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51"/>
  </p:notesMasterIdLst>
  <p:handoutMasterIdLst>
    <p:handoutMasterId r:id="rId152"/>
  </p:handoutMasterIdLst>
  <p:sldIdLst>
    <p:sldId id="256" r:id="rId2"/>
    <p:sldId id="259" r:id="rId3"/>
    <p:sldId id="257" r:id="rId4"/>
    <p:sldId id="258" r:id="rId5"/>
    <p:sldId id="261" r:id="rId6"/>
    <p:sldId id="260" r:id="rId7"/>
    <p:sldId id="262" r:id="rId8"/>
    <p:sldId id="263" r:id="rId9"/>
    <p:sldId id="265" r:id="rId10"/>
    <p:sldId id="264" r:id="rId11"/>
    <p:sldId id="266" r:id="rId12"/>
    <p:sldId id="267" r:id="rId13"/>
    <p:sldId id="268" r:id="rId14"/>
    <p:sldId id="269" r:id="rId15"/>
    <p:sldId id="271" r:id="rId16"/>
    <p:sldId id="272" r:id="rId17"/>
    <p:sldId id="273" r:id="rId18"/>
    <p:sldId id="274" r:id="rId19"/>
    <p:sldId id="275" r:id="rId20"/>
    <p:sldId id="270" r:id="rId21"/>
    <p:sldId id="276" r:id="rId22"/>
    <p:sldId id="277" r:id="rId23"/>
    <p:sldId id="278" r:id="rId24"/>
    <p:sldId id="279" r:id="rId25"/>
    <p:sldId id="280" r:id="rId26"/>
    <p:sldId id="281" r:id="rId27"/>
    <p:sldId id="283" r:id="rId28"/>
    <p:sldId id="282"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2" r:id="rId42"/>
    <p:sldId id="296" r:id="rId43"/>
    <p:sldId id="297" r:id="rId44"/>
    <p:sldId id="298" r:id="rId45"/>
    <p:sldId id="299" r:id="rId46"/>
    <p:sldId id="300" r:id="rId47"/>
    <p:sldId id="301" r:id="rId48"/>
    <p:sldId id="303" r:id="rId49"/>
    <p:sldId id="308" r:id="rId50"/>
    <p:sldId id="309" r:id="rId51"/>
    <p:sldId id="304" r:id="rId52"/>
    <p:sldId id="305" r:id="rId53"/>
    <p:sldId id="310" r:id="rId54"/>
    <p:sldId id="311" r:id="rId55"/>
    <p:sldId id="312" r:id="rId56"/>
    <p:sldId id="314" r:id="rId57"/>
    <p:sldId id="317" r:id="rId58"/>
    <p:sldId id="320" r:id="rId59"/>
    <p:sldId id="318" r:id="rId60"/>
    <p:sldId id="319" r:id="rId61"/>
    <p:sldId id="313" r:id="rId62"/>
    <p:sldId id="321" r:id="rId63"/>
    <p:sldId id="324" r:id="rId64"/>
    <p:sldId id="322" r:id="rId65"/>
    <p:sldId id="323" r:id="rId66"/>
    <p:sldId id="325" r:id="rId67"/>
    <p:sldId id="326" r:id="rId68"/>
    <p:sldId id="327" r:id="rId69"/>
    <p:sldId id="328" r:id="rId70"/>
    <p:sldId id="329" r:id="rId71"/>
    <p:sldId id="330" r:id="rId72"/>
    <p:sldId id="331" r:id="rId73"/>
    <p:sldId id="332" r:id="rId74"/>
    <p:sldId id="333" r:id="rId75"/>
    <p:sldId id="334" r:id="rId76"/>
    <p:sldId id="335" r:id="rId77"/>
    <p:sldId id="336" r:id="rId78"/>
    <p:sldId id="337" r:id="rId79"/>
    <p:sldId id="338" r:id="rId80"/>
    <p:sldId id="339" r:id="rId81"/>
    <p:sldId id="340" r:id="rId82"/>
    <p:sldId id="341" r:id="rId83"/>
    <p:sldId id="347" r:id="rId84"/>
    <p:sldId id="342" r:id="rId85"/>
    <p:sldId id="345" r:id="rId86"/>
    <p:sldId id="346" r:id="rId87"/>
    <p:sldId id="348" r:id="rId88"/>
    <p:sldId id="349" r:id="rId89"/>
    <p:sldId id="350" r:id="rId90"/>
    <p:sldId id="315" r:id="rId91"/>
    <p:sldId id="354" r:id="rId92"/>
    <p:sldId id="355" r:id="rId93"/>
    <p:sldId id="356" r:id="rId94"/>
    <p:sldId id="316" r:id="rId95"/>
    <p:sldId id="357" r:id="rId96"/>
    <p:sldId id="358" r:id="rId97"/>
    <p:sldId id="359" r:id="rId98"/>
    <p:sldId id="360" r:id="rId99"/>
    <p:sldId id="361" r:id="rId100"/>
    <p:sldId id="362" r:id="rId101"/>
    <p:sldId id="365" r:id="rId102"/>
    <p:sldId id="363" r:id="rId103"/>
    <p:sldId id="364" r:id="rId104"/>
    <p:sldId id="366" r:id="rId105"/>
    <p:sldId id="367" r:id="rId106"/>
    <p:sldId id="368" r:id="rId107"/>
    <p:sldId id="369" r:id="rId108"/>
    <p:sldId id="411" r:id="rId109"/>
    <p:sldId id="370" r:id="rId110"/>
    <p:sldId id="371" r:id="rId111"/>
    <p:sldId id="372" r:id="rId112"/>
    <p:sldId id="373" r:id="rId113"/>
    <p:sldId id="374" r:id="rId114"/>
    <p:sldId id="375" r:id="rId115"/>
    <p:sldId id="376" r:id="rId116"/>
    <p:sldId id="377" r:id="rId117"/>
    <p:sldId id="378" r:id="rId118"/>
    <p:sldId id="379" r:id="rId119"/>
    <p:sldId id="380" r:id="rId120"/>
    <p:sldId id="381" r:id="rId121"/>
    <p:sldId id="382" r:id="rId122"/>
    <p:sldId id="383" r:id="rId123"/>
    <p:sldId id="384" r:id="rId124"/>
    <p:sldId id="385" r:id="rId125"/>
    <p:sldId id="386" r:id="rId126"/>
    <p:sldId id="387" r:id="rId127"/>
    <p:sldId id="388" r:id="rId128"/>
    <p:sldId id="389" r:id="rId129"/>
    <p:sldId id="390" r:id="rId130"/>
    <p:sldId id="391" r:id="rId131"/>
    <p:sldId id="392" r:id="rId132"/>
    <p:sldId id="393" r:id="rId133"/>
    <p:sldId id="394" r:id="rId134"/>
    <p:sldId id="395" r:id="rId135"/>
    <p:sldId id="396" r:id="rId136"/>
    <p:sldId id="397" r:id="rId137"/>
    <p:sldId id="398" r:id="rId138"/>
    <p:sldId id="399" r:id="rId139"/>
    <p:sldId id="400" r:id="rId140"/>
    <p:sldId id="401" r:id="rId141"/>
    <p:sldId id="402" r:id="rId142"/>
    <p:sldId id="403" r:id="rId143"/>
    <p:sldId id="404" r:id="rId144"/>
    <p:sldId id="405" r:id="rId145"/>
    <p:sldId id="406" r:id="rId146"/>
    <p:sldId id="407" r:id="rId147"/>
    <p:sldId id="408" r:id="rId148"/>
    <p:sldId id="409" r:id="rId149"/>
    <p:sldId id="410" r:id="rId15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a:srgbClr val="3CDE63"/>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39" autoAdjust="0"/>
  </p:normalViewPr>
  <p:slideViewPr>
    <p:cSldViewPr>
      <p:cViewPr>
        <p:scale>
          <a:sx n="80" d="100"/>
          <a:sy n="80" d="100"/>
        </p:scale>
        <p:origin x="-1588" y="-404"/>
      </p:cViewPr>
      <p:guideLst>
        <p:guide orient="horz" pos="2160"/>
        <p:guide pos="2880"/>
      </p:guideLst>
    </p:cSldViewPr>
  </p:slideViewPr>
  <p:notesTextViewPr>
    <p:cViewPr>
      <p:scale>
        <a:sx n="100" d="100"/>
        <a:sy n="100" d="100"/>
      </p:scale>
      <p:origin x="0" y="0"/>
    </p:cViewPr>
  </p:notesTextViewPr>
  <p:notesViewPr>
    <p:cSldViewPr>
      <p:cViewPr varScale="1">
        <p:scale>
          <a:sx n="76" d="100"/>
          <a:sy n="76" d="100"/>
        </p:scale>
        <p:origin x="-348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notesMaster" Target="notesMasters/notesMaster1.xml"/><Relationship Id="rId15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2F831F-7F4F-4123-9DB6-9E0FD04DF320}" type="datetimeFigureOut">
              <a:rPr lang="zh-CN" altLang="en-US" smtClean="0"/>
              <a:t>2023/7/15</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B6BE65-B085-49F5-9D4F-840A113300B4}" type="slidenum">
              <a:rPr lang="zh-CN" altLang="en-US" smtClean="0"/>
              <a:t>‹#›</a:t>
            </a:fld>
            <a:endParaRPr lang="zh-CN" altLang="en-US"/>
          </a:p>
        </p:txBody>
      </p:sp>
    </p:spTree>
    <p:extLst>
      <p:ext uri="{BB962C8B-B14F-4D97-AF65-F5344CB8AC3E}">
        <p14:creationId xmlns:p14="http://schemas.microsoft.com/office/powerpoint/2010/main" val="1748830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D7674E-C742-4C0F-850A-352282C0ECCD}" type="datetimeFigureOut">
              <a:rPr lang="zh-CN" altLang="en-US" smtClean="0"/>
              <a:t>2023/7/15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2D89EE-8134-429A-9E63-5D611C84EEE5}" type="slidenum">
              <a:rPr lang="zh-CN" altLang="en-US" smtClean="0"/>
              <a:t>‹#›</a:t>
            </a:fld>
            <a:endParaRPr lang="zh-CN" altLang="en-US"/>
          </a:p>
        </p:txBody>
      </p:sp>
    </p:spTree>
    <p:extLst>
      <p:ext uri="{BB962C8B-B14F-4D97-AF65-F5344CB8AC3E}">
        <p14:creationId xmlns:p14="http://schemas.microsoft.com/office/powerpoint/2010/main" val="151018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2D89EE-8134-429A-9E63-5D611C84EEE5}" type="slidenum">
              <a:rPr lang="zh-CN" altLang="en-US" smtClean="0"/>
              <a:t>52</a:t>
            </a:fld>
            <a:endParaRPr lang="zh-CN" altLang="en-US"/>
          </a:p>
        </p:txBody>
      </p:sp>
    </p:spTree>
    <p:extLst>
      <p:ext uri="{BB962C8B-B14F-4D97-AF65-F5344CB8AC3E}">
        <p14:creationId xmlns:p14="http://schemas.microsoft.com/office/powerpoint/2010/main" val="2627663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000" dirty="0" err="1">
                <a:latin typeface="宋体" pitchFamily="2" charset="-122"/>
                <a:ea typeface="宋体" pitchFamily="2" charset="-122"/>
              </a:rPr>
              <a:t>GbE</a:t>
            </a:r>
            <a:r>
              <a:rPr lang="zh-CN" altLang="en-US" sz="1000" dirty="0">
                <a:latin typeface="宋体" pitchFamily="2" charset="-122"/>
                <a:ea typeface="宋体" pitchFamily="2" charset="-122"/>
              </a:rPr>
              <a:t>是单位，</a:t>
            </a:r>
            <a:r>
              <a:rPr lang="en-US" altLang="zh-CN" sz="1000" dirty="0">
                <a:latin typeface="宋体" pitchFamily="2" charset="-122"/>
                <a:ea typeface="宋体" pitchFamily="2" charset="-122"/>
              </a:rPr>
              <a:t>1GbE=1000Mbps</a:t>
            </a:r>
          </a:p>
          <a:p>
            <a:r>
              <a:rPr lang="en-US" altLang="zh-CN" sz="1000" dirty="0">
                <a:latin typeface="宋体" pitchFamily="2" charset="-122"/>
                <a:ea typeface="宋体" pitchFamily="2" charset="-122"/>
              </a:rPr>
              <a:t>10GbE</a:t>
            </a:r>
            <a:r>
              <a:rPr lang="zh-CN" altLang="en-US" sz="1000" dirty="0">
                <a:latin typeface="宋体" pitchFamily="2" charset="-122"/>
                <a:ea typeface="宋体" pitchFamily="2" charset="-122"/>
              </a:rPr>
              <a:t>代表接口标准是万兆以太网</a:t>
            </a:r>
            <a:endParaRPr lang="zh-CN" altLang="en-US" dirty="0"/>
          </a:p>
        </p:txBody>
      </p:sp>
      <p:sp>
        <p:nvSpPr>
          <p:cNvPr id="4" name="灯片编号占位符 3"/>
          <p:cNvSpPr>
            <a:spLocks noGrp="1"/>
          </p:cNvSpPr>
          <p:nvPr>
            <p:ph type="sldNum" sz="quarter" idx="10"/>
          </p:nvPr>
        </p:nvSpPr>
        <p:spPr/>
        <p:txBody>
          <a:bodyPr/>
          <a:lstStyle/>
          <a:p>
            <a:fld id="{8DA2099C-E03D-4BEA-80BD-EC59252D8E32}" type="slidenum">
              <a:rPr lang="zh-CN" altLang="en-US" smtClean="0"/>
              <a:pPr/>
              <a:t>101</a:t>
            </a:fld>
            <a:endParaRPr lang="en-US" altLang="zh-CN"/>
          </a:p>
        </p:txBody>
      </p:sp>
    </p:spTree>
    <p:extLst>
      <p:ext uri="{BB962C8B-B14F-4D97-AF65-F5344CB8AC3E}">
        <p14:creationId xmlns:p14="http://schemas.microsoft.com/office/powerpoint/2010/main" val="1161976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2D89EE-8134-429A-9E63-5D611C84EEE5}" type="slidenum">
              <a:rPr lang="zh-CN" altLang="en-US" smtClean="0"/>
              <a:t>120</a:t>
            </a:fld>
            <a:endParaRPr lang="zh-CN" altLang="en-US"/>
          </a:p>
        </p:txBody>
      </p:sp>
    </p:spTree>
    <p:extLst>
      <p:ext uri="{BB962C8B-B14F-4D97-AF65-F5344CB8AC3E}">
        <p14:creationId xmlns:p14="http://schemas.microsoft.com/office/powerpoint/2010/main" val="2621445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t>2023/7/15</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7" name="直接连接符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椭圆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椭圆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灯片编号占位符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8" name="标题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接连接符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椭圆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6915912" y="3009901"/>
            <a:ext cx="457200" cy="441325"/>
          </a:xfrm>
        </p:spPr>
        <p:txBody>
          <a:bodyPr/>
          <a:lstStyle/>
          <a:p>
            <a:fld id="{0C913308-F349-4B6D-A68A-DD1791B4A57B}" type="slidenum">
              <a:rPr lang="zh-CN" altLang="en-US" smtClean="0"/>
              <a:t>‹#›</a:t>
            </a:fld>
            <a:endParaRPr lang="zh-CN" altLang="en-US"/>
          </a:p>
        </p:txBody>
      </p:sp>
      <p:sp>
        <p:nvSpPr>
          <p:cNvPr id="3" name="竖排文字占位符 2"/>
          <p:cNvSpPr>
            <a:spLocks noGrp="1"/>
          </p:cNvSpPr>
          <p:nvPr>
            <p:ph type="body" orient="vert" idx="1"/>
          </p:nvPr>
        </p:nvSpPr>
        <p:spPr>
          <a:xfrm>
            <a:off x="304800" y="304800"/>
            <a:ext cx="6553200" cy="5821366"/>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2" name="竖排标题 1"/>
          <p:cNvSpPr>
            <a:spLocks noGrp="1"/>
          </p:cNvSpPr>
          <p:nvPr>
            <p:ph type="title" orient="vert"/>
          </p:nvPr>
        </p:nvSpPr>
        <p:spPr>
          <a:xfrm>
            <a:off x="7391400" y="304801"/>
            <a:ext cx="1447800" cy="5851525"/>
          </a:xfrm>
        </p:spPr>
        <p:txBody>
          <a:bodyPr vert="eaVert"/>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b="1">
                <a:solidFill>
                  <a:schemeClr val="tx1"/>
                </a:solidFill>
                <a:latin typeface="黑体" pitchFamily="49" charset="-122"/>
                <a:ea typeface="黑体" pitchFamily="49" charset="-122"/>
              </a:defRPr>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2023/7/15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4361688" y="1026372"/>
            <a:ext cx="457200" cy="441325"/>
          </a:xfrm>
        </p:spPr>
        <p:txBody>
          <a:body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301752" y="1527048"/>
            <a:ext cx="8503920" cy="4572000"/>
          </a:xfrm>
        </p:spPr>
        <p:txBody>
          <a:bodyPr/>
          <a:lstStyle>
            <a:lvl1pPr>
              <a:defRPr b="1">
                <a:solidFill>
                  <a:schemeClr val="tx1"/>
                </a:solidFill>
                <a:latin typeface="黑体" pitchFamily="49" charset="-122"/>
                <a:ea typeface="黑体" pitchFamily="49" charset="-122"/>
              </a:defRPr>
            </a:lvl1pPr>
            <a:lvl2pPr>
              <a:defRPr b="1">
                <a:solidFill>
                  <a:schemeClr val="tx1"/>
                </a:solidFill>
                <a:latin typeface="黑体" pitchFamily="49" charset="-122"/>
                <a:ea typeface="黑体" pitchFamily="49" charset="-122"/>
              </a:defRPr>
            </a:lvl2pPr>
            <a:lvl3pPr>
              <a:defRPr b="1">
                <a:solidFill>
                  <a:schemeClr val="tx1"/>
                </a:solidFill>
                <a:latin typeface="黑体" pitchFamily="49" charset="-122"/>
                <a:ea typeface="黑体" pitchFamily="49" charset="-122"/>
              </a:defRPr>
            </a:lvl3pPr>
            <a:lvl4pPr>
              <a:defRPr b="1">
                <a:solidFill>
                  <a:schemeClr val="tx1"/>
                </a:solidFill>
                <a:latin typeface="黑体" pitchFamily="49" charset="-122"/>
                <a:ea typeface="黑体" pitchFamily="49" charset="-122"/>
              </a:defRPr>
            </a:lvl4pPr>
            <a:lvl5pPr>
              <a:defRPr b="1">
                <a:solidFill>
                  <a:schemeClr val="tx1"/>
                </a:solidFill>
                <a:latin typeface="黑体" pitchFamily="49" charset="-122"/>
                <a:ea typeface="黑体" pitchFamily="49"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页脚占位符 4"/>
          <p:cNvSpPr>
            <a:spLocks noGrp="1"/>
          </p:cNvSpPr>
          <p:nvPr>
            <p:ph type="ftr" sz="quarter" idx="11"/>
          </p:nvPr>
        </p:nvSpPr>
        <p:spPr/>
        <p:txBody>
          <a:bodyPr/>
          <a:lstStyle/>
          <a:p>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2023/7/15</a:t>
            </a:fld>
            <a:endParaRPr lang="zh-CN" altLang="en-US"/>
          </a:p>
        </p:txBody>
      </p:sp>
      <p:sp>
        <p:nvSpPr>
          <p:cNvPr id="8" name="直接连接符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椭圆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758952"/>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5791200" y="6409944"/>
            <a:ext cx="3044952" cy="365760"/>
          </a:xfrm>
        </p:spPr>
        <p:txBody>
          <a:bodyPr/>
          <a:lstStyle/>
          <a:p>
            <a:fld id="{530820CF-B880-4189-942D-D702A7CBA730}" type="datetimeFigureOut">
              <a:rPr lang="zh-CN" altLang="en-US" smtClean="0"/>
              <a:t>2023/7/15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1">
        <a:schemeClr val="bg2"/>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2023/7/15</a:t>
            </a:fld>
            <a:endParaRPr lang="zh-CN" altLang="en-US"/>
          </a:p>
        </p:txBody>
      </p:sp>
      <p:sp>
        <p:nvSpPr>
          <p:cNvPr id="8" name="页脚占位符 7"/>
          <p:cNvSpPr>
            <a:spLocks noGrp="1"/>
          </p:cNvSpPr>
          <p:nvPr>
            <p:ph type="ftr" sz="quarter" idx="11"/>
          </p:nvPr>
        </p:nvSpPr>
        <p:spPr>
          <a:xfrm>
            <a:off x="304800" y="6409944"/>
            <a:ext cx="3581400" cy="365760"/>
          </a:xfrm>
        </p:spPr>
        <p:txBody>
          <a:bodyPr/>
          <a:lstStyle/>
          <a:p>
            <a:endParaRPr lang="zh-CN" altLang="en-US"/>
          </a:p>
        </p:txBody>
      </p:sp>
      <p:sp>
        <p:nvSpPr>
          <p:cNvPr id="15" name="直接连接符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内容占位符 23"/>
          <p:cNvSpPr>
            <a:spLocks noGrp="1"/>
          </p:cNvSpPr>
          <p:nvPr>
            <p:ph sz="quarter" idx="2"/>
          </p:nvPr>
        </p:nvSpPr>
        <p:spPr>
          <a:xfrm>
            <a:off x="301752" y="2471383"/>
            <a:ext cx="4041648" cy="3818404"/>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内容占位符 25"/>
          <p:cNvSpPr>
            <a:spLocks noGrp="1"/>
          </p:cNvSpPr>
          <p:nvPr>
            <p:ph sz="quarter" idx="4"/>
          </p:nvPr>
        </p:nvSpPr>
        <p:spPr>
          <a:xfrm>
            <a:off x="4800600" y="2471383"/>
            <a:ext cx="4038600" cy="382219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椭圆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椭圆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灯片编号占位符 8"/>
          <p:cNvSpPr>
            <a:spLocks noGrp="1"/>
          </p:cNvSpPr>
          <p:nvPr>
            <p:ph type="sldNum" sz="quarter" idx="12"/>
          </p:nvPr>
        </p:nvSpPr>
        <p:spPr>
          <a:xfrm>
            <a:off x="4343400" y="1042416"/>
            <a:ext cx="457200" cy="441325"/>
          </a:xfrm>
        </p:spPr>
        <p:txBody>
          <a:bodyPr/>
          <a:lstStyle>
            <a:lvl1pPr algn="ctr">
              <a:defRPr/>
            </a:lvl1pPr>
          </a:lstStyle>
          <a:p>
            <a:fld id="{0C913308-F349-4B6D-A68A-DD1791B4A57B}" type="slidenum">
              <a:rPr lang="zh-CN" altLang="en-US" smtClean="0"/>
              <a:t>‹#›</a:t>
            </a:fld>
            <a:endParaRPr lang="zh-CN" altLang="en-US"/>
          </a:p>
        </p:txBody>
      </p:sp>
      <p:sp>
        <p:nvSpPr>
          <p:cNvPr id="23" name="标题 22"/>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2023/7/15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4343400" y="1036020"/>
            <a:ext cx="457200" cy="4413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占位符 1"/>
          <p:cNvSpPr>
            <a:spLocks noGrp="1"/>
          </p:cNvSpPr>
          <p:nvPr>
            <p:ph type="dt" sz="half" idx="10"/>
          </p:nvPr>
        </p:nvSpPr>
        <p:spPr/>
        <p:txBody>
          <a:bodyPr/>
          <a:lstStyle/>
          <a:p>
            <a:fld id="{530820CF-B880-4189-942D-D702A7CBA730}" type="datetimeFigureOut">
              <a:rPr lang="zh-CN" altLang="en-US" smtClean="0"/>
              <a:t>2023/7/15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接连接符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内容占位符 19"/>
          <p:cNvSpPr>
            <a:spLocks noGrp="1"/>
          </p:cNvSpPr>
          <p:nvPr>
            <p:ph sz="quarter" idx="1"/>
          </p:nvPr>
        </p:nvSpPr>
        <p:spPr>
          <a:xfrm>
            <a:off x="3124200" y="685800"/>
            <a:ext cx="5638800" cy="5410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椭圆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2023/7/15</a:t>
            </a:fld>
            <a:endParaRPr lang="zh-CN" altLang="en-US"/>
          </a:p>
        </p:txBody>
      </p:sp>
      <p:sp>
        <p:nvSpPr>
          <p:cNvPr id="6" name="页脚占位符 5"/>
          <p:cNvSpPr>
            <a:spLocks noGrp="1"/>
          </p:cNvSpPr>
          <p:nvPr>
            <p:ph type="ftr" sz="quarter" idx="11"/>
          </p:nvPr>
        </p:nvSpPr>
        <p:spPr>
          <a:xfrm>
            <a:off x="301752" y="6410848"/>
            <a:ext cx="3383280" cy="365760"/>
          </a:xfrm>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1" name="直接连接符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椭圆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椭圆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000375" y="609600"/>
            <a:ext cx="5867400" cy="4267200"/>
          </a:xfrm>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a:xfrm>
            <a:off x="5788152" y="6404984"/>
            <a:ext cx="3044952" cy="365760"/>
          </a:xfrm>
        </p:spPr>
        <p:txBody>
          <a:bodyPr/>
          <a:lstStyle/>
          <a:p>
            <a:fld id="{530820CF-B880-4189-942D-D702A7CBA730}" type="datetimeFigureOut">
              <a:rPr lang="zh-CN" altLang="en-US" smtClean="0"/>
              <a:t>2023/7/15</a:t>
            </a:fld>
            <a:endParaRPr lang="zh-CN" altLang="en-US"/>
          </a:p>
        </p:txBody>
      </p:sp>
      <p:sp>
        <p:nvSpPr>
          <p:cNvPr id="6" name="页脚占位符 5"/>
          <p:cNvSpPr>
            <a:spLocks noGrp="1"/>
          </p:cNvSpPr>
          <p:nvPr>
            <p:ph type="ftr" sz="quarter" idx="11"/>
          </p:nvPr>
        </p:nvSpPr>
        <p:spPr>
          <a:xfrm>
            <a:off x="301752" y="6410848"/>
            <a:ext cx="3584448" cy="365760"/>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占位符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30820CF-B880-4189-942D-D702A7CBA730}" type="datetimeFigureOut">
              <a:rPr lang="zh-CN" altLang="en-US" smtClean="0"/>
              <a:t>2023/7/15</a:t>
            </a:fld>
            <a:endParaRPr lang="zh-CN" altLang="en-US"/>
          </a:p>
        </p:txBody>
      </p:sp>
      <p:sp>
        <p:nvSpPr>
          <p:cNvPr id="3" name="页脚占位符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CN"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接连接符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椭圆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C913308-F349-4B6D-A68A-DD1791B4A57B}" type="slidenum">
              <a:rPr lang="zh-CN" altLang="en-US" smtClean="0"/>
              <a:t>‹#›</a:t>
            </a:fld>
            <a:endParaRPr lang="zh-CN" altLang="en-US"/>
          </a:p>
        </p:txBody>
      </p:sp>
      <p:sp>
        <p:nvSpPr>
          <p:cNvPr id="22" name="标题占位符 21"/>
          <p:cNvSpPr>
            <a:spLocks noGrp="1"/>
          </p:cNvSpPr>
          <p:nvPr>
            <p:ph type="title"/>
          </p:nvPr>
        </p:nvSpPr>
        <p:spPr>
          <a:xfrm>
            <a:off x="301752" y="228600"/>
            <a:ext cx="8534400" cy="758952"/>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2.jpe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5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png"/><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9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69" y="3627076"/>
            <a:ext cx="5688959" cy="3230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9133" y="-1"/>
            <a:ext cx="4180748" cy="268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副标题 2"/>
          <p:cNvSpPr>
            <a:spLocks noGrp="1"/>
          </p:cNvSpPr>
          <p:nvPr>
            <p:ph type="subTitle" idx="1"/>
          </p:nvPr>
        </p:nvSpPr>
        <p:spPr>
          <a:xfrm>
            <a:off x="1371600" y="2780928"/>
            <a:ext cx="6400800" cy="1752600"/>
          </a:xfrm>
        </p:spPr>
        <p:txBody>
          <a:bodyPr/>
          <a:lstStyle/>
          <a:p>
            <a:endParaRPr lang="zh-CN" altLang="en-US" dirty="0"/>
          </a:p>
        </p:txBody>
      </p:sp>
      <p:sp>
        <p:nvSpPr>
          <p:cNvPr id="2" name="标题 1"/>
          <p:cNvSpPr>
            <a:spLocks noGrp="1"/>
          </p:cNvSpPr>
          <p:nvPr>
            <p:ph type="ctrTitle"/>
          </p:nvPr>
        </p:nvSpPr>
        <p:spPr>
          <a:xfrm>
            <a:off x="685800" y="476672"/>
            <a:ext cx="7772400" cy="1752600"/>
          </a:xfrm>
        </p:spPr>
        <p:txBody>
          <a:bodyPr/>
          <a:lstStyle/>
          <a:p>
            <a:pPr algn="l"/>
            <a:r>
              <a:rPr lang="zh-CN" altLang="zh-CN" dirty="0">
                <a:solidFill>
                  <a:srgbClr val="FF0000"/>
                </a:solidFill>
              </a:rPr>
              <a:t>有线局域网</a:t>
            </a:r>
            <a:endParaRPr lang="zh-CN" altLang="en-US" dirty="0">
              <a:solidFill>
                <a:srgbClr val="FF0000"/>
              </a:solidFill>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7055399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概述</a:t>
            </a:r>
            <a:endParaRPr lang="zh-CN" altLang="en-US" dirty="0">
              <a:solidFill>
                <a:srgbClr val="FF0000"/>
              </a:solidFill>
            </a:endParaRPr>
          </a:p>
        </p:txBody>
      </p:sp>
      <p:sp>
        <p:nvSpPr>
          <p:cNvPr id="3" name="内容占位符 2"/>
          <p:cNvSpPr>
            <a:spLocks noGrp="1"/>
          </p:cNvSpPr>
          <p:nvPr>
            <p:ph sz="quarter" idx="1"/>
          </p:nvPr>
        </p:nvSpPr>
        <p:spPr>
          <a:xfrm>
            <a:off x="301752" y="1527048"/>
            <a:ext cx="8503920" cy="4854280"/>
          </a:xfrm>
        </p:spPr>
        <p:txBody>
          <a:bodyPr>
            <a:normAutofit/>
          </a:bodyPr>
          <a:lstStyle/>
          <a:p>
            <a:r>
              <a:rPr lang="zh-CN" altLang="zh-CN" dirty="0"/>
              <a:t>事先不对媒体进行资源的分割，用户按照一定的策略来实现轮流使用</a:t>
            </a:r>
            <a:r>
              <a:rPr lang="zh-CN" altLang="zh-CN" dirty="0" smtClean="0"/>
              <a:t>媒体</a:t>
            </a:r>
            <a:endParaRPr lang="en-US" altLang="zh-CN" dirty="0" smtClean="0"/>
          </a:p>
          <a:p>
            <a:r>
              <a:rPr lang="zh-CN" altLang="zh-CN" dirty="0" smtClean="0"/>
              <a:t>动态</a:t>
            </a:r>
            <a:r>
              <a:rPr lang="zh-CN" altLang="zh-CN" dirty="0"/>
              <a:t>媒体接入方式又可以细分为两类。</a:t>
            </a:r>
          </a:p>
          <a:p>
            <a:pPr lvl="1"/>
            <a:r>
              <a:rPr lang="zh-CN" altLang="zh-CN" sz="2400" dirty="0" smtClean="0"/>
              <a:t>随机接入</a:t>
            </a:r>
            <a:endParaRPr lang="zh-CN" altLang="zh-CN" sz="2400" dirty="0"/>
          </a:p>
          <a:p>
            <a:pPr lvl="1"/>
            <a:r>
              <a:rPr lang="zh-CN" altLang="zh-CN" sz="2400" dirty="0"/>
              <a:t>受控</a:t>
            </a:r>
            <a:r>
              <a:rPr lang="zh-CN" altLang="zh-CN" sz="2400" dirty="0" smtClean="0"/>
              <a:t>接入</a:t>
            </a:r>
            <a:endParaRPr lang="zh-CN" altLang="en-US" sz="2400" dirty="0"/>
          </a:p>
        </p:txBody>
      </p:sp>
    </p:spTree>
    <p:extLst>
      <p:ext uri="{BB962C8B-B14F-4D97-AF65-F5344CB8AC3E}">
        <p14:creationId xmlns:p14="http://schemas.microsoft.com/office/powerpoint/2010/main" val="389419541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pPr lvl="0"/>
            <a:r>
              <a:rPr lang="en-US" altLang="zh-CN" dirty="0"/>
              <a:t>100BASE-T</a:t>
            </a:r>
            <a:r>
              <a:rPr lang="zh-CN" altLang="zh-CN" dirty="0"/>
              <a:t>以太网，又称为快速以太网，采用</a:t>
            </a:r>
            <a:r>
              <a:rPr lang="zh-CN" altLang="zh-CN" dirty="0" smtClean="0"/>
              <a:t>星</a:t>
            </a:r>
            <a:r>
              <a:rPr lang="en-US" altLang="zh-CN" dirty="0" smtClean="0"/>
              <a:t>/</a:t>
            </a:r>
            <a:r>
              <a:rPr lang="zh-CN" altLang="zh-CN" dirty="0"/>
              <a:t>树型拓扑</a:t>
            </a:r>
            <a:r>
              <a:rPr lang="zh-CN" altLang="zh-CN" dirty="0" smtClean="0"/>
              <a:t>，使用</a:t>
            </a:r>
            <a:r>
              <a:rPr lang="zh-CN" altLang="zh-CN" dirty="0"/>
              <a:t>集线器则仍使用</a:t>
            </a:r>
            <a:r>
              <a:rPr lang="en-US" altLang="zh-CN" dirty="0"/>
              <a:t>CSMA/CD </a:t>
            </a:r>
            <a:r>
              <a:rPr lang="zh-CN" altLang="zh-CN" dirty="0"/>
              <a:t>协议（半双工</a:t>
            </a:r>
            <a:r>
              <a:rPr lang="zh-CN" altLang="zh-CN" dirty="0" smtClean="0"/>
              <a:t>），采用</a:t>
            </a:r>
            <a:r>
              <a:rPr lang="zh-CN" altLang="zh-CN" dirty="0"/>
              <a:t>以太网交换机则不采用该协议（全双工</a:t>
            </a:r>
            <a:r>
              <a:rPr lang="zh-CN" altLang="zh-CN" dirty="0" smtClean="0"/>
              <a:t>）</a:t>
            </a:r>
            <a:endParaRPr lang="zh-CN" altLang="zh-CN" dirty="0"/>
          </a:p>
          <a:p>
            <a:pPr lvl="0"/>
            <a:r>
              <a:rPr lang="zh-CN" altLang="zh-CN" dirty="0"/>
              <a:t>吉比特以太网，简称</a:t>
            </a:r>
            <a:r>
              <a:rPr lang="en-US" altLang="zh-CN" dirty="0"/>
              <a:t>GE</a:t>
            </a:r>
            <a:r>
              <a:rPr lang="zh-CN" altLang="zh-CN" dirty="0"/>
              <a:t>，带宽</a:t>
            </a:r>
            <a:r>
              <a:rPr lang="en-US" altLang="zh-CN" dirty="0"/>
              <a:t>1Gbit/s</a:t>
            </a:r>
            <a:r>
              <a:rPr lang="zh-CN" altLang="zh-CN" dirty="0"/>
              <a:t>，支持全双工（不采用</a:t>
            </a:r>
            <a:r>
              <a:rPr lang="en-US" altLang="zh-CN" dirty="0"/>
              <a:t>CSMA/CD </a:t>
            </a:r>
            <a:r>
              <a:rPr lang="zh-CN" altLang="zh-CN" dirty="0"/>
              <a:t>协议）和半双工（采用</a:t>
            </a:r>
            <a:r>
              <a:rPr lang="en-US" altLang="zh-CN" dirty="0"/>
              <a:t>CSMA/CD </a:t>
            </a:r>
            <a:r>
              <a:rPr lang="zh-CN" altLang="zh-CN" dirty="0"/>
              <a:t>协议</a:t>
            </a:r>
            <a:r>
              <a:rPr lang="zh-CN" altLang="zh-CN" dirty="0" smtClean="0"/>
              <a:t>）</a:t>
            </a:r>
            <a:endParaRPr lang="zh-CN" altLang="zh-CN" dirty="0"/>
          </a:p>
          <a:p>
            <a:pPr lvl="0"/>
            <a:r>
              <a:rPr lang="en-US" altLang="zh-CN" dirty="0"/>
              <a:t>10G/40G/100G</a:t>
            </a:r>
            <a:r>
              <a:rPr lang="zh-CN" altLang="zh-CN" dirty="0"/>
              <a:t>以太网，只工作在全双工方式，有的工作范围从局域网扩展到了</a:t>
            </a:r>
            <a:r>
              <a:rPr lang="zh-CN" altLang="zh-CN" dirty="0" smtClean="0"/>
              <a:t>广域网</a:t>
            </a:r>
            <a:endParaRPr lang="zh-CN" altLang="zh-CN" dirty="0"/>
          </a:p>
          <a:p>
            <a:endParaRPr lang="zh-CN" altLang="en-US" dirty="0"/>
          </a:p>
        </p:txBody>
      </p:sp>
    </p:spTree>
    <p:extLst>
      <p:ext uri="{BB962C8B-B14F-4D97-AF65-F5344CB8AC3E}">
        <p14:creationId xmlns:p14="http://schemas.microsoft.com/office/powerpoint/2010/main" val="428011662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a:xfrm>
            <a:off x="467544" y="1340768"/>
            <a:ext cx="8368811" cy="5150197"/>
          </a:xfrm>
        </p:spPr>
        <p:txBody>
          <a:bodyPr>
            <a:normAutofit/>
          </a:bodyPr>
          <a:lstStyle/>
          <a:p>
            <a:r>
              <a:rPr lang="en-US" altLang="zh-CN" dirty="0"/>
              <a:t>2020</a:t>
            </a:r>
            <a:r>
              <a:rPr lang="zh-CN" altLang="en-US" dirty="0"/>
              <a:t>年</a:t>
            </a:r>
            <a:r>
              <a:rPr lang="en-US" altLang="zh-CN" dirty="0"/>
              <a:t>7</a:t>
            </a:r>
            <a:r>
              <a:rPr lang="zh-CN" altLang="en-US" dirty="0"/>
              <a:t>月</a:t>
            </a:r>
            <a:r>
              <a:rPr lang="en-US" altLang="zh-CN" dirty="0"/>
              <a:t>24</a:t>
            </a:r>
            <a:r>
              <a:rPr lang="zh-CN" altLang="en-US" dirty="0"/>
              <a:t>日，华为面向全球发布新一代</a:t>
            </a:r>
            <a:r>
              <a:rPr lang="en-US" altLang="zh-CN" dirty="0"/>
              <a:t>400GE </a:t>
            </a:r>
            <a:r>
              <a:rPr lang="zh-CN" altLang="en-US" dirty="0" smtClean="0"/>
              <a:t>数据</a:t>
            </a:r>
            <a:r>
              <a:rPr lang="zh-CN" altLang="en-US" dirty="0"/>
              <a:t>中心交换机“</a:t>
            </a:r>
            <a:r>
              <a:rPr lang="en-US" altLang="zh-CN" dirty="0" err="1"/>
              <a:t>CloudEngine</a:t>
            </a:r>
            <a:r>
              <a:rPr lang="en-US" altLang="zh-CN" dirty="0"/>
              <a:t> 16800”</a:t>
            </a:r>
            <a:r>
              <a:rPr lang="zh-CN" altLang="en-US" dirty="0"/>
              <a:t>，单机可提供</a:t>
            </a:r>
            <a:r>
              <a:rPr lang="en-US" altLang="zh-CN" dirty="0"/>
              <a:t>768</a:t>
            </a:r>
            <a:r>
              <a:rPr lang="zh-CN" altLang="en-US" dirty="0"/>
              <a:t>端口</a:t>
            </a:r>
          </a:p>
        </p:txBody>
      </p:sp>
      <p:pic>
        <p:nvPicPr>
          <p:cNvPr id="4" name="图片 3"/>
          <p:cNvPicPr>
            <a:picLocks noChangeAspect="1"/>
          </p:cNvPicPr>
          <p:nvPr/>
        </p:nvPicPr>
        <p:blipFill>
          <a:blip r:embed="rId3"/>
          <a:stretch>
            <a:fillRect/>
          </a:stretch>
        </p:blipFill>
        <p:spPr>
          <a:xfrm>
            <a:off x="4067944" y="2420888"/>
            <a:ext cx="4700531" cy="4358109"/>
          </a:xfrm>
          <a:prstGeom prst="rect">
            <a:avLst/>
          </a:prstGeom>
        </p:spPr>
      </p:pic>
    </p:spTree>
    <p:extLst>
      <p:ext uri="{BB962C8B-B14F-4D97-AF65-F5344CB8AC3E}">
        <p14:creationId xmlns:p14="http://schemas.microsoft.com/office/powerpoint/2010/main" val="293686726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载波延伸</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smtClean="0"/>
              <a:t>吉</a:t>
            </a:r>
            <a:r>
              <a:rPr lang="zh-CN" altLang="zh-CN" dirty="0"/>
              <a:t>比特以太网采用半双工的情况下，如果还希望主机到</a:t>
            </a:r>
            <a:r>
              <a:rPr lang="zh-CN" altLang="zh-CN" dirty="0" smtClean="0"/>
              <a:t>集线器</a:t>
            </a:r>
            <a:r>
              <a:rPr lang="zh-CN" altLang="en-US" dirty="0" smtClean="0"/>
              <a:t>间</a:t>
            </a:r>
            <a:r>
              <a:rPr lang="zh-CN" altLang="zh-CN" dirty="0" smtClean="0"/>
              <a:t>最大</a:t>
            </a:r>
            <a:r>
              <a:rPr lang="en-US" altLang="zh-CN" dirty="0"/>
              <a:t>100</a:t>
            </a:r>
            <a:r>
              <a:rPr lang="zh-CN" altLang="zh-CN" dirty="0"/>
              <a:t>米的网线长度，根据公式（</a:t>
            </a:r>
            <a:r>
              <a:rPr lang="en-US" altLang="zh-CN" dirty="0"/>
              <a:t>6-1</a:t>
            </a:r>
            <a:r>
              <a:rPr lang="zh-CN" altLang="zh-CN" dirty="0" smtClean="0"/>
              <a:t>）可</a:t>
            </a:r>
            <a:r>
              <a:rPr lang="zh-CN" altLang="zh-CN" dirty="0"/>
              <a:t>得，</a:t>
            </a:r>
            <a:r>
              <a:rPr lang="en-US" altLang="zh-CN" dirty="0"/>
              <a:t>GE</a:t>
            </a:r>
            <a:r>
              <a:rPr lang="zh-CN" altLang="zh-CN" dirty="0"/>
              <a:t>的最小帧长必然大于</a:t>
            </a:r>
            <a:r>
              <a:rPr lang="en-US" altLang="zh-CN" dirty="0"/>
              <a:t>64</a:t>
            </a:r>
            <a:r>
              <a:rPr lang="zh-CN" altLang="zh-CN" dirty="0" smtClean="0"/>
              <a:t>字节</a:t>
            </a:r>
            <a:endParaRPr lang="en-US" altLang="zh-CN" dirty="0" smtClean="0"/>
          </a:p>
          <a:p>
            <a:r>
              <a:rPr lang="zh-CN" altLang="zh-CN" dirty="0" smtClean="0"/>
              <a:t>采用</a:t>
            </a:r>
            <a:r>
              <a:rPr lang="zh-CN" altLang="zh-CN" dirty="0"/>
              <a:t>了所谓的载波延伸技术。</a:t>
            </a:r>
          </a:p>
          <a:p>
            <a:r>
              <a:rPr lang="zh-CN" altLang="zh-CN" dirty="0" smtClean="0"/>
              <a:t>凡</a:t>
            </a:r>
            <a:r>
              <a:rPr lang="zh-CN" altLang="zh-CN" dirty="0"/>
              <a:t>数据帧长不足</a:t>
            </a:r>
            <a:r>
              <a:rPr lang="en-US" altLang="zh-CN" dirty="0"/>
              <a:t>512</a:t>
            </a:r>
            <a:r>
              <a:rPr lang="zh-CN" altLang="zh-CN" dirty="0"/>
              <a:t>字节时，就使用一些特殊的字符填充在帧的后面，</a:t>
            </a:r>
            <a:r>
              <a:rPr lang="zh-CN" altLang="zh-CN" dirty="0" smtClean="0"/>
              <a:t>使长度到</a:t>
            </a:r>
            <a:r>
              <a:rPr lang="en-US" altLang="zh-CN" dirty="0"/>
              <a:t>512</a:t>
            </a:r>
            <a:r>
              <a:rPr lang="zh-CN" altLang="zh-CN" dirty="0" smtClean="0"/>
              <a:t>字节</a:t>
            </a:r>
            <a:endParaRPr lang="en-US" altLang="zh-CN" dirty="0" smtClean="0"/>
          </a:p>
          <a:p>
            <a:r>
              <a:rPr lang="zh-CN" altLang="zh-CN" dirty="0" smtClean="0"/>
              <a:t>而</a:t>
            </a:r>
            <a:r>
              <a:rPr lang="zh-CN" altLang="zh-CN" dirty="0"/>
              <a:t>接收方在收到数据帧后，将填充的特殊字符删除后再向高层交付</a:t>
            </a:r>
            <a:r>
              <a:rPr lang="zh-CN" altLang="zh-CN" dirty="0" smtClean="0"/>
              <a:t>。</a:t>
            </a:r>
            <a:endParaRPr lang="zh-CN" altLang="zh-CN" dirty="0"/>
          </a:p>
        </p:txBody>
      </p:sp>
      <p:sp>
        <p:nvSpPr>
          <p:cNvPr id="4" name="爆炸形 2 3"/>
          <p:cNvSpPr/>
          <p:nvPr/>
        </p:nvSpPr>
        <p:spPr>
          <a:xfrm>
            <a:off x="5652120" y="0"/>
            <a:ext cx="2664296" cy="1584176"/>
          </a:xfrm>
          <a:prstGeom prst="irregularSeal2">
            <a:avLst/>
          </a:prstGeom>
          <a:solidFill>
            <a:schemeClr val="accent2">
              <a:lumMod val="20000"/>
              <a:lumOff val="80000"/>
            </a:schemeClr>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700" b="1" dirty="0">
                <a:solidFill>
                  <a:schemeClr val="tx1"/>
                </a:solidFill>
                <a:latin typeface="黑体" pitchFamily="49" charset="-122"/>
                <a:ea typeface="黑体" pitchFamily="49" charset="-122"/>
              </a:rPr>
              <a:t>拉</a:t>
            </a:r>
            <a:r>
              <a:rPr lang="zh-CN" altLang="zh-CN" sz="2700" b="1" dirty="0" smtClean="0">
                <a:solidFill>
                  <a:schemeClr val="tx1"/>
                </a:solidFill>
                <a:latin typeface="黑体" pitchFamily="49" charset="-122"/>
                <a:ea typeface="黑体" pitchFamily="49" charset="-122"/>
              </a:rPr>
              <a:t>壮丁</a:t>
            </a:r>
            <a:r>
              <a:rPr lang="zh-CN" altLang="en-US" sz="2700" b="1" dirty="0" smtClean="0">
                <a:solidFill>
                  <a:schemeClr val="tx1"/>
                </a:solidFill>
                <a:latin typeface="黑体" pitchFamily="49" charset="-122"/>
                <a:ea typeface="黑体" pitchFamily="49" charset="-122"/>
              </a:rPr>
              <a:t>了！</a:t>
            </a:r>
            <a:endParaRPr lang="zh-CN" altLang="en-US" sz="2700" b="1" dirty="0">
              <a:solidFill>
                <a:schemeClr val="tx1"/>
              </a:solidFill>
              <a:latin typeface="黑体" pitchFamily="49" charset="-122"/>
              <a:ea typeface="黑体" pitchFamily="49" charset="-122"/>
            </a:endParaRPr>
          </a:p>
        </p:txBody>
      </p:sp>
    </p:spTree>
    <p:extLst>
      <p:ext uri="{BB962C8B-B14F-4D97-AF65-F5344CB8AC3E}">
        <p14:creationId xmlns:p14="http://schemas.microsoft.com/office/powerpoint/2010/main" val="200171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a:t>
            </a:r>
            <a:r>
              <a:rPr lang="zh-CN" altLang="zh-CN" dirty="0">
                <a:solidFill>
                  <a:srgbClr val="FF0000"/>
                </a:solidFill>
              </a:rPr>
              <a:t>分组突发</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对于帧长较小的情况，载波延伸技术显然造成了极大的</a:t>
            </a:r>
            <a:r>
              <a:rPr lang="zh-CN" altLang="zh-CN" dirty="0" smtClean="0"/>
              <a:t>浪费</a:t>
            </a:r>
            <a:endParaRPr lang="en-US" altLang="zh-CN" dirty="0" smtClean="0"/>
          </a:p>
          <a:p>
            <a:r>
              <a:rPr lang="zh-CN" altLang="zh-CN" dirty="0" smtClean="0"/>
              <a:t>吉</a:t>
            </a:r>
            <a:r>
              <a:rPr lang="zh-CN" altLang="zh-CN" dirty="0"/>
              <a:t>比特以太网规定：当发送方有很多短帧需要发送</a:t>
            </a:r>
            <a:r>
              <a:rPr lang="zh-CN" altLang="zh-CN" dirty="0" smtClean="0"/>
              <a:t>时</a:t>
            </a:r>
            <a:endParaRPr lang="en-US" altLang="zh-CN" dirty="0" smtClean="0"/>
          </a:p>
          <a:p>
            <a:pPr lvl="1"/>
            <a:r>
              <a:rPr lang="zh-CN" altLang="zh-CN" dirty="0" smtClean="0"/>
              <a:t>第一</a:t>
            </a:r>
            <a:r>
              <a:rPr lang="zh-CN" altLang="zh-CN" dirty="0"/>
              <a:t>个短帧采用载波延伸的</a:t>
            </a:r>
            <a:r>
              <a:rPr lang="zh-CN" altLang="zh-CN" dirty="0" smtClean="0"/>
              <a:t>方法</a:t>
            </a:r>
            <a:endParaRPr lang="en-US" altLang="zh-CN" dirty="0" smtClean="0"/>
          </a:p>
          <a:p>
            <a:pPr lvl="1"/>
            <a:r>
              <a:rPr lang="zh-CN" altLang="zh-CN" dirty="0" smtClean="0"/>
              <a:t>一旦</a:t>
            </a:r>
            <a:r>
              <a:rPr lang="zh-CN" altLang="zh-CN" dirty="0"/>
              <a:t>占用信道后，随后的一系列短帧可连续发送，不让其他站点占用</a:t>
            </a:r>
            <a:r>
              <a:rPr lang="zh-CN" altLang="zh-CN" dirty="0" smtClean="0"/>
              <a:t>信道</a:t>
            </a:r>
            <a:endParaRPr lang="en-US" altLang="zh-CN" dirty="0" smtClean="0"/>
          </a:p>
          <a:p>
            <a:pPr lvl="1"/>
            <a:r>
              <a:rPr lang="zh-CN" altLang="zh-CN" dirty="0" smtClean="0"/>
              <a:t>这样</a:t>
            </a:r>
            <a:r>
              <a:rPr lang="zh-CN" altLang="zh-CN" dirty="0"/>
              <a:t>就形成了分组的突发，直到达到足够的长度（例如</a:t>
            </a:r>
            <a:r>
              <a:rPr lang="en-US" altLang="zh-CN" dirty="0"/>
              <a:t>1500</a:t>
            </a:r>
            <a:r>
              <a:rPr lang="zh-CN" altLang="zh-CN" dirty="0"/>
              <a:t>字节）</a:t>
            </a:r>
            <a:endParaRPr lang="zh-CN" altLang="en-US" dirty="0"/>
          </a:p>
        </p:txBody>
      </p:sp>
    </p:spTree>
    <p:extLst>
      <p:ext uri="{BB962C8B-B14F-4D97-AF65-F5344CB8AC3E}">
        <p14:creationId xmlns:p14="http://schemas.microsoft.com/office/powerpoint/2010/main" val="16762655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en-US" altLang="zh-CN" dirty="0"/>
              <a:t>6.1 </a:t>
            </a:r>
            <a:r>
              <a:rPr lang="zh-CN" altLang="zh-CN" dirty="0"/>
              <a:t>媒体的访问控制</a:t>
            </a:r>
            <a:endParaRPr lang="en-US" altLang="zh-CN" dirty="0"/>
          </a:p>
          <a:p>
            <a:r>
              <a:rPr lang="en-US" altLang="zh-CN" dirty="0" smtClean="0"/>
              <a:t>6.2 </a:t>
            </a:r>
            <a:r>
              <a:rPr lang="zh-CN" altLang="zh-CN" dirty="0"/>
              <a:t>局域网体系结构</a:t>
            </a:r>
          </a:p>
          <a:p>
            <a:r>
              <a:rPr lang="en-US" altLang="zh-CN" dirty="0" smtClean="0"/>
              <a:t>6.3 </a:t>
            </a:r>
            <a:r>
              <a:rPr lang="zh-CN" altLang="zh-CN" dirty="0" smtClean="0"/>
              <a:t>以太网</a:t>
            </a:r>
            <a:r>
              <a:rPr lang="zh-CN" altLang="zh-CN" dirty="0"/>
              <a:t>概述</a:t>
            </a:r>
          </a:p>
          <a:p>
            <a:r>
              <a:rPr lang="en-US" altLang="zh-CN" dirty="0"/>
              <a:t>6.4 </a:t>
            </a:r>
            <a:r>
              <a:rPr lang="zh-CN" altLang="zh-CN" dirty="0"/>
              <a:t>传统以太网</a:t>
            </a:r>
          </a:p>
          <a:p>
            <a:r>
              <a:rPr lang="en-US" altLang="zh-CN" dirty="0"/>
              <a:t>6.5 </a:t>
            </a:r>
            <a:r>
              <a:rPr lang="zh-CN" altLang="zh-CN" dirty="0"/>
              <a:t>交换式</a:t>
            </a:r>
            <a:r>
              <a:rPr lang="zh-CN" altLang="zh-CN" dirty="0" smtClean="0"/>
              <a:t>以太网</a:t>
            </a:r>
            <a:endParaRPr lang="en-US" altLang="zh-CN" dirty="0" smtClean="0"/>
          </a:p>
          <a:p>
            <a:r>
              <a:rPr lang="en-US" altLang="zh-CN" dirty="0" smtClean="0"/>
              <a:t>6.6 </a:t>
            </a:r>
            <a:r>
              <a:rPr lang="zh-CN" altLang="zh-CN" dirty="0"/>
              <a:t>以太网的</a:t>
            </a:r>
            <a:r>
              <a:rPr lang="zh-CN" altLang="zh-CN" dirty="0" smtClean="0"/>
              <a:t>发展</a:t>
            </a:r>
            <a:endParaRPr lang="en-US" altLang="zh-CN" dirty="0" smtClean="0"/>
          </a:p>
          <a:p>
            <a:pPr lvl="1"/>
            <a:r>
              <a:rPr lang="en-US" altLang="zh-CN" dirty="0"/>
              <a:t>6.6.1 </a:t>
            </a:r>
            <a:r>
              <a:rPr lang="zh-CN" altLang="zh-CN" dirty="0"/>
              <a:t>带宽的不断提高——马路越来越</a:t>
            </a:r>
            <a:r>
              <a:rPr lang="zh-CN" altLang="zh-CN" dirty="0" smtClean="0"/>
              <a:t>宽</a:t>
            </a:r>
            <a:endParaRPr lang="en-US" altLang="zh-CN" dirty="0" smtClean="0"/>
          </a:p>
          <a:p>
            <a:pPr lvl="1"/>
            <a:r>
              <a:rPr lang="en-US" altLang="zh-CN" dirty="0">
                <a:solidFill>
                  <a:srgbClr val="FF0000"/>
                </a:solidFill>
              </a:rPr>
              <a:t>6.6.2 </a:t>
            </a:r>
            <a:r>
              <a:rPr lang="zh-CN" altLang="zh-CN" dirty="0">
                <a:solidFill>
                  <a:srgbClr val="FF0000"/>
                </a:solidFill>
              </a:rPr>
              <a:t>虚拟</a:t>
            </a:r>
            <a:r>
              <a:rPr lang="zh-CN" altLang="zh-CN" dirty="0" smtClean="0">
                <a:solidFill>
                  <a:srgbClr val="FF0000"/>
                </a:solidFill>
              </a:rPr>
              <a:t>局域网</a:t>
            </a:r>
            <a:endParaRPr lang="en-US" altLang="zh-CN" dirty="0" smtClean="0">
              <a:solidFill>
                <a:srgbClr val="FF0000"/>
              </a:solidFill>
            </a:endParaRPr>
          </a:p>
          <a:p>
            <a:pPr lvl="1"/>
            <a:r>
              <a:rPr lang="en-US" altLang="zh-CN" dirty="0"/>
              <a:t>6.6.3 </a:t>
            </a:r>
            <a:r>
              <a:rPr lang="zh-CN" altLang="zh-CN" dirty="0"/>
              <a:t>以太接入网</a:t>
            </a:r>
          </a:p>
          <a:p>
            <a:r>
              <a:rPr lang="en-US" altLang="zh-CN" dirty="0"/>
              <a:t>6.7 </a:t>
            </a:r>
            <a:r>
              <a:rPr lang="zh-CN" altLang="zh-CN" dirty="0"/>
              <a:t>利用令牌控制介质访问的局域网</a:t>
            </a:r>
          </a:p>
          <a:p>
            <a:endParaRPr lang="zh-CN" altLang="en-US" dirty="0"/>
          </a:p>
        </p:txBody>
      </p:sp>
    </p:spTree>
    <p:extLst>
      <p:ext uri="{BB962C8B-B14F-4D97-AF65-F5344CB8AC3E}">
        <p14:creationId xmlns:p14="http://schemas.microsoft.com/office/powerpoint/2010/main" val="299708412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zh-CN" dirty="0">
                <a:solidFill>
                  <a:srgbClr val="7030A0"/>
                </a:solidFill>
              </a:rPr>
              <a:t>一、</a:t>
            </a:r>
            <a:r>
              <a:rPr lang="zh-CN" altLang="zh-CN" dirty="0" smtClean="0">
                <a:solidFill>
                  <a:srgbClr val="7030A0"/>
                </a:solidFill>
              </a:rPr>
              <a:t>概述</a:t>
            </a:r>
            <a:r>
              <a:rPr lang="en-US" altLang="zh-CN" dirty="0" smtClean="0">
                <a:solidFill>
                  <a:srgbClr val="7030A0"/>
                </a:solidFill>
              </a:rPr>
              <a:t/>
            </a:r>
            <a:br>
              <a:rPr lang="en-US" altLang="zh-CN" dirty="0" smtClean="0">
                <a:solidFill>
                  <a:srgbClr val="7030A0"/>
                </a:solidFill>
              </a:rPr>
            </a:br>
            <a:r>
              <a:rPr lang="en-US" altLang="zh-CN" dirty="0">
                <a:solidFill>
                  <a:srgbClr val="FF0000"/>
                </a:solidFill>
              </a:rPr>
              <a:t>1. </a:t>
            </a:r>
            <a:r>
              <a:rPr lang="zh-CN" altLang="zh-CN" dirty="0">
                <a:solidFill>
                  <a:srgbClr val="FF0000"/>
                </a:solidFill>
              </a:rPr>
              <a:t>虚拟局域网的提出</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r>
              <a:rPr lang="zh-CN" altLang="zh-CN" dirty="0" smtClean="0"/>
              <a:t>虽然路由器</a:t>
            </a:r>
            <a:r>
              <a:rPr lang="zh-CN" altLang="zh-CN" dirty="0"/>
              <a:t>可以分割广播域，但是一个企业内部可能需要组成很多小的、特殊地理分布的广播域以方便管理、增加</a:t>
            </a:r>
            <a:r>
              <a:rPr lang="zh-CN" altLang="zh-CN" dirty="0" smtClean="0"/>
              <a:t>安全性</a:t>
            </a:r>
            <a:endParaRPr lang="en-US" altLang="zh-CN" dirty="0" smtClean="0"/>
          </a:p>
          <a:p>
            <a:r>
              <a:rPr lang="zh-CN" altLang="zh-CN" dirty="0" smtClean="0"/>
              <a:t>这</a:t>
            </a:r>
            <a:r>
              <a:rPr lang="zh-CN" altLang="zh-CN" dirty="0"/>
              <a:t>和路由器的主要目的（互连网络、转发分组）有些</a:t>
            </a:r>
            <a:r>
              <a:rPr lang="zh-CN" altLang="zh-CN" dirty="0" smtClean="0"/>
              <a:t>出入</a:t>
            </a:r>
            <a:endParaRPr lang="en-US" altLang="zh-CN" dirty="0" smtClean="0"/>
          </a:p>
          <a:p>
            <a:r>
              <a:rPr lang="zh-CN" altLang="zh-CN" dirty="0" smtClean="0"/>
              <a:t>路由器</a:t>
            </a:r>
            <a:r>
              <a:rPr lang="zh-CN" altLang="zh-CN" dirty="0"/>
              <a:t>的支持度也不够（例如路由器一般接口数不是很多</a:t>
            </a:r>
            <a:r>
              <a:rPr lang="zh-CN" altLang="zh-CN" dirty="0" smtClean="0"/>
              <a:t>）</a:t>
            </a:r>
            <a:endParaRPr lang="en-US" altLang="zh-CN" dirty="0" smtClean="0"/>
          </a:p>
          <a:p>
            <a:r>
              <a:rPr lang="zh-CN" altLang="zh-CN" dirty="0" smtClean="0"/>
              <a:t>利用</a:t>
            </a:r>
            <a:r>
              <a:rPr lang="zh-CN" altLang="zh-CN" dirty="0"/>
              <a:t>一些具有特殊功能的以太网交换机也可做到限制广播的</a:t>
            </a:r>
            <a:r>
              <a:rPr lang="zh-CN" altLang="zh-CN" dirty="0" smtClean="0"/>
              <a:t>功能</a:t>
            </a:r>
            <a:endParaRPr lang="en-US" altLang="zh-CN" dirty="0" smtClean="0"/>
          </a:p>
          <a:p>
            <a:pPr lvl="1"/>
            <a:r>
              <a:rPr lang="zh-CN" altLang="zh-CN" dirty="0" smtClean="0"/>
              <a:t>即</a:t>
            </a:r>
            <a:r>
              <a:rPr lang="zh-CN" altLang="zh-CN" dirty="0"/>
              <a:t>实现所谓的虚拟局域网（</a:t>
            </a:r>
            <a:r>
              <a:rPr lang="en-US" altLang="zh-CN" dirty="0"/>
              <a:t>Virtual LAN</a:t>
            </a:r>
            <a:r>
              <a:rPr lang="zh-CN" altLang="zh-CN" dirty="0"/>
              <a:t>，</a:t>
            </a:r>
            <a:r>
              <a:rPr lang="en-US" altLang="zh-CN" dirty="0"/>
              <a:t>VLAN</a:t>
            </a:r>
            <a:r>
              <a:rPr lang="zh-CN" altLang="zh-CN" dirty="0"/>
              <a:t>，</a:t>
            </a:r>
            <a:r>
              <a:rPr lang="en-US" altLang="zh-CN" dirty="0"/>
              <a:t>802.1Q</a:t>
            </a:r>
            <a:r>
              <a:rPr lang="zh-CN" altLang="zh-CN" dirty="0"/>
              <a:t>规范）</a:t>
            </a:r>
            <a:endParaRPr lang="zh-CN" altLang="en-US" dirty="0"/>
          </a:p>
        </p:txBody>
      </p:sp>
    </p:spTree>
    <p:extLst>
      <p:ext uri="{BB962C8B-B14F-4D97-AF65-F5344CB8AC3E}">
        <p14:creationId xmlns:p14="http://schemas.microsoft.com/office/powerpoint/2010/main" val="266813619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虚拟局域网的概念</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虚拟局域网并不是真正的网络，而是一种增值</a:t>
            </a:r>
            <a:r>
              <a:rPr lang="zh-CN" altLang="zh-CN" dirty="0" smtClean="0"/>
              <a:t>服务</a:t>
            </a:r>
            <a:endParaRPr lang="en-US" altLang="zh-CN" dirty="0" smtClean="0"/>
          </a:p>
          <a:p>
            <a:r>
              <a:rPr lang="zh-CN" altLang="zh-CN" dirty="0"/>
              <a:t>由局域网的一部分主机所构成的与物理位置无关的逻辑</a:t>
            </a:r>
            <a:r>
              <a:rPr lang="zh-CN" altLang="zh-CN" dirty="0" smtClean="0"/>
              <a:t>组</a:t>
            </a:r>
            <a:endParaRPr lang="en-US" altLang="zh-CN" dirty="0" smtClean="0"/>
          </a:p>
          <a:p>
            <a:pPr lvl="1"/>
            <a:r>
              <a:rPr lang="zh-CN" altLang="zh-CN" dirty="0"/>
              <a:t>这些成员具有某些共同的需求（如隶属于同一个部门</a:t>
            </a:r>
            <a:r>
              <a:rPr lang="zh-CN" altLang="zh-CN" dirty="0" smtClean="0"/>
              <a:t>）</a:t>
            </a:r>
            <a:endParaRPr lang="en-US" altLang="zh-CN" dirty="0" smtClean="0"/>
          </a:p>
          <a:p>
            <a:pPr lvl="1"/>
            <a:r>
              <a:rPr lang="zh-CN" altLang="zh-CN" dirty="0" smtClean="0"/>
              <a:t>像</a:t>
            </a:r>
            <a:r>
              <a:rPr lang="zh-CN" altLang="zh-CN" dirty="0"/>
              <a:t>是处于一个普通的局域网中</a:t>
            </a:r>
            <a:r>
              <a:rPr lang="zh-CN" altLang="zh-CN" dirty="0" smtClean="0"/>
              <a:t>一样</a:t>
            </a:r>
            <a:endParaRPr lang="en-US" altLang="zh-CN" dirty="0" smtClean="0"/>
          </a:p>
          <a:p>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3828575"/>
            <a:ext cx="7416824" cy="2866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140671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a:t>
            </a:r>
            <a:r>
              <a:rPr lang="zh-CN" altLang="zh-CN" dirty="0">
                <a:solidFill>
                  <a:srgbClr val="FF0000"/>
                </a:solidFill>
              </a:rPr>
              <a:t>虚拟局域网的优势</a:t>
            </a:r>
            <a:endParaRPr lang="zh-CN" altLang="en-US" dirty="0">
              <a:solidFill>
                <a:srgbClr val="FF0000"/>
              </a:solidFill>
            </a:endParaRPr>
          </a:p>
        </p:txBody>
      </p:sp>
      <p:sp>
        <p:nvSpPr>
          <p:cNvPr id="3" name="内容占位符 2"/>
          <p:cNvSpPr>
            <a:spLocks noGrp="1"/>
          </p:cNvSpPr>
          <p:nvPr>
            <p:ph sz="quarter" idx="1"/>
          </p:nvPr>
        </p:nvSpPr>
        <p:spPr/>
        <p:txBody>
          <a:bodyPr/>
          <a:lstStyle/>
          <a:p>
            <a:r>
              <a:rPr lang="en-US" altLang="zh-CN" dirty="0"/>
              <a:t>VLAN</a:t>
            </a:r>
            <a:r>
              <a:rPr lang="zh-CN" altLang="zh-CN" dirty="0"/>
              <a:t>是网络资源的逻辑</a:t>
            </a:r>
            <a:r>
              <a:rPr lang="zh-CN" altLang="zh-CN" dirty="0" smtClean="0"/>
              <a:t>组合</a:t>
            </a:r>
            <a:endParaRPr lang="en-US" altLang="zh-CN" dirty="0" smtClean="0"/>
          </a:p>
          <a:p>
            <a:pPr lvl="1"/>
            <a:r>
              <a:rPr lang="zh-CN" altLang="zh-CN" dirty="0" smtClean="0"/>
              <a:t>不必</a:t>
            </a:r>
            <a:r>
              <a:rPr lang="zh-CN" altLang="zh-CN" dirty="0"/>
              <a:t>更改主机连接的接口</a:t>
            </a:r>
            <a:r>
              <a:rPr lang="en-US" altLang="zh-CN" dirty="0"/>
              <a:t>/</a:t>
            </a:r>
            <a:r>
              <a:rPr lang="zh-CN" altLang="zh-CN" dirty="0"/>
              <a:t>连线，通过设置</a:t>
            </a:r>
            <a:r>
              <a:rPr lang="en-US" altLang="zh-CN" dirty="0"/>
              <a:t>VLAN</a:t>
            </a:r>
            <a:r>
              <a:rPr lang="zh-CN" altLang="zh-CN" dirty="0"/>
              <a:t>即可实现重新</a:t>
            </a:r>
            <a:r>
              <a:rPr lang="zh-CN" altLang="zh-CN" dirty="0" smtClean="0"/>
              <a:t>组合</a:t>
            </a:r>
            <a:endParaRPr lang="en-US" altLang="zh-CN" dirty="0" smtClean="0"/>
          </a:p>
          <a:p>
            <a:r>
              <a:rPr lang="zh-CN" altLang="zh-CN" dirty="0"/>
              <a:t>每个虚拟局域网</a:t>
            </a:r>
            <a:r>
              <a:rPr lang="zh-CN" altLang="zh-CN" dirty="0" smtClean="0"/>
              <a:t>都是一</a:t>
            </a:r>
            <a:r>
              <a:rPr lang="zh-CN" altLang="zh-CN" dirty="0"/>
              <a:t>个广播</a:t>
            </a:r>
            <a:r>
              <a:rPr lang="zh-CN" altLang="zh-CN" dirty="0" smtClean="0"/>
              <a:t>域</a:t>
            </a:r>
            <a:endParaRPr lang="en-US" altLang="zh-CN" dirty="0" smtClean="0"/>
          </a:p>
          <a:p>
            <a:r>
              <a:rPr lang="zh-CN" altLang="zh-CN" dirty="0" smtClean="0"/>
              <a:t>以太网</a:t>
            </a:r>
            <a:r>
              <a:rPr lang="zh-CN" altLang="zh-CN" dirty="0"/>
              <a:t>交换机都可以当作多个逻辑的交换机</a:t>
            </a:r>
            <a:r>
              <a:rPr lang="zh-CN" altLang="zh-CN" dirty="0" smtClean="0"/>
              <a:t>使用</a:t>
            </a:r>
            <a:endParaRPr lang="en-US" altLang="zh-CN" dirty="0" smtClean="0"/>
          </a:p>
          <a:p>
            <a:endParaRPr lang="zh-CN" altLang="zh-CN" dirty="0"/>
          </a:p>
        </p:txBody>
      </p:sp>
    </p:spTree>
    <p:extLst>
      <p:ext uri="{BB962C8B-B14F-4D97-AF65-F5344CB8AC3E}">
        <p14:creationId xmlns:p14="http://schemas.microsoft.com/office/powerpoint/2010/main" val="385470707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B1</a:t>
            </a:r>
            <a:r>
              <a:rPr lang="zh-CN" altLang="zh-CN" dirty="0"/>
              <a:t>广播数据时，</a:t>
            </a:r>
            <a:r>
              <a:rPr lang="en-US" altLang="zh-CN" dirty="0"/>
              <a:t>VLAN1</a:t>
            </a:r>
            <a:r>
              <a:rPr lang="zh-CN" altLang="zh-CN" dirty="0"/>
              <a:t>中的所有主机（包括</a:t>
            </a:r>
            <a:r>
              <a:rPr lang="en-US" altLang="zh-CN" dirty="0"/>
              <a:t>A1</a:t>
            </a:r>
            <a:r>
              <a:rPr lang="zh-CN" altLang="zh-CN" dirty="0"/>
              <a:t>和</a:t>
            </a:r>
            <a:r>
              <a:rPr lang="en-US" altLang="zh-CN" dirty="0"/>
              <a:t>A2</a:t>
            </a:r>
            <a:r>
              <a:rPr lang="zh-CN" altLang="zh-CN" dirty="0"/>
              <a:t>）、</a:t>
            </a:r>
            <a:r>
              <a:rPr lang="en-US" altLang="zh-CN" dirty="0"/>
              <a:t>VLAN3</a:t>
            </a:r>
            <a:r>
              <a:rPr lang="zh-CN" altLang="zh-CN" dirty="0"/>
              <a:t>中的所有主机（包括</a:t>
            </a:r>
            <a:r>
              <a:rPr lang="en-US" altLang="zh-CN" dirty="0"/>
              <a:t>C1</a:t>
            </a:r>
            <a:r>
              <a:rPr lang="zh-CN" altLang="zh-CN" dirty="0"/>
              <a:t>）都不会收到这个数据帧</a:t>
            </a:r>
            <a:endParaRPr lang="en-US" altLang="zh-CN" dirty="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2803056"/>
            <a:ext cx="8887106" cy="3434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流程图: 卡片 4"/>
          <p:cNvSpPr/>
          <p:nvPr/>
        </p:nvSpPr>
        <p:spPr>
          <a:xfrm>
            <a:off x="5724128" y="5517232"/>
            <a:ext cx="216024" cy="180020"/>
          </a:xfrm>
          <a:prstGeom prst="flowChartPunchedCard">
            <a:avLst/>
          </a:prstGeom>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流程图: 卡片 6"/>
          <p:cNvSpPr/>
          <p:nvPr/>
        </p:nvSpPr>
        <p:spPr>
          <a:xfrm>
            <a:off x="1520502" y="5157192"/>
            <a:ext cx="216024" cy="180020"/>
          </a:xfrm>
          <a:prstGeom prst="flowChartPunchedCard">
            <a:avLst/>
          </a:prstGeom>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585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0" presetClass="path" presetSubtype="0" fill="hold" grpId="3" nodeType="afterEffect">
                                  <p:stCondLst>
                                    <p:cond delay="0"/>
                                  </p:stCondLst>
                                  <p:childTnLst>
                                    <p:animMotion origin="layout" path="M 0 0 L -0.27777 0 L -0.30503 0.04305 L -0.45694 0.0449 L -0.45989 -0.05348 " pathEditMode="relative" ptsTypes="AAAAA">
                                      <p:cBhvr>
                                        <p:cTn id="9" dur="4000" fill="hold"/>
                                        <p:tgtEl>
                                          <p:spTgt spid="5"/>
                                        </p:tgtEl>
                                        <p:attrNameLst>
                                          <p:attrName>ppt_x</p:attrName>
                                          <p:attrName>ppt_y</p:attrName>
                                        </p:attrNameLst>
                                      </p:cBhvr>
                                    </p:animMotion>
                                  </p:childTnLst>
                                </p:cTn>
                              </p:par>
                            </p:childTnLst>
                          </p:cTn>
                        </p:par>
                        <p:par>
                          <p:cTn id="10" fill="hold">
                            <p:stCondLst>
                              <p:cond delay="4000"/>
                            </p:stCondLst>
                            <p:childTnLst>
                              <p:par>
                                <p:cTn id="11" presetID="1" presetClass="entr" presetSubtype="0" fill="hold" grpId="0" nodeType="after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0" presetClass="path" presetSubtype="0" fill="hold" grpId="4" nodeType="withEffect">
                                  <p:stCondLst>
                                    <p:cond delay="0"/>
                                  </p:stCondLst>
                                  <p:childTnLst>
                                    <p:animMotion origin="layout" path="M -0.45989 -0.05347 L -0.46094 -0.21203 L -0.28611 -0.21203 L -0.24705 -0.22778 L -0.04514 -0.22778 " pathEditMode="relative" rAng="0" ptsTypes="AAAAA">
                                      <p:cBhvr>
                                        <p:cTn id="14" dur="4000" fill="hold"/>
                                        <p:tgtEl>
                                          <p:spTgt spid="5"/>
                                        </p:tgtEl>
                                        <p:attrNameLst>
                                          <p:attrName>ppt_x</p:attrName>
                                          <p:attrName>ppt_y</p:attrName>
                                        </p:attrNameLst>
                                      </p:cBhvr>
                                      <p:rCtr x="20677" y="-8727"/>
                                    </p:animMotion>
                                  </p:childTnLst>
                                </p:cTn>
                              </p:par>
                              <p:par>
                                <p:cTn id="15" presetID="0" presetClass="path" presetSubtype="0" fill="hold" grpId="1" nodeType="withEffect">
                                  <p:stCondLst>
                                    <p:cond delay="0"/>
                                  </p:stCondLst>
                                  <p:childTnLst>
                                    <p:animMotion origin="layout" path="M 0 0 L 0.03455 -0.0588 L 0.13958 -0.0588 L 0.42222 -0.0588 " pathEditMode="relative" ptsTypes="AAAA">
                                      <p:cBhvr>
                                        <p:cTn id="16" dur="4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3" animBg="1"/>
      <p:bldP spid="5" grpId="4" animBg="1"/>
      <p:bldP spid="7" grpId="0" animBg="1"/>
      <p:bldP spid="7" grpId="1"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拓扑结构变化非常灵活</a:t>
            </a:r>
            <a:endParaRPr lang="zh-CN" altLang="en-US" dirty="0"/>
          </a:p>
        </p:txBody>
      </p:sp>
      <p:sp>
        <p:nvSpPr>
          <p:cNvPr id="3" name="内容占位符 2"/>
          <p:cNvSpPr>
            <a:spLocks noGrp="1"/>
          </p:cNvSpPr>
          <p:nvPr>
            <p:ph sz="quarter" idx="1"/>
          </p:nvPr>
        </p:nvSpPr>
        <p:spPr/>
        <p:txBody>
          <a:bodyPr/>
          <a:lstStyle/>
          <a:p>
            <a:r>
              <a:rPr lang="en-US" altLang="zh-CN" dirty="0"/>
              <a:t>VLAN</a:t>
            </a:r>
            <a:r>
              <a:rPr lang="zh-CN" altLang="zh-CN" dirty="0"/>
              <a:t>使得网络的</a:t>
            </a:r>
            <a:r>
              <a:rPr lang="zh-CN" altLang="zh-CN" dirty="0" smtClean="0"/>
              <a:t>拓扑结构不</a:t>
            </a:r>
            <a:r>
              <a:rPr lang="zh-CN" altLang="zh-CN" dirty="0"/>
              <a:t>受地理位置的</a:t>
            </a:r>
            <a:r>
              <a:rPr lang="zh-CN" altLang="zh-CN" dirty="0" smtClean="0"/>
              <a:t>限制</a:t>
            </a:r>
            <a:endParaRPr lang="en-US" altLang="zh-CN" dirty="0" smtClean="0"/>
          </a:p>
          <a:p>
            <a:r>
              <a:rPr lang="zh-CN" altLang="zh-CN" dirty="0" smtClean="0"/>
              <a:t>如</a:t>
            </a:r>
            <a:r>
              <a:rPr lang="zh-CN" altLang="en-US" dirty="0" smtClean="0"/>
              <a:t>下</a:t>
            </a:r>
            <a:r>
              <a:rPr lang="zh-CN" altLang="zh-CN" dirty="0" smtClean="0"/>
              <a:t>图所</a:t>
            </a:r>
            <a:r>
              <a:rPr lang="zh-CN" altLang="zh-CN" dirty="0"/>
              <a:t>示，路由器难以实现这样的拓扑</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68960"/>
            <a:ext cx="7416824" cy="2866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68529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t>随机接入</a:t>
            </a:r>
            <a:endParaRPr lang="zh-CN" altLang="en-US" dirty="0"/>
          </a:p>
        </p:txBody>
      </p:sp>
      <p:sp>
        <p:nvSpPr>
          <p:cNvPr id="3" name="内容占位符 2"/>
          <p:cNvSpPr>
            <a:spLocks noGrp="1"/>
          </p:cNvSpPr>
          <p:nvPr>
            <p:ph sz="quarter" idx="1"/>
          </p:nvPr>
        </p:nvSpPr>
        <p:spPr/>
        <p:txBody>
          <a:bodyPr>
            <a:normAutofit/>
          </a:bodyPr>
          <a:lstStyle/>
          <a:p>
            <a:r>
              <a:rPr lang="zh-CN" altLang="zh-CN" dirty="0"/>
              <a:t>如有数据发送，竞争使用</a:t>
            </a:r>
            <a:r>
              <a:rPr lang="zh-CN" altLang="zh-CN" dirty="0" smtClean="0"/>
              <a:t>信道</a:t>
            </a:r>
            <a:endParaRPr lang="en-US" altLang="zh-CN" dirty="0" smtClean="0"/>
          </a:p>
          <a:p>
            <a:pPr lvl="1"/>
            <a:r>
              <a:rPr lang="zh-CN" altLang="zh-CN" dirty="0" smtClean="0"/>
              <a:t>冲突</a:t>
            </a:r>
            <a:r>
              <a:rPr lang="zh-CN" altLang="zh-CN" dirty="0"/>
              <a:t>就重发</a:t>
            </a:r>
            <a:endParaRPr lang="en-US" altLang="zh-CN" dirty="0"/>
          </a:p>
          <a:p>
            <a:r>
              <a:rPr lang="zh-CN" altLang="zh-CN" dirty="0"/>
              <a:t>有些类似会议室讨论问题</a:t>
            </a:r>
            <a:endParaRPr lang="en-US" altLang="zh-CN" dirty="0"/>
          </a:p>
          <a:p>
            <a:r>
              <a:rPr lang="zh-CN" altLang="zh-CN" dirty="0"/>
              <a:t>典型代表是以太网</a:t>
            </a:r>
            <a:r>
              <a:rPr lang="zh-CN" altLang="zh-CN" dirty="0" smtClean="0"/>
              <a:t>和</a:t>
            </a:r>
            <a:r>
              <a:rPr lang="en-US" altLang="zh-CN" dirty="0" smtClean="0"/>
              <a:t>IEEE802.11</a:t>
            </a:r>
            <a:r>
              <a:rPr lang="zh-CN" altLang="zh-CN" dirty="0" smtClean="0"/>
              <a:t>无线</a:t>
            </a:r>
            <a:r>
              <a:rPr lang="zh-CN" altLang="zh-CN" dirty="0"/>
              <a:t>局域网</a:t>
            </a:r>
          </a:p>
        </p:txBody>
      </p:sp>
    </p:spTree>
    <p:extLst>
      <p:ext uri="{BB962C8B-B14F-4D97-AF65-F5344CB8AC3E}">
        <p14:creationId xmlns:p14="http://schemas.microsoft.com/office/powerpoint/2010/main" val="363872319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增加安全性</a:t>
            </a:r>
            <a:endParaRPr lang="zh-CN" altLang="en-US" dirty="0"/>
          </a:p>
        </p:txBody>
      </p:sp>
      <p:sp>
        <p:nvSpPr>
          <p:cNvPr id="3" name="内容占位符 2"/>
          <p:cNvSpPr>
            <a:spLocks noGrp="1"/>
          </p:cNvSpPr>
          <p:nvPr>
            <p:ph sz="quarter" idx="1"/>
          </p:nvPr>
        </p:nvSpPr>
        <p:spPr/>
        <p:txBody>
          <a:bodyPr/>
          <a:lstStyle/>
          <a:p>
            <a:r>
              <a:rPr lang="en-US" altLang="zh-CN" dirty="0"/>
              <a:t>VLAN</a:t>
            </a:r>
            <a:r>
              <a:rPr lang="zh-CN" altLang="zh-CN" dirty="0"/>
              <a:t>还可以用于控制网络中不同部门、不同站点之间的互相访问性（可访问、不可访问等</a:t>
            </a:r>
            <a:r>
              <a:rPr lang="zh-CN" altLang="zh-CN" dirty="0" smtClean="0"/>
              <a:t>）</a:t>
            </a:r>
            <a:endParaRPr lang="zh-CN" altLang="en-US" dirty="0"/>
          </a:p>
        </p:txBody>
      </p:sp>
    </p:spTree>
    <p:extLst>
      <p:ext uri="{BB962C8B-B14F-4D97-AF65-F5344CB8AC3E}">
        <p14:creationId xmlns:p14="http://schemas.microsoft.com/office/powerpoint/2010/main" val="63340937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7030A0"/>
                </a:solidFill>
              </a:rPr>
              <a:t>二、划分虚拟局域网的方法</a:t>
            </a:r>
            <a:endParaRPr lang="zh-CN" altLang="en-US" dirty="0">
              <a:solidFill>
                <a:srgbClr val="7030A0"/>
              </a:solidFill>
            </a:endParaRPr>
          </a:p>
        </p:txBody>
      </p:sp>
      <p:sp>
        <p:nvSpPr>
          <p:cNvPr id="3" name="内容占位符 2"/>
          <p:cNvSpPr>
            <a:spLocks noGrp="1"/>
          </p:cNvSpPr>
          <p:nvPr>
            <p:ph sz="quarter" idx="1"/>
          </p:nvPr>
        </p:nvSpPr>
        <p:spPr/>
        <p:txBody>
          <a:bodyPr/>
          <a:lstStyle/>
          <a:p>
            <a:r>
              <a:rPr lang="zh-CN" altLang="zh-CN" dirty="0"/>
              <a:t>划分</a:t>
            </a:r>
            <a:r>
              <a:rPr lang="en-US" altLang="zh-CN" dirty="0"/>
              <a:t>VLAN</a:t>
            </a:r>
            <a:r>
              <a:rPr lang="zh-CN" altLang="zh-CN" dirty="0"/>
              <a:t>的方法有很多，</a:t>
            </a:r>
            <a:r>
              <a:rPr lang="zh-CN" altLang="zh-CN" dirty="0" smtClean="0"/>
              <a:t>包括</a:t>
            </a:r>
            <a:endParaRPr lang="en-US" altLang="zh-CN" dirty="0" smtClean="0"/>
          </a:p>
          <a:p>
            <a:pPr lvl="1"/>
            <a:r>
              <a:rPr lang="zh-CN" altLang="zh-CN" dirty="0" smtClean="0"/>
              <a:t>基于</a:t>
            </a:r>
            <a:r>
              <a:rPr lang="zh-CN" altLang="zh-CN" dirty="0"/>
              <a:t>以太网交换机</a:t>
            </a:r>
            <a:r>
              <a:rPr lang="zh-CN" altLang="zh-CN" dirty="0" smtClean="0"/>
              <a:t>接口</a:t>
            </a:r>
            <a:endParaRPr lang="en-US" altLang="zh-CN" dirty="0" smtClean="0"/>
          </a:p>
          <a:p>
            <a:pPr lvl="1"/>
            <a:r>
              <a:rPr lang="zh-CN" altLang="zh-CN" dirty="0" smtClean="0"/>
              <a:t>基于</a:t>
            </a:r>
            <a:r>
              <a:rPr lang="en-US" altLang="zh-CN" dirty="0"/>
              <a:t>MAC</a:t>
            </a:r>
            <a:r>
              <a:rPr lang="zh-CN" altLang="zh-CN" dirty="0" smtClean="0"/>
              <a:t>地址</a:t>
            </a:r>
            <a:endParaRPr lang="en-US" altLang="zh-CN" dirty="0" smtClean="0"/>
          </a:p>
          <a:p>
            <a:pPr lvl="1"/>
            <a:r>
              <a:rPr lang="zh-CN" altLang="zh-CN" dirty="0" smtClean="0"/>
              <a:t>基于</a:t>
            </a:r>
            <a:r>
              <a:rPr lang="zh-CN" altLang="zh-CN" dirty="0"/>
              <a:t>协议</a:t>
            </a:r>
            <a:r>
              <a:rPr lang="zh-CN" altLang="zh-CN" dirty="0" smtClean="0"/>
              <a:t>类型</a:t>
            </a:r>
            <a:endParaRPr lang="en-US" altLang="zh-CN" dirty="0" smtClean="0"/>
          </a:p>
          <a:p>
            <a:pPr lvl="1"/>
            <a:r>
              <a:rPr lang="zh-CN" altLang="zh-CN" dirty="0" smtClean="0"/>
              <a:t>基于</a:t>
            </a:r>
            <a:r>
              <a:rPr lang="en-US" altLang="zh-CN" dirty="0"/>
              <a:t>IP</a:t>
            </a:r>
            <a:r>
              <a:rPr lang="zh-CN" altLang="zh-CN" dirty="0" smtClean="0"/>
              <a:t>地址</a:t>
            </a:r>
            <a:endParaRPr lang="en-US" altLang="zh-CN" dirty="0" smtClean="0"/>
          </a:p>
          <a:p>
            <a:pPr lvl="1"/>
            <a:r>
              <a:rPr lang="zh-CN" altLang="zh-CN" dirty="0" smtClean="0"/>
              <a:t>基于</a:t>
            </a:r>
            <a:r>
              <a:rPr lang="zh-CN" altLang="zh-CN" dirty="0"/>
              <a:t>高层应用或</a:t>
            </a:r>
            <a:r>
              <a:rPr lang="zh-CN" altLang="zh-CN" dirty="0" smtClean="0"/>
              <a:t>服务</a:t>
            </a:r>
            <a:endParaRPr lang="en-US" altLang="zh-CN" dirty="0" smtClean="0"/>
          </a:p>
          <a:p>
            <a:pPr lvl="1"/>
            <a:r>
              <a:rPr lang="zh-CN" altLang="zh-CN" dirty="0" smtClean="0"/>
              <a:t>等</a:t>
            </a:r>
            <a:endParaRPr lang="en-US" altLang="zh-CN" dirty="0" smtClean="0"/>
          </a:p>
          <a:p>
            <a:pPr lvl="1"/>
            <a:endParaRPr lang="zh-CN" altLang="en-US" dirty="0"/>
          </a:p>
        </p:txBody>
      </p:sp>
    </p:spTree>
    <p:extLst>
      <p:ext uri="{BB962C8B-B14F-4D97-AF65-F5344CB8AC3E}">
        <p14:creationId xmlns:p14="http://schemas.microsoft.com/office/powerpoint/2010/main" val="66581957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a:t>
            </a:r>
            <a:r>
              <a:rPr lang="zh-CN" altLang="zh-CN" dirty="0">
                <a:solidFill>
                  <a:srgbClr val="FF0000"/>
                </a:solidFill>
              </a:rPr>
              <a:t>．基于以太网交换机接口划分</a:t>
            </a:r>
            <a:r>
              <a:rPr lang="en-US" altLang="zh-CN" dirty="0">
                <a:solidFill>
                  <a:srgbClr val="FF0000"/>
                </a:solidFill>
              </a:rPr>
              <a:t>VLAN</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较为实用和常见的一种</a:t>
            </a:r>
            <a:r>
              <a:rPr lang="zh-CN" altLang="zh-CN" dirty="0" smtClean="0"/>
              <a:t>方法</a:t>
            </a:r>
            <a:endParaRPr lang="en-US" altLang="zh-CN" dirty="0" smtClean="0"/>
          </a:p>
          <a:p>
            <a:r>
              <a:rPr lang="zh-CN" altLang="zh-CN" dirty="0" smtClean="0"/>
              <a:t>配置</a:t>
            </a:r>
            <a:r>
              <a:rPr lang="zh-CN" altLang="zh-CN" dirty="0"/>
              <a:t>相当简单，直接指定某些接口属于某个</a:t>
            </a:r>
            <a:r>
              <a:rPr lang="en-US" altLang="zh-CN" dirty="0"/>
              <a:t>VLAN</a:t>
            </a:r>
            <a:r>
              <a:rPr lang="zh-CN" altLang="zh-CN" dirty="0"/>
              <a:t>即</a:t>
            </a:r>
            <a:r>
              <a:rPr lang="zh-CN" altLang="zh-CN" dirty="0" smtClean="0"/>
              <a:t>可</a:t>
            </a:r>
            <a:endParaRPr lang="en-US" altLang="zh-CN" dirty="0" smtClean="0"/>
          </a:p>
          <a:p>
            <a:endParaRPr lang="zh-CN" alt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96092"/>
            <a:ext cx="6315169" cy="3672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061932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这种方式的灵活性不是</a:t>
            </a:r>
            <a:r>
              <a:rPr lang="zh-CN" altLang="zh-CN" dirty="0" smtClean="0"/>
              <a:t>很好</a:t>
            </a:r>
            <a:endParaRPr lang="en-US" altLang="zh-CN" dirty="0" smtClean="0"/>
          </a:p>
          <a:p>
            <a:r>
              <a:rPr lang="zh-CN" altLang="zh-CN" dirty="0" smtClean="0"/>
              <a:t>如果</a:t>
            </a:r>
            <a:r>
              <a:rPr lang="zh-CN" altLang="zh-CN" dirty="0"/>
              <a:t>主机改变所连的接口，</a:t>
            </a:r>
            <a:r>
              <a:rPr lang="zh-CN" altLang="zh-CN" dirty="0" smtClean="0"/>
              <a:t>有导致</a:t>
            </a:r>
            <a:r>
              <a:rPr lang="zh-CN" altLang="zh-CN" dirty="0"/>
              <a:t>其不再属于原有的</a:t>
            </a:r>
            <a:r>
              <a:rPr lang="en-US" altLang="zh-CN" dirty="0"/>
              <a:t>VLAN</a:t>
            </a:r>
            <a:endParaRPr lang="zh-CN" altLang="en-US" dirty="0"/>
          </a:p>
        </p:txBody>
      </p:sp>
    </p:spTree>
    <p:extLst>
      <p:ext uri="{BB962C8B-B14F-4D97-AF65-F5344CB8AC3E}">
        <p14:creationId xmlns:p14="http://schemas.microsoft.com/office/powerpoint/2010/main" val="366066230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a:t>
            </a:r>
            <a:r>
              <a:rPr lang="zh-CN" altLang="zh-CN" dirty="0">
                <a:solidFill>
                  <a:srgbClr val="FF0000"/>
                </a:solidFill>
              </a:rPr>
              <a:t>．基于</a:t>
            </a:r>
            <a:r>
              <a:rPr lang="en-US" altLang="zh-CN" dirty="0">
                <a:solidFill>
                  <a:srgbClr val="FF0000"/>
                </a:solidFill>
              </a:rPr>
              <a:t>MAC</a:t>
            </a:r>
            <a:r>
              <a:rPr lang="zh-CN" altLang="zh-CN" dirty="0">
                <a:solidFill>
                  <a:srgbClr val="FF0000"/>
                </a:solidFill>
              </a:rPr>
              <a:t>地址划分</a:t>
            </a:r>
            <a:r>
              <a:rPr lang="en-US" altLang="zh-CN" dirty="0">
                <a:solidFill>
                  <a:srgbClr val="FF0000"/>
                </a:solidFill>
              </a:rPr>
              <a:t>VLAN</a:t>
            </a:r>
            <a:endParaRPr lang="zh-CN" altLang="en-US" dirty="0">
              <a:solidFill>
                <a:srgbClr val="FF0000"/>
              </a:solidFill>
            </a:endParaRPr>
          </a:p>
        </p:txBody>
      </p:sp>
      <p:sp>
        <p:nvSpPr>
          <p:cNvPr id="3" name="内容占位符 2"/>
          <p:cNvSpPr>
            <a:spLocks noGrp="1"/>
          </p:cNvSpPr>
          <p:nvPr>
            <p:ph sz="quarter" idx="1"/>
          </p:nvPr>
        </p:nvSpPr>
        <p:spPr>
          <a:xfrm>
            <a:off x="301752" y="1527048"/>
            <a:ext cx="8503920" cy="4854280"/>
          </a:xfrm>
        </p:spPr>
        <p:txBody>
          <a:bodyPr>
            <a:normAutofit fontScale="92500" lnSpcReduction="10000"/>
          </a:bodyPr>
          <a:lstStyle/>
          <a:p>
            <a:r>
              <a:rPr lang="zh-CN" altLang="zh-CN" dirty="0"/>
              <a:t>根据主机的</a:t>
            </a:r>
            <a:r>
              <a:rPr lang="en-US" altLang="zh-CN" dirty="0"/>
              <a:t>MAC</a:t>
            </a:r>
            <a:r>
              <a:rPr lang="zh-CN" altLang="zh-CN" dirty="0"/>
              <a:t>地址来进行</a:t>
            </a:r>
            <a:r>
              <a:rPr lang="en-US" altLang="zh-CN" dirty="0"/>
              <a:t>VLAN</a:t>
            </a:r>
            <a:r>
              <a:rPr lang="zh-CN" altLang="zh-CN" dirty="0"/>
              <a:t>的</a:t>
            </a:r>
            <a:r>
              <a:rPr lang="zh-CN" altLang="zh-CN" dirty="0" smtClean="0"/>
              <a:t>划分</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zh-CN" dirty="0" smtClean="0"/>
              <a:t>优点</a:t>
            </a:r>
            <a:r>
              <a:rPr lang="zh-CN" altLang="zh-CN" dirty="0"/>
              <a:t>是当主机从一个接口换到其他接口时，以太网交换机不用</a:t>
            </a:r>
            <a:r>
              <a:rPr lang="zh-CN" altLang="zh-CN" dirty="0" smtClean="0"/>
              <a:t>重新配置</a:t>
            </a:r>
            <a:endParaRPr lang="en-US" altLang="zh-CN" dirty="0" smtClean="0"/>
          </a:p>
          <a:p>
            <a:r>
              <a:rPr lang="zh-CN" altLang="zh-CN" dirty="0" smtClean="0"/>
              <a:t>缺点</a:t>
            </a:r>
            <a:r>
              <a:rPr lang="zh-CN" altLang="zh-CN" dirty="0"/>
              <a:t>是设置过程比较麻烦</a:t>
            </a:r>
            <a:endParaRPr lang="zh-CN" altLang="en-US" dirty="0"/>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988840"/>
            <a:ext cx="4641944"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35468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a:t>
            </a:r>
            <a:r>
              <a:rPr lang="zh-CN" altLang="zh-CN" dirty="0">
                <a:solidFill>
                  <a:srgbClr val="FF0000"/>
                </a:solidFill>
              </a:rPr>
              <a:t>．基于</a:t>
            </a:r>
            <a:r>
              <a:rPr lang="en-US" altLang="zh-CN" dirty="0">
                <a:solidFill>
                  <a:srgbClr val="FF0000"/>
                </a:solidFill>
              </a:rPr>
              <a:t>IP</a:t>
            </a:r>
            <a:r>
              <a:rPr lang="zh-CN" altLang="zh-CN" dirty="0">
                <a:solidFill>
                  <a:srgbClr val="FF0000"/>
                </a:solidFill>
              </a:rPr>
              <a:t>地址划分</a:t>
            </a:r>
            <a:r>
              <a:rPr lang="en-US" altLang="zh-CN" dirty="0">
                <a:solidFill>
                  <a:srgbClr val="FF0000"/>
                </a:solidFill>
              </a:rPr>
              <a:t>VLAN</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网络层地址（</a:t>
            </a:r>
            <a:r>
              <a:rPr lang="en-US" altLang="zh-CN" dirty="0"/>
              <a:t>IP</a:t>
            </a:r>
            <a:r>
              <a:rPr lang="zh-CN" altLang="zh-CN" dirty="0" smtClean="0"/>
              <a:t>地址</a:t>
            </a:r>
            <a:r>
              <a:rPr lang="zh-CN" altLang="en-US" dirty="0" smtClean="0"/>
              <a:t>）</a:t>
            </a:r>
            <a:r>
              <a:rPr lang="zh-CN" altLang="zh-CN" dirty="0" smtClean="0"/>
              <a:t>隐含</a:t>
            </a:r>
            <a:r>
              <a:rPr lang="zh-CN" altLang="zh-CN" dirty="0"/>
              <a:t>了所属网络的网络</a:t>
            </a:r>
            <a:r>
              <a:rPr lang="zh-CN" altLang="zh-CN" dirty="0" smtClean="0"/>
              <a:t>号</a:t>
            </a:r>
            <a:endParaRPr lang="en-US" altLang="zh-CN" dirty="0" smtClean="0"/>
          </a:p>
          <a:p>
            <a:r>
              <a:rPr lang="zh-CN" altLang="zh-CN" dirty="0"/>
              <a:t>以太网交换机根据各主机的网络层</a:t>
            </a:r>
            <a:r>
              <a:rPr lang="zh-CN" altLang="zh-CN" dirty="0" smtClean="0"/>
              <a:t>地址</a:t>
            </a:r>
            <a:r>
              <a:rPr lang="zh-CN" altLang="zh-CN" dirty="0"/>
              <a:t>自动分析主机属于哪一个</a:t>
            </a:r>
            <a:r>
              <a:rPr lang="zh-CN" altLang="zh-CN" dirty="0" smtClean="0"/>
              <a:t>网络</a:t>
            </a:r>
            <a:endParaRPr lang="en-US" altLang="zh-CN" dirty="0" smtClean="0"/>
          </a:p>
          <a:p>
            <a:r>
              <a:rPr lang="zh-CN" altLang="zh-CN" dirty="0"/>
              <a:t>并按网络号将其划归到不同的</a:t>
            </a:r>
            <a:r>
              <a:rPr lang="en-US" altLang="zh-CN" dirty="0"/>
              <a:t>VLAN</a:t>
            </a:r>
            <a:r>
              <a:rPr lang="zh-CN" altLang="zh-CN" dirty="0" smtClean="0"/>
              <a:t>里</a:t>
            </a:r>
            <a:endParaRPr lang="en-US" altLang="zh-CN" dirty="0" smtClean="0"/>
          </a:p>
          <a:p>
            <a:r>
              <a:rPr lang="zh-CN" altLang="zh-CN" dirty="0"/>
              <a:t>即便主机的网卡被更换（</a:t>
            </a:r>
            <a:r>
              <a:rPr lang="en-US" altLang="zh-CN" dirty="0"/>
              <a:t>MAC</a:t>
            </a:r>
            <a:r>
              <a:rPr lang="zh-CN" altLang="zh-CN" dirty="0"/>
              <a:t>地址变化），只要</a:t>
            </a:r>
            <a:r>
              <a:rPr lang="en-US" altLang="zh-CN" dirty="0"/>
              <a:t>IP</a:t>
            </a:r>
            <a:r>
              <a:rPr lang="zh-CN" altLang="zh-CN" dirty="0"/>
              <a:t>地址不变，也不会改变主机所属的</a:t>
            </a:r>
            <a:r>
              <a:rPr lang="en-US" altLang="zh-CN" dirty="0" smtClean="0"/>
              <a:t>VLAN</a:t>
            </a:r>
          </a:p>
          <a:p>
            <a:r>
              <a:rPr lang="zh-CN" altLang="zh-CN" dirty="0" smtClean="0"/>
              <a:t>不足</a:t>
            </a:r>
            <a:r>
              <a:rPr lang="zh-CN" altLang="zh-CN" dirty="0"/>
              <a:t>是要求以太网交换机要超越数据链路层去理解网络层的内容</a:t>
            </a:r>
            <a:endParaRPr lang="zh-CN" altLang="en-US" dirty="0"/>
          </a:p>
        </p:txBody>
      </p:sp>
    </p:spTree>
    <p:extLst>
      <p:ext uri="{BB962C8B-B14F-4D97-AF65-F5344CB8AC3E}">
        <p14:creationId xmlns:p14="http://schemas.microsoft.com/office/powerpoint/2010/main" val="42844110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7030A0"/>
                </a:solidFill>
              </a:rPr>
              <a:t>三、如何跨以太网交换机识别</a:t>
            </a:r>
            <a:r>
              <a:rPr lang="en-US" altLang="zh-CN" dirty="0">
                <a:solidFill>
                  <a:srgbClr val="7030A0"/>
                </a:solidFill>
              </a:rPr>
              <a:t>VLAN</a:t>
            </a:r>
            <a:endParaRPr lang="zh-CN" altLang="en-US" dirty="0">
              <a:solidFill>
                <a:srgbClr val="7030A0"/>
              </a:solidFill>
            </a:endParaRPr>
          </a:p>
        </p:txBody>
      </p:sp>
      <p:sp>
        <p:nvSpPr>
          <p:cNvPr id="3" name="内容占位符 2"/>
          <p:cNvSpPr>
            <a:spLocks noGrp="1"/>
          </p:cNvSpPr>
          <p:nvPr>
            <p:ph sz="quarter" idx="1"/>
          </p:nvPr>
        </p:nvSpPr>
        <p:spPr/>
        <p:txBody>
          <a:bodyPr/>
          <a:lstStyle/>
          <a:p>
            <a:r>
              <a:rPr lang="zh-CN" altLang="zh-CN" dirty="0"/>
              <a:t>在</a:t>
            </a:r>
            <a:r>
              <a:rPr lang="en-US" altLang="zh-CN" dirty="0"/>
              <a:t>VLAN</a:t>
            </a:r>
            <a:r>
              <a:rPr lang="zh-CN" altLang="zh-CN" dirty="0"/>
              <a:t>内部通信和跨</a:t>
            </a:r>
            <a:r>
              <a:rPr lang="en-US" altLang="zh-CN" dirty="0"/>
              <a:t>VLAN</a:t>
            </a:r>
            <a:r>
              <a:rPr lang="zh-CN" altLang="zh-CN" dirty="0"/>
              <a:t>通信的处理是不同</a:t>
            </a:r>
            <a:r>
              <a:rPr lang="zh-CN" altLang="zh-CN" dirty="0" smtClean="0"/>
              <a:t>的</a:t>
            </a:r>
            <a:endParaRPr lang="en-US" altLang="zh-CN" dirty="0" smtClean="0"/>
          </a:p>
          <a:p>
            <a:pPr lvl="1"/>
            <a:r>
              <a:rPr lang="zh-CN" altLang="en-US" dirty="0" smtClean="0"/>
              <a:t>前者可以看作集中式控制</a:t>
            </a:r>
            <a:endParaRPr lang="en-US" altLang="zh-CN" dirty="0" smtClean="0"/>
          </a:p>
          <a:p>
            <a:pPr lvl="1"/>
            <a:r>
              <a:rPr lang="zh-CN" altLang="en-US" dirty="0" smtClean="0"/>
              <a:t>后者是分布式控制</a:t>
            </a:r>
            <a:endParaRPr lang="en-US" altLang="zh-CN" dirty="0" smtClean="0"/>
          </a:p>
          <a:p>
            <a:r>
              <a:rPr lang="zh-CN" altLang="zh-CN" dirty="0"/>
              <a:t>当数据帧在一台以太网交换机中传输时，以太网交换机很容易根据用户的设置判断数据帧是在本</a:t>
            </a:r>
            <a:r>
              <a:rPr lang="en-US" altLang="zh-CN" dirty="0"/>
              <a:t>VLAN</a:t>
            </a:r>
            <a:r>
              <a:rPr lang="zh-CN" altLang="zh-CN" dirty="0"/>
              <a:t>内传输，还是跨</a:t>
            </a:r>
            <a:r>
              <a:rPr lang="en-US" altLang="zh-CN" dirty="0"/>
              <a:t>VLAN</a:t>
            </a:r>
            <a:r>
              <a:rPr lang="zh-CN" altLang="zh-CN" dirty="0" smtClean="0"/>
              <a:t>传输</a:t>
            </a:r>
            <a:endParaRPr lang="en-US" altLang="zh-CN" dirty="0" smtClean="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960" y="3861048"/>
            <a:ext cx="4536504" cy="2638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9461850"/>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当某</a:t>
            </a:r>
            <a:r>
              <a:rPr lang="en-US" altLang="zh-CN" dirty="0"/>
              <a:t>VLAN</a:t>
            </a:r>
            <a:r>
              <a:rPr lang="zh-CN" altLang="zh-CN" dirty="0"/>
              <a:t>跨越多个以太网交换机时，利用接口的方法就不能用了</a:t>
            </a:r>
            <a:endParaRPr lang="en-US" altLang="zh-CN" dirty="0"/>
          </a:p>
          <a:p>
            <a:pPr lvl="1"/>
            <a:r>
              <a:rPr lang="zh-CN" altLang="zh-CN" dirty="0"/>
              <a:t>不同的交换机具有相同的接口号</a:t>
            </a:r>
            <a:endParaRPr lang="en-US" altLang="zh-CN" dirty="0"/>
          </a:p>
          <a:p>
            <a:r>
              <a:rPr lang="zh-CN" altLang="zh-CN" dirty="0"/>
              <a:t>为了使不同的以太网交换机能分辨出帧所属的</a:t>
            </a:r>
            <a:r>
              <a:rPr lang="en-US" altLang="zh-CN" dirty="0"/>
              <a:t>VLAN</a:t>
            </a:r>
            <a:r>
              <a:rPr lang="zh-CN" altLang="zh-CN" dirty="0"/>
              <a:t>，从而判断是否跨</a:t>
            </a:r>
            <a:r>
              <a:rPr lang="en-US" altLang="zh-CN" dirty="0"/>
              <a:t>VLAN</a:t>
            </a:r>
            <a:r>
              <a:rPr lang="zh-CN" altLang="zh-CN" dirty="0"/>
              <a:t>，</a:t>
            </a:r>
            <a:r>
              <a:rPr lang="en-US" altLang="zh-CN" dirty="0"/>
              <a:t>IEEE 802.1Q</a:t>
            </a:r>
            <a:r>
              <a:rPr lang="zh-CN" altLang="zh-CN" dirty="0"/>
              <a:t>协议规定可以在以太网数据帧中加入</a:t>
            </a:r>
            <a:r>
              <a:rPr lang="en-US" altLang="zh-CN" dirty="0"/>
              <a:t>4</a:t>
            </a:r>
            <a:r>
              <a:rPr lang="zh-CN" altLang="zh-CN" dirty="0"/>
              <a:t>个字节的</a:t>
            </a:r>
            <a:r>
              <a:rPr lang="en-US" altLang="zh-CN" dirty="0"/>
              <a:t>VLAN</a:t>
            </a:r>
            <a:r>
              <a:rPr lang="zh-CN" altLang="zh-CN" dirty="0"/>
              <a:t>标签（</a:t>
            </a:r>
            <a:r>
              <a:rPr lang="en-US" altLang="zh-CN" dirty="0"/>
              <a:t>VLAN Tag</a:t>
            </a:r>
            <a:r>
              <a:rPr lang="zh-CN" altLang="zh-CN" dirty="0"/>
              <a:t>）</a:t>
            </a:r>
            <a:endParaRPr lang="zh-CN" altLang="en-US" dirty="0"/>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988" y="4293096"/>
            <a:ext cx="8326437" cy="200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662747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标签</a:t>
            </a:r>
            <a:r>
              <a:rPr lang="zh-CN" altLang="en-US" dirty="0" smtClean="0"/>
              <a:t>信息</a:t>
            </a:r>
            <a:endParaRPr lang="zh-CN" altLang="en-US" dirty="0"/>
          </a:p>
        </p:txBody>
      </p:sp>
      <p:sp>
        <p:nvSpPr>
          <p:cNvPr id="3" name="内容占位符 2"/>
          <p:cNvSpPr>
            <a:spLocks noGrp="1"/>
          </p:cNvSpPr>
          <p:nvPr>
            <p:ph sz="quarter" idx="1"/>
          </p:nvPr>
        </p:nvSpPr>
        <p:spPr/>
        <p:txBody>
          <a:bodyPr/>
          <a:lstStyle/>
          <a:p>
            <a:r>
              <a:rPr lang="zh-CN" altLang="zh-CN" dirty="0"/>
              <a:t>标签类型固定为</a:t>
            </a:r>
            <a:r>
              <a:rPr lang="en-US" altLang="zh-CN" dirty="0" smtClean="0"/>
              <a:t>0x8100</a:t>
            </a:r>
          </a:p>
          <a:p>
            <a:r>
              <a:rPr lang="zh-CN" altLang="zh-CN" dirty="0" smtClean="0"/>
              <a:t>标签</a:t>
            </a:r>
            <a:r>
              <a:rPr lang="zh-CN" altLang="zh-CN" dirty="0"/>
              <a:t>控制信息中前</a:t>
            </a:r>
            <a:r>
              <a:rPr lang="en-US" altLang="zh-CN" dirty="0"/>
              <a:t>4</a:t>
            </a:r>
            <a:r>
              <a:rPr lang="zh-CN" altLang="zh-CN" dirty="0"/>
              <a:t>位用处不大，最后的</a:t>
            </a:r>
            <a:r>
              <a:rPr lang="en-US" altLang="zh-CN" dirty="0"/>
              <a:t>12</a:t>
            </a:r>
            <a:r>
              <a:rPr lang="zh-CN" altLang="zh-CN" dirty="0"/>
              <a:t>位是数据帧发出者所属的</a:t>
            </a:r>
            <a:r>
              <a:rPr lang="en-US" altLang="zh-CN" dirty="0"/>
              <a:t>VLAN</a:t>
            </a:r>
            <a:r>
              <a:rPr lang="zh-CN" altLang="zh-CN" dirty="0"/>
              <a:t>标识符（</a:t>
            </a:r>
            <a:r>
              <a:rPr lang="en-US" altLang="zh-CN" dirty="0"/>
              <a:t>VID</a:t>
            </a:r>
            <a:r>
              <a:rPr lang="zh-CN" altLang="zh-CN" dirty="0" smtClean="0"/>
              <a:t>）</a:t>
            </a:r>
            <a:endParaRPr lang="en-US" altLang="zh-CN" dirty="0" smtClean="0"/>
          </a:p>
          <a:p>
            <a:r>
              <a:rPr lang="zh-CN" altLang="zh-CN" dirty="0"/>
              <a:t>不支持</a:t>
            </a:r>
            <a:r>
              <a:rPr lang="en-US" altLang="zh-CN" dirty="0"/>
              <a:t>IEEE 802.1Q</a:t>
            </a:r>
            <a:r>
              <a:rPr lang="zh-CN" altLang="zh-CN" dirty="0"/>
              <a:t>的以太网交换机会将</a:t>
            </a:r>
            <a:r>
              <a:rPr lang="en-US" altLang="zh-CN" dirty="0"/>
              <a:t>0x8100</a:t>
            </a:r>
            <a:r>
              <a:rPr lang="zh-CN" altLang="zh-CN" dirty="0"/>
              <a:t>视为数据帧</a:t>
            </a:r>
            <a:r>
              <a:rPr lang="zh-CN" altLang="zh-CN" dirty="0" smtClean="0"/>
              <a:t>类型</a:t>
            </a:r>
            <a:r>
              <a:rPr lang="zh-CN" altLang="en-US" dirty="0" smtClean="0"/>
              <a:t>（</a:t>
            </a:r>
            <a:r>
              <a:rPr lang="zh-CN" altLang="zh-CN" dirty="0" smtClean="0"/>
              <a:t>不</a:t>
            </a:r>
            <a:r>
              <a:rPr lang="zh-CN" altLang="zh-CN" dirty="0"/>
              <a:t>存在</a:t>
            </a:r>
            <a:r>
              <a:rPr lang="en-US" altLang="zh-CN" dirty="0" smtClean="0"/>
              <a:t>0x8100</a:t>
            </a:r>
            <a:r>
              <a:rPr lang="zh-CN" altLang="en-US" dirty="0" smtClean="0"/>
              <a:t>的</a:t>
            </a:r>
            <a:r>
              <a:rPr lang="zh-CN" altLang="zh-CN" dirty="0" smtClean="0"/>
              <a:t>类型</a:t>
            </a:r>
            <a:r>
              <a:rPr lang="zh-CN" altLang="en-US" dirty="0" smtClean="0"/>
              <a:t>）</a:t>
            </a:r>
            <a:r>
              <a:rPr lang="zh-CN" altLang="zh-CN" dirty="0" smtClean="0"/>
              <a:t>，</a:t>
            </a:r>
            <a:r>
              <a:rPr lang="zh-CN" altLang="zh-CN" dirty="0"/>
              <a:t>交换机会作为错误帧直接</a:t>
            </a:r>
            <a:r>
              <a:rPr lang="zh-CN" altLang="zh-CN" dirty="0" smtClean="0"/>
              <a:t>丢弃</a:t>
            </a:r>
            <a:endParaRPr lang="en-US" altLang="zh-CN" dirty="0" smtClean="0"/>
          </a:p>
          <a:p>
            <a:r>
              <a:rPr lang="zh-CN" altLang="zh-CN" dirty="0"/>
              <a:t>支持的以太网交换机则可以正确读出</a:t>
            </a:r>
            <a:r>
              <a:rPr lang="en-US" altLang="zh-CN" dirty="0"/>
              <a:t>0x8100</a:t>
            </a:r>
            <a:r>
              <a:rPr lang="zh-CN" altLang="zh-CN" dirty="0"/>
              <a:t>和后面的</a:t>
            </a:r>
            <a:r>
              <a:rPr lang="en-US" altLang="zh-CN" dirty="0"/>
              <a:t>VID</a:t>
            </a:r>
            <a:r>
              <a:rPr lang="zh-CN" altLang="zh-CN" dirty="0"/>
              <a:t>，判断出数据帧所属的</a:t>
            </a:r>
            <a:r>
              <a:rPr lang="en-US" altLang="zh-CN" dirty="0"/>
              <a:t>VLAN</a:t>
            </a:r>
            <a:endParaRPr lang="zh-CN" alt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332656"/>
            <a:ext cx="5002661"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1832110"/>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6808" y="257780"/>
            <a:ext cx="8534400" cy="758952"/>
          </a:xfrm>
        </p:spPr>
        <p:txBody>
          <a:bodyPr/>
          <a:lstStyle/>
          <a:p>
            <a:r>
              <a:rPr lang="zh-CN" altLang="en-US" dirty="0" smtClean="0"/>
              <a:t>以太网交换机内的</a:t>
            </a:r>
            <a:r>
              <a:rPr lang="en-US" altLang="zh-CN" dirty="0" smtClean="0"/>
              <a:t>VLAN</a:t>
            </a:r>
            <a:r>
              <a:rPr lang="zh-CN" altLang="zh-CN" dirty="0"/>
              <a:t>内数据帧传输示意图</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798" y="1717434"/>
            <a:ext cx="7775600" cy="23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标注 4"/>
          <p:cNvSpPr/>
          <p:nvPr/>
        </p:nvSpPr>
        <p:spPr>
          <a:xfrm>
            <a:off x="3275856" y="980728"/>
            <a:ext cx="1440160" cy="792088"/>
          </a:xfrm>
          <a:prstGeom prst="wedgeRectCallout">
            <a:avLst>
              <a:gd name="adj1" fmla="val -44667"/>
              <a:gd name="adj2" fmla="val 78484"/>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smtClean="0">
                <a:latin typeface="黑体" pitchFamily="49" charset="-122"/>
                <a:ea typeface="黑体" pitchFamily="49" charset="-122"/>
              </a:rPr>
              <a:t>一切尽在掌握</a:t>
            </a:r>
            <a:endParaRPr lang="zh-CN" altLang="en-US" sz="2400" b="1" dirty="0">
              <a:latin typeface="黑体" pitchFamily="49" charset="-122"/>
              <a:ea typeface="黑体" pitchFamily="49" charset="-122"/>
            </a:endParaRPr>
          </a:p>
        </p:txBody>
      </p:sp>
      <p:grpSp>
        <p:nvGrpSpPr>
          <p:cNvPr id="9" name="组合 8"/>
          <p:cNvGrpSpPr/>
          <p:nvPr/>
        </p:nvGrpSpPr>
        <p:grpSpPr>
          <a:xfrm>
            <a:off x="611560" y="2545356"/>
            <a:ext cx="992376" cy="369332"/>
            <a:chOff x="611560" y="2545356"/>
            <a:chExt cx="992376" cy="369332"/>
          </a:xfrm>
        </p:grpSpPr>
        <p:sp>
          <p:nvSpPr>
            <p:cNvPr id="4" name="矩形 3"/>
            <p:cNvSpPr/>
            <p:nvPr/>
          </p:nvSpPr>
          <p:spPr>
            <a:xfrm>
              <a:off x="611560" y="2564904"/>
              <a:ext cx="936104" cy="330237"/>
            </a:xfrm>
            <a:prstGeom prst="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259632" y="2564904"/>
              <a:ext cx="0" cy="330237"/>
            </a:xfrm>
            <a:prstGeom prst="line">
              <a:avLst/>
            </a:prstGeom>
            <a:ln w="190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43896" y="2545356"/>
              <a:ext cx="360040" cy="369332"/>
            </a:xfrm>
            <a:prstGeom prst="rect">
              <a:avLst/>
            </a:prstGeom>
            <a:noFill/>
          </p:spPr>
          <p:txBody>
            <a:bodyPr wrap="square" rtlCol="0">
              <a:spAutoFit/>
            </a:bodyPr>
            <a:lstStyle/>
            <a:p>
              <a:r>
                <a:rPr lang="en-US" altLang="zh-CN" dirty="0" smtClean="0">
                  <a:solidFill>
                    <a:schemeClr val="bg1"/>
                  </a:solidFill>
                </a:rPr>
                <a:t>B</a:t>
              </a:r>
              <a:endParaRPr lang="zh-CN" altLang="en-US" dirty="0">
                <a:solidFill>
                  <a:schemeClr val="bg1"/>
                </a:solidFill>
              </a:endParaRPr>
            </a:p>
          </p:txBody>
        </p:sp>
      </p:grpSp>
    </p:spTree>
    <p:extLst>
      <p:ext uri="{BB962C8B-B14F-4D97-AF65-F5344CB8AC3E}">
        <p14:creationId xmlns:p14="http://schemas.microsoft.com/office/powerpoint/2010/main" val="17665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42" presetClass="path" presetSubtype="0" fill="hold" nodeType="afterEffect">
                                  <p:stCondLst>
                                    <p:cond delay="0"/>
                                  </p:stCondLst>
                                  <p:childTnLst>
                                    <p:animMotion origin="layout" path="M 3.05556E-6 3.33333E-6 L 0.12708 -0.07639 " pathEditMode="relative" rAng="0" ptsTypes="AA">
                                      <p:cBhvr>
                                        <p:cTn id="9" dur="2000" fill="hold"/>
                                        <p:tgtEl>
                                          <p:spTgt spid="9"/>
                                        </p:tgtEl>
                                        <p:attrNameLst>
                                          <p:attrName>ppt_x</p:attrName>
                                          <p:attrName>ppt_y</p:attrName>
                                        </p:attrNameLst>
                                      </p:cBhvr>
                                      <p:rCtr x="6354" y="-3819"/>
                                    </p:animMotion>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par>
                          <p:cTn id="14" fill="hold">
                            <p:stCondLst>
                              <p:cond delay="0"/>
                            </p:stCondLst>
                            <p:childTnLst>
                              <p:par>
                                <p:cTn id="15" presetID="42" presetClass="path" presetSubtype="0" fill="hold" nodeType="afterEffect">
                                  <p:stCondLst>
                                    <p:cond delay="0"/>
                                  </p:stCondLst>
                                  <p:childTnLst>
                                    <p:animMotion origin="layout" path="M 0.12708 -0.07639 L 0.11128 0.08102 " pathEditMode="relative" rAng="0" ptsTypes="AA">
                                      <p:cBhvr>
                                        <p:cTn id="16" dur="2000" fill="hold"/>
                                        <p:tgtEl>
                                          <p:spTgt spid="9"/>
                                        </p:tgtEl>
                                        <p:attrNameLst>
                                          <p:attrName>ppt_x</p:attrName>
                                          <p:attrName>ppt_y</p:attrName>
                                        </p:attrNameLst>
                                      </p:cBhvr>
                                      <p:rCtr x="-799" y="7870"/>
                                    </p:animMotion>
                                  </p:childTnLst>
                                </p:cTn>
                              </p:par>
                              <p:par>
                                <p:cTn id="17" presetID="1" presetClass="exit" presetSubtype="0" fill="hold" grpId="1" nodeType="withEffect">
                                  <p:stCondLst>
                                    <p:cond delay="1500"/>
                                  </p:stCondLst>
                                  <p:childTnLst>
                                    <p:set>
                                      <p:cBhvr>
                                        <p:cTn id="18"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sz="3600" dirty="0"/>
              <a:t>受控接入</a:t>
            </a:r>
            <a:endParaRPr lang="zh-CN" altLang="en-US" dirty="0"/>
          </a:p>
        </p:txBody>
      </p:sp>
      <p:sp>
        <p:nvSpPr>
          <p:cNvPr id="3" name="内容占位符 2"/>
          <p:cNvSpPr>
            <a:spLocks noGrp="1"/>
          </p:cNvSpPr>
          <p:nvPr>
            <p:ph sz="quarter" idx="1"/>
          </p:nvPr>
        </p:nvSpPr>
        <p:spPr/>
        <p:txBody>
          <a:bodyPr/>
          <a:lstStyle/>
          <a:p>
            <a:r>
              <a:rPr lang="zh-CN" altLang="zh-CN" dirty="0"/>
              <a:t>通过相关机制实现用户无冲突地使用信道</a:t>
            </a:r>
            <a:endParaRPr lang="en-US" altLang="zh-CN" dirty="0"/>
          </a:p>
          <a:p>
            <a:r>
              <a:rPr lang="zh-CN" altLang="zh-CN" dirty="0" smtClean="0"/>
              <a:t>例如</a:t>
            </a:r>
            <a:r>
              <a:rPr lang="zh-CN" altLang="en-US" dirty="0" smtClean="0"/>
              <a:t>：</a:t>
            </a:r>
            <a:r>
              <a:rPr lang="zh-CN" altLang="zh-CN" dirty="0" smtClean="0"/>
              <a:t>令牌环网</a:t>
            </a:r>
            <a:r>
              <a:rPr lang="zh-CN" altLang="zh-CN" dirty="0"/>
              <a:t>和令牌总线网利用</a:t>
            </a:r>
            <a:r>
              <a:rPr lang="zh-CN" altLang="zh-CN" dirty="0" smtClean="0"/>
              <a:t>令牌来</a:t>
            </a:r>
            <a:r>
              <a:rPr lang="zh-CN" altLang="zh-CN" dirty="0"/>
              <a:t>协调用户发送的</a:t>
            </a:r>
            <a:r>
              <a:rPr lang="zh-CN" altLang="zh-CN" dirty="0" smtClean="0"/>
              <a:t>过程</a:t>
            </a:r>
            <a:endParaRPr lang="en-US" altLang="zh-CN" dirty="0" smtClean="0"/>
          </a:p>
          <a:p>
            <a:pPr lvl="1"/>
            <a:r>
              <a:rPr lang="zh-CN" altLang="zh-CN" dirty="0"/>
              <a:t>类似于古代的虎符</a:t>
            </a:r>
            <a:endParaRPr lang="en-US" altLang="zh-CN" dirty="0"/>
          </a:p>
          <a:p>
            <a:r>
              <a:rPr lang="zh-CN" altLang="zh-CN" dirty="0"/>
              <a:t>也可以指定一个主设备的角色来集中控制发送的</a:t>
            </a:r>
            <a:r>
              <a:rPr lang="zh-CN" altLang="zh-CN" dirty="0" smtClean="0"/>
              <a:t>过程</a:t>
            </a:r>
            <a:endParaRPr lang="en-US" altLang="zh-CN" dirty="0" smtClean="0"/>
          </a:p>
          <a:p>
            <a:pPr lvl="1"/>
            <a:r>
              <a:rPr lang="zh-CN" altLang="zh-CN" dirty="0" smtClean="0"/>
              <a:t>类似于</a:t>
            </a:r>
            <a:r>
              <a:rPr lang="zh-CN" altLang="zh-CN" dirty="0"/>
              <a:t>教师点名学生回答</a:t>
            </a:r>
            <a:r>
              <a:rPr lang="zh-CN" altLang="zh-CN" dirty="0" smtClean="0"/>
              <a:t>问题</a:t>
            </a:r>
            <a:endParaRPr lang="zh-CN" altLang="en-US" dirty="0"/>
          </a:p>
          <a:p>
            <a:endParaRPr lang="zh-CN" altLang="en-US" dirty="0"/>
          </a:p>
        </p:txBody>
      </p:sp>
    </p:spTree>
    <p:extLst>
      <p:ext uri="{BB962C8B-B14F-4D97-AF65-F5344CB8AC3E}">
        <p14:creationId xmlns:p14="http://schemas.microsoft.com/office/powerpoint/2010/main" val="533456911"/>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76808" y="257780"/>
            <a:ext cx="8534400" cy="758952"/>
          </a:xfrm>
        </p:spPr>
        <p:txBody>
          <a:bodyPr/>
          <a:lstStyle/>
          <a:p>
            <a:r>
              <a:rPr lang="zh-CN" altLang="en-US" dirty="0" smtClean="0"/>
              <a:t>跨以太网交换机的</a:t>
            </a:r>
            <a:r>
              <a:rPr lang="en-US" altLang="zh-CN" dirty="0" smtClean="0"/>
              <a:t>VLAN</a:t>
            </a:r>
            <a:r>
              <a:rPr lang="zh-CN" altLang="zh-CN" dirty="0"/>
              <a:t>内数据帧传输示意图</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798" y="1717434"/>
            <a:ext cx="7775600" cy="23554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标注 4"/>
          <p:cNvSpPr/>
          <p:nvPr/>
        </p:nvSpPr>
        <p:spPr>
          <a:xfrm>
            <a:off x="3203848" y="404664"/>
            <a:ext cx="1440160" cy="792088"/>
          </a:xfrm>
          <a:prstGeom prst="wedgeRectCallout">
            <a:avLst>
              <a:gd name="adj1" fmla="val -58342"/>
              <a:gd name="adj2" fmla="val 119333"/>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latin typeface="黑体" pitchFamily="49" charset="-122"/>
                <a:ea typeface="黑体" pitchFamily="49" charset="-122"/>
              </a:rPr>
              <a:t>Out of control</a:t>
            </a:r>
            <a:endParaRPr lang="zh-CN" altLang="en-US" sz="2400" b="1" dirty="0">
              <a:latin typeface="黑体" pitchFamily="49" charset="-122"/>
              <a:ea typeface="黑体" pitchFamily="49" charset="-122"/>
            </a:endParaRPr>
          </a:p>
        </p:txBody>
      </p:sp>
      <p:grpSp>
        <p:nvGrpSpPr>
          <p:cNvPr id="9" name="组合 8"/>
          <p:cNvGrpSpPr/>
          <p:nvPr/>
        </p:nvGrpSpPr>
        <p:grpSpPr>
          <a:xfrm>
            <a:off x="611560" y="2545356"/>
            <a:ext cx="992376" cy="369332"/>
            <a:chOff x="611560" y="2545356"/>
            <a:chExt cx="992376" cy="369332"/>
          </a:xfrm>
        </p:grpSpPr>
        <p:sp>
          <p:nvSpPr>
            <p:cNvPr id="4" name="矩形 3"/>
            <p:cNvSpPr/>
            <p:nvPr/>
          </p:nvSpPr>
          <p:spPr>
            <a:xfrm>
              <a:off x="611560" y="2564904"/>
              <a:ext cx="936104" cy="330237"/>
            </a:xfrm>
            <a:prstGeom prst="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p:cNvCxnSpPr/>
            <p:nvPr/>
          </p:nvCxnSpPr>
          <p:spPr>
            <a:xfrm flipV="1">
              <a:off x="1259632" y="2564904"/>
              <a:ext cx="0" cy="330237"/>
            </a:xfrm>
            <a:prstGeom prst="line">
              <a:avLst/>
            </a:prstGeom>
            <a:ln w="190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243896" y="2545356"/>
              <a:ext cx="360040" cy="369332"/>
            </a:xfrm>
            <a:prstGeom prst="rect">
              <a:avLst/>
            </a:prstGeom>
            <a:noFill/>
          </p:spPr>
          <p:txBody>
            <a:bodyPr wrap="square" rtlCol="0">
              <a:spAutoFit/>
            </a:bodyPr>
            <a:lstStyle/>
            <a:p>
              <a:r>
                <a:rPr lang="en-US" altLang="zh-CN" dirty="0" smtClean="0">
                  <a:solidFill>
                    <a:schemeClr val="bg1"/>
                  </a:solidFill>
                </a:rPr>
                <a:t>C</a:t>
              </a:r>
              <a:endParaRPr lang="zh-CN" altLang="en-US" dirty="0">
                <a:solidFill>
                  <a:schemeClr val="bg1"/>
                </a:solidFill>
              </a:endParaRPr>
            </a:p>
          </p:txBody>
        </p:sp>
      </p:grpSp>
      <p:grpSp>
        <p:nvGrpSpPr>
          <p:cNvPr id="14" name="组合 13"/>
          <p:cNvGrpSpPr/>
          <p:nvPr/>
        </p:nvGrpSpPr>
        <p:grpSpPr>
          <a:xfrm>
            <a:off x="1773483" y="2024010"/>
            <a:ext cx="992376" cy="369332"/>
            <a:chOff x="611560" y="2545356"/>
            <a:chExt cx="992376" cy="369332"/>
          </a:xfrm>
        </p:grpSpPr>
        <p:sp>
          <p:nvSpPr>
            <p:cNvPr id="15" name="矩形 14"/>
            <p:cNvSpPr/>
            <p:nvPr/>
          </p:nvSpPr>
          <p:spPr>
            <a:xfrm>
              <a:off x="611560" y="2564904"/>
              <a:ext cx="936104" cy="330237"/>
            </a:xfrm>
            <a:prstGeom prst="rect">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 name="直接连接符 15"/>
            <p:cNvCxnSpPr/>
            <p:nvPr/>
          </p:nvCxnSpPr>
          <p:spPr>
            <a:xfrm flipV="1">
              <a:off x="1259632" y="2564904"/>
              <a:ext cx="0" cy="330237"/>
            </a:xfrm>
            <a:prstGeom prst="line">
              <a:avLst/>
            </a:prstGeom>
            <a:ln w="19050">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1243896" y="2545356"/>
              <a:ext cx="360040" cy="369332"/>
            </a:xfrm>
            <a:prstGeom prst="rect">
              <a:avLst/>
            </a:prstGeom>
            <a:noFill/>
          </p:spPr>
          <p:txBody>
            <a:bodyPr wrap="square" rtlCol="0">
              <a:spAutoFit/>
            </a:bodyPr>
            <a:lstStyle/>
            <a:p>
              <a:r>
                <a:rPr lang="en-US" altLang="zh-CN" dirty="0" smtClean="0">
                  <a:solidFill>
                    <a:schemeClr val="bg1"/>
                  </a:solidFill>
                </a:rPr>
                <a:t>C</a:t>
              </a:r>
              <a:endParaRPr lang="zh-CN" altLang="en-US" dirty="0">
                <a:solidFill>
                  <a:schemeClr val="bg1"/>
                </a:solidFill>
              </a:endParaRPr>
            </a:p>
          </p:txBody>
        </p:sp>
      </p:grpSp>
      <p:sp>
        <p:nvSpPr>
          <p:cNvPr id="19" name="矩形 18"/>
          <p:cNvSpPr/>
          <p:nvPr/>
        </p:nvSpPr>
        <p:spPr>
          <a:xfrm>
            <a:off x="1545563" y="1031634"/>
            <a:ext cx="578165" cy="330237"/>
          </a:xfrm>
          <a:prstGeom prst="rect">
            <a:avLst/>
          </a:prstGeom>
          <a:solidFill>
            <a:srgbClr val="0070C0"/>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Tag</a:t>
            </a:r>
            <a:endParaRPr lang="zh-CN" altLang="en-US" dirty="0"/>
          </a:p>
        </p:txBody>
      </p:sp>
      <p:sp>
        <p:nvSpPr>
          <p:cNvPr id="24" name="矩形标注 23"/>
          <p:cNvSpPr/>
          <p:nvPr/>
        </p:nvSpPr>
        <p:spPr>
          <a:xfrm>
            <a:off x="7047918" y="548680"/>
            <a:ext cx="1440160" cy="792088"/>
          </a:xfrm>
          <a:prstGeom prst="wedgeRectCallout">
            <a:avLst>
              <a:gd name="adj1" fmla="val -58342"/>
              <a:gd name="adj2" fmla="val 119333"/>
            </a:avLst>
          </a:prstGeom>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黑体" pitchFamily="49" charset="-122"/>
                <a:ea typeface="黑体" pitchFamily="49" charset="-122"/>
              </a:rPr>
              <a:t>我</a:t>
            </a:r>
            <a:r>
              <a:rPr lang="zh-CN" altLang="en-US" sz="2400" b="1" dirty="0" smtClean="0">
                <a:latin typeface="黑体" pitchFamily="49" charset="-122"/>
                <a:ea typeface="黑体" pitchFamily="49" charset="-122"/>
              </a:rPr>
              <a:t>晓得了</a:t>
            </a:r>
            <a:endParaRPr lang="zh-CN" altLang="en-US" sz="2400" b="1" dirty="0">
              <a:latin typeface="黑体" pitchFamily="49" charset="-122"/>
              <a:ea typeface="黑体" pitchFamily="49" charset="-122"/>
            </a:endParaRPr>
          </a:p>
        </p:txBody>
      </p:sp>
      <p:pic>
        <p:nvPicPr>
          <p:cNvPr id="23554" name="Picture 2" descr="https://5b0988e595225.cdn.sohucs.com/images/20190920/71fd99b38e134320b538b59468d01202.jpe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7825" y="3992804"/>
            <a:ext cx="4740110" cy="2666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58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42" presetClass="path" presetSubtype="0" fill="hold" nodeType="afterEffect">
                                  <p:stCondLst>
                                    <p:cond delay="0"/>
                                  </p:stCondLst>
                                  <p:childTnLst>
                                    <p:animMotion origin="layout" path="M 3.05556E-6 3.33333E-6 L 0.12708 -0.07639 " pathEditMode="relative" rAng="0" ptsTypes="AA">
                                      <p:cBhvr>
                                        <p:cTn id="9" dur="2000" fill="hold"/>
                                        <p:tgtEl>
                                          <p:spTgt spid="9"/>
                                        </p:tgtEl>
                                        <p:attrNameLst>
                                          <p:attrName>ppt_x</p:attrName>
                                          <p:attrName>ppt_y</p:attrName>
                                        </p:attrNameLst>
                                      </p:cBhvr>
                                      <p:rCtr x="6354" y="-3819"/>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childTnLst>
                                </p:cTn>
                              </p:par>
                            </p:childTnLst>
                          </p:cTn>
                        </p:par>
                        <p:par>
                          <p:cTn id="24" fill="hold">
                            <p:stCondLst>
                              <p:cond delay="0"/>
                            </p:stCondLst>
                            <p:childTnLst>
                              <p:par>
                                <p:cTn id="25" presetID="42" presetClass="path" presetSubtype="0" fill="hold" grpId="1" nodeType="afterEffect">
                                  <p:stCondLst>
                                    <p:cond delay="0"/>
                                  </p:stCondLst>
                                  <p:childTnLst>
                                    <p:animMotion origin="layout" path="M -4.44444E-6 2.96296E-6 L 0.0474 0.11551 " pathEditMode="relative" rAng="0" ptsTypes="AA">
                                      <p:cBhvr>
                                        <p:cTn id="26" dur="2000" fill="hold"/>
                                        <p:tgtEl>
                                          <p:spTgt spid="19"/>
                                        </p:tgtEl>
                                        <p:attrNameLst>
                                          <p:attrName>ppt_x</p:attrName>
                                          <p:attrName>ppt_y</p:attrName>
                                        </p:attrNameLst>
                                      </p:cBhvr>
                                      <p:rCtr x="2361" y="5764"/>
                                    </p:animMotion>
                                  </p:childTnLst>
                                </p:cTn>
                              </p:par>
                            </p:childTnLst>
                          </p:cTn>
                        </p:par>
                        <p:par>
                          <p:cTn id="27" fill="hold">
                            <p:stCondLst>
                              <p:cond delay="2000"/>
                            </p:stCondLst>
                            <p:childTnLst>
                              <p:par>
                                <p:cTn id="28" presetID="42" presetClass="path" presetSubtype="0" fill="hold" nodeType="afterEffect">
                                  <p:stCondLst>
                                    <p:cond delay="0"/>
                                  </p:stCondLst>
                                  <p:childTnLst>
                                    <p:animMotion origin="layout" path="M -2.77778E-7 -0.00047 L 0.46962 0.00046 " pathEditMode="relative" rAng="0" ptsTypes="AA">
                                      <p:cBhvr>
                                        <p:cTn id="29" dur="3000" fill="hold"/>
                                        <p:tgtEl>
                                          <p:spTgt spid="14"/>
                                        </p:tgtEl>
                                        <p:attrNameLst>
                                          <p:attrName>ppt_x</p:attrName>
                                          <p:attrName>ppt_y</p:attrName>
                                        </p:attrNameLst>
                                      </p:cBhvr>
                                      <p:rCtr x="23472" y="46"/>
                                    </p:animMotion>
                                  </p:childTnLst>
                                </p:cTn>
                              </p:par>
                              <p:par>
                                <p:cTn id="30" presetID="42" presetClass="path" presetSubtype="0" fill="hold" grpId="2" nodeType="withEffect">
                                  <p:stCondLst>
                                    <p:cond delay="0"/>
                                  </p:stCondLst>
                                  <p:childTnLst>
                                    <p:animMotion origin="layout" path="M 0.0474 0.11548 L 0.5165 0.11502 " pathEditMode="relative" rAng="0" ptsTypes="AA">
                                      <p:cBhvr>
                                        <p:cTn id="31" dur="3000" fill="hold"/>
                                        <p:tgtEl>
                                          <p:spTgt spid="19"/>
                                        </p:tgtEl>
                                        <p:attrNameLst>
                                          <p:attrName>ppt_x</p:attrName>
                                          <p:attrName>ppt_y</p:attrName>
                                        </p:attrNameLst>
                                      </p:cBhvr>
                                      <p:rCtr x="23455" y="-23"/>
                                    </p:animMotion>
                                  </p:childTnLst>
                                </p:cTn>
                              </p:par>
                            </p:childTnLst>
                          </p:cTn>
                        </p:par>
                        <p:par>
                          <p:cTn id="32" fill="hold">
                            <p:stCondLst>
                              <p:cond delay="5000"/>
                            </p:stCondLst>
                            <p:childTnLst>
                              <p:par>
                                <p:cTn id="33" presetID="1"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1" nodeType="clickEffect">
                                  <p:stCondLst>
                                    <p:cond delay="0"/>
                                  </p:stCondLst>
                                  <p:childTnLst>
                                    <p:set>
                                      <p:cBhvr>
                                        <p:cTn id="38" dur="1" fill="hold">
                                          <p:stCondLst>
                                            <p:cond delay="0"/>
                                          </p:stCondLst>
                                        </p:cTn>
                                        <p:tgtEl>
                                          <p:spTgt spid="24"/>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3" nodeType="afterEffect">
                                  <p:stCondLst>
                                    <p:cond delay="0"/>
                                  </p:stCondLst>
                                  <p:childTnLst>
                                    <p:set>
                                      <p:cBhvr>
                                        <p:cTn id="41" dur="1" fill="hold">
                                          <p:stCondLst>
                                            <p:cond delay="0"/>
                                          </p:stCondLst>
                                        </p:cTn>
                                        <p:tgtEl>
                                          <p:spTgt spid="19"/>
                                        </p:tgtEl>
                                        <p:attrNameLst>
                                          <p:attrName>style.visibility</p:attrName>
                                        </p:attrNameLst>
                                      </p:cBhvr>
                                      <p:to>
                                        <p:strVal val="hidden"/>
                                      </p:to>
                                    </p:set>
                                  </p:childTnLst>
                                </p:cTn>
                              </p:par>
                            </p:childTnLst>
                          </p:cTn>
                        </p:par>
                        <p:par>
                          <p:cTn id="42" fill="hold">
                            <p:stCondLst>
                              <p:cond delay="0"/>
                            </p:stCondLst>
                            <p:childTnLst>
                              <p:par>
                                <p:cTn id="43" presetID="42" presetClass="path" presetSubtype="0" fill="hold" nodeType="afterEffect">
                                  <p:stCondLst>
                                    <p:cond delay="0"/>
                                  </p:stCondLst>
                                  <p:childTnLst>
                                    <p:animMotion origin="layout" path="M 0.46962 0.00046 L 0.35434 0.12497 " pathEditMode="relative" rAng="0" ptsTypes="AA">
                                      <p:cBhvr>
                                        <p:cTn id="44" dur="2000" fill="hold"/>
                                        <p:tgtEl>
                                          <p:spTgt spid="14"/>
                                        </p:tgtEl>
                                        <p:attrNameLst>
                                          <p:attrName>ppt_x</p:attrName>
                                          <p:attrName>ppt_y</p:attrName>
                                        </p:attrNameLst>
                                      </p:cBhvr>
                                      <p:rCtr x="-5764" y="6225"/>
                                    </p:animMotion>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35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9" grpId="0" animBg="1"/>
      <p:bldP spid="19" grpId="1" animBg="1"/>
      <p:bldP spid="19" grpId="2" animBg="1"/>
      <p:bldP spid="19" grpId="3" animBg="1"/>
      <p:bldP spid="24" grpId="0" animBg="1"/>
      <p:bldP spid="24" grpId="1"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7030A0"/>
                </a:solidFill>
              </a:rPr>
              <a:t>四、不同</a:t>
            </a:r>
            <a:r>
              <a:rPr lang="en-US" altLang="zh-CN" dirty="0">
                <a:solidFill>
                  <a:srgbClr val="7030A0"/>
                </a:solidFill>
              </a:rPr>
              <a:t>VLAN</a:t>
            </a:r>
            <a:r>
              <a:rPr lang="zh-CN" altLang="zh-CN" dirty="0">
                <a:solidFill>
                  <a:srgbClr val="7030A0"/>
                </a:solidFill>
              </a:rPr>
              <a:t>之间的通信</a:t>
            </a:r>
            <a:endParaRPr lang="zh-CN" altLang="en-US" dirty="0">
              <a:solidFill>
                <a:srgbClr val="7030A0"/>
              </a:solidFill>
            </a:endParaRPr>
          </a:p>
        </p:txBody>
      </p:sp>
      <p:sp>
        <p:nvSpPr>
          <p:cNvPr id="3" name="内容占位符 2"/>
          <p:cNvSpPr>
            <a:spLocks noGrp="1"/>
          </p:cNvSpPr>
          <p:nvPr>
            <p:ph sz="quarter" idx="1"/>
          </p:nvPr>
        </p:nvSpPr>
        <p:spPr/>
        <p:txBody>
          <a:bodyPr/>
          <a:lstStyle/>
          <a:p>
            <a:r>
              <a:rPr lang="zh-CN" altLang="zh-CN" dirty="0"/>
              <a:t>一般来说</a:t>
            </a:r>
            <a:r>
              <a:rPr lang="zh-CN" altLang="zh-CN" dirty="0" smtClean="0"/>
              <a:t>，划分</a:t>
            </a:r>
            <a:r>
              <a:rPr lang="en-US" altLang="zh-CN" dirty="0"/>
              <a:t>VLAN</a:t>
            </a:r>
            <a:r>
              <a:rPr lang="zh-CN" altLang="zh-CN" dirty="0"/>
              <a:t>后，</a:t>
            </a:r>
            <a:r>
              <a:rPr lang="en-US" altLang="zh-CN" dirty="0"/>
              <a:t>VLAN</a:t>
            </a:r>
            <a:r>
              <a:rPr lang="zh-CN" altLang="zh-CN" dirty="0"/>
              <a:t>间是无法通信</a:t>
            </a:r>
            <a:r>
              <a:rPr lang="zh-CN" altLang="zh-CN" dirty="0" smtClean="0"/>
              <a:t>的</a:t>
            </a:r>
            <a:endParaRPr lang="en-US" altLang="zh-CN" dirty="0" smtClean="0"/>
          </a:p>
          <a:p>
            <a:pPr lvl="1"/>
            <a:r>
              <a:rPr lang="zh-CN" altLang="zh-CN" dirty="0" smtClean="0"/>
              <a:t>有些</a:t>
            </a:r>
            <a:r>
              <a:rPr lang="zh-CN" altLang="zh-CN" dirty="0"/>
              <a:t>以太网交换机默认同一交换机内的</a:t>
            </a:r>
            <a:r>
              <a:rPr lang="en-US" altLang="zh-CN" dirty="0"/>
              <a:t>VLAN</a:t>
            </a:r>
            <a:r>
              <a:rPr lang="zh-CN" altLang="zh-CN" dirty="0"/>
              <a:t>之间可以</a:t>
            </a:r>
            <a:r>
              <a:rPr lang="zh-CN" altLang="zh-CN" dirty="0" smtClean="0"/>
              <a:t>通信</a:t>
            </a:r>
            <a:endParaRPr lang="en-US" altLang="zh-CN" dirty="0" smtClean="0"/>
          </a:p>
          <a:p>
            <a:pPr lvl="1"/>
            <a:r>
              <a:rPr lang="zh-CN" altLang="zh-CN" dirty="0" smtClean="0"/>
              <a:t>也</a:t>
            </a:r>
            <a:r>
              <a:rPr lang="zh-CN" altLang="zh-CN" dirty="0"/>
              <a:t>可通过设置关闭这样的</a:t>
            </a:r>
            <a:r>
              <a:rPr lang="zh-CN" altLang="zh-CN" dirty="0" smtClean="0"/>
              <a:t>通信</a:t>
            </a:r>
            <a:endParaRPr lang="en-US" altLang="zh-CN" dirty="0" smtClean="0"/>
          </a:p>
          <a:p>
            <a:r>
              <a:rPr lang="en-US" altLang="zh-CN" dirty="0" smtClean="0"/>
              <a:t>VLAN</a:t>
            </a:r>
            <a:r>
              <a:rPr lang="zh-CN" altLang="zh-CN" dirty="0"/>
              <a:t>之间通信的方法</a:t>
            </a:r>
            <a:r>
              <a:rPr lang="zh-CN" altLang="zh-CN" dirty="0" smtClean="0"/>
              <a:t>包括</a:t>
            </a:r>
            <a:endParaRPr lang="en-US" altLang="zh-CN" dirty="0" smtClean="0"/>
          </a:p>
          <a:p>
            <a:pPr lvl="1"/>
            <a:r>
              <a:rPr lang="zh-CN" altLang="zh-CN" dirty="0" smtClean="0"/>
              <a:t>基于</a:t>
            </a:r>
            <a:r>
              <a:rPr lang="zh-CN" altLang="zh-CN" dirty="0"/>
              <a:t>路由器通信</a:t>
            </a:r>
            <a:r>
              <a:rPr lang="zh-CN" altLang="zh-CN" dirty="0" smtClean="0"/>
              <a:t>的</a:t>
            </a:r>
            <a:r>
              <a:rPr lang="zh-CN" altLang="en-US" dirty="0" smtClean="0"/>
              <a:t>，</a:t>
            </a:r>
            <a:r>
              <a:rPr lang="zh-CN" altLang="zh-CN" dirty="0"/>
              <a:t>借助额外的路由器</a:t>
            </a:r>
            <a:endParaRPr lang="en-US" altLang="zh-CN" dirty="0" smtClean="0"/>
          </a:p>
          <a:p>
            <a:pPr lvl="1"/>
            <a:r>
              <a:rPr lang="zh-CN" altLang="zh-CN" dirty="0" smtClean="0"/>
              <a:t>基于</a:t>
            </a:r>
            <a:r>
              <a:rPr lang="zh-CN" altLang="zh-CN" dirty="0"/>
              <a:t>三层交换机的</a:t>
            </a:r>
            <a:r>
              <a:rPr lang="zh-CN" altLang="zh-CN" dirty="0" smtClean="0"/>
              <a:t>通信</a:t>
            </a:r>
            <a:r>
              <a:rPr lang="zh-CN" altLang="en-US" dirty="0" smtClean="0"/>
              <a:t>，</a:t>
            </a:r>
            <a:r>
              <a:rPr lang="zh-CN" altLang="zh-CN" dirty="0" smtClean="0"/>
              <a:t>是</a:t>
            </a:r>
            <a:r>
              <a:rPr lang="zh-CN" altLang="zh-CN" dirty="0"/>
              <a:t>当前较为流行的方法。</a:t>
            </a:r>
            <a:endParaRPr lang="zh-CN" altLang="en-US" dirty="0"/>
          </a:p>
        </p:txBody>
      </p:sp>
    </p:spTree>
    <p:extLst>
      <p:ext uri="{BB962C8B-B14F-4D97-AF65-F5344CB8AC3E}">
        <p14:creationId xmlns:p14="http://schemas.microsoft.com/office/powerpoint/2010/main" val="99473814"/>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多层交换</a:t>
            </a:r>
            <a:endParaRPr lang="zh-CN" altLang="en-US" dirty="0"/>
          </a:p>
        </p:txBody>
      </p:sp>
      <p:sp>
        <p:nvSpPr>
          <p:cNvPr id="3" name="内容占位符 2"/>
          <p:cNvSpPr>
            <a:spLocks noGrp="1"/>
          </p:cNvSpPr>
          <p:nvPr>
            <p:ph sz="quarter" idx="1"/>
          </p:nvPr>
        </p:nvSpPr>
        <p:spPr/>
        <p:txBody>
          <a:bodyPr/>
          <a:lstStyle/>
          <a:p>
            <a:r>
              <a:rPr lang="zh-CN" altLang="zh-CN" dirty="0"/>
              <a:t>目前市场上有许多三层</a:t>
            </a:r>
            <a:r>
              <a:rPr lang="zh-CN" altLang="zh-CN" dirty="0" smtClean="0"/>
              <a:t>交换机</a:t>
            </a:r>
            <a:r>
              <a:rPr lang="zh-CN" altLang="en-US" dirty="0" smtClean="0"/>
              <a:t>，</a:t>
            </a:r>
            <a:r>
              <a:rPr lang="zh-CN" altLang="zh-CN" dirty="0" smtClean="0"/>
              <a:t>甚至</a:t>
            </a:r>
            <a:r>
              <a:rPr lang="zh-CN" altLang="zh-CN" dirty="0"/>
              <a:t>更高层的</a:t>
            </a:r>
            <a:r>
              <a:rPr lang="zh-CN" altLang="zh-CN" dirty="0" smtClean="0"/>
              <a:t>交换机</a:t>
            </a:r>
            <a:endParaRPr lang="en-US" altLang="zh-CN" dirty="0" smtClean="0"/>
          </a:p>
          <a:p>
            <a:r>
              <a:rPr lang="zh-CN" altLang="zh-CN" dirty="0" smtClean="0"/>
              <a:t>统称</a:t>
            </a:r>
            <a:r>
              <a:rPr lang="zh-CN" altLang="zh-CN" dirty="0"/>
              <a:t>为多层</a:t>
            </a:r>
            <a:r>
              <a:rPr lang="zh-CN" altLang="zh-CN" dirty="0" smtClean="0"/>
              <a:t>交换</a:t>
            </a:r>
            <a:r>
              <a:rPr lang="zh-CN" altLang="en-US" dirty="0" smtClean="0"/>
              <a:t>（</a:t>
            </a:r>
            <a:r>
              <a:rPr lang="en-US" altLang="zh-CN" dirty="0" err="1" smtClean="0"/>
              <a:t>MultiLayer</a:t>
            </a:r>
            <a:r>
              <a:rPr lang="en-US" altLang="zh-CN" dirty="0" smtClean="0"/>
              <a:t> </a:t>
            </a:r>
            <a:r>
              <a:rPr lang="en-US" altLang="zh-CN" dirty="0"/>
              <a:t>Switching</a:t>
            </a:r>
            <a:r>
              <a:rPr lang="zh-CN" altLang="zh-CN" dirty="0"/>
              <a:t>，</a:t>
            </a:r>
            <a:r>
              <a:rPr lang="en-US" altLang="zh-CN" dirty="0"/>
              <a:t>MLS</a:t>
            </a:r>
            <a:r>
              <a:rPr lang="zh-CN" altLang="zh-CN" dirty="0" smtClean="0"/>
              <a:t>）</a:t>
            </a:r>
            <a:endParaRPr lang="en-US" altLang="zh-CN" dirty="0" smtClean="0"/>
          </a:p>
          <a:p>
            <a:r>
              <a:rPr lang="zh-CN" altLang="zh-CN" dirty="0" smtClean="0"/>
              <a:t>将</a:t>
            </a:r>
            <a:r>
              <a:rPr lang="zh-CN" altLang="zh-CN" dirty="0"/>
              <a:t>一部分路由功能集成到了以太网交换机</a:t>
            </a:r>
            <a:r>
              <a:rPr lang="zh-CN" altLang="zh-CN" dirty="0" smtClean="0"/>
              <a:t>中</a:t>
            </a:r>
            <a:endParaRPr lang="en-US" altLang="zh-CN" dirty="0" smtClean="0"/>
          </a:p>
          <a:p>
            <a:r>
              <a:rPr lang="zh-CN" altLang="zh-CN" dirty="0" smtClean="0"/>
              <a:t>主要</a:t>
            </a:r>
            <a:r>
              <a:rPr lang="zh-CN" altLang="zh-CN" dirty="0"/>
              <a:t>应用于园区网</a:t>
            </a:r>
            <a:r>
              <a:rPr lang="zh-CN" altLang="zh-CN" dirty="0" smtClean="0"/>
              <a:t>中</a:t>
            </a:r>
            <a:endParaRPr lang="en-US" altLang="zh-CN" dirty="0" smtClean="0"/>
          </a:p>
          <a:p>
            <a:r>
              <a:rPr lang="zh-CN" altLang="zh-CN" dirty="0" smtClean="0"/>
              <a:t>园区</a:t>
            </a:r>
            <a:r>
              <a:rPr lang="zh-CN" altLang="zh-CN" dirty="0"/>
              <a:t>网中的路由比较简单，但要求数据交换的速度要</a:t>
            </a:r>
            <a:r>
              <a:rPr lang="zh-CN" altLang="zh-CN" dirty="0" smtClean="0"/>
              <a:t>快</a:t>
            </a:r>
            <a:endParaRPr lang="en-US" altLang="zh-CN" dirty="0" smtClean="0"/>
          </a:p>
          <a:p>
            <a:r>
              <a:rPr lang="zh-CN" altLang="zh-CN" dirty="0" smtClean="0"/>
              <a:t>于是</a:t>
            </a:r>
            <a:r>
              <a:rPr lang="zh-CN" altLang="zh-CN" dirty="0"/>
              <a:t>形成了一种所谓的</a:t>
            </a:r>
            <a:r>
              <a:rPr lang="en-US" altLang="zh-CN" dirty="0"/>
              <a:t>“</a:t>
            </a:r>
            <a:r>
              <a:rPr lang="zh-CN" altLang="zh-CN" dirty="0"/>
              <a:t>一次路由、多次交换</a:t>
            </a:r>
            <a:r>
              <a:rPr lang="en-US" altLang="zh-CN" dirty="0"/>
              <a:t>”</a:t>
            </a:r>
            <a:r>
              <a:rPr lang="zh-CN" altLang="zh-CN" dirty="0"/>
              <a:t>的技术</a:t>
            </a:r>
            <a:endParaRPr lang="zh-CN" altLang="en-US" dirty="0"/>
          </a:p>
        </p:txBody>
      </p:sp>
    </p:spTree>
    <p:extLst>
      <p:ext uri="{BB962C8B-B14F-4D97-AF65-F5344CB8AC3E}">
        <p14:creationId xmlns:p14="http://schemas.microsoft.com/office/powerpoint/2010/main" val="150854827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一次路由、多次交换</a:t>
            </a:r>
            <a:endParaRPr lang="zh-CN" altLang="en-US" dirty="0"/>
          </a:p>
        </p:txBody>
      </p:sp>
      <p:sp>
        <p:nvSpPr>
          <p:cNvPr id="3" name="内容占位符 2"/>
          <p:cNvSpPr>
            <a:spLocks noGrp="1"/>
          </p:cNvSpPr>
          <p:nvPr>
            <p:ph sz="quarter" idx="1"/>
          </p:nvPr>
        </p:nvSpPr>
        <p:spPr/>
        <p:txBody>
          <a:bodyPr/>
          <a:lstStyle/>
          <a:p>
            <a:r>
              <a:rPr lang="zh-CN" altLang="zh-CN" dirty="0"/>
              <a:t>只需处理数据流中的第一个</a:t>
            </a:r>
            <a:r>
              <a:rPr lang="zh-CN" altLang="zh-CN" dirty="0" smtClean="0"/>
              <a:t>分组</a:t>
            </a:r>
            <a:endParaRPr lang="en-US" altLang="zh-CN" dirty="0" smtClean="0"/>
          </a:p>
          <a:p>
            <a:pPr lvl="1"/>
            <a:r>
              <a:rPr lang="zh-CN" altLang="zh-CN" dirty="0"/>
              <a:t>分组查询路由表，知道该发给哪一个</a:t>
            </a:r>
            <a:r>
              <a:rPr lang="en-US" altLang="zh-CN" dirty="0" smtClean="0"/>
              <a:t>VLAN</a:t>
            </a:r>
          </a:p>
          <a:p>
            <a:pPr lvl="1"/>
            <a:r>
              <a:rPr lang="zh-CN" altLang="zh-CN" dirty="0" smtClean="0"/>
              <a:t>进行转发</a:t>
            </a:r>
            <a:endParaRPr lang="en-US" altLang="zh-CN" dirty="0" smtClean="0"/>
          </a:p>
          <a:p>
            <a:pPr lvl="1"/>
            <a:r>
              <a:rPr lang="zh-CN" altLang="zh-CN" dirty="0" smtClean="0"/>
              <a:t>这个</a:t>
            </a:r>
            <a:r>
              <a:rPr lang="zh-CN" altLang="zh-CN" dirty="0"/>
              <a:t>过程和路由器的转发过程</a:t>
            </a:r>
            <a:r>
              <a:rPr lang="zh-CN" altLang="zh-CN" dirty="0" smtClean="0"/>
              <a:t>一样</a:t>
            </a:r>
            <a:endParaRPr lang="en-US" altLang="zh-CN" dirty="0" smtClean="0"/>
          </a:p>
          <a:p>
            <a:pPr lvl="1"/>
            <a:r>
              <a:rPr lang="zh-CN" altLang="zh-CN" dirty="0" smtClean="0"/>
              <a:t>即</a:t>
            </a:r>
            <a:r>
              <a:rPr lang="zh-CN" altLang="zh-CN" dirty="0"/>
              <a:t>所谓的</a:t>
            </a:r>
            <a:r>
              <a:rPr lang="zh-CN" altLang="zh-CN" dirty="0">
                <a:solidFill>
                  <a:srgbClr val="FF0000"/>
                </a:solidFill>
              </a:rPr>
              <a:t>一次</a:t>
            </a:r>
            <a:r>
              <a:rPr lang="zh-CN" altLang="zh-CN" dirty="0" smtClean="0">
                <a:solidFill>
                  <a:srgbClr val="FF0000"/>
                </a:solidFill>
              </a:rPr>
              <a:t>路由</a:t>
            </a:r>
            <a:endParaRPr lang="en-US" altLang="zh-CN" dirty="0" smtClean="0">
              <a:solidFill>
                <a:srgbClr val="FF0000"/>
              </a:solidFill>
            </a:endParaRPr>
          </a:p>
          <a:p>
            <a:r>
              <a:rPr lang="zh-CN" altLang="zh-CN" dirty="0"/>
              <a:t>后续帧全部由二层交换机制根据已知信息直接执行</a:t>
            </a:r>
            <a:r>
              <a:rPr lang="zh-CN" altLang="zh-CN" dirty="0" smtClean="0"/>
              <a:t>交换</a:t>
            </a:r>
            <a:endParaRPr lang="en-US" altLang="zh-CN" dirty="0" smtClean="0"/>
          </a:p>
          <a:p>
            <a:pPr lvl="1"/>
            <a:r>
              <a:rPr lang="zh-CN" altLang="zh-CN" dirty="0">
                <a:solidFill>
                  <a:srgbClr val="FF0000"/>
                </a:solidFill>
              </a:rPr>
              <a:t>多次</a:t>
            </a:r>
            <a:r>
              <a:rPr lang="zh-CN" altLang="zh-CN" dirty="0" smtClean="0">
                <a:solidFill>
                  <a:srgbClr val="FF0000"/>
                </a:solidFill>
              </a:rPr>
              <a:t>交换</a:t>
            </a:r>
            <a:endParaRPr lang="en-US" altLang="zh-CN" dirty="0" smtClean="0">
              <a:solidFill>
                <a:srgbClr val="FF0000"/>
              </a:solidFill>
            </a:endParaRPr>
          </a:p>
          <a:p>
            <a:r>
              <a:rPr lang="zh-CN" altLang="zh-CN" dirty="0"/>
              <a:t>大大地提高了数据转发的效率</a:t>
            </a:r>
            <a:endParaRPr lang="zh-CN" altLang="en-US" dirty="0">
              <a:solidFill>
                <a:srgbClr val="FF0000"/>
              </a:solidFill>
            </a:endParaRPr>
          </a:p>
        </p:txBody>
      </p:sp>
    </p:spTree>
    <p:extLst>
      <p:ext uri="{BB962C8B-B14F-4D97-AF65-F5344CB8AC3E}">
        <p14:creationId xmlns:p14="http://schemas.microsoft.com/office/powerpoint/2010/main" val="2699062212"/>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注意</a:t>
            </a:r>
            <a:endParaRPr lang="zh-CN" altLang="en-US" dirty="0"/>
          </a:p>
        </p:txBody>
      </p:sp>
      <p:sp>
        <p:nvSpPr>
          <p:cNvPr id="3" name="内容占位符 2"/>
          <p:cNvSpPr>
            <a:spLocks noGrp="1"/>
          </p:cNvSpPr>
          <p:nvPr>
            <p:ph sz="quarter" idx="1"/>
          </p:nvPr>
        </p:nvSpPr>
        <p:spPr/>
        <p:txBody>
          <a:bodyPr/>
          <a:lstStyle/>
          <a:p>
            <a:r>
              <a:rPr lang="zh-CN" altLang="zh-CN" dirty="0"/>
              <a:t>不能认为三层交换机可以替代全部的</a:t>
            </a:r>
            <a:r>
              <a:rPr lang="zh-CN" altLang="zh-CN" dirty="0" smtClean="0"/>
              <a:t>路由器</a:t>
            </a:r>
            <a:endParaRPr lang="en-US" altLang="zh-CN" dirty="0" smtClean="0"/>
          </a:p>
          <a:p>
            <a:r>
              <a:rPr lang="zh-CN" altLang="zh-CN" dirty="0" smtClean="0"/>
              <a:t>两者</a:t>
            </a:r>
            <a:r>
              <a:rPr lang="zh-CN" altLang="zh-CN" dirty="0"/>
              <a:t>的根本目的</a:t>
            </a:r>
            <a:r>
              <a:rPr lang="zh-CN" altLang="zh-CN" dirty="0" smtClean="0"/>
              <a:t>不同</a:t>
            </a:r>
            <a:endParaRPr lang="en-US" altLang="zh-CN" dirty="0" smtClean="0"/>
          </a:p>
          <a:p>
            <a:r>
              <a:rPr lang="zh-CN" altLang="zh-CN" dirty="0" smtClean="0"/>
              <a:t>功能</a:t>
            </a:r>
            <a:r>
              <a:rPr lang="zh-CN" altLang="zh-CN" dirty="0"/>
              <a:t>、性能的很大不同</a:t>
            </a:r>
            <a:endParaRPr lang="zh-CN" altLang="en-US" dirty="0"/>
          </a:p>
        </p:txBody>
      </p:sp>
    </p:spTree>
    <p:extLst>
      <p:ext uri="{BB962C8B-B14F-4D97-AF65-F5344CB8AC3E}">
        <p14:creationId xmlns:p14="http://schemas.microsoft.com/office/powerpoint/2010/main" val="56814159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en-US" altLang="zh-CN" dirty="0"/>
              <a:t>6.1 </a:t>
            </a:r>
            <a:r>
              <a:rPr lang="zh-CN" altLang="zh-CN" dirty="0"/>
              <a:t>媒体的访问控制</a:t>
            </a:r>
            <a:endParaRPr lang="en-US" altLang="zh-CN" dirty="0"/>
          </a:p>
          <a:p>
            <a:r>
              <a:rPr lang="en-US" altLang="zh-CN" dirty="0" smtClean="0"/>
              <a:t>6.2 </a:t>
            </a:r>
            <a:r>
              <a:rPr lang="zh-CN" altLang="zh-CN" dirty="0"/>
              <a:t>局域网体系结构</a:t>
            </a:r>
          </a:p>
          <a:p>
            <a:r>
              <a:rPr lang="en-US" altLang="zh-CN" dirty="0" smtClean="0"/>
              <a:t>6.3 </a:t>
            </a:r>
            <a:r>
              <a:rPr lang="zh-CN" altLang="zh-CN" dirty="0" smtClean="0"/>
              <a:t>以太网</a:t>
            </a:r>
            <a:r>
              <a:rPr lang="zh-CN" altLang="zh-CN" dirty="0"/>
              <a:t>概述</a:t>
            </a:r>
          </a:p>
          <a:p>
            <a:r>
              <a:rPr lang="en-US" altLang="zh-CN" dirty="0"/>
              <a:t>6.4 </a:t>
            </a:r>
            <a:r>
              <a:rPr lang="zh-CN" altLang="zh-CN" dirty="0"/>
              <a:t>传统以太网</a:t>
            </a:r>
          </a:p>
          <a:p>
            <a:r>
              <a:rPr lang="en-US" altLang="zh-CN" dirty="0"/>
              <a:t>6.5 </a:t>
            </a:r>
            <a:r>
              <a:rPr lang="zh-CN" altLang="zh-CN" dirty="0"/>
              <a:t>交换式</a:t>
            </a:r>
            <a:r>
              <a:rPr lang="zh-CN" altLang="zh-CN" dirty="0" smtClean="0"/>
              <a:t>以太网</a:t>
            </a:r>
            <a:endParaRPr lang="en-US" altLang="zh-CN" dirty="0" smtClean="0"/>
          </a:p>
          <a:p>
            <a:r>
              <a:rPr lang="en-US" altLang="zh-CN" dirty="0" smtClean="0"/>
              <a:t>6.6 </a:t>
            </a:r>
            <a:r>
              <a:rPr lang="zh-CN" altLang="zh-CN" dirty="0"/>
              <a:t>以太网的</a:t>
            </a:r>
            <a:r>
              <a:rPr lang="zh-CN" altLang="zh-CN" dirty="0" smtClean="0"/>
              <a:t>发展</a:t>
            </a:r>
            <a:endParaRPr lang="en-US" altLang="zh-CN" dirty="0" smtClean="0"/>
          </a:p>
          <a:p>
            <a:pPr lvl="1"/>
            <a:r>
              <a:rPr lang="en-US" altLang="zh-CN" dirty="0"/>
              <a:t>6.6.1 </a:t>
            </a:r>
            <a:r>
              <a:rPr lang="zh-CN" altLang="zh-CN" dirty="0"/>
              <a:t>带宽的不断提高——马路越来越</a:t>
            </a:r>
            <a:r>
              <a:rPr lang="zh-CN" altLang="zh-CN" dirty="0" smtClean="0"/>
              <a:t>宽</a:t>
            </a:r>
            <a:endParaRPr lang="en-US" altLang="zh-CN" dirty="0" smtClean="0"/>
          </a:p>
          <a:p>
            <a:pPr lvl="1"/>
            <a:r>
              <a:rPr lang="en-US" altLang="zh-CN" dirty="0"/>
              <a:t>6.6.2 </a:t>
            </a:r>
            <a:r>
              <a:rPr lang="zh-CN" altLang="zh-CN" dirty="0"/>
              <a:t>虚拟</a:t>
            </a:r>
            <a:r>
              <a:rPr lang="zh-CN" altLang="zh-CN" dirty="0" smtClean="0"/>
              <a:t>局域网</a:t>
            </a:r>
            <a:endParaRPr lang="en-US" altLang="zh-CN" dirty="0" smtClean="0"/>
          </a:p>
          <a:p>
            <a:pPr lvl="1"/>
            <a:r>
              <a:rPr lang="en-US" altLang="zh-CN" dirty="0">
                <a:solidFill>
                  <a:srgbClr val="FF0000"/>
                </a:solidFill>
              </a:rPr>
              <a:t>6.6.3 </a:t>
            </a:r>
            <a:r>
              <a:rPr lang="zh-CN" altLang="zh-CN" dirty="0">
                <a:solidFill>
                  <a:srgbClr val="FF0000"/>
                </a:solidFill>
              </a:rPr>
              <a:t>以太接入网</a:t>
            </a:r>
          </a:p>
          <a:p>
            <a:r>
              <a:rPr lang="en-US" altLang="zh-CN" dirty="0"/>
              <a:t>6.7 </a:t>
            </a:r>
            <a:r>
              <a:rPr lang="zh-CN" altLang="zh-CN" dirty="0"/>
              <a:t>利用令牌控制介质访问的局域网</a:t>
            </a:r>
          </a:p>
          <a:p>
            <a:endParaRPr lang="zh-CN" altLang="en-US" dirty="0"/>
          </a:p>
        </p:txBody>
      </p:sp>
    </p:spTree>
    <p:extLst>
      <p:ext uri="{BB962C8B-B14F-4D97-AF65-F5344CB8AC3E}">
        <p14:creationId xmlns:p14="http://schemas.microsoft.com/office/powerpoint/2010/main" val="16558527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以太网作为接入网</a:t>
            </a:r>
            <a:r>
              <a:rPr lang="zh-CN" altLang="zh-CN" dirty="0" smtClean="0"/>
              <a:t>的优势</a:t>
            </a:r>
            <a:endParaRPr lang="zh-CN" altLang="en-US" dirty="0"/>
          </a:p>
        </p:txBody>
      </p:sp>
      <p:sp>
        <p:nvSpPr>
          <p:cNvPr id="3" name="内容占位符 2"/>
          <p:cNvSpPr>
            <a:spLocks noGrp="1"/>
          </p:cNvSpPr>
          <p:nvPr>
            <p:ph sz="quarter" idx="1"/>
          </p:nvPr>
        </p:nvSpPr>
        <p:spPr/>
        <p:txBody>
          <a:bodyPr/>
          <a:lstStyle/>
          <a:p>
            <a:r>
              <a:rPr lang="zh-CN" altLang="zh-CN" dirty="0" smtClean="0"/>
              <a:t>具有</a:t>
            </a:r>
            <a:r>
              <a:rPr lang="zh-CN" altLang="zh-CN" dirty="0"/>
              <a:t>良好的基础和长期使用的</a:t>
            </a:r>
            <a:r>
              <a:rPr lang="zh-CN" altLang="zh-CN" dirty="0" smtClean="0"/>
              <a:t>经验</a:t>
            </a:r>
            <a:endParaRPr lang="en-US" altLang="zh-CN" dirty="0" smtClean="0"/>
          </a:p>
          <a:p>
            <a:r>
              <a:rPr lang="zh-CN" altLang="zh-CN" dirty="0" smtClean="0"/>
              <a:t>与</a:t>
            </a:r>
            <a:r>
              <a:rPr lang="en-US" altLang="zh-CN" dirty="0"/>
              <a:t>IP</a:t>
            </a:r>
            <a:r>
              <a:rPr lang="zh-CN" altLang="zh-CN" dirty="0"/>
              <a:t>匹配</a:t>
            </a:r>
            <a:r>
              <a:rPr lang="zh-CN" altLang="zh-CN" dirty="0" smtClean="0"/>
              <a:t>良好</a:t>
            </a:r>
            <a:endParaRPr lang="en-US" altLang="zh-CN" dirty="0" smtClean="0"/>
          </a:p>
          <a:p>
            <a:r>
              <a:rPr lang="zh-CN" altLang="zh-CN" dirty="0" smtClean="0"/>
              <a:t>性</a:t>
            </a:r>
            <a:r>
              <a:rPr lang="zh-CN" altLang="zh-CN" dirty="0"/>
              <a:t>价比高、可扩展性强、容易安装</a:t>
            </a:r>
            <a:r>
              <a:rPr lang="zh-CN" altLang="zh-CN" dirty="0" smtClean="0"/>
              <a:t>开通</a:t>
            </a:r>
            <a:endParaRPr lang="en-US" altLang="zh-CN" dirty="0" smtClean="0"/>
          </a:p>
          <a:p>
            <a:r>
              <a:rPr lang="zh-CN" altLang="zh-CN" dirty="0" smtClean="0"/>
              <a:t>以太网</a:t>
            </a:r>
            <a:r>
              <a:rPr lang="zh-CN" altLang="zh-CN" dirty="0"/>
              <a:t>带宽不断提高，容易</a:t>
            </a:r>
            <a:r>
              <a:rPr lang="zh-CN" altLang="zh-CN" dirty="0" smtClean="0"/>
              <a:t>升级</a:t>
            </a:r>
            <a:endParaRPr lang="en-US" altLang="zh-CN" dirty="0" smtClean="0"/>
          </a:p>
          <a:p>
            <a:r>
              <a:rPr lang="zh-CN" altLang="zh-CN" dirty="0" smtClean="0"/>
              <a:t>以太网</a:t>
            </a:r>
            <a:r>
              <a:rPr lang="zh-CN" altLang="zh-CN" dirty="0"/>
              <a:t>接入技术特别适合密集型的居住环境</a:t>
            </a:r>
            <a:endParaRPr lang="zh-CN" altLang="en-US" dirty="0"/>
          </a:p>
        </p:txBody>
      </p:sp>
      <p:sp>
        <p:nvSpPr>
          <p:cNvPr id="4" name="TextBox 3"/>
          <p:cNvSpPr txBox="1"/>
          <p:nvPr/>
        </p:nvSpPr>
        <p:spPr>
          <a:xfrm>
            <a:off x="4644008" y="4293096"/>
            <a:ext cx="1576072" cy="507831"/>
          </a:xfrm>
          <a:prstGeom prst="rect">
            <a:avLst/>
          </a:prstGeom>
          <a:noFill/>
        </p:spPr>
        <p:txBody>
          <a:bodyPr wrap="none" rtlCol="0">
            <a:spAutoFit/>
          </a:bodyPr>
          <a:lstStyle/>
          <a:p>
            <a:r>
              <a:rPr lang="zh-CN" altLang="zh-CN" sz="2700" b="1" dirty="0">
                <a:solidFill>
                  <a:srgbClr val="FF0000"/>
                </a:solidFill>
                <a:latin typeface="黑体" pitchFamily="49" charset="-122"/>
                <a:ea typeface="黑体" pitchFamily="49" charset="-122"/>
              </a:rPr>
              <a:t>密集型</a:t>
            </a:r>
            <a:r>
              <a:rPr lang="zh-CN" altLang="en-US" sz="2700" b="1" dirty="0">
                <a:solidFill>
                  <a:srgbClr val="FF0000"/>
                </a:solidFill>
                <a:latin typeface="黑体" pitchFamily="49" charset="-122"/>
                <a:ea typeface="黑体" pitchFamily="49" charset="-122"/>
              </a:rPr>
              <a:t>！</a:t>
            </a:r>
          </a:p>
        </p:txBody>
      </p:sp>
      <p:pic>
        <p:nvPicPr>
          <p:cNvPr id="46082" name="Picture 2" descr="https://5b0988e595225.cdn.sohucs.com/images/20180222/ce5abb4bcc3f4fbcbdc989b7288c5ce5.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4179618"/>
            <a:ext cx="3168352" cy="25320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9272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par>
                          <p:cTn id="8" fill="hold">
                            <p:stCondLst>
                              <p:cond delay="2000"/>
                            </p:stCondLst>
                            <p:childTnLst>
                              <p:par>
                                <p:cTn id="9" presetID="1" presetClass="entr" presetSubtype="0" fill="hold" nodeType="afterEffect">
                                  <p:stCondLst>
                                    <p:cond delay="0"/>
                                  </p:stCondLst>
                                  <p:childTnLst>
                                    <p:set>
                                      <p:cBhvr>
                                        <p:cTn id="10" dur="1" fill="hold">
                                          <p:stCondLst>
                                            <p:cond delay="0"/>
                                          </p:stCondLst>
                                        </p:cTn>
                                        <p:tgtEl>
                                          <p:spTgt spid="46082"/>
                                        </p:tgtEl>
                                        <p:attrNameLst>
                                          <p:attrName>style.visibility</p:attrName>
                                        </p:attrNameLst>
                                      </p:cBhvr>
                                      <p:to>
                                        <p:strVal val="visible"/>
                                      </p:to>
                                    </p:set>
                                  </p:childTnLst>
                                </p:cTn>
                              </p:par>
                            </p:childTnLst>
                          </p:cTn>
                        </p:par>
                        <p:par>
                          <p:cTn id="11" fill="hold">
                            <p:stCondLst>
                              <p:cond delay="2000"/>
                            </p:stCondLst>
                            <p:childTnLst>
                              <p:par>
                                <p:cTn id="12" presetID="6" presetClass="emph" presetSubtype="0" fill="hold" grpId="0" nodeType="afterEffect">
                                  <p:stCondLst>
                                    <p:cond delay="0"/>
                                  </p:stCondLst>
                                  <p:childTnLst>
                                    <p:animScale>
                                      <p:cBhvr>
                                        <p:cTn id="13"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以太接入网与以太网有很大的不同</a:t>
            </a:r>
            <a:endParaRPr lang="zh-CN" altLang="en-US" dirty="0"/>
          </a:p>
        </p:txBody>
      </p:sp>
      <p:sp>
        <p:nvSpPr>
          <p:cNvPr id="3" name="内容占位符 2"/>
          <p:cNvSpPr>
            <a:spLocks noGrp="1"/>
          </p:cNvSpPr>
          <p:nvPr>
            <p:ph sz="quarter" idx="1"/>
          </p:nvPr>
        </p:nvSpPr>
        <p:spPr/>
        <p:txBody>
          <a:bodyPr/>
          <a:lstStyle/>
          <a:p>
            <a:r>
              <a:rPr lang="zh-CN" altLang="zh-CN" dirty="0" smtClean="0"/>
              <a:t>以太</a:t>
            </a:r>
            <a:r>
              <a:rPr lang="zh-CN" altLang="zh-CN" dirty="0"/>
              <a:t>接入网需要用户之间的隔离（避免盗用</a:t>
            </a:r>
            <a:r>
              <a:rPr lang="zh-CN" altLang="zh-CN" dirty="0" smtClean="0"/>
              <a:t>）</a:t>
            </a:r>
            <a:endParaRPr lang="en-US" altLang="zh-CN" dirty="0" smtClean="0"/>
          </a:p>
          <a:p>
            <a:r>
              <a:rPr lang="zh-CN" altLang="zh-CN" dirty="0" smtClean="0"/>
              <a:t>以太</a:t>
            </a:r>
            <a:r>
              <a:rPr lang="zh-CN" altLang="zh-CN" dirty="0"/>
              <a:t>接入网要对用户的接入进行控制与</a:t>
            </a:r>
            <a:r>
              <a:rPr lang="zh-CN" altLang="zh-CN" dirty="0" smtClean="0"/>
              <a:t>管理</a:t>
            </a:r>
            <a:endParaRPr lang="en-US" altLang="zh-CN" dirty="0" smtClean="0"/>
          </a:p>
          <a:p>
            <a:r>
              <a:rPr lang="zh-CN" altLang="zh-CN" dirty="0" smtClean="0"/>
              <a:t>太</a:t>
            </a:r>
            <a:r>
              <a:rPr lang="zh-CN" altLang="zh-CN" dirty="0"/>
              <a:t>接入网还应具有强大的网管</a:t>
            </a:r>
            <a:r>
              <a:rPr lang="zh-CN" altLang="zh-CN" dirty="0" smtClean="0"/>
              <a:t>功能</a:t>
            </a:r>
            <a:endParaRPr lang="en-US" altLang="zh-CN" dirty="0" smtClean="0"/>
          </a:p>
          <a:p>
            <a:pPr lvl="1"/>
            <a:r>
              <a:rPr lang="zh-CN" altLang="zh-CN" dirty="0" smtClean="0"/>
              <a:t>性能</a:t>
            </a:r>
            <a:r>
              <a:rPr lang="zh-CN" altLang="zh-CN" dirty="0"/>
              <a:t>管理、故障管理、安全管理和计费管理</a:t>
            </a:r>
            <a:r>
              <a:rPr lang="zh-CN" altLang="zh-CN" dirty="0" smtClean="0"/>
              <a:t>等</a:t>
            </a:r>
            <a:endParaRPr lang="en-US" altLang="zh-CN" dirty="0" smtClean="0"/>
          </a:p>
          <a:p>
            <a:pPr lvl="1"/>
            <a:r>
              <a:rPr lang="zh-CN" altLang="zh-CN" dirty="0" smtClean="0"/>
              <a:t>特别是</a:t>
            </a:r>
            <a:r>
              <a:rPr lang="zh-CN" altLang="zh-CN" dirty="0"/>
              <a:t>计费管理应方便</a:t>
            </a:r>
            <a:r>
              <a:rPr lang="en-US" altLang="zh-CN" dirty="0"/>
              <a:t>ISP</a:t>
            </a:r>
            <a:r>
              <a:rPr lang="zh-CN" altLang="zh-CN" dirty="0"/>
              <a:t>以多种方式进行计费（比如带宽、时间、包月等）</a:t>
            </a:r>
            <a:endParaRPr lang="zh-CN" altLang="en-US" dirty="0"/>
          </a:p>
        </p:txBody>
      </p:sp>
    </p:spTree>
    <p:extLst>
      <p:ext uri="{BB962C8B-B14F-4D97-AF65-F5344CB8AC3E}">
        <p14:creationId xmlns:p14="http://schemas.microsoft.com/office/powerpoint/2010/main" val="217763313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以太接入网基本组成</a:t>
            </a:r>
            <a:endParaRPr lang="zh-CN" altLang="en-US" dirty="0"/>
          </a:p>
        </p:txBody>
      </p:sp>
      <p:sp>
        <p:nvSpPr>
          <p:cNvPr id="3" name="内容占位符 2"/>
          <p:cNvSpPr>
            <a:spLocks noGrp="1"/>
          </p:cNvSpPr>
          <p:nvPr>
            <p:ph sz="quarter" idx="1"/>
          </p:nvPr>
        </p:nvSpPr>
        <p:spPr>
          <a:xfrm>
            <a:off x="301752" y="1340768"/>
            <a:ext cx="8503920" cy="4758280"/>
          </a:xfrm>
        </p:spPr>
        <p:txBody>
          <a:bodyPr/>
          <a:lstStyle/>
          <a:p>
            <a:pPr lvl="0"/>
            <a:r>
              <a:rPr lang="zh-CN" altLang="zh-CN" dirty="0"/>
              <a:t>用户端设备一般位于居民楼内，支持双绞线</a:t>
            </a:r>
            <a:r>
              <a:rPr lang="en-US" altLang="zh-CN" dirty="0"/>
              <a:t>/</a:t>
            </a:r>
            <a:r>
              <a:rPr lang="zh-CN" altLang="zh-CN" dirty="0"/>
              <a:t>光纤接口，与用户设备</a:t>
            </a:r>
            <a:r>
              <a:rPr lang="zh-CN" altLang="zh-CN" dirty="0" smtClean="0"/>
              <a:t>相连</a:t>
            </a:r>
            <a:endParaRPr lang="zh-CN" altLang="zh-CN" dirty="0"/>
          </a:p>
          <a:p>
            <a:pPr lvl="0"/>
            <a:r>
              <a:rPr lang="zh-CN" altLang="zh-CN" dirty="0"/>
              <a:t>局端设备一般位于小区内，提供与</a:t>
            </a:r>
            <a:r>
              <a:rPr lang="en-US" altLang="zh-CN" dirty="0"/>
              <a:t>ISP</a:t>
            </a:r>
            <a:r>
              <a:rPr lang="zh-CN" altLang="zh-CN" dirty="0"/>
              <a:t>骨干网的连接，需要进行接入的</a:t>
            </a:r>
            <a:r>
              <a:rPr lang="zh-CN" altLang="zh-CN" dirty="0" smtClean="0"/>
              <a:t>控制</a:t>
            </a:r>
            <a:endParaRPr lang="en-US" altLang="zh-CN" dirty="0" smtClean="0"/>
          </a:p>
          <a:p>
            <a:pPr lvl="1"/>
            <a:r>
              <a:rPr lang="zh-CN" altLang="zh-CN" dirty="0" smtClean="0"/>
              <a:t>具有</a:t>
            </a:r>
            <a:r>
              <a:rPr lang="zh-CN" altLang="zh-CN" dirty="0"/>
              <a:t>汇聚用户端设备数据和网络管理等功能</a:t>
            </a:r>
            <a:r>
              <a:rPr lang="zh-CN" altLang="zh-CN" dirty="0" smtClean="0"/>
              <a:t>。</a:t>
            </a:r>
            <a:endParaRPr lang="en-US" altLang="zh-CN" dirty="0" smtClean="0"/>
          </a:p>
          <a:p>
            <a:pPr lvl="0"/>
            <a:r>
              <a:rPr lang="zh-CN" altLang="zh-CN" dirty="0"/>
              <a:t>在中国，</a:t>
            </a:r>
            <a:r>
              <a:rPr lang="zh-CN" altLang="zh-CN" dirty="0" smtClean="0"/>
              <a:t>两设备</a:t>
            </a:r>
            <a:r>
              <a:rPr lang="zh-CN" altLang="zh-CN" dirty="0"/>
              <a:t>间的链路越来越多地采用了光纤，以提供足够的带宽</a:t>
            </a:r>
          </a:p>
          <a:p>
            <a:endParaRPr lang="zh-CN" altLang="en-US" dirty="0"/>
          </a:p>
        </p:txBody>
      </p:sp>
      <p:pic>
        <p:nvPicPr>
          <p:cNvPr id="481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4067158"/>
            <a:ext cx="5040560" cy="2790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154082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接入的控制和认证</a:t>
            </a:r>
            <a:endParaRPr lang="zh-CN" altLang="en-US" dirty="0"/>
          </a:p>
        </p:txBody>
      </p:sp>
      <p:sp>
        <p:nvSpPr>
          <p:cNvPr id="3" name="内容占位符 2"/>
          <p:cNvSpPr>
            <a:spLocks noGrp="1"/>
          </p:cNvSpPr>
          <p:nvPr>
            <p:ph sz="quarter" idx="1"/>
          </p:nvPr>
        </p:nvSpPr>
        <p:spPr/>
        <p:txBody>
          <a:bodyPr/>
          <a:lstStyle/>
          <a:p>
            <a:r>
              <a:rPr lang="zh-CN" altLang="zh-CN" dirty="0" smtClean="0"/>
              <a:t>设备和</a:t>
            </a:r>
            <a:r>
              <a:rPr lang="zh-CN" altLang="zh-CN" dirty="0"/>
              <a:t>普通的交换机不同，应参与对用户接入的控制和</a:t>
            </a:r>
            <a:r>
              <a:rPr lang="zh-CN" altLang="zh-CN" dirty="0" smtClean="0"/>
              <a:t>认证</a:t>
            </a:r>
            <a:endParaRPr lang="en-US" altLang="zh-CN" dirty="0" smtClean="0"/>
          </a:p>
          <a:p>
            <a:r>
              <a:rPr lang="zh-CN" altLang="zh-CN" dirty="0" smtClean="0"/>
              <a:t>目前</a:t>
            </a:r>
            <a:r>
              <a:rPr lang="zh-CN" altLang="zh-CN" dirty="0"/>
              <a:t>常用的用户认证协议包括</a:t>
            </a:r>
            <a:r>
              <a:rPr lang="en-US" altLang="zh-CN" dirty="0"/>
              <a:t>PPPOE</a:t>
            </a:r>
            <a:r>
              <a:rPr lang="zh-CN" altLang="zh-CN" dirty="0"/>
              <a:t>和</a:t>
            </a:r>
            <a:r>
              <a:rPr lang="en-US" altLang="zh-CN" dirty="0" smtClean="0"/>
              <a:t>IEEE802.1X</a:t>
            </a:r>
          </a:p>
          <a:p>
            <a:pPr lvl="1"/>
            <a:r>
              <a:rPr lang="zh-CN" altLang="zh-CN" dirty="0" smtClean="0"/>
              <a:t>其中</a:t>
            </a:r>
            <a:r>
              <a:rPr lang="en-US" altLang="zh-CN" dirty="0"/>
              <a:t>IEEE 802.1X</a:t>
            </a:r>
            <a:r>
              <a:rPr lang="zh-CN" altLang="zh-CN" dirty="0"/>
              <a:t>协议的核心是基于局域网的可扩展认证协议（</a:t>
            </a:r>
            <a:r>
              <a:rPr lang="en-US" altLang="zh-CN" dirty="0" err="1"/>
              <a:t>EAPoL</a:t>
            </a:r>
            <a:r>
              <a:rPr lang="zh-CN" altLang="zh-CN" dirty="0"/>
              <a:t>），通过接入端口（</a:t>
            </a:r>
            <a:r>
              <a:rPr lang="en-US" altLang="zh-CN" dirty="0"/>
              <a:t>Access Port</a:t>
            </a:r>
            <a:r>
              <a:rPr lang="zh-CN" altLang="zh-CN" dirty="0"/>
              <a:t>）对用户的接入进行控制：</a:t>
            </a:r>
          </a:p>
          <a:p>
            <a:pPr lvl="0"/>
            <a:r>
              <a:rPr lang="zh-CN" altLang="zh-CN" dirty="0"/>
              <a:t>在认证通过之前，</a:t>
            </a:r>
            <a:r>
              <a:rPr lang="en-US" altLang="zh-CN" dirty="0"/>
              <a:t>IEEE 802.1X</a:t>
            </a:r>
            <a:r>
              <a:rPr lang="zh-CN" altLang="zh-CN" dirty="0"/>
              <a:t>只允许</a:t>
            </a:r>
            <a:r>
              <a:rPr lang="en-US" altLang="zh-CN" dirty="0" err="1"/>
              <a:t>EAPoL</a:t>
            </a:r>
            <a:r>
              <a:rPr lang="zh-CN" altLang="zh-CN" dirty="0"/>
              <a:t>的帧通过端口。</a:t>
            </a:r>
          </a:p>
          <a:p>
            <a:r>
              <a:rPr lang="zh-CN" altLang="zh-CN" dirty="0"/>
              <a:t>认证通过后，正常的数据可顺利地通过交换机端口，从而进入互联网。</a:t>
            </a:r>
            <a:endParaRPr lang="zh-CN" altLang="en-US" dirty="0"/>
          </a:p>
        </p:txBody>
      </p:sp>
    </p:spTree>
    <p:extLst>
      <p:ext uri="{BB962C8B-B14F-4D97-AF65-F5344CB8AC3E}">
        <p14:creationId xmlns:p14="http://schemas.microsoft.com/office/powerpoint/2010/main" val="290889694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ALOHA</a:t>
            </a:r>
            <a:r>
              <a:rPr lang="zh-CN" altLang="zh-CN" dirty="0">
                <a:solidFill>
                  <a:srgbClr val="FF0000"/>
                </a:solidFill>
              </a:rPr>
              <a:t>算法</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r>
              <a:rPr lang="en-US" altLang="zh-CN" dirty="0"/>
              <a:t>ALOHA</a:t>
            </a:r>
            <a:r>
              <a:rPr lang="zh-CN" altLang="zh-CN" dirty="0"/>
              <a:t>算法是最简单的随机接入</a:t>
            </a:r>
            <a:r>
              <a:rPr lang="zh-CN" altLang="zh-CN" dirty="0" smtClean="0"/>
              <a:t>算法</a:t>
            </a:r>
            <a:endParaRPr lang="en-US" altLang="zh-CN" dirty="0" smtClean="0"/>
          </a:p>
          <a:p>
            <a:r>
              <a:rPr lang="zh-CN" altLang="zh-CN" dirty="0" smtClean="0"/>
              <a:t>过程如下</a:t>
            </a:r>
            <a:endParaRPr lang="zh-CN" altLang="zh-CN" dirty="0"/>
          </a:p>
          <a:p>
            <a:pPr lvl="1"/>
            <a:r>
              <a:rPr lang="zh-CN" altLang="zh-CN" sz="2400" dirty="0"/>
              <a:t>当结点需要发送数据时，把数据发送到信道</a:t>
            </a:r>
            <a:r>
              <a:rPr lang="zh-CN" altLang="zh-CN" sz="2400" dirty="0" smtClean="0"/>
              <a:t>上</a:t>
            </a:r>
            <a:endParaRPr lang="zh-CN" altLang="zh-CN" sz="2400" dirty="0"/>
          </a:p>
          <a:p>
            <a:pPr lvl="1"/>
            <a:r>
              <a:rPr lang="zh-CN" altLang="zh-CN" sz="2400" dirty="0"/>
              <a:t>若其它结点也在此时发送数据，将导致冲突，发送</a:t>
            </a:r>
            <a:r>
              <a:rPr lang="zh-CN" altLang="zh-CN" sz="2400" dirty="0" smtClean="0"/>
              <a:t>失败</a:t>
            </a:r>
            <a:endParaRPr lang="zh-CN" altLang="zh-CN" sz="2400" dirty="0"/>
          </a:p>
          <a:p>
            <a:pPr lvl="1"/>
            <a:r>
              <a:rPr lang="zh-CN" altLang="zh-CN" sz="2400" dirty="0"/>
              <a:t>如果冲突，产生冲突的结点都算一个随机数</a:t>
            </a:r>
            <a:r>
              <a:rPr lang="en-US" altLang="zh-CN" sz="2400" dirty="0"/>
              <a:t>n</a:t>
            </a:r>
            <a:r>
              <a:rPr lang="zh-CN" altLang="zh-CN" sz="2400" dirty="0"/>
              <a:t>并等待</a:t>
            </a:r>
            <a:r>
              <a:rPr lang="en-US" altLang="zh-CN" sz="2400" dirty="0"/>
              <a:t>n</a:t>
            </a:r>
            <a:r>
              <a:rPr lang="zh-CN" altLang="zh-CN" sz="2400" dirty="0"/>
              <a:t>时间，然后重新发送，直到数据发送成功</a:t>
            </a:r>
            <a:r>
              <a:rPr lang="zh-CN" altLang="zh-CN" sz="2400" dirty="0" smtClean="0"/>
              <a:t>为止</a:t>
            </a:r>
            <a:endParaRPr lang="en-US" altLang="zh-CN" sz="2400" dirty="0" smtClean="0"/>
          </a:p>
          <a:p>
            <a:r>
              <a:rPr lang="zh-CN" altLang="en-US" dirty="0"/>
              <a:t>算法</a:t>
            </a:r>
            <a:r>
              <a:rPr lang="zh-CN" altLang="en-US" dirty="0" smtClean="0"/>
              <a:t>简单易行，但算法</a:t>
            </a:r>
            <a:r>
              <a:rPr lang="zh-CN" altLang="en-US" dirty="0"/>
              <a:t>可能会经过</a:t>
            </a:r>
            <a:r>
              <a:rPr lang="zh-CN" altLang="en-US" dirty="0" smtClean="0"/>
              <a:t>多次重传</a:t>
            </a:r>
            <a:endParaRPr lang="en-US" altLang="zh-CN" dirty="0" smtClean="0"/>
          </a:p>
          <a:p>
            <a:r>
              <a:rPr lang="en-US" altLang="zh-CN" dirty="0" smtClean="0"/>
              <a:t>ALOHA</a:t>
            </a:r>
            <a:r>
              <a:rPr lang="zh-CN" altLang="en-US" dirty="0"/>
              <a:t>算法存在不少改进的</a:t>
            </a:r>
            <a:r>
              <a:rPr lang="zh-CN" altLang="en-US" dirty="0" smtClean="0"/>
              <a:t>算法</a:t>
            </a:r>
            <a:endParaRPr lang="en-US" altLang="zh-CN" dirty="0" smtClean="0"/>
          </a:p>
          <a:p>
            <a:pPr lvl="1"/>
            <a:r>
              <a:rPr lang="zh-CN" altLang="en-US" dirty="0" smtClean="0"/>
              <a:t>例如</a:t>
            </a:r>
            <a:r>
              <a:rPr lang="zh-CN" altLang="en-US" dirty="0"/>
              <a:t>时隙</a:t>
            </a:r>
            <a:r>
              <a:rPr lang="en-US" altLang="zh-CN" dirty="0"/>
              <a:t>ALOHA</a:t>
            </a:r>
            <a:r>
              <a:rPr lang="zh-CN" altLang="en-US" dirty="0"/>
              <a:t>算法、帧时隙</a:t>
            </a:r>
            <a:r>
              <a:rPr lang="en-US" altLang="zh-CN" dirty="0"/>
              <a:t>ALOHA</a:t>
            </a:r>
            <a:r>
              <a:rPr lang="zh-CN" altLang="en-US" dirty="0"/>
              <a:t>算法</a:t>
            </a:r>
            <a:r>
              <a:rPr lang="zh-CN" altLang="en-US" dirty="0" smtClean="0"/>
              <a:t>等</a:t>
            </a:r>
            <a:endParaRPr lang="zh-CN" altLang="en-US" dirty="0"/>
          </a:p>
        </p:txBody>
      </p:sp>
    </p:spTree>
    <p:extLst>
      <p:ext uri="{BB962C8B-B14F-4D97-AF65-F5344CB8AC3E}">
        <p14:creationId xmlns:p14="http://schemas.microsoft.com/office/powerpoint/2010/main" val="34985330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远程馈电</a:t>
            </a:r>
            <a:endParaRPr lang="zh-CN" altLang="en-US" dirty="0"/>
          </a:p>
        </p:txBody>
      </p:sp>
      <p:sp>
        <p:nvSpPr>
          <p:cNvPr id="3" name="内容占位符 2"/>
          <p:cNvSpPr>
            <a:spLocks noGrp="1"/>
          </p:cNvSpPr>
          <p:nvPr>
            <p:ph sz="quarter" idx="1"/>
          </p:nvPr>
        </p:nvSpPr>
        <p:spPr/>
        <p:txBody>
          <a:bodyPr/>
          <a:lstStyle/>
          <a:p>
            <a:r>
              <a:rPr lang="zh-CN" altLang="zh-CN" dirty="0" smtClean="0"/>
              <a:t>以太</a:t>
            </a:r>
            <a:r>
              <a:rPr lang="zh-CN" altLang="zh-CN" dirty="0"/>
              <a:t>接入网还针对那些不具备正规机房条件的接入情况制定了</a:t>
            </a:r>
            <a:r>
              <a:rPr lang="en-US" altLang="zh-CN" dirty="0"/>
              <a:t>802.3af-2003</a:t>
            </a:r>
            <a:r>
              <a:rPr lang="zh-CN" altLang="zh-CN" dirty="0" smtClean="0"/>
              <a:t>标准</a:t>
            </a:r>
            <a:endParaRPr lang="en-US" altLang="zh-CN" dirty="0" smtClean="0"/>
          </a:p>
          <a:p>
            <a:r>
              <a:rPr lang="zh-CN" altLang="zh-CN" dirty="0" smtClean="0"/>
              <a:t>由</a:t>
            </a:r>
            <a:r>
              <a:rPr lang="zh-CN" altLang="zh-CN" dirty="0"/>
              <a:t>正规机房通过以太网实现远程馈</a:t>
            </a:r>
            <a:r>
              <a:rPr lang="zh-CN" altLang="zh-CN" dirty="0" smtClean="0"/>
              <a:t>电</a:t>
            </a:r>
            <a:endParaRPr lang="en-US" altLang="zh-CN" dirty="0" smtClean="0"/>
          </a:p>
          <a:p>
            <a:pPr lvl="1"/>
            <a:r>
              <a:rPr lang="zh-CN" altLang="zh-CN" dirty="0" smtClean="0"/>
              <a:t>即</a:t>
            </a:r>
            <a:r>
              <a:rPr lang="zh-CN" altLang="zh-CN" dirty="0"/>
              <a:t>通过以太网端口对一些远程设备进行</a:t>
            </a:r>
            <a:r>
              <a:rPr lang="zh-CN" altLang="zh-CN" dirty="0" smtClean="0"/>
              <a:t>供电</a:t>
            </a:r>
            <a:endParaRPr lang="en-US" altLang="zh-CN" dirty="0" smtClean="0"/>
          </a:p>
          <a:p>
            <a:pPr lvl="1"/>
            <a:r>
              <a:rPr lang="zh-CN" altLang="zh-CN" dirty="0" smtClean="0"/>
              <a:t>称</a:t>
            </a:r>
            <a:r>
              <a:rPr lang="en-US" altLang="zh-CN" dirty="0" err="1"/>
              <a:t>PoE</a:t>
            </a:r>
            <a:r>
              <a:rPr lang="zh-CN" altLang="zh-CN" dirty="0"/>
              <a:t>（</a:t>
            </a:r>
            <a:r>
              <a:rPr lang="en-US" altLang="zh-CN" dirty="0"/>
              <a:t>Power over Ethernet</a:t>
            </a:r>
            <a:r>
              <a:rPr lang="zh-CN" altLang="zh-CN" dirty="0"/>
              <a:t>）</a:t>
            </a:r>
            <a:endParaRPr lang="zh-CN" altLang="en-US" dirty="0"/>
          </a:p>
        </p:txBody>
      </p:sp>
    </p:spTree>
    <p:extLst>
      <p:ext uri="{BB962C8B-B14F-4D97-AF65-F5344CB8AC3E}">
        <p14:creationId xmlns:p14="http://schemas.microsoft.com/office/powerpoint/2010/main" val="337347511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a:t>6.1 </a:t>
            </a:r>
            <a:r>
              <a:rPr lang="zh-CN" altLang="zh-CN" dirty="0"/>
              <a:t>媒体的访问控制</a:t>
            </a:r>
            <a:endParaRPr lang="en-US" altLang="zh-CN" dirty="0"/>
          </a:p>
          <a:p>
            <a:r>
              <a:rPr lang="en-US" altLang="zh-CN" dirty="0" smtClean="0"/>
              <a:t>6.2 </a:t>
            </a:r>
            <a:r>
              <a:rPr lang="zh-CN" altLang="zh-CN" dirty="0"/>
              <a:t>局域网体系结构</a:t>
            </a:r>
          </a:p>
          <a:p>
            <a:r>
              <a:rPr lang="en-US" altLang="zh-CN" dirty="0" smtClean="0"/>
              <a:t>6.3 </a:t>
            </a:r>
            <a:r>
              <a:rPr lang="zh-CN" altLang="zh-CN" dirty="0" smtClean="0"/>
              <a:t>以太网</a:t>
            </a:r>
            <a:r>
              <a:rPr lang="zh-CN" altLang="zh-CN" dirty="0"/>
              <a:t>概述</a:t>
            </a:r>
          </a:p>
          <a:p>
            <a:r>
              <a:rPr lang="en-US" altLang="zh-CN" dirty="0"/>
              <a:t>6.4 </a:t>
            </a:r>
            <a:r>
              <a:rPr lang="zh-CN" altLang="zh-CN" dirty="0"/>
              <a:t>传统以太网</a:t>
            </a:r>
          </a:p>
          <a:p>
            <a:r>
              <a:rPr lang="en-US" altLang="zh-CN" dirty="0"/>
              <a:t>6.5 </a:t>
            </a:r>
            <a:r>
              <a:rPr lang="zh-CN" altLang="zh-CN" dirty="0"/>
              <a:t>交换式</a:t>
            </a:r>
            <a:r>
              <a:rPr lang="zh-CN" altLang="zh-CN" dirty="0" smtClean="0"/>
              <a:t>以太网</a:t>
            </a:r>
            <a:endParaRPr lang="en-US" altLang="zh-CN" dirty="0" smtClean="0"/>
          </a:p>
          <a:p>
            <a:r>
              <a:rPr lang="en-US" altLang="zh-CN" dirty="0" smtClean="0"/>
              <a:t>6.6 </a:t>
            </a:r>
            <a:r>
              <a:rPr lang="zh-CN" altLang="zh-CN" dirty="0"/>
              <a:t>以太网的</a:t>
            </a:r>
            <a:r>
              <a:rPr lang="zh-CN" altLang="zh-CN" dirty="0" smtClean="0"/>
              <a:t>发展</a:t>
            </a:r>
            <a:endParaRPr lang="en-US" altLang="zh-CN" dirty="0" smtClean="0"/>
          </a:p>
          <a:p>
            <a:r>
              <a:rPr lang="en-US" altLang="zh-CN" dirty="0" smtClean="0"/>
              <a:t>6.7 </a:t>
            </a:r>
            <a:r>
              <a:rPr lang="zh-CN" altLang="zh-CN" dirty="0"/>
              <a:t>利用令牌控制介质访问的</a:t>
            </a:r>
            <a:r>
              <a:rPr lang="zh-CN" altLang="zh-CN" dirty="0" smtClean="0"/>
              <a:t>局域网</a:t>
            </a:r>
            <a:endParaRPr lang="en-US" altLang="zh-CN" dirty="0" smtClean="0"/>
          </a:p>
          <a:p>
            <a:pPr lvl="1"/>
            <a:r>
              <a:rPr lang="en-US" altLang="zh-CN" b="1" dirty="0">
                <a:solidFill>
                  <a:srgbClr val="FF0000"/>
                </a:solidFill>
              </a:rPr>
              <a:t>6.7.1 </a:t>
            </a:r>
            <a:r>
              <a:rPr lang="zh-CN" altLang="zh-CN" b="1" dirty="0">
                <a:solidFill>
                  <a:srgbClr val="FF0000"/>
                </a:solidFill>
              </a:rPr>
              <a:t>令牌环网</a:t>
            </a:r>
          </a:p>
          <a:p>
            <a:pPr lvl="1"/>
            <a:r>
              <a:rPr lang="en-US" altLang="zh-CN" b="1" dirty="0"/>
              <a:t>6.7.2 </a:t>
            </a:r>
            <a:r>
              <a:rPr lang="zh-CN" altLang="zh-CN" b="1" dirty="0" smtClean="0"/>
              <a:t>令牌总线网</a:t>
            </a:r>
            <a:endParaRPr lang="zh-CN" altLang="zh-CN" dirty="0"/>
          </a:p>
          <a:p>
            <a:endParaRPr lang="zh-CN" altLang="en-US" dirty="0"/>
          </a:p>
        </p:txBody>
      </p:sp>
    </p:spTree>
    <p:extLst>
      <p:ext uri="{BB962C8B-B14F-4D97-AF65-F5344CB8AC3E}">
        <p14:creationId xmlns:p14="http://schemas.microsoft.com/office/powerpoint/2010/main" val="111499318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概述</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令牌环（</a:t>
            </a:r>
            <a:r>
              <a:rPr lang="en-US" altLang="zh-CN" dirty="0"/>
              <a:t>token ring</a:t>
            </a:r>
            <a:r>
              <a:rPr lang="zh-CN" altLang="zh-CN" dirty="0"/>
              <a:t>）网的标准是</a:t>
            </a:r>
            <a:r>
              <a:rPr lang="en-US" altLang="zh-CN" dirty="0" smtClean="0"/>
              <a:t>IEEE802.5</a:t>
            </a:r>
          </a:p>
          <a:p>
            <a:r>
              <a:rPr lang="zh-CN" altLang="zh-CN" dirty="0" smtClean="0"/>
              <a:t>采用</a:t>
            </a:r>
            <a:r>
              <a:rPr lang="zh-CN" altLang="zh-CN" dirty="0"/>
              <a:t>差分</a:t>
            </a:r>
            <a:r>
              <a:rPr lang="zh-CN" altLang="zh-CN" dirty="0" smtClean="0"/>
              <a:t>曼彻斯特编码</a:t>
            </a:r>
            <a:endParaRPr lang="en-US" altLang="zh-CN" dirty="0" smtClean="0"/>
          </a:p>
          <a:p>
            <a:r>
              <a:rPr lang="zh-CN" altLang="zh-CN" dirty="0" smtClean="0"/>
              <a:t>支持</a:t>
            </a:r>
            <a:r>
              <a:rPr lang="zh-CN" altLang="zh-CN" dirty="0"/>
              <a:t>的速率为</a:t>
            </a:r>
            <a:r>
              <a:rPr lang="en-US" altLang="zh-CN" dirty="0"/>
              <a:t>1Mbps </a:t>
            </a:r>
            <a:r>
              <a:rPr lang="zh-CN" altLang="zh-CN" dirty="0"/>
              <a:t>、</a:t>
            </a:r>
            <a:r>
              <a:rPr lang="en-US" altLang="zh-CN" dirty="0"/>
              <a:t>4Mbps</a:t>
            </a:r>
            <a:r>
              <a:rPr lang="zh-CN" altLang="zh-CN" dirty="0"/>
              <a:t>和</a:t>
            </a:r>
            <a:r>
              <a:rPr lang="en-US" altLang="zh-CN" dirty="0"/>
              <a:t>16Mbps</a:t>
            </a:r>
            <a:r>
              <a:rPr lang="zh-CN" altLang="zh-CN" dirty="0" smtClean="0"/>
              <a:t>等</a:t>
            </a:r>
            <a:endParaRPr lang="en-US" altLang="zh-CN" dirty="0" smtClean="0"/>
          </a:p>
          <a:p>
            <a:r>
              <a:rPr lang="zh-CN" altLang="zh-CN" dirty="0" smtClean="0"/>
              <a:t>令牌环网</a:t>
            </a:r>
            <a:r>
              <a:rPr lang="zh-CN" altLang="zh-CN" dirty="0"/>
              <a:t>现在已经很少见</a:t>
            </a:r>
            <a:r>
              <a:rPr lang="zh-CN" altLang="zh-CN" dirty="0" smtClean="0"/>
              <a:t>了</a:t>
            </a:r>
            <a:endParaRPr lang="en-US" altLang="zh-CN" dirty="0" smtClean="0"/>
          </a:p>
          <a:p>
            <a:r>
              <a:rPr lang="zh-CN" altLang="zh-CN" dirty="0"/>
              <a:t>曾经作为城域网的光纤分布式数据接口（</a:t>
            </a:r>
            <a:r>
              <a:rPr lang="en-US" altLang="zh-CN" dirty="0"/>
              <a:t>FDDI</a:t>
            </a:r>
            <a:r>
              <a:rPr lang="zh-CN" altLang="zh-CN" dirty="0"/>
              <a:t>）中也运用了令牌协议</a:t>
            </a:r>
            <a:endParaRPr lang="zh-CN" altLang="en-US" dirty="0"/>
          </a:p>
          <a:p>
            <a:endParaRPr lang="zh-CN" altLang="en-US" dirty="0"/>
          </a:p>
        </p:txBody>
      </p:sp>
    </p:spTree>
    <p:extLst>
      <p:ext uri="{BB962C8B-B14F-4D97-AF65-F5344CB8AC3E}">
        <p14:creationId xmlns:p14="http://schemas.microsoft.com/office/powerpoint/2010/main" val="210735527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环型拓扑</a:t>
            </a:r>
            <a:endParaRPr lang="zh-CN" altLang="en-US" dirty="0"/>
          </a:p>
        </p:txBody>
      </p:sp>
      <p:sp>
        <p:nvSpPr>
          <p:cNvPr id="3" name="内容占位符 2"/>
          <p:cNvSpPr>
            <a:spLocks noGrp="1"/>
          </p:cNvSpPr>
          <p:nvPr>
            <p:ph sz="quarter" idx="1"/>
          </p:nvPr>
        </p:nvSpPr>
        <p:spPr/>
        <p:txBody>
          <a:bodyPr/>
          <a:lstStyle/>
          <a:p>
            <a:r>
              <a:rPr lang="zh-CN" altLang="zh-CN" dirty="0"/>
              <a:t>令牌环网中各个主机之间以手拉手方式进行连接</a:t>
            </a:r>
            <a:r>
              <a:rPr lang="zh-CN" altLang="zh-CN" dirty="0" smtClean="0"/>
              <a:t>，形成</a:t>
            </a:r>
            <a:r>
              <a:rPr lang="zh-CN" altLang="zh-CN" dirty="0"/>
              <a:t>一个环型</a:t>
            </a:r>
            <a:r>
              <a:rPr lang="zh-CN" altLang="zh-CN" dirty="0" smtClean="0"/>
              <a:t>拓扑</a:t>
            </a:r>
            <a:endParaRPr lang="en-US" altLang="zh-CN" dirty="0" smtClean="0"/>
          </a:p>
          <a:p>
            <a:r>
              <a:rPr lang="zh-CN" altLang="zh-CN" dirty="0" smtClean="0"/>
              <a:t>也</a:t>
            </a:r>
            <a:r>
              <a:rPr lang="zh-CN" altLang="zh-CN" dirty="0"/>
              <a:t>可采用双绞线、</a:t>
            </a:r>
            <a:r>
              <a:rPr lang="en-US" altLang="zh-CN" dirty="0"/>
              <a:t>RJ-45</a:t>
            </a:r>
            <a:r>
              <a:rPr lang="zh-CN" altLang="zh-CN" dirty="0"/>
              <a:t>接插件和令牌环集线器形成物理星型，逻辑环型的</a:t>
            </a:r>
            <a:r>
              <a:rPr lang="zh-CN" altLang="zh-CN" dirty="0" smtClean="0"/>
              <a:t>拓扑结构</a:t>
            </a:r>
            <a:endParaRPr lang="zh-CN" altLang="zh-CN" dirty="0"/>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565793"/>
            <a:ext cx="3096344" cy="290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15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573016"/>
            <a:ext cx="3067050"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7852871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工作原理</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一种特殊格式的帧称为令牌，用以控制信道的</a:t>
            </a:r>
            <a:r>
              <a:rPr lang="zh-CN" altLang="zh-CN" dirty="0" smtClean="0"/>
              <a:t>使用</a:t>
            </a:r>
            <a:endParaRPr lang="en-US" altLang="zh-CN" dirty="0" smtClean="0"/>
          </a:p>
          <a:p>
            <a:r>
              <a:rPr lang="zh-CN" altLang="zh-CN" dirty="0"/>
              <a:t>令牌在环路上沿固定方向持续</a:t>
            </a:r>
            <a:r>
              <a:rPr lang="zh-CN" altLang="zh-CN" dirty="0" smtClean="0"/>
              <a:t>传输</a:t>
            </a:r>
            <a:endParaRPr lang="en-US" altLang="zh-CN" dirty="0" smtClean="0"/>
          </a:p>
          <a:p>
            <a:r>
              <a:rPr lang="zh-CN" altLang="zh-CN" dirty="0" smtClean="0"/>
              <a:t>只有</a:t>
            </a:r>
            <a:r>
              <a:rPr lang="zh-CN" altLang="zh-CN" dirty="0"/>
              <a:t>截获令牌的主机才可以发送自己的</a:t>
            </a:r>
            <a:r>
              <a:rPr lang="zh-CN" altLang="zh-CN" dirty="0" smtClean="0"/>
              <a:t>数据帧</a:t>
            </a:r>
            <a:endParaRPr lang="en-US" altLang="zh-CN" dirty="0" smtClean="0"/>
          </a:p>
          <a:p>
            <a:pPr lvl="1"/>
            <a:r>
              <a:rPr lang="zh-CN" altLang="zh-CN" dirty="0" smtClean="0"/>
              <a:t>犹如</a:t>
            </a:r>
            <a:r>
              <a:rPr lang="zh-CN" altLang="zh-CN" dirty="0"/>
              <a:t>古代的虎符一样，只有持有虎符的将军才能调兵</a:t>
            </a:r>
            <a:endParaRPr lang="zh-CN" altLang="en-US" dirty="0"/>
          </a:p>
        </p:txBody>
      </p:sp>
    </p:spTree>
    <p:extLst>
      <p:ext uri="{BB962C8B-B14F-4D97-AF65-F5344CB8AC3E}">
        <p14:creationId xmlns:p14="http://schemas.microsoft.com/office/powerpoint/2010/main" val="412586090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工作过程</a:t>
            </a:r>
            <a:endParaRPr lang="zh-CN" altLang="en-US" dirty="0"/>
          </a:p>
        </p:txBody>
      </p:sp>
      <p:sp>
        <p:nvSpPr>
          <p:cNvPr id="3" name="内容占位符 2"/>
          <p:cNvSpPr>
            <a:spLocks noGrp="1"/>
          </p:cNvSpPr>
          <p:nvPr>
            <p:ph sz="quarter" idx="1"/>
          </p:nvPr>
        </p:nvSpPr>
        <p:spPr>
          <a:xfrm>
            <a:off x="301752" y="1412776"/>
            <a:ext cx="8503920" cy="5184576"/>
          </a:xfrm>
        </p:spPr>
        <p:txBody>
          <a:bodyPr>
            <a:normAutofit/>
          </a:bodyPr>
          <a:lstStyle/>
          <a:p>
            <a:pPr lvl="0"/>
            <a:r>
              <a:rPr lang="zh-CN" altLang="zh-CN" dirty="0"/>
              <a:t>主机如希望发送数据帧，</a:t>
            </a:r>
            <a:r>
              <a:rPr lang="zh-CN" altLang="zh-CN" dirty="0" smtClean="0"/>
              <a:t>首先要</a:t>
            </a:r>
            <a:r>
              <a:rPr lang="zh-CN" altLang="zh-CN" dirty="0"/>
              <a:t>截获</a:t>
            </a:r>
            <a:r>
              <a:rPr lang="zh-CN" altLang="zh-CN" dirty="0" smtClean="0"/>
              <a:t>令牌</a:t>
            </a:r>
            <a:endParaRPr lang="en-US" altLang="zh-CN" dirty="0" smtClean="0"/>
          </a:p>
          <a:p>
            <a:pPr lvl="0"/>
            <a:r>
              <a:rPr lang="zh-CN" altLang="zh-CN" dirty="0" smtClean="0"/>
              <a:t>如</a:t>
            </a:r>
            <a:r>
              <a:rPr lang="zh-CN" altLang="zh-CN" dirty="0"/>
              <a:t>成功截获令牌，转为发送方式发送数据。</a:t>
            </a:r>
          </a:p>
          <a:p>
            <a:pPr lvl="0"/>
            <a:r>
              <a:rPr lang="zh-CN" altLang="zh-CN" dirty="0"/>
              <a:t>数据帧</a:t>
            </a:r>
            <a:r>
              <a:rPr lang="zh-CN" altLang="zh-CN" dirty="0" smtClean="0"/>
              <a:t>从输出</a:t>
            </a:r>
            <a:r>
              <a:rPr lang="zh-CN" altLang="zh-CN" dirty="0"/>
              <a:t>端出发，发送到下一个主机的输入</a:t>
            </a:r>
            <a:r>
              <a:rPr lang="zh-CN" altLang="zh-CN" dirty="0" smtClean="0"/>
              <a:t>端</a:t>
            </a:r>
            <a:endParaRPr lang="en-US" altLang="zh-CN" dirty="0" smtClean="0"/>
          </a:p>
          <a:p>
            <a:pPr lvl="0"/>
            <a:r>
              <a:rPr lang="zh-CN" altLang="zh-CN" dirty="0" smtClean="0"/>
              <a:t>途径</a:t>
            </a:r>
            <a:r>
              <a:rPr lang="zh-CN" altLang="zh-CN" dirty="0"/>
              <a:t>的每个主机匹配帧的目的地址和自己的</a:t>
            </a:r>
            <a:r>
              <a:rPr lang="zh-CN" altLang="zh-CN" dirty="0" smtClean="0"/>
              <a:t>地址</a:t>
            </a:r>
            <a:endParaRPr lang="en-US" altLang="zh-CN" dirty="0" smtClean="0"/>
          </a:p>
          <a:p>
            <a:pPr lvl="1"/>
            <a:r>
              <a:rPr lang="zh-CN" altLang="zh-CN" dirty="0" smtClean="0"/>
              <a:t>如是</a:t>
            </a:r>
            <a:r>
              <a:rPr lang="zh-CN" altLang="zh-CN" dirty="0"/>
              <a:t>发给自己的，复制一份</a:t>
            </a:r>
            <a:r>
              <a:rPr lang="zh-CN" altLang="zh-CN" dirty="0" smtClean="0"/>
              <a:t>提交，</a:t>
            </a:r>
            <a:r>
              <a:rPr lang="zh-CN" altLang="zh-CN" dirty="0"/>
              <a:t>并</a:t>
            </a:r>
            <a:r>
              <a:rPr lang="zh-CN" altLang="zh-CN" dirty="0" smtClean="0"/>
              <a:t>给帧</a:t>
            </a:r>
            <a:r>
              <a:rPr lang="zh-CN" altLang="zh-CN" dirty="0"/>
              <a:t>打上确认</a:t>
            </a:r>
            <a:r>
              <a:rPr lang="zh-CN" altLang="zh-CN" dirty="0" smtClean="0"/>
              <a:t>标记</a:t>
            </a:r>
            <a:endParaRPr lang="en-US" altLang="zh-CN" dirty="0" smtClean="0"/>
          </a:p>
          <a:p>
            <a:pPr lvl="1"/>
            <a:r>
              <a:rPr lang="zh-CN" altLang="zh-CN" dirty="0" smtClean="0"/>
              <a:t>否则放过</a:t>
            </a:r>
            <a:endParaRPr lang="en-US" altLang="zh-CN" dirty="0" smtClean="0"/>
          </a:p>
          <a:p>
            <a:pPr lvl="1"/>
            <a:r>
              <a:rPr lang="zh-CN" altLang="zh-CN" dirty="0" smtClean="0"/>
              <a:t>最终</a:t>
            </a:r>
            <a:r>
              <a:rPr lang="zh-CN" altLang="zh-CN" dirty="0"/>
              <a:t>数据帧沿着环路继续向前发送。</a:t>
            </a:r>
          </a:p>
          <a:p>
            <a:pPr lvl="0"/>
            <a:r>
              <a:rPr lang="zh-CN" altLang="zh-CN" dirty="0"/>
              <a:t>数据帧绕环一周后，最终回到源</a:t>
            </a:r>
            <a:r>
              <a:rPr lang="zh-CN" altLang="zh-CN" dirty="0" smtClean="0"/>
              <a:t>主机</a:t>
            </a:r>
            <a:endParaRPr lang="en-US" altLang="zh-CN" dirty="0" smtClean="0"/>
          </a:p>
          <a:p>
            <a:pPr lvl="1"/>
            <a:r>
              <a:rPr lang="zh-CN" altLang="zh-CN" dirty="0" smtClean="0"/>
              <a:t>源</a:t>
            </a:r>
            <a:r>
              <a:rPr lang="zh-CN" altLang="zh-CN" dirty="0"/>
              <a:t>主机回收并检查数据帧，确定发送是否成功。</a:t>
            </a:r>
          </a:p>
          <a:p>
            <a:r>
              <a:rPr lang="zh-CN" altLang="zh-CN" dirty="0"/>
              <a:t>源主机恢复令牌，放置在环路</a:t>
            </a:r>
            <a:r>
              <a:rPr lang="zh-CN" altLang="zh-CN" dirty="0" smtClean="0"/>
              <a:t>上</a:t>
            </a:r>
            <a:endParaRPr lang="en-US" altLang="zh-CN" dirty="0" smtClean="0"/>
          </a:p>
          <a:p>
            <a:pPr lvl="1"/>
            <a:r>
              <a:rPr lang="zh-CN" altLang="zh-CN" dirty="0" smtClean="0"/>
              <a:t>供</a:t>
            </a:r>
            <a:r>
              <a:rPr lang="zh-CN" altLang="zh-CN" dirty="0"/>
              <a:t>其他主机截获和发送数据帧</a:t>
            </a:r>
            <a:endParaRPr lang="zh-CN" altLang="en-US" dirty="0"/>
          </a:p>
        </p:txBody>
      </p:sp>
    </p:spTree>
    <p:extLst>
      <p:ext uri="{BB962C8B-B14F-4D97-AF65-F5344CB8AC3E}">
        <p14:creationId xmlns:p14="http://schemas.microsoft.com/office/powerpoint/2010/main" val="4234205936"/>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a:t>
            </a:r>
            <a:r>
              <a:rPr lang="zh-CN" altLang="zh-CN" dirty="0">
                <a:solidFill>
                  <a:srgbClr val="FF0000"/>
                </a:solidFill>
              </a:rPr>
              <a:t>按优先级预约</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令牌环网可以实现按优先级的预约</a:t>
            </a:r>
            <a:r>
              <a:rPr lang="zh-CN" altLang="zh-CN" dirty="0" smtClean="0"/>
              <a:t>过程</a:t>
            </a:r>
            <a:endParaRPr lang="zh-CN" altLang="zh-CN" dirty="0"/>
          </a:p>
          <a:p>
            <a:pPr lvl="1"/>
            <a:r>
              <a:rPr lang="zh-CN" altLang="zh-CN" dirty="0"/>
              <a:t>数据帧的控制字段中设置了优先级预约</a:t>
            </a:r>
            <a:r>
              <a:rPr lang="zh-CN" altLang="zh-CN" dirty="0" smtClean="0"/>
              <a:t>位</a:t>
            </a:r>
            <a:endParaRPr lang="en-US" altLang="zh-CN" dirty="0" smtClean="0"/>
          </a:p>
          <a:p>
            <a:r>
              <a:rPr lang="zh-CN" altLang="zh-CN" dirty="0" smtClean="0"/>
              <a:t>希望</a:t>
            </a:r>
            <a:r>
              <a:rPr lang="zh-CN" altLang="zh-CN" dirty="0"/>
              <a:t>发送数据帧的主机</a:t>
            </a:r>
            <a:r>
              <a:rPr lang="zh-CN" altLang="zh-CN" dirty="0" smtClean="0"/>
              <a:t>可在其他数据帧</a:t>
            </a:r>
            <a:r>
              <a:rPr lang="zh-CN" altLang="zh-CN" dirty="0"/>
              <a:t>经过本主机时进行</a:t>
            </a:r>
            <a:r>
              <a:rPr lang="zh-CN" altLang="zh-CN" dirty="0" smtClean="0"/>
              <a:t>预约</a:t>
            </a:r>
            <a:endParaRPr lang="en-US" altLang="zh-CN" dirty="0" smtClean="0"/>
          </a:p>
          <a:p>
            <a:pPr lvl="1"/>
            <a:r>
              <a:rPr lang="zh-CN" altLang="zh-CN" dirty="0" smtClean="0"/>
              <a:t>将</a:t>
            </a:r>
            <a:r>
              <a:rPr lang="zh-CN" altLang="zh-CN" dirty="0"/>
              <a:t>优先级写入该帧的预约</a:t>
            </a:r>
            <a:r>
              <a:rPr lang="zh-CN" altLang="zh-CN" dirty="0" smtClean="0"/>
              <a:t>位</a:t>
            </a:r>
            <a:endParaRPr lang="en-US" altLang="zh-CN" dirty="0" smtClean="0"/>
          </a:p>
          <a:p>
            <a:r>
              <a:rPr lang="zh-CN" altLang="zh-CN" dirty="0" smtClean="0"/>
              <a:t>通过</a:t>
            </a:r>
            <a:r>
              <a:rPr lang="zh-CN" altLang="zh-CN" dirty="0"/>
              <a:t>预约，高优先级的主机可优先获得</a:t>
            </a:r>
            <a:r>
              <a:rPr lang="zh-CN" altLang="zh-CN" dirty="0" smtClean="0"/>
              <a:t>令牌</a:t>
            </a:r>
            <a:endParaRPr lang="en-US" altLang="zh-CN" dirty="0" smtClean="0"/>
          </a:p>
          <a:p>
            <a:r>
              <a:rPr lang="zh-CN" altLang="zh-CN" dirty="0" smtClean="0"/>
              <a:t>主机</a:t>
            </a:r>
            <a:r>
              <a:rPr lang="zh-CN" altLang="zh-CN" dirty="0"/>
              <a:t>在发送并回收数据帧之后，还要负责将令牌的优先级降低</a:t>
            </a:r>
            <a:endParaRPr lang="zh-CN" altLang="en-US" dirty="0"/>
          </a:p>
        </p:txBody>
      </p:sp>
    </p:spTree>
    <p:extLst>
      <p:ext uri="{BB962C8B-B14F-4D97-AF65-F5344CB8AC3E}">
        <p14:creationId xmlns:p14="http://schemas.microsoft.com/office/powerpoint/2010/main" val="213378611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4. </a:t>
            </a:r>
            <a:r>
              <a:rPr lang="zh-CN" altLang="zh-CN" dirty="0">
                <a:solidFill>
                  <a:srgbClr val="FF0000"/>
                </a:solidFill>
              </a:rPr>
              <a:t>环长的比特度量</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环的长度往往折算成比特数来</a:t>
            </a:r>
            <a:r>
              <a:rPr lang="zh-CN" altLang="zh-CN" dirty="0" smtClean="0"/>
              <a:t>度量</a:t>
            </a:r>
            <a:endParaRPr lang="en-US" altLang="zh-CN" dirty="0" smtClean="0"/>
          </a:p>
          <a:p>
            <a:pPr lvl="1"/>
            <a:r>
              <a:rPr lang="zh-CN" altLang="zh-CN" dirty="0" smtClean="0"/>
              <a:t>反过来</a:t>
            </a:r>
            <a:r>
              <a:rPr lang="zh-CN" altLang="zh-CN" dirty="0"/>
              <a:t>，以比特度量的环长反映了环上能容纳的比特</a:t>
            </a:r>
            <a:r>
              <a:rPr lang="zh-CN" altLang="zh-CN" dirty="0" smtClean="0"/>
              <a:t>数量</a:t>
            </a:r>
            <a:endParaRPr lang="en-US" altLang="zh-CN" dirty="0" smtClean="0"/>
          </a:p>
          <a:p>
            <a:r>
              <a:rPr lang="zh-CN" altLang="zh-CN" dirty="0"/>
              <a:t>如果环的数据率为</a:t>
            </a:r>
            <a:r>
              <a:rPr lang="en-US" altLang="zh-CN" dirty="0" err="1" smtClean="0"/>
              <a:t>BMbit</a:t>
            </a:r>
            <a:r>
              <a:rPr lang="en-US" altLang="zh-CN" dirty="0" smtClean="0"/>
              <a:t>/s</a:t>
            </a:r>
          </a:p>
          <a:p>
            <a:pPr lvl="1"/>
            <a:r>
              <a:rPr lang="zh-CN" altLang="zh-CN" dirty="0" smtClean="0"/>
              <a:t>发送</a:t>
            </a:r>
            <a:r>
              <a:rPr lang="en-US" altLang="zh-CN" dirty="0"/>
              <a:t>1</a:t>
            </a:r>
            <a:r>
              <a:rPr lang="zh-CN" altLang="zh-CN" dirty="0"/>
              <a:t>比特需</a:t>
            </a:r>
            <a:r>
              <a:rPr lang="en-US" altLang="zh-CN" dirty="0"/>
              <a:t>1/B</a:t>
            </a:r>
            <a:r>
              <a:rPr lang="zh-CN" altLang="zh-CN" dirty="0"/>
              <a:t>（</a:t>
            </a:r>
            <a:r>
              <a:rPr lang="en-US" altLang="zh-CN" dirty="0" err="1"/>
              <a:t>μs</a:t>
            </a:r>
            <a:r>
              <a:rPr lang="zh-CN" altLang="zh-CN" dirty="0" smtClean="0"/>
              <a:t>）</a:t>
            </a:r>
            <a:endParaRPr lang="en-US" altLang="zh-CN" dirty="0" smtClean="0"/>
          </a:p>
          <a:p>
            <a:pPr lvl="1"/>
            <a:r>
              <a:rPr lang="zh-CN" altLang="zh-CN" dirty="0" smtClean="0"/>
              <a:t>如</a:t>
            </a:r>
            <a:r>
              <a:rPr lang="zh-CN" altLang="zh-CN" dirty="0"/>
              <a:t>电缆的信号传播速度为</a:t>
            </a:r>
            <a:r>
              <a:rPr lang="en-US" altLang="zh-CN" dirty="0"/>
              <a:t>200</a:t>
            </a:r>
            <a:r>
              <a:rPr lang="zh-CN" altLang="zh-CN" dirty="0"/>
              <a:t>米</a:t>
            </a:r>
            <a:r>
              <a:rPr lang="en-US" altLang="zh-CN" dirty="0"/>
              <a:t>/</a:t>
            </a:r>
            <a:r>
              <a:rPr lang="en-US" altLang="zh-CN" dirty="0" err="1" smtClean="0"/>
              <a:t>μs</a:t>
            </a:r>
            <a:endParaRPr lang="en-US" altLang="zh-CN" dirty="0" smtClean="0"/>
          </a:p>
          <a:p>
            <a:pPr lvl="1"/>
            <a:r>
              <a:rPr lang="zh-CN" altLang="zh-CN" dirty="0" smtClean="0"/>
              <a:t>则</a:t>
            </a:r>
            <a:r>
              <a:rPr lang="en-US" altLang="zh-CN" dirty="0"/>
              <a:t>1</a:t>
            </a:r>
            <a:r>
              <a:rPr lang="zh-CN" altLang="zh-CN" dirty="0"/>
              <a:t>比特占据的长度为</a:t>
            </a:r>
            <a:r>
              <a:rPr lang="en-US" altLang="zh-CN" dirty="0"/>
              <a:t>200/B</a:t>
            </a:r>
            <a:r>
              <a:rPr lang="zh-CN" altLang="zh-CN" dirty="0" smtClean="0"/>
              <a:t>米</a:t>
            </a:r>
            <a:endParaRPr lang="en-US" altLang="zh-CN" dirty="0" smtClean="0"/>
          </a:p>
          <a:p>
            <a:r>
              <a:rPr lang="zh-CN" altLang="zh-CN" dirty="0" smtClean="0"/>
              <a:t>对于</a:t>
            </a:r>
            <a:r>
              <a:rPr lang="en-US" altLang="zh-CN" dirty="0"/>
              <a:t>1Mbit/s</a:t>
            </a:r>
            <a:r>
              <a:rPr lang="zh-CN" altLang="zh-CN" dirty="0"/>
              <a:t>的环</a:t>
            </a:r>
            <a:r>
              <a:rPr lang="zh-CN" altLang="zh-CN" dirty="0" smtClean="0"/>
              <a:t>网</a:t>
            </a:r>
            <a:endParaRPr lang="en-US" altLang="zh-CN" dirty="0" smtClean="0"/>
          </a:p>
          <a:p>
            <a:pPr lvl="1"/>
            <a:r>
              <a:rPr lang="zh-CN" altLang="zh-CN" dirty="0" smtClean="0"/>
              <a:t>每</a:t>
            </a:r>
            <a:r>
              <a:rPr lang="zh-CN" altLang="zh-CN" dirty="0"/>
              <a:t>比特长度为</a:t>
            </a:r>
            <a:r>
              <a:rPr lang="en-US" altLang="zh-CN" dirty="0"/>
              <a:t>200</a:t>
            </a:r>
            <a:r>
              <a:rPr lang="zh-CN" altLang="zh-CN" dirty="0" smtClean="0"/>
              <a:t>米</a:t>
            </a:r>
            <a:endParaRPr lang="en-US" altLang="zh-CN" dirty="0" smtClean="0"/>
          </a:p>
          <a:p>
            <a:pPr lvl="1"/>
            <a:r>
              <a:rPr lang="zh-CN" altLang="zh-CN" dirty="0" smtClean="0"/>
              <a:t>如果</a:t>
            </a:r>
            <a:r>
              <a:rPr lang="zh-CN" altLang="zh-CN" dirty="0"/>
              <a:t>环长</a:t>
            </a:r>
            <a:r>
              <a:rPr lang="en-US" altLang="zh-CN" dirty="0"/>
              <a:t>1000</a:t>
            </a:r>
            <a:r>
              <a:rPr lang="zh-CN" altLang="zh-CN" dirty="0"/>
              <a:t>米，则环上只能容纳</a:t>
            </a:r>
            <a:r>
              <a:rPr lang="en-US" altLang="zh-CN" dirty="0"/>
              <a:t>5</a:t>
            </a:r>
            <a:r>
              <a:rPr lang="zh-CN" altLang="zh-CN" dirty="0" smtClean="0"/>
              <a:t>比特</a:t>
            </a:r>
            <a:endParaRPr lang="en-US" altLang="zh-CN" dirty="0" smtClean="0"/>
          </a:p>
          <a:p>
            <a:pPr lvl="1"/>
            <a:r>
              <a:rPr lang="zh-CN" altLang="zh-CN" dirty="0" smtClean="0"/>
              <a:t>即</a:t>
            </a:r>
            <a:r>
              <a:rPr lang="zh-CN" altLang="zh-CN" dirty="0"/>
              <a:t>环的</a:t>
            </a:r>
            <a:r>
              <a:rPr lang="zh-CN" altLang="zh-CN" dirty="0">
                <a:solidFill>
                  <a:srgbClr val="FF0000"/>
                </a:solidFill>
              </a:rPr>
              <a:t>比特长度为</a:t>
            </a:r>
            <a:r>
              <a:rPr lang="en-US" altLang="zh-CN" dirty="0">
                <a:solidFill>
                  <a:srgbClr val="FF0000"/>
                </a:solidFill>
              </a:rPr>
              <a:t>5</a:t>
            </a:r>
            <a:endParaRPr lang="zh-CN" altLang="en-US" dirty="0">
              <a:solidFill>
                <a:srgbClr val="FF0000"/>
              </a:solidFill>
            </a:endParaRPr>
          </a:p>
        </p:txBody>
      </p:sp>
    </p:spTree>
    <p:extLst>
      <p:ext uri="{BB962C8B-B14F-4D97-AF65-F5344CB8AC3E}">
        <p14:creationId xmlns:p14="http://schemas.microsoft.com/office/powerpoint/2010/main" val="97446161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发送</a:t>
            </a:r>
            <a:r>
              <a:rPr lang="zh-CN" altLang="zh-CN" dirty="0"/>
              <a:t>主机可以一边发送数据一边将返回的数据</a:t>
            </a:r>
            <a:r>
              <a:rPr lang="zh-CN" altLang="zh-CN" dirty="0" smtClean="0"/>
              <a:t>回收</a:t>
            </a:r>
            <a:endParaRPr lang="en-US" altLang="zh-CN" dirty="0" smtClean="0"/>
          </a:p>
          <a:p>
            <a:r>
              <a:rPr lang="zh-CN" altLang="zh-CN" dirty="0" smtClean="0"/>
              <a:t>因此</a:t>
            </a:r>
            <a:r>
              <a:rPr lang="zh-CN" altLang="zh-CN" dirty="0"/>
              <a:t>对帧的最大长度可以没有</a:t>
            </a:r>
            <a:r>
              <a:rPr lang="zh-CN" altLang="zh-CN" dirty="0" smtClean="0"/>
              <a:t>限制</a:t>
            </a:r>
            <a:endParaRPr lang="en-US" altLang="zh-CN" dirty="0" smtClean="0"/>
          </a:p>
          <a:p>
            <a:r>
              <a:rPr lang="zh-CN" altLang="zh-CN" dirty="0" smtClean="0"/>
              <a:t>但</a:t>
            </a:r>
            <a:r>
              <a:rPr lang="zh-CN" altLang="zh-CN" dirty="0"/>
              <a:t>对环的最小长度却是有限制</a:t>
            </a:r>
            <a:r>
              <a:rPr lang="zh-CN" altLang="zh-CN" dirty="0" smtClean="0"/>
              <a:t>的</a:t>
            </a:r>
            <a:endParaRPr lang="en-US" altLang="zh-CN" dirty="0" smtClean="0"/>
          </a:p>
          <a:p>
            <a:r>
              <a:rPr lang="zh-CN" altLang="zh-CN" dirty="0" smtClean="0"/>
              <a:t>环</a:t>
            </a:r>
            <a:r>
              <a:rPr lang="zh-CN" altLang="zh-CN" dirty="0"/>
              <a:t>的长度至少要能容纳整个令牌（长度为</a:t>
            </a:r>
            <a:r>
              <a:rPr lang="en-US" altLang="zh-CN" dirty="0"/>
              <a:t>3</a:t>
            </a:r>
            <a:r>
              <a:rPr lang="zh-CN" altLang="zh-CN" dirty="0"/>
              <a:t>字节）</a:t>
            </a:r>
            <a:endParaRPr lang="zh-CN" altLang="en-US" dirty="0"/>
          </a:p>
        </p:txBody>
      </p:sp>
    </p:spTree>
    <p:extLst>
      <p:ext uri="{BB962C8B-B14F-4D97-AF65-F5344CB8AC3E}">
        <p14:creationId xmlns:p14="http://schemas.microsoft.com/office/powerpoint/2010/main" val="395123851"/>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人为“延长”环</a:t>
            </a:r>
            <a:endParaRPr lang="zh-CN" altLang="en-US" dirty="0"/>
          </a:p>
        </p:txBody>
      </p:sp>
      <p:sp>
        <p:nvSpPr>
          <p:cNvPr id="3" name="内容占位符 2"/>
          <p:cNvSpPr>
            <a:spLocks noGrp="1"/>
          </p:cNvSpPr>
          <p:nvPr>
            <p:ph sz="quarter" idx="1"/>
          </p:nvPr>
        </p:nvSpPr>
        <p:spPr>
          <a:xfrm>
            <a:off x="301752" y="1527048"/>
            <a:ext cx="8662736" cy="4572000"/>
          </a:xfrm>
        </p:spPr>
        <p:txBody>
          <a:bodyPr/>
          <a:lstStyle/>
          <a:p>
            <a:r>
              <a:rPr lang="zh-CN" altLang="zh-CN" dirty="0"/>
              <a:t>环路上的每个接口都会引入延迟</a:t>
            </a:r>
            <a:r>
              <a:rPr lang="zh-CN" altLang="zh-CN" dirty="0" smtClean="0"/>
              <a:t>，增加</a:t>
            </a:r>
            <a:r>
              <a:rPr lang="zh-CN" altLang="zh-CN" dirty="0"/>
              <a:t>了环路上的信号传播</a:t>
            </a:r>
            <a:r>
              <a:rPr lang="zh-CN" altLang="zh-CN" dirty="0" smtClean="0"/>
              <a:t>时延</a:t>
            </a:r>
            <a:endParaRPr lang="en-US" altLang="zh-CN" dirty="0" smtClean="0"/>
          </a:p>
          <a:p>
            <a:pPr lvl="1"/>
            <a:r>
              <a:rPr lang="zh-CN" altLang="zh-CN" dirty="0" smtClean="0"/>
              <a:t>等效</a:t>
            </a:r>
            <a:r>
              <a:rPr lang="zh-CN" altLang="zh-CN" dirty="0"/>
              <a:t>于增加了环路的比特</a:t>
            </a:r>
            <a:r>
              <a:rPr lang="zh-CN" altLang="zh-CN" dirty="0" smtClean="0"/>
              <a:t>长度</a:t>
            </a:r>
            <a:endParaRPr lang="en-US" altLang="zh-CN" dirty="0" smtClean="0"/>
          </a:p>
          <a:p>
            <a:r>
              <a:rPr lang="zh-CN" altLang="zh-CN" dirty="0" smtClean="0"/>
              <a:t>一般</a:t>
            </a:r>
            <a:r>
              <a:rPr lang="zh-CN" altLang="zh-CN" dirty="0"/>
              <a:t>每个接口增加</a:t>
            </a:r>
            <a:r>
              <a:rPr lang="en-US" altLang="zh-CN" dirty="0"/>
              <a:t>1</a:t>
            </a:r>
            <a:r>
              <a:rPr lang="zh-CN" altLang="zh-CN" dirty="0"/>
              <a:t>比特</a:t>
            </a:r>
            <a:r>
              <a:rPr lang="zh-CN" altLang="zh-CN" dirty="0" smtClean="0"/>
              <a:t>延迟</a:t>
            </a:r>
            <a:endParaRPr lang="en-US" altLang="zh-CN" dirty="0" smtClean="0"/>
          </a:p>
          <a:p>
            <a:r>
              <a:rPr lang="zh-CN" altLang="zh-CN" dirty="0" smtClean="0"/>
              <a:t>接</a:t>
            </a:r>
            <a:r>
              <a:rPr lang="zh-CN" altLang="zh-CN" dirty="0"/>
              <a:t>上例，如环上有</a:t>
            </a:r>
            <a:r>
              <a:rPr lang="en-US" altLang="zh-CN" dirty="0"/>
              <a:t>10</a:t>
            </a:r>
            <a:r>
              <a:rPr lang="zh-CN" altLang="zh-CN" dirty="0"/>
              <a:t>个主机，则环的比特长度即为</a:t>
            </a:r>
            <a:r>
              <a:rPr lang="en-US" altLang="zh-CN" dirty="0"/>
              <a:t> 15</a:t>
            </a:r>
            <a:r>
              <a:rPr lang="zh-CN" altLang="zh-CN" dirty="0" smtClean="0"/>
              <a:t>比特</a:t>
            </a:r>
            <a:endParaRPr lang="en-US" altLang="zh-CN" dirty="0" smtClean="0"/>
          </a:p>
          <a:p>
            <a:r>
              <a:rPr lang="zh-CN" altLang="zh-CN" dirty="0" smtClean="0"/>
              <a:t>以</a:t>
            </a:r>
            <a:r>
              <a:rPr lang="zh-CN" altLang="zh-CN" dirty="0"/>
              <a:t>比特度量的环长计算式：</a:t>
            </a:r>
          </a:p>
          <a:p>
            <a:pPr lvl="1"/>
            <a:r>
              <a:rPr lang="en-US" altLang="zh-CN" dirty="0" smtClean="0"/>
              <a:t>=</a:t>
            </a:r>
            <a:r>
              <a:rPr lang="zh-CN" altLang="zh-CN" dirty="0" smtClean="0"/>
              <a:t>数据率</a:t>
            </a:r>
            <a:r>
              <a:rPr lang="en-US" altLang="zh-CN" dirty="0"/>
              <a:t>×</a:t>
            </a:r>
            <a:r>
              <a:rPr lang="zh-CN" altLang="zh-CN" dirty="0"/>
              <a:t>信道长度</a:t>
            </a:r>
            <a:r>
              <a:rPr lang="en-US" altLang="zh-CN" dirty="0"/>
              <a:t>/</a:t>
            </a:r>
            <a:r>
              <a:rPr lang="zh-CN" altLang="zh-CN" dirty="0"/>
              <a:t>电磁波速度</a:t>
            </a:r>
            <a:r>
              <a:rPr lang="en-US" altLang="zh-CN" dirty="0"/>
              <a:t>+</a:t>
            </a:r>
            <a:r>
              <a:rPr lang="zh-CN" altLang="zh-CN" dirty="0"/>
              <a:t>接口延迟比特数</a:t>
            </a:r>
            <a:r>
              <a:rPr lang="en-US" altLang="zh-CN" dirty="0"/>
              <a:t>	  </a:t>
            </a:r>
            <a:r>
              <a:rPr lang="zh-CN" altLang="zh-CN" dirty="0"/>
              <a:t>（</a:t>
            </a:r>
            <a:r>
              <a:rPr lang="en-US" altLang="zh-CN" dirty="0"/>
              <a:t>6-2</a:t>
            </a:r>
            <a:r>
              <a:rPr lang="zh-CN" altLang="zh-CN" dirty="0"/>
              <a:t>）</a:t>
            </a:r>
            <a:endParaRPr lang="zh-CN" altLang="en-US" dirty="0"/>
          </a:p>
        </p:txBody>
      </p:sp>
    </p:spTree>
    <p:extLst>
      <p:ext uri="{BB962C8B-B14F-4D97-AF65-F5344CB8AC3E}">
        <p14:creationId xmlns:p14="http://schemas.microsoft.com/office/powerpoint/2010/main" val="19391618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FF0000"/>
                </a:solidFill>
              </a:rPr>
              <a:t>3. CSMA</a:t>
            </a:r>
            <a:r>
              <a:rPr lang="zh-CN" altLang="zh-CN" dirty="0" smtClean="0">
                <a:solidFill>
                  <a:srgbClr val="FF0000"/>
                </a:solidFill>
              </a:rPr>
              <a:t>算法</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r>
              <a:rPr lang="zh-CN" altLang="zh-CN" dirty="0"/>
              <a:t>载波侦听多路访问（</a:t>
            </a:r>
            <a:r>
              <a:rPr lang="en-US" altLang="zh-CN" dirty="0"/>
              <a:t>Carrier Sense Multiple Access</a:t>
            </a:r>
            <a:r>
              <a:rPr lang="zh-CN" altLang="zh-CN" dirty="0"/>
              <a:t>，</a:t>
            </a:r>
            <a:r>
              <a:rPr lang="en-US" altLang="zh-CN" dirty="0"/>
              <a:t>CSMA</a:t>
            </a:r>
            <a:r>
              <a:rPr lang="zh-CN" altLang="zh-CN" dirty="0" smtClean="0"/>
              <a:t>）</a:t>
            </a:r>
            <a:endParaRPr lang="en-US" altLang="zh-CN" dirty="0" smtClean="0"/>
          </a:p>
          <a:p>
            <a:r>
              <a:rPr lang="zh-CN" altLang="zh-CN" dirty="0"/>
              <a:t>在</a:t>
            </a:r>
            <a:r>
              <a:rPr lang="en-US" altLang="zh-CN" dirty="0"/>
              <a:t>ALOHA</a:t>
            </a:r>
            <a:r>
              <a:rPr lang="zh-CN" altLang="zh-CN" dirty="0"/>
              <a:t>算法的基础上改进而</a:t>
            </a:r>
            <a:r>
              <a:rPr lang="zh-CN" altLang="zh-CN" dirty="0" smtClean="0"/>
              <a:t>来</a:t>
            </a:r>
            <a:endParaRPr lang="en-US" altLang="zh-CN" dirty="0" smtClean="0"/>
          </a:p>
          <a:p>
            <a:r>
              <a:rPr lang="zh-CN" altLang="zh-CN" dirty="0"/>
              <a:t>不同处在于要求每个结点发送数据前都使用载波侦听技术来判定信道是否</a:t>
            </a:r>
            <a:r>
              <a:rPr lang="zh-CN" altLang="zh-CN" dirty="0" smtClean="0"/>
              <a:t>空闲</a:t>
            </a:r>
            <a:endParaRPr lang="en-US" altLang="zh-CN" dirty="0" smtClean="0"/>
          </a:p>
          <a:p>
            <a:pPr lvl="1"/>
            <a:r>
              <a:rPr lang="zh-CN" altLang="en-US" dirty="0" smtClean="0"/>
              <a:t>如同发言前听一听有没有人在讲话</a:t>
            </a:r>
            <a:endParaRPr lang="en-US" altLang="zh-CN" dirty="0" smtClean="0"/>
          </a:p>
          <a:p>
            <a:r>
              <a:rPr lang="zh-CN" altLang="zh-CN" dirty="0"/>
              <a:t>并根据以下</a:t>
            </a:r>
            <a:r>
              <a:rPr lang="en-US" altLang="zh-CN" dirty="0"/>
              <a:t>3</a:t>
            </a:r>
            <a:r>
              <a:rPr lang="zh-CN" altLang="zh-CN" dirty="0"/>
              <a:t>种策略决定后续的工作：</a:t>
            </a:r>
          </a:p>
          <a:p>
            <a:pPr lvl="1"/>
            <a:r>
              <a:rPr lang="en-US" altLang="zh-CN" sz="2300" dirty="0"/>
              <a:t>1</a:t>
            </a:r>
            <a:r>
              <a:rPr lang="zh-CN" altLang="zh-CN" sz="2300" dirty="0"/>
              <a:t>）</a:t>
            </a:r>
            <a:r>
              <a:rPr lang="en-US" altLang="zh-CN" sz="2300" dirty="0"/>
              <a:t>1-</a:t>
            </a:r>
            <a:r>
              <a:rPr lang="zh-CN" altLang="zh-CN" sz="2300" dirty="0"/>
              <a:t>坚持</a:t>
            </a:r>
            <a:r>
              <a:rPr lang="en-US" altLang="zh-CN" sz="2300" dirty="0" smtClean="0"/>
              <a:t>CSMA</a:t>
            </a:r>
            <a:endParaRPr lang="zh-CN" altLang="zh-CN" sz="2300" dirty="0"/>
          </a:p>
          <a:p>
            <a:pPr lvl="1"/>
            <a:r>
              <a:rPr lang="en-US" altLang="zh-CN" sz="2300" dirty="0"/>
              <a:t>2</a:t>
            </a:r>
            <a:r>
              <a:rPr lang="zh-CN" altLang="zh-CN" sz="2300" dirty="0"/>
              <a:t>）</a:t>
            </a:r>
            <a:r>
              <a:rPr lang="en-US" altLang="zh-CN" sz="2300" dirty="0"/>
              <a:t>p-</a:t>
            </a:r>
            <a:r>
              <a:rPr lang="zh-CN" altLang="zh-CN" sz="2300" dirty="0"/>
              <a:t>坚持</a:t>
            </a:r>
            <a:r>
              <a:rPr lang="en-US" altLang="zh-CN" sz="2300" dirty="0" smtClean="0"/>
              <a:t>CSMA</a:t>
            </a:r>
            <a:endParaRPr lang="zh-CN" altLang="zh-CN" sz="2300" dirty="0"/>
          </a:p>
          <a:p>
            <a:pPr lvl="1"/>
            <a:r>
              <a:rPr lang="en-US" altLang="zh-CN" sz="2300" dirty="0"/>
              <a:t>3</a:t>
            </a:r>
            <a:r>
              <a:rPr lang="zh-CN" altLang="zh-CN" sz="2300" dirty="0"/>
              <a:t>）非坚持</a:t>
            </a:r>
            <a:r>
              <a:rPr lang="en-US" altLang="zh-CN" sz="2300" dirty="0" smtClean="0"/>
              <a:t>CSMA</a:t>
            </a:r>
            <a:endParaRPr lang="zh-CN" altLang="zh-CN" sz="2300" dirty="0"/>
          </a:p>
        </p:txBody>
      </p:sp>
    </p:spTree>
    <p:extLst>
      <p:ext uri="{BB962C8B-B14F-4D97-AF65-F5344CB8AC3E}">
        <p14:creationId xmlns:p14="http://schemas.microsoft.com/office/powerpoint/2010/main" val="241092938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zh-CN" dirty="0"/>
              <a:t>假设某令牌环长度</a:t>
            </a:r>
            <a:r>
              <a:rPr lang="en-US" altLang="zh-CN" dirty="0" smtClean="0"/>
              <a:t>10km</a:t>
            </a:r>
          </a:p>
          <a:p>
            <a:r>
              <a:rPr lang="zh-CN" altLang="zh-CN" dirty="0" smtClean="0"/>
              <a:t>数据</a:t>
            </a:r>
            <a:r>
              <a:rPr lang="zh-CN" altLang="zh-CN" dirty="0"/>
              <a:t>率为</a:t>
            </a:r>
            <a:r>
              <a:rPr lang="en-US" altLang="zh-CN" dirty="0" smtClean="0"/>
              <a:t>4Mbit/s</a:t>
            </a:r>
          </a:p>
          <a:p>
            <a:r>
              <a:rPr lang="zh-CN" altLang="zh-CN" dirty="0" smtClean="0"/>
              <a:t>环路</a:t>
            </a:r>
            <a:r>
              <a:rPr lang="zh-CN" altLang="zh-CN" dirty="0"/>
              <a:t>上有</a:t>
            </a:r>
            <a:r>
              <a:rPr lang="en-US" altLang="zh-CN" dirty="0"/>
              <a:t>50</a:t>
            </a:r>
            <a:r>
              <a:rPr lang="zh-CN" altLang="zh-CN" dirty="0"/>
              <a:t>个主机，每个主机的接口引入</a:t>
            </a:r>
            <a:r>
              <a:rPr lang="en-US" altLang="zh-CN" dirty="0"/>
              <a:t>1</a:t>
            </a:r>
            <a:r>
              <a:rPr lang="zh-CN" altLang="zh-CN" dirty="0"/>
              <a:t>比特</a:t>
            </a:r>
            <a:r>
              <a:rPr lang="zh-CN" altLang="zh-CN" dirty="0" smtClean="0"/>
              <a:t>延迟</a:t>
            </a:r>
            <a:endParaRPr lang="en-US" altLang="zh-CN" dirty="0" smtClean="0"/>
          </a:p>
          <a:p>
            <a:r>
              <a:rPr lang="zh-CN" altLang="zh-CN" dirty="0" smtClean="0"/>
              <a:t>则</a:t>
            </a:r>
            <a:r>
              <a:rPr lang="zh-CN" altLang="zh-CN" dirty="0"/>
              <a:t>计算可得环的比特</a:t>
            </a:r>
            <a:r>
              <a:rPr lang="zh-CN" altLang="zh-CN" dirty="0" smtClean="0"/>
              <a:t>长度</a:t>
            </a:r>
            <a:r>
              <a:rPr lang="en-US" altLang="zh-CN" dirty="0" smtClean="0"/>
              <a:t>=4M(bit/s</a:t>
            </a:r>
            <a:r>
              <a:rPr lang="en-US" altLang="zh-CN" dirty="0"/>
              <a:t>)</a:t>
            </a:r>
            <a:r>
              <a:rPr lang="en-US" altLang="zh-CN" dirty="0" smtClean="0"/>
              <a:t>×10(km</a:t>
            </a:r>
            <a:r>
              <a:rPr lang="en-US" altLang="zh-CN" dirty="0"/>
              <a:t>)/2×10</a:t>
            </a:r>
            <a:r>
              <a:rPr lang="en-US" altLang="zh-CN" baseline="30000" dirty="0"/>
              <a:t>8</a:t>
            </a:r>
            <a:r>
              <a:rPr lang="en-US" altLang="zh-CN" dirty="0"/>
              <a:t>(m/s) +1(bit)×50=250bit</a:t>
            </a:r>
            <a:r>
              <a:rPr lang="zh-CN" altLang="zh-CN" dirty="0"/>
              <a:t>。</a:t>
            </a:r>
          </a:p>
          <a:p>
            <a:r>
              <a:rPr lang="zh-CN" altLang="zh-CN" dirty="0"/>
              <a:t>特别的，</a:t>
            </a:r>
            <a:r>
              <a:rPr lang="zh-CN" altLang="zh-CN" dirty="0" smtClean="0"/>
              <a:t>当帧</a:t>
            </a:r>
            <a:r>
              <a:rPr lang="zh-CN" altLang="zh-CN" dirty="0"/>
              <a:t>的传输</a:t>
            </a:r>
            <a:r>
              <a:rPr lang="zh-CN" altLang="zh-CN" dirty="0" smtClean="0"/>
              <a:t>时延</a:t>
            </a:r>
            <a:r>
              <a:rPr lang="en-US" altLang="zh-CN" dirty="0" smtClean="0"/>
              <a:t>=</a:t>
            </a:r>
            <a:r>
              <a:rPr lang="zh-CN" altLang="zh-CN" dirty="0" smtClean="0"/>
              <a:t>信号</a:t>
            </a:r>
            <a:r>
              <a:rPr lang="zh-CN" altLang="zh-CN" dirty="0"/>
              <a:t>在环路上的传播</a:t>
            </a:r>
            <a:r>
              <a:rPr lang="zh-CN" altLang="zh-CN" dirty="0" smtClean="0"/>
              <a:t>时延</a:t>
            </a:r>
            <a:endParaRPr lang="en-US" altLang="zh-CN" dirty="0" smtClean="0"/>
          </a:p>
          <a:p>
            <a:pPr lvl="1"/>
            <a:r>
              <a:rPr lang="zh-CN" altLang="zh-CN" dirty="0" smtClean="0"/>
              <a:t>该</a:t>
            </a:r>
            <a:r>
              <a:rPr lang="zh-CN" altLang="zh-CN" dirty="0"/>
              <a:t>数据帧的比特数就是环的比特</a:t>
            </a:r>
            <a:r>
              <a:rPr lang="zh-CN" altLang="zh-CN" dirty="0" smtClean="0"/>
              <a:t>长度</a:t>
            </a:r>
            <a:endParaRPr lang="en-US" altLang="zh-CN" dirty="0" smtClean="0"/>
          </a:p>
          <a:p>
            <a:pPr lvl="1"/>
            <a:r>
              <a:rPr lang="zh-CN" altLang="zh-CN" dirty="0" smtClean="0"/>
              <a:t>也就是</a:t>
            </a:r>
            <a:r>
              <a:rPr lang="zh-CN" altLang="zh-CN" dirty="0"/>
              <a:t>数据帧的所有比特正好可以布满整个环路</a:t>
            </a:r>
            <a:endParaRPr lang="zh-CN" altLang="en-US" dirty="0"/>
          </a:p>
        </p:txBody>
      </p:sp>
    </p:spTree>
    <p:extLst>
      <p:ext uri="{BB962C8B-B14F-4D97-AF65-F5344CB8AC3E}">
        <p14:creationId xmlns:p14="http://schemas.microsoft.com/office/powerpoint/2010/main" val="15530398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5. </a:t>
            </a:r>
            <a:r>
              <a:rPr lang="zh-CN" altLang="zh-CN" dirty="0">
                <a:solidFill>
                  <a:srgbClr val="FF0000"/>
                </a:solidFill>
              </a:rPr>
              <a:t>特点</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r>
              <a:rPr lang="zh-CN" altLang="zh-CN" dirty="0"/>
              <a:t>令牌环网</a:t>
            </a:r>
            <a:r>
              <a:rPr lang="zh-CN" altLang="zh-CN" dirty="0" smtClean="0"/>
              <a:t>可确保</a:t>
            </a:r>
            <a:r>
              <a:rPr lang="zh-CN" altLang="zh-CN" dirty="0"/>
              <a:t>在同一时刻只有一个主机占用</a:t>
            </a:r>
            <a:r>
              <a:rPr lang="zh-CN" altLang="zh-CN" dirty="0" smtClean="0"/>
              <a:t>信道</a:t>
            </a:r>
            <a:endParaRPr lang="en-US" altLang="zh-CN" dirty="0" smtClean="0"/>
          </a:p>
          <a:p>
            <a:pPr lvl="1"/>
            <a:r>
              <a:rPr lang="zh-CN" altLang="zh-CN" dirty="0" smtClean="0"/>
              <a:t>因此</a:t>
            </a:r>
            <a:r>
              <a:rPr lang="zh-CN" altLang="zh-CN" dirty="0"/>
              <a:t>不会产生</a:t>
            </a:r>
            <a:r>
              <a:rPr lang="zh-CN" altLang="zh-CN" dirty="0" smtClean="0"/>
              <a:t>冲突</a:t>
            </a:r>
            <a:endParaRPr lang="en-US" altLang="zh-CN" dirty="0" smtClean="0"/>
          </a:p>
          <a:p>
            <a:pPr lvl="1"/>
            <a:r>
              <a:rPr lang="zh-CN" altLang="zh-CN" dirty="0" smtClean="0"/>
              <a:t>所以</a:t>
            </a:r>
            <a:r>
              <a:rPr lang="zh-CN" altLang="zh-CN" dirty="0"/>
              <a:t>令牌环网在网络负载重的时候，传输效率要高于传统</a:t>
            </a:r>
            <a:r>
              <a:rPr lang="zh-CN" altLang="zh-CN" dirty="0" smtClean="0"/>
              <a:t>以太网</a:t>
            </a:r>
            <a:endParaRPr lang="en-US" altLang="zh-CN" dirty="0" smtClean="0"/>
          </a:p>
          <a:p>
            <a:pPr lvl="1"/>
            <a:r>
              <a:rPr lang="zh-CN" altLang="zh-CN" dirty="0"/>
              <a:t>传统以太网</a:t>
            </a:r>
            <a:r>
              <a:rPr lang="zh-CN" altLang="zh-CN" dirty="0" smtClean="0"/>
              <a:t>只有</a:t>
            </a:r>
            <a:r>
              <a:rPr lang="zh-CN" altLang="zh-CN" dirty="0"/>
              <a:t>在网络负载较轻时才能工作良好。</a:t>
            </a:r>
          </a:p>
          <a:p>
            <a:r>
              <a:rPr lang="zh-CN" altLang="zh-CN" dirty="0"/>
              <a:t>在优先级相同的情况下，令牌环网具有发送时间的</a:t>
            </a:r>
            <a:r>
              <a:rPr lang="zh-CN" altLang="zh-CN" dirty="0" smtClean="0"/>
              <a:t>确定性</a:t>
            </a:r>
            <a:endParaRPr lang="en-US" altLang="zh-CN" dirty="0" smtClean="0"/>
          </a:p>
          <a:p>
            <a:pPr lvl="1"/>
            <a:r>
              <a:rPr lang="zh-CN" altLang="zh-CN" dirty="0" smtClean="0"/>
              <a:t>任意</a:t>
            </a:r>
            <a:r>
              <a:rPr lang="zh-CN" altLang="zh-CN" dirty="0"/>
              <a:t>主机可以在产生数据时计算出最大</a:t>
            </a:r>
            <a:r>
              <a:rPr lang="zh-CN" altLang="zh-CN" dirty="0" smtClean="0"/>
              <a:t>等待时间</a:t>
            </a:r>
            <a:endParaRPr lang="en-US" altLang="zh-CN" dirty="0" smtClean="0"/>
          </a:p>
          <a:p>
            <a:pPr lvl="1"/>
            <a:r>
              <a:rPr lang="zh-CN" altLang="zh-CN" dirty="0" smtClean="0"/>
              <a:t>这个</a:t>
            </a:r>
            <a:r>
              <a:rPr lang="zh-CN" altLang="zh-CN" dirty="0"/>
              <a:t>特性使得令牌环网适用于延迟可预测的应用程序</a:t>
            </a:r>
            <a:r>
              <a:rPr lang="zh-CN" altLang="zh-CN" dirty="0" smtClean="0"/>
              <a:t>。</a:t>
            </a:r>
            <a:endParaRPr lang="zh-CN" altLang="zh-CN" dirty="0"/>
          </a:p>
        </p:txBody>
      </p:sp>
    </p:spTree>
    <p:extLst>
      <p:ext uri="{BB962C8B-B14F-4D97-AF65-F5344CB8AC3E}">
        <p14:creationId xmlns:p14="http://schemas.microsoft.com/office/powerpoint/2010/main" val="224507125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缺点</a:t>
            </a:r>
            <a:endParaRPr lang="zh-CN" altLang="en-US" dirty="0"/>
          </a:p>
        </p:txBody>
      </p:sp>
      <p:sp>
        <p:nvSpPr>
          <p:cNvPr id="3" name="内容占位符 2"/>
          <p:cNvSpPr>
            <a:spLocks noGrp="1"/>
          </p:cNvSpPr>
          <p:nvPr>
            <p:ph sz="quarter" idx="1"/>
          </p:nvPr>
        </p:nvSpPr>
        <p:spPr/>
        <p:txBody>
          <a:bodyPr/>
          <a:lstStyle/>
          <a:p>
            <a:r>
              <a:rPr lang="zh-CN" altLang="zh-CN" dirty="0" smtClean="0"/>
              <a:t>需要</a:t>
            </a:r>
            <a:r>
              <a:rPr lang="zh-CN" altLang="zh-CN" dirty="0"/>
              <a:t>维护</a:t>
            </a:r>
            <a:r>
              <a:rPr lang="zh-CN" altLang="zh-CN" dirty="0" smtClean="0"/>
              <a:t>令牌</a:t>
            </a:r>
            <a:endParaRPr lang="en-US" altLang="zh-CN" dirty="0" smtClean="0"/>
          </a:p>
          <a:p>
            <a:r>
              <a:rPr lang="zh-CN" altLang="zh-CN" dirty="0" smtClean="0"/>
              <a:t>一旦</a:t>
            </a:r>
            <a:r>
              <a:rPr lang="zh-CN" altLang="zh-CN" dirty="0"/>
              <a:t>失去令牌就无法</a:t>
            </a:r>
            <a:r>
              <a:rPr lang="zh-CN" altLang="zh-CN" dirty="0" smtClean="0"/>
              <a:t>工作</a:t>
            </a:r>
            <a:endParaRPr lang="en-US" altLang="zh-CN" dirty="0" smtClean="0"/>
          </a:p>
          <a:p>
            <a:r>
              <a:rPr lang="zh-CN" altLang="zh-CN" dirty="0" smtClean="0"/>
              <a:t>需要</a:t>
            </a:r>
            <a:r>
              <a:rPr lang="zh-CN" altLang="zh-CN" dirty="0"/>
              <a:t>选择专门的结点监视和管理令牌。</a:t>
            </a:r>
          </a:p>
          <a:p>
            <a:r>
              <a:rPr lang="zh-CN" altLang="zh-CN" dirty="0" smtClean="0"/>
              <a:t>环</a:t>
            </a:r>
            <a:r>
              <a:rPr lang="zh-CN" altLang="zh-CN" dirty="0"/>
              <a:t>上只要有一台主机</a:t>
            </a:r>
            <a:r>
              <a:rPr lang="en-US" altLang="zh-CN" dirty="0"/>
              <a:t>/</a:t>
            </a:r>
            <a:r>
              <a:rPr lang="zh-CN" altLang="zh-CN" dirty="0"/>
              <a:t>链路出问题，整个环网将无法工作</a:t>
            </a:r>
            <a:endParaRPr lang="zh-CN" altLang="en-US" dirty="0"/>
          </a:p>
          <a:p>
            <a:endParaRPr lang="zh-CN" altLang="en-US" dirty="0"/>
          </a:p>
        </p:txBody>
      </p:sp>
    </p:spTree>
    <p:extLst>
      <p:ext uri="{BB962C8B-B14F-4D97-AF65-F5344CB8AC3E}">
        <p14:creationId xmlns:p14="http://schemas.microsoft.com/office/powerpoint/2010/main" val="334521865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a:t>6.1 </a:t>
            </a:r>
            <a:r>
              <a:rPr lang="zh-CN" altLang="zh-CN" dirty="0"/>
              <a:t>媒体的访问控制</a:t>
            </a:r>
            <a:endParaRPr lang="en-US" altLang="zh-CN" dirty="0"/>
          </a:p>
          <a:p>
            <a:r>
              <a:rPr lang="en-US" altLang="zh-CN" dirty="0" smtClean="0"/>
              <a:t>6.2 </a:t>
            </a:r>
            <a:r>
              <a:rPr lang="zh-CN" altLang="zh-CN" dirty="0"/>
              <a:t>局域网体系结构</a:t>
            </a:r>
          </a:p>
          <a:p>
            <a:r>
              <a:rPr lang="en-US" altLang="zh-CN" dirty="0" smtClean="0"/>
              <a:t>6.3 </a:t>
            </a:r>
            <a:r>
              <a:rPr lang="zh-CN" altLang="zh-CN" dirty="0" smtClean="0"/>
              <a:t>以太网</a:t>
            </a:r>
            <a:r>
              <a:rPr lang="zh-CN" altLang="zh-CN" dirty="0"/>
              <a:t>概述</a:t>
            </a:r>
          </a:p>
          <a:p>
            <a:r>
              <a:rPr lang="en-US" altLang="zh-CN" dirty="0"/>
              <a:t>6.4 </a:t>
            </a:r>
            <a:r>
              <a:rPr lang="zh-CN" altLang="zh-CN" dirty="0"/>
              <a:t>传统以太网</a:t>
            </a:r>
          </a:p>
          <a:p>
            <a:r>
              <a:rPr lang="en-US" altLang="zh-CN" dirty="0"/>
              <a:t>6.5 </a:t>
            </a:r>
            <a:r>
              <a:rPr lang="zh-CN" altLang="zh-CN" dirty="0"/>
              <a:t>交换式</a:t>
            </a:r>
            <a:r>
              <a:rPr lang="zh-CN" altLang="zh-CN" dirty="0" smtClean="0"/>
              <a:t>以太网</a:t>
            </a:r>
            <a:endParaRPr lang="en-US" altLang="zh-CN" dirty="0" smtClean="0"/>
          </a:p>
          <a:p>
            <a:r>
              <a:rPr lang="en-US" altLang="zh-CN" dirty="0" smtClean="0"/>
              <a:t>6.6 </a:t>
            </a:r>
            <a:r>
              <a:rPr lang="zh-CN" altLang="zh-CN" dirty="0"/>
              <a:t>以太网的</a:t>
            </a:r>
            <a:r>
              <a:rPr lang="zh-CN" altLang="zh-CN" dirty="0" smtClean="0"/>
              <a:t>发展</a:t>
            </a:r>
            <a:endParaRPr lang="en-US" altLang="zh-CN" dirty="0" smtClean="0"/>
          </a:p>
          <a:p>
            <a:r>
              <a:rPr lang="en-US" altLang="zh-CN" dirty="0" smtClean="0"/>
              <a:t>6.7 </a:t>
            </a:r>
            <a:r>
              <a:rPr lang="zh-CN" altLang="zh-CN" dirty="0"/>
              <a:t>利用令牌控制介质访问的</a:t>
            </a:r>
            <a:r>
              <a:rPr lang="zh-CN" altLang="zh-CN" dirty="0" smtClean="0"/>
              <a:t>局域网</a:t>
            </a:r>
            <a:endParaRPr lang="en-US" altLang="zh-CN" dirty="0" smtClean="0"/>
          </a:p>
          <a:p>
            <a:pPr lvl="1"/>
            <a:r>
              <a:rPr lang="en-US" altLang="zh-CN" b="1" dirty="0"/>
              <a:t>6.7.1 </a:t>
            </a:r>
            <a:r>
              <a:rPr lang="zh-CN" altLang="zh-CN" b="1" dirty="0"/>
              <a:t>令牌环网</a:t>
            </a:r>
          </a:p>
          <a:p>
            <a:pPr lvl="1"/>
            <a:r>
              <a:rPr lang="en-US" altLang="zh-CN" b="1" dirty="0">
                <a:solidFill>
                  <a:srgbClr val="FF0000"/>
                </a:solidFill>
              </a:rPr>
              <a:t>6.7.2 </a:t>
            </a:r>
            <a:r>
              <a:rPr lang="zh-CN" altLang="zh-CN" b="1" dirty="0" smtClean="0">
                <a:solidFill>
                  <a:srgbClr val="FF0000"/>
                </a:solidFill>
              </a:rPr>
              <a:t>令牌总线网</a:t>
            </a:r>
            <a:endParaRPr lang="zh-CN" altLang="zh-CN" dirty="0">
              <a:solidFill>
                <a:srgbClr val="FF0000"/>
              </a:solidFill>
            </a:endParaRPr>
          </a:p>
          <a:p>
            <a:endParaRPr lang="zh-CN" altLang="en-US" dirty="0"/>
          </a:p>
        </p:txBody>
      </p:sp>
    </p:spTree>
    <p:extLst>
      <p:ext uri="{BB962C8B-B14F-4D97-AF65-F5344CB8AC3E}">
        <p14:creationId xmlns:p14="http://schemas.microsoft.com/office/powerpoint/2010/main" val="2292246565"/>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令牌总线（</a:t>
            </a:r>
            <a:r>
              <a:rPr lang="en-US" altLang="zh-CN" dirty="0"/>
              <a:t>Token Bus</a:t>
            </a:r>
            <a:r>
              <a:rPr lang="zh-CN" altLang="zh-CN" dirty="0"/>
              <a:t>）</a:t>
            </a:r>
            <a:r>
              <a:rPr lang="zh-CN" altLang="zh-CN" dirty="0" smtClean="0"/>
              <a:t>网</a:t>
            </a:r>
            <a:endParaRPr lang="en-US" altLang="zh-CN" dirty="0" smtClean="0"/>
          </a:p>
          <a:p>
            <a:r>
              <a:rPr lang="zh-CN" altLang="zh-CN" dirty="0" smtClean="0"/>
              <a:t>是</a:t>
            </a:r>
            <a:r>
              <a:rPr lang="zh-CN" altLang="zh-CN" dirty="0"/>
              <a:t>一种在总线拓扑结构中利用令牌作为介质访问控制的</a:t>
            </a:r>
            <a:r>
              <a:rPr lang="zh-CN" altLang="zh-CN" dirty="0" smtClean="0"/>
              <a:t>方法</a:t>
            </a:r>
            <a:endParaRPr lang="en-US" altLang="zh-CN" dirty="0" smtClean="0"/>
          </a:p>
          <a:p>
            <a:r>
              <a:rPr lang="zh-CN" altLang="zh-CN" dirty="0" smtClean="0"/>
              <a:t>标准</a:t>
            </a:r>
            <a:r>
              <a:rPr lang="zh-CN" altLang="zh-CN" dirty="0"/>
              <a:t>是</a:t>
            </a:r>
            <a:r>
              <a:rPr lang="en-US" altLang="zh-CN" dirty="0"/>
              <a:t>IEEE </a:t>
            </a:r>
            <a:r>
              <a:rPr lang="en-US" altLang="zh-CN" dirty="0" smtClean="0"/>
              <a:t>802.4</a:t>
            </a:r>
          </a:p>
          <a:p>
            <a:r>
              <a:rPr lang="zh-CN" altLang="zh-CN" dirty="0" smtClean="0"/>
              <a:t>传输</a:t>
            </a:r>
            <a:r>
              <a:rPr lang="zh-CN" altLang="zh-CN" dirty="0"/>
              <a:t>介质为同轴电缆</a:t>
            </a:r>
            <a:endParaRPr lang="zh-CN" altLang="en-US" dirty="0"/>
          </a:p>
        </p:txBody>
      </p:sp>
    </p:spTree>
    <p:extLst>
      <p:ext uri="{BB962C8B-B14F-4D97-AF65-F5344CB8AC3E}">
        <p14:creationId xmlns:p14="http://schemas.microsoft.com/office/powerpoint/2010/main" val="59218880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a:t>
            </a:r>
            <a:r>
              <a:rPr lang="zh-CN" altLang="zh-CN" dirty="0">
                <a:solidFill>
                  <a:srgbClr val="FF0000"/>
                </a:solidFill>
              </a:rPr>
              <a:t>．令牌总线的拓扑</a:t>
            </a:r>
            <a:endParaRPr lang="zh-CN" altLang="en-US" dirty="0">
              <a:solidFill>
                <a:srgbClr val="FF0000"/>
              </a:solidFill>
            </a:endParaRPr>
          </a:p>
        </p:txBody>
      </p:sp>
      <p:sp>
        <p:nvSpPr>
          <p:cNvPr id="3" name="内容占位符 2"/>
          <p:cNvSpPr>
            <a:spLocks noGrp="1"/>
          </p:cNvSpPr>
          <p:nvPr>
            <p:ph sz="quarter" idx="1"/>
          </p:nvPr>
        </p:nvSpPr>
        <p:spPr/>
        <p:txBody>
          <a:bodyPr>
            <a:normAutofit lnSpcReduction="10000"/>
          </a:bodyPr>
          <a:lstStyle/>
          <a:p>
            <a:r>
              <a:rPr lang="zh-CN" altLang="zh-CN" dirty="0"/>
              <a:t>对介质的访问控制方式类似于</a:t>
            </a:r>
            <a:r>
              <a:rPr lang="zh-CN" altLang="zh-CN" dirty="0" smtClean="0"/>
              <a:t>令牌环</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zh-CN" dirty="0"/>
              <a:t>通过相关</a:t>
            </a:r>
            <a:r>
              <a:rPr lang="zh-CN" altLang="zh-CN" dirty="0" smtClean="0"/>
              <a:t>机制在</a:t>
            </a:r>
            <a:r>
              <a:rPr lang="zh-CN" altLang="zh-CN" dirty="0"/>
              <a:t>逻辑上形成了一个环型</a:t>
            </a:r>
            <a:r>
              <a:rPr lang="zh-CN" altLang="zh-CN" dirty="0" smtClean="0"/>
              <a:t>拓扑</a:t>
            </a:r>
            <a:endParaRPr lang="en-US" altLang="zh-CN" dirty="0" smtClean="0"/>
          </a:p>
          <a:p>
            <a:r>
              <a:rPr lang="zh-CN" altLang="zh-CN" dirty="0" smtClean="0"/>
              <a:t>发送</a:t>
            </a:r>
            <a:r>
              <a:rPr lang="zh-CN" altLang="zh-CN" dirty="0"/>
              <a:t>的顺序是按逻辑环的排列顺序进行的</a:t>
            </a:r>
            <a:endParaRPr lang="en-US" altLang="zh-CN" dirty="0" smtClean="0"/>
          </a:p>
          <a:p>
            <a:endParaRPr lang="zh-CN" altLang="en-US" dirty="0"/>
          </a:p>
        </p:txBody>
      </p:sp>
      <p:pic>
        <p:nvPicPr>
          <p:cNvPr id="501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2276872"/>
            <a:ext cx="5902405" cy="276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235266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如何组织成环</a:t>
            </a:r>
            <a:endParaRPr lang="zh-CN" altLang="en-US" dirty="0"/>
          </a:p>
        </p:txBody>
      </p:sp>
      <p:sp>
        <p:nvSpPr>
          <p:cNvPr id="3" name="内容占位符 2"/>
          <p:cNvSpPr>
            <a:spLocks noGrp="1"/>
          </p:cNvSpPr>
          <p:nvPr>
            <p:ph sz="quarter" idx="1"/>
          </p:nvPr>
        </p:nvSpPr>
        <p:spPr/>
        <p:txBody>
          <a:bodyPr/>
          <a:lstStyle/>
          <a:p>
            <a:r>
              <a:rPr lang="zh-CN" altLang="zh-CN" dirty="0"/>
              <a:t>主机在逻辑环中的位置是按照地址从大到小的顺序进行排列</a:t>
            </a:r>
            <a:r>
              <a:rPr lang="zh-CN" altLang="zh-CN" dirty="0" smtClean="0"/>
              <a:t>的</a:t>
            </a:r>
            <a:endParaRPr lang="en-US" altLang="zh-CN" dirty="0" smtClean="0"/>
          </a:p>
          <a:p>
            <a:r>
              <a:rPr lang="zh-CN" altLang="zh-CN" dirty="0" smtClean="0"/>
              <a:t>最小</a:t>
            </a:r>
            <a:r>
              <a:rPr lang="zh-CN" altLang="zh-CN" dirty="0"/>
              <a:t>的地址后面紧接着的是最大的</a:t>
            </a:r>
            <a:r>
              <a:rPr lang="zh-CN" altLang="zh-CN" dirty="0" smtClean="0"/>
              <a:t>地址</a:t>
            </a:r>
            <a:endParaRPr lang="en-US" altLang="zh-CN" dirty="0" smtClean="0"/>
          </a:p>
          <a:p>
            <a:r>
              <a:rPr lang="zh-CN" altLang="zh-CN" dirty="0" smtClean="0"/>
              <a:t>环</a:t>
            </a:r>
            <a:r>
              <a:rPr lang="zh-CN" altLang="zh-CN" dirty="0"/>
              <a:t>中每个主机都只知道本机地址、直接前趋和直接后继的</a:t>
            </a:r>
            <a:r>
              <a:rPr lang="zh-CN" altLang="zh-CN" dirty="0" smtClean="0"/>
              <a:t>地址</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776" y="3703745"/>
            <a:ext cx="5902405" cy="27653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3669115"/>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如何在广播的媒体上实现环型传输</a:t>
            </a:r>
            <a:endParaRPr lang="zh-CN" altLang="en-US" dirty="0">
              <a:solidFill>
                <a:srgbClr val="FF0000"/>
              </a:solidFill>
            </a:endParaRPr>
          </a:p>
        </p:txBody>
      </p:sp>
      <p:sp>
        <p:nvSpPr>
          <p:cNvPr id="3" name="内容占位符 2"/>
          <p:cNvSpPr>
            <a:spLocks noGrp="1"/>
          </p:cNvSpPr>
          <p:nvPr>
            <p:ph sz="quarter" idx="1"/>
          </p:nvPr>
        </p:nvSpPr>
        <p:spPr/>
        <p:txBody>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420888"/>
            <a:ext cx="7282946" cy="3412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流程图: 卡片 4"/>
          <p:cNvSpPr/>
          <p:nvPr/>
        </p:nvSpPr>
        <p:spPr>
          <a:xfrm>
            <a:off x="2267744" y="2564904"/>
            <a:ext cx="576064" cy="360040"/>
          </a:xfrm>
          <a:prstGeom prst="flowChartPunchedCard">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700"/>
              </a:lnSpc>
            </a:pPr>
            <a:r>
              <a:rPr lang="en-US" altLang="zh-CN" sz="2000" b="1" dirty="0" smtClean="0">
                <a:latin typeface="黑体" pitchFamily="49" charset="-122"/>
                <a:ea typeface="黑体" pitchFamily="49" charset="-122"/>
              </a:rPr>
              <a:t>T</a:t>
            </a:r>
            <a:endParaRPr lang="zh-CN" altLang="en-US" sz="2000" b="1" dirty="0">
              <a:latin typeface="黑体" pitchFamily="49" charset="-122"/>
              <a:ea typeface="黑体" pitchFamily="49" charset="-122"/>
            </a:endParaRPr>
          </a:p>
        </p:txBody>
      </p:sp>
    </p:spTree>
    <p:extLst>
      <p:ext uri="{BB962C8B-B14F-4D97-AF65-F5344CB8AC3E}">
        <p14:creationId xmlns:p14="http://schemas.microsoft.com/office/powerpoint/2010/main" val="399442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repeatCount="3000" fill="hold" grpId="1" nodeType="clickEffect">
                                  <p:stCondLst>
                                    <p:cond delay="0"/>
                                  </p:stCondLst>
                                  <p:childTnLst>
                                    <p:animMotion origin="layout" path="M 0 0 L 0 0.17222 C 0.05208 0.17199 0.10399 0.1713 0.15607 0.1713 L 0.15451 0.01528 L 0.16528 0.01435 L 0.16614 0.17222 L 0.30382 0.1713 L 0.30451 0.01343 L 0.3184 0.0081 L 0.31771 0.17338 L 0.45607 0.17037 L 0.45451 0.0081 L 0.46909 0.01134 L 0.47153 0.17222 L 0.50156 0.17222 L 0.50225 0.32523 L 0.48385 0.32523 L 0.48385 0.19375 L 0.34913 0.19282 L 0.35 0.31597 L 0.32847 0.31597 L 0.32986 0.19583 L 0.20069 0.19491 L 0.19843 0.32708 L 0.18229 0.32315 L 0.18298 0.19491 L -0.00087 0.19583 L 0 0 Z " pathEditMode="relative" ptsTypes="AfAAAAAAAAAAAAAAAAAAAAAAAAAA">
                                      <p:cBhvr>
                                        <p:cTn id="10" dur="10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令牌</a:t>
            </a:r>
            <a:r>
              <a:rPr lang="zh-CN" altLang="en-US" dirty="0" smtClean="0"/>
              <a:t>传输过程</a:t>
            </a:r>
            <a:endParaRPr lang="zh-CN" altLang="en-US" dirty="0"/>
          </a:p>
        </p:txBody>
      </p:sp>
      <p:sp>
        <p:nvSpPr>
          <p:cNvPr id="3" name="内容占位符 2"/>
          <p:cNvSpPr>
            <a:spLocks noGrp="1"/>
          </p:cNvSpPr>
          <p:nvPr>
            <p:ph sz="quarter" idx="1"/>
          </p:nvPr>
        </p:nvSpPr>
        <p:spPr/>
        <p:txBody>
          <a:bodyPr/>
          <a:lstStyle/>
          <a:p>
            <a:r>
              <a:rPr lang="zh-CN" altLang="zh-CN" dirty="0"/>
              <a:t>主机发出的令牌帧会广播到总线上的所有</a:t>
            </a:r>
            <a:r>
              <a:rPr lang="zh-CN" altLang="zh-CN" dirty="0" smtClean="0"/>
              <a:t>主机</a:t>
            </a:r>
            <a:endParaRPr lang="en-US" altLang="zh-CN" dirty="0" smtClean="0"/>
          </a:p>
          <a:p>
            <a:pPr lvl="1"/>
            <a:r>
              <a:rPr lang="zh-CN" altLang="zh-CN" dirty="0" smtClean="0"/>
              <a:t>令牌</a:t>
            </a:r>
            <a:r>
              <a:rPr lang="zh-CN" altLang="zh-CN" dirty="0"/>
              <a:t>帧的目的地址是后继主机的地址。</a:t>
            </a:r>
          </a:p>
          <a:p>
            <a:r>
              <a:rPr lang="zh-CN" altLang="zh-CN" dirty="0"/>
              <a:t>所有的主机在收到令牌帧后，只有后继主机识别出令牌帧的目的地址与自己的地址</a:t>
            </a:r>
            <a:r>
              <a:rPr lang="zh-CN" altLang="zh-CN" dirty="0" smtClean="0"/>
              <a:t>相符</a:t>
            </a:r>
            <a:endParaRPr lang="en-US" altLang="zh-CN" dirty="0" smtClean="0"/>
          </a:p>
          <a:p>
            <a:pPr lvl="1"/>
            <a:r>
              <a:rPr lang="zh-CN" altLang="zh-CN" dirty="0" smtClean="0"/>
              <a:t>接收</a:t>
            </a:r>
            <a:r>
              <a:rPr lang="zh-CN" altLang="zh-CN" dirty="0"/>
              <a:t>该令牌</a:t>
            </a:r>
            <a:r>
              <a:rPr lang="zh-CN" altLang="zh-CN" dirty="0" smtClean="0"/>
              <a:t>帧</a:t>
            </a:r>
            <a:endParaRPr lang="en-US" altLang="zh-CN" dirty="0" smtClean="0"/>
          </a:p>
          <a:p>
            <a:pPr lvl="1"/>
            <a:r>
              <a:rPr lang="zh-CN" altLang="zh-CN" dirty="0" smtClean="0"/>
              <a:t>其他</a:t>
            </a:r>
            <a:r>
              <a:rPr lang="zh-CN" altLang="zh-CN" dirty="0"/>
              <a:t>主机不做</a:t>
            </a:r>
            <a:r>
              <a:rPr lang="zh-CN" altLang="zh-CN" dirty="0" smtClean="0"/>
              <a:t>处理</a:t>
            </a:r>
            <a:endParaRPr lang="zh-CN" altLang="zh-CN" dirty="0"/>
          </a:p>
          <a:p>
            <a:r>
              <a:rPr lang="zh-CN" altLang="zh-CN" dirty="0"/>
              <a:t>每个主机都这样处理，使得令牌帧可以在逻辑环上循环</a:t>
            </a:r>
            <a:r>
              <a:rPr lang="zh-CN" altLang="zh-CN" dirty="0" smtClean="0"/>
              <a:t>流动</a:t>
            </a:r>
            <a:endParaRPr lang="en-US" altLang="zh-CN" dirty="0" smtClean="0"/>
          </a:p>
          <a:p>
            <a:r>
              <a:rPr lang="zh-CN" altLang="zh-CN" dirty="0" smtClean="0"/>
              <a:t>进而</a:t>
            </a:r>
            <a:r>
              <a:rPr lang="zh-CN" altLang="zh-CN" dirty="0"/>
              <a:t>使得各主机截获令牌，轮流发送数据帧，不会产生冲突。</a:t>
            </a:r>
            <a:endParaRPr lang="zh-CN" altLang="en-US" dirty="0"/>
          </a:p>
        </p:txBody>
      </p:sp>
    </p:spTree>
    <p:extLst>
      <p:ext uri="{BB962C8B-B14F-4D97-AF65-F5344CB8AC3E}">
        <p14:creationId xmlns:p14="http://schemas.microsoft.com/office/powerpoint/2010/main" val="236863778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a:t>
            </a:r>
            <a:r>
              <a:rPr lang="zh-CN" altLang="zh-CN" dirty="0" smtClean="0">
                <a:solidFill>
                  <a:srgbClr val="FF0000"/>
                </a:solidFill>
              </a:rPr>
              <a:t>特</a:t>
            </a:r>
            <a:r>
              <a:rPr lang="zh-CN" altLang="zh-CN" dirty="0">
                <a:solidFill>
                  <a:srgbClr val="FF0000"/>
                </a:solidFill>
              </a:rPr>
              <a:t>点</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smtClean="0"/>
              <a:t>优点</a:t>
            </a:r>
            <a:endParaRPr lang="zh-CN" altLang="zh-CN" dirty="0"/>
          </a:p>
          <a:p>
            <a:pPr lvl="1"/>
            <a:r>
              <a:rPr lang="zh-CN" altLang="zh-CN" dirty="0"/>
              <a:t>控制方式可在总线</a:t>
            </a:r>
            <a:r>
              <a:rPr lang="en-US" altLang="zh-CN" dirty="0"/>
              <a:t>/</a:t>
            </a:r>
            <a:r>
              <a:rPr lang="zh-CN" altLang="zh-CN" dirty="0"/>
              <a:t>树型结构中可以避免冲突。</a:t>
            </a:r>
          </a:p>
          <a:p>
            <a:pPr lvl="1"/>
            <a:r>
              <a:rPr lang="zh-CN" altLang="zh-CN" dirty="0"/>
              <a:t>各主机对介质的共享权力是均等</a:t>
            </a:r>
            <a:r>
              <a:rPr lang="zh-CN" altLang="zh-CN" dirty="0" smtClean="0"/>
              <a:t>的</a:t>
            </a:r>
            <a:endParaRPr lang="en-US" altLang="zh-CN" dirty="0" smtClean="0"/>
          </a:p>
          <a:p>
            <a:pPr lvl="2"/>
            <a:r>
              <a:rPr lang="zh-CN" altLang="zh-CN" dirty="0" smtClean="0"/>
              <a:t>可以</a:t>
            </a:r>
            <a:r>
              <a:rPr lang="zh-CN" altLang="zh-CN" dirty="0"/>
              <a:t>设置优先级，也可以不设。</a:t>
            </a:r>
          </a:p>
          <a:p>
            <a:pPr lvl="1"/>
            <a:r>
              <a:rPr lang="zh-CN" altLang="zh-CN" dirty="0"/>
              <a:t>有较好的吞吐</a:t>
            </a:r>
            <a:r>
              <a:rPr lang="zh-CN" altLang="zh-CN" dirty="0" smtClean="0"/>
              <a:t>能力</a:t>
            </a:r>
            <a:r>
              <a:rPr lang="zh-CN" altLang="zh-CN" dirty="0"/>
              <a:t>，随数据传输速率的增高而</a:t>
            </a:r>
            <a:r>
              <a:rPr lang="zh-CN" altLang="zh-CN" dirty="0" smtClean="0"/>
              <a:t>增大</a:t>
            </a:r>
            <a:endParaRPr lang="en-US" altLang="zh-CN" dirty="0" smtClean="0"/>
          </a:p>
          <a:p>
            <a:r>
              <a:rPr lang="zh-CN" altLang="zh-CN" dirty="0" smtClean="0"/>
              <a:t>缺点</a:t>
            </a:r>
            <a:endParaRPr lang="en-US" altLang="zh-CN" dirty="0" smtClean="0"/>
          </a:p>
          <a:p>
            <a:pPr lvl="1"/>
            <a:r>
              <a:rPr lang="zh-CN" altLang="zh-CN" dirty="0" smtClean="0"/>
              <a:t>控制电路</a:t>
            </a:r>
            <a:r>
              <a:rPr lang="zh-CN" altLang="zh-CN" dirty="0"/>
              <a:t>较</a:t>
            </a:r>
            <a:r>
              <a:rPr lang="zh-CN" altLang="zh-CN" dirty="0" smtClean="0"/>
              <a:t>复杂</a:t>
            </a:r>
            <a:endParaRPr lang="en-US" altLang="zh-CN" dirty="0" smtClean="0"/>
          </a:p>
          <a:p>
            <a:pPr lvl="1"/>
            <a:r>
              <a:rPr lang="zh-CN" altLang="zh-CN" dirty="0" smtClean="0"/>
              <a:t>轻</a:t>
            </a:r>
            <a:r>
              <a:rPr lang="zh-CN" altLang="zh-CN" dirty="0"/>
              <a:t>负载时，线路传输效率低</a:t>
            </a:r>
            <a:endParaRPr lang="zh-CN" altLang="en-US" dirty="0"/>
          </a:p>
        </p:txBody>
      </p:sp>
    </p:spTree>
    <p:extLst>
      <p:ext uri="{BB962C8B-B14F-4D97-AF65-F5344CB8AC3E}">
        <p14:creationId xmlns:p14="http://schemas.microsoft.com/office/powerpoint/2010/main" val="3796622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a:t>6.1 </a:t>
            </a:r>
            <a:r>
              <a:rPr lang="zh-CN" altLang="zh-CN" dirty="0"/>
              <a:t>媒体的访问控制</a:t>
            </a:r>
            <a:endParaRPr lang="en-US" altLang="zh-CN" dirty="0"/>
          </a:p>
          <a:p>
            <a:r>
              <a:rPr lang="en-US" altLang="zh-CN" dirty="0" smtClean="0">
                <a:solidFill>
                  <a:srgbClr val="FF0000"/>
                </a:solidFill>
              </a:rPr>
              <a:t>6.2 </a:t>
            </a:r>
            <a:r>
              <a:rPr lang="zh-CN" altLang="zh-CN" dirty="0">
                <a:solidFill>
                  <a:srgbClr val="FF0000"/>
                </a:solidFill>
              </a:rPr>
              <a:t>局域网体系结构</a:t>
            </a:r>
          </a:p>
          <a:p>
            <a:r>
              <a:rPr lang="en-US" altLang="zh-CN" dirty="0" smtClean="0"/>
              <a:t>6.3 </a:t>
            </a:r>
            <a:r>
              <a:rPr lang="zh-CN" altLang="zh-CN" dirty="0" smtClean="0"/>
              <a:t>以太网</a:t>
            </a:r>
            <a:r>
              <a:rPr lang="zh-CN" altLang="zh-CN" dirty="0"/>
              <a:t>概述</a:t>
            </a:r>
          </a:p>
          <a:p>
            <a:r>
              <a:rPr lang="en-US" altLang="zh-CN" dirty="0"/>
              <a:t>6.4 </a:t>
            </a:r>
            <a:r>
              <a:rPr lang="zh-CN" altLang="zh-CN" dirty="0"/>
              <a:t>传统以太网</a:t>
            </a:r>
          </a:p>
          <a:p>
            <a:r>
              <a:rPr lang="en-US" altLang="zh-CN" dirty="0"/>
              <a:t>6.5 </a:t>
            </a:r>
            <a:r>
              <a:rPr lang="zh-CN" altLang="zh-CN" dirty="0"/>
              <a:t>交换式以太网</a:t>
            </a:r>
          </a:p>
          <a:p>
            <a:r>
              <a:rPr lang="en-US" altLang="zh-CN" dirty="0"/>
              <a:t>6.6 </a:t>
            </a:r>
            <a:r>
              <a:rPr lang="zh-CN" altLang="zh-CN" dirty="0"/>
              <a:t>以太网的发展</a:t>
            </a:r>
          </a:p>
          <a:p>
            <a:r>
              <a:rPr lang="en-US" altLang="zh-CN" dirty="0"/>
              <a:t>6.7 </a:t>
            </a:r>
            <a:r>
              <a:rPr lang="zh-CN" altLang="zh-CN" dirty="0"/>
              <a:t>利用令牌控制介质访问的局域网</a:t>
            </a:r>
          </a:p>
          <a:p>
            <a:endParaRPr lang="zh-CN" altLang="en-US" dirty="0"/>
          </a:p>
        </p:txBody>
      </p:sp>
    </p:spTree>
    <p:extLst>
      <p:ext uri="{BB962C8B-B14F-4D97-AF65-F5344CB8AC3E}">
        <p14:creationId xmlns:p14="http://schemas.microsoft.com/office/powerpoint/2010/main" val="9856743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8503920" cy="4782272"/>
          </a:xfrm>
        </p:spPr>
        <p:txBody>
          <a:bodyPr>
            <a:normAutofit/>
          </a:bodyPr>
          <a:lstStyle/>
          <a:p>
            <a:r>
              <a:rPr lang="en-US" altLang="zh-CN" dirty="0"/>
              <a:t>IEEE802</a:t>
            </a:r>
            <a:r>
              <a:rPr lang="zh-CN" altLang="zh-CN" dirty="0"/>
              <a:t>委员会是专门负责制定局域网等国际标准的</a:t>
            </a:r>
            <a:r>
              <a:rPr lang="zh-CN" altLang="zh-CN" dirty="0" smtClean="0"/>
              <a:t>组织</a:t>
            </a:r>
            <a:endParaRPr lang="en-US" altLang="zh-CN" dirty="0" smtClean="0"/>
          </a:p>
          <a:p>
            <a:r>
              <a:rPr lang="zh-CN" altLang="zh-CN" dirty="0"/>
              <a:t>起初存在三个主要的局域网</a:t>
            </a:r>
            <a:r>
              <a:rPr lang="zh-CN" altLang="zh-CN" dirty="0" smtClean="0"/>
              <a:t>产品，</a:t>
            </a:r>
            <a:r>
              <a:rPr lang="zh-CN" altLang="zh-CN" dirty="0"/>
              <a:t>委员会被迫制定了三个局域网的</a:t>
            </a:r>
            <a:r>
              <a:rPr lang="zh-CN" altLang="zh-CN" dirty="0" smtClean="0"/>
              <a:t>标准</a:t>
            </a:r>
            <a:endParaRPr lang="en-US" altLang="zh-CN" dirty="0" smtClean="0"/>
          </a:p>
          <a:p>
            <a:pPr lvl="1"/>
            <a:r>
              <a:rPr lang="en-US" altLang="zh-CN" dirty="0" smtClean="0"/>
              <a:t>802.3</a:t>
            </a:r>
            <a:r>
              <a:rPr lang="zh-CN" altLang="zh-CN" dirty="0" smtClean="0"/>
              <a:t>以太网</a:t>
            </a:r>
            <a:endParaRPr lang="en-US" altLang="zh-CN" dirty="0" smtClean="0"/>
          </a:p>
          <a:p>
            <a:pPr lvl="1"/>
            <a:r>
              <a:rPr lang="en-US" altLang="zh-CN" dirty="0" smtClean="0"/>
              <a:t>802.4</a:t>
            </a:r>
            <a:r>
              <a:rPr lang="zh-CN" altLang="zh-CN" dirty="0" smtClean="0"/>
              <a:t>令牌总线网</a:t>
            </a:r>
            <a:endParaRPr lang="en-US" altLang="zh-CN" dirty="0" smtClean="0"/>
          </a:p>
          <a:p>
            <a:pPr lvl="1"/>
            <a:r>
              <a:rPr lang="en-US" altLang="zh-CN" dirty="0" smtClean="0"/>
              <a:t>802.5</a:t>
            </a:r>
            <a:r>
              <a:rPr lang="zh-CN" altLang="zh-CN" dirty="0" smtClean="0"/>
              <a:t>令牌环网</a:t>
            </a:r>
            <a:endParaRPr lang="en-US" altLang="zh-CN" dirty="0" smtClean="0"/>
          </a:p>
        </p:txBody>
      </p:sp>
    </p:spTree>
    <p:extLst>
      <p:ext uri="{BB962C8B-B14F-4D97-AF65-F5344CB8AC3E}">
        <p14:creationId xmlns:p14="http://schemas.microsoft.com/office/powerpoint/2010/main" val="49276327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为了使标准能更好地适应多种局域网，委员会把局域网的数据链路层又拆成了两个子层</a:t>
            </a:r>
            <a:endParaRPr lang="en-US" altLang="zh-CN" dirty="0"/>
          </a:p>
          <a:p>
            <a:pPr lvl="1"/>
            <a:r>
              <a:rPr lang="zh-CN" altLang="zh-CN" dirty="0"/>
              <a:t>逻辑链路控制（</a:t>
            </a:r>
            <a:r>
              <a:rPr lang="en-US" altLang="zh-CN" dirty="0"/>
              <a:t>Logical Link Control</a:t>
            </a:r>
            <a:r>
              <a:rPr lang="zh-CN" altLang="zh-CN" dirty="0"/>
              <a:t>，</a:t>
            </a:r>
            <a:r>
              <a:rPr lang="en-US" altLang="zh-CN" dirty="0"/>
              <a:t>LLC</a:t>
            </a:r>
            <a:r>
              <a:rPr lang="zh-CN" altLang="zh-CN" dirty="0"/>
              <a:t>）子层</a:t>
            </a:r>
            <a:endParaRPr lang="en-US" altLang="zh-CN" dirty="0"/>
          </a:p>
          <a:p>
            <a:pPr lvl="1"/>
            <a:r>
              <a:rPr lang="zh-CN" altLang="zh-CN" dirty="0"/>
              <a:t>媒体接入控制（</a:t>
            </a:r>
            <a:r>
              <a:rPr lang="en-US" altLang="zh-CN" dirty="0"/>
              <a:t>Medium Access Control</a:t>
            </a:r>
            <a:r>
              <a:rPr lang="zh-CN" altLang="zh-CN" dirty="0"/>
              <a:t>，</a:t>
            </a:r>
            <a:r>
              <a:rPr lang="en-US" altLang="zh-CN" dirty="0"/>
              <a:t>MAC</a:t>
            </a:r>
            <a:r>
              <a:rPr lang="zh-CN" altLang="zh-CN" dirty="0"/>
              <a:t>）子层</a:t>
            </a:r>
            <a:endParaRPr lang="zh-CN" altLang="en-US" dirty="0"/>
          </a:p>
          <a:p>
            <a:r>
              <a:rPr lang="zh-CN" altLang="zh-CN" dirty="0" smtClean="0"/>
              <a:t>与</a:t>
            </a:r>
            <a:r>
              <a:rPr lang="zh-CN" altLang="zh-CN" dirty="0"/>
              <a:t>信道接入和控制有关的内容都放在</a:t>
            </a:r>
            <a:r>
              <a:rPr lang="en-US" altLang="zh-CN" dirty="0"/>
              <a:t>MAC</a:t>
            </a:r>
            <a:r>
              <a:rPr lang="zh-CN" altLang="zh-CN" dirty="0" smtClean="0"/>
              <a:t>子层</a:t>
            </a:r>
            <a:endParaRPr lang="en-US" altLang="zh-CN" dirty="0" smtClean="0"/>
          </a:p>
          <a:p>
            <a:r>
              <a:rPr lang="zh-CN" altLang="zh-CN" dirty="0" smtClean="0"/>
              <a:t>而</a:t>
            </a:r>
            <a:r>
              <a:rPr lang="en-US" altLang="zh-CN" dirty="0"/>
              <a:t>LLC</a:t>
            </a:r>
            <a:r>
              <a:rPr lang="zh-CN" altLang="zh-CN" dirty="0"/>
              <a:t>子层则与信道无关，对上提供统一的视图</a:t>
            </a:r>
            <a:endParaRPr lang="zh-CN" altLang="en-US" dirty="0"/>
          </a:p>
        </p:txBody>
      </p:sp>
      <p:sp>
        <p:nvSpPr>
          <p:cNvPr id="5" name="Freeform 18"/>
          <p:cNvSpPr>
            <a:spLocks/>
          </p:cNvSpPr>
          <p:nvPr/>
        </p:nvSpPr>
        <p:spPr bwMode="auto">
          <a:xfrm>
            <a:off x="3203848" y="4472064"/>
            <a:ext cx="5256584" cy="500383"/>
          </a:xfrm>
          <a:custGeom>
            <a:avLst/>
            <a:gdLst>
              <a:gd name="T0" fmla="*/ 0 w 913"/>
              <a:gd name="T1" fmla="*/ 0 h 1231"/>
              <a:gd name="T2" fmla="*/ 0 w 913"/>
              <a:gd name="T3" fmla="*/ 1230 h 1231"/>
              <a:gd name="T4" fmla="*/ 912 w 913"/>
              <a:gd name="T5" fmla="*/ 1230 h 1231"/>
              <a:gd name="T6" fmla="*/ 912 w 913"/>
              <a:gd name="T7" fmla="*/ 0 h 1231"/>
            </a:gdLst>
            <a:ahLst/>
            <a:cxnLst>
              <a:cxn ang="0">
                <a:pos x="T0" y="T1"/>
              </a:cxn>
              <a:cxn ang="0">
                <a:pos x="T2" y="T3"/>
              </a:cxn>
              <a:cxn ang="0">
                <a:pos x="T4" y="T5"/>
              </a:cxn>
              <a:cxn ang="0">
                <a:pos x="T6" y="T7"/>
              </a:cxn>
            </a:cxnLst>
            <a:rect l="0" t="0" r="r" b="b"/>
            <a:pathLst>
              <a:path w="913" h="1231">
                <a:moveTo>
                  <a:pt x="0" y="0"/>
                </a:moveTo>
                <a:lnTo>
                  <a:pt x="0" y="1230"/>
                </a:lnTo>
                <a:lnTo>
                  <a:pt x="912" y="1230"/>
                </a:lnTo>
                <a:lnTo>
                  <a:pt x="912" y="0"/>
                </a:lnTo>
              </a:path>
            </a:pathLst>
          </a:custGeom>
          <a:solidFill>
            <a:schemeClr val="accent2">
              <a:lumMod val="20000"/>
              <a:lumOff val="80000"/>
            </a:schemeClr>
          </a:solidFill>
          <a:ln w="12700" cap="rnd" cmpd="sng">
            <a:solidFill>
              <a:schemeClr val="tx1"/>
            </a:solidFill>
            <a:prstDash val="solid"/>
            <a:round/>
            <a:headEnd type="none" w="med" len="med"/>
            <a:tailEnd type="none" w="med" len="med"/>
          </a:ln>
          <a:effectLst/>
        </p:spPr>
        <p:txBody>
          <a:bodyPr lIns="91430" tIns="45715" rIns="91430" bIns="45715"/>
          <a:lstStyle/>
          <a:p>
            <a:pPr algn="ctr"/>
            <a:endParaRPr lang="zh-CN" altLang="en-US" sz="1600" b="1" dirty="0">
              <a:solidFill>
                <a:srgbClr val="000099"/>
              </a:solidFill>
              <a:latin typeface="微软雅黑" panose="020B0503020204020204" pitchFamily="34" charset="-122"/>
              <a:ea typeface="微软雅黑" panose="020B0503020204020204" pitchFamily="34" charset="-122"/>
            </a:endParaRPr>
          </a:p>
        </p:txBody>
      </p:sp>
      <p:sp>
        <p:nvSpPr>
          <p:cNvPr id="6" name="Rectangle 46"/>
          <p:cNvSpPr>
            <a:spLocks noChangeArrowheads="1"/>
          </p:cNvSpPr>
          <p:nvPr/>
        </p:nvSpPr>
        <p:spPr bwMode="auto">
          <a:xfrm>
            <a:off x="3203848" y="4979399"/>
            <a:ext cx="5256584" cy="789958"/>
          </a:xfrm>
          <a:prstGeom prst="rect">
            <a:avLst/>
          </a:prstGeom>
          <a:solidFill>
            <a:srgbClr val="00FFFF"/>
          </a:solidFill>
          <a:ln w="3175">
            <a:solidFill>
              <a:schemeClr val="tx1"/>
            </a:solidFill>
            <a:prstDash val="solid"/>
          </a:ln>
          <a:effectLst/>
        </p:spPr>
        <p:txBody>
          <a:bodyPr wrap="none" lIns="91430" tIns="45715" rIns="91430" bIns="45715"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7" name="Line 19"/>
          <p:cNvSpPr>
            <a:spLocks noChangeShapeType="1"/>
          </p:cNvSpPr>
          <p:nvPr/>
        </p:nvSpPr>
        <p:spPr bwMode="auto">
          <a:xfrm>
            <a:off x="3228353" y="5770513"/>
            <a:ext cx="52014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pPr algn="ctr"/>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8" name="Line 20"/>
          <p:cNvSpPr>
            <a:spLocks noChangeShapeType="1"/>
          </p:cNvSpPr>
          <p:nvPr/>
        </p:nvSpPr>
        <p:spPr bwMode="auto">
          <a:xfrm>
            <a:off x="3203848" y="5373216"/>
            <a:ext cx="5256583" cy="11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pPr algn="ctr"/>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9" name="Line 21"/>
          <p:cNvSpPr>
            <a:spLocks noChangeShapeType="1"/>
          </p:cNvSpPr>
          <p:nvPr/>
        </p:nvSpPr>
        <p:spPr bwMode="auto">
          <a:xfrm>
            <a:off x="3228353" y="4972447"/>
            <a:ext cx="52014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0" name="Rectangle 22"/>
          <p:cNvSpPr>
            <a:spLocks noChangeArrowheads="1"/>
          </p:cNvSpPr>
          <p:nvPr/>
        </p:nvSpPr>
        <p:spPr bwMode="auto">
          <a:xfrm>
            <a:off x="4709685" y="4542931"/>
            <a:ext cx="2238783" cy="335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defTabSz="761914"/>
            <a:r>
              <a:rPr kumimoji="1" lang="zh-CN" altLang="en-US" sz="1600" b="1" dirty="0">
                <a:latin typeface="微软雅黑" panose="020B0503020204020204" pitchFamily="34" charset="-122"/>
                <a:ea typeface="微软雅黑" panose="020B0503020204020204" pitchFamily="34" charset="-122"/>
              </a:rPr>
              <a:t>网络层</a:t>
            </a:r>
          </a:p>
        </p:txBody>
      </p:sp>
      <p:sp>
        <p:nvSpPr>
          <p:cNvPr id="11" name="Line 21"/>
          <p:cNvSpPr>
            <a:spLocks noChangeShapeType="1"/>
          </p:cNvSpPr>
          <p:nvPr/>
        </p:nvSpPr>
        <p:spPr bwMode="auto">
          <a:xfrm>
            <a:off x="3228353" y="4468176"/>
            <a:ext cx="5201452"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Rectangle 32"/>
          <p:cNvSpPr>
            <a:spLocks noChangeArrowheads="1"/>
          </p:cNvSpPr>
          <p:nvPr/>
        </p:nvSpPr>
        <p:spPr bwMode="auto">
          <a:xfrm>
            <a:off x="4870249" y="4996114"/>
            <a:ext cx="1414186" cy="33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1914"/>
            <a:r>
              <a:rPr kumimoji="1" lang="zh-CN" altLang="en-US" sz="1600" b="1" dirty="0">
                <a:solidFill>
                  <a:srgbClr val="0000FF"/>
                </a:solidFill>
                <a:latin typeface="微软雅黑" panose="020B0503020204020204" pitchFamily="34" charset="-122"/>
                <a:ea typeface="微软雅黑" panose="020B0503020204020204" pitchFamily="34" charset="-122"/>
              </a:rPr>
              <a:t>逻辑链路控制</a:t>
            </a:r>
          </a:p>
        </p:txBody>
      </p:sp>
      <p:sp>
        <p:nvSpPr>
          <p:cNvPr id="14" name="矩形 13"/>
          <p:cNvSpPr/>
          <p:nvPr/>
        </p:nvSpPr>
        <p:spPr bwMode="auto">
          <a:xfrm>
            <a:off x="3203848" y="5775986"/>
            <a:ext cx="1562021" cy="39845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zh-CN" altLang="en-US" sz="1600" b="1" dirty="0">
                <a:solidFill>
                  <a:srgbClr val="000099"/>
                </a:solidFill>
                <a:latin typeface="微软雅黑" panose="020B0503020204020204" pitchFamily="34" charset="-122"/>
                <a:ea typeface="微软雅黑" panose="020B0503020204020204" pitchFamily="34" charset="-122"/>
              </a:rPr>
              <a:t>以太网物理层</a:t>
            </a:r>
          </a:p>
        </p:txBody>
      </p:sp>
      <p:sp>
        <p:nvSpPr>
          <p:cNvPr id="15" name="矩形 14"/>
          <p:cNvSpPr/>
          <p:nvPr/>
        </p:nvSpPr>
        <p:spPr bwMode="auto">
          <a:xfrm>
            <a:off x="4765870" y="5777104"/>
            <a:ext cx="1585300" cy="39845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zh-CN" altLang="en-US" sz="1600" b="1" dirty="0">
                <a:solidFill>
                  <a:srgbClr val="000099"/>
                </a:solidFill>
                <a:latin typeface="微软雅黑" panose="020B0503020204020204" pitchFamily="34" charset="-122"/>
                <a:ea typeface="微软雅黑" panose="020B0503020204020204" pitchFamily="34" charset="-122"/>
              </a:rPr>
              <a:t>令牌环物理层</a:t>
            </a:r>
          </a:p>
        </p:txBody>
      </p:sp>
      <p:sp>
        <p:nvSpPr>
          <p:cNvPr id="16" name="矩形 15"/>
          <p:cNvSpPr/>
          <p:nvPr/>
        </p:nvSpPr>
        <p:spPr bwMode="auto">
          <a:xfrm>
            <a:off x="6351169" y="5777058"/>
            <a:ext cx="2109263" cy="398455"/>
          </a:xfrm>
          <a:prstGeom prst="rect">
            <a:avLst/>
          </a:prstGeom>
          <a:solidFill>
            <a:schemeClr val="accent2">
              <a:lumMod val="20000"/>
              <a:lumOff val="80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R="0" indent="0" algn="ctr" fontAlgn="base">
              <a:lnSpc>
                <a:spcPct val="100000"/>
              </a:lnSpc>
              <a:spcBef>
                <a:spcPct val="0"/>
              </a:spcBef>
              <a:spcAft>
                <a:spcPct val="0"/>
              </a:spcAft>
              <a:buClrTx/>
              <a:buSzTx/>
              <a:buFontTx/>
              <a:buNone/>
              <a:tabLst/>
            </a:pPr>
            <a:r>
              <a:rPr lang="zh-CN" altLang="en-US" sz="1600" b="1" dirty="0">
                <a:solidFill>
                  <a:srgbClr val="000099"/>
                </a:solidFill>
                <a:latin typeface="微软雅黑" panose="020B0503020204020204" pitchFamily="34" charset="-122"/>
                <a:ea typeface="微软雅黑" panose="020B0503020204020204" pitchFamily="34" charset="-122"/>
              </a:rPr>
              <a:t>令牌总线物理层</a:t>
            </a:r>
          </a:p>
        </p:txBody>
      </p:sp>
      <p:sp>
        <p:nvSpPr>
          <p:cNvPr id="17" name="矩形 16"/>
          <p:cNvSpPr/>
          <p:nvPr/>
        </p:nvSpPr>
        <p:spPr bwMode="auto">
          <a:xfrm>
            <a:off x="3226003" y="5428820"/>
            <a:ext cx="1562021" cy="336453"/>
          </a:xfrm>
          <a:prstGeom prst="rect">
            <a:avLst/>
          </a:prstGeom>
          <a:solidFill>
            <a:srgbClr val="00FFFF"/>
          </a:solidFill>
          <a:ln>
            <a:noFill/>
          </a:ln>
          <a:effectLst/>
          <a:extLst/>
        </p:spPr>
        <p:txBody>
          <a:bodyPr wrap="none" lIns="91430" tIns="45715" rIns="91430" bIns="45715" anchor="ctr"/>
          <a:lstStyle/>
          <a:p>
            <a:pPr algn="ctr"/>
            <a:r>
              <a:rPr lang="zh-CN" altLang="en-US" sz="1600" b="1" dirty="0" smtClean="0">
                <a:solidFill>
                  <a:srgbClr val="000099"/>
                </a:solidFill>
                <a:latin typeface="微软雅黑" panose="020B0503020204020204" pitchFamily="34" charset="-122"/>
                <a:ea typeface="微软雅黑" panose="020B0503020204020204" pitchFamily="34" charset="-122"/>
              </a:rPr>
              <a:t>以太网</a:t>
            </a:r>
            <a:r>
              <a:rPr lang="en-US" altLang="zh-CN" sz="1600" b="1" dirty="0" smtClean="0">
                <a:solidFill>
                  <a:srgbClr val="000099"/>
                </a:solidFill>
                <a:latin typeface="微软雅黑" panose="020B0503020204020204" pitchFamily="34" charset="-122"/>
                <a:ea typeface="微软雅黑" panose="020B0503020204020204" pitchFamily="34" charset="-122"/>
              </a:rPr>
              <a:t>MAC</a:t>
            </a:r>
            <a:endParaRPr lang="zh-CN" altLang="en-US" sz="1600" b="1" dirty="0">
              <a:solidFill>
                <a:srgbClr val="000099"/>
              </a:solidFill>
              <a:latin typeface="微软雅黑" panose="020B0503020204020204" pitchFamily="34" charset="-122"/>
              <a:ea typeface="微软雅黑" panose="020B0503020204020204" pitchFamily="34" charset="-122"/>
            </a:endParaRPr>
          </a:p>
        </p:txBody>
      </p:sp>
      <p:sp>
        <p:nvSpPr>
          <p:cNvPr id="18" name="矩形 17"/>
          <p:cNvSpPr/>
          <p:nvPr/>
        </p:nvSpPr>
        <p:spPr bwMode="auto">
          <a:xfrm>
            <a:off x="4788024" y="5428820"/>
            <a:ext cx="1562021" cy="343044"/>
          </a:xfrm>
          <a:prstGeom prst="rect">
            <a:avLst/>
          </a:prstGeom>
          <a:solidFill>
            <a:srgbClr val="00FFFF"/>
          </a:solidFill>
          <a:ln>
            <a:noFill/>
          </a:ln>
          <a:effectLst/>
          <a:extLst/>
        </p:spPr>
        <p:txBody>
          <a:bodyPr wrap="none" lIns="91430" tIns="45715" rIns="91430" bIns="45715" anchor="ctr"/>
          <a:lstStyle/>
          <a:p>
            <a:pPr algn="ctr"/>
            <a:r>
              <a:rPr lang="zh-CN" altLang="en-US" sz="1600" b="1" dirty="0" smtClean="0">
                <a:solidFill>
                  <a:srgbClr val="000099"/>
                </a:solidFill>
                <a:latin typeface="微软雅黑" panose="020B0503020204020204" pitchFamily="34" charset="-122"/>
                <a:ea typeface="微软雅黑" panose="020B0503020204020204" pitchFamily="34" charset="-122"/>
              </a:rPr>
              <a:t>令牌环</a:t>
            </a:r>
            <a:r>
              <a:rPr lang="en-US" altLang="zh-CN" sz="1600" b="1" dirty="0">
                <a:solidFill>
                  <a:srgbClr val="000099"/>
                </a:solidFill>
                <a:latin typeface="微软雅黑" panose="020B0503020204020204" pitchFamily="34" charset="-122"/>
                <a:ea typeface="微软雅黑" panose="020B0503020204020204" pitchFamily="34" charset="-122"/>
              </a:rPr>
              <a:t>MAC</a:t>
            </a:r>
            <a:endParaRPr lang="zh-CN" altLang="en-US" sz="1600" b="1" dirty="0">
              <a:solidFill>
                <a:srgbClr val="000099"/>
              </a:solidFill>
              <a:latin typeface="微软雅黑" panose="020B0503020204020204" pitchFamily="34" charset="-122"/>
              <a:ea typeface="微软雅黑" panose="020B0503020204020204" pitchFamily="34" charset="-122"/>
            </a:endParaRPr>
          </a:p>
        </p:txBody>
      </p:sp>
      <p:sp>
        <p:nvSpPr>
          <p:cNvPr id="19" name="矩形 18"/>
          <p:cNvSpPr/>
          <p:nvPr/>
        </p:nvSpPr>
        <p:spPr bwMode="auto">
          <a:xfrm>
            <a:off x="6494061" y="5428820"/>
            <a:ext cx="1750347" cy="274399"/>
          </a:xfrm>
          <a:prstGeom prst="rect">
            <a:avLst/>
          </a:prstGeom>
          <a:solidFill>
            <a:srgbClr val="00FFFF"/>
          </a:solidFill>
          <a:ln>
            <a:noFill/>
          </a:ln>
          <a:effectLst/>
          <a:extLst/>
        </p:spPr>
        <p:txBody>
          <a:bodyPr wrap="none" lIns="91430" tIns="45715" rIns="91430" bIns="45715" anchor="ctr"/>
          <a:lstStyle/>
          <a:p>
            <a:pPr algn="ctr"/>
            <a:r>
              <a:rPr lang="zh-CN" altLang="en-US" sz="1600" b="1" dirty="0" smtClean="0">
                <a:solidFill>
                  <a:srgbClr val="000099"/>
                </a:solidFill>
                <a:latin typeface="微软雅黑" panose="020B0503020204020204" pitchFamily="34" charset="-122"/>
                <a:ea typeface="微软雅黑" panose="020B0503020204020204" pitchFamily="34" charset="-122"/>
              </a:rPr>
              <a:t>令牌总线</a:t>
            </a:r>
            <a:r>
              <a:rPr lang="en-US" altLang="zh-CN" sz="1600" b="1" dirty="0">
                <a:solidFill>
                  <a:srgbClr val="000099"/>
                </a:solidFill>
                <a:latin typeface="微软雅黑" panose="020B0503020204020204" pitchFamily="34" charset="-122"/>
                <a:ea typeface="微软雅黑" panose="020B0503020204020204" pitchFamily="34" charset="-122"/>
              </a:rPr>
              <a:t>MAC</a:t>
            </a:r>
            <a:endParaRPr lang="zh-CN" altLang="en-US" sz="1600" b="1" dirty="0">
              <a:solidFill>
                <a:srgbClr val="000099"/>
              </a:solidFill>
              <a:latin typeface="微软雅黑" panose="020B0503020204020204" pitchFamily="34" charset="-122"/>
              <a:ea typeface="微软雅黑" panose="020B0503020204020204" pitchFamily="34" charset="-122"/>
            </a:endParaRPr>
          </a:p>
        </p:txBody>
      </p:sp>
      <p:cxnSp>
        <p:nvCxnSpPr>
          <p:cNvPr id="20" name="直接连接符 19"/>
          <p:cNvCxnSpPr/>
          <p:nvPr/>
        </p:nvCxnSpPr>
        <p:spPr bwMode="auto">
          <a:xfrm>
            <a:off x="4765869" y="5390464"/>
            <a:ext cx="0" cy="38476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a:off x="6347007" y="5390464"/>
            <a:ext cx="0" cy="38476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626682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随着以太网统一有线局域网的局面出现，</a:t>
            </a:r>
            <a:r>
              <a:rPr lang="en-US" altLang="zh-CN" dirty="0"/>
              <a:t>LLC</a:t>
            </a:r>
            <a:r>
              <a:rPr lang="zh-CN" altLang="zh-CN" dirty="0"/>
              <a:t>的作用已经不大</a:t>
            </a:r>
            <a:r>
              <a:rPr lang="zh-CN" altLang="zh-CN" dirty="0" smtClean="0"/>
              <a:t>了</a:t>
            </a:r>
            <a:endParaRPr lang="en-US" altLang="zh-CN" dirty="0" smtClean="0"/>
          </a:p>
          <a:p>
            <a:r>
              <a:rPr lang="zh-CN" altLang="zh-CN" dirty="0" smtClean="0"/>
              <a:t>目前</a:t>
            </a:r>
            <a:r>
              <a:rPr lang="zh-CN" altLang="zh-CN" dirty="0"/>
              <a:t>很多厂商生产的产品就仅包含有</a:t>
            </a:r>
            <a:r>
              <a:rPr lang="en-US" altLang="zh-CN" dirty="0"/>
              <a:t>MAC</a:t>
            </a:r>
            <a:r>
              <a:rPr lang="zh-CN" altLang="zh-CN" dirty="0"/>
              <a:t>子层</a:t>
            </a:r>
            <a:endParaRPr lang="zh-CN" altLang="en-US" dirty="0"/>
          </a:p>
        </p:txBody>
      </p:sp>
    </p:spTree>
    <p:extLst>
      <p:ext uri="{BB962C8B-B14F-4D97-AF65-F5344CB8AC3E}">
        <p14:creationId xmlns:p14="http://schemas.microsoft.com/office/powerpoint/2010/main" val="29375338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a:t>6.1 </a:t>
            </a:r>
            <a:r>
              <a:rPr lang="zh-CN" altLang="zh-CN" dirty="0"/>
              <a:t>媒体的访问控制</a:t>
            </a:r>
            <a:endParaRPr lang="en-US" altLang="zh-CN" dirty="0"/>
          </a:p>
          <a:p>
            <a:r>
              <a:rPr lang="en-US" altLang="zh-CN" dirty="0" smtClean="0"/>
              <a:t>6.2 </a:t>
            </a:r>
            <a:r>
              <a:rPr lang="zh-CN" altLang="zh-CN" dirty="0"/>
              <a:t>局域网体系结构</a:t>
            </a:r>
          </a:p>
          <a:p>
            <a:r>
              <a:rPr lang="en-US" altLang="zh-CN" dirty="0" smtClean="0">
                <a:solidFill>
                  <a:srgbClr val="FF0000"/>
                </a:solidFill>
              </a:rPr>
              <a:t>6.3 </a:t>
            </a:r>
            <a:r>
              <a:rPr lang="zh-CN" altLang="zh-CN" dirty="0" smtClean="0">
                <a:solidFill>
                  <a:srgbClr val="FF0000"/>
                </a:solidFill>
              </a:rPr>
              <a:t>以太网概述</a:t>
            </a:r>
            <a:endParaRPr lang="zh-CN" altLang="zh-CN" dirty="0">
              <a:solidFill>
                <a:srgbClr val="FF0000"/>
              </a:solidFill>
            </a:endParaRPr>
          </a:p>
          <a:p>
            <a:r>
              <a:rPr lang="en-US" altLang="zh-CN" dirty="0"/>
              <a:t>6.4 </a:t>
            </a:r>
            <a:r>
              <a:rPr lang="zh-CN" altLang="zh-CN" dirty="0"/>
              <a:t>传统以太网</a:t>
            </a:r>
          </a:p>
          <a:p>
            <a:r>
              <a:rPr lang="en-US" altLang="zh-CN" dirty="0"/>
              <a:t>6.5 </a:t>
            </a:r>
            <a:r>
              <a:rPr lang="zh-CN" altLang="zh-CN" dirty="0"/>
              <a:t>交换式以太网</a:t>
            </a:r>
          </a:p>
          <a:p>
            <a:r>
              <a:rPr lang="en-US" altLang="zh-CN" dirty="0"/>
              <a:t>6.6 </a:t>
            </a:r>
            <a:r>
              <a:rPr lang="zh-CN" altLang="zh-CN" dirty="0"/>
              <a:t>以太网的发展</a:t>
            </a:r>
          </a:p>
          <a:p>
            <a:r>
              <a:rPr lang="en-US" altLang="zh-CN" dirty="0"/>
              <a:t>6.7 </a:t>
            </a:r>
            <a:r>
              <a:rPr lang="zh-CN" altLang="zh-CN" dirty="0"/>
              <a:t>利用令牌控制介质访问的局域网</a:t>
            </a:r>
          </a:p>
          <a:p>
            <a:endParaRPr lang="zh-CN" altLang="en-US" dirty="0"/>
          </a:p>
        </p:txBody>
      </p:sp>
    </p:spTree>
    <p:extLst>
      <p:ext uri="{BB962C8B-B14F-4D97-AF65-F5344CB8AC3E}">
        <p14:creationId xmlns:p14="http://schemas.microsoft.com/office/powerpoint/2010/main" val="22458281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局域网主要是靠近用户侧的一种</a:t>
            </a:r>
            <a:r>
              <a:rPr lang="zh-CN" altLang="zh-CN" dirty="0" smtClean="0"/>
              <a:t>网络</a:t>
            </a:r>
            <a:endParaRPr lang="en-US" altLang="zh-CN" dirty="0" smtClean="0"/>
          </a:p>
          <a:p>
            <a:r>
              <a:rPr lang="zh-CN" altLang="zh-CN" dirty="0" smtClean="0"/>
              <a:t>在</a:t>
            </a:r>
            <a:r>
              <a:rPr lang="zh-CN" altLang="zh-CN" dirty="0"/>
              <a:t>各类办公室和家庭内运用</a:t>
            </a:r>
            <a:r>
              <a:rPr lang="zh-CN" altLang="zh-CN" dirty="0" smtClean="0"/>
              <a:t>广泛</a:t>
            </a:r>
            <a:endParaRPr lang="en-US" altLang="zh-CN" dirty="0" smtClean="0"/>
          </a:p>
          <a:p>
            <a:r>
              <a:rPr lang="zh-CN" altLang="en-US" dirty="0" smtClean="0"/>
              <a:t>曾经三国鼎立</a:t>
            </a:r>
            <a:endParaRPr lang="en-US" altLang="zh-CN" dirty="0" smtClean="0"/>
          </a:p>
          <a:p>
            <a:pPr lvl="1"/>
            <a:r>
              <a:rPr lang="zh-CN" altLang="zh-CN" dirty="0" smtClean="0"/>
              <a:t>以太网</a:t>
            </a:r>
            <a:r>
              <a:rPr lang="zh-CN" altLang="zh-CN" dirty="0"/>
              <a:t>、令牌环网、</a:t>
            </a:r>
            <a:r>
              <a:rPr lang="zh-CN" altLang="zh-CN" dirty="0" smtClean="0"/>
              <a:t>令牌总线网</a:t>
            </a:r>
            <a:endParaRPr lang="en-US" altLang="zh-CN" dirty="0" smtClean="0"/>
          </a:p>
          <a:p>
            <a:r>
              <a:rPr lang="zh-CN" altLang="en-US" dirty="0" smtClean="0"/>
              <a:t>目前</a:t>
            </a:r>
            <a:r>
              <a:rPr lang="zh-CN" altLang="zh-CN" dirty="0" smtClean="0"/>
              <a:t>以太网“一桶浆糊”</a:t>
            </a:r>
            <a:endParaRPr lang="en-US" altLang="zh-CN" dirty="0" smtClean="0"/>
          </a:p>
          <a:p>
            <a:r>
              <a:rPr lang="zh-CN" altLang="zh-CN" dirty="0" smtClean="0"/>
              <a:t>现在</a:t>
            </a:r>
            <a:r>
              <a:rPr lang="zh-CN" altLang="zh-CN" dirty="0"/>
              <a:t>的以太网也和最初的以太网有了很大的</a:t>
            </a:r>
            <a:r>
              <a:rPr lang="zh-CN" altLang="zh-CN" dirty="0" smtClean="0"/>
              <a:t>差别</a:t>
            </a:r>
            <a:endParaRPr lang="zh-CN" altLang="en-US" dirty="0"/>
          </a:p>
        </p:txBody>
      </p:sp>
    </p:spTree>
    <p:extLst>
      <p:ext uri="{BB962C8B-B14F-4D97-AF65-F5344CB8AC3E}">
        <p14:creationId xmlns:p14="http://schemas.microsoft.com/office/powerpoint/2010/main" val="406574728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以太网的发家史</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施乐以太网（</a:t>
            </a:r>
            <a:r>
              <a:rPr lang="en-US" altLang="zh-CN" dirty="0"/>
              <a:t>Xerox Ethernet</a:t>
            </a:r>
            <a:r>
              <a:rPr lang="zh-CN" altLang="zh-CN" dirty="0"/>
              <a:t>）是以太网的雏型，仅在公司里内部</a:t>
            </a:r>
            <a:r>
              <a:rPr lang="zh-CN" altLang="zh-CN" dirty="0" smtClean="0"/>
              <a:t>使用</a:t>
            </a:r>
            <a:endParaRPr lang="en-US" altLang="zh-CN" dirty="0" smtClean="0"/>
          </a:p>
          <a:p>
            <a:r>
              <a:rPr lang="en-US" altLang="zh-CN" dirty="0" smtClean="0"/>
              <a:t>20</a:t>
            </a:r>
            <a:r>
              <a:rPr lang="zh-CN" altLang="zh-CN" dirty="0"/>
              <a:t>世纪</a:t>
            </a:r>
            <a:r>
              <a:rPr lang="en-US" altLang="zh-CN" dirty="0"/>
              <a:t>80</a:t>
            </a:r>
            <a:r>
              <a:rPr lang="zh-CN" altLang="zh-CN" dirty="0"/>
              <a:t>年代，</a:t>
            </a:r>
            <a:r>
              <a:rPr lang="en-US" altLang="zh-CN" dirty="0"/>
              <a:t>DEC</a:t>
            </a:r>
            <a:r>
              <a:rPr lang="zh-CN" altLang="zh-CN" dirty="0"/>
              <a:t>、</a:t>
            </a:r>
            <a:r>
              <a:rPr lang="en-US" altLang="zh-CN" dirty="0"/>
              <a:t>Intel</a:t>
            </a:r>
            <a:r>
              <a:rPr lang="zh-CN" altLang="zh-CN" dirty="0"/>
              <a:t>和施乐共同发布了</a:t>
            </a:r>
            <a:r>
              <a:rPr lang="en-US" altLang="zh-CN" dirty="0"/>
              <a:t>DIX Ethernet</a:t>
            </a:r>
            <a:r>
              <a:rPr lang="zh-CN" altLang="zh-CN" dirty="0"/>
              <a:t>标准并投入市场，被广泛</a:t>
            </a:r>
            <a:r>
              <a:rPr lang="zh-CN" altLang="zh-CN" dirty="0" smtClean="0"/>
              <a:t>使用</a:t>
            </a:r>
            <a:endParaRPr lang="en-US" altLang="zh-CN" dirty="0" smtClean="0"/>
          </a:p>
          <a:p>
            <a:r>
              <a:rPr lang="zh-CN" altLang="zh-CN" dirty="0" smtClean="0"/>
              <a:t>所谓</a:t>
            </a:r>
            <a:r>
              <a:rPr lang="zh-CN" altLang="zh-CN" dirty="0"/>
              <a:t>以太（</a:t>
            </a:r>
            <a:r>
              <a:rPr lang="en-US" altLang="zh-CN" dirty="0"/>
              <a:t>Ether</a:t>
            </a:r>
            <a:r>
              <a:rPr lang="zh-CN" altLang="zh-CN" dirty="0"/>
              <a:t>）是曾经被认为的电磁波传播</a:t>
            </a:r>
            <a:r>
              <a:rPr lang="zh-CN" altLang="zh-CN" dirty="0" smtClean="0"/>
              <a:t>介质</a:t>
            </a:r>
            <a:endParaRPr lang="en-US" altLang="zh-CN" dirty="0" smtClean="0"/>
          </a:p>
          <a:p>
            <a:r>
              <a:rPr lang="en-US" altLang="zh-CN" dirty="0" smtClean="0"/>
              <a:t>IEEE</a:t>
            </a:r>
            <a:r>
              <a:rPr lang="zh-CN" altLang="zh-CN" dirty="0"/>
              <a:t>在</a:t>
            </a:r>
            <a:r>
              <a:rPr lang="en-US" altLang="zh-CN" dirty="0"/>
              <a:t>DIX Ethernet V2</a:t>
            </a:r>
            <a:r>
              <a:rPr lang="zh-CN" altLang="zh-CN" dirty="0"/>
              <a:t>的基础上制定了</a:t>
            </a:r>
            <a:r>
              <a:rPr lang="en-US" altLang="zh-CN" dirty="0"/>
              <a:t>802.3</a:t>
            </a:r>
            <a:r>
              <a:rPr lang="zh-CN" altLang="zh-CN" dirty="0"/>
              <a:t>标准，两者只有很小的差别，因此经常不分彼此</a:t>
            </a:r>
            <a:endParaRPr lang="zh-CN" altLang="en-US" dirty="0"/>
          </a:p>
        </p:txBody>
      </p:sp>
    </p:spTree>
    <p:extLst>
      <p:ext uri="{BB962C8B-B14F-4D97-AF65-F5344CB8AC3E}">
        <p14:creationId xmlns:p14="http://schemas.microsoft.com/office/powerpoint/2010/main" val="268747499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工作方式</a:t>
            </a:r>
            <a:endParaRPr lang="zh-CN" altLang="en-US" dirty="0"/>
          </a:p>
        </p:txBody>
      </p:sp>
      <p:sp>
        <p:nvSpPr>
          <p:cNvPr id="3" name="内容占位符 2"/>
          <p:cNvSpPr>
            <a:spLocks noGrp="1"/>
          </p:cNvSpPr>
          <p:nvPr>
            <p:ph sz="quarter" idx="1"/>
          </p:nvPr>
        </p:nvSpPr>
        <p:spPr>
          <a:xfrm>
            <a:off x="301752" y="1527048"/>
            <a:ext cx="8503920" cy="4926288"/>
          </a:xfrm>
        </p:spPr>
        <p:txBody>
          <a:bodyPr>
            <a:normAutofit/>
          </a:bodyPr>
          <a:lstStyle/>
          <a:p>
            <a:r>
              <a:rPr lang="zh-CN" altLang="zh-CN" dirty="0" smtClean="0"/>
              <a:t>以太网</a:t>
            </a:r>
            <a:r>
              <a:rPr lang="zh-CN" altLang="zh-CN" dirty="0"/>
              <a:t>经历了两大阶段：</a:t>
            </a:r>
          </a:p>
          <a:p>
            <a:pPr lvl="1"/>
            <a:r>
              <a:rPr lang="zh-CN" altLang="zh-CN" dirty="0"/>
              <a:t>传统以太网，共享</a:t>
            </a:r>
            <a:r>
              <a:rPr lang="zh-CN" altLang="zh-CN" dirty="0" smtClean="0"/>
              <a:t>信道</a:t>
            </a:r>
            <a:r>
              <a:rPr lang="zh-CN" altLang="en-US" dirty="0" smtClean="0"/>
              <a:t>（竞争信道）</a:t>
            </a:r>
            <a:r>
              <a:rPr lang="zh-CN" altLang="zh-CN" dirty="0" smtClean="0"/>
              <a:t>的</a:t>
            </a:r>
            <a:r>
              <a:rPr lang="zh-CN" altLang="zh-CN" dirty="0"/>
              <a:t>工作</a:t>
            </a:r>
            <a:r>
              <a:rPr lang="zh-CN" altLang="zh-CN" dirty="0" smtClean="0"/>
              <a:t>方式</a:t>
            </a:r>
            <a:endParaRPr lang="zh-CN" altLang="zh-CN" dirty="0"/>
          </a:p>
          <a:p>
            <a:pPr lvl="1"/>
            <a:r>
              <a:rPr lang="zh-CN" altLang="zh-CN" dirty="0"/>
              <a:t>交换式以太网，现代常用的、独占信道式的工作</a:t>
            </a:r>
            <a:r>
              <a:rPr lang="zh-CN" altLang="zh-CN" dirty="0" smtClean="0"/>
              <a:t>方式</a:t>
            </a:r>
            <a:r>
              <a:rPr lang="zh-CN" altLang="en-US" dirty="0" smtClean="0"/>
              <a:t>，不用竞争信道，不会冲突</a:t>
            </a:r>
            <a:endParaRPr lang="en-US" altLang="zh-CN" dirty="0" smtClean="0"/>
          </a:p>
          <a:p>
            <a:r>
              <a:rPr lang="zh-CN" altLang="zh-CN" dirty="0"/>
              <a:t>传统的以太网是将许多主机都连接到一根总线</a:t>
            </a:r>
            <a:r>
              <a:rPr lang="zh-CN" altLang="zh-CN" dirty="0" smtClean="0"/>
              <a:t>上</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zh-CN" dirty="0"/>
              <a:t>总线型以太网的介质包括粗缆和细缆两</a:t>
            </a:r>
            <a:r>
              <a:rPr lang="zh-CN" altLang="zh-CN" dirty="0" smtClean="0"/>
              <a:t>类</a:t>
            </a:r>
            <a:endParaRPr lang="zh-CN" alt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933056"/>
            <a:ext cx="7056784" cy="1693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07618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以太网“一桶浆糊”</a:t>
            </a:r>
            <a:endParaRPr lang="zh-CN" altLang="en-US" dirty="0"/>
          </a:p>
        </p:txBody>
      </p:sp>
      <p:sp>
        <p:nvSpPr>
          <p:cNvPr id="3" name="内容占位符 2"/>
          <p:cNvSpPr>
            <a:spLocks noGrp="1"/>
          </p:cNvSpPr>
          <p:nvPr>
            <p:ph sz="quarter" idx="1"/>
          </p:nvPr>
        </p:nvSpPr>
        <p:spPr/>
        <p:txBody>
          <a:bodyPr/>
          <a:lstStyle/>
          <a:p>
            <a:r>
              <a:rPr lang="zh-CN" altLang="zh-CN" dirty="0" smtClean="0"/>
              <a:t>为了</a:t>
            </a:r>
            <a:r>
              <a:rPr lang="zh-CN" altLang="zh-CN" dirty="0"/>
              <a:t>提高数据传输率，发展出了基于星型、树型拓扑的交换式</a:t>
            </a:r>
            <a:r>
              <a:rPr lang="zh-CN" altLang="zh-CN" dirty="0" smtClean="0"/>
              <a:t>以太网</a:t>
            </a:r>
            <a:endParaRPr lang="en-US" altLang="zh-CN" dirty="0" smtClean="0"/>
          </a:p>
          <a:p>
            <a:r>
              <a:rPr lang="zh-CN" altLang="zh-CN" dirty="0"/>
              <a:t>以太网</a:t>
            </a:r>
            <a:r>
              <a:rPr lang="zh-CN" altLang="zh-CN" dirty="0" smtClean="0"/>
              <a:t>性能</a:t>
            </a:r>
            <a:r>
              <a:rPr lang="zh-CN" altLang="zh-CN" dirty="0"/>
              <a:t>得到极大的</a:t>
            </a:r>
            <a:r>
              <a:rPr lang="zh-CN" altLang="zh-CN" dirty="0" smtClean="0"/>
              <a:t>提高</a:t>
            </a:r>
            <a:endParaRPr lang="en-US" altLang="zh-CN" dirty="0" smtClean="0"/>
          </a:p>
          <a:p>
            <a:r>
              <a:rPr lang="zh-CN" altLang="zh-CN" dirty="0" smtClean="0"/>
              <a:t>对</a:t>
            </a:r>
            <a:r>
              <a:rPr lang="zh-CN" altLang="zh-CN" dirty="0"/>
              <a:t>以太网来说是一种革命式的</a:t>
            </a:r>
            <a:r>
              <a:rPr lang="zh-CN" altLang="zh-CN" dirty="0" smtClean="0"/>
              <a:t>进步</a:t>
            </a:r>
            <a:endParaRPr lang="en-US" altLang="zh-CN" dirty="0" smtClean="0"/>
          </a:p>
          <a:p>
            <a:r>
              <a:rPr lang="zh-CN" altLang="zh-CN" dirty="0" smtClean="0"/>
              <a:t>加之</a:t>
            </a:r>
            <a:r>
              <a:rPr lang="zh-CN" altLang="zh-CN" dirty="0"/>
              <a:t>以太网的带宽不断以</a:t>
            </a:r>
            <a:r>
              <a:rPr lang="en-US" altLang="zh-CN" dirty="0"/>
              <a:t>10</a:t>
            </a:r>
            <a:r>
              <a:rPr lang="zh-CN" altLang="zh-CN" dirty="0"/>
              <a:t>倍的速度</a:t>
            </a:r>
            <a:r>
              <a:rPr lang="zh-CN" altLang="zh-CN" dirty="0" smtClean="0"/>
              <a:t>增长</a:t>
            </a:r>
            <a:endParaRPr lang="en-US" altLang="zh-CN" dirty="0" smtClean="0"/>
          </a:p>
          <a:p>
            <a:r>
              <a:rPr lang="zh-CN" altLang="zh-CN" dirty="0" smtClean="0"/>
              <a:t>使得以太网</a:t>
            </a:r>
            <a:r>
              <a:rPr lang="zh-CN" altLang="en-US" dirty="0" smtClean="0"/>
              <a:t>独占鳌头，雄霸天下（指有线局域网）</a:t>
            </a:r>
            <a:endParaRPr lang="zh-CN" altLang="en-US" dirty="0"/>
          </a:p>
        </p:txBody>
      </p:sp>
    </p:spTree>
    <p:extLst>
      <p:ext uri="{BB962C8B-B14F-4D97-AF65-F5344CB8AC3E}">
        <p14:creationId xmlns:p14="http://schemas.microsoft.com/office/powerpoint/2010/main" val="35988499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以太网采取了较为简单的工作机制</a:t>
            </a:r>
            <a:endParaRPr lang="zh-CN" altLang="en-US" dirty="0"/>
          </a:p>
        </p:txBody>
      </p:sp>
      <p:sp>
        <p:nvSpPr>
          <p:cNvPr id="3" name="内容占位符 2"/>
          <p:cNvSpPr>
            <a:spLocks noGrp="1"/>
          </p:cNvSpPr>
          <p:nvPr>
            <p:ph sz="quarter" idx="1"/>
          </p:nvPr>
        </p:nvSpPr>
        <p:spPr/>
        <p:txBody>
          <a:bodyPr/>
          <a:lstStyle/>
          <a:p>
            <a:r>
              <a:rPr lang="zh-CN" altLang="zh-CN" dirty="0"/>
              <a:t>局域网距离短，信道质量</a:t>
            </a:r>
            <a:r>
              <a:rPr lang="zh-CN" altLang="zh-CN" dirty="0" smtClean="0"/>
              <a:t>好</a:t>
            </a:r>
            <a:endParaRPr lang="en-US" altLang="zh-CN" dirty="0" smtClean="0"/>
          </a:p>
          <a:p>
            <a:pPr lvl="0"/>
            <a:r>
              <a:rPr lang="zh-CN" altLang="zh-CN" dirty="0"/>
              <a:t>采用曼彻斯特编码，</a:t>
            </a:r>
            <a:r>
              <a:rPr lang="zh-CN" altLang="zh-CN" dirty="0" smtClean="0"/>
              <a:t>方便时间同步</a:t>
            </a:r>
            <a:r>
              <a:rPr lang="zh-CN" altLang="en-US" dirty="0" smtClean="0"/>
              <a:t>，</a:t>
            </a:r>
            <a:r>
              <a:rPr lang="zh-CN" altLang="zh-CN" dirty="0" smtClean="0"/>
              <a:t>且</a:t>
            </a:r>
            <a:r>
              <a:rPr lang="zh-CN" altLang="zh-CN" dirty="0"/>
              <a:t>不</a:t>
            </a:r>
            <a:r>
              <a:rPr lang="zh-CN" altLang="zh-CN" dirty="0" smtClean="0"/>
              <a:t>需要调制的过程</a:t>
            </a:r>
            <a:endParaRPr lang="zh-CN" altLang="zh-CN" dirty="0"/>
          </a:p>
          <a:p>
            <a:pPr lvl="0"/>
            <a:r>
              <a:rPr lang="zh-CN" altLang="en-US" dirty="0" smtClean="0"/>
              <a:t>最初</a:t>
            </a:r>
            <a:r>
              <a:rPr lang="zh-CN" altLang="zh-CN" dirty="0" smtClean="0"/>
              <a:t>在</a:t>
            </a:r>
            <a:r>
              <a:rPr lang="zh-CN" altLang="zh-CN" dirty="0"/>
              <a:t>数据链路层采用了简单的随机发送</a:t>
            </a:r>
            <a:r>
              <a:rPr lang="zh-CN" altLang="zh-CN" dirty="0" smtClean="0"/>
              <a:t>机制</a:t>
            </a:r>
            <a:endParaRPr lang="zh-CN" altLang="zh-CN" dirty="0"/>
          </a:p>
          <a:p>
            <a:r>
              <a:rPr lang="zh-CN" altLang="zh-CN" dirty="0"/>
              <a:t>采用无连接工作方式，对发送的数据帧不采用可靠的传输</a:t>
            </a:r>
            <a:r>
              <a:rPr lang="zh-CN" altLang="zh-CN" dirty="0" smtClean="0"/>
              <a:t>机制，</a:t>
            </a:r>
            <a:r>
              <a:rPr lang="zh-CN" altLang="zh-CN" dirty="0"/>
              <a:t>不进行乱序</a:t>
            </a:r>
            <a:r>
              <a:rPr lang="zh-CN" altLang="zh-CN" dirty="0" smtClean="0"/>
              <a:t>控制</a:t>
            </a:r>
            <a:endParaRPr lang="en-US" altLang="zh-CN" dirty="0" smtClean="0"/>
          </a:p>
          <a:p>
            <a:pPr lvl="1"/>
            <a:r>
              <a:rPr lang="zh-CN" altLang="zh-CN" dirty="0" smtClean="0"/>
              <a:t>一切</a:t>
            </a:r>
            <a:r>
              <a:rPr lang="zh-CN" altLang="zh-CN" dirty="0"/>
              <a:t>异常的处理交给上层</a:t>
            </a:r>
            <a:r>
              <a:rPr lang="zh-CN" altLang="zh-CN" dirty="0" smtClean="0"/>
              <a:t>完成</a:t>
            </a:r>
            <a:endParaRPr lang="zh-CN" altLang="en-US" dirty="0"/>
          </a:p>
        </p:txBody>
      </p:sp>
    </p:spTree>
    <p:extLst>
      <p:ext uri="{BB962C8B-B14F-4D97-AF65-F5344CB8AC3E}">
        <p14:creationId xmlns:p14="http://schemas.microsoft.com/office/powerpoint/2010/main" val="185733306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smtClean="0">
                <a:solidFill>
                  <a:srgbClr val="FF0000"/>
                </a:solidFill>
              </a:rPr>
              <a:t>繁</a:t>
            </a:r>
            <a:r>
              <a:rPr lang="zh-CN" altLang="en-US" dirty="0" smtClean="0">
                <a:solidFill>
                  <a:srgbClr val="FF0000"/>
                </a:solidFill>
              </a:rPr>
              <a:t>（烦）</a:t>
            </a:r>
            <a:r>
              <a:rPr lang="zh-CN" altLang="zh-CN" dirty="0" smtClean="0">
                <a:solidFill>
                  <a:srgbClr val="FF0000"/>
                </a:solidFill>
              </a:rPr>
              <a:t>多</a:t>
            </a:r>
            <a:r>
              <a:rPr lang="zh-CN" altLang="zh-CN" dirty="0">
                <a:solidFill>
                  <a:srgbClr val="FF0000"/>
                </a:solidFill>
              </a:rPr>
              <a:t>的标准</a:t>
            </a:r>
            <a:endParaRPr lang="zh-CN" altLang="en-US" dirty="0">
              <a:solidFill>
                <a:srgbClr val="FF0000"/>
              </a:solidFill>
            </a:endParaRPr>
          </a:p>
        </p:txBody>
      </p:sp>
      <p:sp>
        <p:nvSpPr>
          <p:cNvPr id="3" name="内容占位符 2"/>
          <p:cNvSpPr>
            <a:spLocks noGrp="1"/>
          </p:cNvSpPr>
          <p:nvPr>
            <p:ph sz="quarter" idx="1"/>
          </p:nvPr>
        </p:nvSpPr>
        <p:spPr>
          <a:xfrm>
            <a:off x="301752" y="1527048"/>
            <a:ext cx="8503920" cy="4926288"/>
          </a:xfrm>
        </p:spPr>
        <p:txBody>
          <a:bodyPr>
            <a:normAutofit lnSpcReduction="10000"/>
          </a:bodyPr>
          <a:lstStyle/>
          <a:p>
            <a:r>
              <a:rPr lang="zh-CN" altLang="zh-CN" dirty="0"/>
              <a:t>以太网先后使用了很多类介质，也为此经历了不少</a:t>
            </a:r>
            <a:r>
              <a:rPr lang="zh-CN" altLang="zh-CN" dirty="0" smtClean="0"/>
              <a:t>标准</a:t>
            </a:r>
            <a:endParaRPr lang="en-US" altLang="zh-CN" dirty="0" smtClean="0"/>
          </a:p>
          <a:p>
            <a:r>
              <a:rPr lang="zh-CN" altLang="en-US" dirty="0" smtClean="0"/>
              <a:t>标准名的</a:t>
            </a:r>
            <a:r>
              <a:rPr lang="zh-CN" altLang="zh-CN" dirty="0" smtClean="0"/>
              <a:t>格式</a:t>
            </a:r>
            <a:endParaRPr lang="en-US" altLang="zh-CN" dirty="0" smtClean="0"/>
          </a:p>
          <a:p>
            <a:pPr lvl="1"/>
            <a:r>
              <a:rPr lang="zh-CN" altLang="zh-CN" dirty="0" smtClean="0"/>
              <a:t>数据</a:t>
            </a:r>
            <a:r>
              <a:rPr lang="zh-CN" altLang="zh-CN" dirty="0"/>
              <a:t>率带宽</a:t>
            </a:r>
            <a:r>
              <a:rPr lang="en-US" altLang="zh-CN" dirty="0"/>
              <a:t>-</a:t>
            </a:r>
            <a:r>
              <a:rPr lang="zh-CN" altLang="zh-CN" dirty="0"/>
              <a:t>传输机制</a:t>
            </a:r>
            <a:r>
              <a:rPr lang="en-US" altLang="zh-CN" dirty="0"/>
              <a:t>-</a:t>
            </a:r>
            <a:r>
              <a:rPr lang="zh-CN" altLang="zh-CN" dirty="0"/>
              <a:t>介质</a:t>
            </a:r>
            <a:r>
              <a:rPr lang="zh-CN" altLang="zh-CN" dirty="0" smtClean="0"/>
              <a:t>特性</a:t>
            </a:r>
            <a:endParaRPr lang="en-US" altLang="zh-CN" dirty="0" smtClean="0"/>
          </a:p>
          <a:p>
            <a:r>
              <a:rPr lang="zh-CN" altLang="zh-CN" dirty="0" smtClean="0"/>
              <a:t>包括</a:t>
            </a:r>
            <a:endParaRPr lang="en-US" altLang="zh-CN" dirty="0" smtClean="0"/>
          </a:p>
          <a:p>
            <a:pPr lvl="1"/>
            <a:r>
              <a:rPr lang="en-US" altLang="zh-CN" dirty="0" smtClean="0"/>
              <a:t>10BROAD-36</a:t>
            </a:r>
            <a:r>
              <a:rPr lang="zh-CN" altLang="en-US" dirty="0" smtClean="0"/>
              <a:t>，</a:t>
            </a:r>
            <a:r>
              <a:rPr lang="zh-CN" altLang="zh-CN" dirty="0"/>
              <a:t>早期的、支持长距离</a:t>
            </a:r>
            <a:r>
              <a:rPr lang="zh-CN" altLang="zh-CN" dirty="0" smtClean="0"/>
              <a:t>通信</a:t>
            </a:r>
            <a:r>
              <a:rPr lang="zh-CN" altLang="en-US" dirty="0" smtClean="0"/>
              <a:t>，</a:t>
            </a:r>
            <a:r>
              <a:rPr lang="zh-CN" altLang="zh-CN" dirty="0"/>
              <a:t>宽带信号</a:t>
            </a:r>
            <a:endParaRPr lang="en-US" altLang="zh-CN" dirty="0" smtClean="0"/>
          </a:p>
          <a:p>
            <a:pPr lvl="1"/>
            <a:r>
              <a:rPr lang="en-US" altLang="zh-CN" dirty="0" smtClean="0"/>
              <a:t>10BASE-5</a:t>
            </a:r>
            <a:r>
              <a:rPr lang="zh-CN" altLang="en-US" dirty="0" smtClean="0"/>
              <a:t>，</a:t>
            </a:r>
            <a:r>
              <a:rPr lang="zh-CN" altLang="zh-CN" dirty="0"/>
              <a:t>采用粗缆</a:t>
            </a:r>
            <a:endParaRPr lang="en-US" altLang="zh-CN" dirty="0" smtClean="0"/>
          </a:p>
          <a:p>
            <a:pPr lvl="1"/>
            <a:r>
              <a:rPr lang="en-US" altLang="zh-CN" dirty="0" smtClean="0"/>
              <a:t>10BASE-2</a:t>
            </a:r>
            <a:r>
              <a:rPr lang="zh-CN" altLang="en-US" dirty="0" smtClean="0"/>
              <a:t>，</a:t>
            </a:r>
            <a:r>
              <a:rPr lang="zh-CN" altLang="zh-CN" dirty="0"/>
              <a:t>采用细</a:t>
            </a:r>
            <a:r>
              <a:rPr lang="zh-CN" altLang="zh-CN" dirty="0" smtClean="0"/>
              <a:t>缆</a:t>
            </a:r>
            <a:endParaRPr lang="en-US" altLang="zh-CN" dirty="0" smtClean="0"/>
          </a:p>
          <a:p>
            <a:pPr lvl="1"/>
            <a:r>
              <a:rPr lang="en-US" altLang="zh-CN" dirty="0" smtClean="0"/>
              <a:t>10BASE-F</a:t>
            </a:r>
            <a:r>
              <a:rPr lang="zh-CN" altLang="en-US" dirty="0" smtClean="0"/>
              <a:t>，</a:t>
            </a:r>
            <a:r>
              <a:rPr lang="zh-CN" altLang="zh-CN" dirty="0"/>
              <a:t>采用</a:t>
            </a:r>
            <a:r>
              <a:rPr lang="zh-CN" altLang="zh-CN" dirty="0" smtClean="0"/>
              <a:t>光纤</a:t>
            </a:r>
            <a:r>
              <a:rPr lang="zh-CN" altLang="en-US" dirty="0" smtClean="0"/>
              <a:t>，</a:t>
            </a:r>
            <a:r>
              <a:rPr lang="zh-CN" altLang="zh-CN" dirty="0"/>
              <a:t>是</a:t>
            </a:r>
            <a:r>
              <a:rPr lang="zh-CN" altLang="zh-CN" dirty="0" smtClean="0"/>
              <a:t>一系列，</a:t>
            </a:r>
            <a:r>
              <a:rPr lang="zh-CN" altLang="zh-CN" dirty="0"/>
              <a:t>包括</a:t>
            </a:r>
            <a:r>
              <a:rPr lang="en-US" altLang="zh-CN" dirty="0"/>
              <a:t>10BaseFL</a:t>
            </a:r>
            <a:r>
              <a:rPr lang="zh-CN" altLang="zh-CN" dirty="0"/>
              <a:t>、</a:t>
            </a:r>
            <a:r>
              <a:rPr lang="en-US" altLang="zh-CN" dirty="0"/>
              <a:t>10BaseFB</a:t>
            </a:r>
            <a:r>
              <a:rPr lang="zh-CN" altLang="zh-CN" dirty="0"/>
              <a:t>和</a:t>
            </a:r>
            <a:r>
              <a:rPr lang="en-US" altLang="zh-CN" dirty="0" smtClean="0"/>
              <a:t>10BaseFP</a:t>
            </a:r>
          </a:p>
          <a:p>
            <a:pPr lvl="1"/>
            <a:r>
              <a:rPr lang="en-US" altLang="zh-CN" dirty="0" smtClean="0"/>
              <a:t>10BASE-T</a:t>
            </a:r>
            <a:r>
              <a:rPr lang="zh-CN" altLang="en-US" dirty="0" smtClean="0"/>
              <a:t>，</a:t>
            </a:r>
            <a:r>
              <a:rPr lang="zh-CN" altLang="zh-CN" dirty="0" smtClean="0"/>
              <a:t>采用双绞线</a:t>
            </a:r>
            <a:endParaRPr lang="en-US" altLang="zh-CN" dirty="0" smtClean="0"/>
          </a:p>
          <a:p>
            <a:pPr lvl="1"/>
            <a:r>
              <a:rPr lang="zh-CN" altLang="zh-CN" dirty="0" smtClean="0"/>
              <a:t>更多</a:t>
            </a:r>
            <a:r>
              <a:rPr lang="zh-CN" altLang="en-US" dirty="0" smtClean="0"/>
              <a:t>，</a:t>
            </a:r>
            <a:r>
              <a:rPr lang="en-US" altLang="zh-CN" dirty="0" smtClean="0"/>
              <a:t>1000BASE-T</a:t>
            </a:r>
            <a:r>
              <a:rPr lang="zh-CN" altLang="zh-CN" dirty="0"/>
              <a:t>、</a:t>
            </a:r>
            <a:r>
              <a:rPr lang="en-US" altLang="zh-CN" dirty="0" smtClean="0"/>
              <a:t>10GBASE-T</a:t>
            </a:r>
            <a:r>
              <a:rPr lang="zh-CN" altLang="en-US" dirty="0"/>
              <a:t>等</a:t>
            </a:r>
          </a:p>
        </p:txBody>
      </p:sp>
      <p:pic>
        <p:nvPicPr>
          <p:cNvPr id="1638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88224" y="-27136"/>
            <a:ext cx="2668523" cy="1558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611362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10BASE-T</a:t>
            </a:r>
            <a:endParaRPr lang="zh-CN" altLang="en-US" dirty="0"/>
          </a:p>
        </p:txBody>
      </p:sp>
      <p:sp>
        <p:nvSpPr>
          <p:cNvPr id="3" name="内容占位符 2"/>
          <p:cNvSpPr>
            <a:spLocks noGrp="1"/>
          </p:cNvSpPr>
          <p:nvPr>
            <p:ph sz="quarter" idx="1"/>
          </p:nvPr>
        </p:nvSpPr>
        <p:spPr/>
        <p:txBody>
          <a:bodyPr/>
          <a:lstStyle/>
          <a:p>
            <a:r>
              <a:rPr lang="zh-CN" altLang="zh-CN" dirty="0" smtClean="0"/>
              <a:t>介质</a:t>
            </a:r>
            <a:r>
              <a:rPr lang="zh-CN" altLang="zh-CN" dirty="0"/>
              <a:t>采用</a:t>
            </a:r>
            <a:r>
              <a:rPr lang="zh-CN" altLang="zh-CN" dirty="0" smtClean="0"/>
              <a:t>双绞线</a:t>
            </a:r>
            <a:endParaRPr lang="en-US" altLang="zh-CN" dirty="0" smtClean="0"/>
          </a:p>
          <a:p>
            <a:r>
              <a:rPr lang="zh-CN" altLang="zh-CN" dirty="0" smtClean="0"/>
              <a:t>一</a:t>
            </a:r>
            <a:r>
              <a:rPr lang="zh-CN" altLang="zh-CN" dirty="0"/>
              <a:t>根线最长距离约</a:t>
            </a:r>
            <a:r>
              <a:rPr lang="en-US" altLang="zh-CN" dirty="0"/>
              <a:t>100</a:t>
            </a:r>
            <a:r>
              <a:rPr lang="zh-CN" altLang="zh-CN" dirty="0" smtClean="0"/>
              <a:t>米</a:t>
            </a:r>
            <a:endParaRPr lang="en-US" altLang="zh-CN" dirty="0" smtClean="0"/>
          </a:p>
          <a:p>
            <a:r>
              <a:rPr lang="zh-CN" altLang="zh-CN" dirty="0" smtClean="0"/>
              <a:t>布线</a:t>
            </a:r>
            <a:r>
              <a:rPr lang="zh-CN" altLang="zh-CN" dirty="0"/>
              <a:t>方便、成本</a:t>
            </a:r>
            <a:r>
              <a:rPr lang="zh-CN" altLang="zh-CN" dirty="0" smtClean="0"/>
              <a:t>便宜</a:t>
            </a:r>
            <a:endParaRPr lang="en-US" altLang="zh-CN" dirty="0" smtClean="0"/>
          </a:p>
          <a:p>
            <a:r>
              <a:rPr lang="zh-CN" altLang="zh-CN" dirty="0" smtClean="0"/>
              <a:t>取代</a:t>
            </a:r>
            <a:r>
              <a:rPr lang="zh-CN" altLang="zh-CN" dirty="0"/>
              <a:t>了</a:t>
            </a:r>
            <a:r>
              <a:rPr lang="en-US" altLang="zh-CN" dirty="0" smtClean="0"/>
              <a:t>10BASE-2</a:t>
            </a:r>
          </a:p>
          <a:p>
            <a:r>
              <a:rPr lang="zh-CN" altLang="zh-CN" dirty="0" smtClean="0"/>
              <a:t>采用</a:t>
            </a:r>
            <a:r>
              <a:rPr lang="zh-CN" altLang="zh-CN" dirty="0"/>
              <a:t>星型</a:t>
            </a:r>
            <a:r>
              <a:rPr lang="en-US" altLang="zh-CN" dirty="0"/>
              <a:t>/</a:t>
            </a:r>
            <a:r>
              <a:rPr lang="zh-CN" altLang="zh-CN" dirty="0"/>
              <a:t>树型</a:t>
            </a:r>
            <a:r>
              <a:rPr lang="zh-CN" altLang="zh-CN" dirty="0" smtClean="0"/>
              <a:t>拓扑</a:t>
            </a:r>
            <a:endParaRPr lang="en-US" altLang="zh-CN" dirty="0" smtClean="0"/>
          </a:p>
          <a:p>
            <a:r>
              <a:rPr lang="zh-CN" altLang="zh-CN" dirty="0" smtClean="0"/>
              <a:t>需要</a:t>
            </a:r>
            <a:r>
              <a:rPr lang="zh-CN" altLang="zh-CN" dirty="0"/>
              <a:t>有中心</a:t>
            </a:r>
            <a:r>
              <a:rPr lang="zh-CN" altLang="zh-CN" dirty="0" smtClean="0"/>
              <a:t>设备</a:t>
            </a:r>
            <a:endParaRPr lang="en-US" altLang="zh-CN" dirty="0" smtClean="0"/>
          </a:p>
          <a:p>
            <a:pPr lvl="1"/>
            <a:r>
              <a:rPr lang="zh-CN" altLang="zh-CN" dirty="0" smtClean="0"/>
              <a:t>如集线器，工作</a:t>
            </a:r>
            <a:r>
              <a:rPr lang="zh-CN" altLang="zh-CN" dirty="0"/>
              <a:t>方式属于传统以太网范畴</a:t>
            </a:r>
            <a:endParaRPr lang="en-US" altLang="zh-CN" dirty="0" smtClean="0"/>
          </a:p>
          <a:p>
            <a:pPr lvl="1"/>
            <a:r>
              <a:rPr lang="zh-CN" altLang="zh-CN" dirty="0" smtClean="0"/>
              <a:t>以太网交换机，</a:t>
            </a:r>
            <a:r>
              <a:rPr lang="zh-CN" altLang="zh-CN" dirty="0"/>
              <a:t>工作方式</a:t>
            </a:r>
            <a:r>
              <a:rPr lang="zh-CN" altLang="zh-CN" dirty="0" smtClean="0"/>
              <a:t>属于</a:t>
            </a:r>
            <a:r>
              <a:rPr lang="zh-CN" altLang="zh-CN" dirty="0"/>
              <a:t>交换式</a:t>
            </a:r>
            <a:r>
              <a:rPr lang="zh-CN" altLang="zh-CN" dirty="0" smtClean="0"/>
              <a:t>以太网范畴</a:t>
            </a:r>
            <a:endParaRPr lang="zh-CN" altLang="en-US" dirty="0"/>
          </a:p>
        </p:txBody>
      </p:sp>
    </p:spTree>
    <p:extLst>
      <p:ext uri="{BB962C8B-B14F-4D97-AF65-F5344CB8AC3E}">
        <p14:creationId xmlns:p14="http://schemas.microsoft.com/office/powerpoint/2010/main" val="33500523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a:t>
            </a:r>
            <a:r>
              <a:rPr lang="zh-CN" altLang="zh-CN" dirty="0">
                <a:solidFill>
                  <a:srgbClr val="FF0000"/>
                </a:solidFill>
              </a:rPr>
              <a:t>网卡</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r>
              <a:rPr lang="zh-CN" altLang="zh-CN" dirty="0"/>
              <a:t>又称为网络接口板、通信适配器或网络接口</a:t>
            </a:r>
            <a:r>
              <a:rPr lang="zh-CN" altLang="zh-CN" dirty="0" smtClean="0"/>
              <a:t>卡</a:t>
            </a:r>
            <a:endParaRPr lang="en-US" altLang="zh-CN" dirty="0" smtClean="0"/>
          </a:p>
          <a:p>
            <a:r>
              <a:rPr lang="zh-CN" altLang="zh-CN" dirty="0" smtClean="0"/>
              <a:t>是</a:t>
            </a:r>
            <a:r>
              <a:rPr lang="zh-CN" altLang="zh-CN" dirty="0"/>
              <a:t>计算机接入以太网不可缺少的</a:t>
            </a:r>
            <a:r>
              <a:rPr lang="zh-CN" altLang="zh-CN" dirty="0" smtClean="0"/>
              <a:t>设备</a:t>
            </a:r>
            <a:endParaRPr lang="en-US" altLang="zh-CN" dirty="0" smtClean="0"/>
          </a:p>
          <a:p>
            <a:r>
              <a:rPr lang="zh-CN" altLang="zh-CN" dirty="0" smtClean="0"/>
              <a:t>目前其</a:t>
            </a:r>
            <a:r>
              <a:rPr lang="zh-CN" altLang="zh-CN" dirty="0"/>
              <a:t>功能已集成在主板里面</a:t>
            </a:r>
            <a:r>
              <a:rPr lang="zh-CN" altLang="zh-CN" dirty="0" smtClean="0"/>
              <a:t>了</a:t>
            </a:r>
            <a:endParaRPr lang="en-US" altLang="zh-CN" dirty="0" smtClean="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3140968"/>
            <a:ext cx="5103751" cy="324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标注 4"/>
          <p:cNvSpPr/>
          <p:nvPr/>
        </p:nvSpPr>
        <p:spPr bwMode="auto">
          <a:xfrm>
            <a:off x="450927" y="4919150"/>
            <a:ext cx="3256977" cy="1260140"/>
          </a:xfrm>
          <a:prstGeom prst="wedgeRectCallout">
            <a:avLst>
              <a:gd name="adj1" fmla="val 60935"/>
              <a:gd name="adj2" fmla="val -26489"/>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77925" tIns="38963" rIns="77925" bIns="38963" numCol="1" rtlCol="0" anchor="t" anchorCtr="0" compatLnSpc="1">
            <a:prstTxWarp prst="textNoShape">
              <a:avLst/>
            </a:prstTxWarp>
          </a:bodyPr>
          <a:lstStyle/>
          <a:p>
            <a:pPr defTabSz="779252"/>
            <a:r>
              <a:rPr lang="en-US" altLang="zh-CN" sz="3100" dirty="0">
                <a:latin typeface="微软雅黑" panose="020B0503020204020204" pitchFamily="34" charset="-122"/>
                <a:ea typeface="微软雅黑" panose="020B0503020204020204" pitchFamily="34" charset="-122"/>
              </a:rPr>
              <a:t>Long </a:t>
            </a:r>
            <a:r>
              <a:rPr lang="en-US" altLang="zh-CN" sz="3100" dirty="0" err="1">
                <a:latin typeface="微软雅黑" panose="020B0503020204020204" pitchFamily="34" charset="-122"/>
                <a:ea typeface="微软雅黑" panose="020B0503020204020204" pitchFamily="34" charset="-122"/>
              </a:rPr>
              <a:t>long</a:t>
            </a:r>
            <a:r>
              <a:rPr lang="en-US" altLang="zh-CN" sz="3100" dirty="0">
                <a:latin typeface="微软雅黑" panose="020B0503020204020204" pitchFamily="34" charset="-122"/>
                <a:ea typeface="微软雅黑" panose="020B0503020204020204" pitchFamily="34" charset="-122"/>
              </a:rPr>
              <a:t> ago, my </a:t>
            </a:r>
            <a:r>
              <a:rPr lang="zh-CN" altLang="en-US" sz="3100" dirty="0">
                <a:latin typeface="微软雅黑" panose="020B0503020204020204" pitchFamily="34" charset="-122"/>
                <a:ea typeface="微软雅黑" panose="020B0503020204020204" pitchFamily="34" charset="-122"/>
              </a:rPr>
              <a:t>样子 </a:t>
            </a:r>
            <a:r>
              <a:rPr lang="en-US" altLang="zh-CN" sz="3100" dirty="0">
                <a:latin typeface="微软雅黑" panose="020B0503020204020204" pitchFamily="34" charset="-122"/>
                <a:ea typeface="微软雅黑" panose="020B0503020204020204" pitchFamily="34" charset="-122"/>
              </a:rPr>
              <a:t>is </a:t>
            </a:r>
            <a:r>
              <a:rPr lang="en-US" altLang="zh-CN" sz="3100" dirty="0" smtClean="0">
                <a:latin typeface="微软雅黑" panose="020B0503020204020204" pitchFamily="34" charset="-122"/>
                <a:ea typeface="微软雅黑" panose="020B0503020204020204" pitchFamily="34" charset="-122"/>
              </a:rPr>
              <a:t>this</a:t>
            </a:r>
            <a:endParaRPr lang="zh-CN" altLang="en-US" sz="31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447155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pPr lvl="0"/>
            <a:r>
              <a:rPr lang="zh-CN" altLang="en-US" dirty="0" smtClean="0"/>
              <a:t>工作主要集中在物理层、数据链路层</a:t>
            </a:r>
            <a:endParaRPr lang="en-US" altLang="zh-CN" dirty="0" smtClean="0"/>
          </a:p>
          <a:p>
            <a:endParaRPr lang="zh-CN" altLang="en-US" dirty="0"/>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99" y="2636912"/>
            <a:ext cx="8850313"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10541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网卡</a:t>
            </a:r>
            <a:r>
              <a:rPr lang="zh-CN" altLang="zh-CN" dirty="0"/>
              <a:t>主要</a:t>
            </a:r>
            <a:r>
              <a:rPr lang="zh-CN" altLang="zh-CN" dirty="0" smtClean="0"/>
              <a:t>作用</a:t>
            </a:r>
            <a:endParaRPr lang="zh-CN" altLang="en-US" dirty="0"/>
          </a:p>
        </p:txBody>
      </p:sp>
      <p:sp>
        <p:nvSpPr>
          <p:cNvPr id="3" name="内容占位符 2"/>
          <p:cNvSpPr>
            <a:spLocks noGrp="1"/>
          </p:cNvSpPr>
          <p:nvPr>
            <p:ph sz="quarter" idx="1"/>
          </p:nvPr>
        </p:nvSpPr>
        <p:spPr/>
        <p:txBody>
          <a:bodyPr/>
          <a:lstStyle/>
          <a:p>
            <a:pPr lvl="0"/>
            <a:r>
              <a:rPr lang="zh-CN" altLang="zh-CN" dirty="0" smtClean="0"/>
              <a:t>进行</a:t>
            </a:r>
            <a:r>
              <a:rPr lang="zh-CN" altLang="zh-CN" dirty="0"/>
              <a:t>并</a:t>
            </a:r>
            <a:r>
              <a:rPr lang="en-US" altLang="zh-CN" dirty="0"/>
              <a:t>/</a:t>
            </a:r>
            <a:r>
              <a:rPr lang="zh-CN" altLang="zh-CN" dirty="0"/>
              <a:t>串行</a:t>
            </a:r>
            <a:r>
              <a:rPr lang="zh-CN" altLang="zh-CN" dirty="0" smtClean="0"/>
              <a:t>转换</a:t>
            </a:r>
            <a:endParaRPr lang="en-US" altLang="zh-CN" dirty="0" smtClean="0"/>
          </a:p>
          <a:p>
            <a:pPr lvl="1"/>
            <a:r>
              <a:rPr lang="zh-CN" altLang="en-US" dirty="0"/>
              <a:t>发送方</a:t>
            </a:r>
            <a:r>
              <a:rPr lang="zh-CN" altLang="zh-CN" dirty="0" smtClean="0"/>
              <a:t>将</a:t>
            </a:r>
            <a:r>
              <a:rPr lang="zh-CN" altLang="zh-CN" dirty="0"/>
              <a:t>计算机内部的并行数据转换成串行数据并编码成</a:t>
            </a:r>
            <a:r>
              <a:rPr lang="zh-CN" altLang="zh-CN" dirty="0" smtClean="0"/>
              <a:t>曼彻斯特编码</a:t>
            </a:r>
            <a:endParaRPr lang="en-US" altLang="zh-CN" dirty="0" smtClean="0"/>
          </a:p>
          <a:p>
            <a:pPr lvl="1"/>
            <a:r>
              <a:rPr lang="zh-CN" altLang="en-US" dirty="0" smtClean="0"/>
              <a:t>接收方</a:t>
            </a:r>
            <a:r>
              <a:rPr lang="zh-CN" altLang="zh-CN" dirty="0" smtClean="0"/>
              <a:t>相反</a:t>
            </a:r>
            <a:endParaRPr lang="zh-CN" altLang="zh-CN" dirty="0"/>
          </a:p>
          <a:p>
            <a:pPr lvl="0"/>
            <a:r>
              <a:rPr lang="zh-CN" altLang="zh-CN" dirty="0"/>
              <a:t>对数据进行</a:t>
            </a:r>
            <a:r>
              <a:rPr lang="zh-CN" altLang="zh-CN" dirty="0" smtClean="0"/>
              <a:t>缓存</a:t>
            </a:r>
            <a:endParaRPr lang="en-US" altLang="zh-CN" dirty="0" smtClean="0"/>
          </a:p>
          <a:p>
            <a:pPr lvl="1"/>
            <a:r>
              <a:rPr lang="zh-CN" altLang="zh-CN" dirty="0" smtClean="0"/>
              <a:t>发送</a:t>
            </a:r>
            <a:r>
              <a:rPr lang="zh-CN" altLang="zh-CN" dirty="0"/>
              <a:t>时需要进行暂存以完成发送</a:t>
            </a:r>
            <a:r>
              <a:rPr lang="zh-CN" altLang="zh-CN" dirty="0" smtClean="0"/>
              <a:t>过程</a:t>
            </a:r>
            <a:endParaRPr lang="zh-CN" altLang="zh-CN" dirty="0"/>
          </a:p>
          <a:p>
            <a:pPr lvl="0"/>
            <a:r>
              <a:rPr lang="zh-CN" altLang="zh-CN" dirty="0"/>
              <a:t>在计算机的操作系统安装</a:t>
            </a:r>
            <a:r>
              <a:rPr lang="zh-CN" altLang="zh-CN" dirty="0" smtClean="0"/>
              <a:t>设备驱动程序</a:t>
            </a:r>
            <a:endParaRPr lang="zh-CN" altLang="zh-CN" dirty="0"/>
          </a:p>
          <a:p>
            <a:r>
              <a:rPr lang="zh-CN" altLang="zh-CN" dirty="0"/>
              <a:t>实现以太网数据链路层的相关协议</a:t>
            </a:r>
            <a:endParaRPr lang="zh-CN" altLang="en-US" dirty="0"/>
          </a:p>
          <a:p>
            <a:endParaRPr lang="zh-CN" altLang="en-US" dirty="0"/>
          </a:p>
        </p:txBody>
      </p:sp>
    </p:spTree>
    <p:extLst>
      <p:ext uri="{BB962C8B-B14F-4D97-AF65-F5344CB8AC3E}">
        <p14:creationId xmlns:p14="http://schemas.microsoft.com/office/powerpoint/2010/main" val="12976406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FF0000"/>
                </a:solidFill>
              </a:rPr>
              <a:t>4. </a:t>
            </a:r>
            <a:r>
              <a:rPr lang="zh-CN" altLang="zh-CN" dirty="0">
                <a:solidFill>
                  <a:srgbClr val="FF0000"/>
                </a:solidFill>
              </a:rPr>
              <a:t>硬件</a:t>
            </a:r>
            <a:r>
              <a:rPr lang="zh-CN" altLang="zh-CN" dirty="0" smtClean="0">
                <a:solidFill>
                  <a:srgbClr val="FF0000"/>
                </a:solidFill>
              </a:rPr>
              <a:t>地址</a:t>
            </a:r>
            <a:endParaRPr lang="zh-CN" altLang="en-US" dirty="0">
              <a:solidFill>
                <a:srgbClr val="FF0000"/>
              </a:solidFill>
            </a:endParaRPr>
          </a:p>
        </p:txBody>
      </p:sp>
      <p:sp>
        <p:nvSpPr>
          <p:cNvPr id="3" name="内容占位符 2"/>
          <p:cNvSpPr>
            <a:spLocks noGrp="1"/>
          </p:cNvSpPr>
          <p:nvPr>
            <p:ph sz="quarter" idx="1"/>
          </p:nvPr>
        </p:nvSpPr>
        <p:spPr/>
        <p:txBody>
          <a:bodyPr/>
          <a:lstStyle/>
          <a:p>
            <a:r>
              <a:rPr lang="en-US" altLang="zh-CN" dirty="0"/>
              <a:t>IEEE</a:t>
            </a:r>
            <a:r>
              <a:rPr lang="zh-CN" altLang="zh-CN" dirty="0"/>
              <a:t>为局域网规定了</a:t>
            </a:r>
            <a:r>
              <a:rPr lang="en-US" altLang="zh-CN" dirty="0"/>
              <a:t>48</a:t>
            </a:r>
            <a:r>
              <a:rPr lang="zh-CN" altLang="zh-CN" dirty="0"/>
              <a:t>位的全球地址，称为硬件地址、物理地址或</a:t>
            </a:r>
            <a:r>
              <a:rPr lang="en-US" altLang="zh-CN" dirty="0"/>
              <a:t>MAC</a:t>
            </a:r>
            <a:r>
              <a:rPr lang="zh-CN" altLang="zh-CN" dirty="0" smtClean="0"/>
              <a:t>地址</a:t>
            </a:r>
            <a:endParaRPr lang="en-US" altLang="zh-CN" dirty="0" smtClean="0"/>
          </a:p>
          <a:p>
            <a:r>
              <a:rPr lang="zh-CN" altLang="zh-CN" dirty="0"/>
              <a:t>地址中的前</a:t>
            </a:r>
            <a:r>
              <a:rPr lang="en-US" altLang="zh-CN" dirty="0"/>
              <a:t>3</a:t>
            </a:r>
            <a:r>
              <a:rPr lang="zh-CN" altLang="zh-CN" dirty="0"/>
              <a:t>字节（高</a:t>
            </a:r>
            <a:r>
              <a:rPr lang="en-US" altLang="zh-CN" dirty="0"/>
              <a:t>24</a:t>
            </a:r>
            <a:r>
              <a:rPr lang="zh-CN" altLang="zh-CN" dirty="0"/>
              <a:t>位</a:t>
            </a:r>
            <a:r>
              <a:rPr lang="zh-CN" altLang="zh-CN" dirty="0" smtClean="0"/>
              <a:t>）称为</a:t>
            </a:r>
            <a:r>
              <a:rPr lang="zh-CN" altLang="zh-CN" dirty="0"/>
              <a:t>组织唯一</a:t>
            </a:r>
            <a:r>
              <a:rPr lang="zh-CN" altLang="zh-CN" dirty="0" smtClean="0"/>
              <a:t>标识符</a:t>
            </a:r>
            <a:endParaRPr lang="en-US" altLang="zh-CN" dirty="0" smtClean="0"/>
          </a:p>
          <a:p>
            <a:r>
              <a:rPr lang="zh-CN" altLang="zh-CN" dirty="0" smtClean="0"/>
              <a:t>后</a:t>
            </a:r>
            <a:r>
              <a:rPr lang="zh-CN" altLang="zh-CN" dirty="0"/>
              <a:t>三</a:t>
            </a:r>
            <a:r>
              <a:rPr lang="zh-CN" altLang="zh-CN" dirty="0" smtClean="0"/>
              <a:t>字节称为</a:t>
            </a:r>
            <a:r>
              <a:rPr lang="zh-CN" altLang="zh-CN" dirty="0"/>
              <a:t>扩展唯一</a:t>
            </a:r>
            <a:r>
              <a:rPr lang="zh-CN" altLang="zh-CN" dirty="0" smtClean="0"/>
              <a:t>标识符</a:t>
            </a:r>
            <a:endParaRPr lang="en-US" altLang="zh-CN" dirty="0" smtClean="0"/>
          </a:p>
          <a:p>
            <a:pPr lvl="1"/>
            <a:r>
              <a:rPr lang="zh-CN" altLang="zh-CN" dirty="0" smtClean="0"/>
              <a:t>厂商</a:t>
            </a:r>
            <a:r>
              <a:rPr lang="zh-CN" altLang="zh-CN" dirty="0"/>
              <a:t>必须保证生产出的适配器没有重复的</a:t>
            </a:r>
            <a:r>
              <a:rPr lang="zh-CN" altLang="zh-CN" dirty="0" smtClean="0"/>
              <a:t>地址</a:t>
            </a:r>
            <a:endParaRPr lang="en-US" altLang="zh-CN" dirty="0" smtClean="0"/>
          </a:p>
          <a:p>
            <a:r>
              <a:rPr lang="zh-CN" altLang="zh-CN" dirty="0"/>
              <a:t>在网卡生产过程中，硬件地址被固化在网卡的</a:t>
            </a:r>
            <a:r>
              <a:rPr lang="en-US" altLang="zh-CN" dirty="0"/>
              <a:t>ROM</a:t>
            </a:r>
            <a:r>
              <a:rPr lang="zh-CN" altLang="zh-CN" dirty="0" smtClean="0"/>
              <a:t>中</a:t>
            </a:r>
            <a:endParaRPr lang="en-US" altLang="zh-CN" dirty="0" smtClean="0"/>
          </a:p>
          <a:p>
            <a:r>
              <a:rPr lang="zh-CN" altLang="zh-CN" dirty="0" smtClean="0"/>
              <a:t>主机</a:t>
            </a:r>
            <a:r>
              <a:rPr lang="zh-CN" altLang="zh-CN" dirty="0"/>
              <a:t>安装了网卡，就具有了网卡的硬件地址</a:t>
            </a:r>
            <a:endParaRPr lang="zh-CN" altLang="en-US" dirty="0"/>
          </a:p>
        </p:txBody>
      </p:sp>
    </p:spTree>
    <p:extLst>
      <p:ext uri="{BB962C8B-B14F-4D97-AF65-F5344CB8AC3E}">
        <p14:creationId xmlns:p14="http://schemas.microsoft.com/office/powerpoint/2010/main" val="17931901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solidFill>
                  <a:srgbClr val="FF0000"/>
                </a:solidFill>
              </a:rPr>
              <a:t>6.1 </a:t>
            </a:r>
            <a:r>
              <a:rPr lang="zh-CN" altLang="zh-CN" dirty="0" smtClean="0">
                <a:solidFill>
                  <a:srgbClr val="FF0000"/>
                </a:solidFill>
              </a:rPr>
              <a:t>媒体</a:t>
            </a:r>
            <a:r>
              <a:rPr lang="zh-CN" altLang="zh-CN" dirty="0">
                <a:solidFill>
                  <a:srgbClr val="FF0000"/>
                </a:solidFill>
              </a:rPr>
              <a:t>的访问</a:t>
            </a:r>
            <a:r>
              <a:rPr lang="zh-CN" altLang="zh-CN" dirty="0" smtClean="0">
                <a:solidFill>
                  <a:srgbClr val="FF0000"/>
                </a:solidFill>
              </a:rPr>
              <a:t>控制</a:t>
            </a:r>
            <a:endParaRPr lang="en-US" altLang="zh-CN" dirty="0" smtClean="0">
              <a:solidFill>
                <a:srgbClr val="FF0000"/>
              </a:solidFill>
            </a:endParaRPr>
          </a:p>
          <a:p>
            <a:pPr lvl="1"/>
            <a:r>
              <a:rPr lang="en-US" altLang="zh-CN" dirty="0"/>
              <a:t>6.1.1 </a:t>
            </a:r>
            <a:r>
              <a:rPr lang="zh-CN" altLang="zh-CN" dirty="0"/>
              <a:t>信道划分方式</a:t>
            </a:r>
          </a:p>
          <a:p>
            <a:pPr lvl="1"/>
            <a:r>
              <a:rPr lang="en-US" altLang="zh-CN" dirty="0"/>
              <a:t>6.1.2 </a:t>
            </a:r>
            <a:r>
              <a:rPr lang="zh-CN" altLang="zh-CN" dirty="0"/>
              <a:t>动态媒体接入方式</a:t>
            </a:r>
          </a:p>
          <a:p>
            <a:r>
              <a:rPr lang="en-US" altLang="zh-CN" dirty="0"/>
              <a:t>6.2 </a:t>
            </a:r>
            <a:r>
              <a:rPr lang="zh-CN" altLang="zh-CN" dirty="0"/>
              <a:t>局域网体系结构</a:t>
            </a:r>
          </a:p>
          <a:p>
            <a:r>
              <a:rPr lang="en-US" altLang="zh-CN" dirty="0"/>
              <a:t>6.3</a:t>
            </a:r>
            <a:r>
              <a:rPr lang="zh-CN" altLang="zh-CN" dirty="0"/>
              <a:t>以太网概述</a:t>
            </a:r>
          </a:p>
          <a:p>
            <a:r>
              <a:rPr lang="en-US" altLang="zh-CN" dirty="0"/>
              <a:t>6.4 </a:t>
            </a:r>
            <a:r>
              <a:rPr lang="zh-CN" altLang="zh-CN" dirty="0"/>
              <a:t>传统以太网</a:t>
            </a:r>
          </a:p>
          <a:p>
            <a:r>
              <a:rPr lang="en-US" altLang="zh-CN" dirty="0"/>
              <a:t>6.5 </a:t>
            </a:r>
            <a:r>
              <a:rPr lang="zh-CN" altLang="zh-CN" dirty="0"/>
              <a:t>交换式以太网</a:t>
            </a:r>
          </a:p>
          <a:p>
            <a:r>
              <a:rPr lang="en-US" altLang="zh-CN" dirty="0"/>
              <a:t>6.6 </a:t>
            </a:r>
            <a:r>
              <a:rPr lang="zh-CN" altLang="zh-CN" dirty="0"/>
              <a:t>以太网的发展</a:t>
            </a:r>
          </a:p>
          <a:p>
            <a:r>
              <a:rPr lang="en-US" altLang="zh-CN" dirty="0"/>
              <a:t>6.7 </a:t>
            </a:r>
            <a:r>
              <a:rPr lang="zh-CN" altLang="zh-CN" dirty="0"/>
              <a:t>利用令牌控制介质访问的局域网</a:t>
            </a:r>
          </a:p>
          <a:p>
            <a:endParaRPr lang="zh-CN" altLang="en-US" dirty="0"/>
          </a:p>
        </p:txBody>
      </p:sp>
    </p:spTree>
    <p:extLst>
      <p:ext uri="{BB962C8B-B14F-4D97-AF65-F5344CB8AC3E}">
        <p14:creationId xmlns:p14="http://schemas.microsoft.com/office/powerpoint/2010/main" val="35989948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a:t>6.1 </a:t>
            </a:r>
            <a:r>
              <a:rPr lang="zh-CN" altLang="zh-CN" dirty="0"/>
              <a:t>媒体的访问控制</a:t>
            </a:r>
            <a:endParaRPr lang="en-US" altLang="zh-CN" dirty="0"/>
          </a:p>
          <a:p>
            <a:r>
              <a:rPr lang="en-US" altLang="zh-CN" dirty="0" smtClean="0"/>
              <a:t>6.2 </a:t>
            </a:r>
            <a:r>
              <a:rPr lang="zh-CN" altLang="zh-CN" dirty="0"/>
              <a:t>局域网体系结构</a:t>
            </a:r>
          </a:p>
          <a:p>
            <a:r>
              <a:rPr lang="en-US" altLang="zh-CN" dirty="0" smtClean="0"/>
              <a:t>6.3 </a:t>
            </a:r>
            <a:r>
              <a:rPr lang="zh-CN" altLang="zh-CN" dirty="0" smtClean="0"/>
              <a:t>以太网</a:t>
            </a:r>
            <a:r>
              <a:rPr lang="zh-CN" altLang="zh-CN" dirty="0"/>
              <a:t>概述</a:t>
            </a:r>
          </a:p>
          <a:p>
            <a:r>
              <a:rPr lang="en-US" altLang="zh-CN" dirty="0">
                <a:solidFill>
                  <a:srgbClr val="FF0000"/>
                </a:solidFill>
              </a:rPr>
              <a:t>6.4 </a:t>
            </a:r>
            <a:r>
              <a:rPr lang="zh-CN" altLang="zh-CN" dirty="0">
                <a:solidFill>
                  <a:srgbClr val="FF0000"/>
                </a:solidFill>
              </a:rPr>
              <a:t>传统</a:t>
            </a:r>
            <a:r>
              <a:rPr lang="zh-CN" altLang="zh-CN" dirty="0" smtClean="0">
                <a:solidFill>
                  <a:srgbClr val="FF0000"/>
                </a:solidFill>
              </a:rPr>
              <a:t>以太网</a:t>
            </a:r>
            <a:endParaRPr lang="en-US" altLang="zh-CN" dirty="0" smtClean="0">
              <a:solidFill>
                <a:srgbClr val="FF0000"/>
              </a:solidFill>
            </a:endParaRPr>
          </a:p>
          <a:p>
            <a:pPr lvl="1"/>
            <a:r>
              <a:rPr lang="en-US" altLang="zh-CN" dirty="0">
                <a:solidFill>
                  <a:srgbClr val="FF0000"/>
                </a:solidFill>
              </a:rPr>
              <a:t>6.4.1 </a:t>
            </a:r>
            <a:r>
              <a:rPr lang="zh-CN" altLang="zh-CN" dirty="0">
                <a:solidFill>
                  <a:srgbClr val="FF0000"/>
                </a:solidFill>
              </a:rPr>
              <a:t>工作</a:t>
            </a:r>
            <a:r>
              <a:rPr lang="zh-CN" altLang="zh-CN" dirty="0" smtClean="0">
                <a:solidFill>
                  <a:srgbClr val="FF0000"/>
                </a:solidFill>
              </a:rPr>
              <a:t>方式</a:t>
            </a:r>
            <a:endParaRPr lang="en-US" altLang="zh-CN" dirty="0" smtClean="0">
              <a:solidFill>
                <a:srgbClr val="FF0000"/>
              </a:solidFill>
            </a:endParaRPr>
          </a:p>
          <a:p>
            <a:pPr lvl="1"/>
            <a:r>
              <a:rPr lang="en-US" altLang="zh-CN" dirty="0"/>
              <a:t>6.4.2 </a:t>
            </a:r>
            <a:r>
              <a:rPr lang="zh-CN" altLang="zh-CN" dirty="0"/>
              <a:t>扩展以太网</a:t>
            </a:r>
            <a:endParaRPr lang="zh-CN" altLang="zh-CN" dirty="0">
              <a:solidFill>
                <a:srgbClr val="FF0000"/>
              </a:solidFill>
            </a:endParaRPr>
          </a:p>
          <a:p>
            <a:r>
              <a:rPr lang="en-US" altLang="zh-CN" dirty="0"/>
              <a:t>6.5 </a:t>
            </a:r>
            <a:r>
              <a:rPr lang="zh-CN" altLang="zh-CN" dirty="0"/>
              <a:t>交换式以太网</a:t>
            </a:r>
          </a:p>
          <a:p>
            <a:r>
              <a:rPr lang="en-US" altLang="zh-CN" dirty="0"/>
              <a:t>6.6 </a:t>
            </a:r>
            <a:r>
              <a:rPr lang="zh-CN" altLang="zh-CN" dirty="0"/>
              <a:t>以太网的发展</a:t>
            </a:r>
          </a:p>
          <a:p>
            <a:r>
              <a:rPr lang="en-US" altLang="zh-CN" dirty="0"/>
              <a:t>6.7 </a:t>
            </a:r>
            <a:r>
              <a:rPr lang="zh-CN" altLang="zh-CN" dirty="0"/>
              <a:t>利用令牌控制介质访问的局域网</a:t>
            </a:r>
          </a:p>
          <a:p>
            <a:endParaRPr lang="zh-CN" altLang="en-US" dirty="0"/>
          </a:p>
        </p:txBody>
      </p:sp>
    </p:spTree>
    <p:extLst>
      <p:ext uri="{BB962C8B-B14F-4D97-AF65-F5344CB8AC3E}">
        <p14:creationId xmlns:p14="http://schemas.microsoft.com/office/powerpoint/2010/main" val="28606440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9" name="直接连接符 38"/>
          <p:cNvCxnSpPr/>
          <p:nvPr/>
        </p:nvCxnSpPr>
        <p:spPr>
          <a:xfrm flipH="1" flipV="1">
            <a:off x="1892860" y="3573016"/>
            <a:ext cx="14844" cy="720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flipV="1">
            <a:off x="3171600" y="3579416"/>
            <a:ext cx="14844" cy="720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flipH="1" flipV="1">
            <a:off x="4485407" y="3579416"/>
            <a:ext cx="14844" cy="720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H="1" flipV="1">
            <a:off x="5661635" y="3579416"/>
            <a:ext cx="14844" cy="720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6885771" y="3567339"/>
            <a:ext cx="14844" cy="72054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寻址方式</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早期</a:t>
            </a:r>
            <a:r>
              <a:rPr lang="zh-CN" altLang="zh-CN" dirty="0" smtClean="0"/>
              <a:t>以太网使用广播信道</a:t>
            </a:r>
            <a:endParaRPr lang="en-US" altLang="zh-CN" dirty="0" smtClean="0"/>
          </a:p>
          <a:p>
            <a:pPr lvl="1"/>
            <a:r>
              <a:rPr lang="zh-CN" altLang="zh-CN" dirty="0" smtClean="0"/>
              <a:t>一</a:t>
            </a:r>
            <a:r>
              <a:rPr lang="zh-CN" altLang="zh-CN" dirty="0"/>
              <a:t>个结点发送的数据会被所有其它结点</a:t>
            </a:r>
            <a:r>
              <a:rPr lang="zh-CN" altLang="zh-CN" dirty="0" smtClean="0"/>
              <a:t>收到</a:t>
            </a:r>
            <a:endParaRPr lang="en-US" altLang="zh-CN" dirty="0" smtClean="0"/>
          </a:p>
          <a:p>
            <a:pPr lvl="1"/>
            <a:r>
              <a:rPr lang="zh-CN" altLang="zh-CN" dirty="0" smtClean="0"/>
              <a:t>这</a:t>
            </a:r>
            <a:r>
              <a:rPr lang="zh-CN" altLang="zh-CN" dirty="0"/>
              <a:t>就存在一个寻址的</a:t>
            </a:r>
            <a:r>
              <a:rPr lang="zh-CN" altLang="zh-CN" dirty="0" smtClean="0"/>
              <a:t>问题</a:t>
            </a:r>
            <a:endParaRPr lang="en-US" altLang="zh-CN" dirty="0" smtClean="0"/>
          </a:p>
          <a:p>
            <a:endParaRPr lang="zh-CN" altLang="en-US" dirty="0"/>
          </a:p>
        </p:txBody>
      </p:sp>
      <p:sp>
        <p:nvSpPr>
          <p:cNvPr id="4" name="Line 7"/>
          <p:cNvSpPr>
            <a:spLocks noChangeShapeType="1"/>
          </p:cNvSpPr>
          <p:nvPr/>
        </p:nvSpPr>
        <p:spPr bwMode="auto">
          <a:xfrm flipV="1">
            <a:off x="1099540" y="3573902"/>
            <a:ext cx="6765191"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44" name="组合 43"/>
          <p:cNvGrpSpPr/>
          <p:nvPr/>
        </p:nvGrpSpPr>
        <p:grpSpPr>
          <a:xfrm>
            <a:off x="919757" y="3516934"/>
            <a:ext cx="7021399" cy="121056"/>
            <a:chOff x="919757" y="3458360"/>
            <a:chExt cx="7021399" cy="242113"/>
          </a:xfrm>
        </p:grpSpPr>
        <p:sp>
          <p:nvSpPr>
            <p:cNvPr id="5" name="Rectangle 9"/>
            <p:cNvSpPr>
              <a:spLocks noChangeArrowheads="1"/>
            </p:cNvSpPr>
            <p:nvPr/>
          </p:nvSpPr>
          <p:spPr bwMode="auto">
            <a:xfrm>
              <a:off x="7705495" y="3458360"/>
              <a:ext cx="235661" cy="242113"/>
            </a:xfrm>
            <a:prstGeom prst="rect">
              <a:avLst/>
            </a:prstGeom>
            <a:solidFill>
              <a:srgbClr val="0000FF"/>
            </a:solidFill>
            <a:ln w="12700">
              <a:solidFill>
                <a:srgbClr val="0000FF"/>
              </a:solidFill>
              <a:miter lim="800000"/>
              <a:headEnd/>
              <a:tailEnd/>
            </a:ln>
            <a:effec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 name="Rectangle 9"/>
            <p:cNvSpPr>
              <a:spLocks noChangeArrowheads="1"/>
            </p:cNvSpPr>
            <p:nvPr/>
          </p:nvSpPr>
          <p:spPr bwMode="auto">
            <a:xfrm>
              <a:off x="919757" y="3458360"/>
              <a:ext cx="235661" cy="242113"/>
            </a:xfrm>
            <a:prstGeom prst="rect">
              <a:avLst/>
            </a:prstGeom>
            <a:solidFill>
              <a:srgbClr val="0000FF"/>
            </a:solidFill>
            <a:ln w="12700">
              <a:solidFill>
                <a:srgbClr val="0000FF"/>
              </a:solidFill>
              <a:miter lim="800000"/>
              <a:headEnd/>
              <a:tailEnd/>
            </a:ln>
            <a:effec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12" name="Text Box 21"/>
          <p:cNvSpPr txBox="1">
            <a:spLocks noChangeArrowheads="1"/>
          </p:cNvSpPr>
          <p:nvPr/>
        </p:nvSpPr>
        <p:spPr bwMode="auto">
          <a:xfrm>
            <a:off x="2627783" y="4908845"/>
            <a:ext cx="1008113" cy="523210"/>
          </a:xfrm>
          <a:prstGeom prst="rect">
            <a:avLst/>
          </a:prstGeom>
          <a:solidFill>
            <a:schemeClr val="bg1"/>
          </a:solidFill>
          <a:ln>
            <a:noFill/>
          </a:ln>
          <a:effectLst/>
          <a:extLst/>
        </p:spPr>
        <p:txBody>
          <a:bodyPr wrap="square" lIns="91430" tIns="45715" rIns="91430" bIns="45715">
            <a:spAutoFit/>
          </a:bodyPr>
          <a:lstStyle/>
          <a:p>
            <a:pPr algn="ctr"/>
            <a:r>
              <a:rPr kumimoji="1" lang="en-US" altLang="zh-CN" sz="1400" b="1" dirty="0" smtClean="0">
                <a:solidFill>
                  <a:srgbClr val="CC00CC"/>
                </a:solidFill>
                <a:latin typeface="微软雅黑" pitchFamily="34" charset="-122"/>
                <a:ea typeface="微软雅黑" pitchFamily="34" charset="-122"/>
              </a:rPr>
              <a:t>B</a:t>
            </a:r>
            <a:r>
              <a:rPr kumimoji="1" lang="zh-CN" altLang="en-US" sz="1400" b="1" dirty="0" smtClean="0">
                <a:solidFill>
                  <a:srgbClr val="CC00CC"/>
                </a:solidFill>
                <a:latin typeface="微软雅黑" pitchFamily="34" charset="-122"/>
                <a:ea typeface="微软雅黑" pitchFamily="34" charset="-122"/>
              </a:rPr>
              <a:t>向</a:t>
            </a:r>
            <a:r>
              <a:rPr kumimoji="1" lang="en-US" altLang="zh-CN" sz="1400" b="1" dirty="0" smtClean="0">
                <a:solidFill>
                  <a:srgbClr val="CC00CC"/>
                </a:solidFill>
                <a:latin typeface="微软雅黑" pitchFamily="34" charset="-122"/>
                <a:ea typeface="微软雅黑" pitchFamily="34" charset="-122"/>
              </a:rPr>
              <a:t>D</a:t>
            </a:r>
            <a:r>
              <a:rPr kumimoji="1" lang="zh-CN" altLang="en-US" sz="1400" b="1" dirty="0" smtClean="0">
                <a:solidFill>
                  <a:srgbClr val="CC00CC"/>
                </a:solidFill>
                <a:latin typeface="微软雅黑" pitchFamily="34" charset="-122"/>
                <a:ea typeface="微软雅黑" pitchFamily="34" charset="-122"/>
              </a:rPr>
              <a:t>发</a:t>
            </a:r>
            <a:endParaRPr kumimoji="1" lang="en-US" altLang="zh-CN" sz="1400" b="1" dirty="0" smtClean="0">
              <a:solidFill>
                <a:srgbClr val="CC00CC"/>
              </a:solidFill>
              <a:latin typeface="微软雅黑" pitchFamily="34" charset="-122"/>
              <a:ea typeface="微软雅黑" pitchFamily="34" charset="-122"/>
            </a:endParaRPr>
          </a:p>
          <a:p>
            <a:pPr algn="ctr"/>
            <a:r>
              <a:rPr kumimoji="1" lang="zh-CN" altLang="en-US" sz="1400" b="1" dirty="0" smtClean="0">
                <a:solidFill>
                  <a:srgbClr val="CC00CC"/>
                </a:solidFill>
                <a:latin typeface="微软雅黑" pitchFamily="34" charset="-122"/>
                <a:ea typeface="微软雅黑" pitchFamily="34" charset="-122"/>
              </a:rPr>
              <a:t>送</a:t>
            </a:r>
            <a:r>
              <a:rPr kumimoji="1" lang="zh-CN" altLang="en-US" sz="1400" b="1" dirty="0">
                <a:solidFill>
                  <a:srgbClr val="CC00CC"/>
                </a:solidFill>
                <a:latin typeface="微软雅黑" pitchFamily="34" charset="-122"/>
                <a:ea typeface="微软雅黑" pitchFamily="34" charset="-122"/>
              </a:rPr>
              <a:t>数据</a:t>
            </a:r>
          </a:p>
        </p:txBody>
      </p:sp>
      <p:sp>
        <p:nvSpPr>
          <p:cNvPr id="13" name="Text Box 22"/>
          <p:cNvSpPr txBox="1">
            <a:spLocks noChangeArrowheads="1"/>
          </p:cNvSpPr>
          <p:nvPr/>
        </p:nvSpPr>
        <p:spPr bwMode="auto">
          <a:xfrm>
            <a:off x="4020311" y="4666351"/>
            <a:ext cx="569867"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0" tIns="45715" rIns="91430" bIns="45715">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p>
        </p:txBody>
      </p:sp>
      <p:sp>
        <p:nvSpPr>
          <p:cNvPr id="14" name="Text Box 23"/>
          <p:cNvSpPr txBox="1">
            <a:spLocks noChangeArrowheads="1"/>
          </p:cNvSpPr>
          <p:nvPr/>
        </p:nvSpPr>
        <p:spPr bwMode="auto">
          <a:xfrm>
            <a:off x="5312957" y="4655292"/>
            <a:ext cx="534745"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0" tIns="45715" rIns="91430" bIns="45715">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D</a:t>
            </a:r>
          </a:p>
        </p:txBody>
      </p:sp>
      <p:sp>
        <p:nvSpPr>
          <p:cNvPr id="15" name="Text Box 24"/>
          <p:cNvSpPr txBox="1">
            <a:spLocks noChangeArrowheads="1"/>
          </p:cNvSpPr>
          <p:nvPr/>
        </p:nvSpPr>
        <p:spPr bwMode="auto">
          <a:xfrm>
            <a:off x="1556161" y="4655292"/>
            <a:ext cx="585138"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0" tIns="45715" rIns="91430" bIns="45715">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p>
        </p:txBody>
      </p:sp>
      <p:sp>
        <p:nvSpPr>
          <p:cNvPr id="16" name="Text Box 25"/>
          <p:cNvSpPr txBox="1">
            <a:spLocks noChangeArrowheads="1"/>
          </p:cNvSpPr>
          <p:nvPr/>
        </p:nvSpPr>
        <p:spPr bwMode="auto">
          <a:xfrm>
            <a:off x="6469819" y="4652835"/>
            <a:ext cx="550016"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0" tIns="45715" rIns="91430" bIns="45715">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p>
        </p:txBody>
      </p:sp>
      <p:sp>
        <p:nvSpPr>
          <p:cNvPr id="20" name="Freeform 32"/>
          <p:cNvSpPr>
            <a:spLocks/>
          </p:cNvSpPr>
          <p:nvPr/>
        </p:nvSpPr>
        <p:spPr bwMode="auto">
          <a:xfrm>
            <a:off x="3169809" y="3635345"/>
            <a:ext cx="4418357" cy="704729"/>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Text Box 48"/>
          <p:cNvSpPr txBox="1">
            <a:spLocks noChangeArrowheads="1"/>
          </p:cNvSpPr>
          <p:nvPr/>
        </p:nvSpPr>
        <p:spPr bwMode="auto">
          <a:xfrm>
            <a:off x="3011221" y="4655292"/>
            <a:ext cx="340800"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30" tIns="45715" rIns="91430" bIns="45715">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p>
        </p:txBody>
      </p:sp>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05884" y="4294451"/>
            <a:ext cx="438056" cy="43805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57451" y="4294451"/>
            <a:ext cx="438056" cy="43805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81587" y="4294451"/>
            <a:ext cx="438056" cy="438056"/>
          </a:xfrm>
          <a:prstGeom prst="rect">
            <a:avLst/>
          </a:prstGeom>
          <a:noFill/>
          <a:extLst>
            <a:ext uri="{909E8E84-426E-40DD-AFC4-6F175D3DCCD1}">
              <a14:hiddenFill xmlns:a14="http://schemas.microsoft.com/office/drawing/2010/main">
                <a:solidFill>
                  <a:srgbClr val="FFFFFF"/>
                </a:solidFill>
              </a14:hiddenFill>
            </a:ext>
          </a:extLst>
        </p:spPr>
      </p:pic>
      <p:sp>
        <p:nvSpPr>
          <p:cNvPr id="26" name="Freeform 29"/>
          <p:cNvSpPr>
            <a:spLocks/>
          </p:cNvSpPr>
          <p:nvPr/>
        </p:nvSpPr>
        <p:spPr bwMode="auto">
          <a:xfrm>
            <a:off x="3134232" y="3651321"/>
            <a:ext cx="1355834" cy="688753"/>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7" name="Freeform 30"/>
          <p:cNvSpPr>
            <a:spLocks/>
          </p:cNvSpPr>
          <p:nvPr/>
        </p:nvSpPr>
        <p:spPr bwMode="auto">
          <a:xfrm>
            <a:off x="3169810" y="3661151"/>
            <a:ext cx="2506669" cy="678923"/>
          </a:xfrm>
          <a:custGeom>
            <a:avLst/>
            <a:gdLst>
              <a:gd name="T0" fmla="*/ 26 w 1895"/>
              <a:gd name="T1" fmla="*/ 556 h 629"/>
              <a:gd name="T2" fmla="*/ 147 w 1895"/>
              <a:gd name="T3" fmla="*/ 108 h 629"/>
              <a:gd name="T4" fmla="*/ 906 w 1895"/>
              <a:gd name="T5" fmla="*/ 35 h 629"/>
              <a:gd name="T6" fmla="*/ 1738 w 1895"/>
              <a:gd name="T7" fmla="*/ 99 h 629"/>
              <a:gd name="T8" fmla="*/ 1848 w 1895"/>
              <a:gd name="T9" fmla="*/ 629 h 629"/>
            </a:gdLst>
            <a:ahLst/>
            <a:cxnLst>
              <a:cxn ang="0">
                <a:pos x="T0" y="T1"/>
              </a:cxn>
              <a:cxn ang="0">
                <a:pos x="T2" y="T3"/>
              </a:cxn>
              <a:cxn ang="0">
                <a:pos x="T4" y="T5"/>
              </a:cxn>
              <a:cxn ang="0">
                <a:pos x="T6" y="T7"/>
              </a:cxn>
              <a:cxn ang="0">
                <a:pos x="T8" y="T9"/>
              </a:cxn>
            </a:cxnLst>
            <a:rect l="0" t="0" r="r" b="b"/>
            <a:pathLst>
              <a:path w="1895" h="629">
                <a:moveTo>
                  <a:pt x="26" y="556"/>
                </a:moveTo>
                <a:cubicBezTo>
                  <a:pt x="46" y="481"/>
                  <a:pt x="0" y="195"/>
                  <a:pt x="147" y="108"/>
                </a:cubicBezTo>
                <a:cubicBezTo>
                  <a:pt x="294" y="21"/>
                  <a:pt x="641" y="36"/>
                  <a:pt x="906" y="35"/>
                </a:cubicBezTo>
                <a:cubicBezTo>
                  <a:pt x="1171" y="34"/>
                  <a:pt x="1581" y="0"/>
                  <a:pt x="1738" y="99"/>
                </a:cubicBezTo>
                <a:cubicBezTo>
                  <a:pt x="1895" y="198"/>
                  <a:pt x="1825" y="519"/>
                  <a:pt x="1848" y="62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8" name="Freeform 31"/>
          <p:cNvSpPr>
            <a:spLocks/>
          </p:cNvSpPr>
          <p:nvPr/>
        </p:nvSpPr>
        <p:spPr bwMode="auto">
          <a:xfrm>
            <a:off x="3169810" y="3663611"/>
            <a:ext cx="3634438" cy="676464"/>
          </a:xfrm>
          <a:custGeom>
            <a:avLst/>
            <a:gdLst>
              <a:gd name="T0" fmla="*/ 29 w 2601"/>
              <a:gd name="T1" fmla="*/ 533 h 606"/>
              <a:gd name="T2" fmla="*/ 200 w 2601"/>
              <a:gd name="T3" fmla="*/ 85 h 606"/>
              <a:gd name="T4" fmla="*/ 1228 w 2601"/>
              <a:gd name="T5" fmla="*/ 24 h 606"/>
              <a:gd name="T6" fmla="*/ 2362 w 2601"/>
              <a:gd name="T7" fmla="*/ 106 h 606"/>
              <a:gd name="T8" fmla="*/ 2601 w 2601"/>
              <a:gd name="T9" fmla="*/ 606 h 606"/>
            </a:gdLst>
            <a:ahLst/>
            <a:cxnLst>
              <a:cxn ang="0">
                <a:pos x="T0" y="T1"/>
              </a:cxn>
              <a:cxn ang="0">
                <a:pos x="T2" y="T3"/>
              </a:cxn>
              <a:cxn ang="0">
                <a:pos x="T4" y="T5"/>
              </a:cxn>
              <a:cxn ang="0">
                <a:pos x="T6" y="T7"/>
              </a:cxn>
              <a:cxn ang="0">
                <a:pos x="T8" y="T9"/>
              </a:cxn>
            </a:cxnLst>
            <a:rect l="0" t="0" r="r" b="b"/>
            <a:pathLst>
              <a:path w="2601" h="606">
                <a:moveTo>
                  <a:pt x="29" y="533"/>
                </a:moveTo>
                <a:cubicBezTo>
                  <a:pt x="57" y="458"/>
                  <a:pt x="0" y="170"/>
                  <a:pt x="200" y="85"/>
                </a:cubicBezTo>
                <a:cubicBezTo>
                  <a:pt x="400" y="0"/>
                  <a:pt x="868" y="21"/>
                  <a:pt x="1228" y="24"/>
                </a:cubicBezTo>
                <a:cubicBezTo>
                  <a:pt x="1588" y="27"/>
                  <a:pt x="2133" y="9"/>
                  <a:pt x="2362" y="106"/>
                </a:cubicBezTo>
                <a:cubicBezTo>
                  <a:pt x="2591" y="203"/>
                  <a:pt x="2551" y="502"/>
                  <a:pt x="2601" y="606"/>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Freeform 33"/>
          <p:cNvSpPr>
            <a:spLocks/>
          </p:cNvSpPr>
          <p:nvPr/>
        </p:nvSpPr>
        <p:spPr bwMode="auto">
          <a:xfrm>
            <a:off x="1212365" y="3635345"/>
            <a:ext cx="1991490" cy="704729"/>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0" name="Freeform 34"/>
          <p:cNvSpPr>
            <a:spLocks/>
          </p:cNvSpPr>
          <p:nvPr/>
        </p:nvSpPr>
        <p:spPr bwMode="auto">
          <a:xfrm flipH="1">
            <a:off x="1856082" y="3635344"/>
            <a:ext cx="1355834" cy="76290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2603" y="4294451"/>
            <a:ext cx="438056" cy="43805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26061" y="4294451"/>
            <a:ext cx="438056" cy="438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1197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animEffect transition="in" filter="wipe(right)">
                                      <p:cBhvr>
                                        <p:cTn id="11" dur="2500"/>
                                        <p:tgtEl>
                                          <p:spTgt spid="30"/>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9"/>
                                        </p:tgtEl>
                                        <p:attrNameLst>
                                          <p:attrName>style.visibility</p:attrName>
                                        </p:attrNameLst>
                                      </p:cBhvr>
                                      <p:to>
                                        <p:strVal val="visible"/>
                                      </p:to>
                                    </p:set>
                                    <p:animEffect transition="in" filter="wipe(right)">
                                      <p:cBhvr>
                                        <p:cTn id="14" dur="2500"/>
                                        <p:tgtEl>
                                          <p:spTgt spid="29"/>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wipe(left)">
                                      <p:cBhvr>
                                        <p:cTn id="17" dur="2500"/>
                                        <p:tgtEl>
                                          <p:spTgt spid="26"/>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left)">
                                      <p:cBhvr>
                                        <p:cTn id="20" dur="2500"/>
                                        <p:tgtEl>
                                          <p:spTgt spid="27"/>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wipe(left)">
                                      <p:cBhvr>
                                        <p:cTn id="23" dur="2500"/>
                                        <p:tgtEl>
                                          <p:spTgt spid="2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left)">
                                      <p:cBhvr>
                                        <p:cTn id="26" dur="2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P spid="26" grpId="0" animBg="1"/>
      <p:bldP spid="27" grpId="0" animBg="1"/>
      <p:bldP spid="28" grpId="0" animBg="1"/>
      <p:bldP spid="29" grpId="0" animBg="1"/>
      <p:bldP spid="3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事不关己高高挂起</a:t>
            </a:r>
            <a:endParaRPr lang="zh-CN" altLang="en-US" dirty="0"/>
          </a:p>
        </p:txBody>
      </p:sp>
      <p:sp>
        <p:nvSpPr>
          <p:cNvPr id="3" name="内容占位符 2"/>
          <p:cNvSpPr>
            <a:spLocks noGrp="1"/>
          </p:cNvSpPr>
          <p:nvPr>
            <p:ph sz="quarter" idx="1"/>
          </p:nvPr>
        </p:nvSpPr>
        <p:spPr/>
        <p:txBody>
          <a:bodyPr/>
          <a:lstStyle/>
          <a:p>
            <a:r>
              <a:rPr lang="en-US" altLang="zh-CN" dirty="0"/>
              <a:t>B</a:t>
            </a:r>
            <a:r>
              <a:rPr lang="zh-CN" altLang="zh-CN" dirty="0"/>
              <a:t>希望发送数据给</a:t>
            </a:r>
            <a:r>
              <a:rPr lang="en-US" altLang="zh-CN" dirty="0" smtClean="0"/>
              <a:t>D</a:t>
            </a:r>
          </a:p>
          <a:p>
            <a:pPr lvl="1"/>
            <a:r>
              <a:rPr lang="zh-CN" altLang="zh-CN" dirty="0" smtClean="0"/>
              <a:t>将</a:t>
            </a:r>
            <a:r>
              <a:rPr lang="en-US" altLang="zh-CN" dirty="0"/>
              <a:t>D</a:t>
            </a:r>
            <a:r>
              <a:rPr lang="zh-CN" altLang="zh-CN" dirty="0"/>
              <a:t>的硬件地址写入数据帧</a:t>
            </a:r>
            <a:r>
              <a:rPr lang="zh-CN" altLang="zh-CN" dirty="0" smtClean="0"/>
              <a:t>首部</a:t>
            </a:r>
            <a:endParaRPr lang="en-US" altLang="zh-CN" dirty="0" smtClean="0"/>
          </a:p>
          <a:p>
            <a:pPr lvl="1"/>
            <a:r>
              <a:rPr lang="zh-CN" altLang="zh-CN" dirty="0" smtClean="0"/>
              <a:t>发</a:t>
            </a:r>
            <a:r>
              <a:rPr lang="zh-CN" altLang="zh-CN" dirty="0"/>
              <a:t>到网络</a:t>
            </a:r>
            <a:r>
              <a:rPr lang="zh-CN" altLang="zh-CN" dirty="0" smtClean="0"/>
              <a:t>上</a:t>
            </a:r>
            <a:endParaRPr lang="en-US" altLang="zh-CN" dirty="0" smtClean="0"/>
          </a:p>
          <a:p>
            <a:r>
              <a:rPr lang="en-US" altLang="zh-CN" dirty="0" smtClean="0"/>
              <a:t>A</a:t>
            </a:r>
            <a:r>
              <a:rPr lang="zh-CN" altLang="zh-CN" dirty="0"/>
              <a:t>、</a:t>
            </a:r>
            <a:r>
              <a:rPr lang="en-US" altLang="zh-CN" dirty="0"/>
              <a:t>C</a:t>
            </a:r>
            <a:r>
              <a:rPr lang="zh-CN" altLang="zh-CN" dirty="0"/>
              <a:t>、</a:t>
            </a:r>
            <a:r>
              <a:rPr lang="en-US" altLang="zh-CN" dirty="0"/>
              <a:t>D</a:t>
            </a:r>
            <a:r>
              <a:rPr lang="zh-CN" altLang="zh-CN" dirty="0"/>
              <a:t>、</a:t>
            </a:r>
            <a:r>
              <a:rPr lang="en-US" altLang="zh-CN" dirty="0"/>
              <a:t>E</a:t>
            </a:r>
            <a:r>
              <a:rPr lang="zh-CN" altLang="zh-CN" dirty="0"/>
              <a:t>都能够收到</a:t>
            </a:r>
            <a:r>
              <a:rPr lang="zh-CN" altLang="zh-CN" dirty="0" smtClean="0"/>
              <a:t>，将</a:t>
            </a:r>
            <a:r>
              <a:rPr lang="zh-CN" altLang="zh-CN" dirty="0"/>
              <a:t>自己的地址和数据帧中的目的地址进行</a:t>
            </a:r>
            <a:r>
              <a:rPr lang="zh-CN" altLang="zh-CN" dirty="0" smtClean="0"/>
              <a:t>对比</a:t>
            </a:r>
            <a:endParaRPr lang="en-US" altLang="zh-CN" dirty="0" smtClean="0"/>
          </a:p>
          <a:p>
            <a:r>
              <a:rPr lang="en-US" altLang="zh-CN" dirty="0" smtClean="0"/>
              <a:t>A</a:t>
            </a:r>
            <a:r>
              <a:rPr lang="zh-CN" altLang="zh-CN" dirty="0"/>
              <a:t>、</a:t>
            </a:r>
            <a:r>
              <a:rPr lang="en-US" altLang="zh-CN" dirty="0"/>
              <a:t>C</a:t>
            </a:r>
            <a:r>
              <a:rPr lang="zh-CN" altLang="zh-CN" dirty="0"/>
              <a:t>、</a:t>
            </a:r>
            <a:r>
              <a:rPr lang="en-US" altLang="zh-CN" dirty="0"/>
              <a:t>E</a:t>
            </a:r>
            <a:r>
              <a:rPr lang="zh-CN" altLang="zh-CN" dirty="0"/>
              <a:t>发现匹配失败，删除该</a:t>
            </a:r>
            <a:r>
              <a:rPr lang="zh-CN" altLang="zh-CN" dirty="0" smtClean="0"/>
              <a:t>帧</a:t>
            </a:r>
            <a:endParaRPr lang="en-US" altLang="zh-CN" dirty="0" smtClean="0"/>
          </a:p>
          <a:p>
            <a:r>
              <a:rPr lang="zh-CN" altLang="zh-CN" dirty="0" smtClean="0"/>
              <a:t>只有</a:t>
            </a:r>
            <a:r>
              <a:rPr lang="en-US" altLang="zh-CN" dirty="0"/>
              <a:t>D</a:t>
            </a:r>
            <a:r>
              <a:rPr lang="zh-CN" altLang="zh-CN" dirty="0"/>
              <a:t>匹配成功，收下该帧</a:t>
            </a:r>
            <a:endParaRPr lang="zh-CN" altLang="en-US" dirty="0"/>
          </a:p>
        </p:txBody>
      </p:sp>
    </p:spTree>
    <p:extLst>
      <p:ext uri="{BB962C8B-B14F-4D97-AF65-F5344CB8AC3E}">
        <p14:creationId xmlns:p14="http://schemas.microsoft.com/office/powerpoint/2010/main" val="20714956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特例</a:t>
            </a:r>
            <a:endParaRPr lang="zh-CN" altLang="en-US" dirty="0"/>
          </a:p>
        </p:txBody>
      </p:sp>
      <p:sp>
        <p:nvSpPr>
          <p:cNvPr id="3" name="内容占位符 2"/>
          <p:cNvSpPr>
            <a:spLocks noGrp="1"/>
          </p:cNvSpPr>
          <p:nvPr>
            <p:ph sz="quarter" idx="1"/>
          </p:nvPr>
        </p:nvSpPr>
        <p:spPr/>
        <p:txBody>
          <a:bodyPr/>
          <a:lstStyle/>
          <a:p>
            <a:r>
              <a:rPr lang="zh-CN" altLang="zh-CN" dirty="0" smtClean="0"/>
              <a:t>当</a:t>
            </a:r>
            <a:r>
              <a:rPr lang="zh-CN" altLang="zh-CN" dirty="0"/>
              <a:t>某个网卡被设为混杂模式</a:t>
            </a:r>
            <a:r>
              <a:rPr lang="zh-CN" altLang="zh-CN" dirty="0" smtClean="0"/>
              <a:t>时</a:t>
            </a:r>
            <a:endParaRPr lang="en-US" altLang="zh-CN" dirty="0" smtClean="0"/>
          </a:p>
          <a:p>
            <a:r>
              <a:rPr lang="zh-CN" altLang="zh-CN" dirty="0" smtClean="0"/>
              <a:t>该</a:t>
            </a:r>
            <a:r>
              <a:rPr lang="zh-CN" altLang="zh-CN" dirty="0"/>
              <a:t>网卡将接收所有到达本主机的</a:t>
            </a:r>
            <a:r>
              <a:rPr lang="zh-CN" altLang="zh-CN" dirty="0" smtClean="0"/>
              <a:t>数据帧</a:t>
            </a:r>
            <a:endParaRPr lang="en-US" altLang="zh-CN" dirty="0" smtClean="0"/>
          </a:p>
          <a:p>
            <a:r>
              <a:rPr lang="zh-CN" altLang="zh-CN" dirty="0" smtClean="0"/>
              <a:t>便于</a:t>
            </a:r>
            <a:r>
              <a:rPr lang="zh-CN" altLang="zh-CN" dirty="0"/>
              <a:t>网络管理员作为网络故障诊断手段，分析网络</a:t>
            </a:r>
            <a:r>
              <a:rPr lang="zh-CN" altLang="zh-CN" dirty="0" smtClean="0"/>
              <a:t>数据</a:t>
            </a:r>
            <a:endParaRPr lang="en-US" altLang="zh-CN" dirty="0" smtClean="0"/>
          </a:p>
          <a:p>
            <a:r>
              <a:rPr lang="zh-CN" altLang="zh-CN" dirty="0" smtClean="0"/>
              <a:t>但</a:t>
            </a:r>
            <a:r>
              <a:rPr lang="zh-CN" altLang="zh-CN" dirty="0"/>
              <a:t>也常被黑客利用</a:t>
            </a:r>
            <a:endParaRPr lang="zh-CN" altLang="en-US" dirty="0"/>
          </a:p>
        </p:txBody>
      </p:sp>
    </p:spTree>
    <p:extLst>
      <p:ext uri="{BB962C8B-B14F-4D97-AF65-F5344CB8AC3E}">
        <p14:creationId xmlns:p14="http://schemas.microsoft.com/office/powerpoint/2010/main" val="17394703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数据传输</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r>
              <a:rPr lang="zh-CN" altLang="zh-CN" dirty="0"/>
              <a:t>传统以太网的核心协议是载波侦听多路访问</a:t>
            </a:r>
            <a:r>
              <a:rPr lang="en-US" altLang="zh-CN" dirty="0"/>
              <a:t>/</a:t>
            </a:r>
            <a:r>
              <a:rPr lang="zh-CN" altLang="zh-CN" dirty="0"/>
              <a:t>冲突检测（</a:t>
            </a:r>
            <a:r>
              <a:rPr lang="en-US" altLang="zh-CN" dirty="0">
                <a:solidFill>
                  <a:srgbClr val="00B0F0"/>
                </a:solidFill>
              </a:rPr>
              <a:t>CS</a:t>
            </a:r>
            <a:r>
              <a:rPr lang="en-US" altLang="zh-CN" dirty="0">
                <a:solidFill>
                  <a:srgbClr val="FF0000"/>
                </a:solidFill>
              </a:rPr>
              <a:t>MA</a:t>
            </a:r>
            <a:r>
              <a:rPr lang="en-US" altLang="zh-CN" dirty="0"/>
              <a:t> with Collision Detection</a:t>
            </a:r>
            <a:r>
              <a:rPr lang="zh-CN" altLang="zh-CN" dirty="0"/>
              <a:t>，</a:t>
            </a:r>
            <a:r>
              <a:rPr lang="en-US" altLang="zh-CN" dirty="0"/>
              <a:t>CSMA/CD</a:t>
            </a:r>
            <a:r>
              <a:rPr lang="zh-CN" altLang="zh-CN" dirty="0" smtClean="0"/>
              <a:t>）</a:t>
            </a:r>
            <a:endParaRPr lang="en-US" altLang="zh-CN" dirty="0" smtClean="0"/>
          </a:p>
          <a:p>
            <a:r>
              <a:rPr lang="zh-CN" altLang="zh-CN" dirty="0" smtClean="0"/>
              <a:t>是</a:t>
            </a:r>
            <a:r>
              <a:rPr lang="zh-CN" altLang="zh-CN" dirty="0"/>
              <a:t>一种分布式控制方法，所有结点地位</a:t>
            </a:r>
            <a:r>
              <a:rPr lang="zh-CN" altLang="zh-CN" dirty="0" smtClean="0"/>
              <a:t>平等</a:t>
            </a:r>
            <a:endParaRPr lang="en-US" altLang="zh-CN" dirty="0" smtClean="0"/>
          </a:p>
          <a:p>
            <a:r>
              <a:rPr lang="zh-CN" altLang="zh-CN" dirty="0" smtClean="0">
                <a:solidFill>
                  <a:srgbClr val="FF0000"/>
                </a:solidFill>
              </a:rPr>
              <a:t>多路访问</a:t>
            </a:r>
            <a:r>
              <a:rPr lang="en-US" altLang="zh-CN" dirty="0">
                <a:solidFill>
                  <a:srgbClr val="FF0000"/>
                </a:solidFill>
              </a:rPr>
              <a:t>(</a:t>
            </a:r>
            <a:r>
              <a:rPr lang="en-US" altLang="zh-CN" dirty="0" smtClean="0">
                <a:solidFill>
                  <a:srgbClr val="FF0000"/>
                </a:solidFill>
              </a:rPr>
              <a:t>MA)</a:t>
            </a:r>
            <a:r>
              <a:rPr lang="zh-CN" altLang="zh-CN" dirty="0" smtClean="0"/>
              <a:t>是</a:t>
            </a:r>
            <a:r>
              <a:rPr lang="zh-CN" altLang="zh-CN" dirty="0"/>
              <a:t>指网络上的所有</a:t>
            </a:r>
            <a:r>
              <a:rPr lang="zh-CN" altLang="zh-CN" dirty="0" smtClean="0"/>
              <a:t>主机共同</a:t>
            </a:r>
            <a:r>
              <a:rPr lang="zh-CN" altLang="zh-CN" dirty="0"/>
              <a:t>使用一个广播信道收发</a:t>
            </a:r>
            <a:r>
              <a:rPr lang="zh-CN" altLang="zh-CN" dirty="0" smtClean="0"/>
              <a:t>数据</a:t>
            </a:r>
            <a:endParaRPr lang="zh-CN" altLang="zh-CN" dirty="0"/>
          </a:p>
          <a:p>
            <a:r>
              <a:rPr lang="zh-CN" altLang="zh-CN" dirty="0">
                <a:solidFill>
                  <a:srgbClr val="FF0000"/>
                </a:solidFill>
              </a:rPr>
              <a:t>载波</a:t>
            </a:r>
            <a:r>
              <a:rPr lang="zh-CN" altLang="zh-CN" dirty="0" smtClean="0">
                <a:solidFill>
                  <a:srgbClr val="FF0000"/>
                </a:solidFill>
              </a:rPr>
              <a:t>侦听</a:t>
            </a:r>
            <a:r>
              <a:rPr lang="en-US" altLang="zh-CN" dirty="0" smtClean="0">
                <a:solidFill>
                  <a:srgbClr val="FF0000"/>
                </a:solidFill>
              </a:rPr>
              <a:t>(</a:t>
            </a:r>
            <a:r>
              <a:rPr lang="en-US" altLang="zh-CN" dirty="0" smtClean="0">
                <a:solidFill>
                  <a:srgbClr val="00B0F0"/>
                </a:solidFill>
              </a:rPr>
              <a:t>CS</a:t>
            </a:r>
            <a:r>
              <a:rPr lang="en-US" altLang="zh-CN" dirty="0" smtClean="0">
                <a:solidFill>
                  <a:srgbClr val="FF0000"/>
                </a:solidFill>
              </a:rPr>
              <a:t>)</a:t>
            </a:r>
            <a:r>
              <a:rPr lang="zh-CN" altLang="zh-CN" dirty="0" smtClean="0"/>
              <a:t>是</a:t>
            </a:r>
            <a:r>
              <a:rPr lang="zh-CN" altLang="zh-CN" dirty="0"/>
              <a:t>指主机在发送数据前，都需要探查信道是否</a:t>
            </a:r>
            <a:r>
              <a:rPr lang="zh-CN" altLang="zh-CN" dirty="0" smtClean="0"/>
              <a:t>空闲</a:t>
            </a:r>
            <a:endParaRPr lang="en-US" altLang="zh-CN" dirty="0"/>
          </a:p>
          <a:p>
            <a:endParaRPr lang="zh-CN" altLang="en-US" dirty="0"/>
          </a:p>
        </p:txBody>
      </p:sp>
    </p:spTree>
    <p:extLst>
      <p:ext uri="{BB962C8B-B14F-4D97-AF65-F5344CB8AC3E}">
        <p14:creationId xmlns:p14="http://schemas.microsoft.com/office/powerpoint/2010/main" val="1387995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冲突</a:t>
            </a:r>
            <a:endParaRPr lang="zh-CN" altLang="en-US" dirty="0"/>
          </a:p>
        </p:txBody>
      </p:sp>
      <p:sp>
        <p:nvSpPr>
          <p:cNvPr id="3" name="内容占位符 2"/>
          <p:cNvSpPr>
            <a:spLocks noGrp="1"/>
          </p:cNvSpPr>
          <p:nvPr>
            <p:ph sz="quarter" idx="1"/>
          </p:nvPr>
        </p:nvSpPr>
        <p:spPr>
          <a:xfrm>
            <a:off x="301752" y="1527048"/>
            <a:ext cx="8503920" cy="4926288"/>
          </a:xfrm>
        </p:spPr>
        <p:txBody>
          <a:bodyPr>
            <a:normAutofit lnSpcReduction="10000"/>
          </a:bodyPr>
          <a:lstStyle/>
          <a:p>
            <a:r>
              <a:rPr lang="zh-CN" altLang="zh-CN" dirty="0"/>
              <a:t>如多个主机同时检测到信道空闲并立即发送数据，会导致信号在信道上产生冲突</a:t>
            </a:r>
            <a:endParaRPr lang="en-US" altLang="zh-CN" dirty="0"/>
          </a:p>
          <a:p>
            <a:endParaRPr lang="en-US" altLang="zh-CN" dirty="0" smtClean="0">
              <a:solidFill>
                <a:srgbClr val="FF0000"/>
              </a:solidFill>
            </a:endParaRPr>
          </a:p>
          <a:p>
            <a:endParaRPr lang="en-US" altLang="zh-CN" dirty="0">
              <a:solidFill>
                <a:srgbClr val="FF0000"/>
              </a:solidFill>
            </a:endParaRPr>
          </a:p>
          <a:p>
            <a:endParaRPr lang="en-US" altLang="zh-CN" dirty="0" smtClean="0">
              <a:solidFill>
                <a:srgbClr val="FF0000"/>
              </a:solidFill>
            </a:endParaRPr>
          </a:p>
          <a:p>
            <a:endParaRPr lang="en-US" altLang="zh-CN" dirty="0">
              <a:solidFill>
                <a:srgbClr val="FF0000"/>
              </a:solidFill>
            </a:endParaRPr>
          </a:p>
          <a:p>
            <a:endParaRPr lang="en-US" altLang="zh-CN" dirty="0" smtClean="0">
              <a:solidFill>
                <a:srgbClr val="FF0000"/>
              </a:solidFill>
            </a:endParaRPr>
          </a:p>
          <a:p>
            <a:endParaRPr lang="en-US" altLang="zh-CN" dirty="0">
              <a:solidFill>
                <a:srgbClr val="FF0000"/>
              </a:solidFill>
            </a:endParaRPr>
          </a:p>
          <a:p>
            <a:r>
              <a:rPr lang="zh-CN" altLang="zh-CN" dirty="0" smtClean="0">
                <a:solidFill>
                  <a:srgbClr val="FF0000"/>
                </a:solidFill>
              </a:rPr>
              <a:t>冲突</a:t>
            </a:r>
            <a:r>
              <a:rPr lang="zh-CN" altLang="zh-CN" dirty="0">
                <a:solidFill>
                  <a:srgbClr val="FF0000"/>
                </a:solidFill>
              </a:rPr>
              <a:t>检测</a:t>
            </a:r>
            <a:r>
              <a:rPr lang="zh-CN" altLang="zh-CN" dirty="0"/>
              <a:t>是指各主机发送数据的同时还必须监听信道，以检查自己的数据是否和其他主机的数据产生了</a:t>
            </a:r>
            <a:r>
              <a:rPr lang="zh-CN" altLang="zh-CN" dirty="0" smtClean="0"/>
              <a:t>冲突</a:t>
            </a:r>
            <a:endParaRPr lang="en-US" altLang="zh-CN" dirty="0" smtClean="0"/>
          </a:p>
          <a:p>
            <a:pPr lvl="1"/>
            <a:r>
              <a:rPr lang="zh-CN" altLang="en-US" dirty="0" smtClean="0"/>
              <a:t>要知错，且知错就改</a:t>
            </a:r>
            <a:endParaRPr lang="zh-CN" altLang="zh-CN" dirty="0"/>
          </a:p>
          <a:p>
            <a:endParaRPr lang="zh-CN" altLang="en-US" dirty="0"/>
          </a:p>
        </p:txBody>
      </p:sp>
      <p:sp>
        <p:nvSpPr>
          <p:cNvPr id="4" name="Line 7"/>
          <p:cNvSpPr>
            <a:spLocks noChangeShapeType="1"/>
          </p:cNvSpPr>
          <p:nvPr/>
        </p:nvSpPr>
        <p:spPr bwMode="auto">
          <a:xfrm flipV="1">
            <a:off x="1172188" y="3166822"/>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 name="Line 5"/>
          <p:cNvSpPr>
            <a:spLocks noChangeShapeType="1"/>
          </p:cNvSpPr>
          <p:nvPr/>
        </p:nvSpPr>
        <p:spPr bwMode="auto">
          <a:xfrm rot="16200000" flipV="1">
            <a:off x="4066718" y="3582552"/>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992406" y="3116496"/>
            <a:ext cx="6817692" cy="96480"/>
            <a:chOff x="992406" y="3051280"/>
            <a:chExt cx="6817692" cy="225020"/>
          </a:xfrm>
        </p:grpSpPr>
        <p:sp>
          <p:nvSpPr>
            <p:cNvPr id="5" name="Rectangle 9"/>
            <p:cNvSpPr>
              <a:spLocks noChangeArrowheads="1"/>
            </p:cNvSpPr>
            <p:nvPr/>
          </p:nvSpPr>
          <p:spPr bwMode="auto">
            <a:xfrm>
              <a:off x="7581756" y="3051280"/>
              <a:ext cx="228342" cy="225020"/>
            </a:xfrm>
            <a:prstGeom prst="rect">
              <a:avLst/>
            </a:prstGeom>
            <a:solidFill>
              <a:srgbClr val="0000FF"/>
            </a:solidFill>
            <a:ln w="12700">
              <a:solidFill>
                <a:srgbClr val="0000FF"/>
              </a:solidFill>
              <a:miter lim="800000"/>
              <a:headEnd/>
              <a:tailEnd/>
            </a:ln>
            <a:effec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7" name="Rectangle 9"/>
            <p:cNvSpPr>
              <a:spLocks noChangeArrowheads="1"/>
            </p:cNvSpPr>
            <p:nvPr/>
          </p:nvSpPr>
          <p:spPr bwMode="auto">
            <a:xfrm>
              <a:off x="992406" y="3051280"/>
              <a:ext cx="228342" cy="225020"/>
            </a:xfrm>
            <a:prstGeom prst="rect">
              <a:avLst/>
            </a:prstGeom>
            <a:solidFill>
              <a:srgbClr val="0000FF"/>
            </a:solidFill>
            <a:ln w="12700">
              <a:solidFill>
                <a:srgbClr val="0000FF"/>
              </a:solidFill>
              <a:miter lim="800000"/>
              <a:headEnd/>
              <a:tailEnd/>
            </a:ln>
            <a:effec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9" name="Freeform 14"/>
          <p:cNvSpPr>
            <a:spLocks/>
          </p:cNvSpPr>
          <p:nvPr/>
        </p:nvSpPr>
        <p:spPr bwMode="auto">
          <a:xfrm>
            <a:off x="3234301" y="3176653"/>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Line 17"/>
          <p:cNvSpPr>
            <a:spLocks noChangeShapeType="1"/>
          </p:cNvSpPr>
          <p:nvPr/>
        </p:nvSpPr>
        <p:spPr bwMode="auto">
          <a:xfrm rot="16200000" flipV="1">
            <a:off x="5302122" y="3582552"/>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Freeform 19"/>
          <p:cNvSpPr>
            <a:spLocks/>
          </p:cNvSpPr>
          <p:nvPr/>
        </p:nvSpPr>
        <p:spPr bwMode="auto">
          <a:xfrm>
            <a:off x="6941844" y="3176653"/>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2" name="Text Box 21"/>
          <p:cNvSpPr txBox="1">
            <a:spLocks noChangeArrowheads="1"/>
          </p:cNvSpPr>
          <p:nvPr/>
        </p:nvSpPr>
        <p:spPr bwMode="auto">
          <a:xfrm>
            <a:off x="2788230" y="4501766"/>
            <a:ext cx="902791" cy="523210"/>
          </a:xfrm>
          <a:prstGeom prst="rect">
            <a:avLst/>
          </a:prstGeom>
          <a:solidFill>
            <a:schemeClr val="bg1"/>
          </a:solidFill>
          <a:ln>
            <a:noFill/>
          </a:ln>
          <a:effectLst/>
          <a:extLst/>
        </p:spPr>
        <p:txBody>
          <a:bodyPr wrap="none" lIns="91430" tIns="45715" rIns="91430" bIns="45715">
            <a:spAutoFit/>
          </a:bodyPr>
          <a:lstStyle/>
          <a:p>
            <a:pPr algn="ctr"/>
            <a:r>
              <a:rPr kumimoji="1" lang="en-US" altLang="zh-CN" sz="1400" b="1" dirty="0">
                <a:solidFill>
                  <a:srgbClr val="CC00CC"/>
                </a:solidFill>
                <a:latin typeface="微软雅黑" pitchFamily="34" charset="-122"/>
                <a:ea typeface="微软雅黑" pitchFamily="34" charset="-122"/>
              </a:rPr>
              <a:t>B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D</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13" name="Text Box 22"/>
          <p:cNvSpPr txBox="1">
            <a:spLocks noChangeArrowheads="1"/>
          </p:cNvSpPr>
          <p:nvPr/>
        </p:nvSpPr>
        <p:spPr bwMode="auto">
          <a:xfrm>
            <a:off x="4092958" y="4259271"/>
            <a:ext cx="516468"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p>
        </p:txBody>
      </p:sp>
      <p:sp>
        <p:nvSpPr>
          <p:cNvPr id="14" name="Text Box 23"/>
          <p:cNvSpPr txBox="1">
            <a:spLocks noChangeArrowheads="1"/>
          </p:cNvSpPr>
          <p:nvPr/>
        </p:nvSpPr>
        <p:spPr bwMode="auto">
          <a:xfrm>
            <a:off x="5385606" y="4248212"/>
            <a:ext cx="486010"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p>
        </p:txBody>
      </p:sp>
      <p:sp>
        <p:nvSpPr>
          <p:cNvPr id="15" name="Text Box 24"/>
          <p:cNvSpPr txBox="1">
            <a:spLocks noChangeArrowheads="1"/>
          </p:cNvSpPr>
          <p:nvPr/>
        </p:nvSpPr>
        <p:spPr bwMode="auto">
          <a:xfrm>
            <a:off x="1628808" y="4248212"/>
            <a:ext cx="530894"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p>
        </p:txBody>
      </p:sp>
      <p:sp>
        <p:nvSpPr>
          <p:cNvPr id="16" name="Text Box 25"/>
          <p:cNvSpPr txBox="1">
            <a:spLocks noChangeArrowheads="1"/>
          </p:cNvSpPr>
          <p:nvPr/>
        </p:nvSpPr>
        <p:spPr bwMode="auto">
          <a:xfrm>
            <a:off x="6542468" y="4245755"/>
            <a:ext cx="498834"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p>
        </p:txBody>
      </p:sp>
      <p:sp>
        <p:nvSpPr>
          <p:cNvPr id="20" name="Freeform 32"/>
          <p:cNvSpPr>
            <a:spLocks/>
          </p:cNvSpPr>
          <p:nvPr/>
        </p:nvSpPr>
        <p:spPr bwMode="auto">
          <a:xfrm>
            <a:off x="3242459" y="3228265"/>
            <a:ext cx="1726088" cy="654977"/>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1" name="Text Box 48"/>
          <p:cNvSpPr txBox="1">
            <a:spLocks noChangeArrowheads="1"/>
          </p:cNvSpPr>
          <p:nvPr/>
        </p:nvSpPr>
        <p:spPr bwMode="auto">
          <a:xfrm>
            <a:off x="3083869" y="4248212"/>
            <a:ext cx="308077"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p>
        </p:txBody>
      </p:sp>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8532" y="388737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0100" y="3887371"/>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4" name="Line 12"/>
          <p:cNvSpPr>
            <a:spLocks noChangeShapeType="1"/>
          </p:cNvSpPr>
          <p:nvPr/>
        </p:nvSpPr>
        <p:spPr bwMode="auto">
          <a:xfrm rot="16200000" flipV="1">
            <a:off x="1595911" y="3582552"/>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5" name="Freeform 29"/>
          <p:cNvSpPr>
            <a:spLocks/>
          </p:cNvSpPr>
          <p:nvPr/>
        </p:nvSpPr>
        <p:spPr bwMode="auto">
          <a:xfrm>
            <a:off x="3206881" y="3244241"/>
            <a:ext cx="1313728"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Freeform 33"/>
          <p:cNvSpPr>
            <a:spLocks/>
          </p:cNvSpPr>
          <p:nvPr/>
        </p:nvSpPr>
        <p:spPr bwMode="auto">
          <a:xfrm>
            <a:off x="2411760" y="3228265"/>
            <a:ext cx="808417"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5252" y="3887371"/>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9" name="Text Box 21"/>
          <p:cNvSpPr txBox="1">
            <a:spLocks noChangeArrowheads="1"/>
          </p:cNvSpPr>
          <p:nvPr/>
        </p:nvSpPr>
        <p:spPr bwMode="auto">
          <a:xfrm>
            <a:off x="6506406" y="4501766"/>
            <a:ext cx="902791" cy="523210"/>
          </a:xfrm>
          <a:prstGeom prst="rect">
            <a:avLst/>
          </a:prstGeom>
          <a:solidFill>
            <a:schemeClr val="bg1"/>
          </a:solidFill>
          <a:ln>
            <a:noFill/>
          </a:ln>
          <a:effectLst/>
          <a:extLst/>
        </p:spPr>
        <p:txBody>
          <a:bodyPr wrap="none" lIns="91430" tIns="45715" rIns="91430" bIns="45715">
            <a:spAutoFit/>
          </a:bodyPr>
          <a:lstStyle/>
          <a:p>
            <a:pPr algn="ctr"/>
            <a:r>
              <a:rPr kumimoji="1" lang="en-US" altLang="zh-CN" sz="1400" b="1" dirty="0">
                <a:solidFill>
                  <a:srgbClr val="CC00CC"/>
                </a:solidFill>
                <a:latin typeface="微软雅黑" pitchFamily="34" charset="-122"/>
                <a:ea typeface="微软雅黑" pitchFamily="34" charset="-122"/>
              </a:rPr>
              <a:t>E </a:t>
            </a:r>
            <a:r>
              <a:rPr kumimoji="1" lang="zh-CN" altLang="en-US" sz="1400" b="1" dirty="0">
                <a:solidFill>
                  <a:srgbClr val="CC00CC"/>
                </a:solidFill>
                <a:latin typeface="微软雅黑" pitchFamily="34" charset="-122"/>
                <a:ea typeface="微软雅黑" pitchFamily="34" charset="-122"/>
              </a:rPr>
              <a:t>向 </a:t>
            </a:r>
            <a:r>
              <a:rPr kumimoji="1" lang="en-US" altLang="zh-CN" sz="1400" b="1" dirty="0">
                <a:solidFill>
                  <a:srgbClr val="CC00CC"/>
                </a:solidFill>
                <a:latin typeface="微软雅黑" pitchFamily="34" charset="-122"/>
                <a:ea typeface="微软雅黑" pitchFamily="34" charset="-122"/>
              </a:rPr>
              <a:t>A</a:t>
            </a:r>
          </a:p>
          <a:p>
            <a:pPr algn="ctr"/>
            <a:r>
              <a:rPr kumimoji="1" lang="zh-CN" altLang="en-US" sz="1400" b="1" dirty="0">
                <a:solidFill>
                  <a:srgbClr val="CC00CC"/>
                </a:solidFill>
                <a:latin typeface="微软雅黑" pitchFamily="34" charset="-122"/>
                <a:ea typeface="微软雅黑" pitchFamily="34" charset="-122"/>
              </a:rPr>
              <a:t>发送数据</a:t>
            </a:r>
          </a:p>
        </p:txBody>
      </p:sp>
      <p:sp>
        <p:nvSpPr>
          <p:cNvPr id="30" name="Freeform 32"/>
          <p:cNvSpPr>
            <a:spLocks/>
          </p:cNvSpPr>
          <p:nvPr/>
        </p:nvSpPr>
        <p:spPr bwMode="auto">
          <a:xfrm>
            <a:off x="6948264" y="3244242"/>
            <a:ext cx="559277" cy="693070"/>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1" name="Freeform 33"/>
          <p:cNvSpPr>
            <a:spLocks/>
          </p:cNvSpPr>
          <p:nvPr/>
        </p:nvSpPr>
        <p:spPr bwMode="auto">
          <a:xfrm>
            <a:off x="5102931" y="3240139"/>
            <a:ext cx="1830735"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Freeform 34"/>
          <p:cNvSpPr>
            <a:spLocks/>
          </p:cNvSpPr>
          <p:nvPr/>
        </p:nvSpPr>
        <p:spPr bwMode="auto">
          <a:xfrm flipH="1">
            <a:off x="5733665" y="3228264"/>
            <a:ext cx="1200001" cy="709047"/>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3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4236" y="3887371"/>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8709" y="3887371"/>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组合 40"/>
          <p:cNvGrpSpPr/>
          <p:nvPr/>
        </p:nvGrpSpPr>
        <p:grpSpPr>
          <a:xfrm>
            <a:off x="4857604" y="2918044"/>
            <a:ext cx="362468" cy="589864"/>
            <a:chOff x="4857604" y="2918044"/>
            <a:chExt cx="362468" cy="589864"/>
          </a:xfrm>
        </p:grpSpPr>
        <p:cxnSp>
          <p:nvCxnSpPr>
            <p:cNvPr id="38" name="直接连接符 37"/>
            <p:cNvCxnSpPr/>
            <p:nvPr/>
          </p:nvCxnSpPr>
          <p:spPr>
            <a:xfrm>
              <a:off x="4857604" y="2918044"/>
              <a:ext cx="362468" cy="5898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V="1">
              <a:off x="4874299" y="2918044"/>
              <a:ext cx="345773" cy="4881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895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22" presetClass="entr" presetSubtype="2" fill="hold" grpId="0" nodeType="withEffect">
                                  <p:stCondLst>
                                    <p:cond delay="500"/>
                                  </p:stCondLst>
                                  <p:childTnLst>
                                    <p:set>
                                      <p:cBhvr>
                                        <p:cTn id="10" dur="1" fill="hold">
                                          <p:stCondLst>
                                            <p:cond delay="0"/>
                                          </p:stCondLst>
                                        </p:cTn>
                                        <p:tgtEl>
                                          <p:spTgt spid="26"/>
                                        </p:tgtEl>
                                        <p:attrNameLst>
                                          <p:attrName>style.visibility</p:attrName>
                                        </p:attrNameLst>
                                      </p:cBhvr>
                                      <p:to>
                                        <p:strVal val="visible"/>
                                      </p:to>
                                    </p:set>
                                    <p:animEffect transition="in" filter="wipe(right)">
                                      <p:cBhvr>
                                        <p:cTn id="11" dur="3500"/>
                                        <p:tgtEl>
                                          <p:spTgt spid="26"/>
                                        </p:tgtEl>
                                      </p:cBhvr>
                                    </p:animEffect>
                                  </p:childTnLst>
                                </p:cTn>
                              </p:par>
                              <p:par>
                                <p:cTn id="12" presetID="22" presetClass="entr" presetSubtype="8" fill="hold" grpId="0" nodeType="withEffect">
                                  <p:stCondLst>
                                    <p:cond delay="500"/>
                                  </p:stCondLst>
                                  <p:childTnLst>
                                    <p:set>
                                      <p:cBhvr>
                                        <p:cTn id="13" dur="1" fill="hold">
                                          <p:stCondLst>
                                            <p:cond delay="0"/>
                                          </p:stCondLst>
                                        </p:cTn>
                                        <p:tgtEl>
                                          <p:spTgt spid="25"/>
                                        </p:tgtEl>
                                        <p:attrNameLst>
                                          <p:attrName>style.visibility</p:attrName>
                                        </p:attrNameLst>
                                      </p:cBhvr>
                                      <p:to>
                                        <p:strVal val="visible"/>
                                      </p:to>
                                    </p:set>
                                    <p:animEffect transition="in" filter="wipe(left)">
                                      <p:cBhvr>
                                        <p:cTn id="14" dur="3500"/>
                                        <p:tgtEl>
                                          <p:spTgt spid="25"/>
                                        </p:tgtEl>
                                      </p:cBhvr>
                                    </p:animEffect>
                                  </p:childTnLst>
                                </p:cTn>
                              </p:par>
                              <p:par>
                                <p:cTn id="15" presetID="22" presetClass="entr" presetSubtype="8" fill="hold" grpId="0" nodeType="withEffect">
                                  <p:stCondLst>
                                    <p:cond delay="50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3500"/>
                                        <p:tgtEl>
                                          <p:spTgt spid="20"/>
                                        </p:tgtEl>
                                      </p:cBhvr>
                                    </p:animEffect>
                                  </p:childTnLst>
                                </p:cTn>
                              </p:par>
                              <p:par>
                                <p:cTn id="18" presetID="22" presetClass="entr" presetSubtype="2" fill="hold" grpId="0" nodeType="withEffect">
                                  <p:stCondLst>
                                    <p:cond delay="500"/>
                                  </p:stCondLst>
                                  <p:childTnLst>
                                    <p:set>
                                      <p:cBhvr>
                                        <p:cTn id="19" dur="1" fill="hold">
                                          <p:stCondLst>
                                            <p:cond delay="0"/>
                                          </p:stCondLst>
                                        </p:cTn>
                                        <p:tgtEl>
                                          <p:spTgt spid="32"/>
                                        </p:tgtEl>
                                        <p:attrNameLst>
                                          <p:attrName>style.visibility</p:attrName>
                                        </p:attrNameLst>
                                      </p:cBhvr>
                                      <p:to>
                                        <p:strVal val="visible"/>
                                      </p:to>
                                    </p:set>
                                    <p:animEffect transition="in" filter="wipe(right)">
                                      <p:cBhvr>
                                        <p:cTn id="20" dur="3500"/>
                                        <p:tgtEl>
                                          <p:spTgt spid="32"/>
                                        </p:tgtEl>
                                      </p:cBhvr>
                                    </p:animEffect>
                                  </p:childTnLst>
                                </p:cTn>
                              </p:par>
                              <p:par>
                                <p:cTn id="21" presetID="22" presetClass="entr" presetSubtype="2" fill="hold" grpId="0" nodeType="withEffect">
                                  <p:stCondLst>
                                    <p:cond delay="500"/>
                                  </p:stCondLst>
                                  <p:childTnLst>
                                    <p:set>
                                      <p:cBhvr>
                                        <p:cTn id="22" dur="1" fill="hold">
                                          <p:stCondLst>
                                            <p:cond delay="0"/>
                                          </p:stCondLst>
                                        </p:cTn>
                                        <p:tgtEl>
                                          <p:spTgt spid="31"/>
                                        </p:tgtEl>
                                        <p:attrNameLst>
                                          <p:attrName>style.visibility</p:attrName>
                                        </p:attrNameLst>
                                      </p:cBhvr>
                                      <p:to>
                                        <p:strVal val="visible"/>
                                      </p:to>
                                    </p:set>
                                    <p:animEffect transition="in" filter="wipe(right)">
                                      <p:cBhvr>
                                        <p:cTn id="23" dur="3500"/>
                                        <p:tgtEl>
                                          <p:spTgt spid="31"/>
                                        </p:tgtEl>
                                      </p:cBhvr>
                                    </p:animEffect>
                                  </p:childTnLst>
                                </p:cTn>
                              </p:par>
                              <p:par>
                                <p:cTn id="24" presetID="22" presetClass="entr" presetSubtype="8" fill="hold" grpId="0" nodeType="withEffect">
                                  <p:stCondLst>
                                    <p:cond delay="500"/>
                                  </p:stCondLst>
                                  <p:childTnLst>
                                    <p:set>
                                      <p:cBhvr>
                                        <p:cTn id="25" dur="1" fill="hold">
                                          <p:stCondLst>
                                            <p:cond delay="0"/>
                                          </p:stCondLst>
                                        </p:cTn>
                                        <p:tgtEl>
                                          <p:spTgt spid="30"/>
                                        </p:tgtEl>
                                        <p:attrNameLst>
                                          <p:attrName>style.visibility</p:attrName>
                                        </p:attrNameLst>
                                      </p:cBhvr>
                                      <p:to>
                                        <p:strVal val="visible"/>
                                      </p:to>
                                    </p:set>
                                    <p:animEffect transition="in" filter="wipe(left)">
                                      <p:cBhvr>
                                        <p:cTn id="26" dur="3500"/>
                                        <p:tgtEl>
                                          <p:spTgt spid="30"/>
                                        </p:tgtEl>
                                      </p:cBhvr>
                                    </p:animEffect>
                                  </p:childTnLst>
                                </p:cTn>
                              </p:par>
                            </p:childTnLst>
                          </p:cTn>
                        </p:par>
                        <p:par>
                          <p:cTn id="27" fill="hold">
                            <p:stCondLst>
                              <p:cond delay="4000"/>
                            </p:stCondLst>
                            <p:childTnLst>
                              <p:par>
                                <p:cTn id="28" presetID="1" presetClass="entr" presetSubtype="0" fill="hold" nodeType="afterEffect">
                                  <p:stCondLst>
                                    <p:cond delay="0"/>
                                  </p:stCondLst>
                                  <p:childTnLst>
                                    <p:set>
                                      <p:cBhvr>
                                        <p:cTn id="29" dur="1" fill="hold">
                                          <p:stCondLst>
                                            <p:cond delay="0"/>
                                          </p:stCondLst>
                                        </p:cTn>
                                        <p:tgtEl>
                                          <p:spTgt spid="41"/>
                                        </p:tgtEl>
                                        <p:attrNameLst>
                                          <p:attrName>style.visibility</p:attrName>
                                        </p:attrNameLst>
                                      </p:cBhvr>
                                      <p:to>
                                        <p:strVal val="visible"/>
                                      </p:to>
                                    </p:set>
                                  </p:childTnLst>
                                </p:cTn>
                              </p:par>
                            </p:childTnLst>
                          </p:cTn>
                        </p:par>
                        <p:par>
                          <p:cTn id="30" fill="hold">
                            <p:stCondLst>
                              <p:cond delay="4000"/>
                            </p:stCondLst>
                            <p:childTnLst>
                              <p:par>
                                <p:cTn id="31" presetID="6" presetClass="emph" presetSubtype="0" fill="hold" nodeType="afterEffect">
                                  <p:stCondLst>
                                    <p:cond delay="0"/>
                                  </p:stCondLst>
                                  <p:childTnLst>
                                    <p:animScale>
                                      <p:cBhvr>
                                        <p:cTn id="32" dur="2000" fill="hold"/>
                                        <p:tgtEl>
                                          <p:spTgt spid="41"/>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animBg="1"/>
      <p:bldP spid="25" grpId="0" animBg="1"/>
      <p:bldP spid="26" grpId="0" animBg="1"/>
      <p:bldP spid="29" grpId="0" animBg="1"/>
      <p:bldP spid="30" grpId="0" animBg="1"/>
      <p:bldP spid="31" grpId="0" animBg="1"/>
      <p:bldP spid="3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a:t>
            </a:r>
            <a:r>
              <a:rPr lang="zh-CN" altLang="zh-CN" dirty="0">
                <a:solidFill>
                  <a:srgbClr val="FF0000"/>
                </a:solidFill>
              </a:rPr>
              <a:t>最小监听时间</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发送数据帧时需要监听信道，监听的时间必须大于一个数值，否则会导致无法检测</a:t>
            </a:r>
            <a:r>
              <a:rPr lang="zh-CN" altLang="zh-CN" dirty="0" smtClean="0"/>
              <a:t>到</a:t>
            </a:r>
            <a:r>
              <a:rPr lang="zh-CN" altLang="en-US" dirty="0" smtClean="0"/>
              <a:t>所有</a:t>
            </a:r>
            <a:r>
              <a:rPr lang="zh-CN" altLang="zh-CN" dirty="0" smtClean="0"/>
              <a:t>冲突</a:t>
            </a:r>
            <a:r>
              <a:rPr lang="zh-CN" altLang="zh-CN" dirty="0"/>
              <a:t>的</a:t>
            </a:r>
            <a:r>
              <a:rPr lang="zh-CN" altLang="zh-CN" dirty="0" smtClean="0"/>
              <a:t>情况</a:t>
            </a:r>
            <a:r>
              <a:rPr lang="zh-CN" altLang="en-US" dirty="0" smtClean="0"/>
              <a:t>！</a:t>
            </a:r>
            <a:endParaRPr lang="en-US" altLang="zh-CN" dirty="0" smtClean="0"/>
          </a:p>
          <a:p>
            <a:r>
              <a:rPr lang="zh-CN" altLang="zh-CN" dirty="0"/>
              <a:t>计算最小监听时间就需要考虑最极端的</a:t>
            </a:r>
            <a:r>
              <a:rPr lang="zh-CN" altLang="zh-CN" dirty="0" smtClean="0"/>
              <a:t>情况</a:t>
            </a:r>
            <a:endParaRPr lang="en-US" altLang="zh-CN" dirty="0" smtClean="0"/>
          </a:p>
          <a:p>
            <a:r>
              <a:rPr lang="zh-CN" altLang="zh-CN" dirty="0" smtClean="0"/>
              <a:t>设</a:t>
            </a:r>
            <a:r>
              <a:rPr lang="zh-CN" altLang="zh-CN" dirty="0"/>
              <a:t>两台主机处于总线的两端，距离为总线长度</a:t>
            </a:r>
            <a:r>
              <a:rPr lang="zh-CN" altLang="zh-CN" dirty="0" smtClean="0"/>
              <a:t>（</a:t>
            </a:r>
            <a:r>
              <a:rPr lang="en-US" altLang="zh-CN" i="1" dirty="0" smtClean="0">
                <a:latin typeface="Bahnschrift Light" pitchFamily="34" charset="0"/>
              </a:rPr>
              <a:t>l </a:t>
            </a:r>
            <a:r>
              <a:rPr lang="zh-CN" altLang="zh-CN" dirty="0" smtClean="0"/>
              <a:t>）</a:t>
            </a:r>
            <a:endParaRPr lang="en-US" altLang="zh-CN" dirty="0" smtClean="0"/>
          </a:p>
          <a:p>
            <a:endParaRPr lang="en-US" altLang="zh-CN" dirty="0"/>
          </a:p>
          <a:p>
            <a:endParaRPr lang="en-US" altLang="zh-CN" dirty="0" smtClean="0"/>
          </a:p>
          <a:p>
            <a:endParaRPr lang="en-US" altLang="zh-CN" dirty="0"/>
          </a:p>
          <a:p>
            <a:endParaRPr lang="en-US" altLang="zh-CN" dirty="0" smtClean="0"/>
          </a:p>
          <a:p>
            <a:r>
              <a:rPr lang="zh-CN" altLang="en-US" dirty="0" smtClean="0"/>
              <a:t>此时</a:t>
            </a:r>
            <a:r>
              <a:rPr lang="en-US" altLang="zh-CN" dirty="0" smtClean="0"/>
              <a:t>A</a:t>
            </a:r>
            <a:r>
              <a:rPr lang="zh-CN" altLang="en-US" dirty="0" smtClean="0"/>
              <a:t>无法感知到冲突</a:t>
            </a:r>
            <a:endParaRPr lang="en-US" altLang="zh-CN" dirty="0" smtClean="0"/>
          </a:p>
          <a:p>
            <a:endParaRPr lang="zh-CN" altLang="en-US" dirty="0"/>
          </a:p>
        </p:txBody>
      </p:sp>
      <p:sp>
        <p:nvSpPr>
          <p:cNvPr id="34" name="Line 7"/>
          <p:cNvSpPr>
            <a:spLocks noChangeShapeType="1"/>
          </p:cNvSpPr>
          <p:nvPr/>
        </p:nvSpPr>
        <p:spPr bwMode="auto">
          <a:xfrm flipV="1">
            <a:off x="1172188" y="3750421"/>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5" name="Line 5"/>
          <p:cNvSpPr>
            <a:spLocks noChangeShapeType="1"/>
          </p:cNvSpPr>
          <p:nvPr/>
        </p:nvSpPr>
        <p:spPr bwMode="auto">
          <a:xfrm rot="16200000" flipV="1">
            <a:off x="4066718" y="4166151"/>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36" name="组合 35"/>
          <p:cNvGrpSpPr/>
          <p:nvPr/>
        </p:nvGrpSpPr>
        <p:grpSpPr>
          <a:xfrm>
            <a:off x="992406" y="3700095"/>
            <a:ext cx="6817692" cy="96480"/>
            <a:chOff x="992406" y="3051280"/>
            <a:chExt cx="6817692" cy="225020"/>
          </a:xfrm>
        </p:grpSpPr>
        <p:sp>
          <p:nvSpPr>
            <p:cNvPr id="37" name="Rectangle 9"/>
            <p:cNvSpPr>
              <a:spLocks noChangeArrowheads="1"/>
            </p:cNvSpPr>
            <p:nvPr/>
          </p:nvSpPr>
          <p:spPr bwMode="auto">
            <a:xfrm>
              <a:off x="7581756" y="3051280"/>
              <a:ext cx="228342" cy="225020"/>
            </a:xfrm>
            <a:prstGeom prst="rect">
              <a:avLst/>
            </a:prstGeom>
            <a:solidFill>
              <a:srgbClr val="0000FF"/>
            </a:solidFill>
            <a:ln w="12700">
              <a:solidFill>
                <a:srgbClr val="0000FF"/>
              </a:solidFill>
              <a:miter lim="800000"/>
              <a:headEnd/>
              <a:tailEnd/>
            </a:ln>
            <a:effec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8" name="Rectangle 9"/>
            <p:cNvSpPr>
              <a:spLocks noChangeArrowheads="1"/>
            </p:cNvSpPr>
            <p:nvPr/>
          </p:nvSpPr>
          <p:spPr bwMode="auto">
            <a:xfrm>
              <a:off x="992406" y="3051280"/>
              <a:ext cx="228342" cy="225020"/>
            </a:xfrm>
            <a:prstGeom prst="rect">
              <a:avLst/>
            </a:prstGeom>
            <a:solidFill>
              <a:srgbClr val="0000FF"/>
            </a:solidFill>
            <a:ln w="12700">
              <a:solidFill>
                <a:srgbClr val="0000FF"/>
              </a:solidFill>
              <a:miter lim="800000"/>
              <a:headEnd/>
              <a:tailEnd/>
            </a:ln>
            <a:effec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39" name="Freeform 14"/>
          <p:cNvSpPr>
            <a:spLocks/>
          </p:cNvSpPr>
          <p:nvPr/>
        </p:nvSpPr>
        <p:spPr bwMode="auto">
          <a:xfrm>
            <a:off x="3234301" y="3760252"/>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0" name="Line 17"/>
          <p:cNvSpPr>
            <a:spLocks noChangeShapeType="1"/>
          </p:cNvSpPr>
          <p:nvPr/>
        </p:nvSpPr>
        <p:spPr bwMode="auto">
          <a:xfrm rot="16200000" flipV="1">
            <a:off x="5302122" y="4166151"/>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1" name="Freeform 19"/>
          <p:cNvSpPr>
            <a:spLocks/>
          </p:cNvSpPr>
          <p:nvPr/>
        </p:nvSpPr>
        <p:spPr bwMode="auto">
          <a:xfrm>
            <a:off x="6941844" y="3760252"/>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2" name="Text Box 21"/>
          <p:cNvSpPr txBox="1">
            <a:spLocks noChangeArrowheads="1"/>
          </p:cNvSpPr>
          <p:nvPr/>
        </p:nvSpPr>
        <p:spPr bwMode="auto">
          <a:xfrm>
            <a:off x="1463233" y="5075661"/>
            <a:ext cx="1090343" cy="307766"/>
          </a:xfrm>
          <a:prstGeom prst="rect">
            <a:avLst/>
          </a:prstGeom>
          <a:solidFill>
            <a:schemeClr val="bg1"/>
          </a:solidFill>
          <a:ln>
            <a:noFill/>
          </a:ln>
          <a:effectLst/>
          <a:extLst/>
        </p:spPr>
        <p:txBody>
          <a:bodyPr wrap="none" lIns="91430" tIns="45715" rIns="91430" bIns="45715">
            <a:spAutoFit/>
          </a:bodyPr>
          <a:lstStyle/>
          <a:p>
            <a:pPr algn="ctr"/>
            <a:r>
              <a:rPr kumimoji="1" lang="en-US" altLang="zh-CN" sz="1400" b="1" dirty="0" smtClean="0">
                <a:solidFill>
                  <a:srgbClr val="CC00CC"/>
                </a:solidFill>
                <a:latin typeface="微软雅黑" pitchFamily="34" charset="-122"/>
                <a:ea typeface="微软雅黑" pitchFamily="34" charset="-122"/>
              </a:rPr>
              <a:t>A </a:t>
            </a:r>
            <a:r>
              <a:rPr kumimoji="1" lang="zh-CN" altLang="en-US" sz="1400" b="1" dirty="0" smtClean="0">
                <a:solidFill>
                  <a:srgbClr val="CC00CC"/>
                </a:solidFill>
                <a:latin typeface="微软雅黑" pitchFamily="34" charset="-122"/>
                <a:ea typeface="微软雅黑" pitchFamily="34" charset="-122"/>
              </a:rPr>
              <a:t>发送</a:t>
            </a:r>
            <a:r>
              <a:rPr kumimoji="1" lang="zh-CN" altLang="en-US" sz="1400" b="1" dirty="0">
                <a:solidFill>
                  <a:srgbClr val="CC00CC"/>
                </a:solidFill>
                <a:latin typeface="微软雅黑" pitchFamily="34" charset="-122"/>
                <a:ea typeface="微软雅黑" pitchFamily="34" charset="-122"/>
              </a:rPr>
              <a:t>数据</a:t>
            </a:r>
          </a:p>
        </p:txBody>
      </p:sp>
      <p:sp>
        <p:nvSpPr>
          <p:cNvPr id="43" name="Text Box 22"/>
          <p:cNvSpPr txBox="1">
            <a:spLocks noChangeArrowheads="1"/>
          </p:cNvSpPr>
          <p:nvPr/>
        </p:nvSpPr>
        <p:spPr bwMode="auto">
          <a:xfrm>
            <a:off x="4092958" y="4842870"/>
            <a:ext cx="516468"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p>
        </p:txBody>
      </p:sp>
      <p:sp>
        <p:nvSpPr>
          <p:cNvPr id="44" name="Text Box 23"/>
          <p:cNvSpPr txBox="1">
            <a:spLocks noChangeArrowheads="1"/>
          </p:cNvSpPr>
          <p:nvPr/>
        </p:nvSpPr>
        <p:spPr bwMode="auto">
          <a:xfrm>
            <a:off x="5385606" y="4831811"/>
            <a:ext cx="486010"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p>
        </p:txBody>
      </p:sp>
      <p:sp>
        <p:nvSpPr>
          <p:cNvPr id="45" name="Text Box 24"/>
          <p:cNvSpPr txBox="1">
            <a:spLocks noChangeArrowheads="1"/>
          </p:cNvSpPr>
          <p:nvPr/>
        </p:nvSpPr>
        <p:spPr bwMode="auto">
          <a:xfrm>
            <a:off x="1628808" y="4831811"/>
            <a:ext cx="530894"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p>
        </p:txBody>
      </p:sp>
      <p:sp>
        <p:nvSpPr>
          <p:cNvPr id="46" name="Text Box 25"/>
          <p:cNvSpPr txBox="1">
            <a:spLocks noChangeArrowheads="1"/>
          </p:cNvSpPr>
          <p:nvPr/>
        </p:nvSpPr>
        <p:spPr bwMode="auto">
          <a:xfrm>
            <a:off x="6542468" y="4829354"/>
            <a:ext cx="498834"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p>
        </p:txBody>
      </p:sp>
      <p:sp>
        <p:nvSpPr>
          <p:cNvPr id="47" name="Freeform 32"/>
          <p:cNvSpPr>
            <a:spLocks/>
          </p:cNvSpPr>
          <p:nvPr/>
        </p:nvSpPr>
        <p:spPr bwMode="auto">
          <a:xfrm>
            <a:off x="2008404" y="3759788"/>
            <a:ext cx="4661527" cy="707054"/>
          </a:xfrm>
          <a:custGeom>
            <a:avLst/>
            <a:gdLst>
              <a:gd name="T0" fmla="*/ 31 w 3249"/>
              <a:gd name="T1" fmla="*/ 533 h 533"/>
              <a:gd name="T2" fmla="*/ 215 w 3249"/>
              <a:gd name="T3" fmla="*/ 85 h 533"/>
              <a:gd name="T4" fmla="*/ 1318 w 3249"/>
              <a:gd name="T5" fmla="*/ 24 h 533"/>
              <a:gd name="T6" fmla="*/ 2527 w 3249"/>
              <a:gd name="T7" fmla="*/ 29 h 533"/>
              <a:gd name="T8" fmla="*/ 3249 w 3249"/>
              <a:gd name="T9" fmla="*/ 47 h 533"/>
            </a:gdLst>
            <a:ahLst/>
            <a:cxnLst>
              <a:cxn ang="0">
                <a:pos x="T0" y="T1"/>
              </a:cxn>
              <a:cxn ang="0">
                <a:pos x="T2" y="T3"/>
              </a:cxn>
              <a:cxn ang="0">
                <a:pos x="T4" y="T5"/>
              </a:cxn>
              <a:cxn ang="0">
                <a:pos x="T6" y="T7"/>
              </a:cxn>
              <a:cxn ang="0">
                <a:pos x="T8" y="T9"/>
              </a:cxn>
            </a:cxnLst>
            <a:rect l="0" t="0" r="r" b="b"/>
            <a:pathLst>
              <a:path w="3249" h="533">
                <a:moveTo>
                  <a:pt x="31" y="533"/>
                </a:moveTo>
                <a:cubicBezTo>
                  <a:pt x="61" y="458"/>
                  <a:pt x="0" y="170"/>
                  <a:pt x="215" y="85"/>
                </a:cubicBezTo>
                <a:cubicBezTo>
                  <a:pt x="429" y="0"/>
                  <a:pt x="933" y="33"/>
                  <a:pt x="1318" y="24"/>
                </a:cubicBezTo>
                <a:cubicBezTo>
                  <a:pt x="1703" y="15"/>
                  <a:pt x="2205" y="25"/>
                  <a:pt x="2527" y="29"/>
                </a:cubicBezTo>
                <a:cubicBezTo>
                  <a:pt x="2849" y="33"/>
                  <a:pt x="3099" y="43"/>
                  <a:pt x="3249" y="47"/>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48" name="Text Box 48"/>
          <p:cNvSpPr txBox="1">
            <a:spLocks noChangeArrowheads="1"/>
          </p:cNvSpPr>
          <p:nvPr/>
        </p:nvSpPr>
        <p:spPr bwMode="auto">
          <a:xfrm>
            <a:off x="3083869" y="4831811"/>
            <a:ext cx="308077"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p>
        </p:txBody>
      </p:sp>
      <p:pic>
        <p:nvPicPr>
          <p:cNvPr id="4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8532" y="447097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30100" y="447097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51" name="Line 12"/>
          <p:cNvSpPr>
            <a:spLocks noChangeShapeType="1"/>
          </p:cNvSpPr>
          <p:nvPr/>
        </p:nvSpPr>
        <p:spPr bwMode="auto">
          <a:xfrm rot="16200000" flipV="1">
            <a:off x="1595911" y="4166151"/>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2" name="Freeform 29"/>
          <p:cNvSpPr>
            <a:spLocks/>
          </p:cNvSpPr>
          <p:nvPr/>
        </p:nvSpPr>
        <p:spPr bwMode="auto">
          <a:xfrm>
            <a:off x="1979712" y="3827840"/>
            <a:ext cx="2540897"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5252" y="4470970"/>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55" name="Text Box 21"/>
          <p:cNvSpPr txBox="1">
            <a:spLocks noChangeArrowheads="1"/>
          </p:cNvSpPr>
          <p:nvPr/>
        </p:nvSpPr>
        <p:spPr bwMode="auto">
          <a:xfrm>
            <a:off x="6428660" y="5085365"/>
            <a:ext cx="1058283" cy="307766"/>
          </a:xfrm>
          <a:prstGeom prst="rect">
            <a:avLst/>
          </a:prstGeom>
          <a:solidFill>
            <a:schemeClr val="bg1"/>
          </a:solidFill>
          <a:ln>
            <a:noFill/>
          </a:ln>
          <a:effectLst/>
          <a:extLst/>
        </p:spPr>
        <p:txBody>
          <a:bodyPr wrap="none" lIns="91430" tIns="45715" rIns="91430" bIns="45715">
            <a:spAutoFit/>
          </a:bodyPr>
          <a:lstStyle/>
          <a:p>
            <a:pPr algn="ctr"/>
            <a:r>
              <a:rPr kumimoji="1" lang="en-US" altLang="zh-CN" sz="1400" b="1" dirty="0">
                <a:solidFill>
                  <a:srgbClr val="CC00CC"/>
                </a:solidFill>
                <a:latin typeface="微软雅黑" pitchFamily="34" charset="-122"/>
                <a:ea typeface="微软雅黑" pitchFamily="34" charset="-122"/>
              </a:rPr>
              <a:t>E </a:t>
            </a:r>
            <a:r>
              <a:rPr kumimoji="1" lang="zh-CN" altLang="en-US" sz="1400" b="1" dirty="0" smtClean="0">
                <a:solidFill>
                  <a:srgbClr val="CC00CC"/>
                </a:solidFill>
                <a:latin typeface="微软雅黑" pitchFamily="34" charset="-122"/>
                <a:ea typeface="微软雅黑" pitchFamily="34" charset="-122"/>
              </a:rPr>
              <a:t>发送</a:t>
            </a:r>
            <a:r>
              <a:rPr kumimoji="1" lang="zh-CN" altLang="en-US" sz="1400" b="1" dirty="0">
                <a:solidFill>
                  <a:srgbClr val="CC00CC"/>
                </a:solidFill>
                <a:latin typeface="微软雅黑" pitchFamily="34" charset="-122"/>
                <a:ea typeface="微软雅黑" pitchFamily="34" charset="-122"/>
              </a:rPr>
              <a:t>数据</a:t>
            </a:r>
          </a:p>
        </p:txBody>
      </p:sp>
      <p:sp>
        <p:nvSpPr>
          <p:cNvPr id="57" name="Freeform 33"/>
          <p:cNvSpPr>
            <a:spLocks/>
          </p:cNvSpPr>
          <p:nvPr/>
        </p:nvSpPr>
        <p:spPr bwMode="auto">
          <a:xfrm>
            <a:off x="6669931" y="3823738"/>
            <a:ext cx="263735" cy="654977"/>
          </a:xfrm>
          <a:custGeom>
            <a:avLst/>
            <a:gdLst>
              <a:gd name="T0" fmla="*/ 1628 w 1644"/>
              <a:gd name="T1" fmla="*/ 533 h 533"/>
              <a:gd name="T2" fmla="*/ 1536 w 1644"/>
              <a:gd name="T3" fmla="*/ 85 h 533"/>
              <a:gd name="T4" fmla="*/ 982 w 1644"/>
              <a:gd name="T5" fmla="*/ 24 h 533"/>
              <a:gd name="T6" fmla="*/ 374 w 1644"/>
              <a:gd name="T7" fmla="*/ 29 h 533"/>
              <a:gd name="T8" fmla="*/ 0 w 1644"/>
              <a:gd name="T9" fmla="*/ 19 h 533"/>
            </a:gdLst>
            <a:ahLst/>
            <a:cxnLst>
              <a:cxn ang="0">
                <a:pos x="T0" y="T1"/>
              </a:cxn>
              <a:cxn ang="0">
                <a:pos x="T2" y="T3"/>
              </a:cxn>
              <a:cxn ang="0">
                <a:pos x="T4" y="T5"/>
              </a:cxn>
              <a:cxn ang="0">
                <a:pos x="T6" y="T7"/>
              </a:cxn>
              <a:cxn ang="0">
                <a:pos x="T8" y="T9"/>
              </a:cxn>
            </a:cxnLst>
            <a:rect l="0" t="0" r="r" b="b"/>
            <a:pathLst>
              <a:path w="1644" h="533">
                <a:moveTo>
                  <a:pt x="1628" y="533"/>
                </a:moveTo>
                <a:cubicBezTo>
                  <a:pt x="1613" y="458"/>
                  <a:pt x="1644" y="170"/>
                  <a:pt x="1536" y="85"/>
                </a:cubicBezTo>
                <a:cubicBezTo>
                  <a:pt x="1428" y="0"/>
                  <a:pt x="1175" y="33"/>
                  <a:pt x="982" y="24"/>
                </a:cubicBezTo>
                <a:cubicBezTo>
                  <a:pt x="788" y="15"/>
                  <a:pt x="538" y="30"/>
                  <a:pt x="374" y="29"/>
                </a:cubicBezTo>
                <a:cubicBezTo>
                  <a:pt x="210" y="28"/>
                  <a:pt x="78" y="21"/>
                  <a:pt x="0" y="19"/>
                </a:cubicBezTo>
              </a:path>
            </a:pathLst>
          </a:custGeom>
          <a:noFill/>
          <a:ln w="38100" cmpd="sng">
            <a:solidFill>
              <a:srgbClr val="0000FF"/>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5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54236" y="4470970"/>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8709" y="4470970"/>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组合 60"/>
          <p:cNvGrpSpPr/>
          <p:nvPr/>
        </p:nvGrpSpPr>
        <p:grpSpPr>
          <a:xfrm>
            <a:off x="6488697" y="3501008"/>
            <a:ext cx="362468" cy="589864"/>
            <a:chOff x="4857604" y="2918044"/>
            <a:chExt cx="362468" cy="589864"/>
          </a:xfrm>
        </p:grpSpPr>
        <p:cxnSp>
          <p:nvCxnSpPr>
            <p:cNvPr id="62" name="直接连接符 61"/>
            <p:cNvCxnSpPr/>
            <p:nvPr/>
          </p:nvCxnSpPr>
          <p:spPr>
            <a:xfrm>
              <a:off x="4857604" y="2918044"/>
              <a:ext cx="362468" cy="5898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4874299" y="2918044"/>
              <a:ext cx="345773" cy="4881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64" name="Freeform 29"/>
          <p:cNvSpPr>
            <a:spLocks/>
          </p:cNvSpPr>
          <p:nvPr/>
        </p:nvSpPr>
        <p:spPr bwMode="auto">
          <a:xfrm>
            <a:off x="1979712" y="3795940"/>
            <a:ext cx="1254589"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65" name="Freeform 29"/>
          <p:cNvSpPr>
            <a:spLocks/>
          </p:cNvSpPr>
          <p:nvPr/>
        </p:nvSpPr>
        <p:spPr bwMode="auto">
          <a:xfrm>
            <a:off x="1982223" y="3744635"/>
            <a:ext cx="3813913" cy="709046"/>
          </a:xfrm>
          <a:custGeom>
            <a:avLst/>
            <a:gdLst>
              <a:gd name="T0" fmla="*/ 27 w 997"/>
              <a:gd name="T1" fmla="*/ 577 h 577"/>
              <a:gd name="T2" fmla="*/ 139 w 997"/>
              <a:gd name="T3" fmla="*/ 80 h 577"/>
              <a:gd name="T4" fmla="*/ 861 w 997"/>
              <a:gd name="T5" fmla="*/ 98 h 577"/>
              <a:gd name="T6" fmla="*/ 953 w 997"/>
              <a:gd name="T7" fmla="*/ 573 h 577"/>
            </a:gdLst>
            <a:ahLst/>
            <a:cxnLst>
              <a:cxn ang="0">
                <a:pos x="T0" y="T1"/>
              </a:cxn>
              <a:cxn ang="0">
                <a:pos x="T2" y="T3"/>
              </a:cxn>
              <a:cxn ang="0">
                <a:pos x="T4" y="T5"/>
              </a:cxn>
              <a:cxn ang="0">
                <a:pos x="T6" y="T7"/>
              </a:cxn>
            </a:cxnLst>
            <a:rect l="0" t="0" r="r" b="b"/>
            <a:pathLst>
              <a:path w="997" h="577">
                <a:moveTo>
                  <a:pt x="27" y="577"/>
                </a:moveTo>
                <a:cubicBezTo>
                  <a:pt x="46" y="494"/>
                  <a:pt x="0" y="160"/>
                  <a:pt x="139" y="80"/>
                </a:cubicBezTo>
                <a:cubicBezTo>
                  <a:pt x="278" y="0"/>
                  <a:pt x="725" y="16"/>
                  <a:pt x="861" y="98"/>
                </a:cubicBezTo>
                <a:cubicBezTo>
                  <a:pt x="997" y="180"/>
                  <a:pt x="934" y="474"/>
                  <a:pt x="953" y="573"/>
                </a:cubicBezTo>
              </a:path>
            </a:pathLst>
          </a:custGeom>
          <a:noFill/>
          <a:ln w="38100" cmpd="sng">
            <a:solidFill>
              <a:srgbClr val="CC00CC"/>
            </a:solidFill>
            <a:round/>
            <a:headEnd type="none" w="med" len="me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0" tIns="45715" rIns="91430" bIns="45715"/>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28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22" presetClass="entr" presetSubtype="8" fill="hold" grpId="0" nodeType="withEffect">
                                  <p:stCondLst>
                                    <p:cond delay="500"/>
                                  </p:stCondLst>
                                  <p:childTnLst>
                                    <p:set>
                                      <p:cBhvr>
                                        <p:cTn id="8" dur="1" fill="hold">
                                          <p:stCondLst>
                                            <p:cond delay="0"/>
                                          </p:stCondLst>
                                        </p:cTn>
                                        <p:tgtEl>
                                          <p:spTgt spid="52"/>
                                        </p:tgtEl>
                                        <p:attrNameLst>
                                          <p:attrName>style.visibility</p:attrName>
                                        </p:attrNameLst>
                                      </p:cBhvr>
                                      <p:to>
                                        <p:strVal val="visible"/>
                                      </p:to>
                                    </p:set>
                                    <p:animEffect transition="in" filter="wipe(left)">
                                      <p:cBhvr>
                                        <p:cTn id="9" dur="3500"/>
                                        <p:tgtEl>
                                          <p:spTgt spid="52"/>
                                        </p:tgtEl>
                                      </p:cBhvr>
                                    </p:animEffect>
                                  </p:childTnLst>
                                </p:cTn>
                              </p:par>
                              <p:par>
                                <p:cTn id="10" presetID="22" presetClass="entr" presetSubtype="8" fill="hold" grpId="0" nodeType="withEffect">
                                  <p:stCondLst>
                                    <p:cond delay="500"/>
                                  </p:stCondLst>
                                  <p:childTnLst>
                                    <p:set>
                                      <p:cBhvr>
                                        <p:cTn id="11" dur="1" fill="hold">
                                          <p:stCondLst>
                                            <p:cond delay="0"/>
                                          </p:stCondLst>
                                        </p:cTn>
                                        <p:tgtEl>
                                          <p:spTgt spid="47"/>
                                        </p:tgtEl>
                                        <p:attrNameLst>
                                          <p:attrName>style.visibility</p:attrName>
                                        </p:attrNameLst>
                                      </p:cBhvr>
                                      <p:to>
                                        <p:strVal val="visible"/>
                                      </p:to>
                                    </p:set>
                                    <p:animEffect transition="in" filter="wipe(left)">
                                      <p:cBhvr>
                                        <p:cTn id="12" dur="3500"/>
                                        <p:tgtEl>
                                          <p:spTgt spid="47"/>
                                        </p:tgtEl>
                                      </p:cBhvr>
                                    </p:animEffect>
                                  </p:childTnLst>
                                </p:cTn>
                              </p:par>
                              <p:par>
                                <p:cTn id="13" presetID="22" presetClass="entr" presetSubtype="8" fill="hold" grpId="0" nodeType="withEffect">
                                  <p:stCondLst>
                                    <p:cond delay="500"/>
                                  </p:stCondLst>
                                  <p:childTnLst>
                                    <p:set>
                                      <p:cBhvr>
                                        <p:cTn id="14" dur="1" fill="hold">
                                          <p:stCondLst>
                                            <p:cond delay="0"/>
                                          </p:stCondLst>
                                        </p:cTn>
                                        <p:tgtEl>
                                          <p:spTgt spid="64"/>
                                        </p:tgtEl>
                                        <p:attrNameLst>
                                          <p:attrName>style.visibility</p:attrName>
                                        </p:attrNameLst>
                                      </p:cBhvr>
                                      <p:to>
                                        <p:strVal val="visible"/>
                                      </p:to>
                                    </p:set>
                                    <p:animEffect transition="in" filter="wipe(left)">
                                      <p:cBhvr>
                                        <p:cTn id="15" dur="3500"/>
                                        <p:tgtEl>
                                          <p:spTgt spid="64"/>
                                        </p:tgtEl>
                                      </p:cBhvr>
                                    </p:animEffect>
                                  </p:childTnLst>
                                </p:cTn>
                              </p:par>
                              <p:par>
                                <p:cTn id="16" presetID="22" presetClass="entr" presetSubtype="8" fill="hold" grpId="0" nodeType="withEffect">
                                  <p:stCondLst>
                                    <p:cond delay="500"/>
                                  </p:stCondLst>
                                  <p:childTnLst>
                                    <p:set>
                                      <p:cBhvr>
                                        <p:cTn id="17" dur="1" fill="hold">
                                          <p:stCondLst>
                                            <p:cond delay="0"/>
                                          </p:stCondLst>
                                        </p:cTn>
                                        <p:tgtEl>
                                          <p:spTgt spid="65"/>
                                        </p:tgtEl>
                                        <p:attrNameLst>
                                          <p:attrName>style.visibility</p:attrName>
                                        </p:attrNameLst>
                                      </p:cBhvr>
                                      <p:to>
                                        <p:strVal val="visible"/>
                                      </p:to>
                                    </p:set>
                                    <p:animEffect transition="in" filter="wipe(left)">
                                      <p:cBhvr>
                                        <p:cTn id="18" dur="3500"/>
                                        <p:tgtEl>
                                          <p:spTgt spid="65"/>
                                        </p:tgtEl>
                                      </p:cBhvr>
                                    </p:animEffect>
                                  </p:childTnLst>
                                </p:cTn>
                              </p:par>
                              <p:par>
                                <p:cTn id="19" presetID="1" presetClass="entr" presetSubtype="0" fill="hold" grpId="0" nodeType="withEffect">
                                  <p:stCondLst>
                                    <p:cond delay="3750"/>
                                  </p:stCondLst>
                                  <p:childTnLst>
                                    <p:set>
                                      <p:cBhvr>
                                        <p:cTn id="20" dur="1" fill="hold">
                                          <p:stCondLst>
                                            <p:cond delay="0"/>
                                          </p:stCondLst>
                                        </p:cTn>
                                        <p:tgtEl>
                                          <p:spTgt spid="55"/>
                                        </p:tgtEl>
                                        <p:attrNameLst>
                                          <p:attrName>style.visibility</p:attrName>
                                        </p:attrNameLst>
                                      </p:cBhvr>
                                      <p:to>
                                        <p:strVal val="visible"/>
                                      </p:to>
                                    </p:set>
                                  </p:childTnLst>
                                </p:cTn>
                              </p:par>
                              <p:par>
                                <p:cTn id="21" presetID="22" presetClass="entr" presetSubtype="2" fill="hold" grpId="0" nodeType="withEffect">
                                  <p:stCondLst>
                                    <p:cond delay="3750"/>
                                  </p:stCondLst>
                                  <p:childTnLst>
                                    <p:set>
                                      <p:cBhvr>
                                        <p:cTn id="22" dur="1" fill="hold">
                                          <p:stCondLst>
                                            <p:cond delay="0"/>
                                          </p:stCondLst>
                                        </p:cTn>
                                        <p:tgtEl>
                                          <p:spTgt spid="57"/>
                                        </p:tgtEl>
                                        <p:attrNameLst>
                                          <p:attrName>style.visibility</p:attrName>
                                        </p:attrNameLst>
                                      </p:cBhvr>
                                      <p:to>
                                        <p:strVal val="visible"/>
                                      </p:to>
                                    </p:set>
                                    <p:animEffect transition="in" filter="wipe(right)">
                                      <p:cBhvr>
                                        <p:cTn id="23" dur="3500"/>
                                        <p:tgtEl>
                                          <p:spTgt spid="57"/>
                                        </p:tgtEl>
                                      </p:cBhvr>
                                    </p:animEffect>
                                  </p:childTnLst>
                                </p:cTn>
                              </p:par>
                            </p:childTnLst>
                          </p:cTn>
                        </p:par>
                        <p:par>
                          <p:cTn id="24" fill="hold">
                            <p:stCondLst>
                              <p:cond delay="7250"/>
                            </p:stCondLst>
                            <p:childTnLst>
                              <p:par>
                                <p:cTn id="25" presetID="1" presetClass="entr" presetSubtype="0" fill="hold" nodeType="after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wipe(down)">
                                      <p:cBhvr>
                                        <p:cTn id="31"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7" grpId="0" animBg="1"/>
      <p:bldP spid="52" grpId="0" animBg="1"/>
      <p:bldP spid="55" grpId="0" animBg="1"/>
      <p:bldP spid="57" grpId="0" animBg="1"/>
      <p:bldP spid="64" grpId="0" animBg="1"/>
      <p:bldP spid="6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endParaRPr lang="en-US" altLang="zh-CN" dirty="0" smtClean="0"/>
          </a:p>
          <a:p>
            <a:endParaRPr lang="en-US" altLang="zh-CN" dirty="0"/>
          </a:p>
          <a:p>
            <a:endParaRPr lang="en-US" altLang="zh-CN" dirty="0" smtClean="0"/>
          </a:p>
          <a:p>
            <a:endParaRPr lang="en-US" altLang="zh-CN" dirty="0"/>
          </a:p>
          <a:p>
            <a:r>
              <a:rPr lang="zh-CN" altLang="en-US" dirty="0"/>
              <a:t>此时</a:t>
            </a:r>
            <a:r>
              <a:rPr lang="en-US" altLang="zh-CN" dirty="0" smtClean="0"/>
              <a:t>A</a:t>
            </a:r>
            <a:r>
              <a:rPr lang="zh-CN" altLang="en-US" dirty="0" smtClean="0"/>
              <a:t>才能感知</a:t>
            </a:r>
            <a:r>
              <a:rPr lang="zh-CN" altLang="en-US" dirty="0"/>
              <a:t>到</a:t>
            </a:r>
            <a:r>
              <a:rPr lang="zh-CN" altLang="en-US" dirty="0" smtClean="0"/>
              <a:t>冲突</a:t>
            </a:r>
            <a:endParaRPr lang="en-US" altLang="zh-CN" dirty="0" smtClean="0"/>
          </a:p>
          <a:p>
            <a:r>
              <a:rPr lang="zh-CN" altLang="en-US" dirty="0" smtClean="0"/>
              <a:t>请问，最长需要多长时间，</a:t>
            </a:r>
            <a:r>
              <a:rPr lang="en-US" altLang="zh-CN" dirty="0" smtClean="0"/>
              <a:t>A</a:t>
            </a:r>
            <a:r>
              <a:rPr lang="zh-CN" altLang="en-US" dirty="0" smtClean="0"/>
              <a:t>能感知到所有冲突？</a:t>
            </a:r>
            <a:endParaRPr lang="en-US" altLang="zh-CN" dirty="0" smtClean="0"/>
          </a:p>
          <a:p>
            <a:pPr lvl="1"/>
            <a:r>
              <a:rPr lang="zh-CN" altLang="en-US" dirty="0" smtClean="0"/>
              <a:t>如果存在的话</a:t>
            </a:r>
            <a:endParaRPr lang="en-US" altLang="zh-CN" dirty="0" smtClean="0"/>
          </a:p>
          <a:p>
            <a:r>
              <a:rPr lang="en-US" altLang="zh-CN" dirty="0"/>
              <a:t>A</a:t>
            </a:r>
            <a:r>
              <a:rPr lang="zh-CN" altLang="zh-CN" dirty="0"/>
              <a:t>监听信道的时间不能小于两倍的传播时延，即端到端往返时延</a:t>
            </a:r>
            <a:endParaRPr lang="en-US" altLang="zh-CN" dirty="0" smtClean="0"/>
          </a:p>
          <a:p>
            <a:endParaRPr lang="en-US" altLang="zh-CN" dirty="0"/>
          </a:p>
          <a:p>
            <a:endParaRPr lang="zh-CN" altLang="en-US" dirty="0"/>
          </a:p>
        </p:txBody>
      </p:sp>
      <p:sp>
        <p:nvSpPr>
          <p:cNvPr id="4" name="Line 7"/>
          <p:cNvSpPr>
            <a:spLocks noChangeShapeType="1"/>
          </p:cNvSpPr>
          <p:nvPr/>
        </p:nvSpPr>
        <p:spPr bwMode="auto">
          <a:xfrm flipV="1">
            <a:off x="1044725" y="2067048"/>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5" name="Line 5"/>
          <p:cNvSpPr>
            <a:spLocks noChangeShapeType="1"/>
          </p:cNvSpPr>
          <p:nvPr/>
        </p:nvSpPr>
        <p:spPr bwMode="auto">
          <a:xfrm rot="16200000" flipV="1">
            <a:off x="3939255" y="248277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6" name="组合 5"/>
          <p:cNvGrpSpPr/>
          <p:nvPr/>
        </p:nvGrpSpPr>
        <p:grpSpPr>
          <a:xfrm>
            <a:off x="864943" y="2016722"/>
            <a:ext cx="6817692" cy="96480"/>
            <a:chOff x="992406" y="3051280"/>
            <a:chExt cx="6817692" cy="225020"/>
          </a:xfrm>
        </p:grpSpPr>
        <p:sp>
          <p:nvSpPr>
            <p:cNvPr id="7" name="Rectangle 9"/>
            <p:cNvSpPr>
              <a:spLocks noChangeArrowheads="1"/>
            </p:cNvSpPr>
            <p:nvPr/>
          </p:nvSpPr>
          <p:spPr bwMode="auto">
            <a:xfrm>
              <a:off x="7581756" y="3051280"/>
              <a:ext cx="228342" cy="225020"/>
            </a:xfrm>
            <a:prstGeom prst="rect">
              <a:avLst/>
            </a:prstGeom>
            <a:solidFill>
              <a:srgbClr val="0000FF"/>
            </a:solidFill>
            <a:ln w="12700">
              <a:solidFill>
                <a:srgbClr val="0000FF"/>
              </a:solidFill>
              <a:miter lim="800000"/>
              <a:headEnd/>
              <a:tailEnd/>
            </a:ln>
            <a:effec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8" name="Rectangle 9"/>
            <p:cNvSpPr>
              <a:spLocks noChangeArrowheads="1"/>
            </p:cNvSpPr>
            <p:nvPr/>
          </p:nvSpPr>
          <p:spPr bwMode="auto">
            <a:xfrm>
              <a:off x="992406" y="3051280"/>
              <a:ext cx="228342" cy="225020"/>
            </a:xfrm>
            <a:prstGeom prst="rect">
              <a:avLst/>
            </a:prstGeom>
            <a:solidFill>
              <a:srgbClr val="0000FF"/>
            </a:solidFill>
            <a:ln w="12700">
              <a:solidFill>
                <a:srgbClr val="0000FF"/>
              </a:solidFill>
              <a:miter lim="800000"/>
              <a:headEnd/>
              <a:tailEnd/>
            </a:ln>
            <a:effec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9" name="Freeform 14"/>
          <p:cNvSpPr>
            <a:spLocks/>
          </p:cNvSpPr>
          <p:nvPr/>
        </p:nvSpPr>
        <p:spPr bwMode="auto">
          <a:xfrm>
            <a:off x="3106838" y="2076879"/>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0" name="Line 17"/>
          <p:cNvSpPr>
            <a:spLocks noChangeShapeType="1"/>
          </p:cNvSpPr>
          <p:nvPr/>
        </p:nvSpPr>
        <p:spPr bwMode="auto">
          <a:xfrm rot="16200000" flipV="1">
            <a:off x="5174659" y="248277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1" name="Freeform 19"/>
          <p:cNvSpPr>
            <a:spLocks/>
          </p:cNvSpPr>
          <p:nvPr/>
        </p:nvSpPr>
        <p:spPr bwMode="auto">
          <a:xfrm>
            <a:off x="6814381" y="2076879"/>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13" name="Text Box 22"/>
          <p:cNvSpPr txBox="1">
            <a:spLocks noChangeArrowheads="1"/>
          </p:cNvSpPr>
          <p:nvPr/>
        </p:nvSpPr>
        <p:spPr bwMode="auto">
          <a:xfrm>
            <a:off x="3965495" y="3159497"/>
            <a:ext cx="516468"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C</a:t>
            </a:r>
          </a:p>
        </p:txBody>
      </p:sp>
      <p:sp>
        <p:nvSpPr>
          <p:cNvPr id="14" name="Text Box 23"/>
          <p:cNvSpPr txBox="1">
            <a:spLocks noChangeArrowheads="1"/>
          </p:cNvSpPr>
          <p:nvPr/>
        </p:nvSpPr>
        <p:spPr bwMode="auto">
          <a:xfrm>
            <a:off x="5258143" y="3148438"/>
            <a:ext cx="486010"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D</a:t>
            </a:r>
          </a:p>
        </p:txBody>
      </p:sp>
      <p:sp>
        <p:nvSpPr>
          <p:cNvPr id="15" name="Text Box 24"/>
          <p:cNvSpPr txBox="1">
            <a:spLocks noChangeArrowheads="1"/>
          </p:cNvSpPr>
          <p:nvPr/>
        </p:nvSpPr>
        <p:spPr bwMode="auto">
          <a:xfrm>
            <a:off x="1501345" y="3148438"/>
            <a:ext cx="530894"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kumimoji="1" lang="en-US" altLang="zh-CN" sz="1400" b="1" dirty="0">
                <a:solidFill>
                  <a:srgbClr val="000099"/>
                </a:solidFill>
                <a:latin typeface="微软雅黑" panose="020B0503020204020204" pitchFamily="34" charset="-122"/>
                <a:ea typeface="微软雅黑" panose="020B0503020204020204" pitchFamily="34" charset="-122"/>
              </a:rPr>
              <a:t>    A</a:t>
            </a:r>
          </a:p>
        </p:txBody>
      </p:sp>
      <p:sp>
        <p:nvSpPr>
          <p:cNvPr id="16" name="Text Box 25"/>
          <p:cNvSpPr txBox="1">
            <a:spLocks noChangeArrowheads="1"/>
          </p:cNvSpPr>
          <p:nvPr/>
        </p:nvSpPr>
        <p:spPr bwMode="auto">
          <a:xfrm>
            <a:off x="6415005" y="3145981"/>
            <a:ext cx="498834"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    E</a:t>
            </a:r>
          </a:p>
        </p:txBody>
      </p:sp>
      <p:sp>
        <p:nvSpPr>
          <p:cNvPr id="18" name="Text Box 48"/>
          <p:cNvSpPr txBox="1">
            <a:spLocks noChangeArrowheads="1"/>
          </p:cNvSpPr>
          <p:nvPr/>
        </p:nvSpPr>
        <p:spPr bwMode="auto">
          <a:xfrm>
            <a:off x="2956406" y="3148438"/>
            <a:ext cx="308077"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r>
              <a:rPr kumimoji="1" lang="en-US" altLang="zh-CN" sz="1400" b="1">
                <a:solidFill>
                  <a:srgbClr val="000099"/>
                </a:solidFill>
                <a:latin typeface="微软雅黑" panose="020B0503020204020204" pitchFamily="34" charset="-122"/>
                <a:ea typeface="微软雅黑" panose="020B0503020204020204" pitchFamily="34" charset="-122"/>
              </a:rPr>
              <a:t>B</a:t>
            </a:r>
          </a:p>
        </p:txBody>
      </p:sp>
      <p:pic>
        <p:nvPicPr>
          <p:cNvPr id="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51069" y="2787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02637" y="2787597"/>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21" name="Line 12"/>
          <p:cNvSpPr>
            <a:spLocks noChangeShapeType="1"/>
          </p:cNvSpPr>
          <p:nvPr/>
        </p:nvSpPr>
        <p:spPr bwMode="auto">
          <a:xfrm rot="16200000" flipV="1">
            <a:off x="1468448" y="2482778"/>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17789" y="2787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26773" y="2787597"/>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1246" y="2787597"/>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28" name="组合 27"/>
          <p:cNvGrpSpPr/>
          <p:nvPr/>
        </p:nvGrpSpPr>
        <p:grpSpPr>
          <a:xfrm>
            <a:off x="6361234" y="1817635"/>
            <a:ext cx="362468" cy="589864"/>
            <a:chOff x="4857604" y="2918044"/>
            <a:chExt cx="362468" cy="589864"/>
          </a:xfrm>
        </p:grpSpPr>
        <p:cxnSp>
          <p:nvCxnSpPr>
            <p:cNvPr id="29" name="直接连接符 28"/>
            <p:cNvCxnSpPr/>
            <p:nvPr/>
          </p:nvCxnSpPr>
          <p:spPr>
            <a:xfrm>
              <a:off x="4857604" y="2918044"/>
              <a:ext cx="362468" cy="5898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V="1">
              <a:off x="4874299" y="2918044"/>
              <a:ext cx="345773" cy="4881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33" name="组合 32"/>
          <p:cNvGrpSpPr/>
          <p:nvPr/>
        </p:nvGrpSpPr>
        <p:grpSpPr>
          <a:xfrm>
            <a:off x="6361234" y="1802881"/>
            <a:ext cx="362468" cy="589864"/>
            <a:chOff x="4857604" y="2918044"/>
            <a:chExt cx="362468" cy="589864"/>
          </a:xfrm>
        </p:grpSpPr>
        <p:cxnSp>
          <p:nvCxnSpPr>
            <p:cNvPr id="34" name="直接连接符 33"/>
            <p:cNvCxnSpPr/>
            <p:nvPr/>
          </p:nvCxnSpPr>
          <p:spPr>
            <a:xfrm>
              <a:off x="4857604" y="2918044"/>
              <a:ext cx="362468" cy="58986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V="1">
              <a:off x="4874299" y="2918044"/>
              <a:ext cx="345773" cy="4881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1990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3" presetClass="path" presetSubtype="0" fill="hold" nodeType="clickEffect">
                                  <p:stCondLst>
                                    <p:cond delay="0"/>
                                  </p:stCondLst>
                                  <p:childTnLst>
                                    <p:animMotion origin="layout" path="M -1.38889E-6 0.00046 L -0.24913 -0.00023 C -0.36111 -0.00023 -0.49896 0.02431 -0.49896 0.04352 L -0.49844 0.08658 " pathEditMode="relative" rAng="10800000" ptsTypes="FfFF">
                                      <p:cBhvr>
                                        <p:cTn id="6" dur="4000" fill="hold"/>
                                        <p:tgtEl>
                                          <p:spTgt spid="28"/>
                                        </p:tgtEl>
                                        <p:attrNameLst>
                                          <p:attrName>ppt_x</p:attrName>
                                          <p:attrName>ppt_y</p:attrName>
                                        </p:attrNameLst>
                                      </p:cBhvr>
                                      <p:rCtr x="-24948" y="4282"/>
                                    </p:animMotion>
                                  </p:childTnLst>
                                </p:cTn>
                              </p:par>
                              <p:par>
                                <p:cTn id="7" presetID="50" presetClass="path" presetSubtype="0" fill="hold" nodeType="withEffect">
                                  <p:stCondLst>
                                    <p:cond delay="0"/>
                                  </p:stCondLst>
                                  <p:childTnLst>
                                    <p:animMotion origin="layout" path="M -1.38889E-6 2.96296E-6 L 0.01424 2.96296E-6 C 0.02066 2.96296E-6 0.02865 0.02453 0.02865 0.04444 L 0.02865 0.08912 " pathEditMode="relative" rAng="0" ptsTypes="FfFF">
                                      <p:cBhvr>
                                        <p:cTn id="8" dur="2000" fill="hold"/>
                                        <p:tgtEl>
                                          <p:spTgt spid="33"/>
                                        </p:tgtEl>
                                        <p:attrNameLst>
                                          <p:attrName>ppt_x</p:attrName>
                                          <p:attrName>ppt_y</p:attrName>
                                        </p:attrNameLst>
                                      </p:cBhvr>
                                      <p:rCtr x="1424" y="4444"/>
                                    </p:animMotion>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ipe(down)">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wipe(down)">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wipe(down)">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down)">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latin typeface="Times New Roman" pitchFamily="18" charset="0"/>
                <a:cs typeface="Times New Roman" pitchFamily="18" charset="0"/>
              </a:rPr>
              <a:t>争用期</a:t>
            </a:r>
            <a:endParaRPr lang="zh-CN" altLang="en-US" dirty="0"/>
          </a:p>
        </p:txBody>
      </p:sp>
      <p:sp>
        <p:nvSpPr>
          <p:cNvPr id="3" name="内容占位符 2"/>
          <p:cNvSpPr>
            <a:spLocks noGrp="1"/>
          </p:cNvSpPr>
          <p:nvPr>
            <p:ph sz="quarter" idx="1"/>
          </p:nvPr>
        </p:nvSpPr>
        <p:spPr/>
        <p:txBody>
          <a:bodyPr/>
          <a:lstStyle/>
          <a:p>
            <a:r>
              <a:rPr lang="el-GR" altLang="zh-CN" i="1" dirty="0" smtClean="0">
                <a:latin typeface="Times New Roman" pitchFamily="18" charset="0"/>
                <a:cs typeface="Times New Roman" pitchFamily="18" charset="0"/>
              </a:rPr>
              <a:t>τ</a:t>
            </a:r>
            <a:r>
              <a:rPr lang="en-US" altLang="zh-CN" i="1" dirty="0" smtClean="0">
                <a:latin typeface="Times New Roman" pitchFamily="18" charset="0"/>
                <a:cs typeface="Times New Roman" pitchFamily="18" charset="0"/>
              </a:rPr>
              <a:t> </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l </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v</a:t>
            </a:r>
          </a:p>
          <a:p>
            <a:r>
              <a:rPr lang="en-US" altLang="zh-CN" dirty="0">
                <a:latin typeface="Times New Roman" pitchFamily="18" charset="0"/>
                <a:cs typeface="Times New Roman" pitchFamily="18" charset="0"/>
              </a:rPr>
              <a:t>2</a:t>
            </a:r>
            <a:r>
              <a:rPr lang="el-GR" altLang="zh-CN" i="1" dirty="0">
                <a:latin typeface="Times New Roman" pitchFamily="18" charset="0"/>
                <a:cs typeface="Times New Roman" pitchFamily="18" charset="0"/>
              </a:rPr>
              <a:t>τ</a:t>
            </a:r>
            <a:r>
              <a:rPr lang="zh-CN" altLang="zh-CN" dirty="0">
                <a:latin typeface="Times New Roman" pitchFamily="18" charset="0"/>
                <a:cs typeface="Times New Roman" pitchFamily="18" charset="0"/>
              </a:rPr>
              <a:t>被称为以太网的</a:t>
            </a:r>
            <a:r>
              <a:rPr lang="zh-CN" altLang="zh-CN" dirty="0">
                <a:solidFill>
                  <a:srgbClr val="FF0000"/>
                </a:solidFill>
                <a:latin typeface="Times New Roman" pitchFamily="18" charset="0"/>
                <a:cs typeface="Times New Roman" pitchFamily="18" charset="0"/>
              </a:rPr>
              <a:t>争用</a:t>
            </a:r>
            <a:r>
              <a:rPr lang="zh-CN" altLang="zh-CN" dirty="0" smtClean="0">
                <a:solidFill>
                  <a:srgbClr val="FF0000"/>
                </a:solidFill>
                <a:latin typeface="Times New Roman" pitchFamily="18" charset="0"/>
                <a:cs typeface="Times New Roman" pitchFamily="18" charset="0"/>
              </a:rPr>
              <a:t>期</a:t>
            </a:r>
            <a:r>
              <a:rPr lang="zh-CN" altLang="zh-CN" dirty="0" smtClean="0">
                <a:latin typeface="Times New Roman" pitchFamily="18" charset="0"/>
                <a:cs typeface="Times New Roman" pitchFamily="18" charset="0"/>
              </a:rPr>
              <a:t>或</a:t>
            </a:r>
            <a:r>
              <a:rPr lang="zh-CN" altLang="zh-CN" dirty="0">
                <a:latin typeface="Times New Roman" pitchFamily="18" charset="0"/>
                <a:cs typeface="Times New Roman" pitchFamily="18" charset="0"/>
              </a:rPr>
              <a:t>冲突</a:t>
            </a:r>
            <a:r>
              <a:rPr lang="zh-CN" altLang="zh-CN" dirty="0" smtClean="0">
                <a:latin typeface="Times New Roman" pitchFamily="18" charset="0"/>
                <a:cs typeface="Times New Roman" pitchFamily="18" charset="0"/>
              </a:rPr>
              <a:t>窗口</a:t>
            </a:r>
            <a:endParaRPr lang="en-US" altLang="zh-CN" dirty="0" smtClean="0">
              <a:latin typeface="Times New Roman" pitchFamily="18" charset="0"/>
              <a:cs typeface="Times New Roman" pitchFamily="18" charset="0"/>
            </a:endParaRPr>
          </a:p>
          <a:p>
            <a:r>
              <a:rPr lang="zh-CN" altLang="zh-CN" dirty="0" smtClean="0">
                <a:latin typeface="Times New Roman" pitchFamily="18" charset="0"/>
                <a:cs typeface="Times New Roman" pitchFamily="18" charset="0"/>
              </a:rPr>
              <a:t>经过</a:t>
            </a:r>
            <a:r>
              <a:rPr lang="en-US" altLang="zh-CN" dirty="0">
                <a:latin typeface="Times New Roman" pitchFamily="18" charset="0"/>
                <a:cs typeface="Times New Roman" pitchFamily="18" charset="0"/>
              </a:rPr>
              <a:t>2</a:t>
            </a:r>
            <a:r>
              <a:rPr lang="el-GR" altLang="zh-CN" i="1" dirty="0">
                <a:latin typeface="Times New Roman" pitchFamily="18" charset="0"/>
                <a:cs typeface="Times New Roman" pitchFamily="18" charset="0"/>
              </a:rPr>
              <a:t>τ</a:t>
            </a:r>
            <a:r>
              <a:rPr lang="zh-CN" altLang="zh-CN" dirty="0">
                <a:latin typeface="Times New Roman" pitchFamily="18" charset="0"/>
                <a:cs typeface="Times New Roman" pitchFamily="18" charset="0"/>
              </a:rPr>
              <a:t>时间还没有检测到冲突，才能肯定这次发送过程不会发生冲突了</a:t>
            </a:r>
            <a:endParaRPr lang="en-US" altLang="zh-CN" i="1" dirty="0" smtClean="0">
              <a:latin typeface="Times New Roman" pitchFamily="18" charset="0"/>
              <a:cs typeface="Times New Roman" pitchFamily="18" charset="0"/>
            </a:endParaRPr>
          </a:p>
          <a:p>
            <a:r>
              <a:rPr lang="zh-CN" altLang="zh-CN" dirty="0">
                <a:latin typeface="Times New Roman" pitchFamily="18" charset="0"/>
                <a:cs typeface="Times New Roman" pitchFamily="18" charset="0"/>
              </a:rPr>
              <a:t>实际上，</a:t>
            </a:r>
            <a:r>
              <a:rPr lang="en-US" altLang="zh-CN" dirty="0">
                <a:latin typeface="Times New Roman" pitchFamily="18" charset="0"/>
                <a:cs typeface="Times New Roman" pitchFamily="18" charset="0"/>
              </a:rPr>
              <a:t>A</a:t>
            </a:r>
            <a:r>
              <a:rPr lang="zh-CN" altLang="zh-CN" dirty="0">
                <a:latin typeface="Times New Roman" pitchFamily="18" charset="0"/>
                <a:cs typeface="Times New Roman" pitchFamily="18" charset="0"/>
              </a:rPr>
              <a:t>没有必要监听比</a:t>
            </a:r>
            <a:r>
              <a:rPr lang="en-US" altLang="zh-CN" dirty="0">
                <a:latin typeface="Times New Roman" pitchFamily="18" charset="0"/>
                <a:cs typeface="Times New Roman" pitchFamily="18" charset="0"/>
              </a:rPr>
              <a:t>2</a:t>
            </a:r>
            <a:r>
              <a:rPr lang="el-GR" altLang="zh-CN" i="1" dirty="0">
                <a:latin typeface="Times New Roman" pitchFamily="18" charset="0"/>
                <a:cs typeface="Times New Roman" pitchFamily="18" charset="0"/>
              </a:rPr>
              <a:t>τ</a:t>
            </a:r>
            <a:r>
              <a:rPr lang="zh-CN" altLang="zh-CN" dirty="0">
                <a:latin typeface="Times New Roman" pitchFamily="18" charset="0"/>
                <a:cs typeface="Times New Roman" pitchFamily="18" charset="0"/>
              </a:rPr>
              <a:t>更长的时间，因为如果超出</a:t>
            </a:r>
            <a:r>
              <a:rPr lang="el-GR" altLang="zh-CN" i="1" dirty="0">
                <a:latin typeface="Times New Roman" pitchFamily="18" charset="0"/>
                <a:cs typeface="Times New Roman" pitchFamily="18" charset="0"/>
              </a:rPr>
              <a:t>τ</a:t>
            </a:r>
            <a:r>
              <a:rPr lang="zh-CN" altLang="zh-CN" dirty="0">
                <a:latin typeface="Times New Roman" pitchFamily="18" charset="0"/>
                <a:cs typeface="Times New Roman" pitchFamily="18" charset="0"/>
              </a:rPr>
              <a:t>时间，</a:t>
            </a:r>
            <a:r>
              <a:rPr lang="en-US" altLang="zh-CN" dirty="0">
                <a:latin typeface="Times New Roman" pitchFamily="18" charset="0"/>
                <a:cs typeface="Times New Roman" pitchFamily="18" charset="0"/>
              </a:rPr>
              <a:t>E</a:t>
            </a:r>
            <a:r>
              <a:rPr lang="zh-CN" altLang="zh-CN" dirty="0">
                <a:latin typeface="Times New Roman" pitchFamily="18" charset="0"/>
                <a:cs typeface="Times New Roman" pitchFamily="18" charset="0"/>
              </a:rPr>
              <a:t>肯定收到了</a:t>
            </a:r>
            <a:r>
              <a:rPr lang="en-US" altLang="zh-CN" dirty="0">
                <a:latin typeface="Times New Roman" pitchFamily="18" charset="0"/>
                <a:cs typeface="Times New Roman" pitchFamily="18" charset="0"/>
              </a:rPr>
              <a:t>A</a:t>
            </a:r>
            <a:r>
              <a:rPr lang="zh-CN" altLang="zh-CN" dirty="0">
                <a:latin typeface="Times New Roman" pitchFamily="18" charset="0"/>
                <a:cs typeface="Times New Roman" pitchFamily="18" charset="0"/>
              </a:rPr>
              <a:t>的帧，</a:t>
            </a:r>
            <a:r>
              <a:rPr lang="en-US" altLang="zh-CN" dirty="0">
                <a:latin typeface="Times New Roman" pitchFamily="18" charset="0"/>
                <a:cs typeface="Times New Roman" pitchFamily="18" charset="0"/>
              </a:rPr>
              <a:t>E</a:t>
            </a:r>
            <a:r>
              <a:rPr lang="zh-CN" altLang="zh-CN" dirty="0">
                <a:latin typeface="Times New Roman" pitchFamily="18" charset="0"/>
                <a:cs typeface="Times New Roman" pitchFamily="18" charset="0"/>
              </a:rPr>
              <a:t>会延迟自己的发送</a:t>
            </a:r>
            <a:r>
              <a:rPr lang="zh-CN" altLang="zh-CN" dirty="0" smtClean="0">
                <a:latin typeface="Times New Roman" pitchFamily="18" charset="0"/>
                <a:cs typeface="Times New Roman" pitchFamily="18" charset="0"/>
              </a:rPr>
              <a:t>过程</a:t>
            </a:r>
            <a:endParaRPr lang="en-US" altLang="zh-CN" dirty="0">
              <a:latin typeface="Times New Roman" pitchFamily="18" charset="0"/>
              <a:cs typeface="Times New Roman" pitchFamily="18" charset="0"/>
            </a:endParaRPr>
          </a:p>
          <a:p>
            <a:r>
              <a:rPr lang="zh-CN" altLang="zh-CN" dirty="0">
                <a:latin typeface="Times New Roman" pitchFamily="18" charset="0"/>
                <a:cs typeface="Times New Roman" pitchFamily="18" charset="0"/>
              </a:rPr>
              <a:t>对于一个最大长度</a:t>
            </a:r>
            <a:r>
              <a:rPr lang="en-US" altLang="zh-CN" dirty="0">
                <a:latin typeface="Times New Roman" pitchFamily="18" charset="0"/>
                <a:cs typeface="Times New Roman" pitchFamily="18" charset="0"/>
              </a:rPr>
              <a:t>2500m</a:t>
            </a:r>
            <a:r>
              <a:rPr lang="zh-CN" altLang="zh-CN" dirty="0">
                <a:latin typeface="Times New Roman" pitchFamily="18" charset="0"/>
                <a:cs typeface="Times New Roman" pitchFamily="18" charset="0"/>
              </a:rPr>
              <a:t>的以太网（由</a:t>
            </a:r>
            <a:r>
              <a:rPr lang="en-US" altLang="zh-CN" dirty="0">
                <a:latin typeface="Times New Roman" pitchFamily="18" charset="0"/>
                <a:cs typeface="Times New Roman" pitchFamily="18" charset="0"/>
              </a:rPr>
              <a:t>5</a:t>
            </a:r>
            <a:r>
              <a:rPr lang="zh-CN" altLang="zh-CN" dirty="0">
                <a:latin typeface="Times New Roman" pitchFamily="18" charset="0"/>
                <a:cs typeface="Times New Roman" pitchFamily="18" charset="0"/>
              </a:rPr>
              <a:t>段粗缆连接而成）来说，往返时延约</a:t>
            </a:r>
            <a:r>
              <a:rPr lang="en-US" altLang="zh-CN" dirty="0">
                <a:latin typeface="Times New Roman" pitchFamily="18" charset="0"/>
                <a:cs typeface="Times New Roman" pitchFamily="18" charset="0"/>
              </a:rPr>
              <a:t>50</a:t>
            </a:r>
            <a:r>
              <a:rPr lang="en-US" altLang="zh-CN" i="1" dirty="0">
                <a:latin typeface="Times New Roman" pitchFamily="18" charset="0"/>
                <a:cs typeface="Times New Roman" pitchFamily="18" charset="0"/>
                <a:sym typeface="Symbol"/>
              </a:rPr>
              <a:t></a:t>
            </a:r>
            <a:r>
              <a:rPr lang="en-US" altLang="zh-CN" i="1" dirty="0">
                <a:latin typeface="Times New Roman" pitchFamily="18" charset="0"/>
                <a:cs typeface="Times New Roman" pitchFamily="18" charset="0"/>
              </a:rPr>
              <a:t>s</a:t>
            </a:r>
            <a:r>
              <a:rPr lang="zh-CN" altLang="zh-CN" dirty="0">
                <a:latin typeface="Times New Roman" pitchFamily="18" charset="0"/>
                <a:cs typeface="Times New Roman" pitchFamily="18" charset="0"/>
              </a:rPr>
              <a:t>，加上一些余量，以太网取</a:t>
            </a:r>
            <a:r>
              <a:rPr lang="en-US" altLang="zh-CN" dirty="0">
                <a:latin typeface="Times New Roman" pitchFamily="18" charset="0"/>
                <a:cs typeface="Times New Roman" pitchFamily="18" charset="0"/>
              </a:rPr>
              <a:t> 51.2</a:t>
            </a:r>
            <a:r>
              <a:rPr lang="en-US" altLang="zh-CN" i="1" dirty="0">
                <a:latin typeface="Times New Roman" pitchFamily="18" charset="0"/>
                <a:cs typeface="Times New Roman" pitchFamily="18" charset="0"/>
                <a:sym typeface="Symbol"/>
              </a:rPr>
              <a:t></a:t>
            </a:r>
            <a:r>
              <a:rPr lang="en-US" altLang="zh-CN" i="1" dirty="0">
                <a:latin typeface="Times New Roman" pitchFamily="18" charset="0"/>
                <a:cs typeface="Times New Roman" pitchFamily="18" charset="0"/>
              </a:rPr>
              <a:t>s</a:t>
            </a:r>
            <a:r>
              <a:rPr lang="zh-CN" altLang="zh-CN" dirty="0">
                <a:latin typeface="Times New Roman" pitchFamily="18" charset="0"/>
                <a:cs typeface="Times New Roman" pitchFamily="18" charset="0"/>
              </a:rPr>
              <a:t>为争用期的长度</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377465764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4. </a:t>
            </a:r>
            <a:r>
              <a:rPr lang="zh-CN" altLang="zh-CN" dirty="0">
                <a:solidFill>
                  <a:srgbClr val="FF0000"/>
                </a:solidFill>
              </a:rPr>
              <a:t>冲突的解决</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感知到冲突的主机</a:t>
            </a:r>
            <a:r>
              <a:rPr lang="zh-CN" altLang="zh-CN" dirty="0" smtClean="0"/>
              <a:t>须停止</a:t>
            </a:r>
            <a:r>
              <a:rPr lang="zh-CN" altLang="zh-CN" dirty="0"/>
              <a:t>发送</a:t>
            </a:r>
            <a:r>
              <a:rPr lang="zh-CN" altLang="zh-CN" dirty="0" smtClean="0"/>
              <a:t>数据</a:t>
            </a:r>
            <a:endParaRPr lang="en-US" altLang="zh-CN" dirty="0" smtClean="0"/>
          </a:p>
          <a:p>
            <a:r>
              <a:rPr lang="zh-CN" altLang="zh-CN" dirty="0" smtClean="0"/>
              <a:t>发送</a:t>
            </a:r>
            <a:r>
              <a:rPr lang="zh-CN" altLang="zh-CN" dirty="0"/>
              <a:t>一个强化干扰信号</a:t>
            </a:r>
            <a:r>
              <a:rPr lang="zh-CN" altLang="zh-CN" dirty="0" smtClean="0"/>
              <a:t>，让</a:t>
            </a:r>
            <a:r>
              <a:rPr lang="zh-CN" altLang="zh-CN" dirty="0"/>
              <a:t>所有</a:t>
            </a:r>
            <a:r>
              <a:rPr lang="zh-CN" altLang="zh-CN" dirty="0" smtClean="0"/>
              <a:t>主机知道发生</a:t>
            </a:r>
            <a:r>
              <a:rPr lang="zh-CN" altLang="zh-CN" dirty="0"/>
              <a:t>了</a:t>
            </a:r>
            <a:r>
              <a:rPr lang="zh-CN" altLang="zh-CN" dirty="0" smtClean="0"/>
              <a:t>冲突</a:t>
            </a:r>
            <a:endParaRPr lang="en-US" altLang="zh-CN" dirty="0" smtClean="0"/>
          </a:p>
          <a:p>
            <a:r>
              <a:rPr lang="zh-CN" altLang="zh-CN" dirty="0"/>
              <a:t>主机不能立即重新发送自己的数据帧，</a:t>
            </a:r>
            <a:r>
              <a:rPr lang="zh-CN" altLang="zh-CN" dirty="0" smtClean="0"/>
              <a:t>而是推迟</a:t>
            </a:r>
            <a:r>
              <a:rPr lang="zh-CN" altLang="zh-CN" dirty="0"/>
              <a:t>（退避）一个随机时间</a:t>
            </a:r>
            <a:r>
              <a:rPr lang="en-US" altLang="zh-CN" dirty="0"/>
              <a:t>t</a:t>
            </a:r>
            <a:r>
              <a:rPr lang="zh-CN" altLang="zh-CN" dirty="0" smtClean="0"/>
              <a:t>后才能</a:t>
            </a:r>
            <a:r>
              <a:rPr lang="zh-CN" altLang="zh-CN" dirty="0"/>
              <a:t>重新</a:t>
            </a:r>
            <a:r>
              <a:rPr lang="zh-CN" altLang="zh-CN" dirty="0" smtClean="0"/>
              <a:t>发送</a:t>
            </a:r>
            <a:endParaRPr lang="en-US" altLang="zh-CN" dirty="0" smtClean="0"/>
          </a:p>
          <a:p>
            <a:r>
              <a:rPr lang="en-US" altLang="zh-CN" dirty="0"/>
              <a:t>t</a:t>
            </a:r>
            <a:r>
              <a:rPr lang="zh-CN" altLang="zh-CN" dirty="0"/>
              <a:t>采用二进制指数类型退避</a:t>
            </a:r>
            <a:r>
              <a:rPr lang="zh-CN" altLang="zh-CN" dirty="0" smtClean="0"/>
              <a:t>算法计算</a:t>
            </a:r>
            <a:endParaRPr lang="en-US" altLang="zh-CN" dirty="0" smtClean="0"/>
          </a:p>
          <a:p>
            <a:pPr lvl="0"/>
            <a:r>
              <a:rPr lang="zh-CN" altLang="zh-CN" dirty="0"/>
              <a:t>当重传次数</a:t>
            </a:r>
            <a:r>
              <a:rPr lang="zh-CN" altLang="zh-CN" dirty="0" smtClean="0"/>
              <a:t>达</a:t>
            </a:r>
            <a:r>
              <a:rPr lang="en-US" altLang="zh-CN" dirty="0" smtClean="0"/>
              <a:t>16</a:t>
            </a:r>
            <a:r>
              <a:rPr lang="zh-CN" altLang="zh-CN" dirty="0"/>
              <a:t>次仍失败时，丢弃该帧并向高层报告发送失败。</a:t>
            </a:r>
          </a:p>
          <a:p>
            <a:endParaRPr lang="zh-CN" altLang="en-US" dirty="0"/>
          </a:p>
        </p:txBody>
      </p:sp>
    </p:spTree>
    <p:extLst>
      <p:ext uri="{BB962C8B-B14F-4D97-AF65-F5344CB8AC3E}">
        <p14:creationId xmlns:p14="http://schemas.microsoft.com/office/powerpoint/2010/main" val="4154594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除了点</a:t>
            </a:r>
            <a:r>
              <a:rPr lang="zh-CN" altLang="zh-CN" dirty="0" smtClean="0"/>
              <a:t>到点的</a:t>
            </a:r>
            <a:r>
              <a:rPr lang="zh-CN" altLang="zh-CN" dirty="0"/>
              <a:t>连接方式，网络</a:t>
            </a:r>
            <a:r>
              <a:rPr lang="zh-CN" altLang="zh-CN" dirty="0" smtClean="0"/>
              <a:t>中常提的</a:t>
            </a:r>
            <a:r>
              <a:rPr lang="zh-CN" altLang="zh-CN" dirty="0"/>
              <a:t>一个重要问题就是对于媒体访问的</a:t>
            </a:r>
            <a:r>
              <a:rPr lang="zh-CN" altLang="zh-CN" dirty="0" smtClean="0"/>
              <a:t>控制</a:t>
            </a:r>
            <a:endParaRPr lang="en-US" altLang="zh-CN" dirty="0" smtClean="0"/>
          </a:p>
          <a:p>
            <a:pPr lvl="1"/>
            <a:r>
              <a:rPr lang="zh-CN" altLang="zh-CN" dirty="0" smtClean="0"/>
              <a:t>也就是多路访问</a:t>
            </a:r>
            <a:r>
              <a:rPr lang="zh-CN" altLang="en-US" dirty="0" smtClean="0"/>
              <a:t>问题</a:t>
            </a:r>
            <a:endParaRPr lang="en-US" altLang="zh-CN" dirty="0" smtClean="0"/>
          </a:p>
          <a:p>
            <a:pPr lvl="1"/>
            <a:r>
              <a:rPr lang="zh-CN" altLang="zh-CN" dirty="0" smtClean="0"/>
              <a:t>如果</a:t>
            </a:r>
            <a:r>
              <a:rPr lang="zh-CN" altLang="zh-CN" dirty="0"/>
              <a:t>设计得不合理，网络将不断产生冲突而无法</a:t>
            </a:r>
            <a:r>
              <a:rPr lang="zh-CN" altLang="zh-CN" dirty="0" smtClean="0"/>
              <a:t>工作</a:t>
            </a:r>
            <a:endParaRPr lang="en-US" altLang="zh-CN" dirty="0" smtClean="0"/>
          </a:p>
          <a:p>
            <a:pPr lvl="1"/>
            <a:r>
              <a:rPr lang="zh-CN" altLang="zh-CN" dirty="0" smtClean="0"/>
              <a:t>如同一</a:t>
            </a:r>
            <a:r>
              <a:rPr lang="zh-CN" altLang="zh-CN" dirty="0"/>
              <a:t>个房间</a:t>
            </a:r>
            <a:r>
              <a:rPr lang="zh-CN" altLang="zh-CN" dirty="0" smtClean="0"/>
              <a:t>中如果</a:t>
            </a:r>
            <a:r>
              <a:rPr lang="zh-CN" altLang="zh-CN" dirty="0"/>
              <a:t>始终存在</a:t>
            </a:r>
            <a:r>
              <a:rPr lang="zh-CN" altLang="zh-CN" dirty="0" smtClean="0"/>
              <a:t>多人</a:t>
            </a:r>
            <a:r>
              <a:rPr lang="zh-CN" altLang="zh-CN" dirty="0"/>
              <a:t>同时说话，将无法有效交流。</a:t>
            </a:r>
          </a:p>
          <a:p>
            <a:r>
              <a:rPr lang="zh-CN" altLang="zh-CN" dirty="0"/>
              <a:t>对于媒体的访问控制可分为两大</a:t>
            </a:r>
            <a:r>
              <a:rPr lang="zh-CN" altLang="zh-CN" dirty="0" smtClean="0"/>
              <a:t>类</a:t>
            </a:r>
            <a:endParaRPr lang="en-US" altLang="zh-CN" dirty="0" smtClean="0"/>
          </a:p>
          <a:p>
            <a:pPr lvl="1"/>
            <a:r>
              <a:rPr lang="zh-CN" altLang="zh-CN" dirty="0" smtClean="0"/>
              <a:t>信道</a:t>
            </a:r>
            <a:r>
              <a:rPr lang="zh-CN" altLang="zh-CN" dirty="0"/>
              <a:t>划分</a:t>
            </a:r>
            <a:r>
              <a:rPr lang="zh-CN" altLang="zh-CN" dirty="0" smtClean="0"/>
              <a:t>方式</a:t>
            </a:r>
            <a:endParaRPr lang="en-US" altLang="zh-CN" dirty="0" smtClean="0"/>
          </a:p>
          <a:p>
            <a:pPr lvl="1"/>
            <a:r>
              <a:rPr lang="zh-CN" altLang="zh-CN" dirty="0" smtClean="0"/>
              <a:t>动态</a:t>
            </a:r>
            <a:r>
              <a:rPr lang="zh-CN" altLang="zh-CN" dirty="0"/>
              <a:t>媒体接入方式</a:t>
            </a:r>
            <a:endParaRPr lang="zh-CN" altLang="en-US" dirty="0"/>
          </a:p>
        </p:txBody>
      </p:sp>
    </p:spTree>
    <p:extLst>
      <p:ext uri="{BB962C8B-B14F-4D97-AF65-F5344CB8AC3E}">
        <p14:creationId xmlns:p14="http://schemas.microsoft.com/office/powerpoint/2010/main" val="332855577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二进制指数类型退避算法</a:t>
            </a:r>
            <a:endParaRPr lang="zh-CN" altLang="en-US" dirty="0"/>
          </a:p>
        </p:txBody>
      </p:sp>
      <p:sp>
        <p:nvSpPr>
          <p:cNvPr id="3" name="内容占位符 2"/>
          <p:cNvSpPr>
            <a:spLocks noGrp="1"/>
          </p:cNvSpPr>
          <p:nvPr>
            <p:ph sz="quarter" idx="1"/>
          </p:nvPr>
        </p:nvSpPr>
        <p:spPr/>
        <p:txBody>
          <a:bodyPr/>
          <a:lstStyle/>
          <a:p>
            <a:pPr lvl="0"/>
            <a:r>
              <a:rPr lang="zh-CN" altLang="zh-CN" dirty="0" smtClean="0"/>
              <a:t>设定基本</a:t>
            </a:r>
            <a:r>
              <a:rPr lang="zh-CN" altLang="zh-CN" dirty="0"/>
              <a:t>退避时间</a:t>
            </a:r>
            <a:r>
              <a:rPr lang="en-US" altLang="zh-CN" dirty="0" err="1" smtClean="0"/>
              <a:t>t</a:t>
            </a:r>
            <a:r>
              <a:rPr lang="en-US" altLang="zh-CN" baseline="-25000" dirty="0" err="1" smtClean="0"/>
              <a:t>base</a:t>
            </a:r>
            <a:r>
              <a:rPr lang="en-US" altLang="zh-CN" dirty="0" smtClean="0"/>
              <a:t>=</a:t>
            </a:r>
            <a:r>
              <a:rPr lang="zh-CN" altLang="zh-CN" dirty="0" smtClean="0">
                <a:latin typeface="Times New Roman" pitchFamily="18" charset="0"/>
                <a:cs typeface="Times New Roman" pitchFamily="18" charset="0"/>
              </a:rPr>
              <a:t>争用期</a:t>
            </a:r>
            <a:r>
              <a:rPr lang="zh-CN" altLang="en-US" dirty="0" smtClean="0">
                <a:latin typeface="Times New Roman" pitchFamily="18" charset="0"/>
                <a:cs typeface="Times New Roman" pitchFamily="18" charset="0"/>
              </a:rPr>
              <a:t>长度</a:t>
            </a:r>
            <a:endParaRPr lang="zh-CN" altLang="zh-CN" dirty="0"/>
          </a:p>
          <a:p>
            <a:pPr lvl="0"/>
            <a:r>
              <a:rPr lang="zh-CN" altLang="zh-CN" dirty="0"/>
              <a:t>设</a:t>
            </a:r>
            <a:r>
              <a:rPr lang="en-US" altLang="zh-CN" dirty="0"/>
              <a:t> k = Min[</a:t>
            </a:r>
            <a:r>
              <a:rPr lang="zh-CN" altLang="zh-CN" dirty="0"/>
              <a:t>重传次数</a:t>
            </a:r>
            <a:r>
              <a:rPr lang="en-US" altLang="zh-CN" dirty="0"/>
              <a:t>, 10</a:t>
            </a:r>
            <a:r>
              <a:rPr lang="en-US" altLang="zh-CN" dirty="0" smtClean="0"/>
              <a:t>]</a:t>
            </a:r>
            <a:endParaRPr lang="zh-CN" altLang="zh-CN" dirty="0"/>
          </a:p>
          <a:p>
            <a:pPr lvl="0"/>
            <a:r>
              <a:rPr lang="zh-CN" altLang="zh-CN" dirty="0"/>
              <a:t>从整数集合</a:t>
            </a:r>
            <a:r>
              <a:rPr lang="en-US" altLang="zh-CN" dirty="0"/>
              <a:t> [0, 1, 2, … , 2</a:t>
            </a:r>
            <a:r>
              <a:rPr lang="en-US" altLang="zh-CN" baseline="30000" dirty="0"/>
              <a:t>k</a:t>
            </a:r>
            <a:r>
              <a:rPr lang="en-US" altLang="zh-CN" dirty="0"/>
              <a:t>–1] </a:t>
            </a:r>
            <a:r>
              <a:rPr lang="zh-CN" altLang="zh-CN" dirty="0"/>
              <a:t>中随机取出一个数</a:t>
            </a:r>
            <a:r>
              <a:rPr lang="en-US" altLang="zh-CN" dirty="0"/>
              <a:t>c </a:t>
            </a:r>
            <a:endParaRPr lang="en-US" altLang="zh-CN" dirty="0" smtClean="0"/>
          </a:p>
          <a:p>
            <a:pPr lvl="0"/>
            <a:r>
              <a:rPr lang="zh-CN" altLang="zh-CN" dirty="0" smtClean="0"/>
              <a:t>则</a:t>
            </a:r>
            <a:r>
              <a:rPr lang="zh-CN" altLang="zh-CN" dirty="0"/>
              <a:t>下次重传所需的等待时间</a:t>
            </a:r>
            <a:r>
              <a:rPr lang="en-US" altLang="zh-CN" dirty="0"/>
              <a:t>t= </a:t>
            </a:r>
            <a:r>
              <a:rPr lang="en-US" altLang="zh-CN" dirty="0" err="1"/>
              <a:t>c×t</a:t>
            </a:r>
            <a:r>
              <a:rPr lang="en-US" altLang="zh-CN" baseline="-25000" dirty="0" err="1"/>
              <a:t>base</a:t>
            </a:r>
            <a:r>
              <a:rPr lang="zh-CN" altLang="zh-CN" dirty="0"/>
              <a:t>。</a:t>
            </a:r>
          </a:p>
          <a:p>
            <a:endParaRPr lang="zh-CN" altLang="en-US" dirty="0"/>
          </a:p>
        </p:txBody>
      </p:sp>
    </p:spTree>
    <p:extLst>
      <p:ext uri="{BB962C8B-B14F-4D97-AF65-F5344CB8AC3E}">
        <p14:creationId xmlns:p14="http://schemas.microsoft.com/office/powerpoint/2010/main" val="31781125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a:t>第 </a:t>
            </a:r>
            <a:r>
              <a:rPr lang="en-US" altLang="zh-CN" dirty="0"/>
              <a:t>1 </a:t>
            </a:r>
            <a:r>
              <a:rPr lang="zh-CN" altLang="en-US" dirty="0"/>
              <a:t>次冲突重传时：</a:t>
            </a:r>
          </a:p>
          <a:p>
            <a:pPr lvl="1"/>
            <a:r>
              <a:rPr lang="en-US" altLang="zh-CN" dirty="0" smtClean="0"/>
              <a:t>k </a:t>
            </a:r>
            <a:r>
              <a:rPr lang="en-US" altLang="zh-CN" dirty="0"/>
              <a:t>= 1</a:t>
            </a:r>
            <a:r>
              <a:rPr lang="zh-CN" altLang="en-US" dirty="0" smtClean="0"/>
              <a:t>，</a:t>
            </a:r>
            <a:r>
              <a:rPr lang="en-US" altLang="zh-CN" dirty="0" smtClean="0"/>
              <a:t>c </a:t>
            </a:r>
            <a:r>
              <a:rPr lang="zh-CN" altLang="en-US" dirty="0"/>
              <a:t>为 </a:t>
            </a:r>
            <a:r>
              <a:rPr lang="en-US" altLang="zh-CN" dirty="0"/>
              <a:t>{0</a:t>
            </a:r>
            <a:r>
              <a:rPr lang="zh-CN" altLang="en-US" dirty="0"/>
              <a:t>，</a:t>
            </a:r>
            <a:r>
              <a:rPr lang="en-US" altLang="zh-CN" dirty="0"/>
              <a:t>1} </a:t>
            </a:r>
            <a:r>
              <a:rPr lang="zh-CN" altLang="en-US" dirty="0"/>
              <a:t>集合中的任何一个数。</a:t>
            </a:r>
          </a:p>
          <a:p>
            <a:r>
              <a:rPr lang="zh-CN" altLang="en-US" dirty="0"/>
              <a:t>第 </a:t>
            </a:r>
            <a:r>
              <a:rPr lang="en-US" altLang="zh-CN" dirty="0"/>
              <a:t>2 </a:t>
            </a:r>
            <a:r>
              <a:rPr lang="zh-CN" altLang="en-US" dirty="0"/>
              <a:t>次冲突重传时：</a:t>
            </a:r>
          </a:p>
          <a:p>
            <a:pPr lvl="1"/>
            <a:r>
              <a:rPr lang="en-US" altLang="zh-CN" dirty="0" smtClean="0"/>
              <a:t>k </a:t>
            </a:r>
            <a:r>
              <a:rPr lang="en-US" altLang="zh-CN" dirty="0"/>
              <a:t>= 2</a:t>
            </a:r>
            <a:r>
              <a:rPr lang="zh-CN" altLang="en-US" dirty="0" smtClean="0"/>
              <a:t>，</a:t>
            </a:r>
            <a:r>
              <a:rPr lang="en-US" altLang="zh-CN" dirty="0" smtClean="0"/>
              <a:t>c</a:t>
            </a:r>
            <a:r>
              <a:rPr lang="zh-CN" altLang="en-US" dirty="0" smtClean="0"/>
              <a:t>为 </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 </a:t>
            </a:r>
            <a:r>
              <a:rPr lang="zh-CN" altLang="en-US" dirty="0"/>
              <a:t>集合中的任何一个数。</a:t>
            </a:r>
          </a:p>
          <a:p>
            <a:r>
              <a:rPr lang="zh-CN" altLang="en-US" dirty="0"/>
              <a:t>第 </a:t>
            </a:r>
            <a:r>
              <a:rPr lang="en-US" altLang="zh-CN" dirty="0"/>
              <a:t>3 </a:t>
            </a:r>
            <a:r>
              <a:rPr lang="zh-CN" altLang="en-US" dirty="0"/>
              <a:t>次冲突重传时：</a:t>
            </a:r>
          </a:p>
          <a:p>
            <a:pPr lvl="1"/>
            <a:r>
              <a:rPr lang="en-US" altLang="zh-CN" dirty="0" smtClean="0"/>
              <a:t>k </a:t>
            </a:r>
            <a:r>
              <a:rPr lang="en-US" altLang="zh-CN" dirty="0"/>
              <a:t>= 3</a:t>
            </a:r>
            <a:r>
              <a:rPr lang="zh-CN" altLang="en-US" dirty="0" smtClean="0"/>
              <a:t>，</a:t>
            </a:r>
            <a:r>
              <a:rPr lang="en-US" altLang="zh-CN" dirty="0" smtClean="0"/>
              <a:t>c</a:t>
            </a:r>
            <a:r>
              <a:rPr lang="zh-CN" altLang="en-US" dirty="0" smtClean="0"/>
              <a:t>为 </a:t>
            </a:r>
            <a:r>
              <a:rPr lang="en-US" altLang="zh-CN" dirty="0"/>
              <a:t>{0</a:t>
            </a:r>
            <a:r>
              <a:rPr lang="zh-CN" altLang="en-US" dirty="0"/>
              <a:t>，</a:t>
            </a:r>
            <a:r>
              <a:rPr lang="en-US" altLang="zh-CN" dirty="0"/>
              <a:t>1</a:t>
            </a:r>
            <a:r>
              <a:rPr lang="zh-CN" altLang="en-US" dirty="0"/>
              <a:t>，</a:t>
            </a:r>
            <a:r>
              <a:rPr lang="en-US" altLang="zh-CN" dirty="0"/>
              <a:t>2</a:t>
            </a:r>
            <a:r>
              <a:rPr lang="zh-CN" altLang="en-US" dirty="0"/>
              <a:t>，</a:t>
            </a:r>
            <a:r>
              <a:rPr lang="en-US" altLang="zh-CN" dirty="0"/>
              <a:t>3</a:t>
            </a:r>
            <a:r>
              <a:rPr lang="zh-CN" altLang="en-US" dirty="0"/>
              <a:t>，</a:t>
            </a:r>
            <a:r>
              <a:rPr lang="en-US" altLang="zh-CN" dirty="0"/>
              <a:t>4</a:t>
            </a:r>
            <a:r>
              <a:rPr lang="zh-CN" altLang="en-US" dirty="0"/>
              <a:t>，</a:t>
            </a:r>
            <a:r>
              <a:rPr lang="en-US" altLang="zh-CN" dirty="0"/>
              <a:t>5</a:t>
            </a:r>
            <a:r>
              <a:rPr lang="zh-CN" altLang="en-US" dirty="0"/>
              <a:t>，</a:t>
            </a:r>
            <a:r>
              <a:rPr lang="en-US" altLang="zh-CN" dirty="0"/>
              <a:t>6</a:t>
            </a:r>
            <a:r>
              <a:rPr lang="zh-CN" altLang="en-US" dirty="0"/>
              <a:t>，</a:t>
            </a:r>
            <a:r>
              <a:rPr lang="en-US" altLang="zh-CN" dirty="0"/>
              <a:t>7} </a:t>
            </a:r>
            <a:r>
              <a:rPr lang="zh-CN" altLang="en-US" dirty="0"/>
              <a:t>集合中的任何一个数</a:t>
            </a:r>
          </a:p>
          <a:p>
            <a:r>
              <a:rPr lang="en-US" altLang="zh-CN" dirty="0"/>
              <a:t>……</a:t>
            </a:r>
          </a:p>
          <a:p>
            <a:endParaRPr lang="zh-CN" altLang="en-US" dirty="0"/>
          </a:p>
        </p:txBody>
      </p:sp>
    </p:spTree>
    <p:extLst>
      <p:ext uri="{BB962C8B-B14F-4D97-AF65-F5344CB8AC3E}">
        <p14:creationId xmlns:p14="http://schemas.microsoft.com/office/powerpoint/2010/main" val="14321353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5. </a:t>
            </a:r>
            <a:r>
              <a:rPr lang="zh-CN" altLang="zh-CN" dirty="0">
                <a:solidFill>
                  <a:srgbClr val="FF0000"/>
                </a:solidFill>
              </a:rPr>
              <a:t>最小帧长</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r>
              <a:rPr lang="zh-CN" altLang="zh-CN" dirty="0"/>
              <a:t>以太网取</a:t>
            </a:r>
            <a:r>
              <a:rPr lang="en-US" altLang="zh-CN" dirty="0"/>
              <a:t>51.2</a:t>
            </a:r>
            <a:r>
              <a:rPr lang="en-US" altLang="zh-CN" i="1" dirty="0">
                <a:sym typeface="Symbol"/>
              </a:rPr>
              <a:t></a:t>
            </a:r>
            <a:r>
              <a:rPr lang="en-US" altLang="zh-CN" i="1" dirty="0"/>
              <a:t>s</a:t>
            </a:r>
            <a:r>
              <a:rPr lang="zh-CN" altLang="zh-CN" dirty="0"/>
              <a:t>为争用期长度</a:t>
            </a:r>
            <a:r>
              <a:rPr lang="zh-CN" altLang="zh-CN" dirty="0" smtClean="0"/>
              <a:t>，主机</a:t>
            </a:r>
            <a:r>
              <a:rPr lang="zh-CN" altLang="zh-CN" dirty="0"/>
              <a:t>需要</a:t>
            </a:r>
            <a:r>
              <a:rPr lang="zh-CN" altLang="zh-CN" dirty="0" smtClean="0"/>
              <a:t>监听至少</a:t>
            </a:r>
            <a:r>
              <a:rPr lang="zh-CN" altLang="zh-CN" dirty="0"/>
              <a:t>这么长</a:t>
            </a:r>
            <a:r>
              <a:rPr lang="zh-CN" altLang="zh-CN" dirty="0" smtClean="0"/>
              <a:t>时间</a:t>
            </a:r>
            <a:endParaRPr lang="en-US" altLang="zh-CN" dirty="0" smtClean="0"/>
          </a:p>
          <a:p>
            <a:r>
              <a:rPr lang="zh-CN" altLang="zh-CN" dirty="0" smtClean="0"/>
              <a:t>反过来说</a:t>
            </a:r>
            <a:r>
              <a:rPr lang="zh-CN" altLang="zh-CN" dirty="0"/>
              <a:t>就是主机发送数据帧的时间长度必须超过</a:t>
            </a:r>
            <a:r>
              <a:rPr lang="en-US" altLang="zh-CN" dirty="0"/>
              <a:t>51.2</a:t>
            </a:r>
            <a:r>
              <a:rPr lang="en-US" altLang="zh-CN" i="1" dirty="0">
                <a:sym typeface="Symbol"/>
              </a:rPr>
              <a:t></a:t>
            </a:r>
            <a:r>
              <a:rPr lang="en-US" altLang="zh-CN" i="1" dirty="0" smtClean="0"/>
              <a:t>s</a:t>
            </a:r>
          </a:p>
          <a:p>
            <a:pPr lvl="1"/>
            <a:r>
              <a:rPr lang="zh-CN" altLang="zh-CN" dirty="0"/>
              <a:t>这就要求数据帧必须足够</a:t>
            </a:r>
            <a:r>
              <a:rPr lang="zh-CN" altLang="zh-CN" dirty="0" smtClean="0"/>
              <a:t>长</a:t>
            </a:r>
            <a:endParaRPr lang="en-US" altLang="zh-CN" dirty="0" smtClean="0"/>
          </a:p>
          <a:p>
            <a:r>
              <a:rPr lang="en-US" altLang="zh-CN" dirty="0" smtClean="0"/>
              <a:t>10Mbit/s</a:t>
            </a:r>
            <a:r>
              <a:rPr lang="zh-CN" altLang="zh-CN" dirty="0" smtClean="0"/>
              <a:t>以太网，</a:t>
            </a:r>
            <a:r>
              <a:rPr lang="en-US" altLang="zh-CN" dirty="0" smtClean="0"/>
              <a:t>51.2</a:t>
            </a:r>
            <a:r>
              <a:rPr lang="en-US" altLang="zh-CN" i="1" dirty="0">
                <a:sym typeface="Symbol"/>
              </a:rPr>
              <a:t></a:t>
            </a:r>
            <a:r>
              <a:rPr lang="en-US" altLang="zh-CN" i="1" dirty="0" smtClean="0"/>
              <a:t>s</a:t>
            </a:r>
            <a:r>
              <a:rPr lang="zh-CN" altLang="zh-CN" dirty="0" smtClean="0"/>
              <a:t>可发</a:t>
            </a:r>
            <a:r>
              <a:rPr lang="en-US" altLang="zh-CN" dirty="0" smtClean="0"/>
              <a:t>512</a:t>
            </a:r>
            <a:r>
              <a:rPr lang="zh-CN" altLang="zh-CN" dirty="0"/>
              <a:t>位，即</a:t>
            </a:r>
            <a:r>
              <a:rPr lang="en-US" altLang="zh-CN" dirty="0"/>
              <a:t>64</a:t>
            </a:r>
            <a:r>
              <a:rPr lang="zh-CN" altLang="zh-CN" dirty="0" smtClean="0"/>
              <a:t>字节</a:t>
            </a:r>
            <a:endParaRPr lang="en-US" altLang="zh-CN" dirty="0" smtClean="0"/>
          </a:p>
          <a:p>
            <a:r>
              <a:rPr lang="zh-CN" altLang="zh-CN" dirty="0"/>
              <a:t>以太网</a:t>
            </a:r>
            <a:r>
              <a:rPr lang="zh-CN" altLang="zh-CN" dirty="0" smtClean="0"/>
              <a:t>规定最</a:t>
            </a:r>
            <a:r>
              <a:rPr lang="zh-CN" altLang="zh-CN" dirty="0"/>
              <a:t>短有效帧长为</a:t>
            </a:r>
            <a:r>
              <a:rPr lang="en-US" altLang="zh-CN" dirty="0"/>
              <a:t>64</a:t>
            </a:r>
            <a:r>
              <a:rPr lang="zh-CN" altLang="zh-CN" dirty="0"/>
              <a:t>字节，凡小于</a:t>
            </a:r>
            <a:r>
              <a:rPr lang="en-US" altLang="zh-CN" dirty="0"/>
              <a:t>64</a:t>
            </a:r>
            <a:r>
              <a:rPr lang="zh-CN" altLang="zh-CN" dirty="0"/>
              <a:t>字节的帧都是无效</a:t>
            </a:r>
            <a:r>
              <a:rPr lang="zh-CN" altLang="zh-CN" dirty="0" smtClean="0"/>
              <a:t>帧</a:t>
            </a:r>
            <a:endParaRPr lang="zh-CN" altLang="zh-CN" dirty="0"/>
          </a:p>
          <a:p>
            <a:pPr lvl="1"/>
            <a:r>
              <a:rPr lang="zh-CN" altLang="zh-CN" dirty="0"/>
              <a:t>对于小于</a:t>
            </a:r>
            <a:r>
              <a:rPr lang="en-US" altLang="zh-CN" dirty="0"/>
              <a:t>64</a:t>
            </a:r>
            <a:r>
              <a:rPr lang="zh-CN" altLang="zh-CN" dirty="0"/>
              <a:t>字节的帧</a:t>
            </a:r>
            <a:r>
              <a:rPr lang="zh-CN" altLang="zh-CN" dirty="0" smtClean="0"/>
              <a:t>，通过</a:t>
            </a:r>
            <a:r>
              <a:rPr lang="zh-CN" altLang="zh-CN" dirty="0"/>
              <a:t>填充域扩充到</a:t>
            </a:r>
            <a:r>
              <a:rPr lang="en-US" altLang="zh-CN" dirty="0"/>
              <a:t>64</a:t>
            </a:r>
            <a:r>
              <a:rPr lang="zh-CN" altLang="zh-CN" dirty="0" smtClean="0"/>
              <a:t>字节</a:t>
            </a:r>
            <a:endParaRPr lang="zh-CN" altLang="en-US" dirty="0"/>
          </a:p>
        </p:txBody>
      </p:sp>
    </p:spTree>
    <p:extLst>
      <p:ext uri="{BB962C8B-B14F-4D97-AF65-F5344CB8AC3E}">
        <p14:creationId xmlns:p14="http://schemas.microsoft.com/office/powerpoint/2010/main" val="8025783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主机</a:t>
            </a:r>
            <a:r>
              <a:rPr lang="zh-CN" altLang="zh-CN" dirty="0"/>
              <a:t>发送数据时，若前</a:t>
            </a:r>
            <a:r>
              <a:rPr lang="en-US" altLang="zh-CN" dirty="0"/>
              <a:t>64</a:t>
            </a:r>
            <a:r>
              <a:rPr lang="zh-CN" altLang="zh-CN" dirty="0"/>
              <a:t>字节没有发生冲突，则后续的数据就不会发生冲突了</a:t>
            </a:r>
            <a:endParaRPr lang="zh-CN" altLang="en-US" dirty="0"/>
          </a:p>
          <a:p>
            <a:r>
              <a:rPr lang="zh-CN" altLang="zh-CN" dirty="0"/>
              <a:t>可以得到这样的计算公式：</a:t>
            </a:r>
          </a:p>
          <a:p>
            <a:pPr lvl="1"/>
            <a:r>
              <a:rPr lang="zh-CN" altLang="zh-CN" sz="2800" dirty="0">
                <a:solidFill>
                  <a:srgbClr val="FF0000"/>
                </a:solidFill>
              </a:rPr>
              <a:t>最小帧长</a:t>
            </a:r>
            <a:r>
              <a:rPr lang="en-US" altLang="zh-CN" sz="2800" dirty="0">
                <a:solidFill>
                  <a:srgbClr val="FF0000"/>
                </a:solidFill>
              </a:rPr>
              <a:t>=2×</a:t>
            </a:r>
            <a:r>
              <a:rPr lang="zh-CN" altLang="zh-CN" sz="2800" dirty="0">
                <a:solidFill>
                  <a:srgbClr val="FF0000"/>
                </a:solidFill>
              </a:rPr>
              <a:t>带宽</a:t>
            </a:r>
            <a:r>
              <a:rPr lang="en-US" altLang="zh-CN" sz="2800" dirty="0">
                <a:solidFill>
                  <a:srgbClr val="FF0000"/>
                </a:solidFill>
              </a:rPr>
              <a:t>×</a:t>
            </a:r>
            <a:r>
              <a:rPr lang="zh-CN" altLang="zh-CN" sz="2800" dirty="0">
                <a:solidFill>
                  <a:srgbClr val="FF0000"/>
                </a:solidFill>
              </a:rPr>
              <a:t>信道长度</a:t>
            </a:r>
            <a:r>
              <a:rPr lang="en-US" altLang="zh-CN" sz="2800" dirty="0">
                <a:solidFill>
                  <a:srgbClr val="FF0000"/>
                </a:solidFill>
              </a:rPr>
              <a:t>/</a:t>
            </a:r>
            <a:r>
              <a:rPr lang="zh-CN" altLang="zh-CN" sz="2800" dirty="0">
                <a:solidFill>
                  <a:srgbClr val="FF0000"/>
                </a:solidFill>
              </a:rPr>
              <a:t>电磁波传播速度</a:t>
            </a:r>
            <a:r>
              <a:rPr lang="en-US" altLang="zh-CN" sz="2800" dirty="0">
                <a:solidFill>
                  <a:srgbClr val="FF0000"/>
                </a:solidFill>
              </a:rPr>
              <a:t>  </a:t>
            </a:r>
            <a:r>
              <a:rPr lang="en-US" altLang="zh-CN" sz="2800" dirty="0" smtClean="0">
                <a:solidFill>
                  <a:srgbClr val="FF0000"/>
                </a:solidFill>
              </a:rPr>
              <a:t>  </a:t>
            </a:r>
            <a:r>
              <a:rPr lang="zh-CN" altLang="zh-CN" dirty="0"/>
              <a:t>（</a:t>
            </a:r>
            <a:r>
              <a:rPr lang="en-US" altLang="zh-CN" dirty="0"/>
              <a:t>6-1</a:t>
            </a:r>
            <a:r>
              <a:rPr lang="zh-CN" altLang="zh-CN" dirty="0"/>
              <a:t>）</a:t>
            </a:r>
          </a:p>
          <a:p>
            <a:r>
              <a:rPr lang="zh-CN" altLang="en-US" dirty="0" smtClean="0"/>
              <a:t>课堂练习</a:t>
            </a:r>
            <a:endParaRPr lang="en-US" altLang="zh-CN" dirty="0" smtClean="0"/>
          </a:p>
          <a:p>
            <a:pPr lvl="1"/>
            <a:r>
              <a:rPr lang="en-US" altLang="zh-CN" dirty="0"/>
              <a:t>10M</a:t>
            </a:r>
            <a:r>
              <a:rPr lang="zh-CN" altLang="en-US" dirty="0"/>
              <a:t>以太网，</a:t>
            </a:r>
            <a:r>
              <a:rPr lang="en-US" altLang="zh-CN" dirty="0"/>
              <a:t>4km</a:t>
            </a:r>
            <a:r>
              <a:rPr lang="zh-CN" altLang="en-US" dirty="0"/>
              <a:t>信道长度，假设传播速度为</a:t>
            </a:r>
            <a:r>
              <a:rPr lang="en-US" altLang="zh-CN" dirty="0"/>
              <a:t>1</a:t>
            </a:r>
            <a:r>
              <a:rPr lang="zh-CN" altLang="en-US" dirty="0"/>
              <a:t>*</a:t>
            </a:r>
            <a:r>
              <a:rPr lang="en-US" altLang="zh-CN" dirty="0"/>
              <a:t>10</a:t>
            </a:r>
            <a:r>
              <a:rPr lang="en-US" altLang="zh-CN" baseline="30000" dirty="0"/>
              <a:t>8</a:t>
            </a:r>
            <a:r>
              <a:rPr lang="zh-CN" altLang="en-US" dirty="0"/>
              <a:t>米</a:t>
            </a:r>
            <a:r>
              <a:rPr lang="en-US" altLang="zh-CN" dirty="0"/>
              <a:t>/</a:t>
            </a:r>
            <a:r>
              <a:rPr lang="zh-CN" altLang="en-US" dirty="0"/>
              <a:t>秒，那么，最小帧长是多少？</a:t>
            </a:r>
            <a:endParaRPr lang="en-US" altLang="zh-CN" dirty="0"/>
          </a:p>
          <a:p>
            <a:endParaRPr lang="zh-CN" altLang="en-US" dirty="0"/>
          </a:p>
        </p:txBody>
      </p:sp>
      <p:sp>
        <p:nvSpPr>
          <p:cNvPr id="4" name="矩形 3"/>
          <p:cNvSpPr/>
          <p:nvPr/>
        </p:nvSpPr>
        <p:spPr bwMode="auto">
          <a:xfrm>
            <a:off x="5724128" y="548680"/>
            <a:ext cx="2736304" cy="576064"/>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zh-CN" altLang="en-US" sz="2800" b="1" dirty="0">
                <a:latin typeface="黑体" pitchFamily="49" charset="-122"/>
                <a:ea typeface="黑体" pitchFamily="49" charset="-122"/>
              </a:rPr>
              <a:t>老师你不讲武德</a:t>
            </a:r>
            <a:endParaRPr kumimoji="0" lang="zh-CN" altLang="en-US" sz="2800" b="1" i="0" u="none" strike="noStrike" cap="none" normalizeH="0" baseline="0" dirty="0" smtClean="0">
              <a:ln>
                <a:noFill/>
              </a:ln>
              <a:solidFill>
                <a:schemeClr val="tx1"/>
              </a:solidFill>
              <a:effectLst/>
              <a:latin typeface="黑体" pitchFamily="49" charset="-122"/>
              <a:ea typeface="黑体" pitchFamily="49" charset="-122"/>
            </a:endParaRPr>
          </a:p>
        </p:txBody>
      </p:sp>
    </p:spTree>
    <p:extLst>
      <p:ext uri="{BB962C8B-B14F-4D97-AF65-F5344CB8AC3E}">
        <p14:creationId xmlns:p14="http://schemas.microsoft.com/office/powerpoint/2010/main" val="186930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wipe(down)">
                                      <p:cBhvr>
                                        <p:cTn id="10" dur="5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arn(inVertical)">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FF0000"/>
                </a:solidFill>
              </a:rPr>
              <a:t>6. </a:t>
            </a:r>
            <a:r>
              <a:rPr lang="zh-CN" altLang="zh-CN" dirty="0">
                <a:solidFill>
                  <a:srgbClr val="FF0000"/>
                </a:solidFill>
              </a:rPr>
              <a:t>传统以太网</a:t>
            </a:r>
            <a:r>
              <a:rPr lang="zh-CN" altLang="zh-CN" dirty="0" smtClean="0">
                <a:solidFill>
                  <a:srgbClr val="FF0000"/>
                </a:solidFill>
              </a:rPr>
              <a:t>小结</a:t>
            </a:r>
            <a:endParaRPr lang="zh-CN" altLang="en-US" dirty="0">
              <a:solidFill>
                <a:srgbClr val="FF0000"/>
              </a:solidFill>
            </a:endParaRPr>
          </a:p>
        </p:txBody>
      </p:sp>
      <p:sp>
        <p:nvSpPr>
          <p:cNvPr id="3" name="内容占位符 2"/>
          <p:cNvSpPr>
            <a:spLocks noGrp="1"/>
          </p:cNvSpPr>
          <p:nvPr>
            <p:ph sz="quarter"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1484784"/>
            <a:ext cx="8612187"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490285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CSMA/CD </a:t>
            </a:r>
            <a:r>
              <a:rPr lang="zh-CN" altLang="zh-CN" dirty="0"/>
              <a:t>协议的重要特性</a:t>
            </a:r>
            <a:endParaRPr lang="zh-CN" altLang="en-US" dirty="0"/>
          </a:p>
        </p:txBody>
      </p:sp>
      <p:sp>
        <p:nvSpPr>
          <p:cNvPr id="3" name="内容占位符 2"/>
          <p:cNvSpPr>
            <a:spLocks noGrp="1"/>
          </p:cNvSpPr>
          <p:nvPr>
            <p:ph sz="quarter" idx="1"/>
          </p:nvPr>
        </p:nvSpPr>
        <p:spPr/>
        <p:txBody>
          <a:bodyPr/>
          <a:lstStyle/>
          <a:p>
            <a:pPr lvl="0"/>
            <a:r>
              <a:rPr lang="en-US" altLang="zh-CN" dirty="0" smtClean="0"/>
              <a:t>CSMA/CD</a:t>
            </a:r>
            <a:r>
              <a:rPr lang="zh-CN" altLang="zh-CN" dirty="0"/>
              <a:t>不能进行全双工通信，只能进行半双工通信。</a:t>
            </a:r>
          </a:p>
          <a:p>
            <a:r>
              <a:rPr lang="zh-CN" altLang="zh-CN" dirty="0"/>
              <a:t>主机发送的数据存在着冲突的可能性，这种不确定性使以太网的平均数据率远小于以太网的最高数据率</a:t>
            </a:r>
            <a:endParaRPr lang="zh-CN" altLang="en-US" dirty="0"/>
          </a:p>
        </p:txBody>
      </p:sp>
    </p:spTree>
    <p:extLst>
      <p:ext uri="{BB962C8B-B14F-4D97-AF65-F5344CB8AC3E}">
        <p14:creationId xmlns:p14="http://schemas.microsoft.com/office/powerpoint/2010/main" val="124210843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a:t>6.1 </a:t>
            </a:r>
            <a:r>
              <a:rPr lang="zh-CN" altLang="zh-CN" dirty="0"/>
              <a:t>媒体的访问控制</a:t>
            </a:r>
            <a:endParaRPr lang="en-US" altLang="zh-CN" dirty="0"/>
          </a:p>
          <a:p>
            <a:r>
              <a:rPr lang="en-US" altLang="zh-CN" dirty="0" smtClean="0"/>
              <a:t>6.2 </a:t>
            </a:r>
            <a:r>
              <a:rPr lang="zh-CN" altLang="zh-CN" dirty="0"/>
              <a:t>局域网体系结构</a:t>
            </a:r>
          </a:p>
          <a:p>
            <a:r>
              <a:rPr lang="en-US" altLang="zh-CN" dirty="0" smtClean="0"/>
              <a:t>6.3 </a:t>
            </a:r>
            <a:r>
              <a:rPr lang="zh-CN" altLang="zh-CN" dirty="0" smtClean="0"/>
              <a:t>以太网</a:t>
            </a:r>
            <a:r>
              <a:rPr lang="zh-CN" altLang="zh-CN" dirty="0"/>
              <a:t>概述</a:t>
            </a:r>
          </a:p>
          <a:p>
            <a:r>
              <a:rPr lang="en-US" altLang="zh-CN" dirty="0"/>
              <a:t>6.4 </a:t>
            </a:r>
            <a:r>
              <a:rPr lang="zh-CN" altLang="zh-CN" dirty="0"/>
              <a:t>传统</a:t>
            </a:r>
            <a:r>
              <a:rPr lang="zh-CN" altLang="zh-CN" dirty="0" smtClean="0"/>
              <a:t>以太网</a:t>
            </a:r>
            <a:endParaRPr lang="en-US" altLang="zh-CN" dirty="0" smtClean="0"/>
          </a:p>
          <a:p>
            <a:pPr lvl="1"/>
            <a:r>
              <a:rPr lang="en-US" altLang="zh-CN" dirty="0"/>
              <a:t>6.4.1 </a:t>
            </a:r>
            <a:r>
              <a:rPr lang="zh-CN" altLang="zh-CN" dirty="0"/>
              <a:t>工作</a:t>
            </a:r>
            <a:r>
              <a:rPr lang="zh-CN" altLang="zh-CN" dirty="0" smtClean="0"/>
              <a:t>方式</a:t>
            </a:r>
            <a:endParaRPr lang="en-US" altLang="zh-CN" dirty="0" smtClean="0"/>
          </a:p>
          <a:p>
            <a:pPr lvl="1"/>
            <a:r>
              <a:rPr lang="en-US" altLang="zh-CN" dirty="0">
                <a:solidFill>
                  <a:srgbClr val="FF0000"/>
                </a:solidFill>
              </a:rPr>
              <a:t>6.4.2 </a:t>
            </a:r>
            <a:r>
              <a:rPr lang="zh-CN" altLang="zh-CN" dirty="0">
                <a:solidFill>
                  <a:srgbClr val="FF0000"/>
                </a:solidFill>
              </a:rPr>
              <a:t>扩展以太网</a:t>
            </a:r>
          </a:p>
          <a:p>
            <a:r>
              <a:rPr lang="en-US" altLang="zh-CN" dirty="0"/>
              <a:t>6.5 </a:t>
            </a:r>
            <a:r>
              <a:rPr lang="zh-CN" altLang="zh-CN" dirty="0"/>
              <a:t>交换式以太网</a:t>
            </a:r>
          </a:p>
          <a:p>
            <a:r>
              <a:rPr lang="en-US" altLang="zh-CN" dirty="0"/>
              <a:t>6.6 </a:t>
            </a:r>
            <a:r>
              <a:rPr lang="zh-CN" altLang="zh-CN" dirty="0"/>
              <a:t>以太网的发展</a:t>
            </a:r>
          </a:p>
          <a:p>
            <a:r>
              <a:rPr lang="en-US" altLang="zh-CN" dirty="0"/>
              <a:t>6.7 </a:t>
            </a:r>
            <a:r>
              <a:rPr lang="zh-CN" altLang="zh-CN" dirty="0"/>
              <a:t>利用令牌控制介质访问的局域网</a:t>
            </a:r>
          </a:p>
          <a:p>
            <a:endParaRPr lang="zh-CN" altLang="en-US" dirty="0"/>
          </a:p>
        </p:txBody>
      </p:sp>
    </p:spTree>
    <p:extLst>
      <p:ext uri="{BB962C8B-B14F-4D97-AF65-F5344CB8AC3E}">
        <p14:creationId xmlns:p14="http://schemas.microsoft.com/office/powerpoint/2010/main" val="66340681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7030A0"/>
                </a:solidFill>
              </a:rPr>
              <a:t>一、在物理层进行扩展——为了扩展而扩展</a:t>
            </a:r>
            <a:endParaRPr lang="zh-CN" altLang="en-US" dirty="0">
              <a:solidFill>
                <a:srgbClr val="7030A0"/>
              </a:solidFill>
            </a:endParaRPr>
          </a:p>
        </p:txBody>
      </p:sp>
      <p:sp>
        <p:nvSpPr>
          <p:cNvPr id="3" name="内容占位符 2"/>
          <p:cNvSpPr>
            <a:spLocks noGrp="1"/>
          </p:cNvSpPr>
          <p:nvPr>
            <p:ph sz="quarter" idx="1"/>
          </p:nvPr>
        </p:nvSpPr>
        <p:spPr>
          <a:xfrm>
            <a:off x="301752" y="1527048"/>
            <a:ext cx="8503920" cy="4998296"/>
          </a:xfrm>
        </p:spPr>
        <p:txBody>
          <a:bodyPr/>
          <a:lstStyle/>
          <a:p>
            <a:r>
              <a:rPr lang="zh-CN" altLang="zh-CN" dirty="0"/>
              <a:t>早期以太网采用同轴电缆作为传输</a:t>
            </a:r>
            <a:r>
              <a:rPr lang="zh-CN" altLang="zh-CN" dirty="0" smtClean="0"/>
              <a:t>介质</a:t>
            </a:r>
            <a:endParaRPr lang="en-US" altLang="zh-CN" dirty="0" smtClean="0"/>
          </a:p>
          <a:p>
            <a:r>
              <a:rPr lang="zh-CN" altLang="zh-CN" dirty="0" smtClean="0"/>
              <a:t>可</a:t>
            </a:r>
            <a:r>
              <a:rPr lang="zh-CN" altLang="zh-CN" dirty="0"/>
              <a:t>采用物理层的设备（如转发器、中继器）进行</a:t>
            </a:r>
            <a:r>
              <a:rPr lang="zh-CN" altLang="zh-CN" dirty="0" smtClean="0"/>
              <a:t>扩展</a:t>
            </a:r>
            <a:endParaRPr lang="en-US" altLang="zh-CN" dirty="0" smtClean="0"/>
          </a:p>
          <a:p>
            <a:r>
              <a:rPr lang="zh-CN" altLang="zh-CN" dirty="0" smtClean="0"/>
              <a:t>形成</a:t>
            </a:r>
            <a:r>
              <a:rPr lang="zh-CN" altLang="zh-CN" dirty="0"/>
              <a:t>（早期的）树型</a:t>
            </a:r>
            <a:r>
              <a:rPr lang="zh-CN" altLang="zh-CN" dirty="0" smtClean="0"/>
              <a:t>拓扑结构</a:t>
            </a:r>
            <a:endParaRPr lang="en-US" altLang="zh-CN" dirty="0" smtClean="0"/>
          </a:p>
          <a:p>
            <a:r>
              <a:rPr lang="zh-CN" altLang="zh-CN" dirty="0" smtClean="0"/>
              <a:t>遵循</a:t>
            </a:r>
            <a:r>
              <a:rPr lang="en-US" altLang="zh-CN" dirty="0"/>
              <a:t>5-4-3</a:t>
            </a:r>
            <a:r>
              <a:rPr lang="zh-CN" altLang="zh-CN" dirty="0" smtClean="0"/>
              <a:t>原则</a:t>
            </a:r>
            <a:r>
              <a:rPr lang="zh-CN" altLang="en-US" dirty="0" smtClean="0"/>
              <a:t>，</a:t>
            </a:r>
            <a:r>
              <a:rPr lang="zh-CN" altLang="zh-CN" dirty="0"/>
              <a:t>总长可以达到</a:t>
            </a:r>
            <a:r>
              <a:rPr lang="en-US" altLang="zh-CN" dirty="0" smtClean="0"/>
              <a:t>2500m</a:t>
            </a:r>
          </a:p>
          <a:p>
            <a:endParaRPr lang="en-US" altLang="zh-CN" dirty="0"/>
          </a:p>
          <a:p>
            <a:endParaRPr lang="en-US" altLang="zh-CN" dirty="0" smtClean="0"/>
          </a:p>
          <a:p>
            <a:endParaRPr lang="en-US" altLang="zh-CN" dirty="0"/>
          </a:p>
          <a:p>
            <a:endParaRPr lang="en-US" altLang="zh-CN" dirty="0" smtClean="0"/>
          </a:p>
          <a:p>
            <a:endParaRPr lang="en-US" altLang="zh-CN" dirty="0" smtClean="0"/>
          </a:p>
          <a:p>
            <a:r>
              <a:rPr lang="zh-CN" altLang="zh-CN" dirty="0"/>
              <a:t>细缆与此类似，只是</a:t>
            </a:r>
            <a:r>
              <a:rPr lang="zh-CN" altLang="zh-CN" dirty="0" smtClean="0"/>
              <a:t>距离</a:t>
            </a:r>
            <a:r>
              <a:rPr lang="zh-CN" altLang="en-US" dirty="0" smtClean="0"/>
              <a:t>有所缩减</a:t>
            </a:r>
            <a:endParaRPr lang="en-US" altLang="zh-CN" dirty="0" smtClean="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664" y="3645025"/>
            <a:ext cx="5040560" cy="22390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51948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物理层扩展网络的设备，只具放大再生信号的功能</a:t>
            </a:r>
            <a:endParaRPr lang="en-US" altLang="zh-CN" dirty="0" smtClean="0"/>
          </a:p>
          <a:p>
            <a:r>
              <a:rPr lang="zh-CN" altLang="zh-CN" dirty="0"/>
              <a:t>在物理层扩展以太网有一个很大的</a:t>
            </a:r>
            <a:r>
              <a:rPr lang="zh-CN" altLang="zh-CN" dirty="0" smtClean="0"/>
              <a:t>问题</a:t>
            </a:r>
            <a:endParaRPr lang="en-US" altLang="zh-CN" dirty="0" smtClean="0"/>
          </a:p>
          <a:p>
            <a:pPr lvl="1"/>
            <a:r>
              <a:rPr lang="zh-CN" altLang="zh-CN" dirty="0" smtClean="0"/>
              <a:t>如果</a:t>
            </a:r>
            <a:r>
              <a:rPr lang="zh-CN" altLang="zh-CN" dirty="0"/>
              <a:t>一个以太网内多台主机由于数据冲突而无法同时通信，则称这个网络构成了一个冲突</a:t>
            </a:r>
            <a:r>
              <a:rPr lang="zh-CN" altLang="zh-CN" dirty="0" smtClean="0"/>
              <a:t>域</a:t>
            </a:r>
            <a:endParaRPr lang="en-US" altLang="zh-CN" dirty="0" smtClean="0"/>
          </a:p>
          <a:p>
            <a:pPr lvl="1"/>
            <a:r>
              <a:rPr lang="zh-CN" altLang="en-US" sz="2400" dirty="0">
                <a:solidFill>
                  <a:srgbClr val="FF0000"/>
                </a:solidFill>
                <a:latin typeface="微软雅黑" pitchFamily="34" charset="-122"/>
                <a:ea typeface="微软雅黑" pitchFamily="34" charset="-122"/>
              </a:rPr>
              <a:t>碰撞域越大，发生碰撞的概率越高</a:t>
            </a:r>
            <a:endParaRPr lang="en-US" altLang="zh-CN" dirty="0" smtClean="0">
              <a:solidFill>
                <a:srgbClr val="FF0000"/>
              </a:solidFill>
            </a:endParaRPr>
          </a:p>
          <a:p>
            <a:pPr lvl="1"/>
            <a:r>
              <a:rPr lang="zh-CN" altLang="zh-CN" dirty="0" smtClean="0"/>
              <a:t>冲突</a:t>
            </a:r>
            <a:r>
              <a:rPr lang="zh-CN" altLang="zh-CN" dirty="0"/>
              <a:t>域中的主机可能因相互冲突而造成信道的浪费</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92" y="4365104"/>
            <a:ext cx="8850608" cy="20162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24236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两个小冲突域</a:t>
            </a:r>
            <a:endParaRPr lang="zh-CN" altLang="en-US" dirty="0"/>
          </a:p>
        </p:txBody>
      </p:sp>
      <p:sp>
        <p:nvSpPr>
          <p:cNvPr id="3" name="内容占位符 2"/>
          <p:cNvSpPr>
            <a:spLocks noGrp="1"/>
          </p:cNvSpPr>
          <p:nvPr>
            <p:ph sz="quarter" idx="1"/>
          </p:nvPr>
        </p:nvSpPr>
        <p:spPr/>
        <p:txBody>
          <a:bodyPr/>
          <a:lstStyle/>
          <a:p>
            <a:endParaRPr lang="zh-CN" altLang="en-US"/>
          </a:p>
        </p:txBody>
      </p:sp>
      <p:sp>
        <p:nvSpPr>
          <p:cNvPr id="4" name="矩形 3"/>
          <p:cNvSpPr/>
          <p:nvPr/>
        </p:nvSpPr>
        <p:spPr bwMode="auto">
          <a:xfrm>
            <a:off x="457200" y="2810131"/>
            <a:ext cx="8174734" cy="268829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915" y="4009054"/>
            <a:ext cx="4572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3558205"/>
            <a:ext cx="4572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5288" y="3940002"/>
            <a:ext cx="4572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1042" y="3765292"/>
            <a:ext cx="4572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3020000"/>
            <a:ext cx="4572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2280" y="3401797"/>
            <a:ext cx="4572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云形标注 10"/>
          <p:cNvSpPr/>
          <p:nvPr/>
        </p:nvSpPr>
        <p:spPr bwMode="auto">
          <a:xfrm>
            <a:off x="7324752" y="2792400"/>
            <a:ext cx="864096" cy="672075"/>
          </a:xfrm>
          <a:prstGeom prst="cloudCallout">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cxnSp>
        <p:nvCxnSpPr>
          <p:cNvPr id="12" name="直接连接符 11"/>
          <p:cNvCxnSpPr>
            <a:stCxn id="4" idx="0"/>
            <a:endCxn id="4" idx="2"/>
          </p:cNvCxnSpPr>
          <p:nvPr/>
        </p:nvCxnSpPr>
        <p:spPr bwMode="auto">
          <a:xfrm>
            <a:off x="4544567" y="2810131"/>
            <a:ext cx="0" cy="2688299"/>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云形标注 12"/>
          <p:cNvSpPr/>
          <p:nvPr/>
        </p:nvSpPr>
        <p:spPr bwMode="auto">
          <a:xfrm>
            <a:off x="1156515" y="3304260"/>
            <a:ext cx="864096" cy="672075"/>
          </a:xfrm>
          <a:prstGeom prst="cloudCallout">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987492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par>
                          <p:cTn id="9" fill="hold">
                            <p:stCondLst>
                              <p:cond delay="0"/>
                            </p:stCondLst>
                            <p:childTnLst>
                              <p:par>
                                <p:cTn id="10" presetID="37" presetClass="path" presetSubtype="0" accel="50000" decel="50000" fill="hold" grpId="0" nodeType="afterEffect">
                                  <p:stCondLst>
                                    <p:cond delay="0"/>
                                  </p:stCondLst>
                                  <p:childTnLst>
                                    <p:animMotion origin="layout" path="M 5E-6 -1.59716E-6 L 0.07605 -0.00803 C 0.09237 -0.00988 0.11459 -0.00432 0.13751 0.00711 C 0.16372 0.01977 0.18369 0.0346 0.19705 0.05128 L 0.26129 0.1279 " pathEditMode="relative" rAng="923044" ptsTypes="FffFF">
                                      <p:cBhvr>
                                        <p:cTn id="11" dur="3000" fill="hold"/>
                                        <p:tgtEl>
                                          <p:spTgt spid="13"/>
                                        </p:tgtEl>
                                        <p:attrNameLst>
                                          <p:attrName>ppt_x</p:attrName>
                                          <p:attrName>ppt_y</p:attrName>
                                        </p:attrNameLst>
                                      </p:cBhvr>
                                      <p:rCtr x="13490" y="3584"/>
                                    </p:animMotion>
                                  </p:childTnLst>
                                </p:cTn>
                              </p:par>
                              <p:par>
                                <p:cTn id="12" presetID="37" presetClass="path" presetSubtype="0" accel="50000" decel="50000" fill="hold" grpId="0" nodeType="withEffect">
                                  <p:stCondLst>
                                    <p:cond delay="0"/>
                                  </p:stCondLst>
                                  <p:childTnLst>
                                    <p:animMotion origin="layout" path="M 0.00539 0.0794 L -0.08281 -0.00093 C -0.10173 -0.01514 -0.12656 -0.02255 -0.15329 -0.0207 C -0.18298 -0.01174 -0.20659 0.00649 -0.2217 0.03429 L -0.29392 0.1452 " pathEditMode="relative" rAng="-422824" ptsTypes="FffFF">
                                      <p:cBhvr>
                                        <p:cTn id="13" dur="3000" fill="hold"/>
                                        <p:tgtEl>
                                          <p:spTgt spid="11"/>
                                        </p:tgtEl>
                                        <p:attrNameLst>
                                          <p:attrName>ppt_x</p:attrName>
                                          <p:attrName>ppt_y</p:attrName>
                                        </p:attrNameLst>
                                      </p:cBhvr>
                                      <p:rCtr x="-15434" y="-3367"/>
                                    </p:animMotion>
                                  </p:childTnLst>
                                </p:cTn>
                              </p:par>
                            </p:childTnLst>
                          </p:cTn>
                        </p:par>
                        <p:par>
                          <p:cTn id="14" fill="hold">
                            <p:stCondLst>
                              <p:cond delay="3000"/>
                            </p:stCondLst>
                            <p:childTnLst>
                              <p:par>
                                <p:cTn id="15" presetID="1" presetClass="exit" presetSubtype="0" fill="hold" grpId="2" nodeType="after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par>
                          <p:cTn id="17" fill="hold">
                            <p:stCondLst>
                              <p:cond delay="3000"/>
                            </p:stCondLst>
                            <p:childTnLst>
                              <p:par>
                                <p:cTn id="18" presetID="1" presetClass="exit" presetSubtype="0" fill="hold" grpId="2" nodeType="afterEffect">
                                  <p:stCondLst>
                                    <p:cond delay="0"/>
                                  </p:stCondLst>
                                  <p:childTnLst>
                                    <p:set>
                                      <p:cBhvr>
                                        <p:cTn id="19"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3" grpId="0" animBg="1"/>
      <p:bldP spid="13" grpId="1" animBg="1"/>
      <p:bldP spid="13" grpId="2"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6.1 </a:t>
            </a:r>
            <a:r>
              <a:rPr lang="zh-CN" altLang="zh-CN" dirty="0"/>
              <a:t>媒体的访问控制</a:t>
            </a:r>
            <a:endParaRPr lang="en-US" altLang="zh-CN" dirty="0"/>
          </a:p>
          <a:p>
            <a:pPr lvl="1"/>
            <a:r>
              <a:rPr lang="en-US" altLang="zh-CN" dirty="0">
                <a:solidFill>
                  <a:srgbClr val="FF0000"/>
                </a:solidFill>
              </a:rPr>
              <a:t>6.1.1 </a:t>
            </a:r>
            <a:r>
              <a:rPr lang="zh-CN" altLang="zh-CN" dirty="0">
                <a:solidFill>
                  <a:srgbClr val="FF0000"/>
                </a:solidFill>
              </a:rPr>
              <a:t>信道划分方式</a:t>
            </a:r>
          </a:p>
          <a:p>
            <a:pPr lvl="1"/>
            <a:r>
              <a:rPr lang="en-US" altLang="zh-CN" dirty="0"/>
              <a:t>6.1.2 </a:t>
            </a:r>
            <a:r>
              <a:rPr lang="zh-CN" altLang="zh-CN" dirty="0"/>
              <a:t>动态媒体接入方式</a:t>
            </a:r>
          </a:p>
          <a:p>
            <a:r>
              <a:rPr lang="en-US" altLang="zh-CN" dirty="0"/>
              <a:t>6.2 </a:t>
            </a:r>
            <a:r>
              <a:rPr lang="zh-CN" altLang="zh-CN" dirty="0"/>
              <a:t>局域网体系结构</a:t>
            </a:r>
          </a:p>
          <a:p>
            <a:r>
              <a:rPr lang="en-US" altLang="zh-CN" dirty="0"/>
              <a:t>6.3</a:t>
            </a:r>
            <a:r>
              <a:rPr lang="zh-CN" altLang="zh-CN" dirty="0"/>
              <a:t>以太网概述</a:t>
            </a:r>
          </a:p>
          <a:p>
            <a:r>
              <a:rPr lang="en-US" altLang="zh-CN" dirty="0"/>
              <a:t>6.4 </a:t>
            </a:r>
            <a:r>
              <a:rPr lang="zh-CN" altLang="zh-CN" dirty="0"/>
              <a:t>传统以太网</a:t>
            </a:r>
          </a:p>
          <a:p>
            <a:r>
              <a:rPr lang="en-US" altLang="zh-CN" dirty="0"/>
              <a:t>6.5 </a:t>
            </a:r>
            <a:r>
              <a:rPr lang="zh-CN" altLang="zh-CN" dirty="0"/>
              <a:t>交换式以太网</a:t>
            </a:r>
          </a:p>
          <a:p>
            <a:r>
              <a:rPr lang="en-US" altLang="zh-CN" dirty="0"/>
              <a:t>6.6 </a:t>
            </a:r>
            <a:r>
              <a:rPr lang="zh-CN" altLang="zh-CN" dirty="0"/>
              <a:t>以太网的发展</a:t>
            </a:r>
          </a:p>
          <a:p>
            <a:r>
              <a:rPr lang="en-US" altLang="zh-CN" dirty="0"/>
              <a:t>6.7 </a:t>
            </a:r>
            <a:r>
              <a:rPr lang="zh-CN" altLang="zh-CN" dirty="0"/>
              <a:t>利用令牌控制介质访问的局域网</a:t>
            </a:r>
          </a:p>
          <a:p>
            <a:endParaRPr lang="zh-CN" altLang="en-US" dirty="0"/>
          </a:p>
        </p:txBody>
      </p:sp>
    </p:spTree>
    <p:extLst>
      <p:ext uri="{BB962C8B-B14F-4D97-AF65-F5344CB8AC3E}">
        <p14:creationId xmlns:p14="http://schemas.microsoft.com/office/powerpoint/2010/main" val="6232508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一个大的</a:t>
            </a:r>
            <a:r>
              <a:rPr lang="zh-CN" altLang="en-US" dirty="0"/>
              <a:t>冲突域</a:t>
            </a:r>
          </a:p>
        </p:txBody>
      </p:sp>
      <p:sp>
        <p:nvSpPr>
          <p:cNvPr id="3" name="内容占位符 2"/>
          <p:cNvSpPr>
            <a:spLocks noGrp="1"/>
          </p:cNvSpPr>
          <p:nvPr>
            <p:ph sz="quarter" idx="1"/>
          </p:nvPr>
        </p:nvSpPr>
        <p:spPr/>
        <p:txBody>
          <a:bodyPr/>
          <a:lstStyle/>
          <a:p>
            <a:endParaRPr lang="zh-CN" altLang="en-US"/>
          </a:p>
        </p:txBody>
      </p:sp>
      <p:sp>
        <p:nvSpPr>
          <p:cNvPr id="4" name="矩形 3"/>
          <p:cNvSpPr/>
          <p:nvPr/>
        </p:nvSpPr>
        <p:spPr bwMode="auto">
          <a:xfrm>
            <a:off x="460510" y="2813018"/>
            <a:ext cx="8174734" cy="2688299"/>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225" y="4011941"/>
            <a:ext cx="4572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7078" y="3561092"/>
            <a:ext cx="4572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8598" y="3942889"/>
            <a:ext cx="4572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4352" y="3768179"/>
            <a:ext cx="4572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5470" y="3022887"/>
            <a:ext cx="4572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5590" y="3404684"/>
            <a:ext cx="457200" cy="90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云形标注 10"/>
          <p:cNvSpPr/>
          <p:nvPr/>
        </p:nvSpPr>
        <p:spPr bwMode="auto">
          <a:xfrm>
            <a:off x="7328062" y="2795287"/>
            <a:ext cx="864096" cy="672075"/>
          </a:xfrm>
          <a:prstGeom prst="cloudCallout">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526" y="3172917"/>
            <a:ext cx="2400300" cy="196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862" y="2717622"/>
            <a:ext cx="1385628" cy="13741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云形标注 13"/>
          <p:cNvSpPr/>
          <p:nvPr/>
        </p:nvSpPr>
        <p:spPr bwMode="auto">
          <a:xfrm>
            <a:off x="1159825" y="3307147"/>
            <a:ext cx="864096" cy="672075"/>
          </a:xfrm>
          <a:prstGeom prst="cloudCallout">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190280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par>
                          <p:cTn id="9" fill="hold">
                            <p:stCondLst>
                              <p:cond delay="0"/>
                            </p:stCondLst>
                            <p:childTnLst>
                              <p:par>
                                <p:cTn id="10" presetID="37" presetClass="path" presetSubtype="0" accel="50000" decel="50000" fill="hold" grpId="0" nodeType="afterEffect">
                                  <p:stCondLst>
                                    <p:cond delay="0"/>
                                  </p:stCondLst>
                                  <p:childTnLst>
                                    <p:animMotion origin="layout" path="M -1.94444E-6 0 L 0.08247 -0.03981 C 0.1 -0.04838 0.1257 -0.05301 0.15295 -0.05301 C 0.18386 -0.05301 0.20868 -0.04838 0.22604 -0.03981 L 0.31007 0 " pathEditMode="relative" rAng="0" ptsTypes="FffFF">
                                      <p:cBhvr>
                                        <p:cTn id="11" dur="3000" fill="hold"/>
                                        <p:tgtEl>
                                          <p:spTgt spid="14"/>
                                        </p:tgtEl>
                                        <p:attrNameLst>
                                          <p:attrName>ppt_x</p:attrName>
                                          <p:attrName>ppt_y</p:attrName>
                                        </p:attrNameLst>
                                      </p:cBhvr>
                                      <p:rCtr x="15503" y="-2662"/>
                                    </p:animMotion>
                                  </p:childTnLst>
                                </p:cTn>
                              </p:par>
                              <p:par>
                                <p:cTn id="12" presetID="37" presetClass="path" presetSubtype="0" accel="50000" decel="50000" fill="hold" grpId="0" nodeType="withEffect">
                                  <p:stCondLst>
                                    <p:cond delay="0"/>
                                  </p:stCondLst>
                                  <p:childTnLst>
                                    <p:animMotion origin="layout" path="M -0.00087 -0.00023 L -0.09983 -0.01435 C -0.12135 -0.0162 -0.14965 -0.01389 -0.18108 -0.00717 C -0.21597 0.00301 -0.24427 0.01574 -0.26337 0.03079 L -0.35295 0.09306 " pathEditMode="relative" rAng="-422824" ptsTypes="FffFF">
                                      <p:cBhvr>
                                        <p:cTn id="13" dur="3000" fill="hold"/>
                                        <p:tgtEl>
                                          <p:spTgt spid="11"/>
                                        </p:tgtEl>
                                        <p:attrNameLst>
                                          <p:attrName>ppt_x</p:attrName>
                                          <p:attrName>ppt_y</p:attrName>
                                        </p:attrNameLst>
                                      </p:cBhvr>
                                      <p:rCtr x="-17778" y="2778"/>
                                    </p:animMotion>
                                  </p:childTnLst>
                                </p:cTn>
                              </p:par>
                            </p:childTnLst>
                          </p:cTn>
                        </p:par>
                        <p:par>
                          <p:cTn id="14" fill="hold">
                            <p:stCondLst>
                              <p:cond delay="3000"/>
                            </p:stCondLst>
                            <p:childTnLst>
                              <p:par>
                                <p:cTn id="15" presetID="1" presetClass="exit" presetSubtype="0" fill="hold" grpId="2" nodeType="afterEffect">
                                  <p:stCondLst>
                                    <p:cond delay="0"/>
                                  </p:stCondLst>
                                  <p:childTnLst>
                                    <p:set>
                                      <p:cBhvr>
                                        <p:cTn id="16" dur="1" fill="hold">
                                          <p:stCondLst>
                                            <p:cond delay="0"/>
                                          </p:stCondLst>
                                        </p:cTn>
                                        <p:tgtEl>
                                          <p:spTgt spid="11"/>
                                        </p:tgtEl>
                                        <p:attrNameLst>
                                          <p:attrName>style.visibility</p:attrName>
                                        </p:attrNameLst>
                                      </p:cBhvr>
                                      <p:to>
                                        <p:strVal val="hidden"/>
                                      </p:to>
                                    </p:set>
                                  </p:childTnLst>
                                </p:cTn>
                              </p:par>
                            </p:childTnLst>
                          </p:cTn>
                        </p:par>
                        <p:par>
                          <p:cTn id="17" fill="hold">
                            <p:stCondLst>
                              <p:cond delay="3000"/>
                            </p:stCondLst>
                            <p:childTnLst>
                              <p:par>
                                <p:cTn id="18" presetID="1" presetClass="exit" presetSubtype="0" fill="hold" grpId="2" nodeType="after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par>
                          <p:cTn id="20" fill="hold">
                            <p:stCondLst>
                              <p:cond delay="3000"/>
                            </p:stCondLst>
                            <p:childTnLst>
                              <p:par>
                                <p:cTn id="21" presetID="16" presetClass="entr" presetSubtype="37"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outVertical)">
                                      <p:cBhvr>
                                        <p:cTn id="23" dur="3000"/>
                                        <p:tgtEl>
                                          <p:spTgt spid="13"/>
                                        </p:tgtEl>
                                      </p:cBhvr>
                                    </p:animEffect>
                                  </p:childTnLst>
                                </p:cTn>
                              </p:par>
                            </p:childTnLst>
                          </p:cTn>
                        </p:par>
                        <p:par>
                          <p:cTn id="24" fill="hold">
                            <p:stCondLst>
                              <p:cond delay="6000"/>
                            </p:stCondLst>
                            <p:childTnLst>
                              <p:par>
                                <p:cTn id="25" presetID="1" presetClass="exit" presetSubtype="0" fill="hold" nodeType="afterEffect">
                                  <p:stCondLst>
                                    <p:cond delay="0"/>
                                  </p:stCondLst>
                                  <p:childTnLst>
                                    <p:set>
                                      <p:cBhvr>
                                        <p:cTn id="26" dur="1" fill="hold">
                                          <p:stCondLst>
                                            <p:cond delay="249"/>
                                          </p:stCondLst>
                                        </p:cTn>
                                        <p:tgtEl>
                                          <p:spTgt spid="13"/>
                                        </p:tgtEl>
                                        <p:attrNameLst>
                                          <p:attrName>style.visibility</p:attrName>
                                        </p:attrNameLst>
                                      </p:cBhvr>
                                      <p:to>
                                        <p:strVal val="hidden"/>
                                      </p:to>
                                    </p:set>
                                  </p:childTnLst>
                                </p:cTn>
                              </p:par>
                            </p:childTnLst>
                          </p:cTn>
                        </p:par>
                        <p:par>
                          <p:cTn id="27" fill="hold">
                            <p:stCondLst>
                              <p:cond delay="6250"/>
                            </p:stCondLst>
                            <p:childTnLst>
                              <p:par>
                                <p:cTn id="28" presetID="16" presetClass="entr" presetSubtype="21"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arn(inVertical)">
                                      <p:cBhvr>
                                        <p:cTn id="3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1" grpId="2" animBg="1"/>
      <p:bldP spid="14" grpId="0" animBg="1"/>
      <p:bldP spid="14" grpId="1" animBg="1"/>
      <p:bldP spid="14" grpId="2"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solidFill>
                  <a:srgbClr val="7030A0"/>
                </a:solidFill>
              </a:rPr>
              <a:t>二、在数据链路层进行扩展——聪明的</a:t>
            </a:r>
            <a:r>
              <a:rPr lang="zh-CN" altLang="zh-CN" dirty="0" smtClean="0">
                <a:solidFill>
                  <a:srgbClr val="7030A0"/>
                </a:solidFill>
              </a:rPr>
              <a:t>扩展</a:t>
            </a:r>
            <a:endParaRPr lang="zh-CN" altLang="en-US" dirty="0">
              <a:solidFill>
                <a:srgbClr val="7030A0"/>
              </a:solidFill>
            </a:endParaRPr>
          </a:p>
        </p:txBody>
      </p:sp>
      <p:sp>
        <p:nvSpPr>
          <p:cNvPr id="3" name="内容占位符 2"/>
          <p:cNvSpPr>
            <a:spLocks noGrp="1"/>
          </p:cNvSpPr>
          <p:nvPr>
            <p:ph sz="quarter" idx="1"/>
          </p:nvPr>
        </p:nvSpPr>
        <p:spPr/>
        <p:txBody>
          <a:bodyPr/>
          <a:lstStyle/>
          <a:p>
            <a:r>
              <a:rPr lang="zh-CN" altLang="zh-CN" dirty="0"/>
              <a:t>最基本的</a:t>
            </a:r>
            <a:r>
              <a:rPr lang="zh-CN" altLang="zh-CN" dirty="0" smtClean="0"/>
              <a:t>网桥</a:t>
            </a:r>
            <a:r>
              <a:rPr lang="zh-CN" altLang="zh-CN" dirty="0"/>
              <a:t>（</a:t>
            </a:r>
            <a:r>
              <a:rPr lang="en-US" altLang="zh-CN" dirty="0"/>
              <a:t>Bridge</a:t>
            </a:r>
            <a:r>
              <a:rPr lang="zh-CN" altLang="zh-CN" dirty="0"/>
              <a:t>）是两接口的二层网络设备，完成物理层和数据链路层的相关</a:t>
            </a:r>
            <a:r>
              <a:rPr lang="zh-CN" altLang="zh-CN" dirty="0" smtClean="0"/>
              <a:t>工作</a:t>
            </a:r>
            <a:endParaRPr lang="en-US" altLang="zh-CN" dirty="0" smtClean="0"/>
          </a:p>
          <a:p>
            <a:r>
              <a:rPr lang="zh-CN" altLang="zh-CN" dirty="0" smtClean="0"/>
              <a:t>网桥</a:t>
            </a:r>
            <a:r>
              <a:rPr lang="zh-CN" altLang="zh-CN" dirty="0"/>
              <a:t>除了可以把以太网连接起来，一些网桥（如转换网桥）还可以连接令牌环和令牌总线网，实现异种局域网的</a:t>
            </a:r>
            <a:r>
              <a:rPr lang="zh-CN" altLang="zh-CN" dirty="0" smtClean="0"/>
              <a:t>扩展</a:t>
            </a:r>
            <a:endParaRPr lang="en-US" altLang="zh-CN" dirty="0" smtClean="0"/>
          </a:p>
          <a:p>
            <a:endParaRPr lang="zh-CN" altLang="en-US" dirty="0"/>
          </a:p>
        </p:txBody>
      </p:sp>
      <p:sp>
        <p:nvSpPr>
          <p:cNvPr id="17" name="椭圆 16"/>
          <p:cNvSpPr/>
          <p:nvPr/>
        </p:nvSpPr>
        <p:spPr bwMode="auto">
          <a:xfrm>
            <a:off x="5257367" y="5082990"/>
            <a:ext cx="2232248" cy="590457"/>
          </a:xfrm>
          <a:prstGeom prst="ellipse">
            <a:avLst/>
          </a:prstGeom>
          <a:noFill/>
          <a:ln w="381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pic>
        <p:nvPicPr>
          <p:cNvPr id="1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81303" y="4895818"/>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36096" y="4831661"/>
            <a:ext cx="407130" cy="40713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接连接符 19"/>
          <p:cNvCxnSpPr/>
          <p:nvPr/>
        </p:nvCxnSpPr>
        <p:spPr bwMode="auto">
          <a:xfrm>
            <a:off x="4969335" y="5099383"/>
            <a:ext cx="360040" cy="139408"/>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直接连接符 20"/>
          <p:cNvCxnSpPr/>
          <p:nvPr/>
        </p:nvCxnSpPr>
        <p:spPr bwMode="auto">
          <a:xfrm flipV="1">
            <a:off x="5689415" y="5673447"/>
            <a:ext cx="99225" cy="12962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连接符 21"/>
          <p:cNvCxnSpPr>
            <a:stCxn id="11" idx="0"/>
            <a:endCxn id="17" idx="5"/>
          </p:cNvCxnSpPr>
          <p:nvPr/>
        </p:nvCxnSpPr>
        <p:spPr bwMode="auto">
          <a:xfrm flipH="1" flipV="1">
            <a:off x="7162710" y="5586977"/>
            <a:ext cx="304535" cy="216093"/>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2"/>
          <p:cNvCxnSpPr>
            <a:stCxn id="19" idx="1"/>
          </p:cNvCxnSpPr>
          <p:nvPr/>
        </p:nvCxnSpPr>
        <p:spPr bwMode="auto">
          <a:xfrm flipH="1">
            <a:off x="7314977" y="5035226"/>
            <a:ext cx="421119" cy="203565"/>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Line 7"/>
          <p:cNvSpPr>
            <a:spLocks noChangeShapeType="1"/>
          </p:cNvSpPr>
          <p:nvPr/>
        </p:nvSpPr>
        <p:spPr bwMode="auto">
          <a:xfrm flipV="1">
            <a:off x="607616" y="3957505"/>
            <a:ext cx="6555094" cy="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6" name="Line 5"/>
          <p:cNvSpPr>
            <a:spLocks noChangeShapeType="1"/>
          </p:cNvSpPr>
          <p:nvPr/>
        </p:nvSpPr>
        <p:spPr bwMode="auto">
          <a:xfrm rot="16200000" flipV="1">
            <a:off x="3502146" y="4373235"/>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nvGrpSpPr>
          <p:cNvPr id="27" name="组合 26"/>
          <p:cNvGrpSpPr/>
          <p:nvPr/>
        </p:nvGrpSpPr>
        <p:grpSpPr>
          <a:xfrm>
            <a:off x="427834" y="3907179"/>
            <a:ext cx="6817692" cy="96480"/>
            <a:chOff x="992406" y="3051280"/>
            <a:chExt cx="6817692" cy="225020"/>
          </a:xfrm>
        </p:grpSpPr>
        <p:sp>
          <p:nvSpPr>
            <p:cNvPr id="28" name="Rectangle 9"/>
            <p:cNvSpPr>
              <a:spLocks noChangeArrowheads="1"/>
            </p:cNvSpPr>
            <p:nvPr/>
          </p:nvSpPr>
          <p:spPr bwMode="auto">
            <a:xfrm>
              <a:off x="7581756" y="3051280"/>
              <a:ext cx="228342" cy="225020"/>
            </a:xfrm>
            <a:prstGeom prst="rect">
              <a:avLst/>
            </a:prstGeom>
            <a:solidFill>
              <a:srgbClr val="0000FF"/>
            </a:solidFill>
            <a:ln w="12700">
              <a:solidFill>
                <a:srgbClr val="0000FF"/>
              </a:solidFill>
              <a:miter lim="800000"/>
              <a:headEnd/>
              <a:tailEnd/>
            </a:ln>
            <a:effec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29" name="Rectangle 9"/>
            <p:cNvSpPr>
              <a:spLocks noChangeArrowheads="1"/>
            </p:cNvSpPr>
            <p:nvPr/>
          </p:nvSpPr>
          <p:spPr bwMode="auto">
            <a:xfrm>
              <a:off x="992406" y="3051280"/>
              <a:ext cx="228342" cy="225020"/>
            </a:xfrm>
            <a:prstGeom prst="rect">
              <a:avLst/>
            </a:prstGeom>
            <a:solidFill>
              <a:srgbClr val="0000FF"/>
            </a:solidFill>
            <a:ln w="12700">
              <a:solidFill>
                <a:srgbClr val="0000FF"/>
              </a:solidFill>
              <a:miter lim="800000"/>
              <a:headEnd/>
              <a:tailEnd/>
            </a:ln>
            <a:effec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grpSp>
      <p:sp>
        <p:nvSpPr>
          <p:cNvPr id="30" name="Freeform 14"/>
          <p:cNvSpPr>
            <a:spLocks/>
          </p:cNvSpPr>
          <p:nvPr/>
        </p:nvSpPr>
        <p:spPr bwMode="auto">
          <a:xfrm>
            <a:off x="2669729" y="3967336"/>
            <a:ext cx="2663" cy="795066"/>
          </a:xfrm>
          <a:custGeom>
            <a:avLst/>
            <a:gdLst>
              <a:gd name="T0" fmla="*/ 0 w 2"/>
              <a:gd name="T1" fmla="*/ 521 h 521"/>
              <a:gd name="T2" fmla="*/ 2 w 2"/>
              <a:gd name="T3" fmla="*/ 0 h 521"/>
            </a:gdLst>
            <a:ahLst/>
            <a:cxnLst>
              <a:cxn ang="0">
                <a:pos x="T0" y="T1"/>
              </a:cxn>
              <a:cxn ang="0">
                <a:pos x="T2" y="T3"/>
              </a:cxn>
            </a:cxnLst>
            <a:rect l="0" t="0" r="r" b="b"/>
            <a:pathLst>
              <a:path w="2" h="521">
                <a:moveTo>
                  <a:pt x="0" y="521"/>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sp>
        <p:nvSpPr>
          <p:cNvPr id="32" name="Freeform 19"/>
          <p:cNvSpPr>
            <a:spLocks/>
          </p:cNvSpPr>
          <p:nvPr/>
        </p:nvSpPr>
        <p:spPr bwMode="auto">
          <a:xfrm>
            <a:off x="6377272" y="3967336"/>
            <a:ext cx="2663" cy="807355"/>
          </a:xfrm>
          <a:custGeom>
            <a:avLst/>
            <a:gdLst>
              <a:gd name="T0" fmla="*/ 0 w 2"/>
              <a:gd name="T1" fmla="*/ 529 h 529"/>
              <a:gd name="T2" fmla="*/ 2 w 2"/>
              <a:gd name="T3" fmla="*/ 0 h 529"/>
            </a:gdLst>
            <a:ahLst/>
            <a:cxnLst>
              <a:cxn ang="0">
                <a:pos x="T0" y="T1"/>
              </a:cxn>
              <a:cxn ang="0">
                <a:pos x="T2" y="T3"/>
              </a:cxn>
            </a:cxnLst>
            <a:rect l="0" t="0" r="r" b="b"/>
            <a:pathLst>
              <a:path w="2" h="529">
                <a:moveTo>
                  <a:pt x="0" y="529"/>
                </a:moveTo>
                <a:lnTo>
                  <a:pt x="2" y="0"/>
                </a:lnTo>
              </a:path>
            </a:pathLst>
          </a:custGeom>
          <a:solidFill>
            <a:srgbClr val="333399"/>
          </a:solidFill>
          <a:ln w="28575" cmpd="sng">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4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3960" y="4678054"/>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42" name="Line 12"/>
          <p:cNvSpPr>
            <a:spLocks noChangeShapeType="1"/>
          </p:cNvSpPr>
          <p:nvPr/>
        </p:nvSpPr>
        <p:spPr bwMode="auto">
          <a:xfrm rot="16200000" flipV="1">
            <a:off x="1031339" y="4373235"/>
            <a:ext cx="818858" cy="6130"/>
          </a:xfrm>
          <a:prstGeom prst="line">
            <a:avLst/>
          </a:prstGeom>
          <a:no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99"/>
              </a:solidFill>
              <a:latin typeface="微软雅黑" panose="020B0503020204020204" pitchFamily="34" charset="-122"/>
              <a:ea typeface="微软雅黑" panose="020B0503020204020204" pitchFamily="34" charset="-122"/>
            </a:endParaRPr>
          </a:p>
        </p:txBody>
      </p:sp>
      <p:pic>
        <p:nvPicPr>
          <p:cNvPr id="4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80680" y="4678054"/>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34137" y="4678054"/>
            <a:ext cx="407130" cy="40713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3"/>
          <p:cNvGrpSpPr/>
          <p:nvPr/>
        </p:nvGrpSpPr>
        <p:grpSpPr>
          <a:xfrm>
            <a:off x="5370105" y="4455010"/>
            <a:ext cx="2300705" cy="1755190"/>
            <a:chOff x="1150545" y="2987236"/>
            <a:chExt cx="2300705" cy="1755190"/>
          </a:xfrm>
        </p:grpSpPr>
        <p:pic>
          <p:nvPicPr>
            <p:cNvPr id="1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4120" y="4335296"/>
              <a:ext cx="407130" cy="40713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50545" y="4335296"/>
              <a:ext cx="407130" cy="407130"/>
            </a:xfrm>
            <a:prstGeom prst="rect">
              <a:avLst/>
            </a:prstGeom>
            <a:noFill/>
            <a:extLst>
              <a:ext uri="{909E8E84-426E-40DD-AFC4-6F175D3DCCD1}">
                <a14:hiddenFill xmlns:a14="http://schemas.microsoft.com/office/drawing/2010/main">
                  <a:solidFill>
                    <a:srgbClr val="FFFFFF"/>
                  </a:solidFill>
                </a14:hiddenFill>
              </a:ext>
            </a:extLst>
          </p:spPr>
        </p:pic>
        <p:sp>
          <p:nvSpPr>
            <p:cNvPr id="14" name="Line 48"/>
            <p:cNvSpPr>
              <a:spLocks noChangeShapeType="1"/>
            </p:cNvSpPr>
            <p:nvPr/>
          </p:nvSpPr>
          <p:spPr bwMode="auto">
            <a:xfrm flipV="1">
              <a:off x="2136711" y="3237544"/>
              <a:ext cx="0" cy="381000"/>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pic>
          <p:nvPicPr>
            <p:cNvPr id="15" name="Picture 2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56067" y="2987236"/>
              <a:ext cx="536197" cy="376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矩形 15"/>
            <p:cNvSpPr/>
            <p:nvPr/>
          </p:nvSpPr>
          <p:spPr>
            <a:xfrm>
              <a:off x="2345363" y="3067557"/>
              <a:ext cx="492443" cy="276999"/>
            </a:xfrm>
            <a:prstGeom prst="rect">
              <a:avLst/>
            </a:prstGeom>
          </p:spPr>
          <p:txBody>
            <a:bodyPr wrap="none">
              <a:spAutoFit/>
            </a:bodyPr>
            <a:lstStyle/>
            <a:p>
              <a:r>
                <a:rPr lang="zh-CN" altLang="en-US" sz="1200" b="1" dirty="0">
                  <a:latin typeface="微软雅黑" panose="020B0503020204020204" pitchFamily="34" charset="-122"/>
                  <a:ea typeface="微软雅黑" panose="020B0503020204020204" pitchFamily="34" charset="-122"/>
                </a:rPr>
                <a:t>网桥</a:t>
              </a:r>
              <a:endParaRPr lang="zh-CN" altLang="en-US" sz="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303281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zh-CN" dirty="0"/>
              <a:t>网桥工作原理——该出手时才出手</a:t>
            </a:r>
            <a:endParaRPr lang="zh-CN" altLang="en-US" dirty="0"/>
          </a:p>
        </p:txBody>
      </p:sp>
      <p:sp>
        <p:nvSpPr>
          <p:cNvPr id="3" name="内容占位符 2"/>
          <p:cNvSpPr>
            <a:spLocks noGrp="1"/>
          </p:cNvSpPr>
          <p:nvPr>
            <p:ph sz="quarter" idx="1"/>
          </p:nvPr>
        </p:nvSpPr>
        <p:spPr/>
        <p:txBody>
          <a:bodyPr/>
          <a:lstStyle/>
          <a:p>
            <a:endParaRPr lang="zh-CN" altLang="en-US" dirty="0"/>
          </a:p>
        </p:txBody>
      </p:sp>
      <p:sp>
        <p:nvSpPr>
          <p:cNvPr id="4" name="矩形 3"/>
          <p:cNvSpPr/>
          <p:nvPr/>
        </p:nvSpPr>
        <p:spPr bwMode="auto">
          <a:xfrm>
            <a:off x="490344" y="2888940"/>
            <a:ext cx="8174734" cy="2016224"/>
          </a:xfrm>
          <a:prstGeom prst="rect">
            <a:avLst/>
          </a:prstGeom>
          <a:solidFill>
            <a:schemeClr val="bg1"/>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ndParaRPr>
          </a:p>
        </p:txBody>
      </p:sp>
      <p:cxnSp>
        <p:nvCxnSpPr>
          <p:cNvPr id="5" name="直接连接符 4"/>
          <p:cNvCxnSpPr>
            <a:stCxn id="4" idx="0"/>
          </p:cNvCxnSpPr>
          <p:nvPr/>
        </p:nvCxnSpPr>
        <p:spPr bwMode="auto">
          <a:xfrm>
            <a:off x="4577711" y="2888940"/>
            <a:ext cx="0" cy="443749"/>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云形标注 5"/>
          <p:cNvSpPr/>
          <p:nvPr/>
        </p:nvSpPr>
        <p:spPr bwMode="auto">
          <a:xfrm>
            <a:off x="1189658" y="3259537"/>
            <a:ext cx="967213" cy="504056"/>
          </a:xfrm>
          <a:prstGeom prst="cloudCallout">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Arial" charset="0"/>
              </a:rPr>
              <a:t>to</a:t>
            </a:r>
            <a:r>
              <a:rPr kumimoji="0" lang="en-US" altLang="zh-CN" sz="1800" b="0" i="0" u="none" strike="noStrike" cap="none" normalizeH="0" baseline="0" dirty="0" smtClean="0">
                <a:ln>
                  <a:noFill/>
                </a:ln>
                <a:solidFill>
                  <a:schemeClr val="tx1"/>
                </a:solidFill>
                <a:effectLst/>
                <a:latin typeface="Arial" charset="0"/>
              </a:rPr>
              <a:t> C</a:t>
            </a:r>
            <a:endParaRPr kumimoji="0" lang="zh-CN" altLang="en-US" sz="1800" b="0" i="0" u="none" strike="noStrike" cap="none" normalizeH="0" baseline="0" dirty="0" smtClean="0">
              <a:ln>
                <a:noFill/>
              </a:ln>
              <a:solidFill>
                <a:schemeClr val="tx1"/>
              </a:solidFill>
              <a:effectLst/>
              <a:latin typeface="Arial" charset="0"/>
            </a:endParaRPr>
          </a:p>
        </p:txBody>
      </p:sp>
      <p:cxnSp>
        <p:nvCxnSpPr>
          <p:cNvPr id="7" name="直接连接符 6"/>
          <p:cNvCxnSpPr/>
          <p:nvPr/>
        </p:nvCxnSpPr>
        <p:spPr bwMode="auto">
          <a:xfrm>
            <a:off x="4576821" y="3332689"/>
            <a:ext cx="4573" cy="1224136"/>
          </a:xfrm>
          <a:prstGeom prst="line">
            <a:avLst/>
          </a:prstGeom>
          <a:solidFill>
            <a:schemeClr val="accent1"/>
          </a:solidFill>
          <a:ln w="381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059" y="3788132"/>
            <a:ext cx="4572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912" y="3449995"/>
            <a:ext cx="4572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432" y="3736343"/>
            <a:ext cx="4572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186" y="3605310"/>
            <a:ext cx="4572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5304" y="3046341"/>
            <a:ext cx="4572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5424" y="3332689"/>
            <a:ext cx="457200" cy="676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3691" y="4034244"/>
            <a:ext cx="673760" cy="948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云形标注 14"/>
          <p:cNvSpPr/>
          <p:nvPr/>
        </p:nvSpPr>
        <p:spPr bwMode="auto">
          <a:xfrm>
            <a:off x="7357896" y="2875642"/>
            <a:ext cx="1032864" cy="504056"/>
          </a:xfrm>
          <a:prstGeom prst="cloudCallout">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rPr>
              <a:t>To D</a:t>
            </a:r>
            <a:endParaRPr kumimoji="0" lang="zh-CN" altLang="en-US" sz="1800" b="0" i="0" u="none" strike="noStrike" cap="none" normalizeH="0" baseline="0" dirty="0" smtClean="0">
              <a:ln>
                <a:noFill/>
              </a:ln>
              <a:solidFill>
                <a:schemeClr val="tx1"/>
              </a:solidFill>
              <a:effectLst/>
              <a:latin typeface="Arial" charset="0"/>
            </a:endParaRPr>
          </a:p>
        </p:txBody>
      </p:sp>
      <p:sp>
        <p:nvSpPr>
          <p:cNvPr id="16" name="云形标注 15"/>
          <p:cNvSpPr/>
          <p:nvPr/>
        </p:nvSpPr>
        <p:spPr bwMode="auto">
          <a:xfrm>
            <a:off x="5841856" y="2636912"/>
            <a:ext cx="995536" cy="504056"/>
          </a:xfrm>
          <a:prstGeom prst="cloudCallout">
            <a:avLst/>
          </a:prstGeom>
          <a:solidFill>
            <a:srgbClr val="66FF66"/>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latin typeface="Arial" charset="0"/>
              </a:rPr>
              <a:t>To A</a:t>
            </a:r>
            <a:endParaRPr kumimoji="0" lang="zh-CN" altLang="en-US" sz="1800" b="0" i="0" u="none" strike="noStrike" cap="none" normalizeH="0" baseline="0" dirty="0" smtClean="0">
              <a:ln>
                <a:noFill/>
              </a:ln>
              <a:solidFill>
                <a:schemeClr val="tx1"/>
              </a:solidFill>
              <a:effectLst/>
              <a:latin typeface="Arial" charset="0"/>
            </a:endParaRPr>
          </a:p>
        </p:txBody>
      </p:sp>
      <p:sp>
        <p:nvSpPr>
          <p:cNvPr id="17" name="TextBox 16"/>
          <p:cNvSpPr txBox="1"/>
          <p:nvPr/>
        </p:nvSpPr>
        <p:spPr>
          <a:xfrm>
            <a:off x="1004744" y="4617132"/>
            <a:ext cx="616963" cy="369332"/>
          </a:xfrm>
          <a:prstGeom prst="rect">
            <a:avLst/>
          </a:prstGeom>
          <a:noFill/>
        </p:spPr>
        <p:txBody>
          <a:bodyPr wrap="square" rtlCol="0">
            <a:spAutoFit/>
          </a:bodyPr>
          <a:lstStyle/>
          <a:p>
            <a:r>
              <a:rPr lang="en-US" altLang="zh-CN" dirty="0" smtClean="0"/>
              <a:t>A</a:t>
            </a:r>
            <a:endParaRPr lang="zh-CN" altLang="en-US" dirty="0"/>
          </a:p>
        </p:txBody>
      </p:sp>
      <p:sp>
        <p:nvSpPr>
          <p:cNvPr id="18" name="TextBox 17"/>
          <p:cNvSpPr txBox="1"/>
          <p:nvPr/>
        </p:nvSpPr>
        <p:spPr>
          <a:xfrm>
            <a:off x="2437030" y="4227952"/>
            <a:ext cx="616963" cy="369332"/>
          </a:xfrm>
          <a:prstGeom prst="rect">
            <a:avLst/>
          </a:prstGeom>
          <a:noFill/>
        </p:spPr>
        <p:txBody>
          <a:bodyPr wrap="square" rtlCol="0">
            <a:spAutoFit/>
          </a:bodyPr>
          <a:lstStyle/>
          <a:p>
            <a:r>
              <a:rPr lang="en-US" altLang="zh-CN" dirty="0" smtClean="0"/>
              <a:t>B</a:t>
            </a:r>
            <a:endParaRPr lang="zh-CN" altLang="en-US" dirty="0"/>
          </a:p>
        </p:txBody>
      </p:sp>
      <p:sp>
        <p:nvSpPr>
          <p:cNvPr id="19" name="TextBox 18"/>
          <p:cNvSpPr txBox="1"/>
          <p:nvPr/>
        </p:nvSpPr>
        <p:spPr>
          <a:xfrm>
            <a:off x="3288550" y="4508683"/>
            <a:ext cx="616963" cy="369332"/>
          </a:xfrm>
          <a:prstGeom prst="rect">
            <a:avLst/>
          </a:prstGeom>
          <a:noFill/>
        </p:spPr>
        <p:txBody>
          <a:bodyPr wrap="square" rtlCol="0">
            <a:spAutoFit/>
          </a:bodyPr>
          <a:lstStyle/>
          <a:p>
            <a:r>
              <a:rPr lang="en-US" altLang="zh-CN" dirty="0" smtClean="0"/>
              <a:t>C</a:t>
            </a:r>
            <a:endParaRPr lang="zh-CN" altLang="en-US" i="1" dirty="0"/>
          </a:p>
        </p:txBody>
      </p:sp>
      <p:sp>
        <p:nvSpPr>
          <p:cNvPr id="20" name="TextBox 19"/>
          <p:cNvSpPr txBox="1"/>
          <p:nvPr/>
        </p:nvSpPr>
        <p:spPr>
          <a:xfrm>
            <a:off x="5254304" y="4281585"/>
            <a:ext cx="616963" cy="369332"/>
          </a:xfrm>
          <a:prstGeom prst="rect">
            <a:avLst/>
          </a:prstGeom>
          <a:noFill/>
        </p:spPr>
        <p:txBody>
          <a:bodyPr wrap="square" rtlCol="0">
            <a:spAutoFit/>
          </a:bodyPr>
          <a:lstStyle/>
          <a:p>
            <a:r>
              <a:rPr lang="en-US" altLang="zh-CN" dirty="0"/>
              <a:t>D</a:t>
            </a:r>
            <a:endParaRPr lang="zh-CN" altLang="en-US" dirty="0"/>
          </a:p>
        </p:txBody>
      </p:sp>
      <p:sp>
        <p:nvSpPr>
          <p:cNvPr id="21" name="TextBox 20"/>
          <p:cNvSpPr txBox="1"/>
          <p:nvPr/>
        </p:nvSpPr>
        <p:spPr>
          <a:xfrm>
            <a:off x="6194022" y="3788132"/>
            <a:ext cx="616963" cy="369332"/>
          </a:xfrm>
          <a:prstGeom prst="rect">
            <a:avLst/>
          </a:prstGeom>
          <a:noFill/>
        </p:spPr>
        <p:txBody>
          <a:bodyPr wrap="square" rtlCol="0">
            <a:spAutoFit/>
          </a:bodyPr>
          <a:lstStyle/>
          <a:p>
            <a:r>
              <a:rPr lang="en-US" altLang="zh-CN" dirty="0" smtClean="0"/>
              <a:t>E</a:t>
            </a:r>
            <a:endParaRPr lang="zh-CN" altLang="en-US" dirty="0"/>
          </a:p>
        </p:txBody>
      </p:sp>
      <p:sp>
        <p:nvSpPr>
          <p:cNvPr id="22" name="TextBox 21"/>
          <p:cNvSpPr txBox="1"/>
          <p:nvPr/>
        </p:nvSpPr>
        <p:spPr>
          <a:xfrm>
            <a:off x="7560201" y="4043286"/>
            <a:ext cx="616963" cy="369332"/>
          </a:xfrm>
          <a:prstGeom prst="rect">
            <a:avLst/>
          </a:prstGeom>
          <a:noFill/>
        </p:spPr>
        <p:txBody>
          <a:bodyPr wrap="square" rtlCol="0">
            <a:spAutoFit/>
          </a:bodyPr>
          <a:lstStyle/>
          <a:p>
            <a:r>
              <a:rPr lang="en-US" altLang="zh-CN" dirty="0" smtClean="0"/>
              <a:t>F</a:t>
            </a:r>
            <a:endParaRPr lang="zh-CN" altLang="en-US" dirty="0"/>
          </a:p>
        </p:txBody>
      </p:sp>
      <p:pic>
        <p:nvPicPr>
          <p:cNvPr id="23"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5400000">
            <a:off x="3812881" y="3775604"/>
            <a:ext cx="1018501" cy="8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0766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37" presetClass="path" presetSubtype="0" fill="hold" grpId="0" nodeType="afterEffect">
                                  <p:stCondLst>
                                    <p:cond delay="0"/>
                                  </p:stCondLst>
                                  <p:childTnLst>
                                    <p:animMotion origin="layout" path="M -4.72222E-6 4.08768E-6 L 0.07014 -0.03983 C 0.08507 -0.04848 0.10678 -0.05311 0.13004 -0.05311 C 0.15625 -0.05311 0.17726 -0.04848 0.19219 -0.03983 L 0.2632 4.08768E-6 " pathEditMode="relative" rAng="0" ptsTypes="FffFF">
                                      <p:cBhvr>
                                        <p:cTn id="9" dur="2500" fill="hold"/>
                                        <p:tgtEl>
                                          <p:spTgt spid="6"/>
                                        </p:tgtEl>
                                        <p:attrNameLst>
                                          <p:attrName>ppt_x</p:attrName>
                                          <p:attrName>ppt_y</p:attrName>
                                        </p:attrNameLst>
                                      </p:cBhvr>
                                      <p:rCtr x="13160" y="-2655"/>
                                    </p:animMotion>
                                  </p:childTnLst>
                                </p:cTn>
                              </p:par>
                            </p:childTnLst>
                          </p:cTn>
                        </p:par>
                        <p:par>
                          <p:cTn id="10" fill="hold">
                            <p:stCondLst>
                              <p:cond delay="2500"/>
                            </p:stCondLst>
                            <p:childTnLst>
                              <p:par>
                                <p:cTn id="11" presetID="1" presetClass="exit" presetSubtype="0" fill="hold" grpId="2" nodeType="after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par>
                          <p:cTn id="17" fill="hold">
                            <p:stCondLst>
                              <p:cond delay="0"/>
                            </p:stCondLst>
                            <p:childTnLst>
                              <p:par>
                                <p:cTn id="18" presetID="37" presetClass="path" presetSubtype="0" fill="hold" grpId="0" nodeType="afterEffect">
                                  <p:stCondLst>
                                    <p:cond delay="0"/>
                                  </p:stCondLst>
                                  <p:childTnLst>
                                    <p:animMotion origin="layout" path="M -0.00017 -0.00031 L -0.07882 -0.00031 C -0.09583 0.00093 -0.11788 0.00741 -0.14166 0.01976 C -0.16823 0.03396 -0.18923 0.05002 -0.2026 0.06761 L -0.2677 0.14264 " pathEditMode="relative" rAng="-1005753" ptsTypes="FffFF">
                                      <p:cBhvr>
                                        <p:cTn id="19" dur="2000" fill="hold"/>
                                        <p:tgtEl>
                                          <p:spTgt spid="15"/>
                                        </p:tgtEl>
                                        <p:attrNameLst>
                                          <p:attrName>ppt_x</p:attrName>
                                          <p:attrName>ppt_y</p:attrName>
                                        </p:attrNameLst>
                                      </p:cBhvr>
                                      <p:rCtr x="-13819" y="4631"/>
                                    </p:animMotion>
                                  </p:childTnLst>
                                </p:cTn>
                              </p:par>
                            </p:childTnLst>
                          </p:cTn>
                        </p:par>
                        <p:par>
                          <p:cTn id="20" fill="hold">
                            <p:stCondLst>
                              <p:cond delay="2000"/>
                            </p:stCondLst>
                            <p:childTnLst>
                              <p:par>
                                <p:cTn id="21" presetID="1" presetClass="exit" presetSubtype="0" fill="hold" grpId="2" nodeType="afterEffect">
                                  <p:stCondLst>
                                    <p:cond delay="0"/>
                                  </p:stCondLst>
                                  <p:childTnLst>
                                    <p:set>
                                      <p:cBhvr>
                                        <p:cTn id="22" dur="1" fill="hold">
                                          <p:stCondLst>
                                            <p:cond delay="0"/>
                                          </p:stCondLst>
                                        </p:cTn>
                                        <p:tgtEl>
                                          <p:spTgt spid="1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par>
                          <p:cTn id="27" fill="hold">
                            <p:stCondLst>
                              <p:cond delay="0"/>
                            </p:stCondLst>
                            <p:childTnLst>
                              <p:par>
                                <p:cTn id="28" presetID="37" presetClass="path" presetSubtype="0" fill="hold" grpId="0" nodeType="afterEffect">
                                  <p:stCondLst>
                                    <p:cond delay="0"/>
                                  </p:stCondLst>
                                  <p:childTnLst>
                                    <p:animMotion origin="layout" path="M -0.00035 2.96296E-6 L -0.04774 0.01597 C -0.05764 0.0206 -0.0691 0.0294 -0.07969 0.04514 C -0.09201 0.0625 -0.09931 0.08032 -0.10295 0.09768 L -0.12066 0.17384 " pathEditMode="relative" rAng="-2274440" ptsTypes="FffFF">
                                      <p:cBhvr>
                                        <p:cTn id="29" dur="3000" fill="hold"/>
                                        <p:tgtEl>
                                          <p:spTgt spid="16"/>
                                        </p:tgtEl>
                                        <p:attrNameLst>
                                          <p:attrName>ppt_x</p:attrName>
                                          <p:attrName>ppt_y</p:attrName>
                                        </p:attrNameLst>
                                      </p:cBhvr>
                                      <p:rCtr x="-6788" y="7384"/>
                                    </p:animMotion>
                                  </p:childTnLst>
                                </p:cTn>
                              </p:par>
                            </p:childTnLst>
                          </p:cTn>
                        </p:par>
                        <p:par>
                          <p:cTn id="30" fill="hold">
                            <p:stCondLst>
                              <p:cond delay="3000"/>
                            </p:stCondLst>
                            <p:childTnLst>
                              <p:par>
                                <p:cTn id="31" presetID="26" presetClass="emph" presetSubtype="0" fill="hold" nodeType="afterEffect">
                                  <p:stCondLst>
                                    <p:cond delay="0"/>
                                  </p:stCondLst>
                                  <p:childTnLst>
                                    <p:animEffect transition="out" filter="fade">
                                      <p:cBhvr>
                                        <p:cTn id="32" dur="1000" tmFilter="0, 0; .2, .5; .8, .5; 1, 0"/>
                                        <p:tgtEl>
                                          <p:spTgt spid="14"/>
                                        </p:tgtEl>
                                      </p:cBhvr>
                                    </p:animEffect>
                                    <p:animScale>
                                      <p:cBhvr>
                                        <p:cTn id="33" dur="500" autoRev="1" fill="hold"/>
                                        <p:tgtEl>
                                          <p:spTgt spid="14"/>
                                        </p:tgtEl>
                                      </p:cBhvr>
                                      <p:by x="105000" y="105000"/>
                                    </p:animScale>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1000"/>
                                        <p:tgtEl>
                                          <p:spTgt spid="7"/>
                                        </p:tgtEl>
                                      </p:cBhvr>
                                    </p:animEffect>
                                    <p:set>
                                      <p:cBhvr>
                                        <p:cTn id="38" dur="1" fill="hold">
                                          <p:stCondLst>
                                            <p:cond delay="999"/>
                                          </p:stCondLst>
                                        </p:cTn>
                                        <p:tgtEl>
                                          <p:spTgt spid="7"/>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23"/>
                                        </p:tgtEl>
                                        <p:attrNameLst>
                                          <p:attrName>style.visibility</p:attrName>
                                        </p:attrNameLst>
                                      </p:cBhvr>
                                      <p:to>
                                        <p:strVal val="hidden"/>
                                      </p:to>
                                    </p:set>
                                  </p:childTnLst>
                                </p:cTn>
                              </p:par>
                            </p:childTnLst>
                          </p:cTn>
                        </p:par>
                        <p:par>
                          <p:cTn id="41" fill="hold">
                            <p:stCondLst>
                              <p:cond delay="1000"/>
                            </p:stCondLst>
                            <p:childTnLst>
                              <p:par>
                                <p:cTn id="42" presetID="37" presetClass="path" presetSubtype="0" fill="hold" grpId="3" nodeType="afterEffect">
                                  <p:stCondLst>
                                    <p:cond delay="0"/>
                                  </p:stCondLst>
                                  <p:childTnLst>
                                    <p:animMotion origin="layout" path="M -0.12431 0.17222 L -0.23455 0.12315 C -0.25747 0.11296 -0.29045 0.10833 -0.32517 0.10833 C -0.36406 0.10879 -0.39462 0.12546 -0.41476 0.14213 L -0.51198 0.21458 " pathEditMode="relative" rAng="10201957" ptsTypes="FffFF">
                                      <p:cBhvr>
                                        <p:cTn id="43" dur="3000" fill="hold"/>
                                        <p:tgtEl>
                                          <p:spTgt spid="16"/>
                                        </p:tgtEl>
                                        <p:attrNameLst>
                                          <p:attrName>ppt_x</p:attrName>
                                          <p:attrName>ppt_y</p:attrName>
                                        </p:attrNameLst>
                                      </p:cBhvr>
                                      <p:rCtr x="-19826" y="-1319"/>
                                    </p:animMotion>
                                  </p:childTnLst>
                                </p:cTn>
                              </p:par>
                            </p:childTnLst>
                          </p:cTn>
                        </p:par>
                        <p:par>
                          <p:cTn id="44" fill="hold">
                            <p:stCondLst>
                              <p:cond delay="4000"/>
                            </p:stCondLst>
                            <p:childTnLst>
                              <p:par>
                                <p:cTn id="45" presetID="1" presetClass="exit" presetSubtype="0" fill="hold" grpId="2" nodeType="afterEffect">
                                  <p:stCondLst>
                                    <p:cond delay="0"/>
                                  </p:stCondLst>
                                  <p:childTnLst>
                                    <p:set>
                                      <p:cBhvr>
                                        <p:cTn id="46" dur="1" fill="hold">
                                          <p:stCondLst>
                                            <p:cond delay="0"/>
                                          </p:stCondLst>
                                        </p:cTn>
                                        <p:tgtEl>
                                          <p:spTgt spid="16"/>
                                        </p:tgtEl>
                                        <p:attrNameLst>
                                          <p:attrName>style.visibility</p:attrName>
                                        </p:attrNameLst>
                                      </p:cBhvr>
                                      <p:to>
                                        <p:strVal val="hidden"/>
                                      </p:to>
                                    </p:set>
                                  </p:childTnLst>
                                </p:cTn>
                              </p:par>
                            </p:childTnLst>
                          </p:cTn>
                        </p:par>
                        <p:par>
                          <p:cTn id="47" fill="hold">
                            <p:stCondLst>
                              <p:cond delay="4000"/>
                            </p:stCondLst>
                            <p:childTnLst>
                              <p:par>
                                <p:cTn id="48" presetID="1" presetClass="entr" presetSubtype="0" fill="hold" nodeType="afterEffect">
                                  <p:stCondLst>
                                    <p:cond delay="0"/>
                                  </p:stCondLst>
                                  <p:childTnLst>
                                    <p:set>
                                      <p:cBhvr>
                                        <p:cTn id="49" dur="1" fill="hold">
                                          <p:stCondLst>
                                            <p:cond delay="0"/>
                                          </p:stCondLst>
                                        </p:cTn>
                                        <p:tgtEl>
                                          <p:spTgt spid="7"/>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6" grpId="2" animBg="1"/>
      <p:bldP spid="15" grpId="0" animBg="1"/>
      <p:bldP spid="15" grpId="1" animBg="1"/>
      <p:bldP spid="15" grpId="2" animBg="1"/>
      <p:bldP spid="16" grpId="0" animBg="1"/>
      <p:bldP spid="16" grpId="1" animBg="1"/>
      <p:bldP spid="16" grpId="2" animBg="1"/>
      <p:bldP spid="16" grpId="3"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875" y="1772816"/>
            <a:ext cx="8602663" cy="4533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lstStyle/>
          <a:p>
            <a:r>
              <a:rPr lang="zh-CN" altLang="zh-CN" dirty="0"/>
              <a:t>用网桥互连以太网</a:t>
            </a:r>
            <a:endParaRPr lang="zh-CN" altLang="en-US" dirty="0"/>
          </a:p>
        </p:txBody>
      </p:sp>
      <p:pic>
        <p:nvPicPr>
          <p:cNvPr id="7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284984"/>
            <a:ext cx="673760" cy="9488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7" name="流程图: 卡片 76"/>
          <p:cNvSpPr/>
          <p:nvPr/>
        </p:nvSpPr>
        <p:spPr>
          <a:xfrm>
            <a:off x="547515" y="5589240"/>
            <a:ext cx="288032" cy="216024"/>
          </a:xfrm>
          <a:prstGeom prst="flowChartPunchedCard">
            <a:avLst/>
          </a:prstGeom>
          <a:ln w="952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p:cNvSpPr/>
          <p:nvPr/>
        </p:nvSpPr>
        <p:spPr>
          <a:xfrm>
            <a:off x="6286124" y="2334812"/>
            <a:ext cx="936104" cy="360040"/>
          </a:xfrm>
          <a:prstGeom prst="round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圆角矩形 79"/>
          <p:cNvSpPr/>
          <p:nvPr/>
        </p:nvSpPr>
        <p:spPr>
          <a:xfrm>
            <a:off x="4534504" y="2276872"/>
            <a:ext cx="1333639" cy="237960"/>
          </a:xfrm>
          <a:prstGeom prst="round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5400000">
            <a:off x="2098806" y="2980643"/>
            <a:ext cx="1018501" cy="8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931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par>
                          <p:cTn id="7" fill="hold">
                            <p:stCondLst>
                              <p:cond delay="0"/>
                            </p:stCondLst>
                            <p:childTnLst>
                              <p:par>
                                <p:cTn id="8" presetID="50" presetClass="path" presetSubtype="0" fill="hold" grpId="1" nodeType="afterEffect">
                                  <p:stCondLst>
                                    <p:cond delay="0"/>
                                  </p:stCondLst>
                                  <p:childTnLst>
                                    <p:animMotion origin="layout" path="M -8.33333E-7 2.96296E-6 L 0.00035 -0.05185 C 0.00035 -0.07547 0.04809 -0.1051 0.08629 -0.1051 L 0.17257 -0.1051 " pathEditMode="relative" rAng="16200000" ptsTypes="FfFF">
                                      <p:cBhvr>
                                        <p:cTn id="9" dur="2000" fill="hold"/>
                                        <p:tgtEl>
                                          <p:spTgt spid="77"/>
                                        </p:tgtEl>
                                        <p:attrNameLst>
                                          <p:attrName>ppt_x</p:attrName>
                                          <p:attrName>ppt_y</p:attrName>
                                        </p:attrNameLst>
                                      </p:cBhvr>
                                      <p:rCtr x="8628" y="-5255"/>
                                    </p:animMotion>
                                  </p:childTnLst>
                                </p:cTn>
                              </p:par>
                            </p:childTnLst>
                          </p:cTn>
                        </p:par>
                      </p:childTnLst>
                    </p:cTn>
                  </p:par>
                  <p:par>
                    <p:cTn id="10" fill="hold">
                      <p:stCondLst>
                        <p:cond delay="indefinite"/>
                      </p:stCondLst>
                      <p:childTnLst>
                        <p:par>
                          <p:cTn id="11" fill="hold">
                            <p:stCondLst>
                              <p:cond delay="0"/>
                            </p:stCondLst>
                            <p:childTnLst>
                              <p:par>
                                <p:cTn id="12" presetID="50" presetClass="path" presetSubtype="0" fill="hold" grpId="2" nodeType="clickEffect">
                                  <p:stCondLst>
                                    <p:cond delay="0"/>
                                  </p:stCondLst>
                                  <p:childTnLst>
                                    <p:animMotion origin="layout" path="M 0.47153 -0.18148 L 0.47153 -0.19838 C 0.47153 -0.20579 0.52379 -0.21528 0.56615 -0.21528 L 0.66059 -0.21528 " pathEditMode="relative" rAng="16200000" ptsTypes="FfFF">
                                      <p:cBhvr>
                                        <p:cTn id="13" dur="2000" fill="hold"/>
                                        <p:tgtEl>
                                          <p:spTgt spid="77"/>
                                        </p:tgtEl>
                                        <p:attrNameLst>
                                          <p:attrName>ppt_x</p:attrName>
                                          <p:attrName>ppt_y</p:attrName>
                                        </p:attrNameLst>
                                      </p:cBhvr>
                                      <p:rCtr x="9462" y="-1690"/>
                                    </p:animMotion>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8"/>
                                        </p:tgtEl>
                                        <p:attrNameLst>
                                          <p:attrName>style.visibility</p:attrName>
                                        </p:attrNameLst>
                                      </p:cBhvr>
                                      <p:to>
                                        <p:strVal val="visible"/>
                                      </p:to>
                                    </p:set>
                                  </p:childTnLst>
                                </p:cTn>
                              </p:par>
                            </p:childTnLst>
                          </p:cTn>
                        </p:par>
                        <p:par>
                          <p:cTn id="18" fill="hold">
                            <p:stCondLst>
                              <p:cond delay="0"/>
                            </p:stCondLst>
                            <p:childTnLst>
                              <p:par>
                                <p:cTn id="19" presetID="26" presetClass="emph" presetSubtype="0" repeatCount="2000" fill="hold" grpId="1" nodeType="afterEffect">
                                  <p:stCondLst>
                                    <p:cond delay="0"/>
                                  </p:stCondLst>
                                  <p:childTnLst>
                                    <p:animEffect transition="out" filter="fade">
                                      <p:cBhvr>
                                        <p:cTn id="20" dur="500" tmFilter="0, 0; .2, .5; .8, .5; 1, 0"/>
                                        <p:tgtEl>
                                          <p:spTgt spid="78"/>
                                        </p:tgtEl>
                                      </p:cBhvr>
                                    </p:animEffect>
                                    <p:animScale>
                                      <p:cBhvr>
                                        <p:cTn id="21" dur="250" autoRev="1" fill="hold"/>
                                        <p:tgtEl>
                                          <p:spTgt spid="78"/>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249"/>
                                          </p:stCondLst>
                                        </p:cTn>
                                        <p:tgtEl>
                                          <p:spTgt spid="8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2" presetClass="path" presetSubtype="0" fill="hold" grpId="1" nodeType="clickEffect">
                                  <p:stCondLst>
                                    <p:cond delay="0"/>
                                  </p:stCondLst>
                                  <p:childTnLst>
                                    <p:animMotion origin="layout" path="M 1.11022E-16 -4.7165E-6 L 0.00035 0.03449 " pathEditMode="relative" rAng="0" ptsTypes="AA">
                                      <p:cBhvr>
                                        <p:cTn id="29" dur="1000" fill="hold"/>
                                        <p:tgtEl>
                                          <p:spTgt spid="80"/>
                                        </p:tgtEl>
                                        <p:attrNameLst>
                                          <p:attrName>ppt_x</p:attrName>
                                          <p:attrName>ppt_y</p:attrName>
                                        </p:attrNameLst>
                                      </p:cBhvr>
                                      <p:rCtr x="17" y="1713"/>
                                    </p:animMotion>
                                  </p:childTnLst>
                                </p:cTn>
                              </p:par>
                            </p:childTnLst>
                          </p:cTn>
                        </p:par>
                        <p:par>
                          <p:cTn id="30" fill="hold">
                            <p:stCondLst>
                              <p:cond delay="1000"/>
                            </p:stCondLst>
                            <p:childTnLst>
                              <p:par>
                                <p:cTn id="31" presetID="42" presetClass="path" presetSubtype="0" fill="hold" grpId="2" nodeType="afterEffect">
                                  <p:stCondLst>
                                    <p:cond delay="0"/>
                                  </p:stCondLst>
                                  <p:childTnLst>
                                    <p:animMotion origin="layout" path="M 0.00035 0.03449 L 0.00035 0.0699 " pathEditMode="relative" rAng="0" ptsTypes="AA">
                                      <p:cBhvr>
                                        <p:cTn id="32" dur="1000" fill="hold"/>
                                        <p:tgtEl>
                                          <p:spTgt spid="80"/>
                                        </p:tgtEl>
                                        <p:attrNameLst>
                                          <p:attrName>ppt_x</p:attrName>
                                          <p:attrName>ppt_y</p:attrName>
                                        </p:attrNameLst>
                                      </p:cBhvr>
                                      <p:rCtr x="0" y="1759"/>
                                    </p:animMotion>
                                  </p:childTnLst>
                                </p:cTn>
                              </p:par>
                            </p:childTnLst>
                          </p:cTn>
                        </p:par>
                        <p:par>
                          <p:cTn id="33" fill="hold">
                            <p:stCondLst>
                              <p:cond delay="2000"/>
                            </p:stCondLst>
                            <p:childTnLst>
                              <p:par>
                                <p:cTn id="34" presetID="42" presetClass="path" presetSubtype="0" fill="hold" grpId="3" nodeType="afterEffect">
                                  <p:stCondLst>
                                    <p:cond delay="0"/>
                                  </p:stCondLst>
                                  <p:childTnLst>
                                    <p:animMotion origin="layout" path="M 0.00035 0.0699 L 0.00035 0.10509 " pathEditMode="relative" rAng="0" ptsTypes="AA">
                                      <p:cBhvr>
                                        <p:cTn id="35" dur="1000" fill="hold"/>
                                        <p:tgtEl>
                                          <p:spTgt spid="80"/>
                                        </p:tgtEl>
                                        <p:attrNameLst>
                                          <p:attrName>ppt_x</p:attrName>
                                          <p:attrName>ppt_y</p:attrName>
                                        </p:attrNameLst>
                                      </p:cBhvr>
                                      <p:rCtr x="0" y="1759"/>
                                    </p:animMotion>
                                  </p:childTnLst>
                                </p:cTn>
                              </p:par>
                            </p:childTnLst>
                          </p:cTn>
                        </p:par>
                        <p:par>
                          <p:cTn id="36" fill="hold">
                            <p:stCondLst>
                              <p:cond delay="3000"/>
                            </p:stCondLst>
                            <p:childTnLst>
                              <p:par>
                                <p:cTn id="37" presetID="42" presetClass="path" presetSubtype="0" fill="hold" grpId="4" nodeType="afterEffect">
                                  <p:stCondLst>
                                    <p:cond delay="0"/>
                                  </p:stCondLst>
                                  <p:childTnLst>
                                    <p:animMotion origin="layout" path="M 0.00034 0.10504 L 0.00034 0.14183 " pathEditMode="relative" rAng="0" ptsTypes="AA">
                                      <p:cBhvr>
                                        <p:cTn id="38" dur="1000" fill="hold"/>
                                        <p:tgtEl>
                                          <p:spTgt spid="80"/>
                                        </p:tgtEl>
                                        <p:attrNameLst>
                                          <p:attrName>ppt_x</p:attrName>
                                          <p:attrName>ppt_y</p:attrName>
                                        </p:attrNameLst>
                                      </p:cBhvr>
                                      <p:rCtr x="0" y="1828"/>
                                    </p:animMotion>
                                  </p:childTnLst>
                                </p:cTn>
                              </p:par>
                            </p:childTnLst>
                          </p:cTn>
                        </p:par>
                        <p:par>
                          <p:cTn id="39" fill="hold">
                            <p:stCondLst>
                              <p:cond delay="4000"/>
                            </p:stCondLst>
                            <p:childTnLst>
                              <p:par>
                                <p:cTn id="40" presetID="42" presetClass="path" presetSubtype="0" fill="hold" grpId="5" nodeType="afterEffect">
                                  <p:stCondLst>
                                    <p:cond delay="0"/>
                                  </p:stCondLst>
                                  <p:childTnLst>
                                    <p:animMotion origin="layout" path="M 0.00035 0.1419 L 0.00052 0.17801 " pathEditMode="relative" rAng="0" ptsTypes="AA">
                                      <p:cBhvr>
                                        <p:cTn id="41" dur="1000" fill="hold"/>
                                        <p:tgtEl>
                                          <p:spTgt spid="80"/>
                                        </p:tgtEl>
                                        <p:attrNameLst>
                                          <p:attrName>ppt_x</p:attrName>
                                          <p:attrName>ppt_y</p:attrName>
                                        </p:attrNameLst>
                                      </p:cBhvr>
                                      <p:rCtr x="0" y="1806"/>
                                    </p:animMotion>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nodeType="clickEffect">
                                  <p:stCondLst>
                                    <p:cond delay="0"/>
                                  </p:stCondLst>
                                  <p:childTnLst>
                                    <p:set>
                                      <p:cBhvr>
                                        <p:cTn id="45" dur="1" fill="hold">
                                          <p:stCondLst>
                                            <p:cond delay="0"/>
                                          </p:stCondLst>
                                        </p:cTn>
                                        <p:tgtEl>
                                          <p:spTgt spid="81"/>
                                        </p:tgtEl>
                                        <p:attrNameLst>
                                          <p:attrName>style.visibility</p:attrName>
                                        </p:attrNameLst>
                                      </p:cBhvr>
                                      <p:to>
                                        <p:strVal val="hidden"/>
                                      </p:to>
                                    </p:set>
                                  </p:childTnLst>
                                </p:cTn>
                              </p:par>
                            </p:childTnLst>
                          </p:cTn>
                        </p:par>
                        <p:par>
                          <p:cTn id="46" fill="hold">
                            <p:stCondLst>
                              <p:cond delay="0"/>
                            </p:stCondLst>
                            <p:childTnLst>
                              <p:par>
                                <p:cTn id="47" presetID="50" presetClass="path" presetSubtype="0" fill="hold" grpId="3" nodeType="afterEffect">
                                  <p:stCondLst>
                                    <p:cond delay="0"/>
                                  </p:stCondLst>
                                  <p:childTnLst>
                                    <p:animMotion origin="layout" path="M 0.66042 -0.21518 L 0.72743 -0.21518 C 0.75747 -0.21518 0.79462 -0.20384 0.79462 -0.19435 L 0.79462 -0.1733 " pathEditMode="relative" rAng="0" ptsTypes="FfFF">
                                      <p:cBhvr>
                                        <p:cTn id="48" dur="2000" fill="hold"/>
                                        <p:tgtEl>
                                          <p:spTgt spid="77"/>
                                        </p:tgtEl>
                                        <p:attrNameLst>
                                          <p:attrName>ppt_x</p:attrName>
                                          <p:attrName>ppt_y</p:attrName>
                                        </p:attrNameLst>
                                      </p:cBhvr>
                                      <p:rCtr x="6701" y="2082"/>
                                    </p:animMotion>
                                  </p:childTnLst>
                                </p:cTn>
                              </p:par>
                            </p:childTnLst>
                          </p:cTn>
                        </p:par>
                        <p:par>
                          <p:cTn id="49" fill="hold">
                            <p:stCondLst>
                              <p:cond delay="2000"/>
                            </p:stCondLst>
                            <p:childTnLst>
                              <p:par>
                                <p:cTn id="50" presetID="1" presetClass="entr" presetSubtype="0" fill="hold" nodeType="afterEffect">
                                  <p:stCondLst>
                                    <p:cond delay="0"/>
                                  </p:stCondLst>
                                  <p:childTnLst>
                                    <p:set>
                                      <p:cBhvr>
                                        <p:cTn id="51"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animBg="1"/>
      <p:bldP spid="77" grpId="1" animBg="1"/>
      <p:bldP spid="77" grpId="2" animBg="1"/>
      <p:bldP spid="77" grpId="3" animBg="1"/>
      <p:bldP spid="78" grpId="0" animBg="1"/>
      <p:bldP spid="78" grpId="1" animBg="1"/>
      <p:bldP spid="80" grpId="0" animBg="1"/>
      <p:bldP spid="80" grpId="1" animBg="1"/>
      <p:bldP spid="80" grpId="2" animBg="1"/>
      <p:bldP spid="80" grpId="3" animBg="1"/>
      <p:bldP spid="80" grpId="4" animBg="1"/>
      <p:bldP spid="80" grpId="5"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在以太网</a:t>
            </a:r>
            <a:r>
              <a:rPr lang="en-US" altLang="zh-CN" dirty="0"/>
              <a:t>2</a:t>
            </a:r>
            <a:r>
              <a:rPr lang="zh-CN" altLang="zh-CN" dirty="0"/>
              <a:t>中执行</a:t>
            </a:r>
            <a:r>
              <a:rPr lang="en-US" altLang="zh-CN" dirty="0" smtClean="0"/>
              <a:t>CSMA/CD</a:t>
            </a:r>
            <a:r>
              <a:rPr lang="zh-CN" altLang="zh-CN" dirty="0" smtClean="0"/>
              <a:t>协议，把</a:t>
            </a:r>
            <a:r>
              <a:rPr lang="zh-CN" altLang="zh-CN" dirty="0"/>
              <a:t>帧发送给目的</a:t>
            </a:r>
            <a:r>
              <a:rPr lang="zh-CN" altLang="zh-CN" dirty="0" smtClean="0"/>
              <a:t>结点</a:t>
            </a:r>
            <a:endParaRPr lang="en-US" altLang="zh-CN" dirty="0" smtClean="0"/>
          </a:p>
          <a:p>
            <a:r>
              <a:rPr lang="zh-CN" altLang="zh-CN" dirty="0" smtClean="0"/>
              <a:t>这</a:t>
            </a:r>
            <a:r>
              <a:rPr lang="zh-CN" altLang="zh-CN" dirty="0"/>
              <a:t>就是网桥在数据链路层的过滤</a:t>
            </a:r>
            <a:r>
              <a:rPr lang="zh-CN" altLang="zh-CN" dirty="0" smtClean="0"/>
              <a:t>功能</a:t>
            </a:r>
            <a:endParaRPr lang="en-US" altLang="zh-CN" dirty="0" smtClean="0"/>
          </a:p>
          <a:p>
            <a:r>
              <a:rPr lang="zh-CN" altLang="zh-CN" dirty="0"/>
              <a:t>大部分网桥（如透明网桥）具有自学习</a:t>
            </a:r>
            <a:r>
              <a:rPr lang="zh-CN" altLang="zh-CN" dirty="0" smtClean="0"/>
              <a:t>能力</a:t>
            </a:r>
            <a:r>
              <a:rPr lang="zh-CN" altLang="en-US" dirty="0" smtClean="0"/>
              <a:t>，</a:t>
            </a:r>
            <a:r>
              <a:rPr lang="zh-CN" altLang="zh-CN" dirty="0"/>
              <a:t>自主形成站表的内容，极大地方便了人们的使用</a:t>
            </a:r>
            <a:endParaRPr lang="zh-CN" altLang="en-US" dirty="0"/>
          </a:p>
        </p:txBody>
      </p:sp>
    </p:spTree>
    <p:extLst>
      <p:ext uri="{BB962C8B-B14F-4D97-AF65-F5344CB8AC3E}">
        <p14:creationId xmlns:p14="http://schemas.microsoft.com/office/powerpoint/2010/main" val="248547646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优点大于缺点</a:t>
            </a:r>
            <a:endParaRPr lang="zh-CN" altLang="en-US" dirty="0">
              <a:solidFill>
                <a:srgbClr val="FF0000"/>
              </a:solidFill>
            </a:endParaRPr>
          </a:p>
        </p:txBody>
      </p:sp>
      <p:sp>
        <p:nvSpPr>
          <p:cNvPr id="3" name="内容占位符 2"/>
          <p:cNvSpPr>
            <a:spLocks noGrp="1"/>
          </p:cNvSpPr>
          <p:nvPr>
            <p:ph sz="quarter" idx="1"/>
          </p:nvPr>
        </p:nvSpPr>
        <p:spPr>
          <a:xfrm>
            <a:off x="301752" y="1527048"/>
            <a:ext cx="8503920" cy="4926288"/>
          </a:xfrm>
        </p:spPr>
        <p:txBody>
          <a:bodyPr>
            <a:normAutofit lnSpcReduction="10000"/>
          </a:bodyPr>
          <a:lstStyle/>
          <a:p>
            <a:r>
              <a:rPr lang="zh-CN" altLang="zh-CN" dirty="0"/>
              <a:t>网桥的过滤功能避免了冲突域扩大的</a:t>
            </a:r>
            <a:r>
              <a:rPr lang="zh-CN" altLang="zh-CN" dirty="0" smtClean="0"/>
              <a:t>问题</a:t>
            </a:r>
            <a:endParaRPr lang="en-US" altLang="zh-CN" dirty="0" smtClean="0"/>
          </a:p>
          <a:p>
            <a:pPr lvl="1"/>
            <a:r>
              <a:rPr lang="zh-CN" altLang="zh-CN" dirty="0"/>
              <a:t>网桥就如同在三个房间之间增加的传话</a:t>
            </a:r>
            <a:r>
              <a:rPr lang="zh-CN" altLang="zh-CN" dirty="0" smtClean="0"/>
              <a:t>人</a:t>
            </a:r>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pPr lvl="1"/>
            <a:endParaRPr lang="en-US" altLang="zh-CN" dirty="0"/>
          </a:p>
          <a:p>
            <a:pPr lvl="1"/>
            <a:endParaRPr lang="en-US" altLang="zh-CN" dirty="0" smtClean="0"/>
          </a:p>
          <a:p>
            <a:r>
              <a:rPr lang="zh-CN" altLang="zh-CN" dirty="0"/>
              <a:t>由于网桥对接收的帧要先存储和查找站表，然后转发，增加了时延</a:t>
            </a:r>
            <a:endParaRPr lang="zh-CN" alt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492896"/>
            <a:ext cx="6120680" cy="2723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组合 7"/>
          <p:cNvGrpSpPr/>
          <p:nvPr/>
        </p:nvGrpSpPr>
        <p:grpSpPr>
          <a:xfrm>
            <a:off x="1547664" y="2465675"/>
            <a:ext cx="5832648" cy="2979549"/>
            <a:chOff x="1547664" y="2465675"/>
            <a:chExt cx="5832648" cy="2979549"/>
          </a:xfrm>
        </p:grpSpPr>
        <p:sp>
          <p:nvSpPr>
            <p:cNvPr id="5" name="L 形 4"/>
            <p:cNvSpPr/>
            <p:nvPr/>
          </p:nvSpPr>
          <p:spPr>
            <a:xfrm rot="10800000">
              <a:off x="1547664" y="2465675"/>
              <a:ext cx="2232248" cy="1440160"/>
            </a:xfrm>
            <a:prstGeom prst="corner">
              <a:avLst>
                <a:gd name="adj1" fmla="val 67668"/>
                <a:gd name="adj2" fmla="val 50000"/>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L 形 5"/>
            <p:cNvSpPr/>
            <p:nvPr/>
          </p:nvSpPr>
          <p:spPr>
            <a:xfrm flipV="1">
              <a:off x="5220072" y="2506921"/>
              <a:ext cx="2160240" cy="1347584"/>
            </a:xfrm>
            <a:prstGeom prst="corner">
              <a:avLst>
                <a:gd name="adj1" fmla="val 69471"/>
                <a:gd name="adj2" fmla="val 55900"/>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心形 6"/>
            <p:cNvSpPr/>
            <p:nvPr/>
          </p:nvSpPr>
          <p:spPr>
            <a:xfrm>
              <a:off x="3059832" y="4077072"/>
              <a:ext cx="2952328" cy="1368152"/>
            </a:xfrm>
            <a:prstGeom prst="hear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952487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26" presetClass="emph" presetSubtype="0" repeatCount="3000" fill="hold" nodeType="afterEffect">
                                  <p:stCondLst>
                                    <p:cond delay="0"/>
                                  </p:stCondLst>
                                  <p:childTnLst>
                                    <p:animEffect transition="out" filter="fade">
                                      <p:cBhvr>
                                        <p:cTn id="9" dur="500" tmFilter="0, 0; .2, .5; .8, .5; 1, 0"/>
                                        <p:tgtEl>
                                          <p:spTgt spid="8"/>
                                        </p:tgtEl>
                                      </p:cBhvr>
                                    </p:animEffect>
                                    <p:animScale>
                                      <p:cBhvr>
                                        <p:cTn id="10"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8503920" cy="4782272"/>
          </a:xfrm>
        </p:spPr>
        <p:txBody>
          <a:bodyPr>
            <a:normAutofit lnSpcReduction="10000"/>
          </a:bodyPr>
          <a:lstStyle/>
          <a:p>
            <a:r>
              <a:rPr lang="en-US" altLang="zh-CN" dirty="0"/>
              <a:t>6.1 </a:t>
            </a:r>
            <a:r>
              <a:rPr lang="zh-CN" altLang="zh-CN" dirty="0"/>
              <a:t>媒体的访问控制</a:t>
            </a:r>
            <a:endParaRPr lang="en-US" altLang="zh-CN" dirty="0"/>
          </a:p>
          <a:p>
            <a:r>
              <a:rPr lang="en-US" altLang="zh-CN" dirty="0" smtClean="0"/>
              <a:t>6.2 </a:t>
            </a:r>
            <a:r>
              <a:rPr lang="zh-CN" altLang="zh-CN" dirty="0"/>
              <a:t>局域网体系结构</a:t>
            </a:r>
          </a:p>
          <a:p>
            <a:r>
              <a:rPr lang="en-US" altLang="zh-CN" dirty="0" smtClean="0"/>
              <a:t>6.3 </a:t>
            </a:r>
            <a:r>
              <a:rPr lang="zh-CN" altLang="zh-CN" dirty="0" smtClean="0"/>
              <a:t>以太网</a:t>
            </a:r>
            <a:r>
              <a:rPr lang="zh-CN" altLang="zh-CN" dirty="0"/>
              <a:t>概述</a:t>
            </a:r>
          </a:p>
          <a:p>
            <a:r>
              <a:rPr lang="en-US" altLang="zh-CN" dirty="0"/>
              <a:t>6.4 </a:t>
            </a:r>
            <a:r>
              <a:rPr lang="zh-CN" altLang="zh-CN" dirty="0"/>
              <a:t>传统以太网</a:t>
            </a:r>
          </a:p>
          <a:p>
            <a:r>
              <a:rPr lang="en-US" altLang="zh-CN" dirty="0"/>
              <a:t>6.5 </a:t>
            </a:r>
            <a:r>
              <a:rPr lang="zh-CN" altLang="zh-CN" dirty="0"/>
              <a:t>交换式</a:t>
            </a:r>
            <a:r>
              <a:rPr lang="zh-CN" altLang="zh-CN" dirty="0" smtClean="0"/>
              <a:t>以太网</a:t>
            </a:r>
            <a:endParaRPr lang="en-US" altLang="zh-CN" dirty="0" smtClean="0"/>
          </a:p>
          <a:p>
            <a:pPr lvl="1"/>
            <a:r>
              <a:rPr lang="en-US" altLang="zh-CN" dirty="0" smtClean="0">
                <a:solidFill>
                  <a:srgbClr val="FF0000"/>
                </a:solidFill>
              </a:rPr>
              <a:t>6.5.1 </a:t>
            </a:r>
            <a:r>
              <a:rPr lang="zh-CN" altLang="en-US" dirty="0" smtClean="0">
                <a:solidFill>
                  <a:srgbClr val="FF0000"/>
                </a:solidFill>
              </a:rPr>
              <a:t>渊源</a:t>
            </a:r>
            <a:endParaRPr lang="en-US" altLang="zh-CN" dirty="0" smtClean="0">
              <a:solidFill>
                <a:srgbClr val="FF0000"/>
              </a:solidFill>
            </a:endParaRPr>
          </a:p>
          <a:p>
            <a:pPr lvl="1"/>
            <a:r>
              <a:rPr lang="en-US" altLang="zh-CN" dirty="0" smtClean="0"/>
              <a:t>6.5.2 </a:t>
            </a:r>
            <a:r>
              <a:rPr lang="zh-CN" altLang="en-US" dirty="0" smtClean="0"/>
              <a:t>以太网交换机</a:t>
            </a:r>
            <a:endParaRPr lang="en-US" altLang="zh-CN" dirty="0" smtClean="0"/>
          </a:p>
          <a:p>
            <a:pPr lvl="1"/>
            <a:r>
              <a:rPr lang="en-US" altLang="zh-CN" dirty="0" smtClean="0"/>
              <a:t>6.5.3 </a:t>
            </a:r>
            <a:r>
              <a:rPr lang="zh-CN" altLang="en-US" dirty="0" smtClean="0"/>
              <a:t>以太网回路问题</a:t>
            </a:r>
            <a:endParaRPr lang="en-US" altLang="zh-CN" dirty="0" smtClean="0"/>
          </a:p>
          <a:p>
            <a:pPr lvl="1"/>
            <a:r>
              <a:rPr lang="en-US" altLang="zh-CN" dirty="0" smtClean="0"/>
              <a:t>6.5.4 </a:t>
            </a:r>
            <a:r>
              <a:rPr lang="zh-CN" altLang="en-US" dirty="0" smtClean="0"/>
              <a:t>广播域和冲突域</a:t>
            </a:r>
            <a:endParaRPr lang="zh-CN" altLang="zh-CN" dirty="0"/>
          </a:p>
          <a:p>
            <a:r>
              <a:rPr lang="en-US" altLang="zh-CN" dirty="0"/>
              <a:t>6.6 </a:t>
            </a:r>
            <a:r>
              <a:rPr lang="zh-CN" altLang="zh-CN" dirty="0"/>
              <a:t>以太网的发展</a:t>
            </a:r>
          </a:p>
          <a:p>
            <a:r>
              <a:rPr lang="en-US" altLang="zh-CN" dirty="0"/>
              <a:t>6.7 </a:t>
            </a:r>
            <a:r>
              <a:rPr lang="zh-CN" altLang="zh-CN" dirty="0"/>
              <a:t>利用令牌控制介质访问的</a:t>
            </a:r>
            <a:r>
              <a:rPr lang="zh-CN" altLang="zh-CN" dirty="0" smtClean="0"/>
              <a:t>局域网</a:t>
            </a:r>
            <a:endParaRPr lang="zh-CN" altLang="zh-CN" dirty="0"/>
          </a:p>
        </p:txBody>
      </p:sp>
    </p:spTree>
    <p:extLst>
      <p:ext uri="{BB962C8B-B14F-4D97-AF65-F5344CB8AC3E}">
        <p14:creationId xmlns:p14="http://schemas.microsoft.com/office/powerpoint/2010/main" val="69234009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六月里冻死</a:t>
            </a:r>
            <a:r>
              <a:rPr lang="zh-CN" altLang="en-US" dirty="0" smtClean="0"/>
              <a:t>羊</a:t>
            </a:r>
            <a:r>
              <a:rPr lang="en-US" altLang="zh-CN" dirty="0" smtClean="0"/>
              <a:t>——</a:t>
            </a:r>
            <a:r>
              <a:rPr lang="zh-CN" altLang="en-US" dirty="0" smtClean="0"/>
              <a:t>说来话长</a:t>
            </a:r>
            <a:endParaRPr lang="zh-CN" altLang="en-US" dirty="0"/>
          </a:p>
        </p:txBody>
      </p:sp>
      <p:sp>
        <p:nvSpPr>
          <p:cNvPr id="3" name="内容占位符 2"/>
          <p:cNvSpPr>
            <a:spLocks noGrp="1"/>
          </p:cNvSpPr>
          <p:nvPr>
            <p:ph sz="quarter" idx="1"/>
          </p:nvPr>
        </p:nvSpPr>
        <p:spPr/>
        <p:txBody>
          <a:bodyPr/>
          <a:lstStyle/>
          <a:p>
            <a:r>
              <a:rPr lang="en-US" altLang="zh-CN" dirty="0">
                <a:solidFill>
                  <a:srgbClr val="FF0000"/>
                </a:solidFill>
              </a:rPr>
              <a:t>10BASE-T</a:t>
            </a:r>
            <a:r>
              <a:rPr lang="zh-CN" altLang="en-US" dirty="0"/>
              <a:t>双绞线以太网的出现是局域网发展史上的一个重要</a:t>
            </a:r>
            <a:r>
              <a:rPr lang="zh-CN" altLang="en-US" dirty="0" smtClean="0"/>
              <a:t>里程碑</a:t>
            </a:r>
            <a:endParaRPr lang="en-US" altLang="zh-CN" dirty="0" smtClean="0"/>
          </a:p>
          <a:p>
            <a:r>
              <a:rPr lang="zh-CN" altLang="zh-CN" dirty="0"/>
              <a:t>具有良好的可扩展性、易</a:t>
            </a:r>
            <a:r>
              <a:rPr lang="zh-CN" altLang="zh-CN" dirty="0" smtClean="0"/>
              <a:t>建设性</a:t>
            </a:r>
            <a:endParaRPr lang="en-US" altLang="zh-CN" dirty="0" smtClean="0"/>
          </a:p>
          <a:p>
            <a:r>
              <a:rPr lang="zh-CN" altLang="zh-CN" dirty="0" smtClean="0"/>
              <a:t>随着</a:t>
            </a:r>
            <a:r>
              <a:rPr lang="zh-CN" altLang="zh-CN" dirty="0"/>
              <a:t>大规模集成电路技术的发展，中心</a:t>
            </a:r>
            <a:r>
              <a:rPr lang="zh-CN" altLang="zh-CN" dirty="0" smtClean="0"/>
              <a:t>设备已经</a:t>
            </a:r>
            <a:r>
              <a:rPr lang="zh-CN" altLang="zh-CN" dirty="0"/>
              <a:t>非常可靠了</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3728" y="3522131"/>
            <a:ext cx="6850063"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281694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采用介质</a:t>
            </a:r>
            <a:endParaRPr lang="zh-CN" altLang="en-US" dirty="0"/>
          </a:p>
        </p:txBody>
      </p:sp>
      <p:sp>
        <p:nvSpPr>
          <p:cNvPr id="3" name="内容占位符 2"/>
          <p:cNvSpPr>
            <a:spLocks noGrp="1"/>
          </p:cNvSpPr>
          <p:nvPr>
            <p:ph sz="quarter" idx="1"/>
          </p:nvPr>
        </p:nvSpPr>
        <p:spPr/>
        <p:txBody>
          <a:bodyPr/>
          <a:lstStyle/>
          <a:p>
            <a:pPr marL="342861" indent="-342861">
              <a:lnSpc>
                <a:spcPts val="3300"/>
              </a:lnSpc>
              <a:buClr>
                <a:srgbClr val="0070C0"/>
              </a:buClr>
              <a:buFont typeface="Wingdings" panose="05000000000000000000" pitchFamily="2" charset="2"/>
              <a:buChar char="n"/>
            </a:pPr>
            <a:r>
              <a:rPr lang="zh-CN" altLang="en-US" dirty="0"/>
              <a:t>使用无屏蔽双绞线，采用</a:t>
            </a:r>
            <a:r>
              <a:rPr lang="zh-CN" altLang="en-US" dirty="0" smtClean="0"/>
              <a:t>星</a:t>
            </a:r>
            <a:r>
              <a:rPr lang="zh-CN" altLang="en-US" dirty="0"/>
              <a:t>型</a:t>
            </a:r>
            <a:r>
              <a:rPr lang="en-US" altLang="zh-CN" dirty="0" smtClean="0"/>
              <a:t>/</a:t>
            </a:r>
            <a:r>
              <a:rPr lang="zh-CN" altLang="en-US" dirty="0" smtClean="0"/>
              <a:t>树型拓扑</a:t>
            </a:r>
            <a:r>
              <a:rPr lang="zh-CN" altLang="en-US" dirty="0"/>
              <a:t>。</a:t>
            </a:r>
          </a:p>
          <a:p>
            <a:pPr marL="342861" indent="-342861">
              <a:lnSpc>
                <a:spcPts val="3300"/>
              </a:lnSpc>
              <a:buClr>
                <a:srgbClr val="0070C0"/>
              </a:buClr>
              <a:buFont typeface="Wingdings" panose="05000000000000000000" pitchFamily="2" charset="2"/>
              <a:buChar char="n"/>
            </a:pPr>
            <a:r>
              <a:rPr lang="zh-CN" altLang="en-US" dirty="0"/>
              <a:t>每个</a:t>
            </a:r>
            <a:r>
              <a:rPr lang="zh-CN" altLang="en-US" dirty="0" smtClean="0"/>
              <a:t>站至少需要</a:t>
            </a:r>
            <a:r>
              <a:rPr lang="zh-CN" altLang="en-US" dirty="0"/>
              <a:t>用两对</a:t>
            </a:r>
            <a:r>
              <a:rPr lang="zh-CN" altLang="en-US" dirty="0" smtClean="0"/>
              <a:t>双绞线（</a:t>
            </a:r>
            <a:r>
              <a:rPr lang="en-US" altLang="zh-CN" dirty="0" smtClean="0"/>
              <a:t>8</a:t>
            </a:r>
            <a:r>
              <a:rPr lang="zh-CN" altLang="en-US" dirty="0" smtClean="0"/>
              <a:t>根线中的</a:t>
            </a:r>
            <a:r>
              <a:rPr lang="en-US" altLang="zh-CN" dirty="0" smtClean="0"/>
              <a:t>4</a:t>
            </a:r>
            <a:r>
              <a:rPr lang="zh-CN" altLang="en-US" dirty="0" smtClean="0"/>
              <a:t>根）</a:t>
            </a:r>
            <a:endParaRPr lang="en-US" altLang="zh-CN" dirty="0" smtClean="0"/>
          </a:p>
          <a:p>
            <a:pPr marL="617181" lvl="1" indent="-342861">
              <a:lnSpc>
                <a:spcPts val="3300"/>
              </a:lnSpc>
              <a:buClr>
                <a:srgbClr val="0070C0"/>
              </a:buClr>
              <a:buFont typeface="Wingdings" panose="05000000000000000000" pitchFamily="2" charset="2"/>
              <a:buChar char="n"/>
            </a:pPr>
            <a:r>
              <a:rPr lang="zh-CN" altLang="en-US" dirty="0" smtClean="0"/>
              <a:t>分别</a:t>
            </a:r>
            <a:r>
              <a:rPr lang="zh-CN" altLang="en-US" dirty="0"/>
              <a:t>用于发送和接收。</a:t>
            </a:r>
          </a:p>
          <a:p>
            <a:pPr marL="342861" indent="-342861">
              <a:lnSpc>
                <a:spcPts val="3300"/>
              </a:lnSpc>
              <a:buClr>
                <a:srgbClr val="0070C0"/>
              </a:buClr>
              <a:buFont typeface="Wingdings" panose="05000000000000000000" pitchFamily="2" charset="2"/>
              <a:buChar char="n"/>
            </a:pPr>
            <a:r>
              <a:rPr lang="zh-CN" altLang="en-US" dirty="0"/>
              <a:t>双绞线的两端使用 </a:t>
            </a:r>
            <a:r>
              <a:rPr lang="en-US" altLang="zh-CN" dirty="0"/>
              <a:t>RJ-45 </a:t>
            </a:r>
            <a:r>
              <a:rPr lang="zh-CN" altLang="en-US" dirty="0"/>
              <a:t>插头</a:t>
            </a:r>
            <a:r>
              <a:rPr lang="zh-CN" altLang="en-US" dirty="0" smtClean="0"/>
              <a:t>。</a:t>
            </a:r>
            <a:endParaRPr lang="en-US" altLang="zh-CN" dirty="0" smtClean="0"/>
          </a:p>
          <a:p>
            <a:pPr marL="342861" indent="-342861">
              <a:lnSpc>
                <a:spcPts val="3300"/>
              </a:lnSpc>
              <a:buClr>
                <a:srgbClr val="0070C0"/>
              </a:buClr>
              <a:buFont typeface="Wingdings" panose="05000000000000000000" pitchFamily="2" charset="2"/>
              <a:buChar char="n"/>
            </a:pPr>
            <a:r>
              <a:rPr lang="zh-CN" altLang="zh-CN" dirty="0"/>
              <a:t>每个站</a:t>
            </a:r>
            <a:r>
              <a:rPr lang="zh-CN" altLang="zh-CN" dirty="0" smtClean="0"/>
              <a:t>到</a:t>
            </a:r>
            <a:r>
              <a:rPr lang="zh-CN" altLang="zh-CN" dirty="0"/>
              <a:t>中心设备</a:t>
            </a:r>
            <a:r>
              <a:rPr lang="zh-CN" altLang="zh-CN" dirty="0" smtClean="0"/>
              <a:t>的</a:t>
            </a:r>
            <a:r>
              <a:rPr lang="zh-CN" altLang="zh-CN" dirty="0"/>
              <a:t>距离不超过</a:t>
            </a:r>
            <a:r>
              <a:rPr lang="en-US" altLang="zh-CN" dirty="0"/>
              <a:t> 100m</a:t>
            </a:r>
            <a:endParaRPr lang="zh-CN" altLang="en-US" dirty="0"/>
          </a:p>
          <a:p>
            <a:pPr marL="342861" indent="-342861">
              <a:lnSpc>
                <a:spcPts val="3300"/>
              </a:lnSpc>
              <a:buClr>
                <a:srgbClr val="0070C0"/>
              </a:buClr>
              <a:buFont typeface="Wingdings" panose="05000000000000000000" pitchFamily="2" charset="2"/>
              <a:buChar char="n"/>
            </a:pPr>
            <a:endParaRPr lang="zh-CN" altLang="en-US" dirty="0"/>
          </a:p>
          <a:p>
            <a:endParaRPr lang="zh-CN" altLang="en-US" dirty="0"/>
          </a:p>
        </p:txBody>
      </p:sp>
    </p:spTree>
    <p:extLst>
      <p:ext uri="{BB962C8B-B14F-4D97-AF65-F5344CB8AC3E}">
        <p14:creationId xmlns:p14="http://schemas.microsoft.com/office/powerpoint/2010/main" val="134224141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集线器</a:t>
            </a:r>
            <a:r>
              <a:rPr lang="en-US" altLang="zh-CN" dirty="0" smtClean="0"/>
              <a:t>Hub</a:t>
            </a:r>
            <a:endParaRPr lang="zh-CN" altLang="en-US" dirty="0"/>
          </a:p>
        </p:txBody>
      </p:sp>
      <p:sp>
        <p:nvSpPr>
          <p:cNvPr id="3" name="内容占位符 2"/>
          <p:cNvSpPr>
            <a:spLocks noGrp="1"/>
          </p:cNvSpPr>
          <p:nvPr>
            <p:ph sz="quarter" idx="1"/>
          </p:nvPr>
        </p:nvSpPr>
        <p:spPr/>
        <p:txBody>
          <a:bodyPr/>
          <a:lstStyle/>
          <a:p>
            <a:r>
              <a:rPr lang="zh-CN" altLang="zh-CN" dirty="0"/>
              <a:t>最初的中心设备是工作在物理层的</a:t>
            </a:r>
            <a:r>
              <a:rPr lang="zh-CN" altLang="zh-CN" dirty="0" smtClean="0"/>
              <a:t>集线器</a:t>
            </a:r>
            <a:endParaRPr lang="en-US" altLang="zh-CN" dirty="0" smtClean="0"/>
          </a:p>
          <a:p>
            <a:r>
              <a:rPr lang="zh-CN" altLang="zh-CN" dirty="0" smtClean="0"/>
              <a:t>是</a:t>
            </a:r>
            <a:r>
              <a:rPr lang="zh-CN" altLang="zh-CN" dirty="0"/>
              <a:t>标准的共享式设备，有人称之为傻</a:t>
            </a:r>
            <a:r>
              <a:rPr lang="en-US" altLang="zh-CN" dirty="0"/>
              <a:t>Hub</a:t>
            </a:r>
            <a:r>
              <a:rPr lang="zh-CN" altLang="zh-CN" dirty="0"/>
              <a:t>、哑</a:t>
            </a:r>
            <a:r>
              <a:rPr lang="en-US" altLang="zh-CN" dirty="0"/>
              <a:t>Hub</a:t>
            </a:r>
            <a:r>
              <a:rPr lang="zh-CN" altLang="zh-CN" dirty="0"/>
              <a:t>、多口中继器</a:t>
            </a:r>
            <a:r>
              <a:rPr lang="zh-CN" altLang="zh-CN" dirty="0" smtClean="0"/>
              <a:t>等</a:t>
            </a:r>
            <a:endParaRPr lang="en-US" altLang="zh-CN" dirty="0" smtClean="0"/>
          </a:p>
          <a:p>
            <a:r>
              <a:rPr lang="zh-CN" altLang="zh-CN" dirty="0" smtClean="0"/>
              <a:t>集线器</a:t>
            </a:r>
            <a:r>
              <a:rPr lang="zh-CN" altLang="zh-CN" dirty="0"/>
              <a:t>工作特性基本等同于中继器</a:t>
            </a:r>
            <a:r>
              <a:rPr lang="en-US" altLang="zh-CN" dirty="0"/>
              <a:t>/</a:t>
            </a:r>
            <a:r>
              <a:rPr lang="zh-CN" altLang="zh-CN" dirty="0" smtClean="0"/>
              <a:t>转发器</a:t>
            </a:r>
            <a:endParaRPr lang="en-US" altLang="zh-CN" dirty="0" smtClean="0"/>
          </a:p>
          <a:p>
            <a:pPr lvl="1"/>
            <a:r>
              <a:rPr lang="zh-CN" altLang="zh-CN" dirty="0" smtClean="0"/>
              <a:t>只</a:t>
            </a:r>
            <a:r>
              <a:rPr lang="zh-CN" altLang="zh-CN" dirty="0"/>
              <a:t>对信号进行整形、放大后再</a:t>
            </a:r>
            <a:r>
              <a:rPr lang="zh-CN" altLang="zh-CN" dirty="0" smtClean="0"/>
              <a:t>重发</a:t>
            </a:r>
            <a:endParaRPr lang="en-US" altLang="zh-CN" dirty="0" smtClean="0"/>
          </a:p>
          <a:p>
            <a:r>
              <a:rPr lang="zh-CN" altLang="zh-CN" dirty="0" smtClean="0"/>
              <a:t>工作</a:t>
            </a:r>
            <a:r>
              <a:rPr lang="zh-CN" altLang="zh-CN" dirty="0"/>
              <a:t>在半双工方式下，同样遵循遵循</a:t>
            </a:r>
            <a:r>
              <a:rPr lang="en-US" altLang="zh-CN" dirty="0"/>
              <a:t>5-4-3</a:t>
            </a:r>
            <a:r>
              <a:rPr lang="zh-CN" altLang="zh-CN" dirty="0" smtClean="0"/>
              <a:t>原则</a:t>
            </a:r>
          </a:p>
        </p:txBody>
      </p:sp>
    </p:spTree>
    <p:extLst>
      <p:ext uri="{BB962C8B-B14F-4D97-AF65-F5344CB8AC3E}">
        <p14:creationId xmlns:p14="http://schemas.microsoft.com/office/powerpoint/2010/main" val="28022102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通过</a:t>
            </a:r>
            <a:r>
              <a:rPr lang="zh-CN" altLang="zh-CN" dirty="0" smtClean="0"/>
              <a:t>频分多址、</a:t>
            </a:r>
            <a:r>
              <a:rPr lang="zh-CN" altLang="zh-CN" dirty="0"/>
              <a:t>时分多址、码分多址等技术来实现用户无冲突地使用</a:t>
            </a:r>
            <a:r>
              <a:rPr lang="zh-CN" altLang="zh-CN" dirty="0" smtClean="0"/>
              <a:t>媒体</a:t>
            </a:r>
            <a:endParaRPr lang="en-US" altLang="zh-CN" dirty="0" smtClean="0"/>
          </a:p>
          <a:p>
            <a:pPr lvl="1"/>
            <a:r>
              <a:rPr lang="zh-CN" altLang="zh-CN" dirty="0" smtClean="0"/>
              <a:t>其实就是多路复用</a:t>
            </a:r>
            <a:r>
              <a:rPr lang="zh-CN" altLang="zh-CN" dirty="0"/>
              <a:t>，</a:t>
            </a:r>
            <a:r>
              <a:rPr lang="zh-CN" altLang="zh-CN" dirty="0" smtClean="0"/>
              <a:t>换汤不换药</a:t>
            </a:r>
            <a:endParaRPr lang="en-US" altLang="zh-CN" dirty="0" smtClean="0"/>
          </a:p>
          <a:p>
            <a:r>
              <a:rPr lang="zh-CN" altLang="zh-CN" dirty="0" smtClean="0"/>
              <a:t>以时分多址</a:t>
            </a:r>
            <a:r>
              <a:rPr lang="zh-CN" altLang="zh-CN" dirty="0"/>
              <a:t>（</a:t>
            </a:r>
            <a:r>
              <a:rPr lang="en-US" altLang="zh-CN" dirty="0"/>
              <a:t>Time Division Multiple Access</a:t>
            </a:r>
            <a:r>
              <a:rPr lang="zh-CN" altLang="zh-CN" dirty="0"/>
              <a:t>，</a:t>
            </a:r>
            <a:r>
              <a:rPr lang="en-US" altLang="zh-CN" dirty="0"/>
              <a:t>TDMA</a:t>
            </a:r>
            <a:r>
              <a:rPr lang="zh-CN" altLang="zh-CN" dirty="0"/>
              <a:t>）为例</a:t>
            </a:r>
            <a:endParaRPr lang="zh-CN" altLang="en-US" dirty="0"/>
          </a:p>
        </p:txBody>
      </p:sp>
      <p:sp>
        <p:nvSpPr>
          <p:cNvPr id="4" name="Line 3"/>
          <p:cNvSpPr>
            <a:spLocks noChangeShapeType="1"/>
          </p:cNvSpPr>
          <p:nvPr/>
        </p:nvSpPr>
        <p:spPr bwMode="auto">
          <a:xfrm flipV="1">
            <a:off x="1179090" y="6612537"/>
            <a:ext cx="6558287" cy="10999"/>
          </a:xfrm>
          <a:prstGeom prst="line">
            <a:avLst/>
          </a:prstGeom>
          <a:noFill/>
          <a:ln w="2857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15" b="1">
              <a:latin typeface="微软雅黑" panose="020B0503020204020204" charset="-122"/>
              <a:ea typeface="微软雅黑" panose="020B0503020204020204" charset="-122"/>
            </a:endParaRPr>
          </a:p>
        </p:txBody>
      </p:sp>
      <p:sp>
        <p:nvSpPr>
          <p:cNvPr id="5" name="Text Box 4"/>
          <p:cNvSpPr txBox="1">
            <a:spLocks noChangeArrowheads="1"/>
          </p:cNvSpPr>
          <p:nvPr/>
        </p:nvSpPr>
        <p:spPr bwMode="auto">
          <a:xfrm>
            <a:off x="635087" y="3639782"/>
            <a:ext cx="56896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515" b="1">
                <a:latin typeface="微软雅黑" panose="020B0503020204020204" charset="-122"/>
                <a:ea typeface="微软雅黑" panose="020B0503020204020204" charset="-122"/>
              </a:rPr>
              <a:t>频率</a:t>
            </a:r>
          </a:p>
        </p:txBody>
      </p:sp>
      <p:sp>
        <p:nvSpPr>
          <p:cNvPr id="6" name="Text Box 5"/>
          <p:cNvSpPr txBox="1">
            <a:spLocks noChangeArrowheads="1"/>
          </p:cNvSpPr>
          <p:nvPr/>
        </p:nvSpPr>
        <p:spPr bwMode="auto">
          <a:xfrm>
            <a:off x="7737376" y="6434858"/>
            <a:ext cx="568960"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zh-CN" altLang="en-US" sz="1515" b="1" dirty="0">
                <a:latin typeface="微软雅黑" panose="020B0503020204020204" charset="-122"/>
                <a:ea typeface="微软雅黑" panose="020B0503020204020204" charset="-122"/>
              </a:rPr>
              <a:t>时间</a:t>
            </a:r>
          </a:p>
        </p:txBody>
      </p:sp>
      <p:sp>
        <p:nvSpPr>
          <p:cNvPr id="7" name="Rectangle 6"/>
          <p:cNvSpPr>
            <a:spLocks noChangeArrowheads="1"/>
          </p:cNvSpPr>
          <p:nvPr/>
        </p:nvSpPr>
        <p:spPr bwMode="auto">
          <a:xfrm>
            <a:off x="1487175" y="4143487"/>
            <a:ext cx="308084" cy="1852435"/>
          </a:xfrm>
          <a:prstGeom prst="rect">
            <a:avLst/>
          </a:prstGeom>
          <a:solidFill>
            <a:srgbClr val="FFFF00"/>
          </a:solidFill>
          <a:ln>
            <a:noFill/>
          </a:ln>
          <a:effectLst/>
        </p:spPr>
        <p:txBody>
          <a:bodyPr wrap="none" anchor="ctr"/>
          <a:lstStyle/>
          <a:p>
            <a:r>
              <a:rPr lang="en-US" altLang="zh-CN" sz="1515" b="1">
                <a:latin typeface="微软雅黑" panose="020B0503020204020204" charset="-122"/>
                <a:ea typeface="微软雅黑" panose="020B0503020204020204" charset="-122"/>
              </a:rPr>
              <a:t>B</a:t>
            </a:r>
          </a:p>
        </p:txBody>
      </p:sp>
      <p:sp>
        <p:nvSpPr>
          <p:cNvPr id="8" name="Rectangle 7"/>
          <p:cNvSpPr>
            <a:spLocks noChangeArrowheads="1"/>
          </p:cNvSpPr>
          <p:nvPr/>
        </p:nvSpPr>
        <p:spPr bwMode="auto">
          <a:xfrm>
            <a:off x="1796962" y="4143487"/>
            <a:ext cx="308084" cy="185243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515" b="1">
                <a:latin typeface="微软雅黑" panose="020B0503020204020204" charset="-122"/>
                <a:ea typeface="微软雅黑" panose="020B0503020204020204" charset="-122"/>
              </a:rPr>
              <a:t>C</a:t>
            </a:r>
          </a:p>
        </p:txBody>
      </p:sp>
      <p:sp>
        <p:nvSpPr>
          <p:cNvPr id="9" name="Rectangle 8"/>
          <p:cNvSpPr>
            <a:spLocks noChangeArrowheads="1"/>
          </p:cNvSpPr>
          <p:nvPr/>
        </p:nvSpPr>
        <p:spPr bwMode="auto">
          <a:xfrm>
            <a:off x="2105046" y="4143487"/>
            <a:ext cx="308085" cy="1852435"/>
          </a:xfrm>
          <a:prstGeom prst="rect">
            <a:avLst/>
          </a:prstGeom>
          <a:solidFill>
            <a:srgbClr val="00B0F0"/>
          </a:solidFill>
          <a:ln>
            <a:noFill/>
          </a:ln>
          <a:effectLst/>
        </p:spPr>
        <p:txBody>
          <a:bodyPr wrap="none" anchor="ctr"/>
          <a:lstStyle/>
          <a:p>
            <a:r>
              <a:rPr lang="en-US" altLang="zh-CN" sz="1515" b="1">
                <a:latin typeface="微软雅黑" panose="020B0503020204020204" charset="-122"/>
                <a:ea typeface="微软雅黑" panose="020B0503020204020204" charset="-122"/>
              </a:rPr>
              <a:t>D</a:t>
            </a:r>
          </a:p>
        </p:txBody>
      </p:sp>
      <p:sp>
        <p:nvSpPr>
          <p:cNvPr id="10" name="Rectangle 19"/>
          <p:cNvSpPr>
            <a:spLocks noChangeArrowheads="1"/>
          </p:cNvSpPr>
          <p:nvPr/>
        </p:nvSpPr>
        <p:spPr bwMode="auto">
          <a:xfrm>
            <a:off x="1179091" y="4143487"/>
            <a:ext cx="308085" cy="1852435"/>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515" b="1" dirty="0">
                <a:latin typeface="微软雅黑" panose="020B0503020204020204" charset="-122"/>
                <a:ea typeface="微软雅黑" panose="020B0503020204020204" charset="-122"/>
              </a:rPr>
              <a:t>A</a:t>
            </a:r>
          </a:p>
        </p:txBody>
      </p:sp>
      <p:grpSp>
        <p:nvGrpSpPr>
          <p:cNvPr id="11" name="Group 30"/>
          <p:cNvGrpSpPr/>
          <p:nvPr/>
        </p:nvGrpSpPr>
        <p:grpSpPr bwMode="auto">
          <a:xfrm>
            <a:off x="1180792" y="6068198"/>
            <a:ext cx="1234041" cy="443077"/>
            <a:chOff x="931" y="2886"/>
            <a:chExt cx="725" cy="282"/>
          </a:xfrm>
        </p:grpSpPr>
        <p:sp>
          <p:nvSpPr>
            <p:cNvPr id="12" name="Text Box 31"/>
            <p:cNvSpPr txBox="1">
              <a:spLocks noChangeArrowheads="1"/>
            </p:cNvSpPr>
            <p:nvPr/>
          </p:nvSpPr>
          <p:spPr bwMode="auto">
            <a:xfrm>
              <a:off x="1017" y="2976"/>
              <a:ext cx="5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515" b="1" dirty="0">
                  <a:solidFill>
                    <a:srgbClr val="CC00CC"/>
                  </a:solidFill>
                  <a:latin typeface="微软雅黑" panose="020B0503020204020204" charset="-122"/>
                  <a:ea typeface="微软雅黑" panose="020B0503020204020204" charset="-122"/>
                  <a:cs typeface="微软雅黑" panose="020B0503020204020204" charset="-122"/>
                </a:rPr>
                <a:t>TDM </a:t>
              </a:r>
              <a:r>
                <a:rPr kumimoji="1" lang="zh-CN" altLang="en-US" sz="1515" b="1" dirty="0">
                  <a:solidFill>
                    <a:srgbClr val="CC00CC"/>
                  </a:solidFill>
                  <a:latin typeface="微软雅黑" panose="020B0503020204020204" charset="-122"/>
                  <a:ea typeface="微软雅黑" panose="020B0503020204020204" charset="-122"/>
                  <a:cs typeface="微软雅黑" panose="020B0503020204020204" charset="-122"/>
                </a:rPr>
                <a:t>帧</a:t>
              </a:r>
            </a:p>
          </p:txBody>
        </p:sp>
        <p:sp>
          <p:nvSpPr>
            <p:cNvPr id="13" name="AutoShape 32"/>
            <p:cNvSpPr/>
            <p:nvPr/>
          </p:nvSpPr>
          <p:spPr bwMode="auto">
            <a:xfrm rot="16200000" flipV="1">
              <a:off x="1248" y="2568"/>
              <a:ext cx="90" cy="725"/>
            </a:xfrm>
            <a:prstGeom prst="leftBrace">
              <a:avLst>
                <a:gd name="adj1" fmla="val 67130"/>
                <a:gd name="adj2" fmla="val 50000"/>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15" b="1">
                <a:latin typeface="微软雅黑" panose="020B0503020204020204" charset="-122"/>
                <a:ea typeface="微软雅黑" panose="020B0503020204020204" charset="-122"/>
              </a:endParaRPr>
            </a:p>
          </p:txBody>
        </p:sp>
      </p:grpSp>
      <p:sp>
        <p:nvSpPr>
          <p:cNvPr id="14" name="Line 43"/>
          <p:cNvSpPr>
            <a:spLocks noChangeShapeType="1"/>
          </p:cNvSpPr>
          <p:nvPr/>
        </p:nvSpPr>
        <p:spPr bwMode="auto">
          <a:xfrm rot="16200000">
            <a:off x="-289974" y="5149757"/>
            <a:ext cx="2938129" cy="0"/>
          </a:xfrm>
          <a:prstGeom prst="line">
            <a:avLst/>
          </a:prstGeom>
          <a:noFill/>
          <a:ln w="28575">
            <a:solidFill>
              <a:schemeClr val="tx1"/>
            </a:solidFill>
            <a:roun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15" b="1">
              <a:latin typeface="微软雅黑" panose="020B0503020204020204" charset="-122"/>
              <a:ea typeface="微软雅黑" panose="020B0503020204020204" charset="-122"/>
            </a:endParaRPr>
          </a:p>
        </p:txBody>
      </p:sp>
      <p:sp>
        <p:nvSpPr>
          <p:cNvPr id="15" name="Line 47"/>
          <p:cNvSpPr>
            <a:spLocks noChangeShapeType="1"/>
          </p:cNvSpPr>
          <p:nvPr/>
        </p:nvSpPr>
        <p:spPr bwMode="auto">
          <a:xfrm>
            <a:off x="2413131" y="3985503"/>
            <a:ext cx="0" cy="235207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latin typeface="微软雅黑" panose="020B0503020204020204" charset="-122"/>
              <a:ea typeface="微软雅黑" panose="020B0503020204020204" charset="-122"/>
            </a:endParaRPr>
          </a:p>
        </p:txBody>
      </p:sp>
      <p:sp>
        <p:nvSpPr>
          <p:cNvPr id="16" name="Rectangle 6"/>
          <p:cNvSpPr>
            <a:spLocks noChangeArrowheads="1"/>
          </p:cNvSpPr>
          <p:nvPr/>
        </p:nvSpPr>
        <p:spPr bwMode="auto">
          <a:xfrm>
            <a:off x="2725176" y="4133973"/>
            <a:ext cx="308084" cy="1852435"/>
          </a:xfrm>
          <a:prstGeom prst="rect">
            <a:avLst/>
          </a:prstGeom>
          <a:solidFill>
            <a:srgbClr val="FFFF00"/>
          </a:solidFill>
          <a:ln>
            <a:noFill/>
          </a:ln>
          <a:effectLst/>
        </p:spPr>
        <p:txBody>
          <a:bodyPr wrap="none" anchor="ctr"/>
          <a:lstStyle/>
          <a:p>
            <a:r>
              <a:rPr lang="en-US" altLang="zh-CN" sz="1515" b="1">
                <a:latin typeface="微软雅黑" panose="020B0503020204020204" charset="-122"/>
                <a:ea typeface="微软雅黑" panose="020B0503020204020204" charset="-122"/>
              </a:rPr>
              <a:t>B</a:t>
            </a:r>
          </a:p>
        </p:txBody>
      </p:sp>
      <p:sp>
        <p:nvSpPr>
          <p:cNvPr id="17" name="Rectangle 7"/>
          <p:cNvSpPr>
            <a:spLocks noChangeArrowheads="1"/>
          </p:cNvSpPr>
          <p:nvPr/>
        </p:nvSpPr>
        <p:spPr bwMode="auto">
          <a:xfrm>
            <a:off x="3034963" y="4133973"/>
            <a:ext cx="308084" cy="185243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515" b="1">
                <a:latin typeface="微软雅黑" panose="020B0503020204020204" charset="-122"/>
                <a:ea typeface="微软雅黑" panose="020B0503020204020204" charset="-122"/>
              </a:rPr>
              <a:t>C</a:t>
            </a:r>
          </a:p>
        </p:txBody>
      </p:sp>
      <p:sp>
        <p:nvSpPr>
          <p:cNvPr id="18" name="Rectangle 8"/>
          <p:cNvSpPr>
            <a:spLocks noChangeArrowheads="1"/>
          </p:cNvSpPr>
          <p:nvPr/>
        </p:nvSpPr>
        <p:spPr bwMode="auto">
          <a:xfrm>
            <a:off x="3343047" y="4133973"/>
            <a:ext cx="308085" cy="1852435"/>
          </a:xfrm>
          <a:prstGeom prst="rect">
            <a:avLst/>
          </a:prstGeom>
          <a:solidFill>
            <a:srgbClr val="00B0F0"/>
          </a:solidFill>
          <a:ln>
            <a:noFill/>
          </a:ln>
          <a:effectLst/>
        </p:spPr>
        <p:txBody>
          <a:bodyPr wrap="none" anchor="ctr"/>
          <a:lstStyle/>
          <a:p>
            <a:r>
              <a:rPr lang="en-US" altLang="zh-CN" sz="1515" b="1">
                <a:latin typeface="微软雅黑" panose="020B0503020204020204" charset="-122"/>
                <a:ea typeface="微软雅黑" panose="020B0503020204020204" charset="-122"/>
              </a:rPr>
              <a:t>D</a:t>
            </a:r>
          </a:p>
        </p:txBody>
      </p:sp>
      <p:sp>
        <p:nvSpPr>
          <p:cNvPr id="19" name="Rectangle 19"/>
          <p:cNvSpPr>
            <a:spLocks noChangeArrowheads="1"/>
          </p:cNvSpPr>
          <p:nvPr/>
        </p:nvSpPr>
        <p:spPr bwMode="auto">
          <a:xfrm>
            <a:off x="2417092" y="4133973"/>
            <a:ext cx="308085" cy="1852435"/>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515" b="1" dirty="0">
                <a:latin typeface="微软雅黑" panose="020B0503020204020204" charset="-122"/>
                <a:ea typeface="微软雅黑" panose="020B0503020204020204" charset="-122"/>
              </a:rPr>
              <a:t>A</a:t>
            </a:r>
          </a:p>
        </p:txBody>
      </p:sp>
      <p:grpSp>
        <p:nvGrpSpPr>
          <p:cNvPr id="20" name="Group 30"/>
          <p:cNvGrpSpPr/>
          <p:nvPr/>
        </p:nvGrpSpPr>
        <p:grpSpPr bwMode="auto">
          <a:xfrm>
            <a:off x="2418793" y="6058684"/>
            <a:ext cx="1234041" cy="443077"/>
            <a:chOff x="931" y="2886"/>
            <a:chExt cx="725" cy="282"/>
          </a:xfrm>
        </p:grpSpPr>
        <p:sp>
          <p:nvSpPr>
            <p:cNvPr id="21" name="Text Box 31"/>
            <p:cNvSpPr txBox="1">
              <a:spLocks noChangeArrowheads="1"/>
            </p:cNvSpPr>
            <p:nvPr/>
          </p:nvSpPr>
          <p:spPr bwMode="auto">
            <a:xfrm>
              <a:off x="1017" y="2976"/>
              <a:ext cx="5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515" b="1" dirty="0">
                  <a:solidFill>
                    <a:srgbClr val="CC00CC"/>
                  </a:solidFill>
                  <a:latin typeface="微软雅黑" panose="020B0503020204020204" charset="-122"/>
                  <a:ea typeface="微软雅黑" panose="020B0503020204020204" charset="-122"/>
                  <a:cs typeface="微软雅黑" panose="020B0503020204020204" charset="-122"/>
                </a:rPr>
                <a:t>TDM </a:t>
              </a:r>
              <a:r>
                <a:rPr kumimoji="1" lang="zh-CN" altLang="en-US" sz="1515" b="1" dirty="0">
                  <a:solidFill>
                    <a:srgbClr val="CC00CC"/>
                  </a:solidFill>
                  <a:latin typeface="微软雅黑" panose="020B0503020204020204" charset="-122"/>
                  <a:ea typeface="微软雅黑" panose="020B0503020204020204" charset="-122"/>
                  <a:cs typeface="微软雅黑" panose="020B0503020204020204" charset="-122"/>
                </a:rPr>
                <a:t>帧</a:t>
              </a:r>
            </a:p>
          </p:txBody>
        </p:sp>
        <p:sp>
          <p:nvSpPr>
            <p:cNvPr id="22" name="AutoShape 32"/>
            <p:cNvSpPr/>
            <p:nvPr/>
          </p:nvSpPr>
          <p:spPr bwMode="auto">
            <a:xfrm rot="16200000" flipV="1">
              <a:off x="1248" y="2568"/>
              <a:ext cx="90" cy="725"/>
            </a:xfrm>
            <a:prstGeom prst="leftBrace">
              <a:avLst>
                <a:gd name="adj1" fmla="val 67130"/>
                <a:gd name="adj2" fmla="val 50000"/>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15" b="1">
                <a:latin typeface="微软雅黑" panose="020B0503020204020204" charset="-122"/>
                <a:ea typeface="微软雅黑" panose="020B0503020204020204" charset="-122"/>
              </a:endParaRPr>
            </a:p>
          </p:txBody>
        </p:sp>
      </p:grpSp>
      <p:sp>
        <p:nvSpPr>
          <p:cNvPr id="23" name="Line 47"/>
          <p:cNvSpPr>
            <a:spLocks noChangeShapeType="1"/>
          </p:cNvSpPr>
          <p:nvPr/>
        </p:nvSpPr>
        <p:spPr bwMode="auto">
          <a:xfrm>
            <a:off x="3651132" y="3990995"/>
            <a:ext cx="0" cy="235207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latin typeface="微软雅黑" panose="020B0503020204020204" charset="-122"/>
              <a:ea typeface="微软雅黑" panose="020B0503020204020204" charset="-122"/>
            </a:endParaRPr>
          </a:p>
        </p:txBody>
      </p:sp>
      <p:sp>
        <p:nvSpPr>
          <p:cNvPr id="24" name="Rectangle 6"/>
          <p:cNvSpPr>
            <a:spLocks noChangeArrowheads="1"/>
          </p:cNvSpPr>
          <p:nvPr/>
        </p:nvSpPr>
        <p:spPr bwMode="auto">
          <a:xfrm>
            <a:off x="3974544" y="4133973"/>
            <a:ext cx="308084" cy="1852435"/>
          </a:xfrm>
          <a:prstGeom prst="rect">
            <a:avLst/>
          </a:prstGeom>
          <a:solidFill>
            <a:srgbClr val="FFFF00"/>
          </a:solidFill>
          <a:ln>
            <a:noFill/>
          </a:ln>
          <a:effectLst/>
        </p:spPr>
        <p:txBody>
          <a:bodyPr wrap="none" anchor="ctr"/>
          <a:lstStyle/>
          <a:p>
            <a:r>
              <a:rPr lang="en-US" altLang="zh-CN" sz="1515" b="1">
                <a:latin typeface="微软雅黑" panose="020B0503020204020204" charset="-122"/>
                <a:ea typeface="微软雅黑" panose="020B0503020204020204" charset="-122"/>
              </a:rPr>
              <a:t>B</a:t>
            </a:r>
          </a:p>
        </p:txBody>
      </p:sp>
      <p:sp>
        <p:nvSpPr>
          <p:cNvPr id="25" name="Rectangle 7"/>
          <p:cNvSpPr>
            <a:spLocks noChangeArrowheads="1"/>
          </p:cNvSpPr>
          <p:nvPr/>
        </p:nvSpPr>
        <p:spPr bwMode="auto">
          <a:xfrm>
            <a:off x="4284331" y="4133973"/>
            <a:ext cx="308084" cy="185243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515" b="1">
                <a:latin typeface="微软雅黑" panose="020B0503020204020204" charset="-122"/>
                <a:ea typeface="微软雅黑" panose="020B0503020204020204" charset="-122"/>
              </a:rPr>
              <a:t>C</a:t>
            </a:r>
          </a:p>
        </p:txBody>
      </p:sp>
      <p:sp>
        <p:nvSpPr>
          <p:cNvPr id="26" name="Rectangle 8"/>
          <p:cNvSpPr>
            <a:spLocks noChangeArrowheads="1"/>
          </p:cNvSpPr>
          <p:nvPr/>
        </p:nvSpPr>
        <p:spPr bwMode="auto">
          <a:xfrm>
            <a:off x="4592415" y="4133973"/>
            <a:ext cx="308085" cy="1852435"/>
          </a:xfrm>
          <a:prstGeom prst="rect">
            <a:avLst/>
          </a:prstGeom>
          <a:solidFill>
            <a:srgbClr val="00B0F0"/>
          </a:solidFill>
          <a:ln>
            <a:noFill/>
          </a:ln>
          <a:effectLst/>
        </p:spPr>
        <p:txBody>
          <a:bodyPr wrap="none" anchor="ctr"/>
          <a:lstStyle/>
          <a:p>
            <a:r>
              <a:rPr lang="en-US" altLang="zh-CN" sz="1515" b="1">
                <a:latin typeface="微软雅黑" panose="020B0503020204020204" charset="-122"/>
                <a:ea typeface="微软雅黑" panose="020B0503020204020204" charset="-122"/>
              </a:rPr>
              <a:t>D</a:t>
            </a:r>
          </a:p>
        </p:txBody>
      </p:sp>
      <p:sp>
        <p:nvSpPr>
          <p:cNvPr id="27" name="Rectangle 19"/>
          <p:cNvSpPr>
            <a:spLocks noChangeArrowheads="1"/>
          </p:cNvSpPr>
          <p:nvPr/>
        </p:nvSpPr>
        <p:spPr bwMode="auto">
          <a:xfrm>
            <a:off x="3666460" y="4133973"/>
            <a:ext cx="308085" cy="1852435"/>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515" b="1" dirty="0">
                <a:latin typeface="微软雅黑" panose="020B0503020204020204" charset="-122"/>
                <a:ea typeface="微软雅黑" panose="020B0503020204020204" charset="-122"/>
              </a:rPr>
              <a:t>A</a:t>
            </a:r>
          </a:p>
        </p:txBody>
      </p:sp>
      <p:grpSp>
        <p:nvGrpSpPr>
          <p:cNvPr id="28" name="Group 30"/>
          <p:cNvGrpSpPr/>
          <p:nvPr/>
        </p:nvGrpSpPr>
        <p:grpSpPr bwMode="auto">
          <a:xfrm>
            <a:off x="3668161" y="6058684"/>
            <a:ext cx="1234041" cy="443077"/>
            <a:chOff x="931" y="2886"/>
            <a:chExt cx="725" cy="282"/>
          </a:xfrm>
        </p:grpSpPr>
        <p:sp>
          <p:nvSpPr>
            <p:cNvPr id="29" name="Text Box 31"/>
            <p:cNvSpPr txBox="1">
              <a:spLocks noChangeArrowheads="1"/>
            </p:cNvSpPr>
            <p:nvPr/>
          </p:nvSpPr>
          <p:spPr bwMode="auto">
            <a:xfrm>
              <a:off x="1017" y="2976"/>
              <a:ext cx="5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515" b="1" dirty="0">
                  <a:solidFill>
                    <a:srgbClr val="CC00CC"/>
                  </a:solidFill>
                  <a:latin typeface="微软雅黑" panose="020B0503020204020204" charset="-122"/>
                  <a:ea typeface="微软雅黑" panose="020B0503020204020204" charset="-122"/>
                  <a:cs typeface="微软雅黑" panose="020B0503020204020204" charset="-122"/>
                </a:rPr>
                <a:t>TDM </a:t>
              </a:r>
              <a:r>
                <a:rPr kumimoji="1" lang="zh-CN" altLang="en-US" sz="1515" b="1" dirty="0">
                  <a:solidFill>
                    <a:srgbClr val="CC00CC"/>
                  </a:solidFill>
                  <a:latin typeface="微软雅黑" panose="020B0503020204020204" charset="-122"/>
                  <a:ea typeface="微软雅黑" panose="020B0503020204020204" charset="-122"/>
                  <a:cs typeface="微软雅黑" panose="020B0503020204020204" charset="-122"/>
                </a:rPr>
                <a:t>帧</a:t>
              </a:r>
            </a:p>
          </p:txBody>
        </p:sp>
        <p:sp>
          <p:nvSpPr>
            <p:cNvPr id="30" name="AutoShape 32"/>
            <p:cNvSpPr/>
            <p:nvPr/>
          </p:nvSpPr>
          <p:spPr bwMode="auto">
            <a:xfrm rot="16200000" flipV="1">
              <a:off x="1248" y="2568"/>
              <a:ext cx="90" cy="725"/>
            </a:xfrm>
            <a:prstGeom prst="leftBrace">
              <a:avLst>
                <a:gd name="adj1" fmla="val 67130"/>
                <a:gd name="adj2" fmla="val 50000"/>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15" b="1">
                <a:latin typeface="微软雅黑" panose="020B0503020204020204" charset="-122"/>
                <a:ea typeface="微软雅黑" panose="020B0503020204020204" charset="-122"/>
              </a:endParaRPr>
            </a:p>
          </p:txBody>
        </p:sp>
      </p:grpSp>
      <p:sp>
        <p:nvSpPr>
          <p:cNvPr id="31" name="Line 47"/>
          <p:cNvSpPr>
            <a:spLocks noChangeShapeType="1"/>
          </p:cNvSpPr>
          <p:nvPr/>
        </p:nvSpPr>
        <p:spPr bwMode="auto">
          <a:xfrm>
            <a:off x="4900500" y="3990995"/>
            <a:ext cx="0" cy="235207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latin typeface="微软雅黑" panose="020B0503020204020204" charset="-122"/>
              <a:ea typeface="微软雅黑" panose="020B0503020204020204" charset="-122"/>
            </a:endParaRPr>
          </a:p>
        </p:txBody>
      </p:sp>
      <p:sp>
        <p:nvSpPr>
          <p:cNvPr id="32" name="Rectangle 6"/>
          <p:cNvSpPr>
            <a:spLocks noChangeArrowheads="1"/>
          </p:cNvSpPr>
          <p:nvPr/>
        </p:nvSpPr>
        <p:spPr bwMode="auto">
          <a:xfrm>
            <a:off x="5224354" y="4133973"/>
            <a:ext cx="308084" cy="1852435"/>
          </a:xfrm>
          <a:prstGeom prst="rect">
            <a:avLst/>
          </a:prstGeom>
          <a:solidFill>
            <a:srgbClr val="FFFF00"/>
          </a:solidFill>
          <a:ln>
            <a:noFill/>
          </a:ln>
          <a:effectLst/>
        </p:spPr>
        <p:txBody>
          <a:bodyPr wrap="none" anchor="ctr"/>
          <a:lstStyle/>
          <a:p>
            <a:r>
              <a:rPr lang="en-US" altLang="zh-CN" sz="1515" b="1">
                <a:latin typeface="微软雅黑" panose="020B0503020204020204" charset="-122"/>
                <a:ea typeface="微软雅黑" panose="020B0503020204020204" charset="-122"/>
              </a:rPr>
              <a:t>B</a:t>
            </a:r>
          </a:p>
        </p:txBody>
      </p:sp>
      <p:sp>
        <p:nvSpPr>
          <p:cNvPr id="33" name="Rectangle 7"/>
          <p:cNvSpPr>
            <a:spLocks noChangeArrowheads="1"/>
          </p:cNvSpPr>
          <p:nvPr/>
        </p:nvSpPr>
        <p:spPr bwMode="auto">
          <a:xfrm>
            <a:off x="5534141" y="4133973"/>
            <a:ext cx="308084" cy="1852435"/>
          </a:xfrm>
          <a:prstGeom prst="rect">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515" b="1">
                <a:latin typeface="微软雅黑" panose="020B0503020204020204" charset="-122"/>
                <a:ea typeface="微软雅黑" panose="020B0503020204020204" charset="-122"/>
              </a:rPr>
              <a:t>C</a:t>
            </a:r>
          </a:p>
        </p:txBody>
      </p:sp>
      <p:sp>
        <p:nvSpPr>
          <p:cNvPr id="34" name="Rectangle 8"/>
          <p:cNvSpPr>
            <a:spLocks noChangeArrowheads="1"/>
          </p:cNvSpPr>
          <p:nvPr/>
        </p:nvSpPr>
        <p:spPr bwMode="auto">
          <a:xfrm>
            <a:off x="5842225" y="4133973"/>
            <a:ext cx="308085" cy="1852435"/>
          </a:xfrm>
          <a:prstGeom prst="rect">
            <a:avLst/>
          </a:prstGeom>
          <a:solidFill>
            <a:srgbClr val="00B0F0"/>
          </a:solidFill>
          <a:ln>
            <a:noFill/>
          </a:ln>
          <a:effectLst/>
        </p:spPr>
        <p:txBody>
          <a:bodyPr wrap="none" anchor="ctr"/>
          <a:lstStyle/>
          <a:p>
            <a:r>
              <a:rPr lang="en-US" altLang="zh-CN" sz="1515" b="1">
                <a:latin typeface="微软雅黑" panose="020B0503020204020204" charset="-122"/>
                <a:ea typeface="微软雅黑" panose="020B0503020204020204" charset="-122"/>
              </a:rPr>
              <a:t>D</a:t>
            </a:r>
          </a:p>
        </p:txBody>
      </p:sp>
      <p:sp>
        <p:nvSpPr>
          <p:cNvPr id="35" name="Rectangle 19"/>
          <p:cNvSpPr>
            <a:spLocks noChangeArrowheads="1"/>
          </p:cNvSpPr>
          <p:nvPr/>
        </p:nvSpPr>
        <p:spPr bwMode="auto">
          <a:xfrm>
            <a:off x="4916270" y="4133973"/>
            <a:ext cx="308085" cy="1852435"/>
          </a:xfrm>
          <a:prstGeom prst="rect">
            <a:avLst/>
          </a:prstGeom>
          <a:solidFill>
            <a:srgbClr val="66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1515" b="1" dirty="0">
                <a:latin typeface="微软雅黑" panose="020B0503020204020204" charset="-122"/>
                <a:ea typeface="微软雅黑" panose="020B0503020204020204" charset="-122"/>
              </a:rPr>
              <a:t>A</a:t>
            </a:r>
          </a:p>
        </p:txBody>
      </p:sp>
      <p:grpSp>
        <p:nvGrpSpPr>
          <p:cNvPr id="36" name="Group 30"/>
          <p:cNvGrpSpPr/>
          <p:nvPr/>
        </p:nvGrpSpPr>
        <p:grpSpPr bwMode="auto">
          <a:xfrm>
            <a:off x="4917971" y="6058684"/>
            <a:ext cx="1234041" cy="443077"/>
            <a:chOff x="931" y="2886"/>
            <a:chExt cx="725" cy="282"/>
          </a:xfrm>
        </p:grpSpPr>
        <p:sp>
          <p:nvSpPr>
            <p:cNvPr id="37" name="Text Box 31"/>
            <p:cNvSpPr txBox="1">
              <a:spLocks noChangeArrowheads="1"/>
            </p:cNvSpPr>
            <p:nvPr/>
          </p:nvSpPr>
          <p:spPr bwMode="auto">
            <a:xfrm>
              <a:off x="1017" y="2976"/>
              <a:ext cx="532"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90000"/>
                </a:lnSpc>
              </a:pPr>
              <a:r>
                <a:rPr kumimoji="1" lang="en-US" altLang="zh-CN" sz="1515" b="1" dirty="0">
                  <a:solidFill>
                    <a:srgbClr val="CC00CC"/>
                  </a:solidFill>
                  <a:latin typeface="微软雅黑" panose="020B0503020204020204" charset="-122"/>
                  <a:ea typeface="微软雅黑" panose="020B0503020204020204" charset="-122"/>
                  <a:cs typeface="微软雅黑" panose="020B0503020204020204" charset="-122"/>
                </a:rPr>
                <a:t>TDM </a:t>
              </a:r>
              <a:r>
                <a:rPr kumimoji="1" lang="zh-CN" altLang="en-US" sz="1515" b="1" dirty="0">
                  <a:solidFill>
                    <a:srgbClr val="CC00CC"/>
                  </a:solidFill>
                  <a:latin typeface="微软雅黑" panose="020B0503020204020204" charset="-122"/>
                  <a:ea typeface="微软雅黑" panose="020B0503020204020204" charset="-122"/>
                  <a:cs typeface="微软雅黑" panose="020B0503020204020204" charset="-122"/>
                </a:rPr>
                <a:t>帧</a:t>
              </a:r>
            </a:p>
          </p:txBody>
        </p:sp>
        <p:sp>
          <p:nvSpPr>
            <p:cNvPr id="38" name="AutoShape 32"/>
            <p:cNvSpPr/>
            <p:nvPr/>
          </p:nvSpPr>
          <p:spPr bwMode="auto">
            <a:xfrm rot="16200000" flipV="1">
              <a:off x="1248" y="2568"/>
              <a:ext cx="90" cy="725"/>
            </a:xfrm>
            <a:prstGeom prst="leftBrace">
              <a:avLst>
                <a:gd name="adj1" fmla="val 67130"/>
                <a:gd name="adj2" fmla="val 50000"/>
              </a:avLst>
            </a:prstGeom>
            <a:noFill/>
            <a:ln w="1905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515" b="1">
                <a:latin typeface="微软雅黑" panose="020B0503020204020204" charset="-122"/>
                <a:ea typeface="微软雅黑" panose="020B0503020204020204" charset="-122"/>
              </a:endParaRPr>
            </a:p>
          </p:txBody>
        </p:sp>
      </p:grpSp>
      <p:sp>
        <p:nvSpPr>
          <p:cNvPr id="39" name="Line 47"/>
          <p:cNvSpPr>
            <a:spLocks noChangeShapeType="1"/>
          </p:cNvSpPr>
          <p:nvPr/>
        </p:nvSpPr>
        <p:spPr bwMode="auto">
          <a:xfrm>
            <a:off x="6150310" y="3990995"/>
            <a:ext cx="0" cy="2352075"/>
          </a:xfrm>
          <a:prstGeom prst="line">
            <a:avLst/>
          </a:prstGeom>
          <a:noFill/>
          <a:ln w="28575">
            <a:solidFill>
              <a:srgbClr val="000099"/>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515" b="1">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490594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par>
                          <p:cTn id="39" fill="hold">
                            <p:stCondLst>
                              <p:cond delay="1000"/>
                            </p:stCondLst>
                            <p:childTnLst>
                              <p:par>
                                <p:cTn id="40" presetID="22" presetClass="entr" presetSubtype="8" fill="hold" grpId="0"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par>
                          <p:cTn id="43" fill="hold">
                            <p:stCondLst>
                              <p:cond delay="1500"/>
                            </p:stCondLst>
                            <p:childTnLst>
                              <p:par>
                                <p:cTn id="44" presetID="22" presetClass="entr" presetSubtype="8" fill="hold" grpId="0" nodeType="after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left)">
                                      <p:cBhvr>
                                        <p:cTn id="46" dur="500"/>
                                        <p:tgtEl>
                                          <p:spTgt spid="18"/>
                                        </p:tgtEl>
                                      </p:cBhvr>
                                    </p:animEffect>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childTnLst>
                                </p:cTn>
                              </p:par>
                              <p:par>
                                <p:cTn id="50" presetID="10" presetClass="entr" presetSubtype="0" fill="hold"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27"/>
                                        </p:tgtEl>
                                        <p:attrNameLst>
                                          <p:attrName>style.visibility</p:attrName>
                                        </p:attrNameLst>
                                      </p:cBhvr>
                                      <p:to>
                                        <p:strVal val="visible"/>
                                      </p:to>
                                    </p:set>
                                    <p:animEffect transition="in" filter="wipe(left)">
                                      <p:cBhvr>
                                        <p:cTn id="56" dur="500"/>
                                        <p:tgtEl>
                                          <p:spTgt spid="27"/>
                                        </p:tgtEl>
                                      </p:cBhvr>
                                    </p:animEffect>
                                  </p:childTnLst>
                                </p:cTn>
                              </p:par>
                            </p:childTnLst>
                          </p:cTn>
                        </p:par>
                        <p:par>
                          <p:cTn id="57" fill="hold">
                            <p:stCondLst>
                              <p:cond delay="3000"/>
                            </p:stCondLst>
                            <p:childTnLst>
                              <p:par>
                                <p:cTn id="58" presetID="22" presetClass="entr" presetSubtype="8" fill="hold" grpId="0" nodeType="after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ipe(left)">
                                      <p:cBhvr>
                                        <p:cTn id="60" dur="500"/>
                                        <p:tgtEl>
                                          <p:spTgt spid="24"/>
                                        </p:tgtEl>
                                      </p:cBhvr>
                                    </p:animEffect>
                                  </p:childTnLst>
                                </p:cTn>
                              </p:par>
                            </p:childTnLst>
                          </p:cTn>
                        </p:par>
                        <p:par>
                          <p:cTn id="61" fill="hold">
                            <p:stCondLst>
                              <p:cond delay="3500"/>
                            </p:stCondLst>
                            <p:childTnLst>
                              <p:par>
                                <p:cTn id="62" presetID="22" presetClass="entr" presetSubtype="8" fill="hold" grpId="0" nodeType="after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wipe(left)">
                                      <p:cBhvr>
                                        <p:cTn id="64" dur="500"/>
                                        <p:tgtEl>
                                          <p:spTgt spid="25"/>
                                        </p:tgtEl>
                                      </p:cBhvr>
                                    </p:animEffect>
                                  </p:childTnLst>
                                </p:cTn>
                              </p:par>
                            </p:childTnLst>
                          </p:cTn>
                        </p:par>
                        <p:par>
                          <p:cTn id="65" fill="hold">
                            <p:stCondLst>
                              <p:cond delay="4000"/>
                            </p:stCondLst>
                            <p:childTnLst>
                              <p:par>
                                <p:cTn id="66" presetID="22" presetClass="entr" presetSubtype="8" fill="hold" grpId="0" nodeType="after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wipe(left)">
                                      <p:cBhvr>
                                        <p:cTn id="68" dur="500"/>
                                        <p:tgtEl>
                                          <p:spTgt spid="26"/>
                                        </p:tgtEl>
                                      </p:cBhvr>
                                    </p:animEffect>
                                  </p:childTnLst>
                                </p:cTn>
                              </p:par>
                            </p:childTnLst>
                          </p:cTn>
                        </p:par>
                        <p:par>
                          <p:cTn id="69" fill="hold">
                            <p:stCondLst>
                              <p:cond delay="4500"/>
                            </p:stCondLst>
                            <p:childTnLst>
                              <p:par>
                                <p:cTn id="70" presetID="1" presetClass="entr" presetSubtype="0" fill="hold" grpId="0" nodeType="afterEffect">
                                  <p:stCondLst>
                                    <p:cond delay="0"/>
                                  </p:stCondLst>
                                  <p:childTnLst>
                                    <p:set>
                                      <p:cBhvr>
                                        <p:cTn id="71" dur="1" fill="hold">
                                          <p:stCondLst>
                                            <p:cond delay="0"/>
                                          </p:stCondLst>
                                        </p:cTn>
                                        <p:tgtEl>
                                          <p:spTgt spid="31"/>
                                        </p:tgtEl>
                                        <p:attrNameLst>
                                          <p:attrName>style.visibility</p:attrName>
                                        </p:attrNameLst>
                                      </p:cBhvr>
                                      <p:to>
                                        <p:strVal val="visible"/>
                                      </p:to>
                                    </p:set>
                                  </p:childTnLst>
                                </p:cTn>
                              </p:par>
                              <p:par>
                                <p:cTn id="72" presetID="10" presetClass="entr" presetSubtype="0" fill="hold" nodeType="with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fade">
                                      <p:cBhvr>
                                        <p:cTn id="74" dur="500"/>
                                        <p:tgtEl>
                                          <p:spTgt spid="28"/>
                                        </p:tgtEl>
                                      </p:cBhvr>
                                    </p:animEffect>
                                  </p:childTnLst>
                                </p:cTn>
                              </p:par>
                            </p:childTnLst>
                          </p:cTn>
                        </p:par>
                        <p:par>
                          <p:cTn id="75" fill="hold">
                            <p:stCondLst>
                              <p:cond delay="5000"/>
                            </p:stCondLst>
                            <p:childTnLst>
                              <p:par>
                                <p:cTn id="76" presetID="22" presetClass="entr" presetSubtype="8"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left)">
                                      <p:cBhvr>
                                        <p:cTn id="78" dur="500"/>
                                        <p:tgtEl>
                                          <p:spTgt spid="35"/>
                                        </p:tgtEl>
                                      </p:cBhvr>
                                    </p:animEffect>
                                  </p:childTnLst>
                                </p:cTn>
                              </p:par>
                            </p:childTnLst>
                          </p:cTn>
                        </p:par>
                        <p:par>
                          <p:cTn id="79" fill="hold">
                            <p:stCondLst>
                              <p:cond delay="5500"/>
                            </p:stCondLst>
                            <p:childTnLst>
                              <p:par>
                                <p:cTn id="80" presetID="22" presetClass="entr" presetSubtype="8" fill="hold" grpId="0" nodeType="after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wipe(left)">
                                      <p:cBhvr>
                                        <p:cTn id="82" dur="500"/>
                                        <p:tgtEl>
                                          <p:spTgt spid="32"/>
                                        </p:tgtEl>
                                      </p:cBhvr>
                                    </p:animEffect>
                                  </p:childTnLst>
                                </p:cTn>
                              </p:par>
                            </p:childTnLst>
                          </p:cTn>
                        </p:par>
                        <p:par>
                          <p:cTn id="83" fill="hold">
                            <p:stCondLst>
                              <p:cond delay="6000"/>
                            </p:stCondLst>
                            <p:childTnLst>
                              <p:par>
                                <p:cTn id="84" presetID="22" presetClass="entr" presetSubtype="8" fill="hold" grpId="0" nodeType="after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left)">
                                      <p:cBhvr>
                                        <p:cTn id="86" dur="500"/>
                                        <p:tgtEl>
                                          <p:spTgt spid="33"/>
                                        </p:tgtEl>
                                      </p:cBhvr>
                                    </p:animEffect>
                                  </p:childTnLst>
                                </p:cTn>
                              </p:par>
                            </p:childTnLst>
                          </p:cTn>
                        </p:par>
                        <p:par>
                          <p:cTn id="87" fill="hold">
                            <p:stCondLst>
                              <p:cond delay="6500"/>
                            </p:stCondLst>
                            <p:childTnLst>
                              <p:par>
                                <p:cTn id="88" presetID="22" presetClass="entr" presetSubtype="8" fill="hold" grpId="0" nodeType="after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wipe(left)">
                                      <p:cBhvr>
                                        <p:cTn id="90" dur="500"/>
                                        <p:tgtEl>
                                          <p:spTgt spid="34"/>
                                        </p:tgtEl>
                                      </p:cBhvr>
                                    </p:animEffect>
                                  </p:childTnLst>
                                </p:cTn>
                              </p:par>
                            </p:childTnLst>
                          </p:cTn>
                        </p:par>
                        <p:par>
                          <p:cTn id="91" fill="hold">
                            <p:stCondLst>
                              <p:cond delay="7000"/>
                            </p:stCondLst>
                            <p:childTnLst>
                              <p:par>
                                <p:cTn id="92" presetID="1" presetClass="entr" presetSubtype="0" fill="hold" grpId="0" nodeType="afterEffect">
                                  <p:stCondLst>
                                    <p:cond delay="0"/>
                                  </p:stCondLst>
                                  <p:childTnLst>
                                    <p:set>
                                      <p:cBhvr>
                                        <p:cTn id="93" dur="1" fill="hold">
                                          <p:stCondLst>
                                            <p:cond delay="0"/>
                                          </p:stCondLst>
                                        </p:cTn>
                                        <p:tgtEl>
                                          <p:spTgt spid="39"/>
                                        </p:tgtEl>
                                        <p:attrNameLst>
                                          <p:attrName>style.visibility</p:attrName>
                                        </p:attrNameLst>
                                      </p:cBhvr>
                                      <p:to>
                                        <p:strVal val="visible"/>
                                      </p:to>
                                    </p:set>
                                  </p:childTnLst>
                                </p:cTn>
                              </p:par>
                              <p:par>
                                <p:cTn id="94" presetID="10" presetClass="entr" presetSubtype="0" fill="hold" nodeType="withEffect">
                                  <p:stCondLst>
                                    <p:cond delay="0"/>
                                  </p:stCondLst>
                                  <p:childTnLst>
                                    <p:set>
                                      <p:cBhvr>
                                        <p:cTn id="95" dur="1" fill="hold">
                                          <p:stCondLst>
                                            <p:cond delay="0"/>
                                          </p:stCondLst>
                                        </p:cTn>
                                        <p:tgtEl>
                                          <p:spTgt spid="36"/>
                                        </p:tgtEl>
                                        <p:attrNameLst>
                                          <p:attrName>style.visibility</p:attrName>
                                        </p:attrNameLst>
                                      </p:cBhvr>
                                      <p:to>
                                        <p:strVal val="visible"/>
                                      </p:to>
                                    </p:set>
                                    <p:animEffect transition="in" filter="fade">
                                      <p:cBhvr>
                                        <p:cTn id="96"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5" grpId="0" animBg="1"/>
      <p:bldP spid="16" grpId="0" animBg="1"/>
      <p:bldP spid="17" grpId="0" animBg="1"/>
      <p:bldP spid="18" grpId="0" animBg="1"/>
      <p:bldP spid="19" grpId="0" animBg="1"/>
      <p:bldP spid="23" grpId="0" animBg="1"/>
      <p:bldP spid="24" grpId="0" animBg="1"/>
      <p:bldP spid="25" grpId="0" animBg="1"/>
      <p:bldP spid="26" grpId="0" animBg="1"/>
      <p:bldP spid="27" grpId="0" animBg="1"/>
      <p:bldP spid="31" grpId="0" animBg="1"/>
      <p:bldP spid="32" grpId="0" animBg="1"/>
      <p:bldP spid="33" grpId="0" animBg="1"/>
      <p:bldP spid="34" grpId="0" animBg="1"/>
      <p:bldP spid="35" grpId="0" animBg="1"/>
      <p:bldP spid="3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用集线器连接而成的以太网还</a:t>
            </a:r>
            <a:r>
              <a:rPr lang="zh-CN" altLang="zh-CN" dirty="0">
                <a:solidFill>
                  <a:srgbClr val="FF0000"/>
                </a:solidFill>
              </a:rPr>
              <a:t>不是交换式以太网</a:t>
            </a:r>
            <a:r>
              <a:rPr lang="zh-CN" altLang="zh-CN" dirty="0" smtClean="0"/>
              <a:t>。</a:t>
            </a:r>
            <a:endParaRPr lang="en-US" altLang="zh-CN" dirty="0" smtClean="0"/>
          </a:p>
          <a:p>
            <a:r>
              <a:rPr lang="zh-CN" altLang="zh-CN" dirty="0" smtClean="0"/>
              <a:t>集线器</a:t>
            </a:r>
            <a:r>
              <a:rPr lang="zh-CN" altLang="zh-CN" dirty="0"/>
              <a:t>在内部是模拟总线型媒体</a:t>
            </a:r>
            <a:r>
              <a:rPr lang="zh-CN" altLang="zh-CN" dirty="0" smtClean="0"/>
              <a:t>的</a:t>
            </a:r>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r>
              <a:rPr lang="zh-CN" altLang="zh-CN" dirty="0" smtClean="0"/>
              <a:t>执行</a:t>
            </a:r>
            <a:r>
              <a:rPr lang="en-US" altLang="zh-CN" dirty="0"/>
              <a:t>CSMA/CD</a:t>
            </a:r>
            <a:r>
              <a:rPr lang="zh-CN" altLang="zh-CN" dirty="0"/>
              <a:t>协议，造成了物理拓扑（星型</a:t>
            </a:r>
            <a:r>
              <a:rPr lang="en-US" altLang="zh-CN" dirty="0"/>
              <a:t>/</a:t>
            </a:r>
            <a:r>
              <a:rPr lang="zh-CN" altLang="zh-CN" dirty="0"/>
              <a:t>树型）和逻辑拓扑（总线型）不一致的情况</a:t>
            </a:r>
            <a:endParaRPr lang="zh-CN" altLang="en-US" dirty="0"/>
          </a:p>
        </p:txBody>
      </p:sp>
      <p:grpSp>
        <p:nvGrpSpPr>
          <p:cNvPr id="4" name="组合 3"/>
          <p:cNvGrpSpPr/>
          <p:nvPr/>
        </p:nvGrpSpPr>
        <p:grpSpPr>
          <a:xfrm>
            <a:off x="1868657" y="2643705"/>
            <a:ext cx="4767069" cy="2189236"/>
            <a:chOff x="1571890" y="2212976"/>
            <a:chExt cx="6579923" cy="3160712"/>
          </a:xfrm>
        </p:grpSpPr>
        <p:grpSp>
          <p:nvGrpSpPr>
            <p:cNvPr id="5" name="Group 3"/>
            <p:cNvGrpSpPr>
              <a:grpSpLocks/>
            </p:cNvGrpSpPr>
            <p:nvPr/>
          </p:nvGrpSpPr>
          <p:grpSpPr bwMode="auto">
            <a:xfrm rot="-3098467">
              <a:off x="2022145" y="3956249"/>
              <a:ext cx="1127125" cy="98028"/>
              <a:chOff x="1548" y="1476"/>
              <a:chExt cx="1338" cy="120"/>
            </a:xfrm>
          </p:grpSpPr>
          <p:sp>
            <p:nvSpPr>
              <p:cNvPr id="56" name="Freeform 4"/>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7" name="Freeform 5"/>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6" name="Group 6"/>
            <p:cNvGrpSpPr>
              <a:grpSpLocks/>
            </p:cNvGrpSpPr>
            <p:nvPr/>
          </p:nvGrpSpPr>
          <p:grpSpPr bwMode="auto">
            <a:xfrm rot="-3098467">
              <a:off x="2458972" y="3956249"/>
              <a:ext cx="1127125" cy="98028"/>
              <a:chOff x="1548" y="1476"/>
              <a:chExt cx="1338" cy="120"/>
            </a:xfrm>
          </p:grpSpPr>
          <p:sp>
            <p:nvSpPr>
              <p:cNvPr id="54" name="Freeform 7"/>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5" name="Freeform 8"/>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7" name="Group 9"/>
            <p:cNvGrpSpPr>
              <a:grpSpLocks/>
            </p:cNvGrpSpPr>
            <p:nvPr/>
          </p:nvGrpSpPr>
          <p:grpSpPr bwMode="auto">
            <a:xfrm rot="3701259" flipH="1">
              <a:off x="6306079" y="3949965"/>
              <a:ext cx="1001712" cy="96308"/>
              <a:chOff x="1548" y="1476"/>
              <a:chExt cx="1338" cy="120"/>
            </a:xfrm>
          </p:grpSpPr>
          <p:sp>
            <p:nvSpPr>
              <p:cNvPr id="52" name="Freeform 10"/>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3" name="Freeform 11"/>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8" name="Group 12"/>
            <p:cNvGrpSpPr>
              <a:grpSpLocks/>
            </p:cNvGrpSpPr>
            <p:nvPr/>
          </p:nvGrpSpPr>
          <p:grpSpPr bwMode="auto">
            <a:xfrm rot="3701259" flipH="1">
              <a:off x="6817718" y="3969743"/>
              <a:ext cx="1001713" cy="98028"/>
              <a:chOff x="1548" y="1476"/>
              <a:chExt cx="1338" cy="120"/>
            </a:xfrm>
          </p:grpSpPr>
          <p:sp>
            <p:nvSpPr>
              <p:cNvPr id="50" name="Freeform 13"/>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51" name="Freeform 14"/>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sp>
          <p:nvSpPr>
            <p:cNvPr id="9" name="Rectangle 15"/>
            <p:cNvSpPr>
              <a:spLocks noChangeArrowheads="1"/>
            </p:cNvSpPr>
            <p:nvPr/>
          </p:nvSpPr>
          <p:spPr bwMode="auto">
            <a:xfrm>
              <a:off x="1969162" y="2212976"/>
              <a:ext cx="5969396" cy="1344613"/>
            </a:xfrm>
            <a:prstGeom prst="rect">
              <a:avLst/>
            </a:prstGeom>
            <a:solidFill>
              <a:srgbClr val="00FFFF"/>
            </a:solidFill>
            <a:ln w="25400">
              <a:solidFill>
                <a:schemeClr val="tx1"/>
              </a:solidFill>
              <a:miter lim="800000"/>
              <a:headEnd/>
              <a:tailEnd/>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0" name="AutoShape 16"/>
            <p:cNvSpPr>
              <a:spLocks noChangeArrowheads="1"/>
            </p:cNvSpPr>
            <p:nvPr/>
          </p:nvSpPr>
          <p:spPr bwMode="auto">
            <a:xfrm>
              <a:off x="2772305" y="3189289"/>
              <a:ext cx="47982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1" name="AutoShape 17"/>
            <p:cNvSpPr>
              <a:spLocks noChangeArrowheads="1"/>
            </p:cNvSpPr>
            <p:nvPr/>
          </p:nvSpPr>
          <p:spPr bwMode="auto">
            <a:xfrm>
              <a:off x="6213608" y="3192464"/>
              <a:ext cx="48326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2" name="AutoShape 18"/>
            <p:cNvSpPr>
              <a:spLocks noChangeArrowheads="1"/>
            </p:cNvSpPr>
            <p:nvPr/>
          </p:nvSpPr>
          <p:spPr bwMode="auto">
            <a:xfrm>
              <a:off x="4407827" y="3189289"/>
              <a:ext cx="483261"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3" name="AutoShape 19"/>
            <p:cNvSpPr>
              <a:spLocks noChangeArrowheads="1"/>
            </p:cNvSpPr>
            <p:nvPr/>
          </p:nvSpPr>
          <p:spPr bwMode="auto">
            <a:xfrm rot="10800000" flipH="1">
              <a:off x="6702029" y="3192464"/>
              <a:ext cx="479821" cy="352425"/>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4" name="AutoShape 20"/>
            <p:cNvSpPr>
              <a:spLocks noChangeArrowheads="1"/>
            </p:cNvSpPr>
            <p:nvPr/>
          </p:nvSpPr>
          <p:spPr bwMode="auto">
            <a:xfrm rot="10800000" flipH="1">
              <a:off x="3245247" y="3189289"/>
              <a:ext cx="481542" cy="350837"/>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5" name="AutoShape 21"/>
            <p:cNvSpPr>
              <a:spLocks noChangeArrowheads="1"/>
            </p:cNvSpPr>
            <p:nvPr/>
          </p:nvSpPr>
          <p:spPr bwMode="auto">
            <a:xfrm rot="10800000" flipH="1">
              <a:off x="4903127" y="3206750"/>
              <a:ext cx="483261" cy="349250"/>
            </a:xfrm>
            <a:prstGeom prst="triangle">
              <a:avLst>
                <a:gd name="adj" fmla="val 49995"/>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6" name="Freeform 22"/>
            <p:cNvSpPr>
              <a:spLocks/>
            </p:cNvSpPr>
            <p:nvPr/>
          </p:nvSpPr>
          <p:spPr bwMode="auto">
            <a:xfrm>
              <a:off x="3609843" y="2863850"/>
              <a:ext cx="2854854" cy="325438"/>
            </a:xfrm>
            <a:custGeom>
              <a:avLst/>
              <a:gdLst>
                <a:gd name="T0" fmla="*/ 1374 w 1375"/>
                <a:gd name="T1" fmla="*/ 186 h 187"/>
                <a:gd name="T2" fmla="*/ 1374 w 1375"/>
                <a:gd name="T3" fmla="*/ 0 h 187"/>
                <a:gd name="T4" fmla="*/ 0 w 1375"/>
                <a:gd name="T5" fmla="*/ 0 h 187"/>
                <a:gd name="T6" fmla="*/ 0 w 1375"/>
                <a:gd name="T7" fmla="*/ 186 h 187"/>
              </a:gdLst>
              <a:ahLst/>
              <a:cxnLst>
                <a:cxn ang="0">
                  <a:pos x="T0" y="T1"/>
                </a:cxn>
                <a:cxn ang="0">
                  <a:pos x="T2" y="T3"/>
                </a:cxn>
                <a:cxn ang="0">
                  <a:pos x="T4" y="T5"/>
                </a:cxn>
                <a:cxn ang="0">
                  <a:pos x="T6" y="T7"/>
                </a:cxn>
              </a:cxnLst>
              <a:rect l="0" t="0" r="r" b="b"/>
              <a:pathLst>
                <a:path w="1375" h="187">
                  <a:moveTo>
                    <a:pt x="1374" y="186"/>
                  </a:moveTo>
                  <a:lnTo>
                    <a:pt x="1374" y="0"/>
                  </a:lnTo>
                  <a:lnTo>
                    <a:pt x="0" y="0"/>
                  </a:lnTo>
                  <a:lnTo>
                    <a:pt x="0" y="186"/>
                  </a:lnTo>
                </a:path>
              </a:pathLst>
            </a:custGeom>
            <a:noFill/>
            <a:ln w="1270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7" name="Freeform 24"/>
            <p:cNvSpPr>
              <a:spLocks/>
            </p:cNvSpPr>
            <p:nvPr/>
          </p:nvSpPr>
          <p:spPr bwMode="auto">
            <a:xfrm>
              <a:off x="3412067" y="2624138"/>
              <a:ext cx="1234810" cy="576262"/>
            </a:xfrm>
            <a:custGeom>
              <a:avLst/>
              <a:gdLst>
                <a:gd name="T0" fmla="*/ 594 w 595"/>
                <a:gd name="T1" fmla="*/ 0 h 331"/>
                <a:gd name="T2" fmla="*/ 0 w 595"/>
                <a:gd name="T3" fmla="*/ 0 h 331"/>
                <a:gd name="T4" fmla="*/ 0 w 595"/>
                <a:gd name="T5" fmla="*/ 330 h 331"/>
              </a:gdLst>
              <a:ahLst/>
              <a:cxnLst>
                <a:cxn ang="0">
                  <a:pos x="T0" y="T1"/>
                </a:cxn>
                <a:cxn ang="0">
                  <a:pos x="T2" y="T3"/>
                </a:cxn>
                <a:cxn ang="0">
                  <a:pos x="T4" y="T5"/>
                </a:cxn>
              </a:cxnLst>
              <a:rect l="0" t="0" r="r" b="b"/>
              <a:pathLst>
                <a:path w="595" h="331">
                  <a:moveTo>
                    <a:pt x="594" y="0"/>
                  </a:moveTo>
                  <a:lnTo>
                    <a:pt x="0" y="0"/>
                  </a:lnTo>
                  <a:lnTo>
                    <a:pt x="0" y="33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8" name="Freeform 25"/>
            <p:cNvSpPr>
              <a:spLocks/>
            </p:cNvSpPr>
            <p:nvPr/>
          </p:nvSpPr>
          <p:spPr bwMode="auto">
            <a:xfrm>
              <a:off x="3013075" y="2416175"/>
              <a:ext cx="4048390" cy="793750"/>
            </a:xfrm>
            <a:custGeom>
              <a:avLst/>
              <a:gdLst>
                <a:gd name="T0" fmla="*/ 0 w 1951"/>
                <a:gd name="T1" fmla="*/ 456 h 457"/>
                <a:gd name="T2" fmla="*/ 0 w 1951"/>
                <a:gd name="T3" fmla="*/ 0 h 457"/>
                <a:gd name="T4" fmla="*/ 1950 w 1951"/>
                <a:gd name="T5" fmla="*/ 0 h 457"/>
                <a:gd name="T6" fmla="*/ 1950 w 1951"/>
                <a:gd name="T7" fmla="*/ 450 h 457"/>
                <a:gd name="T8" fmla="*/ 1950 w 1951"/>
                <a:gd name="T9" fmla="*/ 450 h 457"/>
              </a:gdLst>
              <a:ahLst/>
              <a:cxnLst>
                <a:cxn ang="0">
                  <a:pos x="T0" y="T1"/>
                </a:cxn>
                <a:cxn ang="0">
                  <a:pos x="T2" y="T3"/>
                </a:cxn>
                <a:cxn ang="0">
                  <a:pos x="T4" y="T5"/>
                </a:cxn>
                <a:cxn ang="0">
                  <a:pos x="T6" y="T7"/>
                </a:cxn>
                <a:cxn ang="0">
                  <a:pos x="T8" y="T9"/>
                </a:cxn>
              </a:cxnLst>
              <a:rect l="0" t="0" r="r" b="b"/>
              <a:pathLst>
                <a:path w="1951" h="457">
                  <a:moveTo>
                    <a:pt x="0" y="456"/>
                  </a:moveTo>
                  <a:lnTo>
                    <a:pt x="0" y="0"/>
                  </a:lnTo>
                  <a:lnTo>
                    <a:pt x="1950" y="0"/>
                  </a:lnTo>
                  <a:lnTo>
                    <a:pt x="1950" y="450"/>
                  </a:lnTo>
                  <a:lnTo>
                    <a:pt x="1950" y="450"/>
                  </a:lnTo>
                </a:path>
              </a:pathLst>
            </a:custGeom>
            <a:noFill/>
            <a:ln w="19050" cap="rnd" cmpd="sng">
              <a:solidFill>
                <a:schemeClr val="tx1"/>
              </a:solidFill>
              <a:prstDash val="solid"/>
              <a:round/>
              <a:headEnd type="none" w="sm"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19" name="Line 26"/>
            <p:cNvSpPr>
              <a:spLocks noChangeShapeType="1"/>
            </p:cNvSpPr>
            <p:nvPr/>
          </p:nvSpPr>
          <p:spPr bwMode="auto">
            <a:xfrm>
              <a:off x="5229887" y="2870201"/>
              <a:ext cx="0" cy="341313"/>
            </a:xfrm>
            <a:prstGeom prst="line">
              <a:avLst/>
            </a:prstGeom>
            <a:noFill/>
            <a:ln w="12700">
              <a:solidFill>
                <a:schemeClr val="tx1"/>
              </a:solidFill>
              <a:round/>
              <a:headEnd type="none" w="sm" len="med"/>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0" name="Rectangle 29"/>
            <p:cNvSpPr>
              <a:spLocks noChangeArrowheads="1"/>
            </p:cNvSpPr>
            <p:nvPr/>
          </p:nvSpPr>
          <p:spPr bwMode="auto">
            <a:xfrm>
              <a:off x="4063868" y="4527550"/>
              <a:ext cx="160800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1" name="Rectangle 30"/>
            <p:cNvSpPr>
              <a:spLocks noChangeArrowheads="1"/>
            </p:cNvSpPr>
            <p:nvPr/>
          </p:nvSpPr>
          <p:spPr bwMode="auto">
            <a:xfrm>
              <a:off x="4375151" y="4529138"/>
              <a:ext cx="102843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2" name="Rectangle 31"/>
            <p:cNvSpPr>
              <a:spLocks noChangeArrowheads="1"/>
            </p:cNvSpPr>
            <p:nvPr/>
          </p:nvSpPr>
          <p:spPr bwMode="auto">
            <a:xfrm>
              <a:off x="4515613" y="4516634"/>
              <a:ext cx="735452"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1914"/>
              <a:r>
                <a:rPr kumimoji="1" lang="zh-CN" altLang="en-US" sz="1600" b="1" dirty="0">
                  <a:solidFill>
                    <a:srgbClr val="0000FF"/>
                  </a:solidFill>
                  <a:latin typeface="微软雅黑" panose="020B0503020204020204" pitchFamily="34" charset="-122"/>
                  <a:ea typeface="微软雅黑" panose="020B0503020204020204" pitchFamily="34" charset="-122"/>
                </a:rPr>
                <a:t>网卡</a:t>
              </a:r>
            </a:p>
          </p:txBody>
        </p:sp>
        <p:sp>
          <p:nvSpPr>
            <p:cNvPr id="23" name="Rectangle 32"/>
            <p:cNvSpPr>
              <a:spLocks noChangeArrowheads="1"/>
            </p:cNvSpPr>
            <p:nvPr/>
          </p:nvSpPr>
          <p:spPr bwMode="auto">
            <a:xfrm>
              <a:off x="4392606" y="4894263"/>
              <a:ext cx="98987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1914"/>
              <a:r>
                <a:rPr kumimoji="1" lang="zh-CN" altLang="en-US" sz="1600" b="1" dirty="0">
                  <a:latin typeface="微软雅黑" panose="020B0503020204020204" pitchFamily="34" charset="-122"/>
                  <a:ea typeface="微软雅黑" panose="020B0503020204020204" pitchFamily="34" charset="-122"/>
                </a:rPr>
                <a:t>工作站</a:t>
              </a:r>
            </a:p>
          </p:txBody>
        </p:sp>
        <p:sp>
          <p:nvSpPr>
            <p:cNvPr id="24" name="Rectangle 33"/>
            <p:cNvSpPr>
              <a:spLocks noChangeArrowheads="1"/>
            </p:cNvSpPr>
            <p:nvPr/>
          </p:nvSpPr>
          <p:spPr bwMode="auto">
            <a:xfrm>
              <a:off x="4488657" y="4435475"/>
              <a:ext cx="782506"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5" name="Rectangle 34"/>
            <p:cNvSpPr>
              <a:spLocks noChangeArrowheads="1"/>
            </p:cNvSpPr>
            <p:nvPr/>
          </p:nvSpPr>
          <p:spPr bwMode="auto">
            <a:xfrm>
              <a:off x="1571890" y="4527550"/>
              <a:ext cx="1611445"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6" name="Rectangle 35"/>
            <p:cNvSpPr>
              <a:spLocks noChangeArrowheads="1"/>
            </p:cNvSpPr>
            <p:nvPr/>
          </p:nvSpPr>
          <p:spPr bwMode="auto">
            <a:xfrm>
              <a:off x="1865975" y="4529138"/>
              <a:ext cx="103187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27" name="Rectangle 36"/>
            <p:cNvSpPr>
              <a:spLocks noChangeArrowheads="1"/>
            </p:cNvSpPr>
            <p:nvPr/>
          </p:nvSpPr>
          <p:spPr bwMode="auto">
            <a:xfrm>
              <a:off x="2042553" y="4516634"/>
              <a:ext cx="735452"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1914"/>
              <a:r>
                <a:rPr kumimoji="1" lang="zh-CN" altLang="en-US" sz="1600" b="1" dirty="0">
                  <a:solidFill>
                    <a:srgbClr val="0000FF"/>
                  </a:solidFill>
                  <a:latin typeface="微软雅黑" panose="020B0503020204020204" pitchFamily="34" charset="-122"/>
                  <a:ea typeface="微软雅黑" panose="020B0503020204020204" pitchFamily="34" charset="-122"/>
                </a:rPr>
                <a:t>网卡</a:t>
              </a:r>
            </a:p>
          </p:txBody>
        </p:sp>
        <p:sp>
          <p:nvSpPr>
            <p:cNvPr id="28" name="Rectangle 37"/>
            <p:cNvSpPr>
              <a:spLocks noChangeArrowheads="1"/>
            </p:cNvSpPr>
            <p:nvPr/>
          </p:nvSpPr>
          <p:spPr bwMode="auto">
            <a:xfrm>
              <a:off x="1920885" y="4894263"/>
              <a:ext cx="98987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1914"/>
              <a:r>
                <a:rPr kumimoji="1" lang="zh-CN" altLang="en-US" sz="1600" b="1" dirty="0">
                  <a:latin typeface="微软雅黑" panose="020B0503020204020204" pitchFamily="34" charset="-122"/>
                  <a:ea typeface="微软雅黑" panose="020B0503020204020204" pitchFamily="34" charset="-122"/>
                </a:rPr>
                <a:t>工作站</a:t>
              </a:r>
            </a:p>
          </p:txBody>
        </p:sp>
        <p:sp>
          <p:nvSpPr>
            <p:cNvPr id="29" name="Rectangle 38"/>
            <p:cNvSpPr>
              <a:spLocks noChangeArrowheads="1"/>
            </p:cNvSpPr>
            <p:nvPr/>
          </p:nvSpPr>
          <p:spPr bwMode="auto">
            <a:xfrm>
              <a:off x="2000119" y="4435475"/>
              <a:ext cx="77906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0" name="Rectangle 39"/>
            <p:cNvSpPr>
              <a:spLocks noChangeArrowheads="1"/>
            </p:cNvSpPr>
            <p:nvPr/>
          </p:nvSpPr>
          <p:spPr bwMode="auto">
            <a:xfrm>
              <a:off x="6540369" y="4527550"/>
              <a:ext cx="1611444" cy="846138"/>
            </a:xfrm>
            <a:prstGeom prst="rect">
              <a:avLst/>
            </a:prstGeom>
            <a:solidFill>
              <a:srgbClr val="00FF99"/>
            </a:solidFill>
            <a:ln w="19050">
              <a:solidFill>
                <a:schemeClr val="tx1"/>
              </a:solidFill>
              <a:miter lim="800000"/>
              <a:headEnd/>
              <a:tailEnd/>
            </a:ln>
            <a:effec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1" name="Rectangle 40"/>
            <p:cNvSpPr>
              <a:spLocks noChangeArrowheads="1"/>
            </p:cNvSpPr>
            <p:nvPr/>
          </p:nvSpPr>
          <p:spPr bwMode="auto">
            <a:xfrm>
              <a:off x="6843051" y="4529138"/>
              <a:ext cx="1030155" cy="398462"/>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2" name="Rectangle 41"/>
            <p:cNvSpPr>
              <a:spLocks noChangeArrowheads="1"/>
            </p:cNvSpPr>
            <p:nvPr/>
          </p:nvSpPr>
          <p:spPr bwMode="auto">
            <a:xfrm>
              <a:off x="6990393" y="4516634"/>
              <a:ext cx="735452"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1914"/>
              <a:r>
                <a:rPr kumimoji="1" lang="zh-CN" altLang="en-US" sz="1600" b="1" dirty="0">
                  <a:solidFill>
                    <a:srgbClr val="0000FF"/>
                  </a:solidFill>
                  <a:latin typeface="微软雅黑" panose="020B0503020204020204" pitchFamily="34" charset="-122"/>
                  <a:ea typeface="微软雅黑" panose="020B0503020204020204" pitchFamily="34" charset="-122"/>
                </a:rPr>
                <a:t>网卡</a:t>
              </a:r>
            </a:p>
          </p:txBody>
        </p:sp>
        <p:sp>
          <p:nvSpPr>
            <p:cNvPr id="33" name="Rectangle 42"/>
            <p:cNvSpPr>
              <a:spLocks noChangeArrowheads="1"/>
            </p:cNvSpPr>
            <p:nvPr/>
          </p:nvSpPr>
          <p:spPr bwMode="auto">
            <a:xfrm>
              <a:off x="6898283" y="4894263"/>
              <a:ext cx="989877" cy="416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p>
              <a:pPr defTabSz="761914"/>
              <a:r>
                <a:rPr kumimoji="1" lang="zh-CN" altLang="en-US" sz="1600" b="1">
                  <a:latin typeface="微软雅黑" panose="020B0503020204020204" pitchFamily="34" charset="-122"/>
                  <a:ea typeface="微软雅黑" panose="020B0503020204020204" pitchFamily="34" charset="-122"/>
                </a:rPr>
                <a:t>工作站</a:t>
              </a:r>
            </a:p>
          </p:txBody>
        </p:sp>
        <p:sp>
          <p:nvSpPr>
            <p:cNvPr id="34" name="Rectangle 43"/>
            <p:cNvSpPr>
              <a:spLocks noChangeArrowheads="1"/>
            </p:cNvSpPr>
            <p:nvPr/>
          </p:nvSpPr>
          <p:spPr bwMode="auto">
            <a:xfrm>
              <a:off x="6968597" y="4435475"/>
              <a:ext cx="780785" cy="8255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5" name="Oval 44"/>
            <p:cNvSpPr>
              <a:spLocks noChangeArrowheads="1"/>
            </p:cNvSpPr>
            <p:nvPr/>
          </p:nvSpPr>
          <p:spPr bwMode="auto">
            <a:xfrm>
              <a:off x="4590125" y="2579689"/>
              <a:ext cx="9458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6" name="Oval 45"/>
            <p:cNvSpPr>
              <a:spLocks noChangeArrowheads="1"/>
            </p:cNvSpPr>
            <p:nvPr/>
          </p:nvSpPr>
          <p:spPr bwMode="auto">
            <a:xfrm>
              <a:off x="5013193" y="238125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37" name="Oval 46"/>
            <p:cNvSpPr>
              <a:spLocks noChangeArrowheads="1"/>
            </p:cNvSpPr>
            <p:nvPr/>
          </p:nvSpPr>
          <p:spPr bwMode="auto">
            <a:xfrm>
              <a:off x="5186892" y="2819401"/>
              <a:ext cx="96308" cy="79375"/>
            </a:xfrm>
            <a:prstGeom prst="ellipse">
              <a:avLst/>
            </a:prstGeom>
            <a:solidFill>
              <a:schemeClr val="tx1"/>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nvGrpSpPr>
            <p:cNvPr id="44" name="Group 54"/>
            <p:cNvGrpSpPr>
              <a:grpSpLocks/>
            </p:cNvGrpSpPr>
            <p:nvPr/>
          </p:nvGrpSpPr>
          <p:grpSpPr bwMode="auto">
            <a:xfrm rot="5400000" flipH="1">
              <a:off x="4703168" y="3946724"/>
              <a:ext cx="876300" cy="98028"/>
              <a:chOff x="1548" y="1476"/>
              <a:chExt cx="1338" cy="120"/>
            </a:xfrm>
          </p:grpSpPr>
          <p:sp>
            <p:nvSpPr>
              <p:cNvPr id="48" name="Freeform 55"/>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9" name="Freeform 56"/>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nvGrpSpPr>
            <p:cNvPr id="45" name="Group 57"/>
            <p:cNvGrpSpPr>
              <a:grpSpLocks/>
            </p:cNvGrpSpPr>
            <p:nvPr/>
          </p:nvGrpSpPr>
          <p:grpSpPr bwMode="auto">
            <a:xfrm rot="5400000" flipH="1">
              <a:off x="4206942" y="3958630"/>
              <a:ext cx="874712" cy="98029"/>
              <a:chOff x="1548" y="1476"/>
              <a:chExt cx="1338" cy="120"/>
            </a:xfrm>
          </p:grpSpPr>
          <p:sp>
            <p:nvSpPr>
              <p:cNvPr id="46" name="Freeform 58"/>
              <p:cNvSpPr>
                <a:spLocks/>
              </p:cNvSpPr>
              <p:nvPr/>
            </p:nvSpPr>
            <p:spPr bwMode="auto">
              <a:xfrm>
                <a:off x="1555" y="1484"/>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sp>
            <p:nvSpPr>
              <p:cNvPr id="47" name="Freeform 59"/>
              <p:cNvSpPr>
                <a:spLocks/>
              </p:cNvSpPr>
              <p:nvPr/>
            </p:nvSpPr>
            <p:spPr bwMode="auto">
              <a:xfrm flipV="1">
                <a:off x="1548" y="1476"/>
                <a:ext cx="1331" cy="112"/>
              </a:xfrm>
              <a:custGeom>
                <a:avLst/>
                <a:gdLst>
                  <a:gd name="T0" fmla="*/ 29 w 1331"/>
                  <a:gd name="T1" fmla="*/ 52 h 112"/>
                  <a:gd name="T2" fmla="*/ 8 w 1331"/>
                  <a:gd name="T3" fmla="*/ 37 h 112"/>
                  <a:gd name="T4" fmla="*/ 77 w 1331"/>
                  <a:gd name="T5" fmla="*/ 97 h 112"/>
                  <a:gd name="T6" fmla="*/ 272 w 1331"/>
                  <a:gd name="T7" fmla="*/ 1 h 112"/>
                  <a:gd name="T8" fmla="*/ 461 w 1331"/>
                  <a:gd name="T9" fmla="*/ 100 h 112"/>
                  <a:gd name="T10" fmla="*/ 653 w 1331"/>
                  <a:gd name="T11" fmla="*/ 4 h 112"/>
                  <a:gd name="T12" fmla="*/ 845 w 1331"/>
                  <a:gd name="T13" fmla="*/ 97 h 112"/>
                  <a:gd name="T14" fmla="*/ 1037 w 1331"/>
                  <a:gd name="T15" fmla="*/ 1 h 112"/>
                  <a:gd name="T16" fmla="*/ 1235 w 1331"/>
                  <a:gd name="T17" fmla="*/ 100 h 112"/>
                  <a:gd name="T18" fmla="*/ 1331 w 1331"/>
                  <a:gd name="T19" fmla="*/ 73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31" h="112">
                    <a:moveTo>
                      <a:pt x="29" y="52"/>
                    </a:moveTo>
                    <a:cubicBezTo>
                      <a:pt x="14" y="41"/>
                      <a:pt x="0" y="30"/>
                      <a:pt x="8" y="37"/>
                    </a:cubicBezTo>
                    <a:cubicBezTo>
                      <a:pt x="16" y="44"/>
                      <a:pt x="33" y="103"/>
                      <a:pt x="77" y="97"/>
                    </a:cubicBezTo>
                    <a:cubicBezTo>
                      <a:pt x="121" y="91"/>
                      <a:pt x="208" y="0"/>
                      <a:pt x="272" y="1"/>
                    </a:cubicBezTo>
                    <a:cubicBezTo>
                      <a:pt x="336" y="2"/>
                      <a:pt x="398" y="100"/>
                      <a:pt x="461" y="100"/>
                    </a:cubicBezTo>
                    <a:cubicBezTo>
                      <a:pt x="524" y="100"/>
                      <a:pt x="589" y="4"/>
                      <a:pt x="653" y="4"/>
                    </a:cubicBezTo>
                    <a:cubicBezTo>
                      <a:pt x="717" y="4"/>
                      <a:pt x="781" y="98"/>
                      <a:pt x="845" y="97"/>
                    </a:cubicBezTo>
                    <a:cubicBezTo>
                      <a:pt x="909" y="96"/>
                      <a:pt x="972" y="0"/>
                      <a:pt x="1037" y="1"/>
                    </a:cubicBezTo>
                    <a:cubicBezTo>
                      <a:pt x="1102" y="2"/>
                      <a:pt x="1186" y="88"/>
                      <a:pt x="1235" y="100"/>
                    </a:cubicBezTo>
                    <a:cubicBezTo>
                      <a:pt x="1284" y="112"/>
                      <a:pt x="1307" y="92"/>
                      <a:pt x="1331" y="73"/>
                    </a:cubicBezTo>
                  </a:path>
                </a:pathLst>
              </a:custGeom>
              <a:noFill/>
              <a:ln w="19050" cmpd="sng">
                <a:solidFill>
                  <a:srgbClr val="0000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b="1">
                  <a:solidFill>
                    <a:srgbClr val="000099"/>
                  </a:solidFill>
                  <a:latin typeface="微软雅黑" panose="020B0503020204020204" pitchFamily="34" charset="-122"/>
                  <a:ea typeface="微软雅黑" panose="020B0503020204020204" pitchFamily="34" charset="-122"/>
                </a:endParaRPr>
              </a:p>
            </p:txBody>
          </p:sp>
        </p:grpSp>
      </p:grpSp>
      <p:cxnSp>
        <p:nvCxnSpPr>
          <p:cNvPr id="58" name="直接连接符 57"/>
          <p:cNvCxnSpPr/>
          <p:nvPr/>
        </p:nvCxnSpPr>
        <p:spPr>
          <a:xfrm flipV="1">
            <a:off x="4089593" y="2918155"/>
            <a:ext cx="1568878" cy="7519"/>
          </a:xfrm>
          <a:prstGeom prst="line">
            <a:avLst/>
          </a:prstGeom>
          <a:noFill/>
          <a:ln w="12700">
            <a:solidFill>
              <a:schemeClr val="tx1"/>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9" name="直接连接符 58"/>
          <p:cNvCxnSpPr/>
          <p:nvPr/>
        </p:nvCxnSpPr>
        <p:spPr>
          <a:xfrm>
            <a:off x="4323007" y="2926376"/>
            <a:ext cx="129287" cy="0"/>
          </a:xfrm>
          <a:prstGeom prst="line">
            <a:avLst/>
          </a:prstGeom>
          <a:ln w="19050">
            <a:solidFill>
              <a:srgbClr val="00FFFF"/>
            </a:solidFill>
          </a:ln>
        </p:spPr>
        <p:style>
          <a:lnRef idx="1">
            <a:schemeClr val="accent1"/>
          </a:lnRef>
          <a:fillRef idx="0">
            <a:schemeClr val="accent1"/>
          </a:fillRef>
          <a:effectRef idx="0">
            <a:schemeClr val="accent1"/>
          </a:effectRef>
          <a:fontRef idx="minor">
            <a:schemeClr val="tx1"/>
          </a:fontRef>
        </p:style>
      </p:cxnSp>
      <p:sp>
        <p:nvSpPr>
          <p:cNvPr id="60" name="左中括号 59"/>
          <p:cNvSpPr/>
          <p:nvPr/>
        </p:nvSpPr>
        <p:spPr>
          <a:xfrm rot="16200000">
            <a:off x="4346733" y="2901468"/>
            <a:ext cx="86694" cy="134145"/>
          </a:xfrm>
          <a:prstGeom prst="leftBracket">
            <a:avLst>
              <a:gd name="adj" fmla="val 77367"/>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1" name="直接连接符 60"/>
          <p:cNvCxnSpPr/>
          <p:nvPr/>
        </p:nvCxnSpPr>
        <p:spPr>
          <a:xfrm>
            <a:off x="4323296" y="3092043"/>
            <a:ext cx="129287" cy="0"/>
          </a:xfrm>
          <a:prstGeom prst="line">
            <a:avLst/>
          </a:prstGeom>
          <a:ln w="19050">
            <a:solidFill>
              <a:srgbClr val="00FFFF"/>
            </a:solidFill>
          </a:ln>
        </p:spPr>
        <p:style>
          <a:lnRef idx="1">
            <a:schemeClr val="accent1"/>
          </a:lnRef>
          <a:fillRef idx="0">
            <a:schemeClr val="accent1"/>
          </a:fillRef>
          <a:effectRef idx="0">
            <a:schemeClr val="accent1"/>
          </a:effectRef>
          <a:fontRef idx="minor">
            <a:schemeClr val="tx1"/>
          </a:fontRef>
        </p:style>
      </p:cxnSp>
      <p:sp>
        <p:nvSpPr>
          <p:cNvPr id="62" name="左中括号 61"/>
          <p:cNvSpPr/>
          <p:nvPr/>
        </p:nvSpPr>
        <p:spPr>
          <a:xfrm rot="16200000">
            <a:off x="4347022" y="3065018"/>
            <a:ext cx="86694" cy="134145"/>
          </a:xfrm>
          <a:prstGeom prst="leftBracket">
            <a:avLst>
              <a:gd name="adj" fmla="val 77367"/>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3" name="直接连接符 62"/>
          <p:cNvCxnSpPr/>
          <p:nvPr/>
        </p:nvCxnSpPr>
        <p:spPr>
          <a:xfrm>
            <a:off x="4396723" y="2815237"/>
            <a:ext cx="0" cy="506901"/>
          </a:xfrm>
          <a:prstGeom prst="line">
            <a:avLst/>
          </a:prstGeom>
          <a:noFill/>
          <a:ln w="12700">
            <a:solidFill>
              <a:schemeClr val="tx1"/>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63"/>
          <p:cNvCxnSpPr/>
          <p:nvPr/>
        </p:nvCxnSpPr>
        <p:spPr>
          <a:xfrm>
            <a:off x="4028198" y="3093595"/>
            <a:ext cx="129287" cy="0"/>
          </a:xfrm>
          <a:prstGeom prst="line">
            <a:avLst/>
          </a:prstGeom>
          <a:ln w="19050">
            <a:solidFill>
              <a:srgbClr val="00FFFF"/>
            </a:solidFill>
          </a:ln>
        </p:spPr>
        <p:style>
          <a:lnRef idx="1">
            <a:schemeClr val="accent1"/>
          </a:lnRef>
          <a:fillRef idx="0">
            <a:schemeClr val="accent1"/>
          </a:fillRef>
          <a:effectRef idx="0">
            <a:schemeClr val="accent1"/>
          </a:effectRef>
          <a:fontRef idx="minor">
            <a:schemeClr val="tx1"/>
          </a:fontRef>
        </p:style>
      </p:cxnSp>
      <p:sp>
        <p:nvSpPr>
          <p:cNvPr id="65" name="左中括号 64"/>
          <p:cNvSpPr/>
          <p:nvPr/>
        </p:nvSpPr>
        <p:spPr>
          <a:xfrm rot="16200000">
            <a:off x="4051924" y="3066570"/>
            <a:ext cx="86694" cy="134145"/>
          </a:xfrm>
          <a:prstGeom prst="leftBracket">
            <a:avLst>
              <a:gd name="adj" fmla="val 77367"/>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66" name="直接连接符 65"/>
          <p:cNvCxnSpPr/>
          <p:nvPr/>
        </p:nvCxnSpPr>
        <p:spPr>
          <a:xfrm>
            <a:off x="4094046" y="2946085"/>
            <a:ext cx="4269" cy="373852"/>
          </a:xfrm>
          <a:prstGeom prst="line">
            <a:avLst/>
          </a:prstGeom>
          <a:noFill/>
          <a:ln w="12700">
            <a:solidFill>
              <a:schemeClr val="tx1"/>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连接符 66"/>
          <p:cNvCxnSpPr/>
          <p:nvPr/>
        </p:nvCxnSpPr>
        <p:spPr>
          <a:xfrm>
            <a:off x="5658471" y="2918155"/>
            <a:ext cx="4269" cy="400861"/>
          </a:xfrm>
          <a:prstGeom prst="line">
            <a:avLst/>
          </a:prstGeom>
          <a:noFill/>
          <a:ln w="12700">
            <a:solidFill>
              <a:schemeClr val="tx1"/>
            </a:solidFill>
            <a:round/>
            <a:headEnd/>
            <a:tailEnd type="triangle" w="sm"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流程图: 卡片 69"/>
          <p:cNvSpPr/>
          <p:nvPr/>
        </p:nvSpPr>
        <p:spPr>
          <a:xfrm>
            <a:off x="1995824" y="4467898"/>
            <a:ext cx="251349" cy="144016"/>
          </a:xfrm>
          <a:prstGeom prst="flowChartPunchedCard">
            <a:avLst/>
          </a:prstGeom>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流程图: 卡片 70"/>
          <p:cNvSpPr/>
          <p:nvPr/>
        </p:nvSpPr>
        <p:spPr>
          <a:xfrm>
            <a:off x="4262215" y="2728800"/>
            <a:ext cx="251349" cy="144016"/>
          </a:xfrm>
          <a:prstGeom prst="flowChartPunchedCard">
            <a:avLst/>
          </a:prstGeom>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379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fade">
                                      <p:cBhvr>
                                        <p:cTn id="7" dur="500"/>
                                        <p:tgtEl>
                                          <p:spTgt spid="70"/>
                                        </p:tgtEl>
                                      </p:cBhvr>
                                    </p:animEffect>
                                  </p:childTnLst>
                                </p:cTn>
                              </p:par>
                            </p:childTnLst>
                          </p:cTn>
                        </p:par>
                        <p:par>
                          <p:cTn id="8" fill="hold">
                            <p:stCondLst>
                              <p:cond delay="500"/>
                            </p:stCondLst>
                            <p:childTnLst>
                              <p:par>
                                <p:cTn id="9" presetID="42" presetClass="path" presetSubtype="0" fill="hold" grpId="1" nodeType="afterEffect">
                                  <p:stCondLst>
                                    <p:cond delay="0"/>
                                  </p:stCondLst>
                                  <p:childTnLst>
                                    <p:animMotion origin="layout" path="M -4.44444E-6 4.44444E-6 L 0.079 -0.14075 " pathEditMode="relative" rAng="0" ptsTypes="AA">
                                      <p:cBhvr>
                                        <p:cTn id="10" dur="1000" fill="hold"/>
                                        <p:tgtEl>
                                          <p:spTgt spid="70"/>
                                        </p:tgtEl>
                                        <p:attrNameLst>
                                          <p:attrName>ppt_x</p:attrName>
                                          <p:attrName>ppt_y</p:attrName>
                                        </p:attrNameLst>
                                      </p:cBhvr>
                                      <p:rCtr x="3941" y="-7037"/>
                                    </p:animMotion>
                                  </p:childTnLst>
                                </p:cTn>
                              </p:par>
                            </p:childTnLst>
                          </p:cTn>
                        </p:par>
                        <p:par>
                          <p:cTn id="11" fill="hold">
                            <p:stCondLst>
                              <p:cond delay="1500"/>
                            </p:stCondLst>
                            <p:childTnLst>
                              <p:par>
                                <p:cTn id="12" presetID="50" presetClass="path" presetSubtype="0" fill="hold" grpId="2" nodeType="afterEffect">
                                  <p:stCondLst>
                                    <p:cond delay="0"/>
                                  </p:stCondLst>
                                  <p:childTnLst>
                                    <p:animMotion origin="layout" path="M 0.07899 -0.14074 L 0.07951 -0.19583 C 0.07899 -0.22083 0.12621 -0.25185 0.16458 -0.25138 L 0.24896 -0.25138 " pathEditMode="relative" rAng="16200000" ptsTypes="FfFF">
                                      <p:cBhvr>
                                        <p:cTn id="13" dur="1500" fill="hold"/>
                                        <p:tgtEl>
                                          <p:spTgt spid="70"/>
                                        </p:tgtEl>
                                        <p:attrNameLst>
                                          <p:attrName>ppt_x</p:attrName>
                                          <p:attrName>ppt_y</p:attrName>
                                        </p:attrNameLst>
                                      </p:cBhvr>
                                      <p:rCtr x="8507" y="-5556"/>
                                    </p:animMotion>
                                  </p:childTnLst>
                                </p:cTn>
                              </p:par>
                            </p:childTnLst>
                          </p:cTn>
                        </p:par>
                        <p:par>
                          <p:cTn id="14" fill="hold">
                            <p:stCondLst>
                              <p:cond delay="3000"/>
                            </p:stCondLst>
                            <p:childTnLst>
                              <p:par>
                                <p:cTn id="15" presetID="1" presetClass="entr" presetSubtype="0" fill="hold" grpId="0" nodeType="after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par>
                          <p:cTn id="17" fill="hold">
                            <p:stCondLst>
                              <p:cond delay="3000"/>
                            </p:stCondLst>
                            <p:childTnLst>
                              <p:par>
                                <p:cTn id="18" presetID="42" presetClass="path" presetSubtype="0" fill="hold" grpId="1" nodeType="afterEffect">
                                  <p:stCondLst>
                                    <p:cond delay="0"/>
                                  </p:stCondLst>
                                  <p:childTnLst>
                                    <p:animMotion origin="layout" path="M 0 0 L 0 0.25 E" pathEditMode="relative" ptsTypes="">
                                      <p:cBhvr>
                                        <p:cTn id="19" dur="1500" fill="hold"/>
                                        <p:tgtEl>
                                          <p:spTgt spid="71"/>
                                        </p:tgtEl>
                                        <p:attrNameLst>
                                          <p:attrName>ppt_x</p:attrName>
                                          <p:attrName>ppt_y</p:attrName>
                                        </p:attrNameLst>
                                      </p:cBhvr>
                                    </p:animMotion>
                                  </p:childTnLst>
                                </p:cTn>
                              </p:par>
                              <p:par>
                                <p:cTn id="20" presetID="50" presetClass="path" presetSubtype="0" fill="hold" grpId="3" nodeType="withEffect">
                                  <p:stCondLst>
                                    <p:cond delay="0"/>
                                  </p:stCondLst>
                                  <p:childTnLst>
                                    <p:animMotion origin="layout" path="M 0.24879 -0.25186 L 0.32518 -0.25186 C 0.35955 -0.25186 0.40191 -0.23287 0.40191 -0.21737 L 0.40191 -0.18287 " pathEditMode="relative" rAng="0" ptsTypes="FfFF">
                                      <p:cBhvr>
                                        <p:cTn id="21" dur="1500" fill="hold"/>
                                        <p:tgtEl>
                                          <p:spTgt spid="70"/>
                                        </p:tgtEl>
                                        <p:attrNameLst>
                                          <p:attrName>ppt_x</p:attrName>
                                          <p:attrName>ppt_y</p:attrName>
                                        </p:attrNameLst>
                                      </p:cBhvr>
                                      <p:rCtr x="7656" y="3449"/>
                                    </p:animMotion>
                                  </p:childTnLst>
                                </p:cTn>
                              </p:par>
                            </p:childTnLst>
                          </p:cTn>
                        </p:par>
                        <p:par>
                          <p:cTn id="22" fill="hold">
                            <p:stCondLst>
                              <p:cond delay="4500"/>
                            </p:stCondLst>
                            <p:childTnLst>
                              <p:par>
                                <p:cTn id="23" presetID="42" presetClass="path" presetSubtype="0" fill="hold" grpId="4" nodeType="afterEffect">
                                  <p:stCondLst>
                                    <p:cond delay="0"/>
                                  </p:stCondLst>
                                  <p:childTnLst>
                                    <p:animMotion origin="layout" path="M 0.40191 -0.18287 L 0.46494 -0.0044 " pathEditMode="relative" rAng="0" ptsTypes="AA">
                                      <p:cBhvr>
                                        <p:cTn id="24" dur="1000" fill="hold"/>
                                        <p:tgtEl>
                                          <p:spTgt spid="70"/>
                                        </p:tgtEl>
                                        <p:attrNameLst>
                                          <p:attrName>ppt_x</p:attrName>
                                          <p:attrName>ppt_y</p:attrName>
                                        </p:attrNameLst>
                                      </p:cBhvr>
                                      <p:rCtr x="3142" y="891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0" grpId="1" animBg="1"/>
      <p:bldP spid="70" grpId="2" animBg="1"/>
      <p:bldP spid="70" grpId="3" animBg="1"/>
      <p:bldP spid="70" grpId="4" animBg="1"/>
      <p:bldP spid="71" grpId="0" animBg="1"/>
      <p:bldP spid="71"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8503920" cy="4782272"/>
          </a:xfrm>
        </p:spPr>
        <p:txBody>
          <a:bodyPr>
            <a:normAutofit lnSpcReduction="10000"/>
          </a:bodyPr>
          <a:lstStyle/>
          <a:p>
            <a:r>
              <a:rPr lang="en-US" altLang="zh-CN" dirty="0"/>
              <a:t>6.1 </a:t>
            </a:r>
            <a:r>
              <a:rPr lang="zh-CN" altLang="zh-CN" dirty="0"/>
              <a:t>媒体的访问控制</a:t>
            </a:r>
            <a:endParaRPr lang="en-US" altLang="zh-CN" dirty="0"/>
          </a:p>
          <a:p>
            <a:r>
              <a:rPr lang="en-US" altLang="zh-CN" dirty="0" smtClean="0"/>
              <a:t>6.2 </a:t>
            </a:r>
            <a:r>
              <a:rPr lang="zh-CN" altLang="zh-CN" dirty="0"/>
              <a:t>局域网体系结构</a:t>
            </a:r>
          </a:p>
          <a:p>
            <a:r>
              <a:rPr lang="en-US" altLang="zh-CN" dirty="0" smtClean="0"/>
              <a:t>6.3 </a:t>
            </a:r>
            <a:r>
              <a:rPr lang="zh-CN" altLang="zh-CN" dirty="0" smtClean="0"/>
              <a:t>以太网</a:t>
            </a:r>
            <a:r>
              <a:rPr lang="zh-CN" altLang="zh-CN" dirty="0"/>
              <a:t>概述</a:t>
            </a:r>
          </a:p>
          <a:p>
            <a:r>
              <a:rPr lang="en-US" altLang="zh-CN" dirty="0"/>
              <a:t>6.4 </a:t>
            </a:r>
            <a:r>
              <a:rPr lang="zh-CN" altLang="zh-CN" dirty="0"/>
              <a:t>传统以太网</a:t>
            </a:r>
          </a:p>
          <a:p>
            <a:r>
              <a:rPr lang="en-US" altLang="zh-CN" dirty="0"/>
              <a:t>6.5 </a:t>
            </a:r>
            <a:r>
              <a:rPr lang="zh-CN" altLang="zh-CN" dirty="0"/>
              <a:t>交换式</a:t>
            </a:r>
            <a:r>
              <a:rPr lang="zh-CN" altLang="zh-CN" dirty="0" smtClean="0"/>
              <a:t>以太网</a:t>
            </a:r>
            <a:endParaRPr lang="en-US" altLang="zh-CN" dirty="0" smtClean="0"/>
          </a:p>
          <a:p>
            <a:pPr lvl="1"/>
            <a:r>
              <a:rPr lang="en-US" altLang="zh-CN" dirty="0"/>
              <a:t>6.5.1 </a:t>
            </a:r>
            <a:r>
              <a:rPr lang="zh-CN" altLang="en-US" dirty="0"/>
              <a:t>渊源</a:t>
            </a:r>
            <a:endParaRPr lang="en-US" altLang="zh-CN" dirty="0"/>
          </a:p>
          <a:p>
            <a:pPr lvl="1"/>
            <a:r>
              <a:rPr lang="en-US" altLang="zh-CN" dirty="0" smtClean="0">
                <a:solidFill>
                  <a:srgbClr val="FF0000"/>
                </a:solidFill>
              </a:rPr>
              <a:t>6.5.2 </a:t>
            </a:r>
            <a:r>
              <a:rPr lang="zh-CN" altLang="en-US" dirty="0" smtClean="0">
                <a:solidFill>
                  <a:srgbClr val="FF0000"/>
                </a:solidFill>
              </a:rPr>
              <a:t>以太网交换机</a:t>
            </a:r>
            <a:endParaRPr lang="en-US" altLang="zh-CN" dirty="0" smtClean="0">
              <a:solidFill>
                <a:srgbClr val="FF0000"/>
              </a:solidFill>
            </a:endParaRPr>
          </a:p>
          <a:p>
            <a:pPr lvl="1"/>
            <a:r>
              <a:rPr lang="en-US" altLang="zh-CN" dirty="0" smtClean="0"/>
              <a:t>6.5.3 </a:t>
            </a:r>
            <a:r>
              <a:rPr lang="zh-CN" altLang="en-US" dirty="0" smtClean="0"/>
              <a:t>以太网回路问题</a:t>
            </a:r>
            <a:endParaRPr lang="en-US" altLang="zh-CN" dirty="0" smtClean="0"/>
          </a:p>
          <a:p>
            <a:pPr lvl="1"/>
            <a:r>
              <a:rPr lang="en-US" altLang="zh-CN" dirty="0" smtClean="0"/>
              <a:t>6.5.4 </a:t>
            </a:r>
            <a:r>
              <a:rPr lang="zh-CN" altLang="en-US" dirty="0" smtClean="0"/>
              <a:t>广播域和冲突域</a:t>
            </a:r>
            <a:endParaRPr lang="zh-CN" altLang="zh-CN" dirty="0"/>
          </a:p>
          <a:p>
            <a:r>
              <a:rPr lang="en-US" altLang="zh-CN" dirty="0"/>
              <a:t>6.6 </a:t>
            </a:r>
            <a:r>
              <a:rPr lang="zh-CN" altLang="zh-CN" dirty="0"/>
              <a:t>以太网的发展</a:t>
            </a:r>
          </a:p>
          <a:p>
            <a:r>
              <a:rPr lang="en-US" altLang="zh-CN" dirty="0"/>
              <a:t>6.7 </a:t>
            </a:r>
            <a:r>
              <a:rPr lang="zh-CN" altLang="zh-CN" dirty="0"/>
              <a:t>利用令牌控制介质访问的</a:t>
            </a:r>
            <a:r>
              <a:rPr lang="zh-CN" altLang="zh-CN" dirty="0" smtClean="0"/>
              <a:t>局域网</a:t>
            </a:r>
            <a:endParaRPr lang="zh-CN" altLang="zh-CN" dirty="0"/>
          </a:p>
        </p:txBody>
      </p:sp>
    </p:spTree>
    <p:extLst>
      <p:ext uri="{BB962C8B-B14F-4D97-AF65-F5344CB8AC3E}">
        <p14:creationId xmlns:p14="http://schemas.microsoft.com/office/powerpoint/2010/main" val="143478624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7030A0"/>
                </a:solidFill>
              </a:rPr>
              <a:t>一、概述</a:t>
            </a:r>
            <a:endParaRPr lang="zh-CN" altLang="en-US" dirty="0">
              <a:solidFill>
                <a:srgbClr val="7030A0"/>
              </a:solidFill>
            </a:endParaRPr>
          </a:p>
        </p:txBody>
      </p:sp>
      <p:sp>
        <p:nvSpPr>
          <p:cNvPr id="3" name="内容占位符 2"/>
          <p:cNvSpPr>
            <a:spLocks noGrp="1"/>
          </p:cNvSpPr>
          <p:nvPr>
            <p:ph sz="quarter" idx="1"/>
          </p:nvPr>
        </p:nvSpPr>
        <p:spPr/>
        <p:txBody>
          <a:bodyPr/>
          <a:lstStyle/>
          <a:p>
            <a:r>
              <a:rPr lang="zh-CN" altLang="zh-CN" dirty="0"/>
              <a:t>将集线器和网桥结合并加以改进，就形成了现在常用的以太网交换机（</a:t>
            </a:r>
            <a:r>
              <a:rPr lang="en-US" altLang="zh-CN" dirty="0"/>
              <a:t>switch</a:t>
            </a:r>
            <a:r>
              <a:rPr lang="zh-CN" altLang="zh-CN" dirty="0" smtClean="0"/>
              <a:t>）</a:t>
            </a:r>
            <a:endParaRPr lang="en-US" altLang="zh-CN" dirty="0" smtClean="0"/>
          </a:p>
          <a:p>
            <a:r>
              <a:rPr lang="zh-CN" altLang="zh-CN" dirty="0" smtClean="0"/>
              <a:t>又</a:t>
            </a:r>
            <a:r>
              <a:rPr lang="zh-CN" altLang="zh-CN" dirty="0"/>
              <a:t>称为第二层交换机、交换式集线器、智能集线器、多接口网桥</a:t>
            </a:r>
            <a:r>
              <a:rPr lang="zh-CN" altLang="zh-CN" dirty="0" smtClean="0"/>
              <a:t>等</a:t>
            </a:r>
            <a:endParaRPr lang="en-US" altLang="zh-CN" dirty="0" smtClean="0"/>
          </a:p>
          <a:p>
            <a:r>
              <a:rPr lang="zh-CN" altLang="zh-CN" dirty="0" smtClean="0"/>
              <a:t>市面</a:t>
            </a:r>
            <a:r>
              <a:rPr lang="zh-CN" altLang="zh-CN" dirty="0"/>
              <a:t>上称交换机，实际上是不太规范的</a:t>
            </a:r>
            <a:r>
              <a:rPr lang="zh-CN" altLang="zh-CN" dirty="0" smtClean="0"/>
              <a:t>称呼</a:t>
            </a:r>
            <a:endParaRPr lang="en-US" altLang="zh-CN" dirty="0" smtClean="0"/>
          </a:p>
        </p:txBody>
      </p:sp>
    </p:spTree>
    <p:extLst>
      <p:ext uri="{BB962C8B-B14F-4D97-AF65-F5344CB8AC3E}">
        <p14:creationId xmlns:p14="http://schemas.microsoft.com/office/powerpoint/2010/main" val="124822734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solidFill>
                <a:srgbClr val="7030A0"/>
              </a:solidFill>
            </a:endParaRPr>
          </a:p>
        </p:txBody>
      </p:sp>
      <p:sp>
        <p:nvSpPr>
          <p:cNvPr id="3" name="内容占位符 2"/>
          <p:cNvSpPr>
            <a:spLocks noGrp="1"/>
          </p:cNvSpPr>
          <p:nvPr>
            <p:ph sz="quarter" idx="1"/>
          </p:nvPr>
        </p:nvSpPr>
        <p:spPr/>
        <p:txBody>
          <a:bodyPr/>
          <a:lstStyle/>
          <a:p>
            <a:r>
              <a:rPr lang="zh-CN" altLang="zh-CN" dirty="0" smtClean="0"/>
              <a:t>以太网</a:t>
            </a:r>
            <a:r>
              <a:rPr lang="zh-CN" altLang="zh-CN" dirty="0"/>
              <a:t>交换机和集线器从外形到连接网络的物理拓扑都没有区别</a:t>
            </a:r>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564904"/>
            <a:ext cx="7376460"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06720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传统以太网效率低下的一个主要原因是共享信道导致的</a:t>
            </a:r>
            <a:r>
              <a:rPr lang="zh-CN" altLang="zh-CN" dirty="0" smtClean="0"/>
              <a:t>冲突</a:t>
            </a:r>
            <a:endParaRPr lang="en-US" altLang="zh-CN" dirty="0" smtClean="0"/>
          </a:p>
          <a:p>
            <a:r>
              <a:rPr lang="zh-CN" altLang="zh-CN" dirty="0" smtClean="0"/>
              <a:t>改进</a:t>
            </a:r>
            <a:r>
              <a:rPr lang="zh-CN" altLang="zh-CN" dirty="0"/>
              <a:t>的主要途径就是尽量减小冲突</a:t>
            </a:r>
            <a:r>
              <a:rPr lang="zh-CN" altLang="zh-CN" dirty="0" smtClean="0"/>
              <a:t>域</a:t>
            </a:r>
            <a:endParaRPr lang="en-US" altLang="zh-CN" dirty="0" smtClean="0"/>
          </a:p>
          <a:p>
            <a:pPr lvl="1"/>
            <a:r>
              <a:rPr lang="zh-CN" altLang="zh-CN" dirty="0" smtClean="0"/>
              <a:t>以太网</a:t>
            </a:r>
            <a:r>
              <a:rPr lang="zh-CN" altLang="zh-CN" dirty="0"/>
              <a:t>交换机每个接口的工作都和网桥的接口一样，都是一个独立的冲突</a:t>
            </a:r>
            <a:r>
              <a:rPr lang="zh-CN" altLang="zh-CN" dirty="0" smtClean="0"/>
              <a:t>域</a:t>
            </a:r>
            <a:endParaRPr lang="en-US" altLang="zh-CN" dirty="0" smtClean="0"/>
          </a:p>
          <a:p>
            <a:pPr lvl="1"/>
            <a:r>
              <a:rPr lang="zh-CN" altLang="zh-CN" dirty="0" smtClean="0"/>
              <a:t>接口</a:t>
            </a:r>
            <a:r>
              <a:rPr lang="zh-CN" altLang="zh-CN" dirty="0"/>
              <a:t>之间是相互独立的，只有在必要时才建立起两个接口之间的</a:t>
            </a:r>
            <a:r>
              <a:rPr lang="zh-CN" altLang="zh-CN" dirty="0" smtClean="0"/>
              <a:t>关联</a:t>
            </a:r>
            <a:endParaRPr lang="en-US" altLang="zh-CN" dirty="0" smtClean="0"/>
          </a:p>
          <a:p>
            <a:r>
              <a:rPr lang="zh-CN" altLang="zh-CN" dirty="0" smtClean="0"/>
              <a:t>以太网</a:t>
            </a:r>
            <a:r>
              <a:rPr lang="zh-CN" altLang="zh-CN" dirty="0"/>
              <a:t>交换机相当于多个会议室之间的联络员一样。</a:t>
            </a:r>
            <a:endParaRPr lang="zh-CN" altLang="en-US" dirty="0"/>
          </a:p>
        </p:txBody>
      </p:sp>
    </p:spTree>
    <p:extLst>
      <p:ext uri="{BB962C8B-B14F-4D97-AF65-F5344CB8AC3E}">
        <p14:creationId xmlns:p14="http://schemas.microsoft.com/office/powerpoint/2010/main" val="135662799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主角出现了</a:t>
            </a:r>
            <a:endParaRPr lang="zh-CN" altLang="en-US" dirty="0"/>
          </a:p>
        </p:txBody>
      </p:sp>
      <p:sp>
        <p:nvSpPr>
          <p:cNvPr id="3" name="内容占位符 2"/>
          <p:cNvSpPr>
            <a:spLocks noGrp="1"/>
          </p:cNvSpPr>
          <p:nvPr>
            <p:ph sz="quarter" idx="1"/>
          </p:nvPr>
        </p:nvSpPr>
        <p:spPr/>
        <p:txBody>
          <a:bodyPr/>
          <a:lstStyle/>
          <a:p>
            <a:r>
              <a:rPr lang="zh-CN" altLang="zh-CN" dirty="0"/>
              <a:t>以太网</a:t>
            </a:r>
            <a:r>
              <a:rPr lang="zh-CN" altLang="zh-CN" dirty="0" smtClean="0"/>
              <a:t>交换机</a:t>
            </a:r>
            <a:r>
              <a:rPr lang="zh-CN" altLang="en-US" dirty="0" smtClean="0"/>
              <a:t>内</a:t>
            </a:r>
            <a:r>
              <a:rPr lang="zh-CN" altLang="zh-CN" dirty="0" smtClean="0"/>
              <a:t>有交换表</a:t>
            </a:r>
            <a:endParaRPr lang="en-US" altLang="zh-CN" dirty="0" smtClean="0"/>
          </a:p>
          <a:p>
            <a:pPr lvl="1"/>
            <a:r>
              <a:rPr lang="zh-CN" altLang="zh-CN" dirty="0" smtClean="0"/>
              <a:t>记录</a:t>
            </a:r>
            <a:r>
              <a:rPr lang="zh-CN" altLang="zh-CN" dirty="0"/>
              <a:t>每一台主机所连接的接</a:t>
            </a:r>
            <a:r>
              <a:rPr lang="zh-CN" altLang="zh-CN" dirty="0" smtClean="0"/>
              <a:t>口号</a:t>
            </a:r>
            <a:endParaRPr lang="en-US" altLang="zh-CN" dirty="0" smtClean="0"/>
          </a:p>
          <a:p>
            <a:pPr lvl="1"/>
            <a:r>
              <a:rPr lang="zh-CN" altLang="zh-CN" dirty="0" smtClean="0"/>
              <a:t>以太网</a:t>
            </a:r>
            <a:r>
              <a:rPr lang="zh-CN" altLang="zh-CN" dirty="0"/>
              <a:t>交换机的协议实体根据目的</a:t>
            </a:r>
            <a:r>
              <a:rPr lang="en-US" altLang="zh-CN" dirty="0"/>
              <a:t>MAC</a:t>
            </a:r>
            <a:r>
              <a:rPr lang="zh-CN" altLang="zh-CN" dirty="0"/>
              <a:t>地址和交换表进行数据帧的</a:t>
            </a:r>
            <a:r>
              <a:rPr lang="zh-CN" altLang="zh-CN" dirty="0" smtClean="0"/>
              <a:t>过滤</a:t>
            </a:r>
            <a:endParaRPr lang="en-US" altLang="zh-CN" dirty="0" smtClean="0"/>
          </a:p>
          <a:p>
            <a:r>
              <a:rPr lang="zh-CN" altLang="zh-CN" dirty="0" smtClean="0">
                <a:solidFill>
                  <a:srgbClr val="FF0000"/>
                </a:solidFill>
              </a:rPr>
              <a:t>以太网</a:t>
            </a:r>
            <a:r>
              <a:rPr lang="zh-CN" altLang="zh-CN" dirty="0">
                <a:solidFill>
                  <a:srgbClr val="FF0000"/>
                </a:solidFill>
              </a:rPr>
              <a:t>交换机连接而成的以太网才是交换式</a:t>
            </a:r>
            <a:r>
              <a:rPr lang="zh-CN" altLang="zh-CN" dirty="0" smtClean="0">
                <a:solidFill>
                  <a:srgbClr val="FF0000"/>
                </a:solidFill>
              </a:rPr>
              <a:t>以太网</a:t>
            </a:r>
            <a:endParaRPr lang="en-US" altLang="zh-CN" dirty="0" smtClean="0">
              <a:solidFill>
                <a:srgbClr val="FF0000"/>
              </a:solidFill>
            </a:endParaRPr>
          </a:p>
          <a:p>
            <a:r>
              <a:rPr lang="zh-CN" altLang="zh-CN" dirty="0" smtClean="0"/>
              <a:t>以太网</a:t>
            </a:r>
            <a:r>
              <a:rPr lang="zh-CN" altLang="zh-CN" dirty="0"/>
              <a:t>交换机具有性价比高、高度灵活等特点，一经出现，很快就成为以太网的主流设备</a:t>
            </a:r>
            <a:endParaRPr lang="zh-CN" altLang="en-US" dirty="0"/>
          </a:p>
        </p:txBody>
      </p:sp>
    </p:spTree>
    <p:extLst>
      <p:ext uri="{BB962C8B-B14F-4D97-AF65-F5344CB8AC3E}">
        <p14:creationId xmlns:p14="http://schemas.microsoft.com/office/powerpoint/2010/main" val="201942405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solidFill>
                  <a:srgbClr val="7030A0"/>
                </a:solidFill>
              </a:rPr>
              <a:t>二、数据帧转发</a:t>
            </a:r>
            <a:r>
              <a:rPr lang="zh-CN" altLang="zh-CN" dirty="0" smtClean="0">
                <a:solidFill>
                  <a:srgbClr val="7030A0"/>
                </a:solidFill>
              </a:rPr>
              <a:t>工作</a:t>
            </a:r>
            <a:endParaRPr lang="zh-CN" altLang="en-US" dirty="0">
              <a:solidFill>
                <a:srgbClr val="7030A0"/>
              </a:solidFill>
            </a:endParaRPr>
          </a:p>
        </p:txBody>
      </p:sp>
      <p:sp>
        <p:nvSpPr>
          <p:cNvPr id="3" name="内容占位符 2"/>
          <p:cNvSpPr>
            <a:spLocks noGrp="1"/>
          </p:cNvSpPr>
          <p:nvPr>
            <p:ph sz="quarter" idx="1"/>
          </p:nvPr>
        </p:nvSpPr>
        <p:spPr>
          <a:xfrm>
            <a:off x="301752" y="1527048"/>
            <a:ext cx="8503920" cy="4926288"/>
          </a:xfrm>
        </p:spPr>
        <p:txBody>
          <a:bodyPr>
            <a:normAutofit/>
          </a:bodyPr>
          <a:lstStyle/>
          <a:p>
            <a:r>
              <a:rPr lang="zh-CN" altLang="zh-CN" dirty="0"/>
              <a:t>以太网</a:t>
            </a:r>
            <a:r>
              <a:rPr lang="zh-CN" altLang="zh-CN" dirty="0" smtClean="0"/>
              <a:t>交换机接口收到</a:t>
            </a:r>
            <a:r>
              <a:rPr lang="zh-CN" altLang="zh-CN" dirty="0"/>
              <a:t>数据帧后</a:t>
            </a:r>
            <a:r>
              <a:rPr lang="zh-CN" altLang="zh-CN" dirty="0" smtClean="0"/>
              <a:t>，根据目的</a:t>
            </a:r>
            <a:r>
              <a:rPr lang="en-US" altLang="zh-CN" dirty="0"/>
              <a:t>MAC</a:t>
            </a:r>
            <a:r>
              <a:rPr lang="zh-CN" altLang="zh-CN" dirty="0"/>
              <a:t>地址（</a:t>
            </a:r>
            <a:r>
              <a:rPr lang="en-US" altLang="zh-CN" dirty="0" err="1"/>
              <a:t>MAC</a:t>
            </a:r>
            <a:r>
              <a:rPr lang="en-US" altLang="zh-CN" baseline="-25000" dirty="0" err="1"/>
              <a:t>d</a:t>
            </a:r>
            <a:r>
              <a:rPr lang="zh-CN" altLang="zh-CN" dirty="0"/>
              <a:t>）查表以决定数据帧的发送</a:t>
            </a:r>
            <a:r>
              <a:rPr lang="zh-CN" altLang="zh-CN" dirty="0" smtClean="0"/>
              <a:t>方向</a:t>
            </a:r>
            <a:endParaRPr lang="zh-CN" altLang="zh-CN" dirty="0"/>
          </a:p>
          <a:p>
            <a:pPr lvl="1"/>
            <a:r>
              <a:rPr lang="zh-CN" altLang="zh-CN" dirty="0"/>
              <a:t>如果交换表中不存在</a:t>
            </a:r>
            <a:r>
              <a:rPr lang="en-US" altLang="zh-CN" dirty="0" err="1"/>
              <a:t>MAC</a:t>
            </a:r>
            <a:r>
              <a:rPr lang="en-US" altLang="zh-CN" baseline="-25000" dirty="0" err="1"/>
              <a:t>d</a:t>
            </a:r>
            <a:r>
              <a:rPr lang="zh-CN" altLang="zh-CN" dirty="0"/>
              <a:t>的</a:t>
            </a:r>
            <a:r>
              <a:rPr lang="zh-CN" altLang="zh-CN" dirty="0" smtClean="0"/>
              <a:t>信息</a:t>
            </a:r>
            <a:endParaRPr lang="en-US" altLang="zh-CN" dirty="0" smtClean="0"/>
          </a:p>
          <a:p>
            <a:pPr lvl="2"/>
            <a:r>
              <a:rPr lang="zh-CN" altLang="zh-CN" sz="2200" dirty="0"/>
              <a:t>就向除来源接口外的所有接口进行</a:t>
            </a:r>
            <a:r>
              <a:rPr lang="zh-CN" altLang="zh-CN" sz="2200" dirty="0" smtClean="0"/>
              <a:t>广播</a:t>
            </a:r>
            <a:r>
              <a:rPr lang="zh-CN" altLang="en-US" sz="2200" dirty="0" smtClean="0"/>
              <a:t>（</a:t>
            </a:r>
            <a:r>
              <a:rPr lang="zh-CN" altLang="zh-CN" sz="2200" dirty="0" smtClean="0"/>
              <a:t>不知道</a:t>
            </a:r>
            <a:r>
              <a:rPr lang="zh-CN" altLang="zh-CN" sz="2200" dirty="0"/>
              <a:t>张三住哪里，就满大街喊“张三，有人找你决斗</a:t>
            </a:r>
            <a:r>
              <a:rPr lang="zh-CN" altLang="zh-CN" sz="2200" dirty="0" smtClean="0"/>
              <a:t>”</a:t>
            </a:r>
            <a:r>
              <a:rPr lang="zh-CN" altLang="en-US" sz="2200" dirty="0" smtClean="0"/>
              <a:t>）</a:t>
            </a:r>
            <a:endParaRPr lang="en-US" altLang="zh-CN" sz="2200" dirty="0"/>
          </a:p>
          <a:p>
            <a:pPr lvl="2"/>
            <a:r>
              <a:rPr lang="zh-CN" altLang="zh-CN" sz="2200" dirty="0" smtClean="0"/>
              <a:t>结束</a:t>
            </a:r>
            <a:endParaRPr lang="zh-CN" altLang="zh-CN" sz="2200" dirty="0"/>
          </a:p>
          <a:p>
            <a:pPr lvl="1"/>
            <a:r>
              <a:rPr lang="zh-CN" altLang="zh-CN" dirty="0"/>
              <a:t>如果查到</a:t>
            </a:r>
            <a:r>
              <a:rPr lang="en-US" altLang="zh-CN" dirty="0" err="1"/>
              <a:t>MAC</a:t>
            </a:r>
            <a:r>
              <a:rPr lang="en-US" altLang="zh-CN" baseline="-25000" dirty="0" err="1"/>
              <a:t>d</a:t>
            </a:r>
            <a:r>
              <a:rPr lang="zh-CN" altLang="zh-CN" dirty="0"/>
              <a:t>对应的接口和来源接口是同一个</a:t>
            </a:r>
            <a:r>
              <a:rPr lang="zh-CN" altLang="zh-CN" dirty="0" smtClean="0"/>
              <a:t>接口</a:t>
            </a:r>
            <a:endParaRPr lang="en-US" altLang="zh-CN" dirty="0" smtClean="0"/>
          </a:p>
          <a:p>
            <a:pPr lvl="2"/>
            <a:r>
              <a:rPr lang="zh-CN" altLang="zh-CN" sz="2200" dirty="0"/>
              <a:t>删除</a:t>
            </a:r>
            <a:r>
              <a:rPr lang="zh-CN" altLang="zh-CN" sz="2200" dirty="0" smtClean="0"/>
              <a:t>数据帧</a:t>
            </a:r>
            <a:r>
              <a:rPr lang="zh-CN" altLang="en-US" sz="2200" dirty="0" smtClean="0"/>
              <a:t>（</a:t>
            </a:r>
            <a:r>
              <a:rPr lang="zh-CN" altLang="zh-CN" sz="2200" dirty="0" smtClean="0"/>
              <a:t>原来</a:t>
            </a:r>
            <a:r>
              <a:rPr lang="zh-CN" altLang="zh-CN" sz="2200" dirty="0"/>
              <a:t>张三李四住同一个院子，自己院子</a:t>
            </a:r>
            <a:r>
              <a:rPr lang="zh-CN" altLang="zh-CN" sz="2200" dirty="0" smtClean="0"/>
              <a:t>里面</a:t>
            </a:r>
            <a:r>
              <a:rPr lang="zh-CN" altLang="en-US" sz="2200" dirty="0" smtClean="0"/>
              <a:t>玩</a:t>
            </a:r>
            <a:r>
              <a:rPr lang="zh-CN" altLang="zh-CN" sz="2200" dirty="0" smtClean="0"/>
              <a:t>吧</a:t>
            </a:r>
            <a:r>
              <a:rPr lang="zh-CN" altLang="en-US" sz="2200" dirty="0"/>
              <a:t>，</a:t>
            </a:r>
            <a:r>
              <a:rPr lang="zh-CN" altLang="zh-CN" sz="2200" dirty="0" smtClean="0"/>
              <a:t>我不管</a:t>
            </a:r>
            <a:r>
              <a:rPr lang="zh-CN" altLang="en-US" sz="2200" dirty="0" smtClean="0"/>
              <a:t>）</a:t>
            </a:r>
            <a:endParaRPr lang="en-US" altLang="zh-CN" sz="2200" dirty="0" smtClean="0"/>
          </a:p>
          <a:p>
            <a:pPr lvl="2"/>
            <a:r>
              <a:rPr lang="zh-CN" altLang="zh-CN" sz="2200" dirty="0" smtClean="0"/>
              <a:t>结束</a:t>
            </a:r>
            <a:endParaRPr lang="zh-CN" altLang="zh-CN" sz="2200" dirty="0"/>
          </a:p>
          <a:p>
            <a:pPr lvl="1"/>
            <a:r>
              <a:rPr lang="zh-CN" altLang="zh-CN" dirty="0" smtClean="0"/>
              <a:t>否则</a:t>
            </a:r>
            <a:endParaRPr lang="en-US" altLang="zh-CN" dirty="0" smtClean="0"/>
          </a:p>
          <a:p>
            <a:pPr lvl="2"/>
            <a:r>
              <a:rPr lang="zh-CN" altLang="zh-CN" sz="2200" dirty="0" smtClean="0"/>
              <a:t>将</a:t>
            </a:r>
            <a:r>
              <a:rPr lang="zh-CN" altLang="zh-CN" sz="2200" dirty="0"/>
              <a:t>数据帧发往指定的目标</a:t>
            </a:r>
            <a:r>
              <a:rPr lang="zh-CN" altLang="zh-CN" sz="2200" dirty="0" smtClean="0"/>
              <a:t>接口</a:t>
            </a:r>
            <a:r>
              <a:rPr lang="zh-CN" altLang="en-US" sz="2200" dirty="0" smtClean="0"/>
              <a:t>（</a:t>
            </a:r>
            <a:r>
              <a:rPr lang="zh-CN" altLang="zh-CN" sz="2200" dirty="0" smtClean="0"/>
              <a:t>上门</a:t>
            </a:r>
            <a:r>
              <a:rPr lang="zh-CN" altLang="zh-CN" sz="2200" dirty="0"/>
              <a:t>投递决斗</a:t>
            </a:r>
            <a:r>
              <a:rPr lang="zh-CN" altLang="zh-CN" sz="2200" dirty="0" smtClean="0"/>
              <a:t>书</a:t>
            </a:r>
            <a:r>
              <a:rPr lang="zh-CN" altLang="en-US" sz="2200" dirty="0" smtClean="0"/>
              <a:t>）</a:t>
            </a:r>
            <a:endParaRPr lang="zh-CN" altLang="en-US" sz="2200" dirty="0"/>
          </a:p>
        </p:txBody>
      </p:sp>
    </p:spTree>
    <p:extLst>
      <p:ext uri="{BB962C8B-B14F-4D97-AF65-F5344CB8AC3E}">
        <p14:creationId xmlns:p14="http://schemas.microsoft.com/office/powerpoint/2010/main" val="17840435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需要</a:t>
            </a:r>
            <a:r>
              <a:rPr lang="zh-CN" altLang="zh-CN" dirty="0" smtClean="0"/>
              <a:t>注意</a:t>
            </a:r>
            <a:endParaRPr lang="en-US" altLang="zh-CN" dirty="0" smtClean="0"/>
          </a:p>
          <a:p>
            <a:pPr lvl="1"/>
            <a:r>
              <a:rPr lang="zh-CN" altLang="zh-CN" dirty="0" smtClean="0"/>
              <a:t>如果</a:t>
            </a:r>
            <a:r>
              <a:rPr lang="zh-CN" altLang="zh-CN" dirty="0"/>
              <a:t>目标接口连接的是共享式</a:t>
            </a:r>
            <a:r>
              <a:rPr lang="zh-CN" altLang="zh-CN" dirty="0" smtClean="0"/>
              <a:t>以太网，以太网</a:t>
            </a:r>
            <a:r>
              <a:rPr lang="zh-CN" altLang="zh-CN" dirty="0"/>
              <a:t>交换机还需要执行</a:t>
            </a:r>
            <a:r>
              <a:rPr lang="en-US" altLang="zh-CN" dirty="0"/>
              <a:t>CSMA/CD</a:t>
            </a:r>
            <a:r>
              <a:rPr lang="zh-CN" altLang="zh-CN" dirty="0"/>
              <a:t>协议，以半双工的方式进行</a:t>
            </a:r>
            <a:r>
              <a:rPr lang="zh-CN" altLang="zh-CN" dirty="0" smtClean="0"/>
              <a:t>工作</a:t>
            </a:r>
            <a:endParaRPr lang="zh-CN" altLang="en-US"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847887"/>
            <a:ext cx="6603987" cy="3816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流程图: 卡片 4"/>
          <p:cNvSpPr/>
          <p:nvPr/>
        </p:nvSpPr>
        <p:spPr>
          <a:xfrm>
            <a:off x="1521235" y="4391931"/>
            <a:ext cx="251349" cy="144016"/>
          </a:xfrm>
          <a:prstGeom prst="flowChartPunchedCard">
            <a:avLst/>
          </a:prstGeom>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211960" y="3645024"/>
            <a:ext cx="1440160" cy="288032"/>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rgbClr val="FF0000"/>
                </a:solidFill>
              </a:rPr>
              <a:t>CSMA/CD!</a:t>
            </a:r>
            <a:endParaRPr lang="zh-CN" altLang="en-US" dirty="0">
              <a:solidFill>
                <a:srgbClr val="FF0000"/>
              </a:solidFill>
            </a:endParaRPr>
          </a:p>
        </p:txBody>
      </p:sp>
      <p:sp>
        <p:nvSpPr>
          <p:cNvPr id="8" name="圆角矩形 7"/>
          <p:cNvSpPr/>
          <p:nvPr/>
        </p:nvSpPr>
        <p:spPr>
          <a:xfrm>
            <a:off x="6516216" y="2924944"/>
            <a:ext cx="1512168" cy="237960"/>
          </a:xfrm>
          <a:prstGeom prst="round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211960" y="3645024"/>
            <a:ext cx="1440160" cy="288032"/>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黑体" pitchFamily="49" charset="-122"/>
                <a:ea typeface="黑体" pitchFamily="49" charset="-122"/>
              </a:rPr>
              <a:t>侦听</a:t>
            </a:r>
            <a:endParaRPr lang="zh-CN" altLang="en-US" dirty="0">
              <a:solidFill>
                <a:srgbClr val="FF0000"/>
              </a:solidFill>
              <a:latin typeface="黑体" pitchFamily="49" charset="-122"/>
              <a:ea typeface="黑体" pitchFamily="49" charset="-122"/>
            </a:endParaRPr>
          </a:p>
        </p:txBody>
      </p:sp>
      <p:sp>
        <p:nvSpPr>
          <p:cNvPr id="11" name="矩形 10"/>
          <p:cNvSpPr/>
          <p:nvPr/>
        </p:nvSpPr>
        <p:spPr>
          <a:xfrm>
            <a:off x="5753984" y="2996952"/>
            <a:ext cx="432048" cy="216024"/>
          </a:xfrm>
          <a:prstGeom prst="rect">
            <a:avLst/>
          </a:pr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FF0000"/>
              </a:solidFill>
              <a:latin typeface="黑体" pitchFamily="49" charset="-122"/>
              <a:ea typeface="黑体" pitchFamily="49" charset="-122"/>
            </a:endParaRPr>
          </a:p>
        </p:txBody>
      </p:sp>
      <p:sp>
        <p:nvSpPr>
          <p:cNvPr id="12" name="流程图: 卡片 11"/>
          <p:cNvSpPr/>
          <p:nvPr/>
        </p:nvSpPr>
        <p:spPr>
          <a:xfrm>
            <a:off x="3995936" y="4077072"/>
            <a:ext cx="251349" cy="144016"/>
          </a:xfrm>
          <a:prstGeom prst="flowChartPunchedCard">
            <a:avLst/>
          </a:prstGeom>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419872" y="6309320"/>
            <a:ext cx="701738" cy="288032"/>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黑体" pitchFamily="49" charset="-122"/>
                <a:ea typeface="黑体" pitchFamily="49" charset="-122"/>
              </a:rPr>
              <a:t>删除</a:t>
            </a:r>
            <a:endParaRPr lang="zh-CN" altLang="en-US" dirty="0">
              <a:solidFill>
                <a:srgbClr val="FF0000"/>
              </a:solidFill>
              <a:latin typeface="黑体" pitchFamily="49" charset="-122"/>
              <a:ea typeface="黑体" pitchFamily="49" charset="-122"/>
            </a:endParaRPr>
          </a:p>
        </p:txBody>
      </p:sp>
      <p:sp>
        <p:nvSpPr>
          <p:cNvPr id="14" name="矩形 13"/>
          <p:cNvSpPr/>
          <p:nvPr/>
        </p:nvSpPr>
        <p:spPr>
          <a:xfrm>
            <a:off x="5760210" y="5877272"/>
            <a:ext cx="690224" cy="288032"/>
          </a:xfrm>
          <a:prstGeom prst="rect">
            <a:avLst/>
          </a:prstGeom>
          <a:no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rgbClr val="FF0000"/>
                </a:solidFill>
                <a:latin typeface="黑体" pitchFamily="49" charset="-122"/>
                <a:ea typeface="黑体" pitchFamily="49" charset="-122"/>
              </a:rPr>
              <a:t>接收</a:t>
            </a:r>
            <a:endParaRPr lang="zh-CN" altLang="en-US"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390646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42" presetClass="path" presetSubtype="0" fill="hold" grpId="1" nodeType="afterEffect">
                                  <p:stCondLst>
                                    <p:cond delay="0"/>
                                  </p:stCondLst>
                                  <p:childTnLst>
                                    <p:animMotion origin="layout" path="M -4.72222E-6 4.07407E-6 L 0.02865 -0.14051 " pathEditMode="relative" rAng="0" ptsTypes="AA">
                                      <p:cBhvr>
                                        <p:cTn id="10" dur="1000" fill="hold"/>
                                        <p:tgtEl>
                                          <p:spTgt spid="5"/>
                                        </p:tgtEl>
                                        <p:attrNameLst>
                                          <p:attrName>ppt_x</p:attrName>
                                          <p:attrName>ppt_y</p:attrName>
                                        </p:attrNameLst>
                                      </p:cBhvr>
                                      <p:rCtr x="1424" y="-7037"/>
                                    </p:animMotion>
                                  </p:childTnLst>
                                </p:cTn>
                              </p:par>
                            </p:childTnLst>
                          </p:cTn>
                        </p:par>
                        <p:par>
                          <p:cTn id="11" fill="hold">
                            <p:stCondLst>
                              <p:cond delay="1500"/>
                            </p:stCondLst>
                            <p:childTnLst>
                              <p:par>
                                <p:cTn id="12" presetID="50" presetClass="path" presetSubtype="0" fill="hold" grpId="2" nodeType="afterEffect">
                                  <p:stCondLst>
                                    <p:cond delay="0"/>
                                  </p:stCondLst>
                                  <p:childTnLst>
                                    <p:animMotion origin="layout" path="M 0.02865 -0.14051 L 0.02934 -0.17152 C 0.02865 -0.18565 0.08993 -0.20324 0.13958 -0.20277 L 0.24879 -0.20277 " pathEditMode="relative" rAng="16200000" ptsTypes="FfFF">
                                      <p:cBhvr>
                                        <p:cTn id="13" dur="1500" fill="hold"/>
                                        <p:tgtEl>
                                          <p:spTgt spid="5"/>
                                        </p:tgtEl>
                                        <p:attrNameLst>
                                          <p:attrName>ppt_x</p:attrName>
                                          <p:attrName>ppt_y</p:attrName>
                                        </p:attrNameLst>
                                      </p:cBhvr>
                                      <p:rCtr x="11007" y="-3125"/>
                                    </p:animMotion>
                                  </p:childTnLst>
                                </p:cTn>
                              </p:par>
                            </p:childTnLst>
                          </p:cTn>
                        </p:par>
                        <p:par>
                          <p:cTn id="14" fill="hold">
                            <p:stCondLst>
                              <p:cond delay="3000"/>
                            </p:stCondLst>
                            <p:childTnLst>
                              <p:par>
                                <p:cTn id="15" presetID="10" presetClass="entr" presetSubtype="0"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249"/>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path" presetSubtype="0" accel="50000" decel="50000" fill="hold" grpId="1" nodeType="clickEffect">
                                  <p:stCondLst>
                                    <p:cond delay="0"/>
                                  </p:stCondLst>
                                  <p:childTnLst>
                                    <p:animMotion origin="layout" path="M 1.11022E-16 -4.7165E-6 L 0.00035 0.03449 " pathEditMode="relative" rAng="0" ptsTypes="AA">
                                      <p:cBhvr>
                                        <p:cTn id="25" dur="1000" fill="hold"/>
                                        <p:tgtEl>
                                          <p:spTgt spid="8"/>
                                        </p:tgtEl>
                                        <p:attrNameLst>
                                          <p:attrName>ppt_x</p:attrName>
                                          <p:attrName>ppt_y</p:attrName>
                                        </p:attrNameLst>
                                      </p:cBhvr>
                                      <p:rCtr x="17" y="1713"/>
                                    </p:animMotion>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
                                        </p:tgtEl>
                                        <p:attrNameLst>
                                          <p:attrName>style.visibility</p:attrName>
                                        </p:attrNameLst>
                                      </p:cBhvr>
                                      <p:to>
                                        <p:strVal val="hidden"/>
                                      </p:to>
                                    </p:set>
                                  </p:childTnLst>
                                </p:cTn>
                              </p:par>
                            </p:childTnLst>
                          </p:cTn>
                        </p:par>
                        <p:par>
                          <p:cTn id="35" fill="hold">
                            <p:stCondLst>
                              <p:cond delay="0"/>
                            </p:stCondLst>
                            <p:childTnLst>
                              <p:par>
                                <p:cTn id="36" presetID="10" presetClass="entr" presetSubtype="0"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childTnLst>
                          </p:cTn>
                        </p:par>
                        <p:par>
                          <p:cTn id="43" fill="hold">
                            <p:stCondLst>
                              <p:cond delay="0"/>
                            </p:stCondLst>
                            <p:childTnLst>
                              <p:par>
                                <p:cTn id="44" presetID="42" presetClass="path" presetSubtype="0" accel="50000" decel="50000" fill="hold" grpId="4" nodeType="afterEffect">
                                  <p:stCondLst>
                                    <p:cond delay="0"/>
                                  </p:stCondLst>
                                  <p:childTnLst>
                                    <p:animMotion origin="layout" path="M 0.24879 -0.20255 L 0.27275 -0.04584 " pathEditMode="relative" rAng="0" ptsTypes="AA">
                                      <p:cBhvr>
                                        <p:cTn id="45" dur="1000" fill="hold"/>
                                        <p:tgtEl>
                                          <p:spTgt spid="5"/>
                                        </p:tgtEl>
                                        <p:attrNameLst>
                                          <p:attrName>ppt_x</p:attrName>
                                          <p:attrName>ppt_y</p:attrName>
                                        </p:attrNameLst>
                                      </p:cBhvr>
                                      <p:rCtr x="1198" y="7824"/>
                                    </p:animMotion>
                                  </p:childTnLst>
                                </p:cTn>
                              </p:par>
                            </p:childTnLst>
                          </p:cTn>
                        </p:par>
                        <p:par>
                          <p:cTn id="46" fill="hold">
                            <p:stCondLst>
                              <p:cond delay="1000"/>
                            </p:stCondLst>
                            <p:childTnLst>
                              <p:par>
                                <p:cTn id="47" presetID="1" presetClass="exit" presetSubtype="0" fill="hold" grpId="1" nodeType="afterEffect">
                                  <p:stCondLst>
                                    <p:cond delay="0"/>
                                  </p:stCondLst>
                                  <p:childTnLst>
                                    <p:set>
                                      <p:cBhvr>
                                        <p:cTn id="48" dur="1" fill="hold">
                                          <p:stCondLst>
                                            <p:cond delay="0"/>
                                          </p:stCondLst>
                                        </p:cTn>
                                        <p:tgtEl>
                                          <p:spTgt spid="11"/>
                                        </p:tgtEl>
                                        <p:attrNameLst>
                                          <p:attrName>style.visibility</p:attrName>
                                        </p:attrNameLst>
                                      </p:cBhvr>
                                      <p:to>
                                        <p:strVal val="hidden"/>
                                      </p:to>
                                    </p:set>
                                  </p:childTnLst>
                                </p:cTn>
                              </p:par>
                            </p:childTnLst>
                          </p:cTn>
                        </p:par>
                        <p:par>
                          <p:cTn id="49" fill="hold">
                            <p:stCondLst>
                              <p:cond delay="1000"/>
                            </p:stCondLst>
                            <p:childTnLst>
                              <p:par>
                                <p:cTn id="50" presetID="1" presetClass="exit" presetSubtype="0" fill="hold" grpId="2" nodeType="afterEffect">
                                  <p:stCondLst>
                                    <p:cond delay="0"/>
                                  </p:stCondLst>
                                  <p:childTnLst>
                                    <p:set>
                                      <p:cBhvr>
                                        <p:cTn id="51" dur="1" fill="hold">
                                          <p:stCondLst>
                                            <p:cond delay="0"/>
                                          </p:stCondLst>
                                        </p:cTn>
                                        <p:tgtEl>
                                          <p:spTgt spid="8"/>
                                        </p:tgtEl>
                                        <p:attrNameLst>
                                          <p:attrName>style.visibility</p:attrName>
                                        </p:attrNameLst>
                                      </p:cBhvr>
                                      <p:to>
                                        <p:strVal val="hidden"/>
                                      </p:to>
                                    </p:set>
                                  </p:childTnLst>
                                </p:cTn>
                              </p:par>
                              <p:par>
                                <p:cTn id="52" presetID="1"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childTnLst>
                                </p:cTn>
                              </p:par>
                            </p:childTnLst>
                          </p:cTn>
                        </p:par>
                        <p:par>
                          <p:cTn id="54" fill="hold">
                            <p:stCondLst>
                              <p:cond delay="1000"/>
                            </p:stCondLst>
                            <p:childTnLst>
                              <p:par>
                                <p:cTn id="55" presetID="50" presetClass="path" presetSubtype="0" accel="50000" decel="50000" fill="hold" grpId="2" nodeType="afterEffect">
                                  <p:stCondLst>
                                    <p:cond delay="0"/>
                                  </p:stCondLst>
                                  <p:childTnLst>
                                    <p:animMotion origin="layout" path="M 0.00208 0.00023 L 0.08056 0.00093 C 0.11667 0.00023 0.16163 0.07917 0.16042 0.14306 L 0.16042 0.2838 " pathEditMode="relative" rAng="0" ptsTypes="FfFF">
                                      <p:cBhvr>
                                        <p:cTn id="56" dur="1500" fill="hold"/>
                                        <p:tgtEl>
                                          <p:spTgt spid="12"/>
                                        </p:tgtEl>
                                        <p:attrNameLst>
                                          <p:attrName>ppt_x</p:attrName>
                                          <p:attrName>ppt_y</p:attrName>
                                        </p:attrNameLst>
                                      </p:cBhvr>
                                      <p:rCtr x="7969" y="14167"/>
                                    </p:animMotion>
                                  </p:childTnLst>
                                </p:cTn>
                              </p:par>
                              <p:par>
                                <p:cTn id="57" presetID="50" presetClass="path" presetSubtype="0" accel="50000" decel="50000" fill="hold" grpId="5" nodeType="withEffect">
                                  <p:stCondLst>
                                    <p:cond delay="0"/>
                                  </p:stCondLst>
                                  <p:childTnLst>
                                    <p:animMotion origin="layout" path="M 0.27274 -0.04583 L 0.27274 0.10093 C 0.27274 0.16667 0.25538 0.24838 0.24132 0.24838 L 0.2099 0.24838 " pathEditMode="relative" rAng="5400000" ptsTypes="FfFF">
                                      <p:cBhvr>
                                        <p:cTn id="58" dur="1500" fill="hold"/>
                                        <p:tgtEl>
                                          <p:spTgt spid="5"/>
                                        </p:tgtEl>
                                        <p:attrNameLst>
                                          <p:attrName>ppt_x</p:attrName>
                                          <p:attrName>ppt_y</p:attrName>
                                        </p:attrNameLst>
                                      </p:cBhvr>
                                      <p:rCtr x="-3142" y="14699"/>
                                    </p:animMotion>
                                  </p:childTnLst>
                                </p:cTn>
                              </p:par>
                            </p:childTnLst>
                          </p:cTn>
                        </p:par>
                        <p:par>
                          <p:cTn id="59" fill="hold">
                            <p:stCondLst>
                              <p:cond delay="2500"/>
                            </p:stCondLst>
                            <p:childTnLst>
                              <p:par>
                                <p:cTn id="60" presetID="10"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1000"/>
                                        <p:tgtEl>
                                          <p:spTgt spid="1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animEffect transition="in" filter="fade">
                                      <p:cBhvr>
                                        <p:cTn id="65" dur="500"/>
                                        <p:tgtEl>
                                          <p:spTgt spid="14"/>
                                        </p:tgtEl>
                                      </p:cBhvr>
                                    </p:animEffect>
                                  </p:childTnLst>
                                </p:cTn>
                              </p:par>
                            </p:childTnLst>
                          </p:cTn>
                        </p:par>
                        <p:par>
                          <p:cTn id="66" fill="hold">
                            <p:stCondLst>
                              <p:cond delay="3500"/>
                            </p:stCondLst>
                            <p:childTnLst>
                              <p:par>
                                <p:cTn id="67" presetID="1" presetClass="exit" presetSubtype="0" fill="hold" grpId="1" nodeType="afterEffect">
                                  <p:stCondLst>
                                    <p:cond delay="0"/>
                                  </p:stCondLst>
                                  <p:childTnLst>
                                    <p:set>
                                      <p:cBhvr>
                                        <p:cTn id="68" dur="1" fill="hold">
                                          <p:stCondLst>
                                            <p:cond delay="0"/>
                                          </p:stCondLst>
                                        </p:cTn>
                                        <p:tgtEl>
                                          <p:spTgt spid="13"/>
                                        </p:tgtEl>
                                        <p:attrNameLst>
                                          <p:attrName>style.visibility</p:attrName>
                                        </p:attrNameLst>
                                      </p:cBhvr>
                                      <p:to>
                                        <p:strVal val="hidden"/>
                                      </p:to>
                                    </p:set>
                                  </p:childTnLst>
                                </p:cTn>
                              </p:par>
                              <p:par>
                                <p:cTn id="69" presetID="1" presetClass="exit" presetSubtype="0" fill="hold" grpId="6" nodeType="withEffect">
                                  <p:stCondLst>
                                    <p:cond delay="0"/>
                                  </p:stCondLst>
                                  <p:childTnLst>
                                    <p:set>
                                      <p:cBhvr>
                                        <p:cTn id="70"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4" animBg="1"/>
      <p:bldP spid="5" grpId="5" animBg="1"/>
      <p:bldP spid="5" grpId="6" animBg="1"/>
      <p:bldP spid="4" grpId="0" animBg="1"/>
      <p:bldP spid="4" grpId="1" animBg="1"/>
      <p:bldP spid="8" grpId="0" animBg="1"/>
      <p:bldP spid="8" grpId="1" animBg="1"/>
      <p:bldP spid="8" grpId="2" animBg="1"/>
      <p:bldP spid="10" grpId="0" animBg="1"/>
      <p:bldP spid="10" grpId="1" animBg="1"/>
      <p:bldP spid="11" grpId="0" animBg="1"/>
      <p:bldP spid="11" grpId="1" animBg="1"/>
      <p:bldP spid="12" grpId="0" animBg="1"/>
      <p:bldP spid="12" grpId="2" animBg="1"/>
      <p:bldP spid="13" grpId="0" animBg="1"/>
      <p:bldP spid="13" grpId="1" animBg="1"/>
      <p:bldP spid="1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smtClean="0"/>
              <a:t>A</a:t>
            </a:r>
            <a:r>
              <a:rPr lang="zh-CN" altLang="zh-CN" dirty="0" smtClean="0"/>
              <a:t>发给</a:t>
            </a:r>
            <a:r>
              <a:rPr lang="en-US" altLang="zh-CN" dirty="0"/>
              <a:t>D</a:t>
            </a:r>
            <a:r>
              <a:rPr lang="zh-CN" altLang="zh-CN" dirty="0"/>
              <a:t>，</a:t>
            </a:r>
            <a:r>
              <a:rPr lang="en-US" altLang="zh-CN" dirty="0"/>
              <a:t>X</a:t>
            </a:r>
            <a:r>
              <a:rPr lang="zh-CN" altLang="zh-CN" dirty="0" smtClean="0"/>
              <a:t>在不需执行</a:t>
            </a:r>
            <a:r>
              <a:rPr lang="en-US" altLang="zh-CN" dirty="0" smtClean="0"/>
              <a:t>CSMA/CD</a:t>
            </a:r>
            <a:r>
              <a:rPr lang="zh-CN" altLang="zh-CN" dirty="0" smtClean="0"/>
              <a:t>，全</a:t>
            </a:r>
            <a:r>
              <a:rPr lang="zh-CN" altLang="zh-CN" dirty="0"/>
              <a:t>双工</a:t>
            </a:r>
            <a:r>
              <a:rPr lang="zh-CN" altLang="zh-CN" dirty="0" smtClean="0"/>
              <a:t>模式</a:t>
            </a:r>
            <a:endParaRPr lang="zh-CN" altLang="zh-CN" dirty="0"/>
          </a:p>
          <a:p>
            <a:r>
              <a:rPr lang="en-US" altLang="zh-CN" dirty="0"/>
              <a:t>A</a:t>
            </a:r>
            <a:r>
              <a:rPr lang="zh-CN" altLang="zh-CN" dirty="0"/>
              <a:t>发给</a:t>
            </a:r>
            <a:r>
              <a:rPr lang="en-US" altLang="zh-CN" dirty="0"/>
              <a:t>E</a:t>
            </a:r>
            <a:r>
              <a:rPr lang="zh-CN" altLang="zh-CN" dirty="0"/>
              <a:t>，</a:t>
            </a:r>
            <a:r>
              <a:rPr lang="en-US" altLang="zh-CN" dirty="0"/>
              <a:t>X</a:t>
            </a:r>
            <a:r>
              <a:rPr lang="zh-CN" altLang="zh-CN" dirty="0"/>
              <a:t>查不到关于</a:t>
            </a:r>
            <a:r>
              <a:rPr lang="en-US" altLang="zh-CN" dirty="0"/>
              <a:t>E</a:t>
            </a:r>
            <a:r>
              <a:rPr lang="zh-CN" altLang="zh-CN" dirty="0"/>
              <a:t>的交换表项，只能</a:t>
            </a:r>
            <a:r>
              <a:rPr lang="zh-CN" altLang="zh-CN" dirty="0" smtClean="0"/>
              <a:t>广播</a:t>
            </a:r>
            <a:endParaRPr lang="zh-CN" altLang="en-US" dirty="0"/>
          </a:p>
          <a:p>
            <a:r>
              <a:rPr lang="en-US" altLang="zh-CN" dirty="0" smtClean="0"/>
              <a:t>B</a:t>
            </a:r>
            <a:r>
              <a:rPr lang="zh-CN" altLang="zh-CN" dirty="0"/>
              <a:t>发给</a:t>
            </a:r>
            <a:r>
              <a:rPr lang="en-US" altLang="zh-CN" dirty="0"/>
              <a:t>C</a:t>
            </a:r>
            <a:r>
              <a:rPr lang="zh-CN" altLang="zh-CN" dirty="0"/>
              <a:t>，</a:t>
            </a:r>
            <a:r>
              <a:rPr lang="en-US" altLang="zh-CN" dirty="0" smtClean="0"/>
              <a:t>X</a:t>
            </a:r>
            <a:r>
              <a:rPr lang="zh-CN" altLang="zh-CN" dirty="0" smtClean="0"/>
              <a:t>在接口</a:t>
            </a:r>
            <a:r>
              <a:rPr lang="en-US" altLang="zh-CN" dirty="0"/>
              <a:t>2</a:t>
            </a:r>
            <a:r>
              <a:rPr lang="zh-CN" altLang="zh-CN" dirty="0"/>
              <a:t>收到，发现目标</a:t>
            </a:r>
            <a:r>
              <a:rPr lang="zh-CN" altLang="zh-CN" dirty="0" smtClean="0"/>
              <a:t>接口是</a:t>
            </a:r>
            <a:r>
              <a:rPr lang="zh-CN" altLang="zh-CN" dirty="0"/>
              <a:t>接口</a:t>
            </a:r>
            <a:r>
              <a:rPr lang="en-US" altLang="zh-CN" dirty="0"/>
              <a:t>2</a:t>
            </a:r>
            <a:r>
              <a:rPr lang="zh-CN" altLang="zh-CN" dirty="0"/>
              <a:t>，不</a:t>
            </a:r>
            <a:r>
              <a:rPr lang="zh-CN" altLang="zh-CN" dirty="0" smtClean="0"/>
              <a:t>予处理</a:t>
            </a:r>
            <a:endParaRPr lang="zh-CN" altLang="zh-CN"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356992"/>
            <a:ext cx="5760640" cy="3329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567984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7030A0"/>
                </a:solidFill>
              </a:rPr>
              <a:t>三、自学习机制</a:t>
            </a:r>
            <a:endParaRPr lang="zh-CN" altLang="en-US" dirty="0">
              <a:solidFill>
                <a:srgbClr val="7030A0"/>
              </a:solidFill>
            </a:endParaRPr>
          </a:p>
        </p:txBody>
      </p:sp>
      <p:sp>
        <p:nvSpPr>
          <p:cNvPr id="3" name="内容占位符 2"/>
          <p:cNvSpPr>
            <a:spLocks noGrp="1"/>
          </p:cNvSpPr>
          <p:nvPr>
            <p:ph sz="quarter" idx="1"/>
          </p:nvPr>
        </p:nvSpPr>
        <p:spPr/>
        <p:txBody>
          <a:bodyPr/>
          <a:lstStyle/>
          <a:p>
            <a:r>
              <a:rPr lang="zh-CN" altLang="zh-CN" dirty="0"/>
              <a:t>同透明网桥一样，以太网交换机也实现了自学习</a:t>
            </a:r>
            <a:r>
              <a:rPr lang="zh-CN" altLang="zh-CN" dirty="0" smtClean="0"/>
              <a:t>功能</a:t>
            </a:r>
            <a:endParaRPr lang="en-US" altLang="zh-CN" dirty="0" smtClean="0"/>
          </a:p>
          <a:p>
            <a:pPr lvl="1"/>
            <a:r>
              <a:rPr lang="zh-CN" altLang="zh-CN" dirty="0" smtClean="0"/>
              <a:t>逆向学习</a:t>
            </a:r>
            <a:endParaRPr lang="en-US" altLang="zh-CN" dirty="0" smtClean="0"/>
          </a:p>
          <a:p>
            <a:pPr lvl="1"/>
            <a:r>
              <a:rPr lang="zh-CN" altLang="zh-CN" dirty="0" smtClean="0"/>
              <a:t>使以太网</a:t>
            </a:r>
            <a:r>
              <a:rPr lang="zh-CN" altLang="zh-CN" dirty="0"/>
              <a:t>交换机成为一种即插即用的</a:t>
            </a:r>
            <a:r>
              <a:rPr lang="zh-CN" altLang="zh-CN" dirty="0" smtClean="0"/>
              <a:t>设备</a:t>
            </a:r>
            <a:endParaRPr lang="en-US" altLang="zh-CN" dirty="0" smtClean="0"/>
          </a:p>
          <a:p>
            <a:pPr lvl="1"/>
            <a:r>
              <a:rPr lang="zh-CN" altLang="zh-CN" dirty="0" smtClean="0"/>
              <a:t>极</a:t>
            </a:r>
            <a:r>
              <a:rPr lang="zh-CN" altLang="zh-CN" dirty="0"/>
              <a:t>大</a:t>
            </a:r>
            <a:r>
              <a:rPr lang="zh-CN" altLang="zh-CN" dirty="0" smtClean="0"/>
              <a:t>地方便了</a:t>
            </a:r>
            <a:r>
              <a:rPr lang="zh-CN" altLang="zh-CN" dirty="0"/>
              <a:t>人们的</a:t>
            </a:r>
            <a:r>
              <a:rPr lang="zh-CN" altLang="zh-CN" dirty="0" smtClean="0"/>
              <a:t>使用</a:t>
            </a:r>
            <a:endParaRPr lang="en-US" altLang="zh-CN" dirty="0" smtClean="0"/>
          </a:p>
          <a:p>
            <a:r>
              <a:rPr lang="zh-CN" altLang="zh-CN" dirty="0"/>
              <a:t>思想并不</a:t>
            </a:r>
            <a:r>
              <a:rPr lang="zh-CN" altLang="zh-CN" dirty="0" smtClean="0"/>
              <a:t>复杂</a:t>
            </a:r>
            <a:endParaRPr lang="en-US" altLang="zh-CN" dirty="0" smtClean="0"/>
          </a:p>
          <a:p>
            <a:pPr lvl="1"/>
            <a:r>
              <a:rPr lang="zh-CN" altLang="zh-CN" dirty="0" smtClean="0"/>
              <a:t>如果</a:t>
            </a:r>
            <a:r>
              <a:rPr lang="zh-CN" altLang="zh-CN" dirty="0"/>
              <a:t>某人从</a:t>
            </a:r>
            <a:r>
              <a:rPr lang="en-US" altLang="zh-CN" dirty="0"/>
              <a:t>x</a:t>
            </a:r>
            <a:r>
              <a:rPr lang="zh-CN" altLang="zh-CN" dirty="0"/>
              <a:t>大院出来，那么他现在就住在</a:t>
            </a:r>
            <a:r>
              <a:rPr lang="en-US" altLang="zh-CN" dirty="0"/>
              <a:t>x</a:t>
            </a:r>
            <a:r>
              <a:rPr lang="zh-CN" altLang="zh-CN" dirty="0" smtClean="0"/>
              <a:t>大院</a:t>
            </a:r>
            <a:endParaRPr lang="en-US" altLang="zh-CN" dirty="0" smtClean="0"/>
          </a:p>
          <a:p>
            <a:pPr lvl="1"/>
            <a:r>
              <a:rPr lang="zh-CN" altLang="zh-CN" dirty="0" smtClean="0"/>
              <a:t>以太网</a:t>
            </a:r>
            <a:r>
              <a:rPr lang="zh-CN" altLang="zh-CN" dirty="0"/>
              <a:t>交换机每收到一</a:t>
            </a:r>
            <a:r>
              <a:rPr lang="zh-CN" altLang="zh-CN" dirty="0" smtClean="0"/>
              <a:t>个</a:t>
            </a:r>
            <a:r>
              <a:rPr lang="zh-CN" altLang="zh-CN" dirty="0"/>
              <a:t>数据</a:t>
            </a:r>
            <a:r>
              <a:rPr lang="zh-CN" altLang="zh-CN" dirty="0" smtClean="0"/>
              <a:t>帧</a:t>
            </a:r>
            <a:r>
              <a:rPr lang="zh-CN" altLang="zh-CN" dirty="0"/>
              <a:t>，就记下其源地址和进入的</a:t>
            </a:r>
            <a:r>
              <a:rPr lang="zh-CN" altLang="zh-CN" dirty="0" smtClean="0"/>
              <a:t>接口</a:t>
            </a:r>
            <a:endParaRPr lang="en-US" altLang="zh-CN" dirty="0" smtClean="0"/>
          </a:p>
          <a:p>
            <a:pPr lvl="1"/>
            <a:r>
              <a:rPr lang="zh-CN" altLang="zh-CN" dirty="0" smtClean="0"/>
              <a:t>如果</a:t>
            </a:r>
            <a:r>
              <a:rPr lang="zh-CN" altLang="zh-CN" dirty="0"/>
              <a:t>每个主机都发送</a:t>
            </a:r>
            <a:r>
              <a:rPr lang="zh-CN" altLang="zh-CN" dirty="0" smtClean="0"/>
              <a:t>过</a:t>
            </a:r>
            <a:r>
              <a:rPr lang="zh-CN" altLang="zh-CN" dirty="0"/>
              <a:t>数据</a:t>
            </a:r>
            <a:r>
              <a:rPr lang="zh-CN" altLang="zh-CN" dirty="0" smtClean="0"/>
              <a:t>帧</a:t>
            </a:r>
            <a:r>
              <a:rPr lang="zh-CN" altLang="zh-CN" dirty="0"/>
              <a:t>，以太网交换机就可以记住每个主机的所在方位</a:t>
            </a:r>
            <a:endParaRPr lang="zh-CN" altLang="en-US" dirty="0"/>
          </a:p>
        </p:txBody>
      </p:sp>
    </p:spTree>
    <p:extLst>
      <p:ext uri="{BB962C8B-B14F-4D97-AF65-F5344CB8AC3E}">
        <p14:creationId xmlns:p14="http://schemas.microsoft.com/office/powerpoint/2010/main" val="3569421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其它多址技术与此</a:t>
            </a:r>
            <a:r>
              <a:rPr lang="zh-CN" altLang="zh-CN" dirty="0" smtClean="0"/>
              <a:t>类似</a:t>
            </a:r>
            <a:endParaRPr lang="en-US" altLang="zh-CN" dirty="0" smtClean="0"/>
          </a:p>
          <a:p>
            <a:pPr lvl="1"/>
            <a:r>
              <a:rPr lang="zh-CN" altLang="zh-CN" dirty="0"/>
              <a:t>频分多址（</a:t>
            </a:r>
            <a:r>
              <a:rPr lang="en-US" altLang="zh-CN" dirty="0"/>
              <a:t>FDMA</a:t>
            </a:r>
            <a:r>
              <a:rPr lang="zh-CN" altLang="zh-CN" dirty="0"/>
              <a:t>）按照频率范围来确定</a:t>
            </a:r>
            <a:r>
              <a:rPr lang="zh-CN" altLang="zh-CN" dirty="0" smtClean="0"/>
              <a:t>用户</a:t>
            </a:r>
            <a:endParaRPr lang="en-US" altLang="zh-CN" dirty="0" smtClean="0"/>
          </a:p>
          <a:p>
            <a:pPr lvl="1"/>
            <a:r>
              <a:rPr lang="zh-CN" altLang="zh-CN" dirty="0" smtClean="0"/>
              <a:t>码分多址</a:t>
            </a:r>
            <a:r>
              <a:rPr lang="zh-CN" altLang="zh-CN" dirty="0"/>
              <a:t>（</a:t>
            </a:r>
            <a:r>
              <a:rPr lang="en-US" altLang="zh-CN" dirty="0"/>
              <a:t>CDMA</a:t>
            </a:r>
            <a:r>
              <a:rPr lang="zh-CN" altLang="zh-CN" dirty="0"/>
              <a:t>）按照码字来确定</a:t>
            </a:r>
            <a:r>
              <a:rPr lang="zh-CN" altLang="zh-CN" dirty="0" smtClean="0"/>
              <a:t>用户</a:t>
            </a:r>
            <a:endParaRPr lang="en-US" altLang="zh-CN" dirty="0" smtClean="0"/>
          </a:p>
          <a:p>
            <a:r>
              <a:rPr lang="zh-CN" altLang="zh-CN" dirty="0"/>
              <a:t>信道划分的过程可以是静态的，也可以动态</a:t>
            </a:r>
            <a:r>
              <a:rPr lang="zh-CN" altLang="zh-CN" dirty="0" smtClean="0"/>
              <a:t>的</a:t>
            </a:r>
            <a:endParaRPr lang="en-US" altLang="zh-CN" dirty="0" smtClean="0"/>
          </a:p>
          <a:p>
            <a:r>
              <a:rPr lang="zh-CN" altLang="zh-CN" dirty="0" smtClean="0"/>
              <a:t>静态的信道划分是事先规划好信道的资源使用，一旦运行不再改变。</a:t>
            </a:r>
            <a:endParaRPr lang="en-US" altLang="zh-CN" dirty="0" smtClean="0"/>
          </a:p>
          <a:p>
            <a:endParaRPr lang="zh-CN" altLang="en-US" dirty="0"/>
          </a:p>
        </p:txBody>
      </p:sp>
    </p:spTree>
    <p:extLst>
      <p:ext uri="{BB962C8B-B14F-4D97-AF65-F5344CB8AC3E}">
        <p14:creationId xmlns:p14="http://schemas.microsoft.com/office/powerpoint/2010/main" val="156577331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cxnSp>
        <p:nvCxnSpPr>
          <p:cNvPr id="4" name="直接连接符 3"/>
          <p:cNvCxnSpPr/>
          <p:nvPr/>
        </p:nvCxnSpPr>
        <p:spPr>
          <a:xfrm>
            <a:off x="3704586" y="2145188"/>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306573" y="1503116"/>
            <a:ext cx="3159989" cy="3155537"/>
            <a:chOff x="5467213" y="1680542"/>
            <a:chExt cx="3159989" cy="2366653"/>
          </a:xfrm>
        </p:grpSpPr>
        <p:sp>
          <p:nvSpPr>
            <p:cNvPr id="6" name="矩形 5"/>
            <p:cNvSpPr/>
            <p:nvPr/>
          </p:nvSpPr>
          <p:spPr>
            <a:xfrm>
              <a:off x="5481206" y="1995407"/>
              <a:ext cx="2209376" cy="2051788"/>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7" name="直接连接符 6"/>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24"/>
            <p:cNvSpPr>
              <a:spLocks noChangeArrowheads="1"/>
            </p:cNvSpPr>
            <p:nvPr/>
          </p:nvSpPr>
          <p:spPr bwMode="auto">
            <a:xfrm>
              <a:off x="5801644"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12" name="Rectangle 34"/>
            <p:cNvSpPr>
              <a:spLocks noChangeArrowheads="1"/>
            </p:cNvSpPr>
            <p:nvPr/>
          </p:nvSpPr>
          <p:spPr bwMode="auto">
            <a:xfrm>
              <a:off x="8349883" y="1958293"/>
              <a:ext cx="27090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E</a:t>
              </a:r>
            </a:p>
          </p:txBody>
        </p:sp>
        <p:grpSp>
          <p:nvGrpSpPr>
            <p:cNvPr id="13" name="组合 57"/>
            <p:cNvGrpSpPr>
              <a:grpSpLocks/>
            </p:cNvGrpSpPr>
            <p:nvPr/>
          </p:nvGrpSpPr>
          <p:grpSpPr bwMode="auto">
            <a:xfrm>
              <a:off x="7460288" y="2022721"/>
              <a:ext cx="277321" cy="221320"/>
              <a:chOff x="2255842" y="1268759"/>
              <a:chExt cx="360915" cy="287338"/>
            </a:xfrm>
          </p:grpSpPr>
          <p:sp>
            <p:nvSpPr>
              <p:cNvPr id="46" name="矩形 45"/>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7" name="Rectangle 40"/>
              <p:cNvSpPr>
                <a:spLocks noChangeArrowheads="1"/>
              </p:cNvSpPr>
              <p:nvPr/>
            </p:nvSpPr>
            <p:spPr bwMode="auto">
              <a:xfrm>
                <a:off x="2255842" y="1268759"/>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 name="组合 58"/>
            <p:cNvGrpSpPr>
              <a:grpSpLocks/>
            </p:cNvGrpSpPr>
            <p:nvPr/>
          </p:nvGrpSpPr>
          <p:grpSpPr bwMode="auto">
            <a:xfrm>
              <a:off x="7469431" y="2586632"/>
              <a:ext cx="277321" cy="212177"/>
              <a:chOff x="2267743" y="1280666"/>
              <a:chExt cx="360915" cy="276312"/>
            </a:xfrm>
          </p:grpSpPr>
          <p:sp>
            <p:nvSpPr>
              <p:cNvPr id="44" name="矩形 4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5" name="Rectangle 40"/>
              <p:cNvSpPr>
                <a:spLocks noChangeArrowheads="1"/>
              </p:cNvSpPr>
              <p:nvPr/>
            </p:nvSpPr>
            <p:spPr bwMode="auto">
              <a:xfrm>
                <a:off x="2267743" y="1280666"/>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15" name="组合 61"/>
            <p:cNvGrpSpPr>
              <a:grpSpLocks/>
            </p:cNvGrpSpPr>
            <p:nvPr/>
          </p:nvGrpSpPr>
          <p:grpSpPr bwMode="auto">
            <a:xfrm>
              <a:off x="7440308" y="3664534"/>
              <a:ext cx="277321" cy="212176"/>
              <a:chOff x="2244075" y="1280667"/>
              <a:chExt cx="358932" cy="276311"/>
            </a:xfrm>
          </p:grpSpPr>
          <p:sp>
            <p:nvSpPr>
              <p:cNvPr id="42" name="矩形 4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3" name="Rectangle 40"/>
              <p:cNvSpPr>
                <a:spLocks noChangeArrowheads="1"/>
              </p:cNvSpPr>
              <p:nvPr/>
            </p:nvSpPr>
            <p:spPr bwMode="auto">
              <a:xfrm>
                <a:off x="2244075" y="1280667"/>
                <a:ext cx="358932"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16" name="组合 64"/>
            <p:cNvGrpSpPr>
              <a:grpSpLocks/>
            </p:cNvGrpSpPr>
            <p:nvPr/>
          </p:nvGrpSpPr>
          <p:grpSpPr bwMode="auto">
            <a:xfrm>
              <a:off x="7449452" y="3100621"/>
              <a:ext cx="277321" cy="222544"/>
              <a:chOff x="2255910" y="1268757"/>
              <a:chExt cx="358932" cy="288446"/>
            </a:xfrm>
          </p:grpSpPr>
          <p:sp>
            <p:nvSpPr>
              <p:cNvPr id="40" name="矩形 3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1" name="Rectangle 40"/>
              <p:cNvSpPr>
                <a:spLocks noChangeArrowheads="1"/>
              </p:cNvSpPr>
              <p:nvPr/>
            </p:nvSpPr>
            <p:spPr bwMode="auto">
              <a:xfrm>
                <a:off x="2255910" y="1268757"/>
                <a:ext cx="358932"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17" name="Rectangle 34"/>
            <p:cNvSpPr>
              <a:spLocks noChangeArrowheads="1"/>
            </p:cNvSpPr>
            <p:nvPr/>
          </p:nvSpPr>
          <p:spPr bwMode="auto">
            <a:xfrm>
              <a:off x="8317822" y="3617530"/>
              <a:ext cx="30938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H</a:t>
              </a:r>
              <a:endParaRPr kumimoji="1" lang="en-US" altLang="zh-CN" sz="1200" b="1" baseline="-25000" dirty="0">
                <a:latin typeface="微软雅黑" pitchFamily="34" charset="-122"/>
                <a:ea typeface="微软雅黑" pitchFamily="34" charset="-122"/>
              </a:endParaRPr>
            </a:p>
          </p:txBody>
        </p:sp>
        <p:sp>
          <p:nvSpPr>
            <p:cNvPr id="18" name="Rectangle 34"/>
            <p:cNvSpPr>
              <a:spLocks noChangeArrowheads="1"/>
            </p:cNvSpPr>
            <p:nvPr/>
          </p:nvSpPr>
          <p:spPr bwMode="auto">
            <a:xfrm>
              <a:off x="8311410" y="3051755"/>
              <a:ext cx="29976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G</a:t>
              </a:r>
              <a:endParaRPr kumimoji="1" lang="en-US" altLang="zh-CN" sz="1200" b="1" baseline="-25000" dirty="0">
                <a:latin typeface="微软雅黑" pitchFamily="34" charset="-122"/>
                <a:ea typeface="微软雅黑" pitchFamily="34" charset="-122"/>
              </a:endParaRPr>
            </a:p>
          </p:txBody>
        </p:sp>
        <p:grpSp>
          <p:nvGrpSpPr>
            <p:cNvPr id="19" name="组合 18"/>
            <p:cNvGrpSpPr/>
            <p:nvPr/>
          </p:nvGrpSpPr>
          <p:grpSpPr>
            <a:xfrm>
              <a:off x="5567372" y="2255290"/>
              <a:ext cx="1968561" cy="1377898"/>
              <a:chOff x="1976244" y="2283000"/>
              <a:chExt cx="1968561" cy="1377898"/>
            </a:xfrm>
          </p:grpSpPr>
          <p:sp>
            <p:nvSpPr>
              <p:cNvPr id="31"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2" name="Rectangle 49"/>
              <p:cNvSpPr>
                <a:spLocks noChangeArrowheads="1"/>
              </p:cNvSpPr>
              <p:nvPr/>
            </p:nvSpPr>
            <p:spPr bwMode="auto">
              <a:xfrm>
                <a:off x="1998899" y="2521979"/>
                <a:ext cx="1945906" cy="33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1914">
                  <a:lnSpc>
                    <a:spcPct val="115000"/>
                  </a:lnSpc>
                </a:pPr>
                <a:r>
                  <a:rPr kumimoji="1" lang="en-US" altLang="zh-CN" sz="1000" b="1" dirty="0">
                    <a:solidFill>
                      <a:srgbClr val="0000FF"/>
                    </a:solidFill>
                    <a:latin typeface="微软雅黑" pitchFamily="34" charset="-122"/>
                    <a:ea typeface="微软雅黑" pitchFamily="34" charset="-122"/>
                  </a:rPr>
                  <a:t>MAC</a:t>
                </a:r>
                <a:r>
                  <a:rPr kumimoji="1" lang="zh-CN" altLang="en-US" sz="1000" b="1" dirty="0" smtClean="0">
                    <a:solidFill>
                      <a:srgbClr val="0000FF"/>
                    </a:solidFill>
                    <a:latin typeface="微软雅黑" pitchFamily="34" charset="-122"/>
                    <a:ea typeface="微软雅黑" pitchFamily="34" charset="-122"/>
                  </a:rPr>
                  <a:t>地址    </a:t>
                </a:r>
                <a:r>
                  <a:rPr kumimoji="1" lang="zh-CN" altLang="en-US" sz="1000" b="1" dirty="0">
                    <a:solidFill>
                      <a:srgbClr val="0000FF"/>
                    </a:solidFill>
                    <a:latin typeface="微软雅黑" pitchFamily="34" charset="-122"/>
                    <a:ea typeface="微软雅黑" pitchFamily="34" charset="-122"/>
                  </a:rPr>
                  <a:t>接口    有效时间</a:t>
                </a:r>
              </a:p>
              <a:p>
                <a:pPr defTabSz="761914">
                  <a:lnSpc>
                    <a:spcPct val="115000"/>
                  </a:lnSpc>
                </a:pPr>
                <a:r>
                  <a:rPr kumimoji="1" lang="zh-CN" altLang="en-US" sz="1000" b="1" dirty="0">
                    <a:solidFill>
                      <a:srgbClr val="0000FF"/>
                    </a:solidFill>
                    <a:latin typeface="微软雅黑" pitchFamily="34" charset="-122"/>
                    <a:ea typeface="微软雅黑" pitchFamily="34" charset="-122"/>
                  </a:rPr>
                  <a:t>   </a:t>
                </a:r>
                <a:endParaRPr kumimoji="1" lang="en-US" altLang="zh-CN" sz="1000" b="1" baseline="-25000" dirty="0">
                  <a:solidFill>
                    <a:srgbClr val="0000FF"/>
                  </a:solidFill>
                  <a:latin typeface="微软雅黑" pitchFamily="34" charset="-122"/>
                  <a:ea typeface="微软雅黑" pitchFamily="34" charset="-122"/>
                </a:endParaRPr>
              </a:p>
            </p:txBody>
          </p:sp>
          <p:sp>
            <p:nvSpPr>
              <p:cNvPr id="33"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 name="Rectangle 24"/>
              <p:cNvSpPr>
                <a:spLocks noChangeArrowheads="1"/>
              </p:cNvSpPr>
              <p:nvPr/>
            </p:nvSpPr>
            <p:spPr bwMode="auto">
              <a:xfrm>
                <a:off x="2474841" y="2283000"/>
                <a:ext cx="721352"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zh-CN" altLang="en-US" sz="1400" b="1" dirty="0">
                    <a:latin typeface="微软雅黑" pitchFamily="34" charset="-122"/>
                    <a:ea typeface="微软雅黑" pitchFamily="34" charset="-122"/>
                  </a:rPr>
                  <a:t>交换表</a:t>
                </a:r>
                <a:endParaRPr kumimoji="1" lang="en-US" altLang="zh-CN" sz="1400" b="1" dirty="0">
                  <a:latin typeface="微软雅黑" pitchFamily="34" charset="-122"/>
                  <a:ea typeface="微软雅黑" pitchFamily="34" charset="-122"/>
                </a:endParaRPr>
              </a:p>
            </p:txBody>
          </p:sp>
          <p:sp>
            <p:nvSpPr>
              <p:cNvPr id="39"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0" name="Rectangle 34"/>
            <p:cNvSpPr>
              <a:spLocks noChangeArrowheads="1"/>
            </p:cNvSpPr>
            <p:nvPr/>
          </p:nvSpPr>
          <p:spPr bwMode="auto">
            <a:xfrm>
              <a:off x="8340264" y="2511295"/>
              <a:ext cx="269306"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F</a:t>
              </a:r>
              <a:endParaRPr kumimoji="1" lang="en-US" altLang="zh-CN" sz="1200" b="1" baseline="-25000" dirty="0">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组合 61"/>
            <p:cNvGrpSpPr>
              <a:grpSpLocks/>
            </p:cNvGrpSpPr>
            <p:nvPr/>
          </p:nvGrpSpPr>
          <p:grpSpPr bwMode="auto">
            <a:xfrm>
              <a:off x="5467215" y="2034605"/>
              <a:ext cx="277321" cy="212177"/>
              <a:chOff x="2244075" y="1280666"/>
              <a:chExt cx="358932" cy="276312"/>
            </a:xfrm>
          </p:grpSpPr>
          <p:sp>
            <p:nvSpPr>
              <p:cNvPr id="29" name="矩形 2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0" name="Rectangle 40"/>
              <p:cNvSpPr>
                <a:spLocks noChangeArrowheads="1"/>
              </p:cNvSpPr>
              <p:nvPr/>
            </p:nvSpPr>
            <p:spPr bwMode="auto">
              <a:xfrm>
                <a:off x="2244075" y="1280666"/>
                <a:ext cx="358932"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26" name="组合 61"/>
            <p:cNvGrpSpPr>
              <a:grpSpLocks/>
            </p:cNvGrpSpPr>
            <p:nvPr/>
          </p:nvGrpSpPr>
          <p:grpSpPr bwMode="auto">
            <a:xfrm>
              <a:off x="5467213" y="3696382"/>
              <a:ext cx="277321" cy="212172"/>
              <a:chOff x="2244079" y="1280670"/>
              <a:chExt cx="358933" cy="276308"/>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8" name="Rectangle 40"/>
              <p:cNvSpPr>
                <a:spLocks noChangeArrowheads="1"/>
              </p:cNvSpPr>
              <p:nvPr/>
            </p:nvSpPr>
            <p:spPr bwMode="auto">
              <a:xfrm>
                <a:off x="2244079" y="1280670"/>
                <a:ext cx="358933"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grpSp>
        <p:nvGrpSpPr>
          <p:cNvPr id="48" name="组合 47"/>
          <p:cNvGrpSpPr/>
          <p:nvPr/>
        </p:nvGrpSpPr>
        <p:grpSpPr>
          <a:xfrm>
            <a:off x="683510" y="1503116"/>
            <a:ext cx="3193182" cy="3155537"/>
            <a:chOff x="893577" y="1680542"/>
            <a:chExt cx="3193181" cy="2366653"/>
          </a:xfrm>
        </p:grpSpPr>
        <p:sp>
          <p:nvSpPr>
            <p:cNvPr id="49" name="矩形 48"/>
            <p:cNvSpPr/>
            <p:nvPr/>
          </p:nvSpPr>
          <p:spPr>
            <a:xfrm>
              <a:off x="1821963" y="1995407"/>
              <a:ext cx="2209376" cy="2051788"/>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0" name="直接连接符 49"/>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24"/>
            <p:cNvSpPr>
              <a:spLocks noChangeArrowheads="1"/>
            </p:cNvSpPr>
            <p:nvPr/>
          </p:nvSpPr>
          <p:spPr bwMode="auto">
            <a:xfrm>
              <a:off x="2142400"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55" name="Rectangle 34"/>
            <p:cNvSpPr>
              <a:spLocks noChangeArrowheads="1"/>
            </p:cNvSpPr>
            <p:nvPr/>
          </p:nvSpPr>
          <p:spPr bwMode="auto">
            <a:xfrm>
              <a:off x="900281" y="1958293"/>
              <a:ext cx="29816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itchFamily="34" charset="-122"/>
                <a:ea typeface="微软雅黑" pitchFamily="34" charset="-122"/>
              </a:endParaRPr>
            </a:p>
          </p:txBody>
        </p:sp>
        <p:grpSp>
          <p:nvGrpSpPr>
            <p:cNvPr id="56" name="组合 57"/>
            <p:cNvGrpSpPr>
              <a:grpSpLocks/>
            </p:cNvGrpSpPr>
            <p:nvPr/>
          </p:nvGrpSpPr>
          <p:grpSpPr bwMode="auto">
            <a:xfrm>
              <a:off x="1812824" y="2022721"/>
              <a:ext cx="277321" cy="221320"/>
              <a:chOff x="2255844" y="1268759"/>
              <a:chExt cx="360915" cy="287338"/>
            </a:xfrm>
          </p:grpSpPr>
          <p:sp>
            <p:nvSpPr>
              <p:cNvPr id="89" name="矩形 8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90" name="Rectangle 40"/>
              <p:cNvSpPr>
                <a:spLocks noChangeArrowheads="1"/>
              </p:cNvSpPr>
              <p:nvPr/>
            </p:nvSpPr>
            <p:spPr bwMode="auto">
              <a:xfrm>
                <a:off x="2255844" y="1268759"/>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57" name="组合 58"/>
            <p:cNvGrpSpPr>
              <a:grpSpLocks/>
            </p:cNvGrpSpPr>
            <p:nvPr/>
          </p:nvGrpSpPr>
          <p:grpSpPr bwMode="auto">
            <a:xfrm>
              <a:off x="1821967" y="2586632"/>
              <a:ext cx="277321" cy="212177"/>
              <a:chOff x="2267744" y="1280666"/>
              <a:chExt cx="360915" cy="276312"/>
            </a:xfrm>
          </p:grpSpPr>
          <p:sp>
            <p:nvSpPr>
              <p:cNvPr id="87" name="矩形 8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8" name="Rectangle 40"/>
              <p:cNvSpPr>
                <a:spLocks noChangeArrowheads="1"/>
              </p:cNvSpPr>
              <p:nvPr/>
            </p:nvSpPr>
            <p:spPr bwMode="auto">
              <a:xfrm>
                <a:off x="2267744" y="1280666"/>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58" name="组合 61"/>
            <p:cNvGrpSpPr>
              <a:grpSpLocks/>
            </p:cNvGrpSpPr>
            <p:nvPr/>
          </p:nvGrpSpPr>
          <p:grpSpPr bwMode="auto">
            <a:xfrm>
              <a:off x="1792845" y="3664534"/>
              <a:ext cx="277321" cy="212176"/>
              <a:chOff x="2244072" y="1280667"/>
              <a:chExt cx="358931" cy="276311"/>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6" name="Rectangle 40"/>
              <p:cNvSpPr>
                <a:spLocks noChangeArrowheads="1"/>
              </p:cNvSpPr>
              <p:nvPr/>
            </p:nvSpPr>
            <p:spPr bwMode="auto">
              <a:xfrm>
                <a:off x="2244072" y="1280667"/>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59" name="组合 64"/>
            <p:cNvGrpSpPr>
              <a:grpSpLocks/>
            </p:cNvGrpSpPr>
            <p:nvPr/>
          </p:nvGrpSpPr>
          <p:grpSpPr bwMode="auto">
            <a:xfrm>
              <a:off x="1801989" y="3100621"/>
              <a:ext cx="277321" cy="222544"/>
              <a:chOff x="2255907" y="1268757"/>
              <a:chExt cx="358931" cy="288446"/>
            </a:xfrm>
          </p:grpSpPr>
          <p:sp>
            <p:nvSpPr>
              <p:cNvPr id="83" name="矩形 82"/>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4" name="Rectangle 40"/>
              <p:cNvSpPr>
                <a:spLocks noChangeArrowheads="1"/>
              </p:cNvSpPr>
              <p:nvPr/>
            </p:nvSpPr>
            <p:spPr bwMode="auto">
              <a:xfrm>
                <a:off x="2255907" y="1268757"/>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60" name="Rectangle 34"/>
            <p:cNvSpPr>
              <a:spLocks noChangeArrowheads="1"/>
            </p:cNvSpPr>
            <p:nvPr/>
          </p:nvSpPr>
          <p:spPr bwMode="auto">
            <a:xfrm>
              <a:off x="911799" y="3617530"/>
              <a:ext cx="30457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itchFamily="34" charset="-122"/>
                <a:ea typeface="微软雅黑" pitchFamily="34" charset="-122"/>
              </a:endParaRPr>
            </a:p>
          </p:txBody>
        </p:sp>
        <p:sp>
          <p:nvSpPr>
            <p:cNvPr id="61" name="Rectangle 34"/>
            <p:cNvSpPr>
              <a:spLocks noChangeArrowheads="1"/>
            </p:cNvSpPr>
            <p:nvPr/>
          </p:nvSpPr>
          <p:spPr bwMode="auto">
            <a:xfrm>
              <a:off x="909900" y="3051755"/>
              <a:ext cx="28854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itchFamily="34" charset="-122"/>
                <a:ea typeface="微软雅黑" pitchFamily="34" charset="-122"/>
              </a:endParaRPr>
            </a:p>
          </p:txBody>
        </p:sp>
        <p:grpSp>
          <p:nvGrpSpPr>
            <p:cNvPr id="62" name="组合 61"/>
            <p:cNvGrpSpPr/>
            <p:nvPr/>
          </p:nvGrpSpPr>
          <p:grpSpPr>
            <a:xfrm>
              <a:off x="2140853" y="2255290"/>
              <a:ext cx="1945905" cy="1377898"/>
              <a:chOff x="2208968" y="2283000"/>
              <a:chExt cx="1945905" cy="1377898"/>
            </a:xfrm>
          </p:grpSpPr>
          <p:sp>
            <p:nvSpPr>
              <p:cNvPr id="74"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 name="Rectangle 49"/>
              <p:cNvSpPr>
                <a:spLocks noChangeArrowheads="1"/>
              </p:cNvSpPr>
              <p:nvPr/>
            </p:nvSpPr>
            <p:spPr bwMode="auto">
              <a:xfrm>
                <a:off x="2208968" y="2521979"/>
                <a:ext cx="1945905" cy="33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1914">
                  <a:lnSpc>
                    <a:spcPct val="115000"/>
                  </a:lnSpc>
                </a:pPr>
                <a:r>
                  <a:rPr kumimoji="1" lang="en-US" altLang="zh-CN" sz="1000" b="1" dirty="0">
                    <a:solidFill>
                      <a:srgbClr val="0000FF"/>
                    </a:solidFill>
                    <a:latin typeface="微软雅黑" pitchFamily="34" charset="-122"/>
                    <a:ea typeface="微软雅黑" pitchFamily="34" charset="-122"/>
                  </a:rPr>
                  <a:t>MAC</a:t>
                </a:r>
                <a:r>
                  <a:rPr kumimoji="1" lang="zh-CN" altLang="en-US" sz="1000" b="1" dirty="0" smtClean="0">
                    <a:solidFill>
                      <a:srgbClr val="0000FF"/>
                    </a:solidFill>
                    <a:latin typeface="微软雅黑" pitchFamily="34" charset="-122"/>
                    <a:ea typeface="微软雅黑" pitchFamily="34" charset="-122"/>
                  </a:rPr>
                  <a:t>地址     </a:t>
                </a:r>
                <a:r>
                  <a:rPr kumimoji="1" lang="zh-CN" altLang="en-US" sz="1000" b="1" dirty="0">
                    <a:solidFill>
                      <a:srgbClr val="0000FF"/>
                    </a:solidFill>
                    <a:latin typeface="微软雅黑" pitchFamily="34" charset="-122"/>
                    <a:ea typeface="微软雅黑" pitchFamily="34" charset="-122"/>
                  </a:rPr>
                  <a:t>接口    有效时间</a:t>
                </a:r>
              </a:p>
              <a:p>
                <a:pPr defTabSz="761914">
                  <a:lnSpc>
                    <a:spcPct val="115000"/>
                  </a:lnSpc>
                </a:pPr>
                <a:r>
                  <a:rPr kumimoji="1" lang="zh-CN" altLang="en-US" sz="1000" b="1" dirty="0">
                    <a:solidFill>
                      <a:srgbClr val="0000FF"/>
                    </a:solidFill>
                    <a:latin typeface="微软雅黑" pitchFamily="34" charset="-122"/>
                    <a:ea typeface="微软雅黑" pitchFamily="34" charset="-122"/>
                  </a:rPr>
                  <a:t>   </a:t>
                </a:r>
                <a:endParaRPr kumimoji="1" lang="en-US" altLang="zh-CN" sz="1000" b="1" baseline="-25000" dirty="0">
                  <a:solidFill>
                    <a:srgbClr val="0000FF"/>
                  </a:solidFill>
                  <a:latin typeface="微软雅黑" pitchFamily="34" charset="-122"/>
                  <a:ea typeface="微软雅黑" pitchFamily="34" charset="-122"/>
                </a:endParaRPr>
              </a:p>
            </p:txBody>
          </p:sp>
          <p:sp>
            <p:nvSpPr>
              <p:cNvPr id="76"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7"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Rectangle 24"/>
              <p:cNvSpPr>
                <a:spLocks noChangeArrowheads="1"/>
              </p:cNvSpPr>
              <p:nvPr/>
            </p:nvSpPr>
            <p:spPr bwMode="auto">
              <a:xfrm>
                <a:off x="2746695" y="2283000"/>
                <a:ext cx="721352"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zh-CN" altLang="en-US" sz="1400" b="1" dirty="0">
                    <a:latin typeface="微软雅黑" pitchFamily="34" charset="-122"/>
                    <a:ea typeface="微软雅黑" pitchFamily="34" charset="-122"/>
                  </a:rPr>
                  <a:t>交换表</a:t>
                </a:r>
                <a:endParaRPr kumimoji="1" lang="en-US" altLang="zh-CN" sz="1400" b="1" dirty="0">
                  <a:latin typeface="微软雅黑" pitchFamily="34" charset="-122"/>
                  <a:ea typeface="微软雅黑" pitchFamily="34" charset="-122"/>
                </a:endParaRPr>
              </a:p>
            </p:txBody>
          </p:sp>
          <p:sp>
            <p:nvSpPr>
              <p:cNvPr id="82"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63" name="Rectangle 34"/>
            <p:cNvSpPr>
              <a:spLocks noChangeArrowheads="1"/>
            </p:cNvSpPr>
            <p:nvPr/>
          </p:nvSpPr>
          <p:spPr bwMode="auto">
            <a:xfrm>
              <a:off x="893577" y="2511295"/>
              <a:ext cx="28693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itchFamily="34" charset="-122"/>
                <a:ea typeface="微软雅黑" pitchFamily="34" charset="-122"/>
              </a:endParaRPr>
            </a:p>
          </p:txBody>
        </p:sp>
        <p:pic>
          <p:nvPicPr>
            <p:cNvPr id="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68" name="组合 61"/>
            <p:cNvGrpSpPr>
              <a:grpSpLocks/>
            </p:cNvGrpSpPr>
            <p:nvPr/>
          </p:nvGrpSpPr>
          <p:grpSpPr bwMode="auto">
            <a:xfrm>
              <a:off x="3785094" y="2034605"/>
              <a:ext cx="277321" cy="212177"/>
              <a:chOff x="2244072" y="1280666"/>
              <a:chExt cx="358931" cy="276312"/>
            </a:xfrm>
          </p:grpSpPr>
          <p:sp>
            <p:nvSpPr>
              <p:cNvPr id="72" name="矩形 7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44072" y="1280666"/>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69" name="组合 61"/>
            <p:cNvGrpSpPr>
              <a:grpSpLocks/>
            </p:cNvGrpSpPr>
            <p:nvPr/>
          </p:nvGrpSpPr>
          <p:grpSpPr bwMode="auto">
            <a:xfrm>
              <a:off x="3785091" y="3696382"/>
              <a:ext cx="277321" cy="212172"/>
              <a:chOff x="2244074" y="1280670"/>
              <a:chExt cx="358932" cy="276308"/>
            </a:xfrm>
          </p:grpSpPr>
          <p:sp>
            <p:nvSpPr>
              <p:cNvPr id="70" name="矩形 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1" name="Rectangle 40"/>
              <p:cNvSpPr>
                <a:spLocks noChangeArrowheads="1"/>
              </p:cNvSpPr>
              <p:nvPr/>
            </p:nvSpPr>
            <p:spPr bwMode="auto">
              <a:xfrm>
                <a:off x="2244074" y="1280670"/>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sp>
        <p:nvSpPr>
          <p:cNvPr id="91" name="矩形 90"/>
          <p:cNvSpPr/>
          <p:nvPr/>
        </p:nvSpPr>
        <p:spPr>
          <a:xfrm>
            <a:off x="1137942" y="4914384"/>
            <a:ext cx="7041681" cy="656580"/>
          </a:xfrm>
          <a:prstGeom prst="rect">
            <a:avLst/>
          </a:prstGeom>
        </p:spPr>
        <p:txBody>
          <a:bodyPr wrap="square" lIns="91430" tIns="45715" rIns="91430" bIns="45715">
            <a:spAutoFit/>
          </a:bodyPr>
          <a:lstStyle/>
          <a:p>
            <a:pPr>
              <a:lnSpc>
                <a:spcPts val="2200"/>
              </a:lnSpc>
            </a:pPr>
            <a:r>
              <a:rPr lang="zh-CN" altLang="en-US" sz="1600" b="1" dirty="0">
                <a:latin typeface="微软雅黑" pitchFamily="34" charset="-122"/>
                <a:ea typeface="微软雅黑" pitchFamily="34" charset="-122"/>
              </a:rPr>
              <a:t>假设：</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C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发送了一帧，</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发送了一帧。</a:t>
            </a:r>
            <a:endParaRPr lang="en-US" altLang="zh-CN" sz="1600" b="1" dirty="0">
              <a:latin typeface="微软雅黑" pitchFamily="34" charset="-122"/>
              <a:ea typeface="微软雅黑" pitchFamily="34" charset="-122"/>
            </a:endParaRPr>
          </a:p>
          <a:p>
            <a:pPr>
              <a:lnSpc>
                <a:spcPts val="2200"/>
              </a:lnSpc>
            </a:pPr>
            <a:r>
              <a:rPr lang="zh-CN" altLang="en-US" sz="1600" b="1" dirty="0">
                <a:latin typeface="微软雅黑" pitchFamily="34" charset="-122"/>
                <a:ea typeface="微软雅黑" pitchFamily="34" charset="-122"/>
              </a:rPr>
              <a:t>请分析：此时，</a:t>
            </a:r>
            <a:r>
              <a:rPr lang="en-US" altLang="zh-CN" sz="1600" b="1" dirty="0">
                <a:latin typeface="微软雅黑" pitchFamily="34" charset="-122"/>
                <a:ea typeface="微软雅黑" pitchFamily="34" charset="-122"/>
              </a:rPr>
              <a:t>S1 </a:t>
            </a:r>
            <a:r>
              <a:rPr lang="zh-CN" altLang="en-US" sz="1600" b="1" dirty="0">
                <a:latin typeface="微软雅黑" pitchFamily="34" charset="-122"/>
                <a:ea typeface="微软雅黑" pitchFamily="34" charset="-122"/>
              </a:rPr>
              <a:t>和 </a:t>
            </a:r>
            <a:r>
              <a:rPr lang="en-US" altLang="zh-CN" sz="1600" b="1" dirty="0">
                <a:latin typeface="微软雅黑" pitchFamily="34" charset="-122"/>
                <a:ea typeface="微软雅黑" pitchFamily="34" charset="-122"/>
              </a:rPr>
              <a:t>S2 </a:t>
            </a:r>
            <a:r>
              <a:rPr lang="zh-CN" altLang="en-US" sz="1600" b="1" dirty="0">
                <a:latin typeface="微软雅黑" pitchFamily="34" charset="-122"/>
                <a:ea typeface="微软雅黑" pitchFamily="34" charset="-122"/>
              </a:rPr>
              <a:t>的交换表内容分别是什么？</a:t>
            </a:r>
          </a:p>
        </p:txBody>
      </p:sp>
    </p:spTree>
    <p:extLst>
      <p:ext uri="{BB962C8B-B14F-4D97-AF65-F5344CB8AC3E}">
        <p14:creationId xmlns:p14="http://schemas.microsoft.com/office/powerpoint/2010/main" val="78249821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cxnSp>
        <p:nvCxnSpPr>
          <p:cNvPr id="5" name="直接连接符 4"/>
          <p:cNvCxnSpPr/>
          <p:nvPr/>
        </p:nvCxnSpPr>
        <p:spPr>
          <a:xfrm>
            <a:off x="3704586" y="2158723"/>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306578" y="1516650"/>
            <a:ext cx="3159985" cy="3155537"/>
            <a:chOff x="5467217" y="1680542"/>
            <a:chExt cx="3159985" cy="2366653"/>
          </a:xfrm>
        </p:grpSpPr>
        <p:sp>
          <p:nvSpPr>
            <p:cNvPr id="7" name="矩形 6"/>
            <p:cNvSpPr/>
            <p:nvPr/>
          </p:nvSpPr>
          <p:spPr>
            <a:xfrm>
              <a:off x="5481206" y="1995407"/>
              <a:ext cx="2209376" cy="2051788"/>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8" name="直接连接符 7"/>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24"/>
            <p:cNvSpPr>
              <a:spLocks noChangeArrowheads="1"/>
            </p:cNvSpPr>
            <p:nvPr/>
          </p:nvSpPr>
          <p:spPr bwMode="auto">
            <a:xfrm>
              <a:off x="5801644"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13" name="Rectangle 34"/>
            <p:cNvSpPr>
              <a:spLocks noChangeArrowheads="1"/>
            </p:cNvSpPr>
            <p:nvPr/>
          </p:nvSpPr>
          <p:spPr bwMode="auto">
            <a:xfrm>
              <a:off x="8349883" y="1958293"/>
              <a:ext cx="27090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E</a:t>
              </a:r>
            </a:p>
          </p:txBody>
        </p:sp>
        <p:grpSp>
          <p:nvGrpSpPr>
            <p:cNvPr id="14" name="组合 57"/>
            <p:cNvGrpSpPr>
              <a:grpSpLocks/>
            </p:cNvGrpSpPr>
            <p:nvPr/>
          </p:nvGrpSpPr>
          <p:grpSpPr bwMode="auto">
            <a:xfrm>
              <a:off x="7460289" y="2022721"/>
              <a:ext cx="277321" cy="221319"/>
              <a:chOff x="2255844" y="1268760"/>
              <a:chExt cx="360915" cy="287337"/>
            </a:xfrm>
          </p:grpSpPr>
          <p:sp>
            <p:nvSpPr>
              <p:cNvPr id="47" name="矩形 46"/>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8" name="Rectangle 40"/>
              <p:cNvSpPr>
                <a:spLocks noChangeArrowheads="1"/>
              </p:cNvSpPr>
              <p:nvPr/>
            </p:nvSpPr>
            <p:spPr bwMode="auto">
              <a:xfrm>
                <a:off x="2255844" y="1268760"/>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15" name="组合 58"/>
            <p:cNvGrpSpPr>
              <a:grpSpLocks/>
            </p:cNvGrpSpPr>
            <p:nvPr/>
          </p:nvGrpSpPr>
          <p:grpSpPr bwMode="auto">
            <a:xfrm>
              <a:off x="7469432" y="2586632"/>
              <a:ext cx="277321" cy="212175"/>
              <a:chOff x="2267744" y="1280668"/>
              <a:chExt cx="360915" cy="276310"/>
            </a:xfrm>
          </p:grpSpPr>
          <p:sp>
            <p:nvSpPr>
              <p:cNvPr id="45" name="矩形 4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6" name="Rectangle 40"/>
              <p:cNvSpPr>
                <a:spLocks noChangeArrowheads="1"/>
              </p:cNvSpPr>
              <p:nvPr/>
            </p:nvSpPr>
            <p:spPr bwMode="auto">
              <a:xfrm>
                <a:off x="2267744" y="1280668"/>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16" name="组合 61"/>
            <p:cNvGrpSpPr>
              <a:grpSpLocks/>
            </p:cNvGrpSpPr>
            <p:nvPr/>
          </p:nvGrpSpPr>
          <p:grpSpPr bwMode="auto">
            <a:xfrm>
              <a:off x="7440312" y="3664534"/>
              <a:ext cx="277321" cy="212175"/>
              <a:chOff x="2244074" y="1280668"/>
              <a:chExt cx="358931" cy="276310"/>
            </a:xfrm>
          </p:grpSpPr>
          <p:sp>
            <p:nvSpPr>
              <p:cNvPr id="43" name="矩形 4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4"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17" name="组合 64"/>
            <p:cNvGrpSpPr>
              <a:grpSpLocks/>
            </p:cNvGrpSpPr>
            <p:nvPr/>
          </p:nvGrpSpPr>
          <p:grpSpPr bwMode="auto">
            <a:xfrm>
              <a:off x="7449456" y="3100625"/>
              <a:ext cx="277321" cy="222542"/>
              <a:chOff x="2255909" y="1268760"/>
              <a:chExt cx="358931" cy="288443"/>
            </a:xfrm>
          </p:grpSpPr>
          <p:sp>
            <p:nvSpPr>
              <p:cNvPr id="41" name="矩形 40"/>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2" name="Rectangle 40"/>
              <p:cNvSpPr>
                <a:spLocks noChangeArrowheads="1"/>
              </p:cNvSpPr>
              <p:nvPr/>
            </p:nvSpPr>
            <p:spPr bwMode="auto">
              <a:xfrm>
                <a:off x="2255909" y="1268760"/>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18" name="Rectangle 34"/>
            <p:cNvSpPr>
              <a:spLocks noChangeArrowheads="1"/>
            </p:cNvSpPr>
            <p:nvPr/>
          </p:nvSpPr>
          <p:spPr bwMode="auto">
            <a:xfrm>
              <a:off x="8317822" y="3617530"/>
              <a:ext cx="30938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H</a:t>
              </a:r>
              <a:endParaRPr kumimoji="1" lang="en-US" altLang="zh-CN" sz="1200" b="1" baseline="-25000" dirty="0">
                <a:latin typeface="微软雅黑" pitchFamily="34" charset="-122"/>
                <a:ea typeface="微软雅黑" pitchFamily="34" charset="-122"/>
              </a:endParaRPr>
            </a:p>
          </p:txBody>
        </p:sp>
        <p:sp>
          <p:nvSpPr>
            <p:cNvPr id="19" name="Rectangle 34"/>
            <p:cNvSpPr>
              <a:spLocks noChangeArrowheads="1"/>
            </p:cNvSpPr>
            <p:nvPr/>
          </p:nvSpPr>
          <p:spPr bwMode="auto">
            <a:xfrm>
              <a:off x="8311410" y="3051755"/>
              <a:ext cx="29976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G</a:t>
              </a:r>
              <a:endParaRPr kumimoji="1" lang="en-US" altLang="zh-CN" sz="1200" b="1" baseline="-25000" dirty="0">
                <a:latin typeface="微软雅黑" pitchFamily="34" charset="-122"/>
                <a:ea typeface="微软雅黑" pitchFamily="34" charset="-122"/>
              </a:endParaRPr>
            </a:p>
          </p:txBody>
        </p:sp>
        <p:grpSp>
          <p:nvGrpSpPr>
            <p:cNvPr id="20" name="组合 19"/>
            <p:cNvGrpSpPr/>
            <p:nvPr/>
          </p:nvGrpSpPr>
          <p:grpSpPr>
            <a:xfrm>
              <a:off x="5567372" y="2255290"/>
              <a:ext cx="1968560" cy="1377898"/>
              <a:chOff x="1976244" y="2283000"/>
              <a:chExt cx="1968560" cy="1377898"/>
            </a:xfrm>
          </p:grpSpPr>
          <p:sp>
            <p:nvSpPr>
              <p:cNvPr id="32"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3" name="Rectangle 49"/>
              <p:cNvSpPr>
                <a:spLocks noChangeArrowheads="1"/>
              </p:cNvSpPr>
              <p:nvPr/>
            </p:nvSpPr>
            <p:spPr bwMode="auto">
              <a:xfrm>
                <a:off x="1998899" y="2521979"/>
                <a:ext cx="1945905" cy="33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1914">
                  <a:lnSpc>
                    <a:spcPct val="115000"/>
                  </a:lnSpc>
                </a:pPr>
                <a:r>
                  <a:rPr kumimoji="1" lang="en-US" altLang="zh-CN" sz="1000" b="1" dirty="0">
                    <a:solidFill>
                      <a:srgbClr val="0000FF"/>
                    </a:solidFill>
                    <a:latin typeface="微软雅黑" pitchFamily="34" charset="-122"/>
                    <a:ea typeface="微软雅黑" pitchFamily="34" charset="-122"/>
                  </a:rPr>
                  <a:t>MAC</a:t>
                </a:r>
                <a:r>
                  <a:rPr kumimoji="1" lang="zh-CN" altLang="en-US" sz="1000" b="1" dirty="0" smtClean="0">
                    <a:solidFill>
                      <a:srgbClr val="0000FF"/>
                    </a:solidFill>
                    <a:latin typeface="微软雅黑" pitchFamily="34" charset="-122"/>
                    <a:ea typeface="微软雅黑" pitchFamily="34" charset="-122"/>
                  </a:rPr>
                  <a:t>地址    </a:t>
                </a:r>
                <a:r>
                  <a:rPr kumimoji="1" lang="zh-CN" altLang="en-US" sz="1000" b="1" dirty="0">
                    <a:solidFill>
                      <a:srgbClr val="0000FF"/>
                    </a:solidFill>
                    <a:latin typeface="微软雅黑" pitchFamily="34" charset="-122"/>
                    <a:ea typeface="微软雅黑" pitchFamily="34" charset="-122"/>
                  </a:rPr>
                  <a:t>接口    有效时间</a:t>
                </a:r>
              </a:p>
              <a:p>
                <a:pPr defTabSz="761914">
                  <a:lnSpc>
                    <a:spcPct val="115000"/>
                  </a:lnSpc>
                </a:pPr>
                <a:r>
                  <a:rPr kumimoji="1" lang="zh-CN" altLang="en-US" sz="1000" b="1" dirty="0">
                    <a:solidFill>
                      <a:srgbClr val="0000FF"/>
                    </a:solidFill>
                    <a:latin typeface="微软雅黑" pitchFamily="34" charset="-122"/>
                    <a:ea typeface="微软雅黑" pitchFamily="34" charset="-122"/>
                  </a:rPr>
                  <a:t>   </a:t>
                </a:r>
                <a:endParaRPr kumimoji="1" lang="en-US" altLang="zh-CN" sz="1000" b="1" baseline="-25000" dirty="0">
                  <a:solidFill>
                    <a:srgbClr val="0000FF"/>
                  </a:solidFill>
                  <a:latin typeface="微软雅黑" pitchFamily="34" charset="-122"/>
                  <a:ea typeface="微软雅黑" pitchFamily="34" charset="-122"/>
                </a:endParaRPr>
              </a:p>
            </p:txBody>
          </p:sp>
          <p:sp>
            <p:nvSpPr>
              <p:cNvPr id="34"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9" name="Rectangle 24"/>
              <p:cNvSpPr>
                <a:spLocks noChangeArrowheads="1"/>
              </p:cNvSpPr>
              <p:nvPr/>
            </p:nvSpPr>
            <p:spPr bwMode="auto">
              <a:xfrm>
                <a:off x="2474841" y="2283000"/>
                <a:ext cx="721352"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zh-CN" altLang="en-US" sz="1400" b="1" dirty="0">
                    <a:latin typeface="微软雅黑" pitchFamily="34" charset="-122"/>
                    <a:ea typeface="微软雅黑" pitchFamily="34" charset="-122"/>
                  </a:rPr>
                  <a:t>交换表</a:t>
                </a:r>
                <a:endParaRPr kumimoji="1" lang="en-US" altLang="zh-CN" sz="1400" b="1" dirty="0">
                  <a:latin typeface="微软雅黑" pitchFamily="34" charset="-122"/>
                  <a:ea typeface="微软雅黑" pitchFamily="34" charset="-122"/>
                </a:endParaRPr>
              </a:p>
            </p:txBody>
          </p:sp>
          <p:sp>
            <p:nvSpPr>
              <p:cNvPr id="40"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1" name="Rectangle 34"/>
            <p:cNvSpPr>
              <a:spLocks noChangeArrowheads="1"/>
            </p:cNvSpPr>
            <p:nvPr/>
          </p:nvSpPr>
          <p:spPr bwMode="auto">
            <a:xfrm>
              <a:off x="8340264" y="2511295"/>
              <a:ext cx="269306"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F</a:t>
              </a:r>
              <a:endParaRPr kumimoji="1" lang="en-US" altLang="zh-CN" sz="1200" b="1" baseline="-25000" dirty="0">
                <a:latin typeface="微软雅黑" pitchFamily="34" charset="-122"/>
                <a:ea typeface="微软雅黑" pitchFamily="34" charset="-122"/>
              </a:endParaRPr>
            </a:p>
          </p:txBody>
        </p:sp>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组合 61"/>
            <p:cNvGrpSpPr>
              <a:grpSpLocks/>
            </p:cNvGrpSpPr>
            <p:nvPr/>
          </p:nvGrpSpPr>
          <p:grpSpPr bwMode="auto">
            <a:xfrm>
              <a:off x="5467219" y="2034605"/>
              <a:ext cx="277321" cy="212175"/>
              <a:chOff x="2244074" y="1280668"/>
              <a:chExt cx="358931" cy="276310"/>
            </a:xfrm>
          </p:grpSpPr>
          <p:sp>
            <p:nvSpPr>
              <p:cNvPr id="30" name="矩形 2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1"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27" name="组合 61"/>
            <p:cNvGrpSpPr>
              <a:grpSpLocks/>
            </p:cNvGrpSpPr>
            <p:nvPr/>
          </p:nvGrpSpPr>
          <p:grpSpPr bwMode="auto">
            <a:xfrm>
              <a:off x="5467217" y="3696385"/>
              <a:ext cx="277321" cy="212170"/>
              <a:chOff x="2244078" y="1280673"/>
              <a:chExt cx="358932" cy="276305"/>
            </a:xfrm>
          </p:grpSpPr>
          <p:sp>
            <p:nvSpPr>
              <p:cNvPr id="28" name="矩形 2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9" name="Rectangle 40"/>
              <p:cNvSpPr>
                <a:spLocks noChangeArrowheads="1"/>
              </p:cNvSpPr>
              <p:nvPr/>
            </p:nvSpPr>
            <p:spPr bwMode="auto">
              <a:xfrm>
                <a:off x="2244078" y="1280673"/>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grpSp>
        <p:nvGrpSpPr>
          <p:cNvPr id="49" name="组合 48"/>
          <p:cNvGrpSpPr/>
          <p:nvPr/>
        </p:nvGrpSpPr>
        <p:grpSpPr>
          <a:xfrm>
            <a:off x="683508" y="1516650"/>
            <a:ext cx="3193183" cy="3155537"/>
            <a:chOff x="893576" y="1680542"/>
            <a:chExt cx="3193182" cy="2366653"/>
          </a:xfrm>
        </p:grpSpPr>
        <p:sp>
          <p:nvSpPr>
            <p:cNvPr id="50" name="矩形 49"/>
            <p:cNvSpPr/>
            <p:nvPr/>
          </p:nvSpPr>
          <p:spPr>
            <a:xfrm>
              <a:off x="1821963" y="1995407"/>
              <a:ext cx="2209376" cy="2051788"/>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1" name="直接连接符 50"/>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24"/>
            <p:cNvSpPr>
              <a:spLocks noChangeArrowheads="1"/>
            </p:cNvSpPr>
            <p:nvPr/>
          </p:nvSpPr>
          <p:spPr bwMode="auto">
            <a:xfrm>
              <a:off x="2142400"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56" name="Rectangle 34"/>
            <p:cNvSpPr>
              <a:spLocks noChangeArrowheads="1"/>
            </p:cNvSpPr>
            <p:nvPr/>
          </p:nvSpPr>
          <p:spPr bwMode="auto">
            <a:xfrm>
              <a:off x="900282" y="1958293"/>
              <a:ext cx="29816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itchFamily="34" charset="-122"/>
                <a:ea typeface="微软雅黑" pitchFamily="34" charset="-122"/>
              </a:endParaRPr>
            </a:p>
          </p:txBody>
        </p:sp>
        <p:grpSp>
          <p:nvGrpSpPr>
            <p:cNvPr id="57" name="组合 57"/>
            <p:cNvGrpSpPr>
              <a:grpSpLocks/>
            </p:cNvGrpSpPr>
            <p:nvPr/>
          </p:nvGrpSpPr>
          <p:grpSpPr bwMode="auto">
            <a:xfrm>
              <a:off x="1812824" y="2022721"/>
              <a:ext cx="277321" cy="221319"/>
              <a:chOff x="2255844" y="1268760"/>
              <a:chExt cx="360915" cy="287337"/>
            </a:xfrm>
          </p:grpSpPr>
          <p:sp>
            <p:nvSpPr>
              <p:cNvPr id="90" name="矩形 8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91" name="Rectangle 40"/>
              <p:cNvSpPr>
                <a:spLocks noChangeArrowheads="1"/>
              </p:cNvSpPr>
              <p:nvPr/>
            </p:nvSpPr>
            <p:spPr bwMode="auto">
              <a:xfrm>
                <a:off x="2255844" y="1268760"/>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58" name="组合 58"/>
            <p:cNvGrpSpPr>
              <a:grpSpLocks/>
            </p:cNvGrpSpPr>
            <p:nvPr/>
          </p:nvGrpSpPr>
          <p:grpSpPr bwMode="auto">
            <a:xfrm>
              <a:off x="1821967" y="2586632"/>
              <a:ext cx="277321" cy="212175"/>
              <a:chOff x="2267744" y="1280668"/>
              <a:chExt cx="360915" cy="276310"/>
            </a:xfrm>
          </p:grpSpPr>
          <p:sp>
            <p:nvSpPr>
              <p:cNvPr id="88" name="矩形 8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9" name="Rectangle 40"/>
              <p:cNvSpPr>
                <a:spLocks noChangeArrowheads="1"/>
              </p:cNvSpPr>
              <p:nvPr/>
            </p:nvSpPr>
            <p:spPr bwMode="auto">
              <a:xfrm>
                <a:off x="2267744" y="1280668"/>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59" name="组合 61"/>
            <p:cNvGrpSpPr>
              <a:grpSpLocks/>
            </p:cNvGrpSpPr>
            <p:nvPr/>
          </p:nvGrpSpPr>
          <p:grpSpPr bwMode="auto">
            <a:xfrm>
              <a:off x="1792847" y="3664534"/>
              <a:ext cx="277321" cy="212175"/>
              <a:chOff x="2244074" y="1280668"/>
              <a:chExt cx="358931" cy="276310"/>
            </a:xfrm>
          </p:grpSpPr>
          <p:sp>
            <p:nvSpPr>
              <p:cNvPr id="86" name="矩形 8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7"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60" name="组合 64"/>
            <p:cNvGrpSpPr>
              <a:grpSpLocks/>
            </p:cNvGrpSpPr>
            <p:nvPr/>
          </p:nvGrpSpPr>
          <p:grpSpPr bwMode="auto">
            <a:xfrm>
              <a:off x="1801991" y="3100625"/>
              <a:ext cx="277321" cy="222542"/>
              <a:chOff x="2255909" y="1268760"/>
              <a:chExt cx="358931" cy="288443"/>
            </a:xfrm>
          </p:grpSpPr>
          <p:sp>
            <p:nvSpPr>
              <p:cNvPr id="84" name="矩形 83"/>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5" name="Rectangle 40"/>
              <p:cNvSpPr>
                <a:spLocks noChangeArrowheads="1"/>
              </p:cNvSpPr>
              <p:nvPr/>
            </p:nvSpPr>
            <p:spPr bwMode="auto">
              <a:xfrm>
                <a:off x="2255909" y="1268760"/>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61" name="Rectangle 34"/>
            <p:cNvSpPr>
              <a:spLocks noChangeArrowheads="1"/>
            </p:cNvSpPr>
            <p:nvPr/>
          </p:nvSpPr>
          <p:spPr bwMode="auto">
            <a:xfrm>
              <a:off x="911799" y="3617530"/>
              <a:ext cx="30457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itchFamily="34" charset="-122"/>
                <a:ea typeface="微软雅黑" pitchFamily="34" charset="-122"/>
              </a:endParaRPr>
            </a:p>
          </p:txBody>
        </p:sp>
        <p:sp>
          <p:nvSpPr>
            <p:cNvPr id="62" name="Rectangle 34"/>
            <p:cNvSpPr>
              <a:spLocks noChangeArrowheads="1"/>
            </p:cNvSpPr>
            <p:nvPr/>
          </p:nvSpPr>
          <p:spPr bwMode="auto">
            <a:xfrm>
              <a:off x="909900" y="3051755"/>
              <a:ext cx="28854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itchFamily="34" charset="-122"/>
                <a:ea typeface="微软雅黑" pitchFamily="34" charset="-122"/>
              </a:endParaRPr>
            </a:p>
          </p:txBody>
        </p:sp>
        <p:grpSp>
          <p:nvGrpSpPr>
            <p:cNvPr id="63" name="组合 62"/>
            <p:cNvGrpSpPr/>
            <p:nvPr/>
          </p:nvGrpSpPr>
          <p:grpSpPr>
            <a:xfrm>
              <a:off x="2140853" y="2255290"/>
              <a:ext cx="1945905" cy="1377898"/>
              <a:chOff x="2208968" y="2283000"/>
              <a:chExt cx="1945905" cy="1377898"/>
            </a:xfrm>
          </p:grpSpPr>
          <p:sp>
            <p:nvSpPr>
              <p:cNvPr id="75"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6" name="Rectangle 49"/>
              <p:cNvSpPr>
                <a:spLocks noChangeArrowheads="1"/>
              </p:cNvSpPr>
              <p:nvPr/>
            </p:nvSpPr>
            <p:spPr bwMode="auto">
              <a:xfrm>
                <a:off x="2208968" y="2521979"/>
                <a:ext cx="1945905" cy="33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1914">
                  <a:lnSpc>
                    <a:spcPct val="115000"/>
                  </a:lnSpc>
                </a:pPr>
                <a:r>
                  <a:rPr kumimoji="1" lang="en-US" altLang="zh-CN" sz="1000" b="1" dirty="0">
                    <a:solidFill>
                      <a:srgbClr val="0000FF"/>
                    </a:solidFill>
                    <a:latin typeface="微软雅黑" pitchFamily="34" charset="-122"/>
                    <a:ea typeface="微软雅黑" pitchFamily="34" charset="-122"/>
                  </a:rPr>
                  <a:t>MAC</a:t>
                </a:r>
                <a:r>
                  <a:rPr kumimoji="1" lang="zh-CN" altLang="en-US" sz="1000" b="1" dirty="0">
                    <a:solidFill>
                      <a:srgbClr val="0000FF"/>
                    </a:solidFill>
                    <a:latin typeface="微软雅黑" pitchFamily="34" charset="-122"/>
                    <a:ea typeface="微软雅黑" pitchFamily="34" charset="-122"/>
                  </a:rPr>
                  <a:t>地址 </a:t>
                </a:r>
                <a:r>
                  <a:rPr kumimoji="1" lang="zh-CN" altLang="en-US" sz="1000" b="1" dirty="0" smtClean="0">
                    <a:solidFill>
                      <a:srgbClr val="0000FF"/>
                    </a:solidFill>
                    <a:latin typeface="微软雅黑" pitchFamily="34" charset="-122"/>
                    <a:ea typeface="微软雅黑" pitchFamily="34" charset="-122"/>
                  </a:rPr>
                  <a:t>    </a:t>
                </a:r>
                <a:r>
                  <a:rPr kumimoji="1" lang="zh-CN" altLang="en-US" sz="1000" b="1" dirty="0">
                    <a:solidFill>
                      <a:srgbClr val="0000FF"/>
                    </a:solidFill>
                    <a:latin typeface="微软雅黑" pitchFamily="34" charset="-122"/>
                    <a:ea typeface="微软雅黑" pitchFamily="34" charset="-122"/>
                  </a:rPr>
                  <a:t>接口    有效时间</a:t>
                </a:r>
              </a:p>
              <a:p>
                <a:pPr defTabSz="761914">
                  <a:lnSpc>
                    <a:spcPct val="115000"/>
                  </a:lnSpc>
                </a:pPr>
                <a:r>
                  <a:rPr kumimoji="1" lang="zh-CN" altLang="en-US" sz="1000" b="1" dirty="0">
                    <a:solidFill>
                      <a:srgbClr val="0000FF"/>
                    </a:solidFill>
                    <a:latin typeface="微软雅黑" pitchFamily="34" charset="-122"/>
                    <a:ea typeface="微软雅黑" pitchFamily="34" charset="-122"/>
                  </a:rPr>
                  <a:t>   </a:t>
                </a:r>
                <a:endParaRPr kumimoji="1" lang="en-US" altLang="zh-CN" sz="1000" b="1" baseline="-25000" dirty="0">
                  <a:solidFill>
                    <a:srgbClr val="0000FF"/>
                  </a:solidFill>
                  <a:latin typeface="微软雅黑" pitchFamily="34" charset="-122"/>
                  <a:ea typeface="微软雅黑" pitchFamily="34" charset="-122"/>
                </a:endParaRPr>
              </a:p>
            </p:txBody>
          </p:sp>
          <p:sp>
            <p:nvSpPr>
              <p:cNvPr id="77"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2" name="Rectangle 24"/>
              <p:cNvSpPr>
                <a:spLocks noChangeArrowheads="1"/>
              </p:cNvSpPr>
              <p:nvPr/>
            </p:nvSpPr>
            <p:spPr bwMode="auto">
              <a:xfrm>
                <a:off x="2746695" y="2283000"/>
                <a:ext cx="721352"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zh-CN" altLang="en-US" sz="1400" b="1" dirty="0">
                    <a:latin typeface="微软雅黑" pitchFamily="34" charset="-122"/>
                    <a:ea typeface="微软雅黑" pitchFamily="34" charset="-122"/>
                  </a:rPr>
                  <a:t>交换表</a:t>
                </a:r>
                <a:endParaRPr kumimoji="1" lang="en-US" altLang="zh-CN" sz="1400" b="1" dirty="0">
                  <a:latin typeface="微软雅黑" pitchFamily="34" charset="-122"/>
                  <a:ea typeface="微软雅黑" pitchFamily="34" charset="-122"/>
                </a:endParaRPr>
              </a:p>
            </p:txBody>
          </p:sp>
          <p:sp>
            <p:nvSpPr>
              <p:cNvPr id="83"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64" name="Rectangle 34"/>
            <p:cNvSpPr>
              <a:spLocks noChangeArrowheads="1"/>
            </p:cNvSpPr>
            <p:nvPr/>
          </p:nvSpPr>
          <p:spPr bwMode="auto">
            <a:xfrm>
              <a:off x="893576" y="2511295"/>
              <a:ext cx="28693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itchFamily="34" charset="-122"/>
                <a:ea typeface="微软雅黑" pitchFamily="34" charset="-122"/>
              </a:endParaRPr>
            </a:p>
          </p:txBody>
        </p:sp>
        <p:pic>
          <p:nvPicPr>
            <p:cNvPr id="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69" name="组合 61"/>
            <p:cNvGrpSpPr>
              <a:grpSpLocks/>
            </p:cNvGrpSpPr>
            <p:nvPr/>
          </p:nvGrpSpPr>
          <p:grpSpPr bwMode="auto">
            <a:xfrm>
              <a:off x="3785096" y="2034605"/>
              <a:ext cx="277321" cy="212175"/>
              <a:chOff x="2244074" y="1280668"/>
              <a:chExt cx="358931" cy="276310"/>
            </a:xfrm>
          </p:grpSpPr>
          <p:sp>
            <p:nvSpPr>
              <p:cNvPr id="73" name="矩形 7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4"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70" name="组合 61"/>
            <p:cNvGrpSpPr>
              <a:grpSpLocks/>
            </p:cNvGrpSpPr>
            <p:nvPr/>
          </p:nvGrpSpPr>
          <p:grpSpPr bwMode="auto">
            <a:xfrm>
              <a:off x="3785094" y="3696385"/>
              <a:ext cx="277321" cy="212170"/>
              <a:chOff x="2244078" y="1280673"/>
              <a:chExt cx="358932" cy="276305"/>
            </a:xfrm>
          </p:grpSpPr>
          <p:sp>
            <p:nvSpPr>
              <p:cNvPr id="71" name="矩形 7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2" name="Rectangle 40"/>
              <p:cNvSpPr>
                <a:spLocks noChangeArrowheads="1"/>
              </p:cNvSpPr>
              <p:nvPr/>
            </p:nvSpPr>
            <p:spPr bwMode="auto">
              <a:xfrm>
                <a:off x="2244078" y="1280673"/>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sp>
        <p:nvSpPr>
          <p:cNvPr id="92" name="矩形 91"/>
          <p:cNvSpPr/>
          <p:nvPr/>
        </p:nvSpPr>
        <p:spPr>
          <a:xfrm>
            <a:off x="2140325" y="2924232"/>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93" name="矩形 92"/>
          <p:cNvSpPr/>
          <p:nvPr/>
        </p:nvSpPr>
        <p:spPr>
          <a:xfrm>
            <a:off x="1137942" y="4914385"/>
            <a:ext cx="7041681" cy="374451"/>
          </a:xfrm>
          <a:prstGeom prst="rect">
            <a:avLst/>
          </a:prstGeom>
        </p:spPr>
        <p:txBody>
          <a:bodyPr wrap="square" lIns="91430" tIns="45715" rIns="91430" bIns="45715">
            <a:spAutoFit/>
          </a:bodyPr>
          <a:lstStyle/>
          <a:p>
            <a:pPr>
              <a:lnSpc>
                <a:spcPts val="2200"/>
              </a:lnSpc>
            </a:pPr>
            <a:r>
              <a:rPr lang="en-US" altLang="zh-CN" sz="1600" b="1" dirty="0" smtClean="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发送了一</a:t>
            </a:r>
            <a:r>
              <a:rPr lang="zh-CN" altLang="en-US" sz="1600" b="1" dirty="0" smtClean="0">
                <a:latin typeface="微软雅黑" pitchFamily="34" charset="-122"/>
                <a:ea typeface="微软雅黑" pitchFamily="34" charset="-122"/>
              </a:rPr>
              <a:t>帧</a:t>
            </a:r>
            <a:endParaRPr lang="zh-CN" altLang="en-US" sz="1600" b="1" dirty="0">
              <a:latin typeface="微软雅黑" pitchFamily="34" charset="-122"/>
              <a:ea typeface="微软雅黑" pitchFamily="34" charset="-122"/>
            </a:endParaRPr>
          </a:p>
        </p:txBody>
      </p:sp>
      <p:cxnSp>
        <p:nvCxnSpPr>
          <p:cNvPr id="94" name="直接箭头连接符 93"/>
          <p:cNvCxnSpPr/>
          <p:nvPr/>
        </p:nvCxnSpPr>
        <p:spPr>
          <a:xfrm flipH="1" flipV="1">
            <a:off x="1291118" y="2241110"/>
            <a:ext cx="339226" cy="621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36063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cxnSp>
        <p:nvCxnSpPr>
          <p:cNvPr id="4" name="直接连接符 3"/>
          <p:cNvCxnSpPr/>
          <p:nvPr/>
        </p:nvCxnSpPr>
        <p:spPr>
          <a:xfrm>
            <a:off x="3704586" y="2158723"/>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306578" y="1516650"/>
            <a:ext cx="3159985" cy="3155537"/>
            <a:chOff x="5467217" y="1680542"/>
            <a:chExt cx="3159985" cy="2366653"/>
          </a:xfrm>
        </p:grpSpPr>
        <p:sp>
          <p:nvSpPr>
            <p:cNvPr id="6" name="矩形 5"/>
            <p:cNvSpPr/>
            <p:nvPr/>
          </p:nvSpPr>
          <p:spPr>
            <a:xfrm>
              <a:off x="5481206" y="1995407"/>
              <a:ext cx="2209376" cy="2051788"/>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n>
                    <a:solidFill>
                      <a:schemeClr val="accent2">
                        <a:lumMod val="20000"/>
                        <a:lumOff val="80000"/>
                      </a:schemeClr>
                    </a:solidFill>
                  </a:ln>
                  <a:solidFill>
                    <a:schemeClr val="accent2">
                      <a:lumMod val="20000"/>
                      <a:lumOff val="80000"/>
                    </a:schemeClr>
                  </a:solidFill>
                  <a:latin typeface="微软雅黑" pitchFamily="34" charset="-122"/>
                  <a:ea typeface="微软雅黑" pitchFamily="34" charset="-122"/>
                </a:rPr>
                <a:t> </a:t>
              </a:r>
              <a:endParaRPr lang="zh-CN" altLang="en-US" sz="1200" dirty="0">
                <a:ln>
                  <a:solidFill>
                    <a:schemeClr val="accent2">
                      <a:lumMod val="20000"/>
                      <a:lumOff val="80000"/>
                    </a:schemeClr>
                  </a:solidFill>
                </a:ln>
                <a:solidFill>
                  <a:schemeClr val="accent2">
                    <a:lumMod val="20000"/>
                    <a:lumOff val="80000"/>
                  </a:schemeClr>
                </a:solidFill>
                <a:latin typeface="微软雅黑" pitchFamily="34" charset="-122"/>
                <a:ea typeface="微软雅黑" pitchFamily="34" charset="-122"/>
              </a:endParaRPr>
            </a:p>
          </p:txBody>
        </p:sp>
        <p:cxnSp>
          <p:nvCxnSpPr>
            <p:cNvPr id="7" name="直接连接符 6"/>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24"/>
            <p:cNvSpPr>
              <a:spLocks noChangeArrowheads="1"/>
            </p:cNvSpPr>
            <p:nvPr/>
          </p:nvSpPr>
          <p:spPr bwMode="auto">
            <a:xfrm>
              <a:off x="5801644"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12" name="Rectangle 34"/>
            <p:cNvSpPr>
              <a:spLocks noChangeArrowheads="1"/>
            </p:cNvSpPr>
            <p:nvPr/>
          </p:nvSpPr>
          <p:spPr bwMode="auto">
            <a:xfrm>
              <a:off x="8349883" y="1958293"/>
              <a:ext cx="27090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E</a:t>
              </a:r>
            </a:p>
          </p:txBody>
        </p:sp>
        <p:grpSp>
          <p:nvGrpSpPr>
            <p:cNvPr id="13" name="组合 57"/>
            <p:cNvGrpSpPr>
              <a:grpSpLocks/>
            </p:cNvGrpSpPr>
            <p:nvPr/>
          </p:nvGrpSpPr>
          <p:grpSpPr bwMode="auto">
            <a:xfrm>
              <a:off x="7460289" y="2022721"/>
              <a:ext cx="277321" cy="221319"/>
              <a:chOff x="2255844" y="1268760"/>
              <a:chExt cx="360915" cy="287337"/>
            </a:xfrm>
          </p:grpSpPr>
          <p:sp>
            <p:nvSpPr>
              <p:cNvPr id="46" name="矩形 45"/>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7" name="Rectangle 40"/>
              <p:cNvSpPr>
                <a:spLocks noChangeArrowheads="1"/>
              </p:cNvSpPr>
              <p:nvPr/>
            </p:nvSpPr>
            <p:spPr bwMode="auto">
              <a:xfrm>
                <a:off x="2255844" y="1268760"/>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 name="组合 58"/>
            <p:cNvGrpSpPr>
              <a:grpSpLocks/>
            </p:cNvGrpSpPr>
            <p:nvPr/>
          </p:nvGrpSpPr>
          <p:grpSpPr bwMode="auto">
            <a:xfrm>
              <a:off x="7469432" y="2586632"/>
              <a:ext cx="277321" cy="212175"/>
              <a:chOff x="2267744" y="1280668"/>
              <a:chExt cx="360915" cy="276310"/>
            </a:xfrm>
          </p:grpSpPr>
          <p:sp>
            <p:nvSpPr>
              <p:cNvPr id="44" name="矩形 4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5" name="Rectangle 40"/>
              <p:cNvSpPr>
                <a:spLocks noChangeArrowheads="1"/>
              </p:cNvSpPr>
              <p:nvPr/>
            </p:nvSpPr>
            <p:spPr bwMode="auto">
              <a:xfrm>
                <a:off x="2267744" y="1280668"/>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15" name="组合 61"/>
            <p:cNvGrpSpPr>
              <a:grpSpLocks/>
            </p:cNvGrpSpPr>
            <p:nvPr/>
          </p:nvGrpSpPr>
          <p:grpSpPr bwMode="auto">
            <a:xfrm>
              <a:off x="7440312" y="3664534"/>
              <a:ext cx="277321" cy="212175"/>
              <a:chOff x="2244074" y="1280668"/>
              <a:chExt cx="358931" cy="276310"/>
            </a:xfrm>
          </p:grpSpPr>
          <p:sp>
            <p:nvSpPr>
              <p:cNvPr id="42" name="矩形 4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3"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16" name="组合 64"/>
            <p:cNvGrpSpPr>
              <a:grpSpLocks/>
            </p:cNvGrpSpPr>
            <p:nvPr/>
          </p:nvGrpSpPr>
          <p:grpSpPr bwMode="auto">
            <a:xfrm>
              <a:off x="7449456" y="3100625"/>
              <a:ext cx="277321" cy="222542"/>
              <a:chOff x="2255909" y="1268760"/>
              <a:chExt cx="358931" cy="288443"/>
            </a:xfrm>
          </p:grpSpPr>
          <p:sp>
            <p:nvSpPr>
              <p:cNvPr id="40" name="矩形 3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1" name="Rectangle 40"/>
              <p:cNvSpPr>
                <a:spLocks noChangeArrowheads="1"/>
              </p:cNvSpPr>
              <p:nvPr/>
            </p:nvSpPr>
            <p:spPr bwMode="auto">
              <a:xfrm>
                <a:off x="2255909" y="1268760"/>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17" name="Rectangle 34"/>
            <p:cNvSpPr>
              <a:spLocks noChangeArrowheads="1"/>
            </p:cNvSpPr>
            <p:nvPr/>
          </p:nvSpPr>
          <p:spPr bwMode="auto">
            <a:xfrm>
              <a:off x="8317822" y="3617530"/>
              <a:ext cx="30938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H</a:t>
              </a:r>
              <a:endParaRPr kumimoji="1" lang="en-US" altLang="zh-CN" sz="1200" b="1" baseline="-25000" dirty="0">
                <a:latin typeface="微软雅黑" pitchFamily="34" charset="-122"/>
                <a:ea typeface="微软雅黑" pitchFamily="34" charset="-122"/>
              </a:endParaRPr>
            </a:p>
          </p:txBody>
        </p:sp>
        <p:sp>
          <p:nvSpPr>
            <p:cNvPr id="18" name="Rectangle 34"/>
            <p:cNvSpPr>
              <a:spLocks noChangeArrowheads="1"/>
            </p:cNvSpPr>
            <p:nvPr/>
          </p:nvSpPr>
          <p:spPr bwMode="auto">
            <a:xfrm>
              <a:off x="8311410" y="3051755"/>
              <a:ext cx="29976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G</a:t>
              </a:r>
              <a:endParaRPr kumimoji="1" lang="en-US" altLang="zh-CN" sz="1200" b="1" baseline="-25000" dirty="0">
                <a:latin typeface="微软雅黑" pitchFamily="34" charset="-122"/>
                <a:ea typeface="微软雅黑" pitchFamily="34" charset="-122"/>
              </a:endParaRPr>
            </a:p>
          </p:txBody>
        </p:sp>
        <p:grpSp>
          <p:nvGrpSpPr>
            <p:cNvPr id="19" name="组合 18"/>
            <p:cNvGrpSpPr/>
            <p:nvPr/>
          </p:nvGrpSpPr>
          <p:grpSpPr>
            <a:xfrm>
              <a:off x="5567372" y="2255290"/>
              <a:ext cx="1968560" cy="1377898"/>
              <a:chOff x="1976244" y="2283000"/>
              <a:chExt cx="1968560" cy="1377898"/>
            </a:xfrm>
          </p:grpSpPr>
          <p:sp>
            <p:nvSpPr>
              <p:cNvPr id="31"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2" name="Rectangle 49"/>
              <p:cNvSpPr>
                <a:spLocks noChangeArrowheads="1"/>
              </p:cNvSpPr>
              <p:nvPr/>
            </p:nvSpPr>
            <p:spPr bwMode="auto">
              <a:xfrm>
                <a:off x="1998899" y="2521979"/>
                <a:ext cx="1945905" cy="33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1914">
                  <a:lnSpc>
                    <a:spcPct val="115000"/>
                  </a:lnSpc>
                </a:pPr>
                <a:r>
                  <a:rPr kumimoji="1" lang="en-US" altLang="zh-CN" sz="1000" b="1" dirty="0">
                    <a:solidFill>
                      <a:srgbClr val="0000FF"/>
                    </a:solidFill>
                    <a:latin typeface="微软雅黑" pitchFamily="34" charset="-122"/>
                    <a:ea typeface="微软雅黑" pitchFamily="34" charset="-122"/>
                  </a:rPr>
                  <a:t>MAC</a:t>
                </a:r>
                <a:r>
                  <a:rPr kumimoji="1" lang="zh-CN" altLang="en-US" sz="1000" b="1" dirty="0" smtClean="0">
                    <a:solidFill>
                      <a:srgbClr val="0000FF"/>
                    </a:solidFill>
                    <a:latin typeface="微软雅黑" pitchFamily="34" charset="-122"/>
                    <a:ea typeface="微软雅黑" pitchFamily="34" charset="-122"/>
                  </a:rPr>
                  <a:t>地址    </a:t>
                </a:r>
                <a:r>
                  <a:rPr kumimoji="1" lang="zh-CN" altLang="en-US" sz="1000" b="1" dirty="0">
                    <a:solidFill>
                      <a:srgbClr val="0000FF"/>
                    </a:solidFill>
                    <a:latin typeface="微软雅黑" pitchFamily="34" charset="-122"/>
                    <a:ea typeface="微软雅黑" pitchFamily="34" charset="-122"/>
                  </a:rPr>
                  <a:t>接口    有效时间</a:t>
                </a:r>
              </a:p>
              <a:p>
                <a:pPr defTabSz="761914">
                  <a:lnSpc>
                    <a:spcPct val="115000"/>
                  </a:lnSpc>
                </a:pPr>
                <a:r>
                  <a:rPr kumimoji="1" lang="zh-CN" altLang="en-US" sz="1000" b="1" dirty="0">
                    <a:solidFill>
                      <a:srgbClr val="0000FF"/>
                    </a:solidFill>
                    <a:latin typeface="微软雅黑" pitchFamily="34" charset="-122"/>
                    <a:ea typeface="微软雅黑" pitchFamily="34" charset="-122"/>
                  </a:rPr>
                  <a:t>   </a:t>
                </a:r>
                <a:endParaRPr kumimoji="1" lang="en-US" altLang="zh-CN" sz="1000" b="1" baseline="-25000" dirty="0">
                  <a:solidFill>
                    <a:srgbClr val="0000FF"/>
                  </a:solidFill>
                  <a:latin typeface="微软雅黑" pitchFamily="34" charset="-122"/>
                  <a:ea typeface="微软雅黑" pitchFamily="34" charset="-122"/>
                </a:endParaRPr>
              </a:p>
            </p:txBody>
          </p:sp>
          <p:sp>
            <p:nvSpPr>
              <p:cNvPr id="33"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 name="Rectangle 24"/>
              <p:cNvSpPr>
                <a:spLocks noChangeArrowheads="1"/>
              </p:cNvSpPr>
              <p:nvPr/>
            </p:nvSpPr>
            <p:spPr bwMode="auto">
              <a:xfrm>
                <a:off x="2474841" y="2283000"/>
                <a:ext cx="721352"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zh-CN" altLang="en-US" sz="1400" b="1" dirty="0">
                    <a:latin typeface="微软雅黑" pitchFamily="34" charset="-122"/>
                    <a:ea typeface="微软雅黑" pitchFamily="34" charset="-122"/>
                  </a:rPr>
                  <a:t>交换表</a:t>
                </a:r>
                <a:endParaRPr kumimoji="1" lang="en-US" altLang="zh-CN" sz="1400" b="1" dirty="0">
                  <a:latin typeface="微软雅黑" pitchFamily="34" charset="-122"/>
                  <a:ea typeface="微软雅黑" pitchFamily="34" charset="-122"/>
                </a:endParaRPr>
              </a:p>
            </p:txBody>
          </p:sp>
          <p:sp>
            <p:nvSpPr>
              <p:cNvPr id="39"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0" name="Rectangle 34"/>
            <p:cNvSpPr>
              <a:spLocks noChangeArrowheads="1"/>
            </p:cNvSpPr>
            <p:nvPr/>
          </p:nvSpPr>
          <p:spPr bwMode="auto">
            <a:xfrm>
              <a:off x="8340264" y="2511295"/>
              <a:ext cx="269306"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F</a:t>
              </a:r>
              <a:endParaRPr kumimoji="1" lang="en-US" altLang="zh-CN" sz="1200" b="1" baseline="-25000" dirty="0">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组合 61"/>
            <p:cNvGrpSpPr>
              <a:grpSpLocks/>
            </p:cNvGrpSpPr>
            <p:nvPr/>
          </p:nvGrpSpPr>
          <p:grpSpPr bwMode="auto">
            <a:xfrm>
              <a:off x="5467219" y="2034605"/>
              <a:ext cx="277321" cy="212175"/>
              <a:chOff x="2244074" y="1280668"/>
              <a:chExt cx="358931" cy="276310"/>
            </a:xfrm>
          </p:grpSpPr>
          <p:sp>
            <p:nvSpPr>
              <p:cNvPr id="29" name="矩形 2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0"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26" name="组合 61"/>
            <p:cNvGrpSpPr>
              <a:grpSpLocks/>
            </p:cNvGrpSpPr>
            <p:nvPr/>
          </p:nvGrpSpPr>
          <p:grpSpPr bwMode="auto">
            <a:xfrm>
              <a:off x="5467217" y="3696385"/>
              <a:ext cx="277321" cy="212170"/>
              <a:chOff x="2244078" y="1280673"/>
              <a:chExt cx="358932" cy="276305"/>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8" name="Rectangle 40"/>
              <p:cNvSpPr>
                <a:spLocks noChangeArrowheads="1"/>
              </p:cNvSpPr>
              <p:nvPr/>
            </p:nvSpPr>
            <p:spPr bwMode="auto">
              <a:xfrm>
                <a:off x="2244078" y="1280673"/>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grpSp>
        <p:nvGrpSpPr>
          <p:cNvPr id="48" name="组合 47"/>
          <p:cNvGrpSpPr/>
          <p:nvPr/>
        </p:nvGrpSpPr>
        <p:grpSpPr>
          <a:xfrm>
            <a:off x="683508" y="1516650"/>
            <a:ext cx="3193183" cy="3155537"/>
            <a:chOff x="893576" y="1680542"/>
            <a:chExt cx="3193182" cy="2366653"/>
          </a:xfrm>
        </p:grpSpPr>
        <p:sp>
          <p:nvSpPr>
            <p:cNvPr id="49" name="矩形 48"/>
            <p:cNvSpPr/>
            <p:nvPr/>
          </p:nvSpPr>
          <p:spPr>
            <a:xfrm>
              <a:off x="1821963" y="1995407"/>
              <a:ext cx="2209376" cy="2051788"/>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0" name="直接连接符 49"/>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24"/>
            <p:cNvSpPr>
              <a:spLocks noChangeArrowheads="1"/>
            </p:cNvSpPr>
            <p:nvPr/>
          </p:nvSpPr>
          <p:spPr bwMode="auto">
            <a:xfrm>
              <a:off x="2142400"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55" name="Rectangle 34"/>
            <p:cNvSpPr>
              <a:spLocks noChangeArrowheads="1"/>
            </p:cNvSpPr>
            <p:nvPr/>
          </p:nvSpPr>
          <p:spPr bwMode="auto">
            <a:xfrm>
              <a:off x="900282" y="1958293"/>
              <a:ext cx="29816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itchFamily="34" charset="-122"/>
                <a:ea typeface="微软雅黑" pitchFamily="34" charset="-122"/>
              </a:endParaRPr>
            </a:p>
          </p:txBody>
        </p:sp>
        <p:grpSp>
          <p:nvGrpSpPr>
            <p:cNvPr id="56" name="组合 57"/>
            <p:cNvGrpSpPr>
              <a:grpSpLocks/>
            </p:cNvGrpSpPr>
            <p:nvPr/>
          </p:nvGrpSpPr>
          <p:grpSpPr bwMode="auto">
            <a:xfrm>
              <a:off x="1812824" y="2022721"/>
              <a:ext cx="277321" cy="221319"/>
              <a:chOff x="2255844" y="1268760"/>
              <a:chExt cx="360915" cy="287337"/>
            </a:xfrm>
          </p:grpSpPr>
          <p:sp>
            <p:nvSpPr>
              <p:cNvPr id="89" name="矩形 8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90" name="Rectangle 40"/>
              <p:cNvSpPr>
                <a:spLocks noChangeArrowheads="1"/>
              </p:cNvSpPr>
              <p:nvPr/>
            </p:nvSpPr>
            <p:spPr bwMode="auto">
              <a:xfrm>
                <a:off x="2255844" y="1268760"/>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57" name="组合 58"/>
            <p:cNvGrpSpPr>
              <a:grpSpLocks/>
            </p:cNvGrpSpPr>
            <p:nvPr/>
          </p:nvGrpSpPr>
          <p:grpSpPr bwMode="auto">
            <a:xfrm>
              <a:off x="1821967" y="2586632"/>
              <a:ext cx="277321" cy="212175"/>
              <a:chOff x="2267744" y="1280668"/>
              <a:chExt cx="360915" cy="276310"/>
            </a:xfrm>
          </p:grpSpPr>
          <p:sp>
            <p:nvSpPr>
              <p:cNvPr id="87" name="矩形 8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8" name="Rectangle 40"/>
              <p:cNvSpPr>
                <a:spLocks noChangeArrowheads="1"/>
              </p:cNvSpPr>
              <p:nvPr/>
            </p:nvSpPr>
            <p:spPr bwMode="auto">
              <a:xfrm>
                <a:off x="2267744" y="1280668"/>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58" name="组合 61"/>
            <p:cNvGrpSpPr>
              <a:grpSpLocks/>
            </p:cNvGrpSpPr>
            <p:nvPr/>
          </p:nvGrpSpPr>
          <p:grpSpPr bwMode="auto">
            <a:xfrm>
              <a:off x="1792847" y="3664534"/>
              <a:ext cx="277321" cy="212175"/>
              <a:chOff x="2244074" y="1280668"/>
              <a:chExt cx="358931" cy="276310"/>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6"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59" name="组合 64"/>
            <p:cNvGrpSpPr>
              <a:grpSpLocks/>
            </p:cNvGrpSpPr>
            <p:nvPr/>
          </p:nvGrpSpPr>
          <p:grpSpPr bwMode="auto">
            <a:xfrm>
              <a:off x="1801991" y="3100625"/>
              <a:ext cx="277321" cy="222542"/>
              <a:chOff x="2255909" y="1268760"/>
              <a:chExt cx="358931" cy="288443"/>
            </a:xfrm>
          </p:grpSpPr>
          <p:sp>
            <p:nvSpPr>
              <p:cNvPr id="83" name="矩形 82"/>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4" name="Rectangle 40"/>
              <p:cNvSpPr>
                <a:spLocks noChangeArrowheads="1"/>
              </p:cNvSpPr>
              <p:nvPr/>
            </p:nvSpPr>
            <p:spPr bwMode="auto">
              <a:xfrm>
                <a:off x="2255909" y="1268760"/>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60" name="Rectangle 34"/>
            <p:cNvSpPr>
              <a:spLocks noChangeArrowheads="1"/>
            </p:cNvSpPr>
            <p:nvPr/>
          </p:nvSpPr>
          <p:spPr bwMode="auto">
            <a:xfrm>
              <a:off x="911799" y="3617530"/>
              <a:ext cx="30457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itchFamily="34" charset="-122"/>
                <a:ea typeface="微软雅黑" pitchFamily="34" charset="-122"/>
              </a:endParaRPr>
            </a:p>
          </p:txBody>
        </p:sp>
        <p:sp>
          <p:nvSpPr>
            <p:cNvPr id="61" name="Rectangle 34"/>
            <p:cNvSpPr>
              <a:spLocks noChangeArrowheads="1"/>
            </p:cNvSpPr>
            <p:nvPr/>
          </p:nvSpPr>
          <p:spPr bwMode="auto">
            <a:xfrm>
              <a:off x="909900" y="3051755"/>
              <a:ext cx="28854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itchFamily="34" charset="-122"/>
                <a:ea typeface="微软雅黑" pitchFamily="34" charset="-122"/>
              </a:endParaRPr>
            </a:p>
          </p:txBody>
        </p:sp>
        <p:grpSp>
          <p:nvGrpSpPr>
            <p:cNvPr id="62" name="组合 61"/>
            <p:cNvGrpSpPr/>
            <p:nvPr/>
          </p:nvGrpSpPr>
          <p:grpSpPr>
            <a:xfrm>
              <a:off x="2140853" y="2255290"/>
              <a:ext cx="1945905" cy="1377898"/>
              <a:chOff x="2208968" y="2283000"/>
              <a:chExt cx="1945905" cy="1377898"/>
            </a:xfrm>
          </p:grpSpPr>
          <p:sp>
            <p:nvSpPr>
              <p:cNvPr id="74"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 name="Rectangle 49"/>
              <p:cNvSpPr>
                <a:spLocks noChangeArrowheads="1"/>
              </p:cNvSpPr>
              <p:nvPr/>
            </p:nvSpPr>
            <p:spPr bwMode="auto">
              <a:xfrm>
                <a:off x="2208968" y="2521979"/>
                <a:ext cx="1945905" cy="33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1914">
                  <a:lnSpc>
                    <a:spcPct val="115000"/>
                  </a:lnSpc>
                </a:pPr>
                <a:r>
                  <a:rPr kumimoji="1" lang="en-US" altLang="zh-CN" sz="1000" b="1" dirty="0">
                    <a:solidFill>
                      <a:srgbClr val="0000FF"/>
                    </a:solidFill>
                    <a:latin typeface="微软雅黑" pitchFamily="34" charset="-122"/>
                    <a:ea typeface="微软雅黑" pitchFamily="34" charset="-122"/>
                  </a:rPr>
                  <a:t>MAC</a:t>
                </a:r>
                <a:r>
                  <a:rPr kumimoji="1" lang="zh-CN" altLang="en-US" sz="1000" b="1" dirty="0">
                    <a:solidFill>
                      <a:srgbClr val="0000FF"/>
                    </a:solidFill>
                    <a:latin typeface="微软雅黑" pitchFamily="34" charset="-122"/>
                    <a:ea typeface="微软雅黑" pitchFamily="34" charset="-122"/>
                  </a:rPr>
                  <a:t>地址 </a:t>
                </a:r>
                <a:r>
                  <a:rPr kumimoji="1" lang="zh-CN" altLang="en-US" sz="1000" b="1" dirty="0" smtClean="0">
                    <a:solidFill>
                      <a:srgbClr val="0000FF"/>
                    </a:solidFill>
                    <a:latin typeface="微软雅黑" pitchFamily="34" charset="-122"/>
                    <a:ea typeface="微软雅黑" pitchFamily="34" charset="-122"/>
                  </a:rPr>
                  <a:t>    </a:t>
                </a:r>
                <a:r>
                  <a:rPr kumimoji="1" lang="zh-CN" altLang="en-US" sz="1000" b="1" dirty="0">
                    <a:solidFill>
                      <a:srgbClr val="0000FF"/>
                    </a:solidFill>
                    <a:latin typeface="微软雅黑" pitchFamily="34" charset="-122"/>
                    <a:ea typeface="微软雅黑" pitchFamily="34" charset="-122"/>
                  </a:rPr>
                  <a:t>接口    有效时间</a:t>
                </a:r>
              </a:p>
              <a:p>
                <a:pPr defTabSz="761914">
                  <a:lnSpc>
                    <a:spcPct val="115000"/>
                  </a:lnSpc>
                </a:pPr>
                <a:r>
                  <a:rPr kumimoji="1" lang="zh-CN" altLang="en-US" sz="1000" b="1" dirty="0">
                    <a:solidFill>
                      <a:srgbClr val="0000FF"/>
                    </a:solidFill>
                    <a:latin typeface="微软雅黑" pitchFamily="34" charset="-122"/>
                    <a:ea typeface="微软雅黑" pitchFamily="34" charset="-122"/>
                  </a:rPr>
                  <a:t>   </a:t>
                </a:r>
                <a:endParaRPr kumimoji="1" lang="en-US" altLang="zh-CN" sz="1000" b="1" baseline="-25000" dirty="0">
                  <a:solidFill>
                    <a:srgbClr val="0000FF"/>
                  </a:solidFill>
                  <a:latin typeface="微软雅黑" pitchFamily="34" charset="-122"/>
                  <a:ea typeface="微软雅黑" pitchFamily="34" charset="-122"/>
                </a:endParaRPr>
              </a:p>
            </p:txBody>
          </p:sp>
          <p:sp>
            <p:nvSpPr>
              <p:cNvPr id="76"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7"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Rectangle 24"/>
              <p:cNvSpPr>
                <a:spLocks noChangeArrowheads="1"/>
              </p:cNvSpPr>
              <p:nvPr/>
            </p:nvSpPr>
            <p:spPr bwMode="auto">
              <a:xfrm>
                <a:off x="2746695" y="2283000"/>
                <a:ext cx="721352"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zh-CN" altLang="en-US" sz="1400" b="1" dirty="0">
                    <a:latin typeface="微软雅黑" pitchFamily="34" charset="-122"/>
                    <a:ea typeface="微软雅黑" pitchFamily="34" charset="-122"/>
                  </a:rPr>
                  <a:t>交换表</a:t>
                </a:r>
                <a:endParaRPr kumimoji="1" lang="en-US" altLang="zh-CN" sz="1400" b="1" dirty="0">
                  <a:latin typeface="微软雅黑" pitchFamily="34" charset="-122"/>
                  <a:ea typeface="微软雅黑" pitchFamily="34" charset="-122"/>
                </a:endParaRPr>
              </a:p>
            </p:txBody>
          </p:sp>
          <p:sp>
            <p:nvSpPr>
              <p:cNvPr id="82"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63" name="Rectangle 34"/>
            <p:cNvSpPr>
              <a:spLocks noChangeArrowheads="1"/>
            </p:cNvSpPr>
            <p:nvPr/>
          </p:nvSpPr>
          <p:spPr bwMode="auto">
            <a:xfrm>
              <a:off x="893576" y="2511295"/>
              <a:ext cx="28693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itchFamily="34" charset="-122"/>
                <a:ea typeface="微软雅黑" pitchFamily="34" charset="-122"/>
              </a:endParaRPr>
            </a:p>
          </p:txBody>
        </p:sp>
        <p:pic>
          <p:nvPicPr>
            <p:cNvPr id="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68" name="组合 61"/>
            <p:cNvGrpSpPr>
              <a:grpSpLocks/>
            </p:cNvGrpSpPr>
            <p:nvPr/>
          </p:nvGrpSpPr>
          <p:grpSpPr bwMode="auto">
            <a:xfrm>
              <a:off x="3785096" y="2034605"/>
              <a:ext cx="277321" cy="212175"/>
              <a:chOff x="2244074" y="1280668"/>
              <a:chExt cx="358931" cy="276310"/>
            </a:xfrm>
          </p:grpSpPr>
          <p:sp>
            <p:nvSpPr>
              <p:cNvPr id="72" name="矩形 7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69" name="组合 61"/>
            <p:cNvGrpSpPr>
              <a:grpSpLocks/>
            </p:cNvGrpSpPr>
            <p:nvPr/>
          </p:nvGrpSpPr>
          <p:grpSpPr bwMode="auto">
            <a:xfrm>
              <a:off x="3785094" y="3696385"/>
              <a:ext cx="277321" cy="212170"/>
              <a:chOff x="2244078" y="1280673"/>
              <a:chExt cx="358932" cy="276305"/>
            </a:xfrm>
          </p:grpSpPr>
          <p:sp>
            <p:nvSpPr>
              <p:cNvPr id="70" name="矩形 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1" name="Rectangle 40"/>
              <p:cNvSpPr>
                <a:spLocks noChangeArrowheads="1"/>
              </p:cNvSpPr>
              <p:nvPr/>
            </p:nvSpPr>
            <p:spPr bwMode="auto">
              <a:xfrm>
                <a:off x="2244078" y="1280673"/>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sp>
        <p:nvSpPr>
          <p:cNvPr id="91" name="矩形 90"/>
          <p:cNvSpPr/>
          <p:nvPr/>
        </p:nvSpPr>
        <p:spPr>
          <a:xfrm>
            <a:off x="2140325" y="2924232"/>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92" name="矩形 91"/>
          <p:cNvSpPr/>
          <p:nvPr/>
        </p:nvSpPr>
        <p:spPr>
          <a:xfrm>
            <a:off x="5595258" y="2924232"/>
            <a:ext cx="1588970" cy="261600"/>
          </a:xfrm>
          <a:prstGeom prst="rect">
            <a:avLst/>
          </a:prstGeom>
        </p:spPr>
        <p:txBody>
          <a:bodyPr wrap="square" lIns="91430" tIns="45715" rIns="91430" bIns="45715">
            <a:spAutoFit/>
          </a:bodyPr>
          <a:lstStyle/>
          <a:p>
            <a:r>
              <a:rPr lang="en-US" altLang="zh-CN" sz="1100" b="1" dirty="0" smtClean="0">
                <a:latin typeface="微软雅黑" pitchFamily="34" charset="-122"/>
                <a:ea typeface="微软雅黑" pitchFamily="34" charset="-122"/>
              </a:rPr>
              <a:t>             </a:t>
            </a:r>
            <a:endParaRPr lang="zh-CN" altLang="en-US" sz="1100" b="1" dirty="0">
              <a:latin typeface="微软雅黑" pitchFamily="34" charset="-122"/>
              <a:ea typeface="微软雅黑" pitchFamily="34" charset="-122"/>
            </a:endParaRPr>
          </a:p>
        </p:txBody>
      </p:sp>
      <p:sp>
        <p:nvSpPr>
          <p:cNvPr id="93" name="矩形 92"/>
          <p:cNvSpPr/>
          <p:nvPr/>
        </p:nvSpPr>
        <p:spPr>
          <a:xfrm>
            <a:off x="1137942" y="4914385"/>
            <a:ext cx="7041681" cy="374451"/>
          </a:xfrm>
          <a:prstGeom prst="rect">
            <a:avLst/>
          </a:prstGeom>
        </p:spPr>
        <p:txBody>
          <a:bodyPr wrap="square" lIns="91430" tIns="45715" rIns="91430" bIns="45715">
            <a:spAutoFit/>
          </a:bodyPr>
          <a:lstStyle/>
          <a:p>
            <a:pPr>
              <a:lnSpc>
                <a:spcPts val="2200"/>
              </a:lnSpc>
            </a:pPr>
            <a:r>
              <a:rPr lang="en-US" altLang="zh-CN" sz="1600" b="1" dirty="0" smtClean="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发送了一</a:t>
            </a:r>
            <a:r>
              <a:rPr lang="zh-CN" altLang="en-US" sz="1600" b="1" dirty="0" smtClean="0">
                <a:latin typeface="微软雅黑" pitchFamily="34" charset="-122"/>
                <a:ea typeface="微软雅黑" pitchFamily="34" charset="-122"/>
              </a:rPr>
              <a:t>帧</a:t>
            </a:r>
            <a:endParaRPr lang="zh-CN" altLang="en-US" sz="1600" b="1" dirty="0">
              <a:latin typeface="微软雅黑" pitchFamily="34" charset="-122"/>
              <a:ea typeface="微软雅黑" pitchFamily="34" charset="-122"/>
            </a:endParaRPr>
          </a:p>
        </p:txBody>
      </p:sp>
      <p:cxnSp>
        <p:nvCxnSpPr>
          <p:cNvPr id="94" name="直接箭头连接符 93"/>
          <p:cNvCxnSpPr/>
          <p:nvPr/>
        </p:nvCxnSpPr>
        <p:spPr bwMode="auto">
          <a:xfrm>
            <a:off x="4067944" y="2486455"/>
            <a:ext cx="1080120" cy="0"/>
          </a:xfrm>
          <a:prstGeom prst="straightConnector1">
            <a:avLst/>
          </a:prstGeom>
          <a:solidFill>
            <a:schemeClr val="accent1"/>
          </a:solidFill>
          <a:ln w="571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直接箭头连接符 94"/>
          <p:cNvCxnSpPr/>
          <p:nvPr/>
        </p:nvCxnSpPr>
        <p:spPr>
          <a:xfrm>
            <a:off x="1356784" y="2785944"/>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a:off x="1322943" y="344880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1346272" y="4185221"/>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54769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cxnSp>
        <p:nvCxnSpPr>
          <p:cNvPr id="4" name="直接连接符 3"/>
          <p:cNvCxnSpPr/>
          <p:nvPr/>
        </p:nvCxnSpPr>
        <p:spPr>
          <a:xfrm>
            <a:off x="3704586" y="2158723"/>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306578" y="1516650"/>
            <a:ext cx="3159985" cy="3155537"/>
            <a:chOff x="5467217" y="1680542"/>
            <a:chExt cx="3159985" cy="2366653"/>
          </a:xfrm>
        </p:grpSpPr>
        <p:sp>
          <p:nvSpPr>
            <p:cNvPr id="6" name="矩形 5"/>
            <p:cNvSpPr/>
            <p:nvPr/>
          </p:nvSpPr>
          <p:spPr>
            <a:xfrm>
              <a:off x="5481206" y="1995407"/>
              <a:ext cx="2209376" cy="2051788"/>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7" name="直接连接符 6"/>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24"/>
            <p:cNvSpPr>
              <a:spLocks noChangeArrowheads="1"/>
            </p:cNvSpPr>
            <p:nvPr/>
          </p:nvSpPr>
          <p:spPr bwMode="auto">
            <a:xfrm>
              <a:off x="5801644"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12" name="Rectangle 34"/>
            <p:cNvSpPr>
              <a:spLocks noChangeArrowheads="1"/>
            </p:cNvSpPr>
            <p:nvPr/>
          </p:nvSpPr>
          <p:spPr bwMode="auto">
            <a:xfrm>
              <a:off x="8349883" y="1958293"/>
              <a:ext cx="27090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E</a:t>
              </a:r>
            </a:p>
          </p:txBody>
        </p:sp>
        <p:grpSp>
          <p:nvGrpSpPr>
            <p:cNvPr id="13" name="组合 57"/>
            <p:cNvGrpSpPr>
              <a:grpSpLocks/>
            </p:cNvGrpSpPr>
            <p:nvPr/>
          </p:nvGrpSpPr>
          <p:grpSpPr bwMode="auto">
            <a:xfrm>
              <a:off x="7460289" y="2022721"/>
              <a:ext cx="277321" cy="221319"/>
              <a:chOff x="2255844" y="1268760"/>
              <a:chExt cx="360915" cy="287337"/>
            </a:xfrm>
          </p:grpSpPr>
          <p:sp>
            <p:nvSpPr>
              <p:cNvPr id="46" name="矩形 45"/>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7" name="Rectangle 40"/>
              <p:cNvSpPr>
                <a:spLocks noChangeArrowheads="1"/>
              </p:cNvSpPr>
              <p:nvPr/>
            </p:nvSpPr>
            <p:spPr bwMode="auto">
              <a:xfrm>
                <a:off x="2255844" y="1268760"/>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 name="组合 58"/>
            <p:cNvGrpSpPr>
              <a:grpSpLocks/>
            </p:cNvGrpSpPr>
            <p:nvPr/>
          </p:nvGrpSpPr>
          <p:grpSpPr bwMode="auto">
            <a:xfrm>
              <a:off x="7469432" y="2586632"/>
              <a:ext cx="277321" cy="212175"/>
              <a:chOff x="2267744" y="1280668"/>
              <a:chExt cx="360915" cy="276310"/>
            </a:xfrm>
          </p:grpSpPr>
          <p:sp>
            <p:nvSpPr>
              <p:cNvPr id="44" name="矩形 4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5" name="Rectangle 40"/>
              <p:cNvSpPr>
                <a:spLocks noChangeArrowheads="1"/>
              </p:cNvSpPr>
              <p:nvPr/>
            </p:nvSpPr>
            <p:spPr bwMode="auto">
              <a:xfrm>
                <a:off x="2267744" y="1280668"/>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15" name="组合 61"/>
            <p:cNvGrpSpPr>
              <a:grpSpLocks/>
            </p:cNvGrpSpPr>
            <p:nvPr/>
          </p:nvGrpSpPr>
          <p:grpSpPr bwMode="auto">
            <a:xfrm>
              <a:off x="7440312" y="3664534"/>
              <a:ext cx="277321" cy="212175"/>
              <a:chOff x="2244074" y="1280668"/>
              <a:chExt cx="358931" cy="276310"/>
            </a:xfrm>
          </p:grpSpPr>
          <p:sp>
            <p:nvSpPr>
              <p:cNvPr id="42" name="矩形 4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3"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16" name="组合 64"/>
            <p:cNvGrpSpPr>
              <a:grpSpLocks/>
            </p:cNvGrpSpPr>
            <p:nvPr/>
          </p:nvGrpSpPr>
          <p:grpSpPr bwMode="auto">
            <a:xfrm>
              <a:off x="7449456" y="3100625"/>
              <a:ext cx="277321" cy="222542"/>
              <a:chOff x="2255909" y="1268760"/>
              <a:chExt cx="358931" cy="288443"/>
            </a:xfrm>
          </p:grpSpPr>
          <p:sp>
            <p:nvSpPr>
              <p:cNvPr id="40" name="矩形 3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1" name="Rectangle 40"/>
              <p:cNvSpPr>
                <a:spLocks noChangeArrowheads="1"/>
              </p:cNvSpPr>
              <p:nvPr/>
            </p:nvSpPr>
            <p:spPr bwMode="auto">
              <a:xfrm>
                <a:off x="2255909" y="1268760"/>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17" name="Rectangle 34"/>
            <p:cNvSpPr>
              <a:spLocks noChangeArrowheads="1"/>
            </p:cNvSpPr>
            <p:nvPr/>
          </p:nvSpPr>
          <p:spPr bwMode="auto">
            <a:xfrm>
              <a:off x="8317822" y="3617530"/>
              <a:ext cx="30938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H</a:t>
              </a:r>
              <a:endParaRPr kumimoji="1" lang="en-US" altLang="zh-CN" sz="1200" b="1" baseline="-25000" dirty="0">
                <a:latin typeface="微软雅黑" pitchFamily="34" charset="-122"/>
                <a:ea typeface="微软雅黑" pitchFamily="34" charset="-122"/>
              </a:endParaRPr>
            </a:p>
          </p:txBody>
        </p:sp>
        <p:sp>
          <p:nvSpPr>
            <p:cNvPr id="18" name="Rectangle 34"/>
            <p:cNvSpPr>
              <a:spLocks noChangeArrowheads="1"/>
            </p:cNvSpPr>
            <p:nvPr/>
          </p:nvSpPr>
          <p:spPr bwMode="auto">
            <a:xfrm>
              <a:off x="8311410" y="3051755"/>
              <a:ext cx="29976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G</a:t>
              </a:r>
              <a:endParaRPr kumimoji="1" lang="en-US" altLang="zh-CN" sz="1200" b="1" baseline="-25000" dirty="0">
                <a:latin typeface="微软雅黑" pitchFamily="34" charset="-122"/>
                <a:ea typeface="微软雅黑" pitchFamily="34" charset="-122"/>
              </a:endParaRPr>
            </a:p>
          </p:txBody>
        </p:sp>
        <p:grpSp>
          <p:nvGrpSpPr>
            <p:cNvPr id="19" name="组合 18"/>
            <p:cNvGrpSpPr/>
            <p:nvPr/>
          </p:nvGrpSpPr>
          <p:grpSpPr>
            <a:xfrm>
              <a:off x="5567372" y="2255290"/>
              <a:ext cx="1968560" cy="1377898"/>
              <a:chOff x="1976244" y="2283000"/>
              <a:chExt cx="1968560" cy="1377898"/>
            </a:xfrm>
          </p:grpSpPr>
          <p:sp>
            <p:nvSpPr>
              <p:cNvPr id="31"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2" name="Rectangle 49"/>
              <p:cNvSpPr>
                <a:spLocks noChangeArrowheads="1"/>
              </p:cNvSpPr>
              <p:nvPr/>
            </p:nvSpPr>
            <p:spPr bwMode="auto">
              <a:xfrm>
                <a:off x="1998899" y="2521979"/>
                <a:ext cx="1945905" cy="33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1914">
                  <a:lnSpc>
                    <a:spcPct val="115000"/>
                  </a:lnSpc>
                </a:pPr>
                <a:r>
                  <a:rPr kumimoji="1" lang="en-US" altLang="zh-CN" sz="1000" b="1" dirty="0">
                    <a:solidFill>
                      <a:srgbClr val="0000FF"/>
                    </a:solidFill>
                    <a:latin typeface="微软雅黑" pitchFamily="34" charset="-122"/>
                    <a:ea typeface="微软雅黑" pitchFamily="34" charset="-122"/>
                  </a:rPr>
                  <a:t>MAC</a:t>
                </a:r>
                <a:r>
                  <a:rPr kumimoji="1" lang="zh-CN" altLang="en-US" sz="1000" b="1" dirty="0" smtClean="0">
                    <a:solidFill>
                      <a:srgbClr val="0000FF"/>
                    </a:solidFill>
                    <a:latin typeface="微软雅黑" pitchFamily="34" charset="-122"/>
                    <a:ea typeface="微软雅黑" pitchFamily="34" charset="-122"/>
                  </a:rPr>
                  <a:t>地址    </a:t>
                </a:r>
                <a:r>
                  <a:rPr kumimoji="1" lang="zh-CN" altLang="en-US" sz="1000" b="1" dirty="0">
                    <a:solidFill>
                      <a:srgbClr val="0000FF"/>
                    </a:solidFill>
                    <a:latin typeface="微软雅黑" pitchFamily="34" charset="-122"/>
                    <a:ea typeface="微软雅黑" pitchFamily="34" charset="-122"/>
                  </a:rPr>
                  <a:t>接口    有效时间</a:t>
                </a:r>
              </a:p>
              <a:p>
                <a:pPr defTabSz="761914">
                  <a:lnSpc>
                    <a:spcPct val="115000"/>
                  </a:lnSpc>
                </a:pPr>
                <a:r>
                  <a:rPr kumimoji="1" lang="zh-CN" altLang="en-US" sz="1000" b="1" dirty="0">
                    <a:solidFill>
                      <a:srgbClr val="0000FF"/>
                    </a:solidFill>
                    <a:latin typeface="微软雅黑" pitchFamily="34" charset="-122"/>
                    <a:ea typeface="微软雅黑" pitchFamily="34" charset="-122"/>
                  </a:rPr>
                  <a:t>   </a:t>
                </a:r>
                <a:endParaRPr kumimoji="1" lang="en-US" altLang="zh-CN" sz="1000" b="1" baseline="-25000" dirty="0">
                  <a:solidFill>
                    <a:srgbClr val="0000FF"/>
                  </a:solidFill>
                  <a:latin typeface="微软雅黑" pitchFamily="34" charset="-122"/>
                  <a:ea typeface="微软雅黑" pitchFamily="34" charset="-122"/>
                </a:endParaRPr>
              </a:p>
            </p:txBody>
          </p:sp>
          <p:sp>
            <p:nvSpPr>
              <p:cNvPr id="33"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 name="Rectangle 24"/>
              <p:cNvSpPr>
                <a:spLocks noChangeArrowheads="1"/>
              </p:cNvSpPr>
              <p:nvPr/>
            </p:nvSpPr>
            <p:spPr bwMode="auto">
              <a:xfrm>
                <a:off x="2474841" y="2283000"/>
                <a:ext cx="721352"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zh-CN" altLang="en-US" sz="1400" b="1" dirty="0">
                    <a:latin typeface="微软雅黑" pitchFamily="34" charset="-122"/>
                    <a:ea typeface="微软雅黑" pitchFamily="34" charset="-122"/>
                  </a:rPr>
                  <a:t>交换表</a:t>
                </a:r>
                <a:endParaRPr kumimoji="1" lang="en-US" altLang="zh-CN" sz="1400" b="1" dirty="0">
                  <a:latin typeface="微软雅黑" pitchFamily="34" charset="-122"/>
                  <a:ea typeface="微软雅黑" pitchFamily="34" charset="-122"/>
                </a:endParaRPr>
              </a:p>
            </p:txBody>
          </p:sp>
          <p:sp>
            <p:nvSpPr>
              <p:cNvPr id="39"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0" name="Rectangle 34"/>
            <p:cNvSpPr>
              <a:spLocks noChangeArrowheads="1"/>
            </p:cNvSpPr>
            <p:nvPr/>
          </p:nvSpPr>
          <p:spPr bwMode="auto">
            <a:xfrm>
              <a:off x="8340264" y="2511295"/>
              <a:ext cx="269306"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F</a:t>
              </a:r>
              <a:endParaRPr kumimoji="1" lang="en-US" altLang="zh-CN" sz="1200" b="1" baseline="-25000" dirty="0">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组合 61"/>
            <p:cNvGrpSpPr>
              <a:grpSpLocks/>
            </p:cNvGrpSpPr>
            <p:nvPr/>
          </p:nvGrpSpPr>
          <p:grpSpPr bwMode="auto">
            <a:xfrm>
              <a:off x="5467219" y="2034605"/>
              <a:ext cx="277321" cy="212175"/>
              <a:chOff x="2244074" y="1280668"/>
              <a:chExt cx="358931" cy="276310"/>
            </a:xfrm>
          </p:grpSpPr>
          <p:sp>
            <p:nvSpPr>
              <p:cNvPr id="29" name="矩形 2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0"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26" name="组合 61"/>
            <p:cNvGrpSpPr>
              <a:grpSpLocks/>
            </p:cNvGrpSpPr>
            <p:nvPr/>
          </p:nvGrpSpPr>
          <p:grpSpPr bwMode="auto">
            <a:xfrm>
              <a:off x="5467217" y="3696385"/>
              <a:ext cx="277321" cy="212170"/>
              <a:chOff x="2244078" y="1280673"/>
              <a:chExt cx="358932" cy="276305"/>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8" name="Rectangle 40"/>
              <p:cNvSpPr>
                <a:spLocks noChangeArrowheads="1"/>
              </p:cNvSpPr>
              <p:nvPr/>
            </p:nvSpPr>
            <p:spPr bwMode="auto">
              <a:xfrm>
                <a:off x="2244078" y="1280673"/>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grpSp>
        <p:nvGrpSpPr>
          <p:cNvPr id="48" name="组合 47"/>
          <p:cNvGrpSpPr/>
          <p:nvPr/>
        </p:nvGrpSpPr>
        <p:grpSpPr>
          <a:xfrm>
            <a:off x="683508" y="1516650"/>
            <a:ext cx="3193183" cy="3155537"/>
            <a:chOff x="893576" y="1680542"/>
            <a:chExt cx="3193182" cy="2366653"/>
          </a:xfrm>
        </p:grpSpPr>
        <p:sp>
          <p:nvSpPr>
            <p:cNvPr id="49" name="矩形 48"/>
            <p:cNvSpPr/>
            <p:nvPr/>
          </p:nvSpPr>
          <p:spPr>
            <a:xfrm>
              <a:off x="1821963" y="1995407"/>
              <a:ext cx="2209376" cy="2051788"/>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0" name="直接连接符 49"/>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24"/>
            <p:cNvSpPr>
              <a:spLocks noChangeArrowheads="1"/>
            </p:cNvSpPr>
            <p:nvPr/>
          </p:nvSpPr>
          <p:spPr bwMode="auto">
            <a:xfrm>
              <a:off x="2142400"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55" name="Rectangle 34"/>
            <p:cNvSpPr>
              <a:spLocks noChangeArrowheads="1"/>
            </p:cNvSpPr>
            <p:nvPr/>
          </p:nvSpPr>
          <p:spPr bwMode="auto">
            <a:xfrm>
              <a:off x="900282" y="1958293"/>
              <a:ext cx="29816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itchFamily="34" charset="-122"/>
                <a:ea typeface="微软雅黑" pitchFamily="34" charset="-122"/>
              </a:endParaRPr>
            </a:p>
          </p:txBody>
        </p:sp>
        <p:grpSp>
          <p:nvGrpSpPr>
            <p:cNvPr id="56" name="组合 57"/>
            <p:cNvGrpSpPr>
              <a:grpSpLocks/>
            </p:cNvGrpSpPr>
            <p:nvPr/>
          </p:nvGrpSpPr>
          <p:grpSpPr bwMode="auto">
            <a:xfrm>
              <a:off x="1812824" y="2022721"/>
              <a:ext cx="277321" cy="221319"/>
              <a:chOff x="2255844" y="1268760"/>
              <a:chExt cx="360915" cy="287337"/>
            </a:xfrm>
          </p:grpSpPr>
          <p:sp>
            <p:nvSpPr>
              <p:cNvPr id="89" name="矩形 8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90" name="Rectangle 40"/>
              <p:cNvSpPr>
                <a:spLocks noChangeArrowheads="1"/>
              </p:cNvSpPr>
              <p:nvPr/>
            </p:nvSpPr>
            <p:spPr bwMode="auto">
              <a:xfrm>
                <a:off x="2255844" y="1268760"/>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57" name="组合 58"/>
            <p:cNvGrpSpPr>
              <a:grpSpLocks/>
            </p:cNvGrpSpPr>
            <p:nvPr/>
          </p:nvGrpSpPr>
          <p:grpSpPr bwMode="auto">
            <a:xfrm>
              <a:off x="1821967" y="2586632"/>
              <a:ext cx="277321" cy="212175"/>
              <a:chOff x="2267744" y="1280668"/>
              <a:chExt cx="360915" cy="276310"/>
            </a:xfrm>
          </p:grpSpPr>
          <p:sp>
            <p:nvSpPr>
              <p:cNvPr id="87" name="矩形 8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8" name="Rectangle 40"/>
              <p:cNvSpPr>
                <a:spLocks noChangeArrowheads="1"/>
              </p:cNvSpPr>
              <p:nvPr/>
            </p:nvSpPr>
            <p:spPr bwMode="auto">
              <a:xfrm>
                <a:off x="2267744" y="1280668"/>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58" name="组合 61"/>
            <p:cNvGrpSpPr>
              <a:grpSpLocks/>
            </p:cNvGrpSpPr>
            <p:nvPr/>
          </p:nvGrpSpPr>
          <p:grpSpPr bwMode="auto">
            <a:xfrm>
              <a:off x="1792847" y="3664534"/>
              <a:ext cx="277321" cy="212175"/>
              <a:chOff x="2244074" y="1280668"/>
              <a:chExt cx="358931" cy="276310"/>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6"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59" name="组合 64"/>
            <p:cNvGrpSpPr>
              <a:grpSpLocks/>
            </p:cNvGrpSpPr>
            <p:nvPr/>
          </p:nvGrpSpPr>
          <p:grpSpPr bwMode="auto">
            <a:xfrm>
              <a:off x="1801991" y="3100625"/>
              <a:ext cx="277321" cy="222542"/>
              <a:chOff x="2255909" y="1268760"/>
              <a:chExt cx="358931" cy="288443"/>
            </a:xfrm>
          </p:grpSpPr>
          <p:sp>
            <p:nvSpPr>
              <p:cNvPr id="83" name="矩形 82"/>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4" name="Rectangle 40"/>
              <p:cNvSpPr>
                <a:spLocks noChangeArrowheads="1"/>
              </p:cNvSpPr>
              <p:nvPr/>
            </p:nvSpPr>
            <p:spPr bwMode="auto">
              <a:xfrm>
                <a:off x="2255909" y="1268760"/>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60" name="Rectangle 34"/>
            <p:cNvSpPr>
              <a:spLocks noChangeArrowheads="1"/>
            </p:cNvSpPr>
            <p:nvPr/>
          </p:nvSpPr>
          <p:spPr bwMode="auto">
            <a:xfrm>
              <a:off x="911799" y="3617530"/>
              <a:ext cx="30457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itchFamily="34" charset="-122"/>
                <a:ea typeface="微软雅黑" pitchFamily="34" charset="-122"/>
              </a:endParaRPr>
            </a:p>
          </p:txBody>
        </p:sp>
        <p:sp>
          <p:nvSpPr>
            <p:cNvPr id="61" name="Rectangle 34"/>
            <p:cNvSpPr>
              <a:spLocks noChangeArrowheads="1"/>
            </p:cNvSpPr>
            <p:nvPr/>
          </p:nvSpPr>
          <p:spPr bwMode="auto">
            <a:xfrm>
              <a:off x="909900" y="3051755"/>
              <a:ext cx="28854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itchFamily="34" charset="-122"/>
                <a:ea typeface="微软雅黑" pitchFamily="34" charset="-122"/>
              </a:endParaRPr>
            </a:p>
          </p:txBody>
        </p:sp>
        <p:grpSp>
          <p:nvGrpSpPr>
            <p:cNvPr id="62" name="组合 61"/>
            <p:cNvGrpSpPr/>
            <p:nvPr/>
          </p:nvGrpSpPr>
          <p:grpSpPr>
            <a:xfrm>
              <a:off x="2140853" y="2255290"/>
              <a:ext cx="1945905" cy="1377898"/>
              <a:chOff x="2208968" y="2283000"/>
              <a:chExt cx="1945905" cy="1377898"/>
            </a:xfrm>
          </p:grpSpPr>
          <p:sp>
            <p:nvSpPr>
              <p:cNvPr id="74"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 name="Rectangle 49"/>
              <p:cNvSpPr>
                <a:spLocks noChangeArrowheads="1"/>
              </p:cNvSpPr>
              <p:nvPr/>
            </p:nvSpPr>
            <p:spPr bwMode="auto">
              <a:xfrm>
                <a:off x="2208968" y="2521979"/>
                <a:ext cx="1945905" cy="33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1914">
                  <a:lnSpc>
                    <a:spcPct val="115000"/>
                  </a:lnSpc>
                </a:pPr>
                <a:r>
                  <a:rPr kumimoji="1" lang="en-US" altLang="zh-CN" sz="1000" b="1" dirty="0">
                    <a:solidFill>
                      <a:srgbClr val="0000FF"/>
                    </a:solidFill>
                    <a:latin typeface="微软雅黑" pitchFamily="34" charset="-122"/>
                    <a:ea typeface="微软雅黑" pitchFamily="34" charset="-122"/>
                  </a:rPr>
                  <a:t>MAC</a:t>
                </a:r>
                <a:r>
                  <a:rPr kumimoji="1" lang="zh-CN" altLang="en-US" sz="1000" b="1" dirty="0">
                    <a:solidFill>
                      <a:srgbClr val="0000FF"/>
                    </a:solidFill>
                    <a:latin typeface="微软雅黑" pitchFamily="34" charset="-122"/>
                    <a:ea typeface="微软雅黑" pitchFamily="34" charset="-122"/>
                  </a:rPr>
                  <a:t>地址 </a:t>
                </a:r>
                <a:r>
                  <a:rPr kumimoji="1" lang="zh-CN" altLang="en-US" sz="1000" b="1" dirty="0" smtClean="0">
                    <a:solidFill>
                      <a:srgbClr val="0000FF"/>
                    </a:solidFill>
                    <a:latin typeface="微软雅黑" pitchFamily="34" charset="-122"/>
                    <a:ea typeface="微软雅黑" pitchFamily="34" charset="-122"/>
                  </a:rPr>
                  <a:t>    </a:t>
                </a:r>
                <a:r>
                  <a:rPr kumimoji="1" lang="zh-CN" altLang="en-US" sz="1000" b="1" dirty="0">
                    <a:solidFill>
                      <a:srgbClr val="0000FF"/>
                    </a:solidFill>
                    <a:latin typeface="微软雅黑" pitchFamily="34" charset="-122"/>
                    <a:ea typeface="微软雅黑" pitchFamily="34" charset="-122"/>
                  </a:rPr>
                  <a:t>接口    有效时间</a:t>
                </a:r>
              </a:p>
              <a:p>
                <a:pPr defTabSz="761914">
                  <a:lnSpc>
                    <a:spcPct val="115000"/>
                  </a:lnSpc>
                </a:pPr>
                <a:r>
                  <a:rPr kumimoji="1" lang="zh-CN" altLang="en-US" sz="1000" b="1" dirty="0">
                    <a:solidFill>
                      <a:srgbClr val="0000FF"/>
                    </a:solidFill>
                    <a:latin typeface="微软雅黑" pitchFamily="34" charset="-122"/>
                    <a:ea typeface="微软雅黑" pitchFamily="34" charset="-122"/>
                  </a:rPr>
                  <a:t>   </a:t>
                </a:r>
                <a:endParaRPr kumimoji="1" lang="en-US" altLang="zh-CN" sz="1000" b="1" baseline="-25000" dirty="0">
                  <a:solidFill>
                    <a:srgbClr val="0000FF"/>
                  </a:solidFill>
                  <a:latin typeface="微软雅黑" pitchFamily="34" charset="-122"/>
                  <a:ea typeface="微软雅黑" pitchFamily="34" charset="-122"/>
                </a:endParaRPr>
              </a:p>
            </p:txBody>
          </p:sp>
          <p:sp>
            <p:nvSpPr>
              <p:cNvPr id="76"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7"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Rectangle 24"/>
              <p:cNvSpPr>
                <a:spLocks noChangeArrowheads="1"/>
              </p:cNvSpPr>
              <p:nvPr/>
            </p:nvSpPr>
            <p:spPr bwMode="auto">
              <a:xfrm>
                <a:off x="2746695" y="2283000"/>
                <a:ext cx="721352"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zh-CN" altLang="en-US" sz="1400" b="1" dirty="0">
                    <a:latin typeface="微软雅黑" pitchFamily="34" charset="-122"/>
                    <a:ea typeface="微软雅黑" pitchFamily="34" charset="-122"/>
                  </a:rPr>
                  <a:t>交换表</a:t>
                </a:r>
                <a:endParaRPr kumimoji="1" lang="en-US" altLang="zh-CN" sz="1400" b="1" dirty="0">
                  <a:latin typeface="微软雅黑" pitchFamily="34" charset="-122"/>
                  <a:ea typeface="微软雅黑" pitchFamily="34" charset="-122"/>
                </a:endParaRPr>
              </a:p>
            </p:txBody>
          </p:sp>
          <p:sp>
            <p:nvSpPr>
              <p:cNvPr id="82"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63" name="Rectangle 34"/>
            <p:cNvSpPr>
              <a:spLocks noChangeArrowheads="1"/>
            </p:cNvSpPr>
            <p:nvPr/>
          </p:nvSpPr>
          <p:spPr bwMode="auto">
            <a:xfrm>
              <a:off x="893576" y="2511295"/>
              <a:ext cx="28693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itchFamily="34" charset="-122"/>
                <a:ea typeface="微软雅黑" pitchFamily="34" charset="-122"/>
              </a:endParaRPr>
            </a:p>
          </p:txBody>
        </p:sp>
        <p:pic>
          <p:nvPicPr>
            <p:cNvPr id="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68" name="组合 61"/>
            <p:cNvGrpSpPr>
              <a:grpSpLocks/>
            </p:cNvGrpSpPr>
            <p:nvPr/>
          </p:nvGrpSpPr>
          <p:grpSpPr bwMode="auto">
            <a:xfrm>
              <a:off x="3785096" y="2034605"/>
              <a:ext cx="277321" cy="212175"/>
              <a:chOff x="2244074" y="1280668"/>
              <a:chExt cx="358931" cy="276310"/>
            </a:xfrm>
          </p:grpSpPr>
          <p:sp>
            <p:nvSpPr>
              <p:cNvPr id="72" name="矩形 7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69" name="组合 61"/>
            <p:cNvGrpSpPr>
              <a:grpSpLocks/>
            </p:cNvGrpSpPr>
            <p:nvPr/>
          </p:nvGrpSpPr>
          <p:grpSpPr bwMode="auto">
            <a:xfrm>
              <a:off x="3785094" y="3696385"/>
              <a:ext cx="277321" cy="212170"/>
              <a:chOff x="2244078" y="1280673"/>
              <a:chExt cx="358932" cy="276305"/>
            </a:xfrm>
          </p:grpSpPr>
          <p:sp>
            <p:nvSpPr>
              <p:cNvPr id="70" name="矩形 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1" name="Rectangle 40"/>
              <p:cNvSpPr>
                <a:spLocks noChangeArrowheads="1"/>
              </p:cNvSpPr>
              <p:nvPr/>
            </p:nvSpPr>
            <p:spPr bwMode="auto">
              <a:xfrm>
                <a:off x="2244078" y="1280673"/>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sp>
        <p:nvSpPr>
          <p:cNvPr id="91" name="矩形 90"/>
          <p:cNvSpPr/>
          <p:nvPr/>
        </p:nvSpPr>
        <p:spPr>
          <a:xfrm>
            <a:off x="2140325" y="2924232"/>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92" name="矩形 91"/>
          <p:cNvSpPr/>
          <p:nvPr/>
        </p:nvSpPr>
        <p:spPr>
          <a:xfrm>
            <a:off x="5595258" y="2924232"/>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A             5</a:t>
            </a:r>
            <a:endParaRPr lang="zh-CN" altLang="en-US" sz="1100" b="1" dirty="0">
              <a:latin typeface="微软雅黑" pitchFamily="34" charset="-122"/>
              <a:ea typeface="微软雅黑" pitchFamily="34" charset="-122"/>
            </a:endParaRPr>
          </a:p>
        </p:txBody>
      </p:sp>
      <p:sp>
        <p:nvSpPr>
          <p:cNvPr id="93" name="Line 8"/>
          <p:cNvSpPr>
            <a:spLocks noChangeShapeType="1"/>
          </p:cNvSpPr>
          <p:nvPr/>
        </p:nvSpPr>
        <p:spPr bwMode="auto">
          <a:xfrm>
            <a:off x="457201"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925" tIns="38963" rIns="77925" bIns="38963"/>
          <a:lstStyle/>
          <a:p>
            <a:endParaRPr lang="zh-CN" altLang="en-US"/>
          </a:p>
        </p:txBody>
      </p:sp>
      <p:sp>
        <p:nvSpPr>
          <p:cNvPr id="94" name="矩形 93"/>
          <p:cNvSpPr/>
          <p:nvPr/>
        </p:nvSpPr>
        <p:spPr>
          <a:xfrm>
            <a:off x="1137942" y="4914385"/>
            <a:ext cx="7041681" cy="374451"/>
          </a:xfrm>
          <a:prstGeom prst="rect">
            <a:avLst/>
          </a:prstGeom>
        </p:spPr>
        <p:txBody>
          <a:bodyPr wrap="square" lIns="91430" tIns="45715" rIns="91430" bIns="45715">
            <a:spAutoFit/>
          </a:bodyPr>
          <a:lstStyle/>
          <a:p>
            <a:pPr>
              <a:lnSpc>
                <a:spcPts val="2200"/>
              </a:lnSpc>
            </a:pPr>
            <a:r>
              <a:rPr lang="en-US" altLang="zh-CN" sz="1600" b="1" dirty="0" smtClean="0">
                <a:latin typeface="微软雅黑" pitchFamily="34" charset="-122"/>
                <a:ea typeface="微软雅黑" pitchFamily="34" charset="-122"/>
              </a:rPr>
              <a:t>A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B </a:t>
            </a:r>
            <a:r>
              <a:rPr lang="zh-CN" altLang="en-US" sz="1600" b="1" dirty="0">
                <a:latin typeface="微软雅黑" pitchFamily="34" charset="-122"/>
                <a:ea typeface="微软雅黑" pitchFamily="34" charset="-122"/>
              </a:rPr>
              <a:t>发送了一</a:t>
            </a:r>
            <a:r>
              <a:rPr lang="zh-CN" altLang="en-US" sz="1600" b="1" dirty="0" smtClean="0">
                <a:latin typeface="微软雅黑" pitchFamily="34" charset="-122"/>
                <a:ea typeface="微软雅黑" pitchFamily="34" charset="-122"/>
              </a:rPr>
              <a:t>帧</a:t>
            </a:r>
            <a:endParaRPr lang="zh-CN" altLang="en-US" sz="1600" b="1" dirty="0">
              <a:latin typeface="微软雅黑" pitchFamily="34" charset="-122"/>
              <a:ea typeface="微软雅黑" pitchFamily="34" charset="-122"/>
            </a:endParaRPr>
          </a:p>
        </p:txBody>
      </p:sp>
      <p:cxnSp>
        <p:nvCxnSpPr>
          <p:cNvPr id="95" name="直接箭头连接符 94"/>
          <p:cNvCxnSpPr/>
          <p:nvPr/>
        </p:nvCxnSpPr>
        <p:spPr>
          <a:xfrm flipH="1" flipV="1">
            <a:off x="7466486" y="2296803"/>
            <a:ext cx="339226" cy="621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H="1" flipV="1">
            <a:off x="7466486" y="3087576"/>
            <a:ext cx="339226" cy="621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flipH="1" flipV="1">
            <a:off x="7495504" y="3839358"/>
            <a:ext cx="339226" cy="621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H="1" flipV="1">
            <a:off x="7462266" y="4601491"/>
            <a:ext cx="339226" cy="621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76748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cxnSp>
        <p:nvCxnSpPr>
          <p:cNvPr id="4" name="直接连接符 3"/>
          <p:cNvCxnSpPr/>
          <p:nvPr/>
        </p:nvCxnSpPr>
        <p:spPr>
          <a:xfrm>
            <a:off x="3704586" y="2158723"/>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306578" y="1516650"/>
            <a:ext cx="3159985" cy="3155537"/>
            <a:chOff x="5467217" y="1680542"/>
            <a:chExt cx="3159985" cy="2366653"/>
          </a:xfrm>
        </p:grpSpPr>
        <p:sp>
          <p:nvSpPr>
            <p:cNvPr id="6" name="矩形 5"/>
            <p:cNvSpPr/>
            <p:nvPr/>
          </p:nvSpPr>
          <p:spPr>
            <a:xfrm>
              <a:off x="5481206" y="1995407"/>
              <a:ext cx="2209376" cy="2051788"/>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7" name="直接连接符 6"/>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24"/>
            <p:cNvSpPr>
              <a:spLocks noChangeArrowheads="1"/>
            </p:cNvSpPr>
            <p:nvPr/>
          </p:nvSpPr>
          <p:spPr bwMode="auto">
            <a:xfrm>
              <a:off x="5801644"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12" name="Rectangle 34"/>
            <p:cNvSpPr>
              <a:spLocks noChangeArrowheads="1"/>
            </p:cNvSpPr>
            <p:nvPr/>
          </p:nvSpPr>
          <p:spPr bwMode="auto">
            <a:xfrm>
              <a:off x="8349883" y="1958293"/>
              <a:ext cx="27090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E</a:t>
              </a:r>
            </a:p>
          </p:txBody>
        </p:sp>
        <p:grpSp>
          <p:nvGrpSpPr>
            <p:cNvPr id="13" name="组合 57"/>
            <p:cNvGrpSpPr>
              <a:grpSpLocks/>
            </p:cNvGrpSpPr>
            <p:nvPr/>
          </p:nvGrpSpPr>
          <p:grpSpPr bwMode="auto">
            <a:xfrm>
              <a:off x="7460289" y="2022721"/>
              <a:ext cx="277321" cy="221319"/>
              <a:chOff x="2255844" y="1268760"/>
              <a:chExt cx="360915" cy="287337"/>
            </a:xfrm>
          </p:grpSpPr>
          <p:sp>
            <p:nvSpPr>
              <p:cNvPr id="46" name="矩形 45"/>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7" name="Rectangle 40"/>
              <p:cNvSpPr>
                <a:spLocks noChangeArrowheads="1"/>
              </p:cNvSpPr>
              <p:nvPr/>
            </p:nvSpPr>
            <p:spPr bwMode="auto">
              <a:xfrm>
                <a:off x="2255844" y="1268760"/>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 name="组合 58"/>
            <p:cNvGrpSpPr>
              <a:grpSpLocks/>
            </p:cNvGrpSpPr>
            <p:nvPr/>
          </p:nvGrpSpPr>
          <p:grpSpPr bwMode="auto">
            <a:xfrm>
              <a:off x="7469432" y="2586632"/>
              <a:ext cx="277321" cy="212175"/>
              <a:chOff x="2267744" y="1280668"/>
              <a:chExt cx="360915" cy="276310"/>
            </a:xfrm>
          </p:grpSpPr>
          <p:sp>
            <p:nvSpPr>
              <p:cNvPr id="44" name="矩形 4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5" name="Rectangle 40"/>
              <p:cNvSpPr>
                <a:spLocks noChangeArrowheads="1"/>
              </p:cNvSpPr>
              <p:nvPr/>
            </p:nvSpPr>
            <p:spPr bwMode="auto">
              <a:xfrm>
                <a:off x="2267744" y="1280668"/>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15" name="组合 61"/>
            <p:cNvGrpSpPr>
              <a:grpSpLocks/>
            </p:cNvGrpSpPr>
            <p:nvPr/>
          </p:nvGrpSpPr>
          <p:grpSpPr bwMode="auto">
            <a:xfrm>
              <a:off x="7440312" y="3664534"/>
              <a:ext cx="277321" cy="212175"/>
              <a:chOff x="2244074" y="1280668"/>
              <a:chExt cx="358931" cy="276310"/>
            </a:xfrm>
          </p:grpSpPr>
          <p:sp>
            <p:nvSpPr>
              <p:cNvPr id="42" name="矩形 4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3"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16" name="组合 64"/>
            <p:cNvGrpSpPr>
              <a:grpSpLocks/>
            </p:cNvGrpSpPr>
            <p:nvPr/>
          </p:nvGrpSpPr>
          <p:grpSpPr bwMode="auto">
            <a:xfrm>
              <a:off x="7449456" y="3100625"/>
              <a:ext cx="277321" cy="222542"/>
              <a:chOff x="2255909" y="1268760"/>
              <a:chExt cx="358931" cy="288443"/>
            </a:xfrm>
          </p:grpSpPr>
          <p:sp>
            <p:nvSpPr>
              <p:cNvPr id="40" name="矩形 3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1" name="Rectangle 40"/>
              <p:cNvSpPr>
                <a:spLocks noChangeArrowheads="1"/>
              </p:cNvSpPr>
              <p:nvPr/>
            </p:nvSpPr>
            <p:spPr bwMode="auto">
              <a:xfrm>
                <a:off x="2255909" y="1268760"/>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17" name="Rectangle 34"/>
            <p:cNvSpPr>
              <a:spLocks noChangeArrowheads="1"/>
            </p:cNvSpPr>
            <p:nvPr/>
          </p:nvSpPr>
          <p:spPr bwMode="auto">
            <a:xfrm>
              <a:off x="8317822" y="3617530"/>
              <a:ext cx="30938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H</a:t>
              </a:r>
              <a:endParaRPr kumimoji="1" lang="en-US" altLang="zh-CN" sz="1200" b="1" baseline="-25000" dirty="0">
                <a:latin typeface="微软雅黑" pitchFamily="34" charset="-122"/>
                <a:ea typeface="微软雅黑" pitchFamily="34" charset="-122"/>
              </a:endParaRPr>
            </a:p>
          </p:txBody>
        </p:sp>
        <p:sp>
          <p:nvSpPr>
            <p:cNvPr id="18" name="Rectangle 34"/>
            <p:cNvSpPr>
              <a:spLocks noChangeArrowheads="1"/>
            </p:cNvSpPr>
            <p:nvPr/>
          </p:nvSpPr>
          <p:spPr bwMode="auto">
            <a:xfrm>
              <a:off x="8311410" y="3051755"/>
              <a:ext cx="29976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G</a:t>
              </a:r>
              <a:endParaRPr kumimoji="1" lang="en-US" altLang="zh-CN" sz="1200" b="1" baseline="-25000" dirty="0">
                <a:latin typeface="微软雅黑" pitchFamily="34" charset="-122"/>
                <a:ea typeface="微软雅黑" pitchFamily="34" charset="-122"/>
              </a:endParaRPr>
            </a:p>
          </p:txBody>
        </p:sp>
        <p:grpSp>
          <p:nvGrpSpPr>
            <p:cNvPr id="19" name="组合 18"/>
            <p:cNvGrpSpPr/>
            <p:nvPr/>
          </p:nvGrpSpPr>
          <p:grpSpPr>
            <a:xfrm>
              <a:off x="5567372" y="2255290"/>
              <a:ext cx="1968560" cy="1377898"/>
              <a:chOff x="1976244" y="2283000"/>
              <a:chExt cx="1968560" cy="1377898"/>
            </a:xfrm>
          </p:grpSpPr>
          <p:sp>
            <p:nvSpPr>
              <p:cNvPr id="31"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2" name="Rectangle 49"/>
              <p:cNvSpPr>
                <a:spLocks noChangeArrowheads="1"/>
              </p:cNvSpPr>
              <p:nvPr/>
            </p:nvSpPr>
            <p:spPr bwMode="auto">
              <a:xfrm>
                <a:off x="1998899" y="2521979"/>
                <a:ext cx="1945905" cy="33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1914">
                  <a:lnSpc>
                    <a:spcPct val="115000"/>
                  </a:lnSpc>
                </a:pPr>
                <a:r>
                  <a:rPr kumimoji="1" lang="en-US" altLang="zh-CN" sz="1000" b="1" dirty="0">
                    <a:solidFill>
                      <a:srgbClr val="0000FF"/>
                    </a:solidFill>
                    <a:latin typeface="微软雅黑" pitchFamily="34" charset="-122"/>
                    <a:ea typeface="微软雅黑" pitchFamily="34" charset="-122"/>
                  </a:rPr>
                  <a:t>MAC</a:t>
                </a:r>
                <a:r>
                  <a:rPr kumimoji="1" lang="zh-CN" altLang="en-US" sz="1000" b="1" dirty="0">
                    <a:solidFill>
                      <a:srgbClr val="0000FF"/>
                    </a:solidFill>
                    <a:latin typeface="微软雅黑" pitchFamily="34" charset="-122"/>
                    <a:ea typeface="微软雅黑" pitchFamily="34" charset="-122"/>
                  </a:rPr>
                  <a:t>地址   接口    有效时间</a:t>
                </a:r>
              </a:p>
              <a:p>
                <a:pPr defTabSz="761914">
                  <a:lnSpc>
                    <a:spcPct val="115000"/>
                  </a:lnSpc>
                </a:pPr>
                <a:r>
                  <a:rPr kumimoji="1" lang="zh-CN" altLang="en-US" sz="1000" b="1" dirty="0">
                    <a:solidFill>
                      <a:srgbClr val="0000FF"/>
                    </a:solidFill>
                    <a:latin typeface="微软雅黑" pitchFamily="34" charset="-122"/>
                    <a:ea typeface="微软雅黑" pitchFamily="34" charset="-122"/>
                  </a:rPr>
                  <a:t>   </a:t>
                </a:r>
                <a:endParaRPr kumimoji="1" lang="en-US" altLang="zh-CN" sz="1000" b="1" baseline="-25000" dirty="0">
                  <a:solidFill>
                    <a:srgbClr val="0000FF"/>
                  </a:solidFill>
                  <a:latin typeface="微软雅黑" pitchFamily="34" charset="-122"/>
                  <a:ea typeface="微软雅黑" pitchFamily="34" charset="-122"/>
                </a:endParaRPr>
              </a:p>
            </p:txBody>
          </p:sp>
          <p:sp>
            <p:nvSpPr>
              <p:cNvPr id="33"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 name="Rectangle 24"/>
              <p:cNvSpPr>
                <a:spLocks noChangeArrowheads="1"/>
              </p:cNvSpPr>
              <p:nvPr/>
            </p:nvSpPr>
            <p:spPr bwMode="auto">
              <a:xfrm>
                <a:off x="2474841" y="2283000"/>
                <a:ext cx="721352"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zh-CN" altLang="en-US" sz="1400" b="1" dirty="0">
                    <a:latin typeface="微软雅黑" pitchFamily="34" charset="-122"/>
                    <a:ea typeface="微软雅黑" pitchFamily="34" charset="-122"/>
                  </a:rPr>
                  <a:t>交换表</a:t>
                </a:r>
                <a:endParaRPr kumimoji="1" lang="en-US" altLang="zh-CN" sz="1400" b="1" dirty="0">
                  <a:latin typeface="微软雅黑" pitchFamily="34" charset="-122"/>
                  <a:ea typeface="微软雅黑" pitchFamily="34" charset="-122"/>
                </a:endParaRPr>
              </a:p>
            </p:txBody>
          </p:sp>
          <p:sp>
            <p:nvSpPr>
              <p:cNvPr id="39"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0" name="Rectangle 34"/>
            <p:cNvSpPr>
              <a:spLocks noChangeArrowheads="1"/>
            </p:cNvSpPr>
            <p:nvPr/>
          </p:nvSpPr>
          <p:spPr bwMode="auto">
            <a:xfrm>
              <a:off x="8340264" y="2511295"/>
              <a:ext cx="269306"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F</a:t>
              </a:r>
              <a:endParaRPr kumimoji="1" lang="en-US" altLang="zh-CN" sz="1200" b="1" baseline="-25000" dirty="0">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组合 61"/>
            <p:cNvGrpSpPr>
              <a:grpSpLocks/>
            </p:cNvGrpSpPr>
            <p:nvPr/>
          </p:nvGrpSpPr>
          <p:grpSpPr bwMode="auto">
            <a:xfrm>
              <a:off x="5467219" y="2034605"/>
              <a:ext cx="277321" cy="212175"/>
              <a:chOff x="2244074" y="1280668"/>
              <a:chExt cx="358931" cy="276310"/>
            </a:xfrm>
          </p:grpSpPr>
          <p:sp>
            <p:nvSpPr>
              <p:cNvPr id="29" name="矩形 2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0"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26" name="组合 61"/>
            <p:cNvGrpSpPr>
              <a:grpSpLocks/>
            </p:cNvGrpSpPr>
            <p:nvPr/>
          </p:nvGrpSpPr>
          <p:grpSpPr bwMode="auto">
            <a:xfrm>
              <a:off x="5467217" y="3696385"/>
              <a:ext cx="277321" cy="212170"/>
              <a:chOff x="2244078" y="1280673"/>
              <a:chExt cx="358932" cy="276305"/>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8" name="Rectangle 40"/>
              <p:cNvSpPr>
                <a:spLocks noChangeArrowheads="1"/>
              </p:cNvSpPr>
              <p:nvPr/>
            </p:nvSpPr>
            <p:spPr bwMode="auto">
              <a:xfrm>
                <a:off x="2244078" y="1280673"/>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grpSp>
        <p:nvGrpSpPr>
          <p:cNvPr id="48" name="组合 47"/>
          <p:cNvGrpSpPr/>
          <p:nvPr/>
        </p:nvGrpSpPr>
        <p:grpSpPr>
          <a:xfrm>
            <a:off x="683508" y="1516650"/>
            <a:ext cx="3193183" cy="3155537"/>
            <a:chOff x="893576" y="1680542"/>
            <a:chExt cx="3193182" cy="2366653"/>
          </a:xfrm>
        </p:grpSpPr>
        <p:sp>
          <p:nvSpPr>
            <p:cNvPr id="49" name="矩形 48"/>
            <p:cNvSpPr/>
            <p:nvPr/>
          </p:nvSpPr>
          <p:spPr>
            <a:xfrm>
              <a:off x="1821963" y="1995407"/>
              <a:ext cx="2209376" cy="2051788"/>
            </a:xfrm>
            <a:prstGeom prst="rect">
              <a:avLst/>
            </a:prstGeom>
            <a:solidFill>
              <a:schemeClr val="accent2">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0" name="直接连接符 49"/>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24"/>
            <p:cNvSpPr>
              <a:spLocks noChangeArrowheads="1"/>
            </p:cNvSpPr>
            <p:nvPr/>
          </p:nvSpPr>
          <p:spPr bwMode="auto">
            <a:xfrm>
              <a:off x="2142400"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55" name="Rectangle 34"/>
            <p:cNvSpPr>
              <a:spLocks noChangeArrowheads="1"/>
            </p:cNvSpPr>
            <p:nvPr/>
          </p:nvSpPr>
          <p:spPr bwMode="auto">
            <a:xfrm>
              <a:off x="900282" y="1958293"/>
              <a:ext cx="29816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itchFamily="34" charset="-122"/>
                <a:ea typeface="微软雅黑" pitchFamily="34" charset="-122"/>
              </a:endParaRPr>
            </a:p>
          </p:txBody>
        </p:sp>
        <p:grpSp>
          <p:nvGrpSpPr>
            <p:cNvPr id="56" name="组合 57"/>
            <p:cNvGrpSpPr>
              <a:grpSpLocks/>
            </p:cNvGrpSpPr>
            <p:nvPr/>
          </p:nvGrpSpPr>
          <p:grpSpPr bwMode="auto">
            <a:xfrm>
              <a:off x="1812824" y="2022721"/>
              <a:ext cx="277321" cy="221319"/>
              <a:chOff x="2255844" y="1268760"/>
              <a:chExt cx="360915" cy="287337"/>
            </a:xfrm>
          </p:grpSpPr>
          <p:sp>
            <p:nvSpPr>
              <p:cNvPr id="89" name="矩形 8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90" name="Rectangle 40"/>
              <p:cNvSpPr>
                <a:spLocks noChangeArrowheads="1"/>
              </p:cNvSpPr>
              <p:nvPr/>
            </p:nvSpPr>
            <p:spPr bwMode="auto">
              <a:xfrm>
                <a:off x="2255844" y="1268760"/>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57" name="组合 58"/>
            <p:cNvGrpSpPr>
              <a:grpSpLocks/>
            </p:cNvGrpSpPr>
            <p:nvPr/>
          </p:nvGrpSpPr>
          <p:grpSpPr bwMode="auto">
            <a:xfrm>
              <a:off x="1821967" y="2586632"/>
              <a:ext cx="277321" cy="212175"/>
              <a:chOff x="2267744" y="1280668"/>
              <a:chExt cx="360915" cy="276310"/>
            </a:xfrm>
          </p:grpSpPr>
          <p:sp>
            <p:nvSpPr>
              <p:cNvPr id="87" name="矩形 8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8" name="Rectangle 40"/>
              <p:cNvSpPr>
                <a:spLocks noChangeArrowheads="1"/>
              </p:cNvSpPr>
              <p:nvPr/>
            </p:nvSpPr>
            <p:spPr bwMode="auto">
              <a:xfrm>
                <a:off x="2267744" y="1280668"/>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58" name="组合 61"/>
            <p:cNvGrpSpPr>
              <a:grpSpLocks/>
            </p:cNvGrpSpPr>
            <p:nvPr/>
          </p:nvGrpSpPr>
          <p:grpSpPr bwMode="auto">
            <a:xfrm>
              <a:off x="1792847" y="3664534"/>
              <a:ext cx="277321" cy="212175"/>
              <a:chOff x="2244074" y="1280668"/>
              <a:chExt cx="358931" cy="276310"/>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6"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59" name="组合 64"/>
            <p:cNvGrpSpPr>
              <a:grpSpLocks/>
            </p:cNvGrpSpPr>
            <p:nvPr/>
          </p:nvGrpSpPr>
          <p:grpSpPr bwMode="auto">
            <a:xfrm>
              <a:off x="1801991" y="3100625"/>
              <a:ext cx="277321" cy="222542"/>
              <a:chOff x="2255909" y="1268760"/>
              <a:chExt cx="358931" cy="288443"/>
            </a:xfrm>
          </p:grpSpPr>
          <p:sp>
            <p:nvSpPr>
              <p:cNvPr id="83" name="矩形 82"/>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4" name="Rectangle 40"/>
              <p:cNvSpPr>
                <a:spLocks noChangeArrowheads="1"/>
              </p:cNvSpPr>
              <p:nvPr/>
            </p:nvSpPr>
            <p:spPr bwMode="auto">
              <a:xfrm>
                <a:off x="2255909" y="1268760"/>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60" name="Rectangle 34"/>
            <p:cNvSpPr>
              <a:spLocks noChangeArrowheads="1"/>
            </p:cNvSpPr>
            <p:nvPr/>
          </p:nvSpPr>
          <p:spPr bwMode="auto">
            <a:xfrm>
              <a:off x="911799" y="3617530"/>
              <a:ext cx="30457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itchFamily="34" charset="-122"/>
                <a:ea typeface="微软雅黑" pitchFamily="34" charset="-122"/>
              </a:endParaRPr>
            </a:p>
          </p:txBody>
        </p:sp>
        <p:sp>
          <p:nvSpPr>
            <p:cNvPr id="61" name="Rectangle 34"/>
            <p:cNvSpPr>
              <a:spLocks noChangeArrowheads="1"/>
            </p:cNvSpPr>
            <p:nvPr/>
          </p:nvSpPr>
          <p:spPr bwMode="auto">
            <a:xfrm>
              <a:off x="909900" y="3051755"/>
              <a:ext cx="28854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itchFamily="34" charset="-122"/>
                <a:ea typeface="微软雅黑" pitchFamily="34" charset="-122"/>
              </a:endParaRPr>
            </a:p>
          </p:txBody>
        </p:sp>
        <p:grpSp>
          <p:nvGrpSpPr>
            <p:cNvPr id="62" name="组合 61"/>
            <p:cNvGrpSpPr/>
            <p:nvPr/>
          </p:nvGrpSpPr>
          <p:grpSpPr>
            <a:xfrm>
              <a:off x="2140853" y="2255290"/>
              <a:ext cx="1945905" cy="1377898"/>
              <a:chOff x="2208968" y="2283000"/>
              <a:chExt cx="1945905" cy="1377898"/>
            </a:xfrm>
          </p:grpSpPr>
          <p:sp>
            <p:nvSpPr>
              <p:cNvPr id="74"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 name="Rectangle 49"/>
              <p:cNvSpPr>
                <a:spLocks noChangeArrowheads="1"/>
              </p:cNvSpPr>
              <p:nvPr/>
            </p:nvSpPr>
            <p:spPr bwMode="auto">
              <a:xfrm>
                <a:off x="2208968" y="2521979"/>
                <a:ext cx="1945905" cy="33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1914">
                  <a:lnSpc>
                    <a:spcPct val="115000"/>
                  </a:lnSpc>
                </a:pPr>
                <a:r>
                  <a:rPr kumimoji="1" lang="en-US" altLang="zh-CN" sz="1000" b="1" dirty="0">
                    <a:solidFill>
                      <a:srgbClr val="0000FF"/>
                    </a:solidFill>
                    <a:latin typeface="微软雅黑" pitchFamily="34" charset="-122"/>
                    <a:ea typeface="微软雅黑" pitchFamily="34" charset="-122"/>
                  </a:rPr>
                  <a:t>MAC</a:t>
                </a:r>
                <a:r>
                  <a:rPr kumimoji="1" lang="zh-CN" altLang="en-US" sz="1000" b="1" dirty="0">
                    <a:solidFill>
                      <a:srgbClr val="0000FF"/>
                    </a:solidFill>
                    <a:latin typeface="微软雅黑" pitchFamily="34" charset="-122"/>
                    <a:ea typeface="微软雅黑" pitchFamily="34" charset="-122"/>
                  </a:rPr>
                  <a:t>地址   接口    有效时间</a:t>
                </a:r>
              </a:p>
              <a:p>
                <a:pPr defTabSz="761914">
                  <a:lnSpc>
                    <a:spcPct val="115000"/>
                  </a:lnSpc>
                </a:pPr>
                <a:r>
                  <a:rPr kumimoji="1" lang="zh-CN" altLang="en-US" sz="1000" b="1" dirty="0">
                    <a:solidFill>
                      <a:srgbClr val="0000FF"/>
                    </a:solidFill>
                    <a:latin typeface="微软雅黑" pitchFamily="34" charset="-122"/>
                    <a:ea typeface="微软雅黑" pitchFamily="34" charset="-122"/>
                  </a:rPr>
                  <a:t>   </a:t>
                </a:r>
                <a:endParaRPr kumimoji="1" lang="en-US" altLang="zh-CN" sz="1000" b="1" baseline="-25000" dirty="0">
                  <a:solidFill>
                    <a:srgbClr val="0000FF"/>
                  </a:solidFill>
                  <a:latin typeface="微软雅黑" pitchFamily="34" charset="-122"/>
                  <a:ea typeface="微软雅黑" pitchFamily="34" charset="-122"/>
                </a:endParaRPr>
              </a:p>
            </p:txBody>
          </p:sp>
          <p:sp>
            <p:nvSpPr>
              <p:cNvPr id="76"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7"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Rectangle 24"/>
              <p:cNvSpPr>
                <a:spLocks noChangeArrowheads="1"/>
              </p:cNvSpPr>
              <p:nvPr/>
            </p:nvSpPr>
            <p:spPr bwMode="auto">
              <a:xfrm>
                <a:off x="2746695" y="2283000"/>
                <a:ext cx="721352"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zh-CN" altLang="en-US" sz="1400" b="1" dirty="0">
                    <a:latin typeface="微软雅黑" pitchFamily="34" charset="-122"/>
                    <a:ea typeface="微软雅黑" pitchFamily="34" charset="-122"/>
                  </a:rPr>
                  <a:t>交换表</a:t>
                </a:r>
                <a:endParaRPr kumimoji="1" lang="en-US" altLang="zh-CN" sz="1400" b="1" dirty="0">
                  <a:latin typeface="微软雅黑" pitchFamily="34" charset="-122"/>
                  <a:ea typeface="微软雅黑" pitchFamily="34" charset="-122"/>
                </a:endParaRPr>
              </a:p>
            </p:txBody>
          </p:sp>
          <p:sp>
            <p:nvSpPr>
              <p:cNvPr id="82"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63" name="Rectangle 34"/>
            <p:cNvSpPr>
              <a:spLocks noChangeArrowheads="1"/>
            </p:cNvSpPr>
            <p:nvPr/>
          </p:nvSpPr>
          <p:spPr bwMode="auto">
            <a:xfrm>
              <a:off x="893576" y="2511295"/>
              <a:ext cx="28693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itchFamily="34" charset="-122"/>
                <a:ea typeface="微软雅黑" pitchFamily="34" charset="-122"/>
              </a:endParaRPr>
            </a:p>
          </p:txBody>
        </p:sp>
        <p:pic>
          <p:nvPicPr>
            <p:cNvPr id="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68" name="组合 61"/>
            <p:cNvGrpSpPr>
              <a:grpSpLocks/>
            </p:cNvGrpSpPr>
            <p:nvPr/>
          </p:nvGrpSpPr>
          <p:grpSpPr bwMode="auto">
            <a:xfrm>
              <a:off x="3785096" y="2034605"/>
              <a:ext cx="277321" cy="212175"/>
              <a:chOff x="2244074" y="1280668"/>
              <a:chExt cx="358931" cy="276310"/>
            </a:xfrm>
          </p:grpSpPr>
          <p:sp>
            <p:nvSpPr>
              <p:cNvPr id="72" name="矩形 7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69" name="组合 61"/>
            <p:cNvGrpSpPr>
              <a:grpSpLocks/>
            </p:cNvGrpSpPr>
            <p:nvPr/>
          </p:nvGrpSpPr>
          <p:grpSpPr bwMode="auto">
            <a:xfrm>
              <a:off x="3785094" y="3696385"/>
              <a:ext cx="277321" cy="212170"/>
              <a:chOff x="2244078" y="1280673"/>
              <a:chExt cx="358932" cy="276305"/>
            </a:xfrm>
          </p:grpSpPr>
          <p:sp>
            <p:nvSpPr>
              <p:cNvPr id="70" name="矩形 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1" name="Rectangle 40"/>
              <p:cNvSpPr>
                <a:spLocks noChangeArrowheads="1"/>
              </p:cNvSpPr>
              <p:nvPr/>
            </p:nvSpPr>
            <p:spPr bwMode="auto">
              <a:xfrm>
                <a:off x="2244078" y="1280673"/>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sp>
        <p:nvSpPr>
          <p:cNvPr id="91" name="矩形 90"/>
          <p:cNvSpPr/>
          <p:nvPr/>
        </p:nvSpPr>
        <p:spPr>
          <a:xfrm>
            <a:off x="2140325" y="2924232"/>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92" name="矩形 91"/>
          <p:cNvSpPr/>
          <p:nvPr/>
        </p:nvSpPr>
        <p:spPr>
          <a:xfrm>
            <a:off x="5595258" y="2924232"/>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A             5</a:t>
            </a:r>
            <a:endParaRPr lang="zh-CN" altLang="en-US" sz="1100" b="1" dirty="0">
              <a:latin typeface="微软雅黑" pitchFamily="34" charset="-122"/>
              <a:ea typeface="微软雅黑" pitchFamily="34" charset="-122"/>
            </a:endParaRPr>
          </a:p>
        </p:txBody>
      </p:sp>
      <p:sp>
        <p:nvSpPr>
          <p:cNvPr id="93" name="矩形 92"/>
          <p:cNvSpPr/>
          <p:nvPr/>
        </p:nvSpPr>
        <p:spPr>
          <a:xfrm>
            <a:off x="2140325" y="3206408"/>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94" name="矩形 93"/>
          <p:cNvSpPr/>
          <p:nvPr/>
        </p:nvSpPr>
        <p:spPr>
          <a:xfrm>
            <a:off x="1137942" y="4914385"/>
            <a:ext cx="7041681" cy="374451"/>
          </a:xfrm>
          <a:prstGeom prst="rect">
            <a:avLst/>
          </a:prstGeom>
        </p:spPr>
        <p:txBody>
          <a:bodyPr wrap="square" lIns="91430" tIns="45715" rIns="91430" bIns="45715">
            <a:spAutoFit/>
          </a:bodyPr>
          <a:lstStyle/>
          <a:p>
            <a:pPr>
              <a:lnSpc>
                <a:spcPts val="2200"/>
              </a:lnSpc>
            </a:pPr>
            <a:r>
              <a:rPr lang="en-US" altLang="zh-CN" sz="1600" b="1" dirty="0" smtClean="0">
                <a:latin typeface="微软雅黑" pitchFamily="34" charset="-122"/>
                <a:ea typeface="微软雅黑" pitchFamily="34" charset="-122"/>
              </a:rPr>
              <a:t>C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发送了一</a:t>
            </a:r>
            <a:r>
              <a:rPr lang="zh-CN" altLang="en-US" sz="1600" b="1" dirty="0" smtClean="0">
                <a:latin typeface="微软雅黑" pitchFamily="34" charset="-122"/>
                <a:ea typeface="微软雅黑" pitchFamily="34" charset="-122"/>
              </a:rPr>
              <a:t>帧</a:t>
            </a:r>
            <a:endParaRPr lang="zh-CN" altLang="en-US" sz="1600" b="1" dirty="0">
              <a:latin typeface="微软雅黑" pitchFamily="34" charset="-122"/>
              <a:ea typeface="微软雅黑" pitchFamily="34" charset="-122"/>
            </a:endParaRPr>
          </a:p>
        </p:txBody>
      </p:sp>
      <p:cxnSp>
        <p:nvCxnSpPr>
          <p:cNvPr id="95" name="直接箭头连接符 94"/>
          <p:cNvCxnSpPr/>
          <p:nvPr/>
        </p:nvCxnSpPr>
        <p:spPr bwMode="auto">
          <a:xfrm>
            <a:off x="4067944" y="2486455"/>
            <a:ext cx="1080120" cy="0"/>
          </a:xfrm>
          <a:prstGeom prst="straightConnector1">
            <a:avLst/>
          </a:prstGeom>
          <a:solidFill>
            <a:schemeClr val="accent1"/>
          </a:solidFill>
          <a:ln w="571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6" name="直接箭头连接符 95"/>
          <p:cNvCxnSpPr/>
          <p:nvPr/>
        </p:nvCxnSpPr>
        <p:spPr>
          <a:xfrm>
            <a:off x="1356784" y="227687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1322943" y="3448805"/>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a:off x="1346272" y="4185221"/>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323629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cxnSp>
        <p:nvCxnSpPr>
          <p:cNvPr id="4" name="直接连接符 3"/>
          <p:cNvCxnSpPr/>
          <p:nvPr/>
        </p:nvCxnSpPr>
        <p:spPr>
          <a:xfrm>
            <a:off x="3704586" y="2158723"/>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306578" y="1516650"/>
            <a:ext cx="3159985" cy="3155537"/>
            <a:chOff x="5467217" y="1680542"/>
            <a:chExt cx="3159985" cy="2366653"/>
          </a:xfrm>
        </p:grpSpPr>
        <p:sp>
          <p:nvSpPr>
            <p:cNvPr id="6" name="矩形 5"/>
            <p:cNvSpPr/>
            <p:nvPr/>
          </p:nvSpPr>
          <p:spPr>
            <a:xfrm>
              <a:off x="5481206" y="1995407"/>
              <a:ext cx="2209376" cy="2051788"/>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7" name="直接连接符 6"/>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24"/>
            <p:cNvSpPr>
              <a:spLocks noChangeArrowheads="1"/>
            </p:cNvSpPr>
            <p:nvPr/>
          </p:nvSpPr>
          <p:spPr bwMode="auto">
            <a:xfrm>
              <a:off x="5801644"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12" name="Rectangle 34"/>
            <p:cNvSpPr>
              <a:spLocks noChangeArrowheads="1"/>
            </p:cNvSpPr>
            <p:nvPr/>
          </p:nvSpPr>
          <p:spPr bwMode="auto">
            <a:xfrm>
              <a:off x="8349883" y="1958293"/>
              <a:ext cx="27090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E</a:t>
              </a:r>
            </a:p>
          </p:txBody>
        </p:sp>
        <p:grpSp>
          <p:nvGrpSpPr>
            <p:cNvPr id="13" name="组合 57"/>
            <p:cNvGrpSpPr>
              <a:grpSpLocks/>
            </p:cNvGrpSpPr>
            <p:nvPr/>
          </p:nvGrpSpPr>
          <p:grpSpPr bwMode="auto">
            <a:xfrm>
              <a:off x="7460289" y="2022721"/>
              <a:ext cx="277321" cy="221319"/>
              <a:chOff x="2255844" y="1268760"/>
              <a:chExt cx="360915" cy="287337"/>
            </a:xfrm>
          </p:grpSpPr>
          <p:sp>
            <p:nvSpPr>
              <p:cNvPr id="46" name="矩形 45"/>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7" name="Rectangle 40"/>
              <p:cNvSpPr>
                <a:spLocks noChangeArrowheads="1"/>
              </p:cNvSpPr>
              <p:nvPr/>
            </p:nvSpPr>
            <p:spPr bwMode="auto">
              <a:xfrm>
                <a:off x="2255844" y="1268760"/>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 name="组合 58"/>
            <p:cNvGrpSpPr>
              <a:grpSpLocks/>
            </p:cNvGrpSpPr>
            <p:nvPr/>
          </p:nvGrpSpPr>
          <p:grpSpPr bwMode="auto">
            <a:xfrm>
              <a:off x="7469432" y="2586632"/>
              <a:ext cx="277321" cy="212175"/>
              <a:chOff x="2267744" y="1280668"/>
              <a:chExt cx="360915" cy="276310"/>
            </a:xfrm>
          </p:grpSpPr>
          <p:sp>
            <p:nvSpPr>
              <p:cNvPr id="44" name="矩形 4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5" name="Rectangle 40"/>
              <p:cNvSpPr>
                <a:spLocks noChangeArrowheads="1"/>
              </p:cNvSpPr>
              <p:nvPr/>
            </p:nvSpPr>
            <p:spPr bwMode="auto">
              <a:xfrm>
                <a:off x="2267744" y="1280668"/>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15" name="组合 61"/>
            <p:cNvGrpSpPr>
              <a:grpSpLocks/>
            </p:cNvGrpSpPr>
            <p:nvPr/>
          </p:nvGrpSpPr>
          <p:grpSpPr bwMode="auto">
            <a:xfrm>
              <a:off x="7440312" y="3664534"/>
              <a:ext cx="277321" cy="212175"/>
              <a:chOff x="2244074" y="1280668"/>
              <a:chExt cx="358931" cy="276310"/>
            </a:xfrm>
          </p:grpSpPr>
          <p:sp>
            <p:nvSpPr>
              <p:cNvPr id="42" name="矩形 4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3"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16" name="组合 64"/>
            <p:cNvGrpSpPr>
              <a:grpSpLocks/>
            </p:cNvGrpSpPr>
            <p:nvPr/>
          </p:nvGrpSpPr>
          <p:grpSpPr bwMode="auto">
            <a:xfrm>
              <a:off x="7449456" y="3100625"/>
              <a:ext cx="277321" cy="222542"/>
              <a:chOff x="2255909" y="1268760"/>
              <a:chExt cx="358931" cy="288443"/>
            </a:xfrm>
          </p:grpSpPr>
          <p:sp>
            <p:nvSpPr>
              <p:cNvPr id="40" name="矩形 3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1" name="Rectangle 40"/>
              <p:cNvSpPr>
                <a:spLocks noChangeArrowheads="1"/>
              </p:cNvSpPr>
              <p:nvPr/>
            </p:nvSpPr>
            <p:spPr bwMode="auto">
              <a:xfrm>
                <a:off x="2255909" y="1268760"/>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17" name="Rectangle 34"/>
            <p:cNvSpPr>
              <a:spLocks noChangeArrowheads="1"/>
            </p:cNvSpPr>
            <p:nvPr/>
          </p:nvSpPr>
          <p:spPr bwMode="auto">
            <a:xfrm>
              <a:off x="8317822" y="3617530"/>
              <a:ext cx="30938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H</a:t>
              </a:r>
              <a:endParaRPr kumimoji="1" lang="en-US" altLang="zh-CN" sz="1200" b="1" baseline="-25000" dirty="0">
                <a:latin typeface="微软雅黑" pitchFamily="34" charset="-122"/>
                <a:ea typeface="微软雅黑" pitchFamily="34" charset="-122"/>
              </a:endParaRPr>
            </a:p>
          </p:txBody>
        </p:sp>
        <p:sp>
          <p:nvSpPr>
            <p:cNvPr id="18" name="Rectangle 34"/>
            <p:cNvSpPr>
              <a:spLocks noChangeArrowheads="1"/>
            </p:cNvSpPr>
            <p:nvPr/>
          </p:nvSpPr>
          <p:spPr bwMode="auto">
            <a:xfrm>
              <a:off x="8311410" y="3051755"/>
              <a:ext cx="29976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G</a:t>
              </a:r>
              <a:endParaRPr kumimoji="1" lang="en-US" altLang="zh-CN" sz="1200" b="1" baseline="-25000" dirty="0">
                <a:latin typeface="微软雅黑" pitchFamily="34" charset="-122"/>
                <a:ea typeface="微软雅黑" pitchFamily="34" charset="-122"/>
              </a:endParaRPr>
            </a:p>
          </p:txBody>
        </p:sp>
        <p:grpSp>
          <p:nvGrpSpPr>
            <p:cNvPr id="19" name="组合 18"/>
            <p:cNvGrpSpPr/>
            <p:nvPr/>
          </p:nvGrpSpPr>
          <p:grpSpPr>
            <a:xfrm>
              <a:off x="5567372" y="2255290"/>
              <a:ext cx="1968560" cy="1377898"/>
              <a:chOff x="1976244" y="2283000"/>
              <a:chExt cx="1968560" cy="1377898"/>
            </a:xfrm>
          </p:grpSpPr>
          <p:sp>
            <p:nvSpPr>
              <p:cNvPr id="31"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2" name="Rectangle 49"/>
              <p:cNvSpPr>
                <a:spLocks noChangeArrowheads="1"/>
              </p:cNvSpPr>
              <p:nvPr/>
            </p:nvSpPr>
            <p:spPr bwMode="auto">
              <a:xfrm>
                <a:off x="1998899" y="2521979"/>
                <a:ext cx="1945905" cy="33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1914">
                  <a:lnSpc>
                    <a:spcPct val="115000"/>
                  </a:lnSpc>
                </a:pPr>
                <a:r>
                  <a:rPr kumimoji="1" lang="en-US" altLang="zh-CN" sz="1000" b="1" dirty="0">
                    <a:solidFill>
                      <a:srgbClr val="0000FF"/>
                    </a:solidFill>
                    <a:latin typeface="微软雅黑" pitchFamily="34" charset="-122"/>
                    <a:ea typeface="微软雅黑" pitchFamily="34" charset="-122"/>
                  </a:rPr>
                  <a:t>MAC</a:t>
                </a:r>
                <a:r>
                  <a:rPr kumimoji="1" lang="zh-CN" altLang="en-US" sz="1000" b="1" dirty="0">
                    <a:solidFill>
                      <a:srgbClr val="0000FF"/>
                    </a:solidFill>
                    <a:latin typeface="微软雅黑" pitchFamily="34" charset="-122"/>
                    <a:ea typeface="微软雅黑" pitchFamily="34" charset="-122"/>
                  </a:rPr>
                  <a:t>地址   接口    有效时间</a:t>
                </a:r>
              </a:p>
              <a:p>
                <a:pPr defTabSz="761914">
                  <a:lnSpc>
                    <a:spcPct val="115000"/>
                  </a:lnSpc>
                </a:pPr>
                <a:r>
                  <a:rPr kumimoji="1" lang="zh-CN" altLang="en-US" sz="1000" b="1" dirty="0">
                    <a:solidFill>
                      <a:srgbClr val="0000FF"/>
                    </a:solidFill>
                    <a:latin typeface="微软雅黑" pitchFamily="34" charset="-122"/>
                    <a:ea typeface="微软雅黑" pitchFamily="34" charset="-122"/>
                  </a:rPr>
                  <a:t>   </a:t>
                </a:r>
                <a:endParaRPr kumimoji="1" lang="en-US" altLang="zh-CN" sz="1000" b="1" baseline="-25000" dirty="0">
                  <a:solidFill>
                    <a:srgbClr val="0000FF"/>
                  </a:solidFill>
                  <a:latin typeface="微软雅黑" pitchFamily="34" charset="-122"/>
                  <a:ea typeface="微软雅黑" pitchFamily="34" charset="-122"/>
                </a:endParaRPr>
              </a:p>
            </p:txBody>
          </p:sp>
          <p:sp>
            <p:nvSpPr>
              <p:cNvPr id="33"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 name="Rectangle 24"/>
              <p:cNvSpPr>
                <a:spLocks noChangeArrowheads="1"/>
              </p:cNvSpPr>
              <p:nvPr/>
            </p:nvSpPr>
            <p:spPr bwMode="auto">
              <a:xfrm>
                <a:off x="2474841" y="2283000"/>
                <a:ext cx="721352"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zh-CN" altLang="en-US" sz="1400" b="1" dirty="0">
                    <a:latin typeface="微软雅黑" pitchFamily="34" charset="-122"/>
                    <a:ea typeface="微软雅黑" pitchFamily="34" charset="-122"/>
                  </a:rPr>
                  <a:t>交换表</a:t>
                </a:r>
                <a:endParaRPr kumimoji="1" lang="en-US" altLang="zh-CN" sz="1400" b="1" dirty="0">
                  <a:latin typeface="微软雅黑" pitchFamily="34" charset="-122"/>
                  <a:ea typeface="微软雅黑" pitchFamily="34" charset="-122"/>
                </a:endParaRPr>
              </a:p>
            </p:txBody>
          </p:sp>
          <p:sp>
            <p:nvSpPr>
              <p:cNvPr id="39"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0" name="Rectangle 34"/>
            <p:cNvSpPr>
              <a:spLocks noChangeArrowheads="1"/>
            </p:cNvSpPr>
            <p:nvPr/>
          </p:nvSpPr>
          <p:spPr bwMode="auto">
            <a:xfrm>
              <a:off x="8340264" y="2511295"/>
              <a:ext cx="269306"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F</a:t>
              </a:r>
              <a:endParaRPr kumimoji="1" lang="en-US" altLang="zh-CN" sz="1200" b="1" baseline="-25000" dirty="0">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组合 61"/>
            <p:cNvGrpSpPr>
              <a:grpSpLocks/>
            </p:cNvGrpSpPr>
            <p:nvPr/>
          </p:nvGrpSpPr>
          <p:grpSpPr bwMode="auto">
            <a:xfrm>
              <a:off x="5467219" y="2034605"/>
              <a:ext cx="277321" cy="212175"/>
              <a:chOff x="2244074" y="1280668"/>
              <a:chExt cx="358931" cy="276310"/>
            </a:xfrm>
          </p:grpSpPr>
          <p:sp>
            <p:nvSpPr>
              <p:cNvPr id="29" name="矩形 2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0"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26" name="组合 61"/>
            <p:cNvGrpSpPr>
              <a:grpSpLocks/>
            </p:cNvGrpSpPr>
            <p:nvPr/>
          </p:nvGrpSpPr>
          <p:grpSpPr bwMode="auto">
            <a:xfrm>
              <a:off x="5467217" y="3696385"/>
              <a:ext cx="277321" cy="212170"/>
              <a:chOff x="2244078" y="1280673"/>
              <a:chExt cx="358932" cy="276305"/>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8" name="Rectangle 40"/>
              <p:cNvSpPr>
                <a:spLocks noChangeArrowheads="1"/>
              </p:cNvSpPr>
              <p:nvPr/>
            </p:nvSpPr>
            <p:spPr bwMode="auto">
              <a:xfrm>
                <a:off x="2244078" y="1280673"/>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grpSp>
        <p:nvGrpSpPr>
          <p:cNvPr id="48" name="组合 47"/>
          <p:cNvGrpSpPr/>
          <p:nvPr/>
        </p:nvGrpSpPr>
        <p:grpSpPr>
          <a:xfrm>
            <a:off x="683508" y="1516650"/>
            <a:ext cx="3193183" cy="3155537"/>
            <a:chOff x="893576" y="1680542"/>
            <a:chExt cx="3193182" cy="2366653"/>
          </a:xfrm>
        </p:grpSpPr>
        <p:sp>
          <p:nvSpPr>
            <p:cNvPr id="49" name="矩形 48"/>
            <p:cNvSpPr/>
            <p:nvPr/>
          </p:nvSpPr>
          <p:spPr>
            <a:xfrm>
              <a:off x="1821963" y="1995407"/>
              <a:ext cx="2209376" cy="2051788"/>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0" name="直接连接符 49"/>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24"/>
            <p:cNvSpPr>
              <a:spLocks noChangeArrowheads="1"/>
            </p:cNvSpPr>
            <p:nvPr/>
          </p:nvSpPr>
          <p:spPr bwMode="auto">
            <a:xfrm>
              <a:off x="2142400"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55" name="Rectangle 34"/>
            <p:cNvSpPr>
              <a:spLocks noChangeArrowheads="1"/>
            </p:cNvSpPr>
            <p:nvPr/>
          </p:nvSpPr>
          <p:spPr bwMode="auto">
            <a:xfrm>
              <a:off x="900282" y="1958293"/>
              <a:ext cx="29816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itchFamily="34" charset="-122"/>
                <a:ea typeface="微软雅黑" pitchFamily="34" charset="-122"/>
              </a:endParaRPr>
            </a:p>
          </p:txBody>
        </p:sp>
        <p:grpSp>
          <p:nvGrpSpPr>
            <p:cNvPr id="56" name="组合 57"/>
            <p:cNvGrpSpPr>
              <a:grpSpLocks/>
            </p:cNvGrpSpPr>
            <p:nvPr/>
          </p:nvGrpSpPr>
          <p:grpSpPr bwMode="auto">
            <a:xfrm>
              <a:off x="1812824" y="2022721"/>
              <a:ext cx="277321" cy="221319"/>
              <a:chOff x="2255844" y="1268760"/>
              <a:chExt cx="360915" cy="287337"/>
            </a:xfrm>
          </p:grpSpPr>
          <p:sp>
            <p:nvSpPr>
              <p:cNvPr id="89" name="矩形 8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90" name="Rectangle 40"/>
              <p:cNvSpPr>
                <a:spLocks noChangeArrowheads="1"/>
              </p:cNvSpPr>
              <p:nvPr/>
            </p:nvSpPr>
            <p:spPr bwMode="auto">
              <a:xfrm>
                <a:off x="2255844" y="1268760"/>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57" name="组合 58"/>
            <p:cNvGrpSpPr>
              <a:grpSpLocks/>
            </p:cNvGrpSpPr>
            <p:nvPr/>
          </p:nvGrpSpPr>
          <p:grpSpPr bwMode="auto">
            <a:xfrm>
              <a:off x="1821967" y="2586632"/>
              <a:ext cx="277321" cy="212175"/>
              <a:chOff x="2267744" y="1280668"/>
              <a:chExt cx="360915" cy="276310"/>
            </a:xfrm>
          </p:grpSpPr>
          <p:sp>
            <p:nvSpPr>
              <p:cNvPr id="87" name="矩形 8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8" name="Rectangle 40"/>
              <p:cNvSpPr>
                <a:spLocks noChangeArrowheads="1"/>
              </p:cNvSpPr>
              <p:nvPr/>
            </p:nvSpPr>
            <p:spPr bwMode="auto">
              <a:xfrm>
                <a:off x="2267744" y="1280668"/>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58" name="组合 61"/>
            <p:cNvGrpSpPr>
              <a:grpSpLocks/>
            </p:cNvGrpSpPr>
            <p:nvPr/>
          </p:nvGrpSpPr>
          <p:grpSpPr bwMode="auto">
            <a:xfrm>
              <a:off x="1792847" y="3664534"/>
              <a:ext cx="277321" cy="212175"/>
              <a:chOff x="2244074" y="1280668"/>
              <a:chExt cx="358931" cy="276310"/>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6"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59" name="组合 64"/>
            <p:cNvGrpSpPr>
              <a:grpSpLocks/>
            </p:cNvGrpSpPr>
            <p:nvPr/>
          </p:nvGrpSpPr>
          <p:grpSpPr bwMode="auto">
            <a:xfrm>
              <a:off x="1801991" y="3100625"/>
              <a:ext cx="277321" cy="222542"/>
              <a:chOff x="2255909" y="1268760"/>
              <a:chExt cx="358931" cy="288443"/>
            </a:xfrm>
          </p:grpSpPr>
          <p:sp>
            <p:nvSpPr>
              <p:cNvPr id="83" name="矩形 82"/>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4" name="Rectangle 40"/>
              <p:cNvSpPr>
                <a:spLocks noChangeArrowheads="1"/>
              </p:cNvSpPr>
              <p:nvPr/>
            </p:nvSpPr>
            <p:spPr bwMode="auto">
              <a:xfrm>
                <a:off x="2255909" y="1268760"/>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60" name="Rectangle 34"/>
            <p:cNvSpPr>
              <a:spLocks noChangeArrowheads="1"/>
            </p:cNvSpPr>
            <p:nvPr/>
          </p:nvSpPr>
          <p:spPr bwMode="auto">
            <a:xfrm>
              <a:off x="911799" y="3617530"/>
              <a:ext cx="30457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itchFamily="34" charset="-122"/>
                <a:ea typeface="微软雅黑" pitchFamily="34" charset="-122"/>
              </a:endParaRPr>
            </a:p>
          </p:txBody>
        </p:sp>
        <p:sp>
          <p:nvSpPr>
            <p:cNvPr id="61" name="Rectangle 34"/>
            <p:cNvSpPr>
              <a:spLocks noChangeArrowheads="1"/>
            </p:cNvSpPr>
            <p:nvPr/>
          </p:nvSpPr>
          <p:spPr bwMode="auto">
            <a:xfrm>
              <a:off x="909900" y="3051755"/>
              <a:ext cx="28854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itchFamily="34" charset="-122"/>
                <a:ea typeface="微软雅黑" pitchFamily="34" charset="-122"/>
              </a:endParaRPr>
            </a:p>
          </p:txBody>
        </p:sp>
        <p:grpSp>
          <p:nvGrpSpPr>
            <p:cNvPr id="62" name="组合 61"/>
            <p:cNvGrpSpPr/>
            <p:nvPr/>
          </p:nvGrpSpPr>
          <p:grpSpPr>
            <a:xfrm>
              <a:off x="2140853" y="2255290"/>
              <a:ext cx="1945905" cy="1377898"/>
              <a:chOff x="2208968" y="2283000"/>
              <a:chExt cx="1945905" cy="1377898"/>
            </a:xfrm>
          </p:grpSpPr>
          <p:sp>
            <p:nvSpPr>
              <p:cNvPr id="74"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 name="Rectangle 49"/>
              <p:cNvSpPr>
                <a:spLocks noChangeArrowheads="1"/>
              </p:cNvSpPr>
              <p:nvPr/>
            </p:nvSpPr>
            <p:spPr bwMode="auto">
              <a:xfrm>
                <a:off x="2208968" y="2521979"/>
                <a:ext cx="1945905" cy="33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1914">
                  <a:lnSpc>
                    <a:spcPct val="115000"/>
                  </a:lnSpc>
                </a:pPr>
                <a:r>
                  <a:rPr kumimoji="1" lang="en-US" altLang="zh-CN" sz="1000" b="1" dirty="0">
                    <a:solidFill>
                      <a:srgbClr val="0000FF"/>
                    </a:solidFill>
                    <a:latin typeface="微软雅黑" pitchFamily="34" charset="-122"/>
                    <a:ea typeface="微软雅黑" pitchFamily="34" charset="-122"/>
                  </a:rPr>
                  <a:t>MAC</a:t>
                </a:r>
                <a:r>
                  <a:rPr kumimoji="1" lang="zh-CN" altLang="en-US" sz="1000" b="1" dirty="0">
                    <a:solidFill>
                      <a:srgbClr val="0000FF"/>
                    </a:solidFill>
                    <a:latin typeface="微软雅黑" pitchFamily="34" charset="-122"/>
                    <a:ea typeface="微软雅黑" pitchFamily="34" charset="-122"/>
                  </a:rPr>
                  <a:t>地址   接口    有效时间</a:t>
                </a:r>
              </a:p>
              <a:p>
                <a:pPr defTabSz="761914">
                  <a:lnSpc>
                    <a:spcPct val="115000"/>
                  </a:lnSpc>
                </a:pPr>
                <a:r>
                  <a:rPr kumimoji="1" lang="zh-CN" altLang="en-US" sz="1000" b="1" dirty="0">
                    <a:solidFill>
                      <a:srgbClr val="0000FF"/>
                    </a:solidFill>
                    <a:latin typeface="微软雅黑" pitchFamily="34" charset="-122"/>
                    <a:ea typeface="微软雅黑" pitchFamily="34" charset="-122"/>
                  </a:rPr>
                  <a:t>   </a:t>
                </a:r>
                <a:endParaRPr kumimoji="1" lang="en-US" altLang="zh-CN" sz="1000" b="1" baseline="-25000" dirty="0">
                  <a:solidFill>
                    <a:srgbClr val="0000FF"/>
                  </a:solidFill>
                  <a:latin typeface="微软雅黑" pitchFamily="34" charset="-122"/>
                  <a:ea typeface="微软雅黑" pitchFamily="34" charset="-122"/>
                </a:endParaRPr>
              </a:p>
            </p:txBody>
          </p:sp>
          <p:sp>
            <p:nvSpPr>
              <p:cNvPr id="76"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7"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Rectangle 24"/>
              <p:cNvSpPr>
                <a:spLocks noChangeArrowheads="1"/>
              </p:cNvSpPr>
              <p:nvPr/>
            </p:nvSpPr>
            <p:spPr bwMode="auto">
              <a:xfrm>
                <a:off x="2746695" y="2283000"/>
                <a:ext cx="721352"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zh-CN" altLang="en-US" sz="1400" b="1" dirty="0">
                    <a:latin typeface="微软雅黑" pitchFamily="34" charset="-122"/>
                    <a:ea typeface="微软雅黑" pitchFamily="34" charset="-122"/>
                  </a:rPr>
                  <a:t>交换表</a:t>
                </a:r>
                <a:endParaRPr kumimoji="1" lang="en-US" altLang="zh-CN" sz="1400" b="1" dirty="0">
                  <a:latin typeface="微软雅黑" pitchFamily="34" charset="-122"/>
                  <a:ea typeface="微软雅黑" pitchFamily="34" charset="-122"/>
                </a:endParaRPr>
              </a:p>
            </p:txBody>
          </p:sp>
          <p:sp>
            <p:nvSpPr>
              <p:cNvPr id="82"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63" name="Rectangle 34"/>
            <p:cNvSpPr>
              <a:spLocks noChangeArrowheads="1"/>
            </p:cNvSpPr>
            <p:nvPr/>
          </p:nvSpPr>
          <p:spPr bwMode="auto">
            <a:xfrm>
              <a:off x="893576" y="2511295"/>
              <a:ext cx="28693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itchFamily="34" charset="-122"/>
                <a:ea typeface="微软雅黑" pitchFamily="34" charset="-122"/>
              </a:endParaRPr>
            </a:p>
          </p:txBody>
        </p:sp>
        <p:pic>
          <p:nvPicPr>
            <p:cNvPr id="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68" name="组合 61"/>
            <p:cNvGrpSpPr>
              <a:grpSpLocks/>
            </p:cNvGrpSpPr>
            <p:nvPr/>
          </p:nvGrpSpPr>
          <p:grpSpPr bwMode="auto">
            <a:xfrm>
              <a:off x="3785096" y="2034605"/>
              <a:ext cx="277321" cy="212175"/>
              <a:chOff x="2244074" y="1280668"/>
              <a:chExt cx="358931" cy="276310"/>
            </a:xfrm>
          </p:grpSpPr>
          <p:sp>
            <p:nvSpPr>
              <p:cNvPr id="72" name="矩形 7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69" name="组合 61"/>
            <p:cNvGrpSpPr>
              <a:grpSpLocks/>
            </p:cNvGrpSpPr>
            <p:nvPr/>
          </p:nvGrpSpPr>
          <p:grpSpPr bwMode="auto">
            <a:xfrm>
              <a:off x="3785094" y="3696385"/>
              <a:ext cx="277321" cy="212170"/>
              <a:chOff x="2244078" y="1280673"/>
              <a:chExt cx="358932" cy="276305"/>
            </a:xfrm>
          </p:grpSpPr>
          <p:sp>
            <p:nvSpPr>
              <p:cNvPr id="70" name="矩形 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1" name="Rectangle 40"/>
              <p:cNvSpPr>
                <a:spLocks noChangeArrowheads="1"/>
              </p:cNvSpPr>
              <p:nvPr/>
            </p:nvSpPr>
            <p:spPr bwMode="auto">
              <a:xfrm>
                <a:off x="2244078" y="1280673"/>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sp>
        <p:nvSpPr>
          <p:cNvPr id="91" name="矩形 90"/>
          <p:cNvSpPr/>
          <p:nvPr/>
        </p:nvSpPr>
        <p:spPr>
          <a:xfrm>
            <a:off x="2140325" y="2924232"/>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92" name="矩形 91"/>
          <p:cNvSpPr/>
          <p:nvPr/>
        </p:nvSpPr>
        <p:spPr>
          <a:xfrm>
            <a:off x="5595258" y="2924232"/>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A             5</a:t>
            </a:r>
            <a:endParaRPr lang="zh-CN" altLang="en-US" sz="1100" b="1" dirty="0">
              <a:latin typeface="微软雅黑" pitchFamily="34" charset="-122"/>
              <a:ea typeface="微软雅黑" pitchFamily="34" charset="-122"/>
            </a:endParaRPr>
          </a:p>
        </p:txBody>
      </p:sp>
      <p:sp>
        <p:nvSpPr>
          <p:cNvPr id="93" name="矩形 92"/>
          <p:cNvSpPr/>
          <p:nvPr/>
        </p:nvSpPr>
        <p:spPr>
          <a:xfrm>
            <a:off x="2140325" y="3206408"/>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94" name="矩形 93"/>
          <p:cNvSpPr/>
          <p:nvPr/>
        </p:nvSpPr>
        <p:spPr>
          <a:xfrm>
            <a:off x="5595258" y="3222884"/>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95" name="Line 8"/>
          <p:cNvSpPr>
            <a:spLocks noChangeShapeType="1"/>
          </p:cNvSpPr>
          <p:nvPr/>
        </p:nvSpPr>
        <p:spPr bwMode="auto">
          <a:xfrm>
            <a:off x="457201" y="1052736"/>
            <a:ext cx="8368811" cy="0"/>
          </a:xfrm>
          <a:prstGeom prst="line">
            <a:avLst/>
          </a:prstGeom>
          <a:noFill/>
          <a:ln w="28575">
            <a:solidFill>
              <a:srgbClr val="3333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77925" tIns="38963" rIns="77925" bIns="38963"/>
          <a:lstStyle/>
          <a:p>
            <a:endParaRPr lang="zh-CN" altLang="en-US"/>
          </a:p>
        </p:txBody>
      </p:sp>
      <p:sp>
        <p:nvSpPr>
          <p:cNvPr id="96" name="矩形 95"/>
          <p:cNvSpPr/>
          <p:nvPr/>
        </p:nvSpPr>
        <p:spPr>
          <a:xfrm>
            <a:off x="1137942" y="4914385"/>
            <a:ext cx="7041681" cy="374451"/>
          </a:xfrm>
          <a:prstGeom prst="rect">
            <a:avLst/>
          </a:prstGeom>
        </p:spPr>
        <p:txBody>
          <a:bodyPr wrap="square" lIns="91430" tIns="45715" rIns="91430" bIns="45715">
            <a:spAutoFit/>
          </a:bodyPr>
          <a:lstStyle/>
          <a:p>
            <a:pPr>
              <a:lnSpc>
                <a:spcPts val="2200"/>
              </a:lnSpc>
            </a:pPr>
            <a:r>
              <a:rPr lang="en-US" altLang="zh-CN" sz="1600" b="1" dirty="0" smtClean="0">
                <a:latin typeface="微软雅黑" pitchFamily="34" charset="-122"/>
                <a:ea typeface="微软雅黑" pitchFamily="34" charset="-122"/>
              </a:rPr>
              <a:t>C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E </a:t>
            </a:r>
            <a:r>
              <a:rPr lang="zh-CN" altLang="en-US" sz="1600" b="1" dirty="0">
                <a:latin typeface="微软雅黑" pitchFamily="34" charset="-122"/>
                <a:ea typeface="微软雅黑" pitchFamily="34" charset="-122"/>
              </a:rPr>
              <a:t>发送了一</a:t>
            </a:r>
            <a:r>
              <a:rPr lang="zh-CN" altLang="en-US" sz="1600" b="1" dirty="0" smtClean="0">
                <a:latin typeface="微软雅黑" pitchFamily="34" charset="-122"/>
                <a:ea typeface="微软雅黑" pitchFamily="34" charset="-122"/>
              </a:rPr>
              <a:t>帧</a:t>
            </a:r>
            <a:endParaRPr lang="zh-CN" altLang="en-US" sz="1600" b="1" dirty="0">
              <a:latin typeface="微软雅黑" pitchFamily="34" charset="-122"/>
              <a:ea typeface="微软雅黑" pitchFamily="34" charset="-122"/>
            </a:endParaRPr>
          </a:p>
        </p:txBody>
      </p:sp>
      <p:cxnSp>
        <p:nvCxnSpPr>
          <p:cNvPr id="97" name="直接箭头连接符 96"/>
          <p:cNvCxnSpPr/>
          <p:nvPr/>
        </p:nvCxnSpPr>
        <p:spPr>
          <a:xfrm flipH="1" flipV="1">
            <a:off x="7466486" y="2296803"/>
            <a:ext cx="339226" cy="621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H="1" flipV="1">
            <a:off x="7466486" y="3087576"/>
            <a:ext cx="339226" cy="621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接箭头连接符 98"/>
          <p:cNvCxnSpPr/>
          <p:nvPr/>
        </p:nvCxnSpPr>
        <p:spPr>
          <a:xfrm flipH="1" flipV="1">
            <a:off x="7495504" y="3839358"/>
            <a:ext cx="339226" cy="621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H="1" flipV="1">
            <a:off x="7462266" y="4601491"/>
            <a:ext cx="339226" cy="6213"/>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044290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cxnSp>
        <p:nvCxnSpPr>
          <p:cNvPr id="4" name="直接连接符 3"/>
          <p:cNvCxnSpPr/>
          <p:nvPr/>
        </p:nvCxnSpPr>
        <p:spPr>
          <a:xfrm>
            <a:off x="3704586" y="2158723"/>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5306578" y="1516650"/>
            <a:ext cx="3159985" cy="3155537"/>
            <a:chOff x="5467217" y="1680542"/>
            <a:chExt cx="3159985" cy="2366653"/>
          </a:xfrm>
        </p:grpSpPr>
        <p:sp>
          <p:nvSpPr>
            <p:cNvPr id="6" name="矩形 5"/>
            <p:cNvSpPr/>
            <p:nvPr/>
          </p:nvSpPr>
          <p:spPr>
            <a:xfrm>
              <a:off x="5481206" y="1995407"/>
              <a:ext cx="2209376" cy="2051788"/>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7" name="直接连接符 6"/>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24"/>
            <p:cNvSpPr>
              <a:spLocks noChangeArrowheads="1"/>
            </p:cNvSpPr>
            <p:nvPr/>
          </p:nvSpPr>
          <p:spPr bwMode="auto">
            <a:xfrm>
              <a:off x="5801644"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12" name="Rectangle 34"/>
            <p:cNvSpPr>
              <a:spLocks noChangeArrowheads="1"/>
            </p:cNvSpPr>
            <p:nvPr/>
          </p:nvSpPr>
          <p:spPr bwMode="auto">
            <a:xfrm>
              <a:off x="8349883" y="1958293"/>
              <a:ext cx="27090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E</a:t>
              </a:r>
            </a:p>
          </p:txBody>
        </p:sp>
        <p:grpSp>
          <p:nvGrpSpPr>
            <p:cNvPr id="13" name="组合 57"/>
            <p:cNvGrpSpPr>
              <a:grpSpLocks/>
            </p:cNvGrpSpPr>
            <p:nvPr/>
          </p:nvGrpSpPr>
          <p:grpSpPr bwMode="auto">
            <a:xfrm>
              <a:off x="7460289" y="2022721"/>
              <a:ext cx="277321" cy="221319"/>
              <a:chOff x="2255844" y="1268760"/>
              <a:chExt cx="360915" cy="287337"/>
            </a:xfrm>
          </p:grpSpPr>
          <p:sp>
            <p:nvSpPr>
              <p:cNvPr id="46" name="矩形 45"/>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7" name="Rectangle 40"/>
              <p:cNvSpPr>
                <a:spLocks noChangeArrowheads="1"/>
              </p:cNvSpPr>
              <p:nvPr/>
            </p:nvSpPr>
            <p:spPr bwMode="auto">
              <a:xfrm>
                <a:off x="2255844" y="1268760"/>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14" name="组合 58"/>
            <p:cNvGrpSpPr>
              <a:grpSpLocks/>
            </p:cNvGrpSpPr>
            <p:nvPr/>
          </p:nvGrpSpPr>
          <p:grpSpPr bwMode="auto">
            <a:xfrm>
              <a:off x="7469432" y="2586632"/>
              <a:ext cx="277321" cy="212175"/>
              <a:chOff x="2267744" y="1280668"/>
              <a:chExt cx="360915" cy="276310"/>
            </a:xfrm>
          </p:grpSpPr>
          <p:sp>
            <p:nvSpPr>
              <p:cNvPr id="44" name="矩形 4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5" name="Rectangle 40"/>
              <p:cNvSpPr>
                <a:spLocks noChangeArrowheads="1"/>
              </p:cNvSpPr>
              <p:nvPr/>
            </p:nvSpPr>
            <p:spPr bwMode="auto">
              <a:xfrm>
                <a:off x="2267744" y="1280668"/>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15" name="组合 61"/>
            <p:cNvGrpSpPr>
              <a:grpSpLocks/>
            </p:cNvGrpSpPr>
            <p:nvPr/>
          </p:nvGrpSpPr>
          <p:grpSpPr bwMode="auto">
            <a:xfrm>
              <a:off x="7440312" y="3664534"/>
              <a:ext cx="277321" cy="212175"/>
              <a:chOff x="2244074" y="1280668"/>
              <a:chExt cx="358931" cy="276310"/>
            </a:xfrm>
          </p:grpSpPr>
          <p:sp>
            <p:nvSpPr>
              <p:cNvPr id="42" name="矩形 4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3"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16" name="组合 64"/>
            <p:cNvGrpSpPr>
              <a:grpSpLocks/>
            </p:cNvGrpSpPr>
            <p:nvPr/>
          </p:nvGrpSpPr>
          <p:grpSpPr bwMode="auto">
            <a:xfrm>
              <a:off x="7449456" y="3100625"/>
              <a:ext cx="277321" cy="222542"/>
              <a:chOff x="2255909" y="1268760"/>
              <a:chExt cx="358931" cy="288443"/>
            </a:xfrm>
          </p:grpSpPr>
          <p:sp>
            <p:nvSpPr>
              <p:cNvPr id="40" name="矩形 39"/>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41" name="Rectangle 40"/>
              <p:cNvSpPr>
                <a:spLocks noChangeArrowheads="1"/>
              </p:cNvSpPr>
              <p:nvPr/>
            </p:nvSpPr>
            <p:spPr bwMode="auto">
              <a:xfrm>
                <a:off x="2255909" y="1268760"/>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17" name="Rectangle 34"/>
            <p:cNvSpPr>
              <a:spLocks noChangeArrowheads="1"/>
            </p:cNvSpPr>
            <p:nvPr/>
          </p:nvSpPr>
          <p:spPr bwMode="auto">
            <a:xfrm>
              <a:off x="8317822" y="3617530"/>
              <a:ext cx="30938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H</a:t>
              </a:r>
              <a:endParaRPr kumimoji="1" lang="en-US" altLang="zh-CN" sz="1200" b="1" baseline="-25000" dirty="0">
                <a:latin typeface="微软雅黑" pitchFamily="34" charset="-122"/>
                <a:ea typeface="微软雅黑" pitchFamily="34" charset="-122"/>
              </a:endParaRPr>
            </a:p>
          </p:txBody>
        </p:sp>
        <p:sp>
          <p:nvSpPr>
            <p:cNvPr id="18" name="Rectangle 34"/>
            <p:cNvSpPr>
              <a:spLocks noChangeArrowheads="1"/>
            </p:cNvSpPr>
            <p:nvPr/>
          </p:nvSpPr>
          <p:spPr bwMode="auto">
            <a:xfrm>
              <a:off x="8311410" y="3051755"/>
              <a:ext cx="29976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G</a:t>
              </a:r>
              <a:endParaRPr kumimoji="1" lang="en-US" altLang="zh-CN" sz="1200" b="1" baseline="-25000" dirty="0">
                <a:latin typeface="微软雅黑" pitchFamily="34" charset="-122"/>
                <a:ea typeface="微软雅黑" pitchFamily="34" charset="-122"/>
              </a:endParaRPr>
            </a:p>
          </p:txBody>
        </p:sp>
        <p:grpSp>
          <p:nvGrpSpPr>
            <p:cNvPr id="19" name="组合 18"/>
            <p:cNvGrpSpPr/>
            <p:nvPr/>
          </p:nvGrpSpPr>
          <p:grpSpPr>
            <a:xfrm>
              <a:off x="5567372" y="2255290"/>
              <a:ext cx="1968560" cy="1377898"/>
              <a:chOff x="1976244" y="2283000"/>
              <a:chExt cx="1968560" cy="1377898"/>
            </a:xfrm>
          </p:grpSpPr>
          <p:sp>
            <p:nvSpPr>
              <p:cNvPr id="31" name="Rectangle 44"/>
              <p:cNvSpPr>
                <a:spLocks noChangeArrowheads="1"/>
              </p:cNvSpPr>
              <p:nvPr/>
            </p:nvSpPr>
            <p:spPr bwMode="auto">
              <a:xfrm>
                <a:off x="1976244"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32" name="Rectangle 49"/>
              <p:cNvSpPr>
                <a:spLocks noChangeArrowheads="1"/>
              </p:cNvSpPr>
              <p:nvPr/>
            </p:nvSpPr>
            <p:spPr bwMode="auto">
              <a:xfrm>
                <a:off x="1998899" y="2521979"/>
                <a:ext cx="1945905" cy="33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1914">
                  <a:lnSpc>
                    <a:spcPct val="115000"/>
                  </a:lnSpc>
                </a:pPr>
                <a:r>
                  <a:rPr kumimoji="1" lang="en-US" altLang="zh-CN" sz="1000" b="1" dirty="0">
                    <a:solidFill>
                      <a:srgbClr val="0000FF"/>
                    </a:solidFill>
                    <a:latin typeface="微软雅黑" pitchFamily="34" charset="-122"/>
                    <a:ea typeface="微软雅黑" pitchFamily="34" charset="-122"/>
                  </a:rPr>
                  <a:t>MAC</a:t>
                </a:r>
                <a:r>
                  <a:rPr kumimoji="1" lang="zh-CN" altLang="en-US" sz="1000" b="1" dirty="0">
                    <a:solidFill>
                      <a:srgbClr val="0000FF"/>
                    </a:solidFill>
                    <a:latin typeface="微软雅黑" pitchFamily="34" charset="-122"/>
                    <a:ea typeface="微软雅黑" pitchFamily="34" charset="-122"/>
                  </a:rPr>
                  <a:t>地址   接口    有效时间</a:t>
                </a:r>
              </a:p>
              <a:p>
                <a:pPr defTabSz="761914">
                  <a:lnSpc>
                    <a:spcPct val="115000"/>
                  </a:lnSpc>
                </a:pPr>
                <a:r>
                  <a:rPr kumimoji="1" lang="zh-CN" altLang="en-US" sz="1000" b="1" dirty="0">
                    <a:solidFill>
                      <a:srgbClr val="0000FF"/>
                    </a:solidFill>
                    <a:latin typeface="微软雅黑" pitchFamily="34" charset="-122"/>
                    <a:ea typeface="微软雅黑" pitchFamily="34" charset="-122"/>
                  </a:rPr>
                  <a:t>   </a:t>
                </a:r>
                <a:endParaRPr kumimoji="1" lang="en-US" altLang="zh-CN" sz="1000" b="1" baseline="-25000" dirty="0">
                  <a:solidFill>
                    <a:srgbClr val="0000FF"/>
                  </a:solidFill>
                  <a:latin typeface="微软雅黑" pitchFamily="34" charset="-122"/>
                  <a:ea typeface="微软雅黑" pitchFamily="34" charset="-122"/>
                </a:endParaRPr>
              </a:p>
            </p:txBody>
          </p:sp>
          <p:sp>
            <p:nvSpPr>
              <p:cNvPr id="33" name="Line 50"/>
              <p:cNvSpPr>
                <a:spLocks noChangeShapeType="1"/>
              </p:cNvSpPr>
              <p:nvPr/>
            </p:nvSpPr>
            <p:spPr bwMode="auto">
              <a:xfrm>
                <a:off x="2745876"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4" name="Line 45"/>
              <p:cNvSpPr>
                <a:spLocks noChangeShapeType="1"/>
              </p:cNvSpPr>
              <p:nvPr/>
            </p:nvSpPr>
            <p:spPr bwMode="auto">
              <a:xfrm>
                <a:off x="1976244"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5" name="Line 46"/>
              <p:cNvSpPr>
                <a:spLocks noChangeShapeType="1"/>
              </p:cNvSpPr>
              <p:nvPr/>
            </p:nvSpPr>
            <p:spPr bwMode="auto">
              <a:xfrm>
                <a:off x="1976244"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6" name="Line 47"/>
              <p:cNvSpPr>
                <a:spLocks noChangeShapeType="1"/>
              </p:cNvSpPr>
              <p:nvPr/>
            </p:nvSpPr>
            <p:spPr bwMode="auto">
              <a:xfrm>
                <a:off x="1976244"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7" name="Line 66"/>
              <p:cNvSpPr>
                <a:spLocks noChangeShapeType="1"/>
              </p:cNvSpPr>
              <p:nvPr/>
            </p:nvSpPr>
            <p:spPr bwMode="auto">
              <a:xfrm>
                <a:off x="1976244"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38" name="Rectangle 24"/>
              <p:cNvSpPr>
                <a:spLocks noChangeArrowheads="1"/>
              </p:cNvSpPr>
              <p:nvPr/>
            </p:nvSpPr>
            <p:spPr bwMode="auto">
              <a:xfrm>
                <a:off x="2474841" y="2283000"/>
                <a:ext cx="721352"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zh-CN" altLang="en-US" sz="1400" b="1" dirty="0">
                    <a:latin typeface="微软雅黑" pitchFamily="34" charset="-122"/>
                    <a:ea typeface="微软雅黑" pitchFamily="34" charset="-122"/>
                  </a:rPr>
                  <a:t>交换表</a:t>
                </a:r>
                <a:endParaRPr kumimoji="1" lang="en-US" altLang="zh-CN" sz="1400" b="1" dirty="0">
                  <a:latin typeface="微软雅黑" pitchFamily="34" charset="-122"/>
                  <a:ea typeface="微软雅黑" pitchFamily="34" charset="-122"/>
                </a:endParaRPr>
              </a:p>
            </p:txBody>
          </p:sp>
          <p:sp>
            <p:nvSpPr>
              <p:cNvPr id="39" name="Line 50"/>
              <p:cNvSpPr>
                <a:spLocks noChangeShapeType="1"/>
              </p:cNvSpPr>
              <p:nvPr/>
            </p:nvSpPr>
            <p:spPr bwMode="auto">
              <a:xfrm>
                <a:off x="3198295"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20" name="Rectangle 34"/>
            <p:cNvSpPr>
              <a:spLocks noChangeArrowheads="1"/>
            </p:cNvSpPr>
            <p:nvPr/>
          </p:nvSpPr>
          <p:spPr bwMode="auto">
            <a:xfrm>
              <a:off x="8340264" y="2511295"/>
              <a:ext cx="269306"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F</a:t>
              </a:r>
              <a:endParaRPr kumimoji="1" lang="en-US" altLang="zh-CN" sz="1200" b="1" baseline="-25000" dirty="0">
                <a:latin typeface="微软雅黑" pitchFamily="34" charset="-122"/>
                <a:ea typeface="微软雅黑" pitchFamily="34" charset="-122"/>
              </a:endParaRPr>
            </a:p>
          </p:txBody>
        </p:sp>
        <p:pic>
          <p:nvPicPr>
            <p:cNvPr id="21"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25" name="组合 61"/>
            <p:cNvGrpSpPr>
              <a:grpSpLocks/>
            </p:cNvGrpSpPr>
            <p:nvPr/>
          </p:nvGrpSpPr>
          <p:grpSpPr bwMode="auto">
            <a:xfrm>
              <a:off x="5467219" y="2034605"/>
              <a:ext cx="277321" cy="212175"/>
              <a:chOff x="2244074" y="1280668"/>
              <a:chExt cx="358931" cy="276310"/>
            </a:xfrm>
          </p:grpSpPr>
          <p:sp>
            <p:nvSpPr>
              <p:cNvPr id="29" name="矩形 2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0"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26" name="组合 61"/>
            <p:cNvGrpSpPr>
              <a:grpSpLocks/>
            </p:cNvGrpSpPr>
            <p:nvPr/>
          </p:nvGrpSpPr>
          <p:grpSpPr bwMode="auto">
            <a:xfrm>
              <a:off x="5467217" y="3696385"/>
              <a:ext cx="277321" cy="212170"/>
              <a:chOff x="2244078" y="1280673"/>
              <a:chExt cx="358932" cy="276305"/>
            </a:xfrm>
          </p:grpSpPr>
          <p:sp>
            <p:nvSpPr>
              <p:cNvPr id="27" name="矩形 2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8" name="Rectangle 40"/>
              <p:cNvSpPr>
                <a:spLocks noChangeArrowheads="1"/>
              </p:cNvSpPr>
              <p:nvPr/>
            </p:nvSpPr>
            <p:spPr bwMode="auto">
              <a:xfrm>
                <a:off x="2244078" y="1280673"/>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grpSp>
        <p:nvGrpSpPr>
          <p:cNvPr id="48" name="组合 47"/>
          <p:cNvGrpSpPr/>
          <p:nvPr/>
        </p:nvGrpSpPr>
        <p:grpSpPr>
          <a:xfrm>
            <a:off x="683508" y="1516650"/>
            <a:ext cx="3193183" cy="3155537"/>
            <a:chOff x="893576" y="1680542"/>
            <a:chExt cx="3193182" cy="2366653"/>
          </a:xfrm>
        </p:grpSpPr>
        <p:sp>
          <p:nvSpPr>
            <p:cNvPr id="49" name="矩形 48"/>
            <p:cNvSpPr/>
            <p:nvPr/>
          </p:nvSpPr>
          <p:spPr>
            <a:xfrm>
              <a:off x="1821963" y="1995407"/>
              <a:ext cx="2209376" cy="2051788"/>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50" name="直接连接符 49"/>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4" name="Rectangle 24"/>
            <p:cNvSpPr>
              <a:spLocks noChangeArrowheads="1"/>
            </p:cNvSpPr>
            <p:nvPr/>
          </p:nvSpPr>
          <p:spPr bwMode="auto">
            <a:xfrm>
              <a:off x="2142400"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55" name="Rectangle 34"/>
            <p:cNvSpPr>
              <a:spLocks noChangeArrowheads="1"/>
            </p:cNvSpPr>
            <p:nvPr/>
          </p:nvSpPr>
          <p:spPr bwMode="auto">
            <a:xfrm>
              <a:off x="900282" y="1958293"/>
              <a:ext cx="29816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itchFamily="34" charset="-122"/>
                <a:ea typeface="微软雅黑" pitchFamily="34" charset="-122"/>
              </a:endParaRPr>
            </a:p>
          </p:txBody>
        </p:sp>
        <p:grpSp>
          <p:nvGrpSpPr>
            <p:cNvPr id="56" name="组合 57"/>
            <p:cNvGrpSpPr>
              <a:grpSpLocks/>
            </p:cNvGrpSpPr>
            <p:nvPr/>
          </p:nvGrpSpPr>
          <p:grpSpPr bwMode="auto">
            <a:xfrm>
              <a:off x="1812824" y="2022721"/>
              <a:ext cx="277321" cy="221319"/>
              <a:chOff x="2255844" y="1268760"/>
              <a:chExt cx="360915" cy="287337"/>
            </a:xfrm>
          </p:grpSpPr>
          <p:sp>
            <p:nvSpPr>
              <p:cNvPr id="89" name="矩形 88"/>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90" name="Rectangle 40"/>
              <p:cNvSpPr>
                <a:spLocks noChangeArrowheads="1"/>
              </p:cNvSpPr>
              <p:nvPr/>
            </p:nvSpPr>
            <p:spPr bwMode="auto">
              <a:xfrm>
                <a:off x="2255844" y="1268760"/>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57" name="组合 58"/>
            <p:cNvGrpSpPr>
              <a:grpSpLocks/>
            </p:cNvGrpSpPr>
            <p:nvPr/>
          </p:nvGrpSpPr>
          <p:grpSpPr bwMode="auto">
            <a:xfrm>
              <a:off x="1821967" y="2586632"/>
              <a:ext cx="277321" cy="212175"/>
              <a:chOff x="2267744" y="1280668"/>
              <a:chExt cx="360915" cy="276310"/>
            </a:xfrm>
          </p:grpSpPr>
          <p:sp>
            <p:nvSpPr>
              <p:cNvPr id="87" name="矩形 8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8" name="Rectangle 40"/>
              <p:cNvSpPr>
                <a:spLocks noChangeArrowheads="1"/>
              </p:cNvSpPr>
              <p:nvPr/>
            </p:nvSpPr>
            <p:spPr bwMode="auto">
              <a:xfrm>
                <a:off x="2267744" y="1280668"/>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58" name="组合 61"/>
            <p:cNvGrpSpPr>
              <a:grpSpLocks/>
            </p:cNvGrpSpPr>
            <p:nvPr/>
          </p:nvGrpSpPr>
          <p:grpSpPr bwMode="auto">
            <a:xfrm>
              <a:off x="1792847" y="3664534"/>
              <a:ext cx="277321" cy="212175"/>
              <a:chOff x="2244074" y="1280668"/>
              <a:chExt cx="358931" cy="276310"/>
            </a:xfrm>
          </p:grpSpPr>
          <p:sp>
            <p:nvSpPr>
              <p:cNvPr id="85" name="矩形 8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6"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59" name="组合 64"/>
            <p:cNvGrpSpPr>
              <a:grpSpLocks/>
            </p:cNvGrpSpPr>
            <p:nvPr/>
          </p:nvGrpSpPr>
          <p:grpSpPr bwMode="auto">
            <a:xfrm>
              <a:off x="1801991" y="3100625"/>
              <a:ext cx="277321" cy="222542"/>
              <a:chOff x="2255909" y="1268760"/>
              <a:chExt cx="358931" cy="288443"/>
            </a:xfrm>
          </p:grpSpPr>
          <p:sp>
            <p:nvSpPr>
              <p:cNvPr id="83" name="矩形 82"/>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84" name="Rectangle 40"/>
              <p:cNvSpPr>
                <a:spLocks noChangeArrowheads="1"/>
              </p:cNvSpPr>
              <p:nvPr/>
            </p:nvSpPr>
            <p:spPr bwMode="auto">
              <a:xfrm>
                <a:off x="2255909" y="1268760"/>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60" name="Rectangle 34"/>
            <p:cNvSpPr>
              <a:spLocks noChangeArrowheads="1"/>
            </p:cNvSpPr>
            <p:nvPr/>
          </p:nvSpPr>
          <p:spPr bwMode="auto">
            <a:xfrm>
              <a:off x="911799" y="3617530"/>
              <a:ext cx="30457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itchFamily="34" charset="-122"/>
                <a:ea typeface="微软雅黑" pitchFamily="34" charset="-122"/>
              </a:endParaRPr>
            </a:p>
          </p:txBody>
        </p:sp>
        <p:sp>
          <p:nvSpPr>
            <p:cNvPr id="61" name="Rectangle 34"/>
            <p:cNvSpPr>
              <a:spLocks noChangeArrowheads="1"/>
            </p:cNvSpPr>
            <p:nvPr/>
          </p:nvSpPr>
          <p:spPr bwMode="auto">
            <a:xfrm>
              <a:off x="909900" y="3051755"/>
              <a:ext cx="28854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itchFamily="34" charset="-122"/>
                <a:ea typeface="微软雅黑" pitchFamily="34" charset="-122"/>
              </a:endParaRPr>
            </a:p>
          </p:txBody>
        </p:sp>
        <p:grpSp>
          <p:nvGrpSpPr>
            <p:cNvPr id="62" name="组合 61"/>
            <p:cNvGrpSpPr/>
            <p:nvPr/>
          </p:nvGrpSpPr>
          <p:grpSpPr>
            <a:xfrm>
              <a:off x="2140853" y="2255290"/>
              <a:ext cx="1945905" cy="1377898"/>
              <a:chOff x="2208968" y="2283000"/>
              <a:chExt cx="1945905" cy="1377898"/>
            </a:xfrm>
          </p:grpSpPr>
          <p:sp>
            <p:nvSpPr>
              <p:cNvPr id="74" name="Rectangle 44"/>
              <p:cNvSpPr>
                <a:spLocks noChangeArrowheads="1"/>
              </p:cNvSpPr>
              <p:nvPr/>
            </p:nvSpPr>
            <p:spPr bwMode="auto">
              <a:xfrm>
                <a:off x="2248098" y="2551856"/>
                <a:ext cx="1783576" cy="1109042"/>
              </a:xfrm>
              <a:prstGeom prst="rect">
                <a:avLst/>
              </a:prstGeom>
              <a:solidFill>
                <a:schemeClr val="bg1"/>
              </a:solidFill>
              <a:ln w="9525">
                <a:solidFill>
                  <a:schemeClr val="tx1"/>
                </a:solidFill>
                <a:miter lim="800000"/>
                <a:headEnd/>
                <a:tailEnd/>
              </a:ln>
            </p:spPr>
            <p:txBody>
              <a:bodyPr wrap="none" anchor="ctr"/>
              <a:lstStyle/>
              <a:p>
                <a:endParaRPr lang="zh-CN" altLang="en-US" sz="1200" b="1">
                  <a:latin typeface="微软雅黑" panose="020B0503020204020204" pitchFamily="34" charset="-122"/>
                  <a:ea typeface="微软雅黑" panose="020B0503020204020204" pitchFamily="34" charset="-122"/>
                </a:endParaRPr>
              </a:p>
            </p:txBody>
          </p:sp>
          <p:sp>
            <p:nvSpPr>
              <p:cNvPr id="75" name="Rectangle 49"/>
              <p:cNvSpPr>
                <a:spLocks noChangeArrowheads="1"/>
              </p:cNvSpPr>
              <p:nvPr/>
            </p:nvSpPr>
            <p:spPr bwMode="auto">
              <a:xfrm>
                <a:off x="2208968" y="2521979"/>
                <a:ext cx="1945905" cy="332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8" tIns="44450" rIns="90488" bIns="44450">
                <a:spAutoFit/>
              </a:bodyPr>
              <a:lstStyle/>
              <a:p>
                <a:pPr defTabSz="761914">
                  <a:lnSpc>
                    <a:spcPct val="115000"/>
                  </a:lnSpc>
                </a:pPr>
                <a:r>
                  <a:rPr kumimoji="1" lang="en-US" altLang="zh-CN" sz="1000" b="1" dirty="0">
                    <a:solidFill>
                      <a:srgbClr val="0000FF"/>
                    </a:solidFill>
                    <a:latin typeface="微软雅黑" pitchFamily="34" charset="-122"/>
                    <a:ea typeface="微软雅黑" pitchFamily="34" charset="-122"/>
                  </a:rPr>
                  <a:t>MAC</a:t>
                </a:r>
                <a:r>
                  <a:rPr kumimoji="1" lang="zh-CN" altLang="en-US" sz="1000" b="1" dirty="0">
                    <a:solidFill>
                      <a:srgbClr val="0000FF"/>
                    </a:solidFill>
                    <a:latin typeface="微软雅黑" pitchFamily="34" charset="-122"/>
                    <a:ea typeface="微软雅黑" pitchFamily="34" charset="-122"/>
                  </a:rPr>
                  <a:t>地址   接口    有效时间</a:t>
                </a:r>
              </a:p>
              <a:p>
                <a:pPr defTabSz="761914">
                  <a:lnSpc>
                    <a:spcPct val="115000"/>
                  </a:lnSpc>
                </a:pPr>
                <a:r>
                  <a:rPr kumimoji="1" lang="zh-CN" altLang="en-US" sz="1000" b="1" dirty="0">
                    <a:solidFill>
                      <a:srgbClr val="0000FF"/>
                    </a:solidFill>
                    <a:latin typeface="微软雅黑" pitchFamily="34" charset="-122"/>
                    <a:ea typeface="微软雅黑" pitchFamily="34" charset="-122"/>
                  </a:rPr>
                  <a:t>   </a:t>
                </a:r>
                <a:endParaRPr kumimoji="1" lang="en-US" altLang="zh-CN" sz="1000" b="1" baseline="-25000" dirty="0">
                  <a:solidFill>
                    <a:srgbClr val="0000FF"/>
                  </a:solidFill>
                  <a:latin typeface="微软雅黑" pitchFamily="34" charset="-122"/>
                  <a:ea typeface="微软雅黑" pitchFamily="34" charset="-122"/>
                </a:endParaRPr>
              </a:p>
            </p:txBody>
          </p:sp>
          <p:sp>
            <p:nvSpPr>
              <p:cNvPr id="76" name="Line 50"/>
              <p:cNvSpPr>
                <a:spLocks noChangeShapeType="1"/>
              </p:cNvSpPr>
              <p:nvPr/>
            </p:nvSpPr>
            <p:spPr bwMode="auto">
              <a:xfrm>
                <a:off x="2968302"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7" name="Line 45"/>
              <p:cNvSpPr>
                <a:spLocks noChangeShapeType="1"/>
              </p:cNvSpPr>
              <p:nvPr/>
            </p:nvSpPr>
            <p:spPr bwMode="auto">
              <a:xfrm>
                <a:off x="2248098" y="2773176"/>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8" name="Line 46"/>
              <p:cNvSpPr>
                <a:spLocks noChangeShapeType="1"/>
              </p:cNvSpPr>
              <p:nvPr/>
            </p:nvSpPr>
            <p:spPr bwMode="auto">
              <a:xfrm>
                <a:off x="2248098" y="2994495"/>
                <a:ext cx="178357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79" name="Line 47"/>
              <p:cNvSpPr>
                <a:spLocks noChangeShapeType="1"/>
              </p:cNvSpPr>
              <p:nvPr/>
            </p:nvSpPr>
            <p:spPr bwMode="auto">
              <a:xfrm>
                <a:off x="2248098" y="3215814"/>
                <a:ext cx="1783578" cy="122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0" name="Line 66"/>
              <p:cNvSpPr>
                <a:spLocks noChangeShapeType="1"/>
              </p:cNvSpPr>
              <p:nvPr/>
            </p:nvSpPr>
            <p:spPr bwMode="auto">
              <a:xfrm>
                <a:off x="2248098" y="3437133"/>
                <a:ext cx="1783578" cy="12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sp>
            <p:nvSpPr>
              <p:cNvPr id="81" name="Rectangle 24"/>
              <p:cNvSpPr>
                <a:spLocks noChangeArrowheads="1"/>
              </p:cNvSpPr>
              <p:nvPr/>
            </p:nvSpPr>
            <p:spPr bwMode="auto">
              <a:xfrm>
                <a:off x="2746695" y="2283000"/>
                <a:ext cx="721352"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zh-CN" altLang="en-US" sz="1400" b="1" dirty="0">
                    <a:latin typeface="微软雅黑" pitchFamily="34" charset="-122"/>
                    <a:ea typeface="微软雅黑" pitchFamily="34" charset="-122"/>
                  </a:rPr>
                  <a:t>交换表</a:t>
                </a:r>
                <a:endParaRPr kumimoji="1" lang="en-US" altLang="zh-CN" sz="1400" b="1" dirty="0">
                  <a:latin typeface="微软雅黑" pitchFamily="34" charset="-122"/>
                  <a:ea typeface="微软雅黑" pitchFamily="34" charset="-122"/>
                </a:endParaRPr>
              </a:p>
            </p:txBody>
          </p:sp>
          <p:sp>
            <p:nvSpPr>
              <p:cNvPr id="82" name="Line 50"/>
              <p:cNvSpPr>
                <a:spLocks noChangeShapeType="1"/>
              </p:cNvSpPr>
              <p:nvPr/>
            </p:nvSpPr>
            <p:spPr bwMode="auto">
              <a:xfrm>
                <a:off x="3420721" y="2551856"/>
                <a:ext cx="0" cy="110904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200" b="1">
                  <a:latin typeface="微软雅黑" panose="020B0503020204020204" pitchFamily="34" charset="-122"/>
                  <a:ea typeface="微软雅黑" panose="020B0503020204020204" pitchFamily="34" charset="-122"/>
                </a:endParaRPr>
              </a:p>
            </p:txBody>
          </p:sp>
        </p:grpSp>
        <p:sp>
          <p:nvSpPr>
            <p:cNvPr id="63" name="Rectangle 34"/>
            <p:cNvSpPr>
              <a:spLocks noChangeArrowheads="1"/>
            </p:cNvSpPr>
            <p:nvPr/>
          </p:nvSpPr>
          <p:spPr bwMode="auto">
            <a:xfrm>
              <a:off x="893576" y="2511295"/>
              <a:ext cx="28693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itchFamily="34" charset="-122"/>
                <a:ea typeface="微软雅黑" pitchFamily="34" charset="-122"/>
              </a:endParaRPr>
            </a:p>
          </p:txBody>
        </p:sp>
        <p:pic>
          <p:nvPicPr>
            <p:cNvPr id="6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68" name="组合 61"/>
            <p:cNvGrpSpPr>
              <a:grpSpLocks/>
            </p:cNvGrpSpPr>
            <p:nvPr/>
          </p:nvGrpSpPr>
          <p:grpSpPr bwMode="auto">
            <a:xfrm>
              <a:off x="3785096" y="2034605"/>
              <a:ext cx="277321" cy="212175"/>
              <a:chOff x="2244074" y="1280668"/>
              <a:chExt cx="358931" cy="276310"/>
            </a:xfrm>
          </p:grpSpPr>
          <p:sp>
            <p:nvSpPr>
              <p:cNvPr id="72" name="矩形 7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3"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69" name="组合 61"/>
            <p:cNvGrpSpPr>
              <a:grpSpLocks/>
            </p:cNvGrpSpPr>
            <p:nvPr/>
          </p:nvGrpSpPr>
          <p:grpSpPr bwMode="auto">
            <a:xfrm>
              <a:off x="3785094" y="3696385"/>
              <a:ext cx="277321" cy="212170"/>
              <a:chOff x="2244078" y="1280673"/>
              <a:chExt cx="358932" cy="276305"/>
            </a:xfrm>
          </p:grpSpPr>
          <p:sp>
            <p:nvSpPr>
              <p:cNvPr id="70" name="矩形 6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1" name="Rectangle 40"/>
              <p:cNvSpPr>
                <a:spLocks noChangeArrowheads="1"/>
              </p:cNvSpPr>
              <p:nvPr/>
            </p:nvSpPr>
            <p:spPr bwMode="auto">
              <a:xfrm>
                <a:off x="2244078" y="1280673"/>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sp>
        <p:nvSpPr>
          <p:cNvPr id="91" name="矩形 90"/>
          <p:cNvSpPr/>
          <p:nvPr/>
        </p:nvSpPr>
        <p:spPr>
          <a:xfrm>
            <a:off x="2140325" y="2924232"/>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A             1</a:t>
            </a:r>
            <a:endParaRPr lang="zh-CN" altLang="en-US" sz="1100" b="1" dirty="0">
              <a:latin typeface="微软雅黑" pitchFamily="34" charset="-122"/>
              <a:ea typeface="微软雅黑" pitchFamily="34" charset="-122"/>
            </a:endParaRPr>
          </a:p>
        </p:txBody>
      </p:sp>
      <p:sp>
        <p:nvSpPr>
          <p:cNvPr id="92" name="矩形 91"/>
          <p:cNvSpPr/>
          <p:nvPr/>
        </p:nvSpPr>
        <p:spPr>
          <a:xfrm>
            <a:off x="5595258" y="2924232"/>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A             5</a:t>
            </a:r>
            <a:endParaRPr lang="zh-CN" altLang="en-US" sz="1100" b="1" dirty="0">
              <a:latin typeface="微软雅黑" pitchFamily="34" charset="-122"/>
              <a:ea typeface="微软雅黑" pitchFamily="34" charset="-122"/>
            </a:endParaRPr>
          </a:p>
        </p:txBody>
      </p:sp>
      <p:sp>
        <p:nvSpPr>
          <p:cNvPr id="93" name="矩形 92"/>
          <p:cNvSpPr/>
          <p:nvPr/>
        </p:nvSpPr>
        <p:spPr>
          <a:xfrm>
            <a:off x="2140325" y="3206408"/>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C             2</a:t>
            </a:r>
            <a:endParaRPr lang="zh-CN" altLang="en-US" sz="1100" b="1" dirty="0">
              <a:latin typeface="微软雅黑" pitchFamily="34" charset="-122"/>
              <a:ea typeface="微软雅黑" pitchFamily="34" charset="-122"/>
            </a:endParaRPr>
          </a:p>
        </p:txBody>
      </p:sp>
      <p:sp>
        <p:nvSpPr>
          <p:cNvPr id="94" name="矩形 93"/>
          <p:cNvSpPr/>
          <p:nvPr/>
        </p:nvSpPr>
        <p:spPr>
          <a:xfrm>
            <a:off x="5595258" y="3222884"/>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C             5</a:t>
            </a:r>
            <a:endParaRPr lang="zh-CN" altLang="en-US" sz="1100" b="1" dirty="0">
              <a:latin typeface="微软雅黑" pitchFamily="34" charset="-122"/>
              <a:ea typeface="微软雅黑" pitchFamily="34" charset="-122"/>
            </a:endParaRPr>
          </a:p>
        </p:txBody>
      </p:sp>
      <p:sp>
        <p:nvSpPr>
          <p:cNvPr id="95" name="矩形 94"/>
          <p:cNvSpPr/>
          <p:nvPr/>
        </p:nvSpPr>
        <p:spPr>
          <a:xfrm>
            <a:off x="5595258" y="3531976"/>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E             1</a:t>
            </a:r>
            <a:endParaRPr lang="zh-CN" altLang="en-US" sz="1100" b="1" dirty="0">
              <a:latin typeface="微软雅黑" pitchFamily="34" charset="-122"/>
              <a:ea typeface="微软雅黑" pitchFamily="34" charset="-122"/>
            </a:endParaRPr>
          </a:p>
        </p:txBody>
      </p:sp>
      <p:sp>
        <p:nvSpPr>
          <p:cNvPr id="96" name="矩形 95"/>
          <p:cNvSpPr/>
          <p:nvPr/>
        </p:nvSpPr>
        <p:spPr>
          <a:xfrm>
            <a:off x="2140325" y="3504543"/>
            <a:ext cx="1588970" cy="261600"/>
          </a:xfrm>
          <a:prstGeom prst="rect">
            <a:avLst/>
          </a:prstGeom>
        </p:spPr>
        <p:txBody>
          <a:bodyPr wrap="square" lIns="91430" tIns="45715" rIns="91430" bIns="45715">
            <a:spAutoFit/>
          </a:bodyPr>
          <a:lstStyle/>
          <a:p>
            <a:r>
              <a:rPr lang="en-US" altLang="zh-CN" sz="1100" b="1" dirty="0">
                <a:latin typeface="微软雅黑" pitchFamily="34" charset="-122"/>
                <a:ea typeface="微软雅黑" pitchFamily="34" charset="-122"/>
              </a:rPr>
              <a:t>E             5</a:t>
            </a:r>
            <a:endParaRPr lang="zh-CN" altLang="en-US" sz="1100" b="1" dirty="0">
              <a:latin typeface="微软雅黑" pitchFamily="34" charset="-122"/>
              <a:ea typeface="微软雅黑" pitchFamily="34" charset="-122"/>
            </a:endParaRPr>
          </a:p>
        </p:txBody>
      </p:sp>
      <p:sp>
        <p:nvSpPr>
          <p:cNvPr id="97" name="矩形 96"/>
          <p:cNvSpPr/>
          <p:nvPr/>
        </p:nvSpPr>
        <p:spPr>
          <a:xfrm>
            <a:off x="1137942" y="4914385"/>
            <a:ext cx="7041681" cy="374451"/>
          </a:xfrm>
          <a:prstGeom prst="rect">
            <a:avLst/>
          </a:prstGeom>
        </p:spPr>
        <p:txBody>
          <a:bodyPr wrap="square" lIns="91430" tIns="45715" rIns="91430" bIns="45715">
            <a:spAutoFit/>
          </a:bodyPr>
          <a:lstStyle/>
          <a:p>
            <a:pPr>
              <a:lnSpc>
                <a:spcPts val="2200"/>
              </a:lnSpc>
            </a:pPr>
            <a:r>
              <a:rPr lang="en-US" altLang="zh-CN" sz="1600" b="1" dirty="0" smtClean="0">
                <a:latin typeface="微软雅黑" pitchFamily="34" charset="-122"/>
                <a:ea typeface="微软雅黑" pitchFamily="34" charset="-122"/>
              </a:rPr>
              <a:t>E </a:t>
            </a:r>
            <a:r>
              <a:rPr lang="zh-CN" altLang="en-US" sz="1600" b="1" dirty="0">
                <a:latin typeface="微软雅黑" pitchFamily="34" charset="-122"/>
                <a:ea typeface="微软雅黑" pitchFamily="34" charset="-122"/>
              </a:rPr>
              <a:t>向 </a:t>
            </a:r>
            <a:r>
              <a:rPr lang="en-US" altLang="zh-CN" sz="1600" b="1" dirty="0">
                <a:latin typeface="微软雅黑" pitchFamily="34" charset="-122"/>
                <a:ea typeface="微软雅黑" pitchFamily="34" charset="-122"/>
              </a:rPr>
              <a:t>A </a:t>
            </a:r>
            <a:r>
              <a:rPr lang="zh-CN" altLang="en-US" sz="1600" b="1" dirty="0">
                <a:latin typeface="微软雅黑" pitchFamily="34" charset="-122"/>
                <a:ea typeface="微软雅黑" pitchFamily="34" charset="-122"/>
              </a:rPr>
              <a:t>发送了一</a:t>
            </a:r>
            <a:r>
              <a:rPr lang="zh-CN" altLang="en-US" sz="1600" b="1" dirty="0" smtClean="0">
                <a:latin typeface="微软雅黑" pitchFamily="34" charset="-122"/>
                <a:ea typeface="微软雅黑" pitchFamily="34" charset="-122"/>
              </a:rPr>
              <a:t>帧</a:t>
            </a:r>
            <a:endParaRPr lang="zh-CN" altLang="en-US" sz="1600" b="1" dirty="0">
              <a:latin typeface="微软雅黑" pitchFamily="34" charset="-122"/>
              <a:ea typeface="微软雅黑" pitchFamily="34" charset="-122"/>
            </a:endParaRPr>
          </a:p>
        </p:txBody>
      </p:sp>
      <p:cxnSp>
        <p:nvCxnSpPr>
          <p:cNvPr id="98" name="直接箭头连接符 97"/>
          <p:cNvCxnSpPr/>
          <p:nvPr/>
        </p:nvCxnSpPr>
        <p:spPr bwMode="auto">
          <a:xfrm flipH="1">
            <a:off x="4030994" y="2486455"/>
            <a:ext cx="1133134" cy="0"/>
          </a:xfrm>
          <a:prstGeom prst="straightConnector1">
            <a:avLst/>
          </a:prstGeom>
          <a:solidFill>
            <a:schemeClr val="accent1"/>
          </a:solidFill>
          <a:ln w="57150" cap="flat" cmpd="sng" algn="ctr">
            <a:solidFill>
              <a:srgbClr val="FF0000"/>
            </a:solidFill>
            <a:prstDash val="solid"/>
            <a:round/>
            <a:headEnd type="none" w="med" len="med"/>
            <a:tailEnd type="arrow"/>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接箭头连接符 98"/>
          <p:cNvCxnSpPr/>
          <p:nvPr/>
        </p:nvCxnSpPr>
        <p:spPr>
          <a:xfrm>
            <a:off x="1259632" y="2276872"/>
            <a:ext cx="322270" cy="0"/>
          </a:xfrm>
          <a:prstGeom prst="straightConnector1">
            <a:avLst/>
          </a:prstGeom>
          <a:ln w="38100">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90147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7030A0"/>
                </a:solidFill>
              </a:rPr>
              <a:t>四、与时俱进的交换表</a:t>
            </a:r>
            <a:endParaRPr lang="zh-CN" altLang="en-US" dirty="0">
              <a:solidFill>
                <a:srgbClr val="7030A0"/>
              </a:solidFill>
            </a:endParaRPr>
          </a:p>
        </p:txBody>
      </p:sp>
      <p:sp>
        <p:nvSpPr>
          <p:cNvPr id="3" name="内容占位符 2"/>
          <p:cNvSpPr>
            <a:spLocks noGrp="1"/>
          </p:cNvSpPr>
          <p:nvPr>
            <p:ph sz="quarter" idx="1"/>
          </p:nvPr>
        </p:nvSpPr>
        <p:spPr/>
        <p:txBody>
          <a:bodyPr/>
          <a:lstStyle/>
          <a:p>
            <a:r>
              <a:rPr lang="zh-CN" altLang="zh-CN" dirty="0" smtClean="0"/>
              <a:t>主机</a:t>
            </a:r>
            <a:r>
              <a:rPr lang="zh-CN" altLang="zh-CN" dirty="0"/>
              <a:t>可能会开</a:t>
            </a:r>
            <a:r>
              <a:rPr lang="en-US" altLang="zh-CN" dirty="0"/>
              <a:t>/</a:t>
            </a:r>
            <a:r>
              <a:rPr lang="zh-CN" altLang="zh-CN" dirty="0"/>
              <a:t>关机、更换网卡、移动地理位置</a:t>
            </a:r>
            <a:r>
              <a:rPr lang="zh-CN" altLang="zh-CN" dirty="0" smtClean="0"/>
              <a:t>等</a:t>
            </a:r>
            <a:endParaRPr lang="en-US" altLang="zh-CN" dirty="0" smtClean="0"/>
          </a:p>
          <a:p>
            <a:r>
              <a:rPr lang="zh-CN" altLang="zh-CN" dirty="0" smtClean="0"/>
              <a:t>如果</a:t>
            </a:r>
            <a:r>
              <a:rPr lang="zh-CN" altLang="zh-CN" dirty="0"/>
              <a:t>交换表不进行更新处理，会导致发送的</a:t>
            </a:r>
            <a:r>
              <a:rPr lang="zh-CN" altLang="zh-CN" dirty="0" smtClean="0"/>
              <a:t>失败</a:t>
            </a:r>
            <a:endParaRPr lang="en-US" altLang="zh-CN" dirty="0" smtClean="0"/>
          </a:p>
          <a:p>
            <a:r>
              <a:rPr lang="zh-CN" altLang="zh-CN" dirty="0" smtClean="0"/>
              <a:t>为此</a:t>
            </a:r>
            <a:r>
              <a:rPr lang="zh-CN" altLang="zh-CN" dirty="0"/>
              <a:t>，交换</a:t>
            </a:r>
            <a:r>
              <a:rPr lang="zh-CN" altLang="zh-CN" dirty="0" smtClean="0"/>
              <a:t>表还</a:t>
            </a:r>
            <a:r>
              <a:rPr lang="zh-CN" altLang="zh-CN" dirty="0"/>
              <a:t>需记录最近一次数据帧的到达</a:t>
            </a:r>
            <a:r>
              <a:rPr lang="zh-CN" altLang="zh-CN" dirty="0" smtClean="0"/>
              <a:t>时间</a:t>
            </a:r>
            <a:endParaRPr lang="en-US" altLang="zh-CN" dirty="0" smtClean="0"/>
          </a:p>
          <a:p>
            <a:r>
              <a:rPr lang="zh-CN" altLang="zh-CN" dirty="0" smtClean="0"/>
              <a:t>以太网</a:t>
            </a:r>
            <a:r>
              <a:rPr lang="zh-CN" altLang="zh-CN" dirty="0"/>
              <a:t>交换机周期性地扫描交换</a:t>
            </a:r>
            <a:r>
              <a:rPr lang="zh-CN" altLang="zh-CN" dirty="0" smtClean="0"/>
              <a:t>表</a:t>
            </a:r>
            <a:endParaRPr lang="en-US" altLang="zh-CN" dirty="0" smtClean="0"/>
          </a:p>
          <a:p>
            <a:pPr lvl="1"/>
            <a:r>
              <a:rPr lang="zh-CN" altLang="zh-CN" dirty="0" smtClean="0"/>
              <a:t>超出</a:t>
            </a:r>
            <a:r>
              <a:rPr lang="zh-CN" altLang="zh-CN" dirty="0"/>
              <a:t>规定时间的表项将被删除（认为该主机已经</a:t>
            </a:r>
            <a:r>
              <a:rPr lang="zh-CN" altLang="zh-CN" dirty="0" smtClean="0"/>
              <a:t>离开）</a:t>
            </a:r>
            <a:endParaRPr lang="en-US" altLang="zh-CN" dirty="0" smtClean="0"/>
          </a:p>
          <a:p>
            <a:r>
              <a:rPr lang="zh-CN" altLang="zh-CN" dirty="0"/>
              <a:t>因此交换表表项</a:t>
            </a:r>
            <a:r>
              <a:rPr lang="zh-CN" altLang="zh-CN" dirty="0" smtClean="0"/>
              <a:t>为</a:t>
            </a:r>
            <a:endParaRPr lang="en-US" altLang="zh-CN" dirty="0" smtClean="0"/>
          </a:p>
          <a:p>
            <a:pPr lvl="1"/>
            <a:r>
              <a:rPr lang="en-US" altLang="zh-CN" sz="2400" dirty="0" smtClean="0"/>
              <a:t>&lt;</a:t>
            </a:r>
            <a:r>
              <a:rPr lang="zh-CN" altLang="zh-CN" sz="2400" dirty="0"/>
              <a:t>目的</a:t>
            </a:r>
            <a:r>
              <a:rPr lang="en-US" altLang="zh-CN" sz="2400" dirty="0"/>
              <a:t>MAC</a:t>
            </a:r>
            <a:r>
              <a:rPr lang="zh-CN" altLang="zh-CN" sz="2400" dirty="0"/>
              <a:t>地址，所连接口号，最新时间</a:t>
            </a:r>
            <a:r>
              <a:rPr lang="en-US" altLang="zh-CN" sz="2400" dirty="0"/>
              <a:t>&gt;</a:t>
            </a:r>
            <a:endParaRPr lang="zh-CN" altLang="en-US" sz="2400" dirty="0"/>
          </a:p>
        </p:txBody>
      </p:sp>
    </p:spTree>
    <p:extLst>
      <p:ext uri="{BB962C8B-B14F-4D97-AF65-F5344CB8AC3E}">
        <p14:creationId xmlns:p14="http://schemas.microsoft.com/office/powerpoint/2010/main" val="349000403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由此可见，以太网交换机的交换表并非总能包含所有主机的</a:t>
            </a:r>
            <a:r>
              <a:rPr lang="zh-CN" altLang="zh-CN" dirty="0" smtClean="0"/>
              <a:t>信息</a:t>
            </a:r>
            <a:endParaRPr lang="zh-CN" altLang="zh-CN" dirty="0"/>
          </a:p>
          <a:p>
            <a:pPr lvl="1"/>
            <a:r>
              <a:rPr lang="zh-CN" altLang="zh-CN" dirty="0"/>
              <a:t>只要主机不发送数据，交换表中就没有这个主机的</a:t>
            </a:r>
            <a:r>
              <a:rPr lang="zh-CN" altLang="zh-CN" dirty="0" smtClean="0"/>
              <a:t>信息</a:t>
            </a:r>
            <a:endParaRPr lang="zh-CN" altLang="zh-CN" dirty="0"/>
          </a:p>
          <a:p>
            <a:pPr lvl="1"/>
            <a:r>
              <a:rPr lang="zh-CN" altLang="zh-CN" dirty="0"/>
              <a:t>如果主机在一段时间内不发送数据，该主机对应的表项将被删除</a:t>
            </a:r>
            <a:endParaRPr lang="zh-CN" altLang="en-US" dirty="0"/>
          </a:p>
        </p:txBody>
      </p:sp>
    </p:spTree>
    <p:extLst>
      <p:ext uri="{BB962C8B-B14F-4D97-AF65-F5344CB8AC3E}">
        <p14:creationId xmlns:p14="http://schemas.microsoft.com/office/powerpoint/2010/main" val="35663046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7030A0"/>
                </a:solidFill>
              </a:rPr>
              <a:t>五、没有最快，只有更快——直通交换方式</a:t>
            </a:r>
            <a:endParaRPr lang="zh-CN" altLang="en-US" dirty="0">
              <a:solidFill>
                <a:srgbClr val="7030A0"/>
              </a:solidFill>
            </a:endParaRPr>
          </a:p>
        </p:txBody>
      </p:sp>
      <p:sp>
        <p:nvSpPr>
          <p:cNvPr id="3" name="内容占位符 2"/>
          <p:cNvSpPr>
            <a:spLocks noGrp="1"/>
          </p:cNvSpPr>
          <p:nvPr>
            <p:ph sz="quarter" idx="1"/>
          </p:nvPr>
        </p:nvSpPr>
        <p:spPr/>
        <p:txBody>
          <a:bodyPr/>
          <a:lstStyle/>
          <a:p>
            <a:r>
              <a:rPr lang="zh-CN" altLang="zh-CN" dirty="0"/>
              <a:t>不少人会自然而然地认为以太网交换机对收到的帧采用存储转发方式进行</a:t>
            </a:r>
            <a:r>
              <a:rPr lang="zh-CN" altLang="zh-CN" dirty="0" smtClean="0"/>
              <a:t>处理</a:t>
            </a:r>
            <a:endParaRPr lang="en-US" altLang="zh-CN" dirty="0" smtClean="0"/>
          </a:p>
          <a:p>
            <a:pPr lvl="1"/>
            <a:r>
              <a:rPr lang="zh-CN" altLang="zh-CN" dirty="0"/>
              <a:t>把整个帧先缓存后再处理</a:t>
            </a:r>
            <a:endParaRPr lang="en-US" altLang="zh-CN" dirty="0" smtClean="0"/>
          </a:p>
          <a:p>
            <a:endParaRPr lang="en-US" altLang="zh-CN" dirty="0"/>
          </a:p>
          <a:p>
            <a:endParaRPr lang="en-US" altLang="zh-CN" dirty="0" smtClean="0"/>
          </a:p>
        </p:txBody>
      </p:sp>
      <p:sp>
        <p:nvSpPr>
          <p:cNvPr id="6" name="Rectangle 4"/>
          <p:cNvSpPr>
            <a:spLocks noChangeArrowheads="1"/>
          </p:cNvSpPr>
          <p:nvPr/>
        </p:nvSpPr>
        <p:spPr bwMode="auto">
          <a:xfrm>
            <a:off x="3347864" y="4694974"/>
            <a:ext cx="3024336" cy="936104"/>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lIns="91430" tIns="45715" rIns="91430" bIns="45715" anchor="ctr">
            <a:flatTx/>
          </a:bodyPr>
          <a:lstStyle/>
          <a:p>
            <a:endParaRPr lang="zh-CN" altLang="en-US">
              <a:latin typeface="微软雅黑" panose="020B0503020204020204" pitchFamily="34" charset="-122"/>
              <a:ea typeface="微软雅黑" panose="020B0503020204020204" pitchFamily="34" charset="-122"/>
            </a:endParaRPr>
          </a:p>
        </p:txBody>
      </p:sp>
      <p:grpSp>
        <p:nvGrpSpPr>
          <p:cNvPr id="7" name="组合 6"/>
          <p:cNvGrpSpPr/>
          <p:nvPr/>
        </p:nvGrpSpPr>
        <p:grpSpPr>
          <a:xfrm>
            <a:off x="395536" y="4886265"/>
            <a:ext cx="2664296" cy="553523"/>
            <a:chOff x="7412182" y="737129"/>
            <a:chExt cx="652463" cy="114300"/>
          </a:xfrm>
        </p:grpSpPr>
        <p:sp>
          <p:nvSpPr>
            <p:cNvPr id="8" name="Rectangle 18"/>
            <p:cNvSpPr>
              <a:spLocks noChangeArrowheads="1"/>
            </p:cNvSpPr>
            <p:nvPr/>
          </p:nvSpPr>
          <p:spPr bwMode="auto">
            <a:xfrm>
              <a:off x="7412182" y="737129"/>
              <a:ext cx="652463" cy="114300"/>
            </a:xfrm>
            <a:prstGeom prst="rect">
              <a:avLst/>
            </a:prstGeom>
            <a:solidFill>
              <a:srgbClr val="FFFF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9" name="Rectangle 19"/>
            <p:cNvSpPr>
              <a:spLocks noChangeArrowheads="1"/>
            </p:cNvSpPr>
            <p:nvPr/>
          </p:nvSpPr>
          <p:spPr bwMode="auto">
            <a:xfrm>
              <a:off x="7869382" y="737129"/>
              <a:ext cx="195263" cy="114300"/>
            </a:xfrm>
            <a:prstGeom prst="rect">
              <a:avLst/>
            </a:prstGeom>
            <a:solidFill>
              <a:srgbClr val="FFC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err="1" smtClean="0">
                  <a:latin typeface="微软雅黑" panose="020B0503020204020204" pitchFamily="34" charset="-122"/>
                  <a:ea typeface="微软雅黑" panose="020B0503020204020204" pitchFamily="34" charset="-122"/>
                </a:rPr>
                <a:t>MACd</a:t>
              </a:r>
              <a:endParaRPr lang="zh-CN" altLang="en-US" dirty="0">
                <a:latin typeface="微软雅黑" panose="020B0503020204020204" pitchFamily="34" charset="-122"/>
                <a:ea typeface="微软雅黑" panose="020B0503020204020204" pitchFamily="34" charset="-122"/>
              </a:endParaRPr>
            </a:p>
          </p:txBody>
        </p:sp>
      </p:grpSp>
      <p:sp>
        <p:nvSpPr>
          <p:cNvPr id="11" name="TextBox 10"/>
          <p:cNvSpPr txBox="1"/>
          <p:nvPr/>
        </p:nvSpPr>
        <p:spPr>
          <a:xfrm>
            <a:off x="3707904" y="3892443"/>
            <a:ext cx="3024336" cy="507831"/>
          </a:xfrm>
          <a:prstGeom prst="rect">
            <a:avLst/>
          </a:prstGeom>
          <a:noFill/>
        </p:spPr>
        <p:txBody>
          <a:bodyPr wrap="square" rtlCol="0">
            <a:spAutoFit/>
          </a:bodyPr>
          <a:lstStyle/>
          <a:p>
            <a:r>
              <a:rPr lang="zh-CN" altLang="en-US" sz="2700" b="1" dirty="0">
                <a:latin typeface="黑体" pitchFamily="49" charset="-122"/>
                <a:ea typeface="黑体" pitchFamily="49" charset="-122"/>
              </a:rPr>
              <a:t>以太网</a:t>
            </a:r>
            <a:r>
              <a:rPr lang="zh-CN" altLang="en-US" sz="2700" b="1" dirty="0" smtClean="0">
                <a:latin typeface="黑体" pitchFamily="49" charset="-122"/>
                <a:ea typeface="黑体" pitchFamily="49" charset="-122"/>
              </a:rPr>
              <a:t>交换机</a:t>
            </a:r>
            <a:endParaRPr lang="zh-CN" altLang="en-US" sz="2700" b="1" dirty="0">
              <a:latin typeface="黑体" pitchFamily="49" charset="-122"/>
              <a:ea typeface="黑体" pitchFamily="49" charset="-122"/>
            </a:endParaRPr>
          </a:p>
        </p:txBody>
      </p:sp>
      <p:sp>
        <p:nvSpPr>
          <p:cNvPr id="12" name="TextBox 11"/>
          <p:cNvSpPr txBox="1"/>
          <p:nvPr/>
        </p:nvSpPr>
        <p:spPr>
          <a:xfrm>
            <a:off x="4389120" y="5764651"/>
            <a:ext cx="1008112" cy="507831"/>
          </a:xfrm>
          <a:prstGeom prst="rect">
            <a:avLst/>
          </a:prstGeom>
          <a:noFill/>
        </p:spPr>
        <p:txBody>
          <a:bodyPr wrap="square" rtlCol="0">
            <a:spAutoFit/>
          </a:bodyPr>
          <a:lstStyle/>
          <a:p>
            <a:r>
              <a:rPr lang="zh-CN" altLang="en-US" sz="2700" b="1" dirty="0" smtClean="0">
                <a:latin typeface="黑体" pitchFamily="49" charset="-122"/>
                <a:ea typeface="黑体" pitchFamily="49" charset="-122"/>
              </a:rPr>
              <a:t>查表</a:t>
            </a:r>
            <a:endParaRPr lang="zh-CN" altLang="en-US" sz="2700" b="1" dirty="0">
              <a:latin typeface="黑体" pitchFamily="49" charset="-122"/>
              <a:ea typeface="黑体" pitchFamily="49" charset="-122"/>
            </a:endParaRPr>
          </a:p>
        </p:txBody>
      </p:sp>
      <p:sp>
        <p:nvSpPr>
          <p:cNvPr id="13" name="TextBox 12"/>
          <p:cNvSpPr txBox="1"/>
          <p:nvPr/>
        </p:nvSpPr>
        <p:spPr>
          <a:xfrm>
            <a:off x="5724128" y="3212976"/>
            <a:ext cx="1296144" cy="507831"/>
          </a:xfrm>
          <a:prstGeom prst="rect">
            <a:avLst/>
          </a:prstGeom>
          <a:noFill/>
        </p:spPr>
        <p:txBody>
          <a:bodyPr wrap="square" rtlCol="0">
            <a:spAutoFit/>
          </a:bodyPr>
          <a:lstStyle/>
          <a:p>
            <a:r>
              <a:rPr lang="zh-CN" altLang="en-US" sz="2700" b="1" dirty="0" smtClean="0">
                <a:latin typeface="黑体" pitchFamily="49" charset="-122"/>
                <a:ea typeface="黑体" pitchFamily="49" charset="-122"/>
              </a:rPr>
              <a:t>等啊等</a:t>
            </a:r>
            <a:endParaRPr lang="zh-CN" altLang="en-US" sz="2700" b="1" dirty="0">
              <a:latin typeface="黑体" pitchFamily="49" charset="-122"/>
              <a:ea typeface="黑体" pitchFamily="49" charset="-122"/>
            </a:endParaRPr>
          </a:p>
        </p:txBody>
      </p:sp>
    </p:spTree>
    <p:extLst>
      <p:ext uri="{BB962C8B-B14F-4D97-AF65-F5344CB8AC3E}">
        <p14:creationId xmlns:p14="http://schemas.microsoft.com/office/powerpoint/2010/main" val="96423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fill="hold" nodeType="clickEffect">
                                  <p:stCondLst>
                                    <p:cond delay="0"/>
                                  </p:stCondLst>
                                  <p:childTnLst>
                                    <p:animMotion origin="layout" path="M 0.00052 0.00023 L 0.33194 -0.00209 " pathEditMode="relative" rAng="0" ptsTypes="AA">
                                      <p:cBhvr>
                                        <p:cTn id="6" dur="2000" fill="hold"/>
                                        <p:tgtEl>
                                          <p:spTgt spid="7"/>
                                        </p:tgtEl>
                                        <p:attrNameLst>
                                          <p:attrName>ppt_x</p:attrName>
                                          <p:attrName>ppt_y</p:attrName>
                                        </p:attrNameLst>
                                      </p:cBhvr>
                                      <p:rCtr x="16563" y="-116"/>
                                    </p:animMotion>
                                  </p:child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13"/>
                                        </p:tgtEl>
                                        <p:attrNameLst>
                                          <p:attrName>style.visibility</p:attrName>
                                        </p:attrNameLst>
                                      </p:cBhvr>
                                      <p:to>
                                        <p:strVal val="visible"/>
                                      </p:to>
                                    </p:set>
                                  </p:childTnLst>
                                </p:cTn>
                              </p:par>
                            </p:childTnLst>
                          </p:cTn>
                        </p:par>
                        <p:par>
                          <p:cTn id="10" fill="hold">
                            <p:stCondLst>
                              <p:cond delay="2000"/>
                            </p:stCondLst>
                            <p:childTnLst>
                              <p:par>
                                <p:cTn id="11" presetID="27" presetClass="emph" presetSubtype="0" repeatCount="2000" fill="remove" grpId="1" nodeType="afterEffect">
                                  <p:stCondLst>
                                    <p:cond delay="0"/>
                                  </p:stCondLst>
                                  <p:childTnLst>
                                    <p:animClr clrSpc="rgb" dir="cw">
                                      <p:cBhvr override="childStyle">
                                        <p:cTn id="12" dur="2000" autoRev="1" fill="remove"/>
                                        <p:tgtEl>
                                          <p:spTgt spid="13"/>
                                        </p:tgtEl>
                                        <p:attrNameLst>
                                          <p:attrName>style.color</p:attrName>
                                        </p:attrNameLst>
                                      </p:cBhvr>
                                      <p:to>
                                        <a:schemeClr val="bg1"/>
                                      </p:to>
                                    </p:animClr>
                                    <p:animClr clrSpc="rgb" dir="cw">
                                      <p:cBhvr>
                                        <p:cTn id="13" dur="2000" autoRev="1" fill="remove"/>
                                        <p:tgtEl>
                                          <p:spTgt spid="13"/>
                                        </p:tgtEl>
                                        <p:attrNameLst>
                                          <p:attrName>fillcolor</p:attrName>
                                        </p:attrNameLst>
                                      </p:cBhvr>
                                      <p:to>
                                        <a:schemeClr val="bg1"/>
                                      </p:to>
                                    </p:animClr>
                                    <p:set>
                                      <p:cBhvr>
                                        <p:cTn id="14" dur="2000" autoRev="1" fill="remove"/>
                                        <p:tgtEl>
                                          <p:spTgt spid="13"/>
                                        </p:tgtEl>
                                        <p:attrNameLst>
                                          <p:attrName>fill.type</p:attrName>
                                        </p:attrNameLst>
                                      </p:cBhvr>
                                      <p:to>
                                        <p:strVal val="solid"/>
                                      </p:to>
                                    </p:set>
                                    <p:set>
                                      <p:cBhvr>
                                        <p:cTn id="15" dur="2000" autoRev="1" fill="remove"/>
                                        <p:tgtEl>
                                          <p:spTgt spid="13"/>
                                        </p:tgtEl>
                                        <p:attrNameLst>
                                          <p:attrName>fill.on</p:attrName>
                                        </p:attrNameLst>
                                      </p:cBhvr>
                                      <p:to>
                                        <p:strVal val="true"/>
                                      </p:to>
                                    </p:set>
                                  </p:childTnLst>
                                </p:cTn>
                              </p:par>
                            </p:childTnLst>
                          </p:cTn>
                        </p:par>
                        <p:par>
                          <p:cTn id="16" fill="hold">
                            <p:stCondLst>
                              <p:cond delay="100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500"/>
                                        <p:tgtEl>
                                          <p:spTgt spid="12"/>
                                        </p:tgtEl>
                                      </p:cBhvr>
                                    </p:animEffect>
                                  </p:childTnLst>
                                </p:cTn>
                              </p:par>
                            </p:childTnLst>
                          </p:cTn>
                        </p:par>
                        <p:par>
                          <p:cTn id="20" fill="hold">
                            <p:stCondLst>
                              <p:cond delay="11500"/>
                            </p:stCondLst>
                            <p:childTnLst>
                              <p:par>
                                <p:cTn id="21" presetID="1" presetClass="exit" presetSubtype="0" fill="hold" grpId="1" nodeType="afterEffect">
                                  <p:stCondLst>
                                    <p:cond delay="0"/>
                                  </p:stCondLst>
                                  <p:childTnLst>
                                    <p:set>
                                      <p:cBhvr>
                                        <p:cTn id="22" dur="1" fill="hold">
                                          <p:stCondLst>
                                            <p:cond delay="0"/>
                                          </p:stCondLst>
                                        </p:cTn>
                                        <p:tgtEl>
                                          <p:spTgt spid="12"/>
                                        </p:tgtEl>
                                        <p:attrNameLst>
                                          <p:attrName>style.visibility</p:attrName>
                                        </p:attrNameLst>
                                      </p:cBhvr>
                                      <p:to>
                                        <p:strVal val="hidden"/>
                                      </p:to>
                                    </p:set>
                                  </p:childTnLst>
                                </p:cTn>
                              </p:par>
                              <p:par>
                                <p:cTn id="23" presetID="1" presetClass="exit" presetSubtype="0" fill="hold" grpId="2"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childTnLst>
                          </p:cTn>
                        </p:par>
                        <p:par>
                          <p:cTn id="25" fill="hold">
                            <p:stCondLst>
                              <p:cond delay="11500"/>
                            </p:stCondLst>
                            <p:childTnLst>
                              <p:par>
                                <p:cTn id="26" presetID="63" presetClass="path" presetSubtype="0" fill="hold" nodeType="afterEffect">
                                  <p:stCondLst>
                                    <p:cond delay="0"/>
                                  </p:stCondLst>
                                  <p:childTnLst>
                                    <p:animMotion origin="layout" path="M 0.33194 -0.00208 L 0.72118 -0.00208 " pathEditMode="relative" rAng="0" ptsTypes="AA">
                                      <p:cBhvr>
                                        <p:cTn id="27" dur="2000" fill="hold"/>
                                        <p:tgtEl>
                                          <p:spTgt spid="7"/>
                                        </p:tgtEl>
                                        <p:attrNameLst>
                                          <p:attrName>ppt_x</p:attrName>
                                          <p:attrName>ppt_y</p:attrName>
                                        </p:attrNameLst>
                                      </p:cBhvr>
                                      <p:rCtr x="1946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3" grpId="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动态</a:t>
            </a:r>
            <a:r>
              <a:rPr lang="zh-CN" altLang="zh-CN" dirty="0"/>
              <a:t>信道划分</a:t>
            </a:r>
            <a:r>
              <a:rPr lang="zh-CN" altLang="zh-CN" dirty="0" smtClean="0"/>
              <a:t>稍微</a:t>
            </a:r>
            <a:r>
              <a:rPr lang="zh-CN" altLang="zh-CN" dirty="0"/>
              <a:t>麻烦一些</a:t>
            </a:r>
            <a:endParaRPr lang="zh-CN" altLang="en-US" dirty="0"/>
          </a:p>
        </p:txBody>
      </p:sp>
      <p:sp>
        <p:nvSpPr>
          <p:cNvPr id="3" name="内容占位符 2"/>
          <p:cNvSpPr>
            <a:spLocks noGrp="1"/>
          </p:cNvSpPr>
          <p:nvPr>
            <p:ph sz="quarter" idx="1"/>
          </p:nvPr>
        </p:nvSpPr>
        <p:spPr/>
        <p:txBody>
          <a:bodyPr/>
          <a:lstStyle/>
          <a:p>
            <a:r>
              <a:rPr lang="zh-CN" altLang="zh-CN" dirty="0" smtClean="0"/>
              <a:t>一般</a:t>
            </a:r>
            <a:r>
              <a:rPr lang="zh-CN" altLang="zh-CN" dirty="0"/>
              <a:t>按周期</a:t>
            </a:r>
            <a:r>
              <a:rPr lang="zh-CN" altLang="zh-CN" dirty="0" smtClean="0"/>
              <a:t>运行</a:t>
            </a:r>
            <a:endParaRPr lang="en-US" altLang="zh-CN" dirty="0" smtClean="0"/>
          </a:p>
          <a:p>
            <a:r>
              <a:rPr lang="zh-CN" altLang="zh-CN" dirty="0" smtClean="0"/>
              <a:t>每个</a:t>
            </a:r>
            <a:r>
              <a:rPr lang="zh-CN" altLang="zh-CN" dirty="0"/>
              <a:t>周期开始时统计一下当前的用户</a:t>
            </a:r>
            <a:r>
              <a:rPr lang="zh-CN" altLang="zh-CN" dirty="0" smtClean="0"/>
              <a:t>数目</a:t>
            </a:r>
            <a:endParaRPr lang="en-US" altLang="zh-CN" dirty="0" smtClean="0"/>
          </a:p>
          <a:p>
            <a:r>
              <a:rPr lang="zh-CN" altLang="zh-CN" dirty="0" smtClean="0"/>
              <a:t>根据</a:t>
            </a:r>
            <a:r>
              <a:rPr lang="zh-CN" altLang="zh-CN" dirty="0"/>
              <a:t>用户数动态规划用户使用的信道资源（时间、频率范围、码字等</a:t>
            </a:r>
            <a:r>
              <a:rPr lang="zh-CN" altLang="zh-CN" dirty="0" smtClean="0"/>
              <a:t>）</a:t>
            </a:r>
            <a:endParaRPr lang="en-US" altLang="zh-CN" dirty="0" smtClean="0"/>
          </a:p>
          <a:p>
            <a:r>
              <a:rPr lang="zh-CN" altLang="zh-CN" dirty="0" smtClean="0"/>
              <a:t>每</a:t>
            </a:r>
            <a:r>
              <a:rPr lang="zh-CN" altLang="zh-CN" dirty="0"/>
              <a:t>一个发送方使用分配给自己的资源来传输自己的</a:t>
            </a:r>
            <a:r>
              <a:rPr lang="zh-CN" altLang="zh-CN" dirty="0" smtClean="0"/>
              <a:t>数据</a:t>
            </a:r>
            <a:endParaRPr lang="en-US" altLang="zh-CN" dirty="0" smtClean="0"/>
          </a:p>
          <a:p>
            <a:r>
              <a:rPr lang="zh-CN" altLang="zh-CN" dirty="0" smtClean="0"/>
              <a:t>接收</a:t>
            </a:r>
            <a:r>
              <a:rPr lang="zh-CN" altLang="zh-CN" dirty="0"/>
              <a:t>方则根据规定的资源来获得自己的数据。</a:t>
            </a:r>
          </a:p>
          <a:p>
            <a:endParaRPr lang="zh-CN" altLang="en-US" dirty="0"/>
          </a:p>
        </p:txBody>
      </p:sp>
    </p:spTree>
    <p:extLst>
      <p:ext uri="{BB962C8B-B14F-4D97-AF65-F5344CB8AC3E}">
        <p14:creationId xmlns:p14="http://schemas.microsoft.com/office/powerpoint/2010/main" val="343570196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实际上一些高性能以太网交换机采用了一种高速的交换方式——直通（</a:t>
            </a:r>
            <a:r>
              <a:rPr lang="en-US" altLang="zh-CN" dirty="0"/>
              <a:t>cut-through</a:t>
            </a:r>
            <a:r>
              <a:rPr lang="zh-CN" altLang="zh-CN" dirty="0"/>
              <a:t>）交换方式</a:t>
            </a:r>
            <a:endParaRPr lang="en-US" altLang="zh-CN" dirty="0"/>
          </a:p>
          <a:p>
            <a:r>
              <a:rPr lang="zh-CN" altLang="zh-CN" dirty="0" smtClean="0"/>
              <a:t>在收到</a:t>
            </a:r>
            <a:r>
              <a:rPr lang="zh-CN" altLang="zh-CN" dirty="0"/>
              <a:t>数据帧的目的地址（数据帧前</a:t>
            </a:r>
            <a:r>
              <a:rPr lang="en-US" altLang="zh-CN" dirty="0"/>
              <a:t>6</a:t>
            </a:r>
            <a:r>
              <a:rPr lang="zh-CN" altLang="zh-CN" dirty="0"/>
              <a:t>字节）后就立即按目的地址决定该帧的转发接口</a:t>
            </a:r>
            <a:endParaRPr lang="zh-CN" altLang="en-US" dirty="0"/>
          </a:p>
          <a:p>
            <a:endParaRPr lang="zh-CN" altLang="en-US" dirty="0"/>
          </a:p>
        </p:txBody>
      </p:sp>
      <p:sp>
        <p:nvSpPr>
          <p:cNvPr id="4" name="Rectangle 4"/>
          <p:cNvSpPr>
            <a:spLocks noChangeArrowheads="1"/>
          </p:cNvSpPr>
          <p:nvPr/>
        </p:nvSpPr>
        <p:spPr bwMode="auto">
          <a:xfrm>
            <a:off x="3347864" y="4697228"/>
            <a:ext cx="3024336" cy="936104"/>
          </a:xfrm>
          <a:prstGeom prst="rect">
            <a:avLst/>
          </a:prstGeom>
          <a:solidFill>
            <a:srgbClr val="00FF99"/>
          </a:solidFill>
          <a:ln w="9525">
            <a:solidFill>
              <a:schemeClr val="tx1"/>
            </a:solidFill>
            <a:prstDash val="sysDash"/>
            <a:miter lim="800000"/>
            <a:headEnd/>
            <a:tailEnd/>
          </a:ln>
          <a:effectLst/>
          <a:scene3d>
            <a:camera prst="legacyObliqueTopRight"/>
            <a:lightRig rig="legacyFlat3" dir="l"/>
          </a:scene3d>
          <a:sp3d extrusionH="430200" contourW="6350" prstMaterial="translucentPowder">
            <a:bevelT w="13500" h="13500" prst="angle"/>
            <a:bevelB w="13500" h="13500" prst="angle"/>
            <a:contourClr>
              <a:schemeClr val="tx1"/>
            </a:contourClr>
          </a:sp3d>
          <a:extLst/>
        </p:spPr>
        <p:txBody>
          <a:bodyPr wrap="none" lIns="91430" tIns="45715" rIns="91430" bIns="45715" anchor="ctr">
            <a:flatTx/>
          </a:bodyPr>
          <a:lstStyle/>
          <a:p>
            <a:endParaRPr lang="zh-CN" altLang="en-US">
              <a:latin typeface="微软雅黑" panose="020B0503020204020204" pitchFamily="34" charset="-122"/>
              <a:ea typeface="微软雅黑" panose="020B0503020204020204" pitchFamily="34" charset="-122"/>
            </a:endParaRPr>
          </a:p>
        </p:txBody>
      </p:sp>
      <p:grpSp>
        <p:nvGrpSpPr>
          <p:cNvPr id="5" name="组合 4"/>
          <p:cNvGrpSpPr/>
          <p:nvPr/>
        </p:nvGrpSpPr>
        <p:grpSpPr>
          <a:xfrm>
            <a:off x="395536" y="4888519"/>
            <a:ext cx="2664296" cy="553523"/>
            <a:chOff x="7412182" y="737129"/>
            <a:chExt cx="652463" cy="114300"/>
          </a:xfrm>
        </p:grpSpPr>
        <p:sp>
          <p:nvSpPr>
            <p:cNvPr id="6" name="Rectangle 18"/>
            <p:cNvSpPr>
              <a:spLocks noChangeArrowheads="1"/>
            </p:cNvSpPr>
            <p:nvPr/>
          </p:nvSpPr>
          <p:spPr bwMode="auto">
            <a:xfrm>
              <a:off x="7412182" y="737129"/>
              <a:ext cx="652463" cy="114300"/>
            </a:xfrm>
            <a:prstGeom prst="rect">
              <a:avLst/>
            </a:prstGeom>
            <a:solidFill>
              <a:srgbClr val="FFFF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微软雅黑" panose="020B0503020204020204" pitchFamily="34" charset="-122"/>
                <a:ea typeface="微软雅黑" panose="020B0503020204020204" pitchFamily="34" charset="-122"/>
              </a:endParaRPr>
            </a:p>
          </p:txBody>
        </p:sp>
        <p:sp>
          <p:nvSpPr>
            <p:cNvPr id="7" name="Rectangle 19"/>
            <p:cNvSpPr>
              <a:spLocks noChangeArrowheads="1"/>
            </p:cNvSpPr>
            <p:nvPr/>
          </p:nvSpPr>
          <p:spPr bwMode="auto">
            <a:xfrm>
              <a:off x="7869382" y="737129"/>
              <a:ext cx="195263" cy="114300"/>
            </a:xfrm>
            <a:prstGeom prst="rect">
              <a:avLst/>
            </a:prstGeom>
            <a:solidFill>
              <a:srgbClr val="FFC000"/>
            </a:solidFill>
            <a:ln>
              <a:noFill/>
            </a:ln>
            <a:effectLst/>
            <a:extLst>
              <a:ext uri="{91240B29-F687-4F45-9708-019B960494DF}">
                <a14:hiddenLine xmlns:a14="http://schemas.microsoft.com/office/drawing/2010/main" w="38100" algn="ctr">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dirty="0" err="1" smtClean="0">
                  <a:latin typeface="微软雅黑" panose="020B0503020204020204" pitchFamily="34" charset="-122"/>
                  <a:ea typeface="微软雅黑" panose="020B0503020204020204" pitchFamily="34" charset="-122"/>
                </a:rPr>
                <a:t>MACd</a:t>
              </a:r>
              <a:endParaRPr lang="zh-CN" altLang="en-US" dirty="0">
                <a:latin typeface="微软雅黑" panose="020B0503020204020204" pitchFamily="34" charset="-122"/>
                <a:ea typeface="微软雅黑" panose="020B0503020204020204" pitchFamily="34" charset="-122"/>
              </a:endParaRPr>
            </a:p>
          </p:txBody>
        </p:sp>
      </p:grpSp>
      <p:sp>
        <p:nvSpPr>
          <p:cNvPr id="8" name="TextBox 7"/>
          <p:cNvSpPr txBox="1"/>
          <p:nvPr/>
        </p:nvSpPr>
        <p:spPr>
          <a:xfrm>
            <a:off x="3707904" y="3894697"/>
            <a:ext cx="3024336" cy="507831"/>
          </a:xfrm>
          <a:prstGeom prst="rect">
            <a:avLst/>
          </a:prstGeom>
          <a:noFill/>
        </p:spPr>
        <p:txBody>
          <a:bodyPr wrap="square" rtlCol="0">
            <a:spAutoFit/>
          </a:bodyPr>
          <a:lstStyle/>
          <a:p>
            <a:r>
              <a:rPr lang="zh-CN" altLang="en-US" sz="2700" b="1" dirty="0">
                <a:latin typeface="黑体" pitchFamily="49" charset="-122"/>
                <a:ea typeface="黑体" pitchFamily="49" charset="-122"/>
              </a:rPr>
              <a:t>以太网</a:t>
            </a:r>
            <a:r>
              <a:rPr lang="zh-CN" altLang="en-US" sz="2700" b="1" dirty="0" smtClean="0">
                <a:latin typeface="黑体" pitchFamily="49" charset="-122"/>
                <a:ea typeface="黑体" pitchFamily="49" charset="-122"/>
              </a:rPr>
              <a:t>交换机</a:t>
            </a:r>
            <a:endParaRPr lang="zh-CN" altLang="en-US" sz="2700" b="1" dirty="0">
              <a:latin typeface="黑体" pitchFamily="49" charset="-122"/>
              <a:ea typeface="黑体" pitchFamily="49" charset="-122"/>
            </a:endParaRPr>
          </a:p>
        </p:txBody>
      </p:sp>
      <p:sp>
        <p:nvSpPr>
          <p:cNvPr id="9" name="TextBox 8"/>
          <p:cNvSpPr txBox="1"/>
          <p:nvPr/>
        </p:nvSpPr>
        <p:spPr>
          <a:xfrm>
            <a:off x="4389120" y="5766905"/>
            <a:ext cx="1008112" cy="507831"/>
          </a:xfrm>
          <a:prstGeom prst="rect">
            <a:avLst/>
          </a:prstGeom>
          <a:noFill/>
        </p:spPr>
        <p:txBody>
          <a:bodyPr wrap="square" rtlCol="0">
            <a:spAutoFit/>
          </a:bodyPr>
          <a:lstStyle/>
          <a:p>
            <a:r>
              <a:rPr lang="zh-CN" altLang="en-US" sz="2700" b="1" dirty="0" smtClean="0">
                <a:latin typeface="黑体" pitchFamily="49" charset="-122"/>
                <a:ea typeface="黑体" pitchFamily="49" charset="-122"/>
              </a:rPr>
              <a:t>查表</a:t>
            </a:r>
            <a:endParaRPr lang="zh-CN" altLang="en-US" sz="2700" b="1" dirty="0">
              <a:latin typeface="黑体" pitchFamily="49" charset="-122"/>
              <a:ea typeface="黑体" pitchFamily="49" charset="-122"/>
            </a:endParaRPr>
          </a:p>
        </p:txBody>
      </p:sp>
    </p:spTree>
    <p:extLst>
      <p:ext uri="{BB962C8B-B14F-4D97-AF65-F5344CB8AC3E}">
        <p14:creationId xmlns:p14="http://schemas.microsoft.com/office/powerpoint/2010/main" val="1361609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0.00052 0.00023 L 0.12326 0.00185 " pathEditMode="relative" rAng="0" ptsTypes="AA">
                                      <p:cBhvr>
                                        <p:cTn id="6" dur="2000" fill="hold"/>
                                        <p:tgtEl>
                                          <p:spTgt spid="5"/>
                                        </p:tgtEl>
                                        <p:attrNameLst>
                                          <p:attrName>ppt_x</p:attrName>
                                          <p:attrName>ppt_y</p:attrName>
                                        </p:attrNameLst>
                                      </p:cBhvr>
                                      <p:rCtr x="6128" y="69"/>
                                    </p:animMotion>
                                  </p:childTnLst>
                                </p:cTn>
                              </p:par>
                            </p:childTnLst>
                          </p:cTn>
                        </p:par>
                        <p:par>
                          <p:cTn id="7" fill="hold">
                            <p:stCondLst>
                              <p:cond delay="2000"/>
                            </p:stCondLst>
                            <p:childTnLst>
                              <p:par>
                                <p:cTn id="8" presetID="10" presetClass="entr" presetSubtype="0" fill="hold" grpId="0" nodeType="after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par>
                          <p:cTn id="11" fill="hold">
                            <p:stCondLst>
                              <p:cond delay="2500"/>
                            </p:stCondLst>
                            <p:childTnLst>
                              <p:par>
                                <p:cTn id="12" presetID="1" presetClass="exit" presetSubtype="0" fill="hold" grpId="1" nodeType="afterEffect">
                                  <p:stCondLst>
                                    <p:cond delay="0"/>
                                  </p:stCondLst>
                                  <p:childTnLst>
                                    <p:set>
                                      <p:cBhvr>
                                        <p:cTn id="13" dur="1" fill="hold">
                                          <p:stCondLst>
                                            <p:cond delay="0"/>
                                          </p:stCondLst>
                                        </p:cTn>
                                        <p:tgtEl>
                                          <p:spTgt spid="9"/>
                                        </p:tgtEl>
                                        <p:attrNameLst>
                                          <p:attrName>style.visibility</p:attrName>
                                        </p:attrNameLst>
                                      </p:cBhvr>
                                      <p:to>
                                        <p:strVal val="hidden"/>
                                      </p:to>
                                    </p:set>
                                  </p:childTnLst>
                                </p:cTn>
                              </p:par>
                            </p:childTnLst>
                          </p:cTn>
                        </p:par>
                        <p:par>
                          <p:cTn id="14" fill="hold">
                            <p:stCondLst>
                              <p:cond delay="2500"/>
                            </p:stCondLst>
                            <p:childTnLst>
                              <p:par>
                                <p:cTn id="15" presetID="63" presetClass="path" presetSubtype="0" accel="50000" decel="50000" fill="hold" nodeType="afterEffect">
                                  <p:stCondLst>
                                    <p:cond delay="0"/>
                                  </p:stCondLst>
                                  <p:childTnLst>
                                    <p:animMotion origin="layout" path="M 0.12326 0.00185 L 0.72326 -0.00023 " pathEditMode="relative" rAng="0" ptsTypes="AA">
                                      <p:cBhvr>
                                        <p:cTn id="16" dur="2000" fill="hold"/>
                                        <p:tgtEl>
                                          <p:spTgt spid="5"/>
                                        </p:tgtEl>
                                        <p:attrNameLst>
                                          <p:attrName>ppt_x</p:attrName>
                                          <p:attrName>ppt_y</p:attrName>
                                        </p:attrNameLst>
                                      </p:cBhvr>
                                      <p:rCtr x="30000"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直通</a:t>
            </a:r>
            <a:r>
              <a:rPr lang="zh-CN" altLang="zh-CN" dirty="0" smtClean="0"/>
              <a:t>交换</a:t>
            </a:r>
            <a:r>
              <a:rPr lang="zh-CN" altLang="en-US" dirty="0" smtClean="0"/>
              <a:t>优缺点</a:t>
            </a:r>
            <a:endParaRPr lang="zh-CN" altLang="en-US" dirty="0"/>
          </a:p>
        </p:txBody>
      </p:sp>
      <p:sp>
        <p:nvSpPr>
          <p:cNvPr id="3" name="内容占位符 2"/>
          <p:cNvSpPr>
            <a:spLocks noGrp="1"/>
          </p:cNvSpPr>
          <p:nvPr>
            <p:ph sz="quarter" idx="1"/>
          </p:nvPr>
        </p:nvSpPr>
        <p:spPr/>
        <p:txBody>
          <a:bodyPr/>
          <a:lstStyle/>
          <a:p>
            <a:r>
              <a:rPr lang="zh-CN" altLang="zh-CN" dirty="0"/>
              <a:t>极大地提高了帧的转发速度。</a:t>
            </a:r>
          </a:p>
          <a:p>
            <a:r>
              <a:rPr lang="zh-CN" altLang="zh-CN" dirty="0" smtClean="0"/>
              <a:t>缺点</a:t>
            </a:r>
            <a:r>
              <a:rPr lang="zh-CN" altLang="zh-CN" dirty="0"/>
              <a:t>是不检查差错就直接转发出去，因此有可能将无效帧转发给目的</a:t>
            </a:r>
            <a:r>
              <a:rPr lang="zh-CN" altLang="zh-CN" dirty="0" smtClean="0"/>
              <a:t>主机</a:t>
            </a:r>
            <a:endParaRPr lang="en-US" altLang="zh-CN" dirty="0" smtClean="0"/>
          </a:p>
          <a:p>
            <a:pPr lvl="1"/>
            <a:r>
              <a:rPr lang="zh-CN" altLang="zh-CN" dirty="0" smtClean="0"/>
              <a:t>但是</a:t>
            </a:r>
            <a:r>
              <a:rPr lang="zh-CN" altLang="zh-CN" dirty="0"/>
              <a:t>现在通信差错少，出现这个问题的概率也小。</a:t>
            </a:r>
          </a:p>
          <a:p>
            <a:r>
              <a:rPr lang="zh-CN" altLang="zh-CN" dirty="0"/>
              <a:t>在某些情况</a:t>
            </a:r>
            <a:r>
              <a:rPr lang="zh-CN" altLang="zh-CN" dirty="0" smtClean="0"/>
              <a:t>下</a:t>
            </a:r>
            <a:r>
              <a:rPr lang="zh-CN" altLang="en-US" dirty="0" smtClean="0"/>
              <a:t>，</a:t>
            </a:r>
            <a:r>
              <a:rPr lang="zh-CN" altLang="zh-CN" dirty="0"/>
              <a:t>仍需要采用存储转发方式进行交换</a:t>
            </a:r>
            <a:endParaRPr lang="en-US" altLang="zh-CN" dirty="0" smtClean="0"/>
          </a:p>
          <a:p>
            <a:pPr lvl="1"/>
            <a:r>
              <a:rPr lang="zh-CN" altLang="zh-CN" dirty="0" smtClean="0"/>
              <a:t>需要</a:t>
            </a:r>
            <a:r>
              <a:rPr lang="zh-CN" altLang="zh-CN" dirty="0"/>
              <a:t>进行数据率自</a:t>
            </a:r>
            <a:r>
              <a:rPr lang="zh-CN" altLang="zh-CN" dirty="0" smtClean="0"/>
              <a:t>适应</a:t>
            </a:r>
            <a:endParaRPr lang="en-US" altLang="zh-CN" dirty="0" smtClean="0"/>
          </a:p>
          <a:p>
            <a:pPr lvl="1"/>
            <a:r>
              <a:rPr lang="zh-CN" altLang="en-US" dirty="0" smtClean="0"/>
              <a:t>需要执行</a:t>
            </a:r>
            <a:r>
              <a:rPr lang="en-US" altLang="zh-CN" dirty="0" smtClean="0"/>
              <a:t>CSMA/CD</a:t>
            </a:r>
            <a:r>
              <a:rPr lang="zh-CN" altLang="en-US" dirty="0" smtClean="0"/>
              <a:t>协议</a:t>
            </a:r>
            <a:endParaRPr lang="zh-CN" altLang="zh-CN" dirty="0"/>
          </a:p>
          <a:p>
            <a:endParaRPr lang="zh-CN" altLang="en-US" dirty="0"/>
          </a:p>
        </p:txBody>
      </p:sp>
    </p:spTree>
    <p:extLst>
      <p:ext uri="{BB962C8B-B14F-4D97-AF65-F5344CB8AC3E}">
        <p14:creationId xmlns:p14="http://schemas.microsoft.com/office/powerpoint/2010/main" val="250132933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7030A0"/>
                </a:solidFill>
              </a:rPr>
              <a:t>六、以太网交换机的特性</a:t>
            </a:r>
            <a:endParaRPr lang="zh-CN" altLang="en-US" dirty="0">
              <a:solidFill>
                <a:srgbClr val="7030A0"/>
              </a:solidFill>
            </a:endParaRPr>
          </a:p>
        </p:txBody>
      </p:sp>
      <p:sp>
        <p:nvSpPr>
          <p:cNvPr id="3" name="内容占位符 2"/>
          <p:cNvSpPr>
            <a:spLocks noGrp="1"/>
          </p:cNvSpPr>
          <p:nvPr>
            <p:ph sz="quarter" idx="1"/>
          </p:nvPr>
        </p:nvSpPr>
        <p:spPr/>
        <p:txBody>
          <a:bodyPr/>
          <a:lstStyle/>
          <a:p>
            <a:r>
              <a:rPr lang="zh-CN" altLang="zh-CN" dirty="0"/>
              <a:t>工作原理</a:t>
            </a:r>
            <a:endParaRPr lang="zh-CN" alt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9752" y="1412775"/>
            <a:ext cx="6738961" cy="50198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5581054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a:t>
            </a:r>
            <a:r>
              <a:rPr lang="zh-CN" altLang="zh-CN" dirty="0">
                <a:solidFill>
                  <a:srgbClr val="FF0000"/>
                </a:solidFill>
              </a:rPr>
              <a:t>．独占性</a:t>
            </a:r>
            <a:r>
              <a:rPr lang="en-US" altLang="zh-CN" dirty="0">
                <a:solidFill>
                  <a:srgbClr val="FF0000"/>
                </a:solidFill>
              </a:rPr>
              <a:t>&amp;</a:t>
            </a:r>
            <a:r>
              <a:rPr lang="zh-CN" altLang="zh-CN" dirty="0">
                <a:solidFill>
                  <a:srgbClr val="FF0000"/>
                </a:solidFill>
              </a:rPr>
              <a:t>全双工</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以太网</a:t>
            </a:r>
            <a:r>
              <a:rPr lang="zh-CN" altLang="zh-CN" dirty="0" smtClean="0"/>
              <a:t>交换机</a:t>
            </a:r>
            <a:r>
              <a:rPr lang="zh-CN" altLang="en-US" dirty="0" smtClean="0"/>
              <a:t>和网桥一样</a:t>
            </a:r>
            <a:endParaRPr lang="en-US" altLang="zh-CN" dirty="0" smtClean="0"/>
          </a:p>
          <a:p>
            <a:pPr lvl="1"/>
            <a:r>
              <a:rPr lang="zh-CN" altLang="en-US" dirty="0" smtClean="0"/>
              <a:t>每个</a:t>
            </a:r>
            <a:r>
              <a:rPr lang="zh-CN" altLang="en-US" dirty="0"/>
              <a:t>接口</a:t>
            </a:r>
            <a:r>
              <a:rPr lang="zh-CN" altLang="zh-CN" dirty="0"/>
              <a:t>形成一个独立的冲突</a:t>
            </a:r>
            <a:r>
              <a:rPr lang="zh-CN" altLang="zh-CN" dirty="0" smtClean="0"/>
              <a:t>域</a:t>
            </a:r>
            <a:endParaRPr lang="zh-CN" altLang="en-US"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564904"/>
            <a:ext cx="8370090" cy="362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0338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a:t>以太网交换机</a:t>
            </a:r>
            <a:r>
              <a:rPr lang="zh-CN" altLang="en-US" dirty="0"/>
              <a:t>比网桥</a:t>
            </a:r>
            <a:r>
              <a:rPr lang="zh-CN" altLang="en-US" dirty="0" smtClean="0"/>
              <a:t>更进一步</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smtClean="0"/>
              <a:t>接口连接</a:t>
            </a:r>
            <a:r>
              <a:rPr lang="zh-CN" altLang="en-US" dirty="0" smtClean="0"/>
              <a:t>的</a:t>
            </a:r>
            <a:r>
              <a:rPr lang="zh-CN" altLang="zh-CN" dirty="0" smtClean="0"/>
              <a:t>是双绞线</a:t>
            </a:r>
            <a:r>
              <a:rPr lang="zh-CN" altLang="en-US" dirty="0" smtClean="0"/>
              <a:t>，</a:t>
            </a:r>
            <a:r>
              <a:rPr lang="zh-CN" altLang="zh-CN" dirty="0" smtClean="0"/>
              <a:t>有</a:t>
            </a:r>
            <a:r>
              <a:rPr lang="zh-CN" altLang="zh-CN" dirty="0"/>
              <a:t>独立的发送和接收</a:t>
            </a:r>
            <a:r>
              <a:rPr lang="zh-CN" altLang="zh-CN" dirty="0" smtClean="0"/>
              <a:t>线路</a:t>
            </a:r>
            <a:endParaRPr lang="en-US" altLang="zh-CN" dirty="0" smtClean="0"/>
          </a:p>
          <a:p>
            <a:r>
              <a:rPr lang="zh-CN" altLang="zh-CN" dirty="0" smtClean="0"/>
              <a:t>如果</a:t>
            </a:r>
            <a:r>
              <a:rPr lang="zh-CN" altLang="zh-CN" dirty="0"/>
              <a:t>对端是主机</a:t>
            </a:r>
            <a:r>
              <a:rPr lang="en-US" altLang="zh-CN" dirty="0"/>
              <a:t>/</a:t>
            </a:r>
            <a:r>
              <a:rPr lang="zh-CN" altLang="zh-CN" dirty="0"/>
              <a:t>其他以太网交换机，双方可同时收发（全双工，无冲突），表现出了</a:t>
            </a:r>
            <a:r>
              <a:rPr lang="zh-CN" altLang="zh-CN" dirty="0" smtClean="0"/>
              <a:t>独占性</a:t>
            </a:r>
            <a:endParaRPr lang="en-US" altLang="zh-CN" dirty="0" smtClean="0"/>
          </a:p>
          <a:p>
            <a:r>
              <a:rPr lang="zh-CN" altLang="zh-CN" dirty="0"/>
              <a:t>不必</a:t>
            </a:r>
            <a:r>
              <a:rPr lang="zh-CN" altLang="zh-CN" dirty="0" smtClean="0"/>
              <a:t>使用</a:t>
            </a:r>
            <a:r>
              <a:rPr lang="en-US" altLang="zh-CN" dirty="0" smtClean="0"/>
              <a:t>CSMA/CD</a:t>
            </a:r>
            <a:r>
              <a:rPr lang="zh-CN" altLang="zh-CN" dirty="0" smtClean="0"/>
              <a:t>协议</a:t>
            </a:r>
            <a:endParaRPr lang="en-US" altLang="zh-CN" dirty="0" smtClean="0"/>
          </a:p>
          <a:p>
            <a:r>
              <a:rPr lang="zh-CN" altLang="en-US" dirty="0" smtClean="0"/>
              <a:t>类比：</a:t>
            </a:r>
            <a:endParaRPr lang="en-US" altLang="zh-CN" dirty="0" smtClean="0"/>
          </a:p>
          <a:p>
            <a:pPr lvl="1"/>
            <a:r>
              <a:rPr lang="zh-CN" altLang="en-US" sz="2400" b="0" dirty="0">
                <a:latin typeface="微软雅黑" panose="020B0503020204020204" pitchFamily="34" charset="-122"/>
                <a:ea typeface="微软雅黑" panose="020B0503020204020204" pitchFamily="34" charset="-122"/>
              </a:rPr>
              <a:t>网桥形成的</a:t>
            </a:r>
            <a:r>
              <a:rPr lang="zh-CN" altLang="en-US" sz="2400" b="0" dirty="0" smtClean="0">
                <a:latin typeface="微软雅黑" panose="020B0503020204020204" pitchFamily="34" charset="-122"/>
                <a:ea typeface="微软雅黑" panose="020B0503020204020204" pitchFamily="34" charset="-122"/>
              </a:rPr>
              <a:t>以太网，只</a:t>
            </a:r>
            <a:r>
              <a:rPr lang="zh-CN" altLang="en-US" sz="2400" b="0" dirty="0">
                <a:latin typeface="微软雅黑" panose="020B0503020204020204" pitchFamily="34" charset="-122"/>
                <a:ea typeface="微软雅黑" panose="020B0503020204020204" pitchFamily="34" charset="-122"/>
              </a:rPr>
              <a:t>在路口有立交桥，下来后立即进入</a:t>
            </a:r>
            <a:r>
              <a:rPr lang="zh-CN" altLang="en-US" sz="2400" b="0" dirty="0" smtClean="0">
                <a:latin typeface="微软雅黑" panose="020B0503020204020204" pitchFamily="34" charset="-122"/>
                <a:ea typeface="微软雅黑" panose="020B0503020204020204" pitchFamily="34" charset="-122"/>
              </a:rPr>
              <a:t>菜市场</a:t>
            </a:r>
            <a:endParaRPr lang="en-US" altLang="zh-CN" sz="2400" b="0" dirty="0" smtClean="0">
              <a:latin typeface="微软雅黑" panose="020B0503020204020204" pitchFamily="34" charset="-122"/>
              <a:ea typeface="微软雅黑" panose="020B0503020204020204" pitchFamily="34" charset="-122"/>
            </a:endParaRPr>
          </a:p>
          <a:p>
            <a:pPr lvl="1"/>
            <a:r>
              <a:rPr lang="zh-CN" altLang="en-US" sz="2400" b="0" dirty="0">
                <a:latin typeface="微软雅黑" panose="020B0503020204020204" pitchFamily="34" charset="-122"/>
                <a:ea typeface="微软雅黑" panose="020B0503020204020204" pitchFamily="34" charset="-122"/>
              </a:rPr>
              <a:t>以太网交换机形成的</a:t>
            </a:r>
            <a:r>
              <a:rPr lang="zh-CN" altLang="en-US" sz="2400" b="0" dirty="0" smtClean="0">
                <a:latin typeface="微软雅黑" panose="020B0503020204020204" pitchFamily="34" charset="-122"/>
                <a:ea typeface="微软雅黑" panose="020B0503020204020204" pitchFamily="34" charset="-122"/>
              </a:rPr>
              <a:t>以太网，全程</a:t>
            </a:r>
            <a:r>
              <a:rPr lang="zh-CN" altLang="en-US" sz="2400" b="0" dirty="0">
                <a:latin typeface="微软雅黑" panose="020B0503020204020204" pitchFamily="34" charset="-122"/>
                <a:ea typeface="微软雅黑" panose="020B0503020204020204" pitchFamily="34" charset="-122"/>
              </a:rPr>
              <a:t>高架、立交桥</a:t>
            </a:r>
            <a:r>
              <a:rPr lang="en-US" altLang="zh-CN" sz="2400" b="0" dirty="0">
                <a:latin typeface="微软雅黑" panose="020B0503020204020204" pitchFamily="34" charset="-122"/>
                <a:ea typeface="微软雅黑" panose="020B0503020204020204" pitchFamily="34" charset="-122"/>
              </a:rPr>
              <a:t>——</a:t>
            </a:r>
            <a:r>
              <a:rPr lang="zh-CN" altLang="en-US" sz="2400" b="0" dirty="0">
                <a:latin typeface="微软雅黑" panose="020B0503020204020204" pitchFamily="34" charset="-122"/>
                <a:ea typeface="微软雅黑" panose="020B0503020204020204" pitchFamily="34" charset="-122"/>
              </a:rPr>
              <a:t>高速公路</a:t>
            </a:r>
          </a:p>
          <a:p>
            <a:pPr lvl="1"/>
            <a:endParaRPr lang="en-US" altLang="zh-CN" sz="2300" dirty="0" smtClean="0">
              <a:latin typeface="微软雅黑" panose="020B0503020204020204" pitchFamily="34" charset="-122"/>
              <a:ea typeface="微软雅黑" panose="020B0503020204020204" pitchFamily="34" charset="-122"/>
            </a:endParaRPr>
          </a:p>
          <a:p>
            <a:pPr lvl="1"/>
            <a:endParaRPr lang="en-US" altLang="zh-CN" dirty="0" smtClean="0"/>
          </a:p>
        </p:txBody>
      </p:sp>
    </p:spTree>
    <p:extLst>
      <p:ext uri="{BB962C8B-B14F-4D97-AF65-F5344CB8AC3E}">
        <p14:creationId xmlns:p14="http://schemas.microsoft.com/office/powerpoint/2010/main" val="241087079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a:lstStyle/>
          <a:p>
            <a:r>
              <a:rPr lang="zh-CN" altLang="en-US" sz="3600" kern="1200" dirty="0" smtClean="0">
                <a:latin typeface="微软雅黑" panose="020B0503020204020204" pitchFamily="34" charset="-122"/>
                <a:ea typeface="微软雅黑" panose="020B0503020204020204" pitchFamily="34" charset="-122"/>
              </a:rPr>
              <a:t>集线器 </a:t>
            </a:r>
            <a:r>
              <a:rPr lang="en-US" altLang="zh-CN" sz="3600" kern="1200" dirty="0" err="1" smtClean="0">
                <a:latin typeface="微软雅黑" panose="020B0503020204020204" pitchFamily="34" charset="-122"/>
                <a:ea typeface="微软雅黑" panose="020B0503020204020204" pitchFamily="34" charset="-122"/>
              </a:rPr>
              <a:t>Vs</a:t>
            </a:r>
            <a:r>
              <a:rPr lang="en-US" altLang="zh-CN" sz="3600" kern="1200" dirty="0" smtClean="0">
                <a:latin typeface="微软雅黑" panose="020B0503020204020204" pitchFamily="34" charset="-122"/>
                <a:ea typeface="微软雅黑" panose="020B0503020204020204" pitchFamily="34" charset="-122"/>
              </a:rPr>
              <a:t> </a:t>
            </a:r>
            <a:r>
              <a:rPr lang="zh-CN" altLang="en-US" sz="3600" kern="1200" dirty="0" smtClean="0">
                <a:latin typeface="微软雅黑" panose="020B0503020204020204" pitchFamily="34" charset="-122"/>
                <a:ea typeface="微软雅黑" panose="020B0503020204020204" pitchFamily="34" charset="-122"/>
              </a:rPr>
              <a:t>以太网交换机</a:t>
            </a:r>
            <a:endParaRPr lang="zh-CN" altLang="en-US" sz="3600" kern="1200" dirty="0">
              <a:latin typeface="微软雅黑" panose="020B0503020204020204" pitchFamily="34" charset="-122"/>
              <a:ea typeface="微软雅黑" panose="020B0503020204020204" pitchFamily="34" charset="-122"/>
            </a:endParaRPr>
          </a:p>
        </p:txBody>
      </p:sp>
      <p:sp>
        <p:nvSpPr>
          <p:cNvPr id="39939" name="内容占位符 2"/>
          <p:cNvSpPr>
            <a:spLocks noGrp="1"/>
          </p:cNvSpPr>
          <p:nvPr>
            <p:ph idx="1"/>
          </p:nvPr>
        </p:nvSpPr>
        <p:spPr/>
        <p:txBody>
          <a:bodyPr/>
          <a:lstStyle/>
          <a:p>
            <a:endParaRPr lang="zh-CN" altLang="en-US" smtClean="0"/>
          </a:p>
        </p:txBody>
      </p:sp>
      <p:pic>
        <p:nvPicPr>
          <p:cNvPr id="39940" name="Picture 2" descr="https://timgsa.baidu.com/timg?image&amp;quality=80&amp;size=b9999_10000&amp;sec=1553747006874&amp;di=0723a961b1448d09c324655954d14ad8&amp;imgtype=0&amp;src=http%3A%2F%2Fstatic8.photo.sina.com.cn%2Fmiddle%2F49afbb89t96e138c13077%2669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1340768"/>
            <a:ext cx="4409066" cy="326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1" name="Picture 4" descr="https://timgsa.baidu.com/timg?image&amp;quality=80&amp;size=b9999_10000&amp;sec=1553747092618&amp;di=5266e430881388112f7f3f8f6fca84d4&amp;imgtype=0&amp;src=http%3A%2F%2Fimglf2.ph.126.net%2FX1aJF7u_mN3h1WJKvcTyIA%3D%3D%2F4856850723242717216.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92324" y="3658836"/>
            <a:ext cx="4752654" cy="3167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471792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并行性</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能同时连通多对接口，使多对主机</a:t>
            </a:r>
            <a:r>
              <a:rPr lang="zh-CN" altLang="zh-CN" dirty="0" smtClean="0"/>
              <a:t>同时</a:t>
            </a:r>
            <a:r>
              <a:rPr lang="zh-CN" altLang="en-US" dirty="0" smtClean="0"/>
              <a:t>双向</a:t>
            </a:r>
            <a:r>
              <a:rPr lang="zh-CN" altLang="zh-CN" dirty="0" smtClean="0"/>
              <a:t>通信</a:t>
            </a:r>
            <a:r>
              <a:rPr lang="zh-CN" altLang="en-US" dirty="0" smtClean="0"/>
              <a:t>（全双工）</a:t>
            </a:r>
            <a:endParaRPr lang="en-US" altLang="zh-CN" dirty="0" smtClean="0"/>
          </a:p>
          <a:p>
            <a:pPr lvl="1"/>
            <a:r>
              <a:rPr lang="zh-CN" altLang="en-US" dirty="0" smtClean="0"/>
              <a:t>网桥和集线器不可以</a:t>
            </a:r>
            <a:endParaRPr lang="zh-CN" altLang="en-US" dirty="0"/>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165" y="2924944"/>
            <a:ext cx="7990623" cy="3401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56916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a:t>
            </a:r>
            <a:r>
              <a:rPr lang="zh-CN" altLang="zh-CN" dirty="0">
                <a:solidFill>
                  <a:srgbClr val="FF0000"/>
                </a:solidFill>
              </a:rPr>
              <a:t>网络总带宽</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r>
              <a:rPr lang="zh-CN" altLang="zh-CN" sz="2900" dirty="0"/>
              <a:t>对于</a:t>
            </a:r>
            <a:r>
              <a:rPr lang="en-US" altLang="zh-CN" sz="2900" dirty="0"/>
              <a:t>X</a:t>
            </a:r>
            <a:r>
              <a:rPr lang="zh-CN" altLang="zh-CN" sz="2900" dirty="0"/>
              <a:t>（</a:t>
            </a:r>
            <a:r>
              <a:rPr lang="en-US" altLang="zh-CN" sz="2900" dirty="0"/>
              <a:t>X=10</a:t>
            </a:r>
            <a:r>
              <a:rPr lang="zh-CN" altLang="zh-CN" sz="2900" dirty="0"/>
              <a:t>、</a:t>
            </a:r>
            <a:r>
              <a:rPr lang="en-US" altLang="zh-CN" sz="2900" dirty="0"/>
              <a:t>100</a:t>
            </a:r>
            <a:r>
              <a:rPr lang="zh-CN" altLang="zh-CN" sz="2900" dirty="0"/>
              <a:t>等）</a:t>
            </a:r>
            <a:r>
              <a:rPr lang="en-US" altLang="zh-CN" sz="2900" dirty="0"/>
              <a:t>Mbit/s</a:t>
            </a:r>
            <a:r>
              <a:rPr lang="zh-CN" altLang="zh-CN" sz="2900" dirty="0"/>
              <a:t>的共享式</a:t>
            </a:r>
            <a:r>
              <a:rPr lang="zh-CN" altLang="zh-CN" sz="2900" dirty="0" smtClean="0"/>
              <a:t>以太网</a:t>
            </a:r>
            <a:endParaRPr lang="en-US" altLang="zh-CN" sz="2900" dirty="0"/>
          </a:p>
          <a:p>
            <a:pPr lvl="1"/>
            <a:r>
              <a:rPr lang="zh-CN" altLang="en-US" dirty="0"/>
              <a:t>若包含了</a:t>
            </a:r>
            <a:r>
              <a:rPr lang="en-US" altLang="zh-CN" dirty="0"/>
              <a:t>n</a:t>
            </a:r>
            <a:r>
              <a:rPr lang="zh-CN" altLang="en-US" dirty="0"/>
              <a:t>个</a:t>
            </a:r>
            <a:r>
              <a:rPr lang="zh-CN" altLang="en-US" dirty="0" smtClean="0"/>
              <a:t>主机，</a:t>
            </a:r>
            <a:r>
              <a:rPr lang="zh-CN" altLang="zh-CN" dirty="0" smtClean="0"/>
              <a:t>则</a:t>
            </a:r>
            <a:r>
              <a:rPr lang="zh-CN" altLang="zh-CN" dirty="0"/>
              <a:t>每个主机享有的平均带宽只有</a:t>
            </a:r>
            <a:r>
              <a:rPr lang="en-US" altLang="zh-CN" dirty="0" smtClean="0"/>
              <a:t>X/n</a:t>
            </a:r>
            <a:endParaRPr lang="zh-CN" altLang="zh-CN" dirty="0"/>
          </a:p>
          <a:p>
            <a:r>
              <a:rPr lang="zh-CN" altLang="zh-CN" sz="2900" dirty="0"/>
              <a:t>而使用以太网交换机组成的交换式以太网，每个主机独占接口的带宽</a:t>
            </a:r>
            <a:r>
              <a:rPr lang="en-US" altLang="zh-CN" sz="2900" dirty="0"/>
              <a:t>X</a:t>
            </a:r>
          </a:p>
          <a:p>
            <a:pPr lvl="1"/>
            <a:r>
              <a:rPr lang="zh-CN" altLang="zh-CN" dirty="0" smtClean="0"/>
              <a:t>具有</a:t>
            </a:r>
            <a:r>
              <a:rPr lang="en-US" altLang="zh-CN" dirty="0"/>
              <a:t>n</a:t>
            </a:r>
            <a:r>
              <a:rPr lang="zh-CN" altLang="zh-CN" dirty="0"/>
              <a:t>个接口的（线速交换）以太网交换机的总带宽为</a:t>
            </a:r>
            <a:r>
              <a:rPr lang="en-US" altLang="zh-CN" dirty="0" err="1">
                <a:solidFill>
                  <a:srgbClr val="FF0000"/>
                </a:solidFill>
              </a:rPr>
              <a:t>n×X</a:t>
            </a:r>
            <a:r>
              <a:rPr lang="zh-CN" altLang="zh-CN" dirty="0" smtClean="0"/>
              <a:t>。</a:t>
            </a:r>
            <a:endParaRPr lang="en-US" altLang="zh-CN" dirty="0" smtClean="0"/>
          </a:p>
          <a:p>
            <a:r>
              <a:rPr lang="zh-CN" altLang="zh-CN" sz="2900" dirty="0"/>
              <a:t>使得网络的总带宽得以极大的扩展，提升了用户的体验</a:t>
            </a:r>
            <a:endParaRPr lang="zh-CN" altLang="en-US" sz="2900" dirty="0"/>
          </a:p>
          <a:p>
            <a:pPr lvl="1"/>
            <a:endParaRPr lang="zh-CN" altLang="zh-CN" dirty="0"/>
          </a:p>
        </p:txBody>
      </p:sp>
    </p:spTree>
    <p:extLst>
      <p:ext uri="{BB962C8B-B14F-4D97-AF65-F5344CB8AC3E}">
        <p14:creationId xmlns:p14="http://schemas.microsoft.com/office/powerpoint/2010/main" val="30416933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FF0000"/>
                </a:solidFill>
              </a:rPr>
              <a:t>4. </a:t>
            </a:r>
            <a:r>
              <a:rPr lang="zh-CN" altLang="zh-CN" dirty="0">
                <a:solidFill>
                  <a:srgbClr val="FF0000"/>
                </a:solidFill>
              </a:rPr>
              <a:t>网络</a:t>
            </a:r>
            <a:r>
              <a:rPr lang="zh-CN" altLang="zh-CN" dirty="0" smtClean="0">
                <a:solidFill>
                  <a:srgbClr val="FF0000"/>
                </a:solidFill>
              </a:rPr>
              <a:t>适应性</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以太网交换机不能够连接不同类型的</a:t>
            </a:r>
            <a:r>
              <a:rPr lang="zh-CN" altLang="zh-CN" dirty="0" smtClean="0"/>
              <a:t>局域网</a:t>
            </a:r>
            <a:endParaRPr lang="en-US" altLang="zh-CN" dirty="0" smtClean="0"/>
          </a:p>
          <a:p>
            <a:r>
              <a:rPr lang="zh-CN" altLang="zh-CN" dirty="0" smtClean="0"/>
              <a:t>但是</a:t>
            </a:r>
            <a:r>
              <a:rPr lang="zh-CN" altLang="zh-CN" dirty="0"/>
              <a:t>可以连接不同带宽的</a:t>
            </a:r>
            <a:r>
              <a:rPr lang="zh-CN" altLang="zh-CN" dirty="0" smtClean="0"/>
              <a:t>以太网</a:t>
            </a:r>
            <a:endParaRPr lang="en-US" altLang="zh-CN" dirty="0" smtClean="0"/>
          </a:p>
          <a:p>
            <a:pPr lvl="1"/>
            <a:r>
              <a:rPr lang="zh-CN" altLang="zh-CN" dirty="0" smtClean="0"/>
              <a:t>如果</a:t>
            </a:r>
            <a:r>
              <a:rPr lang="zh-CN" altLang="zh-CN" dirty="0"/>
              <a:t>以太网交换机和通信对端（其他以太网交换机或主机）具有不同的</a:t>
            </a:r>
            <a:r>
              <a:rPr lang="zh-CN" altLang="zh-CN" dirty="0" smtClean="0"/>
              <a:t>带宽</a:t>
            </a:r>
            <a:endParaRPr lang="en-US" altLang="zh-CN" dirty="0" smtClean="0"/>
          </a:p>
          <a:p>
            <a:pPr lvl="1"/>
            <a:r>
              <a:rPr lang="zh-CN" altLang="zh-CN" dirty="0" smtClean="0"/>
              <a:t>通信</a:t>
            </a:r>
            <a:r>
              <a:rPr lang="zh-CN" altLang="zh-CN" dirty="0"/>
              <a:t>双方将以低带宽的速率进行</a:t>
            </a:r>
            <a:r>
              <a:rPr lang="zh-CN" altLang="zh-CN" dirty="0" smtClean="0"/>
              <a:t>通信</a:t>
            </a:r>
            <a:endParaRPr lang="zh-CN" altLang="en-US" dirty="0"/>
          </a:p>
        </p:txBody>
      </p:sp>
    </p:spTree>
    <p:extLst>
      <p:ext uri="{BB962C8B-B14F-4D97-AF65-F5344CB8AC3E}">
        <p14:creationId xmlns:p14="http://schemas.microsoft.com/office/powerpoint/2010/main" val="41935893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5. </a:t>
            </a:r>
            <a:r>
              <a:rPr lang="zh-CN" altLang="zh-CN" dirty="0">
                <a:solidFill>
                  <a:srgbClr val="FF0000"/>
                </a:solidFill>
              </a:rPr>
              <a:t>其他</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以太网交换机使用了专用的交换结构芯片，用硬件进行数据帧的转发，转发速率比使用软件转发的网桥快</a:t>
            </a:r>
            <a:r>
              <a:rPr lang="zh-CN" altLang="zh-CN" dirty="0" smtClean="0"/>
              <a:t>很多</a:t>
            </a:r>
            <a:endParaRPr lang="zh-CN" altLang="zh-CN" dirty="0"/>
          </a:p>
          <a:p>
            <a:r>
              <a:rPr lang="zh-CN" altLang="zh-CN" dirty="0"/>
              <a:t>从集线器连接的共享式以太网改进到交换式以太网时，所有接入设备的软件和网络设配器不需要做任何改动</a:t>
            </a:r>
            <a:endParaRPr lang="zh-CN" altLang="en-US" dirty="0"/>
          </a:p>
        </p:txBody>
      </p:sp>
    </p:spTree>
    <p:extLst>
      <p:ext uri="{BB962C8B-B14F-4D97-AF65-F5344CB8AC3E}">
        <p14:creationId xmlns:p14="http://schemas.microsoft.com/office/powerpoint/2010/main" val="406688960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en-US" altLang="zh-CN" dirty="0"/>
              <a:t>6.1 </a:t>
            </a:r>
            <a:r>
              <a:rPr lang="zh-CN" altLang="zh-CN" dirty="0"/>
              <a:t>媒体的访问控制</a:t>
            </a:r>
            <a:endParaRPr lang="en-US" altLang="zh-CN" dirty="0"/>
          </a:p>
          <a:p>
            <a:pPr lvl="1"/>
            <a:r>
              <a:rPr lang="en-US" altLang="zh-CN" dirty="0"/>
              <a:t>6.1.1 </a:t>
            </a:r>
            <a:r>
              <a:rPr lang="zh-CN" altLang="zh-CN" dirty="0"/>
              <a:t>信道划分方式</a:t>
            </a:r>
          </a:p>
          <a:p>
            <a:pPr lvl="1"/>
            <a:r>
              <a:rPr lang="en-US" altLang="zh-CN" dirty="0">
                <a:solidFill>
                  <a:srgbClr val="FF0000"/>
                </a:solidFill>
              </a:rPr>
              <a:t>6.1.2 </a:t>
            </a:r>
            <a:r>
              <a:rPr lang="zh-CN" altLang="zh-CN" dirty="0">
                <a:solidFill>
                  <a:srgbClr val="FF0000"/>
                </a:solidFill>
              </a:rPr>
              <a:t>动态媒体接入方式</a:t>
            </a:r>
          </a:p>
          <a:p>
            <a:r>
              <a:rPr lang="en-US" altLang="zh-CN" dirty="0"/>
              <a:t>6.2 </a:t>
            </a:r>
            <a:r>
              <a:rPr lang="zh-CN" altLang="zh-CN" dirty="0"/>
              <a:t>局域网体系结构</a:t>
            </a:r>
          </a:p>
          <a:p>
            <a:r>
              <a:rPr lang="en-US" altLang="zh-CN" dirty="0"/>
              <a:t>6.3</a:t>
            </a:r>
            <a:r>
              <a:rPr lang="zh-CN" altLang="zh-CN" dirty="0"/>
              <a:t>以太网概述</a:t>
            </a:r>
          </a:p>
          <a:p>
            <a:r>
              <a:rPr lang="en-US" altLang="zh-CN" dirty="0"/>
              <a:t>6.4 </a:t>
            </a:r>
            <a:r>
              <a:rPr lang="zh-CN" altLang="zh-CN" dirty="0"/>
              <a:t>传统以太网</a:t>
            </a:r>
          </a:p>
          <a:p>
            <a:r>
              <a:rPr lang="en-US" altLang="zh-CN" dirty="0"/>
              <a:t>6.5 </a:t>
            </a:r>
            <a:r>
              <a:rPr lang="zh-CN" altLang="zh-CN" dirty="0"/>
              <a:t>交换式以太网</a:t>
            </a:r>
          </a:p>
          <a:p>
            <a:r>
              <a:rPr lang="en-US" altLang="zh-CN" dirty="0"/>
              <a:t>6.6 </a:t>
            </a:r>
            <a:r>
              <a:rPr lang="zh-CN" altLang="zh-CN" dirty="0"/>
              <a:t>以太网的发展</a:t>
            </a:r>
          </a:p>
          <a:p>
            <a:r>
              <a:rPr lang="en-US" altLang="zh-CN" dirty="0"/>
              <a:t>6.7 </a:t>
            </a:r>
            <a:r>
              <a:rPr lang="zh-CN" altLang="zh-CN" dirty="0"/>
              <a:t>利用令牌控制介质访问的局域网</a:t>
            </a:r>
          </a:p>
          <a:p>
            <a:endParaRPr lang="zh-CN" altLang="en-US" dirty="0"/>
          </a:p>
        </p:txBody>
      </p:sp>
    </p:spTree>
    <p:extLst>
      <p:ext uri="{BB962C8B-B14F-4D97-AF65-F5344CB8AC3E}">
        <p14:creationId xmlns:p14="http://schemas.microsoft.com/office/powerpoint/2010/main" val="419266053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8503920" cy="4782272"/>
          </a:xfrm>
        </p:spPr>
        <p:txBody>
          <a:bodyPr>
            <a:normAutofit lnSpcReduction="10000"/>
          </a:bodyPr>
          <a:lstStyle/>
          <a:p>
            <a:r>
              <a:rPr lang="en-US" altLang="zh-CN" dirty="0"/>
              <a:t>6.1 </a:t>
            </a:r>
            <a:r>
              <a:rPr lang="zh-CN" altLang="zh-CN" dirty="0"/>
              <a:t>媒体的访问控制</a:t>
            </a:r>
            <a:endParaRPr lang="en-US" altLang="zh-CN" dirty="0"/>
          </a:p>
          <a:p>
            <a:r>
              <a:rPr lang="en-US" altLang="zh-CN" dirty="0" smtClean="0"/>
              <a:t>6.2 </a:t>
            </a:r>
            <a:r>
              <a:rPr lang="zh-CN" altLang="zh-CN" dirty="0"/>
              <a:t>局域网体系结构</a:t>
            </a:r>
          </a:p>
          <a:p>
            <a:r>
              <a:rPr lang="en-US" altLang="zh-CN" dirty="0" smtClean="0"/>
              <a:t>6.3 </a:t>
            </a:r>
            <a:r>
              <a:rPr lang="zh-CN" altLang="zh-CN" dirty="0" smtClean="0"/>
              <a:t>以太网</a:t>
            </a:r>
            <a:r>
              <a:rPr lang="zh-CN" altLang="zh-CN" dirty="0"/>
              <a:t>概述</a:t>
            </a:r>
          </a:p>
          <a:p>
            <a:r>
              <a:rPr lang="en-US" altLang="zh-CN" dirty="0"/>
              <a:t>6.4 </a:t>
            </a:r>
            <a:r>
              <a:rPr lang="zh-CN" altLang="zh-CN" dirty="0"/>
              <a:t>传统以太网</a:t>
            </a:r>
          </a:p>
          <a:p>
            <a:r>
              <a:rPr lang="en-US" altLang="zh-CN" dirty="0"/>
              <a:t>6.5 </a:t>
            </a:r>
            <a:r>
              <a:rPr lang="zh-CN" altLang="zh-CN" dirty="0"/>
              <a:t>交换式</a:t>
            </a:r>
            <a:r>
              <a:rPr lang="zh-CN" altLang="zh-CN" dirty="0" smtClean="0"/>
              <a:t>以太网</a:t>
            </a:r>
            <a:endParaRPr lang="en-US" altLang="zh-CN" dirty="0" smtClean="0"/>
          </a:p>
          <a:p>
            <a:pPr lvl="1"/>
            <a:r>
              <a:rPr lang="en-US" altLang="zh-CN" dirty="0"/>
              <a:t>6.5.1 </a:t>
            </a:r>
            <a:r>
              <a:rPr lang="zh-CN" altLang="en-US" dirty="0"/>
              <a:t>渊源</a:t>
            </a:r>
            <a:endParaRPr lang="en-US" altLang="zh-CN" dirty="0"/>
          </a:p>
          <a:p>
            <a:pPr lvl="1"/>
            <a:r>
              <a:rPr lang="en-US" altLang="zh-CN" dirty="0" smtClean="0"/>
              <a:t>6.5.2 </a:t>
            </a:r>
            <a:r>
              <a:rPr lang="zh-CN" altLang="en-US" dirty="0" smtClean="0"/>
              <a:t>以太网交换机</a:t>
            </a:r>
            <a:endParaRPr lang="en-US" altLang="zh-CN" dirty="0" smtClean="0"/>
          </a:p>
          <a:p>
            <a:pPr lvl="1"/>
            <a:r>
              <a:rPr lang="en-US" altLang="zh-CN" dirty="0" smtClean="0">
                <a:solidFill>
                  <a:srgbClr val="FF0000"/>
                </a:solidFill>
              </a:rPr>
              <a:t>6.5.3 </a:t>
            </a:r>
            <a:r>
              <a:rPr lang="zh-CN" altLang="en-US" dirty="0" smtClean="0">
                <a:solidFill>
                  <a:srgbClr val="FF0000"/>
                </a:solidFill>
              </a:rPr>
              <a:t>以太网回路问题</a:t>
            </a:r>
            <a:endParaRPr lang="en-US" altLang="zh-CN" dirty="0" smtClean="0">
              <a:solidFill>
                <a:srgbClr val="FF0000"/>
              </a:solidFill>
            </a:endParaRPr>
          </a:p>
          <a:p>
            <a:pPr lvl="1"/>
            <a:r>
              <a:rPr lang="en-US" altLang="zh-CN" dirty="0" smtClean="0"/>
              <a:t>6.5.4 </a:t>
            </a:r>
            <a:r>
              <a:rPr lang="zh-CN" altLang="en-US" dirty="0" smtClean="0"/>
              <a:t>广播域和冲突域</a:t>
            </a:r>
            <a:endParaRPr lang="zh-CN" altLang="zh-CN" dirty="0"/>
          </a:p>
          <a:p>
            <a:r>
              <a:rPr lang="en-US" altLang="zh-CN" dirty="0"/>
              <a:t>6.6 </a:t>
            </a:r>
            <a:r>
              <a:rPr lang="zh-CN" altLang="zh-CN" dirty="0"/>
              <a:t>以太网的发展</a:t>
            </a:r>
          </a:p>
          <a:p>
            <a:r>
              <a:rPr lang="en-US" altLang="zh-CN" dirty="0"/>
              <a:t>6.7 </a:t>
            </a:r>
            <a:r>
              <a:rPr lang="zh-CN" altLang="zh-CN" dirty="0"/>
              <a:t>利用令牌控制介质访问的</a:t>
            </a:r>
            <a:r>
              <a:rPr lang="zh-CN" altLang="zh-CN" dirty="0" smtClean="0"/>
              <a:t>局域网</a:t>
            </a:r>
            <a:endParaRPr lang="zh-CN" altLang="zh-CN" dirty="0"/>
          </a:p>
        </p:txBody>
      </p:sp>
    </p:spTree>
    <p:extLst>
      <p:ext uri="{BB962C8B-B14F-4D97-AF65-F5344CB8AC3E}">
        <p14:creationId xmlns:p14="http://schemas.microsoft.com/office/powerpoint/2010/main" val="69234009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cxnSp>
        <p:nvCxnSpPr>
          <p:cNvPr id="4" name="直接连接符 3"/>
          <p:cNvCxnSpPr/>
          <p:nvPr/>
        </p:nvCxnSpPr>
        <p:spPr>
          <a:xfrm>
            <a:off x="3704586" y="223957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3704586" y="4482941"/>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5306578" y="1597500"/>
            <a:ext cx="3159985" cy="3155537"/>
            <a:chOff x="5467217" y="1680542"/>
            <a:chExt cx="3159985" cy="2366653"/>
          </a:xfrm>
        </p:grpSpPr>
        <p:sp>
          <p:nvSpPr>
            <p:cNvPr id="8" name="矩形 7"/>
            <p:cNvSpPr/>
            <p:nvPr/>
          </p:nvSpPr>
          <p:spPr>
            <a:xfrm>
              <a:off x="5481206" y="1995407"/>
              <a:ext cx="2209376" cy="2051788"/>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9" name="直接连接符 8"/>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24"/>
            <p:cNvSpPr>
              <a:spLocks noChangeArrowheads="1"/>
            </p:cNvSpPr>
            <p:nvPr/>
          </p:nvSpPr>
          <p:spPr bwMode="auto">
            <a:xfrm>
              <a:off x="5801644"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14" name="Rectangle 34"/>
            <p:cNvSpPr>
              <a:spLocks noChangeArrowheads="1"/>
            </p:cNvSpPr>
            <p:nvPr/>
          </p:nvSpPr>
          <p:spPr bwMode="auto">
            <a:xfrm>
              <a:off x="8349883" y="1958293"/>
              <a:ext cx="27090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E</a:t>
              </a:r>
            </a:p>
          </p:txBody>
        </p:sp>
        <p:grpSp>
          <p:nvGrpSpPr>
            <p:cNvPr id="15" name="组合 57"/>
            <p:cNvGrpSpPr>
              <a:grpSpLocks/>
            </p:cNvGrpSpPr>
            <p:nvPr/>
          </p:nvGrpSpPr>
          <p:grpSpPr bwMode="auto">
            <a:xfrm>
              <a:off x="7460289" y="2022721"/>
              <a:ext cx="277321" cy="221319"/>
              <a:chOff x="2255844" y="1268760"/>
              <a:chExt cx="360915" cy="287337"/>
            </a:xfrm>
          </p:grpSpPr>
          <p:sp>
            <p:nvSpPr>
              <p:cNvPr id="38" name="矩形 37"/>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9" name="Rectangle 40"/>
              <p:cNvSpPr>
                <a:spLocks noChangeArrowheads="1"/>
              </p:cNvSpPr>
              <p:nvPr/>
            </p:nvSpPr>
            <p:spPr bwMode="auto">
              <a:xfrm>
                <a:off x="2255844" y="1268760"/>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16" name="组合 58"/>
            <p:cNvGrpSpPr>
              <a:grpSpLocks/>
            </p:cNvGrpSpPr>
            <p:nvPr/>
          </p:nvGrpSpPr>
          <p:grpSpPr bwMode="auto">
            <a:xfrm>
              <a:off x="7469432" y="2586632"/>
              <a:ext cx="277321" cy="212175"/>
              <a:chOff x="2267744" y="1280668"/>
              <a:chExt cx="360915" cy="276310"/>
            </a:xfrm>
          </p:grpSpPr>
          <p:sp>
            <p:nvSpPr>
              <p:cNvPr id="36" name="矩形 3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7" name="Rectangle 40"/>
              <p:cNvSpPr>
                <a:spLocks noChangeArrowheads="1"/>
              </p:cNvSpPr>
              <p:nvPr/>
            </p:nvSpPr>
            <p:spPr bwMode="auto">
              <a:xfrm>
                <a:off x="2267744" y="1280668"/>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17" name="组合 61"/>
            <p:cNvGrpSpPr>
              <a:grpSpLocks/>
            </p:cNvGrpSpPr>
            <p:nvPr/>
          </p:nvGrpSpPr>
          <p:grpSpPr bwMode="auto">
            <a:xfrm>
              <a:off x="7440312" y="3664534"/>
              <a:ext cx="277321" cy="212175"/>
              <a:chOff x="2244074" y="1280668"/>
              <a:chExt cx="358931" cy="276310"/>
            </a:xfrm>
          </p:grpSpPr>
          <p:sp>
            <p:nvSpPr>
              <p:cNvPr id="34" name="矩形 33"/>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5"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18" name="组合 64"/>
            <p:cNvGrpSpPr>
              <a:grpSpLocks/>
            </p:cNvGrpSpPr>
            <p:nvPr/>
          </p:nvGrpSpPr>
          <p:grpSpPr bwMode="auto">
            <a:xfrm>
              <a:off x="7449456" y="3100625"/>
              <a:ext cx="277321" cy="222542"/>
              <a:chOff x="2255909" y="1268760"/>
              <a:chExt cx="358931" cy="288443"/>
            </a:xfrm>
          </p:grpSpPr>
          <p:sp>
            <p:nvSpPr>
              <p:cNvPr id="32" name="矩形 31"/>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3" name="Rectangle 40"/>
              <p:cNvSpPr>
                <a:spLocks noChangeArrowheads="1"/>
              </p:cNvSpPr>
              <p:nvPr/>
            </p:nvSpPr>
            <p:spPr bwMode="auto">
              <a:xfrm>
                <a:off x="2255909" y="1268760"/>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19" name="Rectangle 34"/>
            <p:cNvSpPr>
              <a:spLocks noChangeArrowheads="1"/>
            </p:cNvSpPr>
            <p:nvPr/>
          </p:nvSpPr>
          <p:spPr bwMode="auto">
            <a:xfrm>
              <a:off x="8317822" y="3617530"/>
              <a:ext cx="30938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H</a:t>
              </a:r>
              <a:endParaRPr kumimoji="1" lang="en-US" altLang="zh-CN" sz="1200" b="1" baseline="-25000" dirty="0">
                <a:latin typeface="微软雅黑" pitchFamily="34" charset="-122"/>
                <a:ea typeface="微软雅黑" pitchFamily="34" charset="-122"/>
              </a:endParaRPr>
            </a:p>
          </p:txBody>
        </p:sp>
        <p:sp>
          <p:nvSpPr>
            <p:cNvPr id="20" name="Rectangle 34"/>
            <p:cNvSpPr>
              <a:spLocks noChangeArrowheads="1"/>
            </p:cNvSpPr>
            <p:nvPr/>
          </p:nvSpPr>
          <p:spPr bwMode="auto">
            <a:xfrm>
              <a:off x="8311410" y="3051755"/>
              <a:ext cx="29976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G</a:t>
              </a:r>
              <a:endParaRPr kumimoji="1" lang="en-US" altLang="zh-CN" sz="1200" b="1" baseline="-25000" dirty="0">
                <a:latin typeface="微软雅黑" pitchFamily="34" charset="-122"/>
                <a:ea typeface="微软雅黑" pitchFamily="34" charset="-122"/>
              </a:endParaRPr>
            </a:p>
          </p:txBody>
        </p:sp>
        <p:sp>
          <p:nvSpPr>
            <p:cNvPr id="21" name="Rectangle 34"/>
            <p:cNvSpPr>
              <a:spLocks noChangeArrowheads="1"/>
            </p:cNvSpPr>
            <p:nvPr/>
          </p:nvSpPr>
          <p:spPr bwMode="auto">
            <a:xfrm>
              <a:off x="8340264" y="2511295"/>
              <a:ext cx="269306"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F</a:t>
              </a:r>
              <a:endParaRPr kumimoji="1" lang="en-US" altLang="zh-CN" sz="1200" b="1" baseline="-25000" dirty="0">
                <a:latin typeface="微软雅黑" pitchFamily="34" charset="-122"/>
                <a:ea typeface="微软雅黑" pitchFamily="34" charset="-122"/>
              </a:endParaRPr>
            </a:p>
          </p:txBody>
        </p:sp>
        <p:pic>
          <p:nvPicPr>
            <p:cNvPr id="22"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26" name="组合 61"/>
            <p:cNvGrpSpPr>
              <a:grpSpLocks/>
            </p:cNvGrpSpPr>
            <p:nvPr/>
          </p:nvGrpSpPr>
          <p:grpSpPr bwMode="auto">
            <a:xfrm>
              <a:off x="5467219" y="2034605"/>
              <a:ext cx="277321" cy="212175"/>
              <a:chOff x="2244074" y="1280668"/>
              <a:chExt cx="358931" cy="276310"/>
            </a:xfrm>
          </p:grpSpPr>
          <p:sp>
            <p:nvSpPr>
              <p:cNvPr id="30" name="矩形 2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1"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27" name="组合 61"/>
            <p:cNvGrpSpPr>
              <a:grpSpLocks/>
            </p:cNvGrpSpPr>
            <p:nvPr/>
          </p:nvGrpSpPr>
          <p:grpSpPr bwMode="auto">
            <a:xfrm>
              <a:off x="5467217" y="3696385"/>
              <a:ext cx="277321" cy="212170"/>
              <a:chOff x="2244078" y="1280673"/>
              <a:chExt cx="358932" cy="276305"/>
            </a:xfrm>
          </p:grpSpPr>
          <p:sp>
            <p:nvSpPr>
              <p:cNvPr id="28" name="矩形 2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29" name="Rectangle 40"/>
              <p:cNvSpPr>
                <a:spLocks noChangeArrowheads="1"/>
              </p:cNvSpPr>
              <p:nvPr/>
            </p:nvSpPr>
            <p:spPr bwMode="auto">
              <a:xfrm>
                <a:off x="2244078" y="1280673"/>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grpSp>
        <p:nvGrpSpPr>
          <p:cNvPr id="40" name="组合 39"/>
          <p:cNvGrpSpPr/>
          <p:nvPr/>
        </p:nvGrpSpPr>
        <p:grpSpPr>
          <a:xfrm>
            <a:off x="683508" y="1597500"/>
            <a:ext cx="3168841" cy="3155537"/>
            <a:chOff x="893576" y="1680542"/>
            <a:chExt cx="3168841" cy="2366653"/>
          </a:xfrm>
        </p:grpSpPr>
        <p:sp>
          <p:nvSpPr>
            <p:cNvPr id="41" name="矩形 40"/>
            <p:cNvSpPr/>
            <p:nvPr/>
          </p:nvSpPr>
          <p:spPr>
            <a:xfrm>
              <a:off x="1821963" y="1995407"/>
              <a:ext cx="2209376" cy="2051788"/>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42" name="直接连接符 41"/>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Rectangle 24"/>
            <p:cNvSpPr>
              <a:spLocks noChangeArrowheads="1"/>
            </p:cNvSpPr>
            <p:nvPr/>
          </p:nvSpPr>
          <p:spPr bwMode="auto">
            <a:xfrm>
              <a:off x="2142401"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47" name="Rectangle 34"/>
            <p:cNvSpPr>
              <a:spLocks noChangeArrowheads="1"/>
            </p:cNvSpPr>
            <p:nvPr/>
          </p:nvSpPr>
          <p:spPr bwMode="auto">
            <a:xfrm>
              <a:off x="900282" y="1958293"/>
              <a:ext cx="29816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itchFamily="34" charset="-122"/>
                <a:ea typeface="微软雅黑" pitchFamily="34" charset="-122"/>
              </a:endParaRPr>
            </a:p>
          </p:txBody>
        </p:sp>
        <p:grpSp>
          <p:nvGrpSpPr>
            <p:cNvPr id="48" name="组合 57"/>
            <p:cNvGrpSpPr>
              <a:grpSpLocks/>
            </p:cNvGrpSpPr>
            <p:nvPr/>
          </p:nvGrpSpPr>
          <p:grpSpPr bwMode="auto">
            <a:xfrm>
              <a:off x="1812824" y="2022721"/>
              <a:ext cx="277321" cy="221319"/>
              <a:chOff x="2255844" y="1268760"/>
              <a:chExt cx="360915" cy="287337"/>
            </a:xfrm>
          </p:grpSpPr>
          <p:sp>
            <p:nvSpPr>
              <p:cNvPr id="71" name="矩形 70"/>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2" name="Rectangle 40"/>
              <p:cNvSpPr>
                <a:spLocks noChangeArrowheads="1"/>
              </p:cNvSpPr>
              <p:nvPr/>
            </p:nvSpPr>
            <p:spPr bwMode="auto">
              <a:xfrm>
                <a:off x="2255844" y="1268760"/>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49" name="组合 58"/>
            <p:cNvGrpSpPr>
              <a:grpSpLocks/>
            </p:cNvGrpSpPr>
            <p:nvPr/>
          </p:nvGrpSpPr>
          <p:grpSpPr bwMode="auto">
            <a:xfrm>
              <a:off x="1821967" y="2586632"/>
              <a:ext cx="277321" cy="212175"/>
              <a:chOff x="2267744" y="1280668"/>
              <a:chExt cx="360915" cy="276310"/>
            </a:xfrm>
          </p:grpSpPr>
          <p:sp>
            <p:nvSpPr>
              <p:cNvPr id="69" name="矩形 6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70" name="Rectangle 40"/>
              <p:cNvSpPr>
                <a:spLocks noChangeArrowheads="1"/>
              </p:cNvSpPr>
              <p:nvPr/>
            </p:nvSpPr>
            <p:spPr bwMode="auto">
              <a:xfrm>
                <a:off x="2267744" y="1280668"/>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50" name="组合 61"/>
            <p:cNvGrpSpPr>
              <a:grpSpLocks/>
            </p:cNvGrpSpPr>
            <p:nvPr/>
          </p:nvGrpSpPr>
          <p:grpSpPr bwMode="auto">
            <a:xfrm>
              <a:off x="1792847" y="3664534"/>
              <a:ext cx="277321" cy="212175"/>
              <a:chOff x="2244074" y="1280668"/>
              <a:chExt cx="358931" cy="276310"/>
            </a:xfrm>
          </p:grpSpPr>
          <p:sp>
            <p:nvSpPr>
              <p:cNvPr id="67" name="矩形 66"/>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8"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51" name="组合 64"/>
            <p:cNvGrpSpPr>
              <a:grpSpLocks/>
            </p:cNvGrpSpPr>
            <p:nvPr/>
          </p:nvGrpSpPr>
          <p:grpSpPr bwMode="auto">
            <a:xfrm>
              <a:off x="1801991" y="3100625"/>
              <a:ext cx="277321" cy="222542"/>
              <a:chOff x="2255909" y="1268760"/>
              <a:chExt cx="358931" cy="288443"/>
            </a:xfrm>
          </p:grpSpPr>
          <p:sp>
            <p:nvSpPr>
              <p:cNvPr id="65" name="矩形 64"/>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6" name="Rectangle 40"/>
              <p:cNvSpPr>
                <a:spLocks noChangeArrowheads="1"/>
              </p:cNvSpPr>
              <p:nvPr/>
            </p:nvSpPr>
            <p:spPr bwMode="auto">
              <a:xfrm>
                <a:off x="2255909" y="1268760"/>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52" name="Rectangle 34"/>
            <p:cNvSpPr>
              <a:spLocks noChangeArrowheads="1"/>
            </p:cNvSpPr>
            <p:nvPr/>
          </p:nvSpPr>
          <p:spPr bwMode="auto">
            <a:xfrm>
              <a:off x="911799" y="3617530"/>
              <a:ext cx="30457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itchFamily="34" charset="-122"/>
                <a:ea typeface="微软雅黑" pitchFamily="34" charset="-122"/>
              </a:endParaRPr>
            </a:p>
          </p:txBody>
        </p:sp>
        <p:sp>
          <p:nvSpPr>
            <p:cNvPr id="53" name="Rectangle 34"/>
            <p:cNvSpPr>
              <a:spLocks noChangeArrowheads="1"/>
            </p:cNvSpPr>
            <p:nvPr/>
          </p:nvSpPr>
          <p:spPr bwMode="auto">
            <a:xfrm>
              <a:off x="909899" y="3051755"/>
              <a:ext cx="28854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itchFamily="34" charset="-122"/>
                <a:ea typeface="微软雅黑" pitchFamily="34" charset="-122"/>
              </a:endParaRPr>
            </a:p>
          </p:txBody>
        </p:sp>
        <p:sp>
          <p:nvSpPr>
            <p:cNvPr id="54" name="Rectangle 34"/>
            <p:cNvSpPr>
              <a:spLocks noChangeArrowheads="1"/>
            </p:cNvSpPr>
            <p:nvPr/>
          </p:nvSpPr>
          <p:spPr bwMode="auto">
            <a:xfrm>
              <a:off x="893576" y="2511295"/>
              <a:ext cx="28693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itchFamily="34" charset="-122"/>
                <a:ea typeface="微软雅黑" pitchFamily="34" charset="-122"/>
              </a:endParaRPr>
            </a:p>
          </p:txBody>
        </p:sp>
        <p:pic>
          <p:nvPicPr>
            <p:cNvPr id="5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59" name="组合 61"/>
            <p:cNvGrpSpPr>
              <a:grpSpLocks/>
            </p:cNvGrpSpPr>
            <p:nvPr/>
          </p:nvGrpSpPr>
          <p:grpSpPr bwMode="auto">
            <a:xfrm>
              <a:off x="3785096" y="2034605"/>
              <a:ext cx="277321" cy="212175"/>
              <a:chOff x="2244074" y="1280668"/>
              <a:chExt cx="358931" cy="276310"/>
            </a:xfrm>
          </p:grpSpPr>
          <p:sp>
            <p:nvSpPr>
              <p:cNvPr id="63" name="矩形 6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4"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60" name="组合 61"/>
            <p:cNvGrpSpPr>
              <a:grpSpLocks/>
            </p:cNvGrpSpPr>
            <p:nvPr/>
          </p:nvGrpSpPr>
          <p:grpSpPr bwMode="auto">
            <a:xfrm>
              <a:off x="3785094" y="3696385"/>
              <a:ext cx="277321" cy="212170"/>
              <a:chOff x="2244078" y="1280673"/>
              <a:chExt cx="358932" cy="276305"/>
            </a:xfrm>
          </p:grpSpPr>
          <p:sp>
            <p:nvSpPr>
              <p:cNvPr id="61" name="矩形 6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62" name="Rectangle 40"/>
              <p:cNvSpPr>
                <a:spLocks noChangeArrowheads="1"/>
              </p:cNvSpPr>
              <p:nvPr/>
            </p:nvSpPr>
            <p:spPr bwMode="auto">
              <a:xfrm>
                <a:off x="2244078" y="1280673"/>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sp>
        <p:nvSpPr>
          <p:cNvPr id="79" name="流程图: 卡片 78"/>
          <p:cNvSpPr/>
          <p:nvPr/>
        </p:nvSpPr>
        <p:spPr>
          <a:xfrm>
            <a:off x="1018752" y="2060848"/>
            <a:ext cx="469353" cy="310853"/>
          </a:xfrm>
          <a:prstGeom prst="flowChartPunchedCard">
            <a:avLst/>
          </a:prstGeom>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流程图: 卡片 79"/>
          <p:cNvSpPr/>
          <p:nvPr/>
        </p:nvSpPr>
        <p:spPr>
          <a:xfrm>
            <a:off x="1568591" y="2069584"/>
            <a:ext cx="469353" cy="310853"/>
          </a:xfrm>
          <a:prstGeom prst="flowChartPunchedCard">
            <a:avLst/>
          </a:prstGeom>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8472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fill="hold" grpId="1" nodeType="clickEffect">
                                  <p:stCondLst>
                                    <p:cond delay="0"/>
                                  </p:stCondLst>
                                  <p:childTnLst>
                                    <p:animMotion origin="layout" path="M 0 0 L 0.0625 0.00277 L 0.08958 0.01018 L 0.11944 0.02685 L 0.14306 0.05092 L 0.15139 0.07222 L 0.15347 0.09907 L 0.15625 0.23889 L 0.1625 0.27592 L 0.17361 0.29722 L 0.18819 0.31574 L 0.21042 0.32685 L 0.24444 0.33148 L 0.56528 0.33055 " pathEditMode="relative" ptsTypes="AAAAAAAAAAAAAA">
                                      <p:cBhvr>
                                        <p:cTn id="10" dur="4000" fill="hold"/>
                                        <p:tgtEl>
                                          <p:spTgt spid="79"/>
                                        </p:tgtEl>
                                        <p:attrNameLst>
                                          <p:attrName>ppt_x</p:attrName>
                                          <p:attrName>ppt_y</p:attrName>
                                        </p:attrNameLst>
                                      </p:cBhvr>
                                    </p:animMotion>
                                  </p:childTnLst>
                                </p:cTn>
                              </p:par>
                              <p:par>
                                <p:cTn id="11" presetID="1" presetClass="entr" presetSubtype="0" fill="hold" grpId="0" nodeType="withEffect">
                                  <p:stCondLst>
                                    <p:cond delay="250"/>
                                  </p:stCondLst>
                                  <p:childTnLst>
                                    <p:set>
                                      <p:cBhvr>
                                        <p:cTn id="12" dur="1" fill="hold">
                                          <p:stCondLst>
                                            <p:cond delay="0"/>
                                          </p:stCondLst>
                                        </p:cTn>
                                        <p:tgtEl>
                                          <p:spTgt spid="80"/>
                                        </p:tgtEl>
                                        <p:attrNameLst>
                                          <p:attrName>style.visibility</p:attrName>
                                        </p:attrNameLst>
                                      </p:cBhvr>
                                      <p:to>
                                        <p:strVal val="visible"/>
                                      </p:to>
                                    </p:set>
                                  </p:childTnLst>
                                </p:cTn>
                              </p:par>
                              <p:par>
                                <p:cTn id="13" presetID="42" presetClass="path" presetSubtype="0" fill="hold" grpId="1" nodeType="withEffect">
                                  <p:stCondLst>
                                    <p:cond delay="250"/>
                                  </p:stCondLst>
                                  <p:childTnLst>
                                    <p:animMotion origin="layout" path="M -2.22222E-6 4.44444E-6 L 0.50747 -0.00278 " pathEditMode="relative" rAng="0" ptsTypes="AA">
                                      <p:cBhvr>
                                        <p:cTn id="14" dur="3250" fill="hold"/>
                                        <p:tgtEl>
                                          <p:spTgt spid="80"/>
                                        </p:tgtEl>
                                        <p:attrNameLst>
                                          <p:attrName>ppt_x</p:attrName>
                                          <p:attrName>ppt_y</p:attrName>
                                        </p:attrNameLst>
                                      </p:cBhvr>
                                      <p:rCtr x="25365" y="-139"/>
                                    </p:animMotion>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2" nodeType="clickEffect">
                                  <p:stCondLst>
                                    <p:cond delay="0"/>
                                  </p:stCondLst>
                                  <p:childTnLst>
                                    <p:set>
                                      <p:cBhvr>
                                        <p:cTn id="18" dur="1" fill="hold">
                                          <p:stCondLst>
                                            <p:cond delay="0"/>
                                          </p:stCondLst>
                                        </p:cTn>
                                        <p:tgtEl>
                                          <p:spTgt spid="7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79" grpId="1" animBg="1"/>
      <p:bldP spid="79" grpId="2" animBg="1"/>
      <p:bldP spid="80" grpId="0" animBg="1"/>
      <p:bldP spid="80" grpI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cxnSp>
        <p:nvCxnSpPr>
          <p:cNvPr id="77" name="直接连接符 76"/>
          <p:cNvCxnSpPr/>
          <p:nvPr/>
        </p:nvCxnSpPr>
        <p:spPr>
          <a:xfrm>
            <a:off x="3704586" y="2239572"/>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a:off x="3704586" y="4482941"/>
            <a:ext cx="174065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9" name="组合 78"/>
          <p:cNvGrpSpPr/>
          <p:nvPr/>
        </p:nvGrpSpPr>
        <p:grpSpPr>
          <a:xfrm>
            <a:off x="5306578" y="1597500"/>
            <a:ext cx="3159985" cy="3155537"/>
            <a:chOff x="5467217" y="1680542"/>
            <a:chExt cx="3159985" cy="2366653"/>
          </a:xfrm>
        </p:grpSpPr>
        <p:sp>
          <p:nvSpPr>
            <p:cNvPr id="80" name="矩形 79"/>
            <p:cNvSpPr/>
            <p:nvPr/>
          </p:nvSpPr>
          <p:spPr>
            <a:xfrm>
              <a:off x="5481206" y="1995407"/>
              <a:ext cx="2209376" cy="2051788"/>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81" name="直接连接符 80"/>
            <p:cNvCxnSpPr/>
            <p:nvPr/>
          </p:nvCxnSpPr>
          <p:spPr>
            <a:xfrm flipH="1">
              <a:off x="76042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p:cNvCxnSpPr/>
            <p:nvPr/>
          </p:nvCxnSpPr>
          <p:spPr>
            <a:xfrm>
              <a:off x="76042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H="1">
              <a:off x="76271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76042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Rectangle 24"/>
            <p:cNvSpPr>
              <a:spLocks noChangeArrowheads="1"/>
            </p:cNvSpPr>
            <p:nvPr/>
          </p:nvSpPr>
          <p:spPr bwMode="auto">
            <a:xfrm>
              <a:off x="5801644"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S2</a:t>
              </a:r>
            </a:p>
          </p:txBody>
        </p:sp>
        <p:sp>
          <p:nvSpPr>
            <p:cNvPr id="86" name="Rectangle 34"/>
            <p:cNvSpPr>
              <a:spLocks noChangeArrowheads="1"/>
            </p:cNvSpPr>
            <p:nvPr/>
          </p:nvSpPr>
          <p:spPr bwMode="auto">
            <a:xfrm>
              <a:off x="8349883" y="1958293"/>
              <a:ext cx="27090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E</a:t>
              </a:r>
            </a:p>
          </p:txBody>
        </p:sp>
        <p:grpSp>
          <p:nvGrpSpPr>
            <p:cNvPr id="87" name="组合 57"/>
            <p:cNvGrpSpPr>
              <a:grpSpLocks/>
            </p:cNvGrpSpPr>
            <p:nvPr/>
          </p:nvGrpSpPr>
          <p:grpSpPr bwMode="auto">
            <a:xfrm>
              <a:off x="7460289" y="2022721"/>
              <a:ext cx="277321" cy="221319"/>
              <a:chOff x="2255844" y="1268760"/>
              <a:chExt cx="360915" cy="287337"/>
            </a:xfrm>
          </p:grpSpPr>
          <p:sp>
            <p:nvSpPr>
              <p:cNvPr id="110" name="矩形 109"/>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11" name="Rectangle 40"/>
              <p:cNvSpPr>
                <a:spLocks noChangeArrowheads="1"/>
              </p:cNvSpPr>
              <p:nvPr/>
            </p:nvSpPr>
            <p:spPr bwMode="auto">
              <a:xfrm>
                <a:off x="2255844" y="1268760"/>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88" name="组合 58"/>
            <p:cNvGrpSpPr>
              <a:grpSpLocks/>
            </p:cNvGrpSpPr>
            <p:nvPr/>
          </p:nvGrpSpPr>
          <p:grpSpPr bwMode="auto">
            <a:xfrm>
              <a:off x="7469432" y="2586632"/>
              <a:ext cx="277321" cy="212175"/>
              <a:chOff x="2267744" y="1280668"/>
              <a:chExt cx="360915" cy="276310"/>
            </a:xfrm>
          </p:grpSpPr>
          <p:sp>
            <p:nvSpPr>
              <p:cNvPr id="108" name="矩形 107"/>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9" name="Rectangle 40"/>
              <p:cNvSpPr>
                <a:spLocks noChangeArrowheads="1"/>
              </p:cNvSpPr>
              <p:nvPr/>
            </p:nvSpPr>
            <p:spPr bwMode="auto">
              <a:xfrm>
                <a:off x="2267744" y="1280668"/>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89" name="组合 61"/>
            <p:cNvGrpSpPr>
              <a:grpSpLocks/>
            </p:cNvGrpSpPr>
            <p:nvPr/>
          </p:nvGrpSpPr>
          <p:grpSpPr bwMode="auto">
            <a:xfrm>
              <a:off x="7440312" y="3664534"/>
              <a:ext cx="277321" cy="212175"/>
              <a:chOff x="2244074" y="1280668"/>
              <a:chExt cx="358931" cy="276310"/>
            </a:xfrm>
          </p:grpSpPr>
          <p:sp>
            <p:nvSpPr>
              <p:cNvPr id="106" name="矩形 105"/>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7"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90" name="组合 64"/>
            <p:cNvGrpSpPr>
              <a:grpSpLocks/>
            </p:cNvGrpSpPr>
            <p:nvPr/>
          </p:nvGrpSpPr>
          <p:grpSpPr bwMode="auto">
            <a:xfrm>
              <a:off x="7449456" y="3100625"/>
              <a:ext cx="277321" cy="222542"/>
              <a:chOff x="2255909" y="1268760"/>
              <a:chExt cx="358931" cy="288443"/>
            </a:xfrm>
          </p:grpSpPr>
          <p:sp>
            <p:nvSpPr>
              <p:cNvPr id="104" name="矩形 103"/>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5" name="Rectangle 40"/>
              <p:cNvSpPr>
                <a:spLocks noChangeArrowheads="1"/>
              </p:cNvSpPr>
              <p:nvPr/>
            </p:nvSpPr>
            <p:spPr bwMode="auto">
              <a:xfrm>
                <a:off x="2255909" y="1268760"/>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91" name="Rectangle 34"/>
            <p:cNvSpPr>
              <a:spLocks noChangeArrowheads="1"/>
            </p:cNvSpPr>
            <p:nvPr/>
          </p:nvSpPr>
          <p:spPr bwMode="auto">
            <a:xfrm>
              <a:off x="8317822" y="3617530"/>
              <a:ext cx="30938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H</a:t>
              </a:r>
              <a:endParaRPr kumimoji="1" lang="en-US" altLang="zh-CN" sz="1200" b="1" baseline="-25000" dirty="0">
                <a:latin typeface="微软雅黑" pitchFamily="34" charset="-122"/>
                <a:ea typeface="微软雅黑" pitchFamily="34" charset="-122"/>
              </a:endParaRPr>
            </a:p>
          </p:txBody>
        </p:sp>
        <p:sp>
          <p:nvSpPr>
            <p:cNvPr id="92" name="Rectangle 34"/>
            <p:cNvSpPr>
              <a:spLocks noChangeArrowheads="1"/>
            </p:cNvSpPr>
            <p:nvPr/>
          </p:nvSpPr>
          <p:spPr bwMode="auto">
            <a:xfrm>
              <a:off x="8311410" y="3051755"/>
              <a:ext cx="29976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G</a:t>
              </a:r>
              <a:endParaRPr kumimoji="1" lang="en-US" altLang="zh-CN" sz="1200" b="1" baseline="-25000" dirty="0">
                <a:latin typeface="微软雅黑" pitchFamily="34" charset="-122"/>
                <a:ea typeface="微软雅黑" pitchFamily="34" charset="-122"/>
              </a:endParaRPr>
            </a:p>
          </p:txBody>
        </p:sp>
        <p:sp>
          <p:nvSpPr>
            <p:cNvPr id="93" name="Rectangle 34"/>
            <p:cNvSpPr>
              <a:spLocks noChangeArrowheads="1"/>
            </p:cNvSpPr>
            <p:nvPr/>
          </p:nvSpPr>
          <p:spPr bwMode="auto">
            <a:xfrm>
              <a:off x="8340264" y="2511295"/>
              <a:ext cx="269306"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F</a:t>
              </a:r>
              <a:endParaRPr kumimoji="1" lang="en-US" altLang="zh-CN" sz="1200" b="1" baseline="-25000" dirty="0">
                <a:latin typeface="微软雅黑" pitchFamily="34" charset="-122"/>
                <a:ea typeface="微软雅黑" pitchFamily="34" charset="-122"/>
              </a:endParaRPr>
            </a:p>
          </p:txBody>
        </p:sp>
        <p:pic>
          <p:nvPicPr>
            <p:cNvPr id="9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9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934458"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98" name="组合 61"/>
            <p:cNvGrpSpPr>
              <a:grpSpLocks/>
            </p:cNvGrpSpPr>
            <p:nvPr/>
          </p:nvGrpSpPr>
          <p:grpSpPr bwMode="auto">
            <a:xfrm>
              <a:off x="5467219" y="2034605"/>
              <a:ext cx="277321" cy="212175"/>
              <a:chOff x="2244074" y="1280668"/>
              <a:chExt cx="358931" cy="276310"/>
            </a:xfrm>
          </p:grpSpPr>
          <p:sp>
            <p:nvSpPr>
              <p:cNvPr id="102" name="矩形 101"/>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3"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99" name="组合 61"/>
            <p:cNvGrpSpPr>
              <a:grpSpLocks/>
            </p:cNvGrpSpPr>
            <p:nvPr/>
          </p:nvGrpSpPr>
          <p:grpSpPr bwMode="auto">
            <a:xfrm>
              <a:off x="5467217" y="3696385"/>
              <a:ext cx="277321" cy="212170"/>
              <a:chOff x="2244078" y="1280673"/>
              <a:chExt cx="358932" cy="276305"/>
            </a:xfrm>
          </p:grpSpPr>
          <p:sp>
            <p:nvSpPr>
              <p:cNvPr id="100" name="矩形 99"/>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01" name="Rectangle 40"/>
              <p:cNvSpPr>
                <a:spLocks noChangeArrowheads="1"/>
              </p:cNvSpPr>
              <p:nvPr/>
            </p:nvSpPr>
            <p:spPr bwMode="auto">
              <a:xfrm>
                <a:off x="2244078" y="1280673"/>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grpSp>
        <p:nvGrpSpPr>
          <p:cNvPr id="112" name="组合 111"/>
          <p:cNvGrpSpPr/>
          <p:nvPr/>
        </p:nvGrpSpPr>
        <p:grpSpPr>
          <a:xfrm>
            <a:off x="683508" y="1597500"/>
            <a:ext cx="3168841" cy="3155537"/>
            <a:chOff x="893576" y="1680542"/>
            <a:chExt cx="3168841" cy="2366653"/>
          </a:xfrm>
        </p:grpSpPr>
        <p:sp>
          <p:nvSpPr>
            <p:cNvPr id="113" name="矩形 112"/>
            <p:cNvSpPr/>
            <p:nvPr/>
          </p:nvSpPr>
          <p:spPr>
            <a:xfrm>
              <a:off x="1821963" y="1995407"/>
              <a:ext cx="2209376" cy="2051788"/>
            </a:xfrm>
            <a:prstGeom prst="rect">
              <a:avLst/>
            </a:prstGeom>
            <a:solidFill>
              <a:schemeClr val="accent2">
                <a:lumMod val="20000"/>
                <a:lumOff val="80000"/>
              </a:schemeClr>
            </a:solidFill>
            <a:ln w="12700">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sz="1200" dirty="0">
                  <a:latin typeface="微软雅黑" pitchFamily="34" charset="-122"/>
                  <a:ea typeface="微软雅黑" pitchFamily="34" charset="-122"/>
                </a:rPr>
                <a:t> </a:t>
              </a:r>
              <a:endParaRPr lang="zh-CN" altLang="en-US" sz="1200" dirty="0">
                <a:latin typeface="微软雅黑" pitchFamily="34" charset="-122"/>
                <a:ea typeface="微软雅黑" pitchFamily="34" charset="-122"/>
              </a:endParaRPr>
            </a:p>
          </p:txBody>
        </p:sp>
        <p:cxnSp>
          <p:nvCxnSpPr>
            <p:cNvPr id="114" name="直接连接符 113"/>
            <p:cNvCxnSpPr/>
            <p:nvPr/>
          </p:nvCxnSpPr>
          <p:spPr>
            <a:xfrm flipH="1">
              <a:off x="1249153" y="3793563"/>
              <a:ext cx="6608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直接连接符 114"/>
            <p:cNvCxnSpPr/>
            <p:nvPr/>
          </p:nvCxnSpPr>
          <p:spPr>
            <a:xfrm>
              <a:off x="1249153" y="2715661"/>
              <a:ext cx="671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a:xfrm flipH="1">
              <a:off x="1272026" y="3239407"/>
              <a:ext cx="63796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a:xfrm>
              <a:off x="1249153" y="2159938"/>
              <a:ext cx="66252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tangle 24"/>
            <p:cNvSpPr>
              <a:spLocks noChangeArrowheads="1"/>
            </p:cNvSpPr>
            <p:nvPr/>
          </p:nvSpPr>
          <p:spPr bwMode="auto">
            <a:xfrm>
              <a:off x="2142401" y="1680542"/>
              <a:ext cx="1530869" cy="228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ctr" defTabSz="761914"/>
              <a:r>
                <a:rPr kumimoji="1" lang="zh-CN" altLang="en-US" sz="1400" b="1" dirty="0">
                  <a:solidFill>
                    <a:srgbClr val="0000FF"/>
                  </a:solidFill>
                  <a:latin typeface="微软雅黑" pitchFamily="34" charset="-122"/>
                  <a:ea typeface="微软雅黑" pitchFamily="34" charset="-122"/>
                </a:rPr>
                <a:t>以太网交换机 </a:t>
              </a:r>
              <a:r>
                <a:rPr kumimoji="1" lang="en-US" altLang="zh-CN" sz="1400" b="1" dirty="0">
                  <a:solidFill>
                    <a:srgbClr val="0000FF"/>
                  </a:solidFill>
                  <a:latin typeface="微软雅黑" pitchFamily="34" charset="-122"/>
                  <a:ea typeface="微软雅黑" pitchFamily="34" charset="-122"/>
                </a:rPr>
                <a:t>S1</a:t>
              </a:r>
            </a:p>
          </p:txBody>
        </p:sp>
        <p:sp>
          <p:nvSpPr>
            <p:cNvPr id="119" name="Rectangle 34"/>
            <p:cNvSpPr>
              <a:spLocks noChangeArrowheads="1"/>
            </p:cNvSpPr>
            <p:nvPr/>
          </p:nvSpPr>
          <p:spPr bwMode="auto">
            <a:xfrm>
              <a:off x="900282" y="1958293"/>
              <a:ext cx="298160"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A</a:t>
              </a:r>
              <a:endParaRPr kumimoji="1" lang="en-US" altLang="zh-CN" sz="1200" b="1" baseline="-25000" dirty="0">
                <a:latin typeface="微软雅黑" pitchFamily="34" charset="-122"/>
                <a:ea typeface="微软雅黑" pitchFamily="34" charset="-122"/>
              </a:endParaRPr>
            </a:p>
          </p:txBody>
        </p:sp>
        <p:grpSp>
          <p:nvGrpSpPr>
            <p:cNvPr id="120" name="组合 57"/>
            <p:cNvGrpSpPr>
              <a:grpSpLocks/>
            </p:cNvGrpSpPr>
            <p:nvPr/>
          </p:nvGrpSpPr>
          <p:grpSpPr bwMode="auto">
            <a:xfrm>
              <a:off x="1812824" y="2022721"/>
              <a:ext cx="277321" cy="221319"/>
              <a:chOff x="2255844" y="1268760"/>
              <a:chExt cx="360915" cy="287337"/>
            </a:xfrm>
          </p:grpSpPr>
          <p:sp>
            <p:nvSpPr>
              <p:cNvPr id="143" name="矩形 142"/>
              <p:cNvSpPr/>
              <p:nvPr/>
            </p:nvSpPr>
            <p:spPr>
              <a:xfrm>
                <a:off x="2267744" y="1340197"/>
                <a:ext cx="288032" cy="215900"/>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44" name="Rectangle 40"/>
              <p:cNvSpPr>
                <a:spLocks noChangeArrowheads="1"/>
              </p:cNvSpPr>
              <p:nvPr/>
            </p:nvSpPr>
            <p:spPr bwMode="auto">
              <a:xfrm>
                <a:off x="2255844" y="1268760"/>
                <a:ext cx="360915" cy="2672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1</a:t>
                </a:r>
                <a:endParaRPr kumimoji="1" lang="en-US" altLang="zh-CN" sz="1200" b="1" baseline="-25000" dirty="0">
                  <a:latin typeface="微软雅黑" pitchFamily="34" charset="-122"/>
                  <a:ea typeface="微软雅黑" pitchFamily="34" charset="-122"/>
                </a:endParaRPr>
              </a:p>
            </p:txBody>
          </p:sp>
        </p:grpSp>
        <p:grpSp>
          <p:nvGrpSpPr>
            <p:cNvPr id="121" name="组合 58"/>
            <p:cNvGrpSpPr>
              <a:grpSpLocks/>
            </p:cNvGrpSpPr>
            <p:nvPr/>
          </p:nvGrpSpPr>
          <p:grpSpPr bwMode="auto">
            <a:xfrm>
              <a:off x="1821967" y="2586632"/>
              <a:ext cx="277321" cy="212175"/>
              <a:chOff x="2267744" y="1280668"/>
              <a:chExt cx="360915" cy="276310"/>
            </a:xfrm>
          </p:grpSpPr>
          <p:sp>
            <p:nvSpPr>
              <p:cNvPr id="141" name="矩形 140"/>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42" name="Rectangle 40"/>
              <p:cNvSpPr>
                <a:spLocks noChangeArrowheads="1"/>
              </p:cNvSpPr>
              <p:nvPr/>
            </p:nvSpPr>
            <p:spPr bwMode="auto">
              <a:xfrm>
                <a:off x="2267744" y="1280668"/>
                <a:ext cx="360915"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2</a:t>
                </a:r>
                <a:endParaRPr kumimoji="1" lang="en-US" altLang="zh-CN" sz="1200" b="1" baseline="-25000" dirty="0">
                  <a:latin typeface="微软雅黑" pitchFamily="34" charset="-122"/>
                  <a:ea typeface="微软雅黑" pitchFamily="34" charset="-122"/>
                </a:endParaRPr>
              </a:p>
            </p:txBody>
          </p:sp>
        </p:grpSp>
        <p:grpSp>
          <p:nvGrpSpPr>
            <p:cNvPr id="122" name="组合 61"/>
            <p:cNvGrpSpPr>
              <a:grpSpLocks/>
            </p:cNvGrpSpPr>
            <p:nvPr/>
          </p:nvGrpSpPr>
          <p:grpSpPr bwMode="auto">
            <a:xfrm>
              <a:off x="1792847" y="3664534"/>
              <a:ext cx="277321" cy="212175"/>
              <a:chOff x="2244074" y="1280668"/>
              <a:chExt cx="358931" cy="276310"/>
            </a:xfrm>
          </p:grpSpPr>
          <p:sp>
            <p:nvSpPr>
              <p:cNvPr id="139" name="矩形 138"/>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40"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4</a:t>
                </a:r>
                <a:endParaRPr kumimoji="1" lang="en-US" altLang="zh-CN" sz="1200" b="1" baseline="-25000" dirty="0">
                  <a:latin typeface="微软雅黑" pitchFamily="34" charset="-122"/>
                  <a:ea typeface="微软雅黑" pitchFamily="34" charset="-122"/>
                </a:endParaRPr>
              </a:p>
            </p:txBody>
          </p:sp>
        </p:grpSp>
        <p:grpSp>
          <p:nvGrpSpPr>
            <p:cNvPr id="123" name="组合 64"/>
            <p:cNvGrpSpPr>
              <a:grpSpLocks/>
            </p:cNvGrpSpPr>
            <p:nvPr/>
          </p:nvGrpSpPr>
          <p:grpSpPr bwMode="auto">
            <a:xfrm>
              <a:off x="1801991" y="3100625"/>
              <a:ext cx="277321" cy="222542"/>
              <a:chOff x="2255909" y="1268760"/>
              <a:chExt cx="358931" cy="288443"/>
            </a:xfrm>
          </p:grpSpPr>
          <p:sp>
            <p:nvSpPr>
              <p:cNvPr id="137" name="矩形 136"/>
              <p:cNvSpPr/>
              <p:nvPr/>
            </p:nvSpPr>
            <p:spPr>
              <a:xfrm>
                <a:off x="2267744" y="1340078"/>
                <a:ext cx="288032" cy="217125"/>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38" name="Rectangle 40"/>
              <p:cNvSpPr>
                <a:spLocks noChangeArrowheads="1"/>
              </p:cNvSpPr>
              <p:nvPr/>
            </p:nvSpPr>
            <p:spPr bwMode="auto">
              <a:xfrm>
                <a:off x="2255909" y="1268760"/>
                <a:ext cx="358931" cy="266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3</a:t>
                </a:r>
                <a:endParaRPr kumimoji="1" lang="en-US" altLang="zh-CN" sz="1200" b="1" baseline="-25000" dirty="0">
                  <a:latin typeface="微软雅黑" pitchFamily="34" charset="-122"/>
                  <a:ea typeface="微软雅黑" pitchFamily="34" charset="-122"/>
                </a:endParaRPr>
              </a:p>
            </p:txBody>
          </p:sp>
        </p:grpSp>
        <p:sp>
          <p:nvSpPr>
            <p:cNvPr id="124" name="Rectangle 34"/>
            <p:cNvSpPr>
              <a:spLocks noChangeArrowheads="1"/>
            </p:cNvSpPr>
            <p:nvPr/>
          </p:nvSpPr>
          <p:spPr bwMode="auto">
            <a:xfrm>
              <a:off x="911799" y="3617530"/>
              <a:ext cx="30457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D</a:t>
              </a:r>
              <a:endParaRPr kumimoji="1" lang="en-US" altLang="zh-CN" sz="1200" b="1" baseline="-25000" dirty="0">
                <a:latin typeface="微软雅黑" pitchFamily="34" charset="-122"/>
                <a:ea typeface="微软雅黑" pitchFamily="34" charset="-122"/>
              </a:endParaRPr>
            </a:p>
          </p:txBody>
        </p:sp>
        <p:sp>
          <p:nvSpPr>
            <p:cNvPr id="125" name="Rectangle 34"/>
            <p:cNvSpPr>
              <a:spLocks noChangeArrowheads="1"/>
            </p:cNvSpPr>
            <p:nvPr/>
          </p:nvSpPr>
          <p:spPr bwMode="auto">
            <a:xfrm>
              <a:off x="909899" y="3051755"/>
              <a:ext cx="288542"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B</a:t>
              </a:r>
              <a:endParaRPr kumimoji="1" lang="en-US" altLang="zh-CN" sz="1200" b="1" baseline="-25000" dirty="0">
                <a:latin typeface="微软雅黑" pitchFamily="34" charset="-122"/>
                <a:ea typeface="微软雅黑" pitchFamily="34" charset="-122"/>
              </a:endParaRPr>
            </a:p>
          </p:txBody>
        </p:sp>
        <p:sp>
          <p:nvSpPr>
            <p:cNvPr id="126" name="Rectangle 34"/>
            <p:cNvSpPr>
              <a:spLocks noChangeArrowheads="1"/>
            </p:cNvSpPr>
            <p:nvPr/>
          </p:nvSpPr>
          <p:spPr bwMode="auto">
            <a:xfrm>
              <a:off x="893576" y="2511295"/>
              <a:ext cx="286938" cy="2058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algn="r" defTabSz="761914"/>
              <a:r>
                <a:rPr kumimoji="1" lang="en-US" altLang="zh-CN" sz="1200" b="1" dirty="0">
                  <a:latin typeface="微软雅黑" panose="020B0503020204020204" pitchFamily="34" charset="-122"/>
                  <a:ea typeface="微软雅黑" panose="020B0503020204020204" pitchFamily="34" charset="-122"/>
                </a:rPr>
                <a:t>C</a:t>
              </a:r>
              <a:endParaRPr kumimoji="1" lang="en-US" altLang="zh-CN" sz="1200" b="1" baseline="-25000" dirty="0">
                <a:latin typeface="微软雅黑" pitchFamily="34" charset="-122"/>
                <a:ea typeface="微软雅黑" pitchFamily="34" charset="-122"/>
              </a:endParaRPr>
            </a:p>
          </p:txBody>
        </p:sp>
        <p:pic>
          <p:nvPicPr>
            <p:cNvPr id="127"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194325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2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2494086"/>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015049"/>
              <a:ext cx="437685" cy="437685"/>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9167" y="3579734"/>
              <a:ext cx="437685" cy="437685"/>
            </a:xfrm>
            <a:prstGeom prst="rect">
              <a:avLst/>
            </a:prstGeom>
            <a:noFill/>
            <a:extLst>
              <a:ext uri="{909E8E84-426E-40DD-AFC4-6F175D3DCCD1}">
                <a14:hiddenFill xmlns:a14="http://schemas.microsoft.com/office/drawing/2010/main">
                  <a:solidFill>
                    <a:srgbClr val="FFFFFF"/>
                  </a:solidFill>
                </a14:hiddenFill>
              </a:ext>
            </a:extLst>
          </p:spPr>
        </p:pic>
        <p:grpSp>
          <p:nvGrpSpPr>
            <p:cNvPr id="131" name="组合 61"/>
            <p:cNvGrpSpPr>
              <a:grpSpLocks/>
            </p:cNvGrpSpPr>
            <p:nvPr/>
          </p:nvGrpSpPr>
          <p:grpSpPr bwMode="auto">
            <a:xfrm>
              <a:off x="3785096" y="2034605"/>
              <a:ext cx="277321" cy="212175"/>
              <a:chOff x="2244074" y="1280668"/>
              <a:chExt cx="358931" cy="276310"/>
            </a:xfrm>
          </p:grpSpPr>
          <p:sp>
            <p:nvSpPr>
              <p:cNvPr id="135" name="矩形 134"/>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36" name="Rectangle 40"/>
              <p:cNvSpPr>
                <a:spLocks noChangeArrowheads="1"/>
              </p:cNvSpPr>
              <p:nvPr/>
            </p:nvSpPr>
            <p:spPr bwMode="auto">
              <a:xfrm>
                <a:off x="2244074" y="1280668"/>
                <a:ext cx="358931" cy="268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5</a:t>
                </a:r>
                <a:endParaRPr kumimoji="1" lang="en-US" altLang="zh-CN" sz="1200" b="1" baseline="-25000" dirty="0">
                  <a:latin typeface="微软雅黑" pitchFamily="34" charset="-122"/>
                  <a:ea typeface="微软雅黑" pitchFamily="34" charset="-122"/>
                </a:endParaRPr>
              </a:p>
            </p:txBody>
          </p:sp>
        </p:grpSp>
        <p:grpSp>
          <p:nvGrpSpPr>
            <p:cNvPr id="132" name="组合 61"/>
            <p:cNvGrpSpPr>
              <a:grpSpLocks/>
            </p:cNvGrpSpPr>
            <p:nvPr/>
          </p:nvGrpSpPr>
          <p:grpSpPr bwMode="auto">
            <a:xfrm>
              <a:off x="3785094" y="3696385"/>
              <a:ext cx="277321" cy="212170"/>
              <a:chOff x="2244078" y="1280673"/>
              <a:chExt cx="358932" cy="276305"/>
            </a:xfrm>
          </p:grpSpPr>
          <p:sp>
            <p:nvSpPr>
              <p:cNvPr id="133" name="矩形 132"/>
              <p:cNvSpPr/>
              <p:nvPr/>
            </p:nvSpPr>
            <p:spPr>
              <a:xfrm>
                <a:off x="2267744" y="1340416"/>
                <a:ext cx="288032" cy="216562"/>
              </a:xfrm>
              <a:prstGeom prst="rect">
                <a:avLst/>
              </a:prstGeom>
              <a:ln w="12700"/>
            </p:spPr>
            <p:style>
              <a:lnRef idx="2">
                <a:schemeClr val="dk1"/>
              </a:lnRef>
              <a:fillRef idx="1">
                <a:schemeClr val="lt1"/>
              </a:fillRef>
              <a:effectRef idx="0">
                <a:schemeClr val="dk1"/>
              </a:effectRef>
              <a:fontRef idx="minor">
                <a:schemeClr val="dk1"/>
              </a:fontRef>
            </p:style>
            <p:txBody>
              <a:bodyPr anchor="ctr">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defRPr/>
                </a:pPr>
                <a:endParaRPr lang="zh-CN" altLang="en-US" sz="1200" b="1" dirty="0">
                  <a:ln>
                    <a:prstDash val="solid"/>
                  </a:ln>
                  <a:gradFill rotWithShape="1">
                    <a:gsLst>
                      <a:gs pos="0">
                        <a:schemeClr val="accent4">
                          <a:tint val="70000"/>
                          <a:satMod val="200000"/>
                        </a:schemeClr>
                      </a:gs>
                      <a:gs pos="40000">
                        <a:schemeClr val="accent4">
                          <a:tint val="90000"/>
                          <a:satMod val="130000"/>
                        </a:schemeClr>
                      </a:gs>
                      <a:gs pos="50000">
                        <a:schemeClr val="accent4">
                          <a:tint val="90000"/>
                          <a:satMod val="130000"/>
                        </a:schemeClr>
                      </a:gs>
                      <a:gs pos="68000">
                        <a:schemeClr val="accent4">
                          <a:tint val="90000"/>
                          <a:satMod val="130000"/>
                        </a:schemeClr>
                      </a:gs>
                      <a:gs pos="100000">
                        <a:schemeClr val="accent4">
                          <a:tint val="70000"/>
                          <a:satMod val="200000"/>
                        </a:schemeClr>
                      </a:gs>
                    </a:gsLst>
                    <a:lin ang="5400000"/>
                  </a:gra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134" name="Rectangle 40"/>
              <p:cNvSpPr>
                <a:spLocks noChangeArrowheads="1"/>
              </p:cNvSpPr>
              <p:nvPr/>
            </p:nvSpPr>
            <p:spPr bwMode="auto">
              <a:xfrm>
                <a:off x="2244078" y="1280673"/>
                <a:ext cx="358932" cy="268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p>
                <a:pPr defTabSz="761914"/>
                <a:r>
                  <a:rPr kumimoji="1" lang="en-US" altLang="zh-CN" sz="1200" b="1" dirty="0">
                    <a:latin typeface="微软雅黑" panose="020B0503020204020204" pitchFamily="34" charset="-122"/>
                    <a:ea typeface="微软雅黑" panose="020B0503020204020204" pitchFamily="34" charset="-122"/>
                  </a:rPr>
                  <a:t>6</a:t>
                </a:r>
              </a:p>
            </p:txBody>
          </p:sp>
        </p:grpSp>
      </p:grpSp>
      <p:sp>
        <p:nvSpPr>
          <p:cNvPr id="146" name="流程图: 卡片 145"/>
          <p:cNvSpPr/>
          <p:nvPr/>
        </p:nvSpPr>
        <p:spPr>
          <a:xfrm>
            <a:off x="6204646" y="2053998"/>
            <a:ext cx="469353" cy="310853"/>
          </a:xfrm>
          <a:prstGeom prst="flowChartPunchedCard">
            <a:avLst/>
          </a:prstGeom>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4127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indefinite" fill="hold" grpId="1" nodeType="afterEffect">
                                  <p:stCondLst>
                                    <p:cond delay="0"/>
                                  </p:stCondLst>
                                  <p:endCondLst>
                                    <p:cond evt="onNext" delay="0">
                                      <p:tgtEl>
                                        <p:sldTgt/>
                                      </p:tgtEl>
                                    </p:cond>
                                  </p:endCondLst>
                                  <p:childTnLst>
                                    <p:animMotion origin="layout" path="M 0 0 L 0.00122 0.32639 L -0.41493 0.32709 L -0.41406 0.00347 L 0 0 Z " pathEditMode="relative" ptsTypes="AAAAA">
                                      <p:cBhvr>
                                        <p:cTn id="6" dur="3000" fill="hold"/>
                                        <p:tgtEl>
                                          <p:spTgt spid="14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1"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切断后路</a:t>
            </a:r>
            <a:endParaRPr lang="zh-CN" altLang="en-US" dirty="0"/>
          </a:p>
        </p:txBody>
      </p:sp>
      <p:sp>
        <p:nvSpPr>
          <p:cNvPr id="3" name="内容占位符 2"/>
          <p:cNvSpPr>
            <a:spLocks noGrp="1"/>
          </p:cNvSpPr>
          <p:nvPr>
            <p:ph sz="quarter" idx="1"/>
          </p:nvPr>
        </p:nvSpPr>
        <p:spPr/>
        <p:txBody>
          <a:bodyPr/>
          <a:lstStyle/>
          <a:p>
            <a:r>
              <a:rPr lang="zh-CN" altLang="zh-CN" dirty="0"/>
              <a:t>这种循环将极大地消耗以太网交换机的</a:t>
            </a:r>
            <a:r>
              <a:rPr lang="zh-CN" altLang="zh-CN" dirty="0" smtClean="0"/>
              <a:t>带宽</a:t>
            </a:r>
            <a:endParaRPr lang="en-US" altLang="zh-CN" dirty="0" smtClean="0"/>
          </a:p>
          <a:p>
            <a:r>
              <a:rPr lang="zh-CN" altLang="zh-CN" dirty="0" smtClean="0"/>
              <a:t>为此</a:t>
            </a:r>
            <a:r>
              <a:rPr lang="en-US" altLang="zh-CN" dirty="0"/>
              <a:t>IEEE 802.1D</a:t>
            </a:r>
            <a:r>
              <a:rPr lang="zh-CN" altLang="zh-CN" dirty="0"/>
              <a:t>标准制定了一个生成树协议</a:t>
            </a:r>
            <a:r>
              <a:rPr lang="en-US" altLang="zh-CN" dirty="0"/>
              <a:t>STP</a:t>
            </a:r>
            <a:r>
              <a:rPr lang="zh-CN" altLang="zh-CN" dirty="0"/>
              <a:t>（</a:t>
            </a:r>
            <a:r>
              <a:rPr lang="en-US" altLang="zh-CN" dirty="0"/>
              <a:t>Spanning Tree </a:t>
            </a:r>
            <a:r>
              <a:rPr lang="en-US" altLang="zh-CN" dirty="0" smtClean="0"/>
              <a:t>Protocol</a:t>
            </a:r>
          </a:p>
          <a:p>
            <a:r>
              <a:rPr lang="zh-CN" altLang="zh-CN" dirty="0" smtClean="0"/>
              <a:t>在</a:t>
            </a:r>
            <a:r>
              <a:rPr lang="zh-CN" altLang="zh-CN" dirty="0"/>
              <a:t>不改变网络实际物理拓扑的情况下，在逻辑上切断某些</a:t>
            </a:r>
            <a:r>
              <a:rPr lang="zh-CN" altLang="zh-CN" dirty="0" smtClean="0"/>
              <a:t>链路，</a:t>
            </a:r>
            <a:r>
              <a:rPr lang="zh-CN" altLang="zh-CN" dirty="0"/>
              <a:t>成为一个逻辑上的树型</a:t>
            </a:r>
            <a:r>
              <a:rPr lang="zh-CN" altLang="zh-CN" dirty="0" smtClean="0"/>
              <a:t>拓扑</a:t>
            </a:r>
            <a:endParaRPr lang="en-US" altLang="zh-CN" dirty="0" smtClean="0"/>
          </a:p>
          <a:p>
            <a:endParaRPr lang="zh-CN" altLang="en-US" dirty="0"/>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4077072"/>
            <a:ext cx="7128792" cy="1977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8789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animEffect transition="in" filter="wipe(left)">
                                      <p:cBhvr>
                                        <p:cTn id="7" dur="3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01752" y="1527048"/>
            <a:ext cx="8503920" cy="4782272"/>
          </a:xfrm>
        </p:spPr>
        <p:txBody>
          <a:bodyPr>
            <a:normAutofit lnSpcReduction="10000"/>
          </a:bodyPr>
          <a:lstStyle/>
          <a:p>
            <a:r>
              <a:rPr lang="en-US" altLang="zh-CN" dirty="0"/>
              <a:t>6.1 </a:t>
            </a:r>
            <a:r>
              <a:rPr lang="zh-CN" altLang="zh-CN" dirty="0"/>
              <a:t>媒体的访问控制</a:t>
            </a:r>
            <a:endParaRPr lang="en-US" altLang="zh-CN" dirty="0"/>
          </a:p>
          <a:p>
            <a:r>
              <a:rPr lang="en-US" altLang="zh-CN" dirty="0" smtClean="0"/>
              <a:t>6.2 </a:t>
            </a:r>
            <a:r>
              <a:rPr lang="zh-CN" altLang="zh-CN" dirty="0"/>
              <a:t>局域网体系结构</a:t>
            </a:r>
          </a:p>
          <a:p>
            <a:r>
              <a:rPr lang="en-US" altLang="zh-CN" dirty="0" smtClean="0"/>
              <a:t>6.3 </a:t>
            </a:r>
            <a:r>
              <a:rPr lang="zh-CN" altLang="zh-CN" dirty="0" smtClean="0"/>
              <a:t>以太网</a:t>
            </a:r>
            <a:r>
              <a:rPr lang="zh-CN" altLang="zh-CN" dirty="0"/>
              <a:t>概述</a:t>
            </a:r>
          </a:p>
          <a:p>
            <a:r>
              <a:rPr lang="en-US" altLang="zh-CN" dirty="0"/>
              <a:t>6.4 </a:t>
            </a:r>
            <a:r>
              <a:rPr lang="zh-CN" altLang="zh-CN" dirty="0"/>
              <a:t>传统以太网</a:t>
            </a:r>
          </a:p>
          <a:p>
            <a:r>
              <a:rPr lang="en-US" altLang="zh-CN" dirty="0"/>
              <a:t>6.5 </a:t>
            </a:r>
            <a:r>
              <a:rPr lang="zh-CN" altLang="zh-CN" dirty="0"/>
              <a:t>交换式</a:t>
            </a:r>
            <a:r>
              <a:rPr lang="zh-CN" altLang="zh-CN" dirty="0" smtClean="0"/>
              <a:t>以太网</a:t>
            </a:r>
            <a:endParaRPr lang="en-US" altLang="zh-CN" dirty="0" smtClean="0"/>
          </a:p>
          <a:p>
            <a:pPr lvl="1"/>
            <a:r>
              <a:rPr lang="en-US" altLang="zh-CN" dirty="0"/>
              <a:t>6.5.1 </a:t>
            </a:r>
            <a:r>
              <a:rPr lang="zh-CN" altLang="en-US" dirty="0"/>
              <a:t>渊源</a:t>
            </a:r>
            <a:endParaRPr lang="en-US" altLang="zh-CN" dirty="0"/>
          </a:p>
          <a:p>
            <a:pPr lvl="1"/>
            <a:r>
              <a:rPr lang="en-US" altLang="zh-CN" dirty="0" smtClean="0"/>
              <a:t>6.5.2 </a:t>
            </a:r>
            <a:r>
              <a:rPr lang="zh-CN" altLang="en-US" dirty="0" smtClean="0"/>
              <a:t>以太网交换机</a:t>
            </a:r>
            <a:endParaRPr lang="en-US" altLang="zh-CN" dirty="0" smtClean="0"/>
          </a:p>
          <a:p>
            <a:pPr lvl="1"/>
            <a:r>
              <a:rPr lang="en-US" altLang="zh-CN" dirty="0" smtClean="0"/>
              <a:t>6.5.3 </a:t>
            </a:r>
            <a:r>
              <a:rPr lang="zh-CN" altLang="en-US" dirty="0" smtClean="0"/>
              <a:t>以太网回路问题</a:t>
            </a:r>
            <a:endParaRPr lang="en-US" altLang="zh-CN" dirty="0" smtClean="0"/>
          </a:p>
          <a:p>
            <a:pPr lvl="1"/>
            <a:r>
              <a:rPr lang="en-US" altLang="zh-CN" dirty="0" smtClean="0">
                <a:solidFill>
                  <a:srgbClr val="FF0000"/>
                </a:solidFill>
              </a:rPr>
              <a:t>6.5.4 </a:t>
            </a:r>
            <a:r>
              <a:rPr lang="zh-CN" altLang="en-US" dirty="0" smtClean="0">
                <a:solidFill>
                  <a:srgbClr val="FF0000"/>
                </a:solidFill>
              </a:rPr>
              <a:t>广播域和冲突域</a:t>
            </a:r>
            <a:endParaRPr lang="zh-CN" altLang="zh-CN" dirty="0">
              <a:solidFill>
                <a:srgbClr val="FF0000"/>
              </a:solidFill>
            </a:endParaRPr>
          </a:p>
          <a:p>
            <a:r>
              <a:rPr lang="en-US" altLang="zh-CN" dirty="0"/>
              <a:t>6.6 </a:t>
            </a:r>
            <a:r>
              <a:rPr lang="zh-CN" altLang="zh-CN" dirty="0"/>
              <a:t>以太网的发展</a:t>
            </a:r>
          </a:p>
          <a:p>
            <a:r>
              <a:rPr lang="en-US" altLang="zh-CN" dirty="0"/>
              <a:t>6.7 </a:t>
            </a:r>
            <a:r>
              <a:rPr lang="zh-CN" altLang="zh-CN" dirty="0"/>
              <a:t>利用令牌控制介质访问的</a:t>
            </a:r>
            <a:r>
              <a:rPr lang="zh-CN" altLang="zh-CN" dirty="0" smtClean="0"/>
              <a:t>局域网</a:t>
            </a:r>
            <a:endParaRPr lang="zh-CN" altLang="zh-CN" dirty="0"/>
          </a:p>
        </p:txBody>
      </p:sp>
    </p:spTree>
    <p:extLst>
      <p:ext uri="{BB962C8B-B14F-4D97-AF65-F5344CB8AC3E}">
        <p14:creationId xmlns:p14="http://schemas.microsoft.com/office/powerpoint/2010/main" val="6923400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大个头以太网</a:t>
            </a:r>
            <a:endParaRPr lang="zh-CN" altLang="en-US" dirty="0"/>
          </a:p>
        </p:txBody>
      </p:sp>
      <p:sp>
        <p:nvSpPr>
          <p:cNvPr id="3" name="内容占位符 2"/>
          <p:cNvSpPr>
            <a:spLocks noGrp="1"/>
          </p:cNvSpPr>
          <p:nvPr>
            <p:ph sz="quarter" idx="1"/>
          </p:nvPr>
        </p:nvSpPr>
        <p:spPr/>
        <p:txBody>
          <a:bodyPr/>
          <a:lstStyle/>
          <a:p>
            <a:r>
              <a:rPr lang="zh-CN" altLang="zh-CN" dirty="0" smtClean="0"/>
              <a:t>以太网</a:t>
            </a:r>
            <a:r>
              <a:rPr lang="zh-CN" altLang="zh-CN" dirty="0"/>
              <a:t>交换机、集线器、网桥、中继器等可互连多个以太网</a:t>
            </a:r>
            <a:r>
              <a:rPr lang="zh-CN" altLang="zh-CN" dirty="0" smtClean="0"/>
              <a:t>，形成的以太网</a:t>
            </a:r>
            <a:r>
              <a:rPr lang="zh-CN" altLang="zh-CN" dirty="0"/>
              <a:t>仍然是一个</a:t>
            </a:r>
            <a:r>
              <a:rPr lang="zh-CN" altLang="zh-CN" dirty="0" smtClean="0"/>
              <a:t>网络</a:t>
            </a:r>
            <a:endParaRPr lang="en-US" altLang="zh-CN" dirty="0" smtClean="0"/>
          </a:p>
          <a:p>
            <a:r>
              <a:rPr lang="zh-CN" altLang="zh-CN" dirty="0" smtClean="0"/>
              <a:t>相关</a:t>
            </a:r>
            <a:r>
              <a:rPr lang="zh-CN" altLang="zh-CN" dirty="0"/>
              <a:t>设备也不被认为是网络中的</a:t>
            </a:r>
            <a:r>
              <a:rPr lang="zh-CN" altLang="zh-CN" dirty="0" smtClean="0"/>
              <a:t>结点</a:t>
            </a:r>
            <a:endParaRPr lang="en-US" altLang="zh-CN" dirty="0" smtClean="0"/>
          </a:p>
          <a:p>
            <a:pPr lvl="1"/>
            <a:r>
              <a:rPr lang="zh-CN" altLang="zh-CN" dirty="0" smtClean="0"/>
              <a:t>路由器</a:t>
            </a:r>
            <a:r>
              <a:rPr lang="zh-CN" altLang="zh-CN" dirty="0"/>
              <a:t>是网络中的</a:t>
            </a:r>
            <a:r>
              <a:rPr lang="zh-CN" altLang="zh-CN" dirty="0" smtClean="0"/>
              <a:t>结点</a:t>
            </a:r>
            <a:endParaRPr lang="en-US" altLang="zh-CN" dirty="0" smtClean="0"/>
          </a:p>
          <a:p>
            <a:r>
              <a:rPr lang="zh-CN" altLang="zh-CN" dirty="0"/>
              <a:t>在这个网络里，可以进行网络层的</a:t>
            </a:r>
            <a:r>
              <a:rPr lang="zh-CN" altLang="zh-CN" dirty="0" smtClean="0"/>
              <a:t>数据广播，</a:t>
            </a:r>
            <a:r>
              <a:rPr lang="zh-CN" altLang="zh-CN" dirty="0"/>
              <a:t>组成了一个广播</a:t>
            </a:r>
            <a:r>
              <a:rPr lang="zh-CN" altLang="zh-CN" dirty="0" smtClean="0"/>
              <a:t>域</a:t>
            </a:r>
            <a:endParaRPr lang="en-US" altLang="zh-CN" dirty="0" smtClean="0"/>
          </a:p>
          <a:p>
            <a:pPr lvl="1"/>
            <a:r>
              <a:rPr lang="zh-CN" altLang="zh-CN" dirty="0"/>
              <a:t>一些上层</a:t>
            </a:r>
            <a:r>
              <a:rPr lang="zh-CN" altLang="zh-CN" dirty="0" smtClean="0"/>
              <a:t>功能借助</a:t>
            </a:r>
            <a:r>
              <a:rPr lang="zh-CN" altLang="zh-CN" dirty="0"/>
              <a:t>广播才能</a:t>
            </a:r>
            <a:r>
              <a:rPr lang="zh-CN" altLang="zh-CN" dirty="0" smtClean="0"/>
              <a:t>实现</a:t>
            </a:r>
            <a:endParaRPr lang="en-US" altLang="zh-CN" dirty="0" smtClean="0"/>
          </a:p>
        </p:txBody>
      </p:sp>
    </p:spTree>
    <p:extLst>
      <p:ext uri="{BB962C8B-B14F-4D97-AF65-F5344CB8AC3E}">
        <p14:creationId xmlns:p14="http://schemas.microsoft.com/office/powerpoint/2010/main" val="1587404953"/>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很显然，如果广播域没有限制，互联网将面临无法预料的广播风暴</a:t>
            </a:r>
            <a:endParaRPr lang="en-US" altLang="zh-CN" dirty="0"/>
          </a:p>
          <a:p>
            <a:pPr lvl="1"/>
            <a:r>
              <a:rPr lang="zh-CN" altLang="zh-CN" dirty="0"/>
              <a:t>进而性能恶化，甚至无法工作</a:t>
            </a:r>
            <a:endParaRPr lang="zh-CN" altLang="en-US" dirty="0"/>
          </a:p>
          <a:p>
            <a:r>
              <a:rPr lang="zh-CN" altLang="zh-CN" dirty="0"/>
              <a:t>限制广播的设备一般是</a:t>
            </a:r>
            <a:r>
              <a:rPr lang="zh-CN" altLang="zh-CN" dirty="0" smtClean="0"/>
              <a:t>路由器</a:t>
            </a:r>
            <a:endParaRPr lang="en-US" altLang="zh-CN" dirty="0" smtClean="0"/>
          </a:p>
          <a:p>
            <a:endParaRPr lang="zh-CN" altLang="en-US" dirty="0"/>
          </a:p>
        </p:txBody>
      </p:sp>
      <p:sp>
        <p:nvSpPr>
          <p:cNvPr id="4" name="AutoShape 42"/>
          <p:cNvSpPr>
            <a:spLocks noChangeArrowheads="1"/>
          </p:cNvSpPr>
          <p:nvPr/>
        </p:nvSpPr>
        <p:spPr bwMode="auto">
          <a:xfrm>
            <a:off x="899592" y="3793104"/>
            <a:ext cx="6116594" cy="2406869"/>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sp>
        <p:nvSpPr>
          <p:cNvPr id="5" name="Line 51"/>
          <p:cNvSpPr>
            <a:spLocks noChangeShapeType="1"/>
          </p:cNvSpPr>
          <p:nvPr/>
        </p:nvSpPr>
        <p:spPr bwMode="auto">
          <a:xfrm>
            <a:off x="5028298" y="5019381"/>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latin typeface="微软雅黑" panose="020B0503020204020204" pitchFamily="34" charset="-122"/>
              <a:ea typeface="微软雅黑" panose="020B0503020204020204" pitchFamily="34" charset="-122"/>
            </a:endParaRPr>
          </a:p>
        </p:txBody>
      </p:sp>
      <p:sp>
        <p:nvSpPr>
          <p:cNvPr id="6" name="Line 53"/>
          <p:cNvSpPr>
            <a:spLocks noChangeShapeType="1"/>
          </p:cNvSpPr>
          <p:nvPr/>
        </p:nvSpPr>
        <p:spPr bwMode="auto">
          <a:xfrm flipV="1">
            <a:off x="4941516" y="4981818"/>
            <a:ext cx="101290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latin typeface="微软雅黑" panose="020B0503020204020204" pitchFamily="34" charset="-122"/>
              <a:ea typeface="微软雅黑" panose="020B0503020204020204" pitchFamily="34" charset="-122"/>
            </a:endParaRPr>
          </a:p>
        </p:txBody>
      </p:sp>
      <p:sp>
        <p:nvSpPr>
          <p:cNvPr id="7" name="Line 54"/>
          <p:cNvSpPr>
            <a:spLocks noChangeShapeType="1"/>
          </p:cNvSpPr>
          <p:nvPr/>
        </p:nvSpPr>
        <p:spPr bwMode="auto">
          <a:xfrm flipV="1">
            <a:off x="5028298" y="4238445"/>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latin typeface="微软雅黑" panose="020B0503020204020204" pitchFamily="34" charset="-122"/>
              <a:ea typeface="微软雅黑" panose="020B0503020204020204" pitchFamily="34" charset="-122"/>
            </a:endParaRPr>
          </a:p>
        </p:txBody>
      </p:sp>
      <p:pic>
        <p:nvPicPr>
          <p:cNvPr id="8"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7555" y="5560581"/>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47555" y="4798155"/>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10" name="Line 51"/>
          <p:cNvSpPr>
            <a:spLocks noChangeShapeType="1"/>
          </p:cNvSpPr>
          <p:nvPr/>
        </p:nvSpPr>
        <p:spPr bwMode="auto">
          <a:xfrm flipH="1">
            <a:off x="1997607" y="5019381"/>
            <a:ext cx="832240" cy="66398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latin typeface="微软雅黑" panose="020B0503020204020204" pitchFamily="34" charset="-122"/>
              <a:ea typeface="微软雅黑" panose="020B0503020204020204" pitchFamily="34" charset="-122"/>
            </a:endParaRPr>
          </a:p>
        </p:txBody>
      </p:sp>
      <p:sp>
        <p:nvSpPr>
          <p:cNvPr id="11" name="Line 53"/>
          <p:cNvSpPr>
            <a:spLocks noChangeShapeType="1"/>
          </p:cNvSpPr>
          <p:nvPr/>
        </p:nvSpPr>
        <p:spPr bwMode="auto">
          <a:xfrm flipH="1" flipV="1">
            <a:off x="1960704" y="4992218"/>
            <a:ext cx="841195"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latin typeface="微软雅黑" panose="020B0503020204020204" pitchFamily="34" charset="-122"/>
              <a:ea typeface="微软雅黑" panose="020B0503020204020204" pitchFamily="34" charset="-122"/>
            </a:endParaRPr>
          </a:p>
        </p:txBody>
      </p:sp>
      <p:sp>
        <p:nvSpPr>
          <p:cNvPr id="12" name="Line 54"/>
          <p:cNvSpPr>
            <a:spLocks noChangeShapeType="1"/>
          </p:cNvSpPr>
          <p:nvPr/>
        </p:nvSpPr>
        <p:spPr bwMode="auto">
          <a:xfrm flipH="1" flipV="1">
            <a:off x="1997607" y="4238445"/>
            <a:ext cx="832240" cy="718668"/>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latin typeface="微软雅黑" panose="020B0503020204020204" pitchFamily="34" charset="-122"/>
              <a:ea typeface="微软雅黑" panose="020B0503020204020204" pitchFamily="34" charset="-122"/>
            </a:endParaRPr>
          </a:p>
        </p:txBody>
      </p:sp>
      <p:pic>
        <p:nvPicPr>
          <p:cNvPr id="13"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3839" y="4822869"/>
            <a:ext cx="413730" cy="41373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39" descr="jisuanj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3839" y="4031582"/>
            <a:ext cx="413730" cy="413730"/>
          </a:xfrm>
          <a:prstGeom prst="rect">
            <a:avLst/>
          </a:prstGeom>
          <a:noFill/>
          <a:extLst>
            <a:ext uri="{909E8E84-426E-40DD-AFC4-6F175D3DCCD1}">
              <a14:hiddenFill xmlns:a14="http://schemas.microsoft.com/office/drawing/2010/main">
                <a:solidFill>
                  <a:srgbClr val="FFFFFF"/>
                </a:solidFill>
              </a14:hiddenFill>
            </a:ext>
          </a:extLst>
        </p:spPr>
      </p:pic>
      <p:sp>
        <p:nvSpPr>
          <p:cNvPr id="15" name="Line 48"/>
          <p:cNvSpPr>
            <a:spLocks noChangeShapeType="1"/>
          </p:cNvSpPr>
          <p:nvPr/>
        </p:nvSpPr>
        <p:spPr bwMode="auto">
          <a:xfrm>
            <a:off x="2955971" y="4953213"/>
            <a:ext cx="169595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1430" tIns="45715" rIns="91430" bIns="45715" anchor="ctr"/>
          <a:lstStyle/>
          <a:p>
            <a:endParaRPr lang="zh-CN" altLang="en-US">
              <a:latin typeface="微软雅黑" panose="020B0503020204020204" pitchFamily="34" charset="-122"/>
              <a:ea typeface="微软雅黑" panose="020B0503020204020204" pitchFamily="34" charset="-122"/>
            </a:endParaRPr>
          </a:p>
        </p:txBody>
      </p:sp>
      <p:sp>
        <p:nvSpPr>
          <p:cNvPr id="16" name="矩形 15"/>
          <p:cNvSpPr/>
          <p:nvPr/>
        </p:nvSpPr>
        <p:spPr>
          <a:xfrm>
            <a:off x="2617557" y="4258737"/>
            <a:ext cx="646311" cy="461655"/>
          </a:xfrm>
          <a:prstGeom prst="rect">
            <a:avLst/>
          </a:prstGeom>
        </p:spPr>
        <p:txBody>
          <a:bodyPr wrap="none" lIns="91430" tIns="45715" rIns="91430" bIns="45715">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sp>
        <p:nvSpPr>
          <p:cNvPr id="17" name="矩形 16"/>
          <p:cNvSpPr/>
          <p:nvPr/>
        </p:nvSpPr>
        <p:spPr>
          <a:xfrm>
            <a:off x="4651920" y="4258737"/>
            <a:ext cx="646311" cy="461655"/>
          </a:xfrm>
          <a:prstGeom prst="rect">
            <a:avLst/>
          </a:prstGeom>
        </p:spPr>
        <p:txBody>
          <a:bodyPr wrap="none" lIns="91430" tIns="45715" rIns="91430" bIns="45715">
            <a:spAutoFit/>
          </a:bodyPr>
          <a:lstStyle/>
          <a:p>
            <a:r>
              <a:rPr lang="zh-CN" altLang="en-US" sz="1200" b="1" dirty="0">
                <a:latin typeface="微软雅黑" pitchFamily="34" charset="-122"/>
                <a:ea typeface="微软雅黑" pitchFamily="34" charset="-122"/>
              </a:rPr>
              <a:t>以太网</a:t>
            </a:r>
          </a:p>
          <a:p>
            <a:r>
              <a:rPr lang="zh-CN" altLang="en-US" sz="1200" b="1" dirty="0">
                <a:latin typeface="微软雅黑" pitchFamily="34" charset="-122"/>
                <a:ea typeface="微软雅黑" pitchFamily="34" charset="-122"/>
              </a:rPr>
              <a:t>交换机</a:t>
            </a:r>
          </a:p>
        </p:txBody>
      </p:sp>
      <p:grpSp>
        <p:nvGrpSpPr>
          <p:cNvPr id="30" name="Group 202"/>
          <p:cNvGrpSpPr>
            <a:grpSpLocks/>
          </p:cNvGrpSpPr>
          <p:nvPr/>
        </p:nvGrpSpPr>
        <p:grpSpPr bwMode="auto">
          <a:xfrm>
            <a:off x="1741482" y="5459019"/>
            <a:ext cx="446578" cy="442268"/>
            <a:chOff x="630" y="3200"/>
            <a:chExt cx="627" cy="604"/>
          </a:xfrm>
        </p:grpSpPr>
        <p:sp>
          <p:nvSpPr>
            <p:cNvPr id="31"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2"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latin typeface="微软雅黑" panose="020B0503020204020204" pitchFamily="34" charset="-122"/>
                <a:ea typeface="微软雅黑" panose="020B0503020204020204" pitchFamily="34" charset="-122"/>
              </a:endParaRPr>
            </a:p>
          </p:txBody>
        </p:sp>
        <p:sp>
          <p:nvSpPr>
            <p:cNvPr id="33"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latin typeface="微软雅黑" panose="020B0503020204020204" pitchFamily="34" charset="-122"/>
                <a:ea typeface="微软雅黑" panose="020B0503020204020204" pitchFamily="34" charset="-122"/>
              </a:endParaRPr>
            </a:p>
          </p:txBody>
        </p:sp>
        <p:sp>
          <p:nvSpPr>
            <p:cNvPr id="34"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latin typeface="微软雅黑" panose="020B0503020204020204" pitchFamily="34" charset="-122"/>
                <a:ea typeface="微软雅黑" panose="020B0503020204020204" pitchFamily="34" charset="-122"/>
              </a:endParaRPr>
            </a:p>
          </p:txBody>
        </p:sp>
        <p:sp>
          <p:nvSpPr>
            <p:cNvPr id="35"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6"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7"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38"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grpSp>
      <p:grpSp>
        <p:nvGrpSpPr>
          <p:cNvPr id="39" name="Group 202"/>
          <p:cNvGrpSpPr>
            <a:grpSpLocks/>
          </p:cNvGrpSpPr>
          <p:nvPr/>
        </p:nvGrpSpPr>
        <p:grpSpPr bwMode="auto">
          <a:xfrm>
            <a:off x="5735199" y="3962037"/>
            <a:ext cx="446578" cy="442268"/>
            <a:chOff x="630" y="3200"/>
            <a:chExt cx="627" cy="604"/>
          </a:xfrm>
        </p:grpSpPr>
        <p:sp>
          <p:nvSpPr>
            <p:cNvPr id="40" name="Freeform 203"/>
            <p:cNvSpPr>
              <a:spLocks/>
            </p:cNvSpPr>
            <p:nvPr/>
          </p:nvSpPr>
          <p:spPr bwMode="auto">
            <a:xfrm>
              <a:off x="666" y="3200"/>
              <a:ext cx="560" cy="456"/>
            </a:xfrm>
            <a:custGeom>
              <a:avLst/>
              <a:gdLst>
                <a:gd name="T0" fmla="*/ 529 w 10643"/>
                <a:gd name="T1" fmla="*/ 0 h 8672"/>
                <a:gd name="T2" fmla="*/ 534 w 10643"/>
                <a:gd name="T3" fmla="*/ 1 h 8672"/>
                <a:gd name="T4" fmla="*/ 539 w 10643"/>
                <a:gd name="T5" fmla="*/ 2 h 8672"/>
                <a:gd name="T6" fmla="*/ 543 w 10643"/>
                <a:gd name="T7" fmla="*/ 4 h 8672"/>
                <a:gd name="T8" fmla="*/ 547 w 10643"/>
                <a:gd name="T9" fmla="*/ 7 h 8672"/>
                <a:gd name="T10" fmla="*/ 551 w 10643"/>
                <a:gd name="T11" fmla="*/ 10 h 8672"/>
                <a:gd name="T12" fmla="*/ 554 w 10643"/>
                <a:gd name="T13" fmla="*/ 13 h 8672"/>
                <a:gd name="T14" fmla="*/ 556 w 10643"/>
                <a:gd name="T15" fmla="*/ 17 h 8672"/>
                <a:gd name="T16" fmla="*/ 558 w 10643"/>
                <a:gd name="T17" fmla="*/ 21 h 8672"/>
                <a:gd name="T18" fmla="*/ 559 w 10643"/>
                <a:gd name="T19" fmla="*/ 26 h 8672"/>
                <a:gd name="T20" fmla="*/ 560 w 10643"/>
                <a:gd name="T21" fmla="*/ 31 h 8672"/>
                <a:gd name="T22" fmla="*/ 560 w 10643"/>
                <a:gd name="T23" fmla="*/ 425 h 8672"/>
                <a:gd name="T24" fmla="*/ 559 w 10643"/>
                <a:gd name="T25" fmla="*/ 430 h 8672"/>
                <a:gd name="T26" fmla="*/ 558 w 10643"/>
                <a:gd name="T27" fmla="*/ 435 h 8672"/>
                <a:gd name="T28" fmla="*/ 556 w 10643"/>
                <a:gd name="T29" fmla="*/ 439 h 8672"/>
                <a:gd name="T30" fmla="*/ 554 w 10643"/>
                <a:gd name="T31" fmla="*/ 443 h 8672"/>
                <a:gd name="T32" fmla="*/ 551 w 10643"/>
                <a:gd name="T33" fmla="*/ 446 h 8672"/>
                <a:gd name="T34" fmla="*/ 547 w 10643"/>
                <a:gd name="T35" fmla="*/ 449 h 8672"/>
                <a:gd name="T36" fmla="*/ 543 w 10643"/>
                <a:gd name="T37" fmla="*/ 452 h 8672"/>
                <a:gd name="T38" fmla="*/ 539 w 10643"/>
                <a:gd name="T39" fmla="*/ 454 h 8672"/>
                <a:gd name="T40" fmla="*/ 534 w 10643"/>
                <a:gd name="T41" fmla="*/ 455 h 8672"/>
                <a:gd name="T42" fmla="*/ 529 w 10643"/>
                <a:gd name="T43" fmla="*/ 456 h 8672"/>
                <a:gd name="T44" fmla="*/ 31 w 10643"/>
                <a:gd name="T45" fmla="*/ 456 h 8672"/>
                <a:gd name="T46" fmla="*/ 26 w 10643"/>
                <a:gd name="T47" fmla="*/ 455 h 8672"/>
                <a:gd name="T48" fmla="*/ 21 w 10643"/>
                <a:gd name="T49" fmla="*/ 454 h 8672"/>
                <a:gd name="T50" fmla="*/ 17 w 10643"/>
                <a:gd name="T51" fmla="*/ 452 h 8672"/>
                <a:gd name="T52" fmla="*/ 13 w 10643"/>
                <a:gd name="T53" fmla="*/ 449 h 8672"/>
                <a:gd name="T54" fmla="*/ 10 w 10643"/>
                <a:gd name="T55" fmla="*/ 446 h 8672"/>
                <a:gd name="T56" fmla="*/ 6 w 10643"/>
                <a:gd name="T57" fmla="*/ 443 h 8672"/>
                <a:gd name="T58" fmla="*/ 4 w 10643"/>
                <a:gd name="T59" fmla="*/ 439 h 8672"/>
                <a:gd name="T60" fmla="*/ 2 w 10643"/>
                <a:gd name="T61" fmla="*/ 435 h 8672"/>
                <a:gd name="T62" fmla="*/ 1 w 10643"/>
                <a:gd name="T63" fmla="*/ 430 h 8672"/>
                <a:gd name="T64" fmla="*/ 0 w 10643"/>
                <a:gd name="T65" fmla="*/ 425 h 8672"/>
                <a:gd name="T66" fmla="*/ 0 w 10643"/>
                <a:gd name="T67" fmla="*/ 31 h 8672"/>
                <a:gd name="T68" fmla="*/ 1 w 10643"/>
                <a:gd name="T69" fmla="*/ 26 h 8672"/>
                <a:gd name="T70" fmla="*/ 2 w 10643"/>
                <a:gd name="T71" fmla="*/ 21 h 8672"/>
                <a:gd name="T72" fmla="*/ 4 w 10643"/>
                <a:gd name="T73" fmla="*/ 17 h 8672"/>
                <a:gd name="T74" fmla="*/ 6 w 10643"/>
                <a:gd name="T75" fmla="*/ 13 h 8672"/>
                <a:gd name="T76" fmla="*/ 10 w 10643"/>
                <a:gd name="T77" fmla="*/ 10 h 8672"/>
                <a:gd name="T78" fmla="*/ 13 w 10643"/>
                <a:gd name="T79" fmla="*/ 7 h 8672"/>
                <a:gd name="T80" fmla="*/ 17 w 10643"/>
                <a:gd name="T81" fmla="*/ 4 h 8672"/>
                <a:gd name="T82" fmla="*/ 21 w 10643"/>
                <a:gd name="T83" fmla="*/ 2 h 8672"/>
                <a:gd name="T84" fmla="*/ 26 w 10643"/>
                <a:gd name="T85" fmla="*/ 1 h 8672"/>
                <a:gd name="T86" fmla="*/ 31 w 10643"/>
                <a:gd name="T87" fmla="*/ 0 h 867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0643" h="8672">
                  <a:moveTo>
                    <a:pt x="617" y="0"/>
                  </a:moveTo>
                  <a:lnTo>
                    <a:pt x="10027" y="0"/>
                  </a:lnTo>
                  <a:lnTo>
                    <a:pt x="10058" y="1"/>
                  </a:lnTo>
                  <a:lnTo>
                    <a:pt x="10089" y="3"/>
                  </a:lnTo>
                  <a:lnTo>
                    <a:pt x="10120" y="8"/>
                  </a:lnTo>
                  <a:lnTo>
                    <a:pt x="10150" y="13"/>
                  </a:lnTo>
                  <a:lnTo>
                    <a:pt x="10180" y="20"/>
                  </a:lnTo>
                  <a:lnTo>
                    <a:pt x="10210" y="28"/>
                  </a:lnTo>
                  <a:lnTo>
                    <a:pt x="10238" y="38"/>
                  </a:lnTo>
                  <a:lnTo>
                    <a:pt x="10266" y="49"/>
                  </a:lnTo>
                  <a:lnTo>
                    <a:pt x="10294" y="62"/>
                  </a:lnTo>
                  <a:lnTo>
                    <a:pt x="10320" y="75"/>
                  </a:lnTo>
                  <a:lnTo>
                    <a:pt x="10345" y="91"/>
                  </a:lnTo>
                  <a:lnTo>
                    <a:pt x="10370" y="106"/>
                  </a:lnTo>
                  <a:lnTo>
                    <a:pt x="10395" y="124"/>
                  </a:lnTo>
                  <a:lnTo>
                    <a:pt x="10418" y="141"/>
                  </a:lnTo>
                  <a:lnTo>
                    <a:pt x="10441" y="161"/>
                  </a:lnTo>
                  <a:lnTo>
                    <a:pt x="10463" y="182"/>
                  </a:lnTo>
                  <a:lnTo>
                    <a:pt x="10482" y="203"/>
                  </a:lnTo>
                  <a:lnTo>
                    <a:pt x="10502" y="225"/>
                  </a:lnTo>
                  <a:lnTo>
                    <a:pt x="10521" y="249"/>
                  </a:lnTo>
                  <a:lnTo>
                    <a:pt x="10537" y="273"/>
                  </a:lnTo>
                  <a:lnTo>
                    <a:pt x="10554" y="298"/>
                  </a:lnTo>
                  <a:lnTo>
                    <a:pt x="10569" y="324"/>
                  </a:lnTo>
                  <a:lnTo>
                    <a:pt x="10582" y="351"/>
                  </a:lnTo>
                  <a:lnTo>
                    <a:pt x="10595" y="378"/>
                  </a:lnTo>
                  <a:lnTo>
                    <a:pt x="10606" y="406"/>
                  </a:lnTo>
                  <a:lnTo>
                    <a:pt x="10615" y="434"/>
                  </a:lnTo>
                  <a:lnTo>
                    <a:pt x="10624" y="464"/>
                  </a:lnTo>
                  <a:lnTo>
                    <a:pt x="10631" y="493"/>
                  </a:lnTo>
                  <a:lnTo>
                    <a:pt x="10636" y="523"/>
                  </a:lnTo>
                  <a:lnTo>
                    <a:pt x="10640" y="554"/>
                  </a:lnTo>
                  <a:lnTo>
                    <a:pt x="10642" y="585"/>
                  </a:lnTo>
                  <a:lnTo>
                    <a:pt x="10643" y="618"/>
                  </a:lnTo>
                  <a:lnTo>
                    <a:pt x="10643" y="8054"/>
                  </a:lnTo>
                  <a:lnTo>
                    <a:pt x="10642" y="8087"/>
                  </a:lnTo>
                  <a:lnTo>
                    <a:pt x="10640" y="8118"/>
                  </a:lnTo>
                  <a:lnTo>
                    <a:pt x="10636" y="8149"/>
                  </a:lnTo>
                  <a:lnTo>
                    <a:pt x="10631" y="8179"/>
                  </a:lnTo>
                  <a:lnTo>
                    <a:pt x="10624" y="8208"/>
                  </a:lnTo>
                  <a:lnTo>
                    <a:pt x="10615" y="8238"/>
                  </a:lnTo>
                  <a:lnTo>
                    <a:pt x="10606" y="8266"/>
                  </a:lnTo>
                  <a:lnTo>
                    <a:pt x="10595" y="8294"/>
                  </a:lnTo>
                  <a:lnTo>
                    <a:pt x="10582" y="8322"/>
                  </a:lnTo>
                  <a:lnTo>
                    <a:pt x="10569" y="8348"/>
                  </a:lnTo>
                  <a:lnTo>
                    <a:pt x="10554" y="8374"/>
                  </a:lnTo>
                  <a:lnTo>
                    <a:pt x="10537" y="8399"/>
                  </a:lnTo>
                  <a:lnTo>
                    <a:pt x="10521" y="8423"/>
                  </a:lnTo>
                  <a:lnTo>
                    <a:pt x="10502" y="8446"/>
                  </a:lnTo>
                  <a:lnTo>
                    <a:pt x="10482" y="8469"/>
                  </a:lnTo>
                  <a:lnTo>
                    <a:pt x="10463" y="8490"/>
                  </a:lnTo>
                  <a:lnTo>
                    <a:pt x="10441" y="8511"/>
                  </a:lnTo>
                  <a:lnTo>
                    <a:pt x="10418" y="8530"/>
                  </a:lnTo>
                  <a:lnTo>
                    <a:pt x="10395" y="8548"/>
                  </a:lnTo>
                  <a:lnTo>
                    <a:pt x="10370" y="8566"/>
                  </a:lnTo>
                  <a:lnTo>
                    <a:pt x="10345" y="8582"/>
                  </a:lnTo>
                  <a:lnTo>
                    <a:pt x="10320" y="8597"/>
                  </a:lnTo>
                  <a:lnTo>
                    <a:pt x="10294" y="8610"/>
                  </a:lnTo>
                  <a:lnTo>
                    <a:pt x="10266" y="8623"/>
                  </a:lnTo>
                  <a:lnTo>
                    <a:pt x="10238" y="8634"/>
                  </a:lnTo>
                  <a:lnTo>
                    <a:pt x="10210" y="8644"/>
                  </a:lnTo>
                  <a:lnTo>
                    <a:pt x="10180" y="8652"/>
                  </a:lnTo>
                  <a:lnTo>
                    <a:pt x="10150" y="8659"/>
                  </a:lnTo>
                  <a:lnTo>
                    <a:pt x="10120" y="8664"/>
                  </a:lnTo>
                  <a:lnTo>
                    <a:pt x="10089" y="8668"/>
                  </a:lnTo>
                  <a:lnTo>
                    <a:pt x="10058" y="8671"/>
                  </a:lnTo>
                  <a:lnTo>
                    <a:pt x="10027" y="8672"/>
                  </a:lnTo>
                  <a:lnTo>
                    <a:pt x="617" y="8672"/>
                  </a:lnTo>
                  <a:lnTo>
                    <a:pt x="585" y="8671"/>
                  </a:lnTo>
                  <a:lnTo>
                    <a:pt x="554" y="8668"/>
                  </a:lnTo>
                  <a:lnTo>
                    <a:pt x="524" y="8664"/>
                  </a:lnTo>
                  <a:lnTo>
                    <a:pt x="493" y="8659"/>
                  </a:lnTo>
                  <a:lnTo>
                    <a:pt x="464" y="8652"/>
                  </a:lnTo>
                  <a:lnTo>
                    <a:pt x="435" y="8644"/>
                  </a:lnTo>
                  <a:lnTo>
                    <a:pt x="406" y="8634"/>
                  </a:lnTo>
                  <a:lnTo>
                    <a:pt x="378" y="8623"/>
                  </a:lnTo>
                  <a:lnTo>
                    <a:pt x="351" y="8610"/>
                  </a:lnTo>
                  <a:lnTo>
                    <a:pt x="324" y="8597"/>
                  </a:lnTo>
                  <a:lnTo>
                    <a:pt x="298" y="8582"/>
                  </a:lnTo>
                  <a:lnTo>
                    <a:pt x="273" y="8566"/>
                  </a:lnTo>
                  <a:lnTo>
                    <a:pt x="249" y="8548"/>
                  </a:lnTo>
                  <a:lnTo>
                    <a:pt x="225" y="8530"/>
                  </a:lnTo>
                  <a:lnTo>
                    <a:pt x="203" y="8511"/>
                  </a:lnTo>
                  <a:lnTo>
                    <a:pt x="182" y="8490"/>
                  </a:lnTo>
                  <a:lnTo>
                    <a:pt x="161" y="8469"/>
                  </a:lnTo>
                  <a:lnTo>
                    <a:pt x="141" y="8446"/>
                  </a:lnTo>
                  <a:lnTo>
                    <a:pt x="123" y="8423"/>
                  </a:lnTo>
                  <a:lnTo>
                    <a:pt x="106" y="8399"/>
                  </a:lnTo>
                  <a:lnTo>
                    <a:pt x="90" y="8374"/>
                  </a:lnTo>
                  <a:lnTo>
                    <a:pt x="75" y="8348"/>
                  </a:lnTo>
                  <a:lnTo>
                    <a:pt x="61" y="8322"/>
                  </a:lnTo>
                  <a:lnTo>
                    <a:pt x="49" y="8294"/>
                  </a:lnTo>
                  <a:lnTo>
                    <a:pt x="37" y="8266"/>
                  </a:lnTo>
                  <a:lnTo>
                    <a:pt x="28" y="8238"/>
                  </a:lnTo>
                  <a:lnTo>
                    <a:pt x="20" y="8208"/>
                  </a:lnTo>
                  <a:lnTo>
                    <a:pt x="12" y="8179"/>
                  </a:lnTo>
                  <a:lnTo>
                    <a:pt x="7" y="8149"/>
                  </a:lnTo>
                  <a:lnTo>
                    <a:pt x="3" y="8118"/>
                  </a:lnTo>
                  <a:lnTo>
                    <a:pt x="1" y="8087"/>
                  </a:lnTo>
                  <a:lnTo>
                    <a:pt x="0" y="8054"/>
                  </a:lnTo>
                  <a:lnTo>
                    <a:pt x="0" y="618"/>
                  </a:lnTo>
                  <a:lnTo>
                    <a:pt x="1" y="585"/>
                  </a:lnTo>
                  <a:lnTo>
                    <a:pt x="3" y="554"/>
                  </a:lnTo>
                  <a:lnTo>
                    <a:pt x="7" y="523"/>
                  </a:lnTo>
                  <a:lnTo>
                    <a:pt x="12" y="493"/>
                  </a:lnTo>
                  <a:lnTo>
                    <a:pt x="20" y="464"/>
                  </a:lnTo>
                  <a:lnTo>
                    <a:pt x="28" y="434"/>
                  </a:lnTo>
                  <a:lnTo>
                    <a:pt x="37" y="406"/>
                  </a:lnTo>
                  <a:lnTo>
                    <a:pt x="49" y="378"/>
                  </a:lnTo>
                  <a:lnTo>
                    <a:pt x="61" y="351"/>
                  </a:lnTo>
                  <a:lnTo>
                    <a:pt x="75" y="324"/>
                  </a:lnTo>
                  <a:lnTo>
                    <a:pt x="90" y="298"/>
                  </a:lnTo>
                  <a:lnTo>
                    <a:pt x="106" y="273"/>
                  </a:lnTo>
                  <a:lnTo>
                    <a:pt x="123" y="249"/>
                  </a:lnTo>
                  <a:lnTo>
                    <a:pt x="141" y="225"/>
                  </a:lnTo>
                  <a:lnTo>
                    <a:pt x="161" y="203"/>
                  </a:lnTo>
                  <a:lnTo>
                    <a:pt x="182" y="182"/>
                  </a:lnTo>
                  <a:lnTo>
                    <a:pt x="203" y="161"/>
                  </a:lnTo>
                  <a:lnTo>
                    <a:pt x="225" y="141"/>
                  </a:lnTo>
                  <a:lnTo>
                    <a:pt x="249" y="124"/>
                  </a:lnTo>
                  <a:lnTo>
                    <a:pt x="273" y="106"/>
                  </a:lnTo>
                  <a:lnTo>
                    <a:pt x="298" y="91"/>
                  </a:lnTo>
                  <a:lnTo>
                    <a:pt x="324" y="75"/>
                  </a:lnTo>
                  <a:lnTo>
                    <a:pt x="351" y="62"/>
                  </a:lnTo>
                  <a:lnTo>
                    <a:pt x="378" y="49"/>
                  </a:lnTo>
                  <a:lnTo>
                    <a:pt x="406" y="38"/>
                  </a:lnTo>
                  <a:lnTo>
                    <a:pt x="435" y="28"/>
                  </a:lnTo>
                  <a:lnTo>
                    <a:pt x="464" y="20"/>
                  </a:lnTo>
                  <a:lnTo>
                    <a:pt x="493" y="13"/>
                  </a:lnTo>
                  <a:lnTo>
                    <a:pt x="524" y="8"/>
                  </a:lnTo>
                  <a:lnTo>
                    <a:pt x="554" y="3"/>
                  </a:lnTo>
                  <a:lnTo>
                    <a:pt x="585" y="1"/>
                  </a:lnTo>
                  <a:lnTo>
                    <a:pt x="617" y="0"/>
                  </a:lnTo>
                  <a:close/>
                </a:path>
              </a:pathLst>
            </a:custGeom>
            <a:solidFill>
              <a:schemeClr val="bg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41" name="Rectangle 204"/>
            <p:cNvSpPr>
              <a:spLocks noChangeArrowheads="1"/>
            </p:cNvSpPr>
            <p:nvPr/>
          </p:nvSpPr>
          <p:spPr bwMode="auto">
            <a:xfrm>
              <a:off x="693" y="3240"/>
              <a:ext cx="503" cy="377"/>
            </a:xfrm>
            <a:prstGeom prst="rect">
              <a:avLst/>
            </a:prstGeom>
            <a:solidFill>
              <a:srgbClr val="1A104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latin typeface="微软雅黑" panose="020B0503020204020204" pitchFamily="34" charset="-122"/>
                <a:ea typeface="微软雅黑" panose="020B0503020204020204" pitchFamily="34" charset="-122"/>
              </a:endParaRPr>
            </a:p>
          </p:txBody>
        </p:sp>
        <p:sp>
          <p:nvSpPr>
            <p:cNvPr id="42" name="Rectangle 205"/>
            <p:cNvSpPr>
              <a:spLocks noChangeArrowheads="1"/>
            </p:cNvSpPr>
            <p:nvPr/>
          </p:nvSpPr>
          <p:spPr bwMode="auto">
            <a:xfrm>
              <a:off x="716" y="3660"/>
              <a:ext cx="480" cy="12"/>
            </a:xfrm>
            <a:prstGeom prst="rect">
              <a:avLst/>
            </a:prstGeom>
            <a:solidFill>
              <a:srgbClr val="325373"/>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latin typeface="微软雅黑" panose="020B0503020204020204" pitchFamily="34" charset="-122"/>
                <a:ea typeface="微软雅黑" panose="020B0503020204020204" pitchFamily="34" charset="-122"/>
              </a:endParaRPr>
            </a:p>
          </p:txBody>
        </p:sp>
        <p:sp>
          <p:nvSpPr>
            <p:cNvPr id="43" name="Rectangle 206"/>
            <p:cNvSpPr>
              <a:spLocks noChangeArrowheads="1"/>
            </p:cNvSpPr>
            <p:nvPr/>
          </p:nvSpPr>
          <p:spPr bwMode="auto">
            <a:xfrm>
              <a:off x="630" y="3788"/>
              <a:ext cx="627" cy="16"/>
            </a:xfrm>
            <a:prstGeom prst="rect">
              <a:avLst/>
            </a:prstGeom>
            <a:solidFill>
              <a:srgbClr val="5781A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pPr algn="r" eaLnBrk="1" hangingPunct="1"/>
              <a:endParaRPr lang="zh-CN" altLang="en-US">
                <a:latin typeface="微软雅黑" panose="020B0503020204020204" pitchFamily="34" charset="-122"/>
                <a:ea typeface="微软雅黑" panose="020B0503020204020204" pitchFamily="34" charset="-122"/>
              </a:endParaRPr>
            </a:p>
          </p:txBody>
        </p:sp>
        <p:sp>
          <p:nvSpPr>
            <p:cNvPr id="44" name="Freeform 207"/>
            <p:cNvSpPr>
              <a:spLocks/>
            </p:cNvSpPr>
            <p:nvPr/>
          </p:nvSpPr>
          <p:spPr bwMode="auto">
            <a:xfrm>
              <a:off x="105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30" y="376"/>
                  </a:lnTo>
                  <a:lnTo>
                    <a:pt x="247" y="372"/>
                  </a:lnTo>
                  <a:lnTo>
                    <a:pt x="265" y="366"/>
                  </a:lnTo>
                  <a:lnTo>
                    <a:pt x="282" y="357"/>
                  </a:lnTo>
                  <a:lnTo>
                    <a:pt x="297" y="348"/>
                  </a:lnTo>
                  <a:lnTo>
                    <a:pt x="312" y="337"/>
                  </a:lnTo>
                  <a:lnTo>
                    <a:pt x="325" y="324"/>
                  </a:lnTo>
                  <a:lnTo>
                    <a:pt x="338" y="311"/>
                  </a:lnTo>
                  <a:lnTo>
                    <a:pt x="349" y="296"/>
                  </a:lnTo>
                  <a:lnTo>
                    <a:pt x="358" y="281"/>
                  </a:lnTo>
                  <a:lnTo>
                    <a:pt x="367" y="264"/>
                  </a:lnTo>
                  <a:lnTo>
                    <a:pt x="373" y="246"/>
                  </a:lnTo>
                  <a:lnTo>
                    <a:pt x="377" y="229"/>
                  </a:lnTo>
                  <a:lnTo>
                    <a:pt x="380" y="209"/>
                  </a:lnTo>
                  <a:lnTo>
                    <a:pt x="381" y="190"/>
                  </a:lnTo>
                  <a:lnTo>
                    <a:pt x="380" y="171"/>
                  </a:lnTo>
                  <a:lnTo>
                    <a:pt x="377" y="152"/>
                  </a:lnTo>
                  <a:lnTo>
                    <a:pt x="373" y="133"/>
                  </a:lnTo>
                  <a:lnTo>
                    <a:pt x="367" y="116"/>
                  </a:lnTo>
                  <a:lnTo>
                    <a:pt x="358" y="99"/>
                  </a:lnTo>
                  <a:lnTo>
                    <a:pt x="349" y="84"/>
                  </a:lnTo>
                  <a:lnTo>
                    <a:pt x="338" y="69"/>
                  </a:lnTo>
                  <a:lnTo>
                    <a:pt x="325" y="56"/>
                  </a:lnTo>
                  <a:lnTo>
                    <a:pt x="312" y="43"/>
                  </a:lnTo>
                  <a:lnTo>
                    <a:pt x="297" y="33"/>
                  </a:lnTo>
                  <a:lnTo>
                    <a:pt x="282" y="22"/>
                  </a:lnTo>
                  <a:lnTo>
                    <a:pt x="265" y="15"/>
                  </a:lnTo>
                  <a:lnTo>
                    <a:pt x="247" y="8"/>
                  </a:lnTo>
                  <a:lnTo>
                    <a:pt x="230" y="4"/>
                  </a:lnTo>
                  <a:lnTo>
                    <a:pt x="210" y="1"/>
                  </a:lnTo>
                  <a:lnTo>
                    <a:pt x="191" y="0"/>
                  </a:lnTo>
                  <a:lnTo>
                    <a:pt x="172" y="1"/>
                  </a:lnTo>
                  <a:lnTo>
                    <a:pt x="153" y="4"/>
                  </a:lnTo>
                  <a:lnTo>
                    <a:pt x="134" y="8"/>
                  </a:lnTo>
                  <a:lnTo>
                    <a:pt x="117" y="15"/>
                  </a:lnTo>
                  <a:lnTo>
                    <a:pt x="100" y="22"/>
                  </a:lnTo>
                  <a:lnTo>
                    <a:pt x="84" y="33"/>
                  </a:lnTo>
                  <a:lnTo>
                    <a:pt x="70" y="43"/>
                  </a:lnTo>
                  <a:lnTo>
                    <a:pt x="56" y="56"/>
                  </a:lnTo>
                  <a:lnTo>
                    <a:pt x="44" y="69"/>
                  </a:lnTo>
                  <a:lnTo>
                    <a:pt x="33" y="84"/>
                  </a:lnTo>
                  <a:lnTo>
                    <a:pt x="23" y="99"/>
                  </a:lnTo>
                  <a:lnTo>
                    <a:pt x="16" y="116"/>
                  </a:lnTo>
                  <a:lnTo>
                    <a:pt x="9" y="133"/>
                  </a:lnTo>
                  <a:lnTo>
                    <a:pt x="4" y="152"/>
                  </a:lnTo>
                  <a:lnTo>
                    <a:pt x="1" y="171"/>
                  </a:lnTo>
                  <a:lnTo>
                    <a:pt x="0" y="190"/>
                  </a:lnTo>
                  <a:lnTo>
                    <a:pt x="1" y="209"/>
                  </a:lnTo>
                  <a:lnTo>
                    <a:pt x="4" y="229"/>
                  </a:lnTo>
                  <a:lnTo>
                    <a:pt x="9" y="246"/>
                  </a:lnTo>
                  <a:lnTo>
                    <a:pt x="16" y="264"/>
                  </a:lnTo>
                  <a:lnTo>
                    <a:pt x="23" y="281"/>
                  </a:lnTo>
                  <a:lnTo>
                    <a:pt x="33" y="296"/>
                  </a:lnTo>
                  <a:lnTo>
                    <a:pt x="44" y="311"/>
                  </a:lnTo>
                  <a:lnTo>
                    <a:pt x="56" y="324"/>
                  </a:lnTo>
                  <a:lnTo>
                    <a:pt x="70" y="337"/>
                  </a:lnTo>
                  <a:lnTo>
                    <a:pt x="84" y="348"/>
                  </a:lnTo>
                  <a:lnTo>
                    <a:pt x="100" y="357"/>
                  </a:lnTo>
                  <a:lnTo>
                    <a:pt x="117" y="366"/>
                  </a:lnTo>
                  <a:lnTo>
                    <a:pt x="134" y="372"/>
                  </a:lnTo>
                  <a:lnTo>
                    <a:pt x="153" y="376"/>
                  </a:lnTo>
                  <a:lnTo>
                    <a:pt x="172"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45" name="Freeform 208"/>
            <p:cNvSpPr>
              <a:spLocks/>
            </p:cNvSpPr>
            <p:nvPr/>
          </p:nvSpPr>
          <p:spPr bwMode="auto">
            <a:xfrm>
              <a:off x="1087" y="3623"/>
              <a:ext cx="20" cy="20"/>
            </a:xfrm>
            <a:custGeom>
              <a:avLst/>
              <a:gdLst>
                <a:gd name="T0" fmla="*/ 11 w 381"/>
                <a:gd name="T1" fmla="*/ 20 h 380"/>
                <a:gd name="T2" fmla="*/ 13 w 381"/>
                <a:gd name="T3" fmla="*/ 20 h 380"/>
                <a:gd name="T4" fmla="*/ 15 w 381"/>
                <a:gd name="T5" fmla="*/ 19 h 380"/>
                <a:gd name="T6" fmla="*/ 16 w 381"/>
                <a:gd name="T7" fmla="*/ 18 h 380"/>
                <a:gd name="T8" fmla="*/ 18 w 381"/>
                <a:gd name="T9" fmla="*/ 16 h 380"/>
                <a:gd name="T10" fmla="*/ 19 w 381"/>
                <a:gd name="T11" fmla="*/ 15 h 380"/>
                <a:gd name="T12" fmla="*/ 20 w 381"/>
                <a:gd name="T13" fmla="*/ 13 h 380"/>
                <a:gd name="T14" fmla="*/ 20 w 381"/>
                <a:gd name="T15" fmla="*/ 11 h 380"/>
                <a:gd name="T16" fmla="*/ 20 w 381"/>
                <a:gd name="T17" fmla="*/ 9 h 380"/>
                <a:gd name="T18" fmla="*/ 20 w 381"/>
                <a:gd name="T19" fmla="*/ 7 h 380"/>
                <a:gd name="T20" fmla="*/ 19 w 381"/>
                <a:gd name="T21" fmla="*/ 5 h 380"/>
                <a:gd name="T22" fmla="*/ 18 w 381"/>
                <a:gd name="T23" fmla="*/ 4 h 380"/>
                <a:gd name="T24" fmla="*/ 16 w 381"/>
                <a:gd name="T25" fmla="*/ 2 h 380"/>
                <a:gd name="T26" fmla="*/ 15 w 381"/>
                <a:gd name="T27" fmla="*/ 1 h 380"/>
                <a:gd name="T28" fmla="*/ 13 w 381"/>
                <a:gd name="T29" fmla="*/ 0 h 380"/>
                <a:gd name="T30" fmla="*/ 11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0" y="380"/>
                  </a:moveTo>
                  <a:lnTo>
                    <a:pt x="209" y="379"/>
                  </a:lnTo>
                  <a:lnTo>
                    <a:pt x="228" y="376"/>
                  </a:lnTo>
                  <a:lnTo>
                    <a:pt x="247" y="372"/>
                  </a:lnTo>
                  <a:lnTo>
                    <a:pt x="264" y="366"/>
                  </a:lnTo>
                  <a:lnTo>
                    <a:pt x="281" y="357"/>
                  </a:lnTo>
                  <a:lnTo>
                    <a:pt x="297" y="348"/>
                  </a:lnTo>
                  <a:lnTo>
                    <a:pt x="311" y="337"/>
                  </a:lnTo>
                  <a:lnTo>
                    <a:pt x="325" y="324"/>
                  </a:lnTo>
                  <a:lnTo>
                    <a:pt x="337" y="311"/>
                  </a:lnTo>
                  <a:lnTo>
                    <a:pt x="348" y="296"/>
                  </a:lnTo>
                  <a:lnTo>
                    <a:pt x="358" y="281"/>
                  </a:lnTo>
                  <a:lnTo>
                    <a:pt x="365" y="264"/>
                  </a:lnTo>
                  <a:lnTo>
                    <a:pt x="372" y="246"/>
                  </a:lnTo>
                  <a:lnTo>
                    <a:pt x="376" y="229"/>
                  </a:lnTo>
                  <a:lnTo>
                    <a:pt x="380" y="209"/>
                  </a:lnTo>
                  <a:lnTo>
                    <a:pt x="381" y="190"/>
                  </a:lnTo>
                  <a:lnTo>
                    <a:pt x="380" y="171"/>
                  </a:lnTo>
                  <a:lnTo>
                    <a:pt x="376" y="152"/>
                  </a:lnTo>
                  <a:lnTo>
                    <a:pt x="372" y="133"/>
                  </a:lnTo>
                  <a:lnTo>
                    <a:pt x="365" y="116"/>
                  </a:lnTo>
                  <a:lnTo>
                    <a:pt x="358" y="99"/>
                  </a:lnTo>
                  <a:lnTo>
                    <a:pt x="348" y="84"/>
                  </a:lnTo>
                  <a:lnTo>
                    <a:pt x="337" y="69"/>
                  </a:lnTo>
                  <a:lnTo>
                    <a:pt x="325" y="56"/>
                  </a:lnTo>
                  <a:lnTo>
                    <a:pt x="311" y="43"/>
                  </a:lnTo>
                  <a:lnTo>
                    <a:pt x="297" y="33"/>
                  </a:lnTo>
                  <a:lnTo>
                    <a:pt x="281" y="22"/>
                  </a:lnTo>
                  <a:lnTo>
                    <a:pt x="264" y="15"/>
                  </a:lnTo>
                  <a:lnTo>
                    <a:pt x="247" y="8"/>
                  </a:lnTo>
                  <a:lnTo>
                    <a:pt x="228" y="4"/>
                  </a:lnTo>
                  <a:lnTo>
                    <a:pt x="209" y="1"/>
                  </a:lnTo>
                  <a:lnTo>
                    <a:pt x="190" y="0"/>
                  </a:lnTo>
                  <a:lnTo>
                    <a:pt x="171" y="1"/>
                  </a:lnTo>
                  <a:lnTo>
                    <a:pt x="151" y="4"/>
                  </a:lnTo>
                  <a:lnTo>
                    <a:pt x="134" y="8"/>
                  </a:lnTo>
                  <a:lnTo>
                    <a:pt x="116" y="15"/>
                  </a:lnTo>
                  <a:lnTo>
                    <a:pt x="99" y="22"/>
                  </a:lnTo>
                  <a:lnTo>
                    <a:pt x="84" y="33"/>
                  </a:lnTo>
                  <a:lnTo>
                    <a:pt x="69" y="43"/>
                  </a:lnTo>
                  <a:lnTo>
                    <a:pt x="56" y="56"/>
                  </a:lnTo>
                  <a:lnTo>
                    <a:pt x="43" y="69"/>
                  </a:lnTo>
                  <a:lnTo>
                    <a:pt x="32" y="84"/>
                  </a:lnTo>
                  <a:lnTo>
                    <a:pt x="23" y="99"/>
                  </a:lnTo>
                  <a:lnTo>
                    <a:pt x="14" y="116"/>
                  </a:lnTo>
                  <a:lnTo>
                    <a:pt x="8" y="133"/>
                  </a:lnTo>
                  <a:lnTo>
                    <a:pt x="4" y="152"/>
                  </a:lnTo>
                  <a:lnTo>
                    <a:pt x="1" y="171"/>
                  </a:lnTo>
                  <a:lnTo>
                    <a:pt x="0" y="190"/>
                  </a:lnTo>
                  <a:lnTo>
                    <a:pt x="1" y="209"/>
                  </a:lnTo>
                  <a:lnTo>
                    <a:pt x="4" y="229"/>
                  </a:lnTo>
                  <a:lnTo>
                    <a:pt x="8" y="246"/>
                  </a:lnTo>
                  <a:lnTo>
                    <a:pt x="14" y="264"/>
                  </a:lnTo>
                  <a:lnTo>
                    <a:pt x="23" y="281"/>
                  </a:lnTo>
                  <a:lnTo>
                    <a:pt x="32" y="296"/>
                  </a:lnTo>
                  <a:lnTo>
                    <a:pt x="43" y="311"/>
                  </a:lnTo>
                  <a:lnTo>
                    <a:pt x="56" y="324"/>
                  </a:lnTo>
                  <a:lnTo>
                    <a:pt x="69" y="337"/>
                  </a:lnTo>
                  <a:lnTo>
                    <a:pt x="84" y="348"/>
                  </a:lnTo>
                  <a:lnTo>
                    <a:pt x="99" y="357"/>
                  </a:lnTo>
                  <a:lnTo>
                    <a:pt x="116" y="366"/>
                  </a:lnTo>
                  <a:lnTo>
                    <a:pt x="134" y="372"/>
                  </a:lnTo>
                  <a:lnTo>
                    <a:pt x="151" y="376"/>
                  </a:lnTo>
                  <a:lnTo>
                    <a:pt x="171" y="379"/>
                  </a:lnTo>
                  <a:lnTo>
                    <a:pt x="190"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46" name="Freeform 209"/>
            <p:cNvSpPr>
              <a:spLocks/>
            </p:cNvSpPr>
            <p:nvPr/>
          </p:nvSpPr>
          <p:spPr bwMode="auto">
            <a:xfrm>
              <a:off x="1115" y="3623"/>
              <a:ext cx="21" cy="20"/>
            </a:xfrm>
            <a:custGeom>
              <a:avLst/>
              <a:gdLst>
                <a:gd name="T0" fmla="*/ 12 w 381"/>
                <a:gd name="T1" fmla="*/ 20 h 380"/>
                <a:gd name="T2" fmla="*/ 14 w 381"/>
                <a:gd name="T3" fmla="*/ 20 h 380"/>
                <a:gd name="T4" fmla="*/ 15 w 381"/>
                <a:gd name="T5" fmla="*/ 19 h 380"/>
                <a:gd name="T6" fmla="*/ 17 w 381"/>
                <a:gd name="T7" fmla="*/ 18 h 380"/>
                <a:gd name="T8" fmla="*/ 19 w 381"/>
                <a:gd name="T9" fmla="*/ 16 h 380"/>
                <a:gd name="T10" fmla="*/ 20 w 381"/>
                <a:gd name="T11" fmla="*/ 15 h 380"/>
                <a:gd name="T12" fmla="*/ 21 w 381"/>
                <a:gd name="T13" fmla="*/ 13 h 380"/>
                <a:gd name="T14" fmla="*/ 21 w 381"/>
                <a:gd name="T15" fmla="*/ 11 h 380"/>
                <a:gd name="T16" fmla="*/ 21 w 381"/>
                <a:gd name="T17" fmla="*/ 9 h 380"/>
                <a:gd name="T18" fmla="*/ 21 w 381"/>
                <a:gd name="T19" fmla="*/ 7 h 380"/>
                <a:gd name="T20" fmla="*/ 20 w 381"/>
                <a:gd name="T21" fmla="*/ 5 h 380"/>
                <a:gd name="T22" fmla="*/ 19 w 381"/>
                <a:gd name="T23" fmla="*/ 4 h 380"/>
                <a:gd name="T24" fmla="*/ 17 w 381"/>
                <a:gd name="T25" fmla="*/ 2 h 380"/>
                <a:gd name="T26" fmla="*/ 15 w 381"/>
                <a:gd name="T27" fmla="*/ 1 h 380"/>
                <a:gd name="T28" fmla="*/ 14 w 381"/>
                <a:gd name="T29" fmla="*/ 0 h 380"/>
                <a:gd name="T30" fmla="*/ 12 w 381"/>
                <a:gd name="T31" fmla="*/ 0 h 380"/>
                <a:gd name="T32" fmla="*/ 9 w 381"/>
                <a:gd name="T33" fmla="*/ 0 h 380"/>
                <a:gd name="T34" fmla="*/ 7 w 381"/>
                <a:gd name="T35" fmla="*/ 0 h 380"/>
                <a:gd name="T36" fmla="*/ 5 w 381"/>
                <a:gd name="T37" fmla="*/ 1 h 380"/>
                <a:gd name="T38" fmla="*/ 4 w 381"/>
                <a:gd name="T39" fmla="*/ 2 h 380"/>
                <a:gd name="T40" fmla="*/ 2 w 381"/>
                <a:gd name="T41" fmla="*/ 4 h 380"/>
                <a:gd name="T42" fmla="*/ 1 w 381"/>
                <a:gd name="T43" fmla="*/ 5 h 380"/>
                <a:gd name="T44" fmla="*/ 0 w 381"/>
                <a:gd name="T45" fmla="*/ 7 h 380"/>
                <a:gd name="T46" fmla="*/ 0 w 381"/>
                <a:gd name="T47" fmla="*/ 9 h 380"/>
                <a:gd name="T48" fmla="*/ 0 w 381"/>
                <a:gd name="T49" fmla="*/ 11 h 380"/>
                <a:gd name="T50" fmla="*/ 0 w 381"/>
                <a:gd name="T51" fmla="*/ 13 h 380"/>
                <a:gd name="T52" fmla="*/ 1 w 381"/>
                <a:gd name="T53" fmla="*/ 15 h 380"/>
                <a:gd name="T54" fmla="*/ 2 w 381"/>
                <a:gd name="T55" fmla="*/ 16 h 380"/>
                <a:gd name="T56" fmla="*/ 4 w 381"/>
                <a:gd name="T57" fmla="*/ 18 h 380"/>
                <a:gd name="T58" fmla="*/ 5 w 381"/>
                <a:gd name="T59" fmla="*/ 19 h 380"/>
                <a:gd name="T60" fmla="*/ 7 w 381"/>
                <a:gd name="T61" fmla="*/ 20 h 380"/>
                <a:gd name="T62" fmla="*/ 9 w 381"/>
                <a:gd name="T63" fmla="*/ 20 h 38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81" h="380">
                  <a:moveTo>
                    <a:pt x="191" y="380"/>
                  </a:moveTo>
                  <a:lnTo>
                    <a:pt x="210" y="379"/>
                  </a:lnTo>
                  <a:lnTo>
                    <a:pt x="229" y="376"/>
                  </a:lnTo>
                  <a:lnTo>
                    <a:pt x="247" y="372"/>
                  </a:lnTo>
                  <a:lnTo>
                    <a:pt x="264" y="366"/>
                  </a:lnTo>
                  <a:lnTo>
                    <a:pt x="281" y="357"/>
                  </a:lnTo>
                  <a:lnTo>
                    <a:pt x="296" y="348"/>
                  </a:lnTo>
                  <a:lnTo>
                    <a:pt x="311" y="337"/>
                  </a:lnTo>
                  <a:lnTo>
                    <a:pt x="326" y="324"/>
                  </a:lnTo>
                  <a:lnTo>
                    <a:pt x="337" y="311"/>
                  </a:lnTo>
                  <a:lnTo>
                    <a:pt x="348" y="296"/>
                  </a:lnTo>
                  <a:lnTo>
                    <a:pt x="358" y="281"/>
                  </a:lnTo>
                  <a:lnTo>
                    <a:pt x="366" y="264"/>
                  </a:lnTo>
                  <a:lnTo>
                    <a:pt x="372" y="246"/>
                  </a:lnTo>
                  <a:lnTo>
                    <a:pt x="377" y="229"/>
                  </a:lnTo>
                  <a:lnTo>
                    <a:pt x="379" y="209"/>
                  </a:lnTo>
                  <a:lnTo>
                    <a:pt x="381" y="190"/>
                  </a:lnTo>
                  <a:lnTo>
                    <a:pt x="379" y="171"/>
                  </a:lnTo>
                  <a:lnTo>
                    <a:pt x="377" y="152"/>
                  </a:lnTo>
                  <a:lnTo>
                    <a:pt x="372" y="133"/>
                  </a:lnTo>
                  <a:lnTo>
                    <a:pt x="366" y="116"/>
                  </a:lnTo>
                  <a:lnTo>
                    <a:pt x="358" y="99"/>
                  </a:lnTo>
                  <a:lnTo>
                    <a:pt x="348" y="84"/>
                  </a:lnTo>
                  <a:lnTo>
                    <a:pt x="337" y="69"/>
                  </a:lnTo>
                  <a:lnTo>
                    <a:pt x="326" y="56"/>
                  </a:lnTo>
                  <a:lnTo>
                    <a:pt x="311" y="43"/>
                  </a:lnTo>
                  <a:lnTo>
                    <a:pt x="296" y="33"/>
                  </a:lnTo>
                  <a:lnTo>
                    <a:pt x="281" y="22"/>
                  </a:lnTo>
                  <a:lnTo>
                    <a:pt x="264" y="15"/>
                  </a:lnTo>
                  <a:lnTo>
                    <a:pt x="247" y="8"/>
                  </a:lnTo>
                  <a:lnTo>
                    <a:pt x="229" y="4"/>
                  </a:lnTo>
                  <a:lnTo>
                    <a:pt x="210" y="1"/>
                  </a:lnTo>
                  <a:lnTo>
                    <a:pt x="191" y="0"/>
                  </a:lnTo>
                  <a:lnTo>
                    <a:pt x="171" y="1"/>
                  </a:lnTo>
                  <a:lnTo>
                    <a:pt x="152" y="4"/>
                  </a:lnTo>
                  <a:lnTo>
                    <a:pt x="133" y="8"/>
                  </a:lnTo>
                  <a:lnTo>
                    <a:pt x="116" y="15"/>
                  </a:lnTo>
                  <a:lnTo>
                    <a:pt x="99" y="22"/>
                  </a:lnTo>
                  <a:lnTo>
                    <a:pt x="84" y="33"/>
                  </a:lnTo>
                  <a:lnTo>
                    <a:pt x="69" y="43"/>
                  </a:lnTo>
                  <a:lnTo>
                    <a:pt x="56" y="56"/>
                  </a:lnTo>
                  <a:lnTo>
                    <a:pt x="43" y="69"/>
                  </a:lnTo>
                  <a:lnTo>
                    <a:pt x="33" y="84"/>
                  </a:lnTo>
                  <a:lnTo>
                    <a:pt x="22" y="99"/>
                  </a:lnTo>
                  <a:lnTo>
                    <a:pt x="15" y="116"/>
                  </a:lnTo>
                  <a:lnTo>
                    <a:pt x="9" y="133"/>
                  </a:lnTo>
                  <a:lnTo>
                    <a:pt x="4" y="152"/>
                  </a:lnTo>
                  <a:lnTo>
                    <a:pt x="1" y="171"/>
                  </a:lnTo>
                  <a:lnTo>
                    <a:pt x="0" y="190"/>
                  </a:lnTo>
                  <a:lnTo>
                    <a:pt x="1" y="209"/>
                  </a:lnTo>
                  <a:lnTo>
                    <a:pt x="4" y="229"/>
                  </a:lnTo>
                  <a:lnTo>
                    <a:pt x="9" y="246"/>
                  </a:lnTo>
                  <a:lnTo>
                    <a:pt x="15" y="264"/>
                  </a:lnTo>
                  <a:lnTo>
                    <a:pt x="22" y="281"/>
                  </a:lnTo>
                  <a:lnTo>
                    <a:pt x="33" y="296"/>
                  </a:lnTo>
                  <a:lnTo>
                    <a:pt x="43" y="311"/>
                  </a:lnTo>
                  <a:lnTo>
                    <a:pt x="56" y="324"/>
                  </a:lnTo>
                  <a:lnTo>
                    <a:pt x="69" y="337"/>
                  </a:lnTo>
                  <a:lnTo>
                    <a:pt x="84" y="348"/>
                  </a:lnTo>
                  <a:lnTo>
                    <a:pt x="99" y="357"/>
                  </a:lnTo>
                  <a:lnTo>
                    <a:pt x="116" y="366"/>
                  </a:lnTo>
                  <a:lnTo>
                    <a:pt x="133" y="372"/>
                  </a:lnTo>
                  <a:lnTo>
                    <a:pt x="152" y="376"/>
                  </a:lnTo>
                  <a:lnTo>
                    <a:pt x="171" y="379"/>
                  </a:lnTo>
                  <a:lnTo>
                    <a:pt x="191" y="380"/>
                  </a:lnTo>
                  <a:close/>
                </a:path>
              </a:pathLst>
            </a:custGeom>
            <a:solidFill>
              <a:srgbClr val="83A7C6"/>
            </a:soli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sp>
          <p:nvSpPr>
            <p:cNvPr id="47" name="Freeform 210"/>
            <p:cNvSpPr>
              <a:spLocks/>
            </p:cNvSpPr>
            <p:nvPr/>
          </p:nvSpPr>
          <p:spPr bwMode="auto">
            <a:xfrm>
              <a:off x="630" y="3678"/>
              <a:ext cx="627" cy="110"/>
            </a:xfrm>
            <a:custGeom>
              <a:avLst/>
              <a:gdLst>
                <a:gd name="T0" fmla="*/ 58 w 11914"/>
                <a:gd name="T1" fmla="*/ 0 h 2078"/>
                <a:gd name="T2" fmla="*/ 0 w 11914"/>
                <a:gd name="T3" fmla="*/ 110 h 2078"/>
                <a:gd name="T4" fmla="*/ 627 w 11914"/>
                <a:gd name="T5" fmla="*/ 110 h 2078"/>
                <a:gd name="T6" fmla="*/ 600 w 11914"/>
                <a:gd name="T7" fmla="*/ 0 h 2078"/>
                <a:gd name="T8" fmla="*/ 58 w 11914"/>
                <a:gd name="T9" fmla="*/ 0 h 207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914" h="2078">
                  <a:moveTo>
                    <a:pt x="1096" y="0"/>
                  </a:moveTo>
                  <a:lnTo>
                    <a:pt x="0" y="2078"/>
                  </a:lnTo>
                  <a:lnTo>
                    <a:pt x="11914" y="2078"/>
                  </a:lnTo>
                  <a:lnTo>
                    <a:pt x="11395" y="0"/>
                  </a:lnTo>
                  <a:lnTo>
                    <a:pt x="1096" y="0"/>
                  </a:lnTo>
                  <a:close/>
                </a:path>
              </a:pathLst>
            </a:custGeom>
            <a:gradFill flip="none" rotWithShape="1">
              <a:gsLst>
                <a:gs pos="0">
                  <a:schemeClr val="tx1">
                    <a:tint val="66000"/>
                    <a:satMod val="160000"/>
                  </a:schemeClr>
                </a:gs>
                <a:gs pos="61000">
                  <a:schemeClr val="tx1">
                    <a:tint val="44500"/>
                    <a:satMod val="160000"/>
                  </a:schemeClr>
                </a:gs>
                <a:gs pos="100000">
                  <a:schemeClr val="tx1">
                    <a:tint val="23500"/>
                    <a:satMod val="160000"/>
                  </a:schemeClr>
                </a:gs>
              </a:gsLst>
              <a:path path="circle">
                <a:fillToRect r="100000" b="100000"/>
              </a:path>
              <a:tileRect l="-100000" t="-100000"/>
            </a:gradFill>
            <a:ln>
              <a:noFill/>
            </a:ln>
            <a:extLst>
              <a:ext uri="{91240B29-F687-4F45-9708-019B960494DF}">
                <a14:hiddenLine xmlns:a14="http://schemas.microsoft.com/office/drawing/2010/main" w="9525">
                  <a:solidFill>
                    <a:srgbClr val="000000"/>
                  </a:solidFill>
                  <a:round/>
                  <a:headEnd/>
                  <a:tailEnd/>
                </a14:hiddenLine>
              </a:ext>
            </a:extLst>
          </p:spPr>
          <p:txBody>
            <a:bodyPr/>
            <a:lstStyle>
              <a:defPPr>
                <a:defRPr lang="zh-CN"/>
              </a:defPPr>
              <a:lvl1pPr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a:lstStyle>
            <a:p>
              <a:endParaRPr lang="zh-CN" altLang="en-US">
                <a:latin typeface="微软雅黑" panose="020B0503020204020204" pitchFamily="34" charset="-122"/>
                <a:ea typeface="微软雅黑" panose="020B0503020204020204" pitchFamily="34" charset="-122"/>
              </a:endParaRPr>
            </a:p>
          </p:txBody>
        </p:sp>
      </p:grpSp>
      <p:sp>
        <p:nvSpPr>
          <p:cNvPr id="48" name="Text Box 50"/>
          <p:cNvSpPr txBox="1">
            <a:spLocks noChangeArrowheads="1"/>
          </p:cNvSpPr>
          <p:nvPr/>
        </p:nvSpPr>
        <p:spPr bwMode="auto">
          <a:xfrm>
            <a:off x="3620976" y="5889571"/>
            <a:ext cx="723255" cy="30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spAutoFit/>
          </a:bodyPr>
          <a:lstStyle/>
          <a:p>
            <a:pPr algn="ctr"/>
            <a:r>
              <a:rPr kumimoji="1" lang="zh-CN" altLang="en-US" sz="1400" b="1" dirty="0">
                <a:solidFill>
                  <a:srgbClr val="CC00CC"/>
                </a:solidFill>
                <a:latin typeface="微软雅黑" panose="020B0503020204020204" pitchFamily="34" charset="-122"/>
                <a:ea typeface="微软雅黑" panose="020B0503020204020204" pitchFamily="34" charset="-122"/>
              </a:rPr>
              <a:t>广播域</a:t>
            </a:r>
          </a:p>
        </p:txBody>
      </p:sp>
      <p:pic>
        <p:nvPicPr>
          <p:cNvPr id="55" name="Picture 1465"/>
          <p:cNvPicPr>
            <a:picLocks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1036" y="2605442"/>
            <a:ext cx="773038" cy="429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6" name="直接连接符 55"/>
          <p:cNvCxnSpPr>
            <a:stCxn id="55" idx="2"/>
          </p:cNvCxnSpPr>
          <p:nvPr/>
        </p:nvCxnSpPr>
        <p:spPr bwMode="auto">
          <a:xfrm flipH="1">
            <a:off x="5184902" y="3035211"/>
            <a:ext cx="562653" cy="1685181"/>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AutoShape 42"/>
          <p:cNvSpPr>
            <a:spLocks noChangeArrowheads="1"/>
          </p:cNvSpPr>
          <p:nvPr/>
        </p:nvSpPr>
        <p:spPr bwMode="auto">
          <a:xfrm>
            <a:off x="6810874" y="2859265"/>
            <a:ext cx="1749907" cy="791792"/>
          </a:xfrm>
          <a:prstGeom prst="roundRect">
            <a:avLst>
              <a:gd name="adj" fmla="val 16667"/>
            </a:avLst>
          </a:prstGeom>
          <a:solidFill>
            <a:srgbClr val="66FFFF"/>
          </a:solidFill>
          <a:ln w="12700">
            <a:solidFill>
              <a:schemeClr val="tx1"/>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1430" tIns="45715" rIns="91430" bIns="45715" anchor="ctr"/>
          <a:lstStyle/>
          <a:p>
            <a:endParaRPr lang="zh-CN" altLang="en-US" sz="1400" b="1">
              <a:solidFill>
                <a:srgbClr val="0000CC"/>
              </a:solidFill>
              <a:latin typeface="微软雅黑" panose="020B0503020204020204" pitchFamily="34" charset="-122"/>
              <a:ea typeface="微软雅黑" panose="020B0503020204020204" pitchFamily="34" charset="-122"/>
            </a:endParaRPr>
          </a:p>
        </p:txBody>
      </p:sp>
      <p:cxnSp>
        <p:nvCxnSpPr>
          <p:cNvPr id="58" name="直接连接符 57"/>
          <p:cNvCxnSpPr>
            <a:stCxn id="55" idx="3"/>
          </p:cNvCxnSpPr>
          <p:nvPr/>
        </p:nvCxnSpPr>
        <p:spPr bwMode="auto">
          <a:xfrm>
            <a:off x="6134074" y="2820327"/>
            <a:ext cx="676800" cy="214884"/>
          </a:xfrm>
          <a:prstGeom prst="line">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5364"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17720" y="4683621"/>
            <a:ext cx="646148" cy="563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2" name="Picture 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18442" y="4687803"/>
            <a:ext cx="646148" cy="563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3" name="流程图: 卡片 62"/>
          <p:cNvSpPr/>
          <p:nvPr/>
        </p:nvSpPr>
        <p:spPr>
          <a:xfrm>
            <a:off x="1718707" y="4012054"/>
            <a:ext cx="469353" cy="310853"/>
          </a:xfrm>
          <a:prstGeom prst="flowChartPunchedCard">
            <a:avLst/>
          </a:prstGeom>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流程图: 卡片 63"/>
          <p:cNvSpPr/>
          <p:nvPr/>
        </p:nvSpPr>
        <p:spPr>
          <a:xfrm>
            <a:off x="2706035" y="4720392"/>
            <a:ext cx="469353" cy="310853"/>
          </a:xfrm>
          <a:prstGeom prst="flowChartPunchedCard">
            <a:avLst/>
          </a:prstGeom>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流程图: 卡片 64"/>
          <p:cNvSpPr/>
          <p:nvPr/>
        </p:nvSpPr>
        <p:spPr>
          <a:xfrm>
            <a:off x="2706034" y="4717365"/>
            <a:ext cx="469353" cy="310853"/>
          </a:xfrm>
          <a:prstGeom prst="flowChartPunchedCard">
            <a:avLst/>
          </a:prstGeom>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流程图: 卡片 65"/>
          <p:cNvSpPr/>
          <p:nvPr/>
        </p:nvSpPr>
        <p:spPr>
          <a:xfrm>
            <a:off x="4678711" y="4793166"/>
            <a:ext cx="469353" cy="310853"/>
          </a:xfrm>
          <a:prstGeom prst="flowChartPunchedCard">
            <a:avLst/>
          </a:prstGeom>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流程图: 卡片 67"/>
          <p:cNvSpPr/>
          <p:nvPr/>
        </p:nvSpPr>
        <p:spPr>
          <a:xfrm>
            <a:off x="4688371" y="4787061"/>
            <a:ext cx="469353" cy="310853"/>
          </a:xfrm>
          <a:prstGeom prst="flowChartPunchedCard">
            <a:avLst/>
          </a:prstGeom>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流程图: 卡片 68"/>
          <p:cNvSpPr/>
          <p:nvPr/>
        </p:nvSpPr>
        <p:spPr>
          <a:xfrm>
            <a:off x="4683329" y="4797786"/>
            <a:ext cx="469353" cy="310853"/>
          </a:xfrm>
          <a:prstGeom prst="flowChartPunchedCard">
            <a:avLst/>
          </a:prstGeom>
          <a:ln w="28575">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365"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466228" y="2541055"/>
            <a:ext cx="809673" cy="699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0" name="矩形标注 59"/>
          <p:cNvSpPr/>
          <p:nvPr/>
        </p:nvSpPr>
        <p:spPr>
          <a:xfrm>
            <a:off x="5967391" y="1196752"/>
            <a:ext cx="2349025" cy="1152128"/>
          </a:xfrm>
          <a:prstGeom prst="wedgeRectCallout">
            <a:avLst>
              <a:gd name="adj1" fmla="val -56466"/>
              <a:gd name="adj2" fmla="val 10157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smtClean="0">
                <a:solidFill>
                  <a:schemeClr val="bg1"/>
                </a:solidFill>
                <a:latin typeface="黑体" pitchFamily="49" charset="-122"/>
                <a:ea typeface="黑体" pitchFamily="49" charset="-122"/>
              </a:rPr>
              <a:t>武功再高，也怕菜刀</a:t>
            </a:r>
            <a:endParaRPr lang="zh-CN" altLang="en-US" sz="2800" dirty="0">
              <a:solidFill>
                <a:schemeClr val="bg1"/>
              </a:solidFill>
              <a:latin typeface="黑体" pitchFamily="49" charset="-122"/>
              <a:ea typeface="黑体" pitchFamily="49" charset="-122"/>
            </a:endParaRPr>
          </a:p>
        </p:txBody>
      </p:sp>
    </p:spTree>
    <p:extLst>
      <p:ext uri="{BB962C8B-B14F-4D97-AF65-F5344CB8AC3E}">
        <p14:creationId xmlns:p14="http://schemas.microsoft.com/office/powerpoint/2010/main" val="35795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fill="hold" grpId="1" nodeType="clickEffect">
                                  <p:stCondLst>
                                    <p:cond delay="0"/>
                                  </p:stCondLst>
                                  <p:childTnLst>
                                    <p:animMotion origin="layout" path="M 0.0026 0.00093 L 0.10798 0.10324 " pathEditMode="relative" rAng="0" ptsTypes="AA">
                                      <p:cBhvr>
                                        <p:cTn id="10" dur="2000" fill="hold"/>
                                        <p:tgtEl>
                                          <p:spTgt spid="63"/>
                                        </p:tgtEl>
                                        <p:attrNameLst>
                                          <p:attrName>ppt_x</p:attrName>
                                          <p:attrName>ppt_y</p:attrName>
                                        </p:attrNameLst>
                                      </p:cBhvr>
                                      <p:rCtr x="5260" y="5116"/>
                                    </p:animMotion>
                                  </p:childTnLst>
                                </p:cTn>
                              </p:par>
                            </p:childTnLst>
                          </p:cTn>
                        </p:par>
                        <p:par>
                          <p:cTn id="11" fill="hold">
                            <p:stCondLst>
                              <p:cond delay="2000"/>
                            </p:stCondLst>
                            <p:childTnLst>
                              <p:par>
                                <p:cTn id="12" presetID="1" presetClass="entr" presetSubtype="0" fill="hold" grpId="0" nodeType="afterEffect">
                                  <p:stCondLst>
                                    <p:cond delay="0"/>
                                  </p:stCondLst>
                                  <p:childTnLst>
                                    <p:set>
                                      <p:cBhvr>
                                        <p:cTn id="13" dur="1" fill="hold">
                                          <p:stCondLst>
                                            <p:cond delay="0"/>
                                          </p:stCondLst>
                                        </p:cTn>
                                        <p:tgtEl>
                                          <p:spTgt spid="64"/>
                                        </p:tgtEl>
                                        <p:attrNameLst>
                                          <p:attrName>style.visibility</p:attrName>
                                        </p:attrNameLst>
                                      </p:cBhvr>
                                      <p:to>
                                        <p:strVal val="visible"/>
                                      </p:to>
                                    </p:set>
                                  </p:childTnLst>
                                </p:cTn>
                              </p:par>
                            </p:childTnLst>
                          </p:cTn>
                        </p:par>
                        <p:par>
                          <p:cTn id="14" fill="hold">
                            <p:stCondLst>
                              <p:cond delay="2000"/>
                            </p:stCondLst>
                            <p:childTnLst>
                              <p:par>
                                <p:cTn id="15" presetID="1" presetClass="entr" presetSubtype="0" fill="hold" grpId="0" nodeType="after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par>
                          <p:cTn id="17" fill="hold">
                            <p:stCondLst>
                              <p:cond delay="2000"/>
                            </p:stCondLst>
                            <p:childTnLst>
                              <p:par>
                                <p:cTn id="18" presetID="42" presetClass="path" presetSubtype="0" fill="hold" grpId="1" nodeType="afterEffect">
                                  <p:stCondLst>
                                    <p:cond delay="0"/>
                                  </p:stCondLst>
                                  <p:childTnLst>
                                    <p:animMotion origin="layout" path="M 2.22222E-6 3.7037E-7 L -0.09722 0.00972 " pathEditMode="relative" rAng="0" ptsTypes="AA">
                                      <p:cBhvr>
                                        <p:cTn id="19" dur="2000" fill="hold"/>
                                        <p:tgtEl>
                                          <p:spTgt spid="64"/>
                                        </p:tgtEl>
                                        <p:attrNameLst>
                                          <p:attrName>ppt_x</p:attrName>
                                          <p:attrName>ppt_y</p:attrName>
                                        </p:attrNameLst>
                                      </p:cBhvr>
                                      <p:rCtr x="-4861" y="486"/>
                                    </p:animMotion>
                                  </p:childTnLst>
                                </p:cTn>
                              </p:par>
                              <p:par>
                                <p:cTn id="20" presetID="42" presetClass="path" presetSubtype="0" fill="hold" grpId="1" nodeType="withEffect">
                                  <p:stCondLst>
                                    <p:cond delay="0"/>
                                  </p:stCondLst>
                                  <p:childTnLst>
                                    <p:animMotion origin="layout" path="M 2.22222E-6 0.00047 L -0.08924 0.11551 " pathEditMode="relative" rAng="0" ptsTypes="AA">
                                      <p:cBhvr>
                                        <p:cTn id="21" dur="2000" fill="hold"/>
                                        <p:tgtEl>
                                          <p:spTgt spid="65"/>
                                        </p:tgtEl>
                                        <p:attrNameLst>
                                          <p:attrName>ppt_x</p:attrName>
                                          <p:attrName>ppt_y</p:attrName>
                                        </p:attrNameLst>
                                      </p:cBhvr>
                                      <p:rCtr x="-4462" y="5741"/>
                                    </p:animMotion>
                                  </p:childTnLst>
                                </p:cTn>
                              </p:par>
                              <p:par>
                                <p:cTn id="22" presetID="42" presetClass="path" presetSubtype="0" fill="hold" grpId="2" nodeType="withEffect">
                                  <p:stCondLst>
                                    <p:cond delay="0"/>
                                  </p:stCondLst>
                                  <p:childTnLst>
                                    <p:animMotion origin="layout" path="M 0.10799 0.10324 L 0.32587 0.11296 " pathEditMode="relative" rAng="0" ptsTypes="AA">
                                      <p:cBhvr>
                                        <p:cTn id="23" dur="2000" fill="hold"/>
                                        <p:tgtEl>
                                          <p:spTgt spid="63"/>
                                        </p:tgtEl>
                                        <p:attrNameLst>
                                          <p:attrName>ppt_x</p:attrName>
                                          <p:attrName>ppt_y</p:attrName>
                                        </p:attrNameLst>
                                      </p:cBhvr>
                                      <p:rCtr x="10885" y="486"/>
                                    </p:animMotion>
                                  </p:childTnLst>
                                </p:cTn>
                              </p:par>
                            </p:childTnLst>
                          </p:cTn>
                        </p:par>
                        <p:par>
                          <p:cTn id="24" fill="hold">
                            <p:stCondLst>
                              <p:cond delay="4000"/>
                            </p:stCondLst>
                            <p:childTnLst>
                              <p:par>
                                <p:cTn id="25" presetID="1" presetClass="entr" presetSubtype="0" fill="hold" grpId="0" nodeType="afterEffect">
                                  <p:stCondLst>
                                    <p:cond delay="0"/>
                                  </p:stCondLst>
                                  <p:childTnLst>
                                    <p:set>
                                      <p:cBhvr>
                                        <p:cTn id="26" dur="1" fill="hold">
                                          <p:stCondLst>
                                            <p:cond delay="0"/>
                                          </p:stCondLst>
                                        </p:cTn>
                                        <p:tgtEl>
                                          <p:spTgt spid="66"/>
                                        </p:tgtEl>
                                        <p:attrNameLst>
                                          <p:attrName>style.visibility</p:attrName>
                                        </p:attrNameLst>
                                      </p:cBhvr>
                                      <p:to>
                                        <p:strVal val="visible"/>
                                      </p:to>
                                    </p:set>
                                  </p:childTnLst>
                                </p:cTn>
                              </p:par>
                            </p:childTnLst>
                          </p:cTn>
                        </p:par>
                        <p:par>
                          <p:cTn id="27" fill="hold">
                            <p:stCondLst>
                              <p:cond delay="4000"/>
                            </p:stCondLst>
                            <p:childTnLst>
                              <p:par>
                                <p:cTn id="28" presetID="1" presetClass="entr" presetSubtype="0"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childTnLst>
                                </p:cTn>
                              </p:par>
                            </p:childTnLst>
                          </p:cTn>
                        </p:par>
                        <p:par>
                          <p:cTn id="30" fill="hold">
                            <p:stCondLst>
                              <p:cond delay="4000"/>
                            </p:stCondLst>
                            <p:childTnLst>
                              <p:par>
                                <p:cTn id="31" presetID="1" presetClass="entr" presetSubtype="0" fill="hold" grpId="0" nodeType="afterEffect">
                                  <p:stCondLst>
                                    <p:cond delay="0"/>
                                  </p:stCondLst>
                                  <p:childTnLst>
                                    <p:set>
                                      <p:cBhvr>
                                        <p:cTn id="32" dur="1" fill="hold">
                                          <p:stCondLst>
                                            <p:cond delay="0"/>
                                          </p:stCondLst>
                                        </p:cTn>
                                        <p:tgtEl>
                                          <p:spTgt spid="69"/>
                                        </p:tgtEl>
                                        <p:attrNameLst>
                                          <p:attrName>style.visibility</p:attrName>
                                        </p:attrNameLst>
                                      </p:cBhvr>
                                      <p:to>
                                        <p:strVal val="visible"/>
                                      </p:to>
                                    </p:set>
                                  </p:childTnLst>
                                </p:cTn>
                              </p:par>
                              <p:par>
                                <p:cTn id="33" presetID="42" presetClass="path" presetSubtype="0" fill="hold" grpId="1" nodeType="withEffect">
                                  <p:stCondLst>
                                    <p:cond delay="0"/>
                                  </p:stCondLst>
                                  <p:childTnLst>
                                    <p:animMotion origin="layout" path="M 0.00209 -0.00093 L 0.10643 0.10254 " pathEditMode="relative" rAng="0" ptsTypes="AA">
                                      <p:cBhvr>
                                        <p:cTn id="34" dur="2000" fill="hold"/>
                                        <p:tgtEl>
                                          <p:spTgt spid="66"/>
                                        </p:tgtEl>
                                        <p:attrNameLst>
                                          <p:attrName>ppt_x</p:attrName>
                                          <p:attrName>ppt_y</p:attrName>
                                        </p:attrNameLst>
                                      </p:cBhvr>
                                      <p:rCtr x="5208" y="5162"/>
                                    </p:animMotion>
                                  </p:childTnLst>
                                </p:cTn>
                              </p:par>
                              <p:par>
                                <p:cTn id="35" presetID="42" presetClass="path" presetSubtype="0" fill="hold" grpId="1" nodeType="withEffect">
                                  <p:stCondLst>
                                    <p:cond delay="0"/>
                                  </p:stCondLst>
                                  <p:childTnLst>
                                    <p:animMotion origin="layout" path="M -1.38889E-6 4.07407E-6 L 0.1092 0.01134 " pathEditMode="relative" rAng="0" ptsTypes="AA">
                                      <p:cBhvr>
                                        <p:cTn id="36" dur="2000" fill="hold"/>
                                        <p:tgtEl>
                                          <p:spTgt spid="68"/>
                                        </p:tgtEl>
                                        <p:attrNameLst>
                                          <p:attrName>ppt_x</p:attrName>
                                          <p:attrName>ppt_y</p:attrName>
                                        </p:attrNameLst>
                                      </p:cBhvr>
                                      <p:rCtr x="5451" y="556"/>
                                    </p:animMotion>
                                  </p:childTnLst>
                                </p:cTn>
                              </p:par>
                              <p:par>
                                <p:cTn id="37" presetID="42" presetClass="path" presetSubtype="0" fill="hold" grpId="1" nodeType="withEffect">
                                  <p:stCondLst>
                                    <p:cond delay="0"/>
                                  </p:stCondLst>
                                  <p:childTnLst>
                                    <p:animMotion origin="layout" path="M -5.55556E-7 3.7037E-6 L 0.09392 -0.09537 " pathEditMode="relative" rAng="0" ptsTypes="AA">
                                      <p:cBhvr>
                                        <p:cTn id="38" dur="2000" fill="hold"/>
                                        <p:tgtEl>
                                          <p:spTgt spid="69"/>
                                        </p:tgtEl>
                                        <p:attrNameLst>
                                          <p:attrName>ppt_x</p:attrName>
                                          <p:attrName>ppt_y</p:attrName>
                                        </p:attrNameLst>
                                      </p:cBhvr>
                                      <p:rCtr x="4688" y="-4769"/>
                                    </p:animMotion>
                                  </p:childTnLst>
                                </p:cTn>
                              </p:par>
                              <p:par>
                                <p:cTn id="39" presetID="42" presetClass="path" presetSubtype="0" decel="10000" fill="hold" grpId="3" nodeType="withEffect">
                                  <p:stCondLst>
                                    <p:cond delay="0"/>
                                  </p:stCondLst>
                                  <p:childTnLst>
                                    <p:animMotion origin="layout" path="M 0.32587 0.11296 L 0.3967 -0.10764 " pathEditMode="relative" rAng="0" ptsTypes="AA">
                                      <p:cBhvr>
                                        <p:cTn id="40" dur="2000" fill="hold"/>
                                        <p:tgtEl>
                                          <p:spTgt spid="63"/>
                                        </p:tgtEl>
                                        <p:attrNameLst>
                                          <p:attrName>ppt_x</p:attrName>
                                          <p:attrName>ppt_y</p:attrName>
                                        </p:attrNameLst>
                                      </p:cBhvr>
                                      <p:rCtr x="3542" y="-11042"/>
                                    </p:animMotion>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365"/>
                                        </p:tgtEl>
                                        <p:attrNameLst>
                                          <p:attrName>style.visibility</p:attrName>
                                        </p:attrNameLst>
                                      </p:cBhvr>
                                      <p:to>
                                        <p:strVal val="visible"/>
                                      </p:to>
                                    </p:set>
                                    <p:animEffect transition="in" filter="fade">
                                      <p:cBhvr>
                                        <p:cTn id="45" dur="500"/>
                                        <p:tgtEl>
                                          <p:spTgt spid="15365"/>
                                        </p:tgtEl>
                                      </p:cBhvr>
                                    </p:animEffect>
                                  </p:childTnLst>
                                </p:cTn>
                              </p:par>
                            </p:childTnLst>
                          </p:cTn>
                        </p:par>
                      </p:childTnLst>
                    </p:cTn>
                  </p:par>
                  <p:par>
                    <p:cTn id="46" fill="hold">
                      <p:stCondLst>
                        <p:cond delay="indefinite"/>
                      </p:stCondLst>
                      <p:childTnLst>
                        <p:par>
                          <p:cTn id="47" fill="hold">
                            <p:stCondLst>
                              <p:cond delay="0"/>
                            </p:stCondLst>
                            <p:childTnLst>
                              <p:par>
                                <p:cTn id="48" presetID="42" presetClass="path" presetSubtype="0" fill="hold" nodeType="clickEffect">
                                  <p:stCondLst>
                                    <p:cond delay="0"/>
                                  </p:stCondLst>
                                  <p:childTnLst>
                                    <p:animMotion origin="layout" path="M -3.88889E-6 2.22222E-6 L -0.02395 0.05741 " pathEditMode="relative" rAng="0" ptsTypes="AA">
                                      <p:cBhvr>
                                        <p:cTn id="49" dur="2000" fill="hold"/>
                                        <p:tgtEl>
                                          <p:spTgt spid="15365"/>
                                        </p:tgtEl>
                                        <p:attrNameLst>
                                          <p:attrName>ppt_x</p:attrName>
                                          <p:attrName>ppt_y</p:attrName>
                                        </p:attrNameLst>
                                      </p:cBhvr>
                                      <p:rCtr x="-1198" y="2870"/>
                                    </p:animMotion>
                                  </p:childTnLst>
                                </p:cTn>
                              </p:par>
                            </p:childTnLst>
                          </p:cTn>
                        </p:par>
                        <p:par>
                          <p:cTn id="50" fill="hold">
                            <p:stCondLst>
                              <p:cond delay="2000"/>
                            </p:stCondLst>
                            <p:childTnLst>
                              <p:par>
                                <p:cTn id="51" presetID="21" presetClass="entr" presetSubtype="1" fill="hold" grpId="0" nodeType="after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heel(1)">
                                      <p:cBhvr>
                                        <p:cTn id="53"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3" grpId="1" animBg="1"/>
      <p:bldP spid="63" grpId="2" animBg="1"/>
      <p:bldP spid="63" grpId="3" animBg="1"/>
      <p:bldP spid="64" grpId="0" animBg="1"/>
      <p:bldP spid="64" grpId="1" animBg="1"/>
      <p:bldP spid="65" grpId="0" animBg="1"/>
      <p:bldP spid="65" grpId="1" animBg="1"/>
      <p:bldP spid="66" grpId="0" animBg="1"/>
      <p:bldP spid="66" grpId="1" animBg="1"/>
      <p:bldP spid="68" grpId="0" animBg="1"/>
      <p:bldP spid="68" grpId="1" animBg="1"/>
      <p:bldP spid="69" grpId="0" animBg="1"/>
      <p:bldP spid="69" grpId="1" animBg="1"/>
      <p:bldP spid="60"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总结</a:t>
            </a:r>
            <a:endParaRPr lang="zh-CN" altLang="en-US" dirty="0"/>
          </a:p>
        </p:txBody>
      </p:sp>
      <p:sp>
        <p:nvSpPr>
          <p:cNvPr id="3" name="内容占位符 2"/>
          <p:cNvSpPr>
            <a:spLocks noGrp="1"/>
          </p:cNvSpPr>
          <p:nvPr>
            <p:ph sz="quarter" idx="1"/>
          </p:nvPr>
        </p:nvSpPr>
        <p:spPr/>
        <p:txBody>
          <a:bodyPr/>
          <a:lstStyle/>
          <a:p>
            <a:r>
              <a:rPr lang="zh-CN" altLang="zh-CN" dirty="0"/>
              <a:t>以太网交换机的每一个接口意味着一个冲突</a:t>
            </a:r>
            <a:r>
              <a:rPr lang="zh-CN" altLang="zh-CN" dirty="0" smtClean="0"/>
              <a:t>域</a:t>
            </a:r>
            <a:endParaRPr lang="en-US" altLang="zh-CN" dirty="0" smtClean="0"/>
          </a:p>
          <a:p>
            <a:r>
              <a:rPr lang="zh-CN" altLang="zh-CN" dirty="0" smtClean="0"/>
              <a:t>路由器</a:t>
            </a:r>
            <a:r>
              <a:rPr lang="zh-CN" altLang="zh-CN" dirty="0"/>
              <a:t>的每一个接口意味着一个广播域</a:t>
            </a:r>
            <a:endParaRPr lang="zh-CN" alt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2636912"/>
            <a:ext cx="7046520" cy="3893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1610199"/>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lnSpcReduction="10000"/>
          </a:bodyPr>
          <a:lstStyle/>
          <a:p>
            <a:r>
              <a:rPr lang="en-US" altLang="zh-CN" dirty="0"/>
              <a:t>6.1 </a:t>
            </a:r>
            <a:r>
              <a:rPr lang="zh-CN" altLang="zh-CN" dirty="0"/>
              <a:t>媒体的访问控制</a:t>
            </a:r>
            <a:endParaRPr lang="en-US" altLang="zh-CN" dirty="0"/>
          </a:p>
          <a:p>
            <a:r>
              <a:rPr lang="en-US" altLang="zh-CN" dirty="0" smtClean="0"/>
              <a:t>6.2 </a:t>
            </a:r>
            <a:r>
              <a:rPr lang="zh-CN" altLang="zh-CN" dirty="0"/>
              <a:t>局域网体系结构</a:t>
            </a:r>
          </a:p>
          <a:p>
            <a:r>
              <a:rPr lang="en-US" altLang="zh-CN" dirty="0" smtClean="0"/>
              <a:t>6.3 </a:t>
            </a:r>
            <a:r>
              <a:rPr lang="zh-CN" altLang="zh-CN" dirty="0" smtClean="0"/>
              <a:t>以太网</a:t>
            </a:r>
            <a:r>
              <a:rPr lang="zh-CN" altLang="zh-CN" dirty="0"/>
              <a:t>概述</a:t>
            </a:r>
          </a:p>
          <a:p>
            <a:r>
              <a:rPr lang="en-US" altLang="zh-CN" dirty="0"/>
              <a:t>6.4 </a:t>
            </a:r>
            <a:r>
              <a:rPr lang="zh-CN" altLang="zh-CN" dirty="0"/>
              <a:t>传统以太网</a:t>
            </a:r>
          </a:p>
          <a:p>
            <a:r>
              <a:rPr lang="en-US" altLang="zh-CN" dirty="0"/>
              <a:t>6.5 </a:t>
            </a:r>
            <a:r>
              <a:rPr lang="zh-CN" altLang="zh-CN" dirty="0"/>
              <a:t>交换式</a:t>
            </a:r>
            <a:r>
              <a:rPr lang="zh-CN" altLang="zh-CN" dirty="0" smtClean="0"/>
              <a:t>以太网</a:t>
            </a:r>
            <a:endParaRPr lang="en-US" altLang="zh-CN" dirty="0" smtClean="0"/>
          </a:p>
          <a:p>
            <a:r>
              <a:rPr lang="en-US" altLang="zh-CN" dirty="0" smtClean="0"/>
              <a:t>6.6 </a:t>
            </a:r>
            <a:r>
              <a:rPr lang="zh-CN" altLang="zh-CN" dirty="0"/>
              <a:t>以太网的</a:t>
            </a:r>
            <a:r>
              <a:rPr lang="zh-CN" altLang="zh-CN" dirty="0" smtClean="0"/>
              <a:t>发展</a:t>
            </a:r>
            <a:endParaRPr lang="en-US" altLang="zh-CN" dirty="0" smtClean="0"/>
          </a:p>
          <a:p>
            <a:pPr lvl="1"/>
            <a:r>
              <a:rPr lang="en-US" altLang="zh-CN" dirty="0">
                <a:solidFill>
                  <a:srgbClr val="FF0000"/>
                </a:solidFill>
              </a:rPr>
              <a:t>6.6.1 </a:t>
            </a:r>
            <a:r>
              <a:rPr lang="zh-CN" altLang="zh-CN" dirty="0">
                <a:solidFill>
                  <a:srgbClr val="FF0000"/>
                </a:solidFill>
              </a:rPr>
              <a:t>带宽的不断提高——马路越来越</a:t>
            </a:r>
            <a:r>
              <a:rPr lang="zh-CN" altLang="zh-CN" dirty="0" smtClean="0">
                <a:solidFill>
                  <a:srgbClr val="FF0000"/>
                </a:solidFill>
              </a:rPr>
              <a:t>宽</a:t>
            </a:r>
            <a:endParaRPr lang="en-US" altLang="zh-CN" dirty="0" smtClean="0">
              <a:solidFill>
                <a:srgbClr val="FF0000"/>
              </a:solidFill>
            </a:endParaRPr>
          </a:p>
          <a:p>
            <a:pPr lvl="1"/>
            <a:r>
              <a:rPr lang="en-US" altLang="zh-CN" dirty="0"/>
              <a:t>6.6.2 </a:t>
            </a:r>
            <a:r>
              <a:rPr lang="zh-CN" altLang="zh-CN" dirty="0"/>
              <a:t>虚拟</a:t>
            </a:r>
            <a:r>
              <a:rPr lang="zh-CN" altLang="zh-CN" dirty="0" smtClean="0"/>
              <a:t>局域网</a:t>
            </a:r>
            <a:endParaRPr lang="en-US" altLang="zh-CN" dirty="0" smtClean="0"/>
          </a:p>
          <a:p>
            <a:pPr lvl="1"/>
            <a:r>
              <a:rPr lang="en-US" altLang="zh-CN" dirty="0"/>
              <a:t>6.6.3 </a:t>
            </a:r>
            <a:r>
              <a:rPr lang="zh-CN" altLang="zh-CN" dirty="0"/>
              <a:t>以太接入网</a:t>
            </a:r>
          </a:p>
          <a:p>
            <a:r>
              <a:rPr lang="en-US" altLang="zh-CN" dirty="0"/>
              <a:t>6.7 </a:t>
            </a:r>
            <a:r>
              <a:rPr lang="zh-CN" altLang="zh-CN" dirty="0"/>
              <a:t>利用令牌控制介质访问的局域网</a:t>
            </a:r>
          </a:p>
          <a:p>
            <a:endParaRPr lang="zh-CN" altLang="en-US" dirty="0"/>
          </a:p>
        </p:txBody>
      </p:sp>
      <p:sp>
        <p:nvSpPr>
          <p:cNvPr id="5" name="圆角矩形 4"/>
          <p:cNvSpPr/>
          <p:nvPr/>
        </p:nvSpPr>
        <p:spPr bwMode="auto">
          <a:xfrm>
            <a:off x="5953750" y="2528900"/>
            <a:ext cx="2771800" cy="93610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CN" altLang="en-US" sz="2400" b="1" dirty="0" smtClean="0">
                <a:solidFill>
                  <a:schemeClr val="bg1"/>
                </a:solidFill>
                <a:latin typeface="微软雅黑" panose="020B0503020204020204" pitchFamily="34" charset="-122"/>
                <a:ea typeface="微软雅黑" panose="020B0503020204020204" pitchFamily="34" charset="-122"/>
              </a:rPr>
              <a:t>邓：</a:t>
            </a:r>
            <a:r>
              <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发展才是硬道理</a:t>
            </a:r>
          </a:p>
        </p:txBody>
      </p:sp>
      <p:sp>
        <p:nvSpPr>
          <p:cNvPr id="6" name="圆角矩形 5"/>
          <p:cNvSpPr/>
          <p:nvPr/>
        </p:nvSpPr>
        <p:spPr bwMode="auto">
          <a:xfrm>
            <a:off x="5954220" y="3465004"/>
            <a:ext cx="2771800" cy="612068"/>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rPr>
              <a:t>江：与时俱进</a:t>
            </a:r>
          </a:p>
        </p:txBody>
      </p:sp>
      <p:sp>
        <p:nvSpPr>
          <p:cNvPr id="7" name="圆角矩形 6"/>
          <p:cNvSpPr/>
          <p:nvPr/>
        </p:nvSpPr>
        <p:spPr bwMode="auto">
          <a:xfrm>
            <a:off x="5940152" y="1412776"/>
            <a:ext cx="2771800" cy="1116124"/>
          </a:xfrm>
          <a:prstGeom prst="round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CN" altLang="en-US" sz="2400" b="1" dirty="0" smtClean="0">
                <a:solidFill>
                  <a:schemeClr val="bg1"/>
                </a:solidFill>
                <a:latin typeface="微软雅黑" panose="020B0503020204020204" pitchFamily="34" charset="-122"/>
                <a:ea typeface="微软雅黑" panose="020B0503020204020204" pitchFamily="34" charset="-122"/>
              </a:rPr>
              <a:t>毛：</a:t>
            </a:r>
            <a:r>
              <a:rPr lang="zh-CN" altLang="en-US" sz="2400" b="1" dirty="0">
                <a:solidFill>
                  <a:schemeClr val="bg1"/>
                </a:solidFill>
                <a:latin typeface="微软雅黑" panose="020B0503020204020204" pitchFamily="34" charset="-122"/>
                <a:ea typeface="微软雅黑" panose="020B0503020204020204" pitchFamily="34" charset="-122"/>
              </a:rPr>
              <a:t>社会主义经济法则是发展生产</a:t>
            </a:r>
            <a:endParaRPr kumimoji="0" lang="zh-CN" altLang="en-US" sz="2400" b="1" i="0" u="none" strike="noStrike" cap="none" normalizeH="0" baseline="0" dirty="0" smtClean="0">
              <a:ln>
                <a:noFill/>
              </a:ln>
              <a:solidFill>
                <a:schemeClr val="bg1"/>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9738104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概述</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以太网快速发展的一个标志性的改变是带宽的不断</a:t>
            </a:r>
            <a:r>
              <a:rPr lang="zh-CN" altLang="zh-CN" dirty="0" smtClean="0"/>
              <a:t>提升</a:t>
            </a:r>
            <a:endParaRPr lang="en-US" altLang="zh-CN" dirty="0" smtClean="0"/>
          </a:p>
          <a:p>
            <a:r>
              <a:rPr lang="zh-CN" altLang="zh-CN" dirty="0" smtClean="0"/>
              <a:t>速率</a:t>
            </a:r>
            <a:r>
              <a:rPr lang="zh-CN" altLang="zh-CN" dirty="0"/>
              <a:t>达到或超过</a:t>
            </a:r>
            <a:r>
              <a:rPr lang="en-US" altLang="zh-CN" dirty="0"/>
              <a:t> 100 Mbit/s</a:t>
            </a:r>
            <a:r>
              <a:rPr lang="zh-CN" altLang="zh-CN" dirty="0"/>
              <a:t>的以太网称为高速</a:t>
            </a:r>
            <a:r>
              <a:rPr lang="zh-CN" altLang="zh-CN" dirty="0" smtClean="0"/>
              <a:t>以太网</a:t>
            </a:r>
            <a:endParaRPr lang="en-US" altLang="zh-CN" dirty="0" smtClean="0"/>
          </a:p>
          <a:p>
            <a:r>
              <a:rPr lang="zh-CN" altLang="zh-CN" dirty="0" smtClean="0"/>
              <a:t>它们</a:t>
            </a:r>
            <a:r>
              <a:rPr lang="zh-CN" altLang="zh-CN" dirty="0"/>
              <a:t>都使用</a:t>
            </a:r>
            <a:r>
              <a:rPr lang="en-US" altLang="zh-CN" dirty="0"/>
              <a:t>IEEE 802.3</a:t>
            </a:r>
            <a:r>
              <a:rPr lang="zh-CN" altLang="zh-CN" dirty="0"/>
              <a:t>协议规定的帧格式（便于升级和兼容</a:t>
            </a:r>
            <a:r>
              <a:rPr lang="zh-CN" altLang="zh-CN" dirty="0" smtClean="0"/>
              <a:t>）</a:t>
            </a:r>
            <a:endParaRPr lang="en-US" altLang="zh-CN" dirty="0" smtClean="0"/>
          </a:p>
          <a:p>
            <a:r>
              <a:rPr lang="zh-CN" altLang="zh-CN" dirty="0" smtClean="0"/>
              <a:t>并且</a:t>
            </a:r>
            <a:r>
              <a:rPr lang="zh-CN" altLang="zh-CN" dirty="0"/>
              <a:t>带宽都可</a:t>
            </a:r>
            <a:r>
              <a:rPr lang="zh-CN" altLang="zh-CN" dirty="0" smtClean="0"/>
              <a:t>向下兼容</a:t>
            </a:r>
            <a:endParaRPr lang="zh-CN" altLang="en-US" dirty="0"/>
          </a:p>
        </p:txBody>
      </p:sp>
    </p:spTree>
    <p:extLst>
      <p:ext uri="{BB962C8B-B14F-4D97-AF65-F5344CB8AC3E}">
        <p14:creationId xmlns:p14="http://schemas.microsoft.com/office/powerpoint/2010/main" val="180137894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镇">
  <a:themeElements>
    <a:clrScheme name="市镇">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镇">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1730</TotalTime>
  <Words>7912</Words>
  <Application>Microsoft Office PowerPoint</Application>
  <PresentationFormat>全屏显示(4:3)</PresentationFormat>
  <Paragraphs>1200</Paragraphs>
  <Slides>149</Slides>
  <Notes>3</Notes>
  <HiddenSlides>0</HiddenSlides>
  <MMClips>0</MMClips>
  <ScaleCrop>false</ScaleCrop>
  <HeadingPairs>
    <vt:vector size="4" baseType="variant">
      <vt:variant>
        <vt:lpstr>主题</vt:lpstr>
      </vt:variant>
      <vt:variant>
        <vt:i4>1</vt:i4>
      </vt:variant>
      <vt:variant>
        <vt:lpstr>幻灯片标题</vt:lpstr>
      </vt:variant>
      <vt:variant>
        <vt:i4>149</vt:i4>
      </vt:variant>
    </vt:vector>
  </HeadingPairs>
  <TitlesOfParts>
    <vt:vector size="150" baseType="lpstr">
      <vt:lpstr>市镇</vt:lpstr>
      <vt:lpstr>有线局域网</vt:lpstr>
      <vt:lpstr>PowerPoint 演示文稿</vt:lpstr>
      <vt:lpstr>PowerPoint 演示文稿</vt:lpstr>
      <vt:lpstr>PowerPoint 演示文稿</vt:lpstr>
      <vt:lpstr>PowerPoint 演示文稿</vt:lpstr>
      <vt:lpstr>PowerPoint 演示文稿</vt:lpstr>
      <vt:lpstr>PowerPoint 演示文稿</vt:lpstr>
      <vt:lpstr>动态信道划分稍微麻烦一些</vt:lpstr>
      <vt:lpstr>PowerPoint 演示文稿</vt:lpstr>
      <vt:lpstr>1. 概述</vt:lpstr>
      <vt:lpstr>随机接入</vt:lpstr>
      <vt:lpstr>受控接入</vt:lpstr>
      <vt:lpstr>2. ALOHA算法</vt:lpstr>
      <vt:lpstr>3. CSMA算法</vt:lpstr>
      <vt:lpstr>PowerPoint 演示文稿</vt:lpstr>
      <vt:lpstr>PowerPoint 演示文稿</vt:lpstr>
      <vt:lpstr>PowerPoint 演示文稿</vt:lpstr>
      <vt:lpstr>PowerPoint 演示文稿</vt:lpstr>
      <vt:lpstr>PowerPoint 演示文稿</vt:lpstr>
      <vt:lpstr>1. 以太网的发家史</vt:lpstr>
      <vt:lpstr>工作方式</vt:lpstr>
      <vt:lpstr>以太网“一桶浆糊”</vt:lpstr>
      <vt:lpstr>以太网采取了较为简单的工作机制</vt:lpstr>
      <vt:lpstr>2. 繁（烦）多的标准</vt:lpstr>
      <vt:lpstr>10BASE-T</vt:lpstr>
      <vt:lpstr>3. 网卡</vt:lpstr>
      <vt:lpstr>PowerPoint 演示文稿</vt:lpstr>
      <vt:lpstr>网卡主要作用</vt:lpstr>
      <vt:lpstr>4. 硬件地址</vt:lpstr>
      <vt:lpstr>PowerPoint 演示文稿</vt:lpstr>
      <vt:lpstr>1. 寻址方式</vt:lpstr>
      <vt:lpstr>事不关己高高挂起</vt:lpstr>
      <vt:lpstr>特例</vt:lpstr>
      <vt:lpstr>2. 数据传输</vt:lpstr>
      <vt:lpstr>冲突</vt:lpstr>
      <vt:lpstr>3. 最小监听时间</vt:lpstr>
      <vt:lpstr>PowerPoint 演示文稿</vt:lpstr>
      <vt:lpstr>争用期</vt:lpstr>
      <vt:lpstr>4. 冲突的解决</vt:lpstr>
      <vt:lpstr>二进制指数类型退避算法</vt:lpstr>
      <vt:lpstr>PowerPoint 演示文稿</vt:lpstr>
      <vt:lpstr>5. 最小帧长</vt:lpstr>
      <vt:lpstr>PowerPoint 演示文稿</vt:lpstr>
      <vt:lpstr>6. 传统以太网小结</vt:lpstr>
      <vt:lpstr>CSMA/CD 协议的重要特性</vt:lpstr>
      <vt:lpstr>PowerPoint 演示文稿</vt:lpstr>
      <vt:lpstr>一、在物理层进行扩展——为了扩展而扩展</vt:lpstr>
      <vt:lpstr>PowerPoint 演示文稿</vt:lpstr>
      <vt:lpstr>两个小冲突域</vt:lpstr>
      <vt:lpstr>一个大的冲突域</vt:lpstr>
      <vt:lpstr>二、在数据链路层进行扩展——聪明的扩展</vt:lpstr>
      <vt:lpstr>1. 网桥工作原理——该出手时才出手</vt:lpstr>
      <vt:lpstr>用网桥互连以太网</vt:lpstr>
      <vt:lpstr>PowerPoint 演示文稿</vt:lpstr>
      <vt:lpstr>2. 优点大于缺点</vt:lpstr>
      <vt:lpstr>PowerPoint 演示文稿</vt:lpstr>
      <vt:lpstr>六月里冻死羊——说来话长</vt:lpstr>
      <vt:lpstr>采用介质</vt:lpstr>
      <vt:lpstr>集线器Hub</vt:lpstr>
      <vt:lpstr>PowerPoint 演示文稿</vt:lpstr>
      <vt:lpstr>PowerPoint 演示文稿</vt:lpstr>
      <vt:lpstr>一、概述</vt:lpstr>
      <vt:lpstr>PowerPoint 演示文稿</vt:lpstr>
      <vt:lpstr>PowerPoint 演示文稿</vt:lpstr>
      <vt:lpstr>主角出现了</vt:lpstr>
      <vt:lpstr>二、数据帧转发工作</vt:lpstr>
      <vt:lpstr>PowerPoint 演示文稿</vt:lpstr>
      <vt:lpstr>PowerPoint 演示文稿</vt:lpstr>
      <vt:lpstr>三、自学习机制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四、与时俱进的交换表</vt:lpstr>
      <vt:lpstr>PowerPoint 演示文稿</vt:lpstr>
      <vt:lpstr>五、没有最快，只有更快——直通交换方式</vt:lpstr>
      <vt:lpstr>PowerPoint 演示文稿</vt:lpstr>
      <vt:lpstr>直通交换优缺点</vt:lpstr>
      <vt:lpstr>六、以太网交换机的特性</vt:lpstr>
      <vt:lpstr>1．独占性&amp;全双工</vt:lpstr>
      <vt:lpstr>以太网交换机比网桥更进一步</vt:lpstr>
      <vt:lpstr>集线器 Vs 以太网交换机</vt:lpstr>
      <vt:lpstr>2. 并行性</vt:lpstr>
      <vt:lpstr>3. 网络总带宽</vt:lpstr>
      <vt:lpstr>4. 网络适应性</vt:lpstr>
      <vt:lpstr>5. 其他</vt:lpstr>
      <vt:lpstr>PowerPoint 演示文稿</vt:lpstr>
      <vt:lpstr>PowerPoint 演示文稿</vt:lpstr>
      <vt:lpstr>PowerPoint 演示文稿</vt:lpstr>
      <vt:lpstr>切断后路</vt:lpstr>
      <vt:lpstr>PowerPoint 演示文稿</vt:lpstr>
      <vt:lpstr>大个头以太网</vt:lpstr>
      <vt:lpstr>PowerPoint 演示文稿</vt:lpstr>
      <vt:lpstr>总结</vt:lpstr>
      <vt:lpstr>PowerPoint 演示文稿</vt:lpstr>
      <vt:lpstr>1. 概述</vt:lpstr>
      <vt:lpstr>PowerPoint 演示文稿</vt:lpstr>
      <vt:lpstr>PowerPoint 演示文稿</vt:lpstr>
      <vt:lpstr>2. 载波延伸</vt:lpstr>
      <vt:lpstr>3. 分组突发</vt:lpstr>
      <vt:lpstr>PowerPoint 演示文稿</vt:lpstr>
      <vt:lpstr>一、概述 1. 虚拟局域网的提出</vt:lpstr>
      <vt:lpstr>2. 虚拟局域网的概念</vt:lpstr>
      <vt:lpstr>3. 虚拟局域网的优势</vt:lpstr>
      <vt:lpstr>PowerPoint 演示文稿</vt:lpstr>
      <vt:lpstr>拓扑结构变化非常灵活</vt:lpstr>
      <vt:lpstr>增加安全性</vt:lpstr>
      <vt:lpstr>二、划分虚拟局域网的方法</vt:lpstr>
      <vt:lpstr>1．基于以太网交换机接口划分VLAN</vt:lpstr>
      <vt:lpstr>PowerPoint 演示文稿</vt:lpstr>
      <vt:lpstr>2．基于MAC地址划分VLAN</vt:lpstr>
      <vt:lpstr>3．基于IP地址划分VLAN</vt:lpstr>
      <vt:lpstr>三、如何跨以太网交换机识别VLAN</vt:lpstr>
      <vt:lpstr>PowerPoint 演示文稿</vt:lpstr>
      <vt:lpstr>标签信息</vt:lpstr>
      <vt:lpstr>以太网交换机内的VLAN内数据帧传输示意图</vt:lpstr>
      <vt:lpstr>跨以太网交换机的VLAN内数据帧传输示意图</vt:lpstr>
      <vt:lpstr>四、不同VLAN之间的通信</vt:lpstr>
      <vt:lpstr>多层交换</vt:lpstr>
      <vt:lpstr>一次路由、多次交换</vt:lpstr>
      <vt:lpstr>注意</vt:lpstr>
      <vt:lpstr>PowerPoint 演示文稿</vt:lpstr>
      <vt:lpstr>以太网作为接入网的优势</vt:lpstr>
      <vt:lpstr>以太接入网与以太网有很大的不同</vt:lpstr>
      <vt:lpstr>以太接入网基本组成</vt:lpstr>
      <vt:lpstr>接入的控制和认证</vt:lpstr>
      <vt:lpstr>远程馈电</vt:lpstr>
      <vt:lpstr>PowerPoint 演示文稿</vt:lpstr>
      <vt:lpstr>1. 概述</vt:lpstr>
      <vt:lpstr>环型拓扑</vt:lpstr>
      <vt:lpstr>2. 工作原理</vt:lpstr>
      <vt:lpstr>工作过程</vt:lpstr>
      <vt:lpstr>3. 按优先级预约</vt:lpstr>
      <vt:lpstr>4. 环长的比特度量</vt:lpstr>
      <vt:lpstr>PowerPoint 演示文稿</vt:lpstr>
      <vt:lpstr>人为“延长”环</vt:lpstr>
      <vt:lpstr>PowerPoint 演示文稿</vt:lpstr>
      <vt:lpstr>5. 特点</vt:lpstr>
      <vt:lpstr>缺点</vt:lpstr>
      <vt:lpstr>PowerPoint 演示文稿</vt:lpstr>
      <vt:lpstr>PowerPoint 演示文稿</vt:lpstr>
      <vt:lpstr>1．令牌总线的拓扑</vt:lpstr>
      <vt:lpstr>如何组织成环</vt:lpstr>
      <vt:lpstr>2. 如何在广播的媒体上实现环型传输</vt:lpstr>
      <vt:lpstr>令牌传输过程</vt:lpstr>
      <vt:lpstr>3. 特点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先知道概念</dc:title>
  <dc:creator>du</dc:creator>
  <cp:lastModifiedBy>Windows 用户</cp:lastModifiedBy>
  <cp:revision>121</cp:revision>
  <dcterms:created xsi:type="dcterms:W3CDTF">2023-06-19T02:50:47Z</dcterms:created>
  <dcterms:modified xsi:type="dcterms:W3CDTF">2023-07-15T07:57:38Z</dcterms:modified>
</cp:coreProperties>
</file>