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24" r:id="rId1"/>
  </p:sldMasterIdLst>
  <p:notesMasterIdLst>
    <p:notesMasterId r:id="rId81"/>
  </p:notesMasterIdLst>
  <p:handoutMasterIdLst>
    <p:handoutMasterId r:id="rId82"/>
  </p:handoutMasterIdLst>
  <p:sldIdLst>
    <p:sldId id="256" r:id="rId2"/>
    <p:sldId id="263" r:id="rId3"/>
    <p:sldId id="289" r:id="rId4"/>
    <p:sldId id="290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300" r:id="rId15"/>
    <p:sldId id="301" r:id="rId16"/>
    <p:sldId id="302" r:id="rId17"/>
    <p:sldId id="303" r:id="rId18"/>
    <p:sldId id="304" r:id="rId19"/>
    <p:sldId id="305" r:id="rId20"/>
    <p:sldId id="306" r:id="rId21"/>
    <p:sldId id="307" r:id="rId22"/>
    <p:sldId id="308" r:id="rId23"/>
    <p:sldId id="309" r:id="rId24"/>
    <p:sldId id="310" r:id="rId25"/>
    <p:sldId id="311" r:id="rId26"/>
    <p:sldId id="312" r:id="rId27"/>
    <p:sldId id="313" r:id="rId28"/>
    <p:sldId id="314" r:id="rId29"/>
    <p:sldId id="315" r:id="rId30"/>
    <p:sldId id="316" r:id="rId31"/>
    <p:sldId id="317" r:id="rId32"/>
    <p:sldId id="318" r:id="rId33"/>
    <p:sldId id="319" r:id="rId34"/>
    <p:sldId id="320" r:id="rId35"/>
    <p:sldId id="321" r:id="rId36"/>
    <p:sldId id="323" r:id="rId37"/>
    <p:sldId id="324" r:id="rId38"/>
    <p:sldId id="325" r:id="rId39"/>
    <p:sldId id="326" r:id="rId40"/>
    <p:sldId id="327" r:id="rId41"/>
    <p:sldId id="328" r:id="rId42"/>
    <p:sldId id="329" r:id="rId43"/>
    <p:sldId id="330" r:id="rId44"/>
    <p:sldId id="331" r:id="rId45"/>
    <p:sldId id="332" r:id="rId46"/>
    <p:sldId id="333" r:id="rId47"/>
    <p:sldId id="334" r:id="rId48"/>
    <p:sldId id="338" r:id="rId49"/>
    <p:sldId id="337" r:id="rId50"/>
    <p:sldId id="335" r:id="rId51"/>
    <p:sldId id="339" r:id="rId52"/>
    <p:sldId id="340" r:id="rId53"/>
    <p:sldId id="341" r:id="rId54"/>
    <p:sldId id="342" r:id="rId55"/>
    <p:sldId id="343" r:id="rId56"/>
    <p:sldId id="345" r:id="rId57"/>
    <p:sldId id="346" r:id="rId58"/>
    <p:sldId id="347" r:id="rId59"/>
    <p:sldId id="348" r:id="rId60"/>
    <p:sldId id="349" r:id="rId61"/>
    <p:sldId id="350" r:id="rId62"/>
    <p:sldId id="351" r:id="rId63"/>
    <p:sldId id="344" r:id="rId64"/>
    <p:sldId id="352" r:id="rId65"/>
    <p:sldId id="353" r:id="rId66"/>
    <p:sldId id="354" r:id="rId67"/>
    <p:sldId id="355" r:id="rId68"/>
    <p:sldId id="356" r:id="rId69"/>
    <p:sldId id="357" r:id="rId70"/>
    <p:sldId id="358" r:id="rId71"/>
    <p:sldId id="359" r:id="rId72"/>
    <p:sldId id="360" r:id="rId73"/>
    <p:sldId id="361" r:id="rId74"/>
    <p:sldId id="362" r:id="rId75"/>
    <p:sldId id="363" r:id="rId76"/>
    <p:sldId id="364" r:id="rId77"/>
    <p:sldId id="365" r:id="rId78"/>
    <p:sldId id="367" r:id="rId79"/>
    <p:sldId id="366" r:id="rId8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185" autoAdjust="0"/>
  </p:normalViewPr>
  <p:slideViewPr>
    <p:cSldViewPr>
      <p:cViewPr>
        <p:scale>
          <a:sx n="80" d="100"/>
          <a:sy n="80" d="100"/>
        </p:scale>
        <p:origin x="-1956" y="-3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6" d="100"/>
          <a:sy n="76" d="100"/>
        </p:scale>
        <p:origin x="-3484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2F831F-7F4F-4123-9DB6-9E0FD04DF320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B6BE65-B085-49F5-9D4F-840A113300B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8830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D7674E-C742-4C0F-850A-352282C0ECCD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2D89EE-8134-429A-9E63-5D611C84EEE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183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思政：自力更生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D89EE-8134-429A-9E63-5D611C84EEE5}" type="slidenum">
              <a:rPr lang="zh-CN" altLang="en-US" smtClean="0"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43108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993A8EAE-5D91-4B84-84CC-A90E0ADE1D9A}" type="slidenum">
              <a:rPr lang="en-US" altLang="zh-CN"/>
              <a:t>49</a:t>
            </a:fld>
            <a:endParaRPr lang="en-US" altLang="zh-CN"/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8027969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 smtClean="0">
                <a:solidFill>
                  <a:srgbClr val="FFFF00"/>
                </a:solidFill>
              </a:rPr>
              <a:t>、不被卡脖子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2D89EE-8134-429A-9E63-5D611C84EEE5}" type="slidenum">
              <a:rPr lang="zh-CN" altLang="en-US" smtClean="0"/>
              <a:t>61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5322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86019" name="备注占位符 2"/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smtClean="0"/>
              <a:t>AUI</a:t>
            </a:r>
            <a:r>
              <a:rPr lang="zh-CN" altLang="en-US" smtClean="0"/>
              <a:t>端口是用来与粗同轴电缆连接的接口，它是一种</a:t>
            </a:r>
            <a:r>
              <a:rPr lang="en-US" altLang="zh-CN" smtClean="0"/>
              <a:t>"D"</a:t>
            </a:r>
            <a:r>
              <a:rPr lang="zh-CN" altLang="en-US" smtClean="0"/>
              <a:t>型</a:t>
            </a:r>
            <a:r>
              <a:rPr lang="en-US" altLang="zh-CN" smtClean="0"/>
              <a:t>15</a:t>
            </a:r>
            <a:r>
              <a:rPr lang="zh-CN" altLang="en-US" smtClean="0"/>
              <a:t>针接口，这在令牌环网或总线型网络中是一种比较常见的端口之一。路由器可通过粗同轴电缆收发器实现与</a:t>
            </a:r>
            <a:r>
              <a:rPr lang="en-US" altLang="zh-CN" smtClean="0"/>
              <a:t>10Base-5</a:t>
            </a:r>
            <a:r>
              <a:rPr lang="zh-CN" altLang="en-US" smtClean="0"/>
              <a:t>网络的连接，但更多的是借助于外接的收发转发器（</a:t>
            </a:r>
            <a:r>
              <a:rPr lang="en-US" altLang="zh-CN" smtClean="0"/>
              <a:t>AUI-to-RJ-45</a:t>
            </a:r>
            <a:r>
              <a:rPr lang="zh-CN" altLang="en-US" smtClean="0"/>
              <a:t>），实现与</a:t>
            </a:r>
            <a:r>
              <a:rPr lang="en-US" altLang="zh-CN" smtClean="0"/>
              <a:t>10Base-T</a:t>
            </a:r>
            <a:r>
              <a:rPr lang="zh-CN" altLang="en-US" smtClean="0"/>
              <a:t>以太网络的连接。当然也可借助于其他类型的收发转发器实现与细同轴电缆（</a:t>
            </a:r>
            <a:r>
              <a:rPr lang="en-US" altLang="zh-CN" smtClean="0"/>
              <a:t>10Base-2</a:t>
            </a:r>
            <a:r>
              <a:rPr lang="zh-CN" altLang="en-US" smtClean="0"/>
              <a:t>）或光缆（</a:t>
            </a:r>
            <a:r>
              <a:rPr lang="en-US" altLang="zh-CN" smtClean="0"/>
              <a:t>10Base-F</a:t>
            </a:r>
            <a:r>
              <a:rPr lang="zh-CN" altLang="en-US" smtClean="0"/>
              <a:t>）的连接。这里所讲的路由器</a:t>
            </a:r>
            <a:r>
              <a:rPr lang="en-US" altLang="zh-CN" smtClean="0"/>
              <a:t>AUI</a:t>
            </a:r>
            <a:r>
              <a:rPr lang="zh-CN" altLang="en-US" smtClean="0"/>
              <a:t>接口主要是用粗同轴电缆作为传输介质的网络进行连接用的，</a:t>
            </a:r>
            <a:r>
              <a:rPr lang="en-US" altLang="zh-CN" smtClean="0"/>
              <a:t>AUI</a:t>
            </a:r>
            <a:r>
              <a:rPr lang="zh-CN" altLang="en-US" smtClean="0"/>
              <a:t>接口示意图如图所示。</a:t>
            </a:r>
            <a:endParaRPr lang="en-US" altLang="zh-CN" smtClean="0"/>
          </a:p>
          <a:p>
            <a:endParaRPr lang="en-US" altLang="zh-CN" smtClean="0"/>
          </a:p>
          <a:p>
            <a:r>
              <a:rPr lang="en-US" altLang="zh-CN" smtClean="0"/>
              <a:t>AUX</a:t>
            </a:r>
            <a:r>
              <a:rPr lang="zh-CN" altLang="en-US" smtClean="0"/>
              <a:t>　　</a:t>
            </a:r>
            <a:br>
              <a:rPr lang="zh-CN" altLang="en-US" smtClean="0"/>
            </a:br>
            <a:r>
              <a:rPr lang="en-US" altLang="zh-CN" smtClean="0"/>
              <a:t>AUX</a:t>
            </a:r>
            <a:r>
              <a:rPr lang="zh-CN" altLang="en-US" smtClean="0"/>
              <a:t>端口为异步端口，主要用于远程配置，也可用于拔号连接，还可通过收发器与</a:t>
            </a:r>
            <a:r>
              <a:rPr lang="en-US" altLang="zh-CN" smtClean="0"/>
              <a:t>MODEM</a:t>
            </a:r>
            <a:r>
              <a:rPr lang="zh-CN" altLang="en-US" smtClean="0"/>
              <a:t>进行连接。支持硬件流控制（</a:t>
            </a:r>
            <a:r>
              <a:rPr lang="en-US" altLang="zh-CN" smtClean="0"/>
              <a:t>Hardware Flow Control</a:t>
            </a:r>
            <a:r>
              <a:rPr lang="zh-CN" altLang="en-US" smtClean="0"/>
              <a:t>）。</a:t>
            </a:r>
            <a:r>
              <a:rPr lang="en-US" altLang="zh-CN" smtClean="0"/>
              <a:t>AUX</a:t>
            </a:r>
            <a:r>
              <a:rPr lang="zh-CN" altLang="en-US" smtClean="0"/>
              <a:t>端口与</a:t>
            </a:r>
            <a:r>
              <a:rPr lang="en-US" altLang="zh-CN" smtClean="0"/>
              <a:t>Console</a:t>
            </a:r>
            <a:r>
              <a:rPr lang="zh-CN" altLang="en-US" smtClean="0"/>
              <a:t>端口通常被放置在一起，因为它们各自所适用的配置环境不一样。</a:t>
            </a:r>
          </a:p>
        </p:txBody>
      </p:sp>
      <p:sp>
        <p:nvSpPr>
          <p:cNvPr id="86020" name="灯片编号占位符 3"/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76764">
              <a:defRPr sz="4000">
                <a:solidFill>
                  <a:schemeClr val="tx1"/>
                </a:solidFill>
                <a:latin typeface="Arial" pitchFamily="34" charset="0"/>
              </a:defRPr>
            </a:lvl1pPr>
            <a:lvl2pPr marL="751512" indent="-289043" defTabSz="876764">
              <a:defRPr sz="4000">
                <a:solidFill>
                  <a:schemeClr val="tx1"/>
                </a:solidFill>
                <a:latin typeface="Arial" pitchFamily="34" charset="0"/>
              </a:defRPr>
            </a:lvl2pPr>
            <a:lvl3pPr marL="1156172" indent="-231235" defTabSz="876764">
              <a:defRPr sz="4000">
                <a:solidFill>
                  <a:schemeClr val="tx1"/>
                </a:solidFill>
                <a:latin typeface="Arial" pitchFamily="34" charset="0"/>
              </a:defRPr>
            </a:lvl3pPr>
            <a:lvl4pPr marL="1618641" indent="-231235" defTabSz="876764">
              <a:defRPr sz="4000">
                <a:solidFill>
                  <a:schemeClr val="tx1"/>
                </a:solidFill>
                <a:latin typeface="Arial" pitchFamily="34" charset="0"/>
              </a:defRPr>
            </a:lvl4pPr>
            <a:lvl5pPr marL="2081110" indent="-231235" defTabSz="876764">
              <a:defRPr sz="4000">
                <a:solidFill>
                  <a:schemeClr val="tx1"/>
                </a:solidFill>
                <a:latin typeface="Arial" pitchFamily="34" charset="0"/>
              </a:defRPr>
            </a:lvl5pPr>
            <a:lvl6pPr marL="2543579" indent="-231235" defTabSz="876764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6pPr>
            <a:lvl7pPr marL="3006047" indent="-231235" defTabSz="876764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7pPr>
            <a:lvl8pPr marL="3468516" indent="-231235" defTabSz="876764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8pPr>
            <a:lvl9pPr marL="3930985" indent="-231235" defTabSz="876764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628A2FB4-3514-4A06-9DBA-44FE4068CF8E}" type="slidenum">
              <a:rPr lang="zh-CN" altLang="en-US" sz="1100">
                <a:latin typeface="Times New Roman" pitchFamily="18" charset="0"/>
              </a:rPr>
              <a:pPr/>
              <a:t>77</a:t>
            </a:fld>
            <a:endParaRPr lang="zh-CN" altLang="en-US" sz="1100">
              <a:latin typeface="Times New Roman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副标题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zh-CN" altLang="en-US" smtClean="0"/>
              <a:t>单击此处编辑母版副标题样式</a:t>
            </a:r>
            <a:endParaRPr kumimoji="0" lang="en-US"/>
          </a:p>
        </p:txBody>
      </p:sp>
      <p:sp>
        <p:nvSpPr>
          <p:cNvPr id="28" name="日期占位符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直接连接符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灯片编号占位符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标题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垂直排列标题与文本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直接连接符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椭圆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</a:lstStyle>
          <a:p>
            <a:r>
              <a:rPr kumimoji="0" lang="zh-CN" altLang="en-US" dirty="0" smtClean="0"/>
              <a:t>单击此处编辑母版标题样式</a:t>
            </a:r>
            <a:endParaRPr kumimoji="0" 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内容占位符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>
            <a:lvl1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1pPr>
            <a:lvl2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2pPr>
            <a:lvl3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3pPr>
            <a:lvl4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4pPr>
            <a:lvl5pPr>
              <a:defRPr b="1">
                <a:solidFill>
                  <a:schemeClr val="tx1"/>
                </a:solidFill>
                <a:latin typeface="黑体" pitchFamily="49" charset="-122"/>
                <a:ea typeface="黑体" pitchFamily="49" charset="-122"/>
              </a:defRPr>
            </a:lvl5pPr>
          </a:lstStyle>
          <a:p>
            <a:pPr lvl="0" eaLnBrk="1" latinLnBrk="0" hangingPunct="1"/>
            <a:r>
              <a:rPr lang="zh-CN" altLang="en-US" dirty="0" smtClean="0"/>
              <a:t>单击此处编辑母版文本样式</a:t>
            </a:r>
          </a:p>
          <a:p>
            <a:pPr lvl="1" eaLnBrk="1" latinLnBrk="0" hangingPunct="1"/>
            <a:r>
              <a:rPr lang="zh-CN" altLang="en-US" dirty="0" smtClean="0"/>
              <a:t>第二级</a:t>
            </a:r>
          </a:p>
          <a:p>
            <a:pPr lvl="2" eaLnBrk="1" latinLnBrk="0" hangingPunct="1"/>
            <a:r>
              <a:rPr lang="zh-CN" altLang="en-US" dirty="0" smtClean="0"/>
              <a:t>第三级</a:t>
            </a:r>
          </a:p>
          <a:p>
            <a:pPr lvl="3" eaLnBrk="1" latinLnBrk="0" hangingPunct="1"/>
            <a:r>
              <a:rPr lang="zh-CN" altLang="en-US" dirty="0" smtClean="0"/>
              <a:t>第四级</a:t>
            </a:r>
          </a:p>
          <a:p>
            <a:pPr lvl="4" eaLnBrk="1" latinLnBrk="0" hangingPunct="1"/>
            <a:r>
              <a:rPr lang="zh-CN" altLang="en-US" dirty="0" smtClean="0"/>
              <a:t>第五级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直接连接符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内容占位符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2" name="内容占位符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直接连接符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矩形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5" name="直接连接符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内容占位符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6" name="内容占位符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25" name="椭圆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椭圆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3" name="标题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矩形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直接连接符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内容占位符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zh-CN" altLang="en-US" smtClean="0"/>
              <a:t>单击此处编辑母版文本样式</a:t>
            </a:r>
          </a:p>
          <a:p>
            <a:pPr lvl="1" eaLnBrk="1" latinLnBrk="0" hangingPunct="1"/>
            <a:r>
              <a:rPr lang="zh-CN" altLang="en-US" smtClean="0"/>
              <a:t>第二级</a:t>
            </a:r>
          </a:p>
          <a:p>
            <a:pPr lvl="2" eaLnBrk="1" latinLnBrk="0" hangingPunct="1"/>
            <a:r>
              <a:rPr lang="zh-CN" altLang="en-US" smtClean="0"/>
              <a:t>第三级</a:t>
            </a:r>
          </a:p>
          <a:p>
            <a:pPr lvl="3" eaLnBrk="1" latinLnBrk="0" hangingPunct="1"/>
            <a:r>
              <a:rPr lang="zh-CN" altLang="en-US" smtClean="0"/>
              <a:t>第四级</a:t>
            </a:r>
          </a:p>
          <a:p>
            <a:pPr lvl="4" eaLnBrk="1" latinLnBrk="0" hangingPunct="1"/>
            <a:r>
              <a:rPr lang="zh-CN" altLang="en-US" smtClean="0"/>
              <a:t>第五级</a:t>
            </a:r>
            <a:endParaRPr kumimoji="0" lang="en-US"/>
          </a:p>
        </p:txBody>
      </p:sp>
      <p:sp>
        <p:nvSpPr>
          <p:cNvPr id="10" name="椭圆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椭圆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直接连接符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矩形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椭圆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椭圆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zh-CN" altLang="en-US" smtClean="0"/>
              <a:t>单击图标添加图片</a:t>
            </a:r>
            <a:endParaRPr kumimoji="0" 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530820CF-B880-4189-942D-D702A7CBA730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2023/12/29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直接连接符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椭圆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椭圆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灯片编号占位符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2" name="标题占位符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zh-CN" altLang="en-US" smtClean="0"/>
              <a:t>单击此处编辑母版标题样式</a:t>
            </a:r>
            <a:endParaRPr kumimoji="0" lang="en-US"/>
          </a:p>
        </p:txBody>
      </p:sp>
      <p:sp>
        <p:nvSpPr>
          <p:cNvPr id="13" name="文本占位符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zh-CN" altLang="en-US" smtClean="0"/>
              <a:t>单击此处编辑母版文本样式</a:t>
            </a:r>
          </a:p>
          <a:p>
            <a:pPr lvl="1" eaLnBrk="1" latinLnBrk="0" hangingPunct="1"/>
            <a:r>
              <a:rPr kumimoji="0" lang="zh-CN" altLang="en-US" smtClean="0"/>
              <a:t>第二级</a:t>
            </a:r>
          </a:p>
          <a:p>
            <a:pPr lvl="2" eaLnBrk="1" latinLnBrk="0" hangingPunct="1"/>
            <a:r>
              <a:rPr kumimoji="0" lang="zh-CN" altLang="en-US" smtClean="0"/>
              <a:t>第三级</a:t>
            </a:r>
          </a:p>
          <a:p>
            <a:pPr lvl="3" eaLnBrk="1" latinLnBrk="0" hangingPunct="1"/>
            <a:r>
              <a:rPr kumimoji="0" lang="zh-CN" altLang="en-US" smtClean="0"/>
              <a:t>第四级</a:t>
            </a:r>
          </a:p>
          <a:p>
            <a:pPr lvl="4" eaLnBrk="1" latinLnBrk="0" hangingPunct="1"/>
            <a:r>
              <a:rPr kumimoji="0" lang="zh-CN" altLang="en-US" smtClean="0"/>
              <a:t>第五级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1" r:id="rId7"/>
    <p:sldLayoutId id="2147483932" r:id="rId8"/>
    <p:sldLayoutId id="2147483933" r:id="rId9"/>
    <p:sldLayoutId id="2147483934" r:id="rId10"/>
    <p:sldLayoutId id="214748393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jpe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wmf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eg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9" name="Picture 1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" y="0"/>
            <a:ext cx="9236177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476672"/>
            <a:ext cx="7772400" cy="1752600"/>
          </a:xfrm>
        </p:spPr>
        <p:txBody>
          <a:bodyPr/>
          <a:lstStyle/>
          <a:p>
            <a:pPr algn="l"/>
            <a:r>
              <a:rPr lang="zh-CN" altLang="zh-CN" dirty="0">
                <a:solidFill>
                  <a:srgbClr val="FF0000"/>
                </a:solidFill>
              </a:rPr>
              <a:t>网络的宏观视角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zh-CN" altLang="en-US"/>
          </a:p>
        </p:txBody>
      </p:sp>
      <p:pic>
        <p:nvPicPr>
          <p:cNvPr id="6" name="图片 5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8" y="4005064"/>
            <a:ext cx="2554018" cy="270509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705539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为什么常用一朵云来表示网络</a:t>
            </a:r>
            <a:r>
              <a:rPr lang="zh-CN" altLang="zh-CN" dirty="0" smtClean="0"/>
              <a:t>呢</a:t>
            </a:r>
            <a:endParaRPr lang="en-US" altLang="zh-CN" dirty="0" smtClean="0"/>
          </a:p>
          <a:p>
            <a:pPr lvl="1"/>
            <a:r>
              <a:rPr lang="zh-CN" altLang="zh-CN" dirty="0"/>
              <a:t>物理网络的</a:t>
            </a:r>
            <a:r>
              <a:rPr lang="zh-CN" altLang="zh-CN" dirty="0" smtClean="0"/>
              <a:t>多样性</a:t>
            </a:r>
            <a:endParaRPr lang="en-US" altLang="zh-CN" dirty="0" smtClean="0"/>
          </a:p>
          <a:p>
            <a:r>
              <a:rPr lang="zh-CN" altLang="zh-CN" dirty="0"/>
              <a:t>拓扑结构（</a:t>
            </a:r>
            <a:r>
              <a:rPr lang="en-US" altLang="zh-CN" dirty="0"/>
              <a:t>topology</a:t>
            </a:r>
            <a:r>
              <a:rPr lang="zh-CN" altLang="zh-CN" dirty="0" smtClean="0"/>
              <a:t>）来</a:t>
            </a:r>
            <a:r>
              <a:rPr lang="zh-CN" altLang="zh-CN" dirty="0"/>
              <a:t>描述网络的实现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r>
              <a:rPr lang="zh-CN" altLang="zh-CN" dirty="0"/>
              <a:t>是一种基于抽象的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只是</a:t>
            </a:r>
            <a:r>
              <a:rPr lang="zh-CN" altLang="zh-CN" dirty="0"/>
              <a:t>告诉我们一个网络的几何形状是什么样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具体</a:t>
            </a:r>
            <a:r>
              <a:rPr lang="zh-CN" altLang="zh-CN" dirty="0"/>
              <a:t>是如何连接和如何工作的，不同的网络有不同的实现</a:t>
            </a:r>
            <a:r>
              <a:rPr lang="zh-CN" altLang="zh-CN" dirty="0" smtClean="0"/>
              <a:t>方法</a:t>
            </a:r>
            <a:endParaRPr lang="en-US" altLang="zh-CN" dirty="0" smtClean="0"/>
          </a:p>
          <a:p>
            <a:r>
              <a:rPr lang="zh-CN" altLang="zh-CN" dirty="0" smtClean="0"/>
              <a:t>本</a:t>
            </a:r>
            <a:r>
              <a:rPr lang="zh-CN" altLang="zh-CN" dirty="0"/>
              <a:t>书主要介绍基本的网络拓扑，实际上的网络拓扑可以由不同的基本拓扑相互组合形成复杂的</a:t>
            </a:r>
            <a:r>
              <a:rPr lang="zh-CN" altLang="zh-CN" dirty="0" smtClean="0"/>
              <a:t>拓扑</a:t>
            </a:r>
            <a:endParaRPr lang="en-US" altLang="zh-CN" dirty="0" smtClean="0"/>
          </a:p>
          <a:p>
            <a:r>
              <a:rPr lang="zh-CN" altLang="zh-CN" dirty="0" smtClean="0"/>
              <a:t>往往</a:t>
            </a:r>
            <a:r>
              <a:rPr lang="zh-CN" altLang="zh-CN" dirty="0"/>
              <a:t>会采用线段表示结点之间的链路</a:t>
            </a:r>
            <a:r>
              <a:rPr lang="zh-CN" altLang="zh-CN" dirty="0" smtClean="0"/>
              <a:t>，可能</a:t>
            </a:r>
            <a:r>
              <a:rPr lang="zh-CN" altLang="zh-CN" dirty="0"/>
              <a:t>是有线的，也可能是无线的</a:t>
            </a:r>
            <a:endParaRPr lang="zh-CN" altLang="en-US" dirty="0"/>
          </a:p>
        </p:txBody>
      </p:sp>
      <p:sp>
        <p:nvSpPr>
          <p:cNvPr id="4" name="云形 3"/>
          <p:cNvSpPr/>
          <p:nvPr/>
        </p:nvSpPr>
        <p:spPr>
          <a:xfrm>
            <a:off x="5492860" y="548680"/>
            <a:ext cx="2808312" cy="108012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/>
              <a:t>好大的棉花糖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816637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．点到点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是最简单的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r>
              <a:rPr lang="zh-CN" altLang="zh-CN" dirty="0"/>
              <a:t>生活中比较</a:t>
            </a:r>
            <a:r>
              <a:rPr lang="zh-CN" altLang="zh-CN" dirty="0" smtClean="0"/>
              <a:t>少见</a:t>
            </a:r>
            <a:endParaRPr lang="en-US" altLang="zh-CN" dirty="0" smtClean="0"/>
          </a:p>
          <a:p>
            <a:r>
              <a:rPr lang="zh-CN" altLang="zh-CN" dirty="0"/>
              <a:t>可以作为两个网络的连接</a:t>
            </a:r>
            <a:r>
              <a:rPr lang="zh-CN" altLang="zh-CN" dirty="0" smtClean="0"/>
              <a:t>手段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往往具有双向的通信</a:t>
            </a:r>
            <a:r>
              <a:rPr lang="zh-CN" altLang="zh-CN" dirty="0" smtClean="0"/>
              <a:t>链路</a:t>
            </a:r>
            <a:r>
              <a:rPr lang="en-US" altLang="zh-CN" dirty="0" smtClean="0"/>
              <a:t>——</a:t>
            </a:r>
            <a:r>
              <a:rPr lang="zh-CN" altLang="zh-CN" dirty="0">
                <a:solidFill>
                  <a:srgbClr val="FF0000"/>
                </a:solidFill>
              </a:rPr>
              <a:t>全双工</a:t>
            </a:r>
            <a:r>
              <a:rPr lang="zh-CN" altLang="zh-CN" dirty="0" smtClean="0">
                <a:solidFill>
                  <a:srgbClr val="FF0000"/>
                </a:solidFill>
              </a:rPr>
              <a:t>方式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zh-CN" altLang="en-US" dirty="0" smtClean="0"/>
              <a:t>其他方式：</a:t>
            </a:r>
            <a:r>
              <a:rPr lang="zh-CN" altLang="zh-CN" dirty="0" smtClean="0">
                <a:solidFill>
                  <a:srgbClr val="FF0000"/>
                </a:solidFill>
              </a:rPr>
              <a:t>半双工方式</a:t>
            </a:r>
            <a:r>
              <a:rPr lang="zh-CN" altLang="en-US" dirty="0" smtClean="0"/>
              <a:t>、</a:t>
            </a:r>
            <a:r>
              <a:rPr lang="zh-CN" altLang="zh-CN" dirty="0" smtClean="0">
                <a:solidFill>
                  <a:srgbClr val="FF0000"/>
                </a:solidFill>
              </a:rPr>
              <a:t>单工</a:t>
            </a:r>
            <a:r>
              <a:rPr lang="zh-CN" altLang="zh-CN" dirty="0">
                <a:solidFill>
                  <a:srgbClr val="FF0000"/>
                </a:solidFill>
              </a:rPr>
              <a:t>方式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3356992"/>
            <a:ext cx="8326710" cy="103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568611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扩展为链型</a:t>
            </a:r>
            <a:r>
              <a:rPr lang="en-US" altLang="zh-CN" dirty="0"/>
              <a:t>/</a:t>
            </a:r>
            <a:r>
              <a:rPr lang="zh-CN" altLang="zh-CN" dirty="0"/>
              <a:t>线型拓扑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在一些广域网和无线网络中会用到</a:t>
            </a:r>
            <a:endParaRPr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2852936"/>
            <a:ext cx="8374063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21932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zh-CN" dirty="0">
                <a:solidFill>
                  <a:srgbClr val="FF0000"/>
                </a:solidFill>
              </a:rPr>
              <a:t>．总线型拓扑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是一种重要的</a:t>
            </a:r>
            <a:r>
              <a:rPr lang="zh-CN" altLang="zh-CN" dirty="0" smtClean="0"/>
              <a:t>拓扑结构</a:t>
            </a:r>
            <a:endParaRPr lang="en-US" altLang="zh-CN" dirty="0" smtClean="0"/>
          </a:p>
          <a:p>
            <a:r>
              <a:rPr lang="zh-CN" altLang="zh-CN" dirty="0" smtClean="0"/>
              <a:t>曾经</a:t>
            </a:r>
            <a:r>
              <a:rPr lang="zh-CN" altLang="zh-CN" dirty="0"/>
              <a:t>是一种非常常见的</a:t>
            </a:r>
            <a:r>
              <a:rPr lang="zh-CN" altLang="zh-CN" dirty="0" smtClean="0"/>
              <a:t>拓扑结构</a:t>
            </a:r>
            <a:endParaRPr lang="en-US" altLang="zh-CN" dirty="0" smtClean="0"/>
          </a:p>
          <a:p>
            <a:r>
              <a:rPr lang="zh-CN" altLang="zh-CN" dirty="0" smtClean="0"/>
              <a:t>现在</a:t>
            </a:r>
            <a:r>
              <a:rPr lang="zh-CN" altLang="zh-CN" dirty="0"/>
              <a:t>在某些领域（如工控网络）中还承担着重要的角色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/>
              <a:t>有一根线缆作为总线</a:t>
            </a:r>
            <a:endParaRPr lang="en-US" altLang="zh-CN" dirty="0"/>
          </a:p>
          <a:p>
            <a:r>
              <a:rPr lang="zh-CN" altLang="zh-CN" dirty="0"/>
              <a:t>两端往往需要有终端电阻</a:t>
            </a:r>
            <a:endParaRPr lang="en-US" altLang="zh-CN" dirty="0"/>
          </a:p>
          <a:p>
            <a:r>
              <a:rPr lang="zh-CN" altLang="zh-CN" dirty="0"/>
              <a:t>通信结点通过分支线连接到主电缆上</a:t>
            </a:r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4941168"/>
            <a:ext cx="7475968" cy="13158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5087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 smtClean="0"/>
              <a:t>结构</a:t>
            </a:r>
            <a:r>
              <a:rPr lang="zh-CN" altLang="zh-CN" dirty="0"/>
              <a:t>简单，需要较少的</a:t>
            </a:r>
            <a:r>
              <a:rPr lang="zh-CN" altLang="zh-CN" dirty="0" smtClean="0"/>
              <a:t>电缆</a:t>
            </a:r>
            <a:endParaRPr lang="en-US" altLang="zh-CN" dirty="0" smtClean="0"/>
          </a:p>
          <a:p>
            <a:r>
              <a:rPr lang="zh-CN" altLang="zh-CN" dirty="0" smtClean="0"/>
              <a:t>但是</a:t>
            </a:r>
            <a:r>
              <a:rPr lang="zh-CN" altLang="zh-CN" dirty="0"/>
              <a:t>网络只要有一处线缆接触不良</a:t>
            </a:r>
            <a:r>
              <a:rPr lang="en-US" altLang="zh-CN" dirty="0"/>
              <a:t>/</a:t>
            </a:r>
            <a:r>
              <a:rPr lang="zh-CN" altLang="zh-CN" dirty="0"/>
              <a:t>断开，就会导致全网无法</a:t>
            </a:r>
            <a:r>
              <a:rPr lang="zh-CN" altLang="zh-CN" dirty="0" smtClean="0"/>
              <a:t>工作</a:t>
            </a:r>
            <a:endParaRPr lang="en-US" altLang="zh-CN" dirty="0" smtClean="0"/>
          </a:p>
          <a:p>
            <a:r>
              <a:rPr lang="zh-CN" altLang="zh-CN" dirty="0"/>
              <a:t>这种拓扑结构的通信链路通常只有一根，不采用特殊</a:t>
            </a:r>
            <a:r>
              <a:rPr lang="zh-CN" altLang="zh-CN" dirty="0" smtClean="0"/>
              <a:t>技术的</a:t>
            </a:r>
            <a:r>
              <a:rPr lang="zh-CN" altLang="zh-CN" dirty="0"/>
              <a:t>情况下，通信方式多数是半双工工作</a:t>
            </a:r>
            <a:r>
              <a:rPr lang="zh-CN" altLang="zh-CN" dirty="0" smtClean="0"/>
              <a:t>方式</a:t>
            </a:r>
            <a:endParaRPr lang="zh-CN" altLang="zh-CN" dirty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6154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zh-CN" dirty="0">
                <a:solidFill>
                  <a:srgbClr val="FF0000"/>
                </a:solidFill>
              </a:rPr>
              <a:t>．星型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是</a:t>
            </a:r>
            <a:r>
              <a:rPr lang="zh-CN" altLang="zh-CN" dirty="0"/>
              <a:t>当前最常见的一种</a:t>
            </a:r>
            <a:r>
              <a:rPr lang="zh-CN" altLang="zh-CN" dirty="0" smtClean="0"/>
              <a:t>网络拓扑</a:t>
            </a:r>
            <a:endParaRPr lang="en-US" altLang="zh-CN" dirty="0" smtClean="0"/>
          </a:p>
          <a:p>
            <a:r>
              <a:rPr lang="zh-CN" altLang="zh-CN" dirty="0" smtClean="0"/>
              <a:t>每个</a:t>
            </a:r>
            <a:r>
              <a:rPr lang="zh-CN" altLang="zh-CN" dirty="0"/>
              <a:t>通信结点连接到一个中心</a:t>
            </a:r>
            <a:r>
              <a:rPr lang="zh-CN" altLang="zh-CN" dirty="0" smtClean="0"/>
              <a:t>设备</a:t>
            </a:r>
            <a:endParaRPr lang="en-US" altLang="zh-CN" dirty="0" smtClean="0"/>
          </a:p>
          <a:p>
            <a:r>
              <a:rPr lang="zh-CN" altLang="zh-CN" dirty="0" smtClean="0"/>
              <a:t>结点</a:t>
            </a:r>
            <a:r>
              <a:rPr lang="zh-CN" altLang="zh-CN" dirty="0"/>
              <a:t>通过中心设备进行通信</a:t>
            </a:r>
            <a:r>
              <a:rPr lang="zh-CN" altLang="zh-CN" dirty="0" smtClean="0"/>
              <a:t>，任意两结点的通信</a:t>
            </a:r>
            <a:r>
              <a:rPr lang="zh-CN" altLang="zh-CN" dirty="0"/>
              <a:t>只需两</a:t>
            </a:r>
            <a:r>
              <a:rPr lang="zh-CN" altLang="zh-CN" dirty="0" smtClean="0"/>
              <a:t>步</a:t>
            </a:r>
            <a:endParaRPr lang="en-US" altLang="zh-CN" dirty="0" smtClean="0"/>
          </a:p>
          <a:p>
            <a:r>
              <a:rPr lang="zh-CN" altLang="zh-CN" dirty="0" smtClean="0"/>
              <a:t>我们</a:t>
            </a:r>
            <a:r>
              <a:rPr lang="zh-CN" altLang="zh-CN" dirty="0"/>
              <a:t>平时用</a:t>
            </a:r>
            <a:r>
              <a:rPr lang="en-US" altLang="zh-CN" dirty="0" err="1"/>
              <a:t>WiFi</a:t>
            </a:r>
            <a:r>
              <a:rPr lang="zh-CN" altLang="zh-CN" dirty="0"/>
              <a:t>上网，其基本的拓扑就是星型拓扑。</a:t>
            </a:r>
            <a:endParaRPr lang="zh-CN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005064"/>
            <a:ext cx="4825870" cy="25202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91281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23528" y="1547441"/>
            <a:ext cx="8503920" cy="4572000"/>
          </a:xfrm>
        </p:spPr>
        <p:txBody>
          <a:bodyPr/>
          <a:lstStyle/>
          <a:p>
            <a:r>
              <a:rPr lang="zh-CN" altLang="zh-CN" dirty="0"/>
              <a:t>既便宜又易于工程</a:t>
            </a:r>
            <a:r>
              <a:rPr lang="zh-CN" altLang="zh-CN" dirty="0" smtClean="0"/>
              <a:t>安装</a:t>
            </a:r>
            <a:endParaRPr lang="en-US" altLang="zh-CN" dirty="0" smtClean="0"/>
          </a:p>
          <a:p>
            <a:r>
              <a:rPr lang="zh-CN" altLang="zh-CN" dirty="0"/>
              <a:t>扩展非常</a:t>
            </a:r>
            <a:r>
              <a:rPr lang="zh-CN" altLang="zh-CN" dirty="0" smtClean="0"/>
              <a:t>方便</a:t>
            </a:r>
            <a:endParaRPr lang="en-US" altLang="zh-CN" dirty="0" smtClean="0"/>
          </a:p>
          <a:p>
            <a:pPr lvl="1"/>
            <a:r>
              <a:rPr lang="zh-CN" altLang="zh-CN" dirty="0"/>
              <a:t>可以做到热插</a:t>
            </a:r>
            <a:r>
              <a:rPr lang="zh-CN" altLang="zh-CN" dirty="0" smtClean="0"/>
              <a:t>拔</a:t>
            </a:r>
            <a:endParaRPr lang="en-US" altLang="zh-CN" dirty="0" smtClean="0"/>
          </a:p>
          <a:p>
            <a:pPr lvl="1"/>
            <a:r>
              <a:rPr lang="zh-CN" altLang="zh-CN" dirty="0"/>
              <a:t>无线</a:t>
            </a:r>
            <a:r>
              <a:rPr lang="zh-CN" altLang="zh-CN" dirty="0" smtClean="0"/>
              <a:t>网络更加</a:t>
            </a:r>
            <a:r>
              <a:rPr lang="zh-CN" altLang="zh-CN" dirty="0"/>
              <a:t>随意</a:t>
            </a:r>
            <a:endParaRPr lang="en-US" altLang="zh-CN" dirty="0" smtClean="0"/>
          </a:p>
          <a:p>
            <a:r>
              <a:rPr lang="zh-CN" altLang="zh-CN" dirty="0"/>
              <a:t>对中心设备的依赖很大</a:t>
            </a:r>
            <a:endParaRPr lang="en-US" altLang="zh-CN" dirty="0" smtClean="0"/>
          </a:p>
          <a:p>
            <a:r>
              <a:rPr lang="zh-CN" altLang="en-US" dirty="0" smtClean="0"/>
              <a:t>工作</a:t>
            </a:r>
            <a:r>
              <a:rPr lang="zh-CN" altLang="en-US" dirty="0"/>
              <a:t>方式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可以</a:t>
            </a:r>
            <a:r>
              <a:rPr lang="zh-CN" altLang="zh-CN" dirty="0"/>
              <a:t>是全双工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也</a:t>
            </a:r>
            <a:r>
              <a:rPr lang="zh-CN" altLang="zh-CN" dirty="0"/>
              <a:t>可以是半双工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5596" y="2348880"/>
            <a:ext cx="782468" cy="78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3748" y="2348880"/>
            <a:ext cx="782468" cy="78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6256" y="2348880"/>
            <a:ext cx="782468" cy="78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1532" y="2336416"/>
            <a:ext cx="782468" cy="7824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-99392"/>
            <a:ext cx="1944216" cy="8992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连接符 8"/>
          <p:cNvCxnSpPr>
            <a:stCxn id="7170" idx="0"/>
          </p:cNvCxnSpPr>
          <p:nvPr/>
        </p:nvCxnSpPr>
        <p:spPr>
          <a:xfrm flipV="1">
            <a:off x="4756830" y="350234"/>
            <a:ext cx="1543362" cy="199864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 flipV="1">
            <a:off x="6228184" y="449458"/>
            <a:ext cx="360040" cy="187181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 flipV="1">
            <a:off x="6924624" y="620688"/>
            <a:ext cx="342867" cy="16289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>
            <a:stCxn id="8" idx="0"/>
          </p:cNvCxnSpPr>
          <p:nvPr/>
        </p:nvCxnSpPr>
        <p:spPr>
          <a:xfrm flipH="1" flipV="1">
            <a:off x="7256702" y="620688"/>
            <a:ext cx="1496064" cy="171572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任意多边形 19"/>
          <p:cNvSpPr/>
          <p:nvPr/>
        </p:nvSpPr>
        <p:spPr>
          <a:xfrm rot="21224889">
            <a:off x="4865006" y="663791"/>
            <a:ext cx="1618568" cy="1502202"/>
          </a:xfrm>
          <a:custGeom>
            <a:avLst/>
            <a:gdLst>
              <a:gd name="connsiteX0" fmla="*/ 0 w 1538731"/>
              <a:gd name="connsiteY0" fmla="*/ 1069162 h 1069162"/>
              <a:gd name="connsiteX1" fmla="*/ 1456006 w 1538731"/>
              <a:gd name="connsiteY1" fmla="*/ 17 h 1069162"/>
              <a:gd name="connsiteX2" fmla="*/ 1230923 w 1538731"/>
              <a:gd name="connsiteY2" fmla="*/ 1048060 h 106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8731" h="1069162">
                <a:moveTo>
                  <a:pt x="0" y="1069162"/>
                </a:moveTo>
                <a:cubicBezTo>
                  <a:pt x="625426" y="536348"/>
                  <a:pt x="1250852" y="3534"/>
                  <a:pt x="1456006" y="17"/>
                </a:cubicBezTo>
                <a:cubicBezTo>
                  <a:pt x="1661160" y="-3500"/>
                  <a:pt x="1446041" y="522280"/>
                  <a:pt x="1230923" y="1048060"/>
                </a:cubicBezTo>
              </a:path>
            </a:pathLst>
          </a:custGeom>
          <a:noFill/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任意多边形 20"/>
          <p:cNvSpPr/>
          <p:nvPr/>
        </p:nvSpPr>
        <p:spPr>
          <a:xfrm rot="306135">
            <a:off x="7135288" y="991764"/>
            <a:ext cx="1315900" cy="1111355"/>
          </a:xfrm>
          <a:custGeom>
            <a:avLst/>
            <a:gdLst>
              <a:gd name="connsiteX0" fmla="*/ 295992 w 1315900"/>
              <a:gd name="connsiteY0" fmla="*/ 1111355 h 1111355"/>
              <a:gd name="connsiteX1" fmla="*/ 63876 w 1315900"/>
              <a:gd name="connsiteY1" fmla="*/ 7 h 1111355"/>
              <a:gd name="connsiteX2" fmla="*/ 1315900 w 1315900"/>
              <a:gd name="connsiteY2" fmla="*/ 1097287 h 111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900" h="1111355">
                <a:moveTo>
                  <a:pt x="295992" y="1111355"/>
                </a:moveTo>
                <a:cubicBezTo>
                  <a:pt x="94941" y="556853"/>
                  <a:pt x="-106109" y="2352"/>
                  <a:pt x="63876" y="7"/>
                </a:cubicBezTo>
                <a:cubicBezTo>
                  <a:pt x="233861" y="-2338"/>
                  <a:pt x="774880" y="547474"/>
                  <a:pt x="1315900" y="1097287"/>
                </a:cubicBezTo>
              </a:path>
            </a:pathLst>
          </a:custGeom>
          <a:noFill/>
          <a:ln w="19050"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任意多边形 24"/>
          <p:cNvSpPr/>
          <p:nvPr/>
        </p:nvSpPr>
        <p:spPr>
          <a:xfrm rot="306135">
            <a:off x="7064957" y="864734"/>
            <a:ext cx="1595277" cy="1388353"/>
          </a:xfrm>
          <a:custGeom>
            <a:avLst/>
            <a:gdLst>
              <a:gd name="connsiteX0" fmla="*/ 295992 w 1315900"/>
              <a:gd name="connsiteY0" fmla="*/ 1111355 h 1111355"/>
              <a:gd name="connsiteX1" fmla="*/ 63876 w 1315900"/>
              <a:gd name="connsiteY1" fmla="*/ 7 h 1111355"/>
              <a:gd name="connsiteX2" fmla="*/ 1315900 w 1315900"/>
              <a:gd name="connsiteY2" fmla="*/ 1097287 h 1111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15900" h="1111355">
                <a:moveTo>
                  <a:pt x="295992" y="1111355"/>
                </a:moveTo>
                <a:cubicBezTo>
                  <a:pt x="94941" y="556853"/>
                  <a:pt x="-106109" y="2352"/>
                  <a:pt x="63876" y="7"/>
                </a:cubicBezTo>
                <a:cubicBezTo>
                  <a:pt x="233861" y="-2338"/>
                  <a:pt x="774880" y="547474"/>
                  <a:pt x="1315900" y="1097287"/>
                </a:cubicBezTo>
              </a:path>
            </a:pathLst>
          </a:custGeom>
          <a:noFill/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任意多边形 25"/>
          <p:cNvSpPr/>
          <p:nvPr/>
        </p:nvSpPr>
        <p:spPr>
          <a:xfrm rot="21230399">
            <a:off x="5107082" y="900805"/>
            <a:ext cx="1259211" cy="1201510"/>
          </a:xfrm>
          <a:custGeom>
            <a:avLst/>
            <a:gdLst>
              <a:gd name="connsiteX0" fmla="*/ 0 w 1538731"/>
              <a:gd name="connsiteY0" fmla="*/ 1069162 h 1069162"/>
              <a:gd name="connsiteX1" fmla="*/ 1456006 w 1538731"/>
              <a:gd name="connsiteY1" fmla="*/ 17 h 1069162"/>
              <a:gd name="connsiteX2" fmla="*/ 1230923 w 1538731"/>
              <a:gd name="connsiteY2" fmla="*/ 1048060 h 10691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38731" h="1069162">
                <a:moveTo>
                  <a:pt x="0" y="1069162"/>
                </a:moveTo>
                <a:cubicBezTo>
                  <a:pt x="625426" y="536348"/>
                  <a:pt x="1250852" y="3534"/>
                  <a:pt x="1456006" y="17"/>
                </a:cubicBezTo>
                <a:cubicBezTo>
                  <a:pt x="1661160" y="-3500"/>
                  <a:pt x="1446041" y="522280"/>
                  <a:pt x="1230923" y="1048060"/>
                </a:cubicBezTo>
              </a:path>
            </a:pathLst>
          </a:custGeom>
          <a:noFill/>
          <a:ln w="19050">
            <a:solidFill>
              <a:srgbClr val="00B0F0"/>
            </a:solidFill>
            <a:headEnd type="arrow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415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2" presetClass="entr" presetSubtype="8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22" presetClass="entr" presetSubtype="2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repeatCount="3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2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500"/>
                            </p:stCondLst>
                            <p:childTnLst>
                              <p:par>
                                <p:cTn id="47" presetID="1" presetClass="exit" presetSubtype="0" fill="hold" grpId="5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22" presetClass="entr" presetSubtype="8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500"/>
                            </p:stCondLst>
                            <p:childTnLst>
                              <p:par>
                                <p:cTn id="54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500"/>
                            </p:stCondLst>
                            <p:childTnLst>
                              <p:par>
                                <p:cTn id="57" presetID="22" presetClass="entr" presetSubtype="2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500"/>
                            </p:stCondLst>
                            <p:childTnLst>
                              <p:par>
                                <p:cTn id="61" presetID="1" presetClass="exit" presetSubtype="0" fill="hold" grpId="6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500"/>
                            </p:stCondLst>
                            <p:childTnLst>
                              <p:par>
                                <p:cTn id="64" presetID="22" presetClass="entr" presetSubtype="2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500"/>
                            </p:stCondLst>
                            <p:childTnLst>
                              <p:par>
                                <p:cTn id="68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500"/>
                            </p:stCondLst>
                            <p:childTnLst>
                              <p:par>
                                <p:cTn id="71" presetID="22" presetClass="entr" presetSubtype="8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" presetClass="exit" presetSubtype="0" fill="hold" grpId="7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0" grpId="1" animBg="1"/>
      <p:bldP spid="20" grpId="2" animBg="1"/>
      <p:bldP spid="20" grpId="3" animBg="1"/>
      <p:bldP spid="20" grpId="4" animBg="1"/>
      <p:bldP spid="20" grpId="5" animBg="1"/>
      <p:bldP spid="20" grpId="6" animBg="1"/>
      <p:bldP spid="20" grpId="7" animBg="1"/>
      <p:bldP spid="21" grpId="0" animBg="1"/>
      <p:bldP spid="21" grpId="1" animBg="1"/>
      <p:bldP spid="25" grpId="0" animBg="1"/>
      <p:bldP spid="25" grpId="1" animBg="1"/>
      <p:bldP spid="26" grpId="0" animBg="1"/>
      <p:bldP spid="26" grpId="1" animBg="1"/>
      <p:bldP spid="26" grpId="2" animBg="1"/>
      <p:bldP spid="26" grpId="3" animBg="1"/>
      <p:bldP spid="26" grpId="4" animBg="1"/>
      <p:bldP spid="26" grpId="5" animBg="1"/>
      <p:bldP spid="26" grpId="6" animBg="1"/>
      <p:bldP spid="26" grpId="7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zh-CN" dirty="0">
                <a:solidFill>
                  <a:srgbClr val="FF0000"/>
                </a:solidFill>
              </a:rPr>
              <a:t>．树型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846312" cy="4572000"/>
          </a:xfrm>
        </p:spPr>
        <p:txBody>
          <a:bodyPr/>
          <a:lstStyle/>
          <a:p>
            <a:r>
              <a:rPr lang="zh-CN" altLang="zh-CN" dirty="0"/>
              <a:t>目前常说的树型拓扑是星型拓扑结构的</a:t>
            </a:r>
            <a:r>
              <a:rPr lang="zh-CN" altLang="zh-CN" dirty="0" smtClean="0"/>
              <a:t>扩展</a:t>
            </a:r>
            <a:endParaRPr lang="en-US" altLang="zh-CN" dirty="0" smtClean="0"/>
          </a:p>
          <a:p>
            <a:r>
              <a:rPr lang="zh-CN" altLang="zh-CN" dirty="0"/>
              <a:t>极具扩展性，只要不超过通信距离的限制，可以级联多</a:t>
            </a:r>
            <a:r>
              <a:rPr lang="zh-CN" altLang="zh-CN" dirty="0" smtClean="0"/>
              <a:t>层</a:t>
            </a:r>
            <a:endParaRPr lang="en-US" altLang="zh-CN" dirty="0" smtClean="0"/>
          </a:p>
          <a:p>
            <a:r>
              <a:rPr lang="zh-CN" altLang="zh-CN" dirty="0"/>
              <a:t>其他特性同星型拓扑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8434" y="1870485"/>
            <a:ext cx="572637" cy="54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821" y="1870485"/>
            <a:ext cx="572637" cy="54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62796" y="1861771"/>
            <a:ext cx="572637" cy="54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539" y="221372"/>
            <a:ext cx="875486" cy="503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9" name="直接连接符 8"/>
          <p:cNvCxnSpPr>
            <a:stCxn id="4" idx="0"/>
          </p:cNvCxnSpPr>
          <p:nvPr/>
        </p:nvCxnSpPr>
        <p:spPr>
          <a:xfrm flipV="1">
            <a:off x="5624752" y="473100"/>
            <a:ext cx="1129485" cy="13973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6516216" y="542474"/>
            <a:ext cx="448813" cy="128202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 flipV="1">
            <a:off x="7211218" y="662192"/>
            <a:ext cx="250922" cy="1138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>
            <a:stCxn id="7" idx="0"/>
          </p:cNvCxnSpPr>
          <p:nvPr/>
        </p:nvCxnSpPr>
        <p:spPr>
          <a:xfrm flipH="1" flipV="1">
            <a:off x="7454244" y="662192"/>
            <a:ext cx="1094871" cy="11995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2619" y="3473613"/>
            <a:ext cx="572637" cy="54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3879" y="3473613"/>
            <a:ext cx="572637" cy="54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6981" y="3464899"/>
            <a:ext cx="572637" cy="54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5724" y="1824500"/>
            <a:ext cx="875486" cy="503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23" name="直接连接符 22"/>
          <p:cNvCxnSpPr>
            <a:stCxn id="18" idx="0"/>
          </p:cNvCxnSpPr>
          <p:nvPr/>
        </p:nvCxnSpPr>
        <p:spPr>
          <a:xfrm flipV="1">
            <a:off x="5088937" y="2076228"/>
            <a:ext cx="1129485" cy="13973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/>
          <p:nvPr/>
        </p:nvCxnSpPr>
        <p:spPr>
          <a:xfrm flipV="1">
            <a:off x="6165724" y="2145602"/>
            <a:ext cx="263490" cy="13087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 flipV="1">
            <a:off x="6675403" y="2265320"/>
            <a:ext cx="250922" cy="1138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stCxn id="21" idx="0"/>
          </p:cNvCxnSpPr>
          <p:nvPr/>
        </p:nvCxnSpPr>
        <p:spPr>
          <a:xfrm flipH="1" flipV="1">
            <a:off x="6918429" y="2265320"/>
            <a:ext cx="1094871" cy="11995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657" y="5053352"/>
            <a:ext cx="572637" cy="54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917" y="5053352"/>
            <a:ext cx="572637" cy="54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1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3044" y="5053352"/>
            <a:ext cx="572637" cy="54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0019" y="5044638"/>
            <a:ext cx="572637" cy="547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48762" y="3404239"/>
            <a:ext cx="875486" cy="5034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34" name="直接连接符 33"/>
          <p:cNvCxnSpPr>
            <a:stCxn id="29" idx="0"/>
          </p:cNvCxnSpPr>
          <p:nvPr/>
        </p:nvCxnSpPr>
        <p:spPr>
          <a:xfrm flipV="1">
            <a:off x="5571975" y="3655967"/>
            <a:ext cx="1129485" cy="139738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6648762" y="3725341"/>
            <a:ext cx="263490" cy="130871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7158441" y="3845059"/>
            <a:ext cx="250922" cy="113891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32" idx="0"/>
          </p:cNvCxnSpPr>
          <p:nvPr/>
        </p:nvCxnSpPr>
        <p:spPr>
          <a:xfrm flipH="1" flipV="1">
            <a:off x="7401467" y="3845059"/>
            <a:ext cx="1094871" cy="119957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5240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通信方式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通信方式就更加复杂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r>
              <a:rPr lang="zh-CN" altLang="zh-CN" dirty="0" smtClean="0"/>
              <a:t>有</a:t>
            </a:r>
            <a:r>
              <a:rPr lang="zh-CN" altLang="zh-CN" dirty="0"/>
              <a:t>可能是全部全双工工作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r>
              <a:rPr lang="zh-CN" altLang="zh-CN" dirty="0" smtClean="0"/>
              <a:t>有</a:t>
            </a:r>
            <a:r>
              <a:rPr lang="zh-CN" altLang="zh-CN" dirty="0"/>
              <a:t>可能是全部半双工工作</a:t>
            </a:r>
            <a:r>
              <a:rPr lang="zh-CN" altLang="zh-CN" dirty="0" smtClean="0"/>
              <a:t>方式</a:t>
            </a:r>
            <a:endParaRPr lang="en-US" altLang="zh-CN" dirty="0" smtClean="0"/>
          </a:p>
          <a:p>
            <a:r>
              <a:rPr lang="zh-CN" altLang="zh-CN" dirty="0" smtClean="0"/>
              <a:t>还有</a:t>
            </a:r>
            <a:r>
              <a:rPr lang="zh-CN" altLang="zh-CN" dirty="0"/>
              <a:t>可能一部分是全双工方式，其他的是半双工方式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依赖</a:t>
            </a:r>
            <a:r>
              <a:rPr lang="zh-CN" altLang="zh-CN" dirty="0"/>
              <a:t>于中心设备的布置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0735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5</a:t>
            </a:r>
            <a:r>
              <a:rPr lang="zh-CN" altLang="zh-CN" dirty="0">
                <a:solidFill>
                  <a:srgbClr val="FF0000"/>
                </a:solidFill>
              </a:rPr>
              <a:t>．环型拓扑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zh-CN" dirty="0"/>
              <a:t>环型拓扑结构在局域网中基本上已经见不到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r>
              <a:rPr lang="zh-CN" altLang="zh-CN" dirty="0" smtClean="0"/>
              <a:t>在</a:t>
            </a:r>
            <a:r>
              <a:rPr lang="zh-CN" altLang="zh-CN" dirty="0"/>
              <a:t>广域网</a:t>
            </a:r>
            <a:r>
              <a:rPr lang="en-US" altLang="zh-CN" dirty="0"/>
              <a:t>/</a:t>
            </a:r>
            <a:r>
              <a:rPr lang="zh-CN" altLang="zh-CN" dirty="0"/>
              <a:t>骨干网中，是一个常用的</a:t>
            </a:r>
            <a:r>
              <a:rPr lang="zh-CN" altLang="zh-CN" dirty="0" smtClean="0"/>
              <a:t>拓扑结构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zh-CN" altLang="zh-CN" dirty="0"/>
              <a:t>数据一般沿着一个固定的方向（如逆时针）进行</a:t>
            </a:r>
            <a:r>
              <a:rPr lang="zh-CN" altLang="zh-CN" dirty="0" smtClean="0"/>
              <a:t>流动</a:t>
            </a:r>
            <a:endParaRPr lang="en-US" altLang="zh-CN" dirty="0" smtClean="0"/>
          </a:p>
          <a:p>
            <a:r>
              <a:rPr lang="zh-CN" altLang="zh-CN" dirty="0" smtClean="0"/>
              <a:t>每个</a:t>
            </a:r>
            <a:r>
              <a:rPr lang="zh-CN" altLang="zh-CN" dirty="0"/>
              <a:t>结点都核对信息的目的地址</a:t>
            </a:r>
            <a:r>
              <a:rPr lang="zh-CN" altLang="zh-CN" dirty="0" smtClean="0"/>
              <a:t>，只有</a:t>
            </a:r>
            <a:r>
              <a:rPr lang="zh-CN" altLang="zh-CN" dirty="0"/>
              <a:t>接收结点才进行数据的接收</a:t>
            </a:r>
            <a:endParaRPr lang="en-US" altLang="zh-CN" dirty="0" smtClean="0"/>
          </a:p>
          <a:p>
            <a:endParaRPr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2420887"/>
            <a:ext cx="4323957" cy="2300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剪去单角的矩形 3"/>
          <p:cNvSpPr/>
          <p:nvPr/>
        </p:nvSpPr>
        <p:spPr>
          <a:xfrm>
            <a:off x="3995936" y="2924944"/>
            <a:ext cx="216024" cy="144016"/>
          </a:xfrm>
          <a:prstGeom prst="snip1Rect">
            <a:avLst/>
          </a:prstGeom>
          <a:solidFill>
            <a:srgbClr val="FFFF00"/>
          </a:solidFill>
          <a:ln w="19050"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n w="28575">
                <a:solidFill>
                  <a:schemeClr val="tx1"/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55681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191 4.44444E-6 C 0.10053 4.44444E-6 0.18108 0.04236 0.18108 0.09444 C 0.18108 0.14652 0.10053 0.18912 0.00191 0.18912 C -0.09704 0.18912 -0.17708 0.14652 -0.17708 0.09444 C -0.17708 0.04236 -0.09704 4.44444E-6 0.00191 4.44444E-6 Z " pathEditMode="relative" rAng="0" ptsTypes="fffff">
                                      <p:cBhvr>
                                        <p:cTn id="11" dur="3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3.1 </a:t>
            </a:r>
            <a:r>
              <a:rPr lang="zh-CN" altLang="zh-CN" dirty="0">
                <a:solidFill>
                  <a:srgbClr val="FF0000"/>
                </a:solidFill>
              </a:rPr>
              <a:t>网络的通信</a:t>
            </a:r>
            <a:r>
              <a:rPr lang="zh-CN" altLang="zh-CN" dirty="0" smtClean="0">
                <a:solidFill>
                  <a:srgbClr val="FF0000"/>
                </a:solidFill>
              </a:rPr>
              <a:t>范围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r>
              <a:rPr lang="en-US" altLang="zh-CN" dirty="0"/>
              <a:t>3.2 </a:t>
            </a:r>
            <a:r>
              <a:rPr lang="zh-CN" altLang="zh-CN" dirty="0"/>
              <a:t>拓扑结构</a:t>
            </a:r>
          </a:p>
          <a:p>
            <a:r>
              <a:rPr lang="en-US" altLang="zh-CN" dirty="0"/>
              <a:t>3.3 </a:t>
            </a:r>
            <a:r>
              <a:rPr lang="zh-CN" altLang="zh-CN" dirty="0"/>
              <a:t>多种网络互连的示例</a:t>
            </a:r>
          </a:p>
          <a:p>
            <a:r>
              <a:rPr lang="en-US" altLang="zh-CN" dirty="0"/>
              <a:t>3.4 </a:t>
            </a:r>
            <a:r>
              <a:rPr lang="zh-CN" altLang="zh-CN" dirty="0"/>
              <a:t>分组交换</a:t>
            </a:r>
          </a:p>
          <a:p>
            <a:r>
              <a:rPr lang="en-US" altLang="zh-CN" dirty="0"/>
              <a:t>3.5 </a:t>
            </a:r>
            <a:r>
              <a:rPr lang="zh-CN" altLang="zh-CN" dirty="0"/>
              <a:t>连接网络的神器——路由器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27053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特点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一般情况</a:t>
            </a:r>
            <a:r>
              <a:rPr lang="zh-CN" altLang="zh-CN" dirty="0" smtClean="0"/>
              <a:t>下半双工通信</a:t>
            </a:r>
            <a:endParaRPr lang="en-US" altLang="zh-CN" dirty="0" smtClean="0"/>
          </a:p>
          <a:p>
            <a:r>
              <a:rPr lang="zh-CN" altLang="zh-CN" dirty="0" smtClean="0"/>
              <a:t>但是</a:t>
            </a:r>
            <a:r>
              <a:rPr lang="zh-CN" altLang="zh-CN" dirty="0"/>
              <a:t>也</a:t>
            </a:r>
            <a:r>
              <a:rPr lang="zh-CN" altLang="zh-CN" dirty="0" smtClean="0"/>
              <a:t>可通过</a:t>
            </a:r>
            <a:r>
              <a:rPr lang="zh-CN" altLang="zh-CN" dirty="0"/>
              <a:t>特殊的技术实现多个结点同时收发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r>
              <a:rPr lang="zh-CN" altLang="zh-CN" dirty="0"/>
              <a:t>如果不采用故障恢复技术，某个结点的故障将导致整个网络的瘫痪</a:t>
            </a:r>
          </a:p>
          <a:p>
            <a:r>
              <a:rPr lang="zh-CN" altLang="zh-CN" dirty="0"/>
              <a:t>特殊处理才能提高网络的可扩展性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93496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6</a:t>
            </a:r>
            <a:r>
              <a:rPr lang="zh-CN" altLang="zh-CN" dirty="0">
                <a:solidFill>
                  <a:srgbClr val="FF0000"/>
                </a:solidFill>
              </a:rPr>
              <a:t>．网状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任意</a:t>
            </a:r>
            <a:r>
              <a:rPr lang="zh-CN" altLang="zh-CN" dirty="0" smtClean="0"/>
              <a:t>两结点</a:t>
            </a:r>
            <a:r>
              <a:rPr lang="zh-CN" altLang="zh-CN" dirty="0"/>
              <a:t>可能存在多条</a:t>
            </a:r>
            <a:r>
              <a:rPr lang="zh-CN" altLang="zh-CN" dirty="0" smtClean="0"/>
              <a:t>通信路径</a:t>
            </a:r>
            <a:endParaRPr lang="en-US" altLang="zh-CN" dirty="0" smtClean="0"/>
          </a:p>
          <a:p>
            <a:r>
              <a:rPr lang="zh-CN" altLang="zh-CN" dirty="0"/>
              <a:t>具有较高的</a:t>
            </a:r>
            <a:r>
              <a:rPr lang="zh-CN" altLang="zh-CN" dirty="0" smtClean="0"/>
              <a:t>可靠性</a:t>
            </a:r>
            <a:endParaRPr lang="en-US" altLang="zh-CN" dirty="0" smtClean="0"/>
          </a:p>
          <a:p>
            <a:r>
              <a:rPr lang="zh-CN" altLang="zh-CN" dirty="0"/>
              <a:t>拓扑结构较为</a:t>
            </a:r>
            <a:r>
              <a:rPr lang="zh-CN" altLang="zh-CN" dirty="0" smtClean="0"/>
              <a:t>复杂</a:t>
            </a:r>
            <a:endParaRPr lang="en-US" altLang="zh-CN" dirty="0" smtClean="0"/>
          </a:p>
          <a:p>
            <a:r>
              <a:rPr lang="zh-CN" altLang="zh-CN" dirty="0"/>
              <a:t>不易管理和维护</a:t>
            </a:r>
            <a:endParaRPr lang="zh-CN" altLang="en-US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5533" y="7567"/>
            <a:ext cx="3354979" cy="2047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51410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zh-CN" dirty="0"/>
              <a:t>网络的通信范围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zh-CN" dirty="0"/>
              <a:t>拓扑结构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3.3 </a:t>
            </a:r>
            <a:r>
              <a:rPr lang="zh-CN" altLang="zh-CN" dirty="0">
                <a:solidFill>
                  <a:srgbClr val="FF0000"/>
                </a:solidFill>
              </a:rPr>
              <a:t>多种网络互连的示例</a:t>
            </a:r>
          </a:p>
          <a:p>
            <a:r>
              <a:rPr lang="en-US" altLang="zh-CN" dirty="0"/>
              <a:t>3.4 </a:t>
            </a:r>
            <a:r>
              <a:rPr lang="zh-CN" altLang="zh-CN" dirty="0"/>
              <a:t>分组交换</a:t>
            </a:r>
          </a:p>
          <a:p>
            <a:r>
              <a:rPr lang="en-US" altLang="zh-CN" dirty="0"/>
              <a:t>3.5 </a:t>
            </a:r>
            <a:r>
              <a:rPr lang="zh-CN" altLang="zh-CN" dirty="0"/>
              <a:t>连接网络的神器——路由器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81466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．非面向用户的网络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846312" cy="4572000"/>
          </a:xfrm>
        </p:spPr>
        <p:txBody>
          <a:bodyPr/>
          <a:lstStyle/>
          <a:p>
            <a:r>
              <a:rPr lang="zh-CN" altLang="zh-CN" dirty="0"/>
              <a:t>城市之间必然以广域网</a:t>
            </a:r>
            <a:r>
              <a:rPr lang="zh-CN" altLang="zh-CN" dirty="0" smtClean="0"/>
              <a:t>连接</a:t>
            </a:r>
            <a:endParaRPr lang="en-US" altLang="zh-CN" dirty="0" smtClean="0"/>
          </a:p>
          <a:p>
            <a:r>
              <a:rPr lang="zh-CN" altLang="zh-CN" dirty="0"/>
              <a:t>城市范围内以都市网</a:t>
            </a:r>
            <a:r>
              <a:rPr lang="zh-CN" altLang="zh-CN" dirty="0" smtClean="0"/>
              <a:t>连接</a:t>
            </a:r>
            <a:endParaRPr lang="en-US" altLang="zh-CN" dirty="0" smtClean="0"/>
          </a:p>
          <a:p>
            <a:r>
              <a:rPr lang="en-US" altLang="zh-CN" dirty="0"/>
              <a:t>SDH</a:t>
            </a:r>
            <a:r>
              <a:rPr lang="zh-CN" altLang="zh-CN" dirty="0"/>
              <a:t>（同步数字体系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不要认为全国就一个这样的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r>
              <a:rPr lang="zh-CN" altLang="en-US" dirty="0"/>
              <a:t>这些</a:t>
            </a:r>
            <a:r>
              <a:rPr lang="zh-CN" altLang="zh-CN" dirty="0" smtClean="0"/>
              <a:t>网络</a:t>
            </a:r>
            <a:r>
              <a:rPr lang="zh-CN" altLang="zh-CN" dirty="0"/>
              <a:t>一般不直接面对最终的用户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12776"/>
            <a:ext cx="3735483" cy="4898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5994505" y="1916832"/>
            <a:ext cx="1359531" cy="3312368"/>
            <a:chOff x="5994505" y="1916832"/>
            <a:chExt cx="1359531" cy="3312368"/>
          </a:xfrm>
        </p:grpSpPr>
        <p:cxnSp>
          <p:nvCxnSpPr>
            <p:cNvPr id="5" name="直接连接符 4"/>
            <p:cNvCxnSpPr/>
            <p:nvPr/>
          </p:nvCxnSpPr>
          <p:spPr>
            <a:xfrm>
              <a:off x="7041458" y="1934715"/>
              <a:ext cx="245404" cy="2214365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H="1">
              <a:off x="6012160" y="1916832"/>
              <a:ext cx="1008112" cy="15121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>
              <a:off x="6722076" y="4395475"/>
              <a:ext cx="631960" cy="81907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>
              <a:off x="5994505" y="3717032"/>
              <a:ext cx="709916" cy="151216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>
              <a:off x="6061872" y="3639947"/>
              <a:ext cx="1235675" cy="501332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组合 22"/>
          <p:cNvGrpSpPr/>
          <p:nvPr/>
        </p:nvGrpSpPr>
        <p:grpSpPr>
          <a:xfrm>
            <a:off x="5748666" y="1610917"/>
            <a:ext cx="1843581" cy="3942081"/>
            <a:chOff x="5748666" y="1610917"/>
            <a:chExt cx="1843581" cy="3942081"/>
          </a:xfrm>
        </p:grpSpPr>
        <p:sp>
          <p:nvSpPr>
            <p:cNvPr id="22" name="椭圆 21"/>
            <p:cNvSpPr/>
            <p:nvPr/>
          </p:nvSpPr>
          <p:spPr>
            <a:xfrm>
              <a:off x="6912498" y="1610917"/>
              <a:ext cx="323798" cy="32379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5748666" y="3411345"/>
              <a:ext cx="323798" cy="32379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268449" y="4084134"/>
              <a:ext cx="323798" cy="32379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6560177" y="5229200"/>
              <a:ext cx="323798" cy="323798"/>
            </a:xfrm>
            <a:prstGeom prst="ellipse">
              <a:avLst/>
            </a:prstGeom>
            <a:noFill/>
            <a:ln w="28575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046135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35" presetClass="emph" presetSubtype="0" repeatCount="3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29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3500"/>
                            </p:stCondLst>
                            <p:childTnLst>
                              <p:par>
                                <p:cTn id="31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zh-CN" dirty="0">
                <a:solidFill>
                  <a:srgbClr val="FF0000"/>
                </a:solidFill>
              </a:rPr>
              <a:t>．面向用户的网络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846312" cy="4572000"/>
          </a:xfrm>
        </p:spPr>
        <p:txBody>
          <a:bodyPr/>
          <a:lstStyle/>
          <a:p>
            <a:r>
              <a:rPr lang="zh-CN" altLang="zh-CN" dirty="0"/>
              <a:t>各个单位都可以组建自己的网络为最终的用户</a:t>
            </a:r>
            <a:r>
              <a:rPr lang="zh-CN" altLang="zh-CN" dirty="0" smtClean="0"/>
              <a:t>服务</a:t>
            </a:r>
            <a:endParaRPr lang="en-US" altLang="zh-CN" dirty="0" smtClean="0"/>
          </a:p>
          <a:p>
            <a:r>
              <a:rPr lang="zh-CN" altLang="zh-CN" dirty="0"/>
              <a:t>小的网络可以是一个</a:t>
            </a:r>
            <a:r>
              <a:rPr lang="zh-CN" altLang="zh-CN" dirty="0" smtClean="0"/>
              <a:t>局域网</a:t>
            </a:r>
            <a:endParaRPr lang="en-US" altLang="zh-CN" dirty="0" smtClean="0"/>
          </a:p>
          <a:p>
            <a:r>
              <a:rPr lang="zh-CN" altLang="zh-CN" dirty="0" smtClean="0"/>
              <a:t>大</a:t>
            </a:r>
            <a:r>
              <a:rPr lang="zh-CN" altLang="zh-CN" dirty="0"/>
              <a:t>的</a:t>
            </a:r>
            <a:r>
              <a:rPr lang="zh-CN" altLang="zh-CN" dirty="0" smtClean="0"/>
              <a:t>单位可以</a:t>
            </a:r>
            <a:r>
              <a:rPr lang="zh-CN" altLang="zh-CN" dirty="0"/>
              <a:t>采用用园区</a:t>
            </a:r>
            <a:r>
              <a:rPr lang="zh-CN" altLang="zh-CN" dirty="0" smtClean="0"/>
              <a:t>网</a:t>
            </a:r>
            <a:endParaRPr lang="en-US" altLang="zh-CN" dirty="0"/>
          </a:p>
          <a:p>
            <a:r>
              <a:rPr lang="zh-CN" altLang="zh-CN" dirty="0"/>
              <a:t>不管是什么网络，如果希望联入互联网，都需要接入网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412776"/>
            <a:ext cx="3735483" cy="48985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453041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zh-CN" dirty="0">
                <a:solidFill>
                  <a:srgbClr val="FF0000"/>
                </a:solidFill>
              </a:rPr>
              <a:t>．互联网的现状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整个</a:t>
            </a:r>
            <a:r>
              <a:rPr lang="zh-CN" altLang="zh-CN" dirty="0" smtClean="0"/>
              <a:t>互联网就是</a:t>
            </a:r>
            <a:r>
              <a:rPr lang="zh-CN" altLang="zh-CN" dirty="0"/>
              <a:t>由各种网络为</a:t>
            </a:r>
            <a:r>
              <a:rPr lang="zh-CN" altLang="zh-CN" dirty="0" smtClean="0"/>
              <a:t>主体</a:t>
            </a:r>
            <a:endParaRPr lang="en-US" altLang="zh-CN" dirty="0" smtClean="0"/>
          </a:p>
          <a:p>
            <a:r>
              <a:rPr lang="zh-CN" altLang="zh-CN" dirty="0" smtClean="0"/>
              <a:t>存在</a:t>
            </a:r>
            <a:r>
              <a:rPr lang="zh-CN" altLang="zh-CN" dirty="0"/>
              <a:t>多条路径相连的网状网</a:t>
            </a:r>
            <a:r>
              <a:rPr lang="zh-CN" altLang="zh-CN" dirty="0" smtClean="0"/>
              <a:t>拓扑结构</a:t>
            </a:r>
            <a:endParaRPr lang="en-US" altLang="zh-CN" dirty="0" smtClean="0"/>
          </a:p>
          <a:p>
            <a:r>
              <a:rPr lang="zh-CN" altLang="zh-CN" dirty="0" smtClean="0"/>
              <a:t>我们</a:t>
            </a:r>
            <a:r>
              <a:rPr lang="zh-CN" altLang="zh-CN" dirty="0"/>
              <a:t>每天接触的互联网的本质是：网络的网络。</a:t>
            </a:r>
          </a:p>
          <a:p>
            <a:r>
              <a:rPr lang="zh-CN" altLang="zh-CN" dirty="0"/>
              <a:t>互联网已经成为世界上规模最大、增长速率最快的</a:t>
            </a:r>
            <a:r>
              <a:rPr lang="zh-CN" altLang="zh-CN" dirty="0" smtClean="0"/>
              <a:t>计算机网络</a:t>
            </a:r>
            <a:endParaRPr lang="en-US" altLang="zh-CN" dirty="0" smtClean="0"/>
          </a:p>
          <a:p>
            <a:r>
              <a:rPr lang="zh-CN" altLang="zh-CN" dirty="0" smtClean="0"/>
              <a:t>没有</a:t>
            </a:r>
            <a:r>
              <a:rPr lang="zh-CN" altLang="zh-CN" dirty="0"/>
              <a:t>人能够准确说出互联网究竟有多大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91025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zh-CN" dirty="0"/>
              <a:t>网络的通信范围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zh-CN" dirty="0"/>
              <a:t>拓扑结构</a:t>
            </a:r>
          </a:p>
          <a:p>
            <a:r>
              <a:rPr lang="en-US" altLang="zh-CN" dirty="0"/>
              <a:t>3.3 </a:t>
            </a:r>
            <a:r>
              <a:rPr lang="zh-CN" altLang="zh-CN" dirty="0"/>
              <a:t>多种网络互连的示例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3.4 </a:t>
            </a:r>
            <a:r>
              <a:rPr lang="zh-CN" altLang="zh-CN" dirty="0" smtClean="0">
                <a:solidFill>
                  <a:srgbClr val="FF0000"/>
                </a:solidFill>
              </a:rPr>
              <a:t>分组交换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3.4.1 </a:t>
            </a:r>
            <a:r>
              <a:rPr lang="zh-CN" altLang="zh-CN" dirty="0"/>
              <a:t>什么是</a:t>
            </a:r>
            <a:r>
              <a:rPr lang="zh-CN" altLang="zh-CN" dirty="0" smtClean="0"/>
              <a:t>交换</a:t>
            </a:r>
            <a:endParaRPr lang="en-US" altLang="zh-CN" dirty="0" smtClean="0"/>
          </a:p>
          <a:p>
            <a:pPr lvl="1"/>
            <a:r>
              <a:rPr lang="en-US" altLang="zh-CN" dirty="0"/>
              <a:t>3.4.2 </a:t>
            </a:r>
            <a:r>
              <a:rPr lang="zh-CN" altLang="zh-CN" dirty="0"/>
              <a:t>为什么计算机网络不采用电路交换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pPr lvl="1"/>
            <a:r>
              <a:rPr lang="en-US" altLang="zh-CN" dirty="0"/>
              <a:t>3.4.3 </a:t>
            </a:r>
            <a:r>
              <a:rPr lang="zh-CN" altLang="zh-CN" dirty="0"/>
              <a:t>为什么计算机网络不采用报文交换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pPr lvl="1"/>
            <a:r>
              <a:rPr lang="en-US" altLang="zh-CN" dirty="0"/>
              <a:t>3.4.4 </a:t>
            </a:r>
            <a:r>
              <a:rPr lang="zh-CN" altLang="zh-CN" dirty="0"/>
              <a:t>分组交换技术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3.5 </a:t>
            </a:r>
            <a:r>
              <a:rPr lang="zh-CN" altLang="zh-CN" dirty="0"/>
              <a:t>连接网络的神器——路由器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85481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网络连接完毕，就可以进行数据的传输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r>
              <a:rPr lang="zh-CN" altLang="zh-CN" dirty="0"/>
              <a:t>通信领域在历史上存在着三类通信</a:t>
            </a:r>
            <a:r>
              <a:rPr lang="zh-CN" altLang="zh-CN" dirty="0" smtClean="0"/>
              <a:t>机制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电路交换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报文交换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分组交换</a:t>
            </a:r>
            <a:endParaRPr lang="en-US" altLang="zh-CN" dirty="0" smtClean="0"/>
          </a:p>
          <a:p>
            <a:r>
              <a:rPr lang="zh-CN" altLang="zh-CN" dirty="0"/>
              <a:t>互联网采用了分组交换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889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zh-CN" dirty="0"/>
              <a:t>网络的通信范围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zh-CN" dirty="0"/>
              <a:t>拓扑结构</a:t>
            </a:r>
          </a:p>
          <a:p>
            <a:r>
              <a:rPr lang="en-US" altLang="zh-CN" dirty="0"/>
              <a:t>3.3 </a:t>
            </a:r>
            <a:r>
              <a:rPr lang="zh-CN" altLang="zh-CN" dirty="0"/>
              <a:t>多种网络互连的示例</a:t>
            </a:r>
          </a:p>
          <a:p>
            <a:r>
              <a:rPr lang="en-US" altLang="zh-CN" dirty="0"/>
              <a:t>3.4 </a:t>
            </a:r>
            <a:r>
              <a:rPr lang="zh-CN" altLang="zh-CN" dirty="0"/>
              <a:t>分组交换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3.4.1 </a:t>
            </a:r>
            <a:r>
              <a:rPr lang="zh-CN" altLang="zh-CN" dirty="0">
                <a:solidFill>
                  <a:srgbClr val="FF0000"/>
                </a:solidFill>
              </a:rPr>
              <a:t>什么是</a:t>
            </a:r>
            <a:r>
              <a:rPr lang="zh-CN" altLang="zh-CN" dirty="0" smtClean="0">
                <a:solidFill>
                  <a:srgbClr val="FF0000"/>
                </a:solidFill>
              </a:rPr>
              <a:t>交换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3.4.2 </a:t>
            </a:r>
            <a:r>
              <a:rPr lang="zh-CN" altLang="zh-CN" dirty="0"/>
              <a:t>为什么计算机网络不采用电路交换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pPr lvl="1"/>
            <a:r>
              <a:rPr lang="en-US" altLang="zh-CN" dirty="0"/>
              <a:t>3.4.3 </a:t>
            </a:r>
            <a:r>
              <a:rPr lang="zh-CN" altLang="zh-CN" dirty="0"/>
              <a:t>为什么计算机网络不采用报文交换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pPr lvl="1"/>
            <a:r>
              <a:rPr lang="en-US" altLang="zh-CN" dirty="0"/>
              <a:t>3.4.4 </a:t>
            </a:r>
            <a:r>
              <a:rPr lang="zh-CN" altLang="zh-CN" dirty="0"/>
              <a:t>分组交换技术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3.5 </a:t>
            </a:r>
            <a:r>
              <a:rPr lang="zh-CN" altLang="zh-CN" dirty="0"/>
              <a:t>连接网络的神器——路由器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7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以电话系统为例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两部电话直接</a:t>
            </a:r>
            <a:r>
              <a:rPr lang="zh-CN" altLang="zh-CN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连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只需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要用 </a:t>
            </a:r>
            <a:r>
              <a:rPr lang="en-US" altLang="zh-CN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 </a:t>
            </a:r>
            <a:r>
              <a:rPr lang="zh-CN" altLang="en-US" sz="20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对电线直接连接就能够互相</a:t>
            </a:r>
            <a:r>
              <a:rPr lang="zh-CN" altLang="en-US" sz="20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通话</a:t>
            </a:r>
            <a:endParaRPr lang="en-US" altLang="zh-CN" sz="20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3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sz="28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部电话机两两直接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相连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sz="2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需 </a:t>
            </a:r>
            <a:r>
              <a:rPr lang="en-US" altLang="zh-CN" sz="2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10 </a:t>
            </a:r>
            <a:r>
              <a:rPr lang="zh-CN" altLang="en-US" sz="2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</a:t>
            </a:r>
            <a:r>
              <a:rPr lang="zh-CN" altLang="en-US" sz="23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电线</a:t>
            </a:r>
            <a:endParaRPr lang="en-US" altLang="zh-CN" sz="23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endParaRPr lang="en-US" altLang="zh-CN" sz="23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en-US" altLang="zh-CN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 </a:t>
            </a:r>
            <a:r>
              <a:rPr lang="zh-CN" altLang="en-US" sz="28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部电话机两两直接</a:t>
            </a:r>
            <a:r>
              <a:rPr lang="zh-CN" altLang="en-US" sz="2800" dirty="0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相连需要多少电线？</a:t>
            </a:r>
            <a:endParaRPr lang="en-US" altLang="zh-CN" sz="2800" dirty="0" smtClean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en-US" altLang="zh-CN" sz="230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N(N – 1)/2 </a:t>
            </a:r>
            <a:endParaRPr lang="zh-CN" altLang="en-US" sz="2300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cxnSp>
        <p:nvCxnSpPr>
          <p:cNvPr id="8" name="直接连接符 7"/>
          <p:cNvCxnSpPr/>
          <p:nvPr/>
        </p:nvCxnSpPr>
        <p:spPr>
          <a:xfrm>
            <a:off x="2171457" y="2730315"/>
            <a:ext cx="338956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组合 11"/>
          <p:cNvGrpSpPr/>
          <p:nvPr/>
        </p:nvGrpSpPr>
        <p:grpSpPr bwMode="auto">
          <a:xfrm>
            <a:off x="1597479" y="2450212"/>
            <a:ext cx="4525076" cy="546740"/>
            <a:chOff x="115860" y="3847459"/>
            <a:chExt cx="6286332" cy="824998"/>
          </a:xfrm>
        </p:grpSpPr>
        <p:pic>
          <p:nvPicPr>
            <p:cNvPr id="6" name="图片 1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5860" y="3867779"/>
              <a:ext cx="914408" cy="804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" name="图片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87784" y="3847459"/>
              <a:ext cx="914408" cy="8046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组合 8"/>
          <p:cNvGrpSpPr/>
          <p:nvPr/>
        </p:nvGrpSpPr>
        <p:grpSpPr>
          <a:xfrm>
            <a:off x="5825962" y="2773747"/>
            <a:ext cx="2177570" cy="2338907"/>
            <a:chOff x="3634722" y="2717968"/>
            <a:chExt cx="3162924" cy="3206448"/>
          </a:xfrm>
        </p:grpSpPr>
        <p:sp>
          <p:nvSpPr>
            <p:cNvPr id="10" name="矩形 5"/>
            <p:cNvSpPr>
              <a:spLocks noChangeArrowheads="1"/>
            </p:cNvSpPr>
            <p:nvPr/>
          </p:nvSpPr>
          <p:spPr bwMode="auto">
            <a:xfrm>
              <a:off x="3916334" y="5502479"/>
              <a:ext cx="2881312" cy="421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 sz="1400" b="1" dirty="0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3803844" y="3733427"/>
              <a:ext cx="2452687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连接符 11"/>
            <p:cNvCxnSpPr/>
            <p:nvPr/>
          </p:nvCxnSpPr>
          <p:spPr>
            <a:xfrm flipV="1">
              <a:off x="4148434" y="2960011"/>
              <a:ext cx="1035050" cy="692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H="1" flipV="1">
              <a:off x="5255210" y="3037055"/>
              <a:ext cx="941387" cy="620712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5952078" y="3748893"/>
              <a:ext cx="454025" cy="11191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H="1" flipV="1">
              <a:off x="3993264" y="3856386"/>
              <a:ext cx="567936" cy="113543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>
              <a:off x="4566787" y="5064771"/>
              <a:ext cx="131603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4581821" y="2896742"/>
              <a:ext cx="601663" cy="1919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H="1" flipV="1">
              <a:off x="5224806" y="3037055"/>
              <a:ext cx="661988" cy="1919288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连接符 18"/>
            <p:cNvCxnSpPr/>
            <p:nvPr/>
          </p:nvCxnSpPr>
          <p:spPr>
            <a:xfrm flipH="1" flipV="1">
              <a:off x="3884579" y="3718641"/>
              <a:ext cx="2012950" cy="1273175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连接符 19"/>
            <p:cNvCxnSpPr/>
            <p:nvPr/>
          </p:nvCxnSpPr>
          <p:spPr>
            <a:xfrm flipH="1">
              <a:off x="4629700" y="3708412"/>
              <a:ext cx="1819275" cy="120015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1" name="组合 17"/>
            <p:cNvGrpSpPr/>
            <p:nvPr/>
          </p:nvGrpSpPr>
          <p:grpSpPr bwMode="auto">
            <a:xfrm>
              <a:off x="3634722" y="2717968"/>
              <a:ext cx="3138137" cy="2642338"/>
              <a:chOff x="2699792" y="2433478"/>
              <a:chExt cx="3602460" cy="2855140"/>
            </a:xfrm>
          </p:grpSpPr>
          <p:pic>
            <p:nvPicPr>
              <p:cNvPr id="22" name="图片 18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164078" y="2433478"/>
                <a:ext cx="722140" cy="635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3" name="图片 19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792" y="3284984"/>
                <a:ext cx="722140" cy="635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4" name="图片 20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580112" y="3212976"/>
                <a:ext cx="722140" cy="635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5" name="图片 21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419872" y="4653136"/>
                <a:ext cx="722140" cy="635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26" name="图片 22"/>
              <p:cNvPicPr>
                <a:picLocks noChangeAspect="1"/>
              </p:cNvPicPr>
              <p:nvPr/>
            </p:nvPicPr>
            <p:blipFill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004048" y="4653136"/>
                <a:ext cx="722140" cy="63548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</p:grpSp>
    </p:spTree>
    <p:extLst>
      <p:ext uri="{BB962C8B-B14F-4D97-AF65-F5344CB8AC3E}">
        <p14:creationId xmlns:p14="http://schemas.microsoft.com/office/powerpoint/2010/main" val="133828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zh-CN" dirty="0">
                <a:solidFill>
                  <a:srgbClr val="FF0000"/>
                </a:solidFill>
              </a:rPr>
              <a:t>．</a:t>
            </a:r>
            <a:r>
              <a:rPr lang="zh-CN" altLang="zh-CN" dirty="0" smtClean="0">
                <a:solidFill>
                  <a:srgbClr val="FF0000"/>
                </a:solidFill>
              </a:rPr>
              <a:t>广域网</a:t>
            </a:r>
            <a:r>
              <a:rPr lang="zh-CN" altLang="zh-CN" dirty="0"/>
              <a:t>（</a:t>
            </a:r>
            <a:r>
              <a:rPr lang="en-US" altLang="zh-CN" dirty="0"/>
              <a:t>Wide Area Network</a:t>
            </a:r>
            <a:r>
              <a:rPr lang="zh-CN" altLang="zh-CN" dirty="0"/>
              <a:t>，</a:t>
            </a:r>
            <a:r>
              <a:rPr lang="en-US" altLang="zh-CN" dirty="0"/>
              <a:t>WAN</a:t>
            </a:r>
            <a:r>
              <a:rPr lang="zh-CN" altLang="zh-CN" dirty="0"/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zh-CN" dirty="0" smtClean="0"/>
              <a:t>广域网一般</a:t>
            </a:r>
            <a:r>
              <a:rPr lang="zh-CN" altLang="zh-CN" dirty="0"/>
              <a:t>是进行大距离通信的公用网络，目的是为了把分布于各地的网络进行</a:t>
            </a:r>
            <a:r>
              <a:rPr lang="zh-CN" altLang="zh-CN" dirty="0" smtClean="0"/>
              <a:t>延申</a:t>
            </a:r>
            <a:endParaRPr lang="en-US" altLang="zh-CN" dirty="0" smtClean="0"/>
          </a:p>
          <a:p>
            <a:r>
              <a:rPr lang="zh-CN" altLang="zh-CN" dirty="0" smtClean="0"/>
              <a:t>通常</a:t>
            </a:r>
            <a:r>
              <a:rPr lang="zh-CN" altLang="zh-CN" dirty="0"/>
              <a:t>由大的电信公司经营管理。</a:t>
            </a:r>
          </a:p>
          <a:p>
            <a:r>
              <a:rPr lang="zh-CN" altLang="zh-CN" dirty="0"/>
              <a:t>广域网所覆盖的范围可达几千千米，能连接多个地区、城市和国家。</a:t>
            </a:r>
          </a:p>
          <a:p>
            <a:r>
              <a:rPr lang="zh-CN" altLang="zh-CN" dirty="0"/>
              <a:t>最早的长距离通信需要借助于</a:t>
            </a:r>
            <a:r>
              <a:rPr lang="zh-CN" altLang="zh-CN" dirty="0" smtClean="0"/>
              <a:t>公用电话网</a:t>
            </a:r>
            <a:endParaRPr lang="en-US" altLang="zh-CN" dirty="0" smtClean="0"/>
          </a:p>
          <a:p>
            <a:r>
              <a:rPr lang="zh-CN" altLang="zh-CN" dirty="0" smtClean="0"/>
              <a:t>目前</a:t>
            </a:r>
            <a:r>
              <a:rPr lang="zh-CN" altLang="zh-CN" dirty="0"/>
              <a:t>广域网的通信介质大量采用了光纤，容量</a:t>
            </a:r>
            <a:r>
              <a:rPr lang="zh-CN" altLang="zh-CN" dirty="0" smtClean="0"/>
              <a:t>很大</a:t>
            </a:r>
            <a:endParaRPr lang="en-US" altLang="zh-CN" dirty="0" smtClean="0"/>
          </a:p>
          <a:p>
            <a:r>
              <a:rPr lang="zh-CN" altLang="zh-CN" dirty="0" smtClean="0"/>
              <a:t>能够</a:t>
            </a:r>
            <a:r>
              <a:rPr lang="zh-CN" altLang="zh-CN" dirty="0"/>
              <a:t>满足大批量与突发性</a:t>
            </a:r>
            <a:r>
              <a:rPr lang="zh-CN" altLang="zh-CN" dirty="0" smtClean="0"/>
              <a:t>通信</a:t>
            </a:r>
            <a:endParaRPr lang="en-US" altLang="zh-CN" dirty="0" smtClean="0"/>
          </a:p>
          <a:p>
            <a:r>
              <a:rPr lang="zh-CN" altLang="zh-CN" dirty="0" smtClean="0"/>
              <a:t>一般</a:t>
            </a:r>
            <a:r>
              <a:rPr lang="zh-CN" altLang="zh-CN" dirty="0"/>
              <a:t>提供开放的接口与规范化的协议来提供公共通讯服务。</a:t>
            </a:r>
          </a:p>
          <a:p>
            <a:r>
              <a:rPr lang="zh-CN" altLang="zh-CN" dirty="0" smtClean="0"/>
              <a:t>有线的广域网中</a:t>
            </a:r>
            <a:r>
              <a:rPr lang="en-US" altLang="zh-CN" dirty="0" smtClean="0"/>
              <a:t>——</a:t>
            </a:r>
            <a:r>
              <a:rPr lang="zh-CN" altLang="zh-CN" dirty="0" smtClean="0"/>
              <a:t>同步</a:t>
            </a:r>
            <a:r>
              <a:rPr lang="zh-CN" altLang="zh-CN" dirty="0"/>
              <a:t>数字体系（</a:t>
            </a:r>
            <a:r>
              <a:rPr lang="en-US" altLang="zh-CN" dirty="0"/>
              <a:t>Synchronous Digital Hierarchy</a:t>
            </a:r>
            <a:r>
              <a:rPr lang="zh-CN" altLang="zh-CN" dirty="0"/>
              <a:t>，</a:t>
            </a:r>
            <a:r>
              <a:rPr lang="en-US" altLang="zh-CN" dirty="0"/>
              <a:t>SDH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/>
              <a:t>无线</a:t>
            </a:r>
            <a:r>
              <a:rPr lang="zh-CN" altLang="zh-CN" dirty="0" smtClean="0"/>
              <a:t>广域网</a:t>
            </a:r>
            <a:r>
              <a:rPr lang="en-US" altLang="zh-CN" dirty="0" smtClean="0"/>
              <a:t>——4G</a:t>
            </a:r>
            <a:r>
              <a:rPr lang="zh-CN" altLang="zh-CN" dirty="0"/>
              <a:t>、</a:t>
            </a:r>
            <a:r>
              <a:rPr lang="en-US" altLang="zh-CN" dirty="0"/>
              <a:t>5G</a:t>
            </a:r>
            <a:r>
              <a:rPr lang="zh-CN" altLang="zh-CN" dirty="0"/>
              <a:t>等蜂窝</a:t>
            </a:r>
            <a:r>
              <a:rPr lang="zh-CN" altLang="zh-CN" dirty="0" smtClean="0"/>
              <a:t>通信网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33756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当电话机的数量增多时，就要使用电话</a:t>
            </a:r>
            <a:r>
              <a:rPr lang="zh-CN" altLang="en-US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交换机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来完成交换</a:t>
            </a:r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任务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en-US" altLang="zh-CN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程控交换机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lvl="1"/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国外卖给中国的时候，老贵了</a:t>
            </a:r>
            <a:endParaRPr lang="en-US" altLang="zh-CN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endParaRPr lang="zh-CN" altLang="en-US" dirty="0"/>
          </a:p>
        </p:txBody>
      </p:sp>
      <p:cxnSp>
        <p:nvCxnSpPr>
          <p:cNvPr id="4" name="直接连接符 3"/>
          <p:cNvCxnSpPr/>
          <p:nvPr/>
        </p:nvCxnSpPr>
        <p:spPr>
          <a:xfrm>
            <a:off x="2513557" y="2725464"/>
            <a:ext cx="635977" cy="606425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连接符 4"/>
          <p:cNvCxnSpPr/>
          <p:nvPr/>
        </p:nvCxnSpPr>
        <p:spPr>
          <a:xfrm>
            <a:off x="1858528" y="3331886"/>
            <a:ext cx="1166446" cy="114300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2327451" y="3577949"/>
            <a:ext cx="896815" cy="576262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3149532" y="3662086"/>
            <a:ext cx="215411" cy="908050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H="1" flipV="1">
            <a:off x="3625782" y="3638274"/>
            <a:ext cx="625720" cy="455612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>
            <a:stCxn id="22" idx="1"/>
          </p:cNvCxnSpPr>
          <p:nvPr/>
        </p:nvCxnSpPr>
        <p:spPr>
          <a:xfrm flipV="1">
            <a:off x="3293140" y="2485749"/>
            <a:ext cx="121626" cy="806450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3713706" y="2609574"/>
            <a:ext cx="455735" cy="596900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>
            <a:stCxn id="22" idx="5"/>
          </p:cNvCxnSpPr>
          <p:nvPr/>
        </p:nvCxnSpPr>
        <p:spPr>
          <a:xfrm flipV="1">
            <a:off x="3835334" y="3206477"/>
            <a:ext cx="917331" cy="161925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155674"/>
            <a:ext cx="47771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8514" y="3992289"/>
            <a:ext cx="47771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8260" y="4341539"/>
            <a:ext cx="47771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6865" y="3903389"/>
            <a:ext cx="47771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014" y="2444474"/>
            <a:ext cx="47771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9532" y="2269849"/>
            <a:ext cx="4762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2645" y="2382564"/>
            <a:ext cx="47771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4580" y="2968349"/>
            <a:ext cx="47771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1" name="组合 20"/>
          <p:cNvGrpSpPr/>
          <p:nvPr/>
        </p:nvGrpSpPr>
        <p:grpSpPr>
          <a:xfrm>
            <a:off x="2893523" y="3138556"/>
            <a:ext cx="941688" cy="614353"/>
            <a:chOff x="2495198" y="3865333"/>
            <a:chExt cx="1020162" cy="614353"/>
          </a:xfrm>
          <a:solidFill>
            <a:srgbClr val="0000FF"/>
          </a:solidFill>
        </p:grpSpPr>
        <p:sp>
          <p:nvSpPr>
            <p:cNvPr id="22" name="立方体 21"/>
            <p:cNvSpPr/>
            <p:nvPr/>
          </p:nvSpPr>
          <p:spPr>
            <a:xfrm>
              <a:off x="2495198" y="3865333"/>
              <a:ext cx="1020162" cy="614353"/>
            </a:xfrm>
            <a:prstGeom prst="cube">
              <a:avLst/>
            </a:prstGeom>
            <a:grpFill/>
            <a:ln w="1270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0" hangingPunct="0">
                <a:defRPr/>
              </a:pPr>
              <a:endParaRPr lang="zh-CN" altLang="en-US">
                <a:solidFill>
                  <a:prstClr val="white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矩形 22"/>
            <p:cNvSpPr/>
            <p:nvPr/>
          </p:nvSpPr>
          <p:spPr>
            <a:xfrm>
              <a:off x="2563358" y="4082725"/>
              <a:ext cx="783549" cy="307777"/>
            </a:xfrm>
            <a:prstGeom prst="rect">
              <a:avLst/>
            </a:prstGeom>
            <a:grpFill/>
            <a:ln>
              <a:solidFill>
                <a:schemeClr val="tx1"/>
              </a:solidFill>
              <a:prstDash val="solid"/>
            </a:ln>
          </p:spPr>
          <p:txBody>
            <a:bodyPr wrap="none">
              <a:spAutoFit/>
            </a:bodyPr>
            <a:lstStyle/>
            <a:p>
              <a:pPr algn="ctr" eaLnBrk="0" hangingPunct="0">
                <a:defRPr/>
              </a:pPr>
              <a:r>
                <a:rPr kumimoji="1" lang="zh-CN" altLang="en-US" sz="1400" b="1" dirty="0">
                  <a:solidFill>
                    <a:prstClr val="white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交换机</a:t>
              </a:r>
            </a:p>
          </p:txBody>
        </p:sp>
      </p:grpSp>
      <p:cxnSp>
        <p:nvCxnSpPr>
          <p:cNvPr id="32" name="直接连接符 31"/>
          <p:cNvCxnSpPr/>
          <p:nvPr/>
        </p:nvCxnSpPr>
        <p:spPr>
          <a:xfrm>
            <a:off x="6275130" y="4614217"/>
            <a:ext cx="635977" cy="606425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接连接符 32"/>
          <p:cNvCxnSpPr/>
          <p:nvPr/>
        </p:nvCxnSpPr>
        <p:spPr>
          <a:xfrm>
            <a:off x="5620101" y="5220639"/>
            <a:ext cx="1166446" cy="114300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连接符 33"/>
          <p:cNvCxnSpPr/>
          <p:nvPr/>
        </p:nvCxnSpPr>
        <p:spPr>
          <a:xfrm flipV="1">
            <a:off x="6089025" y="5466702"/>
            <a:ext cx="896815" cy="576262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/>
          <p:cNvCxnSpPr/>
          <p:nvPr/>
        </p:nvCxnSpPr>
        <p:spPr>
          <a:xfrm flipV="1">
            <a:off x="6911107" y="5550839"/>
            <a:ext cx="215411" cy="908050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接连接符 35"/>
          <p:cNvCxnSpPr/>
          <p:nvPr/>
        </p:nvCxnSpPr>
        <p:spPr>
          <a:xfrm flipH="1" flipV="1">
            <a:off x="7387355" y="5527027"/>
            <a:ext cx="625720" cy="455612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接连接符 36"/>
          <p:cNvCxnSpPr>
            <a:stCxn id="48" idx="1"/>
          </p:cNvCxnSpPr>
          <p:nvPr/>
        </p:nvCxnSpPr>
        <p:spPr>
          <a:xfrm flipV="1">
            <a:off x="7014776" y="4290425"/>
            <a:ext cx="103356" cy="846884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接连接符 37"/>
          <p:cNvCxnSpPr/>
          <p:nvPr/>
        </p:nvCxnSpPr>
        <p:spPr>
          <a:xfrm flipV="1">
            <a:off x="7475280" y="4498327"/>
            <a:ext cx="455735" cy="596900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接连接符 38"/>
          <p:cNvCxnSpPr>
            <a:stCxn id="48" idx="5"/>
          </p:cNvCxnSpPr>
          <p:nvPr/>
        </p:nvCxnSpPr>
        <p:spPr>
          <a:xfrm flipV="1">
            <a:off x="7774217" y="5011149"/>
            <a:ext cx="681810" cy="236102"/>
          </a:xfrm>
          <a:prstGeom prst="line">
            <a:avLst/>
          </a:prstGeom>
          <a:ln w="28575">
            <a:solidFill>
              <a:srgbClr val="99FF9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图片 1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1246" y="5044427"/>
            <a:ext cx="47771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图片 1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0088" y="5881042"/>
            <a:ext cx="47771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图片 1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9834" y="6230292"/>
            <a:ext cx="47771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图片 1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438" y="5792142"/>
            <a:ext cx="477715" cy="45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图片 1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588" y="4333227"/>
            <a:ext cx="47771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106" y="4158602"/>
            <a:ext cx="476250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" name="图片 2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74218" y="4271317"/>
            <a:ext cx="477715" cy="454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7" name="图片 2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6153" y="4857102"/>
            <a:ext cx="477715" cy="455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立方体 47"/>
          <p:cNvSpPr/>
          <p:nvPr/>
        </p:nvSpPr>
        <p:spPr>
          <a:xfrm>
            <a:off x="6458302" y="4917441"/>
            <a:ext cx="1315914" cy="879535"/>
          </a:xfrm>
          <a:prstGeom prst="cube">
            <a:avLst/>
          </a:prstGeom>
          <a:solidFill>
            <a:srgbClr val="0000FF"/>
          </a:solidFill>
          <a:ln w="1270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defRPr/>
            </a:pPr>
            <a:endParaRPr lang="zh-CN" altLang="en-US">
              <a:solidFill>
                <a:srgbClr val="FFFF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cxnSp>
        <p:nvCxnSpPr>
          <p:cNvPr id="49" name="直接连接符 48"/>
          <p:cNvCxnSpPr/>
          <p:nvPr/>
        </p:nvCxnSpPr>
        <p:spPr>
          <a:xfrm>
            <a:off x="6689832" y="4972277"/>
            <a:ext cx="900768" cy="723471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接连接符 49"/>
          <p:cNvCxnSpPr/>
          <p:nvPr/>
        </p:nvCxnSpPr>
        <p:spPr>
          <a:xfrm>
            <a:off x="7039328" y="4972274"/>
            <a:ext cx="734889" cy="260922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6537434" y="5315001"/>
            <a:ext cx="490328" cy="467904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/>
          <p:cNvCxnSpPr/>
          <p:nvPr/>
        </p:nvCxnSpPr>
        <p:spPr>
          <a:xfrm flipV="1">
            <a:off x="6542523" y="4972277"/>
            <a:ext cx="996134" cy="779743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连接符 52"/>
          <p:cNvCxnSpPr/>
          <p:nvPr/>
        </p:nvCxnSpPr>
        <p:spPr>
          <a:xfrm>
            <a:off x="6665222" y="4981401"/>
            <a:ext cx="436038" cy="815572"/>
          </a:xfrm>
          <a:prstGeom prst="line">
            <a:avLst/>
          </a:prstGeom>
          <a:ln w="28575">
            <a:solidFill>
              <a:schemeClr val="bg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059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5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5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50"/>
                            </p:stCondLst>
                            <p:childTnLst>
                              <p:par>
                                <p:cTn id="21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2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50"/>
                            </p:stCondLst>
                            <p:childTnLst>
                              <p:par>
                                <p:cTn id="25" presetID="22" presetClass="exit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up)">
                                      <p:cBhvr>
                                        <p:cTn id="26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5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50"/>
                            </p:stCondLst>
                            <p:childTnLst>
                              <p:par>
                                <p:cTn id="33" presetID="22" presetClass="exit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不管</a:t>
            </a:r>
            <a:r>
              <a:rPr lang="zh-CN" altLang="zh-CN" dirty="0" smtClean="0"/>
              <a:t>是路由器</a:t>
            </a:r>
            <a:r>
              <a:rPr lang="zh-CN" altLang="zh-CN" dirty="0"/>
              <a:t>，</a:t>
            </a:r>
            <a:r>
              <a:rPr lang="zh-CN" altLang="zh-CN" dirty="0" smtClean="0"/>
              <a:t>还是程控交换机</a:t>
            </a:r>
            <a:r>
              <a:rPr lang="zh-CN" altLang="zh-CN" dirty="0"/>
              <a:t>，都</a:t>
            </a:r>
            <a:r>
              <a:rPr lang="zh-CN" altLang="zh-CN" dirty="0" smtClean="0"/>
              <a:t>有类似于</a:t>
            </a:r>
            <a:r>
              <a:rPr lang="zh-CN" altLang="en-US" dirty="0" smtClean="0"/>
              <a:t>下</a:t>
            </a:r>
            <a:r>
              <a:rPr lang="zh-CN" altLang="zh-CN" dirty="0" smtClean="0"/>
              <a:t>图的交换</a:t>
            </a:r>
            <a:r>
              <a:rPr lang="zh-CN" altLang="zh-CN" dirty="0"/>
              <a:t>结构（</a:t>
            </a:r>
            <a:r>
              <a:rPr lang="en-US" altLang="zh-CN" dirty="0"/>
              <a:t>switching fabric</a:t>
            </a:r>
            <a:r>
              <a:rPr lang="zh-CN" altLang="zh-CN" dirty="0"/>
              <a:t>）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3275856" y="3140968"/>
            <a:ext cx="2304256" cy="2016224"/>
          </a:xfrm>
          <a:prstGeom prst="rect">
            <a:avLst/>
          </a:prstGeom>
          <a:solidFill>
            <a:srgbClr val="FFFF00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交换结构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059832" y="3429000"/>
            <a:ext cx="216024" cy="144016"/>
          </a:xfrm>
          <a:prstGeom prst="rect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059832" y="3861048"/>
            <a:ext cx="216024" cy="144016"/>
          </a:xfrm>
          <a:prstGeom prst="rect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3059832" y="4293096"/>
            <a:ext cx="216024" cy="144016"/>
          </a:xfrm>
          <a:prstGeom prst="rect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3059832" y="4725144"/>
            <a:ext cx="216024" cy="144016"/>
          </a:xfrm>
          <a:prstGeom prst="rect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5580112" y="3429000"/>
            <a:ext cx="216024" cy="144016"/>
          </a:xfrm>
          <a:prstGeom prst="rect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580112" y="3861048"/>
            <a:ext cx="216024" cy="144016"/>
          </a:xfrm>
          <a:prstGeom prst="rect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5580112" y="4293096"/>
            <a:ext cx="216024" cy="144016"/>
          </a:xfrm>
          <a:prstGeom prst="rect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5580112" y="4725144"/>
            <a:ext cx="216024" cy="144016"/>
          </a:xfrm>
          <a:prstGeom prst="rect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剪去单角的矩形 14"/>
          <p:cNvSpPr/>
          <p:nvPr/>
        </p:nvSpPr>
        <p:spPr>
          <a:xfrm>
            <a:off x="1115616" y="2924944"/>
            <a:ext cx="720080" cy="504056"/>
          </a:xfrm>
          <a:prstGeom prst="snip1Rect">
            <a:avLst/>
          </a:prstGeom>
          <a:solidFill>
            <a:srgbClr val="0070C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sp>
        <p:nvSpPr>
          <p:cNvPr id="16" name="剪去单角的矩形 15"/>
          <p:cNvSpPr/>
          <p:nvPr/>
        </p:nvSpPr>
        <p:spPr>
          <a:xfrm>
            <a:off x="7070650" y="2780928"/>
            <a:ext cx="720080" cy="504056"/>
          </a:xfrm>
          <a:prstGeom prst="snip1Rect">
            <a:avLst/>
          </a:prstGeom>
          <a:solidFill>
            <a:srgbClr val="0070C0"/>
          </a:solidFill>
          <a:ln w="1270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smtClean="0"/>
              <a:t>Data</a:t>
            </a:r>
            <a:endParaRPr lang="zh-CN" altLang="en-US" dirty="0"/>
          </a:p>
        </p:txBody>
      </p:sp>
      <p:cxnSp>
        <p:nvCxnSpPr>
          <p:cNvPr id="18" name="直接连接符 17"/>
          <p:cNvCxnSpPr>
            <a:stCxn id="15" idx="0"/>
            <a:endCxn id="5" idx="1"/>
          </p:cNvCxnSpPr>
          <p:nvPr/>
        </p:nvCxnSpPr>
        <p:spPr>
          <a:xfrm>
            <a:off x="1835696" y="3176972"/>
            <a:ext cx="1224136" cy="32403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>
            <a:stCxn id="13" idx="3"/>
          </p:cNvCxnSpPr>
          <p:nvPr/>
        </p:nvCxnSpPr>
        <p:spPr>
          <a:xfrm>
            <a:off x="5796136" y="4365104"/>
            <a:ext cx="1728192" cy="8640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>
            <a:endCxn id="13" idx="1"/>
          </p:cNvCxnSpPr>
          <p:nvPr/>
        </p:nvCxnSpPr>
        <p:spPr>
          <a:xfrm>
            <a:off x="3275856" y="3501008"/>
            <a:ext cx="2304256" cy="864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连接符 23"/>
          <p:cNvCxnSpPr>
            <a:stCxn id="16" idx="2"/>
            <a:endCxn id="11" idx="3"/>
          </p:cNvCxnSpPr>
          <p:nvPr/>
        </p:nvCxnSpPr>
        <p:spPr>
          <a:xfrm flipH="1">
            <a:off x="5796136" y="3032956"/>
            <a:ext cx="1274514" cy="4680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 flipH="1">
            <a:off x="3275856" y="3501008"/>
            <a:ext cx="2304256" cy="12961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/>
          <p:cNvCxnSpPr/>
          <p:nvPr/>
        </p:nvCxnSpPr>
        <p:spPr>
          <a:xfrm flipH="1">
            <a:off x="1475656" y="4797152"/>
            <a:ext cx="1578322" cy="4320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8667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4.44444E-6 L 0.13403 0.047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01" y="2361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61111E-6 3.7037E-7 L -0.13941 0.06829 " pathEditMode="relative" rAng="0" ptsTypes="AA">
                                      <p:cBhvr>
                                        <p:cTn id="1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79" y="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42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403 0.04723 L 0.44115 0.17338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347" y="6296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3941 0.06829 L -0.44652 0.25741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365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000"/>
                            </p:stCondLst>
                            <p:childTnLst>
                              <p:par>
                                <p:cTn id="32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44652 0.25741 L -0.89548 0.41481 " pathEditMode="relative" rAng="0" ptsTypes="AA">
                                      <p:cBhvr>
                                        <p:cTn id="33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48" y="7870"/>
                                    </p:animMotion>
                                  </p:childTnLst>
                                </p:cTn>
                              </p:par>
                              <p:par>
                                <p:cTn id="34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4115 0.17338 L 0.93716 0.46737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792" y="1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5" grpId="1" animBg="1"/>
      <p:bldP spid="15" grpId="2" animBg="1"/>
      <p:bldP spid="15" grpId="3" animBg="1"/>
      <p:bldP spid="16" grpId="0" animBg="1"/>
      <p:bldP spid="16" grpId="1" animBg="1"/>
      <p:bldP spid="16" grpId="2" animBg="1"/>
      <p:bldP spid="16" grpId="3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交换结构的数据处理过程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 dirty="0"/>
              <a:t>数据从一个接口（输入接口）进入交换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就</a:t>
            </a:r>
            <a:r>
              <a:rPr lang="zh-CN" altLang="zh-CN" dirty="0"/>
              <a:t>如同高铁</a:t>
            </a:r>
            <a:r>
              <a:rPr lang="zh-CN" altLang="zh-CN" dirty="0" smtClean="0"/>
              <a:t>进站</a:t>
            </a:r>
            <a:endParaRPr lang="zh-CN" altLang="zh-CN" dirty="0"/>
          </a:p>
          <a:p>
            <a:pPr lvl="0"/>
            <a:r>
              <a:rPr lang="zh-CN" altLang="zh-CN" dirty="0"/>
              <a:t>交换</a:t>
            </a:r>
            <a:r>
              <a:rPr lang="zh-CN" altLang="zh-CN" dirty="0" smtClean="0"/>
              <a:t>结构</a:t>
            </a:r>
            <a:r>
              <a:rPr lang="zh-CN" altLang="en-US" dirty="0" smtClean="0"/>
              <a:t>通过</a:t>
            </a:r>
            <a:r>
              <a:rPr lang="zh-CN" altLang="zh-CN" dirty="0" smtClean="0"/>
              <a:t>查表</a:t>
            </a:r>
            <a:r>
              <a:rPr lang="zh-CN" altLang="zh-CN" dirty="0"/>
              <a:t>可知数据从哪一个接口（输出接口）发出可以更加接近目标</a:t>
            </a:r>
            <a:r>
              <a:rPr lang="zh-CN" altLang="zh-CN" dirty="0" smtClean="0"/>
              <a:t>，在</a:t>
            </a:r>
            <a:r>
              <a:rPr lang="zh-CN" altLang="zh-CN" dirty="0"/>
              <a:t>两个接口间进行</a:t>
            </a:r>
            <a:r>
              <a:rPr lang="zh-CN" altLang="zh-CN" dirty="0">
                <a:solidFill>
                  <a:srgbClr val="FF0000"/>
                </a:solidFill>
              </a:rPr>
              <a:t>临时</a:t>
            </a:r>
            <a:r>
              <a:rPr lang="zh-CN" altLang="zh-CN" dirty="0"/>
              <a:t>的连接，把数据由输入接口转发给输出</a:t>
            </a:r>
            <a:r>
              <a:rPr lang="zh-CN" altLang="zh-CN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就</a:t>
            </a:r>
            <a:r>
              <a:rPr lang="zh-CN" altLang="zh-CN" dirty="0"/>
              <a:t>如同火车站进行的轨道</a:t>
            </a:r>
            <a:r>
              <a:rPr lang="zh-CN" altLang="zh-CN" dirty="0" smtClean="0"/>
              <a:t>调度</a:t>
            </a:r>
            <a:endParaRPr lang="zh-CN" altLang="zh-CN" dirty="0"/>
          </a:p>
          <a:p>
            <a:r>
              <a:rPr lang="zh-CN" altLang="zh-CN" dirty="0"/>
              <a:t>数据从输出接口发送</a:t>
            </a:r>
            <a:r>
              <a:rPr lang="zh-CN" altLang="zh-CN" dirty="0" smtClean="0"/>
              <a:t>出去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就</a:t>
            </a:r>
            <a:r>
              <a:rPr lang="zh-CN" altLang="zh-CN" dirty="0"/>
              <a:t>如同火车出</a:t>
            </a:r>
            <a:r>
              <a:rPr lang="zh-CN" altLang="zh-CN" dirty="0" smtClean="0"/>
              <a:t>站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73155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zh-CN" dirty="0"/>
              <a:t>网络的通信范围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zh-CN" dirty="0"/>
              <a:t>拓扑结构</a:t>
            </a:r>
          </a:p>
          <a:p>
            <a:r>
              <a:rPr lang="en-US" altLang="zh-CN" dirty="0"/>
              <a:t>3.3 </a:t>
            </a:r>
            <a:r>
              <a:rPr lang="zh-CN" altLang="zh-CN" dirty="0"/>
              <a:t>多种网络互连的示例</a:t>
            </a:r>
          </a:p>
          <a:p>
            <a:r>
              <a:rPr lang="en-US" altLang="zh-CN" dirty="0"/>
              <a:t>3.4 </a:t>
            </a:r>
            <a:r>
              <a:rPr lang="zh-CN" altLang="zh-CN" dirty="0"/>
              <a:t>分组交换</a:t>
            </a:r>
            <a:endParaRPr lang="en-US" altLang="zh-CN" dirty="0"/>
          </a:p>
          <a:p>
            <a:pPr lvl="1"/>
            <a:r>
              <a:rPr lang="en-US" altLang="zh-CN" dirty="0"/>
              <a:t>3.4.1 </a:t>
            </a:r>
            <a:r>
              <a:rPr lang="zh-CN" altLang="zh-CN" dirty="0"/>
              <a:t>什么是交换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3.4.2 </a:t>
            </a:r>
            <a:r>
              <a:rPr lang="zh-CN" altLang="zh-CN" dirty="0">
                <a:solidFill>
                  <a:srgbClr val="FF0000"/>
                </a:solidFill>
              </a:rPr>
              <a:t>为什么计算机网络不采用电路交换技术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3.4.3 </a:t>
            </a:r>
            <a:r>
              <a:rPr lang="zh-CN" altLang="zh-CN" dirty="0"/>
              <a:t>为什么计算机网络不采用报文交换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pPr lvl="1"/>
            <a:r>
              <a:rPr lang="en-US" altLang="zh-CN" dirty="0"/>
              <a:t>3.4.4 </a:t>
            </a:r>
            <a:r>
              <a:rPr lang="zh-CN" altLang="zh-CN" dirty="0"/>
              <a:t>分组交换技术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3.5 </a:t>
            </a:r>
            <a:r>
              <a:rPr lang="zh-CN" altLang="zh-CN" dirty="0"/>
              <a:t>连接网络的神器——路由器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121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电路交换技术概述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电路交换很早就出现了，典型的产品就是</a:t>
            </a:r>
            <a:r>
              <a:rPr lang="zh-CN" altLang="zh-CN" dirty="0" smtClean="0"/>
              <a:t>电话网</a:t>
            </a:r>
            <a:endParaRPr lang="en-US" altLang="zh-CN" dirty="0" smtClean="0"/>
          </a:p>
          <a:p>
            <a:r>
              <a:rPr lang="zh-CN" altLang="zh-CN" dirty="0" smtClean="0"/>
              <a:t>曾经</a:t>
            </a:r>
            <a:r>
              <a:rPr lang="zh-CN" altLang="zh-CN" dirty="0"/>
              <a:t>是世界上最大的</a:t>
            </a:r>
            <a:r>
              <a:rPr lang="zh-CN" altLang="zh-CN" dirty="0" smtClean="0"/>
              <a:t>通信网络</a:t>
            </a:r>
            <a:endParaRPr lang="en-US" altLang="zh-CN" dirty="0" smtClean="0"/>
          </a:p>
          <a:p>
            <a:r>
              <a:rPr lang="zh-CN" altLang="zh-CN" dirty="0"/>
              <a:t>电路交换需要经历下面</a:t>
            </a:r>
            <a:r>
              <a:rPr lang="en-US" altLang="zh-CN" dirty="0"/>
              <a:t>3</a:t>
            </a:r>
            <a:r>
              <a:rPr lang="zh-CN" altLang="zh-CN" dirty="0"/>
              <a:t>个阶段。</a:t>
            </a:r>
          </a:p>
          <a:p>
            <a:pPr lvl="1"/>
            <a:r>
              <a:rPr lang="zh-CN" altLang="zh-CN" dirty="0"/>
              <a:t>建立连接：通过拨号建立一条专用的信道，以保证双方通话时所需的通信资源不被其他用户占用。</a:t>
            </a:r>
          </a:p>
          <a:p>
            <a:pPr lvl="1"/>
            <a:r>
              <a:rPr lang="zh-CN" altLang="zh-CN" dirty="0"/>
              <a:t>通信：双方互相通话。</a:t>
            </a:r>
          </a:p>
          <a:p>
            <a:pPr lvl="1"/>
            <a:r>
              <a:rPr lang="zh-CN" altLang="zh-CN" dirty="0"/>
              <a:t>释放连接：挂断电话，释放刚才使用的这条专用信道及相关资源。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66098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112102" cy="4572000"/>
          </a:xfrm>
        </p:spPr>
        <p:txBody>
          <a:bodyPr/>
          <a:lstStyle/>
          <a:p>
            <a:r>
              <a:rPr lang="zh-CN" altLang="zh-CN" dirty="0"/>
              <a:t>电路交换的时间轴表现</a:t>
            </a:r>
            <a:endParaRPr lang="en-US" altLang="zh-CN" dirty="0" smtClean="0"/>
          </a:p>
          <a:p>
            <a:r>
              <a:rPr lang="zh-CN" altLang="en-US" dirty="0" smtClean="0"/>
              <a:t>注意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连接是物理连接</a:t>
            </a:r>
            <a:endParaRPr lang="en-US" altLang="zh-CN" dirty="0" smtClean="0"/>
          </a:p>
          <a:p>
            <a:pPr lvl="1"/>
            <a:r>
              <a:rPr lang="zh-CN" altLang="en-US" dirty="0" smtClean="0"/>
              <a:t>数据直达终点！</a:t>
            </a:r>
            <a:endParaRPr lang="en-US" altLang="zh-CN" dirty="0" smtClean="0"/>
          </a:p>
          <a:p>
            <a:r>
              <a:rPr lang="zh-CN" altLang="zh-CN" dirty="0"/>
              <a:t>交换结构在电路交换中表现的有些不同</a:t>
            </a:r>
            <a:endParaRPr lang="en-US" altLang="zh-CN" dirty="0"/>
          </a:p>
          <a:p>
            <a:pPr lvl="1"/>
            <a:r>
              <a:rPr lang="zh-CN" altLang="zh-CN" dirty="0"/>
              <a:t>一旦建立了连接，交换结构中的连接是不断开的，直到通话双方挂下电话，才释放连接</a:t>
            </a:r>
            <a:endParaRPr lang="en-US" altLang="zh-CN" dirty="0"/>
          </a:p>
          <a:p>
            <a:pPr lvl="1"/>
            <a:r>
              <a:rPr lang="zh-CN" altLang="zh-CN" dirty="0"/>
              <a:t>这个“临时”有点长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3854" y="1435129"/>
            <a:ext cx="3730146" cy="5040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77349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独占性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电路交换是面向连接的服务的一个特殊</a:t>
            </a:r>
            <a:r>
              <a:rPr lang="zh-CN" altLang="zh-CN" dirty="0" smtClean="0"/>
              <a:t>实例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电路交换</a:t>
            </a:r>
            <a:r>
              <a:rPr lang="zh-CN" altLang="zh-CN" dirty="0"/>
              <a:t>建立的是一条专用的物理</a:t>
            </a:r>
            <a:r>
              <a:rPr lang="zh-CN" altLang="zh-CN" dirty="0" smtClean="0"/>
              <a:t>通路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可以</a:t>
            </a:r>
            <a:r>
              <a:rPr lang="zh-CN" altLang="zh-CN" dirty="0"/>
              <a:t>是一根电线，也可以是采用特殊技术而提供的一部分</a:t>
            </a:r>
            <a:r>
              <a:rPr lang="zh-CN" altLang="zh-CN" dirty="0" smtClean="0"/>
              <a:t>资源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它们</a:t>
            </a:r>
            <a:r>
              <a:rPr lang="zh-CN" altLang="zh-CN" dirty="0"/>
              <a:t>具有的共同点是独占性，即只能通话双方</a:t>
            </a:r>
            <a:r>
              <a:rPr lang="zh-CN" altLang="zh-CN" dirty="0" smtClean="0"/>
              <a:t>使用</a:t>
            </a:r>
            <a:endParaRPr lang="en-US" altLang="zh-CN" dirty="0" smtClean="0"/>
          </a:p>
          <a:p>
            <a:r>
              <a:rPr lang="zh-CN" altLang="zh-CN" dirty="0" smtClean="0"/>
              <a:t>而</a:t>
            </a:r>
            <a:r>
              <a:rPr lang="zh-CN" altLang="zh-CN" dirty="0"/>
              <a:t>计算机网络中使用的面向连接的服务都是共享通信资源的</a:t>
            </a:r>
            <a:r>
              <a:rPr lang="zh-CN" altLang="zh-CN" dirty="0" smtClean="0"/>
              <a:t>，</a:t>
            </a:r>
            <a:r>
              <a:rPr lang="zh-CN" altLang="en-US" dirty="0" smtClean="0"/>
              <a:t>不应具有</a:t>
            </a:r>
            <a:r>
              <a:rPr lang="zh-CN" altLang="zh-CN" dirty="0" smtClean="0"/>
              <a:t>独占性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A</a:t>
            </a:r>
            <a:r>
              <a:rPr lang="zh-CN" altLang="en-US" dirty="0" smtClean="0"/>
              <a:t>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进行</a:t>
            </a:r>
            <a:r>
              <a:rPr lang="en-US" altLang="zh-CN" dirty="0" smtClean="0"/>
              <a:t>QQ</a:t>
            </a:r>
            <a:r>
              <a:rPr lang="zh-CN" altLang="en-US" dirty="0" smtClean="0"/>
              <a:t>聊天的时候，</a:t>
            </a:r>
            <a:r>
              <a:rPr lang="en-US" altLang="zh-CN" dirty="0" smtClean="0"/>
              <a:t>C</a:t>
            </a:r>
            <a:r>
              <a:rPr lang="zh-CN" altLang="en-US" dirty="0" smtClean="0"/>
              <a:t>也可以和</a:t>
            </a:r>
            <a:r>
              <a:rPr lang="en-US" altLang="zh-CN" dirty="0" smtClean="0"/>
              <a:t>B</a:t>
            </a:r>
            <a:r>
              <a:rPr lang="zh-CN" altLang="en-US" dirty="0" smtClean="0"/>
              <a:t>进行聊天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3076950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702296" cy="4572000"/>
          </a:xfrm>
        </p:spPr>
        <p:txBody>
          <a:bodyPr/>
          <a:lstStyle/>
          <a:p>
            <a:r>
              <a:rPr lang="zh-CN" altLang="zh-CN" dirty="0" smtClean="0"/>
              <a:t>为了</a:t>
            </a:r>
            <a:r>
              <a:rPr lang="zh-CN" altLang="zh-CN" dirty="0"/>
              <a:t>支持更多人的同时通话，电路交换不得不采用大量的物理</a:t>
            </a:r>
            <a:r>
              <a:rPr lang="zh-CN" altLang="zh-CN" dirty="0" smtClean="0"/>
              <a:t>资源</a:t>
            </a:r>
            <a:endParaRPr lang="en-US" altLang="zh-CN" dirty="0" smtClean="0"/>
          </a:p>
          <a:p>
            <a:r>
              <a:rPr lang="zh-CN" altLang="zh-CN" dirty="0" smtClean="0"/>
              <a:t>瑞典</a:t>
            </a:r>
            <a:r>
              <a:rPr lang="zh-CN" altLang="zh-CN" dirty="0"/>
              <a:t>斯德哥尔摩在</a:t>
            </a:r>
            <a:r>
              <a:rPr lang="en-US" altLang="zh-CN" dirty="0"/>
              <a:t>1890</a:t>
            </a:r>
            <a:r>
              <a:rPr lang="zh-CN" altLang="zh-CN" dirty="0"/>
              <a:t>年建设的的巨型塔楼，连接了大约</a:t>
            </a:r>
            <a:r>
              <a:rPr lang="en-US" altLang="zh-CN" dirty="0"/>
              <a:t>5000</a:t>
            </a:r>
            <a:r>
              <a:rPr lang="zh-CN" altLang="zh-CN" dirty="0"/>
              <a:t>条线路，遍布整个城市的各个</a:t>
            </a:r>
            <a:r>
              <a:rPr lang="zh-CN" altLang="zh-CN" dirty="0" smtClean="0"/>
              <a:t>方向</a:t>
            </a:r>
            <a:endParaRPr lang="en-US" altLang="zh-CN" dirty="0" smtClean="0"/>
          </a:p>
          <a:p>
            <a:endParaRPr lang="zh-CN" altLang="zh-CN" dirty="0" smtClean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1855" y="764704"/>
            <a:ext cx="4062145" cy="5789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928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优缺点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这种通信有专门的资源保证，能够很好地支持通信质量需求、实时性</a:t>
            </a:r>
            <a:r>
              <a:rPr lang="zh-CN" altLang="zh-CN" dirty="0" smtClean="0"/>
              <a:t>好</a:t>
            </a:r>
            <a:endParaRPr lang="en-US" altLang="zh-CN" dirty="0" smtClean="0"/>
          </a:p>
          <a:p>
            <a:r>
              <a:rPr lang="zh-CN" altLang="zh-CN" dirty="0" smtClean="0"/>
              <a:t>连接建立</a:t>
            </a:r>
            <a:r>
              <a:rPr lang="zh-CN" altLang="zh-CN" dirty="0"/>
              <a:t>的时间较长，工作过程</a:t>
            </a:r>
            <a:r>
              <a:rPr lang="zh-CN" altLang="zh-CN" dirty="0" smtClean="0"/>
              <a:t>复杂</a:t>
            </a:r>
            <a:endParaRPr lang="en-US" altLang="zh-CN" dirty="0" smtClean="0"/>
          </a:p>
          <a:p>
            <a:r>
              <a:rPr lang="zh-CN" altLang="zh-CN" dirty="0" smtClean="0"/>
              <a:t>双方</a:t>
            </a:r>
            <a:r>
              <a:rPr lang="zh-CN" altLang="zh-CN" dirty="0"/>
              <a:t>通信效率很低：大多数情况下非常浪费，除非双方正在吵架。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1343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zh-CN" dirty="0">
                <a:solidFill>
                  <a:srgbClr val="FF0000"/>
                </a:solidFill>
              </a:rPr>
              <a:t>不适合于计算机网络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计算机</a:t>
            </a:r>
            <a:r>
              <a:rPr lang="zh-CN" altLang="zh-CN" dirty="0"/>
              <a:t>的数据大部分是不需要实时的，有一定的延迟问题</a:t>
            </a:r>
            <a:r>
              <a:rPr lang="zh-CN" altLang="zh-CN" dirty="0" smtClean="0"/>
              <a:t>不大</a:t>
            </a:r>
            <a:endParaRPr lang="en-US" altLang="zh-CN" dirty="0" smtClean="0"/>
          </a:p>
          <a:p>
            <a:r>
              <a:rPr lang="zh-CN" altLang="zh-CN" dirty="0" smtClean="0"/>
              <a:t>计算机</a:t>
            </a:r>
            <a:r>
              <a:rPr lang="zh-CN" altLang="zh-CN" dirty="0"/>
              <a:t>的数据具有</a:t>
            </a:r>
            <a:r>
              <a:rPr lang="zh-CN" altLang="zh-CN" dirty="0" smtClean="0"/>
              <a:t>突发性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如果</a:t>
            </a:r>
            <a:r>
              <a:rPr lang="zh-CN" altLang="zh-CN" dirty="0"/>
              <a:t>建设庞大的物理</a:t>
            </a:r>
            <a:r>
              <a:rPr lang="zh-CN" altLang="zh-CN" dirty="0" smtClean="0"/>
              <a:t>资源应对</a:t>
            </a:r>
            <a:r>
              <a:rPr lang="zh-CN" altLang="zh-CN" dirty="0"/>
              <a:t>庞大的突发性</a:t>
            </a:r>
            <a:r>
              <a:rPr lang="zh-CN" altLang="zh-CN" dirty="0" smtClean="0"/>
              <a:t>，在</a:t>
            </a:r>
            <a:r>
              <a:rPr lang="zh-CN" altLang="zh-CN" dirty="0"/>
              <a:t>数据量少的时候，资源就</a:t>
            </a:r>
            <a:r>
              <a:rPr lang="zh-CN" altLang="zh-CN" dirty="0" smtClean="0"/>
              <a:t>太浪费了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不</a:t>
            </a:r>
            <a:r>
              <a:rPr lang="zh-CN" altLang="zh-CN" dirty="0"/>
              <a:t>建设又无法满足庞大人群的同时</a:t>
            </a:r>
            <a:r>
              <a:rPr lang="zh-CN" altLang="zh-CN" dirty="0" smtClean="0"/>
              <a:t>上网</a:t>
            </a:r>
            <a:endParaRPr lang="en-US" altLang="zh-CN" dirty="0" smtClean="0"/>
          </a:p>
          <a:p>
            <a:r>
              <a:rPr lang="zh-CN" altLang="zh-CN" dirty="0" smtClean="0"/>
              <a:t>因此</a:t>
            </a:r>
            <a:r>
              <a:rPr lang="zh-CN" altLang="zh-CN" dirty="0"/>
              <a:t>必须提出一种基于共享物理资源的技术来进行计算机网络的建设。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5832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zh-CN" dirty="0">
                <a:solidFill>
                  <a:srgbClr val="FF0000"/>
                </a:solidFill>
              </a:rPr>
              <a:t>．</a:t>
            </a:r>
            <a:r>
              <a:rPr lang="zh-CN" altLang="zh-CN" dirty="0" smtClean="0">
                <a:solidFill>
                  <a:srgbClr val="FF0000"/>
                </a:solidFill>
              </a:rPr>
              <a:t>城域网</a:t>
            </a:r>
            <a:r>
              <a:rPr lang="zh-CN" altLang="zh-CN" dirty="0"/>
              <a:t>（</a:t>
            </a:r>
            <a:r>
              <a:rPr lang="en-US" altLang="zh-CN" dirty="0"/>
              <a:t>Metropolitan Area Network</a:t>
            </a:r>
            <a:r>
              <a:rPr lang="zh-CN" altLang="zh-CN" dirty="0"/>
              <a:t>，</a:t>
            </a:r>
            <a:r>
              <a:rPr lang="en-US" altLang="zh-CN" dirty="0"/>
              <a:t>MAN</a:t>
            </a:r>
            <a:r>
              <a:rPr lang="zh-CN" altLang="zh-CN" dirty="0"/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城域网是</a:t>
            </a:r>
            <a:r>
              <a:rPr lang="zh-CN" altLang="zh-CN" dirty="0"/>
              <a:t>在一个城市范围内所建立的公用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r>
              <a:rPr lang="zh-CN" altLang="zh-CN" dirty="0" smtClean="0"/>
              <a:t>作用</a:t>
            </a:r>
            <a:r>
              <a:rPr lang="zh-CN" altLang="zh-CN" dirty="0"/>
              <a:t>距离约为</a:t>
            </a:r>
            <a:r>
              <a:rPr lang="en-US" altLang="zh-CN" dirty="0"/>
              <a:t>5 ~ 50</a:t>
            </a:r>
            <a:r>
              <a:rPr lang="zh-CN" altLang="zh-CN" dirty="0" smtClean="0"/>
              <a:t>千米</a:t>
            </a:r>
            <a:endParaRPr lang="en-US" altLang="zh-CN" dirty="0" smtClean="0"/>
          </a:p>
          <a:p>
            <a:r>
              <a:rPr lang="zh-CN" altLang="zh-CN" dirty="0" smtClean="0"/>
              <a:t>也</a:t>
            </a:r>
            <a:r>
              <a:rPr lang="zh-CN" altLang="zh-CN" dirty="0"/>
              <a:t>可以用于覆盖一个大学、园区等。</a:t>
            </a:r>
          </a:p>
          <a:p>
            <a:r>
              <a:rPr lang="zh-CN" altLang="zh-CN" dirty="0"/>
              <a:t>传统的城域网有着专门的标准，如分布式队列双总线（</a:t>
            </a:r>
            <a:r>
              <a:rPr lang="en-US" altLang="zh-CN" dirty="0"/>
              <a:t>Distributed Queue Dual Bus</a:t>
            </a:r>
            <a:r>
              <a:rPr lang="zh-CN" altLang="zh-CN" dirty="0"/>
              <a:t>，</a:t>
            </a:r>
            <a:r>
              <a:rPr lang="en-US" altLang="zh-CN" dirty="0"/>
              <a:t>DQDB</a:t>
            </a:r>
            <a:r>
              <a:rPr lang="zh-CN" altLang="zh-CN" dirty="0"/>
              <a:t>）、光纤分布式数据接口（</a:t>
            </a:r>
            <a:r>
              <a:rPr lang="en-US" altLang="zh-CN" dirty="0"/>
              <a:t>Fiber Distributed Data Interface</a:t>
            </a:r>
            <a:r>
              <a:rPr lang="zh-CN" altLang="zh-CN" dirty="0"/>
              <a:t>，</a:t>
            </a:r>
            <a:r>
              <a:rPr lang="en-US" altLang="zh-CN" dirty="0"/>
              <a:t>FDDI</a:t>
            </a:r>
            <a:r>
              <a:rPr lang="zh-CN" altLang="zh-CN" dirty="0"/>
              <a:t>）等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r>
              <a:rPr lang="zh-CN" altLang="zh-CN" dirty="0" smtClean="0"/>
              <a:t>随着</a:t>
            </a:r>
            <a:r>
              <a:rPr lang="en-US" altLang="zh-CN" dirty="0"/>
              <a:t>SDH</a:t>
            </a:r>
            <a:r>
              <a:rPr lang="zh-CN" altLang="zh-CN" dirty="0"/>
              <a:t>的快速发展，不少城域范围的网络也采用了</a:t>
            </a:r>
            <a:r>
              <a:rPr lang="en-US" altLang="zh-CN" dirty="0"/>
              <a:t>SDH</a:t>
            </a:r>
            <a:r>
              <a:rPr lang="zh-CN" altLang="zh-CN" dirty="0"/>
              <a:t>技术，已经模糊了城域网的概念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90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zh-CN" dirty="0"/>
              <a:t>网络的通信范围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zh-CN" dirty="0"/>
              <a:t>拓扑结构</a:t>
            </a:r>
          </a:p>
          <a:p>
            <a:r>
              <a:rPr lang="en-US" altLang="zh-CN" dirty="0"/>
              <a:t>3.3 </a:t>
            </a:r>
            <a:r>
              <a:rPr lang="zh-CN" altLang="zh-CN" dirty="0"/>
              <a:t>多种网络互连的示例</a:t>
            </a:r>
          </a:p>
          <a:p>
            <a:r>
              <a:rPr lang="en-US" altLang="zh-CN" dirty="0"/>
              <a:t>3.4 </a:t>
            </a:r>
            <a:r>
              <a:rPr lang="zh-CN" altLang="zh-CN" dirty="0"/>
              <a:t>分组交换</a:t>
            </a:r>
            <a:endParaRPr lang="en-US" altLang="zh-CN" dirty="0"/>
          </a:p>
          <a:p>
            <a:pPr lvl="1"/>
            <a:r>
              <a:rPr lang="en-US" altLang="zh-CN" dirty="0"/>
              <a:t>3.4.1 </a:t>
            </a:r>
            <a:r>
              <a:rPr lang="zh-CN" altLang="zh-CN" dirty="0"/>
              <a:t>什么是交换</a:t>
            </a:r>
            <a:endParaRPr lang="en-US" altLang="zh-CN" dirty="0"/>
          </a:p>
          <a:p>
            <a:pPr lvl="1"/>
            <a:r>
              <a:rPr lang="en-US" altLang="zh-CN" dirty="0"/>
              <a:t>3.4.2 </a:t>
            </a:r>
            <a:r>
              <a:rPr lang="zh-CN" altLang="zh-CN" dirty="0"/>
              <a:t>为什么计算机网络不采用电路交换技术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3.4.3 </a:t>
            </a:r>
            <a:r>
              <a:rPr lang="zh-CN" altLang="zh-CN" dirty="0">
                <a:solidFill>
                  <a:srgbClr val="FF0000"/>
                </a:solidFill>
              </a:rPr>
              <a:t>为什么计算机网络不采用报文交换技术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3.4.4 </a:t>
            </a:r>
            <a:r>
              <a:rPr lang="zh-CN" altLang="zh-CN" dirty="0"/>
              <a:t>分组交换技术</a:t>
            </a:r>
            <a:endParaRPr lang="zh-CN" altLang="zh-CN" dirty="0">
              <a:solidFill>
                <a:srgbClr val="FF0000"/>
              </a:solidFill>
            </a:endParaRPr>
          </a:p>
          <a:p>
            <a:r>
              <a:rPr lang="en-US" altLang="zh-CN" dirty="0"/>
              <a:t>3.5 </a:t>
            </a:r>
            <a:r>
              <a:rPr lang="zh-CN" altLang="zh-CN" dirty="0"/>
              <a:t>连接网络的神器——路由器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28901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报文交换技术概述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134344" cy="4572000"/>
          </a:xfrm>
        </p:spPr>
        <p:txBody>
          <a:bodyPr>
            <a:normAutofit/>
          </a:bodyPr>
          <a:lstStyle/>
          <a:p>
            <a:r>
              <a:rPr lang="zh-CN" altLang="zh-CN" dirty="0"/>
              <a:t>最初使用在电报业务</a:t>
            </a:r>
            <a:r>
              <a:rPr lang="zh-CN" altLang="zh-CN" dirty="0" smtClean="0"/>
              <a:t>上</a:t>
            </a:r>
            <a:endParaRPr lang="en-US" altLang="zh-CN" dirty="0" smtClean="0"/>
          </a:p>
          <a:p>
            <a:r>
              <a:rPr lang="zh-CN" altLang="zh-CN" dirty="0" smtClean="0"/>
              <a:t>事先</a:t>
            </a:r>
            <a:r>
              <a:rPr lang="zh-CN" altLang="zh-CN" dirty="0"/>
              <a:t>不需要建立</a:t>
            </a:r>
            <a:r>
              <a:rPr lang="zh-CN" altLang="zh-CN" dirty="0" smtClean="0"/>
              <a:t>连接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如同</a:t>
            </a:r>
            <a:r>
              <a:rPr lang="zh-CN" altLang="zh-CN" dirty="0"/>
              <a:t>发送信件</a:t>
            </a:r>
            <a:r>
              <a:rPr lang="zh-CN" altLang="zh-CN" dirty="0" smtClean="0"/>
              <a:t>一样</a:t>
            </a:r>
            <a:endParaRPr lang="en-US" altLang="zh-CN" dirty="0" smtClean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56" y="1340768"/>
            <a:ext cx="3608144" cy="476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541462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存储转发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/>
              <a:t>中间结点</a:t>
            </a:r>
            <a:r>
              <a:rPr lang="zh-CN" altLang="zh-CN" dirty="0"/>
              <a:t>做三件事情：</a:t>
            </a:r>
          </a:p>
          <a:p>
            <a:pPr lvl="1"/>
            <a:r>
              <a:rPr lang="zh-CN" altLang="zh-CN" dirty="0" smtClean="0"/>
              <a:t>将</a:t>
            </a:r>
            <a:r>
              <a:rPr lang="zh-CN" altLang="en-US" dirty="0" smtClean="0"/>
              <a:t>报文</a:t>
            </a:r>
            <a:r>
              <a:rPr lang="en-US" altLang="zh-CN" dirty="0" smtClean="0"/>
              <a:t>m</a:t>
            </a:r>
            <a:r>
              <a:rPr lang="zh-CN" altLang="zh-CN" dirty="0"/>
              <a:t>在自己的缓存中存储下来，进行排队等候。</a:t>
            </a:r>
          </a:p>
          <a:p>
            <a:pPr lvl="1"/>
            <a:r>
              <a:rPr lang="zh-CN" altLang="zh-CN" dirty="0" smtClean="0"/>
              <a:t>等到</a:t>
            </a:r>
            <a:r>
              <a:rPr lang="zh-CN" altLang="en-US" dirty="0"/>
              <a:t>结点</a:t>
            </a:r>
            <a:r>
              <a:rPr lang="zh-CN" altLang="zh-CN" dirty="0" smtClean="0"/>
              <a:t>处理</a:t>
            </a:r>
            <a:r>
              <a:rPr lang="zh-CN" altLang="zh-CN" dirty="0"/>
              <a:t>完毕</a:t>
            </a:r>
            <a:r>
              <a:rPr lang="en-US" altLang="zh-CN" dirty="0"/>
              <a:t>m</a:t>
            </a:r>
            <a:r>
              <a:rPr lang="zh-CN" altLang="zh-CN" dirty="0"/>
              <a:t>之前的报文后，从缓存中提取</a:t>
            </a:r>
            <a:r>
              <a:rPr lang="en-US" altLang="zh-CN" dirty="0"/>
              <a:t>m</a:t>
            </a:r>
            <a:r>
              <a:rPr lang="zh-CN" altLang="zh-CN" dirty="0"/>
              <a:t>，根据</a:t>
            </a:r>
            <a:r>
              <a:rPr lang="en-US" altLang="zh-CN" dirty="0"/>
              <a:t>m</a:t>
            </a:r>
            <a:r>
              <a:rPr lang="zh-CN" altLang="zh-CN" dirty="0"/>
              <a:t>的目的地址，查表得出下一</a:t>
            </a:r>
            <a:r>
              <a:rPr lang="zh-CN" altLang="zh-CN" dirty="0" smtClean="0"/>
              <a:t>跳。</a:t>
            </a:r>
            <a:endParaRPr lang="zh-CN" altLang="zh-CN" dirty="0"/>
          </a:p>
          <a:p>
            <a:pPr lvl="1"/>
            <a:r>
              <a:rPr lang="zh-CN" altLang="zh-CN" dirty="0" smtClean="0"/>
              <a:t>把</a:t>
            </a:r>
            <a:r>
              <a:rPr lang="en-US" altLang="zh-CN" dirty="0" smtClean="0"/>
              <a:t>m</a:t>
            </a:r>
            <a:r>
              <a:rPr lang="zh-CN" altLang="zh-CN" dirty="0" smtClean="0"/>
              <a:t>转</a:t>
            </a:r>
            <a:r>
              <a:rPr lang="zh-CN" altLang="zh-CN" dirty="0"/>
              <a:t>到</a:t>
            </a:r>
            <a:r>
              <a:rPr lang="zh-CN" altLang="zh-CN" dirty="0" smtClean="0"/>
              <a:t>连接</a:t>
            </a:r>
            <a:r>
              <a:rPr lang="zh-CN" altLang="en-US" dirty="0" smtClean="0"/>
              <a:t>下一跳</a:t>
            </a:r>
            <a:r>
              <a:rPr lang="zh-CN" altLang="zh-CN" dirty="0" smtClean="0"/>
              <a:t>的</a:t>
            </a:r>
            <a:r>
              <a:rPr lang="zh-CN" altLang="zh-CN" dirty="0"/>
              <a:t>接口上，并从该接口把</a:t>
            </a:r>
            <a:r>
              <a:rPr lang="en-US" altLang="zh-CN" dirty="0"/>
              <a:t>m</a:t>
            </a:r>
            <a:r>
              <a:rPr lang="zh-CN" altLang="zh-CN" dirty="0"/>
              <a:t>发出给</a:t>
            </a:r>
            <a:r>
              <a:rPr lang="en-US" altLang="zh-CN" dirty="0"/>
              <a:t>C</a:t>
            </a:r>
            <a:r>
              <a:rPr lang="zh-CN" altLang="zh-CN" dirty="0"/>
              <a:t>。</a:t>
            </a:r>
          </a:p>
          <a:p>
            <a:r>
              <a:rPr lang="zh-CN" altLang="en-US" dirty="0" smtClean="0"/>
              <a:t>每个中间结点都做这样的工作，直至</a:t>
            </a:r>
            <a:r>
              <a:rPr lang="en-US" altLang="zh-CN" dirty="0" smtClean="0"/>
              <a:t>…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582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具有共享性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发送过程中也不需要“霸占”整条路径的物理资源，只是逐段占线</a:t>
            </a:r>
            <a:r>
              <a:rPr lang="zh-CN" altLang="zh-CN" dirty="0" smtClean="0"/>
              <a:t>路</a:t>
            </a:r>
            <a:endParaRPr lang="en-US" altLang="zh-CN" dirty="0" smtClean="0"/>
          </a:p>
          <a:p>
            <a:r>
              <a:rPr lang="zh-CN" altLang="zh-CN" dirty="0" smtClean="0"/>
              <a:t>使用</a:t>
            </a:r>
            <a:r>
              <a:rPr lang="zh-CN" altLang="zh-CN" dirty="0"/>
              <a:t>完毕就放弃占用，其它结点可以立即使用，因此具备了共享性</a:t>
            </a:r>
            <a:endParaRPr lang="zh-CN" alt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3861048"/>
            <a:ext cx="7029450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剪去单角的矩形 3"/>
          <p:cNvSpPr/>
          <p:nvPr/>
        </p:nvSpPr>
        <p:spPr>
          <a:xfrm>
            <a:off x="1611288" y="4140696"/>
            <a:ext cx="432048" cy="288032"/>
          </a:xfrm>
          <a:prstGeom prst="snip1Rec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1763688" y="4293096"/>
            <a:ext cx="432048" cy="288032"/>
          </a:xfrm>
          <a:prstGeom prst="snip1Rect">
            <a:avLst/>
          </a:prstGeom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剪去单角的矩形 7"/>
          <p:cNvSpPr/>
          <p:nvPr/>
        </p:nvSpPr>
        <p:spPr>
          <a:xfrm>
            <a:off x="1619672" y="5220816"/>
            <a:ext cx="432048" cy="288032"/>
          </a:xfrm>
          <a:prstGeom prst="snip1Rect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剪去单角的矩形 8"/>
          <p:cNvSpPr/>
          <p:nvPr/>
        </p:nvSpPr>
        <p:spPr>
          <a:xfrm>
            <a:off x="1716696" y="5099667"/>
            <a:ext cx="432048" cy="288032"/>
          </a:xfrm>
          <a:prstGeom prst="snip1Rect">
            <a:avLst/>
          </a:prstGeom>
          <a:solidFill>
            <a:srgbClr val="FFFF00"/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654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05556E-6 -7.40741E-7 L 0.06302 0.041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208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2222E-6 -3.33333E-6 L 0.06823 -0.02314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403" y="-1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302 0.0419 L 0.12604 0.0525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32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8148E-6 L 0.07968 0.0641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76" y="31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04 0.05255 L 0.20469 0.05255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6823 -0.02314 L 0.13125 -0.06504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2106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4444E-6 4.07407E-6 L 0.07882 -0.04074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-20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469 0.05255 L 0.29132 0.05255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25 -0.06504 L 0.2099 -0.06504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968 0.06412 L 0.1427 0.0747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5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132 0.05255 L 0.37014 0.05255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99 -0.06504 L 0.29653 -0.06504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27 0.07477 L 0.22135 0.07477 " pathEditMode="relative" rAng="0" ptsTypes="AA">
                                      <p:cBhvr>
                                        <p:cTn id="3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7882 -0.04074 L 0.14184 -0.08264 " pathEditMode="relative" rAng="0" ptsTypes="AA">
                                      <p:cBhvr>
                                        <p:cTn id="4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42" y="-21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014 0.05255 L 0.48039 0.02107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157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9653 -0.06504 L 0.37535 -0.0650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  <p:par>
                                <p:cTn id="47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135 0.07477 L 0.30798 0.07477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  <p:par>
                                <p:cTn id="4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4184 -0.08264 L 0.22049 -0.08264 " pathEditMode="relative" rAng="0" ptsTypes="AA">
                                      <p:cBhvr>
                                        <p:cTn id="5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039 0.02107 L 0.5592 -0.01042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-1574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7535 -0.06504 L 0.4856 -0.04398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1042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98 0.07477 L 0.3868 0.07477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  <p:par>
                                <p:cTn id="59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049 -0.08264 L 0.30712 -0.08264 " pathEditMode="relative" rAng="0" ptsTypes="AA">
                                      <p:cBhvr>
                                        <p:cTn id="60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856 -0.04398 L 0.57223 0.0294 " pathEditMode="relative" rAng="0" ptsTypes="AA">
                                      <p:cBhvr>
                                        <p:cTn id="6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323" y="3657"/>
                                    </p:animMotion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68 0.07477 L 0.49705 0.04329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-1574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0712 -0.08264 L 0.38594 -0.08264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705 0.04329 L 0.57586 0.0118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-1574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5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594 -0.08264 L 0.49619 -0.06158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503" y="104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9619 -0.06158 L 0.575 0.0118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41" y="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4" grpId="5" animBg="1"/>
      <p:bldP spid="4" grpId="6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9" grpId="0" animBg="1"/>
      <p:bldP spid="9" grpId="1" animBg="1"/>
      <p:bldP spid="9" grpId="2" animBg="1"/>
      <p:bldP spid="9" grpId="3" animBg="1"/>
      <p:bldP spid="9" grpId="4" animBg="1"/>
      <p:bldP spid="9" grpId="5" animBg="1"/>
      <p:bldP spid="9" grpId="6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3. </a:t>
            </a:r>
            <a:r>
              <a:rPr lang="zh-CN" altLang="zh-CN" dirty="0">
                <a:solidFill>
                  <a:srgbClr val="FF0000"/>
                </a:solidFill>
              </a:rPr>
              <a:t>仍然不适合于计算机网络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5234104" cy="4572000"/>
          </a:xfrm>
        </p:spPr>
        <p:txBody>
          <a:bodyPr/>
          <a:lstStyle/>
          <a:p>
            <a:pPr lvl="0"/>
            <a:r>
              <a:rPr lang="zh-CN" altLang="zh-CN" dirty="0" smtClean="0"/>
              <a:t>计算机网络数据</a:t>
            </a:r>
            <a:r>
              <a:rPr lang="zh-CN" altLang="zh-CN" dirty="0"/>
              <a:t>有大有小，如果数据较大，则数据从</a:t>
            </a:r>
            <a:r>
              <a:rPr lang="zh-CN" altLang="zh-CN" dirty="0" smtClean="0"/>
              <a:t>源到目的，时延</a:t>
            </a:r>
            <a:r>
              <a:rPr lang="zh-CN" altLang="zh-CN" dirty="0"/>
              <a:t>太</a:t>
            </a:r>
            <a:r>
              <a:rPr lang="zh-CN" altLang="zh-CN" dirty="0" smtClean="0"/>
              <a:t>长</a:t>
            </a:r>
            <a:endParaRPr lang="zh-CN" altLang="zh-CN" dirty="0"/>
          </a:p>
          <a:p>
            <a:pPr lvl="0"/>
            <a:r>
              <a:rPr lang="zh-CN" altLang="zh-CN" dirty="0" smtClean="0"/>
              <a:t>如数据</a:t>
            </a:r>
            <a:r>
              <a:rPr lang="zh-CN" altLang="zh-CN" dirty="0"/>
              <a:t>较大</a:t>
            </a:r>
            <a:r>
              <a:rPr lang="zh-CN" altLang="zh-CN" dirty="0" smtClean="0"/>
              <a:t>，交换</a:t>
            </a:r>
            <a:r>
              <a:rPr lang="zh-CN" altLang="zh-CN" dirty="0"/>
              <a:t>节点缓存资源有限，两者是一种冲突。</a:t>
            </a:r>
          </a:p>
          <a:p>
            <a:pPr lvl="0"/>
            <a:r>
              <a:rPr lang="zh-CN" altLang="zh-CN" dirty="0" smtClean="0"/>
              <a:t>如数据</a:t>
            </a:r>
            <a:r>
              <a:rPr lang="zh-CN" altLang="zh-CN" dirty="0"/>
              <a:t>较大，会长时间占用某一段链路，导致共享性</a:t>
            </a:r>
            <a:r>
              <a:rPr lang="zh-CN" altLang="zh-CN" dirty="0" smtClean="0"/>
              <a:t>下降</a:t>
            </a:r>
            <a:endParaRPr lang="zh-CN" altLang="zh-CN" dirty="0"/>
          </a:p>
          <a:p>
            <a:r>
              <a:rPr lang="zh-CN" altLang="zh-CN" dirty="0"/>
              <a:t>大的报文，如果其中出错一个比特，整个报文就传输失败了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5856" y="1340768"/>
            <a:ext cx="3608144" cy="47685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60835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zh-CN" dirty="0"/>
              <a:t>网络的通信范围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zh-CN" dirty="0"/>
              <a:t>拓扑结构</a:t>
            </a:r>
          </a:p>
          <a:p>
            <a:r>
              <a:rPr lang="en-US" altLang="zh-CN" dirty="0"/>
              <a:t>3.3 </a:t>
            </a:r>
            <a:r>
              <a:rPr lang="zh-CN" altLang="zh-CN" dirty="0"/>
              <a:t>多种网络互连的示例</a:t>
            </a:r>
          </a:p>
          <a:p>
            <a:r>
              <a:rPr lang="en-US" altLang="zh-CN" dirty="0"/>
              <a:t>3.4 </a:t>
            </a:r>
            <a:r>
              <a:rPr lang="zh-CN" altLang="zh-CN" dirty="0"/>
              <a:t>分组交换</a:t>
            </a:r>
            <a:endParaRPr lang="en-US" altLang="zh-CN" dirty="0"/>
          </a:p>
          <a:p>
            <a:pPr lvl="1"/>
            <a:r>
              <a:rPr lang="en-US" altLang="zh-CN" dirty="0"/>
              <a:t>3.4.1 </a:t>
            </a:r>
            <a:r>
              <a:rPr lang="zh-CN" altLang="zh-CN" dirty="0"/>
              <a:t>什么是交换</a:t>
            </a:r>
            <a:endParaRPr lang="en-US" altLang="zh-CN" dirty="0"/>
          </a:p>
          <a:p>
            <a:pPr lvl="1"/>
            <a:r>
              <a:rPr lang="en-US" altLang="zh-CN" dirty="0"/>
              <a:t>3.4.2 </a:t>
            </a:r>
            <a:r>
              <a:rPr lang="zh-CN" altLang="zh-CN" dirty="0"/>
              <a:t>为什么计算机网络不采用电路交换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pPr lvl="1"/>
            <a:r>
              <a:rPr lang="en-US" altLang="zh-CN" dirty="0"/>
              <a:t>3.4.3 </a:t>
            </a:r>
            <a:r>
              <a:rPr lang="zh-CN" altLang="zh-CN" dirty="0"/>
              <a:t>为什么计算机网络不采用报文交换</a:t>
            </a:r>
            <a:r>
              <a:rPr lang="zh-CN" altLang="zh-CN" dirty="0" smtClean="0"/>
              <a:t>技术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3.4.4 </a:t>
            </a:r>
            <a:r>
              <a:rPr lang="zh-CN" altLang="zh-CN" dirty="0">
                <a:solidFill>
                  <a:srgbClr val="FF0000"/>
                </a:solidFill>
              </a:rPr>
              <a:t>分组交换技术</a:t>
            </a:r>
          </a:p>
          <a:p>
            <a:r>
              <a:rPr lang="en-US" altLang="zh-CN" dirty="0"/>
              <a:t>3.5 </a:t>
            </a:r>
            <a:r>
              <a:rPr lang="zh-CN" altLang="zh-CN" dirty="0"/>
              <a:t>连接网络的神器——路由器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6816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662736" cy="4572000"/>
          </a:xfrm>
        </p:spPr>
        <p:txBody>
          <a:bodyPr/>
          <a:lstStyle/>
          <a:p>
            <a:r>
              <a:rPr lang="zh-CN" altLang="zh-CN" dirty="0" smtClean="0"/>
              <a:t>事先</a:t>
            </a:r>
            <a:r>
              <a:rPr lang="zh-CN" altLang="zh-CN" dirty="0"/>
              <a:t>不需要建立</a:t>
            </a:r>
            <a:r>
              <a:rPr lang="zh-CN" altLang="zh-CN" dirty="0" smtClean="0"/>
              <a:t>连接</a:t>
            </a:r>
            <a:endParaRPr lang="en-US" altLang="zh-CN" dirty="0" smtClean="0"/>
          </a:p>
          <a:p>
            <a:r>
              <a:rPr lang="zh-CN" altLang="zh-CN" dirty="0" smtClean="0"/>
              <a:t>沿用</a:t>
            </a:r>
            <a:r>
              <a:rPr lang="zh-CN" altLang="zh-CN" dirty="0"/>
              <a:t>了</a:t>
            </a:r>
            <a:r>
              <a:rPr lang="zh-CN" altLang="zh-CN" dirty="0" smtClean="0"/>
              <a:t>存储转发</a:t>
            </a:r>
            <a:r>
              <a:rPr lang="zh-CN" altLang="zh-CN" dirty="0"/>
              <a:t>的重要</a:t>
            </a:r>
            <a:r>
              <a:rPr lang="zh-CN" altLang="zh-CN" dirty="0" smtClean="0"/>
              <a:t>思想</a:t>
            </a:r>
            <a:endParaRPr lang="en-US" altLang="zh-CN" dirty="0" smtClean="0"/>
          </a:p>
          <a:p>
            <a:r>
              <a:rPr lang="zh-CN" altLang="zh-CN" dirty="0" smtClean="0"/>
              <a:t>将</a:t>
            </a:r>
            <a:r>
              <a:rPr lang="zh-CN" altLang="zh-CN" dirty="0"/>
              <a:t>数据切割成数据片，加上</a:t>
            </a:r>
            <a:r>
              <a:rPr lang="zh-CN" altLang="zh-CN" dirty="0" smtClean="0"/>
              <a:t>首部形成分组</a:t>
            </a:r>
            <a:endParaRPr lang="en-US" altLang="zh-CN" dirty="0" smtClean="0"/>
          </a:p>
          <a:p>
            <a:r>
              <a:rPr lang="zh-CN" altLang="zh-CN" dirty="0" smtClean="0"/>
              <a:t>每个分组</a:t>
            </a:r>
            <a:r>
              <a:rPr lang="zh-CN" altLang="en-US" dirty="0"/>
              <a:t>在</a:t>
            </a:r>
            <a:r>
              <a:rPr lang="zh-CN" altLang="zh-CN" dirty="0" smtClean="0"/>
              <a:t>一</a:t>
            </a:r>
            <a:r>
              <a:rPr lang="zh-CN" altLang="zh-CN" dirty="0"/>
              <a:t>个中间结点，都被执行存储转发的</a:t>
            </a:r>
            <a:r>
              <a:rPr lang="zh-CN" altLang="zh-CN" dirty="0" smtClean="0"/>
              <a:t>过程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从而</a:t>
            </a:r>
            <a:r>
              <a:rPr lang="zh-CN" altLang="zh-CN" dirty="0"/>
              <a:t>一步一步靠近目标，最终到达接收</a:t>
            </a:r>
            <a:r>
              <a:rPr lang="zh-CN" altLang="zh-CN" dirty="0" smtClean="0"/>
              <a:t>方</a:t>
            </a:r>
            <a:endParaRPr lang="en-US" altLang="zh-CN" dirty="0" smtClean="0"/>
          </a:p>
          <a:p>
            <a:r>
              <a:rPr lang="zh-CN" altLang="zh-CN" dirty="0"/>
              <a:t>接收</a:t>
            </a:r>
            <a:r>
              <a:rPr lang="zh-CN" altLang="zh-CN" dirty="0" smtClean="0"/>
              <a:t>方收到</a:t>
            </a:r>
            <a:r>
              <a:rPr lang="zh-CN" altLang="zh-CN" dirty="0"/>
              <a:t>数据分组后，拆掉首部，按照顺序进行组合，合并出原来的数据</a:t>
            </a:r>
            <a:endParaRPr lang="zh-CN" altLang="en-US" dirty="0"/>
          </a:p>
          <a:p>
            <a:endParaRPr lang="en-US" altLang="zh-CN" dirty="0" smtClean="0"/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01719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grpSp>
        <p:nvGrpSpPr>
          <p:cNvPr id="4" name="Group 134"/>
          <p:cNvGrpSpPr/>
          <p:nvPr/>
        </p:nvGrpSpPr>
        <p:grpSpPr bwMode="auto">
          <a:xfrm>
            <a:off x="5711945" y="1268701"/>
            <a:ext cx="581025" cy="396876"/>
            <a:chOff x="4653" y="1614"/>
            <a:chExt cx="366" cy="25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 rot="5400000">
              <a:off x="4733" y="1579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 rot="626605">
              <a:off x="4659" y="1614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656" y="165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653" y="1801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 rot="746037">
              <a:off x="4847" y="1715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135"/>
          <p:cNvGrpSpPr/>
          <p:nvPr/>
        </p:nvGrpSpPr>
        <p:grpSpPr bwMode="auto">
          <a:xfrm>
            <a:off x="5704006" y="1552858"/>
            <a:ext cx="582613" cy="396874"/>
            <a:chOff x="4648" y="1793"/>
            <a:chExt cx="367" cy="250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 rot="5400000">
              <a:off x="4729" y="1758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 rot="626605">
              <a:off x="4648" y="1793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652" y="1829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648" y="198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746037">
              <a:off x="4843" y="1894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Group 136"/>
          <p:cNvGrpSpPr/>
          <p:nvPr/>
        </p:nvGrpSpPr>
        <p:grpSpPr bwMode="auto">
          <a:xfrm>
            <a:off x="5710356" y="1841782"/>
            <a:ext cx="581025" cy="387349"/>
            <a:chOff x="4652" y="1975"/>
            <a:chExt cx="366" cy="244"/>
          </a:xfrm>
        </p:grpSpPr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 rot="5400000">
              <a:off x="4732" y="1934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 rot="626605">
              <a:off x="4652" y="1975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656" y="2004"/>
              <a:ext cx="362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652" y="2155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 rot="746037">
              <a:off x="4846" y="2069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Group 137"/>
          <p:cNvGrpSpPr/>
          <p:nvPr/>
        </p:nvGrpSpPr>
        <p:grpSpPr bwMode="auto">
          <a:xfrm>
            <a:off x="5716706" y="2111665"/>
            <a:ext cx="581025" cy="395288"/>
            <a:chOff x="4656" y="2145"/>
            <a:chExt cx="366" cy="249"/>
          </a:xfrm>
        </p:grpSpPr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 rot="5400000">
              <a:off x="4737" y="2109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rot="626605">
              <a:off x="4656" y="2145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4659" y="218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4656" y="2331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 rot="746037">
              <a:off x="4850" y="2245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139"/>
          <p:cNvGrpSpPr/>
          <p:nvPr/>
        </p:nvGrpSpPr>
        <p:grpSpPr bwMode="auto">
          <a:xfrm>
            <a:off x="6277099" y="1663990"/>
            <a:ext cx="590551" cy="385763"/>
            <a:chOff x="5009" y="1863"/>
            <a:chExt cx="372" cy="243"/>
          </a:xfrm>
        </p:grpSpPr>
        <p:sp>
          <p:nvSpPr>
            <p:cNvPr id="29" name="AutoShape 24"/>
            <p:cNvSpPr>
              <a:spLocks noChangeArrowheads="1"/>
            </p:cNvSpPr>
            <p:nvPr/>
          </p:nvSpPr>
          <p:spPr bwMode="auto">
            <a:xfrm rot="5400000">
              <a:off x="5096" y="1821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 rot="626605">
              <a:off x="5009" y="1863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5018" y="1892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5015" y="2043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AutoShape 28"/>
            <p:cNvSpPr>
              <a:spLocks noChangeArrowheads="1"/>
            </p:cNvSpPr>
            <p:nvPr/>
          </p:nvSpPr>
          <p:spPr bwMode="auto">
            <a:xfrm rot="746037">
              <a:off x="5209" y="1957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Group 140"/>
          <p:cNvGrpSpPr/>
          <p:nvPr/>
        </p:nvGrpSpPr>
        <p:grpSpPr bwMode="auto">
          <a:xfrm>
            <a:off x="6269161" y="1929103"/>
            <a:ext cx="590550" cy="404813"/>
            <a:chOff x="5004" y="2030"/>
            <a:chExt cx="372" cy="25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 rot="5400000">
              <a:off x="5091" y="2000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 rot="626605">
              <a:off x="5004" y="2030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5014" y="2071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5010" y="2222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AutoShape 33"/>
            <p:cNvSpPr>
              <a:spLocks noChangeArrowheads="1"/>
            </p:cNvSpPr>
            <p:nvPr/>
          </p:nvSpPr>
          <p:spPr bwMode="auto">
            <a:xfrm rot="746037">
              <a:off x="5204" y="2136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Group 141"/>
          <p:cNvGrpSpPr/>
          <p:nvPr/>
        </p:nvGrpSpPr>
        <p:grpSpPr bwMode="auto">
          <a:xfrm>
            <a:off x="6285032" y="2216432"/>
            <a:ext cx="581025" cy="396874"/>
            <a:chOff x="5014" y="2211"/>
            <a:chExt cx="366" cy="250"/>
          </a:xfrm>
        </p:grpSpPr>
        <p:sp>
          <p:nvSpPr>
            <p:cNvPr id="41" name="AutoShape 34"/>
            <p:cNvSpPr>
              <a:spLocks noChangeArrowheads="1"/>
            </p:cNvSpPr>
            <p:nvPr/>
          </p:nvSpPr>
          <p:spPr bwMode="auto">
            <a:xfrm rot="5400000">
              <a:off x="5094" y="2176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 rot="626605">
              <a:off x="5014" y="2211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5017" y="2247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Line 37"/>
            <p:cNvSpPr>
              <a:spLocks noChangeShapeType="1"/>
            </p:cNvSpPr>
            <p:nvPr/>
          </p:nvSpPr>
          <p:spPr bwMode="auto">
            <a:xfrm>
              <a:off x="5014" y="2398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AutoShape 38"/>
            <p:cNvSpPr>
              <a:spLocks noChangeArrowheads="1"/>
            </p:cNvSpPr>
            <p:nvPr/>
          </p:nvSpPr>
          <p:spPr bwMode="auto">
            <a:xfrm rot="746037">
              <a:off x="5208" y="2312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Group 142"/>
          <p:cNvGrpSpPr/>
          <p:nvPr/>
        </p:nvGrpSpPr>
        <p:grpSpPr bwMode="auto">
          <a:xfrm>
            <a:off x="6280274" y="2486307"/>
            <a:ext cx="592138" cy="406399"/>
            <a:chOff x="5011" y="2381"/>
            <a:chExt cx="373" cy="256"/>
          </a:xfrm>
        </p:grpSpPr>
        <p:sp>
          <p:nvSpPr>
            <p:cNvPr id="47" name="AutoShape 39"/>
            <p:cNvSpPr>
              <a:spLocks noChangeArrowheads="1"/>
            </p:cNvSpPr>
            <p:nvPr/>
          </p:nvSpPr>
          <p:spPr bwMode="auto">
            <a:xfrm rot="5400000">
              <a:off x="5098" y="2352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40"/>
            <p:cNvSpPr txBox="1">
              <a:spLocks noChangeArrowheads="1"/>
            </p:cNvSpPr>
            <p:nvPr/>
          </p:nvSpPr>
          <p:spPr bwMode="auto">
            <a:xfrm rot="626605">
              <a:off x="5011" y="2381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Line 41"/>
            <p:cNvSpPr>
              <a:spLocks noChangeShapeType="1"/>
            </p:cNvSpPr>
            <p:nvPr/>
          </p:nvSpPr>
          <p:spPr bwMode="auto">
            <a:xfrm>
              <a:off x="5021" y="2422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42"/>
            <p:cNvSpPr>
              <a:spLocks noChangeShapeType="1"/>
            </p:cNvSpPr>
            <p:nvPr/>
          </p:nvSpPr>
          <p:spPr bwMode="auto">
            <a:xfrm>
              <a:off x="5017" y="2573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AutoShape 43"/>
            <p:cNvSpPr>
              <a:spLocks noChangeArrowheads="1"/>
            </p:cNvSpPr>
            <p:nvPr/>
          </p:nvSpPr>
          <p:spPr bwMode="auto">
            <a:xfrm rot="746037">
              <a:off x="5212" y="2487"/>
              <a:ext cx="132" cy="127"/>
            </a:xfrm>
            <a:prstGeom prst="rightArrow">
              <a:avLst>
                <a:gd name="adj1" fmla="val 50000"/>
                <a:gd name="adj2" fmla="val 25984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Group 132"/>
          <p:cNvGrpSpPr/>
          <p:nvPr/>
        </p:nvGrpSpPr>
        <p:grpSpPr bwMode="auto">
          <a:xfrm>
            <a:off x="5126161" y="1448089"/>
            <a:ext cx="590550" cy="395288"/>
            <a:chOff x="4284" y="1727"/>
            <a:chExt cx="372" cy="249"/>
          </a:xfrm>
        </p:grpSpPr>
        <p:sp>
          <p:nvSpPr>
            <p:cNvPr id="53" name="AutoShape 49"/>
            <p:cNvSpPr>
              <a:spLocks noChangeArrowheads="1"/>
            </p:cNvSpPr>
            <p:nvPr/>
          </p:nvSpPr>
          <p:spPr bwMode="auto">
            <a:xfrm rot="5400000">
              <a:off x="4371" y="1691"/>
              <a:ext cx="210" cy="360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 rot="626605">
              <a:off x="4284" y="1727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>
              <a:off x="4294" y="1762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>
              <a:off x="4290" y="1913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AutoShape 53"/>
            <p:cNvSpPr>
              <a:spLocks noChangeArrowheads="1"/>
            </p:cNvSpPr>
            <p:nvPr/>
          </p:nvSpPr>
          <p:spPr bwMode="auto">
            <a:xfrm rot="746037">
              <a:off x="4484" y="1827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133"/>
          <p:cNvGrpSpPr/>
          <p:nvPr/>
        </p:nvGrpSpPr>
        <p:grpSpPr bwMode="auto">
          <a:xfrm>
            <a:off x="5142032" y="1725901"/>
            <a:ext cx="581025" cy="396876"/>
            <a:chOff x="4294" y="1902"/>
            <a:chExt cx="366" cy="250"/>
          </a:xfrm>
        </p:grpSpPr>
        <p:sp>
          <p:nvSpPr>
            <p:cNvPr id="59" name="AutoShape 54"/>
            <p:cNvSpPr>
              <a:spLocks noChangeArrowheads="1"/>
            </p:cNvSpPr>
            <p:nvPr/>
          </p:nvSpPr>
          <p:spPr bwMode="auto">
            <a:xfrm rot="5400000">
              <a:off x="4374" y="1867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 rot="626605">
              <a:off x="4294" y="1902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>
              <a:off x="4297" y="1938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Line 57"/>
            <p:cNvSpPr>
              <a:spLocks noChangeShapeType="1"/>
            </p:cNvSpPr>
            <p:nvPr/>
          </p:nvSpPr>
          <p:spPr bwMode="auto">
            <a:xfrm>
              <a:off x="4294" y="2089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AutoShape 58"/>
            <p:cNvSpPr>
              <a:spLocks noChangeArrowheads="1"/>
            </p:cNvSpPr>
            <p:nvPr/>
          </p:nvSpPr>
          <p:spPr bwMode="auto">
            <a:xfrm rot="746037">
              <a:off x="4488" y="2003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Text Box 78"/>
          <p:cNvSpPr txBox="1">
            <a:spLocks noChangeArrowheads="1"/>
          </p:cNvSpPr>
          <p:nvPr/>
        </p:nvSpPr>
        <p:spPr bwMode="auto">
          <a:xfrm>
            <a:off x="4998181" y="4700874"/>
            <a:ext cx="23134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     B      C      D</a:t>
            </a:r>
          </a:p>
        </p:txBody>
      </p:sp>
      <p:sp>
        <p:nvSpPr>
          <p:cNvPr id="66" name="Line 101"/>
          <p:cNvSpPr>
            <a:spLocks noChangeShapeType="1"/>
          </p:cNvSpPr>
          <p:nvPr/>
        </p:nvSpPr>
        <p:spPr bwMode="auto">
          <a:xfrm>
            <a:off x="6864469" y="940087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Line 102"/>
          <p:cNvSpPr>
            <a:spLocks noChangeShapeType="1"/>
          </p:cNvSpPr>
          <p:nvPr/>
        </p:nvSpPr>
        <p:spPr bwMode="auto">
          <a:xfrm>
            <a:off x="6286619" y="925800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8" name="Line 103"/>
          <p:cNvSpPr>
            <a:spLocks noChangeShapeType="1"/>
          </p:cNvSpPr>
          <p:nvPr/>
        </p:nvSpPr>
        <p:spPr bwMode="auto">
          <a:xfrm>
            <a:off x="5718294" y="913100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9" name="Group 131"/>
          <p:cNvGrpSpPr/>
          <p:nvPr/>
        </p:nvGrpSpPr>
        <p:grpSpPr bwMode="auto">
          <a:xfrm>
            <a:off x="5129332" y="1178208"/>
            <a:ext cx="582613" cy="387349"/>
            <a:chOff x="4286" y="1557"/>
            <a:chExt cx="367" cy="244"/>
          </a:xfrm>
        </p:grpSpPr>
        <p:sp>
          <p:nvSpPr>
            <p:cNvPr id="70" name="AutoShape 44"/>
            <p:cNvSpPr>
              <a:spLocks noChangeArrowheads="1"/>
            </p:cNvSpPr>
            <p:nvPr/>
          </p:nvSpPr>
          <p:spPr bwMode="auto">
            <a:xfrm rot="5400000">
              <a:off x="4367" y="1516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Text Box 45"/>
            <p:cNvSpPr txBox="1">
              <a:spLocks noChangeArrowheads="1"/>
            </p:cNvSpPr>
            <p:nvPr/>
          </p:nvSpPr>
          <p:spPr bwMode="auto">
            <a:xfrm rot="626605">
              <a:off x="4292" y="1557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Line 47"/>
            <p:cNvSpPr>
              <a:spLocks noChangeShapeType="1"/>
            </p:cNvSpPr>
            <p:nvPr/>
          </p:nvSpPr>
          <p:spPr bwMode="auto">
            <a:xfrm>
              <a:off x="4286" y="1738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3" name="AutoShape 48"/>
            <p:cNvSpPr>
              <a:spLocks noChangeArrowheads="1"/>
            </p:cNvSpPr>
            <p:nvPr/>
          </p:nvSpPr>
          <p:spPr bwMode="auto">
            <a:xfrm rot="746037">
              <a:off x="4481" y="1652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4" name="Line 46"/>
            <p:cNvSpPr>
              <a:spLocks noChangeShapeType="1"/>
            </p:cNvSpPr>
            <p:nvPr/>
          </p:nvSpPr>
          <p:spPr bwMode="auto">
            <a:xfrm>
              <a:off x="4290" y="1587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5" name="Group 130"/>
          <p:cNvGrpSpPr/>
          <p:nvPr/>
        </p:nvGrpSpPr>
        <p:grpSpPr bwMode="auto">
          <a:xfrm>
            <a:off x="5137270" y="884525"/>
            <a:ext cx="581025" cy="396876"/>
            <a:chOff x="4291" y="1372"/>
            <a:chExt cx="366" cy="250"/>
          </a:xfrm>
        </p:grpSpPr>
        <p:sp>
          <p:nvSpPr>
            <p:cNvPr id="76" name="AutoShape 110"/>
            <p:cNvSpPr>
              <a:spLocks noChangeArrowheads="1"/>
            </p:cNvSpPr>
            <p:nvPr/>
          </p:nvSpPr>
          <p:spPr bwMode="auto">
            <a:xfrm rot="5400000">
              <a:off x="4371" y="1337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Text Box 111"/>
            <p:cNvSpPr txBox="1">
              <a:spLocks noChangeArrowheads="1"/>
            </p:cNvSpPr>
            <p:nvPr/>
          </p:nvSpPr>
          <p:spPr bwMode="auto">
            <a:xfrm rot="626605">
              <a:off x="4291" y="1372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Line 112"/>
            <p:cNvSpPr>
              <a:spLocks noChangeShapeType="1"/>
            </p:cNvSpPr>
            <p:nvPr/>
          </p:nvSpPr>
          <p:spPr bwMode="auto">
            <a:xfrm>
              <a:off x="4295" y="1407"/>
              <a:ext cx="362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9" name="Line 113"/>
            <p:cNvSpPr>
              <a:spLocks noChangeShapeType="1"/>
            </p:cNvSpPr>
            <p:nvPr/>
          </p:nvSpPr>
          <p:spPr bwMode="auto">
            <a:xfrm>
              <a:off x="4291" y="1558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0" name="AutoShape 114"/>
            <p:cNvSpPr>
              <a:spLocks noChangeArrowheads="1"/>
            </p:cNvSpPr>
            <p:nvPr/>
          </p:nvSpPr>
          <p:spPr bwMode="auto">
            <a:xfrm rot="746037">
              <a:off x="4485" y="1472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1" name="Line 115"/>
          <p:cNvSpPr>
            <a:spLocks noChangeShapeType="1"/>
          </p:cNvSpPr>
          <p:nvPr/>
        </p:nvSpPr>
        <p:spPr bwMode="auto">
          <a:xfrm>
            <a:off x="5134094" y="900400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Line 144"/>
          <p:cNvSpPr>
            <a:spLocks noChangeShapeType="1"/>
          </p:cNvSpPr>
          <p:nvPr/>
        </p:nvSpPr>
        <p:spPr bwMode="auto">
          <a:xfrm>
            <a:off x="5087781" y="6013735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none" w="sm" len="lg"/>
            <a:tailEnd type="non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83" name="Group 157"/>
          <p:cNvGrpSpPr/>
          <p:nvPr/>
        </p:nvGrpSpPr>
        <p:grpSpPr bwMode="auto">
          <a:xfrm>
            <a:off x="5011581" y="5861335"/>
            <a:ext cx="1905000" cy="228600"/>
            <a:chOff x="768" y="2544"/>
            <a:chExt cx="1200" cy="144"/>
          </a:xfrm>
        </p:grpSpPr>
        <p:sp>
          <p:nvSpPr>
            <p:cNvPr id="84" name="AutoShape 158"/>
            <p:cNvSpPr>
              <a:spLocks noChangeArrowheads="1"/>
            </p:cNvSpPr>
            <p:nvPr/>
          </p:nvSpPr>
          <p:spPr bwMode="auto">
            <a:xfrm>
              <a:off x="768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5" name="AutoShape 159"/>
            <p:cNvSpPr>
              <a:spLocks noChangeArrowheads="1"/>
            </p:cNvSpPr>
            <p:nvPr/>
          </p:nvSpPr>
          <p:spPr bwMode="auto">
            <a:xfrm>
              <a:off x="1120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6" name="AutoShape 160"/>
            <p:cNvSpPr>
              <a:spLocks noChangeArrowheads="1"/>
            </p:cNvSpPr>
            <p:nvPr/>
          </p:nvSpPr>
          <p:spPr bwMode="auto">
            <a:xfrm>
              <a:off x="1472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7" name="AutoShape 161"/>
            <p:cNvSpPr>
              <a:spLocks noChangeArrowheads="1"/>
            </p:cNvSpPr>
            <p:nvPr/>
          </p:nvSpPr>
          <p:spPr bwMode="auto">
            <a:xfrm>
              <a:off x="1824" y="2544"/>
              <a:ext cx="144" cy="144"/>
            </a:xfrm>
            <a:prstGeom prst="cube">
              <a:avLst>
                <a:gd name="adj" fmla="val 25000"/>
              </a:avLst>
            </a:prstGeom>
            <a:solidFill>
              <a:srgbClr val="DDDDDD"/>
            </a:solidFill>
            <a:ln w="9525">
              <a:solidFill>
                <a:schemeClr val="tx1"/>
              </a:solidFill>
              <a:miter lim="800000"/>
              <a:headEnd type="none" w="sm" len="lg"/>
              <a:tailEnd type="none" w="sm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88" name="AutoShape 166"/>
          <p:cNvSpPr>
            <a:spLocks noChangeArrowheads="1"/>
          </p:cNvSpPr>
          <p:nvPr/>
        </p:nvSpPr>
        <p:spPr bwMode="auto">
          <a:xfrm>
            <a:off x="5011581" y="5480335"/>
            <a:ext cx="68580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9" name="AutoShape 167"/>
          <p:cNvSpPr>
            <a:spLocks noChangeArrowheads="1"/>
          </p:cNvSpPr>
          <p:nvPr/>
        </p:nvSpPr>
        <p:spPr bwMode="auto">
          <a:xfrm>
            <a:off x="5621181" y="5480335"/>
            <a:ext cx="68580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0" name="AutoShape 168"/>
          <p:cNvSpPr>
            <a:spLocks noChangeArrowheads="1"/>
          </p:cNvSpPr>
          <p:nvPr/>
        </p:nvSpPr>
        <p:spPr bwMode="auto">
          <a:xfrm>
            <a:off x="6230781" y="5480335"/>
            <a:ext cx="685800" cy="304800"/>
          </a:xfrm>
          <a:prstGeom prst="curvedDownArrow">
            <a:avLst>
              <a:gd name="adj1" fmla="val 13542"/>
              <a:gd name="adj2" fmla="val 66667"/>
              <a:gd name="adj3" fmla="val 36977"/>
            </a:avLst>
          </a:prstGeom>
          <a:solidFill>
            <a:srgbClr val="DDDDDD"/>
          </a:solidFill>
          <a:ln w="9525">
            <a:solidFill>
              <a:schemeClr val="tx1"/>
            </a:solidFill>
            <a:miter lim="800000"/>
            <a:headEnd type="none" w="sm" len="lg"/>
            <a:tailEnd type="none" w="sm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1" name="Text Box 174"/>
          <p:cNvSpPr txBox="1">
            <a:spLocks noChangeArrowheads="1"/>
          </p:cNvSpPr>
          <p:nvPr/>
        </p:nvSpPr>
        <p:spPr bwMode="auto">
          <a:xfrm>
            <a:off x="5011582" y="5151724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</a:p>
        </p:txBody>
      </p:sp>
      <p:sp>
        <p:nvSpPr>
          <p:cNvPr id="92" name="Text Box 175"/>
          <p:cNvSpPr txBox="1">
            <a:spLocks noChangeArrowheads="1"/>
          </p:cNvSpPr>
          <p:nvPr/>
        </p:nvSpPr>
        <p:spPr bwMode="auto">
          <a:xfrm>
            <a:off x="5630707" y="5151724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</a:p>
        </p:txBody>
      </p:sp>
      <p:sp>
        <p:nvSpPr>
          <p:cNvPr id="93" name="Text Box 176"/>
          <p:cNvSpPr txBox="1">
            <a:spLocks noChangeArrowheads="1"/>
          </p:cNvSpPr>
          <p:nvPr/>
        </p:nvSpPr>
        <p:spPr bwMode="auto">
          <a:xfrm>
            <a:off x="6249832" y="5151724"/>
            <a:ext cx="646331" cy="341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b="1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分组</a:t>
            </a:r>
          </a:p>
        </p:txBody>
      </p:sp>
      <p:sp>
        <p:nvSpPr>
          <p:cNvPr id="94" name="Text Box 179"/>
          <p:cNvSpPr txBox="1">
            <a:spLocks noChangeArrowheads="1"/>
          </p:cNvSpPr>
          <p:nvPr/>
        </p:nvSpPr>
        <p:spPr bwMode="auto">
          <a:xfrm>
            <a:off x="5379881" y="6077236"/>
            <a:ext cx="59503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</a:p>
        </p:txBody>
      </p:sp>
      <p:sp>
        <p:nvSpPr>
          <p:cNvPr id="95" name="Text Box 180"/>
          <p:cNvSpPr txBox="1">
            <a:spLocks noChangeArrowheads="1"/>
          </p:cNvSpPr>
          <p:nvPr/>
        </p:nvSpPr>
        <p:spPr bwMode="auto">
          <a:xfrm>
            <a:off x="5945031" y="6089936"/>
            <a:ext cx="595035" cy="5355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存储</a:t>
            </a:r>
          </a:p>
          <a:p>
            <a:pPr>
              <a:lnSpc>
                <a:spcPct val="90000"/>
              </a:lnSpc>
            </a:pPr>
            <a:r>
              <a:rPr kumimoji="1" lang="zh-CN" altLang="en-US" sz="1600" b="1">
                <a:latin typeface="微软雅黑" panose="020B0503020204020204" pitchFamily="34" charset="-122"/>
                <a:ea typeface="微软雅黑" panose="020B0503020204020204" pitchFamily="34" charset="-122"/>
              </a:rPr>
              <a:t>转发</a:t>
            </a:r>
          </a:p>
        </p:txBody>
      </p:sp>
      <p:sp>
        <p:nvSpPr>
          <p:cNvPr id="117" name="矩形 116"/>
          <p:cNvSpPr/>
          <p:nvPr/>
        </p:nvSpPr>
        <p:spPr>
          <a:xfrm>
            <a:off x="1418462" y="880169"/>
            <a:ext cx="576064" cy="934151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 smtClean="0">
                <a:solidFill>
                  <a:schemeClr val="tx1"/>
                </a:solidFill>
                <a:latin typeface="黑体" pitchFamily="49" charset="-122"/>
                <a:ea typeface="黑体" pitchFamily="49" charset="-122"/>
              </a:rPr>
              <a:t>数据</a:t>
            </a:r>
            <a:endParaRPr lang="zh-CN" altLang="en-US" dirty="0">
              <a:solidFill>
                <a:schemeClr val="tx1"/>
              </a:solidFill>
              <a:latin typeface="黑体" pitchFamily="49" charset="-122"/>
              <a:ea typeface="黑体" pitchFamily="49" charset="-122"/>
            </a:endParaRPr>
          </a:p>
        </p:txBody>
      </p:sp>
      <p:grpSp>
        <p:nvGrpSpPr>
          <p:cNvPr id="131" name="组合 130"/>
          <p:cNvGrpSpPr/>
          <p:nvPr/>
        </p:nvGrpSpPr>
        <p:grpSpPr>
          <a:xfrm>
            <a:off x="2496993" y="923134"/>
            <a:ext cx="583126" cy="1068384"/>
            <a:chOff x="2338163" y="878371"/>
            <a:chExt cx="583126" cy="1068384"/>
          </a:xfrm>
        </p:grpSpPr>
        <p:sp>
          <p:nvSpPr>
            <p:cNvPr id="118" name="矩形 117"/>
            <p:cNvSpPr/>
            <p:nvPr/>
          </p:nvSpPr>
          <p:spPr>
            <a:xfrm>
              <a:off x="2339752" y="878371"/>
              <a:ext cx="576064" cy="235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数据片</a:t>
              </a:r>
              <a:endParaRPr lang="zh-CN" altLang="en-US" sz="1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2338163" y="1157903"/>
              <a:ext cx="576064" cy="235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数据片</a:t>
              </a:r>
              <a:endParaRPr lang="zh-CN" altLang="en-US" sz="1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2339752" y="1431351"/>
              <a:ext cx="576064" cy="235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数据片</a:t>
              </a:r>
              <a:endParaRPr lang="zh-CN" altLang="en-US" sz="1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1" name="矩形 120"/>
            <p:cNvSpPr/>
            <p:nvPr/>
          </p:nvSpPr>
          <p:spPr>
            <a:xfrm>
              <a:off x="2345225" y="1710883"/>
              <a:ext cx="576064" cy="235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0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数据片</a:t>
              </a:r>
              <a:endParaRPr lang="zh-CN" altLang="en-US" sz="1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30" name="组合 129"/>
          <p:cNvGrpSpPr/>
          <p:nvPr/>
        </p:nvGrpSpPr>
        <p:grpSpPr>
          <a:xfrm>
            <a:off x="3860304" y="-27384"/>
            <a:ext cx="207640" cy="1068384"/>
            <a:chOff x="2492152" y="1030771"/>
            <a:chExt cx="581537" cy="1068384"/>
          </a:xfrm>
        </p:grpSpPr>
        <p:sp>
          <p:nvSpPr>
            <p:cNvPr id="126" name="矩形 125"/>
            <p:cNvSpPr/>
            <p:nvPr/>
          </p:nvSpPr>
          <p:spPr>
            <a:xfrm>
              <a:off x="2492152" y="1030771"/>
              <a:ext cx="576064" cy="235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7" name="矩形 126"/>
            <p:cNvSpPr/>
            <p:nvPr/>
          </p:nvSpPr>
          <p:spPr>
            <a:xfrm>
              <a:off x="2497625" y="1310303"/>
              <a:ext cx="576064" cy="235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8" name="矩形 127"/>
            <p:cNvSpPr/>
            <p:nvPr/>
          </p:nvSpPr>
          <p:spPr>
            <a:xfrm>
              <a:off x="2492152" y="1583751"/>
              <a:ext cx="576064" cy="235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29" name="矩形 128"/>
            <p:cNvSpPr/>
            <p:nvPr/>
          </p:nvSpPr>
          <p:spPr>
            <a:xfrm>
              <a:off x="2497625" y="1863283"/>
              <a:ext cx="576064" cy="235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</p:grpSp>
      <p:grpSp>
        <p:nvGrpSpPr>
          <p:cNvPr id="148" name="组合 147"/>
          <p:cNvGrpSpPr/>
          <p:nvPr/>
        </p:nvGrpSpPr>
        <p:grpSpPr>
          <a:xfrm>
            <a:off x="4067944" y="933934"/>
            <a:ext cx="788985" cy="1088830"/>
            <a:chOff x="2118447" y="869351"/>
            <a:chExt cx="788985" cy="1088830"/>
          </a:xfrm>
        </p:grpSpPr>
        <p:sp>
          <p:nvSpPr>
            <p:cNvPr id="133" name="矩形 132"/>
            <p:cNvSpPr/>
            <p:nvPr/>
          </p:nvSpPr>
          <p:spPr>
            <a:xfrm>
              <a:off x="2120036" y="869351"/>
              <a:ext cx="576064" cy="235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7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P</a:t>
              </a:r>
              <a:r>
                <a:rPr lang="en-US" altLang="zh-CN" sz="1600" b="1" baseline="-250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1</a:t>
              </a:r>
              <a:endParaRPr lang="zh-CN" altLang="en-US" sz="1600" b="1" baseline="-25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4" name="矩形 133"/>
            <p:cNvSpPr/>
            <p:nvPr/>
          </p:nvSpPr>
          <p:spPr>
            <a:xfrm>
              <a:off x="2118447" y="1148883"/>
              <a:ext cx="576064" cy="235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3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P</a:t>
              </a:r>
              <a:r>
                <a:rPr lang="en-US" altLang="zh-CN" sz="1600" b="1" baseline="-250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2</a:t>
              </a:r>
              <a:endParaRPr lang="zh-CN" altLang="en-US" sz="1600" b="1" baseline="-25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5" name="矩形 134"/>
            <p:cNvSpPr/>
            <p:nvPr/>
          </p:nvSpPr>
          <p:spPr>
            <a:xfrm>
              <a:off x="2120036" y="1422331"/>
              <a:ext cx="576064" cy="235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P</a:t>
              </a:r>
              <a:r>
                <a:rPr lang="en-US" altLang="zh-CN" sz="1600" b="1" baseline="-250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3 </a:t>
              </a:r>
              <a:endParaRPr lang="zh-CN" altLang="en-US" sz="1600" b="1" baseline="-25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6" name="矩形 135"/>
            <p:cNvSpPr/>
            <p:nvPr/>
          </p:nvSpPr>
          <p:spPr>
            <a:xfrm>
              <a:off x="2121978" y="1701863"/>
              <a:ext cx="576064" cy="235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lnSpc>
                  <a:spcPts val="1400"/>
                </a:lnSpc>
              </a:pPr>
              <a:r>
                <a:rPr lang="en-US" altLang="zh-CN" sz="10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   </a:t>
              </a:r>
              <a:r>
                <a:rPr lang="en-US" altLang="zh-CN" sz="1600" b="1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P</a:t>
              </a:r>
              <a:r>
                <a:rPr lang="en-US" altLang="zh-CN" sz="1600" b="1" baseline="-25000" dirty="0" smtClean="0">
                  <a:solidFill>
                    <a:schemeClr val="tx1"/>
                  </a:solidFill>
                  <a:latin typeface="黑体" pitchFamily="49" charset="-122"/>
                  <a:ea typeface="黑体" pitchFamily="49" charset="-122"/>
                </a:rPr>
                <a:t>4</a:t>
              </a:r>
              <a:endParaRPr lang="zh-CN" altLang="en-US" sz="1600" b="1" baseline="-25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38" name="矩形 137"/>
            <p:cNvSpPr/>
            <p:nvPr/>
          </p:nvSpPr>
          <p:spPr>
            <a:xfrm>
              <a:off x="2699792" y="870047"/>
              <a:ext cx="205686" cy="235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0" name="矩形 139"/>
            <p:cNvSpPr/>
            <p:nvPr/>
          </p:nvSpPr>
          <p:spPr>
            <a:xfrm>
              <a:off x="2699792" y="1423027"/>
              <a:ext cx="205686" cy="235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1" name="矩形 140"/>
            <p:cNvSpPr/>
            <p:nvPr/>
          </p:nvSpPr>
          <p:spPr>
            <a:xfrm>
              <a:off x="2701746" y="1702559"/>
              <a:ext cx="205686" cy="235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sp>
          <p:nvSpPr>
            <p:cNvPr id="142" name="矩形 141"/>
            <p:cNvSpPr/>
            <p:nvPr/>
          </p:nvSpPr>
          <p:spPr>
            <a:xfrm>
              <a:off x="2699455" y="1146773"/>
              <a:ext cx="204446" cy="23587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000" dirty="0">
                <a:solidFill>
                  <a:schemeClr val="tx1"/>
                </a:solidFill>
                <a:latin typeface="黑体" pitchFamily="49" charset="-122"/>
                <a:ea typeface="黑体" pitchFamily="49" charset="-122"/>
              </a:endParaRPr>
            </a:p>
          </p:txBody>
        </p:sp>
        <p:cxnSp>
          <p:nvCxnSpPr>
            <p:cNvPr id="144" name="直接连接符 143"/>
            <p:cNvCxnSpPr/>
            <p:nvPr/>
          </p:nvCxnSpPr>
          <p:spPr>
            <a:xfrm>
              <a:off x="2696261" y="870047"/>
              <a:ext cx="0" cy="23587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144"/>
            <p:cNvCxnSpPr/>
            <p:nvPr/>
          </p:nvCxnSpPr>
          <p:spPr>
            <a:xfrm>
              <a:off x="2701117" y="1152902"/>
              <a:ext cx="0" cy="23587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直接连接符 145"/>
            <p:cNvCxnSpPr/>
            <p:nvPr/>
          </p:nvCxnSpPr>
          <p:spPr>
            <a:xfrm>
              <a:off x="2700664" y="1439454"/>
              <a:ext cx="0" cy="23587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直接连接符 146"/>
            <p:cNvCxnSpPr/>
            <p:nvPr/>
          </p:nvCxnSpPr>
          <p:spPr>
            <a:xfrm>
              <a:off x="2705520" y="1722309"/>
              <a:ext cx="0" cy="235872"/>
            </a:xfrm>
            <a:prstGeom prst="line">
              <a:avLst/>
            </a:prstGeom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1058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81481E-6 L 0.11823 0.0162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903" y="81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4.47813E-6 L -0.08524 0.13862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271" y="692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7" grpId="1" animBg="1"/>
      <p:bldP spid="117" grpId="2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存储转发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7" name="Line 16"/>
          <p:cNvSpPr>
            <a:spLocks noChangeShapeType="1"/>
          </p:cNvSpPr>
          <p:nvPr/>
        </p:nvSpPr>
        <p:spPr bwMode="auto">
          <a:xfrm>
            <a:off x="2237464" y="4493096"/>
            <a:ext cx="1520825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Line 17"/>
          <p:cNvSpPr>
            <a:spLocks noChangeShapeType="1"/>
          </p:cNvSpPr>
          <p:nvPr/>
        </p:nvSpPr>
        <p:spPr bwMode="auto">
          <a:xfrm flipV="1">
            <a:off x="3821790" y="4161310"/>
            <a:ext cx="1325563" cy="130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Line 22"/>
          <p:cNvSpPr>
            <a:spLocks noChangeShapeType="1"/>
          </p:cNvSpPr>
          <p:nvPr/>
        </p:nvSpPr>
        <p:spPr bwMode="auto">
          <a:xfrm>
            <a:off x="5239427" y="4161310"/>
            <a:ext cx="639762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4" name="Line 23"/>
          <p:cNvSpPr>
            <a:spLocks noChangeShapeType="1"/>
          </p:cNvSpPr>
          <p:nvPr/>
        </p:nvSpPr>
        <p:spPr bwMode="auto">
          <a:xfrm flipV="1">
            <a:off x="1318304" y="4418483"/>
            <a:ext cx="644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973815" y="3783484"/>
            <a:ext cx="5004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en-US" altLang="zh-CN" sz="20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Oval 26"/>
          <p:cNvSpPr>
            <a:spLocks noChangeArrowheads="1"/>
          </p:cNvSpPr>
          <p:nvPr/>
        </p:nvSpPr>
        <p:spPr bwMode="auto">
          <a:xfrm>
            <a:off x="1946953" y="4161310"/>
            <a:ext cx="560387" cy="561975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pic>
        <p:nvPicPr>
          <p:cNvPr id="34" name="Picture 33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6628" y="4986810"/>
            <a:ext cx="585787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8" name="Oval 37"/>
          <p:cNvSpPr>
            <a:spLocks noChangeArrowheads="1"/>
          </p:cNvSpPr>
          <p:nvPr/>
        </p:nvSpPr>
        <p:spPr bwMode="auto">
          <a:xfrm>
            <a:off x="4917165" y="3783484"/>
            <a:ext cx="574675" cy="576263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39" name="Oval 38"/>
          <p:cNvSpPr>
            <a:spLocks noChangeArrowheads="1"/>
          </p:cNvSpPr>
          <p:nvPr/>
        </p:nvSpPr>
        <p:spPr bwMode="auto">
          <a:xfrm>
            <a:off x="3637639" y="5131273"/>
            <a:ext cx="546100" cy="5476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40" name="Text Box 39"/>
          <p:cNvSpPr txBox="1">
            <a:spLocks noChangeArrowheads="1"/>
          </p:cNvSpPr>
          <p:nvPr/>
        </p:nvSpPr>
        <p:spPr bwMode="auto">
          <a:xfrm>
            <a:off x="5368015" y="4940772"/>
            <a:ext cx="5004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1" lang="en-US" altLang="zh-CN" sz="20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45" name="Picture 45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78" y="4161310"/>
            <a:ext cx="587375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6" name="Rectangle 46"/>
          <p:cNvSpPr>
            <a:spLocks noChangeArrowheads="1"/>
          </p:cNvSpPr>
          <p:nvPr/>
        </p:nvSpPr>
        <p:spPr bwMode="auto">
          <a:xfrm>
            <a:off x="1118278" y="4293071"/>
            <a:ext cx="158750" cy="15875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2" name="Rectangle 59"/>
          <p:cNvSpPr>
            <a:spLocks noChangeArrowheads="1"/>
          </p:cNvSpPr>
          <p:nvPr/>
        </p:nvSpPr>
        <p:spPr bwMode="auto">
          <a:xfrm>
            <a:off x="1981878" y="4293071"/>
            <a:ext cx="158750" cy="158750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3" name="Rectangle 61"/>
          <p:cNvSpPr>
            <a:spLocks noChangeArrowheads="1"/>
          </p:cNvSpPr>
          <p:nvPr/>
        </p:nvSpPr>
        <p:spPr bwMode="auto">
          <a:xfrm>
            <a:off x="3783690" y="5301135"/>
            <a:ext cx="144463" cy="144463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5" name="Rectangle 63"/>
          <p:cNvSpPr>
            <a:spLocks noChangeArrowheads="1"/>
          </p:cNvSpPr>
          <p:nvPr/>
        </p:nvSpPr>
        <p:spPr bwMode="auto">
          <a:xfrm>
            <a:off x="5079090" y="4148610"/>
            <a:ext cx="144463" cy="144463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6" name="Text Box 64"/>
          <p:cNvSpPr txBox="1">
            <a:spLocks noChangeArrowheads="1"/>
          </p:cNvSpPr>
          <p:nvPr/>
        </p:nvSpPr>
        <p:spPr bwMode="auto">
          <a:xfrm>
            <a:off x="5091100" y="5720235"/>
            <a:ext cx="3816350" cy="523220"/>
          </a:xfrm>
          <a:prstGeom prst="rect">
            <a:avLst/>
          </a:prstGeom>
          <a:solidFill>
            <a:srgbClr val="FF99FF"/>
          </a:solidFill>
          <a:ln w="76200" cmpd="tri">
            <a:solidFill>
              <a:srgbClr val="333399"/>
            </a:solidFill>
            <a:miter lim="800000"/>
          </a:ln>
          <a:effectLst/>
        </p:spPr>
        <p:txBody>
          <a:bodyPr>
            <a:spAutoFit/>
          </a:bodyPr>
          <a:lstStyle/>
          <a:p>
            <a:pPr algn="ctr"/>
            <a:r>
              <a:rPr kumimoji="1" lang="zh-CN" altLang="en-US" sz="2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到达目的</a:t>
            </a:r>
            <a:r>
              <a:rPr kumimoji="1" lang="zh-CN" altLang="en-US" sz="8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kumimoji="1" lang="en-US" altLang="zh-CN" sz="28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2800" b="1" baseline="-25000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</a:p>
        </p:txBody>
      </p:sp>
      <p:sp>
        <p:nvSpPr>
          <p:cNvPr id="58" name="Text Box 54"/>
          <p:cNvSpPr txBox="1">
            <a:spLocks noChangeArrowheads="1"/>
          </p:cNvSpPr>
          <p:nvPr/>
        </p:nvSpPr>
        <p:spPr bwMode="auto">
          <a:xfrm>
            <a:off x="2333053" y="0"/>
            <a:ext cx="3971247" cy="1384995"/>
          </a:xfrm>
          <a:prstGeom prst="rect">
            <a:avLst/>
          </a:prstGeom>
          <a:solidFill>
            <a:srgbClr val="FF99FF"/>
          </a:solidFill>
          <a:ln w="76200" cmpd="tri">
            <a:solidFill>
              <a:srgbClr val="333399"/>
            </a:solidFill>
            <a:miter lim="800000"/>
          </a:ln>
          <a:effectLst/>
        </p:spPr>
        <p:txBody>
          <a:bodyPr wrap="square">
            <a:spAutoFit/>
          </a:bodyPr>
          <a:lstStyle/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暂</a:t>
            </a:r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存</a:t>
            </a:r>
          </a:p>
          <a:p>
            <a:r>
              <a:rPr kumimoji="1" lang="zh-CN" altLang="en-US" sz="28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查找转发</a:t>
            </a:r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表，找出口</a:t>
            </a:r>
            <a:endParaRPr kumimoji="1" lang="en-US" altLang="zh-CN" sz="2800" b="1" dirty="0" smtClean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r>
              <a:rPr kumimoji="1" lang="zh-CN" altLang="en-US" sz="2800" b="1" dirty="0" smtClean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转发出去</a:t>
            </a:r>
            <a:endParaRPr kumimoji="1" lang="zh-CN" altLang="en-US" sz="28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1697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365 -0.0074 L 0.09445 7.51445E-7 " pathEditMode="relative" rAng="0" ptsTypes="AA">
                                      <p:cBhvr>
                                        <p:cTn id="9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31" y="3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2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2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20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20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20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20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8000"/>
                            </p:stCondLst>
                            <p:childTnLst>
                              <p:par>
                                <p:cTn id="26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8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1.44509E-6 L 0.18264 0.14381 " pathEditMode="relative" rAng="0" ptsTypes="AA">
                                      <p:cBhvr>
                                        <p:cTn id="34" dur="2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32" y="7191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4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3000"/>
                            </p:stCondLst>
                            <p:childTnLst>
                              <p:par>
                                <p:cTn id="46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10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4000"/>
                            </p:stCondLst>
                            <p:childTnLst>
                              <p:par>
                                <p:cTn id="50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10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729 -0.00185 L 0.14166 -0.17803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719" y="-880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2000"/>
                            </p:stCondLst>
                            <p:childTnLst>
                              <p:par>
                                <p:cTn id="70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3000"/>
                            </p:stCondLst>
                            <p:childTnLst>
                              <p:par>
                                <p:cTn id="7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4000"/>
                            </p:stCondLst>
                            <p:childTnLst>
                              <p:par>
                                <p:cTn id="82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0"/>
                            </p:stCondLst>
                            <p:childTnLst>
                              <p:par>
                                <p:cTn id="88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0"/>
                            </p:stCondLst>
                            <p:childTnLst>
                              <p:par>
                                <p:cTn id="9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63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2205 0.00671 L 0.08664 0.14705 " pathEditMode="relative" rAng="0" ptsTypes="AA">
                                      <p:cBhvr>
                                        <p:cTn id="96" dur="2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229" y="7006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20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6" grpId="1" animBg="1"/>
      <p:bldP spid="46" grpId="2" animBg="1"/>
      <p:bldP spid="52" grpId="0" animBg="1"/>
      <p:bldP spid="52" grpId="1" animBg="1"/>
      <p:bldP spid="52" grpId="2" animBg="1"/>
      <p:bldP spid="53" grpId="0" animBg="1"/>
      <p:bldP spid="53" grpId="1" animBg="1"/>
      <p:bldP spid="53" grpId="2" animBg="1"/>
      <p:bldP spid="55" grpId="0" animBg="1"/>
      <p:bldP spid="55" grpId="1" animBg="1"/>
      <p:bldP spid="5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接收方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2695575" y="2550815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数据片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20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2119313" y="2550815"/>
            <a:ext cx="576262" cy="431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grpSp>
        <p:nvGrpSpPr>
          <p:cNvPr id="59399" name="Group 7"/>
          <p:cNvGrpSpPr/>
          <p:nvPr/>
        </p:nvGrpSpPr>
        <p:grpSpPr bwMode="auto">
          <a:xfrm>
            <a:off x="2120900" y="1988840"/>
            <a:ext cx="2303463" cy="488950"/>
            <a:chOff x="1973" y="2532"/>
            <a:chExt cx="1451" cy="308"/>
          </a:xfrm>
        </p:grpSpPr>
        <p:sp>
          <p:nvSpPr>
            <p:cNvPr id="59400" name="AutoShape 8"/>
            <p:cNvSpPr/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01" name="Text Box 9"/>
            <p:cNvSpPr txBox="1">
              <a:spLocks noChangeArrowheads="1"/>
            </p:cNvSpPr>
            <p:nvPr/>
          </p:nvSpPr>
          <p:spPr bwMode="auto">
            <a:xfrm>
              <a:off x="2489" y="2532"/>
              <a:ext cx="56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</a:p>
          </p:txBody>
        </p:sp>
      </p:grp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4424363" y="3416002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20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3848101" y="3416002"/>
            <a:ext cx="576263" cy="431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grpSp>
        <p:nvGrpSpPr>
          <p:cNvPr id="59405" name="Group 13"/>
          <p:cNvGrpSpPr/>
          <p:nvPr/>
        </p:nvGrpSpPr>
        <p:grpSpPr bwMode="auto">
          <a:xfrm>
            <a:off x="3848101" y="2854027"/>
            <a:ext cx="2303463" cy="488950"/>
            <a:chOff x="1973" y="2532"/>
            <a:chExt cx="1451" cy="308"/>
          </a:xfrm>
        </p:grpSpPr>
        <p:sp>
          <p:nvSpPr>
            <p:cNvPr id="59406" name="AutoShape 14"/>
            <p:cNvSpPr/>
            <p:nvPr/>
          </p:nvSpPr>
          <p:spPr bwMode="auto">
            <a:xfrm rot="5400000">
              <a:off x="2654" y="2069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07" name="Text Box 15"/>
            <p:cNvSpPr txBox="1">
              <a:spLocks noChangeArrowheads="1"/>
            </p:cNvSpPr>
            <p:nvPr/>
          </p:nvSpPr>
          <p:spPr bwMode="auto">
            <a:xfrm>
              <a:off x="2489" y="2532"/>
              <a:ext cx="56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</a:p>
          </p:txBody>
        </p:sp>
      </p:grp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6157914" y="4266902"/>
            <a:ext cx="1727200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 dirty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数据</a:t>
            </a:r>
            <a:r>
              <a:rPr lang="zh-CN" altLang="en-US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片</a:t>
            </a:r>
            <a:r>
              <a:rPr lang="en-US" altLang="zh-CN" sz="2000" b="1" dirty="0" smtClean="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endParaRPr lang="zh-CN" altLang="en-US" sz="2000" b="1" dirty="0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59410" name="Rectangle 18"/>
          <p:cNvSpPr>
            <a:spLocks noChangeArrowheads="1"/>
          </p:cNvSpPr>
          <p:nvPr/>
        </p:nvSpPr>
        <p:spPr bwMode="auto">
          <a:xfrm>
            <a:off x="5575301" y="4265315"/>
            <a:ext cx="576263" cy="431800"/>
          </a:xfrm>
          <a:prstGeom prst="rect">
            <a:avLst/>
          </a:prstGeom>
          <a:solidFill>
            <a:srgbClr val="FFFF00"/>
          </a:solidFill>
          <a:ln w="28575">
            <a:solidFill>
              <a:schemeClr val="tx1"/>
            </a:solidFill>
            <a:miter lim="800000"/>
          </a:ln>
          <a:effectLst/>
          <a:extLst/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首部</a:t>
            </a:r>
          </a:p>
        </p:txBody>
      </p:sp>
      <p:grpSp>
        <p:nvGrpSpPr>
          <p:cNvPr id="59423" name="Group 31"/>
          <p:cNvGrpSpPr/>
          <p:nvPr/>
        </p:nvGrpSpPr>
        <p:grpSpPr bwMode="auto">
          <a:xfrm>
            <a:off x="5575301" y="3717627"/>
            <a:ext cx="2303463" cy="488950"/>
            <a:chOff x="3061" y="2668"/>
            <a:chExt cx="1451" cy="308"/>
          </a:xfrm>
        </p:grpSpPr>
        <p:sp>
          <p:nvSpPr>
            <p:cNvPr id="59412" name="AutoShape 20"/>
            <p:cNvSpPr/>
            <p:nvPr/>
          </p:nvSpPr>
          <p:spPr bwMode="auto">
            <a:xfrm rot="5400000">
              <a:off x="3742" y="2205"/>
              <a:ext cx="90" cy="1451"/>
            </a:xfrm>
            <a:prstGeom prst="leftBrace">
              <a:avLst>
                <a:gd name="adj1" fmla="val 134352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9413" name="Text Box 21"/>
            <p:cNvSpPr txBox="1">
              <a:spLocks noChangeArrowheads="1"/>
            </p:cNvSpPr>
            <p:nvPr/>
          </p:nvSpPr>
          <p:spPr bwMode="auto">
            <a:xfrm>
              <a:off x="3577" y="2668"/>
              <a:ext cx="564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zh-CN" altLang="en-US" sz="20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分组</a:t>
              </a:r>
              <a:r>
                <a:rPr lang="zh-CN" altLang="en-US" sz="10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 </a:t>
              </a:r>
              <a:r>
                <a:rPr lang="en-US" altLang="zh-CN" sz="2000" b="1">
                  <a:solidFill>
                    <a:srgbClr val="000099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</a:p>
          </p:txBody>
        </p:sp>
      </p:grpSp>
      <p:sp>
        <p:nvSpPr>
          <p:cNvPr id="20" name="Rectangle 5"/>
          <p:cNvSpPr>
            <a:spLocks noChangeArrowheads="1"/>
          </p:cNvSpPr>
          <p:nvPr/>
        </p:nvSpPr>
        <p:spPr bwMode="auto">
          <a:xfrm>
            <a:off x="2695574" y="5138390"/>
            <a:ext cx="5183983" cy="431800"/>
          </a:xfrm>
          <a:prstGeom prst="rect">
            <a:avLst/>
          </a:prstGeom>
          <a:solidFill>
            <a:srgbClr val="CCECFF"/>
          </a:solidFill>
          <a:ln w="2857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zh-CN" altLang="en-US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数     据</a:t>
            </a:r>
          </a:p>
        </p:txBody>
      </p:sp>
    </p:spTree>
    <p:extLst>
      <p:ext uri="{BB962C8B-B14F-4D97-AF65-F5344CB8AC3E}">
        <p14:creationId xmlns:p14="http://schemas.microsoft.com/office/powerpoint/2010/main" val="1035698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9" dur="1000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/>
                                        <p:tgtEl>
                                          <p:spTgt spid="593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593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9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50289E-6 L 2.5E-6 0.37757 " pathEditMode="relative" rAng="0" ptsTypes="AA">
                                      <p:cBhvr>
                                        <p:cTn id="15" dur="10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886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3000"/>
                            </p:stCondLst>
                            <p:childTnLst>
                              <p:par>
                                <p:cTn id="20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21" dur="500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/>
                                        <p:tgtEl>
                                          <p:spTgt spid="59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594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-3.06358E-6 L 0.0 0.2515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94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1" presetClass="exit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500"/>
                            </p:stCondLst>
                            <p:childTnLst>
                              <p:par>
                                <p:cTn id="32" presetID="29" presetClass="exit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33" dur="500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-.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/>
                                        <p:tgtEl>
                                          <p:spTgt spid="594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5" dur="500"/>
                                        <p:tgtEl>
                                          <p:spTgt spid="594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0"/>
                            </p:stCondLst>
                            <p:childTnLst>
                              <p:par>
                                <p:cTn id="38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33333E-6 -3.69942E-6 L -0.00052 0.12763 " pathEditMode="relative" rAng="0" ptsTypes="AA">
                                      <p:cBhvr>
                                        <p:cTn id="39" dur="1000" fill="hold"/>
                                        <p:tgtEl>
                                          <p:spTgt spid="59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" y="638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397" grpId="0" animBg="1"/>
      <p:bldP spid="59398" grpId="0" animBg="1"/>
      <p:bldP spid="59403" grpId="0" animBg="1"/>
      <p:bldP spid="59404" grpId="0" animBg="1"/>
      <p:bldP spid="59409" grpId="0" animBg="1"/>
      <p:bldP spid="59410" grpId="0" animBg="1"/>
      <p:bldP spid="2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r>
              <a:rPr lang="zh-CN" altLang="zh-CN" dirty="0">
                <a:solidFill>
                  <a:srgbClr val="FF0000"/>
                </a:solidFill>
              </a:rPr>
              <a:t>．</a:t>
            </a:r>
            <a:r>
              <a:rPr lang="zh-CN" altLang="zh-CN" dirty="0" smtClean="0">
                <a:solidFill>
                  <a:srgbClr val="FF0000"/>
                </a:solidFill>
              </a:rPr>
              <a:t>局域网</a:t>
            </a:r>
            <a:r>
              <a:rPr lang="zh-CN" altLang="zh-CN" dirty="0"/>
              <a:t>（</a:t>
            </a:r>
            <a:r>
              <a:rPr lang="en-US" altLang="zh-CN" dirty="0"/>
              <a:t>Local Area Network</a:t>
            </a:r>
            <a:r>
              <a:rPr lang="zh-CN" altLang="zh-CN" dirty="0"/>
              <a:t>，</a:t>
            </a:r>
            <a:r>
              <a:rPr lang="en-US" altLang="zh-CN" dirty="0"/>
              <a:t>LAN</a:t>
            </a:r>
            <a:r>
              <a:rPr lang="zh-CN" altLang="zh-CN" dirty="0"/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较小</a:t>
            </a:r>
            <a:r>
              <a:rPr lang="zh-CN" altLang="zh-CN" dirty="0"/>
              <a:t>地理范围（</a:t>
            </a:r>
            <a:r>
              <a:rPr lang="en-US" altLang="zh-CN" dirty="0"/>
              <a:t>1</a:t>
            </a:r>
            <a:r>
              <a:rPr lang="zh-CN" altLang="zh-CN" dirty="0"/>
              <a:t>千米以内，甚至几十米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将</a:t>
            </a:r>
            <a:r>
              <a:rPr lang="zh-CN" altLang="zh-CN" dirty="0"/>
              <a:t>结点（如主机）连接起来而形成的网络，运用</a:t>
            </a:r>
            <a:r>
              <a:rPr lang="zh-CN" altLang="zh-CN" dirty="0" smtClean="0"/>
              <a:t>广泛</a:t>
            </a:r>
            <a:endParaRPr lang="en-US" altLang="zh-CN" dirty="0" smtClean="0"/>
          </a:p>
          <a:p>
            <a:r>
              <a:rPr lang="zh-CN" altLang="zh-CN" dirty="0" smtClean="0"/>
              <a:t>局域网</a:t>
            </a:r>
            <a:r>
              <a:rPr lang="zh-CN" altLang="zh-CN" dirty="0"/>
              <a:t>是结构复杂程度最低的网络，主要目的是连接</a:t>
            </a:r>
            <a:r>
              <a:rPr lang="zh-CN" altLang="zh-CN" dirty="0" smtClean="0"/>
              <a:t>计算机</a:t>
            </a:r>
            <a:endParaRPr lang="zh-CN" altLang="zh-CN" dirty="0"/>
          </a:p>
          <a:p>
            <a:r>
              <a:rPr lang="zh-CN" altLang="zh-CN" dirty="0"/>
              <a:t>局域网产生了很多的产品，但经过几十年的发展，多数被淘汰</a:t>
            </a:r>
            <a:r>
              <a:rPr lang="zh-CN" altLang="zh-CN" dirty="0" smtClean="0"/>
              <a:t>了</a:t>
            </a:r>
            <a:endParaRPr lang="en-US" altLang="zh-CN" dirty="0" smtClean="0"/>
          </a:p>
          <a:p>
            <a:r>
              <a:rPr lang="zh-CN" altLang="zh-CN" dirty="0" smtClean="0"/>
              <a:t>目前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有线</a:t>
            </a:r>
            <a:r>
              <a:rPr lang="zh-CN" altLang="zh-CN" dirty="0"/>
              <a:t>局域网主要是</a:t>
            </a:r>
            <a:r>
              <a:rPr lang="zh-CN" altLang="zh-CN" dirty="0" smtClean="0"/>
              <a:t>以太网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无线</a:t>
            </a:r>
            <a:r>
              <a:rPr lang="zh-CN" altLang="zh-CN" dirty="0"/>
              <a:t>局域网则是</a:t>
            </a:r>
            <a:r>
              <a:rPr lang="en-US" altLang="zh-CN" dirty="0" err="1"/>
              <a:t>WiFi</a:t>
            </a:r>
            <a:r>
              <a:rPr lang="zh-CN" altLang="zh-CN" dirty="0"/>
              <a:t>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0106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分组交换技术的</a:t>
            </a:r>
            <a:r>
              <a:rPr lang="zh-CN" altLang="zh-CN" dirty="0" smtClean="0">
                <a:solidFill>
                  <a:srgbClr val="FF0000"/>
                </a:solidFill>
              </a:rPr>
              <a:t>特性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/>
              <a:t>1</a:t>
            </a:r>
            <a:r>
              <a:rPr lang="zh-CN" altLang="zh-CN" dirty="0"/>
              <a:t>）分组可能经由不同的路径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2" name="Line 16"/>
          <p:cNvSpPr>
            <a:spLocks noChangeShapeType="1"/>
          </p:cNvSpPr>
          <p:nvPr/>
        </p:nvSpPr>
        <p:spPr bwMode="auto">
          <a:xfrm flipH="1">
            <a:off x="2213631" y="3374852"/>
            <a:ext cx="665163" cy="12557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3" name="Line 17"/>
          <p:cNvSpPr>
            <a:spLocks noChangeShapeType="1"/>
          </p:cNvSpPr>
          <p:nvPr/>
        </p:nvSpPr>
        <p:spPr bwMode="auto">
          <a:xfrm>
            <a:off x="2254905" y="4808363"/>
            <a:ext cx="1520825" cy="8826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4" name="Line 18"/>
          <p:cNvSpPr>
            <a:spLocks noChangeShapeType="1"/>
          </p:cNvSpPr>
          <p:nvPr/>
        </p:nvSpPr>
        <p:spPr bwMode="auto">
          <a:xfrm flipV="1">
            <a:off x="3839231" y="4476577"/>
            <a:ext cx="1325563" cy="130651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5" name="Line 19"/>
          <p:cNvSpPr>
            <a:spLocks noChangeShapeType="1"/>
          </p:cNvSpPr>
          <p:nvPr/>
        </p:nvSpPr>
        <p:spPr bwMode="auto">
          <a:xfrm>
            <a:off x="3021668" y="3381200"/>
            <a:ext cx="2125662" cy="946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6" name="Line 20"/>
          <p:cNvSpPr>
            <a:spLocks noChangeShapeType="1"/>
          </p:cNvSpPr>
          <p:nvPr/>
        </p:nvSpPr>
        <p:spPr bwMode="auto">
          <a:xfrm>
            <a:off x="2920069" y="3217690"/>
            <a:ext cx="1000125" cy="24717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9" name="Line 23"/>
          <p:cNvSpPr>
            <a:spLocks noChangeShapeType="1"/>
          </p:cNvSpPr>
          <p:nvPr/>
        </p:nvSpPr>
        <p:spPr bwMode="auto">
          <a:xfrm>
            <a:off x="5256868" y="4476577"/>
            <a:ext cx="639762" cy="1008063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Line 24"/>
          <p:cNvSpPr>
            <a:spLocks noChangeShapeType="1"/>
          </p:cNvSpPr>
          <p:nvPr/>
        </p:nvSpPr>
        <p:spPr bwMode="auto">
          <a:xfrm flipV="1">
            <a:off x="1335744" y="4733750"/>
            <a:ext cx="644525" cy="635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2" name="Text Box 26"/>
          <p:cNvSpPr txBox="1">
            <a:spLocks noChangeArrowheads="1"/>
          </p:cNvSpPr>
          <p:nvPr/>
        </p:nvSpPr>
        <p:spPr bwMode="auto">
          <a:xfrm>
            <a:off x="991256" y="4098751"/>
            <a:ext cx="5004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kumimoji="1" lang="en-US" altLang="zh-CN" sz="20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3" name="Oval 31"/>
          <p:cNvSpPr>
            <a:spLocks noChangeArrowheads="1"/>
          </p:cNvSpPr>
          <p:nvPr/>
        </p:nvSpPr>
        <p:spPr bwMode="auto">
          <a:xfrm>
            <a:off x="1964393" y="4476575"/>
            <a:ext cx="457200" cy="4587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</a:p>
        </p:txBody>
      </p:sp>
      <p:pic>
        <p:nvPicPr>
          <p:cNvPr id="90" name="Picture 76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4068" y="5302077"/>
            <a:ext cx="585787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2" name="Oval 80"/>
          <p:cNvSpPr>
            <a:spLocks noChangeArrowheads="1"/>
          </p:cNvSpPr>
          <p:nvPr/>
        </p:nvSpPr>
        <p:spPr bwMode="auto">
          <a:xfrm>
            <a:off x="2688293" y="3109740"/>
            <a:ext cx="457200" cy="4587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</a:p>
        </p:txBody>
      </p:sp>
      <p:sp>
        <p:nvSpPr>
          <p:cNvPr id="94" name="Oval 82"/>
          <p:cNvSpPr>
            <a:spLocks noChangeArrowheads="1"/>
          </p:cNvSpPr>
          <p:nvPr/>
        </p:nvSpPr>
        <p:spPr bwMode="auto">
          <a:xfrm>
            <a:off x="4963180" y="4127325"/>
            <a:ext cx="457200" cy="458788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E</a:t>
            </a:r>
          </a:p>
        </p:txBody>
      </p:sp>
      <p:sp>
        <p:nvSpPr>
          <p:cNvPr id="95" name="Oval 83"/>
          <p:cNvSpPr>
            <a:spLocks noChangeArrowheads="1"/>
          </p:cNvSpPr>
          <p:nvPr/>
        </p:nvSpPr>
        <p:spPr bwMode="auto">
          <a:xfrm>
            <a:off x="3655080" y="5446540"/>
            <a:ext cx="457200" cy="458787"/>
          </a:xfrm>
          <a:prstGeom prst="ellipse">
            <a:avLst/>
          </a:prstGeom>
          <a:solidFill>
            <a:srgbClr val="66FF33"/>
          </a:solidFill>
          <a:ln w="19050">
            <a:solidFill>
              <a:schemeClr val="tx1"/>
            </a:solidFill>
            <a:rou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C</a:t>
            </a:r>
          </a:p>
        </p:txBody>
      </p:sp>
      <p:sp>
        <p:nvSpPr>
          <p:cNvPr id="96" name="Text Box 84"/>
          <p:cNvSpPr txBox="1">
            <a:spLocks noChangeArrowheads="1"/>
          </p:cNvSpPr>
          <p:nvPr/>
        </p:nvSpPr>
        <p:spPr bwMode="auto">
          <a:xfrm>
            <a:off x="5385455" y="5256039"/>
            <a:ext cx="500458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H</a:t>
            </a:r>
            <a:r>
              <a:rPr kumimoji="1" lang="en-US" altLang="zh-CN" sz="2000" b="1" baseline="-25000">
                <a:solidFill>
                  <a:srgbClr val="00009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endParaRPr kumimoji="1" lang="en-US" altLang="zh-CN" sz="2000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02" name="Picture 74"/>
          <p:cNvPicPr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9819" y="4476577"/>
            <a:ext cx="587375" cy="593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3" name="Rectangle 92"/>
          <p:cNvSpPr>
            <a:spLocks noChangeArrowheads="1"/>
          </p:cNvSpPr>
          <p:nvPr/>
        </p:nvSpPr>
        <p:spPr bwMode="auto">
          <a:xfrm>
            <a:off x="1135719" y="4608340"/>
            <a:ext cx="217487" cy="21748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" name="Rectangle 94"/>
          <p:cNvSpPr>
            <a:spLocks noChangeArrowheads="1"/>
          </p:cNvSpPr>
          <p:nvPr/>
        </p:nvSpPr>
        <p:spPr bwMode="auto">
          <a:xfrm>
            <a:off x="1135719" y="4608340"/>
            <a:ext cx="217487" cy="21748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7" name="Rectangle 100"/>
          <p:cNvSpPr>
            <a:spLocks noChangeArrowheads="1"/>
          </p:cNvSpPr>
          <p:nvPr/>
        </p:nvSpPr>
        <p:spPr bwMode="auto">
          <a:xfrm>
            <a:off x="1135719" y="4608340"/>
            <a:ext cx="217487" cy="21748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9" name="Rectangle 97"/>
          <p:cNvSpPr>
            <a:spLocks noChangeArrowheads="1"/>
          </p:cNvSpPr>
          <p:nvPr/>
        </p:nvSpPr>
        <p:spPr bwMode="auto">
          <a:xfrm>
            <a:off x="1135719" y="4608364"/>
            <a:ext cx="217487" cy="217487"/>
          </a:xfrm>
          <a:prstGeom prst="rect">
            <a:avLst/>
          </a:prstGeom>
          <a:solidFill>
            <a:srgbClr val="FF0000"/>
          </a:solidFill>
          <a:ln w="9525">
            <a:solidFill>
              <a:srgbClr val="FF0000"/>
            </a:solidFill>
            <a:miter lim="800000"/>
          </a:ln>
          <a:effectLst/>
        </p:spPr>
        <p:txBody>
          <a:bodyPr wrap="none" anchor="ctr"/>
          <a:lstStyle/>
          <a:p>
            <a:endParaRPr lang="zh-CN" altLang="en-US" b="1">
              <a:solidFill>
                <a:srgbClr val="00009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20" name="组合 119"/>
          <p:cNvGrpSpPr/>
          <p:nvPr/>
        </p:nvGrpSpPr>
        <p:grpSpPr>
          <a:xfrm>
            <a:off x="3766055" y="5477613"/>
            <a:ext cx="355599" cy="344887"/>
            <a:chOff x="4607581" y="6055551"/>
            <a:chExt cx="355599" cy="344887"/>
          </a:xfrm>
        </p:grpSpPr>
        <p:cxnSp>
          <p:nvCxnSpPr>
            <p:cNvPr id="117" name="直接连接符 116"/>
            <p:cNvCxnSpPr/>
            <p:nvPr/>
          </p:nvCxnSpPr>
          <p:spPr>
            <a:xfrm flipV="1">
              <a:off x="4607581" y="6055551"/>
              <a:ext cx="355599" cy="344887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直接连接符 117"/>
            <p:cNvCxnSpPr/>
            <p:nvPr/>
          </p:nvCxnSpPr>
          <p:spPr>
            <a:xfrm>
              <a:off x="4716016" y="6055551"/>
              <a:ext cx="205888" cy="311782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95788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04624E-7 L 0.10468 -4.04624E-7 L 0.28889 0.15006 L 0.43802 -0.04439 L 0.52222 0.13318 " pathEditMode="relative" ptsTypes="AAAAA">
                                      <p:cBhvr>
                                        <p:cTn id="9" dur="20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4624E-7 L 0.10313 0.00208 L 0.17934 -0.20717 L 0.43021 -0.05503 L 0.52535 0.14382 " pathEditMode="relative" ptsTypes="AAAAA">
                                      <p:cBhvr>
                                        <p:cTn id="22" dur="2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0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-4.04624E-7 L 0.10313 0.00208 L 0.17934 -0.20717 L 0.43021 -0.05503 L 0.52535 0.14382 " pathEditMode="relative" ptsTypes="AAAAA">
                                      <p:cBhvr>
                                        <p:cTn id="31" dur="2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000"/>
                            </p:stCondLst>
                            <p:childTnLst>
                              <p:par>
                                <p:cTn id="33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4000"/>
                            </p:stCondLst>
                            <p:childTnLst>
                              <p:par>
                                <p:cTn id="39" presetID="1" presetClass="exit" presetSubtype="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3" grpId="1" animBg="1"/>
      <p:bldP spid="103" grpId="2" animBg="1"/>
      <p:bldP spid="104" grpId="0" animBg="1"/>
      <p:bldP spid="104" grpId="1" animBg="1"/>
      <p:bldP spid="104" grpId="2" animBg="1"/>
      <p:bldP spid="107" grpId="0" animBg="1"/>
      <p:bldP spid="107" grpId="1" animBg="1"/>
      <p:bldP spid="107" grpId="2" animBg="1"/>
      <p:bldP spid="109" grpId="0" animBg="1"/>
      <p:bldP spid="109" grpId="2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</a:t>
            </a:r>
            <a:r>
              <a:rPr lang="zh-CN" altLang="zh-CN" dirty="0"/>
              <a:t>）</a:t>
            </a:r>
            <a:r>
              <a:rPr lang="en-US" altLang="zh-CN" dirty="0"/>
              <a:t>best-effort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不保证可靠性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分组</a:t>
            </a:r>
            <a:r>
              <a:rPr lang="zh-CN" altLang="zh-CN" dirty="0"/>
              <a:t>可能</a:t>
            </a:r>
            <a:r>
              <a:rPr lang="zh-CN" altLang="zh-CN" dirty="0" smtClean="0"/>
              <a:t>丢失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可能</a:t>
            </a:r>
            <a:r>
              <a:rPr lang="zh-CN" altLang="zh-CN" dirty="0"/>
              <a:t>出错、乱</a:t>
            </a:r>
            <a:r>
              <a:rPr lang="zh-CN" altLang="zh-CN" dirty="0" smtClean="0"/>
              <a:t>序</a:t>
            </a:r>
            <a:endParaRPr lang="en-US" altLang="zh-CN" dirty="0" smtClean="0"/>
          </a:p>
          <a:p>
            <a:r>
              <a:rPr lang="zh-CN" altLang="zh-CN" dirty="0" smtClean="0"/>
              <a:t>计算机网络</a:t>
            </a:r>
            <a:r>
              <a:rPr lang="zh-CN" altLang="zh-CN" dirty="0"/>
              <a:t>的一个工作原则是尽力就好。</a:t>
            </a:r>
          </a:p>
          <a:p>
            <a:r>
              <a:rPr lang="zh-CN" altLang="zh-CN" dirty="0" smtClean="0"/>
              <a:t>只有分组</a:t>
            </a:r>
            <a:r>
              <a:rPr lang="zh-CN" altLang="zh-CN" dirty="0"/>
              <a:t>到了目的结点，目的结点才知道是否出了</a:t>
            </a:r>
            <a:r>
              <a:rPr lang="zh-CN" altLang="zh-CN" dirty="0" smtClean="0"/>
              <a:t>问题</a:t>
            </a:r>
            <a:endParaRPr lang="en-US" altLang="zh-CN" dirty="0" smtClean="0"/>
          </a:p>
          <a:p>
            <a:r>
              <a:rPr lang="zh-CN" altLang="zh-CN" dirty="0" smtClean="0"/>
              <a:t>设计</a:t>
            </a:r>
            <a:r>
              <a:rPr lang="zh-CN" altLang="zh-CN" dirty="0"/>
              <a:t>人员根据实际</a:t>
            </a:r>
            <a:r>
              <a:rPr lang="zh-CN" altLang="zh-CN" dirty="0" smtClean="0"/>
              <a:t>需要决定</a:t>
            </a:r>
            <a:r>
              <a:rPr lang="zh-CN" altLang="zh-CN" dirty="0"/>
              <a:t>在上层是否采用可靠的通信</a:t>
            </a:r>
            <a:r>
              <a:rPr lang="zh-CN" altLang="zh-CN" dirty="0" smtClean="0"/>
              <a:t>技术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368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</a:t>
            </a:r>
            <a:r>
              <a:rPr lang="zh-CN" altLang="zh-CN" dirty="0"/>
              <a:t>）提高了并行性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6430488" cy="4572000"/>
          </a:xfrm>
        </p:spPr>
        <p:txBody>
          <a:bodyPr/>
          <a:lstStyle/>
          <a:p>
            <a:r>
              <a:rPr lang="zh-CN" altLang="zh-CN" dirty="0"/>
              <a:t>结点</a:t>
            </a:r>
            <a:r>
              <a:rPr lang="en-US" altLang="zh-CN" dirty="0"/>
              <a:t>B</a:t>
            </a:r>
            <a:r>
              <a:rPr lang="zh-CN" altLang="zh-CN" dirty="0"/>
              <a:t>可以在收到</a:t>
            </a:r>
            <a:r>
              <a:rPr lang="en-US" altLang="zh-CN" dirty="0"/>
              <a:t>P1</a:t>
            </a:r>
            <a:r>
              <a:rPr lang="zh-CN" altLang="zh-CN" dirty="0"/>
              <a:t>后就立即转发</a:t>
            </a:r>
            <a:r>
              <a:rPr lang="en-US" altLang="zh-CN" dirty="0"/>
              <a:t>P1</a:t>
            </a:r>
            <a:r>
              <a:rPr lang="zh-CN" altLang="zh-CN" dirty="0"/>
              <a:t>给</a:t>
            </a:r>
            <a:r>
              <a:rPr lang="en-US" altLang="zh-CN" dirty="0" smtClean="0"/>
              <a:t>C</a:t>
            </a:r>
          </a:p>
          <a:p>
            <a:r>
              <a:rPr lang="zh-CN" altLang="zh-CN" dirty="0" smtClean="0"/>
              <a:t>不必</a:t>
            </a:r>
            <a:r>
              <a:rPr lang="zh-CN" altLang="zh-CN" dirty="0"/>
              <a:t>等到同一个数据的所有分组都被收齐后再进行</a:t>
            </a:r>
            <a:r>
              <a:rPr lang="zh-CN" altLang="zh-CN" dirty="0" smtClean="0"/>
              <a:t>转发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报文交换需要收齐某个报文</a:t>
            </a:r>
            <a:endParaRPr lang="en-US" altLang="zh-CN" dirty="0" smtClean="0"/>
          </a:p>
          <a:p>
            <a:r>
              <a:rPr lang="zh-CN" altLang="zh-CN" dirty="0" smtClean="0"/>
              <a:t>大大</a:t>
            </a:r>
            <a:r>
              <a:rPr lang="zh-CN" altLang="zh-CN" dirty="0"/>
              <a:t>增加了数据转发过程的并行性</a:t>
            </a:r>
            <a:endParaRPr lang="zh-CN" altLang="en-US" dirty="0"/>
          </a:p>
        </p:txBody>
      </p:sp>
      <p:grpSp>
        <p:nvGrpSpPr>
          <p:cNvPr id="4" name="Group 134"/>
          <p:cNvGrpSpPr/>
          <p:nvPr/>
        </p:nvGrpSpPr>
        <p:grpSpPr bwMode="auto">
          <a:xfrm>
            <a:off x="7543176" y="2353510"/>
            <a:ext cx="581025" cy="396876"/>
            <a:chOff x="4653" y="1614"/>
            <a:chExt cx="366" cy="250"/>
          </a:xfrm>
        </p:grpSpPr>
        <p:sp>
          <p:nvSpPr>
            <p:cNvPr id="5" name="AutoShape 4"/>
            <p:cNvSpPr>
              <a:spLocks noChangeArrowheads="1"/>
            </p:cNvSpPr>
            <p:nvPr/>
          </p:nvSpPr>
          <p:spPr bwMode="auto">
            <a:xfrm rot="5400000">
              <a:off x="4733" y="1579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" name="Text Box 5"/>
            <p:cNvSpPr txBox="1">
              <a:spLocks noChangeArrowheads="1"/>
            </p:cNvSpPr>
            <p:nvPr/>
          </p:nvSpPr>
          <p:spPr bwMode="auto">
            <a:xfrm rot="626605">
              <a:off x="4659" y="1614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" name="Line 6"/>
            <p:cNvSpPr>
              <a:spLocks noChangeShapeType="1"/>
            </p:cNvSpPr>
            <p:nvPr/>
          </p:nvSpPr>
          <p:spPr bwMode="auto">
            <a:xfrm>
              <a:off x="4656" y="165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4653" y="1801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AutoShape 8"/>
            <p:cNvSpPr>
              <a:spLocks noChangeArrowheads="1"/>
            </p:cNvSpPr>
            <p:nvPr/>
          </p:nvSpPr>
          <p:spPr bwMode="auto">
            <a:xfrm rot="746037">
              <a:off x="4847" y="1715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0" name="Group 135"/>
          <p:cNvGrpSpPr/>
          <p:nvPr/>
        </p:nvGrpSpPr>
        <p:grpSpPr bwMode="auto">
          <a:xfrm>
            <a:off x="7535237" y="2637667"/>
            <a:ext cx="582613" cy="396874"/>
            <a:chOff x="4648" y="1793"/>
            <a:chExt cx="367" cy="250"/>
          </a:xfrm>
        </p:grpSpPr>
        <p:sp>
          <p:nvSpPr>
            <p:cNvPr id="11" name="AutoShape 9"/>
            <p:cNvSpPr>
              <a:spLocks noChangeArrowheads="1"/>
            </p:cNvSpPr>
            <p:nvPr/>
          </p:nvSpPr>
          <p:spPr bwMode="auto">
            <a:xfrm rot="5400000">
              <a:off x="4729" y="1758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Text Box 10"/>
            <p:cNvSpPr txBox="1">
              <a:spLocks noChangeArrowheads="1"/>
            </p:cNvSpPr>
            <p:nvPr/>
          </p:nvSpPr>
          <p:spPr bwMode="auto">
            <a:xfrm rot="626605">
              <a:off x="4648" y="1793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4652" y="1829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4648" y="198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AutoShape 13"/>
            <p:cNvSpPr>
              <a:spLocks noChangeArrowheads="1"/>
            </p:cNvSpPr>
            <p:nvPr/>
          </p:nvSpPr>
          <p:spPr bwMode="auto">
            <a:xfrm rot="746037">
              <a:off x="4843" y="1894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16" name="Group 136"/>
          <p:cNvGrpSpPr/>
          <p:nvPr/>
        </p:nvGrpSpPr>
        <p:grpSpPr bwMode="auto">
          <a:xfrm>
            <a:off x="7541587" y="2926591"/>
            <a:ext cx="581025" cy="387349"/>
            <a:chOff x="4652" y="1975"/>
            <a:chExt cx="366" cy="244"/>
          </a:xfrm>
        </p:grpSpPr>
        <p:sp>
          <p:nvSpPr>
            <p:cNvPr id="17" name="AutoShape 14"/>
            <p:cNvSpPr>
              <a:spLocks noChangeArrowheads="1"/>
            </p:cNvSpPr>
            <p:nvPr/>
          </p:nvSpPr>
          <p:spPr bwMode="auto">
            <a:xfrm rot="5400000">
              <a:off x="4732" y="1934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Text Box 15"/>
            <p:cNvSpPr txBox="1">
              <a:spLocks noChangeArrowheads="1"/>
            </p:cNvSpPr>
            <p:nvPr/>
          </p:nvSpPr>
          <p:spPr bwMode="auto">
            <a:xfrm rot="626605">
              <a:off x="4652" y="1975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Line 16"/>
            <p:cNvSpPr>
              <a:spLocks noChangeShapeType="1"/>
            </p:cNvSpPr>
            <p:nvPr/>
          </p:nvSpPr>
          <p:spPr bwMode="auto">
            <a:xfrm>
              <a:off x="4656" y="2004"/>
              <a:ext cx="362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Line 17"/>
            <p:cNvSpPr>
              <a:spLocks noChangeShapeType="1"/>
            </p:cNvSpPr>
            <p:nvPr/>
          </p:nvSpPr>
          <p:spPr bwMode="auto">
            <a:xfrm>
              <a:off x="4652" y="2155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AutoShape 18"/>
            <p:cNvSpPr>
              <a:spLocks noChangeArrowheads="1"/>
            </p:cNvSpPr>
            <p:nvPr/>
          </p:nvSpPr>
          <p:spPr bwMode="auto">
            <a:xfrm rot="746037">
              <a:off x="4846" y="2069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2" name="Group 137"/>
          <p:cNvGrpSpPr/>
          <p:nvPr/>
        </p:nvGrpSpPr>
        <p:grpSpPr bwMode="auto">
          <a:xfrm>
            <a:off x="7547937" y="3196474"/>
            <a:ext cx="581025" cy="395288"/>
            <a:chOff x="4656" y="2145"/>
            <a:chExt cx="366" cy="249"/>
          </a:xfrm>
        </p:grpSpPr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 rot="5400000">
              <a:off x="4737" y="2109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 rot="626605">
              <a:off x="4656" y="2145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4659" y="2180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4656" y="2331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AutoShape 23"/>
            <p:cNvSpPr>
              <a:spLocks noChangeArrowheads="1"/>
            </p:cNvSpPr>
            <p:nvPr/>
          </p:nvSpPr>
          <p:spPr bwMode="auto">
            <a:xfrm rot="746037">
              <a:off x="4850" y="2245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28" name="Group 139"/>
          <p:cNvGrpSpPr/>
          <p:nvPr/>
        </p:nvGrpSpPr>
        <p:grpSpPr bwMode="auto">
          <a:xfrm>
            <a:off x="8108330" y="2748799"/>
            <a:ext cx="590551" cy="385763"/>
            <a:chOff x="5009" y="1863"/>
            <a:chExt cx="372" cy="243"/>
          </a:xfrm>
        </p:grpSpPr>
        <p:sp>
          <p:nvSpPr>
            <p:cNvPr id="29" name="AutoShape 24"/>
            <p:cNvSpPr>
              <a:spLocks noChangeArrowheads="1"/>
            </p:cNvSpPr>
            <p:nvPr/>
          </p:nvSpPr>
          <p:spPr bwMode="auto">
            <a:xfrm rot="5400000">
              <a:off x="5096" y="1821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Text Box 25"/>
            <p:cNvSpPr txBox="1">
              <a:spLocks noChangeArrowheads="1"/>
            </p:cNvSpPr>
            <p:nvPr/>
          </p:nvSpPr>
          <p:spPr bwMode="auto">
            <a:xfrm rot="626605">
              <a:off x="5009" y="1863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1" name="Line 26"/>
            <p:cNvSpPr>
              <a:spLocks noChangeShapeType="1"/>
            </p:cNvSpPr>
            <p:nvPr/>
          </p:nvSpPr>
          <p:spPr bwMode="auto">
            <a:xfrm>
              <a:off x="5018" y="1892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2" name="Line 27"/>
            <p:cNvSpPr>
              <a:spLocks noChangeShapeType="1"/>
            </p:cNvSpPr>
            <p:nvPr/>
          </p:nvSpPr>
          <p:spPr bwMode="auto">
            <a:xfrm>
              <a:off x="5015" y="2043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3" name="AutoShape 28"/>
            <p:cNvSpPr>
              <a:spLocks noChangeArrowheads="1"/>
            </p:cNvSpPr>
            <p:nvPr/>
          </p:nvSpPr>
          <p:spPr bwMode="auto">
            <a:xfrm rot="746037">
              <a:off x="5209" y="1957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34" name="Group 140"/>
          <p:cNvGrpSpPr/>
          <p:nvPr/>
        </p:nvGrpSpPr>
        <p:grpSpPr bwMode="auto">
          <a:xfrm>
            <a:off x="8100392" y="3013912"/>
            <a:ext cx="590550" cy="404813"/>
            <a:chOff x="5004" y="2030"/>
            <a:chExt cx="372" cy="255"/>
          </a:xfrm>
        </p:grpSpPr>
        <p:sp>
          <p:nvSpPr>
            <p:cNvPr id="35" name="AutoShape 29"/>
            <p:cNvSpPr>
              <a:spLocks noChangeArrowheads="1"/>
            </p:cNvSpPr>
            <p:nvPr/>
          </p:nvSpPr>
          <p:spPr bwMode="auto">
            <a:xfrm rot="5400000">
              <a:off x="5091" y="2000"/>
              <a:ext cx="210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6" name="Text Box 30"/>
            <p:cNvSpPr txBox="1">
              <a:spLocks noChangeArrowheads="1"/>
            </p:cNvSpPr>
            <p:nvPr/>
          </p:nvSpPr>
          <p:spPr bwMode="auto">
            <a:xfrm rot="626605">
              <a:off x="5004" y="2030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7" name="Line 31"/>
            <p:cNvSpPr>
              <a:spLocks noChangeShapeType="1"/>
            </p:cNvSpPr>
            <p:nvPr/>
          </p:nvSpPr>
          <p:spPr bwMode="auto">
            <a:xfrm>
              <a:off x="5014" y="2071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8" name="Line 32"/>
            <p:cNvSpPr>
              <a:spLocks noChangeShapeType="1"/>
            </p:cNvSpPr>
            <p:nvPr/>
          </p:nvSpPr>
          <p:spPr bwMode="auto">
            <a:xfrm>
              <a:off x="5010" y="2222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9" name="AutoShape 33"/>
            <p:cNvSpPr>
              <a:spLocks noChangeArrowheads="1"/>
            </p:cNvSpPr>
            <p:nvPr/>
          </p:nvSpPr>
          <p:spPr bwMode="auto">
            <a:xfrm rot="746037">
              <a:off x="5204" y="2136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0" name="Group 141"/>
          <p:cNvGrpSpPr/>
          <p:nvPr/>
        </p:nvGrpSpPr>
        <p:grpSpPr bwMode="auto">
          <a:xfrm>
            <a:off x="8116263" y="3301241"/>
            <a:ext cx="581025" cy="396874"/>
            <a:chOff x="5014" y="2211"/>
            <a:chExt cx="366" cy="250"/>
          </a:xfrm>
        </p:grpSpPr>
        <p:sp>
          <p:nvSpPr>
            <p:cNvPr id="41" name="AutoShape 34"/>
            <p:cNvSpPr>
              <a:spLocks noChangeArrowheads="1"/>
            </p:cNvSpPr>
            <p:nvPr/>
          </p:nvSpPr>
          <p:spPr bwMode="auto">
            <a:xfrm rot="5400000">
              <a:off x="5094" y="2176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2" name="Text Box 35"/>
            <p:cNvSpPr txBox="1">
              <a:spLocks noChangeArrowheads="1"/>
            </p:cNvSpPr>
            <p:nvPr/>
          </p:nvSpPr>
          <p:spPr bwMode="auto">
            <a:xfrm rot="626605">
              <a:off x="5014" y="2211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3" name="Line 36"/>
            <p:cNvSpPr>
              <a:spLocks noChangeShapeType="1"/>
            </p:cNvSpPr>
            <p:nvPr/>
          </p:nvSpPr>
          <p:spPr bwMode="auto">
            <a:xfrm>
              <a:off x="5017" y="2247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4" name="Line 37"/>
            <p:cNvSpPr>
              <a:spLocks noChangeShapeType="1"/>
            </p:cNvSpPr>
            <p:nvPr/>
          </p:nvSpPr>
          <p:spPr bwMode="auto">
            <a:xfrm>
              <a:off x="5014" y="2398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5" name="AutoShape 38"/>
            <p:cNvSpPr>
              <a:spLocks noChangeArrowheads="1"/>
            </p:cNvSpPr>
            <p:nvPr/>
          </p:nvSpPr>
          <p:spPr bwMode="auto">
            <a:xfrm rot="746037">
              <a:off x="5208" y="2312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46" name="Group 142"/>
          <p:cNvGrpSpPr/>
          <p:nvPr/>
        </p:nvGrpSpPr>
        <p:grpSpPr bwMode="auto">
          <a:xfrm>
            <a:off x="8111505" y="3571116"/>
            <a:ext cx="592138" cy="406399"/>
            <a:chOff x="5011" y="2381"/>
            <a:chExt cx="373" cy="256"/>
          </a:xfrm>
        </p:grpSpPr>
        <p:sp>
          <p:nvSpPr>
            <p:cNvPr id="47" name="AutoShape 39"/>
            <p:cNvSpPr>
              <a:spLocks noChangeArrowheads="1"/>
            </p:cNvSpPr>
            <p:nvPr/>
          </p:nvSpPr>
          <p:spPr bwMode="auto">
            <a:xfrm rot="5400000">
              <a:off x="5098" y="2352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8" name="Text Box 40"/>
            <p:cNvSpPr txBox="1">
              <a:spLocks noChangeArrowheads="1"/>
            </p:cNvSpPr>
            <p:nvPr/>
          </p:nvSpPr>
          <p:spPr bwMode="auto">
            <a:xfrm rot="626605">
              <a:off x="5011" y="2381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9" name="Line 41"/>
            <p:cNvSpPr>
              <a:spLocks noChangeShapeType="1"/>
            </p:cNvSpPr>
            <p:nvPr/>
          </p:nvSpPr>
          <p:spPr bwMode="auto">
            <a:xfrm>
              <a:off x="5021" y="2422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0" name="Line 42"/>
            <p:cNvSpPr>
              <a:spLocks noChangeShapeType="1"/>
            </p:cNvSpPr>
            <p:nvPr/>
          </p:nvSpPr>
          <p:spPr bwMode="auto">
            <a:xfrm>
              <a:off x="5017" y="2573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1" name="AutoShape 43"/>
            <p:cNvSpPr>
              <a:spLocks noChangeArrowheads="1"/>
            </p:cNvSpPr>
            <p:nvPr/>
          </p:nvSpPr>
          <p:spPr bwMode="auto">
            <a:xfrm rot="746037">
              <a:off x="5212" y="2487"/>
              <a:ext cx="132" cy="127"/>
            </a:xfrm>
            <a:prstGeom prst="rightArrow">
              <a:avLst>
                <a:gd name="adj1" fmla="val 50000"/>
                <a:gd name="adj2" fmla="val 25984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2" name="Group 132"/>
          <p:cNvGrpSpPr/>
          <p:nvPr/>
        </p:nvGrpSpPr>
        <p:grpSpPr bwMode="auto">
          <a:xfrm>
            <a:off x="6957392" y="2532898"/>
            <a:ext cx="590550" cy="395288"/>
            <a:chOff x="4284" y="1727"/>
            <a:chExt cx="372" cy="249"/>
          </a:xfrm>
        </p:grpSpPr>
        <p:sp>
          <p:nvSpPr>
            <p:cNvPr id="53" name="AutoShape 49"/>
            <p:cNvSpPr>
              <a:spLocks noChangeArrowheads="1"/>
            </p:cNvSpPr>
            <p:nvPr/>
          </p:nvSpPr>
          <p:spPr bwMode="auto">
            <a:xfrm rot="5400000">
              <a:off x="4371" y="1691"/>
              <a:ext cx="210" cy="360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4" name="Text Box 50"/>
            <p:cNvSpPr txBox="1">
              <a:spLocks noChangeArrowheads="1"/>
            </p:cNvSpPr>
            <p:nvPr/>
          </p:nvSpPr>
          <p:spPr bwMode="auto">
            <a:xfrm rot="626605">
              <a:off x="4284" y="1727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5" name="Line 51"/>
            <p:cNvSpPr>
              <a:spLocks noChangeShapeType="1"/>
            </p:cNvSpPr>
            <p:nvPr/>
          </p:nvSpPr>
          <p:spPr bwMode="auto">
            <a:xfrm>
              <a:off x="4294" y="1762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6" name="Line 52"/>
            <p:cNvSpPr>
              <a:spLocks noChangeShapeType="1"/>
            </p:cNvSpPr>
            <p:nvPr/>
          </p:nvSpPr>
          <p:spPr bwMode="auto">
            <a:xfrm>
              <a:off x="4290" y="1913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57" name="AutoShape 53"/>
            <p:cNvSpPr>
              <a:spLocks noChangeArrowheads="1"/>
            </p:cNvSpPr>
            <p:nvPr/>
          </p:nvSpPr>
          <p:spPr bwMode="auto">
            <a:xfrm rot="746037">
              <a:off x="4484" y="1827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58" name="Group 133"/>
          <p:cNvGrpSpPr/>
          <p:nvPr/>
        </p:nvGrpSpPr>
        <p:grpSpPr bwMode="auto">
          <a:xfrm>
            <a:off x="6973263" y="2810710"/>
            <a:ext cx="581025" cy="396876"/>
            <a:chOff x="4294" y="1902"/>
            <a:chExt cx="366" cy="250"/>
          </a:xfrm>
        </p:grpSpPr>
        <p:sp>
          <p:nvSpPr>
            <p:cNvPr id="59" name="AutoShape 54"/>
            <p:cNvSpPr>
              <a:spLocks noChangeArrowheads="1"/>
            </p:cNvSpPr>
            <p:nvPr/>
          </p:nvSpPr>
          <p:spPr bwMode="auto">
            <a:xfrm rot="5400000">
              <a:off x="4374" y="1867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0" name="Text Box 55"/>
            <p:cNvSpPr txBox="1">
              <a:spLocks noChangeArrowheads="1"/>
            </p:cNvSpPr>
            <p:nvPr/>
          </p:nvSpPr>
          <p:spPr bwMode="auto">
            <a:xfrm rot="626605">
              <a:off x="4294" y="1902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1" name="Line 56"/>
            <p:cNvSpPr>
              <a:spLocks noChangeShapeType="1"/>
            </p:cNvSpPr>
            <p:nvPr/>
          </p:nvSpPr>
          <p:spPr bwMode="auto">
            <a:xfrm>
              <a:off x="4297" y="1938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2" name="Line 57"/>
            <p:cNvSpPr>
              <a:spLocks noChangeShapeType="1"/>
            </p:cNvSpPr>
            <p:nvPr/>
          </p:nvSpPr>
          <p:spPr bwMode="auto">
            <a:xfrm>
              <a:off x="4294" y="2089"/>
              <a:ext cx="362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3" name="AutoShape 58"/>
            <p:cNvSpPr>
              <a:spLocks noChangeArrowheads="1"/>
            </p:cNvSpPr>
            <p:nvPr/>
          </p:nvSpPr>
          <p:spPr bwMode="auto">
            <a:xfrm rot="746037">
              <a:off x="4488" y="2003"/>
              <a:ext cx="133" cy="126"/>
            </a:xfrm>
            <a:prstGeom prst="rightArrow">
              <a:avLst>
                <a:gd name="adj1" fmla="val 50000"/>
                <a:gd name="adj2" fmla="val 26389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64" name="Line 101"/>
          <p:cNvSpPr>
            <a:spLocks noChangeShapeType="1"/>
          </p:cNvSpPr>
          <p:nvPr/>
        </p:nvSpPr>
        <p:spPr bwMode="auto">
          <a:xfrm>
            <a:off x="8695700" y="2024896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5" name="Line 102"/>
          <p:cNvSpPr>
            <a:spLocks noChangeShapeType="1"/>
          </p:cNvSpPr>
          <p:nvPr/>
        </p:nvSpPr>
        <p:spPr bwMode="auto">
          <a:xfrm>
            <a:off x="8117850" y="2010609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Line 103"/>
          <p:cNvSpPr>
            <a:spLocks noChangeShapeType="1"/>
          </p:cNvSpPr>
          <p:nvPr/>
        </p:nvSpPr>
        <p:spPr bwMode="auto">
          <a:xfrm>
            <a:off x="7549525" y="1997909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67" name="Group 131"/>
          <p:cNvGrpSpPr/>
          <p:nvPr/>
        </p:nvGrpSpPr>
        <p:grpSpPr bwMode="auto">
          <a:xfrm>
            <a:off x="6960563" y="2263017"/>
            <a:ext cx="582613" cy="387349"/>
            <a:chOff x="4286" y="1557"/>
            <a:chExt cx="367" cy="244"/>
          </a:xfrm>
        </p:grpSpPr>
        <p:sp>
          <p:nvSpPr>
            <p:cNvPr id="68" name="AutoShape 44"/>
            <p:cNvSpPr>
              <a:spLocks noChangeArrowheads="1"/>
            </p:cNvSpPr>
            <p:nvPr/>
          </p:nvSpPr>
          <p:spPr bwMode="auto">
            <a:xfrm rot="5400000">
              <a:off x="4367" y="1516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69" name="Text Box 45"/>
            <p:cNvSpPr txBox="1">
              <a:spLocks noChangeArrowheads="1"/>
            </p:cNvSpPr>
            <p:nvPr/>
          </p:nvSpPr>
          <p:spPr bwMode="auto">
            <a:xfrm rot="626605">
              <a:off x="4292" y="1557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1" lang="en-US" altLang="zh-CN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0" name="Line 47"/>
            <p:cNvSpPr>
              <a:spLocks noChangeShapeType="1"/>
            </p:cNvSpPr>
            <p:nvPr/>
          </p:nvSpPr>
          <p:spPr bwMode="auto">
            <a:xfrm>
              <a:off x="4286" y="1738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1" name="AutoShape 48"/>
            <p:cNvSpPr>
              <a:spLocks noChangeArrowheads="1"/>
            </p:cNvSpPr>
            <p:nvPr/>
          </p:nvSpPr>
          <p:spPr bwMode="auto">
            <a:xfrm rot="746037">
              <a:off x="4481" y="1652"/>
              <a:ext cx="132" cy="126"/>
            </a:xfrm>
            <a:prstGeom prst="rightArrow">
              <a:avLst>
                <a:gd name="adj1" fmla="val 50000"/>
                <a:gd name="adj2" fmla="val 26190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2" name="Line 46"/>
            <p:cNvSpPr>
              <a:spLocks noChangeShapeType="1"/>
            </p:cNvSpPr>
            <p:nvPr/>
          </p:nvSpPr>
          <p:spPr bwMode="auto">
            <a:xfrm>
              <a:off x="4290" y="1587"/>
              <a:ext cx="363" cy="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pSp>
        <p:nvGrpSpPr>
          <p:cNvPr id="73" name="Group 130"/>
          <p:cNvGrpSpPr/>
          <p:nvPr/>
        </p:nvGrpSpPr>
        <p:grpSpPr bwMode="auto">
          <a:xfrm>
            <a:off x="6968501" y="1969334"/>
            <a:ext cx="581025" cy="396876"/>
            <a:chOff x="4291" y="1372"/>
            <a:chExt cx="366" cy="250"/>
          </a:xfrm>
        </p:grpSpPr>
        <p:sp>
          <p:nvSpPr>
            <p:cNvPr id="74" name="AutoShape 110"/>
            <p:cNvSpPr>
              <a:spLocks noChangeArrowheads="1"/>
            </p:cNvSpPr>
            <p:nvPr/>
          </p:nvSpPr>
          <p:spPr bwMode="auto">
            <a:xfrm rot="5400000">
              <a:off x="4371" y="1337"/>
              <a:ext cx="211" cy="359"/>
            </a:xfrm>
            <a:prstGeom prst="parallelogram">
              <a:avLst>
                <a:gd name="adj" fmla="val 29162"/>
              </a:avLst>
            </a:prstGeom>
            <a:solidFill>
              <a:srgbClr val="DDDDDD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5" name="Text Box 111"/>
            <p:cNvSpPr txBox="1">
              <a:spLocks noChangeArrowheads="1"/>
            </p:cNvSpPr>
            <p:nvPr/>
          </p:nvSpPr>
          <p:spPr bwMode="auto">
            <a:xfrm rot="626605">
              <a:off x="4291" y="1372"/>
              <a:ext cx="272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DDDDDD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 type="none" w="sm" len="lg"/>
                  <a:tailEnd type="none" w="sm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en-US" altLang="zh-CN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P</a:t>
              </a:r>
              <a:r>
                <a:rPr kumimoji="1" lang="en-US" altLang="zh-CN" b="1" baseline="-25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1"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6" name="Line 112"/>
            <p:cNvSpPr>
              <a:spLocks noChangeShapeType="1"/>
            </p:cNvSpPr>
            <p:nvPr/>
          </p:nvSpPr>
          <p:spPr bwMode="auto">
            <a:xfrm>
              <a:off x="4295" y="1407"/>
              <a:ext cx="362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7" name="Line 113"/>
            <p:cNvSpPr>
              <a:spLocks noChangeShapeType="1"/>
            </p:cNvSpPr>
            <p:nvPr/>
          </p:nvSpPr>
          <p:spPr bwMode="auto">
            <a:xfrm>
              <a:off x="4291" y="1558"/>
              <a:ext cx="363" cy="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none" w="sm" len="lg"/>
              <a:tailEnd type="non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78" name="AutoShape 114"/>
            <p:cNvSpPr>
              <a:spLocks noChangeArrowheads="1"/>
            </p:cNvSpPr>
            <p:nvPr/>
          </p:nvSpPr>
          <p:spPr bwMode="auto">
            <a:xfrm rot="746037">
              <a:off x="4485" y="1472"/>
              <a:ext cx="133" cy="127"/>
            </a:xfrm>
            <a:prstGeom prst="rightArrow">
              <a:avLst>
                <a:gd name="adj1" fmla="val 50000"/>
                <a:gd name="adj2" fmla="val 26181"/>
              </a:avLst>
            </a:prstGeom>
            <a:solidFill>
              <a:schemeClr val="bg1"/>
            </a:solidFill>
            <a:ln w="9525">
              <a:solidFill>
                <a:srgbClr val="333399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 b="1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sp>
        <p:nvSpPr>
          <p:cNvPr id="79" name="Line 115"/>
          <p:cNvSpPr>
            <a:spLocks noChangeShapeType="1"/>
          </p:cNvSpPr>
          <p:nvPr/>
        </p:nvSpPr>
        <p:spPr bwMode="auto">
          <a:xfrm>
            <a:off x="6965325" y="1985209"/>
            <a:ext cx="0" cy="38131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 b="1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0" name="Text Box 78"/>
          <p:cNvSpPr txBox="1">
            <a:spLocks noChangeArrowheads="1"/>
          </p:cNvSpPr>
          <p:nvPr/>
        </p:nvSpPr>
        <p:spPr bwMode="auto">
          <a:xfrm>
            <a:off x="6732240" y="5838071"/>
            <a:ext cx="2313454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kumimoji="1"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      B      C      D</a:t>
            </a:r>
          </a:p>
        </p:txBody>
      </p:sp>
    </p:spTree>
    <p:extLst>
      <p:ext uri="{BB962C8B-B14F-4D97-AF65-F5344CB8AC3E}">
        <p14:creationId xmlns:p14="http://schemas.microsoft.com/office/powerpoint/2010/main" val="3761099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500"/>
                            </p:stCondLst>
                            <p:childTnLst>
                              <p:par>
                                <p:cTn id="4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</a:t>
            </a:r>
            <a:r>
              <a:rPr lang="zh-CN" altLang="zh-CN" dirty="0"/>
              <a:t>）进一步提高共享性和公平性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除了逐段占用链路（不始终</a:t>
            </a:r>
            <a:r>
              <a:rPr lang="en-US" altLang="zh-CN" dirty="0"/>
              <a:t>“</a:t>
            </a:r>
            <a:r>
              <a:rPr lang="zh-CN" altLang="zh-CN" dirty="0"/>
              <a:t>霸占</a:t>
            </a:r>
            <a:r>
              <a:rPr lang="en-US" altLang="zh-CN" dirty="0"/>
              <a:t>”</a:t>
            </a:r>
            <a:r>
              <a:rPr lang="zh-CN" altLang="zh-CN" dirty="0"/>
              <a:t>链路）</a:t>
            </a:r>
            <a:r>
              <a:rPr lang="zh-CN" altLang="zh-CN" dirty="0" smtClean="0"/>
              <a:t>外</a:t>
            </a:r>
            <a:endParaRPr lang="en-US" altLang="zh-CN" dirty="0" smtClean="0"/>
          </a:p>
          <a:p>
            <a:r>
              <a:rPr lang="zh-CN" altLang="zh-CN" dirty="0" smtClean="0"/>
              <a:t>分组交换</a:t>
            </a:r>
            <a:r>
              <a:rPr lang="zh-CN" altLang="zh-CN" dirty="0"/>
              <a:t>因为分组的机制而具有了更高的</a:t>
            </a:r>
            <a:r>
              <a:rPr lang="zh-CN" altLang="zh-CN" dirty="0" smtClean="0"/>
              <a:t>共享性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2698874"/>
            <a:ext cx="7128792" cy="32000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14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5</a:t>
            </a:r>
            <a:r>
              <a:rPr lang="zh-CN" altLang="zh-CN" dirty="0"/>
              <a:t>）缺点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需要排队和接受处理，这会造成一定的</a:t>
            </a:r>
            <a:r>
              <a:rPr lang="zh-CN" altLang="zh-CN" dirty="0" smtClean="0"/>
              <a:t>时延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也</a:t>
            </a:r>
            <a:r>
              <a:rPr lang="zh-CN" altLang="zh-CN" dirty="0"/>
              <a:t>是计算机网络中占主要部分的</a:t>
            </a:r>
            <a:r>
              <a:rPr lang="zh-CN" altLang="zh-CN" dirty="0" smtClean="0"/>
              <a:t>时延</a:t>
            </a:r>
            <a:endParaRPr lang="en-US" altLang="zh-CN" dirty="0" smtClean="0"/>
          </a:p>
          <a:p>
            <a:r>
              <a:rPr lang="zh-CN" altLang="zh-CN" dirty="0" smtClean="0"/>
              <a:t>每</a:t>
            </a:r>
            <a:r>
              <a:rPr lang="zh-CN" altLang="zh-CN" dirty="0"/>
              <a:t>一个分组都必须携带的</a:t>
            </a:r>
            <a:r>
              <a:rPr lang="zh-CN" altLang="zh-CN" dirty="0" smtClean="0"/>
              <a:t>首部也</a:t>
            </a:r>
            <a:r>
              <a:rPr lang="zh-CN" altLang="zh-CN" dirty="0"/>
              <a:t>造成</a:t>
            </a:r>
            <a:r>
              <a:rPr lang="zh-CN" altLang="zh-CN" dirty="0" smtClean="0"/>
              <a:t>了额外开销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1967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zh-CN" dirty="0"/>
              <a:t>网络的通信范围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zh-CN" dirty="0"/>
              <a:t>拓扑结构</a:t>
            </a:r>
          </a:p>
          <a:p>
            <a:r>
              <a:rPr lang="en-US" altLang="zh-CN" dirty="0"/>
              <a:t>3.3 </a:t>
            </a:r>
            <a:r>
              <a:rPr lang="zh-CN" altLang="zh-CN" dirty="0"/>
              <a:t>多种网络互连的示例</a:t>
            </a:r>
          </a:p>
          <a:p>
            <a:r>
              <a:rPr lang="en-US" altLang="zh-CN" dirty="0"/>
              <a:t>3.4 </a:t>
            </a:r>
            <a:r>
              <a:rPr lang="zh-CN" altLang="zh-CN" dirty="0"/>
              <a:t>分组交换</a:t>
            </a:r>
            <a:endParaRPr lang="en-US" altLang="zh-CN" dirty="0"/>
          </a:p>
          <a:p>
            <a:r>
              <a:rPr lang="en-US" altLang="zh-CN" dirty="0" smtClean="0"/>
              <a:t>3.5 </a:t>
            </a:r>
            <a:r>
              <a:rPr lang="zh-CN" altLang="zh-CN" dirty="0"/>
              <a:t>连接网络的神器——路由器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3.5.1 </a:t>
            </a:r>
            <a:r>
              <a:rPr lang="zh-CN" altLang="zh-CN" dirty="0" smtClean="0">
                <a:solidFill>
                  <a:srgbClr val="FF0000"/>
                </a:solidFill>
              </a:rPr>
              <a:t>概述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r>
              <a:rPr lang="en-US" altLang="zh-CN" dirty="0"/>
              <a:t>3.5.2 </a:t>
            </a:r>
            <a:r>
              <a:rPr lang="zh-CN" altLang="zh-CN" dirty="0"/>
              <a:t>路由器的基本结构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2678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en-US" dirty="0" smtClean="0"/>
              <a:t>不同</a:t>
            </a:r>
            <a:r>
              <a:rPr lang="zh-CN" altLang="zh-CN" dirty="0" smtClean="0"/>
              <a:t>电网</a:t>
            </a:r>
            <a:r>
              <a:rPr lang="zh-CN" altLang="en-US" dirty="0" smtClean="0"/>
              <a:t>之间</a:t>
            </a:r>
            <a:r>
              <a:rPr lang="zh-CN" altLang="zh-CN" dirty="0" smtClean="0"/>
              <a:t>也</a:t>
            </a:r>
            <a:r>
              <a:rPr lang="zh-CN" altLang="zh-CN" dirty="0"/>
              <a:t>需要有设备进行电压等的</a:t>
            </a:r>
            <a:r>
              <a:rPr lang="zh-CN" altLang="zh-CN" dirty="0" smtClean="0"/>
              <a:t>转变</a:t>
            </a:r>
            <a:endParaRPr lang="en-US" altLang="zh-CN" dirty="0" smtClean="0"/>
          </a:p>
          <a:p>
            <a:r>
              <a:rPr lang="zh-CN" altLang="zh-CN" dirty="0"/>
              <a:t>互联网上存在诸多类型的</a:t>
            </a:r>
            <a:r>
              <a:rPr lang="zh-CN" altLang="zh-CN" dirty="0" smtClean="0"/>
              <a:t>网络</a:t>
            </a:r>
            <a:r>
              <a:rPr lang="zh-CN" altLang="en-US" dirty="0" smtClean="0"/>
              <a:t>，</a:t>
            </a:r>
            <a:r>
              <a:rPr lang="zh-CN" altLang="zh-CN" dirty="0"/>
              <a:t>连接不同网络的设备是路由器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15094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路由器的作用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 dirty="0"/>
              <a:t>作为起到桥梁和翻译，连接不同的网络，形成庞大的</a:t>
            </a:r>
            <a:r>
              <a:rPr lang="zh-CN" altLang="zh-CN" dirty="0" smtClean="0"/>
              <a:t>互联网</a:t>
            </a:r>
            <a:endParaRPr lang="zh-CN" altLang="zh-CN" dirty="0"/>
          </a:p>
          <a:p>
            <a:pPr lvl="0"/>
            <a:r>
              <a:rPr lang="zh-CN" altLang="zh-CN" dirty="0"/>
              <a:t>在连接多个网络的基础上计算路由，找出所有的、较好的通信</a:t>
            </a:r>
            <a:r>
              <a:rPr lang="zh-CN" altLang="zh-CN" dirty="0" smtClean="0"/>
              <a:t>路径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这个</a:t>
            </a:r>
            <a:r>
              <a:rPr lang="zh-CN" altLang="zh-CN" dirty="0"/>
              <a:t>过程就如同豪横公司为旅客规划旅游路线一样。</a:t>
            </a:r>
          </a:p>
          <a:p>
            <a:r>
              <a:rPr lang="zh-CN" altLang="zh-CN" dirty="0"/>
              <a:t>根据路由结果进行分组的</a:t>
            </a:r>
            <a:r>
              <a:rPr lang="zh-CN" altLang="zh-CN" dirty="0" smtClean="0"/>
              <a:t>转发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从</a:t>
            </a:r>
            <a:r>
              <a:rPr lang="zh-CN" altLang="zh-CN" dirty="0"/>
              <a:t>源网络方向接收</a:t>
            </a:r>
            <a:r>
              <a:rPr lang="en-US" altLang="zh-CN" dirty="0"/>
              <a:t>IP</a:t>
            </a:r>
            <a:r>
              <a:rPr lang="zh-CN" altLang="zh-CN" dirty="0"/>
              <a:t>分组</a:t>
            </a:r>
            <a:r>
              <a:rPr lang="zh-CN" altLang="zh-CN" dirty="0" smtClean="0"/>
              <a:t>，发</a:t>
            </a:r>
            <a:r>
              <a:rPr lang="zh-CN" altLang="zh-CN" dirty="0"/>
              <a:t>往目的网络</a:t>
            </a:r>
            <a:r>
              <a:rPr lang="zh-CN" altLang="zh-CN" dirty="0" smtClean="0"/>
              <a:t>方向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每个</a:t>
            </a:r>
            <a:r>
              <a:rPr lang="zh-CN" altLang="zh-CN" dirty="0"/>
              <a:t>路由器都这样处理</a:t>
            </a:r>
            <a:r>
              <a:rPr lang="zh-CN" altLang="zh-CN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分组向</a:t>
            </a:r>
            <a:r>
              <a:rPr lang="zh-CN" altLang="zh-CN" dirty="0"/>
              <a:t>目的网络不断</a:t>
            </a:r>
            <a:r>
              <a:rPr lang="zh-CN" altLang="zh-CN" dirty="0" smtClean="0"/>
              <a:t>接近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这个</a:t>
            </a:r>
            <a:r>
              <a:rPr lang="zh-CN" altLang="zh-CN" dirty="0"/>
              <a:t>过程就</a:t>
            </a:r>
            <a:r>
              <a:rPr lang="zh-CN" altLang="zh-CN" dirty="0" smtClean="0"/>
              <a:t>如同</a:t>
            </a:r>
            <a:r>
              <a:rPr lang="zh-CN" altLang="en-US" dirty="0" smtClean="0"/>
              <a:t>旅客</a:t>
            </a:r>
            <a:r>
              <a:rPr lang="zh-CN" altLang="zh-CN" dirty="0" smtClean="0"/>
              <a:t>不断</a:t>
            </a:r>
            <a:r>
              <a:rPr lang="zh-CN" altLang="zh-CN" dirty="0"/>
              <a:t>转乘一样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64849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路由器怎么实现网络的互连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为了实现上面的作用，路由器</a:t>
            </a:r>
            <a:r>
              <a:rPr lang="zh-CN" altLang="zh-CN" dirty="0" smtClean="0"/>
              <a:t>需满足</a:t>
            </a:r>
            <a:endParaRPr lang="zh-CN" altLang="zh-CN" dirty="0"/>
          </a:p>
          <a:p>
            <a:pPr lvl="1"/>
            <a:r>
              <a:rPr lang="zh-CN" altLang="zh-CN" dirty="0"/>
              <a:t>所有的网络</a:t>
            </a:r>
            <a:r>
              <a:rPr lang="zh-CN" altLang="zh-CN" dirty="0" smtClean="0"/>
              <a:t>结点都</a:t>
            </a:r>
            <a:r>
              <a:rPr lang="zh-CN" altLang="zh-CN" dirty="0"/>
              <a:t>使用同一种标准，这个标准就是</a:t>
            </a:r>
            <a:r>
              <a:rPr lang="en-US" altLang="zh-CN" dirty="0"/>
              <a:t>IP</a:t>
            </a:r>
            <a:r>
              <a:rPr lang="zh-CN" altLang="zh-CN" dirty="0"/>
              <a:t>协议。</a:t>
            </a:r>
          </a:p>
          <a:p>
            <a:pPr lvl="1"/>
            <a:r>
              <a:rPr lang="zh-CN" altLang="zh-CN" dirty="0"/>
              <a:t>路由器要</a:t>
            </a:r>
            <a:r>
              <a:rPr lang="en-US" altLang="zh-CN" dirty="0"/>
              <a:t>“</a:t>
            </a:r>
            <a:r>
              <a:rPr lang="zh-CN" altLang="zh-CN" dirty="0"/>
              <a:t>通晓</a:t>
            </a:r>
            <a:r>
              <a:rPr lang="en-US" altLang="zh-CN" dirty="0"/>
              <a:t>”</a:t>
            </a:r>
            <a:r>
              <a:rPr lang="zh-CN" altLang="zh-CN" dirty="0"/>
              <a:t>不同物理网络的</a:t>
            </a:r>
            <a:r>
              <a:rPr lang="en-US" altLang="zh-CN" dirty="0"/>
              <a:t>“</a:t>
            </a:r>
            <a:r>
              <a:rPr lang="zh-CN" altLang="zh-CN" dirty="0"/>
              <a:t>方言</a:t>
            </a:r>
            <a:r>
              <a:rPr lang="en-US" altLang="zh-CN" dirty="0" smtClean="0"/>
              <a:t>”——</a:t>
            </a:r>
            <a:r>
              <a:rPr lang="zh-CN" altLang="zh-CN" dirty="0" smtClean="0"/>
              <a:t>目前</a:t>
            </a:r>
            <a:r>
              <a:rPr lang="zh-CN" altLang="zh-CN" dirty="0"/>
              <a:t>来说主要是第</a:t>
            </a:r>
            <a:r>
              <a:rPr lang="en-US" altLang="zh-CN" dirty="0"/>
              <a:t>1</a:t>
            </a:r>
            <a:r>
              <a:rPr lang="zh-CN" altLang="zh-CN" dirty="0"/>
              <a:t>层和第</a:t>
            </a:r>
            <a:r>
              <a:rPr lang="en-US" altLang="zh-CN" dirty="0"/>
              <a:t>2</a:t>
            </a:r>
            <a:r>
              <a:rPr lang="zh-CN" altLang="zh-CN" dirty="0"/>
              <a:t>层的</a:t>
            </a:r>
            <a:r>
              <a:rPr lang="zh-CN" altLang="zh-CN" dirty="0" smtClean="0"/>
              <a:t>协议</a:t>
            </a:r>
            <a:endParaRPr lang="en-US" altLang="zh-CN" dirty="0" smtClean="0"/>
          </a:p>
          <a:p>
            <a:r>
              <a:rPr lang="zh-CN" altLang="zh-CN" dirty="0" smtClean="0"/>
              <a:t>类比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</a:t>
            </a:r>
            <a:r>
              <a:rPr lang="zh-CN" altLang="zh-CN" dirty="0"/>
              <a:t>协议是豪横公司定义的语言规则（普通话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不同</a:t>
            </a:r>
            <a:r>
              <a:rPr lang="zh-CN" altLang="zh-CN" dirty="0"/>
              <a:t>的网络相当于不同的交通设施，其管理部门（</a:t>
            </a:r>
            <a:r>
              <a:rPr lang="en-US" altLang="zh-CN" dirty="0"/>
              <a:t>A</a:t>
            </a:r>
            <a:r>
              <a:rPr lang="zh-CN" altLang="zh-CN" dirty="0"/>
              <a:t>和</a:t>
            </a:r>
            <a:r>
              <a:rPr lang="en-US" altLang="zh-CN" dirty="0"/>
              <a:t>B</a:t>
            </a:r>
            <a:r>
              <a:rPr lang="zh-CN" altLang="zh-CN" dirty="0"/>
              <a:t>）有自己的</a:t>
            </a:r>
            <a:r>
              <a:rPr lang="zh-CN" altLang="zh-CN" dirty="0" smtClean="0"/>
              <a:t>方言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在</a:t>
            </a:r>
            <a:r>
              <a:rPr lang="zh-CN" altLang="zh-CN" dirty="0"/>
              <a:t>旅客转乘时，假设的中转服务人员（相当于路由器）必须能听懂</a:t>
            </a:r>
            <a:r>
              <a:rPr lang="en-US" altLang="zh-CN" dirty="0"/>
              <a:t>A</a:t>
            </a:r>
            <a:r>
              <a:rPr lang="zh-CN" altLang="zh-CN" dirty="0"/>
              <a:t>的方言，将其转换成普通话，进行相关操作后，以</a:t>
            </a:r>
            <a:r>
              <a:rPr lang="en-US" altLang="zh-CN" dirty="0"/>
              <a:t>B</a:t>
            </a:r>
            <a:r>
              <a:rPr lang="zh-CN" altLang="zh-CN" dirty="0"/>
              <a:t>能听懂的方言叙述旅客的下一站旅程事宜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43230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回顾</a:t>
            </a:r>
            <a:r>
              <a:rPr lang="en-US" altLang="zh-CN" dirty="0" smtClean="0"/>
              <a:t>TCP/IP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926288"/>
          </a:xfrm>
        </p:spPr>
        <p:txBody>
          <a:bodyPr>
            <a:normAutofit/>
          </a:bodyPr>
          <a:lstStyle/>
          <a:p>
            <a:r>
              <a:rPr lang="en-US" altLang="zh-CN" dirty="0"/>
              <a:t>IP over everything</a:t>
            </a:r>
          </a:p>
          <a:p>
            <a:pPr lvl="1"/>
            <a:r>
              <a:rPr lang="zh-CN" altLang="zh-CN" dirty="0"/>
              <a:t>路由器实现对不同物理网络进行互连的基础</a:t>
            </a:r>
            <a:endParaRPr lang="en-US" altLang="zh-CN" dirty="0"/>
          </a:p>
          <a:p>
            <a:pPr lvl="1"/>
            <a:r>
              <a:rPr lang="zh-CN" altLang="zh-CN" dirty="0"/>
              <a:t>路由器必须实现</a:t>
            </a:r>
            <a:r>
              <a:rPr lang="en-US" altLang="zh-CN" dirty="0"/>
              <a:t>TCP/IP</a:t>
            </a:r>
            <a:r>
              <a:rPr lang="zh-CN" altLang="zh-CN" dirty="0"/>
              <a:t>体系的中、下层的内容</a:t>
            </a:r>
            <a:endParaRPr lang="zh-CN" altLang="en-US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r>
              <a:rPr lang="en-US" altLang="zh-CN" dirty="0" smtClean="0"/>
              <a:t>everything </a:t>
            </a:r>
            <a:r>
              <a:rPr lang="en-US" altLang="zh-CN" dirty="0"/>
              <a:t>over </a:t>
            </a:r>
            <a:r>
              <a:rPr lang="en-US" altLang="zh-CN" dirty="0" smtClean="0"/>
              <a:t>IP</a:t>
            </a:r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306" y="2924944"/>
            <a:ext cx="5456708" cy="27386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1492" y="3068960"/>
            <a:ext cx="1951377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4976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zh-CN" dirty="0">
                <a:solidFill>
                  <a:srgbClr val="FF0000"/>
                </a:solidFill>
              </a:rPr>
              <a:t>．接</a:t>
            </a:r>
            <a:r>
              <a:rPr lang="zh-CN" altLang="zh-CN" dirty="0" smtClean="0">
                <a:solidFill>
                  <a:srgbClr val="FF0000"/>
                </a:solidFill>
              </a:rPr>
              <a:t>入网</a:t>
            </a:r>
            <a:r>
              <a:rPr lang="zh-CN" altLang="zh-CN" dirty="0"/>
              <a:t>（</a:t>
            </a:r>
            <a:r>
              <a:rPr lang="en-US" altLang="zh-CN" dirty="0"/>
              <a:t>Access Network</a:t>
            </a:r>
            <a:r>
              <a:rPr lang="zh-CN" altLang="zh-CN" dirty="0"/>
              <a:t>，</a:t>
            </a:r>
            <a:r>
              <a:rPr lang="en-US" altLang="zh-CN" dirty="0"/>
              <a:t>AN</a:t>
            </a:r>
            <a:r>
              <a:rPr lang="zh-CN" altLang="zh-CN" dirty="0"/>
              <a:t>）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zh-CN" dirty="0"/>
              <a:t>接</a:t>
            </a:r>
            <a:r>
              <a:rPr lang="zh-CN" altLang="zh-CN" dirty="0" smtClean="0"/>
              <a:t>入网是</a:t>
            </a:r>
            <a:r>
              <a:rPr lang="zh-CN" altLang="zh-CN" dirty="0"/>
              <a:t>局域网和互联网的</a:t>
            </a:r>
            <a:r>
              <a:rPr lang="zh-CN" altLang="zh-CN" dirty="0" smtClean="0"/>
              <a:t>中介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包括</a:t>
            </a:r>
            <a:r>
              <a:rPr lang="zh-CN" altLang="zh-CN" dirty="0"/>
              <a:t>用户终端到互联网之间的所有</a:t>
            </a:r>
            <a:r>
              <a:rPr lang="zh-CN" altLang="zh-CN" dirty="0" smtClean="0"/>
              <a:t>设备</a:t>
            </a:r>
            <a:endParaRPr lang="en-US" altLang="zh-CN" dirty="0" smtClean="0"/>
          </a:p>
          <a:p>
            <a:r>
              <a:rPr lang="zh-CN" altLang="zh-CN" dirty="0" smtClean="0"/>
              <a:t>接入网一般</a:t>
            </a:r>
            <a:r>
              <a:rPr lang="zh-CN" altLang="zh-CN" dirty="0"/>
              <a:t>为几百米到几公里，</a:t>
            </a:r>
            <a:r>
              <a:rPr lang="zh-CN" altLang="zh-CN" dirty="0" smtClean="0"/>
              <a:t>被称为</a:t>
            </a:r>
            <a:r>
              <a:rPr lang="zh-CN" altLang="zh-CN" dirty="0"/>
              <a:t>最后一公里</a:t>
            </a:r>
            <a:r>
              <a:rPr lang="zh-CN" altLang="zh-CN" dirty="0" smtClean="0"/>
              <a:t>问题</a:t>
            </a:r>
            <a:endParaRPr lang="en-US" altLang="zh-CN" dirty="0" smtClean="0"/>
          </a:p>
          <a:p>
            <a:r>
              <a:rPr lang="zh-CN" altLang="zh-CN" dirty="0" smtClean="0"/>
              <a:t>接</a:t>
            </a:r>
            <a:r>
              <a:rPr lang="zh-CN" altLang="zh-CN" dirty="0"/>
              <a:t>入网也可以分为有线接入网和无线接入</a:t>
            </a:r>
            <a:r>
              <a:rPr lang="zh-CN" altLang="zh-CN" dirty="0" smtClean="0"/>
              <a:t>网</a:t>
            </a:r>
            <a:endParaRPr lang="en-US" altLang="zh-CN" dirty="0" smtClean="0"/>
          </a:p>
          <a:p>
            <a:r>
              <a:rPr lang="zh-CN" altLang="zh-CN" dirty="0" smtClean="0"/>
              <a:t>有线</a:t>
            </a:r>
            <a:r>
              <a:rPr lang="zh-CN" altLang="zh-CN" dirty="0"/>
              <a:t>接入网又可以分为铜线接入网、光纤接入网和光纤同轴电缆混合接入网等。</a:t>
            </a:r>
          </a:p>
          <a:p>
            <a:r>
              <a:rPr lang="zh-CN" altLang="zh-CN" dirty="0"/>
              <a:t>有线接入方式在多数情况下信号传输质量好，相关通信协议可以较为</a:t>
            </a:r>
            <a:r>
              <a:rPr lang="zh-CN" altLang="zh-CN" dirty="0" smtClean="0"/>
              <a:t>简单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目前</a:t>
            </a:r>
            <a:r>
              <a:rPr lang="zh-CN" altLang="zh-CN" dirty="0"/>
              <a:t>一个重要的技术是以太接入网，是以太网为了适应接入而进行的改造。</a:t>
            </a:r>
          </a:p>
          <a:p>
            <a:r>
              <a:rPr lang="zh-CN" altLang="zh-CN" dirty="0"/>
              <a:t>作为接入技术，都应该有用户认证的</a:t>
            </a:r>
            <a:r>
              <a:rPr lang="zh-CN" altLang="zh-CN" dirty="0" smtClean="0"/>
              <a:t>功能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方便</a:t>
            </a:r>
            <a:r>
              <a:rPr lang="zh-CN" altLang="zh-CN" dirty="0"/>
              <a:t>对用户上网进行计费和管理。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33662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zh-CN" dirty="0"/>
              <a:t>路由器的分类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pPr lvl="0"/>
            <a:r>
              <a:rPr lang="zh-CN" altLang="zh-CN" dirty="0"/>
              <a:t>接入</a:t>
            </a:r>
            <a:r>
              <a:rPr lang="zh-CN" altLang="zh-CN" dirty="0" smtClean="0"/>
              <a:t>路由器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使得</a:t>
            </a:r>
            <a:r>
              <a:rPr lang="zh-CN" altLang="zh-CN" dirty="0"/>
              <a:t>家庭和小型企业连接到互联网服务提供</a:t>
            </a:r>
            <a:r>
              <a:rPr lang="zh-CN" altLang="zh-CN" dirty="0" smtClean="0"/>
              <a:t>者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是</a:t>
            </a:r>
            <a:r>
              <a:rPr lang="zh-CN" altLang="zh-CN" dirty="0"/>
              <a:t>一般用户最常见的设备。</a:t>
            </a:r>
          </a:p>
          <a:p>
            <a:pPr lvl="0"/>
            <a:r>
              <a:rPr lang="zh-CN" altLang="zh-CN" dirty="0"/>
              <a:t>企业级路由器，可以连接校园或企业内部很多的网络，组成较为庞大的园区网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企业</a:t>
            </a:r>
            <a:r>
              <a:rPr lang="zh-CN" altLang="zh-CN" dirty="0"/>
              <a:t>级路由器越来越强大，很多自带防火墙、网络管理等功能。</a:t>
            </a:r>
          </a:p>
          <a:p>
            <a:pPr lvl="0"/>
            <a:r>
              <a:rPr lang="zh-CN" altLang="zh-CN" dirty="0"/>
              <a:t>骨干路由器，通常不是为用户直接服务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主要</a:t>
            </a:r>
            <a:r>
              <a:rPr lang="zh-CN" altLang="zh-CN" dirty="0"/>
              <a:t>用来连接长距离骨干</a:t>
            </a:r>
            <a:r>
              <a:rPr lang="zh-CN" altLang="zh-CN" dirty="0" smtClean="0"/>
              <a:t>网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要求</a:t>
            </a:r>
            <a:r>
              <a:rPr lang="zh-CN" altLang="zh-CN" dirty="0"/>
              <a:t>路由器能对少数链路进行高速的数据转发。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23865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早期的企业级、骨干路由器由国外公司（如思科</a:t>
            </a:r>
            <a:r>
              <a:rPr lang="en-US" altLang="zh-CN" dirty="0"/>
              <a:t>Cisco</a:t>
            </a:r>
            <a:r>
              <a:rPr lang="zh-CN" altLang="zh-CN" dirty="0"/>
              <a:t>）把持，非常</a:t>
            </a:r>
            <a:r>
              <a:rPr lang="zh-CN" altLang="zh-CN" dirty="0" smtClean="0"/>
              <a:t>昂贵</a:t>
            </a:r>
            <a:endParaRPr lang="en-US" altLang="zh-CN" dirty="0" smtClean="0"/>
          </a:p>
          <a:p>
            <a:r>
              <a:rPr lang="zh-CN" altLang="zh-CN" dirty="0" smtClean="0"/>
              <a:t>目前</a:t>
            </a:r>
            <a:r>
              <a:rPr lang="zh-CN" altLang="zh-CN" dirty="0"/>
              <a:t>国内公司（如华为等）已占有了很多市场，并把价格拉下（几千，甚至更便宜）</a:t>
            </a:r>
            <a:endParaRPr lang="zh-CN" altLang="en-US" dirty="0"/>
          </a:p>
        </p:txBody>
      </p:sp>
      <p:sp>
        <p:nvSpPr>
          <p:cNvPr id="4" name="爆炸形 1 3"/>
          <p:cNvSpPr/>
          <p:nvPr/>
        </p:nvSpPr>
        <p:spPr>
          <a:xfrm>
            <a:off x="26690" y="3068960"/>
            <a:ext cx="4968552" cy="2880320"/>
          </a:xfrm>
          <a:prstGeom prst="irregularSeal1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200" dirty="0" smtClean="0">
                <a:solidFill>
                  <a:srgbClr val="FFFF00"/>
                </a:solidFill>
              </a:rPr>
              <a:t>毛主席曾经曰过：自力更生，艰苦奋斗</a:t>
            </a:r>
            <a:endParaRPr lang="zh-CN" altLang="en-US" sz="3200" dirty="0">
              <a:solidFill>
                <a:srgbClr val="FFFF00"/>
              </a:solidFill>
            </a:endParaRPr>
          </a:p>
        </p:txBody>
      </p:sp>
      <p:sp>
        <p:nvSpPr>
          <p:cNvPr id="5" name="爆炸形 1 4"/>
          <p:cNvSpPr/>
          <p:nvPr/>
        </p:nvSpPr>
        <p:spPr>
          <a:xfrm>
            <a:off x="5007024" y="3861048"/>
            <a:ext cx="3744416" cy="2088232"/>
          </a:xfrm>
          <a:prstGeom prst="irregularSeal1">
            <a:avLst/>
          </a:prstGeom>
          <a:ln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 smtClean="0">
                <a:solidFill>
                  <a:srgbClr val="FFFF00"/>
                </a:solidFill>
              </a:rPr>
              <a:t>杜老师续曰：才能不</a:t>
            </a:r>
            <a:r>
              <a:rPr lang="zh-CN" altLang="en-US" sz="2000" dirty="0">
                <a:solidFill>
                  <a:srgbClr val="FFFF00"/>
                </a:solidFill>
              </a:rPr>
              <a:t>被卡脖子</a:t>
            </a:r>
          </a:p>
        </p:txBody>
      </p:sp>
    </p:spTree>
    <p:extLst>
      <p:ext uri="{BB962C8B-B14F-4D97-AF65-F5344CB8AC3E}">
        <p14:creationId xmlns:p14="http://schemas.microsoft.com/office/powerpoint/2010/main" val="2619622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4. </a:t>
            </a:r>
            <a:r>
              <a:rPr lang="zh-CN" altLang="zh-CN" dirty="0">
                <a:solidFill>
                  <a:srgbClr val="FF0000"/>
                </a:solidFill>
              </a:rPr>
              <a:t>网络和路由器与人类交通的类比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82272"/>
          </a:xfrm>
        </p:spPr>
        <p:txBody>
          <a:bodyPr>
            <a:normAutofit fontScale="92500"/>
          </a:bodyPr>
          <a:lstStyle/>
          <a:p>
            <a:r>
              <a:rPr lang="zh-CN" altLang="zh-CN" dirty="0"/>
              <a:t>高铁作为城市之间的交通，要求距离远，速度</a:t>
            </a:r>
            <a:r>
              <a:rPr lang="zh-CN" altLang="zh-CN" dirty="0" smtClean="0"/>
              <a:t>快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可类比</a:t>
            </a:r>
            <a:r>
              <a:rPr lang="zh-CN" altLang="zh-CN" dirty="0"/>
              <a:t>为</a:t>
            </a:r>
            <a:r>
              <a:rPr lang="zh-CN" altLang="zh-CN" dirty="0" smtClean="0"/>
              <a:t>广域网</a:t>
            </a:r>
            <a:endParaRPr lang="zh-CN" altLang="zh-CN" dirty="0"/>
          </a:p>
          <a:p>
            <a:r>
              <a:rPr lang="zh-CN" altLang="zh-CN" dirty="0"/>
              <a:t>公交、地铁</a:t>
            </a:r>
            <a:r>
              <a:rPr lang="zh-CN" altLang="zh-CN" dirty="0" smtClean="0"/>
              <a:t>作为市内交通</a:t>
            </a:r>
            <a:r>
              <a:rPr lang="zh-CN" altLang="zh-CN" dirty="0"/>
              <a:t>，</a:t>
            </a:r>
            <a:r>
              <a:rPr lang="zh-CN" altLang="zh-CN" dirty="0" smtClean="0"/>
              <a:t>可把旅客</a:t>
            </a:r>
            <a:r>
              <a:rPr lang="zh-CN" altLang="zh-CN" dirty="0"/>
              <a:t>传送</a:t>
            </a:r>
            <a:r>
              <a:rPr lang="zh-CN" altLang="zh-CN" dirty="0" smtClean="0"/>
              <a:t>到市内各方向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可类比</a:t>
            </a:r>
            <a:r>
              <a:rPr lang="zh-CN" altLang="zh-CN" dirty="0"/>
              <a:t>为</a:t>
            </a:r>
            <a:r>
              <a:rPr lang="zh-CN" altLang="zh-CN" dirty="0" smtClean="0"/>
              <a:t>城域网</a:t>
            </a:r>
            <a:endParaRPr lang="en-US" altLang="zh-CN" dirty="0" smtClean="0"/>
          </a:p>
          <a:p>
            <a:r>
              <a:rPr lang="zh-CN" altLang="zh-CN" dirty="0" smtClean="0"/>
              <a:t>高铁</a:t>
            </a:r>
            <a:r>
              <a:rPr lang="zh-CN" altLang="zh-CN" dirty="0"/>
              <a:t>和高铁之间、高铁和公交</a:t>
            </a:r>
            <a:r>
              <a:rPr lang="en-US" altLang="zh-CN" dirty="0"/>
              <a:t>/</a:t>
            </a:r>
            <a:r>
              <a:rPr lang="zh-CN" altLang="zh-CN" dirty="0"/>
              <a:t>地铁之间的转换需要一个特殊的地方（比如高铁站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相当于</a:t>
            </a:r>
            <a:r>
              <a:rPr lang="zh-CN" altLang="zh-CN" dirty="0"/>
              <a:t>高性能的骨干路由器。</a:t>
            </a:r>
          </a:p>
          <a:p>
            <a:r>
              <a:rPr lang="zh-CN" altLang="zh-CN" dirty="0" smtClean="0"/>
              <a:t>各个区</a:t>
            </a:r>
            <a:r>
              <a:rPr lang="zh-CN" altLang="zh-CN" dirty="0"/>
              <a:t>、大</a:t>
            </a:r>
            <a:r>
              <a:rPr lang="zh-CN" altLang="zh-CN" dirty="0" smtClean="0"/>
              <a:t>的</a:t>
            </a:r>
            <a:r>
              <a:rPr lang="zh-CN" altLang="en-US" dirty="0" smtClean="0"/>
              <a:t>单位</a:t>
            </a:r>
            <a:r>
              <a:rPr lang="zh-CN" altLang="zh-CN" dirty="0" smtClean="0"/>
              <a:t>内</a:t>
            </a:r>
            <a:r>
              <a:rPr lang="zh-CN" altLang="zh-CN" dirty="0"/>
              <a:t>的共享单车，</a:t>
            </a:r>
            <a:r>
              <a:rPr lang="zh-CN" altLang="zh-CN" dirty="0" smtClean="0"/>
              <a:t>可抵达</a:t>
            </a:r>
            <a:r>
              <a:rPr lang="zh-CN" altLang="zh-CN" dirty="0"/>
              <a:t>最近的目的地，方便</a:t>
            </a:r>
            <a:r>
              <a:rPr lang="zh-CN" altLang="zh-CN" dirty="0" smtClean="0"/>
              <a:t>灵活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可类比</a:t>
            </a:r>
            <a:r>
              <a:rPr lang="zh-CN" altLang="zh-CN" dirty="0"/>
              <a:t>为</a:t>
            </a:r>
            <a:r>
              <a:rPr lang="zh-CN" altLang="zh-CN" dirty="0" smtClean="0"/>
              <a:t>局域网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公交</a:t>
            </a:r>
            <a:r>
              <a:rPr lang="zh-CN" altLang="zh-CN" dirty="0"/>
              <a:t>车、地铁的站台这些中转的地方相当于一般的路由器（企业路由器、接入路由器）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44393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zh-CN" dirty="0"/>
              <a:t>网络的通信范围</a:t>
            </a:r>
            <a:endParaRPr lang="en-US" altLang="zh-CN" dirty="0"/>
          </a:p>
          <a:p>
            <a:r>
              <a:rPr lang="en-US" altLang="zh-CN" dirty="0"/>
              <a:t>3.2 </a:t>
            </a:r>
            <a:r>
              <a:rPr lang="zh-CN" altLang="zh-CN" dirty="0"/>
              <a:t>拓扑结构</a:t>
            </a:r>
          </a:p>
          <a:p>
            <a:r>
              <a:rPr lang="en-US" altLang="zh-CN" dirty="0"/>
              <a:t>3.3 </a:t>
            </a:r>
            <a:r>
              <a:rPr lang="zh-CN" altLang="zh-CN" dirty="0"/>
              <a:t>多种网络互连的示例</a:t>
            </a:r>
          </a:p>
          <a:p>
            <a:r>
              <a:rPr lang="en-US" altLang="zh-CN" dirty="0"/>
              <a:t>3.4 </a:t>
            </a:r>
            <a:r>
              <a:rPr lang="zh-CN" altLang="zh-CN" dirty="0"/>
              <a:t>分组交换</a:t>
            </a:r>
            <a:endParaRPr lang="en-US" altLang="zh-CN" dirty="0"/>
          </a:p>
          <a:p>
            <a:r>
              <a:rPr lang="en-US" altLang="zh-CN" dirty="0" smtClean="0"/>
              <a:t>3.5 </a:t>
            </a:r>
            <a:r>
              <a:rPr lang="zh-CN" altLang="zh-CN" dirty="0"/>
              <a:t>连接网络的神器——路由器</a:t>
            </a:r>
          </a:p>
          <a:p>
            <a:pPr lvl="1"/>
            <a:r>
              <a:rPr lang="en-US" altLang="zh-CN" dirty="0"/>
              <a:t>3.5.1 </a:t>
            </a:r>
            <a:r>
              <a:rPr lang="zh-CN" altLang="zh-CN" dirty="0" smtClean="0"/>
              <a:t>概述</a:t>
            </a:r>
            <a:endParaRPr lang="en-US" altLang="zh-CN" dirty="0" smtClean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3.5.2 </a:t>
            </a:r>
            <a:r>
              <a:rPr lang="zh-CN" altLang="zh-CN" dirty="0">
                <a:solidFill>
                  <a:srgbClr val="FF0000"/>
                </a:solidFill>
              </a:rPr>
              <a:t>路由器的基本结构</a:t>
            </a:r>
            <a:endParaRPr lang="zh-CN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65225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路由器的基本构造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151" y="1484784"/>
            <a:ext cx="8640763" cy="500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2619027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 smtClean="0">
                <a:solidFill>
                  <a:srgbClr val="7030A0"/>
                </a:solidFill>
              </a:rPr>
              <a:t>一、路由选择部分</a:t>
            </a:r>
            <a:r>
              <a:rPr lang="en-US" altLang="zh-CN" dirty="0" smtClean="0">
                <a:solidFill>
                  <a:srgbClr val="FF0000"/>
                </a:solidFill>
              </a:rPr>
              <a:t/>
            </a:r>
            <a:br>
              <a:rPr lang="en-US" altLang="zh-CN" dirty="0" smtClean="0">
                <a:solidFill>
                  <a:srgbClr val="FF0000"/>
                </a:solidFill>
              </a:rPr>
            </a:br>
            <a:r>
              <a:rPr lang="en-US" altLang="zh-CN" dirty="0" smtClean="0">
                <a:solidFill>
                  <a:srgbClr val="FF0000"/>
                </a:solidFill>
              </a:rPr>
              <a:t>1</a:t>
            </a:r>
            <a:r>
              <a:rPr lang="en-US" altLang="zh-CN" dirty="0">
                <a:solidFill>
                  <a:srgbClr val="FF0000"/>
                </a:solidFill>
              </a:rPr>
              <a:t>.</a:t>
            </a:r>
            <a:r>
              <a:rPr lang="en-US" altLang="zh-CN" dirty="0" smtClean="0">
                <a:solidFill>
                  <a:srgbClr val="FF0000"/>
                </a:solidFill>
              </a:rPr>
              <a:t> </a:t>
            </a:r>
            <a:r>
              <a:rPr lang="zh-CN" altLang="zh-CN" dirty="0" smtClean="0">
                <a:solidFill>
                  <a:srgbClr val="FF0000"/>
                </a:solidFill>
              </a:rPr>
              <a:t>功能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核心是路由选择</a:t>
            </a:r>
            <a:r>
              <a:rPr lang="zh-CN" altLang="zh-CN" dirty="0" smtClean="0"/>
              <a:t>处理机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按照</a:t>
            </a:r>
            <a:r>
              <a:rPr lang="zh-CN" altLang="zh-CN" dirty="0"/>
              <a:t>分布式算法经常或定期地和其它路由器交换路由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使用</a:t>
            </a:r>
            <a:r>
              <a:rPr lang="zh-CN" altLang="zh-CN" dirty="0"/>
              <a:t>指定的路由选择算法计算和构造出路由</a:t>
            </a:r>
            <a:r>
              <a:rPr lang="zh-CN" altLang="zh-CN" dirty="0" smtClean="0"/>
              <a:t>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需要</a:t>
            </a:r>
            <a:r>
              <a:rPr lang="zh-CN" altLang="zh-CN" dirty="0"/>
              <a:t>不断地重复这个过程，防止路由信息过时。</a:t>
            </a:r>
          </a:p>
          <a:p>
            <a:r>
              <a:rPr lang="zh-CN" altLang="zh-CN" dirty="0"/>
              <a:t>分布式是网络中常见的一个</a:t>
            </a:r>
            <a:r>
              <a:rPr lang="zh-CN" altLang="zh-CN" dirty="0" smtClean="0"/>
              <a:t>名词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很多</a:t>
            </a:r>
            <a:r>
              <a:rPr lang="zh-CN" altLang="zh-CN" dirty="0"/>
              <a:t>实体分布在网络各处，共同运行，一起协作以完成同一件事情。</a:t>
            </a:r>
          </a:p>
          <a:p>
            <a:r>
              <a:rPr lang="zh-CN" altLang="zh-CN" dirty="0"/>
              <a:t>很显然，选择通畅快捷的路径（例如近路），能够大大地提高通信的速度，节约网络系统资源，从而让网络系统发挥出更大的</a:t>
            </a:r>
            <a:r>
              <a:rPr lang="zh-CN" altLang="zh-CN" dirty="0" smtClean="0"/>
              <a:t>效益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723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路由表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782272"/>
          </a:xfrm>
        </p:spPr>
        <p:txBody>
          <a:bodyPr>
            <a:normAutofit fontScale="92500" lnSpcReduction="10000"/>
          </a:bodyPr>
          <a:lstStyle/>
          <a:p>
            <a:r>
              <a:rPr lang="zh-CN" altLang="zh-CN" dirty="0"/>
              <a:t>路由表包含了很多路由表项，每个表项最少</a:t>
            </a:r>
            <a:r>
              <a:rPr lang="zh-CN" altLang="zh-CN" dirty="0" smtClean="0"/>
              <a:t>包括</a:t>
            </a:r>
            <a:r>
              <a:rPr lang="en-US" altLang="zh-CN" dirty="0" smtClean="0">
                <a:solidFill>
                  <a:srgbClr val="FF0000"/>
                </a:solidFill>
              </a:rPr>
              <a:t>&lt;</a:t>
            </a:r>
            <a:r>
              <a:rPr lang="zh-CN" altLang="zh-CN" dirty="0">
                <a:solidFill>
                  <a:srgbClr val="FF0000"/>
                </a:solidFill>
              </a:rPr>
              <a:t>目的网络地址、下一</a:t>
            </a:r>
            <a:r>
              <a:rPr lang="zh-CN" altLang="zh-CN" dirty="0" smtClean="0">
                <a:solidFill>
                  <a:srgbClr val="FF0000"/>
                </a:solidFill>
              </a:rPr>
              <a:t>跳</a:t>
            </a:r>
            <a:r>
              <a:rPr lang="en-US" altLang="zh-CN" dirty="0" smtClean="0">
                <a:solidFill>
                  <a:srgbClr val="FF0000"/>
                </a:solidFill>
              </a:rPr>
              <a:t>&gt;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下</a:t>
            </a:r>
            <a:r>
              <a:rPr lang="zh-CN" altLang="zh-CN" dirty="0"/>
              <a:t>一</a:t>
            </a:r>
            <a:r>
              <a:rPr lang="zh-CN" altLang="zh-CN" dirty="0" smtClean="0"/>
              <a:t>跳为</a:t>
            </a:r>
            <a:r>
              <a:rPr lang="zh-CN" altLang="zh-CN" dirty="0"/>
              <a:t>后继的传送</a:t>
            </a:r>
            <a:r>
              <a:rPr lang="zh-CN" altLang="zh-CN" dirty="0" smtClean="0"/>
              <a:t>方向</a:t>
            </a:r>
            <a:endParaRPr lang="en-US" altLang="zh-CN" dirty="0" smtClean="0"/>
          </a:p>
          <a:p>
            <a:r>
              <a:rPr lang="zh-CN" altLang="zh-CN" dirty="0" smtClean="0"/>
              <a:t>路由器</a:t>
            </a:r>
            <a:r>
              <a:rPr lang="zh-CN" altLang="zh-CN" dirty="0"/>
              <a:t>收到分组时</a:t>
            </a:r>
            <a:r>
              <a:rPr lang="zh-CN" altLang="zh-CN" dirty="0" smtClean="0"/>
              <a:t>，获得目的地址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地址</a:t>
            </a:r>
            <a:r>
              <a:rPr lang="zh-CN" altLang="zh-CN" dirty="0"/>
              <a:t>中包括</a:t>
            </a:r>
            <a:r>
              <a:rPr lang="zh-CN" altLang="zh-CN" dirty="0">
                <a:solidFill>
                  <a:srgbClr val="FF0000"/>
                </a:solidFill>
              </a:rPr>
              <a:t>网络地址</a:t>
            </a:r>
            <a:r>
              <a:rPr lang="zh-CN" altLang="zh-CN" dirty="0"/>
              <a:t>和</a:t>
            </a:r>
            <a:r>
              <a:rPr lang="zh-CN" altLang="zh-CN" dirty="0">
                <a:solidFill>
                  <a:srgbClr val="FF0000"/>
                </a:solidFill>
              </a:rPr>
              <a:t>主机</a:t>
            </a:r>
            <a:r>
              <a:rPr lang="zh-CN" altLang="zh-CN" dirty="0"/>
              <a:t>地址两个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从中</a:t>
            </a:r>
            <a:r>
              <a:rPr lang="zh-CN" altLang="zh-CN" dirty="0"/>
              <a:t>求出分组的目的网络</a:t>
            </a:r>
            <a:r>
              <a:rPr lang="zh-CN" altLang="zh-CN" dirty="0" smtClean="0"/>
              <a:t>地址</a:t>
            </a:r>
            <a:r>
              <a:rPr lang="zh-CN" altLang="zh-CN" dirty="0"/>
              <a:t>，只根据该地址进行查表和</a:t>
            </a:r>
            <a:r>
              <a:rPr lang="zh-CN" altLang="zh-CN" dirty="0" smtClean="0"/>
              <a:t>转发</a:t>
            </a:r>
            <a:endParaRPr lang="en-US" altLang="zh-CN" dirty="0" smtClean="0"/>
          </a:p>
          <a:p>
            <a:r>
              <a:rPr lang="zh-CN" altLang="zh-CN" dirty="0"/>
              <a:t>只保存目的网络地址</a:t>
            </a:r>
            <a:r>
              <a:rPr lang="zh-CN" altLang="zh-CN" dirty="0" smtClean="0"/>
              <a:t>，忽略主机信息</a:t>
            </a:r>
            <a:r>
              <a:rPr lang="zh-CN" altLang="zh-CN" dirty="0"/>
              <a:t>，</a:t>
            </a:r>
            <a:r>
              <a:rPr lang="zh-CN" altLang="zh-CN" dirty="0" smtClean="0"/>
              <a:t>使路由</a:t>
            </a:r>
            <a:r>
              <a:rPr lang="zh-CN" altLang="zh-CN" dirty="0"/>
              <a:t>表中的表项数目大大</a:t>
            </a:r>
            <a:r>
              <a:rPr lang="zh-CN" altLang="zh-CN" dirty="0" smtClean="0"/>
              <a:t>减少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减少</a:t>
            </a:r>
            <a:r>
              <a:rPr lang="zh-CN" altLang="zh-CN" dirty="0"/>
              <a:t>了缓存的</a:t>
            </a:r>
            <a:r>
              <a:rPr lang="zh-CN" altLang="zh-CN" dirty="0" smtClean="0"/>
              <a:t>压力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可以</a:t>
            </a:r>
            <a:r>
              <a:rPr lang="zh-CN" altLang="zh-CN" dirty="0"/>
              <a:t>提高查找的</a:t>
            </a:r>
            <a:r>
              <a:rPr lang="zh-CN" altLang="zh-CN" dirty="0" smtClean="0"/>
              <a:t>速度</a:t>
            </a:r>
            <a:endParaRPr lang="en-US" altLang="zh-CN" dirty="0" smtClean="0"/>
          </a:p>
          <a:p>
            <a:r>
              <a:rPr lang="zh-CN" altLang="zh-CN" dirty="0" smtClean="0"/>
              <a:t>就</a:t>
            </a:r>
            <a:r>
              <a:rPr lang="zh-CN" altLang="zh-CN" dirty="0"/>
              <a:t>如同高铁系统只记录火车站的地址，而不必记录乘客的详细地址一样。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4195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zh-CN" dirty="0">
                <a:solidFill>
                  <a:srgbClr val="7030A0"/>
                </a:solidFill>
              </a:rPr>
              <a:t>二、分组转发部分</a:t>
            </a:r>
            <a:r>
              <a:rPr lang="zh-CN" altLang="zh-CN" dirty="0">
                <a:solidFill>
                  <a:srgbClr val="FF0000"/>
                </a:solidFill>
              </a:rPr>
              <a:t/>
            </a:r>
            <a:br>
              <a:rPr lang="zh-CN" altLang="zh-CN" dirty="0">
                <a:solidFill>
                  <a:srgbClr val="FF0000"/>
                </a:solidFill>
              </a:rPr>
            </a:br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抽取转发表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从</a:t>
            </a:r>
            <a:r>
              <a:rPr lang="zh-CN" altLang="zh-CN" dirty="0"/>
              <a:t>路由表抽取出转发表（</a:t>
            </a:r>
            <a:r>
              <a:rPr lang="en-US" altLang="zh-CN" dirty="0"/>
              <a:t>forwarding </a:t>
            </a:r>
            <a:r>
              <a:rPr lang="en-US" altLang="zh-CN" dirty="0" smtClean="0"/>
              <a:t>table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r>
              <a:rPr lang="zh-CN" altLang="zh-CN" dirty="0" smtClean="0"/>
              <a:t>最少</a:t>
            </a:r>
            <a:r>
              <a:rPr lang="zh-CN" altLang="zh-CN" dirty="0"/>
              <a:t>包括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zh-CN" altLang="zh-CN" dirty="0">
                <a:solidFill>
                  <a:srgbClr val="FF0000"/>
                </a:solidFill>
              </a:rPr>
              <a:t>目的网络地址、下一跳</a:t>
            </a:r>
            <a:r>
              <a:rPr lang="en-US" altLang="zh-CN" dirty="0">
                <a:solidFill>
                  <a:srgbClr val="FF0000"/>
                </a:solidFill>
              </a:rPr>
              <a:t> &gt;</a:t>
            </a:r>
            <a:r>
              <a:rPr lang="zh-CN" altLang="zh-CN" dirty="0" smtClean="0"/>
              <a:t>信息</a:t>
            </a:r>
            <a:endParaRPr lang="en-US" altLang="zh-CN" dirty="0" smtClean="0"/>
          </a:p>
          <a:p>
            <a:r>
              <a:rPr lang="zh-CN" altLang="zh-CN" dirty="0" smtClean="0"/>
              <a:t>分组</a:t>
            </a:r>
            <a:r>
              <a:rPr lang="zh-CN" altLang="zh-CN" dirty="0"/>
              <a:t>处理时可以据此得到后续向哪一个方向进行</a:t>
            </a:r>
            <a:r>
              <a:rPr lang="zh-CN" altLang="zh-CN" dirty="0" smtClean="0"/>
              <a:t>转发</a:t>
            </a:r>
            <a:endParaRPr lang="en-US" altLang="zh-CN" dirty="0" smtClean="0"/>
          </a:p>
          <a:p>
            <a:r>
              <a:rPr lang="zh-CN" altLang="zh-CN" dirty="0" smtClean="0"/>
              <a:t>多数人</a:t>
            </a:r>
            <a:r>
              <a:rPr lang="zh-CN" altLang="zh-CN" dirty="0"/>
              <a:t>并不区分转发表和路由表。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501682"/>
            <a:ext cx="5722396" cy="33116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椭圆 5"/>
          <p:cNvSpPr/>
          <p:nvPr/>
        </p:nvSpPr>
        <p:spPr>
          <a:xfrm>
            <a:off x="5090606" y="4221088"/>
            <a:ext cx="1209586" cy="36004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24286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1.37405E-6 L -0.00486 0.1311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43" y="65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8" dur="2000" fill="hold"/>
                                        <p:tgtEl>
                                          <p:spTgt spid="6"/>
                                        </p:tgtEl>
                                      </p:cBhvr>
                                      <p:by x="70000" y="7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接口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179512" y="1268760"/>
            <a:ext cx="8784976" cy="4830288"/>
          </a:xfrm>
        </p:spPr>
        <p:txBody>
          <a:bodyPr>
            <a:normAutofit/>
          </a:bodyPr>
          <a:lstStyle/>
          <a:p>
            <a:r>
              <a:rPr lang="zh-CN" altLang="zh-CN" dirty="0"/>
              <a:t>路由器一般都要连接多个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连接</a:t>
            </a:r>
            <a:r>
              <a:rPr lang="zh-CN" altLang="zh-CN" dirty="0"/>
              <a:t>一个网络只需要一个</a:t>
            </a:r>
            <a:r>
              <a:rPr lang="zh-CN" altLang="zh-CN" dirty="0" smtClean="0"/>
              <a:t>接口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这些</a:t>
            </a:r>
            <a:r>
              <a:rPr lang="zh-CN" altLang="zh-CN" dirty="0"/>
              <a:t>接口都是双向</a:t>
            </a:r>
            <a:r>
              <a:rPr lang="zh-CN" altLang="zh-CN" dirty="0" smtClean="0"/>
              <a:t>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既</a:t>
            </a:r>
            <a:r>
              <a:rPr lang="zh-CN" altLang="zh-CN" dirty="0"/>
              <a:t>可作为输入接口，又可作为输出</a:t>
            </a:r>
            <a:r>
              <a:rPr lang="zh-CN" altLang="zh-CN" dirty="0" smtClean="0"/>
              <a:t>接口</a:t>
            </a:r>
            <a:endParaRPr lang="zh-CN" altLang="zh-CN" dirty="0"/>
          </a:p>
          <a:p>
            <a:pPr lvl="1"/>
            <a:r>
              <a:rPr lang="zh-CN" altLang="zh-CN" dirty="0" smtClean="0"/>
              <a:t>都</a:t>
            </a:r>
            <a:r>
              <a:rPr lang="zh-CN" altLang="zh-CN" dirty="0"/>
              <a:t>具有物理层、数据链路层和</a:t>
            </a:r>
            <a:r>
              <a:rPr lang="zh-CN" altLang="zh-CN" dirty="0" smtClean="0"/>
              <a:t>网络层处理模块</a:t>
            </a:r>
            <a:endParaRPr lang="en-US" altLang="zh-CN" dirty="0" smtClean="0"/>
          </a:p>
          <a:p>
            <a:r>
              <a:rPr lang="zh-CN" altLang="zh-CN" dirty="0" smtClean="0"/>
              <a:t>接口</a:t>
            </a:r>
            <a:r>
              <a:rPr lang="zh-CN" altLang="zh-CN" dirty="0"/>
              <a:t>类型可以</a:t>
            </a:r>
            <a:r>
              <a:rPr lang="zh-CN" altLang="zh-CN" dirty="0" smtClean="0"/>
              <a:t>不同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例如</a:t>
            </a:r>
            <a:r>
              <a:rPr lang="zh-CN" altLang="zh-CN" dirty="0"/>
              <a:t>串口、以太网接口、广域网接口</a:t>
            </a:r>
            <a:r>
              <a:rPr lang="zh-CN" altLang="zh-CN" dirty="0" smtClean="0"/>
              <a:t>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主要</a:t>
            </a:r>
            <a:r>
              <a:rPr lang="zh-CN" altLang="zh-CN" dirty="0"/>
              <a:t>体现在物理层和</a:t>
            </a:r>
            <a:r>
              <a:rPr lang="zh-CN" altLang="zh-CN" dirty="0" smtClean="0"/>
              <a:t>数据链路层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6335" y="4293096"/>
            <a:ext cx="4377665" cy="25334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47759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</a:t>
            </a:r>
            <a:r>
              <a:rPr lang="zh-CN" altLang="zh-CN" dirty="0"/>
              <a:t>）输入接口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物理层收到信号后，形成二进制数据</a:t>
            </a:r>
            <a:r>
              <a:rPr lang="zh-CN" altLang="zh-CN" dirty="0" smtClean="0"/>
              <a:t>流给数据链路层</a:t>
            </a:r>
            <a:endParaRPr lang="en-US" altLang="zh-CN" dirty="0" smtClean="0"/>
          </a:p>
          <a:p>
            <a:r>
              <a:rPr lang="zh-CN" altLang="zh-CN" dirty="0" smtClean="0"/>
              <a:t>数据链路层将</a:t>
            </a:r>
            <a:r>
              <a:rPr lang="zh-CN" altLang="zh-CN" dirty="0"/>
              <a:t>二进制流形成</a:t>
            </a:r>
            <a:r>
              <a:rPr lang="zh-CN" altLang="zh-CN" dirty="0" smtClean="0"/>
              <a:t>数据帧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剥</a:t>
            </a:r>
            <a:r>
              <a:rPr lang="zh-CN" altLang="zh-CN" dirty="0"/>
              <a:t>去帧首和尾部后可以得到分组（相当于豪横公司的中转服务人员听懂</a:t>
            </a:r>
            <a:r>
              <a:rPr lang="en-US" altLang="zh-CN" dirty="0"/>
              <a:t>A</a:t>
            </a:r>
            <a:r>
              <a:rPr lang="zh-CN" altLang="zh-CN" dirty="0"/>
              <a:t>的方言，整理成普通话</a:t>
            </a:r>
            <a:r>
              <a:rPr lang="zh-CN" altLang="zh-CN" dirty="0" smtClean="0"/>
              <a:t>），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将</a:t>
            </a:r>
            <a:r>
              <a:rPr lang="zh-CN" altLang="zh-CN" dirty="0"/>
              <a:t>其送到网络层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r>
              <a:rPr lang="zh-CN" altLang="zh-CN" dirty="0" smtClean="0"/>
              <a:t>网络层设有缓冲区</a:t>
            </a:r>
            <a:endParaRPr lang="en-US" altLang="zh-CN" dirty="0" smtClean="0"/>
          </a:p>
          <a:p>
            <a:pPr lvl="1"/>
            <a:r>
              <a:rPr lang="en-US" altLang="zh-CN" dirty="0" smtClean="0"/>
              <a:t>IP</a:t>
            </a:r>
            <a:r>
              <a:rPr lang="zh-CN" altLang="zh-CN" dirty="0"/>
              <a:t>分组暂时</a:t>
            </a:r>
            <a:r>
              <a:rPr lang="zh-CN" altLang="zh-CN" dirty="0" smtClean="0"/>
              <a:t>存放个</a:t>
            </a:r>
            <a:r>
              <a:rPr lang="zh-CN" altLang="zh-CN" dirty="0"/>
              <a:t>队列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等待</a:t>
            </a:r>
            <a:r>
              <a:rPr lang="zh-CN" altLang="zh-CN" dirty="0"/>
              <a:t>后续送到交换结构进行转发。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77361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5. </a:t>
            </a:r>
            <a:r>
              <a:rPr lang="zh-CN" altLang="zh-CN" dirty="0">
                <a:solidFill>
                  <a:srgbClr val="FF0000"/>
                </a:solidFill>
              </a:rPr>
              <a:t>需要注意的地方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zh-CN" altLang="zh-CN" dirty="0"/>
              <a:t>本书对范围的分类更倾向于针对物理网络，而不是经过互连的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r>
              <a:rPr lang="zh-CN" altLang="zh-CN" dirty="0"/>
              <a:t>网络用户上互联网实际上往往经历了很多种</a:t>
            </a:r>
            <a:r>
              <a:rPr lang="zh-CN" altLang="zh-CN" dirty="0" smtClean="0"/>
              <a:t>网络</a:t>
            </a:r>
            <a:endParaRPr lang="en-US" altLang="zh-CN" dirty="0" smtClean="0"/>
          </a:p>
          <a:p>
            <a:pPr lvl="1"/>
            <a:r>
              <a:rPr lang="zh-CN" altLang="zh-CN" dirty="0"/>
              <a:t>首先经过局域网（以太网、</a:t>
            </a:r>
            <a:r>
              <a:rPr lang="en-US" altLang="zh-CN" dirty="0" err="1"/>
              <a:t>WiFi</a:t>
            </a:r>
            <a:r>
              <a:rPr lang="zh-CN" altLang="zh-CN" dirty="0"/>
              <a:t>等），然后经过接</a:t>
            </a:r>
            <a:r>
              <a:rPr lang="zh-CN" altLang="zh-CN" dirty="0" smtClean="0"/>
              <a:t>入网授权</a:t>
            </a:r>
            <a:r>
              <a:rPr lang="zh-CN" altLang="zh-CN" dirty="0"/>
              <a:t>后才能访问互联网</a:t>
            </a:r>
            <a:r>
              <a:rPr lang="zh-CN" altLang="zh-CN" dirty="0" smtClean="0"/>
              <a:t>，可能</a:t>
            </a:r>
            <a:r>
              <a:rPr lang="zh-CN" altLang="zh-CN" dirty="0"/>
              <a:t>会通过若干广域网</a:t>
            </a:r>
            <a:r>
              <a:rPr lang="en-US" altLang="zh-CN" dirty="0"/>
              <a:t>/</a:t>
            </a:r>
            <a:r>
              <a:rPr lang="zh-CN" altLang="zh-CN" dirty="0"/>
              <a:t>城域网，最后进入网络资源所在的局域网</a:t>
            </a:r>
            <a:r>
              <a:rPr lang="zh-CN" altLang="zh-CN" dirty="0" smtClean="0"/>
              <a:t>。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如同</a:t>
            </a:r>
            <a:r>
              <a:rPr lang="zh-CN" altLang="zh-CN" dirty="0"/>
              <a:t>豪横公司为我们安排的、经过若干交通工具的旅游</a:t>
            </a:r>
            <a:r>
              <a:rPr lang="zh-CN" altLang="zh-CN" dirty="0" smtClean="0"/>
              <a:t>线路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33596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输入接口的查表和转发功能是非常重要</a:t>
            </a:r>
            <a:r>
              <a:rPr lang="zh-CN" altLang="zh-CN" dirty="0" smtClean="0"/>
              <a:t>的</a:t>
            </a:r>
            <a:endParaRPr lang="zh-CN" altLang="zh-CN" dirty="0"/>
          </a:p>
          <a:p>
            <a:r>
              <a:rPr lang="zh-CN" altLang="zh-CN" dirty="0"/>
              <a:t>这一部分最重要的要求是要</a:t>
            </a:r>
            <a:r>
              <a:rPr lang="zh-CN" altLang="zh-CN" dirty="0" smtClean="0"/>
              <a:t>快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这样</a:t>
            </a:r>
            <a:r>
              <a:rPr lang="zh-CN" altLang="zh-CN" dirty="0"/>
              <a:t>才能及时处理缓存中的</a:t>
            </a:r>
            <a:r>
              <a:rPr lang="zh-CN" altLang="zh-CN" dirty="0" smtClean="0"/>
              <a:t>分组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不至于</a:t>
            </a:r>
            <a:r>
              <a:rPr lang="zh-CN" altLang="zh-CN" dirty="0"/>
              <a:t>让分组在缓存中堆积，影响后续的</a:t>
            </a:r>
            <a:r>
              <a:rPr lang="zh-CN" altLang="zh-CN" dirty="0" smtClean="0"/>
              <a:t>分组</a:t>
            </a:r>
            <a:endParaRPr lang="en-US" altLang="zh-CN" dirty="0" smtClean="0"/>
          </a:p>
          <a:p>
            <a:r>
              <a:rPr lang="zh-CN" altLang="zh-CN" dirty="0" smtClean="0"/>
              <a:t>为此</a:t>
            </a:r>
            <a:r>
              <a:rPr lang="zh-CN" altLang="zh-CN" dirty="0"/>
              <a:t>采用了很多技术</a:t>
            </a:r>
            <a:r>
              <a:rPr lang="zh-CN" altLang="zh-CN" dirty="0" smtClean="0"/>
              <a:t>，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例如</a:t>
            </a:r>
            <a:r>
              <a:rPr lang="zh-CN" altLang="zh-CN" dirty="0"/>
              <a:t>不断改进的交换</a:t>
            </a:r>
            <a:r>
              <a:rPr lang="zh-CN" altLang="zh-CN" dirty="0" smtClean="0"/>
              <a:t>结构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使用</a:t>
            </a:r>
            <a:r>
              <a:rPr lang="zh-CN" altLang="zh-CN" dirty="0"/>
              <a:t>影子副本（每个输入接口拷贝一份转发表</a:t>
            </a:r>
            <a:r>
              <a:rPr lang="zh-CN" altLang="zh-CN" dirty="0" smtClean="0"/>
              <a:t>）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使用</a:t>
            </a:r>
            <a:r>
              <a:rPr lang="zh-CN" altLang="zh-CN" dirty="0"/>
              <a:t>二叉线索来提高查询</a:t>
            </a:r>
            <a:r>
              <a:rPr lang="zh-CN" altLang="zh-CN" dirty="0" smtClean="0"/>
              <a:t>性能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等</a:t>
            </a:r>
            <a:r>
              <a:rPr lang="zh-CN" altLang="zh-CN" dirty="0"/>
              <a:t>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48425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</a:t>
            </a:r>
            <a:r>
              <a:rPr lang="zh-CN" altLang="zh-CN" dirty="0"/>
              <a:t>）输出</a:t>
            </a:r>
            <a:r>
              <a:rPr lang="zh-CN" altLang="zh-CN" dirty="0" smtClean="0"/>
              <a:t>接口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网络层也</a:t>
            </a:r>
            <a:r>
              <a:rPr lang="zh-CN" altLang="zh-CN" dirty="0"/>
              <a:t>设有</a:t>
            </a:r>
            <a:r>
              <a:rPr lang="zh-CN" altLang="zh-CN" dirty="0" smtClean="0"/>
              <a:t>缓冲区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缓存</a:t>
            </a:r>
            <a:r>
              <a:rPr lang="zh-CN" altLang="zh-CN" dirty="0"/>
              <a:t>那些需要发送出去的</a:t>
            </a:r>
            <a:r>
              <a:rPr lang="zh-CN" altLang="zh-CN" dirty="0" smtClean="0"/>
              <a:t>分组</a:t>
            </a:r>
            <a:endParaRPr lang="en-US" altLang="zh-CN" dirty="0" smtClean="0"/>
          </a:p>
          <a:p>
            <a:r>
              <a:rPr lang="zh-CN" altLang="zh-CN" dirty="0" smtClean="0"/>
              <a:t>数据链路层</a:t>
            </a:r>
            <a:r>
              <a:rPr lang="zh-CN" altLang="zh-CN" dirty="0"/>
              <a:t>处理模块得到分组</a:t>
            </a:r>
            <a:r>
              <a:rPr lang="zh-CN" altLang="zh-CN" dirty="0" smtClean="0"/>
              <a:t>后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将</a:t>
            </a:r>
            <a:r>
              <a:rPr lang="zh-CN" altLang="zh-CN" dirty="0"/>
              <a:t>分组加上链路层的帧首部和</a:t>
            </a:r>
            <a:r>
              <a:rPr lang="zh-CN" altLang="zh-CN" dirty="0" smtClean="0"/>
              <a:t>尾部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相当于</a:t>
            </a:r>
            <a:r>
              <a:rPr lang="zh-CN" altLang="zh-CN" dirty="0"/>
              <a:t>豪横公司的中转服务人员把普通话改成</a:t>
            </a:r>
            <a:r>
              <a:rPr lang="en-US" altLang="zh-CN" dirty="0"/>
              <a:t>B</a:t>
            </a:r>
            <a:r>
              <a:rPr lang="zh-CN" altLang="zh-CN" dirty="0"/>
              <a:t>的</a:t>
            </a:r>
            <a:r>
              <a:rPr lang="zh-CN" altLang="zh-CN" dirty="0" smtClean="0"/>
              <a:t>方言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交给</a:t>
            </a:r>
            <a:r>
              <a:rPr lang="zh-CN" altLang="zh-CN" dirty="0"/>
              <a:t>物理层后发送到外部线路。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5137867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</a:t>
            </a:r>
            <a:r>
              <a:rPr lang="zh-CN" altLang="zh-CN" dirty="0"/>
              <a:t>）</a:t>
            </a:r>
            <a:r>
              <a:rPr lang="zh-CN" altLang="zh-CN" dirty="0" smtClean="0"/>
              <a:t>后话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接口</a:t>
            </a:r>
            <a:r>
              <a:rPr lang="zh-CN" altLang="zh-CN" dirty="0"/>
              <a:t>工作涉及到了排队时延和处理时延，在发送过程中涉及到了发送时延。</a:t>
            </a:r>
          </a:p>
          <a:p>
            <a:r>
              <a:rPr lang="zh-CN" altLang="zh-CN" dirty="0"/>
              <a:t>路由器中的输入或输出队列可能因为某时刻分组的突发性到达，超出了队列的容量，会产生</a:t>
            </a:r>
            <a:r>
              <a:rPr lang="zh-CN" altLang="zh-CN" dirty="0" smtClean="0"/>
              <a:t>溢出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这种</a:t>
            </a:r>
            <a:r>
              <a:rPr lang="zh-CN" altLang="zh-CN" dirty="0"/>
              <a:t>情况的出现是造成互联网上分组丢失的重要原因。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559452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>
                <a:solidFill>
                  <a:srgbClr val="7030A0"/>
                </a:solidFill>
              </a:rPr>
              <a:t>三、交换结构</a:t>
            </a:r>
            <a:endParaRPr lang="zh-CN" altLang="en-US" dirty="0">
              <a:solidFill>
                <a:srgbClr val="7030A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交换架构是分组转发部分中关键的</a:t>
            </a:r>
            <a:r>
              <a:rPr lang="zh-CN" altLang="zh-CN" dirty="0" smtClean="0"/>
              <a:t>部件</a:t>
            </a:r>
            <a:endParaRPr lang="en-US" altLang="zh-CN" dirty="0" smtClean="0"/>
          </a:p>
          <a:p>
            <a:r>
              <a:rPr lang="zh-CN" altLang="zh-CN" dirty="0" smtClean="0"/>
              <a:t>决定</a:t>
            </a:r>
            <a:r>
              <a:rPr lang="zh-CN" altLang="zh-CN" dirty="0"/>
              <a:t>了路由器转发的</a:t>
            </a:r>
            <a:r>
              <a:rPr lang="zh-CN" altLang="zh-CN" dirty="0" smtClean="0"/>
              <a:t>性能</a:t>
            </a:r>
            <a:endParaRPr lang="en-US" altLang="zh-CN" dirty="0" smtClean="0"/>
          </a:p>
          <a:p>
            <a:r>
              <a:rPr lang="zh-CN" altLang="zh-CN" dirty="0" smtClean="0"/>
              <a:t>常用</a:t>
            </a:r>
            <a:r>
              <a:rPr lang="zh-CN" altLang="zh-CN" dirty="0"/>
              <a:t>的交换方法有三</a:t>
            </a:r>
            <a:r>
              <a:rPr lang="zh-CN" altLang="zh-CN" dirty="0" smtClean="0"/>
              <a:t>种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通过</a:t>
            </a:r>
            <a:r>
              <a:rPr lang="zh-CN" altLang="zh-CN" dirty="0"/>
              <a:t>存储器、通过总线、通过纵横交换结构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257331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1. </a:t>
            </a:r>
            <a:r>
              <a:rPr lang="zh-CN" altLang="zh-CN" dirty="0">
                <a:solidFill>
                  <a:srgbClr val="FF0000"/>
                </a:solidFill>
              </a:rPr>
              <a:t>通过存储器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/>
              <a:t>收到一个分组</a:t>
            </a:r>
            <a:r>
              <a:rPr lang="zh-CN" altLang="zh-CN" dirty="0" smtClean="0"/>
              <a:t>时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将</a:t>
            </a:r>
            <a:r>
              <a:rPr lang="zh-CN" altLang="zh-CN" dirty="0"/>
              <a:t>分组复制到存储器</a:t>
            </a:r>
            <a:r>
              <a:rPr lang="zh-CN" altLang="zh-CN" dirty="0" smtClean="0"/>
              <a:t>中</a:t>
            </a:r>
            <a:endParaRPr lang="en-US" altLang="zh-CN" dirty="0" smtClean="0"/>
          </a:p>
          <a:p>
            <a:pPr lvl="1"/>
            <a:r>
              <a:rPr lang="zh-CN" altLang="zh-CN" dirty="0" smtClean="0"/>
              <a:t>路由器查表后将分组复制到合适的输出接口缓存中</a:t>
            </a:r>
            <a:endParaRPr lang="en-US" altLang="zh-CN" dirty="0" smtClean="0"/>
          </a:p>
          <a:p>
            <a:r>
              <a:rPr lang="zh-CN" altLang="zh-CN" dirty="0" smtClean="0"/>
              <a:t>效率</a:t>
            </a:r>
            <a:r>
              <a:rPr lang="zh-CN" altLang="zh-CN" dirty="0"/>
              <a:t>较低，严重依赖于存储器的读写</a:t>
            </a:r>
            <a:r>
              <a:rPr lang="zh-CN" altLang="zh-CN" dirty="0" smtClean="0"/>
              <a:t>速度</a:t>
            </a:r>
            <a:endParaRPr lang="en-US" altLang="zh-CN" dirty="0" smtClean="0"/>
          </a:p>
          <a:p>
            <a:r>
              <a:rPr lang="zh-CN" altLang="zh-CN" dirty="0" smtClean="0"/>
              <a:t>每个</a:t>
            </a:r>
            <a:r>
              <a:rPr lang="zh-CN" altLang="zh-CN" dirty="0"/>
              <a:t>分组要经历先写后读两次访问存储器的过程</a:t>
            </a:r>
            <a:r>
              <a:rPr lang="zh-CN" altLang="zh-CN" dirty="0" smtClean="0"/>
              <a:t>，不利于</a:t>
            </a:r>
            <a:r>
              <a:rPr lang="zh-CN" altLang="zh-CN" dirty="0"/>
              <a:t>提高并行程度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91880" y="3933056"/>
            <a:ext cx="5572267" cy="2448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96683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2. </a:t>
            </a:r>
            <a:r>
              <a:rPr lang="zh-CN" altLang="zh-CN" dirty="0">
                <a:solidFill>
                  <a:srgbClr val="FF0000"/>
                </a:solidFill>
              </a:rPr>
              <a:t>通过总线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通过总线</a:t>
            </a:r>
            <a:r>
              <a:rPr lang="zh-CN" altLang="zh-CN" dirty="0"/>
              <a:t>传送</a:t>
            </a:r>
            <a:r>
              <a:rPr lang="zh-CN" altLang="zh-CN" dirty="0" smtClean="0"/>
              <a:t>到输出接口</a:t>
            </a:r>
            <a:endParaRPr lang="en-US" altLang="zh-CN" dirty="0" smtClean="0"/>
          </a:p>
          <a:p>
            <a:r>
              <a:rPr lang="zh-CN" altLang="en-US" dirty="0"/>
              <a:t>两</a:t>
            </a:r>
            <a:r>
              <a:rPr lang="zh-CN" altLang="en-US" dirty="0" smtClean="0"/>
              <a:t>个接口不能同时访问总线</a:t>
            </a:r>
            <a:endParaRPr lang="en-US" altLang="zh-CN" dirty="0" smtClean="0"/>
          </a:p>
          <a:p>
            <a:r>
              <a:rPr lang="zh-CN" altLang="zh-CN" dirty="0"/>
              <a:t>传送一个分组的过程只需要经历一个步骤，效率比存储器方式有所</a:t>
            </a:r>
            <a:r>
              <a:rPr lang="zh-CN" altLang="zh-CN" dirty="0" smtClean="0"/>
              <a:t>提高</a:t>
            </a:r>
            <a:endParaRPr lang="en-US" altLang="zh-CN" dirty="0" smtClean="0"/>
          </a:p>
          <a:p>
            <a:r>
              <a:rPr lang="zh-CN" altLang="zh-CN" dirty="0" smtClean="0"/>
              <a:t>总线</a:t>
            </a:r>
            <a:r>
              <a:rPr lang="zh-CN" altLang="zh-CN" dirty="0"/>
              <a:t>是共享的，同一时间只能有一个分组在总线上进行传输，并行性还有待</a:t>
            </a:r>
            <a:r>
              <a:rPr lang="zh-CN" altLang="zh-CN" dirty="0" smtClean="0"/>
              <a:t>提升</a:t>
            </a:r>
            <a:endParaRPr lang="en-US" altLang="zh-CN" dirty="0" smtClean="0"/>
          </a:p>
          <a:p>
            <a:r>
              <a:rPr lang="zh-CN" altLang="zh-CN" dirty="0" smtClean="0"/>
              <a:t>路由器</a:t>
            </a:r>
            <a:r>
              <a:rPr lang="zh-CN" altLang="zh-CN" dirty="0"/>
              <a:t>的转发带宽受总线速率的限制，还可能受总线访问控制策略的影响</a:t>
            </a:r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9" y="-27384"/>
            <a:ext cx="4600317" cy="217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9037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 </a:t>
            </a:r>
            <a:r>
              <a:rPr lang="zh-CN" altLang="zh-CN" dirty="0"/>
              <a:t>通过纵横交换结构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054224" cy="4572000"/>
          </a:xfrm>
        </p:spPr>
        <p:txBody>
          <a:bodyPr/>
          <a:lstStyle/>
          <a:p>
            <a:r>
              <a:rPr lang="zh-CN" altLang="zh-CN" dirty="0"/>
              <a:t>又称为</a:t>
            </a:r>
            <a:r>
              <a:rPr lang="zh-CN" altLang="zh-CN" dirty="0" smtClean="0"/>
              <a:t>互连网络</a:t>
            </a:r>
            <a:endParaRPr lang="en-US" altLang="zh-CN" dirty="0" smtClean="0"/>
          </a:p>
          <a:p>
            <a:r>
              <a:rPr lang="zh-CN" altLang="zh-CN" dirty="0"/>
              <a:t>这种方式可以极大地提高交换结构的并行性，实现多个输入接口与输出接口之间的并行传输</a:t>
            </a:r>
            <a:endParaRPr lang="zh-CN" altLang="en-US" dirty="0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38" y="1484784"/>
            <a:ext cx="4679862" cy="428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剪去单角的矩形 3"/>
          <p:cNvSpPr/>
          <p:nvPr/>
        </p:nvSpPr>
        <p:spPr>
          <a:xfrm>
            <a:off x="4139952" y="2397866"/>
            <a:ext cx="432048" cy="36004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剪去单角的矩形 6"/>
          <p:cNvSpPr/>
          <p:nvPr/>
        </p:nvSpPr>
        <p:spPr>
          <a:xfrm>
            <a:off x="4124036" y="1628800"/>
            <a:ext cx="432048" cy="360040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7780107" y="1743992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/>
        </p:nvSpPr>
        <p:spPr>
          <a:xfrm>
            <a:off x="6868305" y="2444741"/>
            <a:ext cx="180020" cy="1800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24148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6 -4.43905E-6 L 0.23004 0.0053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93" y="254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111E-6 -3.72658E-6 L 0.2283 -0.00162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406" y="-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3004 0.00532 L 0.38768 0.00532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82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83 -0.00162 L 0.28351 -0.00162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768 0.00532 L 0.38768 0.28869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4157"/>
                                    </p:animMotion>
                                  </p:childTnLst>
                                </p:cTn>
                              </p:par>
                              <p:par>
                                <p:cTn id="30" presetID="42" presetClass="path" presetSubtype="0" accel="50000" decel="5000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51 -0.00162 L 0.28351 0.17673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890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38768 0.28869 L 0.38768 0.63498 " pathEditMode="relative" rAng="0" ptsTypes="AA">
                                      <p:cBhvr>
                                        <p:cTn id="4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03"/>
                                    </p:animMotion>
                                  </p:childTnLst>
                                </p:cTn>
                              </p:par>
                              <p:par>
                                <p:cTn id="42" presetID="42" presetClass="path" presetSubtype="0" accel="50000" decel="50000" fill="hold" grpId="4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351 0.17673 L 0.28351 0.52302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73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4" grpId="2" animBg="1"/>
      <p:bldP spid="4" grpId="3" animBg="1"/>
      <p:bldP spid="4" grpId="4" animBg="1"/>
      <p:bldP spid="7" grpId="0" animBg="1"/>
      <p:bldP spid="7" grpId="1" animBg="1"/>
      <p:bldP spid="7" grpId="2" animBg="1"/>
      <p:bldP spid="7" grpId="3" animBg="1"/>
      <p:bldP spid="7" grpId="4" animBg="1"/>
      <p:bldP spid="5" grpId="0" animBg="1"/>
      <p:bldP spid="5" grpId="1" animBg="1"/>
      <p:bldP spid="9" grpId="0" animBg="1"/>
      <p:bldP spid="9" grpId="1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 smtClean="0"/>
              <a:t>路由器长啥样？</a:t>
            </a:r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355600" y="1146177"/>
            <a:ext cx="8547100" cy="5114925"/>
          </a:xfrm>
        </p:spPr>
        <p:txBody>
          <a:bodyPr/>
          <a:lstStyle/>
          <a:p>
            <a:endParaRPr lang="zh-CN" altLang="en-US" smtClean="0"/>
          </a:p>
        </p:txBody>
      </p:sp>
      <p:pic>
        <p:nvPicPr>
          <p:cNvPr id="27652" name="Picture 2" descr="h658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1988840"/>
            <a:ext cx="6480721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653" name="Picture 4"/>
          <p:cNvPicPr>
            <a:picLocks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751" y="357188"/>
            <a:ext cx="167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95501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Picture 4" descr="router port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2132856"/>
            <a:ext cx="8763000" cy="37544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30264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smtClean="0"/>
          </a:p>
        </p:txBody>
      </p:sp>
      <p:sp>
        <p:nvSpPr>
          <p:cNvPr id="28675" name="内容占位符 2"/>
          <p:cNvSpPr>
            <a:spLocks noGrp="1"/>
          </p:cNvSpPr>
          <p:nvPr>
            <p:ph idx="1"/>
          </p:nvPr>
        </p:nvSpPr>
        <p:spPr>
          <a:xfrm>
            <a:off x="355600" y="1146177"/>
            <a:ext cx="8547100" cy="5114925"/>
          </a:xfrm>
        </p:spPr>
        <p:txBody>
          <a:bodyPr/>
          <a:lstStyle/>
          <a:p>
            <a:endParaRPr lang="zh-CN" altLang="en-US" dirty="0" smtClean="0"/>
          </a:p>
        </p:txBody>
      </p:sp>
      <p:sp>
        <p:nvSpPr>
          <p:cNvPr id="28676" name="日期占位符 3"/>
          <p:cNvSpPr>
            <a:spLocks noGrp="1"/>
          </p:cNvSpPr>
          <p:nvPr>
            <p:ph type="dt" sz="quarter" idx="4294967295"/>
          </p:nvPr>
        </p:nvSpPr>
        <p:spPr>
          <a:xfrm>
            <a:off x="685800" y="65151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z="1200" smtClean="0"/>
              <a:t>第</a:t>
            </a:r>
            <a:r>
              <a:rPr lang="en-US" altLang="zh-CN" sz="1200" smtClean="0"/>
              <a:t>4</a:t>
            </a:r>
            <a:r>
              <a:rPr lang="zh-CN" altLang="en-US" sz="1200" smtClean="0"/>
              <a:t>章 网络互联</a:t>
            </a:r>
            <a:endParaRPr lang="en-US" altLang="zh-CN" sz="1200" smtClean="0"/>
          </a:p>
        </p:txBody>
      </p:sp>
      <p:sp>
        <p:nvSpPr>
          <p:cNvPr id="28677" name="页脚占位符 4"/>
          <p:cNvSpPr>
            <a:spLocks noGrp="1"/>
          </p:cNvSpPr>
          <p:nvPr>
            <p:ph type="ftr" sz="quarter" idx="4294967295"/>
          </p:nvPr>
        </p:nvSpPr>
        <p:spPr>
          <a:xfrm>
            <a:off x="3124200" y="65151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zh-CN" altLang="en-US" sz="1400" smtClean="0">
                <a:latin typeface="隶书" pitchFamily="49" charset="-122"/>
              </a:rPr>
              <a:t>计算机网络：原理与实践</a:t>
            </a:r>
            <a:endParaRPr lang="en-US" altLang="zh-CN" sz="1400" smtClean="0">
              <a:latin typeface="隶书" pitchFamily="49" charset="-122"/>
            </a:endParaRPr>
          </a:p>
        </p:txBody>
      </p:sp>
      <p:sp>
        <p:nvSpPr>
          <p:cNvPr id="28678" name="灯片编号占位符 5"/>
          <p:cNvSpPr>
            <a:spLocks noGrp="1"/>
          </p:cNvSpPr>
          <p:nvPr>
            <p:ph type="sldNum" sz="quarter" idx="4294967295"/>
          </p:nvPr>
        </p:nvSpPr>
        <p:spPr>
          <a:xfrm>
            <a:off x="6553200" y="6515100"/>
            <a:ext cx="1905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40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 sz="40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 sz="40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 sz="4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 sz="4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4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fld id="{0012A81A-8B74-40DC-B15F-0C78061623A1}" type="slidenum">
              <a:rPr lang="en-US" altLang="zh-CN" sz="1200" smtClean="0"/>
              <a:pPr/>
              <a:t>79</a:t>
            </a:fld>
            <a:endParaRPr lang="en-US" altLang="zh-CN" sz="1200" smtClean="0"/>
          </a:p>
        </p:txBody>
      </p:sp>
      <p:pic>
        <p:nvPicPr>
          <p:cNvPr id="28679" name="Picture 4" descr="http://image20.it168.com/201503_800x800/2133/ccb1016e0f366198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50" y="1"/>
            <a:ext cx="6503579" cy="41490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81" name="Picture 10" descr="https://ss0.bdstatic.com/94oJfD_bAAcT8t7mm9GUKT-xh_/timg?image&amp;quality=100&amp;size=b4000_4000&amp;sec=1523539982&amp;di=a8ba465a343fd8e6bde116e7091d2726&amp;src=http://images2.qianyan.biz/qy/5/6/0/201241020314596551696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4238" y="3356992"/>
            <a:ext cx="4152900" cy="304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65815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zh-CN" dirty="0"/>
              <a:t>校园网（</a:t>
            </a:r>
            <a:r>
              <a:rPr lang="en-US" altLang="zh-CN" dirty="0"/>
              <a:t>Campus </a:t>
            </a:r>
            <a:r>
              <a:rPr lang="en-US" altLang="zh-CN" dirty="0" smtClean="0"/>
              <a:t>Networks</a:t>
            </a:r>
            <a:r>
              <a:rPr lang="zh-CN" altLang="en-US" dirty="0" smtClean="0"/>
              <a:t>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zh-CN" altLang="zh-CN" dirty="0" smtClean="0"/>
              <a:t>校园网，</a:t>
            </a:r>
            <a:r>
              <a:rPr lang="zh-CN" altLang="zh-CN" dirty="0"/>
              <a:t>也称为园区网、企业</a:t>
            </a:r>
            <a:r>
              <a:rPr lang="zh-CN" altLang="zh-CN" dirty="0" smtClean="0"/>
              <a:t>网</a:t>
            </a:r>
            <a:endParaRPr lang="en-US" altLang="zh-CN" dirty="0" smtClean="0"/>
          </a:p>
          <a:p>
            <a:r>
              <a:rPr lang="zh-CN" altLang="zh-CN" dirty="0" smtClean="0"/>
              <a:t>通常</a:t>
            </a:r>
            <a:r>
              <a:rPr lang="zh-CN" altLang="zh-CN" dirty="0"/>
              <a:t>是指一个</a:t>
            </a:r>
            <a:r>
              <a:rPr lang="zh-CN" altLang="en-US" dirty="0"/>
              <a:t>单位</a:t>
            </a:r>
            <a:r>
              <a:rPr lang="zh-CN" altLang="zh-CN" dirty="0"/>
              <a:t>的内部网，网络完全由一个机构来</a:t>
            </a:r>
            <a:r>
              <a:rPr lang="zh-CN" altLang="zh-CN" dirty="0" smtClean="0"/>
              <a:t>管理</a:t>
            </a:r>
            <a:endParaRPr lang="en-US" altLang="zh-CN" dirty="0" smtClean="0"/>
          </a:p>
          <a:p>
            <a:r>
              <a:rPr lang="zh-CN" altLang="zh-CN" dirty="0" smtClean="0"/>
              <a:t>校园网</a:t>
            </a:r>
            <a:r>
              <a:rPr lang="zh-CN" altLang="zh-CN" dirty="0"/>
              <a:t>更强调业务性，并且根据园区大小的不同而覆盖范围差别很大，所以一般不把它单独归为一类。</a:t>
            </a:r>
            <a:endParaRPr lang="zh-CN" altLang="en-US" dirty="0"/>
          </a:p>
          <a:p>
            <a:endParaRPr lang="zh-CN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5856" y="3861048"/>
            <a:ext cx="4778876" cy="2880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78907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Outline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3.1 </a:t>
            </a:r>
            <a:r>
              <a:rPr lang="zh-CN" altLang="zh-CN" dirty="0"/>
              <a:t>网络的通信范围</a:t>
            </a:r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</a:rPr>
              <a:t>3.2 </a:t>
            </a:r>
            <a:r>
              <a:rPr lang="zh-CN" altLang="zh-CN" dirty="0">
                <a:solidFill>
                  <a:srgbClr val="FF0000"/>
                </a:solidFill>
              </a:rPr>
              <a:t>拓扑结构</a:t>
            </a:r>
          </a:p>
          <a:p>
            <a:r>
              <a:rPr lang="en-US" altLang="zh-CN" dirty="0"/>
              <a:t>3.3 </a:t>
            </a:r>
            <a:r>
              <a:rPr lang="zh-CN" altLang="zh-CN" dirty="0"/>
              <a:t>多种网络互连的示例</a:t>
            </a:r>
          </a:p>
          <a:p>
            <a:r>
              <a:rPr lang="en-US" altLang="zh-CN" dirty="0"/>
              <a:t>3.4 </a:t>
            </a:r>
            <a:r>
              <a:rPr lang="zh-CN" altLang="zh-CN" dirty="0"/>
              <a:t>分组交换</a:t>
            </a:r>
          </a:p>
          <a:p>
            <a:r>
              <a:rPr lang="en-US" altLang="zh-CN" dirty="0"/>
              <a:t>3.5 </a:t>
            </a:r>
            <a:r>
              <a:rPr lang="zh-CN" altLang="zh-CN" dirty="0"/>
              <a:t>连接网络的神器——路由器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10191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市镇">
  <a:themeElements>
    <a:clrScheme name="市镇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市镇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市镇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649</TotalTime>
  <Words>7239</Words>
  <Application>Microsoft Office PowerPoint</Application>
  <PresentationFormat>全屏显示(4:3)</PresentationFormat>
  <Paragraphs>556</Paragraphs>
  <Slides>79</Slides>
  <Notes>4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79</vt:i4>
      </vt:variant>
    </vt:vector>
  </HeadingPairs>
  <TitlesOfParts>
    <vt:vector size="80" baseType="lpstr">
      <vt:lpstr>市镇</vt:lpstr>
      <vt:lpstr>网络的宏观视角</vt:lpstr>
      <vt:lpstr>Outline</vt:lpstr>
      <vt:lpstr>1．广域网（Wide Area Network，WAN）</vt:lpstr>
      <vt:lpstr>2．城域网（Metropolitan Area Network，MAN）</vt:lpstr>
      <vt:lpstr>3．局域网（Local Area Network，LAN）</vt:lpstr>
      <vt:lpstr>4．接入网（Access Network，AN）</vt:lpstr>
      <vt:lpstr>5. 需要注意的地方</vt:lpstr>
      <vt:lpstr>校园网（Campus Networks）</vt:lpstr>
      <vt:lpstr>Outline</vt:lpstr>
      <vt:lpstr>PowerPoint 演示文稿</vt:lpstr>
      <vt:lpstr>1．点到点</vt:lpstr>
      <vt:lpstr>扩展为链型/线型拓扑</vt:lpstr>
      <vt:lpstr>2．总线型拓扑</vt:lpstr>
      <vt:lpstr>特点</vt:lpstr>
      <vt:lpstr>3．星型</vt:lpstr>
      <vt:lpstr>特点</vt:lpstr>
      <vt:lpstr>4．树型</vt:lpstr>
      <vt:lpstr>通信方式</vt:lpstr>
      <vt:lpstr>5．环型拓扑</vt:lpstr>
      <vt:lpstr>特点</vt:lpstr>
      <vt:lpstr>6．网状</vt:lpstr>
      <vt:lpstr>Outline</vt:lpstr>
      <vt:lpstr>1．非面向用户的网络</vt:lpstr>
      <vt:lpstr>2．面向用户的网络</vt:lpstr>
      <vt:lpstr>3．互联网的现状</vt:lpstr>
      <vt:lpstr>Outline</vt:lpstr>
      <vt:lpstr>PowerPoint 演示文稿</vt:lpstr>
      <vt:lpstr>Outline</vt:lpstr>
      <vt:lpstr>以电话系统为例</vt:lpstr>
      <vt:lpstr>PowerPoint 演示文稿</vt:lpstr>
      <vt:lpstr>PowerPoint 演示文稿</vt:lpstr>
      <vt:lpstr>交换结构的数据处理过程</vt:lpstr>
      <vt:lpstr>Outline</vt:lpstr>
      <vt:lpstr>1. 电路交换技术概述</vt:lpstr>
      <vt:lpstr>PowerPoint 演示文稿</vt:lpstr>
      <vt:lpstr>2. 独占性</vt:lpstr>
      <vt:lpstr>PowerPoint 演示文稿</vt:lpstr>
      <vt:lpstr>优缺点</vt:lpstr>
      <vt:lpstr>3. 不适合于计算机网络</vt:lpstr>
      <vt:lpstr>Outline</vt:lpstr>
      <vt:lpstr>1. 报文交换技术概述</vt:lpstr>
      <vt:lpstr>存储转发</vt:lpstr>
      <vt:lpstr>2. 具有共享性</vt:lpstr>
      <vt:lpstr>3. 仍然不适合于计算机网络</vt:lpstr>
      <vt:lpstr>Outline</vt:lpstr>
      <vt:lpstr>PowerPoint 演示文稿</vt:lpstr>
      <vt:lpstr>PowerPoint 演示文稿</vt:lpstr>
      <vt:lpstr>存储转发</vt:lpstr>
      <vt:lpstr>接收方</vt:lpstr>
      <vt:lpstr>2. 分组交换技术的特性 1）分组可能经由不同的路径</vt:lpstr>
      <vt:lpstr>2）best-effort</vt:lpstr>
      <vt:lpstr>3）提高了并行性</vt:lpstr>
      <vt:lpstr>4）进一步提高共享性和公平性</vt:lpstr>
      <vt:lpstr>5）缺点</vt:lpstr>
      <vt:lpstr>Outline</vt:lpstr>
      <vt:lpstr>PowerPoint 演示文稿</vt:lpstr>
      <vt:lpstr>1. 路由器的作用</vt:lpstr>
      <vt:lpstr>2. 路由器怎么实现网络的互连</vt:lpstr>
      <vt:lpstr>回顾TCP/IP</vt:lpstr>
      <vt:lpstr>3. 路由器的分类</vt:lpstr>
      <vt:lpstr>PowerPoint 演示文稿</vt:lpstr>
      <vt:lpstr>4. 网络和路由器与人类交通的类比</vt:lpstr>
      <vt:lpstr>Outline</vt:lpstr>
      <vt:lpstr>路由器的基本构造</vt:lpstr>
      <vt:lpstr>一、路由选择部分 1. 功能</vt:lpstr>
      <vt:lpstr>2. 路由表</vt:lpstr>
      <vt:lpstr>二、分组转发部分 1. 抽取转发表</vt:lpstr>
      <vt:lpstr>2. 接口</vt:lpstr>
      <vt:lpstr>1）输入接口</vt:lpstr>
      <vt:lpstr>PowerPoint 演示文稿</vt:lpstr>
      <vt:lpstr>2）输出接口</vt:lpstr>
      <vt:lpstr>3）后话</vt:lpstr>
      <vt:lpstr>三、交换结构</vt:lpstr>
      <vt:lpstr>1. 通过存储器</vt:lpstr>
      <vt:lpstr>2. 通过总线</vt:lpstr>
      <vt:lpstr>3. 通过纵横交换结构</vt:lpstr>
      <vt:lpstr>路由器长啥样？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先知道概念</dc:title>
  <dc:creator>du</dc:creator>
  <cp:lastModifiedBy>WIN10</cp:lastModifiedBy>
  <cp:revision>74</cp:revision>
  <dcterms:created xsi:type="dcterms:W3CDTF">2023-06-19T02:50:47Z</dcterms:created>
  <dcterms:modified xsi:type="dcterms:W3CDTF">2023-12-29T01:10:34Z</dcterms:modified>
</cp:coreProperties>
</file>