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52"/>
  </p:notesMasterIdLst>
  <p:handoutMasterIdLst>
    <p:handoutMasterId r:id="rId53"/>
  </p:handoutMasterIdLst>
  <p:sldIdLst>
    <p:sldId id="256" r:id="rId2"/>
    <p:sldId id="257" r:id="rId3"/>
    <p:sldId id="258" r:id="rId4"/>
    <p:sldId id="259" r:id="rId5"/>
    <p:sldId id="260" r:id="rId6"/>
    <p:sldId id="261" r:id="rId7"/>
    <p:sldId id="263" r:id="rId8"/>
    <p:sldId id="262" r:id="rId9"/>
    <p:sldId id="265" r:id="rId10"/>
    <p:sldId id="264" r:id="rId11"/>
    <p:sldId id="266" r:id="rId12"/>
    <p:sldId id="267" r:id="rId13"/>
    <p:sldId id="268" r:id="rId14"/>
    <p:sldId id="269" r:id="rId15"/>
    <p:sldId id="270" r:id="rId16"/>
    <p:sldId id="271" r:id="rId17"/>
    <p:sldId id="272" r:id="rId18"/>
    <p:sldId id="273" r:id="rId19"/>
    <p:sldId id="275" r:id="rId20"/>
    <p:sldId id="274"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DE63"/>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39" autoAdjust="0"/>
  </p:normalViewPr>
  <p:slideViewPr>
    <p:cSldViewPr>
      <p:cViewPr>
        <p:scale>
          <a:sx n="90" d="100"/>
          <a:sy n="90" d="100"/>
        </p:scale>
        <p:origin x="-1588" y="-100"/>
      </p:cViewPr>
      <p:guideLst>
        <p:guide orient="horz" pos="2160"/>
        <p:guide pos="2880"/>
      </p:guideLst>
    </p:cSldViewPr>
  </p:slideViewPr>
  <p:notesTextViewPr>
    <p:cViewPr>
      <p:scale>
        <a:sx n="100" d="100"/>
        <a:sy n="100" d="100"/>
      </p:scale>
      <p:origin x="0" y="0"/>
    </p:cViewPr>
  </p:notesTextViewPr>
  <p:notesViewPr>
    <p:cSldViewPr>
      <p:cViewPr varScale="1">
        <p:scale>
          <a:sx n="76" d="100"/>
          <a:sy n="76" d="100"/>
        </p:scale>
        <p:origin x="-348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2F831F-7F4F-4123-9DB6-9E0FD04DF320}" type="datetimeFigureOut">
              <a:rPr lang="zh-CN" altLang="en-US" smtClean="0"/>
              <a:t>2023/6/23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B6BE65-B085-49F5-9D4F-840A113300B4}" type="slidenum">
              <a:rPr lang="zh-CN" altLang="en-US" smtClean="0"/>
              <a:t>‹#›</a:t>
            </a:fld>
            <a:endParaRPr lang="zh-CN" altLang="en-US"/>
          </a:p>
        </p:txBody>
      </p:sp>
    </p:spTree>
    <p:extLst>
      <p:ext uri="{BB962C8B-B14F-4D97-AF65-F5344CB8AC3E}">
        <p14:creationId xmlns:p14="http://schemas.microsoft.com/office/powerpoint/2010/main" val="1748830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D7674E-C742-4C0F-850A-352282C0ECCD}" type="datetimeFigureOut">
              <a:rPr lang="zh-CN" altLang="en-US" smtClean="0"/>
              <a:t>2023/6/23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2D89EE-8134-429A-9E63-5D611C84EEE5}" type="slidenum">
              <a:rPr lang="zh-CN" altLang="en-US" smtClean="0"/>
              <a:t>‹#›</a:t>
            </a:fld>
            <a:endParaRPr lang="zh-CN" altLang="en-US"/>
          </a:p>
        </p:txBody>
      </p:sp>
    </p:spTree>
    <p:extLst>
      <p:ext uri="{BB962C8B-B14F-4D97-AF65-F5344CB8AC3E}">
        <p14:creationId xmlns:p14="http://schemas.microsoft.com/office/powerpoint/2010/main" val="1510183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副标题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t>2023/6/23</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7" name="直接连接符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椭圆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椭圆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灯片编号占位符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C913308-F349-4B6D-A68A-DD1791B4A57B}" type="slidenum">
              <a:rPr lang="zh-CN" altLang="en-US" smtClean="0"/>
              <a:t>‹#›</a:t>
            </a:fld>
            <a:endParaRPr lang="zh-CN" altLang="en-US"/>
          </a:p>
        </p:txBody>
      </p:sp>
      <p:sp>
        <p:nvSpPr>
          <p:cNvPr id="8" name="标题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2"/>
      </p:bgRef>
    </p:bg>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接连接符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椭圆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6915912" y="3009901"/>
            <a:ext cx="457200" cy="441325"/>
          </a:xfrm>
        </p:spPr>
        <p:txBody>
          <a:bodyPr/>
          <a:lstStyle/>
          <a:p>
            <a:fld id="{0C913308-F349-4B6D-A68A-DD1791B4A57B}" type="slidenum">
              <a:rPr lang="zh-CN" altLang="en-US" smtClean="0"/>
              <a:t>‹#›</a:t>
            </a:fld>
            <a:endParaRPr lang="zh-CN" altLang="en-US"/>
          </a:p>
        </p:txBody>
      </p:sp>
      <p:sp>
        <p:nvSpPr>
          <p:cNvPr id="3" name="竖排文字占位符 2"/>
          <p:cNvSpPr>
            <a:spLocks noGrp="1"/>
          </p:cNvSpPr>
          <p:nvPr>
            <p:ph type="body" orient="vert" idx="1"/>
          </p:nvPr>
        </p:nvSpPr>
        <p:spPr>
          <a:xfrm>
            <a:off x="304800" y="304800"/>
            <a:ext cx="6553200" cy="5821366"/>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2" name="竖排标题 1"/>
          <p:cNvSpPr>
            <a:spLocks noGrp="1"/>
          </p:cNvSpPr>
          <p:nvPr>
            <p:ph type="title" orient="vert"/>
          </p:nvPr>
        </p:nvSpPr>
        <p:spPr>
          <a:xfrm>
            <a:off x="7391400" y="304801"/>
            <a:ext cx="1447800" cy="5851525"/>
          </a:xfrm>
        </p:spPr>
        <p:txBody>
          <a:bodyPr vert="eaVert"/>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b="1">
                <a:solidFill>
                  <a:schemeClr val="tx1"/>
                </a:solidFill>
                <a:latin typeface="黑体" pitchFamily="49" charset="-122"/>
                <a:ea typeface="黑体" pitchFamily="49" charset="-122"/>
              </a:defRPr>
            </a:lvl1p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2023/6/23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4361688" y="1026372"/>
            <a:ext cx="457200" cy="441325"/>
          </a:xfrm>
        </p:spPr>
        <p:txBody>
          <a:body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301752" y="1527048"/>
            <a:ext cx="8503920" cy="4572000"/>
          </a:xfrm>
        </p:spPr>
        <p:txBody>
          <a:bodyPr/>
          <a:lstStyle>
            <a:lvl1pPr>
              <a:defRPr b="1">
                <a:solidFill>
                  <a:schemeClr val="tx1"/>
                </a:solidFill>
                <a:latin typeface="黑体" pitchFamily="49" charset="-122"/>
                <a:ea typeface="黑体" pitchFamily="49" charset="-122"/>
              </a:defRPr>
            </a:lvl1pPr>
            <a:lvl2pPr>
              <a:defRPr b="1">
                <a:solidFill>
                  <a:schemeClr val="tx1"/>
                </a:solidFill>
                <a:latin typeface="黑体" pitchFamily="49" charset="-122"/>
                <a:ea typeface="黑体" pitchFamily="49" charset="-122"/>
              </a:defRPr>
            </a:lvl2pPr>
            <a:lvl3pPr>
              <a:defRPr b="1">
                <a:solidFill>
                  <a:schemeClr val="tx1"/>
                </a:solidFill>
                <a:latin typeface="黑体" pitchFamily="49" charset="-122"/>
                <a:ea typeface="黑体" pitchFamily="49" charset="-122"/>
              </a:defRPr>
            </a:lvl3pPr>
            <a:lvl4pPr>
              <a:defRPr b="1">
                <a:solidFill>
                  <a:schemeClr val="tx1"/>
                </a:solidFill>
                <a:latin typeface="黑体" pitchFamily="49" charset="-122"/>
                <a:ea typeface="黑体" pitchFamily="49" charset="-122"/>
              </a:defRPr>
            </a:lvl4pPr>
            <a:lvl5pPr>
              <a:defRPr b="1">
                <a:solidFill>
                  <a:schemeClr val="tx1"/>
                </a:solidFill>
                <a:latin typeface="黑体" pitchFamily="49" charset="-122"/>
                <a:ea typeface="黑体" pitchFamily="49" charset="-122"/>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3" name="矩形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矩形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页脚占位符 4"/>
          <p:cNvSpPr>
            <a:spLocks noGrp="1"/>
          </p:cNvSpPr>
          <p:nvPr>
            <p:ph type="ftr" sz="quarter" idx="11"/>
          </p:nvPr>
        </p:nvSpPr>
        <p:spPr/>
        <p:txBody>
          <a:bodyPr/>
          <a:lstStyle/>
          <a:p>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2023/6/23</a:t>
            </a:fld>
            <a:endParaRPr lang="zh-CN" altLang="en-US"/>
          </a:p>
        </p:txBody>
      </p:sp>
      <p:sp>
        <p:nvSpPr>
          <p:cNvPr id="8" name="直接连接符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椭圆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758952"/>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a:xfrm>
            <a:off x="5791200" y="6409944"/>
            <a:ext cx="3044952" cy="365760"/>
          </a:xfrm>
        </p:spPr>
        <p:txBody>
          <a:bodyPr/>
          <a:lstStyle/>
          <a:p>
            <a:fld id="{530820CF-B880-4189-942D-D702A7CBA730}" type="datetimeFigureOut">
              <a:rPr lang="zh-CN" altLang="en-US" smtClean="0"/>
              <a:t>2023/6/23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直接连接符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内容占位符 9"/>
          <p:cNvSpPr>
            <a:spLocks noGrp="1"/>
          </p:cNvSpPr>
          <p:nvPr>
            <p:ph sz="half" idx="1"/>
          </p:nvPr>
        </p:nvSpPr>
        <p:spPr>
          <a:xfrm>
            <a:off x="301752" y="1371600"/>
            <a:ext cx="4038600" cy="4681728"/>
          </a:xfrm>
        </p:spPr>
        <p:txBody>
          <a:bodyPr/>
          <a:lstStyle>
            <a:lvl1pPr>
              <a:defRPr sz="2500"/>
            </a:lvl1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内容占位符 11"/>
          <p:cNvSpPr>
            <a:spLocks noGrp="1"/>
          </p:cNvSpPr>
          <p:nvPr>
            <p:ph sz="half" idx="2"/>
          </p:nvPr>
        </p:nvSpPr>
        <p:spPr>
          <a:xfrm>
            <a:off x="4800600" y="1371600"/>
            <a:ext cx="4038600" cy="4681728"/>
          </a:xfrm>
        </p:spPr>
        <p:txBody>
          <a:bodyPr/>
          <a:lstStyle>
            <a:lvl1pPr>
              <a:defRPr sz="2500"/>
            </a:lvl1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1">
        <a:schemeClr val="bg2"/>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矩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矩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矩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2023/6/23</a:t>
            </a:fld>
            <a:endParaRPr lang="zh-CN" altLang="en-US"/>
          </a:p>
        </p:txBody>
      </p:sp>
      <p:sp>
        <p:nvSpPr>
          <p:cNvPr id="8" name="页脚占位符 7"/>
          <p:cNvSpPr>
            <a:spLocks noGrp="1"/>
          </p:cNvSpPr>
          <p:nvPr>
            <p:ph type="ftr" sz="quarter" idx="11"/>
          </p:nvPr>
        </p:nvSpPr>
        <p:spPr>
          <a:xfrm>
            <a:off x="304800" y="6409944"/>
            <a:ext cx="3581400" cy="365760"/>
          </a:xfrm>
        </p:spPr>
        <p:txBody>
          <a:bodyPr/>
          <a:lstStyle/>
          <a:p>
            <a:endParaRPr lang="zh-CN" altLang="en-US"/>
          </a:p>
        </p:txBody>
      </p:sp>
      <p:sp>
        <p:nvSpPr>
          <p:cNvPr id="15" name="直接连接符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内容占位符 23"/>
          <p:cNvSpPr>
            <a:spLocks noGrp="1"/>
          </p:cNvSpPr>
          <p:nvPr>
            <p:ph sz="quarter" idx="2"/>
          </p:nvPr>
        </p:nvSpPr>
        <p:spPr>
          <a:xfrm>
            <a:off x="301752" y="2471383"/>
            <a:ext cx="4041648" cy="3818404"/>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内容占位符 25"/>
          <p:cNvSpPr>
            <a:spLocks noGrp="1"/>
          </p:cNvSpPr>
          <p:nvPr>
            <p:ph sz="quarter" idx="4"/>
          </p:nvPr>
        </p:nvSpPr>
        <p:spPr>
          <a:xfrm>
            <a:off x="4800600" y="2471383"/>
            <a:ext cx="4038600" cy="382219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椭圆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椭圆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灯片编号占位符 8"/>
          <p:cNvSpPr>
            <a:spLocks noGrp="1"/>
          </p:cNvSpPr>
          <p:nvPr>
            <p:ph type="sldNum" sz="quarter" idx="12"/>
          </p:nvPr>
        </p:nvSpPr>
        <p:spPr>
          <a:xfrm>
            <a:off x="4343400" y="1042416"/>
            <a:ext cx="457200" cy="441325"/>
          </a:xfrm>
        </p:spPr>
        <p:txBody>
          <a:bodyPr/>
          <a:lstStyle>
            <a:lvl1pPr algn="ctr">
              <a:defRPr/>
            </a:lvl1pPr>
          </a:lstStyle>
          <a:p>
            <a:fld id="{0C913308-F349-4B6D-A68A-DD1791B4A57B}" type="slidenum">
              <a:rPr lang="zh-CN" altLang="en-US" smtClean="0"/>
              <a:t>‹#›</a:t>
            </a:fld>
            <a:endParaRPr lang="zh-CN" altLang="en-US"/>
          </a:p>
        </p:txBody>
      </p:sp>
      <p:sp>
        <p:nvSpPr>
          <p:cNvPr id="23" name="标题 22"/>
          <p:cNvSpPr>
            <a:spLocks noGrp="1"/>
          </p:cNvSpPr>
          <p:nvPr>
            <p:ph type="title"/>
          </p:nvPr>
        </p:nvSpPr>
        <p:spPr/>
        <p:txBody>
          <a:bodyPr rtlCol="0" anchor="b" anchorCtr="0"/>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2023/6/23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4343400" y="1036020"/>
            <a:ext cx="457200" cy="4413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矩形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矩形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期占位符 1"/>
          <p:cNvSpPr>
            <a:spLocks noGrp="1"/>
          </p:cNvSpPr>
          <p:nvPr>
            <p:ph type="dt" sz="half" idx="10"/>
          </p:nvPr>
        </p:nvSpPr>
        <p:spPr/>
        <p:txBody>
          <a:bodyPr/>
          <a:lstStyle/>
          <a:p>
            <a:fld id="{530820CF-B880-4189-942D-D702A7CBA730}" type="datetimeFigureOut">
              <a:rPr lang="zh-CN" altLang="en-US" smtClean="0"/>
              <a:t>2023/6/23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9" name="矩形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矩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矩形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接连接符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内容占位符 19"/>
          <p:cNvSpPr>
            <a:spLocks noGrp="1"/>
          </p:cNvSpPr>
          <p:nvPr>
            <p:ph sz="quarter" idx="1"/>
          </p:nvPr>
        </p:nvSpPr>
        <p:spPr>
          <a:xfrm>
            <a:off x="3124200" y="685800"/>
            <a:ext cx="5638800" cy="5410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椭圆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C913308-F349-4B6D-A68A-DD1791B4A57B}" type="slidenum">
              <a:rPr lang="zh-CN" altLang="en-US" smtClean="0"/>
              <a:t>‹#›</a:t>
            </a:fld>
            <a:endParaRPr lang="zh-CN" altLang="en-US"/>
          </a:p>
        </p:txBody>
      </p:sp>
      <p:sp>
        <p:nvSpPr>
          <p:cNvPr id="21" name="矩形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2023/6/23</a:t>
            </a:fld>
            <a:endParaRPr lang="zh-CN" altLang="en-US"/>
          </a:p>
        </p:txBody>
      </p:sp>
      <p:sp>
        <p:nvSpPr>
          <p:cNvPr id="6" name="页脚占位符 5"/>
          <p:cNvSpPr>
            <a:spLocks noGrp="1"/>
          </p:cNvSpPr>
          <p:nvPr>
            <p:ph type="ftr" sz="quarter" idx="11"/>
          </p:nvPr>
        </p:nvSpPr>
        <p:spPr>
          <a:xfrm>
            <a:off x="301752" y="6410848"/>
            <a:ext cx="3383280" cy="365760"/>
          </a:xfrm>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1" name="直接连接符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矩形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矩形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椭圆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椭圆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000375" y="609600"/>
            <a:ext cx="5867400" cy="4267200"/>
          </a:xfrm>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22" name="矩形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a:xfrm>
            <a:off x="5788152" y="6404984"/>
            <a:ext cx="3044952" cy="365760"/>
          </a:xfrm>
        </p:spPr>
        <p:txBody>
          <a:bodyPr/>
          <a:lstStyle/>
          <a:p>
            <a:fld id="{530820CF-B880-4189-942D-D702A7CBA730}" type="datetimeFigureOut">
              <a:rPr lang="zh-CN" altLang="en-US" smtClean="0"/>
              <a:t>2023/6/23</a:t>
            </a:fld>
            <a:endParaRPr lang="zh-CN" altLang="en-US"/>
          </a:p>
        </p:txBody>
      </p:sp>
      <p:sp>
        <p:nvSpPr>
          <p:cNvPr id="6" name="页脚占位符 5"/>
          <p:cNvSpPr>
            <a:spLocks noGrp="1"/>
          </p:cNvSpPr>
          <p:nvPr>
            <p:ph type="ftr" sz="quarter" idx="11"/>
          </p:nvPr>
        </p:nvSpPr>
        <p:spPr>
          <a:xfrm>
            <a:off x="301752" y="6410848"/>
            <a:ext cx="3584448" cy="365760"/>
          </a:xfr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期占位符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30820CF-B880-4189-942D-D702A7CBA730}" type="datetimeFigureOut">
              <a:rPr lang="zh-CN" altLang="en-US" smtClean="0"/>
              <a:t>2023/6/23</a:t>
            </a:fld>
            <a:endParaRPr lang="zh-CN" altLang="en-US"/>
          </a:p>
        </p:txBody>
      </p:sp>
      <p:sp>
        <p:nvSpPr>
          <p:cNvPr id="3" name="页脚占位符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zh-CN" altLang="en-US"/>
          </a:p>
        </p:txBody>
      </p:sp>
      <p:sp>
        <p:nvSpPr>
          <p:cNvPr id="8" name="矩形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接连接符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椭圆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C913308-F349-4B6D-A68A-DD1791B4A57B}" type="slidenum">
              <a:rPr lang="zh-CN" altLang="en-US" smtClean="0"/>
              <a:t>‹#›</a:t>
            </a:fld>
            <a:endParaRPr lang="zh-CN" altLang="en-US"/>
          </a:p>
        </p:txBody>
      </p:sp>
      <p:sp>
        <p:nvSpPr>
          <p:cNvPr id="22" name="标题占位符 21"/>
          <p:cNvSpPr>
            <a:spLocks noGrp="1"/>
          </p:cNvSpPr>
          <p:nvPr>
            <p:ph type="title"/>
          </p:nvPr>
        </p:nvSpPr>
        <p:spPr>
          <a:xfrm>
            <a:off x="301752" y="228600"/>
            <a:ext cx="8534400" cy="758952"/>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wmf"/><Relationship Id="rId5" Type="http://schemas.openxmlformats.org/officeDocument/2006/relationships/oleObject" Target="../embeddings/oleObject3.bin"/><Relationship Id="rId4" Type="http://schemas.openxmlformats.org/officeDocument/2006/relationships/image" Target="../media/image1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133" y="-1"/>
            <a:ext cx="4180748" cy="268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8" name="Picture 2" descr="https://file.elecfans.com/web1/M00/91/69/pIYBAFzP6hSAb4_sAAMkklC-ba465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00" y="3003573"/>
            <a:ext cx="6192688" cy="3876829"/>
          </a:xfrm>
          <a:prstGeom prst="rect">
            <a:avLst/>
          </a:prstGeom>
          <a:noFill/>
          <a:extLst>
            <a:ext uri="{909E8E84-426E-40DD-AFC4-6F175D3DCCD1}">
              <a14:hiddenFill xmlns:a14="http://schemas.microsoft.com/office/drawing/2010/main">
                <a:solidFill>
                  <a:srgbClr val="FFFFFF"/>
                </a:solidFill>
              </a14:hiddenFill>
            </a:ext>
          </a:extLst>
        </p:spPr>
      </p:pic>
      <p:sp>
        <p:nvSpPr>
          <p:cNvPr id="3" name="副标题 2"/>
          <p:cNvSpPr>
            <a:spLocks noGrp="1"/>
          </p:cNvSpPr>
          <p:nvPr>
            <p:ph type="subTitle" idx="1"/>
          </p:nvPr>
        </p:nvSpPr>
        <p:spPr>
          <a:xfrm>
            <a:off x="1371600" y="2780928"/>
            <a:ext cx="6400800" cy="1752600"/>
          </a:xfrm>
        </p:spPr>
        <p:txBody>
          <a:bodyPr/>
          <a:lstStyle/>
          <a:p>
            <a:endParaRPr lang="zh-CN" altLang="en-US" dirty="0"/>
          </a:p>
        </p:txBody>
      </p:sp>
      <p:sp>
        <p:nvSpPr>
          <p:cNvPr id="2" name="标题 1"/>
          <p:cNvSpPr>
            <a:spLocks noGrp="1"/>
          </p:cNvSpPr>
          <p:nvPr>
            <p:ph type="ctrTitle"/>
          </p:nvPr>
        </p:nvSpPr>
        <p:spPr>
          <a:xfrm>
            <a:off x="685800" y="476672"/>
            <a:ext cx="7772400" cy="1752600"/>
          </a:xfrm>
        </p:spPr>
        <p:txBody>
          <a:bodyPr/>
          <a:lstStyle/>
          <a:p>
            <a:pPr algn="l"/>
            <a:r>
              <a:rPr lang="zh-CN" altLang="zh-CN" dirty="0">
                <a:solidFill>
                  <a:srgbClr val="FF0000"/>
                </a:solidFill>
              </a:rPr>
              <a:t>广域网及相关技术</a:t>
            </a:r>
            <a:endParaRPr lang="zh-CN" altLang="en-US" dirty="0">
              <a:solidFill>
                <a:srgbClr val="FF000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670553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r>
              <a:rPr lang="zh-CN" altLang="zh-CN" dirty="0"/>
              <a:t>最初只能在一根光纤上复用两路光信号，并将这种复用方式称为波分复用</a:t>
            </a:r>
            <a:endParaRPr lang="en-US" altLang="zh-CN" dirty="0"/>
          </a:p>
          <a:p>
            <a:r>
              <a:rPr lang="zh-CN" altLang="zh-CN" dirty="0"/>
              <a:t>随着技术的发展，在一根光纤上复用的光信号的路数越来越多，于是就产生了密集波分复用（</a:t>
            </a:r>
            <a:r>
              <a:rPr lang="en-US" altLang="zh-CN" dirty="0"/>
              <a:t>Dense WDM</a:t>
            </a:r>
            <a:r>
              <a:rPr lang="zh-CN" altLang="zh-CN" dirty="0"/>
              <a:t>，</a:t>
            </a:r>
            <a:r>
              <a:rPr lang="en-US" altLang="zh-CN" dirty="0"/>
              <a:t>DWDM</a:t>
            </a:r>
            <a:r>
              <a:rPr lang="zh-CN" altLang="zh-CN" dirty="0"/>
              <a:t>）这一名词</a:t>
            </a:r>
            <a:endParaRPr lang="zh-CN" altLang="en-US" dirty="0"/>
          </a:p>
          <a:p>
            <a:endParaRPr lang="zh-CN" altLang="en-US" dirty="0"/>
          </a:p>
        </p:txBody>
      </p:sp>
    </p:spTree>
    <p:extLst>
      <p:ext uri="{BB962C8B-B14F-4D97-AF65-F5344CB8AC3E}">
        <p14:creationId xmlns:p14="http://schemas.microsoft.com/office/powerpoint/2010/main" val="9656010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3. </a:t>
            </a:r>
            <a:r>
              <a:rPr lang="zh-CN" altLang="zh-CN" dirty="0">
                <a:solidFill>
                  <a:srgbClr val="FF0000"/>
                </a:solidFill>
              </a:rPr>
              <a:t>时分复用</a:t>
            </a:r>
            <a:r>
              <a:rPr lang="en-US" altLang="zh-CN" dirty="0">
                <a:solidFill>
                  <a:srgbClr val="FF0000"/>
                </a:solidFill>
              </a:rPr>
              <a:t>/</a:t>
            </a:r>
            <a:r>
              <a:rPr lang="zh-CN" altLang="zh-CN" dirty="0">
                <a:solidFill>
                  <a:srgbClr val="FF0000"/>
                </a:solidFill>
              </a:rPr>
              <a:t>多址</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时分复用（</a:t>
            </a:r>
            <a:r>
              <a:rPr lang="en-US" altLang="zh-CN" dirty="0"/>
              <a:t>Time Division Multiplexing</a:t>
            </a:r>
            <a:r>
              <a:rPr lang="zh-CN" altLang="zh-CN" dirty="0"/>
              <a:t>，</a:t>
            </a:r>
            <a:r>
              <a:rPr lang="en-US" altLang="zh-CN" dirty="0"/>
              <a:t>TDM</a:t>
            </a:r>
            <a:r>
              <a:rPr lang="zh-CN" altLang="zh-CN" dirty="0" smtClean="0"/>
              <a:t>）</a:t>
            </a:r>
            <a:endParaRPr lang="en-US" altLang="zh-CN" dirty="0" smtClean="0"/>
          </a:p>
          <a:p>
            <a:r>
              <a:rPr lang="zh-CN" altLang="zh-CN" dirty="0"/>
              <a:t>主要思想是，不同用户轮流使用信道</a:t>
            </a:r>
            <a:endParaRPr lang="zh-CN" altLang="en-US" dirty="0"/>
          </a:p>
        </p:txBody>
      </p:sp>
      <p:sp>
        <p:nvSpPr>
          <p:cNvPr id="54" name="Line 3"/>
          <p:cNvSpPr>
            <a:spLocks noChangeShapeType="1"/>
          </p:cNvSpPr>
          <p:nvPr/>
        </p:nvSpPr>
        <p:spPr bwMode="auto">
          <a:xfrm flipV="1">
            <a:off x="1101750" y="5762510"/>
            <a:ext cx="6558287" cy="10999"/>
          </a:xfrm>
          <a:prstGeom prst="line">
            <a:avLst/>
          </a:prstGeom>
          <a:noFill/>
          <a:ln w="28575">
            <a:solidFill>
              <a:srgbClr val="00B05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15" b="1">
              <a:latin typeface="微软雅黑" panose="020B0503020204020204" charset="-122"/>
              <a:ea typeface="微软雅黑" panose="020B0503020204020204" charset="-122"/>
            </a:endParaRPr>
          </a:p>
        </p:txBody>
      </p:sp>
      <p:sp>
        <p:nvSpPr>
          <p:cNvPr id="55" name="Text Box 4"/>
          <p:cNvSpPr txBox="1">
            <a:spLocks noChangeArrowheads="1"/>
          </p:cNvSpPr>
          <p:nvPr/>
        </p:nvSpPr>
        <p:spPr bwMode="auto">
          <a:xfrm>
            <a:off x="557747" y="2789755"/>
            <a:ext cx="56896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515" b="1">
                <a:latin typeface="微软雅黑" panose="020B0503020204020204" charset="-122"/>
                <a:ea typeface="微软雅黑" panose="020B0503020204020204" charset="-122"/>
              </a:rPr>
              <a:t>频率</a:t>
            </a:r>
          </a:p>
        </p:txBody>
      </p:sp>
      <p:sp>
        <p:nvSpPr>
          <p:cNvPr id="56" name="Text Box 5"/>
          <p:cNvSpPr txBox="1">
            <a:spLocks noChangeArrowheads="1"/>
          </p:cNvSpPr>
          <p:nvPr/>
        </p:nvSpPr>
        <p:spPr bwMode="auto">
          <a:xfrm>
            <a:off x="7660036" y="5584831"/>
            <a:ext cx="56896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515" b="1" dirty="0">
                <a:latin typeface="微软雅黑" panose="020B0503020204020204" charset="-122"/>
                <a:ea typeface="微软雅黑" panose="020B0503020204020204" charset="-122"/>
              </a:rPr>
              <a:t>时间</a:t>
            </a:r>
          </a:p>
        </p:txBody>
      </p:sp>
      <p:sp>
        <p:nvSpPr>
          <p:cNvPr id="57" name="Rectangle 6"/>
          <p:cNvSpPr>
            <a:spLocks noChangeArrowheads="1"/>
          </p:cNvSpPr>
          <p:nvPr/>
        </p:nvSpPr>
        <p:spPr bwMode="auto">
          <a:xfrm>
            <a:off x="1409835" y="3293460"/>
            <a:ext cx="308084" cy="1852435"/>
          </a:xfrm>
          <a:prstGeom prst="rect">
            <a:avLst/>
          </a:prstGeom>
          <a:solidFill>
            <a:srgbClr val="FFFF00"/>
          </a:solidFill>
          <a:ln>
            <a:noFill/>
          </a:ln>
          <a:effectLst/>
        </p:spPr>
        <p:txBody>
          <a:bodyPr wrap="none" anchor="ctr"/>
          <a:lstStyle/>
          <a:p>
            <a:r>
              <a:rPr lang="en-US" altLang="zh-CN" sz="1515" b="1">
                <a:latin typeface="微软雅黑" panose="020B0503020204020204" charset="-122"/>
                <a:ea typeface="微软雅黑" panose="020B0503020204020204" charset="-122"/>
              </a:rPr>
              <a:t>B</a:t>
            </a:r>
          </a:p>
        </p:txBody>
      </p:sp>
      <p:sp>
        <p:nvSpPr>
          <p:cNvPr id="58" name="Rectangle 7"/>
          <p:cNvSpPr>
            <a:spLocks noChangeArrowheads="1"/>
          </p:cNvSpPr>
          <p:nvPr/>
        </p:nvSpPr>
        <p:spPr bwMode="auto">
          <a:xfrm>
            <a:off x="1719622" y="3293460"/>
            <a:ext cx="308084" cy="185243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515" b="1">
                <a:latin typeface="微软雅黑" panose="020B0503020204020204" charset="-122"/>
                <a:ea typeface="微软雅黑" panose="020B0503020204020204" charset="-122"/>
              </a:rPr>
              <a:t>C</a:t>
            </a:r>
          </a:p>
        </p:txBody>
      </p:sp>
      <p:sp>
        <p:nvSpPr>
          <p:cNvPr id="59" name="Rectangle 8"/>
          <p:cNvSpPr>
            <a:spLocks noChangeArrowheads="1"/>
          </p:cNvSpPr>
          <p:nvPr/>
        </p:nvSpPr>
        <p:spPr bwMode="auto">
          <a:xfrm>
            <a:off x="2027706" y="3293460"/>
            <a:ext cx="308085" cy="1852435"/>
          </a:xfrm>
          <a:prstGeom prst="rect">
            <a:avLst/>
          </a:prstGeom>
          <a:solidFill>
            <a:srgbClr val="00B0F0"/>
          </a:solidFill>
          <a:ln>
            <a:noFill/>
          </a:ln>
          <a:effectLst/>
        </p:spPr>
        <p:txBody>
          <a:bodyPr wrap="none" anchor="ctr"/>
          <a:lstStyle/>
          <a:p>
            <a:r>
              <a:rPr lang="en-US" altLang="zh-CN" sz="1515" b="1">
                <a:latin typeface="微软雅黑" panose="020B0503020204020204" charset="-122"/>
                <a:ea typeface="微软雅黑" panose="020B0503020204020204" charset="-122"/>
              </a:rPr>
              <a:t>D</a:t>
            </a:r>
          </a:p>
        </p:txBody>
      </p:sp>
      <p:sp>
        <p:nvSpPr>
          <p:cNvPr id="70" name="Rectangle 19"/>
          <p:cNvSpPr>
            <a:spLocks noChangeArrowheads="1"/>
          </p:cNvSpPr>
          <p:nvPr/>
        </p:nvSpPr>
        <p:spPr bwMode="auto">
          <a:xfrm>
            <a:off x="1101751" y="3293460"/>
            <a:ext cx="308085" cy="1852435"/>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515" b="1" dirty="0">
                <a:latin typeface="微软雅黑" panose="020B0503020204020204" charset="-122"/>
                <a:ea typeface="微软雅黑" panose="020B0503020204020204" charset="-122"/>
              </a:rPr>
              <a:t>A</a:t>
            </a:r>
          </a:p>
        </p:txBody>
      </p:sp>
      <p:grpSp>
        <p:nvGrpSpPr>
          <p:cNvPr id="74" name="Group 30"/>
          <p:cNvGrpSpPr/>
          <p:nvPr/>
        </p:nvGrpSpPr>
        <p:grpSpPr bwMode="auto">
          <a:xfrm>
            <a:off x="1103452" y="5218171"/>
            <a:ext cx="1234041" cy="443077"/>
            <a:chOff x="931" y="2886"/>
            <a:chExt cx="725" cy="282"/>
          </a:xfrm>
        </p:grpSpPr>
        <p:sp>
          <p:nvSpPr>
            <p:cNvPr id="75" name="Text Box 31"/>
            <p:cNvSpPr txBox="1">
              <a:spLocks noChangeArrowheads="1"/>
            </p:cNvSpPr>
            <p:nvPr/>
          </p:nvSpPr>
          <p:spPr bwMode="auto">
            <a:xfrm>
              <a:off x="1017" y="2976"/>
              <a:ext cx="5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515" b="1" dirty="0">
                  <a:solidFill>
                    <a:srgbClr val="CC00CC"/>
                  </a:solidFill>
                  <a:latin typeface="微软雅黑" panose="020B0503020204020204" charset="-122"/>
                  <a:ea typeface="微软雅黑" panose="020B0503020204020204" charset="-122"/>
                  <a:cs typeface="微软雅黑" panose="020B0503020204020204" charset="-122"/>
                </a:rPr>
                <a:t>TDM </a:t>
              </a:r>
              <a:r>
                <a:rPr kumimoji="1" lang="zh-CN" altLang="en-US" sz="1515" b="1" dirty="0">
                  <a:solidFill>
                    <a:srgbClr val="CC00CC"/>
                  </a:solidFill>
                  <a:latin typeface="微软雅黑" panose="020B0503020204020204" charset="-122"/>
                  <a:ea typeface="微软雅黑" panose="020B0503020204020204" charset="-122"/>
                  <a:cs typeface="微软雅黑" panose="020B0503020204020204" charset="-122"/>
                </a:rPr>
                <a:t>帧</a:t>
              </a:r>
            </a:p>
          </p:txBody>
        </p:sp>
        <p:sp>
          <p:nvSpPr>
            <p:cNvPr id="76" name="AutoShape 32"/>
            <p:cNvSpPr/>
            <p:nvPr/>
          </p:nvSpPr>
          <p:spPr bwMode="auto">
            <a:xfrm rot="16200000" flipV="1">
              <a:off x="1248" y="2568"/>
              <a:ext cx="90" cy="725"/>
            </a:xfrm>
            <a:prstGeom prst="leftBrace">
              <a:avLst>
                <a:gd name="adj1" fmla="val 67130"/>
                <a:gd name="adj2" fmla="val 50000"/>
              </a:avLst>
            </a:prstGeom>
            <a:noFill/>
            <a:ln w="190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15" b="1">
                <a:latin typeface="微软雅黑" panose="020B0503020204020204" charset="-122"/>
                <a:ea typeface="微软雅黑" panose="020B0503020204020204" charset="-122"/>
              </a:endParaRPr>
            </a:p>
          </p:txBody>
        </p:sp>
      </p:grpSp>
      <p:sp>
        <p:nvSpPr>
          <p:cNvPr id="87" name="Line 43"/>
          <p:cNvSpPr>
            <a:spLocks noChangeShapeType="1"/>
          </p:cNvSpPr>
          <p:nvPr/>
        </p:nvSpPr>
        <p:spPr bwMode="auto">
          <a:xfrm rot="16200000">
            <a:off x="-367314" y="4299730"/>
            <a:ext cx="2938129" cy="0"/>
          </a:xfrm>
          <a:prstGeom prst="line">
            <a:avLst/>
          </a:prstGeom>
          <a:noFill/>
          <a:ln w="28575">
            <a:solidFill>
              <a:srgbClr val="00B050"/>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15" b="1">
              <a:latin typeface="微软雅黑" panose="020B0503020204020204" charset="-122"/>
              <a:ea typeface="微软雅黑" panose="020B0503020204020204" charset="-122"/>
            </a:endParaRPr>
          </a:p>
        </p:txBody>
      </p:sp>
      <p:sp>
        <p:nvSpPr>
          <p:cNvPr id="92" name="Line 47"/>
          <p:cNvSpPr>
            <a:spLocks noChangeShapeType="1"/>
          </p:cNvSpPr>
          <p:nvPr/>
        </p:nvSpPr>
        <p:spPr bwMode="auto">
          <a:xfrm>
            <a:off x="2335791" y="3135476"/>
            <a:ext cx="0" cy="235207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latin typeface="微软雅黑" panose="020B0503020204020204" charset="-122"/>
              <a:ea typeface="微软雅黑" panose="020B0503020204020204" charset="-122"/>
            </a:endParaRPr>
          </a:p>
        </p:txBody>
      </p:sp>
      <p:sp>
        <p:nvSpPr>
          <p:cNvPr id="103" name="Rectangle 6"/>
          <p:cNvSpPr>
            <a:spLocks noChangeArrowheads="1"/>
          </p:cNvSpPr>
          <p:nvPr/>
        </p:nvSpPr>
        <p:spPr bwMode="auto">
          <a:xfrm>
            <a:off x="2647836" y="3283946"/>
            <a:ext cx="308084" cy="1852435"/>
          </a:xfrm>
          <a:prstGeom prst="rect">
            <a:avLst/>
          </a:prstGeom>
          <a:solidFill>
            <a:srgbClr val="FFFF00"/>
          </a:solidFill>
          <a:ln>
            <a:noFill/>
          </a:ln>
          <a:effectLst/>
        </p:spPr>
        <p:txBody>
          <a:bodyPr wrap="none" anchor="ctr"/>
          <a:lstStyle/>
          <a:p>
            <a:r>
              <a:rPr lang="en-US" altLang="zh-CN" sz="1515" b="1">
                <a:latin typeface="微软雅黑" panose="020B0503020204020204" charset="-122"/>
                <a:ea typeface="微软雅黑" panose="020B0503020204020204" charset="-122"/>
              </a:rPr>
              <a:t>B</a:t>
            </a:r>
          </a:p>
        </p:txBody>
      </p:sp>
      <p:sp>
        <p:nvSpPr>
          <p:cNvPr id="104" name="Rectangle 7"/>
          <p:cNvSpPr>
            <a:spLocks noChangeArrowheads="1"/>
          </p:cNvSpPr>
          <p:nvPr/>
        </p:nvSpPr>
        <p:spPr bwMode="auto">
          <a:xfrm>
            <a:off x="2957623" y="3283946"/>
            <a:ext cx="308084" cy="185243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515" b="1">
                <a:latin typeface="微软雅黑" panose="020B0503020204020204" charset="-122"/>
                <a:ea typeface="微软雅黑" panose="020B0503020204020204" charset="-122"/>
              </a:rPr>
              <a:t>C</a:t>
            </a:r>
          </a:p>
        </p:txBody>
      </p:sp>
      <p:sp>
        <p:nvSpPr>
          <p:cNvPr id="105" name="Rectangle 8"/>
          <p:cNvSpPr>
            <a:spLocks noChangeArrowheads="1"/>
          </p:cNvSpPr>
          <p:nvPr/>
        </p:nvSpPr>
        <p:spPr bwMode="auto">
          <a:xfrm>
            <a:off x="3265707" y="3283946"/>
            <a:ext cx="308085" cy="1852435"/>
          </a:xfrm>
          <a:prstGeom prst="rect">
            <a:avLst/>
          </a:prstGeom>
          <a:solidFill>
            <a:srgbClr val="00B0F0"/>
          </a:solidFill>
          <a:ln>
            <a:noFill/>
          </a:ln>
          <a:effectLst/>
        </p:spPr>
        <p:txBody>
          <a:bodyPr wrap="none" anchor="ctr"/>
          <a:lstStyle/>
          <a:p>
            <a:r>
              <a:rPr lang="en-US" altLang="zh-CN" sz="1515" b="1">
                <a:latin typeface="微软雅黑" panose="020B0503020204020204" charset="-122"/>
                <a:ea typeface="微软雅黑" panose="020B0503020204020204" charset="-122"/>
              </a:rPr>
              <a:t>D</a:t>
            </a:r>
          </a:p>
        </p:txBody>
      </p:sp>
      <p:sp>
        <p:nvSpPr>
          <p:cNvPr id="106" name="Rectangle 19"/>
          <p:cNvSpPr>
            <a:spLocks noChangeArrowheads="1"/>
          </p:cNvSpPr>
          <p:nvPr/>
        </p:nvSpPr>
        <p:spPr bwMode="auto">
          <a:xfrm>
            <a:off x="2339752" y="3283946"/>
            <a:ext cx="308085" cy="1852435"/>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515" b="1" dirty="0">
                <a:latin typeface="微软雅黑" panose="020B0503020204020204" charset="-122"/>
                <a:ea typeface="微软雅黑" panose="020B0503020204020204" charset="-122"/>
              </a:rPr>
              <a:t>A</a:t>
            </a:r>
          </a:p>
        </p:txBody>
      </p:sp>
      <p:grpSp>
        <p:nvGrpSpPr>
          <p:cNvPr id="107" name="Group 30"/>
          <p:cNvGrpSpPr/>
          <p:nvPr/>
        </p:nvGrpSpPr>
        <p:grpSpPr bwMode="auto">
          <a:xfrm>
            <a:off x="2341453" y="5208657"/>
            <a:ext cx="1234041" cy="443077"/>
            <a:chOff x="931" y="2886"/>
            <a:chExt cx="725" cy="282"/>
          </a:xfrm>
        </p:grpSpPr>
        <p:sp>
          <p:nvSpPr>
            <p:cNvPr id="108" name="Text Box 31"/>
            <p:cNvSpPr txBox="1">
              <a:spLocks noChangeArrowheads="1"/>
            </p:cNvSpPr>
            <p:nvPr/>
          </p:nvSpPr>
          <p:spPr bwMode="auto">
            <a:xfrm>
              <a:off x="1017" y="2976"/>
              <a:ext cx="5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515" b="1" dirty="0">
                  <a:solidFill>
                    <a:srgbClr val="CC00CC"/>
                  </a:solidFill>
                  <a:latin typeface="微软雅黑" panose="020B0503020204020204" charset="-122"/>
                  <a:ea typeface="微软雅黑" panose="020B0503020204020204" charset="-122"/>
                  <a:cs typeface="微软雅黑" panose="020B0503020204020204" charset="-122"/>
                </a:rPr>
                <a:t>TDM </a:t>
              </a:r>
              <a:r>
                <a:rPr kumimoji="1" lang="zh-CN" altLang="en-US" sz="1515" b="1" dirty="0">
                  <a:solidFill>
                    <a:srgbClr val="CC00CC"/>
                  </a:solidFill>
                  <a:latin typeface="微软雅黑" panose="020B0503020204020204" charset="-122"/>
                  <a:ea typeface="微软雅黑" panose="020B0503020204020204" charset="-122"/>
                  <a:cs typeface="微软雅黑" panose="020B0503020204020204" charset="-122"/>
                </a:rPr>
                <a:t>帧</a:t>
              </a:r>
            </a:p>
          </p:txBody>
        </p:sp>
        <p:sp>
          <p:nvSpPr>
            <p:cNvPr id="109" name="AutoShape 32"/>
            <p:cNvSpPr/>
            <p:nvPr/>
          </p:nvSpPr>
          <p:spPr bwMode="auto">
            <a:xfrm rot="16200000" flipV="1">
              <a:off x="1248" y="2568"/>
              <a:ext cx="90" cy="725"/>
            </a:xfrm>
            <a:prstGeom prst="leftBrace">
              <a:avLst>
                <a:gd name="adj1" fmla="val 67130"/>
                <a:gd name="adj2" fmla="val 50000"/>
              </a:avLst>
            </a:prstGeom>
            <a:noFill/>
            <a:ln w="190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15" b="1">
                <a:latin typeface="微软雅黑" panose="020B0503020204020204" charset="-122"/>
                <a:ea typeface="微软雅黑" panose="020B0503020204020204" charset="-122"/>
              </a:endParaRPr>
            </a:p>
          </p:txBody>
        </p:sp>
      </p:grpSp>
      <p:sp>
        <p:nvSpPr>
          <p:cNvPr id="110" name="Line 47"/>
          <p:cNvSpPr>
            <a:spLocks noChangeShapeType="1"/>
          </p:cNvSpPr>
          <p:nvPr/>
        </p:nvSpPr>
        <p:spPr bwMode="auto">
          <a:xfrm>
            <a:off x="3573792" y="3140968"/>
            <a:ext cx="0" cy="235207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latin typeface="微软雅黑" panose="020B0503020204020204" charset="-122"/>
              <a:ea typeface="微软雅黑" panose="020B0503020204020204" charset="-122"/>
            </a:endParaRPr>
          </a:p>
        </p:txBody>
      </p:sp>
      <p:sp>
        <p:nvSpPr>
          <p:cNvPr id="124" name="Rectangle 6"/>
          <p:cNvSpPr>
            <a:spLocks noChangeArrowheads="1"/>
          </p:cNvSpPr>
          <p:nvPr/>
        </p:nvSpPr>
        <p:spPr bwMode="auto">
          <a:xfrm>
            <a:off x="3897204" y="3283946"/>
            <a:ext cx="308084" cy="1852435"/>
          </a:xfrm>
          <a:prstGeom prst="rect">
            <a:avLst/>
          </a:prstGeom>
          <a:solidFill>
            <a:srgbClr val="FFFF00"/>
          </a:solidFill>
          <a:ln>
            <a:noFill/>
          </a:ln>
          <a:effectLst/>
        </p:spPr>
        <p:txBody>
          <a:bodyPr wrap="none" anchor="ctr"/>
          <a:lstStyle/>
          <a:p>
            <a:r>
              <a:rPr lang="en-US" altLang="zh-CN" sz="1515" b="1">
                <a:latin typeface="微软雅黑" panose="020B0503020204020204" charset="-122"/>
                <a:ea typeface="微软雅黑" panose="020B0503020204020204" charset="-122"/>
              </a:rPr>
              <a:t>B</a:t>
            </a:r>
          </a:p>
        </p:txBody>
      </p:sp>
      <p:sp>
        <p:nvSpPr>
          <p:cNvPr id="125" name="Rectangle 7"/>
          <p:cNvSpPr>
            <a:spLocks noChangeArrowheads="1"/>
          </p:cNvSpPr>
          <p:nvPr/>
        </p:nvSpPr>
        <p:spPr bwMode="auto">
          <a:xfrm>
            <a:off x="4206991" y="3283946"/>
            <a:ext cx="308084" cy="185243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515" b="1">
                <a:latin typeface="微软雅黑" panose="020B0503020204020204" charset="-122"/>
                <a:ea typeface="微软雅黑" panose="020B0503020204020204" charset="-122"/>
              </a:rPr>
              <a:t>C</a:t>
            </a:r>
          </a:p>
        </p:txBody>
      </p:sp>
      <p:sp>
        <p:nvSpPr>
          <p:cNvPr id="126" name="Rectangle 8"/>
          <p:cNvSpPr>
            <a:spLocks noChangeArrowheads="1"/>
          </p:cNvSpPr>
          <p:nvPr/>
        </p:nvSpPr>
        <p:spPr bwMode="auto">
          <a:xfrm>
            <a:off x="4515075" y="3283946"/>
            <a:ext cx="308085" cy="1852435"/>
          </a:xfrm>
          <a:prstGeom prst="rect">
            <a:avLst/>
          </a:prstGeom>
          <a:solidFill>
            <a:srgbClr val="00B0F0"/>
          </a:solidFill>
          <a:ln>
            <a:noFill/>
          </a:ln>
          <a:effectLst/>
        </p:spPr>
        <p:txBody>
          <a:bodyPr wrap="none" anchor="ctr"/>
          <a:lstStyle/>
          <a:p>
            <a:r>
              <a:rPr lang="en-US" altLang="zh-CN" sz="1515" b="1">
                <a:latin typeface="微软雅黑" panose="020B0503020204020204" charset="-122"/>
                <a:ea typeface="微软雅黑" panose="020B0503020204020204" charset="-122"/>
              </a:rPr>
              <a:t>D</a:t>
            </a:r>
          </a:p>
        </p:txBody>
      </p:sp>
      <p:sp>
        <p:nvSpPr>
          <p:cNvPr id="127" name="Rectangle 19"/>
          <p:cNvSpPr>
            <a:spLocks noChangeArrowheads="1"/>
          </p:cNvSpPr>
          <p:nvPr/>
        </p:nvSpPr>
        <p:spPr bwMode="auto">
          <a:xfrm>
            <a:off x="3589120" y="3283946"/>
            <a:ext cx="308085" cy="1852435"/>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515" b="1" dirty="0">
                <a:latin typeface="微软雅黑" panose="020B0503020204020204" charset="-122"/>
                <a:ea typeface="微软雅黑" panose="020B0503020204020204" charset="-122"/>
              </a:rPr>
              <a:t>A</a:t>
            </a:r>
          </a:p>
        </p:txBody>
      </p:sp>
      <p:grpSp>
        <p:nvGrpSpPr>
          <p:cNvPr id="128" name="Group 30"/>
          <p:cNvGrpSpPr/>
          <p:nvPr/>
        </p:nvGrpSpPr>
        <p:grpSpPr bwMode="auto">
          <a:xfrm>
            <a:off x="3590821" y="5208657"/>
            <a:ext cx="1234041" cy="443077"/>
            <a:chOff x="931" y="2886"/>
            <a:chExt cx="725" cy="282"/>
          </a:xfrm>
        </p:grpSpPr>
        <p:sp>
          <p:nvSpPr>
            <p:cNvPr id="129" name="Text Box 31"/>
            <p:cNvSpPr txBox="1">
              <a:spLocks noChangeArrowheads="1"/>
            </p:cNvSpPr>
            <p:nvPr/>
          </p:nvSpPr>
          <p:spPr bwMode="auto">
            <a:xfrm>
              <a:off x="1017" y="2976"/>
              <a:ext cx="5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515" b="1" dirty="0">
                  <a:solidFill>
                    <a:srgbClr val="CC00CC"/>
                  </a:solidFill>
                  <a:latin typeface="微软雅黑" panose="020B0503020204020204" charset="-122"/>
                  <a:ea typeface="微软雅黑" panose="020B0503020204020204" charset="-122"/>
                  <a:cs typeface="微软雅黑" panose="020B0503020204020204" charset="-122"/>
                </a:rPr>
                <a:t>TDM </a:t>
              </a:r>
              <a:r>
                <a:rPr kumimoji="1" lang="zh-CN" altLang="en-US" sz="1515" b="1" dirty="0">
                  <a:solidFill>
                    <a:srgbClr val="CC00CC"/>
                  </a:solidFill>
                  <a:latin typeface="微软雅黑" panose="020B0503020204020204" charset="-122"/>
                  <a:ea typeface="微软雅黑" panose="020B0503020204020204" charset="-122"/>
                  <a:cs typeface="微软雅黑" panose="020B0503020204020204" charset="-122"/>
                </a:rPr>
                <a:t>帧</a:t>
              </a:r>
            </a:p>
          </p:txBody>
        </p:sp>
        <p:sp>
          <p:nvSpPr>
            <p:cNvPr id="130" name="AutoShape 32"/>
            <p:cNvSpPr/>
            <p:nvPr/>
          </p:nvSpPr>
          <p:spPr bwMode="auto">
            <a:xfrm rot="16200000" flipV="1">
              <a:off x="1248" y="2568"/>
              <a:ext cx="90" cy="725"/>
            </a:xfrm>
            <a:prstGeom prst="leftBrace">
              <a:avLst>
                <a:gd name="adj1" fmla="val 67130"/>
                <a:gd name="adj2" fmla="val 50000"/>
              </a:avLst>
            </a:prstGeom>
            <a:noFill/>
            <a:ln w="190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15" b="1">
                <a:latin typeface="微软雅黑" panose="020B0503020204020204" charset="-122"/>
                <a:ea typeface="微软雅黑" panose="020B0503020204020204" charset="-122"/>
              </a:endParaRPr>
            </a:p>
          </p:txBody>
        </p:sp>
      </p:grpSp>
      <p:sp>
        <p:nvSpPr>
          <p:cNvPr id="131" name="Line 47"/>
          <p:cNvSpPr>
            <a:spLocks noChangeShapeType="1"/>
          </p:cNvSpPr>
          <p:nvPr/>
        </p:nvSpPr>
        <p:spPr bwMode="auto">
          <a:xfrm>
            <a:off x="4823160" y="3140968"/>
            <a:ext cx="0" cy="235207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latin typeface="微软雅黑" panose="020B0503020204020204" charset="-122"/>
              <a:ea typeface="微软雅黑" panose="020B0503020204020204" charset="-122"/>
            </a:endParaRPr>
          </a:p>
        </p:txBody>
      </p:sp>
      <p:sp>
        <p:nvSpPr>
          <p:cNvPr id="132" name="Rectangle 6"/>
          <p:cNvSpPr>
            <a:spLocks noChangeArrowheads="1"/>
          </p:cNvSpPr>
          <p:nvPr/>
        </p:nvSpPr>
        <p:spPr bwMode="auto">
          <a:xfrm>
            <a:off x="5147014" y="3283946"/>
            <a:ext cx="308084" cy="1852435"/>
          </a:xfrm>
          <a:prstGeom prst="rect">
            <a:avLst/>
          </a:prstGeom>
          <a:solidFill>
            <a:srgbClr val="FFFF00"/>
          </a:solidFill>
          <a:ln>
            <a:noFill/>
          </a:ln>
          <a:effectLst/>
        </p:spPr>
        <p:txBody>
          <a:bodyPr wrap="none" anchor="ctr"/>
          <a:lstStyle/>
          <a:p>
            <a:r>
              <a:rPr lang="en-US" altLang="zh-CN" sz="1515" b="1">
                <a:latin typeface="微软雅黑" panose="020B0503020204020204" charset="-122"/>
                <a:ea typeface="微软雅黑" panose="020B0503020204020204" charset="-122"/>
              </a:rPr>
              <a:t>B</a:t>
            </a:r>
          </a:p>
        </p:txBody>
      </p:sp>
      <p:sp>
        <p:nvSpPr>
          <p:cNvPr id="133" name="Rectangle 7"/>
          <p:cNvSpPr>
            <a:spLocks noChangeArrowheads="1"/>
          </p:cNvSpPr>
          <p:nvPr/>
        </p:nvSpPr>
        <p:spPr bwMode="auto">
          <a:xfrm>
            <a:off x="5456801" y="3283946"/>
            <a:ext cx="308084" cy="185243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515" b="1">
                <a:latin typeface="微软雅黑" panose="020B0503020204020204" charset="-122"/>
                <a:ea typeface="微软雅黑" panose="020B0503020204020204" charset="-122"/>
              </a:rPr>
              <a:t>C</a:t>
            </a:r>
          </a:p>
        </p:txBody>
      </p:sp>
      <p:sp>
        <p:nvSpPr>
          <p:cNvPr id="134" name="Rectangle 8"/>
          <p:cNvSpPr>
            <a:spLocks noChangeArrowheads="1"/>
          </p:cNvSpPr>
          <p:nvPr/>
        </p:nvSpPr>
        <p:spPr bwMode="auto">
          <a:xfrm>
            <a:off x="5764885" y="3283946"/>
            <a:ext cx="308085" cy="1852435"/>
          </a:xfrm>
          <a:prstGeom prst="rect">
            <a:avLst/>
          </a:prstGeom>
          <a:solidFill>
            <a:srgbClr val="00B0F0"/>
          </a:solidFill>
          <a:ln>
            <a:noFill/>
          </a:ln>
          <a:effectLst/>
        </p:spPr>
        <p:txBody>
          <a:bodyPr wrap="none" anchor="ctr"/>
          <a:lstStyle/>
          <a:p>
            <a:r>
              <a:rPr lang="en-US" altLang="zh-CN" sz="1515" b="1">
                <a:latin typeface="微软雅黑" panose="020B0503020204020204" charset="-122"/>
                <a:ea typeface="微软雅黑" panose="020B0503020204020204" charset="-122"/>
              </a:rPr>
              <a:t>D</a:t>
            </a:r>
          </a:p>
        </p:txBody>
      </p:sp>
      <p:sp>
        <p:nvSpPr>
          <p:cNvPr id="135" name="Rectangle 19"/>
          <p:cNvSpPr>
            <a:spLocks noChangeArrowheads="1"/>
          </p:cNvSpPr>
          <p:nvPr/>
        </p:nvSpPr>
        <p:spPr bwMode="auto">
          <a:xfrm>
            <a:off x="4838930" y="3283946"/>
            <a:ext cx="308085" cy="1852435"/>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515" b="1" dirty="0">
                <a:latin typeface="微软雅黑" panose="020B0503020204020204" charset="-122"/>
                <a:ea typeface="微软雅黑" panose="020B0503020204020204" charset="-122"/>
              </a:rPr>
              <a:t>A</a:t>
            </a:r>
          </a:p>
        </p:txBody>
      </p:sp>
      <p:grpSp>
        <p:nvGrpSpPr>
          <p:cNvPr id="136" name="Group 30"/>
          <p:cNvGrpSpPr/>
          <p:nvPr/>
        </p:nvGrpSpPr>
        <p:grpSpPr bwMode="auto">
          <a:xfrm>
            <a:off x="4840631" y="5208657"/>
            <a:ext cx="1234041" cy="443077"/>
            <a:chOff x="931" y="2886"/>
            <a:chExt cx="725" cy="282"/>
          </a:xfrm>
        </p:grpSpPr>
        <p:sp>
          <p:nvSpPr>
            <p:cNvPr id="137" name="Text Box 31"/>
            <p:cNvSpPr txBox="1">
              <a:spLocks noChangeArrowheads="1"/>
            </p:cNvSpPr>
            <p:nvPr/>
          </p:nvSpPr>
          <p:spPr bwMode="auto">
            <a:xfrm>
              <a:off x="1017" y="2976"/>
              <a:ext cx="5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515" b="1" dirty="0">
                  <a:solidFill>
                    <a:srgbClr val="CC00CC"/>
                  </a:solidFill>
                  <a:latin typeface="微软雅黑" panose="020B0503020204020204" charset="-122"/>
                  <a:ea typeface="微软雅黑" panose="020B0503020204020204" charset="-122"/>
                  <a:cs typeface="微软雅黑" panose="020B0503020204020204" charset="-122"/>
                </a:rPr>
                <a:t>TDM </a:t>
              </a:r>
              <a:r>
                <a:rPr kumimoji="1" lang="zh-CN" altLang="en-US" sz="1515" b="1" dirty="0">
                  <a:solidFill>
                    <a:srgbClr val="CC00CC"/>
                  </a:solidFill>
                  <a:latin typeface="微软雅黑" panose="020B0503020204020204" charset="-122"/>
                  <a:ea typeface="微软雅黑" panose="020B0503020204020204" charset="-122"/>
                  <a:cs typeface="微软雅黑" panose="020B0503020204020204" charset="-122"/>
                </a:rPr>
                <a:t>帧</a:t>
              </a:r>
            </a:p>
          </p:txBody>
        </p:sp>
        <p:sp>
          <p:nvSpPr>
            <p:cNvPr id="138" name="AutoShape 32"/>
            <p:cNvSpPr/>
            <p:nvPr/>
          </p:nvSpPr>
          <p:spPr bwMode="auto">
            <a:xfrm rot="16200000" flipV="1">
              <a:off x="1248" y="2568"/>
              <a:ext cx="90" cy="725"/>
            </a:xfrm>
            <a:prstGeom prst="leftBrace">
              <a:avLst>
                <a:gd name="adj1" fmla="val 67130"/>
                <a:gd name="adj2" fmla="val 50000"/>
              </a:avLst>
            </a:prstGeom>
            <a:noFill/>
            <a:ln w="190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15" b="1">
                <a:latin typeface="微软雅黑" panose="020B0503020204020204" charset="-122"/>
                <a:ea typeface="微软雅黑" panose="020B0503020204020204" charset="-122"/>
              </a:endParaRPr>
            </a:p>
          </p:txBody>
        </p:sp>
      </p:grpSp>
      <p:sp>
        <p:nvSpPr>
          <p:cNvPr id="139" name="Line 47"/>
          <p:cNvSpPr>
            <a:spLocks noChangeShapeType="1"/>
          </p:cNvSpPr>
          <p:nvPr/>
        </p:nvSpPr>
        <p:spPr bwMode="auto">
          <a:xfrm>
            <a:off x="6072970" y="3140968"/>
            <a:ext cx="0" cy="235207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330286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left)">
                                      <p:cBhvr>
                                        <p:cTn id="7" dur="500"/>
                                        <p:tgtEl>
                                          <p:spTgt spid="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wipe(left)">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
                                        </p:tgtEl>
                                        <p:attrNameLst>
                                          <p:attrName>style.visibility</p:attrName>
                                        </p:attrNameLst>
                                      </p:cBhvr>
                                      <p:to>
                                        <p:strVal val="visible"/>
                                      </p:to>
                                    </p:set>
                                  </p:childTnLst>
                                </p:cTn>
                              </p:par>
                              <p:par>
                                <p:cTn id="27" presetID="10" presetClass="entr" presetSubtype="0" fill="hold" nodeType="with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500"/>
                                        <p:tgtEl>
                                          <p:spTgt spid="7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6"/>
                                        </p:tgtEl>
                                        <p:attrNameLst>
                                          <p:attrName>style.visibility</p:attrName>
                                        </p:attrNameLst>
                                      </p:cBhvr>
                                      <p:to>
                                        <p:strVal val="visible"/>
                                      </p:to>
                                    </p:set>
                                    <p:animEffect transition="in" filter="wipe(left)">
                                      <p:cBhvr>
                                        <p:cTn id="34" dur="500"/>
                                        <p:tgtEl>
                                          <p:spTgt spid="106"/>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03"/>
                                        </p:tgtEl>
                                        <p:attrNameLst>
                                          <p:attrName>style.visibility</p:attrName>
                                        </p:attrNameLst>
                                      </p:cBhvr>
                                      <p:to>
                                        <p:strVal val="visible"/>
                                      </p:to>
                                    </p:set>
                                    <p:animEffect transition="in" filter="wipe(left)">
                                      <p:cBhvr>
                                        <p:cTn id="38" dur="500"/>
                                        <p:tgtEl>
                                          <p:spTgt spid="103"/>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104"/>
                                        </p:tgtEl>
                                        <p:attrNameLst>
                                          <p:attrName>style.visibility</p:attrName>
                                        </p:attrNameLst>
                                      </p:cBhvr>
                                      <p:to>
                                        <p:strVal val="visible"/>
                                      </p:to>
                                    </p:set>
                                    <p:animEffect transition="in" filter="wipe(left)">
                                      <p:cBhvr>
                                        <p:cTn id="42" dur="500"/>
                                        <p:tgtEl>
                                          <p:spTgt spid="104"/>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105"/>
                                        </p:tgtEl>
                                        <p:attrNameLst>
                                          <p:attrName>style.visibility</p:attrName>
                                        </p:attrNameLst>
                                      </p:cBhvr>
                                      <p:to>
                                        <p:strVal val="visible"/>
                                      </p:to>
                                    </p:set>
                                    <p:animEffect transition="in" filter="wipe(left)">
                                      <p:cBhvr>
                                        <p:cTn id="46" dur="500"/>
                                        <p:tgtEl>
                                          <p:spTgt spid="105"/>
                                        </p:tgtEl>
                                      </p:cBhvr>
                                    </p:animEffect>
                                  </p:childTnLst>
                                </p:cTn>
                              </p:par>
                            </p:childTnLst>
                          </p:cTn>
                        </p:par>
                        <p:par>
                          <p:cTn id="47" fill="hold">
                            <p:stCondLst>
                              <p:cond delay="2000"/>
                            </p:stCondLst>
                            <p:childTnLst>
                              <p:par>
                                <p:cTn id="48" presetID="1" presetClass="entr" presetSubtype="0" fill="hold" grpId="0" nodeType="afterEffect">
                                  <p:stCondLst>
                                    <p:cond delay="0"/>
                                  </p:stCondLst>
                                  <p:childTnLst>
                                    <p:set>
                                      <p:cBhvr>
                                        <p:cTn id="49" dur="1" fill="hold">
                                          <p:stCondLst>
                                            <p:cond delay="0"/>
                                          </p:stCondLst>
                                        </p:cTn>
                                        <p:tgtEl>
                                          <p:spTgt spid="110"/>
                                        </p:tgtEl>
                                        <p:attrNameLst>
                                          <p:attrName>style.visibility</p:attrName>
                                        </p:attrNameLst>
                                      </p:cBhvr>
                                      <p:to>
                                        <p:strVal val="visible"/>
                                      </p:to>
                                    </p:set>
                                  </p:childTnLst>
                                </p:cTn>
                              </p:par>
                              <p:par>
                                <p:cTn id="50" presetID="10" presetClass="entr" presetSubtype="0" fill="hold" nodeType="withEffect">
                                  <p:stCondLst>
                                    <p:cond delay="0"/>
                                  </p:stCondLst>
                                  <p:childTnLst>
                                    <p:set>
                                      <p:cBhvr>
                                        <p:cTn id="51" dur="1" fill="hold">
                                          <p:stCondLst>
                                            <p:cond delay="0"/>
                                          </p:stCondLst>
                                        </p:cTn>
                                        <p:tgtEl>
                                          <p:spTgt spid="107"/>
                                        </p:tgtEl>
                                        <p:attrNameLst>
                                          <p:attrName>style.visibility</p:attrName>
                                        </p:attrNameLst>
                                      </p:cBhvr>
                                      <p:to>
                                        <p:strVal val="visible"/>
                                      </p:to>
                                    </p:set>
                                    <p:animEffect transition="in" filter="fade">
                                      <p:cBhvr>
                                        <p:cTn id="52" dur="500"/>
                                        <p:tgtEl>
                                          <p:spTgt spid="107"/>
                                        </p:tgtEl>
                                      </p:cBhvr>
                                    </p:animEffect>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127"/>
                                        </p:tgtEl>
                                        <p:attrNameLst>
                                          <p:attrName>style.visibility</p:attrName>
                                        </p:attrNameLst>
                                      </p:cBhvr>
                                      <p:to>
                                        <p:strVal val="visible"/>
                                      </p:to>
                                    </p:set>
                                    <p:animEffect transition="in" filter="wipe(left)">
                                      <p:cBhvr>
                                        <p:cTn id="56" dur="500"/>
                                        <p:tgtEl>
                                          <p:spTgt spid="127"/>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124"/>
                                        </p:tgtEl>
                                        <p:attrNameLst>
                                          <p:attrName>style.visibility</p:attrName>
                                        </p:attrNameLst>
                                      </p:cBhvr>
                                      <p:to>
                                        <p:strVal val="visible"/>
                                      </p:to>
                                    </p:set>
                                    <p:animEffect transition="in" filter="wipe(left)">
                                      <p:cBhvr>
                                        <p:cTn id="60" dur="500"/>
                                        <p:tgtEl>
                                          <p:spTgt spid="124"/>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125"/>
                                        </p:tgtEl>
                                        <p:attrNameLst>
                                          <p:attrName>style.visibility</p:attrName>
                                        </p:attrNameLst>
                                      </p:cBhvr>
                                      <p:to>
                                        <p:strVal val="visible"/>
                                      </p:to>
                                    </p:set>
                                    <p:animEffect transition="in" filter="wipe(left)">
                                      <p:cBhvr>
                                        <p:cTn id="64" dur="500"/>
                                        <p:tgtEl>
                                          <p:spTgt spid="125"/>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126"/>
                                        </p:tgtEl>
                                        <p:attrNameLst>
                                          <p:attrName>style.visibility</p:attrName>
                                        </p:attrNameLst>
                                      </p:cBhvr>
                                      <p:to>
                                        <p:strVal val="visible"/>
                                      </p:to>
                                    </p:set>
                                    <p:animEffect transition="in" filter="wipe(left)">
                                      <p:cBhvr>
                                        <p:cTn id="68" dur="500"/>
                                        <p:tgtEl>
                                          <p:spTgt spid="126"/>
                                        </p:tgtEl>
                                      </p:cBhvr>
                                    </p:animEffect>
                                  </p:childTnLst>
                                </p:cTn>
                              </p:par>
                            </p:childTnLst>
                          </p:cTn>
                        </p:par>
                        <p:par>
                          <p:cTn id="69" fill="hold">
                            <p:stCondLst>
                              <p:cond delay="4500"/>
                            </p:stCondLst>
                            <p:childTnLst>
                              <p:par>
                                <p:cTn id="70" presetID="1" presetClass="entr" presetSubtype="0" fill="hold" grpId="0" nodeType="afterEffect">
                                  <p:stCondLst>
                                    <p:cond delay="0"/>
                                  </p:stCondLst>
                                  <p:childTnLst>
                                    <p:set>
                                      <p:cBhvr>
                                        <p:cTn id="71" dur="1" fill="hold">
                                          <p:stCondLst>
                                            <p:cond delay="0"/>
                                          </p:stCondLst>
                                        </p:cTn>
                                        <p:tgtEl>
                                          <p:spTgt spid="131"/>
                                        </p:tgtEl>
                                        <p:attrNameLst>
                                          <p:attrName>style.visibility</p:attrName>
                                        </p:attrNameLst>
                                      </p:cBhvr>
                                      <p:to>
                                        <p:strVal val="visible"/>
                                      </p:to>
                                    </p:set>
                                  </p:childTnLst>
                                </p:cTn>
                              </p:par>
                              <p:par>
                                <p:cTn id="72" presetID="10" presetClass="entr" presetSubtype="0" fill="hold" nodeType="withEffect">
                                  <p:stCondLst>
                                    <p:cond delay="0"/>
                                  </p:stCondLst>
                                  <p:childTnLst>
                                    <p:set>
                                      <p:cBhvr>
                                        <p:cTn id="73" dur="1" fill="hold">
                                          <p:stCondLst>
                                            <p:cond delay="0"/>
                                          </p:stCondLst>
                                        </p:cTn>
                                        <p:tgtEl>
                                          <p:spTgt spid="128"/>
                                        </p:tgtEl>
                                        <p:attrNameLst>
                                          <p:attrName>style.visibility</p:attrName>
                                        </p:attrNameLst>
                                      </p:cBhvr>
                                      <p:to>
                                        <p:strVal val="visible"/>
                                      </p:to>
                                    </p:set>
                                    <p:animEffect transition="in" filter="fade">
                                      <p:cBhvr>
                                        <p:cTn id="74" dur="500"/>
                                        <p:tgtEl>
                                          <p:spTgt spid="128"/>
                                        </p:tgtEl>
                                      </p:cBhvr>
                                    </p:animEffect>
                                  </p:childTnLst>
                                </p:cTn>
                              </p:par>
                            </p:childTnLst>
                          </p:cTn>
                        </p:par>
                        <p:par>
                          <p:cTn id="75" fill="hold">
                            <p:stCondLst>
                              <p:cond delay="5000"/>
                            </p:stCondLst>
                            <p:childTnLst>
                              <p:par>
                                <p:cTn id="76" presetID="22" presetClass="entr" presetSubtype="8" fill="hold" grpId="0" nodeType="afterEffect">
                                  <p:stCondLst>
                                    <p:cond delay="0"/>
                                  </p:stCondLst>
                                  <p:childTnLst>
                                    <p:set>
                                      <p:cBhvr>
                                        <p:cTn id="77" dur="1" fill="hold">
                                          <p:stCondLst>
                                            <p:cond delay="0"/>
                                          </p:stCondLst>
                                        </p:cTn>
                                        <p:tgtEl>
                                          <p:spTgt spid="135"/>
                                        </p:tgtEl>
                                        <p:attrNameLst>
                                          <p:attrName>style.visibility</p:attrName>
                                        </p:attrNameLst>
                                      </p:cBhvr>
                                      <p:to>
                                        <p:strVal val="visible"/>
                                      </p:to>
                                    </p:set>
                                    <p:animEffect transition="in" filter="wipe(left)">
                                      <p:cBhvr>
                                        <p:cTn id="78" dur="500"/>
                                        <p:tgtEl>
                                          <p:spTgt spid="135"/>
                                        </p:tgtEl>
                                      </p:cBhvr>
                                    </p:animEffect>
                                  </p:childTnLst>
                                </p:cTn>
                              </p:par>
                            </p:childTnLst>
                          </p:cTn>
                        </p:par>
                        <p:par>
                          <p:cTn id="79" fill="hold">
                            <p:stCondLst>
                              <p:cond delay="5500"/>
                            </p:stCondLst>
                            <p:childTnLst>
                              <p:par>
                                <p:cTn id="80" presetID="22" presetClass="entr" presetSubtype="8" fill="hold" grpId="0" nodeType="afterEffect">
                                  <p:stCondLst>
                                    <p:cond delay="0"/>
                                  </p:stCondLst>
                                  <p:childTnLst>
                                    <p:set>
                                      <p:cBhvr>
                                        <p:cTn id="81" dur="1" fill="hold">
                                          <p:stCondLst>
                                            <p:cond delay="0"/>
                                          </p:stCondLst>
                                        </p:cTn>
                                        <p:tgtEl>
                                          <p:spTgt spid="132"/>
                                        </p:tgtEl>
                                        <p:attrNameLst>
                                          <p:attrName>style.visibility</p:attrName>
                                        </p:attrNameLst>
                                      </p:cBhvr>
                                      <p:to>
                                        <p:strVal val="visible"/>
                                      </p:to>
                                    </p:set>
                                    <p:animEffect transition="in" filter="wipe(left)">
                                      <p:cBhvr>
                                        <p:cTn id="82" dur="500"/>
                                        <p:tgtEl>
                                          <p:spTgt spid="132"/>
                                        </p:tgtEl>
                                      </p:cBhvr>
                                    </p:animEffect>
                                  </p:childTnLst>
                                </p:cTn>
                              </p:par>
                            </p:childTnLst>
                          </p:cTn>
                        </p:par>
                        <p:par>
                          <p:cTn id="83" fill="hold">
                            <p:stCondLst>
                              <p:cond delay="6000"/>
                            </p:stCondLst>
                            <p:childTnLst>
                              <p:par>
                                <p:cTn id="84" presetID="22" presetClass="entr" presetSubtype="8" fill="hold" grpId="0" nodeType="afterEffect">
                                  <p:stCondLst>
                                    <p:cond delay="0"/>
                                  </p:stCondLst>
                                  <p:childTnLst>
                                    <p:set>
                                      <p:cBhvr>
                                        <p:cTn id="85" dur="1" fill="hold">
                                          <p:stCondLst>
                                            <p:cond delay="0"/>
                                          </p:stCondLst>
                                        </p:cTn>
                                        <p:tgtEl>
                                          <p:spTgt spid="133"/>
                                        </p:tgtEl>
                                        <p:attrNameLst>
                                          <p:attrName>style.visibility</p:attrName>
                                        </p:attrNameLst>
                                      </p:cBhvr>
                                      <p:to>
                                        <p:strVal val="visible"/>
                                      </p:to>
                                    </p:set>
                                    <p:animEffect transition="in" filter="wipe(left)">
                                      <p:cBhvr>
                                        <p:cTn id="86" dur="500"/>
                                        <p:tgtEl>
                                          <p:spTgt spid="133"/>
                                        </p:tgtEl>
                                      </p:cBhvr>
                                    </p:animEffect>
                                  </p:childTnLst>
                                </p:cTn>
                              </p:par>
                            </p:childTnLst>
                          </p:cTn>
                        </p:par>
                        <p:par>
                          <p:cTn id="87" fill="hold">
                            <p:stCondLst>
                              <p:cond delay="6500"/>
                            </p:stCondLst>
                            <p:childTnLst>
                              <p:par>
                                <p:cTn id="88" presetID="22" presetClass="entr" presetSubtype="8" fill="hold" grpId="0" nodeType="afterEffect">
                                  <p:stCondLst>
                                    <p:cond delay="0"/>
                                  </p:stCondLst>
                                  <p:childTnLst>
                                    <p:set>
                                      <p:cBhvr>
                                        <p:cTn id="89" dur="1" fill="hold">
                                          <p:stCondLst>
                                            <p:cond delay="0"/>
                                          </p:stCondLst>
                                        </p:cTn>
                                        <p:tgtEl>
                                          <p:spTgt spid="134"/>
                                        </p:tgtEl>
                                        <p:attrNameLst>
                                          <p:attrName>style.visibility</p:attrName>
                                        </p:attrNameLst>
                                      </p:cBhvr>
                                      <p:to>
                                        <p:strVal val="visible"/>
                                      </p:to>
                                    </p:set>
                                    <p:animEffect transition="in" filter="wipe(left)">
                                      <p:cBhvr>
                                        <p:cTn id="90" dur="500"/>
                                        <p:tgtEl>
                                          <p:spTgt spid="134"/>
                                        </p:tgtEl>
                                      </p:cBhvr>
                                    </p:animEffect>
                                  </p:childTnLst>
                                </p:cTn>
                              </p:par>
                            </p:childTnLst>
                          </p:cTn>
                        </p:par>
                        <p:par>
                          <p:cTn id="91" fill="hold">
                            <p:stCondLst>
                              <p:cond delay="7000"/>
                            </p:stCondLst>
                            <p:childTnLst>
                              <p:par>
                                <p:cTn id="92" presetID="1" presetClass="entr" presetSubtype="0" fill="hold" grpId="0" nodeType="afterEffect">
                                  <p:stCondLst>
                                    <p:cond delay="0"/>
                                  </p:stCondLst>
                                  <p:childTnLst>
                                    <p:set>
                                      <p:cBhvr>
                                        <p:cTn id="93" dur="1" fill="hold">
                                          <p:stCondLst>
                                            <p:cond delay="0"/>
                                          </p:stCondLst>
                                        </p:cTn>
                                        <p:tgtEl>
                                          <p:spTgt spid="139"/>
                                        </p:tgtEl>
                                        <p:attrNameLst>
                                          <p:attrName>style.visibility</p:attrName>
                                        </p:attrNameLst>
                                      </p:cBhvr>
                                      <p:to>
                                        <p:strVal val="visible"/>
                                      </p:to>
                                    </p:set>
                                  </p:childTnLst>
                                </p:cTn>
                              </p:par>
                              <p:par>
                                <p:cTn id="94" presetID="10" presetClass="entr" presetSubtype="0" fill="hold" nodeType="withEffect">
                                  <p:stCondLst>
                                    <p:cond delay="0"/>
                                  </p:stCondLst>
                                  <p:childTnLst>
                                    <p:set>
                                      <p:cBhvr>
                                        <p:cTn id="95" dur="1" fill="hold">
                                          <p:stCondLst>
                                            <p:cond delay="0"/>
                                          </p:stCondLst>
                                        </p:cTn>
                                        <p:tgtEl>
                                          <p:spTgt spid="136"/>
                                        </p:tgtEl>
                                        <p:attrNameLst>
                                          <p:attrName>style.visibility</p:attrName>
                                        </p:attrNameLst>
                                      </p:cBhvr>
                                      <p:to>
                                        <p:strVal val="visible"/>
                                      </p:to>
                                    </p:set>
                                    <p:animEffect transition="in" filter="fade">
                                      <p:cBhvr>
                                        <p:cTn id="96"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70" grpId="0" animBg="1"/>
      <p:bldP spid="92" grpId="0" animBg="1"/>
      <p:bldP spid="103" grpId="0" animBg="1"/>
      <p:bldP spid="104" grpId="0" animBg="1"/>
      <p:bldP spid="105" grpId="0" animBg="1"/>
      <p:bldP spid="106" grpId="0" animBg="1"/>
      <p:bldP spid="110" grpId="0" animBg="1"/>
      <p:bldP spid="124" grpId="0" animBg="1"/>
      <p:bldP spid="125" grpId="0" animBg="1"/>
      <p:bldP spid="126" grpId="0" animBg="1"/>
      <p:bldP spid="127" grpId="0" animBg="1"/>
      <p:bldP spid="131" grpId="0" animBg="1"/>
      <p:bldP spid="132" grpId="0" animBg="1"/>
      <p:bldP spid="133" grpId="0" animBg="1"/>
      <p:bldP spid="134" grpId="0" animBg="1"/>
      <p:bldP spid="135" grpId="0" animBg="1"/>
      <p:bldP spid="1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zh-CN" altLang="zh-CN" dirty="0"/>
              <a:t>把时间分成周期，称为</a:t>
            </a:r>
            <a:r>
              <a:rPr lang="en-US" altLang="zh-CN" dirty="0"/>
              <a:t>TDM</a:t>
            </a:r>
            <a:r>
              <a:rPr lang="zh-CN" altLang="zh-CN" dirty="0"/>
              <a:t>帧（和数据链路层的帧毫不相干</a:t>
            </a:r>
            <a:r>
              <a:rPr lang="zh-CN" altLang="zh-CN" dirty="0" smtClean="0"/>
              <a:t>）</a:t>
            </a:r>
            <a:endParaRPr lang="en-US" altLang="zh-CN" dirty="0" smtClean="0"/>
          </a:p>
          <a:p>
            <a:pPr lvl="1"/>
            <a:r>
              <a:rPr lang="zh-CN" altLang="zh-CN" dirty="0" smtClean="0"/>
              <a:t>在</a:t>
            </a:r>
            <a:r>
              <a:rPr lang="en-US" altLang="zh-CN" dirty="0"/>
              <a:t>TDM</a:t>
            </a:r>
            <a:r>
              <a:rPr lang="zh-CN" altLang="zh-CN" dirty="0"/>
              <a:t>帧内把时间划分成若干时隙（</a:t>
            </a:r>
            <a:r>
              <a:rPr lang="en-US" altLang="zh-CN" dirty="0"/>
              <a:t>slot</a:t>
            </a:r>
            <a:r>
              <a:rPr lang="zh-CN" altLang="zh-CN" dirty="0" smtClean="0"/>
              <a:t>）</a:t>
            </a:r>
            <a:endParaRPr lang="en-US" altLang="zh-CN" dirty="0" smtClean="0"/>
          </a:p>
          <a:p>
            <a:pPr lvl="1"/>
            <a:r>
              <a:rPr lang="zh-CN" altLang="zh-CN" dirty="0" smtClean="0"/>
              <a:t>每</a:t>
            </a:r>
            <a:r>
              <a:rPr lang="zh-CN" altLang="zh-CN" dirty="0"/>
              <a:t>一对用户使用一个时隙，且该时隙在</a:t>
            </a:r>
            <a:r>
              <a:rPr lang="en-US" altLang="zh-CN" dirty="0"/>
              <a:t>TDM</a:t>
            </a:r>
            <a:r>
              <a:rPr lang="zh-CN" altLang="zh-CN" dirty="0"/>
              <a:t>帧中的位置固定</a:t>
            </a:r>
            <a:r>
              <a:rPr lang="zh-CN" altLang="zh-CN" dirty="0" smtClean="0"/>
              <a:t>不变</a:t>
            </a:r>
            <a:endParaRPr lang="zh-CN" altLang="zh-CN" dirty="0"/>
          </a:p>
          <a:p>
            <a:r>
              <a:rPr lang="zh-CN" altLang="zh-CN" dirty="0"/>
              <a:t>通信过程</a:t>
            </a:r>
            <a:r>
              <a:rPr lang="zh-CN" altLang="zh-CN" dirty="0" smtClean="0"/>
              <a:t>中</a:t>
            </a:r>
            <a:endParaRPr lang="en-US" altLang="zh-CN" dirty="0" smtClean="0"/>
          </a:p>
          <a:p>
            <a:pPr lvl="1"/>
            <a:r>
              <a:rPr lang="zh-CN" altLang="zh-CN" dirty="0" smtClean="0"/>
              <a:t>信道</a:t>
            </a:r>
            <a:r>
              <a:rPr lang="zh-CN" altLang="zh-CN" dirty="0"/>
              <a:t>的全部频率资源全部给某一对用户</a:t>
            </a:r>
            <a:r>
              <a:rPr lang="zh-CN" altLang="zh-CN" dirty="0" smtClean="0"/>
              <a:t>使用</a:t>
            </a:r>
            <a:endParaRPr lang="en-US" altLang="zh-CN" dirty="0" smtClean="0"/>
          </a:p>
          <a:p>
            <a:pPr lvl="1"/>
            <a:r>
              <a:rPr lang="zh-CN" altLang="zh-CN" dirty="0" smtClean="0"/>
              <a:t>但是</a:t>
            </a:r>
            <a:r>
              <a:rPr lang="zh-CN" altLang="zh-CN" dirty="0"/>
              <a:t>用户对只能在属于自己的时隙内使用，时隙结束后必须让给后续用户</a:t>
            </a:r>
            <a:r>
              <a:rPr lang="zh-CN" altLang="zh-CN" dirty="0" smtClean="0"/>
              <a:t>使用</a:t>
            </a:r>
            <a:endParaRPr lang="en-US" altLang="zh-CN" dirty="0" smtClean="0"/>
          </a:p>
          <a:p>
            <a:pPr lvl="1"/>
            <a:r>
              <a:rPr lang="zh-CN" altLang="zh-CN" dirty="0" smtClean="0"/>
              <a:t>当</a:t>
            </a:r>
            <a:r>
              <a:rPr lang="zh-CN" altLang="zh-CN" dirty="0"/>
              <a:t>所有用户都发送完毕，开始下一个</a:t>
            </a:r>
            <a:r>
              <a:rPr lang="en-US" altLang="zh-CN" dirty="0"/>
              <a:t>TDM</a:t>
            </a:r>
            <a:r>
              <a:rPr lang="zh-CN" altLang="zh-CN" dirty="0"/>
              <a:t>帧，再轮流使用</a:t>
            </a:r>
            <a:r>
              <a:rPr lang="zh-CN" altLang="zh-CN" dirty="0" smtClean="0"/>
              <a:t>。</a:t>
            </a:r>
            <a:endParaRPr lang="zh-CN" altLang="zh-CN" dirty="0"/>
          </a:p>
        </p:txBody>
      </p:sp>
    </p:spTree>
    <p:extLst>
      <p:ext uri="{BB962C8B-B14F-4D97-AF65-F5344CB8AC3E}">
        <p14:creationId xmlns:p14="http://schemas.microsoft.com/office/powerpoint/2010/main" val="12768042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每一个用户所占用的时隙是周期性地出现</a:t>
            </a:r>
            <a:endParaRPr lang="en-US" altLang="zh-CN" dirty="0" smtClean="0"/>
          </a:p>
          <a:p>
            <a:r>
              <a:rPr lang="zh-CN" altLang="zh-CN" dirty="0" smtClean="0"/>
              <a:t>如果</a:t>
            </a:r>
            <a:r>
              <a:rPr lang="zh-CN" altLang="zh-CN" dirty="0"/>
              <a:t>知道了时隙在</a:t>
            </a:r>
            <a:r>
              <a:rPr lang="en-US" altLang="zh-CN" dirty="0"/>
              <a:t>TDM</a:t>
            </a:r>
            <a:r>
              <a:rPr lang="zh-CN" altLang="zh-CN" dirty="0"/>
              <a:t>帧中的位置，也就知道了这是哪一对用户在通信了</a:t>
            </a:r>
            <a:endParaRPr lang="zh-CN" altLang="en-US" dirty="0"/>
          </a:p>
          <a:p>
            <a:endParaRPr lang="zh-CN" altLang="en-US" dirty="0"/>
          </a:p>
        </p:txBody>
      </p:sp>
    </p:spTree>
    <p:extLst>
      <p:ext uri="{BB962C8B-B14F-4D97-AF65-F5344CB8AC3E}">
        <p14:creationId xmlns:p14="http://schemas.microsoft.com/office/powerpoint/2010/main" val="317676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4. </a:t>
            </a:r>
            <a:r>
              <a:rPr lang="zh-CN" altLang="zh-CN" dirty="0">
                <a:solidFill>
                  <a:srgbClr val="FF0000"/>
                </a:solidFill>
              </a:rPr>
              <a:t>统计时分复用</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时分复用有一个缺点，如果有些用户发送数据少，会给系统造成很大的浪费</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636912"/>
            <a:ext cx="6057927"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7056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467544" y="3284984"/>
            <a:ext cx="8424936" cy="331236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3012" y="3284984"/>
            <a:ext cx="4968853"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zh-CN" dirty="0"/>
              <a:t>统计时分复用（</a:t>
            </a:r>
            <a:r>
              <a:rPr lang="en-US" altLang="zh-CN" dirty="0"/>
              <a:t>Statistical TDM</a:t>
            </a:r>
            <a:r>
              <a:rPr lang="zh-CN" altLang="zh-CN" dirty="0"/>
              <a:t>，</a:t>
            </a:r>
            <a:r>
              <a:rPr lang="en-US" altLang="zh-CN" dirty="0"/>
              <a:t>STDM</a:t>
            </a:r>
            <a:r>
              <a:rPr lang="zh-CN" altLang="zh-CN" dirty="0"/>
              <a:t>）</a:t>
            </a:r>
            <a:endParaRPr lang="zh-CN" altLang="en-US" dirty="0"/>
          </a:p>
        </p:txBody>
      </p:sp>
      <p:sp>
        <p:nvSpPr>
          <p:cNvPr id="3" name="内容占位符 2"/>
          <p:cNvSpPr>
            <a:spLocks noGrp="1"/>
          </p:cNvSpPr>
          <p:nvPr>
            <p:ph sz="quarter" idx="1"/>
          </p:nvPr>
        </p:nvSpPr>
        <p:spPr/>
        <p:txBody>
          <a:bodyPr/>
          <a:lstStyle/>
          <a:p>
            <a:r>
              <a:rPr lang="en-US" altLang="zh-CN" dirty="0"/>
              <a:t>STDM</a:t>
            </a:r>
            <a:r>
              <a:rPr lang="zh-CN" altLang="zh-CN" dirty="0"/>
              <a:t>帧长不再固定，根据数据发送的情况动态</a:t>
            </a:r>
            <a:r>
              <a:rPr lang="zh-CN" altLang="zh-CN" dirty="0" smtClean="0"/>
              <a:t>调整</a:t>
            </a:r>
            <a:endParaRPr lang="en-US" altLang="zh-CN" dirty="0" smtClean="0"/>
          </a:p>
          <a:p>
            <a:r>
              <a:rPr lang="zh-CN" altLang="zh-CN" dirty="0" smtClean="0"/>
              <a:t>在</a:t>
            </a:r>
            <a:r>
              <a:rPr lang="zh-CN" altLang="zh-CN" dirty="0"/>
              <a:t>每一个</a:t>
            </a:r>
            <a:r>
              <a:rPr lang="en-US" altLang="zh-CN" dirty="0"/>
              <a:t>STDM</a:t>
            </a:r>
            <a:r>
              <a:rPr lang="zh-CN" altLang="zh-CN" dirty="0"/>
              <a:t>帧，对所有发送者进行</a:t>
            </a:r>
            <a:r>
              <a:rPr lang="zh-CN" altLang="zh-CN" dirty="0" smtClean="0"/>
              <a:t>轮询</a:t>
            </a:r>
            <a:endParaRPr lang="en-US" altLang="zh-CN" dirty="0" smtClean="0"/>
          </a:p>
          <a:p>
            <a:pPr lvl="1"/>
            <a:r>
              <a:rPr lang="zh-CN" altLang="zh-CN" dirty="0" smtClean="0"/>
              <a:t>如果</a:t>
            </a:r>
            <a:r>
              <a:rPr lang="zh-CN" altLang="zh-CN" dirty="0"/>
              <a:t>发送者有数据就</a:t>
            </a:r>
            <a:r>
              <a:rPr lang="zh-CN" altLang="zh-CN" dirty="0" smtClean="0"/>
              <a:t>发送</a:t>
            </a:r>
            <a:endParaRPr lang="en-US" altLang="zh-CN" dirty="0" smtClean="0"/>
          </a:p>
          <a:p>
            <a:pPr lvl="1"/>
            <a:r>
              <a:rPr lang="zh-CN" altLang="zh-CN" dirty="0" smtClean="0"/>
              <a:t>如果</a:t>
            </a:r>
            <a:r>
              <a:rPr lang="zh-CN" altLang="zh-CN" dirty="0"/>
              <a:t>没有数据就轮空，所属时隙让给后方有数据的发送者</a:t>
            </a:r>
            <a:r>
              <a:rPr lang="zh-CN" altLang="zh-CN" dirty="0" smtClean="0"/>
              <a:t>使用</a:t>
            </a:r>
            <a:endParaRPr lang="zh-CN" altLang="en-US" dirty="0"/>
          </a:p>
        </p:txBody>
      </p:sp>
      <p:cxnSp>
        <p:nvCxnSpPr>
          <p:cNvPr id="5" name="直接箭头连接符 4"/>
          <p:cNvCxnSpPr/>
          <p:nvPr/>
        </p:nvCxnSpPr>
        <p:spPr>
          <a:xfrm>
            <a:off x="2843808" y="3573016"/>
            <a:ext cx="36004" cy="2304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3203848" y="4077072"/>
            <a:ext cx="576064"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3491880" y="5301208"/>
            <a:ext cx="360040" cy="5760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3851920" y="3573016"/>
            <a:ext cx="936104" cy="23042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4139952" y="3501008"/>
            <a:ext cx="1728192" cy="23762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4443834" y="4689140"/>
            <a:ext cx="1352302" cy="11881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5589240"/>
            <a:ext cx="971550"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5919936"/>
            <a:ext cx="29146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311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wipe(left)">
                                      <p:cBhvr>
                                        <p:cTn id="7" dur="9750"/>
                                        <p:tgtEl>
                                          <p:spTgt spid="7174"/>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1000"/>
                                        <p:tgtEl>
                                          <p:spTgt spid="5"/>
                                        </p:tgtEl>
                                      </p:cBhvr>
                                    </p:animEffect>
                                  </p:childTnLst>
                                </p:cTn>
                              </p:par>
                              <p:par>
                                <p:cTn id="11" presetID="22" presetClass="entr" presetSubtype="1" fill="hold" nodeType="withEffect">
                                  <p:stCondLst>
                                    <p:cond delay="100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1000"/>
                                        <p:tgtEl>
                                          <p:spTgt spid="7"/>
                                        </p:tgtEl>
                                      </p:cBhvr>
                                    </p:animEffect>
                                  </p:childTnLst>
                                </p:cTn>
                              </p:par>
                              <p:par>
                                <p:cTn id="14" presetID="22" presetClass="entr" presetSubtype="1" fill="hold" nodeType="withEffect">
                                  <p:stCondLst>
                                    <p:cond delay="2000"/>
                                  </p:stCondLst>
                                  <p:childTnLst>
                                    <p:set>
                                      <p:cBhvr>
                                        <p:cTn id="15" dur="1" fill="hold">
                                          <p:stCondLst>
                                            <p:cond delay="0"/>
                                          </p:stCondLst>
                                        </p:cTn>
                                        <p:tgtEl>
                                          <p:spTgt spid="11"/>
                                        </p:tgtEl>
                                        <p:attrNameLst>
                                          <p:attrName>style.visibility</p:attrName>
                                        </p:attrNameLst>
                                      </p:cBhvr>
                                      <p:to>
                                        <p:strVal val="visible"/>
                                      </p:to>
                                    </p:set>
                                    <p:animEffect transition="in" filter="wipe(up)">
                                      <p:cBhvr>
                                        <p:cTn id="16" dur="1000"/>
                                        <p:tgtEl>
                                          <p:spTgt spid="11"/>
                                        </p:tgtEl>
                                      </p:cBhvr>
                                    </p:animEffect>
                                  </p:childTnLst>
                                </p:cTn>
                              </p:par>
                              <p:par>
                                <p:cTn id="17" presetID="22" presetClass="entr" presetSubtype="1" fill="hold" nodeType="withEffect">
                                  <p:stCondLst>
                                    <p:cond delay="300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1000"/>
                                        <p:tgtEl>
                                          <p:spTgt spid="13"/>
                                        </p:tgtEl>
                                      </p:cBhvr>
                                    </p:animEffect>
                                  </p:childTnLst>
                                </p:cTn>
                              </p:par>
                              <p:par>
                                <p:cTn id="20" presetID="22" presetClass="entr" presetSubtype="1" fill="hold" nodeType="withEffect">
                                  <p:stCondLst>
                                    <p:cond delay="400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1000"/>
                                        <p:tgtEl>
                                          <p:spTgt spid="15"/>
                                        </p:tgtEl>
                                      </p:cBhvr>
                                    </p:animEffect>
                                  </p:childTnLst>
                                </p:cTn>
                              </p:par>
                              <p:par>
                                <p:cTn id="23" presetID="22" presetClass="entr" presetSubtype="1" fill="hold" nodeType="withEffect">
                                  <p:stCondLst>
                                    <p:cond delay="5000"/>
                                  </p:stCondLst>
                                  <p:childTnLst>
                                    <p:set>
                                      <p:cBhvr>
                                        <p:cTn id="24" dur="1" fill="hold">
                                          <p:stCondLst>
                                            <p:cond delay="0"/>
                                          </p:stCondLst>
                                        </p:cTn>
                                        <p:tgtEl>
                                          <p:spTgt spid="17"/>
                                        </p:tgtEl>
                                        <p:attrNameLst>
                                          <p:attrName>style.visibility</p:attrName>
                                        </p:attrNameLst>
                                      </p:cBhvr>
                                      <p:to>
                                        <p:strVal val="visible"/>
                                      </p:to>
                                    </p:set>
                                    <p:animEffect transition="in" filter="wipe(up)">
                                      <p:cBhvr>
                                        <p:cTn id="25"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发送者在</a:t>
            </a:r>
            <a:r>
              <a:rPr lang="en-US" altLang="zh-CN" dirty="0"/>
              <a:t>STDM</a:t>
            </a:r>
            <a:r>
              <a:rPr lang="zh-CN" altLang="zh-CN" dirty="0"/>
              <a:t>帧中的位置不再</a:t>
            </a:r>
            <a:r>
              <a:rPr lang="zh-CN" altLang="zh-CN" dirty="0" smtClean="0"/>
              <a:t>固定</a:t>
            </a:r>
            <a:endParaRPr lang="en-US" altLang="zh-CN" dirty="0" smtClean="0"/>
          </a:p>
          <a:p>
            <a:r>
              <a:rPr lang="zh-CN" altLang="zh-CN" dirty="0" smtClean="0"/>
              <a:t>因此</a:t>
            </a:r>
            <a:r>
              <a:rPr lang="zh-CN" altLang="zh-CN" dirty="0"/>
              <a:t>统计时分复用又称为异步</a:t>
            </a:r>
            <a:r>
              <a:rPr lang="zh-CN" altLang="zh-CN" dirty="0" smtClean="0"/>
              <a:t>时分复用</a:t>
            </a:r>
            <a:endParaRPr lang="en-US" altLang="zh-CN" dirty="0" smtClean="0"/>
          </a:p>
          <a:p>
            <a:pPr lvl="1"/>
            <a:r>
              <a:rPr lang="zh-CN" altLang="zh-CN" dirty="0" smtClean="0"/>
              <a:t>相</a:t>
            </a:r>
            <a:r>
              <a:rPr lang="zh-CN" altLang="zh-CN" dirty="0"/>
              <a:t>对应的，时分复用又称为同步</a:t>
            </a:r>
            <a:r>
              <a:rPr lang="zh-CN" altLang="zh-CN" dirty="0" smtClean="0"/>
              <a:t>时分复用</a:t>
            </a:r>
            <a:endParaRPr lang="en-US" altLang="zh-CN" dirty="0" smtClean="0"/>
          </a:p>
          <a:p>
            <a:r>
              <a:rPr lang="zh-CN" altLang="zh-CN" dirty="0" smtClean="0"/>
              <a:t>为此</a:t>
            </a:r>
            <a:r>
              <a:rPr lang="zh-CN" altLang="zh-CN" dirty="0"/>
              <a:t>，应该给每一个数据增加地址信息，方便对端设备根据地址来判断最终的接收者。</a:t>
            </a:r>
          </a:p>
          <a:p>
            <a:r>
              <a:rPr lang="zh-CN" altLang="zh-CN" dirty="0"/>
              <a:t>在发送方不都是批量发送数据的情况下，统计时分复用可显著地增加信道的</a:t>
            </a:r>
            <a:r>
              <a:rPr lang="zh-CN" altLang="zh-CN" dirty="0" smtClean="0"/>
              <a:t>利用率</a:t>
            </a:r>
            <a:endParaRPr lang="en-US" altLang="zh-CN" dirty="0" smtClean="0"/>
          </a:p>
          <a:p>
            <a:pPr lvl="1"/>
            <a:r>
              <a:rPr lang="zh-CN" altLang="en-US" dirty="0" smtClean="0"/>
              <a:t>相反，如果发送方都是批量发送数据的情况下，会怎样？</a:t>
            </a:r>
            <a:endParaRPr lang="zh-CN" altLang="en-US" dirty="0"/>
          </a:p>
        </p:txBody>
      </p:sp>
    </p:spTree>
    <p:extLst>
      <p:ext uri="{BB962C8B-B14F-4D97-AF65-F5344CB8AC3E}">
        <p14:creationId xmlns:p14="http://schemas.microsoft.com/office/powerpoint/2010/main" val="8733463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5. </a:t>
            </a:r>
            <a:r>
              <a:rPr lang="zh-CN" altLang="zh-CN" dirty="0">
                <a:solidFill>
                  <a:srgbClr val="FF0000"/>
                </a:solidFill>
              </a:rPr>
              <a:t>空分复用</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空分复用（</a:t>
            </a:r>
            <a:r>
              <a:rPr lang="en-US" altLang="zh-CN" dirty="0"/>
              <a:t>Space Division Multiplexing</a:t>
            </a:r>
            <a:r>
              <a:rPr lang="zh-CN" altLang="zh-CN" dirty="0"/>
              <a:t>，</a:t>
            </a:r>
            <a:r>
              <a:rPr lang="en-US" altLang="zh-CN" dirty="0"/>
              <a:t>SDM</a:t>
            </a:r>
            <a:r>
              <a:rPr lang="zh-CN" altLang="zh-CN" dirty="0" smtClean="0"/>
              <a:t>）</a:t>
            </a:r>
            <a:endParaRPr lang="en-US" altLang="zh-CN" dirty="0" smtClean="0"/>
          </a:p>
          <a:p>
            <a:r>
              <a:rPr lang="zh-CN" altLang="zh-CN" dirty="0" smtClean="0"/>
              <a:t>以</a:t>
            </a:r>
            <a:r>
              <a:rPr lang="zh-CN" altLang="zh-CN" dirty="0"/>
              <a:t>不同空间的信号实现对共享信道的共</a:t>
            </a:r>
            <a:r>
              <a:rPr lang="zh-CN" altLang="zh-CN" dirty="0" smtClean="0"/>
              <a:t>用</a:t>
            </a:r>
            <a:endParaRPr lang="en-US" altLang="zh-CN" dirty="0" smtClean="0"/>
          </a:p>
          <a:p>
            <a:r>
              <a:rPr lang="zh-CN" altLang="zh-CN" dirty="0" smtClean="0"/>
              <a:t>该</a:t>
            </a:r>
            <a:r>
              <a:rPr lang="zh-CN" altLang="zh-CN" dirty="0"/>
              <a:t>机制下用户占用不同空间（如位置、角度等）的传输介质，形成自己独享的</a:t>
            </a:r>
            <a:r>
              <a:rPr lang="zh-CN" altLang="zh-CN" dirty="0" smtClean="0"/>
              <a:t>信道</a:t>
            </a:r>
            <a:endParaRPr lang="zh-CN"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789040"/>
            <a:ext cx="5688632" cy="1599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4168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5.1 </a:t>
            </a:r>
            <a:r>
              <a:rPr lang="zh-CN" altLang="zh-CN" dirty="0"/>
              <a:t>信道</a:t>
            </a:r>
            <a:r>
              <a:rPr lang="zh-CN" altLang="zh-CN" dirty="0" smtClean="0"/>
              <a:t>复用</a:t>
            </a:r>
            <a:endParaRPr lang="en-US" altLang="zh-CN" dirty="0" smtClean="0"/>
          </a:p>
          <a:p>
            <a:pPr lvl="1"/>
            <a:r>
              <a:rPr lang="en-US" altLang="zh-CN" dirty="0"/>
              <a:t>5.1.1 </a:t>
            </a:r>
            <a:r>
              <a:rPr lang="zh-CN" altLang="zh-CN" dirty="0" smtClean="0"/>
              <a:t>概述</a:t>
            </a:r>
            <a:endParaRPr lang="en-US" altLang="zh-CN" dirty="0" smtClean="0"/>
          </a:p>
          <a:p>
            <a:pPr lvl="1"/>
            <a:r>
              <a:rPr lang="en-US" altLang="zh-CN" dirty="0"/>
              <a:t>5.1.2 </a:t>
            </a:r>
            <a:r>
              <a:rPr lang="zh-CN" altLang="zh-CN" dirty="0"/>
              <a:t>信道复用</a:t>
            </a:r>
            <a:r>
              <a:rPr lang="zh-CN" altLang="zh-CN" dirty="0" smtClean="0"/>
              <a:t>技术</a:t>
            </a:r>
            <a:endParaRPr lang="en-US" altLang="zh-CN" dirty="0" smtClean="0"/>
          </a:p>
          <a:p>
            <a:pPr lvl="1"/>
            <a:r>
              <a:rPr lang="en-US" altLang="zh-CN" dirty="0">
                <a:solidFill>
                  <a:srgbClr val="FF0000"/>
                </a:solidFill>
              </a:rPr>
              <a:t>5.1.3 </a:t>
            </a:r>
            <a:r>
              <a:rPr lang="zh-CN" altLang="zh-CN" dirty="0">
                <a:solidFill>
                  <a:srgbClr val="FF0000"/>
                </a:solidFill>
              </a:rPr>
              <a:t>码分复用</a:t>
            </a:r>
            <a:endParaRPr lang="en-US" altLang="zh-CN" dirty="0" smtClean="0">
              <a:solidFill>
                <a:srgbClr val="FF0000"/>
              </a:solidFill>
            </a:endParaRPr>
          </a:p>
          <a:p>
            <a:r>
              <a:rPr lang="en-US" altLang="zh-CN" dirty="0"/>
              <a:t>5.2 </a:t>
            </a:r>
            <a:r>
              <a:rPr lang="en-US" altLang="zh-CN" dirty="0" smtClean="0"/>
              <a:t>SDH</a:t>
            </a:r>
          </a:p>
          <a:p>
            <a:r>
              <a:rPr lang="en-US" altLang="zh-CN" dirty="0"/>
              <a:t>5.3 PPP</a:t>
            </a:r>
            <a:endParaRPr lang="zh-CN" altLang="en-US" dirty="0"/>
          </a:p>
        </p:txBody>
      </p:sp>
    </p:spTree>
    <p:extLst>
      <p:ext uri="{BB962C8B-B14F-4D97-AF65-F5344CB8AC3E}">
        <p14:creationId xmlns:p14="http://schemas.microsoft.com/office/powerpoint/2010/main" val="263438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码分复用（</a:t>
            </a:r>
            <a:r>
              <a:rPr lang="en-US" altLang="zh-CN" dirty="0"/>
              <a:t>Code Division Multiplexing</a:t>
            </a:r>
            <a:r>
              <a:rPr lang="zh-CN" altLang="zh-CN" dirty="0"/>
              <a:t>，</a:t>
            </a:r>
            <a:r>
              <a:rPr lang="en-US" altLang="zh-CN" dirty="0"/>
              <a:t>CDM</a:t>
            </a:r>
            <a:r>
              <a:rPr lang="zh-CN" altLang="zh-CN" dirty="0"/>
              <a:t>）</a:t>
            </a:r>
            <a:endParaRPr lang="en-US" altLang="zh-CN" dirty="0"/>
          </a:p>
          <a:p>
            <a:r>
              <a:rPr lang="zh-CN" altLang="zh-CN" dirty="0"/>
              <a:t>利用一组相互正交的</a:t>
            </a:r>
            <a:r>
              <a:rPr lang="zh-CN" altLang="zh-CN" dirty="0">
                <a:solidFill>
                  <a:srgbClr val="FF0000"/>
                </a:solidFill>
              </a:rPr>
              <a:t>码字</a:t>
            </a:r>
            <a:r>
              <a:rPr lang="zh-CN" altLang="zh-CN" dirty="0"/>
              <a:t>来实现对共享信道的共用</a:t>
            </a:r>
            <a:endParaRPr lang="en-US" altLang="zh-CN" dirty="0"/>
          </a:p>
          <a:p>
            <a:r>
              <a:rPr lang="en-US" altLang="zh-CN" dirty="0"/>
              <a:t>GPS</a:t>
            </a:r>
            <a:r>
              <a:rPr lang="zh-CN" altLang="zh-CN" dirty="0"/>
              <a:t>和我国的北斗导航系统都使用了</a:t>
            </a:r>
            <a:r>
              <a:rPr lang="en-US" altLang="zh-CN" dirty="0"/>
              <a:t>CDM</a:t>
            </a:r>
            <a:r>
              <a:rPr lang="zh-CN" altLang="zh-CN" dirty="0"/>
              <a:t>体制</a:t>
            </a:r>
            <a:endParaRPr lang="en-US" altLang="zh-CN" dirty="0"/>
          </a:p>
          <a:p>
            <a:pPr lvl="1"/>
            <a:r>
              <a:rPr lang="zh-CN" altLang="zh-CN" dirty="0"/>
              <a:t>使很多通信用户能在共享的信道中同时通信而不相互干扰。</a:t>
            </a:r>
          </a:p>
          <a:p>
            <a:endParaRPr lang="zh-CN" altLang="en-US" dirty="0"/>
          </a:p>
        </p:txBody>
      </p:sp>
    </p:spTree>
    <p:extLst>
      <p:ext uri="{BB962C8B-B14F-4D97-AF65-F5344CB8AC3E}">
        <p14:creationId xmlns:p14="http://schemas.microsoft.com/office/powerpoint/2010/main" val="886850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solidFill>
                  <a:srgbClr val="FF0000"/>
                </a:solidFill>
              </a:rPr>
              <a:t>5.1 </a:t>
            </a:r>
            <a:r>
              <a:rPr lang="zh-CN" altLang="zh-CN" dirty="0">
                <a:solidFill>
                  <a:srgbClr val="FF0000"/>
                </a:solidFill>
              </a:rPr>
              <a:t>信道</a:t>
            </a:r>
            <a:r>
              <a:rPr lang="zh-CN" altLang="zh-CN" dirty="0" smtClean="0">
                <a:solidFill>
                  <a:srgbClr val="FF0000"/>
                </a:solidFill>
              </a:rPr>
              <a:t>复用</a:t>
            </a:r>
            <a:endParaRPr lang="en-US" altLang="zh-CN" dirty="0" smtClean="0">
              <a:solidFill>
                <a:srgbClr val="FF0000"/>
              </a:solidFill>
            </a:endParaRPr>
          </a:p>
          <a:p>
            <a:pPr lvl="1"/>
            <a:r>
              <a:rPr lang="en-US" altLang="zh-CN" dirty="0">
                <a:solidFill>
                  <a:srgbClr val="FF0000"/>
                </a:solidFill>
              </a:rPr>
              <a:t>5.1.1 </a:t>
            </a:r>
            <a:r>
              <a:rPr lang="zh-CN" altLang="zh-CN" dirty="0" smtClean="0">
                <a:solidFill>
                  <a:srgbClr val="FF0000"/>
                </a:solidFill>
              </a:rPr>
              <a:t>概述</a:t>
            </a:r>
            <a:endParaRPr lang="en-US" altLang="zh-CN" dirty="0" smtClean="0">
              <a:solidFill>
                <a:srgbClr val="FF0000"/>
              </a:solidFill>
            </a:endParaRPr>
          </a:p>
          <a:p>
            <a:pPr lvl="1"/>
            <a:r>
              <a:rPr lang="en-US" altLang="zh-CN" dirty="0"/>
              <a:t>5.1.2 </a:t>
            </a:r>
            <a:r>
              <a:rPr lang="zh-CN" altLang="zh-CN" dirty="0"/>
              <a:t>信道复用</a:t>
            </a:r>
            <a:r>
              <a:rPr lang="zh-CN" altLang="zh-CN" dirty="0" smtClean="0"/>
              <a:t>技术</a:t>
            </a:r>
            <a:endParaRPr lang="en-US" altLang="zh-CN" dirty="0" smtClean="0"/>
          </a:p>
          <a:p>
            <a:pPr lvl="1"/>
            <a:r>
              <a:rPr lang="en-US" altLang="zh-CN" dirty="0"/>
              <a:t>5.1.3 </a:t>
            </a:r>
            <a:r>
              <a:rPr lang="zh-CN" altLang="zh-CN" dirty="0"/>
              <a:t>码分复用</a:t>
            </a:r>
            <a:endParaRPr lang="en-US" altLang="zh-CN" dirty="0" smtClean="0"/>
          </a:p>
          <a:p>
            <a:r>
              <a:rPr lang="en-US" altLang="zh-CN" dirty="0"/>
              <a:t>5.2 </a:t>
            </a:r>
            <a:r>
              <a:rPr lang="en-US" altLang="zh-CN" dirty="0" smtClean="0"/>
              <a:t>SDH</a:t>
            </a:r>
          </a:p>
          <a:p>
            <a:r>
              <a:rPr lang="en-US" altLang="zh-CN" dirty="0"/>
              <a:t>5.3 PPP</a:t>
            </a:r>
            <a:endParaRPr lang="zh-CN" altLang="en-US" dirty="0"/>
          </a:p>
        </p:txBody>
      </p:sp>
    </p:spTree>
    <p:extLst>
      <p:ext uri="{BB962C8B-B14F-4D97-AF65-F5344CB8AC3E}">
        <p14:creationId xmlns:p14="http://schemas.microsoft.com/office/powerpoint/2010/main" val="3598994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 </a:t>
            </a:r>
            <a:r>
              <a:rPr lang="zh-CN" altLang="zh-CN" dirty="0">
                <a:solidFill>
                  <a:srgbClr val="FF0000"/>
                </a:solidFill>
              </a:rPr>
              <a:t>码分复用的基础——码片序列</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smtClean="0"/>
              <a:t>给</a:t>
            </a:r>
            <a:r>
              <a:rPr lang="zh-CN" altLang="zh-CN" dirty="0"/>
              <a:t>每个用户安排一个设计良好的伪随机码字，又称为码片序列（实际上构成了向量</a:t>
            </a:r>
            <a:r>
              <a:rPr lang="zh-CN" altLang="zh-CN" dirty="0" smtClean="0"/>
              <a:t>）</a:t>
            </a:r>
            <a:endParaRPr lang="en-US" altLang="zh-CN" dirty="0" smtClean="0"/>
          </a:p>
          <a:p>
            <a:r>
              <a:rPr lang="zh-CN" altLang="zh-CN" dirty="0" smtClean="0"/>
              <a:t>通信</a:t>
            </a:r>
            <a:r>
              <a:rPr lang="zh-CN" altLang="zh-CN" dirty="0"/>
              <a:t>过程中，发送方使用码字对数据进行转换。</a:t>
            </a:r>
          </a:p>
          <a:p>
            <a:pPr lvl="1"/>
            <a:r>
              <a:rPr lang="zh-CN" altLang="zh-CN" dirty="0"/>
              <a:t>用自己的码字代表比特</a:t>
            </a:r>
            <a:r>
              <a:rPr lang="en-US" altLang="zh-CN" dirty="0"/>
              <a:t>1</a:t>
            </a:r>
            <a:r>
              <a:rPr lang="zh-CN" altLang="zh-CN" dirty="0"/>
              <a:t>。</a:t>
            </a:r>
          </a:p>
          <a:p>
            <a:pPr lvl="1"/>
            <a:r>
              <a:rPr lang="zh-CN" altLang="zh-CN" dirty="0"/>
              <a:t>用码字的反码代表比特</a:t>
            </a:r>
            <a:r>
              <a:rPr lang="en-US" altLang="zh-CN" dirty="0" smtClean="0"/>
              <a:t>0</a:t>
            </a:r>
          </a:p>
          <a:p>
            <a:r>
              <a:rPr lang="zh-CN" altLang="zh-CN" dirty="0"/>
              <a:t>设结点</a:t>
            </a:r>
            <a:r>
              <a:rPr lang="en-US" altLang="zh-CN" dirty="0"/>
              <a:t>S</a:t>
            </a:r>
            <a:r>
              <a:rPr lang="zh-CN" altLang="zh-CN" dirty="0"/>
              <a:t>的</a:t>
            </a:r>
            <a:r>
              <a:rPr lang="en-US" altLang="zh-CN" dirty="0"/>
              <a:t>8bit</a:t>
            </a:r>
            <a:r>
              <a:rPr lang="zh-CN" altLang="zh-CN" dirty="0"/>
              <a:t>（实际可能更长）码字为</a:t>
            </a:r>
            <a:r>
              <a:rPr lang="en-US" altLang="zh-CN" dirty="0"/>
              <a:t>00011011</a:t>
            </a:r>
          </a:p>
          <a:p>
            <a:endParaRPr lang="zh-CN" altLang="en-US" dirty="0"/>
          </a:p>
        </p:txBody>
      </p:sp>
      <p:grpSp>
        <p:nvGrpSpPr>
          <p:cNvPr id="13" name="组合 12"/>
          <p:cNvGrpSpPr/>
          <p:nvPr/>
        </p:nvGrpSpPr>
        <p:grpSpPr>
          <a:xfrm>
            <a:off x="1547664" y="4365104"/>
            <a:ext cx="6006294" cy="846495"/>
            <a:chOff x="1241451" y="3944210"/>
            <a:chExt cx="6006294" cy="846495"/>
          </a:xfrm>
        </p:grpSpPr>
        <p:grpSp>
          <p:nvGrpSpPr>
            <p:cNvPr id="14" name="组合 13"/>
            <p:cNvGrpSpPr/>
            <p:nvPr/>
          </p:nvGrpSpPr>
          <p:grpSpPr>
            <a:xfrm>
              <a:off x="1241451" y="3984231"/>
              <a:ext cx="5698995" cy="797627"/>
              <a:chOff x="1241451" y="3579501"/>
              <a:chExt cx="2011415" cy="319087"/>
            </a:xfrm>
          </p:grpSpPr>
          <p:sp>
            <p:nvSpPr>
              <p:cNvPr id="21" name="Freeform 16"/>
              <p:cNvSpPr>
                <a:spLocks/>
              </p:cNvSpPr>
              <p:nvPr/>
            </p:nvSpPr>
            <p:spPr bwMode="auto">
              <a:xfrm>
                <a:off x="1376388" y="3579501"/>
                <a:ext cx="1577975" cy="319087"/>
              </a:xfrm>
              <a:custGeom>
                <a:avLst/>
                <a:gdLst>
                  <a:gd name="T0" fmla="*/ 0 w 768"/>
                  <a:gd name="T1" fmla="*/ 2147483647 h 196"/>
                  <a:gd name="T2" fmla="*/ 0 w 768"/>
                  <a:gd name="T3" fmla="*/ 2147483647 h 196"/>
                  <a:gd name="T4" fmla="*/ 2147483647 w 768"/>
                  <a:gd name="T5" fmla="*/ 2147483647 h 196"/>
                  <a:gd name="T6" fmla="*/ 2147483647 w 768"/>
                  <a:gd name="T7" fmla="*/ 0 h 196"/>
                  <a:gd name="T8" fmla="*/ 2147483647 w 768"/>
                  <a:gd name="T9" fmla="*/ 0 h 196"/>
                  <a:gd name="T10" fmla="*/ 2147483647 w 768"/>
                  <a:gd name="T11" fmla="*/ 2147483647 h 196"/>
                  <a:gd name="T12" fmla="*/ 2147483647 w 768"/>
                  <a:gd name="T13" fmla="*/ 2147483647 h 196"/>
                  <a:gd name="T14" fmla="*/ 2147483647 w 768"/>
                  <a:gd name="T15" fmla="*/ 0 h 196"/>
                  <a:gd name="T16" fmla="*/ 2147483647 w 768"/>
                  <a:gd name="T17" fmla="*/ 0 h 196"/>
                  <a:gd name="T18" fmla="*/ 2147483647 w 768"/>
                  <a:gd name="T19" fmla="*/ 214748364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E9B03"/>
              </a:solidFill>
              <a:ln w="1905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4000" b="0" i="0" u="none" strike="noStrike" kern="0" cap="none" spc="0" normalizeH="0" baseline="0" noProof="0" smtClean="0">
                  <a:ln>
                    <a:noFill/>
                  </a:ln>
                  <a:solidFill>
                    <a:srgbClr val="000000"/>
                  </a:solidFill>
                  <a:effectLst/>
                  <a:uLnTx/>
                  <a:uFillTx/>
                </a:endParaRPr>
              </a:p>
            </p:txBody>
          </p:sp>
          <p:sp>
            <p:nvSpPr>
              <p:cNvPr id="22" name="Line 52"/>
              <p:cNvSpPr>
                <a:spLocks noChangeShapeType="1"/>
              </p:cNvSpPr>
              <p:nvPr/>
            </p:nvSpPr>
            <p:spPr bwMode="auto">
              <a:xfrm>
                <a:off x="1241451" y="3736662"/>
                <a:ext cx="2011415" cy="2381"/>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4000" b="0" i="0" u="none" strike="noStrike" kern="0" cap="none" spc="0" normalizeH="0" baseline="0" noProof="0" smtClean="0">
                  <a:ln>
                    <a:noFill/>
                  </a:ln>
                  <a:solidFill>
                    <a:srgbClr val="000000"/>
                  </a:solidFill>
                  <a:effectLst/>
                  <a:uLnTx/>
                  <a:uFillTx/>
                </a:endParaRPr>
              </a:p>
            </p:txBody>
          </p:sp>
        </p:grpSp>
        <p:cxnSp>
          <p:nvCxnSpPr>
            <p:cNvPr id="15" name="直接连接符 14"/>
            <p:cNvCxnSpPr/>
            <p:nvPr/>
          </p:nvCxnSpPr>
          <p:spPr bwMode="auto">
            <a:xfrm>
              <a:off x="2158583" y="4377089"/>
              <a:ext cx="0" cy="404769"/>
            </a:xfrm>
            <a:prstGeom prst="line">
              <a:avLst/>
            </a:prstGeom>
            <a:solidFill>
              <a:srgbClr val="FC0128"/>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a:off x="2715718" y="4380065"/>
              <a:ext cx="0" cy="404769"/>
            </a:xfrm>
            <a:prstGeom prst="line">
              <a:avLst/>
            </a:prstGeom>
            <a:solidFill>
              <a:srgbClr val="FC0128"/>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连接符 16"/>
            <p:cNvCxnSpPr/>
            <p:nvPr/>
          </p:nvCxnSpPr>
          <p:spPr bwMode="auto">
            <a:xfrm>
              <a:off x="3864228" y="3984231"/>
              <a:ext cx="0" cy="404769"/>
            </a:xfrm>
            <a:prstGeom prst="line">
              <a:avLst/>
            </a:prstGeom>
            <a:solidFill>
              <a:srgbClr val="FC0128"/>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a:off x="5551357" y="3972320"/>
              <a:ext cx="0" cy="404769"/>
            </a:xfrm>
            <a:prstGeom prst="line">
              <a:avLst/>
            </a:prstGeom>
            <a:solidFill>
              <a:srgbClr val="FC0128"/>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p:nvPr/>
          </p:nvSpPr>
          <p:spPr>
            <a:xfrm>
              <a:off x="1573966" y="4329040"/>
              <a:ext cx="3977391"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000000"/>
                  </a:solidFill>
                  <a:effectLst/>
                  <a:uLnTx/>
                  <a:uFillTx/>
                </a:rPr>
                <a:t>  -1    -1    -1                    -1</a:t>
              </a:r>
              <a:endParaRPr kumimoji="0" lang="zh-CN" altLang="en-US" sz="2400" b="0" i="0" u="none" strike="noStrike" kern="0" cap="none" spc="0" normalizeH="0" baseline="0" noProof="0" dirty="0" smtClean="0">
                <a:ln>
                  <a:noFill/>
                </a:ln>
                <a:solidFill>
                  <a:srgbClr val="000000"/>
                </a:solidFill>
                <a:effectLst/>
                <a:uLnTx/>
                <a:uFillTx/>
              </a:endParaRPr>
            </a:p>
          </p:txBody>
        </p:sp>
        <p:sp>
          <p:nvSpPr>
            <p:cNvPr id="20" name="TextBox 19"/>
            <p:cNvSpPr txBox="1"/>
            <p:nvPr/>
          </p:nvSpPr>
          <p:spPr>
            <a:xfrm>
              <a:off x="3270354" y="3944210"/>
              <a:ext cx="3977391"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000000"/>
                  </a:solidFill>
                  <a:effectLst/>
                  <a:uLnTx/>
                  <a:uFillTx/>
                </a:rPr>
                <a:t>  1      1              1     1</a:t>
              </a:r>
              <a:endParaRPr kumimoji="0" lang="zh-CN" altLang="en-US" sz="2400" b="0" i="0" u="none" strike="noStrike" kern="0" cap="none" spc="0" normalizeH="0" baseline="0" noProof="0" dirty="0" smtClean="0">
                <a:ln>
                  <a:noFill/>
                </a:ln>
                <a:solidFill>
                  <a:srgbClr val="000000"/>
                </a:solidFill>
                <a:effectLst/>
                <a:uLnTx/>
                <a:uFillTx/>
              </a:endParaRPr>
            </a:p>
          </p:txBody>
        </p:sp>
      </p:grpSp>
    </p:spTree>
    <p:extLst>
      <p:ext uri="{BB962C8B-B14F-4D97-AF65-F5344CB8AC3E}">
        <p14:creationId xmlns:p14="http://schemas.microsoft.com/office/powerpoint/2010/main" val="39441538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S</a:t>
            </a:r>
            <a:r>
              <a:rPr lang="zh-CN" altLang="zh-CN" dirty="0"/>
              <a:t>发送</a:t>
            </a:r>
            <a:r>
              <a:rPr lang="en-US" altLang="zh-CN" dirty="0"/>
              <a:t>1</a:t>
            </a:r>
            <a:r>
              <a:rPr lang="zh-CN" altLang="zh-CN" dirty="0"/>
              <a:t>时就发送码字</a:t>
            </a:r>
            <a:r>
              <a:rPr lang="en-US" altLang="zh-CN" dirty="0"/>
              <a:t>00011011</a:t>
            </a:r>
            <a:r>
              <a:rPr lang="zh-CN" altLang="zh-CN" dirty="0"/>
              <a:t>，即（</a:t>
            </a:r>
            <a:r>
              <a:rPr lang="en-US" altLang="zh-CN" dirty="0"/>
              <a:t>–1</a:t>
            </a:r>
            <a:r>
              <a:rPr lang="zh-CN" altLang="zh-CN" dirty="0"/>
              <a:t>，</a:t>
            </a:r>
            <a:r>
              <a:rPr lang="en-US" altLang="zh-CN" dirty="0"/>
              <a:t>–1</a:t>
            </a:r>
            <a:r>
              <a:rPr lang="zh-CN" altLang="zh-CN" dirty="0"/>
              <a:t>，</a:t>
            </a:r>
            <a:r>
              <a:rPr lang="en-US" altLang="zh-CN" dirty="0"/>
              <a:t>–1</a:t>
            </a:r>
            <a:r>
              <a:rPr lang="zh-CN" altLang="zh-CN" dirty="0"/>
              <a:t>，</a:t>
            </a:r>
            <a:r>
              <a:rPr lang="en-US" altLang="zh-CN" dirty="0"/>
              <a:t>+1</a:t>
            </a:r>
            <a:r>
              <a:rPr lang="zh-CN" altLang="zh-CN" dirty="0"/>
              <a:t>，</a:t>
            </a:r>
            <a:r>
              <a:rPr lang="en-US" altLang="zh-CN" dirty="0"/>
              <a:t>+1</a:t>
            </a:r>
            <a:r>
              <a:rPr lang="zh-CN" altLang="zh-CN" dirty="0"/>
              <a:t>，</a:t>
            </a:r>
            <a:r>
              <a:rPr lang="en-US" altLang="zh-CN" dirty="0"/>
              <a:t>–1</a:t>
            </a:r>
            <a:r>
              <a:rPr lang="zh-CN" altLang="zh-CN" dirty="0"/>
              <a:t>，</a:t>
            </a:r>
            <a:r>
              <a:rPr lang="en-US" altLang="zh-CN" dirty="0"/>
              <a:t>+1</a:t>
            </a:r>
            <a:r>
              <a:rPr lang="zh-CN" altLang="zh-CN" dirty="0"/>
              <a:t>，</a:t>
            </a:r>
            <a:r>
              <a:rPr lang="en-US" altLang="zh-CN" dirty="0"/>
              <a:t>+1</a:t>
            </a:r>
            <a:r>
              <a:rPr lang="zh-CN" altLang="zh-CN" dirty="0" smtClean="0"/>
              <a:t>）</a:t>
            </a:r>
            <a:endParaRPr lang="en-US" altLang="zh-CN" dirty="0" smtClean="0"/>
          </a:p>
          <a:p>
            <a:endParaRPr lang="en-US" altLang="zh-CN" dirty="0"/>
          </a:p>
          <a:p>
            <a:endParaRPr lang="en-US" altLang="zh-CN" dirty="0" smtClean="0"/>
          </a:p>
          <a:p>
            <a:r>
              <a:rPr lang="zh-CN" altLang="zh-CN" dirty="0" smtClean="0"/>
              <a:t>发送</a:t>
            </a:r>
            <a:r>
              <a:rPr lang="en-US" altLang="zh-CN" dirty="0"/>
              <a:t>0</a:t>
            </a:r>
            <a:r>
              <a:rPr lang="zh-CN" altLang="zh-CN" dirty="0"/>
              <a:t>时就发送其反码</a:t>
            </a:r>
            <a:r>
              <a:rPr lang="en-US" altLang="zh-CN" dirty="0"/>
              <a:t>11100100</a:t>
            </a:r>
            <a:r>
              <a:rPr lang="zh-CN" altLang="zh-CN" dirty="0"/>
              <a:t>，即（</a:t>
            </a:r>
            <a:r>
              <a:rPr lang="en-US" altLang="zh-CN" dirty="0"/>
              <a:t>+1</a:t>
            </a:r>
            <a:r>
              <a:rPr lang="zh-CN" altLang="zh-CN" dirty="0"/>
              <a:t>，</a:t>
            </a:r>
            <a:r>
              <a:rPr lang="en-US" altLang="zh-CN" dirty="0"/>
              <a:t>+1</a:t>
            </a:r>
            <a:r>
              <a:rPr lang="zh-CN" altLang="zh-CN" dirty="0"/>
              <a:t>，</a:t>
            </a:r>
            <a:r>
              <a:rPr lang="en-US" altLang="zh-CN" dirty="0"/>
              <a:t>+1</a:t>
            </a:r>
            <a:r>
              <a:rPr lang="zh-CN" altLang="zh-CN" dirty="0"/>
              <a:t>，</a:t>
            </a:r>
            <a:r>
              <a:rPr lang="en-US" altLang="zh-CN" dirty="0"/>
              <a:t>–1</a:t>
            </a:r>
            <a:r>
              <a:rPr lang="zh-CN" altLang="zh-CN" dirty="0"/>
              <a:t>，</a:t>
            </a:r>
            <a:r>
              <a:rPr lang="en-US" altLang="zh-CN" dirty="0"/>
              <a:t>–1</a:t>
            </a:r>
            <a:r>
              <a:rPr lang="zh-CN" altLang="zh-CN" dirty="0"/>
              <a:t>，</a:t>
            </a:r>
            <a:r>
              <a:rPr lang="en-US" altLang="zh-CN" dirty="0"/>
              <a:t>+1</a:t>
            </a:r>
            <a:r>
              <a:rPr lang="zh-CN" altLang="zh-CN" dirty="0"/>
              <a:t>，</a:t>
            </a:r>
            <a:r>
              <a:rPr lang="en-US" altLang="zh-CN" dirty="0"/>
              <a:t>–1</a:t>
            </a:r>
            <a:r>
              <a:rPr lang="zh-CN" altLang="zh-CN" dirty="0"/>
              <a:t>，</a:t>
            </a:r>
            <a:r>
              <a:rPr lang="en-US" altLang="zh-CN" dirty="0"/>
              <a:t>–1</a:t>
            </a:r>
            <a:r>
              <a:rPr lang="zh-CN" altLang="zh-CN" dirty="0"/>
              <a:t>）</a:t>
            </a:r>
            <a:endParaRPr lang="zh-CN" altLang="en-US" dirty="0"/>
          </a:p>
        </p:txBody>
      </p:sp>
      <p:grpSp>
        <p:nvGrpSpPr>
          <p:cNvPr id="15" name="组合 14"/>
          <p:cNvGrpSpPr/>
          <p:nvPr/>
        </p:nvGrpSpPr>
        <p:grpSpPr>
          <a:xfrm>
            <a:off x="1835696" y="4465519"/>
            <a:ext cx="5832648" cy="806337"/>
            <a:chOff x="1241451" y="3948273"/>
            <a:chExt cx="5832648" cy="806337"/>
          </a:xfrm>
        </p:grpSpPr>
        <p:grpSp>
          <p:nvGrpSpPr>
            <p:cNvPr id="16" name="组合 15"/>
            <p:cNvGrpSpPr/>
            <p:nvPr/>
          </p:nvGrpSpPr>
          <p:grpSpPr>
            <a:xfrm>
              <a:off x="1241451" y="4007871"/>
              <a:ext cx="5698995" cy="723056"/>
              <a:chOff x="1241451" y="3588955"/>
              <a:chExt cx="2011415" cy="289255"/>
            </a:xfrm>
          </p:grpSpPr>
          <p:sp>
            <p:nvSpPr>
              <p:cNvPr id="23" name="Freeform 16"/>
              <p:cNvSpPr>
                <a:spLocks/>
              </p:cNvSpPr>
              <p:nvPr/>
            </p:nvSpPr>
            <p:spPr bwMode="auto">
              <a:xfrm flipV="1">
                <a:off x="1376388" y="3588955"/>
                <a:ext cx="1577975" cy="289255"/>
              </a:xfrm>
              <a:custGeom>
                <a:avLst/>
                <a:gdLst>
                  <a:gd name="T0" fmla="*/ 0 w 768"/>
                  <a:gd name="T1" fmla="*/ 2147483647 h 196"/>
                  <a:gd name="T2" fmla="*/ 0 w 768"/>
                  <a:gd name="T3" fmla="*/ 2147483647 h 196"/>
                  <a:gd name="T4" fmla="*/ 2147483647 w 768"/>
                  <a:gd name="T5" fmla="*/ 2147483647 h 196"/>
                  <a:gd name="T6" fmla="*/ 2147483647 w 768"/>
                  <a:gd name="T7" fmla="*/ 0 h 196"/>
                  <a:gd name="T8" fmla="*/ 2147483647 w 768"/>
                  <a:gd name="T9" fmla="*/ 0 h 196"/>
                  <a:gd name="T10" fmla="*/ 2147483647 w 768"/>
                  <a:gd name="T11" fmla="*/ 2147483647 h 196"/>
                  <a:gd name="T12" fmla="*/ 2147483647 w 768"/>
                  <a:gd name="T13" fmla="*/ 2147483647 h 196"/>
                  <a:gd name="T14" fmla="*/ 2147483647 w 768"/>
                  <a:gd name="T15" fmla="*/ 0 h 196"/>
                  <a:gd name="T16" fmla="*/ 2147483647 w 768"/>
                  <a:gd name="T17" fmla="*/ 0 h 196"/>
                  <a:gd name="T18" fmla="*/ 2147483647 w 768"/>
                  <a:gd name="T19" fmla="*/ 214748364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E9B03"/>
              </a:solidFill>
              <a:ln w="1905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4000" b="0" i="0" u="none" strike="noStrike" kern="0" cap="none" spc="0" normalizeH="0" baseline="0" noProof="0" smtClean="0">
                  <a:ln>
                    <a:noFill/>
                  </a:ln>
                  <a:solidFill>
                    <a:srgbClr val="000000"/>
                  </a:solidFill>
                  <a:effectLst/>
                  <a:uLnTx/>
                  <a:uFillTx/>
                </a:endParaRPr>
              </a:p>
            </p:txBody>
          </p:sp>
          <p:sp>
            <p:nvSpPr>
              <p:cNvPr id="24" name="Line 52"/>
              <p:cNvSpPr>
                <a:spLocks noChangeShapeType="1"/>
              </p:cNvSpPr>
              <p:nvPr/>
            </p:nvSpPr>
            <p:spPr bwMode="auto">
              <a:xfrm>
                <a:off x="1241451" y="3736662"/>
                <a:ext cx="2011415" cy="2381"/>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4000" b="0" i="0" u="none" strike="noStrike" kern="0" cap="none" spc="0" normalizeH="0" baseline="0" noProof="0" smtClean="0">
                  <a:ln>
                    <a:noFill/>
                  </a:ln>
                  <a:solidFill>
                    <a:srgbClr val="000000"/>
                  </a:solidFill>
                  <a:effectLst/>
                  <a:uLnTx/>
                  <a:uFillTx/>
                </a:endParaRPr>
              </a:p>
            </p:txBody>
          </p:sp>
        </p:grpSp>
        <p:cxnSp>
          <p:nvCxnSpPr>
            <p:cNvPr id="17" name="直接连接符 16"/>
            <p:cNvCxnSpPr/>
            <p:nvPr/>
          </p:nvCxnSpPr>
          <p:spPr bwMode="auto">
            <a:xfrm>
              <a:off x="2158583" y="4002193"/>
              <a:ext cx="0" cy="404769"/>
            </a:xfrm>
            <a:prstGeom prst="line">
              <a:avLst/>
            </a:prstGeom>
            <a:solidFill>
              <a:srgbClr val="FC0128"/>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a:off x="2715718" y="4005169"/>
              <a:ext cx="0" cy="404769"/>
            </a:xfrm>
            <a:prstGeom prst="line">
              <a:avLst/>
            </a:prstGeom>
            <a:solidFill>
              <a:srgbClr val="FC0128"/>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3864228" y="4349841"/>
              <a:ext cx="0" cy="404769"/>
            </a:xfrm>
            <a:prstGeom prst="line">
              <a:avLst/>
            </a:prstGeom>
            <a:solidFill>
              <a:srgbClr val="FC0128"/>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5551357" y="4337930"/>
              <a:ext cx="0" cy="404769"/>
            </a:xfrm>
            <a:prstGeom prst="line">
              <a:avLst/>
            </a:prstGeom>
            <a:solidFill>
              <a:srgbClr val="FC0128"/>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1669637" y="3948273"/>
              <a:ext cx="3977391"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000000"/>
                  </a:solidFill>
                  <a:effectLst/>
                  <a:uLnTx/>
                  <a:uFillTx/>
                </a:rPr>
                <a:t> 1     1      1                     </a:t>
              </a:r>
              <a:r>
                <a:rPr lang="en-US" altLang="zh-CN" sz="2400" kern="0" dirty="0" smtClean="0">
                  <a:solidFill>
                    <a:srgbClr val="000000"/>
                  </a:solidFill>
                </a:rPr>
                <a:t> </a:t>
              </a:r>
              <a:r>
                <a:rPr kumimoji="0" lang="en-US" altLang="zh-CN" sz="2400" b="0" i="0" u="none" strike="noStrike" kern="0" cap="none" spc="0" normalizeH="0" baseline="0" noProof="0" dirty="0" smtClean="0">
                  <a:ln>
                    <a:noFill/>
                  </a:ln>
                  <a:solidFill>
                    <a:srgbClr val="000000"/>
                  </a:solidFill>
                  <a:effectLst/>
                  <a:uLnTx/>
                  <a:uFillTx/>
                </a:rPr>
                <a:t>1</a:t>
              </a:r>
              <a:endParaRPr kumimoji="0" lang="zh-CN" altLang="en-US" sz="2400" b="0" i="0" u="none" strike="noStrike" kern="0" cap="none" spc="0" normalizeH="0" baseline="0" noProof="0" dirty="0" smtClean="0">
                <a:ln>
                  <a:noFill/>
                </a:ln>
                <a:solidFill>
                  <a:srgbClr val="000000"/>
                </a:solidFill>
                <a:effectLst/>
                <a:uLnTx/>
                <a:uFillTx/>
              </a:endParaRPr>
            </a:p>
          </p:txBody>
        </p:sp>
        <p:sp>
          <p:nvSpPr>
            <p:cNvPr id="22" name="TextBox 21"/>
            <p:cNvSpPr txBox="1"/>
            <p:nvPr/>
          </p:nvSpPr>
          <p:spPr>
            <a:xfrm>
              <a:off x="3096708" y="4292692"/>
              <a:ext cx="3977391"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000000"/>
                  </a:solidFill>
                  <a:effectLst/>
                  <a:uLnTx/>
                  <a:uFillTx/>
                </a:rPr>
                <a:t>    -1    -1            -1     -1</a:t>
              </a:r>
              <a:endParaRPr kumimoji="0" lang="zh-CN" altLang="en-US" sz="2400" b="0" i="0" u="none" strike="noStrike" kern="0" cap="none" spc="0" normalizeH="0" baseline="0" noProof="0" dirty="0" smtClean="0">
                <a:ln>
                  <a:noFill/>
                </a:ln>
                <a:solidFill>
                  <a:srgbClr val="000000"/>
                </a:solidFill>
                <a:effectLst/>
                <a:uLnTx/>
                <a:uFillTx/>
              </a:endParaRPr>
            </a:p>
          </p:txBody>
        </p:sp>
      </p:grpSp>
      <p:grpSp>
        <p:nvGrpSpPr>
          <p:cNvPr id="25" name="组合 24"/>
          <p:cNvGrpSpPr/>
          <p:nvPr/>
        </p:nvGrpSpPr>
        <p:grpSpPr>
          <a:xfrm>
            <a:off x="1806066" y="2492896"/>
            <a:ext cx="6006294" cy="846495"/>
            <a:chOff x="1241451" y="3944210"/>
            <a:chExt cx="6006294" cy="846495"/>
          </a:xfrm>
        </p:grpSpPr>
        <p:grpSp>
          <p:nvGrpSpPr>
            <p:cNvPr id="26" name="组合 25"/>
            <p:cNvGrpSpPr/>
            <p:nvPr/>
          </p:nvGrpSpPr>
          <p:grpSpPr>
            <a:xfrm>
              <a:off x="1241451" y="3984231"/>
              <a:ext cx="5698995" cy="797627"/>
              <a:chOff x="1241451" y="3579501"/>
              <a:chExt cx="2011415" cy="319087"/>
            </a:xfrm>
          </p:grpSpPr>
          <p:sp>
            <p:nvSpPr>
              <p:cNvPr id="33" name="Freeform 16"/>
              <p:cNvSpPr>
                <a:spLocks/>
              </p:cNvSpPr>
              <p:nvPr/>
            </p:nvSpPr>
            <p:spPr bwMode="auto">
              <a:xfrm>
                <a:off x="1376388" y="3579501"/>
                <a:ext cx="1577975" cy="319087"/>
              </a:xfrm>
              <a:custGeom>
                <a:avLst/>
                <a:gdLst>
                  <a:gd name="T0" fmla="*/ 0 w 768"/>
                  <a:gd name="T1" fmla="*/ 2147483647 h 196"/>
                  <a:gd name="T2" fmla="*/ 0 w 768"/>
                  <a:gd name="T3" fmla="*/ 2147483647 h 196"/>
                  <a:gd name="T4" fmla="*/ 2147483647 w 768"/>
                  <a:gd name="T5" fmla="*/ 2147483647 h 196"/>
                  <a:gd name="T6" fmla="*/ 2147483647 w 768"/>
                  <a:gd name="T7" fmla="*/ 0 h 196"/>
                  <a:gd name="T8" fmla="*/ 2147483647 w 768"/>
                  <a:gd name="T9" fmla="*/ 0 h 196"/>
                  <a:gd name="T10" fmla="*/ 2147483647 w 768"/>
                  <a:gd name="T11" fmla="*/ 2147483647 h 196"/>
                  <a:gd name="T12" fmla="*/ 2147483647 w 768"/>
                  <a:gd name="T13" fmla="*/ 2147483647 h 196"/>
                  <a:gd name="T14" fmla="*/ 2147483647 w 768"/>
                  <a:gd name="T15" fmla="*/ 0 h 196"/>
                  <a:gd name="T16" fmla="*/ 2147483647 w 768"/>
                  <a:gd name="T17" fmla="*/ 0 h 196"/>
                  <a:gd name="T18" fmla="*/ 2147483647 w 768"/>
                  <a:gd name="T19" fmla="*/ 2147483647 h 19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68"/>
                  <a:gd name="T31" fmla="*/ 0 h 196"/>
                  <a:gd name="T32" fmla="*/ 768 w 768"/>
                  <a:gd name="T33" fmla="*/ 196 h 19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E9B03"/>
              </a:solidFill>
              <a:ln w="19050">
                <a:solidFill>
                  <a:srgbClr val="00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4000" b="0" i="0" u="none" strike="noStrike" kern="0" cap="none" spc="0" normalizeH="0" baseline="0" noProof="0" smtClean="0">
                  <a:ln>
                    <a:noFill/>
                  </a:ln>
                  <a:solidFill>
                    <a:srgbClr val="000000"/>
                  </a:solidFill>
                  <a:effectLst/>
                  <a:uLnTx/>
                  <a:uFillTx/>
                </a:endParaRPr>
              </a:p>
            </p:txBody>
          </p:sp>
          <p:sp>
            <p:nvSpPr>
              <p:cNvPr id="34" name="Line 52"/>
              <p:cNvSpPr>
                <a:spLocks noChangeShapeType="1"/>
              </p:cNvSpPr>
              <p:nvPr/>
            </p:nvSpPr>
            <p:spPr bwMode="auto">
              <a:xfrm>
                <a:off x="1241451" y="3736662"/>
                <a:ext cx="2011415" cy="2381"/>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4000" b="0" i="0" u="none" strike="noStrike" kern="0" cap="none" spc="0" normalizeH="0" baseline="0" noProof="0" smtClean="0">
                  <a:ln>
                    <a:noFill/>
                  </a:ln>
                  <a:solidFill>
                    <a:srgbClr val="000000"/>
                  </a:solidFill>
                  <a:effectLst/>
                  <a:uLnTx/>
                  <a:uFillTx/>
                </a:endParaRPr>
              </a:p>
            </p:txBody>
          </p:sp>
        </p:grpSp>
        <p:cxnSp>
          <p:nvCxnSpPr>
            <p:cNvPr id="27" name="直接连接符 26"/>
            <p:cNvCxnSpPr/>
            <p:nvPr/>
          </p:nvCxnSpPr>
          <p:spPr bwMode="auto">
            <a:xfrm>
              <a:off x="2158583" y="4377089"/>
              <a:ext cx="0" cy="404769"/>
            </a:xfrm>
            <a:prstGeom prst="line">
              <a:avLst/>
            </a:prstGeom>
            <a:solidFill>
              <a:srgbClr val="FC0128"/>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2715718" y="4380065"/>
              <a:ext cx="0" cy="404769"/>
            </a:xfrm>
            <a:prstGeom prst="line">
              <a:avLst/>
            </a:prstGeom>
            <a:solidFill>
              <a:srgbClr val="FC0128"/>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3864228" y="3984231"/>
              <a:ext cx="0" cy="404769"/>
            </a:xfrm>
            <a:prstGeom prst="line">
              <a:avLst/>
            </a:prstGeom>
            <a:solidFill>
              <a:srgbClr val="FC0128"/>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5551357" y="3972320"/>
              <a:ext cx="0" cy="404769"/>
            </a:xfrm>
            <a:prstGeom prst="line">
              <a:avLst/>
            </a:prstGeom>
            <a:solidFill>
              <a:srgbClr val="FC0128"/>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30"/>
            <p:cNvSpPr txBox="1"/>
            <p:nvPr/>
          </p:nvSpPr>
          <p:spPr>
            <a:xfrm>
              <a:off x="1573966" y="4329040"/>
              <a:ext cx="3977391"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000000"/>
                  </a:solidFill>
                  <a:effectLst/>
                  <a:uLnTx/>
                  <a:uFillTx/>
                </a:rPr>
                <a:t>  -1    -1    -1                    -1</a:t>
              </a:r>
              <a:endParaRPr kumimoji="0" lang="zh-CN" altLang="en-US" sz="2400" b="0" i="0" u="none" strike="noStrike" kern="0" cap="none" spc="0" normalizeH="0" baseline="0" noProof="0" dirty="0" smtClean="0">
                <a:ln>
                  <a:noFill/>
                </a:ln>
                <a:solidFill>
                  <a:srgbClr val="000000"/>
                </a:solidFill>
                <a:effectLst/>
                <a:uLnTx/>
                <a:uFillTx/>
              </a:endParaRPr>
            </a:p>
          </p:txBody>
        </p:sp>
        <p:sp>
          <p:nvSpPr>
            <p:cNvPr id="32" name="TextBox 31"/>
            <p:cNvSpPr txBox="1"/>
            <p:nvPr/>
          </p:nvSpPr>
          <p:spPr>
            <a:xfrm>
              <a:off x="3270354" y="3944210"/>
              <a:ext cx="3977391"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smtClean="0">
                  <a:ln>
                    <a:noFill/>
                  </a:ln>
                  <a:solidFill>
                    <a:srgbClr val="000000"/>
                  </a:solidFill>
                  <a:effectLst/>
                  <a:uLnTx/>
                  <a:uFillTx/>
                </a:rPr>
                <a:t>  1      1              1     1</a:t>
              </a:r>
              <a:endParaRPr kumimoji="0" lang="zh-CN" altLang="en-US" sz="2400" b="0" i="0" u="none" strike="noStrike" kern="0" cap="none" spc="0" normalizeH="0" baseline="0" noProof="0" dirty="0" smtClean="0">
                <a:ln>
                  <a:noFill/>
                </a:ln>
                <a:solidFill>
                  <a:srgbClr val="000000"/>
                </a:solidFill>
                <a:effectLst/>
                <a:uLnTx/>
                <a:uFillTx/>
              </a:endParaRPr>
            </a:p>
          </p:txBody>
        </p:sp>
      </p:grpSp>
    </p:spTree>
    <p:extLst>
      <p:ext uri="{BB962C8B-B14F-4D97-AF65-F5344CB8AC3E}">
        <p14:creationId xmlns:p14="http://schemas.microsoft.com/office/powerpoint/2010/main" val="1537746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发送一串比特数据</a:t>
            </a:r>
            <a:endParaRPr lang="zh-CN" altLang="en-US" dirty="0"/>
          </a:p>
        </p:txBody>
      </p:sp>
      <p:sp>
        <p:nvSpPr>
          <p:cNvPr id="3" name="内容占位符 2"/>
          <p:cNvSpPr>
            <a:spLocks noGrp="1"/>
          </p:cNvSpPr>
          <p:nvPr>
            <p:ph sz="quarter" idx="1"/>
          </p:nvPr>
        </p:nvSpPr>
        <p:spPr/>
        <p:txBody>
          <a:bodyPr/>
          <a:lstStyle/>
          <a:p>
            <a:endParaRPr lang="zh-CN"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72816"/>
            <a:ext cx="8535987"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1613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码片序列的特性</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码字的选取有着严格的规定：</a:t>
            </a:r>
          </a:p>
          <a:p>
            <a:pPr lvl="1"/>
            <a:r>
              <a:rPr lang="zh-CN" altLang="zh-CN" dirty="0"/>
              <a:t>分配给结点的码字必须互不相同，以便对结点进行区分，如同身份证。</a:t>
            </a:r>
          </a:p>
          <a:p>
            <a:pPr lvl="1"/>
            <a:r>
              <a:rPr lang="zh-CN" altLang="zh-CN" dirty="0"/>
              <a:t>不同结点的码字必须相互</a:t>
            </a:r>
            <a:r>
              <a:rPr lang="zh-CN" altLang="zh-CN" dirty="0" smtClean="0">
                <a:solidFill>
                  <a:srgbClr val="FF0000"/>
                </a:solidFill>
              </a:rPr>
              <a:t>正交</a:t>
            </a:r>
            <a:endParaRPr lang="en-US" altLang="zh-CN" dirty="0" smtClean="0">
              <a:solidFill>
                <a:srgbClr val="FF0000"/>
              </a:solidFill>
            </a:endParaRPr>
          </a:p>
          <a:p>
            <a:r>
              <a:rPr lang="zh-CN" altLang="zh-CN" dirty="0"/>
              <a:t>令向量</a:t>
            </a:r>
            <a:r>
              <a:rPr lang="en-US" altLang="zh-CN" dirty="0" err="1"/>
              <a:t>S</a:t>
            </a:r>
            <a:r>
              <a:rPr lang="en-US" altLang="zh-CN" baseline="-25000" dirty="0" err="1"/>
              <a:t>v</a:t>
            </a:r>
            <a:r>
              <a:rPr lang="zh-CN" altLang="zh-CN" dirty="0"/>
              <a:t>表示结点</a:t>
            </a:r>
            <a:r>
              <a:rPr lang="en-US" altLang="zh-CN" dirty="0"/>
              <a:t>S</a:t>
            </a:r>
            <a:r>
              <a:rPr lang="zh-CN" altLang="zh-CN" dirty="0"/>
              <a:t>的码字，</a:t>
            </a:r>
            <a:r>
              <a:rPr lang="en-US" altLang="zh-CN" dirty="0" err="1"/>
              <a:t>T</a:t>
            </a:r>
            <a:r>
              <a:rPr lang="en-US" altLang="zh-CN" baseline="-25000" dirty="0" err="1"/>
              <a:t>v</a:t>
            </a:r>
            <a:r>
              <a:rPr lang="zh-CN" altLang="zh-CN" dirty="0"/>
              <a:t>表示结点</a:t>
            </a:r>
            <a:r>
              <a:rPr lang="en-US" altLang="zh-CN" dirty="0"/>
              <a:t>T</a:t>
            </a:r>
            <a:r>
              <a:rPr lang="zh-CN" altLang="zh-CN" dirty="0"/>
              <a:t>的码字。所谓正交，就是</a:t>
            </a:r>
            <a:r>
              <a:rPr lang="en-US" altLang="zh-CN" dirty="0" err="1"/>
              <a:t>S</a:t>
            </a:r>
            <a:r>
              <a:rPr lang="en-US" altLang="zh-CN" baseline="-25000" dirty="0" err="1"/>
              <a:t>v</a:t>
            </a:r>
            <a:r>
              <a:rPr lang="zh-CN" altLang="zh-CN" dirty="0"/>
              <a:t>和</a:t>
            </a:r>
            <a:r>
              <a:rPr lang="en-US" altLang="zh-CN" dirty="0" err="1"/>
              <a:t>T</a:t>
            </a:r>
            <a:r>
              <a:rPr lang="en-US" altLang="zh-CN" baseline="-25000" dirty="0" err="1"/>
              <a:t>v</a:t>
            </a:r>
            <a:r>
              <a:rPr lang="zh-CN" altLang="zh-CN" dirty="0"/>
              <a:t>的规格化内积等于</a:t>
            </a:r>
            <a:r>
              <a:rPr lang="en-US" altLang="zh-CN" dirty="0"/>
              <a:t>0</a:t>
            </a:r>
            <a:r>
              <a:rPr lang="zh-CN" altLang="zh-CN" dirty="0"/>
              <a:t>，即满足下列公式。</a:t>
            </a:r>
          </a:p>
          <a:p>
            <a:pPr lvl="1"/>
            <a:r>
              <a:rPr lang="en-US" altLang="zh-CN" dirty="0"/>
              <a:t>    				  </a:t>
            </a:r>
            <a:r>
              <a:rPr lang="zh-CN" altLang="zh-CN" dirty="0"/>
              <a:t>（</a:t>
            </a:r>
            <a:r>
              <a:rPr lang="en-US" altLang="zh-CN" dirty="0"/>
              <a:t>5-1</a:t>
            </a:r>
            <a:r>
              <a:rPr lang="zh-CN" altLang="zh-CN" dirty="0"/>
              <a:t>）</a:t>
            </a:r>
            <a:endParaRPr lang="zh-CN" altLang="en-US" dirty="0">
              <a:solidFill>
                <a:srgbClr val="FF000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024299342"/>
              </p:ext>
            </p:extLst>
          </p:nvPr>
        </p:nvGraphicFramePr>
        <p:xfrm>
          <a:off x="1763688" y="4509120"/>
          <a:ext cx="3038232" cy="936104"/>
        </p:xfrm>
        <a:graphic>
          <a:graphicData uri="http://schemas.openxmlformats.org/presentationml/2006/ole">
            <mc:AlternateContent xmlns:mc="http://schemas.openxmlformats.org/markup-compatibility/2006">
              <mc:Choice xmlns:v="urn:schemas-microsoft-com:vml" Requires="v">
                <p:oleObj spid="_x0000_s11275" name="公式" r:id="rId3" imgW="1397000" imgH="431800" progId="Equation.3">
                  <p:embed/>
                </p:oleObj>
              </mc:Choice>
              <mc:Fallback>
                <p:oleObj name="公式" r:id="rId3" imgW="1397000" imgH="431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4509120"/>
                        <a:ext cx="3038232" cy="936104"/>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22794897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正交关系</a:t>
            </a:r>
            <a:r>
              <a:rPr lang="zh-CN" altLang="en-US" dirty="0" smtClean="0"/>
              <a:t>举例</a:t>
            </a:r>
            <a:endParaRPr lang="zh-CN" altLang="en-US" dirty="0"/>
          </a:p>
        </p:txBody>
      </p:sp>
      <p:sp>
        <p:nvSpPr>
          <p:cNvPr id="3" name="内容占位符 2"/>
          <p:cNvSpPr>
            <a:spLocks noGrp="1"/>
          </p:cNvSpPr>
          <p:nvPr>
            <p:ph sz="quarter" idx="1"/>
          </p:nvPr>
        </p:nvSpPr>
        <p:spPr/>
        <p:txBody>
          <a:bodyPr/>
          <a:lstStyle/>
          <a:p>
            <a:r>
              <a:rPr lang="zh-CN" altLang="zh-CN" dirty="0" smtClean="0"/>
              <a:t>设</a:t>
            </a:r>
            <a:endParaRPr lang="en-US" altLang="zh-CN" dirty="0" smtClean="0"/>
          </a:p>
          <a:p>
            <a:pPr lvl="1"/>
            <a:r>
              <a:rPr lang="en-US" altLang="zh-CN" dirty="0"/>
              <a:t>S</a:t>
            </a:r>
            <a:r>
              <a:rPr lang="zh-CN" altLang="zh-CN" dirty="0" smtClean="0"/>
              <a:t>的码字</a:t>
            </a:r>
            <a:r>
              <a:rPr lang="zh-CN" altLang="zh-CN" dirty="0"/>
              <a:t>为</a:t>
            </a:r>
            <a:r>
              <a:rPr lang="en-US" altLang="zh-CN" dirty="0" smtClean="0">
                <a:solidFill>
                  <a:srgbClr val="FF0000"/>
                </a:solidFill>
              </a:rPr>
              <a:t>0</a:t>
            </a:r>
            <a:r>
              <a:rPr lang="en-US" altLang="zh-CN" dirty="0" smtClean="0"/>
              <a:t> 0 </a:t>
            </a:r>
            <a:r>
              <a:rPr lang="en-US" altLang="zh-CN" dirty="0" smtClean="0">
                <a:solidFill>
                  <a:srgbClr val="00B0F0"/>
                </a:solidFill>
              </a:rPr>
              <a:t>0</a:t>
            </a:r>
            <a:r>
              <a:rPr lang="en-US" altLang="zh-CN" dirty="0" smtClean="0"/>
              <a:t> </a:t>
            </a:r>
            <a:r>
              <a:rPr lang="en-US" altLang="zh-CN" dirty="0">
                <a:solidFill>
                  <a:srgbClr val="00B050"/>
                </a:solidFill>
              </a:rPr>
              <a:t>1</a:t>
            </a:r>
            <a:r>
              <a:rPr lang="en-US" altLang="zh-CN" dirty="0" smtClean="0"/>
              <a:t> </a:t>
            </a:r>
            <a:r>
              <a:rPr lang="en-US" altLang="zh-CN" dirty="0" smtClean="0">
                <a:solidFill>
                  <a:srgbClr val="FF0000"/>
                </a:solidFill>
              </a:rPr>
              <a:t>1</a:t>
            </a:r>
            <a:r>
              <a:rPr lang="en-US" altLang="zh-CN" dirty="0" smtClean="0"/>
              <a:t> </a:t>
            </a:r>
            <a:r>
              <a:rPr lang="en-US" altLang="zh-CN" dirty="0"/>
              <a:t>0</a:t>
            </a:r>
            <a:r>
              <a:rPr lang="en-US" altLang="zh-CN" dirty="0" smtClean="0"/>
              <a:t> </a:t>
            </a:r>
            <a:r>
              <a:rPr lang="en-US" altLang="zh-CN" dirty="0">
                <a:solidFill>
                  <a:srgbClr val="00B0F0"/>
                </a:solidFill>
              </a:rPr>
              <a:t>1</a:t>
            </a:r>
            <a:r>
              <a:rPr lang="en-US" altLang="zh-CN" dirty="0" smtClean="0"/>
              <a:t> </a:t>
            </a:r>
            <a:r>
              <a:rPr lang="en-US" altLang="zh-CN" dirty="0">
                <a:solidFill>
                  <a:srgbClr val="00B050"/>
                </a:solidFill>
              </a:rPr>
              <a:t>1</a:t>
            </a:r>
          </a:p>
          <a:p>
            <a:pPr lvl="1"/>
            <a:r>
              <a:rPr lang="en-US" altLang="zh-CN" dirty="0" smtClean="0"/>
              <a:t>T</a:t>
            </a:r>
            <a:r>
              <a:rPr lang="zh-CN" altLang="zh-CN" dirty="0" smtClean="0"/>
              <a:t>的</a:t>
            </a:r>
            <a:r>
              <a:rPr lang="zh-CN" altLang="zh-CN" dirty="0"/>
              <a:t>码字为</a:t>
            </a:r>
            <a:r>
              <a:rPr lang="en-US" altLang="zh-CN" dirty="0" smtClean="0">
                <a:solidFill>
                  <a:srgbClr val="FF0000"/>
                </a:solidFill>
              </a:rPr>
              <a:t>0</a:t>
            </a:r>
            <a:r>
              <a:rPr lang="en-US" altLang="zh-CN" dirty="0" smtClean="0"/>
              <a:t> 0 </a:t>
            </a:r>
            <a:r>
              <a:rPr lang="en-US" altLang="zh-CN" dirty="0" smtClean="0">
                <a:solidFill>
                  <a:srgbClr val="00B0F0"/>
                </a:solidFill>
              </a:rPr>
              <a:t>1</a:t>
            </a:r>
            <a:r>
              <a:rPr lang="en-US" altLang="zh-CN" dirty="0" smtClean="0"/>
              <a:t> </a:t>
            </a:r>
            <a:r>
              <a:rPr lang="en-US" altLang="zh-CN" dirty="0">
                <a:solidFill>
                  <a:srgbClr val="00B050"/>
                </a:solidFill>
              </a:rPr>
              <a:t>0</a:t>
            </a:r>
            <a:r>
              <a:rPr lang="en-US" altLang="zh-CN" dirty="0" smtClean="0"/>
              <a:t> </a:t>
            </a:r>
            <a:r>
              <a:rPr lang="en-US" altLang="zh-CN" dirty="0">
                <a:solidFill>
                  <a:srgbClr val="FF0000"/>
                </a:solidFill>
              </a:rPr>
              <a:t>1</a:t>
            </a:r>
            <a:r>
              <a:rPr lang="en-US" altLang="zh-CN" dirty="0" smtClean="0"/>
              <a:t> </a:t>
            </a:r>
            <a:r>
              <a:rPr lang="en-US" altLang="zh-CN" dirty="0"/>
              <a:t>1</a:t>
            </a:r>
            <a:r>
              <a:rPr lang="en-US" altLang="zh-CN" dirty="0" smtClean="0"/>
              <a:t> </a:t>
            </a:r>
            <a:r>
              <a:rPr lang="en-US" altLang="zh-CN" dirty="0">
                <a:solidFill>
                  <a:srgbClr val="00B0F0"/>
                </a:solidFill>
              </a:rPr>
              <a:t>1</a:t>
            </a:r>
            <a:r>
              <a:rPr lang="en-US" altLang="zh-CN" dirty="0" smtClean="0"/>
              <a:t> </a:t>
            </a:r>
            <a:r>
              <a:rPr lang="en-US" altLang="zh-CN" dirty="0">
                <a:solidFill>
                  <a:srgbClr val="00B050"/>
                </a:solidFill>
              </a:rPr>
              <a:t>0</a:t>
            </a:r>
          </a:p>
          <a:p>
            <a:r>
              <a:rPr lang="zh-CN" altLang="zh-CN" dirty="0" smtClean="0"/>
              <a:t>则</a:t>
            </a:r>
            <a:endParaRPr lang="en-US" altLang="zh-CN" dirty="0" smtClean="0"/>
          </a:p>
          <a:p>
            <a:pPr lvl="1"/>
            <a:r>
              <a:rPr lang="en-US" altLang="zh-CN" dirty="0" err="1" smtClean="0"/>
              <a:t>S</a:t>
            </a:r>
            <a:r>
              <a:rPr lang="en-US" altLang="zh-CN" baseline="-25000" dirty="0" err="1" smtClean="0"/>
              <a:t>v</a:t>
            </a:r>
            <a:r>
              <a:rPr lang="zh-CN" altLang="zh-CN" dirty="0"/>
              <a:t>·</a:t>
            </a:r>
            <a:r>
              <a:rPr lang="en-US" altLang="zh-CN" dirty="0" err="1"/>
              <a:t>T</a:t>
            </a:r>
            <a:r>
              <a:rPr lang="en-US" altLang="zh-CN" baseline="-25000" dirty="0" err="1"/>
              <a:t>v</a:t>
            </a:r>
            <a:r>
              <a:rPr lang="en-US" altLang="zh-CN" dirty="0"/>
              <a:t>=[</a:t>
            </a:r>
            <a:r>
              <a:rPr lang="zh-CN" altLang="zh-CN" dirty="0"/>
              <a:t>（</a:t>
            </a:r>
            <a:r>
              <a:rPr lang="en-US" altLang="zh-CN" dirty="0">
                <a:solidFill>
                  <a:srgbClr val="FF0000"/>
                </a:solidFill>
              </a:rPr>
              <a:t>–1</a:t>
            </a:r>
            <a:r>
              <a:rPr lang="zh-CN" altLang="zh-CN" dirty="0">
                <a:solidFill>
                  <a:srgbClr val="FF0000"/>
                </a:solidFill>
              </a:rPr>
              <a:t>×</a:t>
            </a:r>
            <a:r>
              <a:rPr lang="en-US" altLang="zh-CN" dirty="0">
                <a:solidFill>
                  <a:srgbClr val="FF0000"/>
                </a:solidFill>
              </a:rPr>
              <a:t>–1</a:t>
            </a:r>
            <a:r>
              <a:rPr lang="zh-CN" altLang="zh-CN" dirty="0"/>
              <a:t>）</a:t>
            </a:r>
            <a:r>
              <a:rPr lang="en-US" altLang="zh-CN" dirty="0"/>
              <a:t>+</a:t>
            </a:r>
            <a:r>
              <a:rPr lang="zh-CN" altLang="zh-CN" dirty="0"/>
              <a:t>（</a:t>
            </a:r>
            <a:r>
              <a:rPr lang="en-US" altLang="zh-CN" dirty="0"/>
              <a:t>–1</a:t>
            </a:r>
            <a:r>
              <a:rPr lang="zh-CN" altLang="zh-CN" dirty="0"/>
              <a:t>×</a:t>
            </a:r>
            <a:r>
              <a:rPr lang="en-US" altLang="zh-CN" dirty="0"/>
              <a:t>–1</a:t>
            </a:r>
            <a:r>
              <a:rPr lang="zh-CN" altLang="zh-CN" dirty="0"/>
              <a:t>）</a:t>
            </a:r>
            <a:r>
              <a:rPr lang="en-US" altLang="zh-CN" dirty="0"/>
              <a:t>+</a:t>
            </a:r>
            <a:r>
              <a:rPr lang="zh-CN" altLang="zh-CN" dirty="0"/>
              <a:t>（</a:t>
            </a:r>
            <a:r>
              <a:rPr lang="en-US" altLang="zh-CN" dirty="0">
                <a:solidFill>
                  <a:srgbClr val="00B0F0"/>
                </a:solidFill>
              </a:rPr>
              <a:t>–1</a:t>
            </a:r>
            <a:r>
              <a:rPr lang="zh-CN" altLang="zh-CN" dirty="0">
                <a:solidFill>
                  <a:srgbClr val="00B0F0"/>
                </a:solidFill>
              </a:rPr>
              <a:t>×</a:t>
            </a:r>
            <a:r>
              <a:rPr lang="en-US" altLang="zh-CN" dirty="0">
                <a:solidFill>
                  <a:srgbClr val="00B0F0"/>
                </a:solidFill>
              </a:rPr>
              <a:t>1</a:t>
            </a:r>
            <a:r>
              <a:rPr lang="zh-CN" altLang="zh-CN" dirty="0"/>
              <a:t>）</a:t>
            </a:r>
            <a:r>
              <a:rPr lang="en-US" altLang="zh-CN" dirty="0"/>
              <a:t>+</a:t>
            </a:r>
            <a:r>
              <a:rPr lang="zh-CN" altLang="zh-CN" dirty="0"/>
              <a:t>（</a:t>
            </a:r>
            <a:r>
              <a:rPr lang="en-US" altLang="zh-CN" dirty="0">
                <a:solidFill>
                  <a:srgbClr val="00B050"/>
                </a:solidFill>
              </a:rPr>
              <a:t>1</a:t>
            </a:r>
            <a:r>
              <a:rPr lang="zh-CN" altLang="zh-CN" dirty="0">
                <a:solidFill>
                  <a:srgbClr val="00B050"/>
                </a:solidFill>
              </a:rPr>
              <a:t>×</a:t>
            </a:r>
            <a:r>
              <a:rPr lang="en-US" altLang="zh-CN" dirty="0">
                <a:solidFill>
                  <a:srgbClr val="00B050"/>
                </a:solidFill>
              </a:rPr>
              <a:t>–1</a:t>
            </a:r>
            <a:r>
              <a:rPr lang="zh-CN" altLang="zh-CN" dirty="0"/>
              <a:t>）</a:t>
            </a:r>
            <a:r>
              <a:rPr lang="en-US" altLang="zh-CN" dirty="0"/>
              <a:t>+</a:t>
            </a:r>
            <a:r>
              <a:rPr lang="zh-CN" altLang="zh-CN" dirty="0"/>
              <a:t>（</a:t>
            </a:r>
            <a:r>
              <a:rPr lang="en-US" altLang="zh-CN" dirty="0">
                <a:solidFill>
                  <a:srgbClr val="FF0000"/>
                </a:solidFill>
              </a:rPr>
              <a:t>1</a:t>
            </a:r>
            <a:r>
              <a:rPr lang="zh-CN" altLang="zh-CN" dirty="0">
                <a:solidFill>
                  <a:srgbClr val="FF0000"/>
                </a:solidFill>
              </a:rPr>
              <a:t>×</a:t>
            </a:r>
            <a:r>
              <a:rPr lang="en-US" altLang="zh-CN" dirty="0">
                <a:solidFill>
                  <a:srgbClr val="FF0000"/>
                </a:solidFill>
              </a:rPr>
              <a:t>1</a:t>
            </a:r>
            <a:r>
              <a:rPr lang="zh-CN" altLang="zh-CN" dirty="0"/>
              <a:t>）</a:t>
            </a:r>
            <a:r>
              <a:rPr lang="en-US" altLang="zh-CN" dirty="0"/>
              <a:t>+</a:t>
            </a:r>
            <a:r>
              <a:rPr lang="zh-CN" altLang="zh-CN" dirty="0"/>
              <a:t>（</a:t>
            </a:r>
            <a:r>
              <a:rPr lang="en-US" altLang="zh-CN" dirty="0"/>
              <a:t>–1</a:t>
            </a:r>
            <a:r>
              <a:rPr lang="zh-CN" altLang="zh-CN" dirty="0"/>
              <a:t>×</a:t>
            </a:r>
            <a:r>
              <a:rPr lang="en-US" altLang="zh-CN" dirty="0"/>
              <a:t>1</a:t>
            </a:r>
            <a:r>
              <a:rPr lang="zh-CN" altLang="zh-CN" dirty="0"/>
              <a:t>）</a:t>
            </a:r>
            <a:r>
              <a:rPr lang="en-US" altLang="zh-CN" dirty="0"/>
              <a:t>+</a:t>
            </a:r>
            <a:r>
              <a:rPr lang="zh-CN" altLang="zh-CN" dirty="0"/>
              <a:t>（</a:t>
            </a:r>
            <a:r>
              <a:rPr lang="en-US" altLang="zh-CN" dirty="0">
                <a:solidFill>
                  <a:srgbClr val="00B0F0"/>
                </a:solidFill>
              </a:rPr>
              <a:t>1</a:t>
            </a:r>
            <a:r>
              <a:rPr lang="zh-CN" altLang="zh-CN" dirty="0">
                <a:solidFill>
                  <a:srgbClr val="00B0F0"/>
                </a:solidFill>
              </a:rPr>
              <a:t>×</a:t>
            </a:r>
            <a:r>
              <a:rPr lang="en-US" altLang="zh-CN" dirty="0">
                <a:solidFill>
                  <a:srgbClr val="00B0F0"/>
                </a:solidFill>
              </a:rPr>
              <a:t>1</a:t>
            </a:r>
            <a:r>
              <a:rPr lang="zh-CN" altLang="zh-CN" dirty="0"/>
              <a:t>）</a:t>
            </a:r>
            <a:r>
              <a:rPr lang="en-US" altLang="zh-CN" dirty="0"/>
              <a:t>+</a:t>
            </a:r>
            <a:r>
              <a:rPr lang="zh-CN" altLang="zh-CN" dirty="0"/>
              <a:t>（</a:t>
            </a:r>
            <a:r>
              <a:rPr lang="en-US" altLang="zh-CN" dirty="0">
                <a:solidFill>
                  <a:srgbClr val="00B050"/>
                </a:solidFill>
              </a:rPr>
              <a:t>1</a:t>
            </a:r>
            <a:r>
              <a:rPr lang="zh-CN" altLang="zh-CN" dirty="0">
                <a:solidFill>
                  <a:srgbClr val="00B050"/>
                </a:solidFill>
              </a:rPr>
              <a:t>×</a:t>
            </a:r>
            <a:r>
              <a:rPr lang="en-US" altLang="zh-CN" dirty="0">
                <a:solidFill>
                  <a:srgbClr val="00B050"/>
                </a:solidFill>
              </a:rPr>
              <a:t>–1</a:t>
            </a:r>
            <a:r>
              <a:rPr lang="zh-CN" altLang="zh-CN" dirty="0"/>
              <a:t>）</a:t>
            </a:r>
            <a:r>
              <a:rPr lang="en-US" altLang="zh-CN" dirty="0"/>
              <a:t>]/</a:t>
            </a:r>
            <a:r>
              <a:rPr lang="en-US" altLang="zh-CN" dirty="0" smtClean="0"/>
              <a:t>8=0</a:t>
            </a:r>
          </a:p>
          <a:p>
            <a:r>
              <a:rPr lang="zh-CN" altLang="zh-CN" dirty="0" smtClean="0"/>
              <a:t>即</a:t>
            </a:r>
            <a:r>
              <a:rPr lang="en-US" altLang="zh-CN" dirty="0" err="1"/>
              <a:t>T</a:t>
            </a:r>
            <a:r>
              <a:rPr lang="en-US" altLang="zh-CN" baseline="-25000" dirty="0" err="1"/>
              <a:t>v</a:t>
            </a:r>
            <a:r>
              <a:rPr lang="zh-CN" altLang="zh-CN" dirty="0"/>
              <a:t>和</a:t>
            </a:r>
            <a:r>
              <a:rPr lang="en-US" altLang="zh-CN" dirty="0" err="1"/>
              <a:t>S</a:t>
            </a:r>
            <a:r>
              <a:rPr lang="en-US" altLang="zh-CN" baseline="-25000" dirty="0" err="1"/>
              <a:t>v</a:t>
            </a:r>
            <a:r>
              <a:rPr lang="zh-CN" altLang="zh-CN" dirty="0"/>
              <a:t>满足正交关系。</a:t>
            </a:r>
            <a:endParaRPr lang="zh-CN" altLang="en-US" dirty="0"/>
          </a:p>
        </p:txBody>
      </p:sp>
    </p:spTree>
    <p:extLst>
      <p:ext uri="{BB962C8B-B14F-4D97-AF65-F5344CB8AC3E}">
        <p14:creationId xmlns:p14="http://schemas.microsoft.com/office/powerpoint/2010/main" val="20287499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如果两个码字正交，则其中一个码字与另一个码字的反码也正交。即</a:t>
            </a:r>
          </a:p>
          <a:p>
            <a:pPr lvl="1"/>
            <a:endParaRPr lang="en-US" altLang="zh-CN" dirty="0" smtClean="0"/>
          </a:p>
          <a:p>
            <a:pPr lvl="1"/>
            <a:r>
              <a:rPr lang="en-US" altLang="zh-CN" dirty="0"/>
              <a:t>			</a:t>
            </a:r>
            <a:r>
              <a:rPr lang="en-US" altLang="zh-CN" dirty="0" smtClean="0"/>
              <a:t>		  		</a:t>
            </a:r>
            <a:r>
              <a:rPr lang="zh-CN" altLang="zh-CN" dirty="0" smtClean="0"/>
              <a:t>（</a:t>
            </a:r>
            <a:r>
              <a:rPr lang="en-US" altLang="zh-CN" dirty="0"/>
              <a:t>5-2</a:t>
            </a:r>
            <a:r>
              <a:rPr lang="zh-CN" altLang="zh-CN" dirty="0"/>
              <a:t>）</a:t>
            </a:r>
          </a:p>
          <a:p>
            <a:r>
              <a:rPr lang="zh-CN" altLang="zh-CN" dirty="0"/>
              <a:t>任何一个码字和自己的规格化内积是</a:t>
            </a:r>
            <a:r>
              <a:rPr lang="en-US" altLang="zh-CN" dirty="0"/>
              <a:t>1</a:t>
            </a:r>
            <a:r>
              <a:rPr lang="zh-CN" altLang="zh-CN" dirty="0"/>
              <a:t>。</a:t>
            </a:r>
          </a:p>
          <a:p>
            <a:pPr lvl="1"/>
            <a:endParaRPr lang="en-US" altLang="zh-CN" dirty="0" smtClean="0"/>
          </a:p>
          <a:p>
            <a:pPr lvl="1"/>
            <a:r>
              <a:rPr lang="en-US" altLang="zh-CN" dirty="0"/>
              <a:t>				  </a:t>
            </a:r>
            <a:r>
              <a:rPr lang="en-US" altLang="zh-CN" dirty="0" smtClean="0"/>
              <a:t>			</a:t>
            </a:r>
            <a:r>
              <a:rPr lang="zh-CN" altLang="zh-CN" dirty="0" smtClean="0"/>
              <a:t>（</a:t>
            </a:r>
            <a:r>
              <a:rPr lang="en-US" altLang="zh-CN" dirty="0"/>
              <a:t>5-3</a:t>
            </a:r>
            <a:r>
              <a:rPr lang="zh-CN" altLang="zh-CN" dirty="0"/>
              <a:t>）</a:t>
            </a:r>
          </a:p>
          <a:p>
            <a:r>
              <a:rPr lang="zh-CN" altLang="zh-CN" dirty="0"/>
              <a:t>一个码字和自己的反码的规格化内积是–</a:t>
            </a:r>
            <a:r>
              <a:rPr lang="en-US" altLang="zh-CN" dirty="0"/>
              <a:t>1</a:t>
            </a:r>
            <a:r>
              <a:rPr lang="zh-CN" altLang="zh-CN" dirty="0"/>
              <a:t>。</a:t>
            </a:r>
          </a:p>
          <a:p>
            <a:pPr lvl="1"/>
            <a:endParaRPr lang="en-US" altLang="zh-CN" dirty="0" smtClean="0"/>
          </a:p>
          <a:p>
            <a:pPr lvl="1"/>
            <a:r>
              <a:rPr lang="en-US" altLang="zh-CN" dirty="0"/>
              <a:t>			  </a:t>
            </a:r>
            <a:r>
              <a:rPr lang="en-US" altLang="zh-CN" dirty="0" smtClean="0"/>
              <a:t>				</a:t>
            </a:r>
            <a:r>
              <a:rPr lang="zh-CN" altLang="zh-CN" dirty="0" smtClean="0"/>
              <a:t>（</a:t>
            </a:r>
            <a:r>
              <a:rPr lang="en-US" altLang="zh-CN" dirty="0"/>
              <a:t>5-4</a:t>
            </a:r>
            <a:r>
              <a:rPr lang="zh-CN" altLang="zh-CN" dirty="0"/>
              <a:t>）</a:t>
            </a:r>
          </a:p>
          <a:p>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495336859"/>
              </p:ext>
            </p:extLst>
          </p:nvPr>
        </p:nvGraphicFramePr>
        <p:xfrm>
          <a:off x="1043608" y="2420888"/>
          <a:ext cx="4908114" cy="792088"/>
        </p:xfrm>
        <a:graphic>
          <a:graphicData uri="http://schemas.openxmlformats.org/presentationml/2006/ole">
            <mc:AlternateContent xmlns:mc="http://schemas.openxmlformats.org/markup-compatibility/2006">
              <mc:Choice xmlns:v="urn:schemas-microsoft-com:vml" Requires="v">
                <p:oleObj spid="_x0000_s13340" name="公式" r:id="rId3" imgW="2628900" imgH="431800" progId="Equation.3">
                  <p:embed/>
                </p:oleObj>
              </mc:Choice>
              <mc:Fallback>
                <p:oleObj name="公式" r:id="rId3" imgW="2628900" imgH="431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2420888"/>
                        <a:ext cx="4908114" cy="792088"/>
                      </a:xfrm>
                      <a:prstGeom prst="rect">
                        <a:avLst/>
                      </a:prstGeom>
                      <a:solidFill>
                        <a:srgbClr val="FFFF00"/>
                      </a:solid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817095474"/>
              </p:ext>
            </p:extLst>
          </p:nvPr>
        </p:nvGraphicFramePr>
        <p:xfrm>
          <a:off x="1043607" y="3717032"/>
          <a:ext cx="4093831" cy="864096"/>
        </p:xfrm>
        <a:graphic>
          <a:graphicData uri="http://schemas.openxmlformats.org/presentationml/2006/ole">
            <mc:AlternateContent xmlns:mc="http://schemas.openxmlformats.org/markup-compatibility/2006">
              <mc:Choice xmlns:v="urn:schemas-microsoft-com:vml" Requires="v">
                <p:oleObj spid="_x0000_s13341" name="公式" r:id="rId5" imgW="2044700" imgH="431800" progId="Equation.3">
                  <p:embed/>
                </p:oleObj>
              </mc:Choice>
              <mc:Fallback>
                <p:oleObj name="公式" r:id="rId5" imgW="2044700" imgH="4318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7" y="3717032"/>
                        <a:ext cx="4093831" cy="864096"/>
                      </a:xfrm>
                      <a:prstGeom prst="rect">
                        <a:avLst/>
                      </a:prstGeom>
                      <a:solidFill>
                        <a:srgbClr val="FFFF00"/>
                      </a:solid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893192486"/>
              </p:ext>
            </p:extLst>
          </p:nvPr>
        </p:nvGraphicFramePr>
        <p:xfrm>
          <a:off x="1043607" y="5229199"/>
          <a:ext cx="4844941" cy="792089"/>
        </p:xfrm>
        <a:graphic>
          <a:graphicData uri="http://schemas.openxmlformats.org/presentationml/2006/ole">
            <mc:AlternateContent xmlns:mc="http://schemas.openxmlformats.org/markup-compatibility/2006">
              <mc:Choice xmlns:v="urn:schemas-microsoft-com:vml" Requires="v">
                <p:oleObj spid="_x0000_s13342" name="公式" r:id="rId7" imgW="2654300" imgH="431800" progId="Equation.3">
                  <p:embed/>
                </p:oleObj>
              </mc:Choice>
              <mc:Fallback>
                <p:oleObj name="公式" r:id="rId7" imgW="2654300" imgH="431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3607" y="5229199"/>
                        <a:ext cx="4844941" cy="792089"/>
                      </a:xfrm>
                      <a:prstGeom prst="rect">
                        <a:avLst/>
                      </a:prstGeom>
                      <a:solidFill>
                        <a:srgbClr val="FFFF00"/>
                      </a:solidFill>
                    </p:spPr>
                  </p:pic>
                </p:oleObj>
              </mc:Fallback>
            </mc:AlternateContent>
          </a:graphicData>
        </a:graphic>
      </p:graphicFrame>
    </p:spTree>
    <p:extLst>
      <p:ext uri="{BB962C8B-B14F-4D97-AF65-F5344CB8AC3E}">
        <p14:creationId xmlns:p14="http://schemas.microsoft.com/office/powerpoint/2010/main" val="16877064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3. </a:t>
            </a:r>
            <a:r>
              <a:rPr lang="zh-CN" altLang="zh-CN" dirty="0">
                <a:solidFill>
                  <a:srgbClr val="FF0000"/>
                </a:solidFill>
              </a:rPr>
              <a:t>如何实现区分用户以实现复用</a:t>
            </a:r>
            <a:endParaRPr lang="zh-CN" altLang="en-US" dirty="0">
              <a:solidFill>
                <a:srgbClr val="FF0000"/>
              </a:solidFill>
            </a:endParaRPr>
          </a:p>
        </p:txBody>
      </p:sp>
      <p:sp>
        <p:nvSpPr>
          <p:cNvPr id="3" name="内容占位符 2"/>
          <p:cNvSpPr>
            <a:spLocks noGrp="1"/>
          </p:cNvSpPr>
          <p:nvPr>
            <p:ph sz="quarter" idx="1"/>
          </p:nvPr>
        </p:nvSpPr>
        <p:spPr>
          <a:xfrm>
            <a:off x="301752" y="1527048"/>
            <a:ext cx="8503920" cy="4926288"/>
          </a:xfrm>
        </p:spPr>
        <p:txBody>
          <a:bodyPr>
            <a:normAutofit lnSpcReduction="10000"/>
          </a:bodyPr>
          <a:lstStyle/>
          <a:p>
            <a:r>
              <a:rPr lang="zh-CN" altLang="zh-CN" dirty="0"/>
              <a:t>任意两个结点</a:t>
            </a:r>
            <a:r>
              <a:rPr lang="en-US" altLang="zh-CN" dirty="0"/>
              <a:t>S</a:t>
            </a:r>
            <a:r>
              <a:rPr lang="zh-CN" altLang="zh-CN" dirty="0"/>
              <a:t>和</a:t>
            </a:r>
            <a:r>
              <a:rPr lang="en-US" altLang="zh-CN" dirty="0"/>
              <a:t>T</a:t>
            </a:r>
            <a:r>
              <a:rPr lang="zh-CN" altLang="zh-CN" dirty="0"/>
              <a:t>可以同时在共享信道上发送</a:t>
            </a:r>
            <a:r>
              <a:rPr lang="zh-CN" altLang="zh-CN" dirty="0" smtClean="0"/>
              <a:t>数据</a:t>
            </a:r>
            <a:endParaRPr lang="en-US" altLang="zh-CN" dirty="0" smtClean="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endParaRPr lang="en-US" altLang="zh-CN" dirty="0" smtClean="0"/>
          </a:p>
          <a:p>
            <a:r>
              <a:rPr lang="zh-CN" altLang="zh-CN" dirty="0" smtClean="0"/>
              <a:t>即便两者信号</a:t>
            </a:r>
            <a:r>
              <a:rPr lang="zh-CN" altLang="zh-CN" dirty="0"/>
              <a:t>在空间进行了叠加，也不影响接收方对自己想要的数据的接收</a:t>
            </a:r>
            <a:r>
              <a:rPr lang="zh-CN" altLang="zh-CN" dirty="0" smtClean="0"/>
              <a:t>。</a:t>
            </a:r>
            <a:endParaRPr lang="en-US" altLang="zh-CN" dirty="0" smtClean="0"/>
          </a:p>
          <a:p>
            <a:endParaRPr lang="zh-CN" altLang="en-US" dirty="0"/>
          </a:p>
        </p:txBody>
      </p:sp>
      <p:grpSp>
        <p:nvGrpSpPr>
          <p:cNvPr id="14339" name="组合 14338"/>
          <p:cNvGrpSpPr/>
          <p:nvPr/>
        </p:nvGrpSpPr>
        <p:grpSpPr>
          <a:xfrm>
            <a:off x="3691939" y="1824423"/>
            <a:ext cx="3903595" cy="3476785"/>
            <a:chOff x="3691939" y="2760527"/>
            <a:chExt cx="3903595" cy="3862956"/>
          </a:xfrm>
        </p:grpSpPr>
        <p:sp>
          <p:nvSpPr>
            <p:cNvPr id="10" name="Line 12"/>
            <p:cNvSpPr>
              <a:spLocks noChangeShapeType="1"/>
            </p:cNvSpPr>
            <p:nvPr/>
          </p:nvSpPr>
          <p:spPr bwMode="auto">
            <a:xfrm>
              <a:off x="3691939" y="2760528"/>
              <a:ext cx="0" cy="386295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微软雅黑" panose="020B0503020204020204" charset="-122"/>
                <a:ea typeface="微软雅黑" panose="020B0503020204020204" charset="-122"/>
              </a:endParaRPr>
            </a:p>
          </p:txBody>
        </p:sp>
        <p:sp>
          <p:nvSpPr>
            <p:cNvPr id="11" name="Line 13"/>
            <p:cNvSpPr>
              <a:spLocks noChangeShapeType="1"/>
            </p:cNvSpPr>
            <p:nvPr/>
          </p:nvSpPr>
          <p:spPr bwMode="auto">
            <a:xfrm>
              <a:off x="4993137" y="2760528"/>
              <a:ext cx="0" cy="386295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微软雅黑" panose="020B0503020204020204" charset="-122"/>
                <a:ea typeface="微软雅黑" panose="020B0503020204020204" charset="-122"/>
              </a:endParaRPr>
            </a:p>
          </p:txBody>
        </p:sp>
        <p:sp>
          <p:nvSpPr>
            <p:cNvPr id="12" name="Line 14"/>
            <p:cNvSpPr>
              <a:spLocks noChangeShapeType="1"/>
            </p:cNvSpPr>
            <p:nvPr/>
          </p:nvSpPr>
          <p:spPr bwMode="auto">
            <a:xfrm>
              <a:off x="6294337" y="2760527"/>
              <a:ext cx="0" cy="386295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微软雅黑" panose="020B0503020204020204" charset="-122"/>
                <a:ea typeface="微软雅黑" panose="020B0503020204020204" charset="-122"/>
              </a:endParaRPr>
            </a:p>
          </p:txBody>
        </p:sp>
        <p:sp>
          <p:nvSpPr>
            <p:cNvPr id="13" name="Line 15"/>
            <p:cNvSpPr>
              <a:spLocks noChangeShapeType="1"/>
            </p:cNvSpPr>
            <p:nvPr/>
          </p:nvSpPr>
          <p:spPr bwMode="auto">
            <a:xfrm>
              <a:off x="7595534" y="2760527"/>
              <a:ext cx="0" cy="386295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微软雅黑" panose="020B0503020204020204" charset="-122"/>
                <a:ea typeface="微软雅黑" panose="020B0503020204020204" charset="-122"/>
              </a:endParaRPr>
            </a:p>
          </p:txBody>
        </p:sp>
      </p:grpSp>
      <p:sp>
        <p:nvSpPr>
          <p:cNvPr id="14" name="Line 26"/>
          <p:cNvSpPr>
            <a:spLocks noChangeShapeType="1"/>
          </p:cNvSpPr>
          <p:nvPr/>
        </p:nvSpPr>
        <p:spPr bwMode="auto">
          <a:xfrm>
            <a:off x="4993137" y="2220365"/>
            <a:ext cx="0" cy="13864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微软雅黑" panose="020B0503020204020204" charset="-122"/>
              <a:ea typeface="微软雅黑" panose="020B0503020204020204" charset="-122"/>
            </a:endParaRPr>
          </a:p>
        </p:txBody>
      </p:sp>
      <p:sp>
        <p:nvSpPr>
          <p:cNvPr id="15" name="Text Box 27"/>
          <p:cNvSpPr txBox="1">
            <a:spLocks noChangeArrowheads="1"/>
          </p:cNvSpPr>
          <p:nvPr/>
        </p:nvSpPr>
        <p:spPr bwMode="auto">
          <a:xfrm>
            <a:off x="4181525" y="2029373"/>
            <a:ext cx="290894" cy="348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00" b="1" dirty="0">
                <a:latin typeface="微软雅黑" panose="020B0503020204020204" charset="-122"/>
                <a:ea typeface="微软雅黑" panose="020B0503020204020204" charset="-122"/>
              </a:rPr>
              <a:t>1</a:t>
            </a:r>
          </a:p>
        </p:txBody>
      </p:sp>
      <p:sp>
        <p:nvSpPr>
          <p:cNvPr id="28" name="Text Box 36"/>
          <p:cNvSpPr txBox="1">
            <a:spLocks noChangeArrowheads="1"/>
          </p:cNvSpPr>
          <p:nvPr/>
        </p:nvSpPr>
        <p:spPr bwMode="auto">
          <a:xfrm>
            <a:off x="5490577" y="2029373"/>
            <a:ext cx="290894" cy="348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00" b="1">
                <a:latin typeface="微软雅黑" panose="020B0503020204020204" charset="-122"/>
                <a:ea typeface="微软雅黑" panose="020B0503020204020204" charset="-122"/>
              </a:rPr>
              <a:t>1</a:t>
            </a:r>
          </a:p>
        </p:txBody>
      </p:sp>
      <p:sp>
        <p:nvSpPr>
          <p:cNvPr id="29" name="Text Box 37"/>
          <p:cNvSpPr txBox="1">
            <a:spLocks noChangeArrowheads="1"/>
          </p:cNvSpPr>
          <p:nvPr/>
        </p:nvSpPr>
        <p:spPr bwMode="auto">
          <a:xfrm>
            <a:off x="6795704" y="2029373"/>
            <a:ext cx="290894" cy="348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300" b="1">
                <a:latin typeface="微软雅黑" panose="020B0503020204020204" charset="-122"/>
                <a:ea typeface="微软雅黑" panose="020B0503020204020204" charset="-122"/>
              </a:rPr>
              <a:t>0</a:t>
            </a:r>
          </a:p>
        </p:txBody>
      </p:sp>
      <p:sp>
        <p:nvSpPr>
          <p:cNvPr id="30" name="Text Box 38"/>
          <p:cNvSpPr txBox="1">
            <a:spLocks noChangeArrowheads="1"/>
          </p:cNvSpPr>
          <p:nvPr/>
        </p:nvSpPr>
        <p:spPr bwMode="auto">
          <a:xfrm>
            <a:off x="7922798" y="2233097"/>
            <a:ext cx="268817" cy="38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515" b="1" i="1" dirty="0">
                <a:latin typeface="微软雅黑" panose="020B0503020204020204" charset="-122"/>
                <a:ea typeface="微软雅黑" panose="020B0503020204020204" charset="-122"/>
              </a:rPr>
              <a:t>t</a:t>
            </a:r>
          </a:p>
        </p:txBody>
      </p:sp>
      <p:sp>
        <p:nvSpPr>
          <p:cNvPr id="31" name="Text Box 40"/>
          <p:cNvSpPr txBox="1">
            <a:spLocks noChangeArrowheads="1"/>
          </p:cNvSpPr>
          <p:nvPr/>
        </p:nvSpPr>
        <p:spPr bwMode="auto">
          <a:xfrm>
            <a:off x="7922798" y="3560314"/>
            <a:ext cx="264816" cy="325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515" b="1" i="1">
                <a:latin typeface="微软雅黑" panose="020B0503020204020204" charset="-122"/>
                <a:ea typeface="微软雅黑" panose="020B0503020204020204" charset="-122"/>
              </a:defRPr>
            </a:lvl1pPr>
          </a:lstStyle>
          <a:p>
            <a:r>
              <a:rPr lang="en-US" altLang="zh-CN" dirty="0"/>
              <a:t>t</a:t>
            </a:r>
          </a:p>
        </p:txBody>
      </p:sp>
      <p:sp>
        <p:nvSpPr>
          <p:cNvPr id="32" name="Text Box 41"/>
          <p:cNvSpPr txBox="1">
            <a:spLocks noChangeArrowheads="1"/>
          </p:cNvSpPr>
          <p:nvPr/>
        </p:nvSpPr>
        <p:spPr bwMode="auto">
          <a:xfrm>
            <a:off x="7922798" y="4230469"/>
            <a:ext cx="264816" cy="325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515" b="1" i="1">
                <a:latin typeface="微软雅黑" panose="020B0503020204020204" charset="-122"/>
                <a:ea typeface="微软雅黑" panose="020B0503020204020204" charset="-122"/>
              </a:defRPr>
            </a:lvl1pPr>
          </a:lstStyle>
          <a:p>
            <a:r>
              <a:rPr lang="en-US" altLang="zh-CN" dirty="0"/>
              <a:t>t</a:t>
            </a:r>
          </a:p>
        </p:txBody>
      </p:sp>
      <p:sp>
        <p:nvSpPr>
          <p:cNvPr id="34" name="Text Box 45"/>
          <p:cNvSpPr txBox="1">
            <a:spLocks noChangeArrowheads="1"/>
          </p:cNvSpPr>
          <p:nvPr/>
        </p:nvSpPr>
        <p:spPr bwMode="auto">
          <a:xfrm>
            <a:off x="3927423" y="2539513"/>
            <a:ext cx="909042" cy="385431"/>
          </a:xfrm>
          <a:prstGeom prst="rect">
            <a:avLst/>
          </a:prstGeom>
          <a:noFill/>
          <a:ln w="9525">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ts val="1800"/>
              </a:lnSpc>
            </a:pPr>
            <a:r>
              <a:rPr kumimoji="1" lang="en-US" altLang="zh-CN" sz="1300" b="1" i="1" dirty="0">
                <a:solidFill>
                  <a:srgbClr val="0000FF"/>
                </a:solidFill>
                <a:latin typeface="微软雅黑" panose="020B0503020204020204" charset="-122"/>
                <a:ea typeface="微软雅黑" panose="020B0503020204020204" charset="-122"/>
                <a:cs typeface="微软雅黑" panose="020B0503020204020204" charset="-122"/>
              </a:rPr>
              <a:t>m</a:t>
            </a:r>
            <a:r>
              <a:rPr kumimoji="1" lang="en-US" altLang="zh-CN" sz="1300" b="1" dirty="0">
                <a:solidFill>
                  <a:srgbClr val="0000FF"/>
                </a:solidFill>
                <a:latin typeface="微软雅黑" panose="020B0503020204020204" charset="-122"/>
                <a:ea typeface="微软雅黑" panose="020B0503020204020204" charset="-122"/>
                <a:cs typeface="微软雅黑" panose="020B0503020204020204" charset="-122"/>
              </a:rPr>
              <a:t> </a:t>
            </a:r>
            <a:r>
              <a:rPr kumimoji="1" lang="zh-CN" altLang="en-US" sz="1300" b="1" dirty="0">
                <a:solidFill>
                  <a:srgbClr val="0000FF"/>
                </a:solidFill>
                <a:latin typeface="微软雅黑" panose="020B0503020204020204" charset="-122"/>
                <a:ea typeface="微软雅黑" panose="020B0503020204020204" charset="-122"/>
                <a:cs typeface="微软雅黑" panose="020B0503020204020204" charset="-122"/>
              </a:rPr>
              <a:t>个码片</a:t>
            </a:r>
          </a:p>
        </p:txBody>
      </p:sp>
      <p:sp>
        <p:nvSpPr>
          <p:cNvPr id="39" name="Text Box 50"/>
          <p:cNvSpPr txBox="1">
            <a:spLocks noChangeArrowheads="1"/>
          </p:cNvSpPr>
          <p:nvPr/>
        </p:nvSpPr>
        <p:spPr bwMode="auto">
          <a:xfrm>
            <a:off x="7922798" y="3053835"/>
            <a:ext cx="264816" cy="325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defRPr kumimoji="1" sz="1515" b="1" i="1">
                <a:latin typeface="微软雅黑" panose="020B0503020204020204" charset="-122"/>
                <a:ea typeface="微软雅黑" panose="020B0503020204020204" charset="-122"/>
              </a:defRPr>
            </a:lvl1pPr>
          </a:lstStyle>
          <a:p>
            <a:r>
              <a:rPr lang="en-US" altLang="zh-CN" dirty="0"/>
              <a:t>t</a:t>
            </a:r>
          </a:p>
        </p:txBody>
      </p:sp>
      <p:sp>
        <p:nvSpPr>
          <p:cNvPr id="43" name="Text Box 53"/>
          <p:cNvSpPr txBox="1">
            <a:spLocks noChangeArrowheads="1"/>
          </p:cNvSpPr>
          <p:nvPr/>
        </p:nvSpPr>
        <p:spPr bwMode="auto">
          <a:xfrm>
            <a:off x="1738831" y="3042517"/>
            <a:ext cx="1801852" cy="38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515" b="1" dirty="0">
                <a:latin typeface="微软雅黑" panose="020B0503020204020204" charset="-122"/>
                <a:ea typeface="微软雅黑" panose="020B0503020204020204" charset="-122"/>
                <a:cs typeface="微软雅黑" panose="020B0503020204020204" charset="-122"/>
              </a:rPr>
              <a:t>S </a:t>
            </a:r>
            <a:r>
              <a:rPr kumimoji="1" lang="zh-CN" altLang="en-US" sz="1515" b="1" dirty="0">
                <a:latin typeface="微软雅黑" panose="020B0503020204020204" charset="-122"/>
                <a:ea typeface="微软雅黑" panose="020B0503020204020204" charset="-122"/>
                <a:cs typeface="微软雅黑" panose="020B0503020204020204" charset="-122"/>
              </a:rPr>
              <a:t>站发送的信号 </a:t>
            </a:r>
            <a:r>
              <a:rPr kumimoji="1" lang="en-US" altLang="zh-CN" sz="1515" b="1" i="1" dirty="0" err="1">
                <a:latin typeface="微软雅黑" panose="020B0503020204020204" charset="-122"/>
                <a:ea typeface="微软雅黑" panose="020B0503020204020204" charset="-122"/>
                <a:cs typeface="微软雅黑" panose="020B0503020204020204" charset="-122"/>
              </a:rPr>
              <a:t>S</a:t>
            </a:r>
            <a:r>
              <a:rPr kumimoji="1" lang="en-US" altLang="zh-CN" sz="1515" b="1" i="1" baseline="-25000" dirty="0" err="1">
                <a:latin typeface="微软雅黑" panose="020B0503020204020204" charset="-122"/>
                <a:ea typeface="微软雅黑" panose="020B0503020204020204" charset="-122"/>
                <a:cs typeface="微软雅黑" panose="020B0503020204020204" charset="-122"/>
              </a:rPr>
              <a:t>x</a:t>
            </a:r>
            <a:endParaRPr kumimoji="1" lang="en-US" altLang="zh-CN" sz="1515" b="1" i="1" baseline="-25000" dirty="0">
              <a:latin typeface="微软雅黑" panose="020B0503020204020204" charset="-122"/>
              <a:ea typeface="微软雅黑" panose="020B0503020204020204" charset="-122"/>
              <a:cs typeface="微软雅黑" panose="020B0503020204020204" charset="-122"/>
            </a:endParaRPr>
          </a:p>
        </p:txBody>
      </p:sp>
      <p:sp>
        <p:nvSpPr>
          <p:cNvPr id="44" name="Text Box 54"/>
          <p:cNvSpPr txBox="1">
            <a:spLocks noChangeArrowheads="1"/>
          </p:cNvSpPr>
          <p:nvPr/>
        </p:nvSpPr>
        <p:spPr bwMode="auto">
          <a:xfrm>
            <a:off x="1738832" y="3533434"/>
            <a:ext cx="1810942" cy="38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1515" b="1" dirty="0">
                <a:latin typeface="微软雅黑" panose="020B0503020204020204" charset="-122"/>
                <a:ea typeface="微软雅黑" panose="020B0503020204020204" charset="-122"/>
                <a:cs typeface="微软雅黑" panose="020B0503020204020204" charset="-122"/>
              </a:rPr>
              <a:t>T </a:t>
            </a:r>
            <a:r>
              <a:rPr kumimoji="1" lang="zh-CN" altLang="en-US" sz="1515" b="1" dirty="0">
                <a:latin typeface="微软雅黑" panose="020B0503020204020204" charset="-122"/>
                <a:ea typeface="微软雅黑" panose="020B0503020204020204" charset="-122"/>
                <a:cs typeface="微软雅黑" panose="020B0503020204020204" charset="-122"/>
              </a:rPr>
              <a:t>站发送的信号 </a:t>
            </a:r>
            <a:r>
              <a:rPr kumimoji="1" lang="en-US" altLang="zh-CN" sz="1515" b="1" i="1" dirty="0" err="1">
                <a:latin typeface="微软雅黑" panose="020B0503020204020204" charset="-122"/>
                <a:ea typeface="微软雅黑" panose="020B0503020204020204" charset="-122"/>
                <a:cs typeface="微软雅黑" panose="020B0503020204020204" charset="-122"/>
              </a:rPr>
              <a:t>T</a:t>
            </a:r>
            <a:r>
              <a:rPr kumimoji="1" lang="en-US" altLang="zh-CN" sz="1515" b="1" i="1" baseline="-25000" dirty="0" err="1">
                <a:latin typeface="微软雅黑" panose="020B0503020204020204" charset="-122"/>
                <a:ea typeface="微软雅黑" panose="020B0503020204020204" charset="-122"/>
                <a:cs typeface="微软雅黑" panose="020B0503020204020204" charset="-122"/>
              </a:rPr>
              <a:t>x</a:t>
            </a:r>
            <a:endParaRPr kumimoji="1" lang="en-US" altLang="zh-CN" sz="1515" b="1" i="1" baseline="-25000" dirty="0">
              <a:latin typeface="微软雅黑" panose="020B0503020204020204" charset="-122"/>
              <a:ea typeface="微软雅黑" panose="020B0503020204020204" charset="-122"/>
              <a:cs typeface="微软雅黑" panose="020B0503020204020204" charset="-122"/>
            </a:endParaRPr>
          </a:p>
        </p:txBody>
      </p:sp>
      <p:sp>
        <p:nvSpPr>
          <p:cNvPr id="45" name="Text Box 55"/>
          <p:cNvSpPr txBox="1">
            <a:spLocks noChangeArrowheads="1"/>
          </p:cNvSpPr>
          <p:nvPr/>
        </p:nvSpPr>
        <p:spPr bwMode="auto">
          <a:xfrm>
            <a:off x="1501894" y="4230469"/>
            <a:ext cx="2090149" cy="38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515" b="1" dirty="0">
                <a:latin typeface="微软雅黑" panose="020B0503020204020204" charset="-122"/>
                <a:ea typeface="微软雅黑" panose="020B0503020204020204" charset="-122"/>
                <a:cs typeface="微软雅黑" panose="020B0503020204020204" charset="-122"/>
              </a:rPr>
              <a:t>总的发送信号 </a:t>
            </a:r>
            <a:r>
              <a:rPr kumimoji="1" lang="en-US" altLang="zh-CN" sz="1515" b="1" i="1" dirty="0" err="1">
                <a:latin typeface="微软雅黑" panose="020B0503020204020204" charset="-122"/>
                <a:ea typeface="微软雅黑" panose="020B0503020204020204" charset="-122"/>
                <a:cs typeface="微软雅黑" panose="020B0503020204020204" charset="-122"/>
              </a:rPr>
              <a:t>S</a:t>
            </a:r>
            <a:r>
              <a:rPr kumimoji="1" lang="en-US" altLang="zh-CN" sz="1515" b="1" i="1" baseline="-25000" dirty="0" err="1">
                <a:latin typeface="微软雅黑" panose="020B0503020204020204" charset="-122"/>
                <a:ea typeface="微软雅黑" panose="020B0503020204020204" charset="-122"/>
                <a:cs typeface="微软雅黑" panose="020B0503020204020204" charset="-122"/>
              </a:rPr>
              <a:t>x</a:t>
            </a:r>
            <a:r>
              <a:rPr kumimoji="1" lang="en-US" altLang="zh-CN" sz="1515" b="1" dirty="0">
                <a:latin typeface="微软雅黑" panose="020B0503020204020204" charset="-122"/>
                <a:ea typeface="微软雅黑" panose="020B0503020204020204" charset="-122"/>
                <a:cs typeface="微软雅黑" panose="020B0503020204020204" charset="-122"/>
              </a:rPr>
              <a:t> + </a:t>
            </a:r>
            <a:r>
              <a:rPr kumimoji="1" lang="en-US" altLang="zh-CN" sz="1515" b="1" i="1" dirty="0" err="1">
                <a:latin typeface="微软雅黑" panose="020B0503020204020204" charset="-122"/>
                <a:ea typeface="微软雅黑" panose="020B0503020204020204" charset="-122"/>
                <a:cs typeface="微软雅黑" panose="020B0503020204020204" charset="-122"/>
              </a:rPr>
              <a:t>T</a:t>
            </a:r>
            <a:r>
              <a:rPr kumimoji="1" lang="en-US" altLang="zh-CN" sz="1515" b="1" i="1" baseline="-25000" dirty="0" err="1">
                <a:latin typeface="微软雅黑" panose="020B0503020204020204" charset="-122"/>
                <a:ea typeface="微软雅黑" panose="020B0503020204020204" charset="-122"/>
                <a:cs typeface="微软雅黑" panose="020B0503020204020204" charset="-122"/>
              </a:rPr>
              <a:t>x</a:t>
            </a:r>
            <a:endParaRPr kumimoji="1" lang="en-US" altLang="zh-CN" sz="1515" b="1" i="1" baseline="-25000" dirty="0">
              <a:latin typeface="微软雅黑" panose="020B0503020204020204" charset="-122"/>
              <a:ea typeface="微软雅黑" panose="020B0503020204020204" charset="-122"/>
              <a:cs typeface="微软雅黑" panose="020B0503020204020204" charset="-122"/>
            </a:endParaRPr>
          </a:p>
        </p:txBody>
      </p:sp>
      <p:sp>
        <p:nvSpPr>
          <p:cNvPr id="50" name="Text Box 59"/>
          <p:cNvSpPr txBox="1">
            <a:spLocks noChangeArrowheads="1"/>
          </p:cNvSpPr>
          <p:nvPr/>
        </p:nvSpPr>
        <p:spPr bwMode="auto">
          <a:xfrm>
            <a:off x="2100131" y="2276872"/>
            <a:ext cx="743633" cy="253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515" b="1" dirty="0" smtClean="0">
                <a:latin typeface="微软雅黑" panose="020B0503020204020204" charset="-122"/>
                <a:ea typeface="微软雅黑" panose="020B0503020204020204" charset="-122"/>
              </a:rPr>
              <a:t>数据比特</a:t>
            </a:r>
            <a:endParaRPr kumimoji="1" lang="zh-CN" altLang="en-US" sz="1515" b="1" dirty="0">
              <a:latin typeface="微软雅黑" panose="020B0503020204020204" charset="-122"/>
              <a:ea typeface="微软雅黑" panose="020B0503020204020204" charset="-122"/>
            </a:endParaRPr>
          </a:p>
        </p:txBody>
      </p:sp>
      <p:sp>
        <p:nvSpPr>
          <p:cNvPr id="38" name="Line 49"/>
          <p:cNvSpPr>
            <a:spLocks noChangeShapeType="1"/>
          </p:cNvSpPr>
          <p:nvPr/>
        </p:nvSpPr>
        <p:spPr bwMode="auto">
          <a:xfrm flipV="1">
            <a:off x="3563651" y="3274535"/>
            <a:ext cx="4357837" cy="5659"/>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微软雅黑" panose="020B0503020204020204" charset="-122"/>
              <a:ea typeface="微软雅黑" panose="020B0503020204020204" charset="-122"/>
            </a:endParaRPr>
          </a:p>
        </p:txBody>
      </p:sp>
      <p:sp>
        <p:nvSpPr>
          <p:cNvPr id="20" name="Line 28"/>
          <p:cNvSpPr>
            <a:spLocks noChangeShapeType="1"/>
          </p:cNvSpPr>
          <p:nvPr/>
        </p:nvSpPr>
        <p:spPr bwMode="auto">
          <a:xfrm>
            <a:off x="3563651" y="3764038"/>
            <a:ext cx="4357837" cy="0"/>
          </a:xfrm>
          <a:prstGeom prst="line">
            <a:avLst/>
          </a:prstGeom>
          <a:noFill/>
          <a:ln w="28575">
            <a:solidFill>
              <a:srgbClr val="0000FF"/>
            </a:solidFill>
            <a:rou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微软雅黑" panose="020B0503020204020204" charset="-122"/>
              <a:ea typeface="微软雅黑" panose="020B0503020204020204" charset="-122"/>
            </a:endParaRPr>
          </a:p>
        </p:txBody>
      </p:sp>
      <p:sp>
        <p:nvSpPr>
          <p:cNvPr id="26" name="Line 34"/>
          <p:cNvSpPr>
            <a:spLocks noChangeShapeType="1"/>
          </p:cNvSpPr>
          <p:nvPr/>
        </p:nvSpPr>
        <p:spPr bwMode="auto">
          <a:xfrm>
            <a:off x="3563651" y="4446926"/>
            <a:ext cx="4357837"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微软雅黑" panose="020B0503020204020204" charset="-122"/>
              <a:ea typeface="微软雅黑" panose="020B0503020204020204" charset="-122"/>
            </a:endParaRPr>
          </a:p>
        </p:txBody>
      </p:sp>
      <p:grpSp>
        <p:nvGrpSpPr>
          <p:cNvPr id="14337" name="组合 14336"/>
          <p:cNvGrpSpPr/>
          <p:nvPr/>
        </p:nvGrpSpPr>
        <p:grpSpPr>
          <a:xfrm>
            <a:off x="3685659" y="2341449"/>
            <a:ext cx="3909877" cy="2384179"/>
            <a:chOff x="3685659" y="3277553"/>
            <a:chExt cx="3909877" cy="2384179"/>
          </a:xfrm>
        </p:grpSpPr>
        <p:grpSp>
          <p:nvGrpSpPr>
            <p:cNvPr id="54" name="组合 53"/>
            <p:cNvGrpSpPr/>
            <p:nvPr/>
          </p:nvGrpSpPr>
          <p:grpSpPr>
            <a:xfrm>
              <a:off x="3691939" y="4071994"/>
              <a:ext cx="3903597" cy="282949"/>
              <a:chOff x="3691939" y="4071994"/>
              <a:chExt cx="3903597" cy="282949"/>
            </a:xfrm>
          </p:grpSpPr>
          <p:sp>
            <p:nvSpPr>
              <p:cNvPr id="35" name="Freeform 46"/>
              <p:cNvSpPr/>
              <p:nvPr/>
            </p:nvSpPr>
            <p:spPr bwMode="auto">
              <a:xfrm>
                <a:off x="3691939" y="4071994"/>
                <a:ext cx="1301199" cy="282949"/>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微软雅黑" panose="020B0503020204020204" charset="-122"/>
                  <a:ea typeface="微软雅黑" panose="020B0503020204020204" charset="-122"/>
                </a:endParaRPr>
              </a:p>
            </p:txBody>
          </p:sp>
          <p:sp>
            <p:nvSpPr>
              <p:cNvPr id="36" name="Freeform 47"/>
              <p:cNvSpPr/>
              <p:nvPr/>
            </p:nvSpPr>
            <p:spPr bwMode="auto">
              <a:xfrm>
                <a:off x="4993137" y="4071994"/>
                <a:ext cx="1301199" cy="282949"/>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chemeClr val="hlink"/>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微软雅黑" panose="020B0503020204020204" charset="-122"/>
                  <a:ea typeface="微软雅黑" panose="020B0503020204020204" charset="-122"/>
                </a:endParaRPr>
              </a:p>
            </p:txBody>
          </p:sp>
          <p:sp>
            <p:nvSpPr>
              <p:cNvPr id="37" name="Freeform 48"/>
              <p:cNvSpPr/>
              <p:nvPr/>
            </p:nvSpPr>
            <p:spPr bwMode="auto">
              <a:xfrm flipV="1">
                <a:off x="6294337" y="4071994"/>
                <a:ext cx="1301199" cy="282949"/>
              </a:xfrm>
              <a:custGeom>
                <a:avLst/>
                <a:gdLst>
                  <a:gd name="T0" fmla="*/ 0 w 768"/>
                  <a:gd name="T1" fmla="*/ 96 h 196"/>
                  <a:gd name="T2" fmla="*/ 0 w 768"/>
                  <a:gd name="T3" fmla="*/ 196 h 196"/>
                  <a:gd name="T4" fmla="*/ 288 w 768"/>
                  <a:gd name="T5" fmla="*/ 192 h 196"/>
                  <a:gd name="T6" fmla="*/ 288 w 768"/>
                  <a:gd name="T7" fmla="*/ 0 h 196"/>
                  <a:gd name="T8" fmla="*/ 480 w 768"/>
                  <a:gd name="T9" fmla="*/ 0 h 196"/>
                  <a:gd name="T10" fmla="*/ 480 w 768"/>
                  <a:gd name="T11" fmla="*/ 192 h 196"/>
                  <a:gd name="T12" fmla="*/ 576 w 768"/>
                  <a:gd name="T13" fmla="*/ 192 h 196"/>
                  <a:gd name="T14" fmla="*/ 576 w 768"/>
                  <a:gd name="T15" fmla="*/ 0 h 196"/>
                  <a:gd name="T16" fmla="*/ 768 w 768"/>
                  <a:gd name="T17" fmla="*/ 0 h 196"/>
                  <a:gd name="T18" fmla="*/ 768 w 768"/>
                  <a:gd name="T19" fmla="*/ 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8" h="196">
                    <a:moveTo>
                      <a:pt x="0" y="96"/>
                    </a:moveTo>
                    <a:lnTo>
                      <a:pt x="0" y="196"/>
                    </a:lnTo>
                    <a:lnTo>
                      <a:pt x="288" y="192"/>
                    </a:lnTo>
                    <a:lnTo>
                      <a:pt x="288" y="0"/>
                    </a:lnTo>
                    <a:lnTo>
                      <a:pt x="480" y="0"/>
                    </a:lnTo>
                    <a:lnTo>
                      <a:pt x="480" y="192"/>
                    </a:lnTo>
                    <a:lnTo>
                      <a:pt x="576" y="192"/>
                    </a:lnTo>
                    <a:lnTo>
                      <a:pt x="576" y="0"/>
                    </a:lnTo>
                    <a:lnTo>
                      <a:pt x="768" y="0"/>
                    </a:lnTo>
                    <a:lnTo>
                      <a:pt x="768" y="96"/>
                    </a:lnTo>
                  </a:path>
                </a:pathLst>
              </a:custGeom>
              <a:solidFill>
                <a:srgbClr val="FF6699"/>
              </a:solidFill>
              <a:ln w="19050" cmpd="sng">
                <a:solidFill>
                  <a:schemeClr val="tx1"/>
                </a:solidFill>
                <a:round/>
              </a:ln>
              <a:effectLst/>
            </p:spPr>
            <p:txBody>
              <a:bodyPr/>
              <a:lstStyle/>
              <a:p>
                <a:endParaRPr lang="zh-CN" altLang="en-US" sz="1515" b="1">
                  <a:solidFill>
                    <a:srgbClr val="000099"/>
                  </a:solidFill>
                  <a:latin typeface="微软雅黑" panose="020B0503020204020204" charset="-122"/>
                  <a:ea typeface="微软雅黑" panose="020B0503020204020204" charset="-122"/>
                </a:endParaRPr>
              </a:p>
            </p:txBody>
          </p:sp>
        </p:grpSp>
        <p:grpSp>
          <p:nvGrpSpPr>
            <p:cNvPr id="63" name="组合 62"/>
            <p:cNvGrpSpPr/>
            <p:nvPr/>
          </p:nvGrpSpPr>
          <p:grpSpPr>
            <a:xfrm>
              <a:off x="3691939" y="4562910"/>
              <a:ext cx="3903597" cy="277291"/>
              <a:chOff x="3691939" y="4562910"/>
              <a:chExt cx="3903597" cy="277291"/>
            </a:xfrm>
          </p:grpSpPr>
          <p:sp>
            <p:nvSpPr>
              <p:cNvPr id="17" name="Freeform 18"/>
              <p:cNvSpPr/>
              <p:nvPr/>
            </p:nvSpPr>
            <p:spPr bwMode="auto">
              <a:xfrm>
                <a:off x="3691939" y="4562910"/>
                <a:ext cx="1301199" cy="277291"/>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微软雅黑" panose="020B0503020204020204" charset="-122"/>
                  <a:ea typeface="微软雅黑" panose="020B0503020204020204" charset="-122"/>
                </a:endParaRPr>
              </a:p>
            </p:txBody>
          </p:sp>
          <p:sp>
            <p:nvSpPr>
              <p:cNvPr id="18" name="Freeform 19"/>
              <p:cNvSpPr/>
              <p:nvPr/>
            </p:nvSpPr>
            <p:spPr bwMode="auto">
              <a:xfrm>
                <a:off x="4993137" y="4562910"/>
                <a:ext cx="1301199" cy="277291"/>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00FF00"/>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微软雅黑" panose="020B0503020204020204" charset="-122"/>
                  <a:ea typeface="微软雅黑" panose="020B0503020204020204" charset="-122"/>
                </a:endParaRPr>
              </a:p>
            </p:txBody>
          </p:sp>
          <p:sp>
            <p:nvSpPr>
              <p:cNvPr id="19" name="Freeform 20"/>
              <p:cNvSpPr/>
              <p:nvPr/>
            </p:nvSpPr>
            <p:spPr bwMode="auto">
              <a:xfrm flipV="1">
                <a:off x="6294337" y="4562910"/>
                <a:ext cx="1301199" cy="277291"/>
              </a:xfrm>
              <a:custGeom>
                <a:avLst/>
                <a:gdLst>
                  <a:gd name="T0" fmla="*/ 0 w 768"/>
                  <a:gd name="T1" fmla="*/ 96 h 192"/>
                  <a:gd name="T2" fmla="*/ 0 w 768"/>
                  <a:gd name="T3" fmla="*/ 192 h 192"/>
                  <a:gd name="T4" fmla="*/ 192 w 768"/>
                  <a:gd name="T5" fmla="*/ 192 h 192"/>
                  <a:gd name="T6" fmla="*/ 192 w 768"/>
                  <a:gd name="T7" fmla="*/ 0 h 192"/>
                  <a:gd name="T8" fmla="*/ 288 w 768"/>
                  <a:gd name="T9" fmla="*/ 0 h 192"/>
                  <a:gd name="T10" fmla="*/ 288 w 768"/>
                  <a:gd name="T11" fmla="*/ 192 h 192"/>
                  <a:gd name="T12" fmla="*/ 384 w 768"/>
                  <a:gd name="T13" fmla="*/ 192 h 192"/>
                  <a:gd name="T14" fmla="*/ 384 w 768"/>
                  <a:gd name="T15" fmla="*/ 0 h 192"/>
                  <a:gd name="T16" fmla="*/ 672 w 768"/>
                  <a:gd name="T17" fmla="*/ 0 h 192"/>
                  <a:gd name="T18" fmla="*/ 672 w 768"/>
                  <a:gd name="T19" fmla="*/ 192 h 192"/>
                  <a:gd name="T20" fmla="*/ 768 w 768"/>
                  <a:gd name="T21" fmla="*/ 192 h 192"/>
                  <a:gd name="T22" fmla="*/ 768 w 768"/>
                  <a:gd name="T23"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68" h="192">
                    <a:moveTo>
                      <a:pt x="0" y="96"/>
                    </a:moveTo>
                    <a:lnTo>
                      <a:pt x="0" y="192"/>
                    </a:lnTo>
                    <a:lnTo>
                      <a:pt x="192" y="192"/>
                    </a:lnTo>
                    <a:lnTo>
                      <a:pt x="192" y="0"/>
                    </a:lnTo>
                    <a:lnTo>
                      <a:pt x="288" y="0"/>
                    </a:lnTo>
                    <a:lnTo>
                      <a:pt x="288" y="192"/>
                    </a:lnTo>
                    <a:lnTo>
                      <a:pt x="384" y="192"/>
                    </a:lnTo>
                    <a:lnTo>
                      <a:pt x="384" y="0"/>
                    </a:lnTo>
                    <a:lnTo>
                      <a:pt x="672" y="0"/>
                    </a:lnTo>
                    <a:lnTo>
                      <a:pt x="672" y="192"/>
                    </a:lnTo>
                    <a:lnTo>
                      <a:pt x="768" y="192"/>
                    </a:lnTo>
                    <a:lnTo>
                      <a:pt x="768" y="96"/>
                    </a:lnTo>
                  </a:path>
                </a:pathLst>
              </a:custGeom>
              <a:solidFill>
                <a:srgbClr val="66FFFF"/>
              </a:solidFill>
              <a:ln w="19050" cmpd="sng">
                <a:solidFill>
                  <a:schemeClr val="tx1"/>
                </a:solidFill>
                <a:round/>
              </a:ln>
              <a:effectLst/>
            </p:spPr>
            <p:txBody>
              <a:bodyPr/>
              <a:lstStyle/>
              <a:p>
                <a:endParaRPr lang="zh-CN" altLang="en-US" sz="1515" b="1">
                  <a:solidFill>
                    <a:srgbClr val="000099"/>
                  </a:solidFill>
                  <a:latin typeface="微软雅黑" panose="020B0503020204020204" charset="-122"/>
                  <a:ea typeface="微软雅黑" panose="020B0503020204020204" charset="-122"/>
                </a:endParaRPr>
              </a:p>
            </p:txBody>
          </p:sp>
        </p:grpSp>
        <p:grpSp>
          <p:nvGrpSpPr>
            <p:cNvPr id="14336" name="组合 14335"/>
            <p:cNvGrpSpPr/>
            <p:nvPr/>
          </p:nvGrpSpPr>
          <p:grpSpPr>
            <a:xfrm>
              <a:off x="3691939" y="5107153"/>
              <a:ext cx="3903597" cy="554579"/>
              <a:chOff x="3691939" y="5107153"/>
              <a:chExt cx="3903597" cy="554579"/>
            </a:xfrm>
          </p:grpSpPr>
          <p:sp>
            <p:nvSpPr>
              <p:cNvPr id="23" name="Freeform 31"/>
              <p:cNvSpPr/>
              <p:nvPr/>
            </p:nvSpPr>
            <p:spPr bwMode="auto">
              <a:xfrm>
                <a:off x="3691939" y="5107153"/>
                <a:ext cx="1301199" cy="554579"/>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微软雅黑" panose="020B0503020204020204" charset="-122"/>
                  <a:ea typeface="微软雅黑" panose="020B0503020204020204" charset="-122"/>
                </a:endParaRPr>
              </a:p>
            </p:txBody>
          </p:sp>
          <p:sp>
            <p:nvSpPr>
              <p:cNvPr id="24" name="Freeform 32"/>
              <p:cNvSpPr/>
              <p:nvPr/>
            </p:nvSpPr>
            <p:spPr bwMode="auto">
              <a:xfrm>
                <a:off x="4993137" y="5107153"/>
                <a:ext cx="1301199" cy="554579"/>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660033"/>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微软雅黑" panose="020B0503020204020204" charset="-122"/>
                  <a:ea typeface="微软雅黑" panose="020B0503020204020204" charset="-122"/>
                </a:endParaRPr>
              </a:p>
            </p:txBody>
          </p:sp>
          <p:sp>
            <p:nvSpPr>
              <p:cNvPr id="25" name="Freeform 33"/>
              <p:cNvSpPr/>
              <p:nvPr/>
            </p:nvSpPr>
            <p:spPr bwMode="auto">
              <a:xfrm flipV="1">
                <a:off x="6294337" y="5107153"/>
                <a:ext cx="1301199" cy="554579"/>
              </a:xfrm>
              <a:custGeom>
                <a:avLst/>
                <a:gdLst>
                  <a:gd name="T0" fmla="*/ 0 w 768"/>
                  <a:gd name="T1" fmla="*/ 192 h 384"/>
                  <a:gd name="T2" fmla="*/ 0 w 768"/>
                  <a:gd name="T3" fmla="*/ 384 h 384"/>
                  <a:gd name="T4" fmla="*/ 192 w 768"/>
                  <a:gd name="T5" fmla="*/ 384 h 384"/>
                  <a:gd name="T6" fmla="*/ 192 w 768"/>
                  <a:gd name="T7" fmla="*/ 192 h 384"/>
                  <a:gd name="T8" fmla="*/ 384 w 768"/>
                  <a:gd name="T9" fmla="*/ 192 h 384"/>
                  <a:gd name="T10" fmla="*/ 384 w 768"/>
                  <a:gd name="T11" fmla="*/ 0 h 384"/>
                  <a:gd name="T12" fmla="*/ 480 w 768"/>
                  <a:gd name="T13" fmla="*/ 0 h 384"/>
                  <a:gd name="T14" fmla="*/ 480 w 768"/>
                  <a:gd name="T15" fmla="*/ 192 h 384"/>
                  <a:gd name="T16" fmla="*/ 576 w 768"/>
                  <a:gd name="T17" fmla="*/ 192 h 384"/>
                  <a:gd name="T18" fmla="*/ 576 w 768"/>
                  <a:gd name="T19" fmla="*/ 0 h 384"/>
                  <a:gd name="T20" fmla="*/ 672 w 768"/>
                  <a:gd name="T21" fmla="*/ 0 h 384"/>
                  <a:gd name="T22" fmla="*/ 672 w 768"/>
                  <a:gd name="T23" fmla="*/ 192 h 384"/>
                  <a:gd name="T24" fmla="*/ 768 w 768"/>
                  <a:gd name="T25" fmla="*/ 192 h 3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8" h="384">
                    <a:moveTo>
                      <a:pt x="0" y="192"/>
                    </a:moveTo>
                    <a:lnTo>
                      <a:pt x="0" y="384"/>
                    </a:lnTo>
                    <a:lnTo>
                      <a:pt x="192" y="384"/>
                    </a:lnTo>
                    <a:lnTo>
                      <a:pt x="192" y="192"/>
                    </a:lnTo>
                    <a:lnTo>
                      <a:pt x="384" y="192"/>
                    </a:lnTo>
                    <a:lnTo>
                      <a:pt x="384" y="0"/>
                    </a:lnTo>
                    <a:lnTo>
                      <a:pt x="480" y="0"/>
                    </a:lnTo>
                    <a:lnTo>
                      <a:pt x="480" y="192"/>
                    </a:lnTo>
                    <a:lnTo>
                      <a:pt x="576" y="192"/>
                    </a:lnTo>
                    <a:lnTo>
                      <a:pt x="576" y="0"/>
                    </a:lnTo>
                    <a:lnTo>
                      <a:pt x="672" y="0"/>
                    </a:lnTo>
                    <a:lnTo>
                      <a:pt x="672" y="192"/>
                    </a:lnTo>
                    <a:lnTo>
                      <a:pt x="768" y="192"/>
                    </a:lnTo>
                  </a:path>
                </a:pathLst>
              </a:custGeom>
              <a:solidFill>
                <a:srgbClr val="CC00FF"/>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微软雅黑" panose="020B0503020204020204" charset="-122"/>
                  <a:ea typeface="微软雅黑" panose="020B0503020204020204" charset="-122"/>
                </a:endParaRPr>
              </a:p>
            </p:txBody>
          </p:sp>
        </p:grpSp>
        <p:sp>
          <p:nvSpPr>
            <p:cNvPr id="58" name="Freeform 24"/>
            <p:cNvSpPr/>
            <p:nvPr/>
          </p:nvSpPr>
          <p:spPr bwMode="auto">
            <a:xfrm>
              <a:off x="3685659" y="3277553"/>
              <a:ext cx="3903596" cy="280119"/>
            </a:xfrm>
            <a:custGeom>
              <a:avLst/>
              <a:gdLst>
                <a:gd name="T0" fmla="*/ 0 w 2827"/>
                <a:gd name="T1" fmla="*/ 96 h 194"/>
                <a:gd name="T2" fmla="*/ 0 w 2827"/>
                <a:gd name="T3" fmla="*/ 0 h 194"/>
                <a:gd name="T4" fmla="*/ 1886 w 2827"/>
                <a:gd name="T5" fmla="*/ 2 h 194"/>
                <a:gd name="T6" fmla="*/ 1886 w 2827"/>
                <a:gd name="T7" fmla="*/ 194 h 194"/>
                <a:gd name="T8" fmla="*/ 2826 w 2827"/>
                <a:gd name="T9" fmla="*/ 192 h 194"/>
                <a:gd name="T10" fmla="*/ 2827 w 2827"/>
                <a:gd name="T11" fmla="*/ 96 h 194"/>
              </a:gdLst>
              <a:ahLst/>
              <a:cxnLst>
                <a:cxn ang="0">
                  <a:pos x="T0" y="T1"/>
                </a:cxn>
                <a:cxn ang="0">
                  <a:pos x="T2" y="T3"/>
                </a:cxn>
                <a:cxn ang="0">
                  <a:pos x="T4" y="T5"/>
                </a:cxn>
                <a:cxn ang="0">
                  <a:pos x="T6" y="T7"/>
                </a:cxn>
                <a:cxn ang="0">
                  <a:pos x="T8" y="T9"/>
                </a:cxn>
                <a:cxn ang="0">
                  <a:pos x="T10" y="T11"/>
                </a:cxn>
              </a:cxnLst>
              <a:rect l="0" t="0" r="r" b="b"/>
              <a:pathLst>
                <a:path w="2827" h="194">
                  <a:moveTo>
                    <a:pt x="0" y="96"/>
                  </a:moveTo>
                  <a:lnTo>
                    <a:pt x="0" y="0"/>
                  </a:lnTo>
                  <a:lnTo>
                    <a:pt x="1886" y="2"/>
                  </a:lnTo>
                  <a:lnTo>
                    <a:pt x="1886" y="194"/>
                  </a:lnTo>
                  <a:lnTo>
                    <a:pt x="2826" y="192"/>
                  </a:lnTo>
                  <a:lnTo>
                    <a:pt x="2827" y="96"/>
                  </a:lnTo>
                </a:path>
              </a:pathLst>
            </a:custGeom>
            <a:solidFill>
              <a:srgbClr val="00FFCC"/>
            </a:solidFill>
            <a:ln w="19050" cmpd="sng">
              <a:solidFill>
                <a:schemeClr val="tx1"/>
              </a:solidFill>
              <a:round/>
            </a:ln>
            <a:effectLst/>
          </p:spPr>
          <p:txBody>
            <a:bodyPr/>
            <a:lstStyle/>
            <a:p>
              <a:endParaRPr lang="zh-CN" altLang="en-US" sz="1515" b="1">
                <a:solidFill>
                  <a:srgbClr val="000099"/>
                </a:solidFill>
                <a:latin typeface="微软雅黑" panose="020B0503020204020204" charset="-122"/>
                <a:ea typeface="微软雅黑" panose="020B0503020204020204" charset="-122"/>
              </a:endParaRPr>
            </a:p>
          </p:txBody>
        </p:sp>
      </p:grpSp>
      <p:sp>
        <p:nvSpPr>
          <p:cNvPr id="59" name="Line 58"/>
          <p:cNvSpPr>
            <a:spLocks noChangeShapeType="1"/>
          </p:cNvSpPr>
          <p:nvPr/>
        </p:nvSpPr>
        <p:spPr bwMode="auto">
          <a:xfrm flipV="1">
            <a:off x="3574390" y="2481507"/>
            <a:ext cx="4347098"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微软雅黑" panose="020B0503020204020204" charset="-122"/>
              <a:ea typeface="微软雅黑" panose="020B0503020204020204" charset="-122"/>
            </a:endParaRPr>
          </a:p>
        </p:txBody>
      </p:sp>
      <p:sp>
        <p:nvSpPr>
          <p:cNvPr id="4" name="圆角矩形标注 3"/>
          <p:cNvSpPr/>
          <p:nvPr/>
        </p:nvSpPr>
        <p:spPr>
          <a:xfrm>
            <a:off x="2644303" y="4796226"/>
            <a:ext cx="864096" cy="432048"/>
          </a:xfrm>
          <a:prstGeom prst="wedgeRoundRectCallout">
            <a:avLst>
              <a:gd name="adj1" fmla="val 84171"/>
              <a:gd name="adj2" fmla="val -553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itchFamily="49" charset="-122"/>
                <a:ea typeface="黑体" pitchFamily="49" charset="-122"/>
              </a:rPr>
              <a:t>叠加</a:t>
            </a:r>
            <a:endParaRPr lang="zh-CN" altLang="en-US" dirty="0">
              <a:latin typeface="黑体" pitchFamily="49" charset="-122"/>
              <a:ea typeface="黑体" pitchFamily="49" charset="-122"/>
            </a:endParaRPr>
          </a:p>
        </p:txBody>
      </p:sp>
      <p:sp>
        <p:nvSpPr>
          <p:cNvPr id="6" name="圆角矩形标注 5"/>
          <p:cNvSpPr/>
          <p:nvPr/>
        </p:nvSpPr>
        <p:spPr>
          <a:xfrm>
            <a:off x="4458428" y="4581128"/>
            <a:ext cx="864096" cy="432048"/>
          </a:xfrm>
          <a:prstGeom prst="wedgeRoundRectCallout">
            <a:avLst>
              <a:gd name="adj1" fmla="val -81074"/>
              <a:gd name="adj2" fmla="val -7812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itchFamily="49" charset="-122"/>
                <a:ea typeface="黑体" pitchFamily="49" charset="-122"/>
              </a:rPr>
              <a:t>抵消</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172153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37"/>
                                        </p:tgtEl>
                                        <p:attrNameLst>
                                          <p:attrName>style.visibility</p:attrName>
                                        </p:attrNameLst>
                                      </p:cBhvr>
                                      <p:to>
                                        <p:strVal val="visible"/>
                                      </p:to>
                                    </p:set>
                                    <p:animEffect transition="in" filter="wipe(left)">
                                      <p:cBhvr>
                                        <p:cTn id="7" dur="10000"/>
                                        <p:tgtEl>
                                          <p:spTgt spid="143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barn(inVertical)">
                                      <p:cBhvr>
                                        <p:cTn id="2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接收</a:t>
            </a:r>
            <a:r>
              <a:rPr lang="zh-CN" altLang="en-US" dirty="0"/>
              <a:t>方</a:t>
            </a:r>
          </a:p>
        </p:txBody>
      </p:sp>
      <p:sp>
        <p:nvSpPr>
          <p:cNvPr id="3" name="内容占位符 2"/>
          <p:cNvSpPr>
            <a:spLocks noGrp="1"/>
          </p:cNvSpPr>
          <p:nvPr>
            <p:ph sz="quarter" idx="1"/>
          </p:nvPr>
        </p:nvSpPr>
        <p:spPr/>
        <p:txBody>
          <a:bodyPr/>
          <a:lstStyle/>
          <a:p>
            <a:r>
              <a:rPr lang="zh-CN" altLang="zh-CN" dirty="0" smtClean="0"/>
              <a:t>必须</a:t>
            </a:r>
            <a:r>
              <a:rPr lang="zh-CN" altLang="zh-CN" dirty="0"/>
              <a:t>持有发送者的码字（例如</a:t>
            </a:r>
            <a:r>
              <a:rPr lang="en-US" altLang="zh-CN" dirty="0"/>
              <a:t>S</a:t>
            </a:r>
            <a:r>
              <a:rPr lang="zh-CN" altLang="zh-CN" dirty="0"/>
              <a:t>的码字</a:t>
            </a:r>
            <a:r>
              <a:rPr lang="en-US" altLang="zh-CN" dirty="0" err="1" smtClean="0"/>
              <a:t>S</a:t>
            </a:r>
            <a:r>
              <a:rPr lang="en-US" altLang="zh-CN" baseline="-25000" dirty="0" err="1" smtClean="0"/>
              <a:t>v</a:t>
            </a:r>
            <a:r>
              <a:rPr lang="zh-CN" altLang="zh-CN" dirty="0"/>
              <a:t> </a:t>
            </a:r>
            <a:r>
              <a:rPr lang="zh-CN" altLang="zh-CN" dirty="0" smtClean="0"/>
              <a:t>）</a:t>
            </a:r>
            <a:endParaRPr lang="en-US" altLang="zh-CN" dirty="0" smtClean="0"/>
          </a:p>
          <a:p>
            <a:r>
              <a:rPr lang="zh-CN" altLang="zh-CN" dirty="0"/>
              <a:t>在得到信号（</a:t>
            </a:r>
            <a:r>
              <a:rPr lang="en-US" altLang="zh-CN" dirty="0" err="1"/>
              <a:t>S</a:t>
            </a:r>
            <a:r>
              <a:rPr lang="en-US" altLang="zh-CN" baseline="-25000" dirty="0" err="1"/>
              <a:t>x</a:t>
            </a:r>
            <a:r>
              <a:rPr lang="en-US" altLang="zh-CN" dirty="0" err="1"/>
              <a:t>+T</a:t>
            </a:r>
            <a:r>
              <a:rPr lang="en-US" altLang="zh-CN" baseline="-25000" dirty="0" err="1"/>
              <a:t>x</a:t>
            </a:r>
            <a:r>
              <a:rPr lang="zh-CN" altLang="zh-CN" dirty="0"/>
              <a:t>）后，将其与</a:t>
            </a:r>
            <a:r>
              <a:rPr lang="en-US" altLang="zh-CN" dirty="0" err="1"/>
              <a:t>S</a:t>
            </a:r>
            <a:r>
              <a:rPr lang="en-US" altLang="zh-CN" baseline="-25000" dirty="0" err="1"/>
              <a:t>v</a:t>
            </a:r>
            <a:r>
              <a:rPr lang="zh-CN" altLang="zh-CN" dirty="0"/>
              <a:t>规格化内积</a:t>
            </a:r>
            <a:endParaRPr lang="en-US" altLang="zh-CN" dirty="0" smtClean="0"/>
          </a:p>
          <a:p>
            <a:pPr lvl="1"/>
            <a:r>
              <a:rPr lang="en-US" altLang="zh-CN" dirty="0" err="1" smtClean="0"/>
              <a:t>S</a:t>
            </a:r>
            <a:r>
              <a:rPr lang="en-US" altLang="zh-CN" baseline="-25000" dirty="0" err="1" smtClean="0"/>
              <a:t>v</a:t>
            </a:r>
            <a:r>
              <a:rPr lang="zh-CN" altLang="zh-CN" dirty="0" smtClean="0"/>
              <a:t>·</a:t>
            </a:r>
            <a:r>
              <a:rPr lang="en-US" altLang="zh-CN" dirty="0"/>
              <a:t>(</a:t>
            </a:r>
            <a:r>
              <a:rPr lang="en-US" altLang="zh-CN" dirty="0" err="1" smtClean="0"/>
              <a:t>S</a:t>
            </a:r>
            <a:r>
              <a:rPr lang="en-US" altLang="zh-CN" baseline="-25000" dirty="0" err="1" smtClean="0"/>
              <a:t>x</a:t>
            </a:r>
            <a:r>
              <a:rPr lang="en-US" altLang="zh-CN" dirty="0" err="1" smtClean="0"/>
              <a:t>+T</a:t>
            </a:r>
            <a:r>
              <a:rPr lang="en-US" altLang="zh-CN" baseline="-25000" dirty="0" err="1" smtClean="0"/>
              <a:t>x</a:t>
            </a:r>
            <a:r>
              <a:rPr lang="en-US" altLang="zh-CN" dirty="0"/>
              <a:t>)=</a:t>
            </a:r>
            <a:r>
              <a:rPr lang="en-US" altLang="zh-CN" dirty="0" err="1"/>
              <a:t>S</a:t>
            </a:r>
            <a:r>
              <a:rPr lang="en-US" altLang="zh-CN" baseline="-25000" dirty="0" err="1"/>
              <a:t>v</a:t>
            </a:r>
            <a:r>
              <a:rPr lang="zh-CN" altLang="zh-CN" dirty="0"/>
              <a:t>·</a:t>
            </a:r>
            <a:r>
              <a:rPr lang="en-US" altLang="zh-CN" dirty="0" err="1"/>
              <a:t>S</a:t>
            </a:r>
            <a:r>
              <a:rPr lang="en-US" altLang="zh-CN" baseline="-25000" dirty="0" err="1"/>
              <a:t>x</a:t>
            </a:r>
            <a:r>
              <a:rPr lang="en-US" altLang="zh-CN" dirty="0" err="1"/>
              <a:t>+S</a:t>
            </a:r>
            <a:r>
              <a:rPr lang="en-US" altLang="zh-CN" baseline="-25000" dirty="0" err="1"/>
              <a:t>v</a:t>
            </a:r>
            <a:r>
              <a:rPr lang="zh-CN" altLang="zh-CN" dirty="0"/>
              <a:t>·</a:t>
            </a:r>
            <a:r>
              <a:rPr lang="en-US" altLang="zh-CN" dirty="0" err="1" smtClean="0"/>
              <a:t>T</a:t>
            </a:r>
            <a:r>
              <a:rPr lang="en-US" altLang="zh-CN" baseline="-25000" dirty="0" err="1" smtClean="0"/>
              <a:t>x</a:t>
            </a:r>
            <a:endParaRPr lang="en-US" altLang="zh-CN" baseline="-25000" dirty="0" smtClean="0"/>
          </a:p>
          <a:p>
            <a:r>
              <a:rPr lang="zh-CN" altLang="en-US" dirty="0" smtClean="0"/>
              <a:t>第</a:t>
            </a:r>
            <a:r>
              <a:rPr lang="en-US" altLang="zh-CN" dirty="0" smtClean="0"/>
              <a:t>1</a:t>
            </a:r>
            <a:r>
              <a:rPr lang="zh-CN" altLang="en-US" dirty="0" smtClean="0"/>
              <a:t>、</a:t>
            </a:r>
            <a:r>
              <a:rPr lang="en-US" altLang="zh-CN" dirty="0" smtClean="0"/>
              <a:t>2</a:t>
            </a:r>
            <a:r>
              <a:rPr lang="zh-CN" altLang="en-US" dirty="0" smtClean="0"/>
              <a:t>个比特时间</a:t>
            </a:r>
            <a:endParaRPr lang="en-US" altLang="zh-CN" dirty="0" smtClean="0"/>
          </a:p>
          <a:p>
            <a:pPr lvl="1"/>
            <a:r>
              <a:rPr lang="en-US" altLang="zh-CN" dirty="0" err="1" smtClean="0"/>
              <a:t>S</a:t>
            </a:r>
            <a:r>
              <a:rPr lang="en-US" altLang="zh-CN" baseline="-25000" dirty="0" err="1" smtClean="0"/>
              <a:t>v</a:t>
            </a:r>
            <a:r>
              <a:rPr lang="zh-CN" altLang="zh-CN" dirty="0" smtClean="0"/>
              <a:t>·</a:t>
            </a:r>
            <a:r>
              <a:rPr lang="en-US" altLang="zh-CN" dirty="0" smtClean="0"/>
              <a:t>(</a:t>
            </a:r>
            <a:r>
              <a:rPr lang="en-US" altLang="zh-CN" dirty="0" err="1" smtClean="0"/>
              <a:t>S</a:t>
            </a:r>
            <a:r>
              <a:rPr lang="en-US" altLang="zh-CN" baseline="-25000" dirty="0" err="1" smtClean="0"/>
              <a:t>x</a:t>
            </a:r>
            <a:r>
              <a:rPr lang="en-US" altLang="zh-CN" dirty="0" err="1" smtClean="0"/>
              <a:t>+T</a:t>
            </a:r>
            <a:r>
              <a:rPr lang="en-US" altLang="zh-CN" baseline="-25000" dirty="0" err="1" smtClean="0"/>
              <a:t>x</a:t>
            </a:r>
            <a:r>
              <a:rPr lang="en-US" altLang="zh-CN" dirty="0" smtClean="0"/>
              <a:t>)=</a:t>
            </a:r>
            <a:r>
              <a:rPr lang="en-US" altLang="zh-CN" dirty="0" err="1"/>
              <a:t>S</a:t>
            </a:r>
            <a:r>
              <a:rPr lang="en-US" altLang="zh-CN" baseline="-25000" dirty="0" err="1"/>
              <a:t>v</a:t>
            </a:r>
            <a:r>
              <a:rPr lang="zh-CN" altLang="zh-CN" dirty="0"/>
              <a:t>·</a:t>
            </a:r>
            <a:r>
              <a:rPr lang="en-US" altLang="zh-CN" dirty="0" err="1"/>
              <a:t>S</a:t>
            </a:r>
            <a:r>
              <a:rPr lang="en-US" altLang="zh-CN" baseline="-25000" dirty="0" err="1"/>
              <a:t>v</a:t>
            </a:r>
            <a:r>
              <a:rPr lang="en-US" altLang="zh-CN" dirty="0" err="1"/>
              <a:t>+S</a:t>
            </a:r>
            <a:r>
              <a:rPr lang="en-US" altLang="zh-CN" baseline="-25000" dirty="0" err="1"/>
              <a:t>v</a:t>
            </a:r>
            <a:r>
              <a:rPr lang="zh-CN" altLang="zh-CN" dirty="0"/>
              <a:t>·</a:t>
            </a:r>
            <a:r>
              <a:rPr lang="en-US" altLang="zh-CN" dirty="0" err="1" smtClean="0"/>
              <a:t>T</a:t>
            </a:r>
            <a:r>
              <a:rPr lang="en-US" altLang="zh-CN" baseline="-25000" dirty="0" err="1" smtClean="0"/>
              <a:t>v</a:t>
            </a:r>
            <a:r>
              <a:rPr lang="en-US" altLang="zh-CN" dirty="0" smtClean="0"/>
              <a:t>=1+0=1</a:t>
            </a:r>
          </a:p>
          <a:p>
            <a:pPr lvl="1"/>
            <a:r>
              <a:rPr lang="zh-CN" altLang="zh-CN" dirty="0" smtClean="0"/>
              <a:t>接收者</a:t>
            </a:r>
            <a:r>
              <a:rPr lang="zh-CN" altLang="zh-CN" dirty="0"/>
              <a:t>恢复出的数据为</a:t>
            </a:r>
            <a:r>
              <a:rPr lang="en-US" altLang="zh-CN" dirty="0" smtClean="0"/>
              <a:t>1</a:t>
            </a:r>
          </a:p>
          <a:p>
            <a:r>
              <a:rPr lang="zh-CN" altLang="en-US" dirty="0" smtClean="0"/>
              <a:t>第</a:t>
            </a:r>
            <a:r>
              <a:rPr lang="en-US" altLang="zh-CN" dirty="0" smtClean="0"/>
              <a:t>3</a:t>
            </a:r>
            <a:r>
              <a:rPr lang="zh-CN" altLang="en-US" dirty="0" smtClean="0"/>
              <a:t>个</a:t>
            </a:r>
            <a:r>
              <a:rPr lang="zh-CN" altLang="en-US" dirty="0"/>
              <a:t>比特时间</a:t>
            </a:r>
            <a:endParaRPr lang="en-US" altLang="zh-CN" dirty="0"/>
          </a:p>
          <a:p>
            <a:pPr lvl="1"/>
            <a:r>
              <a:rPr lang="en-US" altLang="zh-CN" dirty="0" err="1"/>
              <a:t>S</a:t>
            </a:r>
            <a:r>
              <a:rPr lang="en-US" altLang="zh-CN" baseline="-25000" dirty="0" err="1"/>
              <a:t>v</a:t>
            </a:r>
            <a:r>
              <a:rPr lang="zh-CN" altLang="zh-CN" dirty="0"/>
              <a:t>·</a:t>
            </a:r>
            <a:r>
              <a:rPr lang="en-US" altLang="zh-CN" dirty="0" smtClean="0"/>
              <a:t>((-</a:t>
            </a:r>
            <a:r>
              <a:rPr lang="en-US" altLang="zh-CN" dirty="0" err="1" smtClean="0"/>
              <a:t>S</a:t>
            </a:r>
            <a:r>
              <a:rPr lang="en-US" altLang="zh-CN" baseline="-25000" dirty="0" err="1" smtClean="0"/>
              <a:t>x</a:t>
            </a:r>
            <a:r>
              <a:rPr lang="en-US" altLang="zh-CN" dirty="0"/>
              <a:t>)</a:t>
            </a:r>
            <a:r>
              <a:rPr lang="en-US" altLang="zh-CN" dirty="0" smtClean="0"/>
              <a:t>+(-</a:t>
            </a:r>
            <a:r>
              <a:rPr lang="en-US" altLang="zh-CN" dirty="0" err="1" smtClean="0"/>
              <a:t>T</a:t>
            </a:r>
            <a:r>
              <a:rPr lang="en-US" altLang="zh-CN" baseline="-25000" dirty="0" err="1" smtClean="0"/>
              <a:t>x</a:t>
            </a:r>
            <a:r>
              <a:rPr lang="en-US" altLang="zh-CN" dirty="0" smtClean="0"/>
              <a:t>))=</a:t>
            </a:r>
            <a:r>
              <a:rPr lang="en-US" altLang="zh-CN" dirty="0" err="1"/>
              <a:t>S</a:t>
            </a:r>
            <a:r>
              <a:rPr lang="en-US" altLang="zh-CN" baseline="-25000" dirty="0" err="1"/>
              <a:t>v</a:t>
            </a:r>
            <a:r>
              <a:rPr lang="zh-CN" altLang="zh-CN" dirty="0" smtClean="0"/>
              <a:t>·</a:t>
            </a:r>
            <a:r>
              <a:rPr lang="en-US" altLang="zh-CN" dirty="0" smtClean="0"/>
              <a:t>(-</a:t>
            </a:r>
            <a:r>
              <a:rPr lang="en-US" altLang="zh-CN" dirty="0" err="1" smtClean="0"/>
              <a:t>S</a:t>
            </a:r>
            <a:r>
              <a:rPr lang="en-US" altLang="zh-CN" baseline="-25000" dirty="0" err="1" smtClean="0"/>
              <a:t>v</a:t>
            </a:r>
            <a:r>
              <a:rPr lang="en-US" altLang="zh-CN" dirty="0" smtClean="0"/>
              <a:t>) + </a:t>
            </a:r>
            <a:r>
              <a:rPr lang="en-US" altLang="zh-CN" dirty="0" err="1" smtClean="0"/>
              <a:t>S</a:t>
            </a:r>
            <a:r>
              <a:rPr lang="en-US" altLang="zh-CN" baseline="-25000" dirty="0" err="1" smtClean="0"/>
              <a:t>v</a:t>
            </a:r>
            <a:r>
              <a:rPr lang="zh-CN" altLang="zh-CN" dirty="0" smtClean="0"/>
              <a:t>·</a:t>
            </a:r>
            <a:r>
              <a:rPr lang="en-US" altLang="zh-CN" dirty="0"/>
              <a:t>(-</a:t>
            </a:r>
            <a:r>
              <a:rPr lang="en-US" altLang="zh-CN" dirty="0" err="1" smtClean="0"/>
              <a:t>T</a:t>
            </a:r>
            <a:r>
              <a:rPr lang="en-US" altLang="zh-CN" baseline="-25000" dirty="0" err="1" smtClean="0"/>
              <a:t>v</a:t>
            </a:r>
            <a:r>
              <a:rPr lang="en-US" altLang="zh-CN" dirty="0" smtClean="0"/>
              <a:t>)= -1 + 0 = -1</a:t>
            </a:r>
          </a:p>
          <a:p>
            <a:pPr lvl="1"/>
            <a:r>
              <a:rPr lang="zh-CN" altLang="zh-CN" dirty="0" smtClean="0"/>
              <a:t>接收者</a:t>
            </a:r>
            <a:r>
              <a:rPr lang="zh-CN" altLang="zh-CN" dirty="0"/>
              <a:t>恢复出的数据</a:t>
            </a:r>
            <a:r>
              <a:rPr lang="zh-CN" altLang="zh-CN" dirty="0" smtClean="0"/>
              <a:t>为</a:t>
            </a:r>
            <a:r>
              <a:rPr lang="en-US" altLang="zh-CN" dirty="0" smtClean="0"/>
              <a:t>0</a:t>
            </a:r>
            <a:endParaRPr lang="en-US" altLang="zh-CN" dirty="0"/>
          </a:p>
          <a:p>
            <a:pPr lvl="1"/>
            <a:endParaRPr lang="zh-CN" altLang="en-US" dirty="0"/>
          </a:p>
        </p:txBody>
      </p:sp>
    </p:spTree>
    <p:extLst>
      <p:ext uri="{BB962C8B-B14F-4D97-AF65-F5344CB8AC3E}">
        <p14:creationId xmlns:p14="http://schemas.microsoft.com/office/powerpoint/2010/main" val="39559700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4. </a:t>
            </a:r>
            <a:r>
              <a:rPr lang="zh-CN" altLang="zh-CN" dirty="0">
                <a:solidFill>
                  <a:srgbClr val="FF0000"/>
                </a:solidFill>
              </a:rPr>
              <a:t>结论</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码片序列其实相当于硬件加密的</a:t>
            </a:r>
            <a:r>
              <a:rPr lang="zh-CN" altLang="zh-CN" dirty="0" smtClean="0"/>
              <a:t>密码</a:t>
            </a:r>
            <a:endParaRPr lang="en-US" altLang="zh-CN" dirty="0" smtClean="0"/>
          </a:p>
          <a:p>
            <a:r>
              <a:rPr lang="zh-CN" altLang="zh-CN" dirty="0" smtClean="0"/>
              <a:t>只有</a:t>
            </a:r>
            <a:r>
              <a:rPr lang="zh-CN" altLang="zh-CN" dirty="0"/>
              <a:t>截获了用户的码片序列，才能截获用户的</a:t>
            </a:r>
            <a:r>
              <a:rPr lang="zh-CN" altLang="zh-CN" dirty="0" smtClean="0"/>
              <a:t>数据</a:t>
            </a:r>
            <a:endParaRPr lang="en-US" altLang="zh-CN" dirty="0" smtClean="0"/>
          </a:p>
          <a:p>
            <a:r>
              <a:rPr lang="en-US" altLang="zh-CN" dirty="0" smtClean="0"/>
              <a:t>CDM</a:t>
            </a:r>
            <a:r>
              <a:rPr lang="zh-CN" altLang="zh-CN" dirty="0"/>
              <a:t>技术具有良好的</a:t>
            </a:r>
            <a:r>
              <a:rPr lang="zh-CN" altLang="zh-CN" dirty="0" smtClean="0"/>
              <a:t>安全性</a:t>
            </a:r>
            <a:endParaRPr lang="en-US" altLang="zh-CN" dirty="0" smtClean="0"/>
          </a:p>
          <a:p>
            <a:r>
              <a:rPr lang="zh-CN" altLang="zh-CN" dirty="0" smtClean="0"/>
              <a:t>在</a:t>
            </a:r>
            <a:r>
              <a:rPr lang="zh-CN" altLang="zh-CN" dirty="0"/>
              <a:t>军事和其他需要保密的业务中，具有良好的应用</a:t>
            </a:r>
            <a:endParaRPr lang="zh-CN" altLang="en-US" dirty="0"/>
          </a:p>
        </p:txBody>
      </p:sp>
    </p:spTree>
    <p:extLst>
      <p:ext uri="{BB962C8B-B14F-4D97-AF65-F5344CB8AC3E}">
        <p14:creationId xmlns:p14="http://schemas.microsoft.com/office/powerpoint/2010/main" val="14148936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5.1 </a:t>
            </a:r>
            <a:r>
              <a:rPr lang="zh-CN" altLang="zh-CN" dirty="0"/>
              <a:t>信道</a:t>
            </a:r>
            <a:r>
              <a:rPr lang="zh-CN" altLang="zh-CN" dirty="0" smtClean="0"/>
              <a:t>复用</a:t>
            </a:r>
            <a:endParaRPr lang="en-US" altLang="zh-CN" dirty="0" smtClean="0"/>
          </a:p>
          <a:p>
            <a:r>
              <a:rPr lang="en-US" altLang="zh-CN" dirty="0" smtClean="0">
                <a:solidFill>
                  <a:srgbClr val="FF0000"/>
                </a:solidFill>
              </a:rPr>
              <a:t>5.2 SDH</a:t>
            </a:r>
          </a:p>
          <a:p>
            <a:pPr lvl="1"/>
            <a:r>
              <a:rPr lang="en-US" altLang="zh-CN" dirty="0">
                <a:solidFill>
                  <a:srgbClr val="FF0000"/>
                </a:solidFill>
              </a:rPr>
              <a:t>5.2.1 </a:t>
            </a:r>
            <a:r>
              <a:rPr lang="zh-CN" altLang="zh-CN" dirty="0" smtClean="0">
                <a:solidFill>
                  <a:srgbClr val="FF0000"/>
                </a:solidFill>
              </a:rPr>
              <a:t>概述</a:t>
            </a:r>
            <a:endParaRPr lang="en-US" altLang="zh-CN" dirty="0" smtClean="0">
              <a:solidFill>
                <a:srgbClr val="FF0000"/>
              </a:solidFill>
            </a:endParaRPr>
          </a:p>
          <a:p>
            <a:pPr lvl="1"/>
            <a:r>
              <a:rPr lang="en-US" altLang="zh-CN" dirty="0"/>
              <a:t>5.2.2 </a:t>
            </a:r>
            <a:r>
              <a:rPr lang="zh-CN" altLang="zh-CN" dirty="0"/>
              <a:t>通信技术</a:t>
            </a:r>
            <a:endParaRPr lang="en-US" altLang="zh-CN" dirty="0" smtClean="0"/>
          </a:p>
          <a:p>
            <a:r>
              <a:rPr lang="en-US" altLang="zh-CN" dirty="0"/>
              <a:t>5.3 PPP</a:t>
            </a:r>
            <a:endParaRPr lang="zh-CN" altLang="en-US" dirty="0"/>
          </a:p>
        </p:txBody>
      </p:sp>
    </p:spTree>
    <p:extLst>
      <p:ext uri="{BB962C8B-B14F-4D97-AF65-F5344CB8AC3E}">
        <p14:creationId xmlns:p14="http://schemas.microsoft.com/office/powerpoint/2010/main" val="22478591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smtClean="0"/>
              <a:t>广域网承担</a:t>
            </a:r>
            <a:r>
              <a:rPr lang="zh-CN" altLang="zh-CN" dirty="0"/>
              <a:t>着远距离扩展通信范围的重要</a:t>
            </a:r>
            <a:r>
              <a:rPr lang="zh-CN" altLang="zh-CN" dirty="0" smtClean="0"/>
              <a:t>作用</a:t>
            </a:r>
            <a:endParaRPr lang="en-US" altLang="zh-CN" dirty="0" smtClean="0"/>
          </a:p>
          <a:p>
            <a:pPr lvl="1"/>
            <a:r>
              <a:rPr lang="zh-CN" altLang="zh-CN" dirty="0"/>
              <a:t>是互联网覆盖全球的基石</a:t>
            </a:r>
            <a:endParaRPr lang="en-US" altLang="zh-CN" dirty="0" smtClean="0"/>
          </a:p>
          <a:p>
            <a:r>
              <a:rPr lang="zh-CN" altLang="zh-CN" dirty="0"/>
              <a:t>由于距离很远，所以其技术考虑有着明显的</a:t>
            </a:r>
            <a:r>
              <a:rPr lang="zh-CN" altLang="zh-CN" dirty="0" smtClean="0"/>
              <a:t>不同</a:t>
            </a:r>
            <a:endParaRPr lang="en-US" altLang="zh-CN" dirty="0" smtClean="0"/>
          </a:p>
          <a:p>
            <a:pPr lvl="1"/>
            <a:r>
              <a:rPr lang="zh-CN" altLang="zh-CN" dirty="0" smtClean="0"/>
              <a:t>经济性</a:t>
            </a:r>
            <a:r>
              <a:rPr lang="zh-CN" altLang="zh-CN" dirty="0"/>
              <a:t>要求</a:t>
            </a:r>
            <a:r>
              <a:rPr lang="zh-CN" altLang="zh-CN" dirty="0" smtClean="0"/>
              <a:t>高</a:t>
            </a:r>
            <a:endParaRPr lang="en-US" altLang="zh-CN" dirty="0" smtClean="0"/>
          </a:p>
          <a:p>
            <a:r>
              <a:rPr lang="zh-CN" altLang="zh-CN" dirty="0" smtClean="0"/>
              <a:t>广域网</a:t>
            </a:r>
            <a:r>
              <a:rPr lang="zh-CN" altLang="zh-CN" dirty="0"/>
              <a:t>不能在信道上只走一路</a:t>
            </a:r>
            <a:r>
              <a:rPr lang="zh-CN" altLang="zh-CN" dirty="0" smtClean="0"/>
              <a:t>信号</a:t>
            </a:r>
            <a:endParaRPr lang="en-US" altLang="zh-CN" dirty="0" smtClean="0"/>
          </a:p>
          <a:p>
            <a:pPr lvl="1"/>
            <a:r>
              <a:rPr lang="zh-CN" altLang="zh-CN" dirty="0" smtClean="0"/>
              <a:t>一方面</a:t>
            </a:r>
            <a:r>
              <a:rPr lang="zh-CN" altLang="zh-CN" dirty="0"/>
              <a:t>是目前的广域网带宽大，只走一路信号太</a:t>
            </a:r>
            <a:r>
              <a:rPr lang="zh-CN" altLang="zh-CN" dirty="0" smtClean="0"/>
              <a:t>浪费</a:t>
            </a:r>
            <a:endParaRPr lang="en-US" altLang="zh-CN" dirty="0" smtClean="0"/>
          </a:p>
          <a:p>
            <a:pPr lvl="1"/>
            <a:r>
              <a:rPr lang="zh-CN" altLang="zh-CN" dirty="0" smtClean="0"/>
              <a:t>另一方面</a:t>
            </a:r>
            <a:r>
              <a:rPr lang="zh-CN" altLang="zh-CN" dirty="0"/>
              <a:t>不利于共享</a:t>
            </a:r>
            <a:endParaRPr lang="zh-CN" altLang="en-US" dirty="0"/>
          </a:p>
        </p:txBody>
      </p:sp>
    </p:spTree>
    <p:extLst>
      <p:ext uri="{BB962C8B-B14F-4D97-AF65-F5344CB8AC3E}">
        <p14:creationId xmlns:p14="http://schemas.microsoft.com/office/powerpoint/2010/main" val="41619650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a:t>
            </a:r>
            <a:r>
              <a:rPr lang="zh-CN" altLang="zh-CN" dirty="0">
                <a:solidFill>
                  <a:srgbClr val="FF0000"/>
                </a:solidFill>
              </a:rPr>
              <a:t>背景和特点</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上世纪</a:t>
            </a:r>
            <a:r>
              <a:rPr lang="en-US" altLang="zh-CN" dirty="0"/>
              <a:t>70~80</a:t>
            </a:r>
            <a:r>
              <a:rPr lang="zh-CN" altLang="zh-CN" dirty="0"/>
              <a:t>年代出现了众多的</a:t>
            </a:r>
            <a:r>
              <a:rPr lang="zh-CN" altLang="zh-CN" dirty="0" smtClean="0"/>
              <a:t>网络技术</a:t>
            </a:r>
            <a:endParaRPr lang="en-US" altLang="zh-CN" dirty="0" smtClean="0"/>
          </a:p>
          <a:p>
            <a:r>
              <a:rPr lang="zh-CN" altLang="zh-CN" dirty="0" smtClean="0"/>
              <a:t>但</a:t>
            </a:r>
            <a:r>
              <a:rPr lang="zh-CN" altLang="zh-CN" dirty="0"/>
              <a:t>这些技术扩展复杂，带宽不高，且相互不</a:t>
            </a:r>
            <a:r>
              <a:rPr lang="zh-CN" altLang="zh-CN" dirty="0" smtClean="0"/>
              <a:t>兼容</a:t>
            </a:r>
            <a:endParaRPr lang="en-US" altLang="zh-CN" dirty="0" smtClean="0"/>
          </a:p>
          <a:p>
            <a:r>
              <a:rPr lang="zh-CN" altLang="zh-CN" dirty="0" smtClean="0"/>
              <a:t>同时</a:t>
            </a:r>
            <a:r>
              <a:rPr lang="zh-CN" altLang="zh-CN" dirty="0"/>
              <a:t>计算机也需要传输多种业务的数据</a:t>
            </a:r>
            <a:r>
              <a:rPr lang="zh-CN" altLang="zh-CN" dirty="0" smtClean="0"/>
              <a:t>。</a:t>
            </a:r>
            <a:endParaRPr lang="en-US" altLang="zh-CN" dirty="0" smtClean="0"/>
          </a:p>
          <a:p>
            <a:r>
              <a:rPr lang="en-US" altLang="zh-CN" dirty="0" smtClean="0"/>
              <a:t>SDH</a:t>
            </a:r>
            <a:r>
              <a:rPr lang="zh-CN" altLang="zh-CN" dirty="0"/>
              <a:t>（</a:t>
            </a:r>
            <a:r>
              <a:rPr lang="en-US" altLang="zh-CN" dirty="0"/>
              <a:t>Synchronous Digital Hierarchy</a:t>
            </a:r>
            <a:r>
              <a:rPr lang="zh-CN" altLang="zh-CN" dirty="0"/>
              <a:t>）改变了这个</a:t>
            </a:r>
            <a:r>
              <a:rPr lang="zh-CN" altLang="zh-CN" dirty="0" smtClean="0"/>
              <a:t>现状</a:t>
            </a:r>
            <a:endParaRPr lang="en-US" altLang="zh-CN" dirty="0" smtClean="0"/>
          </a:p>
          <a:p>
            <a:r>
              <a:rPr lang="zh-CN" altLang="zh-CN" dirty="0" smtClean="0"/>
              <a:t>目前</a:t>
            </a:r>
            <a:r>
              <a:rPr lang="zh-CN" altLang="zh-CN" dirty="0"/>
              <a:t>，</a:t>
            </a:r>
            <a:r>
              <a:rPr lang="en-US" altLang="zh-CN" dirty="0"/>
              <a:t>SDH</a:t>
            </a:r>
            <a:r>
              <a:rPr lang="zh-CN" altLang="zh-CN" dirty="0"/>
              <a:t>是一种成熟、标准的技术，在骨干网中被广泛</a:t>
            </a:r>
            <a:r>
              <a:rPr lang="zh-CN" altLang="zh-CN" dirty="0" smtClean="0"/>
              <a:t>采用</a:t>
            </a:r>
            <a:endParaRPr lang="en-US" altLang="zh-CN" dirty="0" smtClean="0"/>
          </a:p>
          <a:p>
            <a:r>
              <a:rPr lang="zh-CN" altLang="zh-CN" dirty="0" smtClean="0"/>
              <a:t>价格</a:t>
            </a:r>
            <a:r>
              <a:rPr lang="zh-CN" altLang="zh-CN" dirty="0"/>
              <a:t>越来越低，甚至在接入网中也采用了</a:t>
            </a:r>
            <a:r>
              <a:rPr lang="en-US" altLang="zh-CN" dirty="0"/>
              <a:t>SDH</a:t>
            </a:r>
            <a:r>
              <a:rPr lang="zh-CN" altLang="zh-CN" dirty="0"/>
              <a:t>技术</a:t>
            </a:r>
            <a:endParaRPr lang="zh-CN" altLang="en-US" dirty="0"/>
          </a:p>
        </p:txBody>
      </p:sp>
    </p:spTree>
    <p:extLst>
      <p:ext uri="{BB962C8B-B14F-4D97-AF65-F5344CB8AC3E}">
        <p14:creationId xmlns:p14="http://schemas.microsoft.com/office/powerpoint/2010/main" val="27421085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en-US" altLang="zh-CN" dirty="0"/>
              <a:t>SDH</a:t>
            </a:r>
            <a:r>
              <a:rPr lang="zh-CN" altLang="zh-CN" dirty="0"/>
              <a:t>的概念来自于美国的同步光网络（</a:t>
            </a:r>
            <a:r>
              <a:rPr lang="en-US" altLang="zh-CN" dirty="0"/>
              <a:t>SONET</a:t>
            </a:r>
            <a:r>
              <a:rPr lang="zh-CN" altLang="zh-CN" dirty="0" smtClean="0"/>
              <a:t>）</a:t>
            </a:r>
            <a:endParaRPr lang="en-US" altLang="zh-CN" dirty="0" smtClean="0"/>
          </a:p>
          <a:p>
            <a:pPr lvl="1"/>
            <a:r>
              <a:rPr lang="en-US" altLang="zh-CN" dirty="0" smtClean="0"/>
              <a:t>ITU-T</a:t>
            </a:r>
            <a:r>
              <a:rPr lang="zh-CN" altLang="zh-CN" dirty="0"/>
              <a:t>（国际电信联盟电信标准分局）于</a:t>
            </a:r>
            <a:r>
              <a:rPr lang="en-US" altLang="zh-CN" dirty="0"/>
              <a:t>1988</a:t>
            </a:r>
            <a:r>
              <a:rPr lang="zh-CN" altLang="zh-CN" dirty="0"/>
              <a:t>年加以修改命名为</a:t>
            </a:r>
            <a:r>
              <a:rPr lang="en-US" altLang="zh-CN" dirty="0" smtClean="0"/>
              <a:t>SDH</a:t>
            </a:r>
          </a:p>
          <a:p>
            <a:r>
              <a:rPr lang="en-US" altLang="zh-CN" dirty="0" smtClean="0"/>
              <a:t>SDH</a:t>
            </a:r>
            <a:r>
              <a:rPr lang="zh-CN" altLang="zh-CN" dirty="0"/>
              <a:t>可用双绞线、同轴电缆、微波和卫星传输</a:t>
            </a:r>
            <a:r>
              <a:rPr lang="zh-CN" altLang="zh-CN" dirty="0" smtClean="0"/>
              <a:t>等</a:t>
            </a:r>
            <a:endParaRPr lang="en-US" altLang="zh-CN" dirty="0" smtClean="0"/>
          </a:p>
          <a:p>
            <a:pPr lvl="1"/>
            <a:r>
              <a:rPr lang="en-US" altLang="zh-CN" dirty="0" smtClean="0"/>
              <a:t>SDH</a:t>
            </a:r>
            <a:r>
              <a:rPr lang="zh-CN" altLang="zh-CN" dirty="0"/>
              <a:t>用于传输高数据率则需用光纤</a:t>
            </a:r>
            <a:r>
              <a:rPr lang="zh-CN" altLang="zh-CN" dirty="0" smtClean="0"/>
              <a:t>。</a:t>
            </a:r>
            <a:endParaRPr lang="zh-CN" altLang="zh-CN" dirty="0"/>
          </a:p>
        </p:txBody>
      </p:sp>
    </p:spTree>
    <p:extLst>
      <p:ext uri="{BB962C8B-B14F-4D97-AF65-F5344CB8AC3E}">
        <p14:creationId xmlns:p14="http://schemas.microsoft.com/office/powerpoint/2010/main" val="34955142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特点</a:t>
            </a:r>
            <a:endParaRPr lang="zh-CN" altLang="en-US" dirty="0"/>
          </a:p>
        </p:txBody>
      </p:sp>
      <p:sp>
        <p:nvSpPr>
          <p:cNvPr id="3" name="内容占位符 2"/>
          <p:cNvSpPr>
            <a:spLocks noGrp="1"/>
          </p:cNvSpPr>
          <p:nvPr>
            <p:ph sz="quarter" idx="1"/>
          </p:nvPr>
        </p:nvSpPr>
        <p:spPr/>
        <p:txBody>
          <a:bodyPr/>
          <a:lstStyle/>
          <a:p>
            <a:r>
              <a:rPr lang="zh-CN" altLang="zh-CN" dirty="0" smtClean="0"/>
              <a:t>具有</a:t>
            </a:r>
            <a:r>
              <a:rPr lang="zh-CN" altLang="zh-CN" dirty="0"/>
              <a:t>灵活的</a:t>
            </a:r>
            <a:r>
              <a:rPr lang="zh-CN" altLang="zh-CN" dirty="0" smtClean="0"/>
              <a:t>网络拓扑</a:t>
            </a:r>
            <a:endParaRPr lang="en-US" altLang="zh-CN" dirty="0" smtClean="0"/>
          </a:p>
          <a:p>
            <a:r>
              <a:rPr lang="zh-CN" altLang="zh-CN" dirty="0" smtClean="0"/>
              <a:t>在</a:t>
            </a:r>
            <a:r>
              <a:rPr lang="zh-CN" altLang="zh-CN" dirty="0"/>
              <a:t>网络性能监视、故障恢复（自愈功能强大）及可靠性方面有着相当的</a:t>
            </a:r>
            <a:r>
              <a:rPr lang="zh-CN" altLang="zh-CN" dirty="0" smtClean="0"/>
              <a:t>优势</a:t>
            </a:r>
            <a:endParaRPr lang="en-US" altLang="zh-CN" dirty="0" smtClean="0"/>
          </a:p>
          <a:p>
            <a:r>
              <a:rPr lang="zh-CN" altLang="zh-CN" dirty="0" smtClean="0"/>
              <a:t>可以</a:t>
            </a:r>
            <a:r>
              <a:rPr lang="zh-CN" altLang="zh-CN" dirty="0"/>
              <a:t>提供各种数字</a:t>
            </a:r>
            <a:r>
              <a:rPr lang="zh-CN" altLang="zh-CN" dirty="0" smtClean="0"/>
              <a:t>业务</a:t>
            </a:r>
            <a:endParaRPr lang="en-US" altLang="zh-CN" dirty="0" smtClean="0"/>
          </a:p>
          <a:p>
            <a:r>
              <a:rPr lang="zh-CN" altLang="zh-CN" dirty="0" smtClean="0"/>
              <a:t>满足</a:t>
            </a:r>
            <a:r>
              <a:rPr lang="zh-CN" altLang="zh-CN" dirty="0"/>
              <a:t>电信级别的高性能通信要求（适合语音业务</a:t>
            </a:r>
            <a:r>
              <a:rPr lang="zh-CN" altLang="zh-CN" dirty="0" smtClean="0"/>
              <a:t>）</a:t>
            </a:r>
            <a:endParaRPr lang="en-US" altLang="zh-CN" dirty="0" smtClean="0"/>
          </a:p>
          <a:p>
            <a:endParaRPr lang="zh-CN" altLang="en-US" dirty="0"/>
          </a:p>
        </p:txBody>
      </p:sp>
    </p:spTree>
    <p:extLst>
      <p:ext uri="{BB962C8B-B14F-4D97-AF65-F5344CB8AC3E}">
        <p14:creationId xmlns:p14="http://schemas.microsoft.com/office/powerpoint/2010/main" val="42614737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So</a:t>
            </a:r>
            <a:endParaRPr lang="zh-CN" altLang="en-US" dirty="0"/>
          </a:p>
        </p:txBody>
      </p:sp>
      <p:sp>
        <p:nvSpPr>
          <p:cNvPr id="3" name="内容占位符 2"/>
          <p:cNvSpPr>
            <a:spLocks noGrp="1"/>
          </p:cNvSpPr>
          <p:nvPr>
            <p:ph sz="quarter" idx="1"/>
          </p:nvPr>
        </p:nvSpPr>
        <p:spPr/>
        <p:txBody>
          <a:bodyPr/>
          <a:lstStyle/>
          <a:p>
            <a:r>
              <a:rPr lang="en-US" altLang="zh-CN" dirty="0" smtClean="0"/>
              <a:t>SDH</a:t>
            </a:r>
            <a:r>
              <a:rPr lang="zh-CN" altLang="zh-CN" dirty="0"/>
              <a:t>第一次在骨干网上真正实现了数字传输体制上的世界性</a:t>
            </a:r>
            <a:r>
              <a:rPr lang="zh-CN" altLang="zh-CN" dirty="0" smtClean="0"/>
              <a:t>标准</a:t>
            </a:r>
            <a:endParaRPr lang="en-US" altLang="zh-CN" dirty="0" smtClean="0"/>
          </a:p>
          <a:p>
            <a:r>
              <a:rPr lang="zh-CN" altLang="zh-CN" dirty="0" smtClean="0"/>
              <a:t>为</a:t>
            </a:r>
            <a:r>
              <a:rPr lang="zh-CN" altLang="zh-CN" dirty="0"/>
              <a:t>网络的自动化、智能化以及降低网络的运维费方面起到了积极</a:t>
            </a:r>
            <a:r>
              <a:rPr lang="zh-CN" altLang="zh-CN" dirty="0" smtClean="0"/>
              <a:t>作用</a:t>
            </a:r>
            <a:endParaRPr lang="en-US" altLang="zh-CN" dirty="0" smtClean="0"/>
          </a:p>
          <a:p>
            <a:r>
              <a:rPr lang="zh-CN" altLang="zh-CN" dirty="0"/>
              <a:t>中国移动、电信、联通等电信运营商都已大规模建设了基于</a:t>
            </a:r>
            <a:r>
              <a:rPr lang="en-US" altLang="zh-CN" dirty="0"/>
              <a:t>SDH</a:t>
            </a:r>
            <a:r>
              <a:rPr lang="zh-CN" altLang="zh-CN" dirty="0"/>
              <a:t>的骨干光传输</a:t>
            </a:r>
            <a:r>
              <a:rPr lang="zh-CN" altLang="zh-CN" dirty="0" smtClean="0"/>
              <a:t>网络</a:t>
            </a:r>
            <a:endParaRPr lang="en-US" altLang="zh-CN" dirty="0" smtClean="0"/>
          </a:p>
          <a:p>
            <a:r>
              <a:rPr lang="zh-CN" altLang="en-US" dirty="0" smtClean="0"/>
              <a:t>中国在骨干网上全部光纤化</a:t>
            </a:r>
            <a:endParaRPr lang="zh-CN" altLang="zh-CN" dirty="0"/>
          </a:p>
        </p:txBody>
      </p:sp>
    </p:spTree>
    <p:extLst>
      <p:ext uri="{BB962C8B-B14F-4D97-AF65-F5344CB8AC3E}">
        <p14:creationId xmlns:p14="http://schemas.microsoft.com/office/powerpoint/2010/main" val="26225185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SDH</a:t>
            </a:r>
            <a:r>
              <a:rPr lang="zh-CN" altLang="zh-CN" dirty="0">
                <a:solidFill>
                  <a:srgbClr val="FF0000"/>
                </a:solidFill>
              </a:rPr>
              <a:t>拓扑</a:t>
            </a:r>
            <a:endParaRPr lang="zh-CN" altLang="en-US" dirty="0">
              <a:solidFill>
                <a:srgbClr val="FF0000"/>
              </a:solidFill>
            </a:endParaRPr>
          </a:p>
        </p:txBody>
      </p:sp>
      <p:sp>
        <p:nvSpPr>
          <p:cNvPr id="3" name="内容占位符 2"/>
          <p:cNvSpPr>
            <a:spLocks noGrp="1"/>
          </p:cNvSpPr>
          <p:nvPr>
            <p:ph sz="quarter" idx="1"/>
          </p:nvPr>
        </p:nvSpPr>
        <p:spPr/>
        <p:txBody>
          <a:bodyPr/>
          <a:lstStyle/>
          <a:p>
            <a:r>
              <a:rPr lang="en-US" altLang="zh-CN" dirty="0"/>
              <a:t>SDH</a:t>
            </a:r>
            <a:r>
              <a:rPr lang="zh-CN" altLang="zh-CN" dirty="0"/>
              <a:t>用得最多的网络拓扑是链形和</a:t>
            </a:r>
            <a:r>
              <a:rPr lang="zh-CN" altLang="zh-CN" dirty="0" smtClean="0"/>
              <a:t>环型</a:t>
            </a:r>
            <a:endParaRPr lang="en-US" altLang="zh-CN" dirty="0" smtClean="0"/>
          </a:p>
          <a:p>
            <a:r>
              <a:rPr lang="zh-CN" altLang="zh-CN" dirty="0" smtClean="0"/>
              <a:t>其中</a:t>
            </a:r>
            <a:r>
              <a:rPr lang="zh-CN" altLang="zh-CN" dirty="0"/>
              <a:t>环型拓扑是现代大容量光纤通信网络的主要基本</a:t>
            </a:r>
            <a:r>
              <a:rPr lang="zh-CN" altLang="zh-CN" dirty="0" smtClean="0"/>
              <a:t>结构</a:t>
            </a:r>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564903"/>
            <a:ext cx="6696744" cy="403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01748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5.1 </a:t>
            </a:r>
            <a:r>
              <a:rPr lang="zh-CN" altLang="zh-CN" dirty="0" smtClean="0"/>
              <a:t>信道复用</a:t>
            </a:r>
            <a:endParaRPr lang="en-US" altLang="zh-CN" dirty="0" smtClean="0"/>
          </a:p>
          <a:p>
            <a:r>
              <a:rPr lang="en-US" altLang="zh-CN" dirty="0" smtClean="0"/>
              <a:t>5.2 SDH</a:t>
            </a:r>
          </a:p>
          <a:p>
            <a:pPr lvl="1"/>
            <a:r>
              <a:rPr lang="en-US" altLang="zh-CN" dirty="0" smtClean="0"/>
              <a:t>5.2.1 </a:t>
            </a:r>
            <a:r>
              <a:rPr lang="zh-CN" altLang="zh-CN" dirty="0" smtClean="0"/>
              <a:t>概述</a:t>
            </a:r>
            <a:endParaRPr lang="en-US" altLang="zh-CN" dirty="0" smtClean="0"/>
          </a:p>
          <a:p>
            <a:pPr lvl="1"/>
            <a:r>
              <a:rPr lang="en-US" altLang="zh-CN" dirty="0" smtClean="0">
                <a:solidFill>
                  <a:srgbClr val="FF0000"/>
                </a:solidFill>
              </a:rPr>
              <a:t>5.2.2 </a:t>
            </a:r>
            <a:r>
              <a:rPr lang="zh-CN" altLang="zh-CN" dirty="0" smtClean="0">
                <a:solidFill>
                  <a:srgbClr val="FF0000"/>
                </a:solidFill>
              </a:rPr>
              <a:t>通信技术</a:t>
            </a:r>
            <a:endParaRPr lang="en-US" altLang="zh-CN" dirty="0" smtClean="0">
              <a:solidFill>
                <a:srgbClr val="FF0000"/>
              </a:solidFill>
            </a:endParaRPr>
          </a:p>
          <a:p>
            <a:r>
              <a:rPr lang="en-US" altLang="zh-CN" dirty="0" smtClean="0"/>
              <a:t>5.3 PPP</a:t>
            </a:r>
            <a:endParaRPr lang="zh-CN" altLang="en-US" dirty="0"/>
          </a:p>
        </p:txBody>
      </p:sp>
    </p:spTree>
    <p:extLst>
      <p:ext uri="{BB962C8B-B14F-4D97-AF65-F5344CB8AC3E}">
        <p14:creationId xmlns:p14="http://schemas.microsoft.com/office/powerpoint/2010/main" val="42694215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椭圆 17"/>
          <p:cNvSpPr/>
          <p:nvPr/>
        </p:nvSpPr>
        <p:spPr>
          <a:xfrm>
            <a:off x="2771800" y="4581128"/>
            <a:ext cx="3456384" cy="1872208"/>
          </a:xfrm>
          <a:prstGeom prst="ellipse">
            <a:avLst/>
          </a:prstGeom>
          <a:noFill/>
          <a:ln w="762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SDH</a:t>
            </a:r>
            <a:r>
              <a:rPr lang="zh-CN" altLang="zh-CN" dirty="0"/>
              <a:t>的主要工作属于</a:t>
            </a:r>
            <a:r>
              <a:rPr lang="zh-CN" altLang="zh-CN" dirty="0" smtClean="0"/>
              <a:t>物理层</a:t>
            </a:r>
            <a:endParaRPr lang="en-US" altLang="zh-CN" dirty="0" smtClean="0"/>
          </a:p>
          <a:p>
            <a:r>
              <a:rPr lang="en-US" altLang="zh-CN" dirty="0"/>
              <a:t>SDH</a:t>
            </a:r>
            <a:r>
              <a:rPr lang="zh-CN" altLang="zh-CN" dirty="0"/>
              <a:t>上采用各种上层</a:t>
            </a:r>
            <a:r>
              <a:rPr lang="zh-CN" altLang="zh-CN" dirty="0" smtClean="0"/>
              <a:t>网络技术</a:t>
            </a:r>
            <a:endParaRPr lang="en-US" altLang="zh-CN" dirty="0" smtClean="0"/>
          </a:p>
          <a:p>
            <a:r>
              <a:rPr lang="zh-CN" altLang="zh-CN" dirty="0"/>
              <a:t>上层数据作为载荷，通过打包成为合适的信息包，在</a:t>
            </a:r>
            <a:r>
              <a:rPr lang="en-US" altLang="zh-CN" dirty="0"/>
              <a:t>SDH</a:t>
            </a:r>
            <a:r>
              <a:rPr lang="zh-CN" altLang="zh-CN" dirty="0"/>
              <a:t>网络中传输。到另一端在解包，取出载荷，复原成原信号</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矩形 5"/>
          <p:cNvSpPr/>
          <p:nvPr/>
        </p:nvSpPr>
        <p:spPr>
          <a:xfrm>
            <a:off x="179512" y="3927158"/>
            <a:ext cx="1152128" cy="360040"/>
          </a:xfrm>
          <a:prstGeom prst="rect">
            <a:avLst/>
          </a:prstGeom>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itchFamily="49" charset="-122"/>
                <a:ea typeface="黑体" pitchFamily="49" charset="-122"/>
              </a:rPr>
              <a:t>上层数据</a:t>
            </a:r>
            <a:endParaRPr lang="zh-CN" altLang="en-US" dirty="0">
              <a:latin typeface="黑体" pitchFamily="49" charset="-122"/>
              <a:ea typeface="黑体" pitchFamily="49" charset="-122"/>
            </a:endParaRPr>
          </a:p>
        </p:txBody>
      </p:sp>
      <p:sp>
        <p:nvSpPr>
          <p:cNvPr id="7" name="下箭头 6"/>
          <p:cNvSpPr/>
          <p:nvPr/>
        </p:nvSpPr>
        <p:spPr>
          <a:xfrm>
            <a:off x="467544" y="4365104"/>
            <a:ext cx="648072" cy="792088"/>
          </a:xfrm>
          <a:prstGeom prst="downArrow">
            <a:avLst/>
          </a:prstGeom>
          <a:ln w="285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itchFamily="49" charset="-122"/>
                <a:ea typeface="黑体" pitchFamily="49" charset="-122"/>
              </a:rPr>
              <a:t>打包</a:t>
            </a:r>
          </a:p>
        </p:txBody>
      </p:sp>
      <p:sp>
        <p:nvSpPr>
          <p:cNvPr id="8" name="矩形 7"/>
          <p:cNvSpPr/>
          <p:nvPr/>
        </p:nvSpPr>
        <p:spPr>
          <a:xfrm>
            <a:off x="179512" y="5301208"/>
            <a:ext cx="1152128" cy="504056"/>
          </a:xfrm>
          <a:prstGeom prst="rect">
            <a:avLst/>
          </a:prstGeom>
          <a:solidFill>
            <a:srgbClr val="00B0F0"/>
          </a:solid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itchFamily="49" charset="-122"/>
                <a:ea typeface="黑体" pitchFamily="49" charset="-122"/>
              </a:rPr>
              <a:t>信息包</a:t>
            </a:r>
            <a:endParaRPr lang="zh-CN" altLang="en-US" dirty="0">
              <a:latin typeface="黑体" pitchFamily="49" charset="-122"/>
              <a:ea typeface="黑体" pitchFamily="49" charset="-122"/>
            </a:endParaRPr>
          </a:p>
        </p:txBody>
      </p:sp>
      <p:sp>
        <p:nvSpPr>
          <p:cNvPr id="10" name="右箭头 9"/>
          <p:cNvSpPr/>
          <p:nvPr/>
        </p:nvSpPr>
        <p:spPr>
          <a:xfrm>
            <a:off x="1547664" y="5288167"/>
            <a:ext cx="936104" cy="576064"/>
          </a:xfrm>
          <a:prstGeom prst="rightArrow">
            <a:avLst/>
          </a:prstGeom>
          <a:solidFill>
            <a:srgbClr val="00B0F0"/>
          </a:solid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itchFamily="49" charset="-122"/>
                <a:ea typeface="黑体" pitchFamily="49" charset="-122"/>
              </a:rPr>
              <a:t>复用</a:t>
            </a:r>
            <a:endParaRPr lang="zh-CN" altLang="en-US" dirty="0">
              <a:latin typeface="黑体" pitchFamily="49" charset="-122"/>
              <a:ea typeface="黑体" pitchFamily="49" charset="-122"/>
            </a:endParaRPr>
          </a:p>
        </p:txBody>
      </p:sp>
      <p:sp>
        <p:nvSpPr>
          <p:cNvPr id="11" name="矩形 10"/>
          <p:cNvSpPr/>
          <p:nvPr/>
        </p:nvSpPr>
        <p:spPr>
          <a:xfrm>
            <a:off x="2627784" y="5321887"/>
            <a:ext cx="576064" cy="504056"/>
          </a:xfrm>
          <a:prstGeom prst="rect">
            <a:avLst/>
          </a:prstGeom>
          <a:solidFill>
            <a:srgbClr val="0070C0"/>
          </a:solid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itchFamily="49" charset="-122"/>
              <a:ea typeface="黑体" pitchFamily="49" charset="-122"/>
            </a:endParaRPr>
          </a:p>
        </p:txBody>
      </p:sp>
      <p:sp>
        <p:nvSpPr>
          <p:cNvPr id="13" name="矩形 12"/>
          <p:cNvSpPr/>
          <p:nvPr/>
        </p:nvSpPr>
        <p:spPr>
          <a:xfrm>
            <a:off x="3635896" y="4509120"/>
            <a:ext cx="576064" cy="504056"/>
          </a:xfrm>
          <a:prstGeom prst="rect">
            <a:avLst/>
          </a:prstGeom>
          <a:solidFill>
            <a:srgbClr val="0070C0"/>
          </a:solid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itchFamily="49" charset="-122"/>
              <a:ea typeface="黑体" pitchFamily="49" charset="-122"/>
            </a:endParaRPr>
          </a:p>
        </p:txBody>
      </p:sp>
      <p:sp>
        <p:nvSpPr>
          <p:cNvPr id="14" name="矩形 13"/>
          <p:cNvSpPr/>
          <p:nvPr/>
        </p:nvSpPr>
        <p:spPr>
          <a:xfrm>
            <a:off x="4932040" y="4488783"/>
            <a:ext cx="576064" cy="504056"/>
          </a:xfrm>
          <a:prstGeom prst="rect">
            <a:avLst/>
          </a:prstGeom>
          <a:solidFill>
            <a:srgbClr val="0070C0"/>
          </a:solid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itchFamily="49" charset="-122"/>
              <a:ea typeface="黑体" pitchFamily="49" charset="-122"/>
            </a:endParaRPr>
          </a:p>
        </p:txBody>
      </p:sp>
      <p:sp>
        <p:nvSpPr>
          <p:cNvPr id="15" name="矩形 14"/>
          <p:cNvSpPr/>
          <p:nvPr/>
        </p:nvSpPr>
        <p:spPr>
          <a:xfrm>
            <a:off x="5868144" y="5267830"/>
            <a:ext cx="576064" cy="504056"/>
          </a:xfrm>
          <a:prstGeom prst="rect">
            <a:avLst/>
          </a:prstGeom>
          <a:solidFill>
            <a:srgbClr val="0070C0"/>
          </a:solid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itchFamily="49" charset="-122"/>
              <a:ea typeface="黑体" pitchFamily="49" charset="-122"/>
            </a:endParaRPr>
          </a:p>
        </p:txBody>
      </p:sp>
      <p:sp>
        <p:nvSpPr>
          <p:cNvPr id="16" name="矩形 15"/>
          <p:cNvSpPr/>
          <p:nvPr/>
        </p:nvSpPr>
        <p:spPr>
          <a:xfrm>
            <a:off x="3635896" y="6113633"/>
            <a:ext cx="576064" cy="504056"/>
          </a:xfrm>
          <a:prstGeom prst="rect">
            <a:avLst/>
          </a:prstGeom>
          <a:solidFill>
            <a:srgbClr val="0070C0"/>
          </a:solid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itchFamily="49" charset="-122"/>
              <a:ea typeface="黑体" pitchFamily="49" charset="-122"/>
            </a:endParaRPr>
          </a:p>
        </p:txBody>
      </p:sp>
      <p:sp>
        <p:nvSpPr>
          <p:cNvPr id="17" name="矩形 16"/>
          <p:cNvSpPr/>
          <p:nvPr/>
        </p:nvSpPr>
        <p:spPr>
          <a:xfrm>
            <a:off x="4932040" y="6093296"/>
            <a:ext cx="576064" cy="504056"/>
          </a:xfrm>
          <a:prstGeom prst="rect">
            <a:avLst/>
          </a:prstGeom>
          <a:solidFill>
            <a:srgbClr val="0070C0"/>
          </a:solid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黑体" pitchFamily="49" charset="-122"/>
              <a:ea typeface="黑体" pitchFamily="49" charset="-122"/>
            </a:endParaRPr>
          </a:p>
        </p:txBody>
      </p:sp>
      <p:sp>
        <p:nvSpPr>
          <p:cNvPr id="19" name="右箭头 18"/>
          <p:cNvSpPr/>
          <p:nvPr/>
        </p:nvSpPr>
        <p:spPr>
          <a:xfrm>
            <a:off x="6516216" y="5229200"/>
            <a:ext cx="1152128" cy="576064"/>
          </a:xfrm>
          <a:prstGeom prst="rightArrow">
            <a:avLst/>
          </a:prstGeom>
          <a:solidFill>
            <a:srgbClr val="00B0F0"/>
          </a:solid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itchFamily="49" charset="-122"/>
                <a:ea typeface="黑体" pitchFamily="49" charset="-122"/>
              </a:rPr>
              <a:t>解复用</a:t>
            </a:r>
            <a:endParaRPr lang="zh-CN" altLang="en-US" dirty="0">
              <a:latin typeface="黑体" pitchFamily="49" charset="-122"/>
              <a:ea typeface="黑体" pitchFamily="49" charset="-122"/>
            </a:endParaRPr>
          </a:p>
        </p:txBody>
      </p:sp>
      <p:sp>
        <p:nvSpPr>
          <p:cNvPr id="20" name="矩形 19"/>
          <p:cNvSpPr/>
          <p:nvPr/>
        </p:nvSpPr>
        <p:spPr>
          <a:xfrm>
            <a:off x="7812360" y="5303163"/>
            <a:ext cx="1152128" cy="504056"/>
          </a:xfrm>
          <a:prstGeom prst="rect">
            <a:avLst/>
          </a:prstGeom>
          <a:solidFill>
            <a:srgbClr val="00B0F0"/>
          </a:solidFill>
          <a:ln w="28575">
            <a:solidFill>
              <a:srgbClr val="00B0F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itchFamily="49" charset="-122"/>
                <a:ea typeface="黑体" pitchFamily="49" charset="-122"/>
              </a:rPr>
              <a:t>信息包</a:t>
            </a:r>
            <a:endParaRPr lang="zh-CN" altLang="en-US" dirty="0">
              <a:latin typeface="黑体" pitchFamily="49" charset="-122"/>
              <a:ea typeface="黑体" pitchFamily="49" charset="-122"/>
            </a:endParaRPr>
          </a:p>
        </p:txBody>
      </p:sp>
      <p:sp>
        <p:nvSpPr>
          <p:cNvPr id="21" name="上箭头 20"/>
          <p:cNvSpPr/>
          <p:nvPr/>
        </p:nvSpPr>
        <p:spPr>
          <a:xfrm>
            <a:off x="8041903" y="4328175"/>
            <a:ext cx="693041" cy="797986"/>
          </a:xfrm>
          <a:prstGeom prst="upArrow">
            <a:avLst/>
          </a:prstGeom>
          <a:ln w="285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itchFamily="49" charset="-122"/>
                <a:ea typeface="黑体" pitchFamily="49" charset="-122"/>
              </a:rPr>
              <a:t>拆包</a:t>
            </a:r>
          </a:p>
        </p:txBody>
      </p:sp>
      <p:sp>
        <p:nvSpPr>
          <p:cNvPr id="22" name="矩形 21"/>
          <p:cNvSpPr/>
          <p:nvPr/>
        </p:nvSpPr>
        <p:spPr>
          <a:xfrm>
            <a:off x="7805900" y="3898950"/>
            <a:ext cx="1152128" cy="360040"/>
          </a:xfrm>
          <a:prstGeom prst="rect">
            <a:avLst/>
          </a:prstGeom>
          <a:ln w="285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黑体" pitchFamily="49" charset="-122"/>
                <a:ea typeface="黑体" pitchFamily="49" charset="-122"/>
              </a:rPr>
              <a:t>上层数据</a:t>
            </a:r>
            <a:endParaRPr lang="zh-CN" altLang="en-US" dirty="0">
              <a:latin typeface="黑体" pitchFamily="49" charset="-122"/>
              <a:ea typeface="黑体" pitchFamily="49" charset="-122"/>
            </a:endParaRPr>
          </a:p>
        </p:txBody>
      </p:sp>
      <p:sp>
        <p:nvSpPr>
          <p:cNvPr id="25" name="剪去单角的矩形 24"/>
          <p:cNvSpPr/>
          <p:nvPr/>
        </p:nvSpPr>
        <p:spPr>
          <a:xfrm>
            <a:off x="323528" y="3836199"/>
            <a:ext cx="864096" cy="541958"/>
          </a:xfrm>
          <a:prstGeom prst="snip1Rect">
            <a:avLst/>
          </a:prstGeom>
          <a:pattFill prst="ltHorz">
            <a:fgClr>
              <a:schemeClr val="accent1"/>
            </a:fgClr>
            <a:bgClr>
              <a:schemeClr val="bg1"/>
            </a:bgClr>
          </a:pattFill>
          <a:ln w="381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964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1111E-6 -2.59259E-6 L 1.11111E-6 0.20556 " pathEditMode="relative" rAng="0" ptsTypes="AA">
                                      <p:cBhvr>
                                        <p:cTn id="6" dur="2000" fill="hold"/>
                                        <p:tgtEl>
                                          <p:spTgt spid="25"/>
                                        </p:tgtEl>
                                        <p:attrNameLst>
                                          <p:attrName>ppt_x</p:attrName>
                                          <p:attrName>ppt_y</p:attrName>
                                        </p:attrNameLst>
                                      </p:cBhvr>
                                      <p:rCtr x="0" y="10278"/>
                                    </p:animMotion>
                                  </p:childTnLst>
                                </p:cTn>
                              </p:par>
                            </p:childTnLst>
                          </p:cTn>
                        </p:par>
                        <p:par>
                          <p:cTn id="7" fill="hold">
                            <p:stCondLst>
                              <p:cond delay="2000"/>
                            </p:stCondLst>
                            <p:childTnLst>
                              <p:par>
                                <p:cTn id="8" presetID="42" presetClass="path" presetSubtype="0" accel="50000" decel="50000" fill="hold" grpId="1" nodeType="afterEffect">
                                  <p:stCondLst>
                                    <p:cond delay="0"/>
                                  </p:stCondLst>
                                  <p:childTnLst>
                                    <p:animMotion origin="layout" path="M 1.11111E-6 0.20556 L 0.2283 0.20556 " pathEditMode="relative" rAng="0" ptsTypes="AA">
                                      <p:cBhvr>
                                        <p:cTn id="9" dur="2000" fill="hold"/>
                                        <p:tgtEl>
                                          <p:spTgt spid="25"/>
                                        </p:tgtEl>
                                        <p:attrNameLst>
                                          <p:attrName>ppt_x</p:attrName>
                                          <p:attrName>ppt_y</p:attrName>
                                        </p:attrNameLst>
                                      </p:cBhvr>
                                      <p:rCtr x="11406" y="0"/>
                                    </p:animMotion>
                                  </p:childTnLst>
                                </p:cTn>
                              </p:par>
                            </p:childTnLst>
                          </p:cTn>
                        </p:par>
                        <p:par>
                          <p:cTn id="10" fill="hold">
                            <p:stCondLst>
                              <p:cond delay="4000"/>
                            </p:stCondLst>
                            <p:childTnLst>
                              <p:par>
                                <p:cTn id="11" presetID="37" presetClass="path" presetSubtype="0" accel="50000" decel="50000" fill="hold" grpId="2" nodeType="afterEffect">
                                  <p:stCondLst>
                                    <p:cond delay="0"/>
                                  </p:stCondLst>
                                  <p:childTnLst>
                                    <p:animMotion origin="layout" path="M 0.2283 0.20556 L 0.32326 0.29121 C 0.34323 0.31065 0.37292 0.32107 0.40399 0.32107 C 0.43941 0.32107 0.46771 0.31065 0.48767 0.29121 L 0.58281 0.20556 " pathEditMode="relative" rAng="0" ptsTypes="FffFF">
                                      <p:cBhvr>
                                        <p:cTn id="12" dur="2000" fill="hold"/>
                                        <p:tgtEl>
                                          <p:spTgt spid="25"/>
                                        </p:tgtEl>
                                        <p:attrNameLst>
                                          <p:attrName>ppt_x</p:attrName>
                                          <p:attrName>ppt_y</p:attrName>
                                        </p:attrNameLst>
                                      </p:cBhvr>
                                      <p:rCtr x="17726" y="5764"/>
                                    </p:animMotion>
                                  </p:childTnLst>
                                </p:cTn>
                              </p:par>
                            </p:childTnLst>
                          </p:cTn>
                        </p:par>
                        <p:par>
                          <p:cTn id="13" fill="hold">
                            <p:stCondLst>
                              <p:cond delay="6000"/>
                            </p:stCondLst>
                            <p:childTnLst>
                              <p:par>
                                <p:cTn id="14" presetID="42" presetClass="path" presetSubtype="0" accel="50000" decel="50000" fill="hold" grpId="3" nodeType="afterEffect">
                                  <p:stCondLst>
                                    <p:cond delay="0"/>
                                  </p:stCondLst>
                                  <p:childTnLst>
                                    <p:animMotion origin="layout" path="M 0.58281 0.20556 L 0.83472 0.20371 " pathEditMode="relative" rAng="0" ptsTypes="AA">
                                      <p:cBhvr>
                                        <p:cTn id="15" dur="2000" fill="hold"/>
                                        <p:tgtEl>
                                          <p:spTgt spid="25"/>
                                        </p:tgtEl>
                                        <p:attrNameLst>
                                          <p:attrName>ppt_x</p:attrName>
                                          <p:attrName>ppt_y</p:attrName>
                                        </p:attrNameLst>
                                      </p:cBhvr>
                                      <p:rCtr x="12587" y="-93"/>
                                    </p:animMotion>
                                  </p:childTnLst>
                                </p:cTn>
                              </p:par>
                            </p:childTnLst>
                          </p:cTn>
                        </p:par>
                        <p:par>
                          <p:cTn id="16" fill="hold">
                            <p:stCondLst>
                              <p:cond delay="8000"/>
                            </p:stCondLst>
                            <p:childTnLst>
                              <p:par>
                                <p:cTn id="17" presetID="42" presetClass="path" presetSubtype="0" accel="50000" decel="50000" fill="hold" grpId="4" nodeType="afterEffect">
                                  <p:stCondLst>
                                    <p:cond delay="0"/>
                                  </p:stCondLst>
                                  <p:childTnLst>
                                    <p:animMotion origin="layout" path="M 0.83472 0.20371 L 0.83472 -0.0294 " pathEditMode="relative" rAng="0" ptsTypes="AA">
                                      <p:cBhvr>
                                        <p:cTn id="18" dur="2000" fill="hold"/>
                                        <p:tgtEl>
                                          <p:spTgt spid="25"/>
                                        </p:tgtEl>
                                        <p:attrNameLst>
                                          <p:attrName>ppt_x</p:attrName>
                                          <p:attrName>ppt_y</p:attrName>
                                        </p:attrNameLst>
                                      </p:cBhvr>
                                      <p:rCtr x="0" y="-116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25" grpId="3" animBg="1"/>
      <p:bldP spid="25" grpId="4"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 </a:t>
            </a:r>
            <a:r>
              <a:rPr lang="zh-CN" altLang="zh-CN" dirty="0">
                <a:solidFill>
                  <a:srgbClr val="FF0000"/>
                </a:solidFill>
              </a:rPr>
              <a:t>复用模型</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为了支持各种业务的传输，</a:t>
            </a:r>
            <a:r>
              <a:rPr lang="en-US" altLang="zh-CN" dirty="0"/>
              <a:t>SDH</a:t>
            </a:r>
            <a:r>
              <a:rPr lang="zh-CN" altLang="zh-CN" dirty="0"/>
              <a:t>确定了由低速速率经过复用获得高速速率，再由高速速率经过复用获得更高速速率的方式来获得各种通信速率。</a:t>
            </a:r>
          </a:p>
          <a:p>
            <a:r>
              <a:rPr lang="en-US" altLang="zh-CN" dirty="0"/>
              <a:t>SDH</a:t>
            </a:r>
            <a:r>
              <a:rPr lang="zh-CN" altLang="zh-CN" dirty="0"/>
              <a:t>可以实现自身数据的复用，也可以将其他（支路）网络的数据进行复用，由此可以将复用分为两类。</a:t>
            </a:r>
          </a:p>
          <a:p>
            <a:pPr lvl="1"/>
            <a:r>
              <a:rPr lang="zh-CN" altLang="zh-CN" dirty="0"/>
              <a:t>低阶的</a:t>
            </a:r>
            <a:r>
              <a:rPr lang="en-US" altLang="zh-CN" dirty="0"/>
              <a:t>SDH</a:t>
            </a:r>
            <a:r>
              <a:rPr lang="zh-CN" altLang="zh-CN" dirty="0"/>
              <a:t>信号复用成高阶的</a:t>
            </a:r>
            <a:r>
              <a:rPr lang="en-US" altLang="zh-CN" dirty="0"/>
              <a:t>SDH</a:t>
            </a:r>
            <a:r>
              <a:rPr lang="zh-CN" altLang="zh-CN" dirty="0"/>
              <a:t>信号。</a:t>
            </a:r>
          </a:p>
          <a:p>
            <a:pPr lvl="1"/>
            <a:r>
              <a:rPr lang="zh-CN" altLang="zh-CN" dirty="0"/>
              <a:t>低速支路信号复用成</a:t>
            </a:r>
            <a:r>
              <a:rPr lang="en-US" altLang="zh-CN" dirty="0"/>
              <a:t>SDH</a:t>
            </a:r>
            <a:r>
              <a:rPr lang="zh-CN" altLang="zh-CN" dirty="0"/>
              <a:t>信号</a:t>
            </a:r>
            <a:endParaRPr lang="zh-CN" altLang="en-US" dirty="0"/>
          </a:p>
        </p:txBody>
      </p:sp>
    </p:spTree>
    <p:extLst>
      <p:ext uri="{BB962C8B-B14F-4D97-AF65-F5344CB8AC3E}">
        <p14:creationId xmlns:p14="http://schemas.microsoft.com/office/powerpoint/2010/main" val="31527901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信息结构</a:t>
            </a:r>
            <a:endParaRPr lang="zh-CN" altLang="en-US" dirty="0"/>
          </a:p>
        </p:txBody>
      </p:sp>
      <p:sp>
        <p:nvSpPr>
          <p:cNvPr id="3" name="内容占位符 2"/>
          <p:cNvSpPr>
            <a:spLocks noGrp="1"/>
          </p:cNvSpPr>
          <p:nvPr>
            <p:ph sz="quarter" idx="1"/>
          </p:nvPr>
        </p:nvSpPr>
        <p:spPr/>
        <p:txBody>
          <a:bodyPr/>
          <a:lstStyle/>
          <a:p>
            <a:r>
              <a:rPr lang="en-US" altLang="zh-CN" dirty="0" smtClean="0"/>
              <a:t>SDH</a:t>
            </a:r>
            <a:r>
              <a:rPr lang="zh-CN" altLang="zh-CN" dirty="0" smtClean="0"/>
              <a:t>的</a:t>
            </a:r>
            <a:r>
              <a:rPr lang="zh-CN" altLang="zh-CN" dirty="0"/>
              <a:t>信息结构等级称为同步传送模块</a:t>
            </a:r>
            <a:r>
              <a:rPr lang="en-US" altLang="zh-CN" dirty="0"/>
              <a:t>STM-n</a:t>
            </a:r>
            <a:r>
              <a:rPr lang="zh-CN" altLang="zh-CN" dirty="0"/>
              <a:t>（</a:t>
            </a:r>
            <a:r>
              <a:rPr lang="en-US" altLang="zh-CN" dirty="0"/>
              <a:t>n</a:t>
            </a:r>
            <a:r>
              <a:rPr lang="zh-CN" altLang="zh-CN" dirty="0"/>
              <a:t>为级数，等于</a:t>
            </a:r>
            <a:r>
              <a:rPr lang="en-US" altLang="zh-CN" dirty="0"/>
              <a:t>1</a:t>
            </a:r>
            <a:r>
              <a:rPr lang="zh-CN" altLang="zh-CN" dirty="0"/>
              <a:t>，</a:t>
            </a:r>
            <a:r>
              <a:rPr lang="en-US" altLang="zh-CN" dirty="0"/>
              <a:t>4</a:t>
            </a:r>
            <a:r>
              <a:rPr lang="zh-CN" altLang="zh-CN" dirty="0"/>
              <a:t>，</a:t>
            </a:r>
            <a:r>
              <a:rPr lang="en-US" altLang="zh-CN" dirty="0"/>
              <a:t>16</a:t>
            </a:r>
            <a:r>
              <a:rPr lang="zh-CN" altLang="zh-CN" dirty="0"/>
              <a:t>，</a:t>
            </a:r>
            <a:r>
              <a:rPr lang="en-US" altLang="zh-CN" dirty="0"/>
              <a:t>64...</a:t>
            </a:r>
            <a:r>
              <a:rPr lang="zh-CN" altLang="zh-CN" dirty="0" smtClean="0"/>
              <a:t>）</a:t>
            </a:r>
            <a:endParaRPr lang="en-US" altLang="zh-CN" dirty="0" smtClean="0"/>
          </a:p>
          <a:p>
            <a:r>
              <a:rPr lang="zh-CN" altLang="zh-CN" dirty="0" smtClean="0"/>
              <a:t>最</a:t>
            </a:r>
            <a:r>
              <a:rPr lang="zh-CN" altLang="zh-CN" dirty="0"/>
              <a:t>基本的模块为</a:t>
            </a:r>
            <a:r>
              <a:rPr lang="en-US" altLang="zh-CN" dirty="0"/>
              <a:t>STM-1</a:t>
            </a:r>
            <a:r>
              <a:rPr lang="zh-CN" altLang="zh-CN" dirty="0"/>
              <a:t>（</a:t>
            </a:r>
            <a:r>
              <a:rPr lang="en-US" altLang="zh-CN" dirty="0"/>
              <a:t>155.52Mbit/s</a:t>
            </a:r>
            <a:r>
              <a:rPr lang="zh-CN" altLang="zh-CN" dirty="0" smtClean="0"/>
              <a:t>）</a:t>
            </a:r>
            <a:endParaRPr lang="en-US" altLang="zh-CN" dirty="0" smtClean="0"/>
          </a:p>
          <a:p>
            <a:r>
              <a:rPr lang="en-US" altLang="zh-CN" dirty="0" smtClean="0"/>
              <a:t>4</a:t>
            </a:r>
            <a:r>
              <a:rPr lang="zh-CN" altLang="zh-CN" dirty="0"/>
              <a:t>个</a:t>
            </a:r>
            <a:r>
              <a:rPr lang="en-US" altLang="zh-CN" dirty="0"/>
              <a:t>STM-1</a:t>
            </a:r>
            <a:r>
              <a:rPr lang="zh-CN" altLang="zh-CN" dirty="0"/>
              <a:t>同步复用构成</a:t>
            </a:r>
            <a:r>
              <a:rPr lang="en-US" altLang="zh-CN" dirty="0" smtClean="0"/>
              <a:t>STM-4</a:t>
            </a:r>
          </a:p>
          <a:p>
            <a:r>
              <a:rPr lang="en-US" altLang="zh-CN" dirty="0" smtClean="0"/>
              <a:t>4</a:t>
            </a:r>
            <a:r>
              <a:rPr lang="zh-CN" altLang="zh-CN" dirty="0"/>
              <a:t>个</a:t>
            </a:r>
            <a:r>
              <a:rPr lang="en-US" altLang="zh-CN" dirty="0"/>
              <a:t> STM-4</a:t>
            </a:r>
            <a:r>
              <a:rPr lang="zh-CN" altLang="zh-CN" dirty="0"/>
              <a:t>同步复用构成</a:t>
            </a:r>
            <a:r>
              <a:rPr lang="en-US" altLang="zh-CN" dirty="0" smtClean="0"/>
              <a:t>STM-16</a:t>
            </a:r>
          </a:p>
          <a:p>
            <a:r>
              <a:rPr lang="en-US" altLang="zh-CN" dirty="0" smtClean="0"/>
              <a:t>4</a:t>
            </a:r>
            <a:r>
              <a:rPr lang="zh-CN" altLang="zh-CN" dirty="0"/>
              <a:t>个</a:t>
            </a:r>
            <a:r>
              <a:rPr lang="en-US" altLang="zh-CN" dirty="0"/>
              <a:t>STM-16</a:t>
            </a:r>
            <a:r>
              <a:rPr lang="zh-CN" altLang="zh-CN" dirty="0"/>
              <a:t>同步复用构成</a:t>
            </a:r>
            <a:r>
              <a:rPr lang="en-US" altLang="zh-CN" dirty="0"/>
              <a:t>STM-64...</a:t>
            </a:r>
            <a:endParaRPr lang="zh-CN"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4407223"/>
            <a:ext cx="3992515" cy="2450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2229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zh-CN" dirty="0"/>
              <a:t>复用技术</a:t>
            </a:r>
            <a:endParaRPr lang="zh-CN" altLang="en-US" dirty="0"/>
          </a:p>
        </p:txBody>
      </p:sp>
      <p:sp>
        <p:nvSpPr>
          <p:cNvPr id="3" name="内容占位符 2"/>
          <p:cNvSpPr>
            <a:spLocks noGrp="1"/>
          </p:cNvSpPr>
          <p:nvPr>
            <p:ph sz="quarter" idx="1"/>
          </p:nvPr>
        </p:nvSpPr>
        <p:spPr>
          <a:xfrm>
            <a:off x="301752" y="1628800"/>
            <a:ext cx="8503920" cy="4470248"/>
          </a:xfrm>
        </p:spPr>
        <p:txBody>
          <a:bodyPr/>
          <a:lstStyle/>
          <a:p>
            <a:r>
              <a:rPr lang="en-US" altLang="zh-CN" dirty="0"/>
              <a:t>SDH</a:t>
            </a:r>
            <a:r>
              <a:rPr lang="zh-CN" altLang="zh-CN" dirty="0"/>
              <a:t>也提出了帧的</a:t>
            </a:r>
            <a:r>
              <a:rPr lang="zh-CN" altLang="zh-CN" dirty="0" smtClean="0"/>
              <a:t>概念</a:t>
            </a:r>
            <a:endParaRPr lang="en-US" altLang="zh-CN" dirty="0" smtClean="0"/>
          </a:p>
          <a:p>
            <a:pPr lvl="1"/>
            <a:r>
              <a:rPr lang="zh-CN" altLang="zh-CN" dirty="0"/>
              <a:t>采用块状的帧结构来承载用户的</a:t>
            </a:r>
            <a:r>
              <a:rPr lang="zh-CN" altLang="zh-CN" dirty="0" smtClean="0"/>
              <a:t>信息</a:t>
            </a:r>
            <a:endParaRPr lang="en-US" altLang="zh-CN" dirty="0" smtClean="0"/>
          </a:p>
          <a:p>
            <a:r>
              <a:rPr lang="en-US" altLang="zh-CN" dirty="0"/>
              <a:t>STM-1</a:t>
            </a:r>
            <a:r>
              <a:rPr lang="zh-CN" altLang="zh-CN" dirty="0"/>
              <a:t>帧中，净载荷由</a:t>
            </a:r>
            <a:r>
              <a:rPr lang="en-US" altLang="zh-CN" dirty="0"/>
              <a:t>9</a:t>
            </a:r>
            <a:r>
              <a:rPr lang="zh-CN" altLang="zh-CN" dirty="0"/>
              <a:t>行组成，每行由</a:t>
            </a:r>
            <a:r>
              <a:rPr lang="en-US" altLang="zh-CN" dirty="0"/>
              <a:t>270</a:t>
            </a:r>
            <a:r>
              <a:rPr lang="zh-CN" altLang="zh-CN" dirty="0"/>
              <a:t>字节</a:t>
            </a:r>
            <a:r>
              <a:rPr lang="zh-CN" altLang="zh-CN" dirty="0" smtClean="0"/>
              <a:t>组成</a:t>
            </a:r>
            <a:endParaRPr lang="en-US" altLang="zh-CN" dirty="0" smtClean="0"/>
          </a:p>
          <a:p>
            <a:r>
              <a:rPr lang="en-US" altLang="zh-CN" dirty="0"/>
              <a:t>STM-4</a:t>
            </a:r>
            <a:r>
              <a:rPr lang="zh-CN" altLang="zh-CN" dirty="0"/>
              <a:t>的帧包含了</a:t>
            </a:r>
            <a:r>
              <a:rPr lang="en-US" altLang="zh-CN" dirty="0"/>
              <a:t>4</a:t>
            </a:r>
            <a:r>
              <a:rPr lang="zh-CN" altLang="zh-CN" dirty="0"/>
              <a:t>个</a:t>
            </a:r>
            <a:r>
              <a:rPr lang="en-US" altLang="zh-CN" dirty="0"/>
              <a:t>STM-1</a:t>
            </a:r>
            <a:r>
              <a:rPr lang="zh-CN" altLang="zh-CN" dirty="0"/>
              <a:t>的</a:t>
            </a:r>
            <a:r>
              <a:rPr lang="zh-CN" altLang="zh-CN" dirty="0" smtClean="0"/>
              <a:t>帧</a:t>
            </a:r>
            <a:endParaRPr lang="en-US" altLang="zh-CN" dirty="0" smtClean="0"/>
          </a:p>
          <a:p>
            <a:pPr lvl="1"/>
            <a:r>
              <a:rPr lang="zh-CN" altLang="zh-CN" dirty="0" smtClean="0"/>
              <a:t>每</a:t>
            </a:r>
            <a:r>
              <a:rPr lang="zh-CN" altLang="zh-CN" dirty="0"/>
              <a:t>帧还是由</a:t>
            </a:r>
            <a:r>
              <a:rPr lang="en-US" altLang="zh-CN" dirty="0"/>
              <a:t>9</a:t>
            </a:r>
            <a:r>
              <a:rPr lang="zh-CN" altLang="zh-CN" dirty="0"/>
              <a:t>行组成，但是通过</a:t>
            </a:r>
            <a:r>
              <a:rPr lang="zh-CN" altLang="zh-CN" dirty="0">
                <a:solidFill>
                  <a:srgbClr val="FF0000"/>
                </a:solidFill>
              </a:rPr>
              <a:t>字节交错间插方式</a:t>
            </a:r>
            <a:r>
              <a:rPr lang="zh-CN" altLang="zh-CN" dirty="0"/>
              <a:t>，使得每行包含</a:t>
            </a:r>
            <a:r>
              <a:rPr lang="en-US" altLang="zh-CN" dirty="0"/>
              <a:t>270</a:t>
            </a:r>
            <a:r>
              <a:rPr lang="zh-CN" altLang="zh-CN" dirty="0"/>
              <a:t>×</a:t>
            </a:r>
            <a:r>
              <a:rPr lang="en-US" altLang="zh-CN" dirty="0"/>
              <a:t>4</a:t>
            </a:r>
            <a:r>
              <a:rPr lang="zh-CN" altLang="zh-CN" dirty="0"/>
              <a:t>（</a:t>
            </a:r>
            <a:r>
              <a:rPr lang="en-US" altLang="zh-CN" dirty="0"/>
              <a:t>1080</a:t>
            </a:r>
            <a:r>
              <a:rPr lang="zh-CN" altLang="zh-CN" dirty="0"/>
              <a:t>）个</a:t>
            </a:r>
            <a:r>
              <a:rPr lang="zh-CN" altLang="zh-CN" dirty="0" smtClean="0"/>
              <a:t>字节</a:t>
            </a:r>
            <a:endParaRPr lang="en-US" altLang="zh-CN" dirty="0" smtClean="0"/>
          </a:p>
        </p:txBody>
      </p:sp>
      <p:sp>
        <p:nvSpPr>
          <p:cNvPr id="4" name="矩形 3"/>
          <p:cNvSpPr/>
          <p:nvPr/>
        </p:nvSpPr>
        <p:spPr>
          <a:xfrm>
            <a:off x="539552" y="4293096"/>
            <a:ext cx="504056" cy="504056"/>
          </a:xfrm>
          <a:prstGeom prst="rect">
            <a:avLst/>
          </a:prstGeom>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A1</a:t>
            </a:r>
            <a:endParaRPr lang="zh-CN" altLang="en-US" dirty="0"/>
          </a:p>
        </p:txBody>
      </p:sp>
      <p:sp>
        <p:nvSpPr>
          <p:cNvPr id="5" name="矩形 4"/>
          <p:cNvSpPr/>
          <p:nvPr/>
        </p:nvSpPr>
        <p:spPr>
          <a:xfrm>
            <a:off x="1043608" y="4293096"/>
            <a:ext cx="504056" cy="504056"/>
          </a:xfrm>
          <a:prstGeom prst="rect">
            <a:avLst/>
          </a:prstGeom>
          <a:solidFill>
            <a:srgbClr val="FFC000"/>
          </a:solid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A2</a:t>
            </a:r>
            <a:endParaRPr lang="zh-CN" altLang="en-US" dirty="0">
              <a:solidFill>
                <a:schemeClr val="tx1"/>
              </a:solidFill>
            </a:endParaRPr>
          </a:p>
        </p:txBody>
      </p:sp>
      <p:sp>
        <p:nvSpPr>
          <p:cNvPr id="6" name="矩形 5"/>
          <p:cNvSpPr/>
          <p:nvPr/>
        </p:nvSpPr>
        <p:spPr>
          <a:xfrm>
            <a:off x="1547664" y="4293096"/>
            <a:ext cx="504056" cy="504056"/>
          </a:xfrm>
          <a:prstGeom prst="rect">
            <a:avLst/>
          </a:prstGeom>
          <a:solidFill>
            <a:schemeClr val="bg2"/>
          </a:solid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t>
            </a:r>
            <a:endParaRPr lang="zh-CN" altLang="en-US" dirty="0">
              <a:solidFill>
                <a:schemeClr val="tx1"/>
              </a:solidFill>
            </a:endParaRPr>
          </a:p>
        </p:txBody>
      </p:sp>
      <p:sp>
        <p:nvSpPr>
          <p:cNvPr id="7" name="矩形 6"/>
          <p:cNvSpPr/>
          <p:nvPr/>
        </p:nvSpPr>
        <p:spPr>
          <a:xfrm>
            <a:off x="2453774" y="4293096"/>
            <a:ext cx="504056" cy="504056"/>
          </a:xfrm>
          <a:prstGeom prst="rect">
            <a:avLst/>
          </a:prstGeom>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B1</a:t>
            </a:r>
            <a:endParaRPr lang="zh-CN" altLang="en-US" dirty="0"/>
          </a:p>
        </p:txBody>
      </p:sp>
      <p:sp>
        <p:nvSpPr>
          <p:cNvPr id="8" name="矩形 7"/>
          <p:cNvSpPr/>
          <p:nvPr/>
        </p:nvSpPr>
        <p:spPr>
          <a:xfrm>
            <a:off x="2957830" y="4293096"/>
            <a:ext cx="504056" cy="504056"/>
          </a:xfrm>
          <a:prstGeom prst="rect">
            <a:avLst/>
          </a:prstGeom>
          <a:solidFill>
            <a:srgbClr val="FFC000"/>
          </a:solid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B2</a:t>
            </a:r>
            <a:endParaRPr lang="zh-CN" altLang="en-US" dirty="0">
              <a:solidFill>
                <a:schemeClr val="tx1"/>
              </a:solidFill>
            </a:endParaRPr>
          </a:p>
        </p:txBody>
      </p:sp>
      <p:sp>
        <p:nvSpPr>
          <p:cNvPr id="9" name="矩形 8"/>
          <p:cNvSpPr/>
          <p:nvPr/>
        </p:nvSpPr>
        <p:spPr>
          <a:xfrm>
            <a:off x="3461886" y="4293096"/>
            <a:ext cx="504056" cy="504056"/>
          </a:xfrm>
          <a:prstGeom prst="rect">
            <a:avLst/>
          </a:prstGeom>
          <a:solidFill>
            <a:schemeClr val="bg2"/>
          </a:solid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t>
            </a:r>
            <a:endParaRPr lang="zh-CN" altLang="en-US" dirty="0">
              <a:solidFill>
                <a:schemeClr val="tx1"/>
              </a:solidFill>
            </a:endParaRPr>
          </a:p>
        </p:txBody>
      </p:sp>
      <p:sp>
        <p:nvSpPr>
          <p:cNvPr id="16" name="矩形 15"/>
          <p:cNvSpPr/>
          <p:nvPr/>
        </p:nvSpPr>
        <p:spPr>
          <a:xfrm>
            <a:off x="4427984" y="4293201"/>
            <a:ext cx="504056" cy="504056"/>
          </a:xfrm>
          <a:prstGeom prst="rect">
            <a:avLst/>
          </a:prstGeom>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C1</a:t>
            </a:r>
            <a:endParaRPr lang="zh-CN" altLang="en-US" dirty="0"/>
          </a:p>
        </p:txBody>
      </p:sp>
      <p:sp>
        <p:nvSpPr>
          <p:cNvPr id="17" name="矩形 16"/>
          <p:cNvSpPr/>
          <p:nvPr/>
        </p:nvSpPr>
        <p:spPr>
          <a:xfrm>
            <a:off x="4932040" y="4293201"/>
            <a:ext cx="504056" cy="504056"/>
          </a:xfrm>
          <a:prstGeom prst="rect">
            <a:avLst/>
          </a:prstGeom>
          <a:solidFill>
            <a:srgbClr val="FFC000"/>
          </a:solid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C2</a:t>
            </a:r>
            <a:endParaRPr lang="zh-CN" altLang="en-US" dirty="0">
              <a:solidFill>
                <a:schemeClr val="tx1"/>
              </a:solidFill>
            </a:endParaRPr>
          </a:p>
        </p:txBody>
      </p:sp>
      <p:sp>
        <p:nvSpPr>
          <p:cNvPr id="18" name="矩形 17"/>
          <p:cNvSpPr/>
          <p:nvPr/>
        </p:nvSpPr>
        <p:spPr>
          <a:xfrm>
            <a:off x="5436096" y="4293201"/>
            <a:ext cx="504056" cy="504056"/>
          </a:xfrm>
          <a:prstGeom prst="rect">
            <a:avLst/>
          </a:prstGeom>
          <a:solidFill>
            <a:schemeClr val="bg2"/>
          </a:solid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t>
            </a:r>
            <a:endParaRPr lang="zh-CN" altLang="en-US" dirty="0">
              <a:solidFill>
                <a:schemeClr val="tx1"/>
              </a:solidFill>
            </a:endParaRPr>
          </a:p>
        </p:txBody>
      </p:sp>
      <p:sp>
        <p:nvSpPr>
          <p:cNvPr id="19" name="矩形 18"/>
          <p:cNvSpPr/>
          <p:nvPr/>
        </p:nvSpPr>
        <p:spPr>
          <a:xfrm>
            <a:off x="6342206" y="4293201"/>
            <a:ext cx="504056" cy="504056"/>
          </a:xfrm>
          <a:prstGeom prst="rect">
            <a:avLst/>
          </a:prstGeom>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D1</a:t>
            </a:r>
            <a:endParaRPr lang="zh-CN" altLang="en-US" dirty="0"/>
          </a:p>
        </p:txBody>
      </p:sp>
      <p:sp>
        <p:nvSpPr>
          <p:cNvPr id="20" name="矩形 19"/>
          <p:cNvSpPr/>
          <p:nvPr/>
        </p:nvSpPr>
        <p:spPr>
          <a:xfrm>
            <a:off x="6846262" y="4293201"/>
            <a:ext cx="504056" cy="504056"/>
          </a:xfrm>
          <a:prstGeom prst="rect">
            <a:avLst/>
          </a:prstGeom>
          <a:solidFill>
            <a:srgbClr val="FFC000"/>
          </a:solid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D2</a:t>
            </a:r>
            <a:endParaRPr lang="zh-CN" altLang="en-US" dirty="0">
              <a:solidFill>
                <a:schemeClr val="tx1"/>
              </a:solidFill>
            </a:endParaRPr>
          </a:p>
        </p:txBody>
      </p:sp>
      <p:sp>
        <p:nvSpPr>
          <p:cNvPr id="21" name="矩形 20"/>
          <p:cNvSpPr/>
          <p:nvPr/>
        </p:nvSpPr>
        <p:spPr>
          <a:xfrm>
            <a:off x="7350318" y="4293201"/>
            <a:ext cx="504056" cy="504056"/>
          </a:xfrm>
          <a:prstGeom prst="rect">
            <a:avLst/>
          </a:prstGeom>
          <a:solidFill>
            <a:schemeClr val="bg2"/>
          </a:solidFill>
          <a:ln w="19050">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396943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66667E-6 -1.48148E-6 L 0.00399 0.20486 " pathEditMode="relative" rAng="0" ptsTypes="AA">
                                      <p:cBhvr>
                                        <p:cTn id="6" dur="2000" fill="hold"/>
                                        <p:tgtEl>
                                          <p:spTgt spid="4"/>
                                        </p:tgtEl>
                                        <p:attrNameLst>
                                          <p:attrName>ppt_x</p:attrName>
                                          <p:attrName>ppt_y</p:attrName>
                                        </p:attrNameLst>
                                      </p:cBhvr>
                                      <p:rCtr x="191" y="10231"/>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3.33333E-6 -1.48148E-6 L -0.15017 0.20486 " pathEditMode="relative" rAng="0" ptsTypes="AA">
                                      <p:cBhvr>
                                        <p:cTn id="10" dur="2000" fill="hold"/>
                                        <p:tgtEl>
                                          <p:spTgt spid="7"/>
                                        </p:tgtEl>
                                        <p:attrNameLst>
                                          <p:attrName>ppt_x</p:attrName>
                                          <p:attrName>ppt_y</p:attrName>
                                        </p:attrNameLst>
                                      </p:cBhvr>
                                      <p:rCtr x="-7517" y="10231"/>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44444E-6 -1.48148E-6 L -0.31112 0.20486 " pathEditMode="relative" rAng="0" ptsTypes="AA">
                                      <p:cBhvr>
                                        <p:cTn id="14" dur="2000" fill="hold"/>
                                        <p:tgtEl>
                                          <p:spTgt spid="16"/>
                                        </p:tgtEl>
                                        <p:attrNameLst>
                                          <p:attrName>ppt_x</p:attrName>
                                          <p:attrName>ppt_y</p:attrName>
                                        </p:attrNameLst>
                                      </p:cBhvr>
                                      <p:rCtr x="-15556" y="10231"/>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5.55556E-7 -1.48148E-6 L -0.46528 0.20486 " pathEditMode="relative" rAng="0" ptsTypes="AA">
                                      <p:cBhvr>
                                        <p:cTn id="18" dur="2000" fill="hold"/>
                                        <p:tgtEl>
                                          <p:spTgt spid="19"/>
                                        </p:tgtEl>
                                        <p:attrNameLst>
                                          <p:attrName>ppt_x</p:attrName>
                                          <p:attrName>ppt_y</p:attrName>
                                        </p:attrNameLst>
                                      </p:cBhvr>
                                      <p:rCtr x="-23264" y="10231"/>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3.33333E-6 -1.48148E-6 L 0.16927 0.20486 " pathEditMode="relative" rAng="0" ptsTypes="AA">
                                      <p:cBhvr>
                                        <p:cTn id="22" dur="2000" fill="hold"/>
                                        <p:tgtEl>
                                          <p:spTgt spid="5"/>
                                        </p:tgtEl>
                                        <p:attrNameLst>
                                          <p:attrName>ppt_x</p:attrName>
                                          <p:attrName>ppt_y</p:attrName>
                                        </p:attrNameLst>
                                      </p:cBhvr>
                                      <p:rCtr x="8455" y="10231"/>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1.66667E-6 -1.48148E-6 L 0.01511 0.20486 " pathEditMode="relative" rAng="0" ptsTypes="AA">
                                      <p:cBhvr>
                                        <p:cTn id="26" dur="2000" fill="hold"/>
                                        <p:tgtEl>
                                          <p:spTgt spid="8"/>
                                        </p:tgtEl>
                                        <p:attrNameLst>
                                          <p:attrName>ppt_x</p:attrName>
                                          <p:attrName>ppt_y</p:attrName>
                                        </p:attrNameLst>
                                      </p:cBhvr>
                                      <p:rCtr x="747" y="10231"/>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0" nodeType="clickEffect">
                                  <p:stCondLst>
                                    <p:cond delay="0"/>
                                  </p:stCondLst>
                                  <p:childTnLst>
                                    <p:animMotion origin="layout" path="M -2.77778E-7 -1.48148E-6 L -0.14566 0.20486 " pathEditMode="relative" rAng="0" ptsTypes="AA">
                                      <p:cBhvr>
                                        <p:cTn id="30" dur="2000" fill="hold"/>
                                        <p:tgtEl>
                                          <p:spTgt spid="17"/>
                                        </p:tgtEl>
                                        <p:attrNameLst>
                                          <p:attrName>ppt_x</p:attrName>
                                          <p:attrName>ppt_y</p:attrName>
                                        </p:attrNameLst>
                                      </p:cBhvr>
                                      <p:rCtr x="-7292" y="10231"/>
                                    </p:animMotion>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0" nodeType="clickEffect">
                                  <p:stCondLst>
                                    <p:cond delay="0"/>
                                  </p:stCondLst>
                                  <p:childTnLst>
                                    <p:animMotion origin="layout" path="M 4.72222E-6 -1.48148E-6 L -0.29983 0.20486 " pathEditMode="relative" rAng="0" ptsTypes="AA">
                                      <p:cBhvr>
                                        <p:cTn id="34" dur="2000" fill="hold"/>
                                        <p:tgtEl>
                                          <p:spTgt spid="20"/>
                                        </p:tgtEl>
                                        <p:attrNameLst>
                                          <p:attrName>ppt_x</p:attrName>
                                          <p:attrName>ppt_y</p:attrName>
                                        </p:attrNameLst>
                                      </p:cBhvr>
                                      <p:rCtr x="-15000" y="10231"/>
                                    </p:animMotion>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0" nodeType="clickEffect">
                                  <p:stCondLst>
                                    <p:cond delay="0"/>
                                  </p:stCondLst>
                                  <p:childTnLst>
                                    <p:animMotion origin="layout" path="M -1.38889E-6 -1.48148E-6 L 0.33472 0.20486 " pathEditMode="relative" rAng="0" ptsTypes="AA">
                                      <p:cBhvr>
                                        <p:cTn id="38" dur="2000" fill="hold"/>
                                        <p:tgtEl>
                                          <p:spTgt spid="6"/>
                                        </p:tgtEl>
                                        <p:attrNameLst>
                                          <p:attrName>ppt_x</p:attrName>
                                          <p:attrName>ppt_y</p:attrName>
                                        </p:attrNameLst>
                                      </p:cBhvr>
                                      <p:rCtr x="16736" y="10231"/>
                                    </p:animMotion>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0" nodeType="clickEffect">
                                  <p:stCondLst>
                                    <p:cond delay="0"/>
                                  </p:stCondLst>
                                  <p:childTnLst>
                                    <p:animMotion origin="layout" path="M 3.61111E-6 -1.48148E-6 L 0.18055 0.20486 " pathEditMode="relative" rAng="0" ptsTypes="AA">
                                      <p:cBhvr>
                                        <p:cTn id="42" dur="2000" fill="hold"/>
                                        <p:tgtEl>
                                          <p:spTgt spid="9"/>
                                        </p:tgtEl>
                                        <p:attrNameLst>
                                          <p:attrName>ppt_x</p:attrName>
                                          <p:attrName>ppt_y</p:attrName>
                                        </p:attrNameLst>
                                      </p:cBhvr>
                                      <p:rCtr x="9028" y="10231"/>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0" nodeType="clickEffect">
                                  <p:stCondLst>
                                    <p:cond delay="0"/>
                                  </p:stCondLst>
                                  <p:childTnLst>
                                    <p:animMotion origin="layout" path="M 1.38889E-6 -1.48148E-6 L 0.01962 0.20486 " pathEditMode="relative" rAng="0" ptsTypes="AA">
                                      <p:cBhvr>
                                        <p:cTn id="46" dur="2000" fill="hold"/>
                                        <p:tgtEl>
                                          <p:spTgt spid="18"/>
                                        </p:tgtEl>
                                        <p:attrNameLst>
                                          <p:attrName>ppt_x</p:attrName>
                                          <p:attrName>ppt_y</p:attrName>
                                        </p:attrNameLst>
                                      </p:cBhvr>
                                      <p:rCtr x="972" y="10231"/>
                                    </p:animMotion>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grpId="0" nodeType="clickEffect">
                                  <p:stCondLst>
                                    <p:cond delay="0"/>
                                  </p:stCondLst>
                                  <p:childTnLst>
                                    <p:animMotion origin="layout" path="M -3.61111E-6 -1.48148E-6 L -0.13454 0.20486 " pathEditMode="relative" rAng="0" ptsTypes="AA">
                                      <p:cBhvr>
                                        <p:cTn id="50" dur="2000" fill="hold"/>
                                        <p:tgtEl>
                                          <p:spTgt spid="21"/>
                                        </p:tgtEl>
                                        <p:attrNameLst>
                                          <p:attrName>ppt_x</p:attrName>
                                          <p:attrName>ppt_y</p:attrName>
                                        </p:attrNameLst>
                                      </p:cBhvr>
                                      <p:rCtr x="-6736" y="10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6" grpId="0" animBg="1"/>
      <p:bldP spid="17" grpId="0" animBg="1"/>
      <p:bldP spid="18" grpId="0" animBg="1"/>
      <p:bldP spid="19" grpId="0" animBg="1"/>
      <p:bldP spid="2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信道复用技术</a:t>
            </a:r>
            <a:endParaRPr lang="zh-CN" altLang="en-US" dirty="0"/>
          </a:p>
        </p:txBody>
      </p:sp>
      <p:sp>
        <p:nvSpPr>
          <p:cNvPr id="3" name="内容占位符 2"/>
          <p:cNvSpPr>
            <a:spLocks noGrp="1"/>
          </p:cNvSpPr>
          <p:nvPr>
            <p:ph sz="quarter" idx="1"/>
          </p:nvPr>
        </p:nvSpPr>
        <p:spPr/>
        <p:txBody>
          <a:bodyPr/>
          <a:lstStyle/>
          <a:p>
            <a:r>
              <a:rPr lang="zh-CN" altLang="zh-CN" dirty="0" smtClean="0"/>
              <a:t>通过信号</a:t>
            </a:r>
            <a:r>
              <a:rPr lang="zh-CN" altLang="zh-CN" dirty="0"/>
              <a:t>的变换</a:t>
            </a:r>
            <a:r>
              <a:rPr lang="zh-CN" altLang="zh-CN" dirty="0" smtClean="0"/>
              <a:t>，将</a:t>
            </a:r>
            <a:r>
              <a:rPr lang="zh-CN" altLang="zh-CN" dirty="0"/>
              <a:t>若干个彼此独立的信号合并</a:t>
            </a:r>
            <a:r>
              <a:rPr lang="zh-CN" altLang="zh-CN" dirty="0" smtClean="0"/>
              <a:t>为复合信号</a:t>
            </a:r>
            <a:r>
              <a:rPr lang="zh-CN" altLang="en-US" dirty="0" smtClean="0"/>
              <a:t>（宽带通信）</a:t>
            </a:r>
            <a:endParaRPr lang="en-US" altLang="zh-CN" dirty="0" smtClean="0"/>
          </a:p>
          <a:p>
            <a:r>
              <a:rPr lang="zh-CN" altLang="zh-CN" dirty="0" smtClean="0"/>
              <a:t>而</a:t>
            </a:r>
            <a:r>
              <a:rPr lang="zh-CN" altLang="zh-CN" dirty="0"/>
              <a:t>接收方</a:t>
            </a:r>
            <a:r>
              <a:rPr lang="zh-CN" altLang="zh-CN" dirty="0" smtClean="0"/>
              <a:t>需要采用</a:t>
            </a:r>
            <a:r>
              <a:rPr lang="zh-CN" altLang="zh-CN" dirty="0"/>
              <a:t>相反的过程分离出独立的、正确的</a:t>
            </a:r>
            <a:r>
              <a:rPr lang="zh-CN" altLang="zh-CN" dirty="0" smtClean="0"/>
              <a:t>信号</a:t>
            </a:r>
            <a:endParaRPr lang="en-US" altLang="zh-CN" dirty="0" smtClean="0"/>
          </a:p>
          <a:p>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2980572"/>
            <a:ext cx="5356162"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64217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STM-4</a:t>
            </a:r>
            <a:r>
              <a:rPr lang="zh-CN" altLang="zh-CN" dirty="0"/>
              <a:t>的数据传输速率为</a:t>
            </a:r>
            <a:r>
              <a:rPr lang="en-US" altLang="zh-CN" dirty="0"/>
              <a:t>STM-1</a:t>
            </a:r>
            <a:r>
              <a:rPr lang="zh-CN" altLang="zh-CN" dirty="0"/>
              <a:t>的</a:t>
            </a:r>
            <a:r>
              <a:rPr lang="en-US" altLang="zh-CN" dirty="0"/>
              <a:t>4</a:t>
            </a:r>
            <a:r>
              <a:rPr lang="zh-CN" altLang="zh-CN" dirty="0" smtClean="0"/>
              <a:t>倍</a:t>
            </a:r>
            <a:endParaRPr lang="en-US" altLang="zh-CN" dirty="0" smtClean="0"/>
          </a:p>
          <a:p>
            <a:pPr lvl="1"/>
            <a:r>
              <a:rPr lang="zh-CN" altLang="en-US" dirty="0" smtClean="0"/>
              <a:t>此称为</a:t>
            </a:r>
            <a:r>
              <a:rPr lang="en-US" altLang="zh-CN" dirty="0" smtClean="0"/>
              <a:t>1</a:t>
            </a:r>
            <a:r>
              <a:rPr lang="zh-CN" altLang="zh-CN" dirty="0" smtClean="0"/>
              <a:t>阶</a:t>
            </a:r>
            <a:r>
              <a:rPr lang="zh-CN" altLang="en-US" dirty="0" smtClean="0"/>
              <a:t>向</a:t>
            </a:r>
            <a:r>
              <a:rPr lang="en-US" altLang="zh-CN" dirty="0" smtClean="0"/>
              <a:t>4</a:t>
            </a:r>
            <a:r>
              <a:rPr lang="zh-CN" altLang="zh-CN" dirty="0" smtClean="0"/>
              <a:t>阶</a:t>
            </a:r>
            <a:r>
              <a:rPr lang="zh-CN" altLang="en-US" dirty="0" smtClean="0"/>
              <a:t>的复用</a:t>
            </a:r>
            <a:endParaRPr lang="en-US" altLang="zh-CN" dirty="0" smtClean="0"/>
          </a:p>
          <a:p>
            <a:r>
              <a:rPr lang="en-US" altLang="zh-CN" dirty="0" smtClean="0"/>
              <a:t>STM-16</a:t>
            </a:r>
            <a:r>
              <a:rPr lang="zh-CN" altLang="zh-CN" dirty="0"/>
              <a:t>的帧中，每行包含了</a:t>
            </a:r>
            <a:r>
              <a:rPr lang="en-US" altLang="zh-CN" dirty="0"/>
              <a:t>270</a:t>
            </a:r>
            <a:r>
              <a:rPr lang="zh-CN" altLang="zh-CN" dirty="0"/>
              <a:t>×</a:t>
            </a:r>
            <a:r>
              <a:rPr lang="en-US" altLang="zh-CN" dirty="0"/>
              <a:t>16</a:t>
            </a:r>
            <a:r>
              <a:rPr lang="zh-CN" altLang="zh-CN" dirty="0"/>
              <a:t>个</a:t>
            </a:r>
            <a:r>
              <a:rPr lang="zh-CN" altLang="zh-CN" dirty="0" smtClean="0"/>
              <a:t>字节</a:t>
            </a:r>
            <a:endParaRPr lang="en-US" altLang="zh-CN" dirty="0" smtClean="0"/>
          </a:p>
          <a:p>
            <a:pPr lvl="1"/>
            <a:r>
              <a:rPr lang="en-US" altLang="zh-CN" dirty="0" smtClean="0"/>
              <a:t>4</a:t>
            </a:r>
            <a:r>
              <a:rPr lang="zh-CN" altLang="zh-CN" dirty="0" smtClean="0"/>
              <a:t>阶</a:t>
            </a:r>
            <a:r>
              <a:rPr lang="zh-CN" altLang="en-US" dirty="0" smtClean="0"/>
              <a:t>向</a:t>
            </a:r>
            <a:r>
              <a:rPr lang="en-US" altLang="zh-CN" dirty="0" smtClean="0"/>
              <a:t>16</a:t>
            </a:r>
            <a:r>
              <a:rPr lang="zh-CN" altLang="zh-CN" dirty="0" smtClean="0"/>
              <a:t>阶</a:t>
            </a:r>
            <a:r>
              <a:rPr lang="zh-CN" altLang="en-US" dirty="0"/>
              <a:t>的复用</a:t>
            </a:r>
          </a:p>
          <a:p>
            <a:r>
              <a:rPr lang="en-US" altLang="zh-CN" dirty="0" smtClean="0"/>
              <a:t>…</a:t>
            </a:r>
          </a:p>
          <a:p>
            <a:r>
              <a:rPr lang="zh-CN" altLang="zh-CN" dirty="0" smtClean="0"/>
              <a:t>不同</a:t>
            </a:r>
            <a:r>
              <a:rPr lang="zh-CN" altLang="zh-CN" dirty="0"/>
              <a:t>级别的码流在</a:t>
            </a:r>
            <a:r>
              <a:rPr lang="zh-CN" altLang="zh-CN" dirty="0" smtClean="0"/>
              <a:t>帧内</a:t>
            </a:r>
            <a:r>
              <a:rPr lang="zh-CN" altLang="zh-CN" dirty="0"/>
              <a:t>的排列非常有规律，并且网络是同步</a:t>
            </a:r>
            <a:r>
              <a:rPr lang="zh-CN" altLang="zh-CN" dirty="0" smtClean="0"/>
              <a:t>的</a:t>
            </a:r>
            <a:endParaRPr lang="en-US" altLang="zh-CN" dirty="0" smtClean="0"/>
          </a:p>
          <a:p>
            <a:r>
              <a:rPr lang="zh-CN" altLang="zh-CN" dirty="0" smtClean="0"/>
              <a:t>中间结点</a:t>
            </a:r>
            <a:r>
              <a:rPr lang="zh-CN" altLang="zh-CN" dirty="0"/>
              <a:t>或接收方可以将高速信号根据在帧中的位置直接分拆出低阶</a:t>
            </a:r>
            <a:r>
              <a:rPr lang="en-US" altLang="zh-CN" dirty="0"/>
              <a:t>/</a:t>
            </a:r>
            <a:r>
              <a:rPr lang="zh-CN" altLang="zh-CN" dirty="0"/>
              <a:t>低速支路信号，实现解复用。</a:t>
            </a:r>
          </a:p>
          <a:p>
            <a:endParaRPr lang="zh-CN" altLang="en-US" dirty="0"/>
          </a:p>
        </p:txBody>
      </p:sp>
    </p:spTree>
    <p:extLst>
      <p:ext uri="{BB962C8B-B14F-4D97-AF65-F5344CB8AC3E}">
        <p14:creationId xmlns:p14="http://schemas.microsoft.com/office/powerpoint/2010/main" val="9975160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各</a:t>
            </a:r>
            <a:r>
              <a:rPr lang="zh-CN" altLang="zh-CN" dirty="0" smtClean="0"/>
              <a:t>阶</a:t>
            </a:r>
            <a:r>
              <a:rPr lang="zh-CN" altLang="en-US" dirty="0" smtClean="0"/>
              <a:t>的数据率</a:t>
            </a:r>
            <a:endParaRPr lang="zh-CN" altLang="en-US" dirty="0"/>
          </a:p>
        </p:txBody>
      </p:sp>
      <p:sp>
        <p:nvSpPr>
          <p:cNvPr id="3" name="内容占位符 2"/>
          <p:cNvSpPr>
            <a:spLocks noGrp="1"/>
          </p:cNvSpPr>
          <p:nvPr>
            <p:ph sz="quarter" idx="1"/>
          </p:nvPr>
        </p:nvSpPr>
        <p:spPr/>
        <p:txBody>
          <a:bodyPr/>
          <a:lstStyle/>
          <a:p>
            <a:r>
              <a:rPr lang="en-US" altLang="zh-CN" dirty="0"/>
              <a:t>SDH</a:t>
            </a:r>
            <a:r>
              <a:rPr lang="zh-CN" altLang="zh-CN" dirty="0"/>
              <a:t>每秒传输</a:t>
            </a:r>
            <a:r>
              <a:rPr lang="en-US" altLang="zh-CN" dirty="0"/>
              <a:t>8000</a:t>
            </a:r>
            <a:r>
              <a:rPr lang="zh-CN" altLang="zh-CN" dirty="0" smtClean="0"/>
              <a:t>帧</a:t>
            </a:r>
            <a:endParaRPr lang="en-US" altLang="zh-CN" dirty="0" smtClean="0"/>
          </a:p>
          <a:p>
            <a:r>
              <a:rPr lang="zh-CN" altLang="zh-CN" dirty="0" smtClean="0"/>
              <a:t>对</a:t>
            </a:r>
            <a:r>
              <a:rPr lang="en-US" altLang="zh-CN" dirty="0"/>
              <a:t>STM-1</a:t>
            </a:r>
            <a:r>
              <a:rPr lang="zh-CN" altLang="zh-CN" dirty="0"/>
              <a:t>而言传输速率为</a:t>
            </a:r>
            <a:r>
              <a:rPr lang="en-US" altLang="zh-CN" dirty="0"/>
              <a:t>9×270×8×8000=155.52 </a:t>
            </a:r>
            <a:r>
              <a:rPr lang="en-US" altLang="zh-CN" dirty="0" smtClean="0"/>
              <a:t>Mbit/s</a:t>
            </a:r>
          </a:p>
          <a:p>
            <a:r>
              <a:rPr lang="en-US" altLang="zh-CN" dirty="0" smtClean="0"/>
              <a:t>STM-4</a:t>
            </a:r>
            <a:r>
              <a:rPr lang="zh-CN" altLang="zh-CN" dirty="0"/>
              <a:t>的传输速率为</a:t>
            </a:r>
            <a:r>
              <a:rPr lang="en-US" altLang="zh-CN" dirty="0"/>
              <a:t>4×155.52Mbit/s= 622.08 </a:t>
            </a:r>
            <a:r>
              <a:rPr lang="en-US" altLang="zh-CN" dirty="0" smtClean="0"/>
              <a:t>Mbit/s</a:t>
            </a:r>
          </a:p>
          <a:p>
            <a:r>
              <a:rPr lang="en-US" altLang="zh-CN" dirty="0" smtClean="0"/>
              <a:t>STM-16</a:t>
            </a:r>
            <a:r>
              <a:rPr lang="zh-CN" altLang="zh-CN" dirty="0"/>
              <a:t>的传输速率为</a:t>
            </a:r>
            <a:r>
              <a:rPr lang="en-US" altLang="zh-CN" dirty="0"/>
              <a:t>2488.32 </a:t>
            </a:r>
            <a:r>
              <a:rPr lang="en-US" altLang="zh-CN" dirty="0" smtClean="0"/>
              <a:t>Mbit/s</a:t>
            </a:r>
          </a:p>
          <a:p>
            <a:r>
              <a:rPr lang="en-US" altLang="zh-CN" dirty="0" smtClean="0"/>
              <a:t>…</a:t>
            </a:r>
          </a:p>
          <a:p>
            <a:r>
              <a:rPr lang="en-US" altLang="zh-CN" dirty="0" smtClean="0"/>
              <a:t>STM-256</a:t>
            </a:r>
            <a:r>
              <a:rPr lang="zh-CN" altLang="zh-CN" dirty="0"/>
              <a:t>速率可达</a:t>
            </a:r>
            <a:r>
              <a:rPr lang="en-US" altLang="zh-CN" dirty="0"/>
              <a:t>39Gbit/s</a:t>
            </a:r>
            <a:endParaRPr lang="zh-CN" altLang="en-US" dirty="0"/>
          </a:p>
        </p:txBody>
      </p:sp>
    </p:spTree>
    <p:extLst>
      <p:ext uri="{BB962C8B-B14F-4D97-AF65-F5344CB8AC3E}">
        <p14:creationId xmlns:p14="http://schemas.microsoft.com/office/powerpoint/2010/main" val="17660667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5.1 </a:t>
            </a:r>
            <a:r>
              <a:rPr lang="zh-CN" altLang="zh-CN" dirty="0" smtClean="0"/>
              <a:t>信道复用</a:t>
            </a:r>
            <a:endParaRPr lang="en-US" altLang="zh-CN" dirty="0" smtClean="0"/>
          </a:p>
          <a:p>
            <a:r>
              <a:rPr lang="en-US" altLang="zh-CN" dirty="0" smtClean="0"/>
              <a:t>5.2 SDH</a:t>
            </a:r>
          </a:p>
          <a:p>
            <a:r>
              <a:rPr lang="en-US" altLang="zh-CN" dirty="0" smtClean="0">
                <a:solidFill>
                  <a:srgbClr val="FF0000"/>
                </a:solidFill>
              </a:rPr>
              <a:t>5.3 PPP</a:t>
            </a:r>
            <a:endParaRPr lang="zh-CN" altLang="en-US" dirty="0">
              <a:solidFill>
                <a:srgbClr val="FF0000"/>
              </a:solidFill>
            </a:endParaRPr>
          </a:p>
        </p:txBody>
      </p:sp>
    </p:spTree>
    <p:extLst>
      <p:ext uri="{BB962C8B-B14F-4D97-AF65-F5344CB8AC3E}">
        <p14:creationId xmlns:p14="http://schemas.microsoft.com/office/powerpoint/2010/main" val="442520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SDH</a:t>
            </a:r>
            <a:r>
              <a:rPr lang="zh-CN" altLang="zh-CN" dirty="0"/>
              <a:t>的主要工作属于物理层，还需规定上层的相关协议后才能</a:t>
            </a:r>
            <a:r>
              <a:rPr lang="zh-CN" altLang="zh-CN" dirty="0" smtClean="0"/>
              <a:t>使用</a:t>
            </a:r>
            <a:endParaRPr lang="en-US" altLang="zh-CN" dirty="0" smtClean="0"/>
          </a:p>
          <a:p>
            <a:r>
              <a:rPr lang="en-US" altLang="zh-CN" dirty="0"/>
              <a:t>PPP</a:t>
            </a:r>
            <a:r>
              <a:rPr lang="zh-CN" altLang="zh-CN" dirty="0"/>
              <a:t>（</a:t>
            </a:r>
            <a:r>
              <a:rPr lang="en-US" altLang="zh-CN" dirty="0"/>
              <a:t>Point to Point Protocol</a:t>
            </a:r>
            <a:r>
              <a:rPr lang="zh-CN" altLang="zh-CN" dirty="0"/>
              <a:t>，</a:t>
            </a:r>
            <a:r>
              <a:rPr lang="en-US" altLang="zh-CN" dirty="0"/>
              <a:t>PPP</a:t>
            </a:r>
            <a:r>
              <a:rPr lang="zh-CN" altLang="zh-CN" dirty="0"/>
              <a:t>）是一个较好的</a:t>
            </a:r>
            <a:r>
              <a:rPr lang="zh-CN" altLang="zh-CN" dirty="0" smtClean="0"/>
              <a:t>选择</a:t>
            </a:r>
            <a:endParaRPr lang="en-US" altLang="zh-CN" dirty="0" smtClean="0"/>
          </a:p>
          <a:p>
            <a:endParaRPr lang="zh-CN" altLang="en-US" dirty="0"/>
          </a:p>
        </p:txBody>
      </p:sp>
    </p:spTree>
    <p:extLst>
      <p:ext uri="{BB962C8B-B14F-4D97-AF65-F5344CB8AC3E}">
        <p14:creationId xmlns:p14="http://schemas.microsoft.com/office/powerpoint/2010/main" val="20041802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7030A0"/>
                </a:solidFill>
              </a:rPr>
              <a:t>一、概述</a:t>
            </a:r>
            <a:endParaRPr lang="zh-CN" altLang="en-US" dirty="0">
              <a:solidFill>
                <a:srgbClr val="7030A0"/>
              </a:solidFill>
            </a:endParaRPr>
          </a:p>
        </p:txBody>
      </p:sp>
      <p:sp>
        <p:nvSpPr>
          <p:cNvPr id="3" name="内容占位符 2"/>
          <p:cNvSpPr>
            <a:spLocks noGrp="1"/>
          </p:cNvSpPr>
          <p:nvPr>
            <p:ph sz="quarter" idx="1"/>
          </p:nvPr>
        </p:nvSpPr>
        <p:spPr/>
        <p:txBody>
          <a:bodyPr>
            <a:normAutofit/>
          </a:bodyPr>
          <a:lstStyle/>
          <a:p>
            <a:r>
              <a:rPr lang="en-US" altLang="zh-CN" dirty="0"/>
              <a:t>PPP</a:t>
            </a:r>
            <a:r>
              <a:rPr lang="zh-CN" altLang="zh-CN" dirty="0"/>
              <a:t>最初的设计目标是为两个对等结点之间的数据传输提供一种数据链路层的封装</a:t>
            </a:r>
            <a:r>
              <a:rPr lang="zh-CN" altLang="zh-CN" dirty="0" smtClean="0"/>
              <a:t>协议</a:t>
            </a:r>
            <a:endParaRPr lang="en-US" altLang="zh-CN" dirty="0" smtClean="0"/>
          </a:p>
          <a:p>
            <a:r>
              <a:rPr lang="zh-CN" altLang="zh-CN" dirty="0" smtClean="0"/>
              <a:t>目前</a:t>
            </a:r>
            <a:r>
              <a:rPr lang="zh-CN" altLang="zh-CN" dirty="0"/>
              <a:t>已成为互联网上应用最广泛的协议之一</a:t>
            </a:r>
            <a:r>
              <a:rPr lang="zh-CN" altLang="zh-CN" dirty="0" smtClean="0"/>
              <a:t>。</a:t>
            </a:r>
            <a:endParaRPr lang="en-US" altLang="zh-CN" dirty="0" smtClean="0"/>
          </a:p>
          <a:p>
            <a:r>
              <a:rPr lang="en-US" altLang="zh-CN" dirty="0"/>
              <a:t>PPP</a:t>
            </a:r>
            <a:r>
              <a:rPr lang="zh-CN" altLang="zh-CN" dirty="0"/>
              <a:t>具有以下特色：</a:t>
            </a:r>
          </a:p>
          <a:p>
            <a:pPr lvl="1"/>
            <a:r>
              <a:rPr lang="zh-CN" altLang="zh-CN" dirty="0" smtClean="0"/>
              <a:t>支持</a:t>
            </a:r>
            <a:r>
              <a:rPr lang="zh-CN" altLang="zh-CN" dirty="0"/>
              <a:t>多种网络协议，目前主要是</a:t>
            </a:r>
            <a:r>
              <a:rPr lang="en-US" altLang="zh-CN" dirty="0"/>
              <a:t>IP</a:t>
            </a:r>
            <a:r>
              <a:rPr lang="zh-CN" altLang="zh-CN" dirty="0"/>
              <a:t>。</a:t>
            </a:r>
          </a:p>
          <a:p>
            <a:pPr lvl="1"/>
            <a:r>
              <a:rPr lang="en-US" altLang="zh-CN" dirty="0"/>
              <a:t>PPP</a:t>
            </a:r>
            <a:r>
              <a:rPr lang="zh-CN" altLang="zh-CN" dirty="0"/>
              <a:t>是不可靠的一种</a:t>
            </a:r>
            <a:r>
              <a:rPr lang="zh-CN" altLang="zh-CN" dirty="0" smtClean="0"/>
              <a:t>协议</a:t>
            </a:r>
            <a:r>
              <a:rPr lang="zh-CN" altLang="en-US" dirty="0" smtClean="0"/>
              <a:t>，</a:t>
            </a:r>
            <a:r>
              <a:rPr lang="zh-CN" altLang="zh-CN" dirty="0" smtClean="0"/>
              <a:t>具有</a:t>
            </a:r>
            <a:r>
              <a:rPr lang="zh-CN" altLang="zh-CN" dirty="0"/>
              <a:t>错误检测能力，但</a:t>
            </a:r>
            <a:r>
              <a:rPr lang="zh-CN" altLang="zh-CN" dirty="0" smtClean="0"/>
              <a:t>不纠错，</a:t>
            </a:r>
            <a:r>
              <a:rPr lang="zh-CN" altLang="zh-CN" dirty="0"/>
              <a:t>也不需要</a:t>
            </a:r>
            <a:r>
              <a:rPr lang="zh-CN" altLang="zh-CN" dirty="0" smtClean="0"/>
              <a:t>重传，</a:t>
            </a:r>
            <a:r>
              <a:rPr lang="zh-CN" altLang="zh-CN" dirty="0"/>
              <a:t>网络开销小，速度快。</a:t>
            </a:r>
          </a:p>
          <a:p>
            <a:pPr lvl="1"/>
            <a:r>
              <a:rPr lang="zh-CN" altLang="zh-CN" dirty="0" smtClean="0"/>
              <a:t>可用</a:t>
            </a:r>
            <a:r>
              <a:rPr lang="zh-CN" altLang="zh-CN" dirty="0"/>
              <a:t>于多种类型的介质上，包括串口线、电话线、移动电话和光纤（例如</a:t>
            </a:r>
            <a:r>
              <a:rPr lang="en-US" altLang="zh-CN" dirty="0"/>
              <a:t>SDH</a:t>
            </a:r>
            <a:r>
              <a:rPr lang="zh-CN" altLang="zh-CN" dirty="0"/>
              <a:t>）等。</a:t>
            </a:r>
          </a:p>
          <a:p>
            <a:pPr lvl="1"/>
            <a:r>
              <a:rPr lang="zh-CN" altLang="zh-CN" dirty="0" smtClean="0"/>
              <a:t>实现</a:t>
            </a:r>
            <a:r>
              <a:rPr lang="zh-CN" altLang="zh-CN" dirty="0"/>
              <a:t>全双工传输模式</a:t>
            </a:r>
            <a:endParaRPr lang="zh-CN" altLang="en-US" dirty="0"/>
          </a:p>
        </p:txBody>
      </p:sp>
    </p:spTree>
    <p:extLst>
      <p:ext uri="{BB962C8B-B14F-4D97-AF65-F5344CB8AC3E}">
        <p14:creationId xmlns:p14="http://schemas.microsoft.com/office/powerpoint/2010/main" val="32388715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7030A0"/>
                </a:solidFill>
              </a:rPr>
              <a:t>二、成帧</a:t>
            </a:r>
            <a:r>
              <a:rPr lang="en-US" altLang="zh-CN" dirty="0">
                <a:solidFill>
                  <a:srgbClr val="7030A0"/>
                </a:solidFill>
              </a:rPr>
              <a:t>&amp;</a:t>
            </a:r>
            <a:r>
              <a:rPr lang="zh-CN" altLang="zh-CN" dirty="0">
                <a:solidFill>
                  <a:srgbClr val="7030A0"/>
                </a:solidFill>
              </a:rPr>
              <a:t>透明传输</a:t>
            </a:r>
            <a:endParaRPr lang="zh-CN" altLang="en-US" dirty="0">
              <a:solidFill>
                <a:srgbClr val="7030A0"/>
              </a:solidFill>
            </a:endParaRPr>
          </a:p>
        </p:txBody>
      </p:sp>
      <p:sp>
        <p:nvSpPr>
          <p:cNvPr id="3" name="内容占位符 2"/>
          <p:cNvSpPr>
            <a:spLocks noGrp="1"/>
          </p:cNvSpPr>
          <p:nvPr>
            <p:ph sz="quarter" idx="1"/>
          </p:nvPr>
        </p:nvSpPr>
        <p:spPr/>
        <p:txBody>
          <a:bodyPr/>
          <a:lstStyle/>
          <a:p>
            <a:r>
              <a:rPr lang="en-US" altLang="zh-CN" dirty="0"/>
              <a:t>PPP</a:t>
            </a:r>
            <a:r>
              <a:rPr lang="zh-CN" altLang="zh-CN" dirty="0"/>
              <a:t>支持两种</a:t>
            </a:r>
            <a:r>
              <a:rPr lang="zh-CN" altLang="zh-CN" dirty="0" smtClean="0"/>
              <a:t>模式</a:t>
            </a:r>
            <a:endParaRPr lang="en-US" altLang="zh-CN" dirty="0" smtClean="0"/>
          </a:p>
          <a:p>
            <a:pPr lvl="1"/>
            <a:r>
              <a:rPr lang="zh-CN" altLang="zh-CN" dirty="0" smtClean="0"/>
              <a:t>异步</a:t>
            </a:r>
            <a:r>
              <a:rPr lang="zh-CN" altLang="zh-CN" dirty="0"/>
              <a:t>的面向字节的</a:t>
            </a:r>
            <a:r>
              <a:rPr lang="zh-CN" altLang="zh-CN" dirty="0" smtClean="0"/>
              <a:t>模式</a:t>
            </a:r>
            <a:endParaRPr lang="en-US" altLang="zh-CN" dirty="0" smtClean="0"/>
          </a:p>
          <a:p>
            <a:pPr lvl="1"/>
            <a:r>
              <a:rPr lang="zh-CN" altLang="zh-CN" dirty="0" smtClean="0"/>
              <a:t>同步</a:t>
            </a:r>
            <a:r>
              <a:rPr lang="zh-CN" altLang="zh-CN" dirty="0"/>
              <a:t>的面向比特的模式</a:t>
            </a:r>
            <a:endParaRPr lang="zh-CN" altLang="en-US" dirty="0"/>
          </a:p>
        </p:txBody>
      </p:sp>
    </p:spTree>
    <p:extLst>
      <p:ext uri="{BB962C8B-B14F-4D97-AF65-F5344CB8AC3E}">
        <p14:creationId xmlns:p14="http://schemas.microsoft.com/office/powerpoint/2010/main" val="13403093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 </a:t>
            </a:r>
            <a:r>
              <a:rPr lang="zh-CN" altLang="zh-CN" dirty="0">
                <a:solidFill>
                  <a:srgbClr val="FF0000"/>
                </a:solidFill>
              </a:rPr>
              <a:t>面向字节的协议</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smtClean="0"/>
              <a:t>采用</a:t>
            </a:r>
            <a:r>
              <a:rPr lang="en-US" altLang="zh-CN" dirty="0">
                <a:solidFill>
                  <a:srgbClr val="FF0000"/>
                </a:solidFill>
              </a:rPr>
              <a:t>0x7E</a:t>
            </a:r>
            <a:r>
              <a:rPr lang="zh-CN" altLang="zh-CN" dirty="0"/>
              <a:t>（即二进制的</a:t>
            </a:r>
            <a:r>
              <a:rPr lang="en-US" altLang="zh-CN" dirty="0"/>
              <a:t>01111110</a:t>
            </a:r>
            <a:r>
              <a:rPr lang="zh-CN" altLang="zh-CN" dirty="0"/>
              <a:t>）作为帧的开始符和</a:t>
            </a:r>
            <a:r>
              <a:rPr lang="zh-CN" altLang="zh-CN" dirty="0" smtClean="0"/>
              <a:t>结束符</a:t>
            </a:r>
            <a:endParaRPr lang="en-US" altLang="zh-CN" dirty="0" smtClean="0"/>
          </a:p>
          <a:p>
            <a:r>
              <a:rPr lang="zh-CN" altLang="zh-CN" dirty="0" smtClean="0"/>
              <a:t>以</a:t>
            </a:r>
            <a:r>
              <a:rPr lang="en-US" altLang="zh-CN" dirty="0">
                <a:solidFill>
                  <a:srgbClr val="FF0000"/>
                </a:solidFill>
              </a:rPr>
              <a:t>0x7D</a:t>
            </a:r>
            <a:r>
              <a:rPr lang="zh-CN" altLang="zh-CN" dirty="0"/>
              <a:t>作为转义</a:t>
            </a:r>
            <a:r>
              <a:rPr lang="zh-CN" altLang="zh-CN" dirty="0" smtClean="0"/>
              <a:t>符</a:t>
            </a:r>
            <a:endParaRPr lang="en-US" altLang="zh-CN" dirty="0" smtClean="0"/>
          </a:p>
        </p:txBody>
      </p:sp>
    </p:spTree>
    <p:extLst>
      <p:ext uri="{BB962C8B-B14F-4D97-AF65-F5344CB8AC3E}">
        <p14:creationId xmlns:p14="http://schemas.microsoft.com/office/powerpoint/2010/main" val="26383498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透明传输的处理</a:t>
            </a:r>
            <a:endParaRPr lang="zh-CN" altLang="en-US" dirty="0"/>
          </a:p>
        </p:txBody>
      </p:sp>
      <p:sp>
        <p:nvSpPr>
          <p:cNvPr id="3" name="内容占位符 2"/>
          <p:cNvSpPr>
            <a:spLocks noGrp="1"/>
          </p:cNvSpPr>
          <p:nvPr>
            <p:ph sz="quarter" idx="1"/>
          </p:nvPr>
        </p:nvSpPr>
        <p:spPr/>
        <p:txBody>
          <a:bodyPr/>
          <a:lstStyle/>
          <a:p>
            <a:pPr lvl="0"/>
            <a:r>
              <a:rPr lang="zh-CN" altLang="zh-CN" dirty="0"/>
              <a:t>如果在帧数据中出现了</a:t>
            </a:r>
            <a:r>
              <a:rPr lang="en-US" altLang="zh-CN" dirty="0"/>
              <a:t>0x7E</a:t>
            </a:r>
            <a:r>
              <a:rPr lang="zh-CN" altLang="zh-CN" dirty="0"/>
              <a:t>，则</a:t>
            </a:r>
            <a:r>
              <a:rPr lang="en-US" altLang="zh-CN" dirty="0"/>
              <a:t>PPP</a:t>
            </a:r>
            <a:r>
              <a:rPr lang="zh-CN" altLang="zh-CN" dirty="0"/>
              <a:t>将其转变成为两个字符（</a:t>
            </a:r>
            <a:r>
              <a:rPr lang="en-US" altLang="zh-CN" dirty="0"/>
              <a:t>0x7D</a:t>
            </a:r>
            <a:r>
              <a:rPr lang="zh-CN" altLang="zh-CN" dirty="0"/>
              <a:t>，</a:t>
            </a:r>
            <a:r>
              <a:rPr lang="en-US" altLang="zh-CN" dirty="0" smtClean="0"/>
              <a:t>0x5E</a:t>
            </a:r>
            <a:r>
              <a:rPr lang="zh-CN" altLang="zh-CN" dirty="0" smtClean="0"/>
              <a:t>）</a:t>
            </a:r>
            <a:endParaRPr lang="en-US" altLang="zh-CN" dirty="0" smtClean="0"/>
          </a:p>
          <a:p>
            <a:pPr lvl="1"/>
            <a:r>
              <a:rPr lang="zh-CN" altLang="en-US" dirty="0" smtClean="0"/>
              <a:t>后面的字符减去</a:t>
            </a:r>
            <a:r>
              <a:rPr lang="en-US" altLang="zh-CN" dirty="0" smtClean="0"/>
              <a:t>0x20</a:t>
            </a:r>
            <a:endParaRPr lang="zh-CN" altLang="zh-CN" dirty="0"/>
          </a:p>
          <a:p>
            <a:pPr lvl="0"/>
            <a:r>
              <a:rPr lang="zh-CN" altLang="zh-CN" dirty="0"/>
              <a:t>如果在帧数据中出现了</a:t>
            </a:r>
            <a:r>
              <a:rPr lang="en-US" altLang="zh-CN" dirty="0"/>
              <a:t>0x7D</a:t>
            </a:r>
            <a:r>
              <a:rPr lang="zh-CN" altLang="zh-CN" dirty="0"/>
              <a:t>，则</a:t>
            </a:r>
            <a:r>
              <a:rPr lang="en-US" altLang="zh-CN" dirty="0"/>
              <a:t>PPP</a:t>
            </a:r>
            <a:r>
              <a:rPr lang="zh-CN" altLang="zh-CN" dirty="0"/>
              <a:t>将其转变成为两个字符（</a:t>
            </a:r>
            <a:r>
              <a:rPr lang="en-US" altLang="zh-CN" dirty="0"/>
              <a:t>0x7D</a:t>
            </a:r>
            <a:r>
              <a:rPr lang="zh-CN" altLang="zh-CN" dirty="0"/>
              <a:t>，</a:t>
            </a:r>
            <a:r>
              <a:rPr lang="en-US" altLang="zh-CN" dirty="0"/>
              <a:t>0x5D</a:t>
            </a:r>
            <a:r>
              <a:rPr lang="zh-CN" altLang="zh-CN" dirty="0" smtClean="0"/>
              <a:t>）</a:t>
            </a:r>
            <a:endParaRPr lang="en-US" altLang="zh-CN" dirty="0" smtClean="0"/>
          </a:p>
          <a:p>
            <a:pPr lvl="1"/>
            <a:r>
              <a:rPr lang="zh-CN" altLang="en-US" dirty="0"/>
              <a:t>后面的字符减去</a:t>
            </a:r>
            <a:r>
              <a:rPr lang="en-US" altLang="zh-CN" dirty="0"/>
              <a:t>0x20</a:t>
            </a:r>
            <a:endParaRPr lang="zh-CN" altLang="zh-CN" dirty="0"/>
          </a:p>
          <a:p>
            <a:r>
              <a:rPr lang="zh-CN" altLang="zh-CN" dirty="0" smtClean="0"/>
              <a:t>如果</a:t>
            </a:r>
            <a:r>
              <a:rPr lang="zh-CN" altLang="zh-CN" dirty="0"/>
              <a:t>帧数据中出现小于</a:t>
            </a:r>
            <a:r>
              <a:rPr lang="en-US" altLang="zh-CN" dirty="0"/>
              <a:t>0x20</a:t>
            </a:r>
            <a:r>
              <a:rPr lang="zh-CN" altLang="zh-CN" dirty="0"/>
              <a:t>的字符（控制字符），</a:t>
            </a:r>
            <a:r>
              <a:rPr lang="zh-CN" altLang="zh-CN" dirty="0" smtClean="0"/>
              <a:t>则加上</a:t>
            </a:r>
            <a:r>
              <a:rPr lang="en-US" altLang="zh-CN" dirty="0"/>
              <a:t>0x7D </a:t>
            </a:r>
            <a:r>
              <a:rPr lang="zh-CN" altLang="zh-CN" dirty="0"/>
              <a:t>后，将原有的字符值加上</a:t>
            </a:r>
            <a:r>
              <a:rPr lang="en-US" altLang="zh-CN" dirty="0" smtClean="0"/>
              <a:t>0x20</a:t>
            </a:r>
          </a:p>
          <a:p>
            <a:pPr lvl="1"/>
            <a:r>
              <a:rPr lang="zh-CN" altLang="zh-CN" dirty="0" smtClean="0"/>
              <a:t>例如</a:t>
            </a:r>
            <a:r>
              <a:rPr lang="zh-CN" altLang="zh-CN" dirty="0"/>
              <a:t>将</a:t>
            </a:r>
            <a:r>
              <a:rPr lang="en-US" altLang="zh-CN" dirty="0"/>
              <a:t>0x03</a:t>
            </a:r>
            <a:r>
              <a:rPr lang="zh-CN" altLang="zh-CN" dirty="0"/>
              <a:t>转换为（</a:t>
            </a:r>
            <a:r>
              <a:rPr lang="en-US" altLang="zh-CN" dirty="0"/>
              <a:t>0x7D</a:t>
            </a:r>
            <a:r>
              <a:rPr lang="zh-CN" altLang="zh-CN" dirty="0"/>
              <a:t>，</a:t>
            </a:r>
            <a:r>
              <a:rPr lang="en-US" altLang="zh-CN" dirty="0"/>
              <a:t>0x23</a:t>
            </a:r>
            <a:r>
              <a:rPr lang="zh-CN" altLang="zh-CN" dirty="0"/>
              <a:t>）</a:t>
            </a:r>
            <a:endParaRPr lang="zh-CN" altLang="en-US" dirty="0"/>
          </a:p>
          <a:p>
            <a:endParaRPr lang="zh-CN" altLang="en-US" dirty="0"/>
          </a:p>
        </p:txBody>
      </p:sp>
    </p:spTree>
    <p:extLst>
      <p:ext uri="{BB962C8B-B14F-4D97-AF65-F5344CB8AC3E}">
        <p14:creationId xmlns:p14="http://schemas.microsoft.com/office/powerpoint/2010/main" val="31452713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面向比特的协议</a:t>
            </a:r>
            <a:endParaRPr lang="zh-CN" altLang="en-US" dirty="0">
              <a:solidFill>
                <a:srgbClr val="FF0000"/>
              </a:solidFill>
            </a:endParaRPr>
          </a:p>
        </p:txBody>
      </p:sp>
      <p:sp>
        <p:nvSpPr>
          <p:cNvPr id="3" name="内容占位符 2"/>
          <p:cNvSpPr>
            <a:spLocks noGrp="1"/>
          </p:cNvSpPr>
          <p:nvPr>
            <p:ph sz="quarter" idx="1"/>
          </p:nvPr>
        </p:nvSpPr>
        <p:spPr/>
        <p:txBody>
          <a:bodyPr/>
          <a:lstStyle/>
          <a:p>
            <a:r>
              <a:rPr lang="en-US" altLang="zh-CN" dirty="0" smtClean="0"/>
              <a:t>PPP</a:t>
            </a:r>
            <a:r>
              <a:rPr lang="zh-CN" altLang="zh-CN" dirty="0" smtClean="0"/>
              <a:t>协议</a:t>
            </a:r>
            <a:r>
              <a:rPr lang="zh-CN" altLang="zh-CN" dirty="0"/>
              <a:t>用在</a:t>
            </a:r>
            <a:r>
              <a:rPr lang="en-US" altLang="zh-CN" dirty="0"/>
              <a:t>SDH</a:t>
            </a:r>
            <a:r>
              <a:rPr lang="zh-CN" altLang="zh-CN" dirty="0"/>
              <a:t>链路时，使用</a:t>
            </a:r>
            <a:r>
              <a:rPr lang="zh-CN" altLang="zh-CN" dirty="0" smtClean="0"/>
              <a:t>同步传输方式</a:t>
            </a:r>
            <a:endParaRPr lang="en-US" altLang="zh-CN" dirty="0" smtClean="0"/>
          </a:p>
          <a:p>
            <a:pPr lvl="1"/>
            <a:r>
              <a:rPr lang="zh-CN" altLang="zh-CN" dirty="0" smtClean="0"/>
              <a:t>把</a:t>
            </a:r>
            <a:r>
              <a:rPr lang="zh-CN" altLang="zh-CN" dirty="0"/>
              <a:t>数据内容按照比特的形式进行成</a:t>
            </a:r>
            <a:r>
              <a:rPr lang="zh-CN" altLang="zh-CN" dirty="0" smtClean="0"/>
              <a:t>帧</a:t>
            </a:r>
            <a:endParaRPr lang="en-US" altLang="zh-CN" dirty="0" smtClean="0"/>
          </a:p>
          <a:p>
            <a:r>
              <a:rPr lang="zh-CN" altLang="zh-CN" dirty="0" smtClean="0"/>
              <a:t>此时</a:t>
            </a:r>
            <a:r>
              <a:rPr lang="zh-CN" altLang="zh-CN" dirty="0"/>
              <a:t>依然使用二进制串</a:t>
            </a:r>
            <a:r>
              <a:rPr lang="en-US" altLang="zh-CN" dirty="0"/>
              <a:t>01111110</a:t>
            </a:r>
            <a:r>
              <a:rPr lang="zh-CN" altLang="zh-CN" dirty="0"/>
              <a:t>作为帧的定界</a:t>
            </a:r>
            <a:r>
              <a:rPr lang="zh-CN" altLang="zh-CN" dirty="0" smtClean="0"/>
              <a:t>标识</a:t>
            </a:r>
            <a:endParaRPr lang="en-US" altLang="zh-CN" dirty="0" smtClean="0"/>
          </a:p>
          <a:p>
            <a:r>
              <a:rPr lang="zh-CN" altLang="zh-CN" dirty="0" smtClean="0"/>
              <a:t>为了</a:t>
            </a:r>
            <a:r>
              <a:rPr lang="zh-CN" altLang="zh-CN" dirty="0"/>
              <a:t>实现透明</a:t>
            </a:r>
            <a:r>
              <a:rPr lang="zh-CN" altLang="zh-CN" dirty="0" smtClean="0"/>
              <a:t>传输</a:t>
            </a:r>
            <a:r>
              <a:rPr lang="zh-CN" altLang="en-US" dirty="0" smtClean="0"/>
              <a:t>，采用</a:t>
            </a:r>
            <a:r>
              <a:rPr lang="zh-CN" altLang="zh-CN" dirty="0">
                <a:solidFill>
                  <a:srgbClr val="FF0000"/>
                </a:solidFill>
              </a:rPr>
              <a:t>零比特</a:t>
            </a:r>
            <a:r>
              <a:rPr lang="zh-CN" altLang="zh-CN" dirty="0" smtClean="0">
                <a:solidFill>
                  <a:srgbClr val="FF0000"/>
                </a:solidFill>
              </a:rPr>
              <a:t>填充</a:t>
            </a:r>
            <a:endParaRPr lang="en-US" altLang="zh-CN" dirty="0" smtClean="0">
              <a:solidFill>
                <a:srgbClr val="FF0000"/>
              </a:solidFill>
            </a:endParaRPr>
          </a:p>
          <a:p>
            <a:pPr lvl="1"/>
            <a:r>
              <a:rPr lang="zh-CN" altLang="zh-CN" sz="2300" dirty="0"/>
              <a:t>发送方扫描帧数据，一旦每发现连续的</a:t>
            </a:r>
            <a:r>
              <a:rPr lang="en-US" altLang="zh-CN" sz="2300" dirty="0"/>
              <a:t>5</a:t>
            </a:r>
            <a:r>
              <a:rPr lang="zh-CN" altLang="zh-CN" sz="2300" dirty="0"/>
              <a:t>个</a:t>
            </a:r>
            <a:r>
              <a:rPr lang="en-US" altLang="zh-CN" sz="2300" dirty="0"/>
              <a:t>1</a:t>
            </a:r>
            <a:r>
              <a:rPr lang="zh-CN" altLang="zh-CN" sz="2300" dirty="0"/>
              <a:t>，就在其后添加一个</a:t>
            </a:r>
            <a:r>
              <a:rPr lang="en-US" altLang="zh-CN" sz="2300" dirty="0"/>
              <a:t>0</a:t>
            </a:r>
            <a:r>
              <a:rPr lang="zh-CN" altLang="zh-CN" sz="2300" dirty="0"/>
              <a:t>。</a:t>
            </a:r>
          </a:p>
          <a:p>
            <a:pPr lvl="1"/>
            <a:r>
              <a:rPr lang="zh-CN" altLang="zh-CN" sz="2300" dirty="0"/>
              <a:t>在接收方，如果发现连续的五个</a:t>
            </a:r>
            <a:r>
              <a:rPr lang="en-US" altLang="zh-CN" sz="2300" dirty="0"/>
              <a:t>1</a:t>
            </a:r>
            <a:r>
              <a:rPr lang="zh-CN" altLang="zh-CN" sz="2300" dirty="0"/>
              <a:t>后是</a:t>
            </a:r>
            <a:r>
              <a:rPr lang="en-US" altLang="zh-CN" sz="2300" dirty="0"/>
              <a:t>0</a:t>
            </a:r>
            <a:r>
              <a:rPr lang="zh-CN" altLang="zh-CN" sz="2300" dirty="0"/>
              <a:t>，就把这个</a:t>
            </a:r>
            <a:r>
              <a:rPr lang="en-US" altLang="zh-CN" sz="2300" dirty="0"/>
              <a:t>0</a:t>
            </a:r>
            <a:r>
              <a:rPr lang="zh-CN" altLang="zh-CN" sz="2300" dirty="0"/>
              <a:t>删除</a:t>
            </a:r>
            <a:endParaRPr lang="zh-CN" altLang="en-US" dirty="0">
              <a:solidFill>
                <a:srgbClr val="FF0000"/>
              </a:solidFill>
            </a:endParaRPr>
          </a:p>
        </p:txBody>
      </p:sp>
    </p:spTree>
    <p:extLst>
      <p:ext uri="{BB962C8B-B14F-4D97-AF65-F5344CB8AC3E}">
        <p14:creationId xmlns:p14="http://schemas.microsoft.com/office/powerpoint/2010/main" val="38946921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7030A0"/>
                </a:solidFill>
              </a:rPr>
              <a:t>三、</a:t>
            </a:r>
            <a:r>
              <a:rPr lang="en-US" altLang="zh-CN" dirty="0">
                <a:solidFill>
                  <a:srgbClr val="7030A0"/>
                </a:solidFill>
              </a:rPr>
              <a:t>PPP</a:t>
            </a:r>
            <a:r>
              <a:rPr lang="zh-CN" altLang="zh-CN" dirty="0">
                <a:solidFill>
                  <a:srgbClr val="7030A0"/>
                </a:solidFill>
              </a:rPr>
              <a:t>的连接建立</a:t>
            </a:r>
            <a:endParaRPr lang="zh-CN" altLang="en-US" dirty="0">
              <a:solidFill>
                <a:srgbClr val="7030A0"/>
              </a:solidFill>
            </a:endParaRPr>
          </a:p>
        </p:txBody>
      </p:sp>
      <p:sp>
        <p:nvSpPr>
          <p:cNvPr id="3" name="内容占位符 2"/>
          <p:cNvSpPr>
            <a:spLocks noGrp="1"/>
          </p:cNvSpPr>
          <p:nvPr>
            <p:ph sz="quarter" idx="1"/>
          </p:nvPr>
        </p:nvSpPr>
        <p:spPr/>
        <p:txBody>
          <a:bodyPr/>
          <a:lstStyle/>
          <a:p>
            <a:r>
              <a:rPr lang="zh-CN" altLang="zh-CN" dirty="0"/>
              <a:t>最初</a:t>
            </a:r>
            <a:r>
              <a:rPr lang="en-US" altLang="zh-CN" dirty="0"/>
              <a:t>PPP</a:t>
            </a:r>
            <a:r>
              <a:rPr lang="zh-CN" altLang="zh-CN" dirty="0" smtClean="0"/>
              <a:t>的一个作用</a:t>
            </a:r>
            <a:r>
              <a:rPr lang="zh-CN" altLang="zh-CN" dirty="0"/>
              <a:t>是支持用户通过拨号或专线方式接入</a:t>
            </a:r>
            <a:r>
              <a:rPr lang="zh-CN" altLang="zh-CN" dirty="0" smtClean="0"/>
              <a:t>互联网</a:t>
            </a:r>
            <a:endParaRPr lang="en-US" altLang="zh-CN" dirty="0" smtClean="0"/>
          </a:p>
          <a:p>
            <a:pPr lvl="1"/>
            <a:r>
              <a:rPr lang="zh-CN" altLang="zh-CN" dirty="0" smtClean="0"/>
              <a:t>用户</a:t>
            </a:r>
            <a:r>
              <a:rPr lang="zh-CN" altLang="zh-CN" dirty="0"/>
              <a:t>连接</a:t>
            </a:r>
            <a:r>
              <a:rPr lang="en-US" altLang="zh-CN" dirty="0"/>
              <a:t>ISP</a:t>
            </a:r>
            <a:r>
              <a:rPr lang="zh-CN" altLang="zh-CN" dirty="0"/>
              <a:t>（如电信、移动等</a:t>
            </a:r>
            <a:r>
              <a:rPr lang="zh-CN" altLang="zh-CN" dirty="0" smtClean="0"/>
              <a:t>）</a:t>
            </a:r>
            <a:endParaRPr lang="en-US" altLang="zh-CN" dirty="0" smtClean="0"/>
          </a:p>
          <a:p>
            <a:pPr lvl="1"/>
            <a:r>
              <a:rPr lang="zh-CN" altLang="zh-CN" dirty="0" smtClean="0"/>
              <a:t>由</a:t>
            </a:r>
            <a:r>
              <a:rPr lang="en-US" altLang="zh-CN" dirty="0"/>
              <a:t>ISP</a:t>
            </a:r>
            <a:r>
              <a:rPr lang="zh-CN" altLang="zh-CN" dirty="0"/>
              <a:t>对用户认证后，分配</a:t>
            </a:r>
            <a:r>
              <a:rPr lang="en-US" altLang="zh-CN" dirty="0"/>
              <a:t>IP</a:t>
            </a:r>
            <a:r>
              <a:rPr lang="zh-CN" altLang="zh-CN" dirty="0"/>
              <a:t>地址给</a:t>
            </a:r>
            <a:r>
              <a:rPr lang="zh-CN" altLang="zh-CN" dirty="0" smtClean="0"/>
              <a:t>用户</a:t>
            </a:r>
            <a:endParaRPr lang="en-US" altLang="zh-CN" dirty="0" smtClean="0"/>
          </a:p>
          <a:p>
            <a:pPr lvl="1"/>
            <a:r>
              <a:rPr lang="zh-CN" altLang="zh-CN" dirty="0" smtClean="0"/>
              <a:t>用户获得</a:t>
            </a:r>
            <a:r>
              <a:rPr lang="en-US" altLang="zh-CN" dirty="0"/>
              <a:t>IP</a:t>
            </a:r>
            <a:r>
              <a:rPr lang="zh-CN" altLang="zh-CN" dirty="0"/>
              <a:t>地址</a:t>
            </a:r>
            <a:r>
              <a:rPr lang="zh-CN" altLang="zh-CN" dirty="0" smtClean="0"/>
              <a:t>后进入</a:t>
            </a:r>
            <a:r>
              <a:rPr lang="zh-CN" altLang="zh-CN" dirty="0"/>
              <a:t>互联网</a:t>
            </a:r>
            <a:r>
              <a:rPr lang="zh-CN" altLang="zh-CN" dirty="0" smtClean="0"/>
              <a:t>遨游</a:t>
            </a:r>
            <a:endParaRPr lang="en-US" altLang="zh-CN" dirty="0" smtClean="0"/>
          </a:p>
          <a:p>
            <a:r>
              <a:rPr lang="zh-CN" altLang="zh-CN" dirty="0" smtClean="0"/>
              <a:t>因此</a:t>
            </a:r>
            <a:r>
              <a:rPr lang="en-US" altLang="zh-CN" dirty="0"/>
              <a:t>PPP</a:t>
            </a:r>
            <a:r>
              <a:rPr lang="zh-CN" altLang="zh-CN" dirty="0"/>
              <a:t>还必须具有以下功能：</a:t>
            </a:r>
          </a:p>
          <a:p>
            <a:pPr lvl="1"/>
            <a:r>
              <a:rPr lang="en-US" altLang="zh-CN" dirty="0" smtClean="0"/>
              <a:t>PPP</a:t>
            </a:r>
            <a:r>
              <a:rPr lang="zh-CN" altLang="zh-CN" dirty="0"/>
              <a:t>具有动态分配</a:t>
            </a:r>
            <a:r>
              <a:rPr lang="en-US" altLang="zh-CN" dirty="0"/>
              <a:t>IP</a:t>
            </a:r>
            <a:r>
              <a:rPr lang="zh-CN" altLang="zh-CN" dirty="0"/>
              <a:t>地址的能力。</a:t>
            </a:r>
          </a:p>
          <a:p>
            <a:pPr lvl="1"/>
            <a:r>
              <a:rPr lang="en-US" altLang="zh-CN" dirty="0" smtClean="0"/>
              <a:t>PPP</a:t>
            </a:r>
            <a:r>
              <a:rPr lang="zh-CN" altLang="zh-CN" dirty="0"/>
              <a:t>具有身份验证功能。</a:t>
            </a:r>
          </a:p>
          <a:p>
            <a:endParaRPr lang="zh-CN" altLang="en-US" dirty="0"/>
          </a:p>
        </p:txBody>
      </p:sp>
    </p:spTree>
    <p:extLst>
      <p:ext uri="{BB962C8B-B14F-4D97-AF65-F5344CB8AC3E}">
        <p14:creationId xmlns:p14="http://schemas.microsoft.com/office/powerpoint/2010/main" val="33816892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zh-CN" altLang="zh-CN" dirty="0"/>
              <a:t>信道复用技术的硬件建设成本低，可有效地降低总体成本、提高信道</a:t>
            </a:r>
            <a:r>
              <a:rPr lang="zh-CN" altLang="zh-CN" dirty="0" smtClean="0"/>
              <a:t>利用率</a:t>
            </a:r>
            <a:endParaRPr lang="en-US" altLang="zh-CN" dirty="0" smtClean="0"/>
          </a:p>
          <a:p>
            <a:pPr lvl="1"/>
            <a:r>
              <a:rPr lang="zh-CN" altLang="zh-CN" dirty="0" smtClean="0"/>
              <a:t>距离</a:t>
            </a:r>
            <a:r>
              <a:rPr lang="zh-CN" altLang="zh-CN" dirty="0"/>
              <a:t>越远，建设成本越节省。</a:t>
            </a:r>
          </a:p>
          <a:p>
            <a:r>
              <a:rPr lang="zh-CN" altLang="zh-CN" dirty="0"/>
              <a:t>复用技术在事先需要安排、调度好相关资源（频带、时间、空间、代码序列等</a:t>
            </a:r>
            <a:r>
              <a:rPr lang="zh-CN" altLang="zh-CN" dirty="0" smtClean="0"/>
              <a:t>）</a:t>
            </a:r>
            <a:endParaRPr lang="en-US" altLang="zh-CN" dirty="0" smtClean="0"/>
          </a:p>
          <a:p>
            <a:r>
              <a:rPr lang="zh-CN" altLang="zh-CN" dirty="0" smtClean="0"/>
              <a:t>可以分为</a:t>
            </a:r>
            <a:endParaRPr lang="en-US" altLang="zh-CN" dirty="0" smtClean="0"/>
          </a:p>
          <a:p>
            <a:pPr lvl="1"/>
            <a:r>
              <a:rPr lang="zh-CN" altLang="zh-CN" dirty="0" smtClean="0"/>
              <a:t>频分复用</a:t>
            </a:r>
            <a:endParaRPr lang="en-US" altLang="zh-CN" dirty="0" smtClean="0"/>
          </a:p>
          <a:p>
            <a:pPr lvl="1"/>
            <a:r>
              <a:rPr lang="zh-CN" altLang="zh-CN" dirty="0" smtClean="0"/>
              <a:t>时分复用</a:t>
            </a:r>
            <a:endParaRPr lang="en-US" altLang="zh-CN" dirty="0" smtClean="0"/>
          </a:p>
          <a:p>
            <a:pPr lvl="1"/>
            <a:r>
              <a:rPr lang="zh-CN" altLang="zh-CN" dirty="0" smtClean="0"/>
              <a:t>空分复用</a:t>
            </a:r>
            <a:endParaRPr lang="en-US" altLang="zh-CN" dirty="0" smtClean="0"/>
          </a:p>
          <a:p>
            <a:pPr lvl="1"/>
            <a:r>
              <a:rPr lang="zh-CN" altLang="zh-CN" dirty="0" smtClean="0"/>
              <a:t>码分复用</a:t>
            </a:r>
            <a:r>
              <a:rPr lang="zh-CN" altLang="zh-CN" dirty="0"/>
              <a:t>等</a:t>
            </a:r>
            <a:r>
              <a:rPr lang="zh-CN" altLang="zh-CN" dirty="0" smtClean="0"/>
              <a:t>。</a:t>
            </a:r>
            <a:endParaRPr lang="zh-CN" altLang="zh-CN" dirty="0"/>
          </a:p>
        </p:txBody>
      </p:sp>
    </p:spTree>
    <p:extLst>
      <p:ext uri="{BB962C8B-B14F-4D97-AF65-F5344CB8AC3E}">
        <p14:creationId xmlns:p14="http://schemas.microsoft.com/office/powerpoint/2010/main" val="31328926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r>
              <a:rPr lang="en-US" altLang="zh-CN" dirty="0"/>
              <a:t>PPP</a:t>
            </a:r>
            <a:r>
              <a:rPr lang="zh-CN" altLang="zh-CN" dirty="0"/>
              <a:t>建立了一整套连接建立和网络控制的</a:t>
            </a:r>
            <a:r>
              <a:rPr lang="zh-CN" altLang="zh-CN" dirty="0" smtClean="0"/>
              <a:t>流程</a:t>
            </a:r>
            <a:endParaRPr lang="en-US" altLang="zh-CN" dirty="0" smtClean="0"/>
          </a:p>
          <a:p>
            <a:endParaRPr lang="zh-CN"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29" y="2697658"/>
            <a:ext cx="7783513"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3995936" y="2038008"/>
            <a:ext cx="1368152" cy="648072"/>
          </a:xfrm>
          <a:prstGeom prst="roundRect">
            <a:avLst/>
          </a:prstGeom>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黑体" pitchFamily="49" charset="-122"/>
                <a:ea typeface="黑体" pitchFamily="49" charset="-122"/>
              </a:rPr>
              <a:t>LCP</a:t>
            </a:r>
            <a:r>
              <a:rPr lang="zh-CN" altLang="zh-CN" dirty="0">
                <a:solidFill>
                  <a:schemeClr val="bg1"/>
                </a:solidFill>
                <a:latin typeface="黑体" pitchFamily="49" charset="-122"/>
                <a:ea typeface="黑体" pitchFamily="49" charset="-122"/>
              </a:rPr>
              <a:t>（链路控制协议）</a:t>
            </a:r>
            <a:endParaRPr lang="zh-CN" altLang="en-US" dirty="0">
              <a:solidFill>
                <a:schemeClr val="bg1"/>
              </a:solidFill>
              <a:latin typeface="黑体" pitchFamily="49" charset="-122"/>
              <a:ea typeface="黑体" pitchFamily="49" charset="-122"/>
            </a:endParaRPr>
          </a:p>
        </p:txBody>
      </p:sp>
      <p:sp>
        <p:nvSpPr>
          <p:cNvPr id="6" name="圆角矩形 5"/>
          <p:cNvSpPr/>
          <p:nvPr/>
        </p:nvSpPr>
        <p:spPr>
          <a:xfrm>
            <a:off x="7596336" y="4089859"/>
            <a:ext cx="1368152" cy="648072"/>
          </a:xfrm>
          <a:prstGeom prst="roundRect">
            <a:avLst/>
          </a:prstGeom>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黑体" pitchFamily="49" charset="-122"/>
                <a:ea typeface="黑体" pitchFamily="49" charset="-122"/>
              </a:rPr>
              <a:t>NCP</a:t>
            </a:r>
            <a:r>
              <a:rPr lang="zh-CN" altLang="zh-CN" dirty="0">
                <a:solidFill>
                  <a:schemeClr val="bg1"/>
                </a:solidFill>
                <a:latin typeface="黑体" pitchFamily="49" charset="-122"/>
                <a:ea typeface="黑体" pitchFamily="49" charset="-122"/>
              </a:rPr>
              <a:t>（网络控制协议）</a:t>
            </a:r>
            <a:endParaRPr lang="zh-CN" altLang="en-US" dirty="0">
              <a:solidFill>
                <a:schemeClr val="bg1"/>
              </a:solidFill>
              <a:latin typeface="黑体" pitchFamily="49" charset="-122"/>
              <a:ea typeface="黑体" pitchFamily="49" charset="-122"/>
            </a:endParaRPr>
          </a:p>
        </p:txBody>
      </p:sp>
      <p:sp>
        <p:nvSpPr>
          <p:cNvPr id="8" name="圆角矩形 7"/>
          <p:cNvSpPr/>
          <p:nvPr/>
        </p:nvSpPr>
        <p:spPr>
          <a:xfrm>
            <a:off x="3707809" y="6021288"/>
            <a:ext cx="1368152" cy="648072"/>
          </a:xfrm>
          <a:prstGeom prst="roundRect">
            <a:avLst/>
          </a:prstGeom>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黑体" pitchFamily="49" charset="-122"/>
                <a:ea typeface="黑体" pitchFamily="49" charset="-122"/>
              </a:rPr>
              <a:t>回收</a:t>
            </a:r>
            <a:r>
              <a:rPr lang="en-US" altLang="zh-CN" dirty="0" smtClean="0">
                <a:solidFill>
                  <a:schemeClr val="bg1"/>
                </a:solidFill>
                <a:latin typeface="黑体" pitchFamily="49" charset="-122"/>
                <a:ea typeface="黑体" pitchFamily="49" charset="-122"/>
              </a:rPr>
              <a:t>IP</a:t>
            </a:r>
            <a:r>
              <a:rPr lang="zh-CN" altLang="en-US" dirty="0" smtClean="0">
                <a:solidFill>
                  <a:schemeClr val="bg1"/>
                </a:solidFill>
                <a:latin typeface="黑体" pitchFamily="49" charset="-122"/>
                <a:ea typeface="黑体" pitchFamily="49" charset="-122"/>
              </a:rPr>
              <a:t>地址</a:t>
            </a:r>
            <a:endParaRPr lang="zh-CN" altLang="en-US" dirty="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257956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8" grpId="0" animBg="1"/>
      <p:bldP spid="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和多址</a:t>
            </a:r>
            <a:r>
              <a:rPr lang="zh-CN" altLang="zh-CN" dirty="0" smtClean="0"/>
              <a:t>技术</a:t>
            </a:r>
            <a:r>
              <a:rPr lang="zh-CN" altLang="en-US" dirty="0" smtClean="0"/>
              <a:t>的关系</a:t>
            </a:r>
            <a:endParaRPr lang="zh-CN" altLang="en-US" dirty="0"/>
          </a:p>
        </p:txBody>
      </p:sp>
      <p:sp>
        <p:nvSpPr>
          <p:cNvPr id="3" name="内容占位符 2"/>
          <p:cNvSpPr>
            <a:spLocks noGrp="1"/>
          </p:cNvSpPr>
          <p:nvPr>
            <p:ph sz="quarter" idx="1"/>
          </p:nvPr>
        </p:nvSpPr>
        <p:spPr/>
        <p:txBody>
          <a:bodyPr/>
          <a:lstStyle/>
          <a:p>
            <a:r>
              <a:rPr lang="zh-CN" altLang="zh-CN" dirty="0"/>
              <a:t>信道复用技术和多址技术是从不同角度描述的相同</a:t>
            </a:r>
            <a:r>
              <a:rPr lang="zh-CN" altLang="zh-CN" dirty="0" smtClean="0"/>
              <a:t>技术</a:t>
            </a:r>
            <a:endParaRPr lang="en-US" altLang="zh-CN" dirty="0" smtClean="0"/>
          </a:p>
          <a:p>
            <a:pPr lvl="1"/>
            <a:r>
              <a:rPr lang="zh-CN" altLang="zh-CN" dirty="0" smtClean="0"/>
              <a:t>如果</a:t>
            </a:r>
            <a:r>
              <a:rPr lang="zh-CN" altLang="zh-CN" dirty="0"/>
              <a:t>强调复用，就是</a:t>
            </a:r>
            <a:r>
              <a:rPr lang="en-US" altLang="zh-CN" dirty="0"/>
              <a:t>xx Division Multiplexing</a:t>
            </a:r>
            <a:r>
              <a:rPr lang="zh-CN" altLang="zh-CN" dirty="0"/>
              <a:t>（如</a:t>
            </a:r>
            <a:r>
              <a:rPr lang="en-US" altLang="zh-CN" dirty="0"/>
              <a:t>Code DM</a:t>
            </a:r>
            <a:r>
              <a:rPr lang="zh-CN" altLang="zh-CN" dirty="0"/>
              <a:t>，</a:t>
            </a:r>
            <a:r>
              <a:rPr lang="en-US" altLang="zh-CN" dirty="0"/>
              <a:t>CDM</a:t>
            </a:r>
            <a:r>
              <a:rPr lang="zh-CN" altLang="zh-CN" dirty="0" smtClean="0"/>
              <a:t>）</a:t>
            </a:r>
            <a:endParaRPr lang="en-US" altLang="zh-CN" dirty="0" smtClean="0"/>
          </a:p>
          <a:p>
            <a:pPr lvl="1"/>
            <a:r>
              <a:rPr lang="zh-CN" altLang="zh-CN" dirty="0" smtClean="0"/>
              <a:t>如果</a:t>
            </a:r>
            <a:r>
              <a:rPr lang="zh-CN" altLang="zh-CN" dirty="0"/>
              <a:t>强调多址就是</a:t>
            </a:r>
            <a:r>
              <a:rPr lang="en-US" altLang="zh-CN" dirty="0"/>
              <a:t>xx Division Multiple Access</a:t>
            </a:r>
            <a:r>
              <a:rPr lang="zh-CN" altLang="zh-CN" dirty="0"/>
              <a:t>（如</a:t>
            </a:r>
            <a:r>
              <a:rPr lang="en-US" altLang="zh-CN" dirty="0"/>
              <a:t>Code DMA</a:t>
            </a:r>
            <a:r>
              <a:rPr lang="zh-CN" altLang="zh-CN" dirty="0"/>
              <a:t>，</a:t>
            </a:r>
            <a:r>
              <a:rPr lang="en-US" altLang="zh-CN" dirty="0"/>
              <a:t>CDMA</a:t>
            </a:r>
            <a:r>
              <a:rPr lang="zh-CN" altLang="zh-CN" dirty="0" smtClean="0"/>
              <a:t>）</a:t>
            </a:r>
            <a:endParaRPr lang="en-US" altLang="zh-CN" dirty="0" smtClean="0"/>
          </a:p>
          <a:p>
            <a:endParaRPr lang="zh-CN" altLang="en-US" dirty="0"/>
          </a:p>
        </p:txBody>
      </p:sp>
    </p:spTree>
    <p:extLst>
      <p:ext uri="{BB962C8B-B14F-4D97-AF65-F5344CB8AC3E}">
        <p14:creationId xmlns:p14="http://schemas.microsoft.com/office/powerpoint/2010/main" val="9684074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5.1 </a:t>
            </a:r>
            <a:r>
              <a:rPr lang="zh-CN" altLang="zh-CN" dirty="0"/>
              <a:t>信道</a:t>
            </a:r>
            <a:r>
              <a:rPr lang="zh-CN" altLang="zh-CN" dirty="0" smtClean="0"/>
              <a:t>复用</a:t>
            </a:r>
            <a:endParaRPr lang="en-US" altLang="zh-CN" dirty="0" smtClean="0"/>
          </a:p>
          <a:p>
            <a:pPr lvl="1"/>
            <a:r>
              <a:rPr lang="en-US" altLang="zh-CN" dirty="0"/>
              <a:t>5.1.1 </a:t>
            </a:r>
            <a:r>
              <a:rPr lang="zh-CN" altLang="zh-CN" dirty="0" smtClean="0"/>
              <a:t>概述</a:t>
            </a:r>
            <a:endParaRPr lang="en-US" altLang="zh-CN" dirty="0" smtClean="0"/>
          </a:p>
          <a:p>
            <a:pPr lvl="1"/>
            <a:r>
              <a:rPr lang="en-US" altLang="zh-CN" dirty="0">
                <a:solidFill>
                  <a:srgbClr val="FF0000"/>
                </a:solidFill>
              </a:rPr>
              <a:t>5.1.2 </a:t>
            </a:r>
            <a:r>
              <a:rPr lang="zh-CN" altLang="zh-CN" dirty="0">
                <a:solidFill>
                  <a:srgbClr val="FF0000"/>
                </a:solidFill>
              </a:rPr>
              <a:t>信道复用</a:t>
            </a:r>
            <a:r>
              <a:rPr lang="zh-CN" altLang="zh-CN" dirty="0" smtClean="0">
                <a:solidFill>
                  <a:srgbClr val="FF0000"/>
                </a:solidFill>
              </a:rPr>
              <a:t>技术</a:t>
            </a:r>
            <a:endParaRPr lang="en-US" altLang="zh-CN" dirty="0" smtClean="0">
              <a:solidFill>
                <a:srgbClr val="FF0000"/>
              </a:solidFill>
            </a:endParaRPr>
          </a:p>
          <a:p>
            <a:pPr lvl="1"/>
            <a:r>
              <a:rPr lang="en-US" altLang="zh-CN" dirty="0"/>
              <a:t>5.1.3 </a:t>
            </a:r>
            <a:r>
              <a:rPr lang="zh-CN" altLang="zh-CN" dirty="0"/>
              <a:t>码分复用</a:t>
            </a:r>
            <a:endParaRPr lang="en-US" altLang="zh-CN" dirty="0" smtClean="0"/>
          </a:p>
          <a:p>
            <a:r>
              <a:rPr lang="en-US" altLang="zh-CN" dirty="0"/>
              <a:t>5.2 </a:t>
            </a:r>
            <a:r>
              <a:rPr lang="en-US" altLang="zh-CN" dirty="0" smtClean="0"/>
              <a:t>SDH</a:t>
            </a:r>
          </a:p>
          <a:p>
            <a:r>
              <a:rPr lang="en-US" altLang="zh-CN" dirty="0"/>
              <a:t>5.3 PPP</a:t>
            </a:r>
            <a:endParaRPr lang="zh-CN" altLang="en-US" dirty="0"/>
          </a:p>
        </p:txBody>
      </p:sp>
    </p:spTree>
    <p:extLst>
      <p:ext uri="{BB962C8B-B14F-4D97-AF65-F5344CB8AC3E}">
        <p14:creationId xmlns:p14="http://schemas.microsoft.com/office/powerpoint/2010/main" val="26015643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 </a:t>
            </a:r>
            <a:r>
              <a:rPr lang="zh-CN" altLang="zh-CN" dirty="0">
                <a:solidFill>
                  <a:srgbClr val="FF0000"/>
                </a:solidFill>
              </a:rPr>
              <a:t>频分复用</a:t>
            </a:r>
            <a:r>
              <a:rPr lang="en-US" altLang="zh-CN" dirty="0">
                <a:solidFill>
                  <a:srgbClr val="FF0000"/>
                </a:solidFill>
              </a:rPr>
              <a:t>/</a:t>
            </a:r>
            <a:r>
              <a:rPr lang="zh-CN" altLang="zh-CN" dirty="0">
                <a:solidFill>
                  <a:srgbClr val="FF0000"/>
                </a:solidFill>
              </a:rPr>
              <a:t>多址</a:t>
            </a:r>
            <a:endParaRPr lang="zh-CN" altLang="en-US" dirty="0">
              <a:solidFill>
                <a:srgbClr val="FF0000"/>
              </a:solidFill>
            </a:endParaRPr>
          </a:p>
        </p:txBody>
      </p:sp>
      <p:sp>
        <p:nvSpPr>
          <p:cNvPr id="3" name="内容占位符 2"/>
          <p:cNvSpPr>
            <a:spLocks noGrp="1"/>
          </p:cNvSpPr>
          <p:nvPr>
            <p:ph sz="quarter" idx="1"/>
          </p:nvPr>
        </p:nvSpPr>
        <p:spPr>
          <a:xfrm>
            <a:off x="301752" y="1340768"/>
            <a:ext cx="8503920" cy="4758280"/>
          </a:xfrm>
        </p:spPr>
        <p:txBody>
          <a:bodyPr/>
          <a:lstStyle/>
          <a:p>
            <a:r>
              <a:rPr lang="zh-CN" altLang="zh-CN" dirty="0"/>
              <a:t>频分复用（</a:t>
            </a:r>
            <a:r>
              <a:rPr lang="en-US" altLang="zh-CN" dirty="0"/>
              <a:t>Frequency Division Multiplexing</a:t>
            </a:r>
            <a:r>
              <a:rPr lang="zh-CN" altLang="zh-CN" dirty="0"/>
              <a:t>，</a:t>
            </a:r>
            <a:r>
              <a:rPr lang="en-US" altLang="zh-CN" dirty="0"/>
              <a:t>FDM</a:t>
            </a:r>
            <a:r>
              <a:rPr lang="zh-CN" altLang="zh-CN" dirty="0" smtClean="0"/>
              <a:t>）</a:t>
            </a:r>
            <a:endParaRPr lang="en-US" altLang="zh-CN" dirty="0" smtClean="0"/>
          </a:p>
          <a:p>
            <a:r>
              <a:rPr lang="zh-CN" altLang="zh-CN" dirty="0"/>
              <a:t>把总的信道分为若干子</a:t>
            </a:r>
            <a:r>
              <a:rPr lang="zh-CN" altLang="zh-CN" dirty="0" smtClean="0"/>
              <a:t>信道</a:t>
            </a:r>
            <a:endParaRPr lang="en-US" altLang="zh-CN" dirty="0" smtClean="0"/>
          </a:p>
          <a:p>
            <a:r>
              <a:rPr lang="zh-CN" altLang="zh-CN" dirty="0" smtClean="0"/>
              <a:t>每</a:t>
            </a:r>
            <a:r>
              <a:rPr lang="zh-CN" altLang="zh-CN" dirty="0"/>
              <a:t>个子信道</a:t>
            </a:r>
            <a:r>
              <a:rPr lang="zh-CN" altLang="zh-CN" dirty="0" smtClean="0"/>
              <a:t>的</a:t>
            </a:r>
            <a:r>
              <a:rPr lang="zh-CN" altLang="en-US" dirty="0" smtClean="0"/>
              <a:t>带宽（</a:t>
            </a:r>
            <a:r>
              <a:rPr lang="zh-CN" altLang="zh-CN" dirty="0" smtClean="0"/>
              <a:t>频率范围</a:t>
            </a:r>
            <a:r>
              <a:rPr lang="zh-CN" altLang="en-US" dirty="0" smtClean="0"/>
              <a:t>）</a:t>
            </a:r>
            <a:r>
              <a:rPr lang="zh-CN" altLang="zh-CN" dirty="0" smtClean="0"/>
              <a:t>互</a:t>
            </a:r>
            <a:r>
              <a:rPr lang="zh-CN" altLang="zh-CN" dirty="0"/>
              <a:t>无</a:t>
            </a:r>
            <a:r>
              <a:rPr lang="zh-CN" altLang="zh-CN" dirty="0" smtClean="0"/>
              <a:t>交集</a:t>
            </a:r>
            <a:endParaRPr lang="en-US" altLang="zh-CN" dirty="0" smtClean="0"/>
          </a:p>
          <a:p>
            <a:pPr lvl="1"/>
            <a:r>
              <a:rPr lang="zh-CN" altLang="zh-CN" dirty="0" smtClean="0"/>
              <a:t>还有</a:t>
            </a:r>
            <a:r>
              <a:rPr lang="zh-CN" altLang="zh-CN" dirty="0"/>
              <a:t>一定的</a:t>
            </a:r>
            <a:r>
              <a:rPr lang="zh-CN" altLang="zh-CN" dirty="0" smtClean="0"/>
              <a:t>间隔</a:t>
            </a:r>
            <a:endParaRPr lang="en-US" altLang="zh-CN" dirty="0" smtClean="0"/>
          </a:p>
          <a:p>
            <a:pPr lvl="1"/>
            <a:r>
              <a:rPr lang="zh-CN" altLang="zh-CN" dirty="0" smtClean="0"/>
              <a:t>每</a:t>
            </a:r>
            <a:r>
              <a:rPr lang="zh-CN" altLang="zh-CN" dirty="0"/>
              <a:t>一对用户使用其中一个子信道（复用</a:t>
            </a:r>
            <a:r>
              <a:rPr lang="zh-CN" altLang="zh-CN" dirty="0" smtClean="0"/>
              <a:t>）</a:t>
            </a:r>
            <a:endParaRPr lang="en-US" altLang="zh-CN" dirty="0" smtClean="0"/>
          </a:p>
          <a:p>
            <a:pPr lvl="1"/>
            <a:r>
              <a:rPr lang="zh-CN" altLang="en-US" dirty="0" smtClean="0"/>
              <a:t>反过来</a:t>
            </a:r>
            <a:r>
              <a:rPr lang="zh-CN" altLang="zh-CN" dirty="0" smtClean="0"/>
              <a:t>可以</a:t>
            </a:r>
            <a:r>
              <a:rPr lang="zh-CN" altLang="zh-CN" dirty="0"/>
              <a:t>不同的频带实现对通信用户的区分（多址</a:t>
            </a:r>
            <a:r>
              <a:rPr lang="zh-CN" altLang="zh-CN" dirty="0" smtClean="0"/>
              <a:t>）</a:t>
            </a:r>
            <a:endParaRPr lang="en-US" altLang="zh-CN" dirty="0" smtClean="0"/>
          </a:p>
          <a:p>
            <a:pPr lvl="1"/>
            <a:r>
              <a:rPr lang="zh-CN" altLang="zh-CN" dirty="0" smtClean="0"/>
              <a:t>典型</a:t>
            </a:r>
            <a:r>
              <a:rPr lang="zh-CN" altLang="zh-CN" dirty="0"/>
              <a:t>的技术如不同频道的广播电台在大气中进行广播</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8703" y="4509120"/>
            <a:ext cx="4497081" cy="2224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5103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波分复用</a:t>
            </a:r>
            <a:r>
              <a:rPr lang="en-US" altLang="zh-CN" dirty="0">
                <a:solidFill>
                  <a:srgbClr val="FF0000"/>
                </a:solidFill>
              </a:rPr>
              <a:t>/</a:t>
            </a:r>
            <a:r>
              <a:rPr lang="zh-CN" altLang="zh-CN" dirty="0">
                <a:solidFill>
                  <a:srgbClr val="FF0000"/>
                </a:solidFill>
              </a:rPr>
              <a:t>多址</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波分复用</a:t>
            </a:r>
            <a:r>
              <a:rPr lang="en-US" altLang="zh-CN" dirty="0"/>
              <a:t>WDM</a:t>
            </a:r>
            <a:r>
              <a:rPr lang="zh-CN" altLang="zh-CN" dirty="0"/>
              <a:t>（</a:t>
            </a:r>
            <a:r>
              <a:rPr lang="en-US" altLang="zh-CN" dirty="0"/>
              <a:t>Wavelength Division Multiplexing</a:t>
            </a:r>
            <a:r>
              <a:rPr lang="zh-CN" altLang="zh-CN" dirty="0"/>
              <a:t>，</a:t>
            </a:r>
            <a:r>
              <a:rPr lang="en-US" altLang="zh-CN" dirty="0"/>
              <a:t>WDM</a:t>
            </a:r>
            <a:r>
              <a:rPr lang="zh-CN" altLang="zh-CN" dirty="0" smtClean="0"/>
              <a:t>）</a:t>
            </a:r>
            <a:endParaRPr lang="en-US" altLang="zh-CN" dirty="0" smtClean="0"/>
          </a:p>
          <a:p>
            <a:r>
              <a:rPr lang="zh-CN" altLang="zh-CN" dirty="0" smtClean="0"/>
              <a:t>就是</a:t>
            </a:r>
            <a:r>
              <a:rPr lang="zh-CN" altLang="zh-CN" dirty="0"/>
              <a:t>光的</a:t>
            </a:r>
            <a:r>
              <a:rPr lang="zh-CN" altLang="zh-CN" dirty="0" smtClean="0"/>
              <a:t>频分复用</a:t>
            </a:r>
            <a:endParaRPr lang="en-US" altLang="zh-CN" dirty="0" smtClean="0"/>
          </a:p>
          <a:p>
            <a:r>
              <a:rPr lang="zh-CN" altLang="zh-CN" dirty="0" smtClean="0"/>
              <a:t>由于</a:t>
            </a:r>
            <a:r>
              <a:rPr lang="zh-CN" altLang="zh-CN" dirty="0"/>
              <a:t>光载波的频率很高，因此习惯上用波长（而不用频率）来</a:t>
            </a:r>
            <a:r>
              <a:rPr lang="zh-CN" altLang="zh-CN" dirty="0" smtClean="0"/>
              <a:t>表示</a:t>
            </a:r>
            <a:endParaRPr lang="zh-CN" altLang="zh-CN" dirty="0"/>
          </a:p>
        </p:txBody>
      </p:sp>
      <p:sp>
        <p:nvSpPr>
          <p:cNvPr id="6" name="Line 7"/>
          <p:cNvSpPr>
            <a:spLocks noChangeShapeType="1"/>
          </p:cNvSpPr>
          <p:nvPr/>
        </p:nvSpPr>
        <p:spPr bwMode="auto">
          <a:xfrm>
            <a:off x="6354953" y="4387947"/>
            <a:ext cx="1534353"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mn-lt"/>
              <a:ea typeface="黑体" panose="02010609060101010101" pitchFamily="2" charset="-122"/>
            </a:endParaRPr>
          </a:p>
        </p:txBody>
      </p:sp>
      <p:sp>
        <p:nvSpPr>
          <p:cNvPr id="7" name="Line 8"/>
          <p:cNvSpPr>
            <a:spLocks noChangeShapeType="1"/>
          </p:cNvSpPr>
          <p:nvPr/>
        </p:nvSpPr>
        <p:spPr bwMode="auto">
          <a:xfrm>
            <a:off x="6354953" y="4625615"/>
            <a:ext cx="1534353"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mn-lt"/>
              <a:ea typeface="黑体" panose="02010609060101010101" pitchFamily="2" charset="-122"/>
            </a:endParaRPr>
          </a:p>
        </p:txBody>
      </p:sp>
      <p:sp>
        <p:nvSpPr>
          <p:cNvPr id="8" name="Line 9"/>
          <p:cNvSpPr>
            <a:spLocks noChangeShapeType="1"/>
          </p:cNvSpPr>
          <p:nvPr/>
        </p:nvSpPr>
        <p:spPr bwMode="auto">
          <a:xfrm>
            <a:off x="6354953" y="4862207"/>
            <a:ext cx="1534353"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mn-lt"/>
              <a:ea typeface="黑体" panose="02010609060101010101" pitchFamily="2" charset="-122"/>
            </a:endParaRPr>
          </a:p>
        </p:txBody>
      </p:sp>
      <p:sp>
        <p:nvSpPr>
          <p:cNvPr id="9" name="Line 10"/>
          <p:cNvSpPr>
            <a:spLocks noChangeShapeType="1"/>
          </p:cNvSpPr>
          <p:nvPr/>
        </p:nvSpPr>
        <p:spPr bwMode="auto">
          <a:xfrm>
            <a:off x="6354953" y="5100950"/>
            <a:ext cx="1534353"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mn-lt"/>
              <a:ea typeface="黑体" panose="02010609060101010101" pitchFamily="2" charset="-122"/>
            </a:endParaRPr>
          </a:p>
        </p:txBody>
      </p:sp>
      <p:sp>
        <p:nvSpPr>
          <p:cNvPr id="10" name="Line 11"/>
          <p:cNvSpPr>
            <a:spLocks noChangeShapeType="1"/>
          </p:cNvSpPr>
          <p:nvPr/>
        </p:nvSpPr>
        <p:spPr bwMode="auto">
          <a:xfrm>
            <a:off x="6354953" y="5337541"/>
            <a:ext cx="1534353"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mn-lt"/>
              <a:ea typeface="黑体" panose="02010609060101010101" pitchFamily="2" charset="-122"/>
            </a:endParaRPr>
          </a:p>
        </p:txBody>
      </p:sp>
      <p:sp>
        <p:nvSpPr>
          <p:cNvPr id="11" name="Line 12"/>
          <p:cNvSpPr>
            <a:spLocks noChangeShapeType="1"/>
          </p:cNvSpPr>
          <p:nvPr/>
        </p:nvSpPr>
        <p:spPr bwMode="auto">
          <a:xfrm>
            <a:off x="6354953" y="5576284"/>
            <a:ext cx="1534353"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mn-lt"/>
              <a:ea typeface="黑体" panose="02010609060101010101" pitchFamily="2" charset="-122"/>
            </a:endParaRPr>
          </a:p>
        </p:txBody>
      </p:sp>
      <p:sp>
        <p:nvSpPr>
          <p:cNvPr id="12" name="Line 13"/>
          <p:cNvSpPr>
            <a:spLocks noChangeShapeType="1"/>
          </p:cNvSpPr>
          <p:nvPr/>
        </p:nvSpPr>
        <p:spPr bwMode="auto">
          <a:xfrm>
            <a:off x="6354953" y="5812877"/>
            <a:ext cx="1534353"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mn-lt"/>
              <a:ea typeface="黑体" panose="02010609060101010101" pitchFamily="2" charset="-122"/>
            </a:endParaRPr>
          </a:p>
        </p:txBody>
      </p:sp>
      <p:sp>
        <p:nvSpPr>
          <p:cNvPr id="13" name="Line 14"/>
          <p:cNvSpPr>
            <a:spLocks noChangeShapeType="1"/>
          </p:cNvSpPr>
          <p:nvPr/>
        </p:nvSpPr>
        <p:spPr bwMode="auto">
          <a:xfrm>
            <a:off x="6354953" y="6051620"/>
            <a:ext cx="1534353"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mn-lt"/>
              <a:ea typeface="黑体" panose="02010609060101010101" pitchFamily="2" charset="-122"/>
            </a:endParaRPr>
          </a:p>
        </p:txBody>
      </p:sp>
      <p:sp>
        <p:nvSpPr>
          <p:cNvPr id="14" name="Line 15"/>
          <p:cNvSpPr>
            <a:spLocks noChangeShapeType="1"/>
          </p:cNvSpPr>
          <p:nvPr/>
        </p:nvSpPr>
        <p:spPr bwMode="auto">
          <a:xfrm>
            <a:off x="1441995" y="4387947"/>
            <a:ext cx="153435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dirty="0">
              <a:solidFill>
                <a:srgbClr val="000099"/>
              </a:solidFill>
              <a:latin typeface="+mn-lt"/>
              <a:ea typeface="黑体" panose="02010609060101010101" pitchFamily="2" charset="-122"/>
            </a:endParaRPr>
          </a:p>
        </p:txBody>
      </p:sp>
      <p:sp>
        <p:nvSpPr>
          <p:cNvPr id="15" name="Line 16"/>
          <p:cNvSpPr>
            <a:spLocks noChangeShapeType="1"/>
          </p:cNvSpPr>
          <p:nvPr/>
        </p:nvSpPr>
        <p:spPr bwMode="auto">
          <a:xfrm>
            <a:off x="1441995" y="4625615"/>
            <a:ext cx="153435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mn-lt"/>
              <a:ea typeface="黑体" panose="02010609060101010101" pitchFamily="2" charset="-122"/>
            </a:endParaRPr>
          </a:p>
        </p:txBody>
      </p:sp>
      <p:sp>
        <p:nvSpPr>
          <p:cNvPr id="16" name="Line 17"/>
          <p:cNvSpPr>
            <a:spLocks noChangeShapeType="1"/>
          </p:cNvSpPr>
          <p:nvPr/>
        </p:nvSpPr>
        <p:spPr bwMode="auto">
          <a:xfrm>
            <a:off x="1441995" y="4862207"/>
            <a:ext cx="153435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mn-lt"/>
              <a:ea typeface="黑体" panose="02010609060101010101" pitchFamily="2" charset="-122"/>
            </a:endParaRPr>
          </a:p>
        </p:txBody>
      </p:sp>
      <p:sp>
        <p:nvSpPr>
          <p:cNvPr id="17" name="Line 18"/>
          <p:cNvSpPr>
            <a:spLocks noChangeShapeType="1"/>
          </p:cNvSpPr>
          <p:nvPr/>
        </p:nvSpPr>
        <p:spPr bwMode="auto">
          <a:xfrm>
            <a:off x="1441995" y="5100950"/>
            <a:ext cx="153435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mn-lt"/>
              <a:ea typeface="黑体" panose="02010609060101010101" pitchFamily="2" charset="-122"/>
            </a:endParaRPr>
          </a:p>
        </p:txBody>
      </p:sp>
      <p:sp>
        <p:nvSpPr>
          <p:cNvPr id="18" name="Line 19"/>
          <p:cNvSpPr>
            <a:spLocks noChangeShapeType="1"/>
          </p:cNvSpPr>
          <p:nvPr/>
        </p:nvSpPr>
        <p:spPr bwMode="auto">
          <a:xfrm>
            <a:off x="1441995" y="5337541"/>
            <a:ext cx="153435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mn-lt"/>
              <a:ea typeface="黑体" panose="02010609060101010101" pitchFamily="2" charset="-122"/>
            </a:endParaRPr>
          </a:p>
        </p:txBody>
      </p:sp>
      <p:sp>
        <p:nvSpPr>
          <p:cNvPr id="19" name="Line 20"/>
          <p:cNvSpPr>
            <a:spLocks noChangeShapeType="1"/>
          </p:cNvSpPr>
          <p:nvPr/>
        </p:nvSpPr>
        <p:spPr bwMode="auto">
          <a:xfrm>
            <a:off x="1441995" y="5576284"/>
            <a:ext cx="153435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mn-lt"/>
              <a:ea typeface="黑体" panose="02010609060101010101" pitchFamily="2" charset="-122"/>
            </a:endParaRPr>
          </a:p>
        </p:txBody>
      </p:sp>
      <p:sp>
        <p:nvSpPr>
          <p:cNvPr id="20" name="Line 21"/>
          <p:cNvSpPr>
            <a:spLocks noChangeShapeType="1"/>
          </p:cNvSpPr>
          <p:nvPr/>
        </p:nvSpPr>
        <p:spPr bwMode="auto">
          <a:xfrm>
            <a:off x="1441995" y="5812877"/>
            <a:ext cx="153435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mn-lt"/>
              <a:ea typeface="黑体" panose="02010609060101010101" pitchFamily="2" charset="-122"/>
            </a:endParaRPr>
          </a:p>
        </p:txBody>
      </p:sp>
      <p:sp>
        <p:nvSpPr>
          <p:cNvPr id="21" name="Line 22"/>
          <p:cNvSpPr>
            <a:spLocks noChangeShapeType="1"/>
          </p:cNvSpPr>
          <p:nvPr/>
        </p:nvSpPr>
        <p:spPr bwMode="auto">
          <a:xfrm>
            <a:off x="1441995" y="6051620"/>
            <a:ext cx="1534352" cy="0"/>
          </a:xfrm>
          <a:prstGeom prst="line">
            <a:avLst/>
          </a:prstGeom>
          <a:noFill/>
          <a:ln w="28575">
            <a:solidFill>
              <a:srgbClr val="0000FF"/>
            </a:solidFill>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mn-lt"/>
              <a:ea typeface="黑体" panose="02010609060101010101" pitchFamily="2" charset="-122"/>
            </a:endParaRPr>
          </a:p>
        </p:txBody>
      </p:sp>
      <p:sp>
        <p:nvSpPr>
          <p:cNvPr id="22" name="Line 23"/>
          <p:cNvSpPr>
            <a:spLocks noChangeShapeType="1"/>
          </p:cNvSpPr>
          <p:nvPr/>
        </p:nvSpPr>
        <p:spPr bwMode="auto">
          <a:xfrm>
            <a:off x="3012465" y="5216020"/>
            <a:ext cx="3301713" cy="0"/>
          </a:xfrm>
          <a:prstGeom prst="line">
            <a:avLst/>
          </a:prstGeom>
          <a:noFill/>
          <a:ln w="28575">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15" b="1">
              <a:solidFill>
                <a:srgbClr val="000099"/>
              </a:solidFill>
              <a:latin typeface="+mn-lt"/>
              <a:ea typeface="黑体" panose="02010609060101010101" pitchFamily="2" charset="-122"/>
            </a:endParaRPr>
          </a:p>
        </p:txBody>
      </p:sp>
      <p:sp>
        <p:nvSpPr>
          <p:cNvPr id="24" name="Rectangle 25"/>
          <p:cNvSpPr>
            <a:spLocks noChangeArrowheads="1"/>
          </p:cNvSpPr>
          <p:nvPr/>
        </p:nvSpPr>
        <p:spPr bwMode="auto">
          <a:xfrm>
            <a:off x="1775195" y="4322347"/>
            <a:ext cx="364655" cy="133352"/>
          </a:xfrm>
          <a:prstGeom prst="rect">
            <a:avLst/>
          </a:prstGeom>
          <a:solidFill>
            <a:srgbClr val="FFFFCC"/>
          </a:solidFill>
          <a:ln w="19050">
            <a:solidFill>
              <a:schemeClr val="tx1"/>
            </a:solidFill>
            <a:miter lim="800000"/>
          </a:ln>
          <a:effectLst/>
        </p:spPr>
        <p:txBody>
          <a:bodyPr wrap="none" anchor="ctr"/>
          <a:lstStyle/>
          <a:p>
            <a:endParaRPr lang="zh-CN" altLang="en-US" sz="1515" b="1">
              <a:solidFill>
                <a:srgbClr val="000099"/>
              </a:solidFill>
              <a:latin typeface="微软雅黑" panose="020B0503020204020204" charset="-122"/>
              <a:ea typeface="微软雅黑" panose="020B0503020204020204" charset="-122"/>
            </a:endParaRPr>
          </a:p>
        </p:txBody>
      </p:sp>
      <p:sp>
        <p:nvSpPr>
          <p:cNvPr id="25" name="Rectangle 26"/>
          <p:cNvSpPr>
            <a:spLocks noChangeArrowheads="1"/>
          </p:cNvSpPr>
          <p:nvPr/>
        </p:nvSpPr>
        <p:spPr bwMode="auto">
          <a:xfrm>
            <a:off x="1775195" y="4558939"/>
            <a:ext cx="364655" cy="132276"/>
          </a:xfrm>
          <a:prstGeom prst="rect">
            <a:avLst/>
          </a:prstGeom>
          <a:solidFill>
            <a:srgbClr val="CCFF99"/>
          </a:solidFill>
          <a:ln w="19050">
            <a:solidFill>
              <a:schemeClr val="tx1"/>
            </a:solidFill>
            <a:miter lim="800000"/>
          </a:ln>
          <a:effectLst/>
        </p:spPr>
        <p:txBody>
          <a:bodyPr wrap="none" anchor="ctr"/>
          <a:lstStyle/>
          <a:p>
            <a:endParaRPr lang="zh-CN" altLang="en-US" sz="1515" b="1">
              <a:solidFill>
                <a:srgbClr val="000099"/>
              </a:solidFill>
              <a:latin typeface="微软雅黑" panose="020B0503020204020204" charset="-122"/>
              <a:ea typeface="微软雅黑" panose="020B0503020204020204" charset="-122"/>
            </a:endParaRPr>
          </a:p>
        </p:txBody>
      </p:sp>
      <p:sp>
        <p:nvSpPr>
          <p:cNvPr id="26" name="Rectangle 27"/>
          <p:cNvSpPr>
            <a:spLocks noChangeArrowheads="1"/>
          </p:cNvSpPr>
          <p:nvPr/>
        </p:nvSpPr>
        <p:spPr bwMode="auto">
          <a:xfrm>
            <a:off x="1775195" y="4796607"/>
            <a:ext cx="364655" cy="132277"/>
          </a:xfrm>
          <a:prstGeom prst="rect">
            <a:avLst/>
          </a:prstGeom>
          <a:solidFill>
            <a:srgbClr val="CCCC00"/>
          </a:solidFill>
          <a:ln w="19050">
            <a:solidFill>
              <a:schemeClr val="tx1"/>
            </a:solidFill>
            <a:miter lim="800000"/>
          </a:ln>
          <a:effectLst/>
        </p:spPr>
        <p:txBody>
          <a:bodyPr wrap="none" anchor="ctr"/>
          <a:lstStyle/>
          <a:p>
            <a:endParaRPr lang="zh-CN" altLang="en-US" sz="1515" b="1">
              <a:solidFill>
                <a:srgbClr val="000099"/>
              </a:solidFill>
              <a:latin typeface="微软雅黑" panose="020B0503020204020204" charset="-122"/>
              <a:ea typeface="微软雅黑" panose="020B0503020204020204" charset="-122"/>
            </a:endParaRPr>
          </a:p>
        </p:txBody>
      </p:sp>
      <p:sp>
        <p:nvSpPr>
          <p:cNvPr id="27" name="Rectangle 28"/>
          <p:cNvSpPr>
            <a:spLocks noChangeArrowheads="1"/>
          </p:cNvSpPr>
          <p:nvPr/>
        </p:nvSpPr>
        <p:spPr bwMode="auto">
          <a:xfrm>
            <a:off x="1775195" y="5034274"/>
            <a:ext cx="364655" cy="132276"/>
          </a:xfrm>
          <a:prstGeom prst="rect">
            <a:avLst/>
          </a:prstGeom>
          <a:solidFill>
            <a:srgbClr val="00CCFF"/>
          </a:solidFill>
          <a:ln w="19050">
            <a:solidFill>
              <a:schemeClr val="tx1"/>
            </a:solidFill>
            <a:miter lim="800000"/>
          </a:ln>
          <a:effectLst/>
        </p:spPr>
        <p:txBody>
          <a:bodyPr wrap="none" anchor="ctr"/>
          <a:lstStyle/>
          <a:p>
            <a:endParaRPr lang="zh-CN" altLang="en-US" sz="1515" b="1">
              <a:solidFill>
                <a:srgbClr val="000099"/>
              </a:solidFill>
              <a:latin typeface="微软雅黑" panose="020B0503020204020204" charset="-122"/>
              <a:ea typeface="微软雅黑" panose="020B0503020204020204" charset="-122"/>
            </a:endParaRPr>
          </a:p>
        </p:txBody>
      </p:sp>
      <p:sp>
        <p:nvSpPr>
          <p:cNvPr id="28" name="Rectangle 29"/>
          <p:cNvSpPr>
            <a:spLocks noChangeArrowheads="1"/>
          </p:cNvSpPr>
          <p:nvPr/>
        </p:nvSpPr>
        <p:spPr bwMode="auto">
          <a:xfrm>
            <a:off x="1775195" y="5271941"/>
            <a:ext cx="364655" cy="132277"/>
          </a:xfrm>
          <a:prstGeom prst="rect">
            <a:avLst/>
          </a:prstGeom>
          <a:solidFill>
            <a:srgbClr val="FF99FF"/>
          </a:solidFill>
          <a:ln w="19050">
            <a:solidFill>
              <a:schemeClr val="tx1"/>
            </a:solidFill>
            <a:miter lim="800000"/>
          </a:ln>
          <a:effectLst/>
        </p:spPr>
        <p:txBody>
          <a:bodyPr wrap="none" anchor="ctr"/>
          <a:lstStyle/>
          <a:p>
            <a:endParaRPr lang="zh-CN" altLang="en-US" sz="1515" b="1">
              <a:solidFill>
                <a:srgbClr val="000099"/>
              </a:solidFill>
              <a:latin typeface="微软雅黑" panose="020B0503020204020204" charset="-122"/>
              <a:ea typeface="微软雅黑" panose="020B0503020204020204" charset="-122"/>
            </a:endParaRPr>
          </a:p>
        </p:txBody>
      </p:sp>
      <p:sp>
        <p:nvSpPr>
          <p:cNvPr id="29" name="Rectangle 30"/>
          <p:cNvSpPr>
            <a:spLocks noChangeArrowheads="1"/>
          </p:cNvSpPr>
          <p:nvPr/>
        </p:nvSpPr>
        <p:spPr bwMode="auto">
          <a:xfrm>
            <a:off x="1775195" y="5509608"/>
            <a:ext cx="364655" cy="132276"/>
          </a:xfrm>
          <a:prstGeom prst="rect">
            <a:avLst/>
          </a:prstGeom>
          <a:solidFill>
            <a:srgbClr val="00CC00"/>
          </a:solidFill>
          <a:ln w="19050">
            <a:solidFill>
              <a:schemeClr val="tx1"/>
            </a:solidFill>
            <a:miter lim="800000"/>
          </a:ln>
          <a:effectLst/>
        </p:spPr>
        <p:txBody>
          <a:bodyPr wrap="none" anchor="ctr"/>
          <a:lstStyle/>
          <a:p>
            <a:endParaRPr lang="zh-CN" altLang="en-US" sz="1515" b="1">
              <a:solidFill>
                <a:srgbClr val="000099"/>
              </a:solidFill>
              <a:latin typeface="微软雅黑" panose="020B0503020204020204" charset="-122"/>
              <a:ea typeface="微软雅黑" panose="020B0503020204020204" charset="-122"/>
            </a:endParaRPr>
          </a:p>
        </p:txBody>
      </p:sp>
      <p:sp>
        <p:nvSpPr>
          <p:cNvPr id="30" name="Rectangle 31"/>
          <p:cNvSpPr>
            <a:spLocks noChangeArrowheads="1"/>
          </p:cNvSpPr>
          <p:nvPr/>
        </p:nvSpPr>
        <p:spPr bwMode="auto">
          <a:xfrm>
            <a:off x="1775195" y="5747277"/>
            <a:ext cx="364655" cy="132277"/>
          </a:xfrm>
          <a:prstGeom prst="rect">
            <a:avLst/>
          </a:prstGeom>
          <a:solidFill>
            <a:srgbClr val="FF00FF"/>
          </a:solidFill>
          <a:ln w="19050">
            <a:solidFill>
              <a:schemeClr val="tx1"/>
            </a:solidFill>
            <a:miter lim="800000"/>
          </a:ln>
          <a:effectLst/>
        </p:spPr>
        <p:txBody>
          <a:bodyPr wrap="none" anchor="ctr"/>
          <a:lstStyle/>
          <a:p>
            <a:endParaRPr lang="zh-CN" altLang="en-US" sz="1515" b="1">
              <a:solidFill>
                <a:srgbClr val="000099"/>
              </a:solidFill>
              <a:latin typeface="微软雅黑" panose="020B0503020204020204" charset="-122"/>
              <a:ea typeface="微软雅黑" panose="020B0503020204020204" charset="-122"/>
            </a:endParaRPr>
          </a:p>
        </p:txBody>
      </p:sp>
      <p:sp>
        <p:nvSpPr>
          <p:cNvPr id="31" name="Rectangle 32"/>
          <p:cNvSpPr>
            <a:spLocks noChangeArrowheads="1"/>
          </p:cNvSpPr>
          <p:nvPr/>
        </p:nvSpPr>
        <p:spPr bwMode="auto">
          <a:xfrm>
            <a:off x="1775195" y="5983868"/>
            <a:ext cx="364655" cy="133352"/>
          </a:xfrm>
          <a:prstGeom prst="rect">
            <a:avLst/>
          </a:prstGeom>
          <a:solidFill>
            <a:srgbClr val="3399FF"/>
          </a:solidFill>
          <a:ln w="19050">
            <a:solidFill>
              <a:schemeClr val="tx1"/>
            </a:solidFill>
            <a:miter lim="800000"/>
          </a:ln>
          <a:effectLst/>
        </p:spPr>
        <p:txBody>
          <a:bodyPr wrap="none" anchor="ctr"/>
          <a:lstStyle/>
          <a:p>
            <a:endParaRPr lang="zh-CN" altLang="en-US" sz="1515" b="1">
              <a:solidFill>
                <a:srgbClr val="000099"/>
              </a:solidFill>
              <a:latin typeface="微软雅黑" panose="020B0503020204020204" charset="-122"/>
              <a:ea typeface="微软雅黑" panose="020B0503020204020204" charset="-122"/>
            </a:endParaRPr>
          </a:p>
        </p:txBody>
      </p:sp>
      <p:sp>
        <p:nvSpPr>
          <p:cNvPr id="33" name="AutoShape 34"/>
          <p:cNvSpPr>
            <a:spLocks noChangeArrowheads="1"/>
          </p:cNvSpPr>
          <p:nvPr/>
        </p:nvSpPr>
        <p:spPr bwMode="auto">
          <a:xfrm rot="16200000">
            <a:off x="1988397" y="5036873"/>
            <a:ext cx="2194929" cy="365822"/>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chemeClr val="bg1"/>
          </a:solidFill>
          <a:ln w="19050">
            <a:solidFill>
              <a:schemeClr val="tx1"/>
            </a:solidFill>
            <a:miter lim="800000"/>
          </a:ln>
          <a:effectLst/>
        </p:spPr>
        <p:txBody>
          <a:bodyPr wrap="none" anchor="ctr"/>
          <a:lstStyle/>
          <a:p>
            <a:endParaRPr lang="zh-CN" altLang="en-US" sz="1515" b="1">
              <a:solidFill>
                <a:srgbClr val="000099"/>
              </a:solidFill>
              <a:latin typeface="微软雅黑" panose="020B0503020204020204" charset="-122"/>
              <a:ea typeface="微软雅黑" panose="020B0503020204020204" charset="-122"/>
            </a:endParaRPr>
          </a:p>
        </p:txBody>
      </p:sp>
      <p:sp>
        <p:nvSpPr>
          <p:cNvPr id="34" name="AutoShape 35"/>
          <p:cNvSpPr>
            <a:spLocks noChangeArrowheads="1"/>
          </p:cNvSpPr>
          <p:nvPr/>
        </p:nvSpPr>
        <p:spPr bwMode="auto">
          <a:xfrm rot="5400000" flipH="1">
            <a:off x="5075162" y="5037456"/>
            <a:ext cx="2194929" cy="364655"/>
          </a:xfrm>
          <a:custGeom>
            <a:avLst/>
            <a:gdLst>
              <a:gd name="G0" fmla="+- 2408 0 0"/>
              <a:gd name="G1" fmla="+- 21600 0 2408"/>
              <a:gd name="G2" fmla="*/ 2408 1 2"/>
              <a:gd name="G3" fmla="+- 21600 0 G2"/>
              <a:gd name="G4" fmla="+/ 2408 21600 2"/>
              <a:gd name="G5" fmla="+/ G1 0 2"/>
              <a:gd name="G6" fmla="*/ 21600 21600 2408"/>
              <a:gd name="G7" fmla="*/ G6 1 2"/>
              <a:gd name="G8" fmla="+- 21600 0 G7"/>
              <a:gd name="G9" fmla="*/ 21600 1 2"/>
              <a:gd name="G10" fmla="+- 2408 0 G9"/>
              <a:gd name="G11" fmla="?: G10 G8 0"/>
              <a:gd name="G12" fmla="?: G10 G7 21600"/>
              <a:gd name="T0" fmla="*/ 20396 w 21600"/>
              <a:gd name="T1" fmla="*/ 10800 h 21600"/>
              <a:gd name="T2" fmla="*/ 10800 w 21600"/>
              <a:gd name="T3" fmla="*/ 21600 h 21600"/>
              <a:gd name="T4" fmla="*/ 1204 w 21600"/>
              <a:gd name="T5" fmla="*/ 10800 h 21600"/>
              <a:gd name="T6" fmla="*/ 10800 w 21600"/>
              <a:gd name="T7" fmla="*/ 0 h 21600"/>
              <a:gd name="T8" fmla="*/ 3004 w 21600"/>
              <a:gd name="T9" fmla="*/ 3004 h 21600"/>
              <a:gd name="T10" fmla="*/ 18596 w 21600"/>
              <a:gd name="T11" fmla="*/ 18596 h 21600"/>
            </a:gdLst>
            <a:ahLst/>
            <a:cxnLst>
              <a:cxn ang="0">
                <a:pos x="T0" y="T1"/>
              </a:cxn>
              <a:cxn ang="0">
                <a:pos x="T2" y="T3"/>
              </a:cxn>
              <a:cxn ang="0">
                <a:pos x="T4" y="T5"/>
              </a:cxn>
              <a:cxn ang="0">
                <a:pos x="T6" y="T7"/>
              </a:cxn>
            </a:cxnLst>
            <a:rect l="T8" t="T9" r="T10" b="T11"/>
            <a:pathLst>
              <a:path w="21600" h="21600">
                <a:moveTo>
                  <a:pt x="0" y="0"/>
                </a:moveTo>
                <a:lnTo>
                  <a:pt x="2408" y="21600"/>
                </a:lnTo>
                <a:lnTo>
                  <a:pt x="19192" y="21600"/>
                </a:lnTo>
                <a:lnTo>
                  <a:pt x="21600" y="0"/>
                </a:lnTo>
                <a:close/>
              </a:path>
            </a:pathLst>
          </a:custGeom>
          <a:solidFill>
            <a:schemeClr val="bg1"/>
          </a:solidFill>
          <a:ln w="19050">
            <a:solidFill>
              <a:schemeClr val="tx1"/>
            </a:solidFill>
            <a:miter lim="800000"/>
          </a:ln>
          <a:effectLst/>
        </p:spPr>
        <p:txBody>
          <a:bodyPr wrap="none" anchor="ctr"/>
          <a:lstStyle/>
          <a:p>
            <a:endParaRPr lang="zh-CN" altLang="en-US" sz="1515" b="1">
              <a:solidFill>
                <a:srgbClr val="000099"/>
              </a:solidFill>
              <a:latin typeface="微软雅黑" panose="020B0503020204020204" charset="-122"/>
              <a:ea typeface="微软雅黑" panose="020B0503020204020204" charset="-122"/>
            </a:endParaRPr>
          </a:p>
        </p:txBody>
      </p:sp>
      <p:sp>
        <p:nvSpPr>
          <p:cNvPr id="35" name="Rectangle 36"/>
          <p:cNvSpPr>
            <a:spLocks noChangeArrowheads="1"/>
          </p:cNvSpPr>
          <p:nvPr/>
        </p:nvSpPr>
        <p:spPr bwMode="auto">
          <a:xfrm>
            <a:off x="7170478" y="4322347"/>
            <a:ext cx="364657" cy="133352"/>
          </a:xfrm>
          <a:prstGeom prst="rect">
            <a:avLst/>
          </a:prstGeom>
          <a:solidFill>
            <a:srgbClr val="FFFFCC"/>
          </a:solidFill>
          <a:ln w="19050">
            <a:solidFill>
              <a:schemeClr val="tx1"/>
            </a:solidFill>
            <a:miter lim="800000"/>
          </a:ln>
          <a:effectLst/>
        </p:spPr>
        <p:txBody>
          <a:bodyPr wrap="none" anchor="ctr"/>
          <a:lstStyle/>
          <a:p>
            <a:endParaRPr lang="zh-CN" altLang="en-US" sz="1515" b="1">
              <a:solidFill>
                <a:srgbClr val="000099"/>
              </a:solidFill>
              <a:latin typeface="微软雅黑" panose="020B0503020204020204" charset="-122"/>
              <a:ea typeface="微软雅黑" panose="020B0503020204020204" charset="-122"/>
            </a:endParaRPr>
          </a:p>
        </p:txBody>
      </p:sp>
      <p:sp>
        <p:nvSpPr>
          <p:cNvPr id="36" name="Rectangle 37"/>
          <p:cNvSpPr>
            <a:spLocks noChangeArrowheads="1"/>
          </p:cNvSpPr>
          <p:nvPr/>
        </p:nvSpPr>
        <p:spPr bwMode="auto">
          <a:xfrm>
            <a:off x="7170478" y="4558939"/>
            <a:ext cx="364657" cy="132276"/>
          </a:xfrm>
          <a:prstGeom prst="rect">
            <a:avLst/>
          </a:prstGeom>
          <a:solidFill>
            <a:srgbClr val="CCFF99"/>
          </a:solidFill>
          <a:ln w="19050">
            <a:solidFill>
              <a:schemeClr val="tx1"/>
            </a:solidFill>
            <a:miter lim="800000"/>
          </a:ln>
          <a:effectLst/>
        </p:spPr>
        <p:txBody>
          <a:bodyPr wrap="none" anchor="ctr"/>
          <a:lstStyle/>
          <a:p>
            <a:endParaRPr lang="zh-CN" altLang="en-US" sz="1515" b="1">
              <a:solidFill>
                <a:srgbClr val="000099"/>
              </a:solidFill>
              <a:latin typeface="微软雅黑" panose="020B0503020204020204" charset="-122"/>
              <a:ea typeface="微软雅黑" panose="020B0503020204020204" charset="-122"/>
            </a:endParaRPr>
          </a:p>
        </p:txBody>
      </p:sp>
      <p:sp>
        <p:nvSpPr>
          <p:cNvPr id="37" name="Rectangle 38"/>
          <p:cNvSpPr>
            <a:spLocks noChangeArrowheads="1"/>
          </p:cNvSpPr>
          <p:nvPr/>
        </p:nvSpPr>
        <p:spPr bwMode="auto">
          <a:xfrm>
            <a:off x="7170478" y="4796607"/>
            <a:ext cx="364657" cy="132277"/>
          </a:xfrm>
          <a:prstGeom prst="rect">
            <a:avLst/>
          </a:prstGeom>
          <a:solidFill>
            <a:srgbClr val="CCCC00"/>
          </a:solidFill>
          <a:ln w="19050">
            <a:solidFill>
              <a:schemeClr val="tx1"/>
            </a:solidFill>
            <a:miter lim="800000"/>
          </a:ln>
          <a:effectLst/>
        </p:spPr>
        <p:txBody>
          <a:bodyPr wrap="none" anchor="ctr"/>
          <a:lstStyle/>
          <a:p>
            <a:endParaRPr lang="zh-CN" altLang="en-US" sz="1515" b="1">
              <a:solidFill>
                <a:srgbClr val="000099"/>
              </a:solidFill>
              <a:latin typeface="微软雅黑" panose="020B0503020204020204" charset="-122"/>
              <a:ea typeface="微软雅黑" panose="020B0503020204020204" charset="-122"/>
            </a:endParaRPr>
          </a:p>
        </p:txBody>
      </p:sp>
      <p:sp>
        <p:nvSpPr>
          <p:cNvPr id="38" name="Rectangle 39"/>
          <p:cNvSpPr>
            <a:spLocks noChangeArrowheads="1"/>
          </p:cNvSpPr>
          <p:nvPr/>
        </p:nvSpPr>
        <p:spPr bwMode="auto">
          <a:xfrm>
            <a:off x="7170478" y="5034274"/>
            <a:ext cx="364657" cy="132276"/>
          </a:xfrm>
          <a:prstGeom prst="rect">
            <a:avLst/>
          </a:prstGeom>
          <a:solidFill>
            <a:srgbClr val="00CCFF"/>
          </a:solidFill>
          <a:ln w="19050">
            <a:solidFill>
              <a:schemeClr val="tx1"/>
            </a:solidFill>
            <a:miter lim="800000"/>
          </a:ln>
          <a:effectLst/>
        </p:spPr>
        <p:txBody>
          <a:bodyPr wrap="none" anchor="ctr"/>
          <a:lstStyle/>
          <a:p>
            <a:endParaRPr lang="zh-CN" altLang="en-US" sz="1515" b="1">
              <a:solidFill>
                <a:srgbClr val="000099"/>
              </a:solidFill>
              <a:latin typeface="微软雅黑" panose="020B0503020204020204" charset="-122"/>
              <a:ea typeface="微软雅黑" panose="020B0503020204020204" charset="-122"/>
            </a:endParaRPr>
          </a:p>
        </p:txBody>
      </p:sp>
      <p:sp>
        <p:nvSpPr>
          <p:cNvPr id="39" name="Rectangle 40"/>
          <p:cNvSpPr>
            <a:spLocks noChangeArrowheads="1"/>
          </p:cNvSpPr>
          <p:nvPr/>
        </p:nvSpPr>
        <p:spPr bwMode="auto">
          <a:xfrm>
            <a:off x="7170478" y="5271941"/>
            <a:ext cx="364657" cy="132277"/>
          </a:xfrm>
          <a:prstGeom prst="rect">
            <a:avLst/>
          </a:prstGeom>
          <a:solidFill>
            <a:srgbClr val="FF99FF"/>
          </a:solidFill>
          <a:ln w="19050">
            <a:solidFill>
              <a:schemeClr val="tx1"/>
            </a:solidFill>
            <a:miter lim="800000"/>
          </a:ln>
          <a:effectLst/>
        </p:spPr>
        <p:txBody>
          <a:bodyPr wrap="none" anchor="ctr"/>
          <a:lstStyle/>
          <a:p>
            <a:endParaRPr lang="zh-CN" altLang="en-US" sz="1515" b="1">
              <a:solidFill>
                <a:srgbClr val="000099"/>
              </a:solidFill>
              <a:latin typeface="微软雅黑" panose="020B0503020204020204" charset="-122"/>
              <a:ea typeface="微软雅黑" panose="020B0503020204020204" charset="-122"/>
            </a:endParaRPr>
          </a:p>
        </p:txBody>
      </p:sp>
      <p:sp>
        <p:nvSpPr>
          <p:cNvPr id="40" name="Rectangle 41"/>
          <p:cNvSpPr>
            <a:spLocks noChangeArrowheads="1"/>
          </p:cNvSpPr>
          <p:nvPr/>
        </p:nvSpPr>
        <p:spPr bwMode="auto">
          <a:xfrm>
            <a:off x="7170478" y="5509608"/>
            <a:ext cx="364657" cy="132276"/>
          </a:xfrm>
          <a:prstGeom prst="rect">
            <a:avLst/>
          </a:prstGeom>
          <a:solidFill>
            <a:srgbClr val="00CC00"/>
          </a:solidFill>
          <a:ln w="19050">
            <a:solidFill>
              <a:schemeClr val="tx1"/>
            </a:solidFill>
            <a:miter lim="800000"/>
          </a:ln>
          <a:effectLst/>
        </p:spPr>
        <p:txBody>
          <a:bodyPr wrap="none" anchor="ctr"/>
          <a:lstStyle/>
          <a:p>
            <a:endParaRPr lang="zh-CN" altLang="en-US" sz="1515" b="1">
              <a:solidFill>
                <a:srgbClr val="000099"/>
              </a:solidFill>
              <a:latin typeface="微软雅黑" panose="020B0503020204020204" charset="-122"/>
              <a:ea typeface="微软雅黑" panose="020B0503020204020204" charset="-122"/>
            </a:endParaRPr>
          </a:p>
        </p:txBody>
      </p:sp>
      <p:sp>
        <p:nvSpPr>
          <p:cNvPr id="41" name="Rectangle 42"/>
          <p:cNvSpPr>
            <a:spLocks noChangeArrowheads="1"/>
          </p:cNvSpPr>
          <p:nvPr/>
        </p:nvSpPr>
        <p:spPr bwMode="auto">
          <a:xfrm>
            <a:off x="7170478" y="5747277"/>
            <a:ext cx="364657" cy="132277"/>
          </a:xfrm>
          <a:prstGeom prst="rect">
            <a:avLst/>
          </a:prstGeom>
          <a:solidFill>
            <a:srgbClr val="FF00FF"/>
          </a:solidFill>
          <a:ln w="19050">
            <a:solidFill>
              <a:schemeClr val="tx1"/>
            </a:solidFill>
            <a:miter lim="800000"/>
          </a:ln>
          <a:effectLst/>
        </p:spPr>
        <p:txBody>
          <a:bodyPr wrap="none" anchor="ctr"/>
          <a:lstStyle/>
          <a:p>
            <a:endParaRPr lang="zh-CN" altLang="en-US" sz="1515" b="1">
              <a:solidFill>
                <a:srgbClr val="000099"/>
              </a:solidFill>
              <a:latin typeface="微软雅黑" panose="020B0503020204020204" charset="-122"/>
              <a:ea typeface="微软雅黑" panose="020B0503020204020204" charset="-122"/>
            </a:endParaRPr>
          </a:p>
        </p:txBody>
      </p:sp>
      <p:sp>
        <p:nvSpPr>
          <p:cNvPr id="42" name="Rectangle 43"/>
          <p:cNvSpPr>
            <a:spLocks noChangeArrowheads="1"/>
          </p:cNvSpPr>
          <p:nvPr/>
        </p:nvSpPr>
        <p:spPr bwMode="auto">
          <a:xfrm>
            <a:off x="7170478" y="5983868"/>
            <a:ext cx="364657" cy="133352"/>
          </a:xfrm>
          <a:prstGeom prst="rect">
            <a:avLst/>
          </a:prstGeom>
          <a:solidFill>
            <a:srgbClr val="3399FF"/>
          </a:solidFill>
          <a:ln w="19050">
            <a:solidFill>
              <a:schemeClr val="tx1"/>
            </a:solidFill>
            <a:miter lim="800000"/>
          </a:ln>
          <a:effectLst/>
        </p:spPr>
        <p:txBody>
          <a:bodyPr wrap="none" anchor="ctr"/>
          <a:lstStyle/>
          <a:p>
            <a:endParaRPr lang="zh-CN" altLang="en-US" sz="1515" b="1">
              <a:solidFill>
                <a:srgbClr val="000099"/>
              </a:solidFill>
              <a:latin typeface="微软雅黑" panose="020B0503020204020204" charset="-122"/>
              <a:ea typeface="微软雅黑" panose="020B0503020204020204" charset="-122"/>
            </a:endParaRPr>
          </a:p>
        </p:txBody>
      </p:sp>
      <p:sp>
        <p:nvSpPr>
          <p:cNvPr id="46" name="Text Box 47"/>
          <p:cNvSpPr txBox="1">
            <a:spLocks noChangeArrowheads="1"/>
          </p:cNvSpPr>
          <p:nvPr/>
        </p:nvSpPr>
        <p:spPr bwMode="auto">
          <a:xfrm>
            <a:off x="2880315" y="4844360"/>
            <a:ext cx="403860" cy="893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735" b="1" dirty="0">
                <a:latin typeface="微软雅黑" panose="020B0503020204020204" charset="-122"/>
                <a:ea typeface="微软雅黑" panose="020B0503020204020204" charset="-122"/>
              </a:rPr>
              <a:t>复</a:t>
            </a:r>
          </a:p>
          <a:p>
            <a:pPr algn="l"/>
            <a:r>
              <a:rPr kumimoji="1" lang="zh-CN" altLang="en-US" sz="1735" b="1" dirty="0">
                <a:latin typeface="微软雅黑" panose="020B0503020204020204" charset="-122"/>
                <a:ea typeface="微软雅黑" panose="020B0503020204020204" charset="-122"/>
              </a:rPr>
              <a:t>用</a:t>
            </a:r>
          </a:p>
          <a:p>
            <a:pPr algn="l"/>
            <a:r>
              <a:rPr kumimoji="1" lang="zh-CN" altLang="en-US" sz="1735" b="1" dirty="0">
                <a:latin typeface="微软雅黑" panose="020B0503020204020204" charset="-122"/>
                <a:ea typeface="微软雅黑" panose="020B0503020204020204" charset="-122"/>
              </a:rPr>
              <a:t>器</a:t>
            </a:r>
          </a:p>
        </p:txBody>
      </p:sp>
      <p:sp>
        <p:nvSpPr>
          <p:cNvPr id="47" name="Text Box 48"/>
          <p:cNvSpPr txBox="1">
            <a:spLocks noChangeArrowheads="1"/>
          </p:cNvSpPr>
          <p:nvPr/>
        </p:nvSpPr>
        <p:spPr bwMode="auto">
          <a:xfrm>
            <a:off x="5959674" y="4844360"/>
            <a:ext cx="403860" cy="893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1735" b="1" dirty="0">
                <a:latin typeface="微软雅黑" panose="020B0503020204020204" charset="-122"/>
                <a:ea typeface="微软雅黑" panose="020B0503020204020204" charset="-122"/>
              </a:rPr>
              <a:t>分</a:t>
            </a:r>
          </a:p>
          <a:p>
            <a:pPr algn="l"/>
            <a:r>
              <a:rPr kumimoji="1" lang="zh-CN" altLang="en-US" sz="1735" b="1" dirty="0">
                <a:latin typeface="微软雅黑" panose="020B0503020204020204" charset="-122"/>
                <a:ea typeface="微软雅黑" panose="020B0503020204020204" charset="-122"/>
              </a:rPr>
              <a:t>用</a:t>
            </a:r>
          </a:p>
          <a:p>
            <a:pPr algn="l"/>
            <a:r>
              <a:rPr kumimoji="1" lang="zh-CN" altLang="en-US" sz="1735" b="1" dirty="0">
                <a:latin typeface="微软雅黑" panose="020B0503020204020204" charset="-122"/>
                <a:ea typeface="微软雅黑" panose="020B0503020204020204" charset="-122"/>
              </a:rPr>
              <a:t>器</a:t>
            </a:r>
          </a:p>
        </p:txBody>
      </p:sp>
      <p:sp>
        <p:nvSpPr>
          <p:cNvPr id="53" name="Text Box 55"/>
          <p:cNvSpPr txBox="1">
            <a:spLocks noChangeArrowheads="1"/>
          </p:cNvSpPr>
          <p:nvPr/>
        </p:nvSpPr>
        <p:spPr bwMode="auto">
          <a:xfrm>
            <a:off x="1525376" y="3711667"/>
            <a:ext cx="843280" cy="2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300" b="1" dirty="0">
                <a:latin typeface="微软雅黑" panose="020B0503020204020204" charset="-122"/>
                <a:ea typeface="微软雅黑" panose="020B0503020204020204" charset="-122"/>
              </a:rPr>
              <a:t>光调制器</a:t>
            </a:r>
          </a:p>
        </p:txBody>
      </p:sp>
      <p:sp>
        <p:nvSpPr>
          <p:cNvPr id="54" name="Line 56"/>
          <p:cNvSpPr>
            <a:spLocks noChangeShapeType="1"/>
          </p:cNvSpPr>
          <p:nvPr/>
        </p:nvSpPr>
        <p:spPr bwMode="auto">
          <a:xfrm>
            <a:off x="1955934" y="3975269"/>
            <a:ext cx="0" cy="34707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mn-lt"/>
              <a:ea typeface="黑体" panose="02010609060101010101" pitchFamily="2" charset="-122"/>
            </a:endParaRPr>
          </a:p>
        </p:txBody>
      </p:sp>
      <p:sp>
        <p:nvSpPr>
          <p:cNvPr id="55" name="Text Box 57"/>
          <p:cNvSpPr txBox="1">
            <a:spLocks noChangeArrowheads="1"/>
          </p:cNvSpPr>
          <p:nvPr/>
        </p:nvSpPr>
        <p:spPr bwMode="auto">
          <a:xfrm>
            <a:off x="6921347" y="3721986"/>
            <a:ext cx="843280" cy="2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1300" b="1" dirty="0">
                <a:latin typeface="微软雅黑" panose="020B0503020204020204" charset="-122"/>
                <a:ea typeface="微软雅黑" panose="020B0503020204020204" charset="-122"/>
              </a:rPr>
              <a:t>光解调器</a:t>
            </a:r>
          </a:p>
        </p:txBody>
      </p:sp>
      <p:sp>
        <p:nvSpPr>
          <p:cNvPr id="56" name="Line 58"/>
          <p:cNvSpPr>
            <a:spLocks noChangeShapeType="1"/>
          </p:cNvSpPr>
          <p:nvPr/>
        </p:nvSpPr>
        <p:spPr bwMode="auto">
          <a:xfrm>
            <a:off x="7345217" y="3975269"/>
            <a:ext cx="0" cy="34707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solidFill>
                <a:srgbClr val="000099"/>
              </a:solidFill>
              <a:latin typeface="+mn-lt"/>
              <a:ea typeface="黑体" panose="02010609060101010101" pitchFamily="2" charset="-122"/>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17842"/>
            <a:ext cx="9144000" cy="2328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411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Effect transition="in" filter="barn(inVertical)">
                                      <p:cBhvr>
                                        <p:cTn id="7"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市镇">
  <a:themeElements>
    <a:clrScheme name="市镇">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市镇">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市镇">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446</TotalTime>
  <Words>2653</Words>
  <Application>Microsoft Office PowerPoint</Application>
  <PresentationFormat>全屏显示(4:3)</PresentationFormat>
  <Paragraphs>332</Paragraphs>
  <Slides>50</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52" baseType="lpstr">
      <vt:lpstr>市镇</vt:lpstr>
      <vt:lpstr>公式</vt:lpstr>
      <vt:lpstr>广域网及相关技术</vt:lpstr>
      <vt:lpstr>PowerPoint 演示文稿</vt:lpstr>
      <vt:lpstr>PowerPoint 演示文稿</vt:lpstr>
      <vt:lpstr>信道复用技术</vt:lpstr>
      <vt:lpstr>PowerPoint 演示文稿</vt:lpstr>
      <vt:lpstr>和多址技术的关系</vt:lpstr>
      <vt:lpstr>PowerPoint 演示文稿</vt:lpstr>
      <vt:lpstr>1. 频分复用/多址</vt:lpstr>
      <vt:lpstr>2. 波分复用/多址</vt:lpstr>
      <vt:lpstr>PowerPoint 演示文稿</vt:lpstr>
      <vt:lpstr>3. 时分复用/多址</vt:lpstr>
      <vt:lpstr>PowerPoint 演示文稿</vt:lpstr>
      <vt:lpstr>PowerPoint 演示文稿</vt:lpstr>
      <vt:lpstr>4. 统计时分复用</vt:lpstr>
      <vt:lpstr>统计时分复用（Statistical TDM，STDM）</vt:lpstr>
      <vt:lpstr>PowerPoint 演示文稿</vt:lpstr>
      <vt:lpstr>5. 空分复用</vt:lpstr>
      <vt:lpstr>PowerPoint 演示文稿</vt:lpstr>
      <vt:lpstr>PowerPoint 演示文稿</vt:lpstr>
      <vt:lpstr>1. 码分复用的基础——码片序列</vt:lpstr>
      <vt:lpstr>PowerPoint 演示文稿</vt:lpstr>
      <vt:lpstr>发送一串比特数据</vt:lpstr>
      <vt:lpstr>2. 码片序列的特性</vt:lpstr>
      <vt:lpstr>正交关系举例</vt:lpstr>
      <vt:lpstr>PowerPoint 演示文稿</vt:lpstr>
      <vt:lpstr>3. 如何实现区分用户以实现复用</vt:lpstr>
      <vt:lpstr>接收方</vt:lpstr>
      <vt:lpstr>4. 结论</vt:lpstr>
      <vt:lpstr>PowerPoint 演示文稿</vt:lpstr>
      <vt:lpstr>1.背景和特点</vt:lpstr>
      <vt:lpstr>PowerPoint 演示文稿</vt:lpstr>
      <vt:lpstr>特点</vt:lpstr>
      <vt:lpstr>So</vt:lpstr>
      <vt:lpstr>2. SDH拓扑</vt:lpstr>
      <vt:lpstr>PowerPoint 演示文稿</vt:lpstr>
      <vt:lpstr>PowerPoint 演示文稿</vt:lpstr>
      <vt:lpstr>1. 复用模型</vt:lpstr>
      <vt:lpstr>信息结构</vt:lpstr>
      <vt:lpstr>2. 复用技术</vt:lpstr>
      <vt:lpstr>PowerPoint 演示文稿</vt:lpstr>
      <vt:lpstr>各阶的数据率</vt:lpstr>
      <vt:lpstr>PowerPoint 演示文稿</vt:lpstr>
      <vt:lpstr>PowerPoint 演示文稿</vt:lpstr>
      <vt:lpstr>一、概述</vt:lpstr>
      <vt:lpstr>二、成帧&amp;透明传输</vt:lpstr>
      <vt:lpstr>1. 面向字节的协议</vt:lpstr>
      <vt:lpstr>透明传输的处理</vt:lpstr>
      <vt:lpstr>2. 面向比特的协议</vt:lpstr>
      <vt:lpstr>三、PPP的连接建立</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先知道概念</dc:title>
  <dc:creator>du</dc:creator>
  <cp:lastModifiedBy>du</cp:lastModifiedBy>
  <cp:revision>44</cp:revision>
  <dcterms:created xsi:type="dcterms:W3CDTF">2023-06-19T02:50:47Z</dcterms:created>
  <dcterms:modified xsi:type="dcterms:W3CDTF">2023-06-23T13:09:11Z</dcterms:modified>
</cp:coreProperties>
</file>