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26"/>
  </p:notesMasterIdLst>
  <p:handoutMasterIdLst>
    <p:handoutMasterId r:id="rId127"/>
  </p:handoutMasterIdLst>
  <p:sldIdLst>
    <p:sldId id="256" r:id="rId2"/>
    <p:sldId id="257" r:id="rId3"/>
    <p:sldId id="274" r:id="rId4"/>
    <p:sldId id="275" r:id="rId5"/>
    <p:sldId id="276" r:id="rId6"/>
    <p:sldId id="277" r:id="rId7"/>
    <p:sldId id="261" r:id="rId8"/>
    <p:sldId id="278" r:id="rId9"/>
    <p:sldId id="25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59" r:id="rId23"/>
    <p:sldId id="291" r:id="rId24"/>
    <p:sldId id="292" r:id="rId25"/>
    <p:sldId id="293" r:id="rId26"/>
    <p:sldId id="294" r:id="rId27"/>
    <p:sldId id="295" r:id="rId28"/>
    <p:sldId id="296" r:id="rId29"/>
    <p:sldId id="260" r:id="rId30"/>
    <p:sldId id="297" r:id="rId31"/>
    <p:sldId id="298" r:id="rId32"/>
    <p:sldId id="262" r:id="rId33"/>
    <p:sldId id="299" r:id="rId34"/>
    <p:sldId id="263" r:id="rId35"/>
    <p:sldId id="300" r:id="rId36"/>
    <p:sldId id="301" r:id="rId37"/>
    <p:sldId id="302" r:id="rId38"/>
    <p:sldId id="303" r:id="rId39"/>
    <p:sldId id="304" r:id="rId40"/>
    <p:sldId id="264" r:id="rId41"/>
    <p:sldId id="305" r:id="rId42"/>
    <p:sldId id="265" r:id="rId43"/>
    <p:sldId id="379" r:id="rId44"/>
    <p:sldId id="306" r:id="rId45"/>
    <p:sldId id="307" r:id="rId46"/>
    <p:sldId id="308" r:id="rId47"/>
    <p:sldId id="309" r:id="rId48"/>
    <p:sldId id="310" r:id="rId49"/>
    <p:sldId id="311" r:id="rId50"/>
    <p:sldId id="266" r:id="rId51"/>
    <p:sldId id="312" r:id="rId52"/>
    <p:sldId id="313" r:id="rId53"/>
    <p:sldId id="314" r:id="rId54"/>
    <p:sldId id="315" r:id="rId55"/>
    <p:sldId id="267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268" r:id="rId67"/>
    <p:sldId id="326" r:id="rId68"/>
    <p:sldId id="327" r:id="rId69"/>
    <p:sldId id="328" r:id="rId70"/>
    <p:sldId id="329" r:id="rId71"/>
    <p:sldId id="330" r:id="rId72"/>
    <p:sldId id="269" r:id="rId73"/>
    <p:sldId id="331" r:id="rId74"/>
    <p:sldId id="270" r:id="rId75"/>
    <p:sldId id="332" r:id="rId76"/>
    <p:sldId id="333" r:id="rId77"/>
    <p:sldId id="334" r:id="rId78"/>
    <p:sldId id="335" r:id="rId79"/>
    <p:sldId id="271" r:id="rId80"/>
    <p:sldId id="336" r:id="rId81"/>
    <p:sldId id="337" r:id="rId82"/>
    <p:sldId id="338" r:id="rId83"/>
    <p:sldId id="380" r:id="rId84"/>
    <p:sldId id="339" r:id="rId85"/>
    <p:sldId id="340" r:id="rId86"/>
    <p:sldId id="272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273" r:id="rId95"/>
    <p:sldId id="348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7" r:id="rId121"/>
    <p:sldId id="374" r:id="rId122"/>
    <p:sldId id="375" r:id="rId123"/>
    <p:sldId id="376" r:id="rId124"/>
    <p:sldId id="378" r:id="rId1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ED8D45"/>
    <a:srgbClr val="FFCC99"/>
    <a:srgbClr val="EBB847"/>
    <a:srgbClr val="59C181"/>
    <a:srgbClr val="3CDE63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0" autoAdjust="0"/>
    <p:restoredTop sz="94583" autoAdjust="0"/>
  </p:normalViewPr>
  <p:slideViewPr>
    <p:cSldViewPr>
      <p:cViewPr>
        <p:scale>
          <a:sx n="90" d="100"/>
          <a:sy n="90" d="100"/>
        </p:scale>
        <p:origin x="-163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48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831F-7F4F-4123-9DB6-9E0FD04DF320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BE65-B085-49F5-9D4F-840A11330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7674E-C742-4C0F-850A-352282C0ECCD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89EE-8134-429A-9E63-5D611C84E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</a:t>
            </a:r>
          </a:p>
          <a:p>
            <a:pPr rtl="0"/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节的</a:t>
            </a:r>
          </a:p>
          <a:p>
            <a:pPr rtl="0"/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固定</a:t>
            </a:r>
          </a:p>
          <a:p>
            <a:pPr rtl="0"/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D89EE-8134-429A-9E63-5D611C84EE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7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0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52" y="0"/>
            <a:ext cx="4127500" cy="46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传输控制协议</a:t>
            </a:r>
            <a:r>
              <a:rPr lang="en-US" altLang="zh-CN" dirty="0">
                <a:solidFill>
                  <a:srgbClr val="FF0000"/>
                </a:solidFill>
              </a:rPr>
              <a:t>TCP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36405" y="5148924"/>
            <a:ext cx="6400800" cy="1752600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1700"/>
            <a:ext cx="3589655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 rot="21236003">
            <a:off x="5486531" y="133186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可靠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834243">
            <a:off x="8096098" y="1329435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拥塞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控制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 rot="281805">
            <a:off x="7492869" y="644202"/>
            <a:ext cx="61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缇曦琵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5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）端口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包括源端口和目的端口，各占</a:t>
            </a:r>
            <a:r>
              <a:rPr lang="en-US" altLang="zh-CN" dirty="0"/>
              <a:t>2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r>
              <a:rPr lang="zh-CN" altLang="zh-CN" dirty="0" smtClean="0"/>
              <a:t>为</a:t>
            </a:r>
            <a:r>
              <a:rPr lang="zh-CN" altLang="zh-CN" dirty="0"/>
              <a:t>应用层提供的服务</a:t>
            </a:r>
            <a:r>
              <a:rPr lang="zh-CN" altLang="zh-CN" dirty="0" smtClean="0"/>
              <a:t>接口</a:t>
            </a:r>
            <a:endParaRPr lang="en-US" altLang="zh-CN" dirty="0" smtClean="0"/>
          </a:p>
          <a:p>
            <a:r>
              <a:rPr lang="zh-CN" altLang="zh-CN" dirty="0" smtClean="0"/>
              <a:t>方便</a:t>
            </a:r>
            <a:r>
              <a:rPr lang="zh-CN" altLang="zh-CN" dirty="0"/>
              <a:t>实现对进程的寻址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712731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3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4" y="188914"/>
            <a:ext cx="7793037" cy="623887"/>
          </a:xfrm>
        </p:spPr>
        <p:txBody>
          <a:bodyPr/>
          <a:lstStyle/>
          <a:p>
            <a:pPr algn="ctr" eaLnBrk="1" hangingPunct="1"/>
            <a:endParaRPr lang="zh-CN" altLang="en-US" sz="3200" dirty="0" smtClean="0"/>
          </a:p>
        </p:txBody>
      </p:sp>
      <p:sp>
        <p:nvSpPr>
          <p:cNvPr id="98308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9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0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3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4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5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6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7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8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9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0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1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2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3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4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5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6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7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98328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8329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98330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8331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98332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8333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98334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8335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98336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8337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98338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8339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8340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8341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8342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8343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8344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8345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98346" name="Freeform 54"/>
          <p:cNvSpPr>
            <a:spLocks/>
          </p:cNvSpPr>
          <p:nvPr/>
        </p:nvSpPr>
        <p:spPr bwMode="auto">
          <a:xfrm>
            <a:off x="954088" y="2392363"/>
            <a:ext cx="1135062" cy="1446212"/>
          </a:xfrm>
          <a:custGeom>
            <a:avLst/>
            <a:gdLst>
              <a:gd name="T0" fmla="*/ 2147483647 w 618"/>
              <a:gd name="T1" fmla="*/ 0 h 883"/>
              <a:gd name="T2" fmla="*/ 2147483647 w 618"/>
              <a:gd name="T3" fmla="*/ 2147483647 h 883"/>
              <a:gd name="T4" fmla="*/ 2147483647 w 618"/>
              <a:gd name="T5" fmla="*/ 2147483647 h 883"/>
              <a:gd name="T6" fmla="*/ 2147483647 w 618"/>
              <a:gd name="T7" fmla="*/ 2147483647 h 883"/>
              <a:gd name="T8" fmla="*/ 2147483647 w 618"/>
              <a:gd name="T9" fmla="*/ 2147483647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883"/>
              <a:gd name="T17" fmla="*/ 618 w 618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883">
                <a:moveTo>
                  <a:pt x="618" y="0"/>
                </a:moveTo>
                <a:lnTo>
                  <a:pt x="480" y="474"/>
                </a:lnTo>
                <a:cubicBezTo>
                  <a:pt x="430" y="554"/>
                  <a:pt x="381" y="634"/>
                  <a:pt x="331" y="714"/>
                </a:cubicBezTo>
                <a:lnTo>
                  <a:pt x="187" y="834"/>
                </a:lnTo>
                <a:cubicBezTo>
                  <a:pt x="47" y="883"/>
                  <a:pt x="0" y="882"/>
                  <a:pt x="55" y="882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7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98348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grpSp>
        <p:nvGrpSpPr>
          <p:cNvPr id="98349" name="Group 63"/>
          <p:cNvGrpSpPr>
            <a:grpSpLocks/>
          </p:cNvGrpSpPr>
          <p:nvPr/>
        </p:nvGrpSpPr>
        <p:grpSpPr bwMode="auto">
          <a:xfrm>
            <a:off x="1658939" y="3270251"/>
            <a:ext cx="2341562" cy="400050"/>
            <a:chOff x="1045" y="2060"/>
            <a:chExt cx="1475" cy="252"/>
          </a:xfrm>
        </p:grpSpPr>
        <p:sp>
          <p:nvSpPr>
            <p:cNvPr id="98381" name="Text Box 64"/>
            <p:cNvSpPr txBox="1">
              <a:spLocks noChangeArrowheads="1"/>
            </p:cNvSpPr>
            <p:nvPr/>
          </p:nvSpPr>
          <p:spPr bwMode="auto">
            <a:xfrm>
              <a:off x="1434" y="2060"/>
              <a:ext cx="10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rgbClr val="333399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/>
                <a:t>指数规律增长</a:t>
              </a:r>
            </a:p>
          </p:txBody>
        </p:sp>
        <p:sp>
          <p:nvSpPr>
            <p:cNvPr id="98382" name="Line 65"/>
            <p:cNvSpPr>
              <a:spLocks noChangeShapeType="1"/>
            </p:cNvSpPr>
            <p:nvPr/>
          </p:nvSpPr>
          <p:spPr bwMode="auto">
            <a:xfrm flipH="1" flipV="1">
              <a:off x="1045" y="2143"/>
              <a:ext cx="445" cy="5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350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51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8352" name="Line 71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55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8356" name="Text Box 76"/>
          <p:cNvSpPr txBox="1">
            <a:spLocks noChangeArrowheads="1"/>
          </p:cNvSpPr>
          <p:nvPr/>
        </p:nvSpPr>
        <p:spPr bwMode="auto">
          <a:xfrm>
            <a:off x="2486026" y="2130426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ssthresh = 16</a:t>
            </a:r>
          </a:p>
        </p:txBody>
      </p:sp>
      <p:sp>
        <p:nvSpPr>
          <p:cNvPr id="98357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58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59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98360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62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8363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8364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8365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8366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8368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69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0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1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2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3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4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5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6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7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8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9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54"/>
          <p:cNvSpPr>
            <a:spLocks/>
          </p:cNvSpPr>
          <p:nvPr/>
        </p:nvSpPr>
        <p:spPr bwMode="auto">
          <a:xfrm>
            <a:off x="954088" y="2392363"/>
            <a:ext cx="1135062" cy="1446212"/>
          </a:xfrm>
          <a:custGeom>
            <a:avLst/>
            <a:gdLst>
              <a:gd name="T0" fmla="*/ 2147483647 w 618"/>
              <a:gd name="T1" fmla="*/ 0 h 883"/>
              <a:gd name="T2" fmla="*/ 2147483647 w 618"/>
              <a:gd name="T3" fmla="*/ 2147483647 h 883"/>
              <a:gd name="T4" fmla="*/ 2147483647 w 618"/>
              <a:gd name="T5" fmla="*/ 2147483647 h 883"/>
              <a:gd name="T6" fmla="*/ 2147483647 w 618"/>
              <a:gd name="T7" fmla="*/ 2147483647 h 883"/>
              <a:gd name="T8" fmla="*/ 2147483647 w 618"/>
              <a:gd name="T9" fmla="*/ 2147483647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883"/>
              <a:gd name="T17" fmla="*/ 618 w 618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883">
                <a:moveTo>
                  <a:pt x="618" y="0"/>
                </a:moveTo>
                <a:lnTo>
                  <a:pt x="480" y="474"/>
                </a:lnTo>
                <a:cubicBezTo>
                  <a:pt x="430" y="554"/>
                  <a:pt x="381" y="634"/>
                  <a:pt x="331" y="714"/>
                </a:cubicBezTo>
                <a:lnTo>
                  <a:pt x="187" y="834"/>
                </a:lnTo>
                <a:cubicBezTo>
                  <a:pt x="47" y="883"/>
                  <a:pt x="0" y="882"/>
                  <a:pt x="55" y="882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3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7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8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9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0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1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2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3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4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5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6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7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9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0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1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2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99353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9354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99355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9356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99357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9358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99359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9360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99361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9362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99363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9364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9365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9366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9367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9368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9369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9370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99372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99373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99376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7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78" name="Line 71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1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82" name="Text Box 76"/>
          <p:cNvSpPr txBox="1">
            <a:spLocks noChangeArrowheads="1"/>
          </p:cNvSpPr>
          <p:nvPr/>
        </p:nvSpPr>
        <p:spPr bwMode="auto">
          <a:xfrm>
            <a:off x="2486026" y="2130426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ssthresh = 16</a:t>
            </a:r>
          </a:p>
        </p:txBody>
      </p:sp>
      <p:sp>
        <p:nvSpPr>
          <p:cNvPr id="99383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4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6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99387" name="Text Box 84"/>
          <p:cNvSpPr txBox="1">
            <a:spLocks noChangeArrowheads="1"/>
          </p:cNvSpPr>
          <p:nvPr/>
        </p:nvSpPr>
        <p:spPr bwMode="auto">
          <a:xfrm>
            <a:off x="2640014" y="440214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拥塞避免</a:t>
            </a:r>
          </a:p>
        </p:txBody>
      </p:sp>
      <p:sp>
        <p:nvSpPr>
          <p:cNvPr id="99388" name="Line 86"/>
          <p:cNvSpPr>
            <a:spLocks noChangeShapeType="1"/>
          </p:cNvSpPr>
          <p:nvPr/>
        </p:nvSpPr>
        <p:spPr bwMode="auto">
          <a:xfrm>
            <a:off x="2100263" y="4425950"/>
            <a:ext cx="21161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9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97" name="Oval 110"/>
          <p:cNvSpPr>
            <a:spLocks noChangeArrowheads="1"/>
          </p:cNvSpPr>
          <p:nvPr/>
        </p:nvSpPr>
        <p:spPr bwMode="auto">
          <a:xfrm>
            <a:off x="2320925" y="22383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8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9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0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1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2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4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5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6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7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8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9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0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1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2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3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4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5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" name="Text Box 93"/>
          <p:cNvSpPr txBox="1">
            <a:spLocks noChangeArrowheads="1"/>
          </p:cNvSpPr>
          <p:nvPr/>
        </p:nvSpPr>
        <p:spPr bwMode="auto">
          <a:xfrm>
            <a:off x="1347352" y="1484284"/>
            <a:ext cx="17235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/>
              <a:t>进入拥塞</a:t>
            </a:r>
            <a:r>
              <a:rPr kumimoji="1" lang="zh-CN" altLang="en-US" sz="2000" dirty="0" smtClean="0"/>
              <a:t>避免</a:t>
            </a:r>
            <a:endParaRPr kumimoji="1"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kumimoji="1" lang="zh-CN" altLang="en-US" sz="2000" dirty="0"/>
              <a:t>线性规律</a:t>
            </a:r>
            <a:r>
              <a:rPr kumimoji="1" lang="zh-CN" altLang="en-US" sz="2000" dirty="0" smtClean="0"/>
              <a:t>增长</a:t>
            </a:r>
            <a:endParaRPr kumimoji="1" lang="zh-CN" altLang="en-US" sz="2000" dirty="0"/>
          </a:p>
        </p:txBody>
      </p:sp>
      <p:cxnSp>
        <p:nvCxnSpPr>
          <p:cNvPr id="4" name="直接连接符 3"/>
          <p:cNvCxnSpPr/>
          <p:nvPr/>
        </p:nvCxnSpPr>
        <p:spPr bwMode="auto">
          <a:xfrm flipV="1">
            <a:off x="2141539" y="2286001"/>
            <a:ext cx="179387" cy="9895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Rectangle 2"/>
          <p:cNvSpPr txBox="1">
            <a:spLocks noChangeArrowheads="1"/>
          </p:cNvSpPr>
          <p:nvPr/>
        </p:nvSpPr>
        <p:spPr>
          <a:xfrm>
            <a:off x="395536" y="188914"/>
            <a:ext cx="7793037" cy="62388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拥塞避免</a:t>
            </a:r>
          </a:p>
        </p:txBody>
      </p:sp>
    </p:spTree>
    <p:extLst>
      <p:ext uri="{BB962C8B-B14F-4D97-AF65-F5344CB8AC3E}">
        <p14:creationId xmlns:p14="http://schemas.microsoft.com/office/powerpoint/2010/main" val="41877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直接连接符 93"/>
          <p:cNvCxnSpPr/>
          <p:nvPr/>
        </p:nvCxnSpPr>
        <p:spPr bwMode="auto">
          <a:xfrm flipV="1">
            <a:off x="2141538" y="2184400"/>
            <a:ext cx="449262" cy="20056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Freeform 54"/>
          <p:cNvSpPr>
            <a:spLocks/>
          </p:cNvSpPr>
          <p:nvPr/>
        </p:nvSpPr>
        <p:spPr bwMode="auto">
          <a:xfrm>
            <a:off x="954088" y="2392363"/>
            <a:ext cx="1135062" cy="1446212"/>
          </a:xfrm>
          <a:custGeom>
            <a:avLst/>
            <a:gdLst>
              <a:gd name="T0" fmla="*/ 2147483647 w 618"/>
              <a:gd name="T1" fmla="*/ 0 h 883"/>
              <a:gd name="T2" fmla="*/ 2147483647 w 618"/>
              <a:gd name="T3" fmla="*/ 2147483647 h 883"/>
              <a:gd name="T4" fmla="*/ 2147483647 w 618"/>
              <a:gd name="T5" fmla="*/ 2147483647 h 883"/>
              <a:gd name="T6" fmla="*/ 2147483647 w 618"/>
              <a:gd name="T7" fmla="*/ 2147483647 h 883"/>
              <a:gd name="T8" fmla="*/ 2147483647 w 618"/>
              <a:gd name="T9" fmla="*/ 2147483647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883"/>
              <a:gd name="T17" fmla="*/ 618 w 618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883">
                <a:moveTo>
                  <a:pt x="618" y="0"/>
                </a:moveTo>
                <a:lnTo>
                  <a:pt x="480" y="474"/>
                </a:lnTo>
                <a:cubicBezTo>
                  <a:pt x="430" y="554"/>
                  <a:pt x="381" y="634"/>
                  <a:pt x="331" y="714"/>
                </a:cubicBezTo>
                <a:lnTo>
                  <a:pt x="187" y="834"/>
                </a:lnTo>
                <a:cubicBezTo>
                  <a:pt x="47" y="883"/>
                  <a:pt x="0" y="882"/>
                  <a:pt x="55" y="882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4" y="188914"/>
            <a:ext cx="7793037" cy="623887"/>
          </a:xfrm>
        </p:spPr>
        <p:txBody>
          <a:bodyPr/>
          <a:lstStyle/>
          <a:p>
            <a:pPr algn="ctr" eaLnBrk="1" hangingPunct="1"/>
            <a:endParaRPr lang="zh-CN" altLang="en-US" sz="3200" dirty="0" smtClean="0"/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3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7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8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9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0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1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2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3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4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5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6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7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9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0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1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2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99353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9354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99355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9356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99357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9358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99359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9360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99361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9362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99363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9364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9365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9366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9367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9368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9369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9370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99372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99373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99376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7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78" name="Line 71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1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82" name="Text Box 76"/>
          <p:cNvSpPr txBox="1">
            <a:spLocks noChangeArrowheads="1"/>
          </p:cNvSpPr>
          <p:nvPr/>
        </p:nvSpPr>
        <p:spPr bwMode="auto">
          <a:xfrm>
            <a:off x="2486026" y="2130426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ssthresh = 16</a:t>
            </a:r>
          </a:p>
        </p:txBody>
      </p:sp>
      <p:sp>
        <p:nvSpPr>
          <p:cNvPr id="99383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4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6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99387" name="Text Box 84"/>
          <p:cNvSpPr txBox="1">
            <a:spLocks noChangeArrowheads="1"/>
          </p:cNvSpPr>
          <p:nvPr/>
        </p:nvSpPr>
        <p:spPr bwMode="auto">
          <a:xfrm>
            <a:off x="2640014" y="440214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拥塞避免</a:t>
            </a:r>
          </a:p>
        </p:txBody>
      </p:sp>
      <p:sp>
        <p:nvSpPr>
          <p:cNvPr id="99388" name="Line 86"/>
          <p:cNvSpPr>
            <a:spLocks noChangeShapeType="1"/>
          </p:cNvSpPr>
          <p:nvPr/>
        </p:nvSpPr>
        <p:spPr bwMode="auto">
          <a:xfrm>
            <a:off x="2100263" y="4425950"/>
            <a:ext cx="21161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9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96" name="Oval 109"/>
          <p:cNvSpPr>
            <a:spLocks noChangeArrowheads="1"/>
          </p:cNvSpPr>
          <p:nvPr/>
        </p:nvSpPr>
        <p:spPr bwMode="auto">
          <a:xfrm>
            <a:off x="2590800" y="21367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7" name="Oval 110"/>
          <p:cNvSpPr>
            <a:spLocks noChangeArrowheads="1"/>
          </p:cNvSpPr>
          <p:nvPr/>
        </p:nvSpPr>
        <p:spPr bwMode="auto">
          <a:xfrm>
            <a:off x="2320925" y="22383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8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9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0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1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2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4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5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6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7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8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9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0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1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2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3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4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5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8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直接连接符 93"/>
          <p:cNvCxnSpPr>
            <a:endCxn id="99395" idx="2"/>
          </p:cNvCxnSpPr>
          <p:nvPr/>
        </p:nvCxnSpPr>
        <p:spPr bwMode="auto">
          <a:xfrm flipV="1">
            <a:off x="2135580" y="2087564"/>
            <a:ext cx="720333" cy="31996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Freeform 54"/>
          <p:cNvSpPr>
            <a:spLocks/>
          </p:cNvSpPr>
          <p:nvPr/>
        </p:nvSpPr>
        <p:spPr bwMode="auto">
          <a:xfrm>
            <a:off x="954088" y="2392363"/>
            <a:ext cx="1135062" cy="1446212"/>
          </a:xfrm>
          <a:custGeom>
            <a:avLst/>
            <a:gdLst>
              <a:gd name="T0" fmla="*/ 2147483647 w 618"/>
              <a:gd name="T1" fmla="*/ 0 h 883"/>
              <a:gd name="T2" fmla="*/ 2147483647 w 618"/>
              <a:gd name="T3" fmla="*/ 2147483647 h 883"/>
              <a:gd name="T4" fmla="*/ 2147483647 w 618"/>
              <a:gd name="T5" fmla="*/ 2147483647 h 883"/>
              <a:gd name="T6" fmla="*/ 2147483647 w 618"/>
              <a:gd name="T7" fmla="*/ 2147483647 h 883"/>
              <a:gd name="T8" fmla="*/ 2147483647 w 618"/>
              <a:gd name="T9" fmla="*/ 2147483647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883"/>
              <a:gd name="T17" fmla="*/ 618 w 618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883">
                <a:moveTo>
                  <a:pt x="618" y="0"/>
                </a:moveTo>
                <a:lnTo>
                  <a:pt x="480" y="474"/>
                </a:lnTo>
                <a:cubicBezTo>
                  <a:pt x="430" y="554"/>
                  <a:pt x="381" y="634"/>
                  <a:pt x="331" y="714"/>
                </a:cubicBezTo>
                <a:lnTo>
                  <a:pt x="187" y="834"/>
                </a:lnTo>
                <a:cubicBezTo>
                  <a:pt x="47" y="883"/>
                  <a:pt x="0" y="882"/>
                  <a:pt x="55" y="882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4" y="188914"/>
            <a:ext cx="7793037" cy="623887"/>
          </a:xfrm>
        </p:spPr>
        <p:txBody>
          <a:bodyPr/>
          <a:lstStyle/>
          <a:p>
            <a:pPr algn="ctr" eaLnBrk="1" hangingPunct="1"/>
            <a:endParaRPr lang="zh-CN" altLang="en-US" sz="3200" dirty="0" smtClean="0"/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3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7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8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9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0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1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2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3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4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5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6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7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9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0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1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2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99353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9354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99355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9356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99357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9358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99359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9360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99361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9362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99363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9364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9365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9366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9367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9368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9369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9370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99372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99373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99376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7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78" name="Line 71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1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82" name="Text Box 76"/>
          <p:cNvSpPr txBox="1">
            <a:spLocks noChangeArrowheads="1"/>
          </p:cNvSpPr>
          <p:nvPr/>
        </p:nvSpPr>
        <p:spPr bwMode="auto">
          <a:xfrm>
            <a:off x="2486026" y="2130426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ssthresh = 16</a:t>
            </a:r>
          </a:p>
        </p:txBody>
      </p:sp>
      <p:sp>
        <p:nvSpPr>
          <p:cNvPr id="99383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4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6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99387" name="Text Box 84"/>
          <p:cNvSpPr txBox="1">
            <a:spLocks noChangeArrowheads="1"/>
          </p:cNvSpPr>
          <p:nvPr/>
        </p:nvSpPr>
        <p:spPr bwMode="auto">
          <a:xfrm>
            <a:off x="2640014" y="440214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拥塞避免</a:t>
            </a:r>
          </a:p>
        </p:txBody>
      </p:sp>
      <p:sp>
        <p:nvSpPr>
          <p:cNvPr id="99388" name="Line 86"/>
          <p:cNvSpPr>
            <a:spLocks noChangeShapeType="1"/>
          </p:cNvSpPr>
          <p:nvPr/>
        </p:nvSpPr>
        <p:spPr bwMode="auto">
          <a:xfrm>
            <a:off x="2100263" y="4425950"/>
            <a:ext cx="21161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9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95" name="Oval 108"/>
          <p:cNvSpPr>
            <a:spLocks noChangeArrowheads="1"/>
          </p:cNvSpPr>
          <p:nvPr/>
        </p:nvSpPr>
        <p:spPr bwMode="auto">
          <a:xfrm>
            <a:off x="2855913" y="203993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6" name="Oval 109"/>
          <p:cNvSpPr>
            <a:spLocks noChangeArrowheads="1"/>
          </p:cNvSpPr>
          <p:nvPr/>
        </p:nvSpPr>
        <p:spPr bwMode="auto">
          <a:xfrm>
            <a:off x="2590800" y="21367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7" name="Oval 110"/>
          <p:cNvSpPr>
            <a:spLocks noChangeArrowheads="1"/>
          </p:cNvSpPr>
          <p:nvPr/>
        </p:nvSpPr>
        <p:spPr bwMode="auto">
          <a:xfrm>
            <a:off x="2320925" y="22383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8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9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0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1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2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4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5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6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7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8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9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0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1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2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3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4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5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5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直接连接符 93"/>
          <p:cNvCxnSpPr>
            <a:endCxn id="99394" idx="2"/>
          </p:cNvCxnSpPr>
          <p:nvPr/>
        </p:nvCxnSpPr>
        <p:spPr bwMode="auto">
          <a:xfrm flipV="1">
            <a:off x="2135581" y="1981201"/>
            <a:ext cx="994970" cy="42632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Freeform 54"/>
          <p:cNvSpPr>
            <a:spLocks/>
          </p:cNvSpPr>
          <p:nvPr/>
        </p:nvSpPr>
        <p:spPr bwMode="auto">
          <a:xfrm>
            <a:off x="954088" y="2392363"/>
            <a:ext cx="1135062" cy="1446212"/>
          </a:xfrm>
          <a:custGeom>
            <a:avLst/>
            <a:gdLst>
              <a:gd name="T0" fmla="*/ 2147483647 w 618"/>
              <a:gd name="T1" fmla="*/ 0 h 883"/>
              <a:gd name="T2" fmla="*/ 2147483647 w 618"/>
              <a:gd name="T3" fmla="*/ 2147483647 h 883"/>
              <a:gd name="T4" fmla="*/ 2147483647 w 618"/>
              <a:gd name="T5" fmla="*/ 2147483647 h 883"/>
              <a:gd name="T6" fmla="*/ 2147483647 w 618"/>
              <a:gd name="T7" fmla="*/ 2147483647 h 883"/>
              <a:gd name="T8" fmla="*/ 2147483647 w 618"/>
              <a:gd name="T9" fmla="*/ 2147483647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883"/>
              <a:gd name="T17" fmla="*/ 618 w 618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883">
                <a:moveTo>
                  <a:pt x="618" y="0"/>
                </a:moveTo>
                <a:lnTo>
                  <a:pt x="480" y="474"/>
                </a:lnTo>
                <a:cubicBezTo>
                  <a:pt x="430" y="554"/>
                  <a:pt x="381" y="634"/>
                  <a:pt x="331" y="714"/>
                </a:cubicBezTo>
                <a:lnTo>
                  <a:pt x="187" y="834"/>
                </a:lnTo>
                <a:cubicBezTo>
                  <a:pt x="47" y="883"/>
                  <a:pt x="0" y="882"/>
                  <a:pt x="55" y="882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4" y="188914"/>
            <a:ext cx="7793037" cy="623887"/>
          </a:xfrm>
        </p:spPr>
        <p:txBody>
          <a:bodyPr/>
          <a:lstStyle/>
          <a:p>
            <a:pPr algn="ctr" eaLnBrk="1" hangingPunct="1"/>
            <a:endParaRPr lang="zh-CN" altLang="en-US" sz="3200" dirty="0" smtClean="0"/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3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7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8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9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0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1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2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3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4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5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6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7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9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0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1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2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99353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9354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99355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9356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99357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9358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99359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9360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99361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9362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99363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9364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9365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9366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9367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9368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9369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9370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99372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99373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99376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7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78" name="Line 71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1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82" name="Text Box 76"/>
          <p:cNvSpPr txBox="1">
            <a:spLocks noChangeArrowheads="1"/>
          </p:cNvSpPr>
          <p:nvPr/>
        </p:nvSpPr>
        <p:spPr bwMode="auto">
          <a:xfrm>
            <a:off x="2486026" y="2130426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ssthresh = 16</a:t>
            </a:r>
          </a:p>
        </p:txBody>
      </p:sp>
      <p:sp>
        <p:nvSpPr>
          <p:cNvPr id="99383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4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6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99387" name="Text Box 84"/>
          <p:cNvSpPr txBox="1">
            <a:spLocks noChangeArrowheads="1"/>
          </p:cNvSpPr>
          <p:nvPr/>
        </p:nvSpPr>
        <p:spPr bwMode="auto">
          <a:xfrm>
            <a:off x="2640014" y="440214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拥塞避免</a:t>
            </a:r>
          </a:p>
        </p:txBody>
      </p:sp>
      <p:sp>
        <p:nvSpPr>
          <p:cNvPr id="99388" name="Line 86"/>
          <p:cNvSpPr>
            <a:spLocks noChangeShapeType="1"/>
          </p:cNvSpPr>
          <p:nvPr/>
        </p:nvSpPr>
        <p:spPr bwMode="auto">
          <a:xfrm>
            <a:off x="2100263" y="4425950"/>
            <a:ext cx="21161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9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94" name="Oval 98"/>
          <p:cNvSpPr>
            <a:spLocks noChangeArrowheads="1"/>
          </p:cNvSpPr>
          <p:nvPr/>
        </p:nvSpPr>
        <p:spPr bwMode="auto">
          <a:xfrm>
            <a:off x="3130550" y="19335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5" name="Oval 108"/>
          <p:cNvSpPr>
            <a:spLocks noChangeArrowheads="1"/>
          </p:cNvSpPr>
          <p:nvPr/>
        </p:nvSpPr>
        <p:spPr bwMode="auto">
          <a:xfrm>
            <a:off x="2855913" y="203993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6" name="Oval 109"/>
          <p:cNvSpPr>
            <a:spLocks noChangeArrowheads="1"/>
          </p:cNvSpPr>
          <p:nvPr/>
        </p:nvSpPr>
        <p:spPr bwMode="auto">
          <a:xfrm>
            <a:off x="2590800" y="21367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7" name="Oval 110"/>
          <p:cNvSpPr>
            <a:spLocks noChangeArrowheads="1"/>
          </p:cNvSpPr>
          <p:nvPr/>
        </p:nvSpPr>
        <p:spPr bwMode="auto">
          <a:xfrm>
            <a:off x="2320925" y="22383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8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9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0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1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2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4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5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6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7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8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9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0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1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2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3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4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5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4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直接连接符 93"/>
          <p:cNvCxnSpPr>
            <a:endCxn id="99393" idx="2"/>
          </p:cNvCxnSpPr>
          <p:nvPr/>
        </p:nvCxnSpPr>
        <p:spPr bwMode="auto">
          <a:xfrm flipV="1">
            <a:off x="2135580" y="1884364"/>
            <a:ext cx="1255320" cy="52316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Freeform 54"/>
          <p:cNvSpPr>
            <a:spLocks/>
          </p:cNvSpPr>
          <p:nvPr/>
        </p:nvSpPr>
        <p:spPr bwMode="auto">
          <a:xfrm>
            <a:off x="954088" y="2392363"/>
            <a:ext cx="1135062" cy="1446212"/>
          </a:xfrm>
          <a:custGeom>
            <a:avLst/>
            <a:gdLst>
              <a:gd name="T0" fmla="*/ 2147483647 w 618"/>
              <a:gd name="T1" fmla="*/ 0 h 883"/>
              <a:gd name="T2" fmla="*/ 2147483647 w 618"/>
              <a:gd name="T3" fmla="*/ 2147483647 h 883"/>
              <a:gd name="T4" fmla="*/ 2147483647 w 618"/>
              <a:gd name="T5" fmla="*/ 2147483647 h 883"/>
              <a:gd name="T6" fmla="*/ 2147483647 w 618"/>
              <a:gd name="T7" fmla="*/ 2147483647 h 883"/>
              <a:gd name="T8" fmla="*/ 2147483647 w 618"/>
              <a:gd name="T9" fmla="*/ 2147483647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883"/>
              <a:gd name="T17" fmla="*/ 618 w 618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883">
                <a:moveTo>
                  <a:pt x="618" y="0"/>
                </a:moveTo>
                <a:lnTo>
                  <a:pt x="480" y="474"/>
                </a:lnTo>
                <a:cubicBezTo>
                  <a:pt x="430" y="554"/>
                  <a:pt x="381" y="634"/>
                  <a:pt x="331" y="714"/>
                </a:cubicBezTo>
                <a:lnTo>
                  <a:pt x="187" y="834"/>
                </a:lnTo>
                <a:cubicBezTo>
                  <a:pt x="47" y="883"/>
                  <a:pt x="0" y="882"/>
                  <a:pt x="55" y="882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4" y="188914"/>
            <a:ext cx="7793037" cy="623887"/>
          </a:xfrm>
        </p:spPr>
        <p:txBody>
          <a:bodyPr/>
          <a:lstStyle/>
          <a:p>
            <a:pPr algn="ctr" eaLnBrk="1" hangingPunct="1"/>
            <a:endParaRPr lang="zh-CN" altLang="en-US" sz="3200" dirty="0" smtClean="0"/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3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7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8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9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0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1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2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3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4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5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6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7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9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0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1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2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99353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9354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99355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9356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99357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9358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99359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9360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99361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9362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99363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9364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9365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9366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9367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9368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9369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9370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99372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99373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99376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7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78" name="Line 71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1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82" name="Text Box 76"/>
          <p:cNvSpPr txBox="1">
            <a:spLocks noChangeArrowheads="1"/>
          </p:cNvSpPr>
          <p:nvPr/>
        </p:nvSpPr>
        <p:spPr bwMode="auto">
          <a:xfrm>
            <a:off x="2486026" y="2130426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ssthresh = 16</a:t>
            </a:r>
          </a:p>
        </p:txBody>
      </p:sp>
      <p:sp>
        <p:nvSpPr>
          <p:cNvPr id="99383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4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6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99387" name="Text Box 84"/>
          <p:cNvSpPr txBox="1">
            <a:spLocks noChangeArrowheads="1"/>
          </p:cNvSpPr>
          <p:nvPr/>
        </p:nvSpPr>
        <p:spPr bwMode="auto">
          <a:xfrm>
            <a:off x="2640014" y="440214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拥塞避免</a:t>
            </a:r>
          </a:p>
        </p:txBody>
      </p:sp>
      <p:sp>
        <p:nvSpPr>
          <p:cNvPr id="99388" name="Line 86"/>
          <p:cNvSpPr>
            <a:spLocks noChangeShapeType="1"/>
          </p:cNvSpPr>
          <p:nvPr/>
        </p:nvSpPr>
        <p:spPr bwMode="auto">
          <a:xfrm>
            <a:off x="2100263" y="4425950"/>
            <a:ext cx="21161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9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93" name="Oval 97"/>
          <p:cNvSpPr>
            <a:spLocks noChangeArrowheads="1"/>
          </p:cNvSpPr>
          <p:nvPr/>
        </p:nvSpPr>
        <p:spPr bwMode="auto">
          <a:xfrm>
            <a:off x="3390900" y="183673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4" name="Oval 98"/>
          <p:cNvSpPr>
            <a:spLocks noChangeArrowheads="1"/>
          </p:cNvSpPr>
          <p:nvPr/>
        </p:nvSpPr>
        <p:spPr bwMode="auto">
          <a:xfrm>
            <a:off x="3130550" y="19335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5" name="Oval 108"/>
          <p:cNvSpPr>
            <a:spLocks noChangeArrowheads="1"/>
          </p:cNvSpPr>
          <p:nvPr/>
        </p:nvSpPr>
        <p:spPr bwMode="auto">
          <a:xfrm>
            <a:off x="2855913" y="203993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6" name="Oval 109"/>
          <p:cNvSpPr>
            <a:spLocks noChangeArrowheads="1"/>
          </p:cNvSpPr>
          <p:nvPr/>
        </p:nvSpPr>
        <p:spPr bwMode="auto">
          <a:xfrm>
            <a:off x="2590800" y="21367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7" name="Oval 110"/>
          <p:cNvSpPr>
            <a:spLocks noChangeArrowheads="1"/>
          </p:cNvSpPr>
          <p:nvPr/>
        </p:nvSpPr>
        <p:spPr bwMode="auto">
          <a:xfrm>
            <a:off x="2320925" y="22383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8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9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0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1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2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4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5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6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7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8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9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0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1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2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3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4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5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1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直接连接符 93"/>
          <p:cNvCxnSpPr>
            <a:endCxn id="99391" idx="2"/>
          </p:cNvCxnSpPr>
          <p:nvPr/>
        </p:nvCxnSpPr>
        <p:spPr bwMode="auto">
          <a:xfrm flipV="1">
            <a:off x="2135580" y="1785939"/>
            <a:ext cx="1504558" cy="62159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Freeform 54"/>
          <p:cNvSpPr>
            <a:spLocks/>
          </p:cNvSpPr>
          <p:nvPr/>
        </p:nvSpPr>
        <p:spPr bwMode="auto">
          <a:xfrm>
            <a:off x="954088" y="2392363"/>
            <a:ext cx="1135062" cy="1446212"/>
          </a:xfrm>
          <a:custGeom>
            <a:avLst/>
            <a:gdLst>
              <a:gd name="T0" fmla="*/ 2147483647 w 618"/>
              <a:gd name="T1" fmla="*/ 0 h 883"/>
              <a:gd name="T2" fmla="*/ 2147483647 w 618"/>
              <a:gd name="T3" fmla="*/ 2147483647 h 883"/>
              <a:gd name="T4" fmla="*/ 2147483647 w 618"/>
              <a:gd name="T5" fmla="*/ 2147483647 h 883"/>
              <a:gd name="T6" fmla="*/ 2147483647 w 618"/>
              <a:gd name="T7" fmla="*/ 2147483647 h 883"/>
              <a:gd name="T8" fmla="*/ 2147483647 w 618"/>
              <a:gd name="T9" fmla="*/ 2147483647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883"/>
              <a:gd name="T17" fmla="*/ 618 w 618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883">
                <a:moveTo>
                  <a:pt x="618" y="0"/>
                </a:moveTo>
                <a:lnTo>
                  <a:pt x="480" y="474"/>
                </a:lnTo>
                <a:cubicBezTo>
                  <a:pt x="430" y="554"/>
                  <a:pt x="381" y="634"/>
                  <a:pt x="331" y="714"/>
                </a:cubicBezTo>
                <a:lnTo>
                  <a:pt x="187" y="834"/>
                </a:lnTo>
                <a:cubicBezTo>
                  <a:pt x="47" y="883"/>
                  <a:pt x="0" y="882"/>
                  <a:pt x="55" y="882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4" y="188914"/>
            <a:ext cx="7793037" cy="623887"/>
          </a:xfrm>
        </p:spPr>
        <p:txBody>
          <a:bodyPr/>
          <a:lstStyle/>
          <a:p>
            <a:pPr algn="ctr" eaLnBrk="1" hangingPunct="1"/>
            <a:endParaRPr lang="zh-CN" altLang="en-US" sz="3200" dirty="0" smtClean="0"/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3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7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8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9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0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1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2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3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4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5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6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7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9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0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1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2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99353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9354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99355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9356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99357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9358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99359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9360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99361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9362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99363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9364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9365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9366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9367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9368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9369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9370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99372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99373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99376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7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78" name="Line 71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1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82" name="Text Box 76"/>
          <p:cNvSpPr txBox="1">
            <a:spLocks noChangeArrowheads="1"/>
          </p:cNvSpPr>
          <p:nvPr/>
        </p:nvSpPr>
        <p:spPr bwMode="auto">
          <a:xfrm>
            <a:off x="2486026" y="2130426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ssthresh = 16</a:t>
            </a:r>
          </a:p>
        </p:txBody>
      </p:sp>
      <p:sp>
        <p:nvSpPr>
          <p:cNvPr id="99383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4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6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99387" name="Text Box 84"/>
          <p:cNvSpPr txBox="1">
            <a:spLocks noChangeArrowheads="1"/>
          </p:cNvSpPr>
          <p:nvPr/>
        </p:nvSpPr>
        <p:spPr bwMode="auto">
          <a:xfrm>
            <a:off x="2640014" y="440214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拥塞避免</a:t>
            </a:r>
          </a:p>
        </p:txBody>
      </p:sp>
      <p:sp>
        <p:nvSpPr>
          <p:cNvPr id="99388" name="Line 86"/>
          <p:cNvSpPr>
            <a:spLocks noChangeShapeType="1"/>
          </p:cNvSpPr>
          <p:nvPr/>
        </p:nvSpPr>
        <p:spPr bwMode="auto">
          <a:xfrm>
            <a:off x="2100263" y="4425950"/>
            <a:ext cx="21161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9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91" name="Oval 95"/>
          <p:cNvSpPr>
            <a:spLocks noChangeArrowheads="1"/>
          </p:cNvSpPr>
          <p:nvPr/>
        </p:nvSpPr>
        <p:spPr bwMode="auto">
          <a:xfrm>
            <a:off x="3640138" y="1738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3" name="Oval 97"/>
          <p:cNvSpPr>
            <a:spLocks noChangeArrowheads="1"/>
          </p:cNvSpPr>
          <p:nvPr/>
        </p:nvSpPr>
        <p:spPr bwMode="auto">
          <a:xfrm>
            <a:off x="3390900" y="183673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4" name="Oval 98"/>
          <p:cNvSpPr>
            <a:spLocks noChangeArrowheads="1"/>
          </p:cNvSpPr>
          <p:nvPr/>
        </p:nvSpPr>
        <p:spPr bwMode="auto">
          <a:xfrm>
            <a:off x="3130550" y="19335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5" name="Oval 108"/>
          <p:cNvSpPr>
            <a:spLocks noChangeArrowheads="1"/>
          </p:cNvSpPr>
          <p:nvPr/>
        </p:nvSpPr>
        <p:spPr bwMode="auto">
          <a:xfrm>
            <a:off x="2855913" y="203993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6" name="Oval 109"/>
          <p:cNvSpPr>
            <a:spLocks noChangeArrowheads="1"/>
          </p:cNvSpPr>
          <p:nvPr/>
        </p:nvSpPr>
        <p:spPr bwMode="auto">
          <a:xfrm>
            <a:off x="2590800" y="21367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7" name="Oval 110"/>
          <p:cNvSpPr>
            <a:spLocks noChangeArrowheads="1"/>
          </p:cNvSpPr>
          <p:nvPr/>
        </p:nvSpPr>
        <p:spPr bwMode="auto">
          <a:xfrm>
            <a:off x="2320925" y="22383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8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9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0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1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2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4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5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6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7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8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9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0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1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2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3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4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5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7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直接连接符 93"/>
          <p:cNvCxnSpPr>
            <a:endCxn id="99390" idx="2"/>
          </p:cNvCxnSpPr>
          <p:nvPr/>
        </p:nvCxnSpPr>
        <p:spPr bwMode="auto">
          <a:xfrm flipV="1">
            <a:off x="2135580" y="1670270"/>
            <a:ext cx="1760145" cy="72319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Freeform 54"/>
          <p:cNvSpPr>
            <a:spLocks/>
          </p:cNvSpPr>
          <p:nvPr/>
        </p:nvSpPr>
        <p:spPr bwMode="auto">
          <a:xfrm>
            <a:off x="954088" y="2392363"/>
            <a:ext cx="1135062" cy="1446212"/>
          </a:xfrm>
          <a:custGeom>
            <a:avLst/>
            <a:gdLst>
              <a:gd name="T0" fmla="*/ 2147483647 w 618"/>
              <a:gd name="T1" fmla="*/ 0 h 883"/>
              <a:gd name="T2" fmla="*/ 2147483647 w 618"/>
              <a:gd name="T3" fmla="*/ 2147483647 h 883"/>
              <a:gd name="T4" fmla="*/ 2147483647 w 618"/>
              <a:gd name="T5" fmla="*/ 2147483647 h 883"/>
              <a:gd name="T6" fmla="*/ 2147483647 w 618"/>
              <a:gd name="T7" fmla="*/ 2147483647 h 883"/>
              <a:gd name="T8" fmla="*/ 2147483647 w 618"/>
              <a:gd name="T9" fmla="*/ 2147483647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883"/>
              <a:gd name="T17" fmla="*/ 618 w 618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883">
                <a:moveTo>
                  <a:pt x="618" y="0"/>
                </a:moveTo>
                <a:lnTo>
                  <a:pt x="480" y="474"/>
                </a:lnTo>
                <a:cubicBezTo>
                  <a:pt x="430" y="554"/>
                  <a:pt x="381" y="634"/>
                  <a:pt x="331" y="714"/>
                </a:cubicBezTo>
                <a:lnTo>
                  <a:pt x="187" y="834"/>
                </a:lnTo>
                <a:cubicBezTo>
                  <a:pt x="47" y="883"/>
                  <a:pt x="0" y="882"/>
                  <a:pt x="55" y="882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4" y="188914"/>
            <a:ext cx="7793037" cy="623887"/>
          </a:xfrm>
        </p:spPr>
        <p:txBody>
          <a:bodyPr/>
          <a:lstStyle/>
          <a:p>
            <a:pPr algn="ctr" eaLnBrk="1" hangingPunct="1"/>
            <a:endParaRPr lang="zh-CN" altLang="en-US" sz="3200" dirty="0" smtClean="0"/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3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7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8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9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0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1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2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3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4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5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6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7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9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0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1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2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99353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9354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99355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9356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99357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9358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99359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9360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99361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9362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99363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9364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9365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9366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9367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9368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9369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9370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99372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99373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99376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7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78" name="Line 71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1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82" name="Text Box 76"/>
          <p:cNvSpPr txBox="1">
            <a:spLocks noChangeArrowheads="1"/>
          </p:cNvSpPr>
          <p:nvPr/>
        </p:nvSpPr>
        <p:spPr bwMode="auto">
          <a:xfrm>
            <a:off x="2486026" y="2130426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ssthresh = 16</a:t>
            </a:r>
          </a:p>
        </p:txBody>
      </p:sp>
      <p:sp>
        <p:nvSpPr>
          <p:cNvPr id="99383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4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6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99387" name="Text Box 84"/>
          <p:cNvSpPr txBox="1">
            <a:spLocks noChangeArrowheads="1"/>
          </p:cNvSpPr>
          <p:nvPr/>
        </p:nvSpPr>
        <p:spPr bwMode="auto">
          <a:xfrm>
            <a:off x="2640014" y="440214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拥塞避免</a:t>
            </a:r>
          </a:p>
        </p:txBody>
      </p:sp>
      <p:sp>
        <p:nvSpPr>
          <p:cNvPr id="99388" name="Line 86"/>
          <p:cNvSpPr>
            <a:spLocks noChangeShapeType="1"/>
          </p:cNvSpPr>
          <p:nvPr/>
        </p:nvSpPr>
        <p:spPr bwMode="auto">
          <a:xfrm>
            <a:off x="2100263" y="4425950"/>
            <a:ext cx="21161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9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90" name="Oval 94"/>
          <p:cNvSpPr>
            <a:spLocks noChangeArrowheads="1"/>
          </p:cNvSpPr>
          <p:nvPr/>
        </p:nvSpPr>
        <p:spPr bwMode="auto">
          <a:xfrm>
            <a:off x="3895725" y="162264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1" name="Oval 95"/>
          <p:cNvSpPr>
            <a:spLocks noChangeArrowheads="1"/>
          </p:cNvSpPr>
          <p:nvPr/>
        </p:nvSpPr>
        <p:spPr bwMode="auto">
          <a:xfrm>
            <a:off x="3640138" y="1717211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3" name="Oval 97"/>
          <p:cNvSpPr>
            <a:spLocks noChangeArrowheads="1"/>
          </p:cNvSpPr>
          <p:nvPr/>
        </p:nvSpPr>
        <p:spPr bwMode="auto">
          <a:xfrm>
            <a:off x="3390900" y="182267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4" name="Oval 98"/>
          <p:cNvSpPr>
            <a:spLocks noChangeArrowheads="1"/>
          </p:cNvSpPr>
          <p:nvPr/>
        </p:nvSpPr>
        <p:spPr bwMode="auto">
          <a:xfrm>
            <a:off x="3130550" y="1919507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5" name="Oval 108"/>
          <p:cNvSpPr>
            <a:spLocks noChangeArrowheads="1"/>
          </p:cNvSpPr>
          <p:nvPr/>
        </p:nvSpPr>
        <p:spPr bwMode="auto">
          <a:xfrm>
            <a:off x="2855913" y="203993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6" name="Oval 109"/>
          <p:cNvSpPr>
            <a:spLocks noChangeArrowheads="1"/>
          </p:cNvSpPr>
          <p:nvPr/>
        </p:nvSpPr>
        <p:spPr bwMode="auto">
          <a:xfrm>
            <a:off x="2590800" y="21367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7" name="Oval 110"/>
          <p:cNvSpPr>
            <a:spLocks noChangeArrowheads="1"/>
          </p:cNvSpPr>
          <p:nvPr/>
        </p:nvSpPr>
        <p:spPr bwMode="auto">
          <a:xfrm>
            <a:off x="2320925" y="22383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8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9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0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1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2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4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5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6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7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8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9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0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1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2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3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4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5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5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直接连接符 93"/>
          <p:cNvCxnSpPr/>
          <p:nvPr/>
        </p:nvCxnSpPr>
        <p:spPr bwMode="auto">
          <a:xfrm flipV="1">
            <a:off x="2135580" y="1595439"/>
            <a:ext cx="2068120" cy="80418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Freeform 54"/>
          <p:cNvSpPr>
            <a:spLocks/>
          </p:cNvSpPr>
          <p:nvPr/>
        </p:nvSpPr>
        <p:spPr bwMode="auto">
          <a:xfrm>
            <a:off x="954088" y="2392363"/>
            <a:ext cx="1135062" cy="1446212"/>
          </a:xfrm>
          <a:custGeom>
            <a:avLst/>
            <a:gdLst>
              <a:gd name="T0" fmla="*/ 2147483647 w 618"/>
              <a:gd name="T1" fmla="*/ 0 h 883"/>
              <a:gd name="T2" fmla="*/ 2147483647 w 618"/>
              <a:gd name="T3" fmla="*/ 2147483647 h 883"/>
              <a:gd name="T4" fmla="*/ 2147483647 w 618"/>
              <a:gd name="T5" fmla="*/ 2147483647 h 883"/>
              <a:gd name="T6" fmla="*/ 2147483647 w 618"/>
              <a:gd name="T7" fmla="*/ 2147483647 h 883"/>
              <a:gd name="T8" fmla="*/ 2147483647 w 618"/>
              <a:gd name="T9" fmla="*/ 2147483647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883"/>
              <a:gd name="T17" fmla="*/ 618 w 618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883">
                <a:moveTo>
                  <a:pt x="618" y="0"/>
                </a:moveTo>
                <a:lnTo>
                  <a:pt x="480" y="474"/>
                </a:lnTo>
                <a:cubicBezTo>
                  <a:pt x="430" y="554"/>
                  <a:pt x="381" y="634"/>
                  <a:pt x="331" y="714"/>
                </a:cubicBezTo>
                <a:lnTo>
                  <a:pt x="187" y="834"/>
                </a:lnTo>
                <a:cubicBezTo>
                  <a:pt x="47" y="883"/>
                  <a:pt x="0" y="882"/>
                  <a:pt x="55" y="882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4" y="188914"/>
            <a:ext cx="7793037" cy="623887"/>
          </a:xfrm>
        </p:spPr>
        <p:txBody>
          <a:bodyPr/>
          <a:lstStyle/>
          <a:p>
            <a:pPr algn="ctr" eaLnBrk="1" hangingPunct="1"/>
            <a:endParaRPr lang="zh-CN" altLang="en-US" sz="3200" dirty="0" smtClean="0"/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3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7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8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9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0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1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2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3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4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5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6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7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9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0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1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2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99353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9354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99355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9356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99357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9358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99359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9360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99361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9362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99363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9364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9365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9366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9367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9368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9369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9370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99372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99373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4283727" y="908721"/>
            <a:ext cx="1622426" cy="576263"/>
            <a:chOff x="2611" y="672"/>
            <a:chExt cx="1022" cy="363"/>
          </a:xfrm>
        </p:grpSpPr>
        <p:sp>
          <p:nvSpPr>
            <p:cNvPr id="99418" name="Text Box 61"/>
            <p:cNvSpPr txBox="1">
              <a:spLocks noChangeArrowheads="1"/>
            </p:cNvSpPr>
            <p:nvPr/>
          </p:nvSpPr>
          <p:spPr bwMode="auto">
            <a:xfrm>
              <a:off x="2935" y="672"/>
              <a:ext cx="698" cy="23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</a:lstStyle>
            <a:p>
              <a:r>
                <a:rPr lang="zh-CN" altLang="en-US" dirty="0">
                  <a:solidFill>
                    <a:srgbClr val="FF0000"/>
                  </a:solidFill>
                </a:rPr>
                <a:t>发生超时</a:t>
              </a:r>
            </a:p>
          </p:txBody>
        </p:sp>
        <p:sp>
          <p:nvSpPr>
            <p:cNvPr id="99419" name="Line 62"/>
            <p:cNvSpPr>
              <a:spLocks noChangeShapeType="1"/>
            </p:cNvSpPr>
            <p:nvPr/>
          </p:nvSpPr>
          <p:spPr bwMode="auto">
            <a:xfrm flipH="1">
              <a:off x="2611" y="886"/>
              <a:ext cx="333" cy="14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76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7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78" name="Line 71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9" name="Line 72"/>
          <p:cNvSpPr>
            <a:spLocks noChangeShapeType="1"/>
          </p:cNvSpPr>
          <p:nvPr/>
        </p:nvSpPr>
        <p:spPr bwMode="auto">
          <a:xfrm>
            <a:off x="1130301" y="1593850"/>
            <a:ext cx="48498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1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82" name="Text Box 76"/>
          <p:cNvSpPr txBox="1">
            <a:spLocks noChangeArrowheads="1"/>
          </p:cNvSpPr>
          <p:nvPr/>
        </p:nvSpPr>
        <p:spPr bwMode="auto">
          <a:xfrm>
            <a:off x="2486026" y="2130426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ssthresh = 16</a:t>
            </a:r>
          </a:p>
        </p:txBody>
      </p:sp>
      <p:sp>
        <p:nvSpPr>
          <p:cNvPr id="99383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4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5" name="Line 79"/>
          <p:cNvSpPr>
            <a:spLocks noChangeShapeType="1"/>
          </p:cNvSpPr>
          <p:nvPr/>
        </p:nvSpPr>
        <p:spPr bwMode="auto">
          <a:xfrm>
            <a:off x="4216400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6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99387" name="Text Box 84"/>
          <p:cNvSpPr txBox="1">
            <a:spLocks noChangeArrowheads="1"/>
          </p:cNvSpPr>
          <p:nvPr/>
        </p:nvSpPr>
        <p:spPr bwMode="auto">
          <a:xfrm>
            <a:off x="2640014" y="440214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拥塞避免</a:t>
            </a:r>
          </a:p>
        </p:txBody>
      </p:sp>
      <p:sp>
        <p:nvSpPr>
          <p:cNvPr id="99388" name="Line 86"/>
          <p:cNvSpPr>
            <a:spLocks noChangeShapeType="1"/>
          </p:cNvSpPr>
          <p:nvPr/>
        </p:nvSpPr>
        <p:spPr bwMode="auto">
          <a:xfrm>
            <a:off x="2100263" y="4425950"/>
            <a:ext cx="21161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89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90" name="Oval 94"/>
          <p:cNvSpPr>
            <a:spLocks noChangeArrowheads="1"/>
          </p:cNvSpPr>
          <p:nvPr/>
        </p:nvSpPr>
        <p:spPr bwMode="auto">
          <a:xfrm>
            <a:off x="3895725" y="16288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1" name="Oval 95"/>
          <p:cNvSpPr>
            <a:spLocks noChangeArrowheads="1"/>
          </p:cNvSpPr>
          <p:nvPr/>
        </p:nvSpPr>
        <p:spPr bwMode="auto">
          <a:xfrm>
            <a:off x="3640138" y="1743012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2" name="Oval 96"/>
          <p:cNvSpPr>
            <a:spLocks noChangeArrowheads="1"/>
          </p:cNvSpPr>
          <p:nvPr/>
        </p:nvSpPr>
        <p:spPr bwMode="auto">
          <a:xfrm>
            <a:off x="4160838" y="15398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3" name="Oval 97"/>
          <p:cNvSpPr>
            <a:spLocks noChangeArrowheads="1"/>
          </p:cNvSpPr>
          <p:nvPr/>
        </p:nvSpPr>
        <p:spPr bwMode="auto">
          <a:xfrm>
            <a:off x="3390900" y="1825650"/>
            <a:ext cx="95250" cy="115253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4" name="Oval 98"/>
          <p:cNvSpPr>
            <a:spLocks noChangeArrowheads="1"/>
          </p:cNvSpPr>
          <p:nvPr/>
        </p:nvSpPr>
        <p:spPr bwMode="auto">
          <a:xfrm>
            <a:off x="3130550" y="1923575"/>
            <a:ext cx="95250" cy="115253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5" name="Oval 108"/>
          <p:cNvSpPr>
            <a:spLocks noChangeArrowheads="1"/>
          </p:cNvSpPr>
          <p:nvPr/>
        </p:nvSpPr>
        <p:spPr bwMode="auto">
          <a:xfrm>
            <a:off x="2855913" y="2029937"/>
            <a:ext cx="95250" cy="115253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6" name="Oval 109"/>
          <p:cNvSpPr>
            <a:spLocks noChangeArrowheads="1"/>
          </p:cNvSpPr>
          <p:nvPr/>
        </p:nvSpPr>
        <p:spPr bwMode="auto">
          <a:xfrm>
            <a:off x="2590800" y="21367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7" name="Oval 110"/>
          <p:cNvSpPr>
            <a:spLocks noChangeArrowheads="1"/>
          </p:cNvSpPr>
          <p:nvPr/>
        </p:nvSpPr>
        <p:spPr bwMode="auto">
          <a:xfrm>
            <a:off x="2320925" y="22383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8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99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0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1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2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404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5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6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7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8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9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0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1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2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3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4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5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45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9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0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1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2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3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4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5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6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7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8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9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0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1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2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3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4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5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6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7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8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9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0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1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2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3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4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5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6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100387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0388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100389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0390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100391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0392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100393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0394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100395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0396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100397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0398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0399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0400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0401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0402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0403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0404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100405" name="Freeform 54"/>
          <p:cNvSpPr>
            <a:spLocks/>
          </p:cNvSpPr>
          <p:nvPr/>
        </p:nvSpPr>
        <p:spPr bwMode="auto">
          <a:xfrm>
            <a:off x="954089" y="1593852"/>
            <a:ext cx="3521075" cy="2244725"/>
          </a:xfrm>
          <a:custGeom>
            <a:avLst/>
            <a:gdLst>
              <a:gd name="T0" fmla="*/ 2147483647 w 1917"/>
              <a:gd name="T1" fmla="*/ 2147483647 h 1370"/>
              <a:gd name="T2" fmla="*/ 2147483647 w 1917"/>
              <a:gd name="T3" fmla="*/ 0 h 1370"/>
              <a:gd name="T4" fmla="*/ 2147483647 w 1917"/>
              <a:gd name="T5" fmla="*/ 2147483647 h 1370"/>
              <a:gd name="T6" fmla="*/ 2147483647 w 1917"/>
              <a:gd name="T7" fmla="*/ 2147483647 h 1370"/>
              <a:gd name="T8" fmla="*/ 2147483647 w 1917"/>
              <a:gd name="T9" fmla="*/ 2147483647 h 1370"/>
              <a:gd name="T10" fmla="*/ 2147483647 w 1917"/>
              <a:gd name="T11" fmla="*/ 2147483647 h 1370"/>
              <a:gd name="T12" fmla="*/ 2147483647 w 1917"/>
              <a:gd name="T13" fmla="*/ 2147483647 h 13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17"/>
              <a:gd name="T22" fmla="*/ 0 h 1370"/>
              <a:gd name="T23" fmla="*/ 1917 w 1917"/>
              <a:gd name="T24" fmla="*/ 1370 h 13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17" h="1370">
                <a:moveTo>
                  <a:pt x="1917" y="1368"/>
                </a:moveTo>
                <a:lnTo>
                  <a:pt x="1773" y="0"/>
                </a:lnTo>
                <a:lnTo>
                  <a:pt x="618" y="487"/>
                </a:lnTo>
                <a:lnTo>
                  <a:pt x="480" y="961"/>
                </a:lnTo>
                <a:cubicBezTo>
                  <a:pt x="430" y="1041"/>
                  <a:pt x="381" y="1121"/>
                  <a:pt x="331" y="1201"/>
                </a:cubicBezTo>
                <a:lnTo>
                  <a:pt x="187" y="1321"/>
                </a:lnTo>
                <a:cubicBezTo>
                  <a:pt x="47" y="1370"/>
                  <a:pt x="0" y="1369"/>
                  <a:pt x="55" y="1369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6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100407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100408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9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0" name="Line 71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1" name="Line 72"/>
          <p:cNvSpPr>
            <a:spLocks noChangeShapeType="1"/>
          </p:cNvSpPr>
          <p:nvPr/>
        </p:nvSpPr>
        <p:spPr bwMode="auto">
          <a:xfrm>
            <a:off x="1130301" y="1593850"/>
            <a:ext cx="48498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3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4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5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16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17" name="Line 79"/>
          <p:cNvSpPr>
            <a:spLocks noChangeShapeType="1"/>
          </p:cNvSpPr>
          <p:nvPr/>
        </p:nvSpPr>
        <p:spPr bwMode="auto">
          <a:xfrm>
            <a:off x="4216400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20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100422" name="Text Box 84"/>
          <p:cNvSpPr txBox="1">
            <a:spLocks noChangeArrowheads="1"/>
          </p:cNvSpPr>
          <p:nvPr/>
        </p:nvSpPr>
        <p:spPr bwMode="auto">
          <a:xfrm>
            <a:off x="2640014" y="440214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拥塞避免</a:t>
            </a:r>
          </a:p>
        </p:txBody>
      </p:sp>
      <p:sp>
        <p:nvSpPr>
          <p:cNvPr id="100423" name="Line 86"/>
          <p:cNvSpPr>
            <a:spLocks noChangeShapeType="1"/>
          </p:cNvSpPr>
          <p:nvPr/>
        </p:nvSpPr>
        <p:spPr bwMode="auto">
          <a:xfrm>
            <a:off x="2100263" y="4425950"/>
            <a:ext cx="21161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24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90" name="Text Box 90"/>
          <p:cNvSpPr txBox="1">
            <a:spLocks noChangeArrowheads="1"/>
          </p:cNvSpPr>
          <p:nvPr/>
        </p:nvSpPr>
        <p:spPr bwMode="auto">
          <a:xfrm>
            <a:off x="6310313" y="2514601"/>
            <a:ext cx="2824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更新后的 </a:t>
            </a:r>
            <a:r>
              <a:rPr kumimoji="1" lang="en-US" altLang="zh-CN" sz="2000"/>
              <a:t>ssthresh = 12</a:t>
            </a:r>
          </a:p>
        </p:txBody>
      </p:sp>
      <p:sp>
        <p:nvSpPr>
          <p:cNvPr id="100427" name="Oval 94"/>
          <p:cNvSpPr>
            <a:spLocks noChangeArrowheads="1"/>
          </p:cNvSpPr>
          <p:nvPr/>
        </p:nvSpPr>
        <p:spPr bwMode="auto">
          <a:xfrm>
            <a:off x="3895725" y="16367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28" name="Oval 95"/>
          <p:cNvSpPr>
            <a:spLocks noChangeArrowheads="1"/>
          </p:cNvSpPr>
          <p:nvPr/>
        </p:nvSpPr>
        <p:spPr bwMode="auto">
          <a:xfrm>
            <a:off x="3640138" y="1738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29" name="Oval 96"/>
          <p:cNvSpPr>
            <a:spLocks noChangeArrowheads="1"/>
          </p:cNvSpPr>
          <p:nvPr/>
        </p:nvSpPr>
        <p:spPr bwMode="auto">
          <a:xfrm>
            <a:off x="4160838" y="15398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0" name="Oval 97"/>
          <p:cNvSpPr>
            <a:spLocks noChangeArrowheads="1"/>
          </p:cNvSpPr>
          <p:nvPr/>
        </p:nvSpPr>
        <p:spPr bwMode="auto">
          <a:xfrm>
            <a:off x="3390900" y="183673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1" name="Oval 98"/>
          <p:cNvSpPr>
            <a:spLocks noChangeArrowheads="1"/>
          </p:cNvSpPr>
          <p:nvPr/>
        </p:nvSpPr>
        <p:spPr bwMode="auto">
          <a:xfrm>
            <a:off x="3130550" y="19335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2" name="Oval 104"/>
          <p:cNvSpPr>
            <a:spLocks noChangeArrowheads="1"/>
          </p:cNvSpPr>
          <p:nvPr/>
        </p:nvSpPr>
        <p:spPr bwMode="auto">
          <a:xfrm>
            <a:off x="4435475" y="37719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3" name="Oval 108"/>
          <p:cNvSpPr>
            <a:spLocks noChangeArrowheads="1"/>
          </p:cNvSpPr>
          <p:nvPr/>
        </p:nvSpPr>
        <p:spPr bwMode="auto">
          <a:xfrm>
            <a:off x="2855913" y="203993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4" name="Oval 109"/>
          <p:cNvSpPr>
            <a:spLocks noChangeArrowheads="1"/>
          </p:cNvSpPr>
          <p:nvPr/>
        </p:nvSpPr>
        <p:spPr bwMode="auto">
          <a:xfrm>
            <a:off x="2590800" y="21367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5" name="Oval 110"/>
          <p:cNvSpPr>
            <a:spLocks noChangeArrowheads="1"/>
          </p:cNvSpPr>
          <p:nvPr/>
        </p:nvSpPr>
        <p:spPr bwMode="auto">
          <a:xfrm>
            <a:off x="2320925" y="22383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6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7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8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9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40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200542" y="1655230"/>
            <a:ext cx="265114" cy="22209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4252508" y="1644658"/>
            <a:ext cx="265114" cy="22209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412" name="Line 73"/>
          <p:cNvSpPr>
            <a:spLocks noChangeShapeType="1"/>
          </p:cNvSpPr>
          <p:nvPr/>
        </p:nvSpPr>
        <p:spPr bwMode="auto">
          <a:xfrm rot="10800000">
            <a:off x="1130301" y="2773363"/>
            <a:ext cx="5202238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Rectangle 2"/>
          <p:cNvSpPr txBox="1">
            <a:spLocks noChangeArrowheads="1"/>
          </p:cNvSpPr>
          <p:nvPr/>
        </p:nvSpPr>
        <p:spPr>
          <a:xfrm>
            <a:off x="395536" y="188914"/>
            <a:ext cx="7793037" cy="62388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乘法减小</a:t>
            </a:r>
          </a:p>
        </p:txBody>
      </p:sp>
    </p:spTree>
    <p:extLst>
      <p:ext uri="{BB962C8B-B14F-4D97-AF65-F5344CB8AC3E}">
        <p14:creationId xmlns:p14="http://schemas.microsoft.com/office/powerpoint/2010/main" val="254652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3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）序号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zh-CN" dirty="0"/>
              <a:t>对数据进行</a:t>
            </a:r>
            <a:r>
              <a:rPr lang="zh-CN" altLang="zh-CN" dirty="0" smtClean="0"/>
              <a:t>编号</a:t>
            </a:r>
            <a:endParaRPr lang="en-US" altLang="zh-CN" dirty="0" smtClean="0"/>
          </a:p>
          <a:p>
            <a:r>
              <a:rPr lang="zh-CN" altLang="zh-CN" dirty="0" smtClean="0"/>
              <a:t>数据流的</a:t>
            </a:r>
            <a:r>
              <a:rPr lang="zh-CN" altLang="zh-CN" dirty="0"/>
              <a:t>每一个字节</a:t>
            </a:r>
            <a:r>
              <a:rPr lang="zh-CN" altLang="zh-CN" dirty="0" smtClean="0"/>
              <a:t>都</a:t>
            </a:r>
            <a:r>
              <a:rPr lang="zh-CN" altLang="en-US" dirty="0" smtClean="0"/>
              <a:t>有</a:t>
            </a:r>
            <a:r>
              <a:rPr lang="zh-CN" altLang="zh-CN" dirty="0" smtClean="0"/>
              <a:t>一</a:t>
            </a:r>
            <a:r>
              <a:rPr lang="zh-CN" altLang="zh-CN" dirty="0"/>
              <a:t>个</a:t>
            </a:r>
            <a:r>
              <a:rPr lang="zh-CN" altLang="zh-CN" dirty="0" smtClean="0"/>
              <a:t>序号</a:t>
            </a:r>
            <a:endParaRPr lang="en-US" altLang="zh-CN" dirty="0" smtClean="0"/>
          </a:p>
          <a:p>
            <a:r>
              <a:rPr lang="zh-CN" altLang="zh-CN" dirty="0" smtClean="0"/>
              <a:t>序号</a:t>
            </a:r>
            <a:r>
              <a:rPr lang="zh-CN" altLang="zh-CN" dirty="0"/>
              <a:t>字段（占</a:t>
            </a:r>
            <a:r>
              <a:rPr lang="en-US" altLang="zh-CN" dirty="0"/>
              <a:t>4</a:t>
            </a:r>
            <a:r>
              <a:rPr lang="zh-CN" altLang="zh-CN" dirty="0"/>
              <a:t>字节）的值</a:t>
            </a:r>
            <a:r>
              <a:rPr lang="zh-CN" altLang="zh-CN" dirty="0" smtClean="0"/>
              <a:t>是报文</a:t>
            </a:r>
            <a:r>
              <a:rPr lang="zh-CN" altLang="zh-CN" dirty="0"/>
              <a:t>段所发数据块中的第一个字节的</a:t>
            </a:r>
            <a:r>
              <a:rPr lang="zh-CN" altLang="zh-CN" dirty="0" smtClean="0"/>
              <a:t>序号</a:t>
            </a:r>
            <a:endParaRPr lang="zh-CN" altLang="en-US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45024"/>
            <a:ext cx="6786785" cy="274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0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9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0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1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2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3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4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5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6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7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8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9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0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1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2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3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4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5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6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7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8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9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0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1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2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3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4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5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6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100387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0388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100389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0390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100391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0392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100393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0394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100395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0396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100397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0398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0399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0400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0401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0402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0403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0404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100405" name="Freeform 54"/>
          <p:cNvSpPr>
            <a:spLocks/>
          </p:cNvSpPr>
          <p:nvPr/>
        </p:nvSpPr>
        <p:spPr bwMode="auto">
          <a:xfrm>
            <a:off x="954089" y="1593852"/>
            <a:ext cx="3521075" cy="2244725"/>
          </a:xfrm>
          <a:custGeom>
            <a:avLst/>
            <a:gdLst>
              <a:gd name="T0" fmla="*/ 2147483647 w 1917"/>
              <a:gd name="T1" fmla="*/ 2147483647 h 1370"/>
              <a:gd name="T2" fmla="*/ 2147483647 w 1917"/>
              <a:gd name="T3" fmla="*/ 0 h 1370"/>
              <a:gd name="T4" fmla="*/ 2147483647 w 1917"/>
              <a:gd name="T5" fmla="*/ 2147483647 h 1370"/>
              <a:gd name="T6" fmla="*/ 2147483647 w 1917"/>
              <a:gd name="T7" fmla="*/ 2147483647 h 1370"/>
              <a:gd name="T8" fmla="*/ 2147483647 w 1917"/>
              <a:gd name="T9" fmla="*/ 2147483647 h 1370"/>
              <a:gd name="T10" fmla="*/ 2147483647 w 1917"/>
              <a:gd name="T11" fmla="*/ 2147483647 h 1370"/>
              <a:gd name="T12" fmla="*/ 2147483647 w 1917"/>
              <a:gd name="T13" fmla="*/ 2147483647 h 13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17"/>
              <a:gd name="T22" fmla="*/ 0 h 1370"/>
              <a:gd name="T23" fmla="*/ 1917 w 1917"/>
              <a:gd name="T24" fmla="*/ 1370 h 13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17" h="1370">
                <a:moveTo>
                  <a:pt x="1917" y="1368"/>
                </a:moveTo>
                <a:lnTo>
                  <a:pt x="1773" y="0"/>
                </a:lnTo>
                <a:lnTo>
                  <a:pt x="618" y="487"/>
                </a:lnTo>
                <a:lnTo>
                  <a:pt x="480" y="961"/>
                </a:lnTo>
                <a:cubicBezTo>
                  <a:pt x="430" y="1041"/>
                  <a:pt x="381" y="1121"/>
                  <a:pt x="331" y="1201"/>
                </a:cubicBezTo>
                <a:lnTo>
                  <a:pt x="187" y="1321"/>
                </a:lnTo>
                <a:cubicBezTo>
                  <a:pt x="47" y="1370"/>
                  <a:pt x="0" y="1369"/>
                  <a:pt x="55" y="1369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6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100407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100408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9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2" name="Line 73"/>
          <p:cNvSpPr>
            <a:spLocks noChangeShapeType="1"/>
          </p:cNvSpPr>
          <p:nvPr/>
        </p:nvSpPr>
        <p:spPr bwMode="auto">
          <a:xfrm rot="10800000">
            <a:off x="1130301" y="2773363"/>
            <a:ext cx="520223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3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4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5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16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17" name="Line 79"/>
          <p:cNvSpPr>
            <a:spLocks noChangeShapeType="1"/>
          </p:cNvSpPr>
          <p:nvPr/>
        </p:nvSpPr>
        <p:spPr bwMode="auto">
          <a:xfrm>
            <a:off x="4216400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20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100422" name="Text Box 84"/>
          <p:cNvSpPr txBox="1">
            <a:spLocks noChangeArrowheads="1"/>
          </p:cNvSpPr>
          <p:nvPr/>
        </p:nvSpPr>
        <p:spPr bwMode="auto">
          <a:xfrm>
            <a:off x="2640014" y="440214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拥塞避免</a:t>
            </a:r>
          </a:p>
        </p:txBody>
      </p:sp>
      <p:sp>
        <p:nvSpPr>
          <p:cNvPr id="100423" name="Line 86"/>
          <p:cNvSpPr>
            <a:spLocks noChangeShapeType="1"/>
          </p:cNvSpPr>
          <p:nvPr/>
        </p:nvSpPr>
        <p:spPr bwMode="auto">
          <a:xfrm>
            <a:off x="2100263" y="4425950"/>
            <a:ext cx="21161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24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27" name="Oval 94"/>
          <p:cNvSpPr>
            <a:spLocks noChangeArrowheads="1"/>
          </p:cNvSpPr>
          <p:nvPr/>
        </p:nvSpPr>
        <p:spPr bwMode="auto">
          <a:xfrm>
            <a:off x="3895725" y="16367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28" name="Oval 95"/>
          <p:cNvSpPr>
            <a:spLocks noChangeArrowheads="1"/>
          </p:cNvSpPr>
          <p:nvPr/>
        </p:nvSpPr>
        <p:spPr bwMode="auto">
          <a:xfrm>
            <a:off x="3640138" y="1738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29" name="Oval 96"/>
          <p:cNvSpPr>
            <a:spLocks noChangeArrowheads="1"/>
          </p:cNvSpPr>
          <p:nvPr/>
        </p:nvSpPr>
        <p:spPr bwMode="auto">
          <a:xfrm>
            <a:off x="4160838" y="15398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0" name="Oval 97"/>
          <p:cNvSpPr>
            <a:spLocks noChangeArrowheads="1"/>
          </p:cNvSpPr>
          <p:nvPr/>
        </p:nvSpPr>
        <p:spPr bwMode="auto">
          <a:xfrm>
            <a:off x="3390900" y="183673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1" name="Oval 98"/>
          <p:cNvSpPr>
            <a:spLocks noChangeArrowheads="1"/>
          </p:cNvSpPr>
          <p:nvPr/>
        </p:nvSpPr>
        <p:spPr bwMode="auto">
          <a:xfrm>
            <a:off x="3130550" y="19335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2" name="Oval 104"/>
          <p:cNvSpPr>
            <a:spLocks noChangeArrowheads="1"/>
          </p:cNvSpPr>
          <p:nvPr/>
        </p:nvSpPr>
        <p:spPr bwMode="auto">
          <a:xfrm>
            <a:off x="4435475" y="37719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3" name="Oval 108"/>
          <p:cNvSpPr>
            <a:spLocks noChangeArrowheads="1"/>
          </p:cNvSpPr>
          <p:nvPr/>
        </p:nvSpPr>
        <p:spPr bwMode="auto">
          <a:xfrm>
            <a:off x="2855913" y="203993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4" name="Oval 109"/>
          <p:cNvSpPr>
            <a:spLocks noChangeArrowheads="1"/>
          </p:cNvSpPr>
          <p:nvPr/>
        </p:nvSpPr>
        <p:spPr bwMode="auto">
          <a:xfrm>
            <a:off x="2590800" y="21367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5" name="Oval 110"/>
          <p:cNvSpPr>
            <a:spLocks noChangeArrowheads="1"/>
          </p:cNvSpPr>
          <p:nvPr/>
        </p:nvSpPr>
        <p:spPr bwMode="auto">
          <a:xfrm>
            <a:off x="2320925" y="22383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6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7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8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9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40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37716" name="Line 116"/>
          <p:cNvSpPr>
            <a:spLocks noChangeShapeType="1"/>
          </p:cNvSpPr>
          <p:nvPr/>
        </p:nvSpPr>
        <p:spPr bwMode="auto">
          <a:xfrm>
            <a:off x="3824288" y="3387725"/>
            <a:ext cx="647700" cy="431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Rectangle 2"/>
          <p:cNvSpPr txBox="1">
            <a:spLocks noChangeArrowheads="1"/>
          </p:cNvSpPr>
          <p:nvPr/>
        </p:nvSpPr>
        <p:spPr>
          <a:xfrm>
            <a:off x="547936" y="341314"/>
            <a:ext cx="7793037" cy="62388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减小</a:t>
            </a:r>
            <a:r>
              <a:rPr lang="zh-CN" altLang="en-US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拥塞窗口</a:t>
            </a:r>
            <a:endParaRPr lang="zh-CN" altLang="en-US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0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71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4" y="188914"/>
            <a:ext cx="7793037" cy="623887"/>
          </a:xfrm>
        </p:spPr>
        <p:txBody>
          <a:bodyPr/>
          <a:lstStyle/>
          <a:p>
            <a:pPr algn="ctr" eaLnBrk="1" hangingPunct="1"/>
            <a:endParaRPr lang="zh-CN" altLang="en-US" sz="3200" dirty="0" smtClean="0"/>
          </a:p>
        </p:txBody>
      </p:sp>
      <p:sp>
        <p:nvSpPr>
          <p:cNvPr id="101380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1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2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3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4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5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6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7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8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9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0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1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2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3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4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5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6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7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8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9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0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1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2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3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4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5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6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7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8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9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10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101411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1412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101413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1414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101415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1416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101417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1418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101419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1420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101421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1422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1423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1424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1425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1426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1427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1428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101429" name="Freeform 54"/>
          <p:cNvSpPr>
            <a:spLocks/>
          </p:cNvSpPr>
          <p:nvPr/>
        </p:nvSpPr>
        <p:spPr bwMode="auto">
          <a:xfrm>
            <a:off x="954089" y="1593852"/>
            <a:ext cx="4584700" cy="2244725"/>
          </a:xfrm>
          <a:custGeom>
            <a:avLst/>
            <a:gdLst>
              <a:gd name="T0" fmla="*/ 2147483647 w 2496"/>
              <a:gd name="T1" fmla="*/ 2147483647 h 1370"/>
              <a:gd name="T2" fmla="*/ 2147483647 w 2496"/>
              <a:gd name="T3" fmla="*/ 2147483647 h 1370"/>
              <a:gd name="T4" fmla="*/ 2147483647 w 2496"/>
              <a:gd name="T5" fmla="*/ 2147483647 h 1370"/>
              <a:gd name="T6" fmla="*/ 2147483647 w 2496"/>
              <a:gd name="T7" fmla="*/ 2147483647 h 1370"/>
              <a:gd name="T8" fmla="*/ 2147483647 w 2496"/>
              <a:gd name="T9" fmla="*/ 2147483647 h 1370"/>
              <a:gd name="T10" fmla="*/ 2147483647 w 2496"/>
              <a:gd name="T11" fmla="*/ 0 h 1370"/>
              <a:gd name="T12" fmla="*/ 2147483647 w 2496"/>
              <a:gd name="T13" fmla="*/ 2147483647 h 1370"/>
              <a:gd name="T14" fmla="*/ 2147483647 w 2496"/>
              <a:gd name="T15" fmla="*/ 2147483647 h 1370"/>
              <a:gd name="T16" fmla="*/ 2147483647 w 2496"/>
              <a:gd name="T17" fmla="*/ 2147483647 h 1370"/>
              <a:gd name="T18" fmla="*/ 2147483647 w 2496"/>
              <a:gd name="T19" fmla="*/ 2147483647 h 1370"/>
              <a:gd name="T20" fmla="*/ 2147483647 w 2496"/>
              <a:gd name="T21" fmla="*/ 2147483647 h 13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96"/>
              <a:gd name="T34" fmla="*/ 0 h 1370"/>
              <a:gd name="T35" fmla="*/ 2496 w 2496"/>
              <a:gd name="T36" fmla="*/ 1370 h 137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96" h="1370">
                <a:moveTo>
                  <a:pt x="2496" y="720"/>
                </a:moveTo>
                <a:lnTo>
                  <a:pt x="2352" y="954"/>
                </a:lnTo>
                <a:lnTo>
                  <a:pt x="2205" y="1200"/>
                </a:lnTo>
                <a:lnTo>
                  <a:pt x="2061" y="1320"/>
                </a:lnTo>
                <a:lnTo>
                  <a:pt x="1917" y="1368"/>
                </a:lnTo>
                <a:lnTo>
                  <a:pt x="1773" y="0"/>
                </a:lnTo>
                <a:lnTo>
                  <a:pt x="618" y="487"/>
                </a:lnTo>
                <a:lnTo>
                  <a:pt x="480" y="961"/>
                </a:lnTo>
                <a:cubicBezTo>
                  <a:pt x="430" y="1041"/>
                  <a:pt x="381" y="1121"/>
                  <a:pt x="331" y="1201"/>
                </a:cubicBezTo>
                <a:lnTo>
                  <a:pt x="187" y="1321"/>
                </a:lnTo>
                <a:cubicBezTo>
                  <a:pt x="47" y="1370"/>
                  <a:pt x="0" y="1369"/>
                  <a:pt x="55" y="1369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30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101431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657724" y="1762127"/>
            <a:ext cx="1724025" cy="962025"/>
            <a:chOff x="2934" y="1110"/>
            <a:chExt cx="1086" cy="606"/>
          </a:xfrm>
        </p:grpSpPr>
        <p:sp>
          <p:nvSpPr>
            <p:cNvPr id="101474" name="Text Box 58"/>
            <p:cNvSpPr txBox="1">
              <a:spLocks noChangeArrowheads="1"/>
            </p:cNvSpPr>
            <p:nvPr/>
          </p:nvSpPr>
          <p:spPr bwMode="auto">
            <a:xfrm>
              <a:off x="2934" y="1110"/>
              <a:ext cx="10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rgbClr val="333399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/>
                <a:t>进入拥塞避免</a:t>
              </a:r>
            </a:p>
          </p:txBody>
        </p:sp>
        <p:sp>
          <p:nvSpPr>
            <p:cNvPr id="101475" name="Line 59"/>
            <p:cNvSpPr>
              <a:spLocks noChangeShapeType="1"/>
            </p:cNvSpPr>
            <p:nvPr/>
          </p:nvSpPr>
          <p:spPr bwMode="auto">
            <a:xfrm rot="10800000" flipH="1" flipV="1">
              <a:off x="3323" y="1350"/>
              <a:ext cx="180" cy="36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433" name="Group 63"/>
          <p:cNvGrpSpPr>
            <a:grpSpLocks/>
          </p:cNvGrpSpPr>
          <p:nvPr/>
        </p:nvGrpSpPr>
        <p:grpSpPr bwMode="auto">
          <a:xfrm>
            <a:off x="5143500" y="3286126"/>
            <a:ext cx="2652713" cy="400050"/>
            <a:chOff x="3240" y="2070"/>
            <a:chExt cx="1671" cy="252"/>
          </a:xfrm>
        </p:grpSpPr>
        <p:sp>
          <p:nvSpPr>
            <p:cNvPr id="101472" name="Text Box 64"/>
            <p:cNvSpPr txBox="1">
              <a:spLocks noChangeArrowheads="1"/>
            </p:cNvSpPr>
            <p:nvPr/>
          </p:nvSpPr>
          <p:spPr bwMode="auto">
            <a:xfrm>
              <a:off x="3825" y="2070"/>
              <a:ext cx="10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rgbClr val="333399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/>
                <a:t>指数规律增长</a:t>
              </a:r>
            </a:p>
          </p:txBody>
        </p:sp>
        <p:sp>
          <p:nvSpPr>
            <p:cNvPr id="101473" name="Line 65"/>
            <p:cNvSpPr>
              <a:spLocks noChangeShapeType="1"/>
            </p:cNvSpPr>
            <p:nvPr/>
          </p:nvSpPr>
          <p:spPr bwMode="auto">
            <a:xfrm flipH="1" flipV="1">
              <a:off x="3240" y="2160"/>
              <a:ext cx="445" cy="5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1434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35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38" name="Line 73"/>
          <p:cNvSpPr>
            <a:spLocks noChangeShapeType="1"/>
          </p:cNvSpPr>
          <p:nvPr/>
        </p:nvSpPr>
        <p:spPr bwMode="auto">
          <a:xfrm rot="10800000">
            <a:off x="1130301" y="2773363"/>
            <a:ext cx="520223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39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40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41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42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43" name="Line 79"/>
          <p:cNvSpPr>
            <a:spLocks noChangeShapeType="1"/>
          </p:cNvSpPr>
          <p:nvPr/>
        </p:nvSpPr>
        <p:spPr bwMode="auto">
          <a:xfrm>
            <a:off x="4216400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44" name="Line 80"/>
          <p:cNvSpPr>
            <a:spLocks noChangeShapeType="1"/>
          </p:cNvSpPr>
          <p:nvPr/>
        </p:nvSpPr>
        <p:spPr bwMode="auto">
          <a:xfrm>
            <a:off x="448151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45" name="Line 81"/>
          <p:cNvSpPr>
            <a:spLocks noChangeShapeType="1"/>
          </p:cNvSpPr>
          <p:nvPr/>
        </p:nvSpPr>
        <p:spPr bwMode="auto">
          <a:xfrm>
            <a:off x="55387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46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101447" name="Text Box 83"/>
          <p:cNvSpPr txBox="1">
            <a:spLocks noChangeArrowheads="1"/>
          </p:cNvSpPr>
          <p:nvPr/>
        </p:nvSpPr>
        <p:spPr bwMode="auto">
          <a:xfrm>
            <a:off x="4557713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101448" name="Text Box 84"/>
          <p:cNvSpPr txBox="1">
            <a:spLocks noChangeArrowheads="1"/>
          </p:cNvSpPr>
          <p:nvPr/>
        </p:nvSpPr>
        <p:spPr bwMode="auto">
          <a:xfrm>
            <a:off x="2640014" y="440214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拥塞避免</a:t>
            </a:r>
          </a:p>
        </p:txBody>
      </p:sp>
      <p:sp>
        <p:nvSpPr>
          <p:cNvPr id="101449" name="Line 86"/>
          <p:cNvSpPr>
            <a:spLocks noChangeShapeType="1"/>
          </p:cNvSpPr>
          <p:nvPr/>
        </p:nvSpPr>
        <p:spPr bwMode="auto">
          <a:xfrm>
            <a:off x="2100263" y="4425950"/>
            <a:ext cx="21161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50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51" name="Line 88"/>
          <p:cNvSpPr>
            <a:spLocks noChangeShapeType="1"/>
          </p:cNvSpPr>
          <p:nvPr/>
        </p:nvSpPr>
        <p:spPr bwMode="auto">
          <a:xfrm>
            <a:off x="4481513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52" name="Text Box 90"/>
          <p:cNvSpPr txBox="1">
            <a:spLocks noChangeArrowheads="1"/>
          </p:cNvSpPr>
          <p:nvPr/>
        </p:nvSpPr>
        <p:spPr bwMode="auto">
          <a:xfrm>
            <a:off x="7020106" y="2514601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 err="1" smtClean="0"/>
              <a:t>ssthresh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= 12</a:t>
            </a:r>
          </a:p>
        </p:txBody>
      </p:sp>
      <p:sp>
        <p:nvSpPr>
          <p:cNvPr id="101453" name="Oval 94"/>
          <p:cNvSpPr>
            <a:spLocks noChangeArrowheads="1"/>
          </p:cNvSpPr>
          <p:nvPr/>
        </p:nvSpPr>
        <p:spPr bwMode="auto">
          <a:xfrm>
            <a:off x="3895725" y="16367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54" name="Oval 95"/>
          <p:cNvSpPr>
            <a:spLocks noChangeArrowheads="1"/>
          </p:cNvSpPr>
          <p:nvPr/>
        </p:nvSpPr>
        <p:spPr bwMode="auto">
          <a:xfrm>
            <a:off x="3640138" y="1738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55" name="Oval 96"/>
          <p:cNvSpPr>
            <a:spLocks noChangeArrowheads="1"/>
          </p:cNvSpPr>
          <p:nvPr/>
        </p:nvSpPr>
        <p:spPr bwMode="auto">
          <a:xfrm>
            <a:off x="4160838" y="15398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56" name="Oval 97"/>
          <p:cNvSpPr>
            <a:spLocks noChangeArrowheads="1"/>
          </p:cNvSpPr>
          <p:nvPr/>
        </p:nvSpPr>
        <p:spPr bwMode="auto">
          <a:xfrm>
            <a:off x="3390900" y="183673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57" name="Oval 98"/>
          <p:cNvSpPr>
            <a:spLocks noChangeArrowheads="1"/>
          </p:cNvSpPr>
          <p:nvPr/>
        </p:nvSpPr>
        <p:spPr bwMode="auto">
          <a:xfrm>
            <a:off x="3130550" y="19335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58" name="Oval 99"/>
          <p:cNvSpPr>
            <a:spLocks noChangeArrowheads="1"/>
          </p:cNvSpPr>
          <p:nvPr/>
        </p:nvSpPr>
        <p:spPr bwMode="auto">
          <a:xfrm>
            <a:off x="5495925" y="27273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59" name="Oval 104"/>
          <p:cNvSpPr>
            <a:spLocks noChangeArrowheads="1"/>
          </p:cNvSpPr>
          <p:nvPr/>
        </p:nvSpPr>
        <p:spPr bwMode="auto">
          <a:xfrm>
            <a:off x="4435475" y="37719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60" name="Oval 105"/>
          <p:cNvSpPr>
            <a:spLocks noChangeArrowheads="1"/>
          </p:cNvSpPr>
          <p:nvPr/>
        </p:nvSpPr>
        <p:spPr bwMode="auto">
          <a:xfrm>
            <a:off x="4708525" y="370205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61" name="Oval 106"/>
          <p:cNvSpPr>
            <a:spLocks noChangeArrowheads="1"/>
          </p:cNvSpPr>
          <p:nvPr/>
        </p:nvSpPr>
        <p:spPr bwMode="auto">
          <a:xfrm>
            <a:off x="4962525" y="3503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62" name="Oval 107"/>
          <p:cNvSpPr>
            <a:spLocks noChangeArrowheads="1"/>
          </p:cNvSpPr>
          <p:nvPr/>
        </p:nvSpPr>
        <p:spPr bwMode="auto">
          <a:xfrm>
            <a:off x="5230813" y="30956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63" name="Oval 108"/>
          <p:cNvSpPr>
            <a:spLocks noChangeArrowheads="1"/>
          </p:cNvSpPr>
          <p:nvPr/>
        </p:nvSpPr>
        <p:spPr bwMode="auto">
          <a:xfrm>
            <a:off x="2855913" y="203993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64" name="Oval 109"/>
          <p:cNvSpPr>
            <a:spLocks noChangeArrowheads="1"/>
          </p:cNvSpPr>
          <p:nvPr/>
        </p:nvSpPr>
        <p:spPr bwMode="auto">
          <a:xfrm>
            <a:off x="2590800" y="21367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65" name="Oval 110"/>
          <p:cNvSpPr>
            <a:spLocks noChangeArrowheads="1"/>
          </p:cNvSpPr>
          <p:nvPr/>
        </p:nvSpPr>
        <p:spPr bwMode="auto">
          <a:xfrm>
            <a:off x="2320925" y="22383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66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67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68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69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470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77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4" y="188914"/>
            <a:ext cx="7793037" cy="623887"/>
          </a:xfrm>
        </p:spPr>
        <p:txBody>
          <a:bodyPr/>
          <a:lstStyle/>
          <a:p>
            <a:pPr algn="ctr" eaLnBrk="1" hangingPunct="1"/>
            <a:endParaRPr lang="zh-CN" altLang="en-US" sz="3200" dirty="0" smtClean="0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2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3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4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5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6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7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8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9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0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1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2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3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4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5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102436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2437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102438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2439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102440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2441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102442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2443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102444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2445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102446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2447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2448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2449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2450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2451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2452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2453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102454" name="Freeform 54"/>
          <p:cNvSpPr>
            <a:spLocks/>
          </p:cNvSpPr>
          <p:nvPr/>
        </p:nvSpPr>
        <p:spPr bwMode="auto">
          <a:xfrm>
            <a:off x="954088" y="1593852"/>
            <a:ext cx="5808662" cy="2244725"/>
          </a:xfrm>
          <a:custGeom>
            <a:avLst/>
            <a:gdLst>
              <a:gd name="T0" fmla="*/ 2147483647 w 3162"/>
              <a:gd name="T1" fmla="*/ 2147483647 h 1370"/>
              <a:gd name="T2" fmla="*/ 2147483647 w 3162"/>
              <a:gd name="T3" fmla="*/ 2147483647 h 1370"/>
              <a:gd name="T4" fmla="*/ 2147483647 w 3162"/>
              <a:gd name="T5" fmla="*/ 2147483647 h 1370"/>
              <a:gd name="T6" fmla="*/ 2147483647 w 3162"/>
              <a:gd name="T7" fmla="*/ 2147483647 h 1370"/>
              <a:gd name="T8" fmla="*/ 2147483647 w 3162"/>
              <a:gd name="T9" fmla="*/ 2147483647 h 1370"/>
              <a:gd name="T10" fmla="*/ 2147483647 w 3162"/>
              <a:gd name="T11" fmla="*/ 2147483647 h 1370"/>
              <a:gd name="T12" fmla="*/ 2147483647 w 3162"/>
              <a:gd name="T13" fmla="*/ 0 h 1370"/>
              <a:gd name="T14" fmla="*/ 2147483647 w 3162"/>
              <a:gd name="T15" fmla="*/ 2147483647 h 1370"/>
              <a:gd name="T16" fmla="*/ 2147483647 w 3162"/>
              <a:gd name="T17" fmla="*/ 2147483647 h 1370"/>
              <a:gd name="T18" fmla="*/ 2147483647 w 3162"/>
              <a:gd name="T19" fmla="*/ 2147483647 h 1370"/>
              <a:gd name="T20" fmla="*/ 2147483647 w 3162"/>
              <a:gd name="T21" fmla="*/ 2147483647 h 1370"/>
              <a:gd name="T22" fmla="*/ 2147483647 w 3162"/>
              <a:gd name="T23" fmla="*/ 2147483647 h 137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162"/>
              <a:gd name="T37" fmla="*/ 0 h 1370"/>
              <a:gd name="T38" fmla="*/ 3162 w 3162"/>
              <a:gd name="T39" fmla="*/ 1370 h 137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162" h="1370">
                <a:moveTo>
                  <a:pt x="3162" y="438"/>
                </a:moveTo>
                <a:lnTo>
                  <a:pt x="2496" y="720"/>
                </a:lnTo>
                <a:lnTo>
                  <a:pt x="2352" y="954"/>
                </a:lnTo>
                <a:lnTo>
                  <a:pt x="2205" y="1200"/>
                </a:lnTo>
                <a:lnTo>
                  <a:pt x="2061" y="1320"/>
                </a:lnTo>
                <a:lnTo>
                  <a:pt x="1917" y="1368"/>
                </a:lnTo>
                <a:lnTo>
                  <a:pt x="1773" y="0"/>
                </a:lnTo>
                <a:lnTo>
                  <a:pt x="618" y="487"/>
                </a:lnTo>
                <a:lnTo>
                  <a:pt x="480" y="961"/>
                </a:lnTo>
                <a:lnTo>
                  <a:pt x="331" y="1201"/>
                </a:lnTo>
                <a:lnTo>
                  <a:pt x="187" y="1321"/>
                </a:lnTo>
                <a:cubicBezTo>
                  <a:pt x="47" y="1370"/>
                  <a:pt x="0" y="1369"/>
                  <a:pt x="55" y="1369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5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102456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grpSp>
        <p:nvGrpSpPr>
          <p:cNvPr id="102457" name="Group 66"/>
          <p:cNvGrpSpPr>
            <a:grpSpLocks/>
          </p:cNvGrpSpPr>
          <p:nvPr/>
        </p:nvGrpSpPr>
        <p:grpSpPr bwMode="auto">
          <a:xfrm>
            <a:off x="6500813" y="1143000"/>
            <a:ext cx="1795462" cy="1143000"/>
            <a:chOff x="4095" y="720"/>
            <a:chExt cx="1131" cy="720"/>
          </a:xfrm>
        </p:grpSpPr>
        <p:sp>
          <p:nvSpPr>
            <p:cNvPr id="102502" name="Text Box 67"/>
            <p:cNvSpPr txBox="1">
              <a:spLocks noChangeArrowheads="1"/>
            </p:cNvSpPr>
            <p:nvPr/>
          </p:nvSpPr>
          <p:spPr bwMode="auto">
            <a:xfrm>
              <a:off x="4140" y="720"/>
              <a:ext cx="10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rgbClr val="333399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/>
                <a:t>线性规律增长</a:t>
              </a:r>
            </a:p>
          </p:txBody>
        </p:sp>
        <p:sp>
          <p:nvSpPr>
            <p:cNvPr id="102503" name="Line 68"/>
            <p:cNvSpPr>
              <a:spLocks noChangeShapeType="1"/>
            </p:cNvSpPr>
            <p:nvPr/>
          </p:nvSpPr>
          <p:spPr bwMode="auto">
            <a:xfrm flipH="1">
              <a:off x="4095" y="990"/>
              <a:ext cx="360" cy="45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58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9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62" name="Line 73"/>
          <p:cNvSpPr>
            <a:spLocks noChangeShapeType="1"/>
          </p:cNvSpPr>
          <p:nvPr/>
        </p:nvSpPr>
        <p:spPr bwMode="auto">
          <a:xfrm rot="10800000">
            <a:off x="1130301" y="2773363"/>
            <a:ext cx="520223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3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64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65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6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7" name="Line 79"/>
          <p:cNvSpPr>
            <a:spLocks noChangeShapeType="1"/>
          </p:cNvSpPr>
          <p:nvPr/>
        </p:nvSpPr>
        <p:spPr bwMode="auto">
          <a:xfrm>
            <a:off x="4216400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8" name="Line 80"/>
          <p:cNvSpPr>
            <a:spLocks noChangeShapeType="1"/>
          </p:cNvSpPr>
          <p:nvPr/>
        </p:nvSpPr>
        <p:spPr bwMode="auto">
          <a:xfrm>
            <a:off x="448151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9" name="Line 81"/>
          <p:cNvSpPr>
            <a:spLocks noChangeShapeType="1"/>
          </p:cNvSpPr>
          <p:nvPr/>
        </p:nvSpPr>
        <p:spPr bwMode="auto">
          <a:xfrm>
            <a:off x="55387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0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102471" name="Text Box 83"/>
          <p:cNvSpPr txBox="1">
            <a:spLocks noChangeArrowheads="1"/>
          </p:cNvSpPr>
          <p:nvPr/>
        </p:nvSpPr>
        <p:spPr bwMode="auto">
          <a:xfrm>
            <a:off x="4557713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102472" name="Text Box 84"/>
          <p:cNvSpPr txBox="1">
            <a:spLocks noChangeArrowheads="1"/>
          </p:cNvSpPr>
          <p:nvPr/>
        </p:nvSpPr>
        <p:spPr bwMode="auto">
          <a:xfrm>
            <a:off x="2640014" y="440214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拥塞避免</a:t>
            </a:r>
          </a:p>
        </p:txBody>
      </p:sp>
      <p:sp>
        <p:nvSpPr>
          <p:cNvPr id="102473" name="Line 86"/>
          <p:cNvSpPr>
            <a:spLocks noChangeShapeType="1"/>
          </p:cNvSpPr>
          <p:nvPr/>
        </p:nvSpPr>
        <p:spPr bwMode="auto">
          <a:xfrm>
            <a:off x="2100263" y="4425950"/>
            <a:ext cx="21161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4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5" name="Line 88"/>
          <p:cNvSpPr>
            <a:spLocks noChangeShapeType="1"/>
          </p:cNvSpPr>
          <p:nvPr/>
        </p:nvSpPr>
        <p:spPr bwMode="auto">
          <a:xfrm>
            <a:off x="4481513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6" name="Text Box 90"/>
          <p:cNvSpPr txBox="1">
            <a:spLocks noChangeArrowheads="1"/>
          </p:cNvSpPr>
          <p:nvPr/>
        </p:nvSpPr>
        <p:spPr bwMode="auto">
          <a:xfrm>
            <a:off x="7164122" y="2514601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 err="1" smtClean="0"/>
              <a:t>ssthresh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= 12</a:t>
            </a:r>
          </a:p>
        </p:txBody>
      </p:sp>
      <p:sp>
        <p:nvSpPr>
          <p:cNvPr id="102477" name="Oval 94"/>
          <p:cNvSpPr>
            <a:spLocks noChangeArrowheads="1"/>
          </p:cNvSpPr>
          <p:nvPr/>
        </p:nvSpPr>
        <p:spPr bwMode="auto">
          <a:xfrm>
            <a:off x="3895725" y="16367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78" name="Oval 95"/>
          <p:cNvSpPr>
            <a:spLocks noChangeArrowheads="1"/>
          </p:cNvSpPr>
          <p:nvPr/>
        </p:nvSpPr>
        <p:spPr bwMode="auto">
          <a:xfrm>
            <a:off x="3640138" y="1738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79" name="Oval 96"/>
          <p:cNvSpPr>
            <a:spLocks noChangeArrowheads="1"/>
          </p:cNvSpPr>
          <p:nvPr/>
        </p:nvSpPr>
        <p:spPr bwMode="auto">
          <a:xfrm>
            <a:off x="4160838" y="15398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80" name="Oval 97"/>
          <p:cNvSpPr>
            <a:spLocks noChangeArrowheads="1"/>
          </p:cNvSpPr>
          <p:nvPr/>
        </p:nvSpPr>
        <p:spPr bwMode="auto">
          <a:xfrm>
            <a:off x="3390900" y="183673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81" name="Oval 98"/>
          <p:cNvSpPr>
            <a:spLocks noChangeArrowheads="1"/>
          </p:cNvSpPr>
          <p:nvPr/>
        </p:nvSpPr>
        <p:spPr bwMode="auto">
          <a:xfrm>
            <a:off x="3130550" y="19335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82" name="Oval 99"/>
          <p:cNvSpPr>
            <a:spLocks noChangeArrowheads="1"/>
          </p:cNvSpPr>
          <p:nvPr/>
        </p:nvSpPr>
        <p:spPr bwMode="auto">
          <a:xfrm>
            <a:off x="5495925" y="27273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83" name="Oval 100"/>
          <p:cNvSpPr>
            <a:spLocks noChangeArrowheads="1"/>
          </p:cNvSpPr>
          <p:nvPr/>
        </p:nvSpPr>
        <p:spPr bwMode="auto">
          <a:xfrm>
            <a:off x="5768975" y="262413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84" name="Oval 101"/>
          <p:cNvSpPr>
            <a:spLocks noChangeArrowheads="1"/>
          </p:cNvSpPr>
          <p:nvPr/>
        </p:nvSpPr>
        <p:spPr bwMode="auto">
          <a:xfrm>
            <a:off x="6018213" y="25304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85" name="Oval 102"/>
          <p:cNvSpPr>
            <a:spLocks noChangeArrowheads="1"/>
          </p:cNvSpPr>
          <p:nvPr/>
        </p:nvSpPr>
        <p:spPr bwMode="auto">
          <a:xfrm>
            <a:off x="6267450" y="242728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86" name="Oval 103"/>
          <p:cNvSpPr>
            <a:spLocks noChangeArrowheads="1"/>
          </p:cNvSpPr>
          <p:nvPr/>
        </p:nvSpPr>
        <p:spPr bwMode="auto">
          <a:xfrm>
            <a:off x="6540500" y="232886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87" name="Oval 104"/>
          <p:cNvSpPr>
            <a:spLocks noChangeArrowheads="1"/>
          </p:cNvSpPr>
          <p:nvPr/>
        </p:nvSpPr>
        <p:spPr bwMode="auto">
          <a:xfrm>
            <a:off x="4435475" y="37719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88" name="Oval 105"/>
          <p:cNvSpPr>
            <a:spLocks noChangeArrowheads="1"/>
          </p:cNvSpPr>
          <p:nvPr/>
        </p:nvSpPr>
        <p:spPr bwMode="auto">
          <a:xfrm>
            <a:off x="4708525" y="370205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89" name="Oval 106"/>
          <p:cNvSpPr>
            <a:spLocks noChangeArrowheads="1"/>
          </p:cNvSpPr>
          <p:nvPr/>
        </p:nvSpPr>
        <p:spPr bwMode="auto">
          <a:xfrm>
            <a:off x="4962525" y="3503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90" name="Oval 107"/>
          <p:cNvSpPr>
            <a:spLocks noChangeArrowheads="1"/>
          </p:cNvSpPr>
          <p:nvPr/>
        </p:nvSpPr>
        <p:spPr bwMode="auto">
          <a:xfrm>
            <a:off x="5230813" y="30956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91" name="Oval 108"/>
          <p:cNvSpPr>
            <a:spLocks noChangeArrowheads="1"/>
          </p:cNvSpPr>
          <p:nvPr/>
        </p:nvSpPr>
        <p:spPr bwMode="auto">
          <a:xfrm>
            <a:off x="2855913" y="203993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92" name="Oval 109"/>
          <p:cNvSpPr>
            <a:spLocks noChangeArrowheads="1"/>
          </p:cNvSpPr>
          <p:nvPr/>
        </p:nvSpPr>
        <p:spPr bwMode="auto">
          <a:xfrm>
            <a:off x="2590800" y="21367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93" name="Oval 110"/>
          <p:cNvSpPr>
            <a:spLocks noChangeArrowheads="1"/>
          </p:cNvSpPr>
          <p:nvPr/>
        </p:nvSpPr>
        <p:spPr bwMode="auto">
          <a:xfrm>
            <a:off x="2320925" y="223837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94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95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96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97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98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500" name="Text Box 84"/>
          <p:cNvSpPr txBox="1">
            <a:spLocks noChangeArrowheads="1"/>
          </p:cNvSpPr>
          <p:nvPr/>
        </p:nvSpPr>
        <p:spPr bwMode="auto">
          <a:xfrm>
            <a:off x="5715000" y="4389440"/>
            <a:ext cx="1411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/>
              <a:t>拥塞避免</a:t>
            </a:r>
          </a:p>
        </p:txBody>
      </p:sp>
      <p:sp>
        <p:nvSpPr>
          <p:cNvPr id="102501" name="Line 86"/>
          <p:cNvSpPr>
            <a:spLocks noChangeShapeType="1"/>
          </p:cNvSpPr>
          <p:nvPr/>
        </p:nvSpPr>
        <p:spPr bwMode="auto">
          <a:xfrm flipV="1">
            <a:off x="5611814" y="4418013"/>
            <a:ext cx="13573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8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639" name="Text Box 183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/>
              <a:t>慢开始</a:t>
            </a:r>
          </a:p>
        </p:txBody>
      </p:sp>
      <p:sp>
        <p:nvSpPr>
          <p:cNvPr id="94212" name="Line 106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3" name="Line 107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4" name="Line 108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5" name="Line 109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6" name="Line 110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7" name="Line 111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8" name="Line 112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9" name="Line 113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0" name="Line 114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1" name="Line 115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2" name="Line 116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3" name="Line 117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4" name="Line 118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5" name="Line 119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6" name="Line 120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7" name="Line 121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8" name="Line 122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9" name="Line 123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0" name="Line 124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1" name="Line 125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2" name="Line 126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3" name="Line 127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4" name="Line 128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5" name="Line 129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6" name="Line 130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7" name="Line 131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8" name="Line 132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9" name="Line 133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40" name="Line 134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41" name="Line 135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42" name="Text Box 136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94243" name="Text Box 137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4244" name="Text Box 138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94245" name="Text Box 139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4246" name="Text Box 140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94247" name="Text Box 141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4248" name="Text Box 142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94249" name="Text Box 143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4250" name="Text Box 144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94251" name="Text Box 145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4252" name="Text Box 146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94253" name="Text Box 147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4254" name="Text Box 148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4255" name="Text Box 149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4256" name="Text Box 150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4257" name="Text Box 151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4258" name="Text Box 152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4259" name="Text Box 153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4260" name="Text Box 154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94261" name="Text Box 156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94262" name="Text Box 157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94263" name="Line 170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64" name="Rectangle 171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4265" name="Line 172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68" name="Rectangle 175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4269" name="Rectangle 176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4270" name="Line 178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71" name="Line 188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72" name="Oval 215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4274" name="Text Box 76"/>
          <p:cNvSpPr txBox="1">
            <a:spLocks noChangeArrowheads="1"/>
          </p:cNvSpPr>
          <p:nvPr/>
        </p:nvSpPr>
        <p:spPr bwMode="auto">
          <a:xfrm>
            <a:off x="2486026" y="2130426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ssthresh = 16</a:t>
            </a:r>
          </a:p>
        </p:txBody>
      </p:sp>
      <p:sp>
        <p:nvSpPr>
          <p:cNvPr id="67" name="Rectangle 2"/>
          <p:cNvSpPr>
            <a:spLocks noGrp="1" noChangeArrowheads="1"/>
          </p:cNvSpPr>
          <p:nvPr>
            <p:ph type="title"/>
          </p:nvPr>
        </p:nvSpPr>
        <p:spPr>
          <a:xfrm>
            <a:off x="379363" y="284833"/>
            <a:ext cx="7793037" cy="623887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示例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146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5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6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7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8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9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0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1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2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3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4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5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6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7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8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9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0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1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2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3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4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5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6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7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8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9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0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3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4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95265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5266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95267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5268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95269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5270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95271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5272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95273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5274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95275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5276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5277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5278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5279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5280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5281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5282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95283" name="Freeform 54"/>
          <p:cNvSpPr>
            <a:spLocks/>
          </p:cNvSpPr>
          <p:nvPr/>
        </p:nvSpPr>
        <p:spPr bwMode="auto">
          <a:xfrm>
            <a:off x="954088" y="3757613"/>
            <a:ext cx="342900" cy="80962"/>
          </a:xfrm>
          <a:custGeom>
            <a:avLst/>
            <a:gdLst>
              <a:gd name="T0" fmla="*/ 2147483647 w 187"/>
              <a:gd name="T1" fmla="*/ 0 h 49"/>
              <a:gd name="T2" fmla="*/ 2147483647 w 187"/>
              <a:gd name="T3" fmla="*/ 2147483647 h 49"/>
              <a:gd name="T4" fmla="*/ 0 60000 65536"/>
              <a:gd name="T5" fmla="*/ 0 60000 65536"/>
              <a:gd name="T6" fmla="*/ 0 w 187"/>
              <a:gd name="T7" fmla="*/ 0 h 49"/>
              <a:gd name="T8" fmla="*/ 187 w 187"/>
              <a:gd name="T9" fmla="*/ 49 h 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49">
                <a:moveTo>
                  <a:pt x="187" y="0"/>
                </a:moveTo>
                <a:cubicBezTo>
                  <a:pt x="47" y="49"/>
                  <a:pt x="0" y="48"/>
                  <a:pt x="55" y="48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84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95285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95286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87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5288" name="Line 71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91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5292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5293" name="Text Box 76"/>
          <p:cNvSpPr txBox="1">
            <a:spLocks noChangeArrowheads="1"/>
          </p:cNvSpPr>
          <p:nvPr/>
        </p:nvSpPr>
        <p:spPr bwMode="auto">
          <a:xfrm>
            <a:off x="2486026" y="2130426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ssthresh = 16</a:t>
            </a:r>
          </a:p>
        </p:txBody>
      </p:sp>
      <p:sp>
        <p:nvSpPr>
          <p:cNvPr id="95294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96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95297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98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5299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914"/>
            <a:ext cx="7793037" cy="623887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慢开始</a:t>
            </a:r>
          </a:p>
        </p:txBody>
      </p:sp>
    </p:spTree>
    <p:extLst>
      <p:ext uri="{BB962C8B-B14F-4D97-AF65-F5344CB8AC3E}">
        <p14:creationId xmlns:p14="http://schemas.microsoft.com/office/powerpoint/2010/main" val="19331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4" y="188914"/>
            <a:ext cx="7793037" cy="623887"/>
          </a:xfrm>
        </p:spPr>
        <p:txBody>
          <a:bodyPr/>
          <a:lstStyle/>
          <a:p>
            <a:pPr algn="ctr"/>
            <a:endParaRPr lang="zh-CN" altLang="en-US" sz="3200" dirty="0" smtClean="0"/>
          </a:p>
        </p:txBody>
      </p:sp>
      <p:sp>
        <p:nvSpPr>
          <p:cNvPr id="96260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1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2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3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4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5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6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7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8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9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0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1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2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3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4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5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6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7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8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9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0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1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2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3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4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5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6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7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8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0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96291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6292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96293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6294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96295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6296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96297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6298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96299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6300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96301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6302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6303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6304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6305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6306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6307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6308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96309" name="Freeform 54"/>
          <p:cNvSpPr>
            <a:spLocks/>
          </p:cNvSpPr>
          <p:nvPr/>
        </p:nvSpPr>
        <p:spPr bwMode="auto">
          <a:xfrm>
            <a:off x="954088" y="3562350"/>
            <a:ext cx="608012" cy="276225"/>
          </a:xfrm>
          <a:custGeom>
            <a:avLst/>
            <a:gdLst>
              <a:gd name="T0" fmla="*/ 2147483647 w 331"/>
              <a:gd name="T1" fmla="*/ 0 h 169"/>
              <a:gd name="T2" fmla="*/ 2147483647 w 331"/>
              <a:gd name="T3" fmla="*/ 2147483647 h 169"/>
              <a:gd name="T4" fmla="*/ 2147483647 w 331"/>
              <a:gd name="T5" fmla="*/ 2147483647 h 169"/>
              <a:gd name="T6" fmla="*/ 0 60000 65536"/>
              <a:gd name="T7" fmla="*/ 0 60000 65536"/>
              <a:gd name="T8" fmla="*/ 0 60000 65536"/>
              <a:gd name="T9" fmla="*/ 0 w 331"/>
              <a:gd name="T10" fmla="*/ 0 h 169"/>
              <a:gd name="T11" fmla="*/ 331 w 331"/>
              <a:gd name="T12" fmla="*/ 169 h 1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1" h="169">
                <a:moveTo>
                  <a:pt x="331" y="0"/>
                </a:moveTo>
                <a:lnTo>
                  <a:pt x="187" y="120"/>
                </a:lnTo>
                <a:cubicBezTo>
                  <a:pt x="47" y="169"/>
                  <a:pt x="0" y="168"/>
                  <a:pt x="55" y="168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10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96311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96312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13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6314" name="Line 71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17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6318" name="Text Box 76"/>
          <p:cNvSpPr txBox="1">
            <a:spLocks noChangeArrowheads="1"/>
          </p:cNvSpPr>
          <p:nvPr/>
        </p:nvSpPr>
        <p:spPr bwMode="auto">
          <a:xfrm>
            <a:off x="2486026" y="2130426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ssthresh = 16</a:t>
            </a:r>
          </a:p>
        </p:txBody>
      </p:sp>
      <p:sp>
        <p:nvSpPr>
          <p:cNvPr id="96319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21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96322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23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6324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6325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6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4" y="188914"/>
            <a:ext cx="7793037" cy="623887"/>
          </a:xfrm>
        </p:spPr>
        <p:txBody>
          <a:bodyPr/>
          <a:lstStyle/>
          <a:p>
            <a:pPr algn="ctr"/>
            <a:endParaRPr lang="zh-CN" altLang="en-US" sz="3200" dirty="0" smtClean="0"/>
          </a:p>
        </p:txBody>
      </p:sp>
      <p:sp>
        <p:nvSpPr>
          <p:cNvPr id="97284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5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9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0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1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2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3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4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5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6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7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8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9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0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1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2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3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4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5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6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7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8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9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0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1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2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3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4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97315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7316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97317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7318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97319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7320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97321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7322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97323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7324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97325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7326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7327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7328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7329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7330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7331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7332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97333" name="Freeform 54"/>
          <p:cNvSpPr>
            <a:spLocks/>
          </p:cNvSpPr>
          <p:nvPr/>
        </p:nvSpPr>
        <p:spPr bwMode="auto">
          <a:xfrm>
            <a:off x="954089" y="3168652"/>
            <a:ext cx="881062" cy="669925"/>
          </a:xfrm>
          <a:custGeom>
            <a:avLst/>
            <a:gdLst>
              <a:gd name="T0" fmla="*/ 2147483647 w 480"/>
              <a:gd name="T1" fmla="*/ 0 h 409"/>
              <a:gd name="T2" fmla="*/ 2147483647 w 480"/>
              <a:gd name="T3" fmla="*/ 2147483647 h 409"/>
              <a:gd name="T4" fmla="*/ 2147483647 w 480"/>
              <a:gd name="T5" fmla="*/ 2147483647 h 409"/>
              <a:gd name="T6" fmla="*/ 2147483647 w 480"/>
              <a:gd name="T7" fmla="*/ 2147483647 h 409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09"/>
              <a:gd name="T14" fmla="*/ 480 w 480"/>
              <a:gd name="T15" fmla="*/ 409 h 4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09">
                <a:moveTo>
                  <a:pt x="480" y="0"/>
                </a:moveTo>
                <a:cubicBezTo>
                  <a:pt x="430" y="80"/>
                  <a:pt x="381" y="160"/>
                  <a:pt x="331" y="240"/>
                </a:cubicBezTo>
                <a:lnTo>
                  <a:pt x="187" y="360"/>
                </a:lnTo>
                <a:cubicBezTo>
                  <a:pt x="47" y="409"/>
                  <a:pt x="0" y="408"/>
                  <a:pt x="55" y="408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34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97335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97336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37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338" name="Line 71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41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342" name="Text Box 76"/>
          <p:cNvSpPr txBox="1">
            <a:spLocks noChangeArrowheads="1"/>
          </p:cNvSpPr>
          <p:nvPr/>
        </p:nvSpPr>
        <p:spPr bwMode="auto">
          <a:xfrm>
            <a:off x="2486026" y="2130426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ssthresh = 16</a:t>
            </a:r>
          </a:p>
        </p:txBody>
      </p:sp>
      <p:sp>
        <p:nvSpPr>
          <p:cNvPr id="97343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44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97345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46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347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348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349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1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4" y="188914"/>
            <a:ext cx="7793037" cy="623887"/>
          </a:xfrm>
        </p:spPr>
        <p:txBody>
          <a:bodyPr/>
          <a:lstStyle/>
          <a:p>
            <a:pPr algn="ctr" eaLnBrk="1" hangingPunct="1"/>
            <a:endParaRPr lang="zh-CN" altLang="en-US" sz="3200" dirty="0" smtClean="0"/>
          </a:p>
        </p:txBody>
      </p:sp>
      <p:sp>
        <p:nvSpPr>
          <p:cNvPr id="98308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9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0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3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4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5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6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7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8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9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0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1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2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3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4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5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6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7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98328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8329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98330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8331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98332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8333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98334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8335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98336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8337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98338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8339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8340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8341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8342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8343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8344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8345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98346" name="Freeform 54"/>
          <p:cNvSpPr>
            <a:spLocks/>
          </p:cNvSpPr>
          <p:nvPr/>
        </p:nvSpPr>
        <p:spPr bwMode="auto">
          <a:xfrm>
            <a:off x="954088" y="2392363"/>
            <a:ext cx="1135062" cy="1446212"/>
          </a:xfrm>
          <a:custGeom>
            <a:avLst/>
            <a:gdLst>
              <a:gd name="T0" fmla="*/ 2147483647 w 618"/>
              <a:gd name="T1" fmla="*/ 0 h 883"/>
              <a:gd name="T2" fmla="*/ 2147483647 w 618"/>
              <a:gd name="T3" fmla="*/ 2147483647 h 883"/>
              <a:gd name="T4" fmla="*/ 2147483647 w 618"/>
              <a:gd name="T5" fmla="*/ 2147483647 h 883"/>
              <a:gd name="T6" fmla="*/ 2147483647 w 618"/>
              <a:gd name="T7" fmla="*/ 2147483647 h 883"/>
              <a:gd name="T8" fmla="*/ 2147483647 w 618"/>
              <a:gd name="T9" fmla="*/ 2147483647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883"/>
              <a:gd name="T17" fmla="*/ 618 w 618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883">
                <a:moveTo>
                  <a:pt x="618" y="0"/>
                </a:moveTo>
                <a:lnTo>
                  <a:pt x="480" y="474"/>
                </a:lnTo>
                <a:cubicBezTo>
                  <a:pt x="430" y="554"/>
                  <a:pt x="381" y="634"/>
                  <a:pt x="331" y="714"/>
                </a:cubicBezTo>
                <a:lnTo>
                  <a:pt x="187" y="834"/>
                </a:lnTo>
                <a:cubicBezTo>
                  <a:pt x="47" y="883"/>
                  <a:pt x="0" y="882"/>
                  <a:pt x="55" y="882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7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98348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98350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51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8352" name="Line 71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55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8356" name="Text Box 76"/>
          <p:cNvSpPr txBox="1">
            <a:spLocks noChangeArrowheads="1"/>
          </p:cNvSpPr>
          <p:nvPr/>
        </p:nvSpPr>
        <p:spPr bwMode="auto">
          <a:xfrm>
            <a:off x="2486026" y="2130426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ssthresh = 16</a:t>
            </a:r>
          </a:p>
        </p:txBody>
      </p:sp>
      <p:sp>
        <p:nvSpPr>
          <p:cNvPr id="98357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58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59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98360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62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8363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8364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8365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8366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8368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69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0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1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2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3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4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5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6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7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8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9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75" name="Group 60"/>
          <p:cNvGrpSpPr>
            <a:grpSpLocks/>
          </p:cNvGrpSpPr>
          <p:nvPr/>
        </p:nvGrpSpPr>
        <p:grpSpPr bwMode="auto">
          <a:xfrm>
            <a:off x="2141538" y="1674049"/>
            <a:ext cx="1622426" cy="576263"/>
            <a:chOff x="2611" y="672"/>
            <a:chExt cx="1022" cy="363"/>
          </a:xfrm>
        </p:grpSpPr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2935" y="672"/>
              <a:ext cx="698" cy="23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</a:lstStyle>
            <a:p>
              <a:r>
                <a:rPr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发生超时</a:t>
              </a:r>
            </a:p>
          </p:txBody>
        </p:sp>
        <p:sp>
          <p:nvSpPr>
            <p:cNvPr id="77" name="Line 62"/>
            <p:cNvSpPr>
              <a:spLocks noChangeShapeType="1"/>
            </p:cNvSpPr>
            <p:nvPr/>
          </p:nvSpPr>
          <p:spPr bwMode="auto">
            <a:xfrm flipH="1">
              <a:off x="2611" y="886"/>
              <a:ext cx="333" cy="14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88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54"/>
          <p:cNvSpPr>
            <a:spLocks/>
          </p:cNvSpPr>
          <p:nvPr/>
        </p:nvSpPr>
        <p:spPr bwMode="auto">
          <a:xfrm>
            <a:off x="954088" y="2392363"/>
            <a:ext cx="1135062" cy="1446212"/>
          </a:xfrm>
          <a:custGeom>
            <a:avLst/>
            <a:gdLst>
              <a:gd name="T0" fmla="*/ 2147483647 w 618"/>
              <a:gd name="T1" fmla="*/ 0 h 883"/>
              <a:gd name="T2" fmla="*/ 2147483647 w 618"/>
              <a:gd name="T3" fmla="*/ 2147483647 h 883"/>
              <a:gd name="T4" fmla="*/ 2147483647 w 618"/>
              <a:gd name="T5" fmla="*/ 2147483647 h 883"/>
              <a:gd name="T6" fmla="*/ 2147483647 w 618"/>
              <a:gd name="T7" fmla="*/ 2147483647 h 883"/>
              <a:gd name="T8" fmla="*/ 2147483647 w 618"/>
              <a:gd name="T9" fmla="*/ 2147483647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883"/>
              <a:gd name="T17" fmla="*/ 618 w 618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883">
                <a:moveTo>
                  <a:pt x="618" y="0"/>
                </a:moveTo>
                <a:lnTo>
                  <a:pt x="480" y="474"/>
                </a:lnTo>
                <a:cubicBezTo>
                  <a:pt x="430" y="554"/>
                  <a:pt x="381" y="634"/>
                  <a:pt x="331" y="714"/>
                </a:cubicBezTo>
                <a:lnTo>
                  <a:pt x="187" y="834"/>
                </a:lnTo>
                <a:cubicBezTo>
                  <a:pt x="47" y="883"/>
                  <a:pt x="0" y="882"/>
                  <a:pt x="55" y="882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6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9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0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1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2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3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4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5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6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7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8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9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0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1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2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3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4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5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6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7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8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9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0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1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2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3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4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5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6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100387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0388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100389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0390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100391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0392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100393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0394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100395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0396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100397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0398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0399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0400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0401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0402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0403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0404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100406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100407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100408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9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0" name="Line 71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3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4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5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16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20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100424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90" name="Text Box 90"/>
          <p:cNvSpPr txBox="1">
            <a:spLocks noChangeArrowheads="1"/>
          </p:cNvSpPr>
          <p:nvPr/>
        </p:nvSpPr>
        <p:spPr bwMode="auto">
          <a:xfrm>
            <a:off x="6348587" y="3017808"/>
            <a:ext cx="26821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/>
              <a:t>更新后的 </a:t>
            </a:r>
            <a:r>
              <a:rPr kumimoji="1" lang="en-US" altLang="zh-CN" sz="2000" dirty="0" err="1"/>
              <a:t>ssthresh</a:t>
            </a:r>
            <a:r>
              <a:rPr kumimoji="1" lang="en-US" altLang="zh-CN" sz="2000" dirty="0"/>
              <a:t> = </a:t>
            </a:r>
            <a:r>
              <a:rPr kumimoji="1" lang="en-US" altLang="zh-CN" sz="2000" dirty="0" smtClean="0"/>
              <a:t>8</a:t>
            </a:r>
            <a:endParaRPr kumimoji="1" lang="en-US" altLang="zh-CN" sz="2000" dirty="0"/>
          </a:p>
        </p:txBody>
      </p:sp>
      <p:sp>
        <p:nvSpPr>
          <p:cNvPr id="100432" name="Oval 104"/>
          <p:cNvSpPr>
            <a:spLocks noChangeArrowheads="1"/>
          </p:cNvSpPr>
          <p:nvPr/>
        </p:nvSpPr>
        <p:spPr bwMode="auto">
          <a:xfrm>
            <a:off x="4435475" y="37719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6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7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8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9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40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200542" y="1655230"/>
            <a:ext cx="265114" cy="22209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4252508" y="1644658"/>
            <a:ext cx="265114" cy="22209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412" name="Line 73"/>
          <p:cNvSpPr>
            <a:spLocks noChangeShapeType="1"/>
          </p:cNvSpPr>
          <p:nvPr/>
        </p:nvSpPr>
        <p:spPr bwMode="auto">
          <a:xfrm rot="10800000">
            <a:off x="1130301" y="3185816"/>
            <a:ext cx="5202238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Rectangle 2"/>
          <p:cNvSpPr txBox="1">
            <a:spLocks noChangeArrowheads="1"/>
          </p:cNvSpPr>
          <p:nvPr/>
        </p:nvSpPr>
        <p:spPr>
          <a:xfrm>
            <a:off x="395536" y="188914"/>
            <a:ext cx="7793037" cy="62388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乘法减小</a:t>
            </a:r>
          </a:p>
        </p:txBody>
      </p:sp>
    </p:spTree>
    <p:extLst>
      <p:ext uri="{BB962C8B-B14F-4D97-AF65-F5344CB8AC3E}">
        <p14:creationId xmlns:p14="http://schemas.microsoft.com/office/powerpoint/2010/main" val="38239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3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90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12" name="Line 73"/>
          <p:cNvSpPr>
            <a:spLocks noChangeShapeType="1"/>
          </p:cNvSpPr>
          <p:nvPr/>
        </p:nvSpPr>
        <p:spPr bwMode="auto">
          <a:xfrm rot="10800000">
            <a:off x="1130301" y="3185816"/>
            <a:ext cx="5202238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" name="直接连接符 4"/>
          <p:cNvCxnSpPr>
            <a:stCxn id="100436" idx="0"/>
            <a:endCxn id="75" idx="0"/>
          </p:cNvCxnSpPr>
          <p:nvPr/>
        </p:nvCxnSpPr>
        <p:spPr>
          <a:xfrm>
            <a:off x="2093913" y="2349500"/>
            <a:ext cx="270222" cy="142049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</p:cxnSp>
      <p:sp>
        <p:nvSpPr>
          <p:cNvPr id="86" name="Freeform 54"/>
          <p:cNvSpPr>
            <a:spLocks/>
          </p:cNvSpPr>
          <p:nvPr/>
        </p:nvSpPr>
        <p:spPr bwMode="auto">
          <a:xfrm>
            <a:off x="954088" y="2392363"/>
            <a:ext cx="1135062" cy="1446212"/>
          </a:xfrm>
          <a:custGeom>
            <a:avLst/>
            <a:gdLst>
              <a:gd name="T0" fmla="*/ 2147483647 w 618"/>
              <a:gd name="T1" fmla="*/ 0 h 883"/>
              <a:gd name="T2" fmla="*/ 2147483647 w 618"/>
              <a:gd name="T3" fmla="*/ 2147483647 h 883"/>
              <a:gd name="T4" fmla="*/ 2147483647 w 618"/>
              <a:gd name="T5" fmla="*/ 2147483647 h 883"/>
              <a:gd name="T6" fmla="*/ 2147483647 w 618"/>
              <a:gd name="T7" fmla="*/ 2147483647 h 883"/>
              <a:gd name="T8" fmla="*/ 2147483647 w 618"/>
              <a:gd name="T9" fmla="*/ 2147483647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883"/>
              <a:gd name="T17" fmla="*/ 618 w 618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883">
                <a:moveTo>
                  <a:pt x="618" y="0"/>
                </a:moveTo>
                <a:lnTo>
                  <a:pt x="480" y="474"/>
                </a:lnTo>
                <a:cubicBezTo>
                  <a:pt x="430" y="554"/>
                  <a:pt x="381" y="634"/>
                  <a:pt x="331" y="714"/>
                </a:cubicBezTo>
                <a:lnTo>
                  <a:pt x="187" y="834"/>
                </a:lnTo>
                <a:cubicBezTo>
                  <a:pt x="47" y="883"/>
                  <a:pt x="0" y="882"/>
                  <a:pt x="55" y="882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6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0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1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2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3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4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5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6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7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8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9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0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1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2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3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4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5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6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100387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0388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100389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0390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100391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0392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100393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0394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100395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0396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100397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0398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0399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0400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0401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0402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0403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0404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100406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100407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100408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9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4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5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16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20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100424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90" name="Text Box 90"/>
          <p:cNvSpPr txBox="1">
            <a:spLocks noChangeArrowheads="1"/>
          </p:cNvSpPr>
          <p:nvPr/>
        </p:nvSpPr>
        <p:spPr bwMode="auto">
          <a:xfrm>
            <a:off x="6348587" y="3017808"/>
            <a:ext cx="15856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 err="1" smtClean="0"/>
              <a:t>ssthresh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= </a:t>
            </a:r>
            <a:r>
              <a:rPr kumimoji="1" lang="en-US" altLang="zh-CN" sz="2000" dirty="0" smtClean="0"/>
              <a:t>8</a:t>
            </a:r>
            <a:endParaRPr kumimoji="1" lang="en-US" altLang="zh-CN" sz="2000" dirty="0"/>
          </a:p>
        </p:txBody>
      </p:sp>
      <p:sp>
        <p:nvSpPr>
          <p:cNvPr id="100436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7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8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9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40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3" name="Rectangle 2"/>
          <p:cNvSpPr txBox="1">
            <a:spLocks noChangeArrowheads="1"/>
          </p:cNvSpPr>
          <p:nvPr/>
        </p:nvSpPr>
        <p:spPr>
          <a:xfrm>
            <a:off x="395536" y="188914"/>
            <a:ext cx="7793037" cy="62388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减小拥塞窗口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71625" y="3874293"/>
            <a:ext cx="2644775" cy="78581"/>
            <a:chOff x="1571625" y="3795713"/>
            <a:chExt cx="2644775" cy="157162"/>
          </a:xfrm>
        </p:grpSpPr>
        <p:sp>
          <p:nvSpPr>
            <p:cNvPr id="100359" name="Line 8"/>
            <p:cNvSpPr>
              <a:spLocks noChangeShapeType="1"/>
            </p:cNvSpPr>
            <p:nvPr/>
          </p:nvSpPr>
          <p:spPr bwMode="auto">
            <a:xfrm>
              <a:off x="157162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0" name="Line 9"/>
            <p:cNvSpPr>
              <a:spLocks noChangeShapeType="1"/>
            </p:cNvSpPr>
            <p:nvPr/>
          </p:nvSpPr>
          <p:spPr bwMode="auto">
            <a:xfrm>
              <a:off x="183515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1" name="Line 10"/>
            <p:cNvSpPr>
              <a:spLocks noChangeShapeType="1"/>
            </p:cNvSpPr>
            <p:nvPr/>
          </p:nvSpPr>
          <p:spPr bwMode="auto">
            <a:xfrm>
              <a:off x="2100263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2" name="Line 11"/>
            <p:cNvSpPr>
              <a:spLocks noChangeShapeType="1"/>
            </p:cNvSpPr>
            <p:nvPr/>
          </p:nvSpPr>
          <p:spPr bwMode="auto">
            <a:xfrm>
              <a:off x="236537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3" name="Line 12"/>
            <p:cNvSpPr>
              <a:spLocks noChangeShapeType="1"/>
            </p:cNvSpPr>
            <p:nvPr/>
          </p:nvSpPr>
          <p:spPr bwMode="auto">
            <a:xfrm>
              <a:off x="262890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4" name="Line 13"/>
            <p:cNvSpPr>
              <a:spLocks noChangeShapeType="1"/>
            </p:cNvSpPr>
            <p:nvPr/>
          </p:nvSpPr>
          <p:spPr bwMode="auto">
            <a:xfrm>
              <a:off x="2894013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5" name="Line 14"/>
            <p:cNvSpPr>
              <a:spLocks noChangeShapeType="1"/>
            </p:cNvSpPr>
            <p:nvPr/>
          </p:nvSpPr>
          <p:spPr bwMode="auto">
            <a:xfrm>
              <a:off x="315912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6" name="Line 15"/>
            <p:cNvSpPr>
              <a:spLocks noChangeShapeType="1"/>
            </p:cNvSpPr>
            <p:nvPr/>
          </p:nvSpPr>
          <p:spPr bwMode="auto">
            <a:xfrm>
              <a:off x="342265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7" name="Line 16"/>
            <p:cNvSpPr>
              <a:spLocks noChangeShapeType="1"/>
            </p:cNvSpPr>
            <p:nvPr/>
          </p:nvSpPr>
          <p:spPr bwMode="auto">
            <a:xfrm>
              <a:off x="3687763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8" name="Line 17"/>
            <p:cNvSpPr>
              <a:spLocks noChangeShapeType="1"/>
            </p:cNvSpPr>
            <p:nvPr/>
          </p:nvSpPr>
          <p:spPr bwMode="auto">
            <a:xfrm>
              <a:off x="395287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9" name="Line 18"/>
            <p:cNvSpPr>
              <a:spLocks noChangeShapeType="1"/>
            </p:cNvSpPr>
            <p:nvPr/>
          </p:nvSpPr>
          <p:spPr bwMode="auto">
            <a:xfrm>
              <a:off x="421640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" name="Oval 114"/>
          <p:cNvSpPr>
            <a:spLocks noChangeArrowheads="1"/>
          </p:cNvSpPr>
          <p:nvPr/>
        </p:nvSpPr>
        <p:spPr bwMode="auto">
          <a:xfrm>
            <a:off x="2316510" y="376999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1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设数据块有</a:t>
            </a:r>
            <a:r>
              <a:rPr lang="en-US" altLang="zh-CN" dirty="0"/>
              <a:t>2500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r>
              <a:rPr lang="zh-CN" altLang="zh-CN" dirty="0" smtClean="0"/>
              <a:t>报文</a:t>
            </a:r>
            <a:r>
              <a:rPr lang="zh-CN" altLang="zh-CN" dirty="0"/>
              <a:t>段最大数据长度</a:t>
            </a:r>
            <a:r>
              <a:rPr lang="en-US" altLang="zh-CN" dirty="0"/>
              <a:t>1000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r>
              <a:rPr lang="zh-CN" altLang="zh-CN" dirty="0" smtClean="0"/>
              <a:t>初始</a:t>
            </a:r>
            <a:r>
              <a:rPr lang="zh-CN" altLang="zh-CN" dirty="0"/>
              <a:t>序号为</a:t>
            </a:r>
            <a:r>
              <a:rPr lang="en-US" altLang="zh-CN" dirty="0" smtClean="0"/>
              <a:t>1001</a:t>
            </a:r>
            <a:endParaRPr lang="zh-CN" altLang="zh-CN" dirty="0"/>
          </a:p>
          <a:p>
            <a:pPr lvl="0"/>
            <a:r>
              <a:rPr lang="zh-CN" altLang="zh-CN" dirty="0"/>
              <a:t>报文段</a:t>
            </a:r>
            <a:r>
              <a:rPr lang="en-US" altLang="zh-CN" dirty="0"/>
              <a:t>1</a:t>
            </a:r>
            <a:r>
              <a:rPr lang="zh-CN" altLang="zh-CN" dirty="0"/>
              <a:t>：序号</a:t>
            </a:r>
            <a:r>
              <a:rPr lang="en-US" altLang="zh-CN" dirty="0"/>
              <a:t>=1001</a:t>
            </a:r>
            <a:r>
              <a:rPr lang="zh-CN" altLang="zh-CN" dirty="0"/>
              <a:t>，数据块为</a:t>
            </a:r>
            <a:r>
              <a:rPr lang="en-US" altLang="zh-CN" dirty="0"/>
              <a:t>1001~2000</a:t>
            </a:r>
            <a:r>
              <a:rPr lang="zh-CN" altLang="zh-CN" dirty="0"/>
              <a:t>字节。</a:t>
            </a:r>
          </a:p>
          <a:p>
            <a:pPr lvl="0"/>
            <a:r>
              <a:rPr lang="zh-CN" altLang="zh-CN" dirty="0"/>
              <a:t>报文段</a:t>
            </a:r>
            <a:r>
              <a:rPr lang="en-US" altLang="zh-CN" dirty="0"/>
              <a:t>2</a:t>
            </a:r>
            <a:r>
              <a:rPr lang="zh-CN" altLang="zh-CN" dirty="0"/>
              <a:t>：序号</a:t>
            </a:r>
            <a:r>
              <a:rPr lang="en-US" altLang="zh-CN" dirty="0"/>
              <a:t>=2001</a:t>
            </a:r>
            <a:r>
              <a:rPr lang="zh-CN" altLang="zh-CN" dirty="0"/>
              <a:t>，数据块为</a:t>
            </a:r>
            <a:r>
              <a:rPr lang="en-US" altLang="zh-CN" dirty="0"/>
              <a:t>2001~3000</a:t>
            </a:r>
            <a:r>
              <a:rPr lang="zh-CN" altLang="zh-CN" dirty="0"/>
              <a:t>字节。</a:t>
            </a:r>
          </a:p>
          <a:p>
            <a:r>
              <a:rPr lang="zh-CN" altLang="zh-CN" dirty="0"/>
              <a:t>报文段</a:t>
            </a:r>
            <a:r>
              <a:rPr lang="en-US" altLang="zh-CN" dirty="0"/>
              <a:t>3</a:t>
            </a:r>
            <a:r>
              <a:rPr lang="zh-CN" altLang="zh-CN" dirty="0"/>
              <a:t>：序号</a:t>
            </a:r>
            <a:r>
              <a:rPr lang="en-US" altLang="zh-CN" dirty="0"/>
              <a:t>=3001</a:t>
            </a:r>
            <a:r>
              <a:rPr lang="zh-CN" altLang="zh-CN" dirty="0"/>
              <a:t>，数据块为</a:t>
            </a:r>
            <a:r>
              <a:rPr lang="en-US" altLang="zh-CN" dirty="0"/>
              <a:t>3001~3500</a:t>
            </a:r>
            <a:r>
              <a:rPr lang="zh-CN" altLang="zh-CN" dirty="0"/>
              <a:t>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96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54"/>
          <p:cNvSpPr>
            <a:spLocks/>
          </p:cNvSpPr>
          <p:nvPr/>
        </p:nvSpPr>
        <p:spPr bwMode="auto">
          <a:xfrm>
            <a:off x="2322786" y="3168652"/>
            <a:ext cx="881062" cy="669925"/>
          </a:xfrm>
          <a:custGeom>
            <a:avLst/>
            <a:gdLst>
              <a:gd name="T0" fmla="*/ 2147483647 w 480"/>
              <a:gd name="T1" fmla="*/ 0 h 409"/>
              <a:gd name="T2" fmla="*/ 2147483647 w 480"/>
              <a:gd name="T3" fmla="*/ 2147483647 h 409"/>
              <a:gd name="T4" fmla="*/ 2147483647 w 480"/>
              <a:gd name="T5" fmla="*/ 2147483647 h 409"/>
              <a:gd name="T6" fmla="*/ 2147483647 w 480"/>
              <a:gd name="T7" fmla="*/ 2147483647 h 409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09"/>
              <a:gd name="T14" fmla="*/ 480 w 480"/>
              <a:gd name="T15" fmla="*/ 409 h 4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09">
                <a:moveTo>
                  <a:pt x="480" y="0"/>
                </a:moveTo>
                <a:cubicBezTo>
                  <a:pt x="430" y="80"/>
                  <a:pt x="381" y="160"/>
                  <a:pt x="331" y="240"/>
                </a:cubicBezTo>
                <a:lnTo>
                  <a:pt x="187" y="360"/>
                </a:lnTo>
                <a:cubicBezTo>
                  <a:pt x="47" y="409"/>
                  <a:pt x="0" y="408"/>
                  <a:pt x="55" y="408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2" name="Line 73"/>
          <p:cNvSpPr>
            <a:spLocks noChangeShapeType="1"/>
          </p:cNvSpPr>
          <p:nvPr/>
        </p:nvSpPr>
        <p:spPr bwMode="auto">
          <a:xfrm rot="10800000">
            <a:off x="1130301" y="3185816"/>
            <a:ext cx="5202238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" name="直接连接符 4"/>
          <p:cNvCxnSpPr>
            <a:stCxn id="100436" idx="0"/>
            <a:endCxn id="75" idx="0"/>
          </p:cNvCxnSpPr>
          <p:nvPr/>
        </p:nvCxnSpPr>
        <p:spPr>
          <a:xfrm>
            <a:off x="2093913" y="2349500"/>
            <a:ext cx="270222" cy="142049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</p:cxnSp>
      <p:sp>
        <p:nvSpPr>
          <p:cNvPr id="86" name="Freeform 54"/>
          <p:cNvSpPr>
            <a:spLocks/>
          </p:cNvSpPr>
          <p:nvPr/>
        </p:nvSpPr>
        <p:spPr bwMode="auto">
          <a:xfrm>
            <a:off x="954088" y="2392363"/>
            <a:ext cx="1135062" cy="1446212"/>
          </a:xfrm>
          <a:custGeom>
            <a:avLst/>
            <a:gdLst>
              <a:gd name="T0" fmla="*/ 2147483647 w 618"/>
              <a:gd name="T1" fmla="*/ 0 h 883"/>
              <a:gd name="T2" fmla="*/ 2147483647 w 618"/>
              <a:gd name="T3" fmla="*/ 2147483647 h 883"/>
              <a:gd name="T4" fmla="*/ 2147483647 w 618"/>
              <a:gd name="T5" fmla="*/ 2147483647 h 883"/>
              <a:gd name="T6" fmla="*/ 2147483647 w 618"/>
              <a:gd name="T7" fmla="*/ 2147483647 h 883"/>
              <a:gd name="T8" fmla="*/ 2147483647 w 618"/>
              <a:gd name="T9" fmla="*/ 2147483647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883"/>
              <a:gd name="T17" fmla="*/ 618 w 618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883">
                <a:moveTo>
                  <a:pt x="618" y="0"/>
                </a:moveTo>
                <a:lnTo>
                  <a:pt x="480" y="474"/>
                </a:lnTo>
                <a:cubicBezTo>
                  <a:pt x="430" y="554"/>
                  <a:pt x="381" y="634"/>
                  <a:pt x="331" y="714"/>
                </a:cubicBezTo>
                <a:lnTo>
                  <a:pt x="187" y="834"/>
                </a:lnTo>
                <a:cubicBezTo>
                  <a:pt x="47" y="883"/>
                  <a:pt x="0" y="882"/>
                  <a:pt x="55" y="882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6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0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1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2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3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4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5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6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7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8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9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0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1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2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3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4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5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6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100387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0388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100389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0390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100391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0392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100393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0394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100395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0396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100397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0398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0399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0400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0401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0402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0403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0404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100406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100407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100408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9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4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5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16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20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100424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90" name="Text Box 90"/>
          <p:cNvSpPr txBox="1">
            <a:spLocks noChangeArrowheads="1"/>
          </p:cNvSpPr>
          <p:nvPr/>
        </p:nvSpPr>
        <p:spPr bwMode="auto">
          <a:xfrm>
            <a:off x="6348587" y="3017808"/>
            <a:ext cx="15856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 err="1" smtClean="0"/>
              <a:t>ssthresh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= </a:t>
            </a:r>
            <a:r>
              <a:rPr kumimoji="1" lang="en-US" altLang="zh-CN" sz="2000" dirty="0" smtClean="0"/>
              <a:t>8</a:t>
            </a:r>
            <a:endParaRPr kumimoji="1" lang="en-US" altLang="zh-CN" sz="2000" dirty="0"/>
          </a:p>
        </p:txBody>
      </p:sp>
      <p:sp>
        <p:nvSpPr>
          <p:cNvPr id="100436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7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8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9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40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3" name="Rectangle 2"/>
          <p:cNvSpPr txBox="1">
            <a:spLocks noChangeArrowheads="1"/>
          </p:cNvSpPr>
          <p:nvPr/>
        </p:nvSpPr>
        <p:spPr>
          <a:xfrm>
            <a:off x="395536" y="188914"/>
            <a:ext cx="7793037" cy="62388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71625" y="3874293"/>
            <a:ext cx="2644775" cy="78581"/>
            <a:chOff x="1571625" y="3795713"/>
            <a:chExt cx="2644775" cy="157162"/>
          </a:xfrm>
        </p:grpSpPr>
        <p:sp>
          <p:nvSpPr>
            <p:cNvPr id="100359" name="Line 8"/>
            <p:cNvSpPr>
              <a:spLocks noChangeShapeType="1"/>
            </p:cNvSpPr>
            <p:nvPr/>
          </p:nvSpPr>
          <p:spPr bwMode="auto">
            <a:xfrm>
              <a:off x="157162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0" name="Line 9"/>
            <p:cNvSpPr>
              <a:spLocks noChangeShapeType="1"/>
            </p:cNvSpPr>
            <p:nvPr/>
          </p:nvSpPr>
          <p:spPr bwMode="auto">
            <a:xfrm>
              <a:off x="183515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1" name="Line 10"/>
            <p:cNvSpPr>
              <a:spLocks noChangeShapeType="1"/>
            </p:cNvSpPr>
            <p:nvPr/>
          </p:nvSpPr>
          <p:spPr bwMode="auto">
            <a:xfrm>
              <a:off x="2100263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2" name="Line 11"/>
            <p:cNvSpPr>
              <a:spLocks noChangeShapeType="1"/>
            </p:cNvSpPr>
            <p:nvPr/>
          </p:nvSpPr>
          <p:spPr bwMode="auto">
            <a:xfrm>
              <a:off x="236537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3" name="Line 12"/>
            <p:cNvSpPr>
              <a:spLocks noChangeShapeType="1"/>
            </p:cNvSpPr>
            <p:nvPr/>
          </p:nvSpPr>
          <p:spPr bwMode="auto">
            <a:xfrm>
              <a:off x="262890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4" name="Line 13"/>
            <p:cNvSpPr>
              <a:spLocks noChangeShapeType="1"/>
            </p:cNvSpPr>
            <p:nvPr/>
          </p:nvSpPr>
          <p:spPr bwMode="auto">
            <a:xfrm>
              <a:off x="2894013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5" name="Line 14"/>
            <p:cNvSpPr>
              <a:spLocks noChangeShapeType="1"/>
            </p:cNvSpPr>
            <p:nvPr/>
          </p:nvSpPr>
          <p:spPr bwMode="auto">
            <a:xfrm>
              <a:off x="315912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6" name="Line 15"/>
            <p:cNvSpPr>
              <a:spLocks noChangeShapeType="1"/>
            </p:cNvSpPr>
            <p:nvPr/>
          </p:nvSpPr>
          <p:spPr bwMode="auto">
            <a:xfrm>
              <a:off x="342265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7" name="Line 16"/>
            <p:cNvSpPr>
              <a:spLocks noChangeShapeType="1"/>
            </p:cNvSpPr>
            <p:nvPr/>
          </p:nvSpPr>
          <p:spPr bwMode="auto">
            <a:xfrm>
              <a:off x="3687763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8" name="Line 17"/>
            <p:cNvSpPr>
              <a:spLocks noChangeShapeType="1"/>
            </p:cNvSpPr>
            <p:nvPr/>
          </p:nvSpPr>
          <p:spPr bwMode="auto">
            <a:xfrm>
              <a:off x="395287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9" name="Line 18"/>
            <p:cNvSpPr>
              <a:spLocks noChangeShapeType="1"/>
            </p:cNvSpPr>
            <p:nvPr/>
          </p:nvSpPr>
          <p:spPr bwMode="auto">
            <a:xfrm>
              <a:off x="421640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" name="Oval 114"/>
          <p:cNvSpPr>
            <a:spLocks noChangeArrowheads="1"/>
          </p:cNvSpPr>
          <p:nvPr/>
        </p:nvSpPr>
        <p:spPr bwMode="auto">
          <a:xfrm>
            <a:off x="2316510" y="376999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0" name="Oval 112"/>
          <p:cNvSpPr>
            <a:spLocks noChangeArrowheads="1"/>
          </p:cNvSpPr>
          <p:nvPr/>
        </p:nvSpPr>
        <p:spPr bwMode="auto">
          <a:xfrm>
            <a:off x="2840310" y="353466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1" name="Oval 113"/>
          <p:cNvSpPr>
            <a:spLocks noChangeArrowheads="1"/>
          </p:cNvSpPr>
          <p:nvPr/>
        </p:nvSpPr>
        <p:spPr bwMode="auto">
          <a:xfrm>
            <a:off x="3108598" y="314096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2" name="Oval 115"/>
          <p:cNvSpPr>
            <a:spLocks noChangeArrowheads="1"/>
          </p:cNvSpPr>
          <p:nvPr/>
        </p:nvSpPr>
        <p:spPr bwMode="auto">
          <a:xfrm>
            <a:off x="2578373" y="372516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>
            <a:off x="2371852" y="4311212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78"/>
          <p:cNvSpPr>
            <a:spLocks noChangeShapeType="1"/>
          </p:cNvSpPr>
          <p:nvPr/>
        </p:nvSpPr>
        <p:spPr bwMode="auto">
          <a:xfrm>
            <a:off x="3167010" y="4311212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2288846" y="4437112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/>
              <a:t>慢开始</a:t>
            </a:r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2371852" y="4437112"/>
            <a:ext cx="7890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Line 73"/>
          <p:cNvSpPr>
            <a:spLocks noChangeShapeType="1"/>
          </p:cNvSpPr>
          <p:nvPr/>
        </p:nvSpPr>
        <p:spPr bwMode="auto">
          <a:xfrm rot="10800000">
            <a:off x="1043608" y="2564904"/>
            <a:ext cx="5202238" cy="0"/>
          </a:xfrm>
          <a:prstGeom prst="line">
            <a:avLst/>
          </a:prstGeom>
          <a:noFill/>
          <a:ln w="12700">
            <a:solidFill>
              <a:srgbClr val="00206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73155" y="2568845"/>
            <a:ext cx="1550500" cy="605987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</p:cxnSp>
      <p:sp>
        <p:nvSpPr>
          <p:cNvPr id="83" name="Freeform 54"/>
          <p:cNvSpPr>
            <a:spLocks/>
          </p:cNvSpPr>
          <p:nvPr/>
        </p:nvSpPr>
        <p:spPr bwMode="auto">
          <a:xfrm>
            <a:off x="2322786" y="3168652"/>
            <a:ext cx="881062" cy="669925"/>
          </a:xfrm>
          <a:custGeom>
            <a:avLst/>
            <a:gdLst>
              <a:gd name="T0" fmla="*/ 2147483647 w 480"/>
              <a:gd name="T1" fmla="*/ 0 h 409"/>
              <a:gd name="T2" fmla="*/ 2147483647 w 480"/>
              <a:gd name="T3" fmla="*/ 2147483647 h 409"/>
              <a:gd name="T4" fmla="*/ 2147483647 w 480"/>
              <a:gd name="T5" fmla="*/ 2147483647 h 409"/>
              <a:gd name="T6" fmla="*/ 2147483647 w 480"/>
              <a:gd name="T7" fmla="*/ 2147483647 h 409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09"/>
              <a:gd name="T14" fmla="*/ 480 w 480"/>
              <a:gd name="T15" fmla="*/ 409 h 4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09">
                <a:moveTo>
                  <a:pt x="480" y="0"/>
                </a:moveTo>
                <a:cubicBezTo>
                  <a:pt x="430" y="80"/>
                  <a:pt x="381" y="160"/>
                  <a:pt x="331" y="240"/>
                </a:cubicBezTo>
                <a:lnTo>
                  <a:pt x="187" y="360"/>
                </a:lnTo>
                <a:cubicBezTo>
                  <a:pt x="47" y="409"/>
                  <a:pt x="0" y="408"/>
                  <a:pt x="55" y="408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2" name="Line 73"/>
          <p:cNvSpPr>
            <a:spLocks noChangeShapeType="1"/>
          </p:cNvSpPr>
          <p:nvPr/>
        </p:nvSpPr>
        <p:spPr bwMode="auto">
          <a:xfrm rot="10800000">
            <a:off x="1130301" y="3185816"/>
            <a:ext cx="5202238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" name="直接连接符 4"/>
          <p:cNvCxnSpPr>
            <a:stCxn id="100436" idx="0"/>
            <a:endCxn id="75" idx="0"/>
          </p:cNvCxnSpPr>
          <p:nvPr/>
        </p:nvCxnSpPr>
        <p:spPr>
          <a:xfrm>
            <a:off x="2093913" y="2349500"/>
            <a:ext cx="270222" cy="142049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</p:cxnSp>
      <p:sp>
        <p:nvSpPr>
          <p:cNvPr id="86" name="Freeform 54"/>
          <p:cNvSpPr>
            <a:spLocks/>
          </p:cNvSpPr>
          <p:nvPr/>
        </p:nvSpPr>
        <p:spPr bwMode="auto">
          <a:xfrm>
            <a:off x="954088" y="2392363"/>
            <a:ext cx="1135062" cy="1446212"/>
          </a:xfrm>
          <a:custGeom>
            <a:avLst/>
            <a:gdLst>
              <a:gd name="T0" fmla="*/ 2147483647 w 618"/>
              <a:gd name="T1" fmla="*/ 0 h 883"/>
              <a:gd name="T2" fmla="*/ 2147483647 w 618"/>
              <a:gd name="T3" fmla="*/ 2147483647 h 883"/>
              <a:gd name="T4" fmla="*/ 2147483647 w 618"/>
              <a:gd name="T5" fmla="*/ 2147483647 h 883"/>
              <a:gd name="T6" fmla="*/ 2147483647 w 618"/>
              <a:gd name="T7" fmla="*/ 2147483647 h 883"/>
              <a:gd name="T8" fmla="*/ 2147483647 w 618"/>
              <a:gd name="T9" fmla="*/ 2147483647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883"/>
              <a:gd name="T17" fmla="*/ 618 w 618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883">
                <a:moveTo>
                  <a:pt x="618" y="0"/>
                </a:moveTo>
                <a:lnTo>
                  <a:pt x="480" y="474"/>
                </a:lnTo>
                <a:cubicBezTo>
                  <a:pt x="430" y="554"/>
                  <a:pt x="381" y="634"/>
                  <a:pt x="331" y="714"/>
                </a:cubicBezTo>
                <a:lnTo>
                  <a:pt x="187" y="834"/>
                </a:lnTo>
                <a:cubicBezTo>
                  <a:pt x="47" y="883"/>
                  <a:pt x="0" y="882"/>
                  <a:pt x="55" y="882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6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0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1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2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3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4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5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6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7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8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9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0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1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2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3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4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5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6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100387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0388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100389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0390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100391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0392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100393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0394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100395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0396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100397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0398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0399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0400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0401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0402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0403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0404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100406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100407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100408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9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4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5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16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20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100424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90" name="Text Box 90"/>
          <p:cNvSpPr txBox="1">
            <a:spLocks noChangeArrowheads="1"/>
          </p:cNvSpPr>
          <p:nvPr/>
        </p:nvSpPr>
        <p:spPr bwMode="auto">
          <a:xfrm>
            <a:off x="6348587" y="3017808"/>
            <a:ext cx="15856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 err="1" smtClean="0"/>
              <a:t>ssthresh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= </a:t>
            </a:r>
            <a:r>
              <a:rPr kumimoji="1" lang="en-US" altLang="zh-CN" sz="2000" dirty="0" smtClean="0"/>
              <a:t>8</a:t>
            </a:r>
            <a:endParaRPr kumimoji="1" lang="en-US" altLang="zh-CN" sz="2000" dirty="0"/>
          </a:p>
        </p:txBody>
      </p:sp>
      <p:sp>
        <p:nvSpPr>
          <p:cNvPr id="100436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7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8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9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40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3" name="Rectangle 2"/>
          <p:cNvSpPr txBox="1">
            <a:spLocks noChangeArrowheads="1"/>
          </p:cNvSpPr>
          <p:nvPr/>
        </p:nvSpPr>
        <p:spPr>
          <a:xfrm>
            <a:off x="395536" y="188914"/>
            <a:ext cx="7793037" cy="62388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71625" y="3874293"/>
            <a:ext cx="2644775" cy="78581"/>
            <a:chOff x="1571625" y="3795713"/>
            <a:chExt cx="2644775" cy="157162"/>
          </a:xfrm>
        </p:grpSpPr>
        <p:sp>
          <p:nvSpPr>
            <p:cNvPr id="100359" name="Line 8"/>
            <p:cNvSpPr>
              <a:spLocks noChangeShapeType="1"/>
            </p:cNvSpPr>
            <p:nvPr/>
          </p:nvSpPr>
          <p:spPr bwMode="auto">
            <a:xfrm>
              <a:off x="157162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0" name="Line 9"/>
            <p:cNvSpPr>
              <a:spLocks noChangeShapeType="1"/>
            </p:cNvSpPr>
            <p:nvPr/>
          </p:nvSpPr>
          <p:spPr bwMode="auto">
            <a:xfrm>
              <a:off x="183515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1" name="Line 10"/>
            <p:cNvSpPr>
              <a:spLocks noChangeShapeType="1"/>
            </p:cNvSpPr>
            <p:nvPr/>
          </p:nvSpPr>
          <p:spPr bwMode="auto">
            <a:xfrm>
              <a:off x="2100263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2" name="Line 11"/>
            <p:cNvSpPr>
              <a:spLocks noChangeShapeType="1"/>
            </p:cNvSpPr>
            <p:nvPr/>
          </p:nvSpPr>
          <p:spPr bwMode="auto">
            <a:xfrm>
              <a:off x="236537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3" name="Line 12"/>
            <p:cNvSpPr>
              <a:spLocks noChangeShapeType="1"/>
            </p:cNvSpPr>
            <p:nvPr/>
          </p:nvSpPr>
          <p:spPr bwMode="auto">
            <a:xfrm>
              <a:off x="262890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4" name="Line 13"/>
            <p:cNvSpPr>
              <a:spLocks noChangeShapeType="1"/>
            </p:cNvSpPr>
            <p:nvPr/>
          </p:nvSpPr>
          <p:spPr bwMode="auto">
            <a:xfrm>
              <a:off x="2894013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5" name="Line 14"/>
            <p:cNvSpPr>
              <a:spLocks noChangeShapeType="1"/>
            </p:cNvSpPr>
            <p:nvPr/>
          </p:nvSpPr>
          <p:spPr bwMode="auto">
            <a:xfrm>
              <a:off x="315912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6" name="Line 15"/>
            <p:cNvSpPr>
              <a:spLocks noChangeShapeType="1"/>
            </p:cNvSpPr>
            <p:nvPr/>
          </p:nvSpPr>
          <p:spPr bwMode="auto">
            <a:xfrm>
              <a:off x="342265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7" name="Line 16"/>
            <p:cNvSpPr>
              <a:spLocks noChangeShapeType="1"/>
            </p:cNvSpPr>
            <p:nvPr/>
          </p:nvSpPr>
          <p:spPr bwMode="auto">
            <a:xfrm>
              <a:off x="3687763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8" name="Line 17"/>
            <p:cNvSpPr>
              <a:spLocks noChangeShapeType="1"/>
            </p:cNvSpPr>
            <p:nvPr/>
          </p:nvSpPr>
          <p:spPr bwMode="auto">
            <a:xfrm>
              <a:off x="395287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9" name="Line 18"/>
            <p:cNvSpPr>
              <a:spLocks noChangeShapeType="1"/>
            </p:cNvSpPr>
            <p:nvPr/>
          </p:nvSpPr>
          <p:spPr bwMode="auto">
            <a:xfrm>
              <a:off x="421640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" name="Oval 114"/>
          <p:cNvSpPr>
            <a:spLocks noChangeArrowheads="1"/>
          </p:cNvSpPr>
          <p:nvPr/>
        </p:nvSpPr>
        <p:spPr bwMode="auto">
          <a:xfrm>
            <a:off x="2316510" y="376999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0" name="Oval 112"/>
          <p:cNvSpPr>
            <a:spLocks noChangeArrowheads="1"/>
          </p:cNvSpPr>
          <p:nvPr/>
        </p:nvSpPr>
        <p:spPr bwMode="auto">
          <a:xfrm>
            <a:off x="2840310" y="353466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1" name="Oval 113"/>
          <p:cNvSpPr>
            <a:spLocks noChangeArrowheads="1"/>
          </p:cNvSpPr>
          <p:nvPr/>
        </p:nvSpPr>
        <p:spPr bwMode="auto">
          <a:xfrm>
            <a:off x="3108598" y="314096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2" name="Oval 115"/>
          <p:cNvSpPr>
            <a:spLocks noChangeArrowheads="1"/>
          </p:cNvSpPr>
          <p:nvPr/>
        </p:nvSpPr>
        <p:spPr bwMode="auto">
          <a:xfrm>
            <a:off x="2578373" y="372516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>
            <a:off x="2371852" y="4311212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78"/>
          <p:cNvSpPr>
            <a:spLocks noChangeShapeType="1"/>
          </p:cNvSpPr>
          <p:nvPr/>
        </p:nvSpPr>
        <p:spPr bwMode="auto">
          <a:xfrm>
            <a:off x="3167010" y="4311212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2288846" y="4437112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/>
              <a:t>慢开始</a:t>
            </a:r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2371852" y="4437112"/>
            <a:ext cx="7890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Oval 95"/>
          <p:cNvSpPr>
            <a:spLocks noChangeArrowheads="1"/>
          </p:cNvSpPr>
          <p:nvPr/>
        </p:nvSpPr>
        <p:spPr bwMode="auto">
          <a:xfrm>
            <a:off x="4692774" y="2521032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9" name="Oval 97"/>
          <p:cNvSpPr>
            <a:spLocks noChangeArrowheads="1"/>
          </p:cNvSpPr>
          <p:nvPr/>
        </p:nvSpPr>
        <p:spPr bwMode="auto">
          <a:xfrm>
            <a:off x="4443536" y="2619457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0" name="Oval 98"/>
          <p:cNvSpPr>
            <a:spLocks noChangeArrowheads="1"/>
          </p:cNvSpPr>
          <p:nvPr/>
        </p:nvSpPr>
        <p:spPr bwMode="auto">
          <a:xfrm>
            <a:off x="4183186" y="2716294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1" name="Oval 108"/>
          <p:cNvSpPr>
            <a:spLocks noChangeArrowheads="1"/>
          </p:cNvSpPr>
          <p:nvPr/>
        </p:nvSpPr>
        <p:spPr bwMode="auto">
          <a:xfrm>
            <a:off x="3908549" y="2822657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4" name="Oval 109"/>
          <p:cNvSpPr>
            <a:spLocks noChangeArrowheads="1"/>
          </p:cNvSpPr>
          <p:nvPr/>
        </p:nvSpPr>
        <p:spPr bwMode="auto">
          <a:xfrm>
            <a:off x="3643436" y="2919494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5" name="Oval 110"/>
          <p:cNvSpPr>
            <a:spLocks noChangeArrowheads="1"/>
          </p:cNvSpPr>
          <p:nvPr/>
        </p:nvSpPr>
        <p:spPr bwMode="auto">
          <a:xfrm>
            <a:off x="3373561" y="3021094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" name="Line 79"/>
          <p:cNvSpPr>
            <a:spLocks noChangeShapeType="1"/>
          </p:cNvSpPr>
          <p:nvPr/>
        </p:nvSpPr>
        <p:spPr bwMode="auto">
          <a:xfrm>
            <a:off x="4756220" y="4344590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Line 86"/>
          <p:cNvSpPr>
            <a:spLocks noChangeShapeType="1"/>
          </p:cNvSpPr>
          <p:nvPr/>
        </p:nvSpPr>
        <p:spPr bwMode="auto">
          <a:xfrm flipV="1">
            <a:off x="3192294" y="4436828"/>
            <a:ext cx="1570537" cy="28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Text Box 84"/>
          <p:cNvSpPr txBox="1">
            <a:spLocks noChangeArrowheads="1"/>
          </p:cNvSpPr>
          <p:nvPr/>
        </p:nvSpPr>
        <p:spPr bwMode="auto">
          <a:xfrm>
            <a:off x="3376736" y="4437112"/>
            <a:ext cx="1411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/>
              <a:t>拥塞避免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821980" y="1785908"/>
            <a:ext cx="3112297" cy="658842"/>
            <a:chOff x="4821980" y="1785908"/>
            <a:chExt cx="3112297" cy="658842"/>
          </a:xfrm>
        </p:grpSpPr>
        <p:sp>
          <p:nvSpPr>
            <p:cNvPr id="8" name="矩形 7"/>
            <p:cNvSpPr/>
            <p:nvPr/>
          </p:nvSpPr>
          <p:spPr>
            <a:xfrm>
              <a:off x="5229892" y="1785908"/>
              <a:ext cx="2704385" cy="36933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zh-CN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个重复的确认（依据</a:t>
              </a:r>
              <a:r>
                <a:rPr lang="en-US" altLang="zh-CN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zh-CN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0" name="Line 62"/>
            <p:cNvSpPr>
              <a:spLocks noChangeShapeType="1"/>
            </p:cNvSpPr>
            <p:nvPr/>
          </p:nvSpPr>
          <p:spPr bwMode="auto">
            <a:xfrm flipH="1">
              <a:off x="4821980" y="2162236"/>
              <a:ext cx="407912" cy="28251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8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Line 73"/>
          <p:cNvSpPr>
            <a:spLocks noChangeShapeType="1"/>
          </p:cNvSpPr>
          <p:nvPr/>
        </p:nvSpPr>
        <p:spPr bwMode="auto">
          <a:xfrm rot="10800000">
            <a:off x="1043608" y="2564904"/>
            <a:ext cx="5202238" cy="0"/>
          </a:xfrm>
          <a:prstGeom prst="line">
            <a:avLst/>
          </a:prstGeom>
          <a:noFill/>
          <a:ln w="12700">
            <a:solidFill>
              <a:srgbClr val="00206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73155" y="2568845"/>
            <a:ext cx="1550500" cy="605987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</p:cxnSp>
      <p:sp>
        <p:nvSpPr>
          <p:cNvPr id="83" name="Freeform 54"/>
          <p:cNvSpPr>
            <a:spLocks/>
          </p:cNvSpPr>
          <p:nvPr/>
        </p:nvSpPr>
        <p:spPr bwMode="auto">
          <a:xfrm>
            <a:off x="2322786" y="3168652"/>
            <a:ext cx="881062" cy="669925"/>
          </a:xfrm>
          <a:custGeom>
            <a:avLst/>
            <a:gdLst>
              <a:gd name="T0" fmla="*/ 2147483647 w 480"/>
              <a:gd name="T1" fmla="*/ 0 h 409"/>
              <a:gd name="T2" fmla="*/ 2147483647 w 480"/>
              <a:gd name="T3" fmla="*/ 2147483647 h 409"/>
              <a:gd name="T4" fmla="*/ 2147483647 w 480"/>
              <a:gd name="T5" fmla="*/ 2147483647 h 409"/>
              <a:gd name="T6" fmla="*/ 2147483647 w 480"/>
              <a:gd name="T7" fmla="*/ 2147483647 h 409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09"/>
              <a:gd name="T14" fmla="*/ 480 w 480"/>
              <a:gd name="T15" fmla="*/ 409 h 4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09">
                <a:moveTo>
                  <a:pt x="480" y="0"/>
                </a:moveTo>
                <a:cubicBezTo>
                  <a:pt x="430" y="80"/>
                  <a:pt x="381" y="160"/>
                  <a:pt x="331" y="240"/>
                </a:cubicBezTo>
                <a:lnTo>
                  <a:pt x="187" y="360"/>
                </a:lnTo>
                <a:cubicBezTo>
                  <a:pt x="47" y="409"/>
                  <a:pt x="0" y="408"/>
                  <a:pt x="55" y="408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2" name="Line 73"/>
          <p:cNvSpPr>
            <a:spLocks noChangeShapeType="1"/>
          </p:cNvSpPr>
          <p:nvPr/>
        </p:nvSpPr>
        <p:spPr bwMode="auto">
          <a:xfrm rot="10800000">
            <a:off x="899592" y="3185816"/>
            <a:ext cx="5202238" cy="0"/>
          </a:xfrm>
          <a:prstGeom prst="line">
            <a:avLst/>
          </a:prstGeom>
          <a:noFill/>
          <a:ln w="12700">
            <a:solidFill>
              <a:srgbClr val="00206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" name="直接连接符 4"/>
          <p:cNvCxnSpPr>
            <a:stCxn id="100436" idx="0"/>
            <a:endCxn id="75" idx="0"/>
          </p:cNvCxnSpPr>
          <p:nvPr/>
        </p:nvCxnSpPr>
        <p:spPr>
          <a:xfrm>
            <a:off x="2093913" y="2349500"/>
            <a:ext cx="270222" cy="142049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</p:cxnSp>
      <p:sp>
        <p:nvSpPr>
          <p:cNvPr id="86" name="Freeform 54"/>
          <p:cNvSpPr>
            <a:spLocks/>
          </p:cNvSpPr>
          <p:nvPr/>
        </p:nvSpPr>
        <p:spPr bwMode="auto">
          <a:xfrm>
            <a:off x="954088" y="2392363"/>
            <a:ext cx="1135062" cy="1446212"/>
          </a:xfrm>
          <a:custGeom>
            <a:avLst/>
            <a:gdLst>
              <a:gd name="T0" fmla="*/ 2147483647 w 618"/>
              <a:gd name="T1" fmla="*/ 0 h 883"/>
              <a:gd name="T2" fmla="*/ 2147483647 w 618"/>
              <a:gd name="T3" fmla="*/ 2147483647 h 883"/>
              <a:gd name="T4" fmla="*/ 2147483647 w 618"/>
              <a:gd name="T5" fmla="*/ 2147483647 h 883"/>
              <a:gd name="T6" fmla="*/ 2147483647 w 618"/>
              <a:gd name="T7" fmla="*/ 2147483647 h 883"/>
              <a:gd name="T8" fmla="*/ 2147483647 w 618"/>
              <a:gd name="T9" fmla="*/ 2147483647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883"/>
              <a:gd name="T17" fmla="*/ 618 w 618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883">
                <a:moveTo>
                  <a:pt x="618" y="0"/>
                </a:moveTo>
                <a:lnTo>
                  <a:pt x="480" y="474"/>
                </a:lnTo>
                <a:cubicBezTo>
                  <a:pt x="430" y="554"/>
                  <a:pt x="381" y="634"/>
                  <a:pt x="331" y="714"/>
                </a:cubicBezTo>
                <a:lnTo>
                  <a:pt x="187" y="834"/>
                </a:lnTo>
                <a:cubicBezTo>
                  <a:pt x="47" y="883"/>
                  <a:pt x="0" y="882"/>
                  <a:pt x="55" y="882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6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0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1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2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3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4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5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6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7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8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9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0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1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2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3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4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5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6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100387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0388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100389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0390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100391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0392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100393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0394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100395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0396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100397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0398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0399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0400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0401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0402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0403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0404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100406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100407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100408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9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4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5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16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20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100424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36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7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8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9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40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3" name="Rectangle 2"/>
          <p:cNvSpPr txBox="1">
            <a:spLocks noChangeArrowheads="1"/>
          </p:cNvSpPr>
          <p:nvPr/>
        </p:nvSpPr>
        <p:spPr>
          <a:xfrm>
            <a:off x="395536" y="188914"/>
            <a:ext cx="7793037" cy="62388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71625" y="3874293"/>
            <a:ext cx="2644775" cy="78581"/>
            <a:chOff x="1571625" y="3795713"/>
            <a:chExt cx="2644775" cy="157162"/>
          </a:xfrm>
        </p:grpSpPr>
        <p:sp>
          <p:nvSpPr>
            <p:cNvPr id="100359" name="Line 8"/>
            <p:cNvSpPr>
              <a:spLocks noChangeShapeType="1"/>
            </p:cNvSpPr>
            <p:nvPr/>
          </p:nvSpPr>
          <p:spPr bwMode="auto">
            <a:xfrm>
              <a:off x="157162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0" name="Line 9"/>
            <p:cNvSpPr>
              <a:spLocks noChangeShapeType="1"/>
            </p:cNvSpPr>
            <p:nvPr/>
          </p:nvSpPr>
          <p:spPr bwMode="auto">
            <a:xfrm>
              <a:off x="183515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1" name="Line 10"/>
            <p:cNvSpPr>
              <a:spLocks noChangeShapeType="1"/>
            </p:cNvSpPr>
            <p:nvPr/>
          </p:nvSpPr>
          <p:spPr bwMode="auto">
            <a:xfrm>
              <a:off x="2100263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2" name="Line 11"/>
            <p:cNvSpPr>
              <a:spLocks noChangeShapeType="1"/>
            </p:cNvSpPr>
            <p:nvPr/>
          </p:nvSpPr>
          <p:spPr bwMode="auto">
            <a:xfrm>
              <a:off x="236537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3" name="Line 12"/>
            <p:cNvSpPr>
              <a:spLocks noChangeShapeType="1"/>
            </p:cNvSpPr>
            <p:nvPr/>
          </p:nvSpPr>
          <p:spPr bwMode="auto">
            <a:xfrm>
              <a:off x="262890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4" name="Line 13"/>
            <p:cNvSpPr>
              <a:spLocks noChangeShapeType="1"/>
            </p:cNvSpPr>
            <p:nvPr/>
          </p:nvSpPr>
          <p:spPr bwMode="auto">
            <a:xfrm>
              <a:off x="2894013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5" name="Line 14"/>
            <p:cNvSpPr>
              <a:spLocks noChangeShapeType="1"/>
            </p:cNvSpPr>
            <p:nvPr/>
          </p:nvSpPr>
          <p:spPr bwMode="auto">
            <a:xfrm>
              <a:off x="315912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6" name="Line 15"/>
            <p:cNvSpPr>
              <a:spLocks noChangeShapeType="1"/>
            </p:cNvSpPr>
            <p:nvPr/>
          </p:nvSpPr>
          <p:spPr bwMode="auto">
            <a:xfrm>
              <a:off x="342265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7" name="Line 16"/>
            <p:cNvSpPr>
              <a:spLocks noChangeShapeType="1"/>
            </p:cNvSpPr>
            <p:nvPr/>
          </p:nvSpPr>
          <p:spPr bwMode="auto">
            <a:xfrm>
              <a:off x="3687763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8" name="Line 17"/>
            <p:cNvSpPr>
              <a:spLocks noChangeShapeType="1"/>
            </p:cNvSpPr>
            <p:nvPr/>
          </p:nvSpPr>
          <p:spPr bwMode="auto">
            <a:xfrm>
              <a:off x="395287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9" name="Line 18"/>
            <p:cNvSpPr>
              <a:spLocks noChangeShapeType="1"/>
            </p:cNvSpPr>
            <p:nvPr/>
          </p:nvSpPr>
          <p:spPr bwMode="auto">
            <a:xfrm>
              <a:off x="421640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" name="Oval 114"/>
          <p:cNvSpPr>
            <a:spLocks noChangeArrowheads="1"/>
          </p:cNvSpPr>
          <p:nvPr/>
        </p:nvSpPr>
        <p:spPr bwMode="auto">
          <a:xfrm>
            <a:off x="2316510" y="376999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0" name="Oval 112"/>
          <p:cNvSpPr>
            <a:spLocks noChangeArrowheads="1"/>
          </p:cNvSpPr>
          <p:nvPr/>
        </p:nvSpPr>
        <p:spPr bwMode="auto">
          <a:xfrm>
            <a:off x="2840310" y="353466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1" name="Oval 113"/>
          <p:cNvSpPr>
            <a:spLocks noChangeArrowheads="1"/>
          </p:cNvSpPr>
          <p:nvPr/>
        </p:nvSpPr>
        <p:spPr bwMode="auto">
          <a:xfrm>
            <a:off x="3108598" y="314096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2" name="Oval 115"/>
          <p:cNvSpPr>
            <a:spLocks noChangeArrowheads="1"/>
          </p:cNvSpPr>
          <p:nvPr/>
        </p:nvSpPr>
        <p:spPr bwMode="auto">
          <a:xfrm>
            <a:off x="2578373" y="372516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>
            <a:off x="2371852" y="4311212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78"/>
          <p:cNvSpPr>
            <a:spLocks noChangeShapeType="1"/>
          </p:cNvSpPr>
          <p:nvPr/>
        </p:nvSpPr>
        <p:spPr bwMode="auto">
          <a:xfrm>
            <a:off x="3167010" y="4311212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2288846" y="4437112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/>
              <a:t>慢开始</a:t>
            </a:r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2371852" y="4437112"/>
            <a:ext cx="7890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Oval 95"/>
          <p:cNvSpPr>
            <a:spLocks noChangeArrowheads="1"/>
          </p:cNvSpPr>
          <p:nvPr/>
        </p:nvSpPr>
        <p:spPr bwMode="auto">
          <a:xfrm>
            <a:off x="4692774" y="2521032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9" name="Oval 97"/>
          <p:cNvSpPr>
            <a:spLocks noChangeArrowheads="1"/>
          </p:cNvSpPr>
          <p:nvPr/>
        </p:nvSpPr>
        <p:spPr bwMode="auto">
          <a:xfrm>
            <a:off x="4443536" y="2619457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0" name="Oval 98"/>
          <p:cNvSpPr>
            <a:spLocks noChangeArrowheads="1"/>
          </p:cNvSpPr>
          <p:nvPr/>
        </p:nvSpPr>
        <p:spPr bwMode="auto">
          <a:xfrm>
            <a:off x="4183186" y="2716294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1" name="Oval 108"/>
          <p:cNvSpPr>
            <a:spLocks noChangeArrowheads="1"/>
          </p:cNvSpPr>
          <p:nvPr/>
        </p:nvSpPr>
        <p:spPr bwMode="auto">
          <a:xfrm>
            <a:off x="3908549" y="2822657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4" name="Oval 109"/>
          <p:cNvSpPr>
            <a:spLocks noChangeArrowheads="1"/>
          </p:cNvSpPr>
          <p:nvPr/>
        </p:nvSpPr>
        <p:spPr bwMode="auto">
          <a:xfrm>
            <a:off x="3643436" y="2919494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5" name="Oval 110"/>
          <p:cNvSpPr>
            <a:spLocks noChangeArrowheads="1"/>
          </p:cNvSpPr>
          <p:nvPr/>
        </p:nvSpPr>
        <p:spPr bwMode="auto">
          <a:xfrm>
            <a:off x="3373561" y="3021094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" name="Line 79"/>
          <p:cNvSpPr>
            <a:spLocks noChangeShapeType="1"/>
          </p:cNvSpPr>
          <p:nvPr/>
        </p:nvSpPr>
        <p:spPr bwMode="auto">
          <a:xfrm>
            <a:off x="4756220" y="4344590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Line 86"/>
          <p:cNvSpPr>
            <a:spLocks noChangeShapeType="1"/>
          </p:cNvSpPr>
          <p:nvPr/>
        </p:nvSpPr>
        <p:spPr bwMode="auto">
          <a:xfrm flipV="1">
            <a:off x="3192294" y="4436828"/>
            <a:ext cx="1570537" cy="28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Text Box 84"/>
          <p:cNvSpPr txBox="1">
            <a:spLocks noChangeArrowheads="1"/>
          </p:cNvSpPr>
          <p:nvPr/>
        </p:nvSpPr>
        <p:spPr bwMode="auto">
          <a:xfrm>
            <a:off x="3376736" y="4437112"/>
            <a:ext cx="1411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/>
              <a:t>拥塞避免</a:t>
            </a:r>
          </a:p>
        </p:txBody>
      </p:sp>
      <p:sp>
        <p:nvSpPr>
          <p:cNvPr id="101" name="Rectangle 2"/>
          <p:cNvSpPr txBox="1">
            <a:spLocks noChangeArrowheads="1"/>
          </p:cNvSpPr>
          <p:nvPr/>
        </p:nvSpPr>
        <p:spPr>
          <a:xfrm>
            <a:off x="179512" y="341314"/>
            <a:ext cx="7793037" cy="62388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乘法减小</a:t>
            </a:r>
          </a:p>
        </p:txBody>
      </p:sp>
      <p:sp>
        <p:nvSpPr>
          <p:cNvPr id="103" name="Text Box 90"/>
          <p:cNvSpPr txBox="1">
            <a:spLocks noChangeArrowheads="1"/>
          </p:cNvSpPr>
          <p:nvPr/>
        </p:nvSpPr>
        <p:spPr bwMode="auto">
          <a:xfrm>
            <a:off x="6348587" y="3140968"/>
            <a:ext cx="26821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/>
              <a:t>更新后的 </a:t>
            </a:r>
            <a:r>
              <a:rPr kumimoji="1" lang="en-US" altLang="zh-CN" sz="2000" dirty="0" err="1"/>
              <a:t>ssthresh</a:t>
            </a:r>
            <a:r>
              <a:rPr kumimoji="1" lang="en-US" altLang="zh-CN" sz="2000" dirty="0"/>
              <a:t> = </a:t>
            </a:r>
            <a:r>
              <a:rPr kumimoji="1" lang="en-US" altLang="zh-CN" sz="2000" dirty="0" smtClean="0"/>
              <a:t>7</a:t>
            </a:r>
            <a:endParaRPr kumimoji="1" lang="en-US" altLang="zh-CN" sz="2000" dirty="0"/>
          </a:p>
        </p:txBody>
      </p:sp>
      <p:sp>
        <p:nvSpPr>
          <p:cNvPr id="104" name="Line 73"/>
          <p:cNvSpPr>
            <a:spLocks noChangeShapeType="1"/>
          </p:cNvSpPr>
          <p:nvPr/>
        </p:nvSpPr>
        <p:spPr bwMode="auto">
          <a:xfrm rot="10800000">
            <a:off x="971600" y="3284984"/>
            <a:ext cx="5202238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7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173155" y="2568845"/>
            <a:ext cx="1550500" cy="605987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</p:cxnSp>
      <p:sp>
        <p:nvSpPr>
          <p:cNvPr id="83" name="Freeform 54"/>
          <p:cNvSpPr>
            <a:spLocks/>
          </p:cNvSpPr>
          <p:nvPr/>
        </p:nvSpPr>
        <p:spPr bwMode="auto">
          <a:xfrm>
            <a:off x="2322786" y="3168652"/>
            <a:ext cx="881062" cy="669925"/>
          </a:xfrm>
          <a:custGeom>
            <a:avLst/>
            <a:gdLst>
              <a:gd name="T0" fmla="*/ 2147483647 w 480"/>
              <a:gd name="T1" fmla="*/ 0 h 409"/>
              <a:gd name="T2" fmla="*/ 2147483647 w 480"/>
              <a:gd name="T3" fmla="*/ 2147483647 h 409"/>
              <a:gd name="T4" fmla="*/ 2147483647 w 480"/>
              <a:gd name="T5" fmla="*/ 2147483647 h 409"/>
              <a:gd name="T6" fmla="*/ 2147483647 w 480"/>
              <a:gd name="T7" fmla="*/ 2147483647 h 409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09"/>
              <a:gd name="T14" fmla="*/ 480 w 480"/>
              <a:gd name="T15" fmla="*/ 409 h 4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09">
                <a:moveTo>
                  <a:pt x="480" y="0"/>
                </a:moveTo>
                <a:cubicBezTo>
                  <a:pt x="430" y="80"/>
                  <a:pt x="381" y="160"/>
                  <a:pt x="331" y="240"/>
                </a:cubicBezTo>
                <a:lnTo>
                  <a:pt x="187" y="360"/>
                </a:lnTo>
                <a:cubicBezTo>
                  <a:pt x="47" y="409"/>
                  <a:pt x="0" y="408"/>
                  <a:pt x="55" y="408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" name="直接连接符 4"/>
          <p:cNvCxnSpPr>
            <a:stCxn id="100436" idx="0"/>
            <a:endCxn id="75" idx="0"/>
          </p:cNvCxnSpPr>
          <p:nvPr/>
        </p:nvCxnSpPr>
        <p:spPr>
          <a:xfrm>
            <a:off x="2093913" y="2349500"/>
            <a:ext cx="270222" cy="142049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</p:cxnSp>
      <p:sp>
        <p:nvSpPr>
          <p:cNvPr id="86" name="Freeform 54"/>
          <p:cNvSpPr>
            <a:spLocks/>
          </p:cNvSpPr>
          <p:nvPr/>
        </p:nvSpPr>
        <p:spPr bwMode="auto">
          <a:xfrm>
            <a:off x="954088" y="2392363"/>
            <a:ext cx="1135062" cy="1446212"/>
          </a:xfrm>
          <a:custGeom>
            <a:avLst/>
            <a:gdLst>
              <a:gd name="T0" fmla="*/ 2147483647 w 618"/>
              <a:gd name="T1" fmla="*/ 0 h 883"/>
              <a:gd name="T2" fmla="*/ 2147483647 w 618"/>
              <a:gd name="T3" fmla="*/ 2147483647 h 883"/>
              <a:gd name="T4" fmla="*/ 2147483647 w 618"/>
              <a:gd name="T5" fmla="*/ 2147483647 h 883"/>
              <a:gd name="T6" fmla="*/ 2147483647 w 618"/>
              <a:gd name="T7" fmla="*/ 2147483647 h 883"/>
              <a:gd name="T8" fmla="*/ 2147483647 w 618"/>
              <a:gd name="T9" fmla="*/ 2147483647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883"/>
              <a:gd name="T17" fmla="*/ 618 w 618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883">
                <a:moveTo>
                  <a:pt x="618" y="0"/>
                </a:moveTo>
                <a:lnTo>
                  <a:pt x="480" y="474"/>
                </a:lnTo>
                <a:cubicBezTo>
                  <a:pt x="430" y="554"/>
                  <a:pt x="381" y="634"/>
                  <a:pt x="331" y="714"/>
                </a:cubicBezTo>
                <a:lnTo>
                  <a:pt x="187" y="834"/>
                </a:lnTo>
                <a:cubicBezTo>
                  <a:pt x="47" y="883"/>
                  <a:pt x="0" y="882"/>
                  <a:pt x="55" y="882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6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0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1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2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3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4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5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6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7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8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9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0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1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2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3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4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5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6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100387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0388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100389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0390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100391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0392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100393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0394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100395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0396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100397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0398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0399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0400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0401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0402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0403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0404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100406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100407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100408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9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4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5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16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20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100424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36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7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8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9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40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3" name="Rectangle 2"/>
          <p:cNvSpPr txBox="1">
            <a:spLocks noChangeArrowheads="1"/>
          </p:cNvSpPr>
          <p:nvPr/>
        </p:nvSpPr>
        <p:spPr>
          <a:xfrm>
            <a:off x="395536" y="188914"/>
            <a:ext cx="7793037" cy="62388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71625" y="3874293"/>
            <a:ext cx="2644775" cy="78581"/>
            <a:chOff x="1571625" y="3795713"/>
            <a:chExt cx="2644775" cy="157162"/>
          </a:xfrm>
        </p:grpSpPr>
        <p:sp>
          <p:nvSpPr>
            <p:cNvPr id="100359" name="Line 8"/>
            <p:cNvSpPr>
              <a:spLocks noChangeShapeType="1"/>
            </p:cNvSpPr>
            <p:nvPr/>
          </p:nvSpPr>
          <p:spPr bwMode="auto">
            <a:xfrm>
              <a:off x="157162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0" name="Line 9"/>
            <p:cNvSpPr>
              <a:spLocks noChangeShapeType="1"/>
            </p:cNvSpPr>
            <p:nvPr/>
          </p:nvSpPr>
          <p:spPr bwMode="auto">
            <a:xfrm>
              <a:off x="183515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1" name="Line 10"/>
            <p:cNvSpPr>
              <a:spLocks noChangeShapeType="1"/>
            </p:cNvSpPr>
            <p:nvPr/>
          </p:nvSpPr>
          <p:spPr bwMode="auto">
            <a:xfrm>
              <a:off x="2100263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2" name="Line 11"/>
            <p:cNvSpPr>
              <a:spLocks noChangeShapeType="1"/>
            </p:cNvSpPr>
            <p:nvPr/>
          </p:nvSpPr>
          <p:spPr bwMode="auto">
            <a:xfrm>
              <a:off x="236537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3" name="Line 12"/>
            <p:cNvSpPr>
              <a:spLocks noChangeShapeType="1"/>
            </p:cNvSpPr>
            <p:nvPr/>
          </p:nvSpPr>
          <p:spPr bwMode="auto">
            <a:xfrm>
              <a:off x="262890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4" name="Line 13"/>
            <p:cNvSpPr>
              <a:spLocks noChangeShapeType="1"/>
            </p:cNvSpPr>
            <p:nvPr/>
          </p:nvSpPr>
          <p:spPr bwMode="auto">
            <a:xfrm>
              <a:off x="2894013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5" name="Line 14"/>
            <p:cNvSpPr>
              <a:spLocks noChangeShapeType="1"/>
            </p:cNvSpPr>
            <p:nvPr/>
          </p:nvSpPr>
          <p:spPr bwMode="auto">
            <a:xfrm>
              <a:off x="315912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6" name="Line 15"/>
            <p:cNvSpPr>
              <a:spLocks noChangeShapeType="1"/>
            </p:cNvSpPr>
            <p:nvPr/>
          </p:nvSpPr>
          <p:spPr bwMode="auto">
            <a:xfrm>
              <a:off x="342265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7" name="Line 16"/>
            <p:cNvSpPr>
              <a:spLocks noChangeShapeType="1"/>
            </p:cNvSpPr>
            <p:nvPr/>
          </p:nvSpPr>
          <p:spPr bwMode="auto">
            <a:xfrm>
              <a:off x="3687763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8" name="Line 17"/>
            <p:cNvSpPr>
              <a:spLocks noChangeShapeType="1"/>
            </p:cNvSpPr>
            <p:nvPr/>
          </p:nvSpPr>
          <p:spPr bwMode="auto">
            <a:xfrm>
              <a:off x="395287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9" name="Line 18"/>
            <p:cNvSpPr>
              <a:spLocks noChangeShapeType="1"/>
            </p:cNvSpPr>
            <p:nvPr/>
          </p:nvSpPr>
          <p:spPr bwMode="auto">
            <a:xfrm>
              <a:off x="421640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" name="Oval 114"/>
          <p:cNvSpPr>
            <a:spLocks noChangeArrowheads="1"/>
          </p:cNvSpPr>
          <p:nvPr/>
        </p:nvSpPr>
        <p:spPr bwMode="auto">
          <a:xfrm>
            <a:off x="2316510" y="376999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0" name="Oval 112"/>
          <p:cNvSpPr>
            <a:spLocks noChangeArrowheads="1"/>
          </p:cNvSpPr>
          <p:nvPr/>
        </p:nvSpPr>
        <p:spPr bwMode="auto">
          <a:xfrm>
            <a:off x="2840310" y="353466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1" name="Oval 113"/>
          <p:cNvSpPr>
            <a:spLocks noChangeArrowheads="1"/>
          </p:cNvSpPr>
          <p:nvPr/>
        </p:nvSpPr>
        <p:spPr bwMode="auto">
          <a:xfrm>
            <a:off x="3108598" y="314096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2" name="Oval 115"/>
          <p:cNvSpPr>
            <a:spLocks noChangeArrowheads="1"/>
          </p:cNvSpPr>
          <p:nvPr/>
        </p:nvSpPr>
        <p:spPr bwMode="auto">
          <a:xfrm>
            <a:off x="2578373" y="372516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>
            <a:off x="2371852" y="4311212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78"/>
          <p:cNvSpPr>
            <a:spLocks noChangeShapeType="1"/>
          </p:cNvSpPr>
          <p:nvPr/>
        </p:nvSpPr>
        <p:spPr bwMode="auto">
          <a:xfrm>
            <a:off x="3167010" y="4311212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2288846" y="4437112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/>
              <a:t>慢开始</a:t>
            </a:r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2371852" y="4437112"/>
            <a:ext cx="7890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Oval 95"/>
          <p:cNvSpPr>
            <a:spLocks noChangeArrowheads="1"/>
          </p:cNvSpPr>
          <p:nvPr/>
        </p:nvSpPr>
        <p:spPr bwMode="auto">
          <a:xfrm>
            <a:off x="4692774" y="2521032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9" name="Oval 97"/>
          <p:cNvSpPr>
            <a:spLocks noChangeArrowheads="1"/>
          </p:cNvSpPr>
          <p:nvPr/>
        </p:nvSpPr>
        <p:spPr bwMode="auto">
          <a:xfrm>
            <a:off x="4443536" y="2619457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0" name="Oval 98"/>
          <p:cNvSpPr>
            <a:spLocks noChangeArrowheads="1"/>
          </p:cNvSpPr>
          <p:nvPr/>
        </p:nvSpPr>
        <p:spPr bwMode="auto">
          <a:xfrm>
            <a:off x="4183186" y="2716294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1" name="Oval 108"/>
          <p:cNvSpPr>
            <a:spLocks noChangeArrowheads="1"/>
          </p:cNvSpPr>
          <p:nvPr/>
        </p:nvSpPr>
        <p:spPr bwMode="auto">
          <a:xfrm>
            <a:off x="3908549" y="2822657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4" name="Oval 109"/>
          <p:cNvSpPr>
            <a:spLocks noChangeArrowheads="1"/>
          </p:cNvSpPr>
          <p:nvPr/>
        </p:nvSpPr>
        <p:spPr bwMode="auto">
          <a:xfrm>
            <a:off x="3643436" y="2919494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5" name="Oval 110"/>
          <p:cNvSpPr>
            <a:spLocks noChangeArrowheads="1"/>
          </p:cNvSpPr>
          <p:nvPr/>
        </p:nvSpPr>
        <p:spPr bwMode="auto">
          <a:xfrm>
            <a:off x="3373561" y="3021094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" name="Line 79"/>
          <p:cNvSpPr>
            <a:spLocks noChangeShapeType="1"/>
          </p:cNvSpPr>
          <p:nvPr/>
        </p:nvSpPr>
        <p:spPr bwMode="auto">
          <a:xfrm>
            <a:off x="4756220" y="4344590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Line 86"/>
          <p:cNvSpPr>
            <a:spLocks noChangeShapeType="1"/>
          </p:cNvSpPr>
          <p:nvPr/>
        </p:nvSpPr>
        <p:spPr bwMode="auto">
          <a:xfrm flipV="1">
            <a:off x="3192294" y="4436828"/>
            <a:ext cx="1570537" cy="28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Text Box 84"/>
          <p:cNvSpPr txBox="1">
            <a:spLocks noChangeArrowheads="1"/>
          </p:cNvSpPr>
          <p:nvPr/>
        </p:nvSpPr>
        <p:spPr bwMode="auto">
          <a:xfrm>
            <a:off x="3376736" y="4437112"/>
            <a:ext cx="1411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/>
              <a:t>拥塞避免</a:t>
            </a:r>
          </a:p>
        </p:txBody>
      </p:sp>
      <p:sp>
        <p:nvSpPr>
          <p:cNvPr id="101" name="Rectangle 2"/>
          <p:cNvSpPr txBox="1">
            <a:spLocks noChangeArrowheads="1"/>
          </p:cNvSpPr>
          <p:nvPr/>
        </p:nvSpPr>
        <p:spPr>
          <a:xfrm>
            <a:off x="179512" y="341314"/>
            <a:ext cx="7793037" cy="62388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减小拥塞窗口</a:t>
            </a:r>
          </a:p>
        </p:txBody>
      </p:sp>
      <p:sp>
        <p:nvSpPr>
          <p:cNvPr id="103" name="Text Box 90"/>
          <p:cNvSpPr txBox="1">
            <a:spLocks noChangeArrowheads="1"/>
          </p:cNvSpPr>
          <p:nvPr/>
        </p:nvSpPr>
        <p:spPr bwMode="auto">
          <a:xfrm>
            <a:off x="6348587" y="3140968"/>
            <a:ext cx="15856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 err="1" smtClean="0"/>
              <a:t>ssthresh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= </a:t>
            </a:r>
            <a:r>
              <a:rPr kumimoji="1" lang="en-US" altLang="zh-CN" sz="2000" dirty="0" smtClean="0"/>
              <a:t>7</a:t>
            </a:r>
            <a:endParaRPr kumimoji="1" lang="en-US" altLang="zh-CN" sz="2000" dirty="0"/>
          </a:p>
        </p:txBody>
      </p:sp>
      <p:sp>
        <p:nvSpPr>
          <p:cNvPr id="104" name="Line 73"/>
          <p:cNvSpPr>
            <a:spLocks noChangeShapeType="1"/>
          </p:cNvSpPr>
          <p:nvPr/>
        </p:nvSpPr>
        <p:spPr bwMode="auto">
          <a:xfrm rot="10800000">
            <a:off x="971600" y="3284984"/>
            <a:ext cx="5202238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Oval 113"/>
          <p:cNvSpPr>
            <a:spLocks noChangeArrowheads="1"/>
          </p:cNvSpPr>
          <p:nvPr/>
        </p:nvSpPr>
        <p:spPr bwMode="auto">
          <a:xfrm>
            <a:off x="4989069" y="324584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10" name="直接连接符 109"/>
          <p:cNvCxnSpPr>
            <a:stCxn id="88" idx="5"/>
            <a:endCxn id="102" idx="1"/>
          </p:cNvCxnSpPr>
          <p:nvPr/>
        </p:nvCxnSpPr>
        <p:spPr>
          <a:xfrm>
            <a:off x="4774075" y="2602333"/>
            <a:ext cx="228943" cy="657456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9330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Line 73"/>
          <p:cNvSpPr>
            <a:spLocks noChangeShapeType="1"/>
          </p:cNvSpPr>
          <p:nvPr/>
        </p:nvSpPr>
        <p:spPr bwMode="auto">
          <a:xfrm rot="10800000">
            <a:off x="1043608" y="2564904"/>
            <a:ext cx="5202238" cy="0"/>
          </a:xfrm>
          <a:prstGeom prst="line">
            <a:avLst/>
          </a:prstGeom>
          <a:noFill/>
          <a:ln w="12700">
            <a:solidFill>
              <a:srgbClr val="00206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73155" y="2568845"/>
            <a:ext cx="1550500" cy="605987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</p:cxnSp>
      <p:sp>
        <p:nvSpPr>
          <p:cNvPr id="83" name="Freeform 54"/>
          <p:cNvSpPr>
            <a:spLocks/>
          </p:cNvSpPr>
          <p:nvPr/>
        </p:nvSpPr>
        <p:spPr bwMode="auto">
          <a:xfrm>
            <a:off x="2322786" y="3168652"/>
            <a:ext cx="881062" cy="669925"/>
          </a:xfrm>
          <a:custGeom>
            <a:avLst/>
            <a:gdLst>
              <a:gd name="T0" fmla="*/ 2147483647 w 480"/>
              <a:gd name="T1" fmla="*/ 0 h 409"/>
              <a:gd name="T2" fmla="*/ 2147483647 w 480"/>
              <a:gd name="T3" fmla="*/ 2147483647 h 409"/>
              <a:gd name="T4" fmla="*/ 2147483647 w 480"/>
              <a:gd name="T5" fmla="*/ 2147483647 h 409"/>
              <a:gd name="T6" fmla="*/ 2147483647 w 480"/>
              <a:gd name="T7" fmla="*/ 2147483647 h 409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09"/>
              <a:gd name="T14" fmla="*/ 480 w 480"/>
              <a:gd name="T15" fmla="*/ 409 h 4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09">
                <a:moveTo>
                  <a:pt x="480" y="0"/>
                </a:moveTo>
                <a:cubicBezTo>
                  <a:pt x="430" y="80"/>
                  <a:pt x="381" y="160"/>
                  <a:pt x="331" y="240"/>
                </a:cubicBezTo>
                <a:lnTo>
                  <a:pt x="187" y="360"/>
                </a:lnTo>
                <a:cubicBezTo>
                  <a:pt x="47" y="409"/>
                  <a:pt x="0" y="408"/>
                  <a:pt x="55" y="408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" name="直接连接符 4"/>
          <p:cNvCxnSpPr>
            <a:stCxn id="100436" idx="0"/>
            <a:endCxn id="75" idx="0"/>
          </p:cNvCxnSpPr>
          <p:nvPr/>
        </p:nvCxnSpPr>
        <p:spPr>
          <a:xfrm>
            <a:off x="2093913" y="2349500"/>
            <a:ext cx="270222" cy="142049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</p:cxnSp>
      <p:sp>
        <p:nvSpPr>
          <p:cNvPr id="86" name="Freeform 54"/>
          <p:cNvSpPr>
            <a:spLocks/>
          </p:cNvSpPr>
          <p:nvPr/>
        </p:nvSpPr>
        <p:spPr bwMode="auto">
          <a:xfrm>
            <a:off x="954088" y="2392363"/>
            <a:ext cx="1135062" cy="1446212"/>
          </a:xfrm>
          <a:custGeom>
            <a:avLst/>
            <a:gdLst>
              <a:gd name="T0" fmla="*/ 2147483647 w 618"/>
              <a:gd name="T1" fmla="*/ 0 h 883"/>
              <a:gd name="T2" fmla="*/ 2147483647 w 618"/>
              <a:gd name="T3" fmla="*/ 2147483647 h 883"/>
              <a:gd name="T4" fmla="*/ 2147483647 w 618"/>
              <a:gd name="T5" fmla="*/ 2147483647 h 883"/>
              <a:gd name="T6" fmla="*/ 2147483647 w 618"/>
              <a:gd name="T7" fmla="*/ 2147483647 h 883"/>
              <a:gd name="T8" fmla="*/ 2147483647 w 618"/>
              <a:gd name="T9" fmla="*/ 2147483647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883"/>
              <a:gd name="T17" fmla="*/ 618 w 618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883">
                <a:moveTo>
                  <a:pt x="618" y="0"/>
                </a:moveTo>
                <a:lnTo>
                  <a:pt x="480" y="474"/>
                </a:lnTo>
                <a:cubicBezTo>
                  <a:pt x="430" y="554"/>
                  <a:pt x="381" y="634"/>
                  <a:pt x="331" y="714"/>
                </a:cubicBezTo>
                <a:lnTo>
                  <a:pt x="187" y="834"/>
                </a:lnTo>
                <a:cubicBezTo>
                  <a:pt x="47" y="883"/>
                  <a:pt x="0" y="882"/>
                  <a:pt x="55" y="882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6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0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1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2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3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4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5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6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7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8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9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0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1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2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3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4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5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6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100387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0388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100389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0390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100391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0392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100393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0394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100395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0396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100397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0398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100399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100400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100401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100402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100403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100404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100406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100407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100408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9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4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15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16" name="Line 78"/>
          <p:cNvSpPr>
            <a:spLocks noChangeShapeType="1"/>
          </p:cNvSpPr>
          <p:nvPr/>
        </p:nvSpPr>
        <p:spPr bwMode="auto">
          <a:xfrm>
            <a:off x="2100263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20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100424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436" name="Oval 111"/>
          <p:cNvSpPr>
            <a:spLocks noChangeArrowheads="1"/>
          </p:cNvSpPr>
          <p:nvPr/>
        </p:nvSpPr>
        <p:spPr bwMode="auto">
          <a:xfrm>
            <a:off x="2046288" y="234950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7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8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39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440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3" name="Rectangle 2"/>
          <p:cNvSpPr txBox="1">
            <a:spLocks noChangeArrowheads="1"/>
          </p:cNvSpPr>
          <p:nvPr/>
        </p:nvSpPr>
        <p:spPr>
          <a:xfrm>
            <a:off x="395536" y="188914"/>
            <a:ext cx="7793037" cy="62388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71625" y="3874293"/>
            <a:ext cx="2644775" cy="78581"/>
            <a:chOff x="1571625" y="3795713"/>
            <a:chExt cx="2644775" cy="157162"/>
          </a:xfrm>
        </p:grpSpPr>
        <p:sp>
          <p:nvSpPr>
            <p:cNvPr id="100359" name="Line 8"/>
            <p:cNvSpPr>
              <a:spLocks noChangeShapeType="1"/>
            </p:cNvSpPr>
            <p:nvPr/>
          </p:nvSpPr>
          <p:spPr bwMode="auto">
            <a:xfrm>
              <a:off x="157162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0" name="Line 9"/>
            <p:cNvSpPr>
              <a:spLocks noChangeShapeType="1"/>
            </p:cNvSpPr>
            <p:nvPr/>
          </p:nvSpPr>
          <p:spPr bwMode="auto">
            <a:xfrm>
              <a:off x="183515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1" name="Line 10"/>
            <p:cNvSpPr>
              <a:spLocks noChangeShapeType="1"/>
            </p:cNvSpPr>
            <p:nvPr/>
          </p:nvSpPr>
          <p:spPr bwMode="auto">
            <a:xfrm>
              <a:off x="2100263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2" name="Line 11"/>
            <p:cNvSpPr>
              <a:spLocks noChangeShapeType="1"/>
            </p:cNvSpPr>
            <p:nvPr/>
          </p:nvSpPr>
          <p:spPr bwMode="auto">
            <a:xfrm>
              <a:off x="236537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3" name="Line 12"/>
            <p:cNvSpPr>
              <a:spLocks noChangeShapeType="1"/>
            </p:cNvSpPr>
            <p:nvPr/>
          </p:nvSpPr>
          <p:spPr bwMode="auto">
            <a:xfrm>
              <a:off x="262890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4" name="Line 13"/>
            <p:cNvSpPr>
              <a:spLocks noChangeShapeType="1"/>
            </p:cNvSpPr>
            <p:nvPr/>
          </p:nvSpPr>
          <p:spPr bwMode="auto">
            <a:xfrm>
              <a:off x="2894013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5" name="Line 14"/>
            <p:cNvSpPr>
              <a:spLocks noChangeShapeType="1"/>
            </p:cNvSpPr>
            <p:nvPr/>
          </p:nvSpPr>
          <p:spPr bwMode="auto">
            <a:xfrm>
              <a:off x="315912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6" name="Line 15"/>
            <p:cNvSpPr>
              <a:spLocks noChangeShapeType="1"/>
            </p:cNvSpPr>
            <p:nvPr/>
          </p:nvSpPr>
          <p:spPr bwMode="auto">
            <a:xfrm>
              <a:off x="342265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7" name="Line 16"/>
            <p:cNvSpPr>
              <a:spLocks noChangeShapeType="1"/>
            </p:cNvSpPr>
            <p:nvPr/>
          </p:nvSpPr>
          <p:spPr bwMode="auto">
            <a:xfrm>
              <a:off x="3687763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8" name="Line 17"/>
            <p:cNvSpPr>
              <a:spLocks noChangeShapeType="1"/>
            </p:cNvSpPr>
            <p:nvPr/>
          </p:nvSpPr>
          <p:spPr bwMode="auto">
            <a:xfrm>
              <a:off x="3952875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9" name="Line 18"/>
            <p:cNvSpPr>
              <a:spLocks noChangeShapeType="1"/>
            </p:cNvSpPr>
            <p:nvPr/>
          </p:nvSpPr>
          <p:spPr bwMode="auto">
            <a:xfrm>
              <a:off x="4216400" y="3795713"/>
              <a:ext cx="0" cy="157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" name="Oval 114"/>
          <p:cNvSpPr>
            <a:spLocks noChangeArrowheads="1"/>
          </p:cNvSpPr>
          <p:nvPr/>
        </p:nvSpPr>
        <p:spPr bwMode="auto">
          <a:xfrm>
            <a:off x="2316510" y="376999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0" name="Oval 112"/>
          <p:cNvSpPr>
            <a:spLocks noChangeArrowheads="1"/>
          </p:cNvSpPr>
          <p:nvPr/>
        </p:nvSpPr>
        <p:spPr bwMode="auto">
          <a:xfrm>
            <a:off x="2840310" y="353466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1" name="Oval 113"/>
          <p:cNvSpPr>
            <a:spLocks noChangeArrowheads="1"/>
          </p:cNvSpPr>
          <p:nvPr/>
        </p:nvSpPr>
        <p:spPr bwMode="auto">
          <a:xfrm>
            <a:off x="3108598" y="314096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2" name="Oval 115"/>
          <p:cNvSpPr>
            <a:spLocks noChangeArrowheads="1"/>
          </p:cNvSpPr>
          <p:nvPr/>
        </p:nvSpPr>
        <p:spPr bwMode="auto">
          <a:xfrm>
            <a:off x="2578373" y="3725168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>
            <a:off x="2371852" y="4311212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78"/>
          <p:cNvSpPr>
            <a:spLocks noChangeShapeType="1"/>
          </p:cNvSpPr>
          <p:nvPr/>
        </p:nvSpPr>
        <p:spPr bwMode="auto">
          <a:xfrm>
            <a:off x="3167010" y="4311212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2288846" y="4437112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/>
              <a:t>慢开始</a:t>
            </a:r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2371852" y="4437112"/>
            <a:ext cx="7890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Oval 95"/>
          <p:cNvSpPr>
            <a:spLocks noChangeArrowheads="1"/>
          </p:cNvSpPr>
          <p:nvPr/>
        </p:nvSpPr>
        <p:spPr bwMode="auto">
          <a:xfrm>
            <a:off x="4692774" y="2521032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9" name="Oval 97"/>
          <p:cNvSpPr>
            <a:spLocks noChangeArrowheads="1"/>
          </p:cNvSpPr>
          <p:nvPr/>
        </p:nvSpPr>
        <p:spPr bwMode="auto">
          <a:xfrm>
            <a:off x="4443536" y="2619457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0" name="Oval 98"/>
          <p:cNvSpPr>
            <a:spLocks noChangeArrowheads="1"/>
          </p:cNvSpPr>
          <p:nvPr/>
        </p:nvSpPr>
        <p:spPr bwMode="auto">
          <a:xfrm>
            <a:off x="4183186" y="2716294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1" name="Oval 108"/>
          <p:cNvSpPr>
            <a:spLocks noChangeArrowheads="1"/>
          </p:cNvSpPr>
          <p:nvPr/>
        </p:nvSpPr>
        <p:spPr bwMode="auto">
          <a:xfrm>
            <a:off x="3908549" y="2822657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4" name="Oval 109"/>
          <p:cNvSpPr>
            <a:spLocks noChangeArrowheads="1"/>
          </p:cNvSpPr>
          <p:nvPr/>
        </p:nvSpPr>
        <p:spPr bwMode="auto">
          <a:xfrm>
            <a:off x="3643436" y="2919494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5" name="Oval 110"/>
          <p:cNvSpPr>
            <a:spLocks noChangeArrowheads="1"/>
          </p:cNvSpPr>
          <p:nvPr/>
        </p:nvSpPr>
        <p:spPr bwMode="auto">
          <a:xfrm>
            <a:off x="3373561" y="3021094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" name="Line 79"/>
          <p:cNvSpPr>
            <a:spLocks noChangeShapeType="1"/>
          </p:cNvSpPr>
          <p:nvPr/>
        </p:nvSpPr>
        <p:spPr bwMode="auto">
          <a:xfrm>
            <a:off x="4756220" y="4344590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Line 86"/>
          <p:cNvSpPr>
            <a:spLocks noChangeShapeType="1"/>
          </p:cNvSpPr>
          <p:nvPr/>
        </p:nvSpPr>
        <p:spPr bwMode="auto">
          <a:xfrm flipV="1">
            <a:off x="3192294" y="4436828"/>
            <a:ext cx="1570537" cy="28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Text Box 84"/>
          <p:cNvSpPr txBox="1">
            <a:spLocks noChangeArrowheads="1"/>
          </p:cNvSpPr>
          <p:nvPr/>
        </p:nvSpPr>
        <p:spPr bwMode="auto">
          <a:xfrm>
            <a:off x="3376736" y="4437112"/>
            <a:ext cx="1411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/>
              <a:t>拥塞避免</a:t>
            </a:r>
          </a:p>
        </p:txBody>
      </p:sp>
      <p:sp>
        <p:nvSpPr>
          <p:cNvPr id="101" name="Rectangle 2"/>
          <p:cNvSpPr txBox="1">
            <a:spLocks noChangeArrowheads="1"/>
          </p:cNvSpPr>
          <p:nvPr/>
        </p:nvSpPr>
        <p:spPr>
          <a:xfrm>
            <a:off x="179512" y="341314"/>
            <a:ext cx="7793037" cy="62388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拥塞避免</a:t>
            </a:r>
          </a:p>
        </p:txBody>
      </p:sp>
      <p:sp>
        <p:nvSpPr>
          <p:cNvPr id="103" name="Text Box 90"/>
          <p:cNvSpPr txBox="1">
            <a:spLocks noChangeArrowheads="1"/>
          </p:cNvSpPr>
          <p:nvPr/>
        </p:nvSpPr>
        <p:spPr bwMode="auto">
          <a:xfrm>
            <a:off x="6348587" y="3140968"/>
            <a:ext cx="15856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 err="1" smtClean="0"/>
              <a:t>ssthresh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= </a:t>
            </a:r>
            <a:r>
              <a:rPr kumimoji="1" lang="en-US" altLang="zh-CN" sz="2000" dirty="0" smtClean="0"/>
              <a:t>7</a:t>
            </a:r>
            <a:endParaRPr kumimoji="1" lang="en-US" altLang="zh-CN" sz="2000" dirty="0"/>
          </a:p>
        </p:txBody>
      </p:sp>
      <p:sp>
        <p:nvSpPr>
          <p:cNvPr id="104" name="Line 73"/>
          <p:cNvSpPr>
            <a:spLocks noChangeShapeType="1"/>
          </p:cNvSpPr>
          <p:nvPr/>
        </p:nvSpPr>
        <p:spPr bwMode="auto">
          <a:xfrm rot="10800000">
            <a:off x="971600" y="3284984"/>
            <a:ext cx="5202238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00" name="直接连接符 99"/>
          <p:cNvCxnSpPr/>
          <p:nvPr/>
        </p:nvCxnSpPr>
        <p:spPr>
          <a:xfrm flipV="1">
            <a:off x="5053626" y="2673717"/>
            <a:ext cx="1550500" cy="605987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</p:cxnSp>
      <p:sp>
        <p:nvSpPr>
          <p:cNvPr id="102" name="Oval 113"/>
          <p:cNvSpPr>
            <a:spLocks noChangeArrowheads="1"/>
          </p:cNvSpPr>
          <p:nvPr/>
        </p:nvSpPr>
        <p:spPr bwMode="auto">
          <a:xfrm>
            <a:off x="4989069" y="3245840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5" name="Oval 97"/>
          <p:cNvSpPr>
            <a:spLocks noChangeArrowheads="1"/>
          </p:cNvSpPr>
          <p:nvPr/>
        </p:nvSpPr>
        <p:spPr bwMode="auto">
          <a:xfrm>
            <a:off x="6324007" y="2724329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6" name="Oval 98"/>
          <p:cNvSpPr>
            <a:spLocks noChangeArrowheads="1"/>
          </p:cNvSpPr>
          <p:nvPr/>
        </p:nvSpPr>
        <p:spPr bwMode="auto">
          <a:xfrm>
            <a:off x="6063657" y="2821166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7" name="Oval 108"/>
          <p:cNvSpPr>
            <a:spLocks noChangeArrowheads="1"/>
          </p:cNvSpPr>
          <p:nvPr/>
        </p:nvSpPr>
        <p:spPr bwMode="auto">
          <a:xfrm>
            <a:off x="5789020" y="2927529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8" name="Oval 109"/>
          <p:cNvSpPr>
            <a:spLocks noChangeArrowheads="1"/>
          </p:cNvSpPr>
          <p:nvPr/>
        </p:nvSpPr>
        <p:spPr bwMode="auto">
          <a:xfrm>
            <a:off x="5523907" y="3024366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9" name="Oval 110"/>
          <p:cNvSpPr>
            <a:spLocks noChangeArrowheads="1"/>
          </p:cNvSpPr>
          <p:nvPr/>
        </p:nvSpPr>
        <p:spPr bwMode="auto">
          <a:xfrm>
            <a:off x="5254032" y="3125966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10" name="直接连接符 109"/>
          <p:cNvCxnSpPr>
            <a:stCxn id="88" idx="5"/>
            <a:endCxn id="102" idx="1"/>
          </p:cNvCxnSpPr>
          <p:nvPr/>
        </p:nvCxnSpPr>
        <p:spPr>
          <a:xfrm>
            <a:off x="4774075" y="2602333"/>
            <a:ext cx="228943" cy="657456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</p:cxnSp>
      <p:sp>
        <p:nvSpPr>
          <p:cNvPr id="111" name="Line 78"/>
          <p:cNvSpPr>
            <a:spLocks noChangeShapeType="1"/>
          </p:cNvSpPr>
          <p:nvPr/>
        </p:nvSpPr>
        <p:spPr bwMode="auto">
          <a:xfrm>
            <a:off x="5039218" y="434638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Line 86"/>
          <p:cNvSpPr>
            <a:spLocks noChangeShapeType="1"/>
          </p:cNvSpPr>
          <p:nvPr/>
        </p:nvSpPr>
        <p:spPr bwMode="auto">
          <a:xfrm flipV="1">
            <a:off x="5064502" y="4472001"/>
            <a:ext cx="1570537" cy="28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84"/>
          <p:cNvSpPr txBox="1">
            <a:spLocks noChangeArrowheads="1"/>
          </p:cNvSpPr>
          <p:nvPr/>
        </p:nvSpPr>
        <p:spPr bwMode="auto">
          <a:xfrm>
            <a:off x="5248944" y="4472285"/>
            <a:ext cx="1411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/>
              <a:t>拥塞避免</a:t>
            </a:r>
          </a:p>
        </p:txBody>
      </p:sp>
    </p:spTree>
    <p:extLst>
      <p:ext uri="{BB962C8B-B14F-4D97-AF65-F5344CB8AC3E}">
        <p14:creationId xmlns:p14="http://schemas.microsoft.com/office/powerpoint/2010/main" val="192646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）确认号字段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zh-CN" dirty="0"/>
              <a:t>支持捎带</a:t>
            </a:r>
            <a:r>
              <a:rPr lang="zh-CN" altLang="zh-CN" dirty="0" smtClean="0"/>
              <a:t>确认</a:t>
            </a:r>
            <a:endParaRPr lang="en-US" altLang="zh-CN" dirty="0" smtClean="0"/>
          </a:p>
          <a:p>
            <a:r>
              <a:rPr lang="zh-CN" altLang="zh-CN" dirty="0"/>
              <a:t>确认号</a:t>
            </a:r>
            <a:r>
              <a:rPr lang="zh-CN" altLang="zh-CN" dirty="0" smtClean="0"/>
              <a:t>字段</a:t>
            </a:r>
            <a:r>
              <a:rPr lang="zh-CN" altLang="zh-CN" dirty="0"/>
              <a:t>，占</a:t>
            </a:r>
            <a:r>
              <a:rPr lang="en-US" altLang="zh-CN" dirty="0"/>
              <a:t>4</a:t>
            </a:r>
            <a:r>
              <a:rPr lang="zh-CN" altLang="zh-CN" dirty="0"/>
              <a:t>字节</a:t>
            </a:r>
            <a:endParaRPr lang="en-US" altLang="zh-CN" dirty="0" smtClean="0"/>
          </a:p>
          <a:p>
            <a:r>
              <a:rPr lang="zh-CN" altLang="zh-CN" dirty="0" smtClean="0"/>
              <a:t>需要</a:t>
            </a:r>
            <a:r>
              <a:rPr lang="zh-CN" altLang="zh-CN" dirty="0"/>
              <a:t>下面的标志位中</a:t>
            </a:r>
            <a:r>
              <a:rPr lang="en-US" altLang="zh-CN" dirty="0"/>
              <a:t>ACK</a:t>
            </a:r>
            <a:r>
              <a:rPr lang="zh-CN" altLang="zh-CN" dirty="0"/>
              <a:t>字段的</a:t>
            </a:r>
            <a:r>
              <a:rPr lang="zh-CN" altLang="zh-CN" dirty="0" smtClean="0"/>
              <a:t>配合</a:t>
            </a:r>
            <a:endParaRPr lang="en-US" altLang="zh-CN" dirty="0" smtClean="0"/>
          </a:p>
          <a:p>
            <a:r>
              <a:rPr lang="zh-CN" altLang="zh-CN" dirty="0" smtClean="0"/>
              <a:t>是</a:t>
            </a:r>
            <a:r>
              <a:rPr lang="zh-CN" altLang="zh-CN" dirty="0"/>
              <a:t>期望收到对方下一个数据块的第一个字节的序号。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89040"/>
            <a:ext cx="718264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0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zh-CN" dirty="0"/>
              <a:t>）数据偏移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zh-CN" dirty="0" smtClean="0"/>
              <a:t>首部长度</a:t>
            </a:r>
            <a:r>
              <a:rPr lang="zh-CN" altLang="zh-CN" dirty="0"/>
              <a:t>不</a:t>
            </a:r>
            <a:r>
              <a:rPr lang="zh-CN" altLang="zh-CN" dirty="0" smtClean="0"/>
              <a:t>固定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数据</a:t>
            </a:r>
            <a:r>
              <a:rPr lang="zh-CN" altLang="zh-CN" dirty="0"/>
              <a:t>偏移指出数据的起始</a:t>
            </a:r>
            <a:r>
              <a:rPr lang="zh-CN" altLang="zh-CN" dirty="0" smtClean="0"/>
              <a:t>处</a:t>
            </a:r>
            <a:endParaRPr lang="en-US" altLang="zh-CN" dirty="0" smtClean="0"/>
          </a:p>
          <a:p>
            <a:r>
              <a:rPr lang="zh-CN" altLang="zh-CN" dirty="0" smtClean="0"/>
              <a:t>从</a:t>
            </a:r>
            <a:r>
              <a:rPr lang="zh-CN" altLang="zh-CN" dirty="0"/>
              <a:t>另一个角度看，数据偏移即</a:t>
            </a:r>
            <a:r>
              <a:rPr lang="en-US" altLang="zh-CN" dirty="0"/>
              <a:t>TCP</a:t>
            </a:r>
            <a:r>
              <a:rPr lang="zh-CN" altLang="zh-CN" dirty="0"/>
              <a:t>的首部</a:t>
            </a:r>
            <a:r>
              <a:rPr lang="zh-CN" altLang="zh-CN" dirty="0" smtClean="0"/>
              <a:t>长度</a:t>
            </a:r>
            <a:endParaRPr lang="en-US" altLang="zh-CN" dirty="0" smtClean="0"/>
          </a:p>
          <a:p>
            <a:r>
              <a:rPr lang="zh-CN" altLang="zh-CN" dirty="0" smtClean="0"/>
              <a:t>占</a:t>
            </a:r>
            <a:r>
              <a:rPr lang="en-US" altLang="zh-CN" dirty="0"/>
              <a:t>4</a:t>
            </a:r>
            <a:r>
              <a:rPr lang="zh-CN" altLang="zh-CN" dirty="0"/>
              <a:t>比特，单位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zh-CN" dirty="0">
                <a:solidFill>
                  <a:srgbClr val="FF0000"/>
                </a:solidFill>
              </a:rPr>
              <a:t>字节</a:t>
            </a:r>
            <a:r>
              <a:rPr lang="zh-CN" altLang="zh-CN" dirty="0"/>
              <a:t>，最小为</a:t>
            </a:r>
            <a:r>
              <a:rPr lang="en-US" altLang="zh-CN" dirty="0"/>
              <a:t>5</a:t>
            </a:r>
            <a:r>
              <a:rPr lang="zh-CN" altLang="zh-CN" dirty="0"/>
              <a:t>（表示首部最小</a:t>
            </a:r>
            <a:r>
              <a:rPr lang="en-US" altLang="zh-CN" dirty="0"/>
              <a:t>20</a:t>
            </a:r>
            <a:r>
              <a:rPr lang="zh-CN" altLang="zh-CN" dirty="0"/>
              <a:t>字节），最大为</a:t>
            </a:r>
            <a:r>
              <a:rPr lang="en-US" altLang="zh-CN" dirty="0" smtClean="0"/>
              <a:t>15</a:t>
            </a:r>
            <a:r>
              <a:rPr lang="zh-CN" altLang="zh-CN" dirty="0" smtClean="0"/>
              <a:t>（</a:t>
            </a:r>
            <a:r>
              <a:rPr lang="zh-CN" altLang="zh-CN" dirty="0"/>
              <a:t>表示首部最大</a:t>
            </a:r>
            <a:r>
              <a:rPr lang="en-US" altLang="zh-CN" dirty="0"/>
              <a:t>60</a:t>
            </a:r>
            <a:r>
              <a:rPr lang="zh-CN" altLang="zh-CN" dirty="0"/>
              <a:t>字节）。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6948704" cy="266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21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zh-CN" dirty="0"/>
              <a:t>）保留字段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占</a:t>
            </a:r>
            <a:r>
              <a:rPr lang="en-US" altLang="zh-CN" dirty="0"/>
              <a:t>6</a:t>
            </a:r>
            <a:r>
              <a:rPr lang="zh-CN" altLang="zh-CN" dirty="0"/>
              <a:t>比特，保留为今后使用，目前为</a:t>
            </a:r>
            <a:r>
              <a:rPr lang="en-US" altLang="zh-CN" dirty="0"/>
              <a:t>0</a:t>
            </a:r>
            <a:endParaRPr lang="zh-CN" altLang="zh-CN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3212976"/>
            <a:ext cx="6838499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99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6874805" cy="25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zh-CN" dirty="0"/>
              <a:t>）标志位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是一些控制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0"/>
            <a:r>
              <a:rPr lang="zh-CN" altLang="zh-CN" dirty="0"/>
              <a:t>紧急</a:t>
            </a:r>
            <a:r>
              <a:rPr lang="en-US" altLang="zh-CN" dirty="0">
                <a:solidFill>
                  <a:srgbClr val="FF0000"/>
                </a:solidFill>
              </a:rPr>
              <a:t>URG</a:t>
            </a:r>
            <a:r>
              <a:rPr lang="zh-CN" altLang="zh-CN" dirty="0"/>
              <a:t>，当</a:t>
            </a:r>
            <a:r>
              <a:rPr lang="en-US" altLang="zh-CN" dirty="0"/>
              <a:t>URG=1</a:t>
            </a:r>
            <a:r>
              <a:rPr lang="zh-CN" altLang="zh-CN" dirty="0" smtClean="0"/>
              <a:t>时紧急</a:t>
            </a:r>
            <a:r>
              <a:rPr lang="zh-CN" altLang="zh-CN" dirty="0"/>
              <a:t>指针字段有效</a:t>
            </a:r>
            <a:r>
              <a:rPr lang="zh-CN" altLang="zh-CN" dirty="0" smtClean="0"/>
              <a:t>。告诉系统报文</a:t>
            </a:r>
            <a:r>
              <a:rPr lang="zh-CN" altLang="zh-CN" dirty="0"/>
              <a:t>段中有紧急</a:t>
            </a:r>
            <a:r>
              <a:rPr lang="zh-CN" altLang="zh-CN" dirty="0" smtClean="0"/>
              <a:t>数据</a:t>
            </a:r>
            <a:r>
              <a:rPr lang="zh-CN" altLang="zh-CN" dirty="0"/>
              <a:t>（高优先级数据</a:t>
            </a:r>
            <a:r>
              <a:rPr lang="zh-CN" altLang="zh-CN" dirty="0" smtClean="0"/>
              <a:t>），尽快传送</a:t>
            </a:r>
            <a:endParaRPr lang="zh-CN" altLang="zh-CN" dirty="0"/>
          </a:p>
          <a:p>
            <a:pPr lvl="0"/>
            <a:r>
              <a:rPr lang="zh-CN" altLang="zh-CN" dirty="0"/>
              <a:t>确认</a:t>
            </a:r>
            <a:r>
              <a:rPr lang="en-US" altLang="zh-CN" dirty="0">
                <a:solidFill>
                  <a:srgbClr val="FF0000"/>
                </a:solidFill>
              </a:rPr>
              <a:t>ACK</a:t>
            </a:r>
            <a:r>
              <a:rPr lang="zh-CN" altLang="zh-CN" dirty="0"/>
              <a:t>，只有当</a:t>
            </a:r>
            <a:r>
              <a:rPr lang="en-US" altLang="zh-CN" dirty="0"/>
              <a:t>ACK=1</a:t>
            </a:r>
            <a:r>
              <a:rPr lang="zh-CN" altLang="zh-CN" dirty="0"/>
              <a:t>时，前面的确认号字段才有效，当</a:t>
            </a:r>
            <a:r>
              <a:rPr lang="en-US" altLang="zh-CN" dirty="0"/>
              <a:t>ACK=0</a:t>
            </a:r>
            <a:r>
              <a:rPr lang="zh-CN" altLang="zh-CN" dirty="0"/>
              <a:t>时无效。</a:t>
            </a:r>
          </a:p>
          <a:p>
            <a:endParaRPr lang="zh-CN" altLang="zh-CN" dirty="0"/>
          </a:p>
        </p:txBody>
      </p:sp>
      <p:sp>
        <p:nvSpPr>
          <p:cNvPr id="5" name="右箭头 4"/>
          <p:cNvSpPr/>
          <p:nvPr/>
        </p:nvSpPr>
        <p:spPr>
          <a:xfrm rot="8159885">
            <a:off x="6189774" y="5436610"/>
            <a:ext cx="1008112" cy="50405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8159885">
            <a:off x="5151930" y="4571267"/>
            <a:ext cx="1008112" cy="50405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/>
              <a:t>推送</a:t>
            </a:r>
            <a:r>
              <a:rPr lang="en-US" altLang="zh-CN" dirty="0">
                <a:solidFill>
                  <a:srgbClr val="FF0000"/>
                </a:solidFill>
              </a:rPr>
              <a:t>PSH</a:t>
            </a:r>
            <a:r>
              <a:rPr lang="zh-CN" altLang="zh-CN" dirty="0"/>
              <a:t>（</a:t>
            </a:r>
            <a:r>
              <a:rPr lang="en-US" altLang="zh-CN" dirty="0"/>
              <a:t>push</a:t>
            </a:r>
            <a:r>
              <a:rPr lang="zh-CN" altLang="zh-CN" dirty="0" smtClean="0"/>
              <a:t>），</a:t>
            </a:r>
            <a:r>
              <a:rPr lang="en-US" altLang="zh-CN" dirty="0" smtClean="0"/>
              <a:t>PSH=1</a:t>
            </a:r>
            <a:r>
              <a:rPr lang="zh-CN" altLang="en-US" dirty="0" smtClean="0"/>
              <a:t>时</a:t>
            </a:r>
            <a:r>
              <a:rPr lang="zh-CN" altLang="zh-CN" dirty="0" smtClean="0"/>
              <a:t>，</a:t>
            </a:r>
            <a:r>
              <a:rPr lang="zh-CN" altLang="zh-CN" dirty="0"/>
              <a:t>接收方</a:t>
            </a:r>
            <a:r>
              <a:rPr lang="zh-CN" altLang="zh-CN" dirty="0" smtClean="0"/>
              <a:t>要尽快提交</a:t>
            </a:r>
            <a:r>
              <a:rPr lang="zh-CN" altLang="zh-CN" dirty="0"/>
              <a:t>给应用进程</a:t>
            </a:r>
            <a:r>
              <a:rPr lang="zh-CN" altLang="zh-CN" dirty="0" smtClean="0"/>
              <a:t>，不要等到缓存都满</a:t>
            </a:r>
            <a:r>
              <a:rPr lang="zh-CN" altLang="zh-CN" dirty="0"/>
              <a:t>了</a:t>
            </a:r>
            <a:r>
              <a:rPr lang="zh-CN" altLang="zh-CN" dirty="0" smtClean="0"/>
              <a:t>再提交</a:t>
            </a:r>
            <a:r>
              <a:rPr lang="zh-CN" altLang="zh-CN" dirty="0"/>
              <a:t>。</a:t>
            </a:r>
          </a:p>
          <a:p>
            <a:pPr lvl="0"/>
            <a:r>
              <a:rPr lang="zh-CN" altLang="zh-CN" dirty="0"/>
              <a:t>复位</a:t>
            </a:r>
            <a:r>
              <a:rPr lang="en-US" altLang="zh-CN" dirty="0">
                <a:solidFill>
                  <a:srgbClr val="FF0000"/>
                </a:solidFill>
              </a:rPr>
              <a:t>RST</a:t>
            </a:r>
            <a:r>
              <a:rPr lang="zh-CN" altLang="zh-CN" dirty="0"/>
              <a:t>（</a:t>
            </a:r>
            <a:r>
              <a:rPr lang="en-US" altLang="zh-CN" dirty="0"/>
              <a:t>reset</a:t>
            </a:r>
            <a:r>
              <a:rPr lang="zh-CN" altLang="zh-CN" dirty="0" smtClean="0"/>
              <a:t>），</a:t>
            </a:r>
            <a:r>
              <a:rPr lang="en-US" altLang="zh-CN" dirty="0" smtClean="0"/>
              <a:t>RST=1</a:t>
            </a:r>
            <a:r>
              <a:rPr lang="zh-CN" altLang="zh-CN" dirty="0" smtClean="0"/>
              <a:t>时表明</a:t>
            </a:r>
            <a:r>
              <a:rPr lang="en-US" altLang="zh-CN" dirty="0"/>
              <a:t>TCP</a:t>
            </a:r>
            <a:r>
              <a:rPr lang="zh-CN" altLang="zh-CN" dirty="0"/>
              <a:t>连接出现了严重差错，必须释放连接，再重新建立连接。</a:t>
            </a:r>
          </a:p>
          <a:p>
            <a:endParaRPr lang="zh-CN" altLang="zh-CN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89040"/>
            <a:ext cx="6707287" cy="247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3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同步</a:t>
            </a:r>
            <a:r>
              <a:rPr lang="en-US" altLang="zh-CN" dirty="0">
                <a:solidFill>
                  <a:srgbClr val="FF0000"/>
                </a:solidFill>
              </a:rPr>
              <a:t>SYN</a:t>
            </a:r>
            <a:r>
              <a:rPr lang="zh-CN" altLang="zh-CN" dirty="0" smtClean="0"/>
              <a:t>，</a:t>
            </a:r>
            <a:r>
              <a:rPr lang="en-US" altLang="zh-CN" dirty="0" smtClean="0"/>
              <a:t>SYN=1</a:t>
            </a:r>
            <a:r>
              <a:rPr lang="zh-CN" altLang="zh-CN" dirty="0"/>
              <a:t>表示这是一个连接请求或其</a:t>
            </a:r>
            <a:r>
              <a:rPr lang="zh-CN" altLang="zh-CN" dirty="0" smtClean="0"/>
              <a:t>应答</a:t>
            </a:r>
            <a:endParaRPr lang="en-US" altLang="zh-CN" dirty="0" smtClean="0"/>
          </a:p>
          <a:p>
            <a:r>
              <a:rPr lang="zh-CN" altLang="zh-CN" dirty="0"/>
              <a:t>终止</a:t>
            </a:r>
            <a:r>
              <a:rPr lang="en-US" altLang="zh-CN" dirty="0"/>
              <a:t>FIN</a:t>
            </a:r>
            <a:r>
              <a:rPr lang="zh-CN" altLang="zh-CN" dirty="0"/>
              <a:t>（</a:t>
            </a:r>
            <a:r>
              <a:rPr lang="en-US" altLang="zh-CN" dirty="0"/>
              <a:t>finish</a:t>
            </a:r>
            <a:r>
              <a:rPr lang="zh-CN" altLang="zh-CN" dirty="0"/>
              <a:t>），当</a:t>
            </a:r>
            <a:r>
              <a:rPr lang="en-US" altLang="zh-CN" dirty="0"/>
              <a:t>FIN=1</a:t>
            </a:r>
            <a:r>
              <a:rPr lang="zh-CN" altLang="zh-CN" dirty="0"/>
              <a:t>表明本报文段的发送方的数据已发送完毕，并要求释放连接。</a:t>
            </a:r>
          </a:p>
          <a:p>
            <a:pPr lvl="0"/>
            <a:endParaRPr lang="zh-CN" altLang="zh-CN" dirty="0"/>
          </a:p>
          <a:p>
            <a:endParaRPr lang="zh-CN" altLang="zh-CN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1048"/>
            <a:ext cx="6515646" cy="240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zh-CN" dirty="0"/>
              <a:t>）窗口字段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zh-CN" dirty="0"/>
              <a:t>允许接收方限定发送方发送窗口的</a:t>
            </a:r>
            <a:r>
              <a:rPr lang="zh-CN" altLang="zh-CN" dirty="0" smtClean="0"/>
              <a:t>大小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使用</a:t>
            </a:r>
            <a:r>
              <a:rPr lang="zh-CN" altLang="zh-CN" dirty="0"/>
              <a:t>该字段进行</a:t>
            </a:r>
            <a:r>
              <a:rPr lang="zh-CN" altLang="zh-CN" dirty="0" smtClean="0"/>
              <a:t>通知</a:t>
            </a:r>
            <a:endParaRPr lang="en-US" altLang="zh-CN" dirty="0" smtClean="0"/>
          </a:p>
          <a:p>
            <a:r>
              <a:rPr lang="zh-CN" altLang="zh-CN" dirty="0" smtClean="0"/>
              <a:t>告诉</a:t>
            </a:r>
            <a:r>
              <a:rPr lang="zh-CN" altLang="zh-CN" dirty="0"/>
              <a:t>对方：接收方目前允许发送方发送的数据量。</a:t>
            </a:r>
          </a:p>
          <a:p>
            <a:r>
              <a:rPr lang="zh-CN" altLang="zh-CN" dirty="0"/>
              <a:t>窗口字段占</a:t>
            </a:r>
            <a:r>
              <a:rPr lang="en-US" altLang="zh-CN" dirty="0"/>
              <a:t>2</a:t>
            </a:r>
            <a:r>
              <a:rPr lang="zh-CN" altLang="zh-CN" dirty="0"/>
              <a:t>字节，单位为字节</a:t>
            </a:r>
          </a:p>
          <a:p>
            <a:endParaRPr lang="zh-CN" altLang="zh-CN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45" y="3789040"/>
            <a:ext cx="6338292" cy="242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6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17.1 </a:t>
            </a:r>
            <a:r>
              <a:rPr lang="zh-CN" altLang="zh-CN" dirty="0">
                <a:solidFill>
                  <a:srgbClr val="FF0000"/>
                </a:solidFill>
              </a:rPr>
              <a:t>概述</a:t>
            </a:r>
          </a:p>
          <a:p>
            <a:r>
              <a:rPr lang="en-US" altLang="zh-CN" dirty="0"/>
              <a:t>17.2 TCP</a:t>
            </a:r>
            <a:r>
              <a:rPr lang="zh-CN" altLang="zh-CN" dirty="0"/>
              <a:t>首部</a:t>
            </a:r>
          </a:p>
          <a:p>
            <a:r>
              <a:rPr lang="en-US" altLang="zh-CN" dirty="0" smtClean="0"/>
              <a:t>17.3 </a:t>
            </a:r>
            <a:r>
              <a:rPr lang="en-US" altLang="zh-CN" dirty="0"/>
              <a:t>TCP</a:t>
            </a:r>
            <a:r>
              <a:rPr lang="zh-CN" altLang="zh-CN" dirty="0"/>
              <a:t>连接管理</a:t>
            </a:r>
          </a:p>
          <a:p>
            <a:r>
              <a:rPr lang="en-US" altLang="zh-CN" dirty="0"/>
              <a:t>17.4 TCP</a:t>
            </a:r>
            <a:r>
              <a:rPr lang="zh-CN" altLang="zh-CN" dirty="0"/>
              <a:t>的可靠传输技术</a:t>
            </a:r>
          </a:p>
          <a:p>
            <a:r>
              <a:rPr lang="en-US" altLang="zh-CN" dirty="0"/>
              <a:t>17.5 TCP</a:t>
            </a:r>
            <a:r>
              <a:rPr lang="zh-CN" altLang="zh-CN" dirty="0"/>
              <a:t>的拥塞控制机制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8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zh-CN" dirty="0"/>
              <a:t>）校验和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4686272"/>
          </a:xfrm>
        </p:spPr>
        <p:txBody>
          <a:bodyPr/>
          <a:lstStyle/>
          <a:p>
            <a:r>
              <a:rPr lang="zh-CN" altLang="zh-CN" dirty="0"/>
              <a:t>占</a:t>
            </a:r>
            <a:r>
              <a:rPr lang="en-US" altLang="zh-CN" dirty="0"/>
              <a:t>2</a:t>
            </a:r>
            <a:r>
              <a:rPr lang="zh-CN" altLang="zh-CN" dirty="0" smtClean="0"/>
              <a:t>字节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校验范围包括</a:t>
            </a:r>
            <a:r>
              <a:rPr lang="zh-CN" altLang="zh-CN" dirty="0"/>
              <a:t>首部和数据两部分。</a:t>
            </a:r>
          </a:p>
          <a:p>
            <a:r>
              <a:rPr lang="zh-CN" altLang="zh-CN" dirty="0"/>
              <a:t>同</a:t>
            </a:r>
            <a:r>
              <a:rPr lang="en-US" altLang="zh-CN" dirty="0"/>
              <a:t>UDP</a:t>
            </a:r>
            <a:r>
              <a:rPr lang="zh-CN" altLang="zh-CN" dirty="0"/>
              <a:t>一样</a:t>
            </a:r>
            <a:r>
              <a:rPr lang="zh-CN" altLang="zh-CN" dirty="0" smtClean="0"/>
              <a:t>，计算</a:t>
            </a:r>
            <a:r>
              <a:rPr lang="zh-CN" altLang="zh-CN" dirty="0"/>
              <a:t>校验和时</a:t>
            </a:r>
            <a:r>
              <a:rPr lang="zh-CN" altLang="zh-CN" dirty="0" smtClean="0"/>
              <a:t>，临时</a:t>
            </a:r>
            <a:r>
              <a:rPr lang="zh-CN" altLang="zh-CN" dirty="0"/>
              <a:t>把</a:t>
            </a:r>
            <a:r>
              <a:rPr lang="en-US" altLang="zh-CN" dirty="0"/>
              <a:t>12</a:t>
            </a:r>
            <a:r>
              <a:rPr lang="zh-CN" altLang="zh-CN" dirty="0"/>
              <a:t>字节的“伪首部”和</a:t>
            </a:r>
            <a:r>
              <a:rPr lang="en-US" altLang="zh-CN" dirty="0"/>
              <a:t>TCP</a:t>
            </a:r>
            <a:r>
              <a:rPr lang="zh-CN" altLang="zh-CN" dirty="0"/>
              <a:t>报文段连接在一起进行</a:t>
            </a:r>
            <a:r>
              <a:rPr lang="zh-CN" altLang="zh-CN" dirty="0" smtClean="0"/>
              <a:t>校验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伪</a:t>
            </a:r>
            <a:r>
              <a:rPr lang="zh-CN" altLang="zh-CN" dirty="0"/>
              <a:t>首部包括源</a:t>
            </a:r>
            <a:r>
              <a:rPr lang="en-US" altLang="zh-CN" dirty="0"/>
              <a:t>IP</a:t>
            </a:r>
            <a:r>
              <a:rPr lang="zh-CN" altLang="zh-CN" dirty="0"/>
              <a:t>地址（</a:t>
            </a:r>
            <a:r>
              <a:rPr lang="en-US" altLang="zh-CN" dirty="0"/>
              <a:t>4</a:t>
            </a:r>
            <a:r>
              <a:rPr lang="zh-CN" altLang="zh-CN" dirty="0"/>
              <a:t>字节）、目的</a:t>
            </a:r>
            <a:r>
              <a:rPr lang="en-US" altLang="zh-CN" dirty="0"/>
              <a:t>IP</a:t>
            </a:r>
            <a:r>
              <a:rPr lang="zh-CN" altLang="zh-CN" dirty="0"/>
              <a:t>地址（</a:t>
            </a:r>
            <a:r>
              <a:rPr lang="en-US" altLang="zh-CN" dirty="0"/>
              <a:t>4</a:t>
            </a:r>
            <a:r>
              <a:rPr lang="zh-CN" altLang="zh-CN" dirty="0"/>
              <a:t>字节）、填充（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字节），</a:t>
            </a:r>
            <a:r>
              <a:rPr lang="en-US" altLang="zh-CN" dirty="0"/>
              <a:t>TCP</a:t>
            </a:r>
            <a:r>
              <a:rPr lang="zh-CN" altLang="zh-CN" dirty="0"/>
              <a:t>的协议号（</a:t>
            </a:r>
            <a:r>
              <a:rPr lang="en-US" altLang="zh-CN" dirty="0"/>
              <a:t>6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字节）和</a:t>
            </a:r>
            <a:r>
              <a:rPr lang="en-US" altLang="zh-CN" dirty="0"/>
              <a:t>TCP</a:t>
            </a:r>
            <a:r>
              <a:rPr lang="zh-CN" altLang="zh-CN" dirty="0"/>
              <a:t>的长度（</a:t>
            </a:r>
            <a:r>
              <a:rPr lang="en-US" altLang="zh-CN" dirty="0"/>
              <a:t>2</a:t>
            </a:r>
            <a:r>
              <a:rPr lang="zh-CN" altLang="zh-CN" dirty="0"/>
              <a:t>字节）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6347247" cy="245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6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zh-CN" dirty="0"/>
              <a:t>）紧急指针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紧急</a:t>
            </a:r>
            <a:r>
              <a:rPr lang="zh-CN" altLang="zh-CN" dirty="0" smtClean="0"/>
              <a:t>数据在数据</a:t>
            </a:r>
            <a:r>
              <a:rPr lang="zh-CN" altLang="zh-CN" dirty="0"/>
              <a:t>的最</a:t>
            </a:r>
            <a:r>
              <a:rPr lang="zh-CN" altLang="zh-CN" dirty="0" smtClean="0"/>
              <a:t>前面</a:t>
            </a:r>
            <a:endParaRPr lang="en-US" altLang="zh-CN" dirty="0" smtClean="0"/>
          </a:p>
          <a:p>
            <a:r>
              <a:rPr lang="zh-CN" altLang="zh-CN" dirty="0" smtClean="0"/>
              <a:t>紧急</a:t>
            </a:r>
            <a:r>
              <a:rPr lang="zh-CN" altLang="zh-CN" dirty="0"/>
              <a:t>指针指出</a:t>
            </a:r>
            <a:r>
              <a:rPr lang="zh-CN" altLang="zh-CN" dirty="0" smtClean="0"/>
              <a:t>在紧急</a:t>
            </a:r>
            <a:r>
              <a:rPr lang="zh-CN" altLang="zh-CN" dirty="0"/>
              <a:t>数据的尾部</a:t>
            </a:r>
            <a:r>
              <a:rPr lang="zh-CN" altLang="zh-CN" dirty="0" smtClean="0"/>
              <a:t>位置</a:t>
            </a:r>
            <a:endParaRPr lang="en-US" altLang="zh-CN" dirty="0" smtClean="0"/>
          </a:p>
          <a:p>
            <a:r>
              <a:rPr lang="zh-CN" altLang="zh-CN" dirty="0" smtClean="0"/>
              <a:t>需</a:t>
            </a:r>
            <a:r>
              <a:rPr lang="zh-CN" altLang="zh-CN" dirty="0"/>
              <a:t>前面的标志位中紧急字段</a:t>
            </a:r>
            <a:r>
              <a:rPr lang="en-US" altLang="zh-CN" dirty="0" smtClean="0"/>
              <a:t>URG=1</a:t>
            </a:r>
            <a:endParaRPr lang="zh-CN" altLang="en-US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6549554" cy="242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zh-CN" dirty="0"/>
              <a:t>概述</a:t>
            </a:r>
          </a:p>
          <a:p>
            <a:r>
              <a:rPr lang="en-US" altLang="zh-CN" dirty="0"/>
              <a:t>17.2 TCP</a:t>
            </a:r>
            <a:r>
              <a:rPr lang="zh-CN" altLang="zh-CN" dirty="0"/>
              <a:t>首部</a:t>
            </a:r>
          </a:p>
          <a:p>
            <a:pPr lvl="1"/>
            <a:r>
              <a:rPr lang="en-US" altLang="zh-CN" dirty="0"/>
              <a:t>17.2.1 </a:t>
            </a:r>
            <a:r>
              <a:rPr lang="zh-CN" altLang="zh-CN" dirty="0"/>
              <a:t>固定首部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17.2.2 </a:t>
            </a:r>
            <a:r>
              <a:rPr lang="zh-CN" altLang="zh-CN" dirty="0">
                <a:solidFill>
                  <a:srgbClr val="FF0000"/>
                </a:solidFill>
              </a:rPr>
              <a:t>选项字段</a:t>
            </a:r>
          </a:p>
          <a:p>
            <a:pPr lvl="1"/>
            <a:r>
              <a:rPr lang="en-US" altLang="zh-CN" dirty="0"/>
              <a:t>17.2.3 </a:t>
            </a:r>
            <a:r>
              <a:rPr lang="zh-CN" altLang="zh-CN" dirty="0"/>
              <a:t>类比</a:t>
            </a:r>
          </a:p>
          <a:p>
            <a:r>
              <a:rPr lang="en-US" altLang="zh-CN" dirty="0"/>
              <a:t>17.3 TCP</a:t>
            </a:r>
            <a:r>
              <a:rPr lang="zh-CN" altLang="zh-CN" dirty="0"/>
              <a:t>连接管理</a:t>
            </a:r>
          </a:p>
          <a:p>
            <a:r>
              <a:rPr lang="en-US" altLang="zh-CN" dirty="0"/>
              <a:t>17.4 TCP</a:t>
            </a:r>
            <a:r>
              <a:rPr lang="zh-CN" altLang="zh-CN" dirty="0"/>
              <a:t>的可靠传输技术</a:t>
            </a:r>
          </a:p>
          <a:p>
            <a:r>
              <a:rPr lang="en-US" altLang="zh-CN" dirty="0"/>
              <a:t>17.5 TCP</a:t>
            </a:r>
            <a:r>
              <a:rPr lang="zh-CN" altLang="zh-CN" dirty="0"/>
              <a:t>的拥塞控制机制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8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选项字段是</a:t>
            </a:r>
            <a:r>
              <a:rPr lang="en-US" altLang="zh-CN" dirty="0"/>
              <a:t>TCP</a:t>
            </a:r>
            <a:r>
              <a:rPr lang="zh-CN" altLang="zh-CN" dirty="0" smtClean="0"/>
              <a:t>为了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适应</a:t>
            </a:r>
            <a:r>
              <a:rPr lang="zh-CN" altLang="zh-CN" dirty="0"/>
              <a:t>复杂的网络</a:t>
            </a:r>
            <a:r>
              <a:rPr lang="zh-CN" altLang="zh-CN" dirty="0" smtClean="0"/>
              <a:t>环境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更好</a:t>
            </a:r>
            <a:r>
              <a:rPr lang="zh-CN" altLang="zh-CN" dirty="0"/>
              <a:t>的服务</a:t>
            </a:r>
            <a:r>
              <a:rPr lang="zh-CN" altLang="zh-CN" dirty="0" smtClean="0"/>
              <a:t>应用层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zh-CN" dirty="0"/>
              <a:t>的选项字段长度可变，最大</a:t>
            </a:r>
            <a:r>
              <a:rPr lang="en-US" altLang="zh-CN" dirty="0"/>
              <a:t>40</a:t>
            </a:r>
            <a:r>
              <a:rPr lang="zh-CN" altLang="zh-CN" dirty="0"/>
              <a:t>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4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．最大报文段长度（</a:t>
            </a:r>
            <a:r>
              <a:rPr lang="en-US" altLang="zh-CN" dirty="0">
                <a:solidFill>
                  <a:srgbClr val="FF0000"/>
                </a:solidFill>
              </a:rPr>
              <a:t>MSS</a:t>
            </a:r>
            <a:r>
              <a:rPr lang="zh-CN" altLang="zh-CN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最初规定</a:t>
            </a:r>
            <a:r>
              <a:rPr lang="zh-CN" altLang="en-US" dirty="0" smtClean="0"/>
              <a:t>地</a:t>
            </a:r>
            <a:r>
              <a:rPr lang="zh-CN" altLang="zh-CN" dirty="0" smtClean="0"/>
              <a:t>一</a:t>
            </a:r>
            <a:r>
              <a:rPr lang="zh-CN" altLang="zh-CN" dirty="0"/>
              <a:t>种</a:t>
            </a:r>
            <a:r>
              <a:rPr lang="zh-CN" altLang="zh-CN" dirty="0" smtClean="0"/>
              <a:t>选项</a:t>
            </a:r>
            <a:endParaRPr lang="en-US" altLang="zh-CN" dirty="0" smtClean="0"/>
          </a:p>
          <a:p>
            <a:r>
              <a:rPr lang="zh-CN" altLang="zh-CN" dirty="0"/>
              <a:t>最大报文段</a:t>
            </a:r>
            <a:r>
              <a:rPr lang="zh-CN" altLang="zh-CN" dirty="0" smtClean="0"/>
              <a:t>长度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不要和物理网络的</a:t>
            </a:r>
            <a:r>
              <a:rPr lang="en-US" altLang="zh-CN" dirty="0" smtClean="0"/>
              <a:t>MTU</a:t>
            </a:r>
            <a:r>
              <a:rPr lang="zh-CN" altLang="zh-CN" dirty="0"/>
              <a:t>混淆，虽然意思</a:t>
            </a:r>
            <a:r>
              <a:rPr lang="zh-CN" altLang="zh-CN" dirty="0" smtClean="0"/>
              <a:t>差不多</a:t>
            </a:r>
            <a:endParaRPr lang="en-US" altLang="zh-CN" dirty="0" smtClean="0"/>
          </a:p>
          <a:p>
            <a:r>
              <a:rPr lang="zh-CN" altLang="zh-CN" dirty="0"/>
              <a:t>是</a:t>
            </a:r>
            <a:r>
              <a:rPr lang="en-US" altLang="zh-CN" dirty="0"/>
              <a:t>TCP</a:t>
            </a:r>
            <a:r>
              <a:rPr lang="zh-CN" altLang="zh-CN" dirty="0"/>
              <a:t>协议中的一个重要</a:t>
            </a:r>
            <a:r>
              <a:rPr lang="zh-CN" altLang="zh-CN" dirty="0" smtClean="0"/>
              <a:t>参数</a:t>
            </a:r>
            <a:endParaRPr lang="en-US" altLang="zh-CN" dirty="0" smtClean="0"/>
          </a:p>
          <a:p>
            <a:r>
              <a:rPr lang="zh-CN" altLang="zh-CN" dirty="0" smtClean="0"/>
              <a:t>表示双方</a:t>
            </a:r>
            <a:r>
              <a:rPr lang="zh-CN" altLang="zh-CN" dirty="0"/>
              <a:t>通信</a:t>
            </a:r>
            <a:r>
              <a:rPr lang="zh-CN" altLang="zh-CN" dirty="0" smtClean="0"/>
              <a:t>时报文</a:t>
            </a:r>
            <a:r>
              <a:rPr lang="zh-CN" altLang="zh-CN" dirty="0"/>
              <a:t>段所能承载的</a:t>
            </a:r>
            <a:r>
              <a:rPr lang="zh-CN" altLang="zh-CN" dirty="0" smtClean="0"/>
              <a:t>最大字节数（不</a:t>
            </a:r>
            <a:r>
              <a:rPr lang="zh-CN" altLang="zh-CN" dirty="0"/>
              <a:t>包括</a:t>
            </a:r>
            <a:r>
              <a:rPr lang="en-US" altLang="zh-CN" dirty="0"/>
              <a:t>TCP</a:t>
            </a:r>
            <a:r>
              <a:rPr lang="zh-CN" altLang="zh-CN" dirty="0"/>
              <a:t>首部</a:t>
            </a:r>
            <a:r>
              <a:rPr lang="zh-CN" altLang="zh-CN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11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该选项只能在双方建立连接时使用</a:t>
            </a:r>
            <a:endParaRPr lang="en-US" altLang="zh-CN" dirty="0"/>
          </a:p>
          <a:p>
            <a:pPr lvl="1"/>
            <a:r>
              <a:rPr lang="zh-CN" altLang="zh-CN" dirty="0"/>
              <a:t>通过协商，确定双方的</a:t>
            </a:r>
            <a:r>
              <a:rPr lang="en-US" altLang="zh-CN" dirty="0"/>
              <a:t>MSS</a:t>
            </a:r>
          </a:p>
          <a:p>
            <a:r>
              <a:rPr lang="zh-CN" altLang="zh-CN" dirty="0"/>
              <a:t>发送方与接收方的</a:t>
            </a:r>
            <a:r>
              <a:rPr lang="en-US" altLang="zh-CN" dirty="0"/>
              <a:t>MSS</a:t>
            </a:r>
            <a:r>
              <a:rPr lang="zh-CN" altLang="zh-CN" dirty="0"/>
              <a:t>不一定相等</a:t>
            </a:r>
            <a:endParaRPr lang="en-US" altLang="zh-CN" dirty="0"/>
          </a:p>
          <a:p>
            <a:r>
              <a:rPr lang="zh-CN" altLang="zh-CN" dirty="0"/>
              <a:t>默认的</a:t>
            </a:r>
            <a:r>
              <a:rPr lang="en-US" altLang="zh-CN" dirty="0"/>
              <a:t>MSS</a:t>
            </a:r>
            <a:r>
              <a:rPr lang="zh-CN" altLang="zh-CN" dirty="0"/>
              <a:t>长度为</a:t>
            </a:r>
            <a:r>
              <a:rPr lang="en-US" altLang="zh-CN" dirty="0"/>
              <a:t>536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r>
              <a:rPr lang="en-US" altLang="zh-CN" dirty="0"/>
              <a:t>MSS</a:t>
            </a:r>
            <a:r>
              <a:rPr lang="zh-CN" altLang="zh-CN" dirty="0"/>
              <a:t>值太小或太大都不</a:t>
            </a:r>
            <a:r>
              <a:rPr lang="zh-CN" altLang="zh-CN" dirty="0" smtClean="0"/>
              <a:t>合适</a:t>
            </a:r>
            <a:endParaRPr lang="en-US" altLang="zh-CN" dirty="0" smtClean="0"/>
          </a:p>
          <a:p>
            <a:pPr lvl="1"/>
            <a:r>
              <a:rPr lang="zh-CN" altLang="zh-CN" dirty="0"/>
              <a:t>太</a:t>
            </a:r>
            <a:r>
              <a:rPr lang="zh-CN" altLang="zh-CN" dirty="0" smtClean="0"/>
              <a:t>小，</a:t>
            </a:r>
            <a:r>
              <a:rPr lang="zh-CN" altLang="en-US" dirty="0" smtClean="0"/>
              <a:t>额外信息占比大，</a:t>
            </a:r>
            <a:r>
              <a:rPr lang="zh-CN" altLang="zh-CN" dirty="0" smtClean="0"/>
              <a:t>传输效率低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过大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则导致</a:t>
            </a:r>
            <a:r>
              <a:rPr lang="zh-CN" altLang="en-US" dirty="0"/>
              <a:t>分组</a:t>
            </a:r>
            <a:r>
              <a:rPr lang="zh-CN" altLang="zh-CN" dirty="0" smtClean="0"/>
              <a:t>在</a:t>
            </a:r>
            <a:r>
              <a:rPr lang="zh-CN" altLang="zh-CN" dirty="0"/>
              <a:t>传输过程被</a:t>
            </a:r>
            <a:r>
              <a:rPr lang="en-US" altLang="zh-CN" dirty="0"/>
              <a:t>IP</a:t>
            </a:r>
            <a:r>
              <a:rPr lang="zh-CN" altLang="zh-CN" dirty="0"/>
              <a:t>协议</a:t>
            </a:r>
            <a:r>
              <a:rPr lang="zh-CN" altLang="zh-CN" dirty="0" smtClean="0"/>
              <a:t>分片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808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Window Scale</a:t>
            </a:r>
            <a:r>
              <a:rPr lang="zh-CN" altLang="zh-CN" dirty="0">
                <a:solidFill>
                  <a:srgbClr val="FF0000"/>
                </a:solidFill>
              </a:rPr>
              <a:t>：窗口扩大选项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zh-CN" dirty="0"/>
              <a:t>采用了滑动窗口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r>
              <a:rPr lang="zh-CN" altLang="zh-CN" dirty="0" smtClean="0"/>
              <a:t>正常</a:t>
            </a:r>
            <a:r>
              <a:rPr lang="zh-CN" altLang="zh-CN" dirty="0"/>
              <a:t>情况下，最大的窗口大小为</a:t>
            </a:r>
            <a:r>
              <a:rPr lang="en-US" altLang="zh-CN" dirty="0"/>
              <a:t>2</a:t>
            </a:r>
            <a:r>
              <a:rPr lang="en-US" altLang="zh-CN" baseline="30000" dirty="0"/>
              <a:t>16</a:t>
            </a:r>
            <a:r>
              <a:rPr lang="en-US" altLang="zh-CN" dirty="0"/>
              <a:t>–1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r>
              <a:rPr lang="zh-CN" altLang="zh-CN" dirty="0" smtClean="0"/>
              <a:t>但可以</a:t>
            </a:r>
            <a:r>
              <a:rPr lang="zh-CN" altLang="zh-CN" dirty="0"/>
              <a:t>通过该选项进一步</a:t>
            </a:r>
            <a:r>
              <a:rPr lang="zh-CN" altLang="zh-CN" dirty="0" smtClean="0"/>
              <a:t>扩大</a:t>
            </a:r>
            <a:endParaRPr lang="en-US" altLang="zh-CN" dirty="0" smtClean="0"/>
          </a:p>
          <a:p>
            <a:r>
              <a:rPr lang="zh-CN" altLang="zh-CN" dirty="0" smtClean="0"/>
              <a:t>以</a:t>
            </a:r>
            <a:r>
              <a:rPr lang="zh-CN" altLang="zh-CN" dirty="0"/>
              <a:t>适应网络工作良好的情况。</a:t>
            </a:r>
          </a:p>
          <a:p>
            <a:r>
              <a:rPr lang="zh-CN" altLang="zh-CN" dirty="0"/>
              <a:t>窗口扩大选项在</a:t>
            </a:r>
            <a:r>
              <a:rPr lang="en-US" altLang="zh-CN" dirty="0"/>
              <a:t>TCP</a:t>
            </a:r>
            <a:r>
              <a:rPr lang="zh-CN" altLang="zh-CN" dirty="0"/>
              <a:t>建立连接时进行协商，不需要时可以取消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7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zh-CN" dirty="0">
                <a:solidFill>
                  <a:srgbClr val="FF0000"/>
                </a:solidFill>
              </a:rPr>
              <a:t>选择确认</a:t>
            </a:r>
            <a:r>
              <a:rPr lang="en-US" altLang="zh-CN" dirty="0" smtClean="0">
                <a:solidFill>
                  <a:srgbClr val="FF0000"/>
                </a:solidFill>
              </a:rPr>
              <a:t>SACK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/>
              <a:t>TCP</a:t>
            </a:r>
            <a:r>
              <a:rPr lang="zh-CN" altLang="zh-CN" dirty="0"/>
              <a:t>建立连接时进行</a:t>
            </a:r>
            <a:r>
              <a:rPr lang="zh-CN" altLang="zh-CN" dirty="0" smtClean="0"/>
              <a:t>协商</a:t>
            </a:r>
            <a:endParaRPr lang="en-US" altLang="zh-CN" dirty="0" smtClean="0"/>
          </a:p>
          <a:p>
            <a:r>
              <a:rPr lang="zh-CN" altLang="zh-CN" dirty="0" smtClean="0"/>
              <a:t>确定</a:t>
            </a:r>
            <a:r>
              <a:rPr lang="zh-CN" altLang="zh-CN" dirty="0"/>
              <a:t>双方是否采用选择确认</a:t>
            </a:r>
            <a:r>
              <a:rPr lang="en-US" altLang="zh-CN" dirty="0"/>
              <a:t>SACK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7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zh-CN" dirty="0">
                <a:solidFill>
                  <a:srgbClr val="FF0000"/>
                </a:solidFill>
              </a:rPr>
              <a:t>．</a:t>
            </a:r>
            <a:r>
              <a:rPr lang="en-US" altLang="zh-CN" dirty="0">
                <a:solidFill>
                  <a:srgbClr val="FF0000"/>
                </a:solidFill>
              </a:rPr>
              <a:t>NOP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no operation</a:t>
            </a:r>
          </a:p>
          <a:p>
            <a:r>
              <a:rPr lang="zh-CN" altLang="zh-CN" dirty="0" smtClean="0"/>
              <a:t>没有</a:t>
            </a:r>
            <a:r>
              <a:rPr lang="zh-CN" altLang="zh-CN" dirty="0"/>
              <a:t>任何</a:t>
            </a:r>
            <a:r>
              <a:rPr lang="zh-CN" altLang="zh-CN" dirty="0" smtClean="0"/>
              <a:t>意义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可</a:t>
            </a:r>
            <a:r>
              <a:rPr lang="zh-CN" altLang="zh-CN" dirty="0"/>
              <a:t>充当填充字段。</a:t>
            </a:r>
          </a:p>
          <a:p>
            <a:r>
              <a:rPr lang="en-US" altLang="zh-CN" dirty="0"/>
              <a:t>TCP</a:t>
            </a:r>
            <a:r>
              <a:rPr lang="zh-CN" altLang="zh-CN" dirty="0"/>
              <a:t>的首部必须是</a:t>
            </a:r>
            <a:r>
              <a:rPr lang="en-US" altLang="zh-CN" dirty="0"/>
              <a:t>4</a:t>
            </a:r>
            <a:r>
              <a:rPr lang="zh-CN" altLang="zh-CN" dirty="0"/>
              <a:t>字节的倍数，</a:t>
            </a:r>
            <a:r>
              <a:rPr lang="zh-CN" altLang="zh-CN" dirty="0" smtClean="0"/>
              <a:t>如果不是</a:t>
            </a:r>
            <a:r>
              <a:rPr lang="en-US" altLang="zh-CN" dirty="0"/>
              <a:t>4</a:t>
            </a:r>
            <a:r>
              <a:rPr lang="zh-CN" altLang="zh-CN" dirty="0"/>
              <a:t>字节倍数</a:t>
            </a:r>
            <a:r>
              <a:rPr lang="zh-CN" altLang="zh-CN" dirty="0" smtClean="0"/>
              <a:t>的，需要</a:t>
            </a:r>
            <a:r>
              <a:rPr lang="zh-CN" altLang="zh-CN" dirty="0"/>
              <a:t>使用</a:t>
            </a:r>
            <a:r>
              <a:rPr lang="en-US" altLang="zh-CN" dirty="0"/>
              <a:t>1</a:t>
            </a:r>
            <a:r>
              <a:rPr lang="zh-CN" altLang="zh-CN" dirty="0"/>
              <a:t>或多个</a:t>
            </a:r>
            <a:r>
              <a:rPr lang="en-US" altLang="zh-CN" dirty="0"/>
              <a:t>NOP</a:t>
            </a:r>
            <a:r>
              <a:rPr lang="zh-CN" altLang="zh-CN" dirty="0"/>
              <a:t>来</a:t>
            </a:r>
            <a:r>
              <a:rPr lang="zh-CN" altLang="zh-CN" dirty="0" smtClean="0"/>
              <a:t>填充</a:t>
            </a:r>
            <a:endParaRPr lang="en-US" altLang="zh-CN" dirty="0" smtClean="0"/>
          </a:p>
          <a:p>
            <a:r>
              <a:rPr lang="zh-CN" altLang="zh-CN" dirty="0" smtClean="0"/>
              <a:t>例如</a:t>
            </a:r>
            <a:r>
              <a:rPr lang="zh-CN" altLang="zh-CN" dirty="0"/>
              <a:t>，如果选项部分只有</a:t>
            </a:r>
            <a:r>
              <a:rPr lang="en-US" altLang="zh-CN" dirty="0"/>
              <a:t>6</a:t>
            </a:r>
            <a:r>
              <a:rPr lang="zh-CN" altLang="zh-CN" dirty="0"/>
              <a:t>字节，可以使用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NOP</a:t>
            </a:r>
            <a:r>
              <a:rPr lang="zh-CN" altLang="zh-CN" dirty="0"/>
              <a:t>来填充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4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zh-CN" dirty="0"/>
              <a:t>概述</a:t>
            </a:r>
          </a:p>
          <a:p>
            <a:r>
              <a:rPr lang="en-US" altLang="zh-CN" dirty="0"/>
              <a:t>17.2 TCP</a:t>
            </a:r>
            <a:r>
              <a:rPr lang="zh-CN" altLang="zh-CN" dirty="0"/>
              <a:t>首部</a:t>
            </a:r>
          </a:p>
          <a:p>
            <a:pPr lvl="1"/>
            <a:r>
              <a:rPr lang="en-US" altLang="zh-CN" dirty="0"/>
              <a:t>17.2.1 </a:t>
            </a:r>
            <a:r>
              <a:rPr lang="zh-CN" altLang="zh-CN" dirty="0"/>
              <a:t>固定首部</a:t>
            </a:r>
          </a:p>
          <a:p>
            <a:pPr lvl="1"/>
            <a:r>
              <a:rPr lang="en-US" altLang="zh-CN" dirty="0"/>
              <a:t>17.2.2 </a:t>
            </a:r>
            <a:r>
              <a:rPr lang="zh-CN" altLang="zh-CN" dirty="0"/>
              <a:t>选项字段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17.2.3 </a:t>
            </a:r>
            <a:r>
              <a:rPr lang="zh-CN" altLang="zh-CN" dirty="0">
                <a:solidFill>
                  <a:srgbClr val="FF0000"/>
                </a:solidFill>
              </a:rPr>
              <a:t>类比</a:t>
            </a:r>
          </a:p>
          <a:p>
            <a:r>
              <a:rPr lang="en-US" altLang="zh-CN" dirty="0"/>
              <a:t>17.3 TCP</a:t>
            </a:r>
            <a:r>
              <a:rPr lang="zh-CN" altLang="zh-CN" dirty="0"/>
              <a:t>连接管理</a:t>
            </a:r>
          </a:p>
          <a:p>
            <a:r>
              <a:rPr lang="en-US" altLang="zh-CN" dirty="0"/>
              <a:t>17.4 TCP</a:t>
            </a:r>
            <a:r>
              <a:rPr lang="zh-CN" altLang="zh-CN" dirty="0"/>
              <a:t>的可靠传输技术</a:t>
            </a:r>
          </a:p>
          <a:p>
            <a:r>
              <a:rPr lang="en-US" altLang="zh-CN" dirty="0"/>
              <a:t>17.5 TCP</a:t>
            </a:r>
            <a:r>
              <a:rPr lang="zh-CN" altLang="zh-CN" dirty="0"/>
              <a:t>的拥塞控制机制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8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．可靠性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为了实现可靠传输，</a:t>
            </a:r>
            <a:r>
              <a:rPr lang="en-US" altLang="zh-CN" dirty="0" smtClean="0"/>
              <a:t>TCP</a:t>
            </a:r>
            <a:r>
              <a:rPr lang="zh-CN" altLang="zh-CN" dirty="0" smtClean="0"/>
              <a:t>必须</a:t>
            </a:r>
            <a:r>
              <a:rPr lang="zh-CN" altLang="zh-CN" dirty="0"/>
              <a:t>是面向连接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这里</a:t>
            </a:r>
            <a:r>
              <a:rPr lang="zh-CN" altLang="zh-CN" dirty="0"/>
              <a:t>的连接是一条虚拟</a:t>
            </a:r>
            <a:r>
              <a:rPr lang="zh-CN" altLang="zh-CN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每</a:t>
            </a:r>
            <a:r>
              <a:rPr lang="zh-CN" altLang="zh-CN" dirty="0"/>
              <a:t>一个</a:t>
            </a:r>
            <a:r>
              <a:rPr lang="en-US" altLang="zh-CN" dirty="0"/>
              <a:t>TCP</a:t>
            </a:r>
            <a:r>
              <a:rPr lang="zh-CN" altLang="zh-CN" dirty="0"/>
              <a:t>连接只能有两个端点，实现一对一的全双工</a:t>
            </a:r>
            <a:r>
              <a:rPr lang="zh-CN" altLang="zh-CN" dirty="0" smtClean="0"/>
              <a:t>通信</a:t>
            </a:r>
            <a:endParaRPr lang="zh-CN" altLang="zh-CN" dirty="0"/>
          </a:p>
          <a:p>
            <a:r>
              <a:rPr lang="en-US" altLang="zh-CN" dirty="0"/>
              <a:t>TCP</a:t>
            </a:r>
            <a:r>
              <a:rPr lang="zh-CN" altLang="zh-CN" dirty="0"/>
              <a:t>的可靠传输可以采用连续</a:t>
            </a:r>
            <a:r>
              <a:rPr lang="en-US" altLang="zh-CN" dirty="0" smtClean="0"/>
              <a:t>ARQ</a:t>
            </a:r>
            <a:r>
              <a:rPr lang="zh-CN" altLang="zh-CN" dirty="0" smtClean="0"/>
              <a:t>（</a:t>
            </a:r>
            <a:r>
              <a:rPr lang="en-US" altLang="zh-CN" dirty="0" smtClean="0"/>
              <a:t>GBN</a:t>
            </a:r>
            <a:r>
              <a:rPr lang="zh-CN" altLang="zh-CN" dirty="0" smtClean="0"/>
              <a:t>）或</a:t>
            </a:r>
            <a:r>
              <a:rPr lang="zh-CN" altLang="zh-CN" dirty="0"/>
              <a:t>选择重传（</a:t>
            </a:r>
            <a:r>
              <a:rPr lang="en-US" altLang="zh-CN" dirty="0"/>
              <a:t>SR</a:t>
            </a:r>
            <a:r>
              <a:rPr lang="zh-CN" altLang="zh-CN" dirty="0"/>
              <a:t>）的</a:t>
            </a:r>
            <a:r>
              <a:rPr lang="zh-CN" altLang="zh-CN" dirty="0" smtClean="0"/>
              <a:t>思想</a:t>
            </a:r>
            <a:endParaRPr lang="en-US" altLang="zh-CN" dirty="0" smtClean="0"/>
          </a:p>
          <a:p>
            <a:r>
              <a:rPr lang="zh-CN" altLang="zh-CN" dirty="0" smtClean="0"/>
              <a:t>使用</a:t>
            </a:r>
            <a:r>
              <a:rPr lang="zh-CN" altLang="zh-CN" dirty="0"/>
              <a:t>了互联网校验和、累积确认、捎带确认、超时重传和滑动窗口等机制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1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事前准备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豪横公司按照人流（字节流）来组织小区的人</a:t>
            </a:r>
            <a:r>
              <a:rPr lang="zh-CN" altLang="zh-CN" dirty="0" smtClean="0"/>
              <a:t>出行</a:t>
            </a:r>
            <a:endParaRPr lang="en-US" altLang="zh-CN" dirty="0" smtClean="0"/>
          </a:p>
          <a:p>
            <a:r>
              <a:rPr lang="zh-CN" altLang="zh-CN" dirty="0" smtClean="0"/>
              <a:t>发送</a:t>
            </a:r>
            <a:r>
              <a:rPr lang="zh-CN" altLang="zh-CN" dirty="0"/>
              <a:t>旅客之前，出发点和目的地的公司人员需要先协商一下，你每次最多向我发送多少旅客（</a:t>
            </a:r>
            <a:r>
              <a:rPr lang="en-US" altLang="zh-CN" dirty="0"/>
              <a:t>MSS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旅客的</a:t>
            </a:r>
            <a:r>
              <a:rPr lang="zh-CN" altLang="zh-CN" dirty="0" smtClean="0"/>
              <a:t>到来没有</a:t>
            </a:r>
            <a:r>
              <a:rPr lang="zh-CN" altLang="zh-CN" dirty="0"/>
              <a:t>规律，三五成群地到来。公司人员很有耐心，把人进行分组（数据块），给每个人一个编号</a:t>
            </a:r>
            <a:endParaRPr lang="en-US" altLang="zh-CN" dirty="0" smtClean="0"/>
          </a:p>
          <a:p>
            <a:r>
              <a:rPr lang="zh-CN" altLang="zh-CN" dirty="0"/>
              <a:t>一组的人不能太少，否则车辆太</a:t>
            </a:r>
            <a:r>
              <a:rPr lang="zh-CN" altLang="zh-CN" dirty="0" smtClean="0"/>
              <a:t>浪费</a:t>
            </a:r>
            <a:endParaRPr lang="en-US" altLang="zh-CN" dirty="0" smtClean="0"/>
          </a:p>
          <a:p>
            <a:r>
              <a:rPr lang="zh-CN" altLang="zh-CN" dirty="0" smtClean="0"/>
              <a:t>不能</a:t>
            </a:r>
            <a:r>
              <a:rPr lang="zh-CN" altLang="zh-CN" dirty="0"/>
              <a:t>太多，否则可能中间被再次分组挺麻烦，旅客体验不好，对公司声誉有影响。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3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发送旅客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在把人发送出去的时候，写了一个接洽单，告诉目的地的公司人员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本</a:t>
            </a:r>
            <a:r>
              <a:rPr lang="zh-CN" altLang="zh-CN" dirty="0"/>
              <a:t>次我组织了一批人，第一个人的编号</a:t>
            </a:r>
            <a:r>
              <a:rPr lang="en-US" altLang="zh-CN" dirty="0"/>
              <a:t>xx</a:t>
            </a:r>
            <a:r>
              <a:rPr lang="zh-CN" altLang="zh-CN" dirty="0"/>
              <a:t>（序号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我</a:t>
            </a:r>
            <a:r>
              <a:rPr lang="zh-CN" altLang="zh-CN" dirty="0"/>
              <a:t>已经收到了你发的编号</a:t>
            </a:r>
            <a:r>
              <a:rPr lang="en-US" altLang="zh-CN" dirty="0" err="1"/>
              <a:t>yy</a:t>
            </a:r>
            <a:r>
              <a:rPr lang="zh-CN" altLang="zh-CN" dirty="0"/>
              <a:t>之前的所有旅客（确认号和</a:t>
            </a:r>
            <a:r>
              <a:rPr lang="en-US" altLang="zh-CN" dirty="0"/>
              <a:t>ACK</a:t>
            </a:r>
            <a:r>
              <a:rPr lang="zh-CN" altLang="zh-CN" dirty="0"/>
              <a:t>字段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我</a:t>
            </a:r>
            <a:r>
              <a:rPr lang="zh-CN" altLang="zh-CN" dirty="0"/>
              <a:t>发给你的旅客，你帮我送到哪个会议室（目的端口号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你</a:t>
            </a:r>
            <a:r>
              <a:rPr lang="zh-CN" altLang="zh-CN" dirty="0"/>
              <a:t>发送的旅客写上需要我送到哪个会议室（源端口号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是否</a:t>
            </a:r>
            <a:r>
              <a:rPr lang="zh-CN" altLang="zh-CN" dirty="0"/>
              <a:t>有紧急人员（紧急指针和</a:t>
            </a:r>
            <a:r>
              <a:rPr lang="en-US" altLang="zh-CN" dirty="0"/>
              <a:t>URG</a:t>
            </a:r>
            <a:r>
              <a:rPr lang="zh-CN" altLang="zh-CN" dirty="0"/>
              <a:t>字段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我</a:t>
            </a:r>
            <a:r>
              <a:rPr lang="zh-CN" altLang="zh-CN" dirty="0"/>
              <a:t>这边还能够接收多少旅客（窗口字段）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8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zh-CN" dirty="0"/>
              <a:t>概述</a:t>
            </a:r>
          </a:p>
          <a:p>
            <a:r>
              <a:rPr lang="en-US" altLang="zh-CN" dirty="0"/>
              <a:t>17.2 TCP</a:t>
            </a:r>
            <a:r>
              <a:rPr lang="zh-CN" altLang="zh-CN" dirty="0"/>
              <a:t>首部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17.3 </a:t>
            </a:r>
            <a:r>
              <a:rPr lang="en-US" altLang="zh-CN" dirty="0">
                <a:solidFill>
                  <a:srgbClr val="FF0000"/>
                </a:solidFill>
              </a:rPr>
              <a:t>TCP</a:t>
            </a:r>
            <a:r>
              <a:rPr lang="zh-CN" altLang="zh-CN" dirty="0">
                <a:solidFill>
                  <a:srgbClr val="FF0000"/>
                </a:solidFill>
              </a:rPr>
              <a:t>连接</a:t>
            </a:r>
            <a:r>
              <a:rPr lang="zh-CN" altLang="zh-CN" dirty="0" smtClean="0">
                <a:solidFill>
                  <a:srgbClr val="FF0000"/>
                </a:solidFill>
              </a:rPr>
              <a:t>管理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17.3.1 </a:t>
            </a:r>
            <a:r>
              <a:rPr lang="zh-CN" altLang="zh-CN" dirty="0"/>
              <a:t>连接的建立</a:t>
            </a:r>
          </a:p>
          <a:p>
            <a:pPr lvl="1"/>
            <a:r>
              <a:rPr lang="en-US" altLang="zh-CN" dirty="0"/>
              <a:t>17.3.3 </a:t>
            </a:r>
            <a:r>
              <a:rPr lang="zh-CN" altLang="zh-CN" dirty="0"/>
              <a:t>连接的</a:t>
            </a:r>
            <a:r>
              <a:rPr lang="zh-CN" altLang="zh-CN" dirty="0" smtClean="0"/>
              <a:t>释放</a:t>
            </a:r>
            <a:endParaRPr lang="zh-CN" altLang="zh-CN" dirty="0"/>
          </a:p>
          <a:p>
            <a:r>
              <a:rPr lang="en-US" altLang="zh-CN" dirty="0"/>
              <a:t>17.4 TCP</a:t>
            </a:r>
            <a:r>
              <a:rPr lang="zh-CN" altLang="zh-CN" dirty="0"/>
              <a:t>的可靠传输技术</a:t>
            </a:r>
          </a:p>
          <a:p>
            <a:r>
              <a:rPr lang="en-US" altLang="zh-CN" dirty="0"/>
              <a:t>17.5 TCP</a:t>
            </a:r>
            <a:r>
              <a:rPr lang="zh-CN" altLang="zh-CN" dirty="0"/>
              <a:t>的拥塞控制机制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8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连接的管理</a:t>
            </a:r>
            <a:r>
              <a:rPr lang="zh-CN" altLang="zh-CN" dirty="0" smtClean="0"/>
              <a:t>需要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数据</a:t>
            </a:r>
            <a:r>
              <a:rPr lang="zh-CN" altLang="zh-CN" dirty="0"/>
              <a:t>传送前连接的</a:t>
            </a:r>
            <a:r>
              <a:rPr lang="zh-CN" altLang="zh-CN" dirty="0" smtClean="0"/>
              <a:t>建立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数据</a:t>
            </a:r>
            <a:r>
              <a:rPr lang="zh-CN" altLang="zh-CN" dirty="0"/>
              <a:t>传输过程中连接状态的</a:t>
            </a:r>
            <a:r>
              <a:rPr lang="zh-CN" altLang="zh-CN" dirty="0" smtClean="0"/>
              <a:t>保持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数据</a:t>
            </a:r>
            <a:r>
              <a:rPr lang="zh-CN" altLang="zh-CN" dirty="0"/>
              <a:t>传输后连接的</a:t>
            </a:r>
            <a:r>
              <a:rPr lang="zh-CN" altLang="zh-CN" dirty="0" smtClean="0"/>
              <a:t>释放</a:t>
            </a:r>
            <a:endParaRPr lang="zh-CN" altLang="zh-CN" dirty="0"/>
          </a:p>
          <a:p>
            <a:r>
              <a:rPr lang="en-US" altLang="zh-CN" dirty="0"/>
              <a:t>TCP</a:t>
            </a:r>
            <a:r>
              <a:rPr lang="zh-CN" altLang="zh-CN" dirty="0"/>
              <a:t>在管理连接时，需要用到一个重要的概念——</a:t>
            </a:r>
            <a:r>
              <a:rPr lang="zh-CN" altLang="zh-CN" dirty="0">
                <a:solidFill>
                  <a:srgbClr val="FF0000"/>
                </a:solidFill>
              </a:rPr>
              <a:t>传输控制块</a:t>
            </a:r>
            <a:r>
              <a:rPr lang="zh-CN" altLang="zh-CN" dirty="0"/>
              <a:t>（</a:t>
            </a:r>
            <a:r>
              <a:rPr lang="en-US" altLang="zh-CN" dirty="0"/>
              <a:t>TCB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TCB</a:t>
            </a:r>
            <a:r>
              <a:rPr lang="zh-CN" altLang="zh-CN" dirty="0" smtClean="0"/>
              <a:t>是</a:t>
            </a:r>
            <a:r>
              <a:rPr lang="zh-CN" altLang="zh-CN" dirty="0"/>
              <a:t>传输层核心的数据结构，包含了传输所需的所有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</a:t>
            </a:r>
            <a:r>
              <a:rPr lang="zh-CN" altLang="zh-CN" dirty="0"/>
              <a:t>连接的状态、窗口、顺序号、重发计时器等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3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zh-CN" dirty="0"/>
              <a:t>概述</a:t>
            </a:r>
          </a:p>
          <a:p>
            <a:r>
              <a:rPr lang="en-US" altLang="zh-CN" dirty="0"/>
              <a:t>17.2 TCP</a:t>
            </a:r>
            <a:r>
              <a:rPr lang="zh-CN" altLang="zh-CN" dirty="0"/>
              <a:t>首部</a:t>
            </a:r>
          </a:p>
          <a:p>
            <a:r>
              <a:rPr lang="en-US" altLang="zh-CN" dirty="0" smtClean="0"/>
              <a:t>17.3 </a:t>
            </a:r>
            <a:r>
              <a:rPr lang="en-US" altLang="zh-CN" dirty="0"/>
              <a:t>TCP</a:t>
            </a:r>
            <a:r>
              <a:rPr lang="zh-CN" altLang="zh-CN" dirty="0"/>
              <a:t>连接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17.3.1 </a:t>
            </a:r>
            <a:r>
              <a:rPr lang="zh-CN" altLang="zh-CN" dirty="0">
                <a:solidFill>
                  <a:srgbClr val="FF0000"/>
                </a:solidFill>
              </a:rPr>
              <a:t>连接的建立</a:t>
            </a:r>
          </a:p>
          <a:p>
            <a:pPr lvl="1"/>
            <a:r>
              <a:rPr lang="en-US" altLang="zh-CN" dirty="0"/>
              <a:t>17.3.3 </a:t>
            </a:r>
            <a:r>
              <a:rPr lang="zh-CN" altLang="zh-CN" dirty="0"/>
              <a:t>连接的</a:t>
            </a:r>
            <a:r>
              <a:rPr lang="zh-CN" altLang="zh-CN" dirty="0" smtClean="0"/>
              <a:t>释放</a:t>
            </a:r>
            <a:endParaRPr lang="zh-CN" altLang="zh-CN" dirty="0"/>
          </a:p>
          <a:p>
            <a:r>
              <a:rPr lang="en-US" altLang="zh-CN" dirty="0"/>
              <a:t>17.4 TCP</a:t>
            </a:r>
            <a:r>
              <a:rPr lang="zh-CN" altLang="zh-CN" dirty="0"/>
              <a:t>的可靠传输技术</a:t>
            </a:r>
          </a:p>
          <a:p>
            <a:r>
              <a:rPr lang="en-US" altLang="zh-CN" dirty="0"/>
              <a:t>17.5 TCP</a:t>
            </a:r>
            <a:r>
              <a:rPr lang="zh-CN" altLang="zh-CN" dirty="0"/>
              <a:t>的拥塞控制机制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6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TCP </a:t>
            </a:r>
            <a:r>
              <a:rPr lang="zh-CN" altLang="zh-CN" dirty="0"/>
              <a:t>连接建立过程的目的</a:t>
            </a:r>
            <a:r>
              <a:rPr lang="zh-CN" altLang="zh-CN" dirty="0" smtClean="0"/>
              <a:t>（要</a:t>
            </a:r>
            <a:r>
              <a:rPr lang="zh-CN" altLang="zh-CN" dirty="0"/>
              <a:t>解决的问题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1"/>
            <a:r>
              <a:rPr lang="zh-CN" altLang="zh-CN" dirty="0"/>
              <a:t>使双方能够确认对方的</a:t>
            </a:r>
            <a:r>
              <a:rPr lang="zh-CN" altLang="zh-CN" dirty="0" smtClean="0"/>
              <a:t>存在</a:t>
            </a:r>
            <a:endParaRPr lang="zh-CN" altLang="zh-CN" dirty="0"/>
          </a:p>
          <a:p>
            <a:pPr lvl="1"/>
            <a:r>
              <a:rPr lang="zh-CN" altLang="zh-CN" dirty="0"/>
              <a:t>双方通过建立连接的过程协商一些参数（如最大窗口值等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1"/>
            <a:r>
              <a:rPr lang="zh-CN" altLang="zh-CN" dirty="0"/>
              <a:t>双方通过建立连接的过程实现对资源（如缓存大小等）的分配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3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建立连接的过程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zh-CN" dirty="0"/>
              <a:t>连接的建立采用客户</a:t>
            </a:r>
            <a:r>
              <a:rPr lang="en-US" altLang="zh-CN" dirty="0"/>
              <a:t>/</a:t>
            </a:r>
            <a:r>
              <a:rPr lang="zh-CN" altLang="zh-CN" dirty="0"/>
              <a:t>服务器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主动</a:t>
            </a:r>
            <a:r>
              <a:rPr lang="zh-CN" altLang="zh-CN" dirty="0"/>
              <a:t>发起连接建立请求的进程为</a:t>
            </a:r>
            <a:r>
              <a:rPr lang="zh-CN" altLang="zh-CN" dirty="0" smtClean="0"/>
              <a:t>客户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事先</a:t>
            </a:r>
            <a:r>
              <a:rPr lang="zh-CN" altLang="zh-CN" dirty="0"/>
              <a:t>等待服务</a:t>
            </a:r>
            <a:r>
              <a:rPr lang="zh-CN" altLang="zh-CN" dirty="0" smtClean="0"/>
              <a:t>，被</a:t>
            </a:r>
            <a:r>
              <a:rPr lang="zh-CN" altLang="zh-CN" dirty="0"/>
              <a:t>请求时，被动地建立起连接的进程为</a:t>
            </a:r>
            <a:r>
              <a:rPr lang="zh-CN" altLang="zh-CN" dirty="0" smtClean="0"/>
              <a:t>服务器</a:t>
            </a:r>
            <a:endParaRPr lang="en-US" altLang="zh-CN" dirty="0" smtClean="0"/>
          </a:p>
          <a:p>
            <a:r>
              <a:rPr lang="zh-CN" altLang="zh-CN" dirty="0" smtClean="0"/>
              <a:t>建立</a:t>
            </a:r>
            <a:r>
              <a:rPr lang="zh-CN" altLang="zh-CN" dirty="0"/>
              <a:t>连接需要在客户和服务器之间交流三个</a:t>
            </a:r>
            <a:r>
              <a:rPr lang="en-US" altLang="zh-CN" dirty="0"/>
              <a:t>TCP</a:t>
            </a:r>
            <a:r>
              <a:rPr lang="zh-CN" altLang="zh-CN" dirty="0"/>
              <a:t>报文段，因此称之为三次握手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0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992010"/>
              </p:ext>
            </p:extLst>
          </p:nvPr>
        </p:nvGraphicFramePr>
        <p:xfrm>
          <a:off x="1504578" y="1484784"/>
          <a:ext cx="5990828" cy="470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Visio" r:id="rId3" imgW="5051647" imgH="3961614" progId="Visio.Drawing.11">
                  <p:embed/>
                </p:oleObj>
              </mc:Choice>
              <mc:Fallback>
                <p:oleObj name="Visio" r:id="rId3" imgW="5051647" imgH="396161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578" y="1484784"/>
                        <a:ext cx="5990828" cy="47093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一回生二回熟，熟人好说话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555776" y="2254872"/>
            <a:ext cx="3888432" cy="886096"/>
            <a:chOff x="2555776" y="2254872"/>
            <a:chExt cx="3888432" cy="886096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2555776" y="2348880"/>
              <a:ext cx="3888432" cy="7920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 rot="740824">
              <a:off x="3506185" y="2254872"/>
              <a:ext cx="17636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SYN=1, </a:t>
              </a:r>
              <a:r>
                <a:rPr lang="en-US" altLang="zh-CN" sz="2000" dirty="0" err="1"/>
                <a:t>seq</a:t>
              </a:r>
              <a:r>
                <a:rPr lang="en-US" altLang="zh-CN" sz="2000" dirty="0"/>
                <a:t>=x</a:t>
              </a:r>
              <a:endParaRPr lang="zh-CN" altLang="en-US" sz="20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17671" y="3170772"/>
            <a:ext cx="3998401" cy="1296144"/>
            <a:chOff x="2417671" y="3170772"/>
            <a:chExt cx="3998401" cy="1296144"/>
          </a:xfrm>
        </p:grpSpPr>
        <p:cxnSp>
          <p:nvCxnSpPr>
            <p:cNvPr id="11" name="直接箭头连接符 10"/>
            <p:cNvCxnSpPr/>
            <p:nvPr/>
          </p:nvCxnSpPr>
          <p:spPr>
            <a:xfrm flipH="1">
              <a:off x="2599648" y="3170772"/>
              <a:ext cx="3816424" cy="12961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 rot="20466105">
              <a:off x="2417671" y="3442368"/>
              <a:ext cx="37689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SYN=1, ACK=1, </a:t>
              </a:r>
              <a:r>
                <a:rPr lang="en-US" altLang="zh-CN" sz="2000" dirty="0" err="1"/>
                <a:t>seq</a:t>
              </a:r>
              <a:r>
                <a:rPr lang="en-US" altLang="zh-CN" sz="2000" dirty="0"/>
                <a:t>=y, </a:t>
              </a:r>
              <a:r>
                <a:rPr lang="en-US" altLang="zh-CN" sz="2000" dirty="0" err="1"/>
                <a:t>ack</a:t>
              </a:r>
              <a:r>
                <a:rPr lang="en-US" altLang="zh-CN" sz="2000" dirty="0"/>
                <a:t>=x+1</a:t>
              </a:r>
              <a:endParaRPr lang="zh-CN" altLang="en-US" sz="20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555776" y="4509120"/>
            <a:ext cx="3888432" cy="792088"/>
            <a:chOff x="2555776" y="4509120"/>
            <a:chExt cx="3888432" cy="792088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2555776" y="4509120"/>
              <a:ext cx="3888432" cy="7920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 rot="695650">
              <a:off x="3252568" y="4591355"/>
              <a:ext cx="31229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ACK=1, </a:t>
              </a:r>
              <a:r>
                <a:rPr lang="en-US" altLang="zh-CN" sz="2000" dirty="0" err="1"/>
                <a:t>seq</a:t>
              </a:r>
              <a:r>
                <a:rPr lang="en-US" altLang="zh-CN" sz="2000" dirty="0"/>
                <a:t>=x+1, </a:t>
              </a:r>
              <a:r>
                <a:rPr lang="en-US" altLang="zh-CN" sz="2000" dirty="0" err="1"/>
                <a:t>ack</a:t>
              </a:r>
              <a:r>
                <a:rPr lang="en-US" altLang="zh-CN" sz="2000" dirty="0"/>
                <a:t>=y+1</a:t>
              </a:r>
              <a:endParaRPr lang="zh-CN" altLang="en-US" sz="2000" dirty="0"/>
            </a:p>
          </p:txBody>
        </p:sp>
      </p:grp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5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三次握手的考虑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588094" y="77814"/>
            <a:ext cx="2520280" cy="6447530"/>
            <a:chOff x="2555776" y="1267090"/>
            <a:chExt cx="2520280" cy="5544616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2555776" y="1267090"/>
              <a:ext cx="0" cy="55446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076056" y="1267090"/>
              <a:ext cx="0" cy="55446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任意多边形 14"/>
          <p:cNvSpPr/>
          <p:nvPr/>
        </p:nvSpPr>
        <p:spPr>
          <a:xfrm>
            <a:off x="6856349" y="2578202"/>
            <a:ext cx="1230923" cy="2370406"/>
          </a:xfrm>
          <a:custGeom>
            <a:avLst/>
            <a:gdLst>
              <a:gd name="connsiteX0" fmla="*/ 0 w 1230923"/>
              <a:gd name="connsiteY0" fmla="*/ 0 h 2370406"/>
              <a:gd name="connsiteX1" fmla="*/ 267286 w 1230923"/>
              <a:gd name="connsiteY1" fmla="*/ 1146517 h 2370406"/>
              <a:gd name="connsiteX2" fmla="*/ 1230923 w 1230923"/>
              <a:gd name="connsiteY2" fmla="*/ 2370406 h 237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0923" h="2370406">
                <a:moveTo>
                  <a:pt x="0" y="0"/>
                </a:moveTo>
                <a:cubicBezTo>
                  <a:pt x="31066" y="375724"/>
                  <a:pt x="62132" y="751449"/>
                  <a:pt x="267286" y="1146517"/>
                </a:cubicBezTo>
                <a:cubicBezTo>
                  <a:pt x="472440" y="1541585"/>
                  <a:pt x="851681" y="1955995"/>
                  <a:pt x="1230923" y="2370406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5588094" y="1350549"/>
            <a:ext cx="2520280" cy="792088"/>
            <a:chOff x="5588094" y="1350549"/>
            <a:chExt cx="2520280" cy="792088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5588094" y="1350549"/>
              <a:ext cx="2520280" cy="792088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矩形 18"/>
            <p:cNvSpPr/>
            <p:nvPr/>
          </p:nvSpPr>
          <p:spPr>
            <a:xfrm rot="1035541">
              <a:off x="6031725" y="1401569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SYN''(</a:t>
              </a:r>
              <a:r>
                <a:rPr lang="en-US" altLang="zh-CN" dirty="0" err="1"/>
                <a:t>seq</a:t>
              </a:r>
              <a:r>
                <a:rPr lang="en-US" altLang="zh-CN" dirty="0"/>
                <a:t>=1000)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592638" y="2182158"/>
            <a:ext cx="2443728" cy="752567"/>
            <a:chOff x="5592638" y="2182158"/>
            <a:chExt cx="2443728" cy="752567"/>
          </a:xfrm>
        </p:grpSpPr>
        <p:cxnSp>
          <p:nvCxnSpPr>
            <p:cNvPr id="20" name="直接箭头连接符 19"/>
            <p:cNvCxnSpPr/>
            <p:nvPr/>
          </p:nvCxnSpPr>
          <p:spPr>
            <a:xfrm flipH="1">
              <a:off x="5592638" y="2182158"/>
              <a:ext cx="2443728" cy="752567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矩形 21"/>
            <p:cNvSpPr/>
            <p:nvPr/>
          </p:nvSpPr>
          <p:spPr>
            <a:xfrm rot="20546084">
              <a:off x="5685742" y="2186245"/>
              <a:ext cx="17716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ACK(</a:t>
              </a:r>
              <a:r>
                <a:rPr lang="en-US" altLang="zh-CN" dirty="0" err="1" smtClean="0"/>
                <a:t>ack</a:t>
              </a:r>
              <a:r>
                <a:rPr lang="en-US" altLang="zh-CN" dirty="0" smtClean="0"/>
                <a:t>=1001,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 rot="20564099">
              <a:off x="6157796" y="2544974"/>
              <a:ext cx="1311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seq</a:t>
              </a:r>
              <a:r>
                <a:rPr lang="en-US" altLang="zh-CN" dirty="0"/>
                <a:t>=3000)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98590" y="2956360"/>
            <a:ext cx="2520280" cy="808712"/>
            <a:chOff x="5598590" y="2956360"/>
            <a:chExt cx="2520280" cy="808712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5598590" y="2956360"/>
              <a:ext cx="2520280" cy="792088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矩形 24"/>
            <p:cNvSpPr/>
            <p:nvPr/>
          </p:nvSpPr>
          <p:spPr>
            <a:xfrm rot="1048076">
              <a:off x="5948973" y="3395740"/>
              <a:ext cx="18229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ACK(</a:t>
              </a:r>
              <a:r>
                <a:rPr lang="en-US" altLang="zh-CN" dirty="0" err="1"/>
                <a:t>ack</a:t>
              </a:r>
              <a:r>
                <a:rPr lang="en-US" altLang="zh-CN" dirty="0"/>
                <a:t>=3001)</a:t>
              </a:r>
              <a:endParaRPr lang="zh-CN" altLang="en-US" dirty="0"/>
            </a:p>
          </p:txBody>
        </p:sp>
      </p:grpSp>
      <p:sp>
        <p:nvSpPr>
          <p:cNvPr id="26" name="左右箭头 25"/>
          <p:cNvSpPr/>
          <p:nvPr/>
        </p:nvSpPr>
        <p:spPr>
          <a:xfrm>
            <a:off x="5598590" y="4030154"/>
            <a:ext cx="2488682" cy="632763"/>
          </a:xfrm>
          <a:prstGeom prst="leftRightArrow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开始唧唧歪歪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591721" y="4965432"/>
            <a:ext cx="2443728" cy="752567"/>
            <a:chOff x="5591721" y="4965432"/>
            <a:chExt cx="2443728" cy="752567"/>
          </a:xfrm>
        </p:grpSpPr>
        <p:cxnSp>
          <p:nvCxnSpPr>
            <p:cNvPr id="27" name="直接箭头连接符 26"/>
            <p:cNvCxnSpPr/>
            <p:nvPr/>
          </p:nvCxnSpPr>
          <p:spPr>
            <a:xfrm flipH="1">
              <a:off x="5591721" y="4965432"/>
              <a:ext cx="2443728" cy="75256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矩形 27"/>
            <p:cNvSpPr/>
            <p:nvPr/>
          </p:nvSpPr>
          <p:spPr>
            <a:xfrm rot="20546084">
              <a:off x="5684825" y="4969519"/>
              <a:ext cx="17716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ACK(</a:t>
              </a:r>
              <a:r>
                <a:rPr lang="en-US" altLang="zh-CN" dirty="0" err="1" smtClean="0"/>
                <a:t>ack</a:t>
              </a:r>
              <a:r>
                <a:rPr lang="en-US" altLang="zh-CN" dirty="0" smtClean="0"/>
                <a:t>=1001,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 rot="20564099">
              <a:off x="6159284" y="5328248"/>
              <a:ext cx="1306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seq</a:t>
              </a:r>
              <a:r>
                <a:rPr lang="en-US" altLang="zh-CN" dirty="0"/>
                <a:t>=5000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4797691" y="480110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超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时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598942" y="140677"/>
            <a:ext cx="2170678" cy="2437525"/>
            <a:chOff x="5598942" y="140677"/>
            <a:chExt cx="2170678" cy="2437525"/>
          </a:xfrm>
        </p:grpSpPr>
        <p:sp>
          <p:nvSpPr>
            <p:cNvPr id="18" name="矩形 17"/>
            <p:cNvSpPr/>
            <p:nvPr/>
          </p:nvSpPr>
          <p:spPr>
            <a:xfrm rot="2585291">
              <a:off x="5800811" y="451266"/>
              <a:ext cx="19688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SYN1'(</a:t>
              </a:r>
              <a:r>
                <a:rPr lang="en-US" altLang="zh-CN" dirty="0" err="1"/>
                <a:t>seq</a:t>
              </a:r>
              <a:r>
                <a:rPr lang="en-US" altLang="zh-CN" dirty="0"/>
                <a:t>=1000)</a:t>
              </a:r>
              <a:endParaRPr lang="zh-CN" altLang="en-US" dirty="0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5598942" y="140677"/>
              <a:ext cx="1244990" cy="2437525"/>
            </a:xfrm>
            <a:custGeom>
              <a:avLst/>
              <a:gdLst>
                <a:gd name="connsiteX0" fmla="*/ 0 w 1244990"/>
                <a:gd name="connsiteY0" fmla="*/ 0 h 2405575"/>
                <a:gd name="connsiteX1" fmla="*/ 794824 w 1244990"/>
                <a:gd name="connsiteY1" fmla="*/ 443132 h 2405575"/>
                <a:gd name="connsiteX2" fmla="*/ 1160584 w 1244990"/>
                <a:gd name="connsiteY2" fmla="*/ 1603717 h 2405575"/>
                <a:gd name="connsiteX3" fmla="*/ 1244990 w 1244990"/>
                <a:gd name="connsiteY3" fmla="*/ 2405575 h 240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990" h="2405575">
                  <a:moveTo>
                    <a:pt x="0" y="0"/>
                  </a:moveTo>
                  <a:cubicBezTo>
                    <a:pt x="300696" y="87923"/>
                    <a:pt x="601393" y="175846"/>
                    <a:pt x="794824" y="443132"/>
                  </a:cubicBezTo>
                  <a:cubicBezTo>
                    <a:pt x="988255" y="710418"/>
                    <a:pt x="1085556" y="1276643"/>
                    <a:pt x="1160584" y="1603717"/>
                  </a:cubicBezTo>
                  <a:cubicBezTo>
                    <a:pt x="1235612" y="1930791"/>
                    <a:pt x="1240301" y="2168183"/>
                    <a:pt x="1244990" y="240557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左大括号 39"/>
          <p:cNvSpPr/>
          <p:nvPr/>
        </p:nvSpPr>
        <p:spPr>
          <a:xfrm>
            <a:off x="5220072" y="140677"/>
            <a:ext cx="216024" cy="1209871"/>
          </a:xfrm>
          <a:prstGeom prst="leftBrace">
            <a:avLst>
              <a:gd name="adj1" fmla="val 3126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506498" y="5244066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超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时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左大括号 41"/>
          <p:cNvSpPr/>
          <p:nvPr/>
        </p:nvSpPr>
        <p:spPr>
          <a:xfrm rot="10800000">
            <a:off x="8244408" y="4992638"/>
            <a:ext cx="216024" cy="1209871"/>
          </a:xfrm>
          <a:prstGeom prst="leftBrace">
            <a:avLst>
              <a:gd name="adj1" fmla="val 3126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294517" y="589039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放弃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58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33" grpId="0"/>
      <p:bldP spid="40" grpId="0" animBg="1"/>
      <p:bldP spid="41" grpId="0"/>
      <p:bldP spid="42" grpId="0" animBg="1"/>
      <p:bldP spid="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如没有</a:t>
            </a:r>
            <a:r>
              <a:rPr lang="zh-CN" altLang="zh-CN" dirty="0"/>
              <a:t>第三次</a:t>
            </a:r>
            <a:r>
              <a:rPr lang="zh-CN" altLang="zh-CN" dirty="0" smtClean="0"/>
              <a:t>握手，</a:t>
            </a:r>
            <a:r>
              <a:rPr lang="en-US" altLang="zh-CN" dirty="0" smtClean="0"/>
              <a:t>B</a:t>
            </a:r>
            <a:r>
              <a:rPr lang="zh-CN" altLang="zh-CN" dirty="0"/>
              <a:t>认为新的连接就建立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但实际上</a:t>
            </a:r>
            <a:r>
              <a:rPr lang="en-US" altLang="zh-CN" dirty="0"/>
              <a:t>A</a:t>
            </a:r>
            <a:r>
              <a:rPr lang="zh-CN" altLang="zh-CN" dirty="0"/>
              <a:t>不会理会</a:t>
            </a:r>
            <a:r>
              <a:rPr lang="en-US" altLang="zh-CN" dirty="0"/>
              <a:t>B</a:t>
            </a:r>
            <a:r>
              <a:rPr lang="zh-CN" altLang="zh-CN" dirty="0"/>
              <a:t>的确认</a:t>
            </a:r>
            <a:r>
              <a:rPr lang="zh-CN" altLang="zh-CN" dirty="0" smtClean="0"/>
              <a:t>，</a:t>
            </a:r>
            <a:r>
              <a:rPr lang="en-US" altLang="zh-CN" dirty="0" smtClean="0"/>
              <a:t>B</a:t>
            </a:r>
            <a:r>
              <a:rPr lang="zh-CN" altLang="zh-CN" dirty="0"/>
              <a:t>白白浪费了很多通信的</a:t>
            </a:r>
            <a:r>
              <a:rPr lang="zh-CN" altLang="zh-CN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且一直</a:t>
            </a:r>
            <a:r>
              <a:rPr lang="zh-CN" altLang="zh-CN" dirty="0" smtClean="0"/>
              <a:t>得不到释放</a:t>
            </a:r>
            <a:endParaRPr lang="zh-CN" altLang="zh-CN" dirty="0"/>
          </a:p>
          <a:p>
            <a:r>
              <a:rPr lang="zh-CN" altLang="zh-CN" dirty="0" smtClean="0"/>
              <a:t>由于</a:t>
            </a:r>
            <a:r>
              <a:rPr lang="zh-CN" altLang="zh-CN" dirty="0"/>
              <a:t>存在第三次握手的过程</a:t>
            </a:r>
            <a:r>
              <a:rPr lang="zh-CN" altLang="zh-CN" dirty="0" smtClean="0"/>
              <a:t>，</a:t>
            </a:r>
            <a:r>
              <a:rPr lang="en-US" altLang="zh-CN" dirty="0" smtClean="0"/>
              <a:t>A</a:t>
            </a:r>
            <a:r>
              <a:rPr lang="zh-CN" altLang="zh-CN" dirty="0"/>
              <a:t>不理会</a:t>
            </a:r>
            <a:r>
              <a:rPr lang="en-US" altLang="zh-CN" dirty="0"/>
              <a:t>B</a:t>
            </a:r>
            <a:r>
              <a:rPr lang="zh-CN" altLang="zh-CN" dirty="0"/>
              <a:t>的确认，</a:t>
            </a:r>
            <a:r>
              <a:rPr lang="en-US" altLang="zh-CN" dirty="0"/>
              <a:t>B</a:t>
            </a:r>
            <a:r>
              <a:rPr lang="zh-CN" altLang="zh-CN" dirty="0"/>
              <a:t>在超时之后，认为建立连接失败，放弃刚才申请的</a:t>
            </a:r>
            <a:r>
              <a:rPr lang="zh-CN" altLang="zh-CN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不会</a:t>
            </a:r>
            <a:r>
              <a:rPr lang="zh-CN" altLang="zh-CN" dirty="0"/>
              <a:t>造成太长时间的</a:t>
            </a:r>
            <a:r>
              <a:rPr lang="zh-CN" altLang="zh-CN" dirty="0" smtClean="0"/>
              <a:t>浪费</a:t>
            </a:r>
            <a:endParaRPr lang="en-US" altLang="zh-CN" dirty="0" smtClean="0"/>
          </a:p>
          <a:p>
            <a:r>
              <a:rPr lang="zh-CN" altLang="zh-CN" dirty="0" smtClean="0"/>
              <a:t>豪横</a:t>
            </a:r>
            <a:r>
              <a:rPr lang="zh-CN" altLang="zh-CN" dirty="0"/>
              <a:t>公司的业务是很严谨的。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1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zh-CN" dirty="0">
                <a:solidFill>
                  <a:srgbClr val="FF0000"/>
                </a:solidFill>
              </a:rPr>
              <a:t>．面向字节流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为了实现可靠性，</a:t>
            </a:r>
            <a:r>
              <a:rPr lang="en-US" altLang="zh-CN" dirty="0"/>
              <a:t>TCP</a:t>
            </a:r>
            <a:r>
              <a:rPr lang="zh-CN" altLang="zh-CN" dirty="0"/>
              <a:t>对数据进行</a:t>
            </a:r>
            <a:r>
              <a:rPr lang="zh-CN" altLang="zh-CN" dirty="0" smtClean="0"/>
              <a:t>编号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zh-CN" dirty="0"/>
              <a:t>是面向字节流的（</a:t>
            </a:r>
            <a:r>
              <a:rPr lang="en-US" altLang="zh-CN" dirty="0"/>
              <a:t>stream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编号是</a:t>
            </a:r>
            <a:r>
              <a:rPr lang="zh-CN" altLang="zh-CN" dirty="0"/>
              <a:t>针对数据中的字节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即</a:t>
            </a:r>
            <a:r>
              <a:rPr lang="zh-CN" altLang="zh-CN" dirty="0"/>
              <a:t>每个字节都有</a:t>
            </a:r>
            <a:r>
              <a:rPr lang="zh-CN" altLang="zh-CN" dirty="0" smtClean="0"/>
              <a:t>编号</a:t>
            </a:r>
            <a:endParaRPr lang="en-US" altLang="zh-CN" dirty="0" smtClean="0"/>
          </a:p>
          <a:p>
            <a:r>
              <a:rPr lang="zh-CN" altLang="zh-CN" dirty="0" smtClean="0"/>
              <a:t>面向</a:t>
            </a:r>
            <a:r>
              <a:rPr lang="zh-CN" altLang="zh-CN" dirty="0"/>
              <a:t>字节流的含义</a:t>
            </a:r>
            <a:r>
              <a:rPr lang="zh-CN" altLang="zh-CN" dirty="0" smtClean="0"/>
              <a:t>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虽然</a:t>
            </a:r>
            <a:r>
              <a:rPr lang="zh-CN" altLang="zh-CN" dirty="0"/>
              <a:t>应用程序和</a:t>
            </a:r>
            <a:r>
              <a:rPr lang="en-US" altLang="zh-CN" dirty="0"/>
              <a:t>TCP</a:t>
            </a:r>
            <a:r>
              <a:rPr lang="zh-CN" altLang="zh-CN" dirty="0"/>
              <a:t>间的</a:t>
            </a:r>
            <a:r>
              <a:rPr lang="zh-CN" altLang="zh-CN" dirty="0" smtClean="0"/>
              <a:t>交互是数据块，</a:t>
            </a:r>
            <a:r>
              <a:rPr lang="zh-CN" altLang="zh-CN" dirty="0"/>
              <a:t>但</a:t>
            </a:r>
            <a:r>
              <a:rPr lang="en-US" altLang="zh-CN" dirty="0"/>
              <a:t>TCP</a:t>
            </a:r>
            <a:r>
              <a:rPr lang="zh-CN" altLang="zh-CN" dirty="0"/>
              <a:t>把这些</a:t>
            </a:r>
            <a:r>
              <a:rPr lang="zh-CN" altLang="zh-CN" dirty="0" smtClean="0"/>
              <a:t>数据看成一连串</a:t>
            </a:r>
            <a:r>
              <a:rPr lang="zh-CN" altLang="zh-CN" dirty="0"/>
              <a:t>无结构的字节流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316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zh-CN" dirty="0"/>
              <a:t>概述</a:t>
            </a:r>
          </a:p>
          <a:p>
            <a:r>
              <a:rPr lang="en-US" altLang="zh-CN" dirty="0"/>
              <a:t>17.2 TCP</a:t>
            </a:r>
            <a:r>
              <a:rPr lang="zh-CN" altLang="zh-CN" dirty="0"/>
              <a:t>首部</a:t>
            </a:r>
          </a:p>
          <a:p>
            <a:r>
              <a:rPr lang="en-US" altLang="zh-CN" dirty="0" smtClean="0"/>
              <a:t>17.3 </a:t>
            </a:r>
            <a:r>
              <a:rPr lang="en-US" altLang="zh-CN" dirty="0"/>
              <a:t>TCP</a:t>
            </a:r>
            <a:r>
              <a:rPr lang="zh-CN" altLang="zh-CN" dirty="0"/>
              <a:t>连接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pPr lvl="1"/>
            <a:r>
              <a:rPr lang="en-US" altLang="zh-CN" dirty="0"/>
              <a:t>17.3.1 </a:t>
            </a:r>
            <a:r>
              <a:rPr lang="zh-CN" altLang="zh-CN" dirty="0"/>
              <a:t>连接的建立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17.3.3 </a:t>
            </a:r>
            <a:r>
              <a:rPr lang="zh-CN" altLang="zh-CN" dirty="0">
                <a:solidFill>
                  <a:srgbClr val="FF0000"/>
                </a:solidFill>
              </a:rPr>
              <a:t>连接的</a:t>
            </a:r>
            <a:r>
              <a:rPr lang="zh-CN" altLang="zh-CN" dirty="0" smtClean="0">
                <a:solidFill>
                  <a:srgbClr val="FF0000"/>
                </a:solidFill>
              </a:rPr>
              <a:t>释放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17.4 TCP</a:t>
            </a:r>
            <a:r>
              <a:rPr lang="zh-CN" altLang="zh-CN" dirty="0"/>
              <a:t>的可靠传输技术</a:t>
            </a:r>
          </a:p>
          <a:p>
            <a:r>
              <a:rPr lang="en-US" altLang="zh-CN" dirty="0"/>
              <a:t>17.5 TCP</a:t>
            </a:r>
            <a:r>
              <a:rPr lang="zh-CN" altLang="zh-CN" dirty="0"/>
              <a:t>的拥塞控制机制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6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604814"/>
              </p:ext>
            </p:extLst>
          </p:nvPr>
        </p:nvGraphicFramePr>
        <p:xfrm>
          <a:off x="1043608" y="1008980"/>
          <a:ext cx="6797820" cy="5450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Visio" r:id="rId3" imgW="6418285" imgH="5128653" progId="Visio.Drawing.11">
                  <p:embed/>
                </p:oleObj>
              </mc:Choice>
              <mc:Fallback>
                <p:oleObj name="Visio" r:id="rId3" imgW="6418285" imgH="51286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008980"/>
                        <a:ext cx="6797820" cy="5450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950954" y="1701244"/>
            <a:ext cx="3421246" cy="824928"/>
            <a:chOff x="2555776" y="2235289"/>
            <a:chExt cx="3888432" cy="905679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2555776" y="2348880"/>
              <a:ext cx="3888432" cy="7920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 rot="740824">
              <a:off x="3438605" y="2235289"/>
              <a:ext cx="1898785" cy="439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FIN=1,seq=u</a:t>
              </a:r>
              <a:endParaRPr lang="zh-CN" altLang="en-US" sz="20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35663" y="2555668"/>
            <a:ext cx="3436537" cy="1039470"/>
            <a:chOff x="2599648" y="3170772"/>
            <a:chExt cx="3816424" cy="1296144"/>
          </a:xfrm>
        </p:grpSpPr>
        <p:cxnSp>
          <p:nvCxnSpPr>
            <p:cNvPr id="16" name="直接箭头连接符 15"/>
            <p:cNvCxnSpPr/>
            <p:nvPr/>
          </p:nvCxnSpPr>
          <p:spPr>
            <a:xfrm flipH="1">
              <a:off x="2599648" y="3170772"/>
              <a:ext cx="3816424" cy="12961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 rot="20466105">
              <a:off x="2771898" y="3392970"/>
              <a:ext cx="3060528" cy="498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ACK=1,seq=</a:t>
              </a:r>
              <a:r>
                <a:rPr lang="en-US" altLang="zh-CN" sz="2000" dirty="0" err="1"/>
                <a:t>v,ack</a:t>
              </a:r>
              <a:r>
                <a:rPr lang="en-US" altLang="zh-CN" sz="2000" dirty="0"/>
                <a:t>=u+1</a:t>
              </a:r>
              <a:endParaRPr lang="zh-CN" altLang="en-US" sz="2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35663" y="3242916"/>
            <a:ext cx="3685158" cy="1039470"/>
            <a:chOff x="2599648" y="3170772"/>
            <a:chExt cx="4092528" cy="1296144"/>
          </a:xfrm>
        </p:grpSpPr>
        <p:cxnSp>
          <p:nvCxnSpPr>
            <p:cNvPr id="19" name="直接箭头连接符 18"/>
            <p:cNvCxnSpPr/>
            <p:nvPr/>
          </p:nvCxnSpPr>
          <p:spPr>
            <a:xfrm flipH="1">
              <a:off x="2599648" y="3170772"/>
              <a:ext cx="3816424" cy="12961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 rot="20466105">
              <a:off x="2679238" y="3714070"/>
              <a:ext cx="4012938" cy="498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FIN=1,ACK=1,seq=</a:t>
              </a:r>
              <a:r>
                <a:rPr lang="en-US" altLang="zh-CN" sz="2000" dirty="0" err="1" smtClean="0"/>
                <a:t>w,ack</a:t>
              </a:r>
              <a:r>
                <a:rPr lang="en-US" altLang="zh-CN" sz="2000" dirty="0" smtClean="0"/>
                <a:t>=u+1</a:t>
              </a:r>
              <a:endParaRPr lang="zh-CN" altLang="en-US" sz="20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59436" y="4396558"/>
            <a:ext cx="3421246" cy="780948"/>
            <a:chOff x="2555776" y="2348880"/>
            <a:chExt cx="3888432" cy="857394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2555776" y="2348880"/>
              <a:ext cx="3888432" cy="7920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 rot="740824">
              <a:off x="2685880" y="2766998"/>
              <a:ext cx="3660561" cy="439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ACK=1,seq=u+1v,ack=w+1</a:t>
              </a:r>
              <a:endParaRPr lang="zh-CN" altLang="en-US" sz="20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4667" y="4372515"/>
            <a:ext cx="1013037" cy="1432749"/>
            <a:chOff x="894667" y="4372515"/>
            <a:chExt cx="1013037" cy="1432749"/>
          </a:xfrm>
        </p:grpSpPr>
        <p:sp>
          <p:nvSpPr>
            <p:cNvPr id="8" name="矩形 7"/>
            <p:cNvSpPr/>
            <p:nvPr/>
          </p:nvSpPr>
          <p:spPr>
            <a:xfrm>
              <a:off x="894667" y="4859868"/>
              <a:ext cx="8723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2MSL</a:t>
              </a:r>
              <a:endParaRPr lang="zh-CN" altLang="en-US" b="1" dirty="0"/>
            </a:p>
          </p:txBody>
        </p:sp>
        <p:sp>
          <p:nvSpPr>
            <p:cNvPr id="24" name="左大括号 23"/>
            <p:cNvSpPr/>
            <p:nvPr/>
          </p:nvSpPr>
          <p:spPr>
            <a:xfrm>
              <a:off x="1691680" y="4372515"/>
              <a:ext cx="216024" cy="1432749"/>
            </a:xfrm>
            <a:prstGeom prst="leftBrace">
              <a:avLst>
                <a:gd name="adj1" fmla="val 31269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270955" y="1283110"/>
            <a:ext cx="1511797" cy="1231490"/>
            <a:chOff x="7270955" y="1283110"/>
            <a:chExt cx="1511797" cy="1231490"/>
          </a:xfrm>
        </p:grpSpPr>
        <p:sp>
          <p:nvSpPr>
            <p:cNvPr id="9" name="矩形 8"/>
            <p:cNvSpPr/>
            <p:nvPr/>
          </p:nvSpPr>
          <p:spPr>
            <a:xfrm>
              <a:off x="7668344" y="1716633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通知进程</a:t>
              </a: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7270955" y="1283110"/>
              <a:ext cx="423445" cy="1231490"/>
            </a:xfrm>
            <a:custGeom>
              <a:avLst/>
              <a:gdLst>
                <a:gd name="connsiteX0" fmla="*/ 0 w 423445"/>
                <a:gd name="connsiteY0" fmla="*/ 1231490 h 1231490"/>
                <a:gd name="connsiteX1" fmla="*/ 376084 w 423445"/>
                <a:gd name="connsiteY1" fmla="*/ 973393 h 1231490"/>
                <a:gd name="connsiteX2" fmla="*/ 405580 w 423445"/>
                <a:gd name="connsiteY2" fmla="*/ 0 h 123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445" h="1231490">
                  <a:moveTo>
                    <a:pt x="0" y="1231490"/>
                  </a:moveTo>
                  <a:cubicBezTo>
                    <a:pt x="154243" y="1205065"/>
                    <a:pt x="308487" y="1178641"/>
                    <a:pt x="376084" y="973393"/>
                  </a:cubicBezTo>
                  <a:cubicBezTo>
                    <a:pt x="443681" y="768145"/>
                    <a:pt x="424630" y="384072"/>
                    <a:pt x="405580" y="0"/>
                  </a:cubicBezTo>
                </a:path>
              </a:pathLst>
            </a:cu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左右箭头 27"/>
          <p:cNvSpPr/>
          <p:nvPr/>
        </p:nvSpPr>
        <p:spPr>
          <a:xfrm>
            <a:off x="3439943" y="966728"/>
            <a:ext cx="2488682" cy="632763"/>
          </a:xfrm>
          <a:prstGeom prst="leftRightArrow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唧唧歪歪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左箭头 28"/>
          <p:cNvSpPr/>
          <p:nvPr/>
        </p:nvSpPr>
        <p:spPr>
          <a:xfrm rot="20612323">
            <a:off x="3563887" y="3069354"/>
            <a:ext cx="2088232" cy="654515"/>
          </a:xfrm>
          <a:prstGeom prst="leftArrow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再说几句吧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49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zh-CN" dirty="0"/>
              <a:t>概述</a:t>
            </a:r>
          </a:p>
          <a:p>
            <a:r>
              <a:rPr lang="en-US" altLang="zh-CN" dirty="0"/>
              <a:t>17.2 TCP</a:t>
            </a:r>
            <a:r>
              <a:rPr lang="zh-CN" altLang="zh-CN" dirty="0"/>
              <a:t>首部</a:t>
            </a:r>
          </a:p>
          <a:p>
            <a:r>
              <a:rPr lang="en-US" altLang="zh-CN" dirty="0" smtClean="0"/>
              <a:t>17.3 </a:t>
            </a:r>
            <a:r>
              <a:rPr lang="en-US" altLang="zh-CN" dirty="0"/>
              <a:t>TCP</a:t>
            </a:r>
            <a:r>
              <a:rPr lang="zh-CN" altLang="zh-CN" dirty="0"/>
              <a:t>连接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17.4 </a:t>
            </a:r>
            <a:r>
              <a:rPr lang="en-US" altLang="zh-CN" dirty="0">
                <a:solidFill>
                  <a:srgbClr val="FF0000"/>
                </a:solidFill>
              </a:rPr>
              <a:t>TCP</a:t>
            </a:r>
            <a:r>
              <a:rPr lang="zh-CN" altLang="zh-CN" dirty="0">
                <a:solidFill>
                  <a:srgbClr val="FF0000"/>
                </a:solidFill>
              </a:rPr>
              <a:t>的可靠传输</a:t>
            </a:r>
            <a:r>
              <a:rPr lang="zh-CN" altLang="zh-CN" dirty="0" smtClean="0">
                <a:solidFill>
                  <a:srgbClr val="FF0000"/>
                </a:solidFill>
              </a:rPr>
              <a:t>技术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17.4.1 </a:t>
            </a:r>
            <a:r>
              <a:rPr lang="zh-CN" altLang="zh-CN" dirty="0">
                <a:solidFill>
                  <a:srgbClr val="FF0000"/>
                </a:solidFill>
              </a:rPr>
              <a:t>面向字节流的窗口技术</a:t>
            </a:r>
          </a:p>
          <a:p>
            <a:pPr lvl="1"/>
            <a:r>
              <a:rPr lang="en-US" altLang="zh-CN" dirty="0"/>
              <a:t>17.4.2 </a:t>
            </a:r>
            <a:r>
              <a:rPr lang="zh-CN" altLang="zh-CN" dirty="0"/>
              <a:t>选择确认</a:t>
            </a:r>
            <a:r>
              <a:rPr lang="en-US" altLang="zh-CN" dirty="0"/>
              <a:t>SACK</a:t>
            </a:r>
            <a:endParaRPr lang="zh-CN" altLang="zh-CN" dirty="0"/>
          </a:p>
          <a:p>
            <a:pPr lvl="1"/>
            <a:r>
              <a:rPr lang="en-US" altLang="zh-CN" dirty="0"/>
              <a:t>17.4.3 </a:t>
            </a:r>
            <a:r>
              <a:rPr lang="zh-CN" altLang="zh-CN" dirty="0"/>
              <a:t>窗口的通告机制</a:t>
            </a:r>
          </a:p>
          <a:p>
            <a:pPr lvl="1"/>
            <a:r>
              <a:rPr lang="en-US" altLang="zh-CN" dirty="0"/>
              <a:t>17.4.4 </a:t>
            </a:r>
            <a:r>
              <a:rPr lang="zh-CN" altLang="zh-CN" dirty="0"/>
              <a:t>避免效率低下</a:t>
            </a:r>
          </a:p>
          <a:p>
            <a:r>
              <a:rPr lang="en-US" altLang="zh-CN" dirty="0"/>
              <a:t>17.5 TCP</a:t>
            </a:r>
            <a:r>
              <a:rPr lang="zh-CN" altLang="zh-CN" dirty="0"/>
              <a:t>的拥塞控制机制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31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预约服务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排队预约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柜台服务</a:t>
            </a: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915131"/>
              </p:ext>
            </p:extLst>
          </p:nvPr>
        </p:nvGraphicFramePr>
        <p:xfrm>
          <a:off x="4139952" y="1988840"/>
          <a:ext cx="4616450" cy="38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Visio" r:id="rId3" imgW="4618783" imgH="3895155" progId="Visio.Drawing.11">
                  <p:embed/>
                </p:oleObj>
              </mc:Choice>
              <mc:Fallback>
                <p:oleObj name="Visio" r:id="rId3" imgW="4618783" imgH="38951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988840"/>
                        <a:ext cx="4616450" cy="389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4553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面向字节流的发送窗口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zh-CN" dirty="0"/>
              <a:t>采用滑动窗口实现</a:t>
            </a:r>
            <a:r>
              <a:rPr lang="zh-CN" altLang="zh-CN" dirty="0" smtClean="0"/>
              <a:t>流量控制</a:t>
            </a:r>
            <a:endParaRPr lang="en-US" altLang="zh-CN" dirty="0" smtClean="0"/>
          </a:p>
          <a:p>
            <a:r>
              <a:rPr lang="zh-CN" altLang="zh-CN" dirty="0" smtClean="0"/>
              <a:t>由于</a:t>
            </a:r>
            <a:r>
              <a:rPr lang="en-US" altLang="zh-CN" dirty="0"/>
              <a:t>TCP</a:t>
            </a:r>
            <a:r>
              <a:rPr lang="zh-CN" altLang="zh-CN" dirty="0"/>
              <a:t>是面向字节流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所以</a:t>
            </a:r>
            <a:r>
              <a:rPr lang="en-US" altLang="zh-CN" dirty="0"/>
              <a:t>TCP</a:t>
            </a:r>
            <a:r>
              <a:rPr lang="zh-CN" altLang="zh-CN" dirty="0"/>
              <a:t>的滑动窗口也是面向字节流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TCP</a:t>
            </a:r>
            <a:r>
              <a:rPr lang="zh-CN" altLang="zh-CN" dirty="0"/>
              <a:t>的滑动窗口是以字节为单位</a:t>
            </a:r>
            <a:r>
              <a:rPr lang="zh-CN" altLang="zh-CN" dirty="0" smtClean="0"/>
              <a:t>的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36301"/>
              </p:ext>
            </p:extLst>
          </p:nvPr>
        </p:nvGraphicFramePr>
        <p:xfrm>
          <a:off x="179512" y="3284984"/>
          <a:ext cx="8771039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Visio" r:id="rId3" imgW="9528190" imgH="1255650" progId="Visio.Drawing.11">
                  <p:embed/>
                </p:oleObj>
              </mc:Choice>
              <mc:Fallback>
                <p:oleObj name="Visio" r:id="rId3" imgW="9528190" imgH="125565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284984"/>
                        <a:ext cx="8771039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TCP</a:t>
            </a:r>
            <a:r>
              <a:rPr lang="zh-CN" altLang="zh-CN" dirty="0"/>
              <a:t>为发送窗口维护了三个</a:t>
            </a:r>
            <a:r>
              <a:rPr lang="zh-CN" altLang="zh-CN" dirty="0" smtClean="0"/>
              <a:t>指针</a:t>
            </a:r>
            <a:endParaRPr lang="zh-CN" altLang="zh-CN" dirty="0"/>
          </a:p>
          <a:p>
            <a:pPr lvl="1"/>
            <a:r>
              <a:rPr lang="zh-CN" altLang="zh-CN" dirty="0" smtClean="0"/>
              <a:t>小于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zh-CN" altLang="zh-CN" dirty="0"/>
              <a:t>的是已发送并已收到确认的部分，大于等于</a:t>
            </a:r>
            <a:r>
              <a:rPr lang="en-US" altLang="zh-CN" dirty="0"/>
              <a:t>P</a:t>
            </a:r>
            <a:r>
              <a:rPr lang="en-US" altLang="zh-CN" baseline="-25000" dirty="0"/>
              <a:t>3</a:t>
            </a:r>
            <a:r>
              <a:rPr lang="zh-CN" altLang="zh-CN" dirty="0"/>
              <a:t>的是不允许发送的部分。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baseline="-25000" dirty="0"/>
              <a:t>3</a:t>
            </a:r>
            <a:r>
              <a:rPr lang="en-US" altLang="zh-CN" dirty="0"/>
              <a:t>–P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zh-CN" altLang="zh-CN" dirty="0"/>
              <a:t>发送窗口大小。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–P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zh-CN" altLang="zh-CN" dirty="0"/>
              <a:t>已发送但尚未收到确认的字节数。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baseline="-25000" dirty="0"/>
              <a:t>3</a:t>
            </a:r>
            <a:r>
              <a:rPr lang="en-US" altLang="zh-CN" dirty="0"/>
              <a:t>–P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zh-CN" altLang="zh-CN" dirty="0"/>
              <a:t>允许发送但尚未发送的字节数（又称为可用窗口或有效窗口）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504031"/>
              </p:ext>
            </p:extLst>
          </p:nvPr>
        </p:nvGraphicFramePr>
        <p:xfrm>
          <a:off x="208848" y="4149080"/>
          <a:ext cx="8726303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Visio" r:id="rId3" imgW="9528190" imgH="1885361" progId="Visio.Drawing.11">
                  <p:embed/>
                </p:oleObj>
              </mc:Choice>
              <mc:Fallback>
                <p:oleObj name="Visio" r:id="rId3" imgW="9528190" imgH="188536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48" y="4149080"/>
                        <a:ext cx="8726303" cy="1728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921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收到</a:t>
            </a:r>
            <a:r>
              <a:rPr lang="en-US" altLang="zh-CN" dirty="0" smtClean="0"/>
              <a:t>31~33</a:t>
            </a:r>
            <a:r>
              <a:rPr lang="zh-CN" altLang="en-US" dirty="0" smtClean="0"/>
              <a:t>号字节</a:t>
            </a:r>
            <a:r>
              <a:rPr lang="zh-CN" altLang="zh-CN" dirty="0" smtClean="0"/>
              <a:t>的</a:t>
            </a:r>
            <a:r>
              <a:rPr lang="zh-CN" altLang="zh-CN" dirty="0"/>
              <a:t>确认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684335"/>
              </p:ext>
            </p:extLst>
          </p:nvPr>
        </p:nvGraphicFramePr>
        <p:xfrm>
          <a:off x="179511" y="2492896"/>
          <a:ext cx="8726303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Visio" r:id="rId3" imgW="9528190" imgH="1885361" progId="Visio.Drawing.11">
                  <p:embed/>
                </p:oleObj>
              </mc:Choice>
              <mc:Fallback>
                <p:oleObj name="Visio" r:id="rId3" imgW="9528190" imgH="188536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" y="2492896"/>
                        <a:ext cx="8726303" cy="1728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996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报文段的发送时机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可以</a:t>
            </a:r>
            <a:r>
              <a:rPr lang="zh-CN" altLang="zh-CN" dirty="0"/>
              <a:t>有不同的机制来控制报文段的发送</a:t>
            </a:r>
            <a:r>
              <a:rPr lang="zh-CN" altLang="zh-CN" dirty="0" smtClean="0"/>
              <a:t>时机</a:t>
            </a:r>
            <a:endParaRPr lang="zh-CN" altLang="zh-CN" dirty="0"/>
          </a:p>
          <a:p>
            <a:pPr lvl="1"/>
            <a:r>
              <a:rPr lang="zh-CN" altLang="zh-CN" dirty="0" smtClean="0"/>
              <a:t>发送</a:t>
            </a:r>
            <a:r>
              <a:rPr lang="zh-CN" altLang="zh-CN" dirty="0"/>
              <a:t>窗口</a:t>
            </a:r>
            <a:r>
              <a:rPr lang="zh-CN" altLang="zh-CN" dirty="0" smtClean="0"/>
              <a:t>中存放的</a:t>
            </a:r>
            <a:r>
              <a:rPr lang="zh-CN" altLang="zh-CN" dirty="0"/>
              <a:t>数据达到</a:t>
            </a:r>
            <a:r>
              <a:rPr lang="en-US" altLang="zh-CN" dirty="0"/>
              <a:t>MSS</a:t>
            </a:r>
            <a:r>
              <a:rPr lang="zh-CN" altLang="zh-CN" dirty="0"/>
              <a:t>字节时，就组装</a:t>
            </a:r>
            <a:r>
              <a:rPr lang="zh-CN" altLang="zh-CN" dirty="0" smtClean="0"/>
              <a:t>成报文</a:t>
            </a:r>
            <a:r>
              <a:rPr lang="zh-CN" altLang="zh-CN" dirty="0"/>
              <a:t>段发送出去。</a:t>
            </a:r>
          </a:p>
          <a:p>
            <a:pPr lvl="1"/>
            <a:r>
              <a:rPr lang="zh-CN" altLang="zh-CN" dirty="0"/>
              <a:t>发送方的一个计时器超时了，这时需要把当前已有的数据装入报文</a:t>
            </a:r>
            <a:r>
              <a:rPr lang="zh-CN" altLang="zh-CN" dirty="0" smtClean="0"/>
              <a:t>段（不能超过</a:t>
            </a:r>
            <a:r>
              <a:rPr lang="en-US" altLang="zh-CN" dirty="0" smtClean="0"/>
              <a:t> MSS</a:t>
            </a:r>
            <a:r>
              <a:rPr lang="zh-CN" altLang="zh-CN" dirty="0" smtClean="0"/>
              <a:t>）发送出去</a:t>
            </a:r>
            <a:endParaRPr lang="zh-CN" altLang="zh-CN" dirty="0"/>
          </a:p>
          <a:p>
            <a:pPr lvl="1"/>
            <a:r>
              <a:rPr lang="zh-CN" altLang="zh-CN" dirty="0"/>
              <a:t>由发送方的应用进程指明要求发送报文</a:t>
            </a:r>
            <a:r>
              <a:rPr lang="zh-CN" altLang="zh-CN" dirty="0" smtClean="0"/>
              <a:t>段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520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zh-CN" dirty="0">
                <a:solidFill>
                  <a:srgbClr val="FF0000"/>
                </a:solidFill>
              </a:rPr>
              <a:t>面向字节流的接收窗口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窗口</a:t>
            </a:r>
            <a:r>
              <a:rPr lang="zh-CN" altLang="zh-CN" dirty="0"/>
              <a:t>内的序号（</a:t>
            </a:r>
            <a:r>
              <a:rPr lang="en-US" altLang="zh-CN" dirty="0"/>
              <a:t>31~50</a:t>
            </a:r>
            <a:r>
              <a:rPr lang="zh-CN" altLang="zh-CN" dirty="0"/>
              <a:t>）是允许接收</a:t>
            </a:r>
            <a:r>
              <a:rPr lang="zh-CN" altLang="zh-CN" dirty="0" smtClean="0"/>
              <a:t>的范围</a:t>
            </a:r>
            <a:endParaRPr lang="en-US" altLang="zh-CN" dirty="0" smtClean="0"/>
          </a:p>
          <a:p>
            <a:r>
              <a:rPr lang="en-US" altLang="zh-CN" dirty="0" smtClean="0"/>
              <a:t>32</a:t>
            </a:r>
            <a:r>
              <a:rPr lang="zh-CN" altLang="zh-CN" dirty="0"/>
              <a:t>号字节不知什么原因（丢失或滞留）未</a:t>
            </a:r>
            <a:r>
              <a:rPr lang="zh-CN" altLang="zh-CN" dirty="0" smtClean="0"/>
              <a:t>到</a:t>
            </a:r>
            <a:endParaRPr lang="zh-CN" altLang="zh-CN" dirty="0"/>
          </a:p>
          <a:p>
            <a:r>
              <a:rPr lang="zh-CN" altLang="zh-CN" dirty="0"/>
              <a:t>作为累积确认的一个</a:t>
            </a:r>
            <a:r>
              <a:rPr lang="zh-CN" altLang="zh-CN" dirty="0" smtClean="0"/>
              <a:t>原则，</a:t>
            </a:r>
            <a:r>
              <a:rPr lang="en-US" altLang="zh-CN" dirty="0"/>
              <a:t>B</a:t>
            </a:r>
            <a:r>
              <a:rPr lang="zh-CN" altLang="zh-CN" dirty="0"/>
              <a:t>只能对</a:t>
            </a:r>
            <a:r>
              <a:rPr lang="en-US" altLang="zh-CN" dirty="0"/>
              <a:t>31</a:t>
            </a:r>
            <a:r>
              <a:rPr lang="zh-CN" altLang="zh-CN" dirty="0"/>
              <a:t>号数据进行确认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014567"/>
              </p:ext>
            </p:extLst>
          </p:nvPr>
        </p:nvGraphicFramePr>
        <p:xfrm>
          <a:off x="179512" y="4365104"/>
          <a:ext cx="8768300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Visio" r:id="rId3" imgW="9528190" imgH="1255650" progId="Visio.Drawing.11">
                  <p:embed/>
                </p:oleObj>
              </mc:Choice>
              <mc:Fallback>
                <p:oleObj name="Visio" r:id="rId3" imgW="9528190" imgH="12556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365104"/>
                        <a:ext cx="8768300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1011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接收方</a:t>
            </a:r>
            <a:r>
              <a:rPr lang="zh-CN" altLang="zh-CN" dirty="0" smtClean="0"/>
              <a:t>可在</a:t>
            </a:r>
            <a:r>
              <a:rPr lang="zh-CN" altLang="zh-CN" dirty="0"/>
              <a:t>合适的时机发送单独的</a:t>
            </a:r>
            <a:r>
              <a:rPr lang="zh-CN" altLang="zh-CN" dirty="0" smtClean="0"/>
              <a:t>确认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也可捎带确认</a:t>
            </a:r>
            <a:endParaRPr lang="en-US" altLang="zh-CN" dirty="0" smtClean="0"/>
          </a:p>
          <a:p>
            <a:r>
              <a:rPr lang="zh-CN" altLang="zh-CN" dirty="0" smtClean="0"/>
              <a:t>接收</a:t>
            </a:r>
            <a:r>
              <a:rPr lang="zh-CN" altLang="zh-CN" dirty="0"/>
              <a:t>方不能过分推迟发送确认，否则会导致发送方不必要的</a:t>
            </a:r>
            <a:r>
              <a:rPr lang="zh-CN" altLang="zh-CN" dirty="0" smtClean="0"/>
              <a:t>重传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TCP</a:t>
            </a:r>
            <a:r>
              <a:rPr lang="zh-CN" altLang="zh-CN" dirty="0"/>
              <a:t>标准规定，推迟确认的时间不应超过</a:t>
            </a:r>
            <a:r>
              <a:rPr lang="en-US" altLang="zh-CN" dirty="0"/>
              <a:t>0.5</a:t>
            </a:r>
            <a:r>
              <a:rPr lang="zh-CN" altLang="zh-CN" dirty="0" smtClean="0"/>
              <a:t>秒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如果</a:t>
            </a:r>
            <a:r>
              <a:rPr lang="zh-CN" altLang="zh-CN" dirty="0"/>
              <a:t>收到一连串具有最大长度的报文段，则每隔一个报文段就发送一个确认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78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重新组合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sz="2900" dirty="0" smtClean="0"/>
              <a:t>在</a:t>
            </a:r>
            <a:r>
              <a:rPr lang="zh-CN" altLang="zh-CN" sz="2900" dirty="0"/>
              <a:t>传输过程中可能对字节流进行重新</a:t>
            </a:r>
            <a:r>
              <a:rPr lang="zh-CN" altLang="zh-CN" sz="2900" dirty="0" smtClean="0"/>
              <a:t>组合</a:t>
            </a:r>
            <a:endParaRPr lang="en-US" altLang="zh-CN" sz="2900" dirty="0" smtClean="0"/>
          </a:p>
          <a:p>
            <a:pPr lvl="1"/>
            <a:r>
              <a:rPr lang="zh-CN" altLang="zh-CN" sz="2400" dirty="0" smtClean="0"/>
              <a:t>接收</a:t>
            </a:r>
            <a:r>
              <a:rPr lang="zh-CN" altLang="zh-CN" sz="2400" dirty="0"/>
              <a:t>方进程收到的数据块和发送方进程发出的数据块不一定相</a:t>
            </a:r>
            <a:r>
              <a:rPr lang="zh-CN" altLang="zh-CN" sz="2400" dirty="0" smtClean="0"/>
              <a:t>同</a:t>
            </a:r>
            <a:endParaRPr lang="en-US" altLang="zh-CN" sz="2400" dirty="0" smtClean="0"/>
          </a:p>
          <a:p>
            <a:r>
              <a:rPr lang="zh-CN" altLang="zh-CN" sz="2900" dirty="0" smtClean="0"/>
              <a:t>例如</a:t>
            </a:r>
            <a:endParaRPr lang="en-US" altLang="zh-CN" sz="2900" dirty="0" smtClean="0"/>
          </a:p>
          <a:p>
            <a:pPr lvl="1"/>
            <a:r>
              <a:rPr lang="zh-CN" altLang="zh-CN" sz="2400" dirty="0" smtClean="0"/>
              <a:t>发送</a:t>
            </a:r>
            <a:r>
              <a:rPr lang="zh-CN" altLang="zh-CN" sz="2400" dirty="0"/>
              <a:t>方进程通过</a:t>
            </a:r>
            <a:r>
              <a:rPr lang="en-US" altLang="zh-CN" sz="2400" dirty="0"/>
              <a:t>TCP</a:t>
            </a:r>
            <a:r>
              <a:rPr lang="zh-CN" altLang="zh-CN" sz="2400" dirty="0"/>
              <a:t>发送了</a:t>
            </a:r>
            <a:r>
              <a:rPr lang="en-US" altLang="zh-CN" sz="2400" dirty="0"/>
              <a:t>6</a:t>
            </a:r>
            <a:r>
              <a:rPr lang="zh-CN" altLang="zh-CN" sz="2400" dirty="0"/>
              <a:t>个数据</a:t>
            </a:r>
            <a:r>
              <a:rPr lang="zh-CN" altLang="zh-CN" sz="2400" dirty="0" smtClean="0"/>
              <a:t>块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但</a:t>
            </a:r>
            <a:r>
              <a:rPr lang="zh-CN" altLang="zh-CN" sz="2400" dirty="0"/>
              <a:t>接收方</a:t>
            </a:r>
            <a:r>
              <a:rPr lang="en-US" altLang="zh-CN" sz="2400" dirty="0"/>
              <a:t>TCP</a:t>
            </a:r>
            <a:r>
              <a:rPr lang="zh-CN" altLang="zh-CN" sz="2400" dirty="0"/>
              <a:t>可能只需要读取</a:t>
            </a:r>
            <a:r>
              <a:rPr lang="en-US" altLang="zh-CN" sz="2400" dirty="0"/>
              <a:t>3</a:t>
            </a:r>
            <a:r>
              <a:rPr lang="zh-CN" altLang="zh-CN" sz="2400" dirty="0"/>
              <a:t>个数据</a:t>
            </a:r>
            <a:r>
              <a:rPr lang="zh-CN" altLang="zh-CN" sz="2400" dirty="0" smtClean="0"/>
              <a:t>块</a:t>
            </a:r>
            <a:endParaRPr lang="en-US" altLang="zh-CN" sz="2400" dirty="0" smtClean="0"/>
          </a:p>
          <a:p>
            <a:r>
              <a:rPr lang="zh-CN" altLang="zh-CN" sz="2900" dirty="0" smtClean="0"/>
              <a:t>接收</a:t>
            </a:r>
            <a:r>
              <a:rPr lang="zh-CN" altLang="zh-CN" sz="2900" dirty="0"/>
              <a:t>方进程需根据应用层的规范把字节流还原成有意义的应用层</a:t>
            </a:r>
            <a:r>
              <a:rPr lang="zh-CN" altLang="zh-CN" sz="2900" dirty="0" smtClean="0"/>
              <a:t>数据</a:t>
            </a:r>
            <a:endParaRPr lang="en-US" altLang="zh-CN" sz="2900" dirty="0" smtClean="0"/>
          </a:p>
          <a:p>
            <a:r>
              <a:rPr lang="zh-CN" altLang="zh-CN" sz="2900" dirty="0" smtClean="0"/>
              <a:t>经理述说</a:t>
            </a:r>
            <a:r>
              <a:rPr lang="zh-CN" altLang="zh-CN" sz="2900" dirty="0"/>
              <a:t>一些合同的要点，想一下说一些，秘书负责记录，最终</a:t>
            </a:r>
            <a:r>
              <a:rPr lang="zh-CN" altLang="zh-CN" sz="2900" dirty="0" smtClean="0"/>
              <a:t>行文</a:t>
            </a:r>
            <a:endParaRPr lang="en-US" altLang="zh-CN" sz="2900" dirty="0" smtClean="0"/>
          </a:p>
          <a:p>
            <a:r>
              <a:rPr lang="zh-CN" altLang="zh-CN" sz="2900" dirty="0" smtClean="0"/>
              <a:t>对方</a:t>
            </a:r>
            <a:r>
              <a:rPr lang="zh-CN" altLang="zh-CN" sz="2900" dirty="0"/>
              <a:t>的秘书负责把合同进行分析，有时需要把合同文本分割要点，方便己方经理阅读</a:t>
            </a:r>
            <a:endParaRPr lang="zh-CN" altLang="en-US" sz="2900" dirty="0"/>
          </a:p>
        </p:txBody>
      </p:sp>
    </p:spTree>
    <p:extLst>
      <p:ext uri="{BB962C8B-B14F-4D97-AF65-F5344CB8AC3E}">
        <p14:creationId xmlns:p14="http://schemas.microsoft.com/office/powerpoint/2010/main" val="30536049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zh-CN" dirty="0"/>
              <a:t>概述</a:t>
            </a:r>
          </a:p>
          <a:p>
            <a:r>
              <a:rPr lang="en-US" altLang="zh-CN" dirty="0"/>
              <a:t>17.2 TCP</a:t>
            </a:r>
            <a:r>
              <a:rPr lang="zh-CN" altLang="zh-CN" dirty="0"/>
              <a:t>首部</a:t>
            </a:r>
          </a:p>
          <a:p>
            <a:r>
              <a:rPr lang="en-US" altLang="zh-CN" dirty="0" smtClean="0"/>
              <a:t>17.3 </a:t>
            </a:r>
            <a:r>
              <a:rPr lang="en-US" altLang="zh-CN" dirty="0"/>
              <a:t>TCP</a:t>
            </a:r>
            <a:r>
              <a:rPr lang="zh-CN" altLang="zh-CN" dirty="0"/>
              <a:t>连接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r>
              <a:rPr lang="en-US" altLang="zh-CN" dirty="0" smtClean="0"/>
              <a:t>17.4 </a:t>
            </a:r>
            <a:r>
              <a:rPr lang="en-US" altLang="zh-CN" dirty="0"/>
              <a:t>TCP</a:t>
            </a:r>
            <a:r>
              <a:rPr lang="zh-CN" altLang="zh-CN" dirty="0"/>
              <a:t>的可靠传输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pPr lvl="1"/>
            <a:r>
              <a:rPr lang="en-US" altLang="zh-CN" dirty="0"/>
              <a:t>17.4.1 </a:t>
            </a:r>
            <a:r>
              <a:rPr lang="zh-CN" altLang="zh-CN" dirty="0"/>
              <a:t>面向字节流的窗口技术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17.4.2 </a:t>
            </a:r>
            <a:r>
              <a:rPr lang="zh-CN" altLang="zh-CN" dirty="0">
                <a:solidFill>
                  <a:srgbClr val="FF0000"/>
                </a:solidFill>
              </a:rPr>
              <a:t>选择确认</a:t>
            </a:r>
            <a:r>
              <a:rPr lang="en-US" altLang="zh-CN" dirty="0">
                <a:solidFill>
                  <a:srgbClr val="FF0000"/>
                </a:solidFill>
              </a:rPr>
              <a:t>SACK</a:t>
            </a:r>
            <a:endParaRPr lang="zh-CN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17.4.3 </a:t>
            </a:r>
            <a:r>
              <a:rPr lang="zh-CN" altLang="zh-CN" dirty="0"/>
              <a:t>窗口的通告机制</a:t>
            </a:r>
          </a:p>
          <a:p>
            <a:pPr lvl="1"/>
            <a:r>
              <a:rPr lang="en-US" altLang="zh-CN" dirty="0"/>
              <a:t>17.4.4 </a:t>
            </a:r>
            <a:r>
              <a:rPr lang="zh-CN" altLang="zh-CN" dirty="0"/>
              <a:t>避免效率低下</a:t>
            </a:r>
          </a:p>
          <a:p>
            <a:r>
              <a:rPr lang="en-US" altLang="zh-CN" dirty="0"/>
              <a:t>17.5 TCP</a:t>
            </a:r>
            <a:r>
              <a:rPr lang="zh-CN" altLang="zh-CN" dirty="0"/>
              <a:t>的拥塞控制机制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7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TCP</a:t>
            </a:r>
            <a:r>
              <a:rPr lang="zh-CN" altLang="zh-CN" dirty="0">
                <a:solidFill>
                  <a:srgbClr val="FF0000"/>
                </a:solidFill>
              </a:rPr>
              <a:t>的策略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前面提到的选择重传协议是面向报文</a:t>
            </a:r>
            <a:r>
              <a:rPr lang="en-US" altLang="zh-CN" dirty="0"/>
              <a:t>/</a:t>
            </a:r>
            <a:r>
              <a:rPr lang="zh-CN" altLang="zh-CN" dirty="0"/>
              <a:t>帧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只要</a:t>
            </a:r>
            <a:r>
              <a:rPr lang="zh-CN" altLang="zh-CN" dirty="0"/>
              <a:t>反馈缺失的报文编号即可，比较</a:t>
            </a:r>
            <a:r>
              <a:rPr lang="zh-CN" altLang="zh-CN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由于</a:t>
            </a:r>
            <a:r>
              <a:rPr lang="en-US" altLang="zh-CN" dirty="0"/>
              <a:t>TCP</a:t>
            </a:r>
            <a:r>
              <a:rPr lang="zh-CN" altLang="zh-CN" dirty="0"/>
              <a:t>面向字节流，想要实现选择</a:t>
            </a:r>
            <a:r>
              <a:rPr lang="zh-CN" altLang="zh-CN" dirty="0" smtClean="0"/>
              <a:t>重传</a:t>
            </a:r>
            <a:r>
              <a:rPr lang="zh-CN" altLang="zh-CN" dirty="0"/>
              <a:t>比较</a:t>
            </a:r>
            <a:r>
              <a:rPr lang="zh-CN" altLang="zh-CN" dirty="0" smtClean="0"/>
              <a:t>麻烦</a:t>
            </a:r>
            <a:endParaRPr lang="en-US" altLang="zh-CN" dirty="0" smtClean="0"/>
          </a:p>
          <a:p>
            <a:r>
              <a:rPr lang="en-US" altLang="zh-CN" dirty="0"/>
              <a:t>TCP</a:t>
            </a:r>
            <a:r>
              <a:rPr lang="zh-CN" altLang="zh-CN" dirty="0" smtClean="0"/>
              <a:t>反其道而行之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接收</a:t>
            </a:r>
            <a:r>
              <a:rPr lang="zh-CN" altLang="zh-CN" dirty="0"/>
              <a:t>方不是告诉发送方哪些数据缺失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而是</a:t>
            </a:r>
            <a:r>
              <a:rPr lang="zh-CN" altLang="zh-CN" dirty="0"/>
              <a:t>告诉发送方，哪些数据已经收到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此</a:t>
            </a:r>
            <a:r>
              <a:rPr lang="zh-CN" altLang="zh-CN" dirty="0"/>
              <a:t>即</a:t>
            </a:r>
            <a:r>
              <a:rPr lang="zh-CN" altLang="zh-CN" dirty="0">
                <a:solidFill>
                  <a:srgbClr val="FF0000"/>
                </a:solidFill>
              </a:rPr>
              <a:t>选择确认</a:t>
            </a:r>
            <a:r>
              <a:rPr lang="en-US" altLang="zh-CN" dirty="0" smtClean="0"/>
              <a:t>SACK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754513"/>
              </p:ext>
            </p:extLst>
          </p:nvPr>
        </p:nvGraphicFramePr>
        <p:xfrm>
          <a:off x="323528" y="4653136"/>
          <a:ext cx="8768300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Visio" r:id="rId3" imgW="9528190" imgH="1255650" progId="Visio.Drawing.11">
                  <p:embed/>
                </p:oleObj>
              </mc:Choice>
              <mc:Fallback>
                <p:oleObj name="Visio" r:id="rId3" imgW="9528190" imgH="12556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653136"/>
                        <a:ext cx="8768300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414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zh-CN" dirty="0"/>
              <a:t>针对任一个数据块都必须给出两个</a:t>
            </a:r>
            <a:r>
              <a:rPr lang="zh-CN" altLang="zh-CN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起始</a:t>
            </a:r>
            <a:r>
              <a:rPr lang="zh-CN" altLang="zh-CN" dirty="0"/>
              <a:t>字节</a:t>
            </a:r>
            <a:r>
              <a:rPr lang="zh-CN" altLang="zh-CN" dirty="0" smtClean="0"/>
              <a:t>序号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结束</a:t>
            </a:r>
            <a:r>
              <a:rPr lang="zh-CN" altLang="zh-CN" dirty="0"/>
              <a:t>字节序号（实际上是结束字节序号</a:t>
            </a:r>
            <a:r>
              <a:rPr lang="en-US" altLang="zh-CN" dirty="0"/>
              <a:t>+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由</a:t>
            </a:r>
            <a:r>
              <a:rPr lang="en-US" altLang="zh-CN" dirty="0"/>
              <a:t>TCP</a:t>
            </a:r>
            <a:r>
              <a:rPr lang="zh-CN" altLang="zh-CN" dirty="0"/>
              <a:t>首部的格式可知，一个序号占</a:t>
            </a:r>
            <a:r>
              <a:rPr lang="en-US" altLang="zh-CN" dirty="0"/>
              <a:t>4</a:t>
            </a:r>
            <a:r>
              <a:rPr lang="zh-CN" altLang="zh-CN" dirty="0"/>
              <a:t>个字节，因此，给出一个数据块</a:t>
            </a:r>
            <a:r>
              <a:rPr lang="zh-CN" altLang="zh-CN" dirty="0" smtClean="0"/>
              <a:t>的位置信息</a:t>
            </a:r>
            <a:r>
              <a:rPr lang="zh-CN" altLang="zh-CN" dirty="0"/>
              <a:t>需要使用</a:t>
            </a:r>
            <a:r>
              <a:rPr lang="en-US" altLang="zh-CN" dirty="0"/>
              <a:t>8</a:t>
            </a:r>
            <a:r>
              <a:rPr lang="zh-CN" altLang="zh-CN" dirty="0"/>
              <a:t>个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r>
              <a:rPr lang="zh-CN" altLang="en-US" dirty="0"/>
              <a:t>此</a:t>
            </a:r>
            <a:r>
              <a:rPr lang="zh-CN" altLang="en-US" dirty="0" smtClean="0"/>
              <a:t>例中需要使用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个字节来选择确认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754513"/>
              </p:ext>
            </p:extLst>
          </p:nvPr>
        </p:nvGraphicFramePr>
        <p:xfrm>
          <a:off x="323850" y="4652963"/>
          <a:ext cx="87677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Visio" r:id="rId3" imgW="9528190" imgH="1255650" progId="Visio.Drawing.11">
                  <p:embed/>
                </p:oleObj>
              </mc:Choice>
              <mc:Fallback>
                <p:oleObj name="Visio" r:id="rId3" imgW="9528190" imgH="1255650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652963"/>
                        <a:ext cx="876776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7474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如何实现，你猜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如果</a:t>
            </a:r>
            <a:r>
              <a:rPr lang="en-US" altLang="zh-CN" dirty="0"/>
              <a:t>TCP</a:t>
            </a:r>
            <a:r>
              <a:rPr lang="zh-CN" altLang="zh-CN" dirty="0"/>
              <a:t>要使用选择</a:t>
            </a:r>
            <a:r>
              <a:rPr lang="zh-CN" altLang="zh-CN" dirty="0" smtClean="0"/>
              <a:t>确认</a:t>
            </a:r>
            <a:endParaRPr lang="en-US" altLang="zh-CN" dirty="0" smtClean="0"/>
          </a:p>
          <a:p>
            <a:r>
              <a:rPr lang="zh-CN" altLang="zh-CN" dirty="0" smtClean="0"/>
              <a:t>双方</a:t>
            </a:r>
            <a:r>
              <a:rPr lang="zh-CN" altLang="zh-CN" dirty="0"/>
              <a:t>建立</a:t>
            </a:r>
            <a:r>
              <a:rPr lang="en-US" altLang="zh-CN" dirty="0"/>
              <a:t>TCP</a:t>
            </a:r>
            <a:r>
              <a:rPr lang="zh-CN" altLang="zh-CN" dirty="0"/>
              <a:t>连接时，要在</a:t>
            </a:r>
            <a:r>
              <a:rPr lang="en-US" altLang="zh-CN" dirty="0"/>
              <a:t>TCP</a:t>
            </a:r>
            <a:r>
              <a:rPr lang="zh-CN" altLang="zh-CN" dirty="0"/>
              <a:t>首部的选项字段中加上“允许</a:t>
            </a:r>
            <a:r>
              <a:rPr lang="en-US" altLang="zh-CN" dirty="0"/>
              <a:t>SACK</a:t>
            </a:r>
            <a:r>
              <a:rPr lang="zh-CN" altLang="zh-CN" dirty="0"/>
              <a:t>”的选项（占</a:t>
            </a:r>
            <a:r>
              <a:rPr lang="en-US" altLang="zh-CN" dirty="0"/>
              <a:t>1</a:t>
            </a:r>
            <a:r>
              <a:rPr lang="zh-CN" altLang="zh-CN" dirty="0"/>
              <a:t>字节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并</a:t>
            </a:r>
            <a:r>
              <a:rPr lang="zh-CN" altLang="zh-CN" dirty="0"/>
              <a:t>进行双方的</a:t>
            </a:r>
            <a:r>
              <a:rPr lang="zh-CN" altLang="zh-CN" dirty="0" smtClean="0"/>
              <a:t>协商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有</a:t>
            </a:r>
            <a:r>
              <a:rPr lang="zh-CN" altLang="zh-CN" dirty="0"/>
              <a:t>可能某些协议实现代码不支持该</a:t>
            </a:r>
            <a:r>
              <a:rPr lang="zh-CN" altLang="zh-CN" dirty="0" smtClean="0"/>
              <a:t>选项</a:t>
            </a:r>
            <a:endParaRPr lang="en-US" altLang="zh-CN" dirty="0" smtClean="0"/>
          </a:p>
          <a:p>
            <a:r>
              <a:rPr lang="en-US" altLang="zh-CN" dirty="0"/>
              <a:t>TCP</a:t>
            </a:r>
            <a:r>
              <a:rPr lang="zh-CN" altLang="zh-CN" dirty="0" smtClean="0"/>
              <a:t>首部选项</a:t>
            </a:r>
            <a:r>
              <a:rPr lang="zh-CN" altLang="zh-CN" dirty="0"/>
              <a:t>字段</a:t>
            </a:r>
            <a:r>
              <a:rPr lang="zh-CN" altLang="zh-CN" dirty="0" smtClean="0"/>
              <a:t>最大</a:t>
            </a:r>
            <a:r>
              <a:rPr lang="en-US" altLang="zh-CN" dirty="0" smtClean="0"/>
              <a:t>40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扣除“允许</a:t>
            </a:r>
            <a:r>
              <a:rPr lang="en-US" altLang="zh-CN" dirty="0"/>
              <a:t>SACK</a:t>
            </a:r>
            <a:r>
              <a:rPr lang="zh-CN" altLang="zh-CN" dirty="0"/>
              <a:t>”</a:t>
            </a:r>
            <a:r>
              <a:rPr lang="zh-CN" altLang="zh-CN" dirty="0" smtClean="0"/>
              <a:t>选项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扣除指明</a:t>
            </a:r>
            <a:r>
              <a:rPr lang="zh-CN" altLang="zh-CN" dirty="0"/>
              <a:t>这个选项要占用多少</a:t>
            </a:r>
            <a:r>
              <a:rPr lang="zh-CN" altLang="zh-CN" dirty="0" smtClean="0"/>
              <a:t>字节</a:t>
            </a:r>
            <a:r>
              <a:rPr lang="zh-CN" altLang="en-US" dirty="0" smtClean="0"/>
              <a:t>，</a:t>
            </a:r>
            <a:r>
              <a:rPr lang="en-US" altLang="zh-CN" dirty="0"/>
              <a:t> 1</a:t>
            </a:r>
            <a:r>
              <a:rPr lang="zh-CN" altLang="zh-CN" dirty="0"/>
              <a:t>个字节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剩下</a:t>
            </a:r>
            <a:r>
              <a:rPr lang="en-US" altLang="zh-CN" dirty="0" smtClean="0"/>
              <a:t>38</a:t>
            </a:r>
            <a:r>
              <a:rPr lang="zh-CN" altLang="zh-CN" dirty="0"/>
              <a:t>个字节最多</a:t>
            </a:r>
            <a:r>
              <a:rPr lang="zh-CN" altLang="zh-CN" dirty="0" smtClean="0"/>
              <a:t>可对</a:t>
            </a:r>
            <a:r>
              <a:rPr lang="en-US" altLang="zh-CN" dirty="0"/>
              <a:t>4</a:t>
            </a:r>
            <a:r>
              <a:rPr lang="zh-CN" altLang="zh-CN" dirty="0"/>
              <a:t>个数据块（需</a:t>
            </a:r>
            <a:r>
              <a:rPr lang="en-US" altLang="zh-CN" dirty="0"/>
              <a:t>32</a:t>
            </a:r>
            <a:r>
              <a:rPr lang="zh-CN" altLang="zh-CN" dirty="0"/>
              <a:t>字节）进行标记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560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然而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SACK</a:t>
            </a:r>
            <a:r>
              <a:rPr lang="zh-CN" altLang="zh-CN" dirty="0"/>
              <a:t>文档并没有指明发送方应当怎样响应</a:t>
            </a:r>
            <a:r>
              <a:rPr lang="en-US" altLang="zh-CN" dirty="0" smtClean="0"/>
              <a:t>SACK</a:t>
            </a:r>
          </a:p>
          <a:p>
            <a:pPr lvl="1"/>
            <a:r>
              <a:rPr lang="zh-CN" altLang="zh-CN" dirty="0" smtClean="0"/>
              <a:t>也就是说</a:t>
            </a:r>
            <a:r>
              <a:rPr lang="zh-CN" altLang="zh-CN" dirty="0"/>
              <a:t>，选择确认是</a:t>
            </a:r>
            <a:r>
              <a:rPr lang="zh-CN" altLang="zh-CN" dirty="0" smtClean="0"/>
              <a:t>可选的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选择</a:t>
            </a:r>
            <a:r>
              <a:rPr lang="zh-CN" altLang="zh-CN" dirty="0"/>
              <a:t>重传更加是</a:t>
            </a:r>
            <a:r>
              <a:rPr lang="zh-CN" altLang="zh-CN" dirty="0" smtClean="0"/>
              <a:t>可选的</a:t>
            </a:r>
            <a:endParaRPr lang="en-US" altLang="zh-CN" dirty="0" smtClean="0"/>
          </a:p>
          <a:p>
            <a:r>
              <a:rPr lang="zh-CN" altLang="zh-CN" dirty="0" smtClean="0"/>
              <a:t>所以</a:t>
            </a:r>
            <a:r>
              <a:rPr lang="en-US" altLang="zh-CN" dirty="0"/>
              <a:t>TCP</a:t>
            </a:r>
            <a:r>
              <a:rPr lang="zh-CN" altLang="zh-CN" dirty="0"/>
              <a:t>的具体实现有可能还是重传所有未被确认的数据块（类似于后退</a:t>
            </a:r>
            <a:r>
              <a:rPr lang="en-US" altLang="zh-CN" dirty="0"/>
              <a:t>N</a:t>
            </a:r>
            <a:r>
              <a:rPr lang="zh-CN" altLang="zh-CN" dirty="0"/>
              <a:t>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077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zh-CN" dirty="0"/>
              <a:t>概述</a:t>
            </a:r>
          </a:p>
          <a:p>
            <a:r>
              <a:rPr lang="en-US" altLang="zh-CN" dirty="0"/>
              <a:t>17.2 TCP</a:t>
            </a:r>
            <a:r>
              <a:rPr lang="zh-CN" altLang="zh-CN" dirty="0"/>
              <a:t>首部</a:t>
            </a:r>
          </a:p>
          <a:p>
            <a:r>
              <a:rPr lang="en-US" altLang="zh-CN" dirty="0" smtClean="0"/>
              <a:t>17.3 </a:t>
            </a:r>
            <a:r>
              <a:rPr lang="en-US" altLang="zh-CN" dirty="0"/>
              <a:t>TCP</a:t>
            </a:r>
            <a:r>
              <a:rPr lang="zh-CN" altLang="zh-CN" dirty="0"/>
              <a:t>连接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r>
              <a:rPr lang="en-US" altLang="zh-CN" dirty="0" smtClean="0"/>
              <a:t>17.4 </a:t>
            </a:r>
            <a:r>
              <a:rPr lang="en-US" altLang="zh-CN" dirty="0"/>
              <a:t>TCP</a:t>
            </a:r>
            <a:r>
              <a:rPr lang="zh-CN" altLang="zh-CN" dirty="0"/>
              <a:t>的可靠传输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pPr lvl="1"/>
            <a:r>
              <a:rPr lang="en-US" altLang="zh-CN" dirty="0"/>
              <a:t>17.4.1 </a:t>
            </a:r>
            <a:r>
              <a:rPr lang="zh-CN" altLang="zh-CN" dirty="0"/>
              <a:t>面向字节流的窗口技术</a:t>
            </a:r>
          </a:p>
          <a:p>
            <a:pPr lvl="1"/>
            <a:r>
              <a:rPr lang="en-US" altLang="zh-CN" dirty="0"/>
              <a:t>17.4.2 </a:t>
            </a:r>
            <a:r>
              <a:rPr lang="zh-CN" altLang="zh-CN" dirty="0"/>
              <a:t>选择确认</a:t>
            </a:r>
            <a:r>
              <a:rPr lang="en-US" altLang="zh-CN" dirty="0"/>
              <a:t>SACK</a:t>
            </a:r>
            <a:endParaRPr lang="zh-CN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17.4.3 </a:t>
            </a:r>
            <a:r>
              <a:rPr lang="zh-CN" altLang="zh-CN" dirty="0">
                <a:solidFill>
                  <a:srgbClr val="FF0000"/>
                </a:solidFill>
              </a:rPr>
              <a:t>窗口的通告机制</a:t>
            </a:r>
          </a:p>
          <a:p>
            <a:pPr lvl="1"/>
            <a:r>
              <a:rPr lang="en-US" altLang="zh-CN" dirty="0"/>
              <a:t>17.4.4 </a:t>
            </a:r>
            <a:r>
              <a:rPr lang="zh-CN" altLang="zh-CN" dirty="0"/>
              <a:t>避免效率低下</a:t>
            </a:r>
          </a:p>
          <a:p>
            <a:r>
              <a:rPr lang="en-US" altLang="zh-CN" dirty="0"/>
              <a:t>17.5 TCP</a:t>
            </a:r>
            <a:r>
              <a:rPr lang="zh-CN" altLang="zh-CN" dirty="0"/>
              <a:t>的拥塞控制机制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709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出发点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发送窗口越大，</a:t>
            </a:r>
            <a:r>
              <a:rPr lang="zh-CN" altLang="zh-CN" dirty="0" smtClean="0"/>
              <a:t>可获得</a:t>
            </a:r>
            <a:r>
              <a:rPr lang="zh-CN" altLang="zh-CN" dirty="0"/>
              <a:t>越高的传输</a:t>
            </a:r>
            <a:r>
              <a:rPr lang="zh-CN" altLang="zh-CN" dirty="0" smtClean="0"/>
              <a:t>效率</a:t>
            </a:r>
            <a:endParaRPr lang="en-US" altLang="zh-CN" dirty="0" smtClean="0"/>
          </a:p>
          <a:p>
            <a:r>
              <a:rPr lang="zh-CN" altLang="zh-CN" dirty="0" smtClean="0"/>
              <a:t>但窗口</a:t>
            </a:r>
            <a:r>
              <a:rPr lang="zh-CN" altLang="zh-CN" dirty="0"/>
              <a:t>太</a:t>
            </a:r>
            <a:r>
              <a:rPr lang="zh-CN" altLang="zh-CN" dirty="0" smtClean="0"/>
              <a:t>大可能</a:t>
            </a:r>
            <a:r>
              <a:rPr lang="zh-CN" altLang="zh-CN" dirty="0"/>
              <a:t>会导致接收方来不及</a:t>
            </a:r>
            <a:r>
              <a:rPr lang="zh-CN" altLang="zh-CN" dirty="0" smtClean="0"/>
              <a:t>接收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zh-CN" dirty="0"/>
              <a:t>增加了一个新的流量控制机制，接收方可以通过发送通告，限制发送方发送窗口的</a:t>
            </a:r>
            <a:r>
              <a:rPr lang="zh-CN" altLang="zh-CN" dirty="0" smtClean="0"/>
              <a:t>大小</a:t>
            </a:r>
            <a:endParaRPr lang="en-US" altLang="zh-CN" dirty="0" smtClean="0"/>
          </a:p>
          <a:p>
            <a:r>
              <a:rPr lang="zh-CN" altLang="zh-CN" dirty="0" smtClean="0"/>
              <a:t>接收</a:t>
            </a:r>
            <a:r>
              <a:rPr lang="zh-CN" altLang="zh-CN" dirty="0"/>
              <a:t>方通告窗口大小的</a:t>
            </a:r>
            <a:r>
              <a:rPr lang="zh-CN" altLang="zh-CN" dirty="0" smtClean="0"/>
              <a:t>信息写</a:t>
            </a:r>
            <a:r>
              <a:rPr lang="zh-CN" altLang="zh-CN" dirty="0"/>
              <a:t>在</a:t>
            </a:r>
            <a:r>
              <a:rPr lang="en-US" altLang="zh-CN" dirty="0"/>
              <a:t>TCP</a:t>
            </a:r>
            <a:r>
              <a:rPr lang="zh-CN" altLang="zh-CN" dirty="0"/>
              <a:t>首部的“窗口字段”字段</a:t>
            </a:r>
            <a:r>
              <a:rPr lang="zh-CN" altLang="zh-CN" dirty="0" smtClean="0"/>
              <a:t>中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给</a:t>
            </a:r>
            <a:r>
              <a:rPr lang="zh-CN" altLang="zh-CN" dirty="0"/>
              <a:t>发送</a:t>
            </a:r>
            <a:r>
              <a:rPr lang="zh-CN" altLang="zh-CN" dirty="0" smtClean="0"/>
              <a:t>方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619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发送窗口</a:t>
            </a:r>
            <a:r>
              <a:rPr lang="zh-CN" altLang="zh-CN" dirty="0"/>
              <a:t>的</a:t>
            </a:r>
            <a:r>
              <a:rPr lang="zh-CN" altLang="en-US" dirty="0" smtClean="0"/>
              <a:t>多重控制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发送</a:t>
            </a:r>
            <a:r>
              <a:rPr lang="zh-CN" altLang="zh-CN" dirty="0"/>
              <a:t>方窗口的变化来自于两个</a:t>
            </a:r>
            <a:r>
              <a:rPr lang="zh-CN" altLang="zh-CN" dirty="0" smtClean="0"/>
              <a:t>因素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接收</a:t>
            </a:r>
            <a:r>
              <a:rPr lang="zh-CN" altLang="zh-CN" dirty="0"/>
              <a:t>方的</a:t>
            </a:r>
            <a:r>
              <a:rPr lang="zh-CN" altLang="zh-CN" dirty="0" smtClean="0"/>
              <a:t>通告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发送方根</a:t>
            </a:r>
            <a:r>
              <a:rPr lang="zh-CN" altLang="zh-CN" dirty="0"/>
              <a:t>据网络的情况自行调整窗口的</a:t>
            </a:r>
            <a:r>
              <a:rPr lang="zh-CN" altLang="zh-CN" dirty="0" smtClean="0"/>
              <a:t>大小</a:t>
            </a:r>
            <a:endParaRPr lang="en-US" altLang="zh-CN" dirty="0" smtClean="0"/>
          </a:p>
          <a:p>
            <a:r>
              <a:rPr lang="zh-CN" altLang="zh-CN" dirty="0" smtClean="0"/>
              <a:t>发送</a:t>
            </a:r>
            <a:r>
              <a:rPr lang="zh-CN" altLang="zh-CN" dirty="0"/>
              <a:t>方的窗口是这两个中的</a:t>
            </a:r>
            <a:r>
              <a:rPr lang="zh-CN" altLang="zh-CN" dirty="0" smtClean="0"/>
              <a:t>最小值</a:t>
            </a:r>
            <a:endParaRPr lang="en-US" altLang="zh-CN" dirty="0" smtClean="0"/>
          </a:p>
          <a:p>
            <a:r>
              <a:rPr lang="zh-CN" altLang="zh-CN" dirty="0" smtClean="0"/>
              <a:t>即便</a:t>
            </a:r>
            <a:r>
              <a:rPr lang="zh-CN" altLang="zh-CN" dirty="0"/>
              <a:t>如此，因为时间差问题，发送方和接收方的窗口，也时常大小不相等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8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通告机制示例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只考虑</a:t>
            </a:r>
            <a:r>
              <a:rPr lang="en-US" altLang="zh-CN" dirty="0"/>
              <a:t>A</a:t>
            </a:r>
            <a:r>
              <a:rPr lang="zh-CN" altLang="zh-CN" dirty="0"/>
              <a:t>向</a:t>
            </a:r>
            <a:r>
              <a:rPr lang="en-US" altLang="zh-CN" dirty="0"/>
              <a:t>B</a:t>
            </a:r>
            <a:r>
              <a:rPr lang="zh-CN" altLang="zh-CN" dirty="0" smtClean="0"/>
              <a:t>发</a:t>
            </a:r>
            <a:endParaRPr lang="en-US" altLang="zh-CN" dirty="0" smtClean="0"/>
          </a:p>
          <a:p>
            <a:r>
              <a:rPr lang="zh-CN" altLang="zh-CN" dirty="0" smtClean="0"/>
              <a:t>每个</a:t>
            </a:r>
            <a:r>
              <a:rPr lang="zh-CN" altLang="zh-CN" dirty="0"/>
              <a:t>报文段包含</a:t>
            </a:r>
            <a:r>
              <a:rPr lang="en-US" altLang="zh-CN" dirty="0"/>
              <a:t>100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r>
              <a:rPr lang="zh-CN" altLang="zh-CN" dirty="0" smtClean="0"/>
              <a:t>假设支持</a:t>
            </a:r>
            <a:r>
              <a:rPr lang="zh-CN" altLang="zh-CN" dirty="0"/>
              <a:t>选择确认，以及选择</a:t>
            </a:r>
            <a:r>
              <a:rPr lang="zh-CN" altLang="zh-CN" dirty="0" smtClean="0"/>
              <a:t>重发</a:t>
            </a:r>
            <a:endParaRPr lang="en-US" altLang="zh-CN" dirty="0" smtClean="0"/>
          </a:p>
          <a:p>
            <a:r>
              <a:rPr lang="zh-CN" altLang="zh-CN" dirty="0"/>
              <a:t>在连接建立时，</a:t>
            </a:r>
            <a:r>
              <a:rPr lang="en-US" altLang="zh-CN" dirty="0"/>
              <a:t>B</a:t>
            </a:r>
            <a:r>
              <a:rPr lang="zh-CN" altLang="zh-CN" dirty="0"/>
              <a:t>告诉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zh-CN" dirty="0" smtClean="0"/>
              <a:t>我</a:t>
            </a:r>
            <a:r>
              <a:rPr lang="zh-CN" altLang="zh-CN" dirty="0"/>
              <a:t>的初始接收窗口</a:t>
            </a:r>
            <a:r>
              <a:rPr lang="en-US" altLang="zh-CN" dirty="0" err="1"/>
              <a:t>rwnd</a:t>
            </a:r>
            <a:r>
              <a:rPr lang="en-US" altLang="zh-CN" dirty="0"/>
              <a:t>=400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所以</a:t>
            </a:r>
            <a:r>
              <a:rPr lang="zh-CN" altLang="zh-CN" dirty="0"/>
              <a:t>双方的窗口都是</a:t>
            </a:r>
            <a:r>
              <a:rPr lang="en-US" altLang="zh-CN" dirty="0"/>
              <a:t>400</a:t>
            </a:r>
            <a:r>
              <a:rPr lang="zh-CN" altLang="zh-CN" dirty="0"/>
              <a:t>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4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）预感紧张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923928" y="798884"/>
            <a:ext cx="3457652" cy="6014491"/>
            <a:chOff x="3923928" y="72008"/>
            <a:chExt cx="3457652" cy="674136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3923928" y="72008"/>
              <a:ext cx="73276" cy="6741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7308304" y="72008"/>
              <a:ext cx="73276" cy="6741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755576" y="90872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发送数据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1~100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，还能发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300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73887" y="3326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58263" y="3326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B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923928" y="1059323"/>
            <a:ext cx="3384376" cy="569477"/>
            <a:chOff x="3923928" y="1059323"/>
            <a:chExt cx="3384376" cy="569477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3923928" y="1124744"/>
              <a:ext cx="338437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 rot="528339">
              <a:off x="5313303" y="1059323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黑体" pitchFamily="49" charset="-122"/>
                  <a:ea typeface="黑体" pitchFamily="49" charset="-122"/>
                </a:rPr>
                <a:t>Seq</a:t>
              </a:r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=1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923928" y="1294397"/>
            <a:ext cx="3384376" cy="572553"/>
            <a:chOff x="3923928" y="1294397"/>
            <a:chExt cx="3384376" cy="572553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3923928" y="1362894"/>
              <a:ext cx="338437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 rot="528339">
              <a:off x="5206795" y="1294397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黑体" pitchFamily="49" charset="-122"/>
                  <a:ea typeface="黑体" pitchFamily="49" charset="-122"/>
                </a:rPr>
                <a:t>Seq</a:t>
              </a:r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=101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923928" y="1545710"/>
            <a:ext cx="2520280" cy="432612"/>
            <a:chOff x="3923928" y="1545710"/>
            <a:chExt cx="2520280" cy="432612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3923928" y="1594892"/>
              <a:ext cx="2520280" cy="3834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 rot="528339">
              <a:off x="5223442" y="1545710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黑体" pitchFamily="49" charset="-122"/>
                  <a:ea typeface="黑体" pitchFamily="49" charset="-122"/>
                </a:rPr>
                <a:t>Seq</a:t>
              </a:r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=201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960566" y="1793656"/>
            <a:ext cx="3384376" cy="540366"/>
            <a:chOff x="3960566" y="1793656"/>
            <a:chExt cx="3384376" cy="540366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3960566" y="1829966"/>
              <a:ext cx="338437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 rot="528339">
              <a:off x="5255192" y="1793656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黑体" pitchFamily="49" charset="-122"/>
                  <a:ea typeface="黑体" pitchFamily="49" charset="-122"/>
                </a:rPr>
                <a:t>Seq</a:t>
              </a:r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=301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16216" y="1902420"/>
            <a:ext cx="209007" cy="207675"/>
            <a:chOff x="6147448" y="4873800"/>
            <a:chExt cx="209007" cy="207675"/>
          </a:xfrm>
        </p:grpSpPr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6147448" y="4873800"/>
              <a:ext cx="209007" cy="20767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6147448" y="4873800"/>
              <a:ext cx="209007" cy="20767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767155" y="117476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发送数据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101~200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，还能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发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200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4626" y="141618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201~300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，还能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发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100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5049" y="164150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301~400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暂停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3997204" y="2267346"/>
            <a:ext cx="3311100" cy="585590"/>
            <a:chOff x="3997204" y="2267346"/>
            <a:chExt cx="3311100" cy="585590"/>
          </a:xfrm>
        </p:grpSpPr>
        <p:cxnSp>
          <p:nvCxnSpPr>
            <p:cNvPr id="44" name="直接箭头连接符 43"/>
            <p:cNvCxnSpPr/>
            <p:nvPr/>
          </p:nvCxnSpPr>
          <p:spPr>
            <a:xfrm flipH="1">
              <a:off x="3997204" y="2334022"/>
              <a:ext cx="3311100" cy="518914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 rot="21154684">
              <a:off x="4226358" y="2267346"/>
              <a:ext cx="22573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ack</a:t>
              </a:r>
              <a:r>
                <a:rPr lang="en-US" altLang="zh-CN" dirty="0"/>
                <a:t>=201, </a:t>
              </a:r>
              <a:r>
                <a:rPr lang="en-US" altLang="zh-CN" dirty="0" err="1"/>
                <a:t>rwnd</a:t>
              </a:r>
              <a:r>
                <a:rPr lang="en-US" altLang="zh-CN" dirty="0"/>
                <a:t>=300</a:t>
              </a:r>
              <a:endParaRPr lang="zh-CN" altLang="en-US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7308304" y="1902420"/>
            <a:ext cx="1835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索要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201~300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，并通知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发送窗口改为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300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字节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3976886" y="2852936"/>
            <a:ext cx="3384376" cy="569477"/>
            <a:chOff x="3923928" y="1059323"/>
            <a:chExt cx="3384376" cy="569477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3923928" y="1124744"/>
              <a:ext cx="338437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 rot="528339">
              <a:off x="5172239" y="1059323"/>
              <a:ext cx="1043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/>
                <a:t>seq</a:t>
              </a:r>
              <a:r>
                <a:rPr lang="en-US" altLang="zh-CN" dirty="0" smtClean="0"/>
                <a:t>=201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976886" y="3088010"/>
            <a:ext cx="3384376" cy="572553"/>
            <a:chOff x="3923928" y="1294397"/>
            <a:chExt cx="3384376" cy="572553"/>
          </a:xfrm>
        </p:grpSpPr>
        <p:cxnSp>
          <p:nvCxnSpPr>
            <p:cNvPr id="53" name="直接箭头连接符 52"/>
            <p:cNvCxnSpPr/>
            <p:nvPr/>
          </p:nvCxnSpPr>
          <p:spPr>
            <a:xfrm>
              <a:off x="3923928" y="1362894"/>
              <a:ext cx="338437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 rot="528339">
              <a:off x="5206795" y="1294397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黑体" pitchFamily="49" charset="-122"/>
                  <a:ea typeface="黑体" pitchFamily="49" charset="-122"/>
                </a:rPr>
                <a:t>Seq</a:t>
              </a:r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=401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774625" y="269962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发送数据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201~300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，还能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发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100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55576" y="298766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401~500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暂停</a:t>
            </a:r>
          </a:p>
        </p:txBody>
      </p:sp>
    </p:spTree>
    <p:extLst>
      <p:ext uri="{BB962C8B-B14F-4D97-AF65-F5344CB8AC3E}">
        <p14:creationId xmlns:p14="http://schemas.microsoft.com/office/powerpoint/2010/main" val="1059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  <p:bldP spid="37" grpId="0"/>
      <p:bldP spid="38" grpId="0"/>
      <p:bldP spid="48" grpId="0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1560" y="3356992"/>
            <a:ext cx="7704856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如果应用进程传给</a:t>
            </a:r>
            <a:r>
              <a:rPr lang="en-US" altLang="zh-CN" dirty="0" smtClean="0"/>
              <a:t>TCP</a:t>
            </a:r>
            <a:r>
              <a:rPr lang="zh-CN" altLang="zh-CN" dirty="0" smtClean="0"/>
              <a:t>的</a:t>
            </a:r>
            <a:r>
              <a:rPr lang="zh-CN" altLang="zh-CN" dirty="0"/>
              <a:t>数据块太长，</a:t>
            </a:r>
            <a:r>
              <a:rPr lang="en-US" altLang="zh-CN" dirty="0"/>
              <a:t>TCP</a:t>
            </a:r>
            <a:r>
              <a:rPr lang="zh-CN" altLang="zh-CN" dirty="0"/>
              <a:t>可能将其划分成短的报文</a:t>
            </a:r>
            <a:r>
              <a:rPr lang="zh-CN" altLang="zh-CN" dirty="0" smtClean="0"/>
              <a:t>段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应用进程一次只发来很少字节，</a:t>
            </a:r>
            <a:r>
              <a:rPr lang="en-US" altLang="zh-CN" dirty="0"/>
              <a:t>TCP</a:t>
            </a:r>
            <a:r>
              <a:rPr lang="zh-CN" altLang="zh-CN" dirty="0"/>
              <a:t>可能等待积累有足够多的字节后再封装成报文</a:t>
            </a:r>
            <a:r>
              <a:rPr lang="zh-CN" altLang="zh-CN" dirty="0" smtClean="0"/>
              <a:t>段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538288"/>
              </p:ext>
            </p:extLst>
          </p:nvPr>
        </p:nvGraphicFramePr>
        <p:xfrm>
          <a:off x="1043608" y="3284984"/>
          <a:ext cx="6696744" cy="3309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Visio" r:id="rId3" imgW="8486199" imgH="4192100" progId="Visio.Drawing.11">
                  <p:embed/>
                </p:oleObj>
              </mc:Choice>
              <mc:Fallback>
                <p:oleObj name="Visio" r:id="rId3" imgW="8486199" imgH="41921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84984"/>
                        <a:ext cx="6696744" cy="3309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5415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）紧张加剧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923928" y="798884"/>
            <a:ext cx="3457652" cy="6014491"/>
            <a:chOff x="3923928" y="72008"/>
            <a:chExt cx="3457652" cy="674136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3923928" y="72008"/>
              <a:ext cx="73276" cy="6741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7308304" y="72008"/>
              <a:ext cx="73276" cy="6741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755576" y="90872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发送数据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1~100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，还能发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300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73887" y="3326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58263" y="3326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B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923928" y="1059323"/>
            <a:ext cx="3384376" cy="569477"/>
            <a:chOff x="3923928" y="1059323"/>
            <a:chExt cx="3384376" cy="569477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3923928" y="1124744"/>
              <a:ext cx="338437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 rot="528339">
              <a:off x="5313303" y="1059323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黑体" pitchFamily="49" charset="-122"/>
                  <a:ea typeface="黑体" pitchFamily="49" charset="-122"/>
                </a:rPr>
                <a:t>Seq</a:t>
              </a:r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=1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923928" y="1294397"/>
            <a:ext cx="3384376" cy="572553"/>
            <a:chOff x="3923928" y="1294397"/>
            <a:chExt cx="3384376" cy="572553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3923928" y="1362894"/>
              <a:ext cx="338437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 rot="528339">
              <a:off x="5206795" y="1294397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黑体" pitchFamily="49" charset="-122"/>
                  <a:ea typeface="黑体" pitchFamily="49" charset="-122"/>
                </a:rPr>
                <a:t>Seq</a:t>
              </a:r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=101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923928" y="1545710"/>
            <a:ext cx="2520280" cy="432612"/>
            <a:chOff x="3923928" y="1545710"/>
            <a:chExt cx="2520280" cy="432612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3923928" y="1594892"/>
              <a:ext cx="2520280" cy="3834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 rot="528339">
              <a:off x="5223442" y="1545710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黑体" pitchFamily="49" charset="-122"/>
                  <a:ea typeface="黑体" pitchFamily="49" charset="-122"/>
                </a:rPr>
                <a:t>Seq</a:t>
              </a:r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=201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960566" y="1793656"/>
            <a:ext cx="3384376" cy="540366"/>
            <a:chOff x="3960566" y="1793656"/>
            <a:chExt cx="3384376" cy="540366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3960566" y="1829966"/>
              <a:ext cx="338437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 rot="528339">
              <a:off x="5255192" y="1793656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黑体" pitchFamily="49" charset="-122"/>
                  <a:ea typeface="黑体" pitchFamily="49" charset="-122"/>
                </a:rPr>
                <a:t>Seq</a:t>
              </a:r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=301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16216" y="1902420"/>
            <a:ext cx="209007" cy="207675"/>
            <a:chOff x="6147448" y="4873800"/>
            <a:chExt cx="209007" cy="207675"/>
          </a:xfrm>
        </p:grpSpPr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6147448" y="4873800"/>
              <a:ext cx="209007" cy="20767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6147448" y="4873800"/>
              <a:ext cx="209007" cy="20767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767155" y="117476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发送数据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101~200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，还能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发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200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4626" y="141618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201~300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，还能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发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100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5049" y="164150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301~400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暂停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3997204" y="2267346"/>
            <a:ext cx="3311100" cy="585590"/>
            <a:chOff x="3997204" y="2267346"/>
            <a:chExt cx="3311100" cy="585590"/>
          </a:xfrm>
        </p:grpSpPr>
        <p:cxnSp>
          <p:nvCxnSpPr>
            <p:cNvPr id="44" name="直接箭头连接符 43"/>
            <p:cNvCxnSpPr/>
            <p:nvPr/>
          </p:nvCxnSpPr>
          <p:spPr>
            <a:xfrm flipH="1">
              <a:off x="3997204" y="2334022"/>
              <a:ext cx="3311100" cy="518914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 rot="21154684">
              <a:off x="4226358" y="2267346"/>
              <a:ext cx="22573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ack</a:t>
              </a:r>
              <a:r>
                <a:rPr lang="en-US" altLang="zh-CN" dirty="0"/>
                <a:t>=201, </a:t>
              </a:r>
              <a:r>
                <a:rPr lang="en-US" altLang="zh-CN" dirty="0" err="1"/>
                <a:t>rwnd</a:t>
              </a:r>
              <a:r>
                <a:rPr lang="en-US" altLang="zh-CN" dirty="0"/>
                <a:t>=300</a:t>
              </a:r>
              <a:endParaRPr lang="zh-CN" altLang="en-US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7308304" y="1902420"/>
            <a:ext cx="1835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索要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201~300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，并通知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发送窗口改为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300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字节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3976886" y="2852936"/>
            <a:ext cx="3384376" cy="569477"/>
            <a:chOff x="3923928" y="1059323"/>
            <a:chExt cx="3384376" cy="569477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3923928" y="1124744"/>
              <a:ext cx="338437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 rot="528339">
              <a:off x="5172239" y="1059323"/>
              <a:ext cx="1043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/>
                <a:t>seq</a:t>
              </a:r>
              <a:r>
                <a:rPr lang="en-US" altLang="zh-CN" dirty="0" smtClean="0"/>
                <a:t>=201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976886" y="3088010"/>
            <a:ext cx="3384376" cy="572553"/>
            <a:chOff x="3923928" y="1294397"/>
            <a:chExt cx="3384376" cy="572553"/>
          </a:xfrm>
        </p:grpSpPr>
        <p:cxnSp>
          <p:nvCxnSpPr>
            <p:cNvPr id="53" name="直接箭头连接符 52"/>
            <p:cNvCxnSpPr/>
            <p:nvPr/>
          </p:nvCxnSpPr>
          <p:spPr>
            <a:xfrm>
              <a:off x="3923928" y="1362894"/>
              <a:ext cx="338437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 rot="528339">
              <a:off x="5206795" y="1294397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黑体" pitchFamily="49" charset="-122"/>
                  <a:ea typeface="黑体" pitchFamily="49" charset="-122"/>
                </a:rPr>
                <a:t>Seq</a:t>
              </a:r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=401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774625" y="269962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发送数据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201~300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，还能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发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100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11466" y="298766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401~500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暂停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997204" y="3660563"/>
            <a:ext cx="3311100" cy="585590"/>
            <a:chOff x="3997204" y="2267346"/>
            <a:chExt cx="3311100" cy="585590"/>
          </a:xfrm>
        </p:grpSpPr>
        <p:cxnSp>
          <p:nvCxnSpPr>
            <p:cNvPr id="46" name="直接箭头连接符 45"/>
            <p:cNvCxnSpPr/>
            <p:nvPr/>
          </p:nvCxnSpPr>
          <p:spPr>
            <a:xfrm flipH="1">
              <a:off x="3997204" y="2334022"/>
              <a:ext cx="3311100" cy="518914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 rot="21154684">
              <a:off x="4243190" y="2267346"/>
              <a:ext cx="2223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ack</a:t>
              </a:r>
              <a:r>
                <a:rPr lang="en-US" altLang="zh-CN" dirty="0"/>
                <a:t>=501, </a:t>
              </a:r>
              <a:r>
                <a:rPr lang="en-US" altLang="zh-CN" dirty="0" err="1"/>
                <a:t>rwnd</a:t>
              </a:r>
              <a:r>
                <a:rPr lang="en-US" altLang="zh-CN" dirty="0"/>
                <a:t>=100</a:t>
              </a:r>
              <a:endParaRPr lang="zh-CN" altLang="en-US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7361262" y="3299992"/>
            <a:ext cx="1835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通知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发送窗口改为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字节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3995936" y="4246153"/>
            <a:ext cx="3349006" cy="569477"/>
            <a:chOff x="3923928" y="1059323"/>
            <a:chExt cx="3384376" cy="569477"/>
          </a:xfrm>
        </p:grpSpPr>
        <p:cxnSp>
          <p:nvCxnSpPr>
            <p:cNvPr id="60" name="直接箭头连接符 59"/>
            <p:cNvCxnSpPr/>
            <p:nvPr/>
          </p:nvCxnSpPr>
          <p:spPr>
            <a:xfrm>
              <a:off x="3923928" y="1124744"/>
              <a:ext cx="338437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 rot="528339">
              <a:off x="5175445" y="1059323"/>
              <a:ext cx="10374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/>
                <a:t>seq</a:t>
              </a:r>
              <a:r>
                <a:rPr lang="en-US" altLang="zh-CN" dirty="0" smtClean="0"/>
                <a:t>=501</a:t>
              </a:r>
              <a:endParaRPr lang="zh-CN" altLang="en-US" dirty="0"/>
            </a:p>
          </p:txBody>
        </p:sp>
      </p:grpSp>
      <p:sp>
        <p:nvSpPr>
          <p:cNvPr id="62" name="矩形 61"/>
          <p:cNvSpPr/>
          <p:nvPr/>
        </p:nvSpPr>
        <p:spPr>
          <a:xfrm>
            <a:off x="827584" y="4139788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501~600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暂停</a:t>
            </a:r>
          </a:p>
        </p:txBody>
      </p:sp>
    </p:spTree>
    <p:extLst>
      <p:ext uri="{BB962C8B-B14F-4D97-AF65-F5344CB8AC3E}">
        <p14:creationId xmlns:p14="http://schemas.microsoft.com/office/powerpoint/2010/main" val="292614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）满仓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923928" y="798884"/>
            <a:ext cx="3457652" cy="6014491"/>
            <a:chOff x="3923928" y="72008"/>
            <a:chExt cx="3457652" cy="674136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3923928" y="72008"/>
              <a:ext cx="73276" cy="6741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7308304" y="72008"/>
              <a:ext cx="73276" cy="6741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755576" y="90872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发送数据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1~100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，还能发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300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73887" y="3326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58263" y="3326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B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923928" y="1059323"/>
            <a:ext cx="3384376" cy="569477"/>
            <a:chOff x="3923928" y="1059323"/>
            <a:chExt cx="3384376" cy="569477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3923928" y="1124744"/>
              <a:ext cx="338437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 rot="528339">
              <a:off x="5313303" y="1059323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黑体" pitchFamily="49" charset="-122"/>
                  <a:ea typeface="黑体" pitchFamily="49" charset="-122"/>
                </a:rPr>
                <a:t>Seq</a:t>
              </a:r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=1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923928" y="1294397"/>
            <a:ext cx="3384376" cy="572553"/>
            <a:chOff x="3923928" y="1294397"/>
            <a:chExt cx="3384376" cy="572553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3923928" y="1362894"/>
              <a:ext cx="338437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 rot="528339">
              <a:off x="5206795" y="1294397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黑体" pitchFamily="49" charset="-122"/>
                  <a:ea typeface="黑体" pitchFamily="49" charset="-122"/>
                </a:rPr>
                <a:t>Seq</a:t>
              </a:r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=101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923928" y="1545710"/>
            <a:ext cx="2520280" cy="432612"/>
            <a:chOff x="3923928" y="1545710"/>
            <a:chExt cx="2520280" cy="432612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3923928" y="1594892"/>
              <a:ext cx="2520280" cy="3834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 rot="528339">
              <a:off x="5223442" y="1545710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黑体" pitchFamily="49" charset="-122"/>
                  <a:ea typeface="黑体" pitchFamily="49" charset="-122"/>
                </a:rPr>
                <a:t>Seq</a:t>
              </a:r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=201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960566" y="1793656"/>
            <a:ext cx="3384376" cy="540366"/>
            <a:chOff x="3960566" y="1793656"/>
            <a:chExt cx="3384376" cy="540366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3960566" y="1829966"/>
              <a:ext cx="338437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 rot="528339">
              <a:off x="5255192" y="1793656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黑体" pitchFamily="49" charset="-122"/>
                  <a:ea typeface="黑体" pitchFamily="49" charset="-122"/>
                </a:rPr>
                <a:t>Seq</a:t>
              </a:r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=301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16216" y="1902420"/>
            <a:ext cx="209007" cy="207675"/>
            <a:chOff x="6147448" y="4873800"/>
            <a:chExt cx="209007" cy="207675"/>
          </a:xfrm>
        </p:grpSpPr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6147448" y="4873800"/>
              <a:ext cx="209007" cy="20767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6147448" y="4873800"/>
              <a:ext cx="209007" cy="20767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767155" y="117476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发送数据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101~200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，还能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发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200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4626" y="141618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201~300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，还能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发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100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5049" y="164150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301~400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暂停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3997204" y="2267346"/>
            <a:ext cx="3311100" cy="585590"/>
            <a:chOff x="3997204" y="2267346"/>
            <a:chExt cx="3311100" cy="585590"/>
          </a:xfrm>
        </p:grpSpPr>
        <p:cxnSp>
          <p:nvCxnSpPr>
            <p:cNvPr id="44" name="直接箭头连接符 43"/>
            <p:cNvCxnSpPr/>
            <p:nvPr/>
          </p:nvCxnSpPr>
          <p:spPr>
            <a:xfrm flipH="1">
              <a:off x="3997204" y="2334022"/>
              <a:ext cx="3311100" cy="518914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 rot="21154684">
              <a:off x="4226358" y="2267346"/>
              <a:ext cx="22573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ack</a:t>
              </a:r>
              <a:r>
                <a:rPr lang="en-US" altLang="zh-CN" dirty="0"/>
                <a:t>=201, </a:t>
              </a:r>
              <a:r>
                <a:rPr lang="en-US" altLang="zh-CN" dirty="0" err="1"/>
                <a:t>rwnd</a:t>
              </a:r>
              <a:r>
                <a:rPr lang="en-US" altLang="zh-CN" dirty="0"/>
                <a:t>=300</a:t>
              </a:r>
              <a:endParaRPr lang="zh-CN" altLang="en-US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7308304" y="1902420"/>
            <a:ext cx="1835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索要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201~300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，并通知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发送窗口改为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300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字节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3976886" y="2852936"/>
            <a:ext cx="3384376" cy="569477"/>
            <a:chOff x="3923928" y="1059323"/>
            <a:chExt cx="3384376" cy="569477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3923928" y="1124744"/>
              <a:ext cx="338437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 rot="528339">
              <a:off x="5172239" y="1059323"/>
              <a:ext cx="1043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/>
                <a:t>seq</a:t>
              </a:r>
              <a:r>
                <a:rPr lang="en-US" altLang="zh-CN" dirty="0" smtClean="0"/>
                <a:t>=201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976886" y="3088010"/>
            <a:ext cx="3384376" cy="572553"/>
            <a:chOff x="3923928" y="1294397"/>
            <a:chExt cx="3384376" cy="572553"/>
          </a:xfrm>
        </p:grpSpPr>
        <p:cxnSp>
          <p:nvCxnSpPr>
            <p:cNvPr id="53" name="直接箭头连接符 52"/>
            <p:cNvCxnSpPr/>
            <p:nvPr/>
          </p:nvCxnSpPr>
          <p:spPr>
            <a:xfrm>
              <a:off x="3923928" y="1362894"/>
              <a:ext cx="338437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 rot="528339">
              <a:off x="5206795" y="1294397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黑体" pitchFamily="49" charset="-122"/>
                  <a:ea typeface="黑体" pitchFamily="49" charset="-122"/>
                </a:rPr>
                <a:t>Seq</a:t>
              </a:r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=401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774625" y="269962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发送数据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201~300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，还能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发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100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11466" y="298766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401~500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暂停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997204" y="3660563"/>
            <a:ext cx="3311100" cy="585590"/>
            <a:chOff x="3997204" y="2267346"/>
            <a:chExt cx="3311100" cy="585590"/>
          </a:xfrm>
        </p:grpSpPr>
        <p:cxnSp>
          <p:nvCxnSpPr>
            <p:cNvPr id="46" name="直接箭头连接符 45"/>
            <p:cNvCxnSpPr/>
            <p:nvPr/>
          </p:nvCxnSpPr>
          <p:spPr>
            <a:xfrm flipH="1">
              <a:off x="3997204" y="2334022"/>
              <a:ext cx="3311100" cy="518914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 rot="21154684">
              <a:off x="4243190" y="2267346"/>
              <a:ext cx="2223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ack</a:t>
              </a:r>
              <a:r>
                <a:rPr lang="en-US" altLang="zh-CN" dirty="0"/>
                <a:t>=501, </a:t>
              </a:r>
              <a:r>
                <a:rPr lang="en-US" altLang="zh-CN" dirty="0" err="1"/>
                <a:t>rwnd</a:t>
              </a:r>
              <a:r>
                <a:rPr lang="en-US" altLang="zh-CN" dirty="0"/>
                <a:t>=100</a:t>
              </a:r>
              <a:endParaRPr lang="zh-CN" altLang="en-US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7361262" y="3299992"/>
            <a:ext cx="1835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通知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发送窗口改为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字节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3995936" y="4246153"/>
            <a:ext cx="3349006" cy="569477"/>
            <a:chOff x="3923928" y="1059323"/>
            <a:chExt cx="3384376" cy="569477"/>
          </a:xfrm>
        </p:grpSpPr>
        <p:cxnSp>
          <p:nvCxnSpPr>
            <p:cNvPr id="60" name="直接箭头连接符 59"/>
            <p:cNvCxnSpPr/>
            <p:nvPr/>
          </p:nvCxnSpPr>
          <p:spPr>
            <a:xfrm>
              <a:off x="3923928" y="1124744"/>
              <a:ext cx="338437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 rot="528339">
              <a:off x="5175445" y="1059323"/>
              <a:ext cx="10374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/>
                <a:t>seq</a:t>
              </a:r>
              <a:r>
                <a:rPr lang="en-US" altLang="zh-CN" dirty="0" smtClean="0"/>
                <a:t>=501</a:t>
              </a:r>
              <a:endParaRPr lang="zh-CN" altLang="en-US" dirty="0"/>
            </a:p>
          </p:txBody>
        </p:sp>
      </p:grpSp>
      <p:sp>
        <p:nvSpPr>
          <p:cNvPr id="62" name="矩形 61"/>
          <p:cNvSpPr/>
          <p:nvPr/>
        </p:nvSpPr>
        <p:spPr>
          <a:xfrm>
            <a:off x="827584" y="4139788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501~600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暂停</a:t>
            </a:r>
          </a:p>
        </p:txBody>
      </p:sp>
      <p:sp>
        <p:nvSpPr>
          <p:cNvPr id="63" name="矩形 62"/>
          <p:cNvSpPr/>
          <p:nvPr/>
        </p:nvSpPr>
        <p:spPr>
          <a:xfrm>
            <a:off x="7458345" y="4492464"/>
            <a:ext cx="1835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通知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发送窗口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改为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字节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4012921" y="4818034"/>
            <a:ext cx="3311100" cy="585590"/>
            <a:chOff x="3997204" y="2267346"/>
            <a:chExt cx="3311100" cy="585590"/>
          </a:xfrm>
        </p:grpSpPr>
        <p:cxnSp>
          <p:nvCxnSpPr>
            <p:cNvPr id="65" name="直接箭头连接符 64"/>
            <p:cNvCxnSpPr/>
            <p:nvPr/>
          </p:nvCxnSpPr>
          <p:spPr>
            <a:xfrm flipH="1">
              <a:off x="3997204" y="2334022"/>
              <a:ext cx="3311100" cy="518914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 rot="21154684">
              <a:off x="4359407" y="2267346"/>
              <a:ext cx="19912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ack</a:t>
              </a:r>
              <a:r>
                <a:rPr lang="en-US" altLang="zh-CN" dirty="0"/>
                <a:t>=601, </a:t>
              </a:r>
              <a:r>
                <a:rPr lang="en-US" altLang="zh-CN" dirty="0" err="1"/>
                <a:t>rwnd</a:t>
              </a:r>
              <a:r>
                <a:rPr lang="en-US" altLang="zh-CN" dirty="0"/>
                <a:t>=0</a:t>
              </a:r>
              <a:endParaRPr lang="zh-CN" altLang="en-US" dirty="0"/>
            </a:p>
          </p:txBody>
        </p:sp>
      </p:grp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57" y="4522940"/>
            <a:ext cx="2325060" cy="200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矩形 66"/>
          <p:cNvSpPr/>
          <p:nvPr/>
        </p:nvSpPr>
        <p:spPr>
          <a:xfrm>
            <a:off x="3603206" y="580526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股市有风险，投资需谨慎</a:t>
            </a: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9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zh-CN" dirty="0">
                <a:solidFill>
                  <a:srgbClr val="FF0000"/>
                </a:solidFill>
              </a:rPr>
              <a:t>可能出现的死锁问题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接收</a:t>
            </a:r>
            <a:r>
              <a:rPr lang="zh-CN" altLang="zh-CN" dirty="0"/>
              <a:t>方将发送方的窗口大小调整为</a:t>
            </a:r>
            <a:r>
              <a:rPr lang="en-US" altLang="zh-CN" dirty="0" smtClean="0"/>
              <a:t>0</a:t>
            </a:r>
          </a:p>
          <a:p>
            <a:r>
              <a:rPr lang="zh-CN" altLang="zh-CN" dirty="0" smtClean="0"/>
              <a:t>有时</a:t>
            </a:r>
            <a:r>
              <a:rPr lang="zh-CN" altLang="zh-CN" dirty="0"/>
              <a:t>会因此而产生一些</a:t>
            </a:r>
            <a:r>
              <a:rPr lang="zh-CN" altLang="zh-CN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如，</a:t>
            </a:r>
            <a:r>
              <a:rPr lang="en-US" altLang="zh-CN" dirty="0" smtClean="0"/>
              <a:t>B</a:t>
            </a:r>
            <a:r>
              <a:rPr lang="zh-CN" altLang="zh-CN" dirty="0"/>
              <a:t>将</a:t>
            </a:r>
            <a:r>
              <a:rPr lang="en-US" altLang="zh-CN" dirty="0"/>
              <a:t>A</a:t>
            </a:r>
            <a:r>
              <a:rPr lang="zh-CN" altLang="zh-CN" dirty="0"/>
              <a:t>的窗口大小调整为</a:t>
            </a:r>
            <a:r>
              <a:rPr lang="en-US" altLang="zh-CN" dirty="0"/>
              <a:t>0</a:t>
            </a:r>
            <a:r>
              <a:rPr lang="zh-CN" altLang="zh-CN" dirty="0"/>
              <a:t>后，过</a:t>
            </a:r>
            <a:r>
              <a:rPr lang="zh-CN" altLang="zh-CN" dirty="0" smtClean="0"/>
              <a:t>了段</a:t>
            </a:r>
            <a:r>
              <a:rPr lang="zh-CN" altLang="zh-CN" dirty="0"/>
              <a:t>时间，</a:t>
            </a:r>
            <a:r>
              <a:rPr lang="en-US" altLang="zh-CN" dirty="0" smtClean="0"/>
              <a:t>B</a:t>
            </a:r>
            <a:r>
              <a:rPr lang="zh-CN" altLang="zh-CN" dirty="0" smtClean="0"/>
              <a:t>缓存</a:t>
            </a:r>
            <a:r>
              <a:rPr lang="zh-CN" altLang="zh-CN" dirty="0"/>
              <a:t>有所释放</a:t>
            </a:r>
            <a:r>
              <a:rPr lang="zh-CN" altLang="zh-CN" dirty="0" smtClean="0"/>
              <a:t>，允许</a:t>
            </a:r>
            <a:r>
              <a:rPr lang="en-US" altLang="zh-CN" dirty="0"/>
              <a:t>A</a:t>
            </a:r>
            <a:r>
              <a:rPr lang="zh-CN" altLang="zh-CN" dirty="0"/>
              <a:t>发送</a:t>
            </a:r>
            <a:r>
              <a:rPr lang="zh-CN" altLang="zh-CN" dirty="0" smtClean="0"/>
              <a:t>数据，</a:t>
            </a:r>
            <a:r>
              <a:rPr lang="zh-CN" altLang="zh-CN" dirty="0"/>
              <a:t>向</a:t>
            </a:r>
            <a:r>
              <a:rPr lang="en-US" altLang="zh-CN" dirty="0"/>
              <a:t>A</a:t>
            </a:r>
            <a:r>
              <a:rPr lang="zh-CN" altLang="zh-CN" dirty="0"/>
              <a:t>发送了</a:t>
            </a:r>
            <a:r>
              <a:rPr lang="en-US" altLang="zh-CN" dirty="0" err="1"/>
              <a:t>rwnd</a:t>
            </a:r>
            <a:r>
              <a:rPr lang="en-US" altLang="zh-CN" dirty="0"/>
              <a:t>=400</a:t>
            </a:r>
            <a:r>
              <a:rPr lang="zh-CN" altLang="zh-CN" dirty="0"/>
              <a:t>的报文</a:t>
            </a:r>
            <a:r>
              <a:rPr lang="zh-CN" altLang="zh-CN" dirty="0" smtClean="0"/>
              <a:t>段</a:t>
            </a:r>
            <a:endParaRPr lang="en-US" altLang="zh-CN" dirty="0" smtClean="0"/>
          </a:p>
          <a:p>
            <a:r>
              <a:rPr lang="zh-CN" altLang="zh-CN" dirty="0" smtClean="0"/>
              <a:t>然而</a:t>
            </a:r>
            <a:r>
              <a:rPr lang="zh-CN" altLang="zh-CN" dirty="0"/>
              <a:t>这个报文段在网络中丢失</a:t>
            </a:r>
            <a:r>
              <a:rPr lang="zh-CN" altLang="zh-CN" dirty="0" smtClean="0"/>
              <a:t>了</a:t>
            </a:r>
            <a:r>
              <a:rPr lang="zh-CN" altLang="en-US" dirty="0" smtClean="0"/>
              <a:t>！</a:t>
            </a:r>
            <a:r>
              <a:rPr lang="zh-CN" altLang="zh-CN" dirty="0"/>
              <a:t>丢失了</a:t>
            </a:r>
            <a:r>
              <a:rPr lang="zh-CN" altLang="en-US" dirty="0" smtClean="0"/>
              <a:t>！</a:t>
            </a:r>
            <a:r>
              <a:rPr lang="zh-CN" altLang="zh-CN" dirty="0"/>
              <a:t>丢失了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zh-CN" dirty="0" smtClean="0"/>
              <a:t>于是</a:t>
            </a:r>
            <a:r>
              <a:rPr lang="en-US" altLang="zh-CN" dirty="0"/>
              <a:t>A</a:t>
            </a:r>
            <a:r>
              <a:rPr lang="zh-CN" altLang="zh-CN" dirty="0"/>
              <a:t>一直等待</a:t>
            </a:r>
            <a:r>
              <a:rPr lang="en-US" altLang="zh-CN" dirty="0"/>
              <a:t>B</a:t>
            </a:r>
            <a:r>
              <a:rPr lang="zh-CN" altLang="zh-CN" dirty="0"/>
              <a:t>的“大赦”</a:t>
            </a:r>
            <a:r>
              <a:rPr lang="zh-CN" altLang="zh-CN" dirty="0" smtClean="0"/>
              <a:t>通知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en-US" altLang="zh-CN" dirty="0"/>
              <a:t>B</a:t>
            </a:r>
            <a:r>
              <a:rPr lang="zh-CN" altLang="zh-CN" dirty="0"/>
              <a:t>也一直等待</a:t>
            </a:r>
            <a:r>
              <a:rPr lang="en-US" altLang="zh-CN" dirty="0"/>
              <a:t>A</a:t>
            </a:r>
            <a:r>
              <a:rPr lang="zh-CN" altLang="zh-CN" dirty="0"/>
              <a:t>发送的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r>
              <a:rPr lang="zh-CN" altLang="zh-CN" dirty="0" smtClean="0"/>
              <a:t>双方</a:t>
            </a:r>
            <a:r>
              <a:rPr lang="zh-CN" altLang="zh-CN" dirty="0"/>
              <a:t>产生了死锁的现象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3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zh-CN" dirty="0"/>
              <a:t>为每一个连接设有一个持续</a:t>
            </a:r>
            <a:r>
              <a:rPr lang="zh-CN" altLang="zh-CN" dirty="0" smtClean="0"/>
              <a:t>计时器</a:t>
            </a:r>
            <a:endParaRPr lang="en-US" altLang="zh-CN" dirty="0" smtClean="0"/>
          </a:p>
          <a:p>
            <a:r>
              <a:rPr lang="zh-CN" altLang="zh-CN" dirty="0" smtClean="0"/>
              <a:t>只要</a:t>
            </a:r>
            <a:r>
              <a:rPr lang="zh-CN" altLang="zh-CN" dirty="0"/>
              <a:t>发送方收到对方的零窗口通知，就启动该</a:t>
            </a:r>
            <a:r>
              <a:rPr lang="zh-CN" altLang="zh-CN" dirty="0" smtClean="0"/>
              <a:t>计时器</a:t>
            </a:r>
            <a:endParaRPr lang="en-US" altLang="zh-CN" dirty="0" smtClean="0"/>
          </a:p>
          <a:p>
            <a:r>
              <a:rPr lang="zh-CN" altLang="zh-CN" dirty="0" smtClean="0"/>
              <a:t>若</a:t>
            </a:r>
            <a:r>
              <a:rPr lang="zh-CN" altLang="zh-CN" dirty="0"/>
              <a:t>持续计时器到期，仍未</a:t>
            </a:r>
            <a:r>
              <a:rPr lang="zh-CN" altLang="zh-CN" dirty="0" smtClean="0"/>
              <a:t>收到非</a:t>
            </a:r>
            <a:r>
              <a:rPr lang="zh-CN" altLang="zh-CN" dirty="0"/>
              <a:t>零窗口通知，发送方就发送一个零窗口探测报文段（仅携带</a:t>
            </a:r>
            <a:r>
              <a:rPr lang="en-US" altLang="zh-CN" dirty="0"/>
              <a:t>1</a:t>
            </a:r>
            <a:r>
              <a:rPr lang="zh-CN" altLang="zh-CN" dirty="0" smtClean="0"/>
              <a:t>字节数据）</a:t>
            </a:r>
            <a:endParaRPr lang="zh-CN" altLang="zh-CN" dirty="0"/>
          </a:p>
          <a:p>
            <a:r>
              <a:rPr lang="zh-CN" altLang="zh-CN" dirty="0"/>
              <a:t>接收方收到探测报文段后，给出新的窗口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窗口仍然是零，发送方就重新设置计时器；否则，死锁就被打破了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3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zh-CN" dirty="0">
                <a:solidFill>
                  <a:srgbClr val="FF0000"/>
                </a:solidFill>
              </a:rPr>
              <a:t>注意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如果协议开发者的设计不够</a:t>
            </a:r>
            <a:r>
              <a:rPr lang="zh-CN" altLang="zh-CN" dirty="0" smtClean="0"/>
              <a:t>合理</a:t>
            </a:r>
            <a:endParaRPr lang="en-US" altLang="zh-CN" dirty="0" smtClean="0"/>
          </a:p>
          <a:p>
            <a:r>
              <a:rPr lang="zh-CN" altLang="zh-CN" dirty="0" smtClean="0"/>
              <a:t>通告机制下</a:t>
            </a:r>
            <a:r>
              <a:rPr lang="zh-CN" altLang="zh-CN" dirty="0"/>
              <a:t>可能会导致发送窗口前沿向后</a:t>
            </a:r>
            <a:r>
              <a:rPr lang="zh-CN" altLang="zh-CN" dirty="0" smtClean="0"/>
              <a:t>收缩</a:t>
            </a:r>
            <a:endParaRPr lang="en-US" altLang="zh-CN" dirty="0" smtClean="0"/>
          </a:p>
          <a:p>
            <a:r>
              <a:rPr lang="zh-CN" altLang="zh-CN" dirty="0" smtClean="0"/>
              <a:t>发送</a:t>
            </a:r>
            <a:r>
              <a:rPr lang="zh-CN" altLang="zh-CN" dirty="0"/>
              <a:t>窗口在接到通告（</a:t>
            </a:r>
            <a:r>
              <a:rPr lang="en-US" altLang="zh-CN" dirty="0"/>
              <a:t>ACK=1</a:t>
            </a:r>
            <a:r>
              <a:rPr lang="zh-CN" altLang="zh-CN" dirty="0"/>
              <a:t>，</a:t>
            </a:r>
            <a:r>
              <a:rPr lang="en-US" altLang="zh-CN" dirty="0" err="1"/>
              <a:t>ack</a:t>
            </a:r>
            <a:r>
              <a:rPr lang="en-US" altLang="zh-CN" dirty="0"/>
              <a:t>=40</a:t>
            </a:r>
            <a:r>
              <a:rPr lang="zh-CN" altLang="zh-CN" dirty="0"/>
              <a:t>，</a:t>
            </a:r>
            <a:r>
              <a:rPr lang="en-US" altLang="zh-CN" dirty="0" err="1"/>
              <a:t>rwnd</a:t>
            </a:r>
            <a:r>
              <a:rPr lang="en-US" altLang="zh-CN" dirty="0"/>
              <a:t>=10</a:t>
            </a:r>
            <a:r>
              <a:rPr lang="zh-CN" altLang="zh-CN" dirty="0"/>
              <a:t>）后，因为窗口变小，使得窗口前沿（即</a:t>
            </a:r>
            <a:r>
              <a:rPr lang="en-US" altLang="zh-CN" dirty="0"/>
              <a:t>P</a:t>
            </a:r>
            <a:r>
              <a:rPr lang="en-US" altLang="zh-CN" baseline="-25000" dirty="0"/>
              <a:t>3</a:t>
            </a:r>
            <a:r>
              <a:rPr lang="zh-CN" altLang="zh-CN" dirty="0"/>
              <a:t>指针）由</a:t>
            </a:r>
            <a:r>
              <a:rPr lang="en-US" altLang="zh-CN" dirty="0"/>
              <a:t>51</a:t>
            </a:r>
            <a:r>
              <a:rPr lang="zh-CN" altLang="zh-CN" dirty="0"/>
              <a:t>后退到</a:t>
            </a:r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979496"/>
              </p:ext>
            </p:extLst>
          </p:nvPr>
        </p:nvGraphicFramePr>
        <p:xfrm>
          <a:off x="443955" y="3573016"/>
          <a:ext cx="8256090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" name="Visio" r:id="rId3" imgW="9528190" imgH="1741602" progId="Visio.Drawing.11">
                  <p:embed/>
                </p:oleObj>
              </mc:Choice>
              <mc:Fallback>
                <p:oleObj name="Visio" r:id="rId3" imgW="9528190" imgH="174160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55" y="3573016"/>
                        <a:ext cx="8256090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895265"/>
              </p:ext>
            </p:extLst>
          </p:nvPr>
        </p:nvGraphicFramePr>
        <p:xfrm>
          <a:off x="444500" y="5013325"/>
          <a:ext cx="82550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1" name="Visio" r:id="rId5" imgW="9528190" imgH="1741602" progId="Visio.Drawing.11">
                  <p:embed/>
                </p:oleObj>
              </mc:Choice>
              <mc:Fallback>
                <p:oleObj name="Visio" r:id="rId5" imgW="9528190" imgH="1741602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5013325"/>
                        <a:ext cx="8255000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2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强烈不推荐这样做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因为</a:t>
            </a:r>
            <a:r>
              <a:rPr lang="zh-CN" altLang="zh-CN" dirty="0"/>
              <a:t>发送方在收到通知之前，有可能已经发送了窗口中的所有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前沿向后收缩，那些已经发送的数据（第</a:t>
            </a:r>
            <a:r>
              <a:rPr lang="en-US" altLang="zh-CN" dirty="0"/>
              <a:t>50</a:t>
            </a:r>
            <a:r>
              <a:rPr lang="zh-CN" altLang="zh-CN" dirty="0"/>
              <a:t>号字节）将处于不允许发送的地位，和已经发送的事实</a:t>
            </a:r>
            <a:r>
              <a:rPr lang="zh-CN" altLang="zh-CN" dirty="0" smtClean="0"/>
              <a:t>不符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en-US" altLang="zh-CN" dirty="0"/>
              <a:t>50</a:t>
            </a:r>
            <a:r>
              <a:rPr lang="zh-CN" altLang="zh-CN" dirty="0"/>
              <a:t>号数据的确认到来时，因处于发送窗口之外而可能会被抛弃。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2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zh-CN" dirty="0"/>
              <a:t>概述</a:t>
            </a:r>
          </a:p>
          <a:p>
            <a:r>
              <a:rPr lang="en-US" altLang="zh-CN" dirty="0"/>
              <a:t>17.2 TCP</a:t>
            </a:r>
            <a:r>
              <a:rPr lang="zh-CN" altLang="zh-CN" dirty="0"/>
              <a:t>首部</a:t>
            </a:r>
          </a:p>
          <a:p>
            <a:r>
              <a:rPr lang="en-US" altLang="zh-CN" dirty="0" smtClean="0"/>
              <a:t>17.3 </a:t>
            </a:r>
            <a:r>
              <a:rPr lang="en-US" altLang="zh-CN" dirty="0"/>
              <a:t>TCP</a:t>
            </a:r>
            <a:r>
              <a:rPr lang="zh-CN" altLang="zh-CN" dirty="0"/>
              <a:t>连接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r>
              <a:rPr lang="en-US" altLang="zh-CN" dirty="0" smtClean="0"/>
              <a:t>17.4 </a:t>
            </a:r>
            <a:r>
              <a:rPr lang="en-US" altLang="zh-CN" dirty="0"/>
              <a:t>TCP</a:t>
            </a:r>
            <a:r>
              <a:rPr lang="zh-CN" altLang="zh-CN" dirty="0"/>
              <a:t>的可靠传输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pPr lvl="1"/>
            <a:r>
              <a:rPr lang="en-US" altLang="zh-CN" dirty="0"/>
              <a:t>17.4.1 </a:t>
            </a:r>
            <a:r>
              <a:rPr lang="zh-CN" altLang="zh-CN" dirty="0"/>
              <a:t>面向字节流的窗口技术</a:t>
            </a:r>
          </a:p>
          <a:p>
            <a:pPr lvl="1"/>
            <a:r>
              <a:rPr lang="en-US" altLang="zh-CN" dirty="0"/>
              <a:t>17.4.2 </a:t>
            </a:r>
            <a:r>
              <a:rPr lang="zh-CN" altLang="zh-CN" dirty="0"/>
              <a:t>选择确认</a:t>
            </a:r>
            <a:r>
              <a:rPr lang="en-US" altLang="zh-CN" dirty="0"/>
              <a:t>SACK</a:t>
            </a:r>
            <a:endParaRPr lang="zh-CN" altLang="zh-CN" dirty="0"/>
          </a:p>
          <a:p>
            <a:pPr lvl="1"/>
            <a:r>
              <a:rPr lang="en-US" altLang="zh-CN" dirty="0"/>
              <a:t>17.4.3 </a:t>
            </a:r>
            <a:r>
              <a:rPr lang="zh-CN" altLang="zh-CN" dirty="0"/>
              <a:t>窗口的通告机制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17.4.4 </a:t>
            </a:r>
            <a:r>
              <a:rPr lang="zh-CN" altLang="zh-CN" dirty="0">
                <a:solidFill>
                  <a:srgbClr val="FF0000"/>
                </a:solidFill>
              </a:rPr>
              <a:t>避免效率低下</a:t>
            </a:r>
          </a:p>
          <a:p>
            <a:r>
              <a:rPr lang="en-US" altLang="zh-CN" dirty="0"/>
              <a:t>17.5 TCP</a:t>
            </a:r>
            <a:r>
              <a:rPr lang="zh-CN" altLang="zh-CN" dirty="0"/>
              <a:t>的拥塞控制机制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7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zh-CN" dirty="0"/>
              <a:t>协议下，发送方和接收方可能产生糊涂窗口综合症问题，导致</a:t>
            </a:r>
            <a:r>
              <a:rPr lang="en-US" altLang="zh-CN" dirty="0"/>
              <a:t>TCP</a:t>
            </a:r>
            <a:r>
              <a:rPr lang="zh-CN" altLang="zh-CN" dirty="0"/>
              <a:t>的传输效率非常</a:t>
            </a:r>
            <a:r>
              <a:rPr lang="zh-CN" altLang="zh-CN" dirty="0" smtClean="0"/>
              <a:t>低下</a:t>
            </a:r>
            <a:endParaRPr lang="en-US" altLang="zh-CN" dirty="0" smtClean="0"/>
          </a:p>
          <a:p>
            <a:r>
              <a:rPr lang="zh-CN" altLang="zh-CN" dirty="0" smtClean="0"/>
              <a:t>有点</a:t>
            </a:r>
            <a:r>
              <a:rPr lang="zh-CN" altLang="zh-CN" dirty="0"/>
              <a:t>像人的呼吸，如果每次都浅浅的呼吸，会导致人胸闷，如果用深呼吸，就会舒服很多：）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zh-CN" dirty="0">
                <a:solidFill>
                  <a:srgbClr val="FF0000"/>
                </a:solidFill>
              </a:rPr>
              <a:t>发送方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有些</a:t>
            </a:r>
            <a:r>
              <a:rPr lang="zh-CN" altLang="zh-CN" dirty="0"/>
              <a:t>情况下</a:t>
            </a:r>
            <a:r>
              <a:rPr lang="zh-CN" altLang="zh-CN" dirty="0" smtClean="0"/>
              <a:t>，双方发送</a:t>
            </a:r>
            <a:r>
              <a:rPr lang="zh-CN" altLang="zh-CN" dirty="0"/>
              <a:t>的数据都很短（比如一个字节</a:t>
            </a:r>
            <a:r>
              <a:rPr lang="zh-CN" altLang="zh-CN" dirty="0" smtClean="0"/>
              <a:t>），</a:t>
            </a:r>
            <a:r>
              <a:rPr lang="zh-CN" altLang="en-US" dirty="0" smtClean="0"/>
              <a:t>假设</a:t>
            </a:r>
            <a:r>
              <a:rPr lang="en-US" altLang="zh-CN" dirty="0" smtClean="0"/>
              <a:t>TCP</a:t>
            </a:r>
            <a:r>
              <a:rPr lang="zh-CN" altLang="en-US" dirty="0" smtClean="0"/>
              <a:t>首部、</a:t>
            </a:r>
            <a:r>
              <a:rPr lang="en-US" altLang="zh-CN" dirty="0" smtClean="0"/>
              <a:t>IP</a:t>
            </a:r>
            <a:r>
              <a:rPr lang="zh-CN" altLang="zh-CN" dirty="0"/>
              <a:t>首部、帧首部等，</a:t>
            </a:r>
            <a:r>
              <a:rPr lang="zh-CN" altLang="zh-CN" dirty="0" smtClean="0"/>
              <a:t>效率及其低下</a:t>
            </a:r>
            <a:endParaRPr lang="zh-CN" altLang="zh-CN" dirty="0"/>
          </a:p>
          <a:p>
            <a:r>
              <a:rPr lang="zh-CN" altLang="zh-CN" dirty="0" smtClean="0"/>
              <a:t>为避免</a:t>
            </a:r>
            <a:r>
              <a:rPr lang="zh-CN" altLang="zh-CN" dirty="0"/>
              <a:t>这种情况，</a:t>
            </a:r>
            <a:r>
              <a:rPr lang="en-US" altLang="zh-CN" dirty="0" smtClean="0"/>
              <a:t>TCP</a:t>
            </a:r>
            <a:r>
              <a:rPr lang="zh-CN" altLang="zh-CN" dirty="0" smtClean="0"/>
              <a:t>实现</a:t>
            </a:r>
            <a:r>
              <a:rPr lang="zh-CN" altLang="zh-CN" dirty="0"/>
              <a:t>中广泛使用了</a:t>
            </a:r>
            <a:r>
              <a:rPr lang="en-US" altLang="zh-CN" dirty="0"/>
              <a:t>Nagle </a:t>
            </a:r>
            <a:r>
              <a:rPr lang="zh-CN" altLang="zh-CN" dirty="0" smtClean="0"/>
              <a:t>算法</a:t>
            </a:r>
            <a:endParaRPr lang="zh-CN" altLang="zh-CN" dirty="0"/>
          </a:p>
          <a:p>
            <a:pPr lvl="1"/>
            <a:r>
              <a:rPr lang="zh-CN" altLang="zh-CN" sz="2400" dirty="0"/>
              <a:t>发送方把第一</a:t>
            </a:r>
            <a:r>
              <a:rPr lang="zh-CN" altLang="zh-CN" sz="2400" dirty="0" smtClean="0"/>
              <a:t>个字节</a:t>
            </a:r>
            <a:r>
              <a:rPr lang="zh-CN" altLang="zh-CN" sz="2400" dirty="0"/>
              <a:t>先发送出去，然后把</a:t>
            </a:r>
            <a:r>
              <a:rPr lang="zh-CN" altLang="zh-CN" sz="2400" dirty="0" smtClean="0"/>
              <a:t>后面的</a:t>
            </a:r>
            <a:r>
              <a:rPr lang="zh-CN" altLang="zh-CN" sz="2400" dirty="0"/>
              <a:t>字节缓存起来，并不发送。</a:t>
            </a:r>
          </a:p>
          <a:p>
            <a:pPr lvl="1"/>
            <a:r>
              <a:rPr lang="zh-CN" altLang="zh-CN" sz="2400" dirty="0"/>
              <a:t>当收到第一个字节的确认后，再</a:t>
            </a:r>
            <a:r>
              <a:rPr lang="zh-CN" altLang="zh-CN" sz="2400" dirty="0" smtClean="0"/>
              <a:t>把缓存</a:t>
            </a:r>
            <a:r>
              <a:rPr lang="zh-CN" altLang="zh-CN" sz="2400" dirty="0"/>
              <a:t>中的所有</a:t>
            </a:r>
            <a:r>
              <a:rPr lang="zh-CN" altLang="zh-CN" sz="2400" dirty="0" smtClean="0"/>
              <a:t>数据发送</a:t>
            </a:r>
            <a:r>
              <a:rPr lang="zh-CN" altLang="zh-CN" sz="2400" dirty="0"/>
              <a:t>出去，同时继续对后续的数据进行</a:t>
            </a:r>
            <a:r>
              <a:rPr lang="zh-CN" altLang="zh-CN" sz="2400" dirty="0" smtClean="0"/>
              <a:t>缓存</a:t>
            </a:r>
            <a:endParaRPr lang="zh-CN" altLang="zh-CN" sz="2400" dirty="0"/>
          </a:p>
          <a:p>
            <a:pPr lvl="1"/>
            <a:r>
              <a:rPr lang="zh-CN" altLang="zh-CN" sz="2300" dirty="0"/>
              <a:t>只有在收到对前一个报文段的确认后才继续发送下一个报文段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8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Nagle</a:t>
            </a:r>
            <a:r>
              <a:rPr lang="zh-CN" altLang="zh-CN" dirty="0"/>
              <a:t>算法还规定：</a:t>
            </a:r>
            <a:r>
              <a:rPr lang="zh-CN" altLang="zh-CN" dirty="0" smtClean="0"/>
              <a:t>当数据</a:t>
            </a:r>
            <a:r>
              <a:rPr lang="zh-CN" altLang="zh-CN" dirty="0"/>
              <a:t>已达到发送窗口大小的一半或</a:t>
            </a:r>
            <a:r>
              <a:rPr lang="en-US" altLang="zh-CN" dirty="0"/>
              <a:t>MSS</a:t>
            </a:r>
            <a:r>
              <a:rPr lang="zh-CN" altLang="zh-CN" dirty="0"/>
              <a:t>时</a:t>
            </a:r>
            <a:r>
              <a:rPr lang="zh-CN" altLang="zh-CN" dirty="0" smtClean="0"/>
              <a:t>，立即</a:t>
            </a:r>
            <a:r>
              <a:rPr lang="zh-CN" altLang="zh-CN" dirty="0"/>
              <a:t>发送一个报文</a:t>
            </a:r>
            <a:r>
              <a:rPr lang="zh-CN" altLang="zh-CN" dirty="0" smtClean="0"/>
              <a:t>段</a:t>
            </a:r>
            <a:endParaRPr lang="en-US" altLang="zh-CN" dirty="0" smtClean="0"/>
          </a:p>
          <a:p>
            <a:r>
              <a:rPr lang="en-US" altLang="zh-CN" dirty="0" smtClean="0"/>
              <a:t>Nagle</a:t>
            </a:r>
            <a:r>
              <a:rPr lang="zh-CN" altLang="zh-CN" dirty="0"/>
              <a:t>算法可明显地减少对网络带宽的浪费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5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zh-CN" dirty="0"/>
              <a:t>概述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17.2 TCP</a:t>
            </a:r>
            <a:r>
              <a:rPr lang="zh-CN" altLang="zh-CN" dirty="0">
                <a:solidFill>
                  <a:srgbClr val="FF0000"/>
                </a:solidFill>
              </a:rPr>
              <a:t>首部</a:t>
            </a:r>
          </a:p>
          <a:p>
            <a:pPr lvl="1"/>
            <a:r>
              <a:rPr lang="en-US" altLang="zh-CN" dirty="0"/>
              <a:t>17.2.1 </a:t>
            </a:r>
            <a:r>
              <a:rPr lang="zh-CN" altLang="zh-CN" dirty="0"/>
              <a:t>固定首部</a:t>
            </a:r>
          </a:p>
          <a:p>
            <a:pPr lvl="1"/>
            <a:r>
              <a:rPr lang="en-US" altLang="zh-CN" dirty="0"/>
              <a:t>17.2.2 </a:t>
            </a:r>
            <a:r>
              <a:rPr lang="zh-CN" altLang="zh-CN" dirty="0"/>
              <a:t>选项字段</a:t>
            </a:r>
          </a:p>
          <a:p>
            <a:pPr lvl="1"/>
            <a:r>
              <a:rPr lang="en-US" altLang="zh-CN" dirty="0"/>
              <a:t>17.2.3 </a:t>
            </a:r>
            <a:r>
              <a:rPr lang="zh-CN" altLang="zh-CN" dirty="0"/>
              <a:t>类比</a:t>
            </a:r>
          </a:p>
          <a:p>
            <a:r>
              <a:rPr lang="en-US" altLang="zh-CN" dirty="0"/>
              <a:t>17.3 TCP</a:t>
            </a:r>
            <a:r>
              <a:rPr lang="zh-CN" altLang="zh-CN" dirty="0"/>
              <a:t>连接管理</a:t>
            </a:r>
          </a:p>
          <a:p>
            <a:r>
              <a:rPr lang="en-US" altLang="zh-CN" dirty="0"/>
              <a:t>17.4 TCP</a:t>
            </a:r>
            <a:r>
              <a:rPr lang="zh-CN" altLang="zh-CN" dirty="0"/>
              <a:t>的可靠传输技术</a:t>
            </a:r>
          </a:p>
          <a:p>
            <a:r>
              <a:rPr lang="en-US" altLang="zh-CN" dirty="0"/>
              <a:t>17.5 TCP</a:t>
            </a:r>
            <a:r>
              <a:rPr lang="zh-CN" altLang="zh-CN" dirty="0"/>
              <a:t>的拥塞控制机制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6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zh-CN" dirty="0">
                <a:solidFill>
                  <a:srgbClr val="FF0000"/>
                </a:solidFill>
              </a:rPr>
              <a:t>．接收方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设接收方的缓存已满，但是应用进程每次</a:t>
            </a:r>
            <a:r>
              <a:rPr lang="zh-CN" altLang="zh-CN" dirty="0" smtClean="0"/>
              <a:t>只读取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r>
              <a:rPr lang="zh-CN" altLang="zh-CN" dirty="0" smtClean="0"/>
              <a:t>字节（缓存空间</a:t>
            </a:r>
            <a:r>
              <a:rPr lang="zh-CN" altLang="zh-CN" dirty="0"/>
              <a:t>仅腾出了</a:t>
            </a:r>
            <a:r>
              <a:rPr lang="en-US" altLang="zh-CN" dirty="0"/>
              <a:t>1</a:t>
            </a:r>
            <a:r>
              <a:rPr lang="zh-CN" altLang="zh-CN" dirty="0"/>
              <a:t>个字节），然后向发送方发送确认，并把自己能够</a:t>
            </a:r>
            <a:r>
              <a:rPr lang="zh-CN" altLang="zh-CN" dirty="0" smtClean="0"/>
              <a:t>收</a:t>
            </a:r>
            <a:r>
              <a:rPr lang="en-US" altLang="zh-CN" dirty="0" smtClean="0"/>
              <a:t>1</a:t>
            </a:r>
            <a:r>
              <a:rPr lang="zh-CN" altLang="zh-CN" dirty="0"/>
              <a:t>个字节的情况反馈给发送</a:t>
            </a:r>
            <a:r>
              <a:rPr lang="zh-CN" altLang="zh-CN" dirty="0" smtClean="0"/>
              <a:t>方</a:t>
            </a:r>
            <a:endParaRPr lang="zh-CN" altLang="zh-CN" dirty="0"/>
          </a:p>
          <a:p>
            <a:r>
              <a:rPr lang="zh-CN" altLang="zh-CN" dirty="0" smtClean="0"/>
              <a:t>发送</a:t>
            </a:r>
            <a:r>
              <a:rPr lang="zh-CN" altLang="zh-CN" dirty="0"/>
              <a:t>方根据要求，使自己的发送窗口大小为</a:t>
            </a:r>
            <a:r>
              <a:rPr lang="en-US" altLang="zh-CN" dirty="0"/>
              <a:t>1</a:t>
            </a:r>
            <a:r>
              <a:rPr lang="zh-CN" altLang="zh-CN" dirty="0"/>
              <a:t>个字节，并发送</a:t>
            </a:r>
            <a:r>
              <a:rPr lang="en-US" altLang="zh-CN" dirty="0"/>
              <a:t>1</a:t>
            </a:r>
            <a:r>
              <a:rPr lang="zh-CN" altLang="zh-CN" dirty="0"/>
              <a:t>个字节的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r>
              <a:rPr lang="zh-CN" altLang="zh-CN" dirty="0" smtClean="0"/>
              <a:t>这样</a:t>
            </a:r>
            <a:r>
              <a:rPr lang="zh-CN" altLang="zh-CN" dirty="0"/>
              <a:t>，每次都是</a:t>
            </a:r>
            <a:r>
              <a:rPr lang="en-US" altLang="zh-CN" dirty="0"/>
              <a:t>1</a:t>
            </a:r>
            <a:r>
              <a:rPr lang="zh-CN" altLang="zh-CN" dirty="0"/>
              <a:t>个字节</a:t>
            </a:r>
            <a:r>
              <a:rPr lang="en-US" altLang="zh-CN" dirty="0"/>
              <a:t>1</a:t>
            </a:r>
            <a:r>
              <a:rPr lang="zh-CN" altLang="zh-CN" dirty="0"/>
              <a:t>个字节的发送，效率让人着急啊。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2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解决问题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让</a:t>
            </a:r>
            <a:r>
              <a:rPr lang="zh-CN" altLang="zh-CN" dirty="0"/>
              <a:t>接收方等待一段时间，使得接收方出现下列情况之一，才发出确认</a:t>
            </a:r>
            <a:r>
              <a:rPr lang="zh-CN" altLang="zh-CN" dirty="0" smtClean="0"/>
              <a:t>报文</a:t>
            </a:r>
            <a:endParaRPr lang="zh-CN" altLang="zh-CN" dirty="0"/>
          </a:p>
          <a:p>
            <a:pPr lvl="1"/>
            <a:r>
              <a:rPr lang="zh-CN" altLang="zh-CN" dirty="0"/>
              <a:t>接收缓存已有足够空间容纳一个</a:t>
            </a:r>
            <a:r>
              <a:rPr lang="en-US" altLang="zh-CN" dirty="0"/>
              <a:t>MSS</a:t>
            </a:r>
            <a:r>
              <a:rPr lang="zh-CN" altLang="zh-CN" dirty="0"/>
              <a:t>长度的报文</a:t>
            </a:r>
            <a:r>
              <a:rPr lang="zh-CN" altLang="zh-CN" dirty="0" smtClean="0"/>
              <a:t>段</a:t>
            </a:r>
            <a:endParaRPr lang="zh-CN" altLang="zh-CN" dirty="0"/>
          </a:p>
          <a:p>
            <a:pPr lvl="1"/>
            <a:r>
              <a:rPr lang="zh-CN" altLang="zh-CN" dirty="0"/>
              <a:t>接收缓存已有一半空闲的</a:t>
            </a:r>
            <a:r>
              <a:rPr lang="zh-CN" altLang="zh-CN" dirty="0" smtClean="0"/>
              <a:t>空间</a:t>
            </a:r>
            <a:endParaRPr lang="en-US" altLang="zh-CN" dirty="0" smtClean="0"/>
          </a:p>
          <a:p>
            <a:r>
              <a:rPr lang="zh-CN" altLang="zh-CN" dirty="0" smtClean="0"/>
              <a:t>通知窗口大小不再</a:t>
            </a:r>
            <a:r>
              <a:rPr lang="zh-CN" altLang="zh-CN" dirty="0"/>
              <a:t>是</a:t>
            </a:r>
            <a:r>
              <a:rPr lang="en-US" altLang="zh-CN" dirty="0"/>
              <a:t>1</a:t>
            </a:r>
            <a:r>
              <a:rPr lang="zh-CN" altLang="zh-CN" dirty="0"/>
              <a:t>个字节大小</a:t>
            </a:r>
            <a:r>
              <a:rPr lang="zh-CN" altLang="zh-CN" dirty="0" smtClean="0"/>
              <a:t>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8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zh-CN" dirty="0"/>
              <a:t>概述</a:t>
            </a:r>
          </a:p>
          <a:p>
            <a:r>
              <a:rPr lang="en-US" altLang="zh-CN" dirty="0"/>
              <a:t>17.2 TCP</a:t>
            </a:r>
            <a:r>
              <a:rPr lang="zh-CN" altLang="zh-CN" dirty="0"/>
              <a:t>首部</a:t>
            </a:r>
          </a:p>
          <a:p>
            <a:r>
              <a:rPr lang="en-US" altLang="zh-CN" dirty="0" smtClean="0"/>
              <a:t>17.3 </a:t>
            </a:r>
            <a:r>
              <a:rPr lang="en-US" altLang="zh-CN" dirty="0"/>
              <a:t>TCP</a:t>
            </a:r>
            <a:r>
              <a:rPr lang="zh-CN" altLang="zh-CN" dirty="0"/>
              <a:t>连接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r>
              <a:rPr lang="en-US" altLang="zh-CN" dirty="0" smtClean="0"/>
              <a:t>17.4 </a:t>
            </a:r>
            <a:r>
              <a:rPr lang="en-US" altLang="zh-CN" dirty="0"/>
              <a:t>TCP</a:t>
            </a:r>
            <a:r>
              <a:rPr lang="zh-CN" altLang="zh-CN" dirty="0"/>
              <a:t>的可靠传输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17.5 </a:t>
            </a:r>
            <a:r>
              <a:rPr lang="en-US" altLang="zh-CN" dirty="0">
                <a:solidFill>
                  <a:srgbClr val="FF0000"/>
                </a:solidFill>
              </a:rPr>
              <a:t>TCP</a:t>
            </a:r>
            <a:r>
              <a:rPr lang="zh-CN" altLang="zh-CN" dirty="0">
                <a:solidFill>
                  <a:srgbClr val="FF0000"/>
                </a:solidFill>
              </a:rPr>
              <a:t>的拥塞控制</a:t>
            </a:r>
            <a:r>
              <a:rPr lang="zh-CN" altLang="zh-CN" dirty="0" smtClean="0">
                <a:solidFill>
                  <a:srgbClr val="FF0000"/>
                </a:solidFill>
              </a:rPr>
              <a:t>机制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17.5.1 </a:t>
            </a:r>
            <a:r>
              <a:rPr lang="zh-CN" altLang="zh-CN" dirty="0"/>
              <a:t>拥塞控制与流量控制</a:t>
            </a:r>
          </a:p>
          <a:p>
            <a:pPr lvl="1"/>
            <a:r>
              <a:rPr lang="en-US" altLang="zh-CN" dirty="0"/>
              <a:t>17.5.2 TCP</a:t>
            </a:r>
            <a:r>
              <a:rPr lang="zh-CN" altLang="zh-CN" dirty="0"/>
              <a:t>拥塞控制的思路</a:t>
            </a:r>
          </a:p>
          <a:p>
            <a:pPr lvl="1"/>
            <a:r>
              <a:rPr lang="en-US" altLang="zh-CN" dirty="0"/>
              <a:t>17.5.3 </a:t>
            </a:r>
            <a:r>
              <a:rPr lang="zh-CN" altLang="zh-CN" dirty="0"/>
              <a:t>涉及的算法和过程</a:t>
            </a:r>
          </a:p>
          <a:p>
            <a:pPr lvl="1"/>
            <a:r>
              <a:rPr lang="en-US" altLang="zh-CN" dirty="0"/>
              <a:t>17.5.4 TCP</a:t>
            </a:r>
            <a:r>
              <a:rPr lang="zh-CN" altLang="zh-CN" dirty="0"/>
              <a:t>拥塞控制的</a:t>
            </a:r>
            <a:r>
              <a:rPr lang="zh-CN" altLang="zh-CN" dirty="0" smtClean="0"/>
              <a:t>示例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6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除了网络层</a:t>
            </a:r>
            <a:r>
              <a:rPr lang="zh-CN" altLang="zh-CN" dirty="0"/>
              <a:t>对拥塞控制有一定的处理外，</a:t>
            </a:r>
            <a:r>
              <a:rPr lang="en-US" altLang="zh-CN" dirty="0"/>
              <a:t>TCP</a:t>
            </a:r>
            <a:r>
              <a:rPr lang="zh-CN" altLang="zh-CN" dirty="0"/>
              <a:t>也对拥塞控制进行了</a:t>
            </a:r>
            <a:r>
              <a:rPr lang="zh-CN" altLang="zh-CN" dirty="0" smtClean="0"/>
              <a:t>考虑</a:t>
            </a:r>
            <a:endParaRPr lang="en-US" altLang="zh-CN" dirty="0" smtClean="0"/>
          </a:p>
          <a:p>
            <a:r>
              <a:rPr lang="zh-CN" altLang="zh-CN" dirty="0" smtClean="0"/>
              <a:t>一</a:t>
            </a:r>
            <a:r>
              <a:rPr lang="zh-CN" altLang="zh-CN" dirty="0"/>
              <a:t>个是在网络核心（主要是路由器）内进行的</a:t>
            </a:r>
            <a:r>
              <a:rPr lang="zh-CN" altLang="zh-CN" dirty="0" smtClean="0"/>
              <a:t>控制</a:t>
            </a:r>
            <a:endParaRPr lang="en-US" altLang="zh-CN" dirty="0" smtClean="0"/>
          </a:p>
          <a:p>
            <a:r>
              <a:rPr lang="zh-CN" altLang="zh-CN" dirty="0" smtClean="0"/>
              <a:t>一</a:t>
            </a:r>
            <a:r>
              <a:rPr lang="zh-CN" altLang="zh-CN" dirty="0"/>
              <a:t>个是在端系统上进行的</a:t>
            </a:r>
            <a:r>
              <a:rPr lang="zh-CN" altLang="zh-CN" dirty="0" smtClean="0"/>
              <a:t>控制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zh-CN" dirty="0"/>
              <a:t>的拥塞控制和流量控制有着很大的关系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8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zh-CN" dirty="0"/>
              <a:t>概述</a:t>
            </a:r>
          </a:p>
          <a:p>
            <a:r>
              <a:rPr lang="en-US" altLang="zh-CN" dirty="0"/>
              <a:t>17.2 TCP</a:t>
            </a:r>
            <a:r>
              <a:rPr lang="zh-CN" altLang="zh-CN" dirty="0"/>
              <a:t>首部</a:t>
            </a:r>
          </a:p>
          <a:p>
            <a:r>
              <a:rPr lang="en-US" altLang="zh-CN" dirty="0" smtClean="0"/>
              <a:t>17.3 </a:t>
            </a:r>
            <a:r>
              <a:rPr lang="en-US" altLang="zh-CN" dirty="0"/>
              <a:t>TCP</a:t>
            </a:r>
            <a:r>
              <a:rPr lang="zh-CN" altLang="zh-CN" dirty="0"/>
              <a:t>连接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r>
              <a:rPr lang="en-US" altLang="zh-CN" dirty="0" smtClean="0"/>
              <a:t>17.4 </a:t>
            </a:r>
            <a:r>
              <a:rPr lang="en-US" altLang="zh-CN" dirty="0"/>
              <a:t>TCP</a:t>
            </a:r>
            <a:r>
              <a:rPr lang="zh-CN" altLang="zh-CN" dirty="0"/>
              <a:t>的可靠传输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r>
              <a:rPr lang="en-US" altLang="zh-CN" dirty="0" smtClean="0"/>
              <a:t>17.5 </a:t>
            </a:r>
            <a:r>
              <a:rPr lang="en-US" altLang="zh-CN" dirty="0"/>
              <a:t>TCP</a:t>
            </a:r>
            <a:r>
              <a:rPr lang="zh-CN" altLang="zh-CN" dirty="0"/>
              <a:t>的拥塞控制</a:t>
            </a:r>
            <a:r>
              <a:rPr lang="zh-CN" altLang="zh-CN" dirty="0" smtClean="0"/>
              <a:t>机制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17.5.1 </a:t>
            </a:r>
            <a:r>
              <a:rPr lang="zh-CN" altLang="zh-CN" dirty="0">
                <a:solidFill>
                  <a:srgbClr val="FF0000"/>
                </a:solidFill>
              </a:rPr>
              <a:t>拥塞控制与流量控制</a:t>
            </a:r>
          </a:p>
          <a:p>
            <a:pPr lvl="1"/>
            <a:r>
              <a:rPr lang="en-US" altLang="zh-CN" dirty="0"/>
              <a:t>17.5.2 TCP</a:t>
            </a:r>
            <a:r>
              <a:rPr lang="zh-CN" altLang="zh-CN" dirty="0"/>
              <a:t>拥塞控制的思路</a:t>
            </a:r>
          </a:p>
          <a:p>
            <a:pPr lvl="1"/>
            <a:r>
              <a:rPr lang="en-US" altLang="zh-CN" dirty="0"/>
              <a:t>17.5.3 </a:t>
            </a:r>
            <a:r>
              <a:rPr lang="zh-CN" altLang="zh-CN" dirty="0"/>
              <a:t>涉及的算法和过程</a:t>
            </a:r>
          </a:p>
          <a:p>
            <a:pPr lvl="1"/>
            <a:r>
              <a:rPr lang="en-US" altLang="zh-CN" dirty="0"/>
              <a:t>17.5.4 TCP</a:t>
            </a:r>
            <a:r>
              <a:rPr lang="zh-CN" altLang="zh-CN" dirty="0"/>
              <a:t>拥塞控制的</a:t>
            </a:r>
            <a:r>
              <a:rPr lang="zh-CN" altLang="zh-CN" dirty="0" smtClean="0"/>
              <a:t>示例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9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．两者的相同点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拥塞控制与流量控制在行为上看，表现得非常</a:t>
            </a:r>
            <a:r>
              <a:rPr lang="zh-CN" altLang="zh-CN" dirty="0" smtClean="0"/>
              <a:t>类似</a:t>
            </a:r>
            <a:endParaRPr lang="en-US" altLang="zh-CN" dirty="0" smtClean="0"/>
          </a:p>
          <a:p>
            <a:r>
              <a:rPr lang="zh-CN" altLang="zh-CN" dirty="0" smtClean="0"/>
              <a:t>同样</a:t>
            </a:r>
            <a:r>
              <a:rPr lang="zh-CN" altLang="zh-CN" dirty="0"/>
              <a:t>都是限制发送方的数据发送速率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07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zh-CN" dirty="0">
                <a:solidFill>
                  <a:srgbClr val="FF0000"/>
                </a:solidFill>
              </a:rPr>
              <a:t>．两者的不同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拥塞控制与流量控制的目的、产生问题的源头具有较大的</a:t>
            </a:r>
            <a:r>
              <a:rPr lang="zh-CN" altLang="zh-CN" dirty="0" smtClean="0"/>
              <a:t>不同</a:t>
            </a:r>
            <a:endParaRPr lang="en-US" altLang="zh-CN" dirty="0" smtClean="0"/>
          </a:p>
          <a:p>
            <a:r>
              <a:rPr lang="zh-CN" altLang="zh-CN" dirty="0"/>
              <a:t>拥塞控制的源头是网络无法正常工作</a:t>
            </a:r>
            <a:r>
              <a:rPr lang="zh-CN" altLang="zh-CN" dirty="0" smtClean="0"/>
              <a:t>，要</a:t>
            </a:r>
            <a:r>
              <a:rPr lang="zh-CN" altLang="zh-CN" dirty="0"/>
              <a:t>防止</a:t>
            </a:r>
            <a:r>
              <a:rPr lang="zh-CN" altLang="zh-CN" dirty="0" smtClean="0"/>
              <a:t>过多数据注入网络，使</a:t>
            </a:r>
            <a:r>
              <a:rPr lang="zh-CN" altLang="zh-CN" dirty="0"/>
              <a:t>网络中的路由器或链路不致</a:t>
            </a:r>
            <a:r>
              <a:rPr lang="zh-CN" altLang="zh-CN" dirty="0" smtClean="0"/>
              <a:t>过载</a:t>
            </a:r>
            <a:endParaRPr lang="en-US" altLang="zh-CN" dirty="0" smtClean="0"/>
          </a:p>
          <a:p>
            <a:r>
              <a:rPr lang="zh-CN" altLang="zh-CN" dirty="0" smtClean="0"/>
              <a:t>拥塞控制</a:t>
            </a:r>
            <a:r>
              <a:rPr lang="zh-CN" altLang="zh-CN" dirty="0"/>
              <a:t>是一个</a:t>
            </a:r>
            <a:r>
              <a:rPr lang="zh-CN" altLang="zh-CN" dirty="0">
                <a:solidFill>
                  <a:srgbClr val="FF0000"/>
                </a:solidFill>
              </a:rPr>
              <a:t>全局性</a:t>
            </a:r>
            <a:r>
              <a:rPr lang="zh-CN" altLang="zh-CN" dirty="0"/>
              <a:t>的过程，涉及到所有的主机、路由器等，目的是使整个网络运行</a:t>
            </a:r>
            <a:r>
              <a:rPr lang="zh-CN" altLang="zh-CN" dirty="0" smtClean="0"/>
              <a:t>正常</a:t>
            </a:r>
            <a:endParaRPr lang="en-US" altLang="zh-CN" dirty="0" smtClean="0"/>
          </a:p>
          <a:p>
            <a:r>
              <a:rPr lang="zh-CN" altLang="zh-CN" dirty="0"/>
              <a:t>流量控制的源头是接收方无法顺利接收大批量</a:t>
            </a:r>
            <a:r>
              <a:rPr lang="zh-CN" altLang="zh-CN" dirty="0" smtClean="0"/>
              <a:t>数据，为此</a:t>
            </a:r>
            <a:r>
              <a:rPr lang="zh-CN" altLang="zh-CN" dirty="0"/>
              <a:t>要防止过多的数据发送到接收方，从而使接收方来得及</a:t>
            </a:r>
            <a:r>
              <a:rPr lang="zh-CN" altLang="zh-CN" dirty="0" smtClean="0"/>
              <a:t>接收</a:t>
            </a:r>
            <a:endParaRPr lang="en-US" altLang="zh-CN" dirty="0" smtClean="0"/>
          </a:p>
          <a:p>
            <a:r>
              <a:rPr lang="zh-CN" altLang="zh-CN" dirty="0" smtClean="0"/>
              <a:t>流量控制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FF0000"/>
                </a:solidFill>
              </a:rPr>
              <a:t>局部</a:t>
            </a:r>
            <a:r>
              <a:rPr lang="zh-CN" altLang="zh-CN" dirty="0"/>
              <a:t>的控制</a:t>
            </a:r>
            <a:r>
              <a:rPr lang="zh-CN" altLang="zh-CN" dirty="0" smtClean="0"/>
              <a:t>，仅</a:t>
            </a:r>
            <a:r>
              <a:rPr lang="zh-CN" altLang="zh-CN" dirty="0"/>
              <a:t>涉及接收方和发送方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8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zh-CN" dirty="0">
                <a:solidFill>
                  <a:srgbClr val="FF0000"/>
                </a:solidFill>
              </a:rPr>
              <a:t>．两者的关系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zh-CN" dirty="0"/>
              <a:t>的拥塞控制利用了流量控制的一些机制来</a:t>
            </a:r>
            <a:r>
              <a:rPr lang="zh-CN" altLang="zh-CN" dirty="0" smtClean="0"/>
              <a:t>工作</a:t>
            </a:r>
            <a:endParaRPr lang="en-US" altLang="zh-CN" dirty="0" smtClean="0"/>
          </a:p>
          <a:p>
            <a:r>
              <a:rPr lang="zh-CN" altLang="zh-CN" dirty="0" smtClean="0"/>
              <a:t>如发送方借助</a:t>
            </a:r>
            <a:r>
              <a:rPr lang="zh-CN" altLang="zh-CN" dirty="0"/>
              <a:t>接收方的确认</a:t>
            </a:r>
            <a:r>
              <a:rPr lang="zh-CN" altLang="zh-CN" dirty="0" smtClean="0"/>
              <a:t>消息进行</a:t>
            </a:r>
            <a:r>
              <a:rPr lang="zh-CN" altLang="zh-CN" dirty="0"/>
              <a:t>一定</a:t>
            </a:r>
            <a:r>
              <a:rPr lang="zh-CN" altLang="zh-CN" dirty="0" smtClean="0"/>
              <a:t>的推测</a:t>
            </a:r>
            <a:endParaRPr lang="zh-CN" altLang="zh-CN" dirty="0"/>
          </a:p>
          <a:p>
            <a:pPr lvl="1"/>
            <a:r>
              <a:rPr lang="zh-CN" altLang="zh-CN" dirty="0" smtClean="0"/>
              <a:t>发送</a:t>
            </a:r>
            <a:r>
              <a:rPr lang="zh-CN" altLang="zh-CN" dirty="0"/>
              <a:t>方一旦发现某个报文段没有获得确认，就认定该报文段丢失了，推测网络出现了拥塞。</a:t>
            </a:r>
          </a:p>
          <a:p>
            <a:pPr lvl="1"/>
            <a:r>
              <a:rPr lang="zh-CN" altLang="zh-CN" dirty="0" smtClean="0"/>
              <a:t>发送</a:t>
            </a:r>
            <a:r>
              <a:rPr lang="zh-CN" altLang="zh-CN" dirty="0"/>
              <a:t>方一旦发现自己收到了对某个报文段的重复确认（冗余的</a:t>
            </a:r>
            <a:r>
              <a:rPr lang="en-US" altLang="zh-CN" dirty="0"/>
              <a:t>ACK</a:t>
            </a:r>
            <a:r>
              <a:rPr lang="zh-CN" altLang="zh-CN" dirty="0"/>
              <a:t>），就认定报文段出现乱序了，推测网络出现了拥塞的</a:t>
            </a:r>
            <a:r>
              <a:rPr lang="zh-CN" altLang="zh-CN" dirty="0" smtClean="0"/>
              <a:t>征兆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928971"/>
              </p:ext>
            </p:extLst>
          </p:nvPr>
        </p:nvGraphicFramePr>
        <p:xfrm>
          <a:off x="395536" y="4654004"/>
          <a:ext cx="8255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Visio" r:id="rId3" imgW="9528190" imgH="1741602" progId="Visio.Drawing.11">
                  <p:embed/>
                </p:oleObj>
              </mc:Choice>
              <mc:Fallback>
                <p:oleObj name="Visio" r:id="rId3" imgW="9528190" imgH="1741602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654004"/>
                        <a:ext cx="8255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284719" y="5312404"/>
            <a:ext cx="242148" cy="256674"/>
            <a:chOff x="2284719" y="5312404"/>
            <a:chExt cx="242148" cy="256674"/>
          </a:xfrm>
        </p:grpSpPr>
        <p:sp>
          <p:nvSpPr>
            <p:cNvPr id="6" name="矩形 5"/>
            <p:cNvSpPr/>
            <p:nvPr/>
          </p:nvSpPr>
          <p:spPr>
            <a:xfrm>
              <a:off x="2284719" y="5312404"/>
              <a:ext cx="216024" cy="256674"/>
            </a:xfrm>
            <a:prstGeom prst="rect">
              <a:avLst/>
            </a:prstGeom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00" dirty="0">
                <a:ln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10842" y="5342260"/>
              <a:ext cx="2160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b="1" dirty="0" smtClean="0">
                  <a:latin typeface="Times New Roman" pitchFamily="18" charset="0"/>
                  <a:cs typeface="Times New Roman" pitchFamily="18" charset="0"/>
                </a:rPr>
                <a:t>33</a:t>
              </a:r>
              <a:endParaRPr lang="zh-CN" alt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55776" y="5312404"/>
            <a:ext cx="242148" cy="256674"/>
            <a:chOff x="2284719" y="5312404"/>
            <a:chExt cx="242148" cy="256674"/>
          </a:xfrm>
        </p:grpSpPr>
        <p:sp>
          <p:nvSpPr>
            <p:cNvPr id="10" name="矩形 9"/>
            <p:cNvSpPr/>
            <p:nvPr/>
          </p:nvSpPr>
          <p:spPr>
            <a:xfrm>
              <a:off x="2284719" y="5312404"/>
              <a:ext cx="216024" cy="256674"/>
            </a:xfrm>
            <a:prstGeom prst="rect">
              <a:avLst/>
            </a:prstGeom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00" dirty="0">
                <a:ln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0842" y="5342260"/>
              <a:ext cx="2160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b="1" dirty="0" smtClean="0">
                  <a:latin typeface="Times New Roman" pitchFamily="18" charset="0"/>
                  <a:cs typeface="Times New Roman" pitchFamily="18" charset="0"/>
                </a:rPr>
                <a:t>34</a:t>
              </a:r>
              <a:endParaRPr lang="zh-CN" alt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817684" y="5312404"/>
            <a:ext cx="242148" cy="256674"/>
            <a:chOff x="2284719" y="5312404"/>
            <a:chExt cx="242148" cy="256674"/>
          </a:xfrm>
        </p:grpSpPr>
        <p:sp>
          <p:nvSpPr>
            <p:cNvPr id="13" name="矩形 12"/>
            <p:cNvSpPr/>
            <p:nvPr/>
          </p:nvSpPr>
          <p:spPr>
            <a:xfrm>
              <a:off x="2284719" y="5312404"/>
              <a:ext cx="216024" cy="256674"/>
            </a:xfrm>
            <a:prstGeom prst="rect">
              <a:avLst/>
            </a:prstGeom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00" dirty="0">
                <a:ln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10842" y="5342260"/>
              <a:ext cx="2160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b="1" dirty="0" smtClean="0">
                  <a:latin typeface="Times New Roman" pitchFamily="18" charset="0"/>
                  <a:cs typeface="Times New Roman" pitchFamily="18" charset="0"/>
                </a:rPr>
                <a:t>35</a:t>
              </a:r>
              <a:endParaRPr lang="zh-CN" alt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123728" y="4869160"/>
            <a:ext cx="377015" cy="216024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ACK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66793" y="4869160"/>
            <a:ext cx="377015" cy="216024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ACK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37188" y="4869160"/>
            <a:ext cx="377015" cy="216024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ACK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3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5015E-6 L -0.00469 -0.07869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393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5015E-6 L -0.01077 -0.0786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-393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5015E-6 L -0.01077 -0.07869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-393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8" grpId="0" animBg="1"/>
      <p:bldP spid="18" grpId="1" animBg="1"/>
      <p:bldP spid="18" grpId="2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223704"/>
              </p:ext>
            </p:extLst>
          </p:nvPr>
        </p:nvGraphicFramePr>
        <p:xfrm>
          <a:off x="251520" y="2060848"/>
          <a:ext cx="8394541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Visio" r:id="rId3" imgW="7338828" imgH="2080496" progId="Visio.Drawing.11">
                  <p:embed/>
                </p:oleObj>
              </mc:Choice>
              <mc:Fallback>
                <p:oleObj name="Visio" r:id="rId3" imgW="7338828" imgH="20804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060848"/>
                        <a:ext cx="8394541" cy="2376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剪去单角的矩形 5"/>
          <p:cNvSpPr/>
          <p:nvPr/>
        </p:nvSpPr>
        <p:spPr>
          <a:xfrm>
            <a:off x="323528" y="1988840"/>
            <a:ext cx="576064" cy="360040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32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754935"/>
              </p:ext>
            </p:extLst>
          </p:nvPr>
        </p:nvGraphicFramePr>
        <p:xfrm>
          <a:off x="5352891" y="3690907"/>
          <a:ext cx="424623" cy="424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Visio" r:id="rId5" imgW="354891" imgH="354448" progId="Visio.Drawing.11">
                  <p:embed/>
                </p:oleObj>
              </mc:Choice>
              <mc:Fallback>
                <p:oleObj name="Visio" r:id="rId5" imgW="354891" imgH="35444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891" y="3690907"/>
                        <a:ext cx="424623" cy="4246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剪去单角的矩形 11"/>
          <p:cNvSpPr/>
          <p:nvPr/>
        </p:nvSpPr>
        <p:spPr>
          <a:xfrm>
            <a:off x="323528" y="1988840"/>
            <a:ext cx="576064" cy="360040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33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剪去单角的矩形 12"/>
          <p:cNvSpPr/>
          <p:nvPr/>
        </p:nvSpPr>
        <p:spPr>
          <a:xfrm>
            <a:off x="323528" y="1988840"/>
            <a:ext cx="576064" cy="360040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34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剪去单角的矩形 13"/>
          <p:cNvSpPr/>
          <p:nvPr/>
        </p:nvSpPr>
        <p:spPr>
          <a:xfrm>
            <a:off x="323528" y="1988840"/>
            <a:ext cx="576064" cy="360040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35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5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09392 0.10463 L 0.18993 0.12315 L 0.2592 0.10973 L 0.32916 0.25232 L 0.45138 0.26158 L 0.49687 0.26459 " pathEditMode="relative" ptsTypes="AAAAAAA">
                                      <p:cBhvr>
                                        <p:cTn id="1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688 0.26452 L 0.52309 0.26753 C 0.52865 0.26846 0.53438 0.27285 0.53941 0.27887 C 0.54497 0.28628 0.54844 0.29345 0.54983 0.29993 L 0.55347 0.33603 " pathEditMode="relative" rAng="2605526" ptsTypes="FffFF">
                                      <p:cBhvr>
                                        <p:cTn id="1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" y="25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983 0.10972 L 0.18316 0.12407 L 0.26077 0.10671 L 0.34705 0.07801 L 0.45782 0.08727 L 0.52466 0.07083 L 0.63924 0.03079 L 0.69844 0.05532 L 0.71163 0.1456 L 0.72014 0.19282 L 0.70695 0.26157 L 0.83907 0.2287 " pathEditMode="relative" ptsTypes="AAAAAAAAAAAAA">
                                      <p:cBhvr>
                                        <p:cTn id="2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983 0.10972 L 0.18316 0.12407 L 0.26077 0.10671 L 0.34705 0.07801 L 0.45782 0.08727 L 0.52466 0.07083 L 0.63924 0.03079 L 0.69844 0.05532 L 0.71163 0.1456 L 0.72014 0.19282 L 0.70695 0.26157 L 0.83907 0.2287 " pathEditMode="relative" ptsTypes="AAAAAAAAAAAAA">
                                      <p:cBhvr>
                                        <p:cTn id="3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983 0.10972 L 0.18316 0.12407 L 0.26077 0.10671 L 0.34705 0.07801 L 0.45782 0.08727 L 0.52466 0.07083 L 0.63924 0.03079 L 0.69844 0.05532 L 0.71163 0.1456 L 0.72014 0.19282 L 0.70695 0.26157 L 0.83907 0.2287 " pathEditMode="relative" ptsTypes="AAAAAAAAAAAAA">
                                      <p:cBhvr>
                                        <p:cTn id="44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zh-CN" dirty="0"/>
              <a:t>概述</a:t>
            </a:r>
          </a:p>
          <a:p>
            <a:r>
              <a:rPr lang="en-US" altLang="zh-CN" dirty="0"/>
              <a:t>17.2 TCP</a:t>
            </a:r>
            <a:r>
              <a:rPr lang="zh-CN" altLang="zh-CN" dirty="0"/>
              <a:t>首部</a:t>
            </a:r>
          </a:p>
          <a:p>
            <a:r>
              <a:rPr lang="en-US" altLang="zh-CN" dirty="0" smtClean="0"/>
              <a:t>17.3 </a:t>
            </a:r>
            <a:r>
              <a:rPr lang="en-US" altLang="zh-CN" dirty="0"/>
              <a:t>TCP</a:t>
            </a:r>
            <a:r>
              <a:rPr lang="zh-CN" altLang="zh-CN" dirty="0"/>
              <a:t>连接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r>
              <a:rPr lang="en-US" altLang="zh-CN" dirty="0" smtClean="0"/>
              <a:t>17.4 </a:t>
            </a:r>
            <a:r>
              <a:rPr lang="en-US" altLang="zh-CN" dirty="0"/>
              <a:t>TCP</a:t>
            </a:r>
            <a:r>
              <a:rPr lang="zh-CN" altLang="zh-CN" dirty="0"/>
              <a:t>的可靠传输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r>
              <a:rPr lang="en-US" altLang="zh-CN" dirty="0" smtClean="0"/>
              <a:t>17.5 </a:t>
            </a:r>
            <a:r>
              <a:rPr lang="en-US" altLang="zh-CN" dirty="0"/>
              <a:t>TCP</a:t>
            </a:r>
            <a:r>
              <a:rPr lang="zh-CN" altLang="zh-CN" dirty="0"/>
              <a:t>的拥塞控制</a:t>
            </a:r>
            <a:r>
              <a:rPr lang="zh-CN" altLang="zh-CN" dirty="0" smtClean="0"/>
              <a:t>机制</a:t>
            </a:r>
            <a:endParaRPr lang="en-US" altLang="zh-CN" dirty="0" smtClean="0"/>
          </a:p>
          <a:p>
            <a:pPr lvl="1"/>
            <a:r>
              <a:rPr lang="en-US" altLang="zh-CN" dirty="0"/>
              <a:t>17.5.1 </a:t>
            </a:r>
            <a:r>
              <a:rPr lang="zh-CN" altLang="zh-CN" dirty="0"/>
              <a:t>拥塞控制与流量控制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17.5.2 TCP</a:t>
            </a:r>
            <a:r>
              <a:rPr lang="zh-CN" altLang="zh-CN" dirty="0">
                <a:solidFill>
                  <a:srgbClr val="FF0000"/>
                </a:solidFill>
              </a:rPr>
              <a:t>拥塞控制的思路</a:t>
            </a:r>
          </a:p>
          <a:p>
            <a:pPr lvl="1"/>
            <a:r>
              <a:rPr lang="en-US" altLang="zh-CN" dirty="0"/>
              <a:t>17.5.3 </a:t>
            </a:r>
            <a:r>
              <a:rPr lang="zh-CN" altLang="zh-CN" dirty="0"/>
              <a:t>涉及的算法和过程</a:t>
            </a:r>
          </a:p>
          <a:p>
            <a:pPr lvl="1"/>
            <a:r>
              <a:rPr lang="en-US" altLang="zh-CN" dirty="0"/>
              <a:t>17.5.4 TCP</a:t>
            </a:r>
            <a:r>
              <a:rPr lang="zh-CN" altLang="zh-CN" dirty="0"/>
              <a:t>拥塞控制的</a:t>
            </a:r>
            <a:r>
              <a:rPr lang="zh-CN" altLang="zh-CN" dirty="0" smtClean="0"/>
              <a:t>示例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9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44545"/>
              </p:ext>
            </p:extLst>
          </p:nvPr>
        </p:nvGraphicFramePr>
        <p:xfrm>
          <a:off x="659041" y="1556792"/>
          <a:ext cx="7825918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Visio" r:id="rId4" imgW="7655914" imgH="4725186" progId="Visio.Drawing.11">
                  <p:embed/>
                </p:oleObj>
              </mc:Choice>
              <mc:Fallback>
                <p:oleObj name="Visio" r:id="rId4" imgW="7655914" imgH="472518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41" y="1556792"/>
                        <a:ext cx="7825918" cy="4824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59632" y="2276872"/>
            <a:ext cx="6480720" cy="22322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59632" y="4497647"/>
            <a:ext cx="4824536" cy="4956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84168" y="4509120"/>
            <a:ext cx="1656184" cy="4764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9" grpId="0" animBg="1"/>
      <p:bldP spid="9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和网络层的拥塞控制</a:t>
            </a:r>
            <a:r>
              <a:rPr lang="zh-CN" altLang="zh-CN" dirty="0" smtClean="0"/>
              <a:t>一样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zh-CN" dirty="0"/>
              <a:t>拥塞控制也是对发送结点的发送行为进行</a:t>
            </a:r>
            <a:r>
              <a:rPr lang="zh-CN" altLang="zh-CN" dirty="0" smtClean="0"/>
              <a:t>控制</a:t>
            </a:r>
            <a:endParaRPr lang="en-US" altLang="zh-CN" dirty="0" smtClean="0"/>
          </a:p>
          <a:p>
            <a:r>
              <a:rPr lang="zh-CN" altLang="zh-CN" dirty="0" smtClean="0"/>
              <a:t>不</a:t>
            </a:r>
            <a:r>
              <a:rPr lang="zh-CN" altLang="zh-CN" dirty="0"/>
              <a:t>允许发送方无节制地发送自己的数据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2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．拥塞窗口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TCP</a:t>
            </a:r>
            <a:r>
              <a:rPr lang="zh-CN" altLang="zh-CN" dirty="0"/>
              <a:t>的拥塞控制属于闭环控制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r>
              <a:rPr lang="zh-CN" altLang="zh-CN" dirty="0" smtClean="0"/>
              <a:t>采用</a:t>
            </a:r>
            <a:r>
              <a:rPr lang="zh-CN" altLang="zh-CN" dirty="0"/>
              <a:t>了基于窗口的方法进行</a:t>
            </a:r>
            <a:r>
              <a:rPr lang="zh-CN" altLang="zh-CN" dirty="0" smtClean="0"/>
              <a:t>控制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zh-CN" dirty="0"/>
              <a:t>发送方维持一个拥塞窗口</a:t>
            </a:r>
            <a:r>
              <a:rPr lang="en-US" altLang="zh-CN" dirty="0" err="1" smtClean="0"/>
              <a:t>cwnd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发送</a:t>
            </a:r>
            <a:r>
              <a:rPr lang="zh-CN" altLang="zh-CN" dirty="0"/>
              <a:t>方根据网络的拥塞</a:t>
            </a:r>
            <a:r>
              <a:rPr lang="zh-CN" altLang="zh-CN" dirty="0" smtClean="0"/>
              <a:t>情况动态</a:t>
            </a:r>
            <a:r>
              <a:rPr lang="zh-CN" altLang="zh-CN" dirty="0"/>
              <a:t>调整发送数据</a:t>
            </a:r>
            <a:r>
              <a:rPr lang="zh-CN" altLang="zh-CN" dirty="0" smtClean="0"/>
              <a:t>量的依据</a:t>
            </a:r>
            <a:endParaRPr lang="en-US" altLang="zh-CN" dirty="0" smtClean="0"/>
          </a:p>
          <a:p>
            <a:r>
              <a:rPr lang="zh-CN" altLang="zh-CN" dirty="0"/>
              <a:t>发送方窗口的变化来自于两个</a:t>
            </a:r>
            <a:r>
              <a:rPr lang="zh-CN" altLang="zh-CN" dirty="0" smtClean="0"/>
              <a:t>因素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接收</a:t>
            </a:r>
            <a:r>
              <a:rPr lang="zh-CN" altLang="zh-CN" dirty="0"/>
              <a:t>方的</a:t>
            </a:r>
            <a:r>
              <a:rPr lang="zh-CN" altLang="zh-CN" dirty="0" smtClean="0"/>
              <a:t>通告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拥塞窗口</a:t>
            </a:r>
            <a:endParaRPr lang="zh-CN" altLang="zh-CN" dirty="0"/>
          </a:p>
          <a:p>
            <a:r>
              <a:rPr lang="zh-CN" altLang="zh-CN" dirty="0"/>
              <a:t>发送</a:t>
            </a:r>
            <a:r>
              <a:rPr lang="zh-CN" altLang="zh-CN" dirty="0" smtClean="0"/>
              <a:t>方</a:t>
            </a:r>
            <a:r>
              <a:rPr lang="zh-CN" altLang="en-US" dirty="0" smtClean="0"/>
              <a:t>最终</a:t>
            </a:r>
            <a:r>
              <a:rPr lang="zh-CN" altLang="zh-CN" dirty="0" smtClean="0"/>
              <a:t>发送</a:t>
            </a:r>
            <a:r>
              <a:rPr lang="zh-CN" altLang="zh-CN" dirty="0"/>
              <a:t>窗口值</a:t>
            </a:r>
            <a:r>
              <a:rPr lang="en-US" altLang="zh-CN" dirty="0"/>
              <a:t>= Min</a:t>
            </a:r>
            <a:r>
              <a:rPr lang="zh-CN" altLang="zh-CN" dirty="0"/>
              <a:t>（接收方通告值，拥塞窗口值）。</a:t>
            </a:r>
          </a:p>
          <a:p>
            <a:pPr lvl="1"/>
            <a:r>
              <a:rPr lang="zh-CN" altLang="zh-CN" dirty="0" smtClean="0"/>
              <a:t>这里</a:t>
            </a:r>
            <a:r>
              <a:rPr lang="zh-CN" altLang="zh-CN" dirty="0"/>
              <a:t>假设：接收方通告值无穷大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2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TCP</a:t>
            </a:r>
            <a:r>
              <a:rPr lang="zh-CN" altLang="zh-CN" dirty="0">
                <a:solidFill>
                  <a:srgbClr val="FF0000"/>
                </a:solidFill>
              </a:rPr>
              <a:t>拥塞控制的思路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不断试探网络的</a:t>
            </a:r>
            <a:r>
              <a:rPr lang="zh-CN" altLang="zh-CN" dirty="0" smtClean="0"/>
              <a:t>底线</a:t>
            </a:r>
            <a:endParaRPr lang="en-US" altLang="zh-CN" dirty="0" smtClean="0"/>
          </a:p>
          <a:p>
            <a:r>
              <a:rPr lang="zh-CN" altLang="zh-CN" dirty="0" smtClean="0"/>
              <a:t>遇到</a:t>
            </a:r>
            <a:r>
              <a:rPr lang="zh-CN" altLang="zh-CN" dirty="0"/>
              <a:t>打击放</a:t>
            </a:r>
            <a:r>
              <a:rPr lang="zh-CN" altLang="zh-CN" dirty="0" smtClean="0"/>
              <a:t>低姿态</a:t>
            </a:r>
            <a:endParaRPr lang="en-US" altLang="zh-CN" dirty="0" smtClean="0"/>
          </a:p>
          <a:p>
            <a:r>
              <a:rPr lang="zh-CN" altLang="zh-CN" dirty="0" smtClean="0"/>
              <a:t>然后</a:t>
            </a:r>
            <a:r>
              <a:rPr lang="zh-CN" altLang="zh-CN" dirty="0"/>
              <a:t>继续</a:t>
            </a:r>
            <a:r>
              <a:rPr lang="zh-CN" altLang="zh-CN" dirty="0" smtClean="0"/>
              <a:t>试探</a:t>
            </a:r>
            <a:endParaRPr lang="en-US" altLang="zh-CN" dirty="0" smtClean="0"/>
          </a:p>
          <a:p>
            <a:pPr lvl="0"/>
            <a:r>
              <a:rPr lang="zh-CN" altLang="zh-CN" dirty="0"/>
              <a:t>只要网络</a:t>
            </a:r>
            <a:r>
              <a:rPr lang="zh-CN" altLang="zh-CN" dirty="0" smtClean="0"/>
              <a:t>没出现</a:t>
            </a:r>
            <a:r>
              <a:rPr lang="zh-CN" altLang="zh-CN" dirty="0"/>
              <a:t>拥塞</a:t>
            </a:r>
            <a:r>
              <a:rPr lang="zh-CN" altLang="zh-CN" dirty="0" smtClean="0"/>
              <a:t>，拥塞</a:t>
            </a:r>
            <a:r>
              <a:rPr lang="zh-CN" altLang="zh-CN" dirty="0"/>
              <a:t>窗口就增大一些，以便把更多的数据发送出去</a:t>
            </a:r>
            <a:r>
              <a:rPr lang="zh-CN" altLang="zh-CN" dirty="0" smtClean="0"/>
              <a:t>，提高</a:t>
            </a:r>
            <a:r>
              <a:rPr lang="zh-CN" altLang="zh-CN" dirty="0"/>
              <a:t>信道</a:t>
            </a:r>
            <a:r>
              <a:rPr lang="zh-CN" altLang="zh-CN" dirty="0" smtClean="0"/>
              <a:t>利用率</a:t>
            </a:r>
            <a:endParaRPr lang="zh-CN" altLang="zh-CN" dirty="0"/>
          </a:p>
          <a:p>
            <a:pPr lvl="0"/>
            <a:r>
              <a:rPr lang="zh-CN" altLang="zh-CN" dirty="0"/>
              <a:t>只要网络出现了拥塞或有可能出现拥塞</a:t>
            </a:r>
            <a:r>
              <a:rPr lang="zh-CN" altLang="zh-CN" dirty="0" smtClean="0"/>
              <a:t>，把</a:t>
            </a:r>
            <a:r>
              <a:rPr lang="zh-CN" altLang="zh-CN" dirty="0"/>
              <a:t>拥塞窗口减小一些</a:t>
            </a:r>
            <a:r>
              <a:rPr lang="zh-CN" altLang="zh-CN" dirty="0" smtClean="0"/>
              <a:t>，减少分组</a:t>
            </a:r>
            <a:r>
              <a:rPr lang="zh-CN" altLang="zh-CN" dirty="0"/>
              <a:t>数，缓解网络出现的</a:t>
            </a:r>
            <a:r>
              <a:rPr lang="zh-CN" altLang="zh-CN" dirty="0" smtClean="0"/>
              <a:t>拥塞</a:t>
            </a:r>
            <a:endParaRPr lang="en-US" altLang="zh-CN" dirty="0" smtClean="0"/>
          </a:p>
          <a:p>
            <a:pPr lvl="0"/>
            <a:r>
              <a:rPr lang="zh-CN" altLang="zh-CN" dirty="0"/>
              <a:t>发送方拥塞窗口的大小表现为</a:t>
            </a:r>
            <a:r>
              <a:rPr lang="zh-CN" altLang="zh-CN" dirty="0">
                <a:solidFill>
                  <a:srgbClr val="FF0000"/>
                </a:solidFill>
              </a:rPr>
              <a:t>波浪式</a:t>
            </a:r>
            <a:r>
              <a:rPr lang="zh-CN" altLang="zh-CN" dirty="0"/>
              <a:t>的变化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1767594" y="1971923"/>
            <a:ext cx="1193642" cy="4397072"/>
          </a:xfrm>
          <a:custGeom>
            <a:avLst/>
            <a:gdLst>
              <a:gd name="connsiteX0" fmla="*/ 1190291 w 1193642"/>
              <a:gd name="connsiteY0" fmla="*/ 0 h 4397072"/>
              <a:gd name="connsiteX1" fmla="*/ 927898 w 1193642"/>
              <a:gd name="connsiteY1" fmla="*/ 333955 h 4397072"/>
              <a:gd name="connsiteX2" fmla="*/ 1190291 w 1193642"/>
              <a:gd name="connsiteY2" fmla="*/ 1129086 h 4397072"/>
              <a:gd name="connsiteX3" fmla="*/ 1078973 w 1193642"/>
              <a:gd name="connsiteY3" fmla="*/ 1661823 h 4397072"/>
              <a:gd name="connsiteX4" fmla="*/ 1118729 w 1193642"/>
              <a:gd name="connsiteY4" fmla="*/ 2274074 h 4397072"/>
              <a:gd name="connsiteX5" fmla="*/ 633700 w 1193642"/>
              <a:gd name="connsiteY5" fmla="*/ 2973788 h 4397072"/>
              <a:gd name="connsiteX6" fmla="*/ 5547 w 1193642"/>
              <a:gd name="connsiteY6" fmla="*/ 3768919 h 4397072"/>
              <a:gd name="connsiteX7" fmla="*/ 379258 w 1193642"/>
              <a:gd name="connsiteY7" fmla="*/ 4397072 h 439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642" h="4397072">
                <a:moveTo>
                  <a:pt x="1190291" y="0"/>
                </a:moveTo>
                <a:cubicBezTo>
                  <a:pt x="1059094" y="72887"/>
                  <a:pt x="927898" y="145774"/>
                  <a:pt x="927898" y="333955"/>
                </a:cubicBezTo>
                <a:cubicBezTo>
                  <a:pt x="927898" y="522136"/>
                  <a:pt x="1165112" y="907775"/>
                  <a:pt x="1190291" y="1129086"/>
                </a:cubicBezTo>
                <a:cubicBezTo>
                  <a:pt x="1215470" y="1350397"/>
                  <a:pt x="1090900" y="1470992"/>
                  <a:pt x="1078973" y="1661823"/>
                </a:cubicBezTo>
                <a:cubicBezTo>
                  <a:pt x="1067046" y="1852654"/>
                  <a:pt x="1192941" y="2055413"/>
                  <a:pt x="1118729" y="2274074"/>
                </a:cubicBezTo>
                <a:cubicBezTo>
                  <a:pt x="1044517" y="2492735"/>
                  <a:pt x="819230" y="2724647"/>
                  <a:pt x="633700" y="2973788"/>
                </a:cubicBezTo>
                <a:cubicBezTo>
                  <a:pt x="448170" y="3222929"/>
                  <a:pt x="47954" y="3531705"/>
                  <a:pt x="5547" y="3768919"/>
                </a:cubicBezTo>
                <a:cubicBezTo>
                  <a:pt x="-36860" y="4006133"/>
                  <a:pt x="171199" y="4201602"/>
                  <a:pt x="379258" y="4397072"/>
                </a:cubicBezTo>
              </a:path>
            </a:pathLst>
          </a:cu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764961" y="1749287"/>
            <a:ext cx="525152" cy="4810539"/>
          </a:xfrm>
          <a:custGeom>
            <a:avLst/>
            <a:gdLst>
              <a:gd name="connsiteX0" fmla="*/ 23589 w 525152"/>
              <a:gd name="connsiteY0" fmla="*/ 0 h 4810539"/>
              <a:gd name="connsiteX1" fmla="*/ 246225 w 525152"/>
              <a:gd name="connsiteY1" fmla="*/ 850790 h 4810539"/>
              <a:gd name="connsiteX2" fmla="*/ 47442 w 525152"/>
              <a:gd name="connsiteY2" fmla="*/ 2067339 h 4810539"/>
              <a:gd name="connsiteX3" fmla="*/ 15637 w 525152"/>
              <a:gd name="connsiteY3" fmla="*/ 3077155 h 4810539"/>
              <a:gd name="connsiteX4" fmla="*/ 254176 w 525152"/>
              <a:gd name="connsiteY4" fmla="*/ 3633746 h 4810539"/>
              <a:gd name="connsiteX5" fmla="*/ 524521 w 525152"/>
              <a:gd name="connsiteY5" fmla="*/ 4055165 h 4810539"/>
              <a:gd name="connsiteX6" fmla="*/ 174663 w 525152"/>
              <a:gd name="connsiteY6" fmla="*/ 4548146 h 4810539"/>
              <a:gd name="connsiteX7" fmla="*/ 47442 w 525152"/>
              <a:gd name="connsiteY7" fmla="*/ 4738977 h 4810539"/>
              <a:gd name="connsiteX8" fmla="*/ 7686 w 525152"/>
              <a:gd name="connsiteY8" fmla="*/ 4810539 h 481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5152" h="4810539">
                <a:moveTo>
                  <a:pt x="23589" y="0"/>
                </a:moveTo>
                <a:cubicBezTo>
                  <a:pt x="132919" y="253117"/>
                  <a:pt x="242250" y="506234"/>
                  <a:pt x="246225" y="850790"/>
                </a:cubicBezTo>
                <a:cubicBezTo>
                  <a:pt x="250200" y="1195346"/>
                  <a:pt x="85873" y="1696278"/>
                  <a:pt x="47442" y="2067339"/>
                </a:cubicBezTo>
                <a:cubicBezTo>
                  <a:pt x="9011" y="2438400"/>
                  <a:pt x="-18819" y="2816087"/>
                  <a:pt x="15637" y="3077155"/>
                </a:cubicBezTo>
                <a:cubicBezTo>
                  <a:pt x="50093" y="3338223"/>
                  <a:pt x="169362" y="3470744"/>
                  <a:pt x="254176" y="3633746"/>
                </a:cubicBezTo>
                <a:cubicBezTo>
                  <a:pt x="338990" y="3796748"/>
                  <a:pt x="537773" y="3902765"/>
                  <a:pt x="524521" y="4055165"/>
                </a:cubicBezTo>
                <a:cubicBezTo>
                  <a:pt x="511269" y="4207565"/>
                  <a:pt x="254176" y="4434177"/>
                  <a:pt x="174663" y="4548146"/>
                </a:cubicBezTo>
                <a:cubicBezTo>
                  <a:pt x="95150" y="4662115"/>
                  <a:pt x="75271" y="4695245"/>
                  <a:pt x="47442" y="4738977"/>
                </a:cubicBezTo>
                <a:cubicBezTo>
                  <a:pt x="19613" y="4782709"/>
                  <a:pt x="13649" y="4796624"/>
                  <a:pt x="7686" y="4810539"/>
                </a:cubicBezTo>
              </a:path>
            </a:pathLst>
          </a:cu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标注 5"/>
          <p:cNvSpPr/>
          <p:nvPr/>
        </p:nvSpPr>
        <p:spPr>
          <a:xfrm>
            <a:off x="179512" y="3068960"/>
            <a:ext cx="2088232" cy="165618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27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团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4245337"/>
            <a:ext cx="13681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黑体" pitchFamily="49" charset="-122"/>
                <a:ea typeface="黑体" pitchFamily="49" charset="-122"/>
              </a:rPr>
              <a:t>蝗军占领区</a:t>
            </a:r>
            <a:endParaRPr lang="zh-CN" altLang="en-US" sz="44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连接符 8"/>
          <p:cNvCxnSpPr>
            <a:endCxn id="5" idx="0"/>
          </p:cNvCxnSpPr>
          <p:nvPr/>
        </p:nvCxnSpPr>
        <p:spPr>
          <a:xfrm flipV="1">
            <a:off x="2771800" y="1749287"/>
            <a:ext cx="3016750" cy="40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699792" y="1923940"/>
            <a:ext cx="3156596" cy="424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771800" y="2066650"/>
            <a:ext cx="3121587" cy="426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843808" y="2225216"/>
            <a:ext cx="3123577" cy="411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924200" y="2420888"/>
            <a:ext cx="3016750" cy="40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924200" y="2640158"/>
            <a:ext cx="3016750" cy="40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931786" y="2792558"/>
            <a:ext cx="3016750" cy="40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924200" y="2978494"/>
            <a:ext cx="3016750" cy="40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915816" y="3167743"/>
            <a:ext cx="3016750" cy="40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923402" y="3311759"/>
            <a:ext cx="3016750" cy="40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915018" y="3499034"/>
            <a:ext cx="2946656" cy="40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922604" y="3673457"/>
            <a:ext cx="2912642" cy="38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915018" y="3847880"/>
            <a:ext cx="2877944" cy="396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843808" y="4006446"/>
            <a:ext cx="2954439" cy="38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699792" y="4172609"/>
            <a:ext cx="3016750" cy="40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482970" y="4388633"/>
            <a:ext cx="3281991" cy="453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2339752" y="4577882"/>
            <a:ext cx="3376790" cy="43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2123728" y="4751709"/>
            <a:ext cx="3616378" cy="477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979712" y="4915561"/>
            <a:ext cx="3781537" cy="502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1828800" y="5079413"/>
            <a:ext cx="3985304" cy="54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802372" y="5243265"/>
            <a:ext cx="4106872" cy="554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1849942" y="5380690"/>
            <a:ext cx="4154442" cy="576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979712" y="5544541"/>
            <a:ext cx="4188524" cy="575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2051720" y="5697822"/>
            <a:ext cx="4201085" cy="56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2132112" y="5893387"/>
            <a:ext cx="4120693" cy="55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54560"/>
            <a:ext cx="17240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圆角矩形 44"/>
          <p:cNvSpPr/>
          <p:nvPr/>
        </p:nvSpPr>
        <p:spPr>
          <a:xfrm>
            <a:off x="7380312" y="3142456"/>
            <a:ext cx="1152128" cy="158268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5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zh-CN" dirty="0">
                <a:solidFill>
                  <a:srgbClr val="FF0000"/>
                </a:solidFill>
              </a:rPr>
              <a:t>拥塞判断的依据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利用流量控制的确认</a:t>
            </a:r>
            <a:r>
              <a:rPr lang="zh-CN" altLang="zh-CN" dirty="0" smtClean="0"/>
              <a:t>机制</a:t>
            </a:r>
            <a:endParaRPr lang="en-US" altLang="zh-CN" dirty="0" smtClean="0"/>
          </a:p>
          <a:p>
            <a:r>
              <a:rPr lang="zh-CN" altLang="zh-CN" dirty="0" smtClean="0"/>
              <a:t>不</a:t>
            </a:r>
            <a:r>
              <a:rPr lang="zh-CN" altLang="zh-CN" dirty="0"/>
              <a:t>依靠中间路由器收集网络的运行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减少</a:t>
            </a:r>
            <a:r>
              <a:rPr lang="zh-CN" altLang="zh-CN" dirty="0"/>
              <a:t>对网络的</a:t>
            </a:r>
            <a:r>
              <a:rPr lang="zh-CN" altLang="zh-CN" dirty="0" smtClean="0"/>
              <a:t>额外负担</a:t>
            </a:r>
            <a:endParaRPr lang="zh-CN" altLang="zh-CN" dirty="0"/>
          </a:p>
          <a:p>
            <a:pPr lvl="0"/>
            <a:r>
              <a:rPr lang="zh-CN" altLang="zh-CN" dirty="0">
                <a:solidFill>
                  <a:srgbClr val="FF0000"/>
                </a:solidFill>
              </a:rPr>
              <a:t>依据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超时计时器超时（未收到报文段的确认），认定网络已经发生了拥塞。</a:t>
            </a:r>
          </a:p>
          <a:p>
            <a:pPr lvl="0"/>
            <a:r>
              <a:rPr lang="zh-CN" altLang="zh-CN" dirty="0">
                <a:solidFill>
                  <a:srgbClr val="FF0000"/>
                </a:solidFill>
              </a:rPr>
              <a:t>依据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zh-CN" dirty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收到</a:t>
            </a:r>
            <a:r>
              <a:rPr lang="en-US" altLang="zh-CN" dirty="0"/>
              <a:t>3</a:t>
            </a:r>
            <a:r>
              <a:rPr lang="zh-CN" altLang="zh-CN" dirty="0"/>
              <a:t>个重复</a:t>
            </a:r>
            <a:r>
              <a:rPr lang="zh-CN" altLang="zh-CN" dirty="0" smtClean="0"/>
              <a:t>的</a:t>
            </a:r>
            <a:r>
              <a:rPr lang="en-US" altLang="zh-CN" dirty="0" smtClean="0"/>
              <a:t>ACK</a:t>
            </a:r>
            <a:r>
              <a:rPr lang="zh-CN" altLang="zh-CN" dirty="0"/>
              <a:t>，认为网络可能会出现拥塞。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3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787848"/>
            <a:ext cx="4127500" cy="46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zh-CN" dirty="0">
                <a:solidFill>
                  <a:srgbClr val="FF0000"/>
                </a:solidFill>
              </a:rPr>
              <a:t>注意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zh-CN" dirty="0"/>
              <a:t>的拥塞控制是无法完全避免拥塞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不断</a:t>
            </a:r>
            <a:r>
              <a:rPr lang="zh-CN" altLang="zh-CN" dirty="0" smtClean="0"/>
              <a:t>根据</a:t>
            </a:r>
            <a:r>
              <a:rPr lang="zh-CN" altLang="zh-CN" dirty="0"/>
              <a:t>网络情况调整发送</a:t>
            </a:r>
            <a:r>
              <a:rPr lang="zh-CN" altLang="zh-CN" dirty="0" smtClean="0"/>
              <a:t>方行为</a:t>
            </a:r>
            <a:endParaRPr lang="en-US" altLang="zh-CN" dirty="0" smtClean="0"/>
          </a:p>
          <a:p>
            <a:r>
              <a:rPr lang="zh-CN" altLang="zh-CN" dirty="0" smtClean="0"/>
              <a:t>使得</a:t>
            </a:r>
            <a:r>
              <a:rPr lang="zh-CN" altLang="zh-CN" dirty="0"/>
              <a:t>网络比较不容易出现拥塞，或者在网络出现拥塞后尽量不加重网络的</a:t>
            </a:r>
            <a:r>
              <a:rPr lang="zh-CN" altLang="zh-CN" dirty="0" smtClean="0"/>
              <a:t>拥塞</a:t>
            </a:r>
            <a:endParaRPr lang="en-US" altLang="zh-CN" dirty="0" smtClean="0"/>
          </a:p>
          <a:p>
            <a:r>
              <a:rPr lang="zh-CN" altLang="zh-CN" dirty="0" smtClean="0"/>
              <a:t>是</a:t>
            </a:r>
            <a:r>
              <a:rPr lang="zh-CN" altLang="zh-CN" dirty="0"/>
              <a:t>一个贴心的小棉袄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 rot="21236003">
            <a:off x="5558679" y="411971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8181"/>
                </a:solidFill>
              </a:rPr>
              <a:t>可靠</a:t>
            </a:r>
            <a:endParaRPr lang="zh-CN" altLang="en-US" sz="2400" dirty="0">
              <a:solidFill>
                <a:srgbClr val="FF818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834243">
            <a:off x="8168246" y="4117283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拥塞</a:t>
            </a:r>
            <a:endParaRPr lang="en-US" altLang="zh-CN" sz="20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控制</a:t>
            </a:r>
            <a:endParaRPr lang="zh-CN" altLang="en-US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281805">
            <a:off x="7565017" y="3432050"/>
            <a:ext cx="61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缇曦琵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zh-CN" dirty="0"/>
              <a:t>概述</a:t>
            </a:r>
          </a:p>
          <a:p>
            <a:r>
              <a:rPr lang="en-US" altLang="zh-CN" dirty="0"/>
              <a:t>17.2 TCP</a:t>
            </a:r>
            <a:r>
              <a:rPr lang="zh-CN" altLang="zh-CN" dirty="0"/>
              <a:t>首部</a:t>
            </a:r>
          </a:p>
          <a:p>
            <a:r>
              <a:rPr lang="en-US" altLang="zh-CN" dirty="0" smtClean="0"/>
              <a:t>17.3 </a:t>
            </a:r>
            <a:r>
              <a:rPr lang="en-US" altLang="zh-CN" dirty="0"/>
              <a:t>TCP</a:t>
            </a:r>
            <a:r>
              <a:rPr lang="zh-CN" altLang="zh-CN" dirty="0"/>
              <a:t>连接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r>
              <a:rPr lang="en-US" altLang="zh-CN" dirty="0" smtClean="0"/>
              <a:t>17.4 </a:t>
            </a:r>
            <a:r>
              <a:rPr lang="en-US" altLang="zh-CN" dirty="0"/>
              <a:t>TCP</a:t>
            </a:r>
            <a:r>
              <a:rPr lang="zh-CN" altLang="zh-CN" dirty="0"/>
              <a:t>的可靠传输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r>
              <a:rPr lang="en-US" altLang="zh-CN" dirty="0" smtClean="0"/>
              <a:t>17.5 </a:t>
            </a:r>
            <a:r>
              <a:rPr lang="en-US" altLang="zh-CN" dirty="0"/>
              <a:t>TCP</a:t>
            </a:r>
            <a:r>
              <a:rPr lang="zh-CN" altLang="zh-CN" dirty="0"/>
              <a:t>的拥塞控制</a:t>
            </a:r>
            <a:r>
              <a:rPr lang="zh-CN" altLang="zh-CN" dirty="0" smtClean="0"/>
              <a:t>机制</a:t>
            </a:r>
            <a:endParaRPr lang="en-US" altLang="zh-CN" dirty="0" smtClean="0"/>
          </a:p>
          <a:p>
            <a:pPr lvl="1"/>
            <a:r>
              <a:rPr lang="en-US" altLang="zh-CN" dirty="0"/>
              <a:t>17.5.1 </a:t>
            </a:r>
            <a:r>
              <a:rPr lang="zh-CN" altLang="zh-CN" dirty="0"/>
              <a:t>拥塞控制与流量控制</a:t>
            </a:r>
          </a:p>
          <a:p>
            <a:pPr lvl="1"/>
            <a:r>
              <a:rPr lang="en-US" altLang="zh-CN" dirty="0"/>
              <a:t>17.5.2 TCP</a:t>
            </a:r>
            <a:r>
              <a:rPr lang="zh-CN" altLang="zh-CN" dirty="0"/>
              <a:t>拥塞控制的思路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17.5.3 </a:t>
            </a:r>
            <a:r>
              <a:rPr lang="zh-CN" altLang="zh-CN" dirty="0">
                <a:solidFill>
                  <a:srgbClr val="FF0000"/>
                </a:solidFill>
              </a:rPr>
              <a:t>涉及的算法和过程</a:t>
            </a:r>
          </a:p>
          <a:p>
            <a:pPr lvl="1"/>
            <a:r>
              <a:rPr lang="en-US" altLang="zh-CN" dirty="0"/>
              <a:t>17.5.4 TCP</a:t>
            </a:r>
            <a:r>
              <a:rPr lang="zh-CN" altLang="zh-CN" dirty="0"/>
              <a:t>拥塞控制的</a:t>
            </a:r>
            <a:r>
              <a:rPr lang="zh-CN" altLang="zh-CN" dirty="0" smtClean="0"/>
              <a:t>示例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9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总体控制过程与慢开始阈值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TCP</a:t>
            </a:r>
            <a:r>
              <a:rPr lang="zh-CN" altLang="zh-CN" dirty="0"/>
              <a:t>拥塞控制的整个过程涉及到了四个</a:t>
            </a:r>
            <a:r>
              <a:rPr lang="zh-CN" altLang="zh-CN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慢</a:t>
            </a:r>
            <a:r>
              <a:rPr lang="zh-CN" altLang="zh-CN" dirty="0"/>
              <a:t>开始（</a:t>
            </a:r>
            <a:r>
              <a:rPr lang="en-US" altLang="zh-CN" dirty="0"/>
              <a:t>slow-start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拥塞</a:t>
            </a:r>
            <a:r>
              <a:rPr lang="zh-CN" altLang="zh-CN" dirty="0"/>
              <a:t>避免（</a:t>
            </a:r>
            <a:r>
              <a:rPr lang="en-US" altLang="zh-CN" dirty="0"/>
              <a:t>congestion avoidance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快</a:t>
            </a:r>
            <a:r>
              <a:rPr lang="zh-CN" altLang="zh-CN" dirty="0"/>
              <a:t>重传（</a:t>
            </a:r>
            <a:r>
              <a:rPr lang="en-US" altLang="zh-CN" dirty="0"/>
              <a:t>fast retransmit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zh-CN" dirty="0" smtClean="0"/>
              <a:t>快</a:t>
            </a:r>
            <a:r>
              <a:rPr lang="zh-CN" altLang="zh-CN" dirty="0"/>
              <a:t>恢复（</a:t>
            </a:r>
            <a:r>
              <a:rPr lang="en-US" altLang="zh-CN" dirty="0"/>
              <a:t>fast recovery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整体控制</a:t>
            </a:r>
            <a:r>
              <a:rPr lang="zh-CN" altLang="zh-CN" dirty="0" smtClean="0"/>
              <a:t>过程涉及</a:t>
            </a:r>
            <a:r>
              <a:rPr lang="zh-CN" altLang="zh-CN" dirty="0"/>
              <a:t>两个</a:t>
            </a:r>
            <a:r>
              <a:rPr lang="zh-CN" altLang="zh-CN" dirty="0" smtClean="0"/>
              <a:t>阶段</a:t>
            </a:r>
            <a:endParaRPr lang="zh-CN" altLang="zh-CN" dirty="0"/>
          </a:p>
          <a:p>
            <a:pPr lvl="1"/>
            <a:r>
              <a:rPr lang="zh-CN" altLang="zh-CN" dirty="0"/>
              <a:t>慢开始阶段</a:t>
            </a:r>
            <a:r>
              <a:rPr lang="zh-CN" altLang="zh-CN" dirty="0" smtClean="0"/>
              <a:t>，从</a:t>
            </a:r>
            <a:r>
              <a:rPr lang="zh-CN" altLang="zh-CN" dirty="0"/>
              <a:t>极小值</a:t>
            </a:r>
            <a:r>
              <a:rPr lang="zh-CN" altLang="zh-CN" dirty="0" smtClean="0"/>
              <a:t>（拥塞</a:t>
            </a:r>
            <a:r>
              <a:rPr lang="zh-CN" altLang="zh-CN" dirty="0"/>
              <a:t>窗口大小变化的波谷）开始大踏步提升拥塞窗口的试探</a:t>
            </a:r>
            <a:r>
              <a:rPr lang="zh-CN" altLang="zh-CN" dirty="0" smtClean="0"/>
              <a:t>过程</a:t>
            </a:r>
            <a:endParaRPr lang="zh-CN" altLang="zh-CN" dirty="0"/>
          </a:p>
          <a:p>
            <a:pPr lvl="1"/>
            <a:r>
              <a:rPr lang="zh-CN" altLang="zh-CN" dirty="0"/>
              <a:t>拥塞避免阶段</a:t>
            </a:r>
            <a:r>
              <a:rPr lang="zh-CN" altLang="zh-CN" dirty="0" smtClean="0"/>
              <a:t>，在</a:t>
            </a:r>
            <a:r>
              <a:rPr lang="zh-CN" altLang="zh-CN" dirty="0"/>
              <a:t>波峰</a:t>
            </a:r>
            <a:r>
              <a:rPr lang="zh-CN" altLang="zh-CN" dirty="0" smtClean="0"/>
              <a:t>处</a:t>
            </a:r>
            <a:r>
              <a:rPr lang="zh-CN" altLang="en-US" dirty="0"/>
              <a:t>小心翼翼</a:t>
            </a:r>
            <a:r>
              <a:rPr lang="zh-CN" altLang="zh-CN" dirty="0" smtClean="0"/>
              <a:t>提升</a:t>
            </a:r>
            <a:r>
              <a:rPr lang="zh-CN" altLang="zh-CN" dirty="0"/>
              <a:t>拥塞窗口的试探过程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5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慢开始</a:t>
            </a:r>
            <a:r>
              <a:rPr lang="zh-CN" altLang="zh-CN" dirty="0" smtClean="0"/>
              <a:t>阈值</a:t>
            </a:r>
            <a:r>
              <a:rPr lang="zh-CN" altLang="zh-CN" dirty="0"/>
              <a:t>（</a:t>
            </a:r>
            <a:r>
              <a:rPr lang="en-US" altLang="zh-CN" dirty="0" err="1"/>
              <a:t>ssthresh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系统是从</a:t>
            </a:r>
            <a:r>
              <a:rPr lang="zh-CN" altLang="zh-CN" dirty="0">
                <a:solidFill>
                  <a:srgbClr val="00B0F0"/>
                </a:solidFill>
              </a:rPr>
              <a:t>慢开始阶段</a:t>
            </a:r>
            <a:r>
              <a:rPr lang="zh-CN" altLang="zh-CN" dirty="0"/>
              <a:t>进行控制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由</a:t>
            </a:r>
            <a:r>
              <a:rPr lang="zh-CN" altLang="zh-CN" dirty="0"/>
              <a:t>慢开始阶段到拥塞避免阶段的</a:t>
            </a:r>
            <a:r>
              <a:rPr lang="zh-CN" altLang="zh-CN" dirty="0">
                <a:solidFill>
                  <a:srgbClr val="00B0F0"/>
                </a:solidFill>
              </a:rPr>
              <a:t>转折点</a:t>
            </a:r>
            <a:r>
              <a:rPr lang="zh-CN" altLang="zh-CN" dirty="0"/>
              <a:t>是一个被称为慢开始</a:t>
            </a:r>
            <a:r>
              <a:rPr lang="zh-CN" altLang="zh-CN" dirty="0" smtClean="0"/>
              <a:t>阈值的参数</a:t>
            </a:r>
            <a:endParaRPr lang="en-US" altLang="zh-CN" dirty="0" smtClean="0"/>
          </a:p>
          <a:p>
            <a:r>
              <a:rPr lang="zh-CN" altLang="zh-CN" dirty="0" smtClean="0"/>
              <a:t>该</a:t>
            </a:r>
            <a:r>
              <a:rPr lang="zh-CN" altLang="zh-CN" dirty="0"/>
              <a:t>参数是为了防止拥塞窗口增长过</a:t>
            </a:r>
            <a:r>
              <a:rPr lang="zh-CN" altLang="zh-CN" dirty="0" smtClean="0"/>
              <a:t>快</a:t>
            </a:r>
            <a:endParaRPr lang="en-US" altLang="zh-CN" dirty="0" smtClean="0"/>
          </a:p>
          <a:p>
            <a:r>
              <a:rPr lang="zh-CN" altLang="zh-CN" dirty="0" smtClean="0"/>
              <a:t>慢</a:t>
            </a:r>
            <a:r>
              <a:rPr lang="zh-CN" altLang="zh-CN" dirty="0"/>
              <a:t>开始阈值自身也是根据网络情况动态调整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/>
              <a:t>能否由慢开始阶段进入拥塞避免阶段，以及后续如何转换，这是由网络的拥塞情况决定的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4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慢开始阶段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是系统的初始</a:t>
            </a:r>
            <a:r>
              <a:rPr lang="zh-CN" altLang="zh-CN" dirty="0" smtClean="0"/>
              <a:t>阶段</a:t>
            </a:r>
            <a:endParaRPr lang="en-US" altLang="zh-CN" dirty="0" smtClean="0"/>
          </a:p>
          <a:p>
            <a:r>
              <a:rPr lang="zh-CN" altLang="zh-CN" dirty="0" smtClean="0"/>
              <a:t>目的</a:t>
            </a:r>
            <a:r>
              <a:rPr lang="zh-CN" altLang="zh-CN" dirty="0"/>
              <a:t>是尽快确定网络的负载</a:t>
            </a:r>
            <a:r>
              <a:rPr lang="zh-CN" altLang="zh-CN" dirty="0" smtClean="0"/>
              <a:t>能力</a:t>
            </a:r>
            <a:endParaRPr lang="zh-CN" altLang="zh-CN" dirty="0"/>
          </a:p>
          <a:p>
            <a:r>
              <a:rPr lang="zh-CN" altLang="zh-CN" dirty="0"/>
              <a:t>在主机刚开始发送报文段时，可将拥塞窗口</a:t>
            </a:r>
            <a:r>
              <a:rPr lang="en-US" altLang="zh-CN" dirty="0" err="1"/>
              <a:t>cwnd</a:t>
            </a:r>
            <a:r>
              <a:rPr lang="zh-CN" altLang="zh-CN" dirty="0"/>
              <a:t>设置为</a:t>
            </a:r>
            <a:r>
              <a:rPr lang="en-US" altLang="zh-CN" dirty="0"/>
              <a:t>1</a:t>
            </a:r>
            <a:r>
              <a:rPr lang="zh-CN" altLang="zh-CN" dirty="0"/>
              <a:t>个最大报文段（</a:t>
            </a:r>
            <a:r>
              <a:rPr lang="en-US" altLang="zh-CN" dirty="0" smtClean="0"/>
              <a:t>MSS</a:t>
            </a:r>
            <a:r>
              <a:rPr lang="zh-CN" altLang="zh-CN" dirty="0" smtClean="0"/>
              <a:t>）</a:t>
            </a:r>
            <a:r>
              <a:rPr lang="zh-CN" altLang="zh-CN" dirty="0"/>
              <a:t>的</a:t>
            </a:r>
            <a:r>
              <a:rPr lang="zh-CN" altLang="zh-CN" dirty="0" smtClean="0"/>
              <a:t>数值</a:t>
            </a:r>
            <a:endParaRPr lang="zh-CN" altLang="zh-CN" dirty="0"/>
          </a:p>
          <a:p>
            <a:r>
              <a:rPr lang="zh-CN" altLang="zh-CN" dirty="0"/>
              <a:t>慢开始算法规定</a:t>
            </a:r>
            <a:r>
              <a:rPr lang="zh-CN" altLang="zh-CN" dirty="0" smtClean="0"/>
              <a:t>：每</a:t>
            </a:r>
            <a:r>
              <a:rPr lang="zh-CN" altLang="zh-CN" dirty="0"/>
              <a:t>收到一个报文段的确认后，将拥塞窗口增加至多一个</a:t>
            </a:r>
            <a:r>
              <a:rPr lang="en-US" altLang="zh-CN" dirty="0"/>
              <a:t>MSS</a:t>
            </a:r>
            <a:r>
              <a:rPr lang="zh-CN" altLang="zh-CN" dirty="0"/>
              <a:t>的大小。</a:t>
            </a:r>
          </a:p>
          <a:p>
            <a:r>
              <a:rPr lang="zh-CN" altLang="zh-CN" dirty="0"/>
              <a:t>看上去好像挺慢的，实际不然，这是一个快速提升的阶段，以指数（</a:t>
            </a:r>
            <a:r>
              <a:rPr lang="en-US" altLang="zh-CN" dirty="0"/>
              <a:t>2</a:t>
            </a:r>
            <a:r>
              <a:rPr lang="en-US" altLang="zh-CN" baseline="30000" dirty="0"/>
              <a:t>x</a:t>
            </a:r>
            <a:r>
              <a:rPr lang="zh-CN" altLang="zh-CN" dirty="0"/>
              <a:t>，</a:t>
            </a:r>
            <a:r>
              <a:rPr lang="en-US" altLang="zh-CN" dirty="0"/>
              <a:t>x</a:t>
            </a:r>
            <a:r>
              <a:rPr lang="zh-CN" altLang="zh-CN" dirty="0"/>
              <a:t>为往返的次数）规律急速增长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zh-CN" dirty="0"/>
              <a:t>概述</a:t>
            </a:r>
          </a:p>
          <a:p>
            <a:r>
              <a:rPr lang="en-US" altLang="zh-CN" dirty="0"/>
              <a:t>17.2 TCP</a:t>
            </a:r>
            <a:r>
              <a:rPr lang="zh-CN" altLang="zh-CN" dirty="0"/>
              <a:t>首部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17.2.1 </a:t>
            </a:r>
            <a:r>
              <a:rPr lang="zh-CN" altLang="zh-CN" dirty="0">
                <a:solidFill>
                  <a:srgbClr val="FF0000"/>
                </a:solidFill>
              </a:rPr>
              <a:t>固定首部</a:t>
            </a:r>
          </a:p>
          <a:p>
            <a:pPr lvl="1"/>
            <a:r>
              <a:rPr lang="en-US" altLang="zh-CN" dirty="0"/>
              <a:t>17.2.2 </a:t>
            </a:r>
            <a:r>
              <a:rPr lang="zh-CN" altLang="zh-CN" dirty="0"/>
              <a:t>选项字段</a:t>
            </a:r>
          </a:p>
          <a:p>
            <a:pPr lvl="1"/>
            <a:r>
              <a:rPr lang="en-US" altLang="zh-CN" dirty="0"/>
              <a:t>17.2.3 </a:t>
            </a:r>
            <a:r>
              <a:rPr lang="zh-CN" altLang="zh-CN" dirty="0"/>
              <a:t>类比</a:t>
            </a:r>
          </a:p>
          <a:p>
            <a:r>
              <a:rPr lang="en-US" altLang="zh-CN" dirty="0"/>
              <a:t>17.3 TCP</a:t>
            </a:r>
            <a:r>
              <a:rPr lang="zh-CN" altLang="zh-CN" dirty="0"/>
              <a:t>连接管理</a:t>
            </a:r>
          </a:p>
          <a:p>
            <a:r>
              <a:rPr lang="en-US" altLang="zh-CN" dirty="0"/>
              <a:t>17.4 TCP</a:t>
            </a:r>
            <a:r>
              <a:rPr lang="zh-CN" altLang="zh-CN" dirty="0"/>
              <a:t>的可靠传输技术</a:t>
            </a:r>
          </a:p>
          <a:p>
            <a:r>
              <a:rPr lang="en-US" altLang="zh-CN" dirty="0"/>
              <a:t>17.5 TCP</a:t>
            </a:r>
            <a:r>
              <a:rPr lang="zh-CN" altLang="zh-CN" dirty="0"/>
              <a:t>的拥塞控制机制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8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zh-CN" dirty="0">
                <a:solidFill>
                  <a:srgbClr val="FF0000"/>
                </a:solidFill>
              </a:rPr>
              <a:t>拥塞避免阶段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慢开始</a:t>
            </a:r>
            <a:r>
              <a:rPr lang="zh-CN" altLang="zh-CN" dirty="0" smtClean="0"/>
              <a:t>阶段如果</a:t>
            </a:r>
            <a:r>
              <a:rPr lang="zh-CN" altLang="zh-CN" dirty="0"/>
              <a:t>能顺利增大到慢开始阈值，标志着慢开始阶段的结束，进入了拥塞避免</a:t>
            </a:r>
            <a:r>
              <a:rPr lang="zh-CN" altLang="zh-CN" dirty="0" smtClean="0"/>
              <a:t>阶段</a:t>
            </a:r>
            <a:endParaRPr lang="en-US" altLang="zh-CN" dirty="0" smtClean="0"/>
          </a:p>
          <a:p>
            <a:r>
              <a:rPr lang="zh-CN" altLang="zh-CN" dirty="0" smtClean="0"/>
              <a:t>拥塞</a:t>
            </a:r>
            <a:r>
              <a:rPr lang="zh-CN" altLang="zh-CN" dirty="0"/>
              <a:t>避免阶段中，拥塞</a:t>
            </a:r>
            <a:r>
              <a:rPr lang="zh-CN" altLang="zh-CN" dirty="0" smtClean="0"/>
              <a:t>窗口是</a:t>
            </a:r>
            <a:r>
              <a:rPr lang="zh-CN" altLang="zh-CN" dirty="0"/>
              <a:t>慢慢地增长着去试探网络的承受能力。</a:t>
            </a:r>
          </a:p>
          <a:p>
            <a:r>
              <a:rPr lang="zh-CN" altLang="zh-CN" dirty="0"/>
              <a:t>拥塞避免算法规定：只有在收到对所有报文段的确认后，才能将拥塞窗口增加一个</a:t>
            </a:r>
            <a:r>
              <a:rPr lang="en-US" altLang="zh-CN" dirty="0"/>
              <a:t>MSS</a:t>
            </a:r>
            <a:r>
              <a:rPr lang="zh-CN" altLang="zh-CN" dirty="0"/>
              <a:t>的</a:t>
            </a:r>
            <a:r>
              <a:rPr lang="zh-CN" altLang="zh-CN" dirty="0" smtClean="0"/>
              <a:t>大小</a:t>
            </a:r>
            <a:endParaRPr lang="zh-CN" altLang="zh-CN" dirty="0"/>
          </a:p>
          <a:p>
            <a:r>
              <a:rPr lang="zh-CN" altLang="zh-CN" dirty="0" smtClean="0"/>
              <a:t>拥塞</a:t>
            </a:r>
            <a:r>
              <a:rPr lang="zh-CN" altLang="zh-CN" dirty="0"/>
              <a:t>窗口的</a:t>
            </a:r>
            <a:r>
              <a:rPr lang="zh-CN" altLang="zh-CN" dirty="0" smtClean="0"/>
              <a:t>大小呈现</a:t>
            </a:r>
            <a:r>
              <a:rPr lang="en-US" altLang="zh-CN" dirty="0"/>
              <a:t>“</a:t>
            </a:r>
            <a:r>
              <a:rPr lang="zh-CN" altLang="zh-CN" dirty="0"/>
              <a:t>加法增大</a:t>
            </a:r>
            <a:r>
              <a:rPr lang="en-US" altLang="zh-CN" dirty="0"/>
              <a:t>”</a:t>
            </a:r>
            <a:r>
              <a:rPr lang="zh-CN" altLang="zh-CN" dirty="0"/>
              <a:t>的趋势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0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zh-CN" dirty="0">
                <a:solidFill>
                  <a:srgbClr val="FF0000"/>
                </a:solidFill>
              </a:rPr>
              <a:t>网络拥塞的处理过程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不管哪一个阶段，都是不断增大拥塞窗口的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一直增长，很可能遇到网络异常的情况（依据</a:t>
            </a:r>
            <a:r>
              <a:rPr lang="en-US" altLang="zh-CN" dirty="0"/>
              <a:t>1</a:t>
            </a:r>
            <a:r>
              <a:rPr lang="zh-CN" altLang="zh-CN" dirty="0"/>
              <a:t>或依据</a:t>
            </a:r>
            <a:r>
              <a:rPr lang="en-US" altLang="zh-CN" dirty="0"/>
              <a:t>2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此时</a:t>
            </a:r>
            <a:r>
              <a:rPr lang="zh-CN" altLang="zh-CN" dirty="0"/>
              <a:t>的拥塞窗口</a:t>
            </a:r>
            <a:r>
              <a:rPr lang="en-US" altLang="zh-CN" dirty="0" err="1"/>
              <a:t>cwnd</a:t>
            </a:r>
            <a:r>
              <a:rPr lang="zh-CN" altLang="zh-CN" dirty="0"/>
              <a:t>的大小相当于波顶峰（</a:t>
            </a:r>
            <a:r>
              <a:rPr lang="en-US" altLang="zh-CN" dirty="0" err="1"/>
              <a:t>cwnd</a:t>
            </a:r>
            <a:r>
              <a:rPr lang="en-US" altLang="zh-CN" baseline="-25000" dirty="0" err="1"/>
              <a:t>max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出现异常</a:t>
            </a:r>
            <a:r>
              <a:rPr lang="zh-CN" altLang="zh-CN" dirty="0"/>
              <a:t>的情况下，首先需要调整慢开始阈值，使</a:t>
            </a:r>
            <a:r>
              <a:rPr lang="en-US" altLang="zh-CN" dirty="0" err="1"/>
              <a:t>ssthresh</a:t>
            </a:r>
            <a:r>
              <a:rPr lang="en-US" altLang="zh-CN" dirty="0"/>
              <a:t>=</a:t>
            </a:r>
            <a:r>
              <a:rPr lang="en-US" altLang="zh-CN" dirty="0" err="1"/>
              <a:t>cwnd</a:t>
            </a:r>
            <a:r>
              <a:rPr lang="en-US" altLang="zh-CN" baseline="-25000" dirty="0" err="1"/>
              <a:t>max</a:t>
            </a:r>
            <a:r>
              <a:rPr lang="en-US" altLang="zh-CN" dirty="0"/>
              <a:t>/2</a:t>
            </a:r>
            <a:r>
              <a:rPr lang="zh-CN" altLang="zh-CN" dirty="0"/>
              <a:t>，此即</a:t>
            </a:r>
            <a:r>
              <a:rPr lang="zh-CN" altLang="zh-CN" dirty="0">
                <a:solidFill>
                  <a:srgbClr val="FF0000"/>
                </a:solidFill>
              </a:rPr>
              <a:t>乘法减小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8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减小</a:t>
            </a:r>
            <a:r>
              <a:rPr lang="zh-CN" altLang="zh-CN" dirty="0"/>
              <a:t>拥塞窗口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此时还要将拥塞窗口减小，以缓解网络拥塞的状况，此处有不同的处理</a:t>
            </a:r>
            <a:r>
              <a:rPr lang="zh-CN" altLang="zh-CN" dirty="0" smtClean="0"/>
              <a:t>办法</a:t>
            </a:r>
            <a:endParaRPr lang="zh-CN" altLang="zh-CN" dirty="0"/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TCP Tahoe</a:t>
            </a:r>
            <a:r>
              <a:rPr lang="zh-CN" altLang="zh-CN" dirty="0"/>
              <a:t>版中，当网络出现了拥塞的现象（依据</a:t>
            </a:r>
            <a:r>
              <a:rPr lang="en-US" altLang="zh-CN" dirty="0"/>
              <a:t>1</a:t>
            </a:r>
            <a:r>
              <a:rPr lang="zh-CN" altLang="zh-CN" dirty="0"/>
              <a:t>），拥塞窗口大小退回到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r>
              <a:rPr lang="en-US" altLang="zh-CN" dirty="0"/>
              <a:t>MSS</a:t>
            </a:r>
            <a:r>
              <a:rPr lang="zh-CN" altLang="zh-CN" dirty="0"/>
              <a:t>的大小，并退回到慢开始阶段。</a:t>
            </a:r>
          </a:p>
          <a:p>
            <a:pPr lvl="1"/>
            <a:r>
              <a:rPr lang="zh-CN" altLang="zh-CN" dirty="0"/>
              <a:t>为了提高网络的效率，</a:t>
            </a:r>
            <a:r>
              <a:rPr lang="en-US" altLang="zh-CN" dirty="0"/>
              <a:t>TCP Reno</a:t>
            </a:r>
            <a:r>
              <a:rPr lang="zh-CN" altLang="zh-CN" dirty="0"/>
              <a:t>版规定，如果出现了依据</a:t>
            </a:r>
            <a:r>
              <a:rPr lang="en-US" altLang="zh-CN" dirty="0"/>
              <a:t>2</a:t>
            </a:r>
            <a:r>
              <a:rPr lang="zh-CN" altLang="zh-CN" dirty="0"/>
              <a:t>的情况</a:t>
            </a:r>
            <a:r>
              <a:rPr lang="zh-CN" altLang="zh-CN" dirty="0" smtClean="0"/>
              <a:t>，进入</a:t>
            </a:r>
            <a:r>
              <a:rPr lang="zh-CN" altLang="zh-CN" dirty="0"/>
              <a:t>拥塞避免阶段，并且拥塞</a:t>
            </a:r>
            <a:r>
              <a:rPr lang="zh-CN" altLang="zh-CN" dirty="0" smtClean="0"/>
              <a:t>窗口缩小</a:t>
            </a:r>
            <a:r>
              <a:rPr lang="zh-CN" altLang="zh-CN" dirty="0"/>
              <a:t>到调整后的</a:t>
            </a:r>
            <a:r>
              <a:rPr lang="en-US" altLang="zh-CN" dirty="0" err="1"/>
              <a:t>ssthresh</a:t>
            </a:r>
            <a:r>
              <a:rPr lang="zh-CN" altLang="zh-CN" dirty="0"/>
              <a:t>。此即</a:t>
            </a:r>
            <a:r>
              <a:rPr lang="zh-CN" altLang="zh-CN" dirty="0">
                <a:solidFill>
                  <a:srgbClr val="FF0000"/>
                </a:solidFill>
              </a:rPr>
              <a:t>快</a:t>
            </a:r>
            <a:r>
              <a:rPr lang="zh-CN" altLang="zh-CN" dirty="0" smtClean="0">
                <a:solidFill>
                  <a:srgbClr val="FF0000"/>
                </a:solidFill>
              </a:rPr>
              <a:t>恢复算法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6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快重传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如果</a:t>
            </a:r>
            <a:r>
              <a:rPr lang="zh-CN" altLang="zh-CN" dirty="0"/>
              <a:t>发送方根据依据</a:t>
            </a:r>
            <a:r>
              <a:rPr lang="en-US" altLang="zh-CN" dirty="0"/>
              <a:t>2</a:t>
            </a:r>
            <a:r>
              <a:rPr lang="zh-CN" altLang="zh-CN" dirty="0"/>
              <a:t>执行了快恢复的算法，同时还要执行</a:t>
            </a:r>
            <a:r>
              <a:rPr lang="zh-CN" altLang="zh-CN" dirty="0">
                <a:solidFill>
                  <a:srgbClr val="FF0000"/>
                </a:solidFill>
              </a:rPr>
              <a:t>快重传</a:t>
            </a:r>
            <a:r>
              <a:rPr lang="zh-CN" altLang="zh-CN" dirty="0" smtClean="0"/>
              <a:t>算法</a:t>
            </a:r>
            <a:endParaRPr lang="en-US" altLang="zh-CN" dirty="0" smtClean="0"/>
          </a:p>
          <a:p>
            <a:r>
              <a:rPr lang="zh-CN" altLang="zh-CN" dirty="0" smtClean="0"/>
              <a:t>快</a:t>
            </a:r>
            <a:r>
              <a:rPr lang="zh-CN" altLang="zh-CN" dirty="0"/>
              <a:t>重传算法规定：发送方只要一连收到三个冗余的</a:t>
            </a:r>
            <a:r>
              <a:rPr lang="en-US" altLang="zh-CN" dirty="0"/>
              <a:t>ACK</a:t>
            </a:r>
            <a:r>
              <a:rPr lang="zh-CN" altLang="zh-CN" dirty="0"/>
              <a:t>，</a:t>
            </a:r>
            <a:r>
              <a:rPr lang="zh-CN" altLang="zh-CN" dirty="0" smtClean="0"/>
              <a:t>即判定</a:t>
            </a:r>
            <a:r>
              <a:rPr lang="zh-CN" altLang="zh-CN" dirty="0"/>
              <a:t>报文段丢失了，需立即重传丢失的报文段，而不必等待超时计时器的超时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1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zh-CN" dirty="0"/>
              <a:t>概述</a:t>
            </a:r>
          </a:p>
          <a:p>
            <a:r>
              <a:rPr lang="en-US" altLang="zh-CN" dirty="0"/>
              <a:t>17.2 TCP</a:t>
            </a:r>
            <a:r>
              <a:rPr lang="zh-CN" altLang="zh-CN" dirty="0"/>
              <a:t>首部</a:t>
            </a:r>
          </a:p>
          <a:p>
            <a:r>
              <a:rPr lang="en-US" altLang="zh-CN" dirty="0" smtClean="0"/>
              <a:t>17.3 </a:t>
            </a:r>
            <a:r>
              <a:rPr lang="en-US" altLang="zh-CN" dirty="0"/>
              <a:t>TCP</a:t>
            </a:r>
            <a:r>
              <a:rPr lang="zh-CN" altLang="zh-CN" dirty="0"/>
              <a:t>连接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r>
              <a:rPr lang="en-US" altLang="zh-CN" dirty="0" smtClean="0"/>
              <a:t>17.4 </a:t>
            </a:r>
            <a:r>
              <a:rPr lang="en-US" altLang="zh-CN" dirty="0"/>
              <a:t>TCP</a:t>
            </a:r>
            <a:r>
              <a:rPr lang="zh-CN" altLang="zh-CN" dirty="0"/>
              <a:t>的可靠传输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r>
              <a:rPr lang="en-US" altLang="zh-CN" dirty="0" smtClean="0"/>
              <a:t>17.5 </a:t>
            </a:r>
            <a:r>
              <a:rPr lang="en-US" altLang="zh-CN" dirty="0"/>
              <a:t>TCP</a:t>
            </a:r>
            <a:r>
              <a:rPr lang="zh-CN" altLang="zh-CN" dirty="0"/>
              <a:t>的拥塞控制</a:t>
            </a:r>
            <a:r>
              <a:rPr lang="zh-CN" altLang="zh-CN" dirty="0" smtClean="0"/>
              <a:t>机制</a:t>
            </a:r>
            <a:endParaRPr lang="en-US" altLang="zh-CN" dirty="0" smtClean="0"/>
          </a:p>
          <a:p>
            <a:pPr lvl="1"/>
            <a:r>
              <a:rPr lang="en-US" altLang="zh-CN" dirty="0"/>
              <a:t>17.5.1 </a:t>
            </a:r>
            <a:r>
              <a:rPr lang="zh-CN" altLang="zh-CN" dirty="0"/>
              <a:t>拥塞控制与流量控制</a:t>
            </a:r>
          </a:p>
          <a:p>
            <a:pPr lvl="1"/>
            <a:r>
              <a:rPr lang="en-US" altLang="zh-CN" dirty="0"/>
              <a:t>17.5.2 TCP</a:t>
            </a:r>
            <a:r>
              <a:rPr lang="zh-CN" altLang="zh-CN" dirty="0"/>
              <a:t>拥塞控制的思路</a:t>
            </a:r>
          </a:p>
          <a:p>
            <a:pPr lvl="1"/>
            <a:r>
              <a:rPr lang="en-US" altLang="zh-CN" dirty="0"/>
              <a:t>17.5.3 </a:t>
            </a:r>
            <a:r>
              <a:rPr lang="zh-CN" altLang="zh-CN" dirty="0"/>
              <a:t>涉及的算法和过程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17.5.4 TCP</a:t>
            </a:r>
            <a:r>
              <a:rPr lang="zh-CN" altLang="zh-CN" dirty="0">
                <a:solidFill>
                  <a:srgbClr val="FF0000"/>
                </a:solidFill>
              </a:rPr>
              <a:t>拥塞控制的</a:t>
            </a:r>
            <a:r>
              <a:rPr lang="zh-CN" altLang="zh-CN" dirty="0" smtClean="0">
                <a:solidFill>
                  <a:srgbClr val="FF0000"/>
                </a:solidFill>
              </a:rPr>
              <a:t>示例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9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方便起见，这里设每次发送的报文段大小都是</a:t>
            </a:r>
            <a:r>
              <a:rPr lang="en-US" altLang="zh-CN" dirty="0"/>
              <a:t>MSS</a:t>
            </a:r>
            <a:r>
              <a:rPr lang="zh-CN" altLang="zh-CN" dirty="0" smtClean="0"/>
              <a:t>大小</a:t>
            </a:r>
            <a:endParaRPr lang="en-US" altLang="zh-CN" dirty="0" smtClean="0"/>
          </a:p>
          <a:p>
            <a:r>
              <a:rPr lang="zh-CN" altLang="zh-CN" dirty="0" smtClean="0"/>
              <a:t>这样，把</a:t>
            </a:r>
            <a:r>
              <a:rPr lang="zh-CN" altLang="zh-CN" dirty="0"/>
              <a:t>拥塞窗口大小的单位由字节改为报文段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0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639" name="Text Box 183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/>
              <a:t>慢开始</a:t>
            </a:r>
          </a:p>
        </p:txBody>
      </p:sp>
      <p:sp>
        <p:nvSpPr>
          <p:cNvPr id="94212" name="Line 106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3" name="Line 107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4" name="Line 108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5" name="Line 109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6" name="Line 110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7" name="Line 111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8" name="Line 112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9" name="Line 113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0" name="Line 114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1" name="Line 115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2" name="Line 116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3" name="Line 117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4" name="Line 118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5" name="Line 119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6" name="Line 120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7" name="Line 121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8" name="Line 122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9" name="Line 123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0" name="Line 124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1" name="Line 125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2" name="Line 126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3" name="Line 127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4" name="Line 128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5" name="Line 129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6" name="Line 130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7" name="Line 131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8" name="Line 132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9" name="Line 133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40" name="Line 134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41" name="Line 135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42" name="Text Box 136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94243" name="Text Box 137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4244" name="Text Box 138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94245" name="Text Box 139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4246" name="Text Box 140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94247" name="Text Box 141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4248" name="Text Box 142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94249" name="Text Box 143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4250" name="Text Box 144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94251" name="Text Box 145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4252" name="Text Box 146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94253" name="Text Box 147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4254" name="Text Box 148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4255" name="Text Box 149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4256" name="Text Box 150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4257" name="Text Box 151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4258" name="Text Box 152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4259" name="Text Box 153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4260" name="Text Box 154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94261" name="Text Box 156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94262" name="Text Box 157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94263" name="Line 170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64" name="Rectangle 171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4265" name="Line 172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68" name="Rectangle 175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4269" name="Rectangle 176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4270" name="Line 178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71" name="Line 188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72" name="Oval 215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31673" name="Line 217"/>
          <p:cNvSpPr>
            <a:spLocks noChangeShapeType="1"/>
          </p:cNvSpPr>
          <p:nvPr/>
        </p:nvSpPr>
        <p:spPr bwMode="auto">
          <a:xfrm>
            <a:off x="323850" y="3357563"/>
            <a:ext cx="647700" cy="431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74" name="Text Box 76"/>
          <p:cNvSpPr txBox="1">
            <a:spLocks noChangeArrowheads="1"/>
          </p:cNvSpPr>
          <p:nvPr/>
        </p:nvSpPr>
        <p:spPr bwMode="auto">
          <a:xfrm>
            <a:off x="2486026" y="2130426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ssthresh = 16</a:t>
            </a:r>
          </a:p>
        </p:txBody>
      </p:sp>
      <p:sp>
        <p:nvSpPr>
          <p:cNvPr id="67" name="Rectangle 2"/>
          <p:cNvSpPr>
            <a:spLocks noGrp="1" noChangeArrowheads="1"/>
          </p:cNvSpPr>
          <p:nvPr>
            <p:ph type="title"/>
          </p:nvPr>
        </p:nvSpPr>
        <p:spPr>
          <a:xfrm>
            <a:off x="379363" y="284833"/>
            <a:ext cx="7793037" cy="623887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．示例</a:t>
            </a:r>
            <a:r>
              <a:rPr lang="en-US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2757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67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5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6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7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8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9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0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1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2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3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4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5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6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7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8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9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0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1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2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3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4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5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6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7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8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9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0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3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4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95265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5266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95267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5268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95269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5270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95271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5272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95273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5274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95275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5276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5277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5278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5279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5280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5281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5282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95283" name="Freeform 54"/>
          <p:cNvSpPr>
            <a:spLocks/>
          </p:cNvSpPr>
          <p:nvPr/>
        </p:nvSpPr>
        <p:spPr bwMode="auto">
          <a:xfrm>
            <a:off x="954088" y="3757613"/>
            <a:ext cx="342900" cy="80962"/>
          </a:xfrm>
          <a:custGeom>
            <a:avLst/>
            <a:gdLst>
              <a:gd name="T0" fmla="*/ 2147483647 w 187"/>
              <a:gd name="T1" fmla="*/ 0 h 49"/>
              <a:gd name="T2" fmla="*/ 2147483647 w 187"/>
              <a:gd name="T3" fmla="*/ 2147483647 h 49"/>
              <a:gd name="T4" fmla="*/ 0 60000 65536"/>
              <a:gd name="T5" fmla="*/ 0 60000 65536"/>
              <a:gd name="T6" fmla="*/ 0 w 187"/>
              <a:gd name="T7" fmla="*/ 0 h 49"/>
              <a:gd name="T8" fmla="*/ 187 w 187"/>
              <a:gd name="T9" fmla="*/ 49 h 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49">
                <a:moveTo>
                  <a:pt x="187" y="0"/>
                </a:moveTo>
                <a:cubicBezTo>
                  <a:pt x="47" y="49"/>
                  <a:pt x="0" y="48"/>
                  <a:pt x="55" y="48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84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95285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95286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87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5288" name="Line 71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91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5292" name="Rectangle 75"/>
          <p:cNvSpPr>
            <a:spLocks noChangeArrowheads="1"/>
          </p:cNvSpPr>
          <p:nvPr/>
        </p:nvSpPr>
        <p:spPr bwMode="auto">
          <a:xfrm>
            <a:off x="4922839" y="3717925"/>
            <a:ext cx="2027237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5293" name="Text Box 76"/>
          <p:cNvSpPr txBox="1">
            <a:spLocks noChangeArrowheads="1"/>
          </p:cNvSpPr>
          <p:nvPr/>
        </p:nvSpPr>
        <p:spPr bwMode="auto">
          <a:xfrm>
            <a:off x="2486026" y="2130426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ssthresh = 16</a:t>
            </a:r>
          </a:p>
        </p:txBody>
      </p:sp>
      <p:sp>
        <p:nvSpPr>
          <p:cNvPr id="95294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96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95297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98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5299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914"/>
            <a:ext cx="7793037" cy="623887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慢开始</a:t>
            </a:r>
          </a:p>
        </p:txBody>
      </p:sp>
    </p:spTree>
    <p:extLst>
      <p:ext uri="{BB962C8B-B14F-4D97-AF65-F5344CB8AC3E}">
        <p14:creationId xmlns:p14="http://schemas.microsoft.com/office/powerpoint/2010/main" val="16979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4" y="188914"/>
            <a:ext cx="7793037" cy="623887"/>
          </a:xfrm>
        </p:spPr>
        <p:txBody>
          <a:bodyPr/>
          <a:lstStyle/>
          <a:p>
            <a:pPr algn="ctr"/>
            <a:endParaRPr lang="zh-CN" altLang="en-US" sz="3200" dirty="0" smtClean="0"/>
          </a:p>
        </p:txBody>
      </p:sp>
      <p:sp>
        <p:nvSpPr>
          <p:cNvPr id="96260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1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2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3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4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5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6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7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8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9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0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1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2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3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4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5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6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7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8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9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0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1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2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3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4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5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6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7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8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0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96291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6292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96293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6294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96295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6296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96297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6298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96299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6300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96301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6302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6303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6304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6305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6306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6307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6308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96309" name="Freeform 54"/>
          <p:cNvSpPr>
            <a:spLocks/>
          </p:cNvSpPr>
          <p:nvPr/>
        </p:nvSpPr>
        <p:spPr bwMode="auto">
          <a:xfrm>
            <a:off x="954088" y="3562350"/>
            <a:ext cx="608012" cy="276225"/>
          </a:xfrm>
          <a:custGeom>
            <a:avLst/>
            <a:gdLst>
              <a:gd name="T0" fmla="*/ 2147483647 w 331"/>
              <a:gd name="T1" fmla="*/ 0 h 169"/>
              <a:gd name="T2" fmla="*/ 2147483647 w 331"/>
              <a:gd name="T3" fmla="*/ 2147483647 h 169"/>
              <a:gd name="T4" fmla="*/ 2147483647 w 331"/>
              <a:gd name="T5" fmla="*/ 2147483647 h 169"/>
              <a:gd name="T6" fmla="*/ 0 60000 65536"/>
              <a:gd name="T7" fmla="*/ 0 60000 65536"/>
              <a:gd name="T8" fmla="*/ 0 60000 65536"/>
              <a:gd name="T9" fmla="*/ 0 w 331"/>
              <a:gd name="T10" fmla="*/ 0 h 169"/>
              <a:gd name="T11" fmla="*/ 331 w 331"/>
              <a:gd name="T12" fmla="*/ 169 h 1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1" h="169">
                <a:moveTo>
                  <a:pt x="331" y="0"/>
                </a:moveTo>
                <a:lnTo>
                  <a:pt x="187" y="120"/>
                </a:lnTo>
                <a:cubicBezTo>
                  <a:pt x="47" y="169"/>
                  <a:pt x="0" y="168"/>
                  <a:pt x="55" y="168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10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96311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96312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13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6314" name="Line 71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17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6318" name="Text Box 76"/>
          <p:cNvSpPr txBox="1">
            <a:spLocks noChangeArrowheads="1"/>
          </p:cNvSpPr>
          <p:nvPr/>
        </p:nvSpPr>
        <p:spPr bwMode="auto">
          <a:xfrm>
            <a:off x="2486026" y="2130426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ssthresh = 16</a:t>
            </a:r>
          </a:p>
        </p:txBody>
      </p:sp>
      <p:sp>
        <p:nvSpPr>
          <p:cNvPr id="96319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21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96322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23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6324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6325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5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4" y="188914"/>
            <a:ext cx="7793037" cy="623887"/>
          </a:xfrm>
        </p:spPr>
        <p:txBody>
          <a:bodyPr/>
          <a:lstStyle/>
          <a:p>
            <a:pPr algn="ctr"/>
            <a:endParaRPr lang="zh-CN" altLang="en-US" sz="3200" dirty="0" smtClean="0"/>
          </a:p>
        </p:txBody>
      </p:sp>
      <p:sp>
        <p:nvSpPr>
          <p:cNvPr id="97284" name="Line 5"/>
          <p:cNvSpPr>
            <a:spLocks noChangeShapeType="1"/>
          </p:cNvSpPr>
          <p:nvPr/>
        </p:nvSpPr>
        <p:spPr bwMode="auto">
          <a:xfrm>
            <a:off x="1042988" y="3952875"/>
            <a:ext cx="62595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5" name="Line 6"/>
          <p:cNvSpPr>
            <a:spLocks noChangeShapeType="1"/>
          </p:cNvSpPr>
          <p:nvPr/>
        </p:nvSpPr>
        <p:spPr bwMode="auto">
          <a:xfrm>
            <a:off x="1042988" y="1200152"/>
            <a:ext cx="0" cy="275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Line 7"/>
          <p:cNvSpPr>
            <a:spLocks noChangeShapeType="1"/>
          </p:cNvSpPr>
          <p:nvPr/>
        </p:nvSpPr>
        <p:spPr bwMode="auto">
          <a:xfrm>
            <a:off x="1306513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Line 8"/>
          <p:cNvSpPr>
            <a:spLocks noChangeShapeType="1"/>
          </p:cNvSpPr>
          <p:nvPr/>
        </p:nvSpPr>
        <p:spPr bwMode="auto">
          <a:xfrm>
            <a:off x="15716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Line 9"/>
          <p:cNvSpPr>
            <a:spLocks noChangeShapeType="1"/>
          </p:cNvSpPr>
          <p:nvPr/>
        </p:nvSpPr>
        <p:spPr bwMode="auto">
          <a:xfrm>
            <a:off x="1835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9" name="Line 10"/>
          <p:cNvSpPr>
            <a:spLocks noChangeShapeType="1"/>
          </p:cNvSpPr>
          <p:nvPr/>
        </p:nvSpPr>
        <p:spPr bwMode="auto">
          <a:xfrm>
            <a:off x="2100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0" name="Line 11"/>
          <p:cNvSpPr>
            <a:spLocks noChangeShapeType="1"/>
          </p:cNvSpPr>
          <p:nvPr/>
        </p:nvSpPr>
        <p:spPr bwMode="auto">
          <a:xfrm>
            <a:off x="23653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1" name="Line 12"/>
          <p:cNvSpPr>
            <a:spLocks noChangeShapeType="1"/>
          </p:cNvSpPr>
          <p:nvPr/>
        </p:nvSpPr>
        <p:spPr bwMode="auto">
          <a:xfrm>
            <a:off x="2628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2" name="Line 13"/>
          <p:cNvSpPr>
            <a:spLocks noChangeShapeType="1"/>
          </p:cNvSpPr>
          <p:nvPr/>
        </p:nvSpPr>
        <p:spPr bwMode="auto">
          <a:xfrm>
            <a:off x="2894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3" name="Line 14"/>
          <p:cNvSpPr>
            <a:spLocks noChangeShapeType="1"/>
          </p:cNvSpPr>
          <p:nvPr/>
        </p:nvSpPr>
        <p:spPr bwMode="auto">
          <a:xfrm>
            <a:off x="315912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4" name="Line 15"/>
          <p:cNvSpPr>
            <a:spLocks noChangeShapeType="1"/>
          </p:cNvSpPr>
          <p:nvPr/>
        </p:nvSpPr>
        <p:spPr bwMode="auto">
          <a:xfrm>
            <a:off x="3422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5" name="Line 16"/>
          <p:cNvSpPr>
            <a:spLocks noChangeShapeType="1"/>
          </p:cNvSpPr>
          <p:nvPr/>
        </p:nvSpPr>
        <p:spPr bwMode="auto">
          <a:xfrm>
            <a:off x="3687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6" name="Line 17"/>
          <p:cNvSpPr>
            <a:spLocks noChangeShapeType="1"/>
          </p:cNvSpPr>
          <p:nvPr/>
        </p:nvSpPr>
        <p:spPr bwMode="auto">
          <a:xfrm>
            <a:off x="3952875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7" name="Line 18"/>
          <p:cNvSpPr>
            <a:spLocks noChangeShapeType="1"/>
          </p:cNvSpPr>
          <p:nvPr/>
        </p:nvSpPr>
        <p:spPr bwMode="auto">
          <a:xfrm>
            <a:off x="42164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8" name="Line 19"/>
          <p:cNvSpPr>
            <a:spLocks noChangeShapeType="1"/>
          </p:cNvSpPr>
          <p:nvPr/>
        </p:nvSpPr>
        <p:spPr bwMode="auto">
          <a:xfrm>
            <a:off x="44815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9" name="Line 20"/>
          <p:cNvSpPr>
            <a:spLocks noChangeShapeType="1"/>
          </p:cNvSpPr>
          <p:nvPr/>
        </p:nvSpPr>
        <p:spPr bwMode="auto">
          <a:xfrm>
            <a:off x="4745038" y="3875090"/>
            <a:ext cx="0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0" name="Line 21"/>
          <p:cNvSpPr>
            <a:spLocks noChangeShapeType="1"/>
          </p:cNvSpPr>
          <p:nvPr/>
        </p:nvSpPr>
        <p:spPr bwMode="auto">
          <a:xfrm>
            <a:off x="50101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1" name="Line 22"/>
          <p:cNvSpPr>
            <a:spLocks noChangeShapeType="1"/>
          </p:cNvSpPr>
          <p:nvPr/>
        </p:nvSpPr>
        <p:spPr bwMode="auto">
          <a:xfrm>
            <a:off x="52752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2" name="Line 23"/>
          <p:cNvSpPr>
            <a:spLocks noChangeShapeType="1"/>
          </p:cNvSpPr>
          <p:nvPr/>
        </p:nvSpPr>
        <p:spPr bwMode="auto">
          <a:xfrm>
            <a:off x="553878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3" name="Line 24"/>
          <p:cNvSpPr>
            <a:spLocks noChangeShapeType="1"/>
          </p:cNvSpPr>
          <p:nvPr/>
        </p:nvSpPr>
        <p:spPr bwMode="auto">
          <a:xfrm>
            <a:off x="580390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4" name="Line 25"/>
          <p:cNvSpPr>
            <a:spLocks noChangeShapeType="1"/>
          </p:cNvSpPr>
          <p:nvPr/>
        </p:nvSpPr>
        <p:spPr bwMode="auto">
          <a:xfrm>
            <a:off x="606901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5" name="Line 26"/>
          <p:cNvSpPr>
            <a:spLocks noChangeShapeType="1"/>
          </p:cNvSpPr>
          <p:nvPr/>
        </p:nvSpPr>
        <p:spPr bwMode="auto">
          <a:xfrm>
            <a:off x="6332538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6" name="Line 27"/>
          <p:cNvSpPr>
            <a:spLocks noChangeShapeType="1"/>
          </p:cNvSpPr>
          <p:nvPr/>
        </p:nvSpPr>
        <p:spPr bwMode="auto">
          <a:xfrm>
            <a:off x="6597650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7" name="Line 28"/>
          <p:cNvSpPr>
            <a:spLocks noChangeShapeType="1"/>
          </p:cNvSpPr>
          <p:nvPr/>
        </p:nvSpPr>
        <p:spPr bwMode="auto">
          <a:xfrm>
            <a:off x="6862763" y="37957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8" name="Line 29"/>
          <p:cNvSpPr>
            <a:spLocks noChangeShapeType="1"/>
          </p:cNvSpPr>
          <p:nvPr/>
        </p:nvSpPr>
        <p:spPr bwMode="auto">
          <a:xfrm>
            <a:off x="1042989" y="355917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9" name="Line 30"/>
          <p:cNvSpPr>
            <a:spLocks noChangeShapeType="1"/>
          </p:cNvSpPr>
          <p:nvPr/>
        </p:nvSpPr>
        <p:spPr bwMode="auto">
          <a:xfrm>
            <a:off x="1042989" y="31670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0" name="Line 31"/>
          <p:cNvSpPr>
            <a:spLocks noChangeShapeType="1"/>
          </p:cNvSpPr>
          <p:nvPr/>
        </p:nvSpPr>
        <p:spPr bwMode="auto">
          <a:xfrm>
            <a:off x="1042989" y="27733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1" name="Line 32"/>
          <p:cNvSpPr>
            <a:spLocks noChangeShapeType="1"/>
          </p:cNvSpPr>
          <p:nvPr/>
        </p:nvSpPr>
        <p:spPr bwMode="auto">
          <a:xfrm>
            <a:off x="1042989" y="23796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2" name="Line 33"/>
          <p:cNvSpPr>
            <a:spLocks noChangeShapeType="1"/>
          </p:cNvSpPr>
          <p:nvPr/>
        </p:nvSpPr>
        <p:spPr bwMode="auto">
          <a:xfrm>
            <a:off x="1042989" y="19859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3" name="Line 34"/>
          <p:cNvSpPr>
            <a:spLocks noChangeShapeType="1"/>
          </p:cNvSpPr>
          <p:nvPr/>
        </p:nvSpPr>
        <p:spPr bwMode="auto">
          <a:xfrm>
            <a:off x="1042989" y="1593850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4" name="Text Box 35"/>
          <p:cNvSpPr txBox="1">
            <a:spLocks noChangeArrowheads="1"/>
          </p:cNvSpPr>
          <p:nvPr/>
        </p:nvSpPr>
        <p:spPr bwMode="auto">
          <a:xfrm>
            <a:off x="1395413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</a:t>
            </a:r>
          </a:p>
        </p:txBody>
      </p:sp>
      <p:sp>
        <p:nvSpPr>
          <p:cNvPr id="97315" name="Text Box 36"/>
          <p:cNvSpPr txBox="1">
            <a:spLocks noChangeArrowheads="1"/>
          </p:cNvSpPr>
          <p:nvPr/>
        </p:nvSpPr>
        <p:spPr bwMode="auto">
          <a:xfrm>
            <a:off x="192405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7316" name="Text Box 37"/>
          <p:cNvSpPr txBox="1">
            <a:spLocks noChangeArrowheads="1"/>
          </p:cNvSpPr>
          <p:nvPr/>
        </p:nvSpPr>
        <p:spPr bwMode="auto">
          <a:xfrm>
            <a:off x="245268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6</a:t>
            </a:r>
          </a:p>
        </p:txBody>
      </p:sp>
      <p:sp>
        <p:nvSpPr>
          <p:cNvPr id="97317" name="Text Box 38"/>
          <p:cNvSpPr txBox="1">
            <a:spLocks noChangeArrowheads="1"/>
          </p:cNvSpPr>
          <p:nvPr/>
        </p:nvSpPr>
        <p:spPr bwMode="auto">
          <a:xfrm>
            <a:off x="2997200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7318" name="Text Box 39"/>
          <p:cNvSpPr txBox="1">
            <a:spLocks noChangeArrowheads="1"/>
          </p:cNvSpPr>
          <p:nvPr/>
        </p:nvSpPr>
        <p:spPr bwMode="auto">
          <a:xfrm>
            <a:off x="3438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10</a:t>
            </a:r>
          </a:p>
        </p:txBody>
      </p:sp>
      <p:sp>
        <p:nvSpPr>
          <p:cNvPr id="97319" name="Text Box 40"/>
          <p:cNvSpPr txBox="1">
            <a:spLocks noChangeArrowheads="1"/>
          </p:cNvSpPr>
          <p:nvPr/>
        </p:nvSpPr>
        <p:spPr bwMode="auto">
          <a:xfrm>
            <a:off x="40116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7320" name="Text Box 41"/>
          <p:cNvSpPr txBox="1">
            <a:spLocks noChangeArrowheads="1"/>
          </p:cNvSpPr>
          <p:nvPr/>
        </p:nvSpPr>
        <p:spPr bwMode="auto">
          <a:xfrm>
            <a:off x="4510088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14</a:t>
            </a:r>
          </a:p>
        </p:txBody>
      </p:sp>
      <p:sp>
        <p:nvSpPr>
          <p:cNvPr id="97321" name="Text Box 42"/>
          <p:cNvSpPr txBox="1">
            <a:spLocks noChangeArrowheads="1"/>
          </p:cNvSpPr>
          <p:nvPr/>
        </p:nvSpPr>
        <p:spPr bwMode="auto">
          <a:xfrm>
            <a:off x="5040314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7322" name="Text Box 43"/>
          <p:cNvSpPr txBox="1">
            <a:spLocks noChangeArrowheads="1"/>
          </p:cNvSpPr>
          <p:nvPr/>
        </p:nvSpPr>
        <p:spPr bwMode="auto">
          <a:xfrm>
            <a:off x="5597525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18</a:t>
            </a:r>
          </a:p>
        </p:txBody>
      </p:sp>
      <p:sp>
        <p:nvSpPr>
          <p:cNvPr id="97323" name="Text Box 44"/>
          <p:cNvSpPr txBox="1">
            <a:spLocks noChangeArrowheads="1"/>
          </p:cNvSpPr>
          <p:nvPr/>
        </p:nvSpPr>
        <p:spPr bwMode="auto">
          <a:xfrm>
            <a:off x="612775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7324" name="Text Box 45"/>
          <p:cNvSpPr txBox="1">
            <a:spLocks noChangeArrowheads="1"/>
          </p:cNvSpPr>
          <p:nvPr/>
        </p:nvSpPr>
        <p:spPr bwMode="auto">
          <a:xfrm>
            <a:off x="6642101" y="39258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22</a:t>
            </a:r>
          </a:p>
        </p:txBody>
      </p:sp>
      <p:sp>
        <p:nvSpPr>
          <p:cNvPr id="97325" name="Text Box 46"/>
          <p:cNvSpPr txBox="1">
            <a:spLocks noChangeArrowheads="1"/>
          </p:cNvSpPr>
          <p:nvPr/>
        </p:nvSpPr>
        <p:spPr bwMode="auto">
          <a:xfrm>
            <a:off x="909638" y="39258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7326" name="Text Box 47"/>
          <p:cNvSpPr txBox="1">
            <a:spLocks noChangeArrowheads="1"/>
          </p:cNvSpPr>
          <p:nvPr/>
        </p:nvSpPr>
        <p:spPr bwMode="auto">
          <a:xfrm>
            <a:off x="733425" y="36893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0</a:t>
            </a:r>
          </a:p>
        </p:txBody>
      </p:sp>
      <p:sp>
        <p:nvSpPr>
          <p:cNvPr id="97327" name="Text Box 48"/>
          <p:cNvSpPr txBox="1">
            <a:spLocks noChangeArrowheads="1"/>
          </p:cNvSpPr>
          <p:nvPr/>
        </p:nvSpPr>
        <p:spPr bwMode="auto">
          <a:xfrm>
            <a:off x="733425" y="32956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4</a:t>
            </a:r>
          </a:p>
        </p:txBody>
      </p:sp>
      <p:sp>
        <p:nvSpPr>
          <p:cNvPr id="97328" name="Text Box 49"/>
          <p:cNvSpPr txBox="1">
            <a:spLocks noChangeArrowheads="1"/>
          </p:cNvSpPr>
          <p:nvPr/>
        </p:nvSpPr>
        <p:spPr bwMode="auto">
          <a:xfrm>
            <a:off x="733425" y="29162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8</a:t>
            </a:r>
          </a:p>
        </p:txBody>
      </p:sp>
      <p:sp>
        <p:nvSpPr>
          <p:cNvPr id="97329" name="Text Box 50"/>
          <p:cNvSpPr txBox="1">
            <a:spLocks noChangeArrowheads="1"/>
          </p:cNvSpPr>
          <p:nvPr/>
        </p:nvSpPr>
        <p:spPr bwMode="auto">
          <a:xfrm>
            <a:off x="601664" y="253523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12</a:t>
            </a:r>
          </a:p>
        </p:txBody>
      </p:sp>
      <p:sp>
        <p:nvSpPr>
          <p:cNvPr id="97330" name="Text Box 51"/>
          <p:cNvSpPr txBox="1">
            <a:spLocks noChangeArrowheads="1"/>
          </p:cNvSpPr>
          <p:nvPr/>
        </p:nvSpPr>
        <p:spPr bwMode="auto">
          <a:xfrm>
            <a:off x="601664" y="21558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16</a:t>
            </a:r>
          </a:p>
        </p:txBody>
      </p:sp>
      <p:sp>
        <p:nvSpPr>
          <p:cNvPr id="97331" name="Text Box 52"/>
          <p:cNvSpPr txBox="1">
            <a:spLocks noChangeArrowheads="1"/>
          </p:cNvSpPr>
          <p:nvPr/>
        </p:nvSpPr>
        <p:spPr bwMode="auto">
          <a:xfrm>
            <a:off x="601664" y="17621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20</a:t>
            </a:r>
          </a:p>
        </p:txBody>
      </p:sp>
      <p:sp>
        <p:nvSpPr>
          <p:cNvPr id="97332" name="Text Box 53"/>
          <p:cNvSpPr txBox="1">
            <a:spLocks noChangeArrowheads="1"/>
          </p:cNvSpPr>
          <p:nvPr/>
        </p:nvSpPr>
        <p:spPr bwMode="auto">
          <a:xfrm>
            <a:off x="601664" y="1368426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24</a:t>
            </a:r>
          </a:p>
        </p:txBody>
      </p:sp>
      <p:sp>
        <p:nvSpPr>
          <p:cNvPr id="97333" name="Freeform 54"/>
          <p:cNvSpPr>
            <a:spLocks/>
          </p:cNvSpPr>
          <p:nvPr/>
        </p:nvSpPr>
        <p:spPr bwMode="auto">
          <a:xfrm>
            <a:off x="954089" y="3168652"/>
            <a:ext cx="881062" cy="669925"/>
          </a:xfrm>
          <a:custGeom>
            <a:avLst/>
            <a:gdLst>
              <a:gd name="T0" fmla="*/ 2147483647 w 480"/>
              <a:gd name="T1" fmla="*/ 0 h 409"/>
              <a:gd name="T2" fmla="*/ 2147483647 w 480"/>
              <a:gd name="T3" fmla="*/ 2147483647 h 409"/>
              <a:gd name="T4" fmla="*/ 2147483647 w 480"/>
              <a:gd name="T5" fmla="*/ 2147483647 h 409"/>
              <a:gd name="T6" fmla="*/ 2147483647 w 480"/>
              <a:gd name="T7" fmla="*/ 2147483647 h 409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09"/>
              <a:gd name="T14" fmla="*/ 480 w 480"/>
              <a:gd name="T15" fmla="*/ 409 h 4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09">
                <a:moveTo>
                  <a:pt x="480" y="0"/>
                </a:moveTo>
                <a:cubicBezTo>
                  <a:pt x="430" y="80"/>
                  <a:pt x="381" y="160"/>
                  <a:pt x="331" y="240"/>
                </a:cubicBezTo>
                <a:lnTo>
                  <a:pt x="187" y="360"/>
                </a:lnTo>
                <a:cubicBezTo>
                  <a:pt x="47" y="409"/>
                  <a:pt x="0" y="408"/>
                  <a:pt x="55" y="408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34" name="Text Box 55"/>
          <p:cNvSpPr txBox="1">
            <a:spLocks noChangeArrowheads="1"/>
          </p:cNvSpPr>
          <p:nvPr/>
        </p:nvSpPr>
        <p:spPr bwMode="auto">
          <a:xfrm>
            <a:off x="7291388" y="368300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传输次数</a:t>
            </a:r>
          </a:p>
        </p:txBody>
      </p:sp>
      <p:sp>
        <p:nvSpPr>
          <p:cNvPr id="97335" name="Text Box 56"/>
          <p:cNvSpPr txBox="1">
            <a:spLocks noChangeArrowheads="1"/>
          </p:cNvSpPr>
          <p:nvPr/>
        </p:nvSpPr>
        <p:spPr bwMode="auto">
          <a:xfrm>
            <a:off x="-6349" y="865189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拥塞窗口 </a:t>
            </a:r>
            <a:r>
              <a:rPr kumimoji="1" lang="en-US" altLang="zh-CN" sz="2000"/>
              <a:t>cwnd</a:t>
            </a:r>
          </a:p>
        </p:txBody>
      </p:sp>
      <p:sp>
        <p:nvSpPr>
          <p:cNvPr id="97336" name="Line 69"/>
          <p:cNvSpPr>
            <a:spLocks noChangeShapeType="1"/>
          </p:cNvSpPr>
          <p:nvPr/>
        </p:nvSpPr>
        <p:spPr bwMode="auto">
          <a:xfrm>
            <a:off x="1658939" y="3952875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37" name="Rectangle 70"/>
          <p:cNvSpPr>
            <a:spLocks noChangeArrowheads="1"/>
          </p:cNvSpPr>
          <p:nvPr/>
        </p:nvSpPr>
        <p:spPr bwMode="auto">
          <a:xfrm>
            <a:off x="1130301" y="1514477"/>
            <a:ext cx="220663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338" name="Line 71"/>
          <p:cNvSpPr>
            <a:spLocks noChangeShapeType="1"/>
          </p:cNvSpPr>
          <p:nvPr/>
        </p:nvSpPr>
        <p:spPr bwMode="auto">
          <a:xfrm>
            <a:off x="1130301" y="2379663"/>
            <a:ext cx="1411288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41" name="Rectangle 74"/>
          <p:cNvSpPr>
            <a:spLocks noChangeArrowheads="1"/>
          </p:cNvSpPr>
          <p:nvPr/>
        </p:nvSpPr>
        <p:spPr bwMode="auto">
          <a:xfrm>
            <a:off x="1482726" y="3717925"/>
            <a:ext cx="28225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342" name="Text Box 76"/>
          <p:cNvSpPr txBox="1">
            <a:spLocks noChangeArrowheads="1"/>
          </p:cNvSpPr>
          <p:nvPr/>
        </p:nvSpPr>
        <p:spPr bwMode="auto">
          <a:xfrm>
            <a:off x="2486026" y="2130426"/>
            <a:ext cx="1728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ssthresh = 16</a:t>
            </a:r>
          </a:p>
        </p:txBody>
      </p:sp>
      <p:sp>
        <p:nvSpPr>
          <p:cNvPr id="97343" name="Line 77"/>
          <p:cNvSpPr>
            <a:spLocks noChangeShapeType="1"/>
          </p:cNvSpPr>
          <p:nvPr/>
        </p:nvSpPr>
        <p:spPr bwMode="auto">
          <a:xfrm>
            <a:off x="1042988" y="4346575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44" name="Text Box 82"/>
          <p:cNvSpPr txBox="1">
            <a:spLocks noChangeArrowheads="1"/>
          </p:cNvSpPr>
          <p:nvPr/>
        </p:nvSpPr>
        <p:spPr bwMode="auto">
          <a:xfrm>
            <a:off x="1096964" y="4402140"/>
            <a:ext cx="992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慢开始</a:t>
            </a:r>
          </a:p>
        </p:txBody>
      </p:sp>
      <p:sp>
        <p:nvSpPr>
          <p:cNvPr id="97345" name="Line 87"/>
          <p:cNvSpPr>
            <a:spLocks noChangeShapeType="1"/>
          </p:cNvSpPr>
          <p:nvPr/>
        </p:nvSpPr>
        <p:spPr bwMode="auto">
          <a:xfrm>
            <a:off x="1042988" y="4425950"/>
            <a:ext cx="10572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46" name="Oval 112"/>
          <p:cNvSpPr>
            <a:spLocks noChangeArrowheads="1"/>
          </p:cNvSpPr>
          <p:nvPr/>
        </p:nvSpPr>
        <p:spPr bwMode="auto">
          <a:xfrm>
            <a:off x="1517650" y="35163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347" name="Oval 113"/>
          <p:cNvSpPr>
            <a:spLocks noChangeArrowheads="1"/>
          </p:cNvSpPr>
          <p:nvPr/>
        </p:nvSpPr>
        <p:spPr bwMode="auto">
          <a:xfrm>
            <a:off x="1785938" y="31226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348" name="Oval 114"/>
          <p:cNvSpPr>
            <a:spLocks noChangeArrowheads="1"/>
          </p:cNvSpPr>
          <p:nvPr/>
        </p:nvSpPr>
        <p:spPr bwMode="auto">
          <a:xfrm>
            <a:off x="992188" y="3781425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349" name="Oval 115"/>
          <p:cNvSpPr>
            <a:spLocks noChangeArrowheads="1"/>
          </p:cNvSpPr>
          <p:nvPr/>
        </p:nvSpPr>
        <p:spPr bwMode="auto">
          <a:xfrm>
            <a:off x="1255713" y="3706813"/>
            <a:ext cx="95250" cy="952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4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3767</TotalTime>
  <Words>6135</Words>
  <Application>Microsoft Office PowerPoint</Application>
  <PresentationFormat>全屏显示(4:3)</PresentationFormat>
  <Paragraphs>1310</Paragraphs>
  <Slides>124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124</vt:i4>
      </vt:variant>
    </vt:vector>
  </HeadingPairs>
  <TitlesOfParts>
    <vt:vector size="126" baseType="lpstr">
      <vt:lpstr>市镇</vt:lpstr>
      <vt:lpstr>Visio</vt:lpstr>
      <vt:lpstr>传输控制协议TCP</vt:lpstr>
      <vt:lpstr>PowerPoint 演示文稿</vt:lpstr>
      <vt:lpstr>1．可靠性</vt:lpstr>
      <vt:lpstr>2．面向字节流</vt:lpstr>
      <vt:lpstr>重新组合</vt:lpstr>
      <vt:lpstr>PowerPoint 演示文稿</vt:lpstr>
      <vt:lpstr>PowerPoint 演示文稿</vt:lpstr>
      <vt:lpstr>PowerPoint 演示文稿</vt:lpstr>
      <vt:lpstr>PowerPoint 演示文稿</vt:lpstr>
      <vt:lpstr>1）端口</vt:lpstr>
      <vt:lpstr>2）序号</vt:lpstr>
      <vt:lpstr>PowerPoint 演示文稿</vt:lpstr>
      <vt:lpstr>3）确认号字段</vt:lpstr>
      <vt:lpstr>4）数据偏移</vt:lpstr>
      <vt:lpstr>5）保留字段</vt:lpstr>
      <vt:lpstr>6）标志位</vt:lpstr>
      <vt:lpstr>PowerPoint 演示文稿</vt:lpstr>
      <vt:lpstr>PowerPoint 演示文稿</vt:lpstr>
      <vt:lpstr>7）窗口字段</vt:lpstr>
      <vt:lpstr>8）校验和</vt:lpstr>
      <vt:lpstr>9）紧急指针</vt:lpstr>
      <vt:lpstr>PowerPoint 演示文稿</vt:lpstr>
      <vt:lpstr>PowerPoint 演示文稿</vt:lpstr>
      <vt:lpstr>1．最大报文段长度（MSS）</vt:lpstr>
      <vt:lpstr>PowerPoint 演示文稿</vt:lpstr>
      <vt:lpstr>2. Window Scale：窗口扩大选项</vt:lpstr>
      <vt:lpstr>3. 选择确认SACK</vt:lpstr>
      <vt:lpstr>4．NOP</vt:lpstr>
      <vt:lpstr>PowerPoint 演示文稿</vt:lpstr>
      <vt:lpstr>事前准备</vt:lpstr>
      <vt:lpstr>发送旅客</vt:lpstr>
      <vt:lpstr>PowerPoint 演示文稿</vt:lpstr>
      <vt:lpstr>PowerPoint 演示文稿</vt:lpstr>
      <vt:lpstr>PowerPoint 演示文稿</vt:lpstr>
      <vt:lpstr>PowerPoint 演示文稿</vt:lpstr>
      <vt:lpstr>1. 建立连接的过程</vt:lpstr>
      <vt:lpstr>一回生二回熟，熟人好说话</vt:lpstr>
      <vt:lpstr>2. 三次握手的考虑</vt:lpstr>
      <vt:lpstr>PowerPoint 演示文稿</vt:lpstr>
      <vt:lpstr>PowerPoint 演示文稿</vt:lpstr>
      <vt:lpstr>PowerPoint 演示文稿</vt:lpstr>
      <vt:lpstr>PowerPoint 演示文稿</vt:lpstr>
      <vt:lpstr>预约服务</vt:lpstr>
      <vt:lpstr>1. 面向字节流的发送窗口</vt:lpstr>
      <vt:lpstr>PowerPoint 演示文稿</vt:lpstr>
      <vt:lpstr>PowerPoint 演示文稿</vt:lpstr>
      <vt:lpstr>2. 报文段的发送时机</vt:lpstr>
      <vt:lpstr>3. 面向字节流的接收窗口</vt:lpstr>
      <vt:lpstr>PowerPoint 演示文稿</vt:lpstr>
      <vt:lpstr>PowerPoint 演示文稿</vt:lpstr>
      <vt:lpstr>1. TCP的策略</vt:lpstr>
      <vt:lpstr>PowerPoint 演示文稿</vt:lpstr>
      <vt:lpstr>2. 如何实现，你猜</vt:lpstr>
      <vt:lpstr>然而</vt:lpstr>
      <vt:lpstr>PowerPoint 演示文稿</vt:lpstr>
      <vt:lpstr>1. 出发点</vt:lpstr>
      <vt:lpstr>发送窗口的多重控制</vt:lpstr>
      <vt:lpstr>2. 通告机制示例</vt:lpstr>
      <vt:lpstr>1）预感紧张</vt:lpstr>
      <vt:lpstr>2）紧张加剧</vt:lpstr>
      <vt:lpstr>3）满仓</vt:lpstr>
      <vt:lpstr>3. 可能出现的死锁问题</vt:lpstr>
      <vt:lpstr>解决方案</vt:lpstr>
      <vt:lpstr>4. 注意</vt:lpstr>
      <vt:lpstr>强烈不推荐这样做</vt:lpstr>
      <vt:lpstr>PowerPoint 演示文稿</vt:lpstr>
      <vt:lpstr>PowerPoint 演示文稿</vt:lpstr>
      <vt:lpstr>1.发送方</vt:lpstr>
      <vt:lpstr>PowerPoint 演示文稿</vt:lpstr>
      <vt:lpstr>2．接收方</vt:lpstr>
      <vt:lpstr>解决问题</vt:lpstr>
      <vt:lpstr>PowerPoint 演示文稿</vt:lpstr>
      <vt:lpstr>PowerPoint 演示文稿</vt:lpstr>
      <vt:lpstr>PowerPoint 演示文稿</vt:lpstr>
      <vt:lpstr>1．两者的相同点</vt:lpstr>
      <vt:lpstr>2．两者的不同</vt:lpstr>
      <vt:lpstr>3．两者的关系</vt:lpstr>
      <vt:lpstr>PowerPoint 演示文稿</vt:lpstr>
      <vt:lpstr>PowerPoint 演示文稿</vt:lpstr>
      <vt:lpstr>PowerPoint 演示文稿</vt:lpstr>
      <vt:lpstr>1．拥塞窗口</vt:lpstr>
      <vt:lpstr>2. TCP拥塞控制的思路</vt:lpstr>
      <vt:lpstr>PowerPoint 演示文稿</vt:lpstr>
      <vt:lpstr>3. 拥塞判断的依据</vt:lpstr>
      <vt:lpstr>4. 注意</vt:lpstr>
      <vt:lpstr>PowerPoint 演示文稿</vt:lpstr>
      <vt:lpstr>1. 总体控制过程与慢开始阈值</vt:lpstr>
      <vt:lpstr>慢开始阈值（ssthresh）</vt:lpstr>
      <vt:lpstr>2. 慢开始阶段</vt:lpstr>
      <vt:lpstr>3. 拥塞避免阶段</vt:lpstr>
      <vt:lpstr>4. 网络拥塞的处理过程</vt:lpstr>
      <vt:lpstr>减小拥塞窗口</vt:lpstr>
      <vt:lpstr>快重传</vt:lpstr>
      <vt:lpstr>PowerPoint 演示文稿</vt:lpstr>
      <vt:lpstr>PowerPoint 演示文稿</vt:lpstr>
      <vt:lpstr>1．示例1</vt:lpstr>
      <vt:lpstr>慢开始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1．示例2</vt:lpstr>
      <vt:lpstr>慢开始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先知道概念</dc:title>
  <dc:creator>du</dc:creator>
  <cp:lastModifiedBy>Windows 用户</cp:lastModifiedBy>
  <cp:revision>335</cp:revision>
  <dcterms:created xsi:type="dcterms:W3CDTF">2023-06-19T02:50:47Z</dcterms:created>
  <dcterms:modified xsi:type="dcterms:W3CDTF">2023-08-09T10:08:36Z</dcterms:modified>
</cp:coreProperties>
</file>