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71" r:id="rId15"/>
    <p:sldId id="272" r:id="rId16"/>
    <p:sldId id="273" r:id="rId17"/>
    <p:sldId id="274" r:id="rId18"/>
    <p:sldId id="275" r:id="rId19"/>
    <p:sldId id="259" r:id="rId20"/>
    <p:sldId id="276" r:id="rId21"/>
    <p:sldId id="277" r:id="rId22"/>
    <p:sldId id="278" r:id="rId23"/>
    <p:sldId id="260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9C181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100" d="100"/>
          <a:sy n="100" d="100"/>
        </p:scale>
        <p:origin x="-1288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zh-CN" smtClean="0">
                <a:solidFill>
                  <a:srgbClr val="FF0000"/>
                </a:solidFill>
              </a:rPr>
              <a:t>传输</a:t>
            </a:r>
            <a:r>
              <a:rPr lang="zh-CN" altLang="zh-CN" dirty="0">
                <a:solidFill>
                  <a:srgbClr val="FF0000"/>
                </a:solidFill>
              </a:rPr>
              <a:t>层概述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1700"/>
            <a:ext cx="3589655" cy="34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-9452"/>
            <a:ext cx="3995936" cy="249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zh-CN" dirty="0">
                <a:solidFill>
                  <a:srgbClr val="FF0000"/>
                </a:solidFill>
              </a:rPr>
              <a:t>传输层的特殊地位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从</a:t>
            </a:r>
            <a:r>
              <a:rPr lang="zh-CN" altLang="zh-CN" dirty="0" smtClean="0"/>
              <a:t>通信角度</a:t>
            </a:r>
            <a:r>
              <a:rPr lang="zh-CN" altLang="zh-CN" dirty="0"/>
              <a:t>来看，传输层</a:t>
            </a:r>
            <a:r>
              <a:rPr lang="zh-CN" altLang="zh-CN" dirty="0" smtClean="0"/>
              <a:t>向应用层</a:t>
            </a:r>
            <a:r>
              <a:rPr lang="zh-CN" altLang="zh-CN" dirty="0"/>
              <a:t>提供了本地通信服务（通过端口寻址到进程），属于面向通信部分的最</a:t>
            </a:r>
            <a:r>
              <a:rPr lang="zh-CN" altLang="zh-CN" dirty="0" smtClean="0"/>
              <a:t>高层</a:t>
            </a:r>
            <a:endParaRPr lang="en-US" altLang="zh-CN" dirty="0" smtClean="0"/>
          </a:p>
          <a:p>
            <a:pPr lvl="1"/>
            <a:r>
              <a:rPr lang="zh-CN" altLang="zh-CN" dirty="0"/>
              <a:t>如何回家是根据门牌号（端口号）找到自己家的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从处理数据来看，传输层是用户功能中的最</a:t>
            </a:r>
            <a:r>
              <a:rPr lang="zh-CN" altLang="zh-CN" dirty="0" smtClean="0"/>
              <a:t>低层</a:t>
            </a:r>
            <a:endParaRPr lang="zh-CN" altLang="zh-CN" dirty="0"/>
          </a:p>
          <a:p>
            <a:pPr lvl="1"/>
            <a:r>
              <a:rPr lang="zh-CN" altLang="zh-CN" dirty="0" smtClean="0"/>
              <a:t>但是</a:t>
            </a:r>
            <a:r>
              <a:rPr lang="zh-CN" altLang="zh-CN" dirty="0"/>
              <a:t>如何找到自己家又是个人的事情，和公共交通</a:t>
            </a:r>
            <a:r>
              <a:rPr lang="zh-CN" altLang="zh-CN" dirty="0" smtClean="0"/>
              <a:t>无关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zh-CN" dirty="0"/>
              <a:t>提供差异的服务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124744"/>
            <a:ext cx="8503920" cy="5472608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不改变</a:t>
            </a:r>
            <a:r>
              <a:rPr lang="en-US" altLang="zh-CN" dirty="0"/>
              <a:t>IP</a:t>
            </a:r>
            <a:r>
              <a:rPr lang="zh-CN" altLang="zh-CN" dirty="0"/>
              <a:t>的</a:t>
            </a:r>
            <a:r>
              <a:rPr lang="en-US" altLang="zh-CN" dirty="0"/>
              <a:t>best-effort</a:t>
            </a:r>
            <a:r>
              <a:rPr lang="zh-CN" altLang="zh-CN" dirty="0"/>
              <a:t>特性，只关注</a:t>
            </a:r>
            <a:r>
              <a:rPr lang="zh-CN" altLang="zh-CN" dirty="0" smtClean="0"/>
              <a:t>快捷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视频、语音通信等多媒体应用，只要</a:t>
            </a:r>
            <a:r>
              <a:rPr lang="zh-CN" altLang="zh-CN" dirty="0" smtClean="0"/>
              <a:t>快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丢失</a:t>
            </a:r>
            <a:r>
              <a:rPr lang="zh-CN" altLang="zh-CN" dirty="0"/>
              <a:t>一些数据关系</a:t>
            </a:r>
            <a:r>
              <a:rPr lang="zh-CN" altLang="zh-CN" dirty="0" smtClean="0"/>
              <a:t>不大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由</a:t>
            </a:r>
            <a:r>
              <a:rPr lang="zh-CN" altLang="zh-CN" dirty="0"/>
              <a:t>传输层的用户数据报协议</a:t>
            </a:r>
            <a:r>
              <a:rPr lang="zh-CN" altLang="zh-CN" dirty="0" smtClean="0"/>
              <a:t>（</a:t>
            </a:r>
            <a:r>
              <a:rPr lang="en-US" altLang="zh-CN" dirty="0" smtClean="0"/>
              <a:t>UDP</a:t>
            </a:r>
            <a:r>
              <a:rPr lang="zh-CN" altLang="zh-CN" dirty="0"/>
              <a:t>）</a:t>
            </a:r>
            <a:r>
              <a:rPr lang="zh-CN" altLang="zh-CN" dirty="0" smtClean="0"/>
              <a:t>完成，</a:t>
            </a:r>
            <a:r>
              <a:rPr lang="zh-CN" altLang="zh-CN" dirty="0"/>
              <a:t>和</a:t>
            </a:r>
            <a:r>
              <a:rPr lang="en-US" altLang="zh-CN" dirty="0"/>
              <a:t>IP</a:t>
            </a:r>
            <a:r>
              <a:rPr lang="zh-CN" altLang="zh-CN" dirty="0"/>
              <a:t>一样，</a:t>
            </a:r>
            <a:r>
              <a:rPr lang="en-US" altLang="zh-CN" dirty="0"/>
              <a:t>UDP</a:t>
            </a:r>
            <a:r>
              <a:rPr lang="zh-CN" altLang="zh-CN" dirty="0"/>
              <a:t>是无连接的协议，通信的双方有数据就直接发给对方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</a:t>
            </a:r>
            <a:r>
              <a:rPr lang="zh-CN" altLang="zh-CN" dirty="0"/>
              <a:t>支持单播、多播、广播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pPr lvl="0"/>
            <a:r>
              <a:rPr lang="zh-CN" altLang="zh-CN" dirty="0"/>
              <a:t>关注可靠性，不在意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可以慢</a:t>
            </a:r>
            <a:r>
              <a:rPr lang="zh-CN" altLang="zh-CN" dirty="0" smtClean="0"/>
              <a:t>一些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但是</a:t>
            </a:r>
            <a:r>
              <a:rPr lang="zh-CN" altLang="zh-CN" dirty="0"/>
              <a:t>要保证数据不产生错误、不产生丢失、不产生乱序</a:t>
            </a:r>
            <a:r>
              <a:rPr lang="zh-CN" altLang="zh-CN" dirty="0" smtClean="0"/>
              <a:t>等</a:t>
            </a:r>
            <a:endParaRPr lang="en-US" altLang="zh-CN" dirty="0"/>
          </a:p>
          <a:p>
            <a:pPr lvl="1"/>
            <a:r>
              <a:rPr lang="zh-CN" altLang="zh-CN" dirty="0"/>
              <a:t>由传输控制协议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TCP</a:t>
            </a:r>
            <a:r>
              <a:rPr lang="zh-CN" altLang="zh-CN" dirty="0"/>
              <a:t>）完成的</a:t>
            </a:r>
            <a:r>
              <a:rPr lang="zh-CN" altLang="zh-CN" dirty="0" smtClean="0"/>
              <a:t>，是</a:t>
            </a:r>
            <a:r>
              <a:rPr lang="zh-CN" altLang="zh-CN" dirty="0"/>
              <a:t>面向</a:t>
            </a:r>
            <a:r>
              <a:rPr lang="zh-CN" altLang="zh-CN" dirty="0" smtClean="0"/>
              <a:t>连接</a:t>
            </a:r>
            <a:r>
              <a:rPr lang="zh-CN" altLang="zh-CN" dirty="0"/>
              <a:t>（虚拟的，不是真正的物理连接）</a:t>
            </a:r>
            <a:r>
              <a:rPr lang="zh-CN" altLang="zh-CN" dirty="0" smtClean="0"/>
              <a:t>的协议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其实</a:t>
            </a:r>
            <a:r>
              <a:rPr lang="zh-CN" altLang="zh-CN" dirty="0"/>
              <a:t>就是双方互相持有对方的信息，方便对对方发送的信息进行反馈</a:t>
            </a:r>
            <a:r>
              <a:rPr lang="zh-CN" altLang="zh-CN" dirty="0" smtClean="0"/>
              <a:t>而已</a:t>
            </a:r>
            <a:r>
              <a:rPr lang="en-US" altLang="zh-CN" dirty="0" smtClean="0"/>
              <a:t>,</a:t>
            </a:r>
            <a:r>
              <a:rPr lang="zh-CN" altLang="zh-CN" dirty="0"/>
              <a:t>支持点对点单播</a:t>
            </a:r>
          </a:p>
        </p:txBody>
      </p:sp>
    </p:spTree>
    <p:extLst>
      <p:ext uri="{BB962C8B-B14F-4D97-AF65-F5344CB8AC3E}">
        <p14:creationId xmlns:p14="http://schemas.microsoft.com/office/powerpoint/2010/main" val="37537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zh-CN" dirty="0"/>
              <a:t>和</a:t>
            </a:r>
            <a:r>
              <a:rPr lang="en-US" altLang="zh-CN" dirty="0"/>
              <a:t>TCP</a:t>
            </a:r>
            <a:r>
              <a:rPr lang="zh-CN" altLang="zh-CN" dirty="0"/>
              <a:t>就像性格迥异的孪生兄妹，一个大大咧咧，简单粗暴，一个思虑缜密、温婉如水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24944"/>
            <a:ext cx="4644008" cy="289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zh-CN" dirty="0"/>
              <a:t>概述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15.2 </a:t>
            </a:r>
            <a:r>
              <a:rPr lang="zh-CN" altLang="zh-CN" dirty="0">
                <a:solidFill>
                  <a:srgbClr val="FF0000"/>
                </a:solidFill>
              </a:rPr>
              <a:t>如何完成进程间的通信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15.2.1 </a:t>
            </a:r>
            <a:r>
              <a:rPr lang="zh-CN" altLang="zh-CN" dirty="0">
                <a:solidFill>
                  <a:srgbClr val="FF0000"/>
                </a:solidFill>
              </a:rPr>
              <a:t>端口</a:t>
            </a:r>
          </a:p>
          <a:p>
            <a:pPr lvl="1"/>
            <a:r>
              <a:rPr lang="en-US" altLang="zh-CN" dirty="0"/>
              <a:t>15.2.2 </a:t>
            </a:r>
            <a:r>
              <a:rPr lang="zh-CN" altLang="zh-CN" dirty="0"/>
              <a:t>套接字</a:t>
            </a:r>
            <a:r>
              <a:rPr lang="en-US" altLang="zh-CN" dirty="0"/>
              <a:t>Socket</a:t>
            </a:r>
            <a:endParaRPr lang="zh-CN" altLang="zh-CN" dirty="0"/>
          </a:p>
          <a:p>
            <a:r>
              <a:rPr lang="en-US" altLang="zh-CN" dirty="0"/>
              <a:t>15.3 </a:t>
            </a:r>
            <a:r>
              <a:rPr lang="zh-CN" altLang="zh-CN" dirty="0"/>
              <a:t>用户数据报协议</a:t>
            </a:r>
            <a:r>
              <a:rPr lang="en-US" altLang="zh-CN" dirty="0"/>
              <a:t>UPD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相当于</a:t>
            </a:r>
            <a:r>
              <a:rPr lang="zh-CN" altLang="zh-CN" dirty="0"/>
              <a:t>通信双方各自的</a:t>
            </a:r>
            <a:r>
              <a:rPr lang="zh-CN" altLang="zh-CN" dirty="0" smtClean="0"/>
              <a:t>门牌号</a:t>
            </a:r>
            <a:endParaRPr lang="en-US" altLang="zh-CN" dirty="0" smtClean="0"/>
          </a:p>
          <a:p>
            <a:r>
              <a:rPr lang="zh-CN" altLang="zh-CN" dirty="0"/>
              <a:t>端口由</a:t>
            </a:r>
            <a:r>
              <a:rPr lang="en-US" altLang="zh-CN" dirty="0"/>
              <a:t>16</a:t>
            </a:r>
            <a:r>
              <a:rPr lang="zh-CN" altLang="zh-CN" dirty="0"/>
              <a:t>比特长度的整数进行</a:t>
            </a:r>
            <a:r>
              <a:rPr lang="zh-CN" altLang="zh-CN" dirty="0" smtClean="0"/>
              <a:t>编号</a:t>
            </a:r>
            <a:endParaRPr lang="en-US" altLang="zh-CN" dirty="0" smtClean="0"/>
          </a:p>
          <a:p>
            <a:r>
              <a:rPr lang="zh-CN" altLang="zh-CN" dirty="0" smtClean="0"/>
              <a:t>针对某</a:t>
            </a:r>
            <a:r>
              <a:rPr lang="zh-CN" altLang="zh-CN" dirty="0"/>
              <a:t>一类传输层协议（</a:t>
            </a:r>
            <a:r>
              <a:rPr lang="en-US" altLang="zh-CN" dirty="0"/>
              <a:t>TCP</a:t>
            </a:r>
            <a:r>
              <a:rPr lang="zh-CN" altLang="zh-CN" dirty="0"/>
              <a:t>或</a:t>
            </a:r>
            <a:r>
              <a:rPr lang="en-US" altLang="zh-CN" dirty="0"/>
              <a:t>UDP</a:t>
            </a:r>
            <a:r>
              <a:rPr lang="zh-CN" altLang="zh-CN" dirty="0" smtClean="0"/>
              <a:t>）最多</a:t>
            </a:r>
            <a:r>
              <a:rPr lang="zh-CN" altLang="zh-CN" dirty="0"/>
              <a:t>可以有</a:t>
            </a:r>
            <a:r>
              <a:rPr lang="en-US" altLang="zh-CN" dirty="0"/>
              <a:t>65536</a:t>
            </a:r>
            <a:r>
              <a:rPr lang="zh-CN" altLang="zh-CN" dirty="0"/>
              <a:t>个</a:t>
            </a:r>
            <a:r>
              <a:rPr lang="zh-CN" altLang="zh-CN" dirty="0" smtClean="0"/>
              <a:t>端口</a:t>
            </a:r>
            <a:endParaRPr lang="en-US" altLang="zh-CN" dirty="0" smtClean="0"/>
          </a:p>
          <a:p>
            <a:r>
              <a:rPr lang="zh-CN" altLang="zh-CN" dirty="0"/>
              <a:t>可以在控制台下使用</a:t>
            </a:r>
            <a:r>
              <a:rPr lang="en-US" altLang="zh-CN" dirty="0" err="1"/>
              <a:t>netstat</a:t>
            </a:r>
            <a:r>
              <a:rPr lang="en-US" altLang="zh-CN" dirty="0"/>
              <a:t> –n</a:t>
            </a:r>
            <a:r>
              <a:rPr lang="zh-CN" altLang="zh-CN" dirty="0"/>
              <a:t>命令查看当前主机使用了哪些端口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365104"/>
            <a:ext cx="5328592" cy="20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54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端口号可分为</a:t>
            </a:r>
            <a:r>
              <a:rPr lang="en-US" altLang="zh-CN" dirty="0"/>
              <a:t>3</a:t>
            </a:r>
            <a:r>
              <a:rPr lang="zh-CN" altLang="zh-CN" dirty="0"/>
              <a:t>大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）熟知</a:t>
            </a:r>
            <a:r>
              <a:rPr lang="en-US" altLang="zh-CN" dirty="0"/>
              <a:t>/</a:t>
            </a:r>
            <a:r>
              <a:rPr lang="zh-CN" altLang="zh-CN" dirty="0"/>
              <a:t>公认端口（</a:t>
            </a:r>
            <a:r>
              <a:rPr lang="en-US" altLang="zh-CN" dirty="0"/>
              <a:t>Well-Known Port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）注册端口（</a:t>
            </a:r>
            <a:r>
              <a:rPr lang="en-US" altLang="zh-CN" dirty="0"/>
              <a:t>Registered  Ports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）动态或私有端口（</a:t>
            </a:r>
            <a:r>
              <a:rPr lang="en-US" altLang="zh-CN" dirty="0"/>
              <a:t>Dynamic and/ Private Ports</a:t>
            </a:r>
            <a:r>
              <a:rPr lang="zh-CN" altLang="zh-CN" dirty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前</a:t>
            </a:r>
            <a:r>
              <a:rPr lang="zh-CN" altLang="zh-CN" dirty="0"/>
              <a:t>两类常应用于那些在网络上提供服务的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需要使用这些服务的程序必须知道这些</a:t>
            </a:r>
            <a:r>
              <a:rPr lang="zh-CN" altLang="zh-CN" dirty="0" smtClean="0"/>
              <a:t>端口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该端口向服务提供方发出</a:t>
            </a:r>
            <a:r>
              <a:rPr lang="zh-CN" altLang="zh-CN" dirty="0" smtClean="0"/>
              <a:t>请求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63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）熟知</a:t>
            </a:r>
            <a:r>
              <a:rPr lang="en-US" altLang="zh-CN" dirty="0"/>
              <a:t>/</a:t>
            </a:r>
            <a:r>
              <a:rPr lang="zh-CN" altLang="en-US" dirty="0"/>
              <a:t>公认端口（</a:t>
            </a:r>
            <a:r>
              <a:rPr lang="en-US" altLang="zh-CN" dirty="0"/>
              <a:t>Well-Known Port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范围是</a:t>
            </a:r>
            <a:r>
              <a:rPr lang="en-US" altLang="zh-CN" dirty="0"/>
              <a:t>0~1023</a:t>
            </a:r>
            <a:r>
              <a:rPr lang="zh-CN" altLang="zh-CN" dirty="0"/>
              <a:t>，只用于服务器</a:t>
            </a:r>
            <a:r>
              <a:rPr lang="zh-CN" altLang="zh-CN" dirty="0" smtClean="0"/>
              <a:t>端</a:t>
            </a:r>
            <a:endParaRPr lang="en-US" altLang="zh-CN" dirty="0" smtClean="0"/>
          </a:p>
          <a:p>
            <a:r>
              <a:rPr lang="zh-CN" altLang="zh-CN" dirty="0" smtClean="0"/>
              <a:t>绑定</a:t>
            </a:r>
            <a:r>
              <a:rPr lang="zh-CN" altLang="zh-CN" dirty="0"/>
              <a:t>（</a:t>
            </a:r>
            <a:r>
              <a:rPr lang="en-US" altLang="zh-CN" dirty="0"/>
              <a:t>Binding</a:t>
            </a:r>
            <a:r>
              <a:rPr lang="zh-CN" altLang="zh-CN" dirty="0"/>
              <a:t>）于一些常用、重要的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端口</a:t>
            </a:r>
            <a:r>
              <a:rPr lang="en-US" altLang="zh-CN" dirty="0"/>
              <a:t>80</a:t>
            </a:r>
            <a:r>
              <a:rPr lang="zh-CN" altLang="zh-CN" dirty="0"/>
              <a:t>一般用于</a:t>
            </a:r>
            <a:r>
              <a:rPr lang="en-US" altLang="zh-CN" dirty="0"/>
              <a:t>Web</a:t>
            </a:r>
            <a:r>
              <a:rPr lang="zh-CN" altLang="zh-CN" dirty="0" smtClean="0"/>
              <a:t>服务器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端口</a:t>
            </a:r>
            <a:r>
              <a:rPr lang="en-US" altLang="zh-CN" dirty="0"/>
              <a:t>21</a:t>
            </a:r>
            <a:r>
              <a:rPr lang="zh-CN" altLang="zh-CN" dirty="0"/>
              <a:t>一般用于文件传送协议（</a:t>
            </a:r>
            <a:r>
              <a:rPr lang="en-US" altLang="zh-CN" dirty="0"/>
              <a:t>FTP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端口</a:t>
            </a:r>
            <a:r>
              <a:rPr lang="en-US" altLang="zh-CN" dirty="0"/>
              <a:t>25</a:t>
            </a:r>
            <a:r>
              <a:rPr lang="zh-CN" altLang="zh-CN" dirty="0"/>
              <a:t>一般用于简单邮件传送协议（</a:t>
            </a:r>
            <a:r>
              <a:rPr lang="en-US" altLang="zh-CN" dirty="0"/>
              <a:t>SMTP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98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）注册端口（</a:t>
            </a:r>
            <a:r>
              <a:rPr lang="en-US" altLang="zh-CN" dirty="0"/>
              <a:t>Registered  Ports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1024~49151</a:t>
            </a:r>
          </a:p>
          <a:p>
            <a:r>
              <a:rPr lang="zh-CN" altLang="zh-CN" dirty="0" smtClean="0"/>
              <a:t>它们</a:t>
            </a:r>
            <a:r>
              <a:rPr lang="zh-CN" altLang="zh-CN" dirty="0"/>
              <a:t>可以绑定于一些特定的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zh-CN" dirty="0" smtClean="0"/>
              <a:t>例如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1433</a:t>
            </a:r>
            <a:r>
              <a:rPr lang="zh-CN" altLang="zh-CN" dirty="0"/>
              <a:t>一般用于微软的</a:t>
            </a:r>
            <a:r>
              <a:rPr lang="en-US" altLang="zh-CN" dirty="0"/>
              <a:t>SQL Server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3306</a:t>
            </a:r>
            <a:r>
              <a:rPr lang="zh-CN" altLang="zh-CN" dirty="0"/>
              <a:t>一般用于</a:t>
            </a:r>
            <a:r>
              <a:rPr lang="en-US" altLang="zh-CN" dirty="0"/>
              <a:t>MySQL</a:t>
            </a:r>
            <a:r>
              <a:rPr lang="zh-CN" altLang="zh-CN" dirty="0" smtClean="0"/>
              <a:t>数据库</a:t>
            </a:r>
            <a:endParaRPr lang="en-US" altLang="zh-CN" dirty="0" smtClean="0"/>
          </a:p>
          <a:p>
            <a:r>
              <a:rPr lang="zh-CN" altLang="zh-CN" dirty="0" smtClean="0"/>
              <a:t>服务</a:t>
            </a:r>
            <a:r>
              <a:rPr lang="zh-CN" altLang="zh-CN" dirty="0"/>
              <a:t>的提供者可以通过相关工具更改这些服务的端口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 smtClean="0"/>
              <a:t>服务</a:t>
            </a:r>
            <a:r>
              <a:rPr lang="zh-CN" altLang="zh-CN" dirty="0"/>
              <a:t>的使用者在使用服务时也必须一起</a:t>
            </a:r>
            <a:r>
              <a:rPr lang="zh-CN" altLang="zh-CN" dirty="0" smtClean="0"/>
              <a:t>更改</a:t>
            </a:r>
            <a:endParaRPr lang="en-US" altLang="zh-CN" dirty="0" smtClean="0"/>
          </a:p>
          <a:p>
            <a:r>
              <a:rPr lang="zh-CN" altLang="zh-CN" dirty="0"/>
              <a:t>这类端口</a:t>
            </a:r>
            <a:r>
              <a:rPr lang="zh-CN" altLang="zh-CN" dirty="0" smtClean="0"/>
              <a:t>的需</a:t>
            </a:r>
            <a:r>
              <a:rPr lang="zh-CN" altLang="zh-CN" dirty="0"/>
              <a:t>向互联网数字分配机构</a:t>
            </a:r>
            <a:r>
              <a:rPr lang="en-US" altLang="zh-CN" dirty="0"/>
              <a:t>IANA</a:t>
            </a:r>
            <a:r>
              <a:rPr lang="zh-CN" altLang="zh-CN" dirty="0"/>
              <a:t>进行登记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96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）动态或私有</a:t>
            </a:r>
            <a:r>
              <a:rPr lang="zh-CN" altLang="zh-CN" dirty="0" smtClean="0"/>
              <a:t>端口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49152~65535</a:t>
            </a:r>
          </a:p>
          <a:p>
            <a:r>
              <a:rPr lang="zh-CN" altLang="zh-CN" dirty="0" smtClean="0"/>
              <a:t>短暂</a:t>
            </a:r>
            <a:r>
              <a:rPr lang="zh-CN" altLang="zh-CN" dirty="0"/>
              <a:t>使用</a:t>
            </a:r>
            <a:r>
              <a:rPr lang="zh-CN" altLang="zh-CN" dirty="0" smtClean="0"/>
              <a:t>性质</a:t>
            </a:r>
            <a:endParaRPr lang="en-US" altLang="zh-CN" dirty="0" smtClean="0"/>
          </a:p>
          <a:p>
            <a:r>
              <a:rPr lang="zh-CN" altLang="zh-CN" dirty="0" smtClean="0"/>
              <a:t>建议</a:t>
            </a:r>
            <a:r>
              <a:rPr lang="zh-CN" altLang="zh-CN" dirty="0"/>
              <a:t>只用于</a:t>
            </a:r>
            <a:r>
              <a:rPr lang="zh-CN" altLang="zh-CN" dirty="0" smtClean="0"/>
              <a:t>客户端</a:t>
            </a:r>
            <a:endParaRPr lang="zh-CN" altLang="zh-CN" dirty="0"/>
          </a:p>
          <a:p>
            <a:r>
              <a:rPr lang="zh-CN" altLang="zh-CN" dirty="0"/>
              <a:t>当然，只要不造成冲突，用户可以随意地指定自己想要使用的端口号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52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15.2 </a:t>
            </a:r>
            <a:r>
              <a:rPr lang="zh-CN" altLang="zh-CN" dirty="0"/>
              <a:t>如何完成进程间的通信</a:t>
            </a:r>
          </a:p>
          <a:p>
            <a:pPr lvl="1"/>
            <a:r>
              <a:rPr lang="en-US" altLang="zh-CN" dirty="0"/>
              <a:t>15.2.1 </a:t>
            </a:r>
            <a:r>
              <a:rPr lang="zh-CN" altLang="zh-CN" dirty="0"/>
              <a:t>端口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15.2.2 </a:t>
            </a:r>
            <a:r>
              <a:rPr lang="zh-CN" altLang="zh-CN" dirty="0">
                <a:solidFill>
                  <a:srgbClr val="FF0000"/>
                </a:solidFill>
              </a:rPr>
              <a:t>套接字</a:t>
            </a:r>
            <a:r>
              <a:rPr lang="en-US" altLang="zh-CN" dirty="0">
                <a:solidFill>
                  <a:srgbClr val="FF0000"/>
                </a:solidFill>
              </a:rPr>
              <a:t>Socket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15.3 </a:t>
            </a:r>
            <a:r>
              <a:rPr lang="zh-CN" altLang="zh-CN" dirty="0"/>
              <a:t>用户数据报协议</a:t>
            </a:r>
            <a:r>
              <a:rPr lang="en-US" altLang="zh-CN" dirty="0"/>
              <a:t>UPD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4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传输层存在的意义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前面一直的说法是主机间进行通信，实际上这是简化的</a:t>
            </a:r>
            <a:r>
              <a:rPr lang="zh-CN" altLang="zh-CN" dirty="0" smtClean="0"/>
              <a:t>说法</a:t>
            </a:r>
            <a:endParaRPr lang="en-US" altLang="zh-CN" dirty="0" smtClean="0"/>
          </a:p>
          <a:p>
            <a:r>
              <a:rPr lang="zh-CN" altLang="zh-CN" dirty="0" smtClean="0"/>
              <a:t>最终</a:t>
            </a:r>
            <a:r>
              <a:rPr lang="zh-CN" altLang="zh-CN" dirty="0"/>
              <a:t>的网络通信对象并不是主机，而是主机中的应用进程（例如浏览器、</a:t>
            </a:r>
            <a:r>
              <a:rPr lang="en-US" altLang="zh-CN" dirty="0"/>
              <a:t>QQ</a:t>
            </a:r>
            <a:r>
              <a:rPr lang="zh-CN" altLang="zh-CN" dirty="0"/>
              <a:t>等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网络层</a:t>
            </a:r>
            <a:r>
              <a:rPr lang="zh-CN" altLang="zh-CN" dirty="0"/>
              <a:t>（</a:t>
            </a:r>
            <a:r>
              <a:rPr lang="en-US" altLang="zh-CN" dirty="0"/>
              <a:t>IP</a:t>
            </a:r>
            <a:r>
              <a:rPr lang="zh-CN" altLang="zh-CN" dirty="0"/>
              <a:t>层）是无法完成把数据提交给进程的这个功能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必须</a:t>
            </a:r>
            <a:r>
              <a:rPr lang="zh-CN" altLang="zh-CN" dirty="0"/>
              <a:t>通过传输层进一步的</a:t>
            </a:r>
            <a:r>
              <a:rPr lang="zh-CN" altLang="zh-CN" dirty="0" smtClean="0"/>
              <a:t>细分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27172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套接字的概念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最初</a:t>
            </a:r>
            <a:r>
              <a:rPr lang="zh-CN" altLang="zh-CN" dirty="0"/>
              <a:t>是</a:t>
            </a:r>
            <a:r>
              <a:rPr lang="en-US" altLang="zh-CN" dirty="0"/>
              <a:t>BSD UNIX</a:t>
            </a:r>
            <a:r>
              <a:rPr lang="zh-CN" altLang="zh-CN" dirty="0"/>
              <a:t>的通信机制，原意是孔或</a:t>
            </a:r>
            <a:r>
              <a:rPr lang="zh-CN" altLang="zh-CN" dirty="0" smtClean="0"/>
              <a:t>插座</a:t>
            </a:r>
            <a:endParaRPr lang="en-US" altLang="zh-CN" dirty="0" smtClean="0"/>
          </a:p>
          <a:p>
            <a:r>
              <a:rPr lang="zh-CN" altLang="zh-CN" dirty="0" smtClean="0"/>
              <a:t>像</a:t>
            </a:r>
            <a:r>
              <a:rPr lang="zh-CN" altLang="zh-CN" dirty="0"/>
              <a:t>是一个多孔插座，可以为众多的网络进程提供合用</a:t>
            </a:r>
            <a:r>
              <a:rPr lang="en-US" altLang="zh-CN" dirty="0"/>
              <a:t>/</a:t>
            </a:r>
            <a:r>
              <a:rPr lang="zh-CN" altLang="zh-CN" dirty="0"/>
              <a:t>分用传输层协议的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r>
              <a:rPr lang="en-US" altLang="zh-CN" dirty="0" smtClean="0"/>
              <a:t>TCP</a:t>
            </a:r>
            <a:r>
              <a:rPr lang="zh-CN" altLang="zh-CN" dirty="0"/>
              <a:t>的端点（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:</a:t>
            </a:r>
            <a:r>
              <a:rPr lang="zh-CN" altLang="zh-CN" dirty="0"/>
              <a:t>端口号）也称为套接字，两者含义不同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6902681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04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．套接字的类型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SOCK_STREAM</a:t>
            </a:r>
            <a:r>
              <a:rPr lang="zh-CN" altLang="zh-CN" dirty="0"/>
              <a:t>式套接字（流式套接字），基于</a:t>
            </a:r>
            <a:r>
              <a:rPr lang="en-US" altLang="zh-CN" dirty="0"/>
              <a:t>TCP</a:t>
            </a:r>
            <a:r>
              <a:rPr lang="zh-CN" altLang="zh-CN" dirty="0"/>
              <a:t>实现进程之间的可靠</a:t>
            </a:r>
            <a:r>
              <a:rPr lang="zh-CN" altLang="zh-CN" dirty="0" smtClean="0"/>
              <a:t>数据通信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通信</a:t>
            </a:r>
            <a:r>
              <a:rPr lang="zh-CN" altLang="zh-CN" dirty="0"/>
              <a:t>之前需要先建立起双方的</a:t>
            </a:r>
            <a:r>
              <a:rPr lang="zh-CN" altLang="zh-CN" dirty="0" smtClean="0"/>
              <a:t>连接</a:t>
            </a:r>
            <a:endParaRPr lang="zh-CN" altLang="zh-CN" dirty="0"/>
          </a:p>
          <a:p>
            <a:pPr lvl="0"/>
            <a:r>
              <a:rPr lang="en-US" altLang="zh-CN" dirty="0"/>
              <a:t>SOCK_DGRAM</a:t>
            </a:r>
            <a:r>
              <a:rPr lang="zh-CN" altLang="zh-CN" dirty="0"/>
              <a:t>式套接字（数据报套接字），基于</a:t>
            </a:r>
            <a:r>
              <a:rPr lang="en-US" altLang="zh-CN" dirty="0"/>
              <a:t>UDP</a:t>
            </a:r>
            <a:r>
              <a:rPr lang="zh-CN" altLang="zh-CN" dirty="0"/>
              <a:t>实现进程之间的快捷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无须</a:t>
            </a:r>
            <a:r>
              <a:rPr lang="zh-CN" altLang="zh-CN" dirty="0"/>
              <a:t>建立连接，只要知道对方地址即可发送</a:t>
            </a:r>
            <a:r>
              <a:rPr lang="zh-CN" altLang="zh-CN" dirty="0" smtClean="0"/>
              <a:t>报文</a:t>
            </a:r>
            <a:endParaRPr lang="zh-CN" altLang="zh-CN" dirty="0"/>
          </a:p>
          <a:p>
            <a:pPr lvl="0"/>
            <a:r>
              <a:rPr lang="en-US" altLang="zh-CN" dirty="0"/>
              <a:t>SOCK_RAW</a:t>
            </a:r>
            <a:r>
              <a:rPr lang="zh-CN" altLang="zh-CN" dirty="0"/>
              <a:t>（原始套接字），工作在网际层（</a:t>
            </a:r>
            <a:r>
              <a:rPr lang="en-US" altLang="zh-CN" dirty="0"/>
              <a:t>IP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主机（非进程）之间的通信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这种</a:t>
            </a:r>
            <a:r>
              <a:rPr lang="zh-CN" altLang="zh-CN" dirty="0"/>
              <a:t>方式在某些方面特别重要，如主机上的安全软件需要对到达本机的所有报文进行过滤和筛查。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65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．套接字技术的编程模式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套接字是采用客户</a:t>
            </a:r>
            <a:r>
              <a:rPr lang="en-US" altLang="zh-CN" dirty="0"/>
              <a:t>/</a:t>
            </a:r>
            <a:r>
              <a:rPr lang="zh-CN" altLang="zh-CN" dirty="0"/>
              <a:t>服务器模式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r>
              <a:rPr lang="zh-CN" altLang="zh-CN" dirty="0" smtClean="0"/>
              <a:t>通信</a:t>
            </a:r>
            <a:r>
              <a:rPr lang="zh-CN" altLang="zh-CN" dirty="0"/>
              <a:t>的</a:t>
            </a:r>
            <a:r>
              <a:rPr lang="zh-CN" altLang="zh-CN" dirty="0" smtClean="0"/>
              <a:t>双方首先</a:t>
            </a:r>
            <a:r>
              <a:rPr lang="zh-CN" altLang="zh-CN" dirty="0"/>
              <a:t>确定哪一方</a:t>
            </a:r>
            <a:r>
              <a:rPr lang="zh-CN" altLang="zh-CN" dirty="0" smtClean="0"/>
              <a:t>需长期</a:t>
            </a:r>
            <a:r>
              <a:rPr lang="zh-CN" altLang="zh-CN" dirty="0"/>
              <a:t>运行并对外提供服务</a:t>
            </a:r>
            <a:r>
              <a:rPr lang="zh-CN" altLang="zh-CN" dirty="0" smtClean="0"/>
              <a:t>，应</a:t>
            </a:r>
            <a:r>
              <a:rPr lang="zh-CN" altLang="zh-CN" dirty="0"/>
              <a:t>作为服务器端，被动等待通信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zh-CN" dirty="0" smtClean="0"/>
              <a:t>哪</a:t>
            </a:r>
            <a:r>
              <a:rPr lang="zh-CN" altLang="zh-CN" dirty="0"/>
              <a:t>一方只是临时运行，运行完毕无须再对外联系，这一方就应该作为客户端，主动发起通信</a:t>
            </a:r>
            <a:r>
              <a:rPr lang="zh-CN" altLang="zh-CN" dirty="0" smtClean="0"/>
              <a:t>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88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zh-CN" dirty="0"/>
              <a:t>概述</a:t>
            </a:r>
          </a:p>
          <a:p>
            <a:r>
              <a:rPr lang="en-US" altLang="zh-CN" dirty="0"/>
              <a:t>15.2 </a:t>
            </a:r>
            <a:r>
              <a:rPr lang="zh-CN" altLang="zh-CN" dirty="0"/>
              <a:t>如何完成进程间的通信</a:t>
            </a:r>
          </a:p>
          <a:p>
            <a:pPr lvl="1"/>
            <a:r>
              <a:rPr lang="en-US" altLang="zh-CN" dirty="0"/>
              <a:t>15.2.1 </a:t>
            </a:r>
            <a:r>
              <a:rPr lang="zh-CN" altLang="zh-CN" dirty="0"/>
              <a:t>端口</a:t>
            </a:r>
          </a:p>
          <a:p>
            <a:pPr lvl="1"/>
            <a:r>
              <a:rPr lang="en-US" altLang="zh-CN" dirty="0"/>
              <a:t>15.2.2 </a:t>
            </a:r>
            <a:r>
              <a:rPr lang="zh-CN" altLang="zh-CN" dirty="0"/>
              <a:t>套接字</a:t>
            </a:r>
            <a:r>
              <a:rPr lang="en-US" altLang="zh-CN" dirty="0"/>
              <a:t>Socket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15.3 </a:t>
            </a:r>
            <a:r>
              <a:rPr lang="zh-CN" altLang="zh-CN" dirty="0">
                <a:solidFill>
                  <a:srgbClr val="FF0000"/>
                </a:solidFill>
              </a:rPr>
              <a:t>用户数据报协议</a:t>
            </a:r>
            <a:r>
              <a:rPr lang="en-US" altLang="zh-CN" dirty="0">
                <a:solidFill>
                  <a:srgbClr val="FF0000"/>
                </a:solidFill>
              </a:rPr>
              <a:t>UPD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649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UDP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为实现</a:t>
            </a:r>
            <a:r>
              <a:rPr lang="zh-CN" altLang="zh-CN" dirty="0"/>
              <a:t>快捷的通信，</a:t>
            </a:r>
            <a:r>
              <a:rPr lang="en-US" altLang="zh-CN" dirty="0"/>
              <a:t>UDP</a:t>
            </a:r>
            <a:r>
              <a:rPr lang="zh-CN" altLang="zh-CN" dirty="0"/>
              <a:t>只在</a:t>
            </a:r>
            <a:r>
              <a:rPr lang="en-US" altLang="zh-CN" dirty="0" smtClean="0"/>
              <a:t>IP</a:t>
            </a:r>
            <a:r>
              <a:rPr lang="zh-CN" altLang="zh-CN" dirty="0" smtClean="0"/>
              <a:t>服务</a:t>
            </a:r>
            <a:r>
              <a:rPr lang="zh-CN" altLang="zh-CN" dirty="0"/>
              <a:t>之上增加了很少一点的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复用和分用的功能、差错检测的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348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zh-CN" dirty="0"/>
              <a:t>具有以下特点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）面向无连接</a:t>
            </a:r>
          </a:p>
          <a:p>
            <a:pPr lvl="1"/>
            <a:r>
              <a:rPr lang="zh-CN" altLang="zh-CN" dirty="0"/>
              <a:t>发数据前不需建立连接，主机不需维持复杂的连接状态，可减少开销和发送数据之前的时延</a:t>
            </a:r>
          </a:p>
          <a:p>
            <a:pPr lvl="1"/>
            <a:r>
              <a:rPr lang="zh-CN" altLang="zh-CN" dirty="0"/>
              <a:t>提供尽最大努力交付的业务，不保证可靠交付，数据可能丢失、乱</a:t>
            </a:r>
            <a:r>
              <a:rPr lang="zh-CN" altLang="zh-CN" dirty="0" smtClean="0"/>
              <a:t>序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）面向</a:t>
            </a:r>
            <a:r>
              <a:rPr lang="zh-CN" altLang="zh-CN" dirty="0" smtClean="0"/>
              <a:t>报文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UDP</a:t>
            </a:r>
            <a:r>
              <a:rPr lang="zh-CN" altLang="zh-CN" dirty="0" smtClean="0"/>
              <a:t>面向报文（</a:t>
            </a:r>
            <a:r>
              <a:rPr lang="en-US" altLang="zh-CN" dirty="0" smtClean="0"/>
              <a:t>TCP</a:t>
            </a:r>
            <a:r>
              <a:rPr lang="zh-CN" altLang="zh-CN" dirty="0" smtClean="0"/>
              <a:t>面向</a:t>
            </a:r>
            <a:r>
              <a:rPr lang="zh-CN" altLang="zh-CN" dirty="0"/>
              <a:t>字节</a:t>
            </a:r>
            <a:r>
              <a:rPr lang="zh-CN" altLang="zh-CN" dirty="0" smtClean="0"/>
              <a:t>流），</a:t>
            </a:r>
            <a:r>
              <a:rPr lang="en-US" altLang="zh-CN" dirty="0"/>
              <a:t>UDP</a:t>
            </a:r>
            <a:r>
              <a:rPr lang="zh-CN" altLang="zh-CN" dirty="0"/>
              <a:t>对应用层交付下来的报文既不合并，也不拆分，</a:t>
            </a:r>
            <a:r>
              <a:rPr lang="zh-CN" altLang="zh-CN" dirty="0" smtClean="0"/>
              <a:t>仅仅加上</a:t>
            </a:r>
            <a:r>
              <a:rPr lang="en-US" altLang="zh-CN" dirty="0"/>
              <a:t>UDP</a:t>
            </a:r>
            <a:r>
              <a:rPr lang="zh-CN" altLang="zh-CN" dirty="0"/>
              <a:t>的</a:t>
            </a:r>
            <a:r>
              <a:rPr lang="zh-CN" altLang="zh-CN" dirty="0" smtClean="0"/>
              <a:t>首部就</a:t>
            </a:r>
            <a:r>
              <a:rPr lang="zh-CN" altLang="zh-CN" dirty="0"/>
              <a:t>交付给</a:t>
            </a:r>
            <a:r>
              <a:rPr lang="en-US" altLang="zh-CN" dirty="0"/>
              <a:t>IP</a:t>
            </a:r>
            <a:r>
              <a:rPr lang="zh-CN" altLang="zh-CN" dirty="0" smtClean="0"/>
              <a:t>层</a:t>
            </a:r>
            <a:endParaRPr lang="zh-CN" altLang="zh-CN" dirty="0"/>
          </a:p>
          <a:p>
            <a:pPr lvl="1"/>
            <a:r>
              <a:rPr lang="zh-CN" altLang="zh-CN" dirty="0" smtClean="0"/>
              <a:t>应用程序</a:t>
            </a:r>
            <a:r>
              <a:rPr lang="zh-CN" altLang="zh-CN" dirty="0"/>
              <a:t>自己选择</a:t>
            </a:r>
            <a:r>
              <a:rPr lang="zh-CN" altLang="zh-CN" dirty="0" smtClean="0"/>
              <a:t>合适的报文</a:t>
            </a:r>
            <a:r>
              <a:rPr lang="zh-CN" altLang="zh-CN" dirty="0"/>
              <a:t>大小</a:t>
            </a:r>
            <a:r>
              <a:rPr lang="zh-CN" altLang="zh-CN" dirty="0" smtClean="0"/>
              <a:t>。报文</a:t>
            </a:r>
            <a:r>
              <a:rPr lang="zh-CN" altLang="zh-CN" dirty="0"/>
              <a:t>太长</a:t>
            </a:r>
            <a:r>
              <a:rPr lang="zh-CN" altLang="zh-CN" dirty="0" smtClean="0"/>
              <a:t>，在</a:t>
            </a:r>
            <a:r>
              <a:rPr lang="en-US" altLang="zh-CN" dirty="0" smtClean="0"/>
              <a:t>IP</a:t>
            </a:r>
            <a:r>
              <a:rPr lang="zh-CN" altLang="zh-CN" dirty="0" smtClean="0"/>
              <a:t>层可能分片，降低</a:t>
            </a:r>
            <a:r>
              <a:rPr lang="en-US" altLang="zh-CN" dirty="0" smtClean="0"/>
              <a:t>IP</a:t>
            </a:r>
            <a:r>
              <a:rPr lang="zh-CN" altLang="zh-CN" dirty="0" smtClean="0"/>
              <a:t>层</a:t>
            </a:r>
            <a:r>
              <a:rPr lang="zh-CN" altLang="zh-CN" dirty="0"/>
              <a:t>的效率</a:t>
            </a:r>
            <a:r>
              <a:rPr lang="zh-CN" altLang="zh-CN" dirty="0" smtClean="0"/>
              <a:t>。报文</a:t>
            </a:r>
            <a:r>
              <a:rPr lang="zh-CN" altLang="zh-CN" dirty="0"/>
              <a:t>太短，加上</a:t>
            </a:r>
            <a:r>
              <a:rPr lang="en-US" altLang="zh-CN" dirty="0" smtClean="0"/>
              <a:t>UDP</a:t>
            </a:r>
            <a:r>
              <a:rPr lang="zh-CN" altLang="zh-CN" dirty="0" smtClean="0"/>
              <a:t>和</a:t>
            </a:r>
            <a:r>
              <a:rPr lang="en-US" altLang="zh-CN" dirty="0"/>
              <a:t>IP</a:t>
            </a:r>
            <a:r>
              <a:rPr lang="zh-CN" altLang="zh-CN" dirty="0"/>
              <a:t>的首部后，数据占比太小，也降低</a:t>
            </a:r>
            <a:r>
              <a:rPr lang="zh-CN" altLang="zh-CN" dirty="0" smtClean="0"/>
              <a:t>了</a:t>
            </a:r>
            <a:r>
              <a:rPr lang="en-US" altLang="zh-CN" dirty="0" smtClean="0"/>
              <a:t>IP</a:t>
            </a:r>
            <a:r>
              <a:rPr lang="zh-CN" altLang="zh-CN" dirty="0" smtClean="0"/>
              <a:t>层</a:t>
            </a:r>
            <a:r>
              <a:rPr lang="zh-CN" altLang="zh-CN" dirty="0"/>
              <a:t>的效率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33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）对网络状态</a:t>
            </a:r>
            <a:r>
              <a:rPr lang="zh-CN" altLang="zh-CN" dirty="0" smtClean="0"/>
              <a:t>不关心</a:t>
            </a:r>
            <a:endParaRPr lang="en-US" altLang="zh-CN" dirty="0" smtClean="0"/>
          </a:p>
          <a:p>
            <a:pPr lvl="1"/>
            <a:r>
              <a:rPr lang="zh-CN" altLang="zh-CN" dirty="0"/>
              <a:t>不会因为网络情况不好就等待甚至停发报文，哪怕网络出现拥塞和罢工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zh-CN" dirty="0"/>
              <a:t>）支持多种通信模式</a:t>
            </a:r>
          </a:p>
          <a:p>
            <a:pPr lvl="1"/>
            <a:r>
              <a:rPr lang="zh-CN" altLang="zh-CN" dirty="0" smtClean="0"/>
              <a:t>支持</a:t>
            </a:r>
            <a:r>
              <a:rPr lang="zh-CN" altLang="zh-CN" dirty="0"/>
              <a:t>一对一、一对多、多对一和多对多的交互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zh-CN" dirty="0"/>
              <a:t>）首部开销小</a:t>
            </a:r>
          </a:p>
          <a:p>
            <a:pPr lvl="1"/>
            <a:r>
              <a:rPr lang="zh-CN" altLang="zh-CN" dirty="0" smtClean="0"/>
              <a:t>首部</a:t>
            </a:r>
            <a:r>
              <a:rPr lang="zh-CN" altLang="zh-CN" dirty="0"/>
              <a:t>只有</a:t>
            </a:r>
            <a:r>
              <a:rPr lang="en-US" altLang="zh-CN" dirty="0"/>
              <a:t>8</a:t>
            </a:r>
            <a:r>
              <a:rPr lang="zh-CN" altLang="zh-CN" dirty="0"/>
              <a:t>个字节</a:t>
            </a:r>
            <a:r>
              <a:rPr lang="zh-CN" altLang="zh-CN" dirty="0" smtClean="0"/>
              <a:t>，带来</a:t>
            </a:r>
            <a:r>
              <a:rPr lang="zh-CN" altLang="zh-CN" dirty="0"/>
              <a:t>的额外负担小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7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2. UDP</a:t>
            </a:r>
            <a:r>
              <a:rPr lang="zh-CN" altLang="zh-CN" dirty="0" smtClean="0">
                <a:solidFill>
                  <a:srgbClr val="FF0000"/>
                </a:solidFill>
              </a:rPr>
              <a:t>首部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源端口，用于标识本地</a:t>
            </a:r>
            <a:r>
              <a:rPr lang="zh-CN" altLang="zh-CN" dirty="0" smtClean="0"/>
              <a:t>进程</a:t>
            </a:r>
            <a:endParaRPr lang="zh-CN" altLang="zh-CN" dirty="0"/>
          </a:p>
          <a:p>
            <a:pPr lvl="0"/>
            <a:r>
              <a:rPr lang="zh-CN" altLang="zh-CN" dirty="0"/>
              <a:t>目的端口，指明对方</a:t>
            </a:r>
            <a:r>
              <a:rPr lang="zh-CN" altLang="zh-CN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如端口</a:t>
            </a:r>
            <a:r>
              <a:rPr lang="zh-CN" altLang="zh-CN" dirty="0"/>
              <a:t>错误，接收方</a:t>
            </a:r>
            <a:r>
              <a:rPr lang="zh-CN" altLang="zh-CN" dirty="0" smtClean="0"/>
              <a:t>无法找到</a:t>
            </a:r>
            <a:r>
              <a:rPr lang="zh-CN" altLang="zh-CN" dirty="0"/>
              <a:t>指定的进程，则丢弃报文，并返回“端口不可达”的</a:t>
            </a:r>
            <a:r>
              <a:rPr lang="en-US" altLang="zh-CN" dirty="0"/>
              <a:t>ICMP</a:t>
            </a:r>
            <a:r>
              <a:rPr lang="zh-CN" altLang="zh-CN" dirty="0"/>
              <a:t>差错报文给发送</a:t>
            </a:r>
            <a:r>
              <a:rPr lang="zh-CN" altLang="zh-CN" dirty="0" smtClean="0"/>
              <a:t>结点</a:t>
            </a:r>
            <a:endParaRPr lang="zh-CN" altLang="zh-CN" dirty="0"/>
          </a:p>
          <a:p>
            <a:pPr lvl="0"/>
            <a:r>
              <a:rPr lang="zh-CN" altLang="zh-CN" dirty="0"/>
              <a:t>长度，用户数据报的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首部和数据，最小值为</a:t>
            </a:r>
            <a:r>
              <a:rPr lang="en-US" altLang="zh-CN" dirty="0"/>
              <a:t>8</a:t>
            </a:r>
            <a:r>
              <a:rPr lang="zh-CN" altLang="zh-CN" dirty="0"/>
              <a:t>（仅有</a:t>
            </a:r>
            <a:r>
              <a:rPr lang="en-US" altLang="zh-CN" dirty="0"/>
              <a:t>UDP</a:t>
            </a:r>
            <a:r>
              <a:rPr lang="zh-CN" altLang="zh-CN" dirty="0"/>
              <a:t>首部）。</a:t>
            </a:r>
          </a:p>
          <a:p>
            <a:r>
              <a:rPr lang="zh-CN" altLang="zh-CN" dirty="0"/>
              <a:t>校验和，检测</a:t>
            </a:r>
            <a:r>
              <a:rPr lang="en-US" altLang="zh-CN" dirty="0"/>
              <a:t>UDP</a:t>
            </a:r>
            <a:r>
              <a:rPr lang="zh-CN" altLang="zh-CN" dirty="0"/>
              <a:t>用户数据报在传输过程中是否</a:t>
            </a:r>
            <a:r>
              <a:rPr lang="zh-CN" altLang="zh-CN" dirty="0" smtClean="0"/>
              <a:t>有错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有错</a:t>
            </a:r>
            <a:r>
              <a:rPr lang="zh-CN" altLang="zh-CN" dirty="0"/>
              <a:t>就丢弃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5" y="116633"/>
            <a:ext cx="6516216" cy="120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06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计算校验和时较为特殊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临时把</a:t>
            </a:r>
            <a:r>
              <a:rPr lang="en-US" altLang="zh-CN" dirty="0"/>
              <a:t>12</a:t>
            </a:r>
            <a:r>
              <a:rPr lang="zh-CN" altLang="zh-CN" dirty="0"/>
              <a:t>字节的“伪首部”和</a:t>
            </a:r>
            <a:r>
              <a:rPr lang="en-US" altLang="zh-CN" dirty="0"/>
              <a:t>UDP</a:t>
            </a:r>
            <a:r>
              <a:rPr lang="zh-CN" altLang="zh-CN" dirty="0"/>
              <a:t>用户数据报连在一起进行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31807"/>
              </p:ext>
            </p:extLst>
          </p:nvPr>
        </p:nvGraphicFramePr>
        <p:xfrm>
          <a:off x="323527" y="2564904"/>
          <a:ext cx="8608003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8049555" imgH="3109431" progId="Visio.Drawing.11">
                  <p:embed/>
                </p:oleObj>
              </mc:Choice>
              <mc:Fallback>
                <p:oleObj name="Visio" r:id="rId3" imgW="8049555" imgH="31094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2564904"/>
                        <a:ext cx="8608003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87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校验和的计算过程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和</a:t>
            </a:r>
            <a:r>
              <a:rPr lang="en-US" altLang="zh-CN" dirty="0"/>
              <a:t>IP</a:t>
            </a:r>
            <a:r>
              <a:rPr lang="zh-CN" altLang="zh-CN" dirty="0"/>
              <a:t>分组的首部校验和相似，只是多了第一</a:t>
            </a:r>
            <a:r>
              <a:rPr lang="zh-CN" altLang="zh-CN" dirty="0" smtClean="0"/>
              <a:t>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 smtClean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UDP</a:t>
            </a:r>
            <a:r>
              <a:rPr lang="zh-CN" altLang="zh-CN" dirty="0">
                <a:solidFill>
                  <a:srgbClr val="FF0000"/>
                </a:solidFill>
              </a:rPr>
              <a:t>报文长度不是偶数字节，则在最后填充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>
                <a:solidFill>
                  <a:srgbClr val="FF0000"/>
                </a:solidFill>
              </a:rPr>
              <a:t>（只计算，不发送）。</a:t>
            </a:r>
          </a:p>
          <a:p>
            <a:pPr lvl="1"/>
            <a:r>
              <a:rPr lang="zh-CN" altLang="zh-CN" dirty="0"/>
              <a:t>把</a:t>
            </a:r>
            <a:r>
              <a:rPr lang="en-US" altLang="zh-CN" dirty="0"/>
              <a:t>UDP</a:t>
            </a:r>
            <a:r>
              <a:rPr lang="zh-CN" altLang="zh-CN" dirty="0"/>
              <a:t>报文划分为若干</a:t>
            </a:r>
            <a:r>
              <a:rPr lang="en-US" altLang="zh-CN" dirty="0"/>
              <a:t>16</a:t>
            </a:r>
            <a:r>
              <a:rPr lang="zh-CN" altLang="zh-CN" dirty="0"/>
              <a:t>比特的序列。</a:t>
            </a:r>
          </a:p>
          <a:p>
            <a:pPr lvl="1"/>
            <a:r>
              <a:rPr lang="zh-CN" altLang="zh-CN" dirty="0"/>
              <a:t>把校验和字段置零。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4.3.5</a:t>
            </a:r>
            <a:r>
              <a:rPr lang="zh-CN" altLang="zh-CN" dirty="0"/>
              <a:t>节中的互联网校验和方法计算校验和。</a:t>
            </a:r>
          </a:p>
          <a:p>
            <a:pPr lvl="1"/>
            <a:r>
              <a:rPr lang="zh-CN" altLang="zh-CN" dirty="0"/>
              <a:t>把校验和填写入</a:t>
            </a:r>
            <a:r>
              <a:rPr lang="en-US" altLang="zh-CN" dirty="0"/>
              <a:t>UDP</a:t>
            </a:r>
            <a:r>
              <a:rPr lang="zh-CN" altLang="zh-CN" dirty="0"/>
              <a:t>首部的校验和字段。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6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传输层存在的意义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互联网</a:t>
            </a:r>
            <a:r>
              <a:rPr lang="zh-CN" altLang="zh-CN" dirty="0"/>
              <a:t>上的应用多种多样，对网络的要求各不</a:t>
            </a:r>
            <a:r>
              <a:rPr lang="zh-CN" altLang="zh-CN" dirty="0" smtClean="0"/>
              <a:t>相同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en-US" altLang="zh-CN" dirty="0"/>
              <a:t>IP</a:t>
            </a:r>
            <a:r>
              <a:rPr lang="zh-CN" altLang="zh-CN" dirty="0"/>
              <a:t>协议只是提供了</a:t>
            </a:r>
            <a:r>
              <a:rPr lang="en-US" altLang="zh-CN" dirty="0"/>
              <a:t>best-effort</a:t>
            </a:r>
            <a:r>
              <a:rPr lang="zh-CN" altLang="zh-CN" dirty="0"/>
              <a:t>（尽最大努力）的通信服务，不针对应用进行</a:t>
            </a:r>
            <a:r>
              <a:rPr lang="zh-CN" altLang="zh-CN" dirty="0" smtClean="0"/>
              <a:t>定制</a:t>
            </a:r>
            <a:endParaRPr lang="en-US" altLang="zh-CN" dirty="0" smtClean="0"/>
          </a:p>
          <a:p>
            <a:r>
              <a:rPr lang="zh-CN" altLang="zh-CN" dirty="0" smtClean="0"/>
              <a:t>为此</a:t>
            </a:r>
            <a:r>
              <a:rPr lang="zh-CN" altLang="zh-CN" dirty="0"/>
              <a:t>需要在传输层通过增加不同的服务机制，为应用提供差异化的</a:t>
            </a:r>
            <a:r>
              <a:rPr lang="zh-CN" altLang="zh-CN" dirty="0" smtClean="0"/>
              <a:t>服务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535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UDP</a:t>
            </a:r>
            <a:r>
              <a:rPr lang="zh-CN" altLang="zh-CN" dirty="0"/>
              <a:t>校验和的例子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91747"/>
              </p:ext>
            </p:extLst>
          </p:nvPr>
        </p:nvGraphicFramePr>
        <p:xfrm>
          <a:off x="15375" y="1772816"/>
          <a:ext cx="925422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3" imgW="8616625" imgH="3954073" progId="Visio.Drawing.11">
                  <p:embed/>
                </p:oleObj>
              </mc:Choice>
              <mc:Fallback>
                <p:oleObj name="Visio" r:id="rId3" imgW="8616625" imgH="39540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" y="1772816"/>
                        <a:ext cx="925422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043608" y="1988840"/>
            <a:ext cx="2952328" cy="10081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43608" y="2996952"/>
            <a:ext cx="2952328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43608" y="3645024"/>
            <a:ext cx="2952328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UDP</a:t>
            </a:r>
            <a:r>
              <a:rPr lang="zh-CN" altLang="zh-CN" dirty="0"/>
              <a:t>校验和的例子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68807"/>
              </p:ext>
            </p:extLst>
          </p:nvPr>
        </p:nvGraphicFramePr>
        <p:xfrm>
          <a:off x="15375" y="1772816"/>
          <a:ext cx="9254224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3" imgW="8616625" imgH="3954073" progId="Visio.Drawing.11">
                  <p:embed/>
                </p:oleObj>
              </mc:Choice>
              <mc:Fallback>
                <p:oleObj name="Visio" r:id="rId3" imgW="8616625" imgH="39540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5" y="1772816"/>
                        <a:ext cx="9254224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259632" y="2132856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27784" y="2119412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21535" y="2447031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589687" y="2433587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63688" y="501317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306896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0344" y="322136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2744" y="337376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等</a:t>
            </a:r>
            <a:endParaRPr lang="zh-CN" altLang="en-US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208339" y="4039673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76491" y="4026229"/>
            <a:ext cx="1368152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932040" y="5661248"/>
            <a:ext cx="1872208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3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175 -0.1551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42917 -0.047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2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48148E-6 L 0.27952 -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1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43334 -0.019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67" y="-97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L 0.28368 0.0243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12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5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43473 0.1365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6" y="6829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0.28507 0.17014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849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  <p:bldP spid="6" grpId="4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7" grpId="0"/>
      <p:bldP spid="7" grpId="1"/>
      <p:bldP spid="13" grpId="0"/>
      <p:bldP spid="13" grpId="1"/>
      <p:bldP spid="14" grpId="0"/>
      <p:bldP spid="14" grpId="1"/>
      <p:bldP spid="15" grpId="0"/>
      <p:bldP spid="15" grpId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15.1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</a:p>
          <a:p>
            <a:r>
              <a:rPr lang="en-US" altLang="zh-CN" dirty="0"/>
              <a:t>15.2 </a:t>
            </a:r>
            <a:r>
              <a:rPr lang="zh-CN" altLang="zh-CN" dirty="0"/>
              <a:t>如何完成进程间的通信</a:t>
            </a:r>
          </a:p>
          <a:p>
            <a:pPr lvl="1"/>
            <a:r>
              <a:rPr lang="en-US" altLang="zh-CN" dirty="0"/>
              <a:t>15.2.1 </a:t>
            </a:r>
            <a:r>
              <a:rPr lang="zh-CN" altLang="zh-CN" dirty="0"/>
              <a:t>端口</a:t>
            </a:r>
          </a:p>
          <a:p>
            <a:pPr lvl="1"/>
            <a:r>
              <a:rPr lang="en-US" altLang="zh-CN" dirty="0"/>
              <a:t>15.2.2 </a:t>
            </a:r>
            <a:r>
              <a:rPr lang="zh-CN" altLang="zh-CN" dirty="0"/>
              <a:t>套接字</a:t>
            </a:r>
            <a:r>
              <a:rPr lang="en-US" altLang="zh-CN" dirty="0"/>
              <a:t>Socket</a:t>
            </a:r>
            <a:endParaRPr lang="zh-CN" altLang="zh-CN" dirty="0"/>
          </a:p>
          <a:p>
            <a:r>
              <a:rPr lang="en-US" altLang="zh-CN" dirty="0"/>
              <a:t>15.3 </a:t>
            </a:r>
            <a:r>
              <a:rPr lang="zh-CN" altLang="zh-CN" dirty="0"/>
              <a:t>用户数据报协议</a:t>
            </a:r>
            <a:r>
              <a:rPr lang="en-US" altLang="zh-CN" dirty="0"/>
              <a:t>UPD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在进程之间进行通信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通信是</a:t>
            </a:r>
            <a:r>
              <a:rPr lang="zh-CN" altLang="zh-CN" dirty="0"/>
              <a:t>两台主机中的应用进程之间的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路由器</a:t>
            </a:r>
            <a:r>
              <a:rPr lang="zh-CN" altLang="zh-CN" dirty="0"/>
              <a:t>不关心数据的最终处理，所以不必具有传输层及以上</a:t>
            </a:r>
            <a:r>
              <a:rPr lang="zh-CN" altLang="zh-CN" dirty="0" smtClean="0"/>
              <a:t>层次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数据到达目的结点后，需要使用传输层把数据细分到不同的应用进程</a:t>
            </a:r>
            <a:r>
              <a:rPr lang="zh-CN" altLang="zh-CN" dirty="0" smtClean="0"/>
              <a:t>中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1425"/>
            <a:ext cx="8097837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剪去单角的矩形 4"/>
          <p:cNvSpPr/>
          <p:nvPr/>
        </p:nvSpPr>
        <p:spPr>
          <a:xfrm>
            <a:off x="611560" y="4077072"/>
            <a:ext cx="377940" cy="288032"/>
          </a:xfrm>
          <a:prstGeom prst="snip1Rect">
            <a:avLst>
              <a:gd name="adj" fmla="val 33230"/>
            </a:avLst>
          </a:prstGeom>
          <a:solidFill>
            <a:srgbClr val="0070C0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剪去单角的矩形 5"/>
          <p:cNvSpPr/>
          <p:nvPr/>
        </p:nvSpPr>
        <p:spPr>
          <a:xfrm>
            <a:off x="611560" y="4077072"/>
            <a:ext cx="377940" cy="288032"/>
          </a:xfrm>
          <a:prstGeom prst="snip1Rect">
            <a:avLst>
              <a:gd name="adj" fmla="val 33230"/>
            </a:avLst>
          </a:prstGeom>
          <a:solidFill>
            <a:srgbClr val="0070C0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1961812" y="4077072"/>
            <a:ext cx="377940" cy="288032"/>
          </a:xfrm>
          <a:prstGeom prst="snip1Rect">
            <a:avLst>
              <a:gd name="adj" fmla="val 33230"/>
            </a:avLst>
          </a:prstGeom>
          <a:solidFill>
            <a:srgbClr val="FFCC99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1979712" y="4077072"/>
            <a:ext cx="377940" cy="288032"/>
          </a:xfrm>
          <a:prstGeom prst="snip1Rect">
            <a:avLst>
              <a:gd name="adj" fmla="val 33230"/>
            </a:avLst>
          </a:prstGeom>
          <a:solidFill>
            <a:srgbClr val="FFCC99"/>
          </a:solidFill>
          <a:ln w="571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17 0.06015 L 0.05816 0.10178 L 0.06962 0.10525 L 0.06962 0.27227 L 0.29132 0.27574 L 0.2974 0.13671 L 0.3243 0.10988 L 0.35555 0.1425 L 0.35816 0.27921 L 0.51632 0.27458 L 0.51562 0.14134 L 0.54323 0.10525 L 0.57222 0.13903 L 0.57222 0.28036 L 0.80174 0.27689 L 0.80174 0.08791 L 0.76528 0.06593 L 0.7217 -0.00462 " pathEditMode="relative" ptsTypes="AAAAAAAAAAAAAAAAAAA">
                                      <p:cBhvr>
                                        <p:cTn id="10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823 0.06361 L -0.07465 0.10872 L -0.07465 0.27804 L 0.14531 0.27804 L 0.14792 0.1448 L 0.1783 0.10756 L 0.20955 0.15059 L 0.21129 0.28614 L 0.36788 0.28036 L 0.36528 0.14249 L 0.39653 0.10293 L 0.42274 0.14018 L 0.42361 0.2873 L 0.66007 0.28151 L 0.65747 0.09021 L 0.68611 0.05551 L 0.70781 0 " pathEditMode="relative" ptsTypes="AAAAAAAAAAAAAAAAAA">
                                      <p:cBhvr>
                                        <p:cTn id="22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517 0.06015 L 0.05816 0.10178 L 0.06962 0.10525 L 0.06962 0.27227 L 0.29132 0.27574 L 0.2974 0.13671 L 0.3243 0.10988 L 0.35555 0.1425 L 0.35816 0.27921 L 0.51632 0.27458 L 0.51562 0.14134 L 0.54323 0.10525 L 0.57222 0.13903 L 0.57222 0.28036 L 0.80174 0.27689 L 0.80174 0.08791 L 0.76528 0.06593 L 0.7217 -0.00462 " pathEditMode="relative" ptsTypes="AAAAAAAAAAAAAAAAAAA">
                                      <p:cBhvr>
                                        <p:cTn id="3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35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43" presetID="0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823 0.06361 L -0.07465 0.10872 L -0.07465 0.27804 L 0.14531 0.27804 L 0.14792 0.1448 L 0.1783 0.10756 L 0.20955 0.15059 L 0.21129 0.28614 L 0.36788 0.28036 L 0.36528 0.14249 L 0.39653 0.10293 L 0.42274 0.14018 L 0.42361 0.2873 L 0.66007 0.28151 L 0.65747 0.09021 L 0.68611 0.05551 L 0.70781 0 " pathEditMode="relative" ptsTypes="AAAAAAAAAAAAAAAAAA">
                                      <p:cBhvr>
                                        <p:cTn id="44" dur="6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2" animBg="1"/>
      <p:bldP spid="7" grpId="3" animBg="1"/>
      <p:bldP spid="8" grpId="0" animBg="1"/>
      <p:bldP spid="8" grpId="1" animBg="1"/>
      <p:bldP spid="8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这个过程就如同旅客坐了各种交通工具（网络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经历</a:t>
            </a:r>
            <a:r>
              <a:rPr lang="zh-CN" altLang="zh-CN" dirty="0"/>
              <a:t>了多次中转（路由器的分组转发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最终</a:t>
            </a:r>
            <a:r>
              <a:rPr lang="zh-CN" altLang="zh-CN" dirty="0"/>
              <a:t>旅客还是要自己走到自己家一样（小区相当于主机，家相当于应用进程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交通工具</a:t>
            </a:r>
            <a:r>
              <a:rPr lang="zh-CN" altLang="zh-CN" dirty="0"/>
              <a:t>和中转场所不必知道你如何走回自己家（传输层的事情），以及回家是吃饭还是洗澡（应用层的事情）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端口号（</a:t>
            </a:r>
            <a:r>
              <a:rPr lang="en-US" altLang="zh-CN" dirty="0"/>
              <a:t>protocol port number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如何把数据细分到进程</a:t>
            </a:r>
            <a:r>
              <a:rPr lang="zh-CN" altLang="zh-CN" dirty="0" smtClean="0"/>
              <a:t>呢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传输层使用协议端口</a:t>
            </a:r>
            <a:r>
              <a:rPr lang="zh-CN" altLang="zh-CN" dirty="0" smtClean="0"/>
              <a:t>号，</a:t>
            </a:r>
            <a:r>
              <a:rPr lang="zh-CN" altLang="zh-CN" dirty="0"/>
              <a:t>或简称为端口的特殊地址信息（类似于住家的门牌号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通信</a:t>
            </a:r>
            <a:r>
              <a:rPr lang="zh-CN" altLang="zh-CN" dirty="0"/>
              <a:t>的双方各自持有一个自己的端口，通信的过程中需要指明对方的</a:t>
            </a:r>
            <a:r>
              <a:rPr lang="zh-CN" altLang="zh-CN" dirty="0" smtClean="0"/>
              <a:t>端口</a:t>
            </a:r>
            <a:endParaRPr lang="en-US" altLang="zh-CN" dirty="0" smtClean="0"/>
          </a:p>
          <a:p>
            <a:r>
              <a:rPr lang="zh-CN" altLang="zh-CN" dirty="0" smtClean="0"/>
              <a:t>传输</a:t>
            </a:r>
            <a:r>
              <a:rPr lang="zh-CN" altLang="zh-CN" dirty="0"/>
              <a:t>层只需要把报文交到目的主机的指定端口就完成任务了。</a:t>
            </a:r>
          </a:p>
          <a:p>
            <a:r>
              <a:rPr lang="zh-CN" altLang="zh-CN" dirty="0" smtClean="0"/>
              <a:t>双方</a:t>
            </a:r>
            <a:r>
              <a:rPr lang="zh-CN" altLang="zh-CN" dirty="0"/>
              <a:t>的端口号</a:t>
            </a:r>
            <a:r>
              <a:rPr lang="zh-CN" altLang="zh-CN" dirty="0" smtClean="0"/>
              <a:t>一般不同</a:t>
            </a:r>
            <a:r>
              <a:rPr lang="zh-CN" altLang="zh-CN" dirty="0"/>
              <a:t>，</a:t>
            </a:r>
            <a:r>
              <a:rPr lang="zh-CN" altLang="zh-CN" dirty="0" smtClean="0"/>
              <a:t>但即便</a:t>
            </a:r>
            <a:r>
              <a:rPr lang="zh-CN" altLang="zh-CN" dirty="0"/>
              <a:t>相同也无所谓，因为端口具有本地属性。就如同不同小区的住户具有相同的门牌号一样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分用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zh-CN" dirty="0">
                <a:solidFill>
                  <a:srgbClr val="FF0000"/>
                </a:solidFill>
              </a:rPr>
              <a:t>复用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复用</a:t>
            </a:r>
            <a:r>
              <a:rPr lang="zh-CN" altLang="zh-CN" dirty="0"/>
              <a:t>（</a:t>
            </a:r>
            <a:r>
              <a:rPr lang="en-US" altLang="zh-CN" dirty="0"/>
              <a:t>multiplexing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发送方，不同的应用进程都使用同一个传输层协议传送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如同很多人都经过小区的一条路走向公交车站。</a:t>
            </a:r>
          </a:p>
          <a:p>
            <a:r>
              <a:rPr lang="zh-CN" altLang="zh-CN" dirty="0" smtClean="0"/>
              <a:t>分用</a:t>
            </a:r>
            <a:r>
              <a:rPr lang="zh-CN" altLang="zh-CN" dirty="0"/>
              <a:t>（</a:t>
            </a:r>
            <a:r>
              <a:rPr lang="en-US" altLang="zh-CN" dirty="0" err="1"/>
              <a:t>demultiplexing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接收</a:t>
            </a:r>
            <a:r>
              <a:rPr lang="zh-CN" altLang="zh-CN" dirty="0"/>
              <a:t>方的传输层在剥去报文的首部后，把这些数据正确地交付给不同的目的</a:t>
            </a:r>
            <a:r>
              <a:rPr lang="zh-CN" altLang="zh-CN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如同</a:t>
            </a:r>
            <a:r>
              <a:rPr lang="zh-CN" altLang="zh-CN" dirty="0"/>
              <a:t>很多人都经过小区的一条路走回各自的家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6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15645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4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2453</TotalTime>
  <Words>1720</Words>
  <Application>Microsoft Office PowerPoint</Application>
  <PresentationFormat>全屏显示(4:3)</PresentationFormat>
  <Paragraphs>158</Paragraphs>
  <Slides>31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市镇</vt:lpstr>
      <vt:lpstr>Visio</vt:lpstr>
      <vt:lpstr>传输层概述</vt:lpstr>
      <vt:lpstr>传输层存在的意义</vt:lpstr>
      <vt:lpstr>传输层存在的意义</vt:lpstr>
      <vt:lpstr>PowerPoint 演示文稿</vt:lpstr>
      <vt:lpstr>1. 在进程之间进行通信</vt:lpstr>
      <vt:lpstr>类比</vt:lpstr>
      <vt:lpstr>端口号（protocol port number）</vt:lpstr>
      <vt:lpstr>2. 分用/复用</vt:lpstr>
      <vt:lpstr>PowerPoint 演示文稿</vt:lpstr>
      <vt:lpstr>3.传输层的特殊地位</vt:lpstr>
      <vt:lpstr>4. 提供差异的服务</vt:lpstr>
      <vt:lpstr>PowerPoint 演示文稿</vt:lpstr>
      <vt:lpstr>PowerPoint 演示文稿</vt:lpstr>
      <vt:lpstr>端口</vt:lpstr>
      <vt:lpstr>PowerPoint 演示文稿</vt:lpstr>
      <vt:lpstr>1）熟知/公认端口（Well-Known Port）</vt:lpstr>
      <vt:lpstr>2）注册端口（Registered  Ports）</vt:lpstr>
      <vt:lpstr>3）动态或私有端口</vt:lpstr>
      <vt:lpstr>PowerPoint 演示文稿</vt:lpstr>
      <vt:lpstr>1. 套接字的概念</vt:lpstr>
      <vt:lpstr>2．套接字的类型</vt:lpstr>
      <vt:lpstr>3．套接字技术的编程模式</vt:lpstr>
      <vt:lpstr>PowerPoint 演示文稿</vt:lpstr>
      <vt:lpstr>1. UDP概述</vt:lpstr>
      <vt:lpstr>UDP具有以下特点</vt:lpstr>
      <vt:lpstr>PowerPoint 演示文稿</vt:lpstr>
      <vt:lpstr>2. UDP首部</vt:lpstr>
      <vt:lpstr>计算校验和时较为特殊</vt:lpstr>
      <vt:lpstr>校验和的计算过程</vt:lpstr>
      <vt:lpstr>计算UDP校验和的例子</vt:lpstr>
      <vt:lpstr>计算UDP校验和的例子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du</cp:lastModifiedBy>
  <cp:revision>233</cp:revision>
  <dcterms:created xsi:type="dcterms:W3CDTF">2023-06-19T02:50:47Z</dcterms:created>
  <dcterms:modified xsi:type="dcterms:W3CDTF">2023-07-03T14:56:18Z</dcterms:modified>
</cp:coreProperties>
</file>