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4"/>
  </p:notesMasterIdLst>
  <p:sldIdLst>
    <p:sldId id="256" r:id="rId2"/>
    <p:sldId id="262" r:id="rId3"/>
    <p:sldId id="267" r:id="rId4"/>
    <p:sldId id="347" r:id="rId5"/>
    <p:sldId id="268" r:id="rId6"/>
    <p:sldId id="271" r:id="rId7"/>
    <p:sldId id="272" r:id="rId8"/>
    <p:sldId id="346" r:id="rId9"/>
    <p:sldId id="265" r:id="rId10"/>
    <p:sldId id="266" r:id="rId11"/>
    <p:sldId id="315" r:id="rId12"/>
    <p:sldId id="358" r:id="rId13"/>
    <p:sldId id="359" r:id="rId14"/>
    <p:sldId id="360" r:id="rId15"/>
    <p:sldId id="322" r:id="rId16"/>
    <p:sldId id="345" r:id="rId17"/>
    <p:sldId id="338" r:id="rId18"/>
    <p:sldId id="328" r:id="rId19"/>
    <p:sldId id="339" r:id="rId20"/>
    <p:sldId id="330" r:id="rId21"/>
    <p:sldId id="332" r:id="rId22"/>
    <p:sldId id="273" r:id="rId23"/>
    <p:sldId id="348" r:id="rId24"/>
    <p:sldId id="349" r:id="rId25"/>
    <p:sldId id="354" r:id="rId26"/>
    <p:sldId id="352" r:id="rId27"/>
    <p:sldId id="353" r:id="rId28"/>
    <p:sldId id="350" r:id="rId29"/>
    <p:sldId id="351" r:id="rId30"/>
    <p:sldId id="361" r:id="rId31"/>
    <p:sldId id="279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94" r:id="rId41"/>
    <p:sldId id="295" r:id="rId42"/>
    <p:sldId id="290" r:id="rId43"/>
    <p:sldId id="292" r:id="rId44"/>
    <p:sldId id="291" r:id="rId45"/>
    <p:sldId id="296" r:id="rId46"/>
    <p:sldId id="297" r:id="rId47"/>
    <p:sldId id="298" r:id="rId48"/>
    <p:sldId id="299" r:id="rId49"/>
    <p:sldId id="341" r:id="rId50"/>
    <p:sldId id="362" r:id="rId51"/>
    <p:sldId id="342" r:id="rId52"/>
    <p:sldId id="343" r:id="rId53"/>
    <p:sldId id="313" r:id="rId54"/>
    <p:sldId id="301" r:id="rId55"/>
    <p:sldId id="305" r:id="rId56"/>
    <p:sldId id="306" r:id="rId57"/>
    <p:sldId id="309" r:id="rId58"/>
    <p:sldId id="310" r:id="rId59"/>
    <p:sldId id="311" r:id="rId60"/>
    <p:sldId id="258" r:id="rId61"/>
    <p:sldId id="357" r:id="rId62"/>
    <p:sldId id="314" r:id="rId6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FF9900"/>
    <a:srgbClr val="FC7D68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5394" autoAdjust="0"/>
  </p:normalViewPr>
  <p:slideViewPr>
    <p:cSldViewPr>
      <p:cViewPr varScale="1">
        <p:scale>
          <a:sx n="85" d="100"/>
          <a:sy n="85" d="100"/>
        </p:scale>
        <p:origin x="127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093323-BBC2-40E9-925B-DA8C1B062A7C}" type="datetimeFigureOut">
              <a:rPr lang="zh-CN" altLang="en-US" smtClean="0"/>
              <a:t>2024/9/23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56BAE1-5EDE-4256-A927-34BECCF29F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2742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56BAE1-5EDE-4256-A927-34BECCF29FB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1688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56BAE1-5EDE-4256-A927-34BECCF29FB3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55391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56BAE1-5EDE-4256-A927-34BECCF29FB3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39665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56BAE1-5EDE-4256-A927-34BECCF29FB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89473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56BAE1-5EDE-4256-A927-34BECCF29FB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03506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56BAE1-5EDE-4256-A927-34BECCF29FB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99720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56BAE1-5EDE-4256-A927-34BECCF29FB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25667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Line magic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56BAE1-5EDE-4256-A927-34BECCF29FB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74096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Cell magic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56BAE1-5EDE-4256-A927-34BECCF29FB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62309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列表推导、列表解析、列表领悟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56BAE1-5EDE-4256-A927-34BECCF29FB3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65761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56BAE1-5EDE-4256-A927-34BECCF29FB3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6231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2024/9/23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2024/9/23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2024/9/23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2024/9/23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2024/9/23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2024/9/23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2024/9/23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pandas.pydata.org/" TargetMode="External"/><Relationship Id="rId2" Type="http://schemas.openxmlformats.org/officeDocument/2006/relationships/hyperlink" Target="http://www.numpy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jupyter.org/" TargetMode="External"/><Relationship Id="rId5" Type="http://schemas.openxmlformats.org/officeDocument/2006/relationships/hyperlink" Target="http://scikit-learn.org/" TargetMode="External"/><Relationship Id="rId4" Type="http://schemas.openxmlformats.org/officeDocument/2006/relationships/hyperlink" Target="http://matplotlib.org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appinn.com/markdown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unoob.com/python3/python3-string.html" TargetMode="Externa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iobe.com/tiobe-index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unoob.com/python3/python-comprehensions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unoob.com/python3" TargetMode="External"/><Relationship Id="rId2" Type="http://schemas.openxmlformats.org/officeDocument/2006/relationships/hyperlink" Target="https://docs.python.org/3/" TargetMode="Externa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learn/python" TargetMode="External"/><Relationship Id="rId2" Type="http://schemas.openxmlformats.org/officeDocument/2006/relationships/hyperlink" Target="https://www.learnpython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earn.deeplearning.ai/courses/ai-python-for-beginners" TargetMode="Externa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naconda.com/products/distributio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/>
              <a:t>编程简介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王</a:t>
            </a:r>
            <a:r>
              <a:rPr lang="zh-CN" altLang="en-US"/>
              <a:t>秋月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32579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6712"/>
          </a:xfrm>
        </p:spPr>
        <p:txBody>
          <a:bodyPr/>
          <a:lstStyle/>
          <a:p>
            <a:r>
              <a:rPr lang="en-US" altLang="zh-CN" dirty="0"/>
              <a:t>Anaconda</a:t>
            </a:r>
            <a:r>
              <a:rPr lang="zh-CN" altLang="en-US" dirty="0"/>
              <a:t>里的其他包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1764" y="1124744"/>
            <a:ext cx="8820472" cy="5213176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zh-CN" sz="2600" b="1" dirty="0"/>
              <a:t>NumPy</a:t>
            </a:r>
            <a:r>
              <a:rPr lang="zh-CN" altLang="en-US" sz="2600" dirty="0"/>
              <a:t>（</a:t>
            </a:r>
            <a:r>
              <a:rPr lang="en-US" altLang="zh-CN" sz="2600" dirty="0">
                <a:hlinkClick r:id="rId2"/>
              </a:rPr>
              <a:t>http://www.numpy.org/</a:t>
            </a:r>
            <a:r>
              <a:rPr lang="en-US" altLang="zh-CN" sz="2600" dirty="0"/>
              <a:t> </a:t>
            </a:r>
            <a:r>
              <a:rPr lang="zh-CN" altLang="en-US" sz="2600" dirty="0"/>
              <a:t>）：用于处理（大）数组</a:t>
            </a:r>
            <a:endParaRPr lang="en-US" altLang="zh-CN" sz="2600" dirty="0"/>
          </a:p>
          <a:p>
            <a:pPr>
              <a:lnSpc>
                <a:spcPct val="120000"/>
              </a:lnSpc>
            </a:pPr>
            <a:r>
              <a:rPr lang="en-US" altLang="zh-CN" sz="2600" b="1" dirty="0"/>
              <a:t>Pandas</a:t>
            </a:r>
            <a:r>
              <a:rPr lang="zh-CN" altLang="en-US" sz="2600" dirty="0"/>
              <a:t>（</a:t>
            </a:r>
            <a:r>
              <a:rPr lang="en-US" altLang="zh-CN" sz="2600" dirty="0">
                <a:hlinkClick r:id="rId3"/>
              </a:rPr>
              <a:t>http://pandas.pydata.org/</a:t>
            </a:r>
            <a:r>
              <a:rPr lang="en-US" altLang="zh-CN" sz="2600" dirty="0"/>
              <a:t> </a:t>
            </a:r>
            <a:r>
              <a:rPr lang="zh-CN" altLang="en-US" sz="2600" dirty="0"/>
              <a:t>）：数据分析工具包</a:t>
            </a:r>
            <a:endParaRPr lang="en-US" altLang="zh-CN" sz="2600" dirty="0"/>
          </a:p>
          <a:p>
            <a:pPr>
              <a:lnSpc>
                <a:spcPct val="120000"/>
              </a:lnSpc>
            </a:pPr>
            <a:r>
              <a:rPr lang="en-US" altLang="zh-CN" sz="2600" b="1" dirty="0"/>
              <a:t>Matplotlib</a:t>
            </a:r>
            <a:r>
              <a:rPr lang="zh-CN" altLang="en-US" sz="2600" dirty="0"/>
              <a:t>（</a:t>
            </a:r>
            <a:r>
              <a:rPr lang="en-US" altLang="zh-CN" sz="2600" dirty="0">
                <a:hlinkClick r:id="rId4"/>
              </a:rPr>
              <a:t>http://matplotlib.org</a:t>
            </a:r>
            <a:r>
              <a:rPr lang="en-US" altLang="zh-CN" sz="2600" dirty="0"/>
              <a:t> </a:t>
            </a:r>
            <a:r>
              <a:rPr lang="zh-CN" altLang="en-US" sz="2600" dirty="0"/>
              <a:t>）：用于绘制图表</a:t>
            </a:r>
            <a:endParaRPr lang="en-US" altLang="zh-CN" sz="2600" dirty="0"/>
          </a:p>
          <a:p>
            <a:pPr>
              <a:lnSpc>
                <a:spcPct val="120000"/>
              </a:lnSpc>
            </a:pPr>
            <a:r>
              <a:rPr lang="en-US" altLang="zh-CN" sz="2600" dirty="0">
                <a:solidFill>
                  <a:schemeClr val="bg1">
                    <a:lumMod val="65000"/>
                  </a:schemeClr>
                </a:solidFill>
              </a:rPr>
              <a:t>SciPy</a:t>
            </a:r>
            <a:r>
              <a:rPr lang="zh-CN" altLang="en-US" sz="2600" dirty="0">
                <a:solidFill>
                  <a:schemeClr val="bg1">
                    <a:lumMod val="65000"/>
                  </a:schemeClr>
                </a:solidFill>
              </a:rPr>
              <a:t>（</a:t>
            </a:r>
            <a:r>
              <a:rPr lang="en-US" altLang="zh-CN" sz="2600" dirty="0">
                <a:solidFill>
                  <a:schemeClr val="bg1">
                    <a:lumMod val="65000"/>
                  </a:schemeClr>
                </a:solidFill>
              </a:rPr>
              <a:t>http://www.scipy.org</a:t>
            </a:r>
            <a:r>
              <a:rPr lang="zh-CN" altLang="en-US" sz="2600" dirty="0">
                <a:solidFill>
                  <a:schemeClr val="bg1">
                    <a:lumMod val="65000"/>
                  </a:schemeClr>
                </a:solidFill>
              </a:rPr>
              <a:t>）：包含许多有用的科学函数</a:t>
            </a:r>
            <a:endParaRPr lang="en-US" altLang="zh-CN" sz="2600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2600" b="1" dirty="0" err="1"/>
              <a:t>Scikit</a:t>
            </a:r>
            <a:r>
              <a:rPr lang="en-US" altLang="zh-CN" sz="2600" b="1" dirty="0"/>
              <a:t>-learn</a:t>
            </a:r>
            <a:r>
              <a:rPr lang="zh-CN" altLang="en-US" sz="2600" dirty="0"/>
              <a:t>（</a:t>
            </a:r>
            <a:r>
              <a:rPr lang="en-US" altLang="zh-CN" sz="2600" dirty="0">
                <a:hlinkClick r:id="rId5"/>
              </a:rPr>
              <a:t>http://scikit-learn.org/</a:t>
            </a:r>
            <a:r>
              <a:rPr lang="en-US" altLang="zh-CN" sz="2600" dirty="0"/>
              <a:t> </a:t>
            </a:r>
            <a:r>
              <a:rPr lang="zh-CN" altLang="en-US" sz="2600" dirty="0"/>
              <a:t>）：机器学习算法</a:t>
            </a:r>
            <a:endParaRPr lang="en-US" altLang="zh-CN" sz="2600" dirty="0"/>
          </a:p>
          <a:p>
            <a:pPr>
              <a:lnSpc>
                <a:spcPct val="120000"/>
              </a:lnSpc>
            </a:pPr>
            <a:r>
              <a:rPr lang="en-US" altLang="zh-CN" sz="2600" b="1" dirty="0" err="1"/>
              <a:t>Jupyter</a:t>
            </a:r>
            <a:r>
              <a:rPr lang="en-US" altLang="zh-CN" sz="2600" b="1" dirty="0"/>
              <a:t> Notebook</a:t>
            </a:r>
            <a:r>
              <a:rPr lang="zh-CN" altLang="en-US" sz="2600" dirty="0"/>
              <a:t>（</a:t>
            </a:r>
            <a:r>
              <a:rPr lang="en-US" altLang="zh-CN" sz="2600" dirty="0">
                <a:hlinkClick r:id="rId6"/>
              </a:rPr>
              <a:t>https://jupyter.org/</a:t>
            </a:r>
            <a:r>
              <a:rPr lang="en-US" altLang="zh-CN" sz="2600" dirty="0"/>
              <a:t> </a:t>
            </a:r>
            <a:r>
              <a:rPr lang="zh-CN" altLang="en-US" sz="2600" dirty="0"/>
              <a:t>）：基于</a:t>
            </a:r>
            <a:r>
              <a:rPr lang="en-US" altLang="zh-CN" sz="2600" dirty="0"/>
              <a:t>Web</a:t>
            </a:r>
            <a:r>
              <a:rPr lang="zh-CN" altLang="en-US" sz="2600" dirty="0"/>
              <a:t>的交互式计算环境</a:t>
            </a:r>
            <a:endParaRPr lang="en-US" altLang="zh-CN" sz="2600" dirty="0"/>
          </a:p>
          <a:p>
            <a:pPr>
              <a:lnSpc>
                <a:spcPct val="120000"/>
              </a:lnSpc>
            </a:pPr>
            <a:r>
              <a:rPr lang="en-US" altLang="zh-CN" sz="2600" dirty="0">
                <a:solidFill>
                  <a:schemeClr val="bg1">
                    <a:lumMod val="65000"/>
                  </a:schemeClr>
                </a:solidFill>
              </a:rPr>
              <a:t>Spyder</a:t>
            </a:r>
            <a:r>
              <a:rPr lang="zh-CN" altLang="en-US" sz="2600" dirty="0">
                <a:solidFill>
                  <a:schemeClr val="bg1">
                    <a:lumMod val="65000"/>
                  </a:schemeClr>
                </a:solidFill>
              </a:rPr>
              <a:t>（</a:t>
            </a:r>
            <a:r>
              <a:rPr lang="en-US" altLang="zh-CN" sz="2600" dirty="0">
                <a:solidFill>
                  <a:schemeClr val="bg1">
                    <a:lumMod val="65000"/>
                  </a:schemeClr>
                </a:solidFill>
              </a:rPr>
              <a:t>https://www.spyder-ide.org/ </a:t>
            </a:r>
            <a:r>
              <a:rPr lang="zh-CN" altLang="en-US" sz="2600" dirty="0">
                <a:solidFill>
                  <a:schemeClr val="bg1">
                    <a:lumMod val="65000"/>
                  </a:schemeClr>
                </a:solidFill>
              </a:rPr>
              <a:t>）：交互式集成开发环境</a:t>
            </a:r>
          </a:p>
        </p:txBody>
      </p:sp>
    </p:spTree>
    <p:extLst>
      <p:ext uri="{BB962C8B-B14F-4D97-AF65-F5344CB8AC3E}">
        <p14:creationId xmlns:p14="http://schemas.microsoft.com/office/powerpoint/2010/main" val="3420260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79512" y="908720"/>
            <a:ext cx="3384376" cy="44115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50000"/>
              </a:lnSpc>
              <a:spcBef>
                <a:spcPts val="100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lang="zh-CN" altLang="en-US" sz="2400" dirty="0">
                <a:latin typeface="Arial"/>
                <a:cs typeface="Arial"/>
              </a:rPr>
              <a:t>此前被称为</a:t>
            </a:r>
            <a:r>
              <a:rPr lang="en-US" altLang="zh-CN" sz="2400" dirty="0" err="1">
                <a:latin typeface="Arial"/>
                <a:cs typeface="Arial"/>
              </a:rPr>
              <a:t>IPython</a:t>
            </a:r>
            <a:r>
              <a:rPr lang="en-US" altLang="zh-CN" sz="2400" dirty="0">
                <a:latin typeface="Arial"/>
                <a:cs typeface="Arial"/>
              </a:rPr>
              <a:t> Notebook</a:t>
            </a:r>
          </a:p>
          <a:p>
            <a:pPr marL="299085" indent="-286385">
              <a:lnSpc>
                <a:spcPct val="150000"/>
              </a:lnSpc>
              <a:spcBef>
                <a:spcPts val="100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lang="en-US" altLang="zh-CN" sz="2400" dirty="0" err="1">
                <a:latin typeface="Arial"/>
                <a:cs typeface="Arial"/>
              </a:rPr>
              <a:t>Jupyter</a:t>
            </a:r>
            <a:r>
              <a:rPr lang="zh-CN" altLang="en-US" sz="2400" dirty="0">
                <a:latin typeface="Arial"/>
                <a:cs typeface="Arial"/>
              </a:rPr>
              <a:t>是</a:t>
            </a:r>
            <a:r>
              <a:rPr lang="en-US" altLang="zh-CN" sz="2400" dirty="0">
                <a:latin typeface="Arial"/>
                <a:cs typeface="Arial"/>
              </a:rPr>
              <a:t>Julia, Python</a:t>
            </a:r>
            <a:r>
              <a:rPr lang="zh-CN" altLang="en-US" sz="2400" dirty="0">
                <a:latin typeface="Arial"/>
                <a:cs typeface="Arial"/>
              </a:rPr>
              <a:t>和</a:t>
            </a:r>
            <a:r>
              <a:rPr lang="en-US" altLang="zh-CN" sz="2400" dirty="0">
                <a:latin typeface="Arial"/>
                <a:cs typeface="Arial"/>
              </a:rPr>
              <a:t>R</a:t>
            </a:r>
            <a:r>
              <a:rPr lang="zh-CN" altLang="en-US" sz="2400" dirty="0">
                <a:latin typeface="Arial"/>
                <a:cs typeface="Arial"/>
              </a:rPr>
              <a:t>几个词的变位词</a:t>
            </a:r>
            <a:endParaRPr lang="en-US" altLang="zh-CN" sz="2400" dirty="0">
              <a:latin typeface="Arial"/>
              <a:cs typeface="Arial"/>
            </a:endParaRPr>
          </a:p>
          <a:p>
            <a:pPr marL="299085" indent="-286385">
              <a:lnSpc>
                <a:spcPct val="150000"/>
              </a:lnSpc>
              <a:spcBef>
                <a:spcPts val="100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lang="zh-CN" altLang="en-US" sz="2400" dirty="0">
                <a:latin typeface="Arial"/>
                <a:cs typeface="Arial"/>
              </a:rPr>
              <a:t>支持几十种编程语言</a:t>
            </a:r>
            <a:endParaRPr lang="en-US" altLang="zh-CN" sz="2400" dirty="0">
              <a:latin typeface="Arial"/>
              <a:cs typeface="Arial"/>
            </a:endParaRPr>
          </a:p>
          <a:p>
            <a:pPr marL="299085" indent="-286385">
              <a:lnSpc>
                <a:spcPct val="150000"/>
              </a:lnSpc>
              <a:spcBef>
                <a:spcPts val="100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lang="zh-CN" altLang="en-US" sz="2400" dirty="0">
                <a:latin typeface="Arial"/>
                <a:cs typeface="Arial"/>
              </a:rPr>
              <a:t>支持多种内容类型：代码、描述文本、图像、视频等等</a:t>
            </a:r>
            <a:endParaRPr lang="en-US" altLang="zh-CN" sz="24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015716" y="0"/>
            <a:ext cx="5112568" cy="690574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spcBef>
                <a:spcPts val="105"/>
              </a:spcBef>
            </a:pPr>
            <a:r>
              <a:rPr dirty="0" err="1"/>
              <a:t>Jupyter</a:t>
            </a:r>
            <a:r>
              <a:rPr dirty="0"/>
              <a:t> Notebook</a:t>
            </a:r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85FFBC6B-43E5-451E-BED2-91851E848F27}"/>
              </a:ext>
            </a:extLst>
          </p:cNvPr>
          <p:cNvSpPr/>
          <p:nvPr/>
        </p:nvSpPr>
        <p:spPr>
          <a:xfrm>
            <a:off x="3732472" y="908720"/>
            <a:ext cx="5411528" cy="5949280"/>
          </a:xfrm>
          <a:prstGeom prst="rect">
            <a:avLst/>
          </a:prstGeom>
          <a:blipFill>
            <a:blip r:embed="rId3" cstate="print"/>
            <a:stretch>
              <a:fillRect l="-6148" t="-2635" r="-4874" b="-5927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965128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015716" y="34787"/>
            <a:ext cx="5112568" cy="690574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spcBef>
                <a:spcPts val="105"/>
              </a:spcBef>
            </a:pPr>
            <a:r>
              <a:rPr dirty="0" err="1"/>
              <a:t>Jupyter</a:t>
            </a:r>
            <a:r>
              <a:rPr dirty="0"/>
              <a:t> Notebook</a:t>
            </a:r>
          </a:p>
        </p:txBody>
      </p:sp>
      <p:sp>
        <p:nvSpPr>
          <p:cNvPr id="6" name="object 6"/>
          <p:cNvSpPr/>
          <p:nvPr/>
        </p:nvSpPr>
        <p:spPr>
          <a:xfrm>
            <a:off x="3732472" y="908720"/>
            <a:ext cx="5411528" cy="5949280"/>
          </a:xfrm>
          <a:prstGeom prst="rect">
            <a:avLst/>
          </a:prstGeom>
          <a:blipFill>
            <a:blip r:embed="rId3" cstate="print"/>
            <a:stretch>
              <a:fillRect l="-6148" t="-2635" r="-4874" b="-5927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ECCCA352-B44F-4139-95B8-6DFC23181376}"/>
              </a:ext>
            </a:extLst>
          </p:cNvPr>
          <p:cNvSpPr txBox="1"/>
          <p:nvPr/>
        </p:nvSpPr>
        <p:spPr>
          <a:xfrm>
            <a:off x="395536" y="1700808"/>
            <a:ext cx="3336937" cy="1582484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299085" indent="-286385">
              <a:spcBef>
                <a:spcPts val="1300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2400" spc="-20" dirty="0">
                <a:latin typeface="Arial"/>
                <a:cs typeface="Arial"/>
              </a:rPr>
              <a:t>HTML </a:t>
            </a:r>
            <a:r>
              <a:rPr sz="2400" spc="-80" dirty="0">
                <a:latin typeface="Arial"/>
                <a:cs typeface="Arial"/>
              </a:rPr>
              <a:t>&amp;</a:t>
            </a:r>
            <a:r>
              <a:rPr sz="2400" spc="-1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Markdown</a:t>
            </a:r>
          </a:p>
          <a:p>
            <a:pPr marL="299085" indent="-286385">
              <a:spcBef>
                <a:spcPts val="1205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2400" spc="-35" dirty="0">
                <a:latin typeface="Arial"/>
                <a:cs typeface="Arial"/>
              </a:rPr>
              <a:t>LaTeX</a:t>
            </a:r>
            <a:r>
              <a:rPr lang="zh-CN" altLang="en-US" sz="2400" spc="-80" dirty="0">
                <a:latin typeface="Arial"/>
                <a:cs typeface="Arial"/>
              </a:rPr>
              <a:t>（</a:t>
            </a:r>
            <a:r>
              <a:rPr lang="zh-CN" altLang="en-US" sz="2400" spc="-20" dirty="0">
                <a:latin typeface="Arial"/>
                <a:cs typeface="Arial"/>
              </a:rPr>
              <a:t>公式）</a:t>
            </a:r>
            <a:endParaRPr sz="2400" dirty="0">
              <a:latin typeface="Arial"/>
              <a:cs typeface="Arial"/>
            </a:endParaRPr>
          </a:p>
          <a:p>
            <a:pPr marL="299085" indent="-286385">
              <a:spcBef>
                <a:spcPts val="1200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2400" spc="-40" dirty="0">
                <a:latin typeface="Arial"/>
                <a:cs typeface="Arial"/>
              </a:rPr>
              <a:t>Code</a:t>
            </a:r>
            <a:r>
              <a:rPr lang="zh-CN" altLang="en-US" sz="2400" spc="-40" dirty="0">
                <a:latin typeface="Arial"/>
                <a:cs typeface="Arial"/>
              </a:rPr>
              <a:t>（代码）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F609547A-37B7-47FB-9979-987F67F83B76}"/>
              </a:ext>
            </a:extLst>
          </p:cNvPr>
          <p:cNvSpPr/>
          <p:nvPr/>
        </p:nvSpPr>
        <p:spPr>
          <a:xfrm flipV="1">
            <a:off x="3347864" y="1988839"/>
            <a:ext cx="1224136" cy="129787"/>
          </a:xfrm>
          <a:custGeom>
            <a:avLst/>
            <a:gdLst/>
            <a:ahLst/>
            <a:cxnLst/>
            <a:rect l="l" t="t" r="r" b="b"/>
            <a:pathLst>
              <a:path w="2997200" h="171450">
                <a:moveTo>
                  <a:pt x="2921399" y="85578"/>
                </a:moveTo>
                <a:lnTo>
                  <a:pt x="2835402" y="135743"/>
                </a:lnTo>
                <a:lnTo>
                  <a:pt x="2829794" y="140795"/>
                </a:lnTo>
                <a:lnTo>
                  <a:pt x="2826639" y="147395"/>
                </a:lnTo>
                <a:lnTo>
                  <a:pt x="2826150" y="154709"/>
                </a:lnTo>
                <a:lnTo>
                  <a:pt x="2828544" y="161905"/>
                </a:lnTo>
                <a:lnTo>
                  <a:pt x="2833596" y="167513"/>
                </a:lnTo>
                <a:lnTo>
                  <a:pt x="2840196" y="170668"/>
                </a:lnTo>
                <a:lnTo>
                  <a:pt x="2847510" y="171156"/>
                </a:lnTo>
                <a:lnTo>
                  <a:pt x="2854706" y="168763"/>
                </a:lnTo>
                <a:lnTo>
                  <a:pt x="2964567" y="104628"/>
                </a:lnTo>
                <a:lnTo>
                  <a:pt x="2959354" y="104628"/>
                </a:lnTo>
                <a:lnTo>
                  <a:pt x="2959354" y="102088"/>
                </a:lnTo>
                <a:lnTo>
                  <a:pt x="2949702" y="102088"/>
                </a:lnTo>
                <a:lnTo>
                  <a:pt x="2921399" y="85578"/>
                </a:lnTo>
                <a:close/>
              </a:path>
              <a:path w="2997200" h="171450">
                <a:moveTo>
                  <a:pt x="2888741" y="66528"/>
                </a:moveTo>
                <a:lnTo>
                  <a:pt x="0" y="66528"/>
                </a:lnTo>
                <a:lnTo>
                  <a:pt x="0" y="104628"/>
                </a:lnTo>
                <a:lnTo>
                  <a:pt x="2888742" y="104628"/>
                </a:lnTo>
                <a:lnTo>
                  <a:pt x="2921399" y="85578"/>
                </a:lnTo>
                <a:lnTo>
                  <a:pt x="2888741" y="66528"/>
                </a:lnTo>
                <a:close/>
              </a:path>
              <a:path w="2997200" h="171450">
                <a:moveTo>
                  <a:pt x="2964567" y="66528"/>
                </a:moveTo>
                <a:lnTo>
                  <a:pt x="2959354" y="66528"/>
                </a:lnTo>
                <a:lnTo>
                  <a:pt x="2959354" y="104628"/>
                </a:lnTo>
                <a:lnTo>
                  <a:pt x="2964567" y="104628"/>
                </a:lnTo>
                <a:lnTo>
                  <a:pt x="2997199" y="85578"/>
                </a:lnTo>
                <a:lnTo>
                  <a:pt x="2964567" y="66528"/>
                </a:lnTo>
                <a:close/>
              </a:path>
              <a:path w="2997200" h="171450">
                <a:moveTo>
                  <a:pt x="2949702" y="69068"/>
                </a:moveTo>
                <a:lnTo>
                  <a:pt x="2921399" y="85578"/>
                </a:lnTo>
                <a:lnTo>
                  <a:pt x="2949702" y="102088"/>
                </a:lnTo>
                <a:lnTo>
                  <a:pt x="2949702" y="69068"/>
                </a:lnTo>
                <a:close/>
              </a:path>
              <a:path w="2997200" h="171450">
                <a:moveTo>
                  <a:pt x="2959354" y="69068"/>
                </a:moveTo>
                <a:lnTo>
                  <a:pt x="2949702" y="69068"/>
                </a:lnTo>
                <a:lnTo>
                  <a:pt x="2949702" y="102088"/>
                </a:lnTo>
                <a:lnTo>
                  <a:pt x="2959354" y="102088"/>
                </a:lnTo>
                <a:lnTo>
                  <a:pt x="2959354" y="69068"/>
                </a:lnTo>
                <a:close/>
              </a:path>
              <a:path w="2997200" h="171450">
                <a:moveTo>
                  <a:pt x="2847510" y="0"/>
                </a:moveTo>
                <a:lnTo>
                  <a:pt x="2840196" y="488"/>
                </a:lnTo>
                <a:lnTo>
                  <a:pt x="2833596" y="3643"/>
                </a:lnTo>
                <a:lnTo>
                  <a:pt x="2828544" y="9251"/>
                </a:lnTo>
                <a:lnTo>
                  <a:pt x="2826150" y="16446"/>
                </a:lnTo>
                <a:lnTo>
                  <a:pt x="2826639" y="23760"/>
                </a:lnTo>
                <a:lnTo>
                  <a:pt x="2829794" y="30360"/>
                </a:lnTo>
                <a:lnTo>
                  <a:pt x="2835402" y="35413"/>
                </a:lnTo>
                <a:lnTo>
                  <a:pt x="2921399" y="85578"/>
                </a:lnTo>
                <a:lnTo>
                  <a:pt x="2949702" y="69068"/>
                </a:lnTo>
                <a:lnTo>
                  <a:pt x="2959354" y="69068"/>
                </a:lnTo>
                <a:lnTo>
                  <a:pt x="2959354" y="66528"/>
                </a:lnTo>
                <a:lnTo>
                  <a:pt x="2964567" y="66528"/>
                </a:lnTo>
                <a:lnTo>
                  <a:pt x="2854706" y="2393"/>
                </a:lnTo>
                <a:lnTo>
                  <a:pt x="2847510" y="0"/>
                </a:lnTo>
                <a:close/>
              </a:path>
            </a:pathLst>
          </a:custGeom>
          <a:solidFill>
            <a:srgbClr val="9BB8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E35B03A8-B0AE-495F-B420-53D814695540}"/>
              </a:ext>
            </a:extLst>
          </p:cNvPr>
          <p:cNvSpPr/>
          <p:nvPr/>
        </p:nvSpPr>
        <p:spPr>
          <a:xfrm>
            <a:off x="4572000" y="1916830"/>
            <a:ext cx="2952328" cy="201796"/>
          </a:xfrm>
          <a:custGeom>
            <a:avLst/>
            <a:gdLst/>
            <a:ahLst/>
            <a:cxnLst/>
            <a:rect l="l" t="t" r="r" b="b"/>
            <a:pathLst>
              <a:path w="1800225" h="169544">
                <a:moveTo>
                  <a:pt x="0" y="169163"/>
                </a:moveTo>
                <a:lnTo>
                  <a:pt x="1799843" y="169163"/>
                </a:lnTo>
                <a:lnTo>
                  <a:pt x="1799843" y="0"/>
                </a:lnTo>
                <a:lnTo>
                  <a:pt x="0" y="0"/>
                </a:lnTo>
                <a:lnTo>
                  <a:pt x="0" y="169163"/>
                </a:lnTo>
                <a:close/>
              </a:path>
            </a:pathLst>
          </a:custGeom>
          <a:ln w="28956">
            <a:solidFill>
              <a:srgbClr val="9BB8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26A8CB1-9408-445E-9D26-87DDD9571B95}"/>
              </a:ext>
            </a:extLst>
          </p:cNvPr>
          <p:cNvSpPr txBox="1"/>
          <p:nvPr/>
        </p:nvSpPr>
        <p:spPr>
          <a:xfrm>
            <a:off x="0" y="4679910"/>
            <a:ext cx="3714319" cy="10188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Markdown</a:t>
            </a:r>
            <a:r>
              <a:rPr lang="zh-CN" altLang="en-US" sz="2400" dirty="0"/>
              <a:t>语法说明：</a:t>
            </a:r>
            <a:r>
              <a:rPr lang="en-US" altLang="zh-CN" dirty="0">
                <a:hlinkClick r:id="rId4"/>
              </a:rPr>
              <a:t>https://www.appinn.com/markdown/</a:t>
            </a:r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11557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6">
            <a:extLst>
              <a:ext uri="{FF2B5EF4-FFF2-40B4-BE49-F238E27FC236}">
                <a16:creationId xmlns:a16="http://schemas.microsoft.com/office/drawing/2014/main" id="{FA2BD46F-99BB-4541-8837-41FC0CA4ACF9}"/>
              </a:ext>
            </a:extLst>
          </p:cNvPr>
          <p:cNvSpPr/>
          <p:nvPr/>
        </p:nvSpPr>
        <p:spPr>
          <a:xfrm>
            <a:off x="3732472" y="908720"/>
            <a:ext cx="5411528" cy="5949280"/>
          </a:xfrm>
          <a:prstGeom prst="rect">
            <a:avLst/>
          </a:prstGeom>
          <a:blipFill>
            <a:blip r:embed="rId3" cstate="print"/>
            <a:stretch>
              <a:fillRect l="-6148" t="-2635" r="-4874" b="-5927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B9AAE712-0A8D-4E0B-A2B4-FD5D0D5C9FD0}"/>
              </a:ext>
            </a:extLst>
          </p:cNvPr>
          <p:cNvSpPr txBox="1"/>
          <p:nvPr/>
        </p:nvSpPr>
        <p:spPr>
          <a:xfrm>
            <a:off x="395536" y="1700808"/>
            <a:ext cx="3336937" cy="1582484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299085" indent="-286385">
              <a:spcBef>
                <a:spcPts val="1300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2400" spc="-20" dirty="0">
                <a:latin typeface="Arial"/>
                <a:cs typeface="Arial"/>
              </a:rPr>
              <a:t>HTML </a:t>
            </a:r>
            <a:r>
              <a:rPr sz="2400" spc="-80" dirty="0">
                <a:latin typeface="Arial"/>
                <a:cs typeface="Arial"/>
              </a:rPr>
              <a:t>&amp;</a:t>
            </a:r>
            <a:r>
              <a:rPr sz="2400" spc="-1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Markdown</a:t>
            </a:r>
          </a:p>
          <a:p>
            <a:pPr marL="299085" indent="-286385">
              <a:spcBef>
                <a:spcPts val="1205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2400" spc="-35" dirty="0">
                <a:latin typeface="Arial"/>
                <a:cs typeface="Arial"/>
              </a:rPr>
              <a:t>LaTeX</a:t>
            </a:r>
            <a:r>
              <a:rPr lang="zh-CN" altLang="en-US" sz="2400" spc="-80" dirty="0">
                <a:latin typeface="Arial"/>
                <a:cs typeface="Arial"/>
              </a:rPr>
              <a:t>（</a:t>
            </a:r>
            <a:r>
              <a:rPr lang="zh-CN" altLang="en-US" sz="2400" spc="-20" dirty="0">
                <a:latin typeface="Arial"/>
                <a:cs typeface="Arial"/>
              </a:rPr>
              <a:t>公式）</a:t>
            </a:r>
            <a:endParaRPr sz="2400" dirty="0">
              <a:latin typeface="Arial"/>
              <a:cs typeface="Arial"/>
            </a:endParaRPr>
          </a:p>
          <a:p>
            <a:pPr marL="299085" indent="-286385">
              <a:spcBef>
                <a:spcPts val="1200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2400" spc="-40" dirty="0">
                <a:latin typeface="Arial"/>
                <a:cs typeface="Arial"/>
              </a:rPr>
              <a:t>Code</a:t>
            </a:r>
            <a:r>
              <a:rPr lang="zh-CN" altLang="en-US" sz="2400" spc="-40" dirty="0">
                <a:latin typeface="Arial"/>
                <a:cs typeface="Arial"/>
              </a:rPr>
              <a:t>（代码）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015716" y="0"/>
            <a:ext cx="5112568" cy="690574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spcBef>
                <a:spcPts val="105"/>
              </a:spcBef>
            </a:pPr>
            <a:r>
              <a:rPr dirty="0" err="1"/>
              <a:t>Jupyter</a:t>
            </a:r>
            <a:r>
              <a:rPr dirty="0"/>
              <a:t> Notebook</a:t>
            </a:r>
          </a:p>
        </p:txBody>
      </p:sp>
      <p:sp>
        <p:nvSpPr>
          <p:cNvPr id="10" name="object 7">
            <a:extLst>
              <a:ext uri="{FF2B5EF4-FFF2-40B4-BE49-F238E27FC236}">
                <a16:creationId xmlns:a16="http://schemas.microsoft.com/office/drawing/2014/main" id="{8278325B-988C-4EDE-A8AA-737F340142F1}"/>
              </a:ext>
            </a:extLst>
          </p:cNvPr>
          <p:cNvSpPr/>
          <p:nvPr/>
        </p:nvSpPr>
        <p:spPr>
          <a:xfrm rot="152481">
            <a:off x="2668142" y="2206222"/>
            <a:ext cx="3319547" cy="465813"/>
          </a:xfrm>
          <a:custGeom>
            <a:avLst/>
            <a:gdLst/>
            <a:ahLst/>
            <a:cxnLst/>
            <a:rect l="l" t="t" r="r" b="b"/>
            <a:pathLst>
              <a:path w="3973195" h="338455">
                <a:moveTo>
                  <a:pt x="3863400" y="63826"/>
                </a:moveTo>
                <a:lnTo>
                  <a:pt x="0" y="299809"/>
                </a:lnTo>
                <a:lnTo>
                  <a:pt x="2285" y="337909"/>
                </a:lnTo>
                <a:lnTo>
                  <a:pt x="3865763" y="101922"/>
                </a:lnTo>
                <a:lnTo>
                  <a:pt x="3897242" y="80875"/>
                </a:lnTo>
                <a:lnTo>
                  <a:pt x="3863400" y="63826"/>
                </a:lnTo>
                <a:close/>
              </a:path>
              <a:path w="3973195" h="338455">
                <a:moveTo>
                  <a:pt x="3939445" y="59525"/>
                </a:moveTo>
                <a:lnTo>
                  <a:pt x="3933824" y="59525"/>
                </a:lnTo>
                <a:lnTo>
                  <a:pt x="3936111" y="97625"/>
                </a:lnTo>
                <a:lnTo>
                  <a:pt x="3865763" y="101922"/>
                </a:lnTo>
                <a:lnTo>
                  <a:pt x="3814444" y="136233"/>
                </a:lnTo>
                <a:lnTo>
                  <a:pt x="3809093" y="141593"/>
                </a:lnTo>
                <a:lnTo>
                  <a:pt x="3806301" y="148345"/>
                </a:lnTo>
                <a:lnTo>
                  <a:pt x="3806247" y="155646"/>
                </a:lnTo>
                <a:lnTo>
                  <a:pt x="3809111" y="162649"/>
                </a:lnTo>
                <a:lnTo>
                  <a:pt x="3814470" y="168001"/>
                </a:lnTo>
                <a:lnTo>
                  <a:pt x="3821223" y="170793"/>
                </a:lnTo>
                <a:lnTo>
                  <a:pt x="3828524" y="170846"/>
                </a:lnTo>
                <a:lnTo>
                  <a:pt x="3835526" y="167983"/>
                </a:lnTo>
                <a:lnTo>
                  <a:pt x="3972687" y="76289"/>
                </a:lnTo>
                <a:lnTo>
                  <a:pt x="3939445" y="59525"/>
                </a:lnTo>
                <a:close/>
              </a:path>
              <a:path w="3973195" h="338455">
                <a:moveTo>
                  <a:pt x="3897242" y="80875"/>
                </a:moveTo>
                <a:lnTo>
                  <a:pt x="3865763" y="101922"/>
                </a:lnTo>
                <a:lnTo>
                  <a:pt x="3936111" y="97625"/>
                </a:lnTo>
                <a:lnTo>
                  <a:pt x="3935989" y="95593"/>
                </a:lnTo>
                <a:lnTo>
                  <a:pt x="3926459" y="95593"/>
                </a:lnTo>
                <a:lnTo>
                  <a:pt x="3897242" y="80875"/>
                </a:lnTo>
                <a:close/>
              </a:path>
              <a:path w="3973195" h="338455">
                <a:moveTo>
                  <a:pt x="3924426" y="62700"/>
                </a:moveTo>
                <a:lnTo>
                  <a:pt x="3897242" y="80875"/>
                </a:lnTo>
                <a:lnTo>
                  <a:pt x="3926459" y="95593"/>
                </a:lnTo>
                <a:lnTo>
                  <a:pt x="3924426" y="62700"/>
                </a:lnTo>
                <a:close/>
              </a:path>
              <a:path w="3973195" h="338455">
                <a:moveTo>
                  <a:pt x="3934015" y="62700"/>
                </a:moveTo>
                <a:lnTo>
                  <a:pt x="3924426" y="62700"/>
                </a:lnTo>
                <a:lnTo>
                  <a:pt x="3926459" y="95593"/>
                </a:lnTo>
                <a:lnTo>
                  <a:pt x="3935989" y="95593"/>
                </a:lnTo>
                <a:lnTo>
                  <a:pt x="3934015" y="62700"/>
                </a:lnTo>
                <a:close/>
              </a:path>
              <a:path w="3973195" h="338455">
                <a:moveTo>
                  <a:pt x="3933824" y="59525"/>
                </a:moveTo>
                <a:lnTo>
                  <a:pt x="3863400" y="63826"/>
                </a:lnTo>
                <a:lnTo>
                  <a:pt x="3897242" y="80875"/>
                </a:lnTo>
                <a:lnTo>
                  <a:pt x="3924426" y="62700"/>
                </a:lnTo>
                <a:lnTo>
                  <a:pt x="3934015" y="62700"/>
                </a:lnTo>
                <a:lnTo>
                  <a:pt x="3933824" y="59525"/>
                </a:lnTo>
                <a:close/>
              </a:path>
              <a:path w="3973195" h="338455">
                <a:moveTo>
                  <a:pt x="3818074" y="0"/>
                </a:moveTo>
                <a:lnTo>
                  <a:pt x="3810841" y="898"/>
                </a:lnTo>
                <a:lnTo>
                  <a:pt x="3804489" y="4441"/>
                </a:lnTo>
                <a:lnTo>
                  <a:pt x="3799840" y="10376"/>
                </a:lnTo>
                <a:lnTo>
                  <a:pt x="3797845" y="17688"/>
                </a:lnTo>
                <a:lnTo>
                  <a:pt x="3798744" y="24965"/>
                </a:lnTo>
                <a:lnTo>
                  <a:pt x="3802286" y="31361"/>
                </a:lnTo>
                <a:lnTo>
                  <a:pt x="3808221" y="36030"/>
                </a:lnTo>
                <a:lnTo>
                  <a:pt x="3863400" y="63826"/>
                </a:lnTo>
                <a:lnTo>
                  <a:pt x="3933824" y="59525"/>
                </a:lnTo>
                <a:lnTo>
                  <a:pt x="3939445" y="59525"/>
                </a:lnTo>
                <a:lnTo>
                  <a:pt x="3825366" y="1994"/>
                </a:lnTo>
                <a:lnTo>
                  <a:pt x="3818074" y="0"/>
                </a:lnTo>
                <a:close/>
              </a:path>
            </a:pathLst>
          </a:custGeom>
          <a:solidFill>
            <a:srgbClr val="9BB8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8">
            <a:extLst>
              <a:ext uri="{FF2B5EF4-FFF2-40B4-BE49-F238E27FC236}">
                <a16:creationId xmlns:a16="http://schemas.microsoft.com/office/drawing/2014/main" id="{1B934739-3B7C-4489-9DE9-CAE3D9D1DBDD}"/>
              </a:ext>
            </a:extLst>
          </p:cNvPr>
          <p:cNvSpPr/>
          <p:nvPr/>
        </p:nvSpPr>
        <p:spPr>
          <a:xfrm>
            <a:off x="6228184" y="2132856"/>
            <a:ext cx="1008112" cy="504056"/>
          </a:xfrm>
          <a:custGeom>
            <a:avLst/>
            <a:gdLst/>
            <a:ahLst/>
            <a:cxnLst/>
            <a:rect l="l" t="t" r="r" b="b"/>
            <a:pathLst>
              <a:path w="942340" h="323215">
                <a:moveTo>
                  <a:pt x="0" y="323088"/>
                </a:moveTo>
                <a:lnTo>
                  <a:pt x="941831" y="323088"/>
                </a:lnTo>
                <a:lnTo>
                  <a:pt x="941831" y="0"/>
                </a:lnTo>
                <a:lnTo>
                  <a:pt x="0" y="0"/>
                </a:lnTo>
                <a:lnTo>
                  <a:pt x="0" y="323088"/>
                </a:lnTo>
                <a:close/>
              </a:path>
            </a:pathLst>
          </a:custGeom>
          <a:ln w="28956">
            <a:solidFill>
              <a:srgbClr val="9BB8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093436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6">
            <a:extLst>
              <a:ext uri="{FF2B5EF4-FFF2-40B4-BE49-F238E27FC236}">
                <a16:creationId xmlns:a16="http://schemas.microsoft.com/office/drawing/2014/main" id="{682B88A0-15C3-4EC8-898B-4DC483D2D46D}"/>
              </a:ext>
            </a:extLst>
          </p:cNvPr>
          <p:cNvSpPr/>
          <p:nvPr/>
        </p:nvSpPr>
        <p:spPr>
          <a:xfrm>
            <a:off x="3732472" y="908720"/>
            <a:ext cx="5411528" cy="5949280"/>
          </a:xfrm>
          <a:prstGeom prst="rect">
            <a:avLst/>
          </a:prstGeom>
          <a:blipFill>
            <a:blip r:embed="rId3" cstate="print"/>
            <a:stretch>
              <a:fillRect l="-6148" t="-2635" r="-4874" b="-5927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3">
            <a:extLst>
              <a:ext uri="{FF2B5EF4-FFF2-40B4-BE49-F238E27FC236}">
                <a16:creationId xmlns:a16="http://schemas.microsoft.com/office/drawing/2014/main" id="{934D8988-C114-4836-8D4A-CCB9DA365E12}"/>
              </a:ext>
            </a:extLst>
          </p:cNvPr>
          <p:cNvSpPr txBox="1"/>
          <p:nvPr/>
        </p:nvSpPr>
        <p:spPr>
          <a:xfrm>
            <a:off x="395536" y="1700808"/>
            <a:ext cx="3336937" cy="1582484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299085" indent="-286385">
              <a:spcBef>
                <a:spcPts val="1300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2400" spc="-20" dirty="0">
                <a:latin typeface="Arial"/>
                <a:cs typeface="Arial"/>
              </a:rPr>
              <a:t>HTML </a:t>
            </a:r>
            <a:r>
              <a:rPr sz="2400" spc="-80" dirty="0">
                <a:latin typeface="Arial"/>
                <a:cs typeface="Arial"/>
              </a:rPr>
              <a:t>&amp;</a:t>
            </a:r>
            <a:r>
              <a:rPr sz="2400" spc="-1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Markdown</a:t>
            </a:r>
          </a:p>
          <a:p>
            <a:pPr marL="299085" indent="-286385">
              <a:spcBef>
                <a:spcPts val="1205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2400" spc="-35" dirty="0">
                <a:latin typeface="Arial"/>
                <a:cs typeface="Arial"/>
              </a:rPr>
              <a:t>LaTeX</a:t>
            </a:r>
            <a:r>
              <a:rPr lang="zh-CN" altLang="en-US" sz="2400" spc="-80" dirty="0">
                <a:latin typeface="Arial"/>
                <a:cs typeface="Arial"/>
              </a:rPr>
              <a:t>（</a:t>
            </a:r>
            <a:r>
              <a:rPr lang="zh-CN" altLang="en-US" sz="2400" spc="-20" dirty="0">
                <a:latin typeface="Arial"/>
                <a:cs typeface="Arial"/>
              </a:rPr>
              <a:t>公式）</a:t>
            </a:r>
            <a:endParaRPr sz="2400" dirty="0">
              <a:latin typeface="Arial"/>
              <a:cs typeface="Arial"/>
            </a:endParaRPr>
          </a:p>
          <a:p>
            <a:pPr marL="299085" indent="-286385">
              <a:spcBef>
                <a:spcPts val="1200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2400" spc="-40" dirty="0">
                <a:latin typeface="Arial"/>
                <a:cs typeface="Arial"/>
              </a:rPr>
              <a:t>Code</a:t>
            </a:r>
            <a:r>
              <a:rPr lang="zh-CN" altLang="en-US" sz="2400" spc="-40" dirty="0">
                <a:latin typeface="Arial"/>
                <a:cs typeface="Arial"/>
              </a:rPr>
              <a:t>（代码）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015715" y="0"/>
            <a:ext cx="5112568" cy="690574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spcBef>
                <a:spcPts val="105"/>
              </a:spcBef>
            </a:pPr>
            <a:r>
              <a:rPr dirty="0" err="1"/>
              <a:t>Jupyter</a:t>
            </a:r>
            <a:r>
              <a:rPr dirty="0"/>
              <a:t> Notebook</a:t>
            </a:r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D2B98723-5F9F-4E2F-8ACF-A48D7F0A3AF7}"/>
              </a:ext>
            </a:extLst>
          </p:cNvPr>
          <p:cNvSpPr/>
          <p:nvPr/>
        </p:nvSpPr>
        <p:spPr>
          <a:xfrm rot="600000">
            <a:off x="2516537" y="3051031"/>
            <a:ext cx="1944515" cy="210740"/>
          </a:xfrm>
          <a:custGeom>
            <a:avLst/>
            <a:gdLst/>
            <a:ahLst/>
            <a:cxnLst/>
            <a:rect l="l" t="t" r="r" b="b"/>
            <a:pathLst>
              <a:path w="4443095" h="171450">
                <a:moveTo>
                  <a:pt x="4409934" y="65363"/>
                </a:moveTo>
                <a:lnTo>
                  <a:pt x="4404741" y="65363"/>
                </a:lnTo>
                <a:lnTo>
                  <a:pt x="4405122" y="103463"/>
                </a:lnTo>
                <a:lnTo>
                  <a:pt x="4334639" y="104205"/>
                </a:lnTo>
                <a:lnTo>
                  <a:pt x="4281551" y="135975"/>
                </a:lnTo>
                <a:lnTo>
                  <a:pt x="4275947" y="141027"/>
                </a:lnTo>
                <a:lnTo>
                  <a:pt x="4272819" y="147627"/>
                </a:lnTo>
                <a:lnTo>
                  <a:pt x="4272407" y="154941"/>
                </a:lnTo>
                <a:lnTo>
                  <a:pt x="4274947" y="162137"/>
                </a:lnTo>
                <a:lnTo>
                  <a:pt x="4280017" y="167721"/>
                </a:lnTo>
                <a:lnTo>
                  <a:pt x="4286646" y="170805"/>
                </a:lnTo>
                <a:lnTo>
                  <a:pt x="4293967" y="171174"/>
                </a:lnTo>
                <a:lnTo>
                  <a:pt x="4301108" y="168614"/>
                </a:lnTo>
                <a:lnTo>
                  <a:pt x="4442714" y="84032"/>
                </a:lnTo>
                <a:lnTo>
                  <a:pt x="4409934" y="65363"/>
                </a:lnTo>
                <a:close/>
              </a:path>
              <a:path w="4443095" h="171450">
                <a:moveTo>
                  <a:pt x="4334217" y="66105"/>
                </a:moveTo>
                <a:lnTo>
                  <a:pt x="0" y="111718"/>
                </a:lnTo>
                <a:lnTo>
                  <a:pt x="508" y="149818"/>
                </a:lnTo>
                <a:lnTo>
                  <a:pt x="4334639" y="104205"/>
                </a:lnTo>
                <a:lnTo>
                  <a:pt x="4367085" y="84788"/>
                </a:lnTo>
                <a:lnTo>
                  <a:pt x="4334217" y="66105"/>
                </a:lnTo>
                <a:close/>
              </a:path>
              <a:path w="4443095" h="171450">
                <a:moveTo>
                  <a:pt x="4367085" y="84788"/>
                </a:moveTo>
                <a:lnTo>
                  <a:pt x="4334639" y="104205"/>
                </a:lnTo>
                <a:lnTo>
                  <a:pt x="4405122" y="103463"/>
                </a:lnTo>
                <a:lnTo>
                  <a:pt x="4405096" y="100923"/>
                </a:lnTo>
                <a:lnTo>
                  <a:pt x="4395470" y="100923"/>
                </a:lnTo>
                <a:lnTo>
                  <a:pt x="4367085" y="84788"/>
                </a:lnTo>
                <a:close/>
              </a:path>
              <a:path w="4443095" h="171450">
                <a:moveTo>
                  <a:pt x="4395089" y="68030"/>
                </a:moveTo>
                <a:lnTo>
                  <a:pt x="4367085" y="84788"/>
                </a:lnTo>
                <a:lnTo>
                  <a:pt x="4395470" y="100923"/>
                </a:lnTo>
                <a:lnTo>
                  <a:pt x="4395089" y="68030"/>
                </a:lnTo>
                <a:close/>
              </a:path>
              <a:path w="4443095" h="171450">
                <a:moveTo>
                  <a:pt x="4404767" y="68030"/>
                </a:moveTo>
                <a:lnTo>
                  <a:pt x="4395089" y="68030"/>
                </a:lnTo>
                <a:lnTo>
                  <a:pt x="4395470" y="100923"/>
                </a:lnTo>
                <a:lnTo>
                  <a:pt x="4405096" y="100923"/>
                </a:lnTo>
                <a:lnTo>
                  <a:pt x="4404767" y="68030"/>
                </a:lnTo>
                <a:close/>
              </a:path>
              <a:path w="4443095" h="171450">
                <a:moveTo>
                  <a:pt x="4404741" y="65363"/>
                </a:moveTo>
                <a:lnTo>
                  <a:pt x="4334217" y="66105"/>
                </a:lnTo>
                <a:lnTo>
                  <a:pt x="4367085" y="84788"/>
                </a:lnTo>
                <a:lnTo>
                  <a:pt x="4395089" y="68030"/>
                </a:lnTo>
                <a:lnTo>
                  <a:pt x="4404767" y="68030"/>
                </a:lnTo>
                <a:lnTo>
                  <a:pt x="4404741" y="65363"/>
                </a:lnTo>
                <a:close/>
              </a:path>
              <a:path w="4443095" h="171450">
                <a:moveTo>
                  <a:pt x="4292137" y="0"/>
                </a:moveTo>
                <a:lnTo>
                  <a:pt x="4284837" y="545"/>
                </a:lnTo>
                <a:lnTo>
                  <a:pt x="4278274" y="3782"/>
                </a:lnTo>
                <a:lnTo>
                  <a:pt x="4273295" y="9483"/>
                </a:lnTo>
                <a:lnTo>
                  <a:pt x="4270924" y="16676"/>
                </a:lnTo>
                <a:lnTo>
                  <a:pt x="4271470" y="23977"/>
                </a:lnTo>
                <a:lnTo>
                  <a:pt x="4274706" y="30539"/>
                </a:lnTo>
                <a:lnTo>
                  <a:pt x="4280408" y="35518"/>
                </a:lnTo>
                <a:lnTo>
                  <a:pt x="4334217" y="66105"/>
                </a:lnTo>
                <a:lnTo>
                  <a:pt x="4404741" y="65363"/>
                </a:lnTo>
                <a:lnTo>
                  <a:pt x="4409934" y="65363"/>
                </a:lnTo>
                <a:lnTo>
                  <a:pt x="4299331" y="2371"/>
                </a:lnTo>
                <a:lnTo>
                  <a:pt x="4292137" y="0"/>
                </a:lnTo>
                <a:close/>
              </a:path>
            </a:pathLst>
          </a:custGeom>
          <a:solidFill>
            <a:srgbClr val="9BB808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8">
            <a:extLst>
              <a:ext uri="{FF2B5EF4-FFF2-40B4-BE49-F238E27FC236}">
                <a16:creationId xmlns:a16="http://schemas.microsoft.com/office/drawing/2014/main" id="{D4F9EAD1-3F5A-49C5-BF13-97A03CE2F275}"/>
              </a:ext>
            </a:extLst>
          </p:cNvPr>
          <p:cNvSpPr/>
          <p:nvPr/>
        </p:nvSpPr>
        <p:spPr>
          <a:xfrm>
            <a:off x="4571999" y="3274928"/>
            <a:ext cx="2754921" cy="298087"/>
          </a:xfrm>
          <a:custGeom>
            <a:avLst/>
            <a:gdLst/>
            <a:ahLst/>
            <a:cxnLst/>
            <a:rect l="l" t="t" r="r" b="b"/>
            <a:pathLst>
              <a:path w="2367279" h="228600">
                <a:moveTo>
                  <a:pt x="0" y="228600"/>
                </a:moveTo>
                <a:lnTo>
                  <a:pt x="2366771" y="228600"/>
                </a:lnTo>
                <a:lnTo>
                  <a:pt x="2366771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ln w="28956">
            <a:solidFill>
              <a:srgbClr val="9BB8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677235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79512" y="1844824"/>
            <a:ext cx="3384376" cy="301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50000"/>
              </a:lnSpc>
              <a:spcBef>
                <a:spcPts val="100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lang="zh-CN" altLang="en-US" sz="2400" b="1" dirty="0">
                <a:latin typeface="Arial"/>
                <a:cs typeface="Arial"/>
              </a:rPr>
              <a:t>代码被划分成多个单元，可以控制执行过程</a:t>
            </a:r>
            <a:endParaRPr sz="2400" dirty="0">
              <a:latin typeface="Arial"/>
              <a:cs typeface="Arial"/>
            </a:endParaRPr>
          </a:p>
          <a:p>
            <a:pPr marL="299085" indent="-286385">
              <a:lnSpc>
                <a:spcPct val="150000"/>
              </a:lnSpc>
              <a:spcBef>
                <a:spcPts val="1200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lang="zh-CN" altLang="en-US" sz="2400" b="1" dirty="0">
                <a:latin typeface="Arial"/>
                <a:cs typeface="Arial"/>
              </a:rPr>
              <a:t>允许进行交互式开发</a:t>
            </a:r>
            <a:endParaRPr sz="2400" dirty="0">
              <a:latin typeface="Arial"/>
              <a:cs typeface="Arial"/>
            </a:endParaRPr>
          </a:p>
          <a:p>
            <a:pPr marL="299085" marR="5080" indent="-286385">
              <a:lnSpc>
                <a:spcPct val="150000"/>
              </a:lnSpc>
              <a:spcBef>
                <a:spcPts val="1200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lang="zh-CN" altLang="en-US" sz="2400" b="1" dirty="0">
                <a:latin typeface="Arial"/>
                <a:cs typeface="Arial"/>
              </a:rPr>
              <a:t>非常适合探索式分析与建模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707904" y="1196752"/>
            <a:ext cx="5400675" cy="53866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890BA5ED-EF27-4011-A976-F6EA6FCD937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122"/>
            <a:ext cx="8229600" cy="690574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>
              <a:spcBef>
                <a:spcPts val="0"/>
              </a:spcBef>
            </a:pPr>
            <a:r>
              <a:rPr dirty="0" err="1"/>
              <a:t>Jupyter</a:t>
            </a:r>
            <a:r>
              <a:rPr dirty="0"/>
              <a:t> Notebook</a:t>
            </a:r>
          </a:p>
        </p:txBody>
      </p:sp>
    </p:spTree>
    <p:extLst>
      <p:ext uri="{BB962C8B-B14F-4D97-AF65-F5344CB8AC3E}">
        <p14:creationId xmlns:p14="http://schemas.microsoft.com/office/powerpoint/2010/main" val="16322217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23528" y="1925321"/>
            <a:ext cx="3696975" cy="11336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spcBef>
                <a:spcPts val="100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2400" dirty="0">
                <a:solidFill>
                  <a:srgbClr val="0070C0"/>
                </a:solidFill>
                <a:latin typeface="Arial"/>
                <a:cs typeface="Arial"/>
              </a:rPr>
              <a:t>%matplotlib inline</a:t>
            </a:r>
            <a:endParaRPr lang="en-US" altLang="zh-CN" sz="2400" dirty="0">
              <a:solidFill>
                <a:srgbClr val="0070C0"/>
              </a:solidFill>
              <a:latin typeface="Arial"/>
              <a:cs typeface="Arial"/>
            </a:endParaRPr>
          </a:p>
          <a:p>
            <a:pPr marL="756285" lvl="1" indent="-286385">
              <a:spcBef>
                <a:spcPts val="100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lang="zh-CN" altLang="en-US" sz="2400" dirty="0">
                <a:latin typeface="Arial"/>
                <a:cs typeface="Arial"/>
              </a:rPr>
              <a:t>将图表显示在</a:t>
            </a:r>
            <a:r>
              <a:rPr sz="2400" dirty="0" err="1">
                <a:latin typeface="Arial"/>
                <a:cs typeface="Arial"/>
              </a:rPr>
              <a:t>Jupyter</a:t>
            </a:r>
            <a:r>
              <a:rPr sz="2400" dirty="0">
                <a:latin typeface="Arial"/>
                <a:cs typeface="Arial"/>
              </a:rPr>
              <a:t> notebook</a:t>
            </a:r>
            <a:r>
              <a:rPr lang="zh-CN" altLang="en-US" sz="2400" dirty="0">
                <a:latin typeface="Arial"/>
                <a:cs typeface="Arial"/>
              </a:rPr>
              <a:t>中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32CF214A-0F57-43C9-AE52-A36A136722BD}"/>
              </a:ext>
            </a:extLst>
          </p:cNvPr>
          <p:cNvSpPr txBox="1">
            <a:spLocks/>
          </p:cNvSpPr>
          <p:nvPr/>
        </p:nvSpPr>
        <p:spPr>
          <a:xfrm>
            <a:off x="2015716" y="74130"/>
            <a:ext cx="5112568" cy="690574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5"/>
              </a:spcBef>
            </a:pPr>
            <a:r>
              <a:rPr lang="en-US" dirty="0" err="1"/>
              <a:t>Jupyter</a:t>
            </a:r>
            <a:r>
              <a:rPr lang="zh-CN" altLang="en-US" dirty="0"/>
              <a:t>魔术命令</a:t>
            </a:r>
            <a:endParaRPr lang="en-US" dirty="0"/>
          </a:p>
        </p:txBody>
      </p:sp>
      <p:sp>
        <p:nvSpPr>
          <p:cNvPr id="11" name="object 6">
            <a:extLst>
              <a:ext uri="{FF2B5EF4-FFF2-40B4-BE49-F238E27FC236}">
                <a16:creationId xmlns:a16="http://schemas.microsoft.com/office/drawing/2014/main" id="{9EF6E407-5269-4C73-AD48-D281208FE6C3}"/>
              </a:ext>
            </a:extLst>
          </p:cNvPr>
          <p:cNvSpPr/>
          <p:nvPr/>
        </p:nvSpPr>
        <p:spPr>
          <a:xfrm>
            <a:off x="4211960" y="1196752"/>
            <a:ext cx="4932040" cy="49685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75856" y="2852936"/>
            <a:ext cx="1728194" cy="792088"/>
          </a:xfrm>
          <a:custGeom>
            <a:avLst/>
            <a:gdLst/>
            <a:ahLst/>
            <a:cxnLst/>
            <a:rect l="l" t="t" r="r" b="b"/>
            <a:pathLst>
              <a:path w="1109979" h="612775">
                <a:moveTo>
                  <a:pt x="1005592" y="571909"/>
                </a:moveTo>
                <a:lnTo>
                  <a:pt x="943737" y="574166"/>
                </a:lnTo>
                <a:lnTo>
                  <a:pt x="925449" y="593851"/>
                </a:lnTo>
                <a:lnTo>
                  <a:pt x="927203" y="601229"/>
                </a:lnTo>
                <a:lnTo>
                  <a:pt x="931481" y="607155"/>
                </a:lnTo>
                <a:lnTo>
                  <a:pt x="937664" y="611032"/>
                </a:lnTo>
                <a:lnTo>
                  <a:pt x="945133" y="612266"/>
                </a:lnTo>
                <a:lnTo>
                  <a:pt x="1109979" y="606170"/>
                </a:lnTo>
                <a:lnTo>
                  <a:pt x="1109355" y="605154"/>
                </a:lnTo>
                <a:lnTo>
                  <a:pt x="1067689" y="605154"/>
                </a:lnTo>
                <a:lnTo>
                  <a:pt x="1005592" y="571909"/>
                </a:lnTo>
                <a:close/>
              </a:path>
              <a:path w="1109979" h="612775">
                <a:moveTo>
                  <a:pt x="1043358" y="570530"/>
                </a:moveTo>
                <a:lnTo>
                  <a:pt x="1005592" y="571909"/>
                </a:lnTo>
                <a:lnTo>
                  <a:pt x="1067689" y="605154"/>
                </a:lnTo>
                <a:lnTo>
                  <a:pt x="1071377" y="598296"/>
                </a:lnTo>
                <a:lnTo>
                  <a:pt x="1060450" y="598296"/>
                </a:lnTo>
                <a:lnTo>
                  <a:pt x="1043358" y="570530"/>
                </a:lnTo>
                <a:close/>
              </a:path>
              <a:path w="1109979" h="612775">
                <a:moveTo>
                  <a:pt x="1004528" y="456779"/>
                </a:moveTo>
                <a:lnTo>
                  <a:pt x="997457" y="459359"/>
                </a:lnTo>
                <a:lnTo>
                  <a:pt x="991893" y="464556"/>
                </a:lnTo>
                <a:lnTo>
                  <a:pt x="988853" y="471217"/>
                </a:lnTo>
                <a:lnTo>
                  <a:pt x="988528" y="478522"/>
                </a:lnTo>
                <a:lnTo>
                  <a:pt x="991107" y="485648"/>
                </a:lnTo>
                <a:lnTo>
                  <a:pt x="1023539" y="538334"/>
                </a:lnTo>
                <a:lnTo>
                  <a:pt x="1085722" y="571626"/>
                </a:lnTo>
                <a:lnTo>
                  <a:pt x="1067689" y="605154"/>
                </a:lnTo>
                <a:lnTo>
                  <a:pt x="1109355" y="605154"/>
                </a:lnTo>
                <a:lnTo>
                  <a:pt x="1023619" y="465709"/>
                </a:lnTo>
                <a:lnTo>
                  <a:pt x="1018478" y="460144"/>
                </a:lnTo>
                <a:lnTo>
                  <a:pt x="1011824" y="457104"/>
                </a:lnTo>
                <a:lnTo>
                  <a:pt x="1004528" y="456779"/>
                </a:lnTo>
                <a:close/>
              </a:path>
              <a:path w="1109979" h="612775">
                <a:moveTo>
                  <a:pt x="1075943" y="569340"/>
                </a:moveTo>
                <a:lnTo>
                  <a:pt x="1043358" y="570530"/>
                </a:lnTo>
                <a:lnTo>
                  <a:pt x="1060450" y="598296"/>
                </a:lnTo>
                <a:lnTo>
                  <a:pt x="1075943" y="569340"/>
                </a:lnTo>
                <a:close/>
              </a:path>
              <a:path w="1109979" h="612775">
                <a:moveTo>
                  <a:pt x="1081453" y="569340"/>
                </a:moveTo>
                <a:lnTo>
                  <a:pt x="1075943" y="569340"/>
                </a:lnTo>
                <a:lnTo>
                  <a:pt x="1060450" y="598296"/>
                </a:lnTo>
                <a:lnTo>
                  <a:pt x="1071377" y="598296"/>
                </a:lnTo>
                <a:lnTo>
                  <a:pt x="1085722" y="571626"/>
                </a:lnTo>
                <a:lnTo>
                  <a:pt x="1081453" y="569340"/>
                </a:lnTo>
                <a:close/>
              </a:path>
              <a:path w="1109979" h="612775">
                <a:moveTo>
                  <a:pt x="18033" y="0"/>
                </a:moveTo>
                <a:lnTo>
                  <a:pt x="0" y="33527"/>
                </a:lnTo>
                <a:lnTo>
                  <a:pt x="1005592" y="571909"/>
                </a:lnTo>
                <a:lnTo>
                  <a:pt x="1043358" y="570530"/>
                </a:lnTo>
                <a:lnTo>
                  <a:pt x="1023539" y="538334"/>
                </a:lnTo>
                <a:lnTo>
                  <a:pt x="18033" y="0"/>
                </a:lnTo>
                <a:close/>
              </a:path>
              <a:path w="1109979" h="612775">
                <a:moveTo>
                  <a:pt x="1023539" y="538334"/>
                </a:moveTo>
                <a:lnTo>
                  <a:pt x="1043358" y="570530"/>
                </a:lnTo>
                <a:lnTo>
                  <a:pt x="1075943" y="569340"/>
                </a:lnTo>
                <a:lnTo>
                  <a:pt x="1081453" y="569340"/>
                </a:lnTo>
                <a:lnTo>
                  <a:pt x="1023539" y="538334"/>
                </a:lnTo>
                <a:close/>
              </a:path>
            </a:pathLst>
          </a:custGeom>
          <a:solidFill>
            <a:srgbClr val="9BB808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964476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23528" y="1925321"/>
            <a:ext cx="3696975" cy="22672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spcBef>
                <a:spcPts val="100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2400" dirty="0">
                <a:solidFill>
                  <a:srgbClr val="0070C0"/>
                </a:solidFill>
                <a:latin typeface="Arial"/>
                <a:cs typeface="Arial"/>
              </a:rPr>
              <a:t>%matplotlib inline</a:t>
            </a:r>
            <a:endParaRPr lang="en-US" altLang="zh-CN" sz="2400" dirty="0">
              <a:solidFill>
                <a:srgbClr val="0070C0"/>
              </a:solidFill>
              <a:latin typeface="Arial"/>
              <a:cs typeface="Arial"/>
            </a:endParaRPr>
          </a:p>
          <a:p>
            <a:pPr marL="756285" lvl="1" indent="-286385">
              <a:spcBef>
                <a:spcPts val="100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lang="zh-CN" altLang="en-US" sz="2400" dirty="0">
                <a:latin typeface="Arial"/>
                <a:cs typeface="Arial"/>
              </a:rPr>
              <a:t>将图表显示在</a:t>
            </a:r>
            <a:r>
              <a:rPr sz="2400" dirty="0" err="1">
                <a:latin typeface="Arial"/>
                <a:cs typeface="Arial"/>
              </a:rPr>
              <a:t>Jupyter</a:t>
            </a:r>
            <a:r>
              <a:rPr sz="2400" dirty="0">
                <a:latin typeface="Arial"/>
                <a:cs typeface="Arial"/>
              </a:rPr>
              <a:t> notebook</a:t>
            </a:r>
            <a:r>
              <a:rPr lang="zh-CN" altLang="en-US" sz="2400" dirty="0">
                <a:latin typeface="Arial"/>
                <a:cs typeface="Arial"/>
              </a:rPr>
              <a:t>中</a:t>
            </a:r>
            <a:endParaRPr lang="en-US" altLang="zh-CN" sz="2400" dirty="0">
              <a:latin typeface="Arial"/>
              <a:cs typeface="Arial"/>
            </a:endParaRPr>
          </a:p>
          <a:p>
            <a:pPr marL="299085" indent="-286385">
              <a:spcBef>
                <a:spcPts val="100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lang="en-US" altLang="zh-CN" sz="2400" dirty="0">
                <a:solidFill>
                  <a:srgbClr val="0070C0"/>
                </a:solidFill>
                <a:latin typeface="Arial"/>
                <a:cs typeface="Arial"/>
              </a:rPr>
              <a:t>%%</a:t>
            </a:r>
            <a:r>
              <a:rPr lang="en-US" altLang="zh-CN" sz="2400" dirty="0" err="1">
                <a:solidFill>
                  <a:srgbClr val="0070C0"/>
                </a:solidFill>
                <a:latin typeface="Arial"/>
                <a:cs typeface="Arial"/>
              </a:rPr>
              <a:t>timeit</a:t>
            </a:r>
            <a:endParaRPr lang="en-US" altLang="zh-CN" sz="2400" dirty="0">
              <a:solidFill>
                <a:srgbClr val="0070C0"/>
              </a:solidFill>
              <a:latin typeface="Arial"/>
              <a:cs typeface="Arial"/>
            </a:endParaRPr>
          </a:p>
          <a:p>
            <a:pPr marL="756285" lvl="1" indent="-286385">
              <a:spcBef>
                <a:spcPts val="100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lang="zh-CN" altLang="en-US" sz="2400" dirty="0">
                <a:latin typeface="Arial"/>
                <a:cs typeface="Arial"/>
              </a:rPr>
              <a:t>记录一个单元的执行时间</a:t>
            </a:r>
            <a:endParaRPr lang="en-US" altLang="zh-CN" sz="2400" dirty="0">
              <a:latin typeface="Arial"/>
              <a:cs typeface="Arial"/>
            </a:endParaRPr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4767C238-604F-4A4A-A94D-CC5930964422}"/>
              </a:ext>
            </a:extLst>
          </p:cNvPr>
          <p:cNvSpPr/>
          <p:nvPr/>
        </p:nvSpPr>
        <p:spPr>
          <a:xfrm>
            <a:off x="4211960" y="1196752"/>
            <a:ext cx="4932040" cy="49685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EE6D7EE7-61A7-4CD2-BC54-5E2537CFB725}"/>
              </a:ext>
            </a:extLst>
          </p:cNvPr>
          <p:cNvSpPr txBox="1">
            <a:spLocks/>
          </p:cNvSpPr>
          <p:nvPr/>
        </p:nvSpPr>
        <p:spPr>
          <a:xfrm>
            <a:off x="2214353" y="166676"/>
            <a:ext cx="5112568" cy="690574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5"/>
              </a:spcBef>
            </a:pPr>
            <a:r>
              <a:rPr lang="en-US" dirty="0" err="1"/>
              <a:t>Jupyter</a:t>
            </a:r>
            <a:r>
              <a:rPr lang="zh-CN" altLang="en-US" dirty="0"/>
              <a:t>魔术命令</a:t>
            </a:r>
            <a:endParaRPr lang="en-US" dirty="0"/>
          </a:p>
        </p:txBody>
      </p:sp>
      <p:sp>
        <p:nvSpPr>
          <p:cNvPr id="7" name="object 7"/>
          <p:cNvSpPr/>
          <p:nvPr/>
        </p:nvSpPr>
        <p:spPr>
          <a:xfrm rot="218509">
            <a:off x="2924569" y="4030646"/>
            <a:ext cx="2122163" cy="1276460"/>
          </a:xfrm>
          <a:custGeom>
            <a:avLst/>
            <a:gdLst/>
            <a:ahLst/>
            <a:cxnLst/>
            <a:rect l="l" t="t" r="r" b="b"/>
            <a:pathLst>
              <a:path w="1109979" h="612775">
                <a:moveTo>
                  <a:pt x="1005592" y="571909"/>
                </a:moveTo>
                <a:lnTo>
                  <a:pt x="943737" y="574166"/>
                </a:lnTo>
                <a:lnTo>
                  <a:pt x="925449" y="593851"/>
                </a:lnTo>
                <a:lnTo>
                  <a:pt x="927203" y="601229"/>
                </a:lnTo>
                <a:lnTo>
                  <a:pt x="931481" y="607155"/>
                </a:lnTo>
                <a:lnTo>
                  <a:pt x="937664" y="611032"/>
                </a:lnTo>
                <a:lnTo>
                  <a:pt x="945133" y="612266"/>
                </a:lnTo>
                <a:lnTo>
                  <a:pt x="1109979" y="606170"/>
                </a:lnTo>
                <a:lnTo>
                  <a:pt x="1109355" y="605154"/>
                </a:lnTo>
                <a:lnTo>
                  <a:pt x="1067689" y="605154"/>
                </a:lnTo>
                <a:lnTo>
                  <a:pt x="1005592" y="571909"/>
                </a:lnTo>
                <a:close/>
              </a:path>
              <a:path w="1109979" h="612775">
                <a:moveTo>
                  <a:pt x="1043358" y="570530"/>
                </a:moveTo>
                <a:lnTo>
                  <a:pt x="1005592" y="571909"/>
                </a:lnTo>
                <a:lnTo>
                  <a:pt x="1067689" y="605154"/>
                </a:lnTo>
                <a:lnTo>
                  <a:pt x="1071377" y="598296"/>
                </a:lnTo>
                <a:lnTo>
                  <a:pt x="1060450" y="598296"/>
                </a:lnTo>
                <a:lnTo>
                  <a:pt x="1043358" y="570530"/>
                </a:lnTo>
                <a:close/>
              </a:path>
              <a:path w="1109979" h="612775">
                <a:moveTo>
                  <a:pt x="1004528" y="456779"/>
                </a:moveTo>
                <a:lnTo>
                  <a:pt x="997457" y="459359"/>
                </a:lnTo>
                <a:lnTo>
                  <a:pt x="991893" y="464556"/>
                </a:lnTo>
                <a:lnTo>
                  <a:pt x="988853" y="471217"/>
                </a:lnTo>
                <a:lnTo>
                  <a:pt x="988528" y="478522"/>
                </a:lnTo>
                <a:lnTo>
                  <a:pt x="991107" y="485648"/>
                </a:lnTo>
                <a:lnTo>
                  <a:pt x="1023539" y="538334"/>
                </a:lnTo>
                <a:lnTo>
                  <a:pt x="1085722" y="571626"/>
                </a:lnTo>
                <a:lnTo>
                  <a:pt x="1067689" y="605154"/>
                </a:lnTo>
                <a:lnTo>
                  <a:pt x="1109355" y="605154"/>
                </a:lnTo>
                <a:lnTo>
                  <a:pt x="1023619" y="465709"/>
                </a:lnTo>
                <a:lnTo>
                  <a:pt x="1018478" y="460144"/>
                </a:lnTo>
                <a:lnTo>
                  <a:pt x="1011824" y="457104"/>
                </a:lnTo>
                <a:lnTo>
                  <a:pt x="1004528" y="456779"/>
                </a:lnTo>
                <a:close/>
              </a:path>
              <a:path w="1109979" h="612775">
                <a:moveTo>
                  <a:pt x="1075943" y="569340"/>
                </a:moveTo>
                <a:lnTo>
                  <a:pt x="1043358" y="570530"/>
                </a:lnTo>
                <a:lnTo>
                  <a:pt x="1060450" y="598296"/>
                </a:lnTo>
                <a:lnTo>
                  <a:pt x="1075943" y="569340"/>
                </a:lnTo>
                <a:close/>
              </a:path>
              <a:path w="1109979" h="612775">
                <a:moveTo>
                  <a:pt x="1081453" y="569340"/>
                </a:moveTo>
                <a:lnTo>
                  <a:pt x="1075943" y="569340"/>
                </a:lnTo>
                <a:lnTo>
                  <a:pt x="1060450" y="598296"/>
                </a:lnTo>
                <a:lnTo>
                  <a:pt x="1071377" y="598296"/>
                </a:lnTo>
                <a:lnTo>
                  <a:pt x="1085722" y="571626"/>
                </a:lnTo>
                <a:lnTo>
                  <a:pt x="1081453" y="569340"/>
                </a:lnTo>
                <a:close/>
              </a:path>
              <a:path w="1109979" h="612775">
                <a:moveTo>
                  <a:pt x="18033" y="0"/>
                </a:moveTo>
                <a:lnTo>
                  <a:pt x="0" y="33527"/>
                </a:lnTo>
                <a:lnTo>
                  <a:pt x="1005592" y="571909"/>
                </a:lnTo>
                <a:lnTo>
                  <a:pt x="1043358" y="570530"/>
                </a:lnTo>
                <a:lnTo>
                  <a:pt x="1023539" y="538334"/>
                </a:lnTo>
                <a:lnTo>
                  <a:pt x="18033" y="0"/>
                </a:lnTo>
                <a:close/>
              </a:path>
              <a:path w="1109979" h="612775">
                <a:moveTo>
                  <a:pt x="1023539" y="538334"/>
                </a:moveTo>
                <a:lnTo>
                  <a:pt x="1043358" y="570530"/>
                </a:lnTo>
                <a:lnTo>
                  <a:pt x="1075943" y="569340"/>
                </a:lnTo>
                <a:lnTo>
                  <a:pt x="1081453" y="569340"/>
                </a:lnTo>
                <a:lnTo>
                  <a:pt x="1023539" y="538334"/>
                </a:lnTo>
                <a:close/>
              </a:path>
            </a:pathLst>
          </a:custGeom>
          <a:solidFill>
            <a:srgbClr val="9BB8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19D68FE-5A70-49DC-B130-F62C857BB4BA}"/>
              </a:ext>
            </a:extLst>
          </p:cNvPr>
          <p:cNvSpPr txBox="1"/>
          <p:nvPr/>
        </p:nvSpPr>
        <p:spPr>
          <a:xfrm>
            <a:off x="442976" y="6351711"/>
            <a:ext cx="4642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0066FF"/>
                </a:solidFill>
                <a:latin typeface="Arial Rounded MT Bold" panose="020F0704030504030204" pitchFamily="34" charset="0"/>
              </a:rPr>
              <a:t>%: line magic, %%: cell magic</a:t>
            </a:r>
            <a:endParaRPr lang="zh-CN" altLang="en-US" sz="2400" dirty="0">
              <a:solidFill>
                <a:srgbClr val="0066FF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05502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4139952" y="1268760"/>
            <a:ext cx="5004048" cy="49192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779912" y="2348881"/>
            <a:ext cx="1484969" cy="1891332"/>
          </a:xfrm>
          <a:custGeom>
            <a:avLst/>
            <a:gdLst/>
            <a:ahLst/>
            <a:cxnLst/>
            <a:rect l="l" t="t" r="r" b="b"/>
            <a:pathLst>
              <a:path w="1662429" h="1622425">
                <a:moveTo>
                  <a:pt x="1608138" y="52768"/>
                </a:moveTo>
                <a:lnTo>
                  <a:pt x="1571421" y="61965"/>
                </a:lnTo>
                <a:lnTo>
                  <a:pt x="0" y="1595120"/>
                </a:lnTo>
                <a:lnTo>
                  <a:pt x="26670" y="1622297"/>
                </a:lnTo>
                <a:lnTo>
                  <a:pt x="1598074" y="89283"/>
                </a:lnTo>
                <a:lnTo>
                  <a:pt x="1608138" y="52768"/>
                </a:lnTo>
                <a:close/>
              </a:path>
              <a:path w="1662429" h="1622425">
                <a:moveTo>
                  <a:pt x="1658793" y="12700"/>
                </a:moveTo>
                <a:lnTo>
                  <a:pt x="1621917" y="12700"/>
                </a:lnTo>
                <a:lnTo>
                  <a:pt x="1648587" y="40004"/>
                </a:lnTo>
                <a:lnTo>
                  <a:pt x="1598074" y="89283"/>
                </a:lnTo>
                <a:lnTo>
                  <a:pt x="1581658" y="148843"/>
                </a:lnTo>
                <a:lnTo>
                  <a:pt x="1581134" y="156388"/>
                </a:lnTo>
                <a:lnTo>
                  <a:pt x="1583467" y="163290"/>
                </a:lnTo>
                <a:lnTo>
                  <a:pt x="1588230" y="168810"/>
                </a:lnTo>
                <a:lnTo>
                  <a:pt x="1594993" y="172212"/>
                </a:lnTo>
                <a:lnTo>
                  <a:pt x="1602484" y="172737"/>
                </a:lnTo>
                <a:lnTo>
                  <a:pt x="1609391" y="170418"/>
                </a:lnTo>
                <a:lnTo>
                  <a:pt x="1614941" y="165693"/>
                </a:lnTo>
                <a:lnTo>
                  <a:pt x="1618361" y="159003"/>
                </a:lnTo>
                <a:lnTo>
                  <a:pt x="1658793" y="12700"/>
                </a:lnTo>
                <a:close/>
              </a:path>
              <a:path w="1662429" h="1622425">
                <a:moveTo>
                  <a:pt x="1630228" y="21208"/>
                </a:moveTo>
                <a:lnTo>
                  <a:pt x="1616837" y="21208"/>
                </a:lnTo>
                <a:lnTo>
                  <a:pt x="1639824" y="44830"/>
                </a:lnTo>
                <a:lnTo>
                  <a:pt x="1608138" y="52768"/>
                </a:lnTo>
                <a:lnTo>
                  <a:pt x="1598074" y="89283"/>
                </a:lnTo>
                <a:lnTo>
                  <a:pt x="1648587" y="40004"/>
                </a:lnTo>
                <a:lnTo>
                  <a:pt x="1630228" y="21208"/>
                </a:lnTo>
                <a:close/>
              </a:path>
              <a:path w="1662429" h="1622425">
                <a:moveTo>
                  <a:pt x="1662302" y="0"/>
                </a:moveTo>
                <a:lnTo>
                  <a:pt x="1502283" y="40004"/>
                </a:lnTo>
                <a:lnTo>
                  <a:pt x="1495423" y="43239"/>
                </a:lnTo>
                <a:lnTo>
                  <a:pt x="1490551" y="48640"/>
                </a:lnTo>
                <a:lnTo>
                  <a:pt x="1488084" y="55471"/>
                </a:lnTo>
                <a:lnTo>
                  <a:pt x="1488439" y="62991"/>
                </a:lnTo>
                <a:lnTo>
                  <a:pt x="1491676" y="69871"/>
                </a:lnTo>
                <a:lnTo>
                  <a:pt x="1497091" y="74787"/>
                </a:lnTo>
                <a:lnTo>
                  <a:pt x="1503959" y="77297"/>
                </a:lnTo>
                <a:lnTo>
                  <a:pt x="1511554" y="76962"/>
                </a:lnTo>
                <a:lnTo>
                  <a:pt x="1571421" y="61965"/>
                </a:lnTo>
                <a:lnTo>
                  <a:pt x="1621917" y="12700"/>
                </a:lnTo>
                <a:lnTo>
                  <a:pt x="1658793" y="12700"/>
                </a:lnTo>
                <a:lnTo>
                  <a:pt x="1662302" y="0"/>
                </a:lnTo>
                <a:close/>
              </a:path>
              <a:path w="1662429" h="1622425">
                <a:moveTo>
                  <a:pt x="1621917" y="12700"/>
                </a:moveTo>
                <a:lnTo>
                  <a:pt x="1571421" y="61965"/>
                </a:lnTo>
                <a:lnTo>
                  <a:pt x="1608138" y="52768"/>
                </a:lnTo>
                <a:lnTo>
                  <a:pt x="1616837" y="21208"/>
                </a:lnTo>
                <a:lnTo>
                  <a:pt x="1630228" y="21208"/>
                </a:lnTo>
                <a:lnTo>
                  <a:pt x="1621917" y="12700"/>
                </a:lnTo>
                <a:close/>
              </a:path>
              <a:path w="1662429" h="1622425">
                <a:moveTo>
                  <a:pt x="1616837" y="21208"/>
                </a:moveTo>
                <a:lnTo>
                  <a:pt x="1608138" y="52768"/>
                </a:lnTo>
                <a:lnTo>
                  <a:pt x="1639824" y="44830"/>
                </a:lnTo>
                <a:lnTo>
                  <a:pt x="1616837" y="21208"/>
                </a:lnTo>
                <a:close/>
              </a:path>
            </a:pathLst>
          </a:custGeom>
          <a:solidFill>
            <a:srgbClr val="9BB8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3">
            <a:extLst>
              <a:ext uri="{FF2B5EF4-FFF2-40B4-BE49-F238E27FC236}">
                <a16:creationId xmlns:a16="http://schemas.microsoft.com/office/drawing/2014/main" id="{E25DEE21-D335-4F03-8D4E-BE8BE975BC8C}"/>
              </a:ext>
            </a:extLst>
          </p:cNvPr>
          <p:cNvSpPr txBox="1"/>
          <p:nvPr/>
        </p:nvSpPr>
        <p:spPr>
          <a:xfrm>
            <a:off x="323528" y="1925321"/>
            <a:ext cx="3696975" cy="37830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spcBef>
                <a:spcPts val="100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2400" dirty="0">
                <a:solidFill>
                  <a:srgbClr val="0070C0"/>
                </a:solidFill>
                <a:latin typeface="Arial"/>
                <a:cs typeface="Arial"/>
              </a:rPr>
              <a:t>%matplotlib inline</a:t>
            </a:r>
            <a:endParaRPr lang="en-US" altLang="zh-CN" sz="2400" dirty="0">
              <a:solidFill>
                <a:srgbClr val="0070C0"/>
              </a:solidFill>
              <a:latin typeface="Arial"/>
              <a:cs typeface="Arial"/>
            </a:endParaRPr>
          </a:p>
          <a:p>
            <a:pPr marL="756285" lvl="1" indent="-286385">
              <a:spcBef>
                <a:spcPts val="100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lang="zh-CN" altLang="en-US" sz="2400" dirty="0">
                <a:latin typeface="Arial"/>
                <a:cs typeface="Arial"/>
              </a:rPr>
              <a:t>将图表显示在</a:t>
            </a:r>
            <a:r>
              <a:rPr sz="2400" dirty="0" err="1">
                <a:latin typeface="Arial"/>
                <a:cs typeface="Arial"/>
              </a:rPr>
              <a:t>Jupyter</a:t>
            </a:r>
            <a:r>
              <a:rPr sz="2400" dirty="0">
                <a:latin typeface="Arial"/>
                <a:cs typeface="Arial"/>
              </a:rPr>
              <a:t> notebook</a:t>
            </a:r>
            <a:r>
              <a:rPr lang="zh-CN" altLang="en-US" sz="2400" dirty="0">
                <a:latin typeface="Arial"/>
                <a:cs typeface="Arial"/>
              </a:rPr>
              <a:t>中</a:t>
            </a:r>
            <a:endParaRPr lang="en-US" altLang="zh-CN" sz="2400" dirty="0">
              <a:latin typeface="Arial"/>
              <a:cs typeface="Arial"/>
            </a:endParaRPr>
          </a:p>
          <a:p>
            <a:pPr marL="299085" indent="-286385">
              <a:spcBef>
                <a:spcPts val="100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lang="en-US" altLang="zh-CN" sz="2400" dirty="0">
                <a:solidFill>
                  <a:srgbClr val="0070C0"/>
                </a:solidFill>
                <a:latin typeface="Arial"/>
                <a:cs typeface="Arial"/>
              </a:rPr>
              <a:t>%%</a:t>
            </a:r>
            <a:r>
              <a:rPr lang="en-US" altLang="zh-CN" sz="2400" dirty="0" err="1">
                <a:solidFill>
                  <a:srgbClr val="0070C0"/>
                </a:solidFill>
                <a:latin typeface="Arial"/>
                <a:cs typeface="Arial"/>
              </a:rPr>
              <a:t>timeit</a:t>
            </a:r>
            <a:endParaRPr lang="en-US" altLang="zh-CN" sz="2400" dirty="0">
              <a:solidFill>
                <a:srgbClr val="0070C0"/>
              </a:solidFill>
              <a:latin typeface="Arial"/>
              <a:cs typeface="Arial"/>
            </a:endParaRPr>
          </a:p>
          <a:p>
            <a:pPr marL="756285" lvl="1" indent="-286385">
              <a:spcBef>
                <a:spcPts val="100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lang="zh-CN" altLang="en-US" sz="2400" dirty="0">
                <a:latin typeface="Arial"/>
                <a:cs typeface="Arial"/>
              </a:rPr>
              <a:t>记录一个单元的执行时间</a:t>
            </a:r>
            <a:endParaRPr lang="en-US" altLang="zh-CN" sz="2400" dirty="0">
              <a:latin typeface="Arial"/>
              <a:cs typeface="Arial"/>
            </a:endParaRPr>
          </a:p>
          <a:p>
            <a:pPr marL="299085" indent="-286385">
              <a:spcBef>
                <a:spcPts val="100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lang="en-US" altLang="zh-CN" sz="2400" dirty="0">
                <a:solidFill>
                  <a:srgbClr val="0070C0"/>
                </a:solidFill>
                <a:latin typeface="Arial"/>
                <a:cs typeface="Arial"/>
              </a:rPr>
              <a:t>%run </a:t>
            </a:r>
            <a:r>
              <a:rPr lang="en-US" altLang="zh-CN" sz="2400" dirty="0" err="1">
                <a:solidFill>
                  <a:srgbClr val="0070C0"/>
                </a:solidFill>
                <a:latin typeface="Arial"/>
                <a:cs typeface="Arial"/>
              </a:rPr>
              <a:t>filename.ipynb</a:t>
            </a:r>
            <a:endParaRPr lang="en-US" altLang="zh-CN" sz="2400" dirty="0">
              <a:solidFill>
                <a:srgbClr val="0070C0"/>
              </a:solidFill>
              <a:latin typeface="Arial"/>
              <a:cs typeface="Arial"/>
            </a:endParaRPr>
          </a:p>
          <a:p>
            <a:pPr marL="756285" lvl="1" indent="-286385" algn="just">
              <a:spcBef>
                <a:spcPts val="100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lang="zh-CN" altLang="en-US" sz="2400" dirty="0">
                <a:latin typeface="Arial"/>
                <a:cs typeface="Arial"/>
              </a:rPr>
              <a:t>运行另一个</a:t>
            </a:r>
            <a:r>
              <a:rPr lang="en-US" altLang="zh-CN" sz="2400" dirty="0">
                <a:latin typeface="Arial"/>
                <a:cs typeface="Arial"/>
              </a:rPr>
              <a:t>notebook</a:t>
            </a:r>
            <a:r>
              <a:rPr lang="zh-CN" altLang="en-US" sz="2400" dirty="0">
                <a:latin typeface="Arial"/>
                <a:cs typeface="Arial"/>
              </a:rPr>
              <a:t>或</a:t>
            </a:r>
            <a:r>
              <a:rPr lang="en-US" altLang="zh-CN" sz="2400" dirty="0">
                <a:latin typeface="Arial"/>
                <a:cs typeface="Arial"/>
              </a:rPr>
              <a:t>python</a:t>
            </a:r>
            <a:r>
              <a:rPr lang="zh-CN" altLang="en-US" sz="2400" dirty="0">
                <a:latin typeface="Arial"/>
                <a:cs typeface="Arial"/>
              </a:rPr>
              <a:t>文件的代码</a:t>
            </a:r>
            <a:endParaRPr lang="en-US" altLang="zh-CN" sz="2400" dirty="0">
              <a:latin typeface="Arial"/>
              <a:cs typeface="Arial"/>
            </a:endParaRPr>
          </a:p>
          <a:p>
            <a:pPr marL="299085" indent="-286385">
              <a:spcBef>
                <a:spcPts val="100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endParaRPr lang="en-US" altLang="zh-CN" sz="2400" dirty="0">
              <a:latin typeface="Arial"/>
              <a:cs typeface="Arial"/>
            </a:endParaRP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8250D69C-A9A0-4D6B-AC22-EC32BBD5C83E}"/>
              </a:ext>
            </a:extLst>
          </p:cNvPr>
          <p:cNvSpPr txBox="1">
            <a:spLocks/>
          </p:cNvSpPr>
          <p:nvPr/>
        </p:nvSpPr>
        <p:spPr>
          <a:xfrm>
            <a:off x="2214353" y="166676"/>
            <a:ext cx="5112568" cy="690574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5"/>
              </a:spcBef>
            </a:pPr>
            <a:r>
              <a:rPr lang="en-US" dirty="0" err="1"/>
              <a:t>Jupyter</a:t>
            </a:r>
            <a:r>
              <a:rPr lang="zh-CN" altLang="en-US" dirty="0"/>
              <a:t>魔术命令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464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11960" y="1087787"/>
            <a:ext cx="4960237" cy="4933502"/>
          </a:xfrm>
          <a:custGeom>
            <a:avLst/>
            <a:gdLst/>
            <a:ahLst/>
            <a:cxnLst/>
            <a:rect l="l" t="t" r="r" b="b"/>
            <a:pathLst>
              <a:path w="4419600" h="4759960">
                <a:moveTo>
                  <a:pt x="0" y="4759452"/>
                </a:moveTo>
                <a:lnTo>
                  <a:pt x="4419600" y="4759452"/>
                </a:lnTo>
                <a:lnTo>
                  <a:pt x="4419600" y="0"/>
                </a:lnTo>
                <a:lnTo>
                  <a:pt x="0" y="0"/>
                </a:lnTo>
                <a:lnTo>
                  <a:pt x="0" y="4759452"/>
                </a:lnTo>
                <a:close/>
              </a:path>
            </a:pathLst>
          </a:custGeom>
          <a:solidFill>
            <a:srgbClr val="E0EBE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3">
            <a:extLst>
              <a:ext uri="{FF2B5EF4-FFF2-40B4-BE49-F238E27FC236}">
                <a16:creationId xmlns:a16="http://schemas.microsoft.com/office/drawing/2014/main" id="{E25DEE21-D335-4F03-8D4E-BE8BE975BC8C}"/>
              </a:ext>
            </a:extLst>
          </p:cNvPr>
          <p:cNvSpPr txBox="1"/>
          <p:nvPr/>
        </p:nvSpPr>
        <p:spPr>
          <a:xfrm>
            <a:off x="323528" y="1768451"/>
            <a:ext cx="3594744" cy="4534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 algn="just">
              <a:spcBef>
                <a:spcPts val="100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2400" dirty="0">
                <a:solidFill>
                  <a:srgbClr val="0070C0"/>
                </a:solidFill>
                <a:latin typeface="Arial"/>
                <a:cs typeface="Arial"/>
              </a:rPr>
              <a:t>%matplotlib inline</a:t>
            </a:r>
            <a:endParaRPr lang="en-US" altLang="zh-CN" sz="2400" dirty="0">
              <a:solidFill>
                <a:srgbClr val="0070C0"/>
              </a:solidFill>
              <a:latin typeface="Arial"/>
              <a:cs typeface="Arial"/>
            </a:endParaRPr>
          </a:p>
          <a:p>
            <a:pPr marL="756285" lvl="1" indent="-286385" algn="just">
              <a:spcBef>
                <a:spcPts val="100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lang="zh-CN" altLang="en-US" sz="2400" dirty="0">
                <a:latin typeface="Arial"/>
                <a:cs typeface="Arial"/>
              </a:rPr>
              <a:t>将图表显示在</a:t>
            </a:r>
            <a:r>
              <a:rPr sz="2400" dirty="0" err="1">
                <a:latin typeface="Arial"/>
                <a:cs typeface="Arial"/>
              </a:rPr>
              <a:t>Jupyter</a:t>
            </a:r>
            <a:r>
              <a:rPr sz="2400" dirty="0">
                <a:latin typeface="Arial"/>
                <a:cs typeface="Arial"/>
              </a:rPr>
              <a:t> notebook</a:t>
            </a:r>
            <a:r>
              <a:rPr lang="zh-CN" altLang="en-US" sz="2400" dirty="0">
                <a:latin typeface="Arial"/>
                <a:cs typeface="Arial"/>
              </a:rPr>
              <a:t>中</a:t>
            </a:r>
            <a:endParaRPr lang="en-US" altLang="zh-CN" sz="2400" dirty="0">
              <a:latin typeface="Arial"/>
              <a:cs typeface="Arial"/>
            </a:endParaRPr>
          </a:p>
          <a:p>
            <a:pPr marL="299085" indent="-286385" algn="just">
              <a:spcBef>
                <a:spcPts val="100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lang="en-US" altLang="zh-CN" sz="2400" dirty="0">
                <a:solidFill>
                  <a:srgbClr val="0070C0"/>
                </a:solidFill>
                <a:latin typeface="Arial"/>
                <a:cs typeface="Arial"/>
              </a:rPr>
              <a:t>%%</a:t>
            </a:r>
            <a:r>
              <a:rPr lang="en-US" altLang="zh-CN" sz="2400" dirty="0" err="1">
                <a:solidFill>
                  <a:srgbClr val="0070C0"/>
                </a:solidFill>
                <a:latin typeface="Arial"/>
                <a:cs typeface="Arial"/>
              </a:rPr>
              <a:t>timeit</a:t>
            </a:r>
            <a:endParaRPr lang="en-US" altLang="zh-CN" sz="2400" dirty="0">
              <a:solidFill>
                <a:srgbClr val="0070C0"/>
              </a:solidFill>
              <a:latin typeface="Arial"/>
              <a:cs typeface="Arial"/>
            </a:endParaRPr>
          </a:p>
          <a:p>
            <a:pPr marL="756285" lvl="1" indent="-286385" algn="just">
              <a:spcBef>
                <a:spcPts val="100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lang="zh-CN" altLang="en-US" sz="2400" dirty="0">
                <a:latin typeface="Arial"/>
                <a:cs typeface="Arial"/>
              </a:rPr>
              <a:t>记录一个单元的执行时间</a:t>
            </a:r>
            <a:endParaRPr lang="en-US" altLang="zh-CN" sz="2400" dirty="0">
              <a:latin typeface="Arial"/>
              <a:cs typeface="Arial"/>
            </a:endParaRPr>
          </a:p>
          <a:p>
            <a:pPr marL="299085" indent="-286385" algn="just">
              <a:spcBef>
                <a:spcPts val="100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lang="en-US" altLang="zh-CN" sz="2400" dirty="0">
                <a:solidFill>
                  <a:srgbClr val="0070C0"/>
                </a:solidFill>
                <a:latin typeface="Arial"/>
                <a:cs typeface="Arial"/>
              </a:rPr>
              <a:t>%run </a:t>
            </a:r>
            <a:r>
              <a:rPr lang="en-US" altLang="zh-CN" sz="2400" dirty="0" err="1">
                <a:solidFill>
                  <a:srgbClr val="0070C0"/>
                </a:solidFill>
                <a:latin typeface="Arial"/>
                <a:cs typeface="Arial"/>
              </a:rPr>
              <a:t>filename.ipynb</a:t>
            </a:r>
            <a:endParaRPr lang="en-US" altLang="zh-CN" sz="2400" dirty="0">
              <a:solidFill>
                <a:srgbClr val="0070C0"/>
              </a:solidFill>
              <a:latin typeface="Arial"/>
              <a:cs typeface="Arial"/>
            </a:endParaRPr>
          </a:p>
          <a:p>
            <a:pPr marL="756285" lvl="1" indent="-286385" algn="just">
              <a:spcBef>
                <a:spcPts val="100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lang="zh-CN" altLang="en-US" sz="2400" dirty="0">
                <a:latin typeface="Arial"/>
                <a:cs typeface="Arial"/>
              </a:rPr>
              <a:t>运行另一个</a:t>
            </a:r>
            <a:r>
              <a:rPr lang="en-US" altLang="zh-CN" sz="2400" dirty="0">
                <a:latin typeface="Arial"/>
                <a:cs typeface="Arial"/>
              </a:rPr>
              <a:t>notebook</a:t>
            </a:r>
            <a:r>
              <a:rPr lang="zh-CN" altLang="en-US" sz="2400" dirty="0">
                <a:latin typeface="Arial"/>
                <a:cs typeface="Arial"/>
              </a:rPr>
              <a:t>或</a:t>
            </a:r>
            <a:r>
              <a:rPr lang="en-US" altLang="zh-CN" sz="2400" dirty="0">
                <a:latin typeface="Arial"/>
                <a:cs typeface="Arial"/>
              </a:rPr>
              <a:t>python</a:t>
            </a:r>
            <a:r>
              <a:rPr lang="zh-CN" altLang="en-US" sz="2400" dirty="0">
                <a:latin typeface="Arial"/>
                <a:cs typeface="Arial"/>
              </a:rPr>
              <a:t>文件的代码</a:t>
            </a:r>
            <a:endParaRPr lang="en-US" altLang="zh-CN" sz="2400" dirty="0">
              <a:latin typeface="Arial"/>
              <a:cs typeface="Arial"/>
            </a:endParaRPr>
          </a:p>
          <a:p>
            <a:pPr marL="355600" indent="-286385" algn="just">
              <a:spcBef>
                <a:spcPts val="100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lang="en-US" altLang="zh-CN" sz="2400" dirty="0">
                <a:solidFill>
                  <a:srgbClr val="0070C0"/>
                </a:solidFill>
                <a:latin typeface="Arial"/>
                <a:cs typeface="Arial"/>
              </a:rPr>
              <a:t>%load filename.py</a:t>
            </a:r>
          </a:p>
          <a:p>
            <a:pPr marL="812800" lvl="1" indent="-286385" algn="just">
              <a:spcBef>
                <a:spcPts val="100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lang="zh-CN" altLang="en-US" sz="2400" dirty="0">
                <a:latin typeface="Arial"/>
                <a:cs typeface="Arial"/>
              </a:rPr>
              <a:t>将外部文件的内容拷贝粘贴到单元中</a:t>
            </a:r>
            <a:endParaRPr lang="en-US" altLang="zh-CN" sz="2400" dirty="0">
              <a:latin typeface="Arial"/>
              <a:cs typeface="Arial"/>
            </a:endParaRPr>
          </a:p>
        </p:txBody>
      </p:sp>
      <p:pic>
        <p:nvPicPr>
          <p:cNvPr id="1026" name="Picture 2" descr="http://img.blog.csdn.net/20160514094644811">
            <a:extLst>
              <a:ext uri="{FF2B5EF4-FFF2-40B4-BE49-F238E27FC236}">
                <a16:creationId xmlns:a16="http://schemas.microsoft.com/office/drawing/2014/main" id="{E1B1BF6E-5F2E-40AE-9F64-0C506283BB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306"/>
          <a:stretch/>
        </p:blipFill>
        <p:spPr bwMode="auto">
          <a:xfrm>
            <a:off x="4379374" y="2739886"/>
            <a:ext cx="4657122" cy="1049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img.blog.csdn.net/20160514094721842">
            <a:extLst>
              <a:ext uri="{FF2B5EF4-FFF2-40B4-BE49-F238E27FC236}">
                <a16:creationId xmlns:a16="http://schemas.microsoft.com/office/drawing/2014/main" id="{D35D1FE7-8C8B-47BA-AA71-EDF727F1FA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995"/>
          <a:stretch/>
        </p:blipFill>
        <p:spPr bwMode="auto">
          <a:xfrm>
            <a:off x="4379374" y="4361469"/>
            <a:ext cx="4657122" cy="14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A7323E3D-360B-450C-9B96-19DF50D6E1AB}"/>
              </a:ext>
            </a:extLst>
          </p:cNvPr>
          <p:cNvSpPr txBox="1"/>
          <p:nvPr/>
        </p:nvSpPr>
        <p:spPr>
          <a:xfrm flipH="1">
            <a:off x="4379374" y="1644751"/>
            <a:ext cx="4570166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000088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caffe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SolverName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400" dirty="0">
                <a:solidFill>
                  <a:srgbClr val="009900"/>
                </a:solidFill>
                <a:latin typeface="Consolas" panose="020B0609020204030204" pitchFamily="49" charset="0"/>
              </a:rPr>
              <a:t>"/root/workspace“</a:t>
            </a:r>
          </a:p>
          <a:p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sovler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caffe.AdamSolver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SolverName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zh-CN" altLang="en-US" sz="14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87E9FCC-011F-4039-AB33-EA36D0930F5C}"/>
              </a:ext>
            </a:extLst>
          </p:cNvPr>
          <p:cNvSpPr txBox="1"/>
          <p:nvPr/>
        </p:nvSpPr>
        <p:spPr>
          <a:xfrm>
            <a:off x="4536226" y="1224422"/>
            <a:ext cx="971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test.py</a:t>
            </a:r>
            <a:endParaRPr lang="zh-CN" altLang="en-US" dirty="0"/>
          </a:p>
        </p:txBody>
      </p:sp>
      <p:sp>
        <p:nvSpPr>
          <p:cNvPr id="10" name="object 7">
            <a:extLst>
              <a:ext uri="{FF2B5EF4-FFF2-40B4-BE49-F238E27FC236}">
                <a16:creationId xmlns:a16="http://schemas.microsoft.com/office/drawing/2014/main" id="{A4F33497-019A-48FF-AA13-67718A80973F}"/>
              </a:ext>
            </a:extLst>
          </p:cNvPr>
          <p:cNvSpPr/>
          <p:nvPr/>
        </p:nvSpPr>
        <p:spPr>
          <a:xfrm>
            <a:off x="3491880" y="3759703"/>
            <a:ext cx="1530285" cy="2010509"/>
          </a:xfrm>
          <a:custGeom>
            <a:avLst/>
            <a:gdLst/>
            <a:ahLst/>
            <a:cxnLst/>
            <a:rect l="l" t="t" r="r" b="b"/>
            <a:pathLst>
              <a:path w="1662429" h="1622425">
                <a:moveTo>
                  <a:pt x="1608138" y="52768"/>
                </a:moveTo>
                <a:lnTo>
                  <a:pt x="1571421" y="61965"/>
                </a:lnTo>
                <a:lnTo>
                  <a:pt x="0" y="1595120"/>
                </a:lnTo>
                <a:lnTo>
                  <a:pt x="26670" y="1622297"/>
                </a:lnTo>
                <a:lnTo>
                  <a:pt x="1598074" y="89283"/>
                </a:lnTo>
                <a:lnTo>
                  <a:pt x="1608138" y="52768"/>
                </a:lnTo>
                <a:close/>
              </a:path>
              <a:path w="1662429" h="1622425">
                <a:moveTo>
                  <a:pt x="1658793" y="12700"/>
                </a:moveTo>
                <a:lnTo>
                  <a:pt x="1621917" y="12700"/>
                </a:lnTo>
                <a:lnTo>
                  <a:pt x="1648587" y="40004"/>
                </a:lnTo>
                <a:lnTo>
                  <a:pt x="1598074" y="89283"/>
                </a:lnTo>
                <a:lnTo>
                  <a:pt x="1581658" y="148843"/>
                </a:lnTo>
                <a:lnTo>
                  <a:pt x="1581134" y="156388"/>
                </a:lnTo>
                <a:lnTo>
                  <a:pt x="1583467" y="163290"/>
                </a:lnTo>
                <a:lnTo>
                  <a:pt x="1588230" y="168810"/>
                </a:lnTo>
                <a:lnTo>
                  <a:pt x="1594993" y="172212"/>
                </a:lnTo>
                <a:lnTo>
                  <a:pt x="1602484" y="172737"/>
                </a:lnTo>
                <a:lnTo>
                  <a:pt x="1609391" y="170418"/>
                </a:lnTo>
                <a:lnTo>
                  <a:pt x="1614941" y="165693"/>
                </a:lnTo>
                <a:lnTo>
                  <a:pt x="1618361" y="159003"/>
                </a:lnTo>
                <a:lnTo>
                  <a:pt x="1658793" y="12700"/>
                </a:lnTo>
                <a:close/>
              </a:path>
              <a:path w="1662429" h="1622425">
                <a:moveTo>
                  <a:pt x="1630228" y="21208"/>
                </a:moveTo>
                <a:lnTo>
                  <a:pt x="1616837" y="21208"/>
                </a:lnTo>
                <a:lnTo>
                  <a:pt x="1639824" y="44830"/>
                </a:lnTo>
                <a:lnTo>
                  <a:pt x="1608138" y="52768"/>
                </a:lnTo>
                <a:lnTo>
                  <a:pt x="1598074" y="89283"/>
                </a:lnTo>
                <a:lnTo>
                  <a:pt x="1648587" y="40004"/>
                </a:lnTo>
                <a:lnTo>
                  <a:pt x="1630228" y="21208"/>
                </a:lnTo>
                <a:close/>
              </a:path>
              <a:path w="1662429" h="1622425">
                <a:moveTo>
                  <a:pt x="1662302" y="0"/>
                </a:moveTo>
                <a:lnTo>
                  <a:pt x="1502283" y="40004"/>
                </a:lnTo>
                <a:lnTo>
                  <a:pt x="1495423" y="43239"/>
                </a:lnTo>
                <a:lnTo>
                  <a:pt x="1490551" y="48640"/>
                </a:lnTo>
                <a:lnTo>
                  <a:pt x="1488084" y="55471"/>
                </a:lnTo>
                <a:lnTo>
                  <a:pt x="1488439" y="62991"/>
                </a:lnTo>
                <a:lnTo>
                  <a:pt x="1491676" y="69871"/>
                </a:lnTo>
                <a:lnTo>
                  <a:pt x="1497091" y="74787"/>
                </a:lnTo>
                <a:lnTo>
                  <a:pt x="1503959" y="77297"/>
                </a:lnTo>
                <a:lnTo>
                  <a:pt x="1511554" y="76962"/>
                </a:lnTo>
                <a:lnTo>
                  <a:pt x="1571421" y="61965"/>
                </a:lnTo>
                <a:lnTo>
                  <a:pt x="1621917" y="12700"/>
                </a:lnTo>
                <a:lnTo>
                  <a:pt x="1658793" y="12700"/>
                </a:lnTo>
                <a:lnTo>
                  <a:pt x="1662302" y="0"/>
                </a:lnTo>
                <a:close/>
              </a:path>
              <a:path w="1662429" h="1622425">
                <a:moveTo>
                  <a:pt x="1621917" y="12700"/>
                </a:moveTo>
                <a:lnTo>
                  <a:pt x="1571421" y="61965"/>
                </a:lnTo>
                <a:lnTo>
                  <a:pt x="1608138" y="52768"/>
                </a:lnTo>
                <a:lnTo>
                  <a:pt x="1616837" y="21208"/>
                </a:lnTo>
                <a:lnTo>
                  <a:pt x="1630228" y="21208"/>
                </a:lnTo>
                <a:lnTo>
                  <a:pt x="1621917" y="12700"/>
                </a:lnTo>
                <a:close/>
              </a:path>
              <a:path w="1662429" h="1622425">
                <a:moveTo>
                  <a:pt x="1616837" y="21208"/>
                </a:moveTo>
                <a:lnTo>
                  <a:pt x="1608138" y="52768"/>
                </a:lnTo>
                <a:lnTo>
                  <a:pt x="1639824" y="44830"/>
                </a:lnTo>
                <a:lnTo>
                  <a:pt x="1616837" y="21208"/>
                </a:lnTo>
                <a:close/>
              </a:path>
            </a:pathLst>
          </a:custGeom>
          <a:solidFill>
            <a:srgbClr val="9BB8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4">
            <a:extLst>
              <a:ext uri="{FF2B5EF4-FFF2-40B4-BE49-F238E27FC236}">
                <a16:creationId xmlns:a16="http://schemas.microsoft.com/office/drawing/2014/main" id="{EE7342C3-A47D-44BF-8162-3675C54AE6BA}"/>
              </a:ext>
            </a:extLst>
          </p:cNvPr>
          <p:cNvSpPr txBox="1">
            <a:spLocks/>
          </p:cNvSpPr>
          <p:nvPr/>
        </p:nvSpPr>
        <p:spPr>
          <a:xfrm>
            <a:off x="1979942" y="10707"/>
            <a:ext cx="5112568" cy="690574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5"/>
              </a:spcBef>
            </a:pPr>
            <a:r>
              <a:rPr lang="en-US" dirty="0" err="1"/>
              <a:t>Jupyter</a:t>
            </a:r>
            <a:r>
              <a:rPr lang="zh-CN" altLang="en-US" dirty="0"/>
              <a:t>魔术命令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092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58924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zh-CN" sz="3400" dirty="0"/>
              <a:t>Python </a:t>
            </a:r>
            <a:r>
              <a:rPr lang="zh-CN" altLang="en-US" sz="3400" dirty="0"/>
              <a:t>简介</a:t>
            </a:r>
            <a:endParaRPr lang="en-US" altLang="zh-CN" sz="3400" dirty="0"/>
          </a:p>
          <a:p>
            <a:pPr>
              <a:lnSpc>
                <a:spcPct val="150000"/>
              </a:lnSpc>
            </a:pPr>
            <a:r>
              <a:rPr lang="en-US" altLang="zh-CN" sz="3400" dirty="0"/>
              <a:t>Python </a:t>
            </a:r>
            <a:r>
              <a:rPr lang="zh-CN" altLang="en-US" sz="3400" dirty="0"/>
              <a:t>的开发环境 </a:t>
            </a:r>
            <a:r>
              <a:rPr lang="en-US" altLang="zh-CN" sz="3400" dirty="0"/>
              <a:t>--- </a:t>
            </a:r>
            <a:r>
              <a:rPr lang="en-US" altLang="zh-CN" sz="3400" b="1" dirty="0" err="1">
                <a:solidFill>
                  <a:srgbClr val="0070C0"/>
                </a:solidFill>
              </a:rPr>
              <a:t>Jupyter</a:t>
            </a:r>
            <a:r>
              <a:rPr lang="en-US" altLang="zh-CN" sz="3400" b="1" dirty="0">
                <a:solidFill>
                  <a:srgbClr val="0070C0"/>
                </a:solidFill>
              </a:rPr>
              <a:t> Notebook</a:t>
            </a:r>
          </a:p>
          <a:p>
            <a:pPr>
              <a:lnSpc>
                <a:spcPct val="150000"/>
              </a:lnSpc>
            </a:pPr>
            <a:r>
              <a:rPr lang="en-US" altLang="zh-CN" sz="3400" dirty="0"/>
              <a:t>Python </a:t>
            </a:r>
            <a:r>
              <a:rPr lang="zh-CN" altLang="en-US" sz="3400" dirty="0"/>
              <a:t>基本编程</a:t>
            </a:r>
            <a:endParaRPr lang="en-US" altLang="zh-CN" sz="3400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数据类型和变量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运算符和表达式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容器类型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控制流语句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函数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文件操作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238246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464563" y="1860042"/>
            <a:ext cx="6214872" cy="29306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39552" y="1306166"/>
            <a:ext cx="8064896" cy="40384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39552" y="1306166"/>
            <a:ext cx="8064896" cy="4038402"/>
          </a:xfrm>
          <a:custGeom>
            <a:avLst/>
            <a:gdLst/>
            <a:ahLst/>
            <a:cxnLst/>
            <a:rect l="l" t="t" r="r" b="b"/>
            <a:pathLst>
              <a:path w="6071870" h="2787650">
                <a:moveTo>
                  <a:pt x="0" y="2787395"/>
                </a:moveTo>
                <a:lnTo>
                  <a:pt x="6071616" y="2787395"/>
                </a:lnTo>
                <a:lnTo>
                  <a:pt x="6071616" y="0"/>
                </a:lnTo>
                <a:lnTo>
                  <a:pt x="0" y="0"/>
                </a:lnTo>
                <a:lnTo>
                  <a:pt x="0" y="2787395"/>
                </a:lnTo>
                <a:close/>
              </a:path>
            </a:pathLst>
          </a:custGeom>
          <a:ln w="12192">
            <a:solidFill>
              <a:srgbClr val="344B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标题 8">
            <a:extLst>
              <a:ext uri="{FF2B5EF4-FFF2-40B4-BE49-F238E27FC236}">
                <a16:creationId xmlns:a16="http://schemas.microsoft.com/office/drawing/2014/main" id="{1278A8C3-8B08-4E87-9D11-EC6B54857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45597"/>
            <a:ext cx="8229600" cy="892231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Jupyter</a:t>
            </a:r>
            <a:r>
              <a:rPr lang="zh-CN" altLang="en-US" dirty="0"/>
              <a:t>快捷键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6B515EE-8EB6-447B-B435-88F62405EE51}"/>
              </a:ext>
            </a:extLst>
          </p:cNvPr>
          <p:cNvSpPr txBox="1"/>
          <p:nvPr/>
        </p:nvSpPr>
        <p:spPr>
          <a:xfrm flipH="1">
            <a:off x="824534" y="5589240"/>
            <a:ext cx="7632847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可以通过</a:t>
            </a:r>
            <a:r>
              <a:rPr lang="en-US" altLang="zh-CN" sz="2400" dirty="0"/>
              <a:t>Help</a:t>
            </a:r>
            <a:r>
              <a:rPr lang="en-US" altLang="zh-CN" sz="2400" dirty="0">
                <a:latin typeface="Arial"/>
                <a:cs typeface="Arial"/>
              </a:rPr>
              <a:t> → Keyboard Shortcuts</a:t>
            </a:r>
            <a:r>
              <a:rPr lang="zh-CN" altLang="en-US" sz="2400" dirty="0">
                <a:latin typeface="Arial"/>
                <a:cs typeface="Arial"/>
              </a:rPr>
              <a:t>查看所有的快捷键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192655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3528" y="799893"/>
            <a:ext cx="8229600" cy="1742143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355600" indent="-342900">
              <a:lnSpc>
                <a:spcPct val="150000"/>
              </a:lnSpc>
              <a:spcBef>
                <a:spcPts val="819"/>
              </a:spcBef>
              <a:buFont typeface="Arial" panose="020B0604020202020204" pitchFamily="34" charset="0"/>
              <a:buChar char="•"/>
            </a:pPr>
            <a:r>
              <a:rPr lang="zh-CN" altLang="en-US" sz="2400" b="1" spc="-25" dirty="0">
                <a:latin typeface="+mn-ea"/>
                <a:cs typeface="Arial"/>
              </a:rPr>
              <a:t>从命令行转换：</a:t>
            </a:r>
            <a:endParaRPr lang="en-US" sz="2400" dirty="0">
              <a:latin typeface="+mn-ea"/>
              <a:cs typeface="Arial"/>
            </a:endParaRPr>
          </a:p>
          <a:p>
            <a:pPr marL="12700">
              <a:lnSpc>
                <a:spcPct val="150000"/>
              </a:lnSpc>
              <a:spcBef>
                <a:spcPts val="570"/>
              </a:spcBef>
            </a:pPr>
            <a:r>
              <a:rPr lang="en-US" sz="2000" b="1" spc="-5" dirty="0">
                <a:solidFill>
                  <a:srgbClr val="0070C0"/>
                </a:solidFill>
                <a:latin typeface="Courier New"/>
                <a:cs typeface="Courier New"/>
              </a:rPr>
              <a:t>&gt;&gt;&gt; </a:t>
            </a:r>
            <a:r>
              <a:rPr lang="en-US" sz="2000" b="1" spc="-5" dirty="0" err="1">
                <a:solidFill>
                  <a:srgbClr val="0070C0"/>
                </a:solidFill>
                <a:latin typeface="Courier New"/>
                <a:cs typeface="Courier New"/>
              </a:rPr>
              <a:t>jupyter</a:t>
            </a:r>
            <a:r>
              <a:rPr lang="en-US" sz="2000" b="1" spc="-5" dirty="0">
                <a:solidFill>
                  <a:srgbClr val="0070C0"/>
                </a:solidFill>
                <a:latin typeface="Courier New"/>
                <a:cs typeface="Courier New"/>
              </a:rPr>
              <a:t> </a:t>
            </a:r>
            <a:r>
              <a:rPr lang="en-US" sz="2000" b="1" spc="-5" dirty="0" err="1">
                <a:solidFill>
                  <a:srgbClr val="0070C0"/>
                </a:solidFill>
                <a:latin typeface="Courier New"/>
                <a:cs typeface="Courier New"/>
              </a:rPr>
              <a:t>nbconvert</a:t>
            </a:r>
            <a:r>
              <a:rPr lang="en-US" sz="2000" b="1" spc="-5" dirty="0">
                <a:solidFill>
                  <a:srgbClr val="0070C0"/>
                </a:solidFill>
                <a:latin typeface="Courier New"/>
                <a:cs typeface="Courier New"/>
              </a:rPr>
              <a:t> --to</a:t>
            </a:r>
            <a:r>
              <a:rPr lang="en-US" sz="2000" b="1" spc="165" dirty="0">
                <a:solidFill>
                  <a:srgbClr val="0070C0"/>
                </a:solidFill>
                <a:latin typeface="Courier New"/>
                <a:cs typeface="Courier New"/>
              </a:rPr>
              <a:t> </a:t>
            </a:r>
            <a:r>
              <a:rPr lang="en-US" sz="2000" b="1" spc="-5" dirty="0">
                <a:solidFill>
                  <a:srgbClr val="0070C0"/>
                </a:solidFill>
                <a:latin typeface="Courier New"/>
                <a:cs typeface="Courier New"/>
              </a:rPr>
              <a:t>python</a:t>
            </a:r>
            <a:r>
              <a:rPr lang="en-US" sz="2000" dirty="0">
                <a:solidFill>
                  <a:srgbClr val="0070C0"/>
                </a:solidFill>
                <a:latin typeface="Courier New"/>
                <a:cs typeface="Courier New"/>
              </a:rPr>
              <a:t> </a:t>
            </a:r>
            <a:r>
              <a:rPr lang="en-US" sz="2000" b="1" spc="-5" dirty="0" err="1">
                <a:solidFill>
                  <a:srgbClr val="0070C0"/>
                </a:solidFill>
                <a:latin typeface="Courier New"/>
                <a:cs typeface="Courier New"/>
              </a:rPr>
              <a:t>notebook.ipynb</a:t>
            </a:r>
            <a:endParaRPr lang="en-US" sz="2000" b="1" spc="-5" dirty="0">
              <a:solidFill>
                <a:srgbClr val="0070C0"/>
              </a:solidFill>
              <a:latin typeface="Courier New"/>
              <a:cs typeface="Courier New"/>
            </a:endParaRPr>
          </a:p>
          <a:p>
            <a:pPr marL="355600" indent="-342900">
              <a:lnSpc>
                <a:spcPct val="150000"/>
              </a:lnSpc>
              <a:spcBef>
                <a:spcPts val="570"/>
              </a:spcBef>
              <a:buFont typeface="Arial" panose="020B0604020202020204" pitchFamily="34" charset="0"/>
              <a:buChar char="•"/>
            </a:pPr>
            <a:r>
              <a:rPr lang="zh-CN" altLang="en-US" sz="2400" b="1" spc="-25" dirty="0">
                <a:latin typeface="+mn-ea"/>
                <a:cs typeface="Arial"/>
              </a:rPr>
              <a:t>从</a:t>
            </a:r>
            <a:r>
              <a:rPr lang="en-US" altLang="zh-CN" sz="2400" b="1" spc="-25" dirty="0">
                <a:latin typeface="+mn-ea"/>
                <a:cs typeface="Arial"/>
              </a:rPr>
              <a:t>Notebook</a:t>
            </a:r>
            <a:r>
              <a:rPr lang="zh-CN" altLang="en-US" sz="2400" b="1" spc="-25" dirty="0">
                <a:latin typeface="+mn-ea"/>
                <a:cs typeface="Arial"/>
              </a:rPr>
              <a:t>导出代码：</a:t>
            </a:r>
          </a:p>
        </p:txBody>
      </p:sp>
      <p:sp>
        <p:nvSpPr>
          <p:cNvPr id="6" name="object 6"/>
          <p:cNvSpPr/>
          <p:nvPr/>
        </p:nvSpPr>
        <p:spPr>
          <a:xfrm>
            <a:off x="2771800" y="2708920"/>
            <a:ext cx="5976664" cy="38884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标题 9">
            <a:extLst>
              <a:ext uri="{FF2B5EF4-FFF2-40B4-BE49-F238E27FC236}">
                <a16:creationId xmlns:a16="http://schemas.microsoft.com/office/drawing/2014/main" id="{E7A6244A-A0ED-40C5-8705-3DF144CFF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78098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抽取</a:t>
            </a:r>
            <a:r>
              <a:rPr lang="en-US" altLang="zh-CN" sz="4000" dirty="0"/>
              <a:t>Python</a:t>
            </a:r>
            <a:r>
              <a:rPr lang="zh-CN" altLang="en-US" sz="4000" dirty="0"/>
              <a:t>代码</a:t>
            </a:r>
          </a:p>
        </p:txBody>
      </p:sp>
    </p:spTree>
    <p:extLst>
      <p:ext uri="{BB962C8B-B14F-4D97-AF65-F5344CB8AC3E}">
        <p14:creationId xmlns:p14="http://schemas.microsoft.com/office/powerpoint/2010/main" val="25725090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6712"/>
          </a:xfrm>
        </p:spPr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基本语法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400600"/>
          </a:xfrm>
        </p:spPr>
        <p:txBody>
          <a:bodyPr>
            <a:normAutofit fontScale="92500"/>
          </a:bodyPr>
          <a:lstStyle/>
          <a:p>
            <a:pPr>
              <a:lnSpc>
                <a:spcPct val="160000"/>
              </a:lnSpc>
            </a:pPr>
            <a:r>
              <a:rPr lang="zh-CN" altLang="en-US" sz="3000" dirty="0"/>
              <a:t>一个语句占一行</a:t>
            </a:r>
            <a:endParaRPr lang="en-US" altLang="zh-CN" sz="3000" dirty="0"/>
          </a:p>
          <a:p>
            <a:pPr lvl="1">
              <a:lnSpc>
                <a:spcPct val="160000"/>
              </a:lnSpc>
            </a:pPr>
            <a:r>
              <a:rPr lang="zh-CN" altLang="en-US" sz="2600" dirty="0"/>
              <a:t>单个语句占多行，用反斜杠 </a:t>
            </a:r>
            <a:r>
              <a:rPr lang="en-US" altLang="zh-CN" sz="2600" b="1" dirty="0">
                <a:solidFill>
                  <a:srgbClr val="FF0000"/>
                </a:solidFill>
              </a:rPr>
              <a:t>\</a:t>
            </a:r>
          </a:p>
          <a:p>
            <a:pPr lvl="1">
              <a:lnSpc>
                <a:spcPct val="160000"/>
              </a:lnSpc>
            </a:pPr>
            <a:r>
              <a:rPr lang="zh-CN" altLang="en-US" sz="2600" dirty="0"/>
              <a:t>多个语句在一行，使用分号 </a:t>
            </a:r>
            <a:r>
              <a:rPr lang="en-US" altLang="zh-CN" sz="2600" b="1" dirty="0">
                <a:solidFill>
                  <a:srgbClr val="FF0000"/>
                </a:solidFill>
              </a:rPr>
              <a:t>; </a:t>
            </a:r>
            <a:r>
              <a:rPr lang="zh-CN" altLang="en-US" sz="2600" dirty="0"/>
              <a:t>分隔</a:t>
            </a:r>
            <a:endParaRPr lang="en-US" altLang="zh-CN" sz="2600" dirty="0"/>
          </a:p>
          <a:p>
            <a:pPr>
              <a:lnSpc>
                <a:spcPct val="160000"/>
              </a:lnSpc>
            </a:pPr>
            <a:r>
              <a:rPr lang="en-US" altLang="zh-CN" sz="3000" dirty="0"/>
              <a:t>Python</a:t>
            </a:r>
            <a:r>
              <a:rPr lang="zh-CN" altLang="en-US" sz="3000" dirty="0"/>
              <a:t>使用</a:t>
            </a:r>
            <a:r>
              <a:rPr lang="zh-CN" altLang="en-US" sz="3000" dirty="0">
                <a:solidFill>
                  <a:srgbClr val="FF0000"/>
                </a:solidFill>
              </a:rPr>
              <a:t>缩进</a:t>
            </a:r>
            <a:r>
              <a:rPr lang="zh-CN" altLang="en-US" sz="3000" dirty="0"/>
              <a:t>表示代码块，而不是一对花括号</a:t>
            </a:r>
            <a:r>
              <a:rPr lang="en-US" altLang="zh-CN" sz="3000" dirty="0"/>
              <a:t>{}</a:t>
            </a:r>
          </a:p>
          <a:p>
            <a:pPr>
              <a:lnSpc>
                <a:spcPct val="160000"/>
              </a:lnSpc>
            </a:pPr>
            <a:r>
              <a:rPr lang="zh-CN" altLang="en-US" sz="3000" dirty="0"/>
              <a:t>注释：</a:t>
            </a:r>
          </a:p>
          <a:p>
            <a:pPr lvl="1">
              <a:lnSpc>
                <a:spcPct val="160000"/>
              </a:lnSpc>
            </a:pPr>
            <a:r>
              <a:rPr lang="zh-CN" altLang="en-US" sz="2600" dirty="0"/>
              <a:t>单行注释用 </a:t>
            </a:r>
            <a:r>
              <a:rPr lang="en-US" altLang="zh-CN" sz="2600" b="1" i="1" dirty="0">
                <a:solidFill>
                  <a:srgbClr val="FF0000"/>
                </a:solidFill>
              </a:rPr>
              <a:t>#</a:t>
            </a:r>
          </a:p>
          <a:p>
            <a:pPr lvl="1">
              <a:lnSpc>
                <a:spcPct val="160000"/>
              </a:lnSpc>
            </a:pPr>
            <a:r>
              <a:rPr lang="zh-CN" altLang="en-US" sz="2600" dirty="0"/>
              <a:t>多行注释用三个单引号 </a:t>
            </a:r>
            <a:r>
              <a:rPr lang="en-US" altLang="zh-CN" sz="2600" b="1" dirty="0">
                <a:solidFill>
                  <a:srgbClr val="FF0000"/>
                </a:solidFill>
              </a:rPr>
              <a:t>'''</a:t>
            </a:r>
            <a:r>
              <a:rPr lang="en-US" altLang="zh-CN" sz="2600" b="1" dirty="0"/>
              <a:t> </a:t>
            </a:r>
            <a:r>
              <a:rPr lang="zh-CN" altLang="en-US" sz="2600" dirty="0"/>
              <a:t>或者双引号 </a:t>
            </a:r>
            <a:r>
              <a:rPr lang="en-US" altLang="zh-CN" sz="2600" b="1" dirty="0">
                <a:solidFill>
                  <a:srgbClr val="FF0000"/>
                </a:solidFill>
              </a:rPr>
              <a:t>"""</a:t>
            </a:r>
            <a:r>
              <a:rPr lang="en-US" altLang="zh-CN" sz="2600" b="1" dirty="0"/>
              <a:t> </a:t>
            </a:r>
            <a:r>
              <a:rPr lang="zh-CN" altLang="en-US" sz="2600" dirty="0"/>
              <a:t>将注释括起来</a:t>
            </a:r>
            <a:endParaRPr lang="en-US" altLang="zh-CN" sz="2600" dirty="0"/>
          </a:p>
        </p:txBody>
      </p:sp>
    </p:spTree>
    <p:extLst>
      <p:ext uri="{BB962C8B-B14F-4D97-AF65-F5344CB8AC3E}">
        <p14:creationId xmlns:p14="http://schemas.microsoft.com/office/powerpoint/2010/main" val="23678672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EC755F-9E83-4E36-93F6-7A5D0FDF7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08720"/>
          </a:xfrm>
        </p:spPr>
        <p:txBody>
          <a:bodyPr/>
          <a:lstStyle/>
          <a:p>
            <a:r>
              <a:rPr lang="en-US" altLang="zh-CN" dirty="0"/>
              <a:t>Hello World!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BE00EB-25B6-453F-A581-DEEDDAD0D6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4664"/>
          </a:xfrm>
        </p:spPr>
        <p:txBody>
          <a:bodyPr/>
          <a:lstStyle/>
          <a:p>
            <a:r>
              <a:rPr lang="en-US" altLang="zh-CN" dirty="0"/>
              <a:t>print</a:t>
            </a:r>
            <a:r>
              <a:rPr lang="zh-CN" altLang="en-US" dirty="0"/>
              <a:t>函数：</a:t>
            </a:r>
          </a:p>
        </p:txBody>
      </p:sp>
      <p:sp>
        <p:nvSpPr>
          <p:cNvPr id="4" name="TextBox 5">
            <a:extLst>
              <a:ext uri="{FF2B5EF4-FFF2-40B4-BE49-F238E27FC236}">
                <a16:creationId xmlns:a16="http://schemas.microsoft.com/office/drawing/2014/main" id="{F6F347B4-4F2D-40A4-A5EB-CE12AEB285B9}"/>
              </a:ext>
            </a:extLst>
          </p:cNvPr>
          <p:cNvSpPr txBox="1"/>
          <p:nvPr/>
        </p:nvSpPr>
        <p:spPr>
          <a:xfrm>
            <a:off x="683568" y="2387428"/>
            <a:ext cx="7560840" cy="369332"/>
          </a:xfrm>
          <a:prstGeom prst="rect">
            <a:avLst/>
          </a:prstGeom>
          <a:solidFill>
            <a:srgbClr val="00FFFF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print(“Hello World!”)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A4C865DB-C5CE-4FA1-9B2F-9275F0FC7D49}"/>
              </a:ext>
            </a:extLst>
          </p:cNvPr>
          <p:cNvSpPr txBox="1">
            <a:spLocks/>
          </p:cNvSpPr>
          <p:nvPr/>
        </p:nvSpPr>
        <p:spPr>
          <a:xfrm>
            <a:off x="457200" y="3126668"/>
            <a:ext cx="8229600" cy="138245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/>
              <a:t>请你试一下吧！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尝试故意犯错，看会是什么结果？</a:t>
            </a:r>
          </a:p>
        </p:txBody>
      </p:sp>
    </p:spTree>
    <p:extLst>
      <p:ext uri="{BB962C8B-B14F-4D97-AF65-F5344CB8AC3E}">
        <p14:creationId xmlns:p14="http://schemas.microsoft.com/office/powerpoint/2010/main" val="21738103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911A86-1EE5-4E2F-A8C4-F3EEE29B6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008112"/>
          </a:xfrm>
        </p:spPr>
        <p:txBody>
          <a:bodyPr>
            <a:normAutofit/>
          </a:bodyPr>
          <a:lstStyle/>
          <a:p>
            <a:r>
              <a:rPr lang="zh-CN" altLang="en-US" dirty="0"/>
              <a:t>数据类型（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4A1575-B81D-497D-AD95-786AE8A6D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25658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基本数据类型：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数字（</a:t>
            </a:r>
            <a:r>
              <a:rPr lang="en-US" altLang="zh-CN" dirty="0"/>
              <a:t>number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>
              <a:lnSpc>
                <a:spcPct val="150000"/>
              </a:lnSpc>
            </a:pPr>
            <a:r>
              <a:rPr lang="zh-CN" altLang="en-US" dirty="0"/>
              <a:t>整数（</a:t>
            </a:r>
            <a:r>
              <a:rPr lang="en-US" altLang="zh-CN" dirty="0"/>
              <a:t>int</a:t>
            </a:r>
            <a:r>
              <a:rPr lang="zh-CN" altLang="en-US" dirty="0"/>
              <a:t>）：</a:t>
            </a:r>
            <a:r>
              <a:rPr lang="en-US" altLang="zh-CN" i="1" dirty="0">
                <a:solidFill>
                  <a:srgbClr val="00B0F0"/>
                </a:solidFill>
              </a:rPr>
              <a:t>2</a:t>
            </a:r>
            <a:r>
              <a:rPr lang="zh-CN" altLang="en-US" i="1" dirty="0">
                <a:solidFill>
                  <a:srgbClr val="00B0F0"/>
                </a:solidFill>
              </a:rPr>
              <a:t>，</a:t>
            </a:r>
            <a:r>
              <a:rPr lang="en-US" altLang="zh-CN" i="1" dirty="0">
                <a:solidFill>
                  <a:srgbClr val="00B0F0"/>
                </a:solidFill>
              </a:rPr>
              <a:t>59</a:t>
            </a:r>
            <a:r>
              <a:rPr lang="zh-CN" altLang="en-US" i="1" dirty="0">
                <a:solidFill>
                  <a:srgbClr val="00B0F0"/>
                </a:solidFill>
              </a:rPr>
              <a:t>，</a:t>
            </a:r>
            <a:r>
              <a:rPr lang="en-US" altLang="zh-CN" i="1" dirty="0">
                <a:solidFill>
                  <a:srgbClr val="00B0F0"/>
                </a:solidFill>
              </a:rPr>
              <a:t>100</a:t>
            </a:r>
            <a:r>
              <a:rPr lang="zh-CN" altLang="en-US" i="1" dirty="0">
                <a:solidFill>
                  <a:srgbClr val="00B0F0"/>
                </a:solidFill>
              </a:rPr>
              <a:t>，</a:t>
            </a:r>
            <a:r>
              <a:rPr lang="en-US" altLang="zh-CN" i="1" dirty="0">
                <a:solidFill>
                  <a:srgbClr val="00B0F0"/>
                </a:solidFill>
              </a:rPr>
              <a:t>-3</a:t>
            </a:r>
          </a:p>
          <a:p>
            <a:pPr lvl="2">
              <a:lnSpc>
                <a:spcPct val="150000"/>
              </a:lnSpc>
            </a:pPr>
            <a:r>
              <a:rPr lang="zh-CN" altLang="en-US" dirty="0"/>
              <a:t>小数（</a:t>
            </a:r>
            <a:r>
              <a:rPr lang="en-US" altLang="zh-CN" dirty="0"/>
              <a:t>float</a:t>
            </a:r>
            <a:r>
              <a:rPr lang="zh-CN" altLang="en-US" dirty="0"/>
              <a:t>）：</a:t>
            </a:r>
            <a:r>
              <a:rPr lang="en-US" altLang="zh-CN" i="1" dirty="0">
                <a:solidFill>
                  <a:srgbClr val="00B0F0"/>
                </a:solidFill>
              </a:rPr>
              <a:t>0.4</a:t>
            </a:r>
            <a:r>
              <a:rPr lang="zh-CN" altLang="en-US" i="1" dirty="0">
                <a:solidFill>
                  <a:srgbClr val="00B0F0"/>
                </a:solidFill>
              </a:rPr>
              <a:t>，</a:t>
            </a:r>
            <a:r>
              <a:rPr lang="en-US" altLang="zh-CN" i="1" dirty="0">
                <a:solidFill>
                  <a:srgbClr val="00B0F0"/>
                </a:solidFill>
              </a:rPr>
              <a:t>5.0</a:t>
            </a:r>
            <a:r>
              <a:rPr lang="zh-CN" altLang="en-US" i="1" dirty="0">
                <a:solidFill>
                  <a:srgbClr val="00B0F0"/>
                </a:solidFill>
              </a:rPr>
              <a:t>，</a:t>
            </a:r>
            <a:r>
              <a:rPr lang="en-US" altLang="zh-CN" i="1" dirty="0">
                <a:solidFill>
                  <a:srgbClr val="00B0F0"/>
                </a:solidFill>
              </a:rPr>
              <a:t>-0.78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布尔（</a:t>
            </a:r>
            <a:r>
              <a:rPr lang="en-US" altLang="zh-CN" dirty="0"/>
              <a:t>bool</a:t>
            </a:r>
            <a:r>
              <a:rPr lang="zh-CN" altLang="en-US" dirty="0"/>
              <a:t>）：</a:t>
            </a:r>
            <a:r>
              <a:rPr lang="en-US" altLang="zh-CN" i="1" dirty="0">
                <a:solidFill>
                  <a:srgbClr val="00B0F0"/>
                </a:solidFill>
              </a:rPr>
              <a:t>True</a:t>
            </a:r>
            <a:r>
              <a:rPr lang="zh-CN" altLang="en-US" i="1" dirty="0">
                <a:solidFill>
                  <a:srgbClr val="00B0F0"/>
                </a:solidFill>
              </a:rPr>
              <a:t>，</a:t>
            </a:r>
            <a:r>
              <a:rPr lang="en-US" altLang="zh-CN" i="1" dirty="0">
                <a:solidFill>
                  <a:srgbClr val="00B0F0"/>
                </a:solidFill>
              </a:rPr>
              <a:t>False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字符串（</a:t>
            </a:r>
            <a:r>
              <a:rPr lang="en-US" altLang="zh-CN" dirty="0"/>
              <a:t>str</a:t>
            </a:r>
            <a:r>
              <a:rPr lang="zh-CN" altLang="en-US" dirty="0"/>
              <a:t>）：</a:t>
            </a:r>
            <a:r>
              <a:rPr lang="en-US" altLang="zh-CN" i="1" dirty="0">
                <a:solidFill>
                  <a:srgbClr val="00B0F0"/>
                </a:solidFill>
              </a:rPr>
              <a:t>”How are you?”</a:t>
            </a:r>
            <a:r>
              <a:rPr lang="zh-CN" altLang="en-US" i="1" dirty="0">
                <a:solidFill>
                  <a:srgbClr val="00B0F0"/>
                </a:solidFill>
              </a:rPr>
              <a:t>，</a:t>
            </a:r>
            <a:r>
              <a:rPr lang="en-US" altLang="zh-CN" i="1" dirty="0">
                <a:solidFill>
                  <a:srgbClr val="00B0F0"/>
                </a:solidFill>
              </a:rPr>
              <a:t>’this is a string.’</a:t>
            </a:r>
          </a:p>
        </p:txBody>
      </p:sp>
    </p:spTree>
    <p:extLst>
      <p:ext uri="{BB962C8B-B14F-4D97-AF65-F5344CB8AC3E}">
        <p14:creationId xmlns:p14="http://schemas.microsoft.com/office/powerpoint/2010/main" val="3987588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C3C2E9-59E4-4F18-91C5-9D18FE15F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zh-CN" altLang="en-US" dirty="0"/>
              <a:t>数据类型（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643614-AA4F-43EE-B011-014F8DC6EF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66997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容器类型</a:t>
            </a:r>
            <a:r>
              <a:rPr lang="en-US" altLang="zh-CN" dirty="0"/>
              <a:t>: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列表（</a:t>
            </a:r>
            <a:r>
              <a:rPr lang="en-US" altLang="zh-CN" dirty="0"/>
              <a:t>list</a:t>
            </a:r>
            <a:r>
              <a:rPr lang="zh-CN" altLang="en-US" dirty="0"/>
              <a:t>）：</a:t>
            </a:r>
            <a:r>
              <a:rPr lang="en-US" altLang="zh-CN" i="1" dirty="0">
                <a:solidFill>
                  <a:srgbClr val="00B0F0"/>
                </a:solidFill>
              </a:rPr>
              <a:t>[1, 2, 5, 10]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元组（</a:t>
            </a:r>
            <a:r>
              <a:rPr lang="en-US" altLang="zh-CN" dirty="0"/>
              <a:t>tuple</a:t>
            </a:r>
            <a:r>
              <a:rPr lang="zh-CN" altLang="en-US" dirty="0"/>
              <a:t>）：</a:t>
            </a:r>
            <a:r>
              <a:rPr lang="en-US" altLang="zh-CN" i="1" dirty="0">
                <a:solidFill>
                  <a:srgbClr val="00B0F0"/>
                </a:solidFill>
              </a:rPr>
              <a:t>(1, ‘two’)</a:t>
            </a:r>
            <a:endParaRPr lang="zh-CN" altLang="en-US" i="1" dirty="0">
              <a:solidFill>
                <a:srgbClr val="00B0F0"/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dirty="0"/>
              <a:t>集合（</a:t>
            </a:r>
            <a:r>
              <a:rPr lang="en-US" altLang="zh-CN" dirty="0"/>
              <a:t>set</a:t>
            </a:r>
            <a:r>
              <a:rPr lang="zh-CN" altLang="en-US" dirty="0"/>
              <a:t>）：</a:t>
            </a:r>
            <a:r>
              <a:rPr lang="en-US" altLang="zh-CN" i="1" dirty="0">
                <a:solidFill>
                  <a:srgbClr val="00B0F0"/>
                </a:solidFill>
              </a:rPr>
              <a:t>{‘Mike’, ‘John’, ‘Marry’}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字典（</a:t>
            </a:r>
            <a:r>
              <a:rPr lang="en-US" altLang="zh-CN" dirty="0"/>
              <a:t>dictionary</a:t>
            </a:r>
            <a:r>
              <a:rPr lang="zh-CN" altLang="en-US" dirty="0"/>
              <a:t>）：</a:t>
            </a:r>
            <a:r>
              <a:rPr lang="en-US" altLang="zh-CN" i="1" dirty="0">
                <a:solidFill>
                  <a:srgbClr val="00B0F0"/>
                </a:solidFill>
              </a:rPr>
              <a:t>{‘20120010’: 98, ‘20120011’: 89, ‘20120023’: 100}</a:t>
            </a:r>
          </a:p>
        </p:txBody>
      </p:sp>
    </p:spTree>
    <p:extLst>
      <p:ext uri="{BB962C8B-B14F-4D97-AF65-F5344CB8AC3E}">
        <p14:creationId xmlns:p14="http://schemas.microsoft.com/office/powerpoint/2010/main" val="33817108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6712"/>
          </a:xfrm>
        </p:spPr>
        <p:txBody>
          <a:bodyPr/>
          <a:lstStyle/>
          <a:p>
            <a:r>
              <a:rPr lang="zh-CN" altLang="en-US" dirty="0"/>
              <a:t>变量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36713"/>
            <a:ext cx="8229600" cy="136815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60000"/>
              </a:lnSpc>
              <a:spcBef>
                <a:spcPts val="400"/>
              </a:spcBef>
              <a:buFont typeface="Arial" charset="0"/>
              <a:buChar char="•"/>
            </a:pPr>
            <a:r>
              <a:rPr lang="zh-CN" altLang="en-GB" dirty="0">
                <a:solidFill>
                  <a:srgbClr val="000000"/>
                </a:solidFill>
                <a:latin typeface="+mn-ea"/>
              </a:rPr>
              <a:t>变量在被赋值的时候创建</a:t>
            </a:r>
            <a:r>
              <a:rPr lang="zh-CN" altLang="en-US" dirty="0">
                <a:solidFill>
                  <a:srgbClr val="000000"/>
                </a:solidFill>
                <a:latin typeface="+mn-ea"/>
              </a:rPr>
              <a:t>，</a:t>
            </a:r>
            <a:r>
              <a:rPr lang="zh-CN" altLang="en-GB" dirty="0">
                <a:solidFill>
                  <a:srgbClr val="000000"/>
                </a:solidFill>
                <a:latin typeface="+mn-ea"/>
              </a:rPr>
              <a:t>无需声明</a:t>
            </a:r>
            <a:endParaRPr lang="en-US" altLang="zh-CN" dirty="0">
              <a:solidFill>
                <a:srgbClr val="000000"/>
              </a:solidFill>
              <a:latin typeface="+mn-ea"/>
            </a:endParaRPr>
          </a:p>
          <a:p>
            <a:pPr>
              <a:lnSpc>
                <a:spcPct val="160000"/>
              </a:lnSpc>
              <a:spcBef>
                <a:spcPts val="400"/>
              </a:spcBef>
              <a:buFont typeface="Arial" charset="0"/>
              <a:buChar char="•"/>
            </a:pPr>
            <a:r>
              <a:rPr lang="zh-CN" altLang="en-GB" dirty="0">
                <a:solidFill>
                  <a:srgbClr val="000000"/>
                </a:solidFill>
                <a:latin typeface="+mn-ea"/>
              </a:rPr>
              <a:t>变量可以在任何时候</a:t>
            </a:r>
            <a:r>
              <a:rPr lang="zh-CN" altLang="en-US" dirty="0">
                <a:solidFill>
                  <a:srgbClr val="000000"/>
                </a:solidFill>
                <a:latin typeface="+mn-ea"/>
              </a:rPr>
              <a:t>被</a:t>
            </a:r>
            <a:r>
              <a:rPr lang="zh-CN" altLang="en-GB" dirty="0">
                <a:solidFill>
                  <a:srgbClr val="000000"/>
                </a:solidFill>
                <a:latin typeface="+mn-ea"/>
              </a:rPr>
              <a:t>重新赋值为任何其他类型</a:t>
            </a:r>
            <a:r>
              <a:rPr lang="zh-CN" altLang="en-US" dirty="0">
                <a:solidFill>
                  <a:srgbClr val="000000"/>
                </a:solidFill>
                <a:latin typeface="+mn-ea"/>
              </a:rPr>
              <a:t>的</a:t>
            </a:r>
            <a:r>
              <a:rPr lang="zh-CN" altLang="en-GB" dirty="0">
                <a:solidFill>
                  <a:srgbClr val="000000"/>
                </a:solidFill>
                <a:latin typeface="+mn-ea"/>
              </a:rPr>
              <a:t>值</a:t>
            </a:r>
            <a:endParaRPr lang="en-US" altLang="zh-CN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7" name="TextBox 5">
            <a:extLst>
              <a:ext uri="{FF2B5EF4-FFF2-40B4-BE49-F238E27FC236}">
                <a16:creationId xmlns:a16="http://schemas.microsoft.com/office/drawing/2014/main" id="{31A7E865-5F46-4B02-B6EE-06ED37991D25}"/>
              </a:ext>
            </a:extLst>
          </p:cNvPr>
          <p:cNvSpPr txBox="1"/>
          <p:nvPr/>
        </p:nvSpPr>
        <p:spPr>
          <a:xfrm>
            <a:off x="647564" y="2201984"/>
            <a:ext cx="7848872" cy="3539430"/>
          </a:xfrm>
          <a:prstGeom prst="rect">
            <a:avLst/>
          </a:prstGeom>
          <a:solidFill>
            <a:srgbClr val="00FFFF"/>
          </a:solidFill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message = “Hello World!”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print(message)</a:t>
            </a: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message = “Hello Python Course!”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print(message)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type(message)</a:t>
            </a: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message = 3.6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print(“Python “, message)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type(message)</a:t>
            </a: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message = 100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print(“There are “, message, “cars”)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type(message)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53F5ABD2-0A84-4E0C-9F06-46793CAE689F}"/>
              </a:ext>
            </a:extLst>
          </p:cNvPr>
          <p:cNvSpPr txBox="1"/>
          <p:nvPr/>
        </p:nvSpPr>
        <p:spPr>
          <a:xfrm>
            <a:off x="647564" y="5868561"/>
            <a:ext cx="7848872" cy="584775"/>
          </a:xfrm>
          <a:prstGeom prst="rect">
            <a:avLst/>
          </a:prstGeom>
          <a:solidFill>
            <a:srgbClr val="00FFFF"/>
          </a:solidFill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a, b, c, d = 20, 5.5, True, 4+3j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print(type(a), type(b), type(c), type(d))</a:t>
            </a:r>
          </a:p>
        </p:txBody>
      </p:sp>
    </p:spTree>
    <p:extLst>
      <p:ext uri="{BB962C8B-B14F-4D97-AF65-F5344CB8AC3E}">
        <p14:creationId xmlns:p14="http://schemas.microsoft.com/office/powerpoint/2010/main" val="35521439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9636"/>
            <a:ext cx="8229600" cy="827076"/>
          </a:xfrm>
        </p:spPr>
        <p:txBody>
          <a:bodyPr/>
          <a:lstStyle/>
          <a:p>
            <a:r>
              <a:rPr lang="zh-CN" altLang="en-US" dirty="0"/>
              <a:t>变量命名规则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6455" y="1052736"/>
            <a:ext cx="8229600" cy="280831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60000"/>
              </a:lnSpc>
              <a:spcBef>
                <a:spcPts val="400"/>
              </a:spcBef>
              <a:buFont typeface="Arial" charset="0"/>
              <a:buChar char="•"/>
            </a:pPr>
            <a:r>
              <a:rPr lang="zh-CN" altLang="en-US" sz="3000" dirty="0"/>
              <a:t>变量名只能包含</a:t>
            </a:r>
            <a:r>
              <a:rPr lang="zh-CN" altLang="en-US" sz="3000" dirty="0">
                <a:solidFill>
                  <a:srgbClr val="0066FF"/>
                </a:solidFill>
              </a:rPr>
              <a:t>字母</a:t>
            </a:r>
            <a:r>
              <a:rPr lang="zh-CN" altLang="en-US" sz="3000" dirty="0"/>
              <a:t>、</a:t>
            </a:r>
            <a:r>
              <a:rPr lang="zh-CN" altLang="en-US" sz="3000" dirty="0">
                <a:solidFill>
                  <a:srgbClr val="0066FF"/>
                </a:solidFill>
              </a:rPr>
              <a:t>数字</a:t>
            </a:r>
            <a:r>
              <a:rPr lang="zh-CN" altLang="en-US" sz="3000" dirty="0"/>
              <a:t>和</a:t>
            </a:r>
            <a:r>
              <a:rPr lang="zh-CN" altLang="en-US" sz="3000" dirty="0">
                <a:solidFill>
                  <a:srgbClr val="0066FF"/>
                </a:solidFill>
              </a:rPr>
              <a:t>下划线</a:t>
            </a:r>
            <a:r>
              <a:rPr lang="zh-CN" altLang="en-US" sz="3000" dirty="0"/>
              <a:t>。</a:t>
            </a:r>
            <a:endParaRPr lang="en-US" altLang="zh-CN" sz="3000" dirty="0"/>
          </a:p>
          <a:p>
            <a:pPr>
              <a:lnSpc>
                <a:spcPct val="160000"/>
              </a:lnSpc>
              <a:spcBef>
                <a:spcPts val="400"/>
              </a:spcBef>
              <a:buFont typeface="Arial" charset="0"/>
              <a:buChar char="•"/>
            </a:pPr>
            <a:r>
              <a:rPr lang="zh-CN" altLang="en-US" sz="3000" dirty="0">
                <a:solidFill>
                  <a:srgbClr val="000000"/>
                </a:solidFill>
                <a:latin typeface="+mn-ea"/>
              </a:rPr>
              <a:t>变量名只能以字母或下划线开头。</a:t>
            </a:r>
            <a:endParaRPr lang="en-US" altLang="zh-CN" sz="3000" dirty="0">
              <a:solidFill>
                <a:srgbClr val="000000"/>
              </a:solidFill>
              <a:latin typeface="+mn-ea"/>
            </a:endParaRPr>
          </a:p>
          <a:p>
            <a:pPr>
              <a:lnSpc>
                <a:spcPct val="160000"/>
              </a:lnSpc>
              <a:spcBef>
                <a:spcPts val="400"/>
              </a:spcBef>
              <a:buFont typeface="Arial" charset="0"/>
              <a:buChar char="•"/>
            </a:pPr>
            <a:r>
              <a:rPr lang="zh-CN" altLang="en-US" sz="3000" dirty="0">
                <a:solidFill>
                  <a:srgbClr val="000000"/>
                </a:solidFill>
                <a:latin typeface="+mn-ea"/>
              </a:rPr>
              <a:t>变量名是</a:t>
            </a:r>
            <a:r>
              <a:rPr lang="zh-CN" altLang="en-US" sz="3000" dirty="0">
                <a:solidFill>
                  <a:srgbClr val="0066FF"/>
                </a:solidFill>
                <a:latin typeface="+mn-ea"/>
              </a:rPr>
              <a:t>大小写敏感</a:t>
            </a:r>
            <a:r>
              <a:rPr lang="zh-CN" altLang="en-US" sz="3000" dirty="0">
                <a:solidFill>
                  <a:srgbClr val="000000"/>
                </a:solidFill>
                <a:latin typeface="+mn-ea"/>
              </a:rPr>
              <a:t>的。</a:t>
            </a:r>
            <a:endParaRPr lang="en-US" altLang="zh-CN" sz="3000" dirty="0">
              <a:solidFill>
                <a:srgbClr val="000000"/>
              </a:solidFill>
              <a:latin typeface="+mn-ea"/>
            </a:endParaRPr>
          </a:p>
          <a:p>
            <a:pPr>
              <a:lnSpc>
                <a:spcPct val="160000"/>
              </a:lnSpc>
              <a:spcBef>
                <a:spcPts val="400"/>
              </a:spcBef>
              <a:buFont typeface="Arial" charset="0"/>
              <a:buChar char="•"/>
            </a:pPr>
            <a:r>
              <a:rPr lang="zh-CN" altLang="en-US" sz="3000" dirty="0">
                <a:solidFill>
                  <a:srgbClr val="000000"/>
                </a:solidFill>
                <a:latin typeface="+mn-ea"/>
              </a:rPr>
              <a:t>变量名不要使用</a:t>
            </a:r>
            <a:r>
              <a:rPr lang="en-US" altLang="zh-CN" sz="3000" dirty="0">
                <a:solidFill>
                  <a:srgbClr val="000000"/>
                </a:solidFill>
                <a:latin typeface="+mn-ea"/>
              </a:rPr>
              <a:t>Python</a:t>
            </a:r>
            <a:r>
              <a:rPr lang="zh-CN" altLang="en-US" sz="3000" dirty="0">
                <a:solidFill>
                  <a:srgbClr val="000000"/>
                </a:solidFill>
                <a:latin typeface="+mn-ea"/>
              </a:rPr>
              <a:t>的关键字或函数名</a:t>
            </a:r>
            <a:endParaRPr lang="en-US" altLang="zh-CN" sz="30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9FDCF71-7A7C-4C62-BF19-647D3C774FF8}"/>
              </a:ext>
            </a:extLst>
          </p:cNvPr>
          <p:cNvSpPr txBox="1"/>
          <p:nvPr/>
        </p:nvSpPr>
        <p:spPr>
          <a:xfrm>
            <a:off x="244757" y="4365104"/>
            <a:ext cx="8654485" cy="16970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下面哪些变量名是不合法的：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current balance, </a:t>
            </a:r>
            <a:r>
              <a:rPr lang="en-US" altLang="zh-CN" sz="2400" dirty="0" err="1"/>
              <a:t>current_balance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currentBalance</a:t>
            </a:r>
            <a:r>
              <a:rPr lang="en-US" altLang="zh-CN" sz="2400" dirty="0"/>
              <a:t>, current-balance, 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4account, account4, _spam, _Spam, print, ‘hello’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633541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9763"/>
            <a:ext cx="8229600" cy="858957"/>
          </a:xfrm>
        </p:spPr>
        <p:txBody>
          <a:bodyPr/>
          <a:lstStyle/>
          <a:p>
            <a:r>
              <a:rPr lang="zh-CN" altLang="en-US" dirty="0"/>
              <a:t>算术表达式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04055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dirty="0"/>
              <a:t>基本的</a:t>
            </a:r>
            <a:r>
              <a:rPr lang="zh-CN" altLang="en-US" b="1" dirty="0">
                <a:solidFill>
                  <a:srgbClr val="0070C0"/>
                </a:solidFill>
              </a:rPr>
              <a:t>算术运算符</a:t>
            </a:r>
            <a:r>
              <a:rPr lang="zh-CN" altLang="en-US" dirty="0"/>
              <a:t>：</a:t>
            </a:r>
            <a:r>
              <a:rPr lang="en-US" altLang="zh-CN" dirty="0"/>
              <a:t>+</a:t>
            </a:r>
            <a:r>
              <a:rPr lang="zh-CN" altLang="en-US" dirty="0"/>
              <a:t>、</a:t>
            </a:r>
            <a:r>
              <a:rPr lang="en-US" altLang="zh-CN" dirty="0"/>
              <a:t>-</a:t>
            </a:r>
            <a:r>
              <a:rPr lang="zh-CN" altLang="en-US" dirty="0"/>
              <a:t>、</a:t>
            </a:r>
            <a:r>
              <a:rPr lang="en-US" altLang="zh-CN" dirty="0"/>
              <a:t>*</a:t>
            </a:r>
            <a:r>
              <a:rPr lang="zh-CN" altLang="en-US" dirty="0"/>
              <a:t>、</a:t>
            </a:r>
            <a:r>
              <a:rPr lang="en-US" altLang="zh-CN" dirty="0"/>
              <a:t>/</a:t>
            </a:r>
            <a:r>
              <a:rPr lang="zh-CN" altLang="en-US" dirty="0"/>
              <a:t>、</a:t>
            </a:r>
            <a:r>
              <a:rPr lang="en-US" altLang="zh-CN" dirty="0"/>
              <a:t>//</a:t>
            </a:r>
            <a:r>
              <a:rPr lang="zh-CN" altLang="en-US" dirty="0"/>
              <a:t>、</a:t>
            </a:r>
            <a:r>
              <a:rPr lang="en-US" altLang="zh-CN" dirty="0"/>
              <a:t>%</a:t>
            </a:r>
            <a:r>
              <a:rPr lang="zh-CN" altLang="en-US" dirty="0"/>
              <a:t>、**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4335" y="2204864"/>
            <a:ext cx="3168352" cy="3293209"/>
          </a:xfrm>
          <a:prstGeom prst="rect">
            <a:avLst/>
          </a:prstGeom>
          <a:solidFill>
            <a:srgbClr val="00FFFF"/>
          </a:solidFill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5 + 4    #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加法</a:t>
            </a: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4.3 - 2  #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减法</a:t>
            </a: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3 * 7    #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乘法</a:t>
            </a: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 / 4    #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除法，得到浮点数</a:t>
            </a: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 // 4   #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除法，得到整数</a:t>
            </a: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17 % 3   #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取余 </a:t>
            </a: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 ** 5   #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乘方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DB40EA-CCEF-4DFA-816C-9247382507A4}"/>
              </a:ext>
            </a:extLst>
          </p:cNvPr>
          <p:cNvSpPr txBox="1"/>
          <p:nvPr/>
        </p:nvSpPr>
        <p:spPr>
          <a:xfrm>
            <a:off x="3707904" y="2204864"/>
            <a:ext cx="5212957" cy="4031873"/>
          </a:xfrm>
          <a:prstGeom prst="rect">
            <a:avLst/>
          </a:prstGeom>
          <a:solidFill>
            <a:srgbClr val="00FFFF"/>
          </a:solidFill>
        </p:spPr>
        <p:txBody>
          <a:bodyPr wrap="square" rtlCol="0">
            <a:spAutoFit/>
          </a:bodyPr>
          <a:lstStyle/>
          <a:p>
            <a:r>
              <a:rPr lang="fr-FR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x = 3</a:t>
            </a:r>
          </a:p>
          <a:p>
            <a:r>
              <a:rPr lang="fr-FR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print(type(x)) # Prints "&lt;class 'int'&gt;"</a:t>
            </a:r>
          </a:p>
          <a:p>
            <a:r>
              <a:rPr lang="fr-FR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print(x) </a:t>
            </a:r>
          </a:p>
          <a:p>
            <a:r>
              <a:rPr lang="fr-FR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print(x + 1) </a:t>
            </a:r>
          </a:p>
          <a:p>
            <a:r>
              <a:rPr lang="fr-FR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print(x - 1) </a:t>
            </a:r>
          </a:p>
          <a:p>
            <a:r>
              <a:rPr lang="fr-FR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print(x * 2) </a:t>
            </a:r>
          </a:p>
          <a:p>
            <a:r>
              <a:rPr lang="fr-FR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print(x ** 2)</a:t>
            </a:r>
          </a:p>
          <a:p>
            <a:endParaRPr lang="fr-FR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x += 1</a:t>
            </a:r>
          </a:p>
          <a:p>
            <a:r>
              <a:rPr lang="fr-FR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print(x) </a:t>
            </a:r>
          </a:p>
          <a:p>
            <a:r>
              <a:rPr lang="fr-FR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x *= 2</a:t>
            </a:r>
          </a:p>
          <a:p>
            <a:r>
              <a:rPr lang="fr-FR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print(x) </a:t>
            </a:r>
          </a:p>
          <a:p>
            <a:endParaRPr lang="fr-FR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y = 2.5</a:t>
            </a:r>
          </a:p>
          <a:p>
            <a:r>
              <a:rPr lang="fr-FR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print(type(y)) # Prints "&lt;class 'float'&gt;"</a:t>
            </a:r>
          </a:p>
          <a:p>
            <a:r>
              <a:rPr lang="fr-FR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print(y, y + 1, y * 2, y ** 2) </a:t>
            </a:r>
          </a:p>
        </p:txBody>
      </p:sp>
    </p:spTree>
    <p:extLst>
      <p:ext uri="{BB962C8B-B14F-4D97-AF65-F5344CB8AC3E}">
        <p14:creationId xmlns:p14="http://schemas.microsoft.com/office/powerpoint/2010/main" val="20038159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8400" y="0"/>
            <a:ext cx="8229600" cy="836712"/>
          </a:xfrm>
        </p:spPr>
        <p:txBody>
          <a:bodyPr/>
          <a:lstStyle/>
          <a:p>
            <a:r>
              <a:rPr lang="zh-CN" altLang="en-US" dirty="0"/>
              <a:t>布尔表达式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8400" y="908720"/>
            <a:ext cx="8229600" cy="187220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‘True’ </a:t>
            </a:r>
            <a:r>
              <a:rPr lang="zh-CN" altLang="en-US" sz="2400" dirty="0"/>
              <a:t>和 </a:t>
            </a:r>
            <a:r>
              <a:rPr lang="en-US" altLang="zh-CN" sz="2400" dirty="0"/>
              <a:t>‘ False’</a:t>
            </a:r>
            <a:r>
              <a:rPr lang="zh-CN" altLang="en-US" sz="2400" dirty="0"/>
              <a:t>为预定义值；实际上是整数</a:t>
            </a:r>
            <a:r>
              <a:rPr lang="en-US" altLang="zh-CN" sz="2400" dirty="0"/>
              <a:t>1 </a:t>
            </a:r>
            <a:r>
              <a:rPr lang="zh-CN" altLang="en-US" sz="2400" dirty="0"/>
              <a:t>和 </a:t>
            </a:r>
            <a:r>
              <a:rPr lang="en-US" altLang="zh-CN" sz="2400" dirty="0"/>
              <a:t>0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0070C0"/>
                </a:solidFill>
              </a:rPr>
              <a:t>比较运算符</a:t>
            </a:r>
            <a:r>
              <a:rPr lang="zh-CN" altLang="en-US" sz="2400" dirty="0"/>
              <a:t>：</a:t>
            </a:r>
            <a:r>
              <a:rPr lang="en-US" altLang="zh-CN" sz="2400" dirty="0"/>
              <a:t>&lt;</a:t>
            </a:r>
            <a:r>
              <a:rPr lang="zh-CN" altLang="en-US" sz="2400" dirty="0"/>
              <a:t>、</a:t>
            </a:r>
            <a:r>
              <a:rPr lang="en-US" altLang="zh-CN" sz="2400" dirty="0"/>
              <a:t>&lt;=</a:t>
            </a:r>
            <a:r>
              <a:rPr lang="zh-CN" altLang="en-US" sz="2400" dirty="0"/>
              <a:t>、</a:t>
            </a:r>
            <a:r>
              <a:rPr lang="en-US" altLang="zh-CN" sz="2400" dirty="0"/>
              <a:t>&gt;</a:t>
            </a:r>
            <a:r>
              <a:rPr lang="zh-CN" altLang="en-US" sz="2400" dirty="0"/>
              <a:t>、</a:t>
            </a:r>
            <a:r>
              <a:rPr lang="en-US" altLang="zh-CN" sz="2400" dirty="0"/>
              <a:t>&gt;=</a:t>
            </a:r>
            <a:r>
              <a:rPr lang="zh-CN" altLang="en-US" sz="2400" dirty="0"/>
              <a:t>、</a:t>
            </a:r>
            <a:r>
              <a:rPr lang="en-US" altLang="zh-CN" sz="2400" dirty="0"/>
              <a:t>==</a:t>
            </a:r>
            <a:r>
              <a:rPr lang="zh-CN" altLang="en-US" sz="2400" dirty="0"/>
              <a:t>、</a:t>
            </a:r>
            <a:r>
              <a:rPr lang="en-US" altLang="zh-CN" sz="2400" dirty="0"/>
              <a:t>!=</a:t>
            </a:r>
            <a:r>
              <a:rPr lang="zh-CN" altLang="en-US" sz="2400" dirty="0"/>
              <a:t>，结果是布尔值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0070C0"/>
                </a:solidFill>
              </a:rPr>
              <a:t>布尔运算符</a:t>
            </a:r>
            <a:r>
              <a:rPr lang="zh-CN" altLang="en-US" sz="2400" dirty="0"/>
              <a:t>：</a:t>
            </a:r>
            <a:r>
              <a:rPr lang="en-US" altLang="zh-CN" sz="2400" dirty="0"/>
              <a:t>not</a:t>
            </a:r>
            <a:r>
              <a:rPr lang="zh-CN" altLang="en-US" sz="2400" dirty="0"/>
              <a:t>、</a:t>
            </a:r>
            <a:r>
              <a:rPr lang="en-US" altLang="zh-CN" sz="2400" dirty="0"/>
              <a:t>and</a:t>
            </a:r>
            <a:r>
              <a:rPr lang="zh-CN" altLang="en-US" sz="2400" dirty="0"/>
              <a:t>、</a:t>
            </a:r>
            <a:r>
              <a:rPr lang="en-US" altLang="zh-CN" sz="2400" dirty="0"/>
              <a:t>or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3528" y="2838130"/>
            <a:ext cx="2700300" cy="3785652"/>
          </a:xfrm>
          <a:prstGeom prst="rect">
            <a:avLst/>
          </a:prstGeom>
          <a:solidFill>
            <a:srgbClr val="00FFFF"/>
          </a:solidFill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12 &lt; 13</a:t>
            </a: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12 &gt; 13</a:t>
            </a: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12 &lt;= 12</a:t>
            </a: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12 != 13</a:t>
            </a: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True * 12</a:t>
            </a: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0 and 1</a:t>
            </a: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(3+2) &lt; (5-7)</a:t>
            </a: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(7==6) and (12!=21)</a:t>
            </a:r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152F6955-63F7-4CDA-AA1B-CDDE78216597}"/>
              </a:ext>
            </a:extLst>
          </p:cNvPr>
          <p:cNvSpPr txBox="1"/>
          <p:nvPr/>
        </p:nvSpPr>
        <p:spPr>
          <a:xfrm>
            <a:off x="3317658" y="2838130"/>
            <a:ext cx="5502814" cy="2062103"/>
          </a:xfrm>
          <a:prstGeom prst="rect">
            <a:avLst/>
          </a:prstGeom>
          <a:solidFill>
            <a:srgbClr val="00FFFF"/>
          </a:solidFill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 = True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 = False</a:t>
            </a: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print(type(t)) # Prints "&lt;class 'bool'&gt;"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print(t and f) # Logical AND;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print(t or f)  # Logical OR;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print(not t)   # Logical NOT;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print(t != f)  # Logical XOR;</a:t>
            </a:r>
          </a:p>
        </p:txBody>
      </p:sp>
    </p:spTree>
    <p:extLst>
      <p:ext uri="{BB962C8B-B14F-4D97-AF65-F5344CB8AC3E}">
        <p14:creationId xmlns:p14="http://schemas.microsoft.com/office/powerpoint/2010/main" val="4126256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0" name="AutoShape 78"/>
          <p:cNvSpPr>
            <a:spLocks noChangeArrowheads="1"/>
          </p:cNvSpPr>
          <p:nvPr/>
        </p:nvSpPr>
        <p:spPr bwMode="gray">
          <a:xfrm flipH="1">
            <a:off x="395536" y="1484784"/>
            <a:ext cx="1447802" cy="4778955"/>
          </a:xfrm>
          <a:prstGeom prst="roundRect">
            <a:avLst>
              <a:gd name="adj" fmla="val 11375"/>
            </a:avLst>
          </a:prstGeom>
          <a:solidFill>
            <a:srgbClr val="FFFFFF"/>
          </a:solidFill>
          <a:ln w="28575">
            <a:solidFill>
              <a:srgbClr val="FFC000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68" name="AutoShape 76"/>
          <p:cNvSpPr>
            <a:spLocks noChangeArrowheads="1"/>
          </p:cNvSpPr>
          <p:nvPr/>
        </p:nvSpPr>
        <p:spPr bwMode="gray">
          <a:xfrm>
            <a:off x="1919539" y="1487960"/>
            <a:ext cx="6758880" cy="4775780"/>
          </a:xfrm>
          <a:prstGeom prst="roundRect">
            <a:avLst>
              <a:gd name="adj" fmla="val 2454"/>
            </a:avLst>
          </a:prstGeom>
          <a:solidFill>
            <a:srgbClr val="FFC000"/>
          </a:solidFill>
          <a:ln w="28575">
            <a:solidFill>
              <a:srgbClr val="FEFEFE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16" name="Rectangle 24"/>
          <p:cNvSpPr>
            <a:spLocks noGrp="1" noChangeArrowheads="1"/>
          </p:cNvSpPr>
          <p:nvPr>
            <p:ph type="title"/>
          </p:nvPr>
        </p:nvSpPr>
        <p:spPr>
          <a:xfrm>
            <a:off x="914400" y="44624"/>
            <a:ext cx="7627938" cy="1143000"/>
          </a:xfrm>
        </p:spPr>
        <p:txBody>
          <a:bodyPr/>
          <a:lstStyle/>
          <a:p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Python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起源</a:t>
            </a:r>
            <a:endParaRPr lang="en-US" altLang="zh-CN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8219" name="Freeform 27"/>
          <p:cNvSpPr/>
          <p:nvPr/>
        </p:nvSpPr>
        <p:spPr bwMode="gray">
          <a:xfrm flipH="1">
            <a:off x="7915525" y="1532410"/>
            <a:ext cx="515937" cy="498049"/>
          </a:xfrm>
          <a:custGeom>
            <a:avLst/>
            <a:gdLst/>
            <a:ahLst/>
            <a:cxnLst>
              <a:cxn ang="0">
                <a:pos x="118" y="0"/>
              </a:cxn>
              <a:cxn ang="0">
                <a:pos x="0" y="118"/>
              </a:cxn>
              <a:cxn ang="0">
                <a:pos x="0" y="589"/>
              </a:cxn>
              <a:cxn ang="0">
                <a:pos x="161" y="174"/>
              </a:cxn>
              <a:cxn ang="0">
                <a:pos x="589" y="0"/>
              </a:cxn>
              <a:cxn ang="0">
                <a:pos x="118" y="0"/>
              </a:cxn>
            </a:cxnLst>
            <a:rect l="0" t="0" r="r" b="b"/>
            <a:pathLst>
              <a:path w="596" h="598">
                <a:moveTo>
                  <a:pt x="118" y="0"/>
                </a:moveTo>
                <a:cubicBezTo>
                  <a:pt x="53" y="0"/>
                  <a:pt x="0" y="53"/>
                  <a:pt x="0" y="118"/>
                </a:cubicBezTo>
                <a:lnTo>
                  <a:pt x="0" y="589"/>
                </a:lnTo>
                <a:cubicBezTo>
                  <a:pt x="27" y="598"/>
                  <a:pt x="12" y="309"/>
                  <a:pt x="161" y="174"/>
                </a:cubicBezTo>
                <a:cubicBezTo>
                  <a:pt x="310" y="39"/>
                  <a:pt x="596" y="29"/>
                  <a:pt x="589" y="0"/>
                </a:cubicBezTo>
                <a:lnTo>
                  <a:pt x="118" y="0"/>
                </a:lnTo>
                <a:close/>
              </a:path>
            </a:pathLst>
          </a:custGeom>
          <a:gradFill rotWithShape="1">
            <a:gsLst>
              <a:gs pos="0">
                <a:srgbClr val="F8F8F8">
                  <a:gamma/>
                  <a:tint val="54510"/>
                  <a:invGamma/>
                </a:srgbClr>
              </a:gs>
              <a:gs pos="50000">
                <a:srgbClr val="F8F8F8">
                  <a:alpha val="0"/>
                </a:srgbClr>
              </a:gs>
              <a:gs pos="100000">
                <a:srgbClr val="F8F8F8">
                  <a:gamma/>
                  <a:tint val="54510"/>
                  <a:invGamma/>
                </a:srgbClr>
              </a:gs>
            </a:gsLst>
            <a:lin ang="2700000" scaled="1"/>
          </a:gradFill>
          <a:ln w="0">
            <a:noFill/>
            <a:prstDash val="solid"/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8221" name="Group 29"/>
          <p:cNvGrpSpPr/>
          <p:nvPr/>
        </p:nvGrpSpPr>
        <p:grpSpPr bwMode="auto">
          <a:xfrm rot="5400000">
            <a:off x="1606741" y="1648358"/>
            <a:ext cx="530345" cy="666750"/>
            <a:chOff x="778" y="1762"/>
            <a:chExt cx="312" cy="420"/>
          </a:xfrm>
        </p:grpSpPr>
        <p:grpSp>
          <p:nvGrpSpPr>
            <p:cNvPr id="8222" name="Group 30"/>
            <p:cNvGrpSpPr/>
            <p:nvPr/>
          </p:nvGrpSpPr>
          <p:grpSpPr bwMode="auto">
            <a:xfrm>
              <a:off x="960" y="1764"/>
              <a:ext cx="130" cy="418"/>
              <a:chOff x="960" y="1764"/>
              <a:chExt cx="130" cy="418"/>
            </a:xfrm>
          </p:grpSpPr>
          <p:sp>
            <p:nvSpPr>
              <p:cNvPr id="8223" name="Oval 31"/>
              <p:cNvSpPr>
                <a:spLocks noChangeArrowheads="1"/>
              </p:cNvSpPr>
              <p:nvPr/>
            </p:nvSpPr>
            <p:spPr bwMode="gray">
              <a:xfrm>
                <a:off x="960" y="1764"/>
                <a:ext cx="126" cy="120"/>
              </a:xfrm>
              <a:prstGeom prst="ellipse">
                <a:avLst/>
              </a:prstGeom>
              <a:solidFill>
                <a:srgbClr val="000000">
                  <a:alpha val="20000"/>
                </a:srgbClr>
              </a:solidFill>
              <a:ln w="38100" algn="ctr">
                <a:solidFill>
                  <a:srgbClr val="DDDDDD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24" name="Oval 32"/>
              <p:cNvSpPr>
                <a:spLocks noChangeArrowheads="1"/>
              </p:cNvSpPr>
              <p:nvPr/>
            </p:nvSpPr>
            <p:spPr bwMode="gray">
              <a:xfrm>
                <a:off x="964" y="2062"/>
                <a:ext cx="126" cy="120"/>
              </a:xfrm>
              <a:prstGeom prst="ellipse">
                <a:avLst/>
              </a:prstGeom>
              <a:solidFill>
                <a:srgbClr val="000000">
                  <a:alpha val="30000"/>
                </a:srgbClr>
              </a:solidFill>
              <a:ln w="38100" algn="ctr">
                <a:solidFill>
                  <a:srgbClr val="DDDDDD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25" name="AutoShape 33"/>
              <p:cNvSpPr>
                <a:spLocks noChangeArrowheads="1"/>
              </p:cNvSpPr>
              <p:nvPr/>
            </p:nvSpPr>
            <p:spPr bwMode="gray">
              <a:xfrm>
                <a:off x="996" y="1836"/>
                <a:ext cx="62" cy="30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B2B2B2"/>
                  </a:gs>
                  <a:gs pos="50000">
                    <a:srgbClr val="B2B2B2">
                      <a:gamma/>
                      <a:tint val="27451"/>
                      <a:invGamma/>
                    </a:srgbClr>
                  </a:gs>
                  <a:gs pos="100000">
                    <a:srgbClr val="B2B2B2"/>
                  </a:gs>
                </a:gsLst>
                <a:lin ang="54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226" name="Group 34"/>
            <p:cNvGrpSpPr/>
            <p:nvPr/>
          </p:nvGrpSpPr>
          <p:grpSpPr bwMode="auto">
            <a:xfrm>
              <a:off x="778" y="1762"/>
              <a:ext cx="130" cy="418"/>
              <a:chOff x="960" y="1764"/>
              <a:chExt cx="130" cy="418"/>
            </a:xfrm>
          </p:grpSpPr>
          <p:sp>
            <p:nvSpPr>
              <p:cNvPr id="8227" name="Oval 35"/>
              <p:cNvSpPr>
                <a:spLocks noChangeArrowheads="1"/>
              </p:cNvSpPr>
              <p:nvPr/>
            </p:nvSpPr>
            <p:spPr bwMode="gray">
              <a:xfrm>
                <a:off x="960" y="1764"/>
                <a:ext cx="126" cy="120"/>
              </a:xfrm>
              <a:prstGeom prst="ellipse">
                <a:avLst/>
              </a:prstGeom>
              <a:solidFill>
                <a:srgbClr val="000000">
                  <a:alpha val="20000"/>
                </a:srgbClr>
              </a:solidFill>
              <a:ln w="38100" algn="ctr">
                <a:solidFill>
                  <a:srgbClr val="DDDDDD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28" name="Oval 36"/>
              <p:cNvSpPr>
                <a:spLocks noChangeArrowheads="1"/>
              </p:cNvSpPr>
              <p:nvPr/>
            </p:nvSpPr>
            <p:spPr bwMode="gray">
              <a:xfrm>
                <a:off x="964" y="2062"/>
                <a:ext cx="126" cy="120"/>
              </a:xfrm>
              <a:prstGeom prst="ellipse">
                <a:avLst/>
              </a:prstGeom>
              <a:solidFill>
                <a:srgbClr val="000000">
                  <a:alpha val="30000"/>
                </a:srgbClr>
              </a:solidFill>
              <a:ln w="38100" algn="ctr">
                <a:solidFill>
                  <a:srgbClr val="DDDDDD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29" name="AutoShape 37"/>
              <p:cNvSpPr>
                <a:spLocks noChangeArrowheads="1"/>
              </p:cNvSpPr>
              <p:nvPr/>
            </p:nvSpPr>
            <p:spPr bwMode="gray">
              <a:xfrm>
                <a:off x="996" y="1836"/>
                <a:ext cx="62" cy="30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B2B2B2"/>
                  </a:gs>
                  <a:gs pos="50000">
                    <a:srgbClr val="B2B2B2">
                      <a:gamma/>
                      <a:tint val="0"/>
                      <a:invGamma/>
                    </a:srgbClr>
                  </a:gs>
                  <a:gs pos="100000">
                    <a:srgbClr val="B2B2B2"/>
                  </a:gs>
                </a:gsLst>
                <a:lin ang="54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8257" name="Group 65"/>
          <p:cNvGrpSpPr/>
          <p:nvPr/>
        </p:nvGrpSpPr>
        <p:grpSpPr bwMode="auto">
          <a:xfrm rot="5400000">
            <a:off x="1606741" y="4928012"/>
            <a:ext cx="530345" cy="666750"/>
            <a:chOff x="778" y="1762"/>
            <a:chExt cx="312" cy="420"/>
          </a:xfrm>
        </p:grpSpPr>
        <p:grpSp>
          <p:nvGrpSpPr>
            <p:cNvPr id="8258" name="Group 66"/>
            <p:cNvGrpSpPr/>
            <p:nvPr/>
          </p:nvGrpSpPr>
          <p:grpSpPr bwMode="auto">
            <a:xfrm>
              <a:off x="960" y="1764"/>
              <a:ext cx="130" cy="418"/>
              <a:chOff x="960" y="1764"/>
              <a:chExt cx="130" cy="418"/>
            </a:xfrm>
          </p:grpSpPr>
          <p:sp>
            <p:nvSpPr>
              <p:cNvPr id="8259" name="Oval 67"/>
              <p:cNvSpPr>
                <a:spLocks noChangeArrowheads="1"/>
              </p:cNvSpPr>
              <p:nvPr/>
            </p:nvSpPr>
            <p:spPr bwMode="gray">
              <a:xfrm>
                <a:off x="960" y="1764"/>
                <a:ext cx="126" cy="120"/>
              </a:xfrm>
              <a:prstGeom prst="ellipse">
                <a:avLst/>
              </a:prstGeom>
              <a:solidFill>
                <a:srgbClr val="000000">
                  <a:alpha val="20000"/>
                </a:srgbClr>
              </a:solidFill>
              <a:ln w="38100" algn="ctr">
                <a:solidFill>
                  <a:srgbClr val="DDDDDD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60" name="Oval 68"/>
              <p:cNvSpPr>
                <a:spLocks noChangeArrowheads="1"/>
              </p:cNvSpPr>
              <p:nvPr/>
            </p:nvSpPr>
            <p:spPr bwMode="gray">
              <a:xfrm>
                <a:off x="964" y="2062"/>
                <a:ext cx="126" cy="120"/>
              </a:xfrm>
              <a:prstGeom prst="ellipse">
                <a:avLst/>
              </a:prstGeom>
              <a:solidFill>
                <a:srgbClr val="000000">
                  <a:alpha val="30000"/>
                </a:srgbClr>
              </a:solidFill>
              <a:ln w="38100" algn="ctr">
                <a:solidFill>
                  <a:srgbClr val="DDDDDD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61" name="AutoShape 69"/>
              <p:cNvSpPr>
                <a:spLocks noChangeArrowheads="1"/>
              </p:cNvSpPr>
              <p:nvPr/>
            </p:nvSpPr>
            <p:spPr bwMode="gray">
              <a:xfrm>
                <a:off x="996" y="1836"/>
                <a:ext cx="62" cy="30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B2B2B2"/>
                  </a:gs>
                  <a:gs pos="50000">
                    <a:srgbClr val="B2B2B2">
                      <a:gamma/>
                      <a:tint val="27451"/>
                      <a:invGamma/>
                    </a:srgbClr>
                  </a:gs>
                  <a:gs pos="100000">
                    <a:srgbClr val="B2B2B2"/>
                  </a:gs>
                </a:gsLst>
                <a:lin ang="54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262" name="Group 70"/>
            <p:cNvGrpSpPr/>
            <p:nvPr/>
          </p:nvGrpSpPr>
          <p:grpSpPr bwMode="auto">
            <a:xfrm>
              <a:off x="778" y="1762"/>
              <a:ext cx="130" cy="418"/>
              <a:chOff x="960" y="1764"/>
              <a:chExt cx="130" cy="418"/>
            </a:xfrm>
          </p:grpSpPr>
          <p:sp>
            <p:nvSpPr>
              <p:cNvPr id="8263" name="Oval 71"/>
              <p:cNvSpPr>
                <a:spLocks noChangeArrowheads="1"/>
              </p:cNvSpPr>
              <p:nvPr/>
            </p:nvSpPr>
            <p:spPr bwMode="gray">
              <a:xfrm>
                <a:off x="960" y="1764"/>
                <a:ext cx="126" cy="120"/>
              </a:xfrm>
              <a:prstGeom prst="ellipse">
                <a:avLst/>
              </a:prstGeom>
              <a:solidFill>
                <a:srgbClr val="000000">
                  <a:alpha val="20000"/>
                </a:srgbClr>
              </a:solidFill>
              <a:ln w="38100" algn="ctr">
                <a:solidFill>
                  <a:srgbClr val="DDDDDD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64" name="Oval 72"/>
              <p:cNvSpPr>
                <a:spLocks noChangeArrowheads="1"/>
              </p:cNvSpPr>
              <p:nvPr/>
            </p:nvSpPr>
            <p:spPr bwMode="gray">
              <a:xfrm>
                <a:off x="964" y="2062"/>
                <a:ext cx="126" cy="120"/>
              </a:xfrm>
              <a:prstGeom prst="ellipse">
                <a:avLst/>
              </a:prstGeom>
              <a:solidFill>
                <a:srgbClr val="000000">
                  <a:alpha val="30000"/>
                </a:srgbClr>
              </a:solidFill>
              <a:ln w="38100" algn="ctr">
                <a:solidFill>
                  <a:srgbClr val="DDDDDD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65" name="AutoShape 73"/>
              <p:cNvSpPr>
                <a:spLocks noChangeArrowheads="1"/>
              </p:cNvSpPr>
              <p:nvPr/>
            </p:nvSpPr>
            <p:spPr bwMode="gray">
              <a:xfrm>
                <a:off x="996" y="1836"/>
                <a:ext cx="62" cy="30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B2B2B2"/>
                  </a:gs>
                  <a:gs pos="50000">
                    <a:srgbClr val="B2B2B2">
                      <a:gamma/>
                      <a:tint val="0"/>
                      <a:invGamma/>
                    </a:srgbClr>
                  </a:gs>
                  <a:gs pos="100000">
                    <a:srgbClr val="B2B2B2"/>
                  </a:gs>
                </a:gsLst>
                <a:lin ang="54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8266" name="Text Box 74"/>
          <p:cNvSpPr txBox="1">
            <a:spLocks noChangeArrowheads="1"/>
          </p:cNvSpPr>
          <p:nvPr/>
        </p:nvSpPr>
        <p:spPr bwMode="gray">
          <a:xfrm>
            <a:off x="2241544" y="1484784"/>
            <a:ext cx="6300794" cy="1886286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en-US" altLang="zh-CN" sz="2000" dirty="0"/>
              <a:t>        1989</a:t>
            </a:r>
            <a:r>
              <a:rPr lang="zh-CN" altLang="en-US" sz="2000" dirty="0"/>
              <a:t>年末，</a:t>
            </a:r>
            <a:r>
              <a:rPr lang="en-US" altLang="zh-CN" sz="2000" dirty="0"/>
              <a:t>Guido van Rossum</a:t>
            </a:r>
            <a:r>
              <a:rPr lang="zh-CN" altLang="en-US" sz="2000" dirty="0"/>
              <a:t>为了打发圣诞节的无聊，创造了</a:t>
            </a:r>
            <a:r>
              <a:rPr lang="en-US" altLang="zh-CN" sz="2000" dirty="0"/>
              <a:t>Python</a:t>
            </a:r>
            <a:r>
              <a:rPr lang="zh-CN" altLang="en-US" sz="2000" dirty="0"/>
              <a:t>语言。</a:t>
            </a:r>
            <a:r>
              <a:rPr lang="en-US" altLang="zh-CN" sz="2000" dirty="0"/>
              <a:t>2005</a:t>
            </a:r>
            <a:r>
              <a:rPr lang="zh-CN" altLang="en-US" sz="2000" dirty="0"/>
              <a:t>年</a:t>
            </a:r>
            <a:r>
              <a:rPr lang="en-US" altLang="zh-CN" sz="2000" dirty="0"/>
              <a:t>12</a:t>
            </a:r>
            <a:r>
              <a:rPr lang="zh-CN" altLang="en-US" sz="2000" dirty="0"/>
              <a:t>月入职</a:t>
            </a:r>
            <a:r>
              <a:rPr lang="en-US" altLang="zh-CN" sz="2000" dirty="0"/>
              <a:t>Google</a:t>
            </a:r>
            <a:r>
              <a:rPr lang="zh-CN" altLang="en-US" sz="2000" dirty="0"/>
              <a:t>工作。</a:t>
            </a:r>
            <a:r>
              <a:rPr lang="en-US" altLang="zh-CN" sz="2000" dirty="0"/>
              <a:t>2012</a:t>
            </a:r>
            <a:r>
              <a:rPr lang="zh-CN" altLang="en-US" sz="2000" dirty="0"/>
              <a:t>年</a:t>
            </a:r>
            <a:r>
              <a:rPr lang="en-US" altLang="zh-CN" sz="2000" dirty="0"/>
              <a:t>12</a:t>
            </a:r>
            <a:r>
              <a:rPr lang="zh-CN" altLang="en-US" sz="2000" dirty="0"/>
              <a:t>月加入</a:t>
            </a:r>
            <a:r>
              <a:rPr lang="en-US" altLang="zh-CN" sz="2000" dirty="0"/>
              <a:t>Dropbox</a:t>
            </a:r>
            <a:r>
              <a:rPr lang="zh-CN" altLang="en-US" sz="2000" dirty="0"/>
              <a:t>公司。</a:t>
            </a:r>
            <a:r>
              <a:rPr lang="en-US" altLang="zh-CN" sz="2000" dirty="0"/>
              <a:t>2019</a:t>
            </a:r>
            <a:r>
              <a:rPr lang="zh-CN" altLang="en-US" sz="2000" dirty="0"/>
              <a:t>年</a:t>
            </a:r>
            <a:r>
              <a:rPr lang="en-US" altLang="zh-CN" sz="2000" dirty="0"/>
              <a:t>10</a:t>
            </a:r>
            <a:r>
              <a:rPr lang="zh-CN" altLang="en-US" sz="2000" dirty="0"/>
              <a:t>月退休。</a:t>
            </a:r>
            <a:r>
              <a:rPr lang="en-US" altLang="zh-CN" sz="2000" dirty="0"/>
              <a:t>2020</a:t>
            </a:r>
            <a:r>
              <a:rPr lang="zh-CN" altLang="en-US" sz="2000" dirty="0"/>
              <a:t>年</a:t>
            </a:r>
            <a:r>
              <a:rPr lang="en-US" altLang="zh-CN" sz="2000" dirty="0"/>
              <a:t>11</a:t>
            </a:r>
            <a:r>
              <a:rPr lang="zh-CN" altLang="en-US" sz="2000" dirty="0"/>
              <a:t>月加入微软公司。</a:t>
            </a:r>
            <a:endParaRPr lang="en-US" altLang="zh-CN" sz="2000" b="0" dirty="0">
              <a:solidFill>
                <a:srgbClr val="000000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269" name="Line 77"/>
          <p:cNvSpPr>
            <a:spLocks noChangeShapeType="1"/>
          </p:cNvSpPr>
          <p:nvPr/>
        </p:nvSpPr>
        <p:spPr bwMode="auto">
          <a:xfrm>
            <a:off x="2376738" y="3329809"/>
            <a:ext cx="6054723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271" name="Text Box 79"/>
          <p:cNvSpPr txBox="1">
            <a:spLocks noChangeArrowheads="1"/>
          </p:cNvSpPr>
          <p:nvPr/>
        </p:nvSpPr>
        <p:spPr bwMode="auto">
          <a:xfrm>
            <a:off x="395539" y="3071125"/>
            <a:ext cx="1447800" cy="116955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dirty="0"/>
              <a:t>Guido van </a:t>
            </a:r>
            <a:r>
              <a:rPr lang="en-US" altLang="zh-CN" sz="2000" dirty="0" err="1"/>
              <a:t>Rossum</a:t>
            </a:r>
            <a:endParaRPr lang="en-US" altLang="zh-CN" sz="2000" dirty="0"/>
          </a:p>
          <a:p>
            <a:pPr algn="ctr">
              <a:spcBef>
                <a:spcPct val="50000"/>
              </a:spcBef>
            </a:pPr>
            <a:r>
              <a:rPr lang="en-US" altLang="zh-CN" sz="2000" dirty="0">
                <a:ea typeface="宋体" panose="02010600030101010101" pitchFamily="2" charset="-122"/>
              </a:rPr>
              <a:t>(1956 - )</a:t>
            </a:r>
          </a:p>
        </p:txBody>
      </p:sp>
      <p:pic>
        <p:nvPicPr>
          <p:cNvPr id="30" name="图片 29" descr="Python之父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9113" y="3399638"/>
            <a:ext cx="3500462" cy="2626988"/>
          </a:xfrm>
          <a:prstGeom prst="rect">
            <a:avLst/>
          </a:prstGeom>
        </p:spPr>
      </p:pic>
      <p:pic>
        <p:nvPicPr>
          <p:cNvPr id="31" name="图片 30" descr="Python之父2.jpg"/>
          <p:cNvPicPr>
            <a:picLocks noChangeAspect="1"/>
          </p:cNvPicPr>
          <p:nvPr/>
        </p:nvPicPr>
        <p:blipFill>
          <a:blip r:embed="rId3"/>
          <a:srcRect b="8046"/>
          <a:stretch>
            <a:fillRect/>
          </a:stretch>
        </p:blipFill>
        <p:spPr>
          <a:xfrm>
            <a:off x="6315313" y="3383420"/>
            <a:ext cx="1928826" cy="2660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3853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7A0C4B-211D-4441-81A0-0016CE0B6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697"/>
            <a:ext cx="8229600" cy="831015"/>
          </a:xfrm>
        </p:spPr>
        <p:txBody>
          <a:bodyPr/>
          <a:lstStyle/>
          <a:p>
            <a:r>
              <a:rPr lang="zh-CN" altLang="en-US" dirty="0"/>
              <a:t>练习 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9D17BC-590E-43B7-A5A9-91DA1CB83D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530626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70000"/>
              </a:lnSpc>
            </a:pPr>
            <a:r>
              <a:rPr lang="zh-CN" altLang="en-US" dirty="0"/>
              <a:t>如果你花</a:t>
            </a:r>
            <a:r>
              <a:rPr lang="en-US" altLang="zh-CN" dirty="0"/>
              <a:t>42</a:t>
            </a:r>
            <a:r>
              <a:rPr lang="zh-CN" altLang="en-US" dirty="0"/>
              <a:t>分</a:t>
            </a:r>
            <a:r>
              <a:rPr lang="en-US" altLang="zh-CN" dirty="0"/>
              <a:t>42</a:t>
            </a:r>
            <a:r>
              <a:rPr lang="zh-CN" altLang="en-US" dirty="0"/>
              <a:t>秒跑完了</a:t>
            </a:r>
            <a:r>
              <a:rPr lang="en-US" altLang="zh-CN" dirty="0"/>
              <a:t>10</a:t>
            </a:r>
            <a:r>
              <a:rPr lang="zh-CN" altLang="en-US" dirty="0"/>
              <a:t>公里，你的平均配速是多少（每英里耗时，分别精确到分和秒）？你每小时平均跑了多少英里（英里</a:t>
            </a:r>
            <a:r>
              <a:rPr lang="en-US" altLang="zh-CN" dirty="0"/>
              <a:t>/</a:t>
            </a:r>
            <a:r>
              <a:rPr lang="zh-CN" altLang="en-US" dirty="0"/>
              <a:t>时）？</a:t>
            </a:r>
            <a:endParaRPr lang="en-US" altLang="zh-CN" dirty="0"/>
          </a:p>
          <a:p>
            <a:pPr lvl="1">
              <a:lnSpc>
                <a:spcPct val="170000"/>
              </a:lnSpc>
            </a:pPr>
            <a:r>
              <a:rPr lang="zh-CN" altLang="en-US" dirty="0"/>
              <a:t>提示：</a:t>
            </a:r>
            <a:r>
              <a:rPr lang="en-US" altLang="zh-CN" dirty="0"/>
              <a:t>1</a:t>
            </a:r>
            <a:r>
              <a:rPr lang="zh-CN" altLang="en-US" dirty="0"/>
              <a:t>英里等于</a:t>
            </a:r>
            <a:r>
              <a:rPr lang="en-US" altLang="zh-CN" dirty="0"/>
              <a:t>1.61</a:t>
            </a:r>
            <a:r>
              <a:rPr lang="zh-CN" altLang="en-US" dirty="0"/>
              <a:t>公里</a:t>
            </a:r>
            <a:endParaRPr lang="en-US" altLang="zh-CN" dirty="0"/>
          </a:p>
          <a:p>
            <a:pPr>
              <a:lnSpc>
                <a:spcPct val="170000"/>
              </a:lnSpc>
            </a:pPr>
            <a:r>
              <a:rPr lang="zh-CN" altLang="en-US" dirty="0"/>
              <a:t>如果我上午</a:t>
            </a:r>
            <a:r>
              <a:rPr lang="en-US" altLang="zh-CN" dirty="0"/>
              <a:t>6:52</a:t>
            </a:r>
            <a:r>
              <a:rPr lang="zh-CN" altLang="en-US" dirty="0"/>
              <a:t>离开家， 以放松跑的速度跑</a:t>
            </a:r>
            <a:r>
              <a:rPr lang="en-US" altLang="zh-CN" dirty="0"/>
              <a:t>1</a:t>
            </a:r>
            <a:r>
              <a:rPr lang="zh-CN" altLang="en-US" dirty="0"/>
              <a:t>英里（每英里耗时</a:t>
            </a:r>
            <a:r>
              <a:rPr lang="en-US" altLang="zh-CN" dirty="0"/>
              <a:t>8</a:t>
            </a:r>
            <a:r>
              <a:rPr lang="zh-CN" altLang="en-US" dirty="0"/>
              <a:t>分</a:t>
            </a:r>
            <a:r>
              <a:rPr lang="en-US" altLang="zh-CN" dirty="0"/>
              <a:t>15</a:t>
            </a:r>
            <a:r>
              <a:rPr lang="zh-CN" altLang="en-US" dirty="0"/>
              <a:t>秒），再以节奏跑的速度跑</a:t>
            </a:r>
            <a:r>
              <a:rPr lang="en-US" altLang="zh-CN" dirty="0"/>
              <a:t>3</a:t>
            </a:r>
            <a:r>
              <a:rPr lang="zh-CN" altLang="en-US" dirty="0"/>
              <a:t>英里（每英里耗时</a:t>
            </a:r>
            <a:r>
              <a:rPr lang="en-US" altLang="zh-CN" dirty="0"/>
              <a:t>7</a:t>
            </a:r>
            <a:r>
              <a:rPr lang="zh-CN" altLang="en-US" dirty="0"/>
              <a:t>分</a:t>
            </a:r>
            <a:r>
              <a:rPr lang="en-US" altLang="zh-CN" dirty="0"/>
              <a:t>12</a:t>
            </a:r>
            <a:r>
              <a:rPr lang="zh-CN" altLang="en-US" dirty="0"/>
              <a:t>秒</a:t>
            </a:r>
            <a:r>
              <a:rPr lang="en-US" altLang="zh-CN" dirty="0"/>
              <a:t>)</a:t>
            </a:r>
            <a:r>
              <a:rPr lang="zh-CN" altLang="en-US" dirty="0"/>
              <a:t>，之后又以放松跑的速度跑</a:t>
            </a:r>
            <a:r>
              <a:rPr lang="en-US" altLang="zh-CN" dirty="0"/>
              <a:t>1</a:t>
            </a:r>
            <a:r>
              <a:rPr lang="zh-CN" altLang="en-US" dirty="0"/>
              <a:t>英里，我什么时候回到家吃早饭？</a:t>
            </a:r>
          </a:p>
        </p:txBody>
      </p:sp>
    </p:spTree>
    <p:extLst>
      <p:ext uri="{BB962C8B-B14F-4D97-AF65-F5344CB8AC3E}">
        <p14:creationId xmlns:p14="http://schemas.microsoft.com/office/powerpoint/2010/main" val="2924144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8601"/>
            <a:ext cx="8229600" cy="1143000"/>
          </a:xfrm>
        </p:spPr>
        <p:txBody>
          <a:bodyPr/>
          <a:lstStyle/>
          <a:p>
            <a:r>
              <a:rPr lang="zh-CN" altLang="en-US" dirty="0"/>
              <a:t>字符串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9132"/>
            <a:ext cx="8229600" cy="504055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dirty="0"/>
              <a:t>字符串用单引号 </a:t>
            </a:r>
            <a:r>
              <a:rPr lang="en-US" altLang="zh-CN" sz="3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zh-CN" altLang="en-US" dirty="0"/>
              <a:t>或双引号 </a:t>
            </a:r>
            <a:r>
              <a:rPr lang="en-US" altLang="zh-CN" sz="3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zh-CN" altLang="en-US" dirty="0"/>
              <a:t>括起来</a:t>
            </a:r>
            <a:endParaRPr lang="en-US" altLang="zh-CN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1773294"/>
            <a:ext cx="8064896" cy="1569660"/>
          </a:xfrm>
          <a:prstGeom prst="rect">
            <a:avLst/>
          </a:prstGeom>
          <a:solidFill>
            <a:srgbClr val="00FFFF"/>
          </a:solidFill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 = 'Hello world!'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 = "Hello world!"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 == b</a:t>
            </a: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 = "Per's lecture"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552" y="4797152"/>
            <a:ext cx="8064896" cy="1569660"/>
          </a:xfrm>
          <a:prstGeom prst="rect">
            <a:avLst/>
          </a:prstGeom>
          <a:solidFill>
            <a:srgbClr val="00FFFF"/>
          </a:solidFill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 = "One line.\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nAnother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line."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print(a)</a:t>
            </a: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 = """One line,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another line."""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print(b)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484C24D-9EA5-4C6A-87A4-3D75C4E54366}"/>
              </a:ext>
            </a:extLst>
          </p:cNvPr>
          <p:cNvSpPr txBox="1"/>
          <p:nvPr/>
        </p:nvSpPr>
        <p:spPr>
          <a:xfrm>
            <a:off x="484182" y="3542248"/>
            <a:ext cx="8319906" cy="1055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使用反斜杠 </a:t>
            </a: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\</a:t>
            </a:r>
            <a:r>
              <a:rPr kumimoji="0" lang="en-US" altLang="zh-CN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转义特殊字符：</a:t>
            </a:r>
            <a:r>
              <a:rPr kumimoji="0" lang="en-US" altLang="zh-CN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\n </a:t>
            </a:r>
            <a:r>
              <a:rPr kumimoji="0" lang="zh-CN" alt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换行符，</a:t>
            </a:r>
            <a:r>
              <a:rPr kumimoji="0" lang="en-US" altLang="zh-CN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\t </a:t>
            </a:r>
            <a:r>
              <a:rPr kumimoji="0" lang="zh-CN" alt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制表符，</a:t>
            </a:r>
            <a:r>
              <a:rPr kumimoji="0" lang="en-US" altLang="zh-CN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……</a:t>
            </a:r>
          </a:p>
          <a:p>
            <a:pPr marL="342900" marR="0" lvl="0" indent="-342900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三引号用于大块的文本内容</a:t>
            </a:r>
          </a:p>
        </p:txBody>
      </p:sp>
    </p:spTree>
    <p:extLst>
      <p:ext uri="{BB962C8B-B14F-4D97-AF65-F5344CB8AC3E}">
        <p14:creationId xmlns:p14="http://schemas.microsoft.com/office/powerpoint/2010/main" val="19714477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GB" dirty="0">
                <a:latin typeface="+mn-ea"/>
                <a:ea typeface="+mn-ea"/>
              </a:rPr>
              <a:t>字符串运算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53FBF-B99B-4328-9EF1-0BCE0A491900}" type="slidenum">
              <a:rPr lang="en-US" altLang="zh-CN" smtClean="0"/>
              <a:pPr/>
              <a:t>32</a:t>
            </a:fld>
            <a:endParaRPr lang="en-US" altLang="zh-CN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55575" y="1112749"/>
            <a:ext cx="7632849" cy="5469511"/>
          </a:xfrm>
          <a:prstGeom prst="rect">
            <a:avLst/>
          </a:prstGeom>
          <a:solidFill>
            <a:srgbClr val="00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6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r>
              <a:rPr lang="en-US" altLang="zh-CN" i="1" dirty="0">
                <a:solidFill>
                  <a:srgbClr val="C00000"/>
                </a:solidFill>
              </a:rPr>
              <a:t># </a:t>
            </a:r>
            <a:r>
              <a:rPr lang="zh-CN" altLang="en-US" i="1" dirty="0">
                <a:solidFill>
                  <a:srgbClr val="C00000"/>
                </a:solidFill>
              </a:rPr>
              <a:t>字符串拼接</a:t>
            </a:r>
            <a:endParaRPr lang="en-GB" altLang="zh-CN" i="1" dirty="0">
              <a:solidFill>
                <a:srgbClr val="C00000"/>
              </a:solidFill>
            </a:endParaRPr>
          </a:p>
          <a:p>
            <a:r>
              <a:rPr lang="en-GB" altLang="zh-CN" dirty="0"/>
              <a:t>a = "Part 1"</a:t>
            </a:r>
          </a:p>
          <a:p>
            <a:r>
              <a:rPr lang="en-GB" altLang="zh-CN" dirty="0"/>
              <a:t>b = "and part 2"</a:t>
            </a:r>
          </a:p>
          <a:p>
            <a:r>
              <a:rPr lang="en-GB" altLang="zh-CN" dirty="0"/>
              <a:t>a + ' ' + b</a:t>
            </a:r>
          </a:p>
          <a:p>
            <a:endParaRPr lang="en-GB" altLang="zh-CN" dirty="0"/>
          </a:p>
          <a:p>
            <a:r>
              <a:rPr lang="en-US" altLang="zh-CN" i="1" dirty="0">
                <a:solidFill>
                  <a:srgbClr val="C00000"/>
                </a:solidFill>
              </a:rPr>
              <a:t># </a:t>
            </a:r>
            <a:r>
              <a:rPr lang="zh-CN" altLang="en-US" i="1" dirty="0">
                <a:solidFill>
                  <a:srgbClr val="C00000"/>
                </a:solidFill>
              </a:rPr>
              <a:t>字符串重复并拼接</a:t>
            </a:r>
            <a:endParaRPr lang="en-GB" altLang="zh-CN" i="1" dirty="0">
              <a:solidFill>
                <a:srgbClr val="C00000"/>
              </a:solidFill>
            </a:endParaRPr>
          </a:p>
          <a:p>
            <a:r>
              <a:rPr lang="en-GB" altLang="zh-CN" dirty="0"/>
              <a:t>s = a * 2</a:t>
            </a:r>
          </a:p>
          <a:p>
            <a:r>
              <a:rPr lang="en-GB" altLang="zh-CN" dirty="0"/>
              <a:t>print(s)</a:t>
            </a:r>
          </a:p>
          <a:p>
            <a:endParaRPr lang="en-GB" altLang="zh-CN" dirty="0"/>
          </a:p>
          <a:p>
            <a:r>
              <a:rPr lang="en-US" altLang="zh-CN" i="1" dirty="0">
                <a:solidFill>
                  <a:srgbClr val="C00000"/>
                </a:solidFill>
              </a:rPr>
              <a:t># </a:t>
            </a:r>
            <a:r>
              <a:rPr lang="zh-CN" altLang="en-US" i="1" dirty="0">
                <a:solidFill>
                  <a:srgbClr val="C00000"/>
                </a:solidFill>
              </a:rPr>
              <a:t>提取子串</a:t>
            </a:r>
            <a:endParaRPr lang="en-US" altLang="zh-CN" i="1" dirty="0">
              <a:solidFill>
                <a:srgbClr val="C00000"/>
              </a:solidFill>
            </a:endParaRPr>
          </a:p>
          <a:p>
            <a:r>
              <a:rPr lang="en-GB" altLang="zh-CN" dirty="0"/>
              <a:t>s[0]</a:t>
            </a:r>
          </a:p>
          <a:p>
            <a:r>
              <a:rPr lang="en-US" altLang="zh-CN" dirty="0"/>
              <a:t>print(s[0:4])</a:t>
            </a:r>
          </a:p>
          <a:p>
            <a:r>
              <a:rPr lang="en-US" altLang="zh-CN" dirty="0"/>
              <a:t>print(s[5:])</a:t>
            </a:r>
          </a:p>
          <a:p>
            <a:r>
              <a:rPr lang="en-US" altLang="zh-CN" dirty="0"/>
              <a:t>print(s[6:-1])</a:t>
            </a:r>
          </a:p>
          <a:p>
            <a:endParaRPr lang="en-US" altLang="zh-CN" dirty="0"/>
          </a:p>
          <a:p>
            <a:r>
              <a:rPr lang="en-US" altLang="zh-CN" i="1" dirty="0">
                <a:solidFill>
                  <a:srgbClr val="C00000"/>
                </a:solidFill>
              </a:rPr>
              <a:t># </a:t>
            </a:r>
            <a:r>
              <a:rPr lang="zh-CN" altLang="en-US" i="1" dirty="0">
                <a:solidFill>
                  <a:srgbClr val="C00000"/>
                </a:solidFill>
              </a:rPr>
              <a:t>字符串长度</a:t>
            </a:r>
            <a:endParaRPr lang="en-US" altLang="zh-CN" i="1" dirty="0">
              <a:solidFill>
                <a:srgbClr val="C00000"/>
              </a:solidFill>
            </a:endParaRPr>
          </a:p>
          <a:p>
            <a:r>
              <a:rPr lang="en-GB" altLang="zh-CN" dirty="0" err="1"/>
              <a:t>len</a:t>
            </a:r>
            <a:r>
              <a:rPr lang="en-GB" altLang="zh-CN" dirty="0"/>
              <a:t>(s)</a:t>
            </a:r>
          </a:p>
          <a:p>
            <a:endParaRPr lang="en-GB" altLang="zh-CN" i="1" dirty="0">
              <a:solidFill>
                <a:srgbClr val="C00000"/>
              </a:solidFill>
            </a:endParaRPr>
          </a:p>
          <a:p>
            <a:r>
              <a:rPr lang="en-GB" altLang="zh-CN" i="1" dirty="0">
                <a:solidFill>
                  <a:srgbClr val="C00000"/>
                </a:solidFill>
              </a:rPr>
              <a:t># </a:t>
            </a:r>
            <a:r>
              <a:rPr lang="zh-CN" altLang="en-US" i="1" dirty="0">
                <a:solidFill>
                  <a:srgbClr val="C00000"/>
                </a:solidFill>
              </a:rPr>
              <a:t>子串检测</a:t>
            </a:r>
            <a:endParaRPr lang="en-US" altLang="zh-CN" i="1" dirty="0">
              <a:solidFill>
                <a:srgbClr val="C00000"/>
              </a:solidFill>
            </a:endParaRPr>
          </a:p>
          <a:p>
            <a:r>
              <a:rPr lang="en-GB" altLang="zh-CN" dirty="0">
                <a:solidFill>
                  <a:srgbClr val="000000"/>
                </a:solidFill>
              </a:rPr>
              <a:t>'p' in s</a:t>
            </a:r>
          </a:p>
          <a:p>
            <a:r>
              <a:rPr lang="en-GB" altLang="zh-CN" dirty="0">
                <a:solidFill>
                  <a:srgbClr val="000000"/>
                </a:solidFill>
              </a:rPr>
              <a:t>'P' in s</a:t>
            </a:r>
          </a:p>
          <a:p>
            <a:r>
              <a:rPr lang="en-GB" altLang="zh-CN" dirty="0">
                <a:solidFill>
                  <a:srgbClr val="000000"/>
                </a:solidFill>
              </a:rPr>
              <a:t>'Part' in s</a:t>
            </a:r>
            <a:endParaRPr lang="en-GB" altLang="zh-CN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90911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3253"/>
            <a:ext cx="8229600" cy="1143000"/>
          </a:xfrm>
        </p:spPr>
        <p:txBody>
          <a:bodyPr/>
          <a:lstStyle/>
          <a:p>
            <a:r>
              <a:rPr lang="zh-CN" altLang="en-US" dirty="0"/>
              <a:t>字符串不能改变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53FBF-B99B-4328-9EF1-0BCE0A491900}" type="slidenum">
              <a:rPr lang="en-US" altLang="zh-CN" smtClean="0"/>
              <a:pPr/>
              <a:t>33</a:t>
            </a:fld>
            <a:endParaRPr lang="en-US" altLang="zh-CN" dirty="0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72564" y="1665637"/>
            <a:ext cx="7576560" cy="584775"/>
          </a:xfrm>
          <a:prstGeom prst="rect">
            <a:avLst/>
          </a:prstGeom>
          <a:solidFill>
            <a:srgbClr val="00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600" i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r>
              <a:rPr lang="en-US" altLang="zh-CN" dirty="0"/>
              <a:t># </a:t>
            </a:r>
            <a:r>
              <a:rPr lang="zh-CN" altLang="en-US" dirty="0"/>
              <a:t>直接修改字符串会报错</a:t>
            </a:r>
            <a:endParaRPr lang="en-GB" altLang="zh-CN" dirty="0"/>
          </a:p>
          <a:p>
            <a:r>
              <a:rPr lang="en-GB" altLang="zh-CN" i="0" dirty="0">
                <a:solidFill>
                  <a:schemeClr val="tx1"/>
                </a:solidFill>
              </a:rPr>
              <a:t>s[0] = 'B'</a:t>
            </a: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772564" y="3093659"/>
            <a:ext cx="7596844" cy="554484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</p:spPr>
        <p:txBody>
          <a:bodyPr lIns="90000" tIns="144000" rIns="90000" bIns="720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37000"/>
              </a:lnSpc>
              <a:spcBef>
                <a:spcPts val="875"/>
              </a:spcBef>
            </a:pPr>
            <a:r>
              <a:rPr lang="en-US" altLang="zh-CN" sz="1600" i="1" dirty="0">
                <a:solidFill>
                  <a:srgbClr val="C00000"/>
                </a:solidFill>
              </a:rPr>
              <a:t># </a:t>
            </a:r>
            <a:r>
              <a:rPr lang="zh-CN" altLang="en-US" sz="1600" i="1" dirty="0">
                <a:solidFill>
                  <a:srgbClr val="C00000"/>
                </a:solidFill>
              </a:rPr>
              <a:t>构建新字符串</a:t>
            </a:r>
            <a:endParaRPr lang="en-GB" altLang="zh-CN" sz="1600" i="1" dirty="0">
              <a:solidFill>
                <a:srgbClr val="C00000"/>
              </a:solidFill>
            </a:endParaRPr>
          </a:p>
          <a:p>
            <a:pPr eaLnBrk="1" hangingPunct="1">
              <a:lnSpc>
                <a:spcPct val="37000"/>
              </a:lnSpc>
              <a:spcBef>
                <a:spcPts val="875"/>
              </a:spcBef>
            </a:pPr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s = 'B' + s[1:]</a:t>
            </a:r>
          </a:p>
        </p:txBody>
      </p:sp>
      <p:sp>
        <p:nvSpPr>
          <p:cNvPr id="15" name="内容占位符 2"/>
          <p:cNvSpPr txBox="1">
            <a:spLocks/>
          </p:cNvSpPr>
          <p:nvPr/>
        </p:nvSpPr>
        <p:spPr>
          <a:xfrm>
            <a:off x="457200" y="1147749"/>
            <a:ext cx="8229600" cy="498111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2400" dirty="0"/>
              <a:t>Python</a:t>
            </a:r>
            <a:r>
              <a:rPr lang="zh-CN" altLang="en-US" sz="2400" dirty="0"/>
              <a:t>中的字符串不可修改！</a:t>
            </a:r>
            <a:endParaRPr lang="en-US" altLang="zh-CN" sz="2400" dirty="0"/>
          </a:p>
        </p:txBody>
      </p:sp>
      <p:sp>
        <p:nvSpPr>
          <p:cNvPr id="17" name="TextBox 3">
            <a:extLst>
              <a:ext uri="{FF2B5EF4-FFF2-40B4-BE49-F238E27FC236}">
                <a16:creationId xmlns:a16="http://schemas.microsoft.com/office/drawing/2014/main" id="{8476757D-0F03-4288-9897-286D1D1EBDC2}"/>
              </a:ext>
            </a:extLst>
          </p:cNvPr>
          <p:cNvSpPr txBox="1"/>
          <p:nvPr/>
        </p:nvSpPr>
        <p:spPr>
          <a:xfrm>
            <a:off x="772564" y="4464598"/>
            <a:ext cx="7596844" cy="1323439"/>
          </a:xfrm>
          <a:prstGeom prst="rect">
            <a:avLst/>
          </a:prstGeom>
          <a:solidFill>
            <a:srgbClr val="00FFFF"/>
          </a:solidFill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hello = 'hello'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world = "</a:t>
            </a:r>
            <a:r>
              <a:rPr lang="en-US" altLang="zh-CN" sz="1600" dirty="0">
                <a:solidFill>
                  <a:srgbClr val="000000"/>
                </a:solidFill>
                <a:latin typeface="Courier New" pitchFamily="49" charset="0"/>
              </a:rPr>
              <a:t>world"</a:t>
            </a:r>
          </a:p>
          <a:p>
            <a:r>
              <a:rPr lang="en-US" altLang="zh-CN" sz="1600" i="1" dirty="0">
                <a:solidFill>
                  <a:srgbClr val="C00000"/>
                </a:solidFill>
              </a:rPr>
              <a:t># </a:t>
            </a:r>
            <a:r>
              <a:rPr lang="zh-CN" altLang="en-US" sz="1600" i="1" dirty="0">
                <a:solidFill>
                  <a:srgbClr val="C00000"/>
                </a:solidFill>
              </a:rPr>
              <a:t>字符串格式化</a:t>
            </a:r>
            <a:endParaRPr lang="en-US" altLang="zh-CN" sz="1600" dirty="0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hw12 = '%s %s %d' % (hello, world, 12)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print(hw12)</a:t>
            </a:r>
            <a:endParaRPr lang="zh-CN" altLang="en-US" sz="1600" dirty="0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91E4F4D-CE4E-463A-A343-966E0F8BE171}"/>
              </a:ext>
            </a:extLst>
          </p:cNvPr>
          <p:cNvSpPr txBox="1"/>
          <p:nvPr/>
        </p:nvSpPr>
        <p:spPr>
          <a:xfrm>
            <a:off x="457200" y="2408156"/>
            <a:ext cx="8324582" cy="498111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zh-CN"/>
            </a:defPPr>
            <a:lvl1pPr marL="342900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3200"/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zh-CN" altLang="en-US" sz="2400" dirty="0"/>
              <a:t>如果要改变一个字符串：用旧的字符串片段生成一个新的</a:t>
            </a:r>
            <a:endParaRPr lang="en-US" altLang="zh-CN" sz="24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8BFDD99-639F-4C4F-83A7-47F5F2912797}"/>
              </a:ext>
            </a:extLst>
          </p:cNvPr>
          <p:cNvSpPr txBox="1"/>
          <p:nvPr/>
        </p:nvSpPr>
        <p:spPr>
          <a:xfrm>
            <a:off x="468778" y="3806366"/>
            <a:ext cx="7931832" cy="500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如果要生成许多新串，尝试字符串格式化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79091CD-E185-400F-8E97-C7CBA73FF891}"/>
              </a:ext>
            </a:extLst>
          </p:cNvPr>
          <p:cNvSpPr txBox="1"/>
          <p:nvPr/>
        </p:nvSpPr>
        <p:spPr>
          <a:xfrm>
            <a:off x="457200" y="5946260"/>
            <a:ext cx="636065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列表（</a:t>
            </a:r>
            <a:r>
              <a:rPr lang="en-US" altLang="zh-CN" sz="2400" dirty="0"/>
              <a:t>List</a:t>
            </a:r>
            <a:r>
              <a:rPr lang="zh-CN" altLang="en-US" sz="2400" dirty="0"/>
              <a:t>）处理能让字符串处理更为有效</a:t>
            </a:r>
          </a:p>
        </p:txBody>
      </p:sp>
    </p:spTree>
    <p:extLst>
      <p:ext uri="{BB962C8B-B14F-4D97-AF65-F5344CB8AC3E}">
        <p14:creationId xmlns:p14="http://schemas.microsoft.com/office/powerpoint/2010/main" val="22379796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199" y="22923"/>
            <a:ext cx="8229600" cy="1143000"/>
          </a:xfrm>
        </p:spPr>
        <p:txBody>
          <a:bodyPr/>
          <a:lstStyle/>
          <a:p>
            <a:r>
              <a:rPr lang="zh-CN" altLang="en-US" dirty="0"/>
              <a:t>字符串的方法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53FBF-B99B-4328-9EF1-0BCE0A491900}" type="slidenum">
              <a:rPr lang="en-US" altLang="zh-CN" smtClean="0"/>
              <a:pPr/>
              <a:t>34</a:t>
            </a:fld>
            <a:endParaRPr lang="en-US" altLang="zh-CN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395868" y="2556153"/>
            <a:ext cx="8353424" cy="2062103"/>
          </a:xfrm>
          <a:prstGeom prst="rect">
            <a:avLst/>
          </a:prstGeom>
          <a:solidFill>
            <a:srgbClr val="00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6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r>
              <a:rPr lang="en-GB" altLang="zh-CN" dirty="0"/>
              <a:t>s = 'a string, with stuff'</a:t>
            </a:r>
          </a:p>
          <a:p>
            <a:r>
              <a:rPr lang="en-GB" altLang="zh-CN" dirty="0" err="1"/>
              <a:t>s.</a:t>
            </a:r>
            <a:r>
              <a:rPr lang="en-GB" altLang="zh-CN" b="1" dirty="0" err="1"/>
              <a:t>count</a:t>
            </a:r>
            <a:r>
              <a:rPr lang="en-GB" altLang="zh-CN" dirty="0"/>
              <a:t>('</a:t>
            </a:r>
            <a:r>
              <a:rPr lang="en-GB" altLang="zh-CN" dirty="0" err="1"/>
              <a:t>st</a:t>
            </a:r>
            <a:r>
              <a:rPr lang="en-GB" altLang="zh-CN" dirty="0"/>
              <a:t>')                    # </a:t>
            </a:r>
            <a:r>
              <a:rPr lang="zh-CN" altLang="en-GB" dirty="0"/>
              <a:t>有多少子串</a:t>
            </a:r>
            <a:r>
              <a:rPr lang="en-GB" altLang="zh-CN" dirty="0"/>
              <a:t>?</a:t>
            </a:r>
          </a:p>
          <a:p>
            <a:r>
              <a:rPr lang="en-GB" altLang="zh-CN" dirty="0" err="1"/>
              <a:t>s.</a:t>
            </a:r>
            <a:r>
              <a:rPr lang="en-GB" altLang="zh-CN" b="1" dirty="0" err="1"/>
              <a:t>find</a:t>
            </a:r>
            <a:r>
              <a:rPr lang="en-GB" altLang="zh-CN" dirty="0"/>
              <a:t>(‘</a:t>
            </a:r>
            <a:r>
              <a:rPr lang="en-GB" altLang="zh-CN" dirty="0" err="1"/>
              <a:t>stu</a:t>
            </a:r>
            <a:r>
              <a:rPr lang="en-GB" altLang="zh-CN" dirty="0"/>
              <a:t>’)                    # </a:t>
            </a:r>
            <a:r>
              <a:rPr lang="zh-CN" altLang="en-US" dirty="0"/>
              <a:t>寻找子串，</a:t>
            </a:r>
            <a:r>
              <a:rPr lang="zh-CN" altLang="en-GB" dirty="0"/>
              <a:t>如果</a:t>
            </a:r>
            <a:r>
              <a:rPr lang="zh-CN" altLang="en-US" dirty="0"/>
              <a:t>有</a:t>
            </a:r>
            <a:r>
              <a:rPr lang="zh-CN" altLang="en-GB" dirty="0"/>
              <a:t>，给出子串的位置</a:t>
            </a:r>
            <a:endParaRPr lang="en-GB" altLang="zh-CN" dirty="0"/>
          </a:p>
          <a:p>
            <a:r>
              <a:rPr lang="en-GB" altLang="zh-CN" dirty="0" err="1"/>
              <a:t>s.</a:t>
            </a:r>
            <a:r>
              <a:rPr lang="en-GB" altLang="zh-CN" b="1" dirty="0" err="1"/>
              <a:t>replace</a:t>
            </a:r>
            <a:r>
              <a:rPr lang="en-GB" altLang="zh-CN" dirty="0"/>
              <a:t>('stuff', 'characters') # </a:t>
            </a:r>
            <a:r>
              <a:rPr lang="zh-CN" altLang="en-GB" dirty="0"/>
              <a:t>替换子串</a:t>
            </a:r>
            <a:r>
              <a:rPr lang="en-GB" altLang="zh-CN" dirty="0"/>
              <a:t> (</a:t>
            </a:r>
            <a:r>
              <a:rPr lang="zh-CN" altLang="en-GB" dirty="0"/>
              <a:t>全部出现过的子串</a:t>
            </a:r>
            <a:r>
              <a:rPr lang="en-GB" altLang="zh-CN" dirty="0"/>
              <a:t>)</a:t>
            </a:r>
          </a:p>
          <a:p>
            <a:r>
              <a:rPr lang="en-GB" altLang="zh-CN" dirty="0" err="1"/>
              <a:t>s.replace</a:t>
            </a:r>
            <a:r>
              <a:rPr lang="en-GB" altLang="zh-CN" dirty="0"/>
              <a:t>('s', 'X', 1)           # </a:t>
            </a:r>
            <a:r>
              <a:rPr lang="zh-CN" altLang="en-GB" dirty="0"/>
              <a:t>只替换一次</a:t>
            </a:r>
            <a:endParaRPr lang="en-GB" altLang="zh-CN" dirty="0"/>
          </a:p>
          <a:p>
            <a:endParaRPr lang="en-US" altLang="zh-CN" dirty="0"/>
          </a:p>
          <a:p>
            <a:r>
              <a:rPr lang="en-US" altLang="zh-CN" dirty="0"/>
              <a:t>s</a:t>
            </a:r>
            <a:r>
              <a:rPr lang="en-GB" altLang="zh-CN" dirty="0"/>
              <a:t> = '3'</a:t>
            </a:r>
          </a:p>
          <a:p>
            <a:r>
              <a:rPr lang="en-GB" altLang="zh-CN" dirty="0" err="1"/>
              <a:t>s.</a:t>
            </a:r>
            <a:r>
              <a:rPr lang="en-GB" altLang="zh-CN" b="1" dirty="0" err="1"/>
              <a:t>isdigit</a:t>
            </a:r>
            <a:r>
              <a:rPr lang="en-GB" altLang="zh-CN" dirty="0"/>
              <a:t>()                      # </a:t>
            </a:r>
            <a:r>
              <a:rPr lang="zh-CN" altLang="en-GB" dirty="0"/>
              <a:t>是纯数字串吗</a:t>
            </a:r>
            <a:r>
              <a:rPr lang="en-GB" altLang="zh-CN" dirty="0"/>
              <a:t>?</a:t>
            </a:r>
          </a:p>
        </p:txBody>
      </p:sp>
      <p:sp>
        <p:nvSpPr>
          <p:cNvPr id="14" name="内容占位符 2"/>
          <p:cNvSpPr txBox="1">
            <a:spLocks/>
          </p:cNvSpPr>
          <p:nvPr/>
        </p:nvSpPr>
        <p:spPr>
          <a:xfrm>
            <a:off x="467035" y="1047918"/>
            <a:ext cx="8229600" cy="1444978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400" dirty="0"/>
              <a:t>字符串有一组内建（</a:t>
            </a:r>
            <a:r>
              <a:rPr lang="en-US" altLang="zh-CN" sz="2400" dirty="0"/>
              <a:t>built-in</a:t>
            </a:r>
            <a:r>
              <a:rPr lang="zh-CN" altLang="en-US" sz="2400" dirty="0"/>
              <a:t>）方法</a:t>
            </a:r>
            <a:endParaRPr lang="en-US" altLang="zh-CN" sz="2400" dirty="0"/>
          </a:p>
          <a:p>
            <a:pPr lvl="1">
              <a:lnSpc>
                <a:spcPct val="120000"/>
              </a:lnSpc>
            </a:pPr>
            <a:r>
              <a:rPr lang="en-US" altLang="zh-CN" sz="2000" dirty="0">
                <a:hlinkClick r:id="rId2"/>
              </a:rPr>
              <a:t>https://www.runoob.com/python3/python3-string.html</a:t>
            </a:r>
            <a:r>
              <a:rPr lang="en-US" altLang="zh-CN" sz="2000" dirty="0"/>
              <a:t> </a:t>
            </a:r>
            <a:endParaRPr lang="zh-CN" altLang="en-US" sz="2000" dirty="0"/>
          </a:p>
          <a:p>
            <a:pPr>
              <a:lnSpc>
                <a:spcPct val="120000"/>
              </a:lnSpc>
            </a:pPr>
            <a:r>
              <a:rPr lang="zh-CN" altLang="en-US" sz="2400" dirty="0"/>
              <a:t>没有方法可以改变原串，有几个方法可以生成新串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281A9F-D993-4FD1-BC01-DA86C1F67559}"/>
              </a:ext>
            </a:extLst>
          </p:cNvPr>
          <p:cNvSpPr/>
          <p:nvPr/>
        </p:nvSpPr>
        <p:spPr>
          <a:xfrm>
            <a:off x="395287" y="4723030"/>
            <a:ext cx="8353424" cy="1815882"/>
          </a:xfrm>
          <a:prstGeom prst="rect">
            <a:avLst/>
          </a:prstGeom>
          <a:solidFill>
            <a:srgbClr val="00FFFF"/>
          </a:solidFill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 = "hello"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</a:t>
            </a:r>
            <a:r>
              <a:rPr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capitalize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        #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首字母大写；输出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"Hello"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</a:t>
            </a:r>
            <a:r>
              <a:rPr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upper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             #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所有字符转换成大写字符；输出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"HELLO"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</a:t>
            </a:r>
            <a:r>
              <a:rPr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rjust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(7))            #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右对齐，左端补空格；输出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  hello"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</a:t>
            </a:r>
            <a:r>
              <a:rPr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center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(7))           #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居中对齐，左右两端补空格；输出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 hello "</a:t>
            </a: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print(‘  world ’.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strip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    #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去除前后的所有空白符；输出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"world"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34330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5387" y="49608"/>
            <a:ext cx="8229600" cy="1143000"/>
          </a:xfrm>
        </p:spPr>
        <p:txBody>
          <a:bodyPr/>
          <a:lstStyle/>
          <a:p>
            <a:r>
              <a:rPr lang="zh-CN" altLang="en-US" dirty="0"/>
              <a:t>列表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53FBF-B99B-4328-9EF1-0BCE0A491900}" type="slidenum">
              <a:rPr lang="en-US" altLang="zh-CN" smtClean="0"/>
              <a:pPr/>
              <a:t>35</a:t>
            </a:fld>
            <a:endParaRPr lang="en-US" altLang="zh-CN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455387" y="2337998"/>
            <a:ext cx="8229600" cy="796024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</p:spPr>
        <p:txBody>
          <a:bodyPr wrap="square" lIns="90000" tIns="144000" rIns="90000" bIns="720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37000"/>
              </a:lnSpc>
              <a:spcBef>
                <a:spcPts val="875"/>
              </a:spcBef>
            </a:pPr>
            <a:r>
              <a:rPr lang="en-GB" altLang="zh-CN" sz="18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r = [1, 2.0, 3, 5]       # </a:t>
            </a:r>
            <a:r>
              <a:rPr lang="zh-CN" altLang="en-US" sz="18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列</a:t>
            </a:r>
            <a:r>
              <a:rPr lang="zh-CN" altLang="en-GB" sz="18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表实例，不同的值</a:t>
            </a:r>
            <a:endParaRPr lang="en-GB" altLang="zh-CN" sz="1800" dirty="0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  <a:p>
            <a:pPr eaLnBrk="1" hangingPunct="1">
              <a:lnSpc>
                <a:spcPct val="37000"/>
              </a:lnSpc>
              <a:spcBef>
                <a:spcPts val="875"/>
              </a:spcBef>
            </a:pPr>
            <a:endParaRPr lang="en-GB" altLang="zh-CN" sz="1800" dirty="0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  <a:p>
            <a:pPr eaLnBrk="1" hangingPunct="1">
              <a:lnSpc>
                <a:spcPct val="37000"/>
              </a:lnSpc>
              <a:spcBef>
                <a:spcPts val="875"/>
              </a:spcBef>
            </a:pPr>
            <a:r>
              <a:rPr lang="en-GB" altLang="zh-CN" sz="18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type(r)                  </a:t>
            </a:r>
            <a:r>
              <a:rPr lang="en-US" altLang="zh-CN" sz="18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# </a:t>
            </a:r>
            <a:r>
              <a:rPr lang="zh-CN" altLang="en-US" sz="18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输出</a:t>
            </a:r>
            <a:r>
              <a:rPr lang="en-GB" altLang="zh-CN" sz="18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&lt;class 'list'&gt;</a:t>
            </a: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455387" y="3350368"/>
            <a:ext cx="8229600" cy="1231785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</p:spPr>
        <p:txBody>
          <a:bodyPr wrap="square" lIns="90000" tIns="144000" rIns="90000" bIns="720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37000"/>
              </a:lnSpc>
              <a:spcBef>
                <a:spcPts val="875"/>
              </a:spcBef>
            </a:pPr>
            <a:r>
              <a:rPr lang="en-GB" altLang="zh-CN" sz="18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r[1]                     # </a:t>
            </a:r>
            <a:r>
              <a:rPr lang="zh-CN" altLang="en-GB" sz="18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通过</a:t>
            </a:r>
            <a:r>
              <a:rPr lang="zh-CN" altLang="en-US" sz="18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下</a:t>
            </a:r>
            <a:r>
              <a:rPr lang="zh-CN" altLang="en-GB" sz="18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标来访问</a:t>
            </a:r>
            <a:r>
              <a:rPr lang="en-GB" altLang="zh-CN" sz="18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; </a:t>
            </a:r>
            <a:r>
              <a:rPr lang="zh-CN" altLang="en-GB" sz="18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偏移量为</a:t>
            </a:r>
            <a:r>
              <a:rPr lang="en-GB" altLang="zh-CN" sz="18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0 </a:t>
            </a:r>
          </a:p>
          <a:p>
            <a:pPr eaLnBrk="1" hangingPunct="1">
              <a:lnSpc>
                <a:spcPct val="37000"/>
              </a:lnSpc>
              <a:spcBef>
                <a:spcPts val="875"/>
              </a:spcBef>
            </a:pPr>
            <a:endParaRPr lang="en-GB" altLang="zh-CN" sz="1800" dirty="0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  <a:p>
            <a:pPr eaLnBrk="1" hangingPunct="1">
              <a:lnSpc>
                <a:spcPct val="37000"/>
              </a:lnSpc>
              <a:spcBef>
                <a:spcPts val="875"/>
              </a:spcBef>
            </a:pPr>
            <a:r>
              <a:rPr lang="en-GB" altLang="zh-CN" sz="18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r[-1]                    # </a:t>
            </a:r>
            <a:r>
              <a:rPr lang="zh-CN" altLang="en-GB" sz="18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负的</a:t>
            </a:r>
            <a:r>
              <a:rPr lang="zh-CN" altLang="en-US" sz="18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下</a:t>
            </a:r>
            <a:r>
              <a:rPr lang="zh-CN" altLang="en-GB" sz="18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标代表从尾部开始计数</a:t>
            </a:r>
            <a:endParaRPr lang="en-US" altLang="zh-CN" sz="1800" dirty="0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  <a:p>
            <a:pPr eaLnBrk="1" hangingPunct="1">
              <a:lnSpc>
                <a:spcPct val="37000"/>
              </a:lnSpc>
              <a:spcBef>
                <a:spcPts val="875"/>
              </a:spcBef>
            </a:pPr>
            <a:endParaRPr lang="en-US" altLang="zh-CN" sz="1800" dirty="0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  <a:p>
            <a:pPr eaLnBrk="1" hangingPunct="1">
              <a:lnSpc>
                <a:spcPct val="37000"/>
              </a:lnSpc>
              <a:spcBef>
                <a:spcPts val="875"/>
              </a:spcBef>
            </a:pPr>
            <a:r>
              <a:rPr lang="en-GB" altLang="zh-CN" sz="1800" dirty="0">
                <a:solidFill>
                  <a:srgbClr val="000000"/>
                </a:solidFill>
                <a:latin typeface="Courier New" pitchFamily="49" charset="0"/>
              </a:rPr>
              <a:t>r[1:3]                   # </a:t>
            </a:r>
            <a:r>
              <a:rPr lang="zh-CN" altLang="en-US" sz="1800" dirty="0">
                <a:solidFill>
                  <a:srgbClr val="000000"/>
                </a:solidFill>
                <a:latin typeface="Courier New" pitchFamily="49" charset="0"/>
              </a:rPr>
              <a:t>列</a:t>
            </a:r>
            <a:r>
              <a:rPr lang="zh-CN" altLang="en-GB" sz="1800" dirty="0">
                <a:solidFill>
                  <a:srgbClr val="000000"/>
                </a:solidFill>
                <a:latin typeface="Courier New" pitchFamily="49" charset="0"/>
              </a:rPr>
              <a:t>表的片段</a:t>
            </a:r>
            <a:r>
              <a:rPr lang="en-GB" altLang="zh-CN" sz="1800" dirty="0">
                <a:solidFill>
                  <a:srgbClr val="000000"/>
                </a:solidFill>
                <a:latin typeface="Courier New" pitchFamily="49" charset="0"/>
              </a:rPr>
              <a:t>; </a:t>
            </a:r>
            <a:r>
              <a:rPr lang="zh-CN" altLang="en-GB" sz="1800" dirty="0">
                <a:solidFill>
                  <a:srgbClr val="000000"/>
                </a:solidFill>
                <a:latin typeface="Courier New" pitchFamily="49" charset="0"/>
              </a:rPr>
              <a:t>给出新的</a:t>
            </a:r>
            <a:r>
              <a:rPr lang="zh-CN" altLang="en-US" sz="1800" dirty="0">
                <a:solidFill>
                  <a:srgbClr val="000000"/>
                </a:solidFill>
                <a:latin typeface="Courier New" pitchFamily="49" charset="0"/>
              </a:rPr>
              <a:t>列</a:t>
            </a:r>
            <a:r>
              <a:rPr lang="zh-CN" altLang="en-GB" sz="1800" dirty="0">
                <a:solidFill>
                  <a:srgbClr val="000000"/>
                </a:solidFill>
                <a:latin typeface="Courier New" pitchFamily="49" charset="0"/>
              </a:rPr>
              <a:t>表</a:t>
            </a:r>
            <a:endParaRPr lang="en-GB" altLang="zh-CN" sz="1800" dirty="0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455387" y="4786558"/>
            <a:ext cx="8229600" cy="796024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</p:spPr>
        <p:txBody>
          <a:bodyPr wrap="square" lIns="90000" tIns="144000" rIns="90000" bIns="720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37000"/>
              </a:lnSpc>
              <a:spcBef>
                <a:spcPts val="875"/>
              </a:spcBef>
            </a:pPr>
            <a:r>
              <a:rPr lang="en-GB" altLang="zh-CN" sz="18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w = r + [10, 19]         # </a:t>
            </a:r>
            <a:r>
              <a:rPr lang="zh-CN" altLang="en-GB" sz="18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合并</a:t>
            </a:r>
            <a:r>
              <a:rPr lang="zh-CN" altLang="en-US" sz="18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列</a:t>
            </a:r>
            <a:r>
              <a:rPr lang="zh-CN" altLang="en-GB" sz="18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表</a:t>
            </a:r>
            <a:r>
              <a:rPr lang="en-GB" altLang="zh-CN" sz="18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; </a:t>
            </a:r>
            <a:r>
              <a:rPr lang="zh-CN" altLang="en-GB" sz="18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给出另外的一个</a:t>
            </a:r>
            <a:r>
              <a:rPr lang="zh-CN" altLang="en-US" sz="18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列</a:t>
            </a:r>
            <a:r>
              <a:rPr lang="zh-CN" altLang="en-GB" sz="18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表</a:t>
            </a:r>
            <a:endParaRPr lang="en-GB" altLang="zh-CN" sz="1800" dirty="0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  <a:p>
            <a:pPr eaLnBrk="1" hangingPunct="1">
              <a:lnSpc>
                <a:spcPct val="37000"/>
              </a:lnSpc>
              <a:spcBef>
                <a:spcPts val="875"/>
              </a:spcBef>
            </a:pPr>
            <a:r>
              <a:rPr lang="en-GB" altLang="zh-CN" sz="18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w</a:t>
            </a:r>
          </a:p>
          <a:p>
            <a:pPr eaLnBrk="1" hangingPunct="1">
              <a:lnSpc>
                <a:spcPct val="37000"/>
              </a:lnSpc>
              <a:spcBef>
                <a:spcPts val="875"/>
              </a:spcBef>
            </a:pPr>
            <a:r>
              <a:rPr lang="en-GB" altLang="zh-CN" sz="18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r                        # </a:t>
            </a:r>
            <a:r>
              <a:rPr lang="zh-CN" altLang="en-GB" sz="18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原</a:t>
            </a:r>
            <a:r>
              <a:rPr lang="zh-CN" altLang="en-US" sz="18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列</a:t>
            </a:r>
            <a:r>
              <a:rPr lang="zh-CN" altLang="en-GB" sz="18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表不变</a:t>
            </a:r>
            <a:r>
              <a:rPr lang="en-GB" altLang="zh-CN" sz="18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; w </a:t>
            </a:r>
            <a:r>
              <a:rPr lang="zh-CN" altLang="en-GB" sz="18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和 </a:t>
            </a:r>
            <a:r>
              <a:rPr lang="en-GB" altLang="zh-CN" sz="18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r </a:t>
            </a:r>
            <a:r>
              <a:rPr lang="zh-CN" altLang="en-GB" sz="18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不同</a:t>
            </a:r>
            <a:endParaRPr lang="en-GB" altLang="zh-CN" sz="1800" dirty="0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455388" y="5754836"/>
            <a:ext cx="8229600" cy="582055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</p:spPr>
        <p:txBody>
          <a:bodyPr wrap="square" lIns="90000" tIns="144000" rIns="90000" bIns="720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37000"/>
              </a:lnSpc>
              <a:spcBef>
                <a:spcPts val="875"/>
              </a:spcBef>
            </a:pPr>
            <a:r>
              <a:rPr lang="en-GB" altLang="zh-CN" sz="18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t = [0.0] * 10           # </a:t>
            </a:r>
            <a:r>
              <a:rPr lang="zh-CN" altLang="en-GB" sz="18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用重复生成一个初始向量</a:t>
            </a:r>
            <a:endParaRPr lang="en-GB" altLang="zh-CN" sz="1800" dirty="0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  <a:p>
            <a:pPr eaLnBrk="1" hangingPunct="1">
              <a:lnSpc>
                <a:spcPct val="37000"/>
              </a:lnSpc>
              <a:spcBef>
                <a:spcPts val="875"/>
              </a:spcBef>
            </a:pPr>
            <a:r>
              <a:rPr lang="en-GB" altLang="zh-CN" sz="18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t</a:t>
            </a:r>
          </a:p>
        </p:txBody>
      </p:sp>
      <p:sp>
        <p:nvSpPr>
          <p:cNvPr id="20" name="内容占位符 2"/>
          <p:cNvSpPr txBox="1">
            <a:spLocks/>
          </p:cNvSpPr>
          <p:nvPr/>
        </p:nvSpPr>
        <p:spPr>
          <a:xfrm>
            <a:off x="455387" y="1160514"/>
            <a:ext cx="8229600" cy="973079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600" dirty="0"/>
              <a:t>有序的对象序列</a:t>
            </a:r>
            <a:endParaRPr lang="en-US" altLang="zh-CN" sz="2600" dirty="0"/>
          </a:p>
          <a:p>
            <a:pPr>
              <a:lnSpc>
                <a:spcPct val="120000"/>
              </a:lnSpc>
            </a:pPr>
            <a:r>
              <a:rPr lang="zh-CN" altLang="en-US" sz="2600" dirty="0"/>
              <a:t>异质的；可以包含任意类型的对象的混合</a:t>
            </a:r>
          </a:p>
        </p:txBody>
      </p:sp>
    </p:spTree>
    <p:extLst>
      <p:ext uri="{BB962C8B-B14F-4D97-AF65-F5344CB8AC3E}">
        <p14:creationId xmlns:p14="http://schemas.microsoft.com/office/powerpoint/2010/main" val="17406815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2535" y="14422"/>
            <a:ext cx="8229600" cy="1143000"/>
          </a:xfrm>
        </p:spPr>
        <p:txBody>
          <a:bodyPr/>
          <a:lstStyle/>
          <a:p>
            <a:r>
              <a:rPr lang="zh-CN" altLang="en-US" dirty="0"/>
              <a:t>列表操作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53FBF-B99B-4328-9EF1-0BCE0A491900}" type="slidenum">
              <a:rPr lang="en-US" altLang="zh-CN" smtClean="0"/>
              <a:pPr/>
              <a:t>36</a:t>
            </a:fld>
            <a:endParaRPr lang="en-US" altLang="zh-CN"/>
          </a:p>
        </p:txBody>
      </p:sp>
      <p:sp>
        <p:nvSpPr>
          <p:cNvPr id="23" name="Text Box 5"/>
          <p:cNvSpPr txBox="1">
            <a:spLocks noChangeArrowheads="1"/>
          </p:cNvSpPr>
          <p:nvPr/>
        </p:nvSpPr>
        <p:spPr bwMode="auto">
          <a:xfrm>
            <a:off x="462007" y="1626028"/>
            <a:ext cx="8229600" cy="956773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</p:spPr>
        <p:txBody>
          <a:bodyPr wrap="square" lIns="90000" tIns="144000" rIns="90000" bIns="720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r = [1, 2.0, 3, 5]</a:t>
            </a:r>
          </a:p>
          <a:p>
            <a:pPr eaLnBrk="1" hangingPunct="1"/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r[3] = ‘word’             # </a:t>
            </a:r>
            <a:r>
              <a:rPr lang="zh-CN" altLang="en-GB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通过</a:t>
            </a:r>
            <a:r>
              <a:rPr lang="zh-CN" altLang="en-US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下</a:t>
            </a:r>
            <a:r>
              <a:rPr lang="zh-CN" altLang="en-GB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标改变一个元素（项）</a:t>
            </a:r>
            <a:endParaRPr lang="en-GB" altLang="zh-CN" sz="1600" dirty="0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  <a:p>
            <a:pPr eaLnBrk="1" hangingPunct="1"/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r                         # </a:t>
            </a:r>
            <a:r>
              <a:rPr lang="zh-CN" altLang="en-US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显示</a:t>
            </a:r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</a:rPr>
              <a:t>[1, 2.0, 3, 'word']</a:t>
            </a:r>
          </a:p>
        </p:txBody>
      </p:sp>
      <p:sp>
        <p:nvSpPr>
          <p:cNvPr id="26" name="Text Box 8"/>
          <p:cNvSpPr txBox="1">
            <a:spLocks noChangeArrowheads="1"/>
          </p:cNvSpPr>
          <p:nvPr/>
        </p:nvSpPr>
        <p:spPr bwMode="auto">
          <a:xfrm>
            <a:off x="452535" y="2722632"/>
            <a:ext cx="8229600" cy="710552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</p:spPr>
        <p:txBody>
          <a:bodyPr wrap="square" lIns="90000" tIns="144000" rIns="90000" bIns="720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r[0] = [9, 8]             # </a:t>
            </a:r>
            <a:r>
              <a:rPr lang="zh-CN" altLang="en-US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列</a:t>
            </a:r>
            <a:r>
              <a:rPr lang="zh-CN" altLang="en-GB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表可以嵌套</a:t>
            </a:r>
          </a:p>
          <a:p>
            <a:pPr eaLnBrk="1" hangingPunct="1"/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r                         </a:t>
            </a:r>
            <a:r>
              <a:rPr lang="en-US" altLang="zh-CN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# </a:t>
            </a:r>
            <a:r>
              <a:rPr lang="zh-CN" altLang="en-US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显示</a:t>
            </a:r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[[9, 8], 2.0, 3, 'word']</a:t>
            </a:r>
          </a:p>
        </p:txBody>
      </p:sp>
      <p:sp>
        <p:nvSpPr>
          <p:cNvPr id="29" name="Text Box 11"/>
          <p:cNvSpPr txBox="1">
            <a:spLocks noChangeArrowheads="1"/>
          </p:cNvSpPr>
          <p:nvPr/>
        </p:nvSpPr>
        <p:spPr bwMode="auto">
          <a:xfrm>
            <a:off x="452536" y="3573016"/>
            <a:ext cx="8229600" cy="1449216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</p:spPr>
        <p:txBody>
          <a:bodyPr wrap="square" lIns="90000" tIns="144000" rIns="90000" bIns="720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r[0:3] = [1, 2, 5, 6]     # </a:t>
            </a:r>
            <a:r>
              <a:rPr lang="zh-CN" altLang="en-GB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改变</a:t>
            </a:r>
            <a:r>
              <a:rPr lang="zh-CN" altLang="en-US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列</a:t>
            </a:r>
            <a:r>
              <a:rPr lang="zh-CN" altLang="en-GB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表的一个片段，可以改变</a:t>
            </a:r>
            <a:r>
              <a:rPr lang="zh-CN" altLang="en-US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列</a:t>
            </a:r>
            <a:r>
              <a:rPr lang="zh-CN" altLang="en-GB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表的长度</a:t>
            </a:r>
            <a:endParaRPr lang="en-GB" altLang="zh-CN" sz="1600" dirty="0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  <a:p>
            <a:pPr eaLnBrk="1" hangingPunct="1"/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r                         </a:t>
            </a:r>
            <a:r>
              <a:rPr lang="en-US" altLang="zh-CN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# </a:t>
            </a:r>
            <a:r>
              <a:rPr lang="zh-CN" altLang="en-US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显示</a:t>
            </a:r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[1, 2, 5, 6, ‘word’]</a:t>
            </a:r>
          </a:p>
          <a:p>
            <a:pPr eaLnBrk="1" hangingPunct="1"/>
            <a:endParaRPr lang="en-GB" altLang="zh-CN" sz="1600" dirty="0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  <a:p>
            <a:pPr eaLnBrk="1" hangingPunct="1"/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r[1:3] = []               # </a:t>
            </a:r>
            <a:r>
              <a:rPr lang="zh-CN" altLang="en-GB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通过设置</a:t>
            </a:r>
            <a:r>
              <a:rPr lang="zh-CN" altLang="en-US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列</a:t>
            </a:r>
            <a:r>
              <a:rPr lang="zh-CN" altLang="en-GB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表的片段为空集来移除元素</a:t>
            </a:r>
            <a:endParaRPr lang="en-GB" altLang="zh-CN" sz="1600" dirty="0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  <a:p>
            <a:pPr eaLnBrk="1" hangingPunct="1"/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r                         # </a:t>
            </a:r>
            <a:r>
              <a:rPr lang="zh-CN" altLang="en-US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显示</a:t>
            </a:r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[1, 6, 'word']</a:t>
            </a:r>
          </a:p>
        </p:txBody>
      </p:sp>
      <p:sp>
        <p:nvSpPr>
          <p:cNvPr id="32" name="Text Box 14"/>
          <p:cNvSpPr txBox="1">
            <a:spLocks noChangeArrowheads="1"/>
          </p:cNvSpPr>
          <p:nvPr/>
        </p:nvSpPr>
        <p:spPr bwMode="auto">
          <a:xfrm>
            <a:off x="452535" y="5161063"/>
            <a:ext cx="8229600" cy="464331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</p:spPr>
        <p:txBody>
          <a:bodyPr wrap="square" lIns="90000" tIns="144000" rIns="90000" bIns="720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altLang="zh-CN" sz="1600" dirty="0" err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len</a:t>
            </a:r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(r)                    # </a:t>
            </a:r>
            <a:r>
              <a:rPr lang="zh-CN" altLang="en-US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列</a:t>
            </a:r>
            <a:r>
              <a:rPr lang="zh-CN" altLang="en-GB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表的长度</a:t>
            </a:r>
            <a:r>
              <a:rPr lang="zh-CN" altLang="en-US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，即</a:t>
            </a:r>
            <a:r>
              <a:rPr lang="zh-CN" altLang="en-GB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项的个数</a:t>
            </a:r>
            <a:r>
              <a:rPr lang="zh-CN" altLang="en-US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，显示</a:t>
            </a:r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3</a:t>
            </a:r>
          </a:p>
        </p:txBody>
      </p:sp>
      <p:sp>
        <p:nvSpPr>
          <p:cNvPr id="35" name="Text Box 17"/>
          <p:cNvSpPr txBox="1">
            <a:spLocks noChangeArrowheads="1"/>
          </p:cNvSpPr>
          <p:nvPr/>
        </p:nvSpPr>
        <p:spPr bwMode="auto">
          <a:xfrm>
            <a:off x="443204" y="5763690"/>
            <a:ext cx="8229600" cy="710552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</p:spPr>
        <p:txBody>
          <a:bodyPr wrap="square" lIns="90000" tIns="144000" rIns="90000" bIns="720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6 in r                    # </a:t>
            </a:r>
            <a:r>
              <a:rPr lang="zh-CN" altLang="en-GB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成员测试</a:t>
            </a:r>
            <a:r>
              <a:rPr lang="zh-CN" altLang="en-US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，显示</a:t>
            </a:r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True</a:t>
            </a:r>
          </a:p>
          <a:p>
            <a:pPr eaLnBrk="1" hangingPunct="1"/>
            <a:r>
              <a:rPr lang="en-GB" altLang="zh-CN" sz="1600" dirty="0" err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r.</a:t>
            </a:r>
            <a:r>
              <a:rPr lang="en-GB" altLang="zh-CN" sz="1600" b="1" dirty="0" err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index</a:t>
            </a:r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(6)                # </a:t>
            </a:r>
            <a:r>
              <a:rPr lang="zh-CN" altLang="en-GB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搜索并给出位置，如果没有的话</a:t>
            </a:r>
            <a:r>
              <a:rPr lang="zh-CN" altLang="en-US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，报错，这里显示</a:t>
            </a:r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1</a:t>
            </a:r>
          </a:p>
        </p:txBody>
      </p:sp>
      <p:sp>
        <p:nvSpPr>
          <p:cNvPr id="36" name="内容占位符 2"/>
          <p:cNvSpPr txBox="1">
            <a:spLocks/>
          </p:cNvSpPr>
          <p:nvPr/>
        </p:nvSpPr>
        <p:spPr>
          <a:xfrm>
            <a:off x="457200" y="1032074"/>
            <a:ext cx="8201608" cy="506811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000" dirty="0"/>
              <a:t>列表是可变的，可以改变局部</a:t>
            </a:r>
          </a:p>
        </p:txBody>
      </p:sp>
    </p:spTree>
    <p:extLst>
      <p:ext uri="{BB962C8B-B14F-4D97-AF65-F5344CB8AC3E}">
        <p14:creationId xmlns:p14="http://schemas.microsoft.com/office/powerpoint/2010/main" val="30699910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9525"/>
            <a:ext cx="8229600" cy="1143000"/>
          </a:xfrm>
        </p:spPr>
        <p:txBody>
          <a:bodyPr/>
          <a:lstStyle/>
          <a:p>
            <a:r>
              <a:rPr lang="zh-CN" altLang="en-US" dirty="0"/>
              <a:t>列表的方法（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53FBF-B99B-4328-9EF1-0BCE0A491900}" type="slidenum">
              <a:rPr lang="en-US" altLang="zh-CN" smtClean="0"/>
              <a:pPr/>
              <a:t>37</a:t>
            </a:fld>
            <a:endParaRPr lang="en-US" altLang="zh-CN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323528" y="1271866"/>
            <a:ext cx="8568952" cy="1695437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</p:spPr>
        <p:txBody>
          <a:bodyPr wrap="square" lIns="90000" tIns="144000" rIns="90000" bIns="720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r = [1, 2.0, 3, 5]</a:t>
            </a:r>
          </a:p>
          <a:p>
            <a:pPr eaLnBrk="1" hangingPunct="1"/>
            <a:r>
              <a:rPr lang="en-GB" altLang="zh-CN" sz="1600" dirty="0" err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r.</a:t>
            </a:r>
            <a:r>
              <a:rPr lang="en-GB" altLang="zh-CN" sz="1600" b="1" dirty="0" err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append</a:t>
            </a:r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(‘thing’)                 # </a:t>
            </a:r>
            <a:r>
              <a:rPr lang="zh-CN" altLang="en-GB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在</a:t>
            </a:r>
            <a:r>
              <a:rPr lang="zh-CN" altLang="en-US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列</a:t>
            </a:r>
            <a:r>
              <a:rPr lang="zh-CN" altLang="en-GB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表尾增加一个项</a:t>
            </a:r>
            <a:endParaRPr lang="en-GB" altLang="zh-CN" sz="1600" dirty="0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  <a:p>
            <a:pPr eaLnBrk="1" hangingPunct="1"/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r                   </a:t>
            </a:r>
            <a:r>
              <a:rPr lang="en-US" altLang="zh-CN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# </a:t>
            </a:r>
            <a:r>
              <a:rPr lang="zh-CN" altLang="en-US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显示</a:t>
            </a:r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[1, 2.0, 3, 5, 'thing’]</a:t>
            </a:r>
          </a:p>
          <a:p>
            <a:pPr eaLnBrk="1" hangingPunct="1"/>
            <a:endParaRPr lang="en-GB" altLang="zh-CN" sz="1600" dirty="0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  <a:p>
            <a:pPr eaLnBrk="1" hangingPunct="1"/>
            <a:r>
              <a:rPr lang="en-GB" altLang="zh-CN" sz="1600" dirty="0" err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r.append</a:t>
            </a:r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([‘another’, ‘list’])      # </a:t>
            </a:r>
            <a:r>
              <a:rPr lang="zh-CN" altLang="en-US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增加的列</a:t>
            </a:r>
            <a:r>
              <a:rPr lang="zh-CN" altLang="en-GB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表被看作一个单一项</a:t>
            </a:r>
            <a:endParaRPr lang="en-GB" altLang="zh-CN" sz="1600" dirty="0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  <a:p>
            <a:pPr eaLnBrk="1" hangingPunct="1"/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r                   </a:t>
            </a:r>
            <a:r>
              <a:rPr lang="en-US" altLang="zh-CN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# </a:t>
            </a:r>
            <a:r>
              <a:rPr lang="zh-CN" altLang="en-US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显示</a:t>
            </a:r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[1, 2.0, 3, 5, 'thing', ['another', 'list']]</a:t>
            </a: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323528" y="3064044"/>
            <a:ext cx="8568952" cy="956773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</p:spPr>
        <p:txBody>
          <a:bodyPr wrap="square" lIns="90000" tIns="144000" rIns="90000" bIns="720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r = [1, 2.0, 3, 5]</a:t>
            </a:r>
          </a:p>
          <a:p>
            <a:pPr eaLnBrk="1" hangingPunct="1"/>
            <a:r>
              <a:rPr lang="en-GB" altLang="zh-CN" sz="1600" dirty="0" err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r.</a:t>
            </a:r>
            <a:r>
              <a:rPr lang="en-GB" altLang="zh-CN" sz="1600" b="1" dirty="0" err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extend</a:t>
            </a:r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([‘item’, ‘another’])  # </a:t>
            </a:r>
            <a:r>
              <a:rPr lang="zh-CN" altLang="en-US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列</a:t>
            </a:r>
            <a:r>
              <a:rPr lang="zh-CN" altLang="en-GB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表的项逐次添加</a:t>
            </a:r>
            <a:endParaRPr lang="en-GB" altLang="zh-CN" sz="1600" dirty="0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  <a:p>
            <a:pPr eaLnBrk="1" hangingPunct="1"/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r                   </a:t>
            </a:r>
            <a:r>
              <a:rPr lang="en-US" altLang="zh-CN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# </a:t>
            </a:r>
            <a:r>
              <a:rPr lang="zh-CN" altLang="en-US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显示</a:t>
            </a:r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[1, 2.0, 3, 5, 'item', 'another']</a:t>
            </a: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323528" y="4117558"/>
            <a:ext cx="8568952" cy="2434101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144000" rIns="90000" bIns="720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k = </a:t>
            </a:r>
            <a:r>
              <a:rPr lang="en-GB" altLang="zh-CN" sz="1600" dirty="0" err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r.</a:t>
            </a:r>
            <a:r>
              <a:rPr lang="en-GB" altLang="zh-CN" sz="1600" b="1" dirty="0" err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pop</a:t>
            </a:r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()                    # </a:t>
            </a:r>
            <a:r>
              <a:rPr lang="zh-CN" altLang="en-GB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移除最后一项</a:t>
            </a:r>
            <a:endParaRPr lang="en-GB" altLang="zh-CN" sz="1600" dirty="0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k</a:t>
            </a:r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                            # </a:t>
            </a:r>
            <a:r>
              <a:rPr lang="zh-CN" altLang="en-US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显示</a:t>
            </a:r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'another’</a:t>
            </a:r>
          </a:p>
          <a:p>
            <a:pPr eaLnBrk="1" hangingPunct="1"/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r                              </a:t>
            </a:r>
            <a:r>
              <a:rPr lang="en-US" altLang="zh-CN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# </a:t>
            </a:r>
            <a:r>
              <a:rPr lang="zh-CN" altLang="en-US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显示</a:t>
            </a:r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[1, 2.0, 3, 5, 'item’]</a:t>
            </a:r>
          </a:p>
          <a:p>
            <a:pPr eaLnBrk="1" hangingPunct="1"/>
            <a:endParaRPr lang="en-US" altLang="zh-CN" sz="1600" dirty="0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  <a:p>
            <a:pPr eaLnBrk="1" hangingPunct="1"/>
            <a:r>
              <a:rPr lang="en-US" altLang="zh-CN" sz="1600" dirty="0" err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r.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insert</a:t>
            </a:r>
            <a:r>
              <a:rPr lang="en-US" altLang="zh-CN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(3, 4.0)               # </a:t>
            </a:r>
            <a:r>
              <a:rPr lang="zh-CN" altLang="en-US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在指定位置插入一项</a:t>
            </a:r>
            <a:endParaRPr lang="en-US" altLang="zh-CN" sz="1600" dirty="0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r                              # </a:t>
            </a:r>
            <a:r>
              <a:rPr lang="zh-CN" altLang="en-US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显示</a:t>
            </a:r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[1, 2.0, 3, 4.0, 5, 'item’]</a:t>
            </a:r>
          </a:p>
          <a:p>
            <a:pPr eaLnBrk="1" hangingPunct="1"/>
            <a:endParaRPr lang="en-GB" altLang="zh-CN" sz="1600" dirty="0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  <a:p>
            <a:pPr eaLnBrk="1" hangingPunct="1"/>
            <a:r>
              <a:rPr lang="en-GB" altLang="zh-CN" sz="1600" dirty="0" err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r.</a:t>
            </a:r>
            <a:r>
              <a:rPr lang="en-GB" altLang="zh-CN" sz="1600" b="1" dirty="0" err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remove</a:t>
            </a:r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(‘item’)               </a:t>
            </a:r>
            <a:r>
              <a:rPr lang="en-US" altLang="zh-CN" sz="1600" dirty="0">
                <a:solidFill>
                  <a:srgbClr val="000000"/>
                </a:solidFill>
                <a:latin typeface="Courier New" pitchFamily="49" charset="0"/>
              </a:rPr>
              <a:t># </a:t>
            </a:r>
            <a:r>
              <a:rPr lang="zh-CN" altLang="en-US" sz="1600" dirty="0">
                <a:solidFill>
                  <a:srgbClr val="000000"/>
                </a:solidFill>
                <a:latin typeface="Courier New" pitchFamily="49" charset="0"/>
              </a:rPr>
              <a:t>删除一项</a:t>
            </a:r>
            <a:endParaRPr lang="en-GB" altLang="zh-CN" sz="1600" dirty="0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  <a:p>
            <a:pPr eaLnBrk="1" hangingPunct="1"/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r                              </a:t>
            </a:r>
            <a:r>
              <a:rPr lang="en-US" altLang="zh-CN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# </a:t>
            </a:r>
            <a:r>
              <a:rPr lang="zh-CN" altLang="en-US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显示</a:t>
            </a:r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[1, 2.0, 3, 4.0, 5]</a:t>
            </a:r>
          </a:p>
        </p:txBody>
      </p:sp>
      <p:sp>
        <p:nvSpPr>
          <p:cNvPr id="15" name="AutoShape 13"/>
          <p:cNvSpPr>
            <a:spLocks noChangeArrowheads="1"/>
          </p:cNvSpPr>
          <p:nvPr/>
        </p:nvSpPr>
        <p:spPr bwMode="auto">
          <a:xfrm>
            <a:off x="1619250" y="5591070"/>
            <a:ext cx="6908801" cy="431799"/>
          </a:xfrm>
          <a:prstGeom prst="roundRect">
            <a:avLst>
              <a:gd name="adj" fmla="val 366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zh-CN" altLang="en-US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07706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2534" y="0"/>
            <a:ext cx="8229600" cy="1143000"/>
          </a:xfrm>
        </p:spPr>
        <p:txBody>
          <a:bodyPr/>
          <a:lstStyle/>
          <a:p>
            <a:r>
              <a:rPr lang="zh-CN" altLang="en-US" dirty="0"/>
              <a:t>列表的方法（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53FBF-B99B-4328-9EF1-0BCE0A491900}" type="slidenum">
              <a:rPr lang="en-US" altLang="zh-CN" smtClean="0"/>
              <a:pPr/>
              <a:t>38</a:t>
            </a:fld>
            <a:endParaRPr lang="en-US" altLang="zh-CN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452534" y="2279430"/>
            <a:ext cx="8229600" cy="1941658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</p:spPr>
        <p:txBody>
          <a:bodyPr wrap="square" lIns="90000" tIns="144000" rIns="90000" bIns="720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r = [2, 5, -1, 0, 20]</a:t>
            </a:r>
          </a:p>
          <a:p>
            <a:pPr eaLnBrk="1" hangingPunct="1"/>
            <a:r>
              <a:rPr lang="en-GB" altLang="zh-CN" sz="1600" dirty="0" err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r.</a:t>
            </a:r>
            <a:r>
              <a:rPr lang="en-GB" altLang="zh-CN" sz="1600" b="1" dirty="0" err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sort</a:t>
            </a:r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()                        </a:t>
            </a:r>
          </a:p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r</a:t>
            </a:r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                             # </a:t>
            </a:r>
            <a:r>
              <a:rPr lang="zh-CN" altLang="en-US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显示</a:t>
            </a:r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[-1, 0, 2, 5, 20]</a:t>
            </a:r>
          </a:p>
          <a:p>
            <a:pPr eaLnBrk="1" hangingPunct="1"/>
            <a:endParaRPr lang="en-GB" altLang="zh-CN" sz="1600" dirty="0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  <a:p>
            <a:pPr eaLnBrk="1" hangingPunct="1"/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</a:rPr>
              <a:t>w = ['</a:t>
            </a:r>
            <a:r>
              <a:rPr lang="en-GB" altLang="zh-CN" sz="1600" dirty="0" err="1">
                <a:solidFill>
                  <a:srgbClr val="000000"/>
                </a:solidFill>
                <a:latin typeface="Courier New" pitchFamily="49" charset="0"/>
              </a:rPr>
              <a:t>apa</a:t>
            </a:r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</a:rPr>
              <a:t>', '1', '2', '1234']</a:t>
            </a:r>
          </a:p>
          <a:p>
            <a:pPr eaLnBrk="1" hangingPunct="1"/>
            <a:r>
              <a:rPr lang="en-GB" altLang="zh-CN" sz="1600" dirty="0" err="1">
                <a:solidFill>
                  <a:srgbClr val="000000"/>
                </a:solidFill>
                <a:latin typeface="Courier New" pitchFamily="49" charset="0"/>
              </a:rPr>
              <a:t>w.sort</a:t>
            </a:r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</a:rPr>
              <a:t>()                        # </a:t>
            </a:r>
            <a:r>
              <a:rPr lang="zh-CN" altLang="en-GB" sz="1600" dirty="0">
                <a:solidFill>
                  <a:srgbClr val="000000"/>
                </a:solidFill>
                <a:latin typeface="Courier New" pitchFamily="49" charset="0"/>
              </a:rPr>
              <a:t>字符串</a:t>
            </a:r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</a:rPr>
              <a:t>: </a:t>
            </a:r>
            <a:r>
              <a:rPr lang="zh-CN" altLang="en-GB" sz="1600" dirty="0">
                <a:solidFill>
                  <a:srgbClr val="000000"/>
                </a:solidFill>
                <a:latin typeface="Courier New" pitchFamily="49" charset="0"/>
              </a:rPr>
              <a:t>使用</a:t>
            </a:r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</a:rPr>
              <a:t>ASCII</a:t>
            </a:r>
            <a:r>
              <a:rPr lang="zh-CN" altLang="en-GB" sz="1600" dirty="0">
                <a:solidFill>
                  <a:srgbClr val="000000"/>
                </a:solidFill>
                <a:latin typeface="Courier New" pitchFamily="49" charset="0"/>
              </a:rPr>
              <a:t>顺序</a:t>
            </a:r>
            <a:endParaRPr lang="en-GB" altLang="zh-CN" sz="1600" dirty="0">
              <a:solidFill>
                <a:srgbClr val="000000"/>
              </a:solidFill>
              <a:latin typeface="Courier New" pitchFamily="49" charset="0"/>
            </a:endParaRPr>
          </a:p>
          <a:p>
            <a:pPr eaLnBrk="1" hangingPunct="1"/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</a:rPr>
              <a:t>w                               </a:t>
            </a:r>
            <a:r>
              <a:rPr lang="en-US" altLang="zh-CN" sz="1600" dirty="0">
                <a:solidFill>
                  <a:srgbClr val="000000"/>
                </a:solidFill>
                <a:latin typeface="Courier New" pitchFamily="49" charset="0"/>
              </a:rPr>
              <a:t># </a:t>
            </a:r>
            <a:r>
              <a:rPr lang="zh-CN" altLang="en-US" sz="1600" dirty="0">
                <a:solidFill>
                  <a:srgbClr val="000000"/>
                </a:solidFill>
                <a:latin typeface="Courier New" pitchFamily="49" charset="0"/>
              </a:rPr>
              <a:t>显示</a:t>
            </a:r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</a:rPr>
              <a:t>['1', '1234', '2', '</a:t>
            </a:r>
            <a:r>
              <a:rPr lang="en-GB" altLang="zh-CN" sz="1600" dirty="0" err="1">
                <a:solidFill>
                  <a:srgbClr val="000000"/>
                </a:solidFill>
                <a:latin typeface="Courier New" pitchFamily="49" charset="0"/>
              </a:rPr>
              <a:t>apa</a:t>
            </a:r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</a:rPr>
              <a:t>']</a:t>
            </a: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452534" y="4365104"/>
            <a:ext cx="8229600" cy="1941658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</p:spPr>
        <p:txBody>
          <a:bodyPr wrap="square" lIns="90000" tIns="144000" rIns="90000" bIns="720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altLang="zh-CN" sz="1600" dirty="0" err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w.</a:t>
            </a:r>
            <a:r>
              <a:rPr lang="en-GB" altLang="zh-CN" sz="1600" b="1" dirty="0" err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reverse</a:t>
            </a:r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()                    # </a:t>
            </a:r>
            <a:r>
              <a:rPr lang="zh-CN" altLang="en-GB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反转</a:t>
            </a:r>
            <a:r>
              <a:rPr lang="zh-CN" altLang="en-US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列表</a:t>
            </a:r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!</a:t>
            </a:r>
          </a:p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w</a:t>
            </a:r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                            # </a:t>
            </a:r>
            <a:r>
              <a:rPr lang="zh-CN" altLang="en-US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显示</a:t>
            </a:r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['</a:t>
            </a:r>
            <a:r>
              <a:rPr lang="en-GB" altLang="zh-CN" sz="1600" dirty="0" err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apa</a:t>
            </a:r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', '2', '1234', ‘1’]</a:t>
            </a:r>
          </a:p>
          <a:p>
            <a:pPr eaLnBrk="1" hangingPunct="1"/>
            <a:endParaRPr lang="en-GB" altLang="zh-CN" sz="1600" dirty="0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  <a:p>
            <a:pPr eaLnBrk="1" hangingPunct="1"/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</a:rPr>
              <a:t>v = w[:]                       # </a:t>
            </a:r>
            <a:r>
              <a:rPr lang="zh-CN" altLang="en-GB" sz="1600" dirty="0">
                <a:solidFill>
                  <a:srgbClr val="000000"/>
                </a:solidFill>
                <a:latin typeface="Courier New" pitchFamily="49" charset="0"/>
              </a:rPr>
              <a:t>首先生成新表</a:t>
            </a:r>
          </a:p>
          <a:p>
            <a:pPr eaLnBrk="1" hangingPunct="1"/>
            <a:r>
              <a:rPr lang="en-GB" altLang="zh-CN" sz="1600" dirty="0" err="1">
                <a:solidFill>
                  <a:srgbClr val="000000"/>
                </a:solidFill>
                <a:latin typeface="Courier New" pitchFamily="49" charset="0"/>
              </a:rPr>
              <a:t>v.reverse</a:t>
            </a:r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</a:rPr>
              <a:t>()                    # </a:t>
            </a:r>
            <a:r>
              <a:rPr lang="zh-CN" altLang="en-GB" sz="1600" dirty="0">
                <a:solidFill>
                  <a:srgbClr val="000000"/>
                </a:solidFill>
                <a:latin typeface="Courier New" pitchFamily="49" charset="0"/>
              </a:rPr>
              <a:t>反转这份拷贝</a:t>
            </a:r>
          </a:p>
          <a:p>
            <a:pPr eaLnBrk="1" hangingPunct="1"/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</a:rPr>
              <a:t>v                              # </a:t>
            </a:r>
            <a:r>
              <a:rPr lang="zh-CN" altLang="en-US" sz="1600" dirty="0">
                <a:solidFill>
                  <a:srgbClr val="000000"/>
                </a:solidFill>
                <a:latin typeface="Courier New" pitchFamily="49" charset="0"/>
              </a:rPr>
              <a:t>显示</a:t>
            </a:r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</a:rPr>
              <a:t>['1', '1234', '2', '</a:t>
            </a:r>
            <a:r>
              <a:rPr lang="en-GB" altLang="zh-CN" sz="1600" dirty="0" err="1">
                <a:solidFill>
                  <a:srgbClr val="000000"/>
                </a:solidFill>
                <a:latin typeface="Courier New" pitchFamily="49" charset="0"/>
              </a:rPr>
              <a:t>apa</a:t>
            </a:r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</a:rPr>
              <a:t>’]</a:t>
            </a:r>
          </a:p>
          <a:p>
            <a:pPr eaLnBrk="1" hangingPunct="1"/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</a:rPr>
              <a:t>w                              </a:t>
            </a:r>
            <a:r>
              <a:rPr lang="en-US" altLang="zh-CN" sz="1600" dirty="0">
                <a:solidFill>
                  <a:srgbClr val="000000"/>
                </a:solidFill>
                <a:latin typeface="Courier New" pitchFamily="49" charset="0"/>
              </a:rPr>
              <a:t># </a:t>
            </a:r>
            <a:r>
              <a:rPr lang="zh-CN" altLang="en-US" sz="1600" dirty="0">
                <a:solidFill>
                  <a:srgbClr val="000000"/>
                </a:solidFill>
                <a:latin typeface="Courier New" pitchFamily="49" charset="0"/>
              </a:rPr>
              <a:t>显示</a:t>
            </a:r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</a:rPr>
              <a:t>['</a:t>
            </a:r>
            <a:r>
              <a:rPr lang="en-GB" altLang="zh-CN" sz="1600" dirty="0" err="1">
                <a:solidFill>
                  <a:srgbClr val="000000"/>
                </a:solidFill>
                <a:latin typeface="Courier New" pitchFamily="49" charset="0"/>
              </a:rPr>
              <a:t>apa</a:t>
            </a:r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</a:rPr>
              <a:t>', '2', '1234', '1']</a:t>
            </a:r>
          </a:p>
        </p:txBody>
      </p:sp>
      <p:sp>
        <p:nvSpPr>
          <p:cNvPr id="17" name="内容占位符 2"/>
          <p:cNvSpPr txBox="1">
            <a:spLocks/>
          </p:cNvSpPr>
          <p:nvPr/>
        </p:nvSpPr>
        <p:spPr>
          <a:xfrm>
            <a:off x="452534" y="975739"/>
            <a:ext cx="8229600" cy="1666796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4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2400" kern="0" dirty="0">
                <a:latin typeface="+mn-ea"/>
              </a:rPr>
              <a:t>使用内建的</a:t>
            </a:r>
            <a:r>
              <a:rPr lang="en-US" altLang="zh-CN" sz="2400" kern="0" dirty="0">
                <a:latin typeface="+mn-ea"/>
              </a:rPr>
              <a:t>sort</a:t>
            </a:r>
            <a:r>
              <a:rPr lang="zh-CN" altLang="en-US" sz="2400" kern="0" dirty="0">
                <a:latin typeface="+mn-ea"/>
              </a:rPr>
              <a:t>方法：排序是内部进行的，不产生新列表</a:t>
            </a:r>
            <a:r>
              <a:rPr lang="en-US" altLang="zh-CN" sz="2400" kern="0" dirty="0">
                <a:latin typeface="+mn-ea"/>
              </a:rPr>
              <a:t>!</a:t>
            </a:r>
          </a:p>
          <a:p>
            <a:pPr>
              <a:lnSpc>
                <a:spcPct val="150000"/>
              </a:lnSpc>
              <a:spcBef>
                <a:spcPts val="4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2400" kern="0" dirty="0">
                <a:latin typeface="+mn-ea"/>
              </a:rPr>
              <a:t>外部函数</a:t>
            </a:r>
            <a:r>
              <a:rPr lang="en-US" altLang="zh-CN" sz="2400" kern="0" dirty="0">
                <a:latin typeface="+mn-ea"/>
              </a:rPr>
              <a:t>sorted</a:t>
            </a:r>
            <a:r>
              <a:rPr lang="zh-CN" altLang="en-US" sz="2400" kern="0" dirty="0">
                <a:latin typeface="+mn-ea"/>
              </a:rPr>
              <a:t>，不改变原列表的顺序</a:t>
            </a:r>
            <a:endParaRPr lang="en-US" altLang="zh-CN" sz="2400" kern="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794621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/>
              <a:t>转换字符串为列表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53FBF-B99B-4328-9EF1-0BCE0A491900}" type="slidenum">
              <a:rPr lang="en-US" altLang="zh-CN" smtClean="0"/>
              <a:pPr/>
              <a:t>39</a:t>
            </a:fld>
            <a:endParaRPr lang="en-US" altLang="zh-CN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287524" y="1468389"/>
            <a:ext cx="8568952" cy="4403871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</p:spPr>
        <p:txBody>
          <a:bodyPr wrap="square" lIns="90000" tIns="144000" rIns="90000" bIns="720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s = '</a:t>
            </a:r>
            <a:r>
              <a:rPr lang="en-GB" altLang="zh-CN" sz="1600" dirty="0" err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biovitrum</a:t>
            </a:r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'          # </a:t>
            </a:r>
            <a:r>
              <a:rPr lang="zh-CN" altLang="en-GB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生成字符串</a:t>
            </a:r>
            <a:endParaRPr lang="en-GB" altLang="zh-CN" sz="1600" dirty="0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  <a:p>
            <a:pPr eaLnBrk="1" hangingPunct="1"/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w = </a:t>
            </a:r>
            <a:r>
              <a:rPr lang="en-GB" altLang="zh-CN" sz="1600" b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list</a:t>
            </a:r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(s)              # </a:t>
            </a:r>
            <a:r>
              <a:rPr lang="zh-CN" altLang="en-GB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转为字符的</a:t>
            </a:r>
            <a:r>
              <a:rPr lang="zh-CN" altLang="en-US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列</a:t>
            </a:r>
            <a:r>
              <a:rPr lang="zh-CN" altLang="en-GB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表</a:t>
            </a:r>
            <a:endParaRPr lang="en-GB" altLang="zh-CN" sz="1600" dirty="0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  <a:p>
            <a:pPr eaLnBrk="1" hangingPunct="1"/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w                  # </a:t>
            </a:r>
            <a:r>
              <a:rPr lang="zh-CN" altLang="en-US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显示</a:t>
            </a:r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['b', '</a:t>
            </a:r>
            <a:r>
              <a:rPr lang="en-GB" altLang="zh-CN" sz="1600" dirty="0" err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i</a:t>
            </a:r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', 'o', 'v', '</a:t>
            </a:r>
            <a:r>
              <a:rPr lang="en-GB" altLang="zh-CN" sz="1600" dirty="0" err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i</a:t>
            </a:r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', 't', 'r', 'u', 'm’]</a:t>
            </a:r>
          </a:p>
          <a:p>
            <a:pPr eaLnBrk="1" hangingPunct="1"/>
            <a:r>
              <a:rPr lang="en-GB" altLang="zh-CN" sz="1600" dirty="0" err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w.reverse</a:t>
            </a:r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()</a:t>
            </a:r>
          </a:p>
          <a:p>
            <a:pPr eaLnBrk="1" hangingPunct="1"/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w                  # </a:t>
            </a:r>
            <a:r>
              <a:rPr lang="zh-CN" altLang="en-US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显示</a:t>
            </a:r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['m', 'u', 'r', 't', '</a:t>
            </a:r>
            <a:r>
              <a:rPr lang="en-GB" altLang="zh-CN" sz="1600" dirty="0" err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i</a:t>
            </a:r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', 'v', 'o', '</a:t>
            </a:r>
            <a:r>
              <a:rPr lang="en-GB" altLang="zh-CN" sz="1600" dirty="0" err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i</a:t>
            </a:r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', 'b’]</a:t>
            </a:r>
          </a:p>
          <a:p>
            <a:pPr eaLnBrk="1" hangingPunct="1"/>
            <a:endParaRPr lang="en-GB" altLang="zh-CN" sz="1600" dirty="0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  <a:p>
            <a:pPr eaLnBrk="1" hangingPunct="1"/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r = ''.</a:t>
            </a:r>
            <a:r>
              <a:rPr lang="en-GB" altLang="zh-CN" sz="1600" b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join</a:t>
            </a:r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(w)           # </a:t>
            </a:r>
            <a:r>
              <a:rPr lang="zh-CN" altLang="en-GB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使用空串的</a:t>
            </a:r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join</a:t>
            </a:r>
            <a:r>
              <a:rPr lang="zh-CN" altLang="en-GB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方法</a:t>
            </a:r>
          </a:p>
          <a:p>
            <a:pPr eaLnBrk="1" hangingPunct="1"/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r                        </a:t>
            </a:r>
            <a:r>
              <a:rPr lang="en-US" altLang="zh-CN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# </a:t>
            </a:r>
            <a:r>
              <a:rPr lang="zh-CN" altLang="en-US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显示</a:t>
            </a:r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'</a:t>
            </a:r>
            <a:r>
              <a:rPr lang="en-GB" altLang="zh-CN" sz="1600" dirty="0" err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murtivoib</a:t>
            </a:r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’</a:t>
            </a:r>
          </a:p>
          <a:p>
            <a:pPr eaLnBrk="1" hangingPunct="1"/>
            <a:endParaRPr lang="en-GB" altLang="zh-CN" sz="1600" dirty="0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  <a:p>
            <a:pPr eaLnBrk="1" hangingPunct="1"/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d = '-'.join(w)          # </a:t>
            </a:r>
            <a:r>
              <a:rPr lang="zh-CN" altLang="en-GB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使用字符</a:t>
            </a:r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-</a:t>
            </a:r>
            <a:r>
              <a:rPr lang="zh-CN" altLang="en-GB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的</a:t>
            </a:r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join</a:t>
            </a:r>
            <a:r>
              <a:rPr lang="zh-CN" altLang="en-GB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方法</a:t>
            </a:r>
            <a:endParaRPr lang="en-GB" altLang="zh-CN" sz="1600" dirty="0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  <a:p>
            <a:pPr eaLnBrk="1" hangingPunct="1"/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d                        </a:t>
            </a:r>
            <a:r>
              <a:rPr lang="en-US" altLang="zh-CN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# </a:t>
            </a:r>
            <a:r>
              <a:rPr lang="zh-CN" altLang="en-US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显示</a:t>
            </a:r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'm-u-r-t-</a:t>
            </a:r>
            <a:r>
              <a:rPr lang="en-GB" altLang="zh-CN" sz="1600" dirty="0" err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i</a:t>
            </a:r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-v-o-</a:t>
            </a:r>
            <a:r>
              <a:rPr lang="en-GB" altLang="zh-CN" sz="1600" dirty="0" err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i</a:t>
            </a:r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-b‘</a:t>
            </a:r>
          </a:p>
          <a:p>
            <a:pPr eaLnBrk="1" hangingPunct="1"/>
            <a:endParaRPr lang="en-GB" altLang="zh-CN" sz="1600" dirty="0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  <a:p>
            <a:pPr eaLnBrk="1" hangingPunct="1"/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s = 'a few words'</a:t>
            </a:r>
          </a:p>
          <a:p>
            <a:pPr eaLnBrk="1" hangingPunct="1"/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w = </a:t>
            </a:r>
            <a:r>
              <a:rPr lang="en-GB" altLang="zh-CN" sz="1600" dirty="0" err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s.</a:t>
            </a:r>
            <a:r>
              <a:rPr lang="en-GB" altLang="zh-CN" sz="1600" b="1" dirty="0" err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split</a:t>
            </a:r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()            # </a:t>
            </a:r>
            <a:r>
              <a:rPr lang="zh-CN" altLang="en-US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基于空白符</a:t>
            </a:r>
            <a:r>
              <a:rPr lang="en-US" altLang="zh-CN" sz="1600" dirty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zh-CN" altLang="en-US" sz="1600" dirty="0">
                <a:solidFill>
                  <a:srgbClr val="000000"/>
                </a:solidFill>
                <a:latin typeface="Courier New" pitchFamily="49" charset="0"/>
              </a:rPr>
              <a:t>空格</a:t>
            </a:r>
            <a:r>
              <a:rPr lang="en-US" altLang="zh-CN" sz="1600" dirty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zh-CN" altLang="en-US" sz="1600" dirty="0">
                <a:solidFill>
                  <a:srgbClr val="000000"/>
                </a:solidFill>
                <a:latin typeface="Courier New" pitchFamily="49" charset="0"/>
              </a:rPr>
              <a:t>新行</a:t>
            </a:r>
            <a:r>
              <a:rPr lang="en-US" altLang="zh-CN" sz="1600" dirty="0">
                <a:solidFill>
                  <a:srgbClr val="000000"/>
                </a:solidFill>
                <a:latin typeface="Courier New" pitchFamily="49" charset="0"/>
              </a:rPr>
              <a:t>)</a:t>
            </a:r>
            <a:r>
              <a:rPr lang="zh-CN" altLang="en-US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切分</a:t>
            </a:r>
            <a:endParaRPr lang="en-US" altLang="zh-CN" sz="1600" dirty="0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  <a:p>
            <a:pPr eaLnBrk="1" hangingPunct="1"/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w                        </a:t>
            </a:r>
            <a:r>
              <a:rPr lang="en-US" altLang="zh-CN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# </a:t>
            </a:r>
            <a:r>
              <a:rPr lang="zh-CN" altLang="en-US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显示</a:t>
            </a:r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['a', 'few', 'words’]</a:t>
            </a:r>
          </a:p>
          <a:p>
            <a:pPr eaLnBrk="1" hangingPunct="1"/>
            <a:endParaRPr lang="en-GB" altLang="zh-CN" sz="1600" dirty="0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  <a:p>
            <a:pPr eaLnBrk="1" hangingPunct="1"/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‘ | ’.join(w)            # </a:t>
            </a:r>
            <a:r>
              <a:rPr lang="zh-CN" altLang="en-GB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对其他串用方法</a:t>
            </a:r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‘join‘</a:t>
            </a:r>
            <a:r>
              <a:rPr lang="zh-CN" altLang="en-US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，显示</a:t>
            </a:r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'a | few | words'</a:t>
            </a:r>
          </a:p>
        </p:txBody>
      </p:sp>
    </p:spTree>
    <p:extLst>
      <p:ext uri="{BB962C8B-B14F-4D97-AF65-F5344CB8AC3E}">
        <p14:creationId xmlns:p14="http://schemas.microsoft.com/office/powerpoint/2010/main" val="324710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3CCF58F7-B228-4C56-BD8D-152EA5BE47F3}"/>
              </a:ext>
            </a:extLst>
          </p:cNvPr>
          <p:cNvSpPr txBox="1"/>
          <p:nvPr/>
        </p:nvSpPr>
        <p:spPr>
          <a:xfrm>
            <a:off x="2699792" y="0"/>
            <a:ext cx="37444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/>
              <a:t>TIOBE Index</a:t>
            </a:r>
            <a:endParaRPr lang="zh-CN" altLang="en-US" sz="40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D8ADAD8-3D86-4178-9F65-DB16AC1409AD}"/>
              </a:ext>
            </a:extLst>
          </p:cNvPr>
          <p:cNvSpPr txBox="1"/>
          <p:nvPr/>
        </p:nvSpPr>
        <p:spPr>
          <a:xfrm>
            <a:off x="5850406" y="642174"/>
            <a:ext cx="32935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hlinkClick r:id="rId3"/>
              </a:rPr>
              <a:t>https://www.tiobe.com/tiobe-index/</a:t>
            </a:r>
            <a:r>
              <a:rPr lang="en-US" altLang="zh-CN" sz="1600" dirty="0"/>
              <a:t> </a:t>
            </a:r>
            <a:endParaRPr lang="zh-CN" altLang="en-US" sz="16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DFBC12D-D67D-4966-BD74-18E99290E93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113" t="22000" r="14564" b="6601"/>
          <a:stretch/>
        </p:blipFill>
        <p:spPr>
          <a:xfrm>
            <a:off x="9253" y="1556792"/>
            <a:ext cx="9108504" cy="4554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3776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0781"/>
            <a:ext cx="8229600" cy="1143000"/>
          </a:xfrm>
        </p:spPr>
        <p:txBody>
          <a:bodyPr/>
          <a:lstStyle/>
          <a:p>
            <a:r>
              <a:rPr lang="zh-CN" altLang="en-US" dirty="0"/>
              <a:t>元组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53FBF-B99B-4328-9EF1-0BCE0A491900}" type="slidenum">
              <a:rPr lang="en-US" altLang="zh-CN" smtClean="0"/>
              <a:pPr/>
              <a:t>40</a:t>
            </a:fld>
            <a:endParaRPr lang="en-US" altLang="zh-CN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457201" y="2240019"/>
            <a:ext cx="8229600" cy="2187879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</p:spPr>
        <p:txBody>
          <a:bodyPr wrap="square" lIns="90000" tIns="144000" rIns="90000" bIns="720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t = (1, 3, 2)</a:t>
            </a:r>
          </a:p>
          <a:p>
            <a:pPr eaLnBrk="1" hangingPunct="1"/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t[1]                          # </a:t>
            </a:r>
            <a:r>
              <a:rPr lang="zh-CN" altLang="en-GB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由</a:t>
            </a:r>
            <a:r>
              <a:rPr lang="zh-CN" altLang="en-US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下标</a:t>
            </a:r>
            <a:r>
              <a:rPr lang="zh-CN" altLang="en-GB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访问，偏移量</a:t>
            </a:r>
            <a:r>
              <a:rPr lang="zh-CN" altLang="en-US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从</a:t>
            </a:r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0</a:t>
            </a:r>
            <a:r>
              <a:rPr lang="zh-CN" altLang="en-US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开始，显示</a:t>
            </a:r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3</a:t>
            </a:r>
          </a:p>
          <a:p>
            <a:pPr eaLnBrk="1" hangingPunct="1"/>
            <a:endParaRPr lang="en-GB" altLang="zh-CN" sz="1600" dirty="0">
              <a:solidFill>
                <a:srgbClr val="000000"/>
              </a:solidFill>
              <a:latin typeface="Courier New" pitchFamily="49" charset="0"/>
            </a:endParaRPr>
          </a:p>
          <a:p>
            <a:pPr eaLnBrk="1" hangingPunct="1"/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</a:rPr>
              <a:t>(a, b, c) = t                 # </a:t>
            </a:r>
            <a:r>
              <a:rPr lang="zh-CN" altLang="en-GB" sz="1600" dirty="0">
                <a:solidFill>
                  <a:srgbClr val="000000"/>
                </a:solidFill>
                <a:latin typeface="Courier New" pitchFamily="49" charset="0"/>
              </a:rPr>
              <a:t>元组赋值</a:t>
            </a:r>
            <a:endParaRPr lang="en-GB" altLang="zh-CN" sz="1600" dirty="0">
              <a:solidFill>
                <a:srgbClr val="000000"/>
              </a:solidFill>
              <a:latin typeface="Courier New" pitchFamily="49" charset="0"/>
            </a:endParaRPr>
          </a:p>
          <a:p>
            <a:pPr eaLnBrk="1" hangingPunct="1"/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</a:rPr>
              <a:t>a                             </a:t>
            </a:r>
            <a:r>
              <a:rPr lang="en-US" altLang="zh-CN" sz="1600" dirty="0">
                <a:solidFill>
                  <a:srgbClr val="000000"/>
                </a:solidFill>
                <a:latin typeface="Courier New" pitchFamily="49" charset="0"/>
              </a:rPr>
              <a:t># </a:t>
            </a:r>
            <a:r>
              <a:rPr lang="zh-CN" altLang="en-US" sz="1600" dirty="0">
                <a:solidFill>
                  <a:srgbClr val="000000"/>
                </a:solidFill>
                <a:latin typeface="Courier New" pitchFamily="49" charset="0"/>
              </a:rPr>
              <a:t>显示</a:t>
            </a:r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</a:rPr>
              <a:t>1</a:t>
            </a:r>
          </a:p>
          <a:p>
            <a:pPr eaLnBrk="1" hangingPunct="1"/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</a:rPr>
              <a:t>b                             </a:t>
            </a:r>
            <a:r>
              <a:rPr lang="en-US" altLang="zh-CN" sz="1600" dirty="0">
                <a:solidFill>
                  <a:srgbClr val="000000"/>
                </a:solidFill>
                <a:latin typeface="Courier New" pitchFamily="49" charset="0"/>
              </a:rPr>
              <a:t># </a:t>
            </a:r>
            <a:r>
              <a:rPr lang="zh-CN" altLang="en-US" sz="1600" dirty="0">
                <a:solidFill>
                  <a:srgbClr val="000000"/>
                </a:solidFill>
                <a:latin typeface="Courier New" pitchFamily="49" charset="0"/>
              </a:rPr>
              <a:t>显示</a:t>
            </a:r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</a:rPr>
              <a:t>3</a:t>
            </a:r>
          </a:p>
          <a:p>
            <a:pPr eaLnBrk="1" hangingPunct="1"/>
            <a:endParaRPr lang="en-GB" altLang="zh-CN" sz="1600" dirty="0">
              <a:solidFill>
                <a:srgbClr val="000000"/>
              </a:solidFill>
              <a:latin typeface="Courier New" pitchFamily="49" charset="0"/>
            </a:endParaRPr>
          </a:p>
          <a:p>
            <a:pPr eaLnBrk="1" hangingPunct="1"/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</a:rPr>
              <a:t>a, b, c                       # </a:t>
            </a:r>
            <a:r>
              <a:rPr lang="zh-CN" altLang="en-GB" sz="1600" dirty="0">
                <a:solidFill>
                  <a:srgbClr val="000000"/>
                </a:solidFill>
                <a:latin typeface="Courier New" pitchFamily="49" charset="0"/>
              </a:rPr>
              <a:t>一个实际上的元组表达式</a:t>
            </a:r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</a:rPr>
              <a:t>!</a:t>
            </a:r>
            <a:r>
              <a:rPr lang="zh-CN" altLang="en-US" sz="1600" dirty="0">
                <a:solidFill>
                  <a:srgbClr val="000000"/>
                </a:solidFill>
                <a:latin typeface="Courier New" pitchFamily="49" charset="0"/>
              </a:rPr>
              <a:t>显示</a:t>
            </a:r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</a:rPr>
              <a:t>(1, 3, 2)</a:t>
            </a: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457200" y="4542042"/>
            <a:ext cx="8229600" cy="710552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</p:spPr>
        <p:txBody>
          <a:bodyPr wrap="square" lIns="90000" tIns="144000" rIns="90000" bIns="720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a, b = b, a                   # </a:t>
            </a:r>
            <a:r>
              <a:rPr lang="zh-CN" altLang="en-GB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交换值的技巧</a:t>
            </a:r>
            <a:endParaRPr lang="en-GB" altLang="zh-CN" sz="1600" dirty="0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  <a:p>
            <a:pPr eaLnBrk="1" hangingPunct="1"/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a, b                          # </a:t>
            </a:r>
            <a:r>
              <a:rPr lang="zh-CN" altLang="en-US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显示</a:t>
            </a:r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(3, 1)</a:t>
            </a:r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457200" y="5364835"/>
            <a:ext cx="8229600" cy="1202994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</p:spPr>
        <p:txBody>
          <a:bodyPr wrap="square" lIns="90000" tIns="144000" rIns="90000" bIns="720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r = list(t)                   # </a:t>
            </a:r>
            <a:r>
              <a:rPr lang="zh-CN" altLang="en-GB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转换元组为</a:t>
            </a:r>
            <a:r>
              <a:rPr lang="zh-CN" altLang="en-US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列</a:t>
            </a:r>
            <a:r>
              <a:rPr lang="zh-CN" altLang="en-GB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表</a:t>
            </a:r>
            <a:endParaRPr lang="en-GB" altLang="zh-CN" sz="1600" dirty="0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  <a:p>
            <a:pPr eaLnBrk="1" hangingPunct="1"/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r                             # </a:t>
            </a:r>
            <a:r>
              <a:rPr lang="zh-CN" altLang="en-US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显示</a:t>
            </a:r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[1, 3, 2]</a:t>
            </a:r>
          </a:p>
          <a:p>
            <a:pPr eaLnBrk="1" hangingPunct="1"/>
            <a:endParaRPr lang="en-GB" altLang="zh-CN" sz="1600" b="1" dirty="0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  <a:p>
            <a:pPr eaLnBrk="1" hangingPunct="1"/>
            <a:r>
              <a:rPr lang="en-GB" altLang="zh-CN" sz="1600" b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tuple</a:t>
            </a:r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(r)                      # </a:t>
            </a:r>
            <a:r>
              <a:rPr lang="zh-CN" altLang="en-GB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转</a:t>
            </a:r>
            <a:r>
              <a:rPr lang="zh-CN" altLang="en-US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换列</a:t>
            </a:r>
            <a:r>
              <a:rPr lang="zh-CN" altLang="en-GB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表为元组</a:t>
            </a:r>
            <a:r>
              <a:rPr lang="zh-CN" altLang="en-US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，显示</a:t>
            </a:r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(1, 3, 2)</a:t>
            </a:r>
          </a:p>
        </p:txBody>
      </p:sp>
      <p:sp>
        <p:nvSpPr>
          <p:cNvPr id="17" name="内容占位符 2"/>
          <p:cNvSpPr txBox="1">
            <a:spLocks/>
          </p:cNvSpPr>
          <p:nvPr/>
        </p:nvSpPr>
        <p:spPr>
          <a:xfrm>
            <a:off x="457200" y="1116240"/>
            <a:ext cx="8229600" cy="97833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400" dirty="0"/>
              <a:t>和列表一样，除了不可变，即一旦生成，就不可改变</a:t>
            </a:r>
          </a:p>
          <a:p>
            <a:pPr>
              <a:lnSpc>
                <a:spcPct val="120000"/>
              </a:lnSpc>
            </a:pPr>
            <a:r>
              <a:rPr lang="zh-CN" altLang="en-US" sz="2400" dirty="0"/>
              <a:t>某些函数会返回元组</a:t>
            </a:r>
          </a:p>
        </p:txBody>
      </p:sp>
    </p:spTree>
    <p:extLst>
      <p:ext uri="{BB962C8B-B14F-4D97-AF65-F5344CB8AC3E}">
        <p14:creationId xmlns:p14="http://schemas.microsoft.com/office/powerpoint/2010/main" val="25514153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199" y="0"/>
            <a:ext cx="8229600" cy="1143000"/>
          </a:xfrm>
        </p:spPr>
        <p:txBody>
          <a:bodyPr/>
          <a:lstStyle/>
          <a:p>
            <a:r>
              <a:rPr lang="zh-CN" altLang="en-US" dirty="0"/>
              <a:t>集合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53FBF-B99B-4328-9EF1-0BCE0A491900}" type="slidenum">
              <a:rPr lang="en-US" altLang="zh-CN" smtClean="0"/>
              <a:pPr/>
              <a:t>41</a:t>
            </a:fld>
            <a:endParaRPr lang="en-US" altLang="zh-CN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457198" y="2170398"/>
            <a:ext cx="8229601" cy="4650092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144000" rIns="90000" bIns="720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student = {'Tom', 'Jim', 'Mary', 'Tom', 'Jack', 'Rose'}</a:t>
            </a:r>
          </a:p>
          <a:p>
            <a:pPr eaLnBrk="1" hangingPunct="1"/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print(student)                       # </a:t>
            </a:r>
            <a:r>
              <a:rPr lang="zh-CN" altLang="en-US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输出集合，重复元素被自动去掉</a:t>
            </a:r>
          </a:p>
          <a:p>
            <a:pPr eaLnBrk="1" hangingPunct="1"/>
            <a:r>
              <a:rPr lang="en-US" altLang="zh-CN" sz="1600" dirty="0">
                <a:solidFill>
                  <a:srgbClr val="FF9900"/>
                </a:solidFill>
                <a:latin typeface="Courier New" pitchFamily="49" charset="0"/>
                <a:ea typeface="宋体" pitchFamily="2" charset="-122"/>
              </a:rPr>
              <a:t>{'Mary', 'Jim', 'Rose', 'Jack', 'Tom’}</a:t>
            </a:r>
            <a:r>
              <a:rPr lang="zh-CN" altLang="en-US" sz="1600" dirty="0">
                <a:solidFill>
                  <a:srgbClr val="FF9900"/>
                </a:solidFill>
                <a:latin typeface="Courier New" pitchFamily="49" charset="0"/>
                <a:ea typeface="宋体" pitchFamily="2" charset="-122"/>
              </a:rPr>
              <a:t> </a:t>
            </a:r>
          </a:p>
          <a:p>
            <a:pPr eaLnBrk="1" hangingPunct="1"/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print('Rose' in student)             </a:t>
            </a:r>
            <a:r>
              <a:rPr lang="en-US" altLang="zh-CN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# </a:t>
            </a:r>
            <a:r>
              <a:rPr lang="zh-CN" altLang="en-US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成员测试</a:t>
            </a:r>
            <a:endParaRPr lang="en-GB" altLang="zh-CN" sz="1600" dirty="0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  <a:p>
            <a:pPr eaLnBrk="1" hangingPunct="1"/>
            <a:r>
              <a:rPr lang="en-US" altLang="zh-CN" sz="1600" dirty="0">
                <a:solidFill>
                  <a:srgbClr val="FF9900"/>
                </a:solidFill>
                <a:latin typeface="Courier New" pitchFamily="49" charset="0"/>
                <a:ea typeface="宋体" pitchFamily="2" charset="-122"/>
              </a:rPr>
              <a:t>True</a:t>
            </a:r>
          </a:p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</a:t>
            </a:r>
          </a:p>
          <a:p>
            <a:pPr eaLnBrk="1" hangingPunct="1"/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a = </a:t>
            </a:r>
            <a:r>
              <a:rPr lang="en-GB" altLang="zh-CN" sz="1600" b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set</a:t>
            </a:r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</a:rPr>
              <a:t>('abracadabra')               </a:t>
            </a:r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# </a:t>
            </a:r>
            <a:r>
              <a:rPr lang="zh-CN" altLang="en-US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字符串转换成集合</a:t>
            </a:r>
            <a:endParaRPr lang="en-GB" altLang="zh-CN" sz="1600" dirty="0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  <a:p>
            <a:pPr eaLnBrk="1" hangingPunct="1"/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b = set('</a:t>
            </a:r>
            <a:r>
              <a:rPr lang="en-GB" altLang="zh-CN" sz="1600" dirty="0" err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alacazam</a:t>
            </a:r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')</a:t>
            </a:r>
          </a:p>
          <a:p>
            <a:pPr eaLnBrk="1" hangingPunct="1"/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print(a)</a:t>
            </a:r>
          </a:p>
          <a:p>
            <a:pPr eaLnBrk="1" hangingPunct="1"/>
            <a:r>
              <a:rPr lang="en-GB" altLang="zh-CN" sz="1600" dirty="0">
                <a:solidFill>
                  <a:srgbClr val="FF9900"/>
                </a:solidFill>
                <a:latin typeface="Courier New" pitchFamily="49" charset="0"/>
                <a:ea typeface="宋体" pitchFamily="2" charset="-122"/>
              </a:rPr>
              <a:t>{'b', 'a', 'c', 'r', 'd’} </a:t>
            </a:r>
          </a:p>
          <a:p>
            <a:pPr eaLnBrk="1" hangingPunct="1"/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print(a </a:t>
            </a:r>
            <a:r>
              <a:rPr lang="en-GB" altLang="zh-CN" sz="1600" b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-</a:t>
            </a:r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b)                         # a</a:t>
            </a:r>
            <a:r>
              <a:rPr lang="zh-CN" altLang="en-US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和</a:t>
            </a:r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b</a:t>
            </a:r>
            <a:r>
              <a:rPr lang="zh-CN" altLang="en-US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的差集</a:t>
            </a:r>
          </a:p>
          <a:p>
            <a:pPr eaLnBrk="1" hangingPunct="1"/>
            <a:r>
              <a:rPr lang="en-US" altLang="zh-CN" sz="1600" dirty="0">
                <a:solidFill>
                  <a:srgbClr val="FF9900"/>
                </a:solidFill>
                <a:latin typeface="Courier New" pitchFamily="49" charset="0"/>
                <a:ea typeface="宋体" pitchFamily="2" charset="-122"/>
              </a:rPr>
              <a:t>{'b', 'd', 'r</a:t>
            </a:r>
            <a:r>
              <a:rPr lang="en-GB" altLang="zh-CN" sz="1600" dirty="0">
                <a:solidFill>
                  <a:srgbClr val="FF9900"/>
                </a:solidFill>
                <a:latin typeface="Courier New" pitchFamily="49" charset="0"/>
              </a:rPr>
              <a:t>'</a:t>
            </a:r>
            <a:r>
              <a:rPr lang="en-US" altLang="zh-CN" sz="1600" dirty="0">
                <a:solidFill>
                  <a:srgbClr val="FF9900"/>
                </a:solidFill>
                <a:latin typeface="Courier New" pitchFamily="49" charset="0"/>
                <a:ea typeface="宋体" pitchFamily="2" charset="-122"/>
              </a:rPr>
              <a:t>}</a:t>
            </a:r>
            <a:r>
              <a:rPr lang="zh-CN" altLang="en-US" sz="1600" dirty="0">
                <a:solidFill>
                  <a:srgbClr val="FF9900"/>
                </a:solidFill>
                <a:latin typeface="Courier New" pitchFamily="49" charset="0"/>
                <a:ea typeface="宋体" pitchFamily="2" charset="-122"/>
              </a:rPr>
              <a:t>  </a:t>
            </a:r>
          </a:p>
          <a:p>
            <a:pPr eaLnBrk="1" hangingPunct="1"/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print(a </a:t>
            </a:r>
            <a:r>
              <a:rPr lang="en-GB" altLang="zh-CN" sz="1600" b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|</a:t>
            </a:r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b)                         # a</a:t>
            </a:r>
            <a:r>
              <a:rPr lang="zh-CN" altLang="en-US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和</a:t>
            </a:r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b</a:t>
            </a:r>
            <a:r>
              <a:rPr lang="zh-CN" altLang="en-US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的并集</a:t>
            </a:r>
          </a:p>
          <a:p>
            <a:pPr eaLnBrk="1" hangingPunct="1"/>
            <a:r>
              <a:rPr lang="en-US" altLang="zh-CN" sz="1600" dirty="0">
                <a:solidFill>
                  <a:srgbClr val="FF9900"/>
                </a:solidFill>
                <a:latin typeface="Courier New" pitchFamily="49" charset="0"/>
                <a:ea typeface="宋体" pitchFamily="2" charset="-122"/>
              </a:rPr>
              <a:t>{'l', 'r', 'a', 'c', 'z', 'm', 'b', 'd'}</a:t>
            </a:r>
            <a:r>
              <a:rPr lang="zh-CN" altLang="en-US" sz="1600" dirty="0">
                <a:solidFill>
                  <a:srgbClr val="FF9900"/>
                </a:solidFill>
                <a:latin typeface="Courier New" pitchFamily="49" charset="0"/>
                <a:ea typeface="宋体" pitchFamily="2" charset="-122"/>
              </a:rPr>
              <a:t> </a:t>
            </a:r>
          </a:p>
          <a:p>
            <a:pPr eaLnBrk="1" hangingPunct="1"/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print(a </a:t>
            </a:r>
            <a:r>
              <a:rPr lang="en-GB" altLang="zh-CN" sz="1600" b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&amp;</a:t>
            </a:r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b)                         # a</a:t>
            </a:r>
            <a:r>
              <a:rPr lang="zh-CN" altLang="en-US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和</a:t>
            </a:r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b</a:t>
            </a:r>
            <a:r>
              <a:rPr lang="zh-CN" altLang="en-US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的交集</a:t>
            </a:r>
          </a:p>
          <a:p>
            <a:pPr eaLnBrk="1" hangingPunct="1"/>
            <a:r>
              <a:rPr lang="en-US" altLang="zh-CN" sz="1600" dirty="0">
                <a:solidFill>
                  <a:srgbClr val="FF9900"/>
                </a:solidFill>
                <a:latin typeface="Courier New" pitchFamily="49" charset="0"/>
                <a:ea typeface="宋体" pitchFamily="2" charset="-122"/>
              </a:rPr>
              <a:t>{'a', 'c'}</a:t>
            </a:r>
            <a:r>
              <a:rPr lang="zh-CN" altLang="en-US" sz="1600" dirty="0">
                <a:solidFill>
                  <a:srgbClr val="FF9900"/>
                </a:solidFill>
                <a:latin typeface="Courier New" pitchFamily="49" charset="0"/>
                <a:ea typeface="宋体" pitchFamily="2" charset="-122"/>
              </a:rPr>
              <a:t> </a:t>
            </a:r>
          </a:p>
          <a:p>
            <a:pPr eaLnBrk="1" hangingPunct="1"/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print(a </a:t>
            </a:r>
            <a:r>
              <a:rPr lang="en-GB" altLang="zh-CN" sz="1600" b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^</a:t>
            </a:r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b)                         # a</a:t>
            </a:r>
            <a:r>
              <a:rPr lang="zh-CN" altLang="en-US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和</a:t>
            </a:r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b</a:t>
            </a:r>
            <a:r>
              <a:rPr lang="zh-CN" altLang="en-US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中不同时存在的元素</a:t>
            </a:r>
            <a:endParaRPr lang="en-US" altLang="zh-CN" sz="1600" dirty="0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  <a:p>
            <a:pPr eaLnBrk="1" hangingPunct="1"/>
            <a:r>
              <a:rPr lang="en-GB" altLang="zh-CN" sz="1600" dirty="0">
                <a:solidFill>
                  <a:srgbClr val="FF9900"/>
                </a:solidFill>
                <a:latin typeface="Courier New" pitchFamily="49" charset="0"/>
                <a:ea typeface="宋体" pitchFamily="2" charset="-122"/>
              </a:rPr>
              <a:t>{'l', 'r', 'z', 'm', 'b', 'd'}</a:t>
            </a:r>
          </a:p>
        </p:txBody>
      </p:sp>
      <p:sp>
        <p:nvSpPr>
          <p:cNvPr id="17" name="内容占位符 2"/>
          <p:cNvSpPr txBox="1">
            <a:spLocks/>
          </p:cNvSpPr>
          <p:nvPr/>
        </p:nvSpPr>
        <p:spPr>
          <a:xfrm>
            <a:off x="457199" y="1073271"/>
            <a:ext cx="8229600" cy="998112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dirty="0"/>
              <a:t>一个</a:t>
            </a:r>
            <a:r>
              <a:rPr lang="zh-CN" altLang="en-US" sz="2000" b="1" dirty="0">
                <a:solidFill>
                  <a:srgbClr val="FF0000"/>
                </a:solidFill>
              </a:rPr>
              <a:t>无序</a:t>
            </a:r>
            <a:r>
              <a:rPr lang="zh-CN" altLang="en-US" sz="2000" dirty="0"/>
              <a:t>的</a:t>
            </a:r>
            <a:r>
              <a:rPr lang="zh-CN" altLang="en-US" sz="2000" b="1" dirty="0">
                <a:solidFill>
                  <a:srgbClr val="FF0000"/>
                </a:solidFill>
              </a:rPr>
              <a:t>没有重复元素</a:t>
            </a:r>
            <a:r>
              <a:rPr lang="zh-CN" altLang="en-US" sz="2000" dirty="0"/>
              <a:t>的序列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基本功能是进行成员关系测试和删除重复元素，可以进行集合运算</a:t>
            </a:r>
          </a:p>
        </p:txBody>
      </p:sp>
    </p:spTree>
    <p:extLst>
      <p:ext uri="{BB962C8B-B14F-4D97-AF65-F5344CB8AC3E}">
        <p14:creationId xmlns:p14="http://schemas.microsoft.com/office/powerpoint/2010/main" val="190130488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6328" y="53752"/>
            <a:ext cx="8229600" cy="793384"/>
          </a:xfrm>
        </p:spPr>
        <p:txBody>
          <a:bodyPr/>
          <a:lstStyle/>
          <a:p>
            <a:r>
              <a:rPr lang="zh-CN" altLang="en-US" dirty="0"/>
              <a:t>字典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53FBF-B99B-4328-9EF1-0BCE0A491900}" type="slidenum">
              <a:rPr lang="en-US" altLang="zh-CN" smtClean="0"/>
              <a:pPr/>
              <a:t>42</a:t>
            </a:fld>
            <a:endParaRPr lang="en-US" altLang="zh-CN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466328" y="2566828"/>
            <a:ext cx="8229600" cy="1449216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</p:spPr>
        <p:txBody>
          <a:bodyPr wrap="square" lIns="90000" tIns="144000" rIns="90000" bIns="720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h = {'key': 12, '</a:t>
            </a:r>
            <a:r>
              <a:rPr lang="en-GB" altLang="zh-CN" sz="1600" dirty="0" err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nyckel</a:t>
            </a:r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': 'word'}</a:t>
            </a:r>
          </a:p>
          <a:p>
            <a:pPr eaLnBrk="1" hangingPunct="1"/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h[‘key’]                          # </a:t>
            </a:r>
            <a:r>
              <a:rPr lang="zh-CN" altLang="en-GB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由键访问</a:t>
            </a:r>
            <a:r>
              <a:rPr lang="zh-CN" altLang="en-US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，显示</a:t>
            </a:r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12</a:t>
            </a:r>
          </a:p>
          <a:p>
            <a:pPr eaLnBrk="1" hangingPunct="1"/>
            <a:endParaRPr lang="en-GB" altLang="zh-CN" sz="1600" dirty="0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Courier New" pitchFamily="49" charset="0"/>
              </a:rPr>
              <a:t>‘</a:t>
            </a:r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</a:rPr>
              <a:t>Per’ in h                        # </a:t>
            </a:r>
            <a:r>
              <a:rPr lang="zh-CN" altLang="en-US" sz="1600" dirty="0">
                <a:solidFill>
                  <a:srgbClr val="000000"/>
                </a:solidFill>
                <a:latin typeface="Courier New" pitchFamily="49" charset="0"/>
              </a:rPr>
              <a:t>测试一个键是否在字典中，显示</a:t>
            </a:r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</a:rPr>
              <a:t>False</a:t>
            </a:r>
          </a:p>
          <a:p>
            <a:pPr eaLnBrk="1" hangingPunct="1"/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</a:rPr>
              <a:t>h[‘Per’]                          # </a:t>
            </a:r>
            <a:r>
              <a:rPr lang="zh-CN" altLang="en-US" sz="1600" dirty="0">
                <a:solidFill>
                  <a:srgbClr val="000000"/>
                </a:solidFill>
                <a:latin typeface="Courier New" pitchFamily="49" charset="0"/>
              </a:rPr>
              <a:t>报错</a:t>
            </a: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457200" y="4241913"/>
            <a:ext cx="8229600" cy="956773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</p:spPr>
        <p:txBody>
          <a:bodyPr wrap="square" lIns="90000" tIns="144000" rIns="90000" bIns="720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h['Per'] = '</a:t>
            </a:r>
            <a:r>
              <a:rPr lang="en-GB" altLang="zh-CN" sz="1600" dirty="0" err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Kraulis</a:t>
            </a:r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’              </a:t>
            </a:r>
            <a:r>
              <a:rPr lang="en-US" altLang="zh-CN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# </a:t>
            </a:r>
            <a:r>
              <a:rPr lang="zh-CN" altLang="en-US" sz="1600" dirty="0">
                <a:solidFill>
                  <a:srgbClr val="000000"/>
                </a:solidFill>
                <a:latin typeface="Courier New" pitchFamily="49" charset="0"/>
              </a:rPr>
              <a:t>增加一个键</a:t>
            </a:r>
            <a:r>
              <a:rPr lang="en-US" altLang="zh-CN" sz="1600" dirty="0">
                <a:solidFill>
                  <a:srgbClr val="000000"/>
                </a:solidFill>
                <a:latin typeface="Courier New" pitchFamily="49" charset="0"/>
              </a:rPr>
              <a:t>/</a:t>
            </a:r>
            <a:r>
              <a:rPr lang="zh-CN" altLang="en-US" sz="1600" dirty="0">
                <a:solidFill>
                  <a:srgbClr val="000000"/>
                </a:solidFill>
                <a:latin typeface="Courier New" pitchFamily="49" charset="0"/>
              </a:rPr>
              <a:t>值</a:t>
            </a:r>
            <a:endParaRPr lang="zh-CN" altLang="en-GB" sz="1600" dirty="0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  <a:p>
            <a:pPr eaLnBrk="1" hangingPunct="1"/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</a:rPr>
              <a:t>h</a:t>
            </a:r>
            <a:endParaRPr lang="en-US" altLang="zh-CN" sz="1600" dirty="0">
              <a:solidFill>
                <a:srgbClr val="000000"/>
              </a:solidFill>
              <a:latin typeface="Courier New" pitchFamily="49" charset="0"/>
            </a:endParaRPr>
          </a:p>
          <a:p>
            <a:pPr eaLnBrk="1" hangingPunct="1"/>
            <a:r>
              <a:rPr lang="en-GB" altLang="zh-CN" sz="1600" dirty="0">
                <a:solidFill>
                  <a:srgbClr val="FF9900"/>
                </a:solidFill>
                <a:latin typeface="Courier New" pitchFamily="49" charset="0"/>
                <a:ea typeface="宋体" pitchFamily="2" charset="-122"/>
              </a:rPr>
              <a:t>{'</a:t>
            </a:r>
            <a:r>
              <a:rPr lang="en-GB" altLang="zh-CN" sz="1600" dirty="0" err="1">
                <a:solidFill>
                  <a:srgbClr val="FF9900"/>
                </a:solidFill>
                <a:latin typeface="Courier New" pitchFamily="49" charset="0"/>
                <a:ea typeface="宋体" pitchFamily="2" charset="-122"/>
              </a:rPr>
              <a:t>nyckel</a:t>
            </a:r>
            <a:r>
              <a:rPr lang="en-GB" altLang="zh-CN" sz="1600" dirty="0">
                <a:solidFill>
                  <a:srgbClr val="FF9900"/>
                </a:solidFill>
                <a:latin typeface="Courier New" pitchFamily="49" charset="0"/>
                <a:ea typeface="宋体" pitchFamily="2" charset="-122"/>
              </a:rPr>
              <a:t>': 'word', 'Per': '</a:t>
            </a:r>
            <a:r>
              <a:rPr lang="en-GB" altLang="zh-CN" sz="1600" dirty="0" err="1">
                <a:solidFill>
                  <a:srgbClr val="FF9900"/>
                </a:solidFill>
                <a:latin typeface="Courier New" pitchFamily="49" charset="0"/>
                <a:ea typeface="宋体" pitchFamily="2" charset="-122"/>
              </a:rPr>
              <a:t>Kraulis</a:t>
            </a:r>
            <a:r>
              <a:rPr lang="en-GB" altLang="zh-CN" sz="1600" dirty="0">
                <a:solidFill>
                  <a:srgbClr val="FF9900"/>
                </a:solidFill>
                <a:latin typeface="Courier New" pitchFamily="49" charset="0"/>
                <a:ea typeface="宋体" pitchFamily="2" charset="-122"/>
              </a:rPr>
              <a:t>', 'key': 12} </a:t>
            </a:r>
            <a:r>
              <a:rPr lang="en-US" altLang="zh-CN" sz="1600" dirty="0">
                <a:solidFill>
                  <a:srgbClr val="000000"/>
                </a:solidFill>
                <a:latin typeface="Courier New" pitchFamily="49" charset="0"/>
              </a:rPr>
              <a:t># </a:t>
            </a:r>
            <a:r>
              <a:rPr lang="zh-CN" altLang="en-GB" sz="1600" dirty="0">
                <a:solidFill>
                  <a:srgbClr val="000000"/>
                </a:solidFill>
                <a:latin typeface="Courier New" pitchFamily="49" charset="0"/>
              </a:rPr>
              <a:t>输出顺序是随机的</a:t>
            </a:r>
            <a:endParaRPr lang="en-GB" altLang="zh-CN" sz="1600" dirty="0">
              <a:solidFill>
                <a:srgbClr val="FF9900"/>
              </a:solidFill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14" name="内容占位符 2"/>
          <p:cNvSpPr txBox="1">
            <a:spLocks/>
          </p:cNvSpPr>
          <p:nvPr/>
        </p:nvSpPr>
        <p:spPr>
          <a:xfrm>
            <a:off x="457992" y="907470"/>
            <a:ext cx="8229600" cy="1729441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70000"/>
              </a:lnSpc>
            </a:pPr>
            <a:r>
              <a:rPr lang="zh-CN" altLang="en-US" sz="2600" b="1" dirty="0"/>
              <a:t>键（</a:t>
            </a:r>
            <a:r>
              <a:rPr lang="en-US" altLang="zh-CN" sz="2600" b="1" dirty="0"/>
              <a:t>key</a:t>
            </a:r>
            <a:r>
              <a:rPr lang="zh-CN" altLang="en-US" sz="2600" b="1" dirty="0"/>
              <a:t>）值（</a:t>
            </a:r>
            <a:r>
              <a:rPr lang="en-US" altLang="zh-CN" sz="2600" b="1" dirty="0"/>
              <a:t>value</a:t>
            </a:r>
            <a:r>
              <a:rPr lang="zh-CN" altLang="en-US" sz="2600" b="1" dirty="0"/>
              <a:t>）</a:t>
            </a:r>
            <a:r>
              <a:rPr lang="zh-CN" altLang="en-US" sz="2600" dirty="0"/>
              <a:t>对的无序集合</a:t>
            </a:r>
            <a:endParaRPr lang="en-US" altLang="zh-CN" sz="2600" dirty="0"/>
          </a:p>
          <a:p>
            <a:pPr>
              <a:lnSpc>
                <a:spcPct val="170000"/>
              </a:lnSpc>
            </a:pPr>
            <a:r>
              <a:rPr lang="zh-CN" altLang="en-US" sz="2600" b="1" dirty="0">
                <a:solidFill>
                  <a:srgbClr val="0070C0"/>
                </a:solidFill>
              </a:rPr>
              <a:t>键必须使用不可变类型</a:t>
            </a:r>
            <a:r>
              <a:rPr lang="zh-CN" altLang="en-US" sz="2600" dirty="0"/>
              <a:t>。可以用数字、字符串或元组，不能用列表</a:t>
            </a:r>
          </a:p>
          <a:p>
            <a:pPr>
              <a:lnSpc>
                <a:spcPct val="170000"/>
              </a:lnSpc>
            </a:pPr>
            <a:r>
              <a:rPr lang="zh-CN" altLang="en-US" sz="2600" dirty="0"/>
              <a:t>在同一个字典中，</a:t>
            </a:r>
            <a:r>
              <a:rPr lang="zh-CN" altLang="en-US" sz="2600" dirty="0">
                <a:solidFill>
                  <a:srgbClr val="FF0000"/>
                </a:solidFill>
              </a:rPr>
              <a:t>键必须是唯一的</a:t>
            </a:r>
            <a:r>
              <a:rPr lang="zh-CN" altLang="en-US" sz="2600" dirty="0"/>
              <a:t>，值不必</a:t>
            </a:r>
            <a:endParaRPr lang="en-US" altLang="zh-CN" sz="2600" dirty="0"/>
          </a:p>
        </p:txBody>
      </p:sp>
      <p:sp>
        <p:nvSpPr>
          <p:cNvPr id="11" name="Text Box 8">
            <a:extLst>
              <a:ext uri="{FF2B5EF4-FFF2-40B4-BE49-F238E27FC236}">
                <a16:creationId xmlns:a16="http://schemas.microsoft.com/office/drawing/2014/main" id="{59FEA4E9-505D-4433-85CF-99B096499F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328" y="5424555"/>
            <a:ext cx="8229600" cy="956773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</p:spPr>
        <p:txBody>
          <a:bodyPr wrap="square" lIns="90000" tIns="144000" rIns="90000" bIns="720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h[‘Per’] = ‘Johansson’            </a:t>
            </a:r>
            <a:r>
              <a:rPr lang="en-US" altLang="zh-CN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#</a:t>
            </a:r>
            <a:r>
              <a:rPr lang="zh-CN" altLang="en-US" sz="1600" dirty="0">
                <a:solidFill>
                  <a:srgbClr val="000000"/>
                </a:solidFill>
                <a:latin typeface="Courier New" pitchFamily="49" charset="0"/>
              </a:rPr>
              <a:t>替换一个键对应的值</a:t>
            </a:r>
            <a:endParaRPr lang="en-GB" altLang="zh-CN" sz="1600" dirty="0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  <a:p>
            <a:pPr eaLnBrk="1" hangingPunct="1"/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h</a:t>
            </a:r>
          </a:p>
          <a:p>
            <a:pPr eaLnBrk="1" hangingPunct="1"/>
            <a:r>
              <a:rPr lang="en-GB" altLang="zh-CN" sz="1600" dirty="0">
                <a:solidFill>
                  <a:srgbClr val="FF9900"/>
                </a:solidFill>
                <a:latin typeface="Courier New" pitchFamily="49" charset="0"/>
                <a:ea typeface="宋体" pitchFamily="2" charset="-122"/>
              </a:rPr>
              <a:t>{'</a:t>
            </a:r>
            <a:r>
              <a:rPr lang="en-GB" altLang="zh-CN" sz="1600" dirty="0" err="1">
                <a:solidFill>
                  <a:srgbClr val="FF9900"/>
                </a:solidFill>
                <a:latin typeface="Courier New" pitchFamily="49" charset="0"/>
                <a:ea typeface="宋体" pitchFamily="2" charset="-122"/>
              </a:rPr>
              <a:t>nyckel</a:t>
            </a:r>
            <a:r>
              <a:rPr lang="en-GB" altLang="zh-CN" sz="1600" dirty="0">
                <a:solidFill>
                  <a:srgbClr val="FF9900"/>
                </a:solidFill>
                <a:latin typeface="Courier New" pitchFamily="49" charset="0"/>
                <a:ea typeface="宋体" pitchFamily="2" charset="-122"/>
              </a:rPr>
              <a:t>': 'word', 'Per': 'Johansson', 'key': 12}</a:t>
            </a:r>
          </a:p>
        </p:txBody>
      </p:sp>
    </p:spTree>
    <p:extLst>
      <p:ext uri="{BB962C8B-B14F-4D97-AF65-F5344CB8AC3E}">
        <p14:creationId xmlns:p14="http://schemas.microsoft.com/office/powerpoint/2010/main" val="39790317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02"/>
            <a:ext cx="8229600" cy="1143000"/>
          </a:xfrm>
        </p:spPr>
        <p:txBody>
          <a:bodyPr/>
          <a:lstStyle/>
          <a:p>
            <a:r>
              <a:rPr lang="zh-CN" altLang="en-US" dirty="0"/>
              <a:t>字典的方法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53FBF-B99B-4328-9EF1-0BCE0A491900}" type="slidenum">
              <a:rPr lang="en-US" altLang="zh-CN" smtClean="0"/>
              <a:pPr/>
              <a:t>43</a:t>
            </a:fld>
            <a:endParaRPr lang="en-US" altLang="zh-CN"/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340635" y="3414033"/>
            <a:ext cx="8423110" cy="464331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</p:spPr>
        <p:txBody>
          <a:bodyPr wrap="square" lIns="90000" tIns="144000" rIns="90000" bIns="720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altLang="zh-CN" sz="1600" b="1" dirty="0" err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len</a:t>
            </a:r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(h)                        # </a:t>
            </a:r>
            <a:r>
              <a:rPr lang="zh-CN" altLang="en-GB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字典中键</a:t>
            </a:r>
            <a:r>
              <a:rPr lang="zh-CN" altLang="en-US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值对</a:t>
            </a:r>
            <a:r>
              <a:rPr lang="zh-CN" altLang="en-GB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的</a:t>
            </a:r>
            <a:r>
              <a:rPr lang="zh-CN" altLang="en-US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个</a:t>
            </a:r>
            <a:r>
              <a:rPr lang="zh-CN" altLang="en-GB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数</a:t>
            </a:r>
            <a:r>
              <a:rPr lang="zh-CN" altLang="en-US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，显示</a:t>
            </a:r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2  </a:t>
            </a: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328465" y="2292884"/>
            <a:ext cx="8435280" cy="956773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</p:spPr>
        <p:txBody>
          <a:bodyPr wrap="square" lIns="90000" tIns="144000" rIns="90000" bIns="720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altLang="zh-CN" sz="1600" dirty="0" err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h.</a:t>
            </a:r>
            <a:r>
              <a:rPr lang="en-GB" altLang="zh-CN" sz="1600" b="1" dirty="0" err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keys</a:t>
            </a:r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()                      # </a:t>
            </a:r>
            <a:r>
              <a:rPr lang="zh-CN" altLang="en-US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字典中</a:t>
            </a:r>
            <a:r>
              <a:rPr lang="zh-CN" altLang="en-GB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所有的键</a:t>
            </a:r>
            <a:endParaRPr lang="en-US" altLang="zh-CN" sz="1600" dirty="0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  <a:p>
            <a:pPr eaLnBrk="1" hangingPunct="1"/>
            <a:r>
              <a:rPr lang="en-GB" altLang="zh-CN" sz="1600" dirty="0" err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h.</a:t>
            </a:r>
            <a:r>
              <a:rPr lang="en-GB" altLang="zh-CN" sz="1600" b="1" dirty="0" err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values</a:t>
            </a:r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()                    # </a:t>
            </a:r>
            <a:r>
              <a:rPr lang="zh-CN" altLang="en-US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字典中</a:t>
            </a:r>
            <a:r>
              <a:rPr lang="zh-CN" altLang="en-GB" sz="1600" dirty="0">
                <a:solidFill>
                  <a:srgbClr val="000000"/>
                </a:solidFill>
                <a:ea typeface="宋体" pitchFamily="2" charset="-122"/>
              </a:rPr>
              <a:t>所有的值</a:t>
            </a:r>
            <a:endParaRPr lang="en-US" altLang="zh-CN" sz="1600" dirty="0">
              <a:solidFill>
                <a:srgbClr val="000000"/>
              </a:solidFill>
              <a:ea typeface="宋体" pitchFamily="2" charset="-122"/>
            </a:endParaRPr>
          </a:p>
          <a:p>
            <a:pPr eaLnBrk="1" hangingPunct="1"/>
            <a:r>
              <a:rPr lang="en-GB" altLang="zh-CN" sz="1600" dirty="0" err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h.</a:t>
            </a:r>
            <a:r>
              <a:rPr lang="en-GB" altLang="zh-CN" sz="1600" b="1" dirty="0" err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items</a:t>
            </a:r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()                     # </a:t>
            </a:r>
            <a:r>
              <a:rPr lang="zh-CN" altLang="en-US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字典中所有的键值对</a:t>
            </a:r>
            <a:endParaRPr lang="en-US" altLang="zh-CN" sz="1600" dirty="0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339012" y="1412444"/>
            <a:ext cx="8435280" cy="710552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</p:spPr>
        <p:txBody>
          <a:bodyPr wrap="square" lIns="90000" tIns="144000" rIns="90000" bIns="720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altLang="zh-CN" sz="1600" dirty="0" err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h.</a:t>
            </a:r>
            <a:r>
              <a:rPr lang="en-GB" altLang="zh-CN" sz="1600" b="1" dirty="0" err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get</a:t>
            </a:r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(‘key’, ‘unknown’)       # </a:t>
            </a:r>
            <a:r>
              <a:rPr lang="zh-CN" altLang="en-GB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返回值</a:t>
            </a:r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, </a:t>
            </a:r>
            <a:r>
              <a:rPr lang="zh-CN" altLang="en-GB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或者返回缺省值</a:t>
            </a:r>
            <a:r>
              <a:rPr lang="zh-CN" altLang="en-US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，显示</a:t>
            </a:r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’unknown’</a:t>
            </a:r>
          </a:p>
          <a:p>
            <a:pPr eaLnBrk="1" hangingPunct="1"/>
            <a:r>
              <a:rPr lang="en-GB" altLang="zh-CN" sz="1600" dirty="0" err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h.get</a:t>
            </a:r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(‘name’, ‘unknown’)       </a:t>
            </a:r>
            <a:r>
              <a:rPr lang="en-US" altLang="zh-CN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# </a:t>
            </a:r>
            <a:r>
              <a:rPr lang="zh-CN" altLang="en-US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显示</a:t>
            </a:r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12</a:t>
            </a:r>
          </a:p>
        </p:txBody>
      </p:sp>
      <p:sp>
        <p:nvSpPr>
          <p:cNvPr id="8" name="Text Box 7">
            <a:extLst>
              <a:ext uri="{FF2B5EF4-FFF2-40B4-BE49-F238E27FC236}">
                <a16:creationId xmlns:a16="http://schemas.microsoft.com/office/drawing/2014/main" id="{B806BB7F-5B4A-44C5-A993-CE01A8FF38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805" y="4040732"/>
            <a:ext cx="8435280" cy="2434101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</p:spPr>
        <p:txBody>
          <a:bodyPr wrap="square" lIns="90000" tIns="144000" rIns="90000" bIns="720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g = </a:t>
            </a:r>
            <a:r>
              <a:rPr lang="en-GB" altLang="zh-CN" sz="1600" dirty="0" err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h.</a:t>
            </a:r>
            <a:r>
              <a:rPr lang="en-GB" altLang="zh-CN" sz="1600" b="1" dirty="0" err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copy</a:t>
            </a:r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()            # </a:t>
            </a:r>
            <a:r>
              <a:rPr lang="zh-CN" altLang="en-US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拷贝</a:t>
            </a:r>
            <a:r>
              <a:rPr lang="zh-CN" altLang="en-GB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字典</a:t>
            </a:r>
            <a:endParaRPr lang="en-GB" altLang="zh-CN" sz="1600" dirty="0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  <a:p>
            <a:pPr eaLnBrk="1" hangingPunct="1"/>
            <a:endParaRPr lang="en-GB" altLang="zh-CN" sz="1600" dirty="0">
              <a:solidFill>
                <a:srgbClr val="000000"/>
              </a:solidFill>
              <a:latin typeface="Courier New" pitchFamily="49" charset="0"/>
            </a:endParaRPr>
          </a:p>
          <a:p>
            <a:pPr eaLnBrk="1" hangingPunct="1"/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</a:rPr>
              <a:t>g['name'] = 'Johansson’</a:t>
            </a:r>
          </a:p>
          <a:p>
            <a:pPr eaLnBrk="1" hangingPunct="1"/>
            <a:endParaRPr lang="en-GB" altLang="zh-CN" sz="1600" dirty="0">
              <a:solidFill>
                <a:srgbClr val="000000"/>
              </a:solidFill>
              <a:latin typeface="Courier New" pitchFamily="49" charset="0"/>
            </a:endParaRPr>
          </a:p>
          <a:p>
            <a:pPr eaLnBrk="1" hangingPunct="1"/>
            <a:r>
              <a:rPr lang="en-GB" altLang="zh-CN" sz="1600" dirty="0" err="1">
                <a:solidFill>
                  <a:srgbClr val="000000"/>
                </a:solidFill>
                <a:latin typeface="Courier New" pitchFamily="49" charset="0"/>
              </a:rPr>
              <a:t>h.</a:t>
            </a:r>
            <a:r>
              <a:rPr lang="en-GB" altLang="zh-CN" sz="1600" b="1" dirty="0" err="1">
                <a:solidFill>
                  <a:srgbClr val="000000"/>
                </a:solidFill>
                <a:latin typeface="Courier New" pitchFamily="49" charset="0"/>
              </a:rPr>
              <a:t>update</a:t>
            </a:r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</a:rPr>
              <a:t>(g)   # </a:t>
            </a:r>
            <a:r>
              <a:rPr lang="zh-CN" altLang="en-GB" sz="1600" dirty="0">
                <a:solidFill>
                  <a:srgbClr val="000000"/>
                </a:solidFill>
                <a:latin typeface="Courier New" pitchFamily="49" charset="0"/>
              </a:rPr>
              <a:t>根据</a:t>
            </a:r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</a:rPr>
              <a:t>g</a:t>
            </a:r>
            <a:r>
              <a:rPr lang="zh-CN" altLang="en-GB" sz="1600" dirty="0">
                <a:solidFill>
                  <a:srgbClr val="000000"/>
                </a:solidFill>
                <a:latin typeface="Courier New" pitchFamily="49" charset="0"/>
              </a:rPr>
              <a:t>添加或者更新所有的键值</a:t>
            </a:r>
            <a:endParaRPr lang="en-GB" altLang="zh-CN" sz="1600" dirty="0">
              <a:solidFill>
                <a:srgbClr val="000000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Courier New" pitchFamily="49" charset="0"/>
              </a:rPr>
              <a:t>h</a:t>
            </a:r>
            <a:endParaRPr lang="en-GB" altLang="zh-CN" sz="1600" dirty="0">
              <a:solidFill>
                <a:srgbClr val="000000"/>
              </a:solidFill>
              <a:latin typeface="Courier New" pitchFamily="49" charset="0"/>
            </a:endParaRPr>
          </a:p>
          <a:p>
            <a:pPr eaLnBrk="1" hangingPunct="1"/>
            <a:endParaRPr lang="en-GB" altLang="zh-CN" sz="1600" dirty="0">
              <a:solidFill>
                <a:srgbClr val="000000"/>
              </a:solidFill>
              <a:latin typeface="Courier New" pitchFamily="49" charset="0"/>
            </a:endParaRPr>
          </a:p>
          <a:p>
            <a:pPr eaLnBrk="1" hangingPunct="1"/>
            <a:r>
              <a:rPr lang="en-GB" altLang="zh-CN" sz="1600" dirty="0" err="1">
                <a:solidFill>
                  <a:srgbClr val="000000"/>
                </a:solidFill>
                <a:latin typeface="Courier New" pitchFamily="49" charset="0"/>
              </a:rPr>
              <a:t>g.</a:t>
            </a:r>
            <a:r>
              <a:rPr lang="en-GB" altLang="zh-CN" sz="1600" b="1" dirty="0" err="1">
                <a:solidFill>
                  <a:srgbClr val="000000"/>
                </a:solidFill>
                <a:latin typeface="Courier New" pitchFamily="49" charset="0"/>
              </a:rPr>
              <a:t>clear</a:t>
            </a:r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</a:rPr>
              <a:t>()     </a:t>
            </a:r>
            <a:r>
              <a:rPr lang="en-US" altLang="zh-CN" sz="1600" dirty="0">
                <a:solidFill>
                  <a:srgbClr val="000000"/>
                </a:solidFill>
                <a:latin typeface="Courier New" pitchFamily="49" charset="0"/>
              </a:rPr>
              <a:t># </a:t>
            </a:r>
            <a:r>
              <a:rPr lang="zh-CN" altLang="en-US" sz="1600" dirty="0">
                <a:solidFill>
                  <a:srgbClr val="000000"/>
                </a:solidFill>
                <a:latin typeface="Courier New" pitchFamily="49" charset="0"/>
              </a:rPr>
              <a:t>清除字典中的所有项</a:t>
            </a:r>
            <a:endParaRPr lang="en-GB" altLang="zh-CN" sz="1600" dirty="0">
              <a:solidFill>
                <a:srgbClr val="000000"/>
              </a:solidFill>
              <a:latin typeface="Courier New" pitchFamily="49" charset="0"/>
            </a:endParaRPr>
          </a:p>
          <a:p>
            <a:pPr eaLnBrk="1" hangingPunct="1"/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</a:rPr>
              <a:t>print(</a:t>
            </a:r>
            <a:r>
              <a:rPr lang="en-GB" altLang="zh-CN" sz="1600" dirty="0" err="1">
                <a:solidFill>
                  <a:srgbClr val="000000"/>
                </a:solidFill>
                <a:latin typeface="Courier New" pitchFamily="49" charset="0"/>
              </a:rPr>
              <a:t>len</a:t>
            </a:r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</a:rPr>
              <a:t>(g)) </a:t>
            </a:r>
            <a:r>
              <a:rPr lang="en-US" altLang="zh-CN" sz="1600" dirty="0">
                <a:solidFill>
                  <a:srgbClr val="000000"/>
                </a:solidFill>
                <a:latin typeface="Courier New" pitchFamily="49" charset="0"/>
              </a:rPr>
              <a:t># </a:t>
            </a:r>
            <a:r>
              <a:rPr lang="zh-CN" altLang="en-US" sz="1600" dirty="0">
                <a:solidFill>
                  <a:srgbClr val="000000"/>
                </a:solidFill>
                <a:latin typeface="Courier New" pitchFamily="49" charset="0"/>
              </a:rPr>
              <a:t>显示</a:t>
            </a:r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</a:rPr>
              <a:t>0 </a:t>
            </a:r>
          </a:p>
        </p:txBody>
      </p:sp>
    </p:spTree>
    <p:extLst>
      <p:ext uri="{BB962C8B-B14F-4D97-AF65-F5344CB8AC3E}">
        <p14:creationId xmlns:p14="http://schemas.microsoft.com/office/powerpoint/2010/main" val="325372431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5379" y="-17258"/>
            <a:ext cx="8229600" cy="1143000"/>
          </a:xfrm>
        </p:spPr>
        <p:txBody>
          <a:bodyPr/>
          <a:lstStyle/>
          <a:p>
            <a:r>
              <a:rPr lang="zh-CN" altLang="en-US" dirty="0"/>
              <a:t>删除数据的命令：</a:t>
            </a:r>
            <a:r>
              <a:rPr lang="en-US" altLang="zh-CN" dirty="0"/>
              <a:t>del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53FBF-B99B-4328-9EF1-0BCE0A491900}" type="slidenum">
              <a:rPr lang="en-US" altLang="zh-CN" smtClean="0"/>
              <a:pPr/>
              <a:t>44</a:t>
            </a:fld>
            <a:endParaRPr lang="en-US" altLang="zh-CN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457200" y="2533060"/>
            <a:ext cx="8229600" cy="1449216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</p:spPr>
        <p:txBody>
          <a:bodyPr wrap="square" lIns="90000" tIns="144000" rIns="90000" bIns="720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a = 'thing'               # </a:t>
            </a:r>
            <a:r>
              <a:rPr lang="zh-CN" altLang="en-GB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定义一个变量</a:t>
            </a:r>
          </a:p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a</a:t>
            </a:r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                       # </a:t>
            </a:r>
            <a:r>
              <a:rPr lang="zh-CN" altLang="en-US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显示</a:t>
            </a:r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'thing’</a:t>
            </a:r>
          </a:p>
          <a:p>
            <a:pPr eaLnBrk="1" hangingPunct="1"/>
            <a:endParaRPr lang="en-GB" altLang="zh-CN" sz="1600" b="1" dirty="0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  <a:p>
            <a:pPr eaLnBrk="1" hangingPunct="1"/>
            <a:r>
              <a:rPr lang="en-GB" altLang="zh-CN" sz="1600" b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del</a:t>
            </a:r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a                     # </a:t>
            </a:r>
            <a:r>
              <a:rPr lang="zh-CN" altLang="en-GB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把这个变量忘掉</a:t>
            </a:r>
          </a:p>
          <a:p>
            <a:pPr eaLnBrk="1" hangingPunct="1"/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a                         # </a:t>
            </a:r>
            <a:r>
              <a:rPr lang="zh-CN" altLang="en-US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报错</a:t>
            </a:r>
            <a:endParaRPr lang="en-GB" altLang="zh-CN" sz="1600" dirty="0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468685" y="4117017"/>
            <a:ext cx="8229600" cy="956773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</p:spPr>
        <p:txBody>
          <a:bodyPr wrap="square" lIns="90000" tIns="144000" rIns="90000" bIns="720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h = {'key': 12, '</a:t>
            </a:r>
            <a:r>
              <a:rPr lang="en-GB" altLang="zh-CN" sz="1600" dirty="0" err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nyckel</a:t>
            </a:r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': 'word'}</a:t>
            </a:r>
          </a:p>
          <a:p>
            <a:pPr eaLnBrk="1" hangingPunct="1"/>
            <a:r>
              <a:rPr lang="en-GB" altLang="zh-CN" sz="1600" b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del</a:t>
            </a:r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h['key']              # </a:t>
            </a:r>
            <a:r>
              <a:rPr lang="zh-CN" altLang="en-GB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移除键和它的值</a:t>
            </a:r>
            <a:endParaRPr lang="en-GB" altLang="zh-CN" sz="1600" dirty="0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  <a:p>
            <a:pPr eaLnBrk="1" hangingPunct="1"/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h                         # </a:t>
            </a:r>
            <a:r>
              <a:rPr lang="zh-CN" altLang="en-US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显示</a:t>
            </a:r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{'</a:t>
            </a:r>
            <a:r>
              <a:rPr lang="en-GB" altLang="zh-CN" sz="1600" dirty="0" err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nyckel</a:t>
            </a:r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': 'word'}</a:t>
            </a: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455379" y="5208531"/>
            <a:ext cx="8229600" cy="956773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</p:spPr>
        <p:txBody>
          <a:bodyPr wrap="square" lIns="90000" tIns="144000" rIns="90000" bIns="720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r = [1, 3, 2]</a:t>
            </a:r>
          </a:p>
          <a:p>
            <a:pPr eaLnBrk="1" hangingPunct="1"/>
            <a:r>
              <a:rPr lang="en-GB" altLang="zh-CN" sz="1600" b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del</a:t>
            </a:r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r[1]                  # </a:t>
            </a:r>
            <a:r>
              <a:rPr lang="zh-CN" altLang="en-GB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另一个删除</a:t>
            </a:r>
            <a:r>
              <a:rPr lang="zh-CN" altLang="en-US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列</a:t>
            </a:r>
            <a:r>
              <a:rPr lang="zh-CN" altLang="en-GB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表项的方式</a:t>
            </a:r>
            <a:endParaRPr lang="en-GB" altLang="zh-CN" sz="1600" dirty="0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  <a:p>
            <a:pPr eaLnBrk="1" hangingPunct="1"/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r                         # [1, 2]</a:t>
            </a:r>
          </a:p>
        </p:txBody>
      </p:sp>
      <p:sp>
        <p:nvSpPr>
          <p:cNvPr id="14" name="内容占位符 2"/>
          <p:cNvSpPr txBox="1">
            <a:spLocks/>
          </p:cNvSpPr>
          <p:nvPr/>
        </p:nvSpPr>
        <p:spPr>
          <a:xfrm>
            <a:off x="437729" y="1124744"/>
            <a:ext cx="8291512" cy="1293406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dirty="0"/>
              <a:t>命令！不是函数！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实际上移除变量（名字），不是对象</a:t>
            </a:r>
          </a:p>
        </p:txBody>
      </p:sp>
    </p:spTree>
    <p:extLst>
      <p:ext uri="{BB962C8B-B14F-4D97-AF65-F5344CB8AC3E}">
        <p14:creationId xmlns:p14="http://schemas.microsoft.com/office/powerpoint/2010/main" val="332927197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zh-CN" altLang="en-US" dirty="0"/>
              <a:t>条件语句：</a:t>
            </a:r>
            <a:r>
              <a:rPr lang="en-US" altLang="zh-CN" dirty="0"/>
              <a:t>if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340768"/>
            <a:ext cx="3312368" cy="175432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zh-CN" b="1" dirty="0"/>
              <a:t>if</a:t>
            </a:r>
            <a:r>
              <a:rPr lang="en-US" altLang="zh-CN" dirty="0"/>
              <a:t> condition_1:</a:t>
            </a:r>
          </a:p>
          <a:p>
            <a:r>
              <a:rPr lang="en-US" altLang="zh-CN" dirty="0"/>
              <a:t>    statement_block_1</a:t>
            </a:r>
          </a:p>
          <a:p>
            <a:r>
              <a:rPr lang="en-US" altLang="zh-CN" dirty="0"/>
              <a:t>[</a:t>
            </a:r>
            <a:r>
              <a:rPr lang="en-US" altLang="zh-CN" b="1" dirty="0" err="1"/>
              <a:t>elif</a:t>
            </a:r>
            <a:r>
              <a:rPr lang="en-US" altLang="zh-CN" dirty="0"/>
              <a:t> condition_2:</a:t>
            </a:r>
          </a:p>
          <a:p>
            <a:r>
              <a:rPr lang="en-US" altLang="zh-CN" dirty="0"/>
              <a:t>    statement_block_2]</a:t>
            </a:r>
          </a:p>
          <a:p>
            <a:r>
              <a:rPr lang="en-US" altLang="zh-CN" dirty="0"/>
              <a:t>[</a:t>
            </a:r>
            <a:r>
              <a:rPr lang="en-US" altLang="zh-CN" b="1" dirty="0"/>
              <a:t>else:</a:t>
            </a:r>
          </a:p>
          <a:p>
            <a:r>
              <a:rPr lang="en-US" altLang="zh-CN" dirty="0"/>
              <a:t>    statement_block_3]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5556" y="3160665"/>
            <a:ext cx="7992888" cy="1815882"/>
          </a:xfrm>
          <a:prstGeom prst="rect">
            <a:avLst/>
          </a:prstGeom>
          <a:solidFill>
            <a:srgbClr val="00FFFF"/>
          </a:solidFill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age = 17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if age &gt;= 18: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print("You are old enough to vote!")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print("Have you registered to vote yet?")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print("Sorry, you are too young to vote.")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print("Please register to vote as soon as you turn 18!")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7DC2507A-B4C5-455D-A4DE-FAEABA507DE3}"/>
              </a:ext>
            </a:extLst>
          </p:cNvPr>
          <p:cNvSpPr txBox="1"/>
          <p:nvPr/>
        </p:nvSpPr>
        <p:spPr>
          <a:xfrm>
            <a:off x="575556" y="5042118"/>
            <a:ext cx="7992888" cy="1815882"/>
          </a:xfrm>
          <a:prstGeom prst="rect">
            <a:avLst/>
          </a:prstGeom>
          <a:solidFill>
            <a:srgbClr val="00FFFF"/>
          </a:solidFill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age = 12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if age &lt; 4: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print("Your admission cost is $0.")</a:t>
            </a:r>
          </a:p>
          <a:p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age &lt; 18: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print("Your admission cost is $5.")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print("Your admission cost is $10.")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278919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143000"/>
          </a:xfrm>
        </p:spPr>
        <p:txBody>
          <a:bodyPr/>
          <a:lstStyle/>
          <a:p>
            <a:r>
              <a:rPr lang="zh-CN" altLang="en-US" dirty="0"/>
              <a:t>循环语句：</a:t>
            </a:r>
            <a:r>
              <a:rPr lang="en-US" altLang="zh-CN" dirty="0"/>
              <a:t>while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71600" y="1340768"/>
            <a:ext cx="3312368" cy="83099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while</a:t>
            </a:r>
            <a:r>
              <a:rPr lang="en-US" altLang="zh-CN" sz="2400" dirty="0"/>
              <a:t> condition:</a:t>
            </a:r>
          </a:p>
          <a:p>
            <a:r>
              <a:rPr lang="en-US" altLang="zh-CN" sz="2400" dirty="0"/>
              <a:t>    </a:t>
            </a:r>
            <a:r>
              <a:rPr lang="en-US" altLang="zh-CN" sz="2400" dirty="0" err="1"/>
              <a:t>statement_block</a:t>
            </a:r>
            <a:endParaRPr lang="en-US" altLang="zh-CN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39552" y="2483768"/>
            <a:ext cx="7992888" cy="1077218"/>
          </a:xfrm>
          <a:prstGeom prst="rect">
            <a:avLst/>
          </a:prstGeom>
          <a:solidFill>
            <a:srgbClr val="00FFFF"/>
          </a:solidFill>
        </p:spPr>
        <p:txBody>
          <a:bodyPr wrap="square" rtlCol="0">
            <a:spAutoFit/>
          </a:bodyPr>
          <a:lstStyle/>
          <a:p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current_number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current_number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&lt;= 5: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current_number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current_number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+= 1</a:t>
            </a:r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B08016EE-A300-4A29-812E-C16450E4AD47}"/>
              </a:ext>
            </a:extLst>
          </p:cNvPr>
          <p:cNvSpPr txBox="1"/>
          <p:nvPr/>
        </p:nvSpPr>
        <p:spPr>
          <a:xfrm>
            <a:off x="539552" y="3861048"/>
            <a:ext cx="7992888" cy="1569660"/>
          </a:xfrm>
          <a:prstGeom prst="rect">
            <a:avLst/>
          </a:prstGeom>
          <a:solidFill>
            <a:srgbClr val="00FFFF"/>
          </a:solidFill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pets = ['dog', 'cat', 'dog', 'goldfish', 'cat', 'rabbit', 'cat']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print(pets)</a:t>
            </a: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while 'cat' in pets: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pets.remove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('cat')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print(pets)</a:t>
            </a:r>
          </a:p>
        </p:txBody>
      </p:sp>
    </p:spTree>
    <p:extLst>
      <p:ext uri="{BB962C8B-B14F-4D97-AF65-F5344CB8AC3E}">
        <p14:creationId xmlns:p14="http://schemas.microsoft.com/office/powerpoint/2010/main" val="234154296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zh-CN" altLang="en-US" dirty="0"/>
              <a:t>循环语句：</a:t>
            </a:r>
            <a:r>
              <a:rPr lang="en-US" altLang="zh-CN" dirty="0"/>
              <a:t>for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71600" y="1340768"/>
            <a:ext cx="3312368" cy="120032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zh-CN" b="1" dirty="0"/>
              <a:t>for </a:t>
            </a:r>
            <a:r>
              <a:rPr lang="en-US" altLang="zh-CN" dirty="0"/>
              <a:t>variable </a:t>
            </a:r>
            <a:r>
              <a:rPr lang="en-US" altLang="zh-CN" b="1" dirty="0"/>
              <a:t>in</a:t>
            </a:r>
            <a:r>
              <a:rPr lang="en-US" altLang="zh-CN" dirty="0"/>
              <a:t> sequence: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statement_block</a:t>
            </a:r>
            <a:endParaRPr lang="en-US" altLang="zh-CN" dirty="0"/>
          </a:p>
          <a:p>
            <a:r>
              <a:rPr lang="en-US" altLang="zh-CN" b="1" dirty="0"/>
              <a:t>else: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statement_block</a:t>
            </a:r>
            <a:endParaRPr lang="en-US" altLang="zh-CN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2766937"/>
            <a:ext cx="8291264" cy="830997"/>
          </a:xfrm>
          <a:prstGeom prst="rect">
            <a:avLst/>
          </a:prstGeom>
          <a:solidFill>
            <a:srgbClr val="00FFFF"/>
          </a:solidFill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magicians = ['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david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carolina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 magician in magicians: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magician.title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+ ", that was a great trick!")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5131714"/>
            <a:ext cx="8291264" cy="1569660"/>
          </a:xfrm>
          <a:prstGeom prst="rect">
            <a:avLst/>
          </a:prstGeom>
          <a:solidFill>
            <a:srgbClr val="00FFFF"/>
          </a:solidFill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 = []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 c in 'this is a string with blanks': #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一个字符一个字符地遍历字符串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if c == ' ‘: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continue                #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跳过后面的代码块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继续循环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r.append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(c)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 (''.join(r))</a:t>
            </a:r>
          </a:p>
        </p:txBody>
      </p:sp>
      <p:sp>
        <p:nvSpPr>
          <p:cNvPr id="7" name="TextBox 5">
            <a:extLst>
              <a:ext uri="{FF2B5EF4-FFF2-40B4-BE49-F238E27FC236}">
                <a16:creationId xmlns:a16="http://schemas.microsoft.com/office/drawing/2014/main" id="{E5D2A2B2-039C-4898-9B7C-47ADDB69944F}"/>
              </a:ext>
            </a:extLst>
          </p:cNvPr>
          <p:cNvSpPr txBox="1"/>
          <p:nvPr/>
        </p:nvSpPr>
        <p:spPr>
          <a:xfrm>
            <a:off x="457200" y="3842492"/>
            <a:ext cx="8291264" cy="1077218"/>
          </a:xfrm>
          <a:prstGeom prst="rect">
            <a:avLst/>
          </a:prstGeom>
          <a:solidFill>
            <a:srgbClr val="00FFFF"/>
          </a:solidFill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squares = []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 value in range(1,11):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squares.append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(value**2)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print(squares)</a:t>
            </a:r>
          </a:p>
        </p:txBody>
      </p:sp>
    </p:spTree>
    <p:extLst>
      <p:ext uri="{BB962C8B-B14F-4D97-AF65-F5344CB8AC3E}">
        <p14:creationId xmlns:p14="http://schemas.microsoft.com/office/powerpoint/2010/main" val="312262821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dirty="0"/>
              <a:t>循环中的</a:t>
            </a:r>
            <a:r>
              <a:rPr lang="en-US" altLang="zh-CN" dirty="0"/>
              <a:t>break, continue</a:t>
            </a:r>
            <a:r>
              <a:rPr lang="zh-CN" altLang="en-US" dirty="0"/>
              <a:t>和</a:t>
            </a:r>
            <a:r>
              <a:rPr lang="en-US" altLang="zh-CN" dirty="0"/>
              <a:t>else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53FBF-B99B-4328-9EF1-0BCE0A491900}" type="slidenum">
              <a:rPr lang="en-US" altLang="zh-CN" smtClean="0"/>
              <a:pPr/>
              <a:t>48</a:t>
            </a:fld>
            <a:endParaRPr lang="en-US" altLang="zh-CN"/>
          </a:p>
        </p:txBody>
      </p:sp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426368" y="3702425"/>
            <a:ext cx="8291264" cy="2434101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144000" rIns="90000" bIns="720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marL="0" marR="0" lvl="0" indent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Arial Unicode MS" charset="0"/>
              </a:rPr>
              <a:t>r = [1, 3, 10, 98, -2, 48]</a:t>
            </a:r>
          </a:p>
          <a:p>
            <a:pPr marL="0" marR="0" lvl="0" indent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Arial Unicode MS" charset="0"/>
              </a:rPr>
              <a:t>for 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Arial Unicode MS" charset="0"/>
              </a:rPr>
              <a:t>i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Arial Unicode MS" charset="0"/>
              </a:rPr>
              <a:t> in r:</a:t>
            </a:r>
          </a:p>
          <a:p>
            <a:pPr marL="0" marR="0" lvl="0" indent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Arial Unicode MS" charset="0"/>
              </a:rPr>
              <a:t>    if 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Arial Unicode MS" charset="0"/>
              </a:rPr>
              <a:t>i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Arial Unicode MS" charset="0"/>
              </a:rPr>
              <a:t> &lt; 0:</a:t>
            </a:r>
          </a:p>
          <a:p>
            <a:pPr marL="0" marR="0" lvl="0" indent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Arial Unicode MS" charset="0"/>
              </a:rPr>
              <a:t>        print ('input contains negative value!')</a:t>
            </a:r>
          </a:p>
          <a:p>
            <a:pPr marL="0" marR="0" lvl="0" indent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Arial Unicode MS" charset="0"/>
              </a:rPr>
              <a:t>        break                            # </a:t>
            </a:r>
            <a:r>
              <a:rPr kumimoji="0" lang="zh-CN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Arial Unicode MS" charset="0"/>
              </a:rPr>
              <a:t>跳出整个循环，包括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Arial Unicode MS" charset="0"/>
              </a:rPr>
              <a:t>'else'</a:t>
            </a:r>
          </a:p>
          <a:p>
            <a:pPr marL="0" marR="0" lvl="0" indent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Arial Unicode MS" charset="0"/>
              </a:rPr>
              <a:t>    else:</a:t>
            </a:r>
          </a:p>
          <a:p>
            <a:pPr marL="0" marR="0" lvl="0" indent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Arial Unicode MS" charset="0"/>
              </a:rPr>
              <a:t>        pass                             # </a:t>
            </a:r>
            <a:r>
              <a:rPr kumimoji="0" lang="zh-CN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Arial Unicode MS" charset="0"/>
              </a:rPr>
              <a:t>什么都不做</a:t>
            </a:r>
          </a:p>
          <a:p>
            <a:pPr marL="0" marR="0" lvl="0" indent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Arial Unicode MS" charset="0"/>
              </a:rPr>
              <a:t>else:                                    # </a:t>
            </a:r>
            <a:r>
              <a:rPr kumimoji="0" lang="zh-CN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Arial Unicode MS" charset="0"/>
              </a:rPr>
              <a:t>如果循环是正常结束的</a:t>
            </a:r>
            <a:r>
              <a:rPr lang="zh-CN" altLang="en-US" sz="1600" kern="0" dirty="0">
                <a:solidFill>
                  <a:srgbClr val="000000"/>
                </a:solidFill>
                <a:latin typeface="Courier New" pitchFamily="49" charset="0"/>
                <a:cs typeface="Arial Unicode MS" charset="0"/>
              </a:rPr>
              <a:t>，</a:t>
            </a:r>
            <a:r>
              <a:rPr kumimoji="0" lang="zh-CN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Arial Unicode MS" charset="0"/>
              </a:rPr>
              <a:t>则执行</a:t>
            </a:r>
          </a:p>
          <a:p>
            <a:pPr marL="0" marR="0" lvl="0" indent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Arial Unicode MS" charset="0"/>
              </a:rPr>
              <a:t>    print ('input is OK')</a:t>
            </a:r>
          </a:p>
        </p:txBody>
      </p:sp>
      <p:sp>
        <p:nvSpPr>
          <p:cNvPr id="18" name="内容占位符 2"/>
          <p:cNvSpPr txBox="1">
            <a:spLocks/>
          </p:cNvSpPr>
          <p:nvPr/>
        </p:nvSpPr>
        <p:spPr>
          <a:xfrm>
            <a:off x="457200" y="1124744"/>
            <a:ext cx="8363272" cy="2376264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600" dirty="0"/>
              <a:t>break</a:t>
            </a:r>
            <a:r>
              <a:rPr lang="zh-CN" altLang="en-US" sz="2600" dirty="0"/>
              <a:t>语句跳出循环</a:t>
            </a:r>
            <a:endParaRPr lang="en-US" altLang="zh-CN" sz="2600" dirty="0"/>
          </a:p>
          <a:p>
            <a:pPr>
              <a:lnSpc>
                <a:spcPct val="150000"/>
              </a:lnSpc>
            </a:pPr>
            <a:r>
              <a:rPr lang="en-US" altLang="zh-CN" sz="2600" dirty="0"/>
              <a:t>continue</a:t>
            </a:r>
            <a:r>
              <a:rPr lang="zh-CN" altLang="en-US" sz="2600" dirty="0"/>
              <a:t>语句结束本轮循环，开始下一轮循环</a:t>
            </a:r>
            <a:endParaRPr lang="en-US" altLang="zh-CN" sz="2600" dirty="0"/>
          </a:p>
          <a:p>
            <a:pPr>
              <a:lnSpc>
                <a:spcPct val="150000"/>
              </a:lnSpc>
            </a:pPr>
            <a:r>
              <a:rPr lang="en-US" altLang="zh-CN" sz="2600" dirty="0"/>
              <a:t>else</a:t>
            </a:r>
            <a:r>
              <a:rPr lang="zh-CN" altLang="en-US" sz="2600" dirty="0"/>
              <a:t>在循环条件不满足时被执行，被</a:t>
            </a:r>
            <a:r>
              <a:rPr lang="en-US" altLang="zh-CN" sz="2600" dirty="0"/>
              <a:t>break</a:t>
            </a:r>
            <a:r>
              <a:rPr lang="zh-CN" altLang="en-US" sz="2600" dirty="0"/>
              <a:t>的循环不执行</a:t>
            </a:r>
            <a:r>
              <a:rPr lang="en-US" altLang="zh-CN" sz="2600" dirty="0"/>
              <a:t>else</a:t>
            </a:r>
          </a:p>
          <a:p>
            <a:pPr>
              <a:lnSpc>
                <a:spcPct val="150000"/>
              </a:lnSpc>
            </a:pPr>
            <a:r>
              <a:rPr lang="en-US" altLang="zh-CN" sz="2600" dirty="0"/>
              <a:t>pass</a:t>
            </a:r>
            <a:r>
              <a:rPr lang="zh-CN" altLang="en-US" sz="2600" dirty="0"/>
              <a:t>语句是空语句，什么都不做，占位语句</a:t>
            </a:r>
          </a:p>
        </p:txBody>
      </p:sp>
    </p:spTree>
    <p:extLst>
      <p:ext uri="{BB962C8B-B14F-4D97-AF65-F5344CB8AC3E}">
        <p14:creationId xmlns:p14="http://schemas.microsoft.com/office/powerpoint/2010/main" val="232460336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864096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+mn-ea"/>
                <a:ea typeface="+mn-ea"/>
              </a:rPr>
              <a:t>列表循环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53FBF-B99B-4328-9EF1-0BCE0A491900}" type="slidenum">
              <a:rPr lang="en-US" altLang="zh-CN" smtClean="0"/>
              <a:pPr/>
              <a:t>49</a:t>
            </a:fld>
            <a:endParaRPr lang="en-US" altLang="zh-CN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438709" y="1395009"/>
            <a:ext cx="8211114" cy="2033991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</p:spPr>
        <p:txBody>
          <a:bodyPr wrap="square" lIns="90000" tIns="144000" rIns="90000" bIns="720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nums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[0, 1, 2, 3, 4]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squares = []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x in 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nums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squares.append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 ** 2)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print(squares)                           # Prints [0, 1, 4, 9, 16]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2305D6B-EA08-40EC-97B1-C94FD75EBC0F}"/>
              </a:ext>
            </a:extLst>
          </p:cNvPr>
          <p:cNvSpPr/>
          <p:nvPr/>
        </p:nvSpPr>
        <p:spPr>
          <a:xfrm>
            <a:off x="446852" y="4061841"/>
            <a:ext cx="8221457" cy="1169551"/>
          </a:xfrm>
          <a:prstGeom prst="rect">
            <a:avLst/>
          </a:prstGeom>
          <a:solidFill>
            <a:srgbClr val="00FFFF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animals = ['cat', 'dog', 'monkey']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animal in 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enumerate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(animals):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print('#%d: %s' % 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+ 1, animal))</a:t>
            </a:r>
          </a:p>
        </p:txBody>
      </p:sp>
    </p:spTree>
    <p:extLst>
      <p:ext uri="{BB962C8B-B14F-4D97-AF65-F5344CB8AC3E}">
        <p14:creationId xmlns:p14="http://schemas.microsoft.com/office/powerpoint/2010/main" val="49604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AutoShape 3"/>
          <p:cNvSpPr>
            <a:spLocks noChangeArrowheads="1"/>
          </p:cNvSpPr>
          <p:nvPr/>
        </p:nvSpPr>
        <p:spPr bwMode="gray">
          <a:xfrm rot="39573186">
            <a:off x="4752958" y="3224204"/>
            <a:ext cx="730250" cy="266700"/>
          </a:xfrm>
          <a:prstGeom prst="rightArrow">
            <a:avLst>
              <a:gd name="adj1" fmla="val 35167"/>
              <a:gd name="adj2" fmla="val 110880"/>
            </a:avLst>
          </a:prstGeom>
          <a:gradFill rotWithShape="1">
            <a:gsLst>
              <a:gs pos="0">
                <a:srgbClr val="5F5F5F">
                  <a:gamma/>
                  <a:shade val="63529"/>
                  <a:invGamma/>
                  <a:alpha val="0"/>
                </a:srgbClr>
              </a:gs>
              <a:gs pos="100000">
                <a:srgbClr val="5F5F5F"/>
              </a:gs>
            </a:gsLst>
            <a:lin ang="0" scaled="1"/>
          </a:gra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56" name="AutoShape 4"/>
          <p:cNvSpPr>
            <a:spLocks noChangeArrowheads="1"/>
          </p:cNvSpPr>
          <p:nvPr/>
        </p:nvSpPr>
        <p:spPr bwMode="gray">
          <a:xfrm rot="3465783">
            <a:off x="4753752" y="5215723"/>
            <a:ext cx="728662" cy="266700"/>
          </a:xfrm>
          <a:prstGeom prst="rightArrow">
            <a:avLst>
              <a:gd name="adj1" fmla="val 35167"/>
              <a:gd name="adj2" fmla="val 110639"/>
            </a:avLst>
          </a:prstGeom>
          <a:gradFill rotWithShape="1">
            <a:gsLst>
              <a:gs pos="0">
                <a:srgbClr val="5F5F5F">
                  <a:gamma/>
                  <a:shade val="63529"/>
                  <a:invGamma/>
                  <a:alpha val="0"/>
                </a:srgbClr>
              </a:gs>
              <a:gs pos="100000">
                <a:srgbClr val="5F5F5F"/>
              </a:gs>
            </a:gsLst>
            <a:lin ang="0" scaled="1"/>
          </a:gra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57" name="AutoShape 5"/>
          <p:cNvSpPr>
            <a:spLocks noChangeArrowheads="1"/>
          </p:cNvSpPr>
          <p:nvPr/>
        </p:nvSpPr>
        <p:spPr bwMode="gray">
          <a:xfrm rot="35969022">
            <a:off x="3632183" y="3295642"/>
            <a:ext cx="728662" cy="265112"/>
          </a:xfrm>
          <a:prstGeom prst="rightArrow">
            <a:avLst>
              <a:gd name="adj1" fmla="val 35167"/>
              <a:gd name="adj2" fmla="val 111302"/>
            </a:avLst>
          </a:prstGeom>
          <a:gradFill rotWithShape="1">
            <a:gsLst>
              <a:gs pos="0">
                <a:srgbClr val="5F5F5F">
                  <a:gamma/>
                  <a:shade val="63529"/>
                  <a:invGamma/>
                  <a:alpha val="0"/>
                </a:srgbClr>
              </a:gs>
              <a:gs pos="100000">
                <a:srgbClr val="5F5F5F"/>
              </a:gs>
            </a:gsLst>
            <a:lin ang="0" scaled="1"/>
          </a:gra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58" name="AutoShape 6"/>
          <p:cNvSpPr>
            <a:spLocks noChangeArrowheads="1"/>
          </p:cNvSpPr>
          <p:nvPr/>
        </p:nvSpPr>
        <p:spPr bwMode="gray">
          <a:xfrm rot="7535209">
            <a:off x="3597257" y="5186355"/>
            <a:ext cx="728663" cy="265112"/>
          </a:xfrm>
          <a:prstGeom prst="rightArrow">
            <a:avLst>
              <a:gd name="adj1" fmla="val 35167"/>
              <a:gd name="adj2" fmla="val 111302"/>
            </a:avLst>
          </a:prstGeom>
          <a:gradFill rotWithShape="1">
            <a:gsLst>
              <a:gs pos="0">
                <a:srgbClr val="5F5F5F">
                  <a:gamma/>
                  <a:shade val="63529"/>
                  <a:invGamma/>
                  <a:alpha val="0"/>
                </a:srgbClr>
              </a:gs>
              <a:gs pos="100000">
                <a:srgbClr val="5F5F5F"/>
              </a:gs>
            </a:gsLst>
            <a:lin ang="0" scaled="1"/>
          </a:gra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59" name="AutoShape 7"/>
          <p:cNvSpPr>
            <a:spLocks noChangeArrowheads="1"/>
          </p:cNvSpPr>
          <p:nvPr/>
        </p:nvSpPr>
        <p:spPr bwMode="gray">
          <a:xfrm>
            <a:off x="5286358" y="4262429"/>
            <a:ext cx="728662" cy="266700"/>
          </a:xfrm>
          <a:prstGeom prst="rightArrow">
            <a:avLst>
              <a:gd name="adj1" fmla="val 35167"/>
              <a:gd name="adj2" fmla="val 110639"/>
            </a:avLst>
          </a:prstGeom>
          <a:gradFill rotWithShape="1">
            <a:gsLst>
              <a:gs pos="0">
                <a:srgbClr val="5F5F5F">
                  <a:gamma/>
                  <a:shade val="63529"/>
                  <a:invGamma/>
                  <a:alpha val="0"/>
                </a:srgbClr>
              </a:gs>
              <a:gs pos="100000">
                <a:srgbClr val="5F5F5F"/>
              </a:gs>
            </a:gsLst>
            <a:lin ang="0" scaled="1"/>
          </a:gra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60" name="AutoShape 8"/>
          <p:cNvSpPr>
            <a:spLocks noChangeArrowheads="1"/>
          </p:cNvSpPr>
          <p:nvPr/>
        </p:nvSpPr>
        <p:spPr bwMode="gray">
          <a:xfrm rot="-10800000">
            <a:off x="3068620" y="4257667"/>
            <a:ext cx="795338" cy="265112"/>
          </a:xfrm>
          <a:prstGeom prst="rightArrow">
            <a:avLst>
              <a:gd name="adj1" fmla="val 35167"/>
              <a:gd name="adj2" fmla="val 121486"/>
            </a:avLst>
          </a:prstGeom>
          <a:gradFill rotWithShape="1">
            <a:gsLst>
              <a:gs pos="0">
                <a:srgbClr val="5F5F5F">
                  <a:gamma/>
                  <a:shade val="63529"/>
                  <a:invGamma/>
                  <a:alpha val="0"/>
                </a:srgbClr>
              </a:gs>
              <a:gs pos="100000">
                <a:srgbClr val="5F5F5F"/>
              </a:gs>
            </a:gsLst>
            <a:lin ang="0" scaled="1"/>
          </a:gra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61" name="Oval 9"/>
          <p:cNvSpPr>
            <a:spLocks noChangeArrowheads="1"/>
          </p:cNvSpPr>
          <p:nvPr/>
        </p:nvSpPr>
        <p:spPr bwMode="gray">
          <a:xfrm>
            <a:off x="2835258" y="2635242"/>
            <a:ext cx="3444875" cy="3446462"/>
          </a:xfrm>
          <a:prstGeom prst="ellipse">
            <a:avLst/>
          </a:prstGeom>
          <a:noFill/>
          <a:ln w="38100" algn="ctr">
            <a:solidFill>
              <a:srgbClr val="5F5F5F"/>
            </a:solidFill>
            <a:rou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2" name="Group 10"/>
          <p:cNvGrpSpPr/>
          <p:nvPr/>
        </p:nvGrpSpPr>
        <p:grpSpPr bwMode="auto">
          <a:xfrm>
            <a:off x="3521058" y="3394067"/>
            <a:ext cx="1989137" cy="1987550"/>
            <a:chOff x="2238" y="1769"/>
            <a:chExt cx="1361" cy="1361"/>
          </a:xfrm>
        </p:grpSpPr>
        <p:sp>
          <p:nvSpPr>
            <p:cNvPr id="49163" name="Oval 11"/>
            <p:cNvSpPr>
              <a:spLocks noChangeArrowheads="1"/>
            </p:cNvSpPr>
            <p:nvPr/>
          </p:nvSpPr>
          <p:spPr bwMode="gray">
            <a:xfrm>
              <a:off x="2238" y="1769"/>
              <a:ext cx="1361" cy="1361"/>
            </a:xfrm>
            <a:prstGeom prst="ellipse">
              <a:avLst/>
            </a:prstGeom>
            <a:gradFill rotWithShape="1">
              <a:gsLst>
                <a:gs pos="0">
                  <a:srgbClr val="0099CC">
                    <a:gamma/>
                    <a:tint val="42353"/>
                    <a:invGamma/>
                  </a:srgbClr>
                </a:gs>
                <a:gs pos="50000">
                  <a:srgbClr val="0099CC"/>
                </a:gs>
                <a:gs pos="100000">
                  <a:srgbClr val="0099CC">
                    <a:gamma/>
                    <a:tint val="42353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9164" name="Oval 12"/>
            <p:cNvSpPr>
              <a:spLocks noChangeArrowheads="1"/>
            </p:cNvSpPr>
            <p:nvPr/>
          </p:nvSpPr>
          <p:spPr bwMode="gray">
            <a:xfrm>
              <a:off x="2327" y="1858"/>
              <a:ext cx="1183" cy="1183"/>
            </a:xfrm>
            <a:prstGeom prst="ellipse">
              <a:avLst/>
            </a:prstGeom>
            <a:gradFill rotWithShape="1">
              <a:gsLst>
                <a:gs pos="0">
                  <a:srgbClr val="0099CC">
                    <a:gamma/>
                    <a:shade val="54118"/>
                    <a:invGamma/>
                  </a:srgbClr>
                </a:gs>
                <a:gs pos="50000">
                  <a:srgbClr val="0099CC"/>
                </a:gs>
                <a:gs pos="100000">
                  <a:srgbClr val="0099CC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9165" name="Oval 13"/>
            <p:cNvSpPr>
              <a:spLocks noChangeArrowheads="1"/>
            </p:cNvSpPr>
            <p:nvPr/>
          </p:nvSpPr>
          <p:spPr bwMode="gray">
            <a:xfrm>
              <a:off x="2328" y="1860"/>
              <a:ext cx="1183" cy="1183"/>
            </a:xfrm>
            <a:prstGeom prst="ellipse">
              <a:avLst/>
            </a:prstGeom>
            <a:gradFill rotWithShape="1">
              <a:gsLst>
                <a:gs pos="0">
                  <a:srgbClr val="0099CC">
                    <a:gamma/>
                    <a:shade val="63529"/>
                    <a:invGamma/>
                  </a:srgbClr>
                </a:gs>
                <a:gs pos="100000">
                  <a:srgbClr val="0099CC">
                    <a:alpha val="0"/>
                  </a:srgbClr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9166" name="Oval 14"/>
            <p:cNvSpPr>
              <a:spLocks noChangeArrowheads="1"/>
            </p:cNvSpPr>
            <p:nvPr/>
          </p:nvSpPr>
          <p:spPr bwMode="gray">
            <a:xfrm>
              <a:off x="2391" y="1917"/>
              <a:ext cx="1065" cy="1065"/>
            </a:xfrm>
            <a:prstGeom prst="ellipse">
              <a:avLst/>
            </a:prstGeom>
            <a:solidFill>
              <a:srgbClr val="333333"/>
            </a:soli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3" name="Group 15"/>
            <p:cNvGrpSpPr/>
            <p:nvPr/>
          </p:nvGrpSpPr>
          <p:grpSpPr bwMode="auto">
            <a:xfrm>
              <a:off x="2410" y="1929"/>
              <a:ext cx="1031" cy="1031"/>
              <a:chOff x="4166" y="1706"/>
              <a:chExt cx="1252" cy="1252"/>
            </a:xfrm>
          </p:grpSpPr>
          <p:sp>
            <p:nvSpPr>
              <p:cNvPr id="49168" name="Oval 16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49169" name="Oval 17"/>
              <p:cNvSpPr>
                <a:spLocks noChangeArrowheads="1"/>
              </p:cNvSpPr>
              <p:nvPr/>
            </p:nvSpPr>
            <p:spPr bwMode="gray">
              <a:xfrm>
                <a:off x="4182" y="1713"/>
                <a:ext cx="1222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49170" name="Oval 18"/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2" cy="114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49171" name="Oval 19"/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6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9172" name="Text Box 20"/>
            <p:cNvSpPr txBox="1">
              <a:spLocks noChangeArrowheads="1"/>
            </p:cNvSpPr>
            <p:nvPr/>
          </p:nvSpPr>
          <p:spPr bwMode="gray">
            <a:xfrm>
              <a:off x="2535" y="2215"/>
              <a:ext cx="782" cy="569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 b="0" dirty="0">
                  <a:solidFill>
                    <a:srgbClr val="080808"/>
                  </a:solidFill>
                  <a:ea typeface="宋体" panose="02010600030101010101" pitchFamily="2" charset="-122"/>
                </a:rPr>
                <a:t>Python</a:t>
              </a:r>
            </a:p>
            <a:p>
              <a:pPr algn="ctr" eaLnBrk="0" hangingPunct="0"/>
              <a:r>
                <a:rPr lang="zh-CN" altLang="en-US" sz="2400" b="0" dirty="0">
                  <a:solidFill>
                    <a:srgbClr val="080808"/>
                  </a:solidFill>
                  <a:ea typeface="宋体" panose="02010600030101010101" pitchFamily="2" charset="-122"/>
                </a:rPr>
                <a:t>特点</a:t>
              </a:r>
              <a:endParaRPr lang="en-US" altLang="zh-CN" sz="2400" b="0" dirty="0">
                <a:solidFill>
                  <a:srgbClr val="080808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49173" name="AutoShape 21"/>
          <p:cNvSpPr>
            <a:spLocks noChangeArrowheads="1"/>
          </p:cNvSpPr>
          <p:nvPr/>
        </p:nvSpPr>
        <p:spPr bwMode="gray">
          <a:xfrm>
            <a:off x="571472" y="4071943"/>
            <a:ext cx="2384425" cy="5635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0" scaled="1"/>
          </a:gradFill>
          <a:ln w="28575">
            <a:solidFill>
              <a:srgbClr val="FEFEFE"/>
            </a:solidFill>
            <a:rou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lvl="0" algn="ctr" eaLnBrk="0" hangingPunct="0"/>
            <a:r>
              <a:rPr lang="zh-CN" altLang="en-US" sz="2400" b="0" dirty="0">
                <a:solidFill>
                  <a:srgbClr val="FEFEFE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丰富的库</a:t>
            </a:r>
            <a:endParaRPr lang="en-US" altLang="zh-CN" sz="2400" b="0" dirty="0">
              <a:solidFill>
                <a:srgbClr val="FEFEFE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9174" name="AutoShape 22"/>
          <p:cNvSpPr>
            <a:spLocks noChangeArrowheads="1"/>
          </p:cNvSpPr>
          <p:nvPr/>
        </p:nvSpPr>
        <p:spPr bwMode="gray">
          <a:xfrm>
            <a:off x="1285852" y="2571744"/>
            <a:ext cx="2384425" cy="563564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0800000" scaled="1"/>
            <a:tileRect/>
          </a:gradFill>
          <a:ln w="28575">
            <a:solidFill>
              <a:srgbClr val="FEFEFE"/>
            </a:solidFill>
            <a:rou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zh-CN" altLang="en-US" sz="2400" b="0" dirty="0">
                <a:solidFill>
                  <a:srgbClr val="FEFEFE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简单、易学</a:t>
            </a:r>
            <a:endParaRPr lang="en-US" altLang="zh-CN" sz="2400" b="0" dirty="0">
              <a:solidFill>
                <a:srgbClr val="FEFEFE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9175" name="AutoShape 23"/>
          <p:cNvSpPr>
            <a:spLocks noChangeArrowheads="1"/>
          </p:cNvSpPr>
          <p:nvPr/>
        </p:nvSpPr>
        <p:spPr bwMode="gray">
          <a:xfrm>
            <a:off x="1285852" y="5564200"/>
            <a:ext cx="2384425" cy="642942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FF9900">
                  <a:shade val="30000"/>
                  <a:satMod val="115000"/>
                </a:srgbClr>
              </a:gs>
              <a:gs pos="50000">
                <a:srgbClr val="FF9900">
                  <a:shade val="67500"/>
                  <a:satMod val="115000"/>
                </a:srgbClr>
              </a:gs>
              <a:gs pos="100000">
                <a:srgbClr val="FF9900">
                  <a:shade val="100000"/>
                  <a:satMod val="115000"/>
                </a:srgbClr>
              </a:gs>
            </a:gsLst>
            <a:lin ang="10800000" scaled="1"/>
            <a:tileRect/>
          </a:gradFill>
          <a:ln w="28575">
            <a:solidFill>
              <a:srgbClr val="FEFEFE"/>
            </a:solidFill>
            <a:rou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zh-CN" altLang="en-US" sz="2400" b="0" dirty="0">
                <a:solidFill>
                  <a:srgbClr val="FEFEFE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可扩展、可嵌入</a:t>
            </a:r>
            <a:endParaRPr lang="en-US" altLang="zh-CN" sz="2400" b="0" dirty="0">
              <a:solidFill>
                <a:srgbClr val="FEFEFE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9176" name="AutoShape 24"/>
          <p:cNvSpPr>
            <a:spLocks noChangeArrowheads="1"/>
          </p:cNvSpPr>
          <p:nvPr/>
        </p:nvSpPr>
        <p:spPr bwMode="gray">
          <a:xfrm>
            <a:off x="6116620" y="4071943"/>
            <a:ext cx="2454275" cy="5635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hlink">
                  <a:gamma/>
                  <a:shade val="46275"/>
                  <a:invGamma/>
                </a:schemeClr>
              </a:gs>
              <a:gs pos="100000">
                <a:schemeClr val="hlink"/>
              </a:gs>
            </a:gsLst>
            <a:lin ang="0" scaled="1"/>
          </a:gradFill>
          <a:ln w="28575">
            <a:solidFill>
              <a:srgbClr val="FEFEFE"/>
            </a:solidFill>
            <a:rou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zh-CN" altLang="en-US" sz="2400" b="0" dirty="0">
                <a:solidFill>
                  <a:srgbClr val="FEFEFE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解释性</a:t>
            </a:r>
            <a:endParaRPr lang="en-US" altLang="zh-CN" sz="2400" b="0" dirty="0">
              <a:solidFill>
                <a:srgbClr val="FEFEFE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9177" name="AutoShape 25"/>
          <p:cNvSpPr>
            <a:spLocks noChangeArrowheads="1"/>
          </p:cNvSpPr>
          <p:nvPr/>
        </p:nvSpPr>
        <p:spPr bwMode="gray">
          <a:xfrm>
            <a:off x="5403873" y="2571744"/>
            <a:ext cx="2454275" cy="563564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0" scaled="1"/>
            <a:tileRect/>
          </a:gradFill>
          <a:ln w="28575">
            <a:solidFill>
              <a:srgbClr val="FEFEFE"/>
            </a:solidFill>
            <a:rou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zh-CN" altLang="en-US" sz="2400" b="0" dirty="0">
                <a:solidFill>
                  <a:srgbClr val="FEFEFE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面向对象、高层</a:t>
            </a:r>
            <a:endParaRPr lang="en-US" altLang="zh-CN" sz="2400" b="0" dirty="0">
              <a:solidFill>
                <a:srgbClr val="FEFEFE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9178" name="AutoShape 26"/>
          <p:cNvSpPr>
            <a:spLocks noChangeArrowheads="1"/>
          </p:cNvSpPr>
          <p:nvPr/>
        </p:nvSpPr>
        <p:spPr bwMode="gray">
          <a:xfrm>
            <a:off x="5403873" y="5564200"/>
            <a:ext cx="2454275" cy="642942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FF9900">
                  <a:shade val="30000"/>
                  <a:satMod val="115000"/>
                </a:srgbClr>
              </a:gs>
              <a:gs pos="50000">
                <a:srgbClr val="FF9900">
                  <a:shade val="67500"/>
                  <a:satMod val="115000"/>
                </a:srgbClr>
              </a:gs>
              <a:gs pos="100000">
                <a:srgbClr val="FF9900">
                  <a:shade val="100000"/>
                  <a:satMod val="115000"/>
                </a:srgbClr>
              </a:gs>
            </a:gsLst>
            <a:lin ang="0" scaled="1"/>
            <a:tileRect/>
          </a:gradFill>
          <a:ln w="28575">
            <a:solidFill>
              <a:srgbClr val="FEFEFE"/>
            </a:solidFill>
            <a:rou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zh-CN" altLang="en-US" sz="2400" b="0" kern="100" dirty="0">
                <a:solidFill>
                  <a:srgbClr val="F8F8F8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/>
              </a:rPr>
              <a:t>免费开源、可移植</a:t>
            </a:r>
            <a:endParaRPr lang="en-US" altLang="zh-CN" sz="2400" b="0" dirty="0">
              <a:solidFill>
                <a:srgbClr val="F8F8F8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1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44624"/>
            <a:ext cx="7772400" cy="1001953"/>
          </a:xfrm>
        </p:spPr>
        <p:txBody>
          <a:bodyPr/>
          <a:lstStyle/>
          <a:p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为什么要学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Python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？</a:t>
            </a:r>
            <a:endParaRPr lang="en-US" altLang="zh-CN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9" name="Rectangle 3"/>
          <p:cNvSpPr txBox="1">
            <a:spLocks noChangeArrowheads="1"/>
          </p:cNvSpPr>
          <p:nvPr/>
        </p:nvSpPr>
        <p:spPr bwMode="gray">
          <a:xfrm>
            <a:off x="571471" y="1357298"/>
            <a:ext cx="7999423" cy="77380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●"/>
              <a:defRPr/>
            </a:pPr>
            <a:r>
              <a:rPr lang="zh-CN" altLang="en-US" sz="2800" kern="0" dirty="0">
                <a:effectLst>
                  <a:outerShdw blurRad="50800" dist="50800" dir="5400000" algn="ctr" rotWithShape="0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人生苦短，我用</a:t>
            </a:r>
            <a:r>
              <a:rPr lang="en-US" altLang="zh-CN" sz="2800" kern="0" dirty="0">
                <a:effectLst>
                  <a:outerShdw blurRad="50800" dist="50800" dir="5400000" algn="ctr" rotWithShape="0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Python</a:t>
            </a:r>
            <a:r>
              <a:rPr lang="zh-CN" altLang="en-US" sz="2800" kern="0" dirty="0">
                <a:effectLst>
                  <a:outerShdw blurRad="50800" dist="50800" dir="5400000" algn="ctr" rotWithShape="0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！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50800" dist="50800" dir="5400000" algn="ctr" rotWithShape="0">
                  <a:srgbClr val="FFFFFF"/>
                </a:outerShdw>
              </a:effectLst>
              <a:uLnTx/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92507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3"/>
            <a:ext cx="8229600" cy="956773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+mn-ea"/>
                <a:ea typeface="+mn-ea"/>
              </a:rPr>
              <a:t>列表推导式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53FBF-B99B-4328-9EF1-0BCE0A491900}" type="slidenum">
              <a:rPr lang="en-US" altLang="zh-CN" smtClean="0"/>
              <a:pPr/>
              <a:t>50</a:t>
            </a:fld>
            <a:endParaRPr lang="en-US" altLang="zh-CN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130BBE9-A8B1-40C0-B795-6519ABA1117B}"/>
              </a:ext>
            </a:extLst>
          </p:cNvPr>
          <p:cNvSpPr/>
          <p:nvPr/>
        </p:nvSpPr>
        <p:spPr>
          <a:xfrm>
            <a:off x="461270" y="5194905"/>
            <a:ext cx="8221457" cy="830997"/>
          </a:xfrm>
          <a:prstGeom prst="rect">
            <a:avLst/>
          </a:prstGeom>
          <a:solidFill>
            <a:srgbClr val="00FFFF"/>
          </a:solidFill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names = ['Bob','Tom','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','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Jerry','Wendy','Smith</a:t>
            </a:r>
            <a:r>
              <a:rPr lang="en-US" altLang="zh-CN" sz="1600"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new_names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name.upper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()for name in names if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(name)&gt;3]</a:t>
            </a:r>
          </a:p>
          <a:p>
            <a:pPr algn="r"/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#['ALICE', 'JERRY', 'WENDY', 'SMITH']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42CDB06-9546-481D-BD55-F9F20FFB5C60}"/>
              </a:ext>
            </a:extLst>
          </p:cNvPr>
          <p:cNvSpPr/>
          <p:nvPr/>
        </p:nvSpPr>
        <p:spPr>
          <a:xfrm>
            <a:off x="461270" y="6210224"/>
            <a:ext cx="8239945" cy="584775"/>
          </a:xfrm>
          <a:prstGeom prst="rect">
            <a:avLst/>
          </a:prstGeom>
          <a:solidFill>
            <a:srgbClr val="00FFFF"/>
          </a:solidFill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multiples = [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for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range(30) if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% 3 == 0]</a:t>
            </a:r>
          </a:p>
          <a:p>
            <a:pPr algn="r"/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#[0, 3, 6, 9, 12, 15, 18, 21, 24, 27]</a:t>
            </a:r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id="{906CB5A0-B85D-4560-8532-CC6FB452FF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686" y="2916489"/>
            <a:ext cx="8211114" cy="956773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</p:spPr>
        <p:txBody>
          <a:bodyPr wrap="square" lIns="90000" tIns="144000" rIns="90000" bIns="720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nums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[0, 1, 2, 3, 4]</a:t>
            </a:r>
          </a:p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squares = [x ** 2 for x in 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nums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print(squares)                           # Prints [0, 1, 4, 9, 16] </a:t>
            </a:r>
            <a:endParaRPr lang="en-GB" altLang="zh-CN" sz="1600" dirty="0">
              <a:solidFill>
                <a:srgbClr val="000000"/>
              </a:solidFill>
              <a:latin typeface="Courier New" panose="02070309020205020404" pitchFamily="49" charset="0"/>
              <a:ea typeface="宋体" pitchFamily="2" charset="-122"/>
              <a:cs typeface="Courier New" panose="02070309020205020404" pitchFamily="49" charset="0"/>
            </a:endParaRPr>
          </a:p>
        </p:txBody>
      </p:sp>
      <p:sp>
        <p:nvSpPr>
          <p:cNvPr id="9" name="Text Box 11">
            <a:extLst>
              <a:ext uri="{FF2B5EF4-FFF2-40B4-BE49-F238E27FC236}">
                <a16:creationId xmlns:a16="http://schemas.microsoft.com/office/drawing/2014/main" id="{6D9CE1E0-FF4D-49E1-856F-05A9C96B47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442" y="4053810"/>
            <a:ext cx="8211114" cy="956773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</p:spPr>
        <p:txBody>
          <a:bodyPr lIns="90000" tIns="144000" rIns="90000" bIns="720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nums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[0, 1, 2, 3, 4]</a:t>
            </a:r>
          </a:p>
          <a:p>
            <a:pPr eaLnBrk="1" hangingPunct="1"/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even_squares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[x ** 2 for x in 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nums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x % 2 == 0]</a:t>
            </a:r>
          </a:p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even_squares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                     # Prints [0, 4, 16]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26AE059-03AF-4DCC-8689-A6BBE4174DDD}"/>
              </a:ext>
            </a:extLst>
          </p:cNvPr>
          <p:cNvSpPr txBox="1"/>
          <p:nvPr/>
        </p:nvSpPr>
        <p:spPr>
          <a:xfrm>
            <a:off x="857740" y="1362522"/>
            <a:ext cx="3741152" cy="142462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[ </a:t>
            </a:r>
            <a:r>
              <a:rPr lang="zh-CN" altLang="en-US" sz="2000" dirty="0">
                <a:solidFill>
                  <a:srgbClr val="0066FF"/>
                </a:solidFill>
              </a:rPr>
              <a:t>表达式 </a:t>
            </a:r>
            <a:r>
              <a:rPr lang="en-US" altLang="zh-CN" sz="2000" dirty="0"/>
              <a:t>for</a:t>
            </a:r>
            <a:r>
              <a:rPr lang="en-US" altLang="zh-CN" sz="2000" dirty="0">
                <a:solidFill>
                  <a:srgbClr val="0066FF"/>
                </a:solidFill>
              </a:rPr>
              <a:t> </a:t>
            </a:r>
            <a:r>
              <a:rPr lang="zh-CN" altLang="en-US" sz="2000" dirty="0">
                <a:solidFill>
                  <a:srgbClr val="0066FF"/>
                </a:solidFill>
              </a:rPr>
              <a:t>变量</a:t>
            </a:r>
            <a:r>
              <a:rPr lang="zh-CN" altLang="en-US" sz="2000" dirty="0"/>
              <a:t> </a:t>
            </a:r>
            <a:r>
              <a:rPr lang="en-US" altLang="zh-CN" sz="2000" dirty="0"/>
              <a:t>in </a:t>
            </a:r>
            <a:r>
              <a:rPr lang="zh-CN" altLang="en-US" sz="2000" dirty="0">
                <a:solidFill>
                  <a:srgbClr val="0066FF"/>
                </a:solidFill>
              </a:rPr>
              <a:t>列表 </a:t>
            </a:r>
            <a:r>
              <a:rPr lang="en-US" altLang="zh-CN" sz="2000" dirty="0"/>
              <a:t>]</a:t>
            </a:r>
            <a:r>
              <a:rPr lang="en-US" altLang="zh-CN" sz="2000" dirty="0">
                <a:solidFill>
                  <a:srgbClr val="0066FF"/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zh-CN" altLang="en-US" sz="2000" dirty="0"/>
              <a:t>或 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[ </a:t>
            </a:r>
            <a:r>
              <a:rPr lang="zh-CN" altLang="en-US" sz="2000" dirty="0">
                <a:solidFill>
                  <a:srgbClr val="0066FF"/>
                </a:solidFill>
              </a:rPr>
              <a:t>表达式 </a:t>
            </a:r>
            <a:r>
              <a:rPr lang="en-US" altLang="zh-CN" sz="2000" dirty="0"/>
              <a:t>for </a:t>
            </a:r>
            <a:r>
              <a:rPr lang="zh-CN" altLang="en-US" sz="2000" dirty="0">
                <a:solidFill>
                  <a:srgbClr val="0066FF"/>
                </a:solidFill>
              </a:rPr>
              <a:t>变量 </a:t>
            </a:r>
            <a:r>
              <a:rPr lang="en-US" altLang="zh-CN" sz="2000" dirty="0"/>
              <a:t>in</a:t>
            </a:r>
            <a:r>
              <a:rPr lang="en-US" altLang="zh-CN" sz="2000" dirty="0">
                <a:solidFill>
                  <a:srgbClr val="0066FF"/>
                </a:solidFill>
              </a:rPr>
              <a:t> </a:t>
            </a:r>
            <a:r>
              <a:rPr lang="zh-CN" altLang="en-US" sz="2000" dirty="0">
                <a:solidFill>
                  <a:srgbClr val="0066FF"/>
                </a:solidFill>
              </a:rPr>
              <a:t>列表 </a:t>
            </a:r>
            <a:r>
              <a:rPr lang="en-US" altLang="zh-CN" sz="2000" dirty="0"/>
              <a:t>if</a:t>
            </a:r>
            <a:r>
              <a:rPr lang="en-US" altLang="zh-CN" sz="2000" dirty="0">
                <a:solidFill>
                  <a:srgbClr val="0066FF"/>
                </a:solidFill>
              </a:rPr>
              <a:t> </a:t>
            </a:r>
            <a:r>
              <a:rPr lang="zh-CN" altLang="en-US" sz="2000" dirty="0">
                <a:solidFill>
                  <a:srgbClr val="0066FF"/>
                </a:solidFill>
              </a:rPr>
              <a:t>条件 </a:t>
            </a:r>
            <a:r>
              <a:rPr lang="en-US" altLang="zh-CN" sz="2000" dirty="0"/>
              <a:t>]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63ED7B3-C810-48F0-BE3B-60EA0E28BB53}"/>
              </a:ext>
            </a:extLst>
          </p:cNvPr>
          <p:cNvSpPr txBox="1"/>
          <p:nvPr/>
        </p:nvSpPr>
        <p:spPr>
          <a:xfrm>
            <a:off x="1426998" y="863844"/>
            <a:ext cx="6343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hlinkClick r:id="rId3"/>
              </a:rPr>
              <a:t>https://www.runoob.com/python3/python-comprehensions.html</a:t>
            </a:r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064941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830997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+mn-ea"/>
                <a:ea typeface="+mn-ea"/>
              </a:rPr>
              <a:t>字典循环与字典推导式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53FBF-B99B-4328-9EF1-0BCE0A491900}" type="slidenum">
              <a:rPr lang="en-US" altLang="zh-CN" smtClean="0"/>
              <a:pPr/>
              <a:t>51</a:t>
            </a:fld>
            <a:endParaRPr lang="en-US" altLang="zh-CN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543376BA-130D-4A6A-B36D-87D76670C9F9}"/>
              </a:ext>
            </a:extLst>
          </p:cNvPr>
          <p:cNvSpPr/>
          <p:nvPr/>
        </p:nvSpPr>
        <p:spPr>
          <a:xfrm>
            <a:off x="446854" y="4777624"/>
            <a:ext cx="8221457" cy="830997"/>
          </a:xfrm>
          <a:prstGeom prst="rect">
            <a:avLst/>
          </a:prstGeom>
          <a:solidFill>
            <a:srgbClr val="00FFFF"/>
          </a:solidFill>
        </p:spPr>
        <p:txBody>
          <a:bodyPr wrap="square">
            <a:spAutoFit/>
          </a:bodyPr>
          <a:lstStyle/>
          <a:p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nums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[0, 1, 2, 3, 4]</a:t>
            </a:r>
          </a:p>
          <a:p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even_num_to_square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{x: x ** 2 for x in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nums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if x % 2 == 0}</a:t>
            </a:r>
          </a:p>
          <a:p>
            <a:pPr algn="r"/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{0: 0, 2: 4, 4: 16}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130BBE9-A8B1-40C0-B795-6519ABA1117B}"/>
              </a:ext>
            </a:extLst>
          </p:cNvPr>
          <p:cNvSpPr/>
          <p:nvPr/>
        </p:nvSpPr>
        <p:spPr>
          <a:xfrm>
            <a:off x="446854" y="895067"/>
            <a:ext cx="8221457" cy="1077218"/>
          </a:xfrm>
          <a:prstGeom prst="rect">
            <a:avLst/>
          </a:prstGeom>
          <a:solidFill>
            <a:srgbClr val="00FFFF"/>
          </a:solidFill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 = {'person': 2, 'cat': 4, 'spider': 8}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 animal in d: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legs = d[animal]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print('A %s has %d legs' % (animal, legs))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42CDB06-9546-481D-BD55-F9F20FFB5C60}"/>
              </a:ext>
            </a:extLst>
          </p:cNvPr>
          <p:cNvSpPr/>
          <p:nvPr/>
        </p:nvSpPr>
        <p:spPr>
          <a:xfrm>
            <a:off x="454970" y="2121925"/>
            <a:ext cx="8239945" cy="830997"/>
          </a:xfrm>
          <a:prstGeom prst="rect">
            <a:avLst/>
          </a:prstGeom>
          <a:solidFill>
            <a:srgbClr val="00FFFF"/>
          </a:solidFill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 = {'person': 2, 'cat': 4, 'spider': 8}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 animal, legs in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d.items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print('A %s has %d legs' % (animal, legs))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703AA1C-E042-4FB2-AE80-3C02CE208B8E}"/>
              </a:ext>
            </a:extLst>
          </p:cNvPr>
          <p:cNvSpPr txBox="1"/>
          <p:nvPr/>
        </p:nvSpPr>
        <p:spPr>
          <a:xfrm>
            <a:off x="899592" y="3190268"/>
            <a:ext cx="6201121" cy="142962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{ </a:t>
            </a:r>
            <a:r>
              <a:rPr lang="en-US" altLang="zh-CN" sz="2000" dirty="0" err="1">
                <a:solidFill>
                  <a:srgbClr val="0066FF"/>
                </a:solidFill>
              </a:rPr>
              <a:t>key_expr</a:t>
            </a:r>
            <a:r>
              <a:rPr lang="en-US" altLang="zh-CN" sz="2000" dirty="0"/>
              <a:t>:</a:t>
            </a:r>
            <a:r>
              <a:rPr lang="en-US" altLang="zh-CN" sz="2000" dirty="0">
                <a:solidFill>
                  <a:srgbClr val="0066FF"/>
                </a:solidFill>
              </a:rPr>
              <a:t> </a:t>
            </a:r>
            <a:r>
              <a:rPr lang="en-US" altLang="zh-CN" sz="2000" dirty="0" err="1">
                <a:solidFill>
                  <a:srgbClr val="0066FF"/>
                </a:solidFill>
              </a:rPr>
              <a:t>value_expr</a:t>
            </a:r>
            <a:r>
              <a:rPr lang="en-US" altLang="zh-CN" sz="2000" dirty="0">
                <a:solidFill>
                  <a:srgbClr val="0066FF"/>
                </a:solidFill>
              </a:rPr>
              <a:t> </a:t>
            </a:r>
            <a:r>
              <a:rPr lang="en-US" altLang="zh-CN" sz="2000" dirty="0"/>
              <a:t>for</a:t>
            </a:r>
            <a:r>
              <a:rPr lang="en-US" altLang="zh-CN" sz="2000" dirty="0">
                <a:solidFill>
                  <a:srgbClr val="0066FF"/>
                </a:solidFill>
              </a:rPr>
              <a:t> value </a:t>
            </a:r>
            <a:r>
              <a:rPr lang="en-US" altLang="zh-CN" sz="2000" dirty="0"/>
              <a:t>in</a:t>
            </a:r>
            <a:r>
              <a:rPr lang="en-US" altLang="zh-CN" sz="2000" dirty="0">
                <a:solidFill>
                  <a:srgbClr val="0066FF"/>
                </a:solidFill>
              </a:rPr>
              <a:t> collection </a:t>
            </a:r>
            <a:r>
              <a:rPr lang="en-US" altLang="zh-CN" sz="2000" dirty="0"/>
              <a:t>}</a:t>
            </a:r>
          </a:p>
          <a:p>
            <a:pPr>
              <a:lnSpc>
                <a:spcPct val="150000"/>
              </a:lnSpc>
            </a:pPr>
            <a:r>
              <a:rPr lang="zh-CN" altLang="en-US" sz="2000" dirty="0"/>
              <a:t>或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{</a:t>
            </a:r>
            <a:r>
              <a:rPr lang="en-US" altLang="zh-CN" sz="2000" dirty="0">
                <a:solidFill>
                  <a:srgbClr val="0066FF"/>
                </a:solidFill>
              </a:rPr>
              <a:t> </a:t>
            </a:r>
            <a:r>
              <a:rPr lang="en-US" altLang="zh-CN" sz="2000" dirty="0" err="1">
                <a:solidFill>
                  <a:srgbClr val="0066FF"/>
                </a:solidFill>
              </a:rPr>
              <a:t>key_expr</a:t>
            </a:r>
            <a:r>
              <a:rPr lang="en-US" altLang="zh-CN" sz="2000" dirty="0"/>
              <a:t>:</a:t>
            </a:r>
            <a:r>
              <a:rPr lang="en-US" altLang="zh-CN" sz="2000" dirty="0">
                <a:solidFill>
                  <a:srgbClr val="0066FF"/>
                </a:solidFill>
              </a:rPr>
              <a:t> </a:t>
            </a:r>
            <a:r>
              <a:rPr lang="en-US" altLang="zh-CN" sz="2000" dirty="0" err="1">
                <a:solidFill>
                  <a:srgbClr val="0066FF"/>
                </a:solidFill>
              </a:rPr>
              <a:t>value_expr</a:t>
            </a:r>
            <a:r>
              <a:rPr lang="en-US" altLang="zh-CN" sz="2000" dirty="0">
                <a:solidFill>
                  <a:srgbClr val="0066FF"/>
                </a:solidFill>
              </a:rPr>
              <a:t> </a:t>
            </a:r>
            <a:r>
              <a:rPr lang="en-US" altLang="zh-CN" sz="2000" dirty="0"/>
              <a:t>for</a:t>
            </a:r>
            <a:r>
              <a:rPr lang="en-US" altLang="zh-CN" sz="2000" dirty="0">
                <a:solidFill>
                  <a:srgbClr val="0066FF"/>
                </a:solidFill>
              </a:rPr>
              <a:t> value</a:t>
            </a:r>
            <a:r>
              <a:rPr lang="en-US" altLang="zh-CN" sz="2000" dirty="0"/>
              <a:t> in </a:t>
            </a:r>
            <a:r>
              <a:rPr lang="en-US" altLang="zh-CN" sz="2000" dirty="0">
                <a:solidFill>
                  <a:srgbClr val="0066FF"/>
                </a:solidFill>
              </a:rPr>
              <a:t>collection </a:t>
            </a:r>
            <a:r>
              <a:rPr lang="en-US" altLang="zh-CN" sz="2000" dirty="0"/>
              <a:t>if</a:t>
            </a:r>
            <a:r>
              <a:rPr lang="en-US" altLang="zh-CN" sz="2000" dirty="0">
                <a:solidFill>
                  <a:srgbClr val="0066FF"/>
                </a:solidFill>
              </a:rPr>
              <a:t> condition </a:t>
            </a:r>
            <a:r>
              <a:rPr lang="en-US" altLang="zh-CN" sz="2000" dirty="0"/>
              <a:t>}</a:t>
            </a:r>
            <a:endParaRPr lang="zh-CN" altLang="en-US" sz="20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6B42D51-72F8-45CA-AD09-DC3BAB6C0DB8}"/>
              </a:ext>
            </a:extLst>
          </p:cNvPr>
          <p:cNvSpPr/>
          <p:nvPr/>
        </p:nvSpPr>
        <p:spPr>
          <a:xfrm>
            <a:off x="446854" y="5766355"/>
            <a:ext cx="8239945" cy="830997"/>
          </a:xfrm>
          <a:prstGeom prst="rect">
            <a:avLst/>
          </a:prstGeom>
          <a:solidFill>
            <a:srgbClr val="00FFFF"/>
          </a:solidFill>
        </p:spPr>
        <p:txBody>
          <a:bodyPr wrap="square">
            <a:spAutoFit/>
          </a:bodyPr>
          <a:lstStyle/>
          <a:p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listdemo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['Google','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Runoob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', 'Taobao']</a:t>
            </a:r>
          </a:p>
          <a:p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newdict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{key: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(key) for key in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listdemo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r"/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{'Google': 6, '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Runoob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': 6, 'Taobao': 6}</a:t>
            </a:r>
          </a:p>
        </p:txBody>
      </p:sp>
    </p:spTree>
    <p:extLst>
      <p:ext uri="{BB962C8B-B14F-4D97-AF65-F5344CB8AC3E}">
        <p14:creationId xmlns:p14="http://schemas.microsoft.com/office/powerpoint/2010/main" val="201767512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+mn-ea"/>
                <a:ea typeface="+mn-ea"/>
              </a:rPr>
              <a:t>集合循环与集合推导式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53FBF-B99B-4328-9EF1-0BCE0A491900}" type="slidenum">
              <a:rPr lang="en-US" altLang="zh-CN" smtClean="0"/>
              <a:pPr/>
              <a:t>52</a:t>
            </a:fld>
            <a:endParaRPr lang="en-US" altLang="zh-CN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543376BA-130D-4A6A-B36D-87D76670C9F9}"/>
              </a:ext>
            </a:extLst>
          </p:cNvPr>
          <p:cNvSpPr/>
          <p:nvPr/>
        </p:nvSpPr>
        <p:spPr>
          <a:xfrm>
            <a:off x="507621" y="4225464"/>
            <a:ext cx="8229600" cy="1077218"/>
          </a:xfrm>
          <a:prstGeom prst="rect">
            <a:avLst/>
          </a:prstGeom>
          <a:solidFill>
            <a:srgbClr val="00FFFF"/>
          </a:solidFill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from math import sqrt</a:t>
            </a: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nums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{int(sqrt(x)) for x in range(30)}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nums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                           # Prints {0, 1, 2, 3, 4, 5}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549C61A-39A0-4557-BBC7-B46EA302036D}"/>
              </a:ext>
            </a:extLst>
          </p:cNvPr>
          <p:cNvSpPr/>
          <p:nvPr/>
        </p:nvSpPr>
        <p:spPr>
          <a:xfrm>
            <a:off x="457200" y="1263462"/>
            <a:ext cx="8229600" cy="1169551"/>
          </a:xfrm>
          <a:prstGeom prst="rect">
            <a:avLst/>
          </a:prstGeom>
          <a:solidFill>
            <a:srgbClr val="00FFFF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animals = {'cat', 'dog', 'fish'}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animal in enumerate(animals):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print('#%d: %s' % 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+ 1, animal))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497ADC7-2E4A-4AAE-8799-30492AEB6F0D}"/>
              </a:ext>
            </a:extLst>
          </p:cNvPr>
          <p:cNvSpPr txBox="1"/>
          <p:nvPr/>
        </p:nvSpPr>
        <p:spPr>
          <a:xfrm>
            <a:off x="899592" y="2635095"/>
            <a:ext cx="5211748" cy="142962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{ </a:t>
            </a:r>
            <a:r>
              <a:rPr lang="en-US" altLang="zh-CN" sz="2000" dirty="0">
                <a:solidFill>
                  <a:srgbClr val="0066FF"/>
                </a:solidFill>
              </a:rPr>
              <a:t>expression</a:t>
            </a:r>
            <a:r>
              <a:rPr lang="en-US" altLang="zh-CN" sz="2000" dirty="0"/>
              <a:t> for </a:t>
            </a:r>
            <a:r>
              <a:rPr lang="en-US" altLang="zh-CN" sz="2000" dirty="0">
                <a:solidFill>
                  <a:srgbClr val="0066FF"/>
                </a:solidFill>
              </a:rPr>
              <a:t>item</a:t>
            </a:r>
            <a:r>
              <a:rPr lang="en-US" altLang="zh-CN" sz="2000" dirty="0"/>
              <a:t> in </a:t>
            </a:r>
            <a:r>
              <a:rPr lang="en-US" altLang="zh-CN" sz="2000" dirty="0">
                <a:solidFill>
                  <a:srgbClr val="0066FF"/>
                </a:solidFill>
              </a:rPr>
              <a:t>Sequence</a:t>
            </a:r>
            <a:r>
              <a:rPr lang="en-US" altLang="zh-CN" sz="2000" dirty="0"/>
              <a:t> }</a:t>
            </a:r>
          </a:p>
          <a:p>
            <a:pPr>
              <a:lnSpc>
                <a:spcPct val="150000"/>
              </a:lnSpc>
            </a:pPr>
            <a:r>
              <a:rPr lang="zh-CN" altLang="en-US" sz="2000" dirty="0"/>
              <a:t>或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{ </a:t>
            </a:r>
            <a:r>
              <a:rPr lang="en-US" altLang="zh-CN" sz="2000" dirty="0">
                <a:solidFill>
                  <a:srgbClr val="0066FF"/>
                </a:solidFill>
              </a:rPr>
              <a:t>expression</a:t>
            </a:r>
            <a:r>
              <a:rPr lang="en-US" altLang="zh-CN" sz="2000" dirty="0"/>
              <a:t> for </a:t>
            </a:r>
            <a:r>
              <a:rPr lang="en-US" altLang="zh-CN" sz="2000" dirty="0">
                <a:solidFill>
                  <a:srgbClr val="0066FF"/>
                </a:solidFill>
              </a:rPr>
              <a:t>item</a:t>
            </a:r>
            <a:r>
              <a:rPr lang="en-US" altLang="zh-CN" sz="2000" dirty="0"/>
              <a:t> in </a:t>
            </a:r>
            <a:r>
              <a:rPr lang="en-US" altLang="zh-CN" sz="2000" dirty="0">
                <a:solidFill>
                  <a:srgbClr val="0066FF"/>
                </a:solidFill>
              </a:rPr>
              <a:t>Sequence</a:t>
            </a:r>
            <a:r>
              <a:rPr lang="en-US" altLang="zh-CN" sz="2000" dirty="0"/>
              <a:t> if </a:t>
            </a:r>
            <a:r>
              <a:rPr lang="en-US" altLang="zh-CN" sz="2000" dirty="0">
                <a:solidFill>
                  <a:srgbClr val="0066FF"/>
                </a:solidFill>
              </a:rPr>
              <a:t>condition </a:t>
            </a:r>
            <a:r>
              <a:rPr lang="en-US" altLang="zh-CN" sz="2000" dirty="0"/>
              <a:t>}</a:t>
            </a:r>
            <a:endParaRPr lang="zh-CN" altLang="en-US" sz="20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F902A9C-3592-4DC6-A075-2AC0793904FC}"/>
              </a:ext>
            </a:extLst>
          </p:cNvPr>
          <p:cNvSpPr/>
          <p:nvPr/>
        </p:nvSpPr>
        <p:spPr>
          <a:xfrm>
            <a:off x="507621" y="5470853"/>
            <a:ext cx="8229600" cy="830997"/>
          </a:xfrm>
          <a:prstGeom prst="rect">
            <a:avLst/>
          </a:prstGeom>
          <a:solidFill>
            <a:srgbClr val="00FFFF"/>
          </a:solidFill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 = {x for x in 'abracadabra' if x not in '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pPr algn="r"/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{'d', 'r'}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166400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860766"/>
          </a:xfrm>
        </p:spPr>
        <p:txBody>
          <a:bodyPr/>
          <a:lstStyle/>
          <a:p>
            <a:r>
              <a:rPr lang="zh-CN" altLang="en-US" dirty="0"/>
              <a:t>函数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71600" y="1052736"/>
            <a:ext cx="3744416" cy="83099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zh-CN" sz="2400" b="1" dirty="0" err="1"/>
              <a:t>def</a:t>
            </a:r>
            <a:r>
              <a:rPr lang="en-US" altLang="zh-CN" sz="2400" b="1" dirty="0"/>
              <a:t> </a:t>
            </a:r>
            <a:r>
              <a:rPr lang="zh-CN" altLang="en-US" sz="2400" dirty="0"/>
              <a:t>函数名（参数列表）</a:t>
            </a:r>
            <a:r>
              <a:rPr lang="en-US" altLang="zh-CN" sz="2400" dirty="0"/>
              <a:t>:</a:t>
            </a:r>
          </a:p>
          <a:p>
            <a:r>
              <a:rPr lang="en-US" altLang="zh-CN" sz="2400" dirty="0"/>
              <a:t>    </a:t>
            </a:r>
            <a:r>
              <a:rPr lang="zh-CN" altLang="en-US" sz="2400" dirty="0"/>
              <a:t>函数体</a:t>
            </a:r>
            <a:endParaRPr lang="en-US" altLang="zh-CN" sz="2400" dirty="0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342512" y="2031079"/>
            <a:ext cx="8549968" cy="1202994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</p:spPr>
        <p:txBody>
          <a:bodyPr wrap="square" lIns="90000" tIns="144000" rIns="90000" bIns="720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lvl="0" eaLnBrk="1" hangingPunct="1">
              <a:defRPr/>
            </a:pPr>
            <a:r>
              <a:rPr lang="en-US" altLang="zh-CN" sz="1600" kern="0" dirty="0">
                <a:solidFill>
                  <a:srgbClr val="000000"/>
                </a:solidFill>
                <a:latin typeface="Courier New" pitchFamily="49" charset="0"/>
                <a:cs typeface="Arial Unicode MS" charset="0"/>
              </a:rPr>
              <a:t>def </a:t>
            </a:r>
            <a:r>
              <a:rPr lang="en-US" altLang="zh-CN" sz="1600" kern="0" dirty="0" err="1">
                <a:solidFill>
                  <a:srgbClr val="000000"/>
                </a:solidFill>
                <a:latin typeface="Courier New" pitchFamily="49" charset="0"/>
                <a:cs typeface="Arial Unicode MS" charset="0"/>
              </a:rPr>
              <a:t>greet_user</a:t>
            </a:r>
            <a:r>
              <a:rPr lang="en-US" altLang="zh-CN" sz="1600" kern="0" dirty="0">
                <a:solidFill>
                  <a:srgbClr val="000000"/>
                </a:solidFill>
                <a:latin typeface="Courier New" pitchFamily="49" charset="0"/>
                <a:cs typeface="Arial Unicode MS" charset="0"/>
              </a:rPr>
              <a:t>():</a:t>
            </a:r>
          </a:p>
          <a:p>
            <a:pPr lvl="0" eaLnBrk="1" hangingPunct="1">
              <a:defRPr/>
            </a:pPr>
            <a:r>
              <a:rPr lang="en-US" altLang="zh-CN" sz="1600" kern="0" dirty="0">
                <a:solidFill>
                  <a:srgbClr val="000000"/>
                </a:solidFill>
                <a:latin typeface="Courier New" pitchFamily="49" charset="0"/>
                <a:cs typeface="Arial Unicode MS" charset="0"/>
              </a:rPr>
              <a:t>    print("Hello!")</a:t>
            </a:r>
          </a:p>
          <a:p>
            <a:pPr lvl="0" eaLnBrk="1" hangingPunct="1">
              <a:defRPr/>
            </a:pPr>
            <a:endParaRPr lang="en-US" altLang="zh-CN" sz="1600" kern="0" dirty="0">
              <a:solidFill>
                <a:srgbClr val="000000"/>
              </a:solidFill>
              <a:latin typeface="Courier New" pitchFamily="49" charset="0"/>
              <a:cs typeface="Arial Unicode MS" charset="0"/>
            </a:endParaRPr>
          </a:p>
          <a:p>
            <a:pPr lvl="0" eaLnBrk="1" hangingPunct="1">
              <a:defRPr/>
            </a:pPr>
            <a:r>
              <a:rPr lang="en-US" altLang="zh-CN" sz="1600" kern="0" dirty="0" err="1">
                <a:solidFill>
                  <a:srgbClr val="000000"/>
                </a:solidFill>
                <a:latin typeface="Courier New" pitchFamily="49" charset="0"/>
                <a:cs typeface="Arial Unicode MS" charset="0"/>
              </a:rPr>
              <a:t>greet_user</a:t>
            </a:r>
            <a:r>
              <a:rPr lang="en-US" altLang="zh-CN" sz="1600" kern="0" dirty="0">
                <a:solidFill>
                  <a:srgbClr val="000000"/>
                </a:solidFill>
                <a:latin typeface="Courier New" pitchFamily="49" charset="0"/>
                <a:cs typeface="Arial Unicode MS" charset="0"/>
              </a:rPr>
              <a:t>()</a:t>
            </a: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cs typeface="Arial Unicode MS" charset="0"/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342512" y="3285968"/>
            <a:ext cx="8549968" cy="1202994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144000" rIns="90000" bIns="720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lang="en-US" altLang="zh-CN" sz="1600" kern="0" dirty="0">
                <a:solidFill>
                  <a:srgbClr val="000000"/>
                </a:solidFill>
                <a:latin typeface="Courier New" pitchFamily="49" charset="0"/>
                <a:cs typeface="Arial Unicode MS" charset="0"/>
              </a:rPr>
              <a:t>def </a:t>
            </a:r>
            <a:r>
              <a:rPr lang="en-US" altLang="zh-CN" sz="1600" kern="0" dirty="0" err="1">
                <a:solidFill>
                  <a:srgbClr val="000000"/>
                </a:solidFill>
                <a:latin typeface="Courier New" pitchFamily="49" charset="0"/>
                <a:cs typeface="Arial Unicode MS" charset="0"/>
              </a:rPr>
              <a:t>greet_user</a:t>
            </a:r>
            <a:r>
              <a:rPr lang="en-US" altLang="zh-CN" sz="1600" kern="0" dirty="0">
                <a:solidFill>
                  <a:srgbClr val="000000"/>
                </a:solidFill>
                <a:latin typeface="Courier New" pitchFamily="49" charset="0"/>
                <a:cs typeface="Arial Unicode MS" charset="0"/>
              </a:rPr>
              <a:t>(username):</a:t>
            </a:r>
          </a:p>
          <a:p>
            <a:pPr eaLnBrk="1" hangingPunct="1">
              <a:defRPr/>
            </a:pPr>
            <a:r>
              <a:rPr lang="en-US" altLang="zh-CN" sz="1600" kern="0" dirty="0">
                <a:solidFill>
                  <a:srgbClr val="000000"/>
                </a:solidFill>
                <a:latin typeface="Courier New" pitchFamily="49" charset="0"/>
                <a:cs typeface="Arial Unicode MS" charset="0"/>
              </a:rPr>
              <a:t>    print("Hello, " + </a:t>
            </a:r>
            <a:r>
              <a:rPr lang="en-US" altLang="zh-CN" sz="1600" kern="0" dirty="0" err="1">
                <a:solidFill>
                  <a:srgbClr val="000000"/>
                </a:solidFill>
                <a:latin typeface="Courier New" pitchFamily="49" charset="0"/>
                <a:cs typeface="Arial Unicode MS" charset="0"/>
              </a:rPr>
              <a:t>username.title</a:t>
            </a:r>
            <a:r>
              <a:rPr lang="en-US" altLang="zh-CN" sz="1600" kern="0" dirty="0">
                <a:solidFill>
                  <a:srgbClr val="000000"/>
                </a:solidFill>
                <a:latin typeface="Courier New" pitchFamily="49" charset="0"/>
                <a:cs typeface="Arial Unicode MS" charset="0"/>
              </a:rPr>
              <a:t>() + "!")</a:t>
            </a:r>
          </a:p>
          <a:p>
            <a:pPr eaLnBrk="1" hangingPunct="1">
              <a:defRPr/>
            </a:pPr>
            <a:endParaRPr lang="en-US" altLang="zh-CN" sz="1600" kern="0" dirty="0">
              <a:solidFill>
                <a:srgbClr val="000000"/>
              </a:solidFill>
              <a:latin typeface="Courier New" pitchFamily="49" charset="0"/>
              <a:cs typeface="Arial Unicode MS" charset="0"/>
            </a:endParaRPr>
          </a:p>
          <a:p>
            <a:pPr eaLnBrk="1" hangingPunct="1">
              <a:defRPr/>
            </a:pPr>
            <a:r>
              <a:rPr lang="en-US" altLang="zh-CN" sz="1600" kern="0" dirty="0" err="1">
                <a:solidFill>
                  <a:srgbClr val="000000"/>
                </a:solidFill>
                <a:latin typeface="Courier New" pitchFamily="49" charset="0"/>
                <a:cs typeface="Arial Unicode MS" charset="0"/>
              </a:rPr>
              <a:t>greet_user</a:t>
            </a:r>
            <a:r>
              <a:rPr lang="en-US" altLang="zh-CN" sz="1600" kern="0" dirty="0">
                <a:solidFill>
                  <a:srgbClr val="000000"/>
                </a:solidFill>
                <a:latin typeface="Courier New" pitchFamily="49" charset="0"/>
                <a:cs typeface="Arial Unicode MS" charset="0"/>
              </a:rPr>
              <a:t>('</a:t>
            </a:r>
            <a:r>
              <a:rPr lang="en-US" altLang="zh-CN" sz="1600" kern="0" dirty="0" err="1">
                <a:solidFill>
                  <a:srgbClr val="000000"/>
                </a:solidFill>
                <a:latin typeface="Courier New" pitchFamily="49" charset="0"/>
                <a:cs typeface="Arial Unicode MS" charset="0"/>
              </a:rPr>
              <a:t>jesse</a:t>
            </a:r>
            <a:r>
              <a:rPr lang="en-US" altLang="zh-CN" sz="1600" kern="0" dirty="0">
                <a:solidFill>
                  <a:srgbClr val="000000"/>
                </a:solidFill>
                <a:latin typeface="Courier New" pitchFamily="49" charset="0"/>
                <a:cs typeface="Arial Unicode MS" charset="0"/>
              </a:rPr>
              <a:t>')</a:t>
            </a: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cs typeface="Arial Unicode MS" charset="0"/>
            </a:endParaRPr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15C8842C-A480-44E8-B969-3005FE072F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512" y="4540858"/>
            <a:ext cx="8549968" cy="1695437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144000" rIns="90000" bIns="720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lang="en-US" altLang="zh-CN" sz="1600" kern="0" dirty="0">
                <a:solidFill>
                  <a:srgbClr val="000000"/>
                </a:solidFill>
                <a:latin typeface="Courier New" pitchFamily="49" charset="0"/>
                <a:cs typeface="Arial Unicode MS" charset="0"/>
              </a:rPr>
              <a:t>def </a:t>
            </a:r>
            <a:r>
              <a:rPr lang="en-US" altLang="zh-CN" sz="1600" kern="0" dirty="0" err="1">
                <a:solidFill>
                  <a:srgbClr val="000000"/>
                </a:solidFill>
                <a:latin typeface="Courier New" pitchFamily="49" charset="0"/>
                <a:cs typeface="Arial Unicode MS" charset="0"/>
              </a:rPr>
              <a:t>describe_pet</a:t>
            </a:r>
            <a:r>
              <a:rPr lang="en-US" altLang="zh-CN" sz="1600" kern="0" dirty="0">
                <a:solidFill>
                  <a:srgbClr val="000000"/>
                </a:solidFill>
                <a:latin typeface="Courier New" pitchFamily="49" charset="0"/>
                <a:cs typeface="Arial Unicode MS" charset="0"/>
              </a:rPr>
              <a:t>(</a:t>
            </a:r>
            <a:r>
              <a:rPr lang="en-US" altLang="zh-CN" sz="1600" kern="0" dirty="0" err="1">
                <a:solidFill>
                  <a:srgbClr val="000000"/>
                </a:solidFill>
                <a:latin typeface="Courier New" pitchFamily="49" charset="0"/>
                <a:cs typeface="Arial Unicode MS" charset="0"/>
              </a:rPr>
              <a:t>animal_type</a:t>
            </a:r>
            <a:r>
              <a:rPr lang="en-US" altLang="zh-CN" sz="1600" kern="0" dirty="0">
                <a:solidFill>
                  <a:srgbClr val="000000"/>
                </a:solidFill>
                <a:latin typeface="Courier New" pitchFamily="49" charset="0"/>
                <a:cs typeface="Arial Unicode MS" charset="0"/>
              </a:rPr>
              <a:t>, </a:t>
            </a:r>
            <a:r>
              <a:rPr lang="en-US" altLang="zh-CN" sz="1600" kern="0" dirty="0" err="1">
                <a:solidFill>
                  <a:srgbClr val="000000"/>
                </a:solidFill>
                <a:latin typeface="Courier New" pitchFamily="49" charset="0"/>
                <a:cs typeface="Arial Unicode MS" charset="0"/>
              </a:rPr>
              <a:t>pet_name</a:t>
            </a:r>
            <a:r>
              <a:rPr lang="en-US" altLang="zh-CN" sz="1600" kern="0" dirty="0">
                <a:solidFill>
                  <a:srgbClr val="000000"/>
                </a:solidFill>
                <a:latin typeface="Courier New" pitchFamily="49" charset="0"/>
                <a:cs typeface="Arial Unicode MS" charset="0"/>
              </a:rPr>
              <a:t>):</a:t>
            </a:r>
          </a:p>
          <a:p>
            <a:pPr eaLnBrk="1" hangingPunct="1">
              <a:defRPr/>
            </a:pPr>
            <a:r>
              <a:rPr lang="en-US" altLang="zh-CN" sz="1600" kern="0" dirty="0">
                <a:solidFill>
                  <a:srgbClr val="000000"/>
                </a:solidFill>
                <a:latin typeface="Courier New" pitchFamily="49" charset="0"/>
                <a:cs typeface="Arial Unicode MS" charset="0"/>
              </a:rPr>
              <a:t>    print("\</a:t>
            </a:r>
            <a:r>
              <a:rPr lang="en-US" altLang="zh-CN" sz="1600" kern="0" dirty="0" err="1">
                <a:solidFill>
                  <a:srgbClr val="000000"/>
                </a:solidFill>
                <a:latin typeface="Courier New" pitchFamily="49" charset="0"/>
                <a:cs typeface="Arial Unicode MS" charset="0"/>
              </a:rPr>
              <a:t>nI</a:t>
            </a:r>
            <a:r>
              <a:rPr lang="en-US" altLang="zh-CN" sz="1600" kern="0" dirty="0">
                <a:solidFill>
                  <a:srgbClr val="000000"/>
                </a:solidFill>
                <a:latin typeface="Courier New" pitchFamily="49" charset="0"/>
                <a:cs typeface="Arial Unicode MS" charset="0"/>
              </a:rPr>
              <a:t> have a " + </a:t>
            </a:r>
            <a:r>
              <a:rPr lang="en-US" altLang="zh-CN" sz="1600" kern="0" dirty="0" err="1">
                <a:solidFill>
                  <a:srgbClr val="000000"/>
                </a:solidFill>
                <a:latin typeface="Courier New" pitchFamily="49" charset="0"/>
                <a:cs typeface="Arial Unicode MS" charset="0"/>
              </a:rPr>
              <a:t>animal_type</a:t>
            </a:r>
            <a:r>
              <a:rPr lang="en-US" altLang="zh-CN" sz="1600" kern="0" dirty="0">
                <a:solidFill>
                  <a:srgbClr val="000000"/>
                </a:solidFill>
                <a:latin typeface="Courier New" pitchFamily="49" charset="0"/>
                <a:cs typeface="Arial Unicode MS" charset="0"/>
              </a:rPr>
              <a:t> + ".")</a:t>
            </a:r>
          </a:p>
          <a:p>
            <a:pPr eaLnBrk="1" hangingPunct="1">
              <a:defRPr/>
            </a:pPr>
            <a:r>
              <a:rPr lang="en-US" altLang="zh-CN" sz="1600" kern="0" dirty="0">
                <a:solidFill>
                  <a:srgbClr val="000000"/>
                </a:solidFill>
                <a:latin typeface="Courier New" pitchFamily="49" charset="0"/>
                <a:cs typeface="Arial Unicode MS" charset="0"/>
              </a:rPr>
              <a:t>    print("My " +</a:t>
            </a:r>
            <a:r>
              <a:rPr lang="en-US" altLang="zh-CN" sz="1600" kern="0" dirty="0" err="1">
                <a:solidFill>
                  <a:srgbClr val="000000"/>
                </a:solidFill>
                <a:latin typeface="Courier New" pitchFamily="49" charset="0"/>
                <a:cs typeface="Arial Unicode MS" charset="0"/>
              </a:rPr>
              <a:t>animal_type</a:t>
            </a:r>
            <a:r>
              <a:rPr lang="en-US" altLang="zh-CN" sz="1600" kern="0" dirty="0">
                <a:solidFill>
                  <a:srgbClr val="000000"/>
                </a:solidFill>
                <a:latin typeface="Courier New" pitchFamily="49" charset="0"/>
                <a:cs typeface="Arial Unicode MS" charset="0"/>
              </a:rPr>
              <a:t>+ "'s name is " + </a:t>
            </a:r>
            <a:r>
              <a:rPr lang="en-US" altLang="zh-CN" sz="1600" kern="0" dirty="0" err="1">
                <a:solidFill>
                  <a:srgbClr val="000000"/>
                </a:solidFill>
                <a:latin typeface="Courier New" pitchFamily="49" charset="0"/>
                <a:cs typeface="Arial Unicode MS" charset="0"/>
              </a:rPr>
              <a:t>pet_name.title</a:t>
            </a:r>
            <a:r>
              <a:rPr lang="en-US" altLang="zh-CN" sz="1600" kern="0" dirty="0">
                <a:solidFill>
                  <a:srgbClr val="000000"/>
                </a:solidFill>
                <a:latin typeface="Courier New" pitchFamily="49" charset="0"/>
                <a:cs typeface="Arial Unicode MS" charset="0"/>
              </a:rPr>
              <a:t>() + ".")</a:t>
            </a:r>
          </a:p>
          <a:p>
            <a:pPr eaLnBrk="1" hangingPunct="1">
              <a:defRPr/>
            </a:pPr>
            <a:endParaRPr lang="en-US" altLang="zh-CN" sz="1600" kern="0" dirty="0">
              <a:solidFill>
                <a:srgbClr val="000000"/>
              </a:solidFill>
              <a:latin typeface="Courier New" pitchFamily="49" charset="0"/>
              <a:cs typeface="Arial Unicode MS" charset="0"/>
            </a:endParaRPr>
          </a:p>
          <a:p>
            <a:pPr eaLnBrk="1" hangingPunct="1">
              <a:defRPr/>
            </a:pPr>
            <a:r>
              <a:rPr lang="en-US" altLang="zh-CN" sz="1600" kern="0" dirty="0" err="1">
                <a:solidFill>
                  <a:srgbClr val="000000"/>
                </a:solidFill>
                <a:latin typeface="Courier New" pitchFamily="49" charset="0"/>
                <a:cs typeface="Arial Unicode MS" charset="0"/>
              </a:rPr>
              <a:t>describe_pet</a:t>
            </a:r>
            <a:r>
              <a:rPr lang="en-US" altLang="zh-CN" sz="1600" kern="0" dirty="0">
                <a:solidFill>
                  <a:srgbClr val="000000"/>
                </a:solidFill>
                <a:latin typeface="Courier New" pitchFamily="49" charset="0"/>
                <a:cs typeface="Arial Unicode MS" charset="0"/>
              </a:rPr>
              <a:t>('hamster', 'harry’)</a:t>
            </a:r>
          </a:p>
          <a:p>
            <a:pPr eaLnBrk="1" hangingPunct="1">
              <a:defRPr/>
            </a:pPr>
            <a:r>
              <a:rPr lang="en-US" altLang="zh-CN" sz="1600" kern="0" dirty="0" err="1">
                <a:solidFill>
                  <a:srgbClr val="000000"/>
                </a:solidFill>
                <a:latin typeface="Courier New" pitchFamily="49" charset="0"/>
                <a:cs typeface="Arial Unicode MS" charset="0"/>
              </a:rPr>
              <a:t>describe_pet</a:t>
            </a:r>
            <a:r>
              <a:rPr lang="en-US" altLang="zh-CN" sz="1600" kern="0" dirty="0">
                <a:solidFill>
                  <a:srgbClr val="000000"/>
                </a:solidFill>
                <a:latin typeface="Courier New" pitchFamily="49" charset="0"/>
                <a:cs typeface="Arial Unicode MS" charset="0"/>
              </a:rPr>
              <a:t>('dog', 'willie')</a:t>
            </a: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cs typeface="Arial Unicode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632869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143000"/>
          </a:xfrm>
        </p:spPr>
        <p:txBody>
          <a:bodyPr/>
          <a:lstStyle/>
          <a:p>
            <a:r>
              <a:rPr lang="zh-CN" altLang="en-US" dirty="0"/>
              <a:t>函数参数的默认值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53FBF-B99B-4328-9EF1-0BCE0A491900}" type="slidenum">
              <a:rPr lang="en-US" altLang="zh-CN" smtClean="0"/>
              <a:pPr/>
              <a:t>54</a:t>
            </a:fld>
            <a:endParaRPr lang="en-US" altLang="zh-CN"/>
          </a:p>
        </p:txBody>
      </p:sp>
      <p:sp>
        <p:nvSpPr>
          <p:cNvPr id="28" name="Text Box 6"/>
          <p:cNvSpPr txBox="1">
            <a:spLocks noChangeArrowheads="1"/>
          </p:cNvSpPr>
          <p:nvPr/>
        </p:nvSpPr>
        <p:spPr bwMode="auto">
          <a:xfrm>
            <a:off x="395536" y="3284984"/>
            <a:ext cx="8352928" cy="2772655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144000" rIns="90000" bIns="720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1600" kern="0" dirty="0">
                <a:solidFill>
                  <a:srgbClr val="000000"/>
                </a:solidFill>
                <a:latin typeface="Courier New" pitchFamily="49" charset="0"/>
                <a:cs typeface="Arial Unicode MS" charset="0"/>
              </a:rPr>
              <a:t>def </a:t>
            </a:r>
            <a:r>
              <a:rPr lang="en-US" altLang="zh-CN" sz="1600" kern="0" dirty="0" err="1">
                <a:solidFill>
                  <a:srgbClr val="000000"/>
                </a:solidFill>
                <a:latin typeface="Courier New" pitchFamily="49" charset="0"/>
                <a:cs typeface="Arial Unicode MS" charset="0"/>
              </a:rPr>
              <a:t>describe_pet</a:t>
            </a:r>
            <a:r>
              <a:rPr lang="en-US" altLang="zh-CN" sz="1600" kern="0" dirty="0">
                <a:solidFill>
                  <a:srgbClr val="000000"/>
                </a:solidFill>
                <a:latin typeface="Courier New" pitchFamily="49" charset="0"/>
                <a:cs typeface="Arial Unicode MS" charset="0"/>
              </a:rPr>
              <a:t>(</a:t>
            </a:r>
            <a:r>
              <a:rPr lang="en-US" altLang="zh-CN" sz="1600" kern="0" dirty="0" err="1">
                <a:solidFill>
                  <a:srgbClr val="000000"/>
                </a:solidFill>
                <a:latin typeface="Courier New" pitchFamily="49" charset="0"/>
                <a:cs typeface="Arial Unicode MS" charset="0"/>
              </a:rPr>
              <a:t>pet_name</a:t>
            </a:r>
            <a:r>
              <a:rPr lang="en-US" altLang="zh-CN" sz="1600" kern="0" dirty="0">
                <a:solidFill>
                  <a:srgbClr val="000000"/>
                </a:solidFill>
                <a:latin typeface="Courier New" pitchFamily="49" charset="0"/>
                <a:cs typeface="Arial Unicode MS" charset="0"/>
              </a:rPr>
              <a:t>, </a:t>
            </a:r>
            <a:r>
              <a:rPr lang="en-US" altLang="zh-CN" sz="1600" kern="0" dirty="0" err="1">
                <a:solidFill>
                  <a:srgbClr val="000000"/>
                </a:solidFill>
                <a:latin typeface="Courier New" pitchFamily="49" charset="0"/>
                <a:cs typeface="Arial Unicode MS" charset="0"/>
              </a:rPr>
              <a:t>animal_type</a:t>
            </a:r>
            <a:r>
              <a:rPr lang="en-US" altLang="zh-CN" sz="1600" kern="0" dirty="0">
                <a:solidFill>
                  <a:srgbClr val="000000"/>
                </a:solidFill>
                <a:latin typeface="Courier New" pitchFamily="49" charset="0"/>
                <a:cs typeface="Arial Unicode MS" charset="0"/>
              </a:rPr>
              <a:t>='dog'):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1600" kern="0" dirty="0">
                <a:solidFill>
                  <a:srgbClr val="000000"/>
                </a:solidFill>
                <a:latin typeface="Courier New" pitchFamily="49" charset="0"/>
                <a:cs typeface="Arial Unicode MS" charset="0"/>
              </a:rPr>
              <a:t>    print("\</a:t>
            </a:r>
            <a:r>
              <a:rPr lang="en-US" altLang="zh-CN" sz="1600" kern="0" dirty="0" err="1">
                <a:solidFill>
                  <a:srgbClr val="000000"/>
                </a:solidFill>
                <a:latin typeface="Courier New" pitchFamily="49" charset="0"/>
                <a:cs typeface="Arial Unicode MS" charset="0"/>
              </a:rPr>
              <a:t>nI</a:t>
            </a:r>
            <a:r>
              <a:rPr lang="en-US" altLang="zh-CN" sz="1600" kern="0" dirty="0">
                <a:solidFill>
                  <a:srgbClr val="000000"/>
                </a:solidFill>
                <a:latin typeface="Courier New" pitchFamily="49" charset="0"/>
                <a:cs typeface="Arial Unicode MS" charset="0"/>
              </a:rPr>
              <a:t> have a " + </a:t>
            </a:r>
            <a:r>
              <a:rPr lang="en-US" altLang="zh-CN" sz="1600" kern="0" dirty="0" err="1">
                <a:solidFill>
                  <a:srgbClr val="000000"/>
                </a:solidFill>
                <a:latin typeface="Courier New" pitchFamily="49" charset="0"/>
                <a:cs typeface="Arial Unicode MS" charset="0"/>
              </a:rPr>
              <a:t>animal_type</a:t>
            </a:r>
            <a:r>
              <a:rPr lang="en-US" altLang="zh-CN" sz="1600" kern="0" dirty="0">
                <a:solidFill>
                  <a:srgbClr val="000000"/>
                </a:solidFill>
                <a:latin typeface="Courier New" pitchFamily="49" charset="0"/>
                <a:cs typeface="Arial Unicode MS" charset="0"/>
              </a:rPr>
              <a:t> + ".")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1600" kern="0" dirty="0">
                <a:solidFill>
                  <a:srgbClr val="000000"/>
                </a:solidFill>
                <a:latin typeface="Courier New" pitchFamily="49" charset="0"/>
                <a:cs typeface="Arial Unicode MS" charset="0"/>
              </a:rPr>
              <a:t>    print("My “ +</a:t>
            </a:r>
            <a:r>
              <a:rPr lang="en-US" altLang="zh-CN" sz="1600" kern="0" dirty="0" err="1">
                <a:solidFill>
                  <a:srgbClr val="000000"/>
                </a:solidFill>
                <a:latin typeface="Courier New" pitchFamily="49" charset="0"/>
                <a:cs typeface="Arial Unicode MS" charset="0"/>
              </a:rPr>
              <a:t>animal_type</a:t>
            </a:r>
            <a:r>
              <a:rPr lang="en-US" altLang="zh-CN" sz="1600" kern="0" dirty="0">
                <a:solidFill>
                  <a:srgbClr val="000000"/>
                </a:solidFill>
                <a:latin typeface="Courier New" pitchFamily="49" charset="0"/>
                <a:cs typeface="Arial Unicode MS" charset="0"/>
              </a:rPr>
              <a:t>+ "'s name is " +</a:t>
            </a:r>
            <a:r>
              <a:rPr lang="en-US" altLang="zh-CN" sz="1600" kern="0" dirty="0" err="1">
                <a:solidFill>
                  <a:srgbClr val="000000"/>
                </a:solidFill>
                <a:latin typeface="Courier New" pitchFamily="49" charset="0"/>
                <a:cs typeface="Arial Unicode MS" charset="0"/>
              </a:rPr>
              <a:t>pet_name.title</a:t>
            </a:r>
            <a:r>
              <a:rPr lang="en-US" altLang="zh-CN" sz="1600" kern="0" dirty="0">
                <a:solidFill>
                  <a:srgbClr val="000000"/>
                </a:solidFill>
                <a:latin typeface="Courier New" pitchFamily="49" charset="0"/>
                <a:cs typeface="Arial Unicode MS" charset="0"/>
              </a:rPr>
              <a:t>()+ ".")</a:t>
            </a:r>
          </a:p>
          <a:p>
            <a:pPr eaLnBrk="1" hangingPunct="1">
              <a:lnSpc>
                <a:spcPct val="150000"/>
              </a:lnSpc>
              <a:defRPr/>
            </a:pPr>
            <a:endParaRPr lang="en-US" altLang="zh-CN" sz="1600" kern="0" dirty="0">
              <a:solidFill>
                <a:srgbClr val="000000"/>
              </a:solidFill>
              <a:latin typeface="Courier New" pitchFamily="49" charset="0"/>
              <a:cs typeface="Arial Unicode MS" charset="0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1600" kern="0" dirty="0" err="1">
                <a:solidFill>
                  <a:srgbClr val="000000"/>
                </a:solidFill>
                <a:latin typeface="Courier New" pitchFamily="49" charset="0"/>
                <a:cs typeface="Arial Unicode MS" charset="0"/>
              </a:rPr>
              <a:t>describe_pet</a:t>
            </a:r>
            <a:r>
              <a:rPr lang="en-US" altLang="zh-CN" sz="1600" kern="0" dirty="0">
                <a:solidFill>
                  <a:srgbClr val="000000"/>
                </a:solidFill>
                <a:latin typeface="Courier New" pitchFamily="49" charset="0"/>
                <a:cs typeface="Arial Unicode MS" charset="0"/>
              </a:rPr>
              <a:t>('willie’)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1600" kern="0" dirty="0" err="1">
                <a:solidFill>
                  <a:srgbClr val="000000"/>
                </a:solidFill>
                <a:latin typeface="Courier New" pitchFamily="49" charset="0"/>
                <a:cs typeface="Arial Unicode MS" charset="0"/>
              </a:rPr>
              <a:t>describe_pet</a:t>
            </a:r>
            <a:r>
              <a:rPr lang="en-US" altLang="zh-CN" sz="1600" kern="0" dirty="0">
                <a:solidFill>
                  <a:srgbClr val="000000"/>
                </a:solidFill>
                <a:latin typeface="Courier New" pitchFamily="49" charset="0"/>
                <a:cs typeface="Arial Unicode MS" charset="0"/>
              </a:rPr>
              <a:t>(</a:t>
            </a:r>
            <a:r>
              <a:rPr lang="en-US" altLang="zh-CN" sz="1600" kern="0" dirty="0" err="1">
                <a:solidFill>
                  <a:srgbClr val="000000"/>
                </a:solidFill>
                <a:latin typeface="Courier New" pitchFamily="49" charset="0"/>
                <a:cs typeface="Arial Unicode MS" charset="0"/>
              </a:rPr>
              <a:t>pet_name</a:t>
            </a:r>
            <a:r>
              <a:rPr lang="en-US" altLang="zh-CN" sz="1600" kern="0" dirty="0">
                <a:solidFill>
                  <a:srgbClr val="000000"/>
                </a:solidFill>
                <a:latin typeface="Courier New" pitchFamily="49" charset="0"/>
                <a:cs typeface="Arial Unicode MS" charset="0"/>
              </a:rPr>
              <a:t>='harry', </a:t>
            </a:r>
            <a:r>
              <a:rPr lang="en-US" altLang="zh-CN" sz="1600" kern="0" dirty="0" err="1">
                <a:solidFill>
                  <a:srgbClr val="000000"/>
                </a:solidFill>
                <a:latin typeface="Courier New" pitchFamily="49" charset="0"/>
                <a:cs typeface="Arial Unicode MS" charset="0"/>
              </a:rPr>
              <a:t>animal_type</a:t>
            </a:r>
            <a:r>
              <a:rPr lang="en-US" altLang="zh-CN" sz="1600" kern="0" dirty="0">
                <a:solidFill>
                  <a:srgbClr val="000000"/>
                </a:solidFill>
                <a:latin typeface="Courier New" pitchFamily="49" charset="0"/>
                <a:cs typeface="Arial Unicode MS" charset="0"/>
              </a:rPr>
              <a:t>='hamster’)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1600" kern="0" dirty="0" err="1">
                <a:solidFill>
                  <a:srgbClr val="000000"/>
                </a:solidFill>
                <a:latin typeface="Courier New" pitchFamily="49" charset="0"/>
                <a:cs typeface="Arial Unicode MS" charset="0"/>
              </a:rPr>
              <a:t>describe_pet</a:t>
            </a:r>
            <a:r>
              <a:rPr lang="en-US" altLang="zh-CN" sz="1600" kern="0" dirty="0">
                <a:solidFill>
                  <a:srgbClr val="000000"/>
                </a:solidFill>
                <a:latin typeface="Courier New" pitchFamily="49" charset="0"/>
                <a:cs typeface="Arial Unicode MS" charset="0"/>
              </a:rPr>
              <a:t>(</a:t>
            </a:r>
            <a:r>
              <a:rPr lang="en-US" altLang="zh-CN" sz="1600" kern="0" dirty="0" err="1">
                <a:solidFill>
                  <a:srgbClr val="000000"/>
                </a:solidFill>
                <a:latin typeface="Courier New" pitchFamily="49" charset="0"/>
                <a:cs typeface="Arial Unicode MS" charset="0"/>
              </a:rPr>
              <a:t>animal_type</a:t>
            </a:r>
            <a:r>
              <a:rPr lang="en-US" altLang="zh-CN" sz="1600" kern="0" dirty="0">
                <a:solidFill>
                  <a:srgbClr val="000000"/>
                </a:solidFill>
                <a:latin typeface="Courier New" pitchFamily="49" charset="0"/>
                <a:cs typeface="Arial Unicode MS" charset="0"/>
              </a:rPr>
              <a:t>='hamster', </a:t>
            </a:r>
            <a:r>
              <a:rPr lang="en-US" altLang="zh-CN" sz="1600" kern="0" dirty="0" err="1">
                <a:solidFill>
                  <a:srgbClr val="000000"/>
                </a:solidFill>
                <a:latin typeface="Courier New" pitchFamily="49" charset="0"/>
                <a:cs typeface="Arial Unicode MS" charset="0"/>
              </a:rPr>
              <a:t>pet_name</a:t>
            </a:r>
            <a:r>
              <a:rPr lang="en-US" altLang="zh-CN" sz="1600" kern="0" dirty="0">
                <a:solidFill>
                  <a:srgbClr val="000000"/>
                </a:solidFill>
                <a:latin typeface="Courier New" pitchFamily="49" charset="0"/>
                <a:cs typeface="Arial Unicode MS" charset="0"/>
              </a:rPr>
              <a:t>='harry')</a:t>
            </a:r>
          </a:p>
        </p:txBody>
      </p:sp>
      <p:sp>
        <p:nvSpPr>
          <p:cNvPr id="11" name="内容占位符 2"/>
          <p:cNvSpPr txBox="1">
            <a:spLocks/>
          </p:cNvSpPr>
          <p:nvPr/>
        </p:nvSpPr>
        <p:spPr>
          <a:xfrm>
            <a:off x="318356" y="1196752"/>
            <a:ext cx="8507288" cy="197175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dirty="0"/>
              <a:t>参数可以有默认值，当调用时没有给定参数，会采用默认值</a:t>
            </a:r>
          </a:p>
          <a:p>
            <a:pPr>
              <a:lnSpc>
                <a:spcPct val="150000"/>
              </a:lnSpc>
            </a:pPr>
            <a:r>
              <a:rPr lang="zh-CN" altLang="en-US" sz="2400" dirty="0"/>
              <a:t>有默认值的参数必须放在参数列表的最后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显式调用参数，可以改变参数顺序</a:t>
            </a:r>
          </a:p>
        </p:txBody>
      </p:sp>
    </p:spTree>
    <p:extLst>
      <p:ext uri="{BB962C8B-B14F-4D97-AF65-F5344CB8AC3E}">
        <p14:creationId xmlns:p14="http://schemas.microsoft.com/office/powerpoint/2010/main" val="258646131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zh-CN" altLang="en-US" dirty="0"/>
              <a:t>函数返回值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53FBF-B99B-4328-9EF1-0BCE0A491900}" type="slidenum">
              <a:rPr lang="en-US" altLang="zh-CN" smtClean="0"/>
              <a:pPr/>
              <a:t>55</a:t>
            </a:fld>
            <a:endParaRPr lang="en-US" altLang="zh-CN"/>
          </a:p>
        </p:txBody>
      </p:sp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457200" y="3263803"/>
            <a:ext cx="8238674" cy="2403323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144000" rIns="90000" bIns="720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lvl="0" eaLnBrk="1" hangingPunct="1">
              <a:lnSpc>
                <a:spcPct val="150000"/>
              </a:lnSpc>
              <a:defRPr/>
            </a:pPr>
            <a:r>
              <a:rPr lang="en-US" altLang="zh-CN" sz="1600" kern="0" dirty="0">
                <a:solidFill>
                  <a:srgbClr val="000000"/>
                </a:solidFill>
                <a:latin typeface="Courier New" pitchFamily="49" charset="0"/>
                <a:cs typeface="Arial Unicode MS" charset="0"/>
              </a:rPr>
              <a:t>def </a:t>
            </a:r>
            <a:r>
              <a:rPr lang="en-US" altLang="zh-CN" sz="1600" kern="0" dirty="0" err="1">
                <a:solidFill>
                  <a:srgbClr val="000000"/>
                </a:solidFill>
                <a:latin typeface="Courier New" pitchFamily="49" charset="0"/>
                <a:cs typeface="Arial Unicode MS" charset="0"/>
              </a:rPr>
              <a:t>get_formatted_name</a:t>
            </a:r>
            <a:r>
              <a:rPr lang="en-US" altLang="zh-CN" sz="1600" kern="0" dirty="0">
                <a:solidFill>
                  <a:srgbClr val="000000"/>
                </a:solidFill>
                <a:latin typeface="Courier New" pitchFamily="49" charset="0"/>
                <a:cs typeface="Arial Unicode MS" charset="0"/>
              </a:rPr>
              <a:t>(</a:t>
            </a:r>
            <a:r>
              <a:rPr lang="en-US" altLang="zh-CN" sz="1600" kern="0" dirty="0" err="1">
                <a:solidFill>
                  <a:srgbClr val="000000"/>
                </a:solidFill>
                <a:latin typeface="Courier New" pitchFamily="49" charset="0"/>
                <a:cs typeface="Arial Unicode MS" charset="0"/>
              </a:rPr>
              <a:t>first_name</a:t>
            </a:r>
            <a:r>
              <a:rPr lang="en-US" altLang="zh-CN" sz="1600" kern="0" dirty="0">
                <a:solidFill>
                  <a:srgbClr val="000000"/>
                </a:solidFill>
                <a:latin typeface="Courier New" pitchFamily="49" charset="0"/>
                <a:cs typeface="Arial Unicode MS" charset="0"/>
              </a:rPr>
              <a:t>, </a:t>
            </a:r>
            <a:r>
              <a:rPr lang="en-US" altLang="zh-CN" sz="1600" kern="0" dirty="0" err="1">
                <a:solidFill>
                  <a:srgbClr val="000000"/>
                </a:solidFill>
                <a:latin typeface="Courier New" pitchFamily="49" charset="0"/>
                <a:cs typeface="Arial Unicode MS" charset="0"/>
              </a:rPr>
              <a:t>last_name</a:t>
            </a:r>
            <a:r>
              <a:rPr lang="en-US" altLang="zh-CN" sz="1600" kern="0" dirty="0">
                <a:solidFill>
                  <a:srgbClr val="000000"/>
                </a:solidFill>
                <a:latin typeface="Courier New" pitchFamily="49" charset="0"/>
                <a:cs typeface="Arial Unicode MS" charset="0"/>
              </a:rPr>
              <a:t>):</a:t>
            </a:r>
          </a:p>
          <a:p>
            <a:pPr lvl="0" eaLnBrk="1" hangingPunct="1">
              <a:lnSpc>
                <a:spcPct val="150000"/>
              </a:lnSpc>
              <a:defRPr/>
            </a:pPr>
            <a:r>
              <a:rPr lang="en-US" altLang="zh-CN" sz="1600" kern="0" dirty="0">
                <a:solidFill>
                  <a:srgbClr val="000000"/>
                </a:solidFill>
                <a:latin typeface="Courier New" pitchFamily="49" charset="0"/>
                <a:cs typeface="Arial Unicode MS" charset="0"/>
              </a:rPr>
              <a:t>    </a:t>
            </a:r>
            <a:r>
              <a:rPr lang="en-US" altLang="zh-CN" sz="1600" kern="0" dirty="0" err="1">
                <a:solidFill>
                  <a:srgbClr val="000000"/>
                </a:solidFill>
                <a:latin typeface="Courier New" pitchFamily="49" charset="0"/>
                <a:cs typeface="Arial Unicode MS" charset="0"/>
              </a:rPr>
              <a:t>full_name</a:t>
            </a:r>
            <a:r>
              <a:rPr lang="en-US" altLang="zh-CN" sz="1600" kern="0" dirty="0">
                <a:solidFill>
                  <a:srgbClr val="000000"/>
                </a:solidFill>
                <a:latin typeface="Courier New" pitchFamily="49" charset="0"/>
                <a:cs typeface="Arial Unicode MS" charset="0"/>
              </a:rPr>
              <a:t> = </a:t>
            </a:r>
            <a:r>
              <a:rPr lang="en-US" altLang="zh-CN" sz="1600" kern="0" dirty="0" err="1">
                <a:solidFill>
                  <a:srgbClr val="000000"/>
                </a:solidFill>
                <a:latin typeface="Courier New" pitchFamily="49" charset="0"/>
                <a:cs typeface="Arial Unicode MS" charset="0"/>
              </a:rPr>
              <a:t>first_name</a:t>
            </a:r>
            <a:r>
              <a:rPr lang="en-US" altLang="zh-CN" sz="1600" kern="0" dirty="0">
                <a:solidFill>
                  <a:srgbClr val="000000"/>
                </a:solidFill>
                <a:latin typeface="Courier New" pitchFamily="49" charset="0"/>
                <a:cs typeface="Arial Unicode MS" charset="0"/>
              </a:rPr>
              <a:t> + ' ' + </a:t>
            </a:r>
            <a:r>
              <a:rPr lang="en-US" altLang="zh-CN" sz="1600" kern="0" dirty="0" err="1">
                <a:solidFill>
                  <a:srgbClr val="000000"/>
                </a:solidFill>
                <a:latin typeface="Courier New" pitchFamily="49" charset="0"/>
                <a:cs typeface="Arial Unicode MS" charset="0"/>
              </a:rPr>
              <a:t>last_name</a:t>
            </a:r>
            <a:endParaRPr lang="en-US" altLang="zh-CN" sz="1600" kern="0" dirty="0">
              <a:solidFill>
                <a:srgbClr val="000000"/>
              </a:solidFill>
              <a:latin typeface="Courier New" pitchFamily="49" charset="0"/>
              <a:cs typeface="Arial Unicode MS" charset="0"/>
            </a:endParaRPr>
          </a:p>
          <a:p>
            <a:pPr lvl="0" eaLnBrk="1" hangingPunct="1">
              <a:lnSpc>
                <a:spcPct val="150000"/>
              </a:lnSpc>
              <a:defRPr/>
            </a:pPr>
            <a:r>
              <a:rPr lang="en-US" altLang="zh-CN" sz="1600" kern="0" dirty="0">
                <a:solidFill>
                  <a:srgbClr val="000000"/>
                </a:solidFill>
                <a:latin typeface="Courier New" pitchFamily="49" charset="0"/>
                <a:cs typeface="Arial Unicode MS" charset="0"/>
              </a:rPr>
              <a:t>    return </a:t>
            </a:r>
            <a:r>
              <a:rPr lang="en-US" altLang="zh-CN" sz="1600" kern="0" dirty="0" err="1">
                <a:solidFill>
                  <a:srgbClr val="000000"/>
                </a:solidFill>
                <a:latin typeface="Courier New" pitchFamily="49" charset="0"/>
                <a:cs typeface="Arial Unicode MS" charset="0"/>
              </a:rPr>
              <a:t>full_name.title</a:t>
            </a:r>
            <a:r>
              <a:rPr lang="en-US" altLang="zh-CN" sz="1600" kern="0" dirty="0">
                <a:solidFill>
                  <a:srgbClr val="000000"/>
                </a:solidFill>
                <a:latin typeface="Courier New" pitchFamily="49" charset="0"/>
                <a:cs typeface="Arial Unicode MS" charset="0"/>
              </a:rPr>
              <a:t>()</a:t>
            </a:r>
          </a:p>
          <a:p>
            <a:pPr lvl="0" eaLnBrk="1" hangingPunct="1">
              <a:lnSpc>
                <a:spcPct val="150000"/>
              </a:lnSpc>
              <a:defRPr/>
            </a:pPr>
            <a:endParaRPr lang="en-US" altLang="zh-CN" sz="1600" kern="0" dirty="0">
              <a:solidFill>
                <a:srgbClr val="000000"/>
              </a:solidFill>
              <a:latin typeface="Courier New" pitchFamily="49" charset="0"/>
              <a:cs typeface="Arial Unicode MS" charset="0"/>
            </a:endParaRPr>
          </a:p>
          <a:p>
            <a:pPr lvl="0" eaLnBrk="1" hangingPunct="1">
              <a:lnSpc>
                <a:spcPct val="150000"/>
              </a:lnSpc>
              <a:defRPr/>
            </a:pPr>
            <a:r>
              <a:rPr lang="en-US" altLang="zh-CN" sz="1600" kern="0" dirty="0">
                <a:solidFill>
                  <a:srgbClr val="000000"/>
                </a:solidFill>
                <a:latin typeface="Courier New" pitchFamily="49" charset="0"/>
                <a:cs typeface="Arial Unicode MS" charset="0"/>
              </a:rPr>
              <a:t>musician = </a:t>
            </a:r>
            <a:r>
              <a:rPr lang="en-US" altLang="zh-CN" sz="1600" kern="0" dirty="0" err="1">
                <a:solidFill>
                  <a:srgbClr val="000000"/>
                </a:solidFill>
                <a:latin typeface="Courier New" pitchFamily="49" charset="0"/>
                <a:cs typeface="Arial Unicode MS" charset="0"/>
              </a:rPr>
              <a:t>get_formatted_name</a:t>
            </a:r>
            <a:r>
              <a:rPr lang="en-US" altLang="zh-CN" sz="1600" kern="0" dirty="0">
                <a:solidFill>
                  <a:srgbClr val="000000"/>
                </a:solidFill>
                <a:latin typeface="Courier New" pitchFamily="49" charset="0"/>
                <a:cs typeface="Arial Unicode MS" charset="0"/>
              </a:rPr>
              <a:t>('</a:t>
            </a:r>
            <a:r>
              <a:rPr lang="en-US" altLang="zh-CN" sz="1600" kern="0" dirty="0" err="1">
                <a:solidFill>
                  <a:srgbClr val="000000"/>
                </a:solidFill>
                <a:latin typeface="Courier New" pitchFamily="49" charset="0"/>
                <a:cs typeface="Arial Unicode MS" charset="0"/>
              </a:rPr>
              <a:t>jimi</a:t>
            </a:r>
            <a:r>
              <a:rPr lang="en-US" altLang="zh-CN" sz="1600" kern="0" dirty="0">
                <a:solidFill>
                  <a:srgbClr val="000000"/>
                </a:solidFill>
                <a:latin typeface="Courier New" pitchFamily="49" charset="0"/>
                <a:cs typeface="Arial Unicode MS" charset="0"/>
              </a:rPr>
              <a:t>', '</a:t>
            </a:r>
            <a:r>
              <a:rPr lang="en-US" altLang="zh-CN" sz="1600" kern="0" dirty="0" err="1">
                <a:solidFill>
                  <a:srgbClr val="000000"/>
                </a:solidFill>
                <a:latin typeface="Courier New" pitchFamily="49" charset="0"/>
                <a:cs typeface="Arial Unicode MS" charset="0"/>
              </a:rPr>
              <a:t>hendrix</a:t>
            </a:r>
            <a:r>
              <a:rPr lang="en-US" altLang="zh-CN" sz="1600" kern="0" dirty="0">
                <a:solidFill>
                  <a:srgbClr val="000000"/>
                </a:solidFill>
                <a:latin typeface="Courier New" pitchFamily="49" charset="0"/>
                <a:cs typeface="Arial Unicode MS" charset="0"/>
              </a:rPr>
              <a:t>')</a:t>
            </a:r>
          </a:p>
          <a:p>
            <a:pPr lvl="0" eaLnBrk="1" hangingPunct="1">
              <a:lnSpc>
                <a:spcPct val="150000"/>
              </a:lnSpc>
              <a:defRPr/>
            </a:pPr>
            <a:r>
              <a:rPr lang="en-US" altLang="zh-CN" sz="1600" kern="0" dirty="0">
                <a:solidFill>
                  <a:srgbClr val="000000"/>
                </a:solidFill>
                <a:latin typeface="Courier New" pitchFamily="49" charset="0"/>
                <a:cs typeface="Arial Unicode MS" charset="0"/>
              </a:rPr>
              <a:t>print(musician)</a:t>
            </a: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cs typeface="Arial Unicode MS" charset="0"/>
            </a:endParaRPr>
          </a:p>
        </p:txBody>
      </p:sp>
      <p:sp>
        <p:nvSpPr>
          <p:cNvPr id="18" name="内容占位符 2"/>
          <p:cNvSpPr txBox="1">
            <a:spLocks/>
          </p:cNvSpPr>
          <p:nvPr/>
        </p:nvSpPr>
        <p:spPr>
          <a:xfrm>
            <a:off x="476400" y="1187624"/>
            <a:ext cx="8229600" cy="18002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dirty="0"/>
              <a:t>一个函数不一定要有</a:t>
            </a:r>
            <a:r>
              <a:rPr lang="en-US" altLang="zh-CN" sz="2400" dirty="0"/>
              <a:t>return</a:t>
            </a:r>
            <a:r>
              <a:rPr lang="zh-CN" altLang="en-US" sz="2400" dirty="0"/>
              <a:t>语句</a:t>
            </a:r>
          </a:p>
          <a:p>
            <a:pPr>
              <a:lnSpc>
                <a:spcPct val="150000"/>
              </a:lnSpc>
            </a:pPr>
            <a:r>
              <a:rPr lang="zh-CN" altLang="en-US" sz="2400" dirty="0"/>
              <a:t>实际上，函数默认总会返回一个值：</a:t>
            </a:r>
            <a:r>
              <a:rPr lang="en-US" altLang="zh-CN" sz="2400" dirty="0"/>
              <a:t>'None'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'None' </a:t>
            </a:r>
            <a:r>
              <a:rPr lang="zh-CN" altLang="en-US" sz="2400" dirty="0"/>
              <a:t>是一个特殊的值，意味着 </a:t>
            </a:r>
            <a:r>
              <a:rPr lang="en-US" altLang="zh-CN" sz="2400" dirty="0"/>
              <a:t>'</a:t>
            </a:r>
            <a:r>
              <a:rPr lang="zh-CN" altLang="en-US" sz="2400" dirty="0"/>
              <a:t>什么都没有</a:t>
            </a:r>
            <a:r>
              <a:rPr lang="en-US" altLang="zh-CN" sz="2400" dirty="0"/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174792836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864096"/>
          </a:xfrm>
        </p:spPr>
        <p:txBody>
          <a:bodyPr/>
          <a:lstStyle/>
          <a:p>
            <a:r>
              <a:rPr lang="zh-CN" altLang="en-US" dirty="0"/>
              <a:t> 模块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53FBF-B99B-4328-9EF1-0BCE0A491900}" type="slidenum">
              <a:rPr lang="en-US" altLang="zh-CN" smtClean="0"/>
              <a:pPr/>
              <a:t>56</a:t>
            </a:fld>
            <a:endParaRPr lang="en-US" altLang="zh-CN"/>
          </a:p>
        </p:txBody>
      </p:sp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457200" y="3861048"/>
            <a:ext cx="8229600" cy="1695437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144000" rIns="90000" bIns="720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marL="0" marR="0" lvl="0" indent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Arial Unicode MS" charset="0"/>
              </a:rPr>
              <a:t>from math import *             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Arial Unicode MS" charset="0"/>
              </a:rPr>
              <a:t># 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Arial Unicode MS" charset="0"/>
              </a:rPr>
              <a:t>导入模块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Arial Unicode MS" charset="0"/>
              </a:rPr>
              <a:t>'math'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Arial Unicode MS" charset="0"/>
              </a:rPr>
              <a:t>中的所有函数</a:t>
            </a:r>
          </a:p>
          <a:p>
            <a:pPr marL="0" marR="0" lvl="0" indent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cs typeface="Arial Unicode MS" charset="0"/>
            </a:endParaRPr>
          </a:p>
          <a:p>
            <a:pPr marL="0" marR="0" lvl="0" indent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Arial Unicode MS" charset="0"/>
              </a:rPr>
              <a:t>print (e, pi)</a:t>
            </a:r>
          </a:p>
          <a:p>
            <a:pPr marL="0" marR="0" lvl="0" indent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Arial Unicode MS" charset="0"/>
              </a:rPr>
              <a:t>print (cos(radians(180.0)))</a:t>
            </a:r>
          </a:p>
          <a:p>
            <a:pPr marL="0" marR="0" lvl="0" indent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Arial Unicode MS" charset="0"/>
              </a:rPr>
              <a:t>print (log(10.0))</a:t>
            </a:r>
          </a:p>
          <a:p>
            <a:pPr marL="0" marR="0" lvl="0" indent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Arial Unicode MS" charset="0"/>
              </a:rPr>
              <a:t>print (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Arial Unicode MS" charset="0"/>
              </a:rPr>
              <a:t>exp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Arial Unicode MS" charset="0"/>
              </a:rPr>
              <a:t>(-1.0))</a:t>
            </a:r>
          </a:p>
        </p:txBody>
      </p:sp>
      <p:sp>
        <p:nvSpPr>
          <p:cNvPr id="18" name="内容占位符 2"/>
          <p:cNvSpPr txBox="1">
            <a:spLocks/>
          </p:cNvSpPr>
          <p:nvPr/>
        </p:nvSpPr>
        <p:spPr>
          <a:xfrm>
            <a:off x="457200" y="951670"/>
            <a:ext cx="8229600" cy="1092506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dirty="0"/>
              <a:t>将函数存储在被称为模块的独立文件中，再将模块导入到主程序中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数学函数在一个单独的模块中</a:t>
            </a:r>
            <a:endParaRPr lang="en-US" altLang="zh-CN" sz="2000" dirty="0"/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E2C04E6A-0D64-451E-BA1D-0F746B42DB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2093603"/>
            <a:ext cx="8229600" cy="1695437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144000" rIns="90000" bIns="720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lvl="0" eaLnBrk="1" hangingPunct="1"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Arial Unicode MS" charset="0"/>
              </a:rPr>
              <a:t>import </a:t>
            </a:r>
            <a:r>
              <a:rPr lang="en-US" altLang="zh-CN" sz="1600" kern="0" dirty="0">
                <a:solidFill>
                  <a:srgbClr val="FF0000"/>
                </a:solidFill>
                <a:latin typeface="Courier New" pitchFamily="49" charset="0"/>
                <a:cs typeface="Arial Unicode MS" charset="0"/>
              </a:rPr>
              <a:t>math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Arial Unicode MS" charset="0"/>
              </a:rPr>
              <a:t>                    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Arial Unicode MS" charset="0"/>
              </a:rPr>
              <a:t># </a:t>
            </a:r>
            <a:r>
              <a:rPr lang="zh-CN" altLang="en-US" sz="1600" kern="0" dirty="0">
                <a:solidFill>
                  <a:srgbClr val="000000"/>
                </a:solidFill>
                <a:latin typeface="Courier New" pitchFamily="49" charset="0"/>
                <a:cs typeface="Arial Unicode MS" charset="0"/>
              </a:rPr>
              <a:t>导入整个</a:t>
            </a:r>
            <a:r>
              <a:rPr lang="en-US" altLang="zh-CN" sz="1600" kern="0" dirty="0">
                <a:solidFill>
                  <a:srgbClr val="000000"/>
                </a:solidFill>
                <a:latin typeface="Courier New" pitchFamily="49" charset="0"/>
                <a:cs typeface="Arial Unicode MS" charset="0"/>
              </a:rPr>
              <a:t>'math'</a:t>
            </a:r>
            <a:r>
              <a:rPr lang="zh-CN" altLang="en-US" sz="1600" kern="0" dirty="0">
                <a:solidFill>
                  <a:srgbClr val="000000"/>
                </a:solidFill>
                <a:latin typeface="Courier New" pitchFamily="49" charset="0"/>
                <a:cs typeface="Arial Unicode MS" charset="0"/>
              </a:rPr>
              <a:t>模块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cs typeface="Arial Unicode MS" charset="0"/>
            </a:endParaRPr>
          </a:p>
          <a:p>
            <a:pPr marL="0" marR="0" lvl="0" indent="0" defTabSz="914400" eaLnBrk="1" fontAlgn="auto" latinLnBrk="0" hangingPunct="1">
              <a:buClrTx/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cs typeface="Arial Unicode MS" charset="0"/>
            </a:endParaRPr>
          </a:p>
          <a:p>
            <a:pPr lvl="0" eaLnBrk="1" hangingPunct="1">
              <a:defRPr/>
            </a:pPr>
            <a:r>
              <a:rPr lang="en-US" altLang="zh-CN" sz="1600" kern="0" dirty="0">
                <a:solidFill>
                  <a:srgbClr val="000000"/>
                </a:solidFill>
                <a:latin typeface="Courier New" pitchFamily="49" charset="0"/>
                <a:cs typeface="Arial Unicode MS" charset="0"/>
              </a:rPr>
              <a:t>print (</a:t>
            </a:r>
            <a:r>
              <a:rPr lang="en-US" altLang="zh-CN" sz="1600" kern="0" dirty="0" err="1">
                <a:solidFill>
                  <a:srgbClr val="000000"/>
                </a:solidFill>
                <a:latin typeface="Courier New" pitchFamily="49" charset="0"/>
                <a:cs typeface="Arial Unicode MS" charset="0"/>
              </a:rPr>
              <a:t>math.e</a:t>
            </a:r>
            <a:r>
              <a:rPr lang="en-US" altLang="zh-CN" sz="1600" kern="0" dirty="0">
                <a:solidFill>
                  <a:srgbClr val="000000"/>
                </a:solidFill>
                <a:latin typeface="Courier New" pitchFamily="49" charset="0"/>
                <a:cs typeface="Arial Unicode MS" charset="0"/>
              </a:rPr>
              <a:t>, </a:t>
            </a:r>
            <a:r>
              <a:rPr lang="en-US" altLang="zh-CN" sz="1600" kern="0" dirty="0" err="1">
                <a:solidFill>
                  <a:srgbClr val="000000"/>
                </a:solidFill>
                <a:latin typeface="Courier New" pitchFamily="49" charset="0"/>
                <a:cs typeface="Arial Unicode MS" charset="0"/>
              </a:rPr>
              <a:t>math.pi</a:t>
            </a:r>
            <a:r>
              <a:rPr lang="en-US" altLang="zh-CN" sz="1600" kern="0" dirty="0">
                <a:solidFill>
                  <a:srgbClr val="000000"/>
                </a:solidFill>
                <a:latin typeface="Courier New" pitchFamily="49" charset="0"/>
                <a:cs typeface="Arial Unicode MS" charset="0"/>
              </a:rPr>
              <a:t>)</a:t>
            </a:r>
          </a:p>
          <a:p>
            <a:pPr lvl="0" eaLnBrk="1" hangingPunct="1">
              <a:defRPr/>
            </a:pPr>
            <a:r>
              <a:rPr lang="en-US" altLang="zh-CN" sz="1600" kern="0" dirty="0">
                <a:solidFill>
                  <a:srgbClr val="000000"/>
                </a:solidFill>
                <a:latin typeface="Courier New" pitchFamily="49" charset="0"/>
                <a:cs typeface="Arial Unicode MS" charset="0"/>
              </a:rPr>
              <a:t>print (</a:t>
            </a:r>
            <a:r>
              <a:rPr lang="en-US" altLang="zh-CN" sz="1600" kern="0" dirty="0" err="1">
                <a:solidFill>
                  <a:srgbClr val="000000"/>
                </a:solidFill>
                <a:latin typeface="Courier New" pitchFamily="49" charset="0"/>
                <a:cs typeface="Arial Unicode MS" charset="0"/>
              </a:rPr>
              <a:t>math.cos</a:t>
            </a:r>
            <a:r>
              <a:rPr lang="en-US" altLang="zh-CN" sz="1600" kern="0" dirty="0">
                <a:solidFill>
                  <a:srgbClr val="000000"/>
                </a:solidFill>
                <a:latin typeface="Courier New" pitchFamily="49" charset="0"/>
                <a:cs typeface="Arial Unicode MS" charset="0"/>
              </a:rPr>
              <a:t>(</a:t>
            </a:r>
            <a:r>
              <a:rPr lang="en-US" altLang="zh-CN" sz="1600" kern="0" dirty="0" err="1">
                <a:solidFill>
                  <a:srgbClr val="000000"/>
                </a:solidFill>
                <a:latin typeface="Courier New" pitchFamily="49" charset="0"/>
                <a:cs typeface="Arial Unicode MS" charset="0"/>
              </a:rPr>
              <a:t>math.radians</a:t>
            </a:r>
            <a:r>
              <a:rPr lang="en-US" altLang="zh-CN" sz="1600" kern="0" dirty="0">
                <a:solidFill>
                  <a:srgbClr val="000000"/>
                </a:solidFill>
                <a:latin typeface="Courier New" pitchFamily="49" charset="0"/>
                <a:cs typeface="Arial Unicode MS" charset="0"/>
              </a:rPr>
              <a:t>(180.0)))</a:t>
            </a:r>
          </a:p>
          <a:p>
            <a:pPr lvl="0" eaLnBrk="1" hangingPunct="1">
              <a:defRPr/>
            </a:pPr>
            <a:r>
              <a:rPr lang="en-US" altLang="zh-CN" sz="1600" kern="0" dirty="0">
                <a:solidFill>
                  <a:srgbClr val="000000"/>
                </a:solidFill>
                <a:latin typeface="Courier New" pitchFamily="49" charset="0"/>
                <a:cs typeface="Arial Unicode MS" charset="0"/>
              </a:rPr>
              <a:t>print (math.log(10.0))</a:t>
            </a:r>
          </a:p>
          <a:p>
            <a:pPr lvl="0" eaLnBrk="1" hangingPunct="1">
              <a:defRPr/>
            </a:pPr>
            <a:r>
              <a:rPr lang="en-US" altLang="zh-CN" sz="1600" kern="0" dirty="0">
                <a:solidFill>
                  <a:srgbClr val="000000"/>
                </a:solidFill>
                <a:latin typeface="Courier New" pitchFamily="49" charset="0"/>
                <a:cs typeface="Arial Unicode MS" charset="0"/>
              </a:rPr>
              <a:t>print (</a:t>
            </a:r>
            <a:r>
              <a:rPr lang="en-US" altLang="zh-CN" sz="1600" kern="0" dirty="0" err="1">
                <a:solidFill>
                  <a:srgbClr val="000000"/>
                </a:solidFill>
                <a:latin typeface="Courier New" pitchFamily="49" charset="0"/>
                <a:cs typeface="Arial Unicode MS" charset="0"/>
              </a:rPr>
              <a:t>math.exp</a:t>
            </a:r>
            <a:r>
              <a:rPr lang="en-US" altLang="zh-CN" sz="1600" kern="0" dirty="0">
                <a:solidFill>
                  <a:srgbClr val="000000"/>
                </a:solidFill>
                <a:latin typeface="Courier New" pitchFamily="49" charset="0"/>
                <a:cs typeface="Arial Unicode MS" charset="0"/>
              </a:rPr>
              <a:t>(-1.0))</a:t>
            </a: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cs typeface="Arial Unicode MS" charset="0"/>
            </a:endParaRPr>
          </a:p>
        </p:txBody>
      </p:sp>
      <p:sp>
        <p:nvSpPr>
          <p:cNvPr id="8" name="Text Box 6">
            <a:extLst>
              <a:ext uri="{FF2B5EF4-FFF2-40B4-BE49-F238E27FC236}">
                <a16:creationId xmlns:a16="http://schemas.microsoft.com/office/drawing/2014/main" id="{0D5C87CC-768E-41A6-8FD2-179FF13B9A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517" y="5599435"/>
            <a:ext cx="8229600" cy="464331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144000" rIns="90000" bIns="720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marL="0" marR="0" lvl="0" indent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Arial Unicode MS" charset="0"/>
              </a:rPr>
              <a:t>from math import </a:t>
            </a:r>
            <a:r>
              <a:rPr lang="en-US" altLang="zh-CN" sz="1600" kern="0" dirty="0">
                <a:solidFill>
                  <a:srgbClr val="FF0000"/>
                </a:solidFill>
                <a:latin typeface="Courier New" pitchFamily="49" charset="0"/>
                <a:cs typeface="Arial Unicode MS" charset="0"/>
              </a:rPr>
              <a:t>log, cos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Arial Unicode MS" charset="0"/>
              </a:rPr>
              <a:t>      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Arial Unicode MS" charset="0"/>
              </a:rPr>
              <a:t># </a:t>
            </a:r>
            <a:r>
              <a:rPr lang="zh-CN" altLang="en-US" sz="1600" kern="0" dirty="0">
                <a:solidFill>
                  <a:srgbClr val="000000"/>
                </a:solidFill>
                <a:latin typeface="Courier New" pitchFamily="49" charset="0"/>
                <a:cs typeface="Arial Unicode MS" charset="0"/>
              </a:rPr>
              <a:t>导入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Arial Unicode MS" charset="0"/>
              </a:rPr>
              <a:t>‘math‘</a:t>
            </a:r>
            <a:r>
              <a:rPr lang="zh-CN" altLang="en-US" sz="1600" kern="0" dirty="0">
                <a:solidFill>
                  <a:srgbClr val="000000"/>
                </a:solidFill>
                <a:latin typeface="Courier New" pitchFamily="49" charset="0"/>
                <a:cs typeface="Arial Unicode MS" charset="0"/>
              </a:rPr>
              <a:t>模块中的</a:t>
            </a:r>
            <a:r>
              <a:rPr lang="en-US" altLang="zh-CN" sz="1600" kern="0" dirty="0">
                <a:solidFill>
                  <a:srgbClr val="000000"/>
                </a:solidFill>
                <a:latin typeface="Courier New" pitchFamily="49" charset="0"/>
                <a:cs typeface="Arial Unicode MS" charset="0"/>
              </a:rPr>
              <a:t>log</a:t>
            </a:r>
            <a:r>
              <a:rPr lang="zh-CN" altLang="en-US" sz="1600" kern="0" dirty="0">
                <a:solidFill>
                  <a:srgbClr val="000000"/>
                </a:solidFill>
                <a:latin typeface="Courier New" pitchFamily="49" charset="0"/>
                <a:cs typeface="Arial Unicode MS" charset="0"/>
              </a:rPr>
              <a:t>和</a:t>
            </a:r>
            <a:r>
              <a:rPr lang="en-US" altLang="zh-CN" sz="1600" kern="0" dirty="0">
                <a:solidFill>
                  <a:srgbClr val="000000"/>
                </a:solidFill>
                <a:latin typeface="Courier New" pitchFamily="49" charset="0"/>
                <a:cs typeface="Arial Unicode MS" charset="0"/>
              </a:rPr>
              <a:t>cos</a:t>
            </a:r>
            <a:r>
              <a:rPr lang="zh-CN" altLang="en-US" sz="1600" kern="0" dirty="0">
                <a:solidFill>
                  <a:srgbClr val="000000"/>
                </a:solidFill>
                <a:latin typeface="Courier New" pitchFamily="49" charset="0"/>
                <a:cs typeface="Arial Unicode MS" charset="0"/>
              </a:rPr>
              <a:t>函数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cs typeface="Arial Unicode MS" charset="0"/>
            </a:endParaRPr>
          </a:p>
        </p:txBody>
      </p:sp>
      <p:sp>
        <p:nvSpPr>
          <p:cNvPr id="10" name="Text Box 6">
            <a:extLst>
              <a:ext uri="{FF2B5EF4-FFF2-40B4-BE49-F238E27FC236}">
                <a16:creationId xmlns:a16="http://schemas.microsoft.com/office/drawing/2014/main" id="{552910E8-F14C-44D1-9EA4-439E3279BD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092034"/>
            <a:ext cx="8229600" cy="464331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144000" rIns="90000" bIns="720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marL="0" marR="0" lvl="0" indent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Arial Unicode MS" charset="0"/>
              </a:rPr>
              <a:t>from math import </a:t>
            </a:r>
            <a:r>
              <a:rPr lang="en-US" altLang="zh-CN" sz="1600" kern="0" dirty="0">
                <a:solidFill>
                  <a:srgbClr val="FF0000"/>
                </a:solidFill>
                <a:latin typeface="Courier New" pitchFamily="49" charset="0"/>
                <a:cs typeface="Arial Unicode MS" charset="0"/>
              </a:rPr>
              <a:t>log as lg     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Arial Unicode MS" charset="0"/>
              </a:rPr>
              <a:t># </a:t>
            </a:r>
            <a:r>
              <a:rPr lang="zh-CN" altLang="en-US" sz="1600" kern="0" dirty="0">
                <a:solidFill>
                  <a:srgbClr val="000000"/>
                </a:solidFill>
                <a:latin typeface="Courier New" pitchFamily="49" charset="0"/>
                <a:cs typeface="Arial Unicode MS" charset="0"/>
              </a:rPr>
              <a:t>导入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Arial Unicode MS" charset="0"/>
              </a:rPr>
              <a:t>‘math‘</a:t>
            </a:r>
            <a:r>
              <a:rPr lang="zh-CN" altLang="en-US" sz="1600" kern="0" dirty="0">
                <a:solidFill>
                  <a:srgbClr val="000000"/>
                </a:solidFill>
                <a:latin typeface="Courier New" pitchFamily="49" charset="0"/>
                <a:cs typeface="Arial Unicode MS" charset="0"/>
              </a:rPr>
              <a:t>模块中的</a:t>
            </a:r>
            <a:r>
              <a:rPr lang="en-US" altLang="zh-CN" sz="1600" kern="0" dirty="0">
                <a:solidFill>
                  <a:srgbClr val="000000"/>
                </a:solidFill>
                <a:latin typeface="Courier New" pitchFamily="49" charset="0"/>
                <a:cs typeface="Arial Unicode MS" charset="0"/>
              </a:rPr>
              <a:t>log</a:t>
            </a:r>
            <a:r>
              <a:rPr lang="zh-CN" altLang="en-US" sz="1600" kern="0" dirty="0">
                <a:solidFill>
                  <a:srgbClr val="000000"/>
                </a:solidFill>
                <a:latin typeface="Courier New" pitchFamily="49" charset="0"/>
                <a:cs typeface="Arial Unicode MS" charset="0"/>
              </a:rPr>
              <a:t>函数，起别名</a:t>
            </a:r>
            <a:r>
              <a:rPr lang="en-US" altLang="zh-CN" sz="1600" kern="0" dirty="0">
                <a:solidFill>
                  <a:srgbClr val="000000"/>
                </a:solidFill>
                <a:latin typeface="Courier New" pitchFamily="49" charset="0"/>
                <a:cs typeface="Arial Unicode MS" charset="0"/>
              </a:rPr>
              <a:t>lg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cs typeface="Arial Unicode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883582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143000"/>
          </a:xfrm>
        </p:spPr>
        <p:txBody>
          <a:bodyPr/>
          <a:lstStyle/>
          <a:p>
            <a:r>
              <a:rPr lang="zh-CN" altLang="en-US" dirty="0"/>
              <a:t>文件操作：读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53FBF-B99B-4328-9EF1-0BCE0A491900}" type="slidenum">
              <a:rPr lang="en-US" altLang="zh-CN" smtClean="0"/>
              <a:pPr/>
              <a:t>57</a:t>
            </a:fld>
            <a:endParaRPr lang="en-US" altLang="zh-CN"/>
          </a:p>
        </p:txBody>
      </p:sp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274047" y="4033283"/>
            <a:ext cx="8626204" cy="1941658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</p:spPr>
        <p:txBody>
          <a:bodyPr wrap="square" lIns="90000" tIns="144000" rIns="90000" bIns="720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marL="0" marR="0" lvl="0" indent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Arial Unicode MS" charset="0"/>
              </a:rPr>
              <a:t>f = 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Arial Unicode MS" charset="0"/>
              </a:rPr>
              <a:t>open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Arial Unicode MS" charset="0"/>
              </a:rPr>
              <a:t>('test.txt')   # </a:t>
            </a:r>
            <a:r>
              <a:rPr kumimoji="0" lang="zh-CN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Arial Unicode MS" charset="0"/>
              </a:rPr>
              <a:t>默认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Arial Unicode MS" charset="0"/>
              </a:rPr>
              <a:t>: </a:t>
            </a:r>
            <a:r>
              <a:rPr kumimoji="0" lang="zh-CN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Arial Unicode MS" charset="0"/>
              </a:rPr>
              <a:t>只读模式</a:t>
            </a:r>
          </a:p>
          <a:p>
            <a:pPr marL="0" marR="0" lvl="0" indent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cs typeface="Arial Unicode MS" charset="0"/>
            </a:endParaRPr>
          </a:p>
          <a:p>
            <a:pPr marL="0" marR="0" lvl="0" indent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Arial Unicode MS" charset="0"/>
              </a:rPr>
              <a:t>line = 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Arial Unicode MS" charset="0"/>
              </a:rPr>
              <a:t>f.</a:t>
            </a:r>
            <a:r>
              <a:rPr kumimoji="0" lang="en-US" altLang="zh-CN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Arial Unicode MS" charset="0"/>
              </a:rPr>
              <a:t>readline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Arial Unicode MS" charset="0"/>
              </a:rPr>
              <a:t>()    # </a:t>
            </a:r>
            <a:r>
              <a:rPr kumimoji="0" lang="zh-CN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Arial Unicode MS" charset="0"/>
              </a:rPr>
              <a:t>读一行</a:t>
            </a:r>
          </a:p>
          <a:p>
            <a:pPr marL="0" marR="0" lvl="0" indent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Arial Unicode MS" charset="0"/>
              </a:rPr>
              <a:t>line</a:t>
            </a:r>
            <a:r>
              <a:rPr lang="en-US" altLang="zh-CN" sz="1600" kern="0" dirty="0">
                <a:solidFill>
                  <a:srgbClr val="000000"/>
                </a:solidFill>
                <a:latin typeface="Courier New" pitchFamily="49" charset="0"/>
                <a:cs typeface="Arial Unicode MS" charset="0"/>
              </a:rPr>
              <a:t>                   # </a:t>
            </a:r>
            <a:r>
              <a:rPr lang="zh-CN" altLang="en-US" sz="1600" kern="0" dirty="0">
                <a:solidFill>
                  <a:srgbClr val="000000"/>
                </a:solidFill>
                <a:latin typeface="Courier New" pitchFamily="49" charset="0"/>
                <a:cs typeface="Arial Unicode MS" charset="0"/>
              </a:rPr>
              <a:t>显示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Arial Unicode MS" charset="0"/>
              </a:rPr>
              <a:t>'This is the first line.\n’</a:t>
            </a:r>
          </a:p>
          <a:p>
            <a:pPr marL="0" marR="0" lvl="0" indent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cs typeface="Arial Unicode MS" charset="0"/>
            </a:endParaRPr>
          </a:p>
          <a:p>
            <a:pPr marL="0" marR="0" lvl="0" indent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Arial Unicode MS" charset="0"/>
              </a:rPr>
              <a:t>lines = 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Arial Unicode MS" charset="0"/>
              </a:rPr>
              <a:t>f.</a:t>
            </a:r>
            <a:r>
              <a:rPr kumimoji="0" lang="en-US" altLang="zh-CN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Arial Unicode MS" charset="0"/>
              </a:rPr>
              <a:t>readlines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Arial Unicode MS" charset="0"/>
              </a:rPr>
              <a:t>()  # </a:t>
            </a:r>
            <a:r>
              <a:rPr kumimoji="0" lang="zh-CN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Arial Unicode MS" charset="0"/>
              </a:rPr>
              <a:t>读所有剩余行</a:t>
            </a:r>
          </a:p>
          <a:p>
            <a:pPr marL="0" marR="0" lvl="0" indent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Arial Unicode MS" charset="0"/>
              </a:rPr>
              <a:t>lines</a:t>
            </a:r>
            <a:r>
              <a:rPr lang="en-US" altLang="zh-CN" sz="1600" kern="0" dirty="0">
                <a:solidFill>
                  <a:srgbClr val="000000"/>
                </a:solidFill>
                <a:latin typeface="Courier New" pitchFamily="49" charset="0"/>
                <a:cs typeface="Arial Unicode MS" charset="0"/>
              </a:rPr>
              <a:t>                  # </a:t>
            </a:r>
            <a:r>
              <a:rPr lang="zh-CN" altLang="en-US" sz="1600" kern="0" dirty="0">
                <a:solidFill>
                  <a:srgbClr val="000000"/>
                </a:solidFill>
                <a:latin typeface="Courier New" pitchFamily="49" charset="0"/>
                <a:cs typeface="Arial Unicode MS" charset="0"/>
              </a:rPr>
              <a:t>显示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Arial Unicode MS" charset="0"/>
              </a:rPr>
              <a:t>['This is the second.\n', 'And third.\n']</a:t>
            </a:r>
          </a:p>
        </p:txBody>
      </p:sp>
      <p:sp>
        <p:nvSpPr>
          <p:cNvPr id="18" name="内容占位符 2"/>
          <p:cNvSpPr txBox="1">
            <a:spLocks/>
          </p:cNvSpPr>
          <p:nvPr/>
        </p:nvSpPr>
        <p:spPr>
          <a:xfrm>
            <a:off x="457200" y="1052736"/>
            <a:ext cx="8259898" cy="2952328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dirty="0"/>
              <a:t>一个文件操作对象由内建函数 </a:t>
            </a:r>
            <a:r>
              <a:rPr lang="en-US" altLang="zh-CN" sz="2400" dirty="0"/>
              <a:t>'open' </a:t>
            </a:r>
            <a:r>
              <a:rPr lang="zh-CN" altLang="en-US" sz="2400" dirty="0"/>
              <a:t>创建</a:t>
            </a:r>
          </a:p>
          <a:p>
            <a:pPr>
              <a:lnSpc>
                <a:spcPct val="150000"/>
              </a:lnSpc>
            </a:pPr>
            <a:r>
              <a:rPr lang="zh-CN" altLang="en-US" sz="2400" dirty="0"/>
              <a:t>文件对象有一系列函数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/>
              <a:t>‘read’</a:t>
            </a:r>
            <a:r>
              <a:rPr lang="zh-CN" altLang="en-US" sz="2000" dirty="0"/>
              <a:t>：读取整个文件 （或者说</a:t>
            </a:r>
            <a:r>
              <a:rPr lang="en-US" altLang="zh-CN" sz="2000" dirty="0"/>
              <a:t>N </a:t>
            </a:r>
            <a:r>
              <a:rPr lang="zh-CN" altLang="en-US" sz="2000" dirty="0"/>
              <a:t>字节），返回一个单独的字符串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/>
              <a:t>‘</a:t>
            </a:r>
            <a:r>
              <a:rPr lang="en-US" altLang="zh-CN" sz="2000" dirty="0" err="1"/>
              <a:t>readline</a:t>
            </a:r>
            <a:r>
              <a:rPr lang="en-US" altLang="zh-CN" sz="2000" dirty="0"/>
              <a:t>’</a:t>
            </a:r>
            <a:r>
              <a:rPr lang="zh-CN" altLang="en-US" sz="2000" dirty="0"/>
              <a:t>：读取一行（然后跳到新的一行）</a:t>
            </a:r>
            <a:endParaRPr lang="en-US" altLang="zh-CN" sz="2000" dirty="0"/>
          </a:p>
          <a:p>
            <a:pPr lvl="1">
              <a:lnSpc>
                <a:spcPct val="150000"/>
              </a:lnSpc>
            </a:pPr>
            <a:r>
              <a:rPr lang="en-US" altLang="zh-CN" sz="2000" dirty="0"/>
              <a:t>‘</a:t>
            </a:r>
            <a:r>
              <a:rPr lang="en-US" altLang="zh-CN" sz="2000" dirty="0" err="1"/>
              <a:t>readlines</a:t>
            </a:r>
            <a:r>
              <a:rPr lang="en-US" altLang="zh-CN" sz="2000" dirty="0"/>
              <a:t>’</a:t>
            </a:r>
            <a:r>
              <a:rPr lang="zh-CN" altLang="en-US" sz="2000" dirty="0"/>
              <a:t>：读取所有的行，返回一个字符串的列表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07669803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zh-CN" altLang="en-US" dirty="0"/>
              <a:t>文件操作：写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53FBF-B99B-4328-9EF1-0BCE0A491900}" type="slidenum">
              <a:rPr lang="en-US" altLang="zh-CN" smtClean="0"/>
              <a:pPr/>
              <a:t>58</a:t>
            </a:fld>
            <a:endParaRPr lang="en-US" altLang="zh-CN"/>
          </a:p>
        </p:txBody>
      </p:sp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457200" y="2660204"/>
            <a:ext cx="8229600" cy="1941658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</p:spPr>
        <p:txBody>
          <a:bodyPr wrap="square" lIns="90000" tIns="144000" rIns="90000" bIns="720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marL="0" marR="0" lvl="0" indent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Arial Unicode MS" charset="0"/>
              </a:rPr>
              <a:t>w = 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Arial Unicode MS" charset="0"/>
              </a:rPr>
              <a:t>open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Arial Unicode MS" charset="0"/>
              </a:rPr>
              <a:t>('output.txt', 'w')         # </a:t>
            </a:r>
            <a:r>
              <a:rPr kumimoji="0" lang="zh-CN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Arial Unicode MS" charset="0"/>
              </a:rPr>
              <a:t>写模式 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Arial Unicode MS" charset="0"/>
              </a:rPr>
              <a:t>(</a:t>
            </a:r>
            <a:r>
              <a:rPr kumimoji="0" lang="zh-CN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Arial Unicode MS" charset="0"/>
              </a:rPr>
              <a:t>默认写的是文本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Arial Unicode MS" charset="0"/>
              </a:rPr>
              <a:t>)</a:t>
            </a:r>
          </a:p>
          <a:p>
            <a:pPr marL="0" marR="0" lvl="0" indent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cs typeface="Arial Unicode MS" charset="0"/>
            </a:endParaRPr>
          </a:p>
          <a:p>
            <a:pPr marL="0" marR="0" lvl="0" indent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Arial Unicode MS" charset="0"/>
              </a:rPr>
              <a:t>w.</a:t>
            </a:r>
            <a:r>
              <a:rPr kumimoji="0" lang="en-US" altLang="zh-CN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Arial Unicode MS" charset="0"/>
              </a:rPr>
              <a:t>write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Arial Unicode MS" charset="0"/>
              </a:rPr>
              <a:t>('stuff')                    # </a:t>
            </a:r>
            <a:r>
              <a:rPr kumimoji="0" lang="zh-CN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Arial Unicode MS" charset="0"/>
              </a:rPr>
              <a:t>并不自动添加新行</a:t>
            </a:r>
          </a:p>
          <a:p>
            <a:pPr marL="0" marR="0" lvl="0" indent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Arial Unicode MS" charset="0"/>
              </a:rPr>
              <a:t>w.write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Arial Unicode MS" charset="0"/>
              </a:rPr>
              <a:t>('\n')</a:t>
            </a:r>
          </a:p>
          <a:p>
            <a:pPr marL="0" marR="0" lvl="0" indent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Arial Unicode MS" charset="0"/>
              </a:rPr>
              <a:t>w.write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Arial Unicode MS" charset="0"/>
              </a:rPr>
              <a:t>('more\n and even more\n’)</a:t>
            </a:r>
          </a:p>
          <a:p>
            <a:pPr marL="0" marR="0" lvl="0" indent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cs typeface="Arial Unicode MS" charset="0"/>
            </a:endParaRPr>
          </a:p>
          <a:p>
            <a:pPr marL="0" marR="0" lvl="0" indent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Arial Unicode MS" charset="0"/>
              </a:rPr>
              <a:t>w.</a:t>
            </a:r>
            <a:r>
              <a:rPr kumimoji="0" lang="en-US" altLang="zh-CN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Arial Unicode MS" charset="0"/>
              </a:rPr>
              <a:t>close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Arial Unicode MS" charset="0"/>
              </a:rPr>
              <a:t>()</a:t>
            </a:r>
          </a:p>
        </p:txBody>
      </p:sp>
      <p:sp>
        <p:nvSpPr>
          <p:cNvPr id="17" name="Text Box 9"/>
          <p:cNvSpPr txBox="1">
            <a:spLocks noChangeArrowheads="1"/>
          </p:cNvSpPr>
          <p:nvPr/>
        </p:nvSpPr>
        <p:spPr bwMode="auto">
          <a:xfrm>
            <a:off x="448802" y="5006431"/>
            <a:ext cx="8229600" cy="761015"/>
          </a:xfrm>
          <a:prstGeom prst="rect">
            <a:avLst/>
          </a:prstGeom>
          <a:solidFill>
            <a:srgbClr val="FC7D68"/>
          </a:solidFill>
          <a:ln>
            <a:noFill/>
          </a:ln>
          <a:effectLst/>
        </p:spPr>
        <p:txBody>
          <a:bodyPr wrap="square" lIns="90000" tIns="144000" rIns="90000" bIns="720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37000"/>
              </a:lnSpc>
              <a:spcBef>
                <a:spcPts val="875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Arial Unicode MS" charset="0"/>
              </a:rPr>
              <a:t>stuff</a:t>
            </a:r>
          </a:p>
          <a:p>
            <a:pPr marL="0" marR="0" lvl="0" indent="0" defTabSz="914400" eaLnBrk="1" fontAlgn="auto" latinLnBrk="0" hangingPunct="1">
              <a:lnSpc>
                <a:spcPct val="37000"/>
              </a:lnSpc>
              <a:spcBef>
                <a:spcPts val="875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Arial Unicode MS" charset="0"/>
              </a:rPr>
              <a:t>more</a:t>
            </a:r>
          </a:p>
          <a:p>
            <a:pPr marL="0" marR="0" lvl="0" indent="0" defTabSz="914400" eaLnBrk="1" fontAlgn="auto" latinLnBrk="0" hangingPunct="1">
              <a:lnSpc>
                <a:spcPct val="37000"/>
              </a:lnSpc>
              <a:spcBef>
                <a:spcPts val="875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Arial Unicode MS" charset="0"/>
              </a:rPr>
              <a:t> and even more</a:t>
            </a:r>
          </a:p>
        </p:txBody>
      </p:sp>
      <p:sp>
        <p:nvSpPr>
          <p:cNvPr id="18" name="内容占位符 2"/>
          <p:cNvSpPr txBox="1">
            <a:spLocks/>
          </p:cNvSpPr>
          <p:nvPr/>
        </p:nvSpPr>
        <p:spPr>
          <a:xfrm>
            <a:off x="485139" y="1187625"/>
            <a:ext cx="8229600" cy="1161256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400" dirty="0"/>
              <a:t>‘write’ </a:t>
            </a:r>
            <a:r>
              <a:rPr lang="zh-CN" altLang="en-US" sz="2400" dirty="0"/>
              <a:t>函数只是简单地输出给定字符串 </a:t>
            </a:r>
          </a:p>
          <a:p>
            <a:pPr>
              <a:lnSpc>
                <a:spcPct val="150000"/>
              </a:lnSpc>
            </a:pPr>
            <a:r>
              <a:rPr lang="zh-CN" altLang="en-US" sz="2400" dirty="0"/>
              <a:t>字符串不一定是</a:t>
            </a:r>
            <a:r>
              <a:rPr lang="en-US" altLang="zh-CN" sz="2400" dirty="0"/>
              <a:t>ASCII</a:t>
            </a:r>
            <a:r>
              <a:rPr lang="zh-CN" altLang="en-US" sz="2400" dirty="0"/>
              <a:t>码，二进制串也可以</a:t>
            </a:r>
          </a:p>
        </p:txBody>
      </p:sp>
    </p:spTree>
    <p:extLst>
      <p:ext uri="{BB962C8B-B14F-4D97-AF65-F5344CB8AC3E}">
        <p14:creationId xmlns:p14="http://schemas.microsoft.com/office/powerpoint/2010/main" val="117026415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zh-CN" altLang="en-US" dirty="0"/>
              <a:t>用</a:t>
            </a:r>
            <a:r>
              <a:rPr lang="en-US" altLang="zh-CN" dirty="0"/>
              <a:t>for</a:t>
            </a:r>
            <a:r>
              <a:rPr lang="zh-CN" altLang="en-US" dirty="0"/>
              <a:t>循环读取文件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53FBF-B99B-4328-9EF1-0BCE0A491900}" type="slidenum">
              <a:rPr lang="en-US" altLang="zh-CN" smtClean="0"/>
              <a:pPr/>
              <a:t>59</a:t>
            </a:fld>
            <a:endParaRPr lang="en-US" altLang="zh-CN"/>
          </a:p>
        </p:txBody>
      </p:sp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498376" y="1361577"/>
            <a:ext cx="8147248" cy="3141987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144000" rIns="90000" bIns="720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50000"/>
              </a:lnSpc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Arial Unicode MS" charset="0"/>
              </a:rPr>
              <a:t>infile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Arial Unicode MS" charset="0"/>
              </a:rPr>
              <a:t> = open('test.txt')              # </a:t>
            </a:r>
            <a:r>
              <a:rPr kumimoji="0" lang="zh-CN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Arial Unicode MS" charset="0"/>
              </a:rPr>
              <a:t>只读模式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Arial Unicode MS" charset="0"/>
              </a:rPr>
              <a:t>outfile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Arial Unicode MS" charset="0"/>
              </a:rPr>
              <a:t> = open('test_upper.txt', 'w’)  # </a:t>
            </a:r>
            <a:r>
              <a:rPr kumimoji="0" lang="zh-CN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Arial Unicode MS" charset="0"/>
              </a:rPr>
              <a:t>写模式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Arial Unicode MS" charset="0"/>
              </a:rPr>
              <a:t>; </a:t>
            </a:r>
            <a:r>
              <a:rPr kumimoji="0" lang="zh-CN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Arial Unicode MS" charset="0"/>
              </a:rPr>
              <a:t>创建文件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cs typeface="Arial Unicode MS" charset="0"/>
            </a:endParaRP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Arial Unicode MS" charset="0"/>
              </a:rPr>
              <a:t>for line in 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Arial Unicode MS" charset="0"/>
              </a:rPr>
              <a:t>infile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Arial Unicode MS" charset="0"/>
              </a:rPr>
              <a:t>:                    # 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Arial Unicode MS" charset="0"/>
              </a:rPr>
              <a:t>遍历文件中的每一行</a:t>
            </a: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cs typeface="Arial Unicode MS" charset="0"/>
            </a:endParaRP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Arial Unicode MS" charset="0"/>
              </a:rPr>
              <a:t>    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Arial Unicode MS" charset="0"/>
              </a:rPr>
              <a:t>outfile.write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Arial Unicode MS" charset="0"/>
              </a:rPr>
              <a:t>(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Arial Unicode MS" charset="0"/>
              </a:rPr>
              <a:t>line.upper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Arial Unicode MS" charset="0"/>
              </a:rPr>
              <a:t>())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cs typeface="Arial Unicode MS" charset="0"/>
            </a:endParaRP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Arial Unicode MS" charset="0"/>
              </a:rPr>
              <a:t>infile.close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Arial Unicode MS" charset="0"/>
              </a:rPr>
              <a:t>()                         # </a:t>
            </a:r>
            <a:r>
              <a:rPr kumimoji="0" lang="zh-CN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Arial Unicode MS" charset="0"/>
              </a:rPr>
              <a:t>并不严格要求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Arial Unicode MS" charset="0"/>
              </a:rPr>
              <a:t>; </a:t>
            </a:r>
            <a:r>
              <a:rPr kumimoji="0" lang="zh-CN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Arial Unicode MS" charset="0"/>
              </a:rPr>
              <a:t>系统会自动执行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Arial Unicode MS" charset="0"/>
              </a:rPr>
              <a:t>outfile.close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Arial Unicode MS" charset="0"/>
              </a:rPr>
              <a:t>()</a:t>
            </a:r>
          </a:p>
        </p:txBody>
      </p:sp>
      <p:sp>
        <p:nvSpPr>
          <p:cNvPr id="17" name="Text Box 9"/>
          <p:cNvSpPr txBox="1">
            <a:spLocks noChangeArrowheads="1"/>
          </p:cNvSpPr>
          <p:nvPr/>
        </p:nvSpPr>
        <p:spPr bwMode="auto">
          <a:xfrm>
            <a:off x="683568" y="4749729"/>
            <a:ext cx="7560840" cy="116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333375" indent="-333375" eaLnBrk="0" hangingPunct="0"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marL="333375" marR="0" lvl="0" indent="-333375" defTabSz="914400" eaLnBrk="1" fontAlgn="auto" latinLnBrk="0" hangingPunct="1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  <a:defRPr/>
            </a:pPr>
            <a:r>
              <a:rPr kumimoji="0" lang="zh-CN" altLang="zh-CN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Arial Unicode MS" charset="0"/>
              </a:rPr>
              <a:t>注意</a:t>
            </a: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Arial Unicode MS" charset="0"/>
              </a:rPr>
              <a:t>: </a:t>
            </a:r>
            <a:r>
              <a:rPr kumimoji="0" lang="zh-CN" altLang="zh-CN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Arial Unicode MS" charset="0"/>
              </a:rPr>
              <a:t>每行结尾会尾随一个换行符</a:t>
            </a:r>
            <a:r>
              <a:rPr lang="en-US" altLang="zh-CN" kern="0" dirty="0">
                <a:solidFill>
                  <a:srgbClr val="000000"/>
                </a:solidFill>
                <a:latin typeface="+mn-ea"/>
                <a:cs typeface="Arial Unicode MS" charset="0"/>
              </a:rPr>
              <a:t>‘</a:t>
            </a: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Arial Unicode MS" charset="0"/>
              </a:rPr>
              <a:t>\n’ </a:t>
            </a:r>
          </a:p>
          <a:p>
            <a:pPr marL="333375" marR="0" lvl="0" indent="-333375" defTabSz="914400" eaLnBrk="1" fontAlgn="auto" latinLnBrk="0" hangingPunct="1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  <a:defRPr/>
            </a:pPr>
            <a:r>
              <a:rPr kumimoji="0" lang="zh-CN" alt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Arial Unicode MS" charset="0"/>
              </a:rPr>
              <a:t>可以</a:t>
            </a:r>
            <a:r>
              <a:rPr kumimoji="0" lang="zh-CN" altLang="zh-CN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Arial Unicode MS" charset="0"/>
              </a:rPr>
              <a:t>使用字符串方法</a:t>
            </a:r>
            <a:r>
              <a:rPr lang="en-US" altLang="zh-CN" kern="0" dirty="0">
                <a:solidFill>
                  <a:srgbClr val="000000"/>
                </a:solidFill>
                <a:latin typeface="+mn-ea"/>
                <a:cs typeface="Arial Unicode MS" charset="0"/>
              </a:rPr>
              <a:t>'</a:t>
            </a: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Arial Unicode MS" charset="0"/>
              </a:rPr>
              <a:t>strip'</a:t>
            </a:r>
            <a:r>
              <a:rPr kumimoji="0" lang="zh-CN" altLang="zh-CN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Arial Unicode MS" charset="0"/>
              </a:rPr>
              <a:t>或者</a:t>
            </a: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Arial Unicode MS" charset="0"/>
              </a:rPr>
              <a:t>'</a:t>
            </a:r>
            <a:r>
              <a:rPr kumimoji="0" lang="en-US" altLang="zh-CN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Arial Unicode MS" charset="0"/>
              </a:rPr>
              <a:t>rstrip</a:t>
            </a: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Arial Unicode MS" charset="0"/>
              </a:rPr>
              <a:t>'</a:t>
            </a:r>
            <a:r>
              <a:rPr kumimoji="0" lang="zh-CN" altLang="zh-CN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Arial Unicode MS" charset="0"/>
              </a:rPr>
              <a:t>去除它</a:t>
            </a:r>
          </a:p>
        </p:txBody>
      </p:sp>
    </p:spTree>
    <p:extLst>
      <p:ext uri="{BB962C8B-B14F-4D97-AF65-F5344CB8AC3E}">
        <p14:creationId xmlns:p14="http://schemas.microsoft.com/office/powerpoint/2010/main" val="444999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6712"/>
          </a:xfrm>
        </p:spPr>
        <p:txBody>
          <a:bodyPr>
            <a:normAutofit/>
          </a:bodyPr>
          <a:lstStyle/>
          <a:p>
            <a:r>
              <a:rPr lang="en-US" altLang="zh-CN" dirty="0"/>
              <a:t>Python</a:t>
            </a:r>
            <a:r>
              <a:rPr lang="zh-CN" altLang="en-US" dirty="0"/>
              <a:t>的特点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7524" y="836712"/>
            <a:ext cx="8568952" cy="602128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/>
              <a:t>简单、易学</a:t>
            </a:r>
          </a:p>
          <a:p>
            <a:pPr lvl="1">
              <a:lnSpc>
                <a:spcPct val="150000"/>
              </a:lnSpc>
            </a:pPr>
            <a:r>
              <a:rPr lang="zh-CN" altLang="en-US" sz="2000" dirty="0"/>
              <a:t>一种代表简单主义思想的语言，有简单的语法，容易上手。</a:t>
            </a:r>
          </a:p>
          <a:p>
            <a:pPr lvl="1">
              <a:lnSpc>
                <a:spcPct val="150000"/>
              </a:lnSpc>
            </a:pPr>
            <a:r>
              <a:rPr lang="zh-CN" altLang="en-US" sz="2000" dirty="0"/>
              <a:t>伪代码本质是它最大的优点之一。</a:t>
            </a:r>
          </a:p>
          <a:p>
            <a:pPr lvl="1">
              <a:lnSpc>
                <a:spcPct val="150000"/>
              </a:lnSpc>
            </a:pPr>
            <a:r>
              <a:rPr lang="zh-CN" altLang="en-US" sz="2000" dirty="0"/>
              <a:t>使你能够专注于解决问题，而不是去搞明白语言本身。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/>
              <a:t>面向对象的高层语言</a:t>
            </a:r>
          </a:p>
          <a:p>
            <a:pPr lvl="1">
              <a:lnSpc>
                <a:spcPct val="150000"/>
              </a:lnSpc>
            </a:pPr>
            <a:r>
              <a:rPr lang="zh-CN" altLang="en-US" sz="2000" dirty="0"/>
              <a:t>无需关注底层细节，而</a:t>
            </a:r>
            <a:r>
              <a:rPr lang="en-US" altLang="zh-CN" sz="2000" dirty="0"/>
              <a:t>C/C++</a:t>
            </a:r>
            <a:r>
              <a:rPr lang="zh-CN" altLang="en-US" sz="2000" dirty="0"/>
              <a:t>中需要操作指针。</a:t>
            </a:r>
          </a:p>
          <a:p>
            <a:pPr lvl="1">
              <a:lnSpc>
                <a:spcPct val="150000"/>
              </a:lnSpc>
            </a:pPr>
            <a:r>
              <a:rPr lang="zh-CN" altLang="en-US" sz="2000" dirty="0"/>
              <a:t>与其他语言相比，以强大又简单的方式实现面向对象编程。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/>
              <a:t>解释性</a:t>
            </a:r>
          </a:p>
          <a:p>
            <a:pPr lvl="1">
              <a:lnSpc>
                <a:spcPct val="150000"/>
              </a:lnSpc>
            </a:pPr>
            <a:r>
              <a:rPr lang="zh-CN" altLang="en-US" sz="2000" dirty="0"/>
              <a:t>不需要被编译成二进制代码，可以直接在源代码上运行。</a:t>
            </a:r>
          </a:p>
          <a:p>
            <a:pPr lvl="1">
              <a:lnSpc>
                <a:spcPct val="150000"/>
              </a:lnSpc>
            </a:pPr>
            <a:r>
              <a:rPr lang="zh-CN" altLang="en-US" sz="2000" dirty="0"/>
              <a:t>对于编译性语言（</a:t>
            </a:r>
            <a:r>
              <a:rPr lang="en-US" altLang="zh-CN" sz="2000" dirty="0"/>
              <a:t>C/C++</a:t>
            </a:r>
            <a:r>
              <a:rPr lang="zh-CN" altLang="en-US" sz="2000" dirty="0"/>
              <a:t>）：源文件</a:t>
            </a:r>
            <a:r>
              <a:rPr lang="en-US" altLang="zh-CN" sz="2000" dirty="0"/>
              <a:t>-&gt;</a:t>
            </a:r>
            <a:r>
              <a:rPr lang="zh-CN" altLang="en-US" sz="2000" dirty="0"/>
              <a:t>编译</a:t>
            </a:r>
            <a:r>
              <a:rPr lang="en-US" altLang="zh-CN" sz="2000" dirty="0"/>
              <a:t>/</a:t>
            </a:r>
            <a:r>
              <a:rPr lang="zh-CN" altLang="en-US" sz="2000" dirty="0"/>
              <a:t>链接器</a:t>
            </a:r>
            <a:r>
              <a:rPr lang="en-US" altLang="zh-CN" sz="2000" dirty="0"/>
              <a:t>-&gt;</a:t>
            </a:r>
            <a:r>
              <a:rPr lang="zh-CN" altLang="en-US" sz="2000" dirty="0"/>
              <a:t>可执行文件。</a:t>
            </a:r>
          </a:p>
        </p:txBody>
      </p:sp>
    </p:spTree>
    <p:extLst>
      <p:ext uri="{BB962C8B-B14F-4D97-AF65-F5344CB8AC3E}">
        <p14:creationId xmlns:p14="http://schemas.microsoft.com/office/powerpoint/2010/main" val="46443349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936104"/>
          </a:xfrm>
        </p:spPr>
        <p:txBody>
          <a:bodyPr/>
          <a:lstStyle/>
          <a:p>
            <a:r>
              <a:rPr lang="zh-CN" altLang="en-US" dirty="0"/>
              <a:t>参考资料和教程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223" y="1340768"/>
            <a:ext cx="8715554" cy="5165724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60000"/>
              </a:lnSpc>
            </a:pPr>
            <a:r>
              <a:rPr lang="en-US" altLang="zh-CN" dirty="0"/>
              <a:t>Python</a:t>
            </a:r>
            <a:r>
              <a:rPr lang="zh-CN" altLang="en-US" dirty="0"/>
              <a:t>官方文档：</a:t>
            </a:r>
            <a:r>
              <a:rPr lang="en-US" altLang="zh-CN" dirty="0">
                <a:hlinkClick r:id="rId2"/>
              </a:rPr>
              <a:t>https://docs.python.org/3/</a:t>
            </a:r>
            <a:endParaRPr lang="en-US" altLang="zh-CN" dirty="0"/>
          </a:p>
          <a:p>
            <a:pPr>
              <a:lnSpc>
                <a:spcPct val="160000"/>
              </a:lnSpc>
            </a:pPr>
            <a:r>
              <a:rPr lang="en-US" altLang="zh-CN" dirty="0"/>
              <a:t>Python 3 </a:t>
            </a:r>
            <a:r>
              <a:rPr lang="zh-CN" altLang="en-US" dirty="0"/>
              <a:t>菜鸟教程：</a:t>
            </a:r>
            <a:r>
              <a:rPr lang="en-US" altLang="zh-CN" dirty="0"/>
              <a:t> </a:t>
            </a:r>
            <a:r>
              <a:rPr lang="en-US" altLang="zh-CN" dirty="0">
                <a:hlinkClick r:id="rId3"/>
              </a:rPr>
              <a:t>https://www.runoob.com/python3</a:t>
            </a:r>
            <a:r>
              <a:rPr lang="en-US" altLang="zh-CN" dirty="0"/>
              <a:t> </a:t>
            </a:r>
          </a:p>
          <a:p>
            <a:pPr>
              <a:lnSpc>
                <a:spcPct val="160000"/>
              </a:lnSpc>
            </a:pPr>
            <a:r>
              <a:rPr lang="en-US" altLang="zh-CN" dirty="0"/>
              <a:t>Coursera</a:t>
            </a:r>
            <a:r>
              <a:rPr lang="zh-CN" altLang="en-US" dirty="0"/>
              <a:t>、</a:t>
            </a:r>
            <a:r>
              <a:rPr lang="en-US" altLang="zh-CN" dirty="0"/>
              <a:t>Khan Academy</a:t>
            </a:r>
            <a:r>
              <a:rPr lang="zh-CN" altLang="en-US" dirty="0"/>
              <a:t>等网站上的课程</a:t>
            </a:r>
            <a:endParaRPr lang="en-US" altLang="zh-CN" dirty="0"/>
          </a:p>
          <a:p>
            <a:pPr>
              <a:lnSpc>
                <a:spcPct val="160000"/>
              </a:lnSpc>
            </a:pPr>
            <a:r>
              <a:rPr lang="zh-CN" altLang="en-US" dirty="0"/>
              <a:t>书籍：</a:t>
            </a:r>
            <a:endParaRPr lang="en-US" altLang="zh-CN" dirty="0"/>
          </a:p>
          <a:p>
            <a:pPr lvl="1">
              <a:lnSpc>
                <a:spcPct val="160000"/>
              </a:lnSpc>
            </a:pPr>
            <a:r>
              <a:rPr lang="en-US" altLang="zh-CN" dirty="0"/>
              <a:t>《Python</a:t>
            </a:r>
            <a:r>
              <a:rPr lang="zh-CN" altLang="en-US" dirty="0"/>
              <a:t> </a:t>
            </a:r>
            <a:r>
              <a:rPr lang="en-US" altLang="zh-CN" dirty="0"/>
              <a:t>Crash Course》(3</a:t>
            </a:r>
            <a:r>
              <a:rPr lang="en-US" altLang="zh-CN" baseline="30000" dirty="0"/>
              <a:t>rd</a:t>
            </a:r>
            <a:r>
              <a:rPr lang="en-US" altLang="zh-CN" dirty="0"/>
              <a:t> Edition)</a:t>
            </a:r>
          </a:p>
          <a:p>
            <a:pPr lvl="1">
              <a:lnSpc>
                <a:spcPct val="160000"/>
              </a:lnSpc>
            </a:pPr>
            <a:r>
              <a:rPr lang="en-US" altLang="zh-CN" dirty="0"/>
              <a:t>《Think Python》(2</a:t>
            </a:r>
            <a:r>
              <a:rPr lang="en-US" altLang="zh-CN" baseline="30000" dirty="0"/>
              <a:t>nd</a:t>
            </a:r>
            <a:r>
              <a:rPr lang="zh-CN" altLang="en-US" dirty="0"/>
              <a:t> </a:t>
            </a:r>
            <a:r>
              <a:rPr lang="en-US" altLang="zh-CN" dirty="0"/>
              <a:t>edition)</a:t>
            </a:r>
          </a:p>
        </p:txBody>
      </p:sp>
    </p:spTree>
    <p:extLst>
      <p:ext uri="{BB962C8B-B14F-4D97-AF65-F5344CB8AC3E}">
        <p14:creationId xmlns:p14="http://schemas.microsoft.com/office/powerpoint/2010/main" val="254994549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81154"/>
            <a:ext cx="8229600" cy="827566"/>
          </a:xfrm>
        </p:spPr>
        <p:txBody>
          <a:bodyPr/>
          <a:lstStyle/>
          <a:p>
            <a:r>
              <a:rPr lang="zh-CN" altLang="en-US" dirty="0"/>
              <a:t>交互式编程练习资源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6936" y="1124744"/>
            <a:ext cx="8610128" cy="5544616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US" altLang="zh-CN" b="1" dirty="0"/>
              <a:t>Learn Python: </a:t>
            </a:r>
            <a:r>
              <a:rPr lang="en-US" altLang="zh-CN" dirty="0">
                <a:hlinkClick r:id="rId2"/>
              </a:rPr>
              <a:t>https://www.learnpython.org/</a:t>
            </a:r>
            <a:r>
              <a:rPr lang="en-US" altLang="zh-CN" dirty="0"/>
              <a:t> </a:t>
            </a:r>
          </a:p>
          <a:p>
            <a:pPr>
              <a:lnSpc>
                <a:spcPct val="160000"/>
              </a:lnSpc>
            </a:pPr>
            <a:r>
              <a:rPr lang="en-US" altLang="zh-CN" b="1" dirty="0"/>
              <a:t>Kaggle: </a:t>
            </a:r>
            <a:r>
              <a:rPr lang="en-US" altLang="zh-CN" dirty="0">
                <a:hlinkClick r:id="rId3"/>
              </a:rPr>
              <a:t>https://www.kaggle.com/learn/python</a:t>
            </a:r>
            <a:endParaRPr lang="en-US" altLang="zh-CN" dirty="0"/>
          </a:p>
          <a:p>
            <a:pPr>
              <a:lnSpc>
                <a:spcPct val="160000"/>
              </a:lnSpc>
            </a:pPr>
            <a:r>
              <a:rPr lang="it-IT" altLang="zh-CN" b="1" dirty="0"/>
              <a:t>AI Python for Beginners</a:t>
            </a:r>
            <a:r>
              <a:rPr lang="zh-CN" altLang="it-IT" b="1" dirty="0"/>
              <a:t>：</a:t>
            </a:r>
            <a:r>
              <a:rPr lang="it-IT" altLang="zh-CN" dirty="0">
                <a:hlinkClick r:id="rId4"/>
              </a:rPr>
              <a:t>https://learn.deeplearning.ai/courses/ai-python-for-beginners</a:t>
            </a:r>
            <a:r>
              <a:rPr lang="en-US" altLang="zh-CN" dirty="0"/>
              <a:t> 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0581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8361" y="43408"/>
            <a:ext cx="8229600" cy="1143000"/>
          </a:xfrm>
        </p:spPr>
        <p:txBody>
          <a:bodyPr/>
          <a:lstStyle/>
          <a:p>
            <a:r>
              <a:rPr lang="zh-CN" altLang="en-US" dirty="0"/>
              <a:t>实验一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86408"/>
            <a:ext cx="8229600" cy="5628184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zh-CN" altLang="en-US" dirty="0"/>
              <a:t>在自己的笔记本电脑或台式机上安装</a:t>
            </a:r>
            <a:r>
              <a:rPr lang="en-US" altLang="zh-CN" dirty="0"/>
              <a:t>Anaconda 3</a:t>
            </a:r>
            <a:r>
              <a:rPr lang="zh-CN" altLang="en-US" dirty="0"/>
              <a:t>，练习使用</a:t>
            </a:r>
            <a:r>
              <a:rPr lang="en-US" altLang="zh-CN" dirty="0" err="1"/>
              <a:t>Jupyter</a:t>
            </a:r>
            <a:r>
              <a:rPr lang="en-US" altLang="zh-CN" dirty="0"/>
              <a:t> Notebook</a:t>
            </a:r>
            <a:r>
              <a:rPr lang="zh-CN" altLang="en-US" dirty="0"/>
              <a:t>，编辑并运行课件中的</a:t>
            </a:r>
            <a:r>
              <a:rPr lang="en-US" altLang="zh-CN" dirty="0"/>
              <a:t>Python</a:t>
            </a:r>
            <a:r>
              <a:rPr lang="zh-CN" altLang="en-US" dirty="0"/>
              <a:t>示例代码</a:t>
            </a:r>
            <a:endParaRPr lang="en-US" altLang="zh-CN" dirty="0"/>
          </a:p>
          <a:p>
            <a:pPr>
              <a:lnSpc>
                <a:spcPct val="170000"/>
              </a:lnSpc>
            </a:pPr>
            <a:r>
              <a:rPr lang="zh-CN" altLang="en-US" b="1" dirty="0"/>
              <a:t>完成并提交</a:t>
            </a:r>
            <a:r>
              <a:rPr lang="en-US" altLang="zh-CN" b="1" dirty="0"/>
              <a:t>02-Python_excercise.ipynb</a:t>
            </a:r>
          </a:p>
        </p:txBody>
      </p:sp>
    </p:spTree>
    <p:extLst>
      <p:ext uri="{BB962C8B-B14F-4D97-AF65-F5344CB8AC3E}">
        <p14:creationId xmlns:p14="http://schemas.microsoft.com/office/powerpoint/2010/main" val="4009396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6712"/>
          </a:xfrm>
        </p:spPr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的特点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32859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/>
              <a:t>免费开源，可移植性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/>
              <a:t>可扩展性，可嵌入性</a:t>
            </a:r>
          </a:p>
          <a:p>
            <a:pPr lvl="1">
              <a:lnSpc>
                <a:spcPct val="150000"/>
              </a:lnSpc>
            </a:pPr>
            <a:r>
              <a:rPr lang="zh-CN" altLang="en-US" sz="2000" dirty="0"/>
              <a:t>如果一段关键代码希望运行得更快或者希望算法不公开，你可以把这部分程序用</a:t>
            </a:r>
            <a:r>
              <a:rPr lang="en-US" altLang="zh-CN" sz="2000" dirty="0"/>
              <a:t>C</a:t>
            </a:r>
            <a:r>
              <a:rPr lang="zh-CN" altLang="en-US" sz="2000" dirty="0"/>
              <a:t>或</a:t>
            </a:r>
            <a:r>
              <a:rPr lang="en-US" altLang="zh-CN" sz="2000" dirty="0"/>
              <a:t>C++</a:t>
            </a:r>
            <a:r>
              <a:rPr lang="zh-CN" altLang="en-US" sz="2000" dirty="0"/>
              <a:t>编写，然后在</a:t>
            </a:r>
            <a:r>
              <a:rPr lang="en-US" altLang="zh-CN" sz="2000" dirty="0"/>
              <a:t>Python</a:t>
            </a:r>
            <a:r>
              <a:rPr lang="zh-CN" altLang="en-US" sz="2000" dirty="0"/>
              <a:t>程序中使用。</a:t>
            </a:r>
          </a:p>
          <a:p>
            <a:pPr lvl="1">
              <a:lnSpc>
                <a:spcPct val="150000"/>
              </a:lnSpc>
            </a:pPr>
            <a:r>
              <a:rPr lang="zh-CN" altLang="en-US" sz="2000" dirty="0"/>
              <a:t>可以把</a:t>
            </a:r>
            <a:r>
              <a:rPr lang="en-US" altLang="zh-CN" sz="2000" dirty="0"/>
              <a:t>Python</a:t>
            </a:r>
            <a:r>
              <a:rPr lang="zh-CN" altLang="en-US" sz="2000" dirty="0"/>
              <a:t>嵌入到</a:t>
            </a:r>
            <a:r>
              <a:rPr lang="en-US" altLang="zh-CN" sz="2000" dirty="0"/>
              <a:t>C/C++</a:t>
            </a:r>
            <a:r>
              <a:rPr lang="zh-CN" altLang="en-US" sz="2000" dirty="0"/>
              <a:t>程序中，从而向程序用户提供脚本功能。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/>
              <a:t>丰富的库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/>
              <a:t>Python</a:t>
            </a:r>
            <a:r>
              <a:rPr lang="zh-CN" altLang="en-US" sz="2000" dirty="0"/>
              <a:t>标准库确实很庞大，包括正则表达式、文档生成、单元测试、线程、数据库、网页浏览器等等。</a:t>
            </a:r>
          </a:p>
        </p:txBody>
      </p:sp>
    </p:spTree>
    <p:extLst>
      <p:ext uri="{BB962C8B-B14F-4D97-AF65-F5344CB8AC3E}">
        <p14:creationId xmlns:p14="http://schemas.microsoft.com/office/powerpoint/2010/main" val="2907510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5E676A-4234-4088-851A-D89F8D853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4704"/>
          </a:xfrm>
        </p:spPr>
        <p:txBody>
          <a:bodyPr/>
          <a:lstStyle/>
          <a:p>
            <a:r>
              <a:rPr lang="zh-CN" altLang="en-US" dirty="0"/>
              <a:t>如何高效学习</a:t>
            </a:r>
            <a:r>
              <a:rPr lang="en-US" altLang="zh-CN" dirty="0"/>
              <a:t>Python?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2EB073-0BD6-4506-B812-7CD42DA05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58924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70000"/>
              </a:lnSpc>
            </a:pPr>
            <a:r>
              <a:rPr lang="zh-CN" altLang="en-US" dirty="0"/>
              <a:t>不需要具有计算机专业的学位</a:t>
            </a:r>
            <a:endParaRPr lang="en-US" altLang="zh-CN" dirty="0"/>
          </a:p>
          <a:p>
            <a:pPr>
              <a:lnSpc>
                <a:spcPct val="170000"/>
              </a:lnSpc>
            </a:pPr>
            <a:r>
              <a:rPr lang="zh-CN" altLang="en-US" dirty="0"/>
              <a:t>不需要上一门完整的</a:t>
            </a:r>
            <a:r>
              <a:rPr lang="en-US" altLang="zh-CN" dirty="0"/>
              <a:t>Python</a:t>
            </a:r>
            <a:r>
              <a:rPr lang="zh-CN" altLang="en-US" dirty="0"/>
              <a:t>编程课</a:t>
            </a:r>
            <a:endParaRPr lang="en-US" altLang="zh-CN" dirty="0"/>
          </a:p>
          <a:p>
            <a:pPr>
              <a:lnSpc>
                <a:spcPct val="170000"/>
              </a:lnSpc>
            </a:pPr>
            <a:r>
              <a:rPr lang="zh-CN" altLang="en-US" dirty="0"/>
              <a:t>不需要记住所有的语法</a:t>
            </a:r>
            <a:endParaRPr lang="en-US" altLang="zh-CN" dirty="0"/>
          </a:p>
          <a:p>
            <a:pPr>
              <a:lnSpc>
                <a:spcPct val="170000"/>
              </a:lnSpc>
            </a:pPr>
            <a:r>
              <a:rPr lang="zh-CN" altLang="en-US" dirty="0"/>
              <a:t>自顶向下学习法：</a:t>
            </a:r>
            <a:endParaRPr lang="en-US" altLang="zh-CN" dirty="0"/>
          </a:p>
          <a:p>
            <a:pPr lvl="1">
              <a:lnSpc>
                <a:spcPct val="170000"/>
              </a:lnSpc>
            </a:pPr>
            <a:r>
              <a:rPr lang="zh-CN" altLang="en-US" dirty="0"/>
              <a:t>先学习核心的编程概念</a:t>
            </a:r>
            <a:endParaRPr lang="en-US" altLang="zh-CN" dirty="0"/>
          </a:p>
          <a:p>
            <a:pPr lvl="1">
              <a:lnSpc>
                <a:spcPct val="170000"/>
              </a:lnSpc>
            </a:pPr>
            <a:r>
              <a:rPr lang="zh-CN" altLang="en-US" dirty="0"/>
              <a:t>再学习使用一些相关的库</a:t>
            </a:r>
            <a:endParaRPr lang="en-US" altLang="zh-CN" dirty="0"/>
          </a:p>
          <a:p>
            <a:pPr lvl="1">
              <a:lnSpc>
                <a:spcPct val="170000"/>
              </a:lnSpc>
            </a:pPr>
            <a:r>
              <a:rPr lang="zh-CN" altLang="en-US" dirty="0"/>
              <a:t>最后通过实际项目来运用知识和改进技术</a:t>
            </a:r>
          </a:p>
        </p:txBody>
      </p:sp>
    </p:spTree>
    <p:extLst>
      <p:ext uri="{BB962C8B-B14F-4D97-AF65-F5344CB8AC3E}">
        <p14:creationId xmlns:p14="http://schemas.microsoft.com/office/powerpoint/2010/main" val="1484861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6712"/>
          </a:xfrm>
        </p:spPr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的开发环境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376" y="1052736"/>
            <a:ext cx="8147248" cy="496855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/>
              <a:t>Anaconda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一个用于科学计算的</a:t>
            </a:r>
            <a:r>
              <a:rPr lang="en-US" altLang="zh-CN" sz="2400" dirty="0"/>
              <a:t>Python</a:t>
            </a:r>
            <a:r>
              <a:rPr lang="zh-CN" altLang="en-US" sz="2400" dirty="0"/>
              <a:t>发行版</a:t>
            </a:r>
            <a:endParaRPr lang="en-US" altLang="zh-CN" sz="2400" dirty="0"/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提供了包管理与环境管理的功能，可以很方便地解决多版本</a:t>
            </a:r>
            <a:r>
              <a:rPr lang="en-US" altLang="zh-CN" sz="2400" dirty="0"/>
              <a:t>python</a:t>
            </a:r>
            <a:r>
              <a:rPr lang="zh-CN" altLang="en-US" sz="2400" dirty="0"/>
              <a:t>并存、切换以及各种第三方包安装问题</a:t>
            </a:r>
            <a:endParaRPr lang="en-US" altLang="zh-CN" sz="2400" dirty="0"/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支持 </a:t>
            </a:r>
            <a:r>
              <a:rPr lang="en-US" altLang="zh-CN" sz="2400" dirty="0"/>
              <a:t>Linux, Mac OS, Windows</a:t>
            </a:r>
            <a:r>
              <a:rPr lang="zh-CN" altLang="en-US" sz="2400" dirty="0"/>
              <a:t>系统</a:t>
            </a:r>
            <a:endParaRPr lang="en-US" altLang="zh-CN" sz="2400" dirty="0"/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下载：</a:t>
            </a:r>
            <a:r>
              <a:rPr lang="en-US" altLang="zh-CN" sz="2400" dirty="0"/>
              <a:t> </a:t>
            </a:r>
            <a:r>
              <a:rPr lang="en-US" altLang="zh-CN" sz="2400" dirty="0">
                <a:hlinkClick r:id="rId2"/>
              </a:rPr>
              <a:t>https://www.anaconda.com/products/distribution</a:t>
            </a:r>
            <a:r>
              <a:rPr lang="en-US" altLang="zh-CN" sz="2400" dirty="0"/>
              <a:t> 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16505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37413</TotalTime>
  <Words>5871</Words>
  <Application>Microsoft Office PowerPoint</Application>
  <PresentationFormat>全屏显示(4:3)</PresentationFormat>
  <Paragraphs>746</Paragraphs>
  <Slides>62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62</vt:i4>
      </vt:variant>
    </vt:vector>
  </HeadingPairs>
  <TitlesOfParts>
    <vt:vector size="74" baseType="lpstr">
      <vt:lpstr>等线</vt:lpstr>
      <vt:lpstr>黑体</vt:lpstr>
      <vt:lpstr>华文新魏</vt:lpstr>
      <vt:lpstr>宋体</vt:lpstr>
      <vt:lpstr>Arial</vt:lpstr>
      <vt:lpstr>Arial Rounded MT Bold</vt:lpstr>
      <vt:lpstr>Calibri</vt:lpstr>
      <vt:lpstr>Consolas</vt:lpstr>
      <vt:lpstr>Courier New</vt:lpstr>
      <vt:lpstr>Times New Roman</vt:lpstr>
      <vt:lpstr>Wingdings</vt:lpstr>
      <vt:lpstr>Office 主题</vt:lpstr>
      <vt:lpstr>Python编程简介</vt:lpstr>
      <vt:lpstr>目录</vt:lpstr>
      <vt:lpstr>Python起源</vt:lpstr>
      <vt:lpstr>PowerPoint 演示文稿</vt:lpstr>
      <vt:lpstr>为什么要学Python？</vt:lpstr>
      <vt:lpstr>Python的特点</vt:lpstr>
      <vt:lpstr>Python的特点</vt:lpstr>
      <vt:lpstr>如何高效学习Python?</vt:lpstr>
      <vt:lpstr>Python的开发环境</vt:lpstr>
      <vt:lpstr>Anaconda里的其他包</vt:lpstr>
      <vt:lpstr>Jupyter Notebook</vt:lpstr>
      <vt:lpstr>Jupyter Notebook</vt:lpstr>
      <vt:lpstr>Jupyter Notebook</vt:lpstr>
      <vt:lpstr>Jupyter Notebook</vt:lpstr>
      <vt:lpstr>Jupyter Notebook</vt:lpstr>
      <vt:lpstr>PowerPoint 演示文稿</vt:lpstr>
      <vt:lpstr>PowerPoint 演示文稿</vt:lpstr>
      <vt:lpstr>PowerPoint 演示文稿</vt:lpstr>
      <vt:lpstr>PowerPoint 演示文稿</vt:lpstr>
      <vt:lpstr>Jupyter快捷键</vt:lpstr>
      <vt:lpstr>抽取Python代码</vt:lpstr>
      <vt:lpstr>Python基本语法</vt:lpstr>
      <vt:lpstr>Hello World!</vt:lpstr>
      <vt:lpstr>数据类型（1）</vt:lpstr>
      <vt:lpstr>数据类型（2）</vt:lpstr>
      <vt:lpstr>变量</vt:lpstr>
      <vt:lpstr>变量命名规则</vt:lpstr>
      <vt:lpstr>算术表达式</vt:lpstr>
      <vt:lpstr>布尔表达式</vt:lpstr>
      <vt:lpstr>练习 1</vt:lpstr>
      <vt:lpstr>字符串</vt:lpstr>
      <vt:lpstr>字符串运算</vt:lpstr>
      <vt:lpstr>字符串不能改变</vt:lpstr>
      <vt:lpstr>字符串的方法</vt:lpstr>
      <vt:lpstr>列表</vt:lpstr>
      <vt:lpstr>列表操作</vt:lpstr>
      <vt:lpstr>列表的方法（1）</vt:lpstr>
      <vt:lpstr>列表的方法（2）</vt:lpstr>
      <vt:lpstr>转换字符串为列表</vt:lpstr>
      <vt:lpstr>元组</vt:lpstr>
      <vt:lpstr>集合</vt:lpstr>
      <vt:lpstr>字典</vt:lpstr>
      <vt:lpstr>字典的方法</vt:lpstr>
      <vt:lpstr>删除数据的命令：del</vt:lpstr>
      <vt:lpstr>条件语句：if</vt:lpstr>
      <vt:lpstr>循环语句：while</vt:lpstr>
      <vt:lpstr>循环语句：for</vt:lpstr>
      <vt:lpstr>循环中的break, continue和else</vt:lpstr>
      <vt:lpstr>列表循环</vt:lpstr>
      <vt:lpstr>列表推导式</vt:lpstr>
      <vt:lpstr>字典循环与字典推导式</vt:lpstr>
      <vt:lpstr>集合循环与集合推导式</vt:lpstr>
      <vt:lpstr>函数</vt:lpstr>
      <vt:lpstr>函数参数的默认值</vt:lpstr>
      <vt:lpstr>函数返回值</vt:lpstr>
      <vt:lpstr> 模块</vt:lpstr>
      <vt:lpstr>文件操作：读</vt:lpstr>
      <vt:lpstr>文件操作：写</vt:lpstr>
      <vt:lpstr>用for循环读取文件</vt:lpstr>
      <vt:lpstr>参考资料和教程</vt:lpstr>
      <vt:lpstr>交互式编程练习资源</vt:lpstr>
      <vt:lpstr>实验一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Python简介ie</dc:title>
  <dc:creator>Qiuyue</dc:creator>
  <cp:lastModifiedBy>Wang Qiuyue</cp:lastModifiedBy>
  <cp:revision>464</cp:revision>
  <dcterms:created xsi:type="dcterms:W3CDTF">2017-06-03T23:01:35Z</dcterms:created>
  <dcterms:modified xsi:type="dcterms:W3CDTF">2024-09-23T01:18:21Z</dcterms:modified>
</cp:coreProperties>
</file>