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3" r:id="rId3"/>
    <p:sldId id="274" r:id="rId4"/>
    <p:sldId id="296" r:id="rId5"/>
    <p:sldId id="297" r:id="rId6"/>
    <p:sldId id="276" r:id="rId7"/>
    <p:sldId id="298" r:id="rId8"/>
    <p:sldId id="299" r:id="rId9"/>
    <p:sldId id="301" r:id="rId10"/>
    <p:sldId id="302" r:id="rId11"/>
    <p:sldId id="303" r:id="rId12"/>
    <p:sldId id="304" r:id="rId13"/>
    <p:sldId id="300" r:id="rId14"/>
    <p:sldId id="280" r:id="rId15"/>
    <p:sldId id="265" r:id="rId16"/>
    <p:sldId id="282" r:id="rId17"/>
    <p:sldId id="305" r:id="rId18"/>
    <p:sldId id="281" r:id="rId19"/>
    <p:sldId id="295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5"/>
    <p:restoredTop sz="94505"/>
  </p:normalViewPr>
  <p:slideViewPr>
    <p:cSldViewPr>
      <p:cViewPr>
        <p:scale>
          <a:sx n="135" d="100"/>
          <a:sy n="135" d="100"/>
        </p:scale>
        <p:origin x="90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74380-715C-2746-9F81-391CC1B9A397}" type="datetimeFigureOut">
              <a:rPr lang="en-US" smtClean="0"/>
              <a:t>7/3/17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1F4DF-45CD-7B40-9A47-62AFE1C78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84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974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聚类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DBSCAN</a:t>
            </a:r>
            <a:r>
              <a:rPr lang="zh-CN" altLang="en-US" dirty="0" smtClean="0"/>
              <a:t>算法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9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WFDBFT+å¾®è½¯é�»"/>
                <a:cs typeface="WFDBFT+å¾®è½¯é�»"/>
              </a:rPr>
              <a:t>参数</a:t>
            </a:r>
            <a:r>
              <a:rPr lang="en-US" altLang="zh-CN" dirty="0" smtClean="0">
                <a:solidFill>
                  <a:srgbClr val="000000"/>
                </a:solidFill>
                <a:latin typeface="WFDBFT+å¾®è½¯é�»"/>
                <a:cs typeface="WFDBFT+å¾®è½¯é�»"/>
              </a:rPr>
              <a:t>Eps</a:t>
            </a:r>
            <a:r>
              <a:rPr lang="zh-CN" altLang="en-US" dirty="0" smtClean="0">
                <a:solidFill>
                  <a:srgbClr val="000000"/>
                </a:solidFill>
                <a:latin typeface="WFDBFT+å¾®è½¯é�»"/>
                <a:cs typeface="WFDBFT+å¾®è½¯é�»"/>
              </a:rPr>
              <a:t>与</a:t>
            </a:r>
            <a:r>
              <a:rPr lang="en-US" altLang="zh-CN" dirty="0" err="1" smtClean="0">
                <a:solidFill>
                  <a:srgbClr val="000000"/>
                </a:solidFill>
                <a:latin typeface="WFDBFT+å¾®è½¯é�»"/>
                <a:cs typeface="WFDBFT+å¾®è½¯é�»"/>
              </a:rPr>
              <a:t>MinPts</a:t>
            </a:r>
            <a:r>
              <a:rPr lang="zh-CN" altLang="en-US" dirty="0" smtClean="0">
                <a:solidFill>
                  <a:srgbClr val="000000"/>
                </a:solidFill>
                <a:latin typeface="WFDBFT+å¾®è½¯é�»"/>
                <a:cs typeface="WFDBFT+å¾®è½¯é�»"/>
              </a:rPr>
              <a:t>的确定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zh-CN" altLang="en-US" dirty="0" smtClean="0"/>
              <a:t>如果</a:t>
            </a:r>
            <a:r>
              <a:rPr lang="zh-CN" altLang="en-US" dirty="0"/>
              <a:t>觉得经验值聚类的结果不满意，可以适当调整</a:t>
            </a:r>
            <a:r>
              <a:rPr lang="en-US" altLang="zh-CN" dirty="0"/>
              <a:t>Eps</a:t>
            </a:r>
            <a:r>
              <a:rPr lang="zh-CN" altLang="en-US" dirty="0"/>
              <a:t>和</a:t>
            </a:r>
            <a:r>
              <a:rPr lang="en-US" altLang="zh-CN" dirty="0" err="1"/>
              <a:t>MinPts</a:t>
            </a:r>
            <a:r>
              <a:rPr lang="zh-CN" altLang="en-US" dirty="0"/>
              <a:t>的值，经过多次迭代计算对比，选择最合适的参数值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fontAlgn="base"/>
            <a:r>
              <a:rPr lang="zh-CN" altLang="en-US" dirty="0" smtClean="0"/>
              <a:t>如果</a:t>
            </a:r>
            <a:r>
              <a:rPr lang="en-US" altLang="zh-CN" dirty="0" err="1"/>
              <a:t>MinPts</a:t>
            </a:r>
            <a:r>
              <a:rPr lang="zh-CN" altLang="en-US" dirty="0"/>
              <a:t>不变，</a:t>
            </a:r>
            <a:r>
              <a:rPr lang="en-US" altLang="zh-CN" dirty="0"/>
              <a:t>Eps</a:t>
            </a:r>
            <a:r>
              <a:rPr lang="zh-CN" altLang="en-US" dirty="0"/>
              <a:t>取得值过大，会导致大多数点都聚到同一个簇中，</a:t>
            </a:r>
            <a:r>
              <a:rPr lang="en-US" altLang="zh-CN" dirty="0"/>
              <a:t>Eps</a:t>
            </a:r>
            <a:r>
              <a:rPr lang="zh-CN" altLang="en-US" dirty="0"/>
              <a:t>过小，会导致一个簇的</a:t>
            </a:r>
            <a:r>
              <a:rPr lang="zh-CN" altLang="en-US" dirty="0" smtClean="0"/>
              <a:t>分裂</a:t>
            </a:r>
            <a:endParaRPr lang="en-US" altLang="zh-CN" dirty="0" smtClean="0"/>
          </a:p>
          <a:p>
            <a:pPr fontAlgn="base"/>
            <a:r>
              <a:rPr lang="zh-CN" altLang="en-US" dirty="0" smtClean="0"/>
              <a:t>如果</a:t>
            </a:r>
            <a:r>
              <a:rPr lang="en-US" altLang="zh-CN" dirty="0"/>
              <a:t>Eps</a:t>
            </a:r>
            <a:r>
              <a:rPr lang="zh-CN" altLang="en-US" dirty="0"/>
              <a:t>不变，</a:t>
            </a:r>
            <a:r>
              <a:rPr lang="en-US" altLang="zh-CN" dirty="0" err="1"/>
              <a:t>MinPts</a:t>
            </a:r>
            <a:r>
              <a:rPr lang="zh-CN" altLang="en-US" dirty="0"/>
              <a:t>的值取得过大，会导致同一个簇中点被标记为离群点，</a:t>
            </a:r>
            <a:r>
              <a:rPr lang="en-US" altLang="zh-CN" dirty="0" err="1"/>
              <a:t>MinPts</a:t>
            </a:r>
            <a:r>
              <a:rPr lang="zh-CN" altLang="en-US" dirty="0"/>
              <a:t>过小，会导致发现大量的核心点</a:t>
            </a:r>
            <a:r>
              <a:rPr lang="zh-CN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71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加入参数选择的</a:t>
            </a:r>
            <a:r>
              <a:rPr kumimoji="1" lang="en-US" altLang="zh-CN" dirty="0" smtClean="0"/>
              <a:t>DBSCAN</a:t>
            </a:r>
            <a:r>
              <a:rPr kumimoji="1" lang="zh-CN" altLang="en-US" dirty="0" smtClean="0"/>
              <a:t>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zh-CN" altLang="en-US" dirty="0"/>
              <a:t>解析样本数据</a:t>
            </a:r>
            <a:r>
              <a:rPr lang="zh-CN" altLang="en-US" dirty="0" smtClean="0"/>
              <a:t>文件；</a:t>
            </a:r>
            <a:endParaRPr lang="zh-CN" alt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zh-CN" altLang="en-US" dirty="0"/>
              <a:t>计算每个点与其他所有点之间的欧几里德</a:t>
            </a:r>
            <a:r>
              <a:rPr lang="zh-CN" altLang="en-US" dirty="0" smtClean="0"/>
              <a:t>距离；</a:t>
            </a:r>
            <a:endParaRPr lang="zh-CN" alt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zh-CN" altLang="en-US" dirty="0"/>
              <a:t>计算每个点的</a:t>
            </a:r>
            <a:r>
              <a:rPr lang="en-US" altLang="zh-CN" dirty="0"/>
              <a:t>k-</a:t>
            </a:r>
            <a:r>
              <a:rPr lang="zh-CN" altLang="en-US" dirty="0"/>
              <a:t>距离值，并对所有点的</a:t>
            </a:r>
            <a:r>
              <a:rPr lang="en-US" altLang="zh-CN" dirty="0"/>
              <a:t>k-</a:t>
            </a:r>
            <a:r>
              <a:rPr lang="zh-CN" altLang="en-US" dirty="0"/>
              <a:t>距离集合进行升序排序，输出的排序后的</a:t>
            </a:r>
            <a:r>
              <a:rPr lang="en-US" altLang="zh-CN" dirty="0"/>
              <a:t>k-</a:t>
            </a:r>
            <a:r>
              <a:rPr lang="zh-CN" altLang="en-US" dirty="0"/>
              <a:t>距</a:t>
            </a:r>
            <a:r>
              <a:rPr lang="zh-CN" altLang="en-US" dirty="0" smtClean="0"/>
              <a:t>离值；</a:t>
            </a:r>
            <a:endParaRPr lang="zh-CN" alt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zh-CN" altLang="en-US" dirty="0"/>
              <a:t>将所有点的</a:t>
            </a:r>
            <a:r>
              <a:rPr lang="en-US" altLang="zh-CN" dirty="0"/>
              <a:t>k-</a:t>
            </a:r>
            <a:r>
              <a:rPr lang="zh-CN" altLang="en-US" dirty="0"/>
              <a:t>距离值，在</a:t>
            </a:r>
            <a:r>
              <a:rPr lang="en-US" altLang="zh-CN" dirty="0"/>
              <a:t>Excel</a:t>
            </a:r>
            <a:r>
              <a:rPr lang="zh-CN" altLang="en-US" dirty="0"/>
              <a:t>中用散点图显示</a:t>
            </a:r>
            <a:r>
              <a:rPr lang="en-US" altLang="zh-CN" dirty="0"/>
              <a:t>k-</a:t>
            </a:r>
            <a:r>
              <a:rPr lang="zh-CN" altLang="en-US" dirty="0"/>
              <a:t>距离变化趋势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zh-CN" altLang="en-US" dirty="0"/>
              <a:t>根据散点图确定半径</a:t>
            </a:r>
            <a:r>
              <a:rPr lang="en-US" altLang="zh-CN" dirty="0"/>
              <a:t>Eps</a:t>
            </a:r>
            <a:r>
              <a:rPr lang="zh-CN" altLang="en-US" dirty="0"/>
              <a:t>的</a:t>
            </a:r>
            <a:r>
              <a:rPr lang="zh-CN" altLang="en-US" dirty="0" smtClean="0"/>
              <a:t>值；</a:t>
            </a:r>
            <a:endParaRPr lang="zh-CN" alt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zh-CN" altLang="en-US" dirty="0"/>
              <a:t>根据给定</a:t>
            </a:r>
            <a:r>
              <a:rPr lang="en-US" altLang="zh-CN" dirty="0" err="1"/>
              <a:t>MinPts</a:t>
            </a:r>
            <a:r>
              <a:rPr lang="en-US" altLang="zh-CN" dirty="0"/>
              <a:t>=4</a:t>
            </a:r>
            <a:r>
              <a:rPr lang="zh-CN" altLang="en-US" dirty="0"/>
              <a:t>，以及半径</a:t>
            </a:r>
            <a:r>
              <a:rPr lang="en-US" altLang="zh-CN" dirty="0"/>
              <a:t>Eps</a:t>
            </a:r>
            <a:r>
              <a:rPr lang="zh-CN" altLang="en-US" dirty="0"/>
              <a:t>的值，计算所有核心点，并建立核心点与到核心点距离小于半径</a:t>
            </a:r>
            <a:r>
              <a:rPr lang="en-US" altLang="zh-CN" dirty="0"/>
              <a:t>Eps</a:t>
            </a:r>
            <a:r>
              <a:rPr lang="zh-CN" altLang="en-US" dirty="0"/>
              <a:t>的点的</a:t>
            </a:r>
            <a:r>
              <a:rPr lang="zh-CN" altLang="en-US" dirty="0" smtClean="0"/>
              <a:t>映射；</a:t>
            </a:r>
            <a:endParaRPr lang="zh-CN" alt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zh-CN" altLang="en-US" dirty="0"/>
              <a:t>根据得到的核心点集合，以及半径</a:t>
            </a:r>
            <a:r>
              <a:rPr lang="en-US" altLang="zh-CN" dirty="0"/>
              <a:t>Eps</a:t>
            </a:r>
            <a:r>
              <a:rPr lang="zh-CN" altLang="en-US" dirty="0"/>
              <a:t>的值，计算能够连通的核心点，并</a:t>
            </a:r>
            <a:r>
              <a:rPr lang="zh-CN" altLang="en-US" dirty="0" smtClean="0"/>
              <a:t>得到噪声点；</a:t>
            </a:r>
            <a:endParaRPr lang="zh-CN" alt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zh-CN" altLang="en-US" dirty="0"/>
              <a:t>将能够连通的每一组核心点，以及到核心点距离小于半径</a:t>
            </a:r>
            <a:r>
              <a:rPr lang="en-US" altLang="zh-CN" dirty="0"/>
              <a:t>Eps</a:t>
            </a:r>
            <a:r>
              <a:rPr lang="zh-CN" altLang="en-US" dirty="0"/>
              <a:t>的点，都放到一起，形成一个</a:t>
            </a:r>
            <a:r>
              <a:rPr lang="zh-CN" altLang="en-US" dirty="0" smtClean="0"/>
              <a:t>簇；</a:t>
            </a:r>
            <a:endParaRPr lang="zh-CN" alt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zh-CN" altLang="en-US" dirty="0"/>
              <a:t>选择不同的半径</a:t>
            </a:r>
            <a:r>
              <a:rPr lang="en-US" altLang="zh-CN" dirty="0"/>
              <a:t>Eps</a:t>
            </a:r>
            <a:r>
              <a:rPr lang="zh-CN" altLang="en-US" dirty="0"/>
              <a:t>，使用</a:t>
            </a:r>
            <a:r>
              <a:rPr lang="en-US" altLang="zh-CN" dirty="0"/>
              <a:t>DBSCAN</a:t>
            </a:r>
            <a:r>
              <a:rPr lang="zh-CN" altLang="en-US" dirty="0"/>
              <a:t>算法聚类得到的一组簇</a:t>
            </a:r>
            <a:r>
              <a:rPr lang="zh-CN" altLang="en-US" dirty="0" smtClean="0"/>
              <a:t>及其噪声点</a:t>
            </a:r>
            <a:r>
              <a:rPr lang="zh-CN" altLang="en-US" dirty="0"/>
              <a:t>，使用散点图对比聚类</a:t>
            </a:r>
            <a:r>
              <a:rPr lang="zh-CN" altLang="en-US" dirty="0" smtClean="0"/>
              <a:t>效果。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088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优缺点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优点：</a:t>
            </a:r>
          </a:p>
          <a:p>
            <a:pPr lvl="1"/>
            <a:r>
              <a:rPr lang="zh-CN" altLang="en-US" dirty="0"/>
              <a:t>基于密度定义，相对抗噪音</a:t>
            </a:r>
          </a:p>
          <a:p>
            <a:pPr lvl="1"/>
            <a:r>
              <a:rPr lang="zh-CN" altLang="en-US" dirty="0"/>
              <a:t>能处理任意形状和大小的簇</a:t>
            </a:r>
          </a:p>
          <a:p>
            <a:pPr lvl="1"/>
            <a:r>
              <a:rPr lang="zh-CN" altLang="en-US" dirty="0"/>
              <a:t>不用事先决定要分成几类（</a:t>
            </a:r>
            <a:r>
              <a:rPr lang="en-US" altLang="zh-CN" dirty="0"/>
              <a:t>K-means </a:t>
            </a:r>
            <a:r>
              <a:rPr lang="zh-CN" altLang="en-US" dirty="0"/>
              <a:t>就需要事先定义簇的个数）</a:t>
            </a:r>
          </a:p>
          <a:p>
            <a:r>
              <a:rPr lang="zh-CN" altLang="en-US" dirty="0"/>
              <a:t>缺点</a:t>
            </a:r>
          </a:p>
          <a:p>
            <a:pPr lvl="1"/>
            <a:r>
              <a:rPr lang="zh-CN" altLang="en-US" dirty="0"/>
              <a:t>输入参数敏感，确定参数 </a:t>
            </a:r>
            <a:r>
              <a:rPr lang="en-US" altLang="zh-CN" dirty="0"/>
              <a:t>Eps</a:t>
            </a:r>
            <a:r>
              <a:rPr lang="zh-CN" altLang="en-US" dirty="0"/>
              <a:t>，</a:t>
            </a:r>
            <a:r>
              <a:rPr lang="en-US" altLang="zh-CN" dirty="0" err="1"/>
              <a:t>MinPts</a:t>
            </a:r>
            <a:r>
              <a:rPr lang="en-US" altLang="zh-CN" dirty="0"/>
              <a:t> </a:t>
            </a:r>
            <a:r>
              <a:rPr lang="zh-CN" altLang="en-US" dirty="0"/>
              <a:t>困难，若选取不当，将造成聚类质量下降。</a:t>
            </a:r>
          </a:p>
          <a:p>
            <a:pPr lvl="1"/>
            <a:r>
              <a:rPr lang="zh-CN" altLang="en-US" dirty="0"/>
              <a:t>由于在 </a:t>
            </a:r>
            <a:r>
              <a:rPr lang="en-US" altLang="zh-CN" dirty="0"/>
              <a:t>DBSCAN </a:t>
            </a:r>
            <a:r>
              <a:rPr lang="zh-CN" altLang="en-US" dirty="0"/>
              <a:t>算法中，变量 </a:t>
            </a:r>
            <a:r>
              <a:rPr lang="en-US" altLang="zh-CN" dirty="0"/>
              <a:t>Eps</a:t>
            </a:r>
            <a:r>
              <a:rPr lang="zh-CN" altLang="en-US" dirty="0"/>
              <a:t>，</a:t>
            </a:r>
            <a:r>
              <a:rPr lang="en-US" altLang="zh-CN" dirty="0" err="1"/>
              <a:t>MinPts</a:t>
            </a:r>
            <a:r>
              <a:rPr lang="en-US" altLang="zh-CN" dirty="0"/>
              <a:t> </a:t>
            </a:r>
            <a:r>
              <a:rPr lang="zh-CN" altLang="en-US" dirty="0"/>
              <a:t>是全局惟一的，当空间聚类的密度不均匀、聚类间距离相差很大时，聚类质量较差。</a:t>
            </a:r>
          </a:p>
          <a:p>
            <a:pPr lvl="1"/>
            <a:r>
              <a:rPr lang="zh-CN" altLang="en-US" dirty="0"/>
              <a:t>对于高维数据，密度定义更加困难。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823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DBSCAN</a:t>
            </a:r>
            <a:r>
              <a:rPr kumimoji="1" lang="zh-CN" altLang="en-US" dirty="0" smtClean="0"/>
              <a:t>的应用实例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数据介绍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Sklearn.datasets.make_circles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Sklearn.datasets.make_moons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zh-CN" altLang="en-US" dirty="0" smtClean="0"/>
              <a:t>实验目的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比较</a:t>
            </a:r>
            <a:r>
              <a:rPr kumimoji="1" lang="en-US" altLang="zh-CN" dirty="0" smtClean="0"/>
              <a:t>DBSCAN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K-means</a:t>
            </a:r>
            <a:r>
              <a:rPr kumimoji="1" lang="zh-CN" altLang="en-US" dirty="0" smtClean="0"/>
              <a:t>的聚类效果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679" y="1420829"/>
            <a:ext cx="1967121" cy="2027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679" y="3863181"/>
            <a:ext cx="2072763" cy="21549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3544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 dirty="0" smtClean="0">
                <a:solidFill>
                  <a:srgbClr val="0070C0"/>
                </a:solidFill>
              </a:rPr>
              <a:t>1.</a:t>
            </a:r>
            <a:r>
              <a:rPr kumimoji="1" lang="zh-CN" altLang="en-US" sz="2400" dirty="0" smtClean="0">
                <a:solidFill>
                  <a:srgbClr val="0070C0"/>
                </a:solidFill>
              </a:rPr>
              <a:t>使用</a:t>
            </a:r>
            <a:r>
              <a:rPr kumimoji="1" lang="en-US" altLang="zh-CN" sz="2400" dirty="0" err="1" smtClean="0">
                <a:solidFill>
                  <a:srgbClr val="0070C0"/>
                </a:solidFill>
              </a:rPr>
              <a:t>sklearn.datasets</a:t>
            </a:r>
            <a:r>
              <a:rPr kumimoji="1" lang="zh-CN" altLang="en-US" sz="2400" dirty="0" smtClean="0">
                <a:solidFill>
                  <a:srgbClr val="0070C0"/>
                </a:solidFill>
              </a:rPr>
              <a:t>生成数据</a:t>
            </a:r>
            <a:endParaRPr kumimoji="1" lang="en-US" altLang="zh-CN" sz="2400" dirty="0" smtClean="0"/>
          </a:p>
          <a:p>
            <a:pPr lvl="1"/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2420888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8000"/>
                </a:solidFill>
              </a:rPr>
              <a:t>from</a:t>
            </a:r>
            <a:r>
              <a:rPr lang="zh-CN" altLang="en-US" b="1" dirty="0" smtClean="0">
                <a:solidFill>
                  <a:srgbClr val="008000"/>
                </a:solidFill>
              </a:rPr>
              <a:t> </a:t>
            </a:r>
            <a:r>
              <a:rPr lang="en-US" altLang="zh-CN" b="1" dirty="0" err="1" smtClean="0">
                <a:solidFill>
                  <a:srgbClr val="008000"/>
                </a:solidFill>
              </a:rPr>
              <a:t>dklearn</a:t>
            </a:r>
            <a:r>
              <a:rPr lang="zh-CN" altLang="en-US" b="1" dirty="0" smtClean="0">
                <a:solidFill>
                  <a:srgbClr val="008000"/>
                </a:solidFill>
              </a:rPr>
              <a:t> </a:t>
            </a:r>
            <a:r>
              <a:rPr lang="en-US" altLang="zh-CN" b="1" dirty="0" smtClean="0">
                <a:solidFill>
                  <a:srgbClr val="008000"/>
                </a:solidFill>
              </a:rPr>
              <a:t>import</a:t>
            </a:r>
            <a:r>
              <a:rPr lang="zh-CN" altLang="en-US" b="1" dirty="0" smtClean="0">
                <a:solidFill>
                  <a:srgbClr val="008000"/>
                </a:solidFill>
              </a:rPr>
              <a:t> </a:t>
            </a:r>
            <a:r>
              <a:rPr lang="en-US" altLang="zh-CN" b="1" dirty="0" smtClean="0">
                <a:solidFill>
                  <a:srgbClr val="008000"/>
                </a:solidFill>
              </a:rPr>
              <a:t>datasets</a:t>
            </a:r>
            <a:endParaRPr lang="en-US" altLang="zh-CN" i="1" dirty="0" smtClean="0">
              <a:solidFill>
                <a:srgbClr val="408080"/>
              </a:solidFill>
            </a:endParaRPr>
          </a:p>
          <a:p>
            <a:endParaRPr lang="en-US" altLang="zh-CN" i="1" dirty="0" smtClean="0">
              <a:solidFill>
                <a:srgbClr val="408080"/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# Generate datasets. We choose the size big enough to see the scalability# of the algorithms, but not too big to avoid too long running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times</a:t>
            </a:r>
          </a:p>
          <a:p>
            <a:r>
              <a:rPr lang="en-US" altLang="zh-CN" i="1" dirty="0" err="1">
                <a:solidFill>
                  <a:srgbClr val="408080"/>
                </a:solidFill>
              </a:rPr>
              <a:t>n_samples</a:t>
            </a:r>
            <a:r>
              <a:rPr lang="en-US" altLang="zh-CN" i="1" dirty="0">
                <a:solidFill>
                  <a:srgbClr val="408080"/>
                </a:solidFill>
              </a:rPr>
              <a:t> = 1500</a:t>
            </a:r>
          </a:p>
          <a:p>
            <a:r>
              <a:rPr lang="en-US" altLang="zh-CN" i="1" dirty="0" err="1">
                <a:solidFill>
                  <a:srgbClr val="408080"/>
                </a:solidFill>
              </a:rPr>
              <a:t>noisy_circles</a:t>
            </a:r>
            <a:r>
              <a:rPr lang="en-US" altLang="zh-CN" i="1" dirty="0">
                <a:solidFill>
                  <a:srgbClr val="408080"/>
                </a:solidFill>
              </a:rPr>
              <a:t> = </a:t>
            </a:r>
            <a:r>
              <a:rPr lang="en-US" altLang="zh-CN" i="1" dirty="0" err="1">
                <a:solidFill>
                  <a:srgbClr val="408080"/>
                </a:solidFill>
              </a:rPr>
              <a:t>datasets.make_circles</a:t>
            </a:r>
            <a:r>
              <a:rPr lang="en-US" altLang="zh-CN" i="1" dirty="0">
                <a:solidFill>
                  <a:srgbClr val="408080"/>
                </a:solidFill>
              </a:rPr>
              <a:t>(</a:t>
            </a:r>
            <a:r>
              <a:rPr lang="en-US" altLang="zh-CN" i="1" dirty="0" err="1">
                <a:solidFill>
                  <a:srgbClr val="408080"/>
                </a:solidFill>
              </a:rPr>
              <a:t>n_samples</a:t>
            </a:r>
            <a:r>
              <a:rPr lang="en-US" altLang="zh-CN" i="1" dirty="0">
                <a:solidFill>
                  <a:srgbClr val="408080"/>
                </a:solidFill>
              </a:rPr>
              <a:t>=</a:t>
            </a:r>
            <a:r>
              <a:rPr lang="en-US" altLang="zh-CN" i="1" dirty="0" err="1">
                <a:solidFill>
                  <a:srgbClr val="408080"/>
                </a:solidFill>
              </a:rPr>
              <a:t>n_samples</a:t>
            </a:r>
            <a:r>
              <a:rPr lang="en-US" altLang="zh-CN" i="1" dirty="0">
                <a:solidFill>
                  <a:srgbClr val="408080"/>
                </a:solidFill>
              </a:rPr>
              <a:t>, factor=.5, noise=.05)</a:t>
            </a:r>
          </a:p>
          <a:p>
            <a:r>
              <a:rPr lang="en-US" altLang="zh-CN" i="1" dirty="0" err="1">
                <a:solidFill>
                  <a:srgbClr val="408080"/>
                </a:solidFill>
              </a:rPr>
              <a:t>noisy_moons</a:t>
            </a:r>
            <a:r>
              <a:rPr lang="en-US" altLang="zh-CN" i="1" dirty="0">
                <a:solidFill>
                  <a:srgbClr val="408080"/>
                </a:solidFill>
              </a:rPr>
              <a:t> = </a:t>
            </a:r>
            <a:r>
              <a:rPr lang="en-US" altLang="zh-CN" i="1" dirty="0" err="1">
                <a:solidFill>
                  <a:srgbClr val="408080"/>
                </a:solidFill>
              </a:rPr>
              <a:t>datasets.make_moons</a:t>
            </a:r>
            <a:r>
              <a:rPr lang="en-US" altLang="zh-CN" i="1" dirty="0">
                <a:solidFill>
                  <a:srgbClr val="408080"/>
                </a:solidFill>
              </a:rPr>
              <a:t>(</a:t>
            </a:r>
            <a:r>
              <a:rPr lang="en-US" altLang="zh-CN" i="1" dirty="0" err="1">
                <a:solidFill>
                  <a:srgbClr val="408080"/>
                </a:solidFill>
              </a:rPr>
              <a:t>n_samples</a:t>
            </a:r>
            <a:r>
              <a:rPr lang="en-US" altLang="zh-CN" i="1" dirty="0">
                <a:solidFill>
                  <a:srgbClr val="408080"/>
                </a:solidFill>
              </a:rPr>
              <a:t>=</a:t>
            </a:r>
            <a:r>
              <a:rPr lang="en-US" altLang="zh-CN" i="1" dirty="0" err="1">
                <a:solidFill>
                  <a:srgbClr val="408080"/>
                </a:solidFill>
              </a:rPr>
              <a:t>n_samples</a:t>
            </a:r>
            <a:r>
              <a:rPr lang="en-US" altLang="zh-CN" i="1" dirty="0">
                <a:solidFill>
                  <a:srgbClr val="408080"/>
                </a:solidFill>
              </a:rPr>
              <a:t>, noise=.05)</a:t>
            </a:r>
          </a:p>
          <a:p>
            <a:r>
              <a:rPr lang="en-US" altLang="zh-CN" i="1" dirty="0">
                <a:solidFill>
                  <a:srgbClr val="408080"/>
                </a:solidFill>
              </a:rPr>
              <a:t>x, y = </a:t>
            </a:r>
            <a:r>
              <a:rPr lang="en-US" altLang="zh-CN" i="1" dirty="0" err="1" smtClean="0">
                <a:solidFill>
                  <a:srgbClr val="408080"/>
                </a:solidFill>
              </a:rPr>
              <a:t>noisy_circles</a:t>
            </a:r>
            <a:endParaRPr lang="en-US" altLang="zh-CN" i="1" dirty="0">
              <a:solidFill>
                <a:srgbClr val="4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336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2"/>
          <p:cNvSpPr txBox="1">
            <a:spLocks/>
          </p:cNvSpPr>
          <p:nvPr/>
        </p:nvSpPr>
        <p:spPr>
          <a:xfrm>
            <a:off x="395536" y="69269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400" dirty="0" smtClean="0">
                <a:solidFill>
                  <a:srgbClr val="0070C0"/>
                </a:solidFill>
              </a:rPr>
              <a:t>2.</a:t>
            </a:r>
            <a:r>
              <a:rPr kumimoji="1" lang="zh-CN" altLang="en-US" sz="2400" dirty="0" smtClean="0">
                <a:solidFill>
                  <a:srgbClr val="0070C0"/>
                </a:solidFill>
              </a:rPr>
              <a:t> 创建</a:t>
            </a:r>
            <a:r>
              <a:rPr kumimoji="1" lang="en-US" altLang="zh-CN" sz="2400" dirty="0" smtClean="0">
                <a:solidFill>
                  <a:srgbClr val="0070C0"/>
                </a:solidFill>
              </a:rPr>
              <a:t>DBSCAN</a:t>
            </a:r>
            <a:r>
              <a:rPr kumimoji="1" lang="zh-CN" altLang="en-US" sz="2400" dirty="0" smtClean="0">
                <a:solidFill>
                  <a:srgbClr val="0070C0"/>
                </a:solidFill>
              </a:rPr>
              <a:t>或者</a:t>
            </a:r>
            <a:r>
              <a:rPr kumimoji="1" lang="en-US" altLang="zh-CN" sz="2400" dirty="0" smtClean="0">
                <a:solidFill>
                  <a:srgbClr val="0070C0"/>
                </a:solidFill>
              </a:rPr>
              <a:t>K-means</a:t>
            </a:r>
            <a:r>
              <a:rPr kumimoji="1" lang="zh-CN" altLang="en-US" sz="2400" dirty="0" smtClean="0">
                <a:solidFill>
                  <a:srgbClr val="0070C0"/>
                </a:solidFill>
              </a:rPr>
              <a:t>算法实例，并进行训练，获取标签。</a:t>
            </a:r>
            <a:endParaRPr kumimoji="1" lang="en-US" altLang="zh-CN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67544" y="1772816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000"/>
                </a:solidFill>
              </a:rPr>
              <a:t>import </a:t>
            </a:r>
            <a:r>
              <a:rPr lang="en-US" altLang="zh-CN" b="1" dirty="0" err="1">
                <a:solidFill>
                  <a:srgbClr val="008000"/>
                </a:solidFill>
              </a:rPr>
              <a:t>sklearn.cluster</a:t>
            </a:r>
            <a:r>
              <a:rPr lang="en-US" altLang="zh-CN" b="1" dirty="0">
                <a:solidFill>
                  <a:srgbClr val="008000"/>
                </a:solidFill>
              </a:rPr>
              <a:t> as </a:t>
            </a:r>
            <a:r>
              <a:rPr lang="en-US" altLang="zh-CN" b="1" dirty="0" err="1" smtClean="0">
                <a:solidFill>
                  <a:srgbClr val="008000"/>
                </a:solidFill>
              </a:rPr>
              <a:t>skc</a:t>
            </a:r>
            <a:endParaRPr lang="en-US" altLang="zh-CN" b="1" dirty="0" smtClean="0">
              <a:solidFill>
                <a:srgbClr val="008000"/>
              </a:solidFill>
            </a:endParaRPr>
          </a:p>
          <a:p>
            <a:endParaRPr lang="en-US" altLang="zh-CN" i="1" dirty="0" smtClean="0">
              <a:solidFill>
                <a:srgbClr val="408080"/>
              </a:solidFill>
            </a:endParaRPr>
          </a:p>
          <a:p>
            <a:r>
              <a:rPr lang="en-US" altLang="zh-CN" i="1" dirty="0" err="1" smtClean="0">
                <a:solidFill>
                  <a:srgbClr val="408080"/>
                </a:solidFill>
              </a:rPr>
              <a:t>db</a:t>
            </a:r>
            <a:r>
              <a:rPr lang="en-US" altLang="zh-CN" i="1" dirty="0" smtClean="0">
                <a:solidFill>
                  <a:srgbClr val="408080"/>
                </a:solidFill>
              </a:rPr>
              <a:t> </a:t>
            </a:r>
            <a:r>
              <a:rPr lang="en-US" altLang="zh-CN" i="1" dirty="0">
                <a:solidFill>
                  <a:srgbClr val="408080"/>
                </a:solidFill>
              </a:rPr>
              <a:t>= </a:t>
            </a:r>
            <a:r>
              <a:rPr lang="en-US" altLang="zh-CN" i="1" dirty="0" err="1">
                <a:solidFill>
                  <a:srgbClr val="408080"/>
                </a:solidFill>
              </a:rPr>
              <a:t>skc.DBSCAN</a:t>
            </a:r>
            <a:r>
              <a:rPr lang="en-US" altLang="zh-CN" i="1" dirty="0">
                <a:solidFill>
                  <a:srgbClr val="408080"/>
                </a:solidFill>
              </a:rPr>
              <a:t>(eps=0.2, </a:t>
            </a:r>
            <a:r>
              <a:rPr lang="en-US" altLang="zh-CN" i="1" dirty="0" err="1" smtClean="0">
                <a:solidFill>
                  <a:srgbClr val="408080"/>
                </a:solidFill>
              </a:rPr>
              <a:t>min_samples</a:t>
            </a:r>
            <a:r>
              <a:rPr lang="en-US" altLang="zh-CN" i="1" dirty="0" smtClean="0">
                <a:solidFill>
                  <a:srgbClr val="408080"/>
                </a:solidFill>
              </a:rPr>
              <a:t>=10)</a:t>
            </a:r>
          </a:p>
          <a:p>
            <a:endParaRPr lang="en-US" altLang="zh-CN" i="1" dirty="0">
              <a:solidFill>
                <a:srgbClr val="408080"/>
              </a:solidFill>
            </a:endParaRPr>
          </a:p>
          <a:p>
            <a:r>
              <a:rPr lang="en-US" altLang="zh-CN" i="1" dirty="0" err="1">
                <a:solidFill>
                  <a:srgbClr val="408080"/>
                </a:solidFill>
              </a:rPr>
              <a:t>c</a:t>
            </a:r>
            <a:r>
              <a:rPr lang="en-US" altLang="zh-CN" i="1" dirty="0" err="1" smtClean="0">
                <a:solidFill>
                  <a:srgbClr val="408080"/>
                </a:solidFill>
              </a:rPr>
              <a:t>lustering_result</a:t>
            </a:r>
            <a:r>
              <a:rPr lang="en-US" altLang="zh-CN" i="1" dirty="0" smtClean="0">
                <a:solidFill>
                  <a:srgbClr val="408080"/>
                </a:solidFill>
              </a:rPr>
              <a:t> = </a:t>
            </a:r>
            <a:r>
              <a:rPr lang="en-US" altLang="zh-CN" i="1" dirty="0" err="1" smtClean="0">
                <a:solidFill>
                  <a:srgbClr val="408080"/>
                </a:solidFill>
              </a:rPr>
              <a:t>db.fit</a:t>
            </a:r>
            <a:r>
              <a:rPr lang="en-US" altLang="zh-CN" i="1" dirty="0" smtClean="0">
                <a:solidFill>
                  <a:srgbClr val="408080"/>
                </a:solidFill>
              </a:rPr>
              <a:t>(x</a:t>
            </a:r>
            <a:r>
              <a:rPr lang="en-US" altLang="zh-CN" i="1" dirty="0" smtClean="0">
                <a:solidFill>
                  <a:srgbClr val="408080"/>
                </a:solidFill>
              </a:rPr>
              <a:t>)</a:t>
            </a:r>
          </a:p>
          <a:p>
            <a:r>
              <a:rPr lang="en-US" altLang="zh-CN" i="1" dirty="0" smtClean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en-US" altLang="zh-CN" i="1" dirty="0" err="1">
                <a:solidFill>
                  <a:schemeClr val="bg1">
                    <a:lumMod val="50000"/>
                  </a:schemeClr>
                </a:solidFill>
              </a:rPr>
              <a:t>db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altLang="zh-CN" i="1" dirty="0" err="1">
                <a:solidFill>
                  <a:schemeClr val="bg1">
                    <a:lumMod val="50000"/>
                  </a:schemeClr>
                </a:solidFill>
              </a:rPr>
              <a:t>skc.KMeans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i="1" dirty="0" err="1">
                <a:solidFill>
                  <a:schemeClr val="bg1">
                    <a:lumMod val="50000"/>
                  </a:schemeClr>
                </a:solidFill>
              </a:rPr>
              <a:t>n_clusters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=2, </a:t>
            </a:r>
            <a:r>
              <a:rPr lang="en-US" altLang="zh-CN" i="1" dirty="0" err="1">
                <a:solidFill>
                  <a:schemeClr val="bg1">
                    <a:lumMod val="50000"/>
                  </a:schemeClr>
                </a:solidFill>
              </a:rPr>
              <a:t>random_state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=1).fit(x</a:t>
            </a:r>
            <a:r>
              <a:rPr lang="en-US" altLang="zh-CN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" name="矩形 1"/>
          <p:cNvSpPr/>
          <p:nvPr/>
        </p:nvSpPr>
        <p:spPr>
          <a:xfrm>
            <a:off x="2123728" y="2276872"/>
            <a:ext cx="248427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39752" y="3178272"/>
            <a:ext cx="122413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箭头连接符 5"/>
          <p:cNvCxnSpPr>
            <a:stCxn id="5" idx="2"/>
          </p:cNvCxnSpPr>
          <p:nvPr/>
        </p:nvCxnSpPr>
        <p:spPr>
          <a:xfrm>
            <a:off x="2951820" y="3538312"/>
            <a:ext cx="934335" cy="815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H="1">
            <a:off x="4211960" y="2678065"/>
            <a:ext cx="278605" cy="1675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131840" y="442440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参数的合理设置非常重要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15767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2"/>
          <p:cNvSpPr txBox="1">
            <a:spLocks/>
          </p:cNvSpPr>
          <p:nvPr/>
        </p:nvSpPr>
        <p:spPr>
          <a:xfrm>
            <a:off x="395536" y="54868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400" dirty="0">
                <a:solidFill>
                  <a:srgbClr val="0070C0"/>
                </a:solidFill>
              </a:rPr>
              <a:t>3</a:t>
            </a:r>
            <a:r>
              <a:rPr kumimoji="1" lang="en-US" altLang="zh-CN" sz="2400" dirty="0" smtClean="0">
                <a:solidFill>
                  <a:srgbClr val="0070C0"/>
                </a:solidFill>
              </a:rPr>
              <a:t>.</a:t>
            </a:r>
            <a:r>
              <a:rPr kumimoji="1" lang="zh-CN" altLang="en-US" sz="2400" dirty="0" smtClean="0">
                <a:solidFill>
                  <a:srgbClr val="0070C0"/>
                </a:solidFill>
              </a:rPr>
              <a:t> 输出聚类结果</a:t>
            </a:r>
            <a:endParaRPr kumimoji="1" lang="en-US" altLang="zh-CN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52479" y="1184509"/>
            <a:ext cx="83679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50000"/>
                  </a:schemeClr>
                </a:solidFill>
              </a:rPr>
              <a:t># Calculate and print the ratio of the noise </a:t>
            </a:r>
            <a:r>
              <a:rPr lang="en-US" altLang="zh-CN" sz="1600" i="1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</a:p>
          <a:p>
            <a:r>
              <a:rPr lang="en-US" altLang="zh-CN" sz="1600" i="1" dirty="0">
                <a:solidFill>
                  <a:srgbClr val="408080"/>
                </a:solidFill>
              </a:rPr>
              <a:t>labels = </a:t>
            </a:r>
            <a:r>
              <a:rPr lang="en-US" altLang="zh-CN" sz="1600" i="1" dirty="0" err="1">
                <a:solidFill>
                  <a:srgbClr val="408080"/>
                </a:solidFill>
              </a:rPr>
              <a:t>db.labels_ratio</a:t>
            </a:r>
            <a:r>
              <a:rPr lang="en-US" altLang="zh-CN" sz="1600" i="1" dirty="0">
                <a:solidFill>
                  <a:srgbClr val="408080"/>
                </a:solidFill>
              </a:rPr>
              <a:t>=float(</a:t>
            </a:r>
            <a:r>
              <a:rPr lang="en-US" altLang="zh-CN" sz="1600" i="1" dirty="0" err="1">
                <a:solidFill>
                  <a:srgbClr val="408080"/>
                </a:solidFill>
              </a:rPr>
              <a:t>len</a:t>
            </a:r>
            <a:r>
              <a:rPr lang="en-US" altLang="zh-CN" sz="1600" i="1" dirty="0">
                <a:solidFill>
                  <a:srgbClr val="408080"/>
                </a:solidFill>
              </a:rPr>
              <a:t>(labels[labels[:] == -1])) / </a:t>
            </a:r>
            <a:r>
              <a:rPr lang="en-US" altLang="zh-CN" sz="1600" i="1" dirty="0" err="1">
                <a:solidFill>
                  <a:srgbClr val="408080"/>
                </a:solidFill>
              </a:rPr>
              <a:t>len</a:t>
            </a:r>
            <a:r>
              <a:rPr lang="en-US" altLang="zh-CN" sz="1600" i="1" dirty="0">
                <a:solidFill>
                  <a:srgbClr val="408080"/>
                </a:solidFill>
              </a:rPr>
              <a:t>(labels)</a:t>
            </a:r>
          </a:p>
          <a:p>
            <a:r>
              <a:rPr lang="en-US" altLang="zh-CN" sz="1600" i="1" dirty="0">
                <a:solidFill>
                  <a:srgbClr val="408080"/>
                </a:solidFill>
              </a:rPr>
              <a:t>print('Noise ratio:', format(ratio, '.2%'))</a:t>
            </a:r>
          </a:p>
          <a:p>
            <a:r>
              <a:rPr lang="en-US" altLang="zh-CN" sz="1600" i="1" dirty="0" smtClean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en-US" altLang="zh-CN" sz="1600" i="1" dirty="0">
                <a:solidFill>
                  <a:schemeClr val="bg1">
                    <a:lumMod val="50000"/>
                  </a:schemeClr>
                </a:solidFill>
              </a:rPr>
              <a:t>Calculate the number of clusters, and evaluate the performance of clustering </a:t>
            </a:r>
            <a:r>
              <a:rPr lang="en-US" altLang="zh-CN" sz="1600" i="1" dirty="0" smtClean="0">
                <a:solidFill>
                  <a:schemeClr val="bg1">
                    <a:lumMod val="50000"/>
                  </a:schemeClr>
                </a:solidFill>
              </a:rPr>
              <a:t>results</a:t>
            </a:r>
          </a:p>
          <a:p>
            <a:r>
              <a:rPr lang="en-US" altLang="zh-CN" sz="1600" i="1" dirty="0" err="1">
                <a:solidFill>
                  <a:srgbClr val="408080"/>
                </a:solidFill>
              </a:rPr>
              <a:t>n_clusters</a:t>
            </a:r>
            <a:r>
              <a:rPr lang="en-US" altLang="zh-CN" sz="1600" i="1" dirty="0">
                <a:solidFill>
                  <a:srgbClr val="408080"/>
                </a:solidFill>
              </a:rPr>
              <a:t> = </a:t>
            </a:r>
            <a:r>
              <a:rPr lang="en-US" altLang="zh-CN" sz="1600" i="1" dirty="0" err="1">
                <a:solidFill>
                  <a:srgbClr val="408080"/>
                </a:solidFill>
              </a:rPr>
              <a:t>len</a:t>
            </a:r>
            <a:r>
              <a:rPr lang="en-US" altLang="zh-CN" sz="1600" i="1" dirty="0">
                <a:solidFill>
                  <a:srgbClr val="408080"/>
                </a:solidFill>
              </a:rPr>
              <a:t>(set(labels)) - (1 if -1 in labels else 0)</a:t>
            </a:r>
          </a:p>
          <a:p>
            <a:r>
              <a:rPr lang="en-US" altLang="zh-CN" sz="1600" i="1" dirty="0">
                <a:solidFill>
                  <a:srgbClr val="408080"/>
                </a:solidFill>
              </a:rPr>
              <a:t>print('Estimated number of clusters : %d' %</a:t>
            </a:r>
            <a:r>
              <a:rPr lang="en-US" altLang="zh-CN" sz="1600" i="1" dirty="0" err="1">
                <a:solidFill>
                  <a:srgbClr val="408080"/>
                </a:solidFill>
              </a:rPr>
              <a:t>n_clusters</a:t>
            </a:r>
            <a:r>
              <a:rPr lang="en-US" altLang="zh-CN" sz="1600" i="1" dirty="0" smtClean="0">
                <a:solidFill>
                  <a:srgbClr val="408080"/>
                </a:solidFill>
              </a:rPr>
              <a:t>)</a:t>
            </a:r>
            <a:endParaRPr lang="en-US" altLang="zh-CN" sz="1600" i="1" dirty="0">
              <a:solidFill>
                <a:srgbClr val="40808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2479" y="3068960"/>
            <a:ext cx="75250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50000"/>
                  </a:schemeClr>
                </a:solidFill>
              </a:rPr>
              <a:t># print cluster no and the </a:t>
            </a:r>
            <a:r>
              <a:rPr lang="en-US" altLang="zh-CN" sz="1600" i="1" dirty="0" err="1">
                <a:solidFill>
                  <a:schemeClr val="bg1">
                    <a:lumMod val="50000"/>
                  </a:schemeClr>
                </a:solidFill>
              </a:rPr>
              <a:t>correponding</a:t>
            </a:r>
            <a:r>
              <a:rPr lang="en-US" altLang="zh-CN" sz="1600" i="1" dirty="0">
                <a:solidFill>
                  <a:schemeClr val="bg1">
                    <a:lumMod val="50000"/>
                  </a:schemeClr>
                </a:solidFill>
              </a:rPr>
              <a:t> data </a:t>
            </a:r>
            <a:r>
              <a:rPr lang="en-US" altLang="zh-CN" sz="1600" i="1" dirty="0" smtClean="0">
                <a:solidFill>
                  <a:schemeClr val="bg1">
                    <a:lumMod val="50000"/>
                  </a:schemeClr>
                </a:solidFill>
              </a:rPr>
              <a:t>sample</a:t>
            </a:r>
          </a:p>
          <a:p>
            <a:r>
              <a:rPr lang="en-US" altLang="zh-CN" sz="1600" i="1" dirty="0">
                <a:solidFill>
                  <a:srgbClr val="408080"/>
                </a:solidFill>
              </a:rPr>
              <a:t>for </a:t>
            </a:r>
            <a:r>
              <a:rPr lang="en-US" altLang="zh-CN" sz="1600" i="1" dirty="0" err="1">
                <a:solidFill>
                  <a:srgbClr val="408080"/>
                </a:solidFill>
              </a:rPr>
              <a:t>i</a:t>
            </a:r>
            <a:r>
              <a:rPr lang="en-US" altLang="zh-CN" sz="1600" i="1" dirty="0">
                <a:solidFill>
                  <a:srgbClr val="408080"/>
                </a:solidFill>
              </a:rPr>
              <a:t> in range(</a:t>
            </a:r>
            <a:r>
              <a:rPr lang="en-US" altLang="zh-CN" sz="1600" i="1" dirty="0" err="1">
                <a:solidFill>
                  <a:srgbClr val="408080"/>
                </a:solidFill>
              </a:rPr>
              <a:t>n_clusters</a:t>
            </a:r>
            <a:r>
              <a:rPr lang="en-US" altLang="zh-CN" sz="1600" i="1" dirty="0">
                <a:solidFill>
                  <a:srgbClr val="408080"/>
                </a:solidFill>
              </a:rPr>
              <a:t>):	</a:t>
            </a:r>
          </a:p>
          <a:p>
            <a:r>
              <a:rPr lang="en-US" altLang="zh-CN" sz="1600" i="1" dirty="0">
                <a:solidFill>
                  <a:srgbClr val="408080"/>
                </a:solidFill>
              </a:rPr>
              <a:t>       print('</a:t>
            </a:r>
            <a:r>
              <a:rPr lang="en-US" altLang="zh-CN" sz="1600" i="1" dirty="0" err="1">
                <a:solidFill>
                  <a:srgbClr val="408080"/>
                </a:solidFill>
              </a:rPr>
              <a:t>Clsuter</a:t>
            </a:r>
            <a:r>
              <a:rPr lang="en-US" altLang="zh-CN" sz="1600" i="1" dirty="0">
                <a:solidFill>
                  <a:srgbClr val="408080"/>
                </a:solidFill>
              </a:rPr>
              <a:t>', </a:t>
            </a:r>
            <a:r>
              <a:rPr lang="en-US" altLang="zh-CN" sz="1600" i="1" dirty="0" err="1">
                <a:solidFill>
                  <a:srgbClr val="408080"/>
                </a:solidFill>
              </a:rPr>
              <a:t>i</a:t>
            </a:r>
            <a:r>
              <a:rPr lang="en-US" altLang="zh-CN" sz="1600" i="1" dirty="0">
                <a:solidFill>
                  <a:srgbClr val="408080"/>
                </a:solidFill>
              </a:rPr>
              <a:t>, ':')	</a:t>
            </a:r>
          </a:p>
          <a:p>
            <a:r>
              <a:rPr lang="en-US" altLang="zh-CN" sz="1600" i="1" dirty="0">
                <a:solidFill>
                  <a:srgbClr val="408080"/>
                </a:solidFill>
              </a:rPr>
              <a:t>       print(list(x[labels == </a:t>
            </a:r>
            <a:r>
              <a:rPr lang="en-US" altLang="zh-CN" sz="1600" i="1" dirty="0" err="1">
                <a:solidFill>
                  <a:srgbClr val="408080"/>
                </a:solidFill>
              </a:rPr>
              <a:t>i</a:t>
            </a:r>
            <a:r>
              <a:rPr lang="en-US" altLang="zh-CN" sz="1600" i="1" dirty="0">
                <a:solidFill>
                  <a:srgbClr val="408080"/>
                </a:solidFill>
              </a:rPr>
              <a:t>]))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62" y="4456470"/>
            <a:ext cx="4248472" cy="126881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480" y="4489258"/>
            <a:ext cx="3408040" cy="122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8721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2"/>
          <p:cNvSpPr txBox="1">
            <a:spLocks/>
          </p:cNvSpPr>
          <p:nvPr/>
        </p:nvSpPr>
        <p:spPr>
          <a:xfrm>
            <a:off x="395536" y="54868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400" dirty="0" smtClean="0">
                <a:solidFill>
                  <a:srgbClr val="0070C0"/>
                </a:solidFill>
              </a:rPr>
              <a:t>4.</a:t>
            </a:r>
            <a:r>
              <a:rPr kumimoji="1" lang="zh-CN" altLang="en-US" sz="2400" dirty="0" smtClean="0">
                <a:solidFill>
                  <a:srgbClr val="0070C0"/>
                </a:solidFill>
              </a:rPr>
              <a:t> 聚类结果量化评估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52479" y="1184509"/>
            <a:ext cx="80799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rgbClr val="008000"/>
                </a:solidFill>
              </a:rPr>
              <a:t>数据本身存在标准答案类别，采用</a:t>
            </a:r>
            <a:r>
              <a:rPr lang="en-US" altLang="zh-CN" sz="1400" b="1" dirty="0" smtClean="0">
                <a:solidFill>
                  <a:srgbClr val="008000"/>
                </a:solidFill>
              </a:rPr>
              <a:t>Rand</a:t>
            </a:r>
            <a:r>
              <a:rPr lang="zh-CN" altLang="en-US" sz="1400" b="1" dirty="0" smtClean="0">
                <a:solidFill>
                  <a:srgbClr val="008000"/>
                </a:solidFill>
              </a:rPr>
              <a:t> </a:t>
            </a:r>
            <a:r>
              <a:rPr lang="en-US" altLang="zh-CN" sz="1400" b="1" dirty="0" smtClean="0">
                <a:solidFill>
                  <a:srgbClr val="008000"/>
                </a:solidFill>
              </a:rPr>
              <a:t>Index</a:t>
            </a:r>
            <a:r>
              <a:rPr lang="zh-CN" altLang="en-US" sz="1400" b="1" dirty="0" smtClean="0">
                <a:solidFill>
                  <a:srgbClr val="008000"/>
                </a:solidFill>
              </a:rPr>
              <a:t>进行评估</a:t>
            </a:r>
            <a:endParaRPr lang="en-US" altLang="zh-CN" sz="1400" b="1" dirty="0" smtClean="0">
              <a:solidFill>
                <a:srgbClr val="008000"/>
              </a:solidFill>
            </a:endParaRPr>
          </a:p>
          <a:p>
            <a:r>
              <a:rPr lang="en-US" altLang="zh-CN" sz="1400" b="1" dirty="0" smtClean="0">
                <a:solidFill>
                  <a:srgbClr val="008000"/>
                </a:solidFill>
              </a:rPr>
              <a:t>from </a:t>
            </a:r>
            <a:r>
              <a:rPr lang="en-US" altLang="zh-CN" sz="1400" b="1" dirty="0" err="1" smtClean="0">
                <a:solidFill>
                  <a:srgbClr val="008000"/>
                </a:solidFill>
              </a:rPr>
              <a:t>sklearn</a:t>
            </a:r>
            <a:r>
              <a:rPr lang="en-US" altLang="zh-CN" sz="1400" b="1" dirty="0" smtClean="0">
                <a:solidFill>
                  <a:srgbClr val="008000"/>
                </a:solidFill>
              </a:rPr>
              <a:t> import metrics</a:t>
            </a:r>
          </a:p>
          <a:p>
            <a:endParaRPr lang="en-US" altLang="zh-CN" sz="1400" i="1" dirty="0" smtClean="0">
              <a:solidFill>
                <a:srgbClr val="408080"/>
              </a:solidFill>
            </a:endParaRPr>
          </a:p>
          <a:p>
            <a:r>
              <a:rPr lang="en-US" altLang="zh-CN" sz="1400" i="1" dirty="0">
                <a:solidFill>
                  <a:srgbClr val="408080"/>
                </a:solidFill>
              </a:rPr>
              <a:t>print('Adjusted Rand Index: %0.3f' % </a:t>
            </a:r>
            <a:r>
              <a:rPr lang="en-US" altLang="zh-CN" sz="1400" i="1" dirty="0" err="1">
                <a:solidFill>
                  <a:srgbClr val="408080"/>
                </a:solidFill>
              </a:rPr>
              <a:t>metrics.adjusted_rand_score</a:t>
            </a:r>
            <a:r>
              <a:rPr lang="en-US" altLang="zh-CN" sz="1400" i="1" dirty="0">
                <a:solidFill>
                  <a:srgbClr val="408080"/>
                </a:solidFill>
              </a:rPr>
              <a:t>(y, labels))</a:t>
            </a:r>
            <a:endParaRPr lang="zh-CN" altLang="en-US" sz="14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068960"/>
            <a:ext cx="3745364" cy="3612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81" y="4006252"/>
            <a:ext cx="3767152" cy="31069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04838" y="3638636"/>
            <a:ext cx="961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DBSCAN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8008" y="2640211"/>
            <a:ext cx="1054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K-means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351500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2"/>
          <p:cNvSpPr txBox="1">
            <a:spLocks/>
          </p:cNvSpPr>
          <p:nvPr/>
        </p:nvSpPr>
        <p:spPr>
          <a:xfrm>
            <a:off x="395536" y="548680"/>
            <a:ext cx="8229600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400" dirty="0">
                <a:solidFill>
                  <a:srgbClr val="0070C0"/>
                </a:solidFill>
              </a:rPr>
              <a:t>5</a:t>
            </a:r>
            <a:r>
              <a:rPr kumimoji="1" lang="en-US" altLang="zh-CN" sz="2400" dirty="0" smtClean="0">
                <a:solidFill>
                  <a:srgbClr val="0070C0"/>
                </a:solidFill>
              </a:rPr>
              <a:t>.</a:t>
            </a:r>
            <a:r>
              <a:rPr kumimoji="1" lang="zh-CN" altLang="en-US" sz="2400" dirty="0" smtClean="0">
                <a:solidFill>
                  <a:srgbClr val="0070C0"/>
                </a:solidFill>
              </a:rPr>
              <a:t> 聚类结果可视化</a:t>
            </a:r>
            <a:endParaRPr kumimoji="1" lang="en-US" altLang="zh-CN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52478" y="1184509"/>
            <a:ext cx="869152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8000"/>
                </a:solidFill>
              </a:rPr>
              <a:t>from </a:t>
            </a:r>
            <a:r>
              <a:rPr lang="en-US" altLang="zh-CN" sz="1400" b="1" dirty="0" err="1" smtClean="0">
                <a:solidFill>
                  <a:srgbClr val="008000"/>
                </a:solidFill>
              </a:rPr>
              <a:t>sklearn.decomposition</a:t>
            </a:r>
            <a:r>
              <a:rPr lang="en-US" altLang="zh-CN" sz="1400" b="1" dirty="0">
                <a:solidFill>
                  <a:srgbClr val="008000"/>
                </a:solidFill>
              </a:rPr>
              <a:t> </a:t>
            </a:r>
            <a:r>
              <a:rPr lang="en-US" altLang="zh-CN" sz="1400" b="1" dirty="0" smtClean="0">
                <a:solidFill>
                  <a:srgbClr val="008000"/>
                </a:solidFill>
              </a:rPr>
              <a:t>import PCA</a:t>
            </a:r>
          </a:p>
          <a:p>
            <a:r>
              <a:rPr lang="en-US" altLang="zh-CN" sz="1400" b="1" dirty="0" smtClean="0">
                <a:solidFill>
                  <a:srgbClr val="008000"/>
                </a:solidFill>
              </a:rPr>
              <a:t>import </a:t>
            </a:r>
            <a:r>
              <a:rPr lang="en-US" altLang="zh-CN" sz="1400" b="1" dirty="0" err="1">
                <a:solidFill>
                  <a:srgbClr val="008000"/>
                </a:solidFill>
              </a:rPr>
              <a:t>matplotlib.pyplot</a:t>
            </a:r>
            <a:r>
              <a:rPr lang="en-US" altLang="zh-CN" sz="1400" b="1" dirty="0">
                <a:solidFill>
                  <a:srgbClr val="008000"/>
                </a:solidFill>
              </a:rPr>
              <a:t> as </a:t>
            </a:r>
            <a:r>
              <a:rPr lang="en-US" altLang="zh-CN" sz="1400" b="1" dirty="0" err="1" smtClean="0">
                <a:solidFill>
                  <a:srgbClr val="008000"/>
                </a:solidFill>
              </a:rPr>
              <a:t>plt</a:t>
            </a:r>
            <a:endParaRPr lang="en-US" altLang="zh-CN" sz="1400" b="1" dirty="0" smtClean="0">
              <a:solidFill>
                <a:srgbClr val="008000"/>
              </a:solidFill>
            </a:endParaRPr>
          </a:p>
          <a:p>
            <a:r>
              <a:rPr lang="en-US" altLang="zh-CN" sz="1400" b="1" dirty="0">
                <a:solidFill>
                  <a:srgbClr val="008000"/>
                </a:solidFill>
              </a:rPr>
              <a:t>import </a:t>
            </a:r>
            <a:r>
              <a:rPr lang="en-US" altLang="zh-CN" sz="1400" b="1" dirty="0" err="1">
                <a:solidFill>
                  <a:srgbClr val="008000"/>
                </a:solidFill>
              </a:rPr>
              <a:t>numpy</a:t>
            </a:r>
            <a:r>
              <a:rPr lang="en-US" altLang="zh-CN" sz="1400" b="1" dirty="0">
                <a:solidFill>
                  <a:srgbClr val="008000"/>
                </a:solidFill>
              </a:rPr>
              <a:t> as np</a:t>
            </a:r>
          </a:p>
          <a:p>
            <a:endParaRPr lang="en-US" altLang="zh-CN" sz="14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</a:rPr>
              <a:t># Group the </a:t>
            </a:r>
            <a:r>
              <a:rPr lang="en-US" altLang="zh-CN" sz="1400" i="1" dirty="0" err="1">
                <a:solidFill>
                  <a:schemeClr val="bg1">
                    <a:lumMod val="50000"/>
                  </a:schemeClr>
                </a:solidFill>
              </a:rPr>
              <a:t>pca</a:t>
            </a:r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</a:rPr>
              <a:t> dataset according to their cluster </a:t>
            </a:r>
            <a:r>
              <a:rPr lang="en-US" altLang="zh-CN" sz="1400" i="1" dirty="0" smtClean="0">
                <a:solidFill>
                  <a:schemeClr val="bg1">
                    <a:lumMod val="50000"/>
                  </a:schemeClr>
                </a:solidFill>
              </a:rPr>
              <a:t>labels</a:t>
            </a:r>
          </a:p>
          <a:p>
            <a:r>
              <a:rPr lang="en-US" altLang="zh-CN" sz="1400" i="1" dirty="0">
                <a:solidFill>
                  <a:srgbClr val="408080"/>
                </a:solidFill>
              </a:rPr>
              <a:t>groups = [ []  for </a:t>
            </a:r>
            <a:r>
              <a:rPr lang="en-US" altLang="zh-CN" sz="1400" i="1" dirty="0" err="1">
                <a:solidFill>
                  <a:srgbClr val="408080"/>
                </a:solidFill>
              </a:rPr>
              <a:t>i</a:t>
            </a:r>
            <a:r>
              <a:rPr lang="en-US" altLang="zh-CN" sz="1400" i="1" dirty="0">
                <a:solidFill>
                  <a:srgbClr val="408080"/>
                </a:solidFill>
              </a:rPr>
              <a:t> in </a:t>
            </a:r>
            <a:r>
              <a:rPr lang="en-US" altLang="zh-CN" sz="1400" i="1" dirty="0" err="1">
                <a:solidFill>
                  <a:srgbClr val="408080"/>
                </a:solidFill>
              </a:rPr>
              <a:t>xrange</a:t>
            </a:r>
            <a:r>
              <a:rPr lang="en-US" altLang="zh-CN" sz="1400" i="1" dirty="0">
                <a:solidFill>
                  <a:srgbClr val="408080"/>
                </a:solidFill>
              </a:rPr>
              <a:t>(</a:t>
            </a:r>
            <a:r>
              <a:rPr lang="en-US" altLang="zh-CN" sz="1400" i="1" dirty="0" err="1">
                <a:solidFill>
                  <a:srgbClr val="408080"/>
                </a:solidFill>
              </a:rPr>
              <a:t>n_clusters</a:t>
            </a:r>
            <a:r>
              <a:rPr lang="en-US" altLang="zh-CN" sz="1400" i="1" dirty="0">
                <a:solidFill>
                  <a:srgbClr val="408080"/>
                </a:solidFill>
              </a:rPr>
              <a:t>)]</a:t>
            </a:r>
          </a:p>
          <a:p>
            <a:r>
              <a:rPr lang="en-US" altLang="zh-CN" sz="1400" i="1" dirty="0">
                <a:solidFill>
                  <a:srgbClr val="408080"/>
                </a:solidFill>
              </a:rPr>
              <a:t>for </a:t>
            </a:r>
            <a:r>
              <a:rPr lang="en-US" altLang="zh-CN" sz="1400" i="1" dirty="0" err="1">
                <a:solidFill>
                  <a:srgbClr val="408080"/>
                </a:solidFill>
              </a:rPr>
              <a:t>i</a:t>
            </a:r>
            <a:r>
              <a:rPr lang="en-US" altLang="zh-CN" sz="1400" i="1" dirty="0">
                <a:solidFill>
                  <a:srgbClr val="408080"/>
                </a:solidFill>
              </a:rPr>
              <a:t> in </a:t>
            </a:r>
            <a:r>
              <a:rPr lang="en-US" altLang="zh-CN" sz="1400" i="1" dirty="0" err="1">
                <a:solidFill>
                  <a:srgbClr val="408080"/>
                </a:solidFill>
              </a:rPr>
              <a:t>xrange</a:t>
            </a:r>
            <a:r>
              <a:rPr lang="en-US" altLang="zh-CN" sz="1400" i="1" dirty="0">
                <a:solidFill>
                  <a:srgbClr val="408080"/>
                </a:solidFill>
              </a:rPr>
              <a:t>(</a:t>
            </a:r>
            <a:r>
              <a:rPr lang="en-US" altLang="zh-CN" sz="1400" i="1" dirty="0" err="1">
                <a:solidFill>
                  <a:srgbClr val="408080"/>
                </a:solidFill>
              </a:rPr>
              <a:t>len</a:t>
            </a:r>
            <a:r>
              <a:rPr lang="en-US" altLang="zh-CN" sz="1400" i="1" dirty="0">
                <a:solidFill>
                  <a:srgbClr val="408080"/>
                </a:solidFill>
              </a:rPr>
              <a:t>(labels)):	</a:t>
            </a:r>
          </a:p>
          <a:p>
            <a:r>
              <a:rPr lang="en-US" altLang="zh-CN" sz="1400" i="1" dirty="0">
                <a:solidFill>
                  <a:srgbClr val="408080"/>
                </a:solidFill>
              </a:rPr>
              <a:t>        label = labels[</a:t>
            </a:r>
            <a:r>
              <a:rPr lang="en-US" altLang="zh-CN" sz="1400" i="1" dirty="0" err="1">
                <a:solidFill>
                  <a:srgbClr val="408080"/>
                </a:solidFill>
              </a:rPr>
              <a:t>i</a:t>
            </a:r>
            <a:r>
              <a:rPr lang="en-US" altLang="zh-CN" sz="1400" i="1" dirty="0">
                <a:solidFill>
                  <a:srgbClr val="408080"/>
                </a:solidFill>
              </a:rPr>
              <a:t>]	</a:t>
            </a:r>
          </a:p>
          <a:p>
            <a:r>
              <a:rPr lang="en-US" altLang="zh-CN" sz="1400" i="1" dirty="0">
                <a:solidFill>
                  <a:srgbClr val="408080"/>
                </a:solidFill>
              </a:rPr>
              <a:t>        groups[label].append(x[</a:t>
            </a:r>
            <a:r>
              <a:rPr lang="en-US" altLang="zh-CN" sz="1400" i="1" dirty="0" err="1">
                <a:solidFill>
                  <a:srgbClr val="408080"/>
                </a:solidFill>
              </a:rPr>
              <a:t>i</a:t>
            </a:r>
            <a:r>
              <a:rPr lang="en-US" altLang="zh-CN" sz="1400" i="1" dirty="0">
                <a:solidFill>
                  <a:srgbClr val="408080"/>
                </a:solidFill>
              </a:rPr>
              <a:t>])</a:t>
            </a:r>
          </a:p>
          <a:p>
            <a:endParaRPr lang="en-US" altLang="zh-CN" sz="14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400" i="1" dirty="0" smtClean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</a:rPr>
              <a:t>Plot the group of </a:t>
            </a:r>
            <a:r>
              <a:rPr lang="en-US" altLang="zh-CN" sz="1400" i="1" dirty="0" smtClean="0">
                <a:solidFill>
                  <a:schemeClr val="bg1">
                    <a:lumMod val="50000"/>
                  </a:schemeClr>
                </a:solidFill>
              </a:rPr>
              <a:t>dataset</a:t>
            </a:r>
          </a:p>
          <a:p>
            <a:r>
              <a:rPr lang="en-US" altLang="zh-CN" sz="1400" i="1" dirty="0">
                <a:solidFill>
                  <a:srgbClr val="408080"/>
                </a:solidFill>
              </a:rPr>
              <a:t>fig = </a:t>
            </a:r>
            <a:r>
              <a:rPr lang="en-US" altLang="zh-CN" sz="1400" i="1" dirty="0" err="1">
                <a:solidFill>
                  <a:srgbClr val="408080"/>
                </a:solidFill>
              </a:rPr>
              <a:t>plt.figure</a:t>
            </a:r>
            <a:r>
              <a:rPr lang="en-US" altLang="zh-CN" sz="1400" i="1" dirty="0">
                <a:solidFill>
                  <a:srgbClr val="408080"/>
                </a:solidFill>
              </a:rPr>
              <a:t>()</a:t>
            </a:r>
          </a:p>
          <a:p>
            <a:r>
              <a:rPr lang="en-US" altLang="zh-CN" sz="1400" i="1" dirty="0">
                <a:solidFill>
                  <a:srgbClr val="408080"/>
                </a:solidFill>
              </a:rPr>
              <a:t>ax = </a:t>
            </a:r>
            <a:r>
              <a:rPr lang="en-US" altLang="zh-CN" sz="1400" i="1" dirty="0" err="1">
                <a:solidFill>
                  <a:srgbClr val="408080"/>
                </a:solidFill>
              </a:rPr>
              <a:t>fig.add_subplot</a:t>
            </a:r>
            <a:r>
              <a:rPr lang="en-US" altLang="zh-CN" sz="1400" i="1" dirty="0">
                <a:solidFill>
                  <a:srgbClr val="408080"/>
                </a:solidFill>
              </a:rPr>
              <a:t>(1,1,1,axisbg="1.0")</a:t>
            </a:r>
          </a:p>
          <a:p>
            <a:r>
              <a:rPr lang="en-US" altLang="zh-CN" sz="1400" i="1" dirty="0">
                <a:solidFill>
                  <a:srgbClr val="408080"/>
                </a:solidFill>
              </a:rPr>
              <a:t>colors = ['r', '</a:t>
            </a:r>
            <a:r>
              <a:rPr lang="en-US" altLang="zh-CN" sz="1400" i="1" dirty="0" err="1">
                <a:solidFill>
                  <a:srgbClr val="408080"/>
                </a:solidFill>
              </a:rPr>
              <a:t>g','y','m</a:t>
            </a:r>
            <a:r>
              <a:rPr lang="en-US" altLang="zh-CN" sz="1400" i="1" dirty="0">
                <a:solidFill>
                  <a:srgbClr val="408080"/>
                </a:solidFill>
              </a:rPr>
              <a:t>']</a:t>
            </a:r>
          </a:p>
          <a:p>
            <a:r>
              <a:rPr lang="en-US" altLang="zh-CN" sz="1400" i="1" dirty="0">
                <a:solidFill>
                  <a:srgbClr val="408080"/>
                </a:solidFill>
              </a:rPr>
              <a:t>markers = ['o', '^', 's', 'x']</a:t>
            </a:r>
          </a:p>
          <a:p>
            <a:r>
              <a:rPr lang="en-US" altLang="zh-CN" sz="1400" i="1" dirty="0">
                <a:solidFill>
                  <a:srgbClr val="408080"/>
                </a:solidFill>
              </a:rPr>
              <a:t>legends = ['cluster1', 'cluster2', 'cluster3', 'cluster4']</a:t>
            </a:r>
          </a:p>
          <a:p>
            <a:r>
              <a:rPr lang="en-US" altLang="zh-CN" sz="1400" i="1" dirty="0">
                <a:solidFill>
                  <a:srgbClr val="408080"/>
                </a:solidFill>
              </a:rPr>
              <a:t>for </a:t>
            </a:r>
            <a:r>
              <a:rPr lang="en-US" altLang="zh-CN" sz="1400" i="1" dirty="0" err="1">
                <a:solidFill>
                  <a:srgbClr val="408080"/>
                </a:solidFill>
              </a:rPr>
              <a:t>i</a:t>
            </a:r>
            <a:r>
              <a:rPr lang="en-US" altLang="zh-CN" sz="1400" i="1" dirty="0">
                <a:solidFill>
                  <a:srgbClr val="408080"/>
                </a:solidFill>
              </a:rPr>
              <a:t> in </a:t>
            </a:r>
            <a:r>
              <a:rPr lang="en-US" altLang="zh-CN" sz="1400" i="1" dirty="0" err="1">
                <a:solidFill>
                  <a:srgbClr val="408080"/>
                </a:solidFill>
              </a:rPr>
              <a:t>xrange</a:t>
            </a:r>
            <a:r>
              <a:rPr lang="en-US" altLang="zh-CN" sz="1400" i="1" dirty="0">
                <a:solidFill>
                  <a:srgbClr val="408080"/>
                </a:solidFill>
              </a:rPr>
              <a:t>(</a:t>
            </a:r>
            <a:r>
              <a:rPr lang="en-US" altLang="zh-CN" sz="1400" i="1" dirty="0" err="1">
                <a:solidFill>
                  <a:srgbClr val="408080"/>
                </a:solidFill>
              </a:rPr>
              <a:t>n_clusters</a:t>
            </a:r>
            <a:r>
              <a:rPr lang="en-US" altLang="zh-CN" sz="1400" i="1" dirty="0">
                <a:solidFill>
                  <a:srgbClr val="408080"/>
                </a:solidFill>
              </a:rPr>
              <a:t>):	</a:t>
            </a:r>
          </a:p>
          <a:p>
            <a:r>
              <a:rPr lang="en-US" altLang="zh-CN" sz="1400" i="1" dirty="0">
                <a:solidFill>
                  <a:srgbClr val="408080"/>
                </a:solidFill>
              </a:rPr>
              <a:t>     array = </a:t>
            </a:r>
            <a:r>
              <a:rPr lang="en-US" altLang="zh-CN" sz="1400" i="1" dirty="0" err="1">
                <a:solidFill>
                  <a:srgbClr val="408080"/>
                </a:solidFill>
              </a:rPr>
              <a:t>np.asarray</a:t>
            </a:r>
            <a:r>
              <a:rPr lang="en-US" altLang="zh-CN" sz="1400" i="1" dirty="0">
                <a:solidFill>
                  <a:srgbClr val="408080"/>
                </a:solidFill>
              </a:rPr>
              <a:t>(groups[</a:t>
            </a:r>
            <a:r>
              <a:rPr lang="en-US" altLang="zh-CN" sz="1400" i="1" dirty="0" err="1">
                <a:solidFill>
                  <a:srgbClr val="408080"/>
                </a:solidFill>
              </a:rPr>
              <a:t>i</a:t>
            </a:r>
            <a:r>
              <a:rPr lang="en-US" altLang="zh-CN" sz="1400" i="1" dirty="0">
                <a:solidFill>
                  <a:srgbClr val="408080"/>
                </a:solidFill>
              </a:rPr>
              <a:t>])	</a:t>
            </a:r>
          </a:p>
          <a:p>
            <a:r>
              <a:rPr lang="en-US" altLang="zh-CN" sz="1400" i="1" dirty="0">
                <a:solidFill>
                  <a:srgbClr val="408080"/>
                </a:solidFill>
              </a:rPr>
              <a:t>     </a:t>
            </a:r>
            <a:r>
              <a:rPr lang="en-US" altLang="zh-CN" sz="1400" i="1" dirty="0" err="1">
                <a:solidFill>
                  <a:srgbClr val="408080"/>
                </a:solidFill>
              </a:rPr>
              <a:t>ax.scatter</a:t>
            </a:r>
            <a:r>
              <a:rPr lang="en-US" altLang="zh-CN" sz="1400" i="1" dirty="0">
                <a:solidFill>
                  <a:srgbClr val="408080"/>
                </a:solidFill>
              </a:rPr>
              <a:t>(x=array[:,0], y=array[:,1], marker=markers[</a:t>
            </a:r>
            <a:r>
              <a:rPr lang="en-US" altLang="zh-CN" sz="1400" i="1" dirty="0" err="1">
                <a:solidFill>
                  <a:srgbClr val="408080"/>
                </a:solidFill>
              </a:rPr>
              <a:t>i</a:t>
            </a:r>
            <a:r>
              <a:rPr lang="en-US" altLang="zh-CN" sz="1400" i="1" dirty="0">
                <a:solidFill>
                  <a:srgbClr val="408080"/>
                </a:solidFill>
              </a:rPr>
              <a:t>], c=colors[</a:t>
            </a:r>
            <a:r>
              <a:rPr lang="en-US" altLang="zh-CN" sz="1400" i="1" dirty="0" err="1">
                <a:solidFill>
                  <a:srgbClr val="408080"/>
                </a:solidFill>
              </a:rPr>
              <a:t>i</a:t>
            </a:r>
            <a:r>
              <a:rPr lang="en-US" altLang="zh-CN" sz="1400" i="1" dirty="0">
                <a:solidFill>
                  <a:srgbClr val="408080"/>
                </a:solidFill>
              </a:rPr>
              <a:t>],label=legends[</a:t>
            </a:r>
            <a:r>
              <a:rPr lang="en-US" altLang="zh-CN" sz="1400" i="1" dirty="0" err="1">
                <a:solidFill>
                  <a:srgbClr val="408080"/>
                </a:solidFill>
              </a:rPr>
              <a:t>i</a:t>
            </a:r>
            <a:r>
              <a:rPr lang="en-US" altLang="zh-CN" sz="1400" i="1" dirty="0">
                <a:solidFill>
                  <a:srgbClr val="408080"/>
                </a:solidFill>
              </a:rPr>
              <a:t>])</a:t>
            </a:r>
          </a:p>
          <a:p>
            <a:endParaRPr lang="en-US" altLang="zh-CN" sz="1400" i="1" dirty="0">
              <a:solidFill>
                <a:srgbClr val="408080"/>
              </a:solidFill>
            </a:endParaRPr>
          </a:p>
          <a:p>
            <a:r>
              <a:rPr lang="en-US" altLang="zh-CN" sz="1400" i="1" dirty="0" err="1">
                <a:solidFill>
                  <a:srgbClr val="408080"/>
                </a:solidFill>
              </a:rPr>
              <a:t>plt.legend</a:t>
            </a:r>
            <a:r>
              <a:rPr lang="en-US" altLang="zh-CN" sz="1400" i="1" dirty="0">
                <a:solidFill>
                  <a:srgbClr val="408080"/>
                </a:solidFill>
              </a:rPr>
              <a:t>(</a:t>
            </a:r>
            <a:r>
              <a:rPr lang="en-US" altLang="zh-CN" sz="1400" i="1" dirty="0" err="1">
                <a:solidFill>
                  <a:srgbClr val="408080"/>
                </a:solidFill>
              </a:rPr>
              <a:t>loc</a:t>
            </a:r>
            <a:r>
              <a:rPr lang="en-US" altLang="zh-CN" sz="1400" i="1" dirty="0">
                <a:solidFill>
                  <a:srgbClr val="408080"/>
                </a:solidFill>
              </a:rPr>
              <a:t>=2)</a:t>
            </a:r>
          </a:p>
          <a:p>
            <a:r>
              <a:rPr lang="en-US" altLang="zh-CN" sz="1400" i="1" dirty="0" err="1">
                <a:solidFill>
                  <a:srgbClr val="408080"/>
                </a:solidFill>
              </a:rPr>
              <a:t>plt.show</a:t>
            </a:r>
            <a:r>
              <a:rPr lang="en-US" altLang="zh-CN" sz="1400" i="1" dirty="0">
                <a:solidFill>
                  <a:srgbClr val="408080"/>
                </a:solidFill>
              </a:rPr>
              <a:t>()</a:t>
            </a:r>
            <a:endParaRPr lang="zh-CN" altLang="en-US" sz="1400" i="1" dirty="0">
              <a:solidFill>
                <a:srgbClr val="40808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195" y="1315370"/>
            <a:ext cx="2147379" cy="160957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315370"/>
            <a:ext cx="2227814" cy="16648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5" y="3194462"/>
            <a:ext cx="2227814" cy="16658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478" y="3194462"/>
            <a:ext cx="2186668" cy="166584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061211" y="810490"/>
            <a:ext cx="961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DBSCAN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28579" y="757128"/>
            <a:ext cx="1054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K-means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57708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代码及数据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代码</a:t>
            </a:r>
            <a:endParaRPr lang="en-US" altLang="zh-CN" b="1" dirty="0" smtClean="0"/>
          </a:p>
          <a:p>
            <a:pPr lvl="1"/>
            <a:r>
              <a:rPr lang="en-US" altLang="zh-CN" b="1" dirty="0" err="1" smtClean="0"/>
              <a:t>DBSCAN.py</a:t>
            </a:r>
            <a:endParaRPr lang="en-US" altLang="zh-CN" b="1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66021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算法原理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参数的选择</a:t>
            </a:r>
            <a:endParaRPr kumimoji="1" lang="en-US" altLang="zh-CN" dirty="0" smtClean="0"/>
          </a:p>
          <a:p>
            <a:r>
              <a:rPr kumimoji="1" lang="zh-CN" altLang="en-US" dirty="0" smtClean="0"/>
              <a:t>优缺点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7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DBSCAN</a:t>
            </a:r>
            <a:r>
              <a:rPr lang="zh-CN" altLang="en-US" dirty="0" smtClean="0"/>
              <a:t>密度聚类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DBSCAN</a:t>
            </a:r>
            <a:r>
              <a:rPr lang="zh-CN" altLang="en-US" dirty="0" smtClean="0"/>
              <a:t>聚类算法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不需要预先指定簇的个数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最终簇的个数不定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597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-9273" y="-99392"/>
            <a:ext cx="9144000" cy="51434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DBSCAN</a:t>
            </a:r>
            <a:r>
              <a:rPr lang="zh-CN" altLang="en-US" dirty="0" smtClean="0"/>
              <a:t>密度聚类</a:t>
            </a:r>
            <a:endParaRPr lang="en-US" dirty="0"/>
          </a:p>
        </p:txBody>
      </p:sp>
      <p:sp>
        <p:nvSpPr>
          <p:cNvPr id="14" name="object 4"/>
          <p:cNvSpPr txBox="1"/>
          <p:nvPr/>
        </p:nvSpPr>
        <p:spPr>
          <a:xfrm>
            <a:off x="5168519" y="1588599"/>
            <a:ext cx="1788024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106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WFDBFT+å¾®è½¯é�»"/>
                <a:cs typeface="WFDBFT+å¾®è½¯é�»"/>
              </a:rPr>
              <a:t>边界点</a:t>
            </a:r>
            <a:r>
              <a:rPr sz="1600" dirty="0" smtClean="0">
                <a:solidFill>
                  <a:srgbClr val="000000"/>
                </a:solidFill>
                <a:latin typeface="WFDBFT+å¾®è½¯é�»"/>
                <a:cs typeface="WFDBFT+å¾®è½¯é�»"/>
              </a:rPr>
              <a:t>：</a:t>
            </a:r>
            <a:r>
              <a:rPr lang="zh-CN" altLang="en-US" sz="1600" dirty="0" smtClean="0">
                <a:solidFill>
                  <a:srgbClr val="000000"/>
                </a:solidFill>
                <a:latin typeface="WFDBFT+å¾®è½¯é�»"/>
                <a:cs typeface="WFDBFT+å¾®è½¯é�»"/>
              </a:rPr>
              <a:t>在核心点的领域内</a:t>
            </a:r>
            <a:endParaRPr sz="1600" dirty="0">
              <a:solidFill>
                <a:srgbClr val="000000"/>
              </a:solidFill>
              <a:latin typeface="WFDBFT+å¾®è½¯é�»"/>
              <a:cs typeface="WFDBFT+å¾®è½¯é�»"/>
            </a:endParaRPr>
          </a:p>
        </p:txBody>
      </p:sp>
      <p:sp>
        <p:nvSpPr>
          <p:cNvPr id="15" name="object 5"/>
          <p:cNvSpPr txBox="1"/>
          <p:nvPr/>
        </p:nvSpPr>
        <p:spPr>
          <a:xfrm>
            <a:off x="3406140" y="2831150"/>
            <a:ext cx="399830" cy="357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14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MAIGNR+å¾®è½¯é�»"/>
                <a:cs typeface="MAIGNR+å¾®è½¯é�»"/>
              </a:rPr>
              <a:t>Eps</a:t>
            </a:r>
          </a:p>
        </p:txBody>
      </p:sp>
      <p:sp>
        <p:nvSpPr>
          <p:cNvPr id="16" name="object 6"/>
          <p:cNvSpPr txBox="1"/>
          <p:nvPr/>
        </p:nvSpPr>
        <p:spPr>
          <a:xfrm>
            <a:off x="5168519" y="3848717"/>
            <a:ext cx="2129028" cy="5723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106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WFDBFT+å¾®è½¯é�»"/>
                <a:cs typeface="WFDBFT+å¾®è½¯é�»"/>
              </a:rPr>
              <a:t>核心点：邻域内点的</a:t>
            </a:r>
          </a:p>
        </p:txBody>
      </p:sp>
      <p:sp>
        <p:nvSpPr>
          <p:cNvPr id="17" name="object 7"/>
          <p:cNvSpPr txBox="1"/>
          <p:nvPr/>
        </p:nvSpPr>
        <p:spPr>
          <a:xfrm>
            <a:off x="5168519" y="4092234"/>
            <a:ext cx="1788024" cy="5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109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WFDBFT+å¾®è½¯é�»"/>
                <a:cs typeface="WFDBFT+å¾®è½¯é�»"/>
              </a:rPr>
              <a:t>个数超过</a:t>
            </a:r>
            <a:r>
              <a:rPr sz="1600">
                <a:solidFill>
                  <a:srgbClr val="000000"/>
                </a:solidFill>
                <a:latin typeface="MAIGNR+å¾®è½¯é�»"/>
                <a:cs typeface="MAIGNR+å¾®è½¯é�»"/>
              </a:rPr>
              <a:t>MinPts</a:t>
            </a:r>
          </a:p>
        </p:txBody>
      </p:sp>
      <p:sp>
        <p:nvSpPr>
          <p:cNvPr id="18" name="object 8"/>
          <p:cNvSpPr txBox="1"/>
          <p:nvPr/>
        </p:nvSpPr>
        <p:spPr>
          <a:xfrm>
            <a:off x="2322322" y="4318593"/>
            <a:ext cx="1094528" cy="502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85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AIGNR+å¾®è½¯é�»"/>
                <a:cs typeface="MAIGNR+å¾®è½¯é�»"/>
              </a:rPr>
              <a:t>MinPts=5</a:t>
            </a:r>
          </a:p>
        </p:txBody>
      </p:sp>
      <p:sp>
        <p:nvSpPr>
          <p:cNvPr id="19" name="矩形 18"/>
          <p:cNvSpPr/>
          <p:nvPr/>
        </p:nvSpPr>
        <p:spPr>
          <a:xfrm>
            <a:off x="971600" y="4866815"/>
            <a:ext cx="7128791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106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WFDBFT+å¾®è½¯é�»"/>
                <a:cs typeface="WFDBFT+å¾®è½¯é�»"/>
              </a:rPr>
              <a:t>DBSCAN</a:t>
            </a:r>
            <a:r>
              <a:rPr lang="zh-CN" altLang="en-US" dirty="0" smtClean="0">
                <a:solidFill>
                  <a:srgbClr val="000000"/>
                </a:solidFill>
                <a:latin typeface="WFDBFT+å¾®è½¯é�»"/>
                <a:cs typeface="WFDBFT+å¾®è½¯é�»"/>
              </a:rPr>
              <a:t>的两个参数</a:t>
            </a:r>
            <a:endParaRPr lang="en-US" altLang="zh-CN" dirty="0" smtClean="0">
              <a:solidFill>
                <a:srgbClr val="000000"/>
              </a:solidFill>
              <a:latin typeface="WFDBFT+å¾®è½¯é�»"/>
              <a:cs typeface="WFDBFT+å¾®è½¯é�»"/>
            </a:endParaRPr>
          </a:p>
          <a:p>
            <a:pPr marL="742950" lvl="1" indent="-285750">
              <a:lnSpc>
                <a:spcPts val="2106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WFDBFT+å¾®è½¯é�»"/>
                <a:cs typeface="WFDBFT+å¾®è½¯é�»"/>
              </a:rPr>
              <a:t>半径</a:t>
            </a:r>
            <a:r>
              <a:rPr lang="en-US" altLang="zh-CN" dirty="0" smtClean="0">
                <a:solidFill>
                  <a:srgbClr val="000000"/>
                </a:solidFill>
                <a:latin typeface="WFDBFT+å¾®è½¯é�»"/>
                <a:cs typeface="WFDBFT+å¾®è½¯é�»"/>
              </a:rPr>
              <a:t>Eps</a:t>
            </a:r>
            <a:r>
              <a:rPr lang="zh-CN" altLang="en-US" dirty="0" smtClean="0">
                <a:solidFill>
                  <a:srgbClr val="000000"/>
                </a:solidFill>
                <a:latin typeface="WFDBFT+å¾®è½¯é�»"/>
                <a:cs typeface="WFDBFT+å¾®è½¯é�»"/>
              </a:rPr>
              <a:t>：表示以给定样本点为中心的圆形邻域的范围，用以确定距离为多少的样本点可以归纳到同一个簇中</a:t>
            </a:r>
            <a:endParaRPr lang="en-US" altLang="zh-CN" dirty="0" smtClean="0">
              <a:solidFill>
                <a:srgbClr val="000000"/>
              </a:solidFill>
              <a:latin typeface="WFDBFT+å¾®è½¯é�»"/>
              <a:cs typeface="WFDBFT+å¾®è½¯é�»"/>
            </a:endParaRPr>
          </a:p>
          <a:p>
            <a:pPr marL="742950" lvl="1" indent="-285750">
              <a:lnSpc>
                <a:spcPts val="2106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zh-CN" dirty="0" err="1" smtClean="0">
                <a:solidFill>
                  <a:srgbClr val="000000"/>
                </a:solidFill>
                <a:latin typeface="WFDBFT+å¾®è½¯é�»"/>
                <a:cs typeface="WFDBFT+å¾®è½¯é�»"/>
              </a:rPr>
              <a:t>minPts</a:t>
            </a:r>
            <a:r>
              <a:rPr lang="en-US" altLang="zh-CN" dirty="0" smtClean="0">
                <a:solidFill>
                  <a:srgbClr val="000000"/>
                </a:solidFill>
                <a:latin typeface="WFDBFT+å¾®è½¯é�»"/>
                <a:cs typeface="WFDBFT+å¾®è½¯é�»"/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  <a:latin typeface="WFDBFT+å¾®è½¯é�»"/>
                <a:cs typeface="WFDBFT+å¾®è½¯é�»"/>
              </a:rPr>
              <a:t> 以样本点为中心的领域内最少样本点的数量，用以确定多少个邻居样本点可以归纳到同一个簇中</a:t>
            </a:r>
            <a:endParaRPr lang="zh-CN" altLang="en-US" dirty="0">
              <a:solidFill>
                <a:srgbClr val="000000"/>
              </a:solidFill>
              <a:latin typeface="WFDBFT+å¾®è½¯é�»"/>
              <a:cs typeface="WFDBFT+å¾®è½¯é�»"/>
            </a:endParaRPr>
          </a:p>
        </p:txBody>
      </p:sp>
      <p:sp>
        <p:nvSpPr>
          <p:cNvPr id="20" name="object 4"/>
          <p:cNvSpPr txBox="1"/>
          <p:nvPr/>
        </p:nvSpPr>
        <p:spPr>
          <a:xfrm>
            <a:off x="6660232" y="2603930"/>
            <a:ext cx="1788024" cy="807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106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rgbClr val="000000"/>
                </a:solidFill>
                <a:latin typeface="WFDBFT+å¾®è½¯é�»"/>
                <a:cs typeface="WFDBFT+å¾®è½¯é�»"/>
              </a:rPr>
              <a:t>噪声</a:t>
            </a:r>
            <a:r>
              <a:rPr sz="1600" dirty="0" smtClean="0">
                <a:solidFill>
                  <a:srgbClr val="000000"/>
                </a:solidFill>
                <a:latin typeface="WFDBFT+å¾®è½¯é�»"/>
                <a:cs typeface="WFDBFT+å¾®è½¯é�»"/>
              </a:rPr>
              <a:t>点</a:t>
            </a:r>
            <a:r>
              <a:rPr lang="zh-CN" altLang="en-US" sz="1600" dirty="0" smtClean="0">
                <a:solidFill>
                  <a:srgbClr val="000000"/>
                </a:solidFill>
                <a:latin typeface="WFDBFT+å¾®è½¯é�»"/>
                <a:cs typeface="WFDBFT+å¾®è½¯é�»"/>
              </a:rPr>
              <a:t>：稀疏区域内的点，既不是核心点也不是边界点</a:t>
            </a:r>
            <a:endParaRPr sz="1600" dirty="0">
              <a:solidFill>
                <a:srgbClr val="000000"/>
              </a:solidFill>
              <a:latin typeface="WFDBFT+å¾®è½¯é�»"/>
              <a:cs typeface="WFDBFT+å¾®è½¯é�»"/>
            </a:endParaRPr>
          </a:p>
        </p:txBody>
      </p:sp>
    </p:spTree>
    <p:extLst>
      <p:ext uri="{BB962C8B-B14F-4D97-AF65-F5344CB8AC3E}">
        <p14:creationId xmlns:p14="http://schemas.microsoft.com/office/powerpoint/2010/main" val="96532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OTFRDW+å¾®è½¯é�»"/>
                <a:cs typeface="OTFRDW+å¾®è½¯é�»"/>
              </a:rPr>
              <a:t>DBSCAN</a:t>
            </a:r>
            <a:r>
              <a:rPr lang="zh-CN" altLang="en-US" dirty="0">
                <a:solidFill>
                  <a:srgbClr val="000000"/>
                </a:solidFill>
                <a:latin typeface="QGEJWJ+å¾®è½¯é�»"/>
                <a:cs typeface="QGEJWJ+å¾®è½¯é�»"/>
              </a:rPr>
              <a:t>密度</a:t>
            </a:r>
            <a:r>
              <a:rPr lang="zh-CN" altLang="en-US" dirty="0" smtClean="0">
                <a:solidFill>
                  <a:srgbClr val="000000"/>
                </a:solidFill>
                <a:latin typeface="QGEJWJ+å¾®è½¯é�»"/>
                <a:cs typeface="QGEJWJ+å¾®è½¯é�»"/>
              </a:rPr>
              <a:t>聚类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DBSCAN</a:t>
            </a:r>
            <a:r>
              <a:rPr kumimoji="1" lang="zh-CN" altLang="en-US" dirty="0" smtClean="0"/>
              <a:t>算法流程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将所有样本标记为核心点、边界点或噪声点；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删除噪声点；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为距离在</a:t>
            </a:r>
            <a:r>
              <a:rPr kumimoji="1" lang="en-US" altLang="zh-CN" dirty="0" smtClean="0"/>
              <a:t>Eps</a:t>
            </a:r>
            <a:r>
              <a:rPr kumimoji="1" lang="zh-CN" altLang="en-US" dirty="0" smtClean="0"/>
              <a:t>之内的所有核心点之间赋予一条边；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每组连通的核心点形成一个簇；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将每个边界点指派到一个与之关联的核心点的簇中（核心点的半径范围内）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34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"/>
          <p:cNvSpPr/>
          <p:nvPr/>
        </p:nvSpPr>
        <p:spPr>
          <a:xfrm>
            <a:off x="259904" y="1349152"/>
            <a:ext cx="9144000" cy="51434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0" name="object 4"/>
          <p:cNvSpPr txBox="1"/>
          <p:nvPr/>
        </p:nvSpPr>
        <p:spPr>
          <a:xfrm>
            <a:off x="6330631" y="2631138"/>
            <a:ext cx="762685" cy="666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58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7F7F7F"/>
                </a:solidFill>
                <a:latin typeface="JSJWRM+Calibri"/>
                <a:cs typeface="JSJWRM+Calibri"/>
              </a:rPr>
              <a:t>Y </a:t>
            </a:r>
            <a:r>
              <a:rPr sz="1850">
                <a:solidFill>
                  <a:srgbClr val="7F7F7F"/>
                </a:solidFill>
                <a:latin typeface="APBOGR+å¾®è½¯é�»"/>
                <a:cs typeface="APBOGR+å¾®è½¯é�»"/>
              </a:rPr>
              <a:t>值</a:t>
            </a:r>
          </a:p>
        </p:txBody>
      </p:sp>
      <p:sp>
        <p:nvSpPr>
          <p:cNvPr id="81" name="object 5"/>
          <p:cNvSpPr txBox="1"/>
          <p:nvPr/>
        </p:nvSpPr>
        <p:spPr>
          <a:xfrm>
            <a:off x="4555170" y="3063578"/>
            <a:ext cx="305841" cy="1020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1</a:t>
            </a:r>
          </a:p>
          <a:p>
            <a:pPr marL="0" marR="0">
              <a:lnSpc>
                <a:spcPts val="159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1</a:t>
            </a:r>
          </a:p>
          <a:p>
            <a:pPr marL="0" marR="0">
              <a:lnSpc>
                <a:spcPts val="158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1</a:t>
            </a:r>
          </a:p>
          <a:p>
            <a:pPr marL="0" marR="0">
              <a:lnSpc>
                <a:spcPts val="159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1</a:t>
            </a:r>
          </a:p>
        </p:txBody>
      </p:sp>
      <p:sp>
        <p:nvSpPr>
          <p:cNvPr id="82" name="object 6"/>
          <p:cNvSpPr txBox="1"/>
          <p:nvPr/>
        </p:nvSpPr>
        <p:spPr>
          <a:xfrm>
            <a:off x="4631370" y="3063578"/>
            <a:ext cx="306631" cy="3039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3</a:t>
            </a:r>
          </a:p>
          <a:p>
            <a:pPr marL="0" marR="0">
              <a:lnSpc>
                <a:spcPts val="159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2</a:t>
            </a:r>
          </a:p>
          <a:p>
            <a:pPr marL="0" marR="0">
              <a:lnSpc>
                <a:spcPts val="158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1</a:t>
            </a:r>
          </a:p>
          <a:p>
            <a:pPr marL="0" marR="0">
              <a:lnSpc>
                <a:spcPts val="159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0</a:t>
            </a:r>
          </a:p>
          <a:p>
            <a:pPr marL="5" marR="0">
              <a:lnSpc>
                <a:spcPts val="158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9</a:t>
            </a:r>
          </a:p>
          <a:p>
            <a:pPr marL="5" marR="0">
              <a:lnSpc>
                <a:spcPts val="159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8</a:t>
            </a:r>
          </a:p>
          <a:p>
            <a:pPr marL="5" marR="0">
              <a:lnSpc>
                <a:spcPts val="158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7</a:t>
            </a:r>
          </a:p>
          <a:p>
            <a:pPr marL="5" marR="0">
              <a:lnSpc>
                <a:spcPts val="159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6</a:t>
            </a:r>
          </a:p>
          <a:p>
            <a:pPr marL="5" marR="0">
              <a:lnSpc>
                <a:spcPts val="158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5</a:t>
            </a:r>
          </a:p>
          <a:p>
            <a:pPr marL="5" marR="0">
              <a:lnSpc>
                <a:spcPts val="1592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4</a:t>
            </a:r>
          </a:p>
          <a:p>
            <a:pPr marL="5" marR="0">
              <a:lnSpc>
                <a:spcPts val="159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3</a:t>
            </a:r>
          </a:p>
          <a:p>
            <a:pPr marL="5" marR="0">
              <a:lnSpc>
                <a:spcPts val="158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2</a:t>
            </a:r>
          </a:p>
          <a:p>
            <a:pPr marL="5" marR="0">
              <a:lnSpc>
                <a:spcPts val="159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1</a:t>
            </a:r>
          </a:p>
          <a:p>
            <a:pPr marL="5" marR="0">
              <a:lnSpc>
                <a:spcPts val="158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0</a:t>
            </a:r>
          </a:p>
        </p:txBody>
      </p:sp>
      <p:sp>
        <p:nvSpPr>
          <p:cNvPr id="83" name="object 7"/>
          <p:cNvSpPr txBox="1"/>
          <p:nvPr/>
        </p:nvSpPr>
        <p:spPr>
          <a:xfrm>
            <a:off x="5312218" y="3243548"/>
            <a:ext cx="2162946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WCBWRT+Arial"/>
                <a:cs typeface="WCBWRT+Arial"/>
              </a:rPr>
              <a:t>P10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WCBWRT+Arial"/>
                <a:cs typeface="WCBWRT+Arial"/>
              </a:rPr>
              <a:t>P11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WCBWRT+Arial"/>
                <a:cs typeface="WCBWRT+Arial"/>
              </a:rPr>
              <a:t>P12</a:t>
            </a:r>
          </a:p>
        </p:txBody>
      </p:sp>
      <p:sp>
        <p:nvSpPr>
          <p:cNvPr id="84" name="object 10"/>
          <p:cNvSpPr txBox="1"/>
          <p:nvPr/>
        </p:nvSpPr>
        <p:spPr>
          <a:xfrm>
            <a:off x="7078534" y="3848808"/>
            <a:ext cx="976173" cy="598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3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WCBWRT+Arial"/>
                <a:cs typeface="WCBWRT+Arial"/>
              </a:rPr>
              <a:t>P7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WCBWRT+Arial"/>
                <a:cs typeface="WCBWRT+Arial"/>
              </a:rPr>
              <a:t>P8</a:t>
            </a:r>
          </a:p>
        </p:txBody>
      </p:sp>
      <p:sp>
        <p:nvSpPr>
          <p:cNvPr id="85" name="object 11"/>
          <p:cNvSpPr txBox="1"/>
          <p:nvPr/>
        </p:nvSpPr>
        <p:spPr>
          <a:xfrm>
            <a:off x="6724965" y="4051268"/>
            <a:ext cx="622510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WCBWRT+Arial"/>
                <a:cs typeface="WCBWRT+Arial"/>
              </a:rPr>
              <a:t>P5</a:t>
            </a:r>
          </a:p>
        </p:txBody>
      </p:sp>
      <p:sp>
        <p:nvSpPr>
          <p:cNvPr id="86" name="object 14"/>
          <p:cNvSpPr txBox="1"/>
          <p:nvPr/>
        </p:nvSpPr>
        <p:spPr>
          <a:xfrm>
            <a:off x="7078534" y="4253325"/>
            <a:ext cx="622510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WCBWRT+Arial"/>
                <a:cs typeface="WCBWRT+Arial"/>
              </a:rPr>
              <a:t>P6</a:t>
            </a:r>
          </a:p>
        </p:txBody>
      </p:sp>
      <p:sp>
        <p:nvSpPr>
          <p:cNvPr id="87" name="object 15"/>
          <p:cNvSpPr txBox="1"/>
          <p:nvPr/>
        </p:nvSpPr>
        <p:spPr>
          <a:xfrm>
            <a:off x="8138984" y="4657185"/>
            <a:ext cx="622510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WCBWRT+Arial"/>
                <a:cs typeface="WCBWRT+Arial"/>
              </a:rPr>
              <a:t>P9</a:t>
            </a:r>
          </a:p>
        </p:txBody>
      </p:sp>
      <p:sp>
        <p:nvSpPr>
          <p:cNvPr id="88" name="object 16"/>
          <p:cNvSpPr txBox="1"/>
          <p:nvPr/>
        </p:nvSpPr>
        <p:spPr>
          <a:xfrm>
            <a:off x="5664643" y="4858988"/>
            <a:ext cx="622510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WCBWRT+Arial"/>
                <a:cs typeface="WCBWRT+Arial"/>
              </a:rPr>
              <a:t>P3</a:t>
            </a:r>
          </a:p>
        </p:txBody>
      </p:sp>
      <p:sp>
        <p:nvSpPr>
          <p:cNvPr id="89" name="object 17"/>
          <p:cNvSpPr txBox="1"/>
          <p:nvPr/>
        </p:nvSpPr>
        <p:spPr>
          <a:xfrm>
            <a:off x="6019100" y="5061020"/>
            <a:ext cx="1029258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WCBWRT+Arial"/>
                <a:cs typeface="WCBWRT+Arial"/>
              </a:rPr>
              <a:t>P13P4</a:t>
            </a:r>
          </a:p>
        </p:txBody>
      </p:sp>
      <p:sp>
        <p:nvSpPr>
          <p:cNvPr id="90" name="object 18"/>
          <p:cNvSpPr txBox="1"/>
          <p:nvPr/>
        </p:nvSpPr>
        <p:spPr>
          <a:xfrm>
            <a:off x="5311075" y="5262521"/>
            <a:ext cx="622883" cy="598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3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WCBWRT+Arial"/>
                <a:cs typeface="WCBWRT+Arial"/>
              </a:rPr>
              <a:t>P1</a:t>
            </a:r>
          </a:p>
        </p:txBody>
      </p:sp>
      <p:sp>
        <p:nvSpPr>
          <p:cNvPr id="91" name="object 19"/>
          <p:cNvSpPr txBox="1"/>
          <p:nvPr/>
        </p:nvSpPr>
        <p:spPr>
          <a:xfrm>
            <a:off x="5664643" y="5464879"/>
            <a:ext cx="622510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WCBWRT+Arial"/>
                <a:cs typeface="WCBWRT+Arial"/>
              </a:rPr>
              <a:t>P2</a:t>
            </a:r>
          </a:p>
        </p:txBody>
      </p:sp>
      <p:sp>
        <p:nvSpPr>
          <p:cNvPr id="92" name="object 20"/>
          <p:cNvSpPr txBox="1"/>
          <p:nvPr/>
        </p:nvSpPr>
        <p:spPr>
          <a:xfrm>
            <a:off x="4811457" y="5886382"/>
            <a:ext cx="30584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0</a:t>
            </a:r>
          </a:p>
        </p:txBody>
      </p:sp>
      <p:sp>
        <p:nvSpPr>
          <p:cNvPr id="93" name="object 21"/>
          <p:cNvSpPr txBox="1"/>
          <p:nvPr/>
        </p:nvSpPr>
        <p:spPr>
          <a:xfrm>
            <a:off x="5164770" y="5886382"/>
            <a:ext cx="30584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1</a:t>
            </a:r>
          </a:p>
        </p:txBody>
      </p:sp>
      <p:sp>
        <p:nvSpPr>
          <p:cNvPr id="94" name="object 22"/>
          <p:cNvSpPr txBox="1"/>
          <p:nvPr/>
        </p:nvSpPr>
        <p:spPr>
          <a:xfrm>
            <a:off x="5518338" y="5886382"/>
            <a:ext cx="30584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2</a:t>
            </a:r>
          </a:p>
        </p:txBody>
      </p:sp>
      <p:sp>
        <p:nvSpPr>
          <p:cNvPr id="95" name="object 23"/>
          <p:cNvSpPr txBox="1"/>
          <p:nvPr/>
        </p:nvSpPr>
        <p:spPr>
          <a:xfrm>
            <a:off x="5871907" y="5886382"/>
            <a:ext cx="30584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3</a:t>
            </a:r>
          </a:p>
        </p:txBody>
      </p:sp>
      <p:sp>
        <p:nvSpPr>
          <p:cNvPr id="96" name="object 24"/>
          <p:cNvSpPr txBox="1"/>
          <p:nvPr/>
        </p:nvSpPr>
        <p:spPr>
          <a:xfrm>
            <a:off x="6225475" y="5886382"/>
            <a:ext cx="30584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4</a:t>
            </a:r>
          </a:p>
        </p:txBody>
      </p:sp>
      <p:sp>
        <p:nvSpPr>
          <p:cNvPr id="97" name="object 25"/>
          <p:cNvSpPr txBox="1"/>
          <p:nvPr/>
        </p:nvSpPr>
        <p:spPr>
          <a:xfrm>
            <a:off x="6578662" y="5886382"/>
            <a:ext cx="30584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5</a:t>
            </a:r>
          </a:p>
        </p:txBody>
      </p:sp>
      <p:sp>
        <p:nvSpPr>
          <p:cNvPr id="98" name="object 26"/>
          <p:cNvSpPr txBox="1"/>
          <p:nvPr/>
        </p:nvSpPr>
        <p:spPr>
          <a:xfrm>
            <a:off x="6932230" y="5886382"/>
            <a:ext cx="30584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6</a:t>
            </a:r>
          </a:p>
        </p:txBody>
      </p:sp>
      <p:sp>
        <p:nvSpPr>
          <p:cNvPr id="99" name="object 27"/>
          <p:cNvSpPr txBox="1"/>
          <p:nvPr/>
        </p:nvSpPr>
        <p:spPr>
          <a:xfrm>
            <a:off x="7285797" y="5886382"/>
            <a:ext cx="30584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7</a:t>
            </a:r>
          </a:p>
        </p:txBody>
      </p:sp>
      <p:sp>
        <p:nvSpPr>
          <p:cNvPr id="100" name="object 28"/>
          <p:cNvSpPr txBox="1"/>
          <p:nvPr/>
        </p:nvSpPr>
        <p:spPr>
          <a:xfrm>
            <a:off x="7639365" y="5886382"/>
            <a:ext cx="30584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8</a:t>
            </a:r>
          </a:p>
        </p:txBody>
      </p:sp>
      <p:sp>
        <p:nvSpPr>
          <p:cNvPr id="101" name="object 29"/>
          <p:cNvSpPr txBox="1"/>
          <p:nvPr/>
        </p:nvSpPr>
        <p:spPr>
          <a:xfrm>
            <a:off x="7992680" y="5886382"/>
            <a:ext cx="30584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9</a:t>
            </a:r>
          </a:p>
        </p:txBody>
      </p:sp>
      <p:sp>
        <p:nvSpPr>
          <p:cNvPr id="102" name="object 30"/>
          <p:cNvSpPr txBox="1"/>
          <p:nvPr/>
        </p:nvSpPr>
        <p:spPr>
          <a:xfrm>
            <a:off x="8307894" y="5886382"/>
            <a:ext cx="383083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10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DBSCAN</a:t>
            </a:r>
            <a:r>
              <a:rPr lang="zh-CN" altLang="en-US" dirty="0" smtClean="0"/>
              <a:t>密度聚类</a:t>
            </a:r>
            <a:endParaRPr lang="en-US" dirty="0"/>
          </a:p>
        </p:txBody>
      </p:sp>
      <p:sp>
        <p:nvSpPr>
          <p:cNvPr id="55" name="object 1"/>
          <p:cNvSpPr/>
          <p:nvPr/>
        </p:nvSpPr>
        <p:spPr>
          <a:xfrm>
            <a:off x="107504" y="1196752"/>
            <a:ext cx="9144000" cy="51434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举例：有如下</a:t>
            </a:r>
            <a:r>
              <a:rPr kumimoji="1" lang="en-US" altLang="zh-CN" dirty="0" smtClean="0"/>
              <a:t>13</a:t>
            </a:r>
            <a:r>
              <a:rPr kumimoji="1" lang="zh-CN" altLang="en-US" dirty="0" smtClean="0"/>
              <a:t>个样本点，使用</a:t>
            </a:r>
            <a:r>
              <a:rPr kumimoji="1" lang="en-US" altLang="zh-CN" dirty="0" smtClean="0"/>
              <a:t>DBSCAN</a:t>
            </a:r>
            <a:r>
              <a:rPr kumimoji="1" lang="zh-CN" altLang="en-US" dirty="0" smtClean="0"/>
              <a:t>进行聚类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取</a:t>
            </a:r>
            <a:r>
              <a:rPr kumimoji="1" lang="en-US" altLang="zh-CN" dirty="0" smtClean="0"/>
              <a:t>Eps=3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MinPts</a:t>
            </a:r>
            <a:r>
              <a:rPr kumimoji="1" lang="en-US" altLang="zh-CN" dirty="0" smtClean="0"/>
              <a:t>=3</a:t>
            </a:r>
            <a:endParaRPr kumimoji="1" lang="zh-CN" altLang="en-US" dirty="0"/>
          </a:p>
        </p:txBody>
      </p:sp>
      <p:sp>
        <p:nvSpPr>
          <p:cNvPr id="56" name="object 4"/>
          <p:cNvSpPr txBox="1"/>
          <p:nvPr/>
        </p:nvSpPr>
        <p:spPr>
          <a:xfrm>
            <a:off x="6178231" y="2478738"/>
            <a:ext cx="762685" cy="666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58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7F7F7F"/>
                </a:solidFill>
                <a:latin typeface="JSJWRM+Calibri"/>
                <a:cs typeface="JSJWRM+Calibri"/>
              </a:rPr>
              <a:t>Y </a:t>
            </a:r>
            <a:r>
              <a:rPr sz="1850">
                <a:solidFill>
                  <a:srgbClr val="7F7F7F"/>
                </a:solidFill>
                <a:latin typeface="APBOGR+å¾®è½¯é�»"/>
                <a:cs typeface="APBOGR+å¾®è½¯é�»"/>
              </a:rPr>
              <a:t>值</a:t>
            </a:r>
          </a:p>
        </p:txBody>
      </p:sp>
      <p:sp>
        <p:nvSpPr>
          <p:cNvPr id="57" name="object 5"/>
          <p:cNvSpPr txBox="1"/>
          <p:nvPr/>
        </p:nvSpPr>
        <p:spPr>
          <a:xfrm>
            <a:off x="4402770" y="2911178"/>
            <a:ext cx="305841" cy="1020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1</a:t>
            </a:r>
          </a:p>
          <a:p>
            <a:pPr marL="0" marR="0">
              <a:lnSpc>
                <a:spcPts val="159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1</a:t>
            </a:r>
          </a:p>
          <a:p>
            <a:pPr marL="0" marR="0">
              <a:lnSpc>
                <a:spcPts val="158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1</a:t>
            </a:r>
          </a:p>
          <a:p>
            <a:pPr marL="0" marR="0">
              <a:lnSpc>
                <a:spcPts val="159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1</a:t>
            </a:r>
          </a:p>
        </p:txBody>
      </p:sp>
      <p:sp>
        <p:nvSpPr>
          <p:cNvPr id="58" name="object 6"/>
          <p:cNvSpPr txBox="1"/>
          <p:nvPr/>
        </p:nvSpPr>
        <p:spPr>
          <a:xfrm>
            <a:off x="4478970" y="2911178"/>
            <a:ext cx="306631" cy="3039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3</a:t>
            </a:r>
          </a:p>
          <a:p>
            <a:pPr marL="0" marR="0">
              <a:lnSpc>
                <a:spcPts val="159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2</a:t>
            </a:r>
          </a:p>
          <a:p>
            <a:pPr marL="0" marR="0">
              <a:lnSpc>
                <a:spcPts val="158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1</a:t>
            </a:r>
          </a:p>
          <a:p>
            <a:pPr marL="0" marR="0">
              <a:lnSpc>
                <a:spcPts val="159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0</a:t>
            </a:r>
          </a:p>
          <a:p>
            <a:pPr marL="5" marR="0">
              <a:lnSpc>
                <a:spcPts val="158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9</a:t>
            </a:r>
          </a:p>
          <a:p>
            <a:pPr marL="5" marR="0">
              <a:lnSpc>
                <a:spcPts val="159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8</a:t>
            </a:r>
          </a:p>
          <a:p>
            <a:pPr marL="5" marR="0">
              <a:lnSpc>
                <a:spcPts val="158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7</a:t>
            </a:r>
          </a:p>
          <a:p>
            <a:pPr marL="5" marR="0">
              <a:lnSpc>
                <a:spcPts val="159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6</a:t>
            </a:r>
          </a:p>
          <a:p>
            <a:pPr marL="5" marR="0">
              <a:lnSpc>
                <a:spcPts val="158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5</a:t>
            </a:r>
          </a:p>
          <a:p>
            <a:pPr marL="5" marR="0">
              <a:lnSpc>
                <a:spcPts val="1592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4</a:t>
            </a:r>
          </a:p>
          <a:p>
            <a:pPr marL="5" marR="0">
              <a:lnSpc>
                <a:spcPts val="159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3</a:t>
            </a:r>
          </a:p>
          <a:p>
            <a:pPr marL="5" marR="0">
              <a:lnSpc>
                <a:spcPts val="158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2</a:t>
            </a:r>
          </a:p>
          <a:p>
            <a:pPr marL="5" marR="0">
              <a:lnSpc>
                <a:spcPts val="159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1</a:t>
            </a:r>
          </a:p>
          <a:p>
            <a:pPr marL="5" marR="0">
              <a:lnSpc>
                <a:spcPts val="158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0</a:t>
            </a:r>
          </a:p>
        </p:txBody>
      </p:sp>
      <p:sp>
        <p:nvSpPr>
          <p:cNvPr id="59" name="object 7"/>
          <p:cNvSpPr txBox="1"/>
          <p:nvPr/>
        </p:nvSpPr>
        <p:spPr>
          <a:xfrm>
            <a:off x="5159818" y="3091148"/>
            <a:ext cx="2162946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WCBWRT+Arial"/>
                <a:cs typeface="WCBWRT+Arial"/>
              </a:rPr>
              <a:t>P10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WCBWRT+Arial"/>
                <a:cs typeface="WCBWRT+Arial"/>
              </a:rPr>
              <a:t>P11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WCBWRT+Arial"/>
                <a:cs typeface="WCBWRT+Arial"/>
              </a:rPr>
              <a:t>P12</a:t>
            </a:r>
          </a:p>
        </p:txBody>
      </p:sp>
      <p:sp>
        <p:nvSpPr>
          <p:cNvPr id="60" name="object 10"/>
          <p:cNvSpPr txBox="1"/>
          <p:nvPr/>
        </p:nvSpPr>
        <p:spPr>
          <a:xfrm>
            <a:off x="6926134" y="3696408"/>
            <a:ext cx="976173" cy="598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3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WCBWRT+Arial"/>
                <a:cs typeface="WCBWRT+Arial"/>
              </a:rPr>
              <a:t>P7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WCBWRT+Arial"/>
                <a:cs typeface="WCBWRT+Arial"/>
              </a:rPr>
              <a:t>P8</a:t>
            </a:r>
          </a:p>
        </p:txBody>
      </p:sp>
      <p:sp>
        <p:nvSpPr>
          <p:cNvPr id="61" name="object 11"/>
          <p:cNvSpPr txBox="1"/>
          <p:nvPr/>
        </p:nvSpPr>
        <p:spPr>
          <a:xfrm>
            <a:off x="6572565" y="3898868"/>
            <a:ext cx="622510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WCBWRT+Arial"/>
                <a:cs typeface="WCBWRT+Arial"/>
              </a:rPr>
              <a:t>P5</a:t>
            </a:r>
          </a:p>
        </p:txBody>
      </p:sp>
      <p:sp>
        <p:nvSpPr>
          <p:cNvPr id="62" name="object 14"/>
          <p:cNvSpPr txBox="1"/>
          <p:nvPr/>
        </p:nvSpPr>
        <p:spPr>
          <a:xfrm>
            <a:off x="6926134" y="4100925"/>
            <a:ext cx="622510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WCBWRT+Arial"/>
                <a:cs typeface="WCBWRT+Arial"/>
              </a:rPr>
              <a:t>P6</a:t>
            </a:r>
          </a:p>
        </p:txBody>
      </p:sp>
      <p:sp>
        <p:nvSpPr>
          <p:cNvPr id="63" name="object 15"/>
          <p:cNvSpPr txBox="1"/>
          <p:nvPr/>
        </p:nvSpPr>
        <p:spPr>
          <a:xfrm>
            <a:off x="7986584" y="4504785"/>
            <a:ext cx="622510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WCBWRT+Arial"/>
                <a:cs typeface="WCBWRT+Arial"/>
              </a:rPr>
              <a:t>P9</a:t>
            </a:r>
          </a:p>
        </p:txBody>
      </p:sp>
      <p:sp>
        <p:nvSpPr>
          <p:cNvPr id="64" name="object 16"/>
          <p:cNvSpPr txBox="1"/>
          <p:nvPr/>
        </p:nvSpPr>
        <p:spPr>
          <a:xfrm>
            <a:off x="5512243" y="4706588"/>
            <a:ext cx="622510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WCBWRT+Arial"/>
                <a:cs typeface="WCBWRT+Arial"/>
              </a:rPr>
              <a:t>P3</a:t>
            </a:r>
          </a:p>
        </p:txBody>
      </p:sp>
      <p:sp>
        <p:nvSpPr>
          <p:cNvPr id="65" name="object 17"/>
          <p:cNvSpPr txBox="1"/>
          <p:nvPr/>
        </p:nvSpPr>
        <p:spPr>
          <a:xfrm>
            <a:off x="5866700" y="4908620"/>
            <a:ext cx="1029258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WCBWRT+Arial"/>
                <a:cs typeface="WCBWRT+Arial"/>
              </a:rPr>
              <a:t>P13P4</a:t>
            </a:r>
          </a:p>
        </p:txBody>
      </p:sp>
      <p:sp>
        <p:nvSpPr>
          <p:cNvPr id="66" name="object 18"/>
          <p:cNvSpPr txBox="1"/>
          <p:nvPr/>
        </p:nvSpPr>
        <p:spPr>
          <a:xfrm>
            <a:off x="5158675" y="5110121"/>
            <a:ext cx="622883" cy="598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3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WCBWRT+Arial"/>
                <a:cs typeface="WCBWRT+Arial"/>
              </a:rPr>
              <a:t>P1</a:t>
            </a:r>
          </a:p>
        </p:txBody>
      </p:sp>
      <p:sp>
        <p:nvSpPr>
          <p:cNvPr id="67" name="object 19"/>
          <p:cNvSpPr txBox="1"/>
          <p:nvPr/>
        </p:nvSpPr>
        <p:spPr>
          <a:xfrm>
            <a:off x="5512243" y="5312479"/>
            <a:ext cx="622510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WCBWRT+Arial"/>
                <a:cs typeface="WCBWRT+Arial"/>
              </a:rPr>
              <a:t>P2</a:t>
            </a:r>
          </a:p>
        </p:txBody>
      </p:sp>
      <p:sp>
        <p:nvSpPr>
          <p:cNvPr id="68" name="object 20"/>
          <p:cNvSpPr txBox="1"/>
          <p:nvPr/>
        </p:nvSpPr>
        <p:spPr>
          <a:xfrm>
            <a:off x="4659057" y="5733982"/>
            <a:ext cx="30584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0</a:t>
            </a:r>
          </a:p>
        </p:txBody>
      </p:sp>
      <p:sp>
        <p:nvSpPr>
          <p:cNvPr id="69" name="object 21"/>
          <p:cNvSpPr txBox="1"/>
          <p:nvPr/>
        </p:nvSpPr>
        <p:spPr>
          <a:xfrm>
            <a:off x="5012370" y="5733982"/>
            <a:ext cx="30584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1</a:t>
            </a:r>
          </a:p>
        </p:txBody>
      </p:sp>
      <p:sp>
        <p:nvSpPr>
          <p:cNvPr id="70" name="object 22"/>
          <p:cNvSpPr txBox="1"/>
          <p:nvPr/>
        </p:nvSpPr>
        <p:spPr>
          <a:xfrm>
            <a:off x="5365938" y="5733982"/>
            <a:ext cx="30584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2</a:t>
            </a:r>
          </a:p>
        </p:txBody>
      </p:sp>
      <p:sp>
        <p:nvSpPr>
          <p:cNvPr id="71" name="object 23"/>
          <p:cNvSpPr txBox="1"/>
          <p:nvPr/>
        </p:nvSpPr>
        <p:spPr>
          <a:xfrm>
            <a:off x="5719507" y="5733982"/>
            <a:ext cx="30584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3</a:t>
            </a:r>
          </a:p>
        </p:txBody>
      </p:sp>
      <p:sp>
        <p:nvSpPr>
          <p:cNvPr id="72" name="object 24"/>
          <p:cNvSpPr txBox="1"/>
          <p:nvPr/>
        </p:nvSpPr>
        <p:spPr>
          <a:xfrm>
            <a:off x="6073075" y="5733982"/>
            <a:ext cx="30584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4</a:t>
            </a:r>
          </a:p>
        </p:txBody>
      </p:sp>
      <p:sp>
        <p:nvSpPr>
          <p:cNvPr id="73" name="object 25"/>
          <p:cNvSpPr txBox="1"/>
          <p:nvPr/>
        </p:nvSpPr>
        <p:spPr>
          <a:xfrm>
            <a:off x="6426262" y="5733982"/>
            <a:ext cx="30584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5</a:t>
            </a:r>
          </a:p>
        </p:txBody>
      </p:sp>
      <p:sp>
        <p:nvSpPr>
          <p:cNvPr id="74" name="object 26"/>
          <p:cNvSpPr txBox="1"/>
          <p:nvPr/>
        </p:nvSpPr>
        <p:spPr>
          <a:xfrm>
            <a:off x="6779830" y="5733982"/>
            <a:ext cx="30584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6</a:t>
            </a:r>
          </a:p>
        </p:txBody>
      </p:sp>
      <p:sp>
        <p:nvSpPr>
          <p:cNvPr id="75" name="object 27"/>
          <p:cNvSpPr txBox="1"/>
          <p:nvPr/>
        </p:nvSpPr>
        <p:spPr>
          <a:xfrm>
            <a:off x="7133397" y="5733982"/>
            <a:ext cx="30584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7</a:t>
            </a:r>
          </a:p>
        </p:txBody>
      </p:sp>
      <p:sp>
        <p:nvSpPr>
          <p:cNvPr id="76" name="object 28"/>
          <p:cNvSpPr txBox="1"/>
          <p:nvPr/>
        </p:nvSpPr>
        <p:spPr>
          <a:xfrm>
            <a:off x="7486965" y="5733982"/>
            <a:ext cx="30584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8</a:t>
            </a:r>
          </a:p>
        </p:txBody>
      </p:sp>
      <p:sp>
        <p:nvSpPr>
          <p:cNvPr id="77" name="object 29"/>
          <p:cNvSpPr txBox="1"/>
          <p:nvPr/>
        </p:nvSpPr>
        <p:spPr>
          <a:xfrm>
            <a:off x="7840280" y="5733982"/>
            <a:ext cx="30584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9</a:t>
            </a:r>
          </a:p>
        </p:txBody>
      </p:sp>
      <p:sp>
        <p:nvSpPr>
          <p:cNvPr id="78" name="object 30"/>
          <p:cNvSpPr txBox="1"/>
          <p:nvPr/>
        </p:nvSpPr>
        <p:spPr>
          <a:xfrm>
            <a:off x="8155494" y="5733982"/>
            <a:ext cx="383083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JSJWRM+Calibri"/>
                <a:cs typeface="JSJWRM+Calibri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4041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DBSCAN</a:t>
            </a:r>
            <a:r>
              <a:rPr lang="zh-CN" altLang="en-US" dirty="0" smtClean="0"/>
              <a:t>密度聚类</a:t>
            </a:r>
            <a:endParaRPr lang="en-US" dirty="0"/>
          </a:p>
        </p:txBody>
      </p:sp>
      <p:sp>
        <p:nvSpPr>
          <p:cNvPr id="127" name="object 1"/>
          <p:cNvSpPr/>
          <p:nvPr/>
        </p:nvSpPr>
        <p:spPr>
          <a:xfrm>
            <a:off x="0" y="1268760"/>
            <a:ext cx="9144000" cy="51434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1264" y="2734809"/>
            <a:ext cx="3828693" cy="4072825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/>
              <a:t>对每个点计算领域</a:t>
            </a:r>
            <a:r>
              <a:rPr kumimoji="1" lang="en-US" altLang="zh-CN" sz="2400" dirty="0" smtClean="0"/>
              <a:t>Eps=3</a:t>
            </a:r>
            <a:r>
              <a:rPr kumimoji="1" lang="zh-CN" altLang="en-US" sz="2400" dirty="0" smtClean="0"/>
              <a:t>内的点的集合；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集合内点的个数超过</a:t>
            </a:r>
            <a:r>
              <a:rPr kumimoji="1" lang="en-US" altLang="zh-CN" sz="2400" dirty="0" err="1" smtClean="0"/>
              <a:t>MinPts</a:t>
            </a:r>
            <a:r>
              <a:rPr kumimoji="1" lang="en-US" altLang="zh-CN" sz="2400" dirty="0" smtClean="0"/>
              <a:t>=3</a:t>
            </a:r>
            <a:r>
              <a:rPr kumimoji="1" lang="zh-CN" altLang="en-US" sz="2400" dirty="0" smtClean="0"/>
              <a:t>的点为核心点；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查看剩余点是否在核心点的领域内，若在，则为边界点，否则为噪声点。</a:t>
            </a:r>
            <a:endParaRPr kumimoji="1" lang="zh-CN" altLang="en-US" sz="2400" dirty="0"/>
          </a:p>
        </p:txBody>
      </p:sp>
      <p:sp>
        <p:nvSpPr>
          <p:cNvPr id="128" name="object 4"/>
          <p:cNvSpPr txBox="1"/>
          <p:nvPr/>
        </p:nvSpPr>
        <p:spPr>
          <a:xfrm>
            <a:off x="6070727" y="2550746"/>
            <a:ext cx="762685" cy="666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58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7F7F7F"/>
                </a:solidFill>
                <a:latin typeface="LUHQGI+Calibri"/>
                <a:cs typeface="LUHQGI+Calibri"/>
              </a:rPr>
              <a:t>Y </a:t>
            </a:r>
            <a:r>
              <a:rPr sz="1850">
                <a:solidFill>
                  <a:srgbClr val="7F7F7F"/>
                </a:solidFill>
                <a:latin typeface="KACJGN+å¾®è½¯é�»"/>
                <a:cs typeface="KACJGN+å¾®è½¯é�»"/>
              </a:rPr>
              <a:t>值</a:t>
            </a:r>
          </a:p>
        </p:txBody>
      </p:sp>
      <p:sp>
        <p:nvSpPr>
          <p:cNvPr id="129" name="object 5"/>
          <p:cNvSpPr txBox="1"/>
          <p:nvPr/>
        </p:nvSpPr>
        <p:spPr>
          <a:xfrm>
            <a:off x="4295266" y="2983186"/>
            <a:ext cx="305841" cy="818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LUHQGI+Calibri"/>
                <a:cs typeface="LUHQGI+Calibri"/>
              </a:rPr>
              <a:t>1</a:t>
            </a:r>
          </a:p>
          <a:p>
            <a:pPr marL="0" marR="0">
              <a:lnSpc>
                <a:spcPts val="159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LUHQGI+Calibri"/>
                <a:cs typeface="LUHQGI+Calibri"/>
              </a:rPr>
              <a:t>1</a:t>
            </a:r>
          </a:p>
          <a:p>
            <a:pPr marL="0" marR="0">
              <a:lnSpc>
                <a:spcPts val="158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LUHQGI+Calibri"/>
                <a:cs typeface="LUHQGI+Calibri"/>
              </a:rPr>
              <a:t>1</a:t>
            </a:r>
          </a:p>
        </p:txBody>
      </p:sp>
      <p:sp>
        <p:nvSpPr>
          <p:cNvPr id="130" name="object 6"/>
          <p:cNvSpPr txBox="1"/>
          <p:nvPr/>
        </p:nvSpPr>
        <p:spPr>
          <a:xfrm>
            <a:off x="4371466" y="2983186"/>
            <a:ext cx="305841" cy="818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LUHQGI+Calibri"/>
                <a:cs typeface="LUHQGI+Calibri"/>
              </a:rPr>
              <a:t>3</a:t>
            </a:r>
          </a:p>
          <a:p>
            <a:pPr marL="0" marR="0">
              <a:lnSpc>
                <a:spcPts val="159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LUHQGI+Calibri"/>
                <a:cs typeface="LUHQGI+Calibri"/>
              </a:rPr>
              <a:t>2</a:t>
            </a:r>
          </a:p>
          <a:p>
            <a:pPr marL="0" marR="0">
              <a:lnSpc>
                <a:spcPts val="158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LUHQGI+Calibri"/>
                <a:cs typeface="LUHQGI+Calibri"/>
              </a:rPr>
              <a:t>1</a:t>
            </a:r>
          </a:p>
        </p:txBody>
      </p:sp>
      <p:sp>
        <p:nvSpPr>
          <p:cNvPr id="131" name="object 7"/>
          <p:cNvSpPr txBox="1"/>
          <p:nvPr/>
        </p:nvSpPr>
        <p:spPr>
          <a:xfrm>
            <a:off x="5052314" y="3163156"/>
            <a:ext cx="2162946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PJNWS+Arial"/>
                <a:cs typeface="CPJNWS+Arial"/>
              </a:rPr>
              <a:t>P10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CPJNWS+Arial"/>
                <a:cs typeface="CPJNWS+Arial"/>
              </a:rPr>
              <a:t>P11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CPJNWS+Arial"/>
                <a:cs typeface="CPJNWS+Arial"/>
              </a:rPr>
              <a:t>P12</a:t>
            </a:r>
          </a:p>
        </p:txBody>
      </p:sp>
      <p:sp>
        <p:nvSpPr>
          <p:cNvPr id="132" name="object 10"/>
          <p:cNvSpPr txBox="1"/>
          <p:nvPr/>
        </p:nvSpPr>
        <p:spPr>
          <a:xfrm>
            <a:off x="4295266" y="3589230"/>
            <a:ext cx="383083" cy="2433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LUHQGI+Calibri"/>
                <a:cs typeface="LUHQGI+Calibri"/>
              </a:rPr>
              <a:t>10</a:t>
            </a:r>
          </a:p>
          <a:p>
            <a:pPr marL="605" marR="0">
              <a:lnSpc>
                <a:spcPts val="158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LUHQGI+Calibri"/>
                <a:cs typeface="LUHQGI+Calibri"/>
              </a:rPr>
              <a:t>9</a:t>
            </a:r>
          </a:p>
          <a:p>
            <a:pPr marL="605" marR="0">
              <a:lnSpc>
                <a:spcPts val="159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LUHQGI+Calibri"/>
                <a:cs typeface="LUHQGI+Calibri"/>
              </a:rPr>
              <a:t>8</a:t>
            </a:r>
          </a:p>
          <a:p>
            <a:pPr marL="605" marR="0">
              <a:lnSpc>
                <a:spcPts val="158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LUHQGI+Calibri"/>
                <a:cs typeface="LUHQGI+Calibri"/>
              </a:rPr>
              <a:t>7</a:t>
            </a:r>
          </a:p>
          <a:p>
            <a:pPr marL="605" marR="0">
              <a:lnSpc>
                <a:spcPts val="159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LUHQGI+Calibri"/>
                <a:cs typeface="LUHQGI+Calibri"/>
              </a:rPr>
              <a:t>6</a:t>
            </a:r>
          </a:p>
          <a:p>
            <a:pPr marL="605" marR="0">
              <a:lnSpc>
                <a:spcPts val="158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LUHQGI+Calibri"/>
                <a:cs typeface="LUHQGI+Calibri"/>
              </a:rPr>
              <a:t>5</a:t>
            </a:r>
          </a:p>
          <a:p>
            <a:pPr marL="605" marR="0">
              <a:lnSpc>
                <a:spcPts val="1592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LUHQGI+Calibri"/>
                <a:cs typeface="LUHQGI+Calibri"/>
              </a:rPr>
              <a:t>4</a:t>
            </a:r>
          </a:p>
          <a:p>
            <a:pPr marL="605" marR="0">
              <a:lnSpc>
                <a:spcPts val="159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LUHQGI+Calibri"/>
                <a:cs typeface="LUHQGI+Calibri"/>
              </a:rPr>
              <a:t>3</a:t>
            </a:r>
          </a:p>
          <a:p>
            <a:pPr marL="605" marR="0">
              <a:lnSpc>
                <a:spcPts val="158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LUHQGI+Calibri"/>
                <a:cs typeface="LUHQGI+Calibri"/>
              </a:rPr>
              <a:t>2</a:t>
            </a:r>
          </a:p>
          <a:p>
            <a:pPr marL="605" marR="0">
              <a:lnSpc>
                <a:spcPts val="159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LUHQGI+Calibri"/>
                <a:cs typeface="LUHQGI+Calibri"/>
              </a:rPr>
              <a:t>1</a:t>
            </a:r>
          </a:p>
          <a:p>
            <a:pPr marL="605" marR="0">
              <a:lnSpc>
                <a:spcPts val="158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LUHQGI+Calibri"/>
                <a:cs typeface="LUHQGI+Calibri"/>
              </a:rPr>
              <a:t>0</a:t>
            </a:r>
          </a:p>
        </p:txBody>
      </p:sp>
      <p:sp>
        <p:nvSpPr>
          <p:cNvPr id="133" name="object 11"/>
          <p:cNvSpPr txBox="1"/>
          <p:nvPr/>
        </p:nvSpPr>
        <p:spPr>
          <a:xfrm>
            <a:off x="6818630" y="3768416"/>
            <a:ext cx="976173" cy="598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3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PJNWS+Arial"/>
                <a:cs typeface="CPJNWS+Arial"/>
              </a:rPr>
              <a:t>P7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CPJNWS+Arial"/>
                <a:cs typeface="CPJNWS+Arial"/>
              </a:rPr>
              <a:t>P8</a:t>
            </a:r>
          </a:p>
        </p:txBody>
      </p:sp>
      <p:sp>
        <p:nvSpPr>
          <p:cNvPr id="134" name="object 12"/>
          <p:cNvSpPr txBox="1"/>
          <p:nvPr/>
        </p:nvSpPr>
        <p:spPr>
          <a:xfrm>
            <a:off x="5055108" y="3941274"/>
            <a:ext cx="801623" cy="50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85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KACJGN+å¾®è½¯é�»"/>
                <a:cs typeface="KACJGN+å¾®è½¯é�»"/>
              </a:rPr>
              <a:t>边界点</a:t>
            </a:r>
          </a:p>
        </p:txBody>
      </p:sp>
      <p:sp>
        <p:nvSpPr>
          <p:cNvPr id="135" name="object 13"/>
          <p:cNvSpPr txBox="1"/>
          <p:nvPr/>
        </p:nvSpPr>
        <p:spPr>
          <a:xfrm>
            <a:off x="6465061" y="3970876"/>
            <a:ext cx="622510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PJNWS+Arial"/>
                <a:cs typeface="CPJNWS+Arial"/>
              </a:rPr>
              <a:t>P5</a:t>
            </a:r>
          </a:p>
        </p:txBody>
      </p:sp>
      <p:sp>
        <p:nvSpPr>
          <p:cNvPr id="136" name="object 15"/>
          <p:cNvSpPr txBox="1"/>
          <p:nvPr/>
        </p:nvSpPr>
        <p:spPr>
          <a:xfrm>
            <a:off x="6818630" y="4172933"/>
            <a:ext cx="622510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PJNWS+Arial"/>
                <a:cs typeface="CPJNWS+Arial"/>
              </a:rPr>
              <a:t>P6</a:t>
            </a:r>
          </a:p>
        </p:txBody>
      </p:sp>
      <p:sp>
        <p:nvSpPr>
          <p:cNvPr id="137" name="object 17"/>
          <p:cNvSpPr txBox="1"/>
          <p:nvPr/>
        </p:nvSpPr>
        <p:spPr>
          <a:xfrm>
            <a:off x="7879080" y="4576793"/>
            <a:ext cx="622510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PJNWS+Arial"/>
                <a:cs typeface="CPJNWS+Arial"/>
              </a:rPr>
              <a:t>P9</a:t>
            </a:r>
          </a:p>
        </p:txBody>
      </p:sp>
      <p:sp>
        <p:nvSpPr>
          <p:cNvPr id="138" name="object 18"/>
          <p:cNvSpPr txBox="1"/>
          <p:nvPr/>
        </p:nvSpPr>
        <p:spPr>
          <a:xfrm>
            <a:off x="5404739" y="4778596"/>
            <a:ext cx="622510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PJNWS+Arial"/>
                <a:cs typeface="CPJNWS+Arial"/>
              </a:rPr>
              <a:t>P3</a:t>
            </a:r>
          </a:p>
        </p:txBody>
      </p:sp>
      <p:sp>
        <p:nvSpPr>
          <p:cNvPr id="139" name="object 19"/>
          <p:cNvSpPr txBox="1"/>
          <p:nvPr/>
        </p:nvSpPr>
        <p:spPr>
          <a:xfrm>
            <a:off x="5759196" y="4980628"/>
            <a:ext cx="1029258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PJNWS+Arial"/>
                <a:cs typeface="CPJNWS+Arial"/>
              </a:rPr>
              <a:t>P13P4</a:t>
            </a:r>
          </a:p>
        </p:txBody>
      </p:sp>
      <p:sp>
        <p:nvSpPr>
          <p:cNvPr id="140" name="object 20"/>
          <p:cNvSpPr txBox="1"/>
          <p:nvPr/>
        </p:nvSpPr>
        <p:spPr>
          <a:xfrm>
            <a:off x="7473950" y="5037004"/>
            <a:ext cx="801623" cy="50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85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KACJGN+å¾®è½¯é�»"/>
                <a:cs typeface="KACJGN+å¾®è½¯é�»"/>
              </a:rPr>
              <a:t>噪声点</a:t>
            </a:r>
          </a:p>
        </p:txBody>
      </p:sp>
      <p:sp>
        <p:nvSpPr>
          <p:cNvPr id="141" name="object 21"/>
          <p:cNvSpPr txBox="1"/>
          <p:nvPr/>
        </p:nvSpPr>
        <p:spPr>
          <a:xfrm>
            <a:off x="5051171" y="5182129"/>
            <a:ext cx="622883" cy="598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3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PJNWS+Arial"/>
                <a:cs typeface="CPJNWS+Arial"/>
              </a:rPr>
              <a:t>P1</a:t>
            </a:r>
          </a:p>
        </p:txBody>
      </p:sp>
      <p:sp>
        <p:nvSpPr>
          <p:cNvPr id="142" name="object 22"/>
          <p:cNvSpPr txBox="1"/>
          <p:nvPr/>
        </p:nvSpPr>
        <p:spPr>
          <a:xfrm>
            <a:off x="5404739" y="5384487"/>
            <a:ext cx="622510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PJNWS+Arial"/>
                <a:cs typeface="CPJNWS+Arial"/>
              </a:rPr>
              <a:t>P2</a:t>
            </a:r>
          </a:p>
        </p:txBody>
      </p:sp>
      <p:sp>
        <p:nvSpPr>
          <p:cNvPr id="143" name="object 23"/>
          <p:cNvSpPr txBox="1"/>
          <p:nvPr/>
        </p:nvSpPr>
        <p:spPr>
          <a:xfrm>
            <a:off x="4551553" y="5805990"/>
            <a:ext cx="30584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LUHQGI+Calibri"/>
                <a:cs typeface="LUHQGI+Calibri"/>
              </a:rPr>
              <a:t>0</a:t>
            </a:r>
          </a:p>
        </p:txBody>
      </p:sp>
      <p:sp>
        <p:nvSpPr>
          <p:cNvPr id="144" name="object 24"/>
          <p:cNvSpPr txBox="1"/>
          <p:nvPr/>
        </p:nvSpPr>
        <p:spPr>
          <a:xfrm>
            <a:off x="4904866" y="5805990"/>
            <a:ext cx="30584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LUHQGI+Calibri"/>
                <a:cs typeface="LUHQGI+Calibri"/>
              </a:rPr>
              <a:t>1</a:t>
            </a:r>
          </a:p>
        </p:txBody>
      </p:sp>
      <p:sp>
        <p:nvSpPr>
          <p:cNvPr id="145" name="object 25"/>
          <p:cNvSpPr txBox="1"/>
          <p:nvPr/>
        </p:nvSpPr>
        <p:spPr>
          <a:xfrm>
            <a:off x="5258434" y="5805990"/>
            <a:ext cx="30584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LUHQGI+Calibri"/>
                <a:cs typeface="LUHQGI+Calibri"/>
              </a:rPr>
              <a:t>2</a:t>
            </a:r>
          </a:p>
        </p:txBody>
      </p:sp>
      <p:sp>
        <p:nvSpPr>
          <p:cNvPr id="146" name="object 26"/>
          <p:cNvSpPr txBox="1"/>
          <p:nvPr/>
        </p:nvSpPr>
        <p:spPr>
          <a:xfrm>
            <a:off x="5612003" y="5805990"/>
            <a:ext cx="30584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LUHQGI+Calibri"/>
                <a:cs typeface="LUHQGI+Calibri"/>
              </a:rPr>
              <a:t>3</a:t>
            </a:r>
          </a:p>
        </p:txBody>
      </p:sp>
      <p:sp>
        <p:nvSpPr>
          <p:cNvPr id="147" name="object 27"/>
          <p:cNvSpPr txBox="1"/>
          <p:nvPr/>
        </p:nvSpPr>
        <p:spPr>
          <a:xfrm>
            <a:off x="5965571" y="5805990"/>
            <a:ext cx="30584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LUHQGI+Calibri"/>
                <a:cs typeface="LUHQGI+Calibri"/>
              </a:rPr>
              <a:t>4</a:t>
            </a:r>
          </a:p>
        </p:txBody>
      </p:sp>
      <p:sp>
        <p:nvSpPr>
          <p:cNvPr id="148" name="object 28"/>
          <p:cNvSpPr txBox="1"/>
          <p:nvPr/>
        </p:nvSpPr>
        <p:spPr>
          <a:xfrm>
            <a:off x="6318758" y="5805990"/>
            <a:ext cx="30584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LUHQGI+Calibri"/>
                <a:cs typeface="LUHQGI+Calibri"/>
              </a:rPr>
              <a:t>5</a:t>
            </a:r>
          </a:p>
        </p:txBody>
      </p:sp>
      <p:sp>
        <p:nvSpPr>
          <p:cNvPr id="149" name="object 29"/>
          <p:cNvSpPr txBox="1"/>
          <p:nvPr/>
        </p:nvSpPr>
        <p:spPr>
          <a:xfrm>
            <a:off x="6672326" y="5805990"/>
            <a:ext cx="30584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LUHQGI+Calibri"/>
                <a:cs typeface="LUHQGI+Calibri"/>
              </a:rPr>
              <a:t>6</a:t>
            </a:r>
          </a:p>
        </p:txBody>
      </p:sp>
      <p:sp>
        <p:nvSpPr>
          <p:cNvPr id="150" name="object 30"/>
          <p:cNvSpPr txBox="1"/>
          <p:nvPr/>
        </p:nvSpPr>
        <p:spPr>
          <a:xfrm>
            <a:off x="7025893" y="5805990"/>
            <a:ext cx="30584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LUHQGI+Calibri"/>
                <a:cs typeface="LUHQGI+Calibri"/>
              </a:rPr>
              <a:t>7</a:t>
            </a:r>
          </a:p>
        </p:txBody>
      </p:sp>
      <p:sp>
        <p:nvSpPr>
          <p:cNvPr id="151" name="object 31"/>
          <p:cNvSpPr txBox="1"/>
          <p:nvPr/>
        </p:nvSpPr>
        <p:spPr>
          <a:xfrm>
            <a:off x="7379461" y="5805990"/>
            <a:ext cx="30584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LUHQGI+Calibri"/>
                <a:cs typeface="LUHQGI+Calibri"/>
              </a:rPr>
              <a:t>8</a:t>
            </a:r>
          </a:p>
        </p:txBody>
      </p:sp>
      <p:sp>
        <p:nvSpPr>
          <p:cNvPr id="152" name="object 32"/>
          <p:cNvSpPr txBox="1"/>
          <p:nvPr/>
        </p:nvSpPr>
        <p:spPr>
          <a:xfrm>
            <a:off x="7732776" y="5805990"/>
            <a:ext cx="30584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LUHQGI+Calibri"/>
                <a:cs typeface="LUHQGI+Calibri"/>
              </a:rPr>
              <a:t>9</a:t>
            </a:r>
          </a:p>
        </p:txBody>
      </p:sp>
      <p:sp>
        <p:nvSpPr>
          <p:cNvPr id="153" name="object 33"/>
          <p:cNvSpPr txBox="1"/>
          <p:nvPr/>
        </p:nvSpPr>
        <p:spPr>
          <a:xfrm>
            <a:off x="8047990" y="5805990"/>
            <a:ext cx="383083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LUHQGI+Calibri"/>
                <a:cs typeface="LUHQGI+Calibri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1305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DBSCAN</a:t>
            </a:r>
            <a:r>
              <a:rPr lang="zh-CN" altLang="en-US" dirty="0"/>
              <a:t>密度聚类</a:t>
            </a:r>
            <a:endParaRPr kumimoji="1" lang="zh-CN" altLang="en-US" dirty="0"/>
          </a:p>
        </p:txBody>
      </p:sp>
      <p:sp>
        <p:nvSpPr>
          <p:cNvPr id="5" name="object 1"/>
          <p:cNvSpPr/>
          <p:nvPr/>
        </p:nvSpPr>
        <p:spPr>
          <a:xfrm>
            <a:off x="16393" y="1124744"/>
            <a:ext cx="9144000" cy="51434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8"/>
          <p:cNvSpPr txBox="1"/>
          <p:nvPr/>
        </p:nvSpPr>
        <p:spPr>
          <a:xfrm>
            <a:off x="423452" y="2927051"/>
            <a:ext cx="3610744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700" marR="0">
              <a:lnSpc>
                <a:spcPts val="2375"/>
              </a:lnSpc>
              <a:spcBef>
                <a:spcPct val="0"/>
              </a:spcBef>
              <a:spcAft>
                <a:spcPct val="0"/>
              </a:spcAft>
            </a:pPr>
            <a:r>
              <a:rPr kumimoji="1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将距离不超过Eps=3的点相互连接，构成一个簇，核心点邻域内的点也会被加入到这个簇中。则右侧形成3个簇。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6087120" y="2406730"/>
            <a:ext cx="762685" cy="666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58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7F7F7F"/>
                </a:solidFill>
                <a:latin typeface="KINFTB+Calibri"/>
                <a:cs typeface="KINFTB+Calibri"/>
              </a:rPr>
              <a:t>Y </a:t>
            </a:r>
            <a:r>
              <a:rPr sz="1850">
                <a:solidFill>
                  <a:srgbClr val="7F7F7F"/>
                </a:solidFill>
                <a:latin typeface="KHQWEF+å¾®è½¯é�»"/>
                <a:cs typeface="KHQWEF+å¾®è½¯é�»"/>
              </a:rPr>
              <a:t>值</a:t>
            </a:r>
          </a:p>
        </p:txBody>
      </p:sp>
      <p:sp>
        <p:nvSpPr>
          <p:cNvPr id="7" name="object 5"/>
          <p:cNvSpPr txBox="1"/>
          <p:nvPr/>
        </p:nvSpPr>
        <p:spPr>
          <a:xfrm>
            <a:off x="4311659" y="2839170"/>
            <a:ext cx="383083" cy="616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KINFTB+Calibri"/>
                <a:cs typeface="KINFTB+Calibri"/>
              </a:rPr>
              <a:t>1</a:t>
            </a:r>
          </a:p>
          <a:p>
            <a:pPr marL="0" marR="0">
              <a:lnSpc>
                <a:spcPts val="159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KINFTB+Calibri"/>
                <a:cs typeface="KINFTB+Calibri"/>
              </a:rPr>
              <a:t>12</a:t>
            </a:r>
          </a:p>
        </p:txBody>
      </p:sp>
      <p:sp>
        <p:nvSpPr>
          <p:cNvPr id="8" name="object 6"/>
          <p:cNvSpPr txBox="1"/>
          <p:nvPr/>
        </p:nvSpPr>
        <p:spPr>
          <a:xfrm>
            <a:off x="4387859" y="2839170"/>
            <a:ext cx="30584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KINFTB+Calibri"/>
                <a:cs typeface="KINFTB+Calibri"/>
              </a:rPr>
              <a:t>3</a:t>
            </a:r>
          </a:p>
        </p:txBody>
      </p:sp>
      <p:sp>
        <p:nvSpPr>
          <p:cNvPr id="9" name="object 7"/>
          <p:cNvSpPr txBox="1"/>
          <p:nvPr/>
        </p:nvSpPr>
        <p:spPr>
          <a:xfrm>
            <a:off x="5068707" y="3019140"/>
            <a:ext cx="2162946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PMTKHR+Arial"/>
                <a:cs typeface="PMTKHR+Arial"/>
              </a:rPr>
              <a:t>P10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PMTKHR+Arial"/>
                <a:cs typeface="PMTKHR+Arial"/>
              </a:rPr>
              <a:t>P11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PMTKHR+Arial"/>
                <a:cs typeface="PMTKHR+Arial"/>
              </a:rPr>
              <a:t>P12</a:t>
            </a:r>
          </a:p>
        </p:txBody>
      </p:sp>
      <p:sp>
        <p:nvSpPr>
          <p:cNvPr id="10" name="object 9"/>
          <p:cNvSpPr txBox="1"/>
          <p:nvPr/>
        </p:nvSpPr>
        <p:spPr>
          <a:xfrm>
            <a:off x="4311659" y="3243030"/>
            <a:ext cx="383083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KINFTB+Calibri"/>
                <a:cs typeface="KINFTB+Calibri"/>
              </a:rPr>
              <a:t>11</a:t>
            </a:r>
          </a:p>
        </p:txBody>
      </p:sp>
      <p:sp>
        <p:nvSpPr>
          <p:cNvPr id="11" name="object 10"/>
          <p:cNvSpPr txBox="1"/>
          <p:nvPr/>
        </p:nvSpPr>
        <p:spPr>
          <a:xfrm>
            <a:off x="4311659" y="3445214"/>
            <a:ext cx="383083" cy="2433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KINFTB+Calibri"/>
                <a:cs typeface="KINFTB+Calibri"/>
              </a:rPr>
              <a:t>10</a:t>
            </a:r>
          </a:p>
          <a:p>
            <a:pPr marL="605" marR="0">
              <a:lnSpc>
                <a:spcPts val="158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KINFTB+Calibri"/>
                <a:cs typeface="KINFTB+Calibri"/>
              </a:rPr>
              <a:t>9</a:t>
            </a:r>
          </a:p>
          <a:p>
            <a:pPr marL="605" marR="0">
              <a:lnSpc>
                <a:spcPts val="159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KINFTB+Calibri"/>
                <a:cs typeface="KINFTB+Calibri"/>
              </a:rPr>
              <a:t>8</a:t>
            </a:r>
          </a:p>
          <a:p>
            <a:pPr marL="605" marR="0">
              <a:lnSpc>
                <a:spcPts val="158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KINFTB+Calibri"/>
                <a:cs typeface="KINFTB+Calibri"/>
              </a:rPr>
              <a:t>7</a:t>
            </a:r>
          </a:p>
          <a:p>
            <a:pPr marL="605" marR="0">
              <a:lnSpc>
                <a:spcPts val="159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KINFTB+Calibri"/>
                <a:cs typeface="KINFTB+Calibri"/>
              </a:rPr>
              <a:t>6</a:t>
            </a:r>
          </a:p>
          <a:p>
            <a:pPr marL="605" marR="0">
              <a:lnSpc>
                <a:spcPts val="158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KINFTB+Calibri"/>
                <a:cs typeface="KINFTB+Calibri"/>
              </a:rPr>
              <a:t>5</a:t>
            </a:r>
          </a:p>
          <a:p>
            <a:pPr marL="605" marR="0">
              <a:lnSpc>
                <a:spcPts val="1592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KINFTB+Calibri"/>
                <a:cs typeface="KINFTB+Calibri"/>
              </a:rPr>
              <a:t>4</a:t>
            </a:r>
          </a:p>
          <a:p>
            <a:pPr marL="605" marR="0">
              <a:lnSpc>
                <a:spcPts val="159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KINFTB+Calibri"/>
                <a:cs typeface="KINFTB+Calibri"/>
              </a:rPr>
              <a:t>3</a:t>
            </a:r>
          </a:p>
          <a:p>
            <a:pPr marL="605" marR="0">
              <a:lnSpc>
                <a:spcPts val="158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KINFTB+Calibri"/>
                <a:cs typeface="KINFTB+Calibri"/>
              </a:rPr>
              <a:t>2</a:t>
            </a:r>
          </a:p>
          <a:p>
            <a:pPr marL="605" marR="0">
              <a:lnSpc>
                <a:spcPts val="159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KINFTB+Calibri"/>
                <a:cs typeface="KINFTB+Calibri"/>
              </a:rPr>
              <a:t>1</a:t>
            </a:r>
          </a:p>
          <a:p>
            <a:pPr marL="605" marR="0">
              <a:lnSpc>
                <a:spcPts val="158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KINFTB+Calibri"/>
                <a:cs typeface="KINFTB+Calibri"/>
              </a:rPr>
              <a:t>0</a:t>
            </a:r>
          </a:p>
        </p:txBody>
      </p:sp>
      <p:sp>
        <p:nvSpPr>
          <p:cNvPr id="12" name="object 11"/>
          <p:cNvSpPr txBox="1"/>
          <p:nvPr/>
        </p:nvSpPr>
        <p:spPr>
          <a:xfrm>
            <a:off x="6835023" y="3624400"/>
            <a:ext cx="976173" cy="598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3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PMTKHR+Arial"/>
                <a:cs typeface="PMTKHR+Arial"/>
              </a:rPr>
              <a:t>P7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PMTKHR+Arial"/>
                <a:cs typeface="PMTKHR+Arial"/>
              </a:rPr>
              <a:t>P8</a:t>
            </a:r>
          </a:p>
        </p:txBody>
      </p:sp>
      <p:sp>
        <p:nvSpPr>
          <p:cNvPr id="13" name="object 12"/>
          <p:cNvSpPr txBox="1"/>
          <p:nvPr/>
        </p:nvSpPr>
        <p:spPr>
          <a:xfrm>
            <a:off x="6481454" y="3826860"/>
            <a:ext cx="622510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PMTKHR+Arial"/>
                <a:cs typeface="PMTKHR+Arial"/>
              </a:rPr>
              <a:t>P5</a:t>
            </a:r>
          </a:p>
        </p:txBody>
      </p:sp>
      <p:sp>
        <p:nvSpPr>
          <p:cNvPr id="14" name="object 13"/>
          <p:cNvSpPr txBox="1"/>
          <p:nvPr/>
        </p:nvSpPr>
        <p:spPr>
          <a:xfrm>
            <a:off x="6835023" y="4028917"/>
            <a:ext cx="622510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PMTKHR+Arial"/>
                <a:cs typeface="PMTKHR+Arial"/>
              </a:rPr>
              <a:t>P6</a:t>
            </a:r>
          </a:p>
        </p:txBody>
      </p:sp>
      <p:sp>
        <p:nvSpPr>
          <p:cNvPr id="15" name="object 14"/>
          <p:cNvSpPr txBox="1"/>
          <p:nvPr/>
        </p:nvSpPr>
        <p:spPr>
          <a:xfrm>
            <a:off x="7895473" y="4432777"/>
            <a:ext cx="622510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PMTKHR+Arial"/>
                <a:cs typeface="PMTKHR+Arial"/>
              </a:rPr>
              <a:t>P9</a:t>
            </a:r>
          </a:p>
        </p:txBody>
      </p:sp>
      <p:sp>
        <p:nvSpPr>
          <p:cNvPr id="16" name="object 15"/>
          <p:cNvSpPr txBox="1"/>
          <p:nvPr/>
        </p:nvSpPr>
        <p:spPr>
          <a:xfrm>
            <a:off x="5421132" y="4634580"/>
            <a:ext cx="622510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PMTKHR+Arial"/>
                <a:cs typeface="PMTKHR+Arial"/>
              </a:rPr>
              <a:t>P3</a:t>
            </a:r>
          </a:p>
        </p:txBody>
      </p:sp>
      <p:sp>
        <p:nvSpPr>
          <p:cNvPr id="17" name="object 16"/>
          <p:cNvSpPr txBox="1"/>
          <p:nvPr/>
        </p:nvSpPr>
        <p:spPr>
          <a:xfrm>
            <a:off x="5775589" y="4836612"/>
            <a:ext cx="1029258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PMTKHR+Arial"/>
                <a:cs typeface="PMTKHR+Arial"/>
              </a:rPr>
              <a:t>P13P4</a:t>
            </a:r>
          </a:p>
        </p:txBody>
      </p:sp>
      <p:sp>
        <p:nvSpPr>
          <p:cNvPr id="18" name="object 17"/>
          <p:cNvSpPr txBox="1"/>
          <p:nvPr/>
        </p:nvSpPr>
        <p:spPr>
          <a:xfrm>
            <a:off x="5067564" y="5038113"/>
            <a:ext cx="622883" cy="598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3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PMTKHR+Arial"/>
                <a:cs typeface="PMTKHR+Arial"/>
              </a:rPr>
              <a:t>P1</a:t>
            </a:r>
          </a:p>
        </p:txBody>
      </p:sp>
      <p:sp>
        <p:nvSpPr>
          <p:cNvPr id="19" name="object 18"/>
          <p:cNvSpPr txBox="1"/>
          <p:nvPr/>
        </p:nvSpPr>
        <p:spPr>
          <a:xfrm>
            <a:off x="5421132" y="5240471"/>
            <a:ext cx="622510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PMTKHR+Arial"/>
                <a:cs typeface="PMTKHR+Arial"/>
              </a:rPr>
              <a:t>P2</a:t>
            </a:r>
          </a:p>
        </p:txBody>
      </p:sp>
      <p:sp>
        <p:nvSpPr>
          <p:cNvPr id="20" name="object 19"/>
          <p:cNvSpPr txBox="1"/>
          <p:nvPr/>
        </p:nvSpPr>
        <p:spPr>
          <a:xfrm>
            <a:off x="4567946" y="5661974"/>
            <a:ext cx="30584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KINFTB+Calibri"/>
                <a:cs typeface="KINFTB+Calibri"/>
              </a:rPr>
              <a:t>0</a:t>
            </a:r>
          </a:p>
        </p:txBody>
      </p:sp>
      <p:sp>
        <p:nvSpPr>
          <p:cNvPr id="21" name="object 20"/>
          <p:cNvSpPr txBox="1"/>
          <p:nvPr/>
        </p:nvSpPr>
        <p:spPr>
          <a:xfrm>
            <a:off x="4921259" y="5661974"/>
            <a:ext cx="30584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KINFTB+Calibri"/>
                <a:cs typeface="KINFTB+Calibri"/>
              </a:rPr>
              <a:t>1</a:t>
            </a:r>
          </a:p>
        </p:txBody>
      </p:sp>
      <p:sp>
        <p:nvSpPr>
          <p:cNvPr id="22" name="object 21"/>
          <p:cNvSpPr txBox="1"/>
          <p:nvPr/>
        </p:nvSpPr>
        <p:spPr>
          <a:xfrm>
            <a:off x="5274827" y="5661974"/>
            <a:ext cx="30584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KINFTB+Calibri"/>
                <a:cs typeface="KINFTB+Calibri"/>
              </a:rPr>
              <a:t>2</a:t>
            </a:r>
          </a:p>
        </p:txBody>
      </p:sp>
      <p:sp>
        <p:nvSpPr>
          <p:cNvPr id="23" name="object 22"/>
          <p:cNvSpPr txBox="1"/>
          <p:nvPr/>
        </p:nvSpPr>
        <p:spPr>
          <a:xfrm>
            <a:off x="5628396" y="5661974"/>
            <a:ext cx="30584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KINFTB+Calibri"/>
                <a:cs typeface="KINFTB+Calibri"/>
              </a:rPr>
              <a:t>3</a:t>
            </a:r>
          </a:p>
        </p:txBody>
      </p:sp>
      <p:sp>
        <p:nvSpPr>
          <p:cNvPr id="24" name="object 23"/>
          <p:cNvSpPr txBox="1"/>
          <p:nvPr/>
        </p:nvSpPr>
        <p:spPr>
          <a:xfrm>
            <a:off x="5981964" y="5661974"/>
            <a:ext cx="30584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KINFTB+Calibri"/>
                <a:cs typeface="KINFTB+Calibri"/>
              </a:rPr>
              <a:t>4</a:t>
            </a:r>
          </a:p>
        </p:txBody>
      </p:sp>
      <p:sp>
        <p:nvSpPr>
          <p:cNvPr id="25" name="object 24"/>
          <p:cNvSpPr txBox="1"/>
          <p:nvPr/>
        </p:nvSpPr>
        <p:spPr>
          <a:xfrm>
            <a:off x="6335151" y="5661974"/>
            <a:ext cx="30584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KINFTB+Calibri"/>
                <a:cs typeface="KINFTB+Calibri"/>
              </a:rPr>
              <a:t>5</a:t>
            </a:r>
          </a:p>
        </p:txBody>
      </p:sp>
      <p:sp>
        <p:nvSpPr>
          <p:cNvPr id="26" name="object 25"/>
          <p:cNvSpPr txBox="1"/>
          <p:nvPr/>
        </p:nvSpPr>
        <p:spPr>
          <a:xfrm>
            <a:off x="6688719" y="5661974"/>
            <a:ext cx="30584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KINFTB+Calibri"/>
                <a:cs typeface="KINFTB+Calibri"/>
              </a:rPr>
              <a:t>6</a:t>
            </a:r>
          </a:p>
        </p:txBody>
      </p:sp>
      <p:sp>
        <p:nvSpPr>
          <p:cNvPr id="27" name="object 26"/>
          <p:cNvSpPr txBox="1"/>
          <p:nvPr/>
        </p:nvSpPr>
        <p:spPr>
          <a:xfrm>
            <a:off x="7042286" y="5661974"/>
            <a:ext cx="30584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KINFTB+Calibri"/>
                <a:cs typeface="KINFTB+Calibri"/>
              </a:rPr>
              <a:t>7</a:t>
            </a:r>
          </a:p>
        </p:txBody>
      </p:sp>
      <p:sp>
        <p:nvSpPr>
          <p:cNvPr id="28" name="object 27"/>
          <p:cNvSpPr txBox="1"/>
          <p:nvPr/>
        </p:nvSpPr>
        <p:spPr>
          <a:xfrm>
            <a:off x="7395854" y="5661974"/>
            <a:ext cx="30584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KINFTB+Calibri"/>
                <a:cs typeface="KINFTB+Calibri"/>
              </a:rPr>
              <a:t>8</a:t>
            </a:r>
          </a:p>
        </p:txBody>
      </p:sp>
      <p:sp>
        <p:nvSpPr>
          <p:cNvPr id="29" name="object 28"/>
          <p:cNvSpPr txBox="1"/>
          <p:nvPr/>
        </p:nvSpPr>
        <p:spPr>
          <a:xfrm>
            <a:off x="7749169" y="5661974"/>
            <a:ext cx="30584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KINFTB+Calibri"/>
                <a:cs typeface="KINFTB+Calibri"/>
              </a:rPr>
              <a:t>9</a:t>
            </a:r>
          </a:p>
        </p:txBody>
      </p:sp>
      <p:sp>
        <p:nvSpPr>
          <p:cNvPr id="30" name="object 29"/>
          <p:cNvSpPr txBox="1"/>
          <p:nvPr/>
        </p:nvSpPr>
        <p:spPr>
          <a:xfrm>
            <a:off x="8064383" y="5661974"/>
            <a:ext cx="383083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595959"/>
                </a:solidFill>
                <a:latin typeface="KINFTB+Calibri"/>
                <a:cs typeface="KINFTB+Calibri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85088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WFDBFT+å¾®è½¯é�»"/>
                <a:cs typeface="WFDBFT+å¾®è½¯é�»"/>
              </a:rPr>
              <a:t>参数</a:t>
            </a:r>
            <a:r>
              <a:rPr lang="en-US" altLang="zh-CN" dirty="0" smtClean="0">
                <a:solidFill>
                  <a:srgbClr val="000000"/>
                </a:solidFill>
                <a:latin typeface="WFDBFT+å¾®è½¯é�»"/>
                <a:cs typeface="WFDBFT+å¾®è½¯é�»"/>
              </a:rPr>
              <a:t>Eps</a:t>
            </a:r>
            <a:r>
              <a:rPr lang="zh-CN" altLang="en-US" dirty="0" smtClean="0">
                <a:solidFill>
                  <a:srgbClr val="000000"/>
                </a:solidFill>
                <a:latin typeface="WFDBFT+å¾®è½¯é�»"/>
                <a:cs typeface="WFDBFT+å¾®è½¯é�»"/>
              </a:rPr>
              <a:t>与</a:t>
            </a:r>
            <a:r>
              <a:rPr lang="en-US" altLang="zh-CN" dirty="0" err="1" smtClean="0">
                <a:solidFill>
                  <a:srgbClr val="000000"/>
                </a:solidFill>
                <a:latin typeface="WFDBFT+å¾®è½¯é�»"/>
                <a:cs typeface="WFDBFT+å¾®è½¯é�»"/>
              </a:rPr>
              <a:t>MinPts</a:t>
            </a:r>
            <a:r>
              <a:rPr lang="zh-CN" altLang="en-US" dirty="0" smtClean="0">
                <a:solidFill>
                  <a:srgbClr val="000000"/>
                </a:solidFill>
                <a:latin typeface="WFDBFT+å¾®è½¯é�»"/>
                <a:cs typeface="WFDBFT+å¾®è½¯é�»"/>
              </a:rPr>
              <a:t>的确定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87793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K-</a:t>
            </a:r>
            <a:r>
              <a:rPr kumimoji="1" lang="zh-CN" altLang="en-US" dirty="0" smtClean="0"/>
              <a:t>距离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给定数据集</a:t>
            </a:r>
            <a:r>
              <a:rPr kumimoji="1" lang="en-US" altLang="zh-CN" dirty="0" smtClean="0"/>
              <a:t>P={p(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),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=0,1,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,n}</a:t>
            </a:r>
            <a:r>
              <a:rPr kumimoji="1" lang="zh-CN" altLang="en-US" dirty="0" smtClean="0"/>
              <a:t>，对于任意点</a:t>
            </a:r>
            <a:r>
              <a:rPr kumimoji="1" lang="en-US" altLang="zh-CN" dirty="0" smtClean="0"/>
              <a:t>p(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，计算点</a:t>
            </a:r>
            <a:r>
              <a:rPr kumimoji="1" lang="en-US" altLang="zh-CN" dirty="0" smtClean="0"/>
              <a:t>p(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到其它所有点之间的距离，并找出第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大的距离</a:t>
            </a:r>
            <a:r>
              <a:rPr kumimoji="1" lang="en-US" altLang="zh-CN" dirty="0" smtClean="0"/>
              <a:t>d(k)</a:t>
            </a:r>
            <a:r>
              <a:rPr kumimoji="1" lang="zh-CN" altLang="en-US" dirty="0" smtClean="0"/>
              <a:t>，即为</a:t>
            </a:r>
            <a:r>
              <a:rPr kumimoji="1" lang="en-US" altLang="zh-CN" dirty="0"/>
              <a:t>K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距离。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K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距离是点</a:t>
            </a:r>
            <a:r>
              <a:rPr kumimoji="1" lang="en-US" altLang="zh-CN" dirty="0" smtClean="0"/>
              <a:t>p(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到所有点（除了</a:t>
            </a:r>
            <a:r>
              <a:rPr kumimoji="1" lang="en-US" altLang="zh-CN" dirty="0" smtClean="0"/>
              <a:t>p(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点）之间距离第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近的距离。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所有点的</a:t>
            </a:r>
            <a:r>
              <a:rPr kumimoji="1" lang="en-US" altLang="zh-CN" dirty="0" smtClean="0"/>
              <a:t>k-</a:t>
            </a:r>
            <a:r>
              <a:rPr kumimoji="1" lang="zh-CN" altLang="en-US" dirty="0" smtClean="0"/>
              <a:t>距离集合</a:t>
            </a:r>
            <a:r>
              <a:rPr kumimoji="1" lang="en-US" altLang="zh-CN" dirty="0" smtClean="0"/>
              <a:t>E={e(1),e(2),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,e(n)}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069" y="4287993"/>
            <a:ext cx="2573719" cy="21653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3567" y="4287992"/>
            <a:ext cx="5429513" cy="2381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zh-CN" altLang="en-US" sz="2400" dirty="0"/>
              <a:t>对</a:t>
            </a:r>
            <a:r>
              <a:rPr kumimoji="1" lang="en-US" altLang="zh-CN" sz="2400" dirty="0"/>
              <a:t>k-</a:t>
            </a:r>
            <a:r>
              <a:rPr kumimoji="1" lang="zh-CN" altLang="en-US" sz="2400" dirty="0"/>
              <a:t>距离集合进行升序排序，急剧发生变化的位置所对应的</a:t>
            </a:r>
            <a:r>
              <a:rPr kumimoji="1" lang="en-US" altLang="zh-CN" sz="2400" dirty="0"/>
              <a:t>k-</a:t>
            </a:r>
            <a:r>
              <a:rPr kumimoji="1" lang="zh-CN" altLang="en-US" sz="2400" dirty="0"/>
              <a:t>距离的值，确定为半径</a:t>
            </a:r>
            <a:r>
              <a:rPr kumimoji="1" lang="en-US" altLang="zh-CN" sz="2400" dirty="0"/>
              <a:t>Eps</a:t>
            </a:r>
            <a:r>
              <a:rPr kumimoji="1" lang="zh-CN" altLang="en-US" sz="2400" dirty="0"/>
              <a:t>的值。</a:t>
            </a:r>
            <a:endParaRPr kumimoji="1" lang="en-US" altLang="zh-CN" sz="2400" dirty="0"/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sz="2400" dirty="0"/>
              <a:t>根据经验确定</a:t>
            </a:r>
            <a:r>
              <a:rPr kumimoji="1" lang="en-US" altLang="zh-CN" sz="2400" dirty="0" err="1"/>
              <a:t>MinPts</a:t>
            </a:r>
            <a:r>
              <a:rPr kumimoji="1" lang="zh-CN" altLang="en-US" sz="2400" dirty="0"/>
              <a:t>的大小，实际上也是确定</a:t>
            </a:r>
            <a:r>
              <a:rPr kumimoji="1" lang="en-US" altLang="zh-CN" sz="2400" dirty="0"/>
              <a:t>k-</a:t>
            </a:r>
            <a:r>
              <a:rPr kumimoji="1" lang="zh-CN" altLang="en-US" sz="2400" dirty="0"/>
              <a:t>距离中</a:t>
            </a:r>
            <a:r>
              <a:rPr kumimoji="1" lang="en-US" altLang="zh-CN" sz="2400" dirty="0"/>
              <a:t>k</a:t>
            </a:r>
            <a:r>
              <a:rPr kumimoji="1" lang="zh-CN" altLang="en-US" sz="2400" dirty="0"/>
              <a:t>的值。可以尝试</a:t>
            </a:r>
            <a:r>
              <a:rPr kumimoji="1" lang="en-US" altLang="zh-CN" sz="2400" dirty="0"/>
              <a:t>k=4</a:t>
            </a:r>
            <a:r>
              <a:rPr kumimoji="1"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05835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23952</TotalTime>
  <Words>1275</Words>
  <Application>Microsoft Macintosh PowerPoint</Application>
  <PresentationFormat>全屏显示(4:3)</PresentationFormat>
  <Paragraphs>291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APBOGR+å¾®è½¯é�»</vt:lpstr>
      <vt:lpstr>CPJNWS+Arial</vt:lpstr>
      <vt:lpstr>JSJWRM+Calibri</vt:lpstr>
      <vt:lpstr>KACJGN+å¾®è½¯é�»</vt:lpstr>
      <vt:lpstr>KHQWEF+å¾®è½¯é�»</vt:lpstr>
      <vt:lpstr>KINFTB+Calibri</vt:lpstr>
      <vt:lpstr>LUHQGI+Calibri</vt:lpstr>
      <vt:lpstr>MAIGNR+å¾®è½¯é�»</vt:lpstr>
      <vt:lpstr>Mangal</vt:lpstr>
      <vt:lpstr>OTFRDW+å¾®è½¯é�»</vt:lpstr>
      <vt:lpstr>PMTKHR+Arial</vt:lpstr>
      <vt:lpstr>QGEJWJ+å¾®è½¯é�»</vt:lpstr>
      <vt:lpstr>WCBWRT+Arial</vt:lpstr>
      <vt:lpstr>WFDBFT+å¾®è½¯é�»</vt:lpstr>
      <vt:lpstr>宋体</vt:lpstr>
      <vt:lpstr>Arial</vt:lpstr>
      <vt:lpstr>Calibri</vt:lpstr>
      <vt:lpstr>Times New Roman</vt:lpstr>
      <vt:lpstr>Office 主题</vt:lpstr>
      <vt:lpstr>聚类 –DBSCAN算法</vt:lpstr>
      <vt:lpstr>内容</vt:lpstr>
      <vt:lpstr>DBSCAN密度聚类</vt:lpstr>
      <vt:lpstr>DBSCAN密度聚类</vt:lpstr>
      <vt:lpstr>DBSCAN密度聚类</vt:lpstr>
      <vt:lpstr>DBSCAN密度聚类</vt:lpstr>
      <vt:lpstr>DBSCAN密度聚类</vt:lpstr>
      <vt:lpstr>DBSCAN密度聚类</vt:lpstr>
      <vt:lpstr>参数Eps与MinPts的确定</vt:lpstr>
      <vt:lpstr>参数Eps与MinPts的确定</vt:lpstr>
      <vt:lpstr>加入参数选择的DBSCAN过程</vt:lpstr>
      <vt:lpstr>优缺点</vt:lpstr>
      <vt:lpstr>DBSCAN的应用实例</vt:lpstr>
      <vt:lpstr>实验</vt:lpstr>
      <vt:lpstr>PowerPoint 演示文稿</vt:lpstr>
      <vt:lpstr>PowerPoint 演示文稿</vt:lpstr>
      <vt:lpstr>PowerPoint 演示文稿</vt:lpstr>
      <vt:lpstr>PowerPoint 演示文稿</vt:lpstr>
      <vt:lpstr>代码及数据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聚类 – K 均值</dc:title>
  <dc:creator>Qiuyue</dc:creator>
  <cp:lastModifiedBy>markwa2725</cp:lastModifiedBy>
  <cp:revision>239</cp:revision>
  <dcterms:created xsi:type="dcterms:W3CDTF">2017-06-04T01:18:05Z</dcterms:created>
  <dcterms:modified xsi:type="dcterms:W3CDTF">2017-07-03T06:41:19Z</dcterms:modified>
</cp:coreProperties>
</file>