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3"/>
  </p:notesMasterIdLst>
  <p:sldIdLst>
    <p:sldId id="256" r:id="rId3"/>
    <p:sldId id="257" r:id="rId4"/>
    <p:sldId id="269" r:id="rId5"/>
    <p:sldId id="271" r:id="rId6"/>
    <p:sldId id="259" r:id="rId7"/>
    <p:sldId id="264" r:id="rId8"/>
    <p:sldId id="265" r:id="rId9"/>
    <p:sldId id="266" r:id="rId10"/>
    <p:sldId id="260" r:id="rId11"/>
    <p:sldId id="272" r:id="rId12"/>
    <p:sldId id="296" r:id="rId13"/>
    <p:sldId id="274" r:id="rId14"/>
    <p:sldId id="275" r:id="rId15"/>
    <p:sldId id="276" r:id="rId16"/>
    <p:sldId id="299" r:id="rId17"/>
    <p:sldId id="283" r:id="rId18"/>
    <p:sldId id="284" r:id="rId19"/>
    <p:sldId id="285" r:id="rId20"/>
    <p:sldId id="286" r:id="rId21"/>
    <p:sldId id="297" r:id="rId22"/>
    <p:sldId id="300" r:id="rId23"/>
    <p:sldId id="301" r:id="rId24"/>
    <p:sldId id="302" r:id="rId25"/>
    <p:sldId id="303" r:id="rId26"/>
    <p:sldId id="298" r:id="rId27"/>
    <p:sldId id="304" r:id="rId28"/>
    <p:sldId id="305" r:id="rId29"/>
    <p:sldId id="306" r:id="rId30"/>
    <p:sldId id="307" r:id="rId31"/>
    <p:sldId id="313" r:id="rId32"/>
    <p:sldId id="311" r:id="rId33"/>
    <p:sldId id="312" r:id="rId34"/>
    <p:sldId id="295" r:id="rId35"/>
    <p:sldId id="316" r:id="rId36"/>
    <p:sldId id="322" r:id="rId37"/>
    <p:sldId id="323" r:id="rId38"/>
    <p:sldId id="317" r:id="rId39"/>
    <p:sldId id="318" r:id="rId40"/>
    <p:sldId id="319" r:id="rId41"/>
    <p:sldId id="327" r:id="rId42"/>
    <p:sldId id="328" r:id="rId43"/>
    <p:sldId id="321" r:id="rId44"/>
    <p:sldId id="351" r:id="rId45"/>
    <p:sldId id="331" r:id="rId46"/>
    <p:sldId id="332" r:id="rId47"/>
    <p:sldId id="329" r:id="rId48"/>
    <p:sldId id="325" r:id="rId49"/>
    <p:sldId id="335" r:id="rId50"/>
    <p:sldId id="338" r:id="rId51"/>
    <p:sldId id="337" r:id="rId52"/>
    <p:sldId id="339" r:id="rId53"/>
    <p:sldId id="340" r:id="rId54"/>
    <p:sldId id="341" r:id="rId55"/>
    <p:sldId id="346" r:id="rId56"/>
    <p:sldId id="347" r:id="rId57"/>
    <p:sldId id="350" r:id="rId58"/>
    <p:sldId id="334" r:id="rId59"/>
    <p:sldId id="333" r:id="rId60"/>
    <p:sldId id="352" r:id="rId61"/>
    <p:sldId id="262"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E1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2" autoAdjust="0"/>
  </p:normalViewPr>
  <p:slideViewPr>
    <p:cSldViewPr>
      <p:cViewPr varScale="1">
        <p:scale>
          <a:sx n="85" d="100"/>
          <a:sy n="85" d="100"/>
        </p:scale>
        <p:origin x="-151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zh-CN" altLang="en-US" sz="2800" dirty="0" smtClean="0"/>
            <a:t>第一步</a:t>
          </a:r>
          <a:r>
            <a:rPr lang="en-US" altLang="zh-TW" sz="2800" dirty="0" smtClean="0"/>
            <a:t>: </a:t>
          </a:r>
        </a:p>
        <a:p>
          <a:r>
            <a:rPr lang="zh-CN" altLang="en-US" sz="2800" dirty="0" smtClean="0"/>
            <a:t>构建神经网络</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zh-CN" altLang="en-US" sz="2800" dirty="0" smtClean="0"/>
            <a:t>第二步</a:t>
          </a:r>
          <a:r>
            <a:rPr lang="en-US" altLang="zh-TW" sz="2800" dirty="0" smtClean="0"/>
            <a:t>: </a:t>
          </a:r>
        </a:p>
        <a:p>
          <a:r>
            <a:rPr lang="zh-CN" altLang="en-US" sz="2800" dirty="0" smtClean="0"/>
            <a:t>确定学习目标</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zh-CN" altLang="en-US" sz="2800" dirty="0" smtClean="0"/>
            <a:t>第三步</a:t>
          </a:r>
          <a:r>
            <a:rPr lang="en-US" altLang="zh-TW" sz="2800" dirty="0" smtClean="0"/>
            <a:t>: </a:t>
          </a:r>
        </a:p>
        <a:p>
          <a:r>
            <a:rPr lang="zh-CN" altLang="en-US" sz="2800" dirty="0" smtClean="0"/>
            <a:t>学习！</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t>
        <a:bodyPr/>
        <a:lstStyle/>
        <a:p>
          <a:endParaRPr lang="zh-CN" altLang="en-US"/>
        </a:p>
      </dgm:t>
    </dgm:pt>
    <dgm:pt modelId="{CFEBD105-9F67-4F60-B070-C671AE93A28A}" type="pres">
      <dgm:prSet presAssocID="{801111EC-7761-4006-9B8D-BDD3478D6A0C}" presName="node" presStyleLbl="node1" presStyleIdx="0" presStyleCnt="3">
        <dgm:presLayoutVars>
          <dgm:bulletEnabled val="1"/>
        </dgm:presLayoutVars>
      </dgm:prSet>
      <dgm:spPr/>
      <dgm:t>
        <a:bodyPr/>
        <a:lstStyle/>
        <a:p>
          <a:endParaRPr lang="zh-CN" altLang="en-US"/>
        </a:p>
      </dgm:t>
    </dgm:pt>
    <dgm:pt modelId="{888540DF-FD49-4215-991C-C7B2A2E10D35}" type="pres">
      <dgm:prSet presAssocID="{E857221A-734F-4396-A642-04F985B7D590}" presName="sibTrans" presStyleLbl="sibTrans2D1" presStyleIdx="0" presStyleCnt="2"/>
      <dgm:spPr/>
      <dgm:t>
        <a:bodyPr/>
        <a:lstStyle/>
        <a:p>
          <a:endParaRPr lang="zh-CN" altLang="en-US"/>
        </a:p>
      </dgm:t>
    </dgm:pt>
    <dgm:pt modelId="{FCAC1A52-7A03-424B-8708-40DF70DCEBE1}" type="pres">
      <dgm:prSet presAssocID="{E857221A-734F-4396-A642-04F985B7D590}" presName="connectorText" presStyleLbl="sibTrans2D1" presStyleIdx="0" presStyleCnt="2"/>
      <dgm:spPr/>
      <dgm:t>
        <a:bodyPr/>
        <a:lstStyle/>
        <a:p>
          <a:endParaRPr lang="zh-CN" altLang="en-US"/>
        </a:p>
      </dgm:t>
    </dgm:pt>
    <dgm:pt modelId="{2C9E42A7-D692-4DEF-A008-68C3A4D1516E}" type="pres">
      <dgm:prSet presAssocID="{380F6D09-15D5-4E2B-BF8A-CECE4B7C4A20}" presName="node" presStyleLbl="node1" presStyleIdx="1" presStyleCnt="3">
        <dgm:presLayoutVars>
          <dgm:bulletEnabled val="1"/>
        </dgm:presLayoutVars>
      </dgm:prSet>
      <dgm:spPr/>
      <dgm:t>
        <a:bodyPr/>
        <a:lstStyle/>
        <a:p>
          <a:endParaRPr lang="zh-CN" altLang="en-US"/>
        </a:p>
      </dgm:t>
    </dgm:pt>
    <dgm:pt modelId="{75576B2E-DB43-49F5-8A31-D5CBF5F78EEC}" type="pres">
      <dgm:prSet presAssocID="{D60C5607-81DE-4CC8-91B3-C56E5666A49F}" presName="sibTrans" presStyleLbl="sibTrans2D1" presStyleIdx="1" presStyleCnt="2"/>
      <dgm:spPr/>
      <dgm:t>
        <a:bodyPr/>
        <a:lstStyle/>
        <a:p>
          <a:endParaRPr lang="zh-CN" altLang="en-US"/>
        </a:p>
      </dgm:t>
    </dgm:pt>
    <dgm:pt modelId="{1FFABC42-5BE3-4E33-A2BE-582BDAFB0BDF}" type="pres">
      <dgm:prSet presAssocID="{D60C5607-81DE-4CC8-91B3-C56E5666A49F}" presName="connectorText" presStyleLbl="sibTrans2D1" presStyleIdx="1" presStyleCnt="2"/>
      <dgm:spPr/>
      <dgm:t>
        <a:bodyPr/>
        <a:lstStyle/>
        <a:p>
          <a:endParaRPr lang="zh-CN" altLang="en-US"/>
        </a:p>
      </dgm:t>
    </dgm:pt>
    <dgm:pt modelId="{B28036AB-B71B-48DE-97C4-D287BC3BE7AC}" type="pres">
      <dgm:prSet presAssocID="{680F7195-4FD3-481E-8A2B-5AD54C8280AB}" presName="node" presStyleLbl="node1" presStyleIdx="2" presStyleCnt="3">
        <dgm:presLayoutVars>
          <dgm:bulletEnabled val="1"/>
        </dgm:presLayoutVars>
      </dgm:prSet>
      <dgm:spPr/>
      <dgm:t>
        <a:bodyPr/>
        <a:lstStyle/>
        <a:p>
          <a:endParaRPr lang="zh-CN" altLang="en-US"/>
        </a:p>
      </dgm:t>
    </dgm:pt>
  </dgm:ptLst>
  <dgm:cxnLst>
    <dgm:cxn modelId="{3796133B-9324-48E1-895B-CB33B607472F}" srcId="{7ABBEAF7-C373-4176-BC82-DCCB6D5E3E26}" destId="{680F7195-4FD3-481E-8A2B-5AD54C8280AB}" srcOrd="2" destOrd="0" parTransId="{E0770B27-10B9-4E3F-A134-B86908A61FFE}" sibTransId="{382B596D-4079-47F6-BAC4-80EDB1CFB95D}"/>
    <dgm:cxn modelId="{2EC6D1DD-598C-44A0-8EC2-13635785D94D}" type="presOf" srcId="{801111EC-7761-4006-9B8D-BDD3478D6A0C}" destId="{CFEBD105-9F67-4F60-B070-C671AE93A28A}" srcOrd="0" destOrd="0" presId="urn:microsoft.com/office/officeart/2005/8/layout/process1"/>
    <dgm:cxn modelId="{7021B101-6AE5-4EA4-923F-149909DC3C09}" srcId="{7ABBEAF7-C373-4176-BC82-DCCB6D5E3E26}" destId="{801111EC-7761-4006-9B8D-BDD3478D6A0C}" srcOrd="0" destOrd="0" parTransId="{741192AF-66D8-44B3-8D71-D609A9576CFF}" sibTransId="{E857221A-734F-4396-A642-04F985B7D590}"/>
    <dgm:cxn modelId="{9D6E30F4-F714-4466-A8CC-5BE2EBC4B0DB}" type="presOf" srcId="{680F7195-4FD3-481E-8A2B-5AD54C8280AB}" destId="{B28036AB-B71B-48DE-97C4-D287BC3BE7AC}" srcOrd="0" destOrd="0" presId="urn:microsoft.com/office/officeart/2005/8/layout/process1"/>
    <dgm:cxn modelId="{3C047755-558C-4416-A847-2ED229176DD6}" type="presOf" srcId="{D60C5607-81DE-4CC8-91B3-C56E5666A49F}" destId="{1FFABC42-5BE3-4E33-A2BE-582BDAFB0BDF}"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097074A7-CF5C-41F1-9E26-ACFFD21486C7}" type="presOf" srcId="{D60C5607-81DE-4CC8-91B3-C56E5666A49F}" destId="{75576B2E-DB43-49F5-8A31-D5CBF5F78EEC}" srcOrd="0" destOrd="0" presId="urn:microsoft.com/office/officeart/2005/8/layout/process1"/>
    <dgm:cxn modelId="{F56A148A-7CA5-46B7-A01A-6FABED5E495C}" type="presOf" srcId="{E857221A-734F-4396-A642-04F985B7D590}" destId="{FCAC1A52-7A03-424B-8708-40DF70DCEBE1}" srcOrd="1" destOrd="0" presId="urn:microsoft.com/office/officeart/2005/8/layout/process1"/>
    <dgm:cxn modelId="{CA61AACC-9F8E-4972-9BA8-8961326B71F2}" type="presOf" srcId="{E857221A-734F-4396-A642-04F985B7D590}" destId="{888540DF-FD49-4215-991C-C7B2A2E10D35}" srcOrd="0" destOrd="0" presId="urn:microsoft.com/office/officeart/2005/8/layout/process1"/>
    <dgm:cxn modelId="{30701DCC-974E-4888-82E8-745D02383737}" type="presOf" srcId="{7ABBEAF7-C373-4176-BC82-DCCB6D5E3E26}" destId="{A491758C-84A6-4A4D-888E-93118B4129B4}" srcOrd="0" destOrd="0" presId="urn:microsoft.com/office/officeart/2005/8/layout/process1"/>
    <dgm:cxn modelId="{8DC27F7A-1F4E-4790-A885-9DC43E6A6C05}" type="presOf" srcId="{380F6D09-15D5-4E2B-BF8A-CECE4B7C4A20}" destId="{2C9E42A7-D692-4DEF-A008-68C3A4D1516E}" srcOrd="0" destOrd="0" presId="urn:microsoft.com/office/officeart/2005/8/layout/process1"/>
    <dgm:cxn modelId="{067ED893-D274-44D9-8321-9152E9298BDF}" type="presParOf" srcId="{A491758C-84A6-4A4D-888E-93118B4129B4}" destId="{CFEBD105-9F67-4F60-B070-C671AE93A28A}" srcOrd="0" destOrd="0" presId="urn:microsoft.com/office/officeart/2005/8/layout/process1"/>
    <dgm:cxn modelId="{0FCA2928-DC22-4E9D-896D-02927F64A391}" type="presParOf" srcId="{A491758C-84A6-4A4D-888E-93118B4129B4}" destId="{888540DF-FD49-4215-991C-C7B2A2E10D35}" srcOrd="1" destOrd="0" presId="urn:microsoft.com/office/officeart/2005/8/layout/process1"/>
    <dgm:cxn modelId="{608C1D49-814F-4870-85F5-A717707ED16F}" type="presParOf" srcId="{888540DF-FD49-4215-991C-C7B2A2E10D35}" destId="{FCAC1A52-7A03-424B-8708-40DF70DCEBE1}" srcOrd="0" destOrd="0" presId="urn:microsoft.com/office/officeart/2005/8/layout/process1"/>
    <dgm:cxn modelId="{66BFF651-F47F-4701-B6B0-55352AA9740D}" type="presParOf" srcId="{A491758C-84A6-4A4D-888E-93118B4129B4}" destId="{2C9E42A7-D692-4DEF-A008-68C3A4D1516E}" srcOrd="2" destOrd="0" presId="urn:microsoft.com/office/officeart/2005/8/layout/process1"/>
    <dgm:cxn modelId="{525A9648-37A6-423B-AE36-220C703D6720}" type="presParOf" srcId="{A491758C-84A6-4A4D-888E-93118B4129B4}" destId="{75576B2E-DB43-49F5-8A31-D5CBF5F78EEC}" srcOrd="3" destOrd="0" presId="urn:microsoft.com/office/officeart/2005/8/layout/process1"/>
    <dgm:cxn modelId="{5D1D86C2-E80E-4F43-B8B8-CABDBD89F8D5}" type="presParOf" srcId="{75576B2E-DB43-49F5-8A31-D5CBF5F78EEC}" destId="{1FFABC42-5BE3-4E33-A2BE-582BDAFB0BDF}" srcOrd="0" destOrd="0" presId="urn:microsoft.com/office/officeart/2005/8/layout/process1"/>
    <dgm:cxn modelId="{3DE5B149-6C36-4C55-BF48-B717067AD0CB}"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zh-CN" altLang="en-US" sz="2800" dirty="0" smtClean="0"/>
            <a:t>第一步</a:t>
          </a:r>
          <a:r>
            <a:rPr lang="en-US" altLang="zh-TW" sz="2800" dirty="0" smtClean="0"/>
            <a:t>: </a:t>
          </a:r>
        </a:p>
        <a:p>
          <a:r>
            <a:rPr lang="zh-CN" altLang="en-US" sz="2800" dirty="0" smtClean="0"/>
            <a:t>构建神经网络</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zh-CN" altLang="en-US" sz="2800" dirty="0" smtClean="0"/>
            <a:t>第二步</a:t>
          </a:r>
          <a:r>
            <a:rPr lang="en-US" altLang="zh-TW" sz="2800" dirty="0" smtClean="0"/>
            <a:t>: </a:t>
          </a:r>
        </a:p>
        <a:p>
          <a:r>
            <a:rPr lang="zh-CN" altLang="en-US" sz="2800" dirty="0" smtClean="0"/>
            <a:t>确定学习目标</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zh-CN" altLang="en-US" sz="2800" dirty="0" smtClean="0"/>
            <a:t>第三步</a:t>
          </a:r>
          <a:r>
            <a:rPr lang="en-US" altLang="zh-TW" sz="2800" dirty="0" smtClean="0"/>
            <a:t>: </a:t>
          </a:r>
        </a:p>
        <a:p>
          <a:r>
            <a:rPr lang="zh-CN" altLang="en-US" sz="2800" dirty="0" smtClean="0"/>
            <a:t>学习！</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t>
        <a:bodyPr/>
        <a:lstStyle/>
        <a:p>
          <a:endParaRPr lang="zh-CN" altLang="en-US"/>
        </a:p>
      </dgm:t>
    </dgm:pt>
    <dgm:pt modelId="{CFEBD105-9F67-4F60-B070-C671AE93A28A}" type="pres">
      <dgm:prSet presAssocID="{801111EC-7761-4006-9B8D-BDD3478D6A0C}" presName="node" presStyleLbl="node1" presStyleIdx="0" presStyleCnt="3">
        <dgm:presLayoutVars>
          <dgm:bulletEnabled val="1"/>
        </dgm:presLayoutVars>
      </dgm:prSet>
      <dgm:spPr/>
      <dgm:t>
        <a:bodyPr/>
        <a:lstStyle/>
        <a:p>
          <a:endParaRPr lang="zh-CN" altLang="en-US"/>
        </a:p>
      </dgm:t>
    </dgm:pt>
    <dgm:pt modelId="{888540DF-FD49-4215-991C-C7B2A2E10D35}" type="pres">
      <dgm:prSet presAssocID="{E857221A-734F-4396-A642-04F985B7D590}" presName="sibTrans" presStyleLbl="sibTrans2D1" presStyleIdx="0" presStyleCnt="2"/>
      <dgm:spPr/>
      <dgm:t>
        <a:bodyPr/>
        <a:lstStyle/>
        <a:p>
          <a:endParaRPr lang="zh-CN" altLang="en-US"/>
        </a:p>
      </dgm:t>
    </dgm:pt>
    <dgm:pt modelId="{FCAC1A52-7A03-424B-8708-40DF70DCEBE1}" type="pres">
      <dgm:prSet presAssocID="{E857221A-734F-4396-A642-04F985B7D590}" presName="connectorText" presStyleLbl="sibTrans2D1" presStyleIdx="0" presStyleCnt="2"/>
      <dgm:spPr/>
      <dgm:t>
        <a:bodyPr/>
        <a:lstStyle/>
        <a:p>
          <a:endParaRPr lang="zh-CN" altLang="en-US"/>
        </a:p>
      </dgm:t>
    </dgm:pt>
    <dgm:pt modelId="{2C9E42A7-D692-4DEF-A008-68C3A4D1516E}" type="pres">
      <dgm:prSet presAssocID="{380F6D09-15D5-4E2B-BF8A-CECE4B7C4A20}" presName="node" presStyleLbl="node1" presStyleIdx="1" presStyleCnt="3">
        <dgm:presLayoutVars>
          <dgm:bulletEnabled val="1"/>
        </dgm:presLayoutVars>
      </dgm:prSet>
      <dgm:spPr/>
      <dgm:t>
        <a:bodyPr/>
        <a:lstStyle/>
        <a:p>
          <a:endParaRPr lang="zh-CN" altLang="en-US"/>
        </a:p>
      </dgm:t>
    </dgm:pt>
    <dgm:pt modelId="{75576B2E-DB43-49F5-8A31-D5CBF5F78EEC}" type="pres">
      <dgm:prSet presAssocID="{D60C5607-81DE-4CC8-91B3-C56E5666A49F}" presName="sibTrans" presStyleLbl="sibTrans2D1" presStyleIdx="1" presStyleCnt="2"/>
      <dgm:spPr/>
      <dgm:t>
        <a:bodyPr/>
        <a:lstStyle/>
        <a:p>
          <a:endParaRPr lang="zh-CN" altLang="en-US"/>
        </a:p>
      </dgm:t>
    </dgm:pt>
    <dgm:pt modelId="{1FFABC42-5BE3-4E33-A2BE-582BDAFB0BDF}" type="pres">
      <dgm:prSet presAssocID="{D60C5607-81DE-4CC8-91B3-C56E5666A49F}" presName="connectorText" presStyleLbl="sibTrans2D1" presStyleIdx="1" presStyleCnt="2"/>
      <dgm:spPr/>
      <dgm:t>
        <a:bodyPr/>
        <a:lstStyle/>
        <a:p>
          <a:endParaRPr lang="zh-CN" altLang="en-US"/>
        </a:p>
      </dgm:t>
    </dgm:pt>
    <dgm:pt modelId="{B28036AB-B71B-48DE-97C4-D287BC3BE7AC}" type="pres">
      <dgm:prSet presAssocID="{680F7195-4FD3-481E-8A2B-5AD54C8280AB}" presName="node" presStyleLbl="node1" presStyleIdx="2" presStyleCnt="3">
        <dgm:presLayoutVars>
          <dgm:bulletEnabled val="1"/>
        </dgm:presLayoutVars>
      </dgm:prSet>
      <dgm:spPr/>
      <dgm:t>
        <a:bodyPr/>
        <a:lstStyle/>
        <a:p>
          <a:endParaRPr lang="zh-CN" altLang="en-US"/>
        </a:p>
      </dgm:t>
    </dgm:pt>
  </dgm:ptLst>
  <dgm:cxnLst>
    <dgm:cxn modelId="{3796133B-9324-48E1-895B-CB33B607472F}" srcId="{7ABBEAF7-C373-4176-BC82-DCCB6D5E3E26}" destId="{680F7195-4FD3-481E-8A2B-5AD54C8280AB}" srcOrd="2" destOrd="0" parTransId="{E0770B27-10B9-4E3F-A134-B86908A61FFE}" sibTransId="{382B596D-4079-47F6-BAC4-80EDB1CFB95D}"/>
    <dgm:cxn modelId="{7766ACA5-FF42-43F5-B83C-4872F7CC0F65}" type="presOf" srcId="{680F7195-4FD3-481E-8A2B-5AD54C8280AB}" destId="{B28036AB-B71B-48DE-97C4-D287BC3BE7AC}" srcOrd="0" destOrd="0" presId="urn:microsoft.com/office/officeart/2005/8/layout/process1"/>
    <dgm:cxn modelId="{B4893B56-3C5D-45BD-BD3E-1A39C2B444BA}" type="presOf" srcId="{380F6D09-15D5-4E2B-BF8A-CECE4B7C4A20}" destId="{2C9E42A7-D692-4DEF-A008-68C3A4D1516E}" srcOrd="0" destOrd="0" presId="urn:microsoft.com/office/officeart/2005/8/layout/process1"/>
    <dgm:cxn modelId="{9278D294-ED89-44F9-8FB0-36FCE388C0F9}" type="presOf" srcId="{E857221A-734F-4396-A642-04F985B7D590}" destId="{FCAC1A52-7A03-424B-8708-40DF70DCEBE1}" srcOrd="1" destOrd="0" presId="urn:microsoft.com/office/officeart/2005/8/layout/process1"/>
    <dgm:cxn modelId="{7021B101-6AE5-4EA4-923F-149909DC3C09}" srcId="{7ABBEAF7-C373-4176-BC82-DCCB6D5E3E26}" destId="{801111EC-7761-4006-9B8D-BDD3478D6A0C}" srcOrd="0" destOrd="0" parTransId="{741192AF-66D8-44B3-8D71-D609A9576CFF}" sibTransId="{E857221A-734F-4396-A642-04F985B7D590}"/>
    <dgm:cxn modelId="{D30C9FC5-DD19-40C8-A71C-8F2D2286DE1D}" type="presOf" srcId="{7ABBEAF7-C373-4176-BC82-DCCB6D5E3E26}" destId="{A491758C-84A6-4A4D-888E-93118B4129B4}" srcOrd="0" destOrd="0" presId="urn:microsoft.com/office/officeart/2005/8/layout/process1"/>
    <dgm:cxn modelId="{EE0E4FC1-DBB8-4EA5-96BE-18FA75167D3E}" type="presOf" srcId="{E857221A-734F-4396-A642-04F985B7D590}" destId="{888540DF-FD49-4215-991C-C7B2A2E10D35}" srcOrd="0" destOrd="0" presId="urn:microsoft.com/office/officeart/2005/8/layout/process1"/>
    <dgm:cxn modelId="{D0F09B4D-2983-460F-A6E7-E6EDDD532948}" type="presOf" srcId="{801111EC-7761-4006-9B8D-BDD3478D6A0C}" destId="{CFEBD105-9F67-4F60-B070-C671AE93A28A}"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97DCE0B5-560B-4332-A9FE-1CDA710E3812}" type="presOf" srcId="{D60C5607-81DE-4CC8-91B3-C56E5666A49F}" destId="{75576B2E-DB43-49F5-8A31-D5CBF5F78EEC}" srcOrd="0" destOrd="0" presId="urn:microsoft.com/office/officeart/2005/8/layout/process1"/>
    <dgm:cxn modelId="{CA1AA69E-EECF-4E6F-8EE2-C2BDDCF1C25A}" type="presOf" srcId="{D60C5607-81DE-4CC8-91B3-C56E5666A49F}" destId="{1FFABC42-5BE3-4E33-A2BE-582BDAFB0BDF}" srcOrd="1" destOrd="0" presId="urn:microsoft.com/office/officeart/2005/8/layout/process1"/>
    <dgm:cxn modelId="{0F6B180F-3F98-4E28-BE91-A6BBD0F91B90}" type="presParOf" srcId="{A491758C-84A6-4A4D-888E-93118B4129B4}" destId="{CFEBD105-9F67-4F60-B070-C671AE93A28A}" srcOrd="0" destOrd="0" presId="urn:microsoft.com/office/officeart/2005/8/layout/process1"/>
    <dgm:cxn modelId="{5307236C-4D2B-4D41-AFC8-8029650C517C}" type="presParOf" srcId="{A491758C-84A6-4A4D-888E-93118B4129B4}" destId="{888540DF-FD49-4215-991C-C7B2A2E10D35}" srcOrd="1" destOrd="0" presId="urn:microsoft.com/office/officeart/2005/8/layout/process1"/>
    <dgm:cxn modelId="{E2C7E5E8-30F9-4535-9CFB-75E1ED1E7D51}" type="presParOf" srcId="{888540DF-FD49-4215-991C-C7B2A2E10D35}" destId="{FCAC1A52-7A03-424B-8708-40DF70DCEBE1}" srcOrd="0" destOrd="0" presId="urn:microsoft.com/office/officeart/2005/8/layout/process1"/>
    <dgm:cxn modelId="{7C3A5C9F-C799-41C8-AA4C-05F531CEE26C}" type="presParOf" srcId="{A491758C-84A6-4A4D-888E-93118B4129B4}" destId="{2C9E42A7-D692-4DEF-A008-68C3A4D1516E}" srcOrd="2" destOrd="0" presId="urn:microsoft.com/office/officeart/2005/8/layout/process1"/>
    <dgm:cxn modelId="{49247EB2-D4E2-4458-A794-1276AE53C8F0}" type="presParOf" srcId="{A491758C-84A6-4A4D-888E-93118B4129B4}" destId="{75576B2E-DB43-49F5-8A31-D5CBF5F78EEC}" srcOrd="3" destOrd="0" presId="urn:microsoft.com/office/officeart/2005/8/layout/process1"/>
    <dgm:cxn modelId="{0F12D589-56F0-4457-A451-43DCAA80608C}" type="presParOf" srcId="{75576B2E-DB43-49F5-8A31-D5CBF5F78EEC}" destId="{1FFABC42-5BE3-4E33-A2BE-582BDAFB0BDF}" srcOrd="0" destOrd="0" presId="urn:microsoft.com/office/officeart/2005/8/layout/process1"/>
    <dgm:cxn modelId="{E115399A-57A6-4E8B-B2C4-332806488369}"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zh-CN" altLang="en-US" sz="2800" dirty="0" smtClean="0"/>
            <a:t>第一步</a:t>
          </a:r>
          <a:r>
            <a:rPr lang="en-US" altLang="zh-TW" sz="2800" dirty="0" smtClean="0"/>
            <a:t>: </a:t>
          </a:r>
        </a:p>
        <a:p>
          <a:r>
            <a:rPr lang="zh-CN" altLang="en-US" sz="2800" dirty="0" smtClean="0"/>
            <a:t>构建神经网络</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zh-CN" altLang="en-US" sz="2800" dirty="0" smtClean="0"/>
            <a:t>第二步</a:t>
          </a:r>
          <a:r>
            <a:rPr lang="en-US" altLang="zh-TW" sz="2800" dirty="0" smtClean="0"/>
            <a:t>: </a:t>
          </a:r>
        </a:p>
        <a:p>
          <a:r>
            <a:rPr lang="zh-CN" altLang="en-US" sz="2800" dirty="0" smtClean="0"/>
            <a:t>确定学习目标</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zh-CN" altLang="en-US" sz="2800" dirty="0" smtClean="0"/>
            <a:t>第三步</a:t>
          </a:r>
          <a:r>
            <a:rPr lang="en-US" altLang="zh-TW" sz="2800" dirty="0" smtClean="0"/>
            <a:t>: </a:t>
          </a:r>
        </a:p>
        <a:p>
          <a:r>
            <a:rPr lang="zh-CN" altLang="en-US" sz="2800" dirty="0" smtClean="0"/>
            <a:t>学习！</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t>
        <a:bodyPr/>
        <a:lstStyle/>
        <a:p>
          <a:endParaRPr lang="zh-CN" altLang="en-US"/>
        </a:p>
      </dgm:t>
    </dgm:pt>
    <dgm:pt modelId="{CFEBD105-9F67-4F60-B070-C671AE93A28A}" type="pres">
      <dgm:prSet presAssocID="{801111EC-7761-4006-9B8D-BDD3478D6A0C}" presName="node" presStyleLbl="node1" presStyleIdx="0" presStyleCnt="3">
        <dgm:presLayoutVars>
          <dgm:bulletEnabled val="1"/>
        </dgm:presLayoutVars>
      </dgm:prSet>
      <dgm:spPr/>
      <dgm:t>
        <a:bodyPr/>
        <a:lstStyle/>
        <a:p>
          <a:endParaRPr lang="zh-CN" altLang="en-US"/>
        </a:p>
      </dgm:t>
    </dgm:pt>
    <dgm:pt modelId="{888540DF-FD49-4215-991C-C7B2A2E10D35}" type="pres">
      <dgm:prSet presAssocID="{E857221A-734F-4396-A642-04F985B7D590}" presName="sibTrans" presStyleLbl="sibTrans2D1" presStyleIdx="0" presStyleCnt="2"/>
      <dgm:spPr/>
      <dgm:t>
        <a:bodyPr/>
        <a:lstStyle/>
        <a:p>
          <a:endParaRPr lang="zh-CN" altLang="en-US"/>
        </a:p>
      </dgm:t>
    </dgm:pt>
    <dgm:pt modelId="{FCAC1A52-7A03-424B-8708-40DF70DCEBE1}" type="pres">
      <dgm:prSet presAssocID="{E857221A-734F-4396-A642-04F985B7D590}" presName="connectorText" presStyleLbl="sibTrans2D1" presStyleIdx="0" presStyleCnt="2"/>
      <dgm:spPr/>
      <dgm:t>
        <a:bodyPr/>
        <a:lstStyle/>
        <a:p>
          <a:endParaRPr lang="zh-CN" altLang="en-US"/>
        </a:p>
      </dgm:t>
    </dgm:pt>
    <dgm:pt modelId="{2C9E42A7-D692-4DEF-A008-68C3A4D1516E}" type="pres">
      <dgm:prSet presAssocID="{380F6D09-15D5-4E2B-BF8A-CECE4B7C4A20}" presName="node" presStyleLbl="node1" presStyleIdx="1" presStyleCnt="3">
        <dgm:presLayoutVars>
          <dgm:bulletEnabled val="1"/>
        </dgm:presLayoutVars>
      </dgm:prSet>
      <dgm:spPr/>
      <dgm:t>
        <a:bodyPr/>
        <a:lstStyle/>
        <a:p>
          <a:endParaRPr lang="zh-CN" altLang="en-US"/>
        </a:p>
      </dgm:t>
    </dgm:pt>
    <dgm:pt modelId="{75576B2E-DB43-49F5-8A31-D5CBF5F78EEC}" type="pres">
      <dgm:prSet presAssocID="{D60C5607-81DE-4CC8-91B3-C56E5666A49F}" presName="sibTrans" presStyleLbl="sibTrans2D1" presStyleIdx="1" presStyleCnt="2"/>
      <dgm:spPr/>
      <dgm:t>
        <a:bodyPr/>
        <a:lstStyle/>
        <a:p>
          <a:endParaRPr lang="zh-CN" altLang="en-US"/>
        </a:p>
      </dgm:t>
    </dgm:pt>
    <dgm:pt modelId="{1FFABC42-5BE3-4E33-A2BE-582BDAFB0BDF}" type="pres">
      <dgm:prSet presAssocID="{D60C5607-81DE-4CC8-91B3-C56E5666A49F}" presName="connectorText" presStyleLbl="sibTrans2D1" presStyleIdx="1" presStyleCnt="2"/>
      <dgm:spPr/>
      <dgm:t>
        <a:bodyPr/>
        <a:lstStyle/>
        <a:p>
          <a:endParaRPr lang="zh-CN" altLang="en-US"/>
        </a:p>
      </dgm:t>
    </dgm:pt>
    <dgm:pt modelId="{B28036AB-B71B-48DE-97C4-D287BC3BE7AC}" type="pres">
      <dgm:prSet presAssocID="{680F7195-4FD3-481E-8A2B-5AD54C8280AB}" presName="node" presStyleLbl="node1" presStyleIdx="2" presStyleCnt="3">
        <dgm:presLayoutVars>
          <dgm:bulletEnabled val="1"/>
        </dgm:presLayoutVars>
      </dgm:prSet>
      <dgm:spPr/>
      <dgm:t>
        <a:bodyPr/>
        <a:lstStyle/>
        <a:p>
          <a:endParaRPr lang="zh-CN" altLang="en-US"/>
        </a:p>
      </dgm:t>
    </dgm:pt>
  </dgm:ptLst>
  <dgm:cxnLst>
    <dgm:cxn modelId="{28D272E0-66B2-49FA-873F-83F829C96E77}" type="presOf" srcId="{D60C5607-81DE-4CC8-91B3-C56E5666A49F}" destId="{75576B2E-DB43-49F5-8A31-D5CBF5F78EEC}" srcOrd="0" destOrd="0" presId="urn:microsoft.com/office/officeart/2005/8/layout/process1"/>
    <dgm:cxn modelId="{7021B101-6AE5-4EA4-923F-149909DC3C09}" srcId="{7ABBEAF7-C373-4176-BC82-DCCB6D5E3E26}" destId="{801111EC-7761-4006-9B8D-BDD3478D6A0C}" srcOrd="0" destOrd="0" parTransId="{741192AF-66D8-44B3-8D71-D609A9576CFF}" sibTransId="{E857221A-734F-4396-A642-04F985B7D590}"/>
    <dgm:cxn modelId="{FF61D236-ECE0-4A5D-AADE-CCF9AF011EB6}" type="presOf" srcId="{E857221A-734F-4396-A642-04F985B7D590}" destId="{888540DF-FD49-4215-991C-C7B2A2E10D35}"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E5836464-E747-480D-B067-610709BC8ED5}" type="presOf" srcId="{E857221A-734F-4396-A642-04F985B7D590}" destId="{FCAC1A52-7A03-424B-8708-40DF70DCEBE1}" srcOrd="1" destOrd="0" presId="urn:microsoft.com/office/officeart/2005/8/layout/process1"/>
    <dgm:cxn modelId="{A0D10BDC-8524-475D-A028-EFC35F2E3510}" type="presOf" srcId="{7ABBEAF7-C373-4176-BC82-DCCB6D5E3E26}" destId="{A491758C-84A6-4A4D-888E-93118B4129B4}" srcOrd="0" destOrd="0" presId="urn:microsoft.com/office/officeart/2005/8/layout/process1"/>
    <dgm:cxn modelId="{C1410999-40DD-4AEA-88FD-FD9BE2F10251}" type="presOf" srcId="{380F6D09-15D5-4E2B-BF8A-CECE4B7C4A20}" destId="{2C9E42A7-D692-4DEF-A008-68C3A4D1516E}" srcOrd="0" destOrd="0" presId="urn:microsoft.com/office/officeart/2005/8/layout/process1"/>
    <dgm:cxn modelId="{CF18F8DE-FD18-4F06-8FC3-F65FFF3CDE1E}" type="presOf" srcId="{801111EC-7761-4006-9B8D-BDD3478D6A0C}" destId="{CFEBD105-9F67-4F60-B070-C671AE93A28A}" srcOrd="0" destOrd="0" presId="urn:microsoft.com/office/officeart/2005/8/layout/process1"/>
    <dgm:cxn modelId="{1DC7B4A8-2D13-4D4F-8F1E-D35B0B6FC68A}" type="presOf" srcId="{D60C5607-81DE-4CC8-91B3-C56E5666A49F}" destId="{1FFABC42-5BE3-4E33-A2BE-582BDAFB0BDF}" srcOrd="1" destOrd="0" presId="urn:microsoft.com/office/officeart/2005/8/layout/process1"/>
    <dgm:cxn modelId="{E2A25550-E4F5-4AEB-9326-2E612D00FE02}" type="presOf" srcId="{680F7195-4FD3-481E-8A2B-5AD54C8280AB}" destId="{B28036AB-B71B-48DE-97C4-D287BC3BE7AC}" srcOrd="0" destOrd="0" presId="urn:microsoft.com/office/officeart/2005/8/layout/process1"/>
    <dgm:cxn modelId="{6591CA73-F01C-4373-8C31-E76354F4791B}" type="presParOf" srcId="{A491758C-84A6-4A4D-888E-93118B4129B4}" destId="{CFEBD105-9F67-4F60-B070-C671AE93A28A}" srcOrd="0" destOrd="0" presId="urn:microsoft.com/office/officeart/2005/8/layout/process1"/>
    <dgm:cxn modelId="{DEB68C8C-C68F-4B39-8B06-A3593E2093D7}" type="presParOf" srcId="{A491758C-84A6-4A4D-888E-93118B4129B4}" destId="{888540DF-FD49-4215-991C-C7B2A2E10D35}" srcOrd="1" destOrd="0" presId="urn:microsoft.com/office/officeart/2005/8/layout/process1"/>
    <dgm:cxn modelId="{293E1892-4183-4426-9E38-061864C61A37}" type="presParOf" srcId="{888540DF-FD49-4215-991C-C7B2A2E10D35}" destId="{FCAC1A52-7A03-424B-8708-40DF70DCEBE1}" srcOrd="0" destOrd="0" presId="urn:microsoft.com/office/officeart/2005/8/layout/process1"/>
    <dgm:cxn modelId="{87F5D761-114F-4A64-9350-C1716837929D}" type="presParOf" srcId="{A491758C-84A6-4A4D-888E-93118B4129B4}" destId="{2C9E42A7-D692-4DEF-A008-68C3A4D1516E}" srcOrd="2" destOrd="0" presId="urn:microsoft.com/office/officeart/2005/8/layout/process1"/>
    <dgm:cxn modelId="{B5BD4993-4A0D-4896-92AA-E2CA2ABC2F52}" type="presParOf" srcId="{A491758C-84A6-4A4D-888E-93118B4129B4}" destId="{75576B2E-DB43-49F5-8A31-D5CBF5F78EEC}" srcOrd="3" destOrd="0" presId="urn:microsoft.com/office/officeart/2005/8/layout/process1"/>
    <dgm:cxn modelId="{62422AF1-9D2B-422E-B098-762751A37165}" type="presParOf" srcId="{75576B2E-DB43-49F5-8A31-D5CBF5F78EEC}" destId="{1FFABC42-5BE3-4E33-A2BE-582BDAFB0BDF}" srcOrd="0" destOrd="0" presId="urn:microsoft.com/office/officeart/2005/8/layout/process1"/>
    <dgm:cxn modelId="{246C28EB-62F2-4C00-A8E3-09DE790E867D}"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zh-CN" altLang="en-US" sz="2800" dirty="0" smtClean="0"/>
            <a:t>第一步</a:t>
          </a:r>
          <a:r>
            <a:rPr lang="en-US" altLang="zh-TW" sz="2800" dirty="0" smtClean="0"/>
            <a:t>: </a:t>
          </a:r>
        </a:p>
        <a:p>
          <a:r>
            <a:rPr lang="zh-CN" altLang="en-US" sz="2800" dirty="0" smtClean="0"/>
            <a:t>构建神经网络</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zh-CN" altLang="en-US" sz="2800" dirty="0" smtClean="0"/>
            <a:t>第二步</a:t>
          </a:r>
          <a:r>
            <a:rPr lang="en-US" altLang="zh-TW" sz="2800" dirty="0" smtClean="0"/>
            <a:t>: </a:t>
          </a:r>
        </a:p>
        <a:p>
          <a:r>
            <a:rPr lang="zh-CN" altLang="en-US" sz="2800" dirty="0" smtClean="0"/>
            <a:t>确定学习目标</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zh-CN" altLang="en-US" sz="2800" dirty="0" smtClean="0"/>
            <a:t>第三步</a:t>
          </a:r>
          <a:r>
            <a:rPr lang="en-US" altLang="zh-TW" sz="2800" dirty="0" smtClean="0"/>
            <a:t>: </a:t>
          </a:r>
        </a:p>
        <a:p>
          <a:r>
            <a:rPr lang="zh-CN" altLang="en-US" sz="2800" dirty="0" smtClean="0"/>
            <a:t>学习！</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t>
        <a:bodyPr/>
        <a:lstStyle/>
        <a:p>
          <a:endParaRPr lang="zh-CN" altLang="en-US"/>
        </a:p>
      </dgm:t>
    </dgm:pt>
    <dgm:pt modelId="{CFEBD105-9F67-4F60-B070-C671AE93A28A}" type="pres">
      <dgm:prSet presAssocID="{801111EC-7761-4006-9B8D-BDD3478D6A0C}" presName="node" presStyleLbl="node1" presStyleIdx="0" presStyleCnt="3">
        <dgm:presLayoutVars>
          <dgm:bulletEnabled val="1"/>
        </dgm:presLayoutVars>
      </dgm:prSet>
      <dgm:spPr/>
      <dgm:t>
        <a:bodyPr/>
        <a:lstStyle/>
        <a:p>
          <a:endParaRPr lang="zh-CN" altLang="en-US"/>
        </a:p>
      </dgm:t>
    </dgm:pt>
    <dgm:pt modelId="{888540DF-FD49-4215-991C-C7B2A2E10D35}" type="pres">
      <dgm:prSet presAssocID="{E857221A-734F-4396-A642-04F985B7D590}" presName="sibTrans" presStyleLbl="sibTrans2D1" presStyleIdx="0" presStyleCnt="2"/>
      <dgm:spPr/>
      <dgm:t>
        <a:bodyPr/>
        <a:lstStyle/>
        <a:p>
          <a:endParaRPr lang="zh-CN" altLang="en-US"/>
        </a:p>
      </dgm:t>
    </dgm:pt>
    <dgm:pt modelId="{FCAC1A52-7A03-424B-8708-40DF70DCEBE1}" type="pres">
      <dgm:prSet presAssocID="{E857221A-734F-4396-A642-04F985B7D590}" presName="connectorText" presStyleLbl="sibTrans2D1" presStyleIdx="0" presStyleCnt="2"/>
      <dgm:spPr/>
      <dgm:t>
        <a:bodyPr/>
        <a:lstStyle/>
        <a:p>
          <a:endParaRPr lang="zh-CN" altLang="en-US"/>
        </a:p>
      </dgm:t>
    </dgm:pt>
    <dgm:pt modelId="{2C9E42A7-D692-4DEF-A008-68C3A4D1516E}" type="pres">
      <dgm:prSet presAssocID="{380F6D09-15D5-4E2B-BF8A-CECE4B7C4A20}" presName="node" presStyleLbl="node1" presStyleIdx="1" presStyleCnt="3">
        <dgm:presLayoutVars>
          <dgm:bulletEnabled val="1"/>
        </dgm:presLayoutVars>
      </dgm:prSet>
      <dgm:spPr/>
      <dgm:t>
        <a:bodyPr/>
        <a:lstStyle/>
        <a:p>
          <a:endParaRPr lang="zh-CN" altLang="en-US"/>
        </a:p>
      </dgm:t>
    </dgm:pt>
    <dgm:pt modelId="{75576B2E-DB43-49F5-8A31-D5CBF5F78EEC}" type="pres">
      <dgm:prSet presAssocID="{D60C5607-81DE-4CC8-91B3-C56E5666A49F}" presName="sibTrans" presStyleLbl="sibTrans2D1" presStyleIdx="1" presStyleCnt="2"/>
      <dgm:spPr/>
      <dgm:t>
        <a:bodyPr/>
        <a:lstStyle/>
        <a:p>
          <a:endParaRPr lang="zh-CN" altLang="en-US"/>
        </a:p>
      </dgm:t>
    </dgm:pt>
    <dgm:pt modelId="{1FFABC42-5BE3-4E33-A2BE-582BDAFB0BDF}" type="pres">
      <dgm:prSet presAssocID="{D60C5607-81DE-4CC8-91B3-C56E5666A49F}" presName="connectorText" presStyleLbl="sibTrans2D1" presStyleIdx="1" presStyleCnt="2"/>
      <dgm:spPr/>
      <dgm:t>
        <a:bodyPr/>
        <a:lstStyle/>
        <a:p>
          <a:endParaRPr lang="zh-CN" altLang="en-US"/>
        </a:p>
      </dgm:t>
    </dgm:pt>
    <dgm:pt modelId="{B28036AB-B71B-48DE-97C4-D287BC3BE7AC}" type="pres">
      <dgm:prSet presAssocID="{680F7195-4FD3-481E-8A2B-5AD54C8280AB}" presName="node" presStyleLbl="node1" presStyleIdx="2" presStyleCnt="3">
        <dgm:presLayoutVars>
          <dgm:bulletEnabled val="1"/>
        </dgm:presLayoutVars>
      </dgm:prSet>
      <dgm:spPr/>
      <dgm:t>
        <a:bodyPr/>
        <a:lstStyle/>
        <a:p>
          <a:endParaRPr lang="zh-CN" altLang="en-US"/>
        </a:p>
      </dgm:t>
    </dgm:pt>
  </dgm:ptLst>
  <dgm:cxnLst>
    <dgm:cxn modelId="{C73B3A0A-DE88-415B-8A53-070B43370CAD}" type="presOf" srcId="{E857221A-734F-4396-A642-04F985B7D590}" destId="{FCAC1A52-7A03-424B-8708-40DF70DCEBE1}" srcOrd="1" destOrd="0" presId="urn:microsoft.com/office/officeart/2005/8/layout/process1"/>
    <dgm:cxn modelId="{7021B101-6AE5-4EA4-923F-149909DC3C09}" srcId="{7ABBEAF7-C373-4176-BC82-DCCB6D5E3E26}" destId="{801111EC-7761-4006-9B8D-BDD3478D6A0C}" srcOrd="0" destOrd="0" parTransId="{741192AF-66D8-44B3-8D71-D609A9576CFF}" sibTransId="{E857221A-734F-4396-A642-04F985B7D590}"/>
    <dgm:cxn modelId="{FA69D549-E690-4332-80E7-65FE49E44485}" type="presOf" srcId="{E857221A-734F-4396-A642-04F985B7D590}" destId="{888540DF-FD49-4215-991C-C7B2A2E10D35}"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0015AEC1-D331-47B8-A7C0-086D8B4E2631}" type="presOf" srcId="{D60C5607-81DE-4CC8-91B3-C56E5666A49F}" destId="{75576B2E-DB43-49F5-8A31-D5CBF5F78EEC}" srcOrd="0" destOrd="0" presId="urn:microsoft.com/office/officeart/2005/8/layout/process1"/>
    <dgm:cxn modelId="{EE95F286-A2E0-4799-B003-E9E48CC3F875}" type="presOf" srcId="{680F7195-4FD3-481E-8A2B-5AD54C8280AB}" destId="{B28036AB-B71B-48DE-97C4-D287BC3BE7AC}" srcOrd="0" destOrd="0" presId="urn:microsoft.com/office/officeart/2005/8/layout/process1"/>
    <dgm:cxn modelId="{5F5BD417-7261-41B8-AEF7-F6A56BFAC9B9}" type="presOf" srcId="{7ABBEAF7-C373-4176-BC82-DCCB6D5E3E26}" destId="{A491758C-84A6-4A4D-888E-93118B4129B4}" srcOrd="0" destOrd="0" presId="urn:microsoft.com/office/officeart/2005/8/layout/process1"/>
    <dgm:cxn modelId="{97F355D4-C03B-4C12-957A-B4E38A2A5592}" type="presOf" srcId="{D60C5607-81DE-4CC8-91B3-C56E5666A49F}" destId="{1FFABC42-5BE3-4E33-A2BE-582BDAFB0BDF}" srcOrd="1" destOrd="0" presId="urn:microsoft.com/office/officeart/2005/8/layout/process1"/>
    <dgm:cxn modelId="{32A7B824-A0B6-4410-80BC-F4FF1913486B}" type="presOf" srcId="{801111EC-7761-4006-9B8D-BDD3478D6A0C}" destId="{CFEBD105-9F67-4F60-B070-C671AE93A28A}" srcOrd="0" destOrd="0" presId="urn:microsoft.com/office/officeart/2005/8/layout/process1"/>
    <dgm:cxn modelId="{627BB0FB-1796-49BA-9EB8-645FE5B70AF0}" type="presOf" srcId="{380F6D09-15D5-4E2B-BF8A-CECE4B7C4A20}" destId="{2C9E42A7-D692-4DEF-A008-68C3A4D1516E}" srcOrd="0" destOrd="0" presId="urn:microsoft.com/office/officeart/2005/8/layout/process1"/>
    <dgm:cxn modelId="{B3861B48-ACA4-4FCD-B330-27520D150772}" type="presParOf" srcId="{A491758C-84A6-4A4D-888E-93118B4129B4}" destId="{CFEBD105-9F67-4F60-B070-C671AE93A28A}" srcOrd="0" destOrd="0" presId="urn:microsoft.com/office/officeart/2005/8/layout/process1"/>
    <dgm:cxn modelId="{D204785C-BB3B-4D44-ACF4-99EA9DD2F3B9}" type="presParOf" srcId="{A491758C-84A6-4A4D-888E-93118B4129B4}" destId="{888540DF-FD49-4215-991C-C7B2A2E10D35}" srcOrd="1" destOrd="0" presId="urn:microsoft.com/office/officeart/2005/8/layout/process1"/>
    <dgm:cxn modelId="{F0270B64-F0F6-46F7-ACD9-B5405935A287}" type="presParOf" srcId="{888540DF-FD49-4215-991C-C7B2A2E10D35}" destId="{FCAC1A52-7A03-424B-8708-40DF70DCEBE1}" srcOrd="0" destOrd="0" presId="urn:microsoft.com/office/officeart/2005/8/layout/process1"/>
    <dgm:cxn modelId="{067D3A5F-ED6C-48A3-85D3-9FA1EA83DE60}" type="presParOf" srcId="{A491758C-84A6-4A4D-888E-93118B4129B4}" destId="{2C9E42A7-D692-4DEF-A008-68C3A4D1516E}" srcOrd="2" destOrd="0" presId="urn:microsoft.com/office/officeart/2005/8/layout/process1"/>
    <dgm:cxn modelId="{0F6B13B2-6B87-45DD-B63B-371CDB67E715}" type="presParOf" srcId="{A491758C-84A6-4A4D-888E-93118B4129B4}" destId="{75576B2E-DB43-49F5-8A31-D5CBF5F78EEC}" srcOrd="3" destOrd="0" presId="urn:microsoft.com/office/officeart/2005/8/layout/process1"/>
    <dgm:cxn modelId="{B50F6C7C-2577-4AF7-BF5B-194F4C784637}" type="presParOf" srcId="{75576B2E-DB43-49F5-8A31-D5CBF5F78EEC}" destId="{1FFABC42-5BE3-4E33-A2BE-582BDAFB0BDF}" srcOrd="0" destOrd="0" presId="urn:microsoft.com/office/officeart/2005/8/layout/process1"/>
    <dgm:cxn modelId="{D6B5C087-586A-4B50-9055-92B121CFBFD5}"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D86AC1-3F4E-4A5A-92D6-248263A2DCD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15680942-B9A7-416B-8FC4-A19088CD177C}">
      <dgm:prSet phldrT="[文字]" custT="1"/>
      <dgm:spPr/>
      <dgm:t>
        <a:bodyPr/>
        <a:lstStyle/>
        <a:p>
          <a:r>
            <a:rPr lang="zh-CN" altLang="en-US" sz="2000" dirty="0" smtClean="0"/>
            <a:t>自适应的学习率、动量</a:t>
          </a:r>
          <a:endParaRPr lang="zh-TW" altLang="en-US" sz="2000" dirty="0"/>
        </a:p>
      </dgm:t>
    </dgm:pt>
    <dgm:pt modelId="{238D0A8C-1EBB-40BC-94E1-F2329A07E5D0}" type="sibTrans" cxnId="{8B508346-5127-45A9-8A38-CD129108432E}">
      <dgm:prSet/>
      <dgm:spPr/>
      <dgm:t>
        <a:bodyPr/>
        <a:lstStyle/>
        <a:p>
          <a:endParaRPr lang="zh-TW" altLang="en-US" sz="2000"/>
        </a:p>
      </dgm:t>
    </dgm:pt>
    <dgm:pt modelId="{2801E90B-4C97-4121-8DC8-B048D73241CF}" type="parTrans" cxnId="{8B508346-5127-45A9-8A38-CD129108432E}">
      <dgm:prSet/>
      <dgm:spPr/>
      <dgm:t>
        <a:bodyPr/>
        <a:lstStyle/>
        <a:p>
          <a:endParaRPr lang="zh-TW" altLang="en-US" sz="2000"/>
        </a:p>
      </dgm:t>
    </dgm:pt>
    <dgm:pt modelId="{893A5C5A-DC00-4E22-83E7-AAC61F8A6442}">
      <dgm:prSet phldrT="[文字]" custT="1"/>
      <dgm:spPr>
        <a:solidFill>
          <a:srgbClr val="23E148"/>
        </a:solidFill>
      </dgm:spPr>
      <dgm:t>
        <a:bodyPr/>
        <a:lstStyle/>
        <a:p>
          <a:r>
            <a:rPr lang="zh-CN" altLang="en-US" sz="2000" dirty="0" smtClean="0"/>
            <a:t>合适的损失函数</a:t>
          </a:r>
          <a:endParaRPr lang="zh-TW" altLang="en-US" sz="2000" dirty="0"/>
        </a:p>
      </dgm:t>
    </dgm:pt>
    <dgm:pt modelId="{78C2E52A-6CDF-46C2-B860-E20CC2DD5594}" type="parTrans" cxnId="{B7C0A9F3-E77F-42A5-8FC9-78A199A91C40}">
      <dgm:prSet/>
      <dgm:spPr/>
      <dgm:t>
        <a:bodyPr/>
        <a:lstStyle/>
        <a:p>
          <a:endParaRPr lang="zh-CN" altLang="en-US" sz="2000"/>
        </a:p>
      </dgm:t>
    </dgm:pt>
    <dgm:pt modelId="{A4085E82-EEBE-442E-B027-90BFCDCEF3E2}" type="sibTrans" cxnId="{B7C0A9F3-E77F-42A5-8FC9-78A199A91C40}">
      <dgm:prSet/>
      <dgm:spPr/>
      <dgm:t>
        <a:bodyPr/>
        <a:lstStyle/>
        <a:p>
          <a:endParaRPr lang="zh-CN" altLang="en-US" sz="2000"/>
        </a:p>
      </dgm:t>
    </dgm:pt>
    <dgm:pt modelId="{4A19FF40-536E-440C-BB43-E46E0A15623D}">
      <dgm:prSet phldrT="[文字]" custT="1"/>
      <dgm:spPr/>
      <dgm:t>
        <a:bodyPr/>
        <a:lstStyle/>
        <a:p>
          <a:r>
            <a:rPr lang="zh-CN" altLang="en-US" sz="2000" dirty="0" smtClean="0"/>
            <a:t>新的激活函数</a:t>
          </a:r>
          <a:endParaRPr lang="zh-TW" altLang="en-US" sz="2000" dirty="0"/>
        </a:p>
      </dgm:t>
    </dgm:pt>
    <dgm:pt modelId="{0FACAF10-5755-4E9E-B485-EB4742D2EE26}" type="sibTrans" cxnId="{E8AD407D-D452-46C3-990C-2E7F156328AD}">
      <dgm:prSet/>
      <dgm:spPr/>
      <dgm:t>
        <a:bodyPr/>
        <a:lstStyle/>
        <a:p>
          <a:endParaRPr lang="zh-TW" altLang="en-US" sz="2000"/>
        </a:p>
      </dgm:t>
    </dgm:pt>
    <dgm:pt modelId="{C8B85BDF-6D9C-47D2-B732-2EFB330B20FB}" type="parTrans" cxnId="{E8AD407D-D452-46C3-990C-2E7F156328AD}">
      <dgm:prSet/>
      <dgm:spPr/>
      <dgm:t>
        <a:bodyPr/>
        <a:lstStyle/>
        <a:p>
          <a:endParaRPr lang="zh-TW" altLang="en-US" sz="2000"/>
        </a:p>
      </dgm:t>
    </dgm:pt>
    <dgm:pt modelId="{C86E9726-1E53-4A45-856D-01108A67A44E}" type="pres">
      <dgm:prSet presAssocID="{4CD86AC1-3F4E-4A5A-92D6-248263A2DCDB}" presName="linear" presStyleCnt="0">
        <dgm:presLayoutVars>
          <dgm:animLvl val="lvl"/>
          <dgm:resizeHandles val="exact"/>
        </dgm:presLayoutVars>
      </dgm:prSet>
      <dgm:spPr/>
      <dgm:t>
        <a:bodyPr/>
        <a:lstStyle/>
        <a:p>
          <a:endParaRPr lang="zh-CN" altLang="en-US"/>
        </a:p>
      </dgm:t>
    </dgm:pt>
    <dgm:pt modelId="{4DDF23AE-83CA-43A2-A96F-44DFAE5980C9}" type="pres">
      <dgm:prSet presAssocID="{4A19FF40-536E-440C-BB43-E46E0A15623D}" presName="parentText" presStyleLbl="node1" presStyleIdx="0" presStyleCnt="3" custScaleY="43648">
        <dgm:presLayoutVars>
          <dgm:chMax val="0"/>
          <dgm:bulletEnabled val="1"/>
        </dgm:presLayoutVars>
      </dgm:prSet>
      <dgm:spPr/>
      <dgm:t>
        <a:bodyPr/>
        <a:lstStyle/>
        <a:p>
          <a:endParaRPr lang="zh-CN" altLang="en-US"/>
        </a:p>
      </dgm:t>
    </dgm:pt>
    <dgm:pt modelId="{4E18BC49-E6AC-41E1-A0DD-F23B41B42188}" type="pres">
      <dgm:prSet presAssocID="{0FACAF10-5755-4E9E-B485-EB4742D2EE26}" presName="spacer" presStyleCnt="0"/>
      <dgm:spPr/>
    </dgm:pt>
    <dgm:pt modelId="{278AAACE-CBCC-4B8E-B0BC-F6A6D5B2553F}" type="pres">
      <dgm:prSet presAssocID="{893A5C5A-DC00-4E22-83E7-AAC61F8A6442}" presName="parentText" presStyleLbl="node1" presStyleIdx="1" presStyleCnt="3" custScaleY="42194">
        <dgm:presLayoutVars>
          <dgm:chMax val="0"/>
          <dgm:bulletEnabled val="1"/>
        </dgm:presLayoutVars>
      </dgm:prSet>
      <dgm:spPr/>
      <dgm:t>
        <a:bodyPr/>
        <a:lstStyle/>
        <a:p>
          <a:endParaRPr lang="zh-CN" altLang="en-US"/>
        </a:p>
      </dgm:t>
    </dgm:pt>
    <dgm:pt modelId="{B9906BA8-AC7A-4E0B-9301-21CD57E04204}" type="pres">
      <dgm:prSet presAssocID="{A4085E82-EEBE-442E-B027-90BFCDCEF3E2}" presName="spacer" presStyleCnt="0"/>
      <dgm:spPr/>
    </dgm:pt>
    <dgm:pt modelId="{40F68FDF-8E0D-4DDE-99F6-0BBD630F25C7}" type="pres">
      <dgm:prSet presAssocID="{15680942-B9A7-416B-8FC4-A19088CD177C}" presName="parentText" presStyleLbl="node1" presStyleIdx="2" presStyleCnt="3" custScaleY="44142">
        <dgm:presLayoutVars>
          <dgm:chMax val="0"/>
          <dgm:bulletEnabled val="1"/>
        </dgm:presLayoutVars>
      </dgm:prSet>
      <dgm:spPr/>
      <dgm:t>
        <a:bodyPr/>
        <a:lstStyle/>
        <a:p>
          <a:endParaRPr lang="zh-CN" altLang="en-US"/>
        </a:p>
      </dgm:t>
    </dgm:pt>
  </dgm:ptLst>
  <dgm:cxnLst>
    <dgm:cxn modelId="{E8AD407D-D452-46C3-990C-2E7F156328AD}" srcId="{4CD86AC1-3F4E-4A5A-92D6-248263A2DCDB}" destId="{4A19FF40-536E-440C-BB43-E46E0A15623D}" srcOrd="0" destOrd="0" parTransId="{C8B85BDF-6D9C-47D2-B732-2EFB330B20FB}" sibTransId="{0FACAF10-5755-4E9E-B485-EB4742D2EE26}"/>
    <dgm:cxn modelId="{213B7D9D-FDE1-4035-B883-30EB3986E33C}" type="presOf" srcId="{4CD86AC1-3F4E-4A5A-92D6-248263A2DCDB}" destId="{C86E9726-1E53-4A45-856D-01108A67A44E}" srcOrd="0" destOrd="0" presId="urn:microsoft.com/office/officeart/2005/8/layout/vList2"/>
    <dgm:cxn modelId="{7B3BA5D5-2C7B-4595-9946-6B4E996FAB60}" type="presOf" srcId="{4A19FF40-536E-440C-BB43-E46E0A15623D}" destId="{4DDF23AE-83CA-43A2-A96F-44DFAE5980C9}" srcOrd="0" destOrd="0" presId="urn:microsoft.com/office/officeart/2005/8/layout/vList2"/>
    <dgm:cxn modelId="{D9F510DB-9EF8-4463-8060-131F6334E039}" type="presOf" srcId="{15680942-B9A7-416B-8FC4-A19088CD177C}" destId="{40F68FDF-8E0D-4DDE-99F6-0BBD630F25C7}" srcOrd="0" destOrd="0" presId="urn:microsoft.com/office/officeart/2005/8/layout/vList2"/>
    <dgm:cxn modelId="{8B508346-5127-45A9-8A38-CD129108432E}" srcId="{4CD86AC1-3F4E-4A5A-92D6-248263A2DCDB}" destId="{15680942-B9A7-416B-8FC4-A19088CD177C}" srcOrd="2" destOrd="0" parTransId="{2801E90B-4C97-4121-8DC8-B048D73241CF}" sibTransId="{238D0A8C-1EBB-40BC-94E1-F2329A07E5D0}"/>
    <dgm:cxn modelId="{1D531209-7506-474C-9AA3-C29FB62F3293}" type="presOf" srcId="{893A5C5A-DC00-4E22-83E7-AAC61F8A6442}" destId="{278AAACE-CBCC-4B8E-B0BC-F6A6D5B2553F}" srcOrd="0" destOrd="0" presId="urn:microsoft.com/office/officeart/2005/8/layout/vList2"/>
    <dgm:cxn modelId="{B7C0A9F3-E77F-42A5-8FC9-78A199A91C40}" srcId="{4CD86AC1-3F4E-4A5A-92D6-248263A2DCDB}" destId="{893A5C5A-DC00-4E22-83E7-AAC61F8A6442}" srcOrd="1" destOrd="0" parTransId="{78C2E52A-6CDF-46C2-B860-E20CC2DD5594}" sibTransId="{A4085E82-EEBE-442E-B027-90BFCDCEF3E2}"/>
    <dgm:cxn modelId="{50002F25-7CE6-4CB3-A737-ECEC045DFCE9}" type="presParOf" srcId="{C86E9726-1E53-4A45-856D-01108A67A44E}" destId="{4DDF23AE-83CA-43A2-A96F-44DFAE5980C9}" srcOrd="0" destOrd="0" presId="urn:microsoft.com/office/officeart/2005/8/layout/vList2"/>
    <dgm:cxn modelId="{15A23042-CC2B-40EB-B2E8-0E3E0C3BB8AB}" type="presParOf" srcId="{C86E9726-1E53-4A45-856D-01108A67A44E}" destId="{4E18BC49-E6AC-41E1-A0DD-F23B41B42188}" srcOrd="1" destOrd="0" presId="urn:microsoft.com/office/officeart/2005/8/layout/vList2"/>
    <dgm:cxn modelId="{9825BE09-F44B-4EAB-A44A-C664BF31B81E}" type="presParOf" srcId="{C86E9726-1E53-4A45-856D-01108A67A44E}" destId="{278AAACE-CBCC-4B8E-B0BC-F6A6D5B2553F}" srcOrd="2" destOrd="0" presId="urn:microsoft.com/office/officeart/2005/8/layout/vList2"/>
    <dgm:cxn modelId="{8CD8FAE8-F498-4EAB-B702-E29F8AC2C759}" type="presParOf" srcId="{C86E9726-1E53-4A45-856D-01108A67A44E}" destId="{B9906BA8-AC7A-4E0B-9301-21CD57E04204}" srcOrd="3" destOrd="0" presId="urn:microsoft.com/office/officeart/2005/8/layout/vList2"/>
    <dgm:cxn modelId="{1F97B9D9-2F62-4D18-9A5C-97070A1B8F1E}" type="presParOf" srcId="{C86E9726-1E53-4A45-856D-01108A67A44E}" destId="{40F68FDF-8E0D-4DDE-99F6-0BBD630F25C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86AC1-3F4E-4A5A-92D6-248263A2DCD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TW" altLang="en-US"/>
        </a:p>
      </dgm:t>
    </dgm:pt>
    <dgm:pt modelId="{15680942-B9A7-416B-8FC4-A19088CD177C}">
      <dgm:prSet phldrT="[文字]" custT="1"/>
      <dgm:spPr/>
      <dgm:t>
        <a:bodyPr/>
        <a:lstStyle/>
        <a:p>
          <a:r>
            <a:rPr lang="zh-CN" altLang="en-US" sz="2000" dirty="0" smtClean="0"/>
            <a:t>正则化（</a:t>
          </a:r>
          <a:r>
            <a:rPr lang="en-US" altLang="zh-CN" sz="2000" dirty="0" smtClean="0"/>
            <a:t>Regularization</a:t>
          </a:r>
          <a:r>
            <a:rPr lang="zh-CN" altLang="en-US" sz="2000" dirty="0" smtClean="0"/>
            <a:t>）</a:t>
          </a:r>
          <a:endParaRPr lang="zh-TW" altLang="en-US" sz="2000" dirty="0"/>
        </a:p>
      </dgm:t>
    </dgm:pt>
    <dgm:pt modelId="{238D0A8C-1EBB-40BC-94E1-F2329A07E5D0}" type="sibTrans" cxnId="{8B508346-5127-45A9-8A38-CD129108432E}">
      <dgm:prSet/>
      <dgm:spPr/>
      <dgm:t>
        <a:bodyPr/>
        <a:lstStyle/>
        <a:p>
          <a:endParaRPr lang="zh-TW" altLang="en-US" sz="2000"/>
        </a:p>
      </dgm:t>
    </dgm:pt>
    <dgm:pt modelId="{2801E90B-4C97-4121-8DC8-B048D73241CF}" type="parTrans" cxnId="{8B508346-5127-45A9-8A38-CD129108432E}">
      <dgm:prSet/>
      <dgm:spPr/>
      <dgm:t>
        <a:bodyPr/>
        <a:lstStyle/>
        <a:p>
          <a:endParaRPr lang="zh-TW" altLang="en-US" sz="2000"/>
        </a:p>
      </dgm:t>
    </dgm:pt>
    <dgm:pt modelId="{4A19FF40-536E-440C-BB43-E46E0A15623D}">
      <dgm:prSet phldrT="[文字]" custT="1"/>
      <dgm:spPr/>
      <dgm:t>
        <a:bodyPr/>
        <a:lstStyle/>
        <a:p>
          <a:r>
            <a:rPr lang="en-US" altLang="zh-CN" sz="2000" dirty="0" smtClean="0"/>
            <a:t>Dropout</a:t>
          </a:r>
          <a:endParaRPr lang="zh-TW" altLang="en-US" sz="2000" dirty="0"/>
        </a:p>
      </dgm:t>
    </dgm:pt>
    <dgm:pt modelId="{C8B85BDF-6D9C-47D2-B732-2EFB330B20FB}" type="parTrans" cxnId="{E8AD407D-D452-46C3-990C-2E7F156328AD}">
      <dgm:prSet/>
      <dgm:spPr/>
      <dgm:t>
        <a:bodyPr/>
        <a:lstStyle/>
        <a:p>
          <a:endParaRPr lang="zh-TW" altLang="en-US" sz="2000"/>
        </a:p>
      </dgm:t>
    </dgm:pt>
    <dgm:pt modelId="{0FACAF10-5755-4E9E-B485-EB4742D2EE26}" type="sibTrans" cxnId="{E8AD407D-D452-46C3-990C-2E7F156328AD}">
      <dgm:prSet/>
      <dgm:spPr/>
      <dgm:t>
        <a:bodyPr/>
        <a:lstStyle/>
        <a:p>
          <a:endParaRPr lang="zh-TW" altLang="en-US" sz="2000"/>
        </a:p>
      </dgm:t>
    </dgm:pt>
    <dgm:pt modelId="{A245603F-10DE-4F1B-9082-2FC75764C9AA}">
      <dgm:prSet phldrT="[文字]" custT="1"/>
      <dgm:spPr/>
      <dgm:t>
        <a:bodyPr/>
        <a:lstStyle/>
        <a:p>
          <a:r>
            <a:rPr lang="zh-CN" altLang="en-US" sz="2000" dirty="0" smtClean="0"/>
            <a:t>提前终止（</a:t>
          </a:r>
          <a:r>
            <a:rPr lang="en-US" altLang="zh-CN" sz="2000" dirty="0" smtClean="0"/>
            <a:t>Early Stopping</a:t>
          </a:r>
          <a:r>
            <a:rPr lang="zh-CN" altLang="en-US" sz="2000" dirty="0" smtClean="0"/>
            <a:t>）</a:t>
          </a:r>
          <a:endParaRPr lang="zh-TW" altLang="en-US" sz="2000" dirty="0"/>
        </a:p>
      </dgm:t>
    </dgm:pt>
    <dgm:pt modelId="{4FD73507-005D-4196-B4FB-965A6C0001D8}" type="parTrans" cxnId="{0EB286CA-B5B8-41B6-ACE2-AD909970A3EA}">
      <dgm:prSet/>
      <dgm:spPr/>
      <dgm:t>
        <a:bodyPr/>
        <a:lstStyle/>
        <a:p>
          <a:endParaRPr lang="zh-TW" altLang="en-US" sz="2000"/>
        </a:p>
      </dgm:t>
    </dgm:pt>
    <dgm:pt modelId="{14B36E38-2199-4284-8F7F-D29A1FB53E9A}" type="sibTrans" cxnId="{0EB286CA-B5B8-41B6-ACE2-AD909970A3EA}">
      <dgm:prSet/>
      <dgm:spPr/>
      <dgm:t>
        <a:bodyPr/>
        <a:lstStyle/>
        <a:p>
          <a:endParaRPr lang="zh-TW" altLang="en-US" sz="2000"/>
        </a:p>
      </dgm:t>
    </dgm:pt>
    <dgm:pt modelId="{C86E9726-1E53-4A45-856D-01108A67A44E}" type="pres">
      <dgm:prSet presAssocID="{4CD86AC1-3F4E-4A5A-92D6-248263A2DCDB}" presName="linear" presStyleCnt="0">
        <dgm:presLayoutVars>
          <dgm:animLvl val="lvl"/>
          <dgm:resizeHandles val="exact"/>
        </dgm:presLayoutVars>
      </dgm:prSet>
      <dgm:spPr/>
      <dgm:t>
        <a:bodyPr/>
        <a:lstStyle/>
        <a:p>
          <a:endParaRPr lang="zh-CN" altLang="en-US"/>
        </a:p>
      </dgm:t>
    </dgm:pt>
    <dgm:pt modelId="{4DDF23AE-83CA-43A2-A96F-44DFAE5980C9}" type="pres">
      <dgm:prSet presAssocID="{4A19FF40-536E-440C-BB43-E46E0A15623D}" presName="parentText" presStyleLbl="node1" presStyleIdx="0" presStyleCnt="3" custScaleY="47008">
        <dgm:presLayoutVars>
          <dgm:chMax val="0"/>
          <dgm:bulletEnabled val="1"/>
        </dgm:presLayoutVars>
      </dgm:prSet>
      <dgm:spPr/>
      <dgm:t>
        <a:bodyPr/>
        <a:lstStyle/>
        <a:p>
          <a:endParaRPr lang="zh-CN" altLang="en-US"/>
        </a:p>
      </dgm:t>
    </dgm:pt>
    <dgm:pt modelId="{4E18BC49-E6AC-41E1-A0DD-F23B41B42188}" type="pres">
      <dgm:prSet presAssocID="{0FACAF10-5755-4E9E-B485-EB4742D2EE26}" presName="spacer" presStyleCnt="0"/>
      <dgm:spPr/>
    </dgm:pt>
    <dgm:pt modelId="{40F68FDF-8E0D-4DDE-99F6-0BBD630F25C7}" type="pres">
      <dgm:prSet presAssocID="{15680942-B9A7-416B-8FC4-A19088CD177C}" presName="parentText" presStyleLbl="node1" presStyleIdx="1" presStyleCnt="3" custScaleY="50911">
        <dgm:presLayoutVars>
          <dgm:chMax val="0"/>
          <dgm:bulletEnabled val="1"/>
        </dgm:presLayoutVars>
      </dgm:prSet>
      <dgm:spPr/>
      <dgm:t>
        <a:bodyPr/>
        <a:lstStyle/>
        <a:p>
          <a:endParaRPr lang="zh-CN" altLang="en-US"/>
        </a:p>
      </dgm:t>
    </dgm:pt>
    <dgm:pt modelId="{27CEEEE4-BF5F-4457-8B1B-98964F6B5FCC}" type="pres">
      <dgm:prSet presAssocID="{238D0A8C-1EBB-40BC-94E1-F2329A07E5D0}" presName="spacer" presStyleCnt="0"/>
      <dgm:spPr/>
    </dgm:pt>
    <dgm:pt modelId="{2FF5D043-F9D9-4825-BE4E-01C51B38B623}" type="pres">
      <dgm:prSet presAssocID="{A245603F-10DE-4F1B-9082-2FC75764C9AA}" presName="parentText" presStyleLbl="node1" presStyleIdx="2" presStyleCnt="3" custScaleY="44009">
        <dgm:presLayoutVars>
          <dgm:chMax val="0"/>
          <dgm:bulletEnabled val="1"/>
        </dgm:presLayoutVars>
      </dgm:prSet>
      <dgm:spPr/>
      <dgm:t>
        <a:bodyPr/>
        <a:lstStyle/>
        <a:p>
          <a:endParaRPr lang="zh-CN" altLang="en-US"/>
        </a:p>
      </dgm:t>
    </dgm:pt>
  </dgm:ptLst>
  <dgm:cxnLst>
    <dgm:cxn modelId="{E8AD407D-D452-46C3-990C-2E7F156328AD}" srcId="{4CD86AC1-3F4E-4A5A-92D6-248263A2DCDB}" destId="{4A19FF40-536E-440C-BB43-E46E0A15623D}" srcOrd="0" destOrd="0" parTransId="{C8B85BDF-6D9C-47D2-B732-2EFB330B20FB}" sibTransId="{0FACAF10-5755-4E9E-B485-EB4742D2EE26}"/>
    <dgm:cxn modelId="{0EB286CA-B5B8-41B6-ACE2-AD909970A3EA}" srcId="{4CD86AC1-3F4E-4A5A-92D6-248263A2DCDB}" destId="{A245603F-10DE-4F1B-9082-2FC75764C9AA}" srcOrd="2" destOrd="0" parTransId="{4FD73507-005D-4196-B4FB-965A6C0001D8}" sibTransId="{14B36E38-2199-4284-8F7F-D29A1FB53E9A}"/>
    <dgm:cxn modelId="{8B508346-5127-45A9-8A38-CD129108432E}" srcId="{4CD86AC1-3F4E-4A5A-92D6-248263A2DCDB}" destId="{15680942-B9A7-416B-8FC4-A19088CD177C}" srcOrd="1" destOrd="0" parTransId="{2801E90B-4C97-4121-8DC8-B048D73241CF}" sibTransId="{238D0A8C-1EBB-40BC-94E1-F2329A07E5D0}"/>
    <dgm:cxn modelId="{D196B57A-C72E-40AF-8509-3C718CBCCA3D}" type="presOf" srcId="{4A19FF40-536E-440C-BB43-E46E0A15623D}" destId="{4DDF23AE-83CA-43A2-A96F-44DFAE5980C9}" srcOrd="0" destOrd="0" presId="urn:microsoft.com/office/officeart/2005/8/layout/vList2"/>
    <dgm:cxn modelId="{F479C1D9-40FC-47B0-A96B-CB900CA8FBDA}" type="presOf" srcId="{15680942-B9A7-416B-8FC4-A19088CD177C}" destId="{40F68FDF-8E0D-4DDE-99F6-0BBD630F25C7}" srcOrd="0" destOrd="0" presId="urn:microsoft.com/office/officeart/2005/8/layout/vList2"/>
    <dgm:cxn modelId="{E297C162-9152-4E00-A5E9-A03A7CB69218}" type="presOf" srcId="{A245603F-10DE-4F1B-9082-2FC75764C9AA}" destId="{2FF5D043-F9D9-4825-BE4E-01C51B38B623}" srcOrd="0" destOrd="0" presId="urn:microsoft.com/office/officeart/2005/8/layout/vList2"/>
    <dgm:cxn modelId="{61004F61-2DFA-4989-8E68-88D76DB119AE}" type="presOf" srcId="{4CD86AC1-3F4E-4A5A-92D6-248263A2DCDB}" destId="{C86E9726-1E53-4A45-856D-01108A67A44E}" srcOrd="0" destOrd="0" presId="urn:microsoft.com/office/officeart/2005/8/layout/vList2"/>
    <dgm:cxn modelId="{DCD652C0-3032-4796-A490-808B4BCDBCE5}" type="presParOf" srcId="{C86E9726-1E53-4A45-856D-01108A67A44E}" destId="{4DDF23AE-83CA-43A2-A96F-44DFAE5980C9}" srcOrd="0" destOrd="0" presId="urn:microsoft.com/office/officeart/2005/8/layout/vList2"/>
    <dgm:cxn modelId="{476A63CC-0D4A-4227-AD0B-549DE51DA4AB}" type="presParOf" srcId="{C86E9726-1E53-4A45-856D-01108A67A44E}" destId="{4E18BC49-E6AC-41E1-A0DD-F23B41B42188}" srcOrd="1" destOrd="0" presId="urn:microsoft.com/office/officeart/2005/8/layout/vList2"/>
    <dgm:cxn modelId="{7D058C4F-1724-46D7-87DA-2FB7CF5E8DC9}" type="presParOf" srcId="{C86E9726-1E53-4A45-856D-01108A67A44E}" destId="{40F68FDF-8E0D-4DDE-99F6-0BBD630F25C7}" srcOrd="2" destOrd="0" presId="urn:microsoft.com/office/officeart/2005/8/layout/vList2"/>
    <dgm:cxn modelId="{FD91D5F5-9A6F-4CE7-8835-240B765D8CDD}" type="presParOf" srcId="{C86E9726-1E53-4A45-856D-01108A67A44E}" destId="{27CEEEE4-BF5F-4457-8B1B-98964F6B5FCC}" srcOrd="3" destOrd="0" presId="urn:microsoft.com/office/officeart/2005/8/layout/vList2"/>
    <dgm:cxn modelId="{5324E534-F7F8-4E0D-8843-ED0B78D2429A}" type="presParOf" srcId="{C86E9726-1E53-4A45-856D-01108A67A44E}" destId="{2FF5D043-F9D9-4825-BE4E-01C51B38B623}"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262782"/>
          <a:ext cx="2071799" cy="182577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第一步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构建神经网络</a:t>
          </a:r>
          <a:endParaRPr lang="zh-TW" altLang="en-US" sz="2800" kern="1200" dirty="0"/>
        </a:p>
      </dsp:txBody>
      <dsp:txXfrm>
        <a:off x="60406" y="1316257"/>
        <a:ext cx="1964849" cy="1718822"/>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2285910" y="2021526"/>
        <a:ext cx="307455" cy="308284"/>
      </dsp:txXfrm>
    </dsp:sp>
    <dsp:sp modelId="{2C9E42A7-D692-4DEF-A008-68C3A4D1516E}">
      <dsp:nvSpPr>
        <dsp:cNvPr id="0" name=""/>
        <dsp:cNvSpPr/>
      </dsp:nvSpPr>
      <dsp:spPr>
        <a:xfrm>
          <a:off x="2907450" y="1262782"/>
          <a:ext cx="2071799" cy="1825772"/>
        </a:xfrm>
        <a:prstGeom prst="roundRect">
          <a:avLst>
            <a:gd name="adj" fmla="val 10000"/>
          </a:avLst>
        </a:prstGeom>
        <a:gradFill rotWithShape="0">
          <a:gsLst>
            <a:gs pos="0">
              <a:schemeClr val="accent4">
                <a:hueOff val="5197847"/>
                <a:satOff val="-23984"/>
                <a:lumOff val="883"/>
                <a:alphaOff val="0"/>
                <a:satMod val="103000"/>
                <a:lumMod val="102000"/>
                <a:tint val="94000"/>
              </a:schemeClr>
            </a:gs>
            <a:gs pos="50000">
              <a:schemeClr val="accent4">
                <a:hueOff val="5197847"/>
                <a:satOff val="-23984"/>
                <a:lumOff val="883"/>
                <a:alphaOff val="0"/>
                <a:satMod val="110000"/>
                <a:lumMod val="100000"/>
                <a:shade val="100000"/>
              </a:schemeClr>
            </a:gs>
            <a:gs pos="100000">
              <a:schemeClr val="accent4">
                <a:hueOff val="5197847"/>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第二步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确定学习目标</a:t>
          </a:r>
          <a:endParaRPr lang="zh-TW" altLang="en-US" sz="2800" kern="1200" dirty="0"/>
        </a:p>
      </dsp:txBody>
      <dsp:txXfrm>
        <a:off x="2960925" y="1316257"/>
        <a:ext cx="1964849" cy="1718822"/>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3"/>
                <a:satOff val="-47968"/>
                <a:lumOff val="1765"/>
                <a:alphaOff val="0"/>
                <a:satMod val="103000"/>
                <a:lumMod val="102000"/>
                <a:tint val="94000"/>
              </a:schemeClr>
            </a:gs>
            <a:gs pos="50000">
              <a:schemeClr val="accent4">
                <a:hueOff val="10395693"/>
                <a:satOff val="-47968"/>
                <a:lumOff val="1765"/>
                <a:alphaOff val="0"/>
                <a:satMod val="110000"/>
                <a:lumMod val="100000"/>
                <a:shade val="100000"/>
              </a:schemeClr>
            </a:gs>
            <a:gs pos="100000">
              <a:schemeClr val="accent4">
                <a:hueOff val="10395693"/>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5186429" y="2021526"/>
        <a:ext cx="307455" cy="308284"/>
      </dsp:txXfrm>
    </dsp:sp>
    <dsp:sp modelId="{B28036AB-B71B-48DE-97C4-D287BC3BE7AC}">
      <dsp:nvSpPr>
        <dsp:cNvPr id="0" name=""/>
        <dsp:cNvSpPr/>
      </dsp:nvSpPr>
      <dsp:spPr>
        <a:xfrm>
          <a:off x="5807969" y="1262782"/>
          <a:ext cx="2071799" cy="1825772"/>
        </a:xfrm>
        <a:prstGeom prst="roundRect">
          <a:avLst>
            <a:gd name="adj" fmla="val 10000"/>
          </a:avLst>
        </a:prstGeom>
        <a:gradFill rotWithShape="0">
          <a:gsLst>
            <a:gs pos="0">
              <a:schemeClr val="accent4">
                <a:hueOff val="10395693"/>
                <a:satOff val="-47968"/>
                <a:lumOff val="1765"/>
                <a:alphaOff val="0"/>
                <a:satMod val="103000"/>
                <a:lumMod val="102000"/>
                <a:tint val="94000"/>
              </a:schemeClr>
            </a:gs>
            <a:gs pos="50000">
              <a:schemeClr val="accent4">
                <a:hueOff val="10395693"/>
                <a:satOff val="-47968"/>
                <a:lumOff val="1765"/>
                <a:alphaOff val="0"/>
                <a:satMod val="110000"/>
                <a:lumMod val="100000"/>
                <a:shade val="100000"/>
              </a:schemeClr>
            </a:gs>
            <a:gs pos="100000">
              <a:schemeClr val="accent4">
                <a:hueOff val="10395693"/>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第三步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学习！</a:t>
          </a:r>
          <a:endParaRPr lang="zh-TW" altLang="en-US" sz="2800" kern="1200" dirty="0"/>
        </a:p>
      </dsp:txBody>
      <dsp:txXfrm>
        <a:off x="5861444" y="1316257"/>
        <a:ext cx="1964849" cy="1718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262782"/>
          <a:ext cx="2071799" cy="182577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第一步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构建神经网络</a:t>
          </a:r>
          <a:endParaRPr lang="zh-TW" altLang="en-US" sz="2800" kern="1200" dirty="0"/>
        </a:p>
      </dsp:txBody>
      <dsp:txXfrm>
        <a:off x="60406" y="1316257"/>
        <a:ext cx="1964849" cy="1718822"/>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2285910" y="2021526"/>
        <a:ext cx="307455" cy="308284"/>
      </dsp:txXfrm>
    </dsp:sp>
    <dsp:sp modelId="{2C9E42A7-D692-4DEF-A008-68C3A4D1516E}">
      <dsp:nvSpPr>
        <dsp:cNvPr id="0" name=""/>
        <dsp:cNvSpPr/>
      </dsp:nvSpPr>
      <dsp:spPr>
        <a:xfrm>
          <a:off x="2907450" y="1262782"/>
          <a:ext cx="2071799" cy="1825772"/>
        </a:xfrm>
        <a:prstGeom prst="roundRect">
          <a:avLst>
            <a:gd name="adj" fmla="val 10000"/>
          </a:avLst>
        </a:prstGeom>
        <a:gradFill rotWithShape="0">
          <a:gsLst>
            <a:gs pos="0">
              <a:schemeClr val="accent4">
                <a:hueOff val="5197847"/>
                <a:satOff val="-23984"/>
                <a:lumOff val="883"/>
                <a:alphaOff val="0"/>
                <a:satMod val="103000"/>
                <a:lumMod val="102000"/>
                <a:tint val="94000"/>
              </a:schemeClr>
            </a:gs>
            <a:gs pos="50000">
              <a:schemeClr val="accent4">
                <a:hueOff val="5197847"/>
                <a:satOff val="-23984"/>
                <a:lumOff val="883"/>
                <a:alphaOff val="0"/>
                <a:satMod val="110000"/>
                <a:lumMod val="100000"/>
                <a:shade val="100000"/>
              </a:schemeClr>
            </a:gs>
            <a:gs pos="100000">
              <a:schemeClr val="accent4">
                <a:hueOff val="5197847"/>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第二步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确定学习目标</a:t>
          </a:r>
          <a:endParaRPr lang="zh-TW" altLang="en-US" sz="2800" kern="1200" dirty="0"/>
        </a:p>
      </dsp:txBody>
      <dsp:txXfrm>
        <a:off x="2960925" y="1316257"/>
        <a:ext cx="1964849" cy="1718822"/>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3"/>
                <a:satOff val="-47968"/>
                <a:lumOff val="1765"/>
                <a:alphaOff val="0"/>
                <a:satMod val="103000"/>
                <a:lumMod val="102000"/>
                <a:tint val="94000"/>
              </a:schemeClr>
            </a:gs>
            <a:gs pos="50000">
              <a:schemeClr val="accent4">
                <a:hueOff val="10395693"/>
                <a:satOff val="-47968"/>
                <a:lumOff val="1765"/>
                <a:alphaOff val="0"/>
                <a:satMod val="110000"/>
                <a:lumMod val="100000"/>
                <a:shade val="100000"/>
              </a:schemeClr>
            </a:gs>
            <a:gs pos="100000">
              <a:schemeClr val="accent4">
                <a:hueOff val="10395693"/>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5186429" y="2021526"/>
        <a:ext cx="307455" cy="308284"/>
      </dsp:txXfrm>
    </dsp:sp>
    <dsp:sp modelId="{B28036AB-B71B-48DE-97C4-D287BC3BE7AC}">
      <dsp:nvSpPr>
        <dsp:cNvPr id="0" name=""/>
        <dsp:cNvSpPr/>
      </dsp:nvSpPr>
      <dsp:spPr>
        <a:xfrm>
          <a:off x="5807969" y="1262782"/>
          <a:ext cx="2071799" cy="1825772"/>
        </a:xfrm>
        <a:prstGeom prst="roundRect">
          <a:avLst>
            <a:gd name="adj" fmla="val 10000"/>
          </a:avLst>
        </a:prstGeom>
        <a:gradFill rotWithShape="0">
          <a:gsLst>
            <a:gs pos="0">
              <a:schemeClr val="accent4">
                <a:hueOff val="10395693"/>
                <a:satOff val="-47968"/>
                <a:lumOff val="1765"/>
                <a:alphaOff val="0"/>
                <a:satMod val="103000"/>
                <a:lumMod val="102000"/>
                <a:tint val="94000"/>
              </a:schemeClr>
            </a:gs>
            <a:gs pos="50000">
              <a:schemeClr val="accent4">
                <a:hueOff val="10395693"/>
                <a:satOff val="-47968"/>
                <a:lumOff val="1765"/>
                <a:alphaOff val="0"/>
                <a:satMod val="110000"/>
                <a:lumMod val="100000"/>
                <a:shade val="100000"/>
              </a:schemeClr>
            </a:gs>
            <a:gs pos="100000">
              <a:schemeClr val="accent4">
                <a:hueOff val="10395693"/>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第三步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学习！</a:t>
          </a:r>
          <a:endParaRPr lang="zh-TW" altLang="en-US" sz="2800" kern="1200" dirty="0"/>
        </a:p>
      </dsp:txBody>
      <dsp:txXfrm>
        <a:off x="5861444" y="1316257"/>
        <a:ext cx="1964849" cy="1718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262782"/>
          <a:ext cx="2071799" cy="182577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第一步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构建神经网络</a:t>
          </a:r>
          <a:endParaRPr lang="zh-TW" altLang="en-US" sz="2800" kern="1200" dirty="0"/>
        </a:p>
      </dsp:txBody>
      <dsp:txXfrm>
        <a:off x="60406" y="1316257"/>
        <a:ext cx="1964849" cy="1718822"/>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2285910" y="2021526"/>
        <a:ext cx="307455" cy="308284"/>
      </dsp:txXfrm>
    </dsp:sp>
    <dsp:sp modelId="{2C9E42A7-D692-4DEF-A008-68C3A4D1516E}">
      <dsp:nvSpPr>
        <dsp:cNvPr id="0" name=""/>
        <dsp:cNvSpPr/>
      </dsp:nvSpPr>
      <dsp:spPr>
        <a:xfrm>
          <a:off x="2907450" y="1262782"/>
          <a:ext cx="2071799" cy="1825772"/>
        </a:xfrm>
        <a:prstGeom prst="roundRect">
          <a:avLst>
            <a:gd name="adj" fmla="val 10000"/>
          </a:avLst>
        </a:prstGeom>
        <a:gradFill rotWithShape="0">
          <a:gsLst>
            <a:gs pos="0">
              <a:schemeClr val="accent4">
                <a:hueOff val="5197847"/>
                <a:satOff val="-23984"/>
                <a:lumOff val="883"/>
                <a:alphaOff val="0"/>
                <a:satMod val="103000"/>
                <a:lumMod val="102000"/>
                <a:tint val="94000"/>
              </a:schemeClr>
            </a:gs>
            <a:gs pos="50000">
              <a:schemeClr val="accent4">
                <a:hueOff val="5197847"/>
                <a:satOff val="-23984"/>
                <a:lumOff val="883"/>
                <a:alphaOff val="0"/>
                <a:satMod val="110000"/>
                <a:lumMod val="100000"/>
                <a:shade val="100000"/>
              </a:schemeClr>
            </a:gs>
            <a:gs pos="100000">
              <a:schemeClr val="accent4">
                <a:hueOff val="5197847"/>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第二步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确定学习目标</a:t>
          </a:r>
          <a:endParaRPr lang="zh-TW" altLang="en-US" sz="2800" kern="1200" dirty="0"/>
        </a:p>
      </dsp:txBody>
      <dsp:txXfrm>
        <a:off x="2960925" y="1316257"/>
        <a:ext cx="1964849" cy="1718822"/>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3"/>
                <a:satOff val="-47968"/>
                <a:lumOff val="1765"/>
                <a:alphaOff val="0"/>
                <a:satMod val="103000"/>
                <a:lumMod val="102000"/>
                <a:tint val="94000"/>
              </a:schemeClr>
            </a:gs>
            <a:gs pos="50000">
              <a:schemeClr val="accent4">
                <a:hueOff val="10395693"/>
                <a:satOff val="-47968"/>
                <a:lumOff val="1765"/>
                <a:alphaOff val="0"/>
                <a:satMod val="110000"/>
                <a:lumMod val="100000"/>
                <a:shade val="100000"/>
              </a:schemeClr>
            </a:gs>
            <a:gs pos="100000">
              <a:schemeClr val="accent4">
                <a:hueOff val="10395693"/>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5186429" y="2021526"/>
        <a:ext cx="307455" cy="308284"/>
      </dsp:txXfrm>
    </dsp:sp>
    <dsp:sp modelId="{B28036AB-B71B-48DE-97C4-D287BC3BE7AC}">
      <dsp:nvSpPr>
        <dsp:cNvPr id="0" name=""/>
        <dsp:cNvSpPr/>
      </dsp:nvSpPr>
      <dsp:spPr>
        <a:xfrm>
          <a:off x="5807969" y="1262782"/>
          <a:ext cx="2071799" cy="1825772"/>
        </a:xfrm>
        <a:prstGeom prst="roundRect">
          <a:avLst>
            <a:gd name="adj" fmla="val 10000"/>
          </a:avLst>
        </a:prstGeom>
        <a:gradFill rotWithShape="0">
          <a:gsLst>
            <a:gs pos="0">
              <a:schemeClr val="accent4">
                <a:hueOff val="10395693"/>
                <a:satOff val="-47968"/>
                <a:lumOff val="1765"/>
                <a:alphaOff val="0"/>
                <a:satMod val="103000"/>
                <a:lumMod val="102000"/>
                <a:tint val="94000"/>
              </a:schemeClr>
            </a:gs>
            <a:gs pos="50000">
              <a:schemeClr val="accent4">
                <a:hueOff val="10395693"/>
                <a:satOff val="-47968"/>
                <a:lumOff val="1765"/>
                <a:alphaOff val="0"/>
                <a:satMod val="110000"/>
                <a:lumMod val="100000"/>
                <a:shade val="100000"/>
              </a:schemeClr>
            </a:gs>
            <a:gs pos="100000">
              <a:schemeClr val="accent4">
                <a:hueOff val="10395693"/>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第三步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学习！</a:t>
          </a:r>
          <a:endParaRPr lang="zh-TW" altLang="en-US" sz="2800" kern="1200" dirty="0"/>
        </a:p>
      </dsp:txBody>
      <dsp:txXfrm>
        <a:off x="5861444" y="1316257"/>
        <a:ext cx="1964849" cy="1718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262782"/>
          <a:ext cx="2071799" cy="182577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第一步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构建神经网络</a:t>
          </a:r>
          <a:endParaRPr lang="zh-TW" altLang="en-US" sz="2800" kern="1200" dirty="0"/>
        </a:p>
      </dsp:txBody>
      <dsp:txXfrm>
        <a:off x="60406" y="1316257"/>
        <a:ext cx="1964849" cy="1718822"/>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2285910" y="2021526"/>
        <a:ext cx="307455" cy="308284"/>
      </dsp:txXfrm>
    </dsp:sp>
    <dsp:sp modelId="{2C9E42A7-D692-4DEF-A008-68C3A4D1516E}">
      <dsp:nvSpPr>
        <dsp:cNvPr id="0" name=""/>
        <dsp:cNvSpPr/>
      </dsp:nvSpPr>
      <dsp:spPr>
        <a:xfrm>
          <a:off x="2907450" y="1262782"/>
          <a:ext cx="2071799" cy="1825772"/>
        </a:xfrm>
        <a:prstGeom prst="roundRect">
          <a:avLst>
            <a:gd name="adj" fmla="val 10000"/>
          </a:avLst>
        </a:prstGeom>
        <a:gradFill rotWithShape="0">
          <a:gsLst>
            <a:gs pos="0">
              <a:schemeClr val="accent4">
                <a:hueOff val="5197847"/>
                <a:satOff val="-23984"/>
                <a:lumOff val="883"/>
                <a:alphaOff val="0"/>
                <a:satMod val="103000"/>
                <a:lumMod val="102000"/>
                <a:tint val="94000"/>
              </a:schemeClr>
            </a:gs>
            <a:gs pos="50000">
              <a:schemeClr val="accent4">
                <a:hueOff val="5197847"/>
                <a:satOff val="-23984"/>
                <a:lumOff val="883"/>
                <a:alphaOff val="0"/>
                <a:satMod val="110000"/>
                <a:lumMod val="100000"/>
                <a:shade val="100000"/>
              </a:schemeClr>
            </a:gs>
            <a:gs pos="100000">
              <a:schemeClr val="accent4">
                <a:hueOff val="5197847"/>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第二步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确定学习目标</a:t>
          </a:r>
          <a:endParaRPr lang="zh-TW" altLang="en-US" sz="2800" kern="1200" dirty="0"/>
        </a:p>
      </dsp:txBody>
      <dsp:txXfrm>
        <a:off x="2960925" y="1316257"/>
        <a:ext cx="1964849" cy="1718822"/>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3"/>
                <a:satOff val="-47968"/>
                <a:lumOff val="1765"/>
                <a:alphaOff val="0"/>
                <a:satMod val="103000"/>
                <a:lumMod val="102000"/>
                <a:tint val="94000"/>
              </a:schemeClr>
            </a:gs>
            <a:gs pos="50000">
              <a:schemeClr val="accent4">
                <a:hueOff val="10395693"/>
                <a:satOff val="-47968"/>
                <a:lumOff val="1765"/>
                <a:alphaOff val="0"/>
                <a:satMod val="110000"/>
                <a:lumMod val="100000"/>
                <a:shade val="100000"/>
              </a:schemeClr>
            </a:gs>
            <a:gs pos="100000">
              <a:schemeClr val="accent4">
                <a:hueOff val="10395693"/>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5186429" y="2021526"/>
        <a:ext cx="307455" cy="308284"/>
      </dsp:txXfrm>
    </dsp:sp>
    <dsp:sp modelId="{B28036AB-B71B-48DE-97C4-D287BC3BE7AC}">
      <dsp:nvSpPr>
        <dsp:cNvPr id="0" name=""/>
        <dsp:cNvSpPr/>
      </dsp:nvSpPr>
      <dsp:spPr>
        <a:xfrm>
          <a:off x="5807969" y="1262782"/>
          <a:ext cx="2071799" cy="1825772"/>
        </a:xfrm>
        <a:prstGeom prst="roundRect">
          <a:avLst>
            <a:gd name="adj" fmla="val 10000"/>
          </a:avLst>
        </a:prstGeom>
        <a:gradFill rotWithShape="0">
          <a:gsLst>
            <a:gs pos="0">
              <a:schemeClr val="accent4">
                <a:hueOff val="10395693"/>
                <a:satOff val="-47968"/>
                <a:lumOff val="1765"/>
                <a:alphaOff val="0"/>
                <a:satMod val="103000"/>
                <a:lumMod val="102000"/>
                <a:tint val="94000"/>
              </a:schemeClr>
            </a:gs>
            <a:gs pos="50000">
              <a:schemeClr val="accent4">
                <a:hueOff val="10395693"/>
                <a:satOff val="-47968"/>
                <a:lumOff val="1765"/>
                <a:alphaOff val="0"/>
                <a:satMod val="110000"/>
                <a:lumMod val="100000"/>
                <a:shade val="100000"/>
              </a:schemeClr>
            </a:gs>
            <a:gs pos="100000">
              <a:schemeClr val="accent4">
                <a:hueOff val="10395693"/>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第三步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学习！</a:t>
          </a:r>
          <a:endParaRPr lang="zh-TW" altLang="en-US" sz="2800" kern="1200" dirty="0"/>
        </a:p>
      </dsp:txBody>
      <dsp:txXfrm>
        <a:off x="5861444" y="1316257"/>
        <a:ext cx="1964849" cy="17188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F23AE-83CA-43A2-A96F-44DFAE5980C9}">
      <dsp:nvSpPr>
        <dsp:cNvPr id="0" name=""/>
        <dsp:cNvSpPr/>
      </dsp:nvSpPr>
      <dsp:spPr>
        <a:xfrm>
          <a:off x="0" y="1197646"/>
          <a:ext cx="4046206" cy="53110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t>新的激活函数</a:t>
          </a:r>
          <a:endParaRPr lang="zh-TW" altLang="en-US" sz="2000" kern="1200" dirty="0"/>
        </a:p>
      </dsp:txBody>
      <dsp:txXfrm>
        <a:off x="25927" y="1223573"/>
        <a:ext cx="3994352" cy="479254"/>
      </dsp:txXfrm>
    </dsp:sp>
    <dsp:sp modelId="{278AAACE-CBCC-4B8E-B0BC-F6A6D5B2553F}">
      <dsp:nvSpPr>
        <dsp:cNvPr id="0" name=""/>
        <dsp:cNvSpPr/>
      </dsp:nvSpPr>
      <dsp:spPr>
        <a:xfrm>
          <a:off x="0" y="1915955"/>
          <a:ext cx="4046206" cy="513416"/>
        </a:xfrm>
        <a:prstGeom prst="roundRect">
          <a:avLst/>
        </a:prstGeom>
        <a:solidFill>
          <a:srgbClr val="23E1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t>合适的损失函数</a:t>
          </a:r>
          <a:endParaRPr lang="zh-TW" altLang="en-US" sz="2000" kern="1200" dirty="0"/>
        </a:p>
      </dsp:txBody>
      <dsp:txXfrm>
        <a:off x="25063" y="1941018"/>
        <a:ext cx="3996080" cy="463290"/>
      </dsp:txXfrm>
    </dsp:sp>
    <dsp:sp modelId="{40F68FDF-8E0D-4DDE-99F6-0BBD630F25C7}">
      <dsp:nvSpPr>
        <dsp:cNvPr id="0" name=""/>
        <dsp:cNvSpPr/>
      </dsp:nvSpPr>
      <dsp:spPr>
        <a:xfrm>
          <a:off x="0" y="2616571"/>
          <a:ext cx="4046206" cy="537119"/>
        </a:xfrm>
        <a:prstGeom prst="roundRect">
          <a:avLst/>
        </a:prstGeom>
        <a:solidFill>
          <a:schemeClr val="accent4">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t>自适应的学习率、动量</a:t>
          </a:r>
          <a:endParaRPr lang="zh-TW" altLang="en-US" sz="2000" kern="1200" dirty="0"/>
        </a:p>
      </dsp:txBody>
      <dsp:txXfrm>
        <a:off x="26220" y="2642791"/>
        <a:ext cx="3993766" cy="4846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F23AE-83CA-43A2-A96F-44DFAE5980C9}">
      <dsp:nvSpPr>
        <dsp:cNvPr id="0" name=""/>
        <dsp:cNvSpPr/>
      </dsp:nvSpPr>
      <dsp:spPr>
        <a:xfrm>
          <a:off x="0" y="486339"/>
          <a:ext cx="4046206" cy="5719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t>Dropout</a:t>
          </a:r>
          <a:endParaRPr lang="zh-TW" altLang="en-US" sz="2000" kern="1200" dirty="0"/>
        </a:p>
      </dsp:txBody>
      <dsp:txXfrm>
        <a:off x="27922" y="514261"/>
        <a:ext cx="3990362" cy="516149"/>
      </dsp:txXfrm>
    </dsp:sp>
    <dsp:sp modelId="{40F68FDF-8E0D-4DDE-99F6-0BBD630F25C7}">
      <dsp:nvSpPr>
        <dsp:cNvPr id="0" name=""/>
        <dsp:cNvSpPr/>
      </dsp:nvSpPr>
      <dsp:spPr>
        <a:xfrm>
          <a:off x="0" y="1245532"/>
          <a:ext cx="4046206" cy="619485"/>
        </a:xfrm>
        <a:prstGeom prst="roundRect">
          <a:avLst/>
        </a:prstGeom>
        <a:solidFill>
          <a:schemeClr val="accent4">
            <a:hueOff val="5197847"/>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t>正则化（</a:t>
          </a:r>
          <a:r>
            <a:rPr lang="en-US" altLang="zh-CN" sz="2000" kern="1200" dirty="0" smtClean="0"/>
            <a:t>Regularization</a:t>
          </a:r>
          <a:r>
            <a:rPr lang="zh-CN" altLang="en-US" sz="2000" kern="1200" dirty="0" smtClean="0"/>
            <a:t>）</a:t>
          </a:r>
          <a:endParaRPr lang="zh-TW" altLang="en-US" sz="2000" kern="1200" dirty="0"/>
        </a:p>
      </dsp:txBody>
      <dsp:txXfrm>
        <a:off x="30241" y="1275773"/>
        <a:ext cx="3985724" cy="559003"/>
      </dsp:txXfrm>
    </dsp:sp>
    <dsp:sp modelId="{2FF5D043-F9D9-4825-BE4E-01C51B38B623}">
      <dsp:nvSpPr>
        <dsp:cNvPr id="0" name=""/>
        <dsp:cNvSpPr/>
      </dsp:nvSpPr>
      <dsp:spPr>
        <a:xfrm>
          <a:off x="0" y="2052217"/>
          <a:ext cx="4046206" cy="535501"/>
        </a:xfrm>
        <a:prstGeom prst="roundRect">
          <a:avLst/>
        </a:prstGeom>
        <a:solidFill>
          <a:schemeClr val="accent4">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t>提前终止（</a:t>
          </a:r>
          <a:r>
            <a:rPr lang="en-US" altLang="zh-CN" sz="2000" kern="1200" dirty="0" smtClean="0"/>
            <a:t>Early Stopping</a:t>
          </a:r>
          <a:r>
            <a:rPr lang="zh-CN" altLang="en-US" sz="2000" kern="1200" dirty="0" smtClean="0"/>
            <a:t>）</a:t>
          </a:r>
          <a:endParaRPr lang="zh-TW" altLang="en-US" sz="2000" kern="1200" dirty="0"/>
        </a:p>
      </dsp:txBody>
      <dsp:txXfrm>
        <a:off x="26141" y="2078358"/>
        <a:ext cx="3993924" cy="4832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3.wmf"/><Relationship Id="rId1" Type="http://schemas.openxmlformats.org/officeDocument/2006/relationships/image" Target="../media/image11.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8C865-EE22-4F84-8F8B-56A62FA75EE5}" type="datetimeFigureOut">
              <a:rPr lang="zh-CN" altLang="en-US" smtClean="0"/>
              <a:t>2017/7/7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998B54-1452-4963-9346-9B3618483B66}" type="slidenum">
              <a:rPr lang="zh-CN" altLang="en-US" smtClean="0"/>
              <a:t>‹#›</a:t>
            </a:fld>
            <a:endParaRPr lang="zh-CN" altLang="en-US"/>
          </a:p>
        </p:txBody>
      </p:sp>
    </p:spTree>
    <p:extLst>
      <p:ext uri="{BB962C8B-B14F-4D97-AF65-F5344CB8AC3E}">
        <p14:creationId xmlns:p14="http://schemas.microsoft.com/office/powerpoint/2010/main" val="262619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amznlabs/amazon-dsstne"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arxiv.org/abs/1502.01852"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6</a:t>
            </a:fld>
            <a:endParaRPr lang="zh-TW" altLang="en-US"/>
          </a:p>
        </p:txBody>
      </p:sp>
    </p:spTree>
    <p:extLst>
      <p:ext uri="{BB962C8B-B14F-4D97-AF65-F5344CB8AC3E}">
        <p14:creationId xmlns:p14="http://schemas.microsoft.com/office/powerpoint/2010/main" val="3722568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solidFill>
                  <a:prstClr val="black"/>
                </a:solidFill>
              </a:rPr>
              <a:pPr/>
              <a:t>17</a:t>
            </a:fld>
            <a:endParaRPr lang="zh-TW" altLang="en-US">
              <a:solidFill>
                <a:prstClr val="black"/>
              </a:solidFill>
            </a:endParaRPr>
          </a:p>
        </p:txBody>
      </p:sp>
    </p:spTree>
    <p:extLst>
      <p:ext uri="{BB962C8B-B14F-4D97-AF65-F5344CB8AC3E}">
        <p14:creationId xmlns:p14="http://schemas.microsoft.com/office/powerpoint/2010/main" val="3660529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solidFill>
                  <a:prstClr val="black"/>
                </a:solidFill>
              </a:rPr>
              <a:pPr/>
              <a:t>18</a:t>
            </a:fld>
            <a:endParaRPr lang="zh-TW" altLang="en-US">
              <a:solidFill>
                <a:prstClr val="black"/>
              </a:solidFill>
            </a:endParaRPr>
          </a:p>
        </p:txBody>
      </p:sp>
    </p:spTree>
    <p:extLst>
      <p:ext uri="{BB962C8B-B14F-4D97-AF65-F5344CB8AC3E}">
        <p14:creationId xmlns:p14="http://schemas.microsoft.com/office/powerpoint/2010/main" val="779679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solidFill>
                  <a:prstClr val="black"/>
                </a:solidFill>
              </a:rPr>
              <a:pPr/>
              <a:t>19</a:t>
            </a:fld>
            <a:endParaRPr lang="zh-TW" altLang="en-US">
              <a:solidFill>
                <a:prstClr val="black"/>
              </a:solidFill>
            </a:endParaRPr>
          </a:p>
        </p:txBody>
      </p:sp>
    </p:spTree>
    <p:extLst>
      <p:ext uri="{BB962C8B-B14F-4D97-AF65-F5344CB8AC3E}">
        <p14:creationId xmlns:p14="http://schemas.microsoft.com/office/powerpoint/2010/main" val="51710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solidFill>
                  <a:prstClr val="black"/>
                </a:solidFill>
              </a:rPr>
              <a:pPr/>
              <a:t>20</a:t>
            </a:fld>
            <a:endParaRPr lang="zh-TW" altLang="en-US">
              <a:solidFill>
                <a:prstClr val="black"/>
              </a:solidFill>
            </a:endParaRPr>
          </a:p>
        </p:txBody>
      </p:sp>
    </p:spTree>
    <p:extLst>
      <p:ext uri="{BB962C8B-B14F-4D97-AF65-F5344CB8AC3E}">
        <p14:creationId xmlns:p14="http://schemas.microsoft.com/office/powerpoint/2010/main" val="3735892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21</a:t>
            </a:fld>
            <a:endParaRPr lang="zh-TW" altLang="en-US"/>
          </a:p>
        </p:txBody>
      </p:sp>
    </p:spTree>
    <p:extLst>
      <p:ext uri="{BB962C8B-B14F-4D97-AF65-F5344CB8AC3E}">
        <p14:creationId xmlns:p14="http://schemas.microsoft.com/office/powerpoint/2010/main" val="4160560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22</a:t>
            </a:fld>
            <a:endParaRPr lang="zh-TW" altLang="en-US"/>
          </a:p>
        </p:txBody>
      </p:sp>
    </p:spTree>
    <p:extLst>
      <p:ext uri="{BB962C8B-B14F-4D97-AF65-F5344CB8AC3E}">
        <p14:creationId xmlns:p14="http://schemas.microsoft.com/office/powerpoint/2010/main" val="362299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23</a:t>
            </a:fld>
            <a:endParaRPr lang="zh-TW" altLang="en-US"/>
          </a:p>
        </p:txBody>
      </p:sp>
    </p:spTree>
    <p:extLst>
      <p:ext uri="{BB962C8B-B14F-4D97-AF65-F5344CB8AC3E}">
        <p14:creationId xmlns:p14="http://schemas.microsoft.com/office/powerpoint/2010/main" val="346811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24</a:t>
            </a:fld>
            <a:endParaRPr lang="zh-TW" altLang="en-US"/>
          </a:p>
        </p:txBody>
      </p:sp>
    </p:spTree>
    <p:extLst>
      <p:ext uri="{BB962C8B-B14F-4D97-AF65-F5344CB8AC3E}">
        <p14:creationId xmlns:p14="http://schemas.microsoft.com/office/powerpoint/2010/main" val="316328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solidFill>
                  <a:prstClr val="black"/>
                </a:solidFill>
              </a:rPr>
              <a:pPr/>
              <a:t>25</a:t>
            </a:fld>
            <a:endParaRPr lang="zh-TW" altLang="en-US">
              <a:solidFill>
                <a:prstClr val="black"/>
              </a:solidFill>
            </a:endParaRPr>
          </a:p>
        </p:txBody>
      </p:sp>
    </p:spTree>
    <p:extLst>
      <p:ext uri="{BB962C8B-B14F-4D97-AF65-F5344CB8AC3E}">
        <p14:creationId xmlns:p14="http://schemas.microsoft.com/office/powerpoint/2010/main" val="3735892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26</a:t>
            </a:fld>
            <a:endParaRPr lang="zh-TW" altLang="en-US"/>
          </a:p>
        </p:txBody>
      </p:sp>
    </p:spTree>
    <p:extLst>
      <p:ext uri="{BB962C8B-B14F-4D97-AF65-F5344CB8AC3E}">
        <p14:creationId xmlns:p14="http://schemas.microsoft.com/office/powerpoint/2010/main" val="353136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7</a:t>
            </a:fld>
            <a:endParaRPr lang="zh-TW" altLang="en-US"/>
          </a:p>
        </p:txBody>
      </p:sp>
    </p:spTree>
    <p:extLst>
      <p:ext uri="{BB962C8B-B14F-4D97-AF65-F5344CB8AC3E}">
        <p14:creationId xmlns:p14="http://schemas.microsoft.com/office/powerpoint/2010/main" val="321450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27</a:t>
            </a:fld>
            <a:endParaRPr lang="zh-TW" altLang="en-US"/>
          </a:p>
        </p:txBody>
      </p:sp>
    </p:spTree>
    <p:extLst>
      <p:ext uri="{BB962C8B-B14F-4D97-AF65-F5344CB8AC3E}">
        <p14:creationId xmlns:p14="http://schemas.microsoft.com/office/powerpoint/2010/main" val="303745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28</a:t>
            </a:fld>
            <a:endParaRPr lang="zh-TW" altLang="en-US"/>
          </a:p>
        </p:txBody>
      </p:sp>
    </p:spTree>
    <p:extLst>
      <p:ext uri="{BB962C8B-B14F-4D97-AF65-F5344CB8AC3E}">
        <p14:creationId xmlns:p14="http://schemas.microsoft.com/office/powerpoint/2010/main" val="3321501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29</a:t>
            </a:fld>
            <a:endParaRPr lang="zh-TW" altLang="en-US"/>
          </a:p>
        </p:txBody>
      </p:sp>
    </p:spTree>
    <p:extLst>
      <p:ext uri="{BB962C8B-B14F-4D97-AF65-F5344CB8AC3E}">
        <p14:creationId xmlns:p14="http://schemas.microsoft.com/office/powerpoint/2010/main" val="3497295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30</a:t>
            </a:fld>
            <a:endParaRPr lang="zh-TW" altLang="en-US"/>
          </a:p>
        </p:txBody>
      </p:sp>
    </p:spTree>
    <p:extLst>
      <p:ext uri="{BB962C8B-B14F-4D97-AF65-F5344CB8AC3E}">
        <p14:creationId xmlns:p14="http://schemas.microsoft.com/office/powerpoint/2010/main" val="3497295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31</a:t>
            </a:fld>
            <a:endParaRPr lang="zh-TW" altLang="en-US"/>
          </a:p>
        </p:txBody>
      </p:sp>
    </p:spTree>
    <p:extLst>
      <p:ext uri="{BB962C8B-B14F-4D97-AF65-F5344CB8AC3E}">
        <p14:creationId xmlns:p14="http://schemas.microsoft.com/office/powerpoint/2010/main" val="2287061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32</a:t>
            </a:fld>
            <a:endParaRPr lang="zh-TW" altLang="en-US"/>
          </a:p>
        </p:txBody>
      </p:sp>
    </p:spTree>
    <p:extLst>
      <p:ext uri="{BB962C8B-B14F-4D97-AF65-F5344CB8AC3E}">
        <p14:creationId xmlns:p14="http://schemas.microsoft.com/office/powerpoint/2010/main" val="2475968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0" u="none" strike="noStrike" kern="1200" dirty="0">
                <a:solidFill>
                  <a:schemeClr val="tx1"/>
                </a:solidFill>
                <a:effectLst/>
                <a:latin typeface="+mn-lt"/>
                <a:ea typeface="+mn-ea"/>
                <a:cs typeface="+mn-cs"/>
                <a:hlinkClick r:id="rId3"/>
              </a:rPr>
              <a:t>amazon-</a:t>
            </a:r>
            <a:r>
              <a:rPr lang="en-US" altLang="zh-TW" sz="1200" b="1" i="0" u="none" strike="noStrike" kern="1200" dirty="0" err="1">
                <a:solidFill>
                  <a:schemeClr val="tx1"/>
                </a:solidFill>
                <a:effectLst/>
                <a:latin typeface="+mn-lt"/>
                <a:ea typeface="+mn-ea"/>
                <a:cs typeface="+mn-cs"/>
                <a:hlinkClick r:id="rId3"/>
              </a:rPr>
              <a:t>dsstne</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solidFill>
                  <a:prstClr val="black"/>
                </a:solidFill>
              </a:rPr>
              <a:pPr/>
              <a:t>33</a:t>
            </a:fld>
            <a:endParaRPr lang="zh-TW" altLang="en-US">
              <a:solidFill>
                <a:prstClr val="black"/>
              </a:solidFill>
            </a:endParaRPr>
          </a:p>
        </p:txBody>
      </p:sp>
    </p:spTree>
    <p:extLst>
      <p:ext uri="{BB962C8B-B14F-4D97-AF65-F5344CB8AC3E}">
        <p14:creationId xmlns:p14="http://schemas.microsoft.com/office/powerpoint/2010/main" val="1572506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37</a:t>
            </a:fld>
            <a:endParaRPr lang="zh-TW" altLang="en-US"/>
          </a:p>
        </p:txBody>
      </p:sp>
    </p:spTree>
    <p:extLst>
      <p:ext uri="{BB962C8B-B14F-4D97-AF65-F5344CB8AC3E}">
        <p14:creationId xmlns:p14="http://schemas.microsoft.com/office/powerpoint/2010/main" val="2670026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38</a:t>
            </a:fld>
            <a:endParaRPr lang="zh-TW" altLang="en-US"/>
          </a:p>
        </p:txBody>
      </p:sp>
    </p:spTree>
    <p:extLst>
      <p:ext uri="{BB962C8B-B14F-4D97-AF65-F5344CB8AC3E}">
        <p14:creationId xmlns:p14="http://schemas.microsoft.com/office/powerpoint/2010/main" val="3741146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39</a:t>
            </a:fld>
            <a:endParaRPr lang="zh-TW" altLang="en-US"/>
          </a:p>
        </p:txBody>
      </p:sp>
    </p:spTree>
    <p:extLst>
      <p:ext uri="{BB962C8B-B14F-4D97-AF65-F5344CB8AC3E}">
        <p14:creationId xmlns:p14="http://schemas.microsoft.com/office/powerpoint/2010/main" val="2582119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8</a:t>
            </a:fld>
            <a:endParaRPr lang="zh-TW" altLang="en-US"/>
          </a:p>
        </p:txBody>
      </p:sp>
    </p:spTree>
    <p:extLst>
      <p:ext uri="{BB962C8B-B14F-4D97-AF65-F5344CB8AC3E}">
        <p14:creationId xmlns:p14="http://schemas.microsoft.com/office/powerpoint/2010/main" val="3174913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40</a:t>
            </a:fld>
            <a:endParaRPr lang="zh-TW" altLang="en-US"/>
          </a:p>
        </p:txBody>
      </p:sp>
    </p:spTree>
    <p:extLst>
      <p:ext uri="{BB962C8B-B14F-4D97-AF65-F5344CB8AC3E}">
        <p14:creationId xmlns:p14="http://schemas.microsoft.com/office/powerpoint/2010/main" val="2474254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42</a:t>
            </a:fld>
            <a:endParaRPr lang="zh-TW" altLang="en-US"/>
          </a:p>
        </p:txBody>
      </p:sp>
    </p:spTree>
    <p:extLst>
      <p:ext uri="{BB962C8B-B14F-4D97-AF65-F5344CB8AC3E}">
        <p14:creationId xmlns:p14="http://schemas.microsoft.com/office/powerpoint/2010/main" val="2580399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hlinkClick r:id="rId3"/>
              </a:rPr>
              <a:t>Parametric </a:t>
            </a:r>
            <a:r>
              <a:rPr lang="en-US" altLang="zh-TW" sz="1200" b="0" i="0" kern="1200" dirty="0" err="1">
                <a:solidFill>
                  <a:schemeClr val="tx1"/>
                </a:solidFill>
                <a:effectLst/>
                <a:latin typeface="+mn-lt"/>
                <a:ea typeface="+mn-ea"/>
                <a:cs typeface="+mn-cs"/>
                <a:hlinkClick r:id="rId3"/>
              </a:rPr>
              <a:t>ReLU</a:t>
            </a:r>
            <a:r>
              <a:rPr lang="en-US" altLang="zh-TW" sz="1200" b="0" i="0" kern="1200" dirty="0">
                <a:solidFill>
                  <a:schemeClr val="tx1"/>
                </a:solidFill>
                <a:effectLst/>
                <a:latin typeface="+mn-lt"/>
                <a:ea typeface="+mn-ea"/>
                <a:cs typeface="+mn-cs"/>
              </a:rPr>
              <a:t>, -&gt;</a:t>
            </a:r>
            <a:r>
              <a:rPr lang="en-US" altLang="zh-TW" sz="1200" b="0" i="0" kern="1200" baseline="0" dirty="0">
                <a:solidFill>
                  <a:schemeClr val="tx1"/>
                </a:solidFill>
                <a:effectLst/>
                <a:latin typeface="+mn-lt"/>
                <a:ea typeface="+mn-ea"/>
                <a:cs typeface="+mn-cs"/>
              </a:rPr>
              <a:t> </a:t>
            </a:r>
            <a:r>
              <a:rPr lang="en-US" altLang="zh-TW" sz="1200" b="0" i="0" kern="1200" baseline="0" dirty="0" err="1">
                <a:solidFill>
                  <a:schemeClr val="tx1"/>
                </a:solidFill>
                <a:effectLst/>
                <a:latin typeface="+mn-lt"/>
                <a:ea typeface="+mn-ea"/>
                <a:cs typeface="+mn-cs"/>
              </a:rPr>
              <a:t>PReLU</a:t>
            </a:r>
            <a:endParaRPr lang="en-US" altLang="zh-TW" sz="1200" b="0" i="0" kern="1200" baseline="0" dirty="0">
              <a:solidFill>
                <a:schemeClr val="tx1"/>
              </a:solidFill>
              <a:effectLst/>
              <a:latin typeface="+mn-lt"/>
              <a:ea typeface="+mn-ea"/>
              <a:cs typeface="+mn-cs"/>
            </a:endParaRPr>
          </a:p>
          <a:p>
            <a:endParaRPr lang="en-US" altLang="zh-TW"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Glorot</a:t>
            </a:r>
            <a:r>
              <a:rPr lang="en-US" altLang="zh-TW" dirty="0">
                <a:solidFill>
                  <a:srgbClr val="222222"/>
                </a:solidFill>
                <a:latin typeface="Arial" panose="020B0604020202020204" pitchFamily="34" charset="0"/>
              </a:rPr>
              <a:t>, Xavier, Antoine </a:t>
            </a:r>
            <a:r>
              <a:rPr lang="en-US" altLang="zh-TW" dirty="0" err="1">
                <a:solidFill>
                  <a:srgbClr val="222222"/>
                </a:solidFill>
                <a:latin typeface="Arial" panose="020B0604020202020204" pitchFamily="34" charset="0"/>
              </a:rPr>
              <a:t>Bordes</a:t>
            </a:r>
            <a:r>
              <a:rPr lang="en-US" altLang="zh-TW" dirty="0">
                <a:solidFill>
                  <a:srgbClr val="222222"/>
                </a:solidFill>
                <a:latin typeface="Arial" panose="020B0604020202020204" pitchFamily="34" charset="0"/>
              </a:rPr>
              <a:t>, and </a:t>
            </a:r>
            <a:r>
              <a:rPr lang="en-US" altLang="zh-TW" dirty="0" err="1">
                <a:solidFill>
                  <a:srgbClr val="222222"/>
                </a:solidFill>
                <a:latin typeface="Arial" panose="020B0604020202020204" pitchFamily="34" charset="0"/>
              </a:rPr>
              <a:t>Yoshua</a:t>
            </a:r>
            <a:r>
              <a:rPr lang="en-US" altLang="zh-TW" dirty="0">
                <a:solidFill>
                  <a:srgbClr val="222222"/>
                </a:solidFill>
                <a:latin typeface="Arial" panose="020B0604020202020204" pitchFamily="34" charset="0"/>
              </a:rPr>
              <a:t> </a:t>
            </a:r>
            <a:r>
              <a:rPr lang="en-US" altLang="zh-TW" dirty="0" err="1">
                <a:solidFill>
                  <a:srgbClr val="222222"/>
                </a:solidFill>
                <a:latin typeface="Arial" panose="020B0604020202020204" pitchFamily="34" charset="0"/>
              </a:rPr>
              <a:t>Bengio</a:t>
            </a:r>
            <a:r>
              <a:rPr lang="en-US" altLang="zh-TW" dirty="0">
                <a:solidFill>
                  <a:srgbClr val="222222"/>
                </a:solidFill>
                <a:latin typeface="Arial" panose="020B0604020202020204" pitchFamily="34" charset="0"/>
              </a:rPr>
              <a:t>. "Deep sparse rectifier neural networks." </a:t>
            </a:r>
            <a:r>
              <a:rPr lang="en-US" altLang="zh-TW" i="1" dirty="0">
                <a:solidFill>
                  <a:srgbClr val="222222"/>
                </a:solidFill>
                <a:latin typeface="Arial" panose="020B0604020202020204" pitchFamily="34" charset="0"/>
              </a:rPr>
              <a:t>International Conference on Artificial Intelligence and Statistics</a:t>
            </a:r>
            <a:r>
              <a:rPr lang="en-US" altLang="zh-TW" dirty="0">
                <a:solidFill>
                  <a:srgbClr val="222222"/>
                </a:solidFill>
                <a:latin typeface="Arial" panose="020B0604020202020204" pitchFamily="34" charset="0"/>
              </a:rPr>
              <a:t>. 2011.</a:t>
            </a:r>
            <a:endParaRPr lang="zh-TW" altLang="en-US" dirty="0"/>
          </a:p>
          <a:p>
            <a:endParaRPr lang="en-US" altLang="zh-TW"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46</a:t>
            </a:fld>
            <a:endParaRPr lang="zh-TW" altLang="en-US"/>
          </a:p>
        </p:txBody>
      </p:sp>
    </p:spTree>
    <p:extLst>
      <p:ext uri="{BB962C8B-B14F-4D97-AF65-F5344CB8AC3E}">
        <p14:creationId xmlns:p14="http://schemas.microsoft.com/office/powerpoint/2010/main" val="3223684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47</a:t>
            </a:fld>
            <a:endParaRPr lang="zh-TW" altLang="en-US"/>
          </a:p>
        </p:txBody>
      </p:sp>
    </p:spTree>
    <p:extLst>
      <p:ext uri="{BB962C8B-B14F-4D97-AF65-F5344CB8AC3E}">
        <p14:creationId xmlns:p14="http://schemas.microsoft.com/office/powerpoint/2010/main" val="1612203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Larger Gradient </a:t>
            </a:r>
            <a:endParaRPr lang="zh-TW" altLang="en-US" sz="1200" dirty="0"/>
          </a:p>
          <a:p>
            <a:pPr algn="ctr"/>
            <a:r>
              <a:rPr lang="en-US" altLang="zh-TW" sz="1200" dirty="0"/>
              <a:t>Smaller Learning</a:t>
            </a:r>
          </a:p>
          <a:p>
            <a:pPr algn="ctr"/>
            <a:r>
              <a:rPr lang="en-US" altLang="zh-TW" sz="1200" dirty="0"/>
              <a:t>Rate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48</a:t>
            </a:fld>
            <a:endParaRPr lang="zh-TW" altLang="en-US"/>
          </a:p>
        </p:txBody>
      </p:sp>
    </p:spTree>
    <p:extLst>
      <p:ext uri="{BB962C8B-B14F-4D97-AF65-F5344CB8AC3E}">
        <p14:creationId xmlns:p14="http://schemas.microsoft.com/office/powerpoint/2010/main" val="2170904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49</a:t>
            </a:fld>
            <a:endParaRPr lang="zh-TW" altLang="en-US"/>
          </a:p>
        </p:txBody>
      </p:sp>
    </p:spTree>
    <p:extLst>
      <p:ext uri="{BB962C8B-B14F-4D97-AF65-F5344CB8AC3E}">
        <p14:creationId xmlns:p14="http://schemas.microsoft.com/office/powerpoint/2010/main" val="2287061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can we</a:t>
            </a:r>
            <a:r>
              <a:rPr lang="en-US" altLang="zh-TW" baseline="0" dirty="0"/>
              <a:t> see?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50</a:t>
            </a:fld>
            <a:endParaRPr lang="zh-TW" altLang="en-US"/>
          </a:p>
        </p:txBody>
      </p:sp>
    </p:spTree>
    <p:extLst>
      <p:ext uri="{BB962C8B-B14F-4D97-AF65-F5344CB8AC3E}">
        <p14:creationId xmlns:p14="http://schemas.microsoft.com/office/powerpoint/2010/main" val="2336797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51</a:t>
            </a:fld>
            <a:endParaRPr lang="zh-TW" altLang="en-US"/>
          </a:p>
        </p:txBody>
      </p:sp>
    </p:spTree>
    <p:extLst>
      <p:ext uri="{BB962C8B-B14F-4D97-AF65-F5344CB8AC3E}">
        <p14:creationId xmlns:p14="http://schemas.microsoft.com/office/powerpoint/2010/main" val="1926834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52</a:t>
            </a:fld>
            <a:endParaRPr lang="zh-TW" altLang="en-US"/>
          </a:p>
        </p:txBody>
      </p:sp>
    </p:spTree>
    <p:extLst>
      <p:ext uri="{BB962C8B-B14F-4D97-AF65-F5344CB8AC3E}">
        <p14:creationId xmlns:p14="http://schemas.microsoft.com/office/powerpoint/2010/main" val="1020529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53</a:t>
            </a:fld>
            <a:endParaRPr lang="zh-TW" altLang="en-US"/>
          </a:p>
        </p:txBody>
      </p:sp>
    </p:spTree>
    <p:extLst>
      <p:ext uri="{BB962C8B-B14F-4D97-AF65-F5344CB8AC3E}">
        <p14:creationId xmlns:p14="http://schemas.microsoft.com/office/powerpoint/2010/main" val="3065649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solidFill>
                  <a:prstClr val="black"/>
                </a:solidFill>
              </a:rPr>
              <a:pPr/>
              <a:t>10</a:t>
            </a:fld>
            <a:endParaRPr lang="zh-TW" altLang="en-US">
              <a:solidFill>
                <a:prstClr val="black"/>
              </a:solidFill>
            </a:endParaRPr>
          </a:p>
        </p:txBody>
      </p:sp>
    </p:spTree>
    <p:extLst>
      <p:ext uri="{BB962C8B-B14F-4D97-AF65-F5344CB8AC3E}">
        <p14:creationId xmlns:p14="http://schemas.microsoft.com/office/powerpoint/2010/main" val="37358928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54</a:t>
            </a:fld>
            <a:endParaRPr lang="zh-TW" altLang="en-US"/>
          </a:p>
        </p:txBody>
      </p:sp>
    </p:spTree>
    <p:extLst>
      <p:ext uri="{BB962C8B-B14F-4D97-AF65-F5344CB8AC3E}">
        <p14:creationId xmlns:p14="http://schemas.microsoft.com/office/powerpoint/2010/main" val="733997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0,0 -&gt;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1,0 -&gt;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0,-1 -&gt;</a:t>
            </a:r>
            <a:r>
              <a:rPr lang="zh-TW" altLang="en-US" sz="1200" baseline="0" dirty="0"/>
              <a:t> </a:t>
            </a:r>
            <a:r>
              <a:rPr lang="en-US" altLang="zh-TW" sz="1200" baseline="0" dirty="0"/>
              <a:t>-2</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1,-1 -&gt;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½, -1/2 -&gt; -0.5</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1,2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Geometric Mean?</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55</a:t>
            </a:fld>
            <a:endParaRPr lang="zh-TW" altLang="en-US"/>
          </a:p>
        </p:txBody>
      </p:sp>
    </p:spTree>
    <p:extLst>
      <p:ext uri="{BB962C8B-B14F-4D97-AF65-F5344CB8AC3E}">
        <p14:creationId xmlns:p14="http://schemas.microsoft.com/office/powerpoint/2010/main" val="40588131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56</a:t>
            </a:fld>
            <a:endParaRPr lang="zh-TW" altLang="en-US"/>
          </a:p>
        </p:txBody>
      </p:sp>
    </p:spTree>
    <p:extLst>
      <p:ext uri="{BB962C8B-B14F-4D97-AF65-F5344CB8AC3E}">
        <p14:creationId xmlns:p14="http://schemas.microsoft.com/office/powerpoint/2010/main" val="2670026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57</a:t>
            </a:fld>
            <a:endParaRPr lang="zh-TW" altLang="en-US"/>
          </a:p>
        </p:txBody>
      </p:sp>
    </p:spTree>
    <p:extLst>
      <p:ext uri="{BB962C8B-B14F-4D97-AF65-F5344CB8AC3E}">
        <p14:creationId xmlns:p14="http://schemas.microsoft.com/office/powerpoint/2010/main" val="3985178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58</a:t>
            </a:fld>
            <a:endParaRPr lang="zh-TW" altLang="en-US"/>
          </a:p>
        </p:txBody>
      </p:sp>
    </p:spTree>
    <p:extLst>
      <p:ext uri="{BB962C8B-B14F-4D97-AF65-F5344CB8AC3E}">
        <p14:creationId xmlns:p14="http://schemas.microsoft.com/office/powerpoint/2010/main" val="130069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solidFill>
                  <a:prstClr val="black"/>
                </a:solidFill>
              </a:rPr>
              <a:pPr/>
              <a:t>11</a:t>
            </a:fld>
            <a:endParaRPr lang="zh-TW" altLang="en-US">
              <a:solidFill>
                <a:prstClr val="black"/>
              </a:solidFill>
            </a:endParaRPr>
          </a:p>
        </p:txBody>
      </p:sp>
    </p:spTree>
    <p:extLst>
      <p:ext uri="{BB962C8B-B14F-4D97-AF65-F5344CB8AC3E}">
        <p14:creationId xmlns:p14="http://schemas.microsoft.com/office/powerpoint/2010/main" val="373589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Ignore</a:t>
            </a:r>
            <a:r>
              <a:rPr lang="en-US" altLang="zh-TW" baseline="0" dirty="0"/>
              <a:t> +</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solidFill>
                  <a:prstClr val="black"/>
                </a:solidFill>
              </a:rPr>
              <a:pPr/>
              <a:t>12</a:t>
            </a:fld>
            <a:endParaRPr lang="zh-TW" altLang="en-US">
              <a:solidFill>
                <a:prstClr val="black"/>
              </a:solidFill>
            </a:endParaRPr>
          </a:p>
        </p:txBody>
      </p:sp>
    </p:spTree>
    <p:extLst>
      <p:ext uri="{BB962C8B-B14F-4D97-AF65-F5344CB8AC3E}">
        <p14:creationId xmlns:p14="http://schemas.microsoft.com/office/powerpoint/2010/main" val="164361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solidFill>
                  <a:prstClr val="black"/>
                </a:solidFill>
              </a:rPr>
              <a:pPr/>
              <a:t>14</a:t>
            </a:fld>
            <a:endParaRPr lang="zh-TW" altLang="en-US">
              <a:solidFill>
                <a:prstClr val="black"/>
              </a:solidFill>
            </a:endParaRPr>
          </a:p>
        </p:txBody>
      </p:sp>
    </p:spTree>
    <p:extLst>
      <p:ext uri="{BB962C8B-B14F-4D97-AF65-F5344CB8AC3E}">
        <p14:creationId xmlns:p14="http://schemas.microsoft.com/office/powerpoint/2010/main" val="925756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15</a:t>
            </a:fld>
            <a:endParaRPr lang="zh-TW" altLang="en-US"/>
          </a:p>
        </p:txBody>
      </p:sp>
    </p:spTree>
    <p:extLst>
      <p:ext uri="{BB962C8B-B14F-4D97-AF65-F5344CB8AC3E}">
        <p14:creationId xmlns:p14="http://schemas.microsoft.com/office/powerpoint/2010/main" val="2314652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DF5DAF-6A0D-4EB6-BEE4-4A3D9B453FF2}" type="slidenum">
              <a:rPr lang="zh-TW" altLang="en-US" smtClean="0">
                <a:solidFill>
                  <a:prstClr val="black"/>
                </a:solidFill>
              </a:rPr>
              <a:pPr/>
              <a:t>16</a:t>
            </a:fld>
            <a:endParaRPr lang="zh-TW" altLang="en-US">
              <a:solidFill>
                <a:prstClr val="black"/>
              </a:solidFill>
            </a:endParaRPr>
          </a:p>
        </p:txBody>
      </p:sp>
    </p:spTree>
    <p:extLst>
      <p:ext uri="{BB962C8B-B14F-4D97-AF65-F5344CB8AC3E}">
        <p14:creationId xmlns:p14="http://schemas.microsoft.com/office/powerpoint/2010/main" val="3988919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2017/7/7</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70924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2017/7/7</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794755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2017/7/7</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64072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2017/7/7</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890735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2017/7/7</a:t>
            </a:fld>
            <a:endParaRPr lang="zh-TW"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TW"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927183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2017/7/7</a:t>
            </a:fld>
            <a:endParaRPr lang="zh-TW"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TW"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888366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2017/7/7</a:t>
            </a:fld>
            <a:endParaRPr lang="zh-TW"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TW"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739591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2017/7/7</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90650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2017/7/7</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779847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2017/7/7</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324060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solidFill>
                  <a:prstClr val="black">
                    <a:tint val="75000"/>
                  </a:prstClr>
                </a:solidFill>
              </a:rPr>
              <a:pPr/>
              <a:t>2017/7/7</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94002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D7014B5-A822-4760-9C92-A4C0DDBD790A}" type="datetimeFigureOut">
              <a:rPr lang="zh-TW" altLang="en-US" smtClean="0">
                <a:solidFill>
                  <a:prstClr val="black">
                    <a:tint val="75000"/>
                  </a:prstClr>
                </a:solidFill>
              </a:rPr>
              <a:pPr defTabSz="457200"/>
              <a:t>2017/7/7</a:t>
            </a:fld>
            <a:endParaRPr lang="zh-TW"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zh-TW"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DDFD11CF-6FB2-4FCE-A971-5E1D4AF62D71}" type="slidenum">
              <a:rPr lang="zh-TW" altLang="en-US" smtClean="0">
                <a:solidFill>
                  <a:prstClr val="black">
                    <a:tint val="75000"/>
                  </a:prstClr>
                </a:solidFill>
              </a:rPr>
              <a:pPr defTabSz="457200"/>
              <a:t>‹#›</a:t>
            </a:fld>
            <a:endParaRPr lang="zh-TW" altLang="en-US">
              <a:solidFill>
                <a:prstClr val="black">
                  <a:tint val="75000"/>
                </a:prstClr>
              </a:solidFill>
            </a:endParaRPr>
          </a:p>
        </p:txBody>
      </p:sp>
    </p:spTree>
    <p:extLst>
      <p:ext uri="{BB962C8B-B14F-4D97-AF65-F5344CB8AC3E}">
        <p14:creationId xmlns:p14="http://schemas.microsoft.com/office/powerpoint/2010/main" val="353112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6.xml"/><Relationship Id="rId7"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30.bin"/><Relationship Id="rId10" Type="http://schemas.openxmlformats.org/officeDocument/2006/relationships/image" Target="../media/image17.wmf"/><Relationship Id="rId4" Type="http://schemas.openxmlformats.org/officeDocument/2006/relationships/image" Target="../media/image18.png"/><Relationship Id="rId9"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370.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8.xml"/><Relationship Id="rId7"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34.bin"/><Relationship Id="rId5" Type="http://schemas.openxmlformats.org/officeDocument/2006/relationships/image" Target="../media/image26.wmf"/><Relationship Id="rId4" Type="http://schemas.openxmlformats.org/officeDocument/2006/relationships/oleObject" Target="../embeddings/oleObject33.bin"/><Relationship Id="rId9" Type="http://schemas.openxmlformats.org/officeDocument/2006/relationships/image" Target="../media/image28.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9.xml"/><Relationship Id="rId7" Type="http://schemas.openxmlformats.org/officeDocument/2006/relationships/image" Target="../media/image30.wmf"/><Relationship Id="rId12"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37.bin"/><Relationship Id="rId11" Type="http://schemas.openxmlformats.org/officeDocument/2006/relationships/image" Target="../media/image31.wmf"/><Relationship Id="rId5" Type="http://schemas.openxmlformats.org/officeDocument/2006/relationships/image" Target="../media/image29.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0.xml"/><Relationship Id="rId7" Type="http://schemas.openxmlformats.org/officeDocument/2006/relationships/oleObject" Target="../embeddings/oleObject41.bin"/><Relationship Id="rId2" Type="http://schemas.openxmlformats.org/officeDocument/2006/relationships/slideLayout" Target="../slideLayouts/slideLayout16.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40.bin"/><Relationship Id="rId10" Type="http://schemas.openxmlformats.org/officeDocument/2006/relationships/image" Target="../media/image32.wmf"/><Relationship Id="rId4" Type="http://schemas.openxmlformats.org/officeDocument/2006/relationships/image" Target="../media/image34.png"/><Relationship Id="rId9"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1.xml"/><Relationship Id="rId7" Type="http://schemas.openxmlformats.org/officeDocument/2006/relationships/oleObject" Target="../embeddings/oleObject44.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43.bin"/><Relationship Id="rId10" Type="http://schemas.openxmlformats.org/officeDocument/2006/relationships/image" Target="../media/image35.wmf"/><Relationship Id="rId4" Type="http://schemas.openxmlformats.org/officeDocument/2006/relationships/image" Target="../media/image34.png"/><Relationship Id="rId9" Type="http://schemas.openxmlformats.org/officeDocument/2006/relationships/oleObject" Target="../embeddings/oleObject45.bin"/></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2.xml"/><Relationship Id="rId7"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46.bin"/><Relationship Id="rId10" Type="http://schemas.openxmlformats.org/officeDocument/2006/relationships/image" Target="../media/image36.wmf"/><Relationship Id="rId4" Type="http://schemas.openxmlformats.org/officeDocument/2006/relationships/image" Target="../media/image34.png"/><Relationship Id="rId9" Type="http://schemas.openxmlformats.org/officeDocument/2006/relationships/oleObject" Target="../embeddings/oleObject4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5.xml"/><Relationship Id="rId7" Type="http://schemas.openxmlformats.org/officeDocument/2006/relationships/oleObject" Target="../embeddings/oleObject50.bin"/><Relationship Id="rId12" Type="http://schemas.openxmlformats.org/officeDocument/2006/relationships/image" Target="../media/image47.png"/><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26.wmf"/><Relationship Id="rId11" Type="http://schemas.openxmlformats.org/officeDocument/2006/relationships/image" Target="../media/image46.png"/><Relationship Id="rId5" Type="http://schemas.openxmlformats.org/officeDocument/2006/relationships/oleObject" Target="../embeddings/oleObject49.bin"/><Relationship Id="rId10" Type="http://schemas.openxmlformats.org/officeDocument/2006/relationships/image" Target="../media/image45.wmf"/><Relationship Id="rId4" Type="http://schemas.openxmlformats.org/officeDocument/2006/relationships/image" Target="../media/image34.png"/><Relationship Id="rId9" Type="http://schemas.openxmlformats.org/officeDocument/2006/relationships/oleObject" Target="../embeddings/oleObject5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16.xml"/><Relationship Id="rId7"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53.bin"/><Relationship Id="rId11" Type="http://schemas.openxmlformats.org/officeDocument/2006/relationships/image" Target="../media/image40.png"/><Relationship Id="rId5" Type="http://schemas.openxmlformats.org/officeDocument/2006/relationships/image" Target="../media/image26.wmf"/><Relationship Id="rId10" Type="http://schemas.openxmlformats.org/officeDocument/2006/relationships/image" Target="../media/image51.png"/><Relationship Id="rId4" Type="http://schemas.openxmlformats.org/officeDocument/2006/relationships/oleObject" Target="../embeddings/oleObject52.bin"/><Relationship Id="rId9" Type="http://schemas.openxmlformats.org/officeDocument/2006/relationships/image" Target="../media/image48.wmf"/></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54.png"/><Relationship Id="rId18" Type="http://schemas.openxmlformats.org/officeDocument/2006/relationships/image" Target="../media/image40.png"/><Relationship Id="rId3" Type="http://schemas.openxmlformats.org/officeDocument/2006/relationships/image" Target="NULL"/><Relationship Id="rId7" Type="http://schemas.openxmlformats.org/officeDocument/2006/relationships/image" Target="../media/image860.png"/><Relationship Id="rId12" Type="http://schemas.openxmlformats.org/officeDocument/2006/relationships/image" Target="../media/image911.png"/><Relationship Id="rId17" Type="http://schemas.openxmlformats.org/officeDocument/2006/relationships/image" Target="../media/image39.png"/><Relationship Id="rId2" Type="http://schemas.openxmlformats.org/officeDocument/2006/relationships/notesSlide" Target="../notesSlides/notesSlide17.xml"/><Relationship Id="rId16" Type="http://schemas.openxmlformats.org/officeDocument/2006/relationships/image" Target="../media/image440.png"/><Relationship Id="rId1" Type="http://schemas.openxmlformats.org/officeDocument/2006/relationships/slideLayout" Target="../slideLayouts/slideLayout13.xml"/><Relationship Id="rId6" Type="http://schemas.openxmlformats.org/officeDocument/2006/relationships/image" Target="../media/image390.png"/><Relationship Id="rId11" Type="http://schemas.openxmlformats.org/officeDocument/2006/relationships/image" Target="../media/image50.png"/><Relationship Id="rId5" Type="http://schemas.openxmlformats.org/officeDocument/2006/relationships/image" Target="../media/image840.png"/><Relationship Id="rId15" Type="http://schemas.openxmlformats.org/officeDocument/2006/relationships/image" Target="../media/image430.png"/><Relationship Id="rId10" Type="http://schemas.openxmlformats.org/officeDocument/2006/relationships/image" Target="../media/image49.png"/><Relationship Id="rId4" Type="http://schemas.openxmlformats.org/officeDocument/2006/relationships/image" Target="NULL"/><Relationship Id="rId9" Type="http://schemas.openxmlformats.org/officeDocument/2006/relationships/image" Target="../media/image38.png"/><Relationship Id="rId14" Type="http://schemas.openxmlformats.org/officeDocument/2006/relationships/image" Target="../media/image420.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52.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notesSlide" Target="../notesSlides/notesSlide20.xml"/><Relationship Id="rId7" Type="http://schemas.openxmlformats.org/officeDocument/2006/relationships/image" Target="../media/image53.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55.bin"/><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notesSlide" Target="../notesSlides/notesSlide21.xml"/><Relationship Id="rId7" Type="http://schemas.openxmlformats.org/officeDocument/2006/relationships/image" Target="../media/image53.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56.bin"/><Relationship Id="rId5" Type="http://schemas.openxmlformats.org/officeDocument/2006/relationships/image" Target="../media/image58.png"/><Relationship Id="rId10" Type="http://schemas.openxmlformats.org/officeDocument/2006/relationships/image" Target="../media/image64.png"/><Relationship Id="rId4" Type="http://schemas.openxmlformats.org/officeDocument/2006/relationships/image" Target="../media/image57.png"/><Relationship Id="rId9" Type="http://schemas.openxmlformats.org/officeDocument/2006/relationships/image" Target="../media/image63.png"/></Relationships>
</file>

<file path=ppt/slides/_rels/slide29.xml.rels><?xml version="1.0" encoding="UTF-8" standalone="yes"?>
<Relationships xmlns="http://schemas.openxmlformats.org/package/2006/relationships"><Relationship Id="rId13" Type="http://schemas.openxmlformats.org/officeDocument/2006/relationships/image" Target="../media/image62.png"/><Relationship Id="rId3" Type="http://schemas.openxmlformats.org/officeDocument/2006/relationships/notesSlide" Target="../notesSlides/notesSlide22.xml"/><Relationship Id="rId7" Type="http://schemas.openxmlformats.org/officeDocument/2006/relationships/image" Target="../media/image53.wmf"/><Relationship Id="rId12" Type="http://schemas.openxmlformats.org/officeDocument/2006/relationships/image" Target="../media/image64.png"/><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57.bin"/><Relationship Id="rId11" Type="http://schemas.openxmlformats.org/officeDocument/2006/relationships/image" Target="../media/image770.png"/><Relationship Id="rId5" Type="http://schemas.openxmlformats.org/officeDocument/2006/relationships/image" Target="../media/image58.png"/><Relationship Id="rId10" Type="http://schemas.openxmlformats.org/officeDocument/2006/relationships/image" Target="../media/image760.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62.png"/><Relationship Id="rId3" Type="http://schemas.openxmlformats.org/officeDocument/2006/relationships/notesSlide" Target="../notesSlides/notesSlide23.xml"/><Relationship Id="rId7" Type="http://schemas.openxmlformats.org/officeDocument/2006/relationships/image" Target="../media/image53.wmf"/><Relationship Id="rId12" Type="http://schemas.openxmlformats.org/officeDocument/2006/relationships/image" Target="../media/image64.png"/><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58.bin"/><Relationship Id="rId11" Type="http://schemas.openxmlformats.org/officeDocument/2006/relationships/image" Target="../media/image770.png"/><Relationship Id="rId5" Type="http://schemas.openxmlformats.org/officeDocument/2006/relationships/image" Target="../media/image58.png"/><Relationship Id="rId4" Type="http://schemas.openxmlformats.org/officeDocument/2006/relationships/image" Target="../media/image57.png"/><Relationship Id="rId1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10.png"/><Relationship Id="rId4" Type="http://schemas.openxmlformats.org/officeDocument/2006/relationships/image" Target="../media/image100.pn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37.png"/><Relationship Id="rId12" Type="http://schemas.openxmlformats.org/officeDocument/2006/relationships/image" Target="NULL"/><Relationship Id="rId2" Type="http://schemas.openxmlformats.org/officeDocument/2006/relationships/notesSlide" Target="../notesSlides/notesSlide30.xml"/><Relationship Id="rId16" Type="http://schemas.openxmlformats.org/officeDocument/2006/relationships/image" Target="NULL"/><Relationship Id="rId1" Type="http://schemas.openxmlformats.org/officeDocument/2006/relationships/slideLayout" Target="../slideLayouts/slideLayout13.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media/image40.png"/><Relationship Id="rId4" Type="http://schemas.openxmlformats.org/officeDocument/2006/relationships/image" Target="NULL"/><Relationship Id="rId9" Type="http://schemas.openxmlformats.org/officeDocument/2006/relationships/image" Target="../media/image39.png"/><Relationship Id="rId14" Type="http://schemas.openxmlformats.org/officeDocument/2006/relationships/image" Target="NULL"/></Relationships>
</file>

<file path=ppt/slides/_rels/slide4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NULL"/><Relationship Id="rId7" Type="http://schemas.openxmlformats.org/officeDocument/2006/relationships/image" Target="../media/image37.png"/><Relationship Id="rId1" Type="http://schemas.openxmlformats.org/officeDocument/2006/relationships/slideLayout" Target="../slideLayouts/slideLayout13.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74.png"/><Relationship Id="rId1" Type="http://schemas.openxmlformats.org/officeDocument/2006/relationships/slideLayout" Target="../slideLayouts/slideLayout13.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46.xml.rels><?xml version="1.0" encoding="UTF-8" standalone="yes"?>
<Relationships xmlns="http://schemas.openxmlformats.org/package/2006/relationships"><Relationship Id="rId21" Type="http://schemas.openxmlformats.org/officeDocument/2006/relationships/image" Target="../media/image951.png"/><Relationship Id="rId2" Type="http://schemas.openxmlformats.org/officeDocument/2006/relationships/notesSlide" Target="../notesSlides/notesSlide32.xml"/><Relationship Id="rId20" Type="http://schemas.openxmlformats.org/officeDocument/2006/relationships/image" Target="../media/image941.png"/><Relationship Id="rId1" Type="http://schemas.openxmlformats.org/officeDocument/2006/relationships/slideLayout" Target="../slideLayouts/slideLayout13.xml"/><Relationship Id="rId23" Type="http://schemas.openxmlformats.org/officeDocument/2006/relationships/image" Target="../media/image1240.png"/><Relationship Id="rId19" Type="http://schemas.openxmlformats.org/officeDocument/2006/relationships/image" Target="../media/image9310.png"/><Relationship Id="rId22" Type="http://schemas.openxmlformats.org/officeDocument/2006/relationships/image" Target="../media/image961.png"/></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1210.png"/><Relationship Id="rId3" Type="http://schemas.openxmlformats.org/officeDocument/2006/relationships/notesSlide" Target="../notesSlides/notesSlide33.xml"/><Relationship Id="rId7" Type="http://schemas.openxmlformats.org/officeDocument/2006/relationships/image" Target="../media/image27.wmf"/><Relationship Id="rId12" Type="http://schemas.openxmlformats.org/officeDocument/2006/relationships/image" Target="../media/image1120.png"/><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60.bin"/><Relationship Id="rId11" Type="http://schemas.openxmlformats.org/officeDocument/2006/relationships/image" Target="../media/image1051.png"/><Relationship Id="rId5" Type="http://schemas.openxmlformats.org/officeDocument/2006/relationships/image" Target="../media/image26.wmf"/><Relationship Id="rId15" Type="http://schemas.openxmlformats.org/officeDocument/2006/relationships/image" Target="../media/image140.png"/><Relationship Id="rId10" Type="http://schemas.openxmlformats.org/officeDocument/2006/relationships/image" Target="../media/image40.png"/><Relationship Id="rId4" Type="http://schemas.openxmlformats.org/officeDocument/2006/relationships/oleObject" Target="../embeddings/oleObject59.bin"/><Relationship Id="rId9" Type="http://schemas.openxmlformats.org/officeDocument/2006/relationships/image" Target="../media/image48.wmf"/><Relationship Id="rId14" Type="http://schemas.openxmlformats.org/officeDocument/2006/relationships/image" Target="../media/image1311.png"/></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96.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9000.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1100.png"/><Relationship Id="rId4" Type="http://schemas.openxmlformats.org/officeDocument/2006/relationships/image" Target="../media/image1000.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1.xml"/><Relationship Id="rId21" Type="http://schemas.openxmlformats.org/officeDocument/2006/relationships/image" Target="../media/image11.wmf"/><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5"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24" Type="http://schemas.openxmlformats.org/officeDocument/2006/relationships/oleObject" Target="../embeddings/oleObject11.bin"/><Relationship Id="rId5" Type="http://schemas.openxmlformats.org/officeDocument/2006/relationships/image" Target="../media/image3.wmf"/><Relationship Id="rId15" Type="http://schemas.openxmlformats.org/officeDocument/2006/relationships/image" Target="../media/image8.wmf"/><Relationship Id="rId23" Type="http://schemas.openxmlformats.org/officeDocument/2006/relationships/image" Target="../media/image12.wmf"/><Relationship Id="rId10" Type="http://schemas.openxmlformats.org/officeDocument/2006/relationships/oleObject" Target="../embeddings/oleObject4.bin"/><Relationship Id="rId19"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oleObject" Target="../embeddings/oleObject17.bin"/><Relationship Id="rId3" Type="http://schemas.openxmlformats.org/officeDocument/2006/relationships/notesSlide" Target="../notesSlides/notesSlide2.xml"/><Relationship Id="rId7" Type="http://schemas.openxmlformats.org/officeDocument/2006/relationships/image" Target="../media/image13.wmf"/><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4.bin"/><Relationship Id="rId11" Type="http://schemas.openxmlformats.org/officeDocument/2006/relationships/oleObject" Target="../embeddings/oleObject16.bin"/><Relationship Id="rId5" Type="http://schemas.openxmlformats.org/officeDocument/2006/relationships/image" Target="../media/image11.wmf"/><Relationship Id="rId10" Type="http://schemas.openxmlformats.org/officeDocument/2006/relationships/image" Target="../media/image15.wmf"/><Relationship Id="rId4" Type="http://schemas.openxmlformats.org/officeDocument/2006/relationships/oleObject" Target="../embeddings/oleObject13.bin"/><Relationship Id="rId9" Type="http://schemas.openxmlformats.org/officeDocument/2006/relationships/oleObject" Target="../embeddings/oleObject15.bin"/><Relationship Id="rId14" Type="http://schemas.openxmlformats.org/officeDocument/2006/relationships/image" Target="../media/image17.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5.bin"/><Relationship Id="rId3" Type="http://schemas.openxmlformats.org/officeDocument/2006/relationships/notesSlide" Target="../notesSlides/notesSlide3.xml"/><Relationship Id="rId7" Type="http://schemas.openxmlformats.org/officeDocument/2006/relationships/image" Target="../media/image11.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9.bin"/><Relationship Id="rId11" Type="http://schemas.openxmlformats.org/officeDocument/2006/relationships/oleObject" Target="../embeddings/oleObject23.bin"/><Relationship Id="rId5" Type="http://schemas.openxmlformats.org/officeDocument/2006/relationships/image" Target="../media/image19.wmf"/><Relationship Id="rId10" Type="http://schemas.openxmlformats.org/officeDocument/2006/relationships/oleObject" Target="../embeddings/oleObject22.bin"/><Relationship Id="rId4" Type="http://schemas.openxmlformats.org/officeDocument/2006/relationships/oleObject" Target="../embeddings/oleObject18.bin"/><Relationship Id="rId9" Type="http://schemas.openxmlformats.org/officeDocument/2006/relationships/oleObject" Target="../embeddings/oleObject21.bin"/><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6.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8.bin"/><Relationship Id="rId11" Type="http://schemas.openxmlformats.org/officeDocument/2006/relationships/image" Target="../media/image24.jpeg"/><Relationship Id="rId5" Type="http://schemas.openxmlformats.org/officeDocument/2006/relationships/oleObject" Target="../embeddings/oleObject27.bin"/><Relationship Id="rId10" Type="http://schemas.openxmlformats.org/officeDocument/2006/relationships/image" Target="../media/image23.jpeg"/><Relationship Id="rId4" Type="http://schemas.openxmlformats.org/officeDocument/2006/relationships/image" Target="../media/image20.wmf"/><Relationship Id="rId9"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深度学习</a:t>
            </a:r>
            <a:endParaRPr lang="zh-CN" altLang="en-US" dirty="0"/>
          </a:p>
        </p:txBody>
      </p:sp>
      <p:sp>
        <p:nvSpPr>
          <p:cNvPr id="3" name="副标题 2"/>
          <p:cNvSpPr>
            <a:spLocks noGrp="1"/>
          </p:cNvSpPr>
          <p:nvPr>
            <p:ph type="subTitle" idx="1"/>
          </p:nvPr>
        </p:nvSpPr>
        <p:spPr/>
        <p:txBody>
          <a:bodyPr/>
          <a:lstStyle/>
          <a:p>
            <a:r>
              <a:rPr lang="zh-CN" altLang="en-US" dirty="0" smtClean="0"/>
              <a:t>多层感知器</a:t>
            </a:r>
            <a:endParaRPr lang="zh-CN" altLang="en-US" dirty="0"/>
          </a:p>
        </p:txBody>
      </p:sp>
    </p:spTree>
    <p:extLst>
      <p:ext uri="{BB962C8B-B14F-4D97-AF65-F5344CB8AC3E}">
        <p14:creationId xmlns:p14="http://schemas.microsoft.com/office/powerpoint/2010/main" val="178021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13867097"/>
              </p:ext>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smtClean="0"/>
              <a:t>深度学习三部曲</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2834430" cy="461665"/>
          </a:xfrm>
          <a:prstGeom prst="rect">
            <a:avLst/>
          </a:prstGeom>
        </p:spPr>
        <p:txBody>
          <a:bodyPr wrap="none">
            <a:spAutoFit/>
          </a:bodyPr>
          <a:lstStyle/>
          <a:p>
            <a:pPr defTabSz="457200"/>
            <a:r>
              <a:rPr lang="zh-CN" altLang="en-US" sz="2400" dirty="0" smtClean="0">
                <a:solidFill>
                  <a:prstClr val="black"/>
                </a:solidFill>
              </a:rPr>
              <a:t>深度学习很简单 </a:t>
            </a:r>
            <a:r>
              <a:rPr lang="en-US" altLang="zh-TW" sz="2400" dirty="0" smtClean="0">
                <a:solidFill>
                  <a:prstClr val="black"/>
                </a:solidFill>
              </a:rPr>
              <a:t>……</a:t>
            </a:r>
            <a:endParaRPr lang="zh-TW" altLang="en-US" sz="2400" dirty="0">
              <a:solidFill>
                <a:prstClr val="black"/>
              </a:solidFill>
            </a:endParaRPr>
          </a:p>
        </p:txBody>
      </p:sp>
    </p:spTree>
    <p:extLst>
      <p:ext uri="{BB962C8B-B14F-4D97-AF65-F5344CB8AC3E}">
        <p14:creationId xmlns:p14="http://schemas.microsoft.com/office/powerpoint/2010/main" val="2165800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455244356"/>
              </p:ext>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smtClean="0"/>
              <a:t>深度学习三部曲</a:t>
            </a:r>
            <a:endParaRPr lang="zh-TW" altLang="en-US" dirty="0"/>
          </a:p>
        </p:txBody>
      </p:sp>
      <p:sp>
        <p:nvSpPr>
          <p:cNvPr id="7" name="矩形 6"/>
          <p:cNvSpPr/>
          <p:nvPr/>
        </p:nvSpPr>
        <p:spPr>
          <a:xfrm>
            <a:off x="532262" y="1772816"/>
            <a:ext cx="2259724" cy="46805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grpSp>
        <p:nvGrpSpPr>
          <p:cNvPr id="8" name="组合 7"/>
          <p:cNvGrpSpPr/>
          <p:nvPr/>
        </p:nvGrpSpPr>
        <p:grpSpPr>
          <a:xfrm>
            <a:off x="3545352" y="4509120"/>
            <a:ext cx="2071799" cy="1825772"/>
            <a:chOff x="2853975" y="1262782"/>
            <a:chExt cx="2071799" cy="1825772"/>
          </a:xfrm>
        </p:grpSpPr>
        <p:sp>
          <p:nvSpPr>
            <p:cNvPr id="10" name="圆角矩形 9"/>
            <p:cNvSpPr/>
            <p:nvPr/>
          </p:nvSpPr>
          <p:spPr>
            <a:xfrm>
              <a:off x="2853975" y="1262782"/>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11" name="圆角矩形 4"/>
            <p:cNvSpPr/>
            <p:nvPr/>
          </p:nvSpPr>
          <p:spPr>
            <a:xfrm>
              <a:off x="2960925"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第二步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定义函数的优度</a:t>
              </a:r>
              <a:endParaRPr lang="zh-TW" altLang="en-US" sz="2800" kern="1200" dirty="0"/>
            </a:p>
          </p:txBody>
        </p:sp>
      </p:grpSp>
      <p:grpSp>
        <p:nvGrpSpPr>
          <p:cNvPr id="12" name="组合 11"/>
          <p:cNvGrpSpPr/>
          <p:nvPr/>
        </p:nvGrpSpPr>
        <p:grpSpPr>
          <a:xfrm>
            <a:off x="615530" y="4509120"/>
            <a:ext cx="2093186" cy="1825772"/>
            <a:chOff x="-14456" y="1262782"/>
            <a:chExt cx="2093186" cy="1825772"/>
          </a:xfrm>
        </p:grpSpPr>
        <p:sp>
          <p:nvSpPr>
            <p:cNvPr id="13" name="圆角矩形 12"/>
            <p:cNvSpPr/>
            <p:nvPr/>
          </p:nvSpPr>
          <p:spPr>
            <a:xfrm>
              <a:off x="6931" y="1262782"/>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4" name="圆角矩形 4"/>
            <p:cNvSpPr/>
            <p:nvPr/>
          </p:nvSpPr>
          <p:spPr>
            <a:xfrm>
              <a:off x="-14456"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第一步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给出函数集合</a:t>
              </a:r>
              <a:endParaRPr lang="zh-TW" altLang="en-US" sz="2800" kern="1200" dirty="0"/>
            </a:p>
          </p:txBody>
        </p:sp>
      </p:grpSp>
      <p:grpSp>
        <p:nvGrpSpPr>
          <p:cNvPr id="15" name="组合 14"/>
          <p:cNvGrpSpPr/>
          <p:nvPr/>
        </p:nvGrpSpPr>
        <p:grpSpPr>
          <a:xfrm>
            <a:off x="6462741" y="4509120"/>
            <a:ext cx="2071799" cy="1825772"/>
            <a:chOff x="5807969" y="1262782"/>
            <a:chExt cx="2071799" cy="1825772"/>
          </a:xfrm>
        </p:grpSpPr>
        <p:sp>
          <p:nvSpPr>
            <p:cNvPr id="16" name="圆角矩形 15"/>
            <p:cNvSpPr/>
            <p:nvPr/>
          </p:nvSpPr>
          <p:spPr>
            <a:xfrm>
              <a:off x="5807969" y="1262782"/>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17" name="圆角矩形 4"/>
            <p:cNvSpPr/>
            <p:nvPr/>
          </p:nvSpPr>
          <p:spPr>
            <a:xfrm>
              <a:off x="5861444"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第三步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选择最优函数</a:t>
              </a:r>
              <a:endParaRPr lang="zh-TW" altLang="en-US" sz="2800" kern="1200" dirty="0"/>
            </a:p>
          </p:txBody>
        </p:sp>
      </p:grpSp>
      <p:sp>
        <p:nvSpPr>
          <p:cNvPr id="3" name="下箭头 2"/>
          <p:cNvSpPr/>
          <p:nvPr/>
        </p:nvSpPr>
        <p:spPr>
          <a:xfrm>
            <a:off x="1403648" y="3789040"/>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7210608" y="3789040"/>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293219" y="3796134"/>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73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群組 128"/>
          <p:cNvGrpSpPr/>
          <p:nvPr/>
        </p:nvGrpSpPr>
        <p:grpSpPr>
          <a:xfrm>
            <a:off x="6906115" y="3813978"/>
            <a:ext cx="458287" cy="831947"/>
            <a:chOff x="10102194" y="1939763"/>
            <a:chExt cx="458287" cy="831947"/>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a:off x="4676173" y="3786657"/>
            <a:ext cx="458287" cy="831947"/>
            <a:chOff x="10102194" y="1939763"/>
            <a:chExt cx="458287" cy="831947"/>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zh-CN" altLang="en-US" dirty="0" smtClean="0"/>
              <a:t>全连接前馈网络</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6" name="矩形 1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群組 2"/>
          <p:cNvGrpSpPr/>
          <p:nvPr/>
        </p:nvGrpSpPr>
        <p:grpSpPr>
          <a:xfrm>
            <a:off x="3615463" y="4585976"/>
            <a:ext cx="5297714" cy="2078894"/>
            <a:chOff x="3615463" y="4585976"/>
            <a:chExt cx="5297714" cy="2078894"/>
          </a:xfrm>
        </p:grpSpPr>
        <p:sp>
          <p:nvSpPr>
            <p:cNvPr id="137"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grpSp>
          <p:nvGrpSpPr>
            <p:cNvPr id="4" name="群組 3"/>
            <p:cNvGrpSpPr/>
            <p:nvPr/>
          </p:nvGrpSpPr>
          <p:grpSpPr>
            <a:xfrm>
              <a:off x="5943645" y="4731685"/>
              <a:ext cx="2743688" cy="1838325"/>
              <a:chOff x="4096343" y="4657321"/>
              <a:chExt cx="2743688" cy="1838325"/>
            </a:xfrm>
          </p:grpSpPr>
          <p:pic>
            <p:nvPicPr>
              <p:cNvPr id="5" name="圖片 4"/>
              <p:cNvPicPr>
                <a:picLocks noChangeAspect="1"/>
              </p:cNvPicPr>
              <p:nvPr/>
            </p:nvPicPr>
            <p:blipFill>
              <a:blip r:embed="rId4"/>
              <a:stretch>
                <a:fillRect/>
              </a:stretch>
            </p:blipFill>
            <p:spPr>
              <a:xfrm>
                <a:off x="4096343" y="4657321"/>
                <a:ext cx="2571750" cy="1838325"/>
              </a:xfrm>
              <a:prstGeom prst="rect">
                <a:avLst/>
              </a:prstGeom>
            </p:spPr>
          </p:pic>
          <p:graphicFrame>
            <p:nvGraphicFramePr>
              <p:cNvPr id="6"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5422" name="方程式" r:id="rId5" imgW="317160" imgH="215640" progId="Equation.3">
                      <p:embed/>
                    </p:oleObj>
                  </mc:Choice>
                  <mc:Fallback>
                    <p:oleObj name="方程式" r:id="rId5" imgW="317160" imgH="215640" progId="Equation.3">
                      <p:embed/>
                      <p:pic>
                        <p:nvPicPr>
                          <p:cNvPr id="0" name=""/>
                          <p:cNvPicPr>
                            <a:picLocks noChangeAspect="1" noChangeArrowheads="1"/>
                          </p:cNvPicPr>
                          <p:nvPr/>
                        </p:nvPicPr>
                        <p:blipFill>
                          <a:blip r:embed="rId6"/>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7"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5423" name="方程式" r:id="rId7" imgW="126720" imgH="126720" progId="Equation.3">
                      <p:embed/>
                    </p:oleObj>
                  </mc:Choice>
                  <mc:Fallback>
                    <p:oleObj name="方程式" r:id="rId7" imgW="126720" imgH="126720" progId="Equation.3">
                      <p:embed/>
                      <p:pic>
                        <p:nvPicPr>
                          <p:cNvPr id="0" name=""/>
                          <p:cNvPicPr>
                            <a:picLocks noChangeAspect="1" noChangeArrowheads="1"/>
                          </p:cNvPicPr>
                          <p:nvPr/>
                        </p:nvPicPr>
                        <p:blipFill>
                          <a:blip r:embed="rId8"/>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79" name="Object 12"/>
            <p:cNvGraphicFramePr>
              <a:graphicFrameLocks noChangeAspect="1"/>
            </p:cNvGraphicFramePr>
            <p:nvPr>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5424" name="方程式" r:id="rId9" imgW="863280" imgH="393480" progId="Equation.3">
                    <p:embed/>
                  </p:oleObj>
                </mc:Choice>
                <mc:Fallback>
                  <p:oleObj name="方程式" r:id="rId9" imgW="863280" imgH="393480" progId="Equation.3">
                    <p:embed/>
                    <p:pic>
                      <p:nvPicPr>
                        <p:cNvPr id="0" name=""/>
                        <p:cNvPicPr>
                          <a:picLocks noChangeAspect="1" noChangeArrowheads="1"/>
                        </p:cNvPicPr>
                        <p:nvPr/>
                      </p:nvPicPr>
                      <p:blipFill>
                        <a:blip r:embed="rId10"/>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103" name="文字方塊 102"/>
            <p:cNvSpPr txBox="1"/>
            <p:nvPr/>
          </p:nvSpPr>
          <p:spPr>
            <a:xfrm>
              <a:off x="3800520" y="4795570"/>
              <a:ext cx="2463800" cy="461665"/>
            </a:xfrm>
            <a:prstGeom prst="rect">
              <a:avLst/>
            </a:prstGeom>
            <a:noFill/>
          </p:spPr>
          <p:txBody>
            <a:bodyPr wrap="square" rtlCol="0">
              <a:spAutoFit/>
            </a:bodyPr>
            <a:lstStyle/>
            <a:p>
              <a:pPr defTabSz="457200"/>
              <a:r>
                <a:rPr lang="en-US" altLang="zh-TW" sz="2400" dirty="0">
                  <a:solidFill>
                    <a:prstClr val="black"/>
                  </a:solidFill>
                </a:rPr>
                <a:t>Sigmoid </a:t>
              </a:r>
              <a:r>
                <a:rPr lang="zh-CN" altLang="en-US" sz="2400" dirty="0" smtClean="0">
                  <a:solidFill>
                    <a:prstClr val="black"/>
                  </a:solidFill>
                </a:rPr>
                <a:t>函数</a:t>
              </a:r>
              <a:endParaRPr lang="zh-TW" altLang="en-US" sz="2400" dirty="0">
                <a:solidFill>
                  <a:prstClr val="black"/>
                </a:solidFill>
              </a:endParaRPr>
            </a:p>
          </p:txBody>
        </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1" name="文字方塊 110"/>
          <p:cNvSpPr txBox="1"/>
          <p:nvPr/>
        </p:nvSpPr>
        <p:spPr>
          <a:xfrm>
            <a:off x="760961" y="1978208"/>
            <a:ext cx="342900" cy="461665"/>
          </a:xfrm>
          <a:prstGeom prst="rect">
            <a:avLst/>
          </a:prstGeom>
          <a:noFill/>
        </p:spPr>
        <p:txBody>
          <a:bodyPr wrap="square" rtlCol="0">
            <a:spAutoFit/>
          </a:bodyPr>
          <a:lstStyle/>
          <a:p>
            <a:pPr algn="ctr" defTabSz="457200"/>
            <a:r>
              <a:rPr lang="en-US" altLang="zh-TW" sz="2400" dirty="0">
                <a:solidFill>
                  <a:srgbClr val="0000FF"/>
                </a:solidFill>
              </a:rPr>
              <a:t>1</a:t>
            </a:r>
            <a:endParaRPr lang="zh-TW" altLang="en-US" sz="2400" dirty="0">
              <a:solidFill>
                <a:srgbClr val="0000FF"/>
              </a:solidFill>
            </a:endParaRPr>
          </a:p>
        </p:txBody>
      </p:sp>
      <p:sp>
        <p:nvSpPr>
          <p:cNvPr id="112" name="文字方塊 111"/>
          <p:cNvSpPr txBox="1"/>
          <p:nvPr/>
        </p:nvSpPr>
        <p:spPr>
          <a:xfrm>
            <a:off x="655177" y="3577639"/>
            <a:ext cx="488741" cy="461665"/>
          </a:xfrm>
          <a:prstGeom prst="rect">
            <a:avLst/>
          </a:prstGeom>
          <a:noFill/>
        </p:spPr>
        <p:txBody>
          <a:bodyPr wrap="square" rtlCol="0">
            <a:spAutoFit/>
          </a:bodyPr>
          <a:lstStyle/>
          <a:p>
            <a:pPr algn="ctr" defTabSz="457200"/>
            <a:r>
              <a:rPr lang="en-US" altLang="zh-TW" sz="2400" dirty="0">
                <a:solidFill>
                  <a:srgbClr val="0000FF"/>
                </a:solidFill>
              </a:rPr>
              <a:t>-1</a:t>
            </a:r>
            <a:endParaRPr lang="zh-TW" altLang="en-US" sz="2400" dirty="0">
              <a:solidFill>
                <a:srgbClr val="0000FF"/>
              </a:solidFill>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93998" y="2644731"/>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defTabSz="457200"/>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defTabSz="457200"/>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0.12</a:t>
            </a:r>
            <a:endParaRPr lang="zh-TW" altLang="en-US" sz="2400" dirty="0">
              <a:solidFill>
                <a:srgbClr val="0000FF"/>
              </a:solidFill>
            </a:endParaRPr>
          </a:p>
        </p:txBody>
      </p:sp>
      <p:grpSp>
        <p:nvGrpSpPr>
          <p:cNvPr id="97" name="群組 96"/>
          <p:cNvGrpSpPr/>
          <p:nvPr/>
        </p:nvGrpSpPr>
        <p:grpSpPr>
          <a:xfrm>
            <a:off x="4673795" y="2262334"/>
            <a:ext cx="458287" cy="831947"/>
            <a:chOff x="10102194" y="1939763"/>
            <a:chExt cx="458287" cy="831947"/>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6852035" y="2257142"/>
            <a:ext cx="458287" cy="831947"/>
            <a:chOff x="10102194" y="1939763"/>
            <a:chExt cx="458287" cy="831947"/>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944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20" grpId="0"/>
      <p:bldP spid="134" grpId="0"/>
      <p:bldP spid="135" grpId="0"/>
      <p:bldP spid="136" grpId="0"/>
      <p:bldP spid="138" grpId="0" animBg="1"/>
      <p:bldP spid="1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全连接前馈网络</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grpSp>
        <p:nvGrpSpPr>
          <p:cNvPr id="123" name="群組 122"/>
          <p:cNvGrpSpPr/>
          <p:nvPr/>
        </p:nvGrpSpPr>
        <p:grpSpPr>
          <a:xfrm>
            <a:off x="2471151" y="2274449"/>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grpSp>
      <p:grpSp>
        <p:nvGrpSpPr>
          <p:cNvPr id="131" name="群組 130"/>
          <p:cNvGrpSpPr/>
          <p:nvPr/>
        </p:nvGrpSpPr>
        <p:grpSpPr>
          <a:xfrm>
            <a:off x="2480676" y="3823788"/>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grpSp>
      <p:sp>
        <p:nvSpPr>
          <p:cNvPr id="135" name="文字方塊 134"/>
          <p:cNvSpPr txBox="1"/>
          <p:nvPr/>
        </p:nvSpPr>
        <p:spPr>
          <a:xfrm>
            <a:off x="2410434" y="1640959"/>
            <a:ext cx="430062" cy="461665"/>
          </a:xfrm>
          <a:prstGeom prst="rect">
            <a:avLst/>
          </a:prstGeom>
          <a:noFill/>
        </p:spPr>
        <p:txBody>
          <a:bodyPr wrap="square" rtlCol="0">
            <a:spAutoFit/>
          </a:bodyPr>
          <a:lstStyle/>
          <a:p>
            <a:pPr algn="ctr" defTabSz="457200"/>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defTabSz="457200"/>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0.12</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defTabSz="457200"/>
            <a:r>
              <a:rPr lang="en-US" altLang="zh-TW" sz="2400" dirty="0">
                <a:solidFill>
                  <a:prstClr val="black"/>
                </a:solidFill>
              </a:rPr>
              <a:t>3</a:t>
            </a:r>
            <a:endParaRPr lang="zh-TW" altLang="en-US" sz="2400" dirty="0">
              <a:solidFill>
                <a:prstClr val="black"/>
              </a:solidFill>
            </a:endParaRPr>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defTabSz="457200"/>
            <a:r>
              <a:rPr lang="en-US" altLang="zh-TW" sz="2400" dirty="0">
                <a:solidFill>
                  <a:prstClr val="black"/>
                </a:solidFill>
              </a:rPr>
              <a:t>4</a:t>
            </a:r>
            <a:endParaRPr lang="zh-TW" altLang="en-US" sz="2400" dirty="0">
              <a:solidFill>
                <a:prstClr val="black"/>
              </a:solidFill>
            </a:endParaRPr>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50" name="文字方塊 149"/>
          <p:cNvSpPr txBox="1"/>
          <p:nvPr/>
        </p:nvSpPr>
        <p:spPr>
          <a:xfrm>
            <a:off x="5252837" y="166543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0.86</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0.11</a:t>
            </a:r>
            <a:endParaRPr lang="zh-TW" altLang="en-US" sz="2400" dirty="0">
              <a:solidFill>
                <a:srgbClr val="0000FF"/>
              </a:solidFill>
            </a:endParaRPr>
          </a:p>
        </p:txBody>
      </p:sp>
      <p:sp>
        <p:nvSpPr>
          <p:cNvPr id="154" name="文字方塊 153"/>
          <p:cNvSpPr txBox="1"/>
          <p:nvPr/>
        </p:nvSpPr>
        <p:spPr>
          <a:xfrm>
            <a:off x="7505772" y="162619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0.62</a:t>
            </a:r>
            <a:endParaRPr lang="zh-TW" altLang="en-US" sz="2400" dirty="0">
              <a:solidFill>
                <a:srgbClr val="0000FF"/>
              </a:solidFill>
            </a:endParaRPr>
          </a:p>
        </p:txBody>
      </p:sp>
      <p:sp>
        <p:nvSpPr>
          <p:cNvPr id="155" name="文字方塊 154"/>
          <p:cNvSpPr txBox="1"/>
          <p:nvPr/>
        </p:nvSpPr>
        <p:spPr>
          <a:xfrm>
            <a:off x="7528091" y="323173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0.83</a:t>
            </a:r>
            <a:endParaRPr lang="zh-TW" altLang="en-US" sz="2400" dirty="0">
              <a:solidFill>
                <a:srgbClr val="0000FF"/>
              </a:solidFill>
            </a:endParaRPr>
          </a:p>
        </p:txBody>
      </p:sp>
      <p:grpSp>
        <p:nvGrpSpPr>
          <p:cNvPr id="97" name="群組 96"/>
          <p:cNvGrpSpPr/>
          <p:nvPr/>
        </p:nvGrpSpPr>
        <p:grpSpPr>
          <a:xfrm>
            <a:off x="4673795" y="2262334"/>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grpSp>
      <p:grpSp>
        <p:nvGrpSpPr>
          <p:cNvPr id="105" name="群組 104"/>
          <p:cNvGrpSpPr/>
          <p:nvPr/>
        </p:nvGrpSpPr>
        <p:grpSpPr>
          <a:xfrm>
            <a:off x="4676173" y="3786657"/>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grpSp>
      <p:grpSp>
        <p:nvGrpSpPr>
          <p:cNvPr id="125" name="群組 124"/>
          <p:cNvGrpSpPr/>
          <p:nvPr/>
        </p:nvGrpSpPr>
        <p:grpSpPr>
          <a:xfrm>
            <a:off x="6852035" y="2257142"/>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grpSp>
      <p:grpSp>
        <p:nvGrpSpPr>
          <p:cNvPr id="129" name="群組 128"/>
          <p:cNvGrpSpPr/>
          <p:nvPr/>
        </p:nvGrpSpPr>
        <p:grpSpPr>
          <a:xfrm>
            <a:off x="6906115" y="3813978"/>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grpSp>
      <p:sp>
        <p:nvSpPr>
          <p:cNvPr id="121" name="矩形 120"/>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37" name="矩形 136"/>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defTabSz="457200"/>
            <a:r>
              <a:rPr lang="en-US" altLang="zh-TW" sz="2400" dirty="0">
                <a:solidFill>
                  <a:srgbClr val="0000FF"/>
                </a:solidFill>
              </a:rPr>
              <a:t>1</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defTabSz="457200"/>
            <a:r>
              <a:rPr lang="en-US" altLang="zh-TW" sz="2400" dirty="0">
                <a:solidFill>
                  <a:srgbClr val="0000FF"/>
                </a:solidFill>
              </a:rPr>
              <a:t>-1</a:t>
            </a:r>
            <a:endParaRPr lang="zh-TW" altLang="en-US" sz="2400" dirty="0">
              <a:solidFill>
                <a:srgbClr val="0000FF"/>
              </a:solidFill>
            </a:endParaRPr>
          </a:p>
        </p:txBody>
      </p:sp>
    </p:spTree>
    <p:extLst>
      <p:ext uri="{BB962C8B-B14F-4D97-AF65-F5344CB8AC3E}">
        <p14:creationId xmlns:p14="http://schemas.microsoft.com/office/powerpoint/2010/main" val="76224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4" grpId="0" animBg="1"/>
      <p:bldP spid="1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全连接前馈网络</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0.73</a:t>
            </a:r>
            <a:endParaRPr lang="zh-TW" altLang="en-US" sz="2400" dirty="0">
              <a:solidFill>
                <a:srgbClr val="0000FF"/>
              </a:solidFill>
            </a:endParaRPr>
          </a:p>
        </p:txBody>
      </p:sp>
      <p:sp>
        <p:nvSpPr>
          <p:cNvPr id="139" name="文字方塊 138"/>
          <p:cNvSpPr txBox="1"/>
          <p:nvPr/>
        </p:nvSpPr>
        <p:spPr>
          <a:xfrm>
            <a:off x="3075361"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0.5</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defTabSz="457200"/>
            <a:r>
              <a:rPr lang="en-US" altLang="zh-TW" sz="2400" dirty="0">
                <a:solidFill>
                  <a:prstClr val="black"/>
                </a:solidFill>
              </a:rPr>
              <a:t>3</a:t>
            </a:r>
            <a:endParaRPr lang="zh-TW" altLang="en-US" sz="2400" dirty="0">
              <a:solidFill>
                <a:prstClr val="black"/>
              </a:solidFill>
            </a:endParaRPr>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defTabSz="457200"/>
            <a:r>
              <a:rPr lang="en-US" altLang="zh-TW" sz="2400" dirty="0">
                <a:solidFill>
                  <a:prstClr val="black"/>
                </a:solidFill>
              </a:rPr>
              <a:t>4</a:t>
            </a:r>
            <a:endParaRPr lang="zh-TW" altLang="en-US" sz="2400" dirty="0">
              <a:solidFill>
                <a:prstClr val="black"/>
              </a:solidFill>
            </a:endParaRPr>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defTabSz="457200"/>
            <a:r>
              <a:rPr lang="en-US" altLang="zh-TW" sz="2400" dirty="0">
                <a:solidFill>
                  <a:prstClr val="black"/>
                </a:solidFill>
              </a:rPr>
              <a:t>-1</a:t>
            </a:r>
            <a:endParaRPr lang="zh-TW" altLang="en-US" sz="2400" dirty="0">
              <a:solidFill>
                <a:prstClr val="black"/>
              </a:solidFill>
            </a:endParaRPr>
          </a:p>
        </p:txBody>
      </p:sp>
      <p:sp>
        <p:nvSpPr>
          <p:cNvPr id="150" name="文字方塊 149"/>
          <p:cNvSpPr txBox="1"/>
          <p:nvPr/>
        </p:nvSpPr>
        <p:spPr>
          <a:xfrm>
            <a:off x="5215605" y="1556516"/>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0.72</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0.12</a:t>
            </a:r>
            <a:endParaRPr lang="zh-TW" altLang="en-US" sz="2400" dirty="0">
              <a:solidFill>
                <a:srgbClr val="0000FF"/>
              </a:solidFill>
            </a:endParaRPr>
          </a:p>
        </p:txBody>
      </p:sp>
      <p:sp>
        <p:nvSpPr>
          <p:cNvPr id="154" name="文字方塊 153"/>
          <p:cNvSpPr txBox="1"/>
          <p:nvPr/>
        </p:nvSpPr>
        <p:spPr>
          <a:xfrm>
            <a:off x="7540144" y="1574623"/>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0.51</a:t>
            </a:r>
            <a:endParaRPr lang="zh-TW" altLang="en-US" sz="2400" dirty="0">
              <a:solidFill>
                <a:srgbClr val="0000FF"/>
              </a:solidFill>
            </a:endParaRPr>
          </a:p>
        </p:txBody>
      </p:sp>
      <p:sp>
        <p:nvSpPr>
          <p:cNvPr id="155" name="文字方塊 154"/>
          <p:cNvSpPr txBox="1"/>
          <p:nvPr/>
        </p:nvSpPr>
        <p:spPr>
          <a:xfrm>
            <a:off x="7621461" y="3228414"/>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defTabSz="457200"/>
            <a:r>
              <a:rPr lang="en-US" altLang="zh-TW" sz="2400" dirty="0">
                <a:solidFill>
                  <a:srgbClr val="0000FF"/>
                </a:solidFill>
              </a:rPr>
              <a:t>0.85</a:t>
            </a:r>
            <a:endParaRPr lang="zh-TW" altLang="en-US" sz="2400" dirty="0">
              <a:solidFill>
                <a:srgbClr val="0000FF"/>
              </a:solidFill>
            </a:endParaRPr>
          </a:p>
        </p:txBody>
      </p:sp>
      <p:sp>
        <p:nvSpPr>
          <p:cNvPr id="98" name="矩形 97"/>
          <p:cNvSpPr/>
          <p:nvPr/>
        </p:nvSpPr>
        <p:spPr>
          <a:xfrm>
            <a:off x="4673795" y="2645534"/>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99" name="直線單箭頭接點 98"/>
          <p:cNvCxnSpPr/>
          <p:nvPr/>
        </p:nvCxnSpPr>
        <p:spPr>
          <a:xfrm flipV="1">
            <a:off x="4900697" y="2262334"/>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4690403" y="2639074"/>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sp>
        <p:nvSpPr>
          <p:cNvPr id="118" name="矩形 117"/>
          <p:cNvSpPr/>
          <p:nvPr/>
        </p:nvSpPr>
        <p:spPr>
          <a:xfrm>
            <a:off x="4676173" y="4169857"/>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2" name="直線單箭頭接點 121"/>
          <p:cNvCxnSpPr/>
          <p:nvPr/>
        </p:nvCxnSpPr>
        <p:spPr>
          <a:xfrm flipV="1">
            <a:off x="4903075" y="3786657"/>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4692781" y="4163397"/>
            <a:ext cx="441679" cy="461665"/>
          </a:xfrm>
          <a:prstGeom prst="rect">
            <a:avLst/>
          </a:prstGeom>
          <a:noFill/>
        </p:spPr>
        <p:txBody>
          <a:bodyPr wrap="square" rtlCol="0">
            <a:spAutoFit/>
          </a:bodyPr>
          <a:lstStyle/>
          <a:p>
            <a:pPr algn="ctr" defTabSz="457200"/>
            <a:r>
              <a:rPr lang="en-US" altLang="zh-TW" sz="2400" dirty="0">
                <a:solidFill>
                  <a:prstClr val="black"/>
                </a:solidFill>
              </a:rPr>
              <a:t>0</a:t>
            </a:r>
            <a:endParaRPr lang="zh-TW" altLang="en-US" sz="2400" dirty="0">
              <a:solidFill>
                <a:prstClr val="black"/>
              </a:solidFill>
            </a:endParaRPr>
          </a:p>
        </p:txBody>
      </p:sp>
      <p:sp>
        <p:nvSpPr>
          <p:cNvPr id="126" name="矩形 125"/>
          <p:cNvSpPr/>
          <p:nvPr/>
        </p:nvSpPr>
        <p:spPr>
          <a:xfrm>
            <a:off x="6852035" y="2640342"/>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27" name="直線單箭頭接點 126"/>
          <p:cNvCxnSpPr/>
          <p:nvPr/>
        </p:nvCxnSpPr>
        <p:spPr>
          <a:xfrm flipV="1">
            <a:off x="7078937" y="2257142"/>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6868643" y="2633882"/>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p:sp>
        <p:nvSpPr>
          <p:cNvPr id="130" name="矩形 129"/>
          <p:cNvSpPr/>
          <p:nvPr/>
        </p:nvSpPr>
        <p:spPr>
          <a:xfrm>
            <a:off x="6906115" y="419717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cxnSp>
        <p:nvCxnSpPr>
          <p:cNvPr id="148" name="直線單箭頭接點 147"/>
          <p:cNvCxnSpPr/>
          <p:nvPr/>
        </p:nvCxnSpPr>
        <p:spPr>
          <a:xfrm flipV="1">
            <a:off x="7133017" y="381397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922723" y="4190718"/>
            <a:ext cx="441679" cy="461665"/>
          </a:xfrm>
          <a:prstGeom prst="rect">
            <a:avLst/>
          </a:prstGeom>
          <a:noFill/>
        </p:spPr>
        <p:txBody>
          <a:bodyPr wrap="square" rtlCol="0">
            <a:spAutoFit/>
          </a:bodyPr>
          <a:lstStyle/>
          <a:p>
            <a:pPr algn="ctr" defTabSz="457200"/>
            <a:r>
              <a:rPr lang="en-US" altLang="zh-TW" sz="2400" dirty="0">
                <a:solidFill>
                  <a:prstClr val="black"/>
                </a:solidFill>
              </a:rPr>
              <a:t>2</a:t>
            </a:r>
            <a:endParaRPr lang="zh-TW" altLang="en-US" sz="2400" dirty="0">
              <a:solidFill>
                <a:prstClr val="black"/>
              </a:solidFill>
            </a:endParaRPr>
          </a:p>
        </p:txBody>
      </p:sp>
      <mc:AlternateContent xmlns:mc="http://schemas.openxmlformats.org/markup-compatibility/2006" xmlns:a14="http://schemas.microsoft.com/office/drawing/2010/main">
        <mc:Choice Requires="a14">
          <p:sp>
            <p:nvSpPr>
              <p:cNvPr id="103" name="文字方塊 102"/>
              <p:cNvSpPr txBox="1"/>
              <p:nvPr/>
            </p:nvSpPr>
            <p:spPr>
              <a:xfrm>
                <a:off x="6601613" y="4767195"/>
                <a:ext cx="2192908" cy="623312"/>
              </a:xfrm>
              <a:prstGeom prst="rect">
                <a:avLst/>
              </a:prstGeom>
              <a:noFill/>
            </p:spPr>
            <p:txBody>
              <a:bodyPr wrap="none" lIns="0" tIns="0" rIns="0" bIns="0" rtlCol="0">
                <a:spAutoFit/>
              </a:bodyPr>
              <a:lstStyle/>
              <a:p>
                <a:pPr defTabSz="457200"/>
                <a14:m>
                  <m:oMathPara xmlns:m="http://schemas.openxmlformats.org/officeDocument/2006/math">
                    <m:oMathParaPr>
                      <m:jc m:val="centerGroup"/>
                    </m:oMathParaPr>
                    <m:oMath xmlns:m="http://schemas.openxmlformats.org/officeDocument/2006/math">
                      <m:r>
                        <a:rPr lang="en-US" altLang="zh-TW" sz="2400" i="1" smtClean="0">
                          <a:solidFill>
                            <a:prstClr val="black"/>
                          </a:solidFill>
                          <a:latin typeface="Cambria Math" panose="02040503050406030204" pitchFamily="18" charset="0"/>
                        </a:rPr>
                        <m:t>𝑓</m:t>
                      </m:r>
                      <m:d>
                        <m:dPr>
                          <m:ctrlPr>
                            <a:rPr lang="en-US" altLang="zh-TW" sz="2400" i="1" smtClean="0">
                              <a:solidFill>
                                <a:prstClr val="black"/>
                              </a:solidFill>
                              <a:latin typeface="Cambria Math"/>
                            </a:rPr>
                          </m:ctrlPr>
                        </m:dPr>
                        <m:e>
                          <m:d>
                            <m:dPr>
                              <m:begChr m:val="["/>
                              <m:endChr m:val="]"/>
                              <m:ctrlPr>
                                <a:rPr lang="en-US" altLang="zh-TW" sz="2400" i="1" smtClean="0">
                                  <a:solidFill>
                                    <a:prstClr val="black"/>
                                  </a:solidFill>
                                  <a:latin typeface="Cambria Math"/>
                                </a:rPr>
                              </m:ctrlPr>
                            </m:dPr>
                            <m:e>
                              <m:m>
                                <m:mPr>
                                  <m:mcs>
                                    <m:mc>
                                      <m:mcPr>
                                        <m:count m:val="1"/>
                                        <m:mcJc m:val="center"/>
                                      </m:mcPr>
                                    </m:mc>
                                  </m:mcs>
                                  <m:ctrlPr>
                                    <a:rPr lang="en-US" altLang="zh-TW" sz="2400" i="1" smtClean="0">
                                      <a:solidFill>
                                        <a:prstClr val="black"/>
                                      </a:solidFill>
                                      <a:latin typeface="Cambria Math"/>
                                    </a:rPr>
                                  </m:ctrlPr>
                                </m:mPr>
                                <m:mr>
                                  <m:e>
                                    <m:r>
                                      <a:rPr lang="en-US" altLang="zh-TW" sz="2400" i="1" smtClean="0">
                                        <a:solidFill>
                                          <a:prstClr val="black"/>
                                        </a:solidFill>
                                        <a:latin typeface="Cambria Math" panose="02040503050406030204" pitchFamily="18" charset="0"/>
                                      </a:rPr>
                                      <m:t>0</m:t>
                                    </m:r>
                                  </m:e>
                                </m:mr>
                                <m:mr>
                                  <m:e>
                                    <m:r>
                                      <a:rPr lang="en-US" altLang="zh-TW" sz="2400" i="1" smtClean="0">
                                        <a:solidFill>
                                          <a:prstClr val="black"/>
                                        </a:solidFill>
                                        <a:latin typeface="Cambria Math" panose="02040503050406030204" pitchFamily="18" charset="0"/>
                                      </a:rPr>
                                      <m:t>0</m:t>
                                    </m:r>
                                  </m:e>
                                </m:mr>
                              </m:m>
                            </m:e>
                          </m:d>
                        </m:e>
                      </m:d>
                      <m:r>
                        <a:rPr lang="en-US" altLang="zh-TW" sz="2400" i="1" smtClean="0">
                          <a:solidFill>
                            <a:prstClr val="black"/>
                          </a:solidFill>
                          <a:latin typeface="Cambria Math" panose="02040503050406030204" pitchFamily="18" charset="0"/>
                        </a:rPr>
                        <m:t>=</m:t>
                      </m:r>
                      <m:d>
                        <m:dPr>
                          <m:begChr m:val="["/>
                          <m:endChr m:val="]"/>
                          <m:ctrlPr>
                            <a:rPr lang="en-US" altLang="zh-TW" sz="2400" i="1">
                              <a:solidFill>
                                <a:prstClr val="black"/>
                              </a:solidFill>
                              <a:latin typeface="Cambria Math"/>
                            </a:rPr>
                          </m:ctrlPr>
                        </m:dPr>
                        <m:e>
                          <m:m>
                            <m:mPr>
                              <m:mcs>
                                <m:mc>
                                  <m:mcPr>
                                    <m:count m:val="1"/>
                                    <m:mcJc m:val="center"/>
                                  </m:mcPr>
                                </m:mc>
                              </m:mcs>
                              <m:ctrlPr>
                                <a:rPr lang="en-US" altLang="zh-TW" sz="2400" i="1">
                                  <a:solidFill>
                                    <a:prstClr val="black"/>
                                  </a:solidFill>
                                  <a:latin typeface="Cambria Math"/>
                                </a:rPr>
                              </m:ctrlPr>
                            </m:mPr>
                            <m:mr>
                              <m:e>
                                <m:r>
                                  <m:rPr>
                                    <m:brk m:alnAt="7"/>
                                  </m:rPr>
                                  <a:rPr lang="en-US" altLang="zh-TW" sz="2400" i="1" smtClean="0">
                                    <a:solidFill>
                                      <a:prstClr val="black"/>
                                    </a:solidFill>
                                    <a:latin typeface="Cambria Math" panose="02040503050406030204" pitchFamily="18" charset="0"/>
                                  </a:rPr>
                                  <m:t>0</m:t>
                                </m:r>
                                <m:r>
                                  <a:rPr lang="en-US" altLang="zh-TW" sz="2400" i="1" smtClean="0">
                                    <a:solidFill>
                                      <a:prstClr val="black"/>
                                    </a:solidFill>
                                    <a:latin typeface="Cambria Math" panose="02040503050406030204" pitchFamily="18" charset="0"/>
                                  </a:rPr>
                                  <m:t>.51</m:t>
                                </m:r>
                              </m:e>
                            </m:mr>
                            <m:mr>
                              <m:e>
                                <m:r>
                                  <a:rPr lang="en-US" altLang="zh-TW" sz="2400" i="1" smtClean="0">
                                    <a:solidFill>
                                      <a:prstClr val="black"/>
                                    </a:solidFill>
                                    <a:latin typeface="Cambria Math" panose="02040503050406030204" pitchFamily="18" charset="0"/>
                                  </a:rPr>
                                  <m:t>0.85</m:t>
                                </m:r>
                              </m:e>
                            </m:mr>
                          </m:m>
                        </m:e>
                      </m:d>
                    </m:oMath>
                  </m:oMathPara>
                </a14:m>
                <a:endParaRPr lang="zh-TW" altLang="en-US" sz="2400" dirty="0">
                  <a:solidFill>
                    <a:prstClr val="black"/>
                  </a:solidFill>
                </a:endParaRPr>
              </a:p>
            </p:txBody>
          </p:sp>
        </mc:Choice>
        <mc:Fallback xmlns="">
          <p:sp>
            <p:nvSpPr>
              <p:cNvPr id="103" name="文字方塊 102"/>
              <p:cNvSpPr txBox="1">
                <a:spLocks noRot="1" noChangeAspect="1" noMove="1" noResize="1" noEditPoints="1" noAdjustHandles="1" noChangeArrowheads="1" noChangeShapeType="1" noTextEdit="1"/>
              </p:cNvSpPr>
              <p:nvPr/>
            </p:nvSpPr>
            <p:spPr>
              <a:xfrm>
                <a:off x="6601613" y="4767195"/>
                <a:ext cx="2192908" cy="62331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4030674" y="4774697"/>
                <a:ext cx="2422137" cy="615810"/>
              </a:xfrm>
              <a:prstGeom prst="rect">
                <a:avLst/>
              </a:prstGeom>
              <a:noFill/>
            </p:spPr>
            <p:txBody>
              <a:bodyPr wrap="none" lIns="0" tIns="0" rIns="0" bIns="0" rtlCol="0">
                <a:spAutoFit/>
              </a:bodyPr>
              <a:lstStyle/>
              <a:p>
                <a:pPr defTabSz="457200"/>
                <a14:m>
                  <m:oMathPara xmlns:m="http://schemas.openxmlformats.org/officeDocument/2006/math">
                    <m:oMathParaPr>
                      <m:jc m:val="centerGroup"/>
                    </m:oMathParaPr>
                    <m:oMath xmlns:m="http://schemas.openxmlformats.org/officeDocument/2006/math">
                      <m:r>
                        <a:rPr lang="en-US" altLang="zh-TW" sz="2400" i="1" smtClean="0">
                          <a:solidFill>
                            <a:prstClr val="black"/>
                          </a:solidFill>
                          <a:latin typeface="Cambria Math" panose="02040503050406030204" pitchFamily="18" charset="0"/>
                        </a:rPr>
                        <m:t>𝑓</m:t>
                      </m:r>
                      <m:d>
                        <m:dPr>
                          <m:ctrlPr>
                            <a:rPr lang="en-US" altLang="zh-TW" sz="2400" i="1" smtClean="0">
                              <a:solidFill>
                                <a:prstClr val="black"/>
                              </a:solidFill>
                              <a:latin typeface="Cambria Math"/>
                            </a:rPr>
                          </m:ctrlPr>
                        </m:dPr>
                        <m:e>
                          <m:d>
                            <m:dPr>
                              <m:begChr m:val="["/>
                              <m:endChr m:val="]"/>
                              <m:ctrlPr>
                                <a:rPr lang="en-US" altLang="zh-TW" sz="2400" i="1" smtClean="0">
                                  <a:solidFill>
                                    <a:prstClr val="black"/>
                                  </a:solidFill>
                                  <a:latin typeface="Cambria Math"/>
                                </a:rPr>
                              </m:ctrlPr>
                            </m:dPr>
                            <m:e>
                              <m:m>
                                <m:mPr>
                                  <m:mcs>
                                    <m:mc>
                                      <m:mcPr>
                                        <m:count m:val="1"/>
                                        <m:mcJc m:val="center"/>
                                      </m:mcPr>
                                    </m:mc>
                                  </m:mcs>
                                  <m:ctrlPr>
                                    <a:rPr lang="en-US" altLang="zh-TW" sz="2400" i="1" smtClean="0">
                                      <a:solidFill>
                                        <a:prstClr val="black"/>
                                      </a:solidFill>
                                      <a:latin typeface="Cambria Math"/>
                                    </a:rPr>
                                  </m:ctrlPr>
                                </m:mPr>
                                <m:mr>
                                  <m:e>
                                    <m:r>
                                      <m:rPr>
                                        <m:brk m:alnAt="7"/>
                                      </m:rPr>
                                      <a:rPr lang="en-US" altLang="zh-TW" sz="2400" i="1" smtClean="0">
                                        <a:solidFill>
                                          <a:prstClr val="black"/>
                                        </a:solidFill>
                                        <a:latin typeface="Cambria Math" panose="02040503050406030204" pitchFamily="18" charset="0"/>
                                      </a:rPr>
                                      <m:t>1</m:t>
                                    </m:r>
                                  </m:e>
                                </m:mr>
                                <m:mr>
                                  <m:e>
                                    <m:r>
                                      <a:rPr lang="en-US" altLang="zh-TW" sz="2400" i="1" smtClean="0">
                                        <a:solidFill>
                                          <a:prstClr val="black"/>
                                        </a:solidFill>
                                        <a:latin typeface="Cambria Math" panose="02040503050406030204" pitchFamily="18" charset="0"/>
                                      </a:rPr>
                                      <m:t>−1</m:t>
                                    </m:r>
                                  </m:e>
                                </m:mr>
                              </m:m>
                            </m:e>
                          </m:d>
                        </m:e>
                      </m:d>
                      <m:r>
                        <a:rPr lang="en-US" altLang="zh-TW" sz="2400" i="1" smtClean="0">
                          <a:solidFill>
                            <a:prstClr val="black"/>
                          </a:solidFill>
                          <a:latin typeface="Cambria Math" panose="02040503050406030204" pitchFamily="18" charset="0"/>
                        </a:rPr>
                        <m:t>=</m:t>
                      </m:r>
                      <m:d>
                        <m:dPr>
                          <m:begChr m:val="["/>
                          <m:endChr m:val="]"/>
                          <m:ctrlPr>
                            <a:rPr lang="en-US" altLang="zh-TW" sz="2400" i="1">
                              <a:solidFill>
                                <a:prstClr val="black"/>
                              </a:solidFill>
                              <a:latin typeface="Cambria Math"/>
                            </a:rPr>
                          </m:ctrlPr>
                        </m:dPr>
                        <m:e>
                          <m:m>
                            <m:mPr>
                              <m:mcs>
                                <m:mc>
                                  <m:mcPr>
                                    <m:count m:val="1"/>
                                    <m:mcJc m:val="center"/>
                                  </m:mcPr>
                                </m:mc>
                              </m:mcs>
                              <m:ctrlPr>
                                <a:rPr lang="en-US" altLang="zh-TW" sz="2400" i="1">
                                  <a:solidFill>
                                    <a:prstClr val="black"/>
                                  </a:solidFill>
                                  <a:latin typeface="Cambria Math"/>
                                </a:rPr>
                              </m:ctrlPr>
                            </m:mPr>
                            <m:mr>
                              <m:e>
                                <m:r>
                                  <m:rPr>
                                    <m:brk m:alnAt="7"/>
                                  </m:rPr>
                                  <a:rPr lang="en-US" altLang="zh-TW" sz="2400" i="1" smtClean="0">
                                    <a:solidFill>
                                      <a:prstClr val="black"/>
                                    </a:solidFill>
                                    <a:latin typeface="Cambria Math" panose="02040503050406030204" pitchFamily="18" charset="0"/>
                                  </a:rPr>
                                  <m:t>0</m:t>
                                </m:r>
                                <m:r>
                                  <a:rPr lang="en-US" altLang="zh-TW" sz="2400" i="1" smtClean="0">
                                    <a:solidFill>
                                      <a:prstClr val="black"/>
                                    </a:solidFill>
                                    <a:latin typeface="Cambria Math" panose="02040503050406030204" pitchFamily="18" charset="0"/>
                                  </a:rPr>
                                  <m:t>.62</m:t>
                                </m:r>
                              </m:e>
                            </m:mr>
                            <m:mr>
                              <m:e>
                                <m:r>
                                  <a:rPr lang="en-US" altLang="zh-TW" sz="2400" i="1" smtClean="0">
                                    <a:solidFill>
                                      <a:prstClr val="black"/>
                                    </a:solidFill>
                                    <a:latin typeface="Cambria Math" panose="02040503050406030204" pitchFamily="18" charset="0"/>
                                  </a:rPr>
                                  <m:t>0.83</m:t>
                                </m:r>
                              </m:e>
                            </m:mr>
                          </m:m>
                        </m:e>
                      </m:d>
                    </m:oMath>
                  </m:oMathPara>
                </a14:m>
                <a:endParaRPr lang="zh-TW" altLang="en-US" sz="2400" dirty="0">
                  <a:solidFill>
                    <a:prstClr val="black"/>
                  </a:solidFill>
                </a:endParaRPr>
              </a:p>
            </p:txBody>
          </p:sp>
        </mc:Choice>
        <mc:Fallback xmlns="">
          <p:sp>
            <p:nvSpPr>
              <p:cNvPr id="121" name="文字方塊 120"/>
              <p:cNvSpPr txBox="1">
                <a:spLocks noRot="1" noChangeAspect="1" noMove="1" noResize="1" noEditPoints="1" noAdjustHandles="1" noChangeArrowheads="1" noChangeShapeType="1" noTextEdit="1"/>
              </p:cNvSpPr>
              <p:nvPr/>
            </p:nvSpPr>
            <p:spPr>
              <a:xfrm>
                <a:off x="4030674" y="4774697"/>
                <a:ext cx="2422137" cy="615810"/>
              </a:xfrm>
              <a:prstGeom prst="rect">
                <a:avLst/>
              </a:prstGeom>
              <a:blipFill rotWithShape="0">
                <a:blip r:embed="rId5"/>
                <a:stretch>
                  <a:fillRect/>
                </a:stretch>
              </a:blipFill>
            </p:spPr>
            <p:txBody>
              <a:bodyPr/>
              <a:lstStyle/>
              <a:p>
                <a:r>
                  <a:rPr lang="zh-TW" altLang="en-US">
                    <a:noFill/>
                  </a:rPr>
                  <a:t> </a:t>
                </a:r>
              </a:p>
            </p:txBody>
          </p:sp>
        </mc:Fallback>
      </mc:AlternateContent>
      <p:sp>
        <p:nvSpPr>
          <p:cNvPr id="135" name="矩形 134"/>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36" name="矩形 13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defTabSz="457200"/>
            <a:r>
              <a:rPr lang="en-US" altLang="zh-TW" sz="2400" dirty="0">
                <a:solidFill>
                  <a:srgbClr val="0000FF"/>
                </a:solidFill>
              </a:rPr>
              <a:t>0</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defTabSz="457200"/>
            <a:r>
              <a:rPr lang="en-US" altLang="zh-TW" sz="2400" dirty="0">
                <a:solidFill>
                  <a:srgbClr val="0000FF"/>
                </a:solidFill>
              </a:rPr>
              <a:t>0</a:t>
            </a:r>
            <a:endParaRPr lang="zh-TW" altLang="en-US" sz="2400" dirty="0">
              <a:solidFill>
                <a:srgbClr val="0000FF"/>
              </a:solidFill>
            </a:endParaRPr>
          </a:p>
        </p:txBody>
      </p:sp>
      <p:sp>
        <p:nvSpPr>
          <p:cNvPr id="3" name="文字方塊 2"/>
          <p:cNvSpPr txBox="1"/>
          <p:nvPr/>
        </p:nvSpPr>
        <p:spPr>
          <a:xfrm>
            <a:off x="382588" y="4688442"/>
            <a:ext cx="3599091" cy="461665"/>
          </a:xfrm>
          <a:prstGeom prst="rect">
            <a:avLst/>
          </a:prstGeom>
          <a:noFill/>
        </p:spPr>
        <p:txBody>
          <a:bodyPr wrap="square" rtlCol="0">
            <a:spAutoFit/>
          </a:bodyPr>
          <a:lstStyle/>
          <a:p>
            <a:pPr defTabSz="457200"/>
            <a:r>
              <a:rPr lang="zh-CN" altLang="en-US" sz="2400" dirty="0" smtClean="0">
                <a:solidFill>
                  <a:prstClr val="black"/>
                </a:solidFill>
              </a:rPr>
              <a:t>这是一个函数</a:t>
            </a:r>
            <a:r>
              <a:rPr lang="en-US" altLang="zh-CN" sz="2400" dirty="0" smtClean="0">
                <a:solidFill>
                  <a:prstClr val="black"/>
                </a:solidFill>
              </a:rPr>
              <a:t>.</a:t>
            </a:r>
            <a:endParaRPr lang="zh-TW" altLang="en-US" sz="2400" dirty="0">
              <a:solidFill>
                <a:prstClr val="black"/>
              </a:solidFill>
            </a:endParaRPr>
          </a:p>
        </p:txBody>
      </p:sp>
      <p:sp>
        <p:nvSpPr>
          <p:cNvPr id="101" name="文字方塊 100"/>
          <p:cNvSpPr txBox="1"/>
          <p:nvPr/>
        </p:nvSpPr>
        <p:spPr>
          <a:xfrm>
            <a:off x="371220" y="5150107"/>
            <a:ext cx="3599091" cy="461665"/>
          </a:xfrm>
          <a:prstGeom prst="rect">
            <a:avLst/>
          </a:prstGeom>
          <a:noFill/>
        </p:spPr>
        <p:txBody>
          <a:bodyPr wrap="square" rtlCol="0">
            <a:spAutoFit/>
          </a:bodyPr>
          <a:lstStyle/>
          <a:p>
            <a:pPr defTabSz="457200"/>
            <a:r>
              <a:rPr lang="zh-CN" altLang="en-US" sz="2400" dirty="0" smtClean="0">
                <a:solidFill>
                  <a:prstClr val="black"/>
                </a:solidFill>
              </a:rPr>
              <a:t>输入向量</a:t>
            </a:r>
            <a:r>
              <a:rPr lang="en-US" altLang="zh-CN" sz="2400" dirty="0" smtClean="0">
                <a:solidFill>
                  <a:prstClr val="black"/>
                </a:solidFill>
              </a:rPr>
              <a:t>, </a:t>
            </a:r>
            <a:r>
              <a:rPr lang="zh-CN" altLang="en-US" sz="2400" dirty="0" smtClean="0">
                <a:solidFill>
                  <a:prstClr val="black"/>
                </a:solidFill>
              </a:rPr>
              <a:t>输出向量</a:t>
            </a:r>
            <a:endParaRPr lang="zh-TW" altLang="en-US" sz="2400" dirty="0">
              <a:solidFill>
                <a:prstClr val="black"/>
              </a:solidFill>
            </a:endParaRPr>
          </a:p>
        </p:txBody>
      </p:sp>
      <p:sp>
        <p:nvSpPr>
          <p:cNvPr id="111" name="文字方塊 110"/>
          <p:cNvSpPr txBox="1"/>
          <p:nvPr/>
        </p:nvSpPr>
        <p:spPr>
          <a:xfrm>
            <a:off x="1143311" y="5844805"/>
            <a:ext cx="710528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800" dirty="0" smtClean="0">
                <a:solidFill>
                  <a:prstClr val="white"/>
                </a:solidFill>
              </a:rPr>
              <a:t>给定网络结构</a:t>
            </a:r>
            <a:r>
              <a:rPr lang="en-US" altLang="zh-CN" sz="2800" dirty="0" smtClean="0">
                <a:solidFill>
                  <a:prstClr val="white"/>
                </a:solidFill>
              </a:rPr>
              <a:t>, </a:t>
            </a:r>
            <a:r>
              <a:rPr lang="zh-CN" altLang="en-US" sz="2800" dirty="0" smtClean="0">
                <a:solidFill>
                  <a:prstClr val="white"/>
                </a:solidFill>
              </a:rPr>
              <a:t>就定义了一组函数</a:t>
            </a:r>
            <a:endParaRPr lang="zh-TW" altLang="en-US" sz="2800" b="1" i="1" u="sng" dirty="0">
              <a:solidFill>
                <a:prstClr val="white"/>
              </a:solidFill>
            </a:endParaRPr>
          </a:p>
        </p:txBody>
      </p:sp>
      <p:sp>
        <p:nvSpPr>
          <p:cNvPr id="5" name="弧形箭號 (下彎) 4"/>
          <p:cNvSpPr/>
          <p:nvPr/>
        </p:nvSpPr>
        <p:spPr>
          <a:xfrm rot="18733527">
            <a:off x="368672" y="3682291"/>
            <a:ext cx="1395203" cy="7010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black"/>
              </a:solidFill>
            </a:endParaRPr>
          </a:p>
        </p:txBody>
      </p:sp>
    </p:spTree>
    <p:extLst>
      <p:ext uri="{BB962C8B-B14F-4D97-AF65-F5344CB8AC3E}">
        <p14:creationId xmlns:p14="http://schemas.microsoft.com/office/powerpoint/2010/main" val="30849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5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5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20" grpId="0"/>
      <p:bldP spid="134" grpId="0"/>
      <p:bldP spid="138" grpId="0" animBg="1"/>
      <p:bldP spid="138" grpId="1" animBg="1"/>
      <p:bldP spid="139" grpId="0" animBg="1"/>
      <p:bldP spid="139" grpId="1" animBg="1"/>
      <p:bldP spid="140" grpId="0"/>
      <p:bldP spid="141" grpId="0"/>
      <p:bldP spid="142" grpId="0"/>
      <p:bldP spid="143" grpId="0"/>
      <p:bldP spid="144" grpId="0"/>
      <p:bldP spid="145" grpId="0"/>
      <p:bldP spid="146" grpId="0"/>
      <p:bldP spid="147" grpId="0"/>
      <p:bldP spid="150" grpId="0" animBg="1"/>
      <p:bldP spid="150" grpId="1" animBg="1"/>
      <p:bldP spid="151" grpId="0" animBg="1"/>
      <p:bldP spid="151" grpId="1" animBg="1"/>
      <p:bldP spid="154" grpId="0" animBg="1"/>
      <p:bldP spid="154" grpId="1" animBg="1"/>
      <p:bldP spid="155" grpId="0" animBg="1"/>
      <p:bldP spid="155" grpId="1" animBg="1"/>
      <p:bldP spid="102" grpId="0"/>
      <p:bldP spid="124" grpId="0"/>
      <p:bldP spid="128" grpId="0"/>
      <p:bldP spid="149" grpId="0"/>
      <p:bldP spid="103" grpId="0"/>
      <p:bldP spid="121" grpId="0"/>
      <p:bldP spid="152" grpId="0"/>
      <p:bldP spid="152" grpId="1"/>
      <p:bldP spid="153" grpId="0"/>
      <p:bldP spid="153" grpId="1"/>
      <p:bldP spid="3" grpId="0"/>
      <p:bldP spid="101" grpId="0"/>
      <p:bldP spid="111"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字方塊 63"/>
          <p:cNvSpPr txBox="1"/>
          <p:nvPr/>
        </p:nvSpPr>
        <p:spPr>
          <a:xfrm>
            <a:off x="5976787" y="5400684"/>
            <a:ext cx="1165859" cy="461665"/>
          </a:xfrm>
          <a:prstGeom prst="rect">
            <a:avLst/>
          </a:prstGeom>
          <a:noFill/>
        </p:spPr>
        <p:txBody>
          <a:bodyPr wrap="square" rtlCol="0">
            <a:spAutoFit/>
          </a:bodyPr>
          <a:lstStyle/>
          <a:p>
            <a:pPr algn="ctr"/>
            <a:r>
              <a:rPr lang="zh-CN" altLang="en-US" sz="2400" b="1" dirty="0" smtClean="0"/>
              <a:t>输出层</a:t>
            </a:r>
            <a:endParaRPr lang="zh-TW" altLang="en-US" sz="2400" b="1" dirty="0"/>
          </a:p>
        </p:txBody>
      </p:sp>
      <p:sp>
        <p:nvSpPr>
          <p:cNvPr id="65" name="文字方塊 64"/>
          <p:cNvSpPr txBox="1"/>
          <p:nvPr/>
        </p:nvSpPr>
        <p:spPr>
          <a:xfrm>
            <a:off x="2955356" y="5400685"/>
            <a:ext cx="2066642" cy="461665"/>
          </a:xfrm>
          <a:prstGeom prst="rect">
            <a:avLst/>
          </a:prstGeom>
          <a:noFill/>
        </p:spPr>
        <p:txBody>
          <a:bodyPr wrap="square" rtlCol="0">
            <a:spAutoFit/>
          </a:bodyPr>
          <a:lstStyle/>
          <a:p>
            <a:pPr algn="ctr"/>
            <a:r>
              <a:rPr lang="zh-CN" altLang="en-US" sz="2400" b="1" dirty="0" smtClean="0"/>
              <a:t>隐含层</a:t>
            </a:r>
            <a:endParaRPr lang="zh-TW" altLang="en-US" sz="2400" b="1" dirty="0"/>
          </a:p>
        </p:txBody>
      </p:sp>
      <p:sp>
        <p:nvSpPr>
          <p:cNvPr id="66" name="右大括弧 65"/>
          <p:cNvSpPr/>
          <p:nvPr/>
        </p:nvSpPr>
        <p:spPr>
          <a:xfrm rot="5400000">
            <a:off x="3916276" y="3753413"/>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92902" y="2481119"/>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971600" y="5400685"/>
            <a:ext cx="1149352" cy="461665"/>
          </a:xfrm>
          <a:prstGeom prst="rect">
            <a:avLst/>
          </a:prstGeom>
          <a:noFill/>
        </p:spPr>
        <p:txBody>
          <a:bodyPr wrap="square" rtlCol="0">
            <a:spAutoFit/>
          </a:bodyPr>
          <a:lstStyle/>
          <a:p>
            <a:pPr algn="ctr"/>
            <a:r>
              <a:rPr lang="zh-CN" altLang="en-US" sz="2400" b="1" dirty="0" smtClean="0"/>
              <a:t>输入层</a:t>
            </a:r>
            <a:endParaRPr lang="zh-TW" altLang="en-US" sz="2400" b="1" dirty="0"/>
          </a:p>
        </p:txBody>
      </p:sp>
      <p:sp>
        <p:nvSpPr>
          <p:cNvPr id="2" name="標題 1"/>
          <p:cNvSpPr>
            <a:spLocks noGrp="1"/>
          </p:cNvSpPr>
          <p:nvPr>
            <p:ph type="title"/>
          </p:nvPr>
        </p:nvSpPr>
        <p:spPr/>
        <p:txBody>
          <a:bodyPr/>
          <a:lstStyle/>
          <a:p>
            <a:r>
              <a:rPr lang="zh-CN" altLang="en-US" dirty="0" smtClean="0"/>
              <a:t>全连接前馈网络</a:t>
            </a:r>
            <a:endParaRPr lang="zh-TW" altLang="en-US" dirty="0"/>
          </a:p>
        </p:txBody>
      </p:sp>
      <p:sp>
        <p:nvSpPr>
          <p:cNvPr id="7" name="文字方塊 6"/>
          <p:cNvSpPr txBox="1"/>
          <p:nvPr/>
        </p:nvSpPr>
        <p:spPr>
          <a:xfrm>
            <a:off x="1065416" y="1999335"/>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209458" y="1999335"/>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505176" y="3501898"/>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614492" y="4747788"/>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81292" y="2723095"/>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61290" y="319881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467108" y="262848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1479807" y="2533233"/>
          <a:ext cx="325438" cy="461962"/>
        </p:xfrm>
        <a:graphic>
          <a:graphicData uri="http://schemas.openxmlformats.org/presentationml/2006/ole">
            <mc:AlternateContent xmlns:mc="http://schemas.openxmlformats.org/markup-compatibility/2006">
              <mc:Choice xmlns:v="urn:schemas-microsoft-com:vml" Requires="v">
                <p:oleObj spid="_x0000_s15629"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479807" y="2533233"/>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1485103" y="3115962"/>
          <a:ext cx="352425" cy="461963"/>
        </p:xfrm>
        <a:graphic>
          <a:graphicData uri="http://schemas.openxmlformats.org/presentationml/2006/ole">
            <mc:AlternateContent xmlns:mc="http://schemas.openxmlformats.org/markup-compatibility/2006">
              <mc:Choice xmlns:v="urn:schemas-microsoft-com:vml" Requires="v">
                <p:oleObj spid="_x0000_s15630"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485103" y="3115962"/>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403577" y="1999335"/>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470815" y="459656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1467699" y="4500315"/>
          <a:ext cx="407988" cy="488950"/>
        </p:xfrm>
        <a:graphic>
          <a:graphicData uri="http://schemas.openxmlformats.org/presentationml/2006/ole">
            <mc:AlternateContent xmlns:mc="http://schemas.openxmlformats.org/markup-compatibility/2006">
              <mc:Choice xmlns:v="urn:schemas-microsoft-com:vml" Requires="v">
                <p:oleObj spid="_x0000_s15631"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1467699" y="4500315"/>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346747" y="3881511"/>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728475" y="1999335"/>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939821" y="1999335"/>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71563" y="242046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78512" y="318145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707528" y="4396790"/>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223694" y="2751559"/>
            <a:ext cx="764983" cy="2013721"/>
            <a:chOff x="3152254" y="2522953"/>
            <a:chExt cx="764983" cy="2013721"/>
          </a:xfrm>
        </p:grpSpPr>
        <p:cxnSp>
          <p:nvCxnSpPr>
            <p:cNvPr id="36" name="直線單箭頭接點 35"/>
            <p:cNvCxnSpPr>
              <a:stCxn id="18" idx="6"/>
              <a:endCxn id="25" idx="2"/>
            </p:cNvCxnSpPr>
            <p:nvPr/>
          </p:nvCxnSpPr>
          <p:spPr>
            <a:xfrm>
              <a:off x="3161545"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63887"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61545"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61545"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63887"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52254"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52254"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813715" y="2751559"/>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810008" y="2799933"/>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810008" y="2799933"/>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837528" y="2751559"/>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804190" y="3370262"/>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804190" y="3370262"/>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75687" y="2751559"/>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849318" y="3530129"/>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849318" y="4744735"/>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7473854" y="390205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5" name="文字方塊 54"/>
          <p:cNvSpPr txBox="1"/>
          <p:nvPr/>
        </p:nvSpPr>
        <p:spPr>
          <a:xfrm>
            <a:off x="7542947" y="2383235"/>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56" name="文字方塊 55"/>
          <p:cNvSpPr txBox="1"/>
          <p:nvPr/>
        </p:nvSpPr>
        <p:spPr>
          <a:xfrm>
            <a:off x="7531664" y="3181455"/>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57" name="文字方塊 56"/>
          <p:cNvSpPr txBox="1"/>
          <p:nvPr/>
        </p:nvSpPr>
        <p:spPr>
          <a:xfrm>
            <a:off x="7531664" y="4447687"/>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68" name="文字方塊 67"/>
          <p:cNvSpPr txBox="1"/>
          <p:nvPr/>
        </p:nvSpPr>
        <p:spPr>
          <a:xfrm>
            <a:off x="2537494" y="5979108"/>
            <a:ext cx="4327217"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smtClean="0"/>
              <a:t>深度即有多个隐含层</a:t>
            </a:r>
            <a:endParaRPr lang="zh-TW" altLang="en-US" sz="2800" dirty="0"/>
          </a:p>
        </p:txBody>
      </p:sp>
      <p:grpSp>
        <p:nvGrpSpPr>
          <p:cNvPr id="82" name="群組 81"/>
          <p:cNvGrpSpPr/>
          <p:nvPr/>
        </p:nvGrpSpPr>
        <p:grpSpPr>
          <a:xfrm>
            <a:off x="5428534" y="2744420"/>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5056191" y="1394450"/>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400" dirty="0" smtClean="0"/>
              <a:t>神经元</a:t>
            </a:r>
            <a:endParaRPr lang="zh-TW" altLang="en-US" sz="2400" dirty="0"/>
          </a:p>
        </p:txBody>
      </p:sp>
      <p:cxnSp>
        <p:nvCxnSpPr>
          <p:cNvPr id="10" name="直線單箭頭接點 9"/>
          <p:cNvCxnSpPr>
            <a:endCxn id="3" idx="2"/>
          </p:cNvCxnSpPr>
          <p:nvPr/>
        </p:nvCxnSpPr>
        <p:spPr>
          <a:xfrm flipV="1">
            <a:off x="4231064" y="1856115"/>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2507974" y="2348880"/>
            <a:ext cx="3072138" cy="2746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Tree>
    <p:extLst>
      <p:ext uri="{BB962C8B-B14F-4D97-AF65-F5344CB8AC3E}">
        <p14:creationId xmlns:p14="http://schemas.microsoft.com/office/powerpoint/2010/main" val="38791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animBg="1"/>
      <p:bldP spid="59" grpId="0" animBg="1"/>
      <p:bldP spid="60" grpId="0"/>
      <p:bldP spid="7" grpId="0"/>
      <p:bldP spid="8" grpId="0"/>
      <p:bldP spid="14" grpId="0" animBg="1"/>
      <p:bldP spid="15" grpId="0" animBg="1"/>
      <p:bldP spid="22" grpId="0" animBg="1"/>
      <p:bldP spid="24" grpId="0"/>
      <p:bldP spid="33" grpId="0"/>
      <p:bldP spid="34" grpId="0"/>
      <p:bldP spid="35" grpId="0"/>
      <p:bldP spid="54" grpId="0"/>
      <p:bldP spid="55" grpId="0"/>
      <p:bldP spid="56" grpId="0"/>
      <p:bldP spid="57" grpId="0"/>
      <p:bldP spid="68" grpId="0" animBg="1"/>
      <p:bldP spid="3" grpId="0" animBg="1"/>
      <p:bldP spid="8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输出层（多类分类器）</a:t>
            </a:r>
            <a:endParaRPr lang="zh-TW" altLang="en-US" dirty="0"/>
          </a:p>
        </p:txBody>
      </p:sp>
      <p:sp>
        <p:nvSpPr>
          <p:cNvPr id="55" name="矩形 54"/>
          <p:cNvSpPr/>
          <p:nvPr/>
        </p:nvSpPr>
        <p:spPr>
          <a:xfrm>
            <a:off x="1234935" y="267455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cxnSp>
        <p:nvCxnSpPr>
          <p:cNvPr id="59" name="直線單箭頭接點 58"/>
          <p:cNvCxnSpPr/>
          <p:nvPr/>
        </p:nvCxnSpPr>
        <p:spPr>
          <a:xfrm>
            <a:off x="6347209" y="3695330"/>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6456525" y="4941220"/>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6323325" y="2916527"/>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03323" y="339224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63" name="矩形 62"/>
          <p:cNvSpPr/>
          <p:nvPr/>
        </p:nvSpPr>
        <p:spPr>
          <a:xfrm>
            <a:off x="1309141" y="282191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pSp>
        <p:nvGrpSpPr>
          <p:cNvPr id="66" name="群組 65"/>
          <p:cNvGrpSpPr/>
          <p:nvPr/>
        </p:nvGrpSpPr>
        <p:grpSpPr>
          <a:xfrm>
            <a:off x="2418038" y="2646910"/>
            <a:ext cx="746342" cy="2675868"/>
            <a:chOff x="2504565" y="2224872"/>
            <a:chExt cx="746342" cy="2675868"/>
          </a:xfrm>
        </p:grpSpPr>
        <p:sp>
          <p:nvSpPr>
            <p:cNvPr id="67" name="矩形 6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69" name="橢圓 6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70" name="橢圓 6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71" name="橢圓 7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72" name="文字方塊 71"/>
            <p:cNvSpPr txBox="1"/>
            <p:nvPr/>
          </p:nvSpPr>
          <p:spPr>
            <a:xfrm rot="5400000">
              <a:off x="2589637" y="366474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sp>
        <p:nvSpPr>
          <p:cNvPr id="73" name="矩形 72"/>
          <p:cNvSpPr/>
          <p:nvPr/>
        </p:nvSpPr>
        <p:spPr>
          <a:xfrm>
            <a:off x="1312848" y="479000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75" name="文字方塊 74"/>
          <p:cNvSpPr txBox="1"/>
          <p:nvPr/>
        </p:nvSpPr>
        <p:spPr>
          <a:xfrm rot="5400000">
            <a:off x="1188780" y="4074943"/>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nvGrpSpPr>
          <p:cNvPr id="83" name="群組 82"/>
          <p:cNvGrpSpPr/>
          <p:nvPr/>
        </p:nvGrpSpPr>
        <p:grpSpPr>
          <a:xfrm>
            <a:off x="5960402" y="2638804"/>
            <a:ext cx="746342" cy="2683974"/>
            <a:chOff x="6046929" y="2216766"/>
            <a:chExt cx="746342" cy="2683974"/>
          </a:xfrm>
        </p:grpSpPr>
        <p:sp>
          <p:nvSpPr>
            <p:cNvPr id="84" name="矩形 83"/>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86" name="橢圓 85"/>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87" name="橢圓 86"/>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88" name="橢圓 87"/>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89" name="文字方塊 88"/>
            <p:cNvSpPr txBox="1"/>
            <p:nvPr/>
          </p:nvSpPr>
          <p:spPr>
            <a:xfrm rot="5400000">
              <a:off x="6129396" y="3642478"/>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sp>
        <p:nvSpPr>
          <p:cNvPr id="90" name="文字方塊 89"/>
          <p:cNvSpPr txBox="1"/>
          <p:nvPr/>
        </p:nvSpPr>
        <p:spPr>
          <a:xfrm>
            <a:off x="3106468" y="2613900"/>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91" name="文字方塊 90"/>
          <p:cNvSpPr txBox="1"/>
          <p:nvPr/>
        </p:nvSpPr>
        <p:spPr>
          <a:xfrm>
            <a:off x="3113417" y="3374887"/>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92" name="文字方塊 91"/>
          <p:cNvSpPr txBox="1"/>
          <p:nvPr/>
        </p:nvSpPr>
        <p:spPr>
          <a:xfrm>
            <a:off x="3142433" y="4590222"/>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nvGrpSpPr>
          <p:cNvPr id="127" name="群組 126"/>
          <p:cNvGrpSpPr/>
          <p:nvPr/>
        </p:nvGrpSpPr>
        <p:grpSpPr>
          <a:xfrm>
            <a:off x="3819494" y="2630101"/>
            <a:ext cx="1409951" cy="2675868"/>
            <a:chOff x="3237982" y="2761595"/>
            <a:chExt cx="1409951" cy="2675868"/>
          </a:xfrm>
        </p:grpSpPr>
        <p:grpSp>
          <p:nvGrpSpPr>
            <p:cNvPr id="76" name="群組 75"/>
            <p:cNvGrpSpPr/>
            <p:nvPr/>
          </p:nvGrpSpPr>
          <p:grpSpPr>
            <a:xfrm>
              <a:off x="3901591" y="2761595"/>
              <a:ext cx="746342" cy="2675868"/>
              <a:chOff x="3830151" y="2208525"/>
              <a:chExt cx="746342" cy="2675868"/>
            </a:xfrm>
          </p:grpSpPr>
          <p:sp>
            <p:nvSpPr>
              <p:cNvPr id="77" name="矩形 7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79" name="橢圓 7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80" name="橢圓 7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81" name="橢圓 8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82" name="文字方塊 81"/>
              <p:cNvSpPr txBox="1"/>
              <p:nvPr/>
            </p:nvSpPr>
            <p:spPr>
              <a:xfrm rot="5400000">
                <a:off x="3905199" y="366474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grpSp>
          <p:nvGrpSpPr>
            <p:cNvPr id="93" name="群組 92"/>
            <p:cNvGrpSpPr/>
            <p:nvPr/>
          </p:nvGrpSpPr>
          <p:grpSpPr>
            <a:xfrm>
              <a:off x="3237982" y="3061275"/>
              <a:ext cx="753037" cy="2028469"/>
              <a:chOff x="3166542" y="2508205"/>
              <a:chExt cx="753037" cy="2028469"/>
            </a:xfrm>
          </p:grpSpPr>
          <p:cxnSp>
            <p:nvCxnSpPr>
              <p:cNvPr id="94" name="直線單箭頭接點 93"/>
              <p:cNvCxnSpPr>
                <a:stCxn id="69" idx="6"/>
                <a:endCxn id="79"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0" idx="6"/>
                <a:endCxn id="79"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69" idx="6"/>
                <a:endCxn id="80"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69" idx="6"/>
                <a:endCxn id="81"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70" idx="6"/>
                <a:endCxn id="81"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71" idx="6"/>
                <a:endCxn id="79"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6"/>
                <a:endCxn id="80"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03" name="直線單箭頭接點 102"/>
          <p:cNvCxnSpPr>
            <a:endCxn id="69" idx="2"/>
          </p:cNvCxnSpPr>
          <p:nvPr/>
        </p:nvCxnSpPr>
        <p:spPr>
          <a:xfrm flipV="1">
            <a:off x="1655748" y="2944991"/>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3" idx="3"/>
            <a:endCxn id="70" idx="2"/>
          </p:cNvCxnSpPr>
          <p:nvPr/>
        </p:nvCxnSpPr>
        <p:spPr>
          <a:xfrm>
            <a:off x="1652041" y="2993365"/>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63" idx="3"/>
            <a:endCxn id="71" idx="2"/>
          </p:cNvCxnSpPr>
          <p:nvPr/>
        </p:nvCxnSpPr>
        <p:spPr>
          <a:xfrm>
            <a:off x="1652041" y="2993365"/>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69" idx="2"/>
          </p:cNvCxnSpPr>
          <p:nvPr/>
        </p:nvCxnSpPr>
        <p:spPr>
          <a:xfrm flipV="1">
            <a:off x="1679561" y="2944991"/>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62" idx="3"/>
            <a:endCxn id="70" idx="2"/>
          </p:cNvCxnSpPr>
          <p:nvPr/>
        </p:nvCxnSpPr>
        <p:spPr>
          <a:xfrm>
            <a:off x="1646223" y="356369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stCxn id="62" idx="3"/>
            <a:endCxn id="71" idx="2"/>
          </p:cNvCxnSpPr>
          <p:nvPr/>
        </p:nvCxnSpPr>
        <p:spPr>
          <a:xfrm>
            <a:off x="1646223" y="3563694"/>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a:endCxn id="69" idx="2"/>
          </p:cNvCxnSpPr>
          <p:nvPr/>
        </p:nvCxnSpPr>
        <p:spPr>
          <a:xfrm flipV="1">
            <a:off x="1717720" y="2944991"/>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70" idx="2"/>
          </p:cNvCxnSpPr>
          <p:nvPr/>
        </p:nvCxnSpPr>
        <p:spPr>
          <a:xfrm flipV="1">
            <a:off x="1691351" y="3723561"/>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a:endCxn id="71" idx="2"/>
          </p:cNvCxnSpPr>
          <p:nvPr/>
        </p:nvCxnSpPr>
        <p:spPr>
          <a:xfrm>
            <a:off x="1691351" y="4938167"/>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文字方塊 111"/>
          <p:cNvSpPr txBox="1"/>
          <p:nvPr/>
        </p:nvSpPr>
        <p:spPr>
          <a:xfrm rot="5400000">
            <a:off x="7315887" y="4095488"/>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113" name="文字方塊 112"/>
          <p:cNvSpPr txBox="1"/>
          <p:nvPr/>
        </p:nvSpPr>
        <p:spPr>
          <a:xfrm>
            <a:off x="7384980" y="2576667"/>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a:t>
            </a:r>
            <a:endParaRPr lang="zh-TW" altLang="en-US" sz="2800" baseline="-25000" dirty="0">
              <a:solidFill>
                <a:prstClr val="black"/>
              </a:solidFill>
            </a:endParaRPr>
          </a:p>
        </p:txBody>
      </p:sp>
      <p:sp>
        <p:nvSpPr>
          <p:cNvPr id="114" name="文字方塊 113"/>
          <p:cNvSpPr txBox="1"/>
          <p:nvPr/>
        </p:nvSpPr>
        <p:spPr>
          <a:xfrm>
            <a:off x="7373697" y="3374887"/>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2</a:t>
            </a:r>
            <a:endParaRPr lang="zh-TW" altLang="en-US" sz="2800" baseline="-25000" dirty="0">
              <a:solidFill>
                <a:prstClr val="black"/>
              </a:solidFill>
            </a:endParaRPr>
          </a:p>
        </p:txBody>
      </p:sp>
      <p:sp>
        <p:nvSpPr>
          <p:cNvPr id="115" name="文字方塊 114"/>
          <p:cNvSpPr txBox="1"/>
          <p:nvPr/>
        </p:nvSpPr>
        <p:spPr>
          <a:xfrm>
            <a:off x="7373697" y="4641119"/>
            <a:ext cx="631069" cy="523220"/>
          </a:xfrm>
          <a:prstGeom prst="rect">
            <a:avLst/>
          </a:prstGeom>
          <a:noFill/>
        </p:spPr>
        <p:txBody>
          <a:bodyPr wrap="square" rtlCol="0">
            <a:spAutoFit/>
          </a:bodyPr>
          <a:lstStyle/>
          <a:p>
            <a:pPr defTabSz="457200"/>
            <a:r>
              <a:rPr lang="en-US" altLang="zh-TW" sz="2800" dirty="0" err="1">
                <a:solidFill>
                  <a:prstClr val="black"/>
                </a:solidFill>
              </a:rPr>
              <a:t>y</a:t>
            </a:r>
            <a:r>
              <a:rPr lang="en-US" altLang="zh-TW" sz="2800" baseline="-25000" dirty="0" err="1">
                <a:solidFill>
                  <a:prstClr val="black"/>
                </a:solidFill>
              </a:rPr>
              <a:t>M</a:t>
            </a:r>
            <a:endParaRPr lang="zh-TW" altLang="en-US" sz="2800" baseline="-25000" dirty="0">
              <a:solidFill>
                <a:prstClr val="black"/>
              </a:solidFill>
            </a:endParaRPr>
          </a:p>
        </p:txBody>
      </p:sp>
      <p:grpSp>
        <p:nvGrpSpPr>
          <p:cNvPr id="116" name="群組 115"/>
          <p:cNvGrpSpPr/>
          <p:nvPr/>
        </p:nvGrpSpPr>
        <p:grpSpPr>
          <a:xfrm>
            <a:off x="5270567" y="2937852"/>
            <a:ext cx="753037" cy="2013721"/>
            <a:chOff x="5357094" y="2515814"/>
            <a:chExt cx="753037" cy="2013721"/>
          </a:xfrm>
        </p:grpSpPr>
        <p:cxnSp>
          <p:nvCxnSpPr>
            <p:cNvPr id="117" name="直線單箭頭接點 11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29" name="Object 12"/>
          <p:cNvGraphicFramePr>
            <a:graphicFrameLocks noChangeAspect="1"/>
          </p:cNvGraphicFramePr>
          <p:nvPr>
            <p:extLst>
              <p:ext uri="{D42A27DB-BD31-4B8C-83A1-F6EECF244321}">
                <p14:modId xmlns:p14="http://schemas.microsoft.com/office/powerpoint/2010/main" val="2375843112"/>
              </p:ext>
            </p:extLst>
          </p:nvPr>
        </p:nvGraphicFramePr>
        <p:xfrm>
          <a:off x="4964109" y="4410572"/>
          <a:ext cx="433387" cy="461963"/>
        </p:xfrm>
        <a:graphic>
          <a:graphicData uri="http://schemas.openxmlformats.org/presentationml/2006/ole">
            <mc:AlternateContent xmlns:mc="http://schemas.openxmlformats.org/markup-compatibility/2006">
              <mc:Choice xmlns:v="urn:schemas-microsoft-com:vml" Requires="v">
                <p:oleObj spid="_x0000_s10646" name="方程式" r:id="rId4" imgW="203040" imgH="215640" progId="Equation.3">
                  <p:embed/>
                </p:oleObj>
              </mc:Choice>
              <mc:Fallback>
                <p:oleObj name="方程式" r:id="rId4" imgW="203040" imgH="215640" progId="Equation.3">
                  <p:embed/>
                  <p:pic>
                    <p:nvPicPr>
                      <p:cNvPr id="0" name=""/>
                      <p:cNvPicPr>
                        <a:picLocks noChangeAspect="1" noChangeArrowheads="1"/>
                      </p:cNvPicPr>
                      <p:nvPr/>
                    </p:nvPicPr>
                    <p:blipFill>
                      <a:blip r:embed="rId5"/>
                      <a:srcRect/>
                      <a:stretch>
                        <a:fillRect/>
                      </a:stretch>
                    </p:blipFill>
                    <p:spPr bwMode="auto">
                      <a:xfrm>
                        <a:off x="4964109" y="4410572"/>
                        <a:ext cx="43338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 name="文字方塊 129"/>
          <p:cNvSpPr txBox="1"/>
          <p:nvPr/>
        </p:nvSpPr>
        <p:spPr>
          <a:xfrm>
            <a:off x="5789435" y="5581991"/>
            <a:ext cx="1165859" cy="461665"/>
          </a:xfrm>
          <a:prstGeom prst="rect">
            <a:avLst/>
          </a:prstGeom>
          <a:noFill/>
        </p:spPr>
        <p:txBody>
          <a:bodyPr wrap="square" rtlCol="0">
            <a:spAutoFit/>
          </a:bodyPr>
          <a:lstStyle/>
          <a:p>
            <a:pPr algn="ctr" defTabSz="457200"/>
            <a:r>
              <a:rPr lang="zh-CN" altLang="en-US" sz="2400" b="1" dirty="0" smtClean="0">
                <a:solidFill>
                  <a:prstClr val="black"/>
                </a:solidFill>
              </a:rPr>
              <a:t>输出层</a:t>
            </a:r>
            <a:endParaRPr lang="zh-TW" altLang="en-US" sz="2400" b="1" dirty="0">
              <a:solidFill>
                <a:prstClr val="black"/>
              </a:solidFill>
            </a:endParaRPr>
          </a:p>
        </p:txBody>
      </p:sp>
      <p:sp>
        <p:nvSpPr>
          <p:cNvPr id="131" name="文字方塊 130"/>
          <p:cNvSpPr txBox="1"/>
          <p:nvPr/>
        </p:nvSpPr>
        <p:spPr>
          <a:xfrm>
            <a:off x="2810638" y="5646451"/>
            <a:ext cx="2066642" cy="461665"/>
          </a:xfrm>
          <a:prstGeom prst="rect">
            <a:avLst/>
          </a:prstGeom>
          <a:noFill/>
        </p:spPr>
        <p:txBody>
          <a:bodyPr wrap="square" rtlCol="0">
            <a:spAutoFit/>
          </a:bodyPr>
          <a:lstStyle/>
          <a:p>
            <a:pPr algn="ctr" defTabSz="457200"/>
            <a:r>
              <a:rPr lang="zh-CN" altLang="en-US" sz="2400" b="1" dirty="0" smtClean="0">
                <a:solidFill>
                  <a:prstClr val="black"/>
                </a:solidFill>
              </a:rPr>
              <a:t>隐含层</a:t>
            </a:r>
            <a:endParaRPr lang="zh-TW" altLang="en-US" sz="2400" b="1" dirty="0">
              <a:solidFill>
                <a:prstClr val="black"/>
              </a:solidFill>
            </a:endParaRPr>
          </a:p>
        </p:txBody>
      </p:sp>
      <p:sp>
        <p:nvSpPr>
          <p:cNvPr id="132" name="右大括弧 131"/>
          <p:cNvSpPr/>
          <p:nvPr/>
        </p:nvSpPr>
        <p:spPr>
          <a:xfrm rot="5400000">
            <a:off x="3747093" y="4013939"/>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zh-TW" altLang="en-US">
              <a:solidFill>
                <a:prstClr val="black"/>
              </a:solidFill>
            </a:endParaRPr>
          </a:p>
        </p:txBody>
      </p:sp>
      <p:sp>
        <p:nvSpPr>
          <p:cNvPr id="133" name="文字方塊 132"/>
          <p:cNvSpPr txBox="1"/>
          <p:nvPr/>
        </p:nvSpPr>
        <p:spPr>
          <a:xfrm>
            <a:off x="867356" y="5631691"/>
            <a:ext cx="1196193" cy="461665"/>
          </a:xfrm>
          <a:prstGeom prst="rect">
            <a:avLst/>
          </a:prstGeom>
          <a:noFill/>
        </p:spPr>
        <p:txBody>
          <a:bodyPr wrap="square" rtlCol="0">
            <a:spAutoFit/>
          </a:bodyPr>
          <a:lstStyle/>
          <a:p>
            <a:pPr algn="ctr" defTabSz="457200"/>
            <a:r>
              <a:rPr lang="zh-CN" altLang="en-US" sz="2400" b="1" dirty="0" smtClean="0">
                <a:solidFill>
                  <a:prstClr val="black"/>
                </a:solidFill>
              </a:rPr>
              <a:t>输入层</a:t>
            </a:r>
            <a:endParaRPr lang="zh-TW" altLang="en-US" sz="2400" b="1" dirty="0">
              <a:solidFill>
                <a:prstClr val="black"/>
              </a:solidFill>
            </a:endParaRPr>
          </a:p>
        </p:txBody>
      </p:sp>
      <p:graphicFrame>
        <p:nvGraphicFramePr>
          <p:cNvPr id="134" name="Object 12"/>
          <p:cNvGraphicFramePr>
            <a:graphicFrameLocks noChangeAspect="1"/>
          </p:cNvGraphicFramePr>
          <p:nvPr>
            <p:extLst>
              <p:ext uri="{D42A27DB-BD31-4B8C-83A1-F6EECF244321}">
                <p14:modId xmlns:p14="http://schemas.microsoft.com/office/powerpoint/2010/main" val="2076335071"/>
              </p:ext>
            </p:extLst>
          </p:nvPr>
        </p:nvGraphicFramePr>
        <p:xfrm>
          <a:off x="795350" y="3693983"/>
          <a:ext cx="434940" cy="478178"/>
        </p:xfrm>
        <a:graphic>
          <a:graphicData uri="http://schemas.openxmlformats.org/presentationml/2006/ole">
            <mc:AlternateContent xmlns:mc="http://schemas.openxmlformats.org/markup-compatibility/2006">
              <mc:Choice xmlns:v="urn:schemas-microsoft-com:vml" Requires="v">
                <p:oleObj spid="_x0000_s10647" name="方程式" r:id="rId6" imgW="126720" imgH="139680" progId="Equation.3">
                  <p:embed/>
                </p:oleObj>
              </mc:Choice>
              <mc:Fallback>
                <p:oleObj name="方程式" r:id="rId6" imgW="126720" imgH="139680" progId="Equation.3">
                  <p:embed/>
                  <p:pic>
                    <p:nvPicPr>
                      <p:cNvPr id="0" name=""/>
                      <p:cNvPicPr>
                        <a:picLocks noChangeAspect="1" noChangeArrowheads="1"/>
                      </p:cNvPicPr>
                      <p:nvPr/>
                    </p:nvPicPr>
                    <p:blipFill>
                      <a:blip r:embed="rId7"/>
                      <a:srcRect/>
                      <a:stretch>
                        <a:fillRect/>
                      </a:stretch>
                    </p:blipFill>
                    <p:spPr bwMode="auto">
                      <a:xfrm>
                        <a:off x="795350" y="3693983"/>
                        <a:ext cx="434940" cy="478178"/>
                      </a:xfrm>
                      <a:prstGeom prst="rect">
                        <a:avLst/>
                      </a:prstGeom>
                      <a:noFill/>
                      <a:extLst/>
                    </p:spPr>
                  </p:pic>
                </p:oleObj>
              </mc:Fallback>
            </mc:AlternateContent>
          </a:graphicData>
        </a:graphic>
      </p:graphicFrame>
      <p:graphicFrame>
        <p:nvGraphicFramePr>
          <p:cNvPr id="64" name="Object 12"/>
          <p:cNvGraphicFramePr>
            <a:graphicFrameLocks noChangeAspect="1"/>
          </p:cNvGraphicFramePr>
          <p:nvPr>
            <p:extLst>
              <p:ext uri="{D42A27DB-BD31-4B8C-83A1-F6EECF244321}">
                <p14:modId xmlns:p14="http://schemas.microsoft.com/office/powerpoint/2010/main" val="4055688486"/>
              </p:ext>
            </p:extLst>
          </p:nvPr>
        </p:nvGraphicFramePr>
        <p:xfrm>
          <a:off x="5020102" y="2475889"/>
          <a:ext cx="325438" cy="461962"/>
        </p:xfrm>
        <a:graphic>
          <a:graphicData uri="http://schemas.openxmlformats.org/presentationml/2006/ole">
            <mc:AlternateContent xmlns:mc="http://schemas.openxmlformats.org/markup-compatibility/2006">
              <mc:Choice xmlns:v="urn:schemas-microsoft-com:vml" Requires="v">
                <p:oleObj spid="_x0000_s10648" name="方程式" r:id="rId8" imgW="152280" imgH="215640" progId="Equation.3">
                  <p:embed/>
                </p:oleObj>
              </mc:Choice>
              <mc:Fallback>
                <p:oleObj name="方程式" r:id="rId8" imgW="152280" imgH="215640" progId="Equation.3">
                  <p:embed/>
                  <p:pic>
                    <p:nvPicPr>
                      <p:cNvPr id="0" name=""/>
                      <p:cNvPicPr>
                        <a:picLocks noChangeAspect="1" noChangeArrowheads="1"/>
                      </p:cNvPicPr>
                      <p:nvPr/>
                    </p:nvPicPr>
                    <p:blipFill>
                      <a:blip r:embed="rId9"/>
                      <a:srcRect/>
                      <a:stretch>
                        <a:fillRect/>
                      </a:stretch>
                    </p:blipFill>
                    <p:spPr bwMode="auto">
                      <a:xfrm>
                        <a:off x="5020102" y="24758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2"/>
          <p:cNvGraphicFramePr>
            <a:graphicFrameLocks noChangeAspect="1"/>
          </p:cNvGraphicFramePr>
          <p:nvPr>
            <p:extLst>
              <p:ext uri="{D42A27DB-BD31-4B8C-83A1-F6EECF244321}">
                <p14:modId xmlns:p14="http://schemas.microsoft.com/office/powerpoint/2010/main" val="924410933"/>
              </p:ext>
            </p:extLst>
          </p:nvPr>
        </p:nvGraphicFramePr>
        <p:xfrm>
          <a:off x="4999640" y="3228795"/>
          <a:ext cx="352425" cy="461963"/>
        </p:xfrm>
        <a:graphic>
          <a:graphicData uri="http://schemas.openxmlformats.org/presentationml/2006/ole">
            <mc:AlternateContent xmlns:mc="http://schemas.openxmlformats.org/markup-compatibility/2006">
              <mc:Choice xmlns:v="urn:schemas-microsoft-com:vml" Requires="v">
                <p:oleObj spid="_x0000_s10649" name="方程式" r:id="rId10" imgW="164880" imgH="215640" progId="Equation.3">
                  <p:embed/>
                </p:oleObj>
              </mc:Choice>
              <mc:Fallback>
                <p:oleObj name="方程式" r:id="rId10" imgW="164880" imgH="215640" progId="Equation.3">
                  <p:embed/>
                  <p:pic>
                    <p:nvPicPr>
                      <p:cNvPr id="0" name=""/>
                      <p:cNvPicPr>
                        <a:picLocks noChangeAspect="1" noChangeArrowheads="1"/>
                      </p:cNvPicPr>
                      <p:nvPr/>
                    </p:nvPicPr>
                    <p:blipFill>
                      <a:blip r:embed="rId11"/>
                      <a:srcRect/>
                      <a:stretch>
                        <a:fillRect/>
                      </a:stretch>
                    </p:blipFill>
                    <p:spPr bwMode="auto">
                      <a:xfrm>
                        <a:off x="4999640" y="322879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矩形 134"/>
          <p:cNvSpPr/>
          <p:nvPr/>
        </p:nvSpPr>
        <p:spPr>
          <a:xfrm>
            <a:off x="2291950" y="2576666"/>
            <a:ext cx="3072138" cy="28160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36" name="文字方塊 135"/>
          <p:cNvSpPr txBox="1"/>
          <p:nvPr/>
        </p:nvSpPr>
        <p:spPr>
          <a:xfrm>
            <a:off x="1711205" y="1844824"/>
            <a:ext cx="4178118" cy="523220"/>
          </a:xfrm>
          <a:prstGeom prst="rect">
            <a:avLst/>
          </a:prstGeom>
          <a:noFill/>
        </p:spPr>
        <p:txBody>
          <a:bodyPr wrap="square" rtlCol="0">
            <a:spAutoFit/>
          </a:bodyPr>
          <a:lstStyle/>
          <a:p>
            <a:pPr defTabSz="457200"/>
            <a:r>
              <a:rPr lang="zh-CN" altLang="en-US" sz="2800" dirty="0" smtClean="0">
                <a:solidFill>
                  <a:prstClr val="black"/>
                </a:solidFill>
              </a:rPr>
              <a:t>特征抽取替代了特征工程</a:t>
            </a:r>
            <a:endParaRPr lang="zh-TW" altLang="en-US" sz="2800" dirty="0">
              <a:solidFill>
                <a:prstClr val="black"/>
              </a:solidFill>
            </a:endParaRPr>
          </a:p>
        </p:txBody>
      </p:sp>
      <p:sp>
        <p:nvSpPr>
          <p:cNvPr id="137" name="文字方塊 136"/>
          <p:cNvSpPr txBox="1"/>
          <p:nvPr/>
        </p:nvSpPr>
        <p:spPr>
          <a:xfrm>
            <a:off x="6939845" y="5574448"/>
            <a:ext cx="2055089"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defTabSz="457200"/>
            <a:r>
              <a:rPr lang="en-US" altLang="zh-TW" sz="2400" dirty="0">
                <a:solidFill>
                  <a:prstClr val="black"/>
                </a:solidFill>
              </a:rPr>
              <a:t>= </a:t>
            </a:r>
            <a:r>
              <a:rPr lang="zh-CN" altLang="en-US" sz="2400" dirty="0" smtClean="0">
                <a:solidFill>
                  <a:prstClr val="black"/>
                </a:solidFill>
              </a:rPr>
              <a:t>多类分类器</a:t>
            </a:r>
            <a:endParaRPr lang="zh-TW" altLang="en-US" sz="2400" dirty="0">
              <a:solidFill>
                <a:prstClr val="black"/>
              </a:solidFill>
            </a:endParaRPr>
          </a:p>
        </p:txBody>
      </p:sp>
      <p:sp>
        <p:nvSpPr>
          <p:cNvPr id="138" name="矩形 137"/>
          <p:cNvSpPr/>
          <p:nvPr/>
        </p:nvSpPr>
        <p:spPr>
          <a:xfrm>
            <a:off x="6038847" y="2610469"/>
            <a:ext cx="737236" cy="26839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endParaRPr lang="zh-TW" altLang="en-US" dirty="0">
              <a:solidFill>
                <a:prstClr val="black"/>
              </a:solidFill>
            </a:endParaRPr>
          </a:p>
        </p:txBody>
      </p:sp>
      <p:sp>
        <p:nvSpPr>
          <p:cNvPr id="139" name="文字方塊 138"/>
          <p:cNvSpPr txBox="1"/>
          <p:nvPr/>
        </p:nvSpPr>
        <p:spPr>
          <a:xfrm rot="5400000">
            <a:off x="5616881" y="3720140"/>
            <a:ext cx="1510968" cy="461665"/>
          </a:xfrm>
          <a:prstGeom prst="rect">
            <a:avLst/>
          </a:prstGeom>
          <a:noFill/>
        </p:spPr>
        <p:txBody>
          <a:bodyPr wrap="square" rtlCol="0">
            <a:spAutoFit/>
          </a:bodyPr>
          <a:lstStyle/>
          <a:p>
            <a:pPr algn="ctr" defTabSz="457200"/>
            <a:r>
              <a:rPr lang="en-US" altLang="zh-TW" sz="2400" dirty="0" err="1">
                <a:solidFill>
                  <a:prstClr val="black"/>
                </a:solidFill>
              </a:rPr>
              <a:t>Softmax</a:t>
            </a:r>
            <a:endParaRPr lang="zh-TW" altLang="en-US" sz="2400" dirty="0">
              <a:solidFill>
                <a:prstClr val="black"/>
              </a:solidFill>
            </a:endParaRPr>
          </a:p>
        </p:txBody>
      </p:sp>
      <mc:AlternateContent xmlns:mc="http://schemas.openxmlformats.org/markup-compatibility/2006" xmlns:a14="http://schemas.microsoft.com/office/drawing/2010/main">
        <mc:Choice Requires="a14">
          <p:sp>
            <p:nvSpPr>
              <p:cNvPr id="85" name="文字方塊 63"/>
              <p:cNvSpPr txBox="1"/>
              <p:nvPr/>
            </p:nvSpPr>
            <p:spPr>
              <a:xfrm>
                <a:off x="6805802" y="1268760"/>
                <a:ext cx="2221716" cy="1200650"/>
              </a:xfrm>
              <a:prstGeom prst="rect">
                <a:avLst/>
              </a:prstGeom>
              <a:noFill/>
            </p:spPr>
            <p:txBody>
              <a:bodyPr wrap="square" rtlCol="0">
                <a:spAutoFit/>
              </a:bodyPr>
              <a:lstStyle/>
              <a:p>
                <a:r>
                  <a:rPr lang="en-US" altLang="zh-TW" sz="2400" b="1" i="1" u="sng" dirty="0"/>
                  <a:t>Probability</a:t>
                </a:r>
                <a:r>
                  <a:rPr lang="en-US" altLang="zh-TW" sz="2400" dirty="0"/>
                  <a:t>:</a:t>
                </a:r>
              </a:p>
              <a:p>
                <a:pPr marL="342900" indent="-342900">
                  <a:buFont typeface="Wingdings" panose="05000000000000000000" pitchFamily="2" charset="2"/>
                  <a:buChar char="n"/>
                </a:pPr>
                <a14:m>
                  <m:oMath xmlns:m="http://schemas.openxmlformats.org/officeDocument/2006/math">
                    <m:r>
                      <a:rPr lang="en-US" altLang="zh-TW" sz="2400" b="0" i="1" smtClean="0">
                        <a:latin typeface="Cambria Math" panose="02040503050406030204" pitchFamily="18" charset="0"/>
                      </a:rPr>
                      <m:t>1&gt;</m:t>
                    </m:r>
                    <m:sSub>
                      <m:sSubPr>
                        <m:ctrlPr>
                          <a:rPr lang="en-US" altLang="zh-TW" sz="2400" i="1">
                            <a:latin typeface="Cambria Math"/>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&gt;0</m:t>
                    </m:r>
                  </m:oMath>
                </a14:m>
                <a:endParaRPr lang="en-US" altLang="zh-TW" sz="2400" dirty="0"/>
              </a:p>
              <a:p>
                <a:pPr marL="342900" indent="-342900">
                  <a:buFont typeface="Wingdings" panose="05000000000000000000" pitchFamily="2" charset="2"/>
                  <a:buChar char="n"/>
                </a:pPr>
                <a14:m>
                  <m:oMath xmlns:m="http://schemas.openxmlformats.org/officeDocument/2006/math">
                    <m:nary>
                      <m:naryPr>
                        <m:chr m:val="∑"/>
                        <m:supHide m:val="on"/>
                        <m:ctrlPr>
                          <a:rPr lang="en-US" altLang="zh-TW" sz="2400" i="1" smtClean="0">
                            <a:latin typeface="Cambria Math"/>
                          </a:rPr>
                        </m:ctrlPr>
                      </m:naryPr>
                      <m:sub>
                        <m:r>
                          <m:rPr>
                            <m:brk m:alnAt="7"/>
                          </m:rPr>
                          <a:rPr lang="en-US" altLang="zh-TW" sz="2400" b="0" i="1" smtClean="0">
                            <a:latin typeface="Cambria Math" panose="02040503050406030204" pitchFamily="18" charset="0"/>
                          </a:rPr>
                          <m:t>𝑖</m:t>
                        </m:r>
                      </m:sub>
                      <m:sup/>
                      <m:e>
                        <m:sSub>
                          <m:sSubPr>
                            <m:ctrlPr>
                              <a:rPr lang="en-US" altLang="zh-TW" sz="2400" i="1" smtClean="0">
                                <a:latin typeface="Cambria Math"/>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=1</m:t>
                        </m:r>
                      </m:e>
                    </m:nary>
                  </m:oMath>
                </a14:m>
                <a:endParaRPr lang="zh-TW" altLang="en-US" sz="2400" dirty="0"/>
              </a:p>
            </p:txBody>
          </p:sp>
        </mc:Choice>
        <mc:Fallback xmlns="">
          <p:sp>
            <p:nvSpPr>
              <p:cNvPr id="85" name="文字方塊 63"/>
              <p:cNvSpPr txBox="1">
                <a:spLocks noRot="1" noChangeAspect="1" noMove="1" noResize="1" noEditPoints="1" noAdjustHandles="1" noChangeArrowheads="1" noChangeShapeType="1" noTextEdit="1"/>
              </p:cNvSpPr>
              <p:nvPr/>
            </p:nvSpPr>
            <p:spPr>
              <a:xfrm>
                <a:off x="6805802" y="1268760"/>
                <a:ext cx="2221716" cy="1200650"/>
              </a:xfrm>
              <a:prstGeom prst="rect">
                <a:avLst/>
              </a:prstGeom>
              <a:blipFill rotWithShape="1">
                <a:blip r:embed="rId12"/>
                <a:stretch>
                  <a:fillRect l="-5753" t="-4061" b="-74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73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137" grpId="0" animBg="1"/>
      <p:bldP spid="138" grpId="0" animBg="1"/>
      <p:bldP spid="1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35682"/>
          </a:xfrm>
        </p:spPr>
        <p:txBody>
          <a:bodyPr/>
          <a:lstStyle/>
          <a:p>
            <a:r>
              <a:rPr lang="zh-CN" altLang="en-US" dirty="0" smtClean="0"/>
              <a:t>案例应用：手写数字识别</a:t>
            </a:r>
            <a:endParaRPr lang="zh-TW" altLang="en-US" dirty="0"/>
          </a:p>
        </p:txBody>
      </p:sp>
      <p:sp>
        <p:nvSpPr>
          <p:cNvPr id="3" name="文字版面配置區 2"/>
          <p:cNvSpPr>
            <a:spLocks noGrp="1"/>
          </p:cNvSpPr>
          <p:nvPr>
            <p:ph type="body" idx="1"/>
          </p:nvPr>
        </p:nvSpPr>
        <p:spPr/>
        <p:txBody>
          <a:bodyPr>
            <a:normAutofit/>
          </a:bodyPr>
          <a:lstStyle/>
          <a:p>
            <a:r>
              <a:rPr lang="zh-CN" altLang="en-US" sz="3200" dirty="0" smtClean="0"/>
              <a:t>输入</a:t>
            </a:r>
            <a:endParaRPr lang="zh-TW" altLang="en-US" sz="3200" dirty="0"/>
          </a:p>
        </p:txBody>
      </p:sp>
      <p:sp>
        <p:nvSpPr>
          <p:cNvPr id="5" name="文字版面配置區 4"/>
          <p:cNvSpPr>
            <a:spLocks noGrp="1"/>
          </p:cNvSpPr>
          <p:nvPr>
            <p:ph type="body" sz="quarter" idx="3"/>
          </p:nvPr>
        </p:nvSpPr>
        <p:spPr/>
        <p:txBody>
          <a:bodyPr>
            <a:normAutofit/>
          </a:bodyPr>
          <a:lstStyle/>
          <a:p>
            <a:r>
              <a:rPr lang="zh-CN" altLang="en-US" sz="3200" dirty="0" smtClean="0"/>
              <a:t>输出</a:t>
            </a:r>
            <a:endParaRPr lang="zh-TW" altLang="en-US" sz="3200" dirty="0"/>
          </a:p>
        </p:txBody>
      </p:sp>
      <p:pic>
        <p:nvPicPr>
          <p:cNvPr id="7" name="圖片 6"/>
          <p:cNvPicPr>
            <a:picLocks noChangeAspect="1"/>
          </p:cNvPicPr>
          <p:nvPr/>
        </p:nvPicPr>
        <p:blipFill>
          <a:blip r:embed="rId4"/>
          <a:stretch>
            <a:fillRect/>
          </a:stretch>
        </p:blipFill>
        <p:spPr>
          <a:xfrm>
            <a:off x="1088933" y="3309806"/>
            <a:ext cx="2130022" cy="2116455"/>
          </a:xfrm>
          <a:prstGeom prst="rect">
            <a:avLst/>
          </a:prstGeom>
        </p:spPr>
      </p:pic>
      <p:sp>
        <p:nvSpPr>
          <p:cNvPr id="8" name="文字方塊 7"/>
          <p:cNvSpPr txBox="1"/>
          <p:nvPr/>
        </p:nvSpPr>
        <p:spPr>
          <a:xfrm>
            <a:off x="1336292" y="5413288"/>
            <a:ext cx="1447800" cy="369332"/>
          </a:xfrm>
          <a:prstGeom prst="rect">
            <a:avLst/>
          </a:prstGeom>
          <a:noFill/>
        </p:spPr>
        <p:txBody>
          <a:bodyPr wrap="square" rtlCol="0">
            <a:spAutoFit/>
          </a:bodyPr>
          <a:lstStyle/>
          <a:p>
            <a:pPr defTabSz="457200"/>
            <a:r>
              <a:rPr lang="en-US" altLang="zh-CN" dirty="0" smtClean="0">
                <a:solidFill>
                  <a:prstClr val="black"/>
                </a:solidFill>
              </a:rPr>
              <a:t>28</a:t>
            </a:r>
            <a:r>
              <a:rPr lang="en-US" altLang="zh-TW" dirty="0" smtClean="0">
                <a:solidFill>
                  <a:prstClr val="black"/>
                </a:solidFill>
              </a:rPr>
              <a:t> </a:t>
            </a:r>
            <a:r>
              <a:rPr lang="en-US" altLang="zh-TW" dirty="0">
                <a:solidFill>
                  <a:prstClr val="black"/>
                </a:solidFill>
              </a:rPr>
              <a:t>x </a:t>
            </a:r>
            <a:r>
              <a:rPr lang="en-US" altLang="zh-CN" dirty="0" smtClean="0">
                <a:solidFill>
                  <a:prstClr val="black"/>
                </a:solidFill>
              </a:rPr>
              <a:t>28</a:t>
            </a:r>
            <a:r>
              <a:rPr lang="en-US" altLang="zh-TW" dirty="0" smtClean="0">
                <a:solidFill>
                  <a:prstClr val="black"/>
                </a:solidFill>
              </a:rPr>
              <a:t> </a:t>
            </a:r>
            <a:r>
              <a:rPr lang="en-US" altLang="zh-TW" dirty="0">
                <a:solidFill>
                  <a:prstClr val="black"/>
                </a:solidFill>
              </a:rPr>
              <a:t>= </a:t>
            </a:r>
            <a:r>
              <a:rPr lang="en-US" altLang="zh-CN" dirty="0" smtClean="0">
                <a:solidFill>
                  <a:prstClr val="black"/>
                </a:solidFill>
              </a:rPr>
              <a:t>784</a:t>
            </a:r>
            <a:endParaRPr lang="zh-TW" altLang="en-US" dirty="0">
              <a:solidFill>
                <a:prstClr val="black"/>
              </a:solidFill>
            </a:endParaRPr>
          </a:p>
        </p:txBody>
      </p:sp>
      <p:sp>
        <p:nvSpPr>
          <p:cNvPr id="9" name="矩形 8"/>
          <p:cNvSpPr/>
          <p:nvPr/>
        </p:nvSpPr>
        <p:spPr>
          <a:xfrm>
            <a:off x="3448638" y="300672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10" name="矩形 9"/>
          <p:cNvSpPr/>
          <p:nvPr/>
        </p:nvSpPr>
        <p:spPr>
          <a:xfrm>
            <a:off x="3517026" y="37244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1" name="矩形 10"/>
          <p:cNvSpPr/>
          <p:nvPr/>
        </p:nvSpPr>
        <p:spPr>
          <a:xfrm>
            <a:off x="3522844" y="315409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12" name="Object 12"/>
          <p:cNvGraphicFramePr>
            <a:graphicFrameLocks noChangeAspect="1"/>
          </p:cNvGraphicFramePr>
          <p:nvPr>
            <p:extLst/>
          </p:nvPr>
        </p:nvGraphicFramePr>
        <p:xfrm>
          <a:off x="3535543" y="3058840"/>
          <a:ext cx="325438" cy="461962"/>
        </p:xfrm>
        <a:graphic>
          <a:graphicData uri="http://schemas.openxmlformats.org/presentationml/2006/ole">
            <mc:AlternateContent xmlns:mc="http://schemas.openxmlformats.org/markup-compatibility/2006">
              <mc:Choice xmlns:v="urn:schemas-microsoft-com:vml" Requires="v">
                <p:oleObj spid="_x0000_s11569"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3535543" y="305884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3540839" y="3641569"/>
          <a:ext cx="352425" cy="461963"/>
        </p:xfrm>
        <a:graphic>
          <a:graphicData uri="http://schemas.openxmlformats.org/presentationml/2006/ole">
            <mc:AlternateContent xmlns:mc="http://schemas.openxmlformats.org/markup-compatibility/2006">
              <mc:Choice xmlns:v="urn:schemas-microsoft-com:vml" Requires="v">
                <p:oleObj spid="_x0000_s11570"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3540839" y="364156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526551" y="51221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15" name="Object 12"/>
          <p:cNvGraphicFramePr>
            <a:graphicFrameLocks noChangeAspect="1"/>
          </p:cNvGraphicFramePr>
          <p:nvPr>
            <p:extLst>
              <p:ext uri="{D42A27DB-BD31-4B8C-83A1-F6EECF244321}">
                <p14:modId xmlns:p14="http://schemas.microsoft.com/office/powerpoint/2010/main" val="452541271"/>
              </p:ext>
            </p:extLst>
          </p:nvPr>
        </p:nvGraphicFramePr>
        <p:xfrm>
          <a:off x="3454400" y="5053013"/>
          <a:ext cx="544513" cy="434975"/>
        </p:xfrm>
        <a:graphic>
          <a:graphicData uri="http://schemas.openxmlformats.org/presentationml/2006/ole">
            <mc:AlternateContent xmlns:mc="http://schemas.openxmlformats.org/markup-compatibility/2006">
              <mc:Choice xmlns:v="urn:schemas-microsoft-com:vml" Requires="v">
                <p:oleObj spid="_x0000_s11571" name="Equation" r:id="rId9" imgW="253800" imgH="203040" progId="Equation.DSMT4">
                  <p:embed/>
                </p:oleObj>
              </mc:Choice>
              <mc:Fallback>
                <p:oleObj name="Equation" r:id="rId9" imgW="253800" imgH="203040" progId="Equation.DSMT4">
                  <p:embed/>
                  <p:pic>
                    <p:nvPicPr>
                      <p:cNvPr id="0" name=""/>
                      <p:cNvPicPr>
                        <a:picLocks noChangeAspect="1" noChangeArrowheads="1"/>
                      </p:cNvPicPr>
                      <p:nvPr/>
                    </p:nvPicPr>
                    <p:blipFill>
                      <a:blip r:embed="rId10"/>
                      <a:srcRect/>
                      <a:stretch>
                        <a:fillRect/>
                      </a:stretch>
                    </p:blipFill>
                    <p:spPr bwMode="auto">
                      <a:xfrm>
                        <a:off x="3454400" y="5053013"/>
                        <a:ext cx="54451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字方塊 15"/>
          <p:cNvSpPr txBox="1"/>
          <p:nvPr/>
        </p:nvSpPr>
        <p:spPr>
          <a:xfrm rot="5400000">
            <a:off x="3402483" y="4407118"/>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17" name="手繪多邊形 16"/>
          <p:cNvSpPr/>
          <p:nvPr/>
        </p:nvSpPr>
        <p:spPr>
          <a:xfrm>
            <a:off x="1214665" y="3068121"/>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8" name="手繪多邊形 17"/>
          <p:cNvSpPr/>
          <p:nvPr/>
        </p:nvSpPr>
        <p:spPr>
          <a:xfrm>
            <a:off x="1348015" y="3241062"/>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9" name="手繪多邊形 18"/>
          <p:cNvSpPr/>
          <p:nvPr/>
        </p:nvSpPr>
        <p:spPr>
          <a:xfrm>
            <a:off x="3081565" y="5284171"/>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20" name="文字方塊 19"/>
          <p:cNvSpPr txBox="1"/>
          <p:nvPr/>
        </p:nvSpPr>
        <p:spPr>
          <a:xfrm>
            <a:off x="1239176" y="5782620"/>
            <a:ext cx="1847737" cy="830997"/>
          </a:xfrm>
          <a:prstGeom prst="rect">
            <a:avLst/>
          </a:prstGeom>
          <a:noFill/>
        </p:spPr>
        <p:txBody>
          <a:bodyPr wrap="square" rtlCol="0">
            <a:spAutoFit/>
          </a:bodyPr>
          <a:lstStyle/>
          <a:p>
            <a:pPr defTabSz="457200"/>
            <a:r>
              <a:rPr lang="zh-CN" altLang="en-US" sz="2400" dirty="0" smtClean="0">
                <a:solidFill>
                  <a:prstClr val="black"/>
                </a:solidFill>
              </a:rPr>
              <a:t>墨水</a:t>
            </a:r>
            <a:r>
              <a:rPr lang="en-US" altLang="zh-TW" sz="2400" dirty="0" smtClean="0">
                <a:solidFill>
                  <a:prstClr val="black"/>
                </a:solidFill>
              </a:rPr>
              <a:t> </a:t>
            </a:r>
            <a:r>
              <a:rPr lang="en-US" altLang="zh-TW" sz="2400" dirty="0">
                <a:solidFill>
                  <a:prstClr val="black"/>
                </a:solidFill>
              </a:rPr>
              <a:t>→ 1</a:t>
            </a:r>
          </a:p>
          <a:p>
            <a:pPr defTabSz="457200"/>
            <a:r>
              <a:rPr lang="zh-CN" altLang="en-US" sz="2400" dirty="0" smtClean="0">
                <a:solidFill>
                  <a:prstClr val="black"/>
                </a:solidFill>
              </a:rPr>
              <a:t>无墨水</a:t>
            </a:r>
            <a:r>
              <a:rPr lang="en-US" altLang="zh-TW" sz="2400" dirty="0" smtClean="0">
                <a:solidFill>
                  <a:prstClr val="black"/>
                </a:solidFill>
              </a:rPr>
              <a:t> </a:t>
            </a:r>
            <a:r>
              <a:rPr lang="en-US" altLang="zh-TW" sz="2400" dirty="0">
                <a:solidFill>
                  <a:prstClr val="black"/>
                </a:solidFill>
              </a:rPr>
              <a:t>→ 0</a:t>
            </a:r>
            <a:endParaRPr lang="zh-TW" altLang="en-US" sz="2400" dirty="0">
              <a:solidFill>
                <a:prstClr val="black"/>
              </a:solidFill>
            </a:endParaRPr>
          </a:p>
        </p:txBody>
      </p:sp>
      <p:grpSp>
        <p:nvGrpSpPr>
          <p:cNvPr id="26" name="群組 25"/>
          <p:cNvGrpSpPr/>
          <p:nvPr/>
        </p:nvGrpSpPr>
        <p:grpSpPr>
          <a:xfrm>
            <a:off x="5179092" y="2822199"/>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23" name="文字方塊 22"/>
            <p:cNvSpPr txBox="1"/>
            <p:nvPr/>
          </p:nvSpPr>
          <p:spPr>
            <a:xfrm>
              <a:off x="7153349" y="198712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a:t>
              </a:r>
              <a:endParaRPr lang="zh-TW" altLang="en-US" sz="2800" baseline="-25000" dirty="0">
                <a:solidFill>
                  <a:prstClr val="black"/>
                </a:solidFill>
              </a:endParaRPr>
            </a:p>
          </p:txBody>
        </p:sp>
        <p:sp>
          <p:nvSpPr>
            <p:cNvPr id="24" name="文字方塊 23"/>
            <p:cNvSpPr txBox="1"/>
            <p:nvPr/>
          </p:nvSpPr>
          <p:spPr>
            <a:xfrm>
              <a:off x="7142066" y="278534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2</a:t>
              </a:r>
              <a:endParaRPr lang="zh-TW" altLang="en-US" sz="2800" baseline="-25000" dirty="0">
                <a:solidFill>
                  <a:prstClr val="black"/>
                </a:solidFill>
              </a:endParaRPr>
            </a:p>
          </p:txBody>
        </p:sp>
        <p:sp>
          <p:nvSpPr>
            <p:cNvPr id="25" name="文字方塊 24"/>
            <p:cNvSpPr txBox="1"/>
            <p:nvPr/>
          </p:nvSpPr>
          <p:spPr>
            <a:xfrm>
              <a:off x="7142066" y="4051573"/>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10</a:t>
              </a:r>
              <a:endParaRPr lang="zh-TW" altLang="en-US" sz="2800" baseline="-25000" dirty="0">
                <a:solidFill>
                  <a:prstClr val="black"/>
                </a:solidFill>
              </a:endParaRPr>
            </a:p>
          </p:txBody>
        </p:sp>
      </p:grpSp>
      <p:sp>
        <p:nvSpPr>
          <p:cNvPr id="27" name="文字方塊 26"/>
          <p:cNvSpPr txBox="1"/>
          <p:nvPr/>
        </p:nvSpPr>
        <p:spPr>
          <a:xfrm>
            <a:off x="5106944" y="5737345"/>
            <a:ext cx="3353488"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defTabSz="457200"/>
            <a:r>
              <a:rPr lang="zh-CN" altLang="en-US" sz="2400" dirty="0" smtClean="0">
                <a:solidFill>
                  <a:prstClr val="white"/>
                </a:solidFill>
              </a:rPr>
              <a:t>每一维表示预测为一个数字的概率</a:t>
            </a:r>
            <a:endParaRPr lang="zh-TW" altLang="en-US" sz="2400" dirty="0">
              <a:solidFill>
                <a:prstClr val="white"/>
              </a:solidFill>
            </a:endParaRPr>
          </a:p>
        </p:txBody>
      </p:sp>
      <p:sp>
        <p:nvSpPr>
          <p:cNvPr id="28" name="文字方塊 27"/>
          <p:cNvSpPr txBox="1"/>
          <p:nvPr/>
        </p:nvSpPr>
        <p:spPr>
          <a:xfrm>
            <a:off x="6048212" y="288375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smtClean="0">
                <a:solidFill>
                  <a:prstClr val="white"/>
                </a:solidFill>
              </a:rPr>
              <a:t>是</a:t>
            </a:r>
            <a:r>
              <a:rPr lang="en-US" altLang="zh-TW" sz="2400" dirty="0" smtClean="0">
                <a:solidFill>
                  <a:prstClr val="white"/>
                </a:solidFill>
              </a:rPr>
              <a:t> </a:t>
            </a:r>
            <a:r>
              <a:rPr lang="en-US" altLang="zh-TW" sz="2400" dirty="0">
                <a:solidFill>
                  <a:prstClr val="white"/>
                </a:solidFill>
              </a:rPr>
              <a:t>1</a:t>
            </a:r>
            <a:endParaRPr lang="zh-TW" altLang="en-US" sz="2400" dirty="0">
              <a:solidFill>
                <a:prstClr val="white"/>
              </a:solidFill>
            </a:endParaRPr>
          </a:p>
        </p:txBody>
      </p:sp>
      <p:sp>
        <p:nvSpPr>
          <p:cNvPr id="29" name="文字方塊 28"/>
          <p:cNvSpPr txBox="1"/>
          <p:nvPr/>
        </p:nvSpPr>
        <p:spPr>
          <a:xfrm>
            <a:off x="6055521" y="366503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smtClean="0">
                <a:solidFill>
                  <a:prstClr val="white"/>
                </a:solidFill>
              </a:rPr>
              <a:t>是</a:t>
            </a:r>
            <a:r>
              <a:rPr lang="en-US" altLang="zh-TW" sz="2400" dirty="0" smtClean="0">
                <a:solidFill>
                  <a:prstClr val="white"/>
                </a:solidFill>
              </a:rPr>
              <a:t> </a:t>
            </a:r>
            <a:r>
              <a:rPr lang="en-US" altLang="zh-TW" sz="2400" dirty="0">
                <a:solidFill>
                  <a:prstClr val="white"/>
                </a:solidFill>
              </a:rPr>
              <a:t>2</a:t>
            </a:r>
            <a:endParaRPr lang="zh-TW" altLang="en-US" sz="2400" dirty="0">
              <a:solidFill>
                <a:prstClr val="white"/>
              </a:solidFill>
            </a:endParaRPr>
          </a:p>
        </p:txBody>
      </p:sp>
      <p:sp>
        <p:nvSpPr>
          <p:cNvPr id="30" name="文字方塊 29"/>
          <p:cNvSpPr txBox="1"/>
          <p:nvPr/>
        </p:nvSpPr>
        <p:spPr>
          <a:xfrm>
            <a:off x="6055521" y="493900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smtClean="0">
                <a:solidFill>
                  <a:prstClr val="white"/>
                </a:solidFill>
              </a:rPr>
              <a:t>是</a:t>
            </a:r>
            <a:r>
              <a:rPr lang="en-US" altLang="zh-TW" sz="2400" dirty="0" smtClean="0">
                <a:solidFill>
                  <a:prstClr val="white"/>
                </a:solidFill>
              </a:rPr>
              <a:t> </a:t>
            </a:r>
            <a:r>
              <a:rPr lang="en-US" altLang="zh-TW" sz="2400" dirty="0">
                <a:solidFill>
                  <a:prstClr val="white"/>
                </a:solidFill>
              </a:rPr>
              <a:t>0</a:t>
            </a:r>
            <a:endParaRPr lang="zh-TW" altLang="en-US" sz="2400" dirty="0">
              <a:solidFill>
                <a:prstClr val="white"/>
              </a:solidFill>
            </a:endParaRPr>
          </a:p>
        </p:txBody>
      </p:sp>
      <p:sp>
        <p:nvSpPr>
          <p:cNvPr id="31" name="文字方塊 30"/>
          <p:cNvSpPr txBox="1"/>
          <p:nvPr/>
        </p:nvSpPr>
        <p:spPr>
          <a:xfrm rot="5400000">
            <a:off x="6188216" y="4321802"/>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32" name="矩形 31"/>
          <p:cNvSpPr/>
          <p:nvPr/>
        </p:nvSpPr>
        <p:spPr>
          <a:xfrm>
            <a:off x="5115795" y="294466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altLang="zh-TW" sz="2400" dirty="0">
                <a:solidFill>
                  <a:prstClr val="white"/>
                </a:solidFill>
              </a:rPr>
              <a:t>0.1</a:t>
            </a:r>
            <a:endParaRPr lang="zh-TW" altLang="en-US" sz="2400" dirty="0">
              <a:solidFill>
                <a:prstClr val="white"/>
              </a:solidFill>
            </a:endParaRPr>
          </a:p>
        </p:txBody>
      </p:sp>
      <p:sp>
        <p:nvSpPr>
          <p:cNvPr id="33" name="矩形 32"/>
          <p:cNvSpPr/>
          <p:nvPr/>
        </p:nvSpPr>
        <p:spPr>
          <a:xfrm>
            <a:off x="5115795" y="366906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altLang="zh-TW" sz="2400" dirty="0">
                <a:solidFill>
                  <a:prstClr val="white"/>
                </a:solidFill>
              </a:rPr>
              <a:t>0.7</a:t>
            </a:r>
            <a:endParaRPr lang="zh-TW" altLang="en-US" sz="2400" dirty="0">
              <a:solidFill>
                <a:prstClr val="white"/>
              </a:solidFill>
            </a:endParaRPr>
          </a:p>
        </p:txBody>
      </p:sp>
      <p:sp>
        <p:nvSpPr>
          <p:cNvPr id="34" name="矩形 33"/>
          <p:cNvSpPr/>
          <p:nvPr/>
        </p:nvSpPr>
        <p:spPr>
          <a:xfrm>
            <a:off x="5096948" y="4938330"/>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altLang="zh-TW" sz="2400" dirty="0">
                <a:solidFill>
                  <a:prstClr val="white"/>
                </a:solidFill>
              </a:rPr>
              <a:t>0.2</a:t>
            </a:r>
            <a:endParaRPr lang="zh-TW" altLang="en-US" sz="2400" dirty="0">
              <a:solidFill>
                <a:prstClr val="white"/>
              </a:solidFill>
            </a:endParaRPr>
          </a:p>
        </p:txBody>
      </p:sp>
      <p:sp>
        <p:nvSpPr>
          <p:cNvPr id="35" name="矩形 34"/>
          <p:cNvSpPr/>
          <p:nvPr/>
        </p:nvSpPr>
        <p:spPr>
          <a:xfrm>
            <a:off x="5007951" y="3577013"/>
            <a:ext cx="1950970" cy="640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36" name="矩形 35"/>
          <p:cNvSpPr/>
          <p:nvPr/>
        </p:nvSpPr>
        <p:spPr>
          <a:xfrm>
            <a:off x="7006627" y="3813785"/>
            <a:ext cx="1940923" cy="903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zh-CN" altLang="en-US" sz="2800" dirty="0" smtClean="0">
                <a:solidFill>
                  <a:prstClr val="white"/>
                </a:solidFill>
              </a:rPr>
              <a:t>图像是</a:t>
            </a:r>
            <a:r>
              <a:rPr lang="en-US" altLang="zh-TW" sz="2800" dirty="0" smtClean="0">
                <a:solidFill>
                  <a:prstClr val="white"/>
                </a:solidFill>
              </a:rPr>
              <a:t>“</a:t>
            </a:r>
            <a:r>
              <a:rPr lang="en-US" altLang="zh-TW" sz="2800" dirty="0">
                <a:solidFill>
                  <a:prstClr val="white"/>
                </a:solidFill>
              </a:rPr>
              <a:t>2”</a:t>
            </a:r>
            <a:endParaRPr lang="zh-TW" altLang="en-US" sz="2800" dirty="0">
              <a:solidFill>
                <a:prstClr val="white"/>
              </a:solidFill>
            </a:endParaRPr>
          </a:p>
        </p:txBody>
      </p:sp>
    </p:spTree>
    <p:extLst>
      <p:ext uri="{BB962C8B-B14F-4D97-AF65-F5344CB8AC3E}">
        <p14:creationId xmlns:p14="http://schemas.microsoft.com/office/powerpoint/2010/main" val="14110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4" grpId="0" animBg="1"/>
      <p:bldP spid="16" grpId="0"/>
      <p:bldP spid="17" grpId="0" animBg="1"/>
      <p:bldP spid="18" grpId="0" animBg="1"/>
      <p:bldP spid="19" grpId="0" animBg="1"/>
      <p:bldP spid="20" grpId="0"/>
      <p:bldP spid="27" grpId="0" animBg="1"/>
      <p:bldP spid="28" grpId="0" animBg="1"/>
      <p:bldP spid="29" grpId="0" animBg="1"/>
      <p:bldP spid="30" grpId="0" animBg="1"/>
      <p:bldP spid="31" grpId="0"/>
      <p:bldP spid="3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案例应用：手写数字识别</a:t>
            </a:r>
            <a:endParaRPr lang="zh-TW" altLang="en-US" dirty="0"/>
          </a:p>
        </p:txBody>
      </p:sp>
      <p:pic>
        <p:nvPicPr>
          <p:cNvPr id="5" name="圖片 4"/>
          <p:cNvPicPr>
            <a:picLocks noChangeAspect="1"/>
          </p:cNvPicPr>
          <p:nvPr/>
        </p:nvPicPr>
        <p:blipFill>
          <a:blip r:embed="rId4"/>
          <a:stretch>
            <a:fillRect/>
          </a:stretch>
        </p:blipFill>
        <p:spPr>
          <a:xfrm>
            <a:off x="1401933" y="3170126"/>
            <a:ext cx="1602442" cy="1592235"/>
          </a:xfrm>
          <a:prstGeom prst="rect">
            <a:avLst/>
          </a:prstGeom>
        </p:spPr>
      </p:pic>
      <p:sp>
        <p:nvSpPr>
          <p:cNvPr id="7" name="矩形 6"/>
          <p:cNvSpPr/>
          <p:nvPr/>
        </p:nvSpPr>
        <p:spPr>
          <a:xfrm>
            <a:off x="3825017" y="31846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altLang="zh-TW" sz="2800" dirty="0">
                <a:solidFill>
                  <a:prstClr val="white"/>
                </a:solidFill>
              </a:rPr>
              <a:t>Machine</a:t>
            </a:r>
            <a:endParaRPr lang="zh-TW" altLang="en-US" sz="2800" dirty="0">
              <a:solidFill>
                <a:prstClr val="white"/>
              </a:solidFill>
            </a:endParaRPr>
          </a:p>
        </p:txBody>
      </p:sp>
      <p:sp>
        <p:nvSpPr>
          <p:cNvPr id="8" name="向右箭號 7"/>
          <p:cNvSpPr/>
          <p:nvPr/>
        </p:nvSpPr>
        <p:spPr>
          <a:xfrm>
            <a:off x="3095815" y="353044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9" name="向右箭號 8"/>
          <p:cNvSpPr/>
          <p:nvPr/>
        </p:nvSpPr>
        <p:spPr>
          <a:xfrm>
            <a:off x="5951758" y="354031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10" name="文字方塊 9"/>
          <p:cNvSpPr txBox="1"/>
          <p:nvPr/>
        </p:nvSpPr>
        <p:spPr>
          <a:xfrm>
            <a:off x="6666447" y="3671695"/>
            <a:ext cx="721324" cy="584775"/>
          </a:xfrm>
          <a:prstGeom prst="rect">
            <a:avLst/>
          </a:prstGeom>
          <a:noFill/>
        </p:spPr>
        <p:txBody>
          <a:bodyPr wrap="square" rtlCol="0">
            <a:spAutoFit/>
          </a:bodyPr>
          <a:lstStyle/>
          <a:p>
            <a:pPr defTabSz="457200"/>
            <a:r>
              <a:rPr lang="en-US" altLang="zh-TW" sz="3200" dirty="0">
                <a:solidFill>
                  <a:prstClr val="black"/>
                </a:solidFill>
              </a:rPr>
              <a:t>“2”</a:t>
            </a:r>
            <a:endParaRPr lang="zh-TW" altLang="en-US" sz="3200" dirty="0">
              <a:solidFill>
                <a:prstClr val="black"/>
              </a:solidFill>
            </a:endParaRPr>
          </a:p>
        </p:txBody>
      </p:sp>
      <p:grpSp>
        <p:nvGrpSpPr>
          <p:cNvPr id="6" name="群組 5"/>
          <p:cNvGrpSpPr/>
          <p:nvPr/>
        </p:nvGrpSpPr>
        <p:grpSpPr>
          <a:xfrm>
            <a:off x="2462115" y="2538616"/>
            <a:ext cx="600084" cy="2625052"/>
            <a:chOff x="2462115" y="2538616"/>
            <a:chExt cx="600084" cy="2625052"/>
          </a:xfrm>
        </p:grpSpPr>
        <p:sp>
          <p:nvSpPr>
            <p:cNvPr id="12" name="矩形 11"/>
            <p:cNvSpPr/>
            <p:nvPr/>
          </p:nvSpPr>
          <p:spPr>
            <a:xfrm>
              <a:off x="2462115" y="253861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13" name="矩形 12"/>
            <p:cNvSpPr/>
            <p:nvPr/>
          </p:nvSpPr>
          <p:spPr>
            <a:xfrm>
              <a:off x="2530503" y="325630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4" name="矩形 13"/>
            <p:cNvSpPr/>
            <p:nvPr/>
          </p:nvSpPr>
          <p:spPr>
            <a:xfrm>
              <a:off x="2536321" y="26859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15" name="Object 12"/>
            <p:cNvGraphicFramePr>
              <a:graphicFrameLocks noChangeAspect="1"/>
            </p:cNvGraphicFramePr>
            <p:nvPr>
              <p:extLst/>
            </p:nvPr>
          </p:nvGraphicFramePr>
          <p:xfrm>
            <a:off x="2549020" y="2590730"/>
            <a:ext cx="325438" cy="461962"/>
          </p:xfrm>
          <a:graphic>
            <a:graphicData uri="http://schemas.openxmlformats.org/presentationml/2006/ole">
              <mc:AlternateContent xmlns:mc="http://schemas.openxmlformats.org/markup-compatibility/2006">
                <mc:Choice xmlns:v="urn:schemas-microsoft-com:vml" Requires="v">
                  <p:oleObj spid="_x0000_s12593"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2549020" y="259073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nvPr>
          </p:nvGraphicFramePr>
          <p:xfrm>
            <a:off x="2554316" y="3173459"/>
            <a:ext cx="352425" cy="461963"/>
          </p:xfrm>
          <a:graphic>
            <a:graphicData uri="http://schemas.openxmlformats.org/presentationml/2006/ole">
              <mc:AlternateContent xmlns:mc="http://schemas.openxmlformats.org/markup-compatibility/2006">
                <mc:Choice xmlns:v="urn:schemas-microsoft-com:vml" Requires="v">
                  <p:oleObj spid="_x0000_s12594"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2554316" y="317345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540028" y="46540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18" name="Object 12"/>
            <p:cNvGraphicFramePr>
              <a:graphicFrameLocks noChangeAspect="1"/>
            </p:cNvGraphicFramePr>
            <p:nvPr>
              <p:extLst>
                <p:ext uri="{D42A27DB-BD31-4B8C-83A1-F6EECF244321}">
                  <p14:modId xmlns:p14="http://schemas.microsoft.com/office/powerpoint/2010/main" val="3532763171"/>
                </p:ext>
              </p:extLst>
            </p:nvPr>
          </p:nvGraphicFramePr>
          <p:xfrm>
            <a:off x="2468563" y="4584700"/>
            <a:ext cx="544512" cy="434975"/>
          </p:xfrm>
          <a:graphic>
            <a:graphicData uri="http://schemas.openxmlformats.org/presentationml/2006/ole">
              <mc:AlternateContent xmlns:mc="http://schemas.openxmlformats.org/markup-compatibility/2006">
                <mc:Choice xmlns:v="urn:schemas-microsoft-com:vml" Requires="v">
                  <p:oleObj spid="_x0000_s12595" name="Equation" r:id="rId9" imgW="253800" imgH="203040" progId="Equation.DSMT4">
                    <p:embed/>
                  </p:oleObj>
                </mc:Choice>
                <mc:Fallback>
                  <p:oleObj name="Equation" r:id="rId9" imgW="253800" imgH="203040" progId="Equation.DSMT4">
                    <p:embed/>
                    <p:pic>
                      <p:nvPicPr>
                        <p:cNvPr id="0" name=""/>
                        <p:cNvPicPr>
                          <a:picLocks noChangeAspect="1" noChangeArrowheads="1"/>
                        </p:cNvPicPr>
                        <p:nvPr/>
                      </p:nvPicPr>
                      <p:blipFill>
                        <a:blip r:embed="rId10"/>
                        <a:srcRect/>
                        <a:stretch>
                          <a:fillRect/>
                        </a:stretch>
                      </p:blipFill>
                      <p:spPr bwMode="auto">
                        <a:xfrm>
                          <a:off x="2468563" y="4584700"/>
                          <a:ext cx="54451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2415960" y="3939008"/>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grpSp>
        <p:nvGrpSpPr>
          <p:cNvPr id="20" name="群組 19"/>
          <p:cNvGrpSpPr/>
          <p:nvPr/>
        </p:nvGrpSpPr>
        <p:grpSpPr>
          <a:xfrm>
            <a:off x="6789662" y="2501358"/>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23" name="文字方塊 22"/>
            <p:cNvSpPr txBox="1"/>
            <p:nvPr/>
          </p:nvSpPr>
          <p:spPr>
            <a:xfrm>
              <a:off x="7153349" y="198712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a:t>
              </a:r>
              <a:endParaRPr lang="zh-TW" altLang="en-US" sz="2800" baseline="-25000" dirty="0">
                <a:solidFill>
                  <a:prstClr val="black"/>
                </a:solidFill>
              </a:endParaRPr>
            </a:p>
          </p:txBody>
        </p:sp>
        <p:sp>
          <p:nvSpPr>
            <p:cNvPr id="24" name="文字方塊 23"/>
            <p:cNvSpPr txBox="1"/>
            <p:nvPr/>
          </p:nvSpPr>
          <p:spPr>
            <a:xfrm>
              <a:off x="7142066" y="278534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2</a:t>
              </a:r>
              <a:endParaRPr lang="zh-TW" altLang="en-US" sz="2800" baseline="-25000" dirty="0">
                <a:solidFill>
                  <a:prstClr val="black"/>
                </a:solidFill>
              </a:endParaRPr>
            </a:p>
          </p:txBody>
        </p:sp>
        <p:sp>
          <p:nvSpPr>
            <p:cNvPr id="25" name="文字方塊 24"/>
            <p:cNvSpPr txBox="1"/>
            <p:nvPr/>
          </p:nvSpPr>
          <p:spPr>
            <a:xfrm>
              <a:off x="7142066" y="4051573"/>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10</a:t>
              </a:r>
              <a:endParaRPr lang="zh-TW" altLang="en-US" sz="2800" baseline="-25000" dirty="0">
                <a:solidFill>
                  <a:prstClr val="black"/>
                </a:solidFill>
              </a:endParaRPr>
            </a:p>
          </p:txBody>
        </p:sp>
      </p:grpSp>
      <p:sp>
        <p:nvSpPr>
          <p:cNvPr id="26" name="文字方塊 25"/>
          <p:cNvSpPr txBox="1"/>
          <p:nvPr/>
        </p:nvSpPr>
        <p:spPr>
          <a:xfrm>
            <a:off x="7460863" y="257211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smtClean="0">
                <a:solidFill>
                  <a:prstClr val="white"/>
                </a:solidFill>
              </a:rPr>
              <a:t>是</a:t>
            </a:r>
            <a:r>
              <a:rPr lang="en-US" altLang="zh-TW" sz="2400" dirty="0" smtClean="0">
                <a:solidFill>
                  <a:prstClr val="white"/>
                </a:solidFill>
              </a:rPr>
              <a:t> </a:t>
            </a:r>
            <a:r>
              <a:rPr lang="en-US" altLang="zh-TW" sz="2400" dirty="0">
                <a:solidFill>
                  <a:prstClr val="white"/>
                </a:solidFill>
              </a:rPr>
              <a:t>1</a:t>
            </a:r>
            <a:endParaRPr lang="zh-TW" altLang="en-US" sz="2400" dirty="0">
              <a:solidFill>
                <a:prstClr val="white"/>
              </a:solidFill>
            </a:endParaRPr>
          </a:p>
        </p:txBody>
      </p:sp>
      <p:sp>
        <p:nvSpPr>
          <p:cNvPr id="27" name="文字方塊 26"/>
          <p:cNvSpPr txBox="1"/>
          <p:nvPr/>
        </p:nvSpPr>
        <p:spPr>
          <a:xfrm>
            <a:off x="7468172" y="335339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smtClean="0">
                <a:solidFill>
                  <a:prstClr val="white"/>
                </a:solidFill>
              </a:rPr>
              <a:t>是</a:t>
            </a:r>
            <a:r>
              <a:rPr lang="en-US" altLang="zh-TW" sz="2400" dirty="0" smtClean="0">
                <a:solidFill>
                  <a:prstClr val="white"/>
                </a:solidFill>
              </a:rPr>
              <a:t> </a:t>
            </a:r>
            <a:r>
              <a:rPr lang="en-US" altLang="zh-TW" sz="2400" dirty="0">
                <a:solidFill>
                  <a:prstClr val="white"/>
                </a:solidFill>
              </a:rPr>
              <a:t>2</a:t>
            </a:r>
            <a:endParaRPr lang="zh-TW" altLang="en-US" sz="2400" dirty="0">
              <a:solidFill>
                <a:prstClr val="white"/>
              </a:solidFill>
            </a:endParaRPr>
          </a:p>
        </p:txBody>
      </p:sp>
      <p:sp>
        <p:nvSpPr>
          <p:cNvPr id="28" name="文字方塊 27"/>
          <p:cNvSpPr txBox="1"/>
          <p:nvPr/>
        </p:nvSpPr>
        <p:spPr>
          <a:xfrm>
            <a:off x="7468172" y="462736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smtClean="0">
                <a:solidFill>
                  <a:prstClr val="white"/>
                </a:solidFill>
              </a:rPr>
              <a:t>是</a:t>
            </a:r>
            <a:r>
              <a:rPr lang="en-US" altLang="zh-TW" sz="2400" dirty="0" smtClean="0">
                <a:solidFill>
                  <a:prstClr val="white"/>
                </a:solidFill>
              </a:rPr>
              <a:t> </a:t>
            </a:r>
            <a:r>
              <a:rPr lang="en-US" altLang="zh-TW" sz="2400" dirty="0">
                <a:solidFill>
                  <a:prstClr val="white"/>
                </a:solidFill>
              </a:rPr>
              <a:t>0</a:t>
            </a:r>
            <a:endParaRPr lang="zh-TW" altLang="en-US" sz="2400" dirty="0">
              <a:solidFill>
                <a:prstClr val="white"/>
              </a:solidFill>
            </a:endParaRPr>
          </a:p>
        </p:txBody>
      </p:sp>
      <p:sp>
        <p:nvSpPr>
          <p:cNvPr id="30" name="文字方塊 29"/>
          <p:cNvSpPr txBox="1"/>
          <p:nvPr/>
        </p:nvSpPr>
        <p:spPr>
          <a:xfrm rot="5400000">
            <a:off x="7600867" y="4010162"/>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11" name="文字方塊 10"/>
          <p:cNvSpPr txBox="1"/>
          <p:nvPr/>
        </p:nvSpPr>
        <p:spPr>
          <a:xfrm>
            <a:off x="3436169" y="4769778"/>
            <a:ext cx="2932815" cy="461665"/>
          </a:xfrm>
          <a:prstGeom prst="rect">
            <a:avLst/>
          </a:prstGeom>
          <a:noFill/>
        </p:spPr>
        <p:txBody>
          <a:bodyPr wrap="square" rtlCol="0">
            <a:spAutoFit/>
          </a:bodyPr>
          <a:lstStyle/>
          <a:p>
            <a:pPr algn="ctr" defTabSz="457200"/>
            <a:r>
              <a:rPr lang="zh-CN" altLang="en-US" sz="2400" dirty="0" smtClean="0">
                <a:solidFill>
                  <a:prstClr val="black"/>
                </a:solidFill>
              </a:rPr>
              <a:t>一个函数</a:t>
            </a:r>
            <a:r>
              <a:rPr lang="en-US" altLang="zh-TW" sz="2400" dirty="0" smtClean="0">
                <a:solidFill>
                  <a:prstClr val="black"/>
                </a:solidFill>
              </a:rPr>
              <a:t> </a:t>
            </a:r>
            <a:r>
              <a:rPr lang="en-US" altLang="zh-TW" sz="2400" dirty="0">
                <a:solidFill>
                  <a:prstClr val="black"/>
                </a:solidFill>
              </a:rPr>
              <a:t>……</a:t>
            </a:r>
            <a:endParaRPr lang="zh-TW" altLang="en-US" sz="2400" dirty="0">
              <a:solidFill>
                <a:prstClr val="black"/>
              </a:solidFill>
            </a:endParaRPr>
          </a:p>
        </p:txBody>
      </p:sp>
      <p:sp>
        <p:nvSpPr>
          <p:cNvPr id="31" name="文字方塊 30"/>
          <p:cNvSpPr txBox="1"/>
          <p:nvPr/>
        </p:nvSpPr>
        <p:spPr>
          <a:xfrm>
            <a:off x="1668125" y="5484126"/>
            <a:ext cx="2086705" cy="830997"/>
          </a:xfrm>
          <a:prstGeom prst="rect">
            <a:avLst/>
          </a:prstGeom>
          <a:noFill/>
        </p:spPr>
        <p:txBody>
          <a:bodyPr wrap="square" rtlCol="0">
            <a:spAutoFit/>
          </a:bodyPr>
          <a:lstStyle/>
          <a:p>
            <a:pPr algn="ctr" defTabSz="457200"/>
            <a:r>
              <a:rPr lang="zh-CN" altLang="en-US" sz="2400" dirty="0" smtClean="0">
                <a:solidFill>
                  <a:prstClr val="black"/>
                </a:solidFill>
              </a:rPr>
              <a:t>输入</a:t>
            </a:r>
            <a:r>
              <a:rPr lang="en-US" altLang="zh-TW" sz="2400" dirty="0" smtClean="0">
                <a:solidFill>
                  <a:prstClr val="black"/>
                </a:solidFill>
              </a:rPr>
              <a:t>: </a:t>
            </a:r>
            <a:endParaRPr lang="en-US" altLang="zh-TW" sz="2400" dirty="0">
              <a:solidFill>
                <a:prstClr val="black"/>
              </a:solidFill>
            </a:endParaRPr>
          </a:p>
          <a:p>
            <a:pPr algn="ctr" defTabSz="457200"/>
            <a:r>
              <a:rPr lang="en-US" altLang="zh-CN" sz="2400" dirty="0" smtClean="0">
                <a:solidFill>
                  <a:prstClr val="black"/>
                </a:solidFill>
              </a:rPr>
              <a:t>784</a:t>
            </a:r>
            <a:r>
              <a:rPr lang="zh-CN" altLang="en-US" sz="2400" dirty="0" smtClean="0">
                <a:solidFill>
                  <a:prstClr val="black"/>
                </a:solidFill>
              </a:rPr>
              <a:t>维向量</a:t>
            </a:r>
            <a:endParaRPr lang="zh-TW" altLang="en-US" sz="2400" dirty="0">
              <a:solidFill>
                <a:prstClr val="black"/>
              </a:solidFill>
            </a:endParaRPr>
          </a:p>
        </p:txBody>
      </p:sp>
      <p:sp>
        <p:nvSpPr>
          <p:cNvPr id="33" name="文字方塊 32"/>
          <p:cNvSpPr txBox="1"/>
          <p:nvPr/>
        </p:nvSpPr>
        <p:spPr>
          <a:xfrm>
            <a:off x="5951758" y="5484125"/>
            <a:ext cx="2153750" cy="830997"/>
          </a:xfrm>
          <a:prstGeom prst="rect">
            <a:avLst/>
          </a:prstGeom>
          <a:noFill/>
        </p:spPr>
        <p:txBody>
          <a:bodyPr wrap="square" rtlCol="0">
            <a:spAutoFit/>
          </a:bodyPr>
          <a:lstStyle/>
          <a:p>
            <a:pPr algn="ctr" defTabSz="457200"/>
            <a:r>
              <a:rPr lang="zh-CN" altLang="en-US" sz="2400" dirty="0" smtClean="0">
                <a:solidFill>
                  <a:prstClr val="black"/>
                </a:solidFill>
              </a:rPr>
              <a:t>输出</a:t>
            </a:r>
            <a:r>
              <a:rPr lang="en-US" altLang="zh-TW" sz="2400" dirty="0" smtClean="0">
                <a:solidFill>
                  <a:prstClr val="black"/>
                </a:solidFill>
              </a:rPr>
              <a:t>: </a:t>
            </a:r>
            <a:endParaRPr lang="en-US" altLang="zh-TW" sz="2400" dirty="0">
              <a:solidFill>
                <a:prstClr val="black"/>
              </a:solidFill>
            </a:endParaRPr>
          </a:p>
          <a:p>
            <a:pPr algn="ctr" defTabSz="457200"/>
            <a:r>
              <a:rPr lang="en-US" altLang="zh-CN" sz="2400" dirty="0" smtClean="0">
                <a:solidFill>
                  <a:prstClr val="black"/>
                </a:solidFill>
              </a:rPr>
              <a:t>10</a:t>
            </a:r>
            <a:r>
              <a:rPr lang="zh-CN" altLang="en-US" sz="2400" dirty="0" smtClean="0">
                <a:solidFill>
                  <a:prstClr val="black"/>
                </a:solidFill>
              </a:rPr>
              <a:t>维向量</a:t>
            </a:r>
            <a:endParaRPr lang="zh-TW" altLang="en-US" sz="2400" dirty="0">
              <a:solidFill>
                <a:prstClr val="black"/>
              </a:solidFill>
            </a:endParaRPr>
          </a:p>
        </p:txBody>
      </p:sp>
      <p:sp>
        <p:nvSpPr>
          <p:cNvPr id="32" name="文字方塊 31"/>
          <p:cNvSpPr txBox="1"/>
          <p:nvPr/>
        </p:nvSpPr>
        <p:spPr>
          <a:xfrm>
            <a:off x="4074432" y="3677398"/>
            <a:ext cx="1609082"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457200"/>
            <a:r>
              <a:rPr lang="zh-CN" altLang="en-US" sz="2800" dirty="0" smtClean="0">
                <a:solidFill>
                  <a:prstClr val="white"/>
                </a:solidFill>
              </a:rPr>
              <a:t>神经网络</a:t>
            </a:r>
            <a:endParaRPr lang="zh-TW" altLang="en-US" sz="2800" dirty="0">
              <a:solidFill>
                <a:prstClr val="white"/>
              </a:solidFill>
            </a:endParaRPr>
          </a:p>
        </p:txBody>
      </p:sp>
    </p:spTree>
    <p:extLst>
      <p:ext uri="{BB962C8B-B14F-4D97-AF65-F5344CB8AC3E}">
        <p14:creationId xmlns:p14="http://schemas.microsoft.com/office/powerpoint/2010/main" val="383421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p:bldP spid="11" grpId="0"/>
      <p:bldP spid="31" grpId="0"/>
      <p:bldP spid="33" grpId="0"/>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圖片 106"/>
          <p:cNvPicPr>
            <a:picLocks noChangeAspect="1"/>
          </p:cNvPicPr>
          <p:nvPr/>
        </p:nvPicPr>
        <p:blipFill>
          <a:blip r:embed="rId4"/>
          <a:stretch>
            <a:fillRect/>
          </a:stretch>
        </p:blipFill>
        <p:spPr>
          <a:xfrm>
            <a:off x="152795" y="2880668"/>
            <a:ext cx="1602442" cy="1592235"/>
          </a:xfrm>
          <a:prstGeom prst="rect">
            <a:avLst/>
          </a:prstGeom>
        </p:spPr>
      </p:pic>
      <p:sp>
        <p:nvSpPr>
          <p:cNvPr id="64" name="文字方塊 63"/>
          <p:cNvSpPr txBox="1"/>
          <p:nvPr/>
        </p:nvSpPr>
        <p:spPr>
          <a:xfrm>
            <a:off x="5860033" y="5085676"/>
            <a:ext cx="1165859" cy="461665"/>
          </a:xfrm>
          <a:prstGeom prst="rect">
            <a:avLst/>
          </a:prstGeom>
          <a:noFill/>
        </p:spPr>
        <p:txBody>
          <a:bodyPr wrap="square" rtlCol="0">
            <a:spAutoFit/>
          </a:bodyPr>
          <a:lstStyle/>
          <a:p>
            <a:pPr algn="ctr" defTabSz="457200"/>
            <a:r>
              <a:rPr lang="zh-CN" altLang="en-US" sz="2400" b="1" dirty="0" smtClean="0">
                <a:solidFill>
                  <a:prstClr val="black"/>
                </a:solidFill>
              </a:rPr>
              <a:t>输出层</a:t>
            </a:r>
            <a:endParaRPr lang="zh-TW" altLang="en-US" sz="2400" b="1" dirty="0">
              <a:solidFill>
                <a:prstClr val="black"/>
              </a:solidFill>
            </a:endParaRPr>
          </a:p>
        </p:txBody>
      </p:sp>
      <p:sp>
        <p:nvSpPr>
          <p:cNvPr id="65" name="文字方塊 64"/>
          <p:cNvSpPr txBox="1"/>
          <p:nvPr/>
        </p:nvSpPr>
        <p:spPr>
          <a:xfrm>
            <a:off x="2906128" y="5061220"/>
            <a:ext cx="2066642" cy="461665"/>
          </a:xfrm>
          <a:prstGeom prst="rect">
            <a:avLst/>
          </a:prstGeom>
          <a:noFill/>
        </p:spPr>
        <p:txBody>
          <a:bodyPr wrap="square" rtlCol="0">
            <a:spAutoFit/>
          </a:bodyPr>
          <a:lstStyle/>
          <a:p>
            <a:pPr algn="ctr" defTabSz="457200"/>
            <a:r>
              <a:rPr lang="zh-CN" altLang="en-US" sz="2400" b="1" dirty="0" smtClean="0">
                <a:solidFill>
                  <a:prstClr val="black"/>
                </a:solidFill>
              </a:rPr>
              <a:t>隐含层</a:t>
            </a:r>
            <a:endParaRPr lang="zh-TW" altLang="en-US" sz="2400" b="1" dirty="0">
              <a:solidFill>
                <a:prstClr val="black"/>
              </a:solidFill>
            </a:endParaRPr>
          </a:p>
        </p:txBody>
      </p:sp>
      <p:sp>
        <p:nvSpPr>
          <p:cNvPr id="66" name="右大括弧 65"/>
          <p:cNvSpPr/>
          <p:nvPr/>
        </p:nvSpPr>
        <p:spPr>
          <a:xfrm rot="5400000">
            <a:off x="3844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zh-TW" altLang="en-US">
              <a:solidFill>
                <a:prstClr val="black"/>
              </a:solidFill>
            </a:endParaRPr>
          </a:p>
        </p:txBody>
      </p:sp>
      <p:sp>
        <p:nvSpPr>
          <p:cNvPr id="59" name="矩形 58"/>
          <p:cNvSpPr/>
          <p:nvPr/>
        </p:nvSpPr>
        <p:spPr>
          <a:xfrm>
            <a:off x="1321462"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60" name="文字方塊 59"/>
          <p:cNvSpPr txBox="1"/>
          <p:nvPr/>
        </p:nvSpPr>
        <p:spPr>
          <a:xfrm>
            <a:off x="993976" y="5085676"/>
            <a:ext cx="1221928" cy="461665"/>
          </a:xfrm>
          <a:prstGeom prst="rect">
            <a:avLst/>
          </a:prstGeom>
          <a:noFill/>
        </p:spPr>
        <p:txBody>
          <a:bodyPr wrap="square" rtlCol="0">
            <a:spAutoFit/>
          </a:bodyPr>
          <a:lstStyle/>
          <a:p>
            <a:pPr algn="ctr" defTabSz="457200"/>
            <a:r>
              <a:rPr lang="zh-CN" altLang="en-US" sz="2400" b="1" dirty="0" smtClean="0">
                <a:solidFill>
                  <a:prstClr val="black"/>
                </a:solidFill>
              </a:rPr>
              <a:t>输入层</a:t>
            </a:r>
            <a:endParaRPr lang="zh-TW" altLang="en-US" sz="2400" b="1" dirty="0">
              <a:solidFill>
                <a:prstClr val="black"/>
              </a:solidFill>
            </a:endParaRPr>
          </a:p>
        </p:txBody>
      </p:sp>
      <p:sp>
        <p:nvSpPr>
          <p:cNvPr id="2" name="標題 1"/>
          <p:cNvSpPr>
            <a:spLocks noGrp="1"/>
          </p:cNvSpPr>
          <p:nvPr>
            <p:ph type="title"/>
          </p:nvPr>
        </p:nvSpPr>
        <p:spPr/>
        <p:txBody>
          <a:bodyPr/>
          <a:lstStyle/>
          <a:p>
            <a:r>
              <a:rPr lang="zh-CN" altLang="en-US" dirty="0"/>
              <a:t>案例应用：手写数字识别</a:t>
            </a:r>
            <a:endParaRPr lang="zh-TW" altLang="en-US" dirty="0"/>
          </a:p>
        </p:txBody>
      </p:sp>
      <p:sp>
        <p:nvSpPr>
          <p:cNvPr id="7" name="文字方塊 6"/>
          <p:cNvSpPr txBox="1"/>
          <p:nvPr/>
        </p:nvSpPr>
        <p:spPr>
          <a:xfrm>
            <a:off x="993976" y="1770729"/>
            <a:ext cx="1134648" cy="461665"/>
          </a:xfrm>
          <a:prstGeom prst="rect">
            <a:avLst/>
          </a:prstGeom>
          <a:noFill/>
        </p:spPr>
        <p:txBody>
          <a:bodyPr wrap="square" rtlCol="0">
            <a:spAutoFit/>
          </a:bodyPr>
          <a:lstStyle/>
          <a:p>
            <a:pPr algn="ctr" defTabSz="457200"/>
            <a:r>
              <a:rPr lang="en-US" altLang="zh-TW" sz="2400" dirty="0">
                <a:solidFill>
                  <a:prstClr val="black"/>
                </a:solidFill>
              </a:rPr>
              <a:t>Input</a:t>
            </a:r>
          </a:p>
        </p:txBody>
      </p:sp>
      <p:sp>
        <p:nvSpPr>
          <p:cNvPr id="8" name="文字方塊 7"/>
          <p:cNvSpPr txBox="1"/>
          <p:nvPr/>
        </p:nvSpPr>
        <p:spPr>
          <a:xfrm>
            <a:off x="7138018" y="1770729"/>
            <a:ext cx="1134648" cy="461665"/>
          </a:xfrm>
          <a:prstGeom prst="rect">
            <a:avLst/>
          </a:prstGeom>
          <a:noFill/>
        </p:spPr>
        <p:txBody>
          <a:bodyPr wrap="square" rtlCol="0">
            <a:spAutoFit/>
          </a:bodyPr>
          <a:lstStyle/>
          <a:p>
            <a:pPr algn="ctr" defTabSz="457200"/>
            <a:r>
              <a:rPr lang="en-US" altLang="zh-TW" sz="2400" dirty="0">
                <a:solidFill>
                  <a:prstClr val="black"/>
                </a:solidFill>
              </a:rPr>
              <a:t>Output</a:t>
            </a:r>
          </a:p>
        </p:txBody>
      </p:sp>
      <p:cxnSp>
        <p:nvCxnSpPr>
          <p:cNvPr id="11" name="直線單箭頭接點 10"/>
          <p:cNvCxnSpPr/>
          <p:nvPr/>
        </p:nvCxnSpPr>
        <p:spPr>
          <a:xfrm>
            <a:off x="6433736"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543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09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89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sp>
        <p:nvSpPr>
          <p:cNvPr id="15" name="矩形 14"/>
          <p:cNvSpPr/>
          <p:nvPr/>
        </p:nvSpPr>
        <p:spPr>
          <a:xfrm>
            <a:off x="1395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16" name="Object 12"/>
          <p:cNvGraphicFramePr>
            <a:graphicFrameLocks noChangeAspect="1"/>
          </p:cNvGraphicFramePr>
          <p:nvPr>
            <p:extLst/>
          </p:nvPr>
        </p:nvGraphicFramePr>
        <p:xfrm>
          <a:off x="1408367" y="2304627"/>
          <a:ext cx="325438" cy="461962"/>
        </p:xfrm>
        <a:graphic>
          <a:graphicData uri="http://schemas.openxmlformats.org/presentationml/2006/ole">
            <mc:AlternateContent xmlns:mc="http://schemas.openxmlformats.org/markup-compatibility/2006">
              <mc:Choice xmlns:v="urn:schemas-microsoft-com:vml" Requires="v">
                <p:oleObj spid="_x0000_s13617"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1408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1413663" y="2887356"/>
          <a:ext cx="352425" cy="461963"/>
        </p:xfrm>
        <a:graphic>
          <a:graphicData uri="http://schemas.openxmlformats.org/presentationml/2006/ole">
            <mc:AlternateContent xmlns:mc="http://schemas.openxmlformats.org/markup-compatibility/2006">
              <mc:Choice xmlns:v="urn:schemas-microsoft-com:vml" Requires="v">
                <p:oleObj spid="_x0000_s13618"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1413663" y="288735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332137" y="177072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defTabSz="457200"/>
              <a:r>
                <a:rPr lang="en-US" altLang="zh-TW" sz="2400" dirty="0">
                  <a:solidFill>
                    <a:prstClr val="black"/>
                  </a:solidFill>
                </a:rPr>
                <a:t>Layer 1</a:t>
              </a:r>
              <a:endParaRPr lang="zh-TW" altLang="en-US" sz="2400" dirty="0">
                <a:solidFill>
                  <a:prstClr val="black"/>
                </a:solidFill>
              </a:endParaRPr>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zh-TW" altLang="en-US">
                <a:solidFill>
                  <a:prstClr val="black"/>
                </a:solidFill>
              </a:endParaRPr>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sp>
        <p:nvSpPr>
          <p:cNvPr id="22" name="矩形 21"/>
          <p:cNvSpPr/>
          <p:nvPr/>
        </p:nvSpPr>
        <p:spPr>
          <a:xfrm>
            <a:off x="1399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57200"/>
            <a:endParaRPr lang="zh-TW" altLang="en-US">
              <a:solidFill>
                <a:prstClr val="black"/>
              </a:solidFill>
            </a:endParaRPr>
          </a:p>
        </p:txBody>
      </p:sp>
      <p:graphicFrame>
        <p:nvGraphicFramePr>
          <p:cNvPr id="23" name="Object 12"/>
          <p:cNvGraphicFramePr>
            <a:graphicFrameLocks noChangeAspect="1"/>
          </p:cNvGraphicFramePr>
          <p:nvPr>
            <p:extLst/>
          </p:nvPr>
        </p:nvGraphicFramePr>
        <p:xfrm>
          <a:off x="1397000" y="4271963"/>
          <a:ext cx="407988" cy="488950"/>
        </p:xfrm>
        <a:graphic>
          <a:graphicData uri="http://schemas.openxmlformats.org/presentationml/2006/ole">
            <mc:AlternateContent xmlns:mc="http://schemas.openxmlformats.org/markup-compatibility/2006">
              <mc:Choice xmlns:v="urn:schemas-microsoft-com:vml" Requires="v">
                <p:oleObj spid="_x0000_s13619" name="方程式" r:id="rId9" imgW="190440" imgH="228600" progId="Equation.3">
                  <p:embed/>
                </p:oleObj>
              </mc:Choice>
              <mc:Fallback>
                <p:oleObj name="方程式" r:id="rId9" imgW="190440" imgH="228600" progId="Equation.3">
                  <p:embed/>
                  <p:pic>
                    <p:nvPicPr>
                      <p:cNvPr id="0" name=""/>
                      <p:cNvPicPr>
                        <a:picLocks noChangeAspect="1" noChangeArrowheads="1"/>
                      </p:cNvPicPr>
                      <p:nvPr/>
                    </p:nvPicPr>
                    <p:blipFill>
                      <a:blip r:embed="rId10"/>
                      <a:srcRect/>
                      <a:stretch>
                        <a:fillRect/>
                      </a:stretch>
                    </p:blipFill>
                    <p:spPr bwMode="auto">
                      <a:xfrm>
                        <a:off x="1397000" y="4271963"/>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275307" y="3652905"/>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nvGrpSpPr>
          <p:cNvPr id="79" name="群組 78"/>
          <p:cNvGrpSpPr/>
          <p:nvPr/>
        </p:nvGrpSpPr>
        <p:grpSpPr>
          <a:xfrm>
            <a:off x="3657035" y="177072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defTabSz="457200"/>
              <a:r>
                <a:rPr lang="en-US" altLang="zh-TW" sz="2400" dirty="0">
                  <a:solidFill>
                    <a:prstClr val="black"/>
                  </a:solidFill>
                </a:rPr>
                <a:t>Layer 2</a:t>
              </a:r>
              <a:endParaRPr lang="zh-TW" altLang="en-US" sz="2400" dirty="0">
                <a:solidFill>
                  <a:prstClr val="black"/>
                </a:solidFill>
              </a:endParaRPr>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endParaRPr lang="zh-TW" altLang="en-US">
                <a:solidFill>
                  <a:prstClr val="black"/>
                </a:solidFill>
              </a:endParaRPr>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grpSp>
        <p:nvGrpSpPr>
          <p:cNvPr id="80" name="群組 79"/>
          <p:cNvGrpSpPr/>
          <p:nvPr/>
        </p:nvGrpSpPr>
        <p:grpSpPr>
          <a:xfrm>
            <a:off x="5868381" y="177072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defTabSz="457200"/>
              <a:r>
                <a:rPr lang="en-US" altLang="zh-TW" sz="2400" dirty="0">
                  <a:solidFill>
                    <a:prstClr val="black"/>
                  </a:solidFill>
                </a:rPr>
                <a:t>Layer L</a:t>
              </a:r>
              <a:endParaRPr lang="zh-TW" altLang="en-US" sz="2400" dirty="0">
                <a:solidFill>
                  <a:prstClr val="black"/>
                </a:solidFill>
              </a:endParaRPr>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200"/>
              <a:endParaRPr lang="zh-TW" altLang="en-US">
                <a:solidFill>
                  <a:prstClr val="black"/>
                </a:solidFill>
              </a:endParaRPr>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sp>
        <p:nvSpPr>
          <p:cNvPr id="33" name="文字方塊 32"/>
          <p:cNvSpPr txBox="1"/>
          <p:nvPr/>
        </p:nvSpPr>
        <p:spPr>
          <a:xfrm>
            <a:off x="4600123" y="2191862"/>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34" name="文字方塊 33"/>
          <p:cNvSpPr txBox="1"/>
          <p:nvPr/>
        </p:nvSpPr>
        <p:spPr>
          <a:xfrm>
            <a:off x="4607072" y="2952849"/>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35" name="文字方塊 34"/>
          <p:cNvSpPr txBox="1"/>
          <p:nvPr/>
        </p:nvSpPr>
        <p:spPr>
          <a:xfrm>
            <a:off x="4636088" y="4168184"/>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grpSp>
        <p:nvGrpSpPr>
          <p:cNvPr id="81" name="群組 80"/>
          <p:cNvGrpSpPr/>
          <p:nvPr/>
        </p:nvGrpSpPr>
        <p:grpSpPr>
          <a:xfrm>
            <a:off x="3166542" y="2522953"/>
            <a:ext cx="753037" cy="2013721"/>
            <a:chOff x="3166542" y="2522953"/>
            <a:chExt cx="753037" cy="2013721"/>
          </a:xfrm>
        </p:grpSpPr>
        <p:cxnSp>
          <p:nvCxnSpPr>
            <p:cNvPr id="36" name="直線單箭頭接點 35"/>
            <p:cNvCxnSpPr>
              <a:stCxn id="18" idx="6"/>
              <a:endCxn id="25"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742275" y="252295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738568"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738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766088"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732750" y="314165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732750" y="314165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04247" y="252295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777878"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777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群組 81"/>
          <p:cNvGrpSpPr/>
          <p:nvPr/>
        </p:nvGrpSpPr>
        <p:grpSpPr>
          <a:xfrm>
            <a:off x="5357094" y="251581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263612" y="1770729"/>
            <a:ext cx="4874405" cy="38847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sp>
        <p:nvSpPr>
          <p:cNvPr id="84" name="文字方塊 83"/>
          <p:cNvSpPr txBox="1"/>
          <p:nvPr/>
        </p:nvSpPr>
        <p:spPr>
          <a:xfrm>
            <a:off x="7339971" y="3407164"/>
            <a:ext cx="721324" cy="584775"/>
          </a:xfrm>
          <a:prstGeom prst="rect">
            <a:avLst/>
          </a:prstGeom>
          <a:noFill/>
        </p:spPr>
        <p:txBody>
          <a:bodyPr wrap="square" rtlCol="0">
            <a:spAutoFit/>
          </a:bodyPr>
          <a:lstStyle/>
          <a:p>
            <a:pPr defTabSz="457200"/>
            <a:r>
              <a:rPr lang="en-US" altLang="zh-TW" sz="3200" dirty="0">
                <a:solidFill>
                  <a:prstClr val="black"/>
                </a:solidFill>
              </a:rPr>
              <a:t>“2”</a:t>
            </a:r>
            <a:endParaRPr lang="zh-TW" altLang="en-US" sz="3200" dirty="0">
              <a:solidFill>
                <a:prstClr val="black"/>
              </a:solidFill>
            </a:endParaRPr>
          </a:p>
        </p:txBody>
      </p:sp>
      <p:grpSp>
        <p:nvGrpSpPr>
          <p:cNvPr id="85" name="群組 84"/>
          <p:cNvGrpSpPr/>
          <p:nvPr/>
        </p:nvGrpSpPr>
        <p:grpSpPr>
          <a:xfrm>
            <a:off x="7463186" y="2236827"/>
            <a:ext cx="642352" cy="2642877"/>
            <a:chOff x="7142066" y="1987121"/>
            <a:chExt cx="642352" cy="2642877"/>
          </a:xfrm>
        </p:grpSpPr>
        <p:sp>
          <p:nvSpPr>
            <p:cNvPr id="86" name="矩形 85"/>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457200"/>
              <a:endParaRPr lang="zh-TW" altLang="en-US">
                <a:solidFill>
                  <a:prstClr val="black"/>
                </a:solidFill>
              </a:endParaRPr>
            </a:p>
          </p:txBody>
        </p:sp>
        <p:sp>
          <p:nvSpPr>
            <p:cNvPr id="87" name="文字方塊 86"/>
            <p:cNvSpPr txBox="1"/>
            <p:nvPr/>
          </p:nvSpPr>
          <p:spPr>
            <a:xfrm rot="5400000">
              <a:off x="7084256" y="3505942"/>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88" name="文字方塊 87"/>
            <p:cNvSpPr txBox="1"/>
            <p:nvPr/>
          </p:nvSpPr>
          <p:spPr>
            <a:xfrm>
              <a:off x="7153349" y="198712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a:t>
              </a:r>
              <a:endParaRPr lang="zh-TW" altLang="en-US" sz="2800" baseline="-25000" dirty="0">
                <a:solidFill>
                  <a:prstClr val="black"/>
                </a:solidFill>
              </a:endParaRPr>
            </a:p>
          </p:txBody>
        </p:sp>
        <p:sp>
          <p:nvSpPr>
            <p:cNvPr id="89" name="文字方塊 88"/>
            <p:cNvSpPr txBox="1"/>
            <p:nvPr/>
          </p:nvSpPr>
          <p:spPr>
            <a:xfrm>
              <a:off x="7142066" y="2785341"/>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2</a:t>
              </a:r>
              <a:endParaRPr lang="zh-TW" altLang="en-US" sz="2800" baseline="-25000" dirty="0">
                <a:solidFill>
                  <a:prstClr val="black"/>
                </a:solidFill>
              </a:endParaRPr>
            </a:p>
          </p:txBody>
        </p:sp>
        <p:sp>
          <p:nvSpPr>
            <p:cNvPr id="90" name="文字方塊 89"/>
            <p:cNvSpPr txBox="1"/>
            <p:nvPr/>
          </p:nvSpPr>
          <p:spPr>
            <a:xfrm>
              <a:off x="7142066" y="4051573"/>
              <a:ext cx="631069" cy="523220"/>
            </a:xfrm>
            <a:prstGeom prst="rect">
              <a:avLst/>
            </a:prstGeom>
            <a:noFill/>
          </p:spPr>
          <p:txBody>
            <a:bodyPr wrap="square" rtlCol="0">
              <a:spAutoFit/>
            </a:bodyPr>
            <a:lstStyle/>
            <a:p>
              <a:pPr defTabSz="457200"/>
              <a:r>
                <a:rPr lang="en-US" altLang="zh-TW" sz="2800" dirty="0">
                  <a:solidFill>
                    <a:prstClr val="black"/>
                  </a:solidFill>
                </a:rPr>
                <a:t>y</a:t>
              </a:r>
              <a:r>
                <a:rPr lang="en-US" altLang="zh-TW" sz="2800" baseline="-25000" dirty="0">
                  <a:solidFill>
                    <a:prstClr val="black"/>
                  </a:solidFill>
                </a:rPr>
                <a:t>10</a:t>
              </a:r>
              <a:endParaRPr lang="zh-TW" altLang="en-US" sz="2800" baseline="-25000" dirty="0">
                <a:solidFill>
                  <a:prstClr val="black"/>
                </a:solidFill>
              </a:endParaRPr>
            </a:p>
          </p:txBody>
        </p:sp>
      </p:grpSp>
      <p:sp>
        <p:nvSpPr>
          <p:cNvPr id="91" name="文字方塊 90"/>
          <p:cNvSpPr txBox="1"/>
          <p:nvPr/>
        </p:nvSpPr>
        <p:spPr>
          <a:xfrm>
            <a:off x="8134387" y="2307583"/>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smtClean="0">
                <a:solidFill>
                  <a:prstClr val="white"/>
                </a:solidFill>
              </a:rPr>
              <a:t>是</a:t>
            </a:r>
            <a:r>
              <a:rPr lang="en-US" altLang="zh-TW" sz="2400" dirty="0" smtClean="0">
                <a:solidFill>
                  <a:prstClr val="white"/>
                </a:solidFill>
              </a:rPr>
              <a:t> </a:t>
            </a:r>
            <a:r>
              <a:rPr lang="en-US" altLang="zh-TW" sz="2400" dirty="0">
                <a:solidFill>
                  <a:prstClr val="white"/>
                </a:solidFill>
              </a:rPr>
              <a:t>1</a:t>
            </a:r>
            <a:endParaRPr lang="zh-TW" altLang="en-US" sz="2400" dirty="0">
              <a:solidFill>
                <a:prstClr val="white"/>
              </a:solidFill>
            </a:endParaRPr>
          </a:p>
        </p:txBody>
      </p:sp>
      <p:sp>
        <p:nvSpPr>
          <p:cNvPr id="92" name="文字方塊 91"/>
          <p:cNvSpPr txBox="1"/>
          <p:nvPr/>
        </p:nvSpPr>
        <p:spPr>
          <a:xfrm>
            <a:off x="8141696" y="3088865"/>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a:solidFill>
                  <a:prstClr val="white"/>
                </a:solidFill>
              </a:rPr>
              <a:t>是</a:t>
            </a:r>
            <a:r>
              <a:rPr lang="en-US" altLang="zh-TW" sz="2400" dirty="0" smtClean="0">
                <a:solidFill>
                  <a:prstClr val="white"/>
                </a:solidFill>
              </a:rPr>
              <a:t> </a:t>
            </a:r>
            <a:r>
              <a:rPr lang="en-US" altLang="zh-TW" sz="2400" dirty="0">
                <a:solidFill>
                  <a:prstClr val="white"/>
                </a:solidFill>
              </a:rPr>
              <a:t>2</a:t>
            </a:r>
            <a:endParaRPr lang="zh-TW" altLang="en-US" sz="2400" dirty="0">
              <a:solidFill>
                <a:prstClr val="white"/>
              </a:solidFill>
            </a:endParaRPr>
          </a:p>
        </p:txBody>
      </p:sp>
      <p:sp>
        <p:nvSpPr>
          <p:cNvPr id="93" name="文字方塊 92"/>
          <p:cNvSpPr txBox="1"/>
          <p:nvPr/>
        </p:nvSpPr>
        <p:spPr>
          <a:xfrm>
            <a:off x="8141696" y="4362834"/>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457200"/>
            <a:r>
              <a:rPr lang="zh-CN" altLang="en-US" sz="2400" dirty="0">
                <a:solidFill>
                  <a:prstClr val="white"/>
                </a:solidFill>
              </a:rPr>
              <a:t>是</a:t>
            </a:r>
            <a:r>
              <a:rPr lang="en-US" altLang="zh-TW" sz="2400" dirty="0" smtClean="0">
                <a:solidFill>
                  <a:prstClr val="white"/>
                </a:solidFill>
              </a:rPr>
              <a:t> </a:t>
            </a:r>
            <a:r>
              <a:rPr lang="en-US" altLang="zh-TW" sz="2400" dirty="0">
                <a:solidFill>
                  <a:prstClr val="white"/>
                </a:solidFill>
              </a:rPr>
              <a:t>0</a:t>
            </a:r>
            <a:endParaRPr lang="zh-TW" altLang="en-US" sz="2400" dirty="0">
              <a:solidFill>
                <a:prstClr val="white"/>
              </a:solidFill>
            </a:endParaRPr>
          </a:p>
        </p:txBody>
      </p:sp>
      <p:sp>
        <p:nvSpPr>
          <p:cNvPr id="94" name="文字方塊 93"/>
          <p:cNvSpPr txBox="1"/>
          <p:nvPr/>
        </p:nvSpPr>
        <p:spPr>
          <a:xfrm rot="5400000">
            <a:off x="8274391" y="3745631"/>
            <a:ext cx="769257" cy="523220"/>
          </a:xfrm>
          <a:prstGeom prst="rect">
            <a:avLst/>
          </a:prstGeom>
          <a:noFill/>
        </p:spPr>
        <p:txBody>
          <a:bodyPr wrap="square" rtlCol="0">
            <a:spAutoFit/>
          </a:bodyPr>
          <a:lstStyle/>
          <a:p>
            <a:pPr algn="ctr" defTabSz="457200"/>
            <a:r>
              <a:rPr lang="en-US" altLang="zh-TW" sz="2800" dirty="0">
                <a:solidFill>
                  <a:prstClr val="black"/>
                </a:solidFill>
              </a:rPr>
              <a:t>……</a:t>
            </a:r>
            <a:endParaRPr lang="zh-TW" altLang="en-US" sz="2800" dirty="0">
              <a:solidFill>
                <a:prstClr val="black"/>
              </a:solidFill>
            </a:endParaRPr>
          </a:p>
        </p:txBody>
      </p:sp>
      <p:sp>
        <p:nvSpPr>
          <p:cNvPr id="83" name="文字方塊 82"/>
          <p:cNvSpPr txBox="1"/>
          <p:nvPr/>
        </p:nvSpPr>
        <p:spPr>
          <a:xfrm>
            <a:off x="2417274" y="2975930"/>
            <a:ext cx="4608618"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457200"/>
            <a:r>
              <a:rPr lang="zh-CN" altLang="en-US" sz="2800" dirty="0" smtClean="0">
                <a:solidFill>
                  <a:prstClr val="white"/>
                </a:solidFill>
              </a:rPr>
              <a:t>包含一个可用于手写数字识别的函数的集合</a:t>
            </a:r>
            <a:endParaRPr lang="zh-TW" altLang="en-US" sz="2800" dirty="0">
              <a:solidFill>
                <a:prstClr val="white"/>
              </a:solidFill>
            </a:endParaRPr>
          </a:p>
        </p:txBody>
      </p:sp>
      <p:sp>
        <p:nvSpPr>
          <p:cNvPr id="56" name="文字方塊 55"/>
          <p:cNvSpPr txBox="1"/>
          <p:nvPr/>
        </p:nvSpPr>
        <p:spPr>
          <a:xfrm>
            <a:off x="1393757" y="5761357"/>
            <a:ext cx="6625955" cy="954107"/>
          </a:xfrm>
          <a:prstGeom prst="rect">
            <a:avLst/>
          </a:prstGeom>
          <a:noFill/>
        </p:spPr>
        <p:txBody>
          <a:bodyPr wrap="square" rtlCol="0">
            <a:spAutoFit/>
          </a:bodyPr>
          <a:lstStyle/>
          <a:p>
            <a:pPr defTabSz="457200"/>
            <a:r>
              <a:rPr lang="zh-CN" altLang="en-US" sz="2800" dirty="0" smtClean="0">
                <a:solidFill>
                  <a:srgbClr val="FF0000"/>
                </a:solidFill>
              </a:rPr>
              <a:t>你需要构建一个神经网络结构以包含一个好的可用于手写数字识别的函数</a:t>
            </a:r>
            <a:r>
              <a:rPr lang="en-US" altLang="zh-CN" sz="2800" dirty="0" smtClean="0">
                <a:solidFill>
                  <a:srgbClr val="FF0000"/>
                </a:solidFill>
              </a:rPr>
              <a:t>.</a:t>
            </a:r>
            <a:endParaRPr lang="zh-TW" altLang="en-US" sz="2800" dirty="0">
              <a:solidFill>
                <a:srgbClr val="FF0000"/>
              </a:solidFill>
            </a:endParaRPr>
          </a:p>
        </p:txBody>
      </p:sp>
    </p:spTree>
    <p:extLst>
      <p:ext uri="{BB962C8B-B14F-4D97-AF65-F5344CB8AC3E}">
        <p14:creationId xmlns:p14="http://schemas.microsoft.com/office/powerpoint/2010/main" val="255897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1" grpId="0" animBg="1"/>
      <p:bldP spid="92" grpId="0" animBg="1"/>
      <p:bldP spid="93" grpId="0" animBg="1"/>
      <p:bldP spid="94" grpId="0"/>
      <p:bldP spid="83" grpId="0" animBg="1"/>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什么是深度学习？</a:t>
            </a:r>
            <a:endParaRPr lang="zh-CN" altLang="en-US" dirty="0"/>
          </a:p>
        </p:txBody>
      </p:sp>
      <p:sp>
        <p:nvSpPr>
          <p:cNvPr id="3" name="内容占位符 2"/>
          <p:cNvSpPr>
            <a:spLocks noGrp="1"/>
          </p:cNvSpPr>
          <p:nvPr>
            <p:ph idx="1"/>
          </p:nvPr>
        </p:nvSpPr>
        <p:spPr/>
        <p:txBody>
          <a:bodyPr/>
          <a:lstStyle/>
          <a:p>
            <a:r>
              <a:rPr lang="en-US" altLang="zh-CN" dirty="0" smtClean="0"/>
              <a:t>【Wikipedia</a:t>
            </a:r>
            <a:r>
              <a:rPr lang="zh-CN" altLang="en-US" dirty="0" smtClean="0"/>
              <a:t>的定义</a:t>
            </a:r>
            <a:r>
              <a:rPr lang="en-US" altLang="zh-CN" dirty="0"/>
              <a:t>】</a:t>
            </a:r>
            <a:r>
              <a:rPr lang="en-US" altLang="zh-CN" dirty="0" smtClean="0"/>
              <a:t> </a:t>
            </a:r>
            <a:r>
              <a:rPr lang="en-US" altLang="zh-CN" b="1" dirty="0" smtClean="0"/>
              <a:t>Deep </a:t>
            </a:r>
            <a:r>
              <a:rPr lang="en-US" altLang="zh-CN" b="1" dirty="0"/>
              <a:t>learning </a:t>
            </a:r>
            <a:r>
              <a:rPr lang="en-US" altLang="zh-CN" dirty="0" smtClean="0"/>
              <a:t>is </a:t>
            </a:r>
            <a:r>
              <a:rPr lang="en-US" altLang="zh-CN" dirty="0"/>
              <a:t>the application to learning tasks of </a:t>
            </a:r>
            <a:r>
              <a:rPr lang="en-US" altLang="zh-CN" b="1" dirty="0"/>
              <a:t>artificial neural networks (ANNs) </a:t>
            </a:r>
            <a:r>
              <a:rPr lang="en-US" altLang="zh-CN" dirty="0"/>
              <a:t>that contain more than one hidden layers</a:t>
            </a:r>
            <a:r>
              <a:rPr lang="en-US" altLang="zh-CN" dirty="0" smtClean="0"/>
              <a:t>.</a:t>
            </a:r>
            <a:endParaRPr lang="zh-CN" altLang="en-US" dirty="0"/>
          </a:p>
        </p:txBody>
      </p:sp>
      <p:grpSp>
        <p:nvGrpSpPr>
          <p:cNvPr id="4" name="组合 3"/>
          <p:cNvGrpSpPr/>
          <p:nvPr/>
        </p:nvGrpSpPr>
        <p:grpSpPr>
          <a:xfrm>
            <a:off x="1721123" y="3332593"/>
            <a:ext cx="6156684" cy="3300166"/>
            <a:chOff x="719572" y="1023119"/>
            <a:chExt cx="7704856" cy="5214193"/>
          </a:xfrm>
        </p:grpSpPr>
        <p:sp>
          <p:nvSpPr>
            <p:cNvPr id="5" name="모서리가 둥근 직사각형 4"/>
            <p:cNvSpPr/>
            <p:nvPr/>
          </p:nvSpPr>
          <p:spPr>
            <a:xfrm>
              <a:off x="719572" y="1484784"/>
              <a:ext cx="7704856" cy="475252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sz="1600" dirty="0" smtClean="0">
                <a:solidFill>
                  <a:schemeClr val="tx1"/>
                </a:solidFill>
              </a:endParaRPr>
            </a:p>
          </p:txBody>
        </p:sp>
        <p:sp>
          <p:nvSpPr>
            <p:cNvPr id="6" name="TextBox 5"/>
            <p:cNvSpPr txBox="1"/>
            <p:nvPr/>
          </p:nvSpPr>
          <p:spPr>
            <a:xfrm>
              <a:off x="2787374" y="1023119"/>
              <a:ext cx="3590851" cy="631336"/>
            </a:xfrm>
            <a:prstGeom prst="rect">
              <a:avLst/>
            </a:prstGeom>
            <a:noFill/>
          </p:spPr>
          <p:txBody>
            <a:bodyPr wrap="square" rtlCol="0">
              <a:spAutoFit/>
            </a:bodyPr>
            <a:lstStyle/>
            <a:p>
              <a:pPr algn="ctr"/>
              <a:r>
                <a:rPr kumimoji="1" lang="zh-CN" altLang="en-US" sz="1600" b="1" dirty="0" smtClean="0">
                  <a:solidFill>
                    <a:srgbClr val="FF0000"/>
                  </a:solidFill>
                </a:rPr>
                <a:t>人工智能</a:t>
              </a:r>
              <a:endParaRPr kumimoji="1" lang="ko-KR" altLang="en-US" sz="1600" b="1" dirty="0" smtClean="0">
                <a:solidFill>
                  <a:srgbClr val="FF0000"/>
                </a:solidFill>
              </a:endParaRPr>
            </a:p>
          </p:txBody>
        </p:sp>
        <p:sp>
          <p:nvSpPr>
            <p:cNvPr id="7" name="모서리가 둥근 직사각형 6"/>
            <p:cNvSpPr/>
            <p:nvPr/>
          </p:nvSpPr>
          <p:spPr>
            <a:xfrm>
              <a:off x="1691680" y="2191023"/>
              <a:ext cx="5760640" cy="3456384"/>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sz="1600" dirty="0" smtClean="0">
                <a:solidFill>
                  <a:schemeClr val="tx1"/>
                </a:solidFill>
              </a:endParaRPr>
            </a:p>
          </p:txBody>
        </p:sp>
        <p:sp>
          <p:nvSpPr>
            <p:cNvPr id="8" name="TextBox 7"/>
            <p:cNvSpPr txBox="1"/>
            <p:nvPr/>
          </p:nvSpPr>
          <p:spPr>
            <a:xfrm>
              <a:off x="2766215" y="1700809"/>
              <a:ext cx="3590851" cy="631336"/>
            </a:xfrm>
            <a:prstGeom prst="rect">
              <a:avLst/>
            </a:prstGeom>
            <a:noFill/>
          </p:spPr>
          <p:txBody>
            <a:bodyPr wrap="square" rtlCol="0">
              <a:spAutoFit/>
            </a:bodyPr>
            <a:lstStyle/>
            <a:p>
              <a:pPr algn="ctr"/>
              <a:r>
                <a:rPr kumimoji="1" lang="zh-CN" altLang="en-US" sz="1600" b="1" dirty="0" smtClean="0">
                  <a:solidFill>
                    <a:srgbClr val="FFC000"/>
                  </a:solidFill>
                </a:rPr>
                <a:t>机器学习</a:t>
              </a:r>
              <a:endParaRPr kumimoji="1" lang="ko-KR" altLang="en-US" sz="1600" b="1" dirty="0" smtClean="0">
                <a:solidFill>
                  <a:srgbClr val="FFC000"/>
                </a:solidFill>
              </a:endParaRPr>
            </a:p>
          </p:txBody>
        </p:sp>
        <p:sp>
          <p:nvSpPr>
            <p:cNvPr id="9" name="모서리가 둥근 직사각형 8"/>
            <p:cNvSpPr/>
            <p:nvPr/>
          </p:nvSpPr>
          <p:spPr>
            <a:xfrm>
              <a:off x="2267744" y="2825254"/>
              <a:ext cx="4608512" cy="2475954"/>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sz="1600" dirty="0" smtClean="0">
                <a:solidFill>
                  <a:schemeClr val="tx1"/>
                </a:solidFill>
              </a:endParaRPr>
            </a:p>
          </p:txBody>
        </p:sp>
        <p:sp>
          <p:nvSpPr>
            <p:cNvPr id="10" name="TextBox 9"/>
            <p:cNvSpPr txBox="1"/>
            <p:nvPr/>
          </p:nvSpPr>
          <p:spPr>
            <a:xfrm>
              <a:off x="2766215" y="2362720"/>
              <a:ext cx="3590851" cy="631336"/>
            </a:xfrm>
            <a:prstGeom prst="rect">
              <a:avLst/>
            </a:prstGeom>
            <a:noFill/>
          </p:spPr>
          <p:txBody>
            <a:bodyPr wrap="square" rtlCol="0">
              <a:spAutoFit/>
            </a:bodyPr>
            <a:lstStyle/>
            <a:p>
              <a:pPr algn="ctr"/>
              <a:r>
                <a:rPr kumimoji="1" lang="zh-CN" altLang="en-US" sz="1600" b="1" dirty="0" smtClean="0">
                  <a:solidFill>
                    <a:srgbClr val="00B050"/>
                  </a:solidFill>
                </a:rPr>
                <a:t>深度学习</a:t>
              </a:r>
              <a:endParaRPr kumimoji="1" lang="ko-KR" altLang="en-US" sz="1600" b="1" dirty="0" smtClean="0">
                <a:solidFill>
                  <a:srgbClr val="00B050"/>
                </a:solidFill>
              </a:endParaRPr>
            </a:p>
          </p:txBody>
        </p:sp>
        <p:sp>
          <p:nvSpPr>
            <p:cNvPr id="11" name="모서리가 둥근 직사각형 10"/>
            <p:cNvSpPr/>
            <p:nvPr/>
          </p:nvSpPr>
          <p:spPr>
            <a:xfrm>
              <a:off x="2483768" y="3458616"/>
              <a:ext cx="1224136" cy="162656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sz="1600" dirty="0" smtClean="0">
                <a:solidFill>
                  <a:schemeClr val="tx1"/>
                </a:solidFill>
              </a:endParaRPr>
            </a:p>
          </p:txBody>
        </p:sp>
        <p:sp>
          <p:nvSpPr>
            <p:cNvPr id="12" name="TextBox 11"/>
            <p:cNvSpPr txBox="1"/>
            <p:nvPr/>
          </p:nvSpPr>
          <p:spPr>
            <a:xfrm>
              <a:off x="2483770" y="2979537"/>
              <a:ext cx="1224134" cy="631336"/>
            </a:xfrm>
            <a:prstGeom prst="rect">
              <a:avLst/>
            </a:prstGeom>
            <a:noFill/>
          </p:spPr>
          <p:txBody>
            <a:bodyPr wrap="square" rtlCol="0">
              <a:spAutoFit/>
            </a:bodyPr>
            <a:lstStyle/>
            <a:p>
              <a:pPr algn="ctr"/>
              <a:r>
                <a:rPr kumimoji="1" lang="en-US" altLang="ko-KR" sz="1600" b="1" dirty="0" smtClean="0">
                  <a:solidFill>
                    <a:srgbClr val="00B0F0"/>
                  </a:solidFill>
                </a:rPr>
                <a:t>MLP</a:t>
              </a:r>
              <a:endParaRPr kumimoji="1" lang="ko-KR" altLang="en-US" sz="1600" b="1" dirty="0" smtClean="0">
                <a:solidFill>
                  <a:srgbClr val="00B0F0"/>
                </a:solidFill>
              </a:endParaRPr>
            </a:p>
          </p:txBody>
        </p:sp>
        <p:sp>
          <p:nvSpPr>
            <p:cNvPr id="13" name="모서리가 둥근 직사각형 12"/>
            <p:cNvSpPr/>
            <p:nvPr/>
          </p:nvSpPr>
          <p:spPr>
            <a:xfrm>
              <a:off x="3923928" y="3476031"/>
              <a:ext cx="1224136" cy="1626567"/>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sz="1600" dirty="0" smtClean="0">
                <a:solidFill>
                  <a:schemeClr val="tx1"/>
                </a:solidFill>
              </a:endParaRPr>
            </a:p>
          </p:txBody>
        </p:sp>
        <p:sp>
          <p:nvSpPr>
            <p:cNvPr id="14" name="TextBox 13"/>
            <p:cNvSpPr txBox="1"/>
            <p:nvPr/>
          </p:nvSpPr>
          <p:spPr>
            <a:xfrm>
              <a:off x="3923930" y="2996953"/>
              <a:ext cx="1224134" cy="631336"/>
            </a:xfrm>
            <a:prstGeom prst="rect">
              <a:avLst/>
            </a:prstGeom>
            <a:noFill/>
          </p:spPr>
          <p:txBody>
            <a:bodyPr wrap="square" rtlCol="0">
              <a:spAutoFit/>
            </a:bodyPr>
            <a:lstStyle/>
            <a:p>
              <a:pPr algn="ctr"/>
              <a:r>
                <a:rPr kumimoji="1" lang="en-US" altLang="ko-KR" sz="1600" b="1" dirty="0" smtClean="0">
                  <a:solidFill>
                    <a:srgbClr val="0070C0"/>
                  </a:solidFill>
                </a:rPr>
                <a:t>CNN</a:t>
              </a:r>
              <a:endParaRPr kumimoji="1" lang="ko-KR" altLang="en-US" sz="1600" b="1" dirty="0" smtClean="0">
                <a:solidFill>
                  <a:srgbClr val="0070C0"/>
                </a:solidFill>
              </a:endParaRPr>
            </a:p>
          </p:txBody>
        </p:sp>
        <p:sp>
          <p:nvSpPr>
            <p:cNvPr id="15" name="모서리가 둥근 직사각형 14"/>
            <p:cNvSpPr/>
            <p:nvPr/>
          </p:nvSpPr>
          <p:spPr>
            <a:xfrm>
              <a:off x="5364088" y="3476031"/>
              <a:ext cx="1224136" cy="1626567"/>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ko-KR" altLang="en-US" sz="1600" dirty="0" smtClean="0">
                <a:solidFill>
                  <a:schemeClr val="tx1"/>
                </a:solidFill>
              </a:endParaRPr>
            </a:p>
          </p:txBody>
        </p:sp>
        <p:sp>
          <p:nvSpPr>
            <p:cNvPr id="16" name="TextBox 15"/>
            <p:cNvSpPr txBox="1"/>
            <p:nvPr/>
          </p:nvSpPr>
          <p:spPr>
            <a:xfrm>
              <a:off x="5364090" y="2996953"/>
              <a:ext cx="1224134" cy="631336"/>
            </a:xfrm>
            <a:prstGeom prst="rect">
              <a:avLst/>
            </a:prstGeom>
            <a:noFill/>
          </p:spPr>
          <p:txBody>
            <a:bodyPr wrap="square" rtlCol="0">
              <a:spAutoFit/>
            </a:bodyPr>
            <a:lstStyle/>
            <a:p>
              <a:pPr algn="ctr"/>
              <a:r>
                <a:rPr kumimoji="1" lang="en-US" altLang="ko-KR" sz="1600" b="1" dirty="0" smtClean="0">
                  <a:solidFill>
                    <a:srgbClr val="7030A0"/>
                  </a:solidFill>
                </a:rPr>
                <a:t>RNN</a:t>
              </a:r>
              <a:endParaRPr kumimoji="1" lang="ko-KR" altLang="en-US" sz="1600" b="1" dirty="0" smtClean="0">
                <a:solidFill>
                  <a:srgbClr val="7030A0"/>
                </a:solidFill>
              </a:endParaRPr>
            </a:p>
          </p:txBody>
        </p:sp>
      </p:grpSp>
    </p:spTree>
    <p:extLst>
      <p:ext uri="{BB962C8B-B14F-4D97-AF65-F5344CB8AC3E}">
        <p14:creationId xmlns:p14="http://schemas.microsoft.com/office/powerpoint/2010/main" val="3711318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237325106"/>
              </p:ext>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smtClean="0"/>
              <a:t>深度学习三部曲</a:t>
            </a:r>
            <a:endParaRPr lang="zh-TW" altLang="en-US" dirty="0"/>
          </a:p>
        </p:txBody>
      </p:sp>
      <p:sp>
        <p:nvSpPr>
          <p:cNvPr id="7" name="矩形 6"/>
          <p:cNvSpPr/>
          <p:nvPr/>
        </p:nvSpPr>
        <p:spPr>
          <a:xfrm>
            <a:off x="3451389" y="1772816"/>
            <a:ext cx="2259724" cy="46805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grpSp>
        <p:nvGrpSpPr>
          <p:cNvPr id="8" name="组合 7"/>
          <p:cNvGrpSpPr/>
          <p:nvPr/>
        </p:nvGrpSpPr>
        <p:grpSpPr>
          <a:xfrm>
            <a:off x="3545352" y="4509120"/>
            <a:ext cx="2071799" cy="1825772"/>
            <a:chOff x="2853975" y="1262782"/>
            <a:chExt cx="2071799" cy="1825772"/>
          </a:xfrm>
        </p:grpSpPr>
        <p:sp>
          <p:nvSpPr>
            <p:cNvPr id="10" name="圆角矩形 9"/>
            <p:cNvSpPr/>
            <p:nvPr/>
          </p:nvSpPr>
          <p:spPr>
            <a:xfrm>
              <a:off x="2853975" y="1262782"/>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11" name="圆角矩形 4"/>
            <p:cNvSpPr/>
            <p:nvPr/>
          </p:nvSpPr>
          <p:spPr>
            <a:xfrm>
              <a:off x="2960925"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第二步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定义函数的优度</a:t>
              </a:r>
              <a:endParaRPr lang="zh-TW" altLang="en-US" sz="2800" kern="1200" dirty="0"/>
            </a:p>
          </p:txBody>
        </p:sp>
      </p:grpSp>
      <p:grpSp>
        <p:nvGrpSpPr>
          <p:cNvPr id="12" name="组合 11"/>
          <p:cNvGrpSpPr/>
          <p:nvPr/>
        </p:nvGrpSpPr>
        <p:grpSpPr>
          <a:xfrm>
            <a:off x="615530" y="4509120"/>
            <a:ext cx="2093186" cy="1825772"/>
            <a:chOff x="-14456" y="1262782"/>
            <a:chExt cx="2093186" cy="1825772"/>
          </a:xfrm>
        </p:grpSpPr>
        <p:sp>
          <p:nvSpPr>
            <p:cNvPr id="13" name="圆角矩形 12"/>
            <p:cNvSpPr/>
            <p:nvPr/>
          </p:nvSpPr>
          <p:spPr>
            <a:xfrm>
              <a:off x="6931" y="1262782"/>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4" name="圆角矩形 4"/>
            <p:cNvSpPr/>
            <p:nvPr/>
          </p:nvSpPr>
          <p:spPr>
            <a:xfrm>
              <a:off x="-14456"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第一步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给出函数集合</a:t>
              </a:r>
              <a:endParaRPr lang="zh-TW" altLang="en-US" sz="2800" kern="1200" dirty="0"/>
            </a:p>
          </p:txBody>
        </p:sp>
      </p:grpSp>
      <p:grpSp>
        <p:nvGrpSpPr>
          <p:cNvPr id="15" name="组合 14"/>
          <p:cNvGrpSpPr/>
          <p:nvPr/>
        </p:nvGrpSpPr>
        <p:grpSpPr>
          <a:xfrm>
            <a:off x="6462741" y="4509120"/>
            <a:ext cx="2071799" cy="1825772"/>
            <a:chOff x="5807969" y="1262782"/>
            <a:chExt cx="2071799" cy="1825772"/>
          </a:xfrm>
        </p:grpSpPr>
        <p:sp>
          <p:nvSpPr>
            <p:cNvPr id="16" name="圆角矩形 15"/>
            <p:cNvSpPr/>
            <p:nvPr/>
          </p:nvSpPr>
          <p:spPr>
            <a:xfrm>
              <a:off x="5807969" y="1262782"/>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17" name="圆角矩形 4"/>
            <p:cNvSpPr/>
            <p:nvPr/>
          </p:nvSpPr>
          <p:spPr>
            <a:xfrm>
              <a:off x="5861444"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第三步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选择最优函数</a:t>
              </a:r>
              <a:endParaRPr lang="zh-TW" altLang="en-US" sz="2800" kern="1200" dirty="0"/>
            </a:p>
          </p:txBody>
        </p:sp>
      </p:grpSp>
      <p:sp>
        <p:nvSpPr>
          <p:cNvPr id="3" name="下箭头 2"/>
          <p:cNvSpPr/>
          <p:nvPr/>
        </p:nvSpPr>
        <p:spPr>
          <a:xfrm>
            <a:off x="1403648" y="3789040"/>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7210608" y="3789040"/>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293219" y="3796134"/>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635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训练数据</a:t>
            </a:r>
            <a:endParaRPr lang="zh-TW" altLang="en-US" dirty="0"/>
          </a:p>
        </p:txBody>
      </p:sp>
      <p:sp>
        <p:nvSpPr>
          <p:cNvPr id="3" name="內容版面配置區 2"/>
          <p:cNvSpPr>
            <a:spLocks noGrp="1"/>
          </p:cNvSpPr>
          <p:nvPr>
            <p:ph idx="1"/>
          </p:nvPr>
        </p:nvSpPr>
        <p:spPr/>
        <p:txBody>
          <a:bodyPr/>
          <a:lstStyle/>
          <a:p>
            <a:r>
              <a:rPr lang="zh-CN" altLang="en-US" dirty="0" smtClean="0"/>
              <a:t>准备训练数据</a:t>
            </a:r>
            <a:r>
              <a:rPr lang="en-US" altLang="zh-CN" dirty="0" smtClean="0"/>
              <a:t>: </a:t>
            </a:r>
            <a:r>
              <a:rPr lang="zh-CN" altLang="en-US" dirty="0" smtClean="0"/>
              <a:t>图像及其标签</a:t>
            </a:r>
            <a:endParaRPr lang="zh-TW" altLang="en-US" dirty="0"/>
          </a:p>
        </p:txBody>
      </p:sp>
      <p:sp>
        <p:nvSpPr>
          <p:cNvPr id="4" name="矩形 3"/>
          <p:cNvSpPr/>
          <p:nvPr/>
        </p:nvSpPr>
        <p:spPr>
          <a:xfrm>
            <a:off x="2047089" y="5414706"/>
            <a:ext cx="5049822" cy="9054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smtClean="0"/>
              <a:t>学习目标定义在训练数据之上</a:t>
            </a:r>
            <a:endParaRPr lang="zh-TW" altLang="en-US" sz="2800" dirty="0"/>
          </a:p>
        </p:txBody>
      </p:sp>
      <p:pic>
        <p:nvPicPr>
          <p:cNvPr id="5" name="圖片 4"/>
          <p:cNvPicPr preferRelativeResize="0">
            <a:picLocks/>
          </p:cNvPicPr>
          <p:nvPr/>
        </p:nvPicPr>
        <p:blipFill>
          <a:blip r:embed="rId3"/>
          <a:stretch>
            <a:fillRect/>
          </a:stretch>
        </p:blipFill>
        <p:spPr>
          <a:xfrm>
            <a:off x="1516094" y="2815203"/>
            <a:ext cx="720000" cy="720000"/>
          </a:xfrm>
          <a:prstGeom prst="rect">
            <a:avLst/>
          </a:prstGeom>
          <a:ln w="38100">
            <a:solidFill>
              <a:schemeClr val="tx1"/>
            </a:solidFill>
          </a:ln>
        </p:spPr>
      </p:pic>
      <p:pic>
        <p:nvPicPr>
          <p:cNvPr id="6" name="圖片 5"/>
          <p:cNvPicPr preferRelativeResize="0">
            <a:picLocks/>
          </p:cNvPicPr>
          <p:nvPr/>
        </p:nvPicPr>
        <p:blipFill>
          <a:blip r:embed="rId4"/>
          <a:stretch>
            <a:fillRect/>
          </a:stretch>
        </p:blipFill>
        <p:spPr>
          <a:xfrm>
            <a:off x="3140987" y="2815203"/>
            <a:ext cx="720000" cy="720000"/>
          </a:xfrm>
          <a:prstGeom prst="rect">
            <a:avLst/>
          </a:prstGeom>
          <a:ln w="38100">
            <a:solidFill>
              <a:schemeClr val="tx1"/>
            </a:solidFill>
          </a:ln>
        </p:spPr>
      </p:pic>
      <p:pic>
        <p:nvPicPr>
          <p:cNvPr id="7" name="圖片 6"/>
          <p:cNvPicPr preferRelativeResize="0">
            <a:picLocks/>
          </p:cNvPicPr>
          <p:nvPr/>
        </p:nvPicPr>
        <p:blipFill>
          <a:blip r:embed="rId5"/>
          <a:stretch>
            <a:fillRect/>
          </a:stretch>
        </p:blipFill>
        <p:spPr>
          <a:xfrm>
            <a:off x="4765880" y="2815203"/>
            <a:ext cx="720000" cy="720000"/>
          </a:xfrm>
          <a:prstGeom prst="rect">
            <a:avLst/>
          </a:prstGeom>
          <a:ln w="38100">
            <a:solidFill>
              <a:schemeClr val="tx1"/>
            </a:solidFill>
          </a:ln>
        </p:spPr>
      </p:pic>
      <p:pic>
        <p:nvPicPr>
          <p:cNvPr id="8" name="圖片 7"/>
          <p:cNvPicPr preferRelativeResize="0">
            <a:picLocks/>
          </p:cNvPicPr>
          <p:nvPr/>
        </p:nvPicPr>
        <p:blipFill>
          <a:blip r:embed="rId6"/>
          <a:stretch>
            <a:fillRect/>
          </a:stretch>
        </p:blipFill>
        <p:spPr>
          <a:xfrm>
            <a:off x="6390772" y="2815203"/>
            <a:ext cx="720000" cy="720000"/>
          </a:xfrm>
          <a:prstGeom prst="rect">
            <a:avLst/>
          </a:prstGeom>
          <a:ln w="38100">
            <a:solidFill>
              <a:schemeClr val="tx1"/>
            </a:solidFill>
          </a:ln>
        </p:spPr>
      </p:pic>
      <p:pic>
        <p:nvPicPr>
          <p:cNvPr id="9" name="圖片 8"/>
          <p:cNvPicPr preferRelativeResize="0">
            <a:picLocks/>
          </p:cNvPicPr>
          <p:nvPr/>
        </p:nvPicPr>
        <p:blipFill>
          <a:blip r:embed="rId7"/>
          <a:stretch>
            <a:fillRect/>
          </a:stretch>
        </p:blipFill>
        <p:spPr>
          <a:xfrm>
            <a:off x="1515051" y="4169063"/>
            <a:ext cx="720000" cy="720000"/>
          </a:xfrm>
          <a:prstGeom prst="rect">
            <a:avLst/>
          </a:prstGeom>
          <a:ln w="38100">
            <a:solidFill>
              <a:schemeClr val="tx1"/>
            </a:solidFill>
          </a:ln>
        </p:spPr>
      </p:pic>
      <p:pic>
        <p:nvPicPr>
          <p:cNvPr id="10" name="圖片 9"/>
          <p:cNvPicPr preferRelativeResize="0">
            <a:picLocks/>
          </p:cNvPicPr>
          <p:nvPr/>
        </p:nvPicPr>
        <p:blipFill>
          <a:blip r:embed="rId8"/>
          <a:stretch>
            <a:fillRect/>
          </a:stretch>
        </p:blipFill>
        <p:spPr>
          <a:xfrm>
            <a:off x="3140987" y="4169063"/>
            <a:ext cx="720000" cy="720000"/>
          </a:xfrm>
          <a:prstGeom prst="rect">
            <a:avLst/>
          </a:prstGeom>
          <a:ln w="38100">
            <a:solidFill>
              <a:schemeClr val="tx1"/>
            </a:solidFill>
          </a:ln>
        </p:spPr>
      </p:pic>
      <p:pic>
        <p:nvPicPr>
          <p:cNvPr id="11" name="圖片 10"/>
          <p:cNvPicPr preferRelativeResize="0">
            <a:picLocks/>
          </p:cNvPicPr>
          <p:nvPr/>
        </p:nvPicPr>
        <p:blipFill>
          <a:blip r:embed="rId9"/>
          <a:stretch>
            <a:fillRect/>
          </a:stretch>
        </p:blipFill>
        <p:spPr>
          <a:xfrm>
            <a:off x="4766923" y="4169063"/>
            <a:ext cx="720000" cy="720000"/>
          </a:xfrm>
          <a:prstGeom prst="rect">
            <a:avLst/>
          </a:prstGeom>
          <a:ln w="38100">
            <a:solidFill>
              <a:schemeClr val="tx1"/>
            </a:solidFill>
          </a:ln>
        </p:spPr>
      </p:pic>
      <p:pic>
        <p:nvPicPr>
          <p:cNvPr id="12" name="圖片 11"/>
          <p:cNvPicPr preferRelativeResize="0">
            <a:picLocks/>
          </p:cNvPicPr>
          <p:nvPr/>
        </p:nvPicPr>
        <p:blipFill>
          <a:blip r:embed="rId10"/>
          <a:stretch>
            <a:fillRect/>
          </a:stretch>
        </p:blipFill>
        <p:spPr>
          <a:xfrm>
            <a:off x="6392858" y="4169063"/>
            <a:ext cx="720000" cy="720000"/>
          </a:xfrm>
          <a:prstGeom prst="rect">
            <a:avLst/>
          </a:prstGeom>
          <a:ln w="38100">
            <a:solidFill>
              <a:schemeClr val="tx1"/>
            </a:solidFill>
          </a:ln>
        </p:spPr>
      </p:pic>
      <p:sp>
        <p:nvSpPr>
          <p:cNvPr id="13" name="文字方塊 12"/>
          <p:cNvSpPr txBox="1"/>
          <p:nvPr/>
        </p:nvSpPr>
        <p:spPr>
          <a:xfrm>
            <a:off x="2232965" y="2974693"/>
            <a:ext cx="654853" cy="523220"/>
          </a:xfrm>
          <a:prstGeom prst="rect">
            <a:avLst/>
          </a:prstGeom>
          <a:noFill/>
        </p:spPr>
        <p:txBody>
          <a:bodyPr wrap="square" rtlCol="0">
            <a:spAutoFit/>
          </a:bodyPr>
          <a:lstStyle/>
          <a:p>
            <a:r>
              <a:rPr lang="en-US" altLang="zh-TW" sz="2800" dirty="0"/>
              <a:t>“5”</a:t>
            </a:r>
            <a:endParaRPr lang="zh-TW" altLang="en-US" sz="2800" dirty="0"/>
          </a:p>
        </p:txBody>
      </p:sp>
      <p:sp>
        <p:nvSpPr>
          <p:cNvPr id="14" name="文字方塊 13"/>
          <p:cNvSpPr txBox="1"/>
          <p:nvPr/>
        </p:nvSpPr>
        <p:spPr>
          <a:xfrm>
            <a:off x="3858901" y="2963143"/>
            <a:ext cx="654853" cy="523220"/>
          </a:xfrm>
          <a:prstGeom prst="rect">
            <a:avLst/>
          </a:prstGeom>
          <a:noFill/>
        </p:spPr>
        <p:txBody>
          <a:bodyPr wrap="square" rtlCol="0">
            <a:spAutoFit/>
          </a:bodyPr>
          <a:lstStyle/>
          <a:p>
            <a:r>
              <a:rPr lang="en-US" altLang="zh-TW" sz="2800" dirty="0"/>
              <a:t>“0”</a:t>
            </a:r>
            <a:endParaRPr lang="zh-TW" altLang="en-US" sz="2800" dirty="0"/>
          </a:p>
        </p:txBody>
      </p:sp>
      <p:sp>
        <p:nvSpPr>
          <p:cNvPr id="15" name="文字方塊 14"/>
          <p:cNvSpPr txBox="1"/>
          <p:nvPr/>
        </p:nvSpPr>
        <p:spPr>
          <a:xfrm>
            <a:off x="5509359" y="2963143"/>
            <a:ext cx="654853" cy="523220"/>
          </a:xfrm>
          <a:prstGeom prst="rect">
            <a:avLst/>
          </a:prstGeom>
          <a:noFill/>
        </p:spPr>
        <p:txBody>
          <a:bodyPr wrap="square" rtlCol="0">
            <a:spAutoFit/>
          </a:bodyPr>
          <a:lstStyle/>
          <a:p>
            <a:r>
              <a:rPr lang="en-US" altLang="zh-TW" sz="2800" dirty="0"/>
              <a:t>“4”</a:t>
            </a:r>
            <a:endParaRPr lang="zh-TW" altLang="en-US" sz="2800" dirty="0"/>
          </a:p>
        </p:txBody>
      </p:sp>
      <p:sp>
        <p:nvSpPr>
          <p:cNvPr id="16" name="文字方塊 15"/>
          <p:cNvSpPr txBox="1"/>
          <p:nvPr/>
        </p:nvSpPr>
        <p:spPr>
          <a:xfrm>
            <a:off x="7126536" y="2960615"/>
            <a:ext cx="654853" cy="523220"/>
          </a:xfrm>
          <a:prstGeom prst="rect">
            <a:avLst/>
          </a:prstGeom>
          <a:noFill/>
        </p:spPr>
        <p:txBody>
          <a:bodyPr wrap="square" rtlCol="0">
            <a:spAutoFit/>
          </a:bodyPr>
          <a:lstStyle/>
          <a:p>
            <a:r>
              <a:rPr lang="en-US" altLang="zh-TW" sz="2800" dirty="0"/>
              <a:t>“1”</a:t>
            </a:r>
            <a:endParaRPr lang="zh-TW" altLang="en-US" sz="2800" dirty="0"/>
          </a:p>
        </p:txBody>
      </p:sp>
      <p:sp>
        <p:nvSpPr>
          <p:cNvPr id="17" name="文字方塊 16"/>
          <p:cNvSpPr txBox="1"/>
          <p:nvPr/>
        </p:nvSpPr>
        <p:spPr>
          <a:xfrm>
            <a:off x="7128622" y="4324036"/>
            <a:ext cx="654853" cy="523220"/>
          </a:xfrm>
          <a:prstGeom prst="rect">
            <a:avLst/>
          </a:prstGeom>
          <a:noFill/>
        </p:spPr>
        <p:txBody>
          <a:bodyPr wrap="square" rtlCol="0">
            <a:spAutoFit/>
          </a:bodyPr>
          <a:lstStyle/>
          <a:p>
            <a:r>
              <a:rPr lang="en-US" altLang="zh-TW" sz="2800" dirty="0"/>
              <a:t>“3”</a:t>
            </a:r>
            <a:endParaRPr lang="zh-TW" altLang="en-US" sz="2800" dirty="0"/>
          </a:p>
        </p:txBody>
      </p:sp>
      <p:sp>
        <p:nvSpPr>
          <p:cNvPr id="18" name="文字方塊 17"/>
          <p:cNvSpPr txBox="1"/>
          <p:nvPr/>
        </p:nvSpPr>
        <p:spPr>
          <a:xfrm>
            <a:off x="5511445" y="4350478"/>
            <a:ext cx="654853" cy="523220"/>
          </a:xfrm>
          <a:prstGeom prst="rect">
            <a:avLst/>
          </a:prstGeom>
          <a:noFill/>
        </p:spPr>
        <p:txBody>
          <a:bodyPr wrap="square" rtlCol="0">
            <a:spAutoFit/>
          </a:bodyPr>
          <a:lstStyle/>
          <a:p>
            <a:r>
              <a:rPr lang="en-US" altLang="zh-TW" sz="2800" dirty="0"/>
              <a:t>“1”</a:t>
            </a:r>
            <a:endParaRPr lang="zh-TW" altLang="en-US" sz="2800" dirty="0"/>
          </a:p>
        </p:txBody>
      </p:sp>
      <p:sp>
        <p:nvSpPr>
          <p:cNvPr id="19" name="文字方塊 18"/>
          <p:cNvSpPr txBox="1"/>
          <p:nvPr/>
        </p:nvSpPr>
        <p:spPr>
          <a:xfrm>
            <a:off x="3860987" y="4329092"/>
            <a:ext cx="654853" cy="523220"/>
          </a:xfrm>
          <a:prstGeom prst="rect">
            <a:avLst/>
          </a:prstGeom>
          <a:noFill/>
        </p:spPr>
        <p:txBody>
          <a:bodyPr wrap="square" rtlCol="0">
            <a:spAutoFit/>
          </a:bodyPr>
          <a:lstStyle/>
          <a:p>
            <a:r>
              <a:rPr lang="en-US" altLang="zh-TW" sz="2800" dirty="0"/>
              <a:t>“2”</a:t>
            </a:r>
            <a:endParaRPr lang="zh-TW" altLang="en-US" sz="2800" dirty="0"/>
          </a:p>
        </p:txBody>
      </p:sp>
      <p:sp>
        <p:nvSpPr>
          <p:cNvPr id="20" name="文字方塊 19"/>
          <p:cNvSpPr txBox="1"/>
          <p:nvPr/>
        </p:nvSpPr>
        <p:spPr>
          <a:xfrm>
            <a:off x="2235051" y="4350478"/>
            <a:ext cx="654853" cy="523220"/>
          </a:xfrm>
          <a:prstGeom prst="rect">
            <a:avLst/>
          </a:prstGeom>
          <a:noFill/>
        </p:spPr>
        <p:txBody>
          <a:bodyPr wrap="square" rtlCol="0">
            <a:spAutoFit/>
          </a:bodyPr>
          <a:lstStyle/>
          <a:p>
            <a:r>
              <a:rPr lang="en-US" altLang="zh-TW" sz="2800" dirty="0"/>
              <a:t>“9”</a:t>
            </a:r>
            <a:endParaRPr lang="zh-TW" altLang="en-US" sz="2800" dirty="0"/>
          </a:p>
        </p:txBody>
      </p:sp>
    </p:spTree>
    <p:extLst>
      <p:ext uri="{BB962C8B-B14F-4D97-AF65-F5344CB8AC3E}">
        <p14:creationId xmlns:p14="http://schemas.microsoft.com/office/powerpoint/2010/main" val="367265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15" grpId="0"/>
      <p:bldP spid="16" grpId="0"/>
      <p:bldP spid="17" grpId="0"/>
      <p:bldP spid="18"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5888108" y="1690666"/>
            <a:ext cx="688973" cy="264057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zh-CN" altLang="en-US" dirty="0" smtClean="0"/>
              <a:t>学习目标</a:t>
            </a:r>
            <a:endParaRPr lang="zh-TW" altLang="en-US" dirty="0"/>
          </a:p>
        </p:txBody>
      </p:sp>
      <p:pic>
        <p:nvPicPr>
          <p:cNvPr id="33" name="圖片 32"/>
          <p:cNvPicPr>
            <a:picLocks noChangeAspect="1"/>
          </p:cNvPicPr>
          <p:nvPr/>
        </p:nvPicPr>
        <p:blipFill>
          <a:blip r:embed="rId4"/>
          <a:stretch>
            <a:fillRect/>
          </a:stretch>
        </p:blipFill>
        <p:spPr>
          <a:xfrm>
            <a:off x="218074" y="2024647"/>
            <a:ext cx="2130022" cy="2116455"/>
          </a:xfrm>
          <a:prstGeom prst="rect">
            <a:avLst/>
          </a:prstGeom>
        </p:spPr>
      </p:pic>
      <p:sp>
        <p:nvSpPr>
          <p:cNvPr id="8" name="文字方塊 7"/>
          <p:cNvSpPr txBox="1"/>
          <p:nvPr/>
        </p:nvSpPr>
        <p:spPr>
          <a:xfrm>
            <a:off x="465433" y="4128129"/>
            <a:ext cx="1447800" cy="369332"/>
          </a:xfrm>
          <a:prstGeom prst="rect">
            <a:avLst/>
          </a:prstGeom>
          <a:noFill/>
        </p:spPr>
        <p:txBody>
          <a:bodyPr wrap="square" rtlCol="0">
            <a:spAutoFit/>
          </a:bodyPr>
          <a:lstStyle/>
          <a:p>
            <a:r>
              <a:rPr lang="en-US" altLang="zh-CN" dirty="0" smtClean="0"/>
              <a:t>28</a:t>
            </a:r>
            <a:r>
              <a:rPr lang="en-US" altLang="zh-TW" dirty="0" smtClean="0"/>
              <a:t> </a:t>
            </a:r>
            <a:r>
              <a:rPr lang="en-US" altLang="zh-TW" dirty="0"/>
              <a:t>x </a:t>
            </a:r>
            <a:r>
              <a:rPr lang="en-US" altLang="zh-CN" dirty="0" smtClean="0"/>
              <a:t>28</a:t>
            </a:r>
            <a:r>
              <a:rPr lang="en-US" altLang="zh-TW" dirty="0" smtClean="0"/>
              <a:t> </a:t>
            </a:r>
            <a:r>
              <a:rPr lang="en-US" altLang="zh-TW" dirty="0"/>
              <a:t>= </a:t>
            </a:r>
            <a:r>
              <a:rPr lang="en-US" altLang="zh-CN" dirty="0" smtClean="0"/>
              <a:t>784</a:t>
            </a:r>
            <a:endParaRPr lang="zh-TW" altLang="en-US" dirty="0"/>
          </a:p>
        </p:txBody>
      </p:sp>
      <p:sp>
        <p:nvSpPr>
          <p:cNvPr id="35" name="矩形 34"/>
          <p:cNvSpPr/>
          <p:nvPr/>
        </p:nvSpPr>
        <p:spPr>
          <a:xfrm>
            <a:off x="3925982" y="1693926"/>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2742879" y="1721567"/>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矩形 45"/>
          <p:cNvSpPr/>
          <p:nvPr/>
        </p:nvSpPr>
        <p:spPr>
          <a:xfrm>
            <a:off x="2811267" y="243926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2817085" y="186893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nvPr>
        </p:nvGraphicFramePr>
        <p:xfrm>
          <a:off x="2829784" y="1773681"/>
          <a:ext cx="325438" cy="461962"/>
        </p:xfrm>
        <a:graphic>
          <a:graphicData uri="http://schemas.openxmlformats.org/presentationml/2006/ole">
            <mc:AlternateContent xmlns:mc="http://schemas.openxmlformats.org/markup-compatibility/2006">
              <mc:Choice xmlns:v="urn:schemas-microsoft-com:vml" Requires="v">
                <p:oleObj spid="_x0000_s16620"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2829784" y="1773681"/>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2835080" y="2356410"/>
          <a:ext cx="352425" cy="461963"/>
        </p:xfrm>
        <a:graphic>
          <a:graphicData uri="http://schemas.openxmlformats.org/presentationml/2006/ole">
            <mc:AlternateContent xmlns:mc="http://schemas.openxmlformats.org/markup-compatibility/2006">
              <mc:Choice xmlns:v="urn:schemas-microsoft-com:vml" Requires="v">
                <p:oleObj spid="_x0000_s16621"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2835080" y="2356410"/>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4023092" y="170492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4025434" y="24834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4013801" y="3711510"/>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4011054" y="313380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2820792" y="383701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ext uri="{D42A27DB-BD31-4B8C-83A1-F6EECF244321}">
                <p14:modId xmlns:p14="http://schemas.microsoft.com/office/powerpoint/2010/main" val="4096057264"/>
              </p:ext>
            </p:extLst>
          </p:nvPr>
        </p:nvGraphicFramePr>
        <p:xfrm>
          <a:off x="2749550" y="3767138"/>
          <a:ext cx="544513" cy="434975"/>
        </p:xfrm>
        <a:graphic>
          <a:graphicData uri="http://schemas.openxmlformats.org/presentationml/2006/ole">
            <mc:AlternateContent xmlns:mc="http://schemas.openxmlformats.org/markup-compatibility/2006">
              <mc:Choice xmlns:v="urn:schemas-microsoft-com:vml" Requires="v">
                <p:oleObj spid="_x0000_s16622" name="Equation" r:id="rId9" imgW="253800" imgH="203040" progId="Equation.DSMT4">
                  <p:embed/>
                </p:oleObj>
              </mc:Choice>
              <mc:Fallback>
                <p:oleObj name="Equation" r:id="rId9" imgW="253800" imgH="203040" progId="Equation.DSMT4">
                  <p:embed/>
                  <p:pic>
                    <p:nvPicPr>
                      <p:cNvPr id="0" name=""/>
                      <p:cNvPicPr>
                        <a:picLocks noChangeAspect="1" noChangeArrowheads="1"/>
                      </p:cNvPicPr>
                      <p:nvPr/>
                    </p:nvPicPr>
                    <p:blipFill>
                      <a:blip r:embed="rId10"/>
                      <a:srcRect/>
                      <a:stretch>
                        <a:fillRect/>
                      </a:stretch>
                    </p:blipFill>
                    <p:spPr bwMode="auto">
                      <a:xfrm>
                        <a:off x="2749550" y="3767138"/>
                        <a:ext cx="54451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2696724" y="312195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5250299" y="164634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5267922" y="243184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5280102" y="3688135"/>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p:nvPr/>
        </p:nvCxnSpPr>
        <p:spPr>
          <a:xfrm>
            <a:off x="4597250" y="199200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4597250" y="2783759"/>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4587959" y="400572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flipV="1">
            <a:off x="4599592" y="1992007"/>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a:off x="4597250" y="1992007"/>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4597250" y="1992007"/>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4599592" y="2770577"/>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flipV="1">
            <a:off x="4587959" y="1992007"/>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flipV="1">
            <a:off x="4587959" y="2770577"/>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3163692" y="1992007"/>
            <a:ext cx="859400" cy="299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p:nvPr/>
        </p:nvCxnSpPr>
        <p:spPr>
          <a:xfrm>
            <a:off x="3159985" y="2040381"/>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a:off x="3159985" y="2040381"/>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flipV="1">
            <a:off x="3187505" y="1992007"/>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a:off x="3154167" y="2610710"/>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a:off x="3154167" y="2610710"/>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3293381" y="1992007"/>
            <a:ext cx="729711" cy="19927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flipV="1">
            <a:off x="3293381" y="2770577"/>
            <a:ext cx="732053" cy="12141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3293381" y="3984725"/>
            <a:ext cx="720420" cy="138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手繪多邊形 11"/>
          <p:cNvSpPr/>
          <p:nvPr/>
        </p:nvSpPr>
        <p:spPr>
          <a:xfrm>
            <a:off x="343805" y="1782962"/>
            <a:ext cx="2456341"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手繪多邊形 13"/>
          <p:cNvSpPr/>
          <p:nvPr/>
        </p:nvSpPr>
        <p:spPr>
          <a:xfrm>
            <a:off x="477156" y="1955903"/>
            <a:ext cx="2322478"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手繪多邊形 21"/>
          <p:cNvSpPr/>
          <p:nvPr/>
        </p:nvSpPr>
        <p:spPr>
          <a:xfrm>
            <a:off x="2210705" y="3999011"/>
            <a:ext cx="554953" cy="268965"/>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465433" y="4480721"/>
            <a:ext cx="1745272" cy="830997"/>
          </a:xfrm>
          <a:prstGeom prst="rect">
            <a:avLst/>
          </a:prstGeom>
          <a:noFill/>
        </p:spPr>
        <p:txBody>
          <a:bodyPr wrap="square" rtlCol="0">
            <a:spAutoFit/>
          </a:bodyPr>
          <a:lstStyle/>
          <a:p>
            <a:r>
              <a:rPr lang="zh-CN" altLang="en-US" sz="2400" dirty="0" smtClean="0"/>
              <a:t>墨水</a:t>
            </a:r>
            <a:r>
              <a:rPr lang="en-US" altLang="zh-TW" sz="2400" dirty="0" smtClean="0"/>
              <a:t> </a:t>
            </a:r>
            <a:r>
              <a:rPr lang="en-US" altLang="zh-TW" sz="2400" dirty="0"/>
              <a:t>→ 1</a:t>
            </a:r>
          </a:p>
          <a:p>
            <a:r>
              <a:rPr lang="zh-CN" altLang="en-US" sz="2400" dirty="0"/>
              <a:t>无墨水</a:t>
            </a:r>
            <a:r>
              <a:rPr lang="en-US" altLang="zh-TW" sz="2400" dirty="0" smtClean="0"/>
              <a:t> </a:t>
            </a:r>
            <a:r>
              <a:rPr lang="en-US" altLang="zh-TW" sz="2400" dirty="0"/>
              <a:t>→ 0</a:t>
            </a:r>
            <a:endParaRPr lang="zh-TW" altLang="en-US" sz="2400" dirty="0"/>
          </a:p>
        </p:txBody>
      </p:sp>
      <p:sp>
        <p:nvSpPr>
          <p:cNvPr id="121" name="矩形 120"/>
          <p:cNvSpPr/>
          <p:nvPr/>
        </p:nvSpPr>
        <p:spPr>
          <a:xfrm>
            <a:off x="7083254" y="1706187"/>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23" name="直線單箭頭接點 122"/>
          <p:cNvCxnSpPr/>
          <p:nvPr/>
        </p:nvCxnSpPr>
        <p:spPr>
          <a:xfrm>
            <a:off x="6389534" y="2742346"/>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6498850" y="3988236"/>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6365650" y="1963543"/>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文字方塊 129"/>
          <p:cNvSpPr txBox="1"/>
          <p:nvPr/>
        </p:nvSpPr>
        <p:spPr>
          <a:xfrm rot="5400000">
            <a:off x="7025444" y="320718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1" name="文字方塊 130"/>
          <p:cNvSpPr txBox="1"/>
          <p:nvPr/>
        </p:nvSpPr>
        <p:spPr>
          <a:xfrm>
            <a:off x="7094537" y="1688362"/>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2" name="文字方塊 131"/>
          <p:cNvSpPr txBox="1"/>
          <p:nvPr/>
        </p:nvSpPr>
        <p:spPr>
          <a:xfrm>
            <a:off x="7115635" y="249667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3" name="文字方塊 132"/>
          <p:cNvSpPr txBox="1"/>
          <p:nvPr/>
        </p:nvSpPr>
        <p:spPr>
          <a:xfrm>
            <a:off x="7083254" y="3752814"/>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140" name="文字方塊 139"/>
          <p:cNvSpPr txBox="1"/>
          <p:nvPr/>
        </p:nvSpPr>
        <p:spPr>
          <a:xfrm>
            <a:off x="5148930" y="5135514"/>
            <a:ext cx="1420582" cy="461665"/>
          </a:xfrm>
          <a:prstGeom prst="rect">
            <a:avLst/>
          </a:prstGeom>
          <a:noFill/>
        </p:spPr>
        <p:txBody>
          <a:bodyPr wrap="none" rtlCol="0">
            <a:spAutoFit/>
          </a:bodyPr>
          <a:lstStyle/>
          <a:p>
            <a:r>
              <a:rPr lang="en-US" altLang="zh-TW" sz="2400" dirty="0"/>
              <a:t>y</a:t>
            </a:r>
            <a:r>
              <a:rPr lang="en-US" altLang="zh-TW" sz="2400" baseline="-25000" dirty="0"/>
              <a:t>1</a:t>
            </a:r>
            <a:r>
              <a:rPr lang="en-US" altLang="zh-TW" sz="2400" dirty="0"/>
              <a:t> </a:t>
            </a:r>
            <a:r>
              <a:rPr lang="zh-CN" altLang="en-US" sz="2400" dirty="0" smtClean="0"/>
              <a:t>值最大</a:t>
            </a:r>
            <a:endParaRPr lang="zh-TW" altLang="en-US" sz="2400" dirty="0"/>
          </a:p>
        </p:txBody>
      </p:sp>
      <p:sp>
        <p:nvSpPr>
          <p:cNvPr id="141" name="文字方塊 140"/>
          <p:cNvSpPr txBox="1"/>
          <p:nvPr/>
        </p:nvSpPr>
        <p:spPr>
          <a:xfrm>
            <a:off x="2555119" y="4524222"/>
            <a:ext cx="2300630" cy="461665"/>
          </a:xfrm>
          <a:prstGeom prst="rect">
            <a:avLst/>
          </a:prstGeom>
          <a:noFill/>
        </p:spPr>
        <p:txBody>
          <a:bodyPr wrap="none" rtlCol="0">
            <a:spAutoFit/>
          </a:bodyPr>
          <a:lstStyle/>
          <a:p>
            <a:r>
              <a:rPr lang="zh-CN" altLang="en-US" sz="2400" dirty="0" smtClean="0"/>
              <a:t>学习目标是</a:t>
            </a:r>
            <a:r>
              <a:rPr lang="en-US" altLang="zh-CN" sz="2400" dirty="0" smtClean="0"/>
              <a:t>:</a:t>
            </a:r>
            <a:r>
              <a:rPr lang="en-US" altLang="zh-TW" sz="2400" dirty="0" smtClean="0"/>
              <a:t> </a:t>
            </a:r>
            <a:r>
              <a:rPr lang="en-US" altLang="zh-TW" sz="2400" dirty="0"/>
              <a:t>……</a:t>
            </a:r>
            <a:endParaRPr lang="zh-TW" altLang="en-US" sz="2400" dirty="0"/>
          </a:p>
        </p:txBody>
      </p:sp>
      <p:pic>
        <p:nvPicPr>
          <p:cNvPr id="142" name="圖片 141"/>
          <p:cNvPicPr>
            <a:picLocks noChangeAspect="1"/>
          </p:cNvPicPr>
          <p:nvPr/>
        </p:nvPicPr>
        <p:blipFill>
          <a:blip r:embed="rId11"/>
          <a:stretch>
            <a:fillRect/>
          </a:stretch>
        </p:blipFill>
        <p:spPr>
          <a:xfrm>
            <a:off x="3919136" y="5072853"/>
            <a:ext cx="574872" cy="581143"/>
          </a:xfrm>
          <a:prstGeom prst="rect">
            <a:avLst/>
          </a:prstGeom>
          <a:ln w="38100">
            <a:solidFill>
              <a:schemeClr val="tx1"/>
            </a:solidFill>
          </a:ln>
        </p:spPr>
      </p:pic>
      <p:sp>
        <p:nvSpPr>
          <p:cNvPr id="143" name="文字方塊 142"/>
          <p:cNvSpPr txBox="1"/>
          <p:nvPr/>
        </p:nvSpPr>
        <p:spPr>
          <a:xfrm>
            <a:off x="2935080" y="5097237"/>
            <a:ext cx="881973" cy="461665"/>
          </a:xfrm>
          <a:prstGeom prst="rect">
            <a:avLst/>
          </a:prstGeom>
          <a:noFill/>
        </p:spPr>
        <p:txBody>
          <a:bodyPr wrap="none" rtlCol="0">
            <a:spAutoFit/>
          </a:bodyPr>
          <a:lstStyle/>
          <a:p>
            <a:r>
              <a:rPr lang="zh-CN" altLang="en-US" sz="2400" dirty="0" smtClean="0"/>
              <a:t>输入</a:t>
            </a:r>
            <a:r>
              <a:rPr lang="en-US" altLang="zh-TW" sz="2400" dirty="0" smtClean="0"/>
              <a:t>:</a:t>
            </a:r>
            <a:endParaRPr lang="zh-TW" altLang="en-US" sz="2400" dirty="0"/>
          </a:p>
        </p:txBody>
      </p:sp>
      <p:sp>
        <p:nvSpPr>
          <p:cNvPr id="144" name="向右箭號 143"/>
          <p:cNvSpPr/>
          <p:nvPr/>
        </p:nvSpPr>
        <p:spPr>
          <a:xfrm>
            <a:off x="4637968" y="5217648"/>
            <a:ext cx="491685" cy="34125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45" name="文字方塊 144"/>
          <p:cNvSpPr txBox="1"/>
          <p:nvPr/>
        </p:nvSpPr>
        <p:spPr>
          <a:xfrm>
            <a:off x="5144426" y="5880198"/>
            <a:ext cx="1420582" cy="461665"/>
          </a:xfrm>
          <a:prstGeom prst="rect">
            <a:avLst/>
          </a:prstGeom>
          <a:noFill/>
        </p:spPr>
        <p:txBody>
          <a:bodyPr wrap="none" rtlCol="0">
            <a:spAutoFit/>
          </a:bodyPr>
          <a:lstStyle/>
          <a:p>
            <a:r>
              <a:rPr lang="en-US" altLang="zh-TW" sz="2400" dirty="0"/>
              <a:t>y</a:t>
            </a:r>
            <a:r>
              <a:rPr lang="en-US" altLang="zh-TW" sz="2400" baseline="-25000" dirty="0"/>
              <a:t>2</a:t>
            </a:r>
            <a:r>
              <a:rPr lang="en-US" altLang="zh-TW" sz="2400" dirty="0"/>
              <a:t> </a:t>
            </a:r>
            <a:r>
              <a:rPr lang="zh-CN" altLang="en-US" sz="2400" dirty="0" smtClean="0"/>
              <a:t>值最大</a:t>
            </a:r>
            <a:endParaRPr lang="zh-TW" altLang="en-US" sz="2400" dirty="0"/>
          </a:p>
        </p:txBody>
      </p:sp>
      <p:sp>
        <p:nvSpPr>
          <p:cNvPr id="146" name="文字方塊 145"/>
          <p:cNvSpPr txBox="1"/>
          <p:nvPr/>
        </p:nvSpPr>
        <p:spPr>
          <a:xfrm>
            <a:off x="2935080" y="5829713"/>
            <a:ext cx="881973" cy="461665"/>
          </a:xfrm>
          <a:prstGeom prst="rect">
            <a:avLst/>
          </a:prstGeom>
          <a:noFill/>
        </p:spPr>
        <p:txBody>
          <a:bodyPr wrap="none" rtlCol="0">
            <a:spAutoFit/>
          </a:bodyPr>
          <a:lstStyle/>
          <a:p>
            <a:r>
              <a:rPr lang="zh-CN" altLang="en-US" sz="2400" dirty="0" smtClean="0"/>
              <a:t>输入</a:t>
            </a:r>
            <a:r>
              <a:rPr lang="en-US" altLang="zh-TW" sz="2400" dirty="0" smtClean="0"/>
              <a:t>:</a:t>
            </a:r>
            <a:endParaRPr lang="zh-TW" altLang="en-US" sz="2400" dirty="0"/>
          </a:p>
        </p:txBody>
      </p:sp>
      <p:sp>
        <p:nvSpPr>
          <p:cNvPr id="147" name="向右箭號 146"/>
          <p:cNvSpPr/>
          <p:nvPr/>
        </p:nvSpPr>
        <p:spPr>
          <a:xfrm>
            <a:off x="4637968" y="5950124"/>
            <a:ext cx="491685" cy="34125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148" name="圖片 147"/>
          <p:cNvPicPr>
            <a:picLocks noChangeAspect="1"/>
          </p:cNvPicPr>
          <p:nvPr/>
        </p:nvPicPr>
        <p:blipFill>
          <a:blip r:embed="rId12"/>
          <a:stretch>
            <a:fillRect/>
          </a:stretch>
        </p:blipFill>
        <p:spPr>
          <a:xfrm>
            <a:off x="3895665" y="5805941"/>
            <a:ext cx="605932" cy="601556"/>
          </a:xfrm>
          <a:prstGeom prst="rect">
            <a:avLst/>
          </a:prstGeom>
          <a:ln w="38100">
            <a:solidFill>
              <a:schemeClr val="tx1"/>
            </a:solidFill>
          </a:ln>
        </p:spPr>
      </p:pic>
      <p:sp>
        <p:nvSpPr>
          <p:cNvPr id="149" name="文字方塊 148"/>
          <p:cNvSpPr txBox="1"/>
          <p:nvPr/>
        </p:nvSpPr>
        <p:spPr>
          <a:xfrm>
            <a:off x="7776246" y="1759719"/>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400" dirty="0" smtClean="0"/>
              <a:t>是</a:t>
            </a:r>
            <a:r>
              <a:rPr lang="en-US" altLang="zh-TW" sz="2400" dirty="0" smtClean="0"/>
              <a:t> </a:t>
            </a:r>
            <a:r>
              <a:rPr lang="en-US" altLang="zh-TW" sz="2400" dirty="0"/>
              <a:t>1</a:t>
            </a:r>
            <a:endParaRPr lang="zh-TW" altLang="en-US" sz="2400" dirty="0"/>
          </a:p>
        </p:txBody>
      </p:sp>
      <p:sp>
        <p:nvSpPr>
          <p:cNvPr id="150" name="文字方塊 149"/>
          <p:cNvSpPr txBox="1"/>
          <p:nvPr/>
        </p:nvSpPr>
        <p:spPr>
          <a:xfrm>
            <a:off x="7790866" y="2579442"/>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400" dirty="0" smtClean="0"/>
              <a:t>是</a:t>
            </a:r>
            <a:r>
              <a:rPr lang="en-US" altLang="zh-TW" sz="2400" dirty="0" smtClean="0"/>
              <a:t> </a:t>
            </a:r>
            <a:r>
              <a:rPr lang="en-US" altLang="zh-TW" sz="2400" dirty="0"/>
              <a:t>2</a:t>
            </a:r>
            <a:endParaRPr lang="zh-TW" altLang="en-US" sz="2400" dirty="0"/>
          </a:p>
        </p:txBody>
      </p:sp>
      <p:sp>
        <p:nvSpPr>
          <p:cNvPr id="151" name="文字方塊 150"/>
          <p:cNvSpPr txBox="1"/>
          <p:nvPr/>
        </p:nvSpPr>
        <p:spPr>
          <a:xfrm>
            <a:off x="7803113" y="3806312"/>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400" dirty="0" smtClean="0"/>
              <a:t>是</a:t>
            </a:r>
            <a:r>
              <a:rPr lang="en-US" altLang="zh-TW" sz="2400" dirty="0" smtClean="0"/>
              <a:t> </a:t>
            </a:r>
            <a:r>
              <a:rPr lang="en-US" altLang="zh-TW" sz="2400" dirty="0"/>
              <a:t>0</a:t>
            </a:r>
            <a:endParaRPr lang="zh-TW" altLang="en-US" sz="2400" dirty="0"/>
          </a:p>
        </p:txBody>
      </p:sp>
      <p:sp>
        <p:nvSpPr>
          <p:cNvPr id="70" name="橢圓 69"/>
          <p:cNvSpPr/>
          <p:nvPr/>
        </p:nvSpPr>
        <p:spPr>
          <a:xfrm>
            <a:off x="5938632" y="169535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1" name="橢圓 70"/>
          <p:cNvSpPr/>
          <p:nvPr/>
        </p:nvSpPr>
        <p:spPr>
          <a:xfrm>
            <a:off x="5940974" y="245526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3" name="橢圓 92"/>
          <p:cNvSpPr/>
          <p:nvPr/>
        </p:nvSpPr>
        <p:spPr>
          <a:xfrm>
            <a:off x="5948002" y="370194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7" name="矩形 66"/>
          <p:cNvSpPr/>
          <p:nvPr/>
        </p:nvSpPr>
        <p:spPr>
          <a:xfrm rot="5400000">
            <a:off x="4910466" y="2606617"/>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p:spTree>
    <p:extLst>
      <p:ext uri="{BB962C8B-B14F-4D97-AF65-F5344CB8AC3E}">
        <p14:creationId xmlns:p14="http://schemas.microsoft.com/office/powerpoint/2010/main" val="150182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3" grpId="0"/>
      <p:bldP spid="144" grpId="0" animBg="1"/>
      <p:bldP spid="145" grpId="0"/>
      <p:bldP spid="146" grpId="0"/>
      <p:bldP spid="1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损失</a:t>
            </a:r>
            <a:endParaRPr lang="zh-TW" altLang="en-US" dirty="0"/>
          </a:p>
        </p:txBody>
      </p:sp>
      <p:sp>
        <p:nvSpPr>
          <p:cNvPr id="34" name="矩形 33"/>
          <p:cNvSpPr/>
          <p:nvPr/>
        </p:nvSpPr>
        <p:spPr>
          <a:xfrm>
            <a:off x="5960212" y="2852237"/>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2802940" y="2839976"/>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1619837" y="2867617"/>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5266492" y="3888396"/>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75808" y="5134286"/>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42608" y="3109593"/>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688225" y="358531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1694043" y="301498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nvPr>
        </p:nvGraphicFramePr>
        <p:xfrm>
          <a:off x="1706742" y="2919731"/>
          <a:ext cx="325438" cy="461962"/>
        </p:xfrm>
        <a:graphic>
          <a:graphicData uri="http://schemas.openxmlformats.org/presentationml/2006/ole">
            <mc:AlternateContent xmlns:mc="http://schemas.openxmlformats.org/markup-compatibility/2006">
              <mc:Choice xmlns:v="urn:schemas-microsoft-com:vml" Requires="v">
                <p:oleObj spid="_x0000_s17644"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706742" y="2919731"/>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1712038" y="3502460"/>
          <a:ext cx="352425" cy="461963"/>
        </p:xfrm>
        <a:graphic>
          <a:graphicData uri="http://schemas.openxmlformats.org/presentationml/2006/ole">
            <mc:AlternateContent xmlns:mc="http://schemas.openxmlformats.org/markup-compatibility/2006">
              <mc:Choice xmlns:v="urn:schemas-microsoft-com:vml" Requires="v">
                <p:oleObj spid="_x0000_s17645"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712038" y="3502460"/>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2900050" y="285097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2902392" y="362954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890759" y="4857560"/>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2888012" y="427985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1697750" y="498306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nvPr>
        </p:nvGraphicFramePr>
        <p:xfrm>
          <a:off x="1625827" y="4886300"/>
          <a:ext cx="544512" cy="488950"/>
        </p:xfrm>
        <a:graphic>
          <a:graphicData uri="http://schemas.openxmlformats.org/presentationml/2006/ole">
            <mc:AlternateContent xmlns:mc="http://schemas.openxmlformats.org/markup-compatibility/2006">
              <mc:Choice xmlns:v="urn:schemas-microsoft-com:vml" Requires="v">
                <p:oleObj spid="_x0000_s17646" name="方程式" r:id="rId8" imgW="253800" imgH="228600" progId="Equation.3">
                  <p:embed/>
                </p:oleObj>
              </mc:Choice>
              <mc:Fallback>
                <p:oleObj name="方程式" r:id="rId8" imgW="253800" imgH="228600" progId="Equation.3">
                  <p:embed/>
                  <p:pic>
                    <p:nvPicPr>
                      <p:cNvPr id="0" name=""/>
                      <p:cNvPicPr>
                        <a:picLocks noChangeAspect="1" noChangeArrowheads="1"/>
                      </p:cNvPicPr>
                      <p:nvPr/>
                    </p:nvPicPr>
                    <p:blipFill>
                      <a:blip r:embed="rId9"/>
                      <a:srcRect/>
                      <a:stretch>
                        <a:fillRect/>
                      </a:stretch>
                    </p:blipFill>
                    <p:spPr bwMode="auto">
                      <a:xfrm>
                        <a:off x="1625827" y="4886300"/>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1573682" y="42680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4127257" y="279239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4144880" y="357789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4157060" y="4834185"/>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3474208" y="313805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3474208" y="3929809"/>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3464917" y="515177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3476550" y="3138057"/>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3474208" y="3138057"/>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3474208" y="3138057"/>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3476550" y="3916627"/>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3464917" y="3138057"/>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3464917" y="3916627"/>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2040650" y="3138057"/>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2036943" y="3186431"/>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2036943" y="3186431"/>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2064463" y="3138057"/>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2031125" y="3756760"/>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2031125" y="3756760"/>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2102622" y="3138057"/>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2076253" y="3916627"/>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2076253" y="5131233"/>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5902402" y="435323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5971495" y="2834412"/>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5992593" y="364272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5960212" y="4898864"/>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3222534" y="3914654"/>
            <a:ext cx="65" cy="276999"/>
          </a:xfrm>
          <a:prstGeom prst="rect">
            <a:avLst/>
          </a:prstGeom>
          <a:noFill/>
        </p:spPr>
        <p:txBody>
          <a:bodyPr wrap="none" lIns="0" tIns="0" rIns="0" bIns="0" rtlCol="0">
            <a:spAutoFit/>
          </a:bodyPr>
          <a:lstStyle/>
          <a:p>
            <a:endParaRPr lang="zh-TW" altLang="en-US" dirty="0"/>
          </a:p>
        </p:txBody>
      </p:sp>
      <mc:AlternateContent xmlns:mc="http://schemas.openxmlformats.org/markup-compatibility/2006" xmlns:a14="http://schemas.microsoft.com/office/drawing/2010/main">
        <mc:Choice Requires="a14">
          <p:sp>
            <p:nvSpPr>
              <p:cNvPr id="71" name="文字方塊 70"/>
              <p:cNvSpPr txBox="1"/>
              <p:nvPr/>
            </p:nvSpPr>
            <p:spPr>
              <a:xfrm>
                <a:off x="6726121" y="4524011"/>
                <a:ext cx="1014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800" dirty="0" smtClean="0"/>
                  <a:t>损失</a:t>
                </a:r>
                <a:r>
                  <a:rPr lang="en-US" altLang="zh-TW" sz="2800" dirty="0" smtClean="0"/>
                  <a:t> </a:t>
                </a:r>
                <a:endParaRPr lang="en-US" altLang="zh-TW" sz="2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𝑙</m:t>
                      </m:r>
                    </m:oMath>
                  </m:oMathPara>
                </a14:m>
                <a:endParaRPr lang="en-US" altLang="zh-TW" sz="28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6726121" y="4524011"/>
                <a:ext cx="1014273" cy="954107"/>
              </a:xfrm>
              <a:prstGeom prst="rect">
                <a:avLst/>
              </a:prstGeom>
              <a:blipFill rotWithShape="1">
                <a:blip r:embed="rId10"/>
                <a:stretch>
                  <a:fillRect/>
                </a:stretch>
              </a:blipFill>
            </p:spPr>
            <p:txBody>
              <a:bodyPr/>
              <a:lstStyle/>
              <a:p>
                <a:r>
                  <a:rPr lang="zh-CN" altLang="en-US">
                    <a:noFill/>
                  </a:rPr>
                  <a:t> </a:t>
                </a:r>
              </a:p>
            </p:txBody>
          </p:sp>
        </mc:Fallback>
      </mc:AlternateContent>
      <p:pic>
        <p:nvPicPr>
          <p:cNvPr id="102" name="圖片 101"/>
          <p:cNvPicPr preferRelativeResize="0">
            <a:picLocks/>
          </p:cNvPicPr>
          <p:nvPr/>
        </p:nvPicPr>
        <p:blipFill>
          <a:blip r:embed="rId11"/>
          <a:stretch>
            <a:fillRect/>
          </a:stretch>
        </p:blipFill>
        <p:spPr>
          <a:xfrm>
            <a:off x="3875875" y="1892711"/>
            <a:ext cx="720000" cy="720000"/>
          </a:xfrm>
          <a:prstGeom prst="rect">
            <a:avLst/>
          </a:prstGeom>
          <a:ln w="38100">
            <a:solidFill>
              <a:schemeClr val="tx1"/>
            </a:solidFill>
          </a:ln>
        </p:spPr>
      </p:pic>
      <p:sp>
        <p:nvSpPr>
          <p:cNvPr id="103" name="文字方塊 102"/>
          <p:cNvSpPr txBox="1"/>
          <p:nvPr/>
        </p:nvSpPr>
        <p:spPr>
          <a:xfrm>
            <a:off x="4678601" y="1981772"/>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11"/>
          <a:stretch>
            <a:fillRect/>
          </a:stretch>
        </p:blipFill>
        <p:spPr>
          <a:xfrm>
            <a:off x="602038" y="3843706"/>
            <a:ext cx="720000" cy="720000"/>
          </a:xfrm>
          <a:prstGeom prst="rect">
            <a:avLst/>
          </a:prstGeom>
          <a:ln w="38100">
            <a:solidFill>
              <a:schemeClr val="tx1"/>
            </a:solidFill>
          </a:ln>
        </p:spPr>
      </p:pic>
      <p:grpSp>
        <p:nvGrpSpPr>
          <p:cNvPr id="11" name="群組 10"/>
          <p:cNvGrpSpPr/>
          <p:nvPr/>
        </p:nvGrpSpPr>
        <p:grpSpPr>
          <a:xfrm>
            <a:off x="7996358" y="2867617"/>
            <a:ext cx="654489" cy="2625052"/>
            <a:chOff x="7996358" y="2461791"/>
            <a:chExt cx="654489" cy="2625052"/>
          </a:xfrm>
        </p:grpSpPr>
        <p:sp>
          <p:nvSpPr>
            <p:cNvPr id="110" name="矩形 109"/>
            <p:cNvSpPr/>
            <p:nvPr/>
          </p:nvSpPr>
          <p:spPr>
            <a:xfrm>
              <a:off x="8062418" y="2461791"/>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004608" y="394803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7996358" y="2508931"/>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005216" y="3269035"/>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7996358" y="4489333"/>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grpSp>
      <p:sp>
        <p:nvSpPr>
          <p:cNvPr id="115" name="左-右雙向箭號 114"/>
          <p:cNvSpPr/>
          <p:nvPr/>
        </p:nvSpPr>
        <p:spPr>
          <a:xfrm>
            <a:off x="6491544" y="4090322"/>
            <a:ext cx="1513672" cy="35939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972457" y="2220112"/>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5333454" y="2243382"/>
            <a:ext cx="29872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962038" y="2252711"/>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8320750" y="2252711"/>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801564" y="285040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4877408" y="284229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4879750" y="360220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4886778" y="484888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4884031" y="426801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1040413" y="5628282"/>
            <a:ext cx="6350397" cy="954107"/>
          </a:xfrm>
          <a:prstGeom prst="rect">
            <a:avLst/>
          </a:prstGeom>
          <a:noFill/>
        </p:spPr>
        <p:txBody>
          <a:bodyPr wrap="square" rtlCol="0">
            <a:spAutoFit/>
          </a:bodyPr>
          <a:lstStyle/>
          <a:p>
            <a:r>
              <a:rPr lang="zh-CN" altLang="en-US" sz="2800" dirty="0" smtClean="0">
                <a:solidFill>
                  <a:srgbClr val="FF0000"/>
                </a:solidFill>
              </a:rPr>
              <a:t>损失可以是网络输出值与目标值之间的</a:t>
            </a:r>
            <a:r>
              <a:rPr lang="zh-CN" altLang="en-US" sz="2800" b="1" dirty="0" smtClean="0">
                <a:solidFill>
                  <a:srgbClr val="FF0000"/>
                </a:solidFill>
              </a:rPr>
              <a:t>平方差</a:t>
            </a:r>
            <a:r>
              <a:rPr lang="zh-CN" altLang="en-US" sz="2800" dirty="0" smtClean="0">
                <a:solidFill>
                  <a:srgbClr val="FF0000"/>
                </a:solidFill>
              </a:rPr>
              <a:t>或</a:t>
            </a:r>
            <a:r>
              <a:rPr lang="zh-CN" altLang="en-US" sz="2800" b="1" dirty="0" smtClean="0">
                <a:solidFill>
                  <a:srgbClr val="FF0000"/>
                </a:solidFill>
              </a:rPr>
              <a:t>交叉熵</a:t>
            </a:r>
            <a:r>
              <a:rPr lang="en-US" altLang="zh-TW" sz="2800" b="1" dirty="0" smtClean="0">
                <a:solidFill>
                  <a:srgbClr val="FF0000"/>
                </a:solidFill>
              </a:rPr>
              <a:t> </a:t>
            </a:r>
            <a:endParaRPr lang="zh-TW" altLang="en-US" sz="2800" b="1" dirty="0">
              <a:solidFill>
                <a:srgbClr val="FF0000"/>
              </a:solidFill>
            </a:endParaRPr>
          </a:p>
        </p:txBody>
      </p:sp>
      <p:sp>
        <p:nvSpPr>
          <p:cNvPr id="3" name="矩形 2"/>
          <p:cNvSpPr/>
          <p:nvPr/>
        </p:nvSpPr>
        <p:spPr>
          <a:xfrm>
            <a:off x="7817449" y="5575658"/>
            <a:ext cx="80021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2400" dirty="0" smtClean="0"/>
              <a:t>目标</a:t>
            </a:r>
            <a:endParaRPr lang="zh-TW" altLang="en-US" sz="2400" dirty="0"/>
          </a:p>
        </p:txBody>
      </p:sp>
      <p:sp>
        <p:nvSpPr>
          <p:cNvPr id="107" name="矩形 106"/>
          <p:cNvSpPr/>
          <p:nvPr/>
        </p:nvSpPr>
        <p:spPr>
          <a:xfrm rot="5400000">
            <a:off x="3821735" y="3814498"/>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p:sp>
        <p:nvSpPr>
          <p:cNvPr id="69" name="文字方塊 68"/>
          <p:cNvSpPr txBox="1"/>
          <p:nvPr/>
        </p:nvSpPr>
        <p:spPr>
          <a:xfrm>
            <a:off x="6512419" y="3010316"/>
            <a:ext cx="1504814"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smtClean="0"/>
              <a:t>尽可能接近</a:t>
            </a:r>
            <a:endParaRPr lang="en-US" altLang="zh-TW" sz="2800" dirty="0"/>
          </a:p>
        </p:txBody>
      </p:sp>
      <p:sp>
        <p:nvSpPr>
          <p:cNvPr id="70" name="文字方塊 69"/>
          <p:cNvSpPr txBox="1"/>
          <p:nvPr/>
        </p:nvSpPr>
        <p:spPr>
          <a:xfrm>
            <a:off x="2698449" y="481405"/>
            <a:ext cx="5862920"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2800" dirty="0" smtClean="0"/>
              <a:t>一个好的函数应该使所有的训练样例产生的损失尽可能小</a:t>
            </a:r>
            <a:r>
              <a:rPr lang="en-US" altLang="zh-CN" sz="2800" dirty="0" smtClean="0"/>
              <a:t>.</a:t>
            </a:r>
            <a:endParaRPr lang="zh-TW" altLang="en-US" sz="2800" dirty="0"/>
          </a:p>
        </p:txBody>
      </p:sp>
      <p:sp>
        <p:nvSpPr>
          <p:cNvPr id="97" name="文字方塊 96"/>
          <p:cNvSpPr txBox="1"/>
          <p:nvPr/>
        </p:nvSpPr>
        <p:spPr>
          <a:xfrm>
            <a:off x="2281519" y="3661532"/>
            <a:ext cx="2646238" cy="52322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zh-CN" altLang="en-US" sz="2800" dirty="0" smtClean="0"/>
              <a:t>给定一组参数</a:t>
            </a:r>
            <a:endParaRPr lang="zh-TW" altLang="en-US" sz="2800" dirty="0"/>
          </a:p>
        </p:txBody>
      </p:sp>
    </p:spTree>
    <p:extLst>
      <p:ext uri="{BB962C8B-B14F-4D97-AF65-F5344CB8AC3E}">
        <p14:creationId xmlns:p14="http://schemas.microsoft.com/office/powerpoint/2010/main" val="17509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103" grpId="0"/>
      <p:bldP spid="115" grpId="0" animBg="1"/>
      <p:bldP spid="117" grpId="0"/>
      <p:bldP spid="3" grpId="0" animBg="1"/>
      <p:bldP spid="69" grpId="0" animBg="1"/>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整体损失</a:t>
            </a:r>
            <a:endParaRPr lang="zh-TW" altLang="en-US" dirty="0"/>
          </a:p>
        </p:txBody>
      </p:sp>
      <p:grpSp>
        <p:nvGrpSpPr>
          <p:cNvPr id="18" name="群組 17"/>
          <p:cNvGrpSpPr/>
          <p:nvPr/>
        </p:nvGrpSpPr>
        <p:grpSpPr>
          <a:xfrm>
            <a:off x="1727768" y="2298174"/>
            <a:ext cx="421911" cy="671513"/>
            <a:chOff x="510563" y="3417283"/>
            <a:chExt cx="421911" cy="671513"/>
          </a:xfrm>
        </p:grpSpPr>
        <p:sp>
          <p:nvSpPr>
            <p:cNvPr id="19" name="矩形 18"/>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0" name="矩形 19"/>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grpSp>
        <p:nvGrpSpPr>
          <p:cNvPr id="21" name="群組 20"/>
          <p:cNvGrpSpPr/>
          <p:nvPr/>
        </p:nvGrpSpPr>
        <p:grpSpPr>
          <a:xfrm>
            <a:off x="1727768" y="3245279"/>
            <a:ext cx="421910" cy="671513"/>
            <a:chOff x="510564" y="3417283"/>
            <a:chExt cx="421910" cy="671513"/>
          </a:xfrm>
        </p:grpSpPr>
        <p:sp>
          <p:nvSpPr>
            <p:cNvPr id="22" name="矩形 21"/>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3" name="矩形 22"/>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grpSp>
        <p:nvGrpSpPr>
          <p:cNvPr id="24" name="群組 23"/>
          <p:cNvGrpSpPr/>
          <p:nvPr/>
        </p:nvGrpSpPr>
        <p:grpSpPr>
          <a:xfrm>
            <a:off x="1723759" y="5606623"/>
            <a:ext cx="429926" cy="671513"/>
            <a:chOff x="506555" y="3417283"/>
            <a:chExt cx="429926" cy="671513"/>
          </a:xfrm>
        </p:grpSpPr>
        <p:sp>
          <p:nvSpPr>
            <p:cNvPr id="25" name="矩形 2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6" name="矩形 25"/>
            <p:cNvSpPr/>
            <p:nvPr/>
          </p:nvSpPr>
          <p:spPr>
            <a:xfrm>
              <a:off x="506555" y="3522206"/>
              <a:ext cx="429926" cy="461665"/>
            </a:xfrm>
            <a:prstGeom prst="rect">
              <a:avLst/>
            </a:prstGeom>
          </p:spPr>
          <p:txBody>
            <a:bodyPr wrap="none">
              <a:spAutoFit/>
            </a:bodyPr>
            <a:lstStyle/>
            <a:p>
              <a:pPr algn="ctr"/>
              <a:r>
                <a:rPr lang="en-US" altLang="zh-TW" sz="2400" dirty="0" err="1"/>
                <a:t>x</a:t>
              </a:r>
              <a:r>
                <a:rPr lang="en-US" altLang="zh-TW" sz="2400" baseline="30000" dirty="0" err="1"/>
                <a:t>R</a:t>
              </a:r>
              <a:endParaRPr lang="zh-TW" altLang="en-US" sz="2400" baseline="30000" dirty="0"/>
            </a:p>
          </p:txBody>
        </p:sp>
      </p:grpSp>
      <p:sp>
        <p:nvSpPr>
          <p:cNvPr id="27" name="矩形 26"/>
          <p:cNvSpPr/>
          <p:nvPr/>
        </p:nvSpPr>
        <p:spPr>
          <a:xfrm>
            <a:off x="2527693" y="230074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8" name="矩形 27"/>
          <p:cNvSpPr/>
          <p:nvPr/>
        </p:nvSpPr>
        <p:spPr>
          <a:xfrm>
            <a:off x="2527693" y="323945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9" name="矩形 28"/>
          <p:cNvSpPr/>
          <p:nvPr/>
        </p:nvSpPr>
        <p:spPr>
          <a:xfrm>
            <a:off x="2527693" y="5594978"/>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30" name="文字方塊 29"/>
          <p:cNvSpPr txBox="1"/>
          <p:nvPr/>
        </p:nvSpPr>
        <p:spPr>
          <a:xfrm rot="5400000">
            <a:off x="1585319" y="4930674"/>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1" name="文字方塊 30"/>
          <p:cNvSpPr txBox="1"/>
          <p:nvPr/>
        </p:nvSpPr>
        <p:spPr>
          <a:xfrm rot="5400000">
            <a:off x="2658584" y="4919031"/>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2" name="直線單箭頭接點 31"/>
          <p:cNvCxnSpPr/>
          <p:nvPr/>
        </p:nvCxnSpPr>
        <p:spPr>
          <a:xfrm flipV="1">
            <a:off x="2096310" y="263392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2093349" y="358103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2093348" y="593655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3496559" y="2628722"/>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493598" y="357582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493597" y="593135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3895074" y="2298174"/>
            <a:ext cx="428323" cy="671513"/>
            <a:chOff x="507357" y="3417283"/>
            <a:chExt cx="428323" cy="671513"/>
          </a:xfrm>
        </p:grpSpPr>
        <p:sp>
          <p:nvSpPr>
            <p:cNvPr id="39" name="矩形 38"/>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0" name="矩形 39"/>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grpSp>
        <p:nvGrpSpPr>
          <p:cNvPr id="41" name="群組 40"/>
          <p:cNvGrpSpPr/>
          <p:nvPr/>
        </p:nvGrpSpPr>
        <p:grpSpPr>
          <a:xfrm>
            <a:off x="3895074" y="3245279"/>
            <a:ext cx="428323" cy="671513"/>
            <a:chOff x="507358" y="3417283"/>
            <a:chExt cx="428323" cy="671513"/>
          </a:xfrm>
        </p:grpSpPr>
        <p:sp>
          <p:nvSpPr>
            <p:cNvPr id="42" name="矩形 4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3" name="矩形 42"/>
            <p:cNvSpPr/>
            <p:nvPr/>
          </p:nvSpPr>
          <p:spPr>
            <a:xfrm>
              <a:off x="507358" y="3522206"/>
              <a:ext cx="428323"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grpSp>
        <p:nvGrpSpPr>
          <p:cNvPr id="44" name="群組 43"/>
          <p:cNvGrpSpPr/>
          <p:nvPr/>
        </p:nvGrpSpPr>
        <p:grpSpPr>
          <a:xfrm>
            <a:off x="3891065" y="5606623"/>
            <a:ext cx="436338" cy="671513"/>
            <a:chOff x="503349" y="3417283"/>
            <a:chExt cx="436338" cy="671513"/>
          </a:xfrm>
        </p:grpSpPr>
        <p:sp>
          <p:nvSpPr>
            <p:cNvPr id="45" name="矩形 4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6" name="矩形 45"/>
            <p:cNvSpPr/>
            <p:nvPr/>
          </p:nvSpPr>
          <p:spPr>
            <a:xfrm>
              <a:off x="503349" y="3522206"/>
              <a:ext cx="436338" cy="461665"/>
            </a:xfrm>
            <a:prstGeom prst="rect">
              <a:avLst/>
            </a:prstGeom>
          </p:spPr>
          <p:txBody>
            <a:bodyPr wrap="none">
              <a:spAutoFit/>
            </a:bodyPr>
            <a:lstStyle/>
            <a:p>
              <a:pPr algn="ctr"/>
              <a:r>
                <a:rPr lang="en-US" altLang="zh-TW" sz="2400" dirty="0" err="1"/>
                <a:t>y</a:t>
              </a:r>
              <a:r>
                <a:rPr lang="en-US" altLang="zh-TW" sz="2400" baseline="30000" dirty="0" err="1"/>
                <a:t>R</a:t>
              </a:r>
              <a:endParaRPr lang="zh-TW" altLang="en-US" sz="2400" baseline="30000" dirty="0"/>
            </a:p>
          </p:txBody>
        </p:sp>
      </p:grpSp>
      <p:sp>
        <p:nvSpPr>
          <p:cNvPr id="47" name="矩形 46"/>
          <p:cNvSpPr/>
          <p:nvPr/>
        </p:nvSpPr>
        <p:spPr>
          <a:xfrm>
            <a:off x="4913118" y="229817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8" name="矩形 47"/>
          <p:cNvSpPr/>
          <p:nvPr/>
        </p:nvSpPr>
        <p:spPr>
          <a:xfrm>
            <a:off x="4913117" y="3245279"/>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913117" y="560662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0" name="文字方塊 49"/>
              <p:cNvSpPr txBox="1"/>
              <p:nvPr/>
            </p:nvSpPr>
            <p:spPr>
              <a:xfrm>
                <a:off x="4902677" y="2471777"/>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02677" y="2471777"/>
                <a:ext cx="391454" cy="369332"/>
              </a:xfrm>
              <a:prstGeom prst="rect">
                <a:avLst/>
              </a:prstGeom>
              <a:blipFill rotWithShape="0">
                <a:blip r:embed="rId3"/>
                <a:stretch>
                  <a:fillRect l="-18750" t="-16393" r="-50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913117" y="3407287"/>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913117" y="3407287"/>
                <a:ext cx="398058" cy="369332"/>
              </a:xfrm>
              <a:prstGeom prst="rect">
                <a:avLst/>
              </a:prstGeom>
              <a:blipFill rotWithShape="0">
                <a:blip r:embed="rId4"/>
                <a:stretch>
                  <a:fillRect l="-18462" t="-18033" r="-47692"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888687" y="5803879"/>
                <a:ext cx="4224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𝑅</m:t>
                          </m:r>
                        </m:sup>
                      </m:s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888687" y="5803879"/>
                <a:ext cx="422488" cy="369332"/>
              </a:xfrm>
              <a:prstGeom prst="rect">
                <a:avLst/>
              </a:prstGeom>
              <a:blipFill rotWithShape="0">
                <a:blip r:embed="rId5"/>
                <a:stretch>
                  <a:fillRect l="-17391" t="-16393" r="-44928" b="-24590"/>
                </a:stretch>
              </a:blipFill>
            </p:spPr>
            <p:txBody>
              <a:bodyPr/>
              <a:lstStyle/>
              <a:p>
                <a:r>
                  <a:rPr lang="zh-TW" altLang="en-US">
                    <a:noFill/>
                  </a:rPr>
                  <a:t> </a:t>
                </a:r>
              </a:p>
            </p:txBody>
          </p:sp>
        </mc:Fallback>
      </mc:AlternateContent>
      <p:sp>
        <p:nvSpPr>
          <p:cNvPr id="53" name="左-右雙向箭號 52"/>
          <p:cNvSpPr/>
          <p:nvPr/>
        </p:nvSpPr>
        <p:spPr>
          <a:xfrm>
            <a:off x="4254704" y="25901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4" name="左-右雙向箭號 53"/>
          <p:cNvSpPr/>
          <p:nvPr/>
        </p:nvSpPr>
        <p:spPr>
          <a:xfrm>
            <a:off x="4249342" y="35108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5" name="左-右雙向箭號 54"/>
          <p:cNvSpPr/>
          <p:nvPr/>
        </p:nvSpPr>
        <p:spPr>
          <a:xfrm>
            <a:off x="4249276" y="5851855"/>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6" name="文字方塊 55"/>
              <p:cNvSpPr txBox="1"/>
              <p:nvPr/>
            </p:nvSpPr>
            <p:spPr>
              <a:xfrm>
                <a:off x="4437895" y="2767534"/>
                <a:ext cx="30219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a:rPr>
                          </m:ctrlPr>
                        </m:sSubPr>
                        <m:e>
                          <m:r>
                            <a:rPr lang="en-US" altLang="zh-TW" sz="2400" b="0" i="1" smtClean="0">
                              <a:latin typeface="Cambria Math" panose="02040503050406030204" pitchFamily="18" charset="0"/>
                            </a:rPr>
                            <m:t>𝑙</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4437895" y="2767534"/>
                <a:ext cx="302199" cy="369332"/>
              </a:xfrm>
              <a:prstGeom prst="rect">
                <a:avLst/>
              </a:prstGeom>
              <a:blipFill rotWithShape="0">
                <a:blip r:embed="rId6"/>
                <a:stretch>
                  <a:fillRect l="-24000" r="-8000" b="-13115"/>
                </a:stretch>
              </a:blipFill>
            </p:spPr>
            <p:txBody>
              <a:bodyPr/>
              <a:lstStyle/>
              <a:p>
                <a:r>
                  <a:rPr lang="zh-TW" altLang="en-US">
                    <a:noFill/>
                  </a:rPr>
                  <a:t> </a:t>
                </a:r>
              </a:p>
            </p:txBody>
          </p:sp>
        </mc:Fallback>
      </mc:AlternateContent>
      <p:sp>
        <p:nvSpPr>
          <p:cNvPr id="59" name="文字方塊 58"/>
          <p:cNvSpPr txBox="1"/>
          <p:nvPr/>
        </p:nvSpPr>
        <p:spPr>
          <a:xfrm rot="5400000">
            <a:off x="3746853" y="4967195"/>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0" name="文字方塊 59"/>
          <p:cNvSpPr txBox="1"/>
          <p:nvPr/>
        </p:nvSpPr>
        <p:spPr>
          <a:xfrm rot="5400000">
            <a:off x="4749949" y="4954287"/>
            <a:ext cx="828675"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1724616" y="4152253"/>
            <a:ext cx="421910" cy="671513"/>
            <a:chOff x="510564" y="3417283"/>
            <a:chExt cx="421910" cy="671513"/>
          </a:xfrm>
        </p:grpSpPr>
        <p:sp>
          <p:nvSpPr>
            <p:cNvPr id="65" name="矩形 6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6" name="矩形 65"/>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3</a:t>
              </a:r>
              <a:endParaRPr lang="zh-TW" altLang="en-US" sz="2400" baseline="30000" dirty="0"/>
            </a:p>
          </p:txBody>
        </p:sp>
      </p:grpSp>
      <p:sp>
        <p:nvSpPr>
          <p:cNvPr id="67" name="矩形 66"/>
          <p:cNvSpPr/>
          <p:nvPr/>
        </p:nvSpPr>
        <p:spPr>
          <a:xfrm>
            <a:off x="2524541" y="4146429"/>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68" name="直線單箭頭接點 67"/>
          <p:cNvCxnSpPr/>
          <p:nvPr/>
        </p:nvCxnSpPr>
        <p:spPr>
          <a:xfrm flipV="1">
            <a:off x="2090197" y="4488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3490446" y="448280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3891923" y="4152253"/>
            <a:ext cx="428322" cy="671513"/>
            <a:chOff x="507359" y="3417283"/>
            <a:chExt cx="428322" cy="671513"/>
          </a:xfrm>
        </p:grpSpPr>
        <p:sp>
          <p:nvSpPr>
            <p:cNvPr id="71" name="矩形 70"/>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2" name="矩形 71"/>
            <p:cNvSpPr/>
            <p:nvPr/>
          </p:nvSpPr>
          <p:spPr>
            <a:xfrm>
              <a:off x="507359" y="3522206"/>
              <a:ext cx="428322" cy="461665"/>
            </a:xfrm>
            <a:prstGeom prst="rect">
              <a:avLst/>
            </a:prstGeom>
          </p:spPr>
          <p:txBody>
            <a:bodyPr wrap="none">
              <a:spAutoFit/>
            </a:bodyPr>
            <a:lstStyle/>
            <a:p>
              <a:pPr algn="ctr"/>
              <a:r>
                <a:rPr lang="en-US" altLang="zh-TW" sz="2400" dirty="0"/>
                <a:t>y</a:t>
              </a:r>
              <a:r>
                <a:rPr lang="en-US" altLang="zh-TW" sz="2400" baseline="30000" dirty="0"/>
                <a:t>3</a:t>
              </a:r>
              <a:endParaRPr lang="zh-TW" altLang="en-US" sz="2400" baseline="30000" dirty="0"/>
            </a:p>
          </p:txBody>
        </p:sp>
      </p:grpSp>
      <p:sp>
        <p:nvSpPr>
          <p:cNvPr id="73" name="矩形 72"/>
          <p:cNvSpPr/>
          <p:nvPr/>
        </p:nvSpPr>
        <p:spPr>
          <a:xfrm>
            <a:off x="4909965" y="415225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4" name="文字方塊 73"/>
              <p:cNvSpPr txBox="1"/>
              <p:nvPr/>
            </p:nvSpPr>
            <p:spPr>
              <a:xfrm>
                <a:off x="4909965" y="4314261"/>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4909965" y="4314261"/>
                <a:ext cx="398058" cy="369332"/>
              </a:xfrm>
              <a:prstGeom prst="rect">
                <a:avLst/>
              </a:prstGeom>
              <a:blipFill rotWithShape="0">
                <a:blip r:embed="rId7"/>
                <a:stretch>
                  <a:fillRect l="-18182" t="-18333" r="-46970" b="-26667"/>
                </a:stretch>
              </a:blipFill>
            </p:spPr>
            <p:txBody>
              <a:bodyPr/>
              <a:lstStyle/>
              <a:p>
                <a:r>
                  <a:rPr lang="zh-TW" altLang="en-US">
                    <a:noFill/>
                  </a:rPr>
                  <a:t> </a:t>
                </a:r>
              </a:p>
            </p:txBody>
          </p:sp>
        </mc:Fallback>
      </mc:AlternateContent>
      <p:sp>
        <p:nvSpPr>
          <p:cNvPr id="75" name="左-右雙向箭號 74"/>
          <p:cNvSpPr/>
          <p:nvPr/>
        </p:nvSpPr>
        <p:spPr>
          <a:xfrm>
            <a:off x="4246190" y="4417822"/>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508787" y="1553391"/>
            <a:ext cx="4379900" cy="523220"/>
          </a:xfrm>
          <a:prstGeom prst="rect">
            <a:avLst/>
          </a:prstGeom>
          <a:noFill/>
        </p:spPr>
        <p:txBody>
          <a:bodyPr wrap="square" rtlCol="0">
            <a:spAutoFit/>
          </a:bodyPr>
          <a:lstStyle/>
          <a:p>
            <a:r>
              <a:rPr lang="zh-CN" altLang="en-US" sz="2800" dirty="0" smtClean="0"/>
              <a:t>对于所有的训练数据</a:t>
            </a:r>
            <a:r>
              <a:rPr lang="en-US" altLang="zh-TW" sz="2800" dirty="0" smtClean="0"/>
              <a:t>…</a:t>
            </a:r>
            <a:endParaRPr lang="zh-TW" altLang="en-US" sz="2800" dirty="0"/>
          </a:p>
        </p:txBody>
      </p:sp>
      <p:pic>
        <p:nvPicPr>
          <p:cNvPr id="90" name="圖片 89"/>
          <p:cNvPicPr preferRelativeResize="0">
            <a:picLocks/>
          </p:cNvPicPr>
          <p:nvPr/>
        </p:nvPicPr>
        <p:blipFill>
          <a:blip r:embed="rId8"/>
          <a:stretch>
            <a:fillRect/>
          </a:stretch>
        </p:blipFill>
        <p:spPr>
          <a:xfrm>
            <a:off x="915322" y="2314599"/>
            <a:ext cx="720000" cy="720000"/>
          </a:xfrm>
          <a:prstGeom prst="rect">
            <a:avLst/>
          </a:prstGeom>
          <a:ln w="38100">
            <a:solidFill>
              <a:schemeClr val="tx1"/>
            </a:solidFill>
          </a:ln>
        </p:spPr>
      </p:pic>
      <p:pic>
        <p:nvPicPr>
          <p:cNvPr id="92" name="圖片 91"/>
          <p:cNvPicPr preferRelativeResize="0">
            <a:picLocks/>
          </p:cNvPicPr>
          <p:nvPr/>
        </p:nvPicPr>
        <p:blipFill>
          <a:blip r:embed="rId9"/>
          <a:stretch>
            <a:fillRect/>
          </a:stretch>
        </p:blipFill>
        <p:spPr>
          <a:xfrm>
            <a:off x="894572" y="3258994"/>
            <a:ext cx="720000" cy="720000"/>
          </a:xfrm>
          <a:prstGeom prst="rect">
            <a:avLst/>
          </a:prstGeom>
          <a:ln w="38100">
            <a:solidFill>
              <a:schemeClr val="tx1"/>
            </a:solidFill>
          </a:ln>
        </p:spPr>
      </p:pic>
      <p:pic>
        <p:nvPicPr>
          <p:cNvPr id="93" name="圖片 92"/>
          <p:cNvPicPr preferRelativeResize="0">
            <a:picLocks/>
          </p:cNvPicPr>
          <p:nvPr/>
        </p:nvPicPr>
        <p:blipFill>
          <a:blip r:embed="rId10"/>
          <a:stretch>
            <a:fillRect/>
          </a:stretch>
        </p:blipFill>
        <p:spPr>
          <a:xfrm>
            <a:off x="894572" y="4139587"/>
            <a:ext cx="720000" cy="720000"/>
          </a:xfrm>
          <a:prstGeom prst="rect">
            <a:avLst/>
          </a:prstGeom>
          <a:ln w="38100">
            <a:solidFill>
              <a:schemeClr val="tx1"/>
            </a:solidFill>
          </a:ln>
        </p:spPr>
      </p:pic>
      <p:pic>
        <p:nvPicPr>
          <p:cNvPr id="94" name="圖片 93"/>
          <p:cNvPicPr preferRelativeResize="0">
            <a:picLocks/>
          </p:cNvPicPr>
          <p:nvPr/>
        </p:nvPicPr>
        <p:blipFill>
          <a:blip r:embed="rId11"/>
          <a:stretch>
            <a:fillRect/>
          </a:stretch>
        </p:blipFill>
        <p:spPr>
          <a:xfrm>
            <a:off x="894572" y="5594978"/>
            <a:ext cx="720000" cy="720000"/>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7" name="文字方塊 6"/>
              <p:cNvSpPr txBox="1"/>
              <p:nvPr/>
            </p:nvSpPr>
            <p:spPr>
              <a:xfrm>
                <a:off x="6613965" y="958275"/>
                <a:ext cx="1606594" cy="12092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nary>
                        <m:naryPr>
                          <m:chr m:val="∑"/>
                          <m:ctrlPr>
                            <a:rPr lang="en-US" altLang="zh-TW" sz="2800" b="0" i="1" smtClean="0">
                              <a:latin typeface="Cambria Math"/>
                            </a:rPr>
                          </m:ctrlPr>
                        </m:naryPr>
                        <m:sub>
                          <m:r>
                            <m:rPr>
                              <m:brk m:alnAt="23"/>
                            </m:rPr>
                            <a:rPr lang="en-US" altLang="zh-TW" sz="2800" b="0" i="1" smtClean="0">
                              <a:latin typeface="Cambria Math" panose="02040503050406030204" pitchFamily="18" charset="0"/>
                            </a:rPr>
                            <m:t>𝑟</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𝑅</m:t>
                          </m:r>
                        </m:sup>
                        <m:e>
                          <m:sSub>
                            <m:sSubPr>
                              <m:ctrlPr>
                                <a:rPr lang="en-US" altLang="zh-TW" sz="2800" b="0" i="1" smtClean="0">
                                  <a:latin typeface="Cambria Math"/>
                                </a:rPr>
                              </m:ctrlPr>
                            </m:sSubPr>
                            <m:e>
                              <m:r>
                                <a:rPr lang="en-US" altLang="zh-TW" sz="2800" b="0" i="1" smtClean="0">
                                  <a:latin typeface="Cambria Math" panose="02040503050406030204" pitchFamily="18" charset="0"/>
                                </a:rPr>
                                <m:t>𝑙</m:t>
                              </m:r>
                            </m:e>
                            <m:sub>
                              <m:r>
                                <a:rPr lang="en-US" altLang="zh-TW" sz="2800" b="0" i="1" smtClean="0">
                                  <a:latin typeface="Cambria Math" panose="02040503050406030204" pitchFamily="18" charset="0"/>
                                </a:rPr>
                                <m:t>𝑟</m:t>
                              </m:r>
                            </m:sub>
                          </m:sSub>
                        </m:e>
                      </m:nary>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6613965" y="958275"/>
                <a:ext cx="1606594" cy="1209242"/>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5663222" y="5118869"/>
                <a:ext cx="3141988" cy="138499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2800" dirty="0" smtClean="0"/>
                  <a:t>找到能最小化整体损失</a:t>
                </a:r>
                <a:r>
                  <a:rPr lang="en-US" altLang="zh-CN" sz="2800" dirty="0" smtClean="0"/>
                  <a:t>L</a:t>
                </a:r>
                <a:r>
                  <a:rPr lang="zh-CN" altLang="en-US" sz="2800" dirty="0" smtClean="0"/>
                  <a:t>的</a:t>
                </a:r>
                <a:r>
                  <a:rPr lang="zh-CN" altLang="en-US" sz="2800" u="sng" dirty="0" smtClean="0"/>
                  <a:t>一组网络参数</a:t>
                </a:r>
                <a:r>
                  <a:rPr lang="en-US" altLang="zh-TW" sz="2800" b="1" i="1" u="sng" dirty="0" smtClean="0"/>
                  <a:t> </a:t>
                </a:r>
                <a14:m>
                  <m:oMath xmlns:m="http://schemas.openxmlformats.org/officeDocument/2006/math">
                    <m:sSup>
                      <m:sSupPr>
                        <m:ctrlPr>
                          <a:rPr lang="en-US" altLang="zh-TW" sz="2800" b="1" i="1" u="sng">
                            <a:latin typeface="Cambria Math"/>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u="sng"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5663222" y="5118869"/>
                <a:ext cx="3141988" cy="1384995"/>
              </a:xfrm>
              <a:prstGeom prst="rect">
                <a:avLst/>
              </a:prstGeom>
              <a:blipFill rotWithShape="1">
                <a:blip r:embed="rId13"/>
                <a:stretch>
                  <a:fillRect/>
                </a:stretch>
              </a:blipFill>
            </p:spPr>
            <p:txBody>
              <a:bodyPr/>
              <a:lstStyle/>
              <a:p>
                <a:r>
                  <a:rPr lang="zh-CN" altLang="en-US">
                    <a:noFill/>
                  </a:rPr>
                  <a:t> </a:t>
                </a:r>
              </a:p>
            </p:txBody>
          </p:sp>
        </mc:Fallback>
      </mc:AlternateContent>
      <p:sp>
        <p:nvSpPr>
          <p:cNvPr id="77" name="文字方塊 76"/>
          <p:cNvSpPr txBox="1"/>
          <p:nvPr/>
        </p:nvSpPr>
        <p:spPr>
          <a:xfrm>
            <a:off x="5467155" y="398990"/>
            <a:ext cx="1805606" cy="523220"/>
          </a:xfrm>
          <a:prstGeom prst="rect">
            <a:avLst/>
          </a:prstGeom>
          <a:noFill/>
        </p:spPr>
        <p:txBody>
          <a:bodyPr wrap="square" rtlCol="0">
            <a:spAutoFit/>
          </a:bodyPr>
          <a:lstStyle/>
          <a:p>
            <a:r>
              <a:rPr lang="zh-CN" altLang="en-US" sz="2800" dirty="0" smtClean="0"/>
              <a:t>整体损失</a:t>
            </a:r>
            <a:r>
              <a:rPr lang="en-US" altLang="zh-TW" sz="2800" dirty="0" smtClean="0"/>
              <a:t>:</a:t>
            </a:r>
            <a:endParaRPr lang="zh-TW" altLang="en-US" sz="2800" dirty="0"/>
          </a:p>
        </p:txBody>
      </p:sp>
      <mc:AlternateContent xmlns:mc="http://schemas.openxmlformats.org/markup-compatibility/2006" xmlns:a14="http://schemas.microsoft.com/office/drawing/2010/main">
        <mc:Choice Requires="a14">
          <p:sp>
            <p:nvSpPr>
              <p:cNvPr id="76" name="文字方塊 75"/>
              <p:cNvSpPr txBox="1"/>
              <p:nvPr/>
            </p:nvSpPr>
            <p:spPr>
              <a:xfrm>
                <a:off x="4437895" y="3685525"/>
                <a:ext cx="3093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a:rPr>
                          </m:ctrlPr>
                        </m:sSubPr>
                        <m:e>
                          <m:r>
                            <a:rPr lang="en-US" altLang="zh-TW" sz="2400" b="0" i="1" smtClean="0">
                              <a:latin typeface="Cambria Math" panose="02040503050406030204" pitchFamily="18" charset="0"/>
                            </a:rPr>
                            <m:t>𝑙</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37895" y="3685525"/>
                <a:ext cx="309315" cy="369332"/>
              </a:xfrm>
              <a:prstGeom prst="rect">
                <a:avLst/>
              </a:prstGeom>
              <a:blipFill rotWithShape="0">
                <a:blip r:embed="rId14"/>
                <a:stretch>
                  <a:fillRect l="-23529" r="-7843"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4429885" y="4561823"/>
                <a:ext cx="3093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a:rPr>
                          </m:ctrlPr>
                        </m:sSubPr>
                        <m:e>
                          <m:r>
                            <a:rPr lang="en-US" altLang="zh-TW" sz="2400" b="0" i="1" smtClean="0">
                              <a:latin typeface="Cambria Math" panose="02040503050406030204" pitchFamily="18" charset="0"/>
                            </a:rPr>
                            <m:t>𝑙</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4429885" y="4561823"/>
                <a:ext cx="309315" cy="369332"/>
              </a:xfrm>
              <a:prstGeom prst="rect">
                <a:avLst/>
              </a:prstGeom>
              <a:blipFill rotWithShape="0">
                <a:blip r:embed="rId15"/>
                <a:stretch>
                  <a:fillRect l="-24000" r="-10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4437895" y="6027539"/>
                <a:ext cx="333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a:rPr>
                          </m:ctrlPr>
                        </m:sSubPr>
                        <m:e>
                          <m:r>
                            <a:rPr lang="en-US" altLang="zh-TW" sz="2400" b="0" i="1" smtClean="0">
                              <a:latin typeface="Cambria Math" panose="02040503050406030204" pitchFamily="18" charset="0"/>
                            </a:rPr>
                            <m:t>𝑙</m:t>
                          </m:r>
                        </m:e>
                        <m:sub>
                          <m:r>
                            <a:rPr lang="en-US" altLang="zh-TW" sz="2400" b="0" i="1" smtClean="0">
                              <a:latin typeface="Cambria Math" panose="02040503050406030204" pitchFamily="18" charset="0"/>
                            </a:rPr>
                            <m:t>𝑅</m:t>
                          </m:r>
                        </m:sub>
                      </m:sSub>
                    </m:oMath>
                  </m:oMathPara>
                </a14:m>
                <a:endParaRPr lang="zh-TW" altLang="en-US" sz="2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4437895" y="6027539"/>
                <a:ext cx="333746" cy="369332"/>
              </a:xfrm>
              <a:prstGeom prst="rect">
                <a:avLst/>
              </a:prstGeom>
              <a:blipFill rotWithShape="0">
                <a:blip r:embed="rId16"/>
                <a:stretch>
                  <a:fillRect l="-21818" r="-5455" b="-15000"/>
                </a:stretch>
              </a:blipFill>
            </p:spPr>
            <p:txBody>
              <a:bodyPr/>
              <a:lstStyle/>
              <a:p>
                <a:r>
                  <a:rPr lang="zh-TW" altLang="en-US">
                    <a:noFill/>
                  </a:rPr>
                  <a:t> </a:t>
                </a:r>
              </a:p>
            </p:txBody>
          </p:sp>
        </mc:Fallback>
      </mc:AlternateContent>
      <p:cxnSp>
        <p:nvCxnSpPr>
          <p:cNvPr id="5" name="直線單箭頭接點 4"/>
          <p:cNvCxnSpPr/>
          <p:nvPr/>
        </p:nvCxnSpPr>
        <p:spPr>
          <a:xfrm flipV="1">
            <a:off x="7224490" y="2271994"/>
            <a:ext cx="0" cy="50465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91961" y="958274"/>
            <a:ext cx="1850601" cy="132660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文字方塊 79"/>
          <p:cNvSpPr txBox="1"/>
          <p:nvPr/>
        </p:nvSpPr>
        <p:spPr>
          <a:xfrm>
            <a:off x="5663222" y="2642324"/>
            <a:ext cx="3104065"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smtClean="0"/>
              <a:t>尽可能小</a:t>
            </a:r>
            <a:endParaRPr lang="zh-TW" altLang="en-US" sz="2800" dirty="0"/>
          </a:p>
        </p:txBody>
      </p:sp>
      <p:sp>
        <p:nvSpPr>
          <p:cNvPr id="81" name="文字方塊 80"/>
          <p:cNvSpPr txBox="1"/>
          <p:nvPr/>
        </p:nvSpPr>
        <p:spPr>
          <a:xfrm>
            <a:off x="5663222" y="3479278"/>
            <a:ext cx="3138902"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smtClean="0"/>
              <a:t>在函数集中找到使整体损失</a:t>
            </a:r>
            <a:r>
              <a:rPr lang="en-US" altLang="zh-CN" sz="2800" dirty="0" smtClean="0"/>
              <a:t>L</a:t>
            </a:r>
            <a:r>
              <a:rPr lang="zh-CN" altLang="en-US" sz="2800" dirty="0" smtClean="0"/>
              <a:t>最小的</a:t>
            </a:r>
            <a:r>
              <a:rPr lang="zh-CN" altLang="en-US" sz="2800" u="sng" dirty="0" smtClean="0"/>
              <a:t>一个函数</a:t>
            </a:r>
            <a:endParaRPr lang="zh-TW" altLang="en-US" sz="2800" u="sng" dirty="0"/>
          </a:p>
        </p:txBody>
      </p:sp>
      <p:sp>
        <p:nvSpPr>
          <p:cNvPr id="4" name="向下箭號 3"/>
          <p:cNvSpPr/>
          <p:nvPr/>
        </p:nvSpPr>
        <p:spPr>
          <a:xfrm>
            <a:off x="6861190" y="3213746"/>
            <a:ext cx="697424" cy="32443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2" name="向下箭號 81"/>
          <p:cNvSpPr/>
          <p:nvPr/>
        </p:nvSpPr>
        <p:spPr>
          <a:xfrm>
            <a:off x="6861190" y="4904370"/>
            <a:ext cx="697424" cy="32443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3" name="圖片 82"/>
          <p:cNvPicPr preferRelativeResize="0">
            <a:picLocks/>
          </p:cNvPicPr>
          <p:nvPr/>
        </p:nvPicPr>
        <p:blipFill>
          <a:blip r:embed="rId17"/>
          <a:stretch>
            <a:fillRect/>
          </a:stretch>
        </p:blipFill>
        <p:spPr>
          <a:xfrm>
            <a:off x="893866" y="4136973"/>
            <a:ext cx="720000" cy="720000"/>
          </a:xfrm>
          <a:prstGeom prst="rect">
            <a:avLst/>
          </a:prstGeom>
          <a:ln w="38100">
            <a:solidFill>
              <a:schemeClr val="tx1"/>
            </a:solidFill>
          </a:ln>
        </p:spPr>
      </p:pic>
      <p:pic>
        <p:nvPicPr>
          <p:cNvPr id="84" name="圖片 83"/>
          <p:cNvPicPr preferRelativeResize="0">
            <a:picLocks/>
          </p:cNvPicPr>
          <p:nvPr/>
        </p:nvPicPr>
        <p:blipFill>
          <a:blip r:embed="rId10"/>
          <a:stretch>
            <a:fillRect/>
          </a:stretch>
        </p:blipFill>
        <p:spPr>
          <a:xfrm>
            <a:off x="893267" y="5606622"/>
            <a:ext cx="720000" cy="720000"/>
          </a:xfrm>
          <a:prstGeom prst="rect">
            <a:avLst/>
          </a:prstGeom>
          <a:ln w="38100">
            <a:solidFill>
              <a:schemeClr val="tx1"/>
            </a:solidFill>
          </a:ln>
        </p:spPr>
      </p:pic>
      <p:pic>
        <p:nvPicPr>
          <p:cNvPr id="85" name="圖片 84"/>
          <p:cNvPicPr preferRelativeResize="0">
            <a:picLocks/>
          </p:cNvPicPr>
          <p:nvPr/>
        </p:nvPicPr>
        <p:blipFill>
          <a:blip r:embed="rId18"/>
          <a:stretch>
            <a:fillRect/>
          </a:stretch>
        </p:blipFill>
        <p:spPr>
          <a:xfrm>
            <a:off x="890958" y="5600800"/>
            <a:ext cx="720000" cy="720000"/>
          </a:xfrm>
          <a:prstGeom prst="rect">
            <a:avLst/>
          </a:prstGeom>
          <a:ln w="38100">
            <a:solidFill>
              <a:schemeClr val="tx1"/>
            </a:solidFill>
          </a:ln>
        </p:spPr>
      </p:pic>
    </p:spTree>
    <p:extLst>
      <p:ext uri="{BB962C8B-B14F-4D97-AF65-F5344CB8AC3E}">
        <p14:creationId xmlns:p14="http://schemas.microsoft.com/office/powerpoint/2010/main" val="221950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p:bldP spid="31" grpId="0"/>
      <p:bldP spid="47" grpId="0" animBg="1"/>
      <p:bldP spid="48" grpId="0" animBg="1"/>
      <p:bldP spid="49" grpId="0" animBg="1"/>
      <p:bldP spid="50" grpId="0"/>
      <p:bldP spid="51" grpId="0"/>
      <p:bldP spid="52" grpId="0"/>
      <p:bldP spid="53" grpId="0" animBg="1"/>
      <p:bldP spid="54" grpId="0" animBg="1"/>
      <p:bldP spid="55" grpId="0" animBg="1"/>
      <p:bldP spid="56" grpId="0"/>
      <p:bldP spid="59" grpId="0"/>
      <p:bldP spid="60" grpId="0"/>
      <p:bldP spid="67" grpId="0" animBg="1"/>
      <p:bldP spid="73" grpId="0" animBg="1"/>
      <p:bldP spid="74" grpId="0"/>
      <p:bldP spid="75" grpId="0" animBg="1"/>
      <p:bldP spid="7" grpId="0"/>
      <p:bldP spid="95" grpId="0" animBg="1"/>
      <p:bldP spid="77" grpId="0"/>
      <p:bldP spid="76" grpId="0"/>
      <p:bldP spid="78" grpId="0"/>
      <p:bldP spid="79" grpId="0"/>
      <p:bldP spid="9" grpId="0" animBg="1"/>
      <p:bldP spid="80" grpId="0" animBg="1"/>
      <p:bldP spid="81" grpId="0" animBg="1"/>
      <p:bldP spid="4" grpId="0" animBg="1"/>
      <p:bldP spid="8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905510097"/>
              </p:ext>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smtClean="0"/>
              <a:t>深度学习三部曲</a:t>
            </a:r>
            <a:endParaRPr lang="zh-TW" altLang="en-US" dirty="0"/>
          </a:p>
        </p:txBody>
      </p:sp>
      <p:sp>
        <p:nvSpPr>
          <p:cNvPr id="7" name="矩形 6"/>
          <p:cNvSpPr/>
          <p:nvPr/>
        </p:nvSpPr>
        <p:spPr>
          <a:xfrm>
            <a:off x="6368778" y="1747189"/>
            <a:ext cx="2259724" cy="46805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white"/>
              </a:solidFill>
            </a:endParaRPr>
          </a:p>
        </p:txBody>
      </p:sp>
      <p:grpSp>
        <p:nvGrpSpPr>
          <p:cNvPr id="8" name="组合 7"/>
          <p:cNvGrpSpPr/>
          <p:nvPr/>
        </p:nvGrpSpPr>
        <p:grpSpPr>
          <a:xfrm>
            <a:off x="3545352" y="4509120"/>
            <a:ext cx="2071799" cy="1825772"/>
            <a:chOff x="2853975" y="1262782"/>
            <a:chExt cx="2071799" cy="1825772"/>
          </a:xfrm>
        </p:grpSpPr>
        <p:sp>
          <p:nvSpPr>
            <p:cNvPr id="10" name="圆角矩形 9"/>
            <p:cNvSpPr/>
            <p:nvPr/>
          </p:nvSpPr>
          <p:spPr>
            <a:xfrm>
              <a:off x="2853975" y="1262782"/>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11" name="圆角矩形 4"/>
            <p:cNvSpPr/>
            <p:nvPr/>
          </p:nvSpPr>
          <p:spPr>
            <a:xfrm>
              <a:off x="2960925"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第二步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定义函数的优度</a:t>
              </a:r>
              <a:endParaRPr lang="zh-TW" altLang="en-US" sz="2800" kern="1200" dirty="0"/>
            </a:p>
          </p:txBody>
        </p:sp>
      </p:grpSp>
      <p:grpSp>
        <p:nvGrpSpPr>
          <p:cNvPr id="12" name="组合 11"/>
          <p:cNvGrpSpPr/>
          <p:nvPr/>
        </p:nvGrpSpPr>
        <p:grpSpPr>
          <a:xfrm>
            <a:off x="615530" y="4509120"/>
            <a:ext cx="2093186" cy="1825772"/>
            <a:chOff x="-14456" y="1262782"/>
            <a:chExt cx="2093186" cy="1825772"/>
          </a:xfrm>
        </p:grpSpPr>
        <p:sp>
          <p:nvSpPr>
            <p:cNvPr id="13" name="圆角矩形 12"/>
            <p:cNvSpPr/>
            <p:nvPr/>
          </p:nvSpPr>
          <p:spPr>
            <a:xfrm>
              <a:off x="6931" y="1262782"/>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4" name="圆角矩形 4"/>
            <p:cNvSpPr/>
            <p:nvPr/>
          </p:nvSpPr>
          <p:spPr>
            <a:xfrm>
              <a:off x="-14456"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第一步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给出函数集合</a:t>
              </a:r>
              <a:endParaRPr lang="zh-TW" altLang="en-US" sz="2800" kern="1200" dirty="0"/>
            </a:p>
          </p:txBody>
        </p:sp>
      </p:grpSp>
      <p:grpSp>
        <p:nvGrpSpPr>
          <p:cNvPr id="15" name="组合 14"/>
          <p:cNvGrpSpPr/>
          <p:nvPr/>
        </p:nvGrpSpPr>
        <p:grpSpPr>
          <a:xfrm>
            <a:off x="6462741" y="4509120"/>
            <a:ext cx="2071799" cy="1825772"/>
            <a:chOff x="5807969" y="1262782"/>
            <a:chExt cx="2071799" cy="1825772"/>
          </a:xfrm>
        </p:grpSpPr>
        <p:sp>
          <p:nvSpPr>
            <p:cNvPr id="16" name="圆角矩形 15"/>
            <p:cNvSpPr/>
            <p:nvPr/>
          </p:nvSpPr>
          <p:spPr>
            <a:xfrm>
              <a:off x="5807969" y="1262782"/>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17" name="圆角矩形 4"/>
            <p:cNvSpPr/>
            <p:nvPr/>
          </p:nvSpPr>
          <p:spPr>
            <a:xfrm>
              <a:off x="5861444" y="1316257"/>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第三步</a:t>
              </a:r>
              <a:r>
                <a:rPr lang="en-US" altLang="zh-TW" sz="2800" kern="1200" dirty="0" smtClean="0"/>
                <a:t>: </a:t>
              </a:r>
            </a:p>
            <a:p>
              <a:pPr lvl="0" algn="ctr" defTabSz="1244600">
                <a:lnSpc>
                  <a:spcPct val="90000"/>
                </a:lnSpc>
                <a:spcBef>
                  <a:spcPct val="0"/>
                </a:spcBef>
                <a:spcAft>
                  <a:spcPct val="35000"/>
                </a:spcAft>
              </a:pPr>
              <a:r>
                <a:rPr lang="zh-CN" altLang="en-US" sz="2800" kern="1200" dirty="0" smtClean="0"/>
                <a:t>选择最优的函数</a:t>
              </a:r>
              <a:endParaRPr lang="zh-TW" altLang="en-US" sz="2800" kern="1200" dirty="0"/>
            </a:p>
          </p:txBody>
        </p:sp>
      </p:grpSp>
      <p:sp>
        <p:nvSpPr>
          <p:cNvPr id="3" name="下箭头 2"/>
          <p:cNvSpPr/>
          <p:nvPr/>
        </p:nvSpPr>
        <p:spPr>
          <a:xfrm>
            <a:off x="1403648" y="3789040"/>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7210608" y="3789040"/>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293219" y="3796134"/>
            <a:ext cx="576064" cy="648072"/>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32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如何选择最优的函数</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702179" y="1671414"/>
                <a:ext cx="7787081"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t>找到能最小化整体损失</a:t>
                </a:r>
                <a:r>
                  <a:rPr lang="en-US" altLang="zh-CN" sz="2800" dirty="0"/>
                  <a:t>L</a:t>
                </a:r>
                <a:r>
                  <a:rPr lang="zh-CN" altLang="en-US" sz="2800" dirty="0"/>
                  <a:t>的</a:t>
                </a:r>
                <a:r>
                  <a:rPr lang="zh-CN" altLang="en-US" sz="2800" u="sng" dirty="0"/>
                  <a:t>一组网络参数</a:t>
                </a:r>
                <a:r>
                  <a:rPr lang="en-US" altLang="zh-TW" sz="2800" b="1" i="1" u="sng" dirty="0"/>
                  <a:t> </a:t>
                </a:r>
                <a14:m>
                  <m:oMath xmlns:m="http://schemas.openxmlformats.org/officeDocument/2006/math">
                    <m:sSup>
                      <m:sSupPr>
                        <m:ctrlPr>
                          <a:rPr lang="en-US" altLang="zh-TW" sz="2800" b="1" i="1" u="sng">
                            <a:latin typeface="Cambria Math"/>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u="sng"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702179" y="1671414"/>
                <a:ext cx="7787081" cy="52322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832482" y="3318235"/>
                <a:ext cx="4459518"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网络</m:t>
                      </m:r>
                      <m:r>
                        <a:rPr lang="zh-CN" altLang="en-US" sz="2800" i="1">
                          <a:latin typeface="Cambria Math"/>
                        </a:rPr>
                        <m:t>参数</m:t>
                      </m:r>
                      <m:r>
                        <a:rPr lang="en-US" altLang="zh-CN" sz="2800" b="0" i="1" smtClean="0">
                          <a:latin typeface="Cambria Math"/>
                        </a:rPr>
                        <m:t> </m:t>
                      </m:r>
                      <m:r>
                        <a:rPr lang="zh-TW" altLang="en-US" sz="2800" i="1" smtClean="0">
                          <a:latin typeface="Cambria Math" panose="02040503050406030204" pitchFamily="18" charset="0"/>
                        </a:rPr>
                        <m:t>𝜃</m:t>
                      </m:r>
                      <m:r>
                        <a:rPr lang="en-US" altLang="zh-TW" sz="2800" b="0" i="1" smtClean="0">
                          <a:latin typeface="Cambria Math" panose="02040503050406030204" pitchFamily="18" charset="0"/>
                        </a:rPr>
                        <m:t>=</m:t>
                      </m:r>
                      <m:d>
                        <m:dPr>
                          <m:begChr m:val="{"/>
                          <m:endChr m:val="}"/>
                          <m:ctrlPr>
                            <a:rPr lang="en-US" altLang="zh-TW" sz="2800" b="0" i="1" smtClean="0">
                              <a:latin typeface="Cambria Math"/>
                            </a:rPr>
                          </m:ctrlPr>
                        </m:dPr>
                        <m:e>
                          <m:sSub>
                            <m:sSubPr>
                              <m:ctrlPr>
                                <a:rPr lang="en-US" altLang="zh-TW" sz="2800" b="0" i="1" smtClean="0">
                                  <a:latin typeface="Cambria Math"/>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2</m:t>
                              </m:r>
                            </m:sub>
                          </m:sSub>
                          <m:r>
                            <a:rPr lang="en-US" altLang="zh-TW" sz="2800" i="1">
                              <a:latin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3</m:t>
                              </m:r>
                            </m:sub>
                          </m:sSub>
                          <m:r>
                            <a:rPr lang="en-US" altLang="zh-TW" sz="2800" i="1">
                              <a:latin typeface="Cambria Math" panose="02040503050406030204" pitchFamily="18" charset="0"/>
                            </a:rPr>
                            <m:t>,</m:t>
                          </m:r>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sSub>
                            <m:sSubPr>
                              <m:ctrlPr>
                                <a:rPr lang="en-US" altLang="zh-TW" sz="2800" i="1">
                                  <a:latin typeface="Cambria Math"/>
                                </a:rPr>
                              </m:ctrlPr>
                            </m:sSubPr>
                            <m:e>
                              <m:r>
                                <a:rPr lang="en-US" altLang="zh-TW" sz="2800" b="0" i="1" smtClean="0">
                                  <a:latin typeface="Cambria Math" panose="02040503050406030204" pitchFamily="18" charset="0"/>
                                </a:rPr>
                                <m:t>𝑏</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2</m:t>
                              </m:r>
                            </m:sub>
                          </m:sSub>
                          <m:r>
                            <a:rPr lang="en-US" altLang="zh-TW" sz="2800" i="1">
                              <a:latin typeface="Cambria Math" panose="02040503050406030204" pitchFamily="18" charset="0"/>
                            </a:rPr>
                            <m:t>,</m:t>
                          </m:r>
                          <m:sSub>
                            <m:sSubPr>
                              <m:ctrlPr>
                                <a:rPr lang="en-US" altLang="zh-TW" sz="2800" i="1">
                                  <a:latin typeface="Cambria Math"/>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3</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e>
                      </m:d>
                    </m:oMath>
                  </m:oMathPara>
                </a14:m>
                <a:endParaRPr lang="zh-TW" altLang="en-US" sz="28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832482" y="3318235"/>
                <a:ext cx="4459518" cy="954107"/>
              </a:xfrm>
              <a:prstGeom prst="rect">
                <a:avLst/>
              </a:prstGeom>
              <a:blipFill rotWithShape="1">
                <a:blip r:embed="rId4"/>
                <a:stretch>
                  <a:fillRect r="-4104"/>
                </a:stretch>
              </a:blipFill>
            </p:spPr>
            <p:txBody>
              <a:bodyPr/>
              <a:lstStyle/>
              <a:p>
                <a:r>
                  <a:rPr lang="zh-CN" altLang="en-US">
                    <a:noFill/>
                  </a:rPr>
                  <a:t> </a:t>
                </a:r>
              </a:p>
            </p:txBody>
          </p:sp>
        </mc:Fallback>
      </mc:AlternateContent>
      <p:sp>
        <p:nvSpPr>
          <p:cNvPr id="6" name="文字方塊 5"/>
          <p:cNvSpPr txBox="1"/>
          <p:nvPr/>
        </p:nvSpPr>
        <p:spPr>
          <a:xfrm>
            <a:off x="726244" y="2598139"/>
            <a:ext cx="4502081" cy="523220"/>
          </a:xfrm>
          <a:prstGeom prst="rect">
            <a:avLst/>
          </a:prstGeom>
          <a:noFill/>
        </p:spPr>
        <p:txBody>
          <a:bodyPr wrap="square" rtlCol="0">
            <a:spAutoFit/>
          </a:bodyPr>
          <a:lstStyle/>
          <a:p>
            <a:r>
              <a:rPr lang="zh-CN" altLang="en-US" sz="2800" dirty="0" smtClean="0"/>
              <a:t>枚举所有可能的参数值</a:t>
            </a:r>
            <a:endParaRPr lang="zh-TW" altLang="en-US" sz="2800" dirty="0"/>
          </a:p>
        </p:txBody>
      </p:sp>
      <p:grpSp>
        <p:nvGrpSpPr>
          <p:cNvPr id="8" name="群組 7"/>
          <p:cNvGrpSpPr/>
          <p:nvPr/>
        </p:nvGrpSpPr>
        <p:grpSpPr>
          <a:xfrm>
            <a:off x="5646200" y="2656145"/>
            <a:ext cx="1134648" cy="3130011"/>
            <a:chOff x="2332137" y="1770729"/>
            <a:chExt cx="1134648" cy="3130011"/>
          </a:xfrm>
        </p:grpSpPr>
        <p:sp>
          <p:nvSpPr>
            <p:cNvPr id="9" name="矩形 8"/>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文字方塊 9"/>
            <p:cNvSpPr txBox="1"/>
            <p:nvPr/>
          </p:nvSpPr>
          <p:spPr>
            <a:xfrm>
              <a:off x="2332137"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11" name="橢圓 10"/>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橢圓 11"/>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文字方塊 13"/>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15" name="群組 14"/>
          <p:cNvGrpSpPr/>
          <p:nvPr/>
        </p:nvGrpSpPr>
        <p:grpSpPr>
          <a:xfrm>
            <a:off x="7710285" y="2627547"/>
            <a:ext cx="1368348" cy="3137533"/>
            <a:chOff x="4396222" y="1742131"/>
            <a:chExt cx="1368348" cy="3137533"/>
          </a:xfrm>
        </p:grpSpPr>
        <p:sp>
          <p:nvSpPr>
            <p:cNvPr id="16" name="矩形 15"/>
            <p:cNvSpPr/>
            <p:nvPr/>
          </p:nvSpPr>
          <p:spPr>
            <a:xfrm>
              <a:off x="4715522" y="2203796"/>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7" name="文字方塊 16"/>
            <p:cNvSpPr txBox="1"/>
            <p:nvPr/>
          </p:nvSpPr>
          <p:spPr>
            <a:xfrm>
              <a:off x="4396222" y="1742131"/>
              <a:ext cx="1368348" cy="461665"/>
            </a:xfrm>
            <a:prstGeom prst="rect">
              <a:avLst/>
            </a:prstGeom>
            <a:noFill/>
          </p:spPr>
          <p:txBody>
            <a:bodyPr wrap="square" rtlCol="0">
              <a:spAutoFit/>
            </a:bodyPr>
            <a:lstStyle/>
            <a:p>
              <a:pPr algn="ctr"/>
              <a:r>
                <a:rPr lang="en-US" altLang="zh-TW" sz="2400" dirty="0"/>
                <a:t>Layer l+1</a:t>
              </a:r>
              <a:endParaRPr lang="zh-TW" altLang="en-US" sz="2400" dirty="0"/>
            </a:p>
          </p:txBody>
        </p:sp>
        <p:sp>
          <p:nvSpPr>
            <p:cNvPr id="18" name="橢圓 17"/>
            <p:cNvSpPr/>
            <p:nvPr/>
          </p:nvSpPr>
          <p:spPr>
            <a:xfrm>
              <a:off x="4802608" y="223114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橢圓 18"/>
            <p:cNvSpPr/>
            <p:nvPr/>
          </p:nvSpPr>
          <p:spPr>
            <a:xfrm>
              <a:off x="4804950" y="3009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橢圓 19"/>
            <p:cNvSpPr/>
            <p:nvPr/>
          </p:nvSpPr>
          <p:spPr>
            <a:xfrm>
              <a:off x="4793317" y="423772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文字方塊 20"/>
            <p:cNvSpPr txBox="1"/>
            <p:nvPr/>
          </p:nvSpPr>
          <p:spPr>
            <a:xfrm rot="5400000">
              <a:off x="4790570" y="3660020"/>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cxnSp>
        <p:nvCxnSpPr>
          <p:cNvPr id="23" name="直線單箭頭接點 22"/>
          <p:cNvCxnSpPr>
            <a:stCxn id="11" idx="6"/>
            <a:endCxn id="18" idx="2"/>
          </p:cNvCxnSpPr>
          <p:nvPr/>
        </p:nvCxnSpPr>
        <p:spPr>
          <a:xfrm flipV="1">
            <a:off x="6489896" y="3403640"/>
            <a:ext cx="1626775" cy="4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9" idx="2"/>
          </p:cNvCxnSpPr>
          <p:nvPr/>
        </p:nvCxnSpPr>
        <p:spPr>
          <a:xfrm flipV="1">
            <a:off x="6489896" y="4182210"/>
            <a:ext cx="1629117" cy="179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6480605" y="5422090"/>
            <a:ext cx="16267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2" idx="6"/>
            <a:endCxn id="18" idx="2"/>
          </p:cNvCxnSpPr>
          <p:nvPr/>
        </p:nvCxnSpPr>
        <p:spPr>
          <a:xfrm flipV="1">
            <a:off x="6492238" y="3403640"/>
            <a:ext cx="1624433" cy="7832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1" idx="6"/>
            <a:endCxn id="19" idx="2"/>
          </p:cNvCxnSpPr>
          <p:nvPr/>
        </p:nvCxnSpPr>
        <p:spPr>
          <a:xfrm>
            <a:off x="6489896" y="3408369"/>
            <a:ext cx="1629117" cy="7738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11" idx="6"/>
            <a:endCxn id="20" idx="2"/>
          </p:cNvCxnSpPr>
          <p:nvPr/>
        </p:nvCxnSpPr>
        <p:spPr>
          <a:xfrm>
            <a:off x="6489896" y="3408369"/>
            <a:ext cx="1617484" cy="20018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2" idx="6"/>
            <a:endCxn id="20" idx="2"/>
          </p:cNvCxnSpPr>
          <p:nvPr/>
        </p:nvCxnSpPr>
        <p:spPr>
          <a:xfrm>
            <a:off x="6492238" y="4186939"/>
            <a:ext cx="1615142" cy="12232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3" idx="6"/>
            <a:endCxn id="18" idx="2"/>
          </p:cNvCxnSpPr>
          <p:nvPr/>
        </p:nvCxnSpPr>
        <p:spPr>
          <a:xfrm flipV="1">
            <a:off x="6480605" y="3403640"/>
            <a:ext cx="1636066" cy="20113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13" idx="6"/>
            <a:endCxn id="19" idx="2"/>
          </p:cNvCxnSpPr>
          <p:nvPr/>
        </p:nvCxnSpPr>
        <p:spPr>
          <a:xfrm flipV="1">
            <a:off x="6480605" y="4182210"/>
            <a:ext cx="1638408" cy="12327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1353532" y="5588147"/>
            <a:ext cx="3960707" cy="830997"/>
          </a:xfrm>
          <a:prstGeom prst="rect">
            <a:avLst/>
          </a:prstGeom>
          <a:noFill/>
        </p:spPr>
        <p:txBody>
          <a:bodyPr wrap="square" rtlCol="0">
            <a:spAutoFit/>
          </a:bodyPr>
          <a:lstStyle/>
          <a:p>
            <a:r>
              <a:rPr lang="zh-CN" altLang="en-US" sz="2400" dirty="0" smtClean="0"/>
              <a:t>例如</a:t>
            </a:r>
            <a:r>
              <a:rPr lang="en-US" altLang="zh-CN" sz="2400" dirty="0" smtClean="0"/>
              <a:t>, </a:t>
            </a:r>
            <a:r>
              <a:rPr lang="zh-CN" altLang="en-US" sz="2400" dirty="0" smtClean="0"/>
              <a:t>语音识别</a:t>
            </a:r>
            <a:r>
              <a:rPr lang="en-US" altLang="zh-CN" sz="2400" dirty="0" smtClean="0"/>
              <a:t>: 8</a:t>
            </a:r>
            <a:r>
              <a:rPr lang="zh-CN" altLang="en-US" sz="2400" dirty="0" smtClean="0"/>
              <a:t>层</a:t>
            </a:r>
            <a:r>
              <a:rPr lang="en-US" altLang="zh-CN" sz="2400" dirty="0" smtClean="0"/>
              <a:t>, 1000</a:t>
            </a:r>
            <a:r>
              <a:rPr lang="zh-CN" altLang="en-US" sz="2400" dirty="0" smtClean="0"/>
              <a:t>个神经元</a:t>
            </a:r>
            <a:r>
              <a:rPr lang="en-US" altLang="zh-CN" sz="2400" dirty="0" smtClean="0"/>
              <a:t>/</a:t>
            </a:r>
            <a:r>
              <a:rPr lang="zh-CN" altLang="en-US" sz="2400" dirty="0" smtClean="0"/>
              <a:t>层</a:t>
            </a:r>
            <a:endParaRPr lang="zh-TW" altLang="en-US" sz="2400" dirty="0"/>
          </a:p>
        </p:txBody>
      </p:sp>
      <p:sp>
        <p:nvSpPr>
          <p:cNvPr id="49" name="文字方塊 48"/>
          <p:cNvSpPr txBox="1"/>
          <p:nvPr/>
        </p:nvSpPr>
        <p:spPr>
          <a:xfrm>
            <a:off x="5442723" y="5757578"/>
            <a:ext cx="1541601" cy="830997"/>
          </a:xfrm>
          <a:prstGeom prst="rect">
            <a:avLst/>
          </a:prstGeom>
          <a:noFill/>
        </p:spPr>
        <p:txBody>
          <a:bodyPr wrap="square" rtlCol="0">
            <a:spAutoFit/>
          </a:bodyPr>
          <a:lstStyle/>
          <a:p>
            <a:pPr algn="ctr"/>
            <a:r>
              <a:rPr lang="en-US" altLang="zh-TW" sz="2400" dirty="0"/>
              <a:t>1000</a:t>
            </a:r>
          </a:p>
          <a:p>
            <a:pPr algn="ctr"/>
            <a:r>
              <a:rPr lang="zh-CN" altLang="en-US" sz="2400" dirty="0" smtClean="0"/>
              <a:t>神经元</a:t>
            </a:r>
            <a:endParaRPr lang="zh-TW" altLang="en-US" sz="2400" dirty="0"/>
          </a:p>
        </p:txBody>
      </p:sp>
      <p:sp>
        <p:nvSpPr>
          <p:cNvPr id="50" name="文字方塊 49"/>
          <p:cNvSpPr txBox="1"/>
          <p:nvPr/>
        </p:nvSpPr>
        <p:spPr>
          <a:xfrm>
            <a:off x="7623658" y="5765080"/>
            <a:ext cx="1541601" cy="830997"/>
          </a:xfrm>
          <a:prstGeom prst="rect">
            <a:avLst/>
          </a:prstGeom>
          <a:noFill/>
        </p:spPr>
        <p:txBody>
          <a:bodyPr wrap="square" rtlCol="0">
            <a:spAutoFit/>
          </a:bodyPr>
          <a:lstStyle/>
          <a:p>
            <a:pPr algn="ctr"/>
            <a:r>
              <a:rPr lang="en-US" altLang="zh-TW" sz="2400" dirty="0"/>
              <a:t>1000</a:t>
            </a:r>
          </a:p>
          <a:p>
            <a:pPr algn="ctr"/>
            <a:r>
              <a:rPr lang="zh-CN" altLang="en-US" sz="2400" dirty="0" smtClean="0"/>
              <a:t>神经元</a:t>
            </a:r>
            <a:endParaRPr lang="zh-TW" altLang="en-US" sz="2400" dirty="0"/>
          </a:p>
        </p:txBody>
      </p:sp>
      <p:sp>
        <p:nvSpPr>
          <p:cNvPr id="51" name="文字方塊 50"/>
          <p:cNvSpPr txBox="1"/>
          <p:nvPr/>
        </p:nvSpPr>
        <p:spPr>
          <a:xfrm>
            <a:off x="6627500" y="3923462"/>
            <a:ext cx="1323692" cy="954107"/>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TW" sz="2800" dirty="0" smtClean="0"/>
              <a:t>10</a:t>
            </a:r>
            <a:r>
              <a:rPr lang="en-US" altLang="zh-TW" sz="2800" baseline="30000" dirty="0" smtClean="0"/>
              <a:t>6</a:t>
            </a:r>
            <a:endParaRPr lang="en-US" altLang="zh-TW" sz="2800" baseline="30000" dirty="0"/>
          </a:p>
          <a:p>
            <a:pPr algn="ctr"/>
            <a:r>
              <a:rPr lang="zh-CN" altLang="en-US" sz="2800" dirty="0" smtClean="0"/>
              <a:t>权重值</a:t>
            </a:r>
            <a:endParaRPr lang="zh-TW" altLang="en-US" sz="2800" dirty="0"/>
          </a:p>
        </p:txBody>
      </p:sp>
      <p:grpSp>
        <p:nvGrpSpPr>
          <p:cNvPr id="3" name="群組 2"/>
          <p:cNvGrpSpPr/>
          <p:nvPr/>
        </p:nvGrpSpPr>
        <p:grpSpPr>
          <a:xfrm>
            <a:off x="1274413" y="4272342"/>
            <a:ext cx="4168310" cy="712695"/>
            <a:chOff x="588857" y="5086698"/>
            <a:chExt cx="4168310" cy="712695"/>
          </a:xfrm>
        </p:grpSpPr>
        <p:sp>
          <p:nvSpPr>
            <p:cNvPr id="48" name="文字方塊 47"/>
            <p:cNvSpPr txBox="1"/>
            <p:nvPr/>
          </p:nvSpPr>
          <p:spPr>
            <a:xfrm>
              <a:off x="765869" y="5276173"/>
              <a:ext cx="3783693" cy="523220"/>
            </a:xfrm>
            <a:prstGeom prst="rect">
              <a:avLst/>
            </a:prstGeom>
            <a:noFill/>
          </p:spPr>
          <p:txBody>
            <a:bodyPr wrap="square" rtlCol="0">
              <a:spAutoFit/>
            </a:bodyPr>
            <a:lstStyle/>
            <a:p>
              <a:pPr algn="ctr"/>
              <a:r>
                <a:rPr lang="zh-CN" altLang="en-US" sz="2800" dirty="0" smtClean="0"/>
                <a:t>成百上千万个参数</a:t>
              </a:r>
              <a:endParaRPr lang="zh-TW" altLang="en-US" sz="2800" dirty="0"/>
            </a:p>
          </p:txBody>
        </p:sp>
        <p:sp>
          <p:nvSpPr>
            <p:cNvPr id="22" name="左大括弧 21"/>
            <p:cNvSpPr/>
            <p:nvPr/>
          </p:nvSpPr>
          <p:spPr>
            <a:xfrm rot="16200000">
              <a:off x="2612787" y="3062768"/>
              <a:ext cx="120449" cy="4168310"/>
            </a:xfrm>
            <a:prstGeom prst="leftBrace">
              <a:avLst>
                <a:gd name="adj1" fmla="val 51771"/>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pic>
        <p:nvPicPr>
          <p:cNvPr id="7" name="Picture 2" descr="http://www.mobanwang.com/icon/UploadFiles_8971/200909/2009090322400831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1199" y="3580675"/>
            <a:ext cx="1862084" cy="186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96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7" grpId="0"/>
      <p:bldP spid="49" grpId="0"/>
      <p:bldP spid="50" grpId="0"/>
      <p:bldP spid="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梯度下降法</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62967" y="3236264"/>
                <a:ext cx="743010" cy="830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400" b="0" i="1" smtClean="0">
                          <a:latin typeface="Cambria Math" panose="02040503050406030204" pitchFamily="18" charset="0"/>
                        </a:rPr>
                        <m:t>整体</m:t>
                      </m:r>
                    </m:oMath>
                  </m:oMathPara>
                </a14:m>
                <a:endParaRPr lang="en-US" altLang="zh-CN" sz="2400" b="0" i="1" dirty="0" smtClean="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zh-CN" altLang="en-US" sz="2400" b="0" i="1" smtClean="0">
                          <a:latin typeface="Cambria Math" panose="02040503050406030204" pitchFamily="18" charset="0"/>
                        </a:rPr>
                        <m:t>损失</m:t>
                      </m:r>
                      <m:r>
                        <a:rPr lang="en-US" altLang="zh-TW" sz="2400" b="0" i="1" smtClean="0">
                          <a:latin typeface="Cambria Math" panose="02040503050406030204" pitchFamily="18" charset="0"/>
                        </a:rPr>
                        <m:t>𝐿</m:t>
                      </m:r>
                    </m:oMath>
                  </m:oMathPara>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62967" y="3236264"/>
                <a:ext cx="743010" cy="830997"/>
              </a:xfrm>
              <a:prstGeom prst="rect">
                <a:avLst/>
              </a:prstGeom>
              <a:blipFill rotWithShape="1">
                <a:blip r:embed="rId4"/>
                <a:stretch>
                  <a:fillRect l="-7438" r="-31405" b="-7353"/>
                </a:stretch>
              </a:blipFill>
            </p:spPr>
            <p:txBody>
              <a:bodyPr/>
              <a:lstStyle/>
              <a:p>
                <a:r>
                  <a:rPr lang="zh-CN" altLang="en-US">
                    <a:noFill/>
                  </a:rPr>
                  <a:t> </a:t>
                </a:r>
              </a:p>
            </p:txBody>
          </p:sp>
        </mc:Fallback>
      </mc:AlternateContent>
      <p:sp>
        <p:nvSpPr>
          <p:cNvPr id="64" name="文字方塊 63"/>
          <p:cNvSpPr txBox="1"/>
          <p:nvPr/>
        </p:nvSpPr>
        <p:spPr>
          <a:xfrm>
            <a:off x="3538466" y="3165979"/>
            <a:ext cx="3210799" cy="461665"/>
          </a:xfrm>
          <a:prstGeom prst="rect">
            <a:avLst/>
          </a:prstGeom>
          <a:noFill/>
        </p:spPr>
        <p:txBody>
          <a:bodyPr wrap="square" rtlCol="0">
            <a:spAutoFit/>
          </a:bodyPr>
          <a:lstStyle/>
          <a:p>
            <a:r>
              <a:rPr lang="zh-CN" altLang="en-US" sz="2400" dirty="0" smtClean="0"/>
              <a:t>随机</a:t>
            </a:r>
            <a:r>
              <a:rPr lang="en-US" altLang="zh-CN" sz="2400" dirty="0" smtClean="0"/>
              <a:t>, </a:t>
            </a:r>
            <a:r>
              <a:rPr lang="zh-CN" altLang="en-US" sz="2400" dirty="0" smtClean="0"/>
              <a:t>或者</a:t>
            </a:r>
            <a:r>
              <a:rPr lang="en-US" altLang="zh-TW" sz="2400" dirty="0" smtClean="0"/>
              <a:t>RBM</a:t>
            </a:r>
            <a:r>
              <a:rPr lang="zh-CN" altLang="en-US" sz="2400" dirty="0" smtClean="0"/>
              <a:t>预训练</a:t>
            </a:r>
            <a:endParaRPr lang="zh-TW" altLang="en-US" sz="2400" dirty="0"/>
          </a:p>
        </p:txBody>
      </p:sp>
      <p:sp>
        <p:nvSpPr>
          <p:cNvPr id="65" name="文字方塊 64"/>
          <p:cNvSpPr txBox="1"/>
          <p:nvPr/>
        </p:nvSpPr>
        <p:spPr>
          <a:xfrm>
            <a:off x="4189763" y="3785831"/>
            <a:ext cx="2110429"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2400" dirty="0" smtClean="0"/>
              <a:t>通常已足够好</a:t>
            </a:r>
            <a:endParaRPr lang="zh-TW" altLang="en-US" sz="2400" dirty="0"/>
          </a:p>
        </p:txBody>
      </p:sp>
      <p:sp>
        <p:nvSpPr>
          <p:cNvPr id="67" name="向右箭號 66"/>
          <p:cNvSpPr/>
          <p:nvPr/>
        </p:nvSpPr>
        <p:spPr>
          <a:xfrm rot="5400000" flipH="1">
            <a:off x="3736522" y="3818726"/>
            <a:ext cx="36201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6" name="文字方塊 25"/>
              <p:cNvSpPr txBox="1"/>
              <p:nvPr/>
            </p:nvSpPr>
            <p:spPr>
              <a:xfrm>
                <a:off x="5143866" y="458002"/>
                <a:ext cx="392667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网络</m:t>
                      </m:r>
                      <m:r>
                        <a:rPr lang="zh-CN" altLang="en-US" sz="2800" i="1">
                          <a:latin typeface="Cambria Math"/>
                        </a:rPr>
                        <m:t>参数</m:t>
                      </m:r>
                      <m:r>
                        <a:rPr lang="en-US" altLang="zh-CN" sz="2800" b="0" i="1" smtClean="0">
                          <a:latin typeface="Cambria Math"/>
                        </a:rPr>
                        <m:t> </m:t>
                      </m:r>
                      <m:r>
                        <a:rPr lang="zh-TW" altLang="en-US" sz="2800" i="1" smtClean="0">
                          <a:latin typeface="Cambria Math" panose="02040503050406030204" pitchFamily="18" charset="0"/>
                        </a:rPr>
                        <m:t>𝜃</m:t>
                      </m:r>
                      <m:r>
                        <a:rPr lang="en-US" altLang="zh-TW" sz="2800" b="0" i="1" smtClean="0">
                          <a:latin typeface="Cambria Math" panose="02040503050406030204" pitchFamily="18" charset="0"/>
                        </a:rPr>
                        <m:t>=</m:t>
                      </m:r>
                      <m:d>
                        <m:dPr>
                          <m:begChr m:val="{"/>
                          <m:endChr m:val="}"/>
                          <m:ctrlPr>
                            <a:rPr lang="en-US" altLang="zh-TW" sz="2800" b="0" i="1" smtClean="0">
                              <a:latin typeface="Cambria Math"/>
                            </a:rPr>
                          </m:ctrlPr>
                        </m:dPr>
                        <m:e>
                          <m:sSub>
                            <m:sSubPr>
                              <m:ctrlPr>
                                <a:rPr lang="en-US" altLang="zh-TW" sz="2800" b="0" i="1" smtClean="0">
                                  <a:latin typeface="Cambria Math"/>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2</m:t>
                              </m:r>
                            </m:sub>
                          </m:sSub>
                          <m:r>
                            <a:rPr lang="en-US" altLang="zh-TW" sz="2800" i="1">
                              <a:latin typeface="Cambria Math" panose="02040503050406030204" pitchFamily="18" charset="0"/>
                            </a:rPr>
                            <m:t>,</m:t>
                          </m:r>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sSub>
                            <m:sSubPr>
                              <m:ctrlPr>
                                <a:rPr lang="en-US" altLang="zh-TW" sz="2800" i="1">
                                  <a:latin typeface="Cambria Math"/>
                                </a:rPr>
                              </m:ctrlPr>
                            </m:sSubPr>
                            <m:e>
                              <m:r>
                                <a:rPr lang="en-US" altLang="zh-TW" sz="2800" b="0" i="1" smtClean="0">
                                  <a:latin typeface="Cambria Math" panose="02040503050406030204" pitchFamily="18" charset="0"/>
                                </a:rPr>
                                <m:t>𝑏</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e>
                      </m:d>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43866" y="458002"/>
                <a:ext cx="3926673" cy="954107"/>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8503" name="方程式" r:id="rId6" imgW="152280" imgH="139680" progId="Equation.3">
                  <p:embed/>
                </p:oleObj>
              </mc:Choice>
              <mc:Fallback>
                <p:oleObj name="方程式" r:id="rId6" imgW="152280" imgH="139680" progId="Equation.3">
                  <p:embed/>
                  <p:pic>
                    <p:nvPicPr>
                      <p:cNvPr id="0" name=""/>
                      <p:cNvPicPr>
                        <a:picLocks noChangeAspect="1" noChangeArrowheads="1"/>
                      </p:cNvPicPr>
                      <p:nvPr/>
                    </p:nvPicPr>
                    <p:blipFill>
                      <a:blip r:embed="rId7"/>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2383653" y="2561642"/>
            <a:ext cx="3916539" cy="461665"/>
          </a:xfrm>
          <a:prstGeom prst="rect">
            <a:avLst/>
          </a:prstGeom>
          <a:noFill/>
        </p:spPr>
        <p:txBody>
          <a:bodyPr wrap="square" rtlCol="0">
            <a:spAutoFit/>
          </a:bodyPr>
          <a:lstStyle/>
          <a:p>
            <a:pPr marL="457200" indent="-457200" algn="ctr">
              <a:buFont typeface="Wingdings" panose="05000000000000000000" pitchFamily="2" charset="2"/>
              <a:buChar char="Ø"/>
            </a:pPr>
            <a:r>
              <a:rPr lang="zh-CN" altLang="en-US" sz="2400" dirty="0" smtClean="0"/>
              <a:t>选取一个初始的</a:t>
            </a:r>
            <a:r>
              <a:rPr lang="en-US" altLang="zh-TW" sz="2400" dirty="0" smtClean="0"/>
              <a:t>w</a:t>
            </a:r>
            <a:r>
              <a:rPr lang="zh-CN" altLang="en-US" sz="2400" dirty="0" smtClean="0"/>
              <a:t>值</a:t>
            </a:r>
            <a:endParaRPr lang="zh-TW" altLang="en-US" sz="2400" dirty="0"/>
          </a:p>
        </p:txBody>
      </p:sp>
      <p:sp>
        <p:nvSpPr>
          <p:cNvPr id="55" name="手繪多邊形 54"/>
          <p:cNvSpPr/>
          <p:nvPr/>
        </p:nvSpPr>
        <p:spPr>
          <a:xfrm>
            <a:off x="1001385" y="2472587"/>
            <a:ext cx="6666959" cy="4211948"/>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手繪多邊形 59"/>
          <p:cNvSpPr/>
          <p:nvPr/>
        </p:nvSpPr>
        <p:spPr>
          <a:xfrm flipH="1">
            <a:off x="7661489" y="2476268"/>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894642" y="5956337"/>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字方塊 19"/>
              <p:cNvSpPr txBox="1"/>
              <p:nvPr/>
            </p:nvSpPr>
            <p:spPr>
              <a:xfrm>
                <a:off x="734472" y="1671414"/>
                <a:ext cx="772596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t>找到能最小化整体损失</a:t>
                </a:r>
                <a:r>
                  <a:rPr lang="en-US" altLang="zh-CN" sz="2800" dirty="0"/>
                  <a:t>L</a:t>
                </a:r>
                <a:r>
                  <a:rPr lang="zh-CN" altLang="en-US" sz="2800" dirty="0"/>
                  <a:t>的</a:t>
                </a:r>
                <a:r>
                  <a:rPr lang="zh-CN" altLang="en-US" sz="2800" u="sng" dirty="0"/>
                  <a:t>一组网络参数</a:t>
                </a:r>
                <a:r>
                  <a:rPr lang="en-US" altLang="zh-TW" sz="2800" b="1" i="1" u="sng" dirty="0"/>
                  <a:t> </a:t>
                </a:r>
                <a14:m>
                  <m:oMath xmlns:m="http://schemas.openxmlformats.org/officeDocument/2006/math">
                    <m:sSup>
                      <m:sSupPr>
                        <m:ctrlPr>
                          <a:rPr lang="en-US" altLang="zh-TW" sz="2800" b="1" i="1" u="sng">
                            <a:latin typeface="Cambria Math"/>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734472" y="1671414"/>
                <a:ext cx="7725960" cy="523220"/>
              </a:xfrm>
              <a:prstGeom prst="rect">
                <a:avLst/>
              </a:prstGeom>
              <a:blipFill rotWithShape="1">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849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67" grpId="0" animBg="1"/>
      <p:bldP spid="35" grpId="0"/>
      <p:bldP spid="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梯度下降法</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整体</m:t>
                      </m:r>
                    </m:oMath>
                  </m:oMathPara>
                </a14:m>
                <a:endParaRPr lang="en-US" altLang="zh-CN" sz="240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zh-CN" altLang="en-US" sz="2400" i="1">
                          <a:latin typeface="Cambria Math"/>
                        </a:rPr>
                        <m:t>损失</m:t>
                      </m:r>
                      <m:r>
                        <a:rPr lang="en-US" altLang="zh-TW" sz="2400" i="1">
                          <a:latin typeface="Cambria Math" panose="02040503050406030204" pitchFamily="18" charset="0"/>
                        </a:rPr>
                        <m:t>𝐿</m:t>
                      </m:r>
                    </m:oMath>
                  </m:oMathPara>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1">
                <a:blip r:embed="rId4"/>
                <a:stretch>
                  <a:fillRect b="-6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143866" y="458002"/>
                <a:ext cx="392667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网络</m:t>
                      </m:r>
                      <m:r>
                        <a:rPr lang="zh-CN" altLang="en-US" sz="2800" i="1">
                          <a:latin typeface="Cambria Math"/>
                        </a:rPr>
                        <m:t>参数</m:t>
                      </m:r>
                      <m:r>
                        <a:rPr lang="en-US" altLang="zh-CN" sz="2800" i="1">
                          <a:latin typeface="Cambria Math"/>
                        </a:rPr>
                        <m:t> </m:t>
                      </m:r>
                      <m:r>
                        <a:rPr lang="zh-TW" altLang="en-US" sz="2800" i="1">
                          <a:latin typeface="Cambria Math" panose="02040503050406030204" pitchFamily="18" charset="0"/>
                        </a:rPr>
                        <m:t>𝜃</m:t>
                      </m:r>
                      <m:r>
                        <a:rPr lang="en-US" altLang="zh-TW" sz="2800" i="1">
                          <a:latin typeface="Cambria Math" panose="02040503050406030204" pitchFamily="18" charset="0"/>
                        </a:rPr>
                        <m:t>=</m:t>
                      </m:r>
                      <m:d>
                        <m:dPr>
                          <m:begChr m:val="{"/>
                          <m:endChr m:val="}"/>
                          <m:ctrlPr>
                            <a:rPr lang="en-US" altLang="zh-TW" sz="2800" i="1">
                              <a:latin typeface="Cambria Math"/>
                            </a:rPr>
                          </m:ctrlPr>
                        </m:dPr>
                        <m:e>
                          <m:sSub>
                            <m:sSubPr>
                              <m:ctrlPr>
                                <a:rPr lang="en-US" altLang="zh-TW" sz="2800" i="1">
                                  <a:latin typeface="Cambria Math"/>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e>
                      </m:d>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43866" y="458002"/>
                <a:ext cx="3926673" cy="954107"/>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9527" name="方程式" r:id="rId6" imgW="152280" imgH="139680" progId="Equation.3">
                  <p:embed/>
                </p:oleObj>
              </mc:Choice>
              <mc:Fallback>
                <p:oleObj name="方程式" r:id="rId6" imgW="152280" imgH="139680" progId="Equation.3">
                  <p:embed/>
                  <p:pic>
                    <p:nvPicPr>
                      <p:cNvPr id="0" name=""/>
                      <p:cNvPicPr>
                        <a:picLocks noChangeAspect="1" noChangeArrowheads="1"/>
                      </p:cNvPicPr>
                      <p:nvPr/>
                    </p:nvPicPr>
                    <p:blipFill>
                      <a:blip r:embed="rId7"/>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3318772" y="2564904"/>
                <a:ext cx="3643116" cy="83099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400" dirty="0" smtClean="0"/>
                  <a:t>选择一个初始的</a:t>
                </a:r>
                <a:r>
                  <a:rPr lang="en-US" altLang="zh-TW" sz="2400" dirty="0" smtClean="0"/>
                  <a:t>w</a:t>
                </a:r>
                <a:r>
                  <a:rPr lang="zh-CN" altLang="en-US" sz="2400" dirty="0" smtClean="0"/>
                  <a:t>值</a:t>
                </a:r>
                <a:endParaRPr lang="en-US" altLang="zh-CN" sz="2400" dirty="0" smtClean="0"/>
              </a:p>
              <a:p>
                <a:pPr marL="457200" indent="-457200">
                  <a:buFont typeface="Wingdings" panose="05000000000000000000" pitchFamily="2" charset="2"/>
                  <a:buChar char="Ø"/>
                </a:pPr>
                <a:r>
                  <a:rPr lang="zh-CN" altLang="en-US" sz="2400" dirty="0"/>
                  <a:t>计算</a:t>
                </a:r>
                <a14:m>
                  <m:oMath xmlns:m="http://schemas.openxmlformats.org/officeDocument/2006/math">
                    <m:f>
                      <m:fPr>
                        <m:type m:val="lin"/>
                        <m:ctrlPr>
                          <a:rPr lang="en-US" altLang="zh-TW" sz="2400" i="1">
                            <a:latin typeface="Cambria Math"/>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3318772" y="2564904"/>
                <a:ext cx="3643116" cy="830997"/>
              </a:xfrm>
              <a:prstGeom prst="rect">
                <a:avLst/>
              </a:prstGeom>
              <a:blipFill rotWithShape="1">
                <a:blip r:embed="rId8"/>
                <a:stretch>
                  <a:fillRect l="-2174" t="-25735" b="-106618"/>
                </a:stretch>
              </a:blipFill>
            </p:spPr>
            <p:txBody>
              <a:bodyPr/>
              <a:lstStyle/>
              <a:p>
                <a:r>
                  <a:rPr lang="zh-CN" altLang="en-US">
                    <a:noFill/>
                  </a:rPr>
                  <a:t> </a:t>
                </a:r>
              </a:p>
            </p:txBody>
          </p:sp>
        </mc:Fallback>
      </mc:AlternateContent>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手繪多邊形 59"/>
          <p:cNvSpPr/>
          <p:nvPr/>
        </p:nvSpPr>
        <p:spPr>
          <a:xfrm flipH="1">
            <a:off x="7661489" y="2476268"/>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894642" y="5956337"/>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499158" y="4169078"/>
            <a:ext cx="163304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400" dirty="0" smtClean="0"/>
              <a:t>正数</a:t>
            </a:r>
            <a:endParaRPr lang="zh-TW" altLang="en-US" sz="2400" dirty="0"/>
          </a:p>
        </p:txBody>
      </p:sp>
      <p:sp>
        <p:nvSpPr>
          <p:cNvPr id="21" name="文字方塊 20"/>
          <p:cNvSpPr txBox="1"/>
          <p:nvPr/>
        </p:nvSpPr>
        <p:spPr>
          <a:xfrm>
            <a:off x="4504997" y="3552714"/>
            <a:ext cx="163304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400" dirty="0" smtClean="0"/>
              <a:t>负数</a:t>
            </a:r>
            <a:endParaRPr lang="zh-TW" altLang="en-US" sz="2400" dirty="0"/>
          </a:p>
        </p:txBody>
      </p:sp>
      <p:sp>
        <p:nvSpPr>
          <p:cNvPr id="4" name="向右箭號 3"/>
          <p:cNvSpPr/>
          <p:nvPr/>
        </p:nvSpPr>
        <p:spPr>
          <a:xfrm>
            <a:off x="6248331" y="4206297"/>
            <a:ext cx="657843" cy="4244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a:off x="6258542" y="3557751"/>
            <a:ext cx="657843" cy="4244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文字方塊 23"/>
          <p:cNvSpPr txBox="1"/>
          <p:nvPr/>
        </p:nvSpPr>
        <p:spPr>
          <a:xfrm>
            <a:off x="7042398" y="4156896"/>
            <a:ext cx="1633045"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400" dirty="0" smtClean="0"/>
              <a:t>减小</a:t>
            </a:r>
            <a:r>
              <a:rPr lang="en-US" altLang="zh-TW" sz="2400" dirty="0" smtClean="0"/>
              <a:t> </a:t>
            </a:r>
            <a:r>
              <a:rPr lang="en-US" altLang="zh-TW" sz="2400" dirty="0"/>
              <a:t>w</a:t>
            </a:r>
            <a:endParaRPr lang="zh-TW" altLang="en-US" sz="2400" dirty="0"/>
          </a:p>
        </p:txBody>
      </p:sp>
      <p:sp>
        <p:nvSpPr>
          <p:cNvPr id="31" name="文字方塊 30"/>
          <p:cNvSpPr txBox="1"/>
          <p:nvPr/>
        </p:nvSpPr>
        <p:spPr>
          <a:xfrm>
            <a:off x="7042398" y="3538854"/>
            <a:ext cx="1633045"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400" dirty="0" smtClean="0"/>
              <a:t>增大</a:t>
            </a:r>
            <a:r>
              <a:rPr lang="en-US" altLang="zh-TW" sz="2400" dirty="0" smtClean="0"/>
              <a:t> </a:t>
            </a:r>
            <a:r>
              <a:rPr lang="en-US" altLang="zh-TW" sz="2400" dirty="0"/>
              <a:t>w</a:t>
            </a:r>
            <a:endParaRPr lang="zh-TW" altLang="en-US" sz="2400" dirty="0"/>
          </a:p>
        </p:txBody>
      </p:sp>
      <p:sp>
        <p:nvSpPr>
          <p:cNvPr id="32" name="向右箭號 31"/>
          <p:cNvSpPr/>
          <p:nvPr/>
        </p:nvSpPr>
        <p:spPr>
          <a:xfrm>
            <a:off x="2163265" y="5975869"/>
            <a:ext cx="603767" cy="2482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7" name="直線單箭頭接點 6"/>
          <p:cNvCxnSpPr/>
          <p:nvPr/>
        </p:nvCxnSpPr>
        <p:spPr>
          <a:xfrm flipH="1">
            <a:off x="1990542" y="3349548"/>
            <a:ext cx="1328230" cy="1221639"/>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62294" y="3561483"/>
            <a:ext cx="1163839" cy="1163839"/>
          </a:xfrm>
          <a:prstGeom prst="rect">
            <a:avLst/>
          </a:prstGeom>
        </p:spPr>
      </p:pic>
      <mc:AlternateContent xmlns:mc="http://schemas.openxmlformats.org/markup-compatibility/2006" xmlns:a14="http://schemas.microsoft.com/office/drawing/2010/main">
        <mc:Choice Requires="a14">
          <p:sp>
            <p:nvSpPr>
              <p:cNvPr id="34" name="文字方塊 33"/>
              <p:cNvSpPr txBox="1"/>
              <p:nvPr/>
            </p:nvSpPr>
            <p:spPr>
              <a:xfrm>
                <a:off x="734472" y="1671414"/>
                <a:ext cx="772596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t>找到能最小化整体损失</a:t>
                </a:r>
                <a:r>
                  <a:rPr lang="en-US" altLang="zh-CN" sz="2800" dirty="0"/>
                  <a:t>L</a:t>
                </a:r>
                <a:r>
                  <a:rPr lang="zh-CN" altLang="en-US" sz="2800" dirty="0"/>
                  <a:t>的</a:t>
                </a:r>
                <a:r>
                  <a:rPr lang="zh-CN" altLang="en-US" sz="2800" u="sng" dirty="0"/>
                  <a:t>一组网络参数</a:t>
                </a:r>
                <a:r>
                  <a:rPr lang="en-US" altLang="zh-TW" sz="2800" b="1" i="1" u="sng" dirty="0"/>
                  <a:t> </a:t>
                </a:r>
                <a14:m>
                  <m:oMath xmlns:m="http://schemas.openxmlformats.org/officeDocument/2006/math">
                    <m:sSup>
                      <m:sSupPr>
                        <m:ctrlPr>
                          <a:rPr lang="en-US" altLang="zh-TW" sz="2800" b="1" i="1" u="sng">
                            <a:latin typeface="Cambria Math"/>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734472" y="1671414"/>
                <a:ext cx="7725960" cy="523220"/>
              </a:xfrm>
              <a:prstGeom prst="rect">
                <a:avLst/>
              </a:prstGeom>
              <a:blipFill rotWithShape="1">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312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4" grpId="0" animBg="1"/>
      <p:bldP spid="23" grpId="0" animBg="1"/>
      <p:bldP spid="24" grpId="0" animBg="1"/>
      <p:bldP spid="31" grpId="0" animBg="1"/>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梯度下降法</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整体</m:t>
                      </m:r>
                    </m:oMath>
                  </m:oMathPara>
                </a14:m>
                <a:endParaRPr lang="en-US" altLang="zh-CN" sz="240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zh-CN" altLang="en-US" sz="2400" i="1">
                          <a:latin typeface="Cambria Math"/>
                        </a:rPr>
                        <m:t>损失</m:t>
                      </m:r>
                      <m:r>
                        <a:rPr lang="en-US" altLang="zh-TW" sz="2400" i="1">
                          <a:latin typeface="Cambria Math" panose="02040503050406030204" pitchFamily="18" charset="0"/>
                        </a:rPr>
                        <m:t>𝐿</m:t>
                      </m:r>
                    </m:oMath>
                  </m:oMathPara>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1">
                <a:blip r:embed="rId4"/>
                <a:stretch>
                  <a:fillRect b="-6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143866" y="458002"/>
                <a:ext cx="392667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网络</m:t>
                      </m:r>
                      <m:r>
                        <a:rPr lang="zh-CN" altLang="en-US" sz="2800" i="1">
                          <a:latin typeface="Cambria Math"/>
                        </a:rPr>
                        <m:t>参数</m:t>
                      </m:r>
                      <m:r>
                        <a:rPr lang="en-US" altLang="zh-CN" sz="2800" i="1">
                          <a:latin typeface="Cambria Math"/>
                        </a:rPr>
                        <m:t> </m:t>
                      </m:r>
                      <m:r>
                        <a:rPr lang="zh-TW" altLang="en-US" sz="2800" i="1">
                          <a:latin typeface="Cambria Math" panose="02040503050406030204" pitchFamily="18" charset="0"/>
                        </a:rPr>
                        <m:t>𝜃</m:t>
                      </m:r>
                      <m:r>
                        <a:rPr lang="en-US" altLang="zh-TW" sz="2800" i="1">
                          <a:latin typeface="Cambria Math" panose="02040503050406030204" pitchFamily="18" charset="0"/>
                        </a:rPr>
                        <m:t>=</m:t>
                      </m:r>
                      <m:d>
                        <m:dPr>
                          <m:begChr m:val="{"/>
                          <m:endChr m:val="}"/>
                          <m:ctrlPr>
                            <a:rPr lang="en-US" altLang="zh-TW" sz="2800" i="1">
                              <a:latin typeface="Cambria Math"/>
                            </a:rPr>
                          </m:ctrlPr>
                        </m:dPr>
                        <m:e>
                          <m:sSub>
                            <m:sSubPr>
                              <m:ctrlPr>
                                <a:rPr lang="en-US" altLang="zh-TW" sz="2800" i="1">
                                  <a:latin typeface="Cambria Math"/>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e>
                      </m:d>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43866" y="458002"/>
                <a:ext cx="3926673" cy="954107"/>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20551" name="方程式" r:id="rId6" imgW="152280" imgH="139680" progId="Equation.3">
                  <p:embed/>
                </p:oleObj>
              </mc:Choice>
              <mc:Fallback>
                <p:oleObj name="方程式" r:id="rId6" imgW="152280" imgH="139680" progId="Equation.3">
                  <p:embed/>
                  <p:pic>
                    <p:nvPicPr>
                      <p:cNvPr id="0" name=""/>
                      <p:cNvPicPr>
                        <a:picLocks noChangeAspect="1" noChangeArrowheads="1"/>
                      </p:cNvPicPr>
                      <p:nvPr/>
                    </p:nvPicPr>
                    <p:blipFill>
                      <a:blip r:embed="rId7"/>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手繪多邊形 59"/>
          <p:cNvSpPr/>
          <p:nvPr/>
        </p:nvSpPr>
        <p:spPr>
          <a:xfrm flipH="1">
            <a:off x="7661489" y="2476268"/>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894642" y="5956337"/>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3" name="文字方塊 32"/>
              <p:cNvSpPr txBox="1"/>
              <p:nvPr/>
            </p:nvSpPr>
            <p:spPr>
              <a:xfrm>
                <a:off x="2089294" y="6150122"/>
                <a:ext cx="12515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i="1" smtClean="0">
                              <a:solidFill>
                                <a:srgbClr val="FF0000"/>
                              </a:solidFill>
                              <a:latin typeface="Cambria Math"/>
                            </a:rPr>
                          </m:ctrlPr>
                        </m:fPr>
                        <m:num>
                          <m:r>
                            <a:rPr lang="en-US" altLang="zh-TW" sz="2400" b="0" i="1" smtClean="0">
                              <a:solidFill>
                                <a:srgbClr val="FF0000"/>
                              </a:solidFill>
                              <a:latin typeface="Cambria Math" panose="02040503050406030204" pitchFamily="18" charset="0"/>
                            </a:rPr>
                            <m:t>−</m:t>
                          </m:r>
                          <m:r>
                            <a:rPr lang="zh-TW" altLang="en-US" sz="2400" i="1" smtClean="0">
                              <a:solidFill>
                                <a:srgbClr val="FF0000"/>
                              </a:solidFill>
                              <a:latin typeface="Cambria Math" panose="02040503050406030204" pitchFamily="18" charset="0"/>
                            </a:rPr>
                            <m:t>𝜂</m:t>
                          </m:r>
                          <m:r>
                            <a:rPr lang="en-US" altLang="zh-TW" sz="2400" i="1">
                              <a:solidFill>
                                <a:srgbClr val="FF0000"/>
                              </a:solidFill>
                              <a:latin typeface="Cambria Math" panose="02040503050406030204" pitchFamily="18" charset="0"/>
                            </a:rPr>
                            <m:t>𝜕</m:t>
                          </m:r>
                          <m:r>
                            <a:rPr lang="en-US" altLang="zh-TW" sz="2400" i="1">
                              <a:solidFill>
                                <a:srgbClr val="FF0000"/>
                              </a:solidFill>
                              <a:latin typeface="Cambria Math" panose="02040503050406030204" pitchFamily="18" charset="0"/>
                            </a:rPr>
                            <m:t>𝐿</m:t>
                          </m:r>
                        </m:num>
                        <m:den>
                          <m:r>
                            <a:rPr lang="en-US" altLang="zh-TW" sz="2400" i="1">
                              <a:solidFill>
                                <a:srgbClr val="FF0000"/>
                              </a:solidFill>
                              <a:latin typeface="Cambria Math" panose="02040503050406030204" pitchFamily="18" charset="0"/>
                            </a:rPr>
                            <m:t>𝜕</m:t>
                          </m:r>
                          <m:r>
                            <a:rPr lang="en-US" altLang="zh-TW" sz="2400" i="1">
                              <a:solidFill>
                                <a:srgbClr val="FF0000"/>
                              </a:solidFill>
                              <a:latin typeface="Cambria Math" panose="02040503050406030204" pitchFamily="18" charset="0"/>
                            </a:rPr>
                            <m:t>𝑤</m:t>
                          </m:r>
                        </m:den>
                      </m:f>
                    </m:oMath>
                  </m:oMathPara>
                </a14:m>
                <a:endParaRPr lang="zh-TW" altLang="en-US" sz="2400" dirty="0">
                  <a:solidFill>
                    <a:srgbClr val="FF0000"/>
                  </a:solidFill>
                </a:endParaRPr>
              </a:p>
            </p:txBody>
          </p:sp>
        </mc:Choice>
        <mc:Fallback xmlns="">
          <p:sp>
            <p:nvSpPr>
              <p:cNvPr id="33" name="文字方塊 32"/>
              <p:cNvSpPr txBox="1">
                <a:spLocks noRot="1" noChangeAspect="1" noMove="1" noResize="1" noEditPoints="1" noAdjustHandles="1" noChangeArrowheads="1" noChangeShapeType="1" noTextEdit="1"/>
              </p:cNvSpPr>
              <p:nvPr/>
            </p:nvSpPr>
            <p:spPr>
              <a:xfrm>
                <a:off x="2089294" y="6150122"/>
                <a:ext cx="1251565" cy="461665"/>
              </a:xfrm>
              <a:prstGeom prst="rect">
                <a:avLst/>
              </a:prstGeom>
              <a:blipFill rotWithShape="0">
                <a:blip r:embed="rId10"/>
                <a:stretch>
                  <a:fillRect t="-125000" r="-56098" b="-190789"/>
                </a:stretch>
              </a:blipFill>
            </p:spPr>
            <p:txBody>
              <a:bodyPr/>
              <a:lstStyle/>
              <a:p>
                <a:r>
                  <a:rPr lang="zh-TW" altLang="en-US">
                    <a:noFill/>
                  </a:rPr>
                  <a:t> </a:t>
                </a:r>
              </a:p>
            </p:txBody>
          </p:sp>
        </mc:Fallback>
      </mc:AlternateContent>
      <p:sp>
        <p:nvSpPr>
          <p:cNvPr id="34" name="文字方塊 33"/>
          <p:cNvSpPr txBox="1"/>
          <p:nvPr/>
        </p:nvSpPr>
        <p:spPr>
          <a:xfrm>
            <a:off x="4065080" y="5566010"/>
            <a:ext cx="2523144"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l-GR" altLang="zh-TW" sz="2800" dirty="0"/>
              <a:t>η</a:t>
            </a:r>
            <a:r>
              <a:rPr lang="en-US" altLang="zh-TW" sz="2800" dirty="0"/>
              <a:t> </a:t>
            </a:r>
            <a:r>
              <a:rPr lang="zh-CN" altLang="en-US" sz="2800" dirty="0" smtClean="0"/>
              <a:t>称作学习率（</a:t>
            </a:r>
            <a:r>
              <a:rPr lang="en-US" altLang="zh-TW" sz="2800" b="1" i="1" dirty="0" smtClean="0"/>
              <a:t>learning rate</a:t>
            </a:r>
            <a:r>
              <a:rPr lang="zh-CN" altLang="en-US" sz="2800" dirty="0"/>
              <a:t>）</a:t>
            </a:r>
            <a:endParaRPr lang="zh-TW" altLang="en-US" sz="2800" dirty="0"/>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3823517" y="3479371"/>
                <a:ext cx="35023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𝑤</m:t>
                      </m:r>
                      <m:f>
                        <m:fPr>
                          <m:type m:val="lin"/>
                          <m:ctrlPr>
                            <a:rPr lang="en-US" altLang="zh-TW" sz="2400" i="1">
                              <a:latin typeface="Cambria Math"/>
                            </a:rPr>
                          </m:ctrlPr>
                        </m:fPr>
                        <m:num>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𝑤</m:t>
                          </m:r>
                          <m:r>
                            <a:rPr lang="en-US" altLang="zh-TW" sz="2400" b="0" i="1" smtClean="0">
                              <a:latin typeface="Cambria Math" panose="02040503050406030204" pitchFamily="18" charset="0"/>
                              <a:ea typeface="Cambria Math" panose="02040503050406030204" pitchFamily="18" charset="0"/>
                            </a:rPr>
                            <m:t>−</m:t>
                          </m:r>
                          <m:r>
                            <a:rPr lang="zh-TW" altLang="en-US" sz="2400" b="0" i="1" smtClean="0">
                              <a:latin typeface="Cambria Math" panose="02040503050406030204" pitchFamily="18" charset="0"/>
                              <a:ea typeface="Cambria Math" panose="02040503050406030204" pitchFamily="18" charset="0"/>
                            </a:rPr>
                            <m:t>𝜂</m:t>
                          </m:r>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3823517" y="3479371"/>
                <a:ext cx="3502325" cy="461665"/>
              </a:xfrm>
              <a:prstGeom prst="rect">
                <a:avLst/>
              </a:prstGeom>
              <a:blipFill rotWithShape="0">
                <a:blip r:embed="rId11"/>
                <a:stretch>
                  <a:fillRect t="-126667" b="-194667"/>
                </a:stretch>
              </a:blipFill>
            </p:spPr>
            <p:txBody>
              <a:bodyPr/>
              <a:lstStyle/>
              <a:p>
                <a:r>
                  <a:rPr lang="zh-TW" altLang="en-US">
                    <a:noFill/>
                  </a:rPr>
                  <a:t> </a:t>
                </a:r>
              </a:p>
            </p:txBody>
          </p:sp>
        </mc:Fallback>
      </mc:AlternateContent>
      <p:sp>
        <p:nvSpPr>
          <p:cNvPr id="7" name="矩形 6"/>
          <p:cNvSpPr/>
          <p:nvPr/>
        </p:nvSpPr>
        <p:spPr>
          <a:xfrm>
            <a:off x="2955373" y="2980402"/>
            <a:ext cx="4151829" cy="95713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2832147" y="4037747"/>
            <a:ext cx="2053825" cy="461665"/>
          </a:xfrm>
          <a:prstGeom prst="rect">
            <a:avLst/>
          </a:prstGeom>
          <a:noFill/>
        </p:spPr>
        <p:txBody>
          <a:bodyPr wrap="square" rtlCol="0">
            <a:spAutoFit/>
          </a:bodyPr>
          <a:lstStyle/>
          <a:p>
            <a:pPr algn="ctr"/>
            <a:r>
              <a:rPr lang="zh-CN" altLang="en-US" sz="2400" dirty="0" smtClean="0">
                <a:solidFill>
                  <a:srgbClr val="0000FF"/>
                </a:solidFill>
              </a:rPr>
              <a:t>重复</a:t>
            </a:r>
            <a:endParaRPr lang="zh-TW" altLang="en-US" sz="2400" dirty="0">
              <a:solidFill>
                <a:srgbClr val="0000FF"/>
              </a:solidFill>
            </a:endParaRPr>
          </a:p>
        </p:txBody>
      </p:sp>
      <p:cxnSp>
        <p:nvCxnSpPr>
          <p:cNvPr id="4" name="直線接點 3"/>
          <p:cNvCxnSpPr/>
          <p:nvPr/>
        </p:nvCxnSpPr>
        <p:spPr>
          <a:xfrm>
            <a:off x="2639961" y="6611787"/>
            <a:ext cx="895573"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2383653" y="6597039"/>
            <a:ext cx="20507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字方塊 31"/>
              <p:cNvSpPr txBox="1"/>
              <p:nvPr/>
            </p:nvSpPr>
            <p:spPr>
              <a:xfrm>
                <a:off x="734472" y="1671414"/>
                <a:ext cx="772596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t>找到能最小化整体损失</a:t>
                </a:r>
                <a:r>
                  <a:rPr lang="en-US" altLang="zh-CN" sz="2800" dirty="0"/>
                  <a:t>L</a:t>
                </a:r>
                <a:r>
                  <a:rPr lang="zh-CN" altLang="en-US" sz="2800" dirty="0"/>
                  <a:t>的</a:t>
                </a:r>
                <a:r>
                  <a:rPr lang="zh-CN" altLang="en-US" sz="2800" u="sng" dirty="0"/>
                  <a:t>一组网络参数</a:t>
                </a:r>
                <a:r>
                  <a:rPr lang="en-US" altLang="zh-TW" sz="2800" b="1" i="1" u="sng" dirty="0"/>
                  <a:t> </a:t>
                </a:r>
                <a14:m>
                  <m:oMath xmlns:m="http://schemas.openxmlformats.org/officeDocument/2006/math">
                    <m:sSup>
                      <m:sSupPr>
                        <m:ctrlPr>
                          <a:rPr lang="en-US" altLang="zh-TW" sz="2800" b="1" i="1" u="sng">
                            <a:latin typeface="Cambria Math"/>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734472" y="1671414"/>
                <a:ext cx="7725960" cy="523220"/>
              </a:xfrm>
              <a:prstGeom prst="rect">
                <a:avLst/>
              </a:prstGeom>
              <a:blipFill rotWithShape="1">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字方塊 34"/>
              <p:cNvSpPr txBox="1"/>
              <p:nvPr/>
            </p:nvSpPr>
            <p:spPr>
              <a:xfrm>
                <a:off x="3318772" y="2564904"/>
                <a:ext cx="3643116" cy="83099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400" dirty="0" smtClean="0"/>
                  <a:t>选择一个初始的</a:t>
                </a:r>
                <a:r>
                  <a:rPr lang="en-US" altLang="zh-TW" sz="2400" dirty="0" smtClean="0"/>
                  <a:t>w</a:t>
                </a:r>
                <a:r>
                  <a:rPr lang="zh-CN" altLang="en-US" sz="2400" dirty="0" smtClean="0"/>
                  <a:t>值</a:t>
                </a:r>
                <a:endParaRPr lang="en-US" altLang="zh-CN" sz="2400" dirty="0" smtClean="0"/>
              </a:p>
              <a:p>
                <a:pPr marL="457200" indent="-457200">
                  <a:buFont typeface="Wingdings" panose="05000000000000000000" pitchFamily="2" charset="2"/>
                  <a:buChar char="Ø"/>
                </a:pPr>
                <a:r>
                  <a:rPr lang="zh-CN" altLang="en-US" sz="2400" dirty="0"/>
                  <a:t>计算</a:t>
                </a:r>
                <a14:m>
                  <m:oMath xmlns:m="http://schemas.openxmlformats.org/officeDocument/2006/math">
                    <m:f>
                      <m:fPr>
                        <m:type m:val="lin"/>
                        <m:ctrlPr>
                          <a:rPr lang="en-US" altLang="zh-TW" sz="2400" i="1">
                            <a:latin typeface="Cambria Math"/>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1" name="文字方塊 34"/>
              <p:cNvSpPr txBox="1">
                <a:spLocks noRot="1" noChangeAspect="1" noMove="1" noResize="1" noEditPoints="1" noAdjustHandles="1" noChangeArrowheads="1" noChangeShapeType="1" noTextEdit="1"/>
              </p:cNvSpPr>
              <p:nvPr/>
            </p:nvSpPr>
            <p:spPr>
              <a:xfrm>
                <a:off x="3318772" y="2564904"/>
                <a:ext cx="3643116" cy="830997"/>
              </a:xfrm>
              <a:prstGeom prst="rect">
                <a:avLst/>
              </a:prstGeom>
              <a:blipFill rotWithShape="1">
                <a:blip r:embed="rId13"/>
                <a:stretch>
                  <a:fillRect l="-2174" t="-25735" b="-106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77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p:bldP spid="34" grpId="0" animBg="1"/>
      <p:bldP spid="5" grpId="0" animBg="1"/>
      <p:bldP spid="37" grpId="0"/>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深度学习发展简史（一）</a:t>
            </a:r>
            <a:endParaRPr lang="zh-CN" altLang="en-US" dirty="0"/>
          </a:p>
        </p:txBody>
      </p:sp>
      <p:sp>
        <p:nvSpPr>
          <p:cNvPr id="3" name="内容占位符 2"/>
          <p:cNvSpPr>
            <a:spLocks noGrp="1"/>
          </p:cNvSpPr>
          <p:nvPr>
            <p:ph idx="1"/>
          </p:nvPr>
        </p:nvSpPr>
        <p:spPr>
          <a:xfrm>
            <a:off x="457200" y="1484784"/>
            <a:ext cx="8229600" cy="5256584"/>
          </a:xfrm>
        </p:spPr>
        <p:txBody>
          <a:bodyPr>
            <a:normAutofit fontScale="77500" lnSpcReduction="20000"/>
          </a:bodyPr>
          <a:lstStyle/>
          <a:p>
            <a:pPr>
              <a:lnSpc>
                <a:spcPct val="160000"/>
              </a:lnSpc>
            </a:pPr>
            <a:r>
              <a:rPr lang="en-US" altLang="zh-CN" dirty="0" smtClean="0"/>
              <a:t>1943</a:t>
            </a:r>
            <a:r>
              <a:rPr lang="zh-CN" altLang="en-US" dirty="0" smtClean="0"/>
              <a:t>年，</a:t>
            </a:r>
            <a:r>
              <a:rPr lang="en-US" altLang="zh-CN" dirty="0" smtClean="0"/>
              <a:t>Warren </a:t>
            </a:r>
            <a:r>
              <a:rPr lang="en-US" altLang="zh-CN" dirty="0" err="1" smtClean="0"/>
              <a:t>McCullock</a:t>
            </a:r>
            <a:r>
              <a:rPr lang="zh-CN" altLang="en-US" dirty="0" smtClean="0"/>
              <a:t>和</a:t>
            </a:r>
            <a:r>
              <a:rPr lang="en-US" altLang="zh-CN" dirty="0" smtClean="0"/>
              <a:t>Walter Pitts</a:t>
            </a:r>
            <a:r>
              <a:rPr lang="zh-CN" altLang="en-US" dirty="0" smtClean="0"/>
              <a:t>提出第一个</a:t>
            </a:r>
            <a:r>
              <a:rPr lang="zh-CN" altLang="en-US" b="1" dirty="0" smtClean="0">
                <a:solidFill>
                  <a:srgbClr val="FF0000"/>
                </a:solidFill>
              </a:rPr>
              <a:t>脑神经元</a:t>
            </a:r>
            <a:r>
              <a:rPr lang="zh-CN" altLang="en-US" dirty="0" smtClean="0"/>
              <a:t>的抽象模型</a:t>
            </a:r>
            <a:endParaRPr lang="en-US" altLang="zh-CN" dirty="0" smtClean="0"/>
          </a:p>
          <a:p>
            <a:pPr>
              <a:lnSpc>
                <a:spcPct val="160000"/>
              </a:lnSpc>
            </a:pPr>
            <a:r>
              <a:rPr lang="en-US" altLang="zh-CN" dirty="0" smtClean="0"/>
              <a:t>1958</a:t>
            </a:r>
            <a:r>
              <a:rPr lang="zh-CN" altLang="en-US" dirty="0" smtClean="0"/>
              <a:t>年，</a:t>
            </a:r>
            <a:r>
              <a:rPr lang="en-US" altLang="zh-CN" dirty="0" smtClean="0"/>
              <a:t>Frank </a:t>
            </a:r>
            <a:r>
              <a:rPr lang="en-US" altLang="zh-CN" dirty="0" err="1" smtClean="0"/>
              <a:t>Rossenblatt</a:t>
            </a:r>
            <a:r>
              <a:rPr lang="zh-CN" altLang="en-US" dirty="0" smtClean="0"/>
              <a:t>基于</a:t>
            </a:r>
            <a:r>
              <a:rPr lang="en-US" altLang="zh-CN" dirty="0" smtClean="0"/>
              <a:t>MCP</a:t>
            </a:r>
            <a:r>
              <a:rPr lang="zh-CN" altLang="en-US" dirty="0" smtClean="0"/>
              <a:t>神经元模型提出第一个</a:t>
            </a:r>
            <a:r>
              <a:rPr lang="zh-CN" altLang="en-US" b="1" dirty="0" smtClean="0">
                <a:solidFill>
                  <a:srgbClr val="FF0000"/>
                </a:solidFill>
              </a:rPr>
              <a:t>感知器</a:t>
            </a:r>
            <a:r>
              <a:rPr lang="zh-CN" altLang="en-US" dirty="0" smtClean="0"/>
              <a:t>学习算法</a:t>
            </a:r>
            <a:endParaRPr lang="en-US" altLang="zh-CN" dirty="0" smtClean="0"/>
          </a:p>
          <a:p>
            <a:pPr>
              <a:lnSpc>
                <a:spcPct val="160000"/>
              </a:lnSpc>
            </a:pPr>
            <a:r>
              <a:rPr lang="en-US" altLang="zh-CN" dirty="0" smtClean="0"/>
              <a:t>1969</a:t>
            </a:r>
            <a:r>
              <a:rPr lang="zh-CN" altLang="en-US" dirty="0" smtClean="0"/>
              <a:t>年，</a:t>
            </a:r>
            <a:r>
              <a:rPr lang="en-US" altLang="zh-CN" dirty="0" smtClean="0"/>
              <a:t>Marvin Minsky</a:t>
            </a:r>
            <a:r>
              <a:rPr lang="zh-CN" altLang="en-US" dirty="0" smtClean="0"/>
              <a:t>和</a:t>
            </a:r>
            <a:r>
              <a:rPr lang="en-US" altLang="zh-CN" dirty="0" smtClean="0"/>
              <a:t>Seymour </a:t>
            </a:r>
            <a:r>
              <a:rPr lang="en-US" altLang="zh-CN" dirty="0" err="1" smtClean="0"/>
              <a:t>Papert</a:t>
            </a:r>
            <a:r>
              <a:rPr lang="zh-CN" altLang="en-US" dirty="0" smtClean="0"/>
              <a:t>出版了</a:t>
            </a:r>
            <a:r>
              <a:rPr lang="en-US" altLang="zh-CN" dirty="0" smtClean="0"/>
              <a:t>《Perceptron》</a:t>
            </a:r>
            <a:r>
              <a:rPr lang="zh-CN" altLang="en-US" dirty="0" smtClean="0"/>
              <a:t>一书，分析了感知器模型的局限性</a:t>
            </a:r>
            <a:endParaRPr lang="en-US" altLang="zh-CN" dirty="0" smtClean="0"/>
          </a:p>
          <a:p>
            <a:pPr>
              <a:lnSpc>
                <a:spcPct val="160000"/>
              </a:lnSpc>
            </a:pPr>
            <a:r>
              <a:rPr lang="en-US" altLang="zh-CN" dirty="0" smtClean="0"/>
              <a:t>1986</a:t>
            </a:r>
            <a:r>
              <a:rPr lang="zh-CN" altLang="en-US" dirty="0" smtClean="0"/>
              <a:t>年，</a:t>
            </a:r>
            <a:r>
              <a:rPr lang="en-US" altLang="zh-CN" dirty="0" smtClean="0"/>
              <a:t>D.E. </a:t>
            </a:r>
            <a:r>
              <a:rPr lang="en-US" altLang="zh-CN" dirty="0" err="1" smtClean="0"/>
              <a:t>Rumerlhart</a:t>
            </a:r>
            <a:r>
              <a:rPr lang="zh-CN" altLang="en-US" dirty="0" smtClean="0"/>
              <a:t>，</a:t>
            </a:r>
            <a:r>
              <a:rPr lang="en-US" altLang="zh-CN" dirty="0" smtClean="0"/>
              <a:t>G.E. Hinton</a:t>
            </a:r>
            <a:r>
              <a:rPr lang="zh-CN" altLang="en-US" dirty="0" smtClean="0"/>
              <a:t>和</a:t>
            </a:r>
            <a:r>
              <a:rPr lang="en-US" altLang="zh-CN" dirty="0" smtClean="0"/>
              <a:t>R.J. Williams</a:t>
            </a:r>
            <a:r>
              <a:rPr lang="zh-CN" altLang="en-US" dirty="0" smtClean="0"/>
              <a:t>发表论文，阐释并推广了</a:t>
            </a:r>
            <a:r>
              <a:rPr lang="zh-CN" altLang="en-US" b="1" dirty="0" smtClean="0">
                <a:solidFill>
                  <a:srgbClr val="FF0000"/>
                </a:solidFill>
              </a:rPr>
              <a:t>反向传播算法</a:t>
            </a:r>
            <a:r>
              <a:rPr lang="zh-CN" altLang="en-US" dirty="0" smtClean="0"/>
              <a:t>（</a:t>
            </a:r>
            <a:r>
              <a:rPr lang="en-US" altLang="zh-CN" dirty="0" smtClean="0"/>
              <a:t>Back Propagation, BP</a:t>
            </a:r>
            <a:r>
              <a:rPr lang="zh-CN" altLang="en-US" dirty="0" smtClean="0"/>
              <a:t>）</a:t>
            </a:r>
            <a:endParaRPr lang="zh-CN" altLang="en-US" dirty="0"/>
          </a:p>
        </p:txBody>
      </p:sp>
    </p:spTree>
    <p:extLst>
      <p:ext uri="{BB962C8B-B14F-4D97-AF65-F5344CB8AC3E}">
        <p14:creationId xmlns:p14="http://schemas.microsoft.com/office/powerpoint/2010/main" val="2034635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梯度下降法</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整体</m:t>
                      </m:r>
                    </m:oMath>
                  </m:oMathPara>
                </a14:m>
                <a:endParaRPr lang="en-US" altLang="zh-CN" sz="240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zh-CN" altLang="en-US" sz="2400" i="1">
                          <a:latin typeface="Cambria Math"/>
                        </a:rPr>
                        <m:t>损失</m:t>
                      </m:r>
                      <m:r>
                        <a:rPr lang="en-US" altLang="zh-TW" sz="2400" i="1">
                          <a:latin typeface="Cambria Math" panose="02040503050406030204" pitchFamily="18" charset="0"/>
                        </a:rPr>
                        <m:t>𝐿</m:t>
                      </m:r>
                    </m:oMath>
                  </m:oMathPara>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1">
                <a:blip r:embed="rId4"/>
                <a:stretch>
                  <a:fillRect b="-6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143866" y="458002"/>
                <a:ext cx="392667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网络</m:t>
                      </m:r>
                      <m:r>
                        <a:rPr lang="zh-CN" altLang="en-US" sz="2800" i="1">
                          <a:latin typeface="Cambria Math"/>
                        </a:rPr>
                        <m:t>参数</m:t>
                      </m:r>
                      <m:r>
                        <a:rPr lang="en-US" altLang="zh-CN" sz="2800" i="1">
                          <a:latin typeface="Cambria Math"/>
                        </a:rPr>
                        <m:t> </m:t>
                      </m:r>
                      <m:r>
                        <a:rPr lang="zh-TW" altLang="en-US" sz="2800" i="1">
                          <a:latin typeface="Cambria Math" panose="02040503050406030204" pitchFamily="18" charset="0"/>
                        </a:rPr>
                        <m:t>𝜃</m:t>
                      </m:r>
                      <m:r>
                        <a:rPr lang="en-US" altLang="zh-TW" sz="2800" i="1">
                          <a:latin typeface="Cambria Math" panose="02040503050406030204" pitchFamily="18" charset="0"/>
                        </a:rPr>
                        <m:t>=</m:t>
                      </m:r>
                      <m:d>
                        <m:dPr>
                          <m:begChr m:val="{"/>
                          <m:endChr m:val="}"/>
                          <m:ctrlPr>
                            <a:rPr lang="en-US" altLang="zh-TW" sz="2800" i="1">
                              <a:latin typeface="Cambria Math"/>
                            </a:rPr>
                          </m:ctrlPr>
                        </m:dPr>
                        <m:e>
                          <m:sSub>
                            <m:sSubPr>
                              <m:ctrlPr>
                                <a:rPr lang="en-US" altLang="zh-TW" sz="2800" i="1">
                                  <a:latin typeface="Cambria Math"/>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a:rPr>
                              </m:ctrlPr>
                            </m:sSubPr>
                            <m:e>
                              <m:r>
                                <a:rPr lang="en-US" altLang="zh-TW" sz="2800" i="1">
                                  <a:latin typeface="Cambria Math" panose="02040503050406030204" pitchFamily="18" charset="0"/>
                                </a:rPr>
                                <m:t>𝑏</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e>
                      </m:d>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143866" y="458002"/>
                <a:ext cx="3926673" cy="954107"/>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22594" name="方程式" r:id="rId6" imgW="152280" imgH="139680" progId="Equation.3">
                  <p:embed/>
                </p:oleObj>
              </mc:Choice>
              <mc:Fallback>
                <p:oleObj name="方程式" r:id="rId6" imgW="152280" imgH="139680" progId="Equation.3">
                  <p:embed/>
                  <p:pic>
                    <p:nvPicPr>
                      <p:cNvPr id="0" name=""/>
                      <p:cNvPicPr>
                        <a:picLocks noChangeAspect="1" noChangeArrowheads="1"/>
                      </p:cNvPicPr>
                      <p:nvPr/>
                    </p:nvPicPr>
                    <p:blipFill>
                      <a:blip r:embed="rId7"/>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手繪多邊形 59"/>
          <p:cNvSpPr/>
          <p:nvPr/>
        </p:nvSpPr>
        <p:spPr>
          <a:xfrm flipH="1">
            <a:off x="7661489" y="2476268"/>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894642" y="5956337"/>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3823517" y="3479371"/>
                <a:ext cx="35023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𝑤</m:t>
                      </m:r>
                      <m:f>
                        <m:fPr>
                          <m:type m:val="lin"/>
                          <m:ctrlPr>
                            <a:rPr lang="en-US" altLang="zh-TW" sz="2400" i="1">
                              <a:latin typeface="Cambria Math"/>
                            </a:rPr>
                          </m:ctrlPr>
                        </m:fPr>
                        <m:num>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𝑤</m:t>
                          </m:r>
                          <m:r>
                            <a:rPr lang="en-US" altLang="zh-TW" sz="2400" b="0" i="1" smtClean="0">
                              <a:latin typeface="Cambria Math" panose="02040503050406030204" pitchFamily="18" charset="0"/>
                              <a:ea typeface="Cambria Math" panose="02040503050406030204" pitchFamily="18" charset="0"/>
                            </a:rPr>
                            <m:t>−</m:t>
                          </m:r>
                          <m:r>
                            <a:rPr lang="zh-TW" altLang="en-US" sz="2400" b="0" i="1" smtClean="0">
                              <a:latin typeface="Cambria Math" panose="02040503050406030204" pitchFamily="18" charset="0"/>
                              <a:ea typeface="Cambria Math" panose="02040503050406030204" pitchFamily="18" charset="0"/>
                            </a:rPr>
                            <m:t>𝜂</m:t>
                          </m:r>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3823517" y="3479371"/>
                <a:ext cx="3502325" cy="461665"/>
              </a:xfrm>
              <a:prstGeom prst="rect">
                <a:avLst/>
              </a:prstGeom>
              <a:blipFill rotWithShape="0">
                <a:blip r:embed="rId11"/>
                <a:stretch>
                  <a:fillRect t="-126667" b="-194667"/>
                </a:stretch>
              </a:blipFill>
            </p:spPr>
            <p:txBody>
              <a:bodyPr/>
              <a:lstStyle/>
              <a:p>
                <a:r>
                  <a:rPr lang="zh-TW" altLang="en-US">
                    <a:noFill/>
                  </a:rPr>
                  <a:t> </a:t>
                </a:r>
              </a:p>
            </p:txBody>
          </p:sp>
        </mc:Fallback>
      </mc:AlternateContent>
      <p:sp>
        <p:nvSpPr>
          <p:cNvPr id="7" name="矩形 6"/>
          <p:cNvSpPr/>
          <p:nvPr/>
        </p:nvSpPr>
        <p:spPr>
          <a:xfrm>
            <a:off x="2955373" y="2980402"/>
            <a:ext cx="4151829" cy="95713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2832147" y="4037747"/>
            <a:ext cx="2053825" cy="461665"/>
          </a:xfrm>
          <a:prstGeom prst="rect">
            <a:avLst/>
          </a:prstGeom>
          <a:noFill/>
        </p:spPr>
        <p:txBody>
          <a:bodyPr wrap="square" rtlCol="0">
            <a:spAutoFit/>
          </a:bodyPr>
          <a:lstStyle/>
          <a:p>
            <a:pPr algn="ctr"/>
            <a:r>
              <a:rPr lang="zh-CN" altLang="en-US" sz="2400" dirty="0" smtClean="0">
                <a:solidFill>
                  <a:srgbClr val="0000FF"/>
                </a:solidFill>
              </a:rPr>
              <a:t>重复</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32" name="文字方塊 31"/>
              <p:cNvSpPr txBox="1"/>
              <p:nvPr/>
            </p:nvSpPr>
            <p:spPr>
              <a:xfrm>
                <a:off x="734472" y="1671414"/>
                <a:ext cx="772596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800" dirty="0"/>
                  <a:t>找到能最小化整体损失</a:t>
                </a:r>
                <a:r>
                  <a:rPr lang="en-US" altLang="zh-CN" sz="2800" dirty="0"/>
                  <a:t>L</a:t>
                </a:r>
                <a:r>
                  <a:rPr lang="zh-CN" altLang="en-US" sz="2800" dirty="0"/>
                  <a:t>的</a:t>
                </a:r>
                <a:r>
                  <a:rPr lang="zh-CN" altLang="en-US" sz="2800" u="sng" dirty="0"/>
                  <a:t>一组网络参数</a:t>
                </a:r>
                <a:r>
                  <a:rPr lang="en-US" altLang="zh-TW" sz="2800" b="1" i="1" u="sng" dirty="0"/>
                  <a:t> </a:t>
                </a:r>
                <a14:m>
                  <m:oMath xmlns:m="http://schemas.openxmlformats.org/officeDocument/2006/math">
                    <m:sSup>
                      <m:sSupPr>
                        <m:ctrlPr>
                          <a:rPr lang="en-US" altLang="zh-TW" sz="2800" b="1" i="1" u="sng">
                            <a:latin typeface="Cambria Math"/>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endParaRPr lang="zh-TW" altLang="en-US" sz="28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734472" y="1671414"/>
                <a:ext cx="7725960" cy="523220"/>
              </a:xfrm>
              <a:prstGeom prst="rect">
                <a:avLst/>
              </a:prstGeom>
              <a:blipFill rotWithShape="1">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字方塊 34"/>
              <p:cNvSpPr txBox="1"/>
              <p:nvPr/>
            </p:nvSpPr>
            <p:spPr>
              <a:xfrm>
                <a:off x="3318772" y="2564904"/>
                <a:ext cx="3643116" cy="83099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400" dirty="0" smtClean="0"/>
                  <a:t>选择一个初始的</a:t>
                </a:r>
                <a:r>
                  <a:rPr lang="en-US" altLang="zh-TW" sz="2400" dirty="0" smtClean="0"/>
                  <a:t>w</a:t>
                </a:r>
                <a:r>
                  <a:rPr lang="zh-CN" altLang="en-US" sz="2400" dirty="0" smtClean="0"/>
                  <a:t>值</a:t>
                </a:r>
                <a:endParaRPr lang="en-US" altLang="zh-CN" sz="2400" dirty="0" smtClean="0"/>
              </a:p>
              <a:p>
                <a:pPr marL="457200" indent="-457200">
                  <a:buFont typeface="Wingdings" panose="05000000000000000000" pitchFamily="2" charset="2"/>
                  <a:buChar char="Ø"/>
                </a:pPr>
                <a:r>
                  <a:rPr lang="zh-CN" altLang="en-US" sz="2400" dirty="0"/>
                  <a:t>计算</a:t>
                </a:r>
                <a14:m>
                  <m:oMath xmlns:m="http://schemas.openxmlformats.org/officeDocument/2006/math">
                    <m:f>
                      <m:fPr>
                        <m:type m:val="lin"/>
                        <m:ctrlPr>
                          <a:rPr lang="en-US" altLang="zh-TW" sz="2400" i="1">
                            <a:latin typeface="Cambria Math"/>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1" name="文字方塊 34"/>
              <p:cNvSpPr txBox="1">
                <a:spLocks noRot="1" noChangeAspect="1" noMove="1" noResize="1" noEditPoints="1" noAdjustHandles="1" noChangeArrowheads="1" noChangeShapeType="1" noTextEdit="1"/>
              </p:cNvSpPr>
              <p:nvPr/>
            </p:nvSpPr>
            <p:spPr>
              <a:xfrm>
                <a:off x="3318772" y="2564904"/>
                <a:ext cx="3643116" cy="830997"/>
              </a:xfrm>
              <a:prstGeom prst="rect">
                <a:avLst/>
              </a:prstGeom>
              <a:blipFill rotWithShape="1">
                <a:blip r:embed="rId13"/>
                <a:stretch>
                  <a:fillRect l="-2174" t="-25735" b="-106618"/>
                </a:stretch>
              </a:blipFill>
            </p:spPr>
            <p:txBody>
              <a:bodyPr/>
              <a:lstStyle/>
              <a:p>
                <a:r>
                  <a:rPr lang="zh-CN" altLang="en-US">
                    <a:noFill/>
                  </a:rPr>
                  <a:t> </a:t>
                </a:r>
              </a:p>
            </p:txBody>
          </p:sp>
        </mc:Fallback>
      </mc:AlternateContent>
      <p:sp>
        <p:nvSpPr>
          <p:cNvPr id="24"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5"/>
          <p:cNvCxnSpPr/>
          <p:nvPr/>
        </p:nvCxnSpPr>
        <p:spPr>
          <a:xfrm>
            <a:off x="3634740" y="5108028"/>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接點 23"/>
          <p:cNvCxnSpPr/>
          <p:nvPr/>
        </p:nvCxnSpPr>
        <p:spPr>
          <a:xfrm>
            <a:off x="2940040" y="5104347"/>
            <a:ext cx="1298213" cy="20277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8" name="橢圓 30"/>
          <p:cNvSpPr/>
          <p:nvPr/>
        </p:nvSpPr>
        <p:spPr>
          <a:xfrm>
            <a:off x="4349821" y="6021129"/>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9" name="直線接點 31"/>
          <p:cNvCxnSpPr>
            <a:endCxn id="38" idx="0"/>
          </p:cNvCxnSpPr>
          <p:nvPr/>
        </p:nvCxnSpPr>
        <p:spPr>
          <a:xfrm flipH="1">
            <a:off x="4445721" y="5197771"/>
            <a:ext cx="3415" cy="823358"/>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左大括弧 38"/>
          <p:cNvSpPr/>
          <p:nvPr/>
        </p:nvSpPr>
        <p:spPr>
          <a:xfrm rot="5400000">
            <a:off x="3882438" y="5463153"/>
            <a:ext cx="312400" cy="820996"/>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1" name="文字方塊 37"/>
              <p:cNvSpPr txBox="1"/>
              <p:nvPr/>
            </p:nvSpPr>
            <p:spPr>
              <a:xfrm>
                <a:off x="4057842" y="4034066"/>
                <a:ext cx="5086158" cy="461665"/>
              </a:xfrm>
              <a:prstGeom prst="rect">
                <a:avLst/>
              </a:prstGeom>
              <a:noFill/>
            </p:spPr>
            <p:txBody>
              <a:bodyPr wrap="square" rtlCol="0">
                <a:spAutoFit/>
              </a:bodyPr>
              <a:lstStyle/>
              <a:p>
                <a:pPr algn="ctr"/>
                <a:r>
                  <a:rPr lang="zh-CN" altLang="en-US" sz="2400" dirty="0" smtClean="0">
                    <a:solidFill>
                      <a:schemeClr val="tx1"/>
                    </a:solidFill>
                  </a:rPr>
                  <a:t>直至</a:t>
                </a:r>
                <a:r>
                  <a:rPr lang="en-US" altLang="zh-TW" sz="2400" dirty="0" smtClean="0">
                    <a:solidFill>
                      <a:schemeClr val="tx1"/>
                    </a:solidFill>
                  </a:rPr>
                  <a:t> </a:t>
                </a:r>
                <a14:m>
                  <m:oMath xmlns:m="http://schemas.openxmlformats.org/officeDocument/2006/math">
                    <m:f>
                      <m:fPr>
                        <m:type m:val="lin"/>
                        <m:ctrlPr>
                          <a:rPr lang="en-US" altLang="zh-TW" sz="2400" i="1">
                            <a:solidFill>
                              <a:schemeClr val="tx1"/>
                            </a:solidFill>
                            <a:latin typeface="Cambria Math"/>
                          </a:rPr>
                        </m:ctrlPr>
                      </m:fPr>
                      <m:num>
                        <m:r>
                          <a:rPr lang="en-US" altLang="zh-TW" sz="2400" i="1">
                            <a:solidFill>
                              <a:schemeClr val="tx1"/>
                            </a:solidFill>
                            <a:latin typeface="Cambria Math" panose="02040503050406030204" pitchFamily="18" charset="0"/>
                          </a:rPr>
                          <m:t>𝜕</m:t>
                        </m:r>
                        <m:r>
                          <a:rPr lang="en-US" altLang="zh-TW" sz="2400" i="1">
                            <a:solidFill>
                              <a:schemeClr val="tx1"/>
                            </a:solidFill>
                            <a:latin typeface="Cambria Math" panose="02040503050406030204" pitchFamily="18" charset="0"/>
                          </a:rPr>
                          <m:t>𝐿</m:t>
                        </m:r>
                      </m:num>
                      <m:den>
                        <m:r>
                          <a:rPr lang="en-US" altLang="zh-TW" sz="2400" i="1">
                            <a:solidFill>
                              <a:schemeClr val="tx1"/>
                            </a:solidFill>
                            <a:latin typeface="Cambria Math" panose="02040503050406030204" pitchFamily="18" charset="0"/>
                          </a:rPr>
                          <m:t>𝜕</m:t>
                        </m:r>
                        <m:r>
                          <a:rPr lang="en-US" altLang="zh-TW" sz="2400" i="1">
                            <a:solidFill>
                              <a:schemeClr val="tx1"/>
                            </a:solidFill>
                            <a:latin typeface="Cambria Math" panose="02040503050406030204" pitchFamily="18" charset="0"/>
                          </a:rPr>
                          <m:t>𝑤</m:t>
                        </m:r>
                      </m:den>
                    </m:f>
                  </m:oMath>
                </a14:m>
                <a:r>
                  <a:rPr lang="zh-TW" altLang="en-US" sz="2400" dirty="0">
                    <a:solidFill>
                      <a:schemeClr val="tx1"/>
                    </a:solidFill>
                  </a:rPr>
                  <a:t> </a:t>
                </a:r>
                <a:r>
                  <a:rPr lang="zh-CN" altLang="en-US" sz="2400" dirty="0" smtClean="0">
                    <a:solidFill>
                      <a:schemeClr val="tx1"/>
                    </a:solidFill>
                  </a:rPr>
                  <a:t>很小（没什么变化了）</a:t>
                </a:r>
                <a:endParaRPr lang="zh-TW" altLang="en-US" sz="2400" dirty="0">
                  <a:solidFill>
                    <a:schemeClr val="tx1"/>
                  </a:solidFill>
                </a:endParaRPr>
              </a:p>
            </p:txBody>
          </p:sp>
        </mc:Choice>
        <mc:Fallback xmlns="">
          <p:sp>
            <p:nvSpPr>
              <p:cNvPr id="41" name="文字方塊 37"/>
              <p:cNvSpPr txBox="1">
                <a:spLocks noRot="1" noChangeAspect="1" noMove="1" noResize="1" noEditPoints="1" noAdjustHandles="1" noChangeArrowheads="1" noChangeShapeType="1" noTextEdit="1"/>
              </p:cNvSpPr>
              <p:nvPr/>
            </p:nvSpPr>
            <p:spPr>
              <a:xfrm>
                <a:off x="4057842" y="4034066"/>
                <a:ext cx="5086158" cy="461665"/>
              </a:xfrm>
              <a:prstGeom prst="rect">
                <a:avLst/>
              </a:prstGeom>
              <a:blipFill rotWithShape="1">
                <a:blip r:embed="rId14"/>
                <a:stretch>
                  <a:fillRect t="-126667" b="-194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314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 grpId="0" animBg="1"/>
      <p:bldP spid="37" grpId="0"/>
      <p:bldP spid="7" grpId="0" animBg="1"/>
      <p:bldP spid="8" grpId="0"/>
      <p:bldP spid="38" grpId="0" animBg="1"/>
      <p:bldP spid="40" grpId="0" animBg="1"/>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接點 42"/>
          <p:cNvCxnSpPr/>
          <p:nvPr/>
        </p:nvCxnSpPr>
        <p:spPr>
          <a:xfrm>
            <a:off x="6477914" y="5115255"/>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6146877" y="479873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p:nvPr/>
        </p:nvCxnSpPr>
        <p:spPr>
          <a:xfrm>
            <a:off x="4542662" y="4091437"/>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2807794" y="4079735"/>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1302268" y="2993515"/>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1410327" y="5842348"/>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CN" altLang="en-US" dirty="0" smtClean="0"/>
              <a:t>局部极小点</a:t>
            </a:r>
            <a:endParaRPr lang="zh-TW" altLang="en-US" dirty="0"/>
          </a:p>
        </p:txBody>
      </p:sp>
      <p:sp>
        <p:nvSpPr>
          <p:cNvPr id="6" name="手繪多邊形 5"/>
          <p:cNvSpPr/>
          <p:nvPr/>
        </p:nvSpPr>
        <p:spPr>
          <a:xfrm>
            <a:off x="600809" y="1938564"/>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226140" y="400153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p:cNvCxnSpPr/>
          <p:nvPr/>
        </p:nvCxnSpPr>
        <p:spPr>
          <a:xfrm>
            <a:off x="411176" y="5984060"/>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829408" y="1830418"/>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780543" y="1740578"/>
            <a:ext cx="968272" cy="830997"/>
          </a:xfrm>
          <a:prstGeom prst="rect">
            <a:avLst/>
          </a:prstGeom>
          <a:noFill/>
        </p:spPr>
        <p:txBody>
          <a:bodyPr wrap="square" rtlCol="0">
            <a:spAutoFit/>
          </a:bodyPr>
          <a:lstStyle/>
          <a:p>
            <a:pPr algn="ctr"/>
            <a:r>
              <a:rPr lang="zh-CN" altLang="en-US" sz="2400" dirty="0" smtClean="0"/>
              <a:t>整体损失</a:t>
            </a:r>
            <a:endParaRPr lang="zh-TW" altLang="en-US" sz="2400" dirty="0"/>
          </a:p>
        </p:txBody>
      </p:sp>
      <p:sp>
        <p:nvSpPr>
          <p:cNvPr id="17" name="文字方塊 16"/>
          <p:cNvSpPr txBox="1"/>
          <p:nvPr/>
        </p:nvSpPr>
        <p:spPr>
          <a:xfrm>
            <a:off x="2198531" y="6156681"/>
            <a:ext cx="5195774" cy="461665"/>
          </a:xfrm>
          <a:prstGeom prst="rect">
            <a:avLst/>
          </a:prstGeom>
          <a:noFill/>
        </p:spPr>
        <p:txBody>
          <a:bodyPr wrap="square" rtlCol="0">
            <a:spAutoFit/>
          </a:bodyPr>
          <a:lstStyle/>
          <a:p>
            <a:pPr algn="ctr"/>
            <a:r>
              <a:rPr lang="zh-CN" altLang="en-US" sz="2400" dirty="0" smtClean="0"/>
              <a:t>网络参数</a:t>
            </a:r>
            <a:r>
              <a:rPr lang="en-US" altLang="zh-TW" sz="2400" dirty="0" smtClean="0"/>
              <a:t>w</a:t>
            </a:r>
            <a:r>
              <a:rPr lang="zh-CN" altLang="en-US" sz="2400" dirty="0" smtClean="0"/>
              <a:t>的值</a:t>
            </a:r>
            <a:endParaRPr lang="zh-TW" altLang="en-US" sz="2400" dirty="0"/>
          </a:p>
        </p:txBody>
      </p:sp>
      <p:sp>
        <p:nvSpPr>
          <p:cNvPr id="11" name="文字方塊 10"/>
          <p:cNvSpPr txBox="1"/>
          <p:nvPr/>
        </p:nvSpPr>
        <p:spPr>
          <a:xfrm>
            <a:off x="2213390" y="1974272"/>
            <a:ext cx="2549506"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800" dirty="0" smtClean="0"/>
              <a:t>在平缓处很慢</a:t>
            </a:r>
            <a:endParaRPr lang="zh-TW" altLang="en-US" sz="2800" dirty="0"/>
          </a:p>
        </p:txBody>
      </p:sp>
      <p:sp>
        <p:nvSpPr>
          <p:cNvPr id="22" name="文字方塊 21"/>
          <p:cNvSpPr txBox="1"/>
          <p:nvPr/>
        </p:nvSpPr>
        <p:spPr>
          <a:xfrm>
            <a:off x="5868144" y="3637122"/>
            <a:ext cx="2808312"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smtClean="0"/>
              <a:t>陷入局部极小点</a:t>
            </a:r>
            <a:endParaRPr lang="zh-TW" altLang="en-US" sz="2800" dirty="0"/>
          </a:p>
        </p:txBody>
      </p:sp>
      <p:sp>
        <p:nvSpPr>
          <p:cNvPr id="21" name="橢圓 20"/>
          <p:cNvSpPr/>
          <p:nvPr/>
        </p:nvSpPr>
        <p:spPr>
          <a:xfrm>
            <a:off x="1009471" y="267699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6595510" y="5039317"/>
                <a:ext cx="1288691"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6595510" y="5039317"/>
                <a:ext cx="1288691" cy="822469"/>
              </a:xfrm>
              <a:prstGeom prst="rect">
                <a:avLst/>
              </a:prstGeom>
              <a:blipFill rotWithShape="0">
                <a:blip r:embed="rId3"/>
                <a:stretch>
                  <a:fillRect/>
                </a:stretch>
              </a:blipFill>
            </p:spPr>
            <p:txBody>
              <a:bodyPr/>
              <a:lstStyle/>
              <a:p>
                <a:r>
                  <a:rPr lang="zh-TW" altLang="en-US">
                    <a:noFill/>
                  </a:rPr>
                  <a:t> </a:t>
                </a:r>
              </a:p>
            </p:txBody>
          </p:sp>
        </mc:Fallback>
      </mc:AlternateContent>
      <p:sp>
        <p:nvSpPr>
          <p:cNvPr id="30" name="橢圓 29"/>
          <p:cNvSpPr/>
          <p:nvPr/>
        </p:nvSpPr>
        <p:spPr>
          <a:xfrm>
            <a:off x="2491271" y="387634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4320922" y="2791299"/>
            <a:ext cx="1825955"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800" dirty="0" smtClean="0"/>
              <a:t>陷入鞍点</a:t>
            </a:r>
            <a:endParaRPr lang="zh-TW" altLang="en-US" sz="2800" dirty="0"/>
          </a:p>
        </p:txBody>
      </p:sp>
      <p:cxnSp>
        <p:nvCxnSpPr>
          <p:cNvPr id="34" name="直線單箭頭接點 33"/>
          <p:cNvCxnSpPr>
            <a:stCxn id="24" idx="7"/>
          </p:cNvCxnSpPr>
          <p:nvPr/>
        </p:nvCxnSpPr>
        <p:spPr>
          <a:xfrm flipV="1">
            <a:off x="6687216" y="4160343"/>
            <a:ext cx="342234" cy="7310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703879" y="3310038"/>
            <a:ext cx="344940" cy="76969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0" idx="7"/>
            <a:endCxn id="11" idx="2"/>
          </p:cNvCxnSpPr>
          <p:nvPr/>
        </p:nvCxnSpPr>
        <p:spPr>
          <a:xfrm flipV="1">
            <a:off x="3031610" y="2497492"/>
            <a:ext cx="456533" cy="147155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4646291" y="5031581"/>
                <a:ext cx="1292685"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646291" y="5031581"/>
                <a:ext cx="1292685" cy="822469"/>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2873505" y="5039192"/>
                <a:ext cx="130319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873505" y="5039192"/>
                <a:ext cx="1303192" cy="822469"/>
              </a:xfrm>
              <a:prstGeom prst="rect">
                <a:avLst/>
              </a:prstGeom>
              <a:blipFill rotWithShape="0">
                <a:blip r:embed="rId5"/>
                <a:stretch>
                  <a:fillRect/>
                </a:stretch>
              </a:blipFill>
            </p:spPr>
            <p:txBody>
              <a:bodyPr/>
              <a:lstStyle/>
              <a:p>
                <a:r>
                  <a:rPr lang="zh-TW" altLang="en-US">
                    <a:noFill/>
                  </a:rPr>
                  <a:t> </a:t>
                </a:r>
              </a:p>
            </p:txBody>
          </p:sp>
        </mc:Fallback>
      </mc:AlternateContent>
      <p:sp>
        <p:nvSpPr>
          <p:cNvPr id="35" name="橢圓 34"/>
          <p:cNvSpPr/>
          <p:nvPr/>
        </p:nvSpPr>
        <p:spPr>
          <a:xfrm>
            <a:off x="1194210" y="58760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2706138" y="587030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4434604" y="584585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6375849" y="5854050"/>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691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22" grpId="0" animBg="1"/>
      <p:bldP spid="28" grpId="0" animBg="1"/>
      <p:bldP spid="30" grpId="0" animBg="1"/>
      <p:bldP spid="33" grpId="0" animBg="1"/>
      <p:bldP spid="26" grpId="0" animBg="1"/>
      <p:bldP spid="29" grpId="0" animBg="1"/>
      <p:bldP spid="38" grpId="0" animBg="1"/>
      <p:bldP spid="39"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stretch>
            <a:fillRect/>
          </a:stretch>
        </p:blipFill>
        <p:spPr>
          <a:xfrm>
            <a:off x="373192" y="2251401"/>
            <a:ext cx="5514975" cy="4505325"/>
          </a:xfrm>
          <a:prstGeom prst="rect">
            <a:avLst/>
          </a:prstGeom>
        </p:spPr>
      </p:pic>
      <p:sp>
        <p:nvSpPr>
          <p:cNvPr id="2" name="標題 1"/>
          <p:cNvSpPr>
            <a:spLocks noGrp="1"/>
          </p:cNvSpPr>
          <p:nvPr>
            <p:ph type="title"/>
          </p:nvPr>
        </p:nvSpPr>
        <p:spPr/>
        <p:txBody>
          <a:bodyPr/>
          <a:lstStyle/>
          <a:p>
            <a:r>
              <a:rPr lang="zh-CN" altLang="en-US" dirty="0" smtClean="0"/>
              <a:t>局部极小点</a:t>
            </a:r>
            <a:endParaRPr lang="zh-TW" altLang="en-US" dirty="0"/>
          </a:p>
        </p:txBody>
      </p:sp>
      <p:sp>
        <p:nvSpPr>
          <p:cNvPr id="3" name="內容版面配置區 2"/>
          <p:cNvSpPr>
            <a:spLocks noGrp="1"/>
          </p:cNvSpPr>
          <p:nvPr>
            <p:ph idx="1"/>
          </p:nvPr>
        </p:nvSpPr>
        <p:spPr>
          <a:xfrm>
            <a:off x="628650" y="1628800"/>
            <a:ext cx="7886700" cy="4548163"/>
          </a:xfrm>
        </p:spPr>
        <p:txBody>
          <a:bodyPr/>
          <a:lstStyle/>
          <a:p>
            <a:r>
              <a:rPr lang="zh-CN" altLang="en-US" dirty="0" smtClean="0"/>
              <a:t>梯度下降法无法保证全局最小点</a:t>
            </a:r>
            <a:r>
              <a:rPr lang="en-US" altLang="zh-TW" dirty="0" smtClean="0"/>
              <a:t> </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14404" y="4073176"/>
                <a:ext cx="2798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14404" y="4073176"/>
                <a:ext cx="279885" cy="430887"/>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1066836" y="6062807"/>
                <a:ext cx="4932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066836" y="6062807"/>
                <a:ext cx="493212" cy="430887"/>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4451535" y="6176963"/>
                <a:ext cx="5014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2</m:t>
                          </m:r>
                        </m:sub>
                      </m:sSub>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4451535" y="6176963"/>
                <a:ext cx="501484" cy="430887"/>
              </a:xfrm>
              <a:prstGeom prst="rect">
                <a:avLst/>
              </a:prstGeom>
              <a:blipFill rotWithShape="0">
                <a:blip r:embed="rId6"/>
                <a:stretch>
                  <a:fillRect/>
                </a:stretch>
              </a:blipFill>
            </p:spPr>
            <p:txBody>
              <a:bodyPr/>
              <a:lstStyle/>
              <a:p>
                <a:r>
                  <a:rPr lang="zh-TW" altLang="en-US">
                    <a:noFill/>
                  </a:rPr>
                  <a:t> </a:t>
                </a:r>
              </a:p>
            </p:txBody>
          </p:sp>
        </mc:Fallback>
      </mc:AlternateContent>
      <p:sp>
        <p:nvSpPr>
          <p:cNvPr id="9" name="文字方塊 8"/>
          <p:cNvSpPr txBox="1"/>
          <p:nvPr/>
        </p:nvSpPr>
        <p:spPr>
          <a:xfrm>
            <a:off x="5888166" y="2541585"/>
            <a:ext cx="3076322"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zh-CN" altLang="en-US" sz="2800" dirty="0" smtClean="0"/>
              <a:t>不同的起点</a:t>
            </a:r>
            <a:endParaRPr lang="zh-TW" altLang="en-US" sz="2800" dirty="0"/>
          </a:p>
        </p:txBody>
      </p:sp>
      <p:sp>
        <p:nvSpPr>
          <p:cNvPr id="10" name="文字方塊 9"/>
          <p:cNvSpPr txBox="1"/>
          <p:nvPr/>
        </p:nvSpPr>
        <p:spPr>
          <a:xfrm>
            <a:off x="5888165" y="5037200"/>
            <a:ext cx="3076323"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800" dirty="0" smtClean="0"/>
              <a:t>到达不同的极小点，即不同的结果</a:t>
            </a:r>
            <a:endParaRPr lang="zh-TW" altLang="en-US" sz="2800" dirty="0"/>
          </a:p>
        </p:txBody>
      </p:sp>
      <p:sp>
        <p:nvSpPr>
          <p:cNvPr id="11" name="向下箭號 10"/>
          <p:cNvSpPr/>
          <p:nvPr/>
        </p:nvSpPr>
        <p:spPr>
          <a:xfrm>
            <a:off x="6808510" y="3296177"/>
            <a:ext cx="641261" cy="16975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 name="橢圓 13"/>
          <p:cNvSpPr/>
          <p:nvPr/>
        </p:nvSpPr>
        <p:spPr>
          <a:xfrm>
            <a:off x="2365886" y="3390296"/>
            <a:ext cx="171366" cy="1713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flipH="1">
            <a:off x="4070548" y="4332706"/>
            <a:ext cx="123496" cy="3108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457119" y="4001294"/>
            <a:ext cx="40066" cy="2873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2478009" y="4293789"/>
            <a:ext cx="37251" cy="2543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2515260" y="4548150"/>
            <a:ext cx="68788" cy="271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4108671" y="4202936"/>
            <a:ext cx="171366" cy="1713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線單箭頭接點 26"/>
          <p:cNvCxnSpPr/>
          <p:nvPr/>
        </p:nvCxnSpPr>
        <p:spPr>
          <a:xfrm>
            <a:off x="2436981" y="3514068"/>
            <a:ext cx="0" cy="4872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H="1">
            <a:off x="3967720" y="4657575"/>
            <a:ext cx="102828" cy="1746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H="1">
            <a:off x="3881445" y="4815940"/>
            <a:ext cx="102828" cy="1746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91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0" y="4639108"/>
            <a:ext cx="1618734" cy="131926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zh-CN" altLang="en-US" dirty="0" smtClean="0"/>
              <a:t>反向传播算法（</a:t>
            </a:r>
            <a:r>
              <a:rPr lang="en-US" altLang="zh-TW" dirty="0" smtClean="0"/>
              <a:t>Backpropagation</a:t>
            </a:r>
            <a:r>
              <a:rPr lang="zh-CN" altLang="en-US" dirty="0" smtClean="0"/>
              <a: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83568" y="1916832"/>
                <a:ext cx="7886700" cy="4351338"/>
              </a:xfrm>
            </p:spPr>
            <p:txBody>
              <a:bodyPr>
                <a:normAutofit/>
              </a:bodyPr>
              <a:lstStyle/>
              <a:p>
                <a:pPr>
                  <a:lnSpc>
                    <a:spcPct val="150000"/>
                  </a:lnSpc>
                </a:pPr>
                <a:r>
                  <a:rPr lang="zh-CN" altLang="en-US" dirty="0" smtClean="0"/>
                  <a:t>一个神经网络有成百上千万个参数，反向传播算法是一种高效计算所有梯度</a:t>
                </a:r>
                <a14:m>
                  <m:oMath xmlns:m="http://schemas.openxmlformats.org/officeDocument/2006/math">
                    <m:f>
                      <m:fPr>
                        <m:type m:val="lin"/>
                        <m:ctrlPr>
                          <a:rPr lang="en-US" altLang="zh-TW" i="1">
                            <a:latin typeface="Cambria Math"/>
                          </a:rPr>
                        </m:ctrlPr>
                      </m:fPr>
                      <m:num>
                        <m:r>
                          <a:rPr lang="en-US" altLang="zh-TW" i="1">
                            <a:latin typeface="Cambria Math" panose="02040503050406030204" pitchFamily="18" charset="0"/>
                          </a:rPr>
                          <m:t>𝜕</m:t>
                        </m:r>
                        <m:r>
                          <a:rPr lang="en-US" altLang="zh-TW" i="1">
                            <a:latin typeface="Cambria Math" panose="02040503050406030204" pitchFamily="18" charset="0"/>
                          </a:rPr>
                          <m:t>𝐿</m:t>
                        </m:r>
                      </m:num>
                      <m:den>
                        <m:r>
                          <a:rPr lang="en-US" altLang="zh-TW" i="1">
                            <a:latin typeface="Cambria Math" panose="02040503050406030204" pitchFamily="18" charset="0"/>
                          </a:rPr>
                          <m:t>𝜕</m:t>
                        </m:r>
                        <m:r>
                          <a:rPr lang="en-US" altLang="zh-TW" i="1">
                            <a:latin typeface="Cambria Math" panose="02040503050406030204" pitchFamily="18" charset="0"/>
                          </a:rPr>
                          <m:t>𝑤</m:t>
                        </m:r>
                      </m:den>
                    </m:f>
                  </m:oMath>
                </a14:m>
                <a:r>
                  <a:rPr lang="zh-CN" altLang="en-US" dirty="0" smtClean="0"/>
                  <a:t>的算法。</a:t>
                </a:r>
                <a:endParaRPr lang="en-US" altLang="zh-TW" dirty="0"/>
              </a:p>
              <a:p>
                <a:pPr>
                  <a:lnSpc>
                    <a:spcPct val="150000"/>
                  </a:lnSpc>
                </a:pPr>
                <a:r>
                  <a:rPr lang="zh-CN" altLang="en-US" dirty="0" smtClean="0"/>
                  <a:t>许多已有的深度学习框架可以自动计算梯度。</a:t>
                </a:r>
                <a:endParaRPr lang="en-US" altLang="zh-TW"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83568" y="1916832"/>
                <a:ext cx="7886700" cy="4351338"/>
              </a:xfrm>
              <a:blipFill rotWithShape="1">
                <a:blip r:embed="rId4"/>
                <a:stretch>
                  <a:fillRect l="-1314" r="-1159"/>
                </a:stretch>
              </a:blipFill>
            </p:spPr>
            <p:txBody>
              <a:bodyPr/>
              <a:lstStyle/>
              <a:p>
                <a:r>
                  <a:rPr lang="zh-CN" altLang="en-US">
                    <a:noFill/>
                  </a:rPr>
                  <a:t> </a:t>
                </a:r>
              </a:p>
            </p:txBody>
          </p:sp>
        </mc:Fallback>
      </mc:AlternateContent>
      <p:pic>
        <p:nvPicPr>
          <p:cNvPr id="28" name="Picture 2" descr="http://deeplearning.net/software/theano/_static/theano_logo_allblue_200x4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5415" y="5162247"/>
            <a:ext cx="2086342" cy="47986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devblogs.nvidia.com/parallelforall/wp-content/uploads/sites/3/2015/03/torch_lstm_thumb-179x11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906434"/>
            <a:ext cx="1637367" cy="105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348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案例应用：手写数字识别</a:t>
            </a:r>
            <a:endParaRPr lang="zh-TW" altLang="en-US" dirty="0"/>
          </a:p>
        </p:txBody>
      </p:sp>
      <p:sp>
        <p:nvSpPr>
          <p:cNvPr id="5" name="矩形 4"/>
          <p:cNvSpPr/>
          <p:nvPr/>
        </p:nvSpPr>
        <p:spPr>
          <a:xfrm>
            <a:off x="5207147" y="2874759"/>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6" name="向右箭號 5"/>
          <p:cNvSpPr/>
          <p:nvPr/>
        </p:nvSpPr>
        <p:spPr>
          <a:xfrm>
            <a:off x="4477945" y="3220563"/>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向右箭號 6"/>
          <p:cNvSpPr/>
          <p:nvPr/>
        </p:nvSpPr>
        <p:spPr>
          <a:xfrm>
            <a:off x="7333888" y="3230429"/>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8048577" y="3361814"/>
            <a:ext cx="721324" cy="584775"/>
          </a:xfrm>
          <a:prstGeom prst="rect">
            <a:avLst/>
          </a:prstGeom>
          <a:noFill/>
        </p:spPr>
        <p:txBody>
          <a:bodyPr wrap="square" rtlCol="0">
            <a:spAutoFit/>
          </a:bodyPr>
          <a:lstStyle/>
          <a:p>
            <a:r>
              <a:rPr lang="en-US" altLang="zh-TW" sz="3200" dirty="0"/>
              <a:t>“1”</a:t>
            </a:r>
            <a:endParaRPr lang="zh-TW" altLang="en-US" sz="3200" dirty="0"/>
          </a:p>
        </p:txBody>
      </p:sp>
      <p:sp>
        <p:nvSpPr>
          <p:cNvPr id="10" name="矩形 9"/>
          <p:cNvSpPr/>
          <p:nvPr/>
        </p:nvSpPr>
        <p:spPr>
          <a:xfrm>
            <a:off x="704501" y="5165428"/>
            <a:ext cx="7704738" cy="523220"/>
          </a:xfrm>
          <a:prstGeom prst="rect">
            <a:avLst/>
          </a:prstGeom>
        </p:spPr>
        <p:txBody>
          <a:bodyPr wrap="none">
            <a:spAutoFit/>
          </a:bodyPr>
          <a:lstStyle/>
          <a:p>
            <a:pPr>
              <a:defRPr/>
            </a:pPr>
            <a:r>
              <a:rPr lang="en-US" altLang="zh-TW" sz="2800" dirty="0"/>
              <a:t>MNIST </a:t>
            </a:r>
            <a:r>
              <a:rPr lang="zh-CN" altLang="en-US" sz="2800" dirty="0" smtClean="0"/>
              <a:t>数据集</a:t>
            </a:r>
            <a:r>
              <a:rPr lang="en-US" altLang="zh-TW" sz="2800" dirty="0" smtClean="0"/>
              <a:t>: </a:t>
            </a:r>
            <a:r>
              <a:rPr lang="zh-TW" altLang="en-US" sz="2800" dirty="0"/>
              <a:t>http://yann.lecun.com/exdb/mnist/</a:t>
            </a:r>
          </a:p>
        </p:txBody>
      </p:sp>
      <p:sp>
        <p:nvSpPr>
          <p:cNvPr id="12" name="文字方塊 11"/>
          <p:cNvSpPr txBox="1"/>
          <p:nvPr/>
        </p:nvSpPr>
        <p:spPr>
          <a:xfrm>
            <a:off x="2520167" y="4324721"/>
            <a:ext cx="1692381" cy="461665"/>
          </a:xfrm>
          <a:prstGeom prst="rect">
            <a:avLst/>
          </a:prstGeom>
          <a:noFill/>
        </p:spPr>
        <p:txBody>
          <a:bodyPr wrap="square" rtlCol="0">
            <a:spAutoFit/>
          </a:bodyPr>
          <a:lstStyle/>
          <a:p>
            <a:pPr algn="ctr"/>
            <a:r>
              <a:rPr lang="en-US" altLang="zh-TW" sz="2400" dirty="0"/>
              <a:t>28 x 28</a:t>
            </a:r>
            <a:endParaRPr lang="zh-TW" altLang="en-US" sz="2400" dirty="0"/>
          </a:p>
        </p:txBody>
      </p:sp>
      <p:pic>
        <p:nvPicPr>
          <p:cNvPr id="13" name="Picture 2" descr="https://www.tensorflow.org/versions/r0.8/images/MNIST-Matri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309" y="2789267"/>
            <a:ext cx="4065636" cy="160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80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Keras</a:t>
            </a:r>
            <a:r>
              <a:rPr lang="zh-CN" altLang="en-US" dirty="0" smtClean="0"/>
              <a:t>：数据加载</a:t>
            </a:r>
            <a:endParaRPr lang="zh-CN" altLang="en-US" dirty="0"/>
          </a:p>
        </p:txBody>
      </p:sp>
      <p:sp>
        <p:nvSpPr>
          <p:cNvPr id="3" name="内容占位符 2"/>
          <p:cNvSpPr>
            <a:spLocks noGrp="1"/>
          </p:cNvSpPr>
          <p:nvPr>
            <p:ph idx="1"/>
          </p:nvPr>
        </p:nvSpPr>
        <p:spPr/>
        <p:txBody>
          <a:bodyPr/>
          <a:lstStyle/>
          <a:p>
            <a:r>
              <a:rPr lang="en-US" altLang="zh-TW" dirty="0" err="1"/>
              <a:t>Keras</a:t>
            </a:r>
            <a:r>
              <a:rPr lang="en-US" altLang="zh-TW" dirty="0"/>
              <a:t> </a:t>
            </a:r>
            <a:r>
              <a:rPr lang="zh-CN" altLang="en-US" dirty="0"/>
              <a:t>提供了数据集加载函数：</a:t>
            </a:r>
            <a:r>
              <a:rPr lang="en-US" altLang="zh-TW" dirty="0"/>
              <a:t> </a:t>
            </a:r>
            <a:r>
              <a:rPr lang="zh-TW" altLang="en-US" dirty="0" smtClean="0"/>
              <a:t>http</a:t>
            </a:r>
            <a:r>
              <a:rPr lang="zh-TW" altLang="en-US" dirty="0"/>
              <a:t>://keras.io/datasets</a:t>
            </a:r>
            <a:r>
              <a:rPr lang="zh-TW" altLang="en-US" dirty="0" smtClean="0"/>
              <a:t>/</a:t>
            </a:r>
            <a:endParaRPr lang="zh-TW" altLang="en-US" dirty="0"/>
          </a:p>
        </p:txBody>
      </p:sp>
      <p:sp>
        <p:nvSpPr>
          <p:cNvPr id="4" name="TextBox 3"/>
          <p:cNvSpPr txBox="1"/>
          <p:nvPr/>
        </p:nvSpPr>
        <p:spPr>
          <a:xfrm>
            <a:off x="467544" y="2780928"/>
            <a:ext cx="8275572" cy="2308324"/>
          </a:xfrm>
          <a:prstGeom prst="rect">
            <a:avLst/>
          </a:prstGeom>
          <a:solidFill>
            <a:schemeClr val="tx1"/>
          </a:solidFill>
          <a:ln>
            <a:solidFill>
              <a:schemeClr val="tx1"/>
            </a:solidFill>
          </a:ln>
        </p:spPr>
        <p:txBody>
          <a:bodyPr wrap="square" rtlCol="0">
            <a:spAutoFit/>
          </a:bodyPr>
          <a:lstStyle/>
          <a:p>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from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keras.datasets</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import </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mnist</a:t>
            </a:r>
            <a:endPar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pPr fontAlgn="base"/>
            <a:endPar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pPr fontAlgn="base"/>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y_test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mnist.load_data</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pPr fontAlgn="base"/>
            <a:endPar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pPr fontAlgn="base"/>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X_train.shape</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pPr fontAlgn="base"/>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X_test.shape</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pPr fontAlgn="base"/>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y_train.shape</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pPr fontAlgn="base"/>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y_test.shape</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107433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Keras</a:t>
            </a:r>
            <a:r>
              <a:rPr lang="zh-CN" altLang="en-US" dirty="0"/>
              <a:t>：</a:t>
            </a:r>
            <a:r>
              <a:rPr lang="zh-CN" altLang="en-US" dirty="0" smtClean="0"/>
              <a:t>数据</a:t>
            </a:r>
            <a:r>
              <a:rPr lang="zh-CN" altLang="en-US" dirty="0"/>
              <a:t>预处理</a:t>
            </a:r>
          </a:p>
        </p:txBody>
      </p:sp>
      <p:sp>
        <p:nvSpPr>
          <p:cNvPr id="3" name="内容占位符 2"/>
          <p:cNvSpPr>
            <a:spLocks noGrp="1"/>
          </p:cNvSpPr>
          <p:nvPr>
            <p:ph idx="1"/>
          </p:nvPr>
        </p:nvSpPr>
        <p:spPr/>
        <p:txBody>
          <a:bodyPr>
            <a:normAutofit/>
          </a:bodyPr>
          <a:lstStyle/>
          <a:p>
            <a:r>
              <a:rPr lang="zh-CN" altLang="en-US" dirty="0" smtClean="0"/>
              <a:t>将每个图像矩阵扁平化成一个向量</a:t>
            </a:r>
            <a:endParaRPr lang="en-US" altLang="zh-CN" dirty="0" smtClean="0"/>
          </a:p>
          <a:p>
            <a:endParaRPr lang="en-US" altLang="zh-CN" dirty="0"/>
          </a:p>
          <a:p>
            <a:endParaRPr lang="en-US" altLang="zh-CN" dirty="0" smtClean="0"/>
          </a:p>
          <a:p>
            <a:r>
              <a:rPr lang="zh-CN" altLang="en-US" dirty="0" smtClean="0"/>
              <a:t>将输入值从</a:t>
            </a:r>
            <a:r>
              <a:rPr lang="en-US" altLang="zh-CN" dirty="0" smtClean="0"/>
              <a:t>[0-255]</a:t>
            </a:r>
            <a:r>
              <a:rPr lang="zh-CN" altLang="en-US" dirty="0" smtClean="0"/>
              <a:t>归一化成</a:t>
            </a:r>
            <a:r>
              <a:rPr lang="en-US" altLang="zh-CN" dirty="0" smtClean="0"/>
              <a:t>[0-1]</a:t>
            </a:r>
            <a:r>
              <a:rPr lang="zh-CN" altLang="en-US" smtClean="0"/>
              <a:t>的值</a:t>
            </a:r>
            <a:endParaRPr lang="en-US" altLang="zh-CN" dirty="0" smtClean="0"/>
          </a:p>
          <a:p>
            <a:endParaRPr lang="en-US" altLang="zh-CN" dirty="0"/>
          </a:p>
          <a:p>
            <a:endParaRPr lang="en-US" altLang="zh-CN" dirty="0" smtClean="0"/>
          </a:p>
          <a:p>
            <a:r>
              <a:rPr lang="zh-CN" altLang="en-US" dirty="0" smtClean="0"/>
              <a:t>将每个类别值转换成一个</a:t>
            </a:r>
            <a:r>
              <a:rPr lang="en-US" altLang="zh-CN" dirty="0" smtClean="0"/>
              <a:t>10</a:t>
            </a:r>
            <a:r>
              <a:rPr lang="zh-CN" altLang="en-US" dirty="0" smtClean="0"/>
              <a:t>维的</a:t>
            </a:r>
            <a:r>
              <a:rPr lang="en-US" altLang="zh-CN" dirty="0" smtClean="0"/>
              <a:t>0-1</a:t>
            </a:r>
            <a:r>
              <a:rPr lang="zh-CN" altLang="en-US" dirty="0" smtClean="0"/>
              <a:t>向量</a:t>
            </a:r>
            <a:endParaRPr lang="zh-CN" altLang="en-US" dirty="0"/>
          </a:p>
        </p:txBody>
      </p:sp>
      <p:sp>
        <p:nvSpPr>
          <p:cNvPr id="4" name="TextBox 3"/>
          <p:cNvSpPr txBox="1"/>
          <p:nvPr/>
        </p:nvSpPr>
        <p:spPr>
          <a:xfrm>
            <a:off x="467544" y="2276872"/>
            <a:ext cx="8440382" cy="523220"/>
          </a:xfrm>
          <a:prstGeom prst="rect">
            <a:avLst/>
          </a:prstGeom>
          <a:solidFill>
            <a:schemeClr val="tx1"/>
          </a:solidFill>
          <a:ln>
            <a:solidFill>
              <a:schemeClr val="tx1"/>
            </a:solidFill>
          </a:ln>
        </p:spPr>
        <p:txBody>
          <a:bodyPr wrap="square" rtlCol="0">
            <a:spAutoFit/>
          </a:bodyPr>
          <a:lstStyle/>
          <a:p>
            <a:r>
              <a:rPr lang="en-US" altLang="zh-CN" sz="14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t>
            </a:r>
            <a:r>
              <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4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X_train.reshape</a:t>
            </a:r>
            <a:r>
              <a:rPr lang="en-U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4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X_train.shape</a:t>
            </a:r>
            <a:r>
              <a:rPr lang="en-U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[0], </a:t>
            </a:r>
            <a:r>
              <a:rPr lang="en-US" altLang="zh-CN" sz="14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X_train.shape</a:t>
            </a:r>
            <a:r>
              <a:rPr lang="en-U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[1]*</a:t>
            </a:r>
            <a:r>
              <a:rPr lang="en-US" altLang="zh-CN" sz="14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X_train.shape</a:t>
            </a:r>
            <a:r>
              <a:rPr lang="en-U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[2])</a:t>
            </a:r>
            <a:endPar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4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t>
            </a:r>
            <a:r>
              <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4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X_test.reshape</a:t>
            </a:r>
            <a:r>
              <a:rPr lang="en-U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4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X_test.shape</a:t>
            </a:r>
            <a:r>
              <a:rPr lang="en-U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[0</a:t>
            </a:r>
            <a:r>
              <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14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X_test.shape</a:t>
            </a:r>
            <a:r>
              <a:rPr lang="en-U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[1</a:t>
            </a:r>
            <a:r>
              <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4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X_test.shape</a:t>
            </a:r>
            <a:r>
              <a:rPr lang="en-U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[2])</a:t>
            </a:r>
          </a:p>
        </p:txBody>
      </p:sp>
      <p:sp>
        <p:nvSpPr>
          <p:cNvPr id="5" name="TextBox 4"/>
          <p:cNvSpPr txBox="1"/>
          <p:nvPr/>
        </p:nvSpPr>
        <p:spPr>
          <a:xfrm>
            <a:off x="467544" y="3861048"/>
            <a:ext cx="8440382" cy="954107"/>
          </a:xfrm>
          <a:prstGeom prst="rect">
            <a:avLst/>
          </a:prstGeom>
          <a:solidFill>
            <a:schemeClr val="tx1"/>
          </a:solidFill>
          <a:ln>
            <a:solidFill>
              <a:schemeClr val="tx1"/>
            </a:solidFill>
          </a:ln>
        </p:spPr>
        <p:txBody>
          <a:bodyPr wrap="square" rtlCol="0">
            <a:spAutoFit/>
          </a:bodyPr>
          <a:lstStyle/>
          <a:p>
            <a:r>
              <a:rPr lang="en-US" altLang="zh-CN" sz="14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t>
            </a:r>
            <a:r>
              <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4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X_train.astype</a:t>
            </a:r>
            <a:r>
              <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('float32')</a:t>
            </a:r>
          </a:p>
          <a:p>
            <a:r>
              <a:rPr lang="en-US" altLang="zh-CN" sz="14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t>
            </a:r>
            <a:r>
              <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altLang="zh-CN" sz="14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X_test.astype</a:t>
            </a:r>
            <a:r>
              <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('float32</a:t>
            </a:r>
            <a:r>
              <a:rPr lang="en-U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14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t>
            </a:r>
            <a:r>
              <a:rPr lang="en-U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255</a:t>
            </a:r>
          </a:p>
          <a:p>
            <a:r>
              <a:rPr lang="en-US" altLang="zh-CN" sz="14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t>
            </a:r>
            <a:r>
              <a:rPr lang="en-U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 255</a:t>
            </a:r>
            <a:endPar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6" name="TextBox 5"/>
          <p:cNvSpPr txBox="1"/>
          <p:nvPr/>
        </p:nvSpPr>
        <p:spPr>
          <a:xfrm>
            <a:off x="467544" y="5373216"/>
            <a:ext cx="8440382" cy="954107"/>
          </a:xfrm>
          <a:prstGeom prst="rect">
            <a:avLst/>
          </a:prstGeom>
          <a:solidFill>
            <a:schemeClr val="tx1"/>
          </a:solidFill>
          <a:ln>
            <a:solidFill>
              <a:schemeClr val="tx1"/>
            </a:solidFill>
          </a:ln>
        </p:spPr>
        <p:txBody>
          <a:bodyPr wrap="square" rtlCol="0">
            <a:spAutoFit/>
          </a:bodyPr>
          <a:lstStyle/>
          <a:p>
            <a:r>
              <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from </a:t>
            </a:r>
            <a:r>
              <a:rPr lang="en-US" altLang="zh-CN" sz="14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keras.utils</a:t>
            </a:r>
            <a:r>
              <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import </a:t>
            </a:r>
            <a:r>
              <a:rPr lang="en-US" altLang="zh-CN" sz="14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np_utils</a:t>
            </a:r>
            <a:r>
              <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p>
          <a:p>
            <a:endParaRPr lang="es-E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s-E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Y_train </a:t>
            </a:r>
            <a:r>
              <a:rPr lang="es-E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np_utils.to_categorical(y_train, 10)</a:t>
            </a:r>
          </a:p>
          <a:p>
            <a:r>
              <a:rPr lang="es-E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Y_test = np_utils.to_categorical(y_test, 10</a:t>
            </a:r>
            <a:r>
              <a:rPr lang="es-ES" altLang="zh-CN" sz="14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sz="14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074194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Keras</a:t>
            </a:r>
            <a:endParaRPr lang="zh-TW" altLang="en-US" dirty="0"/>
          </a:p>
        </p:txBody>
      </p:sp>
      <p:sp>
        <p:nvSpPr>
          <p:cNvPr id="3" name="矩形 2"/>
          <p:cNvSpPr/>
          <p:nvPr/>
        </p:nvSpPr>
        <p:spPr>
          <a:xfrm>
            <a:off x="3635896" y="94192"/>
            <a:ext cx="1589695" cy="14388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文字方塊 76"/>
          <p:cNvSpPr txBox="1"/>
          <p:nvPr/>
        </p:nvSpPr>
        <p:spPr>
          <a:xfrm>
            <a:off x="1482350" y="6097904"/>
            <a:ext cx="631069" cy="461665"/>
          </a:xfrm>
          <a:prstGeom prst="rect">
            <a:avLst/>
          </a:prstGeom>
          <a:noFill/>
        </p:spPr>
        <p:txBody>
          <a:bodyPr wrap="square" rtlCol="0">
            <a:spAutoFit/>
          </a:bodyPr>
          <a:lstStyle/>
          <a:p>
            <a:r>
              <a:rPr lang="en-US" altLang="zh-TW" sz="2400" dirty="0"/>
              <a:t>y</a:t>
            </a:r>
            <a:r>
              <a:rPr lang="en-US" altLang="zh-TW" sz="2400" baseline="-25000" dirty="0"/>
              <a:t>1</a:t>
            </a:r>
            <a:endParaRPr lang="zh-TW" altLang="en-US" sz="2400" baseline="-25000" dirty="0"/>
          </a:p>
        </p:txBody>
      </p:sp>
      <p:sp>
        <p:nvSpPr>
          <p:cNvPr id="78" name="文字方塊 77"/>
          <p:cNvSpPr txBox="1"/>
          <p:nvPr/>
        </p:nvSpPr>
        <p:spPr>
          <a:xfrm>
            <a:off x="2113419" y="6122957"/>
            <a:ext cx="631069" cy="461665"/>
          </a:xfrm>
          <a:prstGeom prst="rect">
            <a:avLst/>
          </a:prstGeom>
          <a:noFill/>
        </p:spPr>
        <p:txBody>
          <a:bodyPr wrap="square" rtlCol="0">
            <a:spAutoFit/>
          </a:bodyPr>
          <a:lstStyle/>
          <a:p>
            <a:r>
              <a:rPr lang="en-US" altLang="zh-TW" sz="2400" dirty="0"/>
              <a:t>y</a:t>
            </a:r>
            <a:r>
              <a:rPr lang="en-US" altLang="zh-TW" sz="2400" baseline="-25000" dirty="0"/>
              <a:t>2</a:t>
            </a:r>
            <a:endParaRPr lang="zh-TW" altLang="en-US" sz="2400" baseline="-25000" dirty="0"/>
          </a:p>
        </p:txBody>
      </p:sp>
      <p:sp>
        <p:nvSpPr>
          <p:cNvPr id="79" name="文字方塊 78"/>
          <p:cNvSpPr txBox="1"/>
          <p:nvPr/>
        </p:nvSpPr>
        <p:spPr>
          <a:xfrm>
            <a:off x="3180151" y="6131486"/>
            <a:ext cx="631069" cy="461665"/>
          </a:xfrm>
          <a:prstGeom prst="rect">
            <a:avLst/>
          </a:prstGeom>
          <a:noFill/>
        </p:spPr>
        <p:txBody>
          <a:bodyPr wrap="square" rtlCol="0">
            <a:spAutoFit/>
          </a:bodyPr>
          <a:lstStyle/>
          <a:p>
            <a:r>
              <a:rPr lang="en-US" altLang="zh-TW" sz="2400" dirty="0"/>
              <a:t>y</a:t>
            </a:r>
            <a:r>
              <a:rPr lang="en-US" altLang="zh-TW" sz="2400" baseline="-25000" dirty="0"/>
              <a:t>10</a:t>
            </a:r>
            <a:endParaRPr lang="zh-TW" altLang="en-US" sz="2400" baseline="-25000" dirty="0"/>
          </a:p>
        </p:txBody>
      </p:sp>
      <p:cxnSp>
        <p:nvCxnSpPr>
          <p:cNvPr id="10" name="直線單箭頭接點 9"/>
          <p:cNvCxnSpPr/>
          <p:nvPr/>
        </p:nvCxnSpPr>
        <p:spPr>
          <a:xfrm>
            <a:off x="1677755" y="5774589"/>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群組 89"/>
          <p:cNvGrpSpPr/>
          <p:nvPr/>
        </p:nvGrpSpPr>
        <p:grpSpPr>
          <a:xfrm flipH="1">
            <a:off x="1340140" y="1961450"/>
            <a:ext cx="2402403" cy="3494469"/>
            <a:chOff x="1404780" y="2208525"/>
            <a:chExt cx="2692215" cy="3916022"/>
          </a:xfrm>
        </p:grpSpPr>
        <p:sp>
          <p:nvSpPr>
            <p:cNvPr id="7" name="矩形 6"/>
            <p:cNvSpPr/>
            <p:nvPr/>
          </p:nvSpPr>
          <p:spPr>
            <a:xfrm rot="5400000">
              <a:off x="2491005" y="114547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 name="矩形 11"/>
            <p:cNvSpPr/>
            <p:nvPr/>
          </p:nvSpPr>
          <p:spPr>
            <a:xfrm rot="5400000">
              <a:off x="2992414" y="227691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 name="矩形 12"/>
            <p:cNvSpPr/>
            <p:nvPr/>
          </p:nvSpPr>
          <p:spPr>
            <a:xfrm rot="5400000">
              <a:off x="3562743" y="228273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16" name="群組 15"/>
            <p:cNvGrpSpPr/>
            <p:nvPr/>
          </p:nvGrpSpPr>
          <p:grpSpPr>
            <a:xfrm rot="5400000">
              <a:off x="2369543" y="2426866"/>
              <a:ext cx="746342" cy="2675868"/>
              <a:chOff x="2504565" y="2224872"/>
              <a:chExt cx="746342" cy="2675868"/>
            </a:xfrm>
          </p:grpSpPr>
          <p:sp>
            <p:nvSpPr>
              <p:cNvPr id="17" name="矩形 1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9" name="橢圓 1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文字方塊 21"/>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3" name="矩形 22"/>
            <p:cNvSpPr/>
            <p:nvPr/>
          </p:nvSpPr>
          <p:spPr>
            <a:xfrm rot="5400000">
              <a:off x="1594657" y="228643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5" name="文字方塊 24"/>
            <p:cNvSpPr txBox="1"/>
            <p:nvPr/>
          </p:nvSpPr>
          <p:spPr>
            <a:xfrm rot="10800000">
              <a:off x="2006376" y="228538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26" name="群組 25"/>
            <p:cNvGrpSpPr/>
            <p:nvPr/>
          </p:nvGrpSpPr>
          <p:grpSpPr>
            <a:xfrm rot="5400000">
              <a:off x="2385890" y="3752452"/>
              <a:ext cx="746342" cy="2675868"/>
              <a:chOff x="3830151" y="2208525"/>
              <a:chExt cx="746342" cy="2675868"/>
            </a:xfrm>
          </p:grpSpPr>
          <p:sp>
            <p:nvSpPr>
              <p:cNvPr id="27" name="矩形 2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9" name="橢圓 2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橢圓 2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2" name="文字方塊 31"/>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43" name="群組 42"/>
            <p:cNvGrpSpPr/>
            <p:nvPr/>
          </p:nvGrpSpPr>
          <p:grpSpPr>
            <a:xfrm rot="5400000">
              <a:off x="2399196" y="3423271"/>
              <a:ext cx="753037" cy="2013721"/>
              <a:chOff x="3166542" y="2522953"/>
              <a:chExt cx="753037" cy="2013721"/>
            </a:xfrm>
          </p:grpSpPr>
          <p:cxnSp>
            <p:nvCxnSpPr>
              <p:cNvPr id="44" name="直線單箭頭接點 43"/>
              <p:cNvCxnSpPr>
                <a:stCxn id="19" idx="6"/>
                <a:endCxn id="29"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20" idx="6"/>
                <a:endCxn id="29"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9" idx="6"/>
                <a:endCxn id="30"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9" idx="6"/>
                <a:endCxn id="31"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6"/>
                <a:endCxn id="31"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1" idx="6"/>
                <a:endCxn id="29"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1" idx="6"/>
                <a:endCxn id="30"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直線單箭頭接點 52"/>
            <p:cNvCxnSpPr>
              <a:endCxn id="19" idx="2"/>
            </p:cNvCxnSpPr>
            <p:nvPr/>
          </p:nvCxnSpPr>
          <p:spPr>
            <a:xfrm rot="5400000" flipV="1">
              <a:off x="3337870" y="3044042"/>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13" idx="3"/>
              <a:endCxn id="20" idx="2"/>
            </p:cNvCxnSpPr>
            <p:nvPr/>
          </p:nvCxnSpPr>
          <p:spPr>
            <a:xfrm rot="5400000">
              <a:off x="2936370" y="2693258"/>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13" idx="3"/>
              <a:endCxn id="21" idx="2"/>
            </p:cNvCxnSpPr>
            <p:nvPr/>
          </p:nvCxnSpPr>
          <p:spPr>
            <a:xfrm rot="5400000">
              <a:off x="2328181" y="2073436"/>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19" idx="2"/>
            </p:cNvCxnSpPr>
            <p:nvPr/>
          </p:nvCxnSpPr>
          <p:spPr>
            <a:xfrm rot="5400000" flipV="1">
              <a:off x="3067081" y="27732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12" idx="3"/>
              <a:endCxn id="20" idx="2"/>
            </p:cNvCxnSpPr>
            <p:nvPr/>
          </p:nvCxnSpPr>
          <p:spPr>
            <a:xfrm rot="5400000">
              <a:off x="2648297" y="297551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12" idx="3"/>
              <a:endCxn id="21" idx="2"/>
            </p:cNvCxnSpPr>
            <p:nvPr/>
          </p:nvCxnSpPr>
          <p:spPr>
            <a:xfrm rot="5400000">
              <a:off x="2040107" y="2355691"/>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endCxn id="19" idx="2"/>
            </p:cNvCxnSpPr>
            <p:nvPr/>
          </p:nvCxnSpPr>
          <p:spPr>
            <a:xfrm rot="5400000" flipV="1">
              <a:off x="2387237" y="2093409"/>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endCxn id="20" idx="2"/>
            </p:cNvCxnSpPr>
            <p:nvPr/>
          </p:nvCxnSpPr>
          <p:spPr>
            <a:xfrm rot="5400000" flipV="1">
              <a:off x="1983624" y="2470708"/>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endCxn id="21" idx="2"/>
            </p:cNvCxnSpPr>
            <p:nvPr/>
          </p:nvCxnSpPr>
          <p:spPr>
            <a:xfrm rot="5400000">
              <a:off x="1375435" y="3065492"/>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群組 61"/>
            <p:cNvGrpSpPr/>
            <p:nvPr/>
          </p:nvGrpSpPr>
          <p:grpSpPr>
            <a:xfrm rot="5400000">
              <a:off x="2406327" y="4741168"/>
              <a:ext cx="753037" cy="2013721"/>
              <a:chOff x="5357094" y="2515814"/>
              <a:chExt cx="753037" cy="2013721"/>
            </a:xfrm>
          </p:grpSpPr>
          <p:cxnSp>
            <p:nvCxnSpPr>
              <p:cNvPr id="63" name="直線單箭頭接點 62"/>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6" name="文字方塊 75"/>
          <p:cNvSpPr txBox="1"/>
          <p:nvPr/>
        </p:nvSpPr>
        <p:spPr>
          <a:xfrm rot="10800000">
            <a:off x="2295239" y="6331541"/>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92" name="直線單箭頭接點 91"/>
          <p:cNvCxnSpPr/>
          <p:nvPr/>
        </p:nvCxnSpPr>
        <p:spPr>
          <a:xfrm>
            <a:off x="2315471" y="5741622"/>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3441152" y="5774589"/>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flipH="1">
            <a:off x="1354039" y="5465914"/>
            <a:ext cx="2367824" cy="4380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p:sp>
        <p:nvSpPr>
          <p:cNvPr id="96" name="文字方塊 95"/>
          <p:cNvSpPr txBox="1"/>
          <p:nvPr/>
        </p:nvSpPr>
        <p:spPr>
          <a:xfrm>
            <a:off x="656557" y="3146247"/>
            <a:ext cx="721217" cy="461665"/>
          </a:xfrm>
          <a:prstGeom prst="rect">
            <a:avLst/>
          </a:prstGeom>
          <a:noFill/>
        </p:spPr>
        <p:txBody>
          <a:bodyPr wrap="square" rtlCol="0">
            <a:spAutoFit/>
          </a:bodyPr>
          <a:lstStyle/>
          <a:p>
            <a:r>
              <a:rPr lang="en-US" altLang="zh-TW" sz="2400" dirty="0"/>
              <a:t>500</a:t>
            </a:r>
            <a:endParaRPr lang="zh-TW" altLang="en-US" sz="2400" dirty="0"/>
          </a:p>
        </p:txBody>
      </p:sp>
      <p:sp>
        <p:nvSpPr>
          <p:cNvPr id="97" name="文字方塊 96"/>
          <p:cNvSpPr txBox="1"/>
          <p:nvPr/>
        </p:nvSpPr>
        <p:spPr>
          <a:xfrm>
            <a:off x="656558" y="4349131"/>
            <a:ext cx="721217" cy="461665"/>
          </a:xfrm>
          <a:prstGeom prst="rect">
            <a:avLst/>
          </a:prstGeom>
          <a:noFill/>
        </p:spPr>
        <p:txBody>
          <a:bodyPr wrap="square" rtlCol="0">
            <a:spAutoFit/>
          </a:bodyPr>
          <a:lstStyle/>
          <a:p>
            <a:r>
              <a:rPr lang="en-US" altLang="zh-TW" sz="2400" dirty="0"/>
              <a:t>500</a:t>
            </a:r>
            <a:endParaRPr lang="zh-TW" altLang="en-US" sz="2400" dirty="0"/>
          </a:p>
        </p:txBody>
      </p:sp>
      <p:sp>
        <p:nvSpPr>
          <p:cNvPr id="104" name="矩形 103"/>
          <p:cNvSpPr/>
          <p:nvPr/>
        </p:nvSpPr>
        <p:spPr>
          <a:xfrm>
            <a:off x="1322052" y="1918221"/>
            <a:ext cx="2420492" cy="17101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矩形 104"/>
          <p:cNvSpPr/>
          <p:nvPr/>
        </p:nvSpPr>
        <p:spPr>
          <a:xfrm>
            <a:off x="1319581" y="3628086"/>
            <a:ext cx="2420492" cy="12268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矩形 105"/>
          <p:cNvSpPr/>
          <p:nvPr/>
        </p:nvSpPr>
        <p:spPr>
          <a:xfrm>
            <a:off x="1317110" y="4836807"/>
            <a:ext cx="2420492" cy="12104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文字方塊 146"/>
          <p:cNvSpPr txBox="1"/>
          <p:nvPr/>
        </p:nvSpPr>
        <p:spPr>
          <a:xfrm>
            <a:off x="290009" y="1966890"/>
            <a:ext cx="1034047" cy="461665"/>
          </a:xfrm>
          <a:prstGeom prst="rect">
            <a:avLst/>
          </a:prstGeom>
          <a:noFill/>
        </p:spPr>
        <p:txBody>
          <a:bodyPr wrap="square" rtlCol="0">
            <a:spAutoFit/>
          </a:bodyPr>
          <a:lstStyle/>
          <a:p>
            <a:r>
              <a:rPr lang="en-US" altLang="zh-TW" sz="2400" dirty="0"/>
              <a:t>28x28</a:t>
            </a:r>
            <a:endParaRPr lang="zh-TW" altLang="en-US" sz="2400" dirty="0"/>
          </a:p>
        </p:txBody>
      </p:sp>
      <p:grpSp>
        <p:nvGrpSpPr>
          <p:cNvPr id="5" name="组合 4"/>
          <p:cNvGrpSpPr/>
          <p:nvPr/>
        </p:nvGrpSpPr>
        <p:grpSpPr>
          <a:xfrm>
            <a:off x="3742544" y="154117"/>
            <a:ext cx="5039860" cy="1287075"/>
            <a:chOff x="3574937" y="165444"/>
            <a:chExt cx="5039860" cy="1287075"/>
          </a:xfrm>
        </p:grpSpPr>
        <p:grpSp>
          <p:nvGrpSpPr>
            <p:cNvPr id="72" name="组合 71"/>
            <p:cNvGrpSpPr/>
            <p:nvPr/>
          </p:nvGrpSpPr>
          <p:grpSpPr>
            <a:xfrm>
              <a:off x="3574937" y="183515"/>
              <a:ext cx="1388690" cy="1269004"/>
              <a:chOff x="6931" y="1318983"/>
              <a:chExt cx="2071799" cy="1825772"/>
            </a:xfrm>
          </p:grpSpPr>
          <p:sp>
            <p:nvSpPr>
              <p:cNvPr id="91" name="圆角矩形 90"/>
              <p:cNvSpPr/>
              <p:nvPr/>
            </p:nvSpPr>
            <p:spPr>
              <a:xfrm>
                <a:off x="6931" y="1318983"/>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94" name="圆角矩形 4"/>
              <p:cNvSpPr/>
              <p:nvPr/>
            </p:nvSpPr>
            <p:spPr>
              <a:xfrm>
                <a:off x="60407" y="1365054"/>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第一步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构建神经网络</a:t>
                </a:r>
                <a:endParaRPr lang="zh-TW" altLang="en-US" sz="2400" kern="1200" dirty="0"/>
              </a:p>
            </p:txBody>
          </p:sp>
        </p:grpSp>
        <p:grpSp>
          <p:nvGrpSpPr>
            <p:cNvPr id="73" name="组合 72"/>
            <p:cNvGrpSpPr/>
            <p:nvPr/>
          </p:nvGrpSpPr>
          <p:grpSpPr>
            <a:xfrm>
              <a:off x="5082148" y="676728"/>
              <a:ext cx="303735" cy="387797"/>
              <a:chOff x="2285910" y="1918765"/>
              <a:chExt cx="439221" cy="513806"/>
            </a:xfrm>
          </p:grpSpPr>
          <p:sp>
            <p:nvSpPr>
              <p:cNvPr id="87" name="右箭头 86"/>
              <p:cNvSpPr/>
              <p:nvPr/>
            </p:nvSpPr>
            <p:spPr>
              <a:xfrm>
                <a:off x="2285910"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89" name="右箭头 6"/>
              <p:cNvSpPr/>
              <p:nvPr/>
            </p:nvSpPr>
            <p:spPr>
              <a:xfrm>
                <a:off x="2285910"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74" name="组合 73"/>
            <p:cNvGrpSpPr/>
            <p:nvPr/>
          </p:nvGrpSpPr>
          <p:grpSpPr>
            <a:xfrm>
              <a:off x="5450385" y="165444"/>
              <a:ext cx="1364591" cy="1235074"/>
              <a:chOff x="2795952" y="1253481"/>
              <a:chExt cx="2071799" cy="1825772"/>
            </a:xfrm>
          </p:grpSpPr>
          <p:sp>
            <p:nvSpPr>
              <p:cNvPr id="85" name="圆角矩形 84"/>
              <p:cNvSpPr/>
              <p:nvPr/>
            </p:nvSpPr>
            <p:spPr>
              <a:xfrm>
                <a:off x="2795952" y="1253481"/>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86" name="圆角矩形 8"/>
              <p:cNvSpPr/>
              <p:nvPr/>
            </p:nvSpPr>
            <p:spPr>
              <a:xfrm>
                <a:off x="2823765" y="1321276"/>
                <a:ext cx="1964847"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第二步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确定学习目标</a:t>
                </a:r>
                <a:endParaRPr lang="zh-TW" altLang="en-US" sz="2400" kern="1200" dirty="0"/>
              </a:p>
            </p:txBody>
          </p:sp>
        </p:grpSp>
        <p:grpSp>
          <p:nvGrpSpPr>
            <p:cNvPr id="75" name="组合 74"/>
            <p:cNvGrpSpPr/>
            <p:nvPr/>
          </p:nvGrpSpPr>
          <p:grpSpPr>
            <a:xfrm>
              <a:off x="6890236" y="683747"/>
              <a:ext cx="303735" cy="387797"/>
              <a:chOff x="5186429" y="1918765"/>
              <a:chExt cx="439221" cy="513806"/>
            </a:xfrm>
          </p:grpSpPr>
          <p:sp>
            <p:nvSpPr>
              <p:cNvPr id="83" name="右箭头 82"/>
              <p:cNvSpPr/>
              <p:nvPr/>
            </p:nvSpPr>
            <p:spPr>
              <a:xfrm>
                <a:off x="5186429"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84" name="右箭头 10"/>
              <p:cNvSpPr/>
              <p:nvPr/>
            </p:nvSpPr>
            <p:spPr>
              <a:xfrm>
                <a:off x="5186429"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80" name="组合 79"/>
            <p:cNvGrpSpPr/>
            <p:nvPr/>
          </p:nvGrpSpPr>
          <p:grpSpPr>
            <a:xfrm>
              <a:off x="7255816" y="175131"/>
              <a:ext cx="1358981" cy="1235074"/>
              <a:chOff x="5679034" y="1221218"/>
              <a:chExt cx="2071799" cy="1825772"/>
            </a:xfrm>
          </p:grpSpPr>
          <p:sp>
            <p:nvSpPr>
              <p:cNvPr id="81" name="圆角矩形 80"/>
              <p:cNvSpPr/>
              <p:nvPr/>
            </p:nvSpPr>
            <p:spPr>
              <a:xfrm>
                <a:off x="5679034" y="1221218"/>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82" name="圆角矩形 12"/>
              <p:cNvSpPr/>
              <p:nvPr/>
            </p:nvSpPr>
            <p:spPr>
              <a:xfrm>
                <a:off x="5732478" y="1260373"/>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第三步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学习！</a:t>
                </a:r>
                <a:endParaRPr lang="zh-TW" altLang="en-US" sz="2400" kern="1200" dirty="0"/>
              </a:p>
            </p:txBody>
          </p:sp>
        </p:grpSp>
      </p:grpSp>
      <p:sp>
        <p:nvSpPr>
          <p:cNvPr id="4" name="矩形 3"/>
          <p:cNvSpPr/>
          <p:nvPr/>
        </p:nvSpPr>
        <p:spPr>
          <a:xfrm>
            <a:off x="3853590" y="1720668"/>
            <a:ext cx="5290410" cy="1077218"/>
          </a:xfrm>
          <a:prstGeom prst="rect">
            <a:avLst/>
          </a:prstGeom>
          <a:solidFill>
            <a:schemeClr val="tx1"/>
          </a:solidFill>
        </p:spPr>
        <p:txBody>
          <a:bodyPr wrap="square">
            <a:spAutoFit/>
          </a:bodyPr>
          <a:lstStyle/>
          <a:p>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from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keras.models</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import Sequential  </a:t>
            </a:r>
          </a:p>
          <a:p>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from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keras.layers</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import </a:t>
            </a:r>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Dense,Activation</a:t>
            </a:r>
            <a:endPar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 = Sequential() </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95" name="矩形 94"/>
          <p:cNvSpPr/>
          <p:nvPr/>
        </p:nvSpPr>
        <p:spPr>
          <a:xfrm>
            <a:off x="3866524" y="3063097"/>
            <a:ext cx="4915880" cy="584775"/>
          </a:xfrm>
          <a:prstGeom prst="rect">
            <a:avLst/>
          </a:prstGeom>
          <a:solidFill>
            <a:schemeClr val="tx1"/>
          </a:solidFill>
        </p:spPr>
        <p:txBody>
          <a:bodyPr wrap="square">
            <a:spAutoFit/>
          </a:bodyPr>
          <a:lstStyle/>
          <a:p>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(Dense(500, </a:t>
            </a:r>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input_dim</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=784))</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(Activation</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(‘sigmoid'))</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99" name="矩形 98"/>
          <p:cNvSpPr/>
          <p:nvPr/>
        </p:nvSpPr>
        <p:spPr>
          <a:xfrm>
            <a:off x="3910413" y="4263901"/>
            <a:ext cx="4915880" cy="584775"/>
          </a:xfrm>
          <a:prstGeom prst="rect">
            <a:avLst/>
          </a:prstGeom>
          <a:solidFill>
            <a:schemeClr val="tx1"/>
          </a:solidFill>
        </p:spPr>
        <p:txBody>
          <a:bodyPr wrap="square">
            <a:spAutoFit/>
          </a:bodyPr>
          <a:lstStyle/>
          <a:p>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(Dense(500))</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(Activation</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(‘sigmoid'))</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98" name="矩形 97"/>
          <p:cNvSpPr/>
          <p:nvPr/>
        </p:nvSpPr>
        <p:spPr>
          <a:xfrm>
            <a:off x="3910413" y="5421104"/>
            <a:ext cx="4915880" cy="584775"/>
          </a:xfrm>
          <a:prstGeom prst="rect">
            <a:avLst/>
          </a:prstGeom>
          <a:solidFill>
            <a:schemeClr val="tx1"/>
          </a:solidFill>
        </p:spPr>
        <p:txBody>
          <a:bodyPr wrap="square">
            <a:spAutoFit/>
          </a:bodyPr>
          <a:lstStyle/>
          <a:p>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(Dense(10))</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(Activation</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softmax</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100" name="矩形 99"/>
          <p:cNvSpPr/>
          <p:nvPr/>
        </p:nvSpPr>
        <p:spPr>
          <a:xfrm>
            <a:off x="3935318" y="6402814"/>
            <a:ext cx="4915880" cy="338554"/>
          </a:xfrm>
          <a:prstGeom prst="rect">
            <a:avLst/>
          </a:prstGeom>
          <a:solidFill>
            <a:schemeClr val="tx1"/>
          </a:solidFill>
        </p:spPr>
        <p:txBody>
          <a:bodyPr wrap="square">
            <a:spAutoFit/>
          </a:bodyPr>
          <a:lstStyle/>
          <a:p>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model.summary</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47909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Keras</a:t>
            </a:r>
            <a:endParaRPr lang="zh-TW" altLang="en-US" dirty="0"/>
          </a:p>
        </p:txBody>
      </p:sp>
      <p:grpSp>
        <p:nvGrpSpPr>
          <p:cNvPr id="41" name="组合 40"/>
          <p:cNvGrpSpPr/>
          <p:nvPr/>
        </p:nvGrpSpPr>
        <p:grpSpPr>
          <a:xfrm>
            <a:off x="3742544" y="154117"/>
            <a:ext cx="5039860" cy="1287075"/>
            <a:chOff x="3574937" y="165444"/>
            <a:chExt cx="5039860" cy="1287075"/>
          </a:xfrm>
        </p:grpSpPr>
        <p:grpSp>
          <p:nvGrpSpPr>
            <p:cNvPr id="42" name="组合 41"/>
            <p:cNvGrpSpPr/>
            <p:nvPr/>
          </p:nvGrpSpPr>
          <p:grpSpPr>
            <a:xfrm>
              <a:off x="3574937" y="183515"/>
              <a:ext cx="1388690" cy="1269004"/>
              <a:chOff x="6931" y="1318983"/>
              <a:chExt cx="2071799" cy="1825772"/>
            </a:xfrm>
          </p:grpSpPr>
          <p:sp>
            <p:nvSpPr>
              <p:cNvPr id="55" name="圆角矩形 54"/>
              <p:cNvSpPr/>
              <p:nvPr/>
            </p:nvSpPr>
            <p:spPr>
              <a:xfrm>
                <a:off x="6931" y="1318983"/>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56" name="圆角矩形 4"/>
              <p:cNvSpPr/>
              <p:nvPr/>
            </p:nvSpPr>
            <p:spPr>
              <a:xfrm>
                <a:off x="60407" y="1365054"/>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第一步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构建神经网络</a:t>
                </a:r>
                <a:endParaRPr lang="zh-TW" altLang="en-US" sz="2400" kern="1200" dirty="0"/>
              </a:p>
            </p:txBody>
          </p:sp>
        </p:grpSp>
        <p:grpSp>
          <p:nvGrpSpPr>
            <p:cNvPr id="43" name="组合 42"/>
            <p:cNvGrpSpPr/>
            <p:nvPr/>
          </p:nvGrpSpPr>
          <p:grpSpPr>
            <a:xfrm>
              <a:off x="5082148" y="676728"/>
              <a:ext cx="303735" cy="387797"/>
              <a:chOff x="2285910" y="1918765"/>
              <a:chExt cx="439221" cy="513806"/>
            </a:xfrm>
          </p:grpSpPr>
          <p:sp>
            <p:nvSpPr>
              <p:cNvPr id="53" name="右箭头 52"/>
              <p:cNvSpPr/>
              <p:nvPr/>
            </p:nvSpPr>
            <p:spPr>
              <a:xfrm>
                <a:off x="2285910"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54" name="右箭头 6"/>
              <p:cNvSpPr/>
              <p:nvPr/>
            </p:nvSpPr>
            <p:spPr>
              <a:xfrm>
                <a:off x="2285910"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44" name="组合 43"/>
            <p:cNvGrpSpPr/>
            <p:nvPr/>
          </p:nvGrpSpPr>
          <p:grpSpPr>
            <a:xfrm>
              <a:off x="5450385" y="165444"/>
              <a:ext cx="1364591" cy="1235074"/>
              <a:chOff x="2795952" y="1253481"/>
              <a:chExt cx="2071799" cy="1825772"/>
            </a:xfrm>
          </p:grpSpPr>
          <p:sp>
            <p:nvSpPr>
              <p:cNvPr id="51" name="圆角矩形 50"/>
              <p:cNvSpPr/>
              <p:nvPr/>
            </p:nvSpPr>
            <p:spPr>
              <a:xfrm>
                <a:off x="2795952" y="1253481"/>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52" name="圆角矩形 8"/>
              <p:cNvSpPr/>
              <p:nvPr/>
            </p:nvSpPr>
            <p:spPr>
              <a:xfrm>
                <a:off x="2823765" y="1321276"/>
                <a:ext cx="1964847"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第二步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确定学习目标</a:t>
                </a:r>
                <a:endParaRPr lang="zh-TW" altLang="en-US" sz="2400" kern="1200" dirty="0"/>
              </a:p>
            </p:txBody>
          </p:sp>
        </p:grpSp>
        <p:grpSp>
          <p:nvGrpSpPr>
            <p:cNvPr id="45" name="组合 44"/>
            <p:cNvGrpSpPr/>
            <p:nvPr/>
          </p:nvGrpSpPr>
          <p:grpSpPr>
            <a:xfrm>
              <a:off x="6890236" y="683747"/>
              <a:ext cx="303735" cy="387797"/>
              <a:chOff x="5186429" y="1918765"/>
              <a:chExt cx="439221" cy="513806"/>
            </a:xfrm>
          </p:grpSpPr>
          <p:sp>
            <p:nvSpPr>
              <p:cNvPr id="49" name="右箭头 48"/>
              <p:cNvSpPr/>
              <p:nvPr/>
            </p:nvSpPr>
            <p:spPr>
              <a:xfrm>
                <a:off x="5186429"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50" name="右箭头 10"/>
              <p:cNvSpPr/>
              <p:nvPr/>
            </p:nvSpPr>
            <p:spPr>
              <a:xfrm>
                <a:off x="5186429"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46" name="组合 45"/>
            <p:cNvGrpSpPr/>
            <p:nvPr/>
          </p:nvGrpSpPr>
          <p:grpSpPr>
            <a:xfrm>
              <a:off x="7255816" y="175131"/>
              <a:ext cx="1358981" cy="1235074"/>
              <a:chOff x="5679034" y="1221218"/>
              <a:chExt cx="2071799" cy="1825772"/>
            </a:xfrm>
          </p:grpSpPr>
          <p:sp>
            <p:nvSpPr>
              <p:cNvPr id="47" name="圆角矩形 46"/>
              <p:cNvSpPr/>
              <p:nvPr/>
            </p:nvSpPr>
            <p:spPr>
              <a:xfrm>
                <a:off x="5679034" y="1221218"/>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48" name="圆角矩形 12"/>
              <p:cNvSpPr/>
              <p:nvPr/>
            </p:nvSpPr>
            <p:spPr>
              <a:xfrm>
                <a:off x="5732478" y="1260373"/>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第三步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学习！</a:t>
                </a:r>
                <a:endParaRPr lang="zh-TW" altLang="en-US" sz="2400" kern="1200" dirty="0"/>
              </a:p>
            </p:txBody>
          </p:sp>
        </p:grpSp>
      </p:grpSp>
      <p:sp>
        <p:nvSpPr>
          <p:cNvPr id="3" name="矩形 2"/>
          <p:cNvSpPr/>
          <p:nvPr/>
        </p:nvSpPr>
        <p:spPr>
          <a:xfrm>
            <a:off x="5553490" y="127630"/>
            <a:ext cx="1504353" cy="1313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0" name="TextBox 119"/>
          <p:cNvSpPr txBox="1"/>
          <p:nvPr/>
        </p:nvSpPr>
        <p:spPr>
          <a:xfrm>
            <a:off x="370973" y="1916832"/>
            <a:ext cx="8440382" cy="923330"/>
          </a:xfrm>
          <a:prstGeom prst="rect">
            <a:avLst/>
          </a:prstGeom>
          <a:solidFill>
            <a:schemeClr val="tx1"/>
          </a:solidFill>
          <a:ln>
            <a:solidFill>
              <a:schemeClr val="tx1"/>
            </a:solidFill>
          </a:ln>
        </p:spPr>
        <p:txBody>
          <a:bodyPr wrap="square" rtlCol="0">
            <a:spAutoFit/>
          </a:bodyPr>
          <a:lstStyle/>
          <a:p>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model.compile</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(loss = '</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mean_squared_error</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optimizer = ‘</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sgd</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metrics = [</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'accuracy'])</a:t>
            </a:r>
          </a:p>
        </p:txBody>
      </p:sp>
      <p:sp>
        <p:nvSpPr>
          <p:cNvPr id="122" name="内容占位符 2"/>
          <p:cNvSpPr>
            <a:spLocks noGrp="1"/>
          </p:cNvSpPr>
          <p:nvPr>
            <p:ph idx="1"/>
          </p:nvPr>
        </p:nvSpPr>
        <p:spPr>
          <a:xfrm>
            <a:off x="628650" y="2996951"/>
            <a:ext cx="7886700" cy="3528393"/>
          </a:xfrm>
        </p:spPr>
        <p:txBody>
          <a:bodyPr>
            <a:normAutofit lnSpcReduction="10000"/>
          </a:bodyPr>
          <a:lstStyle/>
          <a:p>
            <a:pPr marL="457200" indent="-457200"/>
            <a:r>
              <a:rPr lang="en-US" altLang="zh-CN" b="1" dirty="0"/>
              <a:t>loss</a:t>
            </a:r>
            <a:r>
              <a:rPr lang="zh-CN" altLang="en-US" dirty="0"/>
              <a:t>：损失函数</a:t>
            </a:r>
            <a:endParaRPr lang="en-US" altLang="zh-CN" dirty="0"/>
          </a:p>
          <a:p>
            <a:pPr marL="914400" lvl="1" indent="-457200"/>
            <a:r>
              <a:rPr lang="zh-CN" altLang="en-US" dirty="0" smtClean="0"/>
              <a:t>如</a:t>
            </a:r>
            <a:r>
              <a:rPr lang="en-US" altLang="zh-CN" dirty="0" err="1" smtClean="0"/>
              <a:t>mean_squared_error</a:t>
            </a:r>
            <a:r>
              <a:rPr lang="zh-CN" altLang="en-US" dirty="0" smtClean="0"/>
              <a:t>、</a:t>
            </a:r>
            <a:r>
              <a:rPr lang="en-US" altLang="zh-CN" dirty="0" err="1" smtClean="0"/>
              <a:t>categorical_crossentropy</a:t>
            </a:r>
            <a:r>
              <a:rPr lang="en-US" altLang="zh-CN" dirty="0" smtClean="0"/>
              <a:t>…..</a:t>
            </a:r>
            <a:endParaRPr lang="en-US" altLang="zh-CN" dirty="0"/>
          </a:p>
          <a:p>
            <a:pPr marL="914400" lvl="1" indent="-457200"/>
            <a:r>
              <a:rPr lang="zh-CN" altLang="en-US" dirty="0" smtClean="0"/>
              <a:t>更多：</a:t>
            </a:r>
            <a:r>
              <a:rPr lang="en-US" altLang="zh-CN" dirty="0" smtClean="0"/>
              <a:t>https</a:t>
            </a:r>
            <a:r>
              <a:rPr lang="en-US" altLang="zh-CN" dirty="0"/>
              <a:t>://keras.io/losses/</a:t>
            </a:r>
          </a:p>
          <a:p>
            <a:pPr marL="457200" indent="-457200"/>
            <a:r>
              <a:rPr lang="en-US" altLang="zh-CN" b="1" dirty="0" smtClean="0"/>
              <a:t>optimizer</a:t>
            </a:r>
            <a:r>
              <a:rPr lang="zh-CN" altLang="en-US" dirty="0" smtClean="0"/>
              <a:t>：优化器</a:t>
            </a:r>
            <a:endParaRPr lang="en-US" altLang="zh-CN" dirty="0" smtClean="0"/>
          </a:p>
          <a:p>
            <a:pPr marL="914400" lvl="2" indent="-457200">
              <a:spcBef>
                <a:spcPts val="1000"/>
              </a:spcBef>
            </a:pPr>
            <a:r>
              <a:rPr lang="zh-CN" altLang="en-US" sz="2400" dirty="0"/>
              <a:t>如</a:t>
            </a:r>
            <a:r>
              <a:rPr lang="en-US" altLang="zh-CN" sz="2400" dirty="0" err="1" smtClean="0"/>
              <a:t>sgd</a:t>
            </a:r>
            <a:r>
              <a:rPr lang="zh-CN" altLang="en-US" sz="2400" dirty="0" smtClean="0"/>
              <a:t>、</a:t>
            </a:r>
            <a:r>
              <a:rPr lang="en-US" altLang="zh-CN" sz="2400" dirty="0" err="1" smtClean="0"/>
              <a:t>rmsprop</a:t>
            </a:r>
            <a:r>
              <a:rPr lang="zh-CN" altLang="en-US" sz="2400" dirty="0" smtClean="0"/>
              <a:t>、</a:t>
            </a:r>
            <a:r>
              <a:rPr lang="en-US" altLang="zh-CN" sz="2400" dirty="0" err="1" smtClean="0"/>
              <a:t>adam</a:t>
            </a:r>
            <a:r>
              <a:rPr lang="en-US" altLang="zh-CN" sz="2400" dirty="0" smtClean="0"/>
              <a:t>……</a:t>
            </a:r>
          </a:p>
          <a:p>
            <a:pPr marL="914400" lvl="2" indent="-457200">
              <a:spcBef>
                <a:spcPts val="1000"/>
              </a:spcBef>
            </a:pPr>
            <a:r>
              <a:rPr lang="zh-CN" altLang="en-US" sz="2400" dirty="0" smtClean="0"/>
              <a:t>更多：</a:t>
            </a:r>
            <a:r>
              <a:rPr lang="en-US" altLang="zh-CN" sz="2400" dirty="0" smtClean="0"/>
              <a:t>https</a:t>
            </a:r>
            <a:r>
              <a:rPr lang="en-US" altLang="zh-CN" sz="2400" dirty="0"/>
              <a:t>://keras.io/optimizers</a:t>
            </a:r>
            <a:r>
              <a:rPr lang="en-US" altLang="zh-CN" sz="2400" dirty="0" smtClean="0"/>
              <a:t>/</a:t>
            </a:r>
          </a:p>
          <a:p>
            <a:pPr marL="457200" lvl="1" indent="-457200">
              <a:spcBef>
                <a:spcPts val="1000"/>
              </a:spcBef>
            </a:pPr>
            <a:r>
              <a:rPr lang="en-US" altLang="zh-CN" sz="2800" b="1" dirty="0" smtClean="0"/>
              <a:t>metrics</a:t>
            </a:r>
            <a:r>
              <a:rPr lang="zh-CN" altLang="en-US" sz="2800" dirty="0" smtClean="0"/>
              <a:t>：评价指标</a:t>
            </a:r>
            <a:endParaRPr lang="en-US" altLang="zh-CN" sz="2800" dirty="0" smtClean="0"/>
          </a:p>
          <a:p>
            <a:pPr marL="914400" lvl="2" indent="-457200">
              <a:spcBef>
                <a:spcPts val="1000"/>
              </a:spcBef>
            </a:pPr>
            <a:r>
              <a:rPr lang="zh-CN" altLang="en-US" sz="2400" dirty="0" smtClean="0"/>
              <a:t>更多：</a:t>
            </a:r>
            <a:r>
              <a:rPr lang="en-US" altLang="zh-CN" sz="2400" dirty="0"/>
              <a:t>https://keras.io/metrics/</a:t>
            </a:r>
          </a:p>
          <a:p>
            <a:pPr marL="457200" indent="-457200"/>
            <a:endParaRPr lang="zh-CN" altLang="en-US" dirty="0"/>
          </a:p>
        </p:txBody>
      </p:sp>
    </p:spTree>
    <p:extLst>
      <p:ext uri="{BB962C8B-B14F-4D97-AF65-F5344CB8AC3E}">
        <p14:creationId xmlns:p14="http://schemas.microsoft.com/office/powerpoint/2010/main" val="30774284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Keras</a:t>
            </a:r>
            <a:endParaRPr lang="zh-TW" altLang="en-US" dirty="0"/>
          </a:p>
        </p:txBody>
      </p:sp>
      <p:sp>
        <p:nvSpPr>
          <p:cNvPr id="14" name="文字方塊 13"/>
          <p:cNvSpPr txBox="1"/>
          <p:nvPr/>
        </p:nvSpPr>
        <p:spPr>
          <a:xfrm>
            <a:off x="883870" y="2795024"/>
            <a:ext cx="1815922" cy="830997"/>
          </a:xfrm>
          <a:prstGeom prst="rect">
            <a:avLst/>
          </a:prstGeom>
          <a:noFill/>
        </p:spPr>
        <p:txBody>
          <a:bodyPr wrap="square" rtlCol="0">
            <a:spAutoFit/>
          </a:bodyPr>
          <a:lstStyle/>
          <a:p>
            <a:pPr algn="ctr"/>
            <a:r>
              <a:rPr lang="zh-CN" altLang="en-US" sz="2400" dirty="0"/>
              <a:t>训练</a:t>
            </a:r>
            <a:r>
              <a:rPr lang="zh-CN" altLang="en-US" sz="2400" dirty="0" smtClean="0"/>
              <a:t>数据（图像）</a:t>
            </a:r>
            <a:endParaRPr lang="zh-TW" altLang="en-US" sz="2400" dirty="0"/>
          </a:p>
        </p:txBody>
      </p:sp>
      <p:sp>
        <p:nvSpPr>
          <p:cNvPr id="15" name="文字方塊 14"/>
          <p:cNvSpPr txBox="1"/>
          <p:nvPr/>
        </p:nvSpPr>
        <p:spPr>
          <a:xfrm>
            <a:off x="2760541" y="2795024"/>
            <a:ext cx="1815922" cy="830997"/>
          </a:xfrm>
          <a:prstGeom prst="rect">
            <a:avLst/>
          </a:prstGeom>
          <a:noFill/>
        </p:spPr>
        <p:txBody>
          <a:bodyPr wrap="square" rtlCol="0">
            <a:spAutoFit/>
          </a:bodyPr>
          <a:lstStyle/>
          <a:p>
            <a:pPr algn="ctr"/>
            <a:r>
              <a:rPr lang="zh-CN" altLang="en-US" sz="2400" dirty="0" smtClean="0"/>
              <a:t>类别标签（数字）</a:t>
            </a:r>
            <a:endParaRPr lang="zh-TW" altLang="en-US" sz="2400" dirty="0"/>
          </a:p>
        </p:txBody>
      </p:sp>
      <p:cxnSp>
        <p:nvCxnSpPr>
          <p:cNvPr id="18" name="直線單箭頭接點 17"/>
          <p:cNvCxnSpPr/>
          <p:nvPr/>
        </p:nvCxnSpPr>
        <p:spPr>
          <a:xfrm flipV="1">
            <a:off x="1894722" y="2361404"/>
            <a:ext cx="158856" cy="4336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5" idx="0"/>
          </p:cNvCxnSpPr>
          <p:nvPr/>
        </p:nvCxnSpPr>
        <p:spPr>
          <a:xfrm flipH="1" flipV="1">
            <a:off x="3551789" y="2343573"/>
            <a:ext cx="116713" cy="4514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右大括弧 20"/>
          <p:cNvSpPr/>
          <p:nvPr/>
        </p:nvSpPr>
        <p:spPr>
          <a:xfrm rot="5400000">
            <a:off x="5903636" y="752928"/>
            <a:ext cx="447495" cy="3513967"/>
          </a:xfrm>
          <a:prstGeom prst="rightBrace">
            <a:avLst>
              <a:gd name="adj1" fmla="val 115034"/>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17" name="组合 16"/>
          <p:cNvGrpSpPr/>
          <p:nvPr/>
        </p:nvGrpSpPr>
        <p:grpSpPr>
          <a:xfrm>
            <a:off x="3742544" y="163804"/>
            <a:ext cx="5039860" cy="1287075"/>
            <a:chOff x="3574937" y="165444"/>
            <a:chExt cx="5039860" cy="1287075"/>
          </a:xfrm>
        </p:grpSpPr>
        <p:grpSp>
          <p:nvGrpSpPr>
            <p:cNvPr id="22" name="组合 21"/>
            <p:cNvGrpSpPr/>
            <p:nvPr/>
          </p:nvGrpSpPr>
          <p:grpSpPr>
            <a:xfrm>
              <a:off x="3574937" y="183515"/>
              <a:ext cx="1388690" cy="1269004"/>
              <a:chOff x="6931" y="1318983"/>
              <a:chExt cx="2071799" cy="1825772"/>
            </a:xfrm>
          </p:grpSpPr>
          <p:sp>
            <p:nvSpPr>
              <p:cNvPr id="35" name="圆角矩形 34"/>
              <p:cNvSpPr/>
              <p:nvPr/>
            </p:nvSpPr>
            <p:spPr>
              <a:xfrm>
                <a:off x="6931" y="1318983"/>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36" name="圆角矩形 4"/>
              <p:cNvSpPr/>
              <p:nvPr/>
            </p:nvSpPr>
            <p:spPr>
              <a:xfrm>
                <a:off x="60407" y="1365054"/>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第一步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构建神经网络</a:t>
                </a:r>
                <a:endParaRPr lang="zh-TW" altLang="en-US" sz="2400" kern="1200" dirty="0"/>
              </a:p>
            </p:txBody>
          </p:sp>
        </p:grpSp>
        <p:grpSp>
          <p:nvGrpSpPr>
            <p:cNvPr id="23" name="组合 22"/>
            <p:cNvGrpSpPr/>
            <p:nvPr/>
          </p:nvGrpSpPr>
          <p:grpSpPr>
            <a:xfrm>
              <a:off x="5082148" y="676728"/>
              <a:ext cx="303735" cy="387797"/>
              <a:chOff x="2285910" y="1918765"/>
              <a:chExt cx="439221" cy="513806"/>
            </a:xfrm>
          </p:grpSpPr>
          <p:sp>
            <p:nvSpPr>
              <p:cNvPr id="33" name="右箭头 32"/>
              <p:cNvSpPr/>
              <p:nvPr/>
            </p:nvSpPr>
            <p:spPr>
              <a:xfrm>
                <a:off x="2285910"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34" name="右箭头 6"/>
              <p:cNvSpPr/>
              <p:nvPr/>
            </p:nvSpPr>
            <p:spPr>
              <a:xfrm>
                <a:off x="2285910"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24" name="组合 23"/>
            <p:cNvGrpSpPr/>
            <p:nvPr/>
          </p:nvGrpSpPr>
          <p:grpSpPr>
            <a:xfrm>
              <a:off x="5450385" y="165444"/>
              <a:ext cx="1364591" cy="1235074"/>
              <a:chOff x="2795952" y="1253481"/>
              <a:chExt cx="2071799" cy="1825772"/>
            </a:xfrm>
          </p:grpSpPr>
          <p:sp>
            <p:nvSpPr>
              <p:cNvPr id="31" name="圆角矩形 30"/>
              <p:cNvSpPr/>
              <p:nvPr/>
            </p:nvSpPr>
            <p:spPr>
              <a:xfrm>
                <a:off x="2795952" y="1253481"/>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32" name="圆角矩形 8"/>
              <p:cNvSpPr/>
              <p:nvPr/>
            </p:nvSpPr>
            <p:spPr>
              <a:xfrm>
                <a:off x="2823765" y="1321276"/>
                <a:ext cx="1964847"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第二步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确定学习目标</a:t>
                </a:r>
                <a:endParaRPr lang="zh-TW" altLang="en-US" sz="2400" kern="1200" dirty="0"/>
              </a:p>
            </p:txBody>
          </p:sp>
        </p:grpSp>
        <p:grpSp>
          <p:nvGrpSpPr>
            <p:cNvPr id="25" name="组合 24"/>
            <p:cNvGrpSpPr/>
            <p:nvPr/>
          </p:nvGrpSpPr>
          <p:grpSpPr>
            <a:xfrm>
              <a:off x="6890236" y="683747"/>
              <a:ext cx="303735" cy="387797"/>
              <a:chOff x="5186429" y="1918765"/>
              <a:chExt cx="439221" cy="513806"/>
            </a:xfrm>
          </p:grpSpPr>
          <p:sp>
            <p:nvSpPr>
              <p:cNvPr id="29" name="右箭头 28"/>
              <p:cNvSpPr/>
              <p:nvPr/>
            </p:nvSpPr>
            <p:spPr>
              <a:xfrm>
                <a:off x="5186429"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30" name="右箭头 10"/>
              <p:cNvSpPr/>
              <p:nvPr/>
            </p:nvSpPr>
            <p:spPr>
              <a:xfrm>
                <a:off x="5186429"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26" name="组合 25"/>
            <p:cNvGrpSpPr/>
            <p:nvPr/>
          </p:nvGrpSpPr>
          <p:grpSpPr>
            <a:xfrm>
              <a:off x="7255816" y="175131"/>
              <a:ext cx="1358981" cy="1235074"/>
              <a:chOff x="5679034" y="1221218"/>
              <a:chExt cx="2071799" cy="1825772"/>
            </a:xfrm>
          </p:grpSpPr>
          <p:sp>
            <p:nvSpPr>
              <p:cNvPr id="27" name="圆角矩形 26"/>
              <p:cNvSpPr/>
              <p:nvPr/>
            </p:nvSpPr>
            <p:spPr>
              <a:xfrm>
                <a:off x="5679034" y="1221218"/>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28" name="圆角矩形 12"/>
              <p:cNvSpPr/>
              <p:nvPr/>
            </p:nvSpPr>
            <p:spPr>
              <a:xfrm>
                <a:off x="5732478" y="1260373"/>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第三步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学习！</a:t>
                </a:r>
                <a:endParaRPr lang="zh-TW" altLang="en-US" sz="2400" kern="1200" dirty="0"/>
              </a:p>
            </p:txBody>
          </p:sp>
        </p:grpSp>
      </p:grpSp>
      <p:sp>
        <p:nvSpPr>
          <p:cNvPr id="3" name="矩形 2"/>
          <p:cNvSpPr/>
          <p:nvPr/>
        </p:nvSpPr>
        <p:spPr>
          <a:xfrm>
            <a:off x="7361577" y="124621"/>
            <a:ext cx="1530903" cy="13262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TextBox 36"/>
          <p:cNvSpPr txBox="1"/>
          <p:nvPr/>
        </p:nvSpPr>
        <p:spPr>
          <a:xfrm>
            <a:off x="370973" y="1916832"/>
            <a:ext cx="8440382" cy="369332"/>
          </a:xfrm>
          <a:prstGeom prst="rect">
            <a:avLst/>
          </a:prstGeom>
          <a:solidFill>
            <a:schemeClr val="tx1"/>
          </a:solidFill>
          <a:ln>
            <a:solidFill>
              <a:schemeClr val="tx1"/>
            </a:solidFill>
          </a:ln>
        </p:spPr>
        <p:txBody>
          <a:bodyPr wrap="square" rtlCol="0">
            <a:spAutoFit/>
          </a:bodyPr>
          <a:lstStyle/>
          <a:p>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model.fit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batch_size</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=100, epochs=20)</a:t>
            </a:r>
            <a:endPar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20" name="TextBox 19"/>
          <p:cNvSpPr txBox="1"/>
          <p:nvPr/>
        </p:nvSpPr>
        <p:spPr>
          <a:xfrm>
            <a:off x="5160641" y="2979689"/>
            <a:ext cx="2031325" cy="461665"/>
          </a:xfrm>
          <a:prstGeom prst="rect">
            <a:avLst/>
          </a:prstGeom>
          <a:noFill/>
        </p:spPr>
        <p:txBody>
          <a:bodyPr wrap="none" rtlCol="0">
            <a:spAutoFit/>
          </a:bodyPr>
          <a:lstStyle/>
          <a:p>
            <a:r>
              <a:rPr lang="zh-CN" altLang="en-US" sz="2400" dirty="0" smtClean="0">
                <a:solidFill>
                  <a:srgbClr val="FF0000"/>
                </a:solidFill>
              </a:rPr>
              <a:t>后面详细解释</a:t>
            </a:r>
            <a:endParaRPr lang="zh-CN" altLang="en-US" sz="2400" dirty="0">
              <a:solidFill>
                <a:srgbClr val="FF0000"/>
              </a:solidFill>
            </a:endParaRPr>
          </a:p>
        </p:txBody>
      </p:sp>
    </p:spTree>
    <p:extLst>
      <p:ext uri="{BB962C8B-B14F-4D97-AF65-F5344CB8AC3E}">
        <p14:creationId xmlns:p14="http://schemas.microsoft.com/office/powerpoint/2010/main" val="34614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深度学习发展简史（二）</a:t>
            </a:r>
            <a:endParaRPr lang="zh-CN" altLang="en-US" dirty="0"/>
          </a:p>
        </p:txBody>
      </p:sp>
      <p:sp>
        <p:nvSpPr>
          <p:cNvPr id="3" name="内容占位符 2"/>
          <p:cNvSpPr>
            <a:spLocks noGrp="1"/>
          </p:cNvSpPr>
          <p:nvPr>
            <p:ph idx="1"/>
          </p:nvPr>
        </p:nvSpPr>
        <p:spPr>
          <a:xfrm>
            <a:off x="457200" y="1484784"/>
            <a:ext cx="8507288" cy="5373216"/>
          </a:xfrm>
        </p:spPr>
        <p:txBody>
          <a:bodyPr>
            <a:normAutofit fontScale="77500" lnSpcReduction="20000"/>
          </a:bodyPr>
          <a:lstStyle/>
          <a:p>
            <a:pPr>
              <a:lnSpc>
                <a:spcPct val="160000"/>
              </a:lnSpc>
            </a:pPr>
            <a:r>
              <a:rPr lang="en-US" altLang="zh-CN" dirty="0" smtClean="0"/>
              <a:t>2006</a:t>
            </a:r>
            <a:r>
              <a:rPr lang="zh-CN" altLang="en-US" dirty="0" smtClean="0"/>
              <a:t>年，</a:t>
            </a:r>
            <a:r>
              <a:rPr lang="en-US" altLang="zh-CN" dirty="0" smtClean="0"/>
              <a:t>Hinton</a:t>
            </a:r>
            <a:r>
              <a:rPr lang="zh-CN" altLang="en-US" dirty="0" smtClean="0"/>
              <a:t>等</a:t>
            </a:r>
            <a:r>
              <a:rPr lang="zh-CN" altLang="en-US" dirty="0"/>
              <a:t>人提出一种可以实现快速学习的</a:t>
            </a:r>
            <a:r>
              <a:rPr lang="zh-CN" altLang="en-US" b="1" dirty="0">
                <a:solidFill>
                  <a:srgbClr val="FF0000"/>
                </a:solidFill>
              </a:rPr>
              <a:t>深度</a:t>
            </a:r>
            <a:r>
              <a:rPr lang="zh-CN" altLang="en-US" dirty="0"/>
              <a:t>信念</a:t>
            </a:r>
            <a:r>
              <a:rPr lang="zh-CN" altLang="en-US" dirty="0" smtClean="0"/>
              <a:t>网络（</a:t>
            </a:r>
            <a:r>
              <a:rPr lang="en-US" altLang="zh-CN" dirty="0" smtClean="0"/>
              <a:t>DBN</a:t>
            </a:r>
            <a:r>
              <a:rPr lang="zh-CN" altLang="en-US" dirty="0" smtClean="0"/>
              <a:t>）</a:t>
            </a:r>
            <a:endParaRPr lang="en-US" altLang="zh-CN" dirty="0" smtClean="0"/>
          </a:p>
          <a:p>
            <a:pPr>
              <a:lnSpc>
                <a:spcPct val="160000"/>
              </a:lnSpc>
            </a:pPr>
            <a:r>
              <a:rPr lang="en-US" altLang="zh-CN" dirty="0" smtClean="0"/>
              <a:t>2009</a:t>
            </a:r>
            <a:r>
              <a:rPr lang="zh-CN" altLang="en-US" dirty="0" smtClean="0"/>
              <a:t>年，</a:t>
            </a:r>
            <a:r>
              <a:rPr lang="en-US" altLang="zh-CN" b="1" dirty="0" smtClean="0">
                <a:solidFill>
                  <a:srgbClr val="FF0000"/>
                </a:solidFill>
              </a:rPr>
              <a:t>GPU</a:t>
            </a:r>
            <a:r>
              <a:rPr lang="zh-CN" altLang="en-US" dirty="0" smtClean="0"/>
              <a:t>被用于训练深度神经网络</a:t>
            </a:r>
            <a:endParaRPr lang="en-US" altLang="zh-CN" dirty="0" smtClean="0"/>
          </a:p>
          <a:p>
            <a:pPr>
              <a:lnSpc>
                <a:spcPct val="160000"/>
              </a:lnSpc>
            </a:pPr>
            <a:r>
              <a:rPr lang="en-US" altLang="zh-CN" dirty="0" smtClean="0"/>
              <a:t>2012</a:t>
            </a:r>
            <a:r>
              <a:rPr lang="zh-CN" altLang="en-US" dirty="0" smtClean="0"/>
              <a:t>年，</a:t>
            </a:r>
            <a:r>
              <a:rPr lang="en-US" altLang="zh-CN" dirty="0" err="1" smtClean="0"/>
              <a:t>AlexNet</a:t>
            </a:r>
            <a:r>
              <a:rPr lang="zh-CN" altLang="en-US" dirty="0" smtClean="0"/>
              <a:t>在</a:t>
            </a:r>
            <a:r>
              <a:rPr lang="en-US" altLang="zh-CN" dirty="0" smtClean="0"/>
              <a:t>ImageNet</a:t>
            </a:r>
            <a:r>
              <a:rPr lang="zh-CN" altLang="en-US" b="1" dirty="0" smtClean="0">
                <a:solidFill>
                  <a:srgbClr val="0070C0"/>
                </a:solidFill>
              </a:rPr>
              <a:t>图像</a:t>
            </a:r>
            <a:r>
              <a:rPr lang="zh-CN" altLang="en-US" b="1" dirty="0">
                <a:solidFill>
                  <a:srgbClr val="0070C0"/>
                </a:solidFill>
              </a:rPr>
              <a:t>识别</a:t>
            </a:r>
            <a:r>
              <a:rPr lang="zh-CN" altLang="en-US" dirty="0" smtClean="0"/>
              <a:t>竞赛中达到</a:t>
            </a:r>
            <a:r>
              <a:rPr lang="en-US" altLang="zh-CN" dirty="0" smtClean="0"/>
              <a:t>83.6%</a:t>
            </a:r>
            <a:r>
              <a:rPr lang="zh-CN" altLang="en-US" dirty="0" smtClean="0"/>
              <a:t>的</a:t>
            </a:r>
            <a:r>
              <a:rPr lang="en-US" altLang="zh-CN" dirty="0" smtClean="0"/>
              <a:t>Top5</a:t>
            </a:r>
            <a:r>
              <a:rPr lang="zh-CN" altLang="en-US" dirty="0" smtClean="0"/>
              <a:t>精度</a:t>
            </a:r>
            <a:endParaRPr lang="en-US" altLang="zh-CN" dirty="0" smtClean="0"/>
          </a:p>
          <a:p>
            <a:pPr>
              <a:lnSpc>
                <a:spcPct val="160000"/>
              </a:lnSpc>
            </a:pPr>
            <a:r>
              <a:rPr lang="en-US" altLang="zh-CN" dirty="0" smtClean="0"/>
              <a:t>2015</a:t>
            </a:r>
            <a:r>
              <a:rPr lang="zh-CN" altLang="en-US" dirty="0" smtClean="0"/>
              <a:t>年，</a:t>
            </a:r>
            <a:r>
              <a:rPr lang="zh-CN" altLang="en-US" dirty="0"/>
              <a:t>微软</a:t>
            </a:r>
            <a:r>
              <a:rPr lang="zh-CN" altLang="en-US" dirty="0" smtClean="0"/>
              <a:t>的</a:t>
            </a:r>
            <a:r>
              <a:rPr lang="en-US" altLang="zh-CN" dirty="0" err="1" smtClean="0"/>
              <a:t>ResNet</a:t>
            </a:r>
            <a:r>
              <a:rPr lang="zh-CN" altLang="en-US" dirty="0"/>
              <a:t>以</a:t>
            </a:r>
            <a:r>
              <a:rPr lang="en-US" altLang="zh-CN" dirty="0"/>
              <a:t>96.43%</a:t>
            </a:r>
            <a:r>
              <a:rPr lang="zh-CN" altLang="en-US" dirty="0"/>
              <a:t>的</a:t>
            </a:r>
            <a:r>
              <a:rPr lang="en-US" altLang="zh-CN" dirty="0" smtClean="0"/>
              <a:t>Top5</a:t>
            </a:r>
            <a:r>
              <a:rPr lang="zh-CN" altLang="en-US" dirty="0" smtClean="0"/>
              <a:t>精度，超过人类水平（</a:t>
            </a:r>
            <a:r>
              <a:rPr lang="en-US" altLang="zh-CN" dirty="0" smtClean="0"/>
              <a:t>94.9</a:t>
            </a:r>
            <a:r>
              <a:rPr lang="en-US" altLang="zh-CN" dirty="0"/>
              <a:t>%</a:t>
            </a:r>
            <a:r>
              <a:rPr lang="zh-CN" altLang="en-US" dirty="0" smtClean="0"/>
              <a:t>）</a:t>
            </a:r>
            <a:endParaRPr lang="en-US" altLang="zh-CN" dirty="0" smtClean="0"/>
          </a:p>
          <a:p>
            <a:pPr>
              <a:lnSpc>
                <a:spcPct val="160000"/>
              </a:lnSpc>
            </a:pPr>
            <a:r>
              <a:rPr lang="en-US" altLang="zh-CN" dirty="0" smtClean="0"/>
              <a:t>2016</a:t>
            </a:r>
            <a:r>
              <a:rPr lang="zh-CN" altLang="en-US" dirty="0" smtClean="0"/>
              <a:t>年，</a:t>
            </a:r>
            <a:r>
              <a:rPr lang="en-US" altLang="zh-CN" dirty="0" err="1" smtClean="0"/>
              <a:t>AlphaGo</a:t>
            </a:r>
            <a:r>
              <a:rPr lang="zh-CN" altLang="en-US" dirty="0" smtClean="0"/>
              <a:t>击败</a:t>
            </a:r>
            <a:r>
              <a:rPr lang="zh-CN" altLang="en-US" b="1" dirty="0" smtClean="0">
                <a:solidFill>
                  <a:srgbClr val="0070C0"/>
                </a:solidFill>
              </a:rPr>
              <a:t>围棋</a:t>
            </a:r>
            <a:r>
              <a:rPr lang="zh-CN" altLang="en-US" dirty="0" smtClean="0"/>
              <a:t>世界冠军</a:t>
            </a:r>
            <a:r>
              <a:rPr lang="en-US" altLang="zh-CN" dirty="0"/>
              <a:t>Lee </a:t>
            </a:r>
            <a:r>
              <a:rPr lang="en-US" altLang="zh-CN" dirty="0" err="1" smtClean="0"/>
              <a:t>Sedol</a:t>
            </a:r>
            <a:endParaRPr lang="en-US" altLang="zh-CN" dirty="0" smtClean="0"/>
          </a:p>
          <a:p>
            <a:pPr>
              <a:lnSpc>
                <a:spcPct val="160000"/>
              </a:lnSpc>
            </a:pPr>
            <a:r>
              <a:rPr lang="en-US" altLang="zh-CN" dirty="0" smtClean="0"/>
              <a:t>2017</a:t>
            </a:r>
            <a:r>
              <a:rPr lang="zh-CN" altLang="en-US" dirty="0" smtClean="0"/>
              <a:t>年，</a:t>
            </a:r>
            <a:r>
              <a:rPr lang="en-US" altLang="zh-CN" dirty="0" smtClean="0"/>
              <a:t>IBM</a:t>
            </a:r>
            <a:r>
              <a:rPr lang="zh-CN" altLang="en-US" dirty="0" smtClean="0"/>
              <a:t>将</a:t>
            </a:r>
            <a:r>
              <a:rPr lang="zh-CN" altLang="en-US" b="1" dirty="0" smtClean="0">
                <a:solidFill>
                  <a:srgbClr val="0070C0"/>
                </a:solidFill>
              </a:rPr>
              <a:t>语音识别</a:t>
            </a:r>
            <a:r>
              <a:rPr lang="zh-CN" altLang="en-US" dirty="0" smtClean="0"/>
              <a:t>错误率降到</a:t>
            </a:r>
            <a:r>
              <a:rPr lang="en-US" altLang="zh-CN" dirty="0" smtClean="0"/>
              <a:t>5.5%</a:t>
            </a:r>
            <a:r>
              <a:rPr lang="zh-CN" altLang="en-US" dirty="0" smtClean="0"/>
              <a:t>（人类</a:t>
            </a:r>
            <a:r>
              <a:rPr lang="en-US" altLang="zh-CN" dirty="0" smtClean="0"/>
              <a:t>5.1%</a:t>
            </a:r>
            <a:r>
              <a:rPr lang="zh-CN" altLang="en-US" dirty="0" smtClean="0"/>
              <a:t>）</a:t>
            </a:r>
            <a:endParaRPr lang="zh-CN" altLang="en-US" dirty="0"/>
          </a:p>
        </p:txBody>
      </p:sp>
    </p:spTree>
    <p:extLst>
      <p:ext uri="{BB962C8B-B14F-4D97-AF65-F5344CB8AC3E}">
        <p14:creationId xmlns:p14="http://schemas.microsoft.com/office/powerpoint/2010/main" val="4003359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小批量优化算法</a:t>
            </a:r>
            <a:r>
              <a:rPr lang="en-US" altLang="zh-CN" dirty="0" smtClean="0"/>
              <a:t/>
            </a:r>
            <a:br>
              <a:rPr lang="en-US" altLang="zh-CN" dirty="0" smtClean="0"/>
            </a:br>
            <a:r>
              <a:rPr lang="en-US" altLang="zh-TW" dirty="0" smtClean="0"/>
              <a:t>Mini-batch</a:t>
            </a:r>
            <a:endParaRPr lang="zh-TW" altLang="en-US" dirty="0"/>
          </a:p>
        </p:txBody>
      </p:sp>
      <p:grpSp>
        <p:nvGrpSpPr>
          <p:cNvPr id="4" name="群組 3"/>
          <p:cNvGrpSpPr/>
          <p:nvPr/>
        </p:nvGrpSpPr>
        <p:grpSpPr>
          <a:xfrm>
            <a:off x="1258864" y="1778496"/>
            <a:ext cx="421911" cy="671513"/>
            <a:chOff x="510563" y="3417283"/>
            <a:chExt cx="421911" cy="671513"/>
          </a:xfrm>
        </p:grpSpPr>
        <p:sp>
          <p:nvSpPr>
            <p:cNvPr id="5" name="矩形 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 name="矩形 5"/>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sp>
        <p:nvSpPr>
          <p:cNvPr id="13" name="矩形 12"/>
          <p:cNvSpPr/>
          <p:nvPr/>
        </p:nvSpPr>
        <p:spPr>
          <a:xfrm>
            <a:off x="2058789" y="178106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17" name="文字方塊 16"/>
          <p:cNvSpPr txBox="1"/>
          <p:nvPr/>
        </p:nvSpPr>
        <p:spPr>
          <a:xfrm rot="5400000">
            <a:off x="2281307" y="332380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8" name="直線單箭頭接點 17"/>
          <p:cNvCxnSpPr/>
          <p:nvPr/>
        </p:nvCxnSpPr>
        <p:spPr>
          <a:xfrm flipV="1">
            <a:off x="1627406" y="211425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027655" y="210904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3426170" y="1778496"/>
            <a:ext cx="428323" cy="671513"/>
            <a:chOff x="507357" y="3417283"/>
            <a:chExt cx="428323" cy="671513"/>
          </a:xfrm>
        </p:grpSpPr>
        <p:sp>
          <p:nvSpPr>
            <p:cNvPr id="25" name="矩形 2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26" name="矩形 25"/>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sp>
        <p:nvSpPr>
          <p:cNvPr id="33" name="矩形 32"/>
          <p:cNvSpPr/>
          <p:nvPr/>
        </p:nvSpPr>
        <p:spPr>
          <a:xfrm>
            <a:off x="4444214" y="1778496"/>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36" name="文字方塊 35"/>
              <p:cNvSpPr txBox="1"/>
              <p:nvPr/>
            </p:nvSpPr>
            <p:spPr>
              <a:xfrm>
                <a:off x="4433773" y="1952099"/>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4433773" y="1952099"/>
                <a:ext cx="391454" cy="369332"/>
              </a:xfrm>
              <a:prstGeom prst="rect">
                <a:avLst/>
              </a:prstGeom>
              <a:blipFill rotWithShape="0">
                <a:blip r:embed="rId3"/>
                <a:stretch>
                  <a:fillRect l="-18462" t="-16393" r="-47692" b="-24590"/>
                </a:stretch>
              </a:blipFill>
            </p:spPr>
            <p:txBody>
              <a:bodyPr/>
              <a:lstStyle/>
              <a:p>
                <a:r>
                  <a:rPr lang="zh-TW" altLang="en-US">
                    <a:noFill/>
                  </a:rPr>
                  <a:t> </a:t>
                </a:r>
              </a:p>
            </p:txBody>
          </p:sp>
        </mc:Fallback>
      </mc:AlternateContent>
      <p:sp>
        <p:nvSpPr>
          <p:cNvPr id="39" name="左-右雙向箭號 38"/>
          <p:cNvSpPr/>
          <p:nvPr/>
        </p:nvSpPr>
        <p:spPr>
          <a:xfrm>
            <a:off x="3785800" y="207047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2" name="文字方塊 41"/>
              <p:cNvSpPr txBox="1"/>
              <p:nvPr/>
            </p:nvSpPr>
            <p:spPr>
              <a:xfrm>
                <a:off x="3927373" y="2265204"/>
                <a:ext cx="3124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3927373" y="2265204"/>
                <a:ext cx="312458" cy="369332"/>
              </a:xfrm>
              <a:prstGeom prst="rect">
                <a:avLst/>
              </a:prstGeom>
              <a:blipFill rotWithShape="0">
                <a:blip r:embed="rId4"/>
                <a:stretch>
                  <a:fillRect l="-23077" t="-1667" r="-7692" b="-8333"/>
                </a:stretch>
              </a:blipFill>
            </p:spPr>
            <p:txBody>
              <a:bodyPr/>
              <a:lstStyle/>
              <a:p>
                <a:r>
                  <a:rPr lang="zh-TW" altLang="en-US">
                    <a:noFill/>
                  </a:rPr>
                  <a:t> </a:t>
                </a:r>
              </a:p>
            </p:txBody>
          </p:sp>
        </mc:Fallback>
      </mc:AlternateContent>
      <p:grpSp>
        <p:nvGrpSpPr>
          <p:cNvPr id="47" name="群組 46"/>
          <p:cNvGrpSpPr/>
          <p:nvPr/>
        </p:nvGrpSpPr>
        <p:grpSpPr>
          <a:xfrm>
            <a:off x="1209850" y="2586461"/>
            <a:ext cx="526106" cy="671513"/>
            <a:chOff x="458466" y="3417283"/>
            <a:chExt cx="526106" cy="671513"/>
          </a:xfrm>
        </p:grpSpPr>
        <p:sp>
          <p:nvSpPr>
            <p:cNvPr id="48" name="矩形 47"/>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31</a:t>
              </a:r>
              <a:endParaRPr lang="zh-TW" altLang="en-US" sz="2400" baseline="30000" dirty="0"/>
            </a:p>
          </p:txBody>
        </p:sp>
      </p:grpSp>
      <p:sp>
        <p:nvSpPr>
          <p:cNvPr id="50" name="矩形 49"/>
          <p:cNvSpPr/>
          <p:nvPr/>
        </p:nvSpPr>
        <p:spPr>
          <a:xfrm>
            <a:off x="2061873" y="258063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51" name="直線單箭頭接點 50"/>
          <p:cNvCxnSpPr/>
          <p:nvPr/>
        </p:nvCxnSpPr>
        <p:spPr>
          <a:xfrm flipV="1">
            <a:off x="1627529" y="292221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027778" y="291700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群組 52"/>
          <p:cNvGrpSpPr/>
          <p:nvPr/>
        </p:nvGrpSpPr>
        <p:grpSpPr>
          <a:xfrm>
            <a:off x="3377157" y="2586461"/>
            <a:ext cx="532518" cy="671513"/>
            <a:chOff x="455261" y="3417283"/>
            <a:chExt cx="532518" cy="671513"/>
          </a:xfrm>
        </p:grpSpPr>
        <p:sp>
          <p:nvSpPr>
            <p:cNvPr id="54" name="矩形 53"/>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55" name="矩形 54"/>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31</a:t>
              </a:r>
              <a:endParaRPr lang="zh-TW" altLang="en-US" sz="2400" baseline="30000" dirty="0"/>
            </a:p>
          </p:txBody>
        </p:sp>
      </p:grpSp>
      <p:sp>
        <p:nvSpPr>
          <p:cNvPr id="56" name="矩形 55"/>
          <p:cNvSpPr/>
          <p:nvPr/>
        </p:nvSpPr>
        <p:spPr>
          <a:xfrm>
            <a:off x="4447297" y="258646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7" name="文字方塊 56"/>
              <p:cNvSpPr txBox="1"/>
              <p:nvPr/>
            </p:nvSpPr>
            <p:spPr>
              <a:xfrm>
                <a:off x="4447297" y="2748469"/>
                <a:ext cx="527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447297" y="2748469"/>
                <a:ext cx="527901" cy="369332"/>
              </a:xfrm>
              <a:prstGeom prst="rect">
                <a:avLst/>
              </a:prstGeom>
              <a:blipFill rotWithShape="0">
                <a:blip r:embed="rId5"/>
                <a:stretch>
                  <a:fillRect l="-13953" t="-18333" r="-33721" b="-26667"/>
                </a:stretch>
              </a:blipFill>
            </p:spPr>
            <p:txBody>
              <a:bodyPr/>
              <a:lstStyle/>
              <a:p>
                <a:r>
                  <a:rPr lang="zh-TW" altLang="en-US">
                    <a:noFill/>
                  </a:rPr>
                  <a:t> </a:t>
                </a:r>
              </a:p>
            </p:txBody>
          </p:sp>
        </mc:Fallback>
      </mc:AlternateContent>
      <p:sp>
        <p:nvSpPr>
          <p:cNvPr id="58" name="左-右雙向箭號 57"/>
          <p:cNvSpPr/>
          <p:nvPr/>
        </p:nvSpPr>
        <p:spPr>
          <a:xfrm>
            <a:off x="3783522" y="28520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9" name="文字方塊 58"/>
              <p:cNvSpPr txBox="1"/>
              <p:nvPr/>
            </p:nvSpPr>
            <p:spPr>
              <a:xfrm>
                <a:off x="3926811" y="3109079"/>
                <a:ext cx="4489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3926811" y="3109079"/>
                <a:ext cx="448905" cy="369332"/>
              </a:xfrm>
              <a:prstGeom prst="rect">
                <a:avLst/>
              </a:prstGeom>
              <a:blipFill rotWithShape="0">
                <a:blip r:embed="rId6"/>
                <a:stretch>
                  <a:fillRect l="-16216" r="-5405" b="-6557"/>
                </a:stretch>
              </a:blipFill>
            </p:spPr>
            <p:txBody>
              <a:bodyPr/>
              <a:lstStyle/>
              <a:p>
                <a:r>
                  <a:rPr lang="zh-TW" altLang="en-US">
                    <a:noFill/>
                  </a:rPr>
                  <a:t> </a:t>
                </a:r>
              </a:p>
            </p:txBody>
          </p:sp>
        </mc:Fallback>
      </mc:AlternateContent>
      <p:pic>
        <p:nvPicPr>
          <p:cNvPr id="60" name="圖片 59"/>
          <p:cNvPicPr preferRelativeResize="0">
            <a:picLocks/>
          </p:cNvPicPr>
          <p:nvPr/>
        </p:nvPicPr>
        <p:blipFill>
          <a:blip r:embed="rId7"/>
          <a:stretch>
            <a:fillRect/>
          </a:stretch>
        </p:blipFill>
        <p:spPr>
          <a:xfrm>
            <a:off x="853541" y="1961431"/>
            <a:ext cx="360000" cy="360000"/>
          </a:xfrm>
          <a:prstGeom prst="rect">
            <a:avLst/>
          </a:prstGeom>
          <a:ln w="38100">
            <a:solidFill>
              <a:schemeClr val="tx1"/>
            </a:solidFill>
          </a:ln>
        </p:spPr>
      </p:pic>
      <p:pic>
        <p:nvPicPr>
          <p:cNvPr id="61" name="圖片 60"/>
          <p:cNvPicPr preferRelativeResize="0">
            <a:picLocks/>
          </p:cNvPicPr>
          <p:nvPr/>
        </p:nvPicPr>
        <p:blipFill>
          <a:blip r:embed="rId8"/>
          <a:stretch>
            <a:fillRect/>
          </a:stretch>
        </p:blipFill>
        <p:spPr>
          <a:xfrm>
            <a:off x="811991" y="4331374"/>
            <a:ext cx="360000" cy="360000"/>
          </a:xfrm>
          <a:prstGeom prst="rect">
            <a:avLst/>
          </a:prstGeom>
          <a:ln w="38100">
            <a:solidFill>
              <a:schemeClr val="tx1"/>
            </a:solidFill>
          </a:ln>
        </p:spPr>
      </p:pic>
      <p:pic>
        <p:nvPicPr>
          <p:cNvPr id="62" name="圖片 61"/>
          <p:cNvPicPr preferRelativeResize="0">
            <a:picLocks/>
          </p:cNvPicPr>
          <p:nvPr/>
        </p:nvPicPr>
        <p:blipFill>
          <a:blip r:embed="rId9"/>
          <a:stretch>
            <a:fillRect/>
          </a:stretch>
        </p:blipFill>
        <p:spPr>
          <a:xfrm>
            <a:off x="824563" y="2718563"/>
            <a:ext cx="360000" cy="360000"/>
          </a:xfrm>
          <a:prstGeom prst="rect">
            <a:avLst/>
          </a:prstGeom>
          <a:ln w="38100">
            <a:solidFill>
              <a:schemeClr val="tx1"/>
            </a:solidFill>
          </a:ln>
        </p:spPr>
      </p:pic>
      <p:pic>
        <p:nvPicPr>
          <p:cNvPr id="63" name="圖片 62"/>
          <p:cNvPicPr preferRelativeResize="0">
            <a:picLocks/>
          </p:cNvPicPr>
          <p:nvPr/>
        </p:nvPicPr>
        <p:blipFill>
          <a:blip r:embed="rId10"/>
          <a:stretch>
            <a:fillRect/>
          </a:stretch>
        </p:blipFill>
        <p:spPr>
          <a:xfrm>
            <a:off x="778436" y="5322008"/>
            <a:ext cx="360000" cy="360000"/>
          </a:xfrm>
          <a:prstGeom prst="rect">
            <a:avLst/>
          </a:prstGeom>
          <a:ln w="38100">
            <a:solidFill>
              <a:schemeClr val="tx1"/>
            </a:solidFill>
          </a:ln>
        </p:spPr>
      </p:pic>
      <p:grpSp>
        <p:nvGrpSpPr>
          <p:cNvPr id="65" name="群組 64"/>
          <p:cNvGrpSpPr/>
          <p:nvPr/>
        </p:nvGrpSpPr>
        <p:grpSpPr>
          <a:xfrm>
            <a:off x="1244871" y="4218355"/>
            <a:ext cx="421910" cy="671513"/>
            <a:chOff x="510564" y="3417283"/>
            <a:chExt cx="421910" cy="671513"/>
          </a:xfrm>
        </p:grpSpPr>
        <p:sp>
          <p:nvSpPr>
            <p:cNvPr id="66" name="矩形 6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7" name="矩形 66"/>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sp>
        <p:nvSpPr>
          <p:cNvPr id="68" name="矩形 67"/>
          <p:cNvSpPr/>
          <p:nvPr/>
        </p:nvSpPr>
        <p:spPr>
          <a:xfrm>
            <a:off x="2044795" y="422092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69" name="文字方塊 68"/>
          <p:cNvSpPr txBox="1"/>
          <p:nvPr/>
        </p:nvSpPr>
        <p:spPr>
          <a:xfrm rot="5400000">
            <a:off x="2266552" y="590866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0" name="直線單箭頭接點 69"/>
          <p:cNvCxnSpPr/>
          <p:nvPr/>
        </p:nvCxnSpPr>
        <p:spPr>
          <a:xfrm flipV="1">
            <a:off x="1613412" y="455411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3013661" y="4548903"/>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p:cNvGrpSpPr/>
          <p:nvPr/>
        </p:nvGrpSpPr>
        <p:grpSpPr>
          <a:xfrm>
            <a:off x="3412177" y="4218355"/>
            <a:ext cx="428322" cy="671513"/>
            <a:chOff x="507358" y="3417283"/>
            <a:chExt cx="428322" cy="671513"/>
          </a:xfrm>
        </p:grpSpPr>
        <p:sp>
          <p:nvSpPr>
            <p:cNvPr id="73" name="矩形 7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4" name="矩形 73"/>
            <p:cNvSpPr/>
            <p:nvPr/>
          </p:nvSpPr>
          <p:spPr>
            <a:xfrm>
              <a:off x="507358" y="3522206"/>
              <a:ext cx="428322"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sp>
        <p:nvSpPr>
          <p:cNvPr id="75" name="矩形 74"/>
          <p:cNvSpPr/>
          <p:nvPr/>
        </p:nvSpPr>
        <p:spPr>
          <a:xfrm>
            <a:off x="4430220" y="4218355"/>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6" name="文字方塊 75"/>
              <p:cNvSpPr txBox="1"/>
              <p:nvPr/>
            </p:nvSpPr>
            <p:spPr>
              <a:xfrm>
                <a:off x="4419779" y="4391958"/>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19779" y="4391958"/>
                <a:ext cx="398058" cy="369332"/>
              </a:xfrm>
              <a:prstGeom prst="rect">
                <a:avLst/>
              </a:prstGeom>
              <a:blipFill rotWithShape="0">
                <a:blip r:embed="rId11"/>
                <a:stretch>
                  <a:fillRect l="-18462" t="-16393" r="-49231" b="-24590"/>
                </a:stretch>
              </a:blipFill>
            </p:spPr>
            <p:txBody>
              <a:bodyPr/>
              <a:lstStyle/>
              <a:p>
                <a:r>
                  <a:rPr lang="zh-TW" altLang="en-US">
                    <a:noFill/>
                  </a:rPr>
                  <a:t> </a:t>
                </a:r>
              </a:p>
            </p:txBody>
          </p:sp>
        </mc:Fallback>
      </mc:AlternateContent>
      <p:sp>
        <p:nvSpPr>
          <p:cNvPr id="77" name="左-右雙向箭號 76"/>
          <p:cNvSpPr/>
          <p:nvPr/>
        </p:nvSpPr>
        <p:spPr>
          <a:xfrm>
            <a:off x="3771806" y="45103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8" name="文字方塊 77"/>
              <p:cNvSpPr txBox="1"/>
              <p:nvPr/>
            </p:nvSpPr>
            <p:spPr>
              <a:xfrm>
                <a:off x="3913379" y="4705063"/>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913379" y="4705063"/>
                <a:ext cx="319062" cy="369332"/>
              </a:xfrm>
              <a:prstGeom prst="rect">
                <a:avLst/>
              </a:prstGeom>
              <a:blipFill rotWithShape="0">
                <a:blip r:embed="rId12"/>
                <a:stretch>
                  <a:fillRect l="-23077" r="-9615" b="-8333"/>
                </a:stretch>
              </a:blipFill>
            </p:spPr>
            <p:txBody>
              <a:bodyPr/>
              <a:lstStyle/>
              <a:p>
                <a:r>
                  <a:rPr lang="zh-TW" altLang="en-US">
                    <a:noFill/>
                  </a:rPr>
                  <a:t> </a:t>
                </a:r>
              </a:p>
            </p:txBody>
          </p:sp>
        </mc:Fallback>
      </mc:AlternateContent>
      <p:grpSp>
        <p:nvGrpSpPr>
          <p:cNvPr id="79" name="群組 78"/>
          <p:cNvGrpSpPr/>
          <p:nvPr/>
        </p:nvGrpSpPr>
        <p:grpSpPr>
          <a:xfrm>
            <a:off x="1210370" y="5171460"/>
            <a:ext cx="526106" cy="671513"/>
            <a:chOff x="458466" y="3417283"/>
            <a:chExt cx="526106" cy="671513"/>
          </a:xfrm>
        </p:grpSpPr>
        <p:sp>
          <p:nvSpPr>
            <p:cNvPr id="80" name="矩形 7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81" name="矩形 80"/>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16</a:t>
              </a:r>
              <a:endParaRPr lang="zh-TW" altLang="en-US" sz="2400" baseline="30000" dirty="0"/>
            </a:p>
          </p:txBody>
        </p:sp>
      </p:grpSp>
      <p:sp>
        <p:nvSpPr>
          <p:cNvPr id="82" name="矩形 81"/>
          <p:cNvSpPr/>
          <p:nvPr/>
        </p:nvSpPr>
        <p:spPr>
          <a:xfrm>
            <a:off x="2062393" y="5165636"/>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83" name="直線單箭頭接點 82"/>
          <p:cNvCxnSpPr/>
          <p:nvPr/>
        </p:nvCxnSpPr>
        <p:spPr>
          <a:xfrm flipV="1">
            <a:off x="1628049" y="5507215"/>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3028298" y="5502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3377677" y="5171460"/>
            <a:ext cx="532518" cy="671513"/>
            <a:chOff x="455261" y="3417283"/>
            <a:chExt cx="532518" cy="671513"/>
          </a:xfrm>
        </p:grpSpPr>
        <p:sp>
          <p:nvSpPr>
            <p:cNvPr id="86" name="矩形 8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87" name="矩形 86"/>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16</a:t>
              </a:r>
              <a:endParaRPr lang="zh-TW" altLang="en-US" sz="2400" baseline="30000" dirty="0"/>
            </a:p>
          </p:txBody>
        </p:sp>
      </p:grpSp>
      <p:sp>
        <p:nvSpPr>
          <p:cNvPr id="88" name="矩形 87"/>
          <p:cNvSpPr/>
          <p:nvPr/>
        </p:nvSpPr>
        <p:spPr>
          <a:xfrm>
            <a:off x="4447817" y="5171460"/>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89" name="文字方塊 88"/>
              <p:cNvSpPr txBox="1"/>
              <p:nvPr/>
            </p:nvSpPr>
            <p:spPr>
              <a:xfrm>
                <a:off x="4447817" y="5333468"/>
                <a:ext cx="5212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89" name="文字方塊 88"/>
              <p:cNvSpPr txBox="1">
                <a:spLocks noRot="1" noChangeAspect="1" noMove="1" noResize="1" noEditPoints="1" noAdjustHandles="1" noChangeArrowheads="1" noChangeShapeType="1" noTextEdit="1"/>
              </p:cNvSpPr>
              <p:nvPr/>
            </p:nvSpPr>
            <p:spPr>
              <a:xfrm>
                <a:off x="4447817" y="5333468"/>
                <a:ext cx="521297" cy="369332"/>
              </a:xfrm>
              <a:prstGeom prst="rect">
                <a:avLst/>
              </a:prstGeom>
              <a:blipFill rotWithShape="0">
                <a:blip r:embed="rId13"/>
                <a:stretch>
                  <a:fillRect l="-14118" t="-18333" r="-35294" b="-26667"/>
                </a:stretch>
              </a:blipFill>
            </p:spPr>
            <p:txBody>
              <a:bodyPr/>
              <a:lstStyle/>
              <a:p>
                <a:r>
                  <a:rPr lang="zh-TW" altLang="en-US">
                    <a:noFill/>
                  </a:rPr>
                  <a:t> </a:t>
                </a:r>
              </a:p>
            </p:txBody>
          </p:sp>
        </mc:Fallback>
      </mc:AlternateContent>
      <p:sp>
        <p:nvSpPr>
          <p:cNvPr id="90" name="左-右雙向箭號 89"/>
          <p:cNvSpPr/>
          <p:nvPr/>
        </p:nvSpPr>
        <p:spPr>
          <a:xfrm>
            <a:off x="3784042" y="5437029"/>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1" name="文字方塊 90"/>
              <p:cNvSpPr txBox="1"/>
              <p:nvPr/>
            </p:nvSpPr>
            <p:spPr>
              <a:xfrm>
                <a:off x="3927331" y="5694078"/>
                <a:ext cx="4423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16</m:t>
                          </m:r>
                        </m:sup>
                      </m:sSup>
                    </m:oMath>
                  </m:oMathPara>
                </a14:m>
                <a:endParaRPr lang="zh-TW" altLang="en-US" sz="2400" dirty="0"/>
              </a:p>
            </p:txBody>
          </p:sp>
        </mc:Choice>
        <mc:Fallback xmlns="">
          <p:sp>
            <p:nvSpPr>
              <p:cNvPr id="91" name="文字方塊 90"/>
              <p:cNvSpPr txBox="1">
                <a:spLocks noRot="1" noChangeAspect="1" noMove="1" noResize="1" noEditPoints="1" noAdjustHandles="1" noChangeArrowheads="1" noChangeShapeType="1" noTextEdit="1"/>
              </p:cNvSpPr>
              <p:nvPr/>
            </p:nvSpPr>
            <p:spPr>
              <a:xfrm>
                <a:off x="3927331" y="5694078"/>
                <a:ext cx="442301" cy="369332"/>
              </a:xfrm>
              <a:prstGeom prst="rect">
                <a:avLst/>
              </a:prstGeom>
              <a:blipFill rotWithShape="0">
                <a:blip r:embed="rId14"/>
                <a:stretch>
                  <a:fillRect l="-16438" r="-5479" b="-6557"/>
                </a:stretch>
              </a:blipFill>
            </p:spPr>
            <p:txBody>
              <a:bodyPr/>
              <a:lstStyle/>
              <a:p>
                <a:r>
                  <a:rPr lang="zh-TW" altLang="en-US">
                    <a:noFill/>
                  </a:rPr>
                  <a:t> </a:t>
                </a:r>
              </a:p>
            </p:txBody>
          </p:sp>
        </mc:Fallback>
      </mc:AlternateContent>
      <p:sp>
        <p:nvSpPr>
          <p:cNvPr id="94" name="文字方塊 93"/>
          <p:cNvSpPr txBox="1"/>
          <p:nvPr/>
        </p:nvSpPr>
        <p:spPr>
          <a:xfrm>
            <a:off x="5201054" y="1759132"/>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smtClean="0"/>
              <a:t>用第一批数据</a:t>
            </a:r>
            <a:endParaRPr lang="zh-TW" altLang="en-US" sz="2400" baseline="30000" dirty="0"/>
          </a:p>
        </p:txBody>
      </p:sp>
      <p:sp>
        <p:nvSpPr>
          <p:cNvPr id="95" name="文字方塊 94"/>
          <p:cNvSpPr txBox="1"/>
          <p:nvPr/>
        </p:nvSpPr>
        <p:spPr>
          <a:xfrm>
            <a:off x="5179447" y="1173277"/>
            <a:ext cx="3586677"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smtClean="0"/>
              <a:t>随机初始化网络参数</a:t>
            </a:r>
            <a:endParaRPr lang="zh-TW" altLang="en-US" sz="2400" dirty="0"/>
          </a:p>
        </p:txBody>
      </p:sp>
      <p:sp>
        <p:nvSpPr>
          <p:cNvPr id="97" name="文字方塊 96"/>
          <p:cNvSpPr txBox="1"/>
          <p:nvPr/>
        </p:nvSpPr>
        <p:spPr>
          <a:xfrm>
            <a:off x="5214990" y="3136165"/>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smtClean="0"/>
              <a:t>用第二批数据</a:t>
            </a:r>
            <a:endParaRPr lang="zh-TW" altLang="en-US" sz="2400" dirty="0"/>
          </a:p>
        </p:txBody>
      </p:sp>
      <p:sp>
        <p:nvSpPr>
          <p:cNvPr id="107" name="文字方塊 106"/>
          <p:cNvSpPr txBox="1"/>
          <p:nvPr/>
        </p:nvSpPr>
        <p:spPr>
          <a:xfrm rot="16200000">
            <a:off x="-479666" y="2468681"/>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8" name="文字方塊 107"/>
          <p:cNvSpPr txBox="1"/>
          <p:nvPr/>
        </p:nvSpPr>
        <p:spPr>
          <a:xfrm rot="16200000">
            <a:off x="-488377" y="4939476"/>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109" name="矩形 108"/>
          <p:cNvSpPr/>
          <p:nvPr/>
        </p:nvSpPr>
        <p:spPr>
          <a:xfrm>
            <a:off x="648662" y="1634942"/>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648662" y="4132044"/>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2" name="文字方塊 111"/>
              <p:cNvSpPr txBox="1"/>
              <p:nvPr/>
            </p:nvSpPr>
            <p:spPr>
              <a:xfrm>
                <a:off x="5795308" y="2244813"/>
                <a:ext cx="23312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5795308" y="2244813"/>
                <a:ext cx="2331279" cy="369332"/>
              </a:xfrm>
              <a:prstGeom prst="rect">
                <a:avLst/>
              </a:prstGeom>
              <a:blipFill rotWithShape="0">
                <a:blip r:embed="rId15"/>
                <a:stretch>
                  <a:fillRect l="-3403" t="-1639" r="-524" b="-98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5795308" y="3621097"/>
                <a:ext cx="24114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r>
                            <a:rPr lang="en-US" altLang="zh-TW" sz="2400" b="0" i="1" smtClean="0">
                              <a:latin typeface="Cambria Math" panose="02040503050406030204" pitchFamily="18" charset="0"/>
                            </a:rPr>
                            <m:t>6</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13" name="文字方塊 112"/>
              <p:cNvSpPr txBox="1">
                <a:spLocks noRot="1" noChangeAspect="1" noMove="1" noResize="1" noEditPoints="1" noAdjustHandles="1" noChangeArrowheads="1" noChangeShapeType="1" noTextEdit="1"/>
              </p:cNvSpPr>
              <p:nvPr/>
            </p:nvSpPr>
            <p:spPr>
              <a:xfrm>
                <a:off x="5795308" y="3621097"/>
                <a:ext cx="2411429" cy="369332"/>
              </a:xfrm>
              <a:prstGeom prst="rect">
                <a:avLst/>
              </a:prstGeom>
              <a:blipFill rotWithShape="0">
                <a:blip r:embed="rId16"/>
                <a:stretch>
                  <a:fillRect l="-3038" t="-1639" r="-506" b="-9836"/>
                </a:stretch>
              </a:blipFill>
            </p:spPr>
            <p:txBody>
              <a:bodyPr/>
              <a:lstStyle/>
              <a:p>
                <a:r>
                  <a:rPr lang="zh-TW" altLang="en-US">
                    <a:noFill/>
                  </a:rPr>
                  <a:t> </a:t>
                </a:r>
              </a:p>
            </p:txBody>
          </p:sp>
        </mc:Fallback>
      </mc:AlternateContent>
      <p:sp>
        <p:nvSpPr>
          <p:cNvPr id="7" name="文字方塊 6"/>
          <p:cNvSpPr txBox="1"/>
          <p:nvPr/>
        </p:nvSpPr>
        <p:spPr>
          <a:xfrm>
            <a:off x="5726242" y="2614145"/>
            <a:ext cx="3245420" cy="461665"/>
          </a:xfrm>
          <a:prstGeom prst="rect">
            <a:avLst/>
          </a:prstGeom>
          <a:noFill/>
        </p:spPr>
        <p:txBody>
          <a:bodyPr wrap="square" rtlCol="0">
            <a:spAutoFit/>
          </a:bodyPr>
          <a:lstStyle/>
          <a:p>
            <a:r>
              <a:rPr lang="zh-CN" altLang="en-US" sz="2400" dirty="0" smtClean="0"/>
              <a:t>修改一次参数</a:t>
            </a:r>
            <a:endParaRPr lang="zh-TW" altLang="en-US" sz="2400" dirty="0"/>
          </a:p>
        </p:txBody>
      </p:sp>
      <p:sp>
        <p:nvSpPr>
          <p:cNvPr id="92" name="文字方塊 91"/>
          <p:cNvSpPr txBox="1"/>
          <p:nvPr/>
        </p:nvSpPr>
        <p:spPr>
          <a:xfrm>
            <a:off x="5726242" y="3950553"/>
            <a:ext cx="3245420" cy="461665"/>
          </a:xfrm>
          <a:prstGeom prst="rect">
            <a:avLst/>
          </a:prstGeom>
          <a:noFill/>
        </p:spPr>
        <p:txBody>
          <a:bodyPr wrap="square" rtlCol="0">
            <a:spAutoFit/>
          </a:bodyPr>
          <a:lstStyle/>
          <a:p>
            <a:r>
              <a:rPr lang="zh-CN" altLang="en-US" sz="2400" dirty="0" smtClean="0"/>
              <a:t>修改一次参数</a:t>
            </a:r>
            <a:endParaRPr lang="zh-TW" altLang="en-US" sz="2400" dirty="0"/>
          </a:p>
        </p:txBody>
      </p:sp>
      <p:sp>
        <p:nvSpPr>
          <p:cNvPr id="93" name="文字方塊 92"/>
          <p:cNvSpPr txBox="1"/>
          <p:nvPr/>
        </p:nvSpPr>
        <p:spPr>
          <a:xfrm>
            <a:off x="5228848" y="4734287"/>
            <a:ext cx="3742814" cy="830997"/>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smtClean="0"/>
              <a:t>直到所有批的数据都使用过</a:t>
            </a:r>
            <a:endParaRPr lang="zh-TW" altLang="en-US" sz="2400" dirty="0"/>
          </a:p>
        </p:txBody>
      </p:sp>
      <p:sp>
        <p:nvSpPr>
          <p:cNvPr id="96" name="文字方塊 95"/>
          <p:cNvSpPr txBox="1"/>
          <p:nvPr/>
        </p:nvSpPr>
        <p:spPr>
          <a:xfrm rot="5400000">
            <a:off x="6523363" y="4589259"/>
            <a:ext cx="751076" cy="461665"/>
          </a:xfrm>
          <a:prstGeom prst="rect">
            <a:avLst/>
          </a:prstGeom>
          <a:noFill/>
        </p:spPr>
        <p:txBody>
          <a:bodyPr wrap="square" rtlCol="0">
            <a:spAutoFit/>
          </a:bodyPr>
          <a:lstStyle/>
          <a:p>
            <a:r>
              <a:rPr lang="en-US" altLang="zh-TW" sz="2400" dirty="0"/>
              <a:t>…</a:t>
            </a:r>
            <a:endParaRPr lang="zh-TW" altLang="en-US" sz="2400" baseline="30000" dirty="0"/>
          </a:p>
        </p:txBody>
      </p:sp>
      <p:sp>
        <p:nvSpPr>
          <p:cNvPr id="98" name="矩形 97"/>
          <p:cNvSpPr/>
          <p:nvPr/>
        </p:nvSpPr>
        <p:spPr>
          <a:xfrm>
            <a:off x="5849733" y="5596570"/>
            <a:ext cx="2209169" cy="4471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smtClean="0"/>
              <a:t>一个</a:t>
            </a:r>
            <a:r>
              <a:rPr lang="en-US" altLang="zh-TW" sz="2400" dirty="0" smtClean="0"/>
              <a:t>epoch</a:t>
            </a:r>
            <a:endParaRPr lang="zh-TW" altLang="en-US" sz="2400" dirty="0"/>
          </a:p>
        </p:txBody>
      </p:sp>
      <p:sp>
        <p:nvSpPr>
          <p:cNvPr id="99" name="矩形 98"/>
          <p:cNvSpPr/>
          <p:nvPr/>
        </p:nvSpPr>
        <p:spPr>
          <a:xfrm>
            <a:off x="5201053" y="1796342"/>
            <a:ext cx="3820463" cy="372802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p:nvSpPr>
        <p:spPr>
          <a:xfrm>
            <a:off x="5236213" y="6141503"/>
            <a:ext cx="3436207" cy="51835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smtClean="0"/>
              <a:t>重复以上过程</a:t>
            </a:r>
            <a:endParaRPr lang="zh-TW" altLang="en-US" sz="2400" dirty="0"/>
          </a:p>
        </p:txBody>
      </p:sp>
      <p:sp>
        <p:nvSpPr>
          <p:cNvPr id="3" name="文字方塊 2"/>
          <p:cNvSpPr txBox="1"/>
          <p:nvPr/>
        </p:nvSpPr>
        <p:spPr>
          <a:xfrm>
            <a:off x="4769134" y="156580"/>
            <a:ext cx="4252382"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800" dirty="0" smtClean="0"/>
              <a:t>其实不是最小化</a:t>
            </a:r>
            <a:r>
              <a:rPr lang="zh-CN" altLang="en-US" sz="2800" dirty="0" smtClean="0">
                <a:solidFill>
                  <a:srgbClr val="FF0000"/>
                </a:solidFill>
              </a:rPr>
              <a:t>整体</a:t>
            </a:r>
            <a:r>
              <a:rPr lang="zh-CN" altLang="en-US" sz="2800" dirty="0" smtClean="0"/>
              <a:t>损失</a:t>
            </a:r>
            <a:r>
              <a:rPr lang="en-US" altLang="zh-TW" sz="2800" dirty="0" smtClean="0"/>
              <a:t>!</a:t>
            </a:r>
            <a:endParaRPr lang="zh-TW" altLang="en-US" sz="2800" dirty="0"/>
          </a:p>
        </p:txBody>
      </p:sp>
    </p:spTree>
    <p:extLst>
      <p:ext uri="{BB962C8B-B14F-4D97-AF65-F5344CB8AC3E}">
        <p14:creationId xmlns:p14="http://schemas.microsoft.com/office/powerpoint/2010/main" val="427061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7" grpId="0"/>
      <p:bldP spid="107" grpId="0"/>
      <p:bldP spid="108" grpId="0"/>
      <p:bldP spid="109" grpId="0" animBg="1"/>
      <p:bldP spid="110" grpId="0" animBg="1"/>
      <p:bldP spid="112" grpId="0"/>
      <p:bldP spid="113" grpId="0"/>
      <p:bldP spid="7" grpId="0"/>
      <p:bldP spid="92" grpId="0"/>
      <p:bldP spid="93" grpId="0"/>
      <p:bldP spid="96" grpId="0"/>
      <p:bldP spid="98" grpId="0" animBg="1"/>
      <p:bldP spid="99" grpId="0" animBg="1"/>
      <p:bldP spid="100"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小批量优化算法</a:t>
            </a:r>
            <a:r>
              <a:rPr lang="en-US" altLang="zh-CN" dirty="0" smtClean="0"/>
              <a:t/>
            </a:r>
            <a:br>
              <a:rPr lang="en-US" altLang="zh-CN" dirty="0" smtClean="0"/>
            </a:br>
            <a:r>
              <a:rPr lang="en-US" altLang="zh-TW" dirty="0" smtClean="0"/>
              <a:t>Mini-batch</a:t>
            </a:r>
            <a:endParaRPr lang="zh-TW" altLang="en-US" dirty="0"/>
          </a:p>
        </p:txBody>
      </p:sp>
      <p:grpSp>
        <p:nvGrpSpPr>
          <p:cNvPr id="36" name="群組 35"/>
          <p:cNvGrpSpPr/>
          <p:nvPr/>
        </p:nvGrpSpPr>
        <p:grpSpPr>
          <a:xfrm>
            <a:off x="151086" y="2470838"/>
            <a:ext cx="4789170" cy="2364808"/>
            <a:chOff x="186028" y="1634942"/>
            <a:chExt cx="4789170" cy="2364808"/>
          </a:xfrm>
        </p:grpSpPr>
        <p:grpSp>
          <p:nvGrpSpPr>
            <p:cNvPr id="5" name="群組 4"/>
            <p:cNvGrpSpPr/>
            <p:nvPr/>
          </p:nvGrpSpPr>
          <p:grpSpPr>
            <a:xfrm>
              <a:off x="1258864" y="1778496"/>
              <a:ext cx="421911" cy="671513"/>
              <a:chOff x="510563" y="3417283"/>
              <a:chExt cx="421911" cy="671513"/>
            </a:xfrm>
          </p:grpSpPr>
          <p:sp>
            <p:nvSpPr>
              <p:cNvPr id="6" name="矩形 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7" name="矩形 6"/>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sp>
          <p:nvSpPr>
            <p:cNvPr id="8" name="矩形 7"/>
            <p:cNvSpPr/>
            <p:nvPr/>
          </p:nvSpPr>
          <p:spPr>
            <a:xfrm>
              <a:off x="2058789" y="178106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9" name="文字方塊 8"/>
            <p:cNvSpPr txBox="1"/>
            <p:nvPr/>
          </p:nvSpPr>
          <p:spPr>
            <a:xfrm rot="5400000">
              <a:off x="2281307" y="3323803"/>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0" name="直線單箭頭接點 9"/>
            <p:cNvCxnSpPr/>
            <p:nvPr/>
          </p:nvCxnSpPr>
          <p:spPr>
            <a:xfrm flipV="1">
              <a:off x="1627406" y="211425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3027655" y="210904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群組 11"/>
            <p:cNvGrpSpPr/>
            <p:nvPr/>
          </p:nvGrpSpPr>
          <p:grpSpPr>
            <a:xfrm>
              <a:off x="3426170" y="1778496"/>
              <a:ext cx="428323" cy="671513"/>
              <a:chOff x="507357" y="3417283"/>
              <a:chExt cx="428323" cy="671513"/>
            </a:xfrm>
          </p:grpSpPr>
          <p:sp>
            <p:nvSpPr>
              <p:cNvPr id="13" name="矩形 1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14" name="矩形 13"/>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sp>
          <p:nvSpPr>
            <p:cNvPr id="15" name="矩形 14"/>
            <p:cNvSpPr/>
            <p:nvPr/>
          </p:nvSpPr>
          <p:spPr>
            <a:xfrm>
              <a:off x="4444214" y="1778496"/>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16" name="文字方塊 15"/>
                <p:cNvSpPr txBox="1"/>
                <p:nvPr/>
              </p:nvSpPr>
              <p:spPr>
                <a:xfrm>
                  <a:off x="4433773" y="1952099"/>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4433773" y="1952099"/>
                  <a:ext cx="391454" cy="369332"/>
                </a:xfrm>
                <a:prstGeom prst="rect">
                  <a:avLst/>
                </a:prstGeom>
                <a:blipFill rotWithShape="0">
                  <a:blip r:embed="rId3"/>
                  <a:stretch>
                    <a:fillRect l="-18750" t="-16393" r="-48438" b="-24590"/>
                  </a:stretch>
                </a:blipFill>
              </p:spPr>
              <p:txBody>
                <a:bodyPr/>
                <a:lstStyle/>
                <a:p>
                  <a:r>
                    <a:rPr lang="zh-TW" altLang="en-US">
                      <a:noFill/>
                    </a:rPr>
                    <a:t> </a:t>
                  </a:r>
                </a:p>
              </p:txBody>
            </p:sp>
          </mc:Fallback>
        </mc:AlternateContent>
        <p:sp>
          <p:nvSpPr>
            <p:cNvPr id="17" name="左-右雙向箭號 16"/>
            <p:cNvSpPr/>
            <p:nvPr/>
          </p:nvSpPr>
          <p:spPr>
            <a:xfrm>
              <a:off x="3785800" y="207047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3927373" y="2265204"/>
                  <a:ext cx="3124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927373" y="2265204"/>
                  <a:ext cx="312458" cy="369332"/>
                </a:xfrm>
                <a:prstGeom prst="rect">
                  <a:avLst/>
                </a:prstGeom>
                <a:blipFill rotWithShape="0">
                  <a:blip r:embed="rId4"/>
                  <a:stretch>
                    <a:fillRect l="-23529" t="-1667" r="-9804" b="-8333"/>
                  </a:stretch>
                </a:blipFill>
              </p:spPr>
              <p:txBody>
                <a:bodyPr/>
                <a:lstStyle/>
                <a:p>
                  <a:r>
                    <a:rPr lang="zh-TW" altLang="en-US">
                      <a:noFill/>
                    </a:rPr>
                    <a:t> </a:t>
                  </a:r>
                </a:p>
              </p:txBody>
            </p:sp>
          </mc:Fallback>
        </mc:AlternateContent>
        <p:grpSp>
          <p:nvGrpSpPr>
            <p:cNvPr id="19" name="群組 18"/>
            <p:cNvGrpSpPr/>
            <p:nvPr/>
          </p:nvGrpSpPr>
          <p:grpSpPr>
            <a:xfrm>
              <a:off x="1209850" y="2586461"/>
              <a:ext cx="526106" cy="671513"/>
              <a:chOff x="458466" y="3417283"/>
              <a:chExt cx="526106" cy="671513"/>
            </a:xfrm>
          </p:grpSpPr>
          <p:sp>
            <p:nvSpPr>
              <p:cNvPr id="20" name="矩形 1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1" name="矩形 20"/>
              <p:cNvSpPr/>
              <p:nvPr/>
            </p:nvSpPr>
            <p:spPr>
              <a:xfrm>
                <a:off x="458466" y="3522206"/>
                <a:ext cx="526106" cy="461665"/>
              </a:xfrm>
              <a:prstGeom prst="rect">
                <a:avLst/>
              </a:prstGeom>
            </p:spPr>
            <p:txBody>
              <a:bodyPr wrap="none">
                <a:spAutoFit/>
              </a:bodyPr>
              <a:lstStyle/>
              <a:p>
                <a:pPr algn="ctr"/>
                <a:r>
                  <a:rPr lang="en-US" altLang="zh-TW" sz="2400" dirty="0"/>
                  <a:t>x</a:t>
                </a:r>
                <a:r>
                  <a:rPr lang="en-US" altLang="zh-TW" sz="2400" baseline="30000" dirty="0"/>
                  <a:t>31</a:t>
                </a:r>
                <a:endParaRPr lang="zh-TW" altLang="en-US" sz="2400" baseline="30000" dirty="0"/>
              </a:p>
            </p:txBody>
          </p:sp>
        </p:grpSp>
        <p:sp>
          <p:nvSpPr>
            <p:cNvPr id="22" name="矩形 21"/>
            <p:cNvSpPr/>
            <p:nvPr/>
          </p:nvSpPr>
          <p:spPr>
            <a:xfrm>
              <a:off x="2061873" y="258063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23" name="直線單箭頭接點 22"/>
            <p:cNvCxnSpPr/>
            <p:nvPr/>
          </p:nvCxnSpPr>
          <p:spPr>
            <a:xfrm flipV="1">
              <a:off x="1627529" y="292221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V="1">
              <a:off x="3027778" y="291700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377157" y="2586461"/>
              <a:ext cx="532518" cy="671513"/>
              <a:chOff x="455261" y="3417283"/>
              <a:chExt cx="532518" cy="671513"/>
            </a:xfrm>
          </p:grpSpPr>
          <p:sp>
            <p:nvSpPr>
              <p:cNvPr id="26" name="矩形 2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27" name="矩形 26"/>
              <p:cNvSpPr/>
              <p:nvPr/>
            </p:nvSpPr>
            <p:spPr>
              <a:xfrm>
                <a:off x="455261" y="3522206"/>
                <a:ext cx="532518" cy="461665"/>
              </a:xfrm>
              <a:prstGeom prst="rect">
                <a:avLst/>
              </a:prstGeom>
            </p:spPr>
            <p:txBody>
              <a:bodyPr wrap="none">
                <a:spAutoFit/>
              </a:bodyPr>
              <a:lstStyle/>
              <a:p>
                <a:pPr algn="ctr"/>
                <a:r>
                  <a:rPr lang="en-US" altLang="zh-TW" sz="2400" dirty="0"/>
                  <a:t>y</a:t>
                </a:r>
                <a:r>
                  <a:rPr lang="en-US" altLang="zh-TW" sz="2400" baseline="30000" dirty="0"/>
                  <a:t>31</a:t>
                </a:r>
                <a:endParaRPr lang="zh-TW" altLang="en-US" sz="2400" baseline="30000" dirty="0"/>
              </a:p>
            </p:txBody>
          </p:sp>
        </p:grpSp>
        <p:sp>
          <p:nvSpPr>
            <p:cNvPr id="28" name="矩形 27"/>
            <p:cNvSpPr/>
            <p:nvPr/>
          </p:nvSpPr>
          <p:spPr>
            <a:xfrm>
              <a:off x="4447297" y="258646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29" name="文字方塊 28"/>
                <p:cNvSpPr txBox="1"/>
                <p:nvPr/>
              </p:nvSpPr>
              <p:spPr>
                <a:xfrm>
                  <a:off x="4447297" y="2748469"/>
                  <a:ext cx="527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447297" y="2748469"/>
                  <a:ext cx="527901" cy="369332"/>
                </a:xfrm>
                <a:prstGeom prst="rect">
                  <a:avLst/>
                </a:prstGeom>
                <a:blipFill rotWithShape="0">
                  <a:blip r:embed="rId5"/>
                  <a:stretch>
                    <a:fillRect l="-13953" t="-18033" r="-33721" b="-24590"/>
                  </a:stretch>
                </a:blipFill>
              </p:spPr>
              <p:txBody>
                <a:bodyPr/>
                <a:lstStyle/>
                <a:p>
                  <a:r>
                    <a:rPr lang="zh-TW" altLang="en-US">
                      <a:noFill/>
                    </a:rPr>
                    <a:t> </a:t>
                  </a:r>
                </a:p>
              </p:txBody>
            </p:sp>
          </mc:Fallback>
        </mc:AlternateContent>
        <p:sp>
          <p:nvSpPr>
            <p:cNvPr id="30" name="左-右雙向箭號 29"/>
            <p:cNvSpPr/>
            <p:nvPr/>
          </p:nvSpPr>
          <p:spPr>
            <a:xfrm>
              <a:off x="3783522" y="285203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1" name="文字方塊 30"/>
                <p:cNvSpPr txBox="1"/>
                <p:nvPr/>
              </p:nvSpPr>
              <p:spPr>
                <a:xfrm>
                  <a:off x="3926811" y="3109079"/>
                  <a:ext cx="4489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31</m:t>
                            </m:r>
                          </m:sup>
                        </m:s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926811" y="3109079"/>
                  <a:ext cx="448905" cy="369332"/>
                </a:xfrm>
                <a:prstGeom prst="rect">
                  <a:avLst/>
                </a:prstGeom>
                <a:blipFill rotWithShape="0">
                  <a:blip r:embed="rId6"/>
                  <a:stretch>
                    <a:fillRect l="-16216" r="-5405" b="-6557"/>
                  </a:stretch>
                </a:blipFill>
              </p:spPr>
              <p:txBody>
                <a:bodyPr/>
                <a:lstStyle/>
                <a:p>
                  <a:r>
                    <a:rPr lang="zh-TW" altLang="en-US">
                      <a:noFill/>
                    </a:rPr>
                    <a:t> </a:t>
                  </a:r>
                </a:p>
              </p:txBody>
            </p:sp>
          </mc:Fallback>
        </mc:AlternateContent>
        <p:pic>
          <p:nvPicPr>
            <p:cNvPr id="32" name="圖片 31"/>
            <p:cNvPicPr preferRelativeResize="0">
              <a:picLocks/>
            </p:cNvPicPr>
            <p:nvPr/>
          </p:nvPicPr>
          <p:blipFill>
            <a:blip r:embed="rId7"/>
            <a:stretch>
              <a:fillRect/>
            </a:stretch>
          </p:blipFill>
          <p:spPr>
            <a:xfrm>
              <a:off x="853541" y="1961431"/>
              <a:ext cx="360000" cy="360000"/>
            </a:xfrm>
            <a:prstGeom prst="rect">
              <a:avLst/>
            </a:prstGeom>
            <a:ln w="38100">
              <a:solidFill>
                <a:schemeClr val="tx1"/>
              </a:solidFill>
            </a:ln>
          </p:spPr>
        </p:pic>
        <p:pic>
          <p:nvPicPr>
            <p:cNvPr id="33" name="圖片 32"/>
            <p:cNvPicPr preferRelativeResize="0">
              <a:picLocks/>
            </p:cNvPicPr>
            <p:nvPr/>
          </p:nvPicPr>
          <p:blipFill>
            <a:blip r:embed="rId8"/>
            <a:stretch>
              <a:fillRect/>
            </a:stretch>
          </p:blipFill>
          <p:spPr>
            <a:xfrm>
              <a:off x="824563" y="2718563"/>
              <a:ext cx="360000" cy="360000"/>
            </a:xfrm>
            <a:prstGeom prst="rect">
              <a:avLst/>
            </a:prstGeom>
            <a:ln w="38100">
              <a:solidFill>
                <a:schemeClr val="tx1"/>
              </a:solidFill>
            </a:ln>
          </p:spPr>
        </p:pic>
        <p:sp>
          <p:nvSpPr>
            <p:cNvPr id="34" name="文字方塊 33"/>
            <p:cNvSpPr txBox="1"/>
            <p:nvPr/>
          </p:nvSpPr>
          <p:spPr>
            <a:xfrm rot="16200000">
              <a:off x="-422074" y="2569533"/>
              <a:ext cx="1677869" cy="461665"/>
            </a:xfrm>
            <a:prstGeom prst="rect">
              <a:avLst/>
            </a:prstGeom>
            <a:noFill/>
          </p:spPr>
          <p:txBody>
            <a:bodyPr wrap="square" rtlCol="0">
              <a:spAutoFit/>
            </a:bodyPr>
            <a:lstStyle/>
            <a:p>
              <a:pPr algn="ctr"/>
              <a:r>
                <a:rPr lang="en-US" altLang="zh-TW" sz="2400" dirty="0">
                  <a:solidFill>
                    <a:srgbClr val="0000FF"/>
                  </a:solidFill>
                </a:rPr>
                <a:t>Mini-batch</a:t>
              </a:r>
              <a:endParaRPr lang="zh-TW" altLang="en-US" sz="2400" dirty="0">
                <a:solidFill>
                  <a:srgbClr val="0000FF"/>
                </a:solidFill>
              </a:endParaRPr>
            </a:p>
          </p:txBody>
        </p:sp>
        <p:sp>
          <p:nvSpPr>
            <p:cNvPr id="35" name="矩形 34"/>
            <p:cNvSpPr/>
            <p:nvPr/>
          </p:nvSpPr>
          <p:spPr>
            <a:xfrm>
              <a:off x="648662" y="1634942"/>
              <a:ext cx="4279192" cy="23100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7" name="群組 46"/>
          <p:cNvGrpSpPr/>
          <p:nvPr/>
        </p:nvGrpSpPr>
        <p:grpSpPr>
          <a:xfrm>
            <a:off x="5036779" y="2470838"/>
            <a:ext cx="4032887" cy="4199709"/>
            <a:chOff x="5201053" y="1759132"/>
            <a:chExt cx="4032887" cy="4199709"/>
          </a:xfrm>
        </p:grpSpPr>
        <p:sp>
          <p:nvSpPr>
            <p:cNvPr id="37" name="文字方塊 36"/>
            <p:cNvSpPr txBox="1"/>
            <p:nvPr/>
          </p:nvSpPr>
          <p:spPr>
            <a:xfrm>
              <a:off x="5201054" y="1759132"/>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1</a:t>
              </a:r>
              <a:r>
                <a:rPr lang="en-US" altLang="zh-TW" sz="2400" baseline="30000" dirty="0"/>
                <a:t>st</a:t>
              </a:r>
              <a:r>
                <a:rPr lang="en-US" altLang="zh-TW" sz="2400" dirty="0"/>
                <a:t> batch</a:t>
              </a:r>
              <a:endParaRPr lang="zh-TW" altLang="en-US" sz="2400" baseline="30000" dirty="0"/>
            </a:p>
          </p:txBody>
        </p:sp>
        <p:sp>
          <p:nvSpPr>
            <p:cNvPr id="38" name="文字方塊 37"/>
            <p:cNvSpPr txBox="1"/>
            <p:nvPr/>
          </p:nvSpPr>
          <p:spPr>
            <a:xfrm>
              <a:off x="5214990" y="3136165"/>
              <a:ext cx="3069419" cy="461665"/>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Pick the 2</a:t>
              </a:r>
              <a:r>
                <a:rPr lang="en-US" altLang="zh-TW" sz="2400" baseline="30000" dirty="0"/>
                <a:t>nd</a:t>
              </a:r>
              <a:r>
                <a:rPr lang="en-US" altLang="zh-TW" sz="2400" dirty="0"/>
                <a:t> batch</a:t>
              </a:r>
              <a:endParaRPr lang="zh-TW" altLang="en-US" sz="2400" baseline="30000" dirty="0"/>
            </a:p>
          </p:txBody>
        </p:sp>
        <mc:AlternateContent xmlns:mc="http://schemas.openxmlformats.org/markup-compatibility/2006" xmlns:a14="http://schemas.microsoft.com/office/drawing/2010/main">
          <mc:Choice Requires="a14">
            <p:sp>
              <p:nvSpPr>
                <p:cNvPr id="39" name="文字方塊 38"/>
                <p:cNvSpPr txBox="1"/>
                <p:nvPr/>
              </p:nvSpPr>
              <p:spPr>
                <a:xfrm>
                  <a:off x="5795308" y="2244813"/>
                  <a:ext cx="23312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3</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795308" y="2244813"/>
                  <a:ext cx="2331279" cy="369332"/>
                </a:xfrm>
                <a:prstGeom prst="rect">
                  <a:avLst/>
                </a:prstGeom>
                <a:blipFill rotWithShape="0">
                  <a:blip r:embed="rId9"/>
                  <a:stretch>
                    <a:fillRect l="-3403" t="-1639" r="-524" b="-81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5795308" y="3621097"/>
                  <a:ext cx="24114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r>
                          <a:rPr lang="en-US" altLang="zh-TW" sz="2400" b="0" i="1" smtClean="0">
                            <a:latin typeface="Cambria Math" panose="02040503050406030204" pitchFamily="18" charset="0"/>
                          </a:rPr>
                          <m:t>′′=</m:t>
                        </m:r>
                        <m:sSup>
                          <m:sSupPr>
                            <m:ctrlPr>
                              <a:rPr lang="en-US" altLang="zh-TW" sz="2400" i="1">
                                <a:latin typeface="Cambria Math"/>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1</m:t>
                            </m:r>
                            <m:r>
                              <a:rPr lang="en-US" altLang="zh-TW" sz="2400" b="0" i="1" smtClean="0">
                                <a:latin typeface="Cambria Math" panose="02040503050406030204" pitchFamily="18" charset="0"/>
                              </a:rPr>
                              <m:t>6</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5795308" y="3621097"/>
                  <a:ext cx="2411429" cy="369332"/>
                </a:xfrm>
                <a:prstGeom prst="rect">
                  <a:avLst/>
                </a:prstGeom>
                <a:blipFill rotWithShape="0">
                  <a:blip r:embed="rId10"/>
                  <a:stretch>
                    <a:fillRect l="-3038" t="-1667" r="-506" b="-10000"/>
                  </a:stretch>
                </a:blipFill>
              </p:spPr>
              <p:txBody>
                <a:bodyPr/>
                <a:lstStyle/>
                <a:p>
                  <a:r>
                    <a:rPr lang="zh-TW" altLang="en-US">
                      <a:noFill/>
                    </a:rPr>
                    <a:t> </a:t>
                  </a:r>
                </a:p>
              </p:txBody>
            </p:sp>
          </mc:Fallback>
        </mc:AlternateContent>
        <p:sp>
          <p:nvSpPr>
            <p:cNvPr id="41" name="文字方塊 40"/>
            <p:cNvSpPr txBox="1"/>
            <p:nvPr/>
          </p:nvSpPr>
          <p:spPr>
            <a:xfrm>
              <a:off x="5726242" y="2614145"/>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42" name="文字方塊 41"/>
            <p:cNvSpPr txBox="1"/>
            <p:nvPr/>
          </p:nvSpPr>
          <p:spPr>
            <a:xfrm>
              <a:off x="5726242" y="3950553"/>
              <a:ext cx="3507698" cy="461665"/>
            </a:xfrm>
            <a:prstGeom prst="rect">
              <a:avLst/>
            </a:prstGeom>
            <a:noFill/>
          </p:spPr>
          <p:txBody>
            <a:bodyPr wrap="square" rtlCol="0">
              <a:spAutoFit/>
            </a:bodyPr>
            <a:lstStyle/>
            <a:p>
              <a:r>
                <a:rPr lang="en-US" altLang="zh-TW" sz="2400" dirty="0"/>
                <a:t>Update parameters once</a:t>
              </a:r>
              <a:endParaRPr lang="zh-TW" altLang="en-US" sz="2400" dirty="0"/>
            </a:p>
          </p:txBody>
        </p:sp>
        <p:sp>
          <p:nvSpPr>
            <p:cNvPr id="43" name="文字方塊 42"/>
            <p:cNvSpPr txBox="1"/>
            <p:nvPr/>
          </p:nvSpPr>
          <p:spPr>
            <a:xfrm>
              <a:off x="5228849" y="4734287"/>
              <a:ext cx="3537276" cy="830997"/>
            </a:xfrm>
            <a:prstGeom prst="rect">
              <a:avLst/>
            </a:prstGeom>
            <a:noFill/>
          </p:spPr>
          <p:txBody>
            <a:bodyPr wrap="square" rtlCol="0">
              <a:spAutoFit/>
            </a:bodyPr>
            <a:lstStyle/>
            <a:p>
              <a:pPr marL="514350" indent="-514350">
                <a:buFont typeface="Wingdings" panose="05000000000000000000" pitchFamily="2" charset="2"/>
                <a:buChar char="Ø"/>
              </a:pPr>
              <a:r>
                <a:rPr lang="en-US" altLang="zh-TW" sz="2400" dirty="0"/>
                <a:t>Until all mini-batches have been picked</a:t>
              </a:r>
              <a:endParaRPr lang="zh-TW" altLang="en-US" sz="2400" baseline="30000" dirty="0"/>
            </a:p>
          </p:txBody>
        </p:sp>
        <p:sp>
          <p:nvSpPr>
            <p:cNvPr id="44" name="文字方塊 43"/>
            <p:cNvSpPr txBox="1"/>
            <p:nvPr/>
          </p:nvSpPr>
          <p:spPr>
            <a:xfrm rot="5400000">
              <a:off x="6523363" y="4589259"/>
              <a:ext cx="751076" cy="461665"/>
            </a:xfrm>
            <a:prstGeom prst="rect">
              <a:avLst/>
            </a:prstGeom>
            <a:noFill/>
          </p:spPr>
          <p:txBody>
            <a:bodyPr wrap="square" rtlCol="0">
              <a:spAutoFit/>
            </a:bodyPr>
            <a:lstStyle/>
            <a:p>
              <a:r>
                <a:rPr lang="en-US" altLang="zh-TW" sz="2400" dirty="0"/>
                <a:t>…</a:t>
              </a:r>
              <a:endParaRPr lang="zh-TW" altLang="en-US" sz="2400" baseline="30000" dirty="0"/>
            </a:p>
          </p:txBody>
        </p:sp>
        <p:sp>
          <p:nvSpPr>
            <p:cNvPr id="45" name="矩形 44"/>
            <p:cNvSpPr/>
            <p:nvPr/>
          </p:nvSpPr>
          <p:spPr>
            <a:xfrm>
              <a:off x="6025149" y="5511680"/>
              <a:ext cx="2209169" cy="44716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smtClean="0"/>
                <a:t>一个</a:t>
              </a:r>
              <a:r>
                <a:rPr lang="en-US" altLang="zh-TW" sz="2400" dirty="0" smtClean="0"/>
                <a:t>epoch</a:t>
              </a:r>
              <a:endParaRPr lang="zh-TW" altLang="en-US" sz="2400" dirty="0"/>
            </a:p>
          </p:txBody>
        </p:sp>
        <p:sp>
          <p:nvSpPr>
            <p:cNvPr id="46" name="矩形 45"/>
            <p:cNvSpPr/>
            <p:nvPr/>
          </p:nvSpPr>
          <p:spPr>
            <a:xfrm>
              <a:off x="5201053" y="1796342"/>
              <a:ext cx="3820463" cy="372802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49" name="直線接點 48"/>
          <p:cNvCxnSpPr/>
          <p:nvPr/>
        </p:nvCxnSpPr>
        <p:spPr>
          <a:xfrm>
            <a:off x="4275073" y="2027239"/>
            <a:ext cx="195063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6542953" y="2027239"/>
            <a:ext cx="13414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a:off x="3342217" y="2027239"/>
            <a:ext cx="1781704" cy="4195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6833214" y="2027239"/>
            <a:ext cx="482603" cy="50749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549131" y="4801685"/>
            <a:ext cx="4395721" cy="523220"/>
          </a:xfrm>
          <a:prstGeom prst="rect">
            <a:avLst/>
          </a:prstGeom>
          <a:noFill/>
        </p:spPr>
        <p:txBody>
          <a:bodyPr wrap="square" rtlCol="0">
            <a:spAutoFit/>
          </a:bodyPr>
          <a:lstStyle/>
          <a:p>
            <a:pPr algn="ctr"/>
            <a:r>
              <a:rPr lang="zh-CN" altLang="en-US" sz="2800" dirty="0" smtClean="0">
                <a:solidFill>
                  <a:srgbClr val="FF0000"/>
                </a:solidFill>
              </a:rPr>
              <a:t>每批里有</a:t>
            </a:r>
            <a:r>
              <a:rPr lang="en-US" altLang="zh-CN" sz="2800" dirty="0" smtClean="0">
                <a:solidFill>
                  <a:srgbClr val="FF0000"/>
                </a:solidFill>
              </a:rPr>
              <a:t>100</a:t>
            </a:r>
            <a:r>
              <a:rPr lang="zh-CN" altLang="en-US" sz="2800" dirty="0" smtClean="0">
                <a:solidFill>
                  <a:srgbClr val="FF0000"/>
                </a:solidFill>
              </a:rPr>
              <a:t>个样例数据</a:t>
            </a:r>
            <a:endParaRPr lang="zh-TW" altLang="en-US" sz="2800" dirty="0">
              <a:solidFill>
                <a:srgbClr val="FF0000"/>
              </a:solidFill>
            </a:endParaRPr>
          </a:p>
        </p:txBody>
      </p:sp>
      <p:sp>
        <p:nvSpPr>
          <p:cNvPr id="57" name="文字方塊 56"/>
          <p:cNvSpPr txBox="1"/>
          <p:nvPr/>
        </p:nvSpPr>
        <p:spPr>
          <a:xfrm>
            <a:off x="2992835" y="5827346"/>
            <a:ext cx="2131085" cy="523220"/>
          </a:xfrm>
          <a:prstGeom prst="rect">
            <a:avLst/>
          </a:prstGeom>
          <a:noFill/>
        </p:spPr>
        <p:txBody>
          <a:bodyPr wrap="square" rtlCol="0">
            <a:spAutoFit/>
          </a:bodyPr>
          <a:lstStyle/>
          <a:p>
            <a:pPr algn="ctr"/>
            <a:r>
              <a:rPr lang="zh-CN" altLang="en-US" sz="2800" dirty="0" smtClean="0">
                <a:solidFill>
                  <a:srgbClr val="0000FF"/>
                </a:solidFill>
              </a:rPr>
              <a:t>重复</a:t>
            </a:r>
            <a:r>
              <a:rPr lang="en-US" altLang="zh-CN" sz="2800" dirty="0" smtClean="0">
                <a:solidFill>
                  <a:srgbClr val="0000FF"/>
                </a:solidFill>
              </a:rPr>
              <a:t>20</a:t>
            </a:r>
            <a:r>
              <a:rPr lang="zh-CN" altLang="en-US" sz="2800" dirty="0">
                <a:solidFill>
                  <a:srgbClr val="0000FF"/>
                </a:solidFill>
              </a:rPr>
              <a:t>次</a:t>
            </a:r>
            <a:endParaRPr lang="zh-TW" altLang="en-US" sz="2800" dirty="0">
              <a:solidFill>
                <a:srgbClr val="0000FF"/>
              </a:solidFill>
            </a:endParaRPr>
          </a:p>
        </p:txBody>
      </p:sp>
      <p:sp>
        <p:nvSpPr>
          <p:cNvPr id="55" name="TextBox 54"/>
          <p:cNvSpPr txBox="1"/>
          <p:nvPr/>
        </p:nvSpPr>
        <p:spPr>
          <a:xfrm>
            <a:off x="370973" y="1630386"/>
            <a:ext cx="8440382" cy="369332"/>
          </a:xfrm>
          <a:prstGeom prst="rect">
            <a:avLst/>
          </a:prstGeom>
          <a:solidFill>
            <a:schemeClr val="tx1"/>
          </a:solidFill>
          <a:ln>
            <a:solidFill>
              <a:schemeClr val="tx1"/>
            </a:solidFill>
          </a:ln>
        </p:spPr>
        <p:txBody>
          <a:bodyPr wrap="square" rtlCol="0">
            <a:spAutoFit/>
          </a:bodyPr>
          <a:lstStyle/>
          <a:p>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model.fit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Y_train</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batch_size</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=100, epochs=20)</a:t>
            </a:r>
            <a:endPar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198096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Keras</a:t>
            </a:r>
            <a:endParaRPr lang="zh-TW" altLang="en-US" dirty="0"/>
          </a:p>
        </p:txBody>
      </p:sp>
      <p:sp>
        <p:nvSpPr>
          <p:cNvPr id="4" name="矩形 3"/>
          <p:cNvSpPr/>
          <p:nvPr/>
        </p:nvSpPr>
        <p:spPr>
          <a:xfrm>
            <a:off x="470079" y="3228603"/>
            <a:ext cx="8673921" cy="461665"/>
          </a:xfrm>
          <a:prstGeom prst="rect">
            <a:avLst/>
          </a:prstGeom>
        </p:spPr>
        <p:txBody>
          <a:bodyPr wrap="square">
            <a:spAutoFit/>
          </a:bodyPr>
          <a:lstStyle/>
          <a:p>
            <a:r>
              <a:rPr lang="zh-TW" altLang="en-US" sz="2400" dirty="0"/>
              <a:t>http://keras.io/getting-started/faq/#how-can-i-save-a-keras-model</a:t>
            </a:r>
          </a:p>
        </p:txBody>
      </p:sp>
      <p:sp>
        <p:nvSpPr>
          <p:cNvPr id="7" name="文字方塊 6"/>
          <p:cNvSpPr txBox="1"/>
          <p:nvPr/>
        </p:nvSpPr>
        <p:spPr>
          <a:xfrm>
            <a:off x="470079" y="3902315"/>
            <a:ext cx="3859739" cy="461665"/>
          </a:xfrm>
          <a:prstGeom prst="rect">
            <a:avLst/>
          </a:prstGeom>
          <a:noFill/>
        </p:spPr>
        <p:txBody>
          <a:bodyPr wrap="square" rtlCol="0">
            <a:spAutoFit/>
          </a:bodyPr>
          <a:lstStyle/>
          <a:p>
            <a:r>
              <a:rPr lang="zh-CN" altLang="en-US" sz="2400" dirty="0" smtClean="0"/>
              <a:t>评估和使用训练好的模型：</a:t>
            </a:r>
            <a:endParaRPr lang="zh-TW" altLang="en-US" sz="2400" dirty="0"/>
          </a:p>
        </p:txBody>
      </p:sp>
      <p:sp>
        <p:nvSpPr>
          <p:cNvPr id="10" name="文字方塊 9"/>
          <p:cNvSpPr txBox="1"/>
          <p:nvPr/>
        </p:nvSpPr>
        <p:spPr>
          <a:xfrm>
            <a:off x="628650" y="4631581"/>
            <a:ext cx="1378040" cy="461665"/>
          </a:xfrm>
          <a:prstGeom prst="rect">
            <a:avLst/>
          </a:prstGeom>
          <a:noFill/>
        </p:spPr>
        <p:txBody>
          <a:bodyPr wrap="square" rtlCol="0">
            <a:spAutoFit/>
          </a:bodyPr>
          <a:lstStyle/>
          <a:p>
            <a:r>
              <a:rPr lang="zh-CN" altLang="en-US" sz="2400" dirty="0" smtClean="0"/>
              <a:t>评估</a:t>
            </a:r>
            <a:r>
              <a:rPr lang="en-US" altLang="zh-TW" sz="2400" dirty="0" smtClean="0"/>
              <a:t>:</a:t>
            </a:r>
            <a:endParaRPr lang="zh-TW" altLang="en-US" sz="2400" dirty="0"/>
          </a:p>
        </p:txBody>
      </p:sp>
      <p:sp>
        <p:nvSpPr>
          <p:cNvPr id="12" name="文字方塊 11"/>
          <p:cNvSpPr txBox="1"/>
          <p:nvPr/>
        </p:nvSpPr>
        <p:spPr>
          <a:xfrm>
            <a:off x="628650" y="5683686"/>
            <a:ext cx="1378040" cy="461665"/>
          </a:xfrm>
          <a:prstGeom prst="rect">
            <a:avLst/>
          </a:prstGeom>
          <a:noFill/>
        </p:spPr>
        <p:txBody>
          <a:bodyPr wrap="square" rtlCol="0">
            <a:spAutoFit/>
          </a:bodyPr>
          <a:lstStyle/>
          <a:p>
            <a:r>
              <a:rPr lang="zh-CN" altLang="en-US" sz="2400" dirty="0" smtClean="0"/>
              <a:t>使用</a:t>
            </a:r>
            <a:r>
              <a:rPr lang="en-US" altLang="zh-TW" sz="2400" dirty="0" smtClean="0"/>
              <a:t>:</a:t>
            </a:r>
            <a:endParaRPr lang="zh-TW" altLang="en-US" sz="2400" dirty="0"/>
          </a:p>
        </p:txBody>
      </p:sp>
      <p:sp>
        <p:nvSpPr>
          <p:cNvPr id="6" name="文字方塊 5"/>
          <p:cNvSpPr txBox="1"/>
          <p:nvPr/>
        </p:nvSpPr>
        <p:spPr>
          <a:xfrm>
            <a:off x="470079" y="2477529"/>
            <a:ext cx="3966810" cy="461665"/>
          </a:xfrm>
          <a:prstGeom prst="rect">
            <a:avLst/>
          </a:prstGeom>
          <a:noFill/>
        </p:spPr>
        <p:txBody>
          <a:bodyPr wrap="square" rtlCol="0">
            <a:spAutoFit/>
          </a:bodyPr>
          <a:lstStyle/>
          <a:p>
            <a:r>
              <a:rPr lang="zh-CN" altLang="en-US" sz="2400" dirty="0" smtClean="0"/>
              <a:t>存储和加载训练好的模型：</a:t>
            </a:r>
            <a:endParaRPr lang="zh-TW" altLang="en-US" sz="2400" dirty="0"/>
          </a:p>
        </p:txBody>
      </p:sp>
      <p:pic>
        <p:nvPicPr>
          <p:cNvPr id="24578" name="Picture 2" descr="http://neuralnetworksanddeeplearning.com/images/tikz36.png?_=52975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818" y="1702828"/>
            <a:ext cx="2879892" cy="143480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p:nvPr/>
        </p:nvGrpSpPr>
        <p:grpSpPr>
          <a:xfrm>
            <a:off x="3742544" y="163804"/>
            <a:ext cx="5039860" cy="1287075"/>
            <a:chOff x="3574937" y="165444"/>
            <a:chExt cx="5039860" cy="1287075"/>
          </a:xfrm>
        </p:grpSpPr>
        <p:grpSp>
          <p:nvGrpSpPr>
            <p:cNvPr id="16" name="组合 15"/>
            <p:cNvGrpSpPr/>
            <p:nvPr/>
          </p:nvGrpSpPr>
          <p:grpSpPr>
            <a:xfrm>
              <a:off x="3574937" y="183515"/>
              <a:ext cx="1388690" cy="1269004"/>
              <a:chOff x="6931" y="1318983"/>
              <a:chExt cx="2071799" cy="1825772"/>
            </a:xfrm>
          </p:grpSpPr>
          <p:sp>
            <p:nvSpPr>
              <p:cNvPr id="29" name="圆角矩形 28"/>
              <p:cNvSpPr/>
              <p:nvPr/>
            </p:nvSpPr>
            <p:spPr>
              <a:xfrm>
                <a:off x="6931" y="1318983"/>
                <a:ext cx="2071799" cy="1825772"/>
              </a:xfrm>
              <a:prstGeom prst="roundRect">
                <a:avLst>
                  <a:gd name="adj" fmla="val 1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30" name="圆角矩形 4"/>
              <p:cNvSpPr/>
              <p:nvPr/>
            </p:nvSpPr>
            <p:spPr>
              <a:xfrm>
                <a:off x="60407" y="1365054"/>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第一步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构建神经网络</a:t>
                </a:r>
                <a:endParaRPr lang="zh-TW" altLang="en-US" sz="2400" kern="1200" dirty="0"/>
              </a:p>
            </p:txBody>
          </p:sp>
        </p:grpSp>
        <p:grpSp>
          <p:nvGrpSpPr>
            <p:cNvPr id="17" name="组合 16"/>
            <p:cNvGrpSpPr/>
            <p:nvPr/>
          </p:nvGrpSpPr>
          <p:grpSpPr>
            <a:xfrm>
              <a:off x="5082148" y="676728"/>
              <a:ext cx="303735" cy="387797"/>
              <a:chOff x="2285910" y="1918765"/>
              <a:chExt cx="439221" cy="513806"/>
            </a:xfrm>
          </p:grpSpPr>
          <p:sp>
            <p:nvSpPr>
              <p:cNvPr id="27" name="右箭头 26"/>
              <p:cNvSpPr/>
              <p:nvPr/>
            </p:nvSpPr>
            <p:spPr>
              <a:xfrm>
                <a:off x="2285910"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8" name="右箭头 6"/>
              <p:cNvSpPr/>
              <p:nvPr/>
            </p:nvSpPr>
            <p:spPr>
              <a:xfrm>
                <a:off x="2285910"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18" name="组合 17"/>
            <p:cNvGrpSpPr/>
            <p:nvPr/>
          </p:nvGrpSpPr>
          <p:grpSpPr>
            <a:xfrm>
              <a:off x="5450385" y="165444"/>
              <a:ext cx="1364591" cy="1235074"/>
              <a:chOff x="2795952" y="1253481"/>
              <a:chExt cx="2071799" cy="1825772"/>
            </a:xfrm>
          </p:grpSpPr>
          <p:sp>
            <p:nvSpPr>
              <p:cNvPr id="25" name="圆角矩形 24"/>
              <p:cNvSpPr/>
              <p:nvPr/>
            </p:nvSpPr>
            <p:spPr>
              <a:xfrm>
                <a:off x="2795952" y="1253481"/>
                <a:ext cx="2071799" cy="1825772"/>
              </a:xfrm>
              <a:prstGeom prst="roundRect">
                <a:avLst>
                  <a:gd name="adj" fmla="val 10000"/>
                </a:avLst>
              </a:prstGeom>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sp>
          <p:sp>
            <p:nvSpPr>
              <p:cNvPr id="26" name="圆角矩形 8"/>
              <p:cNvSpPr/>
              <p:nvPr/>
            </p:nvSpPr>
            <p:spPr>
              <a:xfrm>
                <a:off x="2823765" y="1321276"/>
                <a:ext cx="1964847"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第二步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确定学习目标</a:t>
                </a:r>
                <a:endParaRPr lang="zh-TW" altLang="en-US" sz="2400" kern="1200" dirty="0"/>
              </a:p>
            </p:txBody>
          </p:sp>
        </p:grpSp>
        <p:grpSp>
          <p:nvGrpSpPr>
            <p:cNvPr id="19" name="组合 18"/>
            <p:cNvGrpSpPr/>
            <p:nvPr/>
          </p:nvGrpSpPr>
          <p:grpSpPr>
            <a:xfrm>
              <a:off x="6890236" y="683747"/>
              <a:ext cx="303735" cy="387797"/>
              <a:chOff x="5186429" y="1918765"/>
              <a:chExt cx="439221" cy="513806"/>
            </a:xfrm>
          </p:grpSpPr>
          <p:sp>
            <p:nvSpPr>
              <p:cNvPr id="23" name="右箭头 22"/>
              <p:cNvSpPr/>
              <p:nvPr/>
            </p:nvSpPr>
            <p:spPr>
              <a:xfrm>
                <a:off x="5186429" y="1918765"/>
                <a:ext cx="439221" cy="513806"/>
              </a:xfrm>
              <a:prstGeom prst="rightArrow">
                <a:avLst>
                  <a:gd name="adj1" fmla="val 60000"/>
                  <a:gd name="adj2" fmla="val 5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24" name="右箭头 10"/>
              <p:cNvSpPr/>
              <p:nvPr/>
            </p:nvSpPr>
            <p:spPr>
              <a:xfrm>
                <a:off x="5186429" y="2021526"/>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p:txBody>
          </p:sp>
        </p:grpSp>
        <p:grpSp>
          <p:nvGrpSpPr>
            <p:cNvPr id="20" name="组合 19"/>
            <p:cNvGrpSpPr/>
            <p:nvPr/>
          </p:nvGrpSpPr>
          <p:grpSpPr>
            <a:xfrm>
              <a:off x="7255816" y="175131"/>
              <a:ext cx="1358981" cy="1235074"/>
              <a:chOff x="5679034" y="1221218"/>
              <a:chExt cx="2071799" cy="1825772"/>
            </a:xfrm>
          </p:grpSpPr>
          <p:sp>
            <p:nvSpPr>
              <p:cNvPr id="21" name="圆角矩形 20"/>
              <p:cNvSpPr/>
              <p:nvPr/>
            </p:nvSpPr>
            <p:spPr>
              <a:xfrm>
                <a:off x="5679034" y="1221218"/>
                <a:ext cx="2071799" cy="1825772"/>
              </a:xfrm>
              <a:prstGeom prst="roundRect">
                <a:avLst>
                  <a:gd name="adj" fmla="val 10000"/>
                </a:avLst>
              </a:prstGeom>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sp>
          <p:sp>
            <p:nvSpPr>
              <p:cNvPr id="22" name="圆角矩形 12"/>
              <p:cNvSpPr/>
              <p:nvPr/>
            </p:nvSpPr>
            <p:spPr>
              <a:xfrm>
                <a:off x="5732478" y="1260373"/>
                <a:ext cx="1964849" cy="17188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400" kern="1200" dirty="0" smtClean="0"/>
                  <a:t>第三步</a:t>
                </a:r>
                <a:r>
                  <a:rPr lang="en-US" altLang="zh-TW" sz="2400" kern="1200" dirty="0" smtClean="0"/>
                  <a:t>: </a:t>
                </a:r>
              </a:p>
              <a:p>
                <a:pPr lvl="0" algn="ctr" defTabSz="1244600">
                  <a:lnSpc>
                    <a:spcPct val="90000"/>
                  </a:lnSpc>
                  <a:spcBef>
                    <a:spcPct val="0"/>
                  </a:spcBef>
                  <a:spcAft>
                    <a:spcPct val="35000"/>
                  </a:spcAft>
                </a:pPr>
                <a:r>
                  <a:rPr lang="zh-CN" altLang="en-US" sz="2400" kern="1200" dirty="0" smtClean="0"/>
                  <a:t>学习！</a:t>
                </a:r>
                <a:endParaRPr lang="zh-TW" altLang="en-US" sz="2400" kern="1200" dirty="0"/>
              </a:p>
            </p:txBody>
          </p:sp>
        </p:grpSp>
      </p:grpSp>
      <p:sp>
        <p:nvSpPr>
          <p:cNvPr id="31" name="矩形 30"/>
          <p:cNvSpPr/>
          <p:nvPr/>
        </p:nvSpPr>
        <p:spPr>
          <a:xfrm>
            <a:off x="3635896" y="142129"/>
            <a:ext cx="5225243" cy="1308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圆角右箭头 13"/>
          <p:cNvSpPr/>
          <p:nvPr/>
        </p:nvSpPr>
        <p:spPr>
          <a:xfrm flipH="1" flipV="1">
            <a:off x="7458479" y="1702828"/>
            <a:ext cx="1073960" cy="96444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577" name="TextBox 24576"/>
          <p:cNvSpPr txBox="1"/>
          <p:nvPr/>
        </p:nvSpPr>
        <p:spPr>
          <a:xfrm>
            <a:off x="5175388" y="2185050"/>
            <a:ext cx="1107996" cy="646331"/>
          </a:xfrm>
          <a:prstGeom prst="rect">
            <a:avLst/>
          </a:prstGeom>
          <a:solidFill>
            <a:srgbClr val="0070C0"/>
          </a:solidFill>
        </p:spPr>
        <p:txBody>
          <a:bodyPr wrap="none" rtlCol="0">
            <a:spAutoFit/>
          </a:bodyPr>
          <a:lstStyle/>
          <a:p>
            <a:r>
              <a:rPr lang="zh-CN" altLang="en-US" dirty="0" smtClean="0">
                <a:solidFill>
                  <a:schemeClr val="bg1"/>
                </a:solidFill>
              </a:rPr>
              <a:t>训练好的</a:t>
            </a:r>
            <a:endParaRPr lang="en-US" altLang="zh-CN" dirty="0" smtClean="0">
              <a:solidFill>
                <a:schemeClr val="bg1"/>
              </a:solidFill>
            </a:endParaRPr>
          </a:p>
          <a:p>
            <a:r>
              <a:rPr lang="zh-CN" altLang="en-US" dirty="0" smtClean="0">
                <a:solidFill>
                  <a:schemeClr val="bg1"/>
                </a:solidFill>
              </a:rPr>
              <a:t>神经网络</a:t>
            </a:r>
            <a:endParaRPr lang="zh-CN" altLang="en-US" dirty="0">
              <a:solidFill>
                <a:schemeClr val="bg1"/>
              </a:solidFill>
            </a:endParaRPr>
          </a:p>
        </p:txBody>
      </p:sp>
      <p:sp>
        <p:nvSpPr>
          <p:cNvPr id="32" name="TextBox 31"/>
          <p:cNvSpPr txBox="1"/>
          <p:nvPr/>
        </p:nvSpPr>
        <p:spPr>
          <a:xfrm>
            <a:off x="1665058" y="4400748"/>
            <a:ext cx="7082249" cy="923330"/>
          </a:xfrm>
          <a:prstGeom prst="rect">
            <a:avLst/>
          </a:prstGeom>
          <a:solidFill>
            <a:schemeClr val="tx1"/>
          </a:solidFill>
          <a:ln>
            <a:solidFill>
              <a:schemeClr val="tx1"/>
            </a:solidFill>
          </a:ln>
        </p:spPr>
        <p:txBody>
          <a:bodyPr wrap="square" rtlCol="0">
            <a:spAutoFit/>
          </a:bodyPr>
          <a:lstStyle/>
          <a:p>
            <a:pPr fontAlgn="base"/>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score = </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model.evaluate</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Y_test</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pPr fontAlgn="base"/>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(‘Test loss: ', </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score[0])</a:t>
            </a:r>
          </a:p>
          <a:p>
            <a:pPr fontAlgn="base"/>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(‘Test accuracy: ', </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score[1])</a:t>
            </a:r>
            <a:endPar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33" name="TextBox 32"/>
          <p:cNvSpPr txBox="1"/>
          <p:nvPr/>
        </p:nvSpPr>
        <p:spPr>
          <a:xfrm>
            <a:off x="1665057" y="5729852"/>
            <a:ext cx="7082249" cy="369332"/>
          </a:xfrm>
          <a:prstGeom prst="rect">
            <a:avLst/>
          </a:prstGeom>
          <a:solidFill>
            <a:schemeClr val="tx1"/>
          </a:solidFill>
          <a:ln>
            <a:solidFill>
              <a:schemeClr val="tx1"/>
            </a:solidFill>
          </a:ln>
        </p:spPr>
        <p:txBody>
          <a:bodyPr wrap="square" rtlCol="0">
            <a:spAutoFit/>
          </a:bodyPr>
          <a:lstStyle/>
          <a:p>
            <a:pPr fontAlgn="base"/>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result </a:t>
            </a:r>
            <a:r>
              <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model.predict</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X_test</a:t>
            </a:r>
            <a:r>
              <a:rPr lang="en-US" altLang="zh-CN"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162507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2"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完整的程序</a:t>
            </a:r>
            <a:endParaRPr lang="zh-CN" altLang="en-US" dirty="0"/>
          </a:p>
        </p:txBody>
      </p:sp>
      <p:sp>
        <p:nvSpPr>
          <p:cNvPr id="3" name="内容占位符 2"/>
          <p:cNvSpPr>
            <a:spLocks noGrp="1"/>
          </p:cNvSpPr>
          <p:nvPr>
            <p:ph idx="1"/>
          </p:nvPr>
        </p:nvSpPr>
        <p:spPr/>
        <p:txBody>
          <a:bodyPr/>
          <a:lstStyle/>
          <a:p>
            <a:r>
              <a:rPr lang="en-US" altLang="zh-CN" dirty="0" smtClean="0"/>
              <a:t>mnist_mlp.py</a:t>
            </a:r>
          </a:p>
          <a:p>
            <a:endParaRPr lang="en-US" altLang="zh-CN" dirty="0"/>
          </a:p>
          <a:p>
            <a:pPr marL="0" indent="0">
              <a:buNone/>
            </a:pPr>
            <a:r>
              <a:rPr lang="en-US" altLang="zh-CN" dirty="0" smtClean="0"/>
              <a:t>Test loss: 0.089</a:t>
            </a:r>
          </a:p>
          <a:p>
            <a:pPr marL="0" indent="0">
              <a:buNone/>
            </a:pPr>
            <a:r>
              <a:rPr lang="en-US" altLang="zh-CN" dirty="0" smtClean="0"/>
              <a:t>Test accuracy: 0.1495</a:t>
            </a:r>
            <a:endParaRPr lang="zh-CN" altLang="en-US" dirty="0"/>
          </a:p>
        </p:txBody>
      </p:sp>
    </p:spTree>
    <p:extLst>
      <p:ext uri="{BB962C8B-B14F-4D97-AF65-F5344CB8AC3E}">
        <p14:creationId xmlns:p14="http://schemas.microsoft.com/office/powerpoint/2010/main" val="3572844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3" y="1340768"/>
            <a:ext cx="9088139"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標題 1"/>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深度学习技巧</a:t>
            </a:r>
            <a:endParaRPr lang="zh-TW" altLang="en-US" dirty="0"/>
          </a:p>
        </p:txBody>
      </p:sp>
    </p:spTree>
    <p:extLst>
      <p:ext uri="{BB962C8B-B14F-4D97-AF65-F5344CB8AC3E}">
        <p14:creationId xmlns:p14="http://schemas.microsoft.com/office/powerpoint/2010/main" val="3572919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56343" y="4005065"/>
            <a:ext cx="4247324" cy="2448272"/>
          </a:xfrm>
          <a:prstGeom prst="rect">
            <a:avLst/>
          </a:prstGeom>
          <a:solidFill>
            <a:schemeClr val="tx2">
              <a:lumMod val="75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 name="矩形 8"/>
          <p:cNvSpPr/>
          <p:nvPr/>
        </p:nvSpPr>
        <p:spPr>
          <a:xfrm>
            <a:off x="6034492" y="1988840"/>
            <a:ext cx="2536503" cy="13286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Testing Data?</a:t>
            </a:r>
            <a:endParaRPr lang="zh-TW" altLang="en-US" sz="2400" dirty="0"/>
          </a:p>
        </p:txBody>
      </p:sp>
      <p:sp>
        <p:nvSpPr>
          <p:cNvPr id="10" name="矩形 9"/>
          <p:cNvSpPr/>
          <p:nvPr/>
        </p:nvSpPr>
        <p:spPr>
          <a:xfrm>
            <a:off x="6021510" y="4427394"/>
            <a:ext cx="2527183" cy="128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dirty="0"/>
              <a:t>Good Results on Training Data?</a:t>
            </a:r>
            <a:endParaRPr lang="zh-TW" altLang="en-US" sz="2400" dirty="0"/>
          </a:p>
        </p:txBody>
      </p:sp>
      <p:sp>
        <p:nvSpPr>
          <p:cNvPr id="20" name="向下箭號 19"/>
          <p:cNvSpPr/>
          <p:nvPr/>
        </p:nvSpPr>
        <p:spPr>
          <a:xfrm rot="10800000">
            <a:off x="6964193" y="1035882"/>
            <a:ext cx="545910" cy="73693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1" name="向下箭號 20"/>
          <p:cNvSpPr/>
          <p:nvPr/>
        </p:nvSpPr>
        <p:spPr>
          <a:xfrm rot="10800000">
            <a:off x="7020273" y="3467623"/>
            <a:ext cx="545910" cy="69696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2"/>
          <a:stretch>
            <a:fillRect/>
          </a:stretch>
        </p:blipFill>
        <p:spPr>
          <a:xfrm>
            <a:off x="6896711" y="147046"/>
            <a:ext cx="728093" cy="686595"/>
          </a:xfrm>
          <a:prstGeom prst="rect">
            <a:avLst/>
          </a:prstGeom>
        </p:spPr>
      </p:pic>
      <p:sp>
        <p:nvSpPr>
          <p:cNvPr id="26" name="文字方塊 25"/>
          <p:cNvSpPr txBox="1"/>
          <p:nvPr/>
        </p:nvSpPr>
        <p:spPr>
          <a:xfrm>
            <a:off x="7624804" y="3699695"/>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27" name="文字方塊 26"/>
          <p:cNvSpPr txBox="1"/>
          <p:nvPr/>
        </p:nvSpPr>
        <p:spPr>
          <a:xfrm>
            <a:off x="7566183" y="1235376"/>
            <a:ext cx="769896" cy="461665"/>
          </a:xfrm>
          <a:prstGeom prst="rect">
            <a:avLst/>
          </a:prstGeom>
          <a:noFill/>
        </p:spPr>
        <p:txBody>
          <a:bodyPr wrap="square" rtlCol="0">
            <a:spAutoFit/>
          </a:bodyPr>
          <a:lstStyle/>
          <a:p>
            <a:r>
              <a:rPr lang="en-US" altLang="zh-TW" sz="2400" dirty="0">
                <a:solidFill>
                  <a:srgbClr val="0000FF"/>
                </a:solidFill>
              </a:rPr>
              <a:t>YES</a:t>
            </a:r>
            <a:endParaRPr lang="zh-TW" altLang="en-US" sz="2400" dirty="0">
              <a:solidFill>
                <a:srgbClr val="0000FF"/>
              </a:solidFill>
            </a:endParaRPr>
          </a:p>
        </p:txBody>
      </p:sp>
      <p:sp>
        <p:nvSpPr>
          <p:cNvPr id="31" name="矩形 30"/>
          <p:cNvSpPr/>
          <p:nvPr/>
        </p:nvSpPr>
        <p:spPr>
          <a:xfrm>
            <a:off x="5864243" y="4329046"/>
            <a:ext cx="2829814" cy="1477794"/>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632603" y="307037"/>
            <a:ext cx="4353635" cy="584775"/>
          </a:xfrm>
          <a:prstGeom prst="rect">
            <a:avLst/>
          </a:prstGeom>
          <a:noFill/>
        </p:spPr>
        <p:txBody>
          <a:bodyPr wrap="square" rtlCol="0">
            <a:spAutoFit/>
          </a:bodyPr>
          <a:lstStyle/>
          <a:p>
            <a:r>
              <a:rPr lang="zh-CN" altLang="en-US" sz="3200" b="1" i="1" u="sng" dirty="0" smtClean="0"/>
              <a:t>深度学习技巧</a:t>
            </a:r>
            <a:endParaRPr lang="zh-TW" altLang="en-US" sz="3200" b="1" i="1" u="sng" dirty="0"/>
          </a:p>
        </p:txBody>
      </p:sp>
      <p:sp>
        <p:nvSpPr>
          <p:cNvPr id="32" name="矩形 31"/>
          <p:cNvSpPr/>
          <p:nvPr/>
        </p:nvSpPr>
        <p:spPr>
          <a:xfrm>
            <a:off x="5870194" y="1914280"/>
            <a:ext cx="2829814" cy="1477794"/>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7" name="內容版面配置區 3"/>
          <p:cNvGraphicFramePr>
            <a:graphicFrameLocks noGrp="1"/>
          </p:cNvGraphicFramePr>
          <p:nvPr>
            <p:ph idx="1"/>
            <p:extLst>
              <p:ext uri="{D42A27DB-BD31-4B8C-83A1-F6EECF244321}">
                <p14:modId xmlns:p14="http://schemas.microsoft.com/office/powerpoint/2010/main" val="2791822293"/>
              </p:ext>
            </p:extLst>
          </p:nvPr>
        </p:nvGraphicFramePr>
        <p:xfrm>
          <a:off x="956902" y="3133294"/>
          <a:ext cx="404620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向右箭號 10"/>
          <p:cNvSpPr/>
          <p:nvPr/>
        </p:nvSpPr>
        <p:spPr>
          <a:xfrm flipH="1">
            <a:off x="5096244" y="4721632"/>
            <a:ext cx="910243" cy="750414"/>
          </a:xfrm>
          <a:prstGeom prst="rightArrow">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7" name="矩形 16"/>
          <p:cNvSpPr/>
          <p:nvPr/>
        </p:nvSpPr>
        <p:spPr>
          <a:xfrm>
            <a:off x="861537" y="1235376"/>
            <a:ext cx="4247324" cy="2464319"/>
          </a:xfrm>
          <a:prstGeom prst="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18" name="內容版面配置區 3"/>
          <p:cNvGraphicFramePr>
            <a:graphicFrameLocks/>
          </p:cNvGraphicFramePr>
          <p:nvPr>
            <p:extLst>
              <p:ext uri="{D42A27DB-BD31-4B8C-83A1-F6EECF244321}">
                <p14:modId xmlns:p14="http://schemas.microsoft.com/office/powerpoint/2010/main" val="3957741115"/>
              </p:ext>
            </p:extLst>
          </p:nvPr>
        </p:nvGraphicFramePr>
        <p:xfrm>
          <a:off x="962096" y="930506"/>
          <a:ext cx="4046206" cy="307405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9" name="向右箭號 10"/>
          <p:cNvSpPr/>
          <p:nvPr/>
        </p:nvSpPr>
        <p:spPr>
          <a:xfrm flipH="1">
            <a:off x="5108861" y="2262131"/>
            <a:ext cx="910243" cy="750414"/>
          </a:xfrm>
          <a:prstGeom prst="rightArrow">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4" name="文字方塊 26"/>
          <p:cNvSpPr txBox="1"/>
          <p:nvPr/>
        </p:nvSpPr>
        <p:spPr>
          <a:xfrm>
            <a:off x="5364088" y="1789087"/>
            <a:ext cx="670404" cy="461665"/>
          </a:xfrm>
          <a:prstGeom prst="rect">
            <a:avLst/>
          </a:prstGeom>
          <a:noFill/>
        </p:spPr>
        <p:txBody>
          <a:bodyPr wrap="square" rtlCol="0">
            <a:spAutoFit/>
          </a:bodyPr>
          <a:lstStyle/>
          <a:p>
            <a:r>
              <a:rPr lang="en-US" altLang="zh-CN" sz="2400" dirty="0" smtClean="0">
                <a:solidFill>
                  <a:srgbClr val="C00000"/>
                </a:solidFill>
              </a:rPr>
              <a:t>NO</a:t>
            </a:r>
            <a:endParaRPr lang="zh-TW" altLang="en-US" sz="2400" dirty="0">
              <a:solidFill>
                <a:srgbClr val="C00000"/>
              </a:solidFill>
            </a:endParaRPr>
          </a:p>
        </p:txBody>
      </p:sp>
      <p:sp>
        <p:nvSpPr>
          <p:cNvPr id="28" name="文字方塊 26"/>
          <p:cNvSpPr txBox="1"/>
          <p:nvPr/>
        </p:nvSpPr>
        <p:spPr>
          <a:xfrm>
            <a:off x="5364088" y="4260924"/>
            <a:ext cx="670404" cy="461665"/>
          </a:xfrm>
          <a:prstGeom prst="rect">
            <a:avLst/>
          </a:prstGeom>
          <a:noFill/>
        </p:spPr>
        <p:txBody>
          <a:bodyPr wrap="square" rtlCol="0">
            <a:spAutoFit/>
          </a:bodyPr>
          <a:lstStyle/>
          <a:p>
            <a:r>
              <a:rPr lang="en-US" altLang="zh-CN" sz="2400" dirty="0" smtClean="0">
                <a:solidFill>
                  <a:srgbClr val="C00000"/>
                </a:solidFill>
              </a:rPr>
              <a:t>NO</a:t>
            </a:r>
            <a:endParaRPr lang="zh-TW" altLang="en-US" sz="2400" dirty="0">
              <a:solidFill>
                <a:srgbClr val="C00000"/>
              </a:solidFill>
            </a:endParaRPr>
          </a:p>
        </p:txBody>
      </p:sp>
    </p:spTree>
    <p:extLst>
      <p:ext uri="{BB962C8B-B14F-4D97-AF65-F5344CB8AC3E}">
        <p14:creationId xmlns:p14="http://schemas.microsoft.com/office/powerpoint/2010/main" val="7567227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新</a:t>
            </a:r>
            <a:r>
              <a:rPr lang="zh-CN" altLang="en-US" dirty="0" smtClean="0"/>
              <a:t>的激活函数</a:t>
            </a:r>
            <a:endParaRPr lang="zh-TW" altLang="en-US" dirty="0"/>
          </a:p>
        </p:txBody>
      </p:sp>
      <p:sp>
        <p:nvSpPr>
          <p:cNvPr id="3" name="內容版面配置區 2"/>
          <p:cNvSpPr>
            <a:spLocks noGrp="1"/>
          </p:cNvSpPr>
          <p:nvPr>
            <p:ph idx="1"/>
          </p:nvPr>
        </p:nvSpPr>
        <p:spPr>
          <a:xfrm>
            <a:off x="628650" y="1825624"/>
            <a:ext cx="7886700" cy="4915744"/>
          </a:xfrm>
        </p:spPr>
        <p:txBody>
          <a:bodyPr>
            <a:normAutofit lnSpcReduction="10000"/>
          </a:bodyPr>
          <a:lstStyle/>
          <a:p>
            <a:r>
              <a:rPr lang="en-US" altLang="zh-TW" dirty="0"/>
              <a:t>Rectified Linear Unit (</a:t>
            </a:r>
            <a:r>
              <a:rPr lang="en-US" altLang="zh-TW" dirty="0" err="1"/>
              <a:t>ReLU</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CN" altLang="en-US" dirty="0" smtClean="0"/>
              <a:t>更多：</a:t>
            </a:r>
            <a:endParaRPr lang="en-US" altLang="zh-CN" dirty="0" smtClean="0"/>
          </a:p>
          <a:p>
            <a:pPr lvl="1"/>
            <a:r>
              <a:rPr lang="en-US" altLang="zh-TW" dirty="0"/>
              <a:t>https://keras.io/activations/</a:t>
            </a:r>
          </a:p>
        </p:txBody>
      </p:sp>
      <p:sp>
        <p:nvSpPr>
          <p:cNvPr id="24" name="文字方塊 23"/>
          <p:cNvSpPr txBox="1"/>
          <p:nvPr/>
        </p:nvSpPr>
        <p:spPr>
          <a:xfrm>
            <a:off x="4769867" y="2393162"/>
            <a:ext cx="3314700" cy="523220"/>
          </a:xfrm>
          <a:prstGeom prst="rect">
            <a:avLst/>
          </a:prstGeom>
          <a:noFill/>
        </p:spPr>
        <p:txBody>
          <a:bodyPr wrap="square" rtlCol="0">
            <a:spAutoFit/>
          </a:bodyPr>
          <a:lstStyle/>
          <a:p>
            <a:r>
              <a:rPr lang="zh-CN" altLang="en-US" sz="2800" b="1" i="1" u="sng" dirty="0" smtClean="0"/>
              <a:t>原因：</a:t>
            </a:r>
            <a:endParaRPr lang="zh-TW" altLang="en-US" sz="2800" b="1" i="1" u="sng" dirty="0"/>
          </a:p>
        </p:txBody>
      </p:sp>
      <p:sp>
        <p:nvSpPr>
          <p:cNvPr id="27" name="文字方塊 26"/>
          <p:cNvSpPr txBox="1"/>
          <p:nvPr/>
        </p:nvSpPr>
        <p:spPr>
          <a:xfrm>
            <a:off x="5104958" y="2966483"/>
            <a:ext cx="3314700" cy="523220"/>
          </a:xfrm>
          <a:prstGeom prst="rect">
            <a:avLst/>
          </a:prstGeom>
          <a:noFill/>
        </p:spPr>
        <p:txBody>
          <a:bodyPr wrap="square" rtlCol="0">
            <a:spAutoFit/>
          </a:bodyPr>
          <a:lstStyle/>
          <a:p>
            <a:r>
              <a:rPr lang="en-US" altLang="zh-TW" sz="2800" dirty="0"/>
              <a:t>1. </a:t>
            </a:r>
            <a:r>
              <a:rPr lang="zh-CN" altLang="en-US" sz="2800" dirty="0" smtClean="0"/>
              <a:t>快速计算</a:t>
            </a:r>
            <a:endParaRPr lang="zh-TW" altLang="en-US" sz="2800" dirty="0"/>
          </a:p>
        </p:txBody>
      </p:sp>
      <p:sp>
        <p:nvSpPr>
          <p:cNvPr id="28" name="文字方塊 27"/>
          <p:cNvSpPr txBox="1"/>
          <p:nvPr/>
        </p:nvSpPr>
        <p:spPr>
          <a:xfrm>
            <a:off x="5119098" y="3604415"/>
            <a:ext cx="3845390" cy="523220"/>
          </a:xfrm>
          <a:prstGeom prst="rect">
            <a:avLst/>
          </a:prstGeom>
          <a:noFill/>
        </p:spPr>
        <p:txBody>
          <a:bodyPr wrap="square" rtlCol="0">
            <a:spAutoFit/>
          </a:bodyPr>
          <a:lstStyle/>
          <a:p>
            <a:r>
              <a:rPr lang="en-US" altLang="zh-TW" sz="2800" dirty="0"/>
              <a:t>2. </a:t>
            </a:r>
            <a:r>
              <a:rPr lang="zh-CN" altLang="en-US" sz="2800" dirty="0" smtClean="0"/>
              <a:t>符合生物神经元特征</a:t>
            </a:r>
            <a:endParaRPr lang="zh-TW" altLang="en-US" sz="2800" dirty="0"/>
          </a:p>
        </p:txBody>
      </p:sp>
      <p:sp>
        <p:nvSpPr>
          <p:cNvPr id="29" name="文字方塊 28"/>
          <p:cNvSpPr txBox="1"/>
          <p:nvPr/>
        </p:nvSpPr>
        <p:spPr>
          <a:xfrm>
            <a:off x="5119099" y="4238900"/>
            <a:ext cx="3314700" cy="954107"/>
          </a:xfrm>
          <a:prstGeom prst="rect">
            <a:avLst/>
          </a:prstGeom>
          <a:noFill/>
        </p:spPr>
        <p:txBody>
          <a:bodyPr wrap="square" rtlCol="0">
            <a:spAutoFit/>
          </a:bodyPr>
          <a:lstStyle/>
          <a:p>
            <a:r>
              <a:rPr lang="en-US" altLang="zh-TW" sz="2800" dirty="0"/>
              <a:t>3. Infinite sigmoid with different biases</a:t>
            </a:r>
            <a:endParaRPr lang="zh-TW" altLang="en-US" sz="2800" dirty="0"/>
          </a:p>
        </p:txBody>
      </p:sp>
      <p:sp>
        <p:nvSpPr>
          <p:cNvPr id="30" name="文字方塊 29"/>
          <p:cNvSpPr txBox="1"/>
          <p:nvPr/>
        </p:nvSpPr>
        <p:spPr>
          <a:xfrm>
            <a:off x="5119098" y="5250566"/>
            <a:ext cx="3557357" cy="523220"/>
          </a:xfrm>
          <a:prstGeom prst="rect">
            <a:avLst/>
          </a:prstGeom>
          <a:noFill/>
        </p:spPr>
        <p:txBody>
          <a:bodyPr wrap="square" rtlCol="0">
            <a:spAutoFit/>
          </a:bodyPr>
          <a:lstStyle/>
          <a:p>
            <a:r>
              <a:rPr lang="en-US" altLang="zh-TW" sz="2800" dirty="0"/>
              <a:t>4. </a:t>
            </a:r>
            <a:r>
              <a:rPr lang="zh-CN" altLang="en-US" sz="2800" dirty="0" smtClean="0"/>
              <a:t>解决梯度</a:t>
            </a:r>
            <a:r>
              <a:rPr lang="zh-CN" altLang="en-US" sz="2800" dirty="0" smtClean="0"/>
              <a:t>消失问题</a:t>
            </a:r>
            <a:endParaRPr lang="zh-TW" altLang="en-US" sz="2800" dirty="0"/>
          </a:p>
        </p:txBody>
      </p:sp>
      <p:grpSp>
        <p:nvGrpSpPr>
          <p:cNvPr id="20" name="群組 19"/>
          <p:cNvGrpSpPr/>
          <p:nvPr/>
        </p:nvGrpSpPr>
        <p:grpSpPr>
          <a:xfrm>
            <a:off x="1181227" y="2749476"/>
            <a:ext cx="3103710" cy="2809363"/>
            <a:chOff x="1054530" y="3434696"/>
            <a:chExt cx="3103710" cy="2809363"/>
          </a:xfrm>
        </p:grpSpPr>
        <p:grpSp>
          <p:nvGrpSpPr>
            <p:cNvPr id="21" name="群組 20"/>
            <p:cNvGrpSpPr/>
            <p:nvPr/>
          </p:nvGrpSpPr>
          <p:grpSpPr>
            <a:xfrm>
              <a:off x="1448290" y="3434696"/>
              <a:ext cx="2709950" cy="2809363"/>
              <a:chOff x="6200673" y="3815455"/>
              <a:chExt cx="2709950" cy="2809363"/>
            </a:xfrm>
          </p:grpSpPr>
          <p:cxnSp>
            <p:nvCxnSpPr>
              <p:cNvPr id="25" name="直線單箭頭接點 24"/>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33" name="直線接點 32"/>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3" name="文字方塊 22"/>
                <p:cNvSpPr txBox="1"/>
                <p:nvPr/>
              </p:nvSpPr>
              <p:spPr>
                <a:xfrm>
                  <a:off x="1054530" y="3588584"/>
                  <a:ext cx="7778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4530" y="3588584"/>
                  <a:ext cx="777842" cy="430887"/>
                </a:xfrm>
                <a:prstGeom prst="rect">
                  <a:avLst/>
                </a:prstGeom>
                <a:blipFill rotWithShape="0">
                  <a:blip r:embed="rId23"/>
                  <a:stretch>
                    <a:fillRect/>
                  </a:stretch>
                </a:blipFill>
              </p:spPr>
              <p:txBody>
                <a:bodyPr/>
                <a:lstStyle/>
                <a:p>
                  <a:r>
                    <a:rPr lang="zh-TW" altLang="en-US">
                      <a:noFill/>
                    </a:rPr>
                    <a:t> </a:t>
                  </a:r>
                </a:p>
              </p:txBody>
            </p:sp>
          </mc:Fallback>
        </mc:AlternateContent>
      </p:grpSp>
      <p:sp>
        <p:nvSpPr>
          <p:cNvPr id="5" name="矩形 4"/>
          <p:cNvSpPr/>
          <p:nvPr/>
        </p:nvSpPr>
        <p:spPr>
          <a:xfrm>
            <a:off x="5104958" y="5249443"/>
            <a:ext cx="3499490" cy="5243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3177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合适的损失函数</a:t>
            </a:r>
            <a:endParaRPr lang="zh-TW" altLang="en-US" dirty="0"/>
          </a:p>
        </p:txBody>
      </p:sp>
      <p:sp>
        <p:nvSpPr>
          <p:cNvPr id="34" name="矩形 33"/>
          <p:cNvSpPr/>
          <p:nvPr/>
        </p:nvSpPr>
        <p:spPr>
          <a:xfrm>
            <a:off x="5975178" y="2350249"/>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2817906" y="2337988"/>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1634803" y="2365629"/>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5281458" y="3386408"/>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90774" y="4632298"/>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57574" y="2607605"/>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703191" y="308332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1709009" y="251299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nvPr>
        </p:nvGraphicFramePr>
        <p:xfrm>
          <a:off x="1721708" y="2417743"/>
          <a:ext cx="325438" cy="461962"/>
        </p:xfrm>
        <a:graphic>
          <a:graphicData uri="http://schemas.openxmlformats.org/presentationml/2006/ole">
            <mc:AlternateContent xmlns:mc="http://schemas.openxmlformats.org/markup-compatibility/2006">
              <mc:Choice xmlns:v="urn:schemas-microsoft-com:vml" Requires="v">
                <p:oleObj spid="_x0000_s25713"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721708" y="2417743"/>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1727004" y="3000472"/>
          <a:ext cx="352425" cy="461963"/>
        </p:xfrm>
        <a:graphic>
          <a:graphicData uri="http://schemas.openxmlformats.org/presentationml/2006/ole">
            <mc:AlternateContent xmlns:mc="http://schemas.openxmlformats.org/markup-compatibility/2006">
              <mc:Choice xmlns:v="urn:schemas-microsoft-com:vml" Requires="v">
                <p:oleObj spid="_x0000_s25714"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727004" y="3000472"/>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2915016" y="2348990"/>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2917358" y="3127560"/>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905725" y="435557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2902978" y="377786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1712716" y="44810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nvPr>
        </p:nvGraphicFramePr>
        <p:xfrm>
          <a:off x="1640793" y="4384312"/>
          <a:ext cx="544512" cy="488950"/>
        </p:xfrm>
        <a:graphic>
          <a:graphicData uri="http://schemas.openxmlformats.org/presentationml/2006/ole">
            <mc:AlternateContent xmlns:mc="http://schemas.openxmlformats.org/markup-compatibility/2006">
              <mc:Choice xmlns:v="urn:schemas-microsoft-com:vml" Requires="v">
                <p:oleObj spid="_x0000_s25715" name="方程式" r:id="rId8" imgW="253800" imgH="228600" progId="Equation.3">
                  <p:embed/>
                </p:oleObj>
              </mc:Choice>
              <mc:Fallback>
                <p:oleObj name="方程式" r:id="rId8" imgW="253800" imgH="228600" progId="Equation.3">
                  <p:embed/>
                  <p:pic>
                    <p:nvPicPr>
                      <p:cNvPr id="0" name=""/>
                      <p:cNvPicPr>
                        <a:picLocks noChangeAspect="1" noChangeArrowheads="1"/>
                      </p:cNvPicPr>
                      <p:nvPr/>
                    </p:nvPicPr>
                    <p:blipFill>
                      <a:blip r:embed="rId9"/>
                      <a:srcRect/>
                      <a:stretch>
                        <a:fillRect/>
                      </a:stretch>
                    </p:blipFill>
                    <p:spPr bwMode="auto">
                      <a:xfrm>
                        <a:off x="1640793" y="4384312"/>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1588648" y="376602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4142223" y="229040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4159846" y="307590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4172026" y="4332197"/>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3489174" y="2636069"/>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3489174" y="342782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3479883" y="464979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3491516" y="2636069"/>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3489174" y="2636069"/>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3489174" y="2636069"/>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3491516" y="3414639"/>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3479883" y="2636069"/>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3479883" y="3414639"/>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2055616" y="2636069"/>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2051909" y="2684443"/>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2051909" y="2684443"/>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2079429" y="2636069"/>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2046091" y="3254772"/>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2046091" y="3254772"/>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2117588" y="2636069"/>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2091219" y="3414639"/>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2091219" y="4629245"/>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5917368" y="385124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5986461" y="2332424"/>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6007559" y="3140733"/>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5975178" y="4396876"/>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3237500" y="3412666"/>
            <a:ext cx="65" cy="276999"/>
          </a:xfrm>
          <a:prstGeom prst="rect">
            <a:avLst/>
          </a:prstGeom>
          <a:noFill/>
        </p:spPr>
        <p:txBody>
          <a:bodyPr wrap="none" lIns="0" tIns="0" rIns="0" bIns="0" rtlCol="0">
            <a:spAutoFit/>
          </a:bodyPr>
          <a:lstStyle/>
          <a:p>
            <a:endParaRPr lang="zh-TW" altLang="en-US" dirty="0"/>
          </a:p>
        </p:txBody>
      </p:sp>
      <p:sp>
        <p:nvSpPr>
          <p:cNvPr id="71" name="文字方塊 70"/>
          <p:cNvSpPr txBox="1"/>
          <p:nvPr/>
        </p:nvSpPr>
        <p:spPr>
          <a:xfrm>
            <a:off x="6782523" y="3948711"/>
            <a:ext cx="1014273"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800" dirty="0" smtClean="0"/>
              <a:t>损失</a:t>
            </a:r>
            <a:endParaRPr lang="en-US" altLang="zh-TW" sz="2800" dirty="0"/>
          </a:p>
        </p:txBody>
      </p:sp>
      <p:pic>
        <p:nvPicPr>
          <p:cNvPr id="102" name="圖片 101"/>
          <p:cNvPicPr preferRelativeResize="0">
            <a:picLocks/>
          </p:cNvPicPr>
          <p:nvPr/>
        </p:nvPicPr>
        <p:blipFill>
          <a:blip r:embed="rId10"/>
          <a:stretch>
            <a:fillRect/>
          </a:stretch>
        </p:blipFill>
        <p:spPr>
          <a:xfrm>
            <a:off x="3890841" y="1390723"/>
            <a:ext cx="720000" cy="720000"/>
          </a:xfrm>
          <a:prstGeom prst="rect">
            <a:avLst/>
          </a:prstGeom>
          <a:ln w="38100">
            <a:solidFill>
              <a:schemeClr val="tx1"/>
            </a:solidFill>
          </a:ln>
        </p:spPr>
      </p:pic>
      <p:sp>
        <p:nvSpPr>
          <p:cNvPr id="103" name="文字方塊 102"/>
          <p:cNvSpPr txBox="1"/>
          <p:nvPr/>
        </p:nvSpPr>
        <p:spPr>
          <a:xfrm>
            <a:off x="4693567" y="1479784"/>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10"/>
          <a:stretch>
            <a:fillRect/>
          </a:stretch>
        </p:blipFill>
        <p:spPr>
          <a:xfrm>
            <a:off x="617004" y="3341718"/>
            <a:ext cx="720000" cy="720000"/>
          </a:xfrm>
          <a:prstGeom prst="rect">
            <a:avLst/>
          </a:prstGeom>
          <a:ln w="38100">
            <a:solidFill>
              <a:schemeClr val="tx1"/>
            </a:solidFill>
          </a:ln>
        </p:spPr>
      </p:pic>
      <p:sp>
        <p:nvSpPr>
          <p:cNvPr id="110" name="矩形 109"/>
          <p:cNvSpPr/>
          <p:nvPr/>
        </p:nvSpPr>
        <p:spPr>
          <a:xfrm>
            <a:off x="8077384" y="2365629"/>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525195" y="380010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8515350" y="2334572"/>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515350" y="3134698"/>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8499744" y="4424104"/>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5" name="左-右雙向箭號 114"/>
          <p:cNvSpPr/>
          <p:nvPr/>
        </p:nvSpPr>
        <p:spPr>
          <a:xfrm>
            <a:off x="6696372" y="3748107"/>
            <a:ext cx="1187596" cy="33487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987423" y="1718124"/>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5348420" y="1741394"/>
            <a:ext cx="29872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977004" y="1750723"/>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8335716" y="1750723"/>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816530" y="2348416"/>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4892374" y="234031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4894716" y="3100219"/>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4901744" y="434689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4898997" y="376602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 name="矩形 2"/>
          <p:cNvSpPr/>
          <p:nvPr/>
        </p:nvSpPr>
        <p:spPr>
          <a:xfrm>
            <a:off x="7870783" y="5058185"/>
            <a:ext cx="80021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2400" dirty="0" smtClean="0"/>
              <a:t>目标</a:t>
            </a:r>
            <a:endParaRPr lang="zh-TW" altLang="en-US" sz="2400" dirty="0"/>
          </a:p>
        </p:txBody>
      </p:sp>
      <p:sp>
        <p:nvSpPr>
          <p:cNvPr id="4" name="矩形 3"/>
          <p:cNvSpPr/>
          <p:nvPr/>
        </p:nvSpPr>
        <p:spPr>
          <a:xfrm rot="5400000">
            <a:off x="3852139" y="3312510"/>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mc:AlternateContent xmlns:mc="http://schemas.openxmlformats.org/markup-compatibility/2006" xmlns:a14="http://schemas.microsoft.com/office/drawing/2010/main">
        <mc:Choice Requires="a14">
          <p:sp>
            <p:nvSpPr>
              <p:cNvPr id="70" name="文字方塊 69"/>
              <p:cNvSpPr txBox="1"/>
              <p:nvPr/>
            </p:nvSpPr>
            <p:spPr>
              <a:xfrm>
                <a:off x="1973276" y="5251610"/>
                <a:ext cx="2059475"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TW" altLang="en-US" sz="2800" i="1" smtClean="0">
                              <a:latin typeface="Cambria Math"/>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10</m:t>
                          </m:r>
                        </m:sup>
                        <m:e>
                          <m:sSup>
                            <m:sSupPr>
                              <m:ctrlPr>
                                <a:rPr lang="en-US" altLang="zh-TW" sz="2800" i="1" smtClean="0">
                                  <a:latin typeface="Cambria Math"/>
                                </a:rPr>
                              </m:ctrlPr>
                            </m:sSupPr>
                            <m:e>
                              <m:d>
                                <m:dPr>
                                  <m:ctrlPr>
                                    <a:rPr lang="en-US" altLang="zh-TW" sz="2800" i="1">
                                      <a:latin typeface="Cambria Math"/>
                                    </a:rPr>
                                  </m:ctrlPr>
                                </m:dPr>
                                <m:e>
                                  <m:sSub>
                                    <m:sSubPr>
                                      <m:ctrlPr>
                                        <a:rPr lang="en-US" altLang="zh-TW" sz="2800" i="1" smtClean="0">
                                          <a:latin typeface="Cambria Math"/>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𝑖</m:t>
                                      </m:r>
                                    </m:sub>
                                  </m:sSub>
                                  <m:r>
                                    <a:rPr lang="en-US" altLang="zh-TW" sz="2800" b="0" i="1" smtClean="0">
                                      <a:latin typeface="Cambria Math" panose="02040503050406030204" pitchFamily="18" charset="0"/>
                                    </a:rPr>
                                    <m:t>−</m:t>
                                  </m:r>
                                  <m:acc>
                                    <m:accPr>
                                      <m:chr m:val="̂"/>
                                      <m:ctrlPr>
                                        <a:rPr lang="en-US" altLang="zh-TW" sz="2800" b="0" i="1" smtClean="0">
                                          <a:latin typeface="Cambria Math"/>
                                        </a:rPr>
                                      </m:ctrlPr>
                                    </m:accPr>
                                    <m:e>
                                      <m:sSub>
                                        <m:sSubPr>
                                          <m:ctrlPr>
                                            <a:rPr lang="en-US" altLang="zh-TW" sz="2800" i="1">
                                              <a:latin typeface="Cambria Math"/>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acc>
                                </m:e>
                              </m:d>
                            </m:e>
                            <m:sup>
                              <m:r>
                                <a:rPr lang="en-US" altLang="zh-TW" sz="2800" b="0" i="1" smtClean="0">
                                  <a:latin typeface="Cambria Math" panose="02040503050406030204" pitchFamily="18" charset="0"/>
                                </a:rPr>
                                <m:t>2</m:t>
                              </m:r>
                            </m:sup>
                          </m:sSup>
                        </m:e>
                      </m:nary>
                    </m:oMath>
                  </m:oMathPara>
                </a14:m>
                <a:endParaRPr lang="zh-TW" altLang="en-US" sz="28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1973276" y="5251610"/>
                <a:ext cx="2059475" cy="1211294"/>
              </a:xfrm>
              <a:prstGeom prst="rect">
                <a:avLst/>
              </a:prstGeom>
              <a:blipFill rotWithShape="0">
                <a:blip r:embed="rId11"/>
                <a:stretch>
                  <a:fillRect/>
                </a:stretch>
              </a:blipFill>
            </p:spPr>
            <p:txBody>
              <a:bodyPr/>
              <a:lstStyle/>
              <a:p>
                <a:r>
                  <a:rPr lang="zh-TW" altLang="en-US">
                    <a:noFill/>
                  </a:rPr>
                  <a:t> </a:t>
                </a:r>
              </a:p>
            </p:txBody>
          </p:sp>
        </mc:Fallback>
      </mc:AlternateContent>
      <p:sp>
        <p:nvSpPr>
          <p:cNvPr id="97" name="文字方塊 96"/>
          <p:cNvSpPr txBox="1"/>
          <p:nvPr/>
        </p:nvSpPr>
        <p:spPr>
          <a:xfrm>
            <a:off x="617004" y="5415853"/>
            <a:ext cx="121913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400" dirty="0" smtClean="0"/>
              <a:t>平均差</a:t>
            </a:r>
            <a:endParaRPr lang="zh-TW" altLang="en-US" sz="2400" dirty="0"/>
          </a:p>
        </p:txBody>
      </p:sp>
      <p:sp>
        <p:nvSpPr>
          <p:cNvPr id="100" name="文字方塊 99"/>
          <p:cNvSpPr txBox="1"/>
          <p:nvPr/>
        </p:nvSpPr>
        <p:spPr>
          <a:xfrm>
            <a:off x="4317169" y="5443590"/>
            <a:ext cx="1248228" cy="46166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zh-CN" altLang="en-US" sz="2400" dirty="0"/>
              <a:t>交叉熵</a:t>
            </a:r>
            <a:endParaRPr lang="zh-TW" altLang="en-US" sz="2400" dirty="0"/>
          </a:p>
        </p:txBody>
      </p:sp>
      <mc:AlternateContent xmlns:mc="http://schemas.openxmlformats.org/markup-compatibility/2006" xmlns:a14="http://schemas.microsoft.com/office/drawing/2010/main">
        <mc:Choice Requires="a14">
          <p:sp>
            <p:nvSpPr>
              <p:cNvPr id="101" name="文字方塊 100"/>
              <p:cNvSpPr txBox="1"/>
              <p:nvPr/>
            </p:nvSpPr>
            <p:spPr>
              <a:xfrm>
                <a:off x="5610095" y="5263602"/>
                <a:ext cx="1881156"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nary>
                        <m:naryPr>
                          <m:chr m:val="∑"/>
                          <m:ctrlPr>
                            <a:rPr lang="zh-TW" altLang="en-US" sz="2800" i="1" smtClean="0">
                              <a:latin typeface="Cambria Math"/>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10</m:t>
                          </m:r>
                        </m:sup>
                        <m:e>
                          <m:acc>
                            <m:accPr>
                              <m:chr m:val="̂"/>
                              <m:ctrlPr>
                                <a:rPr lang="en-US" altLang="zh-TW" sz="2800" i="1">
                                  <a:latin typeface="Cambria Math"/>
                                </a:rPr>
                              </m:ctrlPr>
                            </m:accPr>
                            <m:e>
                              <m:sSub>
                                <m:sSubPr>
                                  <m:ctrlPr>
                                    <a:rPr lang="en-US" altLang="zh-TW" sz="2800" i="1">
                                      <a:latin typeface="Cambria Math"/>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acc>
                          <m:r>
                            <a:rPr lang="en-US" altLang="zh-TW" sz="2800" i="1">
                              <a:latin typeface="Cambria Math" panose="02040503050406030204" pitchFamily="18" charset="0"/>
                            </a:rPr>
                            <m:t>𝑙𝑛</m:t>
                          </m:r>
                          <m:sSub>
                            <m:sSubPr>
                              <m:ctrlPr>
                                <a:rPr lang="en-US" altLang="zh-TW" sz="2800" i="1">
                                  <a:latin typeface="Cambria Math"/>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nary>
                    </m:oMath>
                  </m:oMathPara>
                </a14:m>
                <a:endParaRPr lang="zh-TW" altLang="en-US" sz="28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5610095" y="5263602"/>
                <a:ext cx="1881156" cy="1211294"/>
              </a:xfrm>
              <a:prstGeom prst="rect">
                <a:avLst/>
              </a:prstGeom>
              <a:blipFill rotWithShape="0">
                <a:blip r:embed="rId12"/>
                <a:stretch>
                  <a:fillRect/>
                </a:stretch>
              </a:blipFill>
            </p:spPr>
            <p:txBody>
              <a:bodyPr/>
              <a:lstStyle/>
              <a:p>
                <a:r>
                  <a:rPr lang="zh-TW" altLang="en-US">
                    <a:noFill/>
                  </a:rPr>
                  <a:t> </a:t>
                </a:r>
              </a:p>
            </p:txBody>
          </p:sp>
        </mc:Fallback>
      </mc:AlternateContent>
      <p:sp>
        <p:nvSpPr>
          <p:cNvPr id="107" name="文字方塊 106"/>
          <p:cNvSpPr txBox="1"/>
          <p:nvPr/>
        </p:nvSpPr>
        <p:spPr>
          <a:xfrm>
            <a:off x="559182" y="4654194"/>
            <a:ext cx="5209843"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800" dirty="0" smtClean="0">
                <a:solidFill>
                  <a:schemeClr val="bg1"/>
                </a:solidFill>
              </a:rPr>
              <a:t>哪个更好</a:t>
            </a:r>
            <a:r>
              <a:rPr lang="en-US" altLang="zh-TW" sz="2800" dirty="0" smtClean="0">
                <a:solidFill>
                  <a:schemeClr val="bg1"/>
                </a:solidFill>
              </a:rPr>
              <a:t>?</a:t>
            </a:r>
            <a:endParaRPr lang="zh-TW" altLang="en-US" sz="2800" dirty="0">
              <a:solidFill>
                <a:schemeClr val="bg1"/>
              </a:solidFill>
            </a:endParaRPr>
          </a:p>
        </p:txBody>
      </p:sp>
      <mc:AlternateContent xmlns:mc="http://schemas.openxmlformats.org/markup-compatibility/2006" xmlns:a14="http://schemas.microsoft.com/office/drawing/2010/main">
        <mc:Choice Requires="a14">
          <p:sp>
            <p:nvSpPr>
              <p:cNvPr id="5" name="文字方塊 4"/>
              <p:cNvSpPr txBox="1"/>
              <p:nvPr/>
            </p:nvSpPr>
            <p:spPr>
              <a:xfrm>
                <a:off x="8181919" y="2416335"/>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a:rPr>
                          </m:ctrlPr>
                        </m:sSub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8181919" y="2416335"/>
                <a:ext cx="366639" cy="369332"/>
              </a:xfrm>
              <a:prstGeom prst="rect">
                <a:avLst/>
              </a:prstGeom>
              <a:blipFill rotWithShape="0">
                <a:blip r:embed="rId13"/>
                <a:stretch>
                  <a:fillRect l="-20000" t="-16393" r="-53333"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8181561" y="3181833"/>
                <a:ext cx="3737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a:rPr>
                          </m:ctrlPr>
                        </m:sSub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8181561" y="3181833"/>
                <a:ext cx="373757" cy="369332"/>
              </a:xfrm>
              <a:prstGeom prst="rect">
                <a:avLst/>
              </a:prstGeom>
              <a:blipFill rotWithShape="0">
                <a:blip r:embed="rId14"/>
                <a:stretch>
                  <a:fillRect l="-19672" t="-18033" r="-52459"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9" name="文字方塊 118"/>
              <p:cNvSpPr txBox="1"/>
              <p:nvPr/>
            </p:nvSpPr>
            <p:spPr>
              <a:xfrm>
                <a:off x="8166862" y="4503930"/>
                <a:ext cx="496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a:rPr>
                          </m:ctrlPr>
                        </m:sSubPr>
                        <m:e>
                          <m:acc>
                            <m:accPr>
                              <m:chr m:val="̂"/>
                              <m:ctrlPr>
                                <a:rPr lang="en-US" altLang="zh-TW" sz="2400" i="1" smtClean="0">
                                  <a:latin typeface="Cambria Math"/>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10</m:t>
                          </m:r>
                        </m:sub>
                      </m:sSub>
                    </m:oMath>
                  </m:oMathPara>
                </a14:m>
                <a:endParaRPr lang="zh-TW" altLang="en-US" sz="24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8166862" y="4503930"/>
                <a:ext cx="496483" cy="369332"/>
              </a:xfrm>
              <a:prstGeom prst="rect">
                <a:avLst/>
              </a:prstGeom>
              <a:blipFill rotWithShape="0">
                <a:blip r:embed="rId15"/>
                <a:stretch>
                  <a:fillRect l="-14815" t="-18333" r="-38272" b="-26667"/>
                </a:stretch>
              </a:blipFill>
            </p:spPr>
            <p:txBody>
              <a:bodyPr/>
              <a:lstStyle/>
              <a:p>
                <a:r>
                  <a:rPr lang="zh-TW" altLang="en-US">
                    <a:noFill/>
                  </a:rPr>
                  <a:t> </a:t>
                </a:r>
              </a:p>
            </p:txBody>
          </p:sp>
        </mc:Fallback>
      </mc:AlternateContent>
      <p:sp>
        <p:nvSpPr>
          <p:cNvPr id="120" name="文字方塊 119"/>
          <p:cNvSpPr txBox="1"/>
          <p:nvPr/>
        </p:nvSpPr>
        <p:spPr>
          <a:xfrm rot="5400000">
            <a:off x="8079176" y="380010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24" name="文字方塊 123"/>
          <p:cNvSpPr txBox="1"/>
          <p:nvPr/>
        </p:nvSpPr>
        <p:spPr>
          <a:xfrm>
            <a:off x="6410495" y="2389745"/>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25" name="文字方塊 124"/>
          <p:cNvSpPr txBox="1"/>
          <p:nvPr/>
        </p:nvSpPr>
        <p:spPr>
          <a:xfrm>
            <a:off x="6410495" y="3189871"/>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26" name="文字方塊 125"/>
          <p:cNvSpPr txBox="1"/>
          <p:nvPr/>
        </p:nvSpPr>
        <p:spPr>
          <a:xfrm>
            <a:off x="6394889" y="4479277"/>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6" name="文字方塊 5"/>
          <p:cNvSpPr txBox="1"/>
          <p:nvPr/>
        </p:nvSpPr>
        <p:spPr>
          <a:xfrm>
            <a:off x="3237500" y="6139476"/>
            <a:ext cx="795251" cy="523220"/>
          </a:xfrm>
          <a:prstGeom prst="rect">
            <a:avLst/>
          </a:prstGeom>
          <a:noFill/>
        </p:spPr>
        <p:txBody>
          <a:bodyPr wrap="square" rtlCol="0">
            <a:spAutoFit/>
          </a:bodyPr>
          <a:lstStyle/>
          <a:p>
            <a:pPr algn="ctr"/>
            <a:r>
              <a:rPr lang="en-US" altLang="zh-TW" sz="2800" b="1" dirty="0">
                <a:solidFill>
                  <a:srgbClr val="FF0000"/>
                </a:solidFill>
              </a:rPr>
              <a:t>=0</a:t>
            </a:r>
            <a:endParaRPr lang="zh-TW" altLang="en-US" sz="2800" b="1" dirty="0">
              <a:solidFill>
                <a:srgbClr val="FF0000"/>
              </a:solidFill>
            </a:endParaRPr>
          </a:p>
        </p:txBody>
      </p:sp>
      <p:sp>
        <p:nvSpPr>
          <p:cNvPr id="127" name="文字方塊 126"/>
          <p:cNvSpPr txBox="1"/>
          <p:nvPr/>
        </p:nvSpPr>
        <p:spPr>
          <a:xfrm>
            <a:off x="7075532" y="6139476"/>
            <a:ext cx="795251" cy="523220"/>
          </a:xfrm>
          <a:prstGeom prst="rect">
            <a:avLst/>
          </a:prstGeom>
          <a:noFill/>
        </p:spPr>
        <p:txBody>
          <a:bodyPr wrap="square" rtlCol="0">
            <a:spAutoFit/>
          </a:bodyPr>
          <a:lstStyle/>
          <a:p>
            <a:pPr algn="ctr"/>
            <a:r>
              <a:rPr lang="en-US" altLang="zh-TW" sz="2800" b="1" dirty="0">
                <a:solidFill>
                  <a:srgbClr val="FF0000"/>
                </a:solidFill>
              </a:rPr>
              <a:t>=0</a:t>
            </a:r>
            <a:endParaRPr lang="zh-TW" altLang="en-US" sz="2800" b="1" dirty="0">
              <a:solidFill>
                <a:srgbClr val="FF0000"/>
              </a:solidFill>
            </a:endParaRPr>
          </a:p>
        </p:txBody>
      </p:sp>
    </p:spTree>
    <p:extLst>
      <p:ext uri="{BB962C8B-B14F-4D97-AF65-F5344CB8AC3E}">
        <p14:creationId xmlns:p14="http://schemas.microsoft.com/office/powerpoint/2010/main" val="68057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103" grpId="0"/>
      <p:bldP spid="110" grpId="0" animBg="1"/>
      <p:bldP spid="111" grpId="0"/>
      <p:bldP spid="112" grpId="0"/>
      <p:bldP spid="113" grpId="0"/>
      <p:bldP spid="114" grpId="0"/>
      <p:bldP spid="115" grpId="0" animBg="1"/>
      <p:bldP spid="3" grpId="0" animBg="1"/>
      <p:bldP spid="70" grpId="0"/>
      <p:bldP spid="97" grpId="0" animBg="1"/>
      <p:bldP spid="100" grpId="0" animBg="1"/>
      <p:bldP spid="101" grpId="0"/>
      <p:bldP spid="107" grpId="0" animBg="1"/>
      <p:bldP spid="5" grpId="0"/>
      <p:bldP spid="109" grpId="0"/>
      <p:bldP spid="119" grpId="0"/>
      <p:bldP spid="120" grpId="0"/>
      <p:bldP spid="124" grpId="0"/>
      <p:bldP spid="125" grpId="0"/>
      <p:bldP spid="126" grpId="0"/>
      <p:bldP spid="6" grpId="0"/>
      <p:bldP spid="1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2935238" cy="1325563"/>
          </a:xfrm>
        </p:spPr>
        <p:txBody>
          <a:bodyPr/>
          <a:lstStyle/>
          <a:p>
            <a:r>
              <a:rPr lang="zh-CN" altLang="en-US" dirty="0"/>
              <a:t>自</a:t>
            </a:r>
            <a:r>
              <a:rPr lang="zh-CN" altLang="en-US" dirty="0" smtClean="0"/>
              <a:t>适应的学习率</a:t>
            </a:r>
            <a:endParaRPr lang="zh-TW" altLang="en-US" dirty="0"/>
          </a:p>
        </p:txBody>
      </p:sp>
      <p:grpSp>
        <p:nvGrpSpPr>
          <p:cNvPr id="5" name="群組 4"/>
          <p:cNvGrpSpPr/>
          <p:nvPr/>
        </p:nvGrpSpPr>
        <p:grpSpPr>
          <a:xfrm>
            <a:off x="3385945" y="128702"/>
            <a:ext cx="5558825" cy="4289424"/>
            <a:chOff x="773413" y="2230720"/>
            <a:chExt cx="5558825" cy="4289424"/>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13" y="2230720"/>
              <a:ext cx="5558825" cy="4169118"/>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552825" y="6150812"/>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552825" y="6150812"/>
                  <a:ext cx="421847" cy="369332"/>
                </a:xfrm>
                <a:prstGeom prst="rect">
                  <a:avLst/>
                </a:prstGeom>
                <a:blipFill rotWithShape="0">
                  <a:blip r:embed="rId5"/>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43326" y="4119935"/>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43326" y="4119935"/>
                  <a:ext cx="428964" cy="369332"/>
                </a:xfrm>
                <a:prstGeom prst="rect">
                  <a:avLst/>
                </a:prstGeom>
                <a:blipFill rotWithShape="0">
                  <a:blip r:embed="rId6"/>
                  <a:stretch>
                    <a:fillRect l="-10000" r="-5714" b="-13115"/>
                  </a:stretch>
                </a:blipFill>
              </p:spPr>
              <p:txBody>
                <a:bodyPr/>
                <a:lstStyle/>
                <a:p>
                  <a:r>
                    <a:rPr lang="zh-TW" altLang="en-US">
                      <a:noFill/>
                    </a:rPr>
                    <a:t> </a:t>
                  </a:r>
                </a:p>
              </p:txBody>
            </p:sp>
          </mc:Fallback>
        </mc:AlternateContent>
      </p:grpSp>
      <p:cxnSp>
        <p:nvCxnSpPr>
          <p:cNvPr id="10" name="直線接點 9"/>
          <p:cNvCxnSpPr/>
          <p:nvPr/>
        </p:nvCxnSpPr>
        <p:spPr>
          <a:xfrm flipH="1">
            <a:off x="3884822" y="2202583"/>
            <a:ext cx="46937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6238762" y="311402"/>
            <a:ext cx="0" cy="378236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681229" y="2731027"/>
            <a:ext cx="1897391" cy="80639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smtClean="0"/>
              <a:t>导数越小，学习率越大</a:t>
            </a:r>
            <a:endParaRPr lang="zh-TW" altLang="en-US" sz="2400" dirty="0"/>
          </a:p>
        </p:txBody>
      </p:sp>
      <p:cxnSp>
        <p:nvCxnSpPr>
          <p:cNvPr id="43" name="直線單箭頭接點 42"/>
          <p:cNvCxnSpPr/>
          <p:nvPr/>
        </p:nvCxnSpPr>
        <p:spPr>
          <a:xfrm>
            <a:off x="4680979" y="3174770"/>
            <a:ext cx="2000250"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918696" y="685054"/>
            <a:ext cx="1877440" cy="8063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t>导数</a:t>
            </a:r>
            <a:r>
              <a:rPr lang="zh-CN" altLang="en-US" sz="2400" dirty="0" smtClean="0"/>
              <a:t>越大，学习率越小</a:t>
            </a:r>
            <a:endParaRPr lang="zh-TW" altLang="en-US" sz="2400" dirty="0"/>
          </a:p>
        </p:txBody>
      </p:sp>
      <p:cxnSp>
        <p:nvCxnSpPr>
          <p:cNvPr id="45" name="直線單箭頭接點 44"/>
          <p:cNvCxnSpPr/>
          <p:nvPr/>
        </p:nvCxnSpPr>
        <p:spPr>
          <a:xfrm rot="5400000" flipH="1">
            <a:off x="3960185" y="2495161"/>
            <a:ext cx="200025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96331" y="3726989"/>
            <a:ext cx="1901941" cy="523220"/>
          </a:xfrm>
          <a:prstGeom prst="rect">
            <a:avLst/>
          </a:prstGeom>
          <a:noFill/>
        </p:spPr>
        <p:txBody>
          <a:bodyPr wrap="square" rtlCol="0">
            <a:spAutoFit/>
          </a:bodyPr>
          <a:lstStyle/>
          <a:p>
            <a:pPr algn="ctr"/>
            <a:r>
              <a:rPr lang="en-US" altLang="zh-TW" sz="2800" b="1" i="1" u="sng" dirty="0" err="1"/>
              <a:t>Adagrad</a:t>
            </a:r>
            <a:endParaRPr lang="zh-TW" altLang="en-US" sz="2800" b="1" i="1" u="sng" dirty="0"/>
          </a:p>
        </p:txBody>
      </p:sp>
      <mc:AlternateContent xmlns:mc="http://schemas.openxmlformats.org/markup-compatibility/2006" xmlns:a14="http://schemas.microsoft.com/office/drawing/2010/main">
        <mc:Choice Requires="a14">
          <p:sp>
            <p:nvSpPr>
              <p:cNvPr id="46" name="文字方塊 45"/>
              <p:cNvSpPr txBox="1"/>
              <p:nvPr/>
            </p:nvSpPr>
            <p:spPr>
              <a:xfrm>
                <a:off x="2511835" y="4574431"/>
                <a:ext cx="4396781" cy="1273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r>
                            <a:rPr lang="en-US" altLang="zh-TW" sz="2800" b="0" i="1" smtClean="0">
                              <a:latin typeface="Cambria Math" panose="02040503050406030204" pitchFamily="18" charset="0"/>
                              <a:ea typeface="Cambria Math" panose="02040503050406030204" pitchFamily="18" charset="0"/>
                            </a:rPr>
                            <m:t>+1</m:t>
                          </m:r>
                        </m:sup>
                      </m:sSup>
                      <m:r>
                        <a:rPr lang="en-US" altLang="zh-TW" sz="2800" i="1" smtClean="0">
                          <a:latin typeface="Cambria Math" panose="02040503050406030204" pitchFamily="18" charset="0"/>
                          <a:ea typeface="Cambria Math" panose="02040503050406030204" pitchFamily="18" charset="0"/>
                        </a:rPr>
                        <m:t>←</m:t>
                      </m:r>
                      <m:sSup>
                        <m:sSupPr>
                          <m:ctrlPr>
                            <a:rPr lang="en-US" altLang="zh-TW" sz="2800" i="1">
                              <a:latin typeface="Cambria Math"/>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𝑤</m:t>
                          </m:r>
                        </m:e>
                        <m:sup>
                          <m:r>
                            <a:rPr lang="en-US" altLang="zh-TW" sz="2800" b="0" i="1" smtClean="0">
                              <a:latin typeface="Cambria Math" panose="02040503050406030204" pitchFamily="18" charset="0"/>
                              <a:ea typeface="Cambria Math" panose="02040503050406030204" pitchFamily="18" charset="0"/>
                            </a:rPr>
                            <m:t>𝑡</m:t>
                          </m:r>
                        </m:sup>
                      </m:sSup>
                      <m:r>
                        <a:rPr lang="en-US" altLang="zh-TW" sz="2800" b="0" i="1" smtClean="0">
                          <a:latin typeface="Cambria Math" panose="02040503050406030204" pitchFamily="18" charset="0"/>
                        </a:rPr>
                        <m:t>−</m:t>
                      </m:r>
                      <m:f>
                        <m:fPr>
                          <m:ctrlPr>
                            <a:rPr lang="en-US" altLang="zh-TW" sz="2800" b="0" i="1" smtClean="0">
                              <a:latin typeface="Cambria Math"/>
                            </a:rPr>
                          </m:ctrlPr>
                        </m:fPr>
                        <m:num>
                          <m:r>
                            <a:rPr lang="zh-TW" altLang="en-US" sz="2800" i="1">
                              <a:latin typeface="Cambria Math" panose="02040503050406030204" pitchFamily="18" charset="0"/>
                            </a:rPr>
                            <m:t>𝜂</m:t>
                          </m:r>
                        </m:num>
                        <m:den>
                          <m:rad>
                            <m:radPr>
                              <m:degHide m:val="on"/>
                              <m:ctrlPr>
                                <a:rPr lang="en-US" altLang="zh-TW" sz="2800" i="1">
                                  <a:latin typeface="Cambria Math"/>
                                </a:rPr>
                              </m:ctrlPr>
                            </m:radPr>
                            <m:deg/>
                            <m:e>
                              <m:nary>
                                <m:naryPr>
                                  <m:chr m:val="∑"/>
                                  <m:ctrlPr>
                                    <a:rPr lang="en-US" altLang="zh-TW" sz="2800" i="1">
                                      <a:latin typeface="Cambria Math"/>
                                    </a:rPr>
                                  </m:ctrlPr>
                                </m:naryPr>
                                <m:sub>
                                  <m:r>
                                    <a:rPr lang="en-US" altLang="zh-TW" sz="2800" i="1">
                                      <a:latin typeface="Cambria Math" panose="02040503050406030204" pitchFamily="18" charset="0"/>
                                    </a:rPr>
                                    <m:t>𝑖</m:t>
                                  </m:r>
                                  <m:r>
                                    <a:rPr lang="en-US" altLang="zh-TW" sz="2800" i="1">
                                      <a:latin typeface="Cambria Math" panose="02040503050406030204" pitchFamily="18" charset="0"/>
                                    </a:rPr>
                                    <m:t>=0</m:t>
                                  </m:r>
                                </m:sub>
                                <m:sup>
                                  <m:r>
                                    <a:rPr lang="en-US" altLang="zh-TW" sz="2800" i="1">
                                      <a:latin typeface="Cambria Math" panose="02040503050406030204" pitchFamily="18" charset="0"/>
                                    </a:rPr>
                                    <m:t>𝑡</m:t>
                                  </m:r>
                                </m:sup>
                                <m:e>
                                  <m:sSup>
                                    <m:sSupPr>
                                      <m:ctrlPr>
                                        <a:rPr lang="en-US" altLang="zh-TW" sz="2800" i="1">
                                          <a:latin typeface="Cambria Math"/>
                                        </a:rPr>
                                      </m:ctrlPr>
                                    </m:sSupPr>
                                    <m:e>
                                      <m:d>
                                        <m:dPr>
                                          <m:ctrlPr>
                                            <a:rPr lang="en-US" altLang="zh-TW" sz="2800" i="1">
                                              <a:latin typeface="Cambria Math"/>
                                            </a:rPr>
                                          </m:ctrlPr>
                                        </m:dPr>
                                        <m:e>
                                          <m:sSup>
                                            <m:sSupPr>
                                              <m:ctrlPr>
                                                <a:rPr lang="en-US" altLang="zh-TW" sz="2800" i="1">
                                                  <a:latin typeface="Cambria Math"/>
                                                </a:rPr>
                                              </m:ctrlPr>
                                            </m:sSupPr>
                                            <m:e>
                                              <m:r>
                                                <a:rPr lang="en-US" altLang="zh-TW" sz="2800" i="1">
                                                  <a:latin typeface="Cambria Math" panose="02040503050406030204" pitchFamily="18" charset="0"/>
                                                </a:rPr>
                                                <m:t>𝑔</m:t>
                                              </m:r>
                                            </m:e>
                                            <m:sup>
                                              <m:r>
                                                <a:rPr lang="en-US" altLang="zh-TW" sz="2800" i="1">
                                                  <a:latin typeface="Cambria Math" panose="02040503050406030204" pitchFamily="18" charset="0"/>
                                                </a:rPr>
                                                <m:t>𝑖</m:t>
                                              </m:r>
                                            </m:sup>
                                          </m:sSup>
                                        </m:e>
                                      </m:d>
                                    </m:e>
                                    <m:sup>
                                      <m:r>
                                        <a:rPr lang="en-US" altLang="zh-TW" sz="2800" i="1">
                                          <a:latin typeface="Cambria Math" panose="02040503050406030204" pitchFamily="18" charset="0"/>
                                        </a:rPr>
                                        <m:t>2</m:t>
                                      </m:r>
                                    </m:sup>
                                  </m:sSup>
                                </m:e>
                              </m:nary>
                            </m:e>
                          </m:rad>
                        </m:den>
                      </m:f>
                      <m:sSup>
                        <m:sSupPr>
                          <m:ctrlPr>
                            <a:rPr lang="en-US" altLang="zh-TW" sz="2800" i="1">
                              <a:latin typeface="Cambria Math"/>
                            </a:rPr>
                          </m:ctrlPr>
                        </m:sSupPr>
                        <m:e>
                          <m:r>
                            <a:rPr lang="en-US" altLang="zh-TW" sz="2800" i="1">
                              <a:latin typeface="Cambria Math" panose="02040503050406030204" pitchFamily="18" charset="0"/>
                            </a:rPr>
                            <m:t>𝑔</m:t>
                          </m:r>
                        </m:e>
                        <m:sup>
                          <m:r>
                            <a:rPr lang="en-US" altLang="zh-TW" sz="2800" b="0" i="1" smtClean="0">
                              <a:latin typeface="Cambria Math" panose="02040503050406030204" pitchFamily="18" charset="0"/>
                            </a:rPr>
                            <m:t>𝑡</m:t>
                          </m:r>
                        </m:sup>
                      </m:sSup>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511835" y="4574431"/>
                <a:ext cx="4396781" cy="1273682"/>
              </a:xfrm>
              <a:prstGeom prst="rect">
                <a:avLst/>
              </a:prstGeom>
              <a:blipFill rotWithShape="0">
                <a:blip r:embed="rId7"/>
                <a:stretch>
                  <a:fillRect/>
                </a:stretch>
              </a:blipFill>
            </p:spPr>
            <p:txBody>
              <a:bodyPr/>
              <a:lstStyle/>
              <a:p>
                <a:r>
                  <a:rPr lang="zh-TW" altLang="en-US">
                    <a:noFill/>
                  </a:rPr>
                  <a:t> </a:t>
                </a:r>
              </a:p>
            </p:txBody>
          </p:sp>
        </mc:Fallback>
      </mc:AlternateContent>
      <p:sp>
        <p:nvSpPr>
          <p:cNvPr id="48" name="矩形 47"/>
          <p:cNvSpPr/>
          <p:nvPr/>
        </p:nvSpPr>
        <p:spPr>
          <a:xfrm>
            <a:off x="755576" y="5972283"/>
            <a:ext cx="7632848" cy="505817"/>
          </a:xfrm>
          <a:prstGeom prst="rect">
            <a:avLst/>
          </a:prstGeom>
          <a:noFill/>
          <a:effectLst/>
        </p:spPr>
        <p:style>
          <a:lnRef idx="0">
            <a:schemeClr val="accent5"/>
          </a:lnRef>
          <a:fillRef idx="3">
            <a:schemeClr val="accent5"/>
          </a:fillRef>
          <a:effectRef idx="3">
            <a:schemeClr val="accent5"/>
          </a:effectRef>
          <a:fontRef idx="minor">
            <a:schemeClr val="lt1"/>
          </a:fontRef>
        </p:style>
        <p:txBody>
          <a:bodyPr rtlCol="0" anchor="ctr"/>
          <a:lstStyle/>
          <a:p>
            <a:r>
              <a:rPr lang="en-US" altLang="zh-TW" sz="2400" dirty="0" smtClean="0">
                <a:solidFill>
                  <a:schemeClr val="tx1"/>
                </a:solidFill>
              </a:rPr>
              <a:t>Adam:   </a:t>
            </a:r>
            <a:r>
              <a:rPr lang="en-US" altLang="zh-TW" sz="2400" dirty="0" err="1" smtClean="0">
                <a:solidFill>
                  <a:schemeClr val="tx1"/>
                </a:solidFill>
              </a:rPr>
              <a:t>RMSProp</a:t>
            </a:r>
            <a:r>
              <a:rPr lang="en-US" altLang="zh-TW" sz="2400" dirty="0" smtClean="0">
                <a:solidFill>
                  <a:schemeClr val="tx1"/>
                </a:solidFill>
              </a:rPr>
              <a:t> (</a:t>
            </a:r>
            <a:r>
              <a:rPr lang="zh-CN" altLang="en-US" sz="2400" dirty="0" smtClean="0">
                <a:solidFill>
                  <a:schemeClr val="tx1"/>
                </a:solidFill>
              </a:rPr>
              <a:t>改进的</a:t>
            </a:r>
            <a:r>
              <a:rPr lang="en-US" altLang="zh-TW" sz="2400" dirty="0" err="1" smtClean="0">
                <a:solidFill>
                  <a:schemeClr val="tx1"/>
                </a:solidFill>
              </a:rPr>
              <a:t>Adagrad</a:t>
            </a:r>
            <a:r>
              <a:rPr lang="en-US" altLang="zh-TW" sz="2400" dirty="0">
                <a:solidFill>
                  <a:schemeClr val="tx1"/>
                </a:solidFill>
              </a:rPr>
              <a:t>) </a:t>
            </a:r>
            <a:r>
              <a:rPr lang="en-US" altLang="zh-TW" sz="2400" dirty="0" smtClean="0">
                <a:solidFill>
                  <a:schemeClr val="tx1"/>
                </a:solidFill>
              </a:rPr>
              <a:t>+ </a:t>
            </a:r>
            <a:r>
              <a:rPr lang="zh-CN" altLang="en-US" sz="2400" dirty="0" smtClean="0">
                <a:solidFill>
                  <a:schemeClr val="tx1"/>
                </a:solidFill>
              </a:rPr>
              <a:t>动量</a:t>
            </a:r>
            <a:endParaRPr lang="en-US" altLang="zh-TW" sz="2400" dirty="0">
              <a:solidFill>
                <a:schemeClr val="tx1"/>
              </a:solidFill>
            </a:endParaRPr>
          </a:p>
        </p:txBody>
      </p:sp>
    </p:spTree>
    <p:extLst>
      <p:ext uri="{BB962C8B-B14F-4D97-AF65-F5344CB8AC3E}">
        <p14:creationId xmlns:p14="http://schemas.microsoft.com/office/powerpoint/2010/main" val="373269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animBg="1"/>
      <p:bldP spid="3" grpId="0"/>
      <p:bldP spid="46" grpId="0"/>
      <p:bldP spid="4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接點 42"/>
          <p:cNvCxnSpPr/>
          <p:nvPr/>
        </p:nvCxnSpPr>
        <p:spPr>
          <a:xfrm>
            <a:off x="6477914" y="5115255"/>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6146877" y="479873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p:nvPr/>
        </p:nvCxnSpPr>
        <p:spPr>
          <a:xfrm>
            <a:off x="4542662" y="4091437"/>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2807794" y="4079735"/>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1302268" y="2993515"/>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1410327" y="5842348"/>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CN" altLang="en-US" dirty="0"/>
              <a:t>难以发现最优的网络参数</a:t>
            </a:r>
            <a:endParaRPr lang="zh-TW" altLang="en-US" dirty="0"/>
          </a:p>
        </p:txBody>
      </p:sp>
      <p:sp>
        <p:nvSpPr>
          <p:cNvPr id="6" name="手繪多邊形 5"/>
          <p:cNvSpPr/>
          <p:nvPr/>
        </p:nvSpPr>
        <p:spPr>
          <a:xfrm>
            <a:off x="600809" y="1938564"/>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226140" y="4001539"/>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p:cNvCxnSpPr/>
          <p:nvPr/>
        </p:nvCxnSpPr>
        <p:spPr>
          <a:xfrm>
            <a:off x="411176" y="5984060"/>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829408" y="1830418"/>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780543" y="1740578"/>
            <a:ext cx="968272" cy="830997"/>
          </a:xfrm>
          <a:prstGeom prst="rect">
            <a:avLst/>
          </a:prstGeom>
          <a:noFill/>
        </p:spPr>
        <p:txBody>
          <a:bodyPr wrap="square" rtlCol="0">
            <a:spAutoFit/>
          </a:bodyPr>
          <a:lstStyle/>
          <a:p>
            <a:pPr algn="ctr"/>
            <a:r>
              <a:rPr lang="zh-CN" altLang="en-US" sz="2400" dirty="0" smtClean="0"/>
              <a:t>整体损失</a:t>
            </a:r>
            <a:endParaRPr lang="zh-TW" altLang="en-US" sz="2400" dirty="0"/>
          </a:p>
        </p:txBody>
      </p:sp>
      <p:sp>
        <p:nvSpPr>
          <p:cNvPr id="17" name="文字方塊 16"/>
          <p:cNvSpPr txBox="1"/>
          <p:nvPr/>
        </p:nvSpPr>
        <p:spPr>
          <a:xfrm>
            <a:off x="2198531" y="6156681"/>
            <a:ext cx="5195774" cy="461665"/>
          </a:xfrm>
          <a:prstGeom prst="rect">
            <a:avLst/>
          </a:prstGeom>
          <a:noFill/>
        </p:spPr>
        <p:txBody>
          <a:bodyPr wrap="square" rtlCol="0">
            <a:spAutoFit/>
          </a:bodyPr>
          <a:lstStyle/>
          <a:p>
            <a:pPr algn="ctr"/>
            <a:r>
              <a:rPr lang="zh-CN" altLang="en-US" sz="2400" dirty="0" smtClean="0"/>
              <a:t>网络参数</a:t>
            </a:r>
            <a:r>
              <a:rPr lang="en-US" altLang="zh-TW" sz="2400" dirty="0" smtClean="0"/>
              <a:t>w</a:t>
            </a:r>
            <a:r>
              <a:rPr lang="zh-CN" altLang="en-US" sz="2400" dirty="0" smtClean="0"/>
              <a:t>的值</a:t>
            </a:r>
            <a:endParaRPr lang="zh-TW" altLang="en-US" sz="2400" dirty="0"/>
          </a:p>
        </p:txBody>
      </p:sp>
      <p:sp>
        <p:nvSpPr>
          <p:cNvPr id="11" name="文字方塊 10"/>
          <p:cNvSpPr txBox="1"/>
          <p:nvPr/>
        </p:nvSpPr>
        <p:spPr>
          <a:xfrm>
            <a:off x="2213390" y="1974272"/>
            <a:ext cx="2549506"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800" dirty="0" smtClean="0"/>
              <a:t>在平缓处很慢</a:t>
            </a:r>
            <a:endParaRPr lang="zh-TW" altLang="en-US" sz="2800" dirty="0"/>
          </a:p>
        </p:txBody>
      </p:sp>
      <p:sp>
        <p:nvSpPr>
          <p:cNvPr id="22" name="文字方塊 21"/>
          <p:cNvSpPr txBox="1"/>
          <p:nvPr/>
        </p:nvSpPr>
        <p:spPr>
          <a:xfrm>
            <a:off x="5868144" y="3637122"/>
            <a:ext cx="2808312"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800" dirty="0" smtClean="0"/>
              <a:t>陷入局部极小点</a:t>
            </a:r>
            <a:endParaRPr lang="zh-TW" altLang="en-US" sz="2800" dirty="0"/>
          </a:p>
        </p:txBody>
      </p:sp>
      <p:sp>
        <p:nvSpPr>
          <p:cNvPr id="21" name="橢圓 20"/>
          <p:cNvSpPr/>
          <p:nvPr/>
        </p:nvSpPr>
        <p:spPr>
          <a:xfrm>
            <a:off x="1009471" y="267699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6595510" y="5039317"/>
                <a:ext cx="1288691"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6595510" y="5039317"/>
                <a:ext cx="1288691" cy="822469"/>
              </a:xfrm>
              <a:prstGeom prst="rect">
                <a:avLst/>
              </a:prstGeom>
              <a:blipFill rotWithShape="0">
                <a:blip r:embed="rId3"/>
                <a:stretch>
                  <a:fillRect/>
                </a:stretch>
              </a:blipFill>
            </p:spPr>
            <p:txBody>
              <a:bodyPr/>
              <a:lstStyle/>
              <a:p>
                <a:r>
                  <a:rPr lang="zh-TW" altLang="en-US">
                    <a:noFill/>
                  </a:rPr>
                  <a:t> </a:t>
                </a:r>
              </a:p>
            </p:txBody>
          </p:sp>
        </mc:Fallback>
      </mc:AlternateContent>
      <p:sp>
        <p:nvSpPr>
          <p:cNvPr id="30" name="橢圓 29"/>
          <p:cNvSpPr/>
          <p:nvPr/>
        </p:nvSpPr>
        <p:spPr>
          <a:xfrm>
            <a:off x="2491271" y="3876342"/>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4320922" y="2791299"/>
            <a:ext cx="1825955"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800" dirty="0" smtClean="0"/>
              <a:t>陷入鞍点</a:t>
            </a:r>
            <a:endParaRPr lang="zh-TW" altLang="en-US" sz="2800" dirty="0"/>
          </a:p>
        </p:txBody>
      </p:sp>
      <p:cxnSp>
        <p:nvCxnSpPr>
          <p:cNvPr id="34" name="直線單箭頭接點 33"/>
          <p:cNvCxnSpPr>
            <a:stCxn id="24" idx="7"/>
          </p:cNvCxnSpPr>
          <p:nvPr/>
        </p:nvCxnSpPr>
        <p:spPr>
          <a:xfrm flipV="1">
            <a:off x="6687216" y="4160343"/>
            <a:ext cx="342234" cy="7310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703879" y="3310038"/>
            <a:ext cx="344940" cy="76969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0" idx="7"/>
            <a:endCxn id="11" idx="2"/>
          </p:cNvCxnSpPr>
          <p:nvPr/>
        </p:nvCxnSpPr>
        <p:spPr>
          <a:xfrm flipV="1">
            <a:off x="3031610" y="2497492"/>
            <a:ext cx="456533" cy="147155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4646291" y="5031581"/>
                <a:ext cx="1292685"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646291" y="5031581"/>
                <a:ext cx="1292685" cy="822469"/>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2873505" y="5039192"/>
                <a:ext cx="130319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oMath>
                  </m:oMathPara>
                </a14:m>
                <a:endParaRPr lang="zh-TW" altLang="en-US" sz="2400" dirty="0"/>
              </a:p>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873505" y="5039192"/>
                <a:ext cx="1303192" cy="822469"/>
              </a:xfrm>
              <a:prstGeom prst="rect">
                <a:avLst/>
              </a:prstGeom>
              <a:blipFill rotWithShape="0">
                <a:blip r:embed="rId5"/>
                <a:stretch>
                  <a:fillRect/>
                </a:stretch>
              </a:blipFill>
            </p:spPr>
            <p:txBody>
              <a:bodyPr/>
              <a:lstStyle/>
              <a:p>
                <a:r>
                  <a:rPr lang="zh-TW" altLang="en-US">
                    <a:noFill/>
                  </a:rPr>
                  <a:t> </a:t>
                </a:r>
              </a:p>
            </p:txBody>
          </p:sp>
        </mc:Fallback>
      </mc:AlternateContent>
      <p:sp>
        <p:nvSpPr>
          <p:cNvPr id="35" name="橢圓 34"/>
          <p:cNvSpPr/>
          <p:nvPr/>
        </p:nvSpPr>
        <p:spPr>
          <a:xfrm>
            <a:off x="1194210" y="58760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2706138" y="5870302"/>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4434604" y="584585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6375849" y="5854050"/>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0823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22" grpId="0" animBg="1"/>
      <p:bldP spid="28" grpId="0" animBg="1"/>
      <p:bldP spid="30" grpId="0" animBg="1"/>
      <p:bldP spid="33" grpId="0" animBg="1"/>
      <p:bldP spid="26" grpId="0" animBg="1"/>
      <p:bldP spid="29" grpId="0" animBg="1"/>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人脑神经元</a:t>
            </a:r>
            <a:endParaRPr lang="zh-CN" altLang="en-US" dirty="0"/>
          </a:p>
        </p:txBody>
      </p:sp>
      <p:pic>
        <p:nvPicPr>
          <p:cNvPr id="3" name="Picture 6" descr="http://bio1152.nicerweb.com/Locked/media/ch48/48_05Neuron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62" y="1484784"/>
            <a:ext cx="7859344" cy="496855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omemeeting.us/franktmc/synap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478892"/>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9678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87404" y="1975280"/>
            <a:ext cx="613314" cy="4269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a:off x="3614292" y="1957914"/>
            <a:ext cx="5008285" cy="461665"/>
          </a:xfrm>
          <a:prstGeom prst="rect">
            <a:avLst/>
          </a:prstGeom>
          <a:noFill/>
        </p:spPr>
        <p:txBody>
          <a:bodyPr wrap="square" rtlCol="0">
            <a:spAutoFit/>
          </a:bodyPr>
          <a:lstStyle/>
          <a:p>
            <a:r>
              <a:rPr lang="zh-CN" altLang="en-US" sz="2400" dirty="0" smtClean="0"/>
              <a:t>运动</a:t>
            </a:r>
            <a:r>
              <a:rPr lang="en-US" altLang="zh-TW" sz="2400" dirty="0" smtClean="0"/>
              <a:t> </a:t>
            </a:r>
            <a:r>
              <a:rPr lang="en-US" altLang="zh-TW" sz="2400" dirty="0"/>
              <a:t>= </a:t>
            </a:r>
            <a:r>
              <a:rPr lang="zh-TW" altLang="en-US" sz="2400" dirty="0" smtClean="0">
                <a:latin typeface="Cambria Math" panose="02040503050406030204" pitchFamily="18" charset="0"/>
                <a:ea typeface="Cambria Math" panose="02040503050406030204" pitchFamily="18" charset="0"/>
              </a:rPr>
              <a:t>𝜕</a:t>
            </a:r>
            <a:r>
              <a:rPr lang="en-US" altLang="zh-TW" sz="2400" dirty="0" smtClean="0">
                <a:latin typeface="Cambria Math" panose="02040503050406030204" pitchFamily="18" charset="0"/>
                <a:ea typeface="Cambria Math" panose="02040503050406030204" pitchFamily="18" charset="0"/>
              </a:rPr>
              <a:t>𝐿</a:t>
            </a:r>
            <a:r>
              <a:rPr lang="zh-TW" altLang="en-US" sz="2400" dirty="0">
                <a:latin typeface="Cambria Math" panose="02040503050406030204" pitchFamily="18" charset="0"/>
                <a:ea typeface="Cambria Math" panose="02040503050406030204" pitchFamily="18" charset="0"/>
              </a:rPr>
              <a:t>∕𝜕</a:t>
            </a:r>
            <a:r>
              <a:rPr lang="en-US" altLang="zh-TW" sz="2400" dirty="0" smtClean="0">
                <a:latin typeface="Cambria Math" panose="02040503050406030204" pitchFamily="18" charset="0"/>
                <a:ea typeface="Cambria Math" panose="02040503050406030204" pitchFamily="18" charset="0"/>
              </a:rPr>
              <a:t>𝑤</a:t>
            </a:r>
            <a:r>
              <a:rPr lang="zh-CN" altLang="en-US" sz="2400" dirty="0" smtClean="0">
                <a:latin typeface="Cambria Math" panose="02040503050406030204" pitchFamily="18" charset="0"/>
                <a:ea typeface="Cambria Math" panose="02040503050406030204" pitchFamily="18" charset="0"/>
              </a:rPr>
              <a:t>的负值</a:t>
            </a:r>
            <a:r>
              <a:rPr lang="en-US" altLang="zh-TW" sz="2400" dirty="0" smtClean="0"/>
              <a:t> </a:t>
            </a:r>
            <a:r>
              <a:rPr lang="en-US" altLang="zh-TW" sz="2400" dirty="0"/>
              <a:t>+ </a:t>
            </a:r>
            <a:r>
              <a:rPr lang="zh-CN" altLang="en-US" sz="2400" dirty="0" smtClean="0"/>
              <a:t>动量</a:t>
            </a:r>
            <a:r>
              <a:rPr lang="en-US" altLang="zh-TW" sz="2400" dirty="0" smtClean="0"/>
              <a:t> </a:t>
            </a:r>
            <a:endParaRPr lang="zh-TW" altLang="en-US" sz="2400" dirty="0"/>
          </a:p>
        </p:txBody>
      </p:sp>
      <p:cxnSp>
        <p:nvCxnSpPr>
          <p:cNvPr id="52" name="直線接點 51"/>
          <p:cNvCxnSpPr/>
          <p:nvPr/>
        </p:nvCxnSpPr>
        <p:spPr>
          <a:xfrm>
            <a:off x="7245157" y="4307839"/>
            <a:ext cx="0" cy="13204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3347542" y="4307839"/>
            <a:ext cx="0" cy="133236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5445082" y="5035084"/>
            <a:ext cx="0" cy="60511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628650" y="365126"/>
            <a:ext cx="4043156" cy="1325563"/>
          </a:xfrm>
        </p:spPr>
        <p:txBody>
          <a:bodyPr/>
          <a:lstStyle/>
          <a:p>
            <a:r>
              <a:rPr lang="zh-CN" altLang="en-US" dirty="0" smtClean="0"/>
              <a:t>动量（</a:t>
            </a:r>
            <a:r>
              <a:rPr lang="en-US" altLang="zh-TW" dirty="0" smtClean="0"/>
              <a:t>Momentum</a:t>
            </a:r>
            <a:r>
              <a:rPr lang="zh-CN" altLang="en-US" dirty="0" smtClean="0"/>
              <a:t>）</a:t>
            </a:r>
            <a:endParaRPr lang="zh-TW" altLang="en-US" dirty="0"/>
          </a:p>
        </p:txBody>
      </p:sp>
      <p:sp>
        <p:nvSpPr>
          <p:cNvPr id="4" name="手繪多邊形 3"/>
          <p:cNvSpPr/>
          <p:nvPr/>
        </p:nvSpPr>
        <p:spPr>
          <a:xfrm>
            <a:off x="1158073" y="2112736"/>
            <a:ext cx="775481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70552" y="1888951"/>
                  <a:pt x="1019908" y="2356339"/>
                </a:cubicBezTo>
                <a:cubicBezTo>
                  <a:pt x="1569264" y="2823727"/>
                  <a:pt x="2748783" y="2663279"/>
                  <a:pt x="3296139" y="2804328"/>
                </a:cubicBezTo>
                <a:cubicBezTo>
                  <a:pt x="3843495" y="2945377"/>
                  <a:pt x="3781716" y="3192725"/>
                  <a:pt x="4304044" y="3202633"/>
                </a:cubicBezTo>
                <a:cubicBezTo>
                  <a:pt x="4826372" y="3212541"/>
                  <a:pt x="5427087" y="2737711"/>
                  <a:pt x="5820508" y="2602523"/>
                </a:cubicBezTo>
                <a:cubicBezTo>
                  <a:pt x="6213929" y="2467335"/>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862066" y="5655280"/>
            <a:ext cx="80508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862066" y="2144234"/>
            <a:ext cx="0" cy="35110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95536" y="1698324"/>
            <a:ext cx="815067" cy="461665"/>
          </a:xfrm>
          <a:prstGeom prst="rect">
            <a:avLst/>
          </a:prstGeom>
          <a:noFill/>
        </p:spPr>
        <p:txBody>
          <a:bodyPr wrap="square" rtlCol="0">
            <a:spAutoFit/>
          </a:bodyPr>
          <a:lstStyle/>
          <a:p>
            <a:pPr algn="ctr"/>
            <a:r>
              <a:rPr lang="zh-CN" altLang="en-US" sz="2400" dirty="0" smtClean="0"/>
              <a:t>损失</a:t>
            </a:r>
            <a:endParaRPr lang="zh-TW" altLang="en-US" sz="2400" dirty="0"/>
          </a:p>
        </p:txBody>
      </p:sp>
      <p:sp>
        <p:nvSpPr>
          <p:cNvPr id="15" name="橢圓 14"/>
          <p:cNvSpPr/>
          <p:nvPr/>
        </p:nvSpPr>
        <p:spPr>
          <a:xfrm>
            <a:off x="5133767" y="4718561"/>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263133" y="214423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p:cNvCxnSpPr/>
          <p:nvPr/>
        </p:nvCxnSpPr>
        <p:spPr>
          <a:xfrm flipV="1">
            <a:off x="1690739" y="5818792"/>
            <a:ext cx="591707"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1690739" y="5498508"/>
            <a:ext cx="618998"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橢圓 54"/>
          <p:cNvSpPr/>
          <p:nvPr/>
        </p:nvSpPr>
        <p:spPr>
          <a:xfrm>
            <a:off x="6919863" y="3909680"/>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單箭頭接點 57"/>
          <p:cNvCxnSpPr/>
          <p:nvPr/>
        </p:nvCxnSpPr>
        <p:spPr>
          <a:xfrm flipH="1">
            <a:off x="6749242" y="5479503"/>
            <a:ext cx="459122"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7314392" y="5801394"/>
            <a:ext cx="342708" cy="419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8" name="文字方塊 67"/>
          <p:cNvSpPr txBox="1"/>
          <p:nvPr/>
        </p:nvSpPr>
        <p:spPr>
          <a:xfrm>
            <a:off x="4472766" y="6033714"/>
            <a:ext cx="1915705" cy="461665"/>
          </a:xfrm>
          <a:prstGeom prst="rect">
            <a:avLst/>
          </a:prstGeom>
          <a:noFill/>
        </p:spPr>
        <p:txBody>
          <a:bodyPr wrap="square" rtlCol="0">
            <a:spAutoFit/>
          </a:bodyPr>
          <a:lstStyle/>
          <a:p>
            <a:pPr algn="ct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𝐿</a:t>
            </a:r>
            <a:r>
              <a:rPr lang="zh-TW" altLang="en-US" sz="2400" dirty="0">
                <a:solidFill>
                  <a:srgbClr val="FF0000"/>
                </a:solidFill>
                <a:latin typeface="Cambria Math" panose="02040503050406030204" pitchFamily="18" charset="0"/>
                <a:ea typeface="Cambria Math" panose="02040503050406030204" pitchFamily="18" charset="0"/>
              </a:rPr>
              <a:t>∕𝜕</a:t>
            </a:r>
            <a:r>
              <a:rPr lang="en-US" altLang="zh-TW" sz="2400" dirty="0">
                <a:solidFill>
                  <a:srgbClr val="FF0000"/>
                </a:solidFill>
                <a:latin typeface="Cambria Math" panose="02040503050406030204" pitchFamily="18" charset="0"/>
                <a:ea typeface="Cambria Math" panose="02040503050406030204" pitchFamily="18" charset="0"/>
              </a:rPr>
              <a:t>𝑤</a:t>
            </a:r>
            <a:r>
              <a:rPr lang="en-US" altLang="zh-TW" sz="2400" dirty="0">
                <a:solidFill>
                  <a:srgbClr val="FF0000"/>
                </a:solidFill>
              </a:rPr>
              <a:t> = 0</a:t>
            </a:r>
            <a:endParaRPr lang="zh-TW" altLang="en-US" sz="2400" dirty="0">
              <a:solidFill>
                <a:srgbClr val="FF0000"/>
              </a:solidFill>
            </a:endParaRPr>
          </a:p>
        </p:txBody>
      </p:sp>
      <p:sp>
        <p:nvSpPr>
          <p:cNvPr id="37" name="橢圓 36"/>
          <p:cNvSpPr/>
          <p:nvPr/>
        </p:nvSpPr>
        <p:spPr>
          <a:xfrm>
            <a:off x="3016322" y="4149426"/>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單箭頭接點 37"/>
          <p:cNvCxnSpPr/>
          <p:nvPr/>
        </p:nvCxnSpPr>
        <p:spPr>
          <a:xfrm>
            <a:off x="3483523" y="5482222"/>
            <a:ext cx="339830"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3823353" y="5479503"/>
            <a:ext cx="848453" cy="15695"/>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5576002" y="5833701"/>
            <a:ext cx="77724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1560497" y="2731772"/>
            <a:ext cx="0" cy="303879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1474622" y="5552443"/>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3239484" y="5552109"/>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5359885" y="5569401"/>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p:cNvSpPr/>
          <p:nvPr/>
        </p:nvSpPr>
        <p:spPr>
          <a:xfrm>
            <a:off x="7146439" y="5533776"/>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4456038" y="313329"/>
            <a:ext cx="4586408"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800" dirty="0" smtClean="0"/>
              <a:t>仍然不能保证到达全局最优，但增加了一些希望</a:t>
            </a:r>
            <a:r>
              <a:rPr lang="en-US" altLang="zh-TW" sz="2800" dirty="0" smtClean="0"/>
              <a:t> </a:t>
            </a:r>
            <a:r>
              <a:rPr lang="en-US" altLang="zh-TW" sz="2800" dirty="0"/>
              <a:t>……</a:t>
            </a:r>
            <a:endParaRPr lang="zh-TW" altLang="en-US" sz="2800" dirty="0"/>
          </a:p>
        </p:txBody>
      </p:sp>
      <p:grpSp>
        <p:nvGrpSpPr>
          <p:cNvPr id="78" name="群組 77"/>
          <p:cNvGrpSpPr/>
          <p:nvPr/>
        </p:nvGrpSpPr>
        <p:grpSpPr>
          <a:xfrm>
            <a:off x="3782570" y="2813822"/>
            <a:ext cx="3968486" cy="1363780"/>
            <a:chOff x="4244734" y="2308754"/>
            <a:chExt cx="3968486" cy="1363780"/>
          </a:xfrm>
        </p:grpSpPr>
        <p:cxnSp>
          <p:nvCxnSpPr>
            <p:cNvPr id="28" name="直線單箭頭接點 27"/>
            <p:cNvCxnSpPr/>
            <p:nvPr/>
          </p:nvCxnSpPr>
          <p:spPr>
            <a:xfrm>
              <a:off x="4257783" y="348273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244734" y="2561247"/>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4947979" y="2308754"/>
                  <a:ext cx="3265241"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𝐿</m:t>
                        </m:r>
                        <m:r>
                          <a:rPr lang="zh-TW" altLang="en-US"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r>
                          <a:rPr lang="zh-CN" altLang="en-US" sz="2400" b="0" i="1" smtClean="0">
                            <a:latin typeface="Cambria Math"/>
                            <a:ea typeface="Cambria Math" panose="02040503050406030204" pitchFamily="18" charset="0"/>
                          </a:rPr>
                          <m:t>的</m:t>
                        </m:r>
                        <m:r>
                          <a:rPr lang="zh-CN" altLang="en-US" sz="2400" i="1">
                            <a:latin typeface="Cambria Math"/>
                            <a:ea typeface="Cambria Math" panose="02040503050406030204" pitchFamily="18" charset="0"/>
                          </a:rPr>
                          <m:t>负值</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947979" y="2308754"/>
                  <a:ext cx="3265241" cy="461665"/>
                </a:xfrm>
                <a:prstGeom prst="rect">
                  <a:avLst/>
                </a:prstGeom>
                <a:blipFill rotWithShape="1">
                  <a:blip r:embed="rId3"/>
                  <a:stretch>
                    <a:fillRect l="-561" b="-18667"/>
                  </a:stretch>
                </a:blipFill>
              </p:spPr>
              <p:txBody>
                <a:bodyPr/>
                <a:lstStyle/>
                <a:p>
                  <a:r>
                    <a:rPr lang="zh-CN" altLang="en-US">
                      <a:noFill/>
                    </a:rPr>
                    <a:t> </a:t>
                  </a:r>
                </a:p>
              </p:txBody>
            </p:sp>
          </mc:Fallback>
        </mc:AlternateContent>
        <p:cxnSp>
          <p:nvCxnSpPr>
            <p:cNvPr id="32" name="直線單箭頭接點 31"/>
            <p:cNvCxnSpPr/>
            <p:nvPr/>
          </p:nvCxnSpPr>
          <p:spPr>
            <a:xfrm>
              <a:off x="4257783" y="3038871"/>
              <a:ext cx="69019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4955188" y="2754441"/>
              <a:ext cx="2561545" cy="461665"/>
            </a:xfrm>
            <a:prstGeom prst="rect">
              <a:avLst/>
            </a:prstGeom>
            <a:noFill/>
          </p:spPr>
          <p:txBody>
            <a:bodyPr wrap="square" rtlCol="0">
              <a:spAutoFit/>
            </a:bodyPr>
            <a:lstStyle/>
            <a:p>
              <a:r>
                <a:rPr lang="zh-CN" altLang="en-US" sz="2400" dirty="0" smtClean="0"/>
                <a:t>动量</a:t>
              </a:r>
              <a:endParaRPr lang="zh-TW" altLang="en-US" sz="2400" dirty="0"/>
            </a:p>
          </p:txBody>
        </p:sp>
        <p:sp>
          <p:nvSpPr>
            <p:cNvPr id="54" name="文字方塊 53"/>
            <p:cNvSpPr txBox="1"/>
            <p:nvPr/>
          </p:nvSpPr>
          <p:spPr>
            <a:xfrm>
              <a:off x="4947979" y="3210869"/>
              <a:ext cx="2561545" cy="461665"/>
            </a:xfrm>
            <a:prstGeom prst="rect">
              <a:avLst/>
            </a:prstGeom>
            <a:noFill/>
          </p:spPr>
          <p:txBody>
            <a:bodyPr wrap="square" rtlCol="0">
              <a:spAutoFit/>
            </a:bodyPr>
            <a:lstStyle/>
            <a:p>
              <a:r>
                <a:rPr lang="zh-CN" altLang="en-US" sz="2400" dirty="0" smtClean="0"/>
                <a:t>实际的运动</a:t>
              </a:r>
              <a:endParaRPr lang="zh-TW" altLang="en-US" sz="2400" dirty="0"/>
            </a:p>
          </p:txBody>
        </p:sp>
      </p:grpSp>
      <p:cxnSp>
        <p:nvCxnSpPr>
          <p:cNvPr id="62" name="直線單箭頭接點 61"/>
          <p:cNvCxnSpPr/>
          <p:nvPr/>
        </p:nvCxnSpPr>
        <p:spPr>
          <a:xfrm>
            <a:off x="5576002" y="5525983"/>
            <a:ext cx="77724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7290322" y="5476592"/>
            <a:ext cx="652424" cy="11198"/>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3514278" y="5823538"/>
            <a:ext cx="1157528"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08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8" grpId="0" animBg="1"/>
      <p:bldP spid="55" grpId="0" animBg="1"/>
      <p:bldP spid="68" grpId="0"/>
      <p:bldP spid="37" grpId="0" animBg="1"/>
      <p:bldP spid="46" grpId="0" animBg="1"/>
      <p:bldP spid="47" grpId="0" animBg="1"/>
      <p:bldP spid="49" grpId="0" animBg="1"/>
      <p:bldP spid="50" grpId="0" animBg="1"/>
      <p:bldP spid="5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444765" y="1500571"/>
            <a:ext cx="1318924" cy="523220"/>
          </a:xfrm>
          <a:prstGeom prst="rect">
            <a:avLst/>
          </a:prstGeom>
          <a:noFill/>
          <a:ln w="76200">
            <a:noFill/>
          </a:ln>
        </p:spPr>
        <p:txBody>
          <a:bodyPr wrap="square" rtlCol="0">
            <a:spAutoFit/>
          </a:bodyPr>
          <a:lstStyle/>
          <a:p>
            <a:r>
              <a:rPr lang="zh-CN" altLang="en-US" sz="2800" b="1" u="sng" dirty="0" smtClean="0">
                <a:solidFill>
                  <a:srgbClr val="0000FF"/>
                </a:solidFill>
              </a:rPr>
              <a:t>训练：</a:t>
            </a:r>
            <a:endParaRPr lang="zh-TW" altLang="en-US" sz="2800" b="1" u="sng" dirty="0">
              <a:solidFill>
                <a:srgbClr val="0000FF"/>
              </a:solidFill>
            </a:endParaRPr>
          </a:p>
        </p:txBody>
      </p:sp>
      <p:sp>
        <p:nvSpPr>
          <p:cNvPr id="63" name="橢圓 62"/>
          <p:cNvSpPr/>
          <p:nvPr/>
        </p:nvSpPr>
        <p:spPr>
          <a:xfrm>
            <a:off x="3895072" y="154011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3895072" y="224092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5" name="橢圓 64"/>
          <p:cNvSpPr/>
          <p:nvPr/>
        </p:nvSpPr>
        <p:spPr>
          <a:xfrm>
            <a:off x="3895072" y="293918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63743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215300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9919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640295"/>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0" name="直線單箭頭接點 69"/>
          <p:cNvCxnSpPr>
            <a:stCxn id="69" idx="3"/>
            <a:endCxn id="63" idx="2"/>
          </p:cNvCxnSpPr>
          <p:nvPr/>
        </p:nvCxnSpPr>
        <p:spPr>
          <a:xfrm>
            <a:off x="2636253" y="1773463"/>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69" idx="3"/>
            <a:endCxn id="64" idx="2"/>
          </p:cNvCxnSpPr>
          <p:nvPr/>
        </p:nvCxnSpPr>
        <p:spPr>
          <a:xfrm>
            <a:off x="2636253"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9" idx="3"/>
            <a:endCxn id="65" idx="2"/>
          </p:cNvCxnSpPr>
          <p:nvPr/>
        </p:nvCxnSpPr>
        <p:spPr>
          <a:xfrm>
            <a:off x="2636253" y="1773463"/>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407981"/>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751124"/>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795087"/>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549938"/>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endCxn id="67" idx="2"/>
          </p:cNvCxnSpPr>
          <p:nvPr/>
        </p:nvCxnSpPr>
        <p:spPr>
          <a:xfrm flipV="1">
            <a:off x="6169768" y="2407981"/>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endCxn id="68" idx="2"/>
          </p:cNvCxnSpPr>
          <p:nvPr/>
        </p:nvCxnSpPr>
        <p:spPr>
          <a:xfrm>
            <a:off x="6169768" y="3194160"/>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endCxn id="67" idx="2"/>
          </p:cNvCxnSpPr>
          <p:nvPr/>
        </p:nvCxnSpPr>
        <p:spPr>
          <a:xfrm flipV="1">
            <a:off x="6169767" y="2407981"/>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endCxn id="68" idx="2"/>
          </p:cNvCxnSpPr>
          <p:nvPr/>
        </p:nvCxnSpPr>
        <p:spPr>
          <a:xfrm flipV="1">
            <a:off x="6169768" y="3246915"/>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86" idx="3"/>
            <a:endCxn id="63" idx="2"/>
          </p:cNvCxnSpPr>
          <p:nvPr/>
        </p:nvCxnSpPr>
        <p:spPr>
          <a:xfrm flipV="1">
            <a:off x="2636253" y="1795087"/>
            <a:ext cx="1258819" cy="6661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86" idx="3"/>
            <a:endCxn id="64" idx="2"/>
          </p:cNvCxnSpPr>
          <p:nvPr/>
        </p:nvCxnSpPr>
        <p:spPr>
          <a:xfrm>
            <a:off x="2636253"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86" idx="3"/>
            <a:endCxn id="65" idx="2"/>
          </p:cNvCxnSpPr>
          <p:nvPr/>
        </p:nvCxnSpPr>
        <p:spPr>
          <a:xfrm>
            <a:off x="2636253" y="2461190"/>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86" idx="3"/>
            <a:endCxn id="66" idx="2"/>
          </p:cNvCxnSpPr>
          <p:nvPr/>
        </p:nvCxnSpPr>
        <p:spPr>
          <a:xfrm>
            <a:off x="2636253" y="2461190"/>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2369918" y="2328022"/>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87" name="橢圓 86"/>
          <p:cNvSpPr/>
          <p:nvPr/>
        </p:nvSpPr>
        <p:spPr>
          <a:xfrm>
            <a:off x="5659813" y="150539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220621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9" name="橢圓 88"/>
          <p:cNvSpPr/>
          <p:nvPr/>
        </p:nvSpPr>
        <p:spPr>
          <a:xfrm>
            <a:off x="5659813" y="290446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0" name="橢圓 89"/>
          <p:cNvSpPr/>
          <p:nvPr/>
        </p:nvSpPr>
        <p:spPr>
          <a:xfrm>
            <a:off x="5659813" y="360272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1" name="矩形 90"/>
          <p:cNvSpPr/>
          <p:nvPr/>
        </p:nvSpPr>
        <p:spPr>
          <a:xfrm>
            <a:off x="2369918" y="308261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92" name="矩形 91"/>
          <p:cNvSpPr/>
          <p:nvPr/>
        </p:nvSpPr>
        <p:spPr>
          <a:xfrm>
            <a:off x="2369918" y="3762018"/>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4" name="直線單箭頭接點 93"/>
          <p:cNvCxnSpPr>
            <a:stCxn id="91" idx="3"/>
            <a:endCxn id="66" idx="2"/>
          </p:cNvCxnSpPr>
          <p:nvPr/>
        </p:nvCxnSpPr>
        <p:spPr>
          <a:xfrm>
            <a:off x="2636253" y="3215784"/>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92" idx="3"/>
            <a:endCxn id="65" idx="2"/>
          </p:cNvCxnSpPr>
          <p:nvPr/>
        </p:nvCxnSpPr>
        <p:spPr>
          <a:xfrm flipV="1">
            <a:off x="2636253" y="3194160"/>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92" idx="3"/>
            <a:endCxn id="63" idx="2"/>
          </p:cNvCxnSpPr>
          <p:nvPr/>
        </p:nvCxnSpPr>
        <p:spPr>
          <a:xfrm flipV="1">
            <a:off x="2636253"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91" idx="3"/>
            <a:endCxn id="64" idx="2"/>
          </p:cNvCxnSpPr>
          <p:nvPr/>
        </p:nvCxnSpPr>
        <p:spPr>
          <a:xfrm flipV="1">
            <a:off x="2636253" y="2495906"/>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91" idx="3"/>
            <a:endCxn id="63" idx="2"/>
          </p:cNvCxnSpPr>
          <p:nvPr/>
        </p:nvCxnSpPr>
        <p:spPr>
          <a:xfrm flipV="1">
            <a:off x="2636253" y="1795087"/>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a:off x="4405026" y="1773463"/>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a:off x="4405026"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a:off x="4405026" y="1773463"/>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4405026"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a:off x="4405026" y="2461190"/>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4405026" y="2461190"/>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4405026" y="3215784"/>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4405026" y="3194160"/>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nvCxnSpPr>
        <p:spPr>
          <a:xfrm flipV="1">
            <a:off x="4405026" y="2495906"/>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V="1">
            <a:off x="4405026" y="1795087"/>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420552"/>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3261429"/>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3965370" y="1600600"/>
            <a:ext cx="365326" cy="367349"/>
            <a:chOff x="-1866900" y="1906630"/>
            <a:chExt cx="365326" cy="367349"/>
          </a:xfrm>
        </p:grpSpPr>
        <p:cxnSp>
          <p:nvCxnSpPr>
            <p:cNvPr id="125" name="直線接點 12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8" name="群組 127"/>
          <p:cNvGrpSpPr/>
          <p:nvPr/>
        </p:nvGrpSpPr>
        <p:grpSpPr>
          <a:xfrm>
            <a:off x="3970602" y="3010485"/>
            <a:ext cx="365326" cy="367349"/>
            <a:chOff x="-1866900" y="1906630"/>
            <a:chExt cx="365326" cy="367349"/>
          </a:xfrm>
        </p:grpSpPr>
        <p:cxnSp>
          <p:nvCxnSpPr>
            <p:cNvPr id="129" name="直線接點 12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1" name="群組 130"/>
          <p:cNvGrpSpPr/>
          <p:nvPr/>
        </p:nvGrpSpPr>
        <p:grpSpPr>
          <a:xfrm>
            <a:off x="5732127" y="2981602"/>
            <a:ext cx="365326" cy="367349"/>
            <a:chOff x="-1866900" y="1906630"/>
            <a:chExt cx="365326" cy="367349"/>
          </a:xfrm>
        </p:grpSpPr>
        <p:cxnSp>
          <p:nvCxnSpPr>
            <p:cNvPr id="132" name="直線接點 13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4" name="群組 133"/>
          <p:cNvGrpSpPr/>
          <p:nvPr/>
        </p:nvGrpSpPr>
        <p:grpSpPr>
          <a:xfrm>
            <a:off x="5741551" y="3674023"/>
            <a:ext cx="365326" cy="367349"/>
            <a:chOff x="-1866900" y="1906630"/>
            <a:chExt cx="365326" cy="367349"/>
          </a:xfrm>
        </p:grpSpPr>
        <p:cxnSp>
          <p:nvCxnSpPr>
            <p:cNvPr id="135" name="直線接點 13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7" name="群組 136"/>
          <p:cNvGrpSpPr/>
          <p:nvPr/>
        </p:nvGrpSpPr>
        <p:grpSpPr>
          <a:xfrm>
            <a:off x="2316154" y="3023685"/>
            <a:ext cx="365326" cy="367349"/>
            <a:chOff x="-1866900" y="1906630"/>
            <a:chExt cx="365326" cy="367349"/>
          </a:xfrm>
        </p:grpSpPr>
        <p:cxnSp>
          <p:nvCxnSpPr>
            <p:cNvPr id="138" name="直線接點 13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0" name="群組 139"/>
          <p:cNvGrpSpPr/>
          <p:nvPr/>
        </p:nvGrpSpPr>
        <p:grpSpPr>
          <a:xfrm>
            <a:off x="2339885" y="2294637"/>
            <a:ext cx="365326" cy="367349"/>
            <a:chOff x="-1866900" y="1906630"/>
            <a:chExt cx="365326" cy="367349"/>
          </a:xfrm>
        </p:grpSpPr>
        <p:cxnSp>
          <p:nvCxnSpPr>
            <p:cNvPr id="141" name="直線接點 140"/>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8" name="直線單箭頭接點 147"/>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文字方塊 118"/>
          <p:cNvSpPr txBox="1"/>
          <p:nvPr/>
        </p:nvSpPr>
        <p:spPr>
          <a:xfrm>
            <a:off x="915480" y="4260857"/>
            <a:ext cx="630828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t>每次修改参数值前</a:t>
            </a:r>
            <a:endParaRPr lang="en-US" altLang="zh-TW" sz="2400" b="1" dirty="0"/>
          </a:p>
        </p:txBody>
      </p:sp>
      <p:sp>
        <p:nvSpPr>
          <p:cNvPr id="120" name="文字方塊 119"/>
          <p:cNvSpPr txBox="1"/>
          <p:nvPr/>
        </p:nvSpPr>
        <p:spPr>
          <a:xfrm>
            <a:off x="1453029" y="4681573"/>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每个神经元有</a:t>
            </a:r>
            <a:r>
              <a:rPr lang="en-US" altLang="zh-TW" sz="2400" dirty="0" smtClean="0"/>
              <a:t>p%</a:t>
            </a:r>
            <a:r>
              <a:rPr lang="zh-CN" altLang="en-US" sz="2400" dirty="0" smtClean="0"/>
              <a:t>的概率退出</a:t>
            </a:r>
            <a:endParaRPr lang="zh-TW" altLang="en-US" sz="2400" dirty="0"/>
          </a:p>
        </p:txBody>
      </p:sp>
      <p:cxnSp>
        <p:nvCxnSpPr>
          <p:cNvPr id="93" name="直線單箭頭接點 92"/>
          <p:cNvCxnSpPr/>
          <p:nvPr/>
        </p:nvCxnSpPr>
        <p:spPr>
          <a:xfrm>
            <a:off x="2647693" y="391272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4416466" y="391272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9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4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4"/>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animBg="1"/>
      <p:bldP spid="65" grpId="0" animBg="1"/>
      <p:bldP spid="86" grpId="0" animBg="1"/>
      <p:bldP spid="89" grpId="0" animBg="1"/>
      <p:bldP spid="90" grpId="0" animBg="1"/>
      <p:bldP spid="91" grpId="0" animBg="1"/>
      <p:bldP spid="119" grpId="0"/>
      <p:bldP spid="12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444765" y="1500571"/>
            <a:ext cx="1462940" cy="523220"/>
          </a:xfrm>
          <a:prstGeom prst="rect">
            <a:avLst/>
          </a:prstGeom>
          <a:noFill/>
          <a:ln w="76200">
            <a:noFill/>
          </a:ln>
        </p:spPr>
        <p:txBody>
          <a:bodyPr wrap="square" rtlCol="0">
            <a:spAutoFit/>
          </a:bodyPr>
          <a:lstStyle/>
          <a:p>
            <a:r>
              <a:rPr lang="zh-CN" altLang="en-US" sz="2800" b="1" u="sng" dirty="0" smtClean="0">
                <a:solidFill>
                  <a:srgbClr val="0000FF"/>
                </a:solidFill>
              </a:rPr>
              <a:t>训练：</a:t>
            </a:r>
            <a:endParaRPr lang="zh-TW" altLang="en-US" sz="2800" b="1" u="sng" dirty="0">
              <a:solidFill>
                <a:srgbClr val="0000FF"/>
              </a:solidFill>
            </a:endParaRPr>
          </a:p>
        </p:txBody>
      </p:sp>
      <p:sp>
        <p:nvSpPr>
          <p:cNvPr id="64" name="橢圓 63"/>
          <p:cNvSpPr/>
          <p:nvPr/>
        </p:nvSpPr>
        <p:spPr>
          <a:xfrm>
            <a:off x="3895072" y="224092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橢圓 65"/>
          <p:cNvSpPr/>
          <p:nvPr/>
        </p:nvSpPr>
        <p:spPr>
          <a:xfrm>
            <a:off x="3895072" y="3637437"/>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7101753" y="215300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7101753" y="29919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p:cNvSpPr/>
          <p:nvPr/>
        </p:nvSpPr>
        <p:spPr>
          <a:xfrm>
            <a:off x="2369918" y="1640295"/>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71" name="直線單箭頭接點 70"/>
          <p:cNvCxnSpPr>
            <a:stCxn id="69" idx="3"/>
            <a:endCxn id="64" idx="2"/>
          </p:cNvCxnSpPr>
          <p:nvPr/>
        </p:nvCxnSpPr>
        <p:spPr>
          <a:xfrm>
            <a:off x="2636253" y="1773463"/>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2636253" y="1773463"/>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169768" y="2407981"/>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169767" y="1751124"/>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169768" y="1795087"/>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169767" y="2549938"/>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5659813" y="150539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橢圓 87"/>
          <p:cNvSpPr/>
          <p:nvPr/>
        </p:nvSpPr>
        <p:spPr>
          <a:xfrm>
            <a:off x="5659813" y="2206213"/>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2" name="矩形 91"/>
          <p:cNvSpPr/>
          <p:nvPr/>
        </p:nvSpPr>
        <p:spPr>
          <a:xfrm>
            <a:off x="2369918" y="3762018"/>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93" name="直線單箭頭接點 92"/>
          <p:cNvCxnSpPr>
            <a:stCxn id="92" idx="3"/>
            <a:endCxn id="66" idx="2"/>
          </p:cNvCxnSpPr>
          <p:nvPr/>
        </p:nvCxnSpPr>
        <p:spPr>
          <a:xfrm flipV="1">
            <a:off x="2636253" y="3892414"/>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2636253"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405026" y="2461190"/>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405026" y="2495906"/>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405026" y="1795087"/>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627473" y="2420552"/>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627473" y="3261429"/>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文字方塊 116"/>
          <p:cNvSpPr txBox="1"/>
          <p:nvPr/>
        </p:nvSpPr>
        <p:spPr>
          <a:xfrm>
            <a:off x="915479" y="4260857"/>
            <a:ext cx="6186273"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t>每次修改参数值前</a:t>
            </a:r>
            <a:endParaRPr lang="en-US" altLang="zh-TW" sz="2400" b="1" dirty="0"/>
          </a:p>
        </p:txBody>
      </p:sp>
      <p:sp>
        <p:nvSpPr>
          <p:cNvPr id="118" name="文字方塊 117"/>
          <p:cNvSpPr txBox="1"/>
          <p:nvPr/>
        </p:nvSpPr>
        <p:spPr>
          <a:xfrm>
            <a:off x="1453029" y="4681573"/>
            <a:ext cx="6424841"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每个神经元有</a:t>
            </a:r>
            <a:r>
              <a:rPr lang="en-US" altLang="zh-TW" sz="2400" dirty="0" smtClean="0"/>
              <a:t>p%</a:t>
            </a:r>
            <a:r>
              <a:rPr lang="zh-CN" altLang="en-US" sz="2400" dirty="0" smtClean="0"/>
              <a:t>的概率退出</a:t>
            </a:r>
            <a:endParaRPr lang="zh-TW" altLang="en-US" sz="2400" dirty="0"/>
          </a:p>
        </p:txBody>
      </p:sp>
      <p:sp>
        <p:nvSpPr>
          <p:cNvPr id="120" name="文字方塊 119"/>
          <p:cNvSpPr txBox="1"/>
          <p:nvPr/>
        </p:nvSpPr>
        <p:spPr>
          <a:xfrm>
            <a:off x="1453029" y="5533748"/>
            <a:ext cx="6174444"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t>训练新的网络</a:t>
            </a:r>
            <a:endParaRPr lang="zh-TW" altLang="en-US" sz="2400" dirty="0"/>
          </a:p>
        </p:txBody>
      </p:sp>
      <p:sp>
        <p:nvSpPr>
          <p:cNvPr id="122" name="向右箭號 121"/>
          <p:cNvSpPr/>
          <p:nvPr/>
        </p:nvSpPr>
        <p:spPr>
          <a:xfrm>
            <a:off x="2007856" y="5144311"/>
            <a:ext cx="629409" cy="375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文字方塊 122"/>
          <p:cNvSpPr txBox="1"/>
          <p:nvPr/>
        </p:nvSpPr>
        <p:spPr>
          <a:xfrm>
            <a:off x="2679981" y="5118023"/>
            <a:ext cx="5744228" cy="461665"/>
          </a:xfrm>
          <a:prstGeom prst="rect">
            <a:avLst/>
          </a:prstGeom>
          <a:noFill/>
        </p:spPr>
        <p:txBody>
          <a:bodyPr wrap="square" rtlCol="0">
            <a:spAutoFit/>
          </a:bodyPr>
          <a:lstStyle/>
          <a:p>
            <a:r>
              <a:rPr lang="zh-CN" altLang="en-US" sz="2400" b="1" dirty="0" smtClean="0">
                <a:solidFill>
                  <a:srgbClr val="0000FF"/>
                </a:solidFill>
              </a:rPr>
              <a:t>网络的结构变了</a:t>
            </a:r>
            <a:endParaRPr lang="zh-TW" altLang="en-US" sz="2400" b="1" dirty="0">
              <a:solidFill>
                <a:srgbClr val="0000FF"/>
              </a:solidFill>
            </a:endParaRPr>
          </a:p>
        </p:txBody>
      </p:sp>
      <p:cxnSp>
        <p:nvCxnSpPr>
          <p:cNvPr id="124" name="直線單箭頭接點 123"/>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5424305" y="3626839"/>
            <a:ext cx="1677448" cy="461665"/>
          </a:xfrm>
          <a:prstGeom prst="rect">
            <a:avLst/>
          </a:prstGeom>
          <a:noFill/>
        </p:spPr>
        <p:txBody>
          <a:bodyPr wrap="square" rtlCol="0">
            <a:spAutoFit/>
          </a:bodyPr>
          <a:lstStyle/>
          <a:p>
            <a:pPr algn="ctr"/>
            <a:r>
              <a:rPr lang="zh-CN" altLang="en-US" sz="2400" dirty="0" smtClean="0">
                <a:solidFill>
                  <a:srgbClr val="FF0000"/>
                </a:solidFill>
              </a:rPr>
              <a:t>变瘦了</a:t>
            </a:r>
            <a:r>
              <a:rPr lang="en-US" altLang="zh-TW" sz="2400" dirty="0" smtClean="0">
                <a:solidFill>
                  <a:srgbClr val="FF0000"/>
                </a:solidFill>
              </a:rPr>
              <a:t>!</a:t>
            </a:r>
            <a:endParaRPr lang="zh-TW" altLang="en-US" sz="2400" dirty="0">
              <a:solidFill>
                <a:srgbClr val="FF0000"/>
              </a:solidFill>
            </a:endParaRPr>
          </a:p>
        </p:txBody>
      </p:sp>
      <p:sp>
        <p:nvSpPr>
          <p:cNvPr id="40" name="文字方塊 39"/>
          <p:cNvSpPr txBox="1"/>
          <p:nvPr/>
        </p:nvSpPr>
        <p:spPr>
          <a:xfrm>
            <a:off x="1039816" y="6117020"/>
            <a:ext cx="70643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400" dirty="0" smtClean="0"/>
              <a:t>对每个</a:t>
            </a:r>
            <a:r>
              <a:rPr lang="en-US" altLang="zh-TW" sz="2400" dirty="0" smtClean="0"/>
              <a:t>mini-batch</a:t>
            </a:r>
            <a:r>
              <a:rPr lang="en-US" altLang="zh-TW" sz="2400" dirty="0"/>
              <a:t>, </a:t>
            </a:r>
            <a:r>
              <a:rPr lang="zh-CN" altLang="en-US" sz="2400" dirty="0" smtClean="0"/>
              <a:t>我们重新随机选取退出的神经元</a:t>
            </a:r>
            <a:endParaRPr lang="en-US" altLang="zh-TW" sz="2400" dirty="0"/>
          </a:p>
        </p:txBody>
      </p:sp>
    </p:spTree>
    <p:extLst>
      <p:ext uri="{BB962C8B-B14F-4D97-AF65-F5344CB8AC3E}">
        <p14:creationId xmlns:p14="http://schemas.microsoft.com/office/powerpoint/2010/main" val="423732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3" grpId="0"/>
      <p:bldP spid="4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grpSp>
        <p:nvGrpSpPr>
          <p:cNvPr id="111" name="群組 110"/>
          <p:cNvGrpSpPr/>
          <p:nvPr/>
        </p:nvGrpSpPr>
        <p:grpSpPr>
          <a:xfrm>
            <a:off x="2369918" y="1505394"/>
            <a:ext cx="5723548" cy="2641997"/>
            <a:chOff x="1904899" y="2535995"/>
            <a:chExt cx="5723548" cy="2641997"/>
          </a:xfrm>
        </p:grpSpPr>
        <p:sp>
          <p:nvSpPr>
            <p:cNvPr id="4" name="橢圓 3"/>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橢圓 5"/>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1" name="直線單箭頭接點 10"/>
            <p:cNvCxnSpPr>
              <a:stCxn id="10" idx="3"/>
              <a:endCxn id="4"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10" idx="3"/>
              <a:endCxn id="5"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0" idx="3"/>
              <a:endCxn id="6"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3"/>
              <a:endCxn id="7"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8"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8"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9"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8"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8"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27" idx="2"/>
              <a:endCxn id="4"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7" idx="3"/>
              <a:endCxn id="5"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7" idx="3"/>
              <a:endCxn id="6"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7" idx="3"/>
              <a:endCxn id="7"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4" name="橢圓 33"/>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橢圓 35"/>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橢圓 36"/>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矩形 55"/>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57" name="矩形 56"/>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66" name="直線單箭頭接點 65"/>
            <p:cNvCxnSpPr>
              <a:stCxn id="57" idx="3"/>
              <a:endCxn id="7"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56" idx="3"/>
              <a:endCxn id="7"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57" idx="3"/>
              <a:endCxn id="6"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7" idx="3"/>
              <a:endCxn id="5"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7" idx="3"/>
              <a:endCxn id="4"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6" idx="3"/>
              <a:endCxn id="5"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6" idx="3"/>
              <a:endCxn id="4"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1" name="直線單箭頭接點 120"/>
          <p:cNvCxnSpPr/>
          <p:nvPr/>
        </p:nvCxnSpPr>
        <p:spPr>
          <a:xfrm flipV="1">
            <a:off x="2649437" y="3206860"/>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p:nvPr/>
        </p:nvCxnSpPr>
        <p:spPr>
          <a:xfrm flipV="1">
            <a:off x="4439720" y="3192846"/>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5" idx="6"/>
            <a:endCxn id="34" idx="2"/>
          </p:cNvCxnSpPr>
          <p:nvPr/>
        </p:nvCxnSpPr>
        <p:spPr>
          <a:xfrm flipV="1">
            <a:off x="4405026" y="1760371"/>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444765" y="1500571"/>
            <a:ext cx="1678964" cy="523220"/>
          </a:xfrm>
          <a:prstGeom prst="rect">
            <a:avLst/>
          </a:prstGeom>
          <a:noFill/>
          <a:ln w="76200">
            <a:noFill/>
          </a:ln>
        </p:spPr>
        <p:txBody>
          <a:bodyPr wrap="square" rtlCol="0">
            <a:spAutoFit/>
          </a:bodyPr>
          <a:lstStyle/>
          <a:p>
            <a:r>
              <a:rPr lang="zh-CN" altLang="en-US" sz="2800" b="1" u="sng" dirty="0" smtClean="0">
                <a:solidFill>
                  <a:srgbClr val="0000FF"/>
                </a:solidFill>
              </a:rPr>
              <a:t>测试：</a:t>
            </a:r>
            <a:endParaRPr lang="zh-TW" altLang="en-US" sz="2800" b="1" u="sng" dirty="0">
              <a:solidFill>
                <a:srgbClr val="0000FF"/>
              </a:solidFill>
            </a:endParaRPr>
          </a:p>
        </p:txBody>
      </p:sp>
      <p:sp>
        <p:nvSpPr>
          <p:cNvPr id="71" name="文字方塊 70"/>
          <p:cNvSpPr txBox="1"/>
          <p:nvPr/>
        </p:nvSpPr>
        <p:spPr>
          <a:xfrm>
            <a:off x="685378" y="4278037"/>
            <a:ext cx="3369079"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FF0000"/>
                </a:solidFill>
              </a:rPr>
              <a:t>没有</a:t>
            </a:r>
            <a:r>
              <a:rPr lang="en-US" altLang="zh-TW" sz="2400" b="1" dirty="0" smtClean="0">
                <a:solidFill>
                  <a:srgbClr val="FF0000"/>
                </a:solidFill>
              </a:rPr>
              <a:t>dropout</a:t>
            </a:r>
            <a:endParaRPr lang="en-US" altLang="zh-TW" sz="2400" b="1" dirty="0">
              <a:solidFill>
                <a:srgbClr val="FF0000"/>
              </a:solidFill>
            </a:endParaRPr>
          </a:p>
        </p:txBody>
      </p:sp>
      <p:sp>
        <p:nvSpPr>
          <p:cNvPr id="73" name="文字方塊 72"/>
          <p:cNvSpPr txBox="1"/>
          <p:nvPr/>
        </p:nvSpPr>
        <p:spPr>
          <a:xfrm>
            <a:off x="1290208" y="4865344"/>
            <a:ext cx="7386247"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smtClean="0">
                <a:solidFill>
                  <a:srgbClr val="0000FF"/>
                </a:solidFill>
              </a:rPr>
              <a:t>如果训练时的退出概率是</a:t>
            </a:r>
            <a:r>
              <a:rPr lang="en-US" altLang="zh-TW" sz="2000" dirty="0" smtClean="0">
                <a:solidFill>
                  <a:srgbClr val="0000FF"/>
                </a:solidFill>
              </a:rPr>
              <a:t>p</a:t>
            </a:r>
            <a:r>
              <a:rPr lang="en-US" altLang="zh-TW" sz="2000" dirty="0">
                <a:solidFill>
                  <a:srgbClr val="0000FF"/>
                </a:solidFill>
              </a:rPr>
              <a:t>%, </a:t>
            </a:r>
            <a:r>
              <a:rPr lang="zh-CN" altLang="en-US" sz="2000" dirty="0" smtClean="0">
                <a:solidFill>
                  <a:srgbClr val="0000FF"/>
                </a:solidFill>
              </a:rPr>
              <a:t>则所有的权重都乘以（</a:t>
            </a:r>
            <a:r>
              <a:rPr lang="en-US" altLang="zh-TW" sz="2000" dirty="0" smtClean="0">
                <a:solidFill>
                  <a:srgbClr val="0000FF"/>
                </a:solidFill>
              </a:rPr>
              <a:t>1-p%</a:t>
            </a:r>
            <a:r>
              <a:rPr lang="zh-CN" altLang="en-US" sz="2000" dirty="0" smtClean="0">
                <a:solidFill>
                  <a:srgbClr val="0000FF"/>
                </a:solidFill>
              </a:rPr>
              <a:t>）</a:t>
            </a:r>
            <a:endParaRPr lang="zh-TW" altLang="en-US" sz="2000" dirty="0">
              <a:solidFill>
                <a:srgbClr val="0000FF"/>
              </a:solidFill>
            </a:endParaRPr>
          </a:p>
        </p:txBody>
      </p:sp>
      <mc:AlternateContent xmlns:mc="http://schemas.openxmlformats.org/markup-compatibility/2006" xmlns:a14="http://schemas.microsoft.com/office/drawing/2010/main">
        <mc:Choice Requires="a14">
          <p:sp>
            <p:nvSpPr>
              <p:cNvPr id="77" name="文字方塊 76"/>
              <p:cNvSpPr txBox="1"/>
              <p:nvPr/>
            </p:nvSpPr>
            <p:spPr>
              <a:xfrm>
                <a:off x="1290209" y="5517232"/>
                <a:ext cx="7853791" cy="70788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smtClean="0">
                    <a:solidFill>
                      <a:srgbClr val="0000FF"/>
                    </a:solidFill>
                  </a:rPr>
                  <a:t>假设退出概率是</a:t>
                </a:r>
                <a:r>
                  <a:rPr lang="en-US" altLang="zh-TW" sz="2000" dirty="0" smtClean="0">
                    <a:solidFill>
                      <a:srgbClr val="0000FF"/>
                    </a:solidFill>
                  </a:rPr>
                  <a:t>50%</a:t>
                </a:r>
                <a:r>
                  <a:rPr lang="zh-CN" altLang="en-US" sz="2000" dirty="0" smtClean="0">
                    <a:solidFill>
                      <a:srgbClr val="0000FF"/>
                    </a:solidFill>
                  </a:rPr>
                  <a:t>，</a:t>
                </a:r>
                <a:r>
                  <a:rPr lang="en-US" altLang="zh-TW" sz="2000" dirty="0" smtClean="0">
                    <a:solidFill>
                      <a:srgbClr val="0000FF"/>
                    </a:solidFill>
                  </a:rPr>
                  <a:t> </a:t>
                </a:r>
                <a:endParaRPr lang="en-US" altLang="zh-TW" sz="2000" dirty="0">
                  <a:solidFill>
                    <a:srgbClr val="0000FF"/>
                  </a:solidFill>
                </a:endParaRPr>
              </a:p>
              <a:p>
                <a:r>
                  <a:rPr lang="en-US" altLang="zh-TW" sz="2000" dirty="0">
                    <a:solidFill>
                      <a:srgbClr val="0000FF"/>
                    </a:solidFill>
                  </a:rPr>
                  <a:t>     </a:t>
                </a:r>
                <a:r>
                  <a:rPr lang="zh-CN" altLang="en-US" sz="2000" dirty="0" smtClean="0">
                    <a:solidFill>
                      <a:srgbClr val="0000FF"/>
                    </a:solidFill>
                  </a:rPr>
                  <a:t>如果一个权重</a:t>
                </a:r>
                <a:r>
                  <a:rPr lang="en-US" altLang="zh-CN" sz="2000" dirty="0" smtClean="0">
                    <a:solidFill>
                      <a:srgbClr val="0000FF"/>
                    </a:solidFill>
                  </a:rPr>
                  <a:t>w</a:t>
                </a:r>
                <a:r>
                  <a:rPr lang="zh-CN" altLang="en-US" sz="2000" dirty="0" smtClean="0">
                    <a:solidFill>
                      <a:srgbClr val="0000FF"/>
                    </a:solidFill>
                  </a:rPr>
                  <a:t>训练</a:t>
                </a:r>
                <a14:m>
                  <m:oMath xmlns:m="http://schemas.openxmlformats.org/officeDocument/2006/math">
                    <m:r>
                      <a:rPr lang="zh-CN" altLang="en-US" sz="2000" b="0" i="1" dirty="0" smtClean="0">
                        <a:solidFill>
                          <a:srgbClr val="0000FF"/>
                        </a:solidFill>
                        <a:latin typeface="Cambria Math"/>
                      </a:rPr>
                      <m:t>得</m:t>
                    </m:r>
                    <m:r>
                      <a:rPr lang="zh-CN" altLang="en-US" sz="2000" b="0" i="1" dirty="0">
                        <a:solidFill>
                          <a:srgbClr val="0000FF"/>
                        </a:solidFill>
                        <a:latin typeface="Cambria Math"/>
                      </a:rPr>
                      <m:t>到</m:t>
                    </m:r>
                    <m:r>
                      <a:rPr lang="zh-CN" altLang="en-US" sz="2000" b="0" i="1" dirty="0" smtClean="0">
                        <a:solidFill>
                          <a:srgbClr val="0000FF"/>
                        </a:solidFill>
                        <a:latin typeface="Cambria Math"/>
                      </a:rPr>
                      <m:t>的值是</m:t>
                    </m:r>
                    <m:r>
                      <a:rPr lang="en-US" altLang="zh-CN" sz="2000" b="0" i="1" dirty="0" smtClean="0">
                        <a:solidFill>
                          <a:srgbClr val="0000FF"/>
                        </a:solidFill>
                        <a:latin typeface="Cambria Math"/>
                      </a:rPr>
                      <m:t>1</m:t>
                    </m:r>
                    <m:r>
                      <a:rPr lang="zh-CN" altLang="en-US" sz="2000" b="0" i="1" dirty="0" smtClean="0">
                        <a:solidFill>
                          <a:srgbClr val="0000FF"/>
                        </a:solidFill>
                        <a:latin typeface="Cambria Math"/>
                      </a:rPr>
                      <m:t>，则</m:t>
                    </m:r>
                    <m:r>
                      <a:rPr lang="zh-CN" altLang="en-US" sz="2000" i="1" dirty="0">
                        <a:solidFill>
                          <a:srgbClr val="0000FF"/>
                        </a:solidFill>
                        <a:latin typeface="Cambria Math"/>
                      </a:rPr>
                      <m:t>测试</m:t>
                    </m:r>
                    <m:r>
                      <a:rPr lang="zh-CN" altLang="en-US" sz="2000" b="0" i="1" dirty="0" smtClean="0">
                        <a:solidFill>
                          <a:srgbClr val="0000FF"/>
                        </a:solidFill>
                        <a:latin typeface="Cambria Math"/>
                      </a:rPr>
                      <m:t>时将</m:t>
                    </m:r>
                    <m:r>
                      <a:rPr lang="en-US" altLang="zh-CN" sz="2000" b="0" i="1" dirty="0" smtClean="0">
                        <a:solidFill>
                          <a:srgbClr val="0000FF"/>
                        </a:solidFill>
                        <a:latin typeface="Cambria Math"/>
                      </a:rPr>
                      <m:t>𝑤</m:t>
                    </m:r>
                    <m:r>
                      <a:rPr lang="zh-CN" altLang="en-US" sz="2000" b="0" i="1" dirty="0" smtClean="0">
                        <a:solidFill>
                          <a:srgbClr val="0000FF"/>
                        </a:solidFill>
                        <a:latin typeface="Cambria Math"/>
                      </a:rPr>
                      <m:t>的值</m:t>
                    </m:r>
                    <m:r>
                      <a:rPr lang="zh-CN" altLang="en-US" sz="2000" i="1" dirty="0">
                        <a:solidFill>
                          <a:srgbClr val="0000FF"/>
                        </a:solidFill>
                        <a:latin typeface="Cambria Math"/>
                      </a:rPr>
                      <m:t>设为</m:t>
                    </m:r>
                    <m:r>
                      <a:rPr lang="en-US" altLang="zh-CN" sz="2000" b="0" i="1" dirty="0" smtClean="0">
                        <a:solidFill>
                          <a:srgbClr val="0000FF"/>
                        </a:solidFill>
                        <a:latin typeface="Cambria Math"/>
                      </a:rPr>
                      <m:t>0.5</m:t>
                    </m:r>
                  </m:oMath>
                </a14:m>
                <a:endParaRPr lang="zh-TW" altLang="en-US" sz="2000" dirty="0">
                  <a:solidFill>
                    <a:srgbClr val="0000FF"/>
                  </a:solidFill>
                </a:endParaRPr>
              </a:p>
            </p:txBody>
          </p:sp>
        </mc:Choice>
        <mc:Fallback xmlns="">
          <p:sp>
            <p:nvSpPr>
              <p:cNvPr id="77" name="文字方塊 76"/>
              <p:cNvSpPr txBox="1">
                <a:spLocks noRot="1" noChangeAspect="1" noMove="1" noResize="1" noEditPoints="1" noAdjustHandles="1" noChangeArrowheads="1" noChangeShapeType="1" noTextEdit="1"/>
              </p:cNvSpPr>
              <p:nvPr/>
            </p:nvSpPr>
            <p:spPr>
              <a:xfrm>
                <a:off x="1290209" y="5517232"/>
                <a:ext cx="7853791" cy="707886"/>
              </a:xfrm>
              <a:prstGeom prst="rect">
                <a:avLst/>
              </a:prstGeom>
              <a:blipFill rotWithShape="1">
                <a:blip r:embed="rId3"/>
                <a:stretch>
                  <a:fillRect l="-699" t="-4310"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625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3" grpId="0"/>
      <p:bldP spid="7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Dropout</a:t>
            </a:r>
            <a:r>
              <a:rPr lang="zh-CN" altLang="en-US" dirty="0" smtClean="0"/>
              <a:t>是一种集成学习</a:t>
            </a:r>
            <a:endParaRPr lang="zh-TW" altLang="en-US" dirty="0"/>
          </a:p>
        </p:txBody>
      </p:sp>
      <p:grpSp>
        <p:nvGrpSpPr>
          <p:cNvPr id="448" name="群組 447"/>
          <p:cNvGrpSpPr/>
          <p:nvPr/>
        </p:nvGrpSpPr>
        <p:grpSpPr>
          <a:xfrm rot="5400000">
            <a:off x="-366709" y="3553743"/>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69" name="矩形 268"/>
          <p:cNvSpPr/>
          <p:nvPr/>
        </p:nvSpPr>
        <p:spPr>
          <a:xfrm>
            <a:off x="6917118" y="1772545"/>
            <a:ext cx="2192715" cy="523220"/>
          </a:xfrm>
          <a:prstGeom prst="rect">
            <a:avLst/>
          </a:prstGeom>
        </p:spPr>
        <p:txBody>
          <a:bodyPr wrap="square">
            <a:spAutoFit/>
          </a:bodyPr>
          <a:lstStyle/>
          <a:p>
            <a:pPr algn="ctr"/>
            <a:r>
              <a:rPr lang="zh-CN" altLang="en-US" sz="2800" b="1" u="sng" dirty="0" smtClean="0"/>
              <a:t>训练过程</a:t>
            </a:r>
            <a:endParaRPr lang="en-US" altLang="zh-TW" sz="2800" b="1" u="sng" dirty="0"/>
          </a:p>
        </p:txBody>
      </p:sp>
      <p:grpSp>
        <p:nvGrpSpPr>
          <p:cNvPr id="451" name="群組 450"/>
          <p:cNvGrpSpPr/>
          <p:nvPr/>
        </p:nvGrpSpPr>
        <p:grpSpPr>
          <a:xfrm rot="5400000">
            <a:off x="2857969" y="3562286"/>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85975" y="3696735"/>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47" name="文字方塊 446"/>
          <p:cNvSpPr txBox="1"/>
          <p:nvPr/>
        </p:nvSpPr>
        <p:spPr>
          <a:xfrm>
            <a:off x="325491" y="1852132"/>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1</a:t>
            </a:r>
            <a:endParaRPr lang="zh-TW" altLang="en-US" sz="2400" baseline="-25000" dirty="0"/>
          </a:p>
        </p:txBody>
      </p:sp>
      <p:grpSp>
        <p:nvGrpSpPr>
          <p:cNvPr id="452" name="群組 451"/>
          <p:cNvGrpSpPr/>
          <p:nvPr/>
        </p:nvGrpSpPr>
        <p:grpSpPr>
          <a:xfrm rot="5400000">
            <a:off x="4981975" y="3201460"/>
            <a:ext cx="2816562" cy="2026283"/>
            <a:chOff x="5238336" y="4137476"/>
            <a:chExt cx="2816562" cy="2026283"/>
          </a:xfrm>
        </p:grpSpPr>
        <p:sp>
          <p:nvSpPr>
            <p:cNvPr id="396" name="橢圓 395"/>
            <p:cNvSpPr/>
            <p:nvPr/>
          </p:nvSpPr>
          <p:spPr>
            <a:xfrm>
              <a:off x="5988865" y="489653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8" name="橢圓 397"/>
            <p:cNvSpPr/>
            <p:nvPr/>
          </p:nvSpPr>
          <p:spPr>
            <a:xfrm>
              <a:off x="7566875" y="51981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9" name="橢圓 398"/>
            <p:cNvSpPr/>
            <p:nvPr/>
          </p:nvSpPr>
          <p:spPr>
            <a:xfrm>
              <a:off x="7566875" y="561098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0" name="矩形 399"/>
            <p:cNvSpPr/>
            <p:nvPr/>
          </p:nvSpPr>
          <p:spPr>
            <a:xfrm>
              <a:off x="5238336" y="4945837"/>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1" name="直線單箭頭接點 400"/>
            <p:cNvCxnSpPr>
              <a:stCxn id="400" idx="3"/>
              <a:endCxn id="396" idx="2"/>
            </p:cNvCxnSpPr>
            <p:nvPr/>
          </p:nvCxnSpPr>
          <p:spPr>
            <a:xfrm>
              <a:off x="5369400"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直線單箭頭接點 403"/>
            <p:cNvCxnSpPr>
              <a:stCxn id="400" idx="3"/>
            </p:cNvCxnSpPr>
            <p:nvPr/>
          </p:nvCxnSpPr>
          <p:spPr>
            <a:xfrm>
              <a:off x="5369400"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直線單箭頭接點 405"/>
            <p:cNvCxnSpPr>
              <a:endCxn id="398" idx="2"/>
            </p:cNvCxnSpPr>
            <p:nvPr/>
          </p:nvCxnSpPr>
          <p:spPr>
            <a:xfrm>
              <a:off x="7108244" y="5000376"/>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直線單箭頭接點 406"/>
            <p:cNvCxnSpPr>
              <a:endCxn id="399" idx="2"/>
            </p:cNvCxnSpPr>
            <p:nvPr/>
          </p:nvCxnSpPr>
          <p:spPr>
            <a:xfrm>
              <a:off x="7108245" y="5022010"/>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1" name="直線單箭頭接點 410"/>
            <p:cNvCxnSpPr>
              <a:endCxn id="398" idx="2"/>
            </p:cNvCxnSpPr>
            <p:nvPr/>
          </p:nvCxnSpPr>
          <p:spPr>
            <a:xfrm flipV="1">
              <a:off x="7108244" y="5323616"/>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2" name="直線單箭頭接點 411"/>
            <p:cNvCxnSpPr>
              <a:endCxn id="399" idx="2"/>
            </p:cNvCxnSpPr>
            <p:nvPr/>
          </p:nvCxnSpPr>
          <p:spPr>
            <a:xfrm flipV="1">
              <a:off x="7108245" y="5736456"/>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直線單箭頭接點 412"/>
            <p:cNvCxnSpPr>
              <a:stCxn id="417" idx="2"/>
              <a:endCxn id="396" idx="2"/>
            </p:cNvCxnSpPr>
            <p:nvPr/>
          </p:nvCxnSpPr>
          <p:spPr>
            <a:xfrm flipV="1">
              <a:off x="5303868" y="5022010"/>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直線單箭頭接點 415"/>
            <p:cNvCxnSpPr>
              <a:stCxn id="417" idx="3"/>
            </p:cNvCxnSpPr>
            <p:nvPr/>
          </p:nvCxnSpPr>
          <p:spPr>
            <a:xfrm>
              <a:off x="5369400" y="5349800"/>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7" name="矩形 416"/>
            <p:cNvSpPr/>
            <p:nvPr/>
          </p:nvSpPr>
          <p:spPr>
            <a:xfrm>
              <a:off x="5238336" y="528426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18" name="橢圓 417"/>
            <p:cNvSpPr/>
            <p:nvPr/>
          </p:nvSpPr>
          <p:spPr>
            <a:xfrm>
              <a:off x="6857296" y="48794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1" name="橢圓 420"/>
            <p:cNvSpPr/>
            <p:nvPr/>
          </p:nvSpPr>
          <p:spPr>
            <a:xfrm>
              <a:off x="6857296" y="591154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22" name="矩形 421"/>
            <p:cNvSpPr/>
            <p:nvPr/>
          </p:nvSpPr>
          <p:spPr>
            <a:xfrm>
              <a:off x="5238336" y="5655604"/>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423" name="矩形 422"/>
            <p:cNvSpPr/>
            <p:nvPr/>
          </p:nvSpPr>
          <p:spPr>
            <a:xfrm>
              <a:off x="5238336" y="598993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24" name="直線單箭頭接點 423"/>
            <p:cNvCxnSpPr>
              <a:stCxn id="423" idx="3"/>
            </p:cNvCxnSpPr>
            <p:nvPr/>
          </p:nvCxnSpPr>
          <p:spPr>
            <a:xfrm flipV="1">
              <a:off x="5369400"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直線單箭頭接點 424"/>
            <p:cNvCxnSpPr>
              <a:stCxn id="422" idx="3"/>
            </p:cNvCxnSpPr>
            <p:nvPr/>
          </p:nvCxnSpPr>
          <p:spPr>
            <a:xfrm>
              <a:off x="5369400" y="5721136"/>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直線單箭頭接點 427"/>
            <p:cNvCxnSpPr>
              <a:stCxn id="423" idx="3"/>
              <a:endCxn id="396" idx="2"/>
            </p:cNvCxnSpPr>
            <p:nvPr/>
          </p:nvCxnSpPr>
          <p:spPr>
            <a:xfrm flipV="1">
              <a:off x="5369400"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直線單箭頭接點 429"/>
            <p:cNvCxnSpPr>
              <a:stCxn id="422" idx="3"/>
              <a:endCxn id="396" idx="2"/>
            </p:cNvCxnSpPr>
            <p:nvPr/>
          </p:nvCxnSpPr>
          <p:spPr>
            <a:xfrm flipV="1">
              <a:off x="5369400" y="5022010"/>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直線單箭頭接點 430"/>
            <p:cNvCxnSpPr/>
            <p:nvPr/>
          </p:nvCxnSpPr>
          <p:spPr>
            <a:xfrm>
              <a:off x="6239814"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直線單箭頭接點 433"/>
            <p:cNvCxnSpPr/>
            <p:nvPr/>
          </p:nvCxnSpPr>
          <p:spPr>
            <a:xfrm>
              <a:off x="6239814"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8" name="直線單箭頭接點 437"/>
            <p:cNvCxnSpPr/>
            <p:nvPr/>
          </p:nvCxnSpPr>
          <p:spPr>
            <a:xfrm flipV="1">
              <a:off x="6239814"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直線單箭頭接點 441"/>
            <p:cNvCxnSpPr/>
            <p:nvPr/>
          </p:nvCxnSpPr>
          <p:spPr>
            <a:xfrm flipV="1">
              <a:off x="6239814"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5" name="直線單箭頭接點 444"/>
            <p:cNvCxnSpPr/>
            <p:nvPr/>
          </p:nvCxnSpPr>
          <p:spPr>
            <a:xfrm>
              <a:off x="7825583" y="53298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6" name="直線單箭頭接點 445"/>
            <p:cNvCxnSpPr/>
            <p:nvPr/>
          </p:nvCxnSpPr>
          <p:spPr>
            <a:xfrm>
              <a:off x="7825583" y="5743598"/>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1" name="橢圓 390"/>
            <p:cNvSpPr/>
            <p:nvPr/>
          </p:nvSpPr>
          <p:spPr>
            <a:xfrm>
              <a:off x="5984094" y="591281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9" name="文字方塊 448"/>
            <p:cNvSpPr txBox="1"/>
            <p:nvPr/>
          </p:nvSpPr>
          <p:spPr>
            <a:xfrm>
              <a:off x="6063855" y="4137476"/>
              <a:ext cx="964273" cy="523220"/>
            </a:xfrm>
            <a:prstGeom prst="rect">
              <a:avLst/>
            </a:prstGeom>
            <a:noFill/>
          </p:spPr>
          <p:txBody>
            <a:bodyPr wrap="square" rtlCol="0">
              <a:spAutoFit/>
            </a:bodyPr>
            <a:lstStyle/>
            <a:p>
              <a:r>
                <a:rPr lang="en-US" altLang="zh-TW" sz="2800" dirty="0"/>
                <a:t>……</a:t>
              </a:r>
              <a:endParaRPr lang="zh-TW" altLang="en-US" sz="2800" dirty="0"/>
            </a:p>
          </p:txBody>
        </p:sp>
      </p:grpSp>
      <p:sp>
        <p:nvSpPr>
          <p:cNvPr id="453" name="文字方塊 452"/>
          <p:cNvSpPr txBox="1"/>
          <p:nvPr/>
        </p:nvSpPr>
        <p:spPr>
          <a:xfrm>
            <a:off x="1113457" y="5741959"/>
            <a:ext cx="7351603"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t>用一个</a:t>
            </a:r>
            <a:r>
              <a:rPr lang="en-US" altLang="zh-TW" sz="2800" dirty="0" smtClean="0"/>
              <a:t>mini-batch</a:t>
            </a:r>
            <a:r>
              <a:rPr lang="zh-CN" altLang="en-US" sz="2800" dirty="0" smtClean="0"/>
              <a:t>训练一个网络</a:t>
            </a:r>
            <a:endParaRPr lang="zh-TW" altLang="en-US" sz="2800" dirty="0"/>
          </a:p>
        </p:txBody>
      </p:sp>
      <p:sp>
        <p:nvSpPr>
          <p:cNvPr id="454" name="文字方塊 453"/>
          <p:cNvSpPr txBox="1"/>
          <p:nvPr/>
        </p:nvSpPr>
        <p:spPr>
          <a:xfrm>
            <a:off x="1088193" y="6205586"/>
            <a:ext cx="7018866"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t>网络中的一些参数是共享的</a:t>
            </a:r>
            <a:endParaRPr lang="zh-TW" altLang="en-US" sz="2800" dirty="0"/>
          </a:p>
        </p:txBody>
      </p:sp>
      <p:sp>
        <p:nvSpPr>
          <p:cNvPr id="455" name="文字方塊 454"/>
          <p:cNvSpPr txBox="1"/>
          <p:nvPr/>
        </p:nvSpPr>
        <p:spPr>
          <a:xfrm>
            <a:off x="1982924" y="1847804"/>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2</a:t>
            </a:r>
            <a:endParaRPr lang="zh-TW" altLang="en-US" sz="2400" baseline="-25000" dirty="0"/>
          </a:p>
        </p:txBody>
      </p:sp>
      <p:sp>
        <p:nvSpPr>
          <p:cNvPr id="456" name="文字方塊 455"/>
          <p:cNvSpPr txBox="1"/>
          <p:nvPr/>
        </p:nvSpPr>
        <p:spPr>
          <a:xfrm>
            <a:off x="3634658" y="1852132"/>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3</a:t>
            </a:r>
            <a:endParaRPr lang="zh-TW" altLang="en-US" sz="2400" baseline="-25000" dirty="0"/>
          </a:p>
        </p:txBody>
      </p:sp>
      <p:sp>
        <p:nvSpPr>
          <p:cNvPr id="457" name="文字方塊 456"/>
          <p:cNvSpPr txBox="1"/>
          <p:nvPr/>
        </p:nvSpPr>
        <p:spPr>
          <a:xfrm>
            <a:off x="5283616" y="1834101"/>
            <a:ext cx="14400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err="1"/>
              <a:t>minibatch</a:t>
            </a:r>
            <a:r>
              <a:rPr lang="en-US" altLang="zh-TW" sz="2400" dirty="0"/>
              <a:t> </a:t>
            </a:r>
          </a:p>
          <a:p>
            <a:pPr algn="ctr"/>
            <a:r>
              <a:rPr lang="en-US" altLang="zh-TW" sz="2400" dirty="0"/>
              <a:t>4</a:t>
            </a:r>
            <a:endParaRPr lang="zh-TW" altLang="en-US" sz="2400" baseline="-25000" dirty="0"/>
          </a:p>
        </p:txBody>
      </p:sp>
      <p:sp>
        <p:nvSpPr>
          <p:cNvPr id="515" name="文字方塊 514"/>
          <p:cNvSpPr txBox="1"/>
          <p:nvPr/>
        </p:nvSpPr>
        <p:spPr>
          <a:xfrm>
            <a:off x="7134165" y="2979863"/>
            <a:ext cx="1828800" cy="523220"/>
          </a:xfrm>
          <a:prstGeom prst="rect">
            <a:avLst/>
          </a:prstGeom>
          <a:noFill/>
        </p:spPr>
        <p:txBody>
          <a:bodyPr wrap="square" rtlCol="0">
            <a:spAutoFit/>
          </a:bodyPr>
          <a:lstStyle/>
          <a:p>
            <a:pPr algn="ctr"/>
            <a:r>
              <a:rPr lang="en-US" altLang="zh-TW" sz="2800" dirty="0"/>
              <a:t>M </a:t>
            </a:r>
            <a:r>
              <a:rPr lang="zh-CN" altLang="en-US" sz="2800" dirty="0" smtClean="0"/>
              <a:t>神经元</a:t>
            </a:r>
            <a:endParaRPr lang="zh-TW" altLang="en-US" sz="2800" dirty="0"/>
          </a:p>
        </p:txBody>
      </p:sp>
      <p:sp>
        <p:nvSpPr>
          <p:cNvPr id="516" name="文字方塊 515"/>
          <p:cNvSpPr txBox="1"/>
          <p:nvPr/>
        </p:nvSpPr>
        <p:spPr>
          <a:xfrm>
            <a:off x="7134165" y="4390223"/>
            <a:ext cx="1828800" cy="954107"/>
          </a:xfrm>
          <a:prstGeom prst="rect">
            <a:avLst/>
          </a:prstGeom>
          <a:noFill/>
        </p:spPr>
        <p:txBody>
          <a:bodyPr wrap="square" rtlCol="0">
            <a:spAutoFit/>
          </a:bodyPr>
          <a:lstStyle/>
          <a:p>
            <a:pPr algn="ctr"/>
            <a:r>
              <a:rPr lang="en-US" altLang="zh-TW" sz="2800" dirty="0"/>
              <a:t>2</a:t>
            </a:r>
            <a:r>
              <a:rPr lang="en-US" altLang="zh-TW" sz="2800" baseline="30000" dirty="0"/>
              <a:t>M </a:t>
            </a:r>
            <a:r>
              <a:rPr lang="zh-CN" altLang="en-US" sz="2800" dirty="0" smtClean="0"/>
              <a:t>可能的网络</a:t>
            </a:r>
            <a:endParaRPr lang="zh-TW" altLang="en-US" sz="2800" dirty="0"/>
          </a:p>
        </p:txBody>
      </p:sp>
      <p:sp>
        <p:nvSpPr>
          <p:cNvPr id="517" name="向下箭號 516"/>
          <p:cNvSpPr/>
          <p:nvPr/>
        </p:nvSpPr>
        <p:spPr>
          <a:xfrm>
            <a:off x="7784576" y="3503083"/>
            <a:ext cx="501874" cy="8871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9577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P spid="447" grpId="0" animBg="1"/>
      <p:bldP spid="453" grpId="0"/>
      <p:bldP spid="454" grpId="0"/>
      <p:bldP spid="455" grpId="0" animBg="1"/>
      <p:bldP spid="456" grpId="0" animBg="1"/>
      <p:bldP spid="457" grpId="0" animBg="1"/>
      <p:bldP spid="515" grpId="0"/>
      <p:bldP spid="516" grpId="0"/>
      <p:bldP spid="5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562189" y="2515915"/>
            <a:ext cx="3330744" cy="3248773"/>
          </a:xfrm>
          <a:prstGeom prst="rect">
            <a:avLst/>
          </a:prstGeom>
          <a:noFill/>
          <a:ln w="57150">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Dropout</a:t>
            </a:r>
            <a:r>
              <a:rPr lang="zh-CN" altLang="en-US" dirty="0" smtClean="0"/>
              <a:t>是一种集成学习</a:t>
            </a:r>
            <a:endParaRPr lang="zh-TW" altLang="en-US" dirty="0"/>
          </a:p>
        </p:txBody>
      </p:sp>
      <p:grpSp>
        <p:nvGrpSpPr>
          <p:cNvPr id="448" name="群組 447"/>
          <p:cNvGrpSpPr/>
          <p:nvPr/>
        </p:nvGrpSpPr>
        <p:grpSpPr>
          <a:xfrm rot="5400000">
            <a:off x="-366709" y="3553743"/>
            <a:ext cx="2816562" cy="1283045"/>
            <a:chOff x="1660188" y="3148756"/>
            <a:chExt cx="2816562" cy="1283045"/>
          </a:xfrm>
        </p:grpSpPr>
        <p:sp>
          <p:nvSpPr>
            <p:cNvPr id="9" name="橢圓 8"/>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6" name="直線單箭頭接點 15"/>
            <p:cNvCxnSpPr>
              <a:stCxn id="14" idx="3"/>
              <a:endCxn id="9"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4"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2"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3"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3"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2"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3"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2"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橢圓 34"/>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矩形 35"/>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7" name="矩形 36"/>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40" name="直線單箭頭接點 39"/>
            <p:cNvCxnSpPr>
              <a:stCxn id="37"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7" idx="3"/>
              <a:endCxn id="9"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6" idx="3"/>
              <a:endCxn id="9"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9" idx="6"/>
              <a:endCxn id="32"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橢圓 248"/>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1" name="群組 450"/>
          <p:cNvGrpSpPr/>
          <p:nvPr/>
        </p:nvGrpSpPr>
        <p:grpSpPr>
          <a:xfrm rot="5400000">
            <a:off x="2857969" y="3562286"/>
            <a:ext cx="2816562" cy="1265961"/>
            <a:chOff x="5222538" y="3182974"/>
            <a:chExt cx="2816562" cy="1265961"/>
          </a:xfrm>
        </p:grpSpPr>
        <p:sp>
          <p:nvSpPr>
            <p:cNvPr id="278" name="橢圓 277"/>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9" name="橢圓 278"/>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0" name="橢圓 279"/>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1" name="橢圓 280"/>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2" name="矩形 281"/>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283" name="直線單箭頭接點 282"/>
            <p:cNvCxnSpPr>
              <a:stCxn id="282" idx="3"/>
              <a:endCxn id="278"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82" idx="3"/>
              <a:endCxn id="279"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82"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線單箭頭接點 290"/>
            <p:cNvCxnSpPr>
              <a:endCxn id="280"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a:endCxn id="281"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a:endCxn id="280"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線單箭頭接點 293"/>
            <p:cNvCxnSpPr>
              <a:endCxn id="281"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a:stCxn id="299" idx="2"/>
              <a:endCxn id="278"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線單箭頭接點 295"/>
            <p:cNvCxnSpPr>
              <a:stCxn id="299" idx="3"/>
              <a:endCxn id="279"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a:stCxn id="299"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2" name="橢圓 301"/>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3" name="橢圓 302"/>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4" name="矩形 303"/>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05" name="矩形 304"/>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08" name="直線單箭頭接點 307"/>
            <p:cNvCxnSpPr>
              <a:stCxn id="305"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a:stCxn id="305" idx="3"/>
              <a:endCxn id="279"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a:stCxn id="305" idx="3"/>
              <a:endCxn id="278"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單箭頭接點 310"/>
            <p:cNvCxnSpPr>
              <a:stCxn id="304" idx="3"/>
              <a:endCxn id="279"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a:stCxn id="304" idx="3"/>
              <a:endCxn id="278"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線單箭頭接點 315"/>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線單箭頭接點 318"/>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線單箭頭接點 326"/>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線單箭頭接點 275"/>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橢圓 271"/>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50" name="群組 449"/>
          <p:cNvGrpSpPr/>
          <p:nvPr/>
        </p:nvGrpSpPr>
        <p:grpSpPr>
          <a:xfrm rot="5400000">
            <a:off x="1385975" y="3696735"/>
            <a:ext cx="2816562" cy="965618"/>
            <a:chOff x="1660188" y="5222258"/>
            <a:chExt cx="2816562" cy="965618"/>
          </a:xfrm>
        </p:grpSpPr>
        <p:sp>
          <p:nvSpPr>
            <p:cNvPr id="339" name="橢圓 338"/>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0" name="橢圓 339"/>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0" name="直線單箭頭接點 349"/>
            <p:cNvCxnSpPr>
              <a:endCxn id="339"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線單箭頭接點 350"/>
            <p:cNvCxnSpPr>
              <a:endCxn id="340"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351"/>
            <p:cNvCxnSpPr>
              <a:endCxn id="339"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a:endCxn id="340"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橢圓 360"/>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2" name="橢圓 361"/>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3" name="矩形 362"/>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364" name="矩形 363"/>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365" name="直線單箭頭接點 364"/>
            <p:cNvCxnSpPr>
              <a:stCxn id="364"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線單箭頭接點 365"/>
            <p:cNvCxnSpPr>
              <a:stCxn id="363"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直線單箭頭接點 366"/>
            <p:cNvCxnSpPr>
              <a:stCxn id="364"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直線單箭頭接點 378"/>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線單箭頭接點 379"/>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直線單箭頭接點 380"/>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直線單箭頭接點 385"/>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直線單箭頭接點 386"/>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線單箭頭接點 333"/>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334"/>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1" name="橢圓 330"/>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2" name="橢圓 331"/>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56" name="文字方塊 455"/>
          <p:cNvSpPr txBox="1"/>
          <p:nvPr/>
        </p:nvSpPr>
        <p:spPr>
          <a:xfrm>
            <a:off x="3550762" y="1801949"/>
            <a:ext cx="2042475" cy="461665"/>
          </a:xfrm>
          <a:prstGeom prst="rect">
            <a:avLst/>
          </a:prstGeom>
          <a:noFill/>
        </p:spPr>
        <p:txBody>
          <a:bodyPr wrap="square" rtlCol="0">
            <a:spAutoFit/>
          </a:bodyPr>
          <a:lstStyle/>
          <a:p>
            <a:pPr algn="ctr"/>
            <a:r>
              <a:rPr lang="zh-CN" altLang="en-US" sz="2400" dirty="0" smtClean="0"/>
              <a:t>测试数据 </a:t>
            </a:r>
            <a:r>
              <a:rPr lang="en-US" altLang="zh-TW" sz="2400" dirty="0" smtClean="0"/>
              <a:t>x</a:t>
            </a:r>
            <a:endParaRPr lang="zh-TW" altLang="en-US" sz="2400" baseline="-25000" dirty="0"/>
          </a:p>
        </p:txBody>
      </p:sp>
      <p:sp>
        <p:nvSpPr>
          <p:cNvPr id="139" name="矩形 138"/>
          <p:cNvSpPr/>
          <p:nvPr/>
        </p:nvSpPr>
        <p:spPr>
          <a:xfrm>
            <a:off x="294842" y="1589029"/>
            <a:ext cx="1620957" cy="523220"/>
          </a:xfrm>
          <a:prstGeom prst="rect">
            <a:avLst/>
          </a:prstGeom>
        </p:spPr>
        <p:txBody>
          <a:bodyPr wrap="none">
            <a:spAutoFit/>
          </a:bodyPr>
          <a:lstStyle/>
          <a:p>
            <a:r>
              <a:rPr lang="zh-CN" altLang="en-US" sz="2800" b="1" u="sng" dirty="0" smtClean="0"/>
              <a:t>测试过程</a:t>
            </a:r>
            <a:endParaRPr lang="en-US" altLang="zh-TW" sz="2800" b="1" u="sng" dirty="0"/>
          </a:p>
        </p:txBody>
      </p:sp>
      <p:sp>
        <p:nvSpPr>
          <p:cNvPr id="140" name="文字方塊 139"/>
          <p:cNvSpPr txBox="1"/>
          <p:nvPr/>
        </p:nvSpPr>
        <p:spPr>
          <a:xfrm rot="5400000">
            <a:off x="4753630" y="3944577"/>
            <a:ext cx="964273" cy="523220"/>
          </a:xfrm>
          <a:prstGeom prst="rect">
            <a:avLst/>
          </a:prstGeom>
          <a:noFill/>
        </p:spPr>
        <p:txBody>
          <a:bodyPr wrap="square" rtlCol="0">
            <a:spAutoFit/>
          </a:bodyPr>
          <a:lstStyle/>
          <a:p>
            <a:r>
              <a:rPr lang="en-US" altLang="zh-TW" sz="2800" dirty="0"/>
              <a:t>……</a:t>
            </a:r>
            <a:endParaRPr lang="zh-TW" altLang="en-US" sz="2800" dirty="0"/>
          </a:p>
        </p:txBody>
      </p:sp>
      <p:sp>
        <p:nvSpPr>
          <p:cNvPr id="141" name="文字方塊 140"/>
          <p:cNvSpPr txBox="1"/>
          <p:nvPr/>
        </p:nvSpPr>
        <p:spPr>
          <a:xfrm>
            <a:off x="1543010" y="6234302"/>
            <a:ext cx="2461055" cy="461665"/>
          </a:xfrm>
          <a:prstGeom prst="rect">
            <a:avLst/>
          </a:prstGeom>
          <a:noFill/>
        </p:spPr>
        <p:txBody>
          <a:bodyPr wrap="square" rtlCol="0">
            <a:spAutoFit/>
          </a:bodyPr>
          <a:lstStyle/>
          <a:p>
            <a:pPr algn="ctr"/>
            <a:r>
              <a:rPr lang="zh-CN" altLang="en-US" sz="2400" dirty="0" smtClean="0"/>
              <a:t>平均</a:t>
            </a:r>
            <a:endParaRPr lang="zh-TW" altLang="en-US" sz="2400" dirty="0"/>
          </a:p>
        </p:txBody>
      </p:sp>
      <p:cxnSp>
        <p:nvCxnSpPr>
          <p:cNvPr id="142" name="直線單箭頭接點 141"/>
          <p:cNvCxnSpPr/>
          <p:nvPr/>
        </p:nvCxnSpPr>
        <p:spPr>
          <a:xfrm flipH="1">
            <a:off x="1261193" y="2265579"/>
            <a:ext cx="2475008" cy="46635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flipH="1">
            <a:off x="2864225" y="2289348"/>
            <a:ext cx="871977" cy="42657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單箭頭接點 144"/>
          <p:cNvCxnSpPr/>
          <p:nvPr/>
        </p:nvCxnSpPr>
        <p:spPr>
          <a:xfrm>
            <a:off x="3710789" y="2289348"/>
            <a:ext cx="567922" cy="45313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1" name="文字方塊 150"/>
          <p:cNvSpPr txBox="1"/>
          <p:nvPr/>
        </p:nvSpPr>
        <p:spPr>
          <a:xfrm>
            <a:off x="692250" y="5488889"/>
            <a:ext cx="755877" cy="461665"/>
          </a:xfrm>
          <a:prstGeom prst="rect">
            <a:avLst/>
          </a:prstGeom>
          <a:noFill/>
        </p:spPr>
        <p:txBody>
          <a:bodyPr wrap="square" rtlCol="0">
            <a:spAutoFit/>
          </a:bodyPr>
          <a:lstStyle/>
          <a:p>
            <a:pPr algn="ctr"/>
            <a:r>
              <a:rPr lang="en-US" altLang="zh-TW" sz="2400" dirty="0"/>
              <a:t>y</a:t>
            </a:r>
            <a:r>
              <a:rPr lang="en-US" altLang="zh-TW" sz="2400" baseline="-25000" dirty="0"/>
              <a:t>1</a:t>
            </a:r>
            <a:endParaRPr lang="zh-TW" altLang="en-US" sz="2400" baseline="-25000" dirty="0"/>
          </a:p>
        </p:txBody>
      </p:sp>
      <p:sp>
        <p:nvSpPr>
          <p:cNvPr id="152" name="文字方塊 151"/>
          <p:cNvSpPr txBox="1"/>
          <p:nvPr/>
        </p:nvSpPr>
        <p:spPr>
          <a:xfrm>
            <a:off x="2598515" y="5533856"/>
            <a:ext cx="755877" cy="461665"/>
          </a:xfrm>
          <a:prstGeom prst="rect">
            <a:avLst/>
          </a:prstGeom>
          <a:noFill/>
        </p:spPr>
        <p:txBody>
          <a:bodyPr wrap="square" rtlCol="0">
            <a:spAutoFit/>
          </a:bodyPr>
          <a:lstStyle/>
          <a:p>
            <a:pPr algn="ctr"/>
            <a:r>
              <a:rPr lang="en-US" altLang="zh-TW" sz="2400" dirty="0"/>
              <a:t>y</a:t>
            </a:r>
            <a:r>
              <a:rPr lang="en-US" altLang="zh-TW" sz="2400" baseline="-25000" dirty="0"/>
              <a:t>2</a:t>
            </a:r>
            <a:endParaRPr lang="zh-TW" altLang="en-US" sz="2400" baseline="-25000" dirty="0"/>
          </a:p>
        </p:txBody>
      </p:sp>
      <p:sp>
        <p:nvSpPr>
          <p:cNvPr id="153" name="文字方塊 152"/>
          <p:cNvSpPr txBox="1"/>
          <p:nvPr/>
        </p:nvSpPr>
        <p:spPr>
          <a:xfrm>
            <a:off x="3968737" y="5516071"/>
            <a:ext cx="755877" cy="461665"/>
          </a:xfrm>
          <a:prstGeom prst="rect">
            <a:avLst/>
          </a:prstGeom>
          <a:noFill/>
        </p:spPr>
        <p:txBody>
          <a:bodyPr wrap="square" rtlCol="0">
            <a:spAutoFit/>
          </a:bodyPr>
          <a:lstStyle/>
          <a:p>
            <a:pPr algn="ctr"/>
            <a:r>
              <a:rPr lang="en-US" altLang="zh-TW" sz="2400" dirty="0"/>
              <a:t>y</a:t>
            </a:r>
            <a:r>
              <a:rPr lang="en-US" altLang="zh-TW" sz="2400" baseline="-25000" dirty="0"/>
              <a:t>3</a:t>
            </a:r>
            <a:endParaRPr lang="zh-TW" altLang="en-US" sz="2400" baseline="-25000" dirty="0"/>
          </a:p>
        </p:txBody>
      </p:sp>
      <p:cxnSp>
        <p:nvCxnSpPr>
          <p:cNvPr id="154" name="直線單箭頭接點 153"/>
          <p:cNvCxnSpPr/>
          <p:nvPr/>
        </p:nvCxnSpPr>
        <p:spPr>
          <a:xfrm>
            <a:off x="1212747" y="5995521"/>
            <a:ext cx="910217" cy="377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單箭頭接點 154"/>
          <p:cNvCxnSpPr>
            <a:stCxn id="152" idx="2"/>
          </p:cNvCxnSpPr>
          <p:nvPr/>
        </p:nvCxnSpPr>
        <p:spPr>
          <a:xfrm flipH="1">
            <a:off x="2920178" y="5995521"/>
            <a:ext cx="56276" cy="35306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p:nvPr/>
        </p:nvCxnSpPr>
        <p:spPr>
          <a:xfrm flipH="1">
            <a:off x="3417942" y="5976372"/>
            <a:ext cx="833815" cy="39713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群組 163"/>
          <p:cNvGrpSpPr/>
          <p:nvPr/>
        </p:nvGrpSpPr>
        <p:grpSpPr>
          <a:xfrm rot="5400000">
            <a:off x="4923459" y="3546428"/>
            <a:ext cx="2893086" cy="1335452"/>
            <a:chOff x="7997554" y="1461721"/>
            <a:chExt cx="5723548" cy="2641997"/>
          </a:xfrm>
        </p:grpSpPr>
        <p:grpSp>
          <p:nvGrpSpPr>
            <p:cNvPr id="165" name="群組 164"/>
            <p:cNvGrpSpPr/>
            <p:nvPr/>
          </p:nvGrpSpPr>
          <p:grpSpPr>
            <a:xfrm>
              <a:off x="7997554" y="1461721"/>
              <a:ext cx="5723548" cy="2641997"/>
              <a:chOff x="1904899" y="2535995"/>
              <a:chExt cx="5723548" cy="2641997"/>
            </a:xfrm>
          </p:grpSpPr>
          <p:sp>
            <p:nvSpPr>
              <p:cNvPr id="169" name="橢圓 168"/>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橢圓 169"/>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1" name="橢圓 170"/>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2" name="橢圓 171"/>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3" name="橢圓 172"/>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4" name="橢圓 173"/>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5" name="矩形 174"/>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76" name="直線單箭頭接點 175"/>
              <p:cNvCxnSpPr>
                <a:stCxn id="175" idx="3"/>
                <a:endCxn id="169"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75" idx="3"/>
                <a:endCxn id="170"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75" idx="3"/>
                <a:endCxn id="171"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75" idx="3"/>
                <a:endCxn id="172"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endCxn id="173"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a:endCxn id="173"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a:endCxn id="174"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a:endCxn id="174"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p:cNvCxnSpPr>
                <a:endCxn id="173"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p:cNvCxnSpPr>
                <a:endCxn id="174"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endCxn id="173"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a:endCxn id="174"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92" idx="2"/>
                <a:endCxn id="169"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192" idx="3"/>
                <a:endCxn id="170"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a:stCxn id="192" idx="3"/>
                <a:endCxn id="171"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a:stCxn id="192" idx="3"/>
                <a:endCxn id="172"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矩形 191"/>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3" name="橢圓 192"/>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4" name="橢圓 193"/>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5" name="橢圓 194"/>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6" name="橢圓 195"/>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7" name="矩形 196"/>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sp>
            <p:nvSpPr>
              <p:cNvPr id="198" name="矩形 197"/>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cxnSp>
            <p:nvCxnSpPr>
              <p:cNvPr id="199" name="直線單箭頭接點 198"/>
              <p:cNvCxnSpPr>
                <a:stCxn id="198" idx="3"/>
                <a:endCxn id="172"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a:stCxn id="197" idx="3"/>
                <a:endCxn id="172"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200"/>
              <p:cNvCxnSpPr>
                <a:stCxn id="198" idx="3"/>
                <a:endCxn id="171"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單箭頭接點 201"/>
              <p:cNvCxnSpPr>
                <a:stCxn id="198" idx="3"/>
                <a:endCxn id="170"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a:stCxn id="198" idx="3"/>
                <a:endCxn id="169"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203"/>
              <p:cNvCxnSpPr>
                <a:stCxn id="197" idx="3"/>
                <a:endCxn id="170"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p:cNvCxnSpPr>
                <a:stCxn id="197" idx="3"/>
                <a:endCxn id="169"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單箭頭接點 206"/>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單箭頭接點 207"/>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單箭頭接點 209"/>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線單箭頭接點 210"/>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線單箭頭接點 212"/>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單箭頭接點 213"/>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線單箭頭接點 214"/>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線單箭頭接點 215"/>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單箭頭接點 216"/>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219"/>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6" name="直線單箭頭接點 165"/>
            <p:cNvCxnSpPr/>
            <p:nvPr/>
          </p:nvCxnSpPr>
          <p:spPr>
            <a:xfrm flipV="1">
              <a:off x="8277073" y="3163187"/>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單箭頭接點 166"/>
            <p:cNvCxnSpPr/>
            <p:nvPr/>
          </p:nvCxnSpPr>
          <p:spPr>
            <a:xfrm flipV="1">
              <a:off x="10067356" y="3149173"/>
              <a:ext cx="1245635" cy="53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a:stCxn id="170" idx="6"/>
              <a:endCxn id="193" idx="2"/>
            </p:cNvCxnSpPr>
            <p:nvPr/>
          </p:nvCxnSpPr>
          <p:spPr>
            <a:xfrm flipV="1">
              <a:off x="10032662" y="1716698"/>
              <a:ext cx="1254787" cy="735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文字方塊 29"/>
          <p:cNvSpPr txBox="1"/>
          <p:nvPr/>
        </p:nvSpPr>
        <p:spPr>
          <a:xfrm>
            <a:off x="7362663" y="3343821"/>
            <a:ext cx="1292399" cy="1200329"/>
          </a:xfrm>
          <a:prstGeom prst="rect">
            <a:avLst/>
          </a:prstGeom>
          <a:noFill/>
        </p:spPr>
        <p:txBody>
          <a:bodyPr wrap="square" rtlCol="0">
            <a:spAutoFit/>
          </a:bodyPr>
          <a:lstStyle/>
          <a:p>
            <a:r>
              <a:rPr lang="zh-CN" altLang="en-US" sz="2400" dirty="0" smtClean="0"/>
              <a:t>所有的权重乘以</a:t>
            </a:r>
            <a:r>
              <a:rPr lang="en-US" altLang="zh-TW" sz="2400" dirty="0" smtClean="0"/>
              <a:t>1-p</a:t>
            </a:r>
            <a:r>
              <a:rPr lang="en-US" altLang="zh-TW" sz="2400" dirty="0"/>
              <a:t>%</a:t>
            </a:r>
            <a:endParaRPr lang="zh-TW" altLang="en-US" sz="2400" dirty="0"/>
          </a:p>
        </p:txBody>
      </p:sp>
      <p:sp>
        <p:nvSpPr>
          <p:cNvPr id="38" name="文字方塊 37"/>
          <p:cNvSpPr txBox="1"/>
          <p:nvPr/>
        </p:nvSpPr>
        <p:spPr>
          <a:xfrm>
            <a:off x="4713451" y="6161139"/>
            <a:ext cx="933450" cy="707886"/>
          </a:xfrm>
          <a:prstGeom prst="rect">
            <a:avLst/>
          </a:prstGeom>
          <a:noFill/>
        </p:spPr>
        <p:txBody>
          <a:bodyPr wrap="square" rtlCol="0">
            <a:spAutoFit/>
          </a:bodyPr>
          <a:lstStyle/>
          <a:p>
            <a:pPr algn="ctr"/>
            <a:r>
              <a:rPr lang="zh-TW" altLang="en-US" sz="4000" b="1" dirty="0">
                <a:solidFill>
                  <a:srgbClr val="FF0000"/>
                </a:solidFill>
              </a:rPr>
              <a:t>≈</a:t>
            </a:r>
          </a:p>
        </p:txBody>
      </p:sp>
      <p:sp>
        <p:nvSpPr>
          <p:cNvPr id="226" name="文字方塊 225"/>
          <p:cNvSpPr txBox="1"/>
          <p:nvPr/>
        </p:nvSpPr>
        <p:spPr>
          <a:xfrm>
            <a:off x="5988754" y="6168113"/>
            <a:ext cx="755877" cy="523220"/>
          </a:xfrm>
          <a:prstGeom prst="rect">
            <a:avLst/>
          </a:prstGeom>
          <a:noFill/>
        </p:spPr>
        <p:txBody>
          <a:bodyPr wrap="square" rtlCol="0">
            <a:spAutoFit/>
          </a:bodyPr>
          <a:lstStyle/>
          <a:p>
            <a:pPr algn="ctr"/>
            <a:r>
              <a:rPr lang="en-US" altLang="zh-TW" sz="2800" dirty="0"/>
              <a:t>y</a:t>
            </a:r>
            <a:endParaRPr lang="zh-TW" altLang="en-US" sz="2800" baseline="-25000" dirty="0"/>
          </a:p>
        </p:txBody>
      </p:sp>
      <p:cxnSp>
        <p:nvCxnSpPr>
          <p:cNvPr id="229" name="直線單箭頭接點 228"/>
          <p:cNvCxnSpPr/>
          <p:nvPr/>
        </p:nvCxnSpPr>
        <p:spPr>
          <a:xfrm>
            <a:off x="5492560" y="2269719"/>
            <a:ext cx="869756" cy="450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線單箭頭接點 229"/>
          <p:cNvCxnSpPr/>
          <p:nvPr/>
        </p:nvCxnSpPr>
        <p:spPr>
          <a:xfrm>
            <a:off x="6369354" y="5768954"/>
            <a:ext cx="0" cy="453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4777790" y="5953678"/>
            <a:ext cx="869111" cy="461665"/>
          </a:xfrm>
          <a:prstGeom prst="rect">
            <a:avLst/>
          </a:prstGeom>
          <a:noFill/>
        </p:spPr>
        <p:txBody>
          <a:bodyPr wrap="square" rtlCol="0">
            <a:spAutoFit/>
          </a:bodyPr>
          <a:lstStyle/>
          <a:p>
            <a:r>
              <a:rPr lang="en-US" altLang="zh-TW" sz="240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258355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p:bldP spid="226"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示例</a:t>
            </a:r>
            <a:endParaRPr lang="zh-TW" altLang="en-US" dirty="0"/>
          </a:p>
        </p:txBody>
      </p:sp>
      <p:sp>
        <p:nvSpPr>
          <p:cNvPr id="77" name="文字方塊 76"/>
          <p:cNvSpPr txBox="1"/>
          <p:nvPr/>
        </p:nvSpPr>
        <p:spPr>
          <a:xfrm>
            <a:off x="1482350" y="6097904"/>
            <a:ext cx="631069" cy="461665"/>
          </a:xfrm>
          <a:prstGeom prst="rect">
            <a:avLst/>
          </a:prstGeom>
          <a:noFill/>
        </p:spPr>
        <p:txBody>
          <a:bodyPr wrap="square" rtlCol="0">
            <a:spAutoFit/>
          </a:bodyPr>
          <a:lstStyle/>
          <a:p>
            <a:r>
              <a:rPr lang="en-US" altLang="zh-TW" sz="2400" dirty="0"/>
              <a:t>y</a:t>
            </a:r>
            <a:r>
              <a:rPr lang="en-US" altLang="zh-TW" sz="2400" baseline="-25000" dirty="0"/>
              <a:t>1</a:t>
            </a:r>
            <a:endParaRPr lang="zh-TW" altLang="en-US" sz="2400" baseline="-25000" dirty="0"/>
          </a:p>
        </p:txBody>
      </p:sp>
      <p:sp>
        <p:nvSpPr>
          <p:cNvPr id="78" name="文字方塊 77"/>
          <p:cNvSpPr txBox="1"/>
          <p:nvPr/>
        </p:nvSpPr>
        <p:spPr>
          <a:xfrm>
            <a:off x="2113419" y="6122957"/>
            <a:ext cx="631069" cy="461665"/>
          </a:xfrm>
          <a:prstGeom prst="rect">
            <a:avLst/>
          </a:prstGeom>
          <a:noFill/>
        </p:spPr>
        <p:txBody>
          <a:bodyPr wrap="square" rtlCol="0">
            <a:spAutoFit/>
          </a:bodyPr>
          <a:lstStyle/>
          <a:p>
            <a:r>
              <a:rPr lang="en-US" altLang="zh-TW" sz="2400" dirty="0"/>
              <a:t>y</a:t>
            </a:r>
            <a:r>
              <a:rPr lang="en-US" altLang="zh-TW" sz="2400" baseline="-25000" dirty="0"/>
              <a:t>2</a:t>
            </a:r>
            <a:endParaRPr lang="zh-TW" altLang="en-US" sz="2400" baseline="-25000" dirty="0"/>
          </a:p>
        </p:txBody>
      </p:sp>
      <p:sp>
        <p:nvSpPr>
          <p:cNvPr id="79" name="文字方塊 78"/>
          <p:cNvSpPr txBox="1"/>
          <p:nvPr/>
        </p:nvSpPr>
        <p:spPr>
          <a:xfrm>
            <a:off x="3180151" y="6131486"/>
            <a:ext cx="631069" cy="461665"/>
          </a:xfrm>
          <a:prstGeom prst="rect">
            <a:avLst/>
          </a:prstGeom>
          <a:noFill/>
        </p:spPr>
        <p:txBody>
          <a:bodyPr wrap="square" rtlCol="0">
            <a:spAutoFit/>
          </a:bodyPr>
          <a:lstStyle/>
          <a:p>
            <a:r>
              <a:rPr lang="en-US" altLang="zh-TW" sz="2400" dirty="0"/>
              <a:t>y</a:t>
            </a:r>
            <a:r>
              <a:rPr lang="en-US" altLang="zh-TW" sz="2400" baseline="-25000" dirty="0"/>
              <a:t>10</a:t>
            </a:r>
            <a:endParaRPr lang="zh-TW" altLang="en-US" sz="2400" baseline="-25000" dirty="0"/>
          </a:p>
        </p:txBody>
      </p:sp>
      <p:cxnSp>
        <p:nvCxnSpPr>
          <p:cNvPr id="10" name="直線單箭頭接點 9"/>
          <p:cNvCxnSpPr/>
          <p:nvPr/>
        </p:nvCxnSpPr>
        <p:spPr>
          <a:xfrm>
            <a:off x="1677755" y="5774589"/>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群組 89"/>
          <p:cNvGrpSpPr/>
          <p:nvPr/>
        </p:nvGrpSpPr>
        <p:grpSpPr>
          <a:xfrm flipH="1">
            <a:off x="1340140" y="1961450"/>
            <a:ext cx="2402403" cy="3494469"/>
            <a:chOff x="1404780" y="2208525"/>
            <a:chExt cx="2692215" cy="3916022"/>
          </a:xfrm>
        </p:grpSpPr>
        <p:sp>
          <p:nvSpPr>
            <p:cNvPr id="7" name="矩形 6"/>
            <p:cNvSpPr/>
            <p:nvPr/>
          </p:nvSpPr>
          <p:spPr>
            <a:xfrm rot="5400000">
              <a:off x="2491005" y="114547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2" name="矩形 11"/>
            <p:cNvSpPr/>
            <p:nvPr/>
          </p:nvSpPr>
          <p:spPr>
            <a:xfrm rot="5400000">
              <a:off x="2992414" y="227691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 name="矩形 12"/>
            <p:cNvSpPr/>
            <p:nvPr/>
          </p:nvSpPr>
          <p:spPr>
            <a:xfrm rot="5400000">
              <a:off x="3562743" y="228273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16" name="群組 15"/>
            <p:cNvGrpSpPr/>
            <p:nvPr/>
          </p:nvGrpSpPr>
          <p:grpSpPr>
            <a:xfrm rot="5400000">
              <a:off x="2369543" y="2426866"/>
              <a:ext cx="746342" cy="2675868"/>
              <a:chOff x="2504565" y="2224872"/>
              <a:chExt cx="746342" cy="2675868"/>
            </a:xfrm>
          </p:grpSpPr>
          <p:sp>
            <p:nvSpPr>
              <p:cNvPr id="17" name="矩形 1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9" name="橢圓 1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文字方塊 21"/>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3" name="矩形 22"/>
            <p:cNvSpPr/>
            <p:nvPr/>
          </p:nvSpPr>
          <p:spPr>
            <a:xfrm rot="5400000">
              <a:off x="1594657" y="228643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5" name="文字方塊 24"/>
            <p:cNvSpPr txBox="1"/>
            <p:nvPr/>
          </p:nvSpPr>
          <p:spPr>
            <a:xfrm rot="10800000">
              <a:off x="2006376" y="228538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26" name="群組 25"/>
            <p:cNvGrpSpPr/>
            <p:nvPr/>
          </p:nvGrpSpPr>
          <p:grpSpPr>
            <a:xfrm rot="5400000">
              <a:off x="2385890" y="3752452"/>
              <a:ext cx="746342" cy="2675868"/>
              <a:chOff x="3830151" y="2208525"/>
              <a:chExt cx="746342" cy="2675868"/>
            </a:xfrm>
          </p:grpSpPr>
          <p:sp>
            <p:nvSpPr>
              <p:cNvPr id="27" name="矩形 2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9" name="橢圓 2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橢圓 2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2" name="文字方塊 31"/>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43" name="群組 42"/>
            <p:cNvGrpSpPr/>
            <p:nvPr/>
          </p:nvGrpSpPr>
          <p:grpSpPr>
            <a:xfrm rot="5400000">
              <a:off x="2399196" y="3423271"/>
              <a:ext cx="753037" cy="2013721"/>
              <a:chOff x="3166542" y="2522953"/>
              <a:chExt cx="753037" cy="2013721"/>
            </a:xfrm>
          </p:grpSpPr>
          <p:cxnSp>
            <p:nvCxnSpPr>
              <p:cNvPr id="44" name="直線單箭頭接點 43"/>
              <p:cNvCxnSpPr>
                <a:stCxn id="19" idx="6"/>
                <a:endCxn id="29"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20" idx="6"/>
                <a:endCxn id="29"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9" idx="6"/>
                <a:endCxn id="30"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9" idx="6"/>
                <a:endCxn id="31"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0" idx="6"/>
                <a:endCxn id="31"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1" idx="6"/>
                <a:endCxn id="29"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1" idx="6"/>
                <a:endCxn id="30"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直線單箭頭接點 52"/>
            <p:cNvCxnSpPr>
              <a:endCxn id="19" idx="2"/>
            </p:cNvCxnSpPr>
            <p:nvPr/>
          </p:nvCxnSpPr>
          <p:spPr>
            <a:xfrm rot="5400000" flipV="1">
              <a:off x="3337870" y="3044042"/>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13" idx="3"/>
              <a:endCxn id="20" idx="2"/>
            </p:cNvCxnSpPr>
            <p:nvPr/>
          </p:nvCxnSpPr>
          <p:spPr>
            <a:xfrm rot="5400000">
              <a:off x="2936370" y="2693258"/>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13" idx="3"/>
              <a:endCxn id="21" idx="2"/>
            </p:cNvCxnSpPr>
            <p:nvPr/>
          </p:nvCxnSpPr>
          <p:spPr>
            <a:xfrm rot="5400000">
              <a:off x="2328181" y="2073436"/>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19" idx="2"/>
            </p:cNvCxnSpPr>
            <p:nvPr/>
          </p:nvCxnSpPr>
          <p:spPr>
            <a:xfrm rot="5400000" flipV="1">
              <a:off x="3067081" y="27732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12" idx="3"/>
              <a:endCxn id="20" idx="2"/>
            </p:cNvCxnSpPr>
            <p:nvPr/>
          </p:nvCxnSpPr>
          <p:spPr>
            <a:xfrm rot="5400000">
              <a:off x="2648297" y="297551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12" idx="3"/>
              <a:endCxn id="21" idx="2"/>
            </p:cNvCxnSpPr>
            <p:nvPr/>
          </p:nvCxnSpPr>
          <p:spPr>
            <a:xfrm rot="5400000">
              <a:off x="2040107" y="2355691"/>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endCxn id="19" idx="2"/>
            </p:cNvCxnSpPr>
            <p:nvPr/>
          </p:nvCxnSpPr>
          <p:spPr>
            <a:xfrm rot="5400000" flipV="1">
              <a:off x="2387237" y="2093409"/>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endCxn id="20" idx="2"/>
            </p:cNvCxnSpPr>
            <p:nvPr/>
          </p:nvCxnSpPr>
          <p:spPr>
            <a:xfrm rot="5400000" flipV="1">
              <a:off x="1983624" y="2470708"/>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endCxn id="21" idx="2"/>
            </p:cNvCxnSpPr>
            <p:nvPr/>
          </p:nvCxnSpPr>
          <p:spPr>
            <a:xfrm rot="5400000">
              <a:off x="1375435" y="3065492"/>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群組 61"/>
            <p:cNvGrpSpPr/>
            <p:nvPr/>
          </p:nvGrpSpPr>
          <p:grpSpPr>
            <a:xfrm rot="5400000">
              <a:off x="2406327" y="4741168"/>
              <a:ext cx="753037" cy="2013721"/>
              <a:chOff x="5357094" y="2515814"/>
              <a:chExt cx="753037" cy="2013721"/>
            </a:xfrm>
          </p:grpSpPr>
          <p:cxnSp>
            <p:nvCxnSpPr>
              <p:cNvPr id="63" name="直線單箭頭接點 62"/>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6" name="文字方塊 75"/>
          <p:cNvSpPr txBox="1"/>
          <p:nvPr/>
        </p:nvSpPr>
        <p:spPr>
          <a:xfrm rot="10800000">
            <a:off x="2295239" y="6331541"/>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92" name="直線單箭頭接點 91"/>
          <p:cNvCxnSpPr/>
          <p:nvPr/>
        </p:nvCxnSpPr>
        <p:spPr>
          <a:xfrm>
            <a:off x="2315471" y="5741622"/>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3441152" y="5774589"/>
            <a:ext cx="0" cy="452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flipH="1">
            <a:off x="1354039" y="5465914"/>
            <a:ext cx="2367824" cy="4380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p:sp>
        <p:nvSpPr>
          <p:cNvPr id="96" name="文字方塊 95"/>
          <p:cNvSpPr txBox="1"/>
          <p:nvPr/>
        </p:nvSpPr>
        <p:spPr>
          <a:xfrm>
            <a:off x="656557" y="3146247"/>
            <a:ext cx="721217" cy="461665"/>
          </a:xfrm>
          <a:prstGeom prst="rect">
            <a:avLst/>
          </a:prstGeom>
          <a:noFill/>
        </p:spPr>
        <p:txBody>
          <a:bodyPr wrap="square" rtlCol="0">
            <a:spAutoFit/>
          </a:bodyPr>
          <a:lstStyle/>
          <a:p>
            <a:r>
              <a:rPr lang="en-US" altLang="zh-TW" sz="2400" dirty="0"/>
              <a:t>500</a:t>
            </a:r>
            <a:endParaRPr lang="zh-TW" altLang="en-US" sz="2400" dirty="0"/>
          </a:p>
        </p:txBody>
      </p:sp>
      <p:sp>
        <p:nvSpPr>
          <p:cNvPr id="97" name="文字方塊 96"/>
          <p:cNvSpPr txBox="1"/>
          <p:nvPr/>
        </p:nvSpPr>
        <p:spPr>
          <a:xfrm>
            <a:off x="656558" y="4349131"/>
            <a:ext cx="721217" cy="461665"/>
          </a:xfrm>
          <a:prstGeom prst="rect">
            <a:avLst/>
          </a:prstGeom>
          <a:noFill/>
        </p:spPr>
        <p:txBody>
          <a:bodyPr wrap="square" rtlCol="0">
            <a:spAutoFit/>
          </a:bodyPr>
          <a:lstStyle/>
          <a:p>
            <a:r>
              <a:rPr lang="en-US" altLang="zh-TW" sz="2400" dirty="0"/>
              <a:t>500</a:t>
            </a:r>
            <a:endParaRPr lang="zh-TW" altLang="en-US" sz="2400" dirty="0"/>
          </a:p>
        </p:txBody>
      </p:sp>
      <p:sp>
        <p:nvSpPr>
          <p:cNvPr id="104" name="矩形 103"/>
          <p:cNvSpPr/>
          <p:nvPr/>
        </p:nvSpPr>
        <p:spPr>
          <a:xfrm>
            <a:off x="1322052" y="1918221"/>
            <a:ext cx="2420492" cy="17101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矩形 104"/>
          <p:cNvSpPr/>
          <p:nvPr/>
        </p:nvSpPr>
        <p:spPr>
          <a:xfrm>
            <a:off x="1319581" y="3628086"/>
            <a:ext cx="2420492" cy="12268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矩形 105"/>
          <p:cNvSpPr/>
          <p:nvPr/>
        </p:nvSpPr>
        <p:spPr>
          <a:xfrm>
            <a:off x="1317110" y="4836807"/>
            <a:ext cx="2420492" cy="12104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文字方塊 146"/>
          <p:cNvSpPr txBox="1"/>
          <p:nvPr/>
        </p:nvSpPr>
        <p:spPr>
          <a:xfrm>
            <a:off x="290009" y="1966890"/>
            <a:ext cx="1034047" cy="461665"/>
          </a:xfrm>
          <a:prstGeom prst="rect">
            <a:avLst/>
          </a:prstGeom>
          <a:noFill/>
        </p:spPr>
        <p:txBody>
          <a:bodyPr wrap="square" rtlCol="0">
            <a:spAutoFit/>
          </a:bodyPr>
          <a:lstStyle/>
          <a:p>
            <a:r>
              <a:rPr lang="en-US" altLang="zh-TW" sz="2400" dirty="0"/>
              <a:t>28x28</a:t>
            </a:r>
            <a:endParaRPr lang="zh-TW" altLang="en-US" sz="2400" dirty="0"/>
          </a:p>
        </p:txBody>
      </p:sp>
      <p:sp>
        <p:nvSpPr>
          <p:cNvPr id="4" name="矩形 3"/>
          <p:cNvSpPr/>
          <p:nvPr/>
        </p:nvSpPr>
        <p:spPr>
          <a:xfrm>
            <a:off x="3853590" y="1720668"/>
            <a:ext cx="5290410" cy="1077218"/>
          </a:xfrm>
          <a:prstGeom prst="rect">
            <a:avLst/>
          </a:prstGeom>
          <a:solidFill>
            <a:schemeClr val="tx1"/>
          </a:solidFill>
        </p:spPr>
        <p:txBody>
          <a:bodyPr wrap="square">
            <a:spAutoFit/>
          </a:bodyPr>
          <a:lstStyle/>
          <a:p>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from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keras.models</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import Sequential  </a:t>
            </a:r>
          </a:p>
          <a:p>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from </a:t>
            </a:r>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keras.layers</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 import </a:t>
            </a:r>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Dense,Activation</a:t>
            </a:r>
            <a:endPar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 = Sequential() </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95" name="矩形 94"/>
          <p:cNvSpPr/>
          <p:nvPr/>
        </p:nvSpPr>
        <p:spPr>
          <a:xfrm>
            <a:off x="3904592" y="3030029"/>
            <a:ext cx="4915880" cy="584775"/>
          </a:xfrm>
          <a:prstGeom prst="rect">
            <a:avLst/>
          </a:prstGeom>
          <a:solidFill>
            <a:schemeClr val="tx1"/>
          </a:solidFill>
        </p:spPr>
        <p:txBody>
          <a:bodyPr wrap="square">
            <a:spAutoFit/>
          </a:bodyPr>
          <a:lstStyle/>
          <a:p>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(Dense(500, </a:t>
            </a:r>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input_dim</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=784))</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(Activation</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(‘sigmoid'))</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99" name="矩形 98"/>
          <p:cNvSpPr/>
          <p:nvPr/>
        </p:nvSpPr>
        <p:spPr>
          <a:xfrm>
            <a:off x="3910413" y="4263901"/>
            <a:ext cx="4915880" cy="584775"/>
          </a:xfrm>
          <a:prstGeom prst="rect">
            <a:avLst/>
          </a:prstGeom>
          <a:solidFill>
            <a:schemeClr val="tx1"/>
          </a:solidFill>
        </p:spPr>
        <p:txBody>
          <a:bodyPr wrap="square">
            <a:spAutoFit/>
          </a:bodyPr>
          <a:lstStyle/>
          <a:p>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(Dense(500))</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(Activation</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(‘sigmoid'))</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98" name="矩形 97"/>
          <p:cNvSpPr/>
          <p:nvPr/>
        </p:nvSpPr>
        <p:spPr>
          <a:xfrm>
            <a:off x="3910413" y="5421104"/>
            <a:ext cx="4915880" cy="584775"/>
          </a:xfrm>
          <a:prstGeom prst="rect">
            <a:avLst/>
          </a:prstGeom>
          <a:solidFill>
            <a:schemeClr val="tx1"/>
          </a:solidFill>
        </p:spPr>
        <p:txBody>
          <a:bodyPr wrap="square">
            <a:spAutoFit/>
          </a:bodyPr>
          <a:lstStyle/>
          <a:p>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(Dense(10))</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1600" dirty="0" err="1">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model.add</a:t>
            </a:r>
            <a:r>
              <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(Activation</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softmax</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100" name="矩形 99"/>
          <p:cNvSpPr/>
          <p:nvPr/>
        </p:nvSpPr>
        <p:spPr>
          <a:xfrm>
            <a:off x="3935318" y="6402814"/>
            <a:ext cx="4915880" cy="338554"/>
          </a:xfrm>
          <a:prstGeom prst="rect">
            <a:avLst/>
          </a:prstGeom>
          <a:solidFill>
            <a:schemeClr val="tx1"/>
          </a:solidFill>
        </p:spPr>
        <p:txBody>
          <a:bodyPr wrap="square">
            <a:spAutoFit/>
          </a:bodyPr>
          <a:lstStyle/>
          <a:p>
            <a:r>
              <a:rPr lang="en-US" altLang="zh-CN" sz="1600" dirty="0" err="1"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model.summary</a:t>
            </a:r>
            <a:r>
              <a:rPr lang="en-US" altLang="zh-CN" sz="1600" dirty="0" smtClean="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sz="1600" dirty="0">
              <a:solidFill>
                <a:schemeClr val="bg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101" name="文字方塊 67"/>
          <p:cNvSpPr txBox="1"/>
          <p:nvPr/>
        </p:nvSpPr>
        <p:spPr>
          <a:xfrm>
            <a:off x="4422577" y="3669783"/>
            <a:ext cx="352220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err="1"/>
              <a:t>model.add</a:t>
            </a:r>
            <a:r>
              <a:rPr lang="en-US" altLang="zh-TW" sz="2400" dirty="0"/>
              <a:t>( dropout(0.8) )</a:t>
            </a:r>
            <a:endParaRPr lang="zh-TW" altLang="en-US" sz="2400" dirty="0"/>
          </a:p>
        </p:txBody>
      </p:sp>
      <p:sp>
        <p:nvSpPr>
          <p:cNvPr id="102" name="文字方塊 68"/>
          <p:cNvSpPr txBox="1"/>
          <p:nvPr/>
        </p:nvSpPr>
        <p:spPr>
          <a:xfrm>
            <a:off x="4422577" y="4908780"/>
            <a:ext cx="352220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err="1"/>
              <a:t>model.add</a:t>
            </a:r>
            <a:r>
              <a:rPr lang="en-US" altLang="zh-TW" sz="2400" dirty="0"/>
              <a:t>( dropout(0.8) )</a:t>
            </a:r>
            <a:endParaRPr lang="zh-TW" altLang="en-US" sz="2400" dirty="0"/>
          </a:p>
        </p:txBody>
      </p:sp>
    </p:spTree>
    <p:extLst>
      <p:ext uri="{BB962C8B-B14F-4D97-AF65-F5344CB8AC3E}">
        <p14:creationId xmlns:p14="http://schemas.microsoft.com/office/powerpoint/2010/main" val="423969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animBg="1"/>
      <p:bldP spid="101" grpId="0" animBg="1"/>
      <p:bldP spid="10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正则化</a:t>
            </a:r>
            <a:r>
              <a:rPr lang="en-US" altLang="zh-TW" dirty="0" smtClean="0"/>
              <a:t> – </a:t>
            </a:r>
            <a:r>
              <a:rPr lang="zh-CN" altLang="en-US" dirty="0" smtClean="0"/>
              <a:t>权重衰减</a:t>
            </a:r>
            <a:endParaRPr lang="zh-TW" altLang="en-US" dirty="0"/>
          </a:p>
        </p:txBody>
      </p:sp>
      <p:sp>
        <p:nvSpPr>
          <p:cNvPr id="3" name="內容版面配置區 2"/>
          <p:cNvSpPr>
            <a:spLocks noGrp="1"/>
          </p:cNvSpPr>
          <p:nvPr>
            <p:ph idx="1"/>
          </p:nvPr>
        </p:nvSpPr>
        <p:spPr/>
        <p:txBody>
          <a:bodyPr/>
          <a:lstStyle/>
          <a:p>
            <a:r>
              <a:rPr lang="zh-CN" altLang="en-US" sz="2400" dirty="0"/>
              <a:t>正则化即在损失函数中加入一个正则项。</a:t>
            </a:r>
            <a:endParaRPr lang="en-US" altLang="zh-CN" sz="2400" dirty="0"/>
          </a:p>
          <a:p>
            <a:r>
              <a:rPr lang="zh-CN" altLang="en-US" sz="2400" dirty="0"/>
              <a:t>直观地，正则化的作用是让网络偏好学习更小的权值，即复杂度低的网络。</a:t>
            </a:r>
            <a:endParaRPr lang="en-US" altLang="zh-CN" sz="2400" dirty="0"/>
          </a:p>
          <a:p>
            <a:pPr marL="0" indent="0">
              <a:buNone/>
            </a:pPr>
            <a:endParaRPr lang="zh-TW" altLang="en-US" dirty="0"/>
          </a:p>
        </p:txBody>
      </p:sp>
      <p:pic>
        <p:nvPicPr>
          <p:cNvPr id="46082" name="Picture 2" descr="http://www.3kirikou.org/manager/upload/day_140203/2014020323083751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576" y="2871286"/>
            <a:ext cx="4253893" cy="3804198"/>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863403" y="5517232"/>
            <a:ext cx="7670346"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800" dirty="0" smtClean="0"/>
              <a:t>人工神经网络类似地可以通过权重衰减改善性能</a:t>
            </a:r>
            <a:endParaRPr lang="zh-TW" altLang="en-US" sz="2800" dirty="0"/>
          </a:p>
        </p:txBody>
      </p:sp>
      <p:sp>
        <p:nvSpPr>
          <p:cNvPr id="4" name="TextBox 3"/>
          <p:cNvSpPr txBox="1"/>
          <p:nvPr/>
        </p:nvSpPr>
        <p:spPr>
          <a:xfrm>
            <a:off x="955947" y="3100898"/>
            <a:ext cx="3202415" cy="400110"/>
          </a:xfrm>
          <a:prstGeom prst="rect">
            <a:avLst/>
          </a:prstGeom>
          <a:noFill/>
        </p:spPr>
        <p:txBody>
          <a:bodyPr wrap="none" rtlCol="0">
            <a:spAutoFit/>
          </a:bodyPr>
          <a:lstStyle/>
          <a:p>
            <a:r>
              <a:rPr lang="en-US" altLang="zh-CN" sz="2000" dirty="0"/>
              <a:t>https://keras.io/regularizers/</a:t>
            </a:r>
            <a:endParaRPr lang="zh-CN" altLang="en-US" sz="2000" dirty="0"/>
          </a:p>
        </p:txBody>
      </p:sp>
      <p:sp>
        <p:nvSpPr>
          <p:cNvPr id="6" name="TextBox 5"/>
          <p:cNvSpPr txBox="1"/>
          <p:nvPr/>
        </p:nvSpPr>
        <p:spPr>
          <a:xfrm>
            <a:off x="1033781" y="3797817"/>
            <a:ext cx="3124581" cy="1200329"/>
          </a:xfrm>
          <a:prstGeom prst="rect">
            <a:avLst/>
          </a:prstGeom>
          <a:noFill/>
        </p:spPr>
        <p:txBody>
          <a:bodyPr wrap="square" rtlCol="0">
            <a:spAutoFit/>
          </a:bodyPr>
          <a:lstStyle/>
          <a:p>
            <a:r>
              <a:rPr lang="zh-CN" altLang="en-US" sz="2400" dirty="0" smtClean="0"/>
              <a:t>人脑</a:t>
            </a:r>
            <a:r>
              <a:rPr lang="zh-CN" altLang="en-US" sz="2400" dirty="0"/>
              <a:t>会将</a:t>
            </a:r>
            <a:r>
              <a:rPr lang="zh-CN" altLang="en-US" sz="2400" dirty="0" smtClean="0"/>
              <a:t>神经元之间没用</a:t>
            </a:r>
            <a:r>
              <a:rPr lang="zh-CN" altLang="en-US" sz="2400" dirty="0"/>
              <a:t>的连接滤去</a:t>
            </a:r>
            <a:endParaRPr lang="en-US" altLang="zh-CN" sz="2400" dirty="0"/>
          </a:p>
          <a:p>
            <a:endParaRPr lang="zh-CN" altLang="en-US" sz="2400" dirty="0"/>
          </a:p>
        </p:txBody>
      </p:sp>
    </p:spTree>
    <p:extLst>
      <p:ext uri="{BB962C8B-B14F-4D97-AF65-F5344CB8AC3E}">
        <p14:creationId xmlns:p14="http://schemas.microsoft.com/office/powerpoint/2010/main" val="423368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提前终止</a:t>
            </a:r>
            <a:endParaRPr lang="zh-TW" altLang="en-US" dirty="0"/>
          </a:p>
        </p:txBody>
      </p:sp>
      <p:pic>
        <p:nvPicPr>
          <p:cNvPr id="4" name="圖片 3"/>
          <p:cNvPicPr>
            <a:picLocks noChangeAspect="1"/>
          </p:cNvPicPr>
          <p:nvPr/>
        </p:nvPicPr>
        <p:blipFill>
          <a:blip r:embed="rId3"/>
          <a:stretch>
            <a:fillRect/>
          </a:stretch>
        </p:blipFill>
        <p:spPr>
          <a:xfrm>
            <a:off x="1666703" y="1564572"/>
            <a:ext cx="5824192" cy="3782129"/>
          </a:xfrm>
          <a:prstGeom prst="rect">
            <a:avLst/>
          </a:prstGeom>
        </p:spPr>
      </p:pic>
      <p:sp>
        <p:nvSpPr>
          <p:cNvPr id="5" name="文字方塊 4"/>
          <p:cNvSpPr txBox="1"/>
          <p:nvPr/>
        </p:nvSpPr>
        <p:spPr>
          <a:xfrm>
            <a:off x="2438849" y="5270798"/>
            <a:ext cx="4279900" cy="461665"/>
          </a:xfrm>
          <a:prstGeom prst="rect">
            <a:avLst/>
          </a:prstGeom>
          <a:noFill/>
        </p:spPr>
        <p:txBody>
          <a:bodyPr wrap="square" rtlCol="0">
            <a:spAutoFit/>
          </a:bodyPr>
          <a:lstStyle/>
          <a:p>
            <a:pPr algn="ctr"/>
            <a:r>
              <a:rPr lang="zh-CN" altLang="en-US" sz="2400" dirty="0" smtClean="0"/>
              <a:t>遍数（</a:t>
            </a:r>
            <a:r>
              <a:rPr lang="en-US" altLang="zh-TW" sz="2400" dirty="0" smtClean="0"/>
              <a:t>Epochs</a:t>
            </a:r>
            <a:r>
              <a:rPr lang="zh-CN" altLang="en-US" sz="2400" dirty="0" smtClean="0"/>
              <a:t>）</a:t>
            </a:r>
            <a:endParaRPr lang="zh-TW" altLang="en-US" sz="2400" dirty="0"/>
          </a:p>
        </p:txBody>
      </p:sp>
      <p:sp>
        <p:nvSpPr>
          <p:cNvPr id="6" name="文字方塊 5"/>
          <p:cNvSpPr txBox="1"/>
          <p:nvPr/>
        </p:nvSpPr>
        <p:spPr>
          <a:xfrm>
            <a:off x="716540" y="1843446"/>
            <a:ext cx="961988" cy="830997"/>
          </a:xfrm>
          <a:prstGeom prst="rect">
            <a:avLst/>
          </a:prstGeom>
          <a:noFill/>
        </p:spPr>
        <p:txBody>
          <a:bodyPr wrap="square" rtlCol="0">
            <a:spAutoFit/>
          </a:bodyPr>
          <a:lstStyle/>
          <a:p>
            <a:pPr algn="ctr"/>
            <a:r>
              <a:rPr lang="zh-CN" altLang="en-US" sz="2400" dirty="0" smtClean="0"/>
              <a:t>整体损失</a:t>
            </a:r>
            <a:endParaRPr lang="en-US" altLang="zh-TW" sz="2400" dirty="0"/>
          </a:p>
        </p:txBody>
      </p:sp>
      <p:sp>
        <p:nvSpPr>
          <p:cNvPr id="7" name="文字方塊 6"/>
          <p:cNvSpPr txBox="1"/>
          <p:nvPr/>
        </p:nvSpPr>
        <p:spPr>
          <a:xfrm>
            <a:off x="6361734" y="4508306"/>
            <a:ext cx="1944066" cy="461665"/>
          </a:xfrm>
          <a:prstGeom prst="rect">
            <a:avLst/>
          </a:prstGeom>
          <a:noFill/>
        </p:spPr>
        <p:txBody>
          <a:bodyPr wrap="square" rtlCol="0">
            <a:spAutoFit/>
          </a:bodyPr>
          <a:lstStyle/>
          <a:p>
            <a:r>
              <a:rPr lang="zh-CN" altLang="en-US" sz="2400" dirty="0" smtClean="0">
                <a:solidFill>
                  <a:srgbClr val="0000FF"/>
                </a:solidFill>
              </a:rPr>
              <a:t>训练集</a:t>
            </a:r>
            <a:endParaRPr lang="zh-TW" altLang="en-US" sz="2400" dirty="0">
              <a:solidFill>
                <a:srgbClr val="0000FF"/>
              </a:solidFill>
            </a:endParaRPr>
          </a:p>
        </p:txBody>
      </p:sp>
      <p:sp>
        <p:nvSpPr>
          <p:cNvPr id="8" name="文字方塊 7"/>
          <p:cNvSpPr txBox="1"/>
          <p:nvPr/>
        </p:nvSpPr>
        <p:spPr>
          <a:xfrm>
            <a:off x="6358214" y="3045565"/>
            <a:ext cx="1944066" cy="461665"/>
          </a:xfrm>
          <a:prstGeom prst="rect">
            <a:avLst/>
          </a:prstGeom>
          <a:noFill/>
        </p:spPr>
        <p:txBody>
          <a:bodyPr wrap="square" rtlCol="0">
            <a:spAutoFit/>
          </a:bodyPr>
          <a:lstStyle/>
          <a:p>
            <a:r>
              <a:rPr lang="zh-CN" altLang="en-US" sz="2400" dirty="0" smtClean="0">
                <a:solidFill>
                  <a:srgbClr val="FF0000"/>
                </a:solidFill>
              </a:rPr>
              <a:t>测试集</a:t>
            </a:r>
            <a:endParaRPr lang="zh-TW" altLang="en-US" sz="2400" dirty="0">
              <a:solidFill>
                <a:srgbClr val="FF0000"/>
              </a:solidFill>
            </a:endParaRPr>
          </a:p>
        </p:txBody>
      </p:sp>
      <p:sp>
        <p:nvSpPr>
          <p:cNvPr id="9" name="向下箭號 8"/>
          <p:cNvSpPr/>
          <p:nvPr/>
        </p:nvSpPr>
        <p:spPr>
          <a:xfrm>
            <a:off x="4858199" y="3455636"/>
            <a:ext cx="159716" cy="170056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0" name="文字方塊 9"/>
          <p:cNvSpPr txBox="1"/>
          <p:nvPr/>
        </p:nvSpPr>
        <p:spPr>
          <a:xfrm>
            <a:off x="4319984" y="2567340"/>
            <a:ext cx="1236145"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400" dirty="0" smtClean="0"/>
              <a:t>此处终止学习</a:t>
            </a:r>
            <a:endParaRPr lang="zh-TW" altLang="en-US" sz="2400" dirty="0"/>
          </a:p>
        </p:txBody>
      </p:sp>
      <p:sp>
        <p:nvSpPr>
          <p:cNvPr id="11" name="文字方塊 10"/>
          <p:cNvSpPr txBox="1"/>
          <p:nvPr/>
        </p:nvSpPr>
        <p:spPr>
          <a:xfrm>
            <a:off x="6285490" y="2659803"/>
            <a:ext cx="1944066" cy="461665"/>
          </a:xfrm>
          <a:prstGeom prst="rect">
            <a:avLst/>
          </a:prstGeom>
          <a:noFill/>
        </p:spPr>
        <p:txBody>
          <a:bodyPr wrap="square" rtlCol="0">
            <a:spAutoFit/>
          </a:bodyPr>
          <a:lstStyle/>
          <a:p>
            <a:r>
              <a:rPr lang="zh-CN" altLang="en-US" sz="2400" dirty="0" smtClean="0">
                <a:solidFill>
                  <a:srgbClr val="00B050"/>
                </a:solidFill>
              </a:rPr>
              <a:t>验证集</a:t>
            </a:r>
            <a:endParaRPr lang="zh-TW" altLang="en-US" sz="2400" dirty="0">
              <a:solidFill>
                <a:srgbClr val="00B050"/>
              </a:solidFill>
            </a:endParaRPr>
          </a:p>
        </p:txBody>
      </p:sp>
      <p:cxnSp>
        <p:nvCxnSpPr>
          <p:cNvPr id="13" name="直線接點 12"/>
          <p:cNvCxnSpPr/>
          <p:nvPr/>
        </p:nvCxnSpPr>
        <p:spPr>
          <a:xfrm>
            <a:off x="6358214" y="3121468"/>
            <a:ext cx="1132681" cy="2768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323528" y="5931386"/>
            <a:ext cx="8518060" cy="646331"/>
            <a:chOff x="732194" y="6112116"/>
            <a:chExt cx="8125048" cy="646331"/>
          </a:xfrm>
        </p:grpSpPr>
        <p:sp>
          <p:nvSpPr>
            <p:cNvPr id="15" name="矩形 14"/>
            <p:cNvSpPr/>
            <p:nvPr/>
          </p:nvSpPr>
          <p:spPr>
            <a:xfrm>
              <a:off x="1790593" y="6112116"/>
              <a:ext cx="7066649" cy="646331"/>
            </a:xfrm>
            <a:prstGeom prst="rect">
              <a:avLst/>
            </a:prstGeom>
          </p:spPr>
          <p:txBody>
            <a:bodyPr wrap="square">
              <a:spAutoFit/>
            </a:bodyPr>
            <a:lstStyle/>
            <a:p>
              <a:r>
                <a:rPr lang="zh-TW" altLang="en-US" dirty="0"/>
                <a:t>http://keras.io/getting-started/faq/#how-can-i-interrupt-training-when-the-validation-loss-isnt-decreasing-anymore</a:t>
              </a:r>
            </a:p>
          </p:txBody>
        </p:sp>
        <p:sp>
          <p:nvSpPr>
            <p:cNvPr id="16" name="矩形 15"/>
            <p:cNvSpPr/>
            <p:nvPr/>
          </p:nvSpPr>
          <p:spPr>
            <a:xfrm>
              <a:off x="732194" y="6155404"/>
              <a:ext cx="1058399" cy="523220"/>
            </a:xfrm>
            <a:prstGeom prst="rect">
              <a:avLst/>
            </a:prstGeom>
          </p:spPr>
          <p:txBody>
            <a:bodyPr wrap="square">
              <a:spAutoFit/>
            </a:bodyPr>
            <a:lstStyle/>
            <a:p>
              <a:r>
                <a:rPr lang="en-US" altLang="zh-TW" sz="2800" dirty="0" err="1"/>
                <a:t>Keras</a:t>
              </a:r>
              <a:r>
                <a:rPr lang="en-US" altLang="zh-TW" sz="2800" dirty="0"/>
                <a:t>:</a:t>
              </a:r>
              <a:endParaRPr lang="zh-TW" altLang="en-US" sz="2800" dirty="0"/>
            </a:p>
          </p:txBody>
        </p:sp>
      </p:grpSp>
    </p:spTree>
    <p:extLst>
      <p:ext uri="{BB962C8B-B14F-4D97-AF65-F5344CB8AC3E}">
        <p14:creationId xmlns:p14="http://schemas.microsoft.com/office/powerpoint/2010/main" val="320218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改进后的程序</a:t>
            </a:r>
            <a:endParaRPr lang="zh-CN" altLang="en-US" dirty="0"/>
          </a:p>
        </p:txBody>
      </p:sp>
      <p:sp>
        <p:nvSpPr>
          <p:cNvPr id="3" name="内容占位符 2"/>
          <p:cNvSpPr>
            <a:spLocks noGrp="1"/>
          </p:cNvSpPr>
          <p:nvPr>
            <p:ph idx="1"/>
          </p:nvPr>
        </p:nvSpPr>
        <p:spPr/>
        <p:txBody>
          <a:bodyPr/>
          <a:lstStyle/>
          <a:p>
            <a:r>
              <a:rPr lang="en-US" altLang="zh-CN" dirty="0" smtClean="0"/>
              <a:t>mnist_mlp_new.py</a:t>
            </a:r>
          </a:p>
          <a:p>
            <a:endParaRPr lang="en-US" altLang="zh-CN" dirty="0"/>
          </a:p>
          <a:p>
            <a:pPr marL="0" indent="0">
              <a:buNone/>
            </a:pPr>
            <a:r>
              <a:rPr lang="en-US" altLang="zh-CN" dirty="0" smtClean="0"/>
              <a:t>Test loss: 0.1027</a:t>
            </a:r>
          </a:p>
          <a:p>
            <a:pPr marL="0" indent="0">
              <a:buNone/>
            </a:pPr>
            <a:r>
              <a:rPr lang="en-US" altLang="zh-CN" smtClean="0"/>
              <a:t>Test accuracy: 0.9806</a:t>
            </a:r>
            <a:endParaRPr lang="zh-CN" altLang="en-US" dirty="0"/>
          </a:p>
        </p:txBody>
      </p:sp>
    </p:spTree>
    <p:extLst>
      <p:ext uri="{BB962C8B-B14F-4D97-AF65-F5344CB8AC3E}">
        <p14:creationId xmlns:p14="http://schemas.microsoft.com/office/powerpoint/2010/main" val="391609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12"/>
          <p:cNvGraphicFramePr>
            <a:graphicFrameLocks noChangeAspect="1"/>
          </p:cNvGraphicFramePr>
          <p:nvPr>
            <p:extLst/>
          </p:nvPr>
        </p:nvGraphicFramePr>
        <p:xfrm>
          <a:off x="1611803" y="2192873"/>
          <a:ext cx="6065838" cy="631825"/>
        </p:xfrm>
        <a:graphic>
          <a:graphicData uri="http://schemas.openxmlformats.org/presentationml/2006/ole">
            <mc:AlternateContent xmlns:mc="http://schemas.openxmlformats.org/markup-compatibility/2006">
              <mc:Choice xmlns:v="urn:schemas-microsoft-com:vml" Requires="v">
                <p:oleObj spid="_x0000_s24946" name="方程式" r:id="rId4" imgW="2184120" imgH="228600" progId="Equation.3">
                  <p:embed/>
                </p:oleObj>
              </mc:Choice>
              <mc:Fallback>
                <p:oleObj name="方程式" r:id="rId4" imgW="2184120" imgH="228600" progId="Equation.3">
                  <p:embed/>
                  <p:pic>
                    <p:nvPicPr>
                      <p:cNvPr id="0" name=""/>
                      <p:cNvPicPr>
                        <a:picLocks noChangeAspect="1" noChangeArrowheads="1"/>
                      </p:cNvPicPr>
                      <p:nvPr/>
                    </p:nvPicPr>
                    <p:blipFill>
                      <a:blip r:embed="rId5"/>
                      <a:srcRect/>
                      <a:stretch>
                        <a:fillRect/>
                      </a:stretch>
                    </p:blipFill>
                    <p:spPr bwMode="auto">
                      <a:xfrm>
                        <a:off x="1611803" y="2192873"/>
                        <a:ext cx="6065838" cy="631825"/>
                      </a:xfrm>
                      <a:prstGeom prst="rect">
                        <a:avLst/>
                      </a:prstGeom>
                      <a:noFill/>
                      <a:extLst/>
                    </p:spPr>
                  </p:pic>
                </p:oleObj>
              </mc:Fallback>
            </mc:AlternateContent>
          </a:graphicData>
        </a:graphic>
      </p:graphicFrame>
      <p:sp>
        <p:nvSpPr>
          <p:cNvPr id="2" name="標題 1"/>
          <p:cNvSpPr>
            <a:spLocks noGrp="1"/>
          </p:cNvSpPr>
          <p:nvPr>
            <p:ph type="title"/>
          </p:nvPr>
        </p:nvSpPr>
        <p:spPr/>
        <p:txBody>
          <a:bodyPr/>
          <a:lstStyle/>
          <a:p>
            <a:r>
              <a:rPr lang="zh-CN" altLang="en-US" dirty="0" smtClean="0"/>
              <a:t>人工神经网络（</a:t>
            </a:r>
            <a:r>
              <a:rPr lang="en-US" altLang="zh-CN" dirty="0" smtClean="0"/>
              <a:t>ANN</a:t>
            </a:r>
            <a:r>
              <a:rPr lang="zh-CN" altLang="en-US" dirty="0" smtClean="0"/>
              <a:t>）</a:t>
            </a:r>
            <a:endParaRPr lang="zh-TW" altLang="en-US" dirty="0"/>
          </a:p>
        </p:txBody>
      </p:sp>
      <p:sp>
        <p:nvSpPr>
          <p:cNvPr id="26" name="矩形 25"/>
          <p:cNvSpPr/>
          <p:nvPr/>
        </p:nvSpPr>
        <p:spPr>
          <a:xfrm>
            <a:off x="2894823" y="3141770"/>
            <a:ext cx="622890" cy="26675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36" name="直線單箭頭接點 35"/>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555712" y="5666374"/>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1881418" y="3053902"/>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stCxn id="18" idx="3"/>
            <a:endCxn id="22"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8" name="Object 12"/>
          <p:cNvGraphicFramePr>
            <a:graphicFrameLocks noChangeAspect="1"/>
          </p:cNvGraphicFramePr>
          <p:nvPr>
            <p:extLst/>
          </p:nvPr>
        </p:nvGraphicFramePr>
        <p:xfrm>
          <a:off x="5299692" y="4257722"/>
          <a:ext cx="352425" cy="350837"/>
        </p:xfrm>
        <a:graphic>
          <a:graphicData uri="http://schemas.openxmlformats.org/presentationml/2006/ole">
            <mc:AlternateContent xmlns:mc="http://schemas.openxmlformats.org/markup-compatibility/2006">
              <mc:Choice xmlns:v="urn:schemas-microsoft-com:vml" Requires="v">
                <p:oleObj spid="_x0000_s24947" name="方程式" r:id="rId6" imgW="126720" imgH="126720" progId="Equation.3">
                  <p:embed/>
                </p:oleObj>
              </mc:Choice>
              <mc:Fallback>
                <p:oleObj name="方程式" r:id="rId6" imgW="126720" imgH="126720" progId="Equation.3">
                  <p:embed/>
                  <p:pic>
                    <p:nvPicPr>
                      <p:cNvPr id="0" name=""/>
                      <p:cNvPicPr>
                        <a:picLocks noChangeAspect="1" noChangeArrowheads="1"/>
                      </p:cNvPicPr>
                      <p:nvPr/>
                    </p:nvPicPr>
                    <p:blipFill>
                      <a:blip r:embed="rId7"/>
                      <a:srcRect/>
                      <a:stretch>
                        <a:fillRect/>
                      </a:stretch>
                    </p:blipFill>
                    <p:spPr bwMode="auto">
                      <a:xfrm>
                        <a:off x="5299692" y="4257722"/>
                        <a:ext cx="352425" cy="350837"/>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nvPr>
        </p:nvGraphicFramePr>
        <p:xfrm>
          <a:off x="2924194" y="3162499"/>
          <a:ext cx="493713" cy="595313"/>
        </p:xfrm>
        <a:graphic>
          <a:graphicData uri="http://schemas.openxmlformats.org/presentationml/2006/ole">
            <mc:AlternateContent xmlns:mc="http://schemas.openxmlformats.org/markup-compatibility/2006">
              <mc:Choice xmlns:v="urn:schemas-microsoft-com:vml" Requires="v">
                <p:oleObj spid="_x0000_s24948" name="方程式" r:id="rId8" imgW="177480" imgH="215640" progId="Equation.3">
                  <p:embed/>
                </p:oleObj>
              </mc:Choice>
              <mc:Fallback>
                <p:oleObj name="方程式" r:id="rId8" imgW="177480" imgH="215640" progId="Equation.3">
                  <p:embed/>
                  <p:pic>
                    <p:nvPicPr>
                      <p:cNvPr id="0" name=""/>
                      <p:cNvPicPr>
                        <a:picLocks noChangeAspect="1" noChangeArrowheads="1"/>
                      </p:cNvPicPr>
                      <p:nvPr/>
                    </p:nvPicPr>
                    <p:blipFill>
                      <a:blip r:embed="rId9"/>
                      <a:srcRect/>
                      <a:stretch>
                        <a:fillRect/>
                      </a:stretch>
                    </p:blipFill>
                    <p:spPr bwMode="auto">
                      <a:xfrm>
                        <a:off x="2924194" y="3162499"/>
                        <a:ext cx="493713" cy="59531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nvPr>
        </p:nvGraphicFramePr>
        <p:xfrm>
          <a:off x="2929617" y="4071442"/>
          <a:ext cx="563562" cy="630238"/>
        </p:xfrm>
        <a:graphic>
          <a:graphicData uri="http://schemas.openxmlformats.org/presentationml/2006/ole">
            <mc:AlternateContent xmlns:mc="http://schemas.openxmlformats.org/markup-compatibility/2006">
              <mc:Choice xmlns:v="urn:schemas-microsoft-com:vml" Requires="v">
                <p:oleObj spid="_x0000_s24949" name="方程式" r:id="rId10" imgW="203040" imgH="228600" progId="Equation.3">
                  <p:embed/>
                </p:oleObj>
              </mc:Choice>
              <mc:Fallback>
                <p:oleObj name="方程式" r:id="rId10" imgW="203040" imgH="228600" progId="Equation.3">
                  <p:embed/>
                  <p:pic>
                    <p:nvPicPr>
                      <p:cNvPr id="0" name=""/>
                      <p:cNvPicPr>
                        <a:picLocks noChangeAspect="1" noChangeArrowheads="1"/>
                      </p:cNvPicPr>
                      <p:nvPr/>
                    </p:nvPicPr>
                    <p:blipFill>
                      <a:blip r:embed="rId11"/>
                      <a:srcRect/>
                      <a:stretch>
                        <a:fillRect/>
                      </a:stretch>
                    </p:blipFill>
                    <p:spPr bwMode="auto">
                      <a:xfrm>
                        <a:off x="2929617" y="4071442"/>
                        <a:ext cx="563562" cy="630238"/>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nvPr>
        </p:nvGraphicFramePr>
        <p:xfrm>
          <a:off x="2944787" y="5124193"/>
          <a:ext cx="598487" cy="595312"/>
        </p:xfrm>
        <a:graphic>
          <a:graphicData uri="http://schemas.openxmlformats.org/presentationml/2006/ole">
            <mc:AlternateContent xmlns:mc="http://schemas.openxmlformats.org/markup-compatibility/2006">
              <mc:Choice xmlns:v="urn:schemas-microsoft-com:vml" Requires="v">
                <p:oleObj spid="_x0000_s24950" name="方程式" r:id="rId12" imgW="215640" imgH="215640" progId="Equation.3">
                  <p:embed/>
                </p:oleObj>
              </mc:Choice>
              <mc:Fallback>
                <p:oleObj name="方程式" r:id="rId12" imgW="215640" imgH="215640" progId="Equation.3">
                  <p:embed/>
                  <p:pic>
                    <p:nvPicPr>
                      <p:cNvPr id="0" name=""/>
                      <p:cNvPicPr>
                        <a:picLocks noChangeAspect="1" noChangeArrowheads="1"/>
                      </p:cNvPicPr>
                      <p:nvPr/>
                    </p:nvPicPr>
                    <p:blipFill>
                      <a:blip r:embed="rId13"/>
                      <a:srcRect/>
                      <a:stretch>
                        <a:fillRect/>
                      </a:stretch>
                    </p:blipFill>
                    <p:spPr bwMode="auto">
                      <a:xfrm>
                        <a:off x="2944787" y="5124193"/>
                        <a:ext cx="598487" cy="595312"/>
                      </a:xfrm>
                      <a:prstGeom prst="rect">
                        <a:avLst/>
                      </a:prstGeom>
                      <a:noFill/>
                      <a:extLst/>
                    </p:spPr>
                  </p:pic>
                </p:oleObj>
              </mc:Fallback>
            </mc:AlternateContent>
          </a:graphicData>
        </a:graphic>
      </p:graphicFrame>
      <p:cxnSp>
        <p:nvCxnSpPr>
          <p:cNvPr id="12" name="直線單箭頭接點 11"/>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5" idx="3"/>
            <a:endCxn id="22"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rot="5400000">
            <a:off x="1874220" y="503433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6" name="Object 12"/>
          <p:cNvGraphicFramePr>
            <a:graphicFrameLocks noChangeAspect="1"/>
          </p:cNvGraphicFramePr>
          <p:nvPr>
            <p:extLst/>
          </p:nvPr>
        </p:nvGraphicFramePr>
        <p:xfrm>
          <a:off x="1963164" y="3011126"/>
          <a:ext cx="495300" cy="630238"/>
        </p:xfrm>
        <a:graphic>
          <a:graphicData uri="http://schemas.openxmlformats.org/presentationml/2006/ole">
            <mc:AlternateContent xmlns:mc="http://schemas.openxmlformats.org/markup-compatibility/2006">
              <mc:Choice xmlns:v="urn:schemas-microsoft-com:vml" Requires="v">
                <p:oleObj spid="_x0000_s24951" name="方程式" r:id="rId14" imgW="177480" imgH="228600" progId="Equation.3">
                  <p:embed/>
                </p:oleObj>
              </mc:Choice>
              <mc:Fallback>
                <p:oleObj name="方程式" r:id="rId14" imgW="177480" imgH="228600" progId="Equation.3">
                  <p:embed/>
                  <p:pic>
                    <p:nvPicPr>
                      <p:cNvPr id="0" name=""/>
                      <p:cNvPicPr>
                        <a:picLocks noChangeAspect="1" noChangeArrowheads="1"/>
                      </p:cNvPicPr>
                      <p:nvPr/>
                    </p:nvPicPr>
                    <p:blipFill>
                      <a:blip r:embed="rId15"/>
                      <a:srcRect/>
                      <a:stretch>
                        <a:fillRect/>
                      </a:stretch>
                    </p:blipFill>
                    <p:spPr bwMode="auto">
                      <a:xfrm>
                        <a:off x="1963164" y="3011126"/>
                        <a:ext cx="495300" cy="630238"/>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nvPr>
        </p:nvGraphicFramePr>
        <p:xfrm>
          <a:off x="1963164" y="4226744"/>
          <a:ext cx="495300" cy="665163"/>
        </p:xfrm>
        <a:graphic>
          <a:graphicData uri="http://schemas.openxmlformats.org/presentationml/2006/ole">
            <mc:AlternateContent xmlns:mc="http://schemas.openxmlformats.org/markup-compatibility/2006">
              <mc:Choice xmlns:v="urn:schemas-microsoft-com:vml" Requires="v">
                <p:oleObj spid="_x0000_s24952" name="方程式" r:id="rId16" imgW="177480" imgH="241200" progId="Equation.3">
                  <p:embed/>
                </p:oleObj>
              </mc:Choice>
              <mc:Fallback>
                <p:oleObj name="方程式" r:id="rId16" imgW="177480" imgH="241200" progId="Equation.3">
                  <p:embed/>
                  <p:pic>
                    <p:nvPicPr>
                      <p:cNvPr id="0" name=""/>
                      <p:cNvPicPr>
                        <a:picLocks noChangeAspect="1" noChangeArrowheads="1"/>
                      </p:cNvPicPr>
                      <p:nvPr/>
                    </p:nvPicPr>
                    <p:blipFill>
                      <a:blip r:embed="rId17"/>
                      <a:srcRect/>
                      <a:stretch>
                        <a:fillRect/>
                      </a:stretch>
                    </p:blipFill>
                    <p:spPr bwMode="auto">
                      <a:xfrm>
                        <a:off x="1963164" y="4226744"/>
                        <a:ext cx="495300" cy="665163"/>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nvPr>
        </p:nvGraphicFramePr>
        <p:xfrm>
          <a:off x="1937095" y="5593401"/>
          <a:ext cx="533400" cy="630238"/>
        </p:xfrm>
        <a:graphic>
          <a:graphicData uri="http://schemas.openxmlformats.org/presentationml/2006/ole">
            <mc:AlternateContent xmlns:mc="http://schemas.openxmlformats.org/markup-compatibility/2006">
              <mc:Choice xmlns:v="urn:schemas-microsoft-com:vml" Requires="v">
                <p:oleObj spid="_x0000_s24953" name="方程式" r:id="rId18" imgW="190440" imgH="228600" progId="Equation.3">
                  <p:embed/>
                </p:oleObj>
              </mc:Choice>
              <mc:Fallback>
                <p:oleObj name="方程式" r:id="rId18" imgW="190440" imgH="228600" progId="Equation.3">
                  <p:embed/>
                  <p:pic>
                    <p:nvPicPr>
                      <p:cNvPr id="0" name=""/>
                      <p:cNvPicPr>
                        <a:picLocks noChangeAspect="1" noChangeArrowheads="1"/>
                      </p:cNvPicPr>
                      <p:nvPr/>
                    </p:nvPicPr>
                    <p:blipFill>
                      <a:blip r:embed="rId19"/>
                      <a:srcRect/>
                      <a:stretch>
                        <a:fillRect/>
                      </a:stretch>
                    </p:blipFill>
                    <p:spPr bwMode="auto">
                      <a:xfrm>
                        <a:off x="1937095" y="5593401"/>
                        <a:ext cx="533400" cy="630238"/>
                      </a:xfrm>
                      <a:prstGeom prst="rect">
                        <a:avLst/>
                      </a:prstGeom>
                      <a:noFill/>
                      <a:extLst/>
                    </p:spPr>
                  </p:pic>
                </p:oleObj>
              </mc:Fallback>
            </mc:AlternateContent>
          </a:graphicData>
        </a:graphic>
      </p:graphicFrame>
      <p:grpSp>
        <p:nvGrpSpPr>
          <p:cNvPr id="21" name="群組 20"/>
          <p:cNvGrpSpPr/>
          <p:nvPr/>
        </p:nvGrpSpPr>
        <p:grpSpPr>
          <a:xfrm>
            <a:off x="4616054" y="4395041"/>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954" name="方程式" r:id="rId20" imgW="139680" imgH="139680" progId="Equation.3">
                    <p:embed/>
                  </p:oleObj>
                </mc:Choice>
                <mc:Fallback>
                  <p:oleObj name="方程式" r:id="rId20" imgW="139680" imgH="139680" progId="Equation.3">
                    <p:embed/>
                    <p:pic>
                      <p:nvPicPr>
                        <p:cNvPr id="0" name=""/>
                        <p:cNvPicPr>
                          <a:picLocks noChangeAspect="1" noChangeArrowheads="1"/>
                        </p:cNvPicPr>
                        <p:nvPr/>
                      </p:nvPicPr>
                      <p:blipFill>
                        <a:blip r:embed="rId21"/>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4" name="Object 12"/>
          <p:cNvGraphicFramePr>
            <a:graphicFrameLocks noChangeAspect="1"/>
          </p:cNvGraphicFramePr>
          <p:nvPr>
            <p:extLst/>
          </p:nvPr>
        </p:nvGraphicFramePr>
        <p:xfrm>
          <a:off x="4673750" y="5748892"/>
          <a:ext cx="354012" cy="488950"/>
        </p:xfrm>
        <a:graphic>
          <a:graphicData uri="http://schemas.openxmlformats.org/presentationml/2006/ole">
            <mc:AlternateContent xmlns:mc="http://schemas.openxmlformats.org/markup-compatibility/2006">
              <mc:Choice xmlns:v="urn:schemas-microsoft-com:vml" Requires="v">
                <p:oleObj spid="_x0000_s24955" name="方程式" r:id="rId22" imgW="126720" imgH="177480" progId="Equation.3">
                  <p:embed/>
                </p:oleObj>
              </mc:Choice>
              <mc:Fallback>
                <p:oleObj name="方程式" r:id="rId22" imgW="126720" imgH="177480" progId="Equation.3">
                  <p:embed/>
                  <p:pic>
                    <p:nvPicPr>
                      <p:cNvPr id="0" name=""/>
                      <p:cNvPicPr>
                        <a:picLocks noChangeAspect="1" noChangeArrowheads="1"/>
                      </p:cNvPicPr>
                      <p:nvPr/>
                    </p:nvPicPr>
                    <p:blipFill>
                      <a:blip r:embed="rId23"/>
                      <a:srcRect/>
                      <a:stretch>
                        <a:fillRect/>
                      </a:stretch>
                    </p:blipFill>
                    <p:spPr bwMode="auto">
                      <a:xfrm>
                        <a:off x="4673750" y="5748892"/>
                        <a:ext cx="354012" cy="488950"/>
                      </a:xfrm>
                      <a:prstGeom prst="rect">
                        <a:avLst/>
                      </a:prstGeom>
                      <a:noFill/>
                      <a:extLst/>
                    </p:spPr>
                  </p:pic>
                </p:oleObj>
              </mc:Fallback>
            </mc:AlternateContent>
          </a:graphicData>
        </a:graphic>
      </p:graphicFrame>
      <p:cxnSp>
        <p:nvCxnSpPr>
          <p:cNvPr id="25" name="直線單箭頭接點 24"/>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12"/>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24956" name="方程式" r:id="rId24" imgW="317160" imgH="215640" progId="Equation.3">
                  <p:embed/>
                </p:oleObj>
              </mc:Choice>
              <mc:Fallback>
                <p:oleObj name="方程式" r:id="rId24" imgW="317160" imgH="215640" progId="Equation.3">
                  <p:embed/>
                  <p:pic>
                    <p:nvPicPr>
                      <p:cNvPr id="0" name=""/>
                      <p:cNvPicPr>
                        <a:picLocks noChangeAspect="1" noChangeArrowheads="1"/>
                      </p:cNvPicPr>
                      <p:nvPr/>
                    </p:nvPicPr>
                    <p:blipFill>
                      <a:blip r:embed="rId25"/>
                      <a:srcRect/>
                      <a:stretch>
                        <a:fillRect/>
                      </a:stretch>
                    </p:blipFill>
                    <p:spPr bwMode="auto">
                      <a:xfrm>
                        <a:off x="5838017" y="4341859"/>
                        <a:ext cx="787400" cy="533400"/>
                      </a:xfrm>
                      <a:prstGeom prst="rect">
                        <a:avLst/>
                      </a:prstGeom>
                      <a:noFill/>
                      <a:extLst/>
                    </p:spPr>
                  </p:pic>
                </p:oleObj>
              </mc:Fallback>
            </mc:AlternateContent>
          </a:graphicData>
        </a:graphic>
      </p:graphicFrame>
      <p:sp>
        <p:nvSpPr>
          <p:cNvPr id="34" name="文字方塊 33"/>
          <p:cNvSpPr txBox="1"/>
          <p:nvPr/>
        </p:nvSpPr>
        <p:spPr>
          <a:xfrm>
            <a:off x="5084856" y="5999994"/>
            <a:ext cx="798022" cy="830997"/>
          </a:xfrm>
          <a:prstGeom prst="rect">
            <a:avLst/>
          </a:prstGeom>
          <a:noFill/>
        </p:spPr>
        <p:txBody>
          <a:bodyPr wrap="square" rtlCol="0">
            <a:spAutoFit/>
          </a:bodyPr>
          <a:lstStyle/>
          <a:p>
            <a:pPr algn="ctr"/>
            <a:r>
              <a:rPr lang="zh-CN" altLang="en-US" sz="2400" dirty="0" smtClean="0">
                <a:solidFill>
                  <a:srgbClr val="0000FF"/>
                </a:solidFill>
              </a:rPr>
              <a:t>偏置</a:t>
            </a:r>
            <a:r>
              <a:rPr lang="en-US" altLang="zh-CN" sz="2400" dirty="0" smtClean="0">
                <a:solidFill>
                  <a:srgbClr val="0000FF"/>
                </a:solidFill>
              </a:rPr>
              <a:t>(</a:t>
            </a:r>
            <a:r>
              <a:rPr lang="en-US" altLang="zh-TW" sz="2400" dirty="0" smtClean="0">
                <a:solidFill>
                  <a:srgbClr val="0000FF"/>
                </a:solidFill>
              </a:rPr>
              <a:t>bias)</a:t>
            </a:r>
            <a:endParaRPr lang="zh-TW" altLang="en-US" sz="2400" dirty="0">
              <a:solidFill>
                <a:srgbClr val="0000FF"/>
              </a:solidFill>
            </a:endParaRPr>
          </a:p>
        </p:txBody>
      </p:sp>
      <p:graphicFrame>
        <p:nvGraphicFramePr>
          <p:cNvPr id="37" name="Object 12"/>
          <p:cNvGraphicFramePr>
            <a:graphicFrameLocks noChangeAspect="1"/>
          </p:cNvGraphicFramePr>
          <p:nvPr>
            <p:extLst/>
          </p:nvPr>
        </p:nvGraphicFramePr>
        <p:xfrm>
          <a:off x="7347575" y="4435473"/>
          <a:ext cx="352425" cy="385763"/>
        </p:xfrm>
        <a:graphic>
          <a:graphicData uri="http://schemas.openxmlformats.org/presentationml/2006/ole">
            <mc:AlternateContent xmlns:mc="http://schemas.openxmlformats.org/markup-compatibility/2006">
              <mc:Choice xmlns:v="urn:schemas-microsoft-com:vml" Requires="v">
                <p:oleObj spid="_x0000_s24957" name="方程式" r:id="rId26" imgW="126720" imgH="139680" progId="Equation.3">
                  <p:embed/>
                </p:oleObj>
              </mc:Choice>
              <mc:Fallback>
                <p:oleObj name="方程式" r:id="rId26" imgW="126720" imgH="139680" progId="Equation.3">
                  <p:embed/>
                  <p:pic>
                    <p:nvPicPr>
                      <p:cNvPr id="0" name=""/>
                      <p:cNvPicPr>
                        <a:picLocks noChangeAspect="1" noChangeArrowheads="1"/>
                      </p:cNvPicPr>
                      <p:nvPr/>
                    </p:nvPicPr>
                    <p:blipFill>
                      <a:blip r:embed="rId27"/>
                      <a:srcRect/>
                      <a:stretch>
                        <a:fillRect/>
                      </a:stretch>
                    </p:blipFill>
                    <p:spPr bwMode="auto">
                      <a:xfrm>
                        <a:off x="7347575" y="4435473"/>
                        <a:ext cx="352425" cy="385763"/>
                      </a:xfrm>
                      <a:prstGeom prst="rect">
                        <a:avLst/>
                      </a:prstGeom>
                      <a:noFill/>
                      <a:extLst/>
                    </p:spPr>
                  </p:pic>
                </p:oleObj>
              </mc:Fallback>
            </mc:AlternateContent>
          </a:graphicData>
        </a:graphic>
      </p:graphicFrame>
      <p:sp>
        <p:nvSpPr>
          <p:cNvPr id="39" name="文字方塊 38"/>
          <p:cNvSpPr txBox="1"/>
          <p:nvPr/>
        </p:nvSpPr>
        <p:spPr>
          <a:xfrm>
            <a:off x="2555776" y="5809347"/>
            <a:ext cx="1287491" cy="830997"/>
          </a:xfrm>
          <a:prstGeom prst="rect">
            <a:avLst/>
          </a:prstGeom>
          <a:noFill/>
        </p:spPr>
        <p:txBody>
          <a:bodyPr wrap="square" rtlCol="0">
            <a:spAutoFit/>
          </a:bodyPr>
          <a:lstStyle/>
          <a:p>
            <a:pPr algn="ctr"/>
            <a:r>
              <a:rPr lang="zh-CN" altLang="en-US" sz="2400" dirty="0" smtClean="0">
                <a:solidFill>
                  <a:srgbClr val="0000FF"/>
                </a:solidFill>
              </a:rPr>
              <a:t>权重</a:t>
            </a:r>
            <a:r>
              <a:rPr lang="en-US" altLang="zh-CN" sz="2400" dirty="0" smtClean="0">
                <a:solidFill>
                  <a:srgbClr val="0000FF"/>
                </a:solidFill>
              </a:rPr>
              <a:t>(</a:t>
            </a:r>
            <a:r>
              <a:rPr lang="en-US" altLang="zh-TW" sz="2400" dirty="0" smtClean="0">
                <a:solidFill>
                  <a:srgbClr val="0000FF"/>
                </a:solidFill>
              </a:rPr>
              <a:t>weights)</a:t>
            </a:r>
            <a:endParaRPr lang="zh-TW" altLang="en-US" sz="2400" dirty="0">
              <a:solidFill>
                <a:srgbClr val="0000FF"/>
              </a:solidFill>
            </a:endParaRPr>
          </a:p>
        </p:txBody>
      </p:sp>
      <p:sp>
        <p:nvSpPr>
          <p:cNvPr id="3" name="矩形 2"/>
          <p:cNvSpPr/>
          <p:nvPr/>
        </p:nvSpPr>
        <p:spPr>
          <a:xfrm>
            <a:off x="795178" y="1589873"/>
            <a:ext cx="3509294" cy="584775"/>
          </a:xfrm>
          <a:prstGeom prst="rect">
            <a:avLst/>
          </a:prstGeom>
        </p:spPr>
        <p:txBody>
          <a:bodyPr wrap="none">
            <a:spAutoFit/>
          </a:bodyPr>
          <a:lstStyle/>
          <a:p>
            <a:r>
              <a:rPr lang="zh-CN" altLang="en-US" sz="3200" b="1" i="1" u="sng" dirty="0" smtClean="0"/>
              <a:t>神经元</a:t>
            </a:r>
            <a:r>
              <a:rPr lang="zh-CN" altLang="en-US" sz="3200" b="1" u="sng" dirty="0" smtClean="0"/>
              <a:t>（</a:t>
            </a:r>
            <a:r>
              <a:rPr lang="en-US" altLang="zh-TW" sz="3200" b="1" i="1" u="sng" dirty="0" smtClean="0"/>
              <a:t>Neuron</a:t>
            </a:r>
            <a:r>
              <a:rPr lang="zh-CN" altLang="en-US" sz="3200" b="1" u="sng" dirty="0" smtClean="0"/>
              <a:t>）</a:t>
            </a:r>
            <a:endParaRPr lang="zh-TW" altLang="en-US" sz="3200" b="1" u="sng" dirty="0"/>
          </a:p>
        </p:txBody>
      </p:sp>
      <p:sp>
        <p:nvSpPr>
          <p:cNvPr id="41" name="文字方塊 40"/>
          <p:cNvSpPr txBox="1"/>
          <p:nvPr/>
        </p:nvSpPr>
        <p:spPr>
          <a:xfrm rot="5400000">
            <a:off x="1867419" y="37094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2" name="文字方塊 41"/>
          <p:cNvSpPr txBox="1"/>
          <p:nvPr/>
        </p:nvSpPr>
        <p:spPr>
          <a:xfrm rot="5400000">
            <a:off x="2900322" y="476777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3" name="文字方塊 42"/>
          <p:cNvSpPr txBox="1"/>
          <p:nvPr/>
        </p:nvSpPr>
        <p:spPr>
          <a:xfrm rot="5400000">
            <a:off x="2892797" y="379172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9" name="文字方塊 18"/>
          <p:cNvSpPr txBox="1"/>
          <p:nvPr/>
        </p:nvSpPr>
        <p:spPr>
          <a:xfrm>
            <a:off x="5008677" y="3355580"/>
            <a:ext cx="246551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2400" dirty="0" smtClean="0"/>
              <a:t>一个简单函数</a:t>
            </a:r>
            <a:endParaRPr lang="zh-TW" altLang="en-US" sz="2400" dirty="0"/>
          </a:p>
        </p:txBody>
      </p:sp>
      <p:sp>
        <p:nvSpPr>
          <p:cNvPr id="44" name="文字方塊 43"/>
          <p:cNvSpPr txBox="1"/>
          <p:nvPr/>
        </p:nvSpPr>
        <p:spPr>
          <a:xfrm>
            <a:off x="4877449" y="5029385"/>
            <a:ext cx="2806350" cy="830997"/>
          </a:xfrm>
          <a:prstGeom prst="rect">
            <a:avLst/>
          </a:prstGeom>
          <a:noFill/>
        </p:spPr>
        <p:txBody>
          <a:bodyPr wrap="square" rtlCol="0">
            <a:spAutoFit/>
          </a:bodyPr>
          <a:lstStyle/>
          <a:p>
            <a:pPr algn="ctr"/>
            <a:r>
              <a:rPr lang="zh-CN" altLang="en-US" sz="2400" dirty="0" smtClean="0">
                <a:solidFill>
                  <a:srgbClr val="0000FF"/>
                </a:solidFill>
              </a:rPr>
              <a:t>激活函数 </a:t>
            </a:r>
            <a:r>
              <a:rPr lang="en-US" altLang="zh-CN" sz="2400" dirty="0" smtClean="0">
                <a:solidFill>
                  <a:srgbClr val="0000FF"/>
                </a:solidFill>
              </a:rPr>
              <a:t>(</a:t>
            </a:r>
            <a:r>
              <a:rPr lang="en-US" altLang="zh-TW" sz="2400" dirty="0" smtClean="0">
                <a:solidFill>
                  <a:srgbClr val="0000FF"/>
                </a:solidFill>
              </a:rPr>
              <a:t>Activation function)</a:t>
            </a:r>
            <a:endParaRPr lang="zh-TW" altLang="en-US" sz="2400" dirty="0">
              <a:solidFill>
                <a:srgbClr val="0000FF"/>
              </a:solidFill>
            </a:endParaRPr>
          </a:p>
        </p:txBody>
      </p:sp>
    </p:spTree>
    <p:extLst>
      <p:ext uri="{BB962C8B-B14F-4D97-AF65-F5344CB8AC3E}">
        <p14:creationId xmlns:p14="http://schemas.microsoft.com/office/powerpoint/2010/main" val="102503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animBg="1"/>
      <p:bldP spid="5" grpId="0" animBg="1"/>
      <p:bldP spid="7" grpId="0" animBg="1"/>
      <p:bldP spid="15" grpId="0"/>
      <p:bldP spid="34" grpId="0"/>
      <p:bldP spid="39" grpId="0"/>
      <p:bldP spid="41" grpId="0"/>
      <p:bldP spid="42" grpId="0"/>
      <p:bldP spid="43" grpId="0"/>
      <p:bldP spid="19" grpId="0" animBg="1"/>
      <p:bldP spid="4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normAutofit/>
          </a:bodyPr>
          <a:lstStyle/>
          <a:p>
            <a:r>
              <a:rPr lang="en-US" altLang="zh-CN" dirty="0"/>
              <a:t>“Neural Networks and Deep Learning</a:t>
            </a:r>
            <a:r>
              <a:rPr lang="en-US" altLang="zh-CN" dirty="0" smtClean="0"/>
              <a:t>”</a:t>
            </a:r>
          </a:p>
          <a:p>
            <a:pPr lvl="1"/>
            <a:r>
              <a:rPr lang="en-US" altLang="zh-CN" dirty="0" smtClean="0"/>
              <a:t>written </a:t>
            </a:r>
            <a:r>
              <a:rPr lang="en-US" altLang="zh-CN" dirty="0"/>
              <a:t>by Michael </a:t>
            </a:r>
            <a:r>
              <a:rPr lang="en-US" altLang="zh-CN" dirty="0" smtClean="0"/>
              <a:t>Nielsen</a:t>
            </a:r>
            <a:endParaRPr lang="en-US" altLang="zh-CN" dirty="0"/>
          </a:p>
          <a:p>
            <a:pPr lvl="1"/>
            <a:r>
              <a:rPr lang="en-US" altLang="zh-CN" dirty="0"/>
              <a:t>http://neuralnetworksanddeeplearning.com</a:t>
            </a:r>
            <a:r>
              <a:rPr lang="en-US" altLang="zh-CN" dirty="0" smtClean="0"/>
              <a:t>/</a:t>
            </a:r>
            <a:endParaRPr lang="en-US" altLang="zh-CN" dirty="0"/>
          </a:p>
          <a:p>
            <a:r>
              <a:rPr lang="en-US" altLang="zh-CN" dirty="0"/>
              <a:t>“Deep Learning</a:t>
            </a:r>
            <a:r>
              <a:rPr lang="en-US" altLang="zh-CN" dirty="0" smtClean="0"/>
              <a:t>”</a:t>
            </a:r>
            <a:endParaRPr lang="en-US" altLang="zh-CN" dirty="0"/>
          </a:p>
          <a:p>
            <a:pPr lvl="1"/>
            <a:r>
              <a:rPr lang="en-US" altLang="zh-CN" dirty="0" smtClean="0"/>
              <a:t>written </a:t>
            </a:r>
            <a:r>
              <a:rPr lang="en-US" altLang="zh-CN" dirty="0"/>
              <a:t>by Ian </a:t>
            </a:r>
            <a:r>
              <a:rPr lang="en-US" altLang="zh-CN" dirty="0" err="1"/>
              <a:t>Goodfellow</a:t>
            </a:r>
            <a:r>
              <a:rPr lang="en-US" altLang="zh-CN" dirty="0"/>
              <a:t> and </a:t>
            </a:r>
            <a:r>
              <a:rPr lang="en-US" altLang="zh-CN" dirty="0" err="1"/>
              <a:t>Yoshua</a:t>
            </a:r>
            <a:r>
              <a:rPr lang="en-US" altLang="zh-CN" dirty="0"/>
              <a:t> </a:t>
            </a:r>
            <a:r>
              <a:rPr lang="en-US" altLang="zh-CN" dirty="0" err="1"/>
              <a:t>Bengio</a:t>
            </a:r>
            <a:r>
              <a:rPr lang="en-US" altLang="zh-CN" dirty="0"/>
              <a:t> and Aaron </a:t>
            </a:r>
            <a:r>
              <a:rPr lang="en-US" altLang="zh-CN" dirty="0" err="1"/>
              <a:t>Courville</a:t>
            </a:r>
            <a:endParaRPr lang="en-US" altLang="zh-CN" dirty="0"/>
          </a:p>
          <a:p>
            <a:pPr lvl="1"/>
            <a:r>
              <a:rPr lang="en-US" altLang="zh-CN" dirty="0"/>
              <a:t>http://http://www.deeplearningbook.org/</a:t>
            </a:r>
            <a:endParaRPr lang="zh-CN" altLang="en-US" dirty="0"/>
          </a:p>
        </p:txBody>
      </p:sp>
    </p:spTree>
    <p:extLst>
      <p:ext uri="{BB962C8B-B14F-4D97-AF65-F5344CB8AC3E}">
        <p14:creationId xmlns:p14="http://schemas.microsoft.com/office/powerpoint/2010/main" val="345383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人工神经网络（</a:t>
            </a:r>
            <a:r>
              <a:rPr lang="en-US" altLang="zh-CN" dirty="0"/>
              <a:t>ANN</a:t>
            </a:r>
            <a:r>
              <a:rPr lang="zh-CN" altLang="en-US" dirty="0"/>
              <a:t>）</a:t>
            </a:r>
            <a:endParaRPr lang="zh-TW" altLang="en-US" dirty="0"/>
          </a:p>
        </p:txBody>
      </p:sp>
      <p:cxnSp>
        <p:nvCxnSpPr>
          <p:cNvPr id="36" name="直線單箭頭接點 35"/>
          <p:cNvCxnSpPr/>
          <p:nvPr/>
        </p:nvCxnSpPr>
        <p:spPr>
          <a:xfrm flipV="1">
            <a:off x="6481058" y="464475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555712" y="5666374"/>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endCxn id="22" idx="1"/>
          </p:cNvCxnSpPr>
          <p:nvPr/>
        </p:nvCxnSpPr>
        <p:spPr>
          <a:xfrm flipV="1">
            <a:off x="2470495" y="4655201"/>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5770626" y="4146295"/>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cxnSp>
        <p:nvCxnSpPr>
          <p:cNvPr id="12" name="直線單箭頭接點 11"/>
          <p:cNvCxnSpPr/>
          <p:nvPr/>
        </p:nvCxnSpPr>
        <p:spPr>
          <a:xfrm flipV="1">
            <a:off x="4957568" y="462459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endCxn id="22" idx="1"/>
          </p:cNvCxnSpPr>
          <p:nvPr/>
        </p:nvCxnSpPr>
        <p:spPr>
          <a:xfrm>
            <a:off x="2478115" y="4645872"/>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2478115" y="3369669"/>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群組 20"/>
          <p:cNvGrpSpPr/>
          <p:nvPr/>
        </p:nvGrpSpPr>
        <p:grpSpPr>
          <a:xfrm>
            <a:off x="4616054" y="4395041"/>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654" name="方程式" r:id="rId4" imgW="139680" imgH="139680" progId="Equation.3">
                    <p:embed/>
                  </p:oleObj>
                </mc:Choice>
                <mc:Fallback>
                  <p:oleObj name="方程式" r:id="rId4" imgW="139680" imgH="139680" progId="Equation.3">
                    <p:embed/>
                    <p:pic>
                      <p:nvPicPr>
                        <p:cNvPr id="0" name=""/>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25" name="直線單箭頭接點 24"/>
          <p:cNvCxnSpPr/>
          <p:nvPr/>
        </p:nvCxnSpPr>
        <p:spPr>
          <a:xfrm flipV="1">
            <a:off x="4867261" y="4925804"/>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12"/>
          <p:cNvGraphicFramePr>
            <a:graphicFrameLocks noChangeAspect="1"/>
          </p:cNvGraphicFramePr>
          <p:nvPr>
            <p:extLst/>
          </p:nvPr>
        </p:nvGraphicFramePr>
        <p:xfrm>
          <a:off x="5838017" y="4341859"/>
          <a:ext cx="787400" cy="533400"/>
        </p:xfrm>
        <a:graphic>
          <a:graphicData uri="http://schemas.openxmlformats.org/presentationml/2006/ole">
            <mc:AlternateContent xmlns:mc="http://schemas.openxmlformats.org/markup-compatibility/2006">
              <mc:Choice xmlns:v="urn:schemas-microsoft-com:vml" Requires="v">
                <p:oleObj spid="_x0000_s3655" name="方程式" r:id="rId6" imgW="317160" imgH="215640" progId="Equation.3">
                  <p:embed/>
                </p:oleObj>
              </mc:Choice>
              <mc:Fallback>
                <p:oleObj name="方程式" r:id="rId6" imgW="317160" imgH="215640" progId="Equation.3">
                  <p:embed/>
                  <p:pic>
                    <p:nvPicPr>
                      <p:cNvPr id="0" name=""/>
                      <p:cNvPicPr>
                        <a:picLocks noChangeAspect="1" noChangeArrowheads="1"/>
                      </p:cNvPicPr>
                      <p:nvPr/>
                    </p:nvPicPr>
                    <p:blipFill>
                      <a:blip r:embed="rId7"/>
                      <a:srcRect/>
                      <a:stretch>
                        <a:fillRect/>
                      </a:stretch>
                    </p:blipFill>
                    <p:spPr bwMode="auto">
                      <a:xfrm>
                        <a:off x="5838017" y="4341859"/>
                        <a:ext cx="787400" cy="533400"/>
                      </a:xfrm>
                      <a:prstGeom prst="rect">
                        <a:avLst/>
                      </a:prstGeom>
                      <a:noFill/>
                      <a:extLst/>
                    </p:spPr>
                  </p:pic>
                </p:oleObj>
              </mc:Fallback>
            </mc:AlternateContent>
          </a:graphicData>
        </a:graphic>
      </p:graphicFrame>
      <p:sp>
        <p:nvSpPr>
          <p:cNvPr id="3" name="矩形 2"/>
          <p:cNvSpPr/>
          <p:nvPr/>
        </p:nvSpPr>
        <p:spPr>
          <a:xfrm>
            <a:off x="795178" y="1589873"/>
            <a:ext cx="3509294" cy="584775"/>
          </a:xfrm>
          <a:prstGeom prst="rect">
            <a:avLst/>
          </a:prstGeom>
        </p:spPr>
        <p:txBody>
          <a:bodyPr wrap="none">
            <a:spAutoFit/>
          </a:bodyPr>
          <a:lstStyle/>
          <a:p>
            <a:r>
              <a:rPr lang="zh-CN" altLang="en-US" sz="3200" b="1" i="1" u="sng" dirty="0" smtClean="0"/>
              <a:t>神经元</a:t>
            </a:r>
            <a:r>
              <a:rPr lang="zh-CN" altLang="en-US" sz="3200" b="1" u="sng" dirty="0" smtClean="0"/>
              <a:t>（</a:t>
            </a:r>
            <a:r>
              <a:rPr lang="en-US" altLang="zh-TW" sz="3200" b="1" i="1" u="sng" dirty="0" smtClean="0"/>
              <a:t>Neuron</a:t>
            </a:r>
            <a:r>
              <a:rPr lang="zh-CN" altLang="en-US" sz="3200" b="1" i="1" u="sng" dirty="0" smtClean="0"/>
              <a:t>）</a:t>
            </a:r>
            <a:endParaRPr lang="zh-TW" altLang="en-US" sz="3200" b="1" i="1" u="sng" dirty="0"/>
          </a:p>
        </p:txBody>
      </p:sp>
      <p:grpSp>
        <p:nvGrpSpPr>
          <p:cNvPr id="20" name="群組 19"/>
          <p:cNvGrpSpPr/>
          <p:nvPr/>
        </p:nvGrpSpPr>
        <p:grpSpPr>
          <a:xfrm>
            <a:off x="3021212" y="3373346"/>
            <a:ext cx="546036" cy="537290"/>
            <a:chOff x="34511" y="3510100"/>
            <a:chExt cx="546036" cy="537290"/>
          </a:xfrm>
        </p:grpSpPr>
        <p:sp>
          <p:nvSpPr>
            <p:cNvPr id="48" name="矩形 47"/>
            <p:cNvSpPr/>
            <p:nvPr/>
          </p:nvSpPr>
          <p:spPr>
            <a:xfrm>
              <a:off x="34511" y="3510100"/>
              <a:ext cx="546036" cy="5372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4" name="文字方塊 43"/>
            <p:cNvSpPr txBox="1"/>
            <p:nvPr/>
          </p:nvSpPr>
          <p:spPr>
            <a:xfrm>
              <a:off x="136079" y="3552772"/>
              <a:ext cx="342900"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27" name="群組 26"/>
          <p:cNvGrpSpPr/>
          <p:nvPr/>
        </p:nvGrpSpPr>
        <p:grpSpPr>
          <a:xfrm>
            <a:off x="3021212" y="4274006"/>
            <a:ext cx="546036" cy="537290"/>
            <a:chOff x="-43759" y="4374027"/>
            <a:chExt cx="546036" cy="537290"/>
          </a:xfrm>
        </p:grpSpPr>
        <p:sp>
          <p:nvSpPr>
            <p:cNvPr id="49" name="矩形 48"/>
            <p:cNvSpPr/>
            <p:nvPr/>
          </p:nvSpPr>
          <p:spPr>
            <a:xfrm>
              <a:off x="-43759" y="4374027"/>
              <a:ext cx="546036" cy="5372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5" name="文字方塊 44"/>
            <p:cNvSpPr txBox="1"/>
            <p:nvPr/>
          </p:nvSpPr>
          <p:spPr>
            <a:xfrm>
              <a:off x="0" y="4424367"/>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29" name="群組 28"/>
          <p:cNvGrpSpPr/>
          <p:nvPr/>
        </p:nvGrpSpPr>
        <p:grpSpPr>
          <a:xfrm>
            <a:off x="2928091" y="5130981"/>
            <a:ext cx="715437" cy="537290"/>
            <a:chOff x="153153" y="5027301"/>
            <a:chExt cx="715437" cy="537290"/>
          </a:xfrm>
        </p:grpSpPr>
        <p:sp>
          <p:nvSpPr>
            <p:cNvPr id="50" name="矩形 49"/>
            <p:cNvSpPr/>
            <p:nvPr/>
          </p:nvSpPr>
          <p:spPr>
            <a:xfrm>
              <a:off x="252603" y="5027301"/>
              <a:ext cx="546036" cy="5372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文字方塊 45"/>
            <p:cNvSpPr txBox="1"/>
            <p:nvPr/>
          </p:nvSpPr>
          <p:spPr>
            <a:xfrm>
              <a:off x="153153" y="5087907"/>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sp>
        <p:nvSpPr>
          <p:cNvPr id="47" name="文字方塊 46"/>
          <p:cNvSpPr txBox="1"/>
          <p:nvPr/>
        </p:nvSpPr>
        <p:spPr>
          <a:xfrm>
            <a:off x="4509542" y="5761974"/>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51" name="群組 50"/>
          <p:cNvGrpSpPr/>
          <p:nvPr/>
        </p:nvGrpSpPr>
        <p:grpSpPr>
          <a:xfrm>
            <a:off x="1878659" y="3072579"/>
            <a:ext cx="546036" cy="537290"/>
            <a:chOff x="34511" y="3510100"/>
            <a:chExt cx="546036" cy="537290"/>
          </a:xfrm>
        </p:grpSpPr>
        <p:sp>
          <p:nvSpPr>
            <p:cNvPr id="52" name="矩形 51"/>
            <p:cNvSpPr/>
            <p:nvPr/>
          </p:nvSpPr>
          <p:spPr>
            <a:xfrm>
              <a:off x="34511" y="3510100"/>
              <a:ext cx="546036" cy="537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3" name="文字方塊 52"/>
            <p:cNvSpPr txBox="1"/>
            <p:nvPr/>
          </p:nvSpPr>
          <p:spPr>
            <a:xfrm>
              <a:off x="136079" y="3552772"/>
              <a:ext cx="342900"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54" name="群組 53"/>
          <p:cNvGrpSpPr/>
          <p:nvPr/>
        </p:nvGrpSpPr>
        <p:grpSpPr>
          <a:xfrm>
            <a:off x="1854193" y="4324346"/>
            <a:ext cx="546036" cy="537290"/>
            <a:chOff x="-43759" y="4374027"/>
            <a:chExt cx="546036" cy="537290"/>
          </a:xfrm>
        </p:grpSpPr>
        <p:sp>
          <p:nvSpPr>
            <p:cNvPr id="55" name="矩形 54"/>
            <p:cNvSpPr/>
            <p:nvPr/>
          </p:nvSpPr>
          <p:spPr>
            <a:xfrm>
              <a:off x="-43759" y="4374027"/>
              <a:ext cx="546036" cy="537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6" name="文字方塊 55"/>
            <p:cNvSpPr txBox="1"/>
            <p:nvPr/>
          </p:nvSpPr>
          <p:spPr>
            <a:xfrm>
              <a:off x="0" y="4424367"/>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57" name="群組 56"/>
          <p:cNvGrpSpPr/>
          <p:nvPr/>
        </p:nvGrpSpPr>
        <p:grpSpPr>
          <a:xfrm>
            <a:off x="1781803" y="5617559"/>
            <a:ext cx="715437" cy="537290"/>
            <a:chOff x="153153" y="5027301"/>
            <a:chExt cx="715437" cy="537290"/>
          </a:xfrm>
        </p:grpSpPr>
        <p:sp>
          <p:nvSpPr>
            <p:cNvPr id="58" name="矩形 57"/>
            <p:cNvSpPr/>
            <p:nvPr/>
          </p:nvSpPr>
          <p:spPr>
            <a:xfrm>
              <a:off x="252603" y="5027301"/>
              <a:ext cx="546036" cy="537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9" name="文字方塊 58"/>
            <p:cNvSpPr txBox="1"/>
            <p:nvPr/>
          </p:nvSpPr>
          <p:spPr>
            <a:xfrm>
              <a:off x="153153" y="5087907"/>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sp>
        <p:nvSpPr>
          <p:cNvPr id="62" name="文字方塊 61"/>
          <p:cNvSpPr txBox="1"/>
          <p:nvPr/>
        </p:nvSpPr>
        <p:spPr>
          <a:xfrm>
            <a:off x="5259455" y="4144682"/>
            <a:ext cx="379718"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grpSp>
        <p:nvGrpSpPr>
          <p:cNvPr id="63" name="群組 62"/>
          <p:cNvGrpSpPr/>
          <p:nvPr/>
        </p:nvGrpSpPr>
        <p:grpSpPr>
          <a:xfrm>
            <a:off x="3543274" y="1374967"/>
            <a:ext cx="5297714" cy="2078894"/>
            <a:chOff x="3566162" y="4678338"/>
            <a:chExt cx="5297714" cy="2078894"/>
          </a:xfrm>
        </p:grpSpPr>
        <p:sp>
          <p:nvSpPr>
            <p:cNvPr id="64" name="圓角矩形圖說文字 63"/>
            <p:cNvSpPr/>
            <p:nvPr/>
          </p:nvSpPr>
          <p:spPr>
            <a:xfrm>
              <a:off x="3566162" y="4678338"/>
              <a:ext cx="5297714" cy="2078894"/>
            </a:xfrm>
            <a:prstGeom prst="wedgeRoundRectCallout">
              <a:avLst>
                <a:gd name="adj1" fmla="val 1509"/>
                <a:gd name="adj2" fmla="val 90824"/>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5" name="群組 64"/>
            <p:cNvGrpSpPr/>
            <p:nvPr/>
          </p:nvGrpSpPr>
          <p:grpSpPr>
            <a:xfrm>
              <a:off x="5943645" y="4731685"/>
              <a:ext cx="2743688" cy="1838325"/>
              <a:chOff x="4096343" y="4657321"/>
              <a:chExt cx="2743688" cy="1838325"/>
            </a:xfrm>
          </p:grpSpPr>
          <p:pic>
            <p:nvPicPr>
              <p:cNvPr id="68" name="圖片 67"/>
              <p:cNvPicPr>
                <a:picLocks noChangeAspect="1"/>
              </p:cNvPicPr>
              <p:nvPr/>
            </p:nvPicPr>
            <p:blipFill>
              <a:blip r:embed="rId8"/>
              <a:stretch>
                <a:fillRect/>
              </a:stretch>
            </p:blipFill>
            <p:spPr>
              <a:xfrm>
                <a:off x="4096343" y="4657321"/>
                <a:ext cx="2571750" cy="1838325"/>
              </a:xfrm>
              <a:prstGeom prst="rect">
                <a:avLst/>
              </a:prstGeom>
            </p:spPr>
          </p:pic>
          <p:graphicFrame>
            <p:nvGraphicFramePr>
              <p:cNvPr id="69"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3656" name="方程式" r:id="rId9" imgW="317160" imgH="215640" progId="Equation.3">
                      <p:embed/>
                    </p:oleObj>
                  </mc:Choice>
                  <mc:Fallback>
                    <p:oleObj name="方程式" r:id="rId9" imgW="317160" imgH="215640" progId="Equation.3">
                      <p:embed/>
                      <p:pic>
                        <p:nvPicPr>
                          <p:cNvPr id="0" name=""/>
                          <p:cNvPicPr>
                            <a:picLocks noChangeAspect="1" noChangeArrowheads="1"/>
                          </p:cNvPicPr>
                          <p:nvPr/>
                        </p:nvPicPr>
                        <p:blipFill>
                          <a:blip r:embed="rId10"/>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70"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3657" name="方程式" r:id="rId11" imgW="126720" imgH="126720" progId="Equation.3">
                      <p:embed/>
                    </p:oleObj>
                  </mc:Choice>
                  <mc:Fallback>
                    <p:oleObj name="方程式" r:id="rId11" imgW="126720" imgH="126720" progId="Equation.3">
                      <p:embed/>
                      <p:pic>
                        <p:nvPicPr>
                          <p:cNvPr id="0" name=""/>
                          <p:cNvPicPr>
                            <a:picLocks noChangeAspect="1" noChangeArrowheads="1"/>
                          </p:cNvPicPr>
                          <p:nvPr/>
                        </p:nvPicPr>
                        <p:blipFill>
                          <a:blip r:embed="rId12"/>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66" name="Object 12"/>
            <p:cNvGraphicFramePr>
              <a:graphicFrameLocks noChangeAspect="1"/>
            </p:cNvGraphicFramePr>
            <p:nvPr>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3658" name="方程式" r:id="rId13" imgW="863280" imgH="393480" progId="Equation.3">
                    <p:embed/>
                  </p:oleObj>
                </mc:Choice>
                <mc:Fallback>
                  <p:oleObj name="方程式" r:id="rId13" imgW="863280" imgH="393480" progId="Equation.3">
                    <p:embed/>
                    <p:pic>
                      <p:nvPicPr>
                        <p:cNvPr id="0" name=""/>
                        <p:cNvPicPr>
                          <a:picLocks noChangeAspect="1" noChangeArrowheads="1"/>
                        </p:cNvPicPr>
                        <p:nvPr/>
                      </p:nvPicPr>
                      <p:blipFill>
                        <a:blip r:embed="rId14"/>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67" name="文字方塊 66"/>
            <p:cNvSpPr txBox="1"/>
            <p:nvPr/>
          </p:nvSpPr>
          <p:spPr>
            <a:xfrm>
              <a:off x="3800520" y="4795570"/>
              <a:ext cx="2463800" cy="461665"/>
            </a:xfrm>
            <a:prstGeom prst="rect">
              <a:avLst/>
            </a:prstGeom>
            <a:noFill/>
          </p:spPr>
          <p:txBody>
            <a:bodyPr wrap="square" rtlCol="0">
              <a:spAutoFit/>
            </a:bodyPr>
            <a:lstStyle/>
            <a:p>
              <a:r>
                <a:rPr lang="en-US" altLang="zh-TW" sz="2400" dirty="0"/>
                <a:t>Sigmoid </a:t>
              </a:r>
              <a:r>
                <a:rPr lang="zh-CN" altLang="en-US" sz="2400" dirty="0" smtClean="0"/>
                <a:t>函数</a:t>
              </a:r>
              <a:endParaRPr lang="zh-TW" altLang="en-US" sz="2400" dirty="0"/>
            </a:p>
          </p:txBody>
        </p:sp>
      </p:grpSp>
      <p:sp>
        <p:nvSpPr>
          <p:cNvPr id="71" name="文字方塊 70"/>
          <p:cNvSpPr txBox="1"/>
          <p:nvPr/>
        </p:nvSpPr>
        <p:spPr>
          <a:xfrm>
            <a:off x="7346491" y="4374685"/>
            <a:ext cx="87807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rgbClr val="FF0000"/>
                </a:solidFill>
              </a:rPr>
              <a:t>0.98</a:t>
            </a:r>
            <a:endParaRPr lang="zh-TW" altLang="en-US" sz="2400" dirty="0">
              <a:solidFill>
                <a:srgbClr val="FF0000"/>
              </a:solidFill>
            </a:endParaRPr>
          </a:p>
        </p:txBody>
      </p:sp>
      <p:sp>
        <p:nvSpPr>
          <p:cNvPr id="61" name="文字方塊 38"/>
          <p:cNvSpPr txBox="1"/>
          <p:nvPr/>
        </p:nvSpPr>
        <p:spPr>
          <a:xfrm>
            <a:off x="2642063" y="5724331"/>
            <a:ext cx="1287491" cy="830997"/>
          </a:xfrm>
          <a:prstGeom prst="rect">
            <a:avLst/>
          </a:prstGeom>
          <a:noFill/>
        </p:spPr>
        <p:txBody>
          <a:bodyPr wrap="square" rtlCol="0">
            <a:spAutoFit/>
          </a:bodyPr>
          <a:lstStyle/>
          <a:p>
            <a:pPr algn="ctr"/>
            <a:r>
              <a:rPr lang="zh-CN" altLang="en-US" sz="2400" dirty="0" smtClean="0">
                <a:solidFill>
                  <a:srgbClr val="0000FF"/>
                </a:solidFill>
              </a:rPr>
              <a:t>权重</a:t>
            </a:r>
            <a:r>
              <a:rPr lang="en-US" altLang="zh-CN" sz="2400" dirty="0" smtClean="0">
                <a:solidFill>
                  <a:srgbClr val="0000FF"/>
                </a:solidFill>
              </a:rPr>
              <a:t>(</a:t>
            </a:r>
            <a:r>
              <a:rPr lang="en-US" altLang="zh-TW" sz="2400" dirty="0" smtClean="0">
                <a:solidFill>
                  <a:srgbClr val="0000FF"/>
                </a:solidFill>
              </a:rPr>
              <a:t>weights)</a:t>
            </a:r>
            <a:endParaRPr lang="zh-TW" altLang="en-US" sz="2400" dirty="0">
              <a:solidFill>
                <a:srgbClr val="0000FF"/>
              </a:solidFill>
            </a:endParaRPr>
          </a:p>
        </p:txBody>
      </p:sp>
      <p:sp>
        <p:nvSpPr>
          <p:cNvPr id="72" name="文字方塊 33"/>
          <p:cNvSpPr txBox="1"/>
          <p:nvPr/>
        </p:nvSpPr>
        <p:spPr>
          <a:xfrm>
            <a:off x="5136373" y="5971721"/>
            <a:ext cx="798022" cy="830997"/>
          </a:xfrm>
          <a:prstGeom prst="rect">
            <a:avLst/>
          </a:prstGeom>
          <a:noFill/>
        </p:spPr>
        <p:txBody>
          <a:bodyPr wrap="square" rtlCol="0">
            <a:spAutoFit/>
          </a:bodyPr>
          <a:lstStyle/>
          <a:p>
            <a:pPr algn="ctr"/>
            <a:r>
              <a:rPr lang="zh-CN" altLang="en-US" sz="2400" dirty="0" smtClean="0">
                <a:solidFill>
                  <a:srgbClr val="0000FF"/>
                </a:solidFill>
              </a:rPr>
              <a:t>偏置</a:t>
            </a:r>
            <a:r>
              <a:rPr lang="en-US" altLang="zh-CN" sz="2400" dirty="0" smtClean="0">
                <a:solidFill>
                  <a:srgbClr val="0000FF"/>
                </a:solidFill>
              </a:rPr>
              <a:t>(</a:t>
            </a:r>
            <a:r>
              <a:rPr lang="en-US" altLang="zh-TW" sz="2400" dirty="0" smtClean="0">
                <a:solidFill>
                  <a:srgbClr val="0000FF"/>
                </a:solidFill>
              </a:rPr>
              <a:t>bias)</a:t>
            </a:r>
            <a:endParaRPr lang="zh-TW" altLang="en-US" sz="2400" dirty="0">
              <a:solidFill>
                <a:srgbClr val="0000FF"/>
              </a:solidFill>
            </a:endParaRPr>
          </a:p>
        </p:txBody>
      </p:sp>
      <p:sp>
        <p:nvSpPr>
          <p:cNvPr id="73" name="文字方塊 43"/>
          <p:cNvSpPr txBox="1"/>
          <p:nvPr/>
        </p:nvSpPr>
        <p:spPr>
          <a:xfrm>
            <a:off x="4877449" y="5029385"/>
            <a:ext cx="2806350" cy="830997"/>
          </a:xfrm>
          <a:prstGeom prst="rect">
            <a:avLst/>
          </a:prstGeom>
          <a:noFill/>
        </p:spPr>
        <p:txBody>
          <a:bodyPr wrap="square" rtlCol="0">
            <a:spAutoFit/>
          </a:bodyPr>
          <a:lstStyle/>
          <a:p>
            <a:pPr algn="ctr"/>
            <a:r>
              <a:rPr lang="zh-CN" altLang="en-US" sz="2400" dirty="0" smtClean="0">
                <a:solidFill>
                  <a:srgbClr val="0000FF"/>
                </a:solidFill>
              </a:rPr>
              <a:t>激活函数 </a:t>
            </a:r>
            <a:r>
              <a:rPr lang="en-US" altLang="zh-CN" sz="2400" dirty="0" smtClean="0">
                <a:solidFill>
                  <a:srgbClr val="0000FF"/>
                </a:solidFill>
              </a:rPr>
              <a:t>(</a:t>
            </a:r>
            <a:r>
              <a:rPr lang="en-US" altLang="zh-TW" sz="2400" dirty="0" smtClean="0">
                <a:solidFill>
                  <a:srgbClr val="0000FF"/>
                </a:solidFill>
              </a:rPr>
              <a:t>Activation function)</a:t>
            </a:r>
            <a:endParaRPr lang="zh-TW" altLang="en-US" sz="2400" dirty="0">
              <a:solidFill>
                <a:srgbClr val="0000FF"/>
              </a:solidFill>
            </a:endParaRPr>
          </a:p>
        </p:txBody>
      </p:sp>
    </p:spTree>
    <p:extLst>
      <p:ext uri="{BB962C8B-B14F-4D97-AF65-F5344CB8AC3E}">
        <p14:creationId xmlns:p14="http://schemas.microsoft.com/office/powerpoint/2010/main" val="39196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2" grpId="0"/>
      <p:bldP spid="71" grpId="0" animBg="1"/>
      <p:bldP spid="61" grpId="0"/>
      <p:bldP spid="72" grpId="0"/>
      <p:bldP spid="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人工神经网络（</a:t>
            </a:r>
            <a:r>
              <a:rPr lang="en-US" altLang="zh-CN" dirty="0"/>
              <a:t>ANN</a:t>
            </a:r>
            <a:r>
              <a:rPr lang="zh-CN" altLang="en-US" dirty="0"/>
              <a:t>）</a:t>
            </a:r>
            <a:endParaRPr lang="zh-TW" altLang="en-US" dirty="0"/>
          </a:p>
        </p:txBody>
      </p:sp>
      <p:grpSp>
        <p:nvGrpSpPr>
          <p:cNvPr id="39" name="群組 38"/>
          <p:cNvGrpSpPr/>
          <p:nvPr/>
        </p:nvGrpSpPr>
        <p:grpSpPr>
          <a:xfrm>
            <a:off x="3490004" y="3147408"/>
            <a:ext cx="2416814" cy="1897458"/>
            <a:chOff x="3223753" y="2941320"/>
            <a:chExt cx="2416814" cy="1897458"/>
          </a:xfrm>
        </p:grpSpPr>
        <p:grpSp>
          <p:nvGrpSpPr>
            <p:cNvPr id="38" name="群組 37"/>
            <p:cNvGrpSpPr/>
            <p:nvPr/>
          </p:nvGrpSpPr>
          <p:grpSpPr>
            <a:xfrm>
              <a:off x="4112351" y="3404891"/>
              <a:ext cx="1528216" cy="565603"/>
              <a:chOff x="4261309" y="3400794"/>
              <a:chExt cx="1528216" cy="565603"/>
            </a:xfrm>
          </p:grpSpPr>
          <p:cxnSp>
            <p:nvCxnSpPr>
              <p:cNvPr id="32" name="直線單箭頭接點 31"/>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4839124" y="3400794"/>
                <a:ext cx="565603" cy="5656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cxnSp>
            <p:nvCxnSpPr>
              <p:cNvPr id="23" name="直線單箭頭接點 22"/>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5058" name="方程式" r:id="rId4" imgW="317160" imgH="215640" progId="Equation.3">
                      <p:embed/>
                    </p:oleObj>
                  </mc:Choice>
                  <mc:Fallback>
                    <p:oleObj name="方程式" r:id="rId4" imgW="317160" imgH="215640" progId="Equation.3">
                      <p:embed/>
                      <p:pic>
                        <p:nvPicPr>
                          <p:cNvPr id="0" name=""/>
                          <p:cNvPicPr>
                            <a:picLocks noChangeAspect="1" noChangeArrowheads="1"/>
                          </p:cNvPicPr>
                          <p:nvPr/>
                        </p:nvPicPr>
                        <p:blipFill>
                          <a:blip r:embed="rId5"/>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21" name="直線單箭頭接點 20"/>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956988" y="3478177"/>
              <a:ext cx="439530" cy="439530"/>
              <a:chOff x="3371313" y="3530847"/>
              <a:chExt cx="439530" cy="439530"/>
            </a:xfrm>
          </p:grpSpPr>
          <p:sp>
            <p:nvSpPr>
              <p:cNvPr id="26" name="矩形 2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7"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5059" name="方程式" r:id="rId6" imgW="139680" imgH="139680" progId="Equation.3">
                      <p:embed/>
                    </p:oleObj>
                  </mc:Choice>
                  <mc:Fallback>
                    <p:oleObj name="方程式" r:id="rId6" imgW="139680" imgH="139680" progId="Equation.3">
                      <p:embed/>
                      <p:pic>
                        <p:nvPicPr>
                          <p:cNvPr id="0" name=""/>
                          <p:cNvPicPr>
                            <a:picLocks noChangeAspect="1" noChangeArrowheads="1"/>
                          </p:cNvPicPr>
                          <p:nvPr/>
                        </p:nvPicPr>
                        <p:blipFill>
                          <a:blip r:embed="rId7"/>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37" name="群組 36"/>
            <p:cNvGrpSpPr/>
            <p:nvPr/>
          </p:nvGrpSpPr>
          <p:grpSpPr>
            <a:xfrm>
              <a:off x="3972433" y="3933548"/>
              <a:ext cx="385763" cy="905230"/>
              <a:chOff x="3982168" y="3985175"/>
              <a:chExt cx="385763" cy="905230"/>
            </a:xfrm>
          </p:grpSpPr>
          <p:sp>
            <p:nvSpPr>
              <p:cNvPr id="20" name="矩形 19"/>
              <p:cNvSpPr/>
              <p:nvPr/>
            </p:nvSpPr>
            <p:spPr>
              <a:xfrm>
                <a:off x="3982168" y="4512672"/>
                <a:ext cx="385763" cy="37773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28" name="直線單箭頭接點 27"/>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直線單箭頭接點 3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群組 41"/>
          <p:cNvGrpSpPr/>
          <p:nvPr/>
        </p:nvGrpSpPr>
        <p:grpSpPr>
          <a:xfrm>
            <a:off x="1025296" y="2390303"/>
            <a:ext cx="2416814" cy="1897458"/>
            <a:chOff x="3223753" y="2941320"/>
            <a:chExt cx="2416814" cy="1897458"/>
          </a:xfrm>
        </p:grpSpPr>
        <p:grpSp>
          <p:nvGrpSpPr>
            <p:cNvPr id="43" name="群組 42"/>
            <p:cNvGrpSpPr/>
            <p:nvPr/>
          </p:nvGrpSpPr>
          <p:grpSpPr>
            <a:xfrm>
              <a:off x="4112351" y="3404891"/>
              <a:ext cx="1528216" cy="565603"/>
              <a:chOff x="4261309" y="3400794"/>
              <a:chExt cx="1528216" cy="565603"/>
            </a:xfrm>
          </p:grpSpPr>
          <p:cxnSp>
            <p:nvCxnSpPr>
              <p:cNvPr id="53" name="直線單箭頭接點 5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55" name="直線單箭頭接點 5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5060" name="方程式" r:id="rId8" imgW="317160" imgH="215640" progId="Equation.3">
                      <p:embed/>
                    </p:oleObj>
                  </mc:Choice>
                  <mc:Fallback>
                    <p:oleObj name="方程式" r:id="rId8" imgW="317160" imgH="215640" progId="Equation.3">
                      <p:embed/>
                      <p:pic>
                        <p:nvPicPr>
                          <p:cNvPr id="0" name=""/>
                          <p:cNvPicPr>
                            <a:picLocks noChangeAspect="1" noChangeArrowheads="1"/>
                          </p:cNvPicPr>
                          <p:nvPr/>
                        </p:nvPicPr>
                        <p:blipFill>
                          <a:blip r:embed="rId5"/>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44" name="直線單箭頭接點 43"/>
            <p:cNvCxnSpPr/>
            <p:nvPr/>
          </p:nvCxnSpPr>
          <p:spPr>
            <a:xfrm flipV="1">
              <a:off x="3405107" y="3780105"/>
              <a:ext cx="503761" cy="6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a:xfrm>
              <a:off x="3956988" y="3478177"/>
              <a:ext cx="439530" cy="439530"/>
              <a:chOff x="3371313" y="3530847"/>
              <a:chExt cx="439530" cy="439530"/>
            </a:xfrm>
          </p:grpSpPr>
          <p:sp>
            <p:nvSpPr>
              <p:cNvPr id="51" name="矩形 5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2"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5061" name="方程式" r:id="rId9" imgW="139680" imgH="139680" progId="Equation.3">
                      <p:embed/>
                    </p:oleObj>
                  </mc:Choice>
                  <mc:Fallback>
                    <p:oleObj name="方程式" r:id="rId9" imgW="139680" imgH="139680" progId="Equation.3">
                      <p:embed/>
                      <p:pic>
                        <p:nvPicPr>
                          <p:cNvPr id="0" name=""/>
                          <p:cNvPicPr>
                            <a:picLocks noChangeAspect="1" noChangeArrowheads="1"/>
                          </p:cNvPicPr>
                          <p:nvPr/>
                        </p:nvPicPr>
                        <p:blipFill>
                          <a:blip r:embed="rId7"/>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47" name="群組 46"/>
            <p:cNvGrpSpPr/>
            <p:nvPr/>
          </p:nvGrpSpPr>
          <p:grpSpPr>
            <a:xfrm>
              <a:off x="3972433" y="3933548"/>
              <a:ext cx="385763" cy="905230"/>
              <a:chOff x="3982168" y="3985175"/>
              <a:chExt cx="385763" cy="905230"/>
            </a:xfrm>
          </p:grpSpPr>
          <p:sp>
            <p:nvSpPr>
              <p:cNvPr id="49" name="矩形 48"/>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50" name="直線單箭頭接點 4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1054690" y="4250748"/>
            <a:ext cx="2405967" cy="1782000"/>
            <a:chOff x="3234600" y="3056778"/>
            <a:chExt cx="2405967" cy="1782000"/>
          </a:xfrm>
        </p:grpSpPr>
        <p:grpSp>
          <p:nvGrpSpPr>
            <p:cNvPr id="58" name="群組 57"/>
            <p:cNvGrpSpPr/>
            <p:nvPr/>
          </p:nvGrpSpPr>
          <p:grpSpPr>
            <a:xfrm>
              <a:off x="4112351" y="3404891"/>
              <a:ext cx="1528216" cy="565603"/>
              <a:chOff x="4261309" y="3400794"/>
              <a:chExt cx="1528216" cy="565603"/>
            </a:xfrm>
          </p:grpSpPr>
          <p:cxnSp>
            <p:nvCxnSpPr>
              <p:cNvPr id="68" name="直線單箭頭接點 67"/>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70" name="直線單箭頭接點 69"/>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5062" name="方程式" r:id="rId10" imgW="317160" imgH="215640" progId="Equation.3">
                      <p:embed/>
                    </p:oleObj>
                  </mc:Choice>
                  <mc:Fallback>
                    <p:oleObj name="方程式" r:id="rId10" imgW="317160" imgH="215640" progId="Equation.3">
                      <p:embed/>
                      <p:pic>
                        <p:nvPicPr>
                          <p:cNvPr id="0" name=""/>
                          <p:cNvPicPr>
                            <a:picLocks noChangeAspect="1" noChangeArrowheads="1"/>
                          </p:cNvPicPr>
                          <p:nvPr/>
                        </p:nvPicPr>
                        <p:blipFill>
                          <a:blip r:embed="rId5"/>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59" name="直線單箭頭接點 58"/>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341416" y="3056778"/>
              <a:ext cx="586910" cy="57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群組 60"/>
            <p:cNvGrpSpPr/>
            <p:nvPr/>
          </p:nvGrpSpPr>
          <p:grpSpPr>
            <a:xfrm>
              <a:off x="3956988" y="3478177"/>
              <a:ext cx="439530" cy="439530"/>
              <a:chOff x="3371313" y="3530847"/>
              <a:chExt cx="439530" cy="439530"/>
            </a:xfrm>
          </p:grpSpPr>
          <p:sp>
            <p:nvSpPr>
              <p:cNvPr id="66" name="矩形 6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7"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5063" name="方程式" r:id="rId11" imgW="139680" imgH="139680" progId="Equation.3">
                      <p:embed/>
                    </p:oleObj>
                  </mc:Choice>
                  <mc:Fallback>
                    <p:oleObj name="方程式" r:id="rId11" imgW="139680" imgH="139680" progId="Equation.3">
                      <p:embed/>
                      <p:pic>
                        <p:nvPicPr>
                          <p:cNvPr id="0" name=""/>
                          <p:cNvPicPr>
                            <a:picLocks noChangeAspect="1" noChangeArrowheads="1"/>
                          </p:cNvPicPr>
                          <p:nvPr/>
                        </p:nvPicPr>
                        <p:blipFill>
                          <a:blip r:embed="rId7"/>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62" name="群組 61"/>
            <p:cNvGrpSpPr/>
            <p:nvPr/>
          </p:nvGrpSpPr>
          <p:grpSpPr>
            <a:xfrm>
              <a:off x="3972433" y="3933548"/>
              <a:ext cx="385763" cy="905230"/>
              <a:chOff x="3982168" y="3985175"/>
              <a:chExt cx="385763" cy="905230"/>
            </a:xfrm>
          </p:grpSpPr>
          <p:sp>
            <p:nvSpPr>
              <p:cNvPr id="64" name="矩形 63"/>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5" name="直線單箭頭接點 64"/>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直線單箭頭接點 6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5999360" y="3135492"/>
            <a:ext cx="2416814" cy="1897458"/>
            <a:chOff x="3223753" y="2941320"/>
            <a:chExt cx="2416814" cy="1897458"/>
          </a:xfrm>
        </p:grpSpPr>
        <p:grpSp>
          <p:nvGrpSpPr>
            <p:cNvPr id="73" name="群組 72"/>
            <p:cNvGrpSpPr/>
            <p:nvPr/>
          </p:nvGrpSpPr>
          <p:grpSpPr>
            <a:xfrm>
              <a:off x="4112351" y="3404891"/>
              <a:ext cx="1528216" cy="565603"/>
              <a:chOff x="4261309" y="3400794"/>
              <a:chExt cx="1528216" cy="565603"/>
            </a:xfrm>
          </p:grpSpPr>
          <p:cxnSp>
            <p:nvCxnSpPr>
              <p:cNvPr id="83" name="直線單箭頭接點 8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4839124" y="3400794"/>
                <a:ext cx="565603" cy="5656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85" name="直線單箭頭接點 8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6"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5064" name="方程式" r:id="rId12" imgW="317160" imgH="215640" progId="Equation.3">
                      <p:embed/>
                    </p:oleObj>
                  </mc:Choice>
                  <mc:Fallback>
                    <p:oleObj name="方程式" r:id="rId12" imgW="317160" imgH="215640" progId="Equation.3">
                      <p:embed/>
                      <p:pic>
                        <p:nvPicPr>
                          <p:cNvPr id="0" name=""/>
                          <p:cNvPicPr>
                            <a:picLocks noChangeAspect="1" noChangeArrowheads="1"/>
                          </p:cNvPicPr>
                          <p:nvPr/>
                        </p:nvPicPr>
                        <p:blipFill>
                          <a:blip r:embed="rId5"/>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74" name="直線單箭頭接點 73"/>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群組 75"/>
            <p:cNvGrpSpPr/>
            <p:nvPr/>
          </p:nvGrpSpPr>
          <p:grpSpPr>
            <a:xfrm>
              <a:off x="3956988" y="3478177"/>
              <a:ext cx="439530" cy="439530"/>
              <a:chOff x="3371313" y="3530847"/>
              <a:chExt cx="439530" cy="439530"/>
            </a:xfrm>
          </p:grpSpPr>
          <p:sp>
            <p:nvSpPr>
              <p:cNvPr id="81" name="矩形 8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5065" name="方程式" r:id="rId13" imgW="139680" imgH="139680" progId="Equation.3">
                      <p:embed/>
                    </p:oleObj>
                  </mc:Choice>
                  <mc:Fallback>
                    <p:oleObj name="方程式" r:id="rId13" imgW="139680" imgH="139680" progId="Equation.3">
                      <p:embed/>
                      <p:pic>
                        <p:nvPicPr>
                          <p:cNvPr id="0" name=""/>
                          <p:cNvPicPr>
                            <a:picLocks noChangeAspect="1" noChangeArrowheads="1"/>
                          </p:cNvPicPr>
                          <p:nvPr/>
                        </p:nvPicPr>
                        <p:blipFill>
                          <a:blip r:embed="rId7"/>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77" name="群組 76"/>
            <p:cNvGrpSpPr/>
            <p:nvPr/>
          </p:nvGrpSpPr>
          <p:grpSpPr>
            <a:xfrm>
              <a:off x="3972433" y="3933548"/>
              <a:ext cx="385763" cy="905230"/>
              <a:chOff x="3982168" y="3985175"/>
              <a:chExt cx="385763" cy="905230"/>
            </a:xfrm>
          </p:grpSpPr>
          <p:sp>
            <p:nvSpPr>
              <p:cNvPr id="79" name="矩形 78"/>
              <p:cNvSpPr/>
              <p:nvPr/>
            </p:nvSpPr>
            <p:spPr>
              <a:xfrm>
                <a:off x="3982168" y="4512672"/>
                <a:ext cx="385763" cy="3777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0" name="直線單箭頭接點 7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直線單箭頭接點 7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132519" y="1556792"/>
            <a:ext cx="5532575" cy="523220"/>
          </a:xfrm>
          <a:prstGeom prst="rect">
            <a:avLst/>
          </a:prstGeom>
          <a:noFill/>
        </p:spPr>
        <p:txBody>
          <a:bodyPr wrap="square" rtlCol="0">
            <a:spAutoFit/>
          </a:bodyPr>
          <a:lstStyle/>
          <a:p>
            <a:r>
              <a:rPr lang="zh-CN" altLang="en-US" sz="2800" dirty="0" smtClean="0"/>
              <a:t>不同的连接将产生不同的网络结构</a:t>
            </a:r>
            <a:endParaRPr lang="zh-TW" altLang="en-US" sz="2800" dirty="0"/>
          </a:p>
        </p:txBody>
      </p:sp>
      <mc:AlternateContent xmlns:mc="http://schemas.openxmlformats.org/markup-compatibility/2006" xmlns:a14="http://schemas.microsoft.com/office/drawing/2010/main">
        <mc:Choice Requires="a14">
          <p:sp>
            <p:nvSpPr>
              <p:cNvPr id="87" name="矩形 86"/>
              <p:cNvSpPr/>
              <p:nvPr/>
            </p:nvSpPr>
            <p:spPr>
              <a:xfrm>
                <a:off x="3330227" y="6032748"/>
                <a:ext cx="5065105" cy="523220"/>
              </a:xfrm>
              <a:prstGeom prst="rect">
                <a:avLst/>
              </a:prstGeom>
              <a:solidFill>
                <a:schemeClr val="accent6">
                  <a:lumMod val="75000"/>
                </a:schemeClr>
              </a:solidFill>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2800" dirty="0" smtClean="0"/>
                  <a:t>权重</a:t>
                </a:r>
                <a14:m>
                  <m:oMath xmlns:m="http://schemas.openxmlformats.org/officeDocument/2006/math">
                    <m:r>
                      <a:rPr lang="zh-CN" altLang="en-US" sz="2800" b="0" i="1" smtClean="0">
                        <a:latin typeface="Cambria Math"/>
                      </a:rPr>
                      <m:t>和</m:t>
                    </m:r>
                    <m:r>
                      <a:rPr lang="zh-CN" altLang="en-US" sz="2800" i="1">
                        <a:latin typeface="Cambria Math"/>
                      </a:rPr>
                      <m:t>偏置</m:t>
                    </m:r>
                    <m:r>
                      <a:rPr lang="zh-CN" altLang="en-US" sz="2800" b="0" i="1" smtClean="0">
                        <a:latin typeface="Cambria Math"/>
                      </a:rPr>
                      <m:t>是</m:t>
                    </m:r>
                    <m:r>
                      <a:rPr lang="zh-CN" altLang="en-US" sz="2800" i="1">
                        <a:latin typeface="Cambria Math"/>
                      </a:rPr>
                      <m:t>神经网络</m:t>
                    </m:r>
                    <m:r>
                      <a:rPr lang="zh-CN" altLang="en-US" sz="2800" b="0" i="1" smtClean="0">
                        <a:latin typeface="Cambria Math"/>
                      </a:rPr>
                      <m:t>的</m:t>
                    </m:r>
                    <m:r>
                      <a:rPr lang="zh-CN" altLang="en-US" sz="2800" i="1">
                        <a:latin typeface="Cambria Math"/>
                      </a:rPr>
                      <m:t>参数</m:t>
                    </m:r>
                    <m:r>
                      <a:rPr lang="zh-TW" altLang="en-US" sz="2800" i="1">
                        <a:latin typeface="Cambria Math" panose="02040503050406030204" pitchFamily="18" charset="0"/>
                      </a:rPr>
                      <m:t>𝜃</m:t>
                    </m:r>
                  </m:oMath>
                </a14:m>
                <a:endParaRPr lang="zh-TW" altLang="en-US" sz="2800" dirty="0"/>
              </a:p>
            </p:txBody>
          </p:sp>
        </mc:Choice>
        <mc:Fallback xmlns="">
          <p:sp>
            <p:nvSpPr>
              <p:cNvPr id="87" name="矩形 86"/>
              <p:cNvSpPr>
                <a:spLocks noRot="1" noChangeAspect="1" noMove="1" noResize="1" noEditPoints="1" noAdjustHandles="1" noChangeArrowheads="1" noChangeShapeType="1" noTextEdit="1"/>
              </p:cNvSpPr>
              <p:nvPr/>
            </p:nvSpPr>
            <p:spPr>
              <a:xfrm>
                <a:off x="3330227" y="6032748"/>
                <a:ext cx="5065105" cy="523220"/>
              </a:xfrm>
              <a:prstGeom prst="rect">
                <a:avLst/>
              </a:prstGeom>
              <a:blipFill rotWithShape="1">
                <a:blip r:embed="rId14"/>
                <a:stretch>
                  <a:fillRect/>
                </a:stretch>
              </a:blipFill>
            </p:spPr>
            <p:txBody>
              <a:bodyPr/>
              <a:lstStyle/>
              <a:p>
                <a:r>
                  <a:rPr lang="zh-CN" altLang="en-US">
                    <a:noFill/>
                  </a:rPr>
                  <a:t> </a:t>
                </a:r>
              </a:p>
            </p:txBody>
          </p:sp>
        </mc:Fallback>
      </mc:AlternateContent>
      <p:sp>
        <p:nvSpPr>
          <p:cNvPr id="9" name="矩形 8"/>
          <p:cNvSpPr/>
          <p:nvPr/>
        </p:nvSpPr>
        <p:spPr>
          <a:xfrm>
            <a:off x="3420477" y="5393405"/>
            <a:ext cx="4892512" cy="523220"/>
          </a:xfrm>
          <a:prstGeom prst="rect">
            <a:avLst/>
          </a:prstGeom>
        </p:spPr>
        <p:txBody>
          <a:bodyPr wrap="square">
            <a:spAutoFit/>
          </a:bodyPr>
          <a:lstStyle/>
          <a:p>
            <a:pPr>
              <a:defRPr/>
            </a:pPr>
            <a:r>
              <a:rPr lang="zh-CN" altLang="en-US" sz="2800" dirty="0" smtClean="0"/>
              <a:t>各神经元有不同的权重和偏置</a:t>
            </a:r>
            <a:endParaRPr lang="zh-TW" altLang="en-US" sz="2800" dirty="0"/>
          </a:p>
        </p:txBody>
      </p:sp>
    </p:spTree>
    <p:extLst>
      <p:ext uri="{BB962C8B-B14F-4D97-AF65-F5344CB8AC3E}">
        <p14:creationId xmlns:p14="http://schemas.microsoft.com/office/powerpoint/2010/main" val="284983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7"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CN" altLang="en-US" dirty="0" smtClean="0"/>
              <a:t>机器学习 </a:t>
            </a:r>
            <a:r>
              <a:rPr lang="en-US" altLang="zh-TW" dirty="0" smtClean="0"/>
              <a:t>≈ </a:t>
            </a:r>
            <a:r>
              <a:rPr lang="zh-CN" altLang="en-US" dirty="0" smtClean="0"/>
              <a:t>发现一个函数</a:t>
            </a:r>
            <a:endParaRPr lang="zh-TW" altLang="en-US" dirty="0"/>
          </a:p>
        </p:txBody>
      </p:sp>
      <p:sp>
        <p:nvSpPr>
          <p:cNvPr id="3" name="內容版面配置區 2"/>
          <p:cNvSpPr>
            <a:spLocks noGrp="1"/>
          </p:cNvSpPr>
          <p:nvPr>
            <p:ph idx="1"/>
          </p:nvPr>
        </p:nvSpPr>
        <p:spPr>
          <a:xfrm>
            <a:off x="499798" y="1412776"/>
            <a:ext cx="8248665" cy="5329217"/>
          </a:xfrm>
        </p:spPr>
        <p:txBody>
          <a:bodyPr>
            <a:normAutofit/>
          </a:bodyPr>
          <a:lstStyle/>
          <a:p>
            <a:r>
              <a:rPr lang="zh-CN" altLang="en-US" dirty="0" smtClean="0"/>
              <a:t>语音识别</a:t>
            </a:r>
            <a:endParaRPr lang="en-US" altLang="zh-CN" dirty="0" smtClean="0"/>
          </a:p>
          <a:p>
            <a:endParaRPr lang="en-US" altLang="zh-TW" dirty="0"/>
          </a:p>
          <a:p>
            <a:r>
              <a:rPr lang="zh-CN" altLang="en-US" dirty="0" smtClean="0"/>
              <a:t>图像识别</a:t>
            </a:r>
            <a:endParaRPr lang="en-US" altLang="zh-TW" dirty="0"/>
          </a:p>
          <a:p>
            <a:endParaRPr lang="en-US" altLang="zh-TW" dirty="0"/>
          </a:p>
          <a:p>
            <a:r>
              <a:rPr lang="zh-CN" altLang="en-US" dirty="0" smtClean="0"/>
              <a:t>下围棋</a:t>
            </a:r>
            <a:endParaRPr lang="en-US" altLang="zh-CN" dirty="0" smtClean="0"/>
          </a:p>
          <a:p>
            <a:pPr marL="0" indent="0">
              <a:buNone/>
            </a:pPr>
            <a:endParaRPr lang="en-US" altLang="zh-TW" dirty="0"/>
          </a:p>
          <a:p>
            <a:r>
              <a:rPr lang="zh-CN" altLang="en-US" dirty="0" smtClean="0"/>
              <a:t>人机会话</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3712046058"/>
              </p:ext>
            </p:extLst>
          </p:nvPr>
        </p:nvGraphicFramePr>
        <p:xfrm>
          <a:off x="1905948" y="2100919"/>
          <a:ext cx="3822700" cy="460375"/>
        </p:xfrm>
        <a:graphic>
          <a:graphicData uri="http://schemas.openxmlformats.org/presentationml/2006/ole">
            <mc:AlternateContent xmlns:mc="http://schemas.openxmlformats.org/markup-compatibility/2006">
              <mc:Choice xmlns:v="urn:schemas-microsoft-com:vml" Requires="v">
                <p:oleObj spid="_x0000_s1518" name="方程式" r:id="rId3" imgW="1790640" imgH="215640" progId="Equation.3">
                  <p:embed/>
                </p:oleObj>
              </mc:Choice>
              <mc:Fallback>
                <p:oleObj name="方程式" r:id="rId3" imgW="1790640" imgH="215640" progId="Equation.3">
                  <p:embed/>
                  <p:pic>
                    <p:nvPicPr>
                      <p:cNvPr id="0" name=""/>
                      <p:cNvPicPr>
                        <a:picLocks noChangeAspect="1" noChangeArrowheads="1"/>
                      </p:cNvPicPr>
                      <p:nvPr/>
                    </p:nvPicPr>
                    <p:blipFill>
                      <a:blip r:embed="rId4"/>
                      <a:srcRect/>
                      <a:stretch>
                        <a:fillRect/>
                      </a:stretch>
                    </p:blipFill>
                    <p:spPr bwMode="auto">
                      <a:xfrm>
                        <a:off x="1905948" y="2100919"/>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1842576035"/>
              </p:ext>
            </p:extLst>
          </p:nvPr>
        </p:nvGraphicFramePr>
        <p:xfrm>
          <a:off x="1940775" y="3308146"/>
          <a:ext cx="3822700" cy="460375"/>
        </p:xfrm>
        <a:graphic>
          <a:graphicData uri="http://schemas.openxmlformats.org/presentationml/2006/ole">
            <mc:AlternateContent xmlns:mc="http://schemas.openxmlformats.org/markup-compatibility/2006">
              <mc:Choice xmlns:v="urn:schemas-microsoft-com:vml" Requires="v">
                <p:oleObj spid="_x0000_s1519" name="方程式" r:id="rId5" imgW="1790640" imgH="215640" progId="Equation.3">
                  <p:embed/>
                </p:oleObj>
              </mc:Choice>
              <mc:Fallback>
                <p:oleObj name="方程式" r:id="rId5" imgW="1790640" imgH="215640" progId="Equation.3">
                  <p:embed/>
                  <p:pic>
                    <p:nvPicPr>
                      <p:cNvPr id="0" name=""/>
                      <p:cNvPicPr>
                        <a:picLocks noChangeAspect="1" noChangeArrowheads="1"/>
                      </p:cNvPicPr>
                      <p:nvPr/>
                    </p:nvPicPr>
                    <p:blipFill>
                      <a:blip r:embed="rId4"/>
                      <a:srcRect/>
                      <a:stretch>
                        <a:fillRect/>
                      </a:stretch>
                    </p:blipFill>
                    <p:spPr bwMode="auto">
                      <a:xfrm>
                        <a:off x="1940775" y="3308146"/>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2886801655"/>
              </p:ext>
            </p:extLst>
          </p:nvPr>
        </p:nvGraphicFramePr>
        <p:xfrm>
          <a:off x="1974895" y="4413789"/>
          <a:ext cx="3822700" cy="460375"/>
        </p:xfrm>
        <a:graphic>
          <a:graphicData uri="http://schemas.openxmlformats.org/presentationml/2006/ole">
            <mc:AlternateContent xmlns:mc="http://schemas.openxmlformats.org/markup-compatibility/2006">
              <mc:Choice xmlns:v="urn:schemas-microsoft-com:vml" Requires="v">
                <p:oleObj spid="_x0000_s1520" name="方程式" r:id="rId6" imgW="1790640" imgH="215640" progId="Equation.3">
                  <p:embed/>
                </p:oleObj>
              </mc:Choice>
              <mc:Fallback>
                <p:oleObj name="方程式" r:id="rId6" imgW="1790640" imgH="215640" progId="Equation.3">
                  <p:embed/>
                  <p:pic>
                    <p:nvPicPr>
                      <p:cNvPr id="0" name=""/>
                      <p:cNvPicPr>
                        <a:picLocks noChangeAspect="1" noChangeArrowheads="1"/>
                      </p:cNvPicPr>
                      <p:nvPr/>
                    </p:nvPicPr>
                    <p:blipFill>
                      <a:blip r:embed="rId4"/>
                      <a:srcRect/>
                      <a:stretch>
                        <a:fillRect/>
                      </a:stretch>
                    </p:blipFill>
                    <p:spPr bwMode="auto">
                      <a:xfrm>
                        <a:off x="1974895" y="4413789"/>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928201267"/>
              </p:ext>
            </p:extLst>
          </p:nvPr>
        </p:nvGraphicFramePr>
        <p:xfrm>
          <a:off x="2028184" y="5563379"/>
          <a:ext cx="3735291" cy="460375"/>
        </p:xfrm>
        <a:graphic>
          <a:graphicData uri="http://schemas.openxmlformats.org/presentationml/2006/ole">
            <mc:AlternateContent xmlns:mc="http://schemas.openxmlformats.org/markup-compatibility/2006">
              <mc:Choice xmlns:v="urn:schemas-microsoft-com:vml" Requires="v">
                <p:oleObj spid="_x0000_s1521" name="方程式" r:id="rId7" imgW="1676160" imgH="215640" progId="Equation.3">
                  <p:embed/>
                </p:oleObj>
              </mc:Choice>
              <mc:Fallback>
                <p:oleObj name="方程式" r:id="rId7" imgW="1676160" imgH="215640" progId="Equation.3">
                  <p:embed/>
                  <p:pic>
                    <p:nvPicPr>
                      <p:cNvPr id="0" name=""/>
                      <p:cNvPicPr>
                        <a:picLocks noChangeAspect="1" noChangeArrowheads="1"/>
                      </p:cNvPicPr>
                      <p:nvPr/>
                    </p:nvPicPr>
                    <p:blipFill>
                      <a:blip r:embed="rId8"/>
                      <a:srcRect/>
                      <a:stretch>
                        <a:fillRect/>
                      </a:stretch>
                    </p:blipFill>
                    <p:spPr bwMode="auto">
                      <a:xfrm>
                        <a:off x="2028184" y="5563379"/>
                        <a:ext cx="3735291" cy="460375"/>
                      </a:xfrm>
                      <a:prstGeom prst="rect">
                        <a:avLst/>
                      </a:prstGeom>
                      <a:noFill/>
                      <a:extLst/>
                    </p:spPr>
                  </p:pic>
                </p:oleObj>
              </mc:Fallback>
            </mc:AlternateContent>
          </a:graphicData>
        </a:graphic>
      </p:graphicFrame>
      <p:sp>
        <p:nvSpPr>
          <p:cNvPr id="8" name="文字方塊 7"/>
          <p:cNvSpPr txBox="1"/>
          <p:nvPr/>
        </p:nvSpPr>
        <p:spPr>
          <a:xfrm>
            <a:off x="5964636" y="3340528"/>
            <a:ext cx="947054" cy="523220"/>
          </a:xfrm>
          <a:prstGeom prst="rect">
            <a:avLst/>
          </a:prstGeom>
          <a:noFill/>
        </p:spPr>
        <p:txBody>
          <a:bodyPr wrap="square" rtlCol="0">
            <a:spAutoFit/>
          </a:bodyPr>
          <a:lstStyle/>
          <a:p>
            <a:r>
              <a:rPr lang="en-US" altLang="zh-TW" sz="2800" dirty="0"/>
              <a:t>“Cat”</a:t>
            </a:r>
            <a:endParaRPr lang="zh-TW" altLang="en-US" sz="2800" dirty="0"/>
          </a:p>
        </p:txBody>
      </p:sp>
      <p:sp>
        <p:nvSpPr>
          <p:cNvPr id="9" name="文字方塊 8"/>
          <p:cNvSpPr txBox="1"/>
          <p:nvPr/>
        </p:nvSpPr>
        <p:spPr>
          <a:xfrm>
            <a:off x="5763475" y="2100919"/>
            <a:ext cx="2298182" cy="523220"/>
          </a:xfrm>
          <a:prstGeom prst="rect">
            <a:avLst/>
          </a:prstGeom>
          <a:noFill/>
        </p:spPr>
        <p:txBody>
          <a:bodyPr wrap="square" rtlCol="0">
            <a:spAutoFit/>
          </a:bodyPr>
          <a:lstStyle/>
          <a:p>
            <a:r>
              <a:rPr lang="en-US" altLang="zh-TW" sz="2800" dirty="0"/>
              <a:t>“How are you”</a:t>
            </a:r>
            <a:endParaRPr lang="zh-TW" altLang="en-US" sz="2800" dirty="0"/>
          </a:p>
        </p:txBody>
      </p:sp>
      <p:sp>
        <p:nvSpPr>
          <p:cNvPr id="10" name="文字方塊 9"/>
          <p:cNvSpPr txBox="1"/>
          <p:nvPr/>
        </p:nvSpPr>
        <p:spPr>
          <a:xfrm>
            <a:off x="5996724" y="4350944"/>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64636" y="5525803"/>
            <a:ext cx="1499137" cy="523220"/>
          </a:xfrm>
          <a:prstGeom prst="rect">
            <a:avLst/>
          </a:prstGeom>
          <a:noFill/>
        </p:spPr>
        <p:txBody>
          <a:bodyPr wrap="square" rtlCol="0">
            <a:spAutoFit/>
          </a:bodyPr>
          <a:lstStyle/>
          <a:p>
            <a:r>
              <a:rPr lang="en-US" altLang="zh-TW" sz="2800" dirty="0"/>
              <a:t>“Hello”</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56744" y="2100919"/>
            <a:ext cx="2921108" cy="516844"/>
          </a:xfrm>
          <a:prstGeom prst="rect">
            <a:avLst/>
          </a:prstGeom>
        </p:spPr>
      </p:pic>
      <p:sp>
        <p:nvSpPr>
          <p:cNvPr id="15" name="矩形 14"/>
          <p:cNvSpPr/>
          <p:nvPr/>
        </p:nvSpPr>
        <p:spPr>
          <a:xfrm>
            <a:off x="2506410" y="5531957"/>
            <a:ext cx="2659840" cy="523220"/>
          </a:xfrm>
          <a:prstGeom prst="rect">
            <a:avLst/>
          </a:prstGeom>
        </p:spPr>
        <p:txBody>
          <a:bodyPr wrap="square">
            <a:spAutoFit/>
          </a:bodyPr>
          <a:lstStyle/>
          <a:p>
            <a:pPr algn="ctr"/>
            <a:r>
              <a:rPr lang="en-US" altLang="zh-TW" sz="2800" dirty="0"/>
              <a:t>“Hi”</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64276" y="4183513"/>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504553" y="6186374"/>
            <a:ext cx="2773299" cy="461665"/>
          </a:xfrm>
          <a:prstGeom prst="rect">
            <a:avLst/>
          </a:prstGeom>
          <a:noFill/>
        </p:spPr>
        <p:txBody>
          <a:bodyPr wrap="square" rtlCol="0">
            <a:spAutoFit/>
          </a:bodyPr>
          <a:lstStyle/>
          <a:p>
            <a:pPr algn="ctr"/>
            <a:r>
              <a:rPr lang="zh-CN" altLang="en-US" sz="2400" dirty="0"/>
              <a:t>（</a:t>
            </a:r>
            <a:r>
              <a:rPr lang="zh-CN" altLang="en-US" sz="2400" dirty="0" smtClean="0"/>
              <a:t>用户说</a:t>
            </a:r>
            <a:r>
              <a:rPr lang="zh-CN" altLang="en-US" sz="2400" dirty="0"/>
              <a:t>）</a:t>
            </a:r>
            <a:endParaRPr lang="zh-TW" altLang="en-US" sz="2400" dirty="0"/>
          </a:p>
        </p:txBody>
      </p:sp>
      <p:sp>
        <p:nvSpPr>
          <p:cNvPr id="19" name="文字方塊 18"/>
          <p:cNvSpPr txBox="1"/>
          <p:nvPr/>
        </p:nvSpPr>
        <p:spPr>
          <a:xfrm>
            <a:off x="5327554" y="6186373"/>
            <a:ext cx="2773299" cy="461665"/>
          </a:xfrm>
          <a:prstGeom prst="rect">
            <a:avLst/>
          </a:prstGeom>
          <a:noFill/>
        </p:spPr>
        <p:txBody>
          <a:bodyPr wrap="square" rtlCol="0">
            <a:spAutoFit/>
          </a:bodyPr>
          <a:lstStyle/>
          <a:p>
            <a:pPr algn="ctr"/>
            <a:r>
              <a:rPr lang="zh-CN" altLang="en-US" sz="2400" dirty="0"/>
              <a:t>（</a:t>
            </a:r>
            <a:r>
              <a:rPr lang="zh-CN" altLang="en-US" sz="2400" dirty="0" smtClean="0"/>
              <a:t>系统回应）</a:t>
            </a:r>
            <a:endParaRPr lang="zh-TW" altLang="en-US" sz="2400" dirty="0"/>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4276" y="3182320"/>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5857367" y="4874164"/>
            <a:ext cx="2110398" cy="461665"/>
          </a:xfrm>
          <a:prstGeom prst="rect">
            <a:avLst/>
          </a:prstGeom>
          <a:noFill/>
        </p:spPr>
        <p:txBody>
          <a:bodyPr wrap="square" rtlCol="0">
            <a:spAutoFit/>
          </a:bodyPr>
          <a:lstStyle/>
          <a:p>
            <a:pPr algn="ctr"/>
            <a:r>
              <a:rPr lang="zh-CN" altLang="en-US" sz="2400" dirty="0" smtClean="0"/>
              <a:t>（下一步落子</a:t>
            </a:r>
            <a:r>
              <a:rPr lang="zh-CN" altLang="en-US" sz="2400" dirty="0"/>
              <a:t>）</a:t>
            </a:r>
            <a:endParaRPr lang="zh-TW" altLang="en-US" sz="2400" dirty="0"/>
          </a:p>
        </p:txBody>
      </p:sp>
    </p:spTree>
    <p:extLst>
      <p:ext uri="{BB962C8B-B14F-4D97-AF65-F5344CB8AC3E}">
        <p14:creationId xmlns:p14="http://schemas.microsoft.com/office/powerpoint/2010/main" val="331908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9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5" grpId="0"/>
      <p:bldP spid="16" grpId="0"/>
      <p:bldP spid="19" grpId="0"/>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4837</TotalTime>
  <Words>3148</Words>
  <Application>Microsoft Office PowerPoint</Application>
  <PresentationFormat>全屏显示(4:3)</PresentationFormat>
  <Paragraphs>901</Paragraphs>
  <Slides>60</Slides>
  <Notes>44</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60</vt:i4>
      </vt:variant>
    </vt:vector>
  </HeadingPairs>
  <TitlesOfParts>
    <vt:vector size="64" baseType="lpstr">
      <vt:lpstr>Office 主题</vt:lpstr>
      <vt:lpstr>Office 佈景主題</vt:lpstr>
      <vt:lpstr>方程式</vt:lpstr>
      <vt:lpstr>Equation</vt:lpstr>
      <vt:lpstr>深度学习</vt:lpstr>
      <vt:lpstr>什么是深度学习？</vt:lpstr>
      <vt:lpstr>深度学习发展简史（一）</vt:lpstr>
      <vt:lpstr>深度学习发展简史（二）</vt:lpstr>
      <vt:lpstr>人脑神经元</vt:lpstr>
      <vt:lpstr>人工神经网络（ANN）</vt:lpstr>
      <vt:lpstr>人工神经网络（ANN）</vt:lpstr>
      <vt:lpstr>人工神经网络（ANN）</vt:lpstr>
      <vt:lpstr>机器学习 ≈ 发现一个函数</vt:lpstr>
      <vt:lpstr>深度学习三部曲</vt:lpstr>
      <vt:lpstr>深度学习三部曲</vt:lpstr>
      <vt:lpstr>全连接前馈网络</vt:lpstr>
      <vt:lpstr>全连接前馈网络</vt:lpstr>
      <vt:lpstr>全连接前馈网络</vt:lpstr>
      <vt:lpstr>全连接前馈网络</vt:lpstr>
      <vt:lpstr>输出层（多类分类器）</vt:lpstr>
      <vt:lpstr>案例应用：手写数字识别</vt:lpstr>
      <vt:lpstr>案例应用：手写数字识别</vt:lpstr>
      <vt:lpstr>案例应用：手写数字识别</vt:lpstr>
      <vt:lpstr>深度学习三部曲</vt:lpstr>
      <vt:lpstr>训练数据</vt:lpstr>
      <vt:lpstr>学习目标</vt:lpstr>
      <vt:lpstr>损失</vt:lpstr>
      <vt:lpstr>整体损失</vt:lpstr>
      <vt:lpstr>深度学习三部曲</vt:lpstr>
      <vt:lpstr>如何选择最优的函数</vt:lpstr>
      <vt:lpstr>梯度下降法</vt:lpstr>
      <vt:lpstr>梯度下降法</vt:lpstr>
      <vt:lpstr>梯度下降法</vt:lpstr>
      <vt:lpstr>梯度下降法</vt:lpstr>
      <vt:lpstr>局部极小点</vt:lpstr>
      <vt:lpstr>局部极小点</vt:lpstr>
      <vt:lpstr>反向传播算法（Backpropagation）</vt:lpstr>
      <vt:lpstr>案例应用：手写数字识别</vt:lpstr>
      <vt:lpstr>Keras：数据加载</vt:lpstr>
      <vt:lpstr>Keras：数据预处理</vt:lpstr>
      <vt:lpstr>Keras</vt:lpstr>
      <vt:lpstr>Keras</vt:lpstr>
      <vt:lpstr>Keras</vt:lpstr>
      <vt:lpstr>小批量优化算法 Mini-batch</vt:lpstr>
      <vt:lpstr>小批量优化算法 Mini-batch</vt:lpstr>
      <vt:lpstr>Keras</vt:lpstr>
      <vt:lpstr>完整的程序</vt:lpstr>
      <vt:lpstr>PowerPoint 演示文稿</vt:lpstr>
      <vt:lpstr>PowerPoint 演示文稿</vt:lpstr>
      <vt:lpstr>新的激活函数</vt:lpstr>
      <vt:lpstr>合适的损失函数</vt:lpstr>
      <vt:lpstr>自适应的学习率</vt:lpstr>
      <vt:lpstr>难以发现最优的网络参数</vt:lpstr>
      <vt:lpstr>动量（Momentum）</vt:lpstr>
      <vt:lpstr>Dropout</vt:lpstr>
      <vt:lpstr>Dropout</vt:lpstr>
      <vt:lpstr>Dropout</vt:lpstr>
      <vt:lpstr>Dropout是一种集成学习</vt:lpstr>
      <vt:lpstr>Dropout是一种集成学习</vt:lpstr>
      <vt:lpstr>示例</vt:lpstr>
      <vt:lpstr>正则化 – 权重衰减</vt:lpstr>
      <vt:lpstr>提前终止</vt:lpstr>
      <vt:lpstr>改进后的程序</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Qiuyue</dc:creator>
  <cp:lastModifiedBy>Qiuyue</cp:lastModifiedBy>
  <cp:revision>161</cp:revision>
  <dcterms:created xsi:type="dcterms:W3CDTF">2017-06-04T01:23:14Z</dcterms:created>
  <dcterms:modified xsi:type="dcterms:W3CDTF">2017-07-07T08:51:41Z</dcterms:modified>
</cp:coreProperties>
</file>