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0"/>
  </p:notesMasterIdLst>
  <p:sldIdLst>
    <p:sldId id="284" r:id="rId4"/>
    <p:sldId id="285" r:id="rId5"/>
    <p:sldId id="257" r:id="rId6"/>
    <p:sldId id="258" r:id="rId7"/>
    <p:sldId id="286" r:id="rId8"/>
    <p:sldId id="259" r:id="rId9"/>
    <p:sldId id="261" r:id="rId10"/>
    <p:sldId id="262" r:id="rId11"/>
    <p:sldId id="28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8" r:id="rId23"/>
    <p:sldId id="275" r:id="rId24"/>
    <p:sldId id="276" r:id="rId25"/>
    <p:sldId id="277" r:id="rId26"/>
    <p:sldId id="278" r:id="rId27"/>
    <p:sldId id="279" r:id="rId28"/>
    <p:sldId id="289" r:id="rId29"/>
    <p:sldId id="290" r:id="rId30"/>
    <p:sldId id="291" r:id="rId31"/>
    <p:sldId id="305" r:id="rId32"/>
    <p:sldId id="308" r:id="rId33"/>
    <p:sldId id="309" r:id="rId34"/>
    <p:sldId id="299" r:id="rId35"/>
    <p:sldId id="300" r:id="rId36"/>
    <p:sldId id="301" r:id="rId37"/>
    <p:sldId id="304" r:id="rId38"/>
    <p:sldId id="29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EDB9E-F892-4E87-8E4F-2E231E5DFF71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81B8-1B5A-46E4-BCF6-67CA9A171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0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2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>
                <a:solidFill>
                  <a:prstClr val="black"/>
                </a:solidFill>
              </a:rPr>
              <a:pPr/>
              <a:t>32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>
                <a:solidFill>
                  <a:prstClr val="black"/>
                </a:solidFill>
              </a:rPr>
              <a:pPr/>
              <a:t>33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4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>
                <a:solidFill>
                  <a:prstClr val="black"/>
                </a:solidFill>
              </a:rPr>
              <a:pPr/>
              <a:t>34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1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>
                <a:solidFill>
                  <a:prstClr val="black"/>
                </a:solidFill>
              </a:rPr>
              <a:pPr/>
              <a:t>35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9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0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6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3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2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69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89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01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3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4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2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20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03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220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38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54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36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6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8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59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61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D7014B5-A822-4760-9C92-A4C0DDBD7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DFD11CF-6FB2-4FCE-A971-5E1D4AF62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6236-9C39-4203-BC78-1CFAF4AEA1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3BF0-1322-481A-85B0-7D5783909D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6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5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卷积神经网络（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9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</a:t>
            </a:r>
            <a:r>
              <a:rPr lang="zh-CN" altLang="en-US" dirty="0" smtClean="0"/>
              <a:t>卷积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</a:t>
            </a:r>
            <a:r>
              <a:rPr lang="zh-CN" altLang="en-US" sz="2400" dirty="0" smtClean="0"/>
              <a:t>图像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259953" y="2068862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791447" y="2421240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259953" y="369360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791447" y="4032874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830067" y="5234841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3996" y="1225048"/>
            <a:ext cx="355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这些是要学习的网络参数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02037" y="2879557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矩阵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02037" y="4449636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矩阵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59953" y="5850635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每个滤波器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filter</a:t>
            </a:r>
            <a:r>
              <a:rPr lang="zh-CN" altLang="en-US" sz="2400" dirty="0" smtClean="0"/>
              <a:t>）检测一个小模式 </a:t>
            </a:r>
            <a:r>
              <a:rPr lang="en-US" altLang="zh-TW" sz="2400" dirty="0" smtClean="0"/>
              <a:t>(3 </a:t>
            </a:r>
            <a:r>
              <a:rPr lang="en-US" altLang="zh-TW" sz="2400" dirty="0"/>
              <a:t>x 3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78266" y="6013393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特性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61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3" grpId="0"/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</a:t>
            </a:r>
            <a:r>
              <a:rPr lang="zh-CN" altLang="en-US" dirty="0" smtClean="0"/>
              <a:t>卷积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</a:t>
            </a:r>
            <a:r>
              <a:rPr lang="zh-CN" altLang="en-US" sz="2400" dirty="0" smtClean="0"/>
              <a:t>图像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18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</a:t>
            </a:r>
            <a:r>
              <a:rPr lang="zh-CN" altLang="en-US" dirty="0" smtClean="0"/>
              <a:t>卷积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</a:t>
            </a:r>
            <a:r>
              <a:rPr lang="zh-CN" altLang="en-US" sz="2400" dirty="0" smtClean="0"/>
              <a:t>图像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963015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44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s</a:t>
            </a:r>
            <a:r>
              <a:rPr lang="zh-TW" altLang="en-US" sz="2400" dirty="0"/>
              <a:t>tride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02911" y="4481651"/>
            <a:ext cx="24945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下面将步长设为</a:t>
            </a:r>
            <a:r>
              <a:rPr lang="en-US" altLang="zh-CN" sz="2400" dirty="0" smtClean="0"/>
              <a:t>1</a:t>
            </a:r>
          </a:p>
          <a:p>
            <a:r>
              <a:rPr lang="en-US" altLang="zh-TW" sz="2400" dirty="0" smtClean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 smtClean="0"/>
              <a:t>=1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656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</a:t>
            </a:r>
            <a:r>
              <a:rPr lang="zh-CN" altLang="en-US" dirty="0" smtClean="0"/>
              <a:t>卷积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</a:t>
            </a:r>
            <a:r>
              <a:rPr lang="zh-CN" altLang="en-US" sz="2400" dirty="0" smtClean="0"/>
              <a:t>图像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99875" y="6046055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特性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2</a:t>
            </a:r>
            <a:endParaRPr lang="zh-TW" altLang="en-US" sz="24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5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</a:t>
            </a:r>
            <a:r>
              <a:rPr lang="zh-CN" altLang="en-US" dirty="0" smtClean="0"/>
              <a:t>卷积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</a:t>
            </a:r>
            <a:r>
              <a:rPr lang="zh-CN" altLang="en-US" sz="2400" dirty="0" smtClean="0"/>
              <a:t>图像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22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687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309257" y="82009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488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30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406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4905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747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589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431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4905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747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589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431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4905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747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589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431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4905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747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589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431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355976" y="1963366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对每个滤波器做相同的处理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5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415744" y="617416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 x 4 </a:t>
            </a:r>
            <a:r>
              <a:rPr lang="zh-CN" altLang="en-US" sz="2400" dirty="0" smtClean="0">
                <a:solidFill>
                  <a:srgbClr val="FF0000"/>
                </a:solidFill>
              </a:rPr>
              <a:t>图像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799" y="3796296"/>
            <a:ext cx="2320707" cy="13695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特征图（</a:t>
            </a:r>
            <a:r>
              <a:rPr lang="en-US" altLang="zh-TW" sz="2800" dirty="0" smtClean="0"/>
              <a:t>Feature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Map</a:t>
            </a:r>
            <a:r>
              <a:rPr lang="zh-CN" altLang="en-US" sz="2800" dirty="0" smtClean="0"/>
              <a:t>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80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" grpId="0"/>
      <p:bldP spid="58" grpId="0" animBg="1"/>
      <p:bldP spid="60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</a:t>
            </a:r>
            <a:r>
              <a:rPr lang="zh-CN" altLang="en-US" dirty="0" smtClean="0"/>
              <a:t>零填充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</a:t>
            </a:r>
            <a:r>
              <a:rPr lang="zh-CN" altLang="en-US" sz="2400" dirty="0" smtClean="0"/>
              <a:t>图像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540020" y="1914747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28402" y="3297271"/>
            <a:ext cx="3386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这样可以得到另一个</a:t>
            </a:r>
            <a:r>
              <a:rPr lang="en-US" altLang="zh-TW" sz="2800" dirty="0" smtClean="0">
                <a:solidFill>
                  <a:srgbClr val="FF0000"/>
                </a:solidFill>
              </a:rPr>
              <a:t>6 </a:t>
            </a:r>
            <a:r>
              <a:rPr lang="en-US" altLang="zh-TW" sz="2800" dirty="0">
                <a:solidFill>
                  <a:srgbClr val="FF0000"/>
                </a:solidFill>
              </a:rPr>
              <a:t>x </a:t>
            </a:r>
            <a:r>
              <a:rPr lang="en-US" altLang="zh-TW" sz="2800" dirty="0" smtClean="0">
                <a:solidFill>
                  <a:srgbClr val="FF0000"/>
                </a:solidFill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</a:rPr>
              <a:t>图像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87045" y="423727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472906" y="1895295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5128402" y="4619042"/>
            <a:ext cx="1063572" cy="442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191974" y="4578880"/>
            <a:ext cx="2442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零填充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85111" y="1921089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0031" y="1895295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18674" y="2311568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29353" y="2774331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819921" y="4251378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830599" y="4673980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830599" y="5082644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385923" y="5119422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952009" y="5119422"/>
            <a:ext cx="48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33" grpId="0" animBg="1"/>
      <p:bldP spid="9" grpId="0"/>
      <p:bldP spid="10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</a:t>
            </a:r>
            <a:r>
              <a:rPr lang="zh-CN" altLang="en-US" dirty="0" smtClean="0"/>
              <a:t>彩色图像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4953907" y="344242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/>
          </p:nvPr>
        </p:nvGraphicFramePr>
        <p:xfrm>
          <a:off x="5117572" y="364729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5324483" y="384990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78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0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67403" y="16147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676035" y="234186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971758" y="157268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680922" y="2301169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19803" y="17671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272203" y="18823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24690" y="17087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6277090" y="18611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4295788" y="4380417"/>
            <a:ext cx="508522" cy="86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353684" y="3059766"/>
            <a:ext cx="3927508" cy="3629534"/>
            <a:chOff x="353684" y="3059766"/>
            <a:chExt cx="3927508" cy="362953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22" y="3442427"/>
              <a:ext cx="3907070" cy="3246873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353684" y="3059766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彩色图像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0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50294" y="1289137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29795" y="3012625"/>
            <a:ext cx="124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卷积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49" y="1312729"/>
            <a:ext cx="1915672" cy="1873101"/>
          </a:xfrm>
          <a:prstGeom prst="rect">
            <a:avLst/>
          </a:prstGeom>
        </p:spPr>
      </p:pic>
      <p:sp>
        <p:nvSpPr>
          <p:cNvPr id="7" name="向右箭號 62"/>
          <p:cNvSpPr/>
          <p:nvPr/>
        </p:nvSpPr>
        <p:spPr>
          <a:xfrm>
            <a:off x="3674008" y="2150881"/>
            <a:ext cx="1880625" cy="666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29707" y="2629555"/>
            <a:ext cx="154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卷积</a:t>
            </a:r>
            <a:endParaRPr lang="zh-TW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586226" y="1267812"/>
          <a:ext cx="964038" cy="81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1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13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503901" y="1272565"/>
          <a:ext cx="947868" cy="80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59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5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40889" y="1045679"/>
            <a:ext cx="7090673" cy="2604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271968" y="3898279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340356" y="461597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46174" y="404564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5358873" y="3950393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873" y="3950393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/>
          </p:nvPr>
        </p:nvGraphicFramePr>
        <p:xfrm>
          <a:off x="5364169" y="4533122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9" y="4533122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6826131" y="3870638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923241" y="388164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925583" y="466021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913950" y="588822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6911203" y="531051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349881" y="601372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Object 12"/>
          <p:cNvGraphicFramePr>
            <a:graphicFrameLocks noChangeAspect="1"/>
          </p:cNvGraphicFramePr>
          <p:nvPr>
            <p:extLst/>
          </p:nvPr>
        </p:nvGraphicFramePr>
        <p:xfrm>
          <a:off x="5319713" y="5918269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方程式" r:id="rId8" imgW="215640" imgH="228600" progId="Equation.3">
                  <p:embed/>
                </p:oleObj>
              </mc:Choice>
              <mc:Fallback>
                <p:oleObj name="方程式" r:id="rId8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69"/>
                        <a:ext cx="4619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字方塊 51"/>
          <p:cNvSpPr txBox="1"/>
          <p:nvPr/>
        </p:nvSpPr>
        <p:spPr>
          <a:xfrm rot="5400000">
            <a:off x="5240926" y="52594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43" idx="3"/>
            <a:endCxn id="46" idx="2"/>
          </p:cNvCxnSpPr>
          <p:nvPr/>
        </p:nvCxnSpPr>
        <p:spPr>
          <a:xfrm flipV="1">
            <a:off x="5684311" y="4168719"/>
            <a:ext cx="1238930" cy="12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2" idx="3"/>
            <a:endCxn id="47" idx="2"/>
          </p:cNvCxnSpPr>
          <p:nvPr/>
        </p:nvCxnSpPr>
        <p:spPr>
          <a:xfrm>
            <a:off x="5689074" y="4217093"/>
            <a:ext cx="123650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3"/>
            <a:endCxn id="48" idx="2"/>
          </p:cNvCxnSpPr>
          <p:nvPr/>
        </p:nvCxnSpPr>
        <p:spPr>
          <a:xfrm>
            <a:off x="5689074" y="4217093"/>
            <a:ext cx="122487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4" idx="3"/>
            <a:endCxn id="46" idx="2"/>
          </p:cNvCxnSpPr>
          <p:nvPr/>
        </p:nvCxnSpPr>
        <p:spPr>
          <a:xfrm flipV="1">
            <a:off x="5716594" y="4168719"/>
            <a:ext cx="120664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1" idx="3"/>
            <a:endCxn id="47" idx="2"/>
          </p:cNvCxnSpPr>
          <p:nvPr/>
        </p:nvCxnSpPr>
        <p:spPr>
          <a:xfrm>
            <a:off x="5683256" y="4787422"/>
            <a:ext cx="124232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1" idx="3"/>
            <a:endCxn id="48" idx="2"/>
          </p:cNvCxnSpPr>
          <p:nvPr/>
        </p:nvCxnSpPr>
        <p:spPr>
          <a:xfrm>
            <a:off x="5683256" y="4787422"/>
            <a:ext cx="123069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1" idx="3"/>
            <a:endCxn id="46" idx="2"/>
          </p:cNvCxnSpPr>
          <p:nvPr/>
        </p:nvCxnSpPr>
        <p:spPr>
          <a:xfrm flipV="1">
            <a:off x="5781675" y="4168719"/>
            <a:ext cx="1141566" cy="1994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1" idx="3"/>
            <a:endCxn id="47" idx="2"/>
          </p:cNvCxnSpPr>
          <p:nvPr/>
        </p:nvCxnSpPr>
        <p:spPr>
          <a:xfrm flipV="1">
            <a:off x="5781675" y="4947289"/>
            <a:ext cx="1143908" cy="1215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1" idx="3"/>
            <a:endCxn id="48" idx="2"/>
          </p:cNvCxnSpPr>
          <p:nvPr/>
        </p:nvCxnSpPr>
        <p:spPr>
          <a:xfrm>
            <a:off x="5781675" y="6162744"/>
            <a:ext cx="1132275" cy="125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內容版面配置區 3"/>
          <p:cNvGraphicFramePr>
            <a:graphicFrameLocks/>
          </p:cNvGraphicFramePr>
          <p:nvPr>
            <p:extLst/>
          </p:nvPr>
        </p:nvGraphicFramePr>
        <p:xfrm>
          <a:off x="3331975" y="4274711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18572" y="150071"/>
            <a:ext cx="2842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1" u="sng" dirty="0" smtClean="0"/>
              <a:t>卷积</a:t>
            </a:r>
            <a:r>
              <a:rPr lang="en-US" altLang="zh-TW" sz="3200" b="1" i="1" u="sng" dirty="0" smtClean="0"/>
              <a:t> </a:t>
            </a:r>
            <a:r>
              <a:rPr lang="zh-CN" altLang="en-US" sz="3200" b="1" i="1" u="sng" dirty="0" smtClean="0"/>
              <a:t>和</a:t>
            </a:r>
            <a:r>
              <a:rPr lang="en-US" altLang="zh-TW" sz="3200" b="1" i="1" u="sng" dirty="0" smtClean="0"/>
              <a:t> </a:t>
            </a:r>
            <a:r>
              <a:rPr lang="zh-CN" altLang="en-US" sz="3200" b="1" i="1" u="sng" dirty="0" smtClean="0"/>
              <a:t>全连接</a:t>
            </a:r>
            <a:endParaRPr lang="zh-TW" altLang="en-US" sz="3200" b="1" i="1" u="sng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476799" y="4688677"/>
            <a:ext cx="129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全连接</a:t>
            </a:r>
            <a:endParaRPr lang="zh-TW" altLang="en-US" sz="2800" dirty="0"/>
          </a:p>
        </p:txBody>
      </p:sp>
      <p:sp>
        <p:nvSpPr>
          <p:cNvPr id="72" name="矩形 71"/>
          <p:cNvSpPr/>
          <p:nvPr/>
        </p:nvSpPr>
        <p:spPr>
          <a:xfrm>
            <a:off x="6732391" y="3797230"/>
            <a:ext cx="916129" cy="27492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6879" y="1232761"/>
            <a:ext cx="2085643" cy="20588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0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845797" y="23686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9969" y="1850005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84" y="1197255"/>
            <a:ext cx="2239711" cy="2226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4" name="直線單箭頭接點 33"/>
          <p:cNvCxnSpPr/>
          <p:nvPr/>
        </p:nvCxnSpPr>
        <p:spPr>
          <a:xfrm>
            <a:off x="2022123" y="837829"/>
            <a:ext cx="860562" cy="570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839938" y="1571401"/>
            <a:ext cx="1042747" cy="965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95467" y="5303637"/>
            <a:ext cx="2541029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只连接</a:t>
            </a:r>
            <a:r>
              <a:rPr lang="en-US" altLang="zh-TW" sz="2400" dirty="0" smtClean="0"/>
              <a:t>9</a:t>
            </a:r>
            <a:r>
              <a:rPr lang="zh-CN" altLang="en-US" sz="2400" dirty="0" smtClean="0"/>
              <a:t>个输入值，不是全部连接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901428" y="5258561"/>
            <a:ext cx="21542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更少的参数</a:t>
            </a:r>
            <a:r>
              <a:rPr lang="en-US" altLang="zh-TW" sz="2800" dirty="0" smtClean="0"/>
              <a:t>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520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09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022123" y="60699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11332" y="1834394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0" name="橢圓 109"/>
          <p:cNvSpPr/>
          <p:nvPr/>
        </p:nvSpPr>
        <p:spPr>
          <a:xfrm>
            <a:off x="7528673" y="29734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515549" y="5760325"/>
            <a:ext cx="212671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共享权重</a:t>
            </a:r>
            <a:endParaRPr lang="zh-TW" altLang="en-US" sz="2400" dirty="0"/>
          </a:p>
        </p:txBody>
      </p:sp>
      <p:cxnSp>
        <p:nvCxnSpPr>
          <p:cNvPr id="72" name="直線單箭頭接點 71"/>
          <p:cNvCxnSpPr>
            <a:stCxn id="56" idx="3"/>
            <a:endCxn id="110" idx="2"/>
          </p:cNvCxnSpPr>
          <p:nvPr/>
        </p:nvCxnSpPr>
        <p:spPr>
          <a:xfrm>
            <a:off x="6157504" y="749270"/>
            <a:ext cx="1371169" cy="25841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7" idx="3"/>
            <a:endCxn id="110" idx="2"/>
          </p:cNvCxnSpPr>
          <p:nvPr/>
        </p:nvCxnSpPr>
        <p:spPr>
          <a:xfrm>
            <a:off x="6157504" y="1191629"/>
            <a:ext cx="1371169" cy="214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58" idx="3"/>
            <a:endCxn id="110" idx="2"/>
          </p:cNvCxnSpPr>
          <p:nvPr/>
        </p:nvCxnSpPr>
        <p:spPr>
          <a:xfrm>
            <a:off x="6157504" y="1653425"/>
            <a:ext cx="1371169" cy="168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110" idx="2"/>
          </p:cNvCxnSpPr>
          <p:nvPr/>
        </p:nvCxnSpPr>
        <p:spPr>
          <a:xfrm>
            <a:off x="6186794" y="2980636"/>
            <a:ext cx="1341879" cy="352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110" idx="2"/>
          </p:cNvCxnSpPr>
          <p:nvPr/>
        </p:nvCxnSpPr>
        <p:spPr>
          <a:xfrm flipV="1">
            <a:off x="6173541" y="3333466"/>
            <a:ext cx="1355132" cy="1250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110" idx="2"/>
          </p:cNvCxnSpPr>
          <p:nvPr/>
        </p:nvCxnSpPr>
        <p:spPr>
          <a:xfrm flipV="1">
            <a:off x="6173556" y="3333466"/>
            <a:ext cx="1355117" cy="5699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64" idx="3"/>
          </p:cNvCxnSpPr>
          <p:nvPr/>
        </p:nvCxnSpPr>
        <p:spPr>
          <a:xfrm flipV="1">
            <a:off x="6157504" y="3361033"/>
            <a:ext cx="1336956" cy="17625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5" idx="3"/>
          </p:cNvCxnSpPr>
          <p:nvPr/>
        </p:nvCxnSpPr>
        <p:spPr>
          <a:xfrm flipV="1">
            <a:off x="6157504" y="3326993"/>
            <a:ext cx="1359292" cy="2238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66" idx="3"/>
          </p:cNvCxnSpPr>
          <p:nvPr/>
        </p:nvCxnSpPr>
        <p:spPr>
          <a:xfrm flipV="1">
            <a:off x="6157504" y="3389926"/>
            <a:ext cx="1344118" cy="26377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76" y="1215655"/>
            <a:ext cx="2229885" cy="2242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5" name="直線單箭頭接點 34"/>
          <p:cNvCxnSpPr/>
          <p:nvPr/>
        </p:nvCxnSpPr>
        <p:spPr>
          <a:xfrm flipV="1">
            <a:off x="2328458" y="1557594"/>
            <a:ext cx="945481" cy="933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022123" y="837829"/>
            <a:ext cx="1251816" cy="685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901427" y="5258561"/>
            <a:ext cx="208639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更少的参数</a:t>
            </a:r>
            <a:r>
              <a:rPr lang="en-US" altLang="zh-TW" sz="2800" dirty="0" smtClean="0"/>
              <a:t>!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901427" y="5937959"/>
            <a:ext cx="251487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更更少的参数</a:t>
            </a:r>
            <a:r>
              <a:rPr lang="en-US" altLang="zh-TW" sz="2800" dirty="0" smtClean="0"/>
              <a:t>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281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7" grpId="0" animBg="1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图像处理为什么要用</a:t>
            </a:r>
            <a:r>
              <a:rPr lang="en-US" altLang="zh-CN" dirty="0" smtClean="0"/>
              <a:t>CNN?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处理图像时，全链接网络的第一层会非常巨大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564904"/>
            <a:ext cx="7488831" cy="30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3"/>
          <p:cNvSpPr txBox="1"/>
          <p:nvPr/>
        </p:nvSpPr>
        <p:spPr>
          <a:xfrm>
            <a:off x="1512061" y="5975080"/>
            <a:ext cx="658833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是否可以使用图像数据的特性来简化网络？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59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整个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43608" y="2274347"/>
            <a:ext cx="2448272" cy="3201477"/>
            <a:chOff x="-1332550" y="3999117"/>
            <a:chExt cx="2448272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332550" y="5442856"/>
              <a:ext cx="2448272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全连接前馈网络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389256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</a:t>
            </a:r>
            <a:r>
              <a:rPr lang="en-US" altLang="zh-TW" sz="2400" dirty="0" smtClean="0"/>
              <a:t> dog </a:t>
            </a:r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9" y="3414758"/>
            <a:ext cx="132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可重复多次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2948509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189870" y="5085184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85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20" grpId="0" animBg="1"/>
      <p:bldP spid="17" grpId="0" animBg="1"/>
      <p:bldP spid="22" grpId="0" animBg="1"/>
      <p:bldP spid="21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</a:t>
            </a:r>
            <a:r>
              <a:rPr lang="zh-CN" altLang="en-US" dirty="0" smtClean="0"/>
              <a:t>最大值池化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3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</a:t>
            </a:r>
            <a:r>
              <a:rPr lang="zh-CN" altLang="en-US" dirty="0" smtClean="0"/>
              <a:t>最大值池化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38635" y="250345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02107" y="5493365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</a:t>
            </a:r>
            <a:r>
              <a:rPr lang="zh-CN" altLang="en-US" sz="2400" dirty="0" smtClean="0"/>
              <a:t>图像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598679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7570286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570286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598679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6788771" y="3303596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7795350" y="3281294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7795350" y="4352180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6803112" y="4354671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25893" y="5185949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x 2 </a:t>
            </a:r>
            <a:r>
              <a:rPr lang="zh-CN" altLang="en-US" sz="2400" dirty="0" smtClean="0"/>
              <a:t>图像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36727" y="5699909"/>
            <a:ext cx="2267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00FF"/>
                </a:solidFill>
              </a:rPr>
              <a:t>每个滤波器是一个通道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152252" y="2729341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788770" y="1957287"/>
            <a:ext cx="1599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更小的新图象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014707" y="2610493"/>
            <a:ext cx="1375221" cy="1067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Conv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011639" y="4187992"/>
            <a:ext cx="1378290" cy="1067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Max</a:t>
            </a:r>
          </a:p>
          <a:p>
            <a:pPr algn="ctr"/>
            <a:r>
              <a:rPr lang="en-US" altLang="zh-TW" sz="2800" dirty="0"/>
              <a:t>Pooling</a:t>
            </a:r>
            <a:endParaRPr lang="zh-TW" altLang="en-US" sz="2800" dirty="0"/>
          </a:p>
        </p:txBody>
      </p:sp>
      <p:sp>
        <p:nvSpPr>
          <p:cNvPr id="21" name="向右箭號 20"/>
          <p:cNvSpPr/>
          <p:nvPr/>
        </p:nvSpPr>
        <p:spPr>
          <a:xfrm>
            <a:off x="5378125" y="4289228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982" y="3518705"/>
            <a:ext cx="491601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1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整个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424969" y="3414758"/>
            <a:ext cx="132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可重复多次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1848547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475656" y="3568646"/>
            <a:ext cx="20029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一幅新图像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74351" y="5085184"/>
            <a:ext cx="428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通道数目即滤波器数目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74351" y="4345940"/>
            <a:ext cx="4249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比原始图像小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534847" y="3875087"/>
            <a:ext cx="2270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89870" y="4002423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561968" y="1612084"/>
            <a:ext cx="1947915" cy="1771562"/>
            <a:chOff x="1561968" y="1612084"/>
            <a:chExt cx="1947915" cy="1771562"/>
          </a:xfrm>
        </p:grpSpPr>
        <p:sp>
          <p:nvSpPr>
            <p:cNvPr id="30" name="橢圓 29"/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5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7" grpId="0"/>
      <p:bldP spid="28" grpId="0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整个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87624" y="2274347"/>
            <a:ext cx="2468646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全连接前馈网络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609507" y="1736702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650" y="2562542"/>
            <a:ext cx="4369145" cy="407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60066" y="3414978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一幅新图像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28184" y="5630639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一幅新图像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42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扁平化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67012" y="2473538"/>
            <a:ext cx="1943214" cy="2049364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509007" y="3902849"/>
            <a:ext cx="136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Flatten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987646" y="3190637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473525" y="3419072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601571" y="2724281"/>
            <a:ext cx="3201477" cy="2260286"/>
            <a:chOff x="-2630921" y="4440114"/>
            <a:chExt cx="3201477" cy="2260286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630921" y="4440114"/>
              <a:ext cx="3201477" cy="17017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-2630921" y="6238735"/>
              <a:ext cx="2906568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全连接前馈网络</a:t>
              </a:r>
              <a:endParaRPr lang="zh-TW" altLang="en-US" sz="2400" dirty="0"/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2325687" y="3202044"/>
            <a:ext cx="1832676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案例应用：图像识别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198" y="5165428"/>
            <a:ext cx="91098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/>
              <a:t>CIFAR-10 </a:t>
            </a:r>
            <a:r>
              <a:rPr lang="zh-CN" altLang="en-US" sz="2800" dirty="0" smtClean="0"/>
              <a:t>数据集</a:t>
            </a:r>
            <a:r>
              <a:rPr lang="en-US" altLang="zh-TW" sz="2800" dirty="0"/>
              <a:t>: http://www.cs.toronto.edu/~</a:t>
            </a:r>
            <a:r>
              <a:rPr lang="en-US" altLang="zh-TW" sz="2800" dirty="0" smtClean="0"/>
              <a:t>kriz/cifar.html</a:t>
            </a:r>
          </a:p>
          <a:p>
            <a:pPr>
              <a:defRPr/>
            </a:pPr>
            <a:r>
              <a:rPr lang="en-US" altLang="zh-CN" sz="2800" dirty="0" smtClean="0"/>
              <a:t>60,000</a:t>
            </a:r>
            <a:r>
              <a:rPr lang="zh-CN" altLang="en-US" sz="2800" dirty="0"/>
              <a:t>张</a:t>
            </a:r>
            <a:r>
              <a:rPr lang="en-US" altLang="zh-CN" sz="2800" dirty="0"/>
              <a:t>32*32</a:t>
            </a:r>
            <a:r>
              <a:rPr lang="zh-CN" altLang="en-US" sz="2800" dirty="0"/>
              <a:t>的</a:t>
            </a:r>
            <a:r>
              <a:rPr lang="en-US" altLang="zh-CN" sz="2800" dirty="0"/>
              <a:t>RGB</a:t>
            </a:r>
            <a:r>
              <a:rPr lang="zh-CN" altLang="en-US" sz="2800" dirty="0"/>
              <a:t>彩色</a:t>
            </a:r>
            <a:r>
              <a:rPr lang="zh-CN" altLang="en-US" sz="2800" dirty="0" smtClean="0"/>
              <a:t>图片，</a:t>
            </a:r>
            <a:r>
              <a:rPr lang="zh-CN" altLang="en-US" sz="2800" dirty="0"/>
              <a:t>共</a:t>
            </a:r>
            <a:r>
              <a:rPr lang="en-US" altLang="zh-CN" sz="2800" dirty="0"/>
              <a:t>10</a:t>
            </a:r>
            <a:r>
              <a:rPr lang="zh-CN" altLang="en-US" sz="2800" dirty="0"/>
              <a:t>个分类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50,000</a:t>
            </a:r>
            <a:r>
              <a:rPr lang="zh-CN" altLang="en-US" sz="2800" dirty="0"/>
              <a:t>张训练，</a:t>
            </a:r>
            <a:r>
              <a:rPr lang="en-US" altLang="zh-CN" sz="2800" dirty="0" smtClean="0"/>
              <a:t>10,000</a:t>
            </a:r>
            <a:r>
              <a:rPr lang="zh-CN" altLang="en-US" sz="2800" dirty="0"/>
              <a:t>张测试</a:t>
            </a:r>
            <a:endParaRPr lang="zh-TW" alt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31" y="1556792"/>
            <a:ext cx="4401277" cy="330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8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：数据加载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CN" altLang="en-US" dirty="0"/>
              <a:t>提供了数据集加载函数：</a:t>
            </a:r>
            <a:r>
              <a:rPr lang="en-US" altLang="zh-TW" dirty="0"/>
              <a:t> </a:t>
            </a:r>
            <a:r>
              <a:rPr lang="zh-TW" altLang="en-US" dirty="0" smtClean="0"/>
              <a:t>http</a:t>
            </a:r>
            <a:r>
              <a:rPr lang="zh-TW" altLang="en-US" dirty="0"/>
              <a:t>://keras.io/datasets</a:t>
            </a:r>
            <a:r>
              <a:rPr lang="zh-TW" altLang="en-US" dirty="0" smtClean="0"/>
              <a:t>/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80928"/>
            <a:ext cx="8275572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keras.datasets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cifar10</a:t>
            </a:r>
          </a:p>
          <a:p>
            <a:endParaRPr lang="en-US" altLang="zh-CN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X_train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y_train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X_test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y_test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= cifar10.load_data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fontAlgn="base"/>
            <a:endParaRPr lang="en-US" altLang="zh-CN" dirty="0" smtClean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X_train.shape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X_test.shape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y_train.shape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y_test.shape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zh-CN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58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Keras</a:t>
            </a:r>
            <a:r>
              <a:rPr lang="zh-CN" altLang="en-US" dirty="0"/>
              <a:t>：</a:t>
            </a:r>
            <a:r>
              <a:rPr lang="zh-CN" altLang="en-US" dirty="0" smtClean="0"/>
              <a:t>数据</a:t>
            </a:r>
            <a:r>
              <a:rPr lang="zh-CN" altLang="en-US" dirty="0"/>
              <a:t>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将输入值</a:t>
            </a:r>
            <a:r>
              <a:rPr lang="zh-CN" altLang="en-US" dirty="0"/>
              <a:t>从</a:t>
            </a:r>
            <a:r>
              <a:rPr lang="en-US" altLang="zh-CN" dirty="0"/>
              <a:t>[</a:t>
            </a:r>
            <a:r>
              <a:rPr lang="en-US" altLang="zh-CN" dirty="0" smtClean="0"/>
              <a:t>0-255]</a:t>
            </a:r>
            <a:r>
              <a:rPr lang="zh-CN" altLang="en-US" dirty="0" smtClean="0"/>
              <a:t>归一化成</a:t>
            </a:r>
            <a:r>
              <a:rPr lang="en-US" altLang="zh-CN" dirty="0"/>
              <a:t>[</a:t>
            </a:r>
            <a:r>
              <a:rPr lang="en-US" altLang="zh-CN" dirty="0" smtClean="0"/>
              <a:t>0-1]</a:t>
            </a:r>
            <a:r>
              <a:rPr lang="zh-CN" altLang="en-US" dirty="0" smtClean="0"/>
              <a:t>的值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每</a:t>
            </a:r>
            <a:r>
              <a:rPr lang="zh-CN" altLang="en-US" dirty="0" smtClean="0"/>
              <a:t>个类别值转换成一个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维的</a:t>
            </a:r>
            <a:r>
              <a:rPr lang="en-US" altLang="zh-CN" dirty="0" smtClean="0"/>
              <a:t>0-1</a:t>
            </a:r>
            <a:r>
              <a:rPr lang="zh-CN" altLang="en-US" dirty="0" smtClean="0"/>
              <a:t>向量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005064"/>
            <a:ext cx="8440382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keras.utils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</a:t>
            </a:r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np_utils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  <a:p>
            <a:endParaRPr lang="es-ES" altLang="zh-CN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Y_train </a:t>
            </a:r>
            <a:r>
              <a:rPr lang="es-E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np_utils.to_categorical(y_train</a:t>
            </a:r>
            <a:r>
              <a:rPr lang="es-E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10)</a:t>
            </a:r>
          </a:p>
          <a:p>
            <a:r>
              <a:rPr lang="es-E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Y_test = </a:t>
            </a:r>
            <a:r>
              <a:rPr lang="es-E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np_utils.to_categorical(y_test</a:t>
            </a:r>
            <a:r>
              <a:rPr lang="es-E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10</a:t>
            </a:r>
            <a:r>
              <a:rPr lang="es-E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zh-CN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156663"/>
            <a:ext cx="8440382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X_train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X_train.astype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('float32')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X_test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X_test.astype</a:t>
            </a:r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('float32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X_train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/= 255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X_test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/= 255</a:t>
            </a:r>
            <a:endParaRPr lang="en-US" altLang="zh-CN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09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427984" y="149731"/>
            <a:ext cx="45365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只需</a:t>
            </a:r>
            <a:r>
              <a:rPr lang="zh-CN" altLang="en-US" sz="2400" dirty="0" smtClean="0">
                <a:solidFill>
                  <a:prstClr val="white"/>
                </a:solidFill>
              </a:rPr>
              <a:t>要修改网络结构和输入格式（从一维向量改为三维张量）</a:t>
            </a:r>
            <a:endParaRPr lang="zh-TW" altLang="en-US" sz="2400" b="1" i="1" dirty="0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Convolution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Max Pooling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Convolution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Max Pooling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输入数据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723413" y="2204047"/>
          <a:ext cx="13826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1492451" y="2368009"/>
          <a:ext cx="13987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2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2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3621426" y="2453104"/>
            <a:ext cx="1454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32</a:t>
            </a:r>
            <a:r>
              <a:rPr lang="zh-CN" altLang="en-US" sz="2400" dirty="0" smtClean="0"/>
              <a:t>个</a:t>
            </a:r>
            <a:r>
              <a:rPr lang="en-US" altLang="zh-TW" sz="2400" dirty="0" smtClean="0">
                <a:solidFill>
                  <a:srgbClr val="FF0000"/>
                </a:solidFill>
              </a:rPr>
              <a:t>3x3</a:t>
            </a:r>
            <a:r>
              <a:rPr lang="zh-CN" altLang="en-US" sz="2400" dirty="0">
                <a:solidFill>
                  <a:prstClr val="black"/>
                </a:solidFill>
              </a:rPr>
              <a:t>滤波器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927090" y="2521757"/>
            <a:ext cx="69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……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44773" y="3522805"/>
            <a:ext cx="363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prstClr val="black"/>
                </a:solidFill>
              </a:rPr>
              <a:t>Input_shape</a:t>
            </a:r>
            <a:r>
              <a:rPr lang="en-US" altLang="zh-TW" sz="2400" dirty="0">
                <a:solidFill>
                  <a:prstClr val="black"/>
                </a:solidFill>
              </a:rPr>
              <a:t> = ( </a:t>
            </a:r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</a:rPr>
              <a:t>3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)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976156" y="4020858"/>
            <a:ext cx="209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1: </a:t>
            </a:r>
            <a:r>
              <a:rPr lang="zh-CN" altLang="en-US" sz="2400" dirty="0" smtClean="0">
                <a:solidFill>
                  <a:prstClr val="black"/>
                </a:solidFill>
              </a:rPr>
              <a:t>黑白</a:t>
            </a:r>
            <a:r>
              <a:rPr lang="en-US" altLang="zh-TW" sz="2400" dirty="0" smtClean="0">
                <a:solidFill>
                  <a:prstClr val="black"/>
                </a:solidFill>
              </a:rPr>
              <a:t>, </a:t>
            </a:r>
            <a:r>
              <a:rPr lang="en-US" altLang="zh-TW" sz="2400" dirty="0">
                <a:solidFill>
                  <a:prstClr val="black"/>
                </a:solidFill>
              </a:rPr>
              <a:t>3: RGB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82112" y="4032192"/>
            <a:ext cx="202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r>
              <a:rPr lang="en-US" altLang="zh-TW" sz="2400" dirty="0" smtClean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像素点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1652977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354073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-1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1645830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-3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2346156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1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52977" y="5092535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3940494" y="5130469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40494" y="5105152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2" name="箭號: 向右 71"/>
          <p:cNvSpPr/>
          <p:nvPr/>
        </p:nvSpPr>
        <p:spPr>
          <a:xfrm>
            <a:off x="3082439" y="5583877"/>
            <a:ext cx="783688" cy="476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4178" y="1258953"/>
            <a:ext cx="5365985" cy="32125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22905" y="4598769"/>
            <a:ext cx="4524701" cy="2054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76" name="直線單箭頭接點 75"/>
          <p:cNvCxnSpPr>
            <a:stCxn id="29" idx="1"/>
          </p:cNvCxnSpPr>
          <p:nvPr/>
        </p:nvCxnSpPr>
        <p:spPr>
          <a:xfrm flipH="1">
            <a:off x="5747607" y="2152300"/>
            <a:ext cx="560901" cy="8217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0" idx="1"/>
            <a:endCxn id="74" idx="3"/>
          </p:cNvCxnSpPr>
          <p:nvPr/>
        </p:nvCxnSpPr>
        <p:spPr>
          <a:xfrm flipH="1">
            <a:off x="5747606" y="3252312"/>
            <a:ext cx="560902" cy="23736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3501506" y="3919283"/>
            <a:ext cx="274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2481696" y="3933200"/>
            <a:ext cx="8442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>
            <a:off x="1960830" y="3956215"/>
            <a:ext cx="810970" cy="12928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3632325" y="3937856"/>
            <a:ext cx="351434" cy="14514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Keras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2057" y="1481991"/>
            <a:ext cx="535207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(Conv2D(32, (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3, 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3), 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en-US" altLang="zh-CN" sz="1400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input_shape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zh-CN" sz="1400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x_train.shape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:]))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98913" y="4705399"/>
            <a:ext cx="456988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(MaxPooling2D(</a:t>
            </a:r>
            <a:r>
              <a:rPr lang="en-US" altLang="zh-CN" sz="1400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pool_size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=(2, 2)))</a:t>
            </a:r>
          </a:p>
        </p:txBody>
      </p:sp>
    </p:spTree>
    <p:extLst>
      <p:ext uri="{BB962C8B-B14F-4D97-AF65-F5344CB8AC3E}">
        <p14:creationId xmlns:p14="http://schemas.microsoft.com/office/powerpoint/2010/main" val="290850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图像处理为什么要用</a:t>
            </a:r>
            <a:r>
              <a:rPr lang="en-US" altLang="zh-CN" dirty="0"/>
              <a:t>CNN?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一些模式比整幅图像小很多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9" y="4692617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92" y="4738634"/>
            <a:ext cx="1296890" cy="11396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20" y="4656461"/>
            <a:ext cx="2151234" cy="127984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71066" y="2348880"/>
            <a:ext cx="730133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一个神经元不必看到整幅图像来发现这一模式</a:t>
            </a:r>
            <a:endParaRPr lang="zh-TW" altLang="en-US" sz="2800" dirty="0"/>
          </a:p>
        </p:txBody>
      </p:sp>
      <p:sp>
        <p:nvSpPr>
          <p:cNvPr id="43" name="圓角矩形圖說文字 42"/>
          <p:cNvSpPr/>
          <p:nvPr/>
        </p:nvSpPr>
        <p:spPr>
          <a:xfrm>
            <a:off x="6444208" y="5936309"/>
            <a:ext cx="1728192" cy="601661"/>
          </a:xfrm>
          <a:prstGeom prst="wedgeRoundRectCallout">
            <a:avLst>
              <a:gd name="adj1" fmla="val -18246"/>
              <a:gd name="adj2" fmla="val -1090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这是</a:t>
            </a:r>
            <a:r>
              <a:rPr lang="zh-CN" altLang="zh-CN" sz="2400" dirty="0" smtClean="0"/>
              <a:t>喙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1473830" y="473863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44" idx="3"/>
            <a:endCxn id="16" idx="1"/>
          </p:cNvCxnSpPr>
          <p:nvPr/>
        </p:nvCxnSpPr>
        <p:spPr>
          <a:xfrm>
            <a:off x="1880230" y="4928364"/>
            <a:ext cx="2214262" cy="380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676274" y="3284984"/>
            <a:ext cx="71420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链接到图像的小块区域只需要少量参数</a:t>
            </a:r>
            <a:endParaRPr lang="zh-TW" altLang="en-US" sz="2800" dirty="0"/>
          </a:p>
        </p:txBody>
      </p:sp>
      <p:sp>
        <p:nvSpPr>
          <p:cNvPr id="13" name="雲朵形圖說文字 9"/>
          <p:cNvSpPr/>
          <p:nvPr/>
        </p:nvSpPr>
        <p:spPr>
          <a:xfrm>
            <a:off x="6207788" y="3976657"/>
            <a:ext cx="2592041" cy="951706"/>
          </a:xfrm>
          <a:prstGeom prst="cloudCallout">
            <a:avLst>
              <a:gd name="adj1" fmla="val -47867"/>
              <a:gd name="adj2" fmla="val 67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负责侦测有没有</a:t>
            </a:r>
            <a:r>
              <a:rPr lang="zh-CN" altLang="zh-CN" sz="2400" dirty="0" smtClean="0"/>
              <a:t>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97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 animBg="1"/>
      <p:bldP spid="44" grpId="0" animBg="1"/>
      <p:bldP spid="49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427984" y="149731"/>
            <a:ext cx="45365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只需</a:t>
            </a:r>
            <a:r>
              <a:rPr lang="zh-CN" altLang="en-US" sz="2400" dirty="0" smtClean="0">
                <a:solidFill>
                  <a:prstClr val="white"/>
                </a:solidFill>
              </a:rPr>
              <a:t>要修改网络结构和输入格式（从一维向量改为三维张量）</a:t>
            </a:r>
            <a:endParaRPr lang="zh-TW" altLang="en-US" sz="2400" b="1" i="1" dirty="0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Convolution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Max Pooling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Convolution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Max Pooling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输入数据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Keras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7278" y="1897668"/>
            <a:ext cx="535207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(Conv2D(32, (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3, 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3), 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en-US" altLang="zh-CN" sz="1400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input_shape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zh-CN" sz="1400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X_train.shape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:]))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223" y="3121223"/>
            <a:ext cx="456988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(MaxPooling2D(</a:t>
            </a:r>
            <a:r>
              <a:rPr lang="en-US" altLang="zh-CN" sz="1400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pool_size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=(2, 2)))</a:t>
            </a:r>
          </a:p>
        </p:txBody>
      </p:sp>
      <p:sp>
        <p:nvSpPr>
          <p:cNvPr id="38" name="文字方塊 22"/>
          <p:cNvSpPr txBox="1"/>
          <p:nvPr/>
        </p:nvSpPr>
        <p:spPr>
          <a:xfrm>
            <a:off x="3888642" y="133290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39" name="文字方塊 23"/>
          <p:cNvSpPr txBox="1"/>
          <p:nvPr/>
        </p:nvSpPr>
        <p:spPr>
          <a:xfrm>
            <a:off x="3888642" y="249980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30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30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0" name="文字方塊 24"/>
          <p:cNvSpPr txBox="1"/>
          <p:nvPr/>
        </p:nvSpPr>
        <p:spPr>
          <a:xfrm>
            <a:off x="3888642" y="351322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15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TW" sz="2400" dirty="0" smtClean="0">
                <a:solidFill>
                  <a:prstClr val="black"/>
                </a:solidFill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</a:rPr>
              <a:t>5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1" name="文字方塊 25"/>
          <p:cNvSpPr txBox="1"/>
          <p:nvPr/>
        </p:nvSpPr>
        <p:spPr>
          <a:xfrm>
            <a:off x="3888642" y="459536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13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13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64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5" name="文字方塊 26"/>
          <p:cNvSpPr txBox="1"/>
          <p:nvPr/>
        </p:nvSpPr>
        <p:spPr>
          <a:xfrm>
            <a:off x="3888642" y="5624892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6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6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64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cxnSp>
        <p:nvCxnSpPr>
          <p:cNvPr id="46" name="直線單箭頭接點 32"/>
          <p:cNvCxnSpPr/>
          <p:nvPr/>
        </p:nvCxnSpPr>
        <p:spPr>
          <a:xfrm flipH="1" flipV="1">
            <a:off x="5571978" y="2150281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37"/>
          <p:cNvCxnSpPr/>
          <p:nvPr/>
        </p:nvCxnSpPr>
        <p:spPr>
          <a:xfrm flipH="1" flipV="1">
            <a:off x="5571978" y="3250293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38"/>
          <p:cNvCxnSpPr/>
          <p:nvPr/>
        </p:nvCxnSpPr>
        <p:spPr>
          <a:xfrm flipH="1" flipV="1">
            <a:off x="5571978" y="4352134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39"/>
          <p:cNvCxnSpPr/>
          <p:nvPr/>
        </p:nvCxnSpPr>
        <p:spPr>
          <a:xfrm flipH="1" flipV="1">
            <a:off x="5579349" y="5400385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0223" y="5199888"/>
            <a:ext cx="456988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(MaxPooling2D(</a:t>
            </a:r>
            <a:r>
              <a:rPr lang="en-US" altLang="zh-CN" sz="1400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pool_size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=(2, 2)))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10223" y="4166636"/>
            <a:ext cx="456988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4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(Conv2D(64, (3, 3</a:t>
            </a:r>
            <a:r>
              <a:rPr lang="en-US" altLang="zh-CN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427984" y="149731"/>
            <a:ext cx="45365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只需</a:t>
            </a:r>
            <a:r>
              <a:rPr lang="zh-CN" altLang="en-US" sz="2400" dirty="0" smtClean="0">
                <a:solidFill>
                  <a:prstClr val="white"/>
                </a:solidFill>
              </a:rPr>
              <a:t>要修改网络结构和输入格式（从一维向量改为三维张量）</a:t>
            </a:r>
            <a:endParaRPr lang="zh-TW" altLang="en-US" sz="2400" b="1" i="1" dirty="0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Convolution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Max Pooling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Convolution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Max Pooling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输入数据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Keras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8" name="文字方塊 22"/>
          <p:cNvSpPr txBox="1"/>
          <p:nvPr/>
        </p:nvSpPr>
        <p:spPr>
          <a:xfrm>
            <a:off x="5247919" y="1365861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cxnSp>
        <p:nvCxnSpPr>
          <p:cNvPr id="46" name="直線單箭頭接點 32"/>
          <p:cNvCxnSpPr/>
          <p:nvPr/>
        </p:nvCxnSpPr>
        <p:spPr>
          <a:xfrm flipH="1" flipV="1">
            <a:off x="5571978" y="2150281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37"/>
          <p:cNvCxnSpPr/>
          <p:nvPr/>
        </p:nvCxnSpPr>
        <p:spPr>
          <a:xfrm flipH="1" flipV="1">
            <a:off x="5571978" y="3250293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38"/>
          <p:cNvCxnSpPr/>
          <p:nvPr/>
        </p:nvCxnSpPr>
        <p:spPr>
          <a:xfrm flipH="1" flipV="1">
            <a:off x="5571978" y="4352134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39"/>
          <p:cNvCxnSpPr/>
          <p:nvPr/>
        </p:nvCxnSpPr>
        <p:spPr>
          <a:xfrm flipH="1" flipV="1">
            <a:off x="5579349" y="5400385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23"/>
          <p:cNvSpPr txBox="1"/>
          <p:nvPr/>
        </p:nvSpPr>
        <p:spPr>
          <a:xfrm>
            <a:off x="5253211" y="248044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30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30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53" name="文字方塊 24"/>
          <p:cNvSpPr txBox="1"/>
          <p:nvPr/>
        </p:nvSpPr>
        <p:spPr>
          <a:xfrm>
            <a:off x="5253211" y="3556630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1</a:t>
            </a:r>
            <a:r>
              <a:rPr lang="en-US" altLang="zh-TW" sz="2400" dirty="0" smtClean="0">
                <a:solidFill>
                  <a:prstClr val="black"/>
                </a:solidFill>
              </a:rPr>
              <a:t>5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TW" sz="2400" dirty="0" smtClean="0">
                <a:solidFill>
                  <a:prstClr val="black"/>
                </a:solidFill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</a:rPr>
              <a:t>5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TW" sz="2400" dirty="0" smtClean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54" name="文字方塊 25"/>
          <p:cNvSpPr txBox="1"/>
          <p:nvPr/>
        </p:nvSpPr>
        <p:spPr>
          <a:xfrm>
            <a:off x="5253211" y="461386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13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TW" sz="2400" dirty="0" smtClean="0">
                <a:solidFill>
                  <a:prstClr val="black"/>
                </a:solidFill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</a:rPr>
              <a:t>3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64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55" name="文字方塊 26"/>
          <p:cNvSpPr txBox="1"/>
          <p:nvPr/>
        </p:nvSpPr>
        <p:spPr>
          <a:xfrm>
            <a:off x="5253211" y="555229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6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6</a:t>
            </a:r>
            <a:r>
              <a:rPr lang="en-US" altLang="zh-TW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</a:rPr>
              <a:t>64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56" name="文字方塊 32"/>
          <p:cNvSpPr txBox="1"/>
          <p:nvPr/>
        </p:nvSpPr>
        <p:spPr>
          <a:xfrm>
            <a:off x="3267596" y="5851258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</a:rPr>
              <a:t>Flatten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57" name="右彎箭號 16"/>
          <p:cNvSpPr/>
          <p:nvPr/>
        </p:nvSpPr>
        <p:spPr>
          <a:xfrm rot="10800000">
            <a:off x="4864709" y="5651583"/>
            <a:ext cx="2451998" cy="631290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8" name="右彎箭號 21"/>
          <p:cNvSpPr/>
          <p:nvPr/>
        </p:nvSpPr>
        <p:spPr>
          <a:xfrm rot="16200000">
            <a:off x="2152146" y="5127138"/>
            <a:ext cx="726735" cy="139867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0" name="文字方塊 39"/>
          <p:cNvSpPr txBox="1"/>
          <p:nvPr/>
        </p:nvSpPr>
        <p:spPr>
          <a:xfrm>
            <a:off x="2178715" y="5482755"/>
            <a:ext cx="10064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2304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grpSp>
        <p:nvGrpSpPr>
          <p:cNvPr id="61" name="群組 40"/>
          <p:cNvGrpSpPr/>
          <p:nvPr/>
        </p:nvGrpSpPr>
        <p:grpSpPr>
          <a:xfrm>
            <a:off x="514616" y="2208309"/>
            <a:ext cx="2906568" cy="3201477"/>
            <a:chOff x="-1595803" y="3999117"/>
            <a:chExt cx="2906568" cy="3201477"/>
          </a:xfrm>
        </p:grpSpPr>
        <p:pic>
          <p:nvPicPr>
            <p:cNvPr id="62" name="圖片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3" name="文字方塊 45"/>
            <p:cNvSpPr txBox="1"/>
            <p:nvPr/>
          </p:nvSpPr>
          <p:spPr>
            <a:xfrm>
              <a:off x="-1595803" y="4773762"/>
              <a:ext cx="2906568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prstClr val="white"/>
                  </a:solidFill>
                </a:rPr>
                <a:t>全</a:t>
              </a:r>
              <a:r>
                <a:rPr lang="zh-CN" altLang="en-US" sz="2400" dirty="0" smtClean="0">
                  <a:solidFill>
                    <a:prstClr val="white"/>
                  </a:solidFill>
                </a:rPr>
                <a:t>连接前馈网络</a:t>
              </a:r>
              <a:endParaRPr lang="zh-TW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64" name="文字方塊 46"/>
          <p:cNvSpPr txBox="1"/>
          <p:nvPr/>
        </p:nvSpPr>
        <p:spPr>
          <a:xfrm>
            <a:off x="951029" y="1827526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output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81948" y="6381328"/>
            <a:ext cx="28900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(Flatten())</a:t>
            </a:r>
            <a:endParaRPr lang="en-US" altLang="zh-CN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939" y="3863950"/>
            <a:ext cx="453464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(Dense(512))</a:t>
            </a:r>
            <a:endParaRPr lang="en-US" altLang="zh-CN" dirty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(Activation</a:t>
            </a:r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(‘</a:t>
            </a:r>
            <a:r>
              <a:rPr lang="en-US" altLang="zh-CN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relu</a:t>
            </a:r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'))</a:t>
            </a:r>
          </a:p>
          <a:p>
            <a:r>
              <a:rPr lang="en-US" altLang="zh-CN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(Dense(10))</a:t>
            </a:r>
          </a:p>
          <a:p>
            <a:r>
              <a:rPr lang="en-US" altLang="zh-CN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(Activation(‘</a:t>
            </a:r>
            <a:r>
              <a:rPr lang="en-US" altLang="zh-CN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softmax</a:t>
            </a:r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'))</a:t>
            </a:r>
            <a:endParaRPr lang="en-US" altLang="zh-CN" dirty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6" grpId="0" animBg="1"/>
      <p:bldP spid="57" grpId="0" animBg="1"/>
      <p:bldP spid="58" grpId="0" animBg="1"/>
      <p:bldP spid="60" grpId="0" animBg="1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6" y="94192"/>
            <a:ext cx="1589695" cy="1438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42544" y="154117"/>
            <a:ext cx="5039860" cy="1287075"/>
            <a:chOff x="3574937" y="165444"/>
            <a:chExt cx="5039860" cy="1287075"/>
          </a:xfrm>
        </p:grpSpPr>
        <p:grpSp>
          <p:nvGrpSpPr>
            <p:cNvPr id="72" name="组合 71"/>
            <p:cNvGrpSpPr/>
            <p:nvPr/>
          </p:nvGrpSpPr>
          <p:grpSpPr>
            <a:xfrm>
              <a:off x="3574937" y="183515"/>
              <a:ext cx="1388690" cy="1269004"/>
              <a:chOff x="6931" y="1318983"/>
              <a:chExt cx="2071799" cy="1825772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6931" y="1318983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4" name="圆角矩形 4"/>
              <p:cNvSpPr/>
              <p:nvPr/>
            </p:nvSpPr>
            <p:spPr>
              <a:xfrm>
                <a:off x="60407" y="1365054"/>
                <a:ext cx="1964849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第一步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构建神经网络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082148" y="676728"/>
              <a:ext cx="303735" cy="387797"/>
              <a:chOff x="2285910" y="1918765"/>
              <a:chExt cx="439221" cy="513806"/>
            </a:xfrm>
          </p:grpSpPr>
          <p:sp>
            <p:nvSpPr>
              <p:cNvPr id="87" name="右箭头 86"/>
              <p:cNvSpPr/>
              <p:nvPr/>
            </p:nvSpPr>
            <p:spPr>
              <a:xfrm>
                <a:off x="2285910" y="1918765"/>
                <a:ext cx="439221" cy="5138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右箭头 6"/>
              <p:cNvSpPr/>
              <p:nvPr/>
            </p:nvSpPr>
            <p:spPr>
              <a:xfrm>
                <a:off x="2285910" y="2021526"/>
                <a:ext cx="307455" cy="3082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450385" y="165444"/>
              <a:ext cx="1364591" cy="1235074"/>
              <a:chOff x="2795952" y="1253481"/>
              <a:chExt cx="2071799" cy="1825772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2795952" y="1253481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5197847"/>
                  <a:satOff val="-23984"/>
                  <a:lumOff val="883"/>
                  <a:alphaOff val="0"/>
                </a:schemeClr>
              </a:fillRef>
              <a:effectRef idx="2">
                <a:schemeClr val="accent4">
                  <a:hueOff val="5197847"/>
                  <a:satOff val="-23984"/>
                  <a:lumOff val="88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6" name="圆角矩形 8"/>
              <p:cNvSpPr/>
              <p:nvPr/>
            </p:nvSpPr>
            <p:spPr>
              <a:xfrm>
                <a:off x="2823765" y="1321276"/>
                <a:ext cx="1964847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第二步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确定学习目标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890236" y="683747"/>
              <a:ext cx="303735" cy="387797"/>
              <a:chOff x="5186429" y="1918765"/>
              <a:chExt cx="439221" cy="513806"/>
            </a:xfrm>
          </p:grpSpPr>
          <p:sp>
            <p:nvSpPr>
              <p:cNvPr id="83" name="右箭头 82"/>
              <p:cNvSpPr/>
              <p:nvPr/>
            </p:nvSpPr>
            <p:spPr>
              <a:xfrm>
                <a:off x="5186429" y="1918765"/>
                <a:ext cx="439221" cy="5138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10395693"/>
                  <a:satOff val="-47968"/>
                  <a:lumOff val="1765"/>
                  <a:alphaOff val="0"/>
                </a:schemeClr>
              </a:fillRef>
              <a:effectRef idx="2">
                <a:schemeClr val="accent4">
                  <a:hueOff val="10395693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右箭头 10"/>
              <p:cNvSpPr/>
              <p:nvPr/>
            </p:nvSpPr>
            <p:spPr>
              <a:xfrm>
                <a:off x="5186429" y="2021526"/>
                <a:ext cx="307455" cy="3082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7255816" y="175131"/>
              <a:ext cx="1358981" cy="1235074"/>
              <a:chOff x="5679034" y="1221218"/>
              <a:chExt cx="2071799" cy="1825772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5679034" y="1221218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10395693"/>
                  <a:satOff val="-47968"/>
                  <a:lumOff val="1765"/>
                  <a:alphaOff val="0"/>
                </a:schemeClr>
              </a:fillRef>
              <a:effectRef idx="2">
                <a:schemeClr val="accent4">
                  <a:hueOff val="10395693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2" name="圆角矩形 12"/>
              <p:cNvSpPr/>
              <p:nvPr/>
            </p:nvSpPr>
            <p:spPr>
              <a:xfrm>
                <a:off x="5732478" y="1260373"/>
                <a:ext cx="1964849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第三步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学习！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683568" y="1702847"/>
            <a:ext cx="7776864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keras.models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Sequential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keras.layers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Dense</a:t>
            </a:r>
            <a:r>
              <a:rPr lang="en-US" altLang="zh-CN" sz="16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Activation, Flatten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keras.layers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Conv2D, MaxPooling2D</a:t>
            </a:r>
          </a:p>
          <a:p>
            <a:endParaRPr lang="en-US" altLang="zh-CN" sz="1600" dirty="0" smtClean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 = Sequential()</a:t>
            </a:r>
          </a:p>
          <a:p>
            <a:endParaRPr lang="en-US" altLang="zh-CN" sz="1600" dirty="0" smtClean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6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(Conv2D(32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(3, </a:t>
            </a:r>
            <a:r>
              <a:rPr lang="en-US" altLang="zh-CN" sz="16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3), </a:t>
            </a:r>
            <a:r>
              <a:rPr lang="en-US" altLang="zh-CN" sz="1600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input_shape</a:t>
            </a:r>
            <a:r>
              <a:rPr lang="en-US" altLang="zh-CN" sz="16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zh-CN" sz="1600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X_train.shape</a:t>
            </a:r>
            <a:r>
              <a:rPr lang="en-US" altLang="zh-CN" sz="16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:]))</a:t>
            </a:r>
          </a:p>
          <a:p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(MaxPooling2D(</a:t>
            </a:r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pool_size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=(2, 2</a:t>
            </a:r>
            <a:r>
              <a:rPr lang="en-US" altLang="zh-CN" sz="16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endParaRPr lang="en-US" altLang="zh-CN" sz="1600" dirty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(Conv2D(64, (3, 3</a:t>
            </a:r>
            <a:r>
              <a:rPr lang="en-US" altLang="zh-CN" sz="16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  <a:endParaRPr lang="zh-CN" altLang="en-US" sz="1600" dirty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(MaxPooling2D(</a:t>
            </a:r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pool_size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=(2, 2)))</a:t>
            </a:r>
          </a:p>
          <a:p>
            <a:endParaRPr lang="en-US" altLang="zh-CN" sz="1600" dirty="0" smtClean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600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(Flatten</a:t>
            </a:r>
            <a:r>
              <a:rPr lang="en-US" altLang="zh-CN" sz="16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(Dense(512))</a:t>
            </a:r>
          </a:p>
          <a:p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(Activation(‘</a:t>
            </a:r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relu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'))</a:t>
            </a:r>
          </a:p>
          <a:p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(Dense(10))</a:t>
            </a:r>
          </a:p>
          <a:p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model.add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(Activation(‘</a:t>
            </a:r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softmax</a:t>
            </a:r>
            <a:r>
              <a:rPr lang="en-US" altLang="zh-CN" sz="16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'))</a:t>
            </a:r>
          </a:p>
          <a:p>
            <a:endParaRPr lang="en-US" altLang="zh-CN" sz="1600" dirty="0" smtClean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model.summary</a:t>
            </a:r>
            <a:r>
              <a:rPr lang="en-US" altLang="zh-CN" sz="16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en-US" altLang="zh-CN" sz="1600" dirty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742544" y="154117"/>
            <a:ext cx="5039860" cy="1287075"/>
            <a:chOff x="3574937" y="165444"/>
            <a:chExt cx="5039860" cy="1287075"/>
          </a:xfrm>
        </p:grpSpPr>
        <p:grpSp>
          <p:nvGrpSpPr>
            <p:cNvPr id="42" name="组合 41"/>
            <p:cNvGrpSpPr/>
            <p:nvPr/>
          </p:nvGrpSpPr>
          <p:grpSpPr>
            <a:xfrm>
              <a:off x="3574937" y="183515"/>
              <a:ext cx="1388690" cy="1269004"/>
              <a:chOff x="6931" y="1318983"/>
              <a:chExt cx="2071799" cy="1825772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6931" y="1318983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6" name="圆角矩形 4"/>
              <p:cNvSpPr/>
              <p:nvPr/>
            </p:nvSpPr>
            <p:spPr>
              <a:xfrm>
                <a:off x="60407" y="1365054"/>
                <a:ext cx="1964849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第一步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构建神经网络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082148" y="676728"/>
              <a:ext cx="303735" cy="387797"/>
              <a:chOff x="2285910" y="1918765"/>
              <a:chExt cx="439221" cy="513806"/>
            </a:xfrm>
          </p:grpSpPr>
          <p:sp>
            <p:nvSpPr>
              <p:cNvPr id="53" name="右箭头 52"/>
              <p:cNvSpPr/>
              <p:nvPr/>
            </p:nvSpPr>
            <p:spPr>
              <a:xfrm>
                <a:off x="2285910" y="1918765"/>
                <a:ext cx="439221" cy="5138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右箭头 6"/>
              <p:cNvSpPr/>
              <p:nvPr/>
            </p:nvSpPr>
            <p:spPr>
              <a:xfrm>
                <a:off x="2285910" y="2021526"/>
                <a:ext cx="307455" cy="3082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450385" y="165444"/>
              <a:ext cx="1364591" cy="1235074"/>
              <a:chOff x="2795952" y="1253481"/>
              <a:chExt cx="2071799" cy="1825772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2795952" y="1253481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5197847"/>
                  <a:satOff val="-23984"/>
                  <a:lumOff val="883"/>
                  <a:alphaOff val="0"/>
                </a:schemeClr>
              </a:fillRef>
              <a:effectRef idx="2">
                <a:schemeClr val="accent4">
                  <a:hueOff val="5197847"/>
                  <a:satOff val="-23984"/>
                  <a:lumOff val="88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圆角矩形 8"/>
              <p:cNvSpPr/>
              <p:nvPr/>
            </p:nvSpPr>
            <p:spPr>
              <a:xfrm>
                <a:off x="2823765" y="1321276"/>
                <a:ext cx="1964847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第二步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确定学习目标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890236" y="683747"/>
              <a:ext cx="303735" cy="387797"/>
              <a:chOff x="5186429" y="1918765"/>
              <a:chExt cx="439221" cy="513806"/>
            </a:xfrm>
          </p:grpSpPr>
          <p:sp>
            <p:nvSpPr>
              <p:cNvPr id="49" name="右箭头 48"/>
              <p:cNvSpPr/>
              <p:nvPr/>
            </p:nvSpPr>
            <p:spPr>
              <a:xfrm>
                <a:off x="5186429" y="1918765"/>
                <a:ext cx="439221" cy="5138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10395693"/>
                  <a:satOff val="-47968"/>
                  <a:lumOff val="1765"/>
                  <a:alphaOff val="0"/>
                </a:schemeClr>
              </a:fillRef>
              <a:effectRef idx="2">
                <a:schemeClr val="accent4">
                  <a:hueOff val="10395693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右箭头 10"/>
              <p:cNvSpPr/>
              <p:nvPr/>
            </p:nvSpPr>
            <p:spPr>
              <a:xfrm>
                <a:off x="5186429" y="2021526"/>
                <a:ext cx="307455" cy="3082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7255816" y="175131"/>
              <a:ext cx="1358981" cy="1235074"/>
              <a:chOff x="5679034" y="1221218"/>
              <a:chExt cx="2071799" cy="1825772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5679034" y="1221218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10395693"/>
                  <a:satOff val="-47968"/>
                  <a:lumOff val="1765"/>
                  <a:alphaOff val="0"/>
                </a:schemeClr>
              </a:fillRef>
              <a:effectRef idx="2">
                <a:schemeClr val="accent4">
                  <a:hueOff val="10395693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圆角矩形 12"/>
              <p:cNvSpPr/>
              <p:nvPr/>
            </p:nvSpPr>
            <p:spPr>
              <a:xfrm>
                <a:off x="5732478" y="1260373"/>
                <a:ext cx="1964849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第三步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学习！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5553490" y="127630"/>
            <a:ext cx="1504353" cy="1313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70973" y="2289646"/>
            <a:ext cx="8440382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model.compile</a:t>
            </a:r>
            <a:r>
              <a:rPr lang="en-US" altLang="zh-CN" sz="20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(loss = </a:t>
            </a:r>
            <a:r>
              <a:rPr lang="en-US" altLang="zh-CN" sz="20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zh-CN" sz="20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categorical_crossentropy</a:t>
            </a:r>
            <a:r>
              <a:rPr lang="en-US" altLang="zh-CN" sz="20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</a:t>
            </a:r>
          </a:p>
          <a:p>
            <a:r>
              <a:rPr lang="en-US" altLang="zh-CN" sz="20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</a:t>
            </a:r>
            <a:r>
              <a:rPr lang="en-US" altLang="zh-CN" sz="20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optimizer = ‘</a:t>
            </a:r>
            <a:r>
              <a:rPr lang="en-US" altLang="zh-CN" sz="20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en-US" altLang="zh-CN" sz="2000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msprop</a:t>
            </a:r>
            <a:r>
              <a:rPr lang="en-US" altLang="zh-CN" sz="20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</a:t>
            </a:r>
            <a:endParaRPr lang="en-US" altLang="zh-CN" sz="2000" dirty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20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</a:t>
            </a:r>
            <a:r>
              <a:rPr lang="en-US" altLang="zh-CN" sz="20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metrics = [</a:t>
            </a:r>
            <a:r>
              <a:rPr lang="en-US" altLang="zh-CN" sz="20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'accuracy'])</a:t>
            </a:r>
          </a:p>
        </p:txBody>
      </p:sp>
    </p:spTree>
    <p:extLst>
      <p:ext uri="{BB962C8B-B14F-4D97-AF65-F5344CB8AC3E}">
        <p14:creationId xmlns:p14="http://schemas.microsoft.com/office/powerpoint/2010/main" val="9343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3742544" y="163804"/>
            <a:ext cx="5039860" cy="1287075"/>
            <a:chOff x="3574937" y="165444"/>
            <a:chExt cx="5039860" cy="1287075"/>
          </a:xfrm>
        </p:grpSpPr>
        <p:grpSp>
          <p:nvGrpSpPr>
            <p:cNvPr id="22" name="组合 21"/>
            <p:cNvGrpSpPr/>
            <p:nvPr/>
          </p:nvGrpSpPr>
          <p:grpSpPr>
            <a:xfrm>
              <a:off x="3574937" y="183515"/>
              <a:ext cx="1388690" cy="1269004"/>
              <a:chOff x="6931" y="1318983"/>
              <a:chExt cx="2071799" cy="1825772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6931" y="1318983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圆角矩形 4"/>
              <p:cNvSpPr/>
              <p:nvPr/>
            </p:nvSpPr>
            <p:spPr>
              <a:xfrm>
                <a:off x="60407" y="1365054"/>
                <a:ext cx="1964849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第一步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构建神经网络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082148" y="676728"/>
              <a:ext cx="303735" cy="387797"/>
              <a:chOff x="2285910" y="1918765"/>
              <a:chExt cx="439221" cy="513806"/>
            </a:xfrm>
          </p:grpSpPr>
          <p:sp>
            <p:nvSpPr>
              <p:cNvPr id="33" name="右箭头 32"/>
              <p:cNvSpPr/>
              <p:nvPr/>
            </p:nvSpPr>
            <p:spPr>
              <a:xfrm>
                <a:off x="2285910" y="1918765"/>
                <a:ext cx="439221" cy="5138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右箭头 6"/>
              <p:cNvSpPr/>
              <p:nvPr/>
            </p:nvSpPr>
            <p:spPr>
              <a:xfrm>
                <a:off x="2285910" y="2021526"/>
                <a:ext cx="307455" cy="3082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450385" y="165444"/>
              <a:ext cx="1364591" cy="1235074"/>
              <a:chOff x="2795952" y="1253481"/>
              <a:chExt cx="2071799" cy="1825772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2795952" y="1253481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5197847"/>
                  <a:satOff val="-23984"/>
                  <a:lumOff val="883"/>
                  <a:alphaOff val="0"/>
                </a:schemeClr>
              </a:fillRef>
              <a:effectRef idx="2">
                <a:schemeClr val="accent4">
                  <a:hueOff val="5197847"/>
                  <a:satOff val="-23984"/>
                  <a:lumOff val="88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圆角矩形 8"/>
              <p:cNvSpPr/>
              <p:nvPr/>
            </p:nvSpPr>
            <p:spPr>
              <a:xfrm>
                <a:off x="2823765" y="1321276"/>
                <a:ext cx="1964847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第二步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确定学习目标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890236" y="683747"/>
              <a:ext cx="303735" cy="387797"/>
              <a:chOff x="5186429" y="1918765"/>
              <a:chExt cx="439221" cy="513806"/>
            </a:xfrm>
          </p:grpSpPr>
          <p:sp>
            <p:nvSpPr>
              <p:cNvPr id="29" name="右箭头 28"/>
              <p:cNvSpPr/>
              <p:nvPr/>
            </p:nvSpPr>
            <p:spPr>
              <a:xfrm>
                <a:off x="5186429" y="1918765"/>
                <a:ext cx="439221" cy="5138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10395693"/>
                  <a:satOff val="-47968"/>
                  <a:lumOff val="1765"/>
                  <a:alphaOff val="0"/>
                </a:schemeClr>
              </a:fillRef>
              <a:effectRef idx="2">
                <a:schemeClr val="accent4">
                  <a:hueOff val="10395693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右箭头 10"/>
              <p:cNvSpPr/>
              <p:nvPr/>
            </p:nvSpPr>
            <p:spPr>
              <a:xfrm>
                <a:off x="5186429" y="2021526"/>
                <a:ext cx="307455" cy="3082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255816" y="175131"/>
              <a:ext cx="1358981" cy="1235074"/>
              <a:chOff x="5679034" y="1221218"/>
              <a:chExt cx="2071799" cy="1825772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5679034" y="1221218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10395693"/>
                  <a:satOff val="-47968"/>
                  <a:lumOff val="1765"/>
                  <a:alphaOff val="0"/>
                </a:schemeClr>
              </a:fillRef>
              <a:effectRef idx="2">
                <a:schemeClr val="accent4">
                  <a:hueOff val="10395693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12"/>
              <p:cNvSpPr/>
              <p:nvPr/>
            </p:nvSpPr>
            <p:spPr>
              <a:xfrm>
                <a:off x="5732478" y="1260373"/>
                <a:ext cx="1964849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第三步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学习！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7361577" y="124621"/>
            <a:ext cx="1530903" cy="13262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973" y="2339588"/>
            <a:ext cx="844038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model.fit</a:t>
            </a:r>
            <a:r>
              <a:rPr lang="en-US" altLang="zh-CN" sz="20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X_train</a:t>
            </a:r>
            <a:r>
              <a:rPr lang="en-US" altLang="zh-CN" sz="20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2000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Y_train</a:t>
            </a:r>
            <a:r>
              <a:rPr lang="en-US" altLang="zh-CN" sz="2000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2000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batch_size</a:t>
            </a:r>
            <a:r>
              <a:rPr lang="en-US" altLang="zh-CN" sz="2000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=100, epochs=20)</a:t>
            </a:r>
            <a:endParaRPr lang="en-US" altLang="zh-CN" sz="2000" dirty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079" y="3228603"/>
            <a:ext cx="8673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</a:rPr>
              <a:t>http://keras.io/getting-started/faq/#how-can-i-save-a-keras-model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70079" y="3902315"/>
            <a:ext cx="385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评估和使用训练好的模型：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8650" y="4631581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评估</a:t>
            </a:r>
            <a:r>
              <a:rPr lang="en-US" altLang="zh-TW" sz="2400" dirty="0" smtClean="0">
                <a:solidFill>
                  <a:prstClr val="black"/>
                </a:solidFill>
              </a:rPr>
              <a:t>: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8650" y="5683686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使用</a:t>
            </a:r>
            <a:r>
              <a:rPr lang="en-US" altLang="zh-TW" sz="2400" dirty="0" smtClean="0">
                <a:solidFill>
                  <a:prstClr val="black"/>
                </a:solidFill>
              </a:rPr>
              <a:t>: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0079" y="2477529"/>
            <a:ext cx="3966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存储和加载训练好的模型：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pic>
        <p:nvPicPr>
          <p:cNvPr id="24578" name="Picture 2" descr="http://neuralnetworksanddeeplearning.com/images/tikz36.png?_=52975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818" y="1702828"/>
            <a:ext cx="2879892" cy="14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3742544" y="163804"/>
            <a:ext cx="5039860" cy="1287075"/>
            <a:chOff x="3574937" y="165444"/>
            <a:chExt cx="5039860" cy="1287075"/>
          </a:xfrm>
        </p:grpSpPr>
        <p:grpSp>
          <p:nvGrpSpPr>
            <p:cNvPr id="16" name="组合 15"/>
            <p:cNvGrpSpPr/>
            <p:nvPr/>
          </p:nvGrpSpPr>
          <p:grpSpPr>
            <a:xfrm>
              <a:off x="3574937" y="183515"/>
              <a:ext cx="1388690" cy="1269004"/>
              <a:chOff x="6931" y="1318983"/>
              <a:chExt cx="2071799" cy="1825772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6931" y="1318983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圆角矩形 4"/>
              <p:cNvSpPr/>
              <p:nvPr/>
            </p:nvSpPr>
            <p:spPr>
              <a:xfrm>
                <a:off x="60407" y="1365054"/>
                <a:ext cx="1964849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第一步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构建神经网络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082148" y="676728"/>
              <a:ext cx="303735" cy="387797"/>
              <a:chOff x="2285910" y="1918765"/>
              <a:chExt cx="439221" cy="513806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2285910" y="1918765"/>
                <a:ext cx="439221" cy="5138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右箭头 6"/>
              <p:cNvSpPr/>
              <p:nvPr/>
            </p:nvSpPr>
            <p:spPr>
              <a:xfrm>
                <a:off x="2285910" y="2021526"/>
                <a:ext cx="307455" cy="3082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450385" y="165444"/>
              <a:ext cx="1364591" cy="1235074"/>
              <a:chOff x="2795952" y="1253481"/>
              <a:chExt cx="2071799" cy="1825772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2795952" y="1253481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5197847"/>
                  <a:satOff val="-23984"/>
                  <a:lumOff val="883"/>
                  <a:alphaOff val="0"/>
                </a:schemeClr>
              </a:fillRef>
              <a:effectRef idx="2">
                <a:schemeClr val="accent4">
                  <a:hueOff val="5197847"/>
                  <a:satOff val="-23984"/>
                  <a:lumOff val="88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圆角矩形 8"/>
              <p:cNvSpPr/>
              <p:nvPr/>
            </p:nvSpPr>
            <p:spPr>
              <a:xfrm>
                <a:off x="2823765" y="1321276"/>
                <a:ext cx="1964847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第二步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确定学习目标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890236" y="683747"/>
              <a:ext cx="303735" cy="387797"/>
              <a:chOff x="5186429" y="1918765"/>
              <a:chExt cx="439221" cy="513806"/>
            </a:xfrm>
          </p:grpSpPr>
          <p:sp>
            <p:nvSpPr>
              <p:cNvPr id="23" name="右箭头 22"/>
              <p:cNvSpPr/>
              <p:nvPr/>
            </p:nvSpPr>
            <p:spPr>
              <a:xfrm>
                <a:off x="5186429" y="1918765"/>
                <a:ext cx="439221" cy="5138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10395693"/>
                  <a:satOff val="-47968"/>
                  <a:lumOff val="1765"/>
                  <a:alphaOff val="0"/>
                </a:schemeClr>
              </a:fillRef>
              <a:effectRef idx="2">
                <a:schemeClr val="accent4">
                  <a:hueOff val="10395693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右箭头 10"/>
              <p:cNvSpPr/>
              <p:nvPr/>
            </p:nvSpPr>
            <p:spPr>
              <a:xfrm>
                <a:off x="5186429" y="2021526"/>
                <a:ext cx="307455" cy="3082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255816" y="175131"/>
              <a:ext cx="1358981" cy="1235074"/>
              <a:chOff x="5679034" y="1221218"/>
              <a:chExt cx="2071799" cy="1825772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5679034" y="1221218"/>
                <a:ext cx="2071799" cy="182577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10395693"/>
                  <a:satOff val="-47968"/>
                  <a:lumOff val="1765"/>
                  <a:alphaOff val="0"/>
                </a:schemeClr>
              </a:fillRef>
              <a:effectRef idx="2">
                <a:schemeClr val="accent4">
                  <a:hueOff val="10395693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圆角矩形 12"/>
              <p:cNvSpPr/>
              <p:nvPr/>
            </p:nvSpPr>
            <p:spPr>
              <a:xfrm>
                <a:off x="5732478" y="1260373"/>
                <a:ext cx="1964849" cy="17188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第三步</a:t>
                </a:r>
                <a:r>
                  <a:rPr lang="en-US" altLang="zh-TW" sz="2400" dirty="0" smtClean="0">
                    <a:solidFill>
                      <a:prstClr val="white"/>
                    </a:solidFill>
                  </a:rPr>
                  <a:t>: </a:t>
                </a:r>
              </a:p>
              <a:p>
                <a:pPr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dirty="0" smtClean="0">
                    <a:solidFill>
                      <a:prstClr val="white"/>
                    </a:solidFill>
                  </a:rPr>
                  <a:t>学习！</a:t>
                </a:r>
                <a:endParaRPr lang="zh-TW" altLang="en-US" sz="2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3635896" y="142129"/>
            <a:ext cx="5225243" cy="1308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flipH="1" flipV="1">
            <a:off x="7458479" y="1702828"/>
            <a:ext cx="1073960" cy="9644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77" name="TextBox 24576"/>
          <p:cNvSpPr txBox="1"/>
          <p:nvPr/>
        </p:nvSpPr>
        <p:spPr>
          <a:xfrm>
            <a:off x="5175388" y="2185050"/>
            <a:ext cx="1107996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训练好的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prstClr val="white"/>
                </a:solidFill>
              </a:rPr>
              <a:t>神经网络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65058" y="4400748"/>
            <a:ext cx="7082249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score = </a:t>
            </a:r>
            <a:r>
              <a:rPr lang="en-US" altLang="zh-CN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model.evaluate</a:t>
            </a:r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dirty="0" err="1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X_test</a:t>
            </a:r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Y_test</a:t>
            </a:r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zh-CN" dirty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fontAlgn="base"/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(‘Test loss: ', </a:t>
            </a:r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score[0])</a:t>
            </a:r>
          </a:p>
          <a:p>
            <a:pPr fontAlgn="base"/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(‘Test accuracy: ', </a:t>
            </a:r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score[1])</a:t>
            </a:r>
            <a:endParaRPr lang="en-US" altLang="zh-CN" dirty="0" smtClean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5057" y="5729852"/>
            <a:ext cx="708224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result </a:t>
            </a:r>
            <a:r>
              <a:rPr lang="en-US" altLang="zh-CN" dirty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zh-CN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model.predict</a:t>
            </a:r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dirty="0" err="1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X_test</a:t>
            </a:r>
            <a:r>
              <a:rPr lang="en-US" altLang="zh-CN" dirty="0" smtClean="0">
                <a:solidFill>
                  <a:prstClr val="whit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zh-CN" dirty="0">
              <a:solidFill>
                <a:prstClr val="white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cifar10_cnn.py</a:t>
            </a:r>
          </a:p>
          <a:p>
            <a:pPr marL="400050" lvl="1" indent="0">
              <a:buNone/>
            </a:pPr>
            <a:r>
              <a:rPr lang="en-US" altLang="zh-CN" dirty="0" smtClean="0"/>
              <a:t>Test loss: 2.27</a:t>
            </a:r>
          </a:p>
          <a:p>
            <a:pPr marL="400050" lvl="1" indent="0">
              <a:buNone/>
            </a:pPr>
            <a:r>
              <a:rPr lang="en-US" altLang="zh-CN" dirty="0" smtClean="0"/>
              <a:t>Test accuracy: 0.6869</a:t>
            </a:r>
          </a:p>
          <a:p>
            <a:pPr marL="40005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cifar10_cnn_new.py</a:t>
            </a:r>
          </a:p>
          <a:p>
            <a:pPr marL="457200" lvl="1" indent="0">
              <a:buNone/>
            </a:pPr>
            <a:r>
              <a:rPr lang="en-US" altLang="zh-CN" dirty="0" smtClean="0"/>
              <a:t>Test loss: </a:t>
            </a:r>
            <a:r>
              <a:rPr lang="en-US" altLang="zh-CN" dirty="0" smtClean="0"/>
              <a:t>0.7239</a:t>
            </a:r>
          </a:p>
          <a:p>
            <a:pPr marL="457200" lvl="1" indent="0">
              <a:buNone/>
            </a:pPr>
            <a:r>
              <a:rPr lang="en-US" altLang="zh-CN" dirty="0" smtClean="0"/>
              <a:t>Test </a:t>
            </a:r>
            <a:r>
              <a:rPr lang="en-US" altLang="zh-CN" dirty="0" smtClean="0"/>
              <a:t>accuracy</a:t>
            </a:r>
            <a:r>
              <a:rPr lang="en-US" altLang="zh-CN" smtClean="0"/>
              <a:t>: </a:t>
            </a:r>
            <a:r>
              <a:rPr lang="en-US" altLang="zh-CN" smtClean="0"/>
              <a:t>0.755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58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4477048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图像处理为什么要用</a:t>
            </a:r>
            <a:r>
              <a:rPr lang="en-US" altLang="zh-CN" dirty="0"/>
              <a:t>CNN?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相同模式可能出现在图像的不同区域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2578586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17" y="2867957"/>
            <a:ext cx="2151234" cy="1279848"/>
          </a:xfrm>
          <a:prstGeom prst="rect">
            <a:avLst/>
          </a:prstGeom>
        </p:spPr>
      </p:pic>
      <p:sp>
        <p:nvSpPr>
          <p:cNvPr id="10" name="雲朵形圖說文字 9"/>
          <p:cNvSpPr/>
          <p:nvPr/>
        </p:nvSpPr>
        <p:spPr>
          <a:xfrm>
            <a:off x="5292080" y="2276872"/>
            <a:ext cx="3096344" cy="1023714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我负责看左上有没有</a:t>
            </a:r>
            <a:r>
              <a:rPr lang="zh-CN" altLang="zh-CN" sz="2400" dirty="0" smtClean="0"/>
              <a:t>喙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89051" y="262851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03855" y="4993913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672" y="4653035"/>
            <a:ext cx="2295525" cy="1590675"/>
          </a:xfrm>
          <a:prstGeom prst="rect">
            <a:avLst/>
          </a:prstGeom>
        </p:spPr>
      </p:pic>
      <p:sp>
        <p:nvSpPr>
          <p:cNvPr id="31" name="雲朵形圖說文字 30"/>
          <p:cNvSpPr/>
          <p:nvPr/>
        </p:nvSpPr>
        <p:spPr>
          <a:xfrm>
            <a:off x="5292080" y="5513706"/>
            <a:ext cx="3096344" cy="108364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我</a:t>
            </a:r>
            <a:r>
              <a:rPr lang="zh-CN" altLang="en-US" sz="2400" dirty="0" smtClean="0"/>
              <a:t>负责看中间有没有</a:t>
            </a:r>
            <a:r>
              <a:rPr lang="zh-CN" altLang="zh-CN" sz="2400" dirty="0" smtClean="0"/>
              <a:t>喙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92080" y="4422202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可以使用相同的参数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501720" y="391697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几乎做一样的事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445448" y="3767980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31" grpId="0" animBg="1"/>
      <p:bldP spid="6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4477048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图像处理为什么要用</a:t>
            </a:r>
            <a:r>
              <a:rPr lang="en-US" altLang="zh-CN" dirty="0"/>
              <a:t>CNN?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相同模式可能出现在图像的不同区域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2578586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682559"/>
            <a:ext cx="2151234" cy="1279848"/>
          </a:xfrm>
          <a:prstGeom prst="rect">
            <a:avLst/>
          </a:prstGeom>
        </p:spPr>
      </p:pic>
      <p:sp>
        <p:nvSpPr>
          <p:cNvPr id="10" name="雲朵形圖說文字 9"/>
          <p:cNvSpPr/>
          <p:nvPr/>
        </p:nvSpPr>
        <p:spPr>
          <a:xfrm>
            <a:off x="5436096" y="3007973"/>
            <a:ext cx="3096344" cy="1023714"/>
          </a:xfrm>
          <a:prstGeom prst="cloudCallout">
            <a:avLst>
              <a:gd name="adj1" fmla="val -48303"/>
              <a:gd name="adj2" fmla="val 5589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我负责看图中有没有</a:t>
            </a:r>
            <a:r>
              <a:rPr lang="zh-CN" altLang="zh-CN" sz="2400" dirty="0" smtClean="0"/>
              <a:t>喙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89051" y="262851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03855" y="4993913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92080" y="5013448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个神经元就够了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图像处理为什么要用</a:t>
            </a:r>
            <a:r>
              <a:rPr lang="en-US" altLang="zh-CN" dirty="0"/>
              <a:t>CNN?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547753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/>
              <a:t>次采样</a:t>
            </a:r>
            <a:r>
              <a:rPr lang="zh-CN" altLang="en-US" dirty="0" smtClean="0"/>
              <a:t>像素</a:t>
            </a:r>
            <a:r>
              <a:rPr lang="zh-CN" altLang="en-US" dirty="0"/>
              <a:t>点</a:t>
            </a:r>
            <a:r>
              <a:rPr lang="zh-CN" altLang="en-US" dirty="0" smtClean="0"/>
              <a:t>不会改变图像内容</a:t>
            </a:r>
            <a:endParaRPr lang="zh-TW" altLang="en-US" dirty="0"/>
          </a:p>
        </p:txBody>
      </p:sp>
      <p:pic>
        <p:nvPicPr>
          <p:cNvPr id="163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29242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4337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397010" y="36273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91673" y="44249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二次采样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6147" y="24084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鸟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03438" y="28999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鸟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0108" y="551151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通过二次采样可以使图像变小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876147" y="602100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使用更少的网络参数来处理图像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955593" y="6021005"/>
            <a:ext cx="920554" cy="4828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/>
      <p:bldP spid="8" grpId="0"/>
      <p:bldP spid="13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整个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43608" y="2274347"/>
            <a:ext cx="2448272" cy="3201477"/>
            <a:chOff x="-1332550" y="3999117"/>
            <a:chExt cx="2448272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332550" y="5442856"/>
              <a:ext cx="2448272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全连接前馈网络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389256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</a:t>
            </a:r>
            <a:r>
              <a:rPr lang="en-US" altLang="zh-TW" sz="2400" dirty="0" smtClean="0"/>
              <a:t> dog </a:t>
            </a:r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9" y="3414758"/>
            <a:ext cx="132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可重复多次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9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20" grpId="0" animBg="1"/>
      <p:bldP spid="17" grpId="0" animBg="1"/>
      <p:bldP spid="22" grpId="0" animBg="1"/>
      <p:bldP spid="21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4945" y="4419540"/>
            <a:ext cx="4173041" cy="935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0795" y="1672662"/>
            <a:ext cx="4173041" cy="22024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整个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9" y="3414758"/>
            <a:ext cx="1251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可重复多次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899" y="1862451"/>
            <a:ext cx="4211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一些模式比整幅图像小很多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1502" y="3068960"/>
            <a:ext cx="416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相同模式可能出现在图像的不同区域</a:t>
            </a:r>
          </a:p>
        </p:txBody>
      </p:sp>
      <p:sp>
        <p:nvSpPr>
          <p:cNvPr id="8" name="矩形 7"/>
          <p:cNvSpPr/>
          <p:nvPr/>
        </p:nvSpPr>
        <p:spPr>
          <a:xfrm>
            <a:off x="465943" y="4554815"/>
            <a:ext cx="4173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二次采样像素点不会改变图像内容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11" idx="1"/>
            <a:endCxn id="10" idx="3"/>
          </p:cNvCxnSpPr>
          <p:nvPr/>
        </p:nvCxnSpPr>
        <p:spPr>
          <a:xfrm flipH="1">
            <a:off x="4593836" y="2207749"/>
            <a:ext cx="656087" cy="5661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1"/>
            <a:endCxn id="10" idx="3"/>
          </p:cNvCxnSpPr>
          <p:nvPr/>
        </p:nvCxnSpPr>
        <p:spPr>
          <a:xfrm flipH="1" flipV="1">
            <a:off x="4593836" y="2773875"/>
            <a:ext cx="656087" cy="1602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1"/>
            <a:endCxn id="25" idx="3"/>
          </p:cNvCxnSpPr>
          <p:nvPr/>
        </p:nvCxnSpPr>
        <p:spPr>
          <a:xfrm flipH="1">
            <a:off x="4587986" y="3307761"/>
            <a:ext cx="661937" cy="1579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  <a:endCxn id="25" idx="3"/>
          </p:cNvCxnSpPr>
          <p:nvPr/>
        </p:nvCxnSpPr>
        <p:spPr>
          <a:xfrm flipH="1" flipV="1">
            <a:off x="4587986" y="4887306"/>
            <a:ext cx="661937" cy="5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1190" y="1388954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特性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87518" y="2492896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特性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7518" y="407072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特性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40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整个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43608" y="2274347"/>
            <a:ext cx="2448272" cy="3201477"/>
            <a:chOff x="-1332550" y="3999117"/>
            <a:chExt cx="2448272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332550" y="5442856"/>
              <a:ext cx="2448272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全连接前馈网络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389256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</a:t>
            </a:r>
            <a:r>
              <a:rPr lang="en-US" altLang="zh-TW" sz="2400" dirty="0" smtClean="0"/>
              <a:t> dog </a:t>
            </a:r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9" y="3414758"/>
            <a:ext cx="132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可重复多次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1864286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189870" y="4028284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20" grpId="0" animBg="1"/>
      <p:bldP spid="17" grpId="0" animBg="1"/>
      <p:bldP spid="22" grpId="0" animBg="1"/>
      <p:bldP spid="21" grpId="0"/>
      <p:bldP spid="2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2287</Words>
  <Application>Microsoft Office PowerPoint</Application>
  <PresentationFormat>全屏显示(4:3)</PresentationFormat>
  <Paragraphs>1193</Paragraphs>
  <Slides>36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Office 主题</vt:lpstr>
      <vt:lpstr>Office 佈景主題</vt:lpstr>
      <vt:lpstr>1_Office 佈景主題</vt:lpstr>
      <vt:lpstr>方程式</vt:lpstr>
      <vt:lpstr>深度学习</vt:lpstr>
      <vt:lpstr>图像处理为什么要用CNN?</vt:lpstr>
      <vt:lpstr>图像处理为什么要用CNN?</vt:lpstr>
      <vt:lpstr>图像处理为什么要用CNN?</vt:lpstr>
      <vt:lpstr>图像处理为什么要用CNN?</vt:lpstr>
      <vt:lpstr>图像处理为什么要用CNN?</vt:lpstr>
      <vt:lpstr>整个CNN</vt:lpstr>
      <vt:lpstr>整个CNN</vt:lpstr>
      <vt:lpstr>整个CNN</vt:lpstr>
      <vt:lpstr>CNN – 卷积</vt:lpstr>
      <vt:lpstr>CNN – 卷积</vt:lpstr>
      <vt:lpstr>CNN – 卷积</vt:lpstr>
      <vt:lpstr>CNN – 卷积</vt:lpstr>
      <vt:lpstr>CNN – 卷积</vt:lpstr>
      <vt:lpstr>CNN – 零填充</vt:lpstr>
      <vt:lpstr>CNN – 彩色图像</vt:lpstr>
      <vt:lpstr>PowerPoint 演示文稿</vt:lpstr>
      <vt:lpstr>PowerPoint 演示文稿</vt:lpstr>
      <vt:lpstr>PowerPoint 演示文稿</vt:lpstr>
      <vt:lpstr>整个CNN</vt:lpstr>
      <vt:lpstr>CNN – 最大值池化</vt:lpstr>
      <vt:lpstr>CNN – 最大值池化</vt:lpstr>
      <vt:lpstr>整个CNN</vt:lpstr>
      <vt:lpstr>整个CNN</vt:lpstr>
      <vt:lpstr>扁平化</vt:lpstr>
      <vt:lpstr>案例应用：图像识别</vt:lpstr>
      <vt:lpstr>Keras：数据加载</vt:lpstr>
      <vt:lpstr>Keras：数据预处理</vt:lpstr>
      <vt:lpstr>Keras：</vt:lpstr>
      <vt:lpstr>Keras：</vt:lpstr>
      <vt:lpstr>Keras：</vt:lpstr>
      <vt:lpstr>Keras</vt:lpstr>
      <vt:lpstr>Keras</vt:lpstr>
      <vt:lpstr>Keras</vt:lpstr>
      <vt:lpstr>Keras</vt:lpstr>
      <vt:lpstr>完整的程序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Qiuyue</dc:creator>
  <cp:lastModifiedBy>Qiuyue</cp:lastModifiedBy>
  <cp:revision>63</cp:revision>
  <dcterms:created xsi:type="dcterms:W3CDTF">2017-06-04T01:26:10Z</dcterms:created>
  <dcterms:modified xsi:type="dcterms:W3CDTF">2017-07-07T13:57:35Z</dcterms:modified>
</cp:coreProperties>
</file>