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6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9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3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8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7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5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2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0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6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8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8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46312" y="1791047"/>
            <a:ext cx="2514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Lung extraction: Thresholding operation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03612" y="2463400"/>
            <a:ext cx="0" cy="5782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46312" y="3014729"/>
            <a:ext cx="2514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Airway segmentation: Region growing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483442" y="3687082"/>
            <a:ext cx="0" cy="60735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46312" y="4310128"/>
            <a:ext cx="2514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Lung separation: Connected 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2200" y="1080246"/>
            <a:ext cx="2819089" cy="455644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37030" y="1072406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Lung segmentation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4239514" y="1079564"/>
            <a:ext cx="3754079" cy="458395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2592" y="1079564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Initial fissure prediction</a:t>
            </a:r>
            <a:endParaRPr lang="zh-CN" altLang="en-US" b="1" dirty="0"/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6367063" y="2455882"/>
            <a:ext cx="132453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Lung SSM</a:t>
            </a:r>
            <a:endParaRPr lang="zh-CN" altLang="en-US" dirty="0"/>
          </a:p>
        </p:txBody>
      </p:sp>
      <p:cxnSp>
        <p:nvCxnSpPr>
          <p:cNvPr id="22" name="直接箭头连接符 4"/>
          <p:cNvCxnSpPr/>
          <p:nvPr/>
        </p:nvCxnSpPr>
        <p:spPr>
          <a:xfrm>
            <a:off x="6981724" y="2063331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6210973" y="3261546"/>
            <a:ext cx="165958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mode </a:t>
            </a:r>
            <a:r>
              <a:rPr lang="en-US" altLang="zh-CN" dirty="0"/>
              <a:t>weights</a:t>
            </a:r>
            <a:endParaRPr lang="zh-CN" altLang="en-US" dirty="0"/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418476" y="2317383"/>
            <a:ext cx="128755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Separate lung mesh</a:t>
            </a:r>
            <a:endParaRPr lang="zh-CN" altLang="en-US" dirty="0"/>
          </a:p>
        </p:txBody>
      </p:sp>
      <p:cxnSp>
        <p:nvCxnSpPr>
          <p:cNvPr id="25" name="直接箭头连接符 4"/>
          <p:cNvCxnSpPr/>
          <p:nvPr/>
        </p:nvCxnSpPr>
        <p:spPr>
          <a:xfrm flipV="1">
            <a:off x="5706032" y="2645071"/>
            <a:ext cx="622300" cy="308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5759704" y="2253752"/>
            <a:ext cx="1333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6322851" y="4087022"/>
            <a:ext cx="154932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Lobar SSM</a:t>
            </a:r>
            <a:endParaRPr lang="zh-CN" altLang="en-US" dirty="0"/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6909716" y="3647507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+mn-ea"/>
              </a:rPr>
              <a:t>Input</a:t>
            </a:r>
            <a:endParaRPr lang="zh-CN" altLang="en-US" dirty="0">
              <a:latin typeface="+mn-lt"/>
              <a:ea typeface="+mn-ea"/>
            </a:endParaRPr>
          </a:p>
        </p:txBody>
      </p:sp>
      <p:cxnSp>
        <p:nvCxnSpPr>
          <p:cNvPr id="29" name="直接箭头连接符 4"/>
          <p:cNvCxnSpPr/>
          <p:nvPr/>
        </p:nvCxnSpPr>
        <p:spPr>
          <a:xfrm>
            <a:off x="6970612" y="3630878"/>
            <a:ext cx="0" cy="46334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6135452" y="4882370"/>
            <a:ext cx="173672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/>
              <a:t>Deformed PCA lobe model</a:t>
            </a:r>
            <a:endParaRPr lang="zh-CN" altLang="en-US"/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6909716" y="4510279"/>
            <a:ext cx="987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Deform</a:t>
            </a:r>
            <a:endParaRPr lang="zh-CN" altLang="en-US" dirty="0"/>
          </a:p>
        </p:txBody>
      </p: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6316032" y="1421386"/>
            <a:ext cx="1375566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/>
              <a:t>Training lobe mesh</a:t>
            </a:r>
            <a:endParaRPr lang="zh-CN" altLang="en-US"/>
          </a:p>
        </p:txBody>
      </p:sp>
      <p:cxnSp>
        <p:nvCxnSpPr>
          <p:cNvPr id="33" name="直接箭头连接符 4"/>
          <p:cNvCxnSpPr/>
          <p:nvPr/>
        </p:nvCxnSpPr>
        <p:spPr>
          <a:xfrm>
            <a:off x="6981724" y="282949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4"/>
          <p:cNvCxnSpPr/>
          <p:nvPr/>
        </p:nvCxnSpPr>
        <p:spPr>
          <a:xfrm>
            <a:off x="6909716" y="4463552"/>
            <a:ext cx="0" cy="46334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00256" y="1087404"/>
            <a:ext cx="2792070" cy="457611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400256" y="1079564"/>
            <a:ext cx="29190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b="1" dirty="0"/>
              <a:t>Multiscale fissure detection</a:t>
            </a:r>
            <a:endParaRPr lang="zh-CN" altLang="en-US" b="1" dirty="0"/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8878886" y="2596376"/>
            <a:ext cx="198497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Hessian-based fissure detection</a:t>
            </a:r>
            <a:endParaRPr lang="zh-CN" altLang="en-US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048328" y="1484784"/>
            <a:ext cx="170338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SSM predicted ROI</a:t>
            </a:r>
            <a:endParaRPr lang="zh-CN" altLang="en-US" dirty="0"/>
          </a:p>
        </p:txBody>
      </p:sp>
      <p:cxnSp>
        <p:nvCxnSpPr>
          <p:cNvPr id="39" name="直接箭头连接符 4"/>
          <p:cNvCxnSpPr/>
          <p:nvPr/>
        </p:nvCxnSpPr>
        <p:spPr>
          <a:xfrm flipH="1">
            <a:off x="9869999" y="2115147"/>
            <a:ext cx="2" cy="47179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"/>
          <p:cNvSpPr txBox="1">
            <a:spLocks noChangeArrowheads="1"/>
          </p:cNvSpPr>
          <p:nvPr/>
        </p:nvSpPr>
        <p:spPr bwMode="auto">
          <a:xfrm>
            <a:off x="8847636" y="3716654"/>
            <a:ext cx="204722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Connected component filters</a:t>
            </a:r>
            <a:endParaRPr lang="zh-CN" altLang="en-US" dirty="0"/>
          </a:p>
        </p:txBody>
      </p:sp>
      <p:sp>
        <p:nvSpPr>
          <p:cNvPr id="41" name="TextBox 2"/>
          <p:cNvSpPr txBox="1">
            <a:spLocks noChangeArrowheads="1"/>
          </p:cNvSpPr>
          <p:nvPr/>
        </p:nvSpPr>
        <p:spPr bwMode="auto">
          <a:xfrm>
            <a:off x="8847636" y="4796774"/>
            <a:ext cx="204722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Fissure surface fitting</a:t>
            </a:r>
            <a:endParaRPr lang="zh-CN" altLang="en-US" dirty="0"/>
          </a:p>
        </p:txBody>
      </p:sp>
      <p:cxnSp>
        <p:nvCxnSpPr>
          <p:cNvPr id="42" name="直接箭头连接符 4"/>
          <p:cNvCxnSpPr/>
          <p:nvPr/>
        </p:nvCxnSpPr>
        <p:spPr>
          <a:xfrm flipH="1">
            <a:off x="9855748" y="3284606"/>
            <a:ext cx="2" cy="47179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"/>
          <p:cNvCxnSpPr/>
          <p:nvPr/>
        </p:nvCxnSpPr>
        <p:spPr>
          <a:xfrm flipH="1">
            <a:off x="9855746" y="4362985"/>
            <a:ext cx="2" cy="47179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"/>
          <p:cNvCxnSpPr/>
          <p:nvPr/>
        </p:nvCxnSpPr>
        <p:spPr>
          <a:xfrm flipV="1">
            <a:off x="3911289" y="3239625"/>
            <a:ext cx="328225" cy="30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"/>
          <p:cNvCxnSpPr/>
          <p:nvPr/>
        </p:nvCxnSpPr>
        <p:spPr>
          <a:xfrm>
            <a:off x="7968208" y="3212976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6" grpId="0"/>
      <p:bldP spid="27" grpId="0" animBg="1"/>
      <p:bldP spid="28" grpId="0"/>
      <p:bldP spid="30" grpId="0" animBg="1"/>
      <p:bldP spid="31" grpId="0"/>
      <p:bldP spid="32" grpId="0" animBg="1"/>
      <p:bldP spid="37" grpId="0" animBg="1"/>
      <p:bldP spid="38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817043" y="2093359"/>
            <a:ext cx="132453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Lung SSM</a:t>
            </a:r>
            <a:endParaRPr lang="zh-CN" altLang="en-US" dirty="0"/>
          </a:p>
        </p:txBody>
      </p:sp>
      <p:cxnSp>
        <p:nvCxnSpPr>
          <p:cNvPr id="3" name="直接箭头连接符 4"/>
          <p:cNvCxnSpPr/>
          <p:nvPr/>
        </p:nvCxnSpPr>
        <p:spPr>
          <a:xfrm>
            <a:off x="3431704" y="1700808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660953" y="2899023"/>
            <a:ext cx="165958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mode </a:t>
            </a:r>
            <a:r>
              <a:rPr lang="en-US" altLang="zh-CN" dirty="0"/>
              <a:t>weights</a:t>
            </a:r>
            <a:endParaRPr lang="zh-CN" altLang="en-US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68456" y="1954860"/>
            <a:ext cx="128755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Separate </a:t>
            </a:r>
            <a:r>
              <a:rPr lang="en-US" altLang="zh-CN" dirty="0"/>
              <a:t>lung </a:t>
            </a:r>
            <a:r>
              <a:rPr lang="en-US" altLang="zh-CN" dirty="0" smtClean="0"/>
              <a:t>mesh</a:t>
            </a:r>
            <a:endParaRPr lang="zh-CN" altLang="en-US" dirty="0"/>
          </a:p>
        </p:txBody>
      </p:sp>
      <p:cxnSp>
        <p:nvCxnSpPr>
          <p:cNvPr id="7" name="直接箭头连接符 4"/>
          <p:cNvCxnSpPr/>
          <p:nvPr/>
        </p:nvCxnSpPr>
        <p:spPr>
          <a:xfrm flipV="1">
            <a:off x="2156012" y="2282548"/>
            <a:ext cx="622300" cy="30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209684" y="1891229"/>
            <a:ext cx="1333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646896" y="3731697"/>
            <a:ext cx="16876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Lobar SSM</a:t>
            </a:r>
            <a:endParaRPr lang="zh-CN" altLang="en-US" dirty="0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3359696" y="328498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Input</a:t>
            </a:r>
            <a:endParaRPr lang="zh-CN" altLang="en-US" dirty="0"/>
          </a:p>
        </p:txBody>
      </p:sp>
      <p:cxnSp>
        <p:nvCxnSpPr>
          <p:cNvPr id="11" name="直接箭头连接符 4"/>
          <p:cNvCxnSpPr/>
          <p:nvPr/>
        </p:nvCxnSpPr>
        <p:spPr>
          <a:xfrm>
            <a:off x="3420592" y="3268355"/>
            <a:ext cx="0" cy="463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585432" y="4519847"/>
            <a:ext cx="173672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Deformed PCA lobe model</a:t>
            </a:r>
            <a:endParaRPr lang="zh-CN" altLang="en-US"/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359696" y="4147756"/>
            <a:ext cx="987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Deform</a:t>
            </a:r>
            <a:endParaRPr lang="zh-CN" altLang="en-US" dirty="0"/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2766012" y="1058863"/>
            <a:ext cx="1375566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Training lobe mesh</a:t>
            </a:r>
            <a:endParaRPr lang="zh-CN" altLang="en-US"/>
          </a:p>
        </p:txBody>
      </p:sp>
      <p:cxnSp>
        <p:nvCxnSpPr>
          <p:cNvPr id="26" name="直接箭头连接符 4"/>
          <p:cNvCxnSpPr/>
          <p:nvPr/>
        </p:nvCxnSpPr>
        <p:spPr>
          <a:xfrm>
            <a:off x="3431704" y="2466975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4"/>
          <p:cNvCxnSpPr/>
          <p:nvPr/>
        </p:nvCxnSpPr>
        <p:spPr>
          <a:xfrm>
            <a:off x="3359696" y="4101029"/>
            <a:ext cx="0" cy="463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7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/>
      <p:bldP spid="9" grpId="0" animBg="1"/>
      <p:bldP spid="10" grpId="0"/>
      <p:bldP spid="12" grpId="0" animBg="1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742874" y="1876674"/>
            <a:ext cx="198497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Hessian-based fissure detection</a:t>
            </a:r>
            <a:endParaRPr lang="zh-C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12316" y="765082"/>
            <a:ext cx="170338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SSM predicted ROI</a:t>
            </a:r>
            <a:endParaRPr lang="zh-CN" altLang="en-US" dirty="0"/>
          </a:p>
        </p:txBody>
      </p:sp>
      <p:cxnSp>
        <p:nvCxnSpPr>
          <p:cNvPr id="4" name="直接箭头连接符 4"/>
          <p:cNvCxnSpPr/>
          <p:nvPr/>
        </p:nvCxnSpPr>
        <p:spPr>
          <a:xfrm flipH="1">
            <a:off x="3733987" y="1395445"/>
            <a:ext cx="2" cy="4717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711624" y="2996952"/>
            <a:ext cx="204722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Connected component filters</a:t>
            </a:r>
            <a:endParaRPr lang="zh-CN" altLang="en-US" dirty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711624" y="4077072"/>
            <a:ext cx="204722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Fissure surface fitting</a:t>
            </a:r>
            <a:endParaRPr lang="zh-CN" altLang="en-US" dirty="0"/>
          </a:p>
        </p:txBody>
      </p:sp>
      <p:cxnSp>
        <p:nvCxnSpPr>
          <p:cNvPr id="14" name="直接箭头连接符 4"/>
          <p:cNvCxnSpPr/>
          <p:nvPr/>
        </p:nvCxnSpPr>
        <p:spPr>
          <a:xfrm flipH="1">
            <a:off x="3719736" y="2564904"/>
            <a:ext cx="2" cy="4717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4"/>
          <p:cNvCxnSpPr/>
          <p:nvPr/>
        </p:nvCxnSpPr>
        <p:spPr>
          <a:xfrm flipH="1">
            <a:off x="3719734" y="3643283"/>
            <a:ext cx="2" cy="4717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" name="Picture 1" descr="D:\PhD\ConferencePaper\MICCAIConference\MICCAIPaperPics\20170113\Screenshot from 2017-01-16 19_10_3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3" t="29630" r="40160" b="62621"/>
          <a:stretch/>
        </p:blipFill>
        <p:spPr bwMode="auto">
          <a:xfrm rot="16200000">
            <a:off x="7722034" y="2305121"/>
            <a:ext cx="3076162" cy="7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9347194" y="1165596"/>
            <a:ext cx="311477" cy="3076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347194" y="1102437"/>
            <a:ext cx="11176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25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20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15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10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</TotalTime>
  <Words>91</Words>
  <Application>Microsoft Office PowerPoint</Application>
  <PresentationFormat>自定义</PresentationFormat>
  <Paragraphs>43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zywamxj</dc:creator>
  <cp:lastModifiedBy>zywamxj</cp:lastModifiedBy>
  <cp:revision>18</cp:revision>
  <dcterms:created xsi:type="dcterms:W3CDTF">2015-05-05T08:02:14Z</dcterms:created>
  <dcterms:modified xsi:type="dcterms:W3CDTF">2017-01-17T01:15:40Z</dcterms:modified>
</cp:coreProperties>
</file>