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7" r:id="rId2"/>
  </p:sldIdLst>
  <p:sldSz cx="42803763" cy="30275213"/>
  <p:notesSz cx="6858000" cy="9144000"/>
  <p:defaultTextStyle>
    <a:defPPr>
      <a:defRPr lang="en-NZ"/>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5" d="100"/>
          <a:sy n="25" d="100"/>
        </p:scale>
        <p:origin x="-1470" y="-102"/>
      </p:cViewPr>
      <p:guideLst>
        <p:guide orient="horz" pos="9535"/>
        <p:guide pos="134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cs typeface="ＭＳ Ｐゴシック" charset="-128"/>
              </a:defRPr>
            </a:lvl1pPr>
          </a:lstStyle>
          <a:p>
            <a:pPr>
              <a:defRPr/>
            </a:pPr>
            <a:endParaRPr lang="en-GB"/>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cs typeface="ＭＳ Ｐゴシック" charset="-128"/>
              </a:defRPr>
            </a:lvl1pPr>
          </a:lstStyle>
          <a:p>
            <a:pPr>
              <a:defRPr/>
            </a:pPr>
            <a:endParaRPr lang="en-GB"/>
          </a:p>
        </p:txBody>
      </p:sp>
      <p:sp>
        <p:nvSpPr>
          <p:cNvPr id="13316" name="Rectangle 4"/>
          <p:cNvSpPr>
            <a:spLocks noGrp="1" noRot="1" noChangeAspect="1" noChangeArrowheads="1" noTextEdit="1"/>
          </p:cNvSpPr>
          <p:nvPr>
            <p:ph type="sldImg" idx="2"/>
          </p:nvPr>
        </p:nvSpPr>
        <p:spPr bwMode="auto">
          <a:xfrm>
            <a:off x="1006475" y="685800"/>
            <a:ext cx="484505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cs typeface="ＭＳ Ｐゴシック" charset="-128"/>
              </a:defRPr>
            </a:lvl1pPr>
          </a:lstStyle>
          <a:p>
            <a:pPr>
              <a:defRPr/>
            </a:pPr>
            <a:endParaRPr lang="en-GB"/>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5A14F4BA-FAEA-4EFD-A5D2-ADBB7CCA5FC7}" type="slidenum">
              <a:rPr lang="en-NZ"/>
              <a:pPr/>
              <a:t>‹#›</a:t>
            </a:fld>
            <a:endParaRPr lang="en-NZ"/>
          </a:p>
        </p:txBody>
      </p:sp>
    </p:spTree>
    <p:extLst>
      <p:ext uri="{BB962C8B-B14F-4D97-AF65-F5344CB8AC3E}">
        <p14:creationId xmlns:p14="http://schemas.microsoft.com/office/powerpoint/2010/main" val="33188525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ＭＳ Ｐゴシック" pitchFamily="-110" charset="-128"/>
      </a:defRPr>
    </a:lvl1pPr>
    <a:lvl2pPr marL="4572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fld id="{94809532-9719-42DF-82AA-8797B3F92E64}" type="slidenum">
              <a:rPr lang="en-NZ" sz="1200"/>
              <a:pPr/>
              <a:t>1</a:t>
            </a:fld>
            <a:endParaRPr lang="en-NZ"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latin typeface="Arial" charset="0"/>
              <a:ea typeface="ＭＳ Ｐゴシック"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09925" y="9404350"/>
            <a:ext cx="36383913" cy="6489700"/>
          </a:xfrm>
        </p:spPr>
        <p:txBody>
          <a:bodyPr/>
          <a:lstStyle/>
          <a:p>
            <a:r>
              <a:rPr lang="en-US" smtClean="0"/>
              <a:t>Click to edit Master title style</a:t>
            </a:r>
            <a:endParaRPr lang="en-US"/>
          </a:p>
        </p:txBody>
      </p:sp>
      <p:sp>
        <p:nvSpPr>
          <p:cNvPr id="3" name="Subtitle 2"/>
          <p:cNvSpPr>
            <a:spLocks noGrp="1"/>
          </p:cNvSpPr>
          <p:nvPr>
            <p:ph type="subTitle" idx="1"/>
          </p:nvPr>
        </p:nvSpPr>
        <p:spPr>
          <a:xfrm>
            <a:off x="6419850" y="17156113"/>
            <a:ext cx="29964063" cy="77374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562935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19348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99150" y="2895600"/>
            <a:ext cx="9848850" cy="25908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52600" y="2895600"/>
            <a:ext cx="29394150" cy="25908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11686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0609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1375" y="19454813"/>
            <a:ext cx="36382325" cy="60134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381375" y="12831763"/>
            <a:ext cx="36382325" cy="66230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66223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752600" y="6477000"/>
            <a:ext cx="19583400" cy="22326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488400" y="6477000"/>
            <a:ext cx="19583400" cy="22326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07825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39950" y="1212850"/>
            <a:ext cx="38523863" cy="50450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39950" y="6777038"/>
            <a:ext cx="18911888" cy="28241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39950" y="9601200"/>
            <a:ext cx="18911888" cy="174434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743988" y="6777038"/>
            <a:ext cx="18919825" cy="28241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1743988" y="9601200"/>
            <a:ext cx="18919825" cy="174434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40184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30087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5633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9950" y="1204913"/>
            <a:ext cx="14082713" cy="51308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6735425" y="1204913"/>
            <a:ext cx="23928388" cy="258397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39950" y="6335713"/>
            <a:ext cx="14082713" cy="207089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18948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9938" y="21193125"/>
            <a:ext cx="25682575" cy="250190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389938" y="2705100"/>
            <a:ext cx="25682575" cy="181657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8389938" y="23695025"/>
            <a:ext cx="25682575" cy="35528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5115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52600" y="2895600"/>
            <a:ext cx="393954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588" tIns="208794" rIns="417588" bIns="208794" numCol="1" anchor="ctr" anchorCtr="0" compatLnSpc="1">
            <a:prstTxWarp prst="textNoShape">
              <a:avLst/>
            </a:prstTxWarp>
          </a:bodyPr>
          <a:lstStyle/>
          <a:p>
            <a:pPr lvl="0"/>
            <a:r>
              <a:rPr lang="en-US" smtClean="0"/>
              <a:t>Click to edit Master title style</a:t>
            </a:r>
            <a:endParaRPr lang="en-NZ" smtClean="0"/>
          </a:p>
        </p:txBody>
      </p:sp>
      <p:sp>
        <p:nvSpPr>
          <p:cNvPr id="1027" name="Rectangle 3"/>
          <p:cNvSpPr>
            <a:spLocks noGrp="1" noChangeArrowheads="1"/>
          </p:cNvSpPr>
          <p:nvPr>
            <p:ph type="body" idx="1"/>
          </p:nvPr>
        </p:nvSpPr>
        <p:spPr bwMode="auto">
          <a:xfrm>
            <a:off x="1752600" y="6477000"/>
            <a:ext cx="39319200" cy="2232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588" tIns="208794" rIns="417588" bIns="208794" numCol="1" anchor="t" anchorCtr="0" compatLnSpc="1">
            <a:prstTxWarp prst="textNoShape">
              <a:avLst/>
            </a:prstTxWarp>
          </a:bodyPr>
          <a:lstStyle/>
          <a:p>
            <a:pPr lvl="0"/>
            <a:r>
              <a:rPr lang="en-NZ" smtClean="0"/>
              <a:t>Click to edit Master text styles</a:t>
            </a:r>
          </a:p>
          <a:p>
            <a:pPr lvl="1"/>
            <a:r>
              <a:rPr lang="en-NZ" smtClean="0"/>
              <a:t>Second level</a:t>
            </a:r>
          </a:p>
          <a:p>
            <a:pPr lvl="2"/>
            <a:r>
              <a:rPr lang="en-NZ" smtClean="0"/>
              <a:t>Third level</a:t>
            </a:r>
          </a:p>
          <a:p>
            <a:pPr lvl="2"/>
            <a:endParaRPr lang="en-NZ" smtClean="0"/>
          </a:p>
        </p:txBody>
      </p:sp>
      <p:pic>
        <p:nvPicPr>
          <p:cNvPr id="1028" name="Picture 10" descr="A0Top"/>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28055888" cy="234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6" descr="ABI_Positive_RGB_NoStrap.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30011688" y="571500"/>
            <a:ext cx="11087100" cy="256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175125" rtl="0" eaLnBrk="1" fontAlgn="base" hangingPunct="1">
        <a:spcBef>
          <a:spcPct val="0"/>
        </a:spcBef>
        <a:spcAft>
          <a:spcPct val="0"/>
        </a:spcAft>
        <a:defRPr sz="12000" b="1">
          <a:solidFill>
            <a:schemeClr val="tx2"/>
          </a:solidFill>
          <a:latin typeface="+mj-lt"/>
          <a:ea typeface="+mj-ea"/>
          <a:cs typeface="+mj-cs"/>
        </a:defRPr>
      </a:lvl1pPr>
      <a:lvl2pPr algn="l" defTabSz="4175125" rtl="0" eaLnBrk="1" fontAlgn="base" hangingPunct="1">
        <a:spcBef>
          <a:spcPct val="0"/>
        </a:spcBef>
        <a:spcAft>
          <a:spcPct val="0"/>
        </a:spcAft>
        <a:defRPr sz="12000" b="1">
          <a:solidFill>
            <a:schemeClr val="tx2"/>
          </a:solidFill>
          <a:latin typeface="Verdana" pitchFamily="-110" charset="0"/>
          <a:ea typeface="ＭＳ Ｐゴシック" pitchFamily="-110" charset="-128"/>
          <a:cs typeface="ＭＳ Ｐゴシック" pitchFamily="-110" charset="-128"/>
        </a:defRPr>
      </a:lvl2pPr>
      <a:lvl3pPr algn="l" defTabSz="4175125" rtl="0" eaLnBrk="1" fontAlgn="base" hangingPunct="1">
        <a:spcBef>
          <a:spcPct val="0"/>
        </a:spcBef>
        <a:spcAft>
          <a:spcPct val="0"/>
        </a:spcAft>
        <a:defRPr sz="12000" b="1">
          <a:solidFill>
            <a:schemeClr val="tx2"/>
          </a:solidFill>
          <a:latin typeface="Verdana" pitchFamily="-110" charset="0"/>
          <a:ea typeface="ＭＳ Ｐゴシック" pitchFamily="-110" charset="-128"/>
          <a:cs typeface="ＭＳ Ｐゴシック" pitchFamily="-110" charset="-128"/>
        </a:defRPr>
      </a:lvl3pPr>
      <a:lvl4pPr algn="l" defTabSz="4175125" rtl="0" eaLnBrk="1" fontAlgn="base" hangingPunct="1">
        <a:spcBef>
          <a:spcPct val="0"/>
        </a:spcBef>
        <a:spcAft>
          <a:spcPct val="0"/>
        </a:spcAft>
        <a:defRPr sz="12000" b="1">
          <a:solidFill>
            <a:schemeClr val="tx2"/>
          </a:solidFill>
          <a:latin typeface="Verdana" pitchFamily="-110" charset="0"/>
          <a:ea typeface="ＭＳ Ｐゴシック" pitchFamily="-110" charset="-128"/>
          <a:cs typeface="ＭＳ Ｐゴシック" pitchFamily="-110" charset="-128"/>
        </a:defRPr>
      </a:lvl4pPr>
      <a:lvl5pPr algn="l" defTabSz="4175125" rtl="0" eaLnBrk="1" fontAlgn="base" hangingPunct="1">
        <a:spcBef>
          <a:spcPct val="0"/>
        </a:spcBef>
        <a:spcAft>
          <a:spcPct val="0"/>
        </a:spcAft>
        <a:defRPr sz="12000" b="1">
          <a:solidFill>
            <a:schemeClr val="tx2"/>
          </a:solidFill>
          <a:latin typeface="Verdana" pitchFamily="-110" charset="0"/>
          <a:ea typeface="ＭＳ Ｐゴシック" pitchFamily="-110" charset="-128"/>
          <a:cs typeface="ＭＳ Ｐゴシック" pitchFamily="-110" charset="-128"/>
        </a:defRPr>
      </a:lvl5pPr>
      <a:lvl6pPr marL="457200" algn="l" defTabSz="4175125" rtl="0" eaLnBrk="1" fontAlgn="base" hangingPunct="1">
        <a:spcBef>
          <a:spcPct val="0"/>
        </a:spcBef>
        <a:spcAft>
          <a:spcPct val="0"/>
        </a:spcAft>
        <a:defRPr sz="12000" b="1">
          <a:solidFill>
            <a:schemeClr val="tx2"/>
          </a:solidFill>
          <a:latin typeface="Verdana" pitchFamily="-110" charset="0"/>
          <a:ea typeface="ＭＳ Ｐゴシック" pitchFamily="-110" charset="-128"/>
          <a:cs typeface="ＭＳ Ｐゴシック" pitchFamily="-110" charset="-128"/>
        </a:defRPr>
      </a:lvl6pPr>
      <a:lvl7pPr marL="914400" algn="l" defTabSz="4175125" rtl="0" eaLnBrk="1" fontAlgn="base" hangingPunct="1">
        <a:spcBef>
          <a:spcPct val="0"/>
        </a:spcBef>
        <a:spcAft>
          <a:spcPct val="0"/>
        </a:spcAft>
        <a:defRPr sz="12000" b="1">
          <a:solidFill>
            <a:schemeClr val="tx2"/>
          </a:solidFill>
          <a:latin typeface="Verdana" pitchFamily="-110" charset="0"/>
          <a:ea typeface="ＭＳ Ｐゴシック" pitchFamily="-110" charset="-128"/>
          <a:cs typeface="ＭＳ Ｐゴシック" pitchFamily="-110" charset="-128"/>
        </a:defRPr>
      </a:lvl7pPr>
      <a:lvl8pPr marL="1371600" algn="l" defTabSz="4175125" rtl="0" eaLnBrk="1" fontAlgn="base" hangingPunct="1">
        <a:spcBef>
          <a:spcPct val="0"/>
        </a:spcBef>
        <a:spcAft>
          <a:spcPct val="0"/>
        </a:spcAft>
        <a:defRPr sz="12000" b="1">
          <a:solidFill>
            <a:schemeClr val="tx2"/>
          </a:solidFill>
          <a:latin typeface="Verdana" pitchFamily="-110" charset="0"/>
          <a:ea typeface="ＭＳ Ｐゴシック" pitchFamily="-110" charset="-128"/>
          <a:cs typeface="ＭＳ Ｐゴシック" pitchFamily="-110" charset="-128"/>
        </a:defRPr>
      </a:lvl8pPr>
      <a:lvl9pPr marL="1828800" algn="l" defTabSz="4175125" rtl="0" eaLnBrk="1" fontAlgn="base" hangingPunct="1">
        <a:spcBef>
          <a:spcPct val="0"/>
        </a:spcBef>
        <a:spcAft>
          <a:spcPct val="0"/>
        </a:spcAft>
        <a:defRPr sz="12000" b="1">
          <a:solidFill>
            <a:schemeClr val="tx2"/>
          </a:solidFill>
          <a:latin typeface="Verdana" pitchFamily="-110" charset="0"/>
          <a:ea typeface="ＭＳ Ｐゴシック" pitchFamily="-110" charset="-128"/>
          <a:cs typeface="ＭＳ Ｐゴシック" pitchFamily="-110" charset="-128"/>
        </a:defRPr>
      </a:lvl9pPr>
    </p:titleStyle>
    <p:bodyStyle>
      <a:lvl1pPr marL="342900" indent="-342900" algn="l" defTabSz="4175125" rtl="0" eaLnBrk="1" fontAlgn="base" hangingPunct="1">
        <a:spcBef>
          <a:spcPct val="20000"/>
        </a:spcBef>
        <a:spcAft>
          <a:spcPct val="0"/>
        </a:spcAft>
        <a:buChar char="•"/>
        <a:defRPr sz="3200">
          <a:solidFill>
            <a:schemeClr val="tx1"/>
          </a:solidFill>
          <a:latin typeface="+mn-lt"/>
          <a:ea typeface="+mn-ea"/>
          <a:cs typeface="+mn-cs"/>
        </a:defRPr>
      </a:lvl1pPr>
      <a:lvl2pPr marL="190500" indent="280988" algn="l" defTabSz="4175125" rtl="0" eaLnBrk="1" fontAlgn="base" hangingPunct="1">
        <a:spcBef>
          <a:spcPct val="20000"/>
        </a:spcBef>
        <a:spcAft>
          <a:spcPct val="0"/>
        </a:spcAft>
        <a:buFont typeface="Times" charset="0"/>
        <a:buChar char="•"/>
        <a:defRPr sz="3200">
          <a:solidFill>
            <a:schemeClr val="tx1"/>
          </a:solidFill>
          <a:latin typeface="+mn-lt"/>
          <a:ea typeface="+mn-ea"/>
        </a:defRPr>
      </a:lvl2pPr>
      <a:lvl3pPr marL="679450" indent="-17463" algn="l" defTabSz="4175125" rtl="0" eaLnBrk="1" fontAlgn="base" hangingPunct="1">
        <a:spcBef>
          <a:spcPct val="20000"/>
        </a:spcBef>
        <a:spcAft>
          <a:spcPct val="0"/>
        </a:spcAft>
        <a:buChar char="–"/>
        <a:defRPr sz="3200">
          <a:solidFill>
            <a:schemeClr val="tx1"/>
          </a:solidFill>
          <a:latin typeface="+mn-lt"/>
          <a:ea typeface="+mn-ea"/>
        </a:defRPr>
      </a:lvl3pPr>
      <a:lvl4pPr marL="942975" indent="428625" algn="l" defTabSz="4175125" rtl="0" eaLnBrk="1" fontAlgn="base" hangingPunct="1">
        <a:spcBef>
          <a:spcPct val="20000"/>
        </a:spcBef>
        <a:spcAft>
          <a:spcPct val="0"/>
        </a:spcAft>
        <a:buChar char="–"/>
        <a:defRPr sz="3200">
          <a:solidFill>
            <a:schemeClr val="tx1"/>
          </a:solidFill>
          <a:latin typeface="+mn-lt"/>
          <a:ea typeface="+mn-ea"/>
        </a:defRPr>
      </a:lvl4pPr>
      <a:lvl5pPr marL="1133475" indent="695325" algn="l" defTabSz="4175125" rtl="0" eaLnBrk="1" fontAlgn="base" hangingPunct="1">
        <a:spcBef>
          <a:spcPct val="20000"/>
        </a:spcBef>
        <a:spcAft>
          <a:spcPct val="0"/>
        </a:spcAft>
        <a:buChar char="»"/>
        <a:defRPr sz="4000">
          <a:solidFill>
            <a:schemeClr val="tx1"/>
          </a:solidFill>
          <a:latin typeface="Arial" pitchFamily="-110" charset="0"/>
          <a:ea typeface="+mn-ea"/>
        </a:defRPr>
      </a:lvl5pPr>
      <a:lvl6pPr marL="1590675" algn="l" defTabSz="4175125" rtl="0" eaLnBrk="1" fontAlgn="base" hangingPunct="1">
        <a:spcBef>
          <a:spcPct val="20000"/>
        </a:spcBef>
        <a:spcAft>
          <a:spcPct val="0"/>
        </a:spcAft>
        <a:defRPr sz="4000">
          <a:solidFill>
            <a:schemeClr val="tx1"/>
          </a:solidFill>
          <a:latin typeface="Arial" pitchFamily="-110" charset="0"/>
          <a:ea typeface="+mn-ea"/>
        </a:defRPr>
      </a:lvl6pPr>
      <a:lvl7pPr marL="2047875" algn="l" defTabSz="4175125" rtl="0" eaLnBrk="1" fontAlgn="base" hangingPunct="1">
        <a:spcBef>
          <a:spcPct val="20000"/>
        </a:spcBef>
        <a:spcAft>
          <a:spcPct val="0"/>
        </a:spcAft>
        <a:defRPr sz="4000">
          <a:solidFill>
            <a:schemeClr val="tx1"/>
          </a:solidFill>
          <a:latin typeface="Arial" pitchFamily="-110" charset="0"/>
          <a:ea typeface="+mn-ea"/>
        </a:defRPr>
      </a:lvl7pPr>
      <a:lvl8pPr marL="2505075" algn="l" defTabSz="4175125" rtl="0" eaLnBrk="1" fontAlgn="base" hangingPunct="1">
        <a:spcBef>
          <a:spcPct val="20000"/>
        </a:spcBef>
        <a:spcAft>
          <a:spcPct val="0"/>
        </a:spcAft>
        <a:defRPr sz="4000">
          <a:solidFill>
            <a:schemeClr val="tx1"/>
          </a:solidFill>
          <a:latin typeface="Arial" pitchFamily="-110" charset="0"/>
          <a:ea typeface="+mn-ea"/>
        </a:defRPr>
      </a:lvl8pPr>
      <a:lvl9pPr marL="2962275" algn="l" defTabSz="4175125" rtl="0" eaLnBrk="1" fontAlgn="base" hangingPunct="1">
        <a:spcBef>
          <a:spcPct val="20000"/>
        </a:spcBef>
        <a:spcAft>
          <a:spcPct val="0"/>
        </a:spcAft>
        <a:defRPr sz="4000">
          <a:solidFill>
            <a:schemeClr val="tx1"/>
          </a:solidFill>
          <a:latin typeface="Arial" pitchFamily="-110" charset="0"/>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z="9600" dirty="0"/>
              <a:t>The challenges of pulmonary lobe segmentation and possible solutions</a:t>
            </a:r>
            <a:endParaRPr lang="en-NZ" sz="9600" dirty="0"/>
          </a:p>
        </p:txBody>
      </p:sp>
      <p:sp>
        <p:nvSpPr>
          <p:cNvPr id="14339" name="Rectangle 3"/>
          <p:cNvSpPr>
            <a:spLocks noGrp="1" noChangeArrowheads="1"/>
          </p:cNvSpPr>
          <p:nvPr>
            <p:ph type="body" idx="1"/>
          </p:nvPr>
        </p:nvSpPr>
        <p:spPr>
          <a:xfrm>
            <a:off x="1743698" y="6553200"/>
            <a:ext cx="9991102" cy="22326600"/>
          </a:xfrm>
          <a:gradFill>
            <a:gsLst>
              <a:gs pos="0">
                <a:schemeClr val="accent1">
                  <a:tint val="66000"/>
                  <a:satMod val="160000"/>
                </a:schemeClr>
              </a:gs>
              <a:gs pos="0">
                <a:schemeClr val="accent1">
                  <a:tint val="44500"/>
                  <a:satMod val="160000"/>
                  <a:alpha val="29000"/>
                </a:schemeClr>
              </a:gs>
              <a:gs pos="100000">
                <a:schemeClr val="accent1">
                  <a:tint val="23500"/>
                  <a:satMod val="160000"/>
                </a:schemeClr>
              </a:gs>
            </a:gsLst>
            <a:lin ang="5400000" scaled="0"/>
          </a:gradFill>
        </p:spPr>
        <p:txBody>
          <a:bodyPr/>
          <a:lstStyle/>
          <a:p>
            <a:pPr marL="0" indent="0" eaLnBrk="1" hangingPunct="1">
              <a:spcBef>
                <a:spcPts val="563"/>
              </a:spcBef>
              <a:spcAft>
                <a:spcPts val="1700"/>
              </a:spcAft>
              <a:buFontTx/>
              <a:buNone/>
            </a:pPr>
            <a:r>
              <a:rPr lang="en-NZ" sz="4000" b="1" dirty="0" smtClean="0">
                <a:solidFill>
                  <a:schemeClr val="tx2"/>
                </a:solidFill>
              </a:rPr>
              <a:t>Background</a:t>
            </a:r>
            <a:endParaRPr lang="en-NZ" dirty="0" smtClean="0">
              <a:solidFill>
                <a:schemeClr val="tx2"/>
              </a:solidFill>
            </a:endParaRPr>
          </a:p>
          <a:p>
            <a:pPr marL="0" indent="0">
              <a:spcBef>
                <a:spcPts val="563"/>
              </a:spcBef>
              <a:spcAft>
                <a:spcPts val="1700"/>
              </a:spcAft>
              <a:buNone/>
            </a:pPr>
            <a:r>
              <a:rPr lang="en-US" dirty="0">
                <a:latin typeface="Verdana" pitchFamily="34" charset="0"/>
                <a:ea typeface="Verdana" pitchFamily="34" charset="0"/>
                <a:cs typeface="Verdana" pitchFamily="34" charset="0"/>
              </a:rPr>
              <a:t>The human </a:t>
            </a:r>
            <a:r>
              <a:rPr lang="en-US" dirty="0" smtClean="0">
                <a:latin typeface="Verdana" pitchFamily="34" charset="0"/>
                <a:ea typeface="Verdana" pitchFamily="34" charset="0"/>
                <a:cs typeface="Verdana" pitchFamily="34" charset="0"/>
              </a:rPr>
              <a:t>lung is divided </a:t>
            </a:r>
            <a:r>
              <a:rPr lang="en-US" dirty="0">
                <a:latin typeface="Verdana" pitchFamily="34" charset="0"/>
                <a:ea typeface="Verdana" pitchFamily="34" charset="0"/>
                <a:cs typeface="Verdana" pitchFamily="34" charset="0"/>
              </a:rPr>
              <a:t>into five distinct anatomic compartments called lobes. The separating junctions between the lobes are called the lobar fissures. The left lung </a:t>
            </a:r>
            <a:r>
              <a:rPr lang="en-US" dirty="0" smtClean="0">
                <a:latin typeface="Verdana" pitchFamily="34" charset="0"/>
                <a:ea typeface="Verdana" pitchFamily="34" charset="0"/>
                <a:cs typeface="Verdana" pitchFamily="34" charset="0"/>
              </a:rPr>
              <a:t>consist </a:t>
            </a:r>
            <a:r>
              <a:rPr lang="en-US" dirty="0">
                <a:latin typeface="Verdana" pitchFamily="34" charset="0"/>
                <a:ea typeface="Verdana" pitchFamily="34" charset="0"/>
                <a:cs typeface="Verdana" pitchFamily="34" charset="0"/>
              </a:rPr>
              <a:t>of the upper and lower lobes, which are separated by the left </a:t>
            </a:r>
            <a:r>
              <a:rPr lang="en-US" dirty="0" smtClean="0">
                <a:latin typeface="Verdana" pitchFamily="34" charset="0"/>
                <a:ea typeface="Verdana" pitchFamily="34" charset="0"/>
                <a:cs typeface="Verdana" pitchFamily="34" charset="0"/>
              </a:rPr>
              <a:t>oblique (major) </a:t>
            </a:r>
            <a:r>
              <a:rPr lang="en-US" dirty="0">
                <a:latin typeface="Verdana" pitchFamily="34" charset="0"/>
                <a:ea typeface="Verdana" pitchFamily="34" charset="0"/>
                <a:cs typeface="Verdana" pitchFamily="34" charset="0"/>
              </a:rPr>
              <a:t>fissure. The right lung </a:t>
            </a:r>
            <a:r>
              <a:rPr lang="en-US" dirty="0" smtClean="0">
                <a:latin typeface="Verdana" pitchFamily="34" charset="0"/>
                <a:ea typeface="Verdana" pitchFamily="34" charset="0"/>
                <a:cs typeface="Verdana" pitchFamily="34" charset="0"/>
              </a:rPr>
              <a:t>consist </a:t>
            </a:r>
            <a:r>
              <a:rPr lang="en-US" dirty="0">
                <a:latin typeface="Verdana" pitchFamily="34" charset="0"/>
                <a:ea typeface="Verdana" pitchFamily="34" charset="0"/>
                <a:cs typeface="Verdana" pitchFamily="34" charset="0"/>
              </a:rPr>
              <a:t>of the upper, middle, and lower </a:t>
            </a:r>
            <a:r>
              <a:rPr lang="en-US" dirty="0" smtClean="0">
                <a:latin typeface="Verdana" pitchFamily="34" charset="0"/>
                <a:ea typeface="Verdana" pitchFamily="34" charset="0"/>
                <a:cs typeface="Verdana" pitchFamily="34" charset="0"/>
              </a:rPr>
              <a:t>lobes, which are separated by the horizontal (minor) fissure and the right oblique (major) fissure (see Fig. 1) [1]. </a:t>
            </a:r>
          </a:p>
          <a:p>
            <a:pPr marL="0" indent="0">
              <a:spcBef>
                <a:spcPts val="563"/>
              </a:spcBef>
              <a:spcAft>
                <a:spcPts val="1700"/>
              </a:spcAft>
              <a:buNone/>
            </a:pPr>
            <a:r>
              <a:rPr lang="en-US" dirty="0" smtClean="0">
                <a:latin typeface="Verdana" pitchFamily="34" charset="0"/>
                <a:ea typeface="Verdana" pitchFamily="34" charset="0"/>
                <a:cs typeface="Verdana" pitchFamily="34" charset="0"/>
              </a:rPr>
              <a:t>Some </a:t>
            </a:r>
            <a:r>
              <a:rPr lang="en-US" dirty="0">
                <a:latin typeface="Verdana" pitchFamily="34" charset="0"/>
                <a:ea typeface="Verdana" pitchFamily="34" charset="0"/>
                <a:cs typeface="Verdana" pitchFamily="34" charset="0"/>
              </a:rPr>
              <a:t>pulmonary diseases are more prevalent in specific anatomic regions of the lung. Thus, segmentation of the lobes and understanding the tissue and functional characteristics of the lobar parenchyma is clinically important for disease classification and may provide insights into the basic pathophysiology of lung disease. </a:t>
            </a:r>
            <a:endParaRPr lang="en-GB" dirty="0" smtClean="0">
              <a:latin typeface="Verdana" pitchFamily="34" charset="0"/>
              <a:ea typeface="Verdana" pitchFamily="34" charset="0"/>
              <a:cs typeface="Verdana" pitchFamily="34" charset="0"/>
            </a:endParaRPr>
          </a:p>
        </p:txBody>
      </p:sp>
      <p:sp>
        <p:nvSpPr>
          <p:cNvPr id="14340" name="Rectangle 4"/>
          <p:cNvSpPr>
            <a:spLocks noChangeArrowheads="1"/>
          </p:cNvSpPr>
          <p:nvPr/>
        </p:nvSpPr>
        <p:spPr bwMode="auto">
          <a:xfrm>
            <a:off x="11734800" y="6172200"/>
            <a:ext cx="9067800" cy="2232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17588" tIns="208794" rIns="417588" bIns="208794"/>
          <a:lstStyle/>
          <a:p>
            <a:pPr defTabSz="4175125" eaLnBrk="1" hangingPunct="1">
              <a:spcBef>
                <a:spcPct val="20000"/>
              </a:spcBef>
            </a:pPr>
            <a:endParaRPr lang="en-GB" sz="3200">
              <a:latin typeface="Verdana" charset="0"/>
            </a:endParaRPr>
          </a:p>
        </p:txBody>
      </p:sp>
      <p:sp>
        <p:nvSpPr>
          <p:cNvPr id="14341" name="Rectangle 10"/>
          <p:cNvSpPr>
            <a:spLocks noChangeArrowheads="1"/>
          </p:cNvSpPr>
          <p:nvPr/>
        </p:nvSpPr>
        <p:spPr bwMode="auto">
          <a:xfrm>
            <a:off x="12256865" y="6477000"/>
            <a:ext cx="22898543" cy="10134600"/>
          </a:xfrm>
          <a:prstGeom prst="rect">
            <a:avLst/>
          </a:prstGeom>
          <a:gradFill>
            <a:gsLst>
              <a:gs pos="0">
                <a:schemeClr val="accent1">
                  <a:tint val="66000"/>
                  <a:satMod val="160000"/>
                </a:schemeClr>
              </a:gs>
              <a:gs pos="0">
                <a:schemeClr val="accent1">
                  <a:tint val="44500"/>
                  <a:satMod val="160000"/>
                  <a:alpha val="29000"/>
                </a:schemeClr>
              </a:gs>
              <a:gs pos="100000">
                <a:schemeClr val="accent1">
                  <a:tint val="23500"/>
                  <a:satMod val="160000"/>
                </a:schemeClr>
              </a:gs>
            </a:gsLst>
            <a:lin ang="5400000" scaled="0"/>
          </a:gradFill>
          <a:ln>
            <a:noFill/>
          </a:ln>
        </p:spPr>
        <p:txBody>
          <a:bodyPr lIns="417588" tIns="208794" rIns="417588" bIns="208794"/>
          <a:lstStyle/>
          <a:p>
            <a:pPr defTabSz="4175125" eaLnBrk="1" hangingPunct="1">
              <a:spcBef>
                <a:spcPts val="563"/>
              </a:spcBef>
              <a:spcAft>
                <a:spcPts val="1700"/>
              </a:spcAft>
            </a:pPr>
            <a:r>
              <a:rPr lang="en-NZ" sz="4000" b="1" dirty="0">
                <a:solidFill>
                  <a:schemeClr val="tx2"/>
                </a:solidFill>
                <a:latin typeface="Verdana" charset="0"/>
              </a:rPr>
              <a:t>Challenges of pulmonary lobe segmentation</a:t>
            </a:r>
          </a:p>
          <a:p>
            <a:pPr marL="457200" indent="-457200" defTabSz="4175125">
              <a:buFont typeface="Wingdings" pitchFamily="2" charset="2"/>
              <a:buChar char="§"/>
            </a:pPr>
            <a:r>
              <a:rPr lang="en-US" sz="3200" dirty="0">
                <a:latin typeface="Verdana" pitchFamily="34" charset="0"/>
                <a:ea typeface="Verdana" pitchFamily="34" charset="0"/>
                <a:cs typeface="Verdana" pitchFamily="34" charset="0"/>
              </a:rPr>
              <a:t>Anatomical variation associate with different </a:t>
            </a:r>
            <a:r>
              <a:rPr lang="en-US" sz="3200" dirty="0" smtClean="0">
                <a:latin typeface="Verdana" pitchFamily="34" charset="0"/>
                <a:ea typeface="Verdana" pitchFamily="34" charset="0"/>
                <a:cs typeface="Verdana" pitchFamily="34" charset="0"/>
              </a:rPr>
              <a:t>age, sex and body type [2]</a:t>
            </a:r>
            <a:endParaRPr lang="en-US" sz="3200" dirty="0">
              <a:latin typeface="Verdana" pitchFamily="34" charset="0"/>
              <a:ea typeface="Verdana" pitchFamily="34" charset="0"/>
              <a:cs typeface="Verdana" pitchFamily="34" charset="0"/>
            </a:endParaRPr>
          </a:p>
          <a:p>
            <a:pPr marL="457200" indent="-457200" defTabSz="4175125">
              <a:buFont typeface="Wingdings" pitchFamily="2" charset="2"/>
              <a:buChar char="§"/>
            </a:pPr>
            <a:r>
              <a:rPr lang="en-US" sz="3200" dirty="0">
                <a:latin typeface="Verdana" pitchFamily="34" charset="0"/>
                <a:ea typeface="Verdana" pitchFamily="34" charset="0"/>
                <a:cs typeface="Verdana" pitchFamily="34" charset="0"/>
              </a:rPr>
              <a:t>F</a:t>
            </a:r>
            <a:r>
              <a:rPr lang="en-US" sz="3200" dirty="0" smtClean="0">
                <a:latin typeface="Verdana" pitchFamily="34" charset="0"/>
                <a:ea typeface="Verdana" pitchFamily="34" charset="0"/>
                <a:cs typeface="Verdana" pitchFamily="34" charset="0"/>
              </a:rPr>
              <a:t>uzzy </a:t>
            </a:r>
            <a:r>
              <a:rPr lang="en-US" sz="3200" dirty="0">
                <a:latin typeface="Verdana" pitchFamily="34" charset="0"/>
                <a:ea typeface="Verdana" pitchFamily="34" charset="0"/>
                <a:cs typeface="Verdana" pitchFamily="34" charset="0"/>
              </a:rPr>
              <a:t>appearance of fissures on CT images, in particular in the presence of abnormalities near the fissures</a:t>
            </a:r>
          </a:p>
          <a:p>
            <a:pPr marL="457200" indent="-457200" defTabSz="4175125">
              <a:buFont typeface="Wingdings" pitchFamily="2" charset="2"/>
              <a:buChar char="§"/>
            </a:pPr>
            <a:r>
              <a:rPr lang="en-US" sz="3200" dirty="0" smtClean="0"/>
              <a:t>Even </a:t>
            </a:r>
            <a:r>
              <a:rPr lang="en-US" sz="3200" dirty="0"/>
              <a:t>in patients with normal lung parenchyma the fissures are often not complete</a:t>
            </a:r>
            <a:r>
              <a:rPr lang="en-US" sz="3200" dirty="0" smtClean="0">
                <a:latin typeface="Verdana" pitchFamily="34" charset="0"/>
                <a:ea typeface="Verdana" pitchFamily="34" charset="0"/>
                <a:cs typeface="Verdana" pitchFamily="34" charset="0"/>
              </a:rPr>
              <a:t>(examples </a:t>
            </a:r>
            <a:r>
              <a:rPr lang="en-US" sz="3200" dirty="0">
                <a:latin typeface="Verdana" pitchFamily="34" charset="0"/>
                <a:ea typeface="Verdana" pitchFamily="34" charset="0"/>
                <a:cs typeface="Verdana" pitchFamily="34" charset="0"/>
              </a:rPr>
              <a:t>are shown in Fig 2</a:t>
            </a:r>
            <a:r>
              <a:rPr lang="en-US" sz="3200" dirty="0" smtClean="0">
                <a:latin typeface="Verdana" pitchFamily="34" charset="0"/>
                <a:ea typeface="Verdana" pitchFamily="34" charset="0"/>
                <a:cs typeface="Verdana" pitchFamily="34" charset="0"/>
              </a:rPr>
              <a:t>)[3]. </a:t>
            </a:r>
            <a:endParaRPr lang="en-NZ" sz="3200" dirty="0">
              <a:latin typeface="Verdana" pitchFamily="34" charset="0"/>
              <a:ea typeface="Verdana" pitchFamily="34" charset="0"/>
              <a:cs typeface="Verdana" pitchFamily="34" charset="0"/>
            </a:endParaRPr>
          </a:p>
          <a:p>
            <a:pPr defTabSz="4175125" eaLnBrk="1" hangingPunct="1">
              <a:spcBef>
                <a:spcPts val="563"/>
              </a:spcBef>
              <a:spcAft>
                <a:spcPts val="1700"/>
              </a:spcAft>
            </a:pPr>
            <a:endParaRPr lang="en-NZ" sz="3200" b="1" dirty="0" smtClean="0">
              <a:solidFill>
                <a:schemeClr val="tx2"/>
              </a:solidFill>
            </a:endParaRPr>
          </a:p>
          <a:p>
            <a:pPr defTabSz="4175125" eaLnBrk="1" hangingPunct="1">
              <a:spcBef>
                <a:spcPts val="563"/>
              </a:spcBef>
              <a:spcAft>
                <a:spcPts val="1700"/>
              </a:spcAft>
            </a:pPr>
            <a:endParaRPr lang="en-NZ" sz="3200" b="1" dirty="0">
              <a:solidFill>
                <a:schemeClr val="tx2"/>
              </a:solidFill>
            </a:endParaRPr>
          </a:p>
          <a:p>
            <a:pPr defTabSz="4175125" eaLnBrk="1" hangingPunct="1">
              <a:spcBef>
                <a:spcPts val="563"/>
              </a:spcBef>
              <a:spcAft>
                <a:spcPts val="1700"/>
              </a:spcAft>
            </a:pPr>
            <a:endParaRPr lang="en-NZ" sz="3200" b="1" dirty="0" smtClean="0">
              <a:solidFill>
                <a:schemeClr val="tx2"/>
              </a:solidFill>
            </a:endParaRPr>
          </a:p>
          <a:p>
            <a:pPr defTabSz="4175125" eaLnBrk="1" hangingPunct="1">
              <a:spcBef>
                <a:spcPts val="563"/>
              </a:spcBef>
              <a:spcAft>
                <a:spcPts val="1700"/>
              </a:spcAft>
            </a:pPr>
            <a:endParaRPr lang="en-NZ" sz="3200" b="1" dirty="0">
              <a:solidFill>
                <a:schemeClr val="tx2"/>
              </a:solidFill>
            </a:endParaRPr>
          </a:p>
          <a:p>
            <a:pPr defTabSz="4175125" eaLnBrk="1" hangingPunct="1">
              <a:spcBef>
                <a:spcPts val="563"/>
              </a:spcBef>
              <a:spcAft>
                <a:spcPts val="1700"/>
              </a:spcAft>
            </a:pPr>
            <a:endParaRPr lang="en-NZ" sz="3200" b="1" dirty="0" smtClean="0">
              <a:solidFill>
                <a:schemeClr val="tx2"/>
              </a:solidFill>
            </a:endParaRPr>
          </a:p>
          <a:p>
            <a:pPr defTabSz="4175125" eaLnBrk="1" hangingPunct="1">
              <a:spcBef>
                <a:spcPts val="563"/>
              </a:spcBef>
              <a:spcAft>
                <a:spcPts val="1700"/>
              </a:spcAft>
            </a:pPr>
            <a:endParaRPr lang="en-NZ" sz="3200" b="1" dirty="0">
              <a:solidFill>
                <a:schemeClr val="tx2"/>
              </a:solidFill>
            </a:endParaRPr>
          </a:p>
          <a:p>
            <a:pPr defTabSz="4175125" eaLnBrk="1" hangingPunct="1">
              <a:spcBef>
                <a:spcPts val="563"/>
              </a:spcBef>
              <a:spcAft>
                <a:spcPts val="1700"/>
              </a:spcAft>
            </a:pPr>
            <a:endParaRPr lang="en-NZ" sz="3200" b="1" dirty="0" smtClean="0">
              <a:solidFill>
                <a:schemeClr val="tx2"/>
              </a:solidFill>
            </a:endParaRPr>
          </a:p>
          <a:p>
            <a:pPr defTabSz="4175125" eaLnBrk="1" hangingPunct="1">
              <a:spcBef>
                <a:spcPts val="563"/>
              </a:spcBef>
              <a:spcAft>
                <a:spcPts val="1700"/>
              </a:spcAft>
            </a:pPr>
            <a:endParaRPr lang="en-NZ" sz="3200" b="1" dirty="0">
              <a:solidFill>
                <a:schemeClr val="tx2"/>
              </a:solidFill>
            </a:endParaRPr>
          </a:p>
        </p:txBody>
      </p:sp>
      <p:sp>
        <p:nvSpPr>
          <p:cNvPr id="14343" name="Rectangle 12"/>
          <p:cNvSpPr>
            <a:spLocks noChangeArrowheads="1"/>
          </p:cNvSpPr>
          <p:nvPr/>
        </p:nvSpPr>
        <p:spPr bwMode="auto">
          <a:xfrm>
            <a:off x="35699699" y="6477000"/>
            <a:ext cx="5448299" cy="15069318"/>
          </a:xfrm>
          <a:prstGeom prst="rect">
            <a:avLst/>
          </a:prstGeom>
          <a:gradFill>
            <a:gsLst>
              <a:gs pos="0">
                <a:schemeClr val="accent1">
                  <a:tint val="66000"/>
                  <a:satMod val="160000"/>
                </a:schemeClr>
              </a:gs>
              <a:gs pos="0">
                <a:schemeClr val="accent1">
                  <a:tint val="44500"/>
                  <a:satMod val="160000"/>
                  <a:alpha val="29000"/>
                </a:schemeClr>
              </a:gs>
              <a:gs pos="100000">
                <a:schemeClr val="accent1">
                  <a:tint val="23500"/>
                  <a:satMod val="160000"/>
                </a:schemeClr>
              </a:gs>
            </a:gsLst>
            <a:lin ang="5400000" scaled="0"/>
          </a:gradFill>
          <a:ln>
            <a:noFill/>
          </a:ln>
        </p:spPr>
        <p:txBody>
          <a:bodyPr lIns="417588" tIns="208794" rIns="417588" bIns="208794"/>
          <a:lstStyle/>
          <a:p>
            <a:pPr defTabSz="4175125" eaLnBrk="1" hangingPunct="1">
              <a:spcBef>
                <a:spcPts val="563"/>
              </a:spcBef>
              <a:spcAft>
                <a:spcPts val="1700"/>
              </a:spcAft>
            </a:pPr>
            <a:r>
              <a:rPr lang="en-NZ" sz="4000" b="1" dirty="0">
                <a:solidFill>
                  <a:schemeClr val="tx2"/>
                </a:solidFill>
                <a:latin typeface="Verdana" charset="0"/>
              </a:rPr>
              <a:t>Summary</a:t>
            </a:r>
            <a:endParaRPr lang="en-NZ" sz="3200" dirty="0">
              <a:solidFill>
                <a:schemeClr val="tx2"/>
              </a:solidFill>
              <a:latin typeface="Verdana" charset="0"/>
            </a:endParaRPr>
          </a:p>
          <a:p>
            <a:pPr marL="457200" indent="-457200">
              <a:buFont typeface="Wingdings" pitchFamily="2" charset="2"/>
              <a:buChar char="§"/>
            </a:pPr>
            <a:r>
              <a:rPr lang="en-NZ" sz="3200" dirty="0">
                <a:latin typeface="Verdana" pitchFamily="34" charset="0"/>
                <a:ea typeface="Verdana" pitchFamily="34" charset="0"/>
                <a:cs typeface="Verdana" pitchFamily="34" charset="0"/>
              </a:rPr>
              <a:t>T</a:t>
            </a:r>
            <a:r>
              <a:rPr lang="en-NZ" sz="3200" dirty="0" smtClean="0">
                <a:latin typeface="Verdana" pitchFamily="34" charset="0"/>
                <a:ea typeface="Verdana" pitchFamily="34" charset="0"/>
                <a:cs typeface="Verdana" pitchFamily="34" charset="0"/>
              </a:rPr>
              <a:t>he key aim of our work is to implement an interactive method that realises a fast and accurate segmentation and correction based on a given standard PCA model. </a:t>
            </a:r>
          </a:p>
          <a:p>
            <a:pPr marL="457200" indent="-457200">
              <a:buFont typeface="Wingdings" pitchFamily="2" charset="2"/>
              <a:buChar char="§"/>
            </a:pPr>
            <a:r>
              <a:rPr lang="en-NZ" sz="3200" dirty="0" smtClean="0">
                <a:latin typeface="Verdana" pitchFamily="34" charset="0"/>
                <a:ea typeface="Verdana" pitchFamily="34" charset="0"/>
                <a:cs typeface="Verdana" pitchFamily="34" charset="0"/>
              </a:rPr>
              <a:t>incomplete fissure detection and  the realization of a more timesaving algorithm is the main point for the next step of our work. </a:t>
            </a:r>
          </a:p>
          <a:p>
            <a:pPr marL="457200" indent="-457200" defTabSz="4175125" eaLnBrk="1" hangingPunct="1">
              <a:spcBef>
                <a:spcPts val="563"/>
              </a:spcBef>
              <a:spcAft>
                <a:spcPts val="1700"/>
              </a:spcAft>
              <a:buFont typeface="Wingdings" pitchFamily="2" charset="2"/>
              <a:buChar char="§"/>
            </a:pPr>
            <a:r>
              <a:rPr lang="en-NZ" sz="3200" dirty="0" smtClean="0">
                <a:latin typeface="Verdana" charset="0"/>
              </a:rPr>
              <a:t>A comparison between the novel method and previous study of other research group is necessary to verify the practicability and effectiveness. </a:t>
            </a:r>
            <a:endParaRPr lang="en-NZ" sz="3200" dirty="0">
              <a:latin typeface="Verdana" charset="0"/>
            </a:endParaRPr>
          </a:p>
        </p:txBody>
      </p:sp>
      <p:sp>
        <p:nvSpPr>
          <p:cNvPr id="14346" name="Rectangle 16"/>
          <p:cNvSpPr>
            <a:spLocks noChangeArrowheads="1"/>
          </p:cNvSpPr>
          <p:nvPr/>
        </p:nvSpPr>
        <p:spPr bwMode="auto">
          <a:xfrm>
            <a:off x="1675684" y="26351025"/>
            <a:ext cx="10059116"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NZ" sz="2800" i="1" dirty="0" smtClean="0">
                <a:latin typeface="Verdana" charset="0"/>
              </a:rPr>
              <a:t>Fig.1: Renderings of the anatomy of the lungs. It shows that the lungs are subdivided into the right upper (RU), right middle (RM), right lower (RL), left upper (LU), and left lower (LL) lobe.</a:t>
            </a:r>
            <a:endParaRPr lang="en-NZ" sz="2800" i="1" dirty="0">
              <a:latin typeface="Verdana" charset="0"/>
            </a:endParaRPr>
          </a:p>
        </p:txBody>
      </p:sp>
      <p:sp>
        <p:nvSpPr>
          <p:cNvPr id="14348" name="Text Box 19"/>
          <p:cNvSpPr txBox="1">
            <a:spLocks noChangeArrowheads="1"/>
          </p:cNvSpPr>
          <p:nvPr/>
        </p:nvSpPr>
        <p:spPr bwMode="auto">
          <a:xfrm>
            <a:off x="2133600" y="5632450"/>
            <a:ext cx="39243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pPr>
            <a:r>
              <a:rPr lang="en-NZ" sz="4000" b="1" dirty="0" err="1" smtClean="0">
                <a:latin typeface="Verdana" charset="0"/>
              </a:rPr>
              <a:t>Yuwen</a:t>
            </a:r>
            <a:r>
              <a:rPr lang="en-NZ" sz="4000" b="1" dirty="0" smtClean="0">
                <a:latin typeface="Verdana" charset="0"/>
              </a:rPr>
              <a:t> Zhang, </a:t>
            </a:r>
            <a:r>
              <a:rPr lang="en-NZ" sz="4000" b="1" dirty="0" err="1" smtClean="0">
                <a:latin typeface="Verdana" charset="0"/>
              </a:rPr>
              <a:t>Dr.</a:t>
            </a:r>
            <a:r>
              <a:rPr lang="en-NZ" sz="4000" b="1" dirty="0" smtClean="0">
                <a:latin typeface="Verdana" charset="0"/>
              </a:rPr>
              <a:t> </a:t>
            </a:r>
            <a:r>
              <a:rPr lang="en-NZ" sz="4000" b="1" dirty="0" err="1" smtClean="0">
                <a:latin typeface="Verdana" charset="0"/>
              </a:rPr>
              <a:t>Alys</a:t>
            </a:r>
            <a:r>
              <a:rPr lang="en-NZ" sz="4000" b="1" dirty="0" smtClean="0">
                <a:latin typeface="Verdana" charset="0"/>
              </a:rPr>
              <a:t> Clark, Professor </a:t>
            </a:r>
            <a:r>
              <a:rPr lang="en-NZ" sz="4000" b="1" dirty="0" err="1" smtClean="0">
                <a:latin typeface="Verdana" charset="0"/>
              </a:rPr>
              <a:t>Merryn</a:t>
            </a:r>
            <a:r>
              <a:rPr lang="en-NZ" sz="4000" b="1" dirty="0" smtClean="0">
                <a:latin typeface="Verdana" charset="0"/>
              </a:rPr>
              <a:t> </a:t>
            </a:r>
            <a:r>
              <a:rPr lang="en-NZ" sz="4000" b="1" dirty="0" err="1" smtClean="0">
                <a:latin typeface="Verdana" charset="0"/>
              </a:rPr>
              <a:t>Tawhai</a:t>
            </a:r>
            <a:r>
              <a:rPr lang="en-NZ" sz="4000" b="1" dirty="0" smtClean="0">
                <a:latin typeface="Verdana" charset="0"/>
              </a:rPr>
              <a:t>,  The </a:t>
            </a:r>
            <a:r>
              <a:rPr lang="en-NZ" sz="4000" b="1" dirty="0">
                <a:latin typeface="Verdana" charset="0"/>
              </a:rPr>
              <a:t>University of Auckland, New </a:t>
            </a:r>
            <a:r>
              <a:rPr lang="en-NZ" sz="4000" b="1" dirty="0" smtClean="0">
                <a:latin typeface="Verdana" charset="0"/>
              </a:rPr>
              <a:t>Zealand</a:t>
            </a:r>
            <a:endParaRPr lang="en-NZ" sz="4000" b="1" dirty="0">
              <a:latin typeface="Verdana" charset="0"/>
            </a:endParaRPr>
          </a:p>
        </p:txBody>
      </p:sp>
      <p:pic>
        <p:nvPicPr>
          <p:cNvPr id="14353" name="Picture 17"/>
          <p:cNvPicPr>
            <a:picLocks noChangeAspect="1" noChangeArrowheads="1"/>
          </p:cNvPicPr>
          <p:nvPr/>
        </p:nvPicPr>
        <p:blipFill rotWithShape="1">
          <a:blip r:embed="rId3">
            <a:extLst>
              <a:ext uri="{28A0092B-C50C-407E-A947-70E740481C1C}">
                <a14:useLocalDpi xmlns:a14="http://schemas.microsoft.com/office/drawing/2010/main" val="0"/>
              </a:ext>
            </a:extLst>
          </a:blip>
          <a:srcRect b="7713"/>
          <a:stretch/>
        </p:blipFill>
        <p:spPr bwMode="auto">
          <a:xfrm>
            <a:off x="17265368" y="9784443"/>
            <a:ext cx="11488152" cy="5439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16"/>
          <p:cNvSpPr>
            <a:spLocks noChangeArrowheads="1"/>
          </p:cNvSpPr>
          <p:nvPr/>
        </p:nvSpPr>
        <p:spPr bwMode="auto">
          <a:xfrm>
            <a:off x="13904489" y="15645304"/>
            <a:ext cx="1952272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NZ" sz="2800" i="1" dirty="0" smtClean="0">
                <a:latin typeface="Verdana" charset="0"/>
              </a:rPr>
              <a:t>Fig.2: </a:t>
            </a:r>
            <a:r>
              <a:rPr lang="en-NZ" sz="2800" dirty="0"/>
              <a:t>(</a:t>
            </a:r>
            <a:r>
              <a:rPr lang="en-NZ" sz="2800" dirty="0" smtClean="0"/>
              <a:t>a) the </a:t>
            </a:r>
            <a:r>
              <a:rPr lang="en-NZ" sz="2800" dirty="0"/>
              <a:t>right oblique and horizontal </a:t>
            </a:r>
            <a:r>
              <a:rPr lang="en-NZ" sz="2800" dirty="0" smtClean="0"/>
              <a:t>fissures (</a:t>
            </a:r>
            <a:r>
              <a:rPr lang="en-NZ" sz="2800" dirty="0"/>
              <a:t>b) </a:t>
            </a:r>
            <a:r>
              <a:rPr lang="en-NZ" sz="2800" dirty="0" smtClean="0"/>
              <a:t>the left oblique </a:t>
            </a:r>
            <a:r>
              <a:rPr lang="en-NZ" sz="2800" dirty="0"/>
              <a:t>fissure. (c) </a:t>
            </a:r>
            <a:r>
              <a:rPr lang="en-NZ" sz="2800" dirty="0" smtClean="0"/>
              <a:t>an </a:t>
            </a:r>
            <a:r>
              <a:rPr lang="en-NZ" sz="2800" dirty="0"/>
              <a:t>incomplete right oblique fissure</a:t>
            </a:r>
            <a:r>
              <a:rPr lang="en-NZ" sz="2800" dirty="0" smtClean="0"/>
              <a:t>.</a:t>
            </a:r>
            <a:endParaRPr lang="en-NZ" sz="2800" i="1" dirty="0">
              <a:latin typeface="Verdana" charset="0"/>
            </a:endParaRPr>
          </a:p>
        </p:txBody>
      </p:sp>
      <p:pic>
        <p:nvPicPr>
          <p:cNvPr id="19" name="Picture 16"/>
          <p:cNvPicPr>
            <a:picLocks noChangeAspect="1" noChangeArrowheads="1"/>
          </p:cNvPicPr>
          <p:nvPr/>
        </p:nvPicPr>
        <p:blipFill rotWithShape="1">
          <a:blip r:embed="rId4">
            <a:extLst>
              <a:ext uri="{28A0092B-C50C-407E-A947-70E740481C1C}">
                <a14:useLocalDpi xmlns:a14="http://schemas.microsoft.com/office/drawing/2010/main" val="0"/>
              </a:ext>
            </a:extLst>
          </a:blip>
          <a:srcRect l="2" r="49553" b="10603"/>
          <a:stretch/>
        </p:blipFill>
        <p:spPr bwMode="auto">
          <a:xfrm>
            <a:off x="3555271" y="17868987"/>
            <a:ext cx="6108723" cy="7742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425" name="Rectangle 14424"/>
          <p:cNvSpPr/>
          <p:nvPr/>
        </p:nvSpPr>
        <p:spPr bwMode="auto">
          <a:xfrm>
            <a:off x="17283339" y="15082101"/>
            <a:ext cx="11477625" cy="29893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24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endParaRPr>
          </a:p>
        </p:txBody>
      </p:sp>
      <p:sp>
        <p:nvSpPr>
          <p:cNvPr id="188" name="Rectangle 16"/>
          <p:cNvSpPr>
            <a:spLocks noChangeArrowheads="1"/>
          </p:cNvSpPr>
          <p:nvPr/>
        </p:nvSpPr>
        <p:spPr bwMode="auto">
          <a:xfrm>
            <a:off x="18570302" y="14901742"/>
            <a:ext cx="101058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NZ" sz="2800" i="1" dirty="0" smtClean="0">
                <a:latin typeface="Verdana" charset="0"/>
              </a:rPr>
              <a:t>(a)                             (b)                          (c)</a:t>
            </a:r>
            <a:endParaRPr lang="en-NZ" sz="2800" i="1" dirty="0">
              <a:latin typeface="Verdana" charset="0"/>
            </a:endParaRPr>
          </a:p>
        </p:txBody>
      </p:sp>
      <p:sp>
        <p:nvSpPr>
          <p:cNvPr id="14429" name="TextBox 14428"/>
          <p:cNvSpPr txBox="1"/>
          <p:nvPr/>
        </p:nvSpPr>
        <p:spPr>
          <a:xfrm>
            <a:off x="41376600" y="16744951"/>
            <a:ext cx="184731" cy="461665"/>
          </a:xfrm>
          <a:prstGeom prst="rect">
            <a:avLst/>
          </a:prstGeom>
          <a:noFill/>
        </p:spPr>
        <p:txBody>
          <a:bodyPr wrap="none" rtlCol="0">
            <a:spAutoFit/>
          </a:bodyPr>
          <a:lstStyle/>
          <a:p>
            <a:endParaRPr lang="en-NZ" dirty="0"/>
          </a:p>
        </p:txBody>
      </p:sp>
      <p:sp>
        <p:nvSpPr>
          <p:cNvPr id="227" name="Rectangle 12"/>
          <p:cNvSpPr>
            <a:spLocks noChangeArrowheads="1"/>
          </p:cNvSpPr>
          <p:nvPr/>
        </p:nvSpPr>
        <p:spPr bwMode="auto">
          <a:xfrm>
            <a:off x="35699698" y="21898863"/>
            <a:ext cx="5469357" cy="7025822"/>
          </a:xfrm>
          <a:prstGeom prst="rect">
            <a:avLst/>
          </a:prstGeom>
          <a:gradFill>
            <a:gsLst>
              <a:gs pos="0">
                <a:schemeClr val="accent1">
                  <a:tint val="66000"/>
                  <a:satMod val="160000"/>
                </a:schemeClr>
              </a:gs>
              <a:gs pos="0">
                <a:schemeClr val="accent1">
                  <a:tint val="44500"/>
                  <a:satMod val="160000"/>
                  <a:alpha val="29000"/>
                </a:schemeClr>
              </a:gs>
              <a:gs pos="100000">
                <a:schemeClr val="accent1">
                  <a:tint val="23500"/>
                  <a:satMod val="160000"/>
                </a:schemeClr>
              </a:gs>
            </a:gsLst>
            <a:lin ang="5400000" scaled="0"/>
          </a:gradFill>
          <a:ln>
            <a:noFill/>
          </a:ln>
        </p:spPr>
        <p:txBody>
          <a:bodyPr lIns="417588" tIns="208794" rIns="417588" bIns="208794"/>
          <a:lstStyle/>
          <a:p>
            <a:pPr defTabSz="4175125" eaLnBrk="1" hangingPunct="1">
              <a:spcBef>
                <a:spcPts val="563"/>
              </a:spcBef>
              <a:spcAft>
                <a:spcPts val="1700"/>
              </a:spcAft>
            </a:pPr>
            <a:r>
              <a:rPr lang="en-NZ" sz="4000" b="1" dirty="0">
                <a:solidFill>
                  <a:schemeClr val="tx2"/>
                </a:solidFill>
                <a:latin typeface="Verdana" charset="0"/>
              </a:rPr>
              <a:t>References</a:t>
            </a:r>
          </a:p>
          <a:p>
            <a:r>
              <a:rPr lang="en-NZ" sz="3200" dirty="0">
                <a:latin typeface="Verdana" pitchFamily="34" charset="0"/>
                <a:ea typeface="Verdana" pitchFamily="34" charset="0"/>
                <a:cs typeface="Verdana" pitchFamily="34" charset="0"/>
              </a:rPr>
              <a:t>[1] </a:t>
            </a:r>
            <a:r>
              <a:rPr lang="en-NZ" sz="3200" dirty="0" err="1">
                <a:latin typeface="Verdana" pitchFamily="34" charset="0"/>
                <a:ea typeface="Verdana" pitchFamily="34" charset="0"/>
                <a:cs typeface="Verdana" pitchFamily="34" charset="0"/>
              </a:rPr>
              <a:t>Lassen</a:t>
            </a:r>
            <a:r>
              <a:rPr lang="en-NZ" sz="3200" dirty="0">
                <a:latin typeface="Verdana" pitchFamily="34" charset="0"/>
                <a:ea typeface="Verdana" pitchFamily="34" charset="0"/>
                <a:cs typeface="Verdana" pitchFamily="34" charset="0"/>
              </a:rPr>
              <a:t> B.et </a:t>
            </a:r>
            <a:r>
              <a:rPr lang="en-NZ" sz="3200" dirty="0" smtClean="0">
                <a:latin typeface="Verdana" pitchFamily="34" charset="0"/>
                <a:ea typeface="Verdana" pitchFamily="34" charset="0"/>
                <a:cs typeface="Verdana" pitchFamily="34" charset="0"/>
              </a:rPr>
              <a:t>al. </a:t>
            </a:r>
            <a:r>
              <a:rPr lang="en-NZ" sz="3200" dirty="0">
                <a:latin typeface="Verdana" pitchFamily="34" charset="0"/>
                <a:ea typeface="Verdana" pitchFamily="34" charset="0"/>
                <a:cs typeface="Verdana" pitchFamily="34" charset="0"/>
              </a:rPr>
              <a:t>IEEE TMI. 2013, 32(3), pp. 210-222</a:t>
            </a:r>
            <a:br>
              <a:rPr lang="en-NZ" sz="3200" dirty="0">
                <a:latin typeface="Verdana" pitchFamily="34" charset="0"/>
                <a:ea typeface="Verdana" pitchFamily="34" charset="0"/>
                <a:cs typeface="Verdana" pitchFamily="34" charset="0"/>
              </a:rPr>
            </a:br>
            <a:endParaRPr lang="en-NZ" sz="3200" dirty="0">
              <a:latin typeface="Verdana" pitchFamily="34" charset="0"/>
              <a:ea typeface="Verdana" pitchFamily="34" charset="0"/>
              <a:cs typeface="Verdana" pitchFamily="34" charset="0"/>
            </a:endParaRPr>
          </a:p>
          <a:p>
            <a:r>
              <a:rPr lang="en-NZ" sz="3200" dirty="0">
                <a:latin typeface="Verdana" pitchFamily="34" charset="0"/>
                <a:ea typeface="Verdana" pitchFamily="34" charset="0"/>
                <a:cs typeface="Verdana" pitchFamily="34" charset="0"/>
              </a:rPr>
              <a:t>[2]Ross JC. et al. </a:t>
            </a:r>
            <a:r>
              <a:rPr lang="en-NZ" sz="3200" dirty="0" smtClean="0">
                <a:latin typeface="Verdana" pitchFamily="34" charset="0"/>
                <a:ea typeface="Verdana" pitchFamily="34" charset="0"/>
                <a:cs typeface="Verdana" pitchFamily="34" charset="0"/>
              </a:rPr>
              <a:t>J</a:t>
            </a:r>
            <a:r>
              <a:rPr lang="en-NZ" sz="3200" dirty="0">
                <a:latin typeface="Verdana" pitchFamily="34" charset="0"/>
                <a:ea typeface="Verdana" pitchFamily="34" charset="0"/>
                <a:cs typeface="Verdana" pitchFamily="34" charset="0"/>
              </a:rPr>
              <a:t>. Med. Phys. 2013, 40(12), 121903</a:t>
            </a:r>
            <a:br>
              <a:rPr lang="en-NZ" sz="3200" dirty="0">
                <a:latin typeface="Verdana" pitchFamily="34" charset="0"/>
                <a:ea typeface="Verdana" pitchFamily="34" charset="0"/>
                <a:cs typeface="Verdana" pitchFamily="34" charset="0"/>
              </a:rPr>
            </a:br>
            <a:endParaRPr lang="en-NZ" sz="3200" dirty="0">
              <a:latin typeface="Verdana" pitchFamily="34" charset="0"/>
              <a:ea typeface="Verdana" pitchFamily="34" charset="0"/>
              <a:cs typeface="Verdana" pitchFamily="34" charset="0"/>
            </a:endParaRPr>
          </a:p>
          <a:p>
            <a:r>
              <a:rPr lang="en-NZ" sz="3200" dirty="0">
                <a:latin typeface="Verdana" pitchFamily="34" charset="0"/>
                <a:ea typeface="Verdana" pitchFamily="34" charset="0"/>
                <a:cs typeface="Verdana" pitchFamily="34" charset="0"/>
              </a:rPr>
              <a:t>[3]</a:t>
            </a:r>
            <a:r>
              <a:rPr lang="en-NZ" sz="3200" dirty="0" err="1">
                <a:latin typeface="Verdana" pitchFamily="34" charset="0"/>
                <a:ea typeface="Verdana" pitchFamily="34" charset="0"/>
                <a:cs typeface="Verdana" pitchFamily="34" charset="0"/>
              </a:rPr>
              <a:t>Ukil</a:t>
            </a:r>
            <a:r>
              <a:rPr lang="en-NZ" sz="3200" dirty="0">
                <a:latin typeface="Verdana" pitchFamily="34" charset="0"/>
                <a:ea typeface="Verdana" pitchFamily="34" charset="0"/>
                <a:cs typeface="Verdana" pitchFamily="34" charset="0"/>
              </a:rPr>
              <a:t> S et al. </a:t>
            </a:r>
            <a:r>
              <a:rPr lang="en-NZ" sz="3200" dirty="0" smtClean="0">
                <a:latin typeface="Verdana" pitchFamily="34" charset="0"/>
                <a:ea typeface="Verdana" pitchFamily="34" charset="0"/>
                <a:cs typeface="Verdana" pitchFamily="34" charset="0"/>
              </a:rPr>
              <a:t>2009</a:t>
            </a:r>
            <a:r>
              <a:rPr lang="en-NZ" sz="3200" dirty="0">
                <a:latin typeface="Verdana" pitchFamily="34" charset="0"/>
                <a:ea typeface="Verdana" pitchFamily="34" charset="0"/>
                <a:cs typeface="Verdana" pitchFamily="34" charset="0"/>
              </a:rPr>
              <a:t>, IEEE T-MI,28(2),pp. 202-214</a:t>
            </a:r>
          </a:p>
        </p:txBody>
      </p:sp>
      <p:sp>
        <p:nvSpPr>
          <p:cNvPr id="230" name="Rectangle 10"/>
          <p:cNvSpPr>
            <a:spLocks noChangeArrowheads="1"/>
          </p:cNvSpPr>
          <p:nvPr/>
        </p:nvSpPr>
        <p:spPr bwMode="auto">
          <a:xfrm>
            <a:off x="12291342" y="16975782"/>
            <a:ext cx="22864066" cy="11942117"/>
          </a:xfrm>
          <a:prstGeom prst="rect">
            <a:avLst/>
          </a:prstGeom>
          <a:gradFill>
            <a:gsLst>
              <a:gs pos="0">
                <a:schemeClr val="accent1">
                  <a:tint val="66000"/>
                  <a:satMod val="160000"/>
                </a:schemeClr>
              </a:gs>
              <a:gs pos="0">
                <a:schemeClr val="accent1">
                  <a:tint val="44500"/>
                  <a:satMod val="160000"/>
                  <a:alpha val="29000"/>
                </a:schemeClr>
              </a:gs>
              <a:gs pos="100000">
                <a:schemeClr val="accent1">
                  <a:tint val="23500"/>
                  <a:satMod val="160000"/>
                </a:schemeClr>
              </a:gs>
            </a:gsLst>
            <a:lin ang="5400000" scaled="0"/>
          </a:gradFill>
          <a:ln>
            <a:noFill/>
          </a:ln>
        </p:spPr>
        <p:txBody>
          <a:bodyPr lIns="417588" tIns="208794" rIns="417588" bIns="208794"/>
          <a:lstStyle/>
          <a:p>
            <a:pPr defTabSz="4175125" eaLnBrk="1" hangingPunct="1">
              <a:spcBef>
                <a:spcPts val="563"/>
              </a:spcBef>
              <a:spcAft>
                <a:spcPts val="1700"/>
              </a:spcAft>
            </a:pPr>
            <a:r>
              <a:rPr lang="en-NZ" sz="4000" b="1" dirty="0">
                <a:solidFill>
                  <a:schemeClr val="tx2"/>
                </a:solidFill>
                <a:latin typeface="Verdana" charset="0"/>
              </a:rPr>
              <a:t>Possible solutions</a:t>
            </a:r>
            <a:endParaRPr lang="en-US" sz="4000" b="1" dirty="0">
              <a:solidFill>
                <a:schemeClr val="tx2"/>
              </a:solidFill>
              <a:latin typeface="Verdana" charset="0"/>
            </a:endParaRPr>
          </a:p>
          <a:p>
            <a:r>
              <a:rPr lang="en-US" sz="3200" dirty="0">
                <a:latin typeface="Verdana" pitchFamily="34" charset="0"/>
                <a:ea typeface="Verdana" pitchFamily="34" charset="0"/>
                <a:cs typeface="Verdana" pitchFamily="34" charset="0"/>
              </a:rPr>
              <a:t>To overcome these </a:t>
            </a:r>
            <a:r>
              <a:rPr lang="en-US" sz="3200" dirty="0" smtClean="0">
                <a:latin typeface="Verdana" pitchFamily="34" charset="0"/>
                <a:ea typeface="Verdana" pitchFamily="34" charset="0"/>
                <a:cs typeface="Verdana" pitchFamily="34" charset="0"/>
              </a:rPr>
              <a:t>challenges, </a:t>
            </a:r>
            <a:r>
              <a:rPr lang="en-US" sz="3200" dirty="0">
                <a:latin typeface="Verdana" pitchFamily="34" charset="0"/>
                <a:ea typeface="Verdana" pitchFamily="34" charset="0"/>
                <a:cs typeface="Verdana" pitchFamily="34" charset="0"/>
              </a:rPr>
              <a:t>we plan to segment </a:t>
            </a:r>
            <a:r>
              <a:rPr lang="en-US" sz="3200" dirty="0" smtClean="0">
                <a:latin typeface="Verdana" pitchFamily="34" charset="0"/>
                <a:ea typeface="Verdana" pitchFamily="34" charset="0"/>
                <a:cs typeface="Verdana" pitchFamily="34" charset="0"/>
              </a:rPr>
              <a:t>pulmonary lobes using a </a:t>
            </a:r>
            <a:r>
              <a:rPr lang="en-US" sz="3200" dirty="0">
                <a:latin typeface="Verdana" pitchFamily="34" charset="0"/>
                <a:ea typeface="Verdana" pitchFamily="34" charset="0"/>
                <a:cs typeface="Verdana" pitchFamily="34" charset="0"/>
              </a:rPr>
              <a:t>PCA-based model. An average lobe boundary model based on PCA through sampling lobe boundaries (including fissure surfaces) of a set of training data (about 40 subjects, all </a:t>
            </a:r>
            <a:r>
              <a:rPr lang="en-US" sz="3200" dirty="0" smtClean="0">
                <a:latin typeface="Verdana" pitchFamily="34" charset="0"/>
                <a:ea typeface="Verdana" pitchFamily="34" charset="0"/>
                <a:cs typeface="Verdana" pitchFamily="34" charset="0"/>
              </a:rPr>
              <a:t>healthy </a:t>
            </a:r>
            <a:r>
              <a:rPr lang="en-US" sz="3200" dirty="0">
                <a:latin typeface="Verdana" pitchFamily="34" charset="0"/>
                <a:ea typeface="Verdana" pitchFamily="34" charset="0"/>
                <a:cs typeface="Verdana" pitchFamily="34" charset="0"/>
              </a:rPr>
              <a:t>divided into old and young group) is generated.  The use of PCA shape modeling provides a convenient way to identify target regions which are highly likely to represent fissure surfaces. With the help of the average model, </a:t>
            </a:r>
            <a:r>
              <a:rPr lang="en-US" sz="3200" dirty="0" smtClean="0">
                <a:latin typeface="Verdana" pitchFamily="34" charset="0"/>
                <a:ea typeface="Verdana" pitchFamily="34" charset="0"/>
                <a:cs typeface="Verdana" pitchFamily="34" charset="0"/>
              </a:rPr>
              <a:t>we are able to </a:t>
            </a:r>
            <a:r>
              <a:rPr lang="en-US" sz="3200" dirty="0">
                <a:latin typeface="Verdana" pitchFamily="34" charset="0"/>
                <a:ea typeface="Verdana" pitchFamily="34" charset="0"/>
                <a:cs typeface="Verdana" pitchFamily="34" charset="0"/>
              </a:rPr>
              <a:t>eliminate some non-fissure structure and capture variation of lung lobe across a population which makes the automatic lobe segmentation and fissure detection more efficient. Among the variation range of lobe boundary model (ROI), a fissure detection algorithm (e.g. Hessian matrix </a:t>
            </a:r>
            <a:r>
              <a:rPr lang="en-US" sz="3200" dirty="0" smtClean="0">
                <a:latin typeface="Verdana" pitchFamily="34" charset="0"/>
                <a:ea typeface="Verdana" pitchFamily="34" charset="0"/>
                <a:cs typeface="Verdana" pitchFamily="34" charset="0"/>
              </a:rPr>
              <a:t>or </a:t>
            </a:r>
            <a:r>
              <a:rPr lang="en-US" sz="3200" dirty="0">
                <a:latin typeface="Verdana" pitchFamily="34" charset="0"/>
                <a:ea typeface="Verdana" pitchFamily="34" charset="0"/>
                <a:cs typeface="Verdana" pitchFamily="34" charset="0"/>
              </a:rPr>
              <a:t>marching cubes algorithm, MCA) </a:t>
            </a:r>
            <a:r>
              <a:rPr lang="en-US" sz="3200" dirty="0" smtClean="0">
                <a:latin typeface="Verdana" pitchFamily="34" charset="0"/>
                <a:ea typeface="Verdana" pitchFamily="34" charset="0"/>
                <a:cs typeface="Verdana" pitchFamily="34" charset="0"/>
              </a:rPr>
              <a:t>will </a:t>
            </a:r>
            <a:r>
              <a:rPr lang="en-US" sz="3200" dirty="0">
                <a:latin typeface="Verdana" pitchFamily="34" charset="0"/>
                <a:ea typeface="Verdana" pitchFamily="34" charset="0"/>
                <a:cs typeface="Verdana" pitchFamily="34" charset="0"/>
              </a:rPr>
              <a:t>be provided to find the fissure location accurately </a:t>
            </a:r>
            <a:r>
              <a:rPr lang="en-US" sz="3200" dirty="0" smtClean="0">
                <a:latin typeface="Verdana" pitchFamily="34" charset="0"/>
                <a:ea typeface="Verdana" pitchFamily="34" charset="0"/>
                <a:cs typeface="Verdana" pitchFamily="34" charset="0"/>
              </a:rPr>
              <a:t>with </a:t>
            </a:r>
            <a:r>
              <a:rPr lang="en-US" sz="3200" dirty="0">
                <a:latin typeface="Verdana" pitchFamily="34" charset="0"/>
                <a:ea typeface="Verdana" pitchFamily="34" charset="0"/>
                <a:cs typeface="Verdana" pitchFamily="34" charset="0"/>
              </a:rPr>
              <a:t>an arbitrary input image. For cases with some incomplete fissures, the “smooth” interpolation and extrapolation by the use of implicit functions may be helpful to extend the fissure </a:t>
            </a:r>
            <a:r>
              <a:rPr lang="en-US" sz="3200" dirty="0" smtClean="0">
                <a:latin typeface="Verdana" pitchFamily="34" charset="0"/>
                <a:ea typeface="Verdana" pitchFamily="34" charset="0"/>
                <a:cs typeface="Verdana" pitchFamily="34" charset="0"/>
              </a:rPr>
              <a:t>surfaces </a:t>
            </a:r>
            <a:r>
              <a:rPr lang="en-US" sz="3200" dirty="0">
                <a:latin typeface="Verdana" pitchFamily="34" charset="0"/>
                <a:ea typeface="Verdana" pitchFamily="34" charset="0"/>
                <a:cs typeface="Verdana" pitchFamily="34" charset="0"/>
              </a:rPr>
              <a:t>to lobe boundary smoothly and naturally. A 3D optimal surface detection will be performed around the variation of PCA model to </a:t>
            </a:r>
            <a:r>
              <a:rPr lang="en-US" sz="3200" dirty="0" smtClean="0">
                <a:latin typeface="Verdana" pitchFamily="34" charset="0"/>
                <a:ea typeface="Verdana" pitchFamily="34" charset="0"/>
                <a:cs typeface="Verdana" pitchFamily="34" charset="0"/>
              </a:rPr>
              <a:t>help refine </a:t>
            </a:r>
            <a:r>
              <a:rPr lang="en-US" sz="3200" dirty="0">
                <a:latin typeface="Verdana" pitchFamily="34" charset="0"/>
                <a:ea typeface="Verdana" pitchFamily="34" charset="0"/>
                <a:cs typeface="Verdana" pitchFamily="34" charset="0"/>
              </a:rPr>
              <a:t>the lobe boundaries. </a:t>
            </a:r>
          </a:p>
          <a:p>
            <a:pPr defTabSz="4175125" eaLnBrk="1" hangingPunct="1">
              <a:spcBef>
                <a:spcPts val="563"/>
              </a:spcBef>
              <a:spcAft>
                <a:spcPts val="1700"/>
              </a:spcAft>
            </a:pPr>
            <a:endParaRPr lang="en-NZ" sz="3200" b="1" dirty="0" smtClean="0">
              <a:solidFill>
                <a:schemeClr val="tx2"/>
              </a:solidFill>
            </a:endParaRPr>
          </a:p>
          <a:p>
            <a:pPr defTabSz="4175125" eaLnBrk="1" hangingPunct="1">
              <a:spcBef>
                <a:spcPts val="563"/>
              </a:spcBef>
              <a:spcAft>
                <a:spcPts val="1700"/>
              </a:spcAft>
            </a:pPr>
            <a:endParaRPr lang="en-NZ" sz="3200" b="1" dirty="0">
              <a:solidFill>
                <a:schemeClr val="tx2"/>
              </a:solidFill>
            </a:endParaRPr>
          </a:p>
          <a:p>
            <a:pPr defTabSz="4175125" eaLnBrk="1" hangingPunct="1">
              <a:spcBef>
                <a:spcPts val="563"/>
              </a:spcBef>
              <a:spcAft>
                <a:spcPts val="1700"/>
              </a:spcAft>
            </a:pPr>
            <a:endParaRPr lang="en-NZ" sz="3200" b="1" dirty="0" smtClean="0">
              <a:solidFill>
                <a:schemeClr val="tx2"/>
              </a:solidFill>
            </a:endParaRPr>
          </a:p>
          <a:p>
            <a:pPr defTabSz="4175125" eaLnBrk="1" hangingPunct="1">
              <a:spcBef>
                <a:spcPts val="563"/>
              </a:spcBef>
              <a:spcAft>
                <a:spcPts val="1700"/>
              </a:spcAft>
            </a:pPr>
            <a:endParaRPr lang="en-NZ" sz="3200" b="1" dirty="0">
              <a:solidFill>
                <a:schemeClr val="tx2"/>
              </a:solidFill>
            </a:endParaRPr>
          </a:p>
          <a:p>
            <a:pPr defTabSz="4175125" eaLnBrk="1" hangingPunct="1">
              <a:spcBef>
                <a:spcPts val="563"/>
              </a:spcBef>
              <a:spcAft>
                <a:spcPts val="1700"/>
              </a:spcAft>
            </a:pPr>
            <a:endParaRPr lang="en-NZ" sz="3200" b="1" dirty="0" smtClean="0">
              <a:solidFill>
                <a:schemeClr val="tx2"/>
              </a:solidFill>
            </a:endParaRPr>
          </a:p>
          <a:p>
            <a:pPr defTabSz="4175125" eaLnBrk="1" hangingPunct="1">
              <a:spcBef>
                <a:spcPts val="563"/>
              </a:spcBef>
              <a:spcAft>
                <a:spcPts val="1700"/>
              </a:spcAft>
            </a:pPr>
            <a:endParaRPr lang="en-NZ" sz="3200" b="1" dirty="0">
              <a:solidFill>
                <a:schemeClr val="tx2"/>
              </a:solidFill>
            </a:endParaRPr>
          </a:p>
          <a:p>
            <a:pPr defTabSz="4175125" eaLnBrk="1" hangingPunct="1">
              <a:spcBef>
                <a:spcPts val="563"/>
              </a:spcBef>
              <a:spcAft>
                <a:spcPts val="1700"/>
              </a:spcAft>
            </a:pPr>
            <a:endParaRPr lang="en-NZ" sz="3200" b="1" dirty="0" smtClean="0">
              <a:solidFill>
                <a:schemeClr val="tx2"/>
              </a:solidFill>
            </a:endParaRPr>
          </a:p>
          <a:p>
            <a:pPr defTabSz="4175125" eaLnBrk="1" hangingPunct="1">
              <a:spcBef>
                <a:spcPts val="563"/>
              </a:spcBef>
              <a:spcAft>
                <a:spcPts val="1700"/>
              </a:spcAft>
            </a:pPr>
            <a:endParaRPr lang="en-NZ" sz="3200" b="1" dirty="0">
              <a:solidFill>
                <a:schemeClr val="tx2"/>
              </a:solidFill>
            </a:endParaRPr>
          </a:p>
        </p:txBody>
      </p:sp>
      <p:sp>
        <p:nvSpPr>
          <p:cNvPr id="231" name="Rectangle 230"/>
          <p:cNvSpPr/>
          <p:nvPr/>
        </p:nvSpPr>
        <p:spPr bwMode="auto">
          <a:xfrm>
            <a:off x="25231201" y="26631325"/>
            <a:ext cx="2965613" cy="1036059"/>
          </a:xfrm>
          <a:prstGeom prst="rect">
            <a:avLst/>
          </a:prstGeom>
          <a:solidFill>
            <a:schemeClr val="bg1"/>
          </a:solidFill>
          <a:ln w="31750" cap="flat" cmpd="sng" algn="ctr">
            <a:solidFill>
              <a:schemeClr val="tx1"/>
            </a:solidFill>
            <a:prstDash val="solid"/>
            <a:round/>
            <a:headEnd type="none" w="med" len="med"/>
            <a:tailEnd type="none" w="med" len="med"/>
          </a:ln>
          <a:effectLst>
            <a:softEdge rad="0"/>
          </a:effectLst>
        </p:spPr>
        <p:txBody>
          <a:bodyPr vert="horz" wrap="square" lIns="91440" tIns="45720" rIns="91440" bIns="45720" numCol="1" rtlCol="0" anchor="t" anchorCtr="0" compatLnSpc="1">
            <a:prstTxWarp prst="textNoShape">
              <a:avLst/>
            </a:prstTxWarp>
          </a:bodyPr>
          <a:lstStyle/>
          <a:p>
            <a:pPr algn="ctr"/>
            <a:r>
              <a:rPr lang="en-NZ" sz="3200" dirty="0">
                <a:latin typeface="Arial" pitchFamily="-110" charset="0"/>
                <a:ea typeface="ＭＳ Ｐゴシック" pitchFamily="-110" charset="-128"/>
                <a:cs typeface="ＭＳ Ｐゴシック" pitchFamily="-110" charset="-128"/>
              </a:rPr>
              <a:t>Fissure Detection</a:t>
            </a:r>
          </a:p>
          <a:p>
            <a:pPr algn="ctr"/>
            <a:endParaRPr lang="en-NZ" sz="3200" dirty="0">
              <a:latin typeface="Arial" pitchFamily="-110" charset="0"/>
              <a:ea typeface="ＭＳ Ｐゴシック" pitchFamily="-110" charset="-128"/>
              <a:cs typeface="ＭＳ Ｐゴシック" pitchFamily="-110" charset="-128"/>
            </a:endParaRPr>
          </a:p>
        </p:txBody>
      </p:sp>
      <p:sp>
        <p:nvSpPr>
          <p:cNvPr id="232" name="Rectangle 231"/>
          <p:cNvSpPr/>
          <p:nvPr/>
        </p:nvSpPr>
        <p:spPr bwMode="auto">
          <a:xfrm>
            <a:off x="13904686" y="25885762"/>
            <a:ext cx="1993911" cy="1104289"/>
          </a:xfrm>
          <a:prstGeom prst="rect">
            <a:avLst/>
          </a:prstGeom>
          <a:solidFill>
            <a:schemeClr val="bg1"/>
          </a:solidFill>
          <a:ln w="31750" cap="flat" cmpd="sng" algn="ctr">
            <a:solidFill>
              <a:schemeClr val="tx1"/>
            </a:solidFill>
            <a:prstDash val="solid"/>
            <a:round/>
            <a:headEnd type="none" w="med" len="med"/>
            <a:tailEnd type="none" w="med" len="med"/>
          </a:ln>
          <a:effectLst>
            <a:softEdge rad="0"/>
          </a:effectLst>
        </p:spPr>
        <p:txBody>
          <a:bodyPr vert="horz" wrap="square" lIns="91440" tIns="45720" rIns="91440" bIns="45720" numCol="1" rtlCol="0" anchor="t" anchorCtr="0" compatLnSpc="1">
            <a:prstTxWarp prst="textNoShape">
              <a:avLst/>
            </a:prstTxWarp>
          </a:bodyPr>
          <a:lstStyle/>
          <a:p>
            <a:pPr algn="ctr"/>
            <a:r>
              <a:rPr lang="en-NZ" sz="3200" dirty="0">
                <a:latin typeface="Arial" pitchFamily="-110" charset="0"/>
                <a:ea typeface="ＭＳ Ｐゴシック" pitchFamily="-110" charset="-128"/>
                <a:cs typeface="ＭＳ Ｐゴシック" pitchFamily="-110" charset="-128"/>
              </a:rPr>
              <a:t>Training Data</a:t>
            </a:r>
          </a:p>
          <a:p>
            <a:pPr algn="ctr"/>
            <a:endParaRPr lang="en-NZ" sz="3200" dirty="0">
              <a:latin typeface="Arial" pitchFamily="-110" charset="0"/>
              <a:ea typeface="ＭＳ Ｐゴシック" pitchFamily="-110" charset="-128"/>
              <a:cs typeface="ＭＳ Ｐゴシック" pitchFamily="-110" charset="-128"/>
            </a:endParaRPr>
          </a:p>
        </p:txBody>
      </p:sp>
      <p:cxnSp>
        <p:nvCxnSpPr>
          <p:cNvPr id="233" name="Straight Arrow Connector 232"/>
          <p:cNvCxnSpPr>
            <a:stCxn id="232" idx="3"/>
            <a:endCxn id="235" idx="1"/>
          </p:cNvCxnSpPr>
          <p:nvPr/>
        </p:nvCxnSpPr>
        <p:spPr bwMode="auto">
          <a:xfrm flipV="1">
            <a:off x="15898597" y="26427085"/>
            <a:ext cx="564814" cy="1082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34" name="Rectangle 233"/>
          <p:cNvSpPr/>
          <p:nvPr/>
        </p:nvSpPr>
        <p:spPr bwMode="auto">
          <a:xfrm>
            <a:off x="19932641" y="25853482"/>
            <a:ext cx="4236543" cy="1238169"/>
          </a:xfrm>
          <a:prstGeom prst="rect">
            <a:avLst/>
          </a:prstGeom>
          <a:solidFill>
            <a:schemeClr val="bg1"/>
          </a:solidFill>
          <a:ln w="31750" cap="flat" cmpd="sng" algn="ctr">
            <a:solidFill>
              <a:schemeClr val="tx1"/>
            </a:solidFill>
            <a:prstDash val="solid"/>
            <a:round/>
            <a:headEnd type="none" w="med" len="med"/>
            <a:tailEnd type="none" w="med" len="med"/>
          </a:ln>
          <a:effectLst>
            <a:softEdge rad="0"/>
          </a:effectLst>
        </p:spPr>
        <p:txBody>
          <a:bodyPr vert="horz" wrap="square" lIns="91440" tIns="45720" rIns="91440" bIns="45720" numCol="1" rtlCol="0" anchor="t" anchorCtr="0" compatLnSpc="1">
            <a:prstTxWarp prst="textNoShape">
              <a:avLst/>
            </a:prstTxWarp>
          </a:bodyPr>
          <a:lstStyle/>
          <a:p>
            <a:pPr algn="ctr"/>
            <a:r>
              <a:rPr lang="en-NZ" sz="3200" dirty="0">
                <a:latin typeface="Arial" pitchFamily="-110" charset="0"/>
                <a:ea typeface="ＭＳ Ｐゴシック" pitchFamily="-110" charset="-128"/>
                <a:cs typeface="ＭＳ Ｐゴシック" pitchFamily="-110" charset="-128"/>
              </a:rPr>
              <a:t>Lobe Boundary Model Construction (PCA)</a:t>
            </a:r>
          </a:p>
          <a:p>
            <a:pPr algn="ctr"/>
            <a:endParaRPr lang="en-NZ" sz="3200" dirty="0">
              <a:latin typeface="Arial" pitchFamily="-110" charset="0"/>
              <a:ea typeface="ＭＳ Ｐゴシック" pitchFamily="-110" charset="-128"/>
              <a:cs typeface="ＭＳ Ｐゴシック" pitchFamily="-110" charset="-128"/>
            </a:endParaRPr>
          </a:p>
        </p:txBody>
      </p:sp>
      <p:sp>
        <p:nvSpPr>
          <p:cNvPr id="235" name="Rectangle 234"/>
          <p:cNvSpPr/>
          <p:nvPr/>
        </p:nvSpPr>
        <p:spPr bwMode="auto">
          <a:xfrm>
            <a:off x="16463411" y="25851896"/>
            <a:ext cx="2766895" cy="1150377"/>
          </a:xfrm>
          <a:prstGeom prst="rect">
            <a:avLst/>
          </a:prstGeom>
          <a:solidFill>
            <a:schemeClr val="bg1"/>
          </a:solidFill>
          <a:ln w="31750" cap="flat" cmpd="sng" algn="ctr">
            <a:solidFill>
              <a:schemeClr val="tx1"/>
            </a:solidFill>
            <a:prstDash val="solid"/>
            <a:round/>
            <a:headEnd type="none" w="med" len="med"/>
            <a:tailEnd type="none" w="med" len="med"/>
          </a:ln>
          <a:effectLst>
            <a:softEdge rad="0"/>
          </a:effectLst>
        </p:spPr>
        <p:txBody>
          <a:bodyPr vert="horz" wrap="square" lIns="91440" tIns="45720" rIns="91440" bIns="45720" numCol="1" rtlCol="0" anchor="t" anchorCtr="0" compatLnSpc="1">
            <a:prstTxWarp prst="textNoShape">
              <a:avLst/>
            </a:prstTxWarp>
          </a:bodyPr>
          <a:lstStyle/>
          <a:p>
            <a:pPr algn="ctr"/>
            <a:r>
              <a:rPr lang="en-NZ" sz="3200" dirty="0">
                <a:latin typeface="Arial" pitchFamily="-110" charset="0"/>
                <a:ea typeface="ＭＳ Ｐゴシック" pitchFamily="-110" charset="-128"/>
                <a:cs typeface="ＭＳ Ｐゴシック" pitchFamily="-110" charset="-128"/>
              </a:rPr>
              <a:t>Lobe Surface Sampling</a:t>
            </a:r>
          </a:p>
          <a:p>
            <a:pPr algn="ctr"/>
            <a:endParaRPr lang="en-NZ" sz="3200" dirty="0">
              <a:latin typeface="Arial" pitchFamily="-110" charset="0"/>
              <a:ea typeface="ＭＳ Ｐゴシック" pitchFamily="-110" charset="-128"/>
              <a:cs typeface="ＭＳ Ｐゴシック" pitchFamily="-110" charset="-128"/>
            </a:endParaRPr>
          </a:p>
        </p:txBody>
      </p:sp>
      <p:cxnSp>
        <p:nvCxnSpPr>
          <p:cNvPr id="236" name="Straight Arrow Connector 235"/>
          <p:cNvCxnSpPr>
            <a:stCxn id="235" idx="3"/>
          </p:cNvCxnSpPr>
          <p:nvPr/>
        </p:nvCxnSpPr>
        <p:spPr bwMode="auto">
          <a:xfrm>
            <a:off x="19230306" y="26427085"/>
            <a:ext cx="702335" cy="1082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37" name="Straight Arrow Connector 236"/>
          <p:cNvCxnSpPr>
            <a:stCxn id="234" idx="3"/>
          </p:cNvCxnSpPr>
          <p:nvPr/>
        </p:nvCxnSpPr>
        <p:spPr bwMode="auto">
          <a:xfrm flipV="1">
            <a:off x="24169184" y="25885762"/>
            <a:ext cx="1014071" cy="58680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38" name="Rectangle 237"/>
          <p:cNvSpPr/>
          <p:nvPr/>
        </p:nvSpPr>
        <p:spPr bwMode="auto">
          <a:xfrm>
            <a:off x="25196541" y="25278237"/>
            <a:ext cx="2952327" cy="1118306"/>
          </a:xfrm>
          <a:prstGeom prst="rect">
            <a:avLst/>
          </a:prstGeom>
          <a:solidFill>
            <a:schemeClr val="bg1"/>
          </a:solidFill>
          <a:ln w="31750" cap="flat" cmpd="sng" algn="ctr">
            <a:solidFill>
              <a:schemeClr val="tx1"/>
            </a:solidFill>
            <a:prstDash val="solid"/>
            <a:round/>
            <a:headEnd type="none" w="med" len="med"/>
            <a:tailEnd type="none" w="med" len="med"/>
          </a:ln>
          <a:effectLst>
            <a:softEdge rad="0"/>
          </a:effectLst>
        </p:spPr>
        <p:txBody>
          <a:bodyPr vert="horz" wrap="square" lIns="91440" tIns="45720" rIns="91440" bIns="45720" numCol="1" rtlCol="0" anchor="t" anchorCtr="0" compatLnSpc="1">
            <a:prstTxWarp prst="textNoShape">
              <a:avLst/>
            </a:prstTxWarp>
          </a:bodyPr>
          <a:lstStyle/>
          <a:p>
            <a:pPr algn="ctr"/>
            <a:r>
              <a:rPr lang="en-NZ" sz="3200" dirty="0">
                <a:latin typeface="Arial" pitchFamily="-110" charset="0"/>
                <a:ea typeface="ＭＳ Ｐゴシック" pitchFamily="-110" charset="-128"/>
                <a:cs typeface="ＭＳ Ｐゴシック" pitchFamily="-110" charset="-128"/>
              </a:rPr>
              <a:t>Lobe Boundary Refinement</a:t>
            </a:r>
          </a:p>
          <a:p>
            <a:pPr algn="ctr"/>
            <a:endParaRPr lang="en-NZ" sz="3200" dirty="0">
              <a:latin typeface="Arial" pitchFamily="-110" charset="0"/>
              <a:ea typeface="ＭＳ Ｐゴシック" pitchFamily="-110" charset="-128"/>
              <a:cs typeface="ＭＳ Ｐゴシック" pitchFamily="-110" charset="-128"/>
            </a:endParaRPr>
          </a:p>
        </p:txBody>
      </p:sp>
      <p:cxnSp>
        <p:nvCxnSpPr>
          <p:cNvPr id="239" name="Straight Arrow Connector 238"/>
          <p:cNvCxnSpPr>
            <a:stCxn id="234" idx="3"/>
          </p:cNvCxnSpPr>
          <p:nvPr/>
        </p:nvCxnSpPr>
        <p:spPr bwMode="auto">
          <a:xfrm>
            <a:off x="24169184" y="26472567"/>
            <a:ext cx="1062017" cy="6767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40" name="Rectangle 239"/>
          <p:cNvSpPr/>
          <p:nvPr/>
        </p:nvSpPr>
        <p:spPr bwMode="auto">
          <a:xfrm>
            <a:off x="14108100" y="24405993"/>
            <a:ext cx="1621164" cy="889181"/>
          </a:xfrm>
          <a:prstGeom prst="rect">
            <a:avLst/>
          </a:prstGeom>
          <a:solidFill>
            <a:schemeClr val="bg1"/>
          </a:solidFill>
          <a:ln w="31750" cap="flat" cmpd="sng" algn="ctr">
            <a:solidFill>
              <a:schemeClr val="tx1"/>
            </a:solidFill>
            <a:prstDash val="solid"/>
            <a:round/>
            <a:headEnd type="none" w="med" len="med"/>
            <a:tailEnd type="none" w="med" len="med"/>
          </a:ln>
          <a:effectLst>
            <a:softEdge rad="0"/>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NZ" sz="3200" b="0" i="0" u="none" strike="noStrike" cap="none" normalizeH="0" baseline="0" dirty="0" smtClean="0">
                <a:ln>
                  <a:noFill/>
                </a:ln>
                <a:solidFill>
                  <a:schemeClr val="tx1"/>
                </a:solidFill>
                <a:effectLst/>
                <a:latin typeface="Arial" pitchFamily="-110" charset="0"/>
                <a:ea typeface="ＭＳ Ｐゴシック" pitchFamily="-110" charset="-128"/>
                <a:cs typeface="ＭＳ Ｐゴシック" pitchFamily="-110" charset="-128"/>
              </a:rPr>
              <a:t>CT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NZ" sz="3200" b="0" i="0" u="none" strike="noStrike" cap="none" normalizeH="0" baseline="0" dirty="0">
              <a:ln>
                <a:noFill/>
              </a:ln>
              <a:solidFill>
                <a:schemeClr val="tx1"/>
              </a:solidFill>
              <a:effectLst/>
              <a:latin typeface="Arial" pitchFamily="-110" charset="0"/>
              <a:ea typeface="ＭＳ Ｐゴシック" pitchFamily="-110" charset="-128"/>
              <a:cs typeface="ＭＳ Ｐゴシック" pitchFamily="-110" charset="-128"/>
            </a:endParaRPr>
          </a:p>
        </p:txBody>
      </p:sp>
      <p:cxnSp>
        <p:nvCxnSpPr>
          <p:cNvPr id="241" name="Straight Arrow Connector 240"/>
          <p:cNvCxnSpPr>
            <a:stCxn id="240" idx="2"/>
            <a:endCxn id="232" idx="0"/>
          </p:cNvCxnSpPr>
          <p:nvPr/>
        </p:nvCxnSpPr>
        <p:spPr bwMode="auto">
          <a:xfrm flipH="1">
            <a:off x="14901642" y="25295174"/>
            <a:ext cx="17040" cy="590588"/>
          </a:xfrm>
          <a:prstGeom prst="straightConnector1">
            <a:avLst/>
          </a:prstGeom>
          <a:solidFill>
            <a:schemeClr val="bg1"/>
          </a:solidFill>
          <a:ln w="31750" cap="flat" cmpd="sng" algn="ctr">
            <a:solidFill>
              <a:schemeClr val="tx1"/>
            </a:solidFill>
            <a:prstDash val="solid"/>
            <a:round/>
            <a:headEnd type="none" w="med" len="med"/>
            <a:tailEnd type="none" w="med" len="med"/>
          </a:ln>
          <a:effectLst>
            <a:softEdge rad="0"/>
          </a:effectLst>
        </p:spPr>
      </p:cxnSp>
      <p:sp>
        <p:nvSpPr>
          <p:cNvPr id="242" name="Rectangle 241"/>
          <p:cNvSpPr/>
          <p:nvPr/>
        </p:nvSpPr>
        <p:spPr bwMode="auto">
          <a:xfrm>
            <a:off x="20927154" y="24190393"/>
            <a:ext cx="2261846" cy="1140191"/>
          </a:xfrm>
          <a:prstGeom prst="rect">
            <a:avLst/>
          </a:prstGeom>
          <a:solidFill>
            <a:schemeClr val="bg1"/>
          </a:solidFill>
          <a:ln w="31750" cap="flat" cmpd="sng" algn="ctr">
            <a:solidFill>
              <a:schemeClr val="tx1"/>
            </a:solidFill>
            <a:prstDash val="solid"/>
            <a:round/>
            <a:headEnd type="none" w="med" len="med"/>
            <a:tailEnd type="none" w="med" len="med"/>
          </a:ln>
          <a:effectLst>
            <a:softEdge rad="0"/>
          </a:effectLst>
        </p:spPr>
        <p:txBody>
          <a:bodyPr vert="horz" wrap="square" lIns="91440" tIns="45720" rIns="91440" bIns="45720" numCol="1" rtlCol="0" anchor="t" anchorCtr="0" compatLnSpc="1">
            <a:prstTxWarp prst="textNoShape">
              <a:avLst/>
            </a:prstTxWarp>
          </a:bodyPr>
          <a:lstStyle/>
          <a:p>
            <a:pPr algn="ctr"/>
            <a:r>
              <a:rPr lang="en-NZ" sz="3200" dirty="0">
                <a:latin typeface="Arial" pitchFamily="-110" charset="0"/>
                <a:ea typeface="ＭＳ Ｐゴシック" pitchFamily="-110" charset="-128"/>
                <a:cs typeface="ＭＳ Ｐゴシック" pitchFamily="-110" charset="-128"/>
              </a:rPr>
              <a:t>New Input Image</a:t>
            </a:r>
          </a:p>
          <a:p>
            <a:pPr algn="ctr"/>
            <a:endParaRPr lang="en-NZ" sz="3200" dirty="0">
              <a:latin typeface="Arial" pitchFamily="-110" charset="0"/>
              <a:ea typeface="ＭＳ Ｐゴシック" pitchFamily="-110" charset="-128"/>
              <a:cs typeface="ＭＳ Ｐゴシック" pitchFamily="-110" charset="-128"/>
            </a:endParaRPr>
          </a:p>
        </p:txBody>
      </p:sp>
      <p:cxnSp>
        <p:nvCxnSpPr>
          <p:cNvPr id="243" name="Straight Arrow Connector 242"/>
          <p:cNvCxnSpPr>
            <a:stCxn id="242" idx="2"/>
            <a:endCxn id="234" idx="0"/>
          </p:cNvCxnSpPr>
          <p:nvPr/>
        </p:nvCxnSpPr>
        <p:spPr bwMode="auto">
          <a:xfrm flipH="1">
            <a:off x="22050913" y="25330584"/>
            <a:ext cx="7164" cy="52289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44" name="Rectangle 243"/>
          <p:cNvSpPr/>
          <p:nvPr/>
        </p:nvSpPr>
        <p:spPr bwMode="auto">
          <a:xfrm>
            <a:off x="29329144" y="25837390"/>
            <a:ext cx="3932759" cy="1033635"/>
          </a:xfrm>
          <a:prstGeom prst="rect">
            <a:avLst/>
          </a:prstGeom>
          <a:solidFill>
            <a:schemeClr val="bg1"/>
          </a:solidFill>
          <a:ln w="31750" cap="flat" cmpd="sng" algn="ctr">
            <a:solidFill>
              <a:schemeClr val="tx1"/>
            </a:solidFill>
            <a:prstDash val="solid"/>
            <a:round/>
            <a:headEnd type="none" w="med" len="med"/>
            <a:tailEnd type="none" w="med" len="med"/>
          </a:ln>
          <a:effectLst>
            <a:softEdge rad="0"/>
          </a:effectLst>
        </p:spPr>
        <p:txBody>
          <a:bodyPr vert="horz" wrap="square" lIns="91440" tIns="45720" rIns="91440" bIns="45720" numCol="1" rtlCol="0" anchor="t" anchorCtr="0" compatLnSpc="1">
            <a:prstTxWarp prst="textNoShape">
              <a:avLst/>
            </a:prstTxWarp>
          </a:bodyPr>
          <a:lstStyle/>
          <a:p>
            <a:pPr algn="ctr"/>
            <a:r>
              <a:rPr lang="en-NZ" sz="3200" dirty="0">
                <a:latin typeface="Arial" pitchFamily="-110" charset="0"/>
                <a:ea typeface="ＭＳ Ｐゴシック" pitchFamily="-110" charset="-128"/>
                <a:cs typeface="ＭＳ Ｐゴシック" pitchFamily="-110" charset="-128"/>
              </a:rPr>
              <a:t>Lobe Segmentation Result</a:t>
            </a:r>
          </a:p>
          <a:p>
            <a:pPr algn="ctr"/>
            <a:endParaRPr lang="en-NZ" sz="3200" dirty="0">
              <a:latin typeface="Arial" pitchFamily="-110" charset="0"/>
              <a:ea typeface="ＭＳ Ｐゴシック" pitchFamily="-110" charset="-128"/>
              <a:cs typeface="ＭＳ Ｐゴシック" pitchFamily="-110" charset="-128"/>
            </a:endParaRPr>
          </a:p>
        </p:txBody>
      </p:sp>
      <p:cxnSp>
        <p:nvCxnSpPr>
          <p:cNvPr id="245" name="Straight Arrow Connector 244"/>
          <p:cNvCxnSpPr>
            <a:stCxn id="238" idx="3"/>
            <a:endCxn id="244" idx="1"/>
          </p:cNvCxnSpPr>
          <p:nvPr/>
        </p:nvCxnSpPr>
        <p:spPr bwMode="auto">
          <a:xfrm>
            <a:off x="28148868" y="25837390"/>
            <a:ext cx="1180276" cy="51681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46" name="Straight Arrow Connector 245"/>
          <p:cNvCxnSpPr>
            <a:endCxn id="244" idx="1"/>
          </p:cNvCxnSpPr>
          <p:nvPr/>
        </p:nvCxnSpPr>
        <p:spPr bwMode="auto">
          <a:xfrm flipV="1">
            <a:off x="28196814" y="26354208"/>
            <a:ext cx="1132330" cy="7951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47" name="Rectangle 16"/>
          <p:cNvSpPr>
            <a:spLocks noChangeArrowheads="1"/>
          </p:cNvSpPr>
          <p:nvPr/>
        </p:nvSpPr>
        <p:spPr bwMode="auto">
          <a:xfrm>
            <a:off x="15729264" y="27981936"/>
            <a:ext cx="156300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NZ" sz="2800" i="1" dirty="0" smtClean="0">
                <a:latin typeface="Verdana" charset="0"/>
              </a:rPr>
              <a:t>Fig.3: Overview of the method steps for fissure detection and lobe segmentation</a:t>
            </a:r>
            <a:endParaRPr lang="en-NZ" sz="2800" i="1" dirty="0">
              <a:latin typeface="Verdana"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Yuwen_Poster">
  <a:themeElements>
    <a:clrScheme name="">
      <a:dk1>
        <a:srgbClr val="000000"/>
      </a:dk1>
      <a:lt1>
        <a:srgbClr val="FFFFFF"/>
      </a:lt1>
      <a:dk2>
        <a:srgbClr val="00457D"/>
      </a:dk2>
      <a:lt2>
        <a:srgbClr val="84888B"/>
      </a:lt2>
      <a:accent1>
        <a:srgbClr val="00457D"/>
      </a:accent1>
      <a:accent2>
        <a:srgbClr val="84888B"/>
      </a:accent2>
      <a:accent3>
        <a:srgbClr val="FFFFFF"/>
      </a:accent3>
      <a:accent4>
        <a:srgbClr val="000000"/>
      </a:accent4>
      <a:accent5>
        <a:srgbClr val="AAB0BF"/>
      </a:accent5>
      <a:accent6>
        <a:srgbClr val="777B7D"/>
      </a:accent6>
      <a:hlink>
        <a:srgbClr val="00457D"/>
      </a:hlink>
      <a:folHlink>
        <a:srgbClr val="84888B"/>
      </a:folHlink>
    </a:clrScheme>
    <a:fontScheme name="Blank Presentation">
      <a:majorFont>
        <a:latin typeface="Verdana"/>
        <a:ea typeface="ＭＳ Ｐゴシック"/>
        <a:cs typeface="ＭＳ Ｐゴシック"/>
      </a:majorFont>
      <a:minorFont>
        <a:latin typeface="Verdana"/>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10" charset="0"/>
            <a:ea typeface="ＭＳ Ｐゴシック" pitchFamily="-110" charset="-128"/>
            <a:cs typeface="ＭＳ Ｐゴシック" pitchFamily="-110"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360</TotalTime>
  <Words>656</Words>
  <Application>Microsoft Office PowerPoint</Application>
  <PresentationFormat>Custom</PresentationFormat>
  <Paragraphs>44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Yuwen_Poster</vt:lpstr>
      <vt:lpstr>The challenges of pulmonary lobe segmentation and possible solutions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poster</dc:title>
  <dc:creator>ABI_IT</dc:creator>
  <cp:lastModifiedBy>ABI_IT</cp:lastModifiedBy>
  <cp:revision>37</cp:revision>
  <cp:lastPrinted>2008-08-19T00:49:24Z</cp:lastPrinted>
  <dcterms:created xsi:type="dcterms:W3CDTF">2015-02-10T20:22:32Z</dcterms:created>
  <dcterms:modified xsi:type="dcterms:W3CDTF">2015-02-11T02:23:52Z</dcterms:modified>
</cp:coreProperties>
</file>