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8" r:id="rId2"/>
  </p:sldIdLst>
  <p:sldSz cx="42803763" cy="30275213"/>
  <p:notesSz cx="6858000" cy="9144000"/>
  <p:defaultTextStyle>
    <a:defPPr>
      <a:defRPr lang="en-NZ"/>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29" autoAdjust="0"/>
  </p:normalViewPr>
  <p:slideViewPr>
    <p:cSldViewPr>
      <p:cViewPr>
        <p:scale>
          <a:sx n="25" d="100"/>
          <a:sy n="25" d="100"/>
        </p:scale>
        <p:origin x="-384" y="168"/>
      </p:cViewPr>
      <p:guideLst>
        <p:guide orient="horz" pos="10941"/>
        <p:guide pos="191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cs typeface="ＭＳ Ｐゴシック" charset="-128"/>
              </a:defRPr>
            </a:lvl1pPr>
          </a:lstStyle>
          <a:p>
            <a:pPr>
              <a:defRPr/>
            </a:pPr>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cs typeface="ＭＳ Ｐゴシック" charset="-128"/>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cs typeface="ＭＳ Ｐゴシック" charset="-128"/>
              </a:defRPr>
            </a:lvl1pPr>
          </a:lstStyle>
          <a:p>
            <a:pPr>
              <a:defRPr/>
            </a:pPr>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5A14F4BA-FAEA-4EFD-A5D2-ADBB7CCA5FC7}" type="slidenum">
              <a:rPr lang="en-NZ"/>
              <a:pPr/>
              <a:t>‹#›</a:t>
            </a:fld>
            <a:endParaRPr lang="en-NZ"/>
          </a:p>
        </p:txBody>
      </p:sp>
    </p:spTree>
    <p:extLst>
      <p:ext uri="{BB962C8B-B14F-4D97-AF65-F5344CB8AC3E}">
        <p14:creationId xmlns:p14="http://schemas.microsoft.com/office/powerpoint/2010/main" val="3318852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fld id="{94809532-9719-42DF-82AA-8797B3F92E64}" type="slidenum">
              <a:rPr lang="en-NZ" sz="1200"/>
              <a:pPr/>
              <a:t>1</a:t>
            </a:fld>
            <a:endParaRPr lang="en-NZ"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925" y="9404350"/>
            <a:ext cx="36383913" cy="648970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850" y="17156113"/>
            <a:ext cx="29964063"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6293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934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99150" y="2895600"/>
            <a:ext cx="9848850" cy="2590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2895600"/>
            <a:ext cx="29394150" cy="2590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168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60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375" y="19454813"/>
            <a:ext cx="36382325" cy="60134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381375" y="12831763"/>
            <a:ext cx="36382325" cy="6623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622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6477000"/>
            <a:ext cx="19583400" cy="2232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88400" y="6477000"/>
            <a:ext cx="19583400" cy="2232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782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12850"/>
            <a:ext cx="38523863" cy="5045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950" y="6777038"/>
            <a:ext cx="18911888" cy="282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39950" y="9601200"/>
            <a:ext cx="18911888" cy="17443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3988" y="6777038"/>
            <a:ext cx="18919825" cy="282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1743988" y="9601200"/>
            <a:ext cx="18919825" cy="17443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018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3008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63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04913"/>
            <a:ext cx="14082713" cy="51308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6735425" y="1204913"/>
            <a:ext cx="23928388" cy="25839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950" y="6335713"/>
            <a:ext cx="14082713" cy="20708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894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938" y="21193125"/>
            <a:ext cx="25682575" cy="25019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389938" y="2705100"/>
            <a:ext cx="25682575" cy="18165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8389938" y="23695025"/>
            <a:ext cx="25682575" cy="35528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115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95600"/>
            <a:ext cx="39395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smtClean="0"/>
              <a:t>Click to edit Master title style</a:t>
            </a:r>
            <a:endParaRPr lang="en-NZ" smtClean="0"/>
          </a:p>
        </p:txBody>
      </p:sp>
      <p:sp>
        <p:nvSpPr>
          <p:cNvPr id="1027" name="Rectangle 3"/>
          <p:cNvSpPr>
            <a:spLocks noGrp="1" noChangeArrowheads="1"/>
          </p:cNvSpPr>
          <p:nvPr>
            <p:ph type="body" idx="1"/>
          </p:nvPr>
        </p:nvSpPr>
        <p:spPr bwMode="auto">
          <a:xfrm>
            <a:off x="1752600" y="6477000"/>
            <a:ext cx="39319200" cy="2232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2"/>
            <a:endParaRPr lang="en-NZ" smtClean="0"/>
          </a:p>
        </p:txBody>
      </p:sp>
      <p:pic>
        <p:nvPicPr>
          <p:cNvPr id="1028" name="Picture 10" descr="A0T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8055888"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6" descr="ABI_Positive_RGB_NoStrap.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1338985" y="-4290"/>
            <a:ext cx="110871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175125" rtl="0" eaLnBrk="1" fontAlgn="base" hangingPunct="1">
        <a:spcBef>
          <a:spcPct val="0"/>
        </a:spcBef>
        <a:spcAft>
          <a:spcPct val="0"/>
        </a:spcAft>
        <a:defRPr sz="12000" b="1">
          <a:solidFill>
            <a:schemeClr val="tx2"/>
          </a:solidFill>
          <a:latin typeface="+mj-lt"/>
          <a:ea typeface="+mj-ea"/>
          <a:cs typeface="+mj-cs"/>
        </a:defRPr>
      </a:lvl1pPr>
      <a:lvl2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2pPr>
      <a:lvl3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3pPr>
      <a:lvl4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4pPr>
      <a:lvl5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5pPr>
      <a:lvl6pPr marL="4572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6pPr>
      <a:lvl7pPr marL="9144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7pPr>
      <a:lvl8pPr marL="13716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8pPr>
      <a:lvl9pPr marL="18288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9pPr>
    </p:titleStyle>
    <p:bodyStyle>
      <a:lvl1pPr marL="342900" indent="-342900" algn="l" defTabSz="4175125" rtl="0" eaLnBrk="1" fontAlgn="base" hangingPunct="1">
        <a:spcBef>
          <a:spcPct val="20000"/>
        </a:spcBef>
        <a:spcAft>
          <a:spcPct val="0"/>
        </a:spcAft>
        <a:buChar char="•"/>
        <a:defRPr sz="3200">
          <a:solidFill>
            <a:schemeClr val="tx1"/>
          </a:solidFill>
          <a:latin typeface="+mn-lt"/>
          <a:ea typeface="+mn-ea"/>
          <a:cs typeface="+mn-cs"/>
        </a:defRPr>
      </a:lvl1pPr>
      <a:lvl2pPr marL="190500" indent="280988" algn="l" defTabSz="4175125" rtl="0" eaLnBrk="1" fontAlgn="base" hangingPunct="1">
        <a:spcBef>
          <a:spcPct val="20000"/>
        </a:spcBef>
        <a:spcAft>
          <a:spcPct val="0"/>
        </a:spcAft>
        <a:buFont typeface="Times" charset="0"/>
        <a:buChar char="•"/>
        <a:defRPr sz="3200">
          <a:solidFill>
            <a:schemeClr val="tx1"/>
          </a:solidFill>
          <a:latin typeface="+mn-lt"/>
          <a:ea typeface="+mn-ea"/>
        </a:defRPr>
      </a:lvl2pPr>
      <a:lvl3pPr marL="679450" indent="-17463" algn="l" defTabSz="4175125" rtl="0" eaLnBrk="1" fontAlgn="base" hangingPunct="1">
        <a:spcBef>
          <a:spcPct val="20000"/>
        </a:spcBef>
        <a:spcAft>
          <a:spcPct val="0"/>
        </a:spcAft>
        <a:buChar char="–"/>
        <a:defRPr sz="3200">
          <a:solidFill>
            <a:schemeClr val="tx1"/>
          </a:solidFill>
          <a:latin typeface="+mn-lt"/>
          <a:ea typeface="+mn-ea"/>
        </a:defRPr>
      </a:lvl3pPr>
      <a:lvl4pPr marL="942975" indent="428625" algn="l" defTabSz="4175125" rtl="0" eaLnBrk="1" fontAlgn="base" hangingPunct="1">
        <a:spcBef>
          <a:spcPct val="20000"/>
        </a:spcBef>
        <a:spcAft>
          <a:spcPct val="0"/>
        </a:spcAft>
        <a:buChar char="–"/>
        <a:defRPr sz="3200">
          <a:solidFill>
            <a:schemeClr val="tx1"/>
          </a:solidFill>
          <a:latin typeface="+mn-lt"/>
          <a:ea typeface="+mn-ea"/>
        </a:defRPr>
      </a:lvl4pPr>
      <a:lvl5pPr marL="1133475" indent="695325" algn="l" defTabSz="4175125" rtl="0" eaLnBrk="1" fontAlgn="base" hangingPunct="1">
        <a:spcBef>
          <a:spcPct val="20000"/>
        </a:spcBef>
        <a:spcAft>
          <a:spcPct val="0"/>
        </a:spcAft>
        <a:buChar char="»"/>
        <a:defRPr sz="4000">
          <a:solidFill>
            <a:schemeClr val="tx1"/>
          </a:solidFill>
          <a:latin typeface="Arial" pitchFamily="-110" charset="0"/>
          <a:ea typeface="+mn-ea"/>
        </a:defRPr>
      </a:lvl5pPr>
      <a:lvl6pPr marL="1590675" algn="l" defTabSz="4175125" rtl="0" eaLnBrk="1" fontAlgn="base" hangingPunct="1">
        <a:spcBef>
          <a:spcPct val="20000"/>
        </a:spcBef>
        <a:spcAft>
          <a:spcPct val="0"/>
        </a:spcAft>
        <a:defRPr sz="4000">
          <a:solidFill>
            <a:schemeClr val="tx1"/>
          </a:solidFill>
          <a:latin typeface="Arial" pitchFamily="-110" charset="0"/>
          <a:ea typeface="+mn-ea"/>
        </a:defRPr>
      </a:lvl6pPr>
      <a:lvl7pPr marL="2047875" algn="l" defTabSz="4175125" rtl="0" eaLnBrk="1" fontAlgn="base" hangingPunct="1">
        <a:spcBef>
          <a:spcPct val="20000"/>
        </a:spcBef>
        <a:spcAft>
          <a:spcPct val="0"/>
        </a:spcAft>
        <a:defRPr sz="4000">
          <a:solidFill>
            <a:schemeClr val="tx1"/>
          </a:solidFill>
          <a:latin typeface="Arial" pitchFamily="-110" charset="0"/>
          <a:ea typeface="+mn-ea"/>
        </a:defRPr>
      </a:lvl7pPr>
      <a:lvl8pPr marL="2505075" algn="l" defTabSz="4175125" rtl="0" eaLnBrk="1" fontAlgn="base" hangingPunct="1">
        <a:spcBef>
          <a:spcPct val="20000"/>
        </a:spcBef>
        <a:spcAft>
          <a:spcPct val="0"/>
        </a:spcAft>
        <a:defRPr sz="4000">
          <a:solidFill>
            <a:schemeClr val="tx1"/>
          </a:solidFill>
          <a:latin typeface="Arial" pitchFamily="-110" charset="0"/>
          <a:ea typeface="+mn-ea"/>
        </a:defRPr>
      </a:lvl8pPr>
      <a:lvl9pPr marL="2962275" algn="l" defTabSz="4175125" rtl="0" eaLnBrk="1" fontAlgn="base" hangingPunct="1">
        <a:spcBef>
          <a:spcPct val="20000"/>
        </a:spcBef>
        <a:spcAft>
          <a:spcPct val="0"/>
        </a:spcAft>
        <a:defRPr sz="4000">
          <a:solidFill>
            <a:schemeClr val="tx1"/>
          </a:solidFill>
          <a:latin typeface="Arial" pitchFamily="-110"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7.emf"/><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11.png"/><Relationship Id="rId5" Type="http://schemas.openxmlformats.org/officeDocument/2006/relationships/image" Target="../media/image5.emf"/><Relationship Id="rId15" Type="http://schemas.openxmlformats.org/officeDocument/2006/relationships/image" Target="../media/image12.jpeg"/><Relationship Id="rId10" Type="http://schemas.openxmlformats.org/officeDocument/2006/relationships/image" Target="../media/image10.png"/><Relationship Id="rId19" Type="http://schemas.openxmlformats.org/officeDocument/2006/relationships/image" Target="../media/image18.PNG"/><Relationship Id="rId4" Type="http://schemas.openxmlformats.org/officeDocument/2006/relationships/image" Target="../media/image4.emf"/><Relationship Id="rId9" Type="http://schemas.openxmlformats.org/officeDocument/2006/relationships/image" Target="../media/image9.jpe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1304" y="0"/>
            <a:ext cx="39395400" cy="2514600"/>
          </a:xfrm>
        </p:spPr>
        <p:txBody>
          <a:bodyPr/>
          <a:lstStyle/>
          <a:p>
            <a:r>
              <a:rPr lang="en-US" sz="6600" dirty="0" smtClean="0">
                <a:solidFill>
                  <a:schemeClr val="accent3"/>
                </a:solidFill>
              </a:rPr>
              <a:t>Automatic pulmonary lobe segmentation from CT scans</a:t>
            </a:r>
            <a:endParaRPr lang="en-NZ" sz="6600" dirty="0">
              <a:solidFill>
                <a:schemeClr val="accent3"/>
              </a:solidFill>
            </a:endParaRPr>
          </a:p>
        </p:txBody>
      </p:sp>
      <p:sp>
        <p:nvSpPr>
          <p:cNvPr id="14339" name="Rectangle 3"/>
          <p:cNvSpPr>
            <a:spLocks noGrp="1" noChangeArrowheads="1"/>
          </p:cNvSpPr>
          <p:nvPr>
            <p:ph type="body" idx="1"/>
          </p:nvPr>
        </p:nvSpPr>
        <p:spPr>
          <a:xfrm>
            <a:off x="613503" y="3429000"/>
            <a:ext cx="13978797" cy="12058650"/>
          </a:xfr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p:spPr>
        <p:txBody>
          <a:bodyPr/>
          <a:lstStyle/>
          <a:p>
            <a:pPr marL="0" indent="0" eaLnBrk="1" hangingPunct="1">
              <a:spcBef>
                <a:spcPts val="563"/>
              </a:spcBef>
              <a:spcAft>
                <a:spcPts val="1700"/>
              </a:spcAft>
              <a:buFontTx/>
              <a:buNone/>
            </a:pPr>
            <a:r>
              <a:rPr lang="en-NZ" sz="4400" b="1" dirty="0" smtClean="0">
                <a:solidFill>
                  <a:schemeClr val="tx2"/>
                </a:solidFill>
                <a:latin typeface="Calibri" pitchFamily="34" charset="0"/>
              </a:rPr>
              <a:t>Background</a:t>
            </a:r>
            <a:endParaRPr lang="en-NZ" sz="4400" dirty="0" smtClean="0">
              <a:solidFill>
                <a:schemeClr val="tx2"/>
              </a:solidFill>
              <a:latin typeface="Calibri" pitchFamily="34" charset="0"/>
            </a:endParaRPr>
          </a:p>
          <a:p>
            <a:pPr marL="0" indent="0" algn="just">
              <a:spcBef>
                <a:spcPts val="563"/>
              </a:spcBef>
              <a:spcAft>
                <a:spcPts val="1700"/>
              </a:spcAft>
              <a:buNone/>
            </a:pPr>
            <a:r>
              <a:rPr lang="en-US" sz="3600" dirty="0">
                <a:latin typeface="Calibri" pitchFamily="34" charset="0"/>
                <a:ea typeface="Verdana" pitchFamily="34" charset="0"/>
                <a:cs typeface="Verdana" pitchFamily="34" charset="0"/>
              </a:rPr>
              <a:t>The human </a:t>
            </a:r>
            <a:r>
              <a:rPr lang="en-US" sz="3600" dirty="0" smtClean="0">
                <a:latin typeface="Calibri" pitchFamily="34" charset="0"/>
                <a:ea typeface="Verdana" pitchFamily="34" charset="0"/>
                <a:cs typeface="Verdana" pitchFamily="34" charset="0"/>
              </a:rPr>
              <a:t>lung is </a:t>
            </a:r>
            <a:r>
              <a:rPr lang="en-US" sz="3600" dirty="0" smtClean="0">
                <a:latin typeface="Calibri" pitchFamily="34" charset="0"/>
                <a:ea typeface="Verdana" pitchFamily="34" charset="0"/>
                <a:cs typeface="Verdana" pitchFamily="34" charset="0"/>
              </a:rPr>
              <a:t>divided into five distinct anatomic compartments called lobes. The </a:t>
            </a:r>
            <a:r>
              <a:rPr lang="en-US" sz="3600" dirty="0">
                <a:latin typeface="Calibri" pitchFamily="34" charset="0"/>
                <a:ea typeface="Verdana" pitchFamily="34" charset="0"/>
                <a:cs typeface="Verdana" pitchFamily="34" charset="0"/>
              </a:rPr>
              <a:t>current lobe segmentation methods usually have some limitations: 1. heavily </a:t>
            </a:r>
            <a:r>
              <a:rPr lang="en-US" sz="3600" kern="1200" dirty="0">
                <a:latin typeface="Calibri" pitchFamily="34" charset="0"/>
                <a:ea typeface="Verdana" pitchFamily="34" charset="0"/>
                <a:cs typeface="Verdana" pitchFamily="34" charset="0"/>
              </a:rPr>
              <a:t>rely on anatomical </a:t>
            </a:r>
            <a:r>
              <a:rPr lang="en-US" sz="3600" kern="1200" dirty="0">
                <a:latin typeface="Calibri" pitchFamily="34" charset="0"/>
                <a:ea typeface="Verdana" pitchFamily="34" charset="0"/>
                <a:cs typeface="Verdana" pitchFamily="34" charset="0"/>
              </a:rPr>
              <a:t>knowledge. 2. </a:t>
            </a:r>
            <a:r>
              <a:rPr lang="en-US" sz="3600" kern="1200" dirty="0">
                <a:latin typeface="Calibri" pitchFamily="34" charset="0"/>
                <a:ea typeface="Verdana" pitchFamily="34" charset="0"/>
                <a:cs typeface="Verdana" pitchFamily="34" charset="0"/>
              </a:rPr>
              <a:t>largely ignore </a:t>
            </a:r>
            <a:r>
              <a:rPr lang="en-US" sz="3600" kern="1200" dirty="0" smtClean="0">
                <a:latin typeface="Calibri" pitchFamily="34" charset="0"/>
                <a:ea typeface="Verdana" pitchFamily="34" charset="0"/>
                <a:cs typeface="Verdana" pitchFamily="34" charset="0"/>
              </a:rPr>
              <a:t>individual variability. 3. sensitive </a:t>
            </a:r>
            <a:r>
              <a:rPr lang="en-US" sz="3600" kern="1200" dirty="0">
                <a:latin typeface="Calibri" pitchFamily="34" charset="0"/>
                <a:ea typeface="Verdana" pitchFamily="34" charset="0"/>
                <a:cs typeface="Verdana" pitchFamily="34" charset="0"/>
              </a:rPr>
              <a:t>to noise. </a:t>
            </a:r>
            <a:r>
              <a:rPr lang="en-US" sz="3600" kern="1200" dirty="0">
                <a:latin typeface="Calibri" pitchFamily="34" charset="0"/>
                <a:ea typeface="Verdana" pitchFamily="34" charset="0"/>
                <a:cs typeface="Verdana" pitchFamily="34" charset="0"/>
              </a:rPr>
              <a:t>4.</a:t>
            </a:r>
            <a:r>
              <a:rPr lang="en-US" altLang="zh-CN" sz="3600" kern="1200" dirty="0">
                <a:latin typeface="Calibri" pitchFamily="34" charset="0"/>
                <a:ea typeface="Verdana" pitchFamily="34" charset="0"/>
                <a:cs typeface="Verdana" pitchFamily="34" charset="0"/>
              </a:rPr>
              <a:t> </a:t>
            </a:r>
            <a:r>
              <a:rPr lang="en-US" altLang="zh-CN" sz="3600" kern="1200" dirty="0">
                <a:latin typeface="Calibri" pitchFamily="34" charset="0"/>
                <a:ea typeface="Verdana" pitchFamily="34" charset="0"/>
                <a:cs typeface="Verdana" pitchFamily="34" charset="0"/>
              </a:rPr>
              <a:t>lead to reconstruction </a:t>
            </a:r>
            <a:r>
              <a:rPr lang="en-US" altLang="zh-CN" sz="3600" kern="1200" dirty="0">
                <a:latin typeface="Calibri" pitchFamily="34" charset="0"/>
                <a:ea typeface="Verdana" pitchFamily="34" charset="0"/>
                <a:cs typeface="Verdana" pitchFamily="34" charset="0"/>
              </a:rPr>
              <a:t>of </a:t>
            </a:r>
            <a:r>
              <a:rPr lang="en-US" altLang="zh-CN" sz="3600" kern="1200" dirty="0" smtClean="0">
                <a:latin typeface="Calibri" pitchFamily="34" charset="0"/>
                <a:ea typeface="Verdana" pitchFamily="34" charset="0"/>
                <a:cs typeface="Verdana" pitchFamily="34" charset="0"/>
              </a:rPr>
              <a:t>artifacts.</a:t>
            </a:r>
            <a:endParaRPr lang="en-US" altLang="zh-CN" sz="3600" kern="1200" dirty="0">
              <a:latin typeface="Calibri" pitchFamily="34" charset="0"/>
              <a:ea typeface="Verdana" pitchFamily="34" charset="0"/>
              <a:cs typeface="Verdana" pitchFamily="34" charset="0"/>
            </a:endParaRPr>
          </a:p>
          <a:p>
            <a:pPr marL="0" indent="0" algn="just">
              <a:spcBef>
                <a:spcPts val="563"/>
              </a:spcBef>
              <a:spcAft>
                <a:spcPts val="1700"/>
              </a:spcAft>
              <a:buNone/>
            </a:pPr>
            <a:endParaRPr lang="en-GB" sz="3600" dirty="0" smtClean="0">
              <a:latin typeface="Calibri" pitchFamily="34" charset="0"/>
              <a:ea typeface="Verdana" pitchFamily="34" charset="0"/>
              <a:cs typeface="Verdana" pitchFamily="34" charset="0"/>
            </a:endParaRPr>
          </a:p>
        </p:txBody>
      </p:sp>
      <p:sp>
        <p:nvSpPr>
          <p:cNvPr id="14340" name="Rectangle 4"/>
          <p:cNvSpPr>
            <a:spLocks noChangeArrowheads="1"/>
          </p:cNvSpPr>
          <p:nvPr/>
        </p:nvSpPr>
        <p:spPr bwMode="auto">
          <a:xfrm>
            <a:off x="11734800" y="6172200"/>
            <a:ext cx="9067800" cy="2232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88" tIns="208794" rIns="417588" bIns="208794"/>
          <a:lstStyle/>
          <a:p>
            <a:pPr defTabSz="4175125" eaLnBrk="1" hangingPunct="1">
              <a:spcBef>
                <a:spcPct val="20000"/>
              </a:spcBef>
            </a:pPr>
            <a:endParaRPr lang="en-GB" sz="3200">
              <a:latin typeface="Verdana" charset="0"/>
            </a:endParaRPr>
          </a:p>
        </p:txBody>
      </p:sp>
      <p:sp>
        <p:nvSpPr>
          <p:cNvPr id="14343" name="Rectangle 12"/>
          <p:cNvSpPr>
            <a:spLocks noChangeArrowheads="1"/>
          </p:cNvSpPr>
          <p:nvPr/>
        </p:nvSpPr>
        <p:spPr bwMode="auto">
          <a:xfrm>
            <a:off x="30614111" y="20998322"/>
            <a:ext cx="11633513" cy="4458574"/>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algn="just" defTabSz="4175125" eaLnBrk="1" hangingPunct="1">
              <a:spcBef>
                <a:spcPts val="563"/>
              </a:spcBef>
              <a:spcAft>
                <a:spcPts val="1700"/>
              </a:spcAft>
            </a:pPr>
            <a:r>
              <a:rPr lang="en-NZ" sz="4000" b="1" dirty="0">
                <a:solidFill>
                  <a:schemeClr val="tx2"/>
                </a:solidFill>
                <a:latin typeface="Verdana" charset="0"/>
              </a:rPr>
              <a:t>Summary</a:t>
            </a:r>
            <a:endParaRPr lang="en-NZ" sz="3200" dirty="0">
              <a:solidFill>
                <a:schemeClr val="tx2"/>
              </a:solidFill>
              <a:latin typeface="Verdana" charset="0"/>
            </a:endParaRPr>
          </a:p>
          <a:p>
            <a:pPr marL="571500" indent="-571500" algn="just" eaLnBrk="1" hangingPunct="1">
              <a:buFont typeface="Wingdings" pitchFamily="2" charset="2"/>
              <a:buChar char="§"/>
            </a:pPr>
            <a:r>
              <a:rPr lang="en-NZ" altLang="zh-CN" sz="3600" dirty="0">
                <a:latin typeface="Calibri" pitchFamily="34" charset="0"/>
                <a:ea typeface="Verdana" pitchFamily="34" charset="0"/>
                <a:cs typeface="Verdana" pitchFamily="34" charset="0"/>
              </a:rPr>
              <a:t>Manual fissure digitising and lobe fitting of about 20 subjects</a:t>
            </a:r>
          </a:p>
          <a:p>
            <a:pPr marL="457200" indent="-457200" algn="just" eaLnBrk="1" hangingPunct="1">
              <a:buFont typeface="Wingdings" pitchFamily="2" charset="2"/>
              <a:buChar char="§"/>
            </a:pPr>
            <a:r>
              <a:rPr lang="en-NZ" altLang="zh-CN" sz="3600" dirty="0" smtClean="0">
                <a:latin typeface="Calibri" pitchFamily="34" charset="0"/>
                <a:ea typeface="Verdana" pitchFamily="34" charset="0"/>
                <a:cs typeface="Verdana" pitchFamily="34" charset="0"/>
              </a:rPr>
              <a:t>Implement </a:t>
            </a:r>
            <a:r>
              <a:rPr lang="en-NZ" altLang="zh-CN" sz="3600" dirty="0">
                <a:latin typeface="Calibri" pitchFamily="34" charset="0"/>
                <a:ea typeface="Verdana" pitchFamily="34" charset="0"/>
                <a:cs typeface="Verdana" pitchFamily="34" charset="0"/>
              </a:rPr>
              <a:t>a initial  PCA-based lobe segmentation method (mainly on healthy subjects)</a:t>
            </a:r>
          </a:p>
          <a:p>
            <a:pPr marL="571500" indent="-571500" algn="just" eaLnBrk="1" hangingPunct="1">
              <a:buFont typeface="Wingdings" pitchFamily="2" charset="2"/>
              <a:buChar char="§"/>
            </a:pPr>
            <a:r>
              <a:rPr lang="en-NZ" altLang="zh-CN" sz="3600" dirty="0">
                <a:latin typeface="Calibri" pitchFamily="34" charset="0"/>
                <a:ea typeface="Verdana" pitchFamily="34" charset="0"/>
                <a:cs typeface="Verdana" pitchFamily="34" charset="0"/>
              </a:rPr>
              <a:t>Complete the </a:t>
            </a:r>
            <a:r>
              <a:rPr lang="en-NZ" altLang="zh-CN" sz="3600" dirty="0" smtClean="0">
                <a:latin typeface="Calibri" pitchFamily="34" charset="0"/>
                <a:ea typeface="Verdana" pitchFamily="34" charset="0"/>
                <a:cs typeface="Verdana" pitchFamily="34" charset="0"/>
              </a:rPr>
              <a:t>basic user-interface workflow </a:t>
            </a:r>
            <a:r>
              <a:rPr lang="en-NZ" altLang="zh-CN" sz="3600" dirty="0">
                <a:latin typeface="Calibri" pitchFamily="34" charset="0"/>
                <a:ea typeface="Verdana" pitchFamily="34" charset="0"/>
                <a:cs typeface="Verdana" pitchFamily="34" charset="0"/>
              </a:rPr>
              <a:t>and </a:t>
            </a:r>
            <a:r>
              <a:rPr lang="en-NZ" altLang="zh-CN" sz="3600" dirty="0" smtClean="0">
                <a:latin typeface="Calibri" pitchFamily="34" charset="0"/>
                <a:ea typeface="Verdana" pitchFamily="34" charset="0"/>
                <a:cs typeface="Verdana" pitchFamily="34" charset="0"/>
              </a:rPr>
              <a:t>interface</a:t>
            </a:r>
          </a:p>
          <a:p>
            <a:pPr marL="571500" indent="-571500" algn="just" eaLnBrk="1" hangingPunct="1">
              <a:buFont typeface="Wingdings" pitchFamily="2" charset="2"/>
              <a:buChar char="§"/>
            </a:pPr>
            <a:endParaRPr lang="en-NZ" altLang="zh-CN" sz="3600" dirty="0" smtClean="0">
              <a:latin typeface="Calibri" pitchFamily="34" charset="0"/>
              <a:ea typeface="Verdana" pitchFamily="34" charset="0"/>
              <a:cs typeface="Verdana" pitchFamily="34" charset="0"/>
            </a:endParaRPr>
          </a:p>
          <a:p>
            <a:pPr marL="571500" indent="-571500" algn="just" eaLnBrk="1" hangingPunct="1">
              <a:buFont typeface="Wingdings" pitchFamily="2" charset="2"/>
              <a:buChar char="§"/>
            </a:pPr>
            <a:endParaRPr lang="en-NZ" altLang="zh-CN" sz="3600" dirty="0">
              <a:latin typeface="Calibri" pitchFamily="34" charset="0"/>
              <a:ea typeface="Verdana" pitchFamily="34" charset="0"/>
              <a:cs typeface="Verdana" pitchFamily="34" charset="0"/>
            </a:endParaRPr>
          </a:p>
        </p:txBody>
      </p:sp>
      <p:sp>
        <p:nvSpPr>
          <p:cNvPr id="14346" name="Rectangle 16"/>
          <p:cNvSpPr>
            <a:spLocks noChangeArrowheads="1"/>
          </p:cNvSpPr>
          <p:nvPr/>
        </p:nvSpPr>
        <p:spPr bwMode="auto">
          <a:xfrm>
            <a:off x="6964366" y="13235007"/>
            <a:ext cx="730982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NZ" i="1" dirty="0" smtClean="0">
                <a:latin typeface="Verdana" charset="0"/>
              </a:rPr>
              <a:t>Renderings of the anatomy of the lungs. This shows the human lungs subdivided into the right upper (RU), right middle (RM), right lower (RL), left upper (LU), and left lower (LL) lobe.</a:t>
            </a:r>
            <a:endParaRPr lang="en-NZ" i="1" dirty="0">
              <a:latin typeface="Verdana" charset="0"/>
            </a:endParaRPr>
          </a:p>
        </p:txBody>
      </p:sp>
      <p:sp>
        <p:nvSpPr>
          <p:cNvPr id="14348" name="Text Box 19"/>
          <p:cNvSpPr txBox="1">
            <a:spLocks noChangeArrowheads="1"/>
          </p:cNvSpPr>
          <p:nvPr/>
        </p:nvSpPr>
        <p:spPr bwMode="auto">
          <a:xfrm>
            <a:off x="196741" y="2379614"/>
            <a:ext cx="39243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NZ" sz="4000" b="1" dirty="0" smtClean="0">
                <a:latin typeface="Verdana" charset="0"/>
              </a:rPr>
              <a:t>Yuwen Zhang, Alys Clark, Habib Baluwala, Merryn Tawhai,  Auckland Bioengineering Institute, The </a:t>
            </a:r>
            <a:r>
              <a:rPr lang="en-NZ" sz="4000" b="1" dirty="0">
                <a:latin typeface="Verdana" charset="0"/>
              </a:rPr>
              <a:t>University of Auckland, New </a:t>
            </a:r>
            <a:r>
              <a:rPr lang="en-NZ" sz="4000" b="1" dirty="0" smtClean="0">
                <a:latin typeface="Verdana" charset="0"/>
              </a:rPr>
              <a:t>Zealand</a:t>
            </a:r>
            <a:endParaRPr lang="en-NZ" sz="4000" b="1" dirty="0">
              <a:latin typeface="Verdana" charset="0"/>
            </a:endParaRPr>
          </a:p>
        </p:txBody>
      </p:sp>
      <p:pic>
        <p:nvPicPr>
          <p:cNvPr id="19" name="Picture 16"/>
          <p:cNvPicPr>
            <a:picLocks noChangeAspect="1" noChangeArrowheads="1"/>
          </p:cNvPicPr>
          <p:nvPr/>
        </p:nvPicPr>
        <p:blipFill rotWithShape="1">
          <a:blip r:embed="rId3">
            <a:extLst>
              <a:ext uri="{28A0092B-C50C-407E-A947-70E740481C1C}">
                <a14:useLocalDpi xmlns:a14="http://schemas.microsoft.com/office/drawing/2010/main" val="0"/>
              </a:ext>
            </a:extLst>
          </a:blip>
          <a:srcRect l="2" r="49553" b="10603"/>
          <a:stretch/>
        </p:blipFill>
        <p:spPr bwMode="auto">
          <a:xfrm>
            <a:off x="893807" y="7487080"/>
            <a:ext cx="5803298" cy="7722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29" name="TextBox 14428"/>
          <p:cNvSpPr txBox="1"/>
          <p:nvPr/>
        </p:nvSpPr>
        <p:spPr>
          <a:xfrm>
            <a:off x="42888765" y="15322966"/>
            <a:ext cx="184731" cy="461665"/>
          </a:xfrm>
          <a:prstGeom prst="rect">
            <a:avLst/>
          </a:prstGeom>
          <a:noFill/>
        </p:spPr>
        <p:txBody>
          <a:bodyPr wrap="none" rtlCol="0">
            <a:spAutoFit/>
          </a:bodyPr>
          <a:lstStyle/>
          <a:p>
            <a:endParaRPr lang="en-NZ" dirty="0"/>
          </a:p>
        </p:txBody>
      </p:sp>
      <p:sp>
        <p:nvSpPr>
          <p:cNvPr id="36" name="Rectangle 10"/>
          <p:cNvSpPr>
            <a:spLocks noChangeArrowheads="1"/>
          </p:cNvSpPr>
          <p:nvPr/>
        </p:nvSpPr>
        <p:spPr bwMode="auto">
          <a:xfrm>
            <a:off x="30650688" y="3448050"/>
            <a:ext cx="11633513" cy="17144238"/>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marL="571500" indent="-571500" defTabSz="4175125" eaLnBrk="1" hangingPunct="1">
              <a:spcBef>
                <a:spcPts val="563"/>
              </a:spcBef>
              <a:spcAft>
                <a:spcPts val="1700"/>
              </a:spcAft>
              <a:buFont typeface="Wingdings" pitchFamily="2" charset="2"/>
              <a:buChar char="§"/>
            </a:pPr>
            <a:r>
              <a:rPr lang="en-NZ" sz="3600" dirty="0">
                <a:solidFill>
                  <a:schemeClr val="tx2"/>
                </a:solidFill>
                <a:latin typeface="Calibri" pitchFamily="34" charset="0"/>
                <a:ea typeface="Verdana" pitchFamily="34" charset="0"/>
                <a:cs typeface="Verdana" pitchFamily="34" charset="0"/>
              </a:rPr>
              <a:t>Deform PCA model using lung surface data from PTK</a:t>
            </a: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600" dirty="0" smtClean="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r>
              <a:rPr lang="en-NZ" sz="3600" dirty="0">
                <a:solidFill>
                  <a:schemeClr val="tx2"/>
                </a:solidFill>
                <a:latin typeface="Calibri" pitchFamily="34" charset="0"/>
                <a:ea typeface="Verdana" pitchFamily="34" charset="0"/>
                <a:cs typeface="Verdana" pitchFamily="34" charset="0"/>
              </a:rPr>
              <a:t>Improved user-interactive correct mode of PTK</a:t>
            </a:r>
          </a:p>
        </p:txBody>
      </p:sp>
      <p:sp>
        <p:nvSpPr>
          <p:cNvPr id="3" name="矩形 2"/>
          <p:cNvSpPr/>
          <p:nvPr/>
        </p:nvSpPr>
        <p:spPr>
          <a:xfrm>
            <a:off x="7010401" y="6965681"/>
            <a:ext cx="7172160" cy="6186309"/>
          </a:xfrm>
          <a:prstGeom prst="rect">
            <a:avLst/>
          </a:prstGeom>
        </p:spPr>
        <p:txBody>
          <a:bodyPr wrap="square">
            <a:spAutoFit/>
          </a:bodyPr>
          <a:lstStyle/>
          <a:p>
            <a:pPr algn="just"/>
            <a:r>
              <a:rPr lang="en-US" altLang="zh-CN" sz="3600" dirty="0">
                <a:latin typeface="Calibri" pitchFamily="34" charset="0"/>
                <a:ea typeface="Verdana" pitchFamily="34" charset="0"/>
                <a:cs typeface="Verdana" pitchFamily="34" charset="0"/>
              </a:rPr>
              <a:t>We plan to segment pulmonary lobes using a PCA-based </a:t>
            </a:r>
            <a:r>
              <a:rPr lang="en-US" altLang="zh-CN" sz="3600" dirty="0">
                <a:latin typeface="Calibri" pitchFamily="34" charset="0"/>
                <a:ea typeface="Verdana" pitchFamily="34" charset="0"/>
                <a:cs typeface="Verdana" pitchFamily="34" charset="0"/>
              </a:rPr>
              <a:t>model. </a:t>
            </a:r>
            <a:r>
              <a:rPr lang="en-US" altLang="zh-CN" sz="3600" dirty="0">
                <a:latin typeface="Calibri" pitchFamily="34" charset="0"/>
                <a:ea typeface="Verdana" pitchFamily="34" charset="0"/>
                <a:cs typeface="Verdana" pitchFamily="34" charset="0"/>
              </a:rPr>
              <a:t>With the help of the average model, we will be able to get </a:t>
            </a:r>
            <a:r>
              <a:rPr lang="en-US" altLang="zh-CN" sz="3600" dirty="0">
                <a:latin typeface="Calibri" pitchFamily="34" charset="0"/>
                <a:ea typeface="Verdana" pitchFamily="34" charset="0"/>
                <a:cs typeface="Verdana" pitchFamily="34" charset="0"/>
              </a:rPr>
              <a:t>rid of the dependence on the segmentation of other anatomic </a:t>
            </a:r>
            <a:r>
              <a:rPr lang="en-US" altLang="zh-CN" sz="3600" dirty="0">
                <a:latin typeface="Calibri" pitchFamily="34" charset="0"/>
                <a:ea typeface="Verdana" pitchFamily="34" charset="0"/>
                <a:cs typeface="Verdana" pitchFamily="34" charset="0"/>
              </a:rPr>
              <a:t>structures such as airway trees which are usually failed to be detected for pathological </a:t>
            </a:r>
            <a:r>
              <a:rPr lang="en-US" altLang="zh-CN" sz="3600" dirty="0">
                <a:latin typeface="Calibri" pitchFamily="34" charset="0"/>
                <a:ea typeface="Verdana" pitchFamily="34" charset="0"/>
                <a:cs typeface="Verdana" pitchFamily="34" charset="0"/>
              </a:rPr>
              <a:t>lungs. In addition, this method allows </a:t>
            </a:r>
            <a:r>
              <a:rPr lang="en-US" altLang="zh-CN" sz="3600" dirty="0">
                <a:latin typeface="Calibri" pitchFamily="34" charset="0"/>
                <a:ea typeface="Verdana" pitchFamily="34" charset="0"/>
                <a:cs typeface="Verdana" pitchFamily="34" charset="0"/>
              </a:rPr>
              <a:t>us to use a successful TLC segmentation to assist with FRC </a:t>
            </a:r>
            <a:r>
              <a:rPr lang="en-US" altLang="zh-CN" sz="3600" dirty="0">
                <a:latin typeface="Calibri" pitchFamily="34" charset="0"/>
                <a:ea typeface="Verdana" pitchFamily="34" charset="0"/>
                <a:cs typeface="Verdana" pitchFamily="34" charset="0"/>
              </a:rPr>
              <a:t>segmentation.</a:t>
            </a:r>
            <a:endParaRPr lang="en-US" altLang="zh-CN" sz="3600" dirty="0">
              <a:latin typeface="Calibri" pitchFamily="34" charset="0"/>
              <a:ea typeface="Verdana" pitchFamily="34" charset="0"/>
              <a:cs typeface="Verdana" pitchFamily="34" charset="0"/>
            </a:endParaRPr>
          </a:p>
        </p:txBody>
      </p:sp>
      <p:sp>
        <p:nvSpPr>
          <p:cNvPr id="58" name="Rectangle 10"/>
          <p:cNvSpPr>
            <a:spLocks noChangeArrowheads="1"/>
          </p:cNvSpPr>
          <p:nvPr/>
        </p:nvSpPr>
        <p:spPr bwMode="auto">
          <a:xfrm>
            <a:off x="14993170" y="3448050"/>
            <a:ext cx="15337703" cy="17306180"/>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r>
              <a:rPr lang="en-US" sz="4000" b="1" dirty="0" smtClean="0">
                <a:solidFill>
                  <a:schemeClr val="tx2"/>
                </a:solidFill>
                <a:latin typeface="Verdana" charset="0"/>
              </a:rPr>
              <a:t>Hessian matrix fissure detection based on PCA model</a:t>
            </a:r>
            <a:endParaRPr lang="en-US" sz="4000" b="1" dirty="0">
              <a:solidFill>
                <a:schemeClr val="tx2"/>
              </a:solidFill>
              <a:latin typeface="Verdana" charset="0"/>
            </a:endParaRPr>
          </a:p>
          <a:p>
            <a:pPr marL="457200" indent="-457200" defTabSz="4175125" eaLnBrk="1" hangingPunct="1">
              <a:spcBef>
                <a:spcPts val="563"/>
              </a:spcBef>
              <a:spcAft>
                <a:spcPts val="1700"/>
              </a:spcAft>
              <a:buFont typeface="Wingdings" pitchFamily="2" charset="2"/>
              <a:buChar char="§"/>
            </a:pPr>
            <a:r>
              <a:rPr lang="en-NZ" sz="3600" dirty="0" smtClean="0">
                <a:solidFill>
                  <a:schemeClr val="tx2"/>
                </a:solidFill>
                <a:latin typeface="Calibri" pitchFamily="34" charset="0"/>
                <a:ea typeface="Verdana" pitchFamily="34" charset="0"/>
                <a:cs typeface="Verdana" pitchFamily="34" charset="0"/>
              </a:rPr>
              <a:t>Compute the </a:t>
            </a:r>
            <a:r>
              <a:rPr lang="en-NZ" sz="3600" dirty="0" err="1" smtClean="0">
                <a:solidFill>
                  <a:schemeClr val="tx2"/>
                </a:solidFill>
                <a:latin typeface="Calibri" pitchFamily="34" charset="0"/>
                <a:ea typeface="Verdana" pitchFamily="34" charset="0"/>
                <a:cs typeface="Verdana" pitchFamily="34" charset="0"/>
              </a:rPr>
              <a:t>fissureness</a:t>
            </a:r>
            <a:r>
              <a:rPr lang="en-NZ" sz="3600" dirty="0" smtClean="0">
                <a:solidFill>
                  <a:schemeClr val="tx2"/>
                </a:solidFill>
                <a:latin typeface="Calibri" pitchFamily="34" charset="0"/>
                <a:ea typeface="Verdana" pitchFamily="34" charset="0"/>
                <a:cs typeface="Verdana" pitchFamily="34" charset="0"/>
              </a:rPr>
              <a:t> probability of each voxel based on Hessian matrix</a:t>
            </a:r>
          </a:p>
          <a:p>
            <a:pPr defTabSz="4175125" eaLnBrk="1" hangingPunct="1">
              <a:spcBef>
                <a:spcPts val="563"/>
              </a:spcBef>
              <a:spcAft>
                <a:spcPts val="1700"/>
              </a:spcAft>
            </a:pPr>
            <a:r>
              <a:rPr lang="en-NZ" sz="3200" b="1" dirty="0" smtClean="0">
                <a:solidFill>
                  <a:schemeClr val="tx2"/>
                </a:solidFill>
              </a:rPr>
              <a:t>                                                                     </a:t>
            </a:r>
            <a:endParaRPr lang="en-NZ" sz="3600" dirty="0" smtClean="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r>
              <a:rPr lang="en-NZ" sz="3600" dirty="0">
                <a:solidFill>
                  <a:schemeClr val="tx2"/>
                </a:solidFill>
                <a:latin typeface="Calibri" pitchFamily="34" charset="0"/>
                <a:ea typeface="Verdana" pitchFamily="34" charset="0"/>
                <a:cs typeface="Verdana" pitchFamily="34" charset="0"/>
              </a:rPr>
              <a:t>Fissure Detection</a:t>
            </a:r>
          </a:p>
          <a:p>
            <a:pPr marL="571500" indent="-571500" defTabSz="4175125" eaLnBrk="1" hangingPunct="1">
              <a:spcBef>
                <a:spcPts val="563"/>
              </a:spcBef>
              <a:spcAft>
                <a:spcPts val="1700"/>
              </a:spcAft>
              <a:buFont typeface="Wingdings" pitchFamily="2" charset="2"/>
              <a:buChar char="§"/>
            </a:pPr>
            <a:endParaRPr lang="en-NZ" sz="3600" dirty="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endParaRPr lang="en-NZ" sz="3600" dirty="0" smtClean="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endParaRPr lang="en-NZ" sz="3600" dirty="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endParaRPr lang="en-NZ" sz="3600" dirty="0" smtClean="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endParaRPr lang="en-NZ" sz="3600" dirty="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endParaRPr lang="en-NZ" sz="3600" dirty="0" smtClean="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endParaRPr lang="en-NZ" sz="3600" dirty="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endParaRPr lang="en-NZ" sz="3600" dirty="0" smtClean="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endParaRPr lang="en-NZ" sz="3600" dirty="0">
              <a:latin typeface="Calibri" pitchFamily="34" charset="0"/>
              <a:ea typeface="Verdana" pitchFamily="34" charset="0"/>
              <a:cs typeface="Verdana" pitchFamily="34" charset="0"/>
            </a:endParaRPr>
          </a:p>
          <a:p>
            <a:pPr marL="571500" indent="-571500" defTabSz="4175125" eaLnBrk="1" hangingPunct="1">
              <a:spcBef>
                <a:spcPts val="563"/>
              </a:spcBef>
              <a:spcAft>
                <a:spcPts val="1700"/>
              </a:spcAft>
              <a:buFont typeface="Wingdings" pitchFamily="2" charset="2"/>
              <a:buChar char="§"/>
            </a:pPr>
            <a:r>
              <a:rPr lang="en-NZ" sz="3600" dirty="0">
                <a:solidFill>
                  <a:schemeClr val="tx2"/>
                </a:solidFill>
                <a:latin typeface="Calibri" pitchFamily="34" charset="0"/>
                <a:ea typeface="Verdana" pitchFamily="34" charset="0"/>
                <a:cs typeface="Verdana" pitchFamily="34" charset="0"/>
              </a:rPr>
              <a:t>Fissure surface fitting</a:t>
            </a: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p:txBody>
      </p:sp>
      <p:pic>
        <p:nvPicPr>
          <p:cNvPr id="62" name="Picture 9"/>
          <p:cNvPicPr>
            <a:picLocks noChangeAspect="1" noChangeArrowheads="1"/>
          </p:cNvPicPr>
          <p:nvPr/>
        </p:nvPicPr>
        <p:blipFill>
          <a:blip r:embed="rId4"/>
          <a:srcRect l="19553" t="18935" r="18939" b="41878"/>
          <a:stretch>
            <a:fillRect/>
          </a:stretch>
        </p:blipFill>
        <p:spPr bwMode="auto">
          <a:xfrm>
            <a:off x="15469921" y="7487080"/>
            <a:ext cx="5901426" cy="33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3" name="Picture 10"/>
          <p:cNvPicPr>
            <a:picLocks noChangeAspect="1" noChangeArrowheads="1"/>
          </p:cNvPicPr>
          <p:nvPr/>
        </p:nvPicPr>
        <p:blipFill>
          <a:blip r:embed="rId5"/>
          <a:srcRect l="19943" t="17731" r="19804" b="42415"/>
          <a:stretch>
            <a:fillRect/>
          </a:stretch>
        </p:blipFill>
        <p:spPr bwMode="auto">
          <a:xfrm>
            <a:off x="23450782" y="7429481"/>
            <a:ext cx="6059637" cy="343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4" name="Picture 11"/>
          <p:cNvPicPr>
            <a:picLocks noChangeAspect="1" noChangeArrowheads="1"/>
          </p:cNvPicPr>
          <p:nvPr/>
        </p:nvPicPr>
        <p:blipFill>
          <a:blip r:embed="rId6"/>
          <a:srcRect l="20924" t="18394" r="19804" b="42415"/>
          <a:stretch>
            <a:fillRect/>
          </a:stretch>
        </p:blipFill>
        <p:spPr bwMode="auto">
          <a:xfrm>
            <a:off x="23508019" y="11697337"/>
            <a:ext cx="5945161" cy="336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5" name="Picture 12"/>
          <p:cNvPicPr>
            <a:picLocks noChangeAspect="1" noChangeArrowheads="1"/>
          </p:cNvPicPr>
          <p:nvPr/>
        </p:nvPicPr>
        <p:blipFill>
          <a:blip r:embed="rId7"/>
          <a:srcRect l="21198" t="20207" r="14774" b="40054"/>
          <a:stretch>
            <a:fillRect/>
          </a:stretch>
        </p:blipFill>
        <p:spPr bwMode="auto">
          <a:xfrm>
            <a:off x="15469921" y="11697337"/>
            <a:ext cx="6030085" cy="336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6" name="矩形 65"/>
          <p:cNvSpPr/>
          <p:nvPr/>
        </p:nvSpPr>
        <p:spPr>
          <a:xfrm>
            <a:off x="15451527" y="9858037"/>
            <a:ext cx="3059575" cy="954107"/>
          </a:xfrm>
          <a:prstGeom prst="rect">
            <a:avLst/>
          </a:prstGeom>
          <a:solidFill>
            <a:schemeClr val="bg1">
              <a:alpha val="87842"/>
            </a:schemeClr>
          </a:solidFill>
          <a:ln w="19050">
            <a:solidFill>
              <a:srgbClr val="0070C0"/>
            </a:solidFill>
            <a:miter lim="800000"/>
            <a:headEnd/>
            <a:tailEnd/>
          </a:ln>
          <a:extLst/>
        </p:spPr>
        <p:txBody>
          <a:bodyPr wrap="square">
            <a:spAutoFit/>
          </a:bodyPr>
          <a:lstStyle/>
          <a:p>
            <a:pPr eaLnBrk="1" hangingPunct="1"/>
            <a:r>
              <a:rPr lang="en-US" altLang="zh-CN" sz="2800" dirty="0">
                <a:solidFill>
                  <a:schemeClr val="tx1"/>
                </a:solidFill>
                <a:latin typeface="Arial" pitchFamily="-110" charset="0"/>
                <a:ea typeface="ＭＳ Ｐゴシック" pitchFamily="-110" charset="-128"/>
                <a:cs typeface="ＭＳ Ｐゴシック" pitchFamily="-110" charset="-128"/>
              </a:rPr>
              <a:t>Remove the non-lung region</a:t>
            </a:r>
            <a:endParaRPr lang="zh-CN" altLang="en-US" sz="2800" dirty="0">
              <a:solidFill>
                <a:schemeClr val="tx1"/>
              </a:solidFill>
              <a:latin typeface="Arial" pitchFamily="-110" charset="0"/>
              <a:ea typeface="ＭＳ Ｐゴシック" pitchFamily="-110" charset="-128"/>
              <a:cs typeface="ＭＳ Ｐゴシック" pitchFamily="-110" charset="-128"/>
            </a:endParaRPr>
          </a:p>
        </p:txBody>
      </p:sp>
      <p:sp>
        <p:nvSpPr>
          <p:cNvPr id="67" name="矩形 66"/>
          <p:cNvSpPr/>
          <p:nvPr/>
        </p:nvSpPr>
        <p:spPr>
          <a:xfrm>
            <a:off x="23479949" y="9467269"/>
            <a:ext cx="2759133" cy="1384995"/>
          </a:xfrm>
          <a:prstGeom prst="rect">
            <a:avLst/>
          </a:prstGeom>
          <a:solidFill>
            <a:schemeClr val="bg1">
              <a:alpha val="87842"/>
            </a:schemeClr>
          </a:solidFill>
          <a:ln w="19050">
            <a:solidFill>
              <a:srgbClr val="0070C0"/>
            </a:solidFill>
            <a:miter lim="800000"/>
            <a:headEnd/>
            <a:tailEnd/>
          </a:ln>
          <a:extLst/>
        </p:spPr>
        <p:txBody>
          <a:bodyPr wrap="square">
            <a:spAutoFit/>
          </a:bodyPr>
          <a:lstStyle/>
          <a:p>
            <a:pPr eaLnBrk="1" hangingPunct="1"/>
            <a:r>
              <a:rPr lang="en-US" altLang="zh-CN" sz="2800" dirty="0">
                <a:latin typeface="Arial" pitchFamily="-110" charset="0"/>
                <a:ea typeface="ＭＳ Ｐゴシック" pitchFamily="-110" charset="-128"/>
                <a:cs typeface="ＭＳ Ｐゴシック" pitchFamily="-110" charset="-128"/>
              </a:rPr>
              <a:t>2D connected component analysis</a:t>
            </a:r>
            <a:endParaRPr lang="zh-CN" altLang="en-US" sz="2800" dirty="0">
              <a:latin typeface="Arial" pitchFamily="-110" charset="0"/>
              <a:ea typeface="ＭＳ Ｐゴシック" pitchFamily="-110" charset="-128"/>
              <a:cs typeface="ＭＳ Ｐゴシック" pitchFamily="-110" charset="-128"/>
            </a:endParaRPr>
          </a:p>
        </p:txBody>
      </p:sp>
      <p:sp>
        <p:nvSpPr>
          <p:cNvPr id="68" name="矩形 67"/>
          <p:cNvSpPr/>
          <p:nvPr/>
        </p:nvSpPr>
        <p:spPr>
          <a:xfrm>
            <a:off x="23534798" y="13235007"/>
            <a:ext cx="2934578" cy="1815882"/>
          </a:xfrm>
          <a:prstGeom prst="rect">
            <a:avLst/>
          </a:prstGeom>
          <a:solidFill>
            <a:schemeClr val="bg1">
              <a:alpha val="8784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2800" dirty="0">
                <a:solidFill>
                  <a:schemeClr val="tx1"/>
                </a:solidFill>
                <a:latin typeface="Arial" pitchFamily="-110" charset="0"/>
                <a:ea typeface="ＭＳ Ｐゴシック" pitchFamily="-110" charset="-128"/>
                <a:cs typeface="ＭＳ Ｐゴシック" pitchFamily="-110" charset="-128"/>
              </a:rPr>
              <a:t>3D </a:t>
            </a:r>
            <a:r>
              <a:rPr lang="en-US" altLang="zh-CN" sz="2800" dirty="0">
                <a:latin typeface="Arial" pitchFamily="-110" charset="0"/>
                <a:ea typeface="ＭＳ Ｐゴシック" pitchFamily="-110" charset="-128"/>
                <a:cs typeface="ＭＳ Ｐゴシック" pitchFamily="-110" charset="-128"/>
              </a:rPr>
              <a:t>connected</a:t>
            </a:r>
            <a:r>
              <a:rPr lang="en-US" altLang="zh-CN" sz="2800" dirty="0">
                <a:solidFill>
                  <a:schemeClr val="tx1"/>
                </a:solidFill>
                <a:latin typeface="Arial" pitchFamily="-110" charset="0"/>
                <a:ea typeface="ＭＳ Ｐゴシック" pitchFamily="-110" charset="-128"/>
                <a:cs typeface="ＭＳ Ｐゴシック" pitchFamily="-110" charset="-128"/>
              </a:rPr>
              <a:t> component eigenvector based analysis</a:t>
            </a:r>
            <a:endParaRPr lang="zh-CN" altLang="en-US" sz="2800" dirty="0">
              <a:solidFill>
                <a:schemeClr val="tx1"/>
              </a:solidFill>
              <a:latin typeface="Arial" pitchFamily="-110" charset="0"/>
              <a:ea typeface="ＭＳ Ｐゴシック" pitchFamily="-110" charset="-128"/>
              <a:cs typeface="ＭＳ Ｐゴシック" pitchFamily="-110" charset="-128"/>
            </a:endParaRPr>
          </a:p>
        </p:txBody>
      </p:sp>
      <p:sp>
        <p:nvSpPr>
          <p:cNvPr id="69" name="矩形 68"/>
          <p:cNvSpPr/>
          <p:nvPr/>
        </p:nvSpPr>
        <p:spPr>
          <a:xfrm>
            <a:off x="15464222" y="14090890"/>
            <a:ext cx="2824045" cy="954107"/>
          </a:xfrm>
          <a:prstGeom prst="rect">
            <a:avLst/>
          </a:prstGeom>
          <a:solidFill>
            <a:schemeClr val="bg1">
              <a:alpha val="8784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2800" dirty="0">
                <a:solidFill>
                  <a:schemeClr val="tx1"/>
                </a:solidFill>
                <a:latin typeface="Arial" pitchFamily="-110" charset="0"/>
                <a:ea typeface="ＭＳ Ｐゴシック" pitchFamily="-110" charset="-128"/>
                <a:cs typeface="ＭＳ Ｐゴシック" pitchFamily="-110" charset="-128"/>
              </a:rPr>
              <a:t>Fissure sampling result</a:t>
            </a:r>
            <a:endParaRPr lang="zh-CN" altLang="en-US" sz="2800" dirty="0">
              <a:solidFill>
                <a:schemeClr val="tx1"/>
              </a:solidFill>
              <a:latin typeface="Arial" pitchFamily="-110" charset="0"/>
              <a:ea typeface="ＭＳ Ｐゴシック" pitchFamily="-110" charset="-128"/>
              <a:cs typeface="ＭＳ Ｐゴシック" pitchFamily="-110" charset="-128"/>
            </a:endParaRPr>
          </a:p>
        </p:txBody>
      </p:sp>
      <p:pic>
        <p:nvPicPr>
          <p:cNvPr id="72" name="Picture 14" descr="Z:\Meeting Result\result2015.07.22\h1335FRCleftOblique3.jpg"/>
          <p:cNvPicPr>
            <a:picLocks noChangeAspect="1" noChangeArrowheads="1"/>
          </p:cNvPicPr>
          <p:nvPr/>
        </p:nvPicPr>
        <p:blipFill>
          <a:blip r:embed="rId8">
            <a:extLst>
              <a:ext uri="{28A0092B-C50C-407E-A947-70E740481C1C}">
                <a14:useLocalDpi xmlns:a14="http://schemas.microsoft.com/office/drawing/2010/main" val="0"/>
              </a:ext>
            </a:extLst>
          </a:blip>
          <a:srcRect l="28889" t="6586" r="29584" b="6110"/>
          <a:stretch>
            <a:fillRect/>
          </a:stretch>
        </p:blipFill>
        <p:spPr bwMode="auto">
          <a:xfrm>
            <a:off x="15609773" y="15929078"/>
            <a:ext cx="4042873" cy="460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5" descr="Z:\Meeting Result\result2015.07.29\FissureFit2.jpg"/>
          <p:cNvPicPr>
            <a:picLocks noChangeAspect="1" noChangeArrowheads="1"/>
          </p:cNvPicPr>
          <p:nvPr/>
        </p:nvPicPr>
        <p:blipFill>
          <a:blip r:embed="rId9">
            <a:extLst>
              <a:ext uri="{28A0092B-C50C-407E-A947-70E740481C1C}">
                <a14:useLocalDpi xmlns:a14="http://schemas.microsoft.com/office/drawing/2010/main" val="0"/>
              </a:ext>
            </a:extLst>
          </a:blip>
          <a:srcRect l="27162" t="24443" r="28738" b="8299"/>
          <a:stretch>
            <a:fillRect/>
          </a:stretch>
        </p:blipFill>
        <p:spPr bwMode="auto">
          <a:xfrm>
            <a:off x="22755064" y="15859125"/>
            <a:ext cx="4494045" cy="472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Rectangle 10"/>
          <p:cNvSpPr>
            <a:spLocks noChangeArrowheads="1"/>
          </p:cNvSpPr>
          <p:nvPr/>
        </p:nvSpPr>
        <p:spPr bwMode="auto">
          <a:xfrm>
            <a:off x="609663" y="15801975"/>
            <a:ext cx="14020737" cy="13449199"/>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r>
              <a:rPr lang="en-US" sz="4000" b="1" dirty="0" smtClean="0">
                <a:solidFill>
                  <a:schemeClr val="tx2"/>
                </a:solidFill>
                <a:latin typeface="Verdana" charset="0"/>
              </a:rPr>
              <a:t>PCA Weight Mapping Transformation</a:t>
            </a:r>
            <a:endParaRPr lang="en-US" sz="4000" b="1" dirty="0">
              <a:solidFill>
                <a:schemeClr val="tx2"/>
              </a:solidFill>
              <a:latin typeface="Verdana" charset="0"/>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p:txBody>
      </p:sp>
      <p:sp>
        <p:nvSpPr>
          <p:cNvPr id="77" name="Rectangle 239"/>
          <p:cNvSpPr/>
          <p:nvPr/>
        </p:nvSpPr>
        <p:spPr bwMode="auto">
          <a:xfrm>
            <a:off x="832564" y="16857421"/>
            <a:ext cx="2514228"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a:latin typeface="Arial" pitchFamily="-110" charset="0"/>
                <a:ea typeface="ＭＳ Ｐゴシック" pitchFamily="-110" charset="-128"/>
                <a:cs typeface="ＭＳ Ｐゴシック" pitchFamily="-110" charset="-128"/>
              </a:rPr>
              <a:t>Training lobe mesh</a:t>
            </a:r>
          </a:p>
        </p:txBody>
      </p:sp>
      <p:cxnSp>
        <p:nvCxnSpPr>
          <p:cNvPr id="78" name="Straight Arrow Connector 242"/>
          <p:cNvCxnSpPr/>
          <p:nvPr/>
        </p:nvCxnSpPr>
        <p:spPr bwMode="auto">
          <a:xfrm>
            <a:off x="3344610" y="17355961"/>
            <a:ext cx="567443" cy="17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9" name="Rectangle 239"/>
          <p:cNvSpPr/>
          <p:nvPr/>
        </p:nvSpPr>
        <p:spPr bwMode="auto">
          <a:xfrm>
            <a:off x="3950496" y="16864976"/>
            <a:ext cx="3053269"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PCA lung</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a:t>
            </a:r>
            <a:r>
              <a:rPr lang="en-NZ" sz="3200" dirty="0">
                <a:latin typeface="Arial" pitchFamily="-110" charset="0"/>
                <a:ea typeface="ＭＳ Ｐゴシック" pitchFamily="-110" charset="-128"/>
                <a:cs typeface="ＭＳ Ｐゴシック" pitchFamily="-110" charset="-128"/>
              </a:rPr>
              <a:t>a</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verage </a:t>
            </a:r>
            <a:r>
              <a:rPr lang="en-NZ" sz="3200" dirty="0">
                <a:latin typeface="Arial" pitchFamily="-110" charset="0"/>
                <a:ea typeface="ＭＳ Ｐゴシック" pitchFamily="-110" charset="-128"/>
                <a:cs typeface="ＭＳ Ｐゴシック" pitchFamily="-110" charset="-128"/>
              </a:rPr>
              <a:t>m</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odel</a:t>
            </a:r>
            <a:endPar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80" name="Straight Arrow Connector 242"/>
          <p:cNvCxnSpPr/>
          <p:nvPr/>
        </p:nvCxnSpPr>
        <p:spPr bwMode="auto">
          <a:xfrm>
            <a:off x="6989251" y="17357725"/>
            <a:ext cx="638459"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1" name="Rectangle 239"/>
          <p:cNvSpPr/>
          <p:nvPr/>
        </p:nvSpPr>
        <p:spPr bwMode="auto">
          <a:xfrm>
            <a:off x="7662356" y="16877738"/>
            <a:ext cx="2752097"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smtClean="0">
                <a:latin typeface="Arial" pitchFamily="-110" charset="0"/>
                <a:ea typeface="ＭＳ Ｐゴシック" pitchFamily="-110" charset="-128"/>
                <a:cs typeface="ＭＳ Ｐゴシック" pitchFamily="-110" charset="-128"/>
              </a:rPr>
              <a:t>G</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et </a:t>
            </a:r>
            <a:r>
              <a:rPr lang="en-NZ" sz="3200" dirty="0">
                <a:latin typeface="Arial" pitchFamily="-110" charset="0"/>
                <a:ea typeface="ＭＳ Ｐゴシック" pitchFamily="-110" charset="-128"/>
                <a:cs typeface="ＭＳ Ｐゴシック" pitchFamily="-110" charset="-128"/>
              </a:rPr>
              <a:t>m</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apping </a:t>
            </a:r>
            <a:r>
              <a:rPr lang="en-NZ" sz="3200" dirty="0">
                <a:latin typeface="Arial" pitchFamily="-110" charset="0"/>
                <a:ea typeface="ＭＳ Ｐゴシック" pitchFamily="-110" charset="-128"/>
                <a:cs typeface="ＭＳ Ｐゴシック" pitchFamily="-110" charset="-128"/>
              </a:rPr>
              <a:t>w</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eights</a:t>
            </a:r>
          </a:p>
        </p:txBody>
      </p:sp>
      <p:cxnSp>
        <p:nvCxnSpPr>
          <p:cNvPr id="82" name="Straight Arrow Connector 242"/>
          <p:cNvCxnSpPr/>
          <p:nvPr/>
        </p:nvCxnSpPr>
        <p:spPr bwMode="auto">
          <a:xfrm>
            <a:off x="10394883" y="17355138"/>
            <a:ext cx="992028" cy="25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4" name="Rectangle 239"/>
          <p:cNvSpPr/>
          <p:nvPr/>
        </p:nvSpPr>
        <p:spPr bwMode="auto">
          <a:xfrm>
            <a:off x="10244006" y="16793259"/>
            <a:ext cx="1351230" cy="523220"/>
          </a:xfrm>
          <a:prstGeom prst="rect">
            <a:avLst/>
          </a:prstGeom>
          <a:noFill/>
          <a:ln w="31750" cap="flat" cmpd="sng" algn="ctr">
            <a:no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28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Input</a:t>
            </a:r>
          </a:p>
        </p:txBody>
      </p:sp>
      <p:cxnSp>
        <p:nvCxnSpPr>
          <p:cNvPr id="85" name="Straight Arrow Connector 232"/>
          <p:cNvCxnSpPr/>
          <p:nvPr/>
        </p:nvCxnSpPr>
        <p:spPr bwMode="auto">
          <a:xfrm flipH="1">
            <a:off x="12830175" y="18004477"/>
            <a:ext cx="14332" cy="5787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6" name="Rectangle 239"/>
          <p:cNvSpPr/>
          <p:nvPr/>
        </p:nvSpPr>
        <p:spPr bwMode="auto">
          <a:xfrm>
            <a:off x="11344190" y="18589680"/>
            <a:ext cx="3053269"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Deformed PCA lobe</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a:t>
            </a:r>
            <a:r>
              <a:rPr lang="en-NZ" sz="3200" dirty="0">
                <a:latin typeface="Arial" pitchFamily="-110" charset="0"/>
                <a:ea typeface="ＭＳ Ｐゴシック" pitchFamily="-110" charset="-128"/>
                <a:cs typeface="ＭＳ Ｐゴシック" pitchFamily="-110" charset="-128"/>
              </a:rPr>
              <a:t>m</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odel</a:t>
            </a:r>
            <a:endPar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87" name="Rectangle 239"/>
          <p:cNvSpPr/>
          <p:nvPr/>
        </p:nvSpPr>
        <p:spPr bwMode="auto">
          <a:xfrm>
            <a:off x="3911097" y="18523991"/>
            <a:ext cx="3053269"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NZ" sz="3200" dirty="0" smtClean="0">
                <a:latin typeface="Arial" pitchFamily="-110" charset="0"/>
                <a:ea typeface="ＭＳ Ｐゴシック" pitchFamily="-110" charset="-128"/>
                <a:cs typeface="ＭＳ Ｐゴシック" pitchFamily="-110" charset="-128"/>
              </a:rPr>
              <a:t>Fitt</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ed </a:t>
            </a:r>
            <a:r>
              <a:rPr lang="en-NZ" sz="3200" dirty="0" smtClean="0">
                <a:latin typeface="Arial" pitchFamily="-110" charset="0"/>
                <a:ea typeface="ＭＳ Ｐゴシック" pitchFamily="-110" charset="-128"/>
                <a:cs typeface="ＭＳ Ｐゴシック" pitchFamily="-110" charset="-128"/>
              </a:rPr>
              <a:t>lobe</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 </a:t>
            </a:r>
            <a:r>
              <a:rPr lang="en-NZ" sz="3200" dirty="0">
                <a:latin typeface="Arial" pitchFamily="-110" charset="0"/>
                <a:ea typeface="ＭＳ Ｐゴシック" pitchFamily="-110" charset="-128"/>
                <a:cs typeface="ＭＳ Ｐゴシック" pitchFamily="-110" charset="-128"/>
              </a:rPr>
              <a:t>m</a:t>
            </a: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esh of</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a new </a:t>
            </a:r>
            <a:r>
              <a:rPr lang="en-NZ" sz="3200" dirty="0">
                <a:latin typeface="Arial" pitchFamily="-110" charset="0"/>
                <a:ea typeface="ＭＳ Ｐゴシック" pitchFamily="-110" charset="-128"/>
                <a:cs typeface="ＭＳ Ｐゴシック" pitchFamily="-110" charset="-128"/>
              </a:rPr>
              <a:t>s</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ubject</a:t>
            </a:r>
            <a:endPar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88" name="Straight Arrow Connector 232"/>
          <p:cNvCxnSpPr/>
          <p:nvPr/>
        </p:nvCxnSpPr>
        <p:spPr bwMode="auto">
          <a:xfrm flipV="1">
            <a:off x="5476875" y="17913221"/>
            <a:ext cx="3154" cy="5938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89" name="Picture 2"/>
          <p:cNvPicPr>
            <a:picLocks noChangeAspect="1"/>
          </p:cNvPicPr>
          <p:nvPr/>
        </p:nvPicPr>
        <p:blipFill>
          <a:blip r:embed="rId10">
            <a:extLst>
              <a:ext uri="{28A0092B-C50C-407E-A947-70E740481C1C}">
                <a14:useLocalDpi xmlns:a14="http://schemas.microsoft.com/office/drawing/2010/main" val="0"/>
              </a:ext>
            </a:extLst>
          </a:blip>
          <a:srcRect l="32675" t="22002" r="20863" b="22002"/>
          <a:stretch>
            <a:fillRect/>
          </a:stretch>
        </p:blipFill>
        <p:spPr bwMode="auto">
          <a:xfrm>
            <a:off x="7779713" y="22250400"/>
            <a:ext cx="6352655" cy="489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5"/>
          <p:cNvPicPr>
            <a:picLocks noChangeAspect="1"/>
          </p:cNvPicPr>
          <p:nvPr/>
        </p:nvPicPr>
        <p:blipFill>
          <a:blip r:embed="rId11">
            <a:extLst>
              <a:ext uri="{28A0092B-C50C-407E-A947-70E740481C1C}">
                <a14:useLocalDpi xmlns:a14="http://schemas.microsoft.com/office/drawing/2010/main" val="0"/>
              </a:ext>
            </a:extLst>
          </a:blip>
          <a:srcRect l="42912" t="17799" r="29526" b="15002"/>
          <a:stretch>
            <a:fillRect/>
          </a:stretch>
        </p:blipFill>
        <p:spPr bwMode="auto">
          <a:xfrm>
            <a:off x="1196503" y="20275444"/>
            <a:ext cx="4670898" cy="696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Rectangle 10"/>
          <p:cNvSpPr>
            <a:spLocks noChangeArrowheads="1"/>
          </p:cNvSpPr>
          <p:nvPr/>
        </p:nvSpPr>
        <p:spPr bwMode="auto">
          <a:xfrm>
            <a:off x="15088223" y="21114270"/>
            <a:ext cx="15235385" cy="8136904"/>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r>
              <a:rPr lang="en-US" sz="4000" b="1" dirty="0" smtClean="0">
                <a:solidFill>
                  <a:schemeClr val="tx2"/>
                </a:solidFill>
                <a:latin typeface="Verdana" charset="0"/>
              </a:rPr>
              <a:t>Lobe segmentation workflow with PTK(Pulmonary Toolkit)</a:t>
            </a:r>
            <a:endParaRPr lang="en-US" sz="4000" b="1" dirty="0">
              <a:solidFill>
                <a:schemeClr val="tx2"/>
              </a:solidFill>
              <a:latin typeface="Verdana" charset="0"/>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r>
              <a:rPr lang="en-NZ" sz="3200" b="1" dirty="0" smtClean="0">
                <a:solidFill>
                  <a:schemeClr val="tx2"/>
                </a:solidFill>
              </a:rPr>
              <a:t> </a:t>
            </a: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p:txBody>
      </p:sp>
      <p:sp>
        <p:nvSpPr>
          <p:cNvPr id="44" name="Rectangle 239"/>
          <p:cNvSpPr/>
          <p:nvPr/>
        </p:nvSpPr>
        <p:spPr bwMode="auto">
          <a:xfrm>
            <a:off x="15621137" y="23058024"/>
            <a:ext cx="2687705"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smtClean="0">
                <a:latin typeface="Arial" pitchFamily="-110" charset="0"/>
                <a:ea typeface="ＭＳ Ｐゴシック" pitchFamily="-110" charset="-128"/>
                <a:cs typeface="ＭＳ Ｐゴシック" pitchFamily="-110" charset="-128"/>
              </a:rPr>
              <a:t>PTK Lung segmentation</a:t>
            </a:r>
            <a:endParaRPr lang="en-NZ" sz="3200" dirty="0">
              <a:latin typeface="Arial" pitchFamily="-110" charset="0"/>
              <a:ea typeface="ＭＳ Ｐゴシック" pitchFamily="-110" charset="-128"/>
              <a:cs typeface="ＭＳ Ｐゴシック" pitchFamily="-110" charset="-128"/>
            </a:endParaRPr>
          </a:p>
        </p:txBody>
      </p:sp>
      <p:cxnSp>
        <p:nvCxnSpPr>
          <p:cNvPr id="45" name="Straight Arrow Connector 242"/>
          <p:cNvCxnSpPr/>
          <p:nvPr/>
        </p:nvCxnSpPr>
        <p:spPr bwMode="auto">
          <a:xfrm>
            <a:off x="18337418" y="23575164"/>
            <a:ext cx="77441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Rectangle 239"/>
          <p:cNvSpPr/>
          <p:nvPr/>
        </p:nvSpPr>
        <p:spPr bwMode="auto">
          <a:xfrm>
            <a:off x="19083260" y="23058024"/>
            <a:ext cx="3053269"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 Lung</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surface data point (.</a:t>
            </a:r>
            <a:r>
              <a:rPr kumimoji="0" lang="en-NZ" sz="3200" b="0" i="0" u="none" strike="noStrike" cap="none" normalizeH="0" dirty="0" err="1" smtClean="0">
                <a:ln>
                  <a:noFill/>
                </a:ln>
                <a:solidFill>
                  <a:schemeClr val="tx1"/>
                </a:solidFill>
                <a:effectLst/>
                <a:latin typeface="Arial" pitchFamily="-110" charset="0"/>
                <a:ea typeface="ＭＳ Ｐゴシック" pitchFamily="-110" charset="-128"/>
                <a:cs typeface="ＭＳ Ｐゴシック" pitchFamily="-110" charset="-128"/>
              </a:rPr>
              <a:t>exdata</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a:t>
            </a:r>
            <a:endPar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47" name="Straight Arrow Connector 242"/>
          <p:cNvCxnSpPr/>
          <p:nvPr/>
        </p:nvCxnSpPr>
        <p:spPr bwMode="auto">
          <a:xfrm>
            <a:off x="22151043" y="23592399"/>
            <a:ext cx="77441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Rectangle 239"/>
          <p:cNvSpPr/>
          <p:nvPr/>
        </p:nvSpPr>
        <p:spPr bwMode="auto">
          <a:xfrm>
            <a:off x="22951150" y="23076227"/>
            <a:ext cx="3053269"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Lung surface fitting</a:t>
            </a:r>
          </a:p>
        </p:txBody>
      </p:sp>
      <p:cxnSp>
        <p:nvCxnSpPr>
          <p:cNvPr id="49" name="Straight Arrow Connector 242"/>
          <p:cNvCxnSpPr/>
          <p:nvPr/>
        </p:nvCxnSpPr>
        <p:spPr bwMode="auto">
          <a:xfrm>
            <a:off x="26018933" y="23538032"/>
            <a:ext cx="861524" cy="41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0" name="Rectangle 239"/>
          <p:cNvSpPr/>
          <p:nvPr/>
        </p:nvSpPr>
        <p:spPr bwMode="auto">
          <a:xfrm>
            <a:off x="26862848" y="23075161"/>
            <a:ext cx="3053269"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PCA Weight mapping deformation</a:t>
            </a:r>
          </a:p>
        </p:txBody>
      </p:sp>
      <p:sp>
        <p:nvSpPr>
          <p:cNvPr id="51" name="Rectangle 239"/>
          <p:cNvSpPr/>
          <p:nvPr/>
        </p:nvSpPr>
        <p:spPr bwMode="auto">
          <a:xfrm>
            <a:off x="26890062" y="25430531"/>
            <a:ext cx="2987575"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algn="ctr"/>
            <a:r>
              <a:rPr lang="en-NZ" sz="3200" dirty="0" smtClean="0">
                <a:latin typeface="Arial" pitchFamily="-110" charset="0"/>
                <a:ea typeface="ＭＳ Ｐゴシック" pitchFamily="-110" charset="-128"/>
                <a:cs typeface="ＭＳ Ｐゴシック" pitchFamily="-110" charset="-128"/>
              </a:rPr>
              <a:t>Matrix labels as lobes + add new plugin</a:t>
            </a:r>
            <a:endParaRPr lang="en-NZ" sz="3200" dirty="0">
              <a:latin typeface="Arial" pitchFamily="-110" charset="0"/>
              <a:ea typeface="ＭＳ Ｐゴシック" pitchFamily="-110" charset="-128"/>
              <a:cs typeface="ＭＳ Ｐゴシック" pitchFamily="-110" charset="-128"/>
            </a:endParaRPr>
          </a:p>
        </p:txBody>
      </p:sp>
      <p:cxnSp>
        <p:nvCxnSpPr>
          <p:cNvPr id="52" name="Straight Arrow Connector 242"/>
          <p:cNvCxnSpPr/>
          <p:nvPr/>
        </p:nvCxnSpPr>
        <p:spPr bwMode="auto">
          <a:xfrm flipH="1">
            <a:off x="18313073" y="26238200"/>
            <a:ext cx="775027" cy="24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Rectangle 239"/>
          <p:cNvSpPr/>
          <p:nvPr/>
        </p:nvSpPr>
        <p:spPr bwMode="auto">
          <a:xfrm>
            <a:off x="22951149" y="25387881"/>
            <a:ext cx="3053269" cy="353943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Hessian matrix + local fissure points searching + connected component</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analysis</a:t>
            </a:r>
            <a:endPar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54" name="Straight Arrow Connector 242"/>
          <p:cNvCxnSpPr/>
          <p:nvPr/>
        </p:nvCxnSpPr>
        <p:spPr bwMode="auto">
          <a:xfrm flipH="1">
            <a:off x="22152462" y="26225500"/>
            <a:ext cx="783738" cy="42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Rectangle 239"/>
          <p:cNvSpPr/>
          <p:nvPr/>
        </p:nvSpPr>
        <p:spPr bwMode="auto">
          <a:xfrm>
            <a:off x="19083259" y="25397758"/>
            <a:ext cx="3053269"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Lobe</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segmentation result</a:t>
            </a:r>
            <a:endPar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56" name="Straight Arrow Connector 242"/>
          <p:cNvCxnSpPr/>
          <p:nvPr/>
        </p:nvCxnSpPr>
        <p:spPr bwMode="auto">
          <a:xfrm flipH="1">
            <a:off x="26018933" y="26238440"/>
            <a:ext cx="871129"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Rectangle 239"/>
          <p:cNvSpPr/>
          <p:nvPr/>
        </p:nvSpPr>
        <p:spPr bwMode="auto">
          <a:xfrm>
            <a:off x="15594549" y="25398879"/>
            <a:ext cx="2714293" cy="1569660"/>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Improvement of correct mode</a:t>
            </a:r>
          </a:p>
        </p:txBody>
      </p:sp>
      <p:sp>
        <p:nvSpPr>
          <p:cNvPr id="93" name="Rectangle 239"/>
          <p:cNvSpPr/>
          <p:nvPr/>
        </p:nvSpPr>
        <p:spPr bwMode="auto">
          <a:xfrm>
            <a:off x="11394625" y="16914130"/>
            <a:ext cx="2953146" cy="1077218"/>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PCA lobe</a:t>
            </a:r>
            <a:r>
              <a:rPr kumimoji="0" lang="en-NZ" sz="3200" b="0" i="0" u="none" strike="noStrike" cap="none" normalizeH="0" dirty="0" smtClean="0">
                <a:ln>
                  <a:noFill/>
                </a:ln>
                <a:solidFill>
                  <a:schemeClr val="tx1"/>
                </a:solidFill>
                <a:effectLst/>
                <a:latin typeface="Arial" pitchFamily="-110" charset="0"/>
                <a:ea typeface="ＭＳ Ｐゴシック" pitchFamily="-110" charset="-128"/>
                <a:cs typeface="ＭＳ Ｐゴシック" pitchFamily="-110" charset="-128"/>
              </a:rPr>
              <a:t> average model</a:t>
            </a:r>
            <a:endPar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5" name="Rectangle 16"/>
          <p:cNvSpPr>
            <a:spLocks noChangeArrowheads="1"/>
          </p:cNvSpPr>
          <p:nvPr/>
        </p:nvSpPr>
        <p:spPr bwMode="auto">
          <a:xfrm>
            <a:off x="874573" y="27742247"/>
            <a:ext cx="1336096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NZ" sz="2800" i="1" dirty="0" smtClean="0">
                <a:latin typeface="Verdana" charset="0"/>
              </a:rPr>
              <a:t>PCA weight mapping transformation. (a) Left  fitted lobe mesh. (b) Deformed PCA fissure mesh compared with manually digitising fissure data.</a:t>
            </a:r>
            <a:endParaRPr lang="en-NZ" sz="2800" i="1" dirty="0">
              <a:latin typeface="Verdana" charset="0"/>
            </a:endParaRPr>
          </a:p>
        </p:txBody>
      </p:sp>
      <mc:AlternateContent xmlns:mc="http://schemas.openxmlformats.org/markup-compatibility/2006" xmlns:a14="http://schemas.microsoft.com/office/drawing/2010/main">
        <mc:Choice Requires="a14">
          <p:sp>
            <p:nvSpPr>
              <p:cNvPr id="71" name="TextBox 70"/>
              <p:cNvSpPr txBox="1"/>
              <p:nvPr/>
            </p:nvSpPr>
            <p:spPr>
              <a:xfrm>
                <a:off x="15609774" y="5715357"/>
                <a:ext cx="6664662" cy="722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NZ" sz="3600" i="1" smtClean="0">
                              <a:latin typeface="Cambria Math"/>
                            </a:rPr>
                          </m:ctrlPr>
                        </m:sSubPr>
                        <m:e>
                          <m:r>
                            <a:rPr lang="en-NZ" sz="3600" b="0" i="1" smtClean="0">
                              <a:latin typeface="Cambria Math"/>
                            </a:rPr>
                            <m:t>𝐹</m:t>
                          </m:r>
                        </m:e>
                        <m:sub>
                          <m:r>
                            <a:rPr lang="en-NZ" sz="3600" b="0" i="1" smtClean="0">
                              <a:latin typeface="Cambria Math"/>
                            </a:rPr>
                            <m:t>𝑆𝑡𝑟𝑢𝑐𝑡𝑢𝑟𝑒</m:t>
                          </m:r>
                        </m:sub>
                      </m:sSub>
                      <m:r>
                        <a:rPr lang="en-NZ" sz="3600" b="0" i="1" smtClean="0">
                          <a:latin typeface="Cambria Math"/>
                        </a:rPr>
                        <m:t>=(−</m:t>
                      </m:r>
                      <m:sSub>
                        <m:sSubPr>
                          <m:ctrlPr>
                            <a:rPr lang="en-NZ" sz="3600" b="0" i="1" smtClean="0">
                              <a:latin typeface="Cambria Math"/>
                            </a:rPr>
                          </m:ctrlPr>
                        </m:sSubPr>
                        <m:e>
                          <m:r>
                            <m:rPr>
                              <m:sty m:val="p"/>
                            </m:rPr>
                            <a:rPr lang="el-GR" sz="3600" b="0" i="1" smtClean="0">
                              <a:latin typeface="Cambria Math"/>
                            </a:rPr>
                            <m:t>λ</m:t>
                          </m:r>
                        </m:e>
                        <m:sub>
                          <m:r>
                            <a:rPr lang="en-NZ" sz="3600" b="0" i="1" smtClean="0">
                              <a:latin typeface="Cambria Math"/>
                            </a:rPr>
                            <m:t>3</m:t>
                          </m:r>
                        </m:sub>
                      </m:sSub>
                      <m:r>
                        <a:rPr lang="en-NZ" sz="3600" b="0" i="1" smtClean="0">
                          <a:latin typeface="Cambria Math"/>
                        </a:rPr>
                        <m:t>)</m:t>
                      </m:r>
                      <m:sSup>
                        <m:sSupPr>
                          <m:ctrlPr>
                            <a:rPr lang="en-NZ" sz="3600" b="0" i="1" smtClean="0">
                              <a:latin typeface="Cambria Math"/>
                            </a:rPr>
                          </m:ctrlPr>
                        </m:sSupPr>
                        <m:e>
                          <m:r>
                            <a:rPr lang="en-NZ" sz="3600" b="0" i="1" smtClean="0">
                              <a:latin typeface="Cambria Math"/>
                            </a:rPr>
                            <m:t>𝑒</m:t>
                          </m:r>
                        </m:e>
                        <m:sup>
                          <m:sSup>
                            <m:sSupPr>
                              <m:ctrlPr>
                                <a:rPr lang="en-NZ" sz="3600" b="0" i="1" smtClean="0">
                                  <a:latin typeface="Cambria Math"/>
                                </a:rPr>
                              </m:ctrlPr>
                            </m:sSupPr>
                            <m:e>
                              <m:r>
                                <a:rPr lang="en-NZ" sz="3600" b="0" i="1" smtClean="0">
                                  <a:latin typeface="Cambria Math"/>
                                </a:rPr>
                                <m:t>−(</m:t>
                              </m:r>
                              <m:sSub>
                                <m:sSubPr>
                                  <m:ctrlPr>
                                    <a:rPr lang="en-NZ" sz="3600" b="0" i="1" smtClean="0">
                                      <a:latin typeface="Cambria Math"/>
                                    </a:rPr>
                                  </m:ctrlPr>
                                </m:sSubPr>
                                <m:e>
                                  <m:r>
                                    <m:rPr>
                                      <m:sty m:val="p"/>
                                    </m:rPr>
                                    <a:rPr lang="el-GR" sz="3600" b="0" i="1" smtClean="0">
                                      <a:latin typeface="Cambria Math"/>
                                    </a:rPr>
                                    <m:t>λ</m:t>
                                  </m:r>
                                </m:e>
                                <m:sub>
                                  <m:r>
                                    <a:rPr lang="en-NZ" sz="3600" b="0" i="1" smtClean="0">
                                      <a:latin typeface="Cambria Math"/>
                                    </a:rPr>
                                    <m:t>3</m:t>
                                  </m:r>
                                </m:sub>
                              </m:sSub>
                              <m:r>
                                <a:rPr lang="en-NZ" sz="3600" b="0" i="1" smtClean="0">
                                  <a:latin typeface="Cambria Math"/>
                                </a:rPr>
                                <m:t>−</m:t>
                              </m:r>
                              <m:r>
                                <a:rPr lang="en-NZ" sz="3600" b="0" i="1" smtClean="0">
                                  <a:latin typeface="Cambria Math"/>
                                  <a:ea typeface="Cambria Math"/>
                                </a:rPr>
                                <m:t>𝛼</m:t>
                              </m:r>
                              <m:r>
                                <a:rPr lang="en-NZ" sz="3600" b="0" i="1" smtClean="0">
                                  <a:latin typeface="Cambria Math"/>
                                  <a:ea typeface="Cambria Math"/>
                                </a:rPr>
                                <m:t>)</m:t>
                              </m:r>
                            </m:e>
                            <m:sup>
                              <m:r>
                                <a:rPr lang="en-NZ" sz="3600" b="0" i="1" smtClean="0">
                                  <a:latin typeface="Cambria Math"/>
                                </a:rPr>
                                <m:t>6</m:t>
                              </m:r>
                            </m:sup>
                          </m:sSup>
                          <m:r>
                            <a:rPr lang="en-NZ" sz="3600" b="0" i="1" smtClean="0">
                              <a:latin typeface="Cambria Math"/>
                            </a:rPr>
                            <m:t>/</m:t>
                          </m:r>
                          <m:sSup>
                            <m:sSupPr>
                              <m:ctrlPr>
                                <a:rPr lang="en-NZ" sz="3600" b="0" i="1" smtClean="0">
                                  <a:latin typeface="Cambria Math"/>
                                </a:rPr>
                              </m:ctrlPr>
                            </m:sSupPr>
                            <m:e>
                              <m:r>
                                <a:rPr lang="en-NZ" sz="3600" b="0" i="1" smtClean="0">
                                  <a:latin typeface="Cambria Math"/>
                                  <a:ea typeface="Cambria Math"/>
                                </a:rPr>
                                <m:t>𝛽</m:t>
                              </m:r>
                            </m:e>
                            <m:sup>
                              <m:r>
                                <a:rPr lang="en-NZ" sz="3600" b="0" i="1" smtClean="0">
                                  <a:latin typeface="Cambria Math"/>
                                </a:rPr>
                                <m:t>6</m:t>
                              </m:r>
                            </m:sup>
                          </m:sSup>
                        </m:sup>
                      </m:sSup>
                    </m:oMath>
                  </m:oMathPara>
                </a14:m>
                <a:endParaRPr lang="en-NZ" sz="3600" dirty="0"/>
              </a:p>
            </p:txBody>
          </p:sp>
        </mc:Choice>
        <mc:Fallback xmlns="">
          <p:sp>
            <p:nvSpPr>
              <p:cNvPr id="71" name="TextBox 70"/>
              <p:cNvSpPr txBox="1">
                <a:spLocks noRot="1" noChangeAspect="1" noMove="1" noResize="1" noEditPoints="1" noAdjustHandles="1" noChangeArrowheads="1" noChangeShapeType="1" noTextEdit="1"/>
              </p:cNvSpPr>
              <p:nvPr/>
            </p:nvSpPr>
            <p:spPr>
              <a:xfrm>
                <a:off x="15609774" y="5715357"/>
                <a:ext cx="6664662" cy="722377"/>
              </a:xfrm>
              <a:prstGeom prst="rect">
                <a:avLst/>
              </a:prstGeom>
              <a:blipFill rotWithShape="1">
                <a:blip r:embed="rId12"/>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22639830" y="6402181"/>
                <a:ext cx="4051109" cy="764248"/>
              </a:xfrm>
              <a:prstGeom prst="rect">
                <a:avLst/>
              </a:prstGeom>
              <a:noFill/>
            </p:spPr>
            <p:txBody>
              <a:bodyPr wrap="square" rtlCol="0">
                <a:spAutoFit/>
              </a:bodyPr>
              <a:lstStyle>
                <a:defPPr>
                  <a:defRPr lang="en-NZ"/>
                </a:defPPr>
                <a:lvl1pPr>
                  <a:defRPr sz="3600" i="1">
                    <a:latin typeface="Cambria Math"/>
                  </a:defRPr>
                </a:lvl1pPr>
              </a:lstStyle>
              <a:p>
                <a:pPr/>
                <a14:m>
                  <m:oMathPara xmlns:m="http://schemas.openxmlformats.org/officeDocument/2006/math">
                    <m:oMathParaPr>
                      <m:jc m:val="centerGroup"/>
                    </m:oMathParaPr>
                    <m:oMath xmlns:m="http://schemas.openxmlformats.org/officeDocument/2006/math">
                      <m:sSub>
                        <m:sSubPr>
                          <m:ctrlPr>
                            <a:rPr lang="en-NZ" i="1">
                              <a:latin typeface="Cambria Math"/>
                            </a:rPr>
                          </m:ctrlPr>
                        </m:sSubPr>
                        <m:e>
                          <m:r>
                            <a:rPr lang="en-NZ">
                              <a:latin typeface="Cambria Math"/>
                            </a:rPr>
                            <m:t>𝐹</m:t>
                          </m:r>
                        </m:e>
                        <m:sub>
                          <m:r>
                            <a:rPr lang="en-NZ">
                              <a:latin typeface="Cambria Math"/>
                            </a:rPr>
                            <m:t>𝑆h𝑒𝑒𝑡</m:t>
                          </m:r>
                        </m:sub>
                      </m:sSub>
                      <m:r>
                        <a:rPr lang="en-NZ">
                          <a:latin typeface="Cambria Math"/>
                        </a:rPr>
                        <m:t>=</m:t>
                      </m:r>
                      <m:sSup>
                        <m:sSupPr>
                          <m:ctrlPr>
                            <a:rPr lang="en-NZ" i="1">
                              <a:latin typeface="Cambria Math"/>
                            </a:rPr>
                          </m:ctrlPr>
                        </m:sSupPr>
                        <m:e>
                          <m:r>
                            <a:rPr lang="en-NZ">
                              <a:latin typeface="Cambria Math"/>
                            </a:rPr>
                            <m:t>𝑒</m:t>
                          </m:r>
                        </m:e>
                        <m:sup>
                          <m:r>
                            <a:rPr lang="en-NZ">
                              <a:latin typeface="Cambria Math"/>
                            </a:rPr>
                            <m:t>−</m:t>
                          </m:r>
                          <m:sSup>
                            <m:sSupPr>
                              <m:ctrlPr>
                                <a:rPr lang="en-NZ" i="1">
                                  <a:latin typeface="Cambria Math"/>
                                </a:rPr>
                              </m:ctrlPr>
                            </m:sSupPr>
                            <m:e>
                              <m:sSub>
                                <m:sSubPr>
                                  <m:ctrlPr>
                                    <a:rPr lang="en-NZ" i="1">
                                      <a:latin typeface="Cambria Math"/>
                                    </a:rPr>
                                  </m:ctrlPr>
                                </m:sSubPr>
                                <m:e>
                                  <m:r>
                                    <m:rPr>
                                      <m:sty m:val="p"/>
                                    </m:rPr>
                                    <a:rPr lang="el-GR">
                                      <a:latin typeface="Cambria Math"/>
                                    </a:rPr>
                                    <m:t>λ</m:t>
                                  </m:r>
                                </m:e>
                                <m:sub>
                                  <m:r>
                                    <a:rPr lang="en-NZ">
                                      <a:latin typeface="Cambria Math"/>
                                    </a:rPr>
                                    <m:t>2</m:t>
                                  </m:r>
                                </m:sub>
                              </m:sSub>
                            </m:e>
                            <m:sup>
                              <m:r>
                                <a:rPr lang="en-NZ">
                                  <a:latin typeface="Cambria Math"/>
                                </a:rPr>
                                <m:t>6</m:t>
                              </m:r>
                            </m:sup>
                          </m:sSup>
                          <m:r>
                            <a:rPr lang="en-NZ">
                              <a:latin typeface="Cambria Math"/>
                            </a:rPr>
                            <m:t>/</m:t>
                          </m:r>
                          <m:sSup>
                            <m:sSupPr>
                              <m:ctrlPr>
                                <a:rPr lang="en-NZ" i="1">
                                  <a:latin typeface="Cambria Math"/>
                                </a:rPr>
                              </m:ctrlPr>
                            </m:sSupPr>
                            <m:e>
                              <m:r>
                                <a:rPr lang="en-NZ">
                                  <a:latin typeface="Cambria Math"/>
                                </a:rPr>
                                <m:t>𝛾</m:t>
                              </m:r>
                            </m:e>
                            <m:sup>
                              <m:r>
                                <a:rPr lang="en-NZ">
                                  <a:latin typeface="Cambria Math"/>
                                </a:rPr>
                                <m:t>6</m:t>
                              </m:r>
                            </m:sup>
                          </m:sSup>
                        </m:sup>
                      </m:sSup>
                    </m:oMath>
                  </m:oMathPara>
                </a14:m>
                <a:endParaRPr lang="en-NZ" dirty="0"/>
              </a:p>
            </p:txBody>
          </p:sp>
        </mc:Choice>
        <mc:Fallback xmlns="">
          <p:sp>
            <p:nvSpPr>
              <p:cNvPr id="75" name="TextBox 74"/>
              <p:cNvSpPr txBox="1">
                <a:spLocks noRot="1" noChangeAspect="1" noMove="1" noResize="1" noEditPoints="1" noAdjustHandles="1" noChangeArrowheads="1" noChangeShapeType="1" noTextEdit="1"/>
              </p:cNvSpPr>
              <p:nvPr/>
            </p:nvSpPr>
            <p:spPr>
              <a:xfrm>
                <a:off x="22639830" y="6402181"/>
                <a:ext cx="4051109" cy="764248"/>
              </a:xfrm>
              <a:prstGeom prst="rect">
                <a:avLst/>
              </a:prstGeom>
              <a:blipFill rotWithShape="1">
                <a:blip r:embed="rId13"/>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22531611" y="5753149"/>
                <a:ext cx="6284760" cy="646331"/>
              </a:xfrm>
              <a:prstGeom prst="rect">
                <a:avLst/>
              </a:prstGeom>
              <a:noFill/>
            </p:spPr>
            <p:txBody>
              <a:bodyPr wrap="square" rtlCol="0">
                <a:spAutoFit/>
              </a:bodyPr>
              <a:lstStyle>
                <a:defPPr>
                  <a:defRPr lang="en-NZ"/>
                </a:defPPr>
                <a:lvl1pPr>
                  <a:defRPr sz="3600" i="1">
                    <a:latin typeface="Cambria Math"/>
                  </a:defRPr>
                </a:lvl1pPr>
              </a:lstStyle>
              <a:p>
                <a:pPr/>
                <a14:m>
                  <m:oMathPara xmlns:m="http://schemas.openxmlformats.org/officeDocument/2006/math">
                    <m:oMathParaPr>
                      <m:jc m:val="centerGroup"/>
                    </m:oMathParaPr>
                    <m:oMath xmlns:m="http://schemas.openxmlformats.org/officeDocument/2006/math">
                      <m:sSub>
                        <m:sSubPr>
                          <m:ctrlPr>
                            <a:rPr lang="en-NZ" i="1">
                              <a:latin typeface="Cambria Math"/>
                            </a:rPr>
                          </m:ctrlPr>
                        </m:sSubPr>
                        <m:e>
                          <m:r>
                            <a:rPr lang="en-NZ">
                              <a:latin typeface="Cambria Math"/>
                            </a:rPr>
                            <m:t>𝑆</m:t>
                          </m:r>
                        </m:e>
                        <m:sub>
                          <m:r>
                            <a:rPr lang="en-NZ">
                              <a:latin typeface="Cambria Math"/>
                            </a:rPr>
                            <m:t>𝐹𝑖𝑠𝑠𝑢𝑟𝑒</m:t>
                          </m:r>
                        </m:sub>
                      </m:sSub>
                      <m:r>
                        <a:rPr lang="en-NZ">
                          <a:latin typeface="Cambria Math"/>
                        </a:rPr>
                        <m:t>=</m:t>
                      </m:r>
                      <m:sSub>
                        <m:sSubPr>
                          <m:ctrlPr>
                            <a:rPr lang="en-NZ" i="1">
                              <a:latin typeface="Cambria Math"/>
                            </a:rPr>
                          </m:ctrlPr>
                        </m:sSubPr>
                        <m:e>
                          <m:r>
                            <a:rPr lang="en-NZ">
                              <a:latin typeface="Cambria Math"/>
                            </a:rPr>
                            <m:t>𝐹</m:t>
                          </m:r>
                        </m:e>
                        <m:sub>
                          <m:r>
                            <a:rPr lang="en-NZ">
                              <a:latin typeface="Cambria Math"/>
                            </a:rPr>
                            <m:t>𝑆𝑡𝑢𝑟𝑐𝑡𝑢𝑟𝑒</m:t>
                          </m:r>
                        </m:sub>
                      </m:sSub>
                      <m:r>
                        <a:rPr lang="en-NZ" dirty="0">
                          <a:latin typeface="Cambria Math"/>
                        </a:rPr>
                        <m:t>×</m:t>
                      </m:r>
                      <m:sSub>
                        <m:sSubPr>
                          <m:ctrlPr>
                            <a:rPr lang="en-NZ" i="1">
                              <a:latin typeface="Cambria Math"/>
                            </a:rPr>
                          </m:ctrlPr>
                        </m:sSubPr>
                        <m:e>
                          <m:r>
                            <a:rPr lang="en-NZ">
                              <a:latin typeface="Cambria Math"/>
                            </a:rPr>
                            <m:t>𝐹</m:t>
                          </m:r>
                        </m:e>
                        <m:sub>
                          <m:r>
                            <a:rPr lang="en-NZ">
                              <a:latin typeface="Cambria Math"/>
                            </a:rPr>
                            <m:t>𝑆h𝑒𝑒𝑡</m:t>
                          </m:r>
                        </m:sub>
                      </m:sSub>
                    </m:oMath>
                  </m:oMathPara>
                </a14:m>
                <a:endParaRPr lang="en-NZ" dirty="0"/>
              </a:p>
            </p:txBody>
          </p:sp>
        </mc:Choice>
        <mc:Fallback xmlns="">
          <p:sp>
            <p:nvSpPr>
              <p:cNvPr id="83" name="TextBox 82"/>
              <p:cNvSpPr txBox="1">
                <a:spLocks noRot="1" noChangeAspect="1" noMove="1" noResize="1" noEditPoints="1" noAdjustHandles="1" noChangeArrowheads="1" noChangeShapeType="1" noTextEdit="1"/>
              </p:cNvSpPr>
              <p:nvPr/>
            </p:nvSpPr>
            <p:spPr>
              <a:xfrm>
                <a:off x="22531611" y="5753149"/>
                <a:ext cx="6284760" cy="646331"/>
              </a:xfrm>
              <a:prstGeom prst="rect">
                <a:avLst/>
              </a:prstGeom>
              <a:blipFill rotWithShape="1">
                <a:blip r:embed="rId14"/>
                <a:stretch>
                  <a:fillRect/>
                </a:stretch>
              </a:blipFill>
            </p:spPr>
            <p:txBody>
              <a:bodyPr/>
              <a:lstStyle/>
              <a:p>
                <a:r>
                  <a:rPr lang="en-NZ">
                    <a:noFill/>
                  </a:rPr>
                  <a:t> </a:t>
                </a:r>
              </a:p>
            </p:txBody>
          </p:sp>
        </mc:Fallback>
      </mc:AlternateContent>
      <p:sp>
        <p:nvSpPr>
          <p:cNvPr id="8" name="Right Arrow 7"/>
          <p:cNvSpPr/>
          <p:nvPr/>
        </p:nvSpPr>
        <p:spPr bwMode="auto">
          <a:xfrm>
            <a:off x="21761921" y="9147458"/>
            <a:ext cx="1331203" cy="7105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 name="Down Arrow 8"/>
          <p:cNvSpPr/>
          <p:nvPr/>
        </p:nvSpPr>
        <p:spPr bwMode="auto">
          <a:xfrm>
            <a:off x="25917525" y="10951160"/>
            <a:ext cx="685800" cy="73601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7" name="Right Arrow 96"/>
          <p:cNvSpPr/>
          <p:nvPr/>
        </p:nvSpPr>
        <p:spPr bwMode="auto">
          <a:xfrm rot="10800000">
            <a:off x="21737922" y="13023024"/>
            <a:ext cx="1331203" cy="7105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99" name="Rectangle 16"/>
          <p:cNvSpPr>
            <a:spLocks noChangeArrowheads="1"/>
          </p:cNvSpPr>
          <p:nvPr/>
        </p:nvSpPr>
        <p:spPr bwMode="auto">
          <a:xfrm>
            <a:off x="19710340" y="18966337"/>
            <a:ext cx="285671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i="1" dirty="0" smtClean="0">
                <a:latin typeface="Verdana" charset="0"/>
              </a:rPr>
              <a:t>Red points: </a:t>
            </a:r>
            <a:r>
              <a:rPr lang="en-NZ" i="1" dirty="0">
                <a:latin typeface="Verdana" charset="0"/>
              </a:rPr>
              <a:t>m</a:t>
            </a:r>
            <a:r>
              <a:rPr lang="en-NZ" i="1" dirty="0" smtClean="0">
                <a:latin typeface="Verdana" charset="0"/>
              </a:rPr>
              <a:t>anual result</a:t>
            </a:r>
          </a:p>
          <a:p>
            <a:r>
              <a:rPr lang="en-NZ" i="1" dirty="0" smtClean="0">
                <a:latin typeface="Verdana" charset="0"/>
              </a:rPr>
              <a:t>Green points:</a:t>
            </a:r>
          </a:p>
          <a:p>
            <a:r>
              <a:rPr lang="en-NZ" i="1" dirty="0">
                <a:latin typeface="Verdana" charset="0"/>
              </a:rPr>
              <a:t>a</a:t>
            </a:r>
            <a:r>
              <a:rPr lang="en-NZ" i="1" dirty="0" smtClean="0">
                <a:latin typeface="Verdana" charset="0"/>
              </a:rPr>
              <a:t>utomatic result</a:t>
            </a:r>
            <a:endParaRPr lang="en-NZ" i="1" dirty="0">
              <a:latin typeface="Verdana" charset="0"/>
            </a:endParaRPr>
          </a:p>
        </p:txBody>
      </p:sp>
      <p:sp>
        <p:nvSpPr>
          <p:cNvPr id="100" name="Rectangle 16"/>
          <p:cNvSpPr>
            <a:spLocks noChangeArrowheads="1"/>
          </p:cNvSpPr>
          <p:nvPr/>
        </p:nvSpPr>
        <p:spPr bwMode="auto">
          <a:xfrm>
            <a:off x="27341834" y="19705000"/>
            <a:ext cx="28567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i="1" dirty="0" smtClean="0">
                <a:latin typeface="Verdana" charset="0"/>
              </a:rPr>
              <a:t>CMISS fissure surface fitting</a:t>
            </a:r>
            <a:endParaRPr lang="en-NZ" i="1" dirty="0">
              <a:latin typeface="Verdana" charset="0"/>
            </a:endParaRPr>
          </a:p>
        </p:txBody>
      </p:sp>
      <p:cxnSp>
        <p:nvCxnSpPr>
          <p:cNvPr id="102" name="Straight Arrow Connector 242"/>
          <p:cNvCxnSpPr/>
          <p:nvPr/>
        </p:nvCxnSpPr>
        <p:spPr bwMode="auto">
          <a:xfrm>
            <a:off x="28533166" y="24685741"/>
            <a:ext cx="16434" cy="7287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103" name="Picture 13" descr="Z:\PulmonaryToolkit\Result\H1335FRCLungSurface.jpg"/>
          <p:cNvPicPr>
            <a:picLocks noChangeAspect="1" noChangeArrowheads="1"/>
          </p:cNvPicPr>
          <p:nvPr/>
        </p:nvPicPr>
        <p:blipFill>
          <a:blip r:embed="rId15">
            <a:extLst>
              <a:ext uri="{28A0092B-C50C-407E-A947-70E740481C1C}">
                <a14:useLocalDpi xmlns:a14="http://schemas.microsoft.com/office/drawing/2010/main" val="0"/>
              </a:ext>
            </a:extLst>
          </a:blip>
          <a:srcRect l="29556" t="16074" r="26459" b="12041"/>
          <a:stretch>
            <a:fillRect/>
          </a:stretch>
        </p:blipFill>
        <p:spPr bwMode="auto">
          <a:xfrm>
            <a:off x="30957462" y="4413882"/>
            <a:ext cx="5446519" cy="4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图片 1"/>
          <p:cNvPicPr>
            <a:picLocks noChangeAspect="1"/>
          </p:cNvPicPr>
          <p:nvPr/>
        </p:nvPicPr>
        <p:blipFill>
          <a:blip r:embed="rId16">
            <a:extLst>
              <a:ext uri="{28A0092B-C50C-407E-A947-70E740481C1C}">
                <a14:useLocalDpi xmlns:a14="http://schemas.microsoft.com/office/drawing/2010/main" val="0"/>
              </a:ext>
            </a:extLst>
          </a:blip>
          <a:srcRect l="29236" t="30232" r="29028" b="30309"/>
          <a:stretch>
            <a:fillRect/>
          </a:stretch>
        </p:blipFill>
        <p:spPr bwMode="auto">
          <a:xfrm>
            <a:off x="36646903" y="4412103"/>
            <a:ext cx="5267637" cy="448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3220785" y="27348096"/>
            <a:ext cx="899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NZ"/>
            </a:defPPr>
            <a:lvl1pPr algn="just">
              <a:defRPr sz="2800" i="1">
                <a:latin typeface="Verdana" charset="0"/>
              </a:defRPr>
            </a:lvl1pPr>
          </a:lstStyle>
          <a:p>
            <a:r>
              <a:rPr lang="en-NZ" dirty="0"/>
              <a:t>(a)</a:t>
            </a:r>
          </a:p>
        </p:txBody>
      </p:sp>
      <p:sp>
        <p:nvSpPr>
          <p:cNvPr id="105" name="TextBox 104"/>
          <p:cNvSpPr txBox="1"/>
          <p:nvPr/>
        </p:nvSpPr>
        <p:spPr>
          <a:xfrm>
            <a:off x="10900249" y="27341916"/>
            <a:ext cx="899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NZ"/>
            </a:defPPr>
            <a:lvl1pPr algn="just">
              <a:defRPr sz="2800" i="1">
                <a:latin typeface="Verdana" charset="0"/>
              </a:defRPr>
            </a:lvl1pPr>
          </a:lstStyle>
          <a:p>
            <a:r>
              <a:rPr lang="en-NZ" dirty="0" smtClean="0"/>
              <a:t>(b)</a:t>
            </a:r>
            <a:endParaRPr lang="en-NZ" dirty="0"/>
          </a:p>
        </p:txBody>
      </p:sp>
      <p:sp>
        <p:nvSpPr>
          <p:cNvPr id="106" name="Rectangle 16"/>
          <p:cNvSpPr>
            <a:spLocks noChangeArrowheads="1"/>
          </p:cNvSpPr>
          <p:nvPr/>
        </p:nvSpPr>
        <p:spPr bwMode="auto">
          <a:xfrm>
            <a:off x="31318483" y="9144719"/>
            <a:ext cx="49383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i="1" dirty="0">
                <a:latin typeface="Verdana" charset="0"/>
              </a:rPr>
              <a:t>Lung surface data generated from PTK</a:t>
            </a:r>
          </a:p>
        </p:txBody>
      </p:sp>
      <p:sp>
        <p:nvSpPr>
          <p:cNvPr id="108" name="Rectangle 16"/>
          <p:cNvSpPr>
            <a:spLocks noChangeArrowheads="1"/>
          </p:cNvSpPr>
          <p:nvPr/>
        </p:nvSpPr>
        <p:spPr bwMode="auto">
          <a:xfrm>
            <a:off x="36811550" y="9193063"/>
            <a:ext cx="49383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i="1" dirty="0" smtClean="0">
                <a:latin typeface="Verdana" charset="0"/>
              </a:rPr>
              <a:t>Deformed PCA mesh shown in PTK</a:t>
            </a:r>
            <a:endParaRPr lang="en-NZ" i="1" dirty="0">
              <a:latin typeface="Verdana" charset="0"/>
            </a:endParaRPr>
          </a:p>
        </p:txBody>
      </p:sp>
      <p:pic>
        <p:nvPicPr>
          <p:cNvPr id="2" name="Picture 1"/>
          <p:cNvPicPr>
            <a:picLocks noChangeAspect="1"/>
          </p:cNvPicPr>
          <p:nvPr/>
        </p:nvPicPr>
        <p:blipFill rotWithShape="1">
          <a:blip r:embed="rId17">
            <a:extLst>
              <a:ext uri="{28A0092B-C50C-407E-A947-70E740481C1C}">
                <a14:useLocalDpi xmlns:a14="http://schemas.microsoft.com/office/drawing/2010/main" val="0"/>
              </a:ext>
            </a:extLst>
          </a:blip>
          <a:srcRect l="15239" t="24557" r="41807" b="24535"/>
          <a:stretch/>
        </p:blipFill>
        <p:spPr>
          <a:xfrm>
            <a:off x="30787404" y="10876888"/>
            <a:ext cx="5596133" cy="3730755"/>
          </a:xfrm>
          <a:prstGeom prst="rect">
            <a:avLst/>
          </a:prstGeom>
        </p:spPr>
      </p:pic>
      <p:pic>
        <p:nvPicPr>
          <p:cNvPr id="4" name="Picture 3"/>
          <p:cNvPicPr>
            <a:picLocks noChangeAspect="1"/>
          </p:cNvPicPr>
          <p:nvPr/>
        </p:nvPicPr>
        <p:blipFill rotWithShape="1">
          <a:blip r:embed="rId18">
            <a:extLst>
              <a:ext uri="{28A0092B-C50C-407E-A947-70E740481C1C}">
                <a14:useLocalDpi xmlns:a14="http://schemas.microsoft.com/office/drawing/2010/main" val="0"/>
              </a:ext>
            </a:extLst>
          </a:blip>
          <a:srcRect l="15270" t="23985" r="42841" b="25047"/>
          <a:stretch/>
        </p:blipFill>
        <p:spPr>
          <a:xfrm>
            <a:off x="36499231" y="10875125"/>
            <a:ext cx="5683246" cy="3682885"/>
          </a:xfrm>
          <a:prstGeom prst="rect">
            <a:avLst/>
          </a:prstGeom>
        </p:spPr>
      </p:pic>
      <p:pic>
        <p:nvPicPr>
          <p:cNvPr id="5" name="Picture 4"/>
          <p:cNvPicPr>
            <a:picLocks noChangeAspect="1"/>
          </p:cNvPicPr>
          <p:nvPr/>
        </p:nvPicPr>
        <p:blipFill rotWithShape="1">
          <a:blip r:embed="rId19">
            <a:extLst>
              <a:ext uri="{28A0092B-C50C-407E-A947-70E740481C1C}">
                <a14:useLocalDpi xmlns:a14="http://schemas.microsoft.com/office/drawing/2010/main" val="0"/>
              </a:ext>
            </a:extLst>
          </a:blip>
          <a:srcRect l="29341" t="31092" r="29136" b="30726"/>
          <a:stretch/>
        </p:blipFill>
        <p:spPr>
          <a:xfrm>
            <a:off x="31086240" y="16017654"/>
            <a:ext cx="6354223" cy="3848720"/>
          </a:xfrm>
          <a:prstGeom prst="rect">
            <a:avLst/>
          </a:prstGeom>
        </p:spPr>
      </p:pic>
      <p:sp>
        <p:nvSpPr>
          <p:cNvPr id="74" name="Rectangle 16"/>
          <p:cNvSpPr>
            <a:spLocks noChangeArrowheads="1"/>
          </p:cNvSpPr>
          <p:nvPr/>
        </p:nvSpPr>
        <p:spPr bwMode="auto">
          <a:xfrm>
            <a:off x="31306800" y="14732539"/>
            <a:ext cx="49383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i="1" dirty="0" smtClean="0">
                <a:latin typeface="Verdana" charset="0"/>
              </a:rPr>
              <a:t>Manual-selected landmarks for fissure correction</a:t>
            </a:r>
            <a:endParaRPr lang="en-NZ" i="1" dirty="0">
              <a:latin typeface="Verdana" charset="0"/>
            </a:endParaRPr>
          </a:p>
        </p:txBody>
      </p:sp>
      <p:sp>
        <p:nvSpPr>
          <p:cNvPr id="90" name="Rectangle 16"/>
          <p:cNvSpPr>
            <a:spLocks noChangeArrowheads="1"/>
          </p:cNvSpPr>
          <p:nvPr/>
        </p:nvSpPr>
        <p:spPr bwMode="auto">
          <a:xfrm>
            <a:off x="37015985" y="14762347"/>
            <a:ext cx="4938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i="1" dirty="0">
                <a:latin typeface="Verdana" charset="0"/>
              </a:rPr>
              <a:t>F</a:t>
            </a:r>
            <a:r>
              <a:rPr lang="en-NZ" i="1" dirty="0" smtClean="0">
                <a:latin typeface="Verdana" charset="0"/>
              </a:rPr>
              <a:t>issure lines after correction</a:t>
            </a:r>
            <a:endParaRPr lang="en-NZ" i="1" dirty="0">
              <a:latin typeface="Verdana" charset="0"/>
            </a:endParaRPr>
          </a:p>
        </p:txBody>
      </p:sp>
      <p:sp>
        <p:nvSpPr>
          <p:cNvPr id="92" name="Rectangle 16"/>
          <p:cNvSpPr>
            <a:spLocks noChangeArrowheads="1"/>
          </p:cNvSpPr>
          <p:nvPr/>
        </p:nvSpPr>
        <p:spPr bwMode="auto">
          <a:xfrm>
            <a:off x="37755629" y="18911881"/>
            <a:ext cx="40448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i="1" dirty="0" smtClean="0">
                <a:latin typeface="Verdana" charset="0"/>
              </a:rPr>
              <a:t>Lobe segmentation result shown in PTK</a:t>
            </a:r>
            <a:endParaRPr lang="en-NZ" i="1" dirty="0">
              <a:latin typeface="Verdana" charset="0"/>
            </a:endParaRPr>
          </a:p>
        </p:txBody>
      </p:sp>
      <p:sp>
        <p:nvSpPr>
          <p:cNvPr id="94" name="Rectangle 12"/>
          <p:cNvSpPr>
            <a:spLocks noChangeArrowheads="1"/>
          </p:cNvSpPr>
          <p:nvPr/>
        </p:nvSpPr>
        <p:spPr bwMode="auto">
          <a:xfrm>
            <a:off x="30703203" y="25758363"/>
            <a:ext cx="11633513" cy="3545109"/>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algn="just" defTabSz="4175125" eaLnBrk="1" hangingPunct="1">
              <a:spcBef>
                <a:spcPts val="563"/>
              </a:spcBef>
              <a:spcAft>
                <a:spcPts val="1700"/>
              </a:spcAft>
            </a:pPr>
            <a:r>
              <a:rPr lang="en-NZ" sz="4000" b="1" dirty="0" smtClean="0">
                <a:solidFill>
                  <a:schemeClr val="tx2"/>
                </a:solidFill>
                <a:latin typeface="Verdana" charset="0"/>
              </a:rPr>
              <a:t>Future work</a:t>
            </a:r>
            <a:endParaRPr lang="en-NZ" sz="3200" dirty="0">
              <a:solidFill>
                <a:schemeClr val="tx2"/>
              </a:solidFill>
              <a:latin typeface="Verdana" charset="0"/>
            </a:endParaRPr>
          </a:p>
          <a:p>
            <a:pPr marL="571500" indent="-571500" algn="just" eaLnBrk="1" hangingPunct="1">
              <a:buFont typeface="Wingdings" pitchFamily="2" charset="2"/>
              <a:buChar char="§"/>
            </a:pPr>
            <a:r>
              <a:rPr lang="en-NZ" altLang="zh-CN" sz="3600" dirty="0">
                <a:latin typeface="Calibri" pitchFamily="34" charset="0"/>
                <a:ea typeface="Verdana" pitchFamily="34" charset="0"/>
                <a:cs typeface="Verdana" pitchFamily="34" charset="0"/>
              </a:rPr>
              <a:t>Improve the lobe segmentation method, especially for detection of the right horizontal fissure </a:t>
            </a:r>
          </a:p>
          <a:p>
            <a:pPr marL="571500" indent="-571500" algn="just" eaLnBrk="1" hangingPunct="1">
              <a:buFont typeface="Wingdings" pitchFamily="2" charset="2"/>
              <a:buChar char="§"/>
            </a:pPr>
            <a:r>
              <a:rPr lang="en-NZ" altLang="zh-CN" sz="3600" dirty="0">
                <a:latin typeface="Calibri" pitchFamily="34" charset="0"/>
                <a:ea typeface="Verdana" pitchFamily="34" charset="0"/>
                <a:cs typeface="Verdana" pitchFamily="34" charset="0"/>
              </a:rPr>
              <a:t>Test the lobe segmentation algorithm on more subjects, especially abnormal subjects</a:t>
            </a:r>
          </a:p>
        </p:txBody>
      </p:sp>
      <p:sp>
        <p:nvSpPr>
          <p:cNvPr id="6" name="Rounded Rectangle 5"/>
          <p:cNvSpPr/>
          <p:nvPr/>
        </p:nvSpPr>
        <p:spPr bwMode="auto">
          <a:xfrm>
            <a:off x="7897831" y="20022496"/>
            <a:ext cx="6165391" cy="2026414"/>
          </a:xfrm>
          <a:prstGeom prst="roundRect">
            <a:avLst/>
          </a:prstGeom>
          <a:solidFill>
            <a:schemeClr val="accent1">
              <a:alpha val="22000"/>
            </a:schemeClr>
          </a:solidFill>
          <a:ln w="603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US" altLang="zh-CN" sz="3600" dirty="0">
                <a:latin typeface="Calibri" pitchFamily="34" charset="0"/>
                <a:ea typeface="ＭＳ Ｐゴシック" pitchFamily="-110" charset="-128"/>
                <a:cs typeface="ＭＳ Ｐゴシック" pitchFamily="-110" charset="-128"/>
              </a:rPr>
              <a:t>Deformed PCA </a:t>
            </a:r>
            <a:r>
              <a:rPr lang="en-US" altLang="zh-CN" sz="3600" dirty="0" smtClean="0">
                <a:latin typeface="Calibri" pitchFamily="34" charset="0"/>
                <a:ea typeface="ＭＳ Ｐゴシック" pitchFamily="-110" charset="-128"/>
                <a:cs typeface="ＭＳ Ｐゴシック" pitchFamily="-110" charset="-128"/>
              </a:rPr>
              <a:t>model </a:t>
            </a:r>
            <a:r>
              <a:rPr lang="en-US" altLang="zh-CN" sz="3600" dirty="0">
                <a:latin typeface="Calibri" pitchFamily="34" charset="0"/>
                <a:ea typeface="ＭＳ Ｐゴシック" pitchFamily="-110" charset="-128"/>
                <a:cs typeface="ＭＳ Ｐゴシック" pitchFamily="-110" charset="-128"/>
              </a:rPr>
              <a:t>can provide an approximate location of the </a:t>
            </a:r>
            <a:r>
              <a:rPr lang="en-US" altLang="zh-CN" sz="3600" dirty="0" smtClean="0">
                <a:latin typeface="Calibri" pitchFamily="34" charset="0"/>
                <a:ea typeface="ＭＳ Ｐゴシック" pitchFamily="-110" charset="-128"/>
                <a:cs typeface="ＭＳ Ｐゴシック" pitchFamily="-110" charset="-128"/>
              </a:rPr>
              <a:t>fissures</a:t>
            </a:r>
            <a:endParaRPr lang="en-US" altLang="zh-CN" sz="3600" dirty="0">
              <a:latin typeface="Calibri" pitchFamily="34" charset="0"/>
              <a:ea typeface="ＭＳ Ｐゴシック" pitchFamily="-110" charset="-128"/>
              <a:cs typeface="ＭＳ Ｐゴシック" pitchFamily="-110" charset="-128"/>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NZ" sz="3600" b="0" i="0" u="none" strike="noStrike" cap="none" normalizeH="0" baseline="0" dirty="0">
              <a:ln>
                <a:noFill/>
              </a:ln>
              <a:solidFill>
                <a:schemeClr val="tx1"/>
              </a:solidFill>
              <a:effectLst/>
              <a:latin typeface="Calibri" pitchFamily="34"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40628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Lst>
  </p:timing>
</p:sld>
</file>

<file path=ppt/theme/theme1.xml><?xml version="1.0" encoding="utf-8"?>
<a:theme xmlns:a="http://schemas.openxmlformats.org/drawingml/2006/main" name="Yuwen_Poster">
  <a:themeElements>
    <a:clrScheme name="">
      <a:dk1>
        <a:srgbClr val="000000"/>
      </a:dk1>
      <a:lt1>
        <a:srgbClr val="FFFFFF"/>
      </a:lt1>
      <a:dk2>
        <a:srgbClr val="00457D"/>
      </a:dk2>
      <a:lt2>
        <a:srgbClr val="84888B"/>
      </a:lt2>
      <a:accent1>
        <a:srgbClr val="00457D"/>
      </a:accent1>
      <a:accent2>
        <a:srgbClr val="84888B"/>
      </a:accent2>
      <a:accent3>
        <a:srgbClr val="FFFFFF"/>
      </a:accent3>
      <a:accent4>
        <a:srgbClr val="000000"/>
      </a:accent4>
      <a:accent5>
        <a:srgbClr val="AAB0BF"/>
      </a:accent5>
      <a:accent6>
        <a:srgbClr val="777B7D"/>
      </a:accent6>
      <a:hlink>
        <a:srgbClr val="00457D"/>
      </a:hlink>
      <a:folHlink>
        <a:srgbClr val="84888B"/>
      </a:folHlink>
    </a:clrScheme>
    <a:fontScheme name="Blank Presentation">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1832</TotalTime>
  <Words>545</Words>
  <Application>Microsoft Office PowerPoint</Application>
  <PresentationFormat>自定义</PresentationFormat>
  <Paragraphs>89</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Yuwen_Poster</vt:lpstr>
      <vt:lpstr>Automatic pulmonary lobe segmentation from CT scans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poster</dc:title>
  <dc:creator>ABI_IT</dc:creator>
  <cp:lastModifiedBy>zywamxj</cp:lastModifiedBy>
  <cp:revision>114</cp:revision>
  <cp:lastPrinted>2008-08-19T00:49:24Z</cp:lastPrinted>
  <dcterms:created xsi:type="dcterms:W3CDTF">2015-02-10T20:22:32Z</dcterms:created>
  <dcterms:modified xsi:type="dcterms:W3CDTF">2016-02-01T14:00:35Z</dcterms:modified>
</cp:coreProperties>
</file>