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94834" autoAdjust="0"/>
  </p:normalViewPr>
  <p:slideViewPr>
    <p:cSldViewPr>
      <p:cViewPr>
        <p:scale>
          <a:sx n="33" d="100"/>
          <a:sy n="33" d="100"/>
        </p:scale>
        <p:origin x="-186" y="530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GB"/>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GB"/>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94C8193-DBFD-4CC0-B363-AEEEE72DDD68}" type="slidenum">
              <a:rPr lang="en-US" altLang="en-US"/>
              <a:pPr/>
              <a:t>‹#›</a:t>
            </a:fld>
            <a:endParaRPr lang="en-US" altLang="en-US"/>
          </a:p>
        </p:txBody>
      </p:sp>
    </p:spTree>
    <p:extLst>
      <p:ext uri="{BB962C8B-B14F-4D97-AF65-F5344CB8AC3E}">
        <p14:creationId xmlns:p14="http://schemas.microsoft.com/office/powerpoint/2010/main" val="21422940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281DCCE2-91D9-4367-8CE3-ABB4A2774A31}" type="slidenum">
              <a:rPr lang="en-US" altLang="en-US" sz="1200"/>
              <a:pPr/>
              <a:t>1</a:t>
            </a:fld>
            <a:endParaRPr lang="en-US" altLang="en-US" sz="120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23379013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6444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174200" y="3657600"/>
            <a:ext cx="7010400" cy="37490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143000" y="3657600"/>
            <a:ext cx="20878800" cy="37490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34110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279150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6042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143000" y="7391400"/>
            <a:ext cx="13906500" cy="3375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15201900" y="7391400"/>
            <a:ext cx="13906500" cy="3375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1772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4225"/>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514475" y="9580563"/>
            <a:ext cx="13376275"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514475" y="13574713"/>
            <a:ext cx="13376275"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15379700" y="9580563"/>
            <a:ext cx="1338103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15379700" y="13574713"/>
            <a:ext cx="13381038" cy="24661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7025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35547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8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170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11836400" y="1704975"/>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514475" y="8956675"/>
            <a:ext cx="9959975" cy="292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8381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2475"/>
            <a:ext cx="18165763" cy="3536950"/>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5934075" y="3824288"/>
            <a:ext cx="18165763" cy="25682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5934075" y="3349942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8355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3657600"/>
            <a:ext cx="280416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zh-CN" altLang="en-US" smtClean="0"/>
              <a:t>单击此处编辑母版标题样式</a:t>
            </a:r>
            <a:endParaRPr lang="en-US" altLang="en-US" smtClean="0"/>
          </a:p>
        </p:txBody>
      </p:sp>
      <p:sp>
        <p:nvSpPr>
          <p:cNvPr id="1027" name="Rectangle 3"/>
          <p:cNvSpPr>
            <a:spLocks noGrp="1" noChangeArrowheads="1"/>
          </p:cNvSpPr>
          <p:nvPr>
            <p:ph type="body" idx="1"/>
          </p:nvPr>
        </p:nvSpPr>
        <p:spPr bwMode="auto">
          <a:xfrm>
            <a:off x="1143000" y="7391400"/>
            <a:ext cx="27965400" cy="3375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pic>
        <p:nvPicPr>
          <p:cNvPr id="1028" name="Picture 11" descr="A0Top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0106158" cy="282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ABI_Positive_RGB_NoStrap.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394189" y="-39163"/>
            <a:ext cx="9881024" cy="257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482600" indent="-279400" algn="l" defTabSz="4175125" rtl="0" eaLnBrk="1" fontAlgn="base" hangingPunct="1">
        <a:spcBef>
          <a:spcPct val="20000"/>
        </a:spcBef>
        <a:spcAft>
          <a:spcPct val="0"/>
        </a:spcAft>
        <a:buFont typeface="Times" charset="0"/>
        <a:buChar char="•"/>
        <a:defRPr sz="3200">
          <a:solidFill>
            <a:schemeClr val="tx1"/>
          </a:solidFill>
          <a:latin typeface="+mn-lt"/>
          <a:ea typeface="+mn-ea"/>
        </a:defRPr>
      </a:lvl2pPr>
      <a:lvl3pPr marL="863600" indent="-190500" algn="l" defTabSz="4175125" rtl="0" eaLnBrk="1" fontAlgn="base" hangingPunct="1">
        <a:spcBef>
          <a:spcPct val="20000"/>
        </a:spcBef>
        <a:spcAft>
          <a:spcPct val="0"/>
        </a:spcAft>
        <a:buChar char="–"/>
        <a:defRPr sz="3200">
          <a:solidFill>
            <a:schemeClr val="tx1"/>
          </a:solidFill>
          <a:latin typeface="+mn-lt"/>
          <a:ea typeface="+mn-ea"/>
        </a:defRPr>
      </a:lvl3pPr>
      <a:lvl4pPr marL="7307263" indent="-1042988" algn="l" defTabSz="4175125" rtl="0" eaLnBrk="1" fontAlgn="base" hangingPunct="1">
        <a:spcBef>
          <a:spcPct val="20000"/>
        </a:spcBef>
        <a:spcAft>
          <a:spcPct val="0"/>
        </a:spcAft>
        <a:buChar char="–"/>
        <a:defRPr sz="3200">
          <a:solidFill>
            <a:schemeClr val="tx1"/>
          </a:solidFill>
          <a:latin typeface="+mn-lt"/>
          <a:ea typeface="+mn-ea"/>
        </a:defRPr>
      </a:lvl4pPr>
      <a:lvl5pPr marL="9396413" indent="-1044575" algn="l" defTabSz="4175125" rtl="0" eaLnBrk="1" fontAlgn="base" hangingPunct="1">
        <a:spcBef>
          <a:spcPct val="20000"/>
        </a:spcBef>
        <a:spcAft>
          <a:spcPct val="0"/>
        </a:spcAft>
        <a:buChar char="»"/>
        <a:defRPr sz="3200">
          <a:solidFill>
            <a:schemeClr val="tx1"/>
          </a:solidFill>
          <a:latin typeface="+mn-lt"/>
          <a:ea typeface="+mn-ea"/>
        </a:defRPr>
      </a:lvl5pPr>
      <a:lvl6pPr marL="9853613" indent="-1044575" algn="l" defTabSz="4175125" rtl="0" eaLnBrk="1" fontAlgn="base" hangingPunct="1">
        <a:spcBef>
          <a:spcPct val="20000"/>
        </a:spcBef>
        <a:spcAft>
          <a:spcPct val="0"/>
        </a:spcAft>
        <a:buChar char="»"/>
        <a:defRPr sz="3200">
          <a:solidFill>
            <a:schemeClr val="tx1"/>
          </a:solidFill>
          <a:latin typeface="+mn-lt"/>
          <a:ea typeface="+mn-ea"/>
        </a:defRPr>
      </a:lvl6pPr>
      <a:lvl7pPr marL="10310813" indent="-1044575" algn="l" defTabSz="4175125" rtl="0" eaLnBrk="1" fontAlgn="base" hangingPunct="1">
        <a:spcBef>
          <a:spcPct val="20000"/>
        </a:spcBef>
        <a:spcAft>
          <a:spcPct val="0"/>
        </a:spcAft>
        <a:buChar char="»"/>
        <a:defRPr sz="3200">
          <a:solidFill>
            <a:schemeClr val="tx1"/>
          </a:solidFill>
          <a:latin typeface="+mn-lt"/>
          <a:ea typeface="+mn-ea"/>
        </a:defRPr>
      </a:lvl7pPr>
      <a:lvl8pPr marL="10768013" indent="-1044575" algn="l" defTabSz="4175125" rtl="0" eaLnBrk="1" fontAlgn="base" hangingPunct="1">
        <a:spcBef>
          <a:spcPct val="20000"/>
        </a:spcBef>
        <a:spcAft>
          <a:spcPct val="0"/>
        </a:spcAft>
        <a:buChar char="»"/>
        <a:defRPr sz="3200">
          <a:solidFill>
            <a:schemeClr val="tx1"/>
          </a:solidFill>
          <a:latin typeface="+mn-lt"/>
          <a:ea typeface="+mn-ea"/>
        </a:defRPr>
      </a:lvl8pPr>
      <a:lvl9pPr marL="11225213" indent="-1044575" algn="l" defTabSz="4175125" rtl="0" eaLnBrk="1" fontAlgn="base" hangingPunct="1">
        <a:spcBef>
          <a:spcPct val="20000"/>
        </a:spcBef>
        <a:spcAft>
          <a:spcPct val="0"/>
        </a:spcAft>
        <a:buChar char="»"/>
        <a:defRPr sz="3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notesSlide" Target="../notesSlides/notesSlide1.xml"/><Relationship Id="rId21"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slideLayout" Target="../slideLayouts/slideLayout2.xml"/><Relationship Id="rId16" Type="http://schemas.openxmlformats.org/officeDocument/2006/relationships/image" Target="../media/image16.jpeg"/><Relationship Id="rId20" Type="http://schemas.openxmlformats.org/officeDocument/2006/relationships/image" Target="../media/image3.emf"/><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11.jpeg"/><Relationship Id="rId24" Type="http://schemas.openxmlformats.org/officeDocument/2006/relationships/image" Target="../media/image22.png"/><Relationship Id="rId5" Type="http://schemas.openxmlformats.org/officeDocument/2006/relationships/image" Target="../media/image5.jpeg"/><Relationship Id="rId15" Type="http://schemas.openxmlformats.org/officeDocument/2006/relationships/image" Target="../media/image15.jpeg"/><Relationship Id="rId23" Type="http://schemas.openxmlformats.org/officeDocument/2006/relationships/image" Target="../media/image21.png"/><Relationship Id="rId10" Type="http://schemas.openxmlformats.org/officeDocument/2006/relationships/image" Target="../media/image10.PNG"/><Relationship Id="rId19" Type="http://schemas.openxmlformats.org/officeDocument/2006/relationships/package" Target="../embeddings/Microsoft_Excel_Worksheet1.xlsx"/><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190500" y="-1005183"/>
            <a:ext cx="19802200" cy="2673350"/>
          </a:xfrm>
        </p:spPr>
        <p:txBody>
          <a:bodyPr/>
          <a:lstStyle/>
          <a:p>
            <a:r>
              <a:rPr lang="en-US" altLang="zh-CN" dirty="0">
                <a:solidFill>
                  <a:schemeClr val="bg1"/>
                </a:solidFill>
              </a:rPr>
              <a:t/>
            </a:r>
            <a:br>
              <a:rPr lang="en-US" altLang="zh-CN" dirty="0">
                <a:solidFill>
                  <a:schemeClr val="bg1"/>
                </a:solidFill>
              </a:rPr>
            </a:br>
            <a:r>
              <a:rPr lang="en-US" altLang="zh-CN" sz="6000" dirty="0">
                <a:solidFill>
                  <a:schemeClr val="bg1"/>
                </a:solidFill>
              </a:rPr>
              <a:t>Automatic principal component based lung lobe segmentation from </a:t>
            </a:r>
            <a:r>
              <a:rPr lang="en-US" altLang="zh-CN" sz="6000" dirty="0" smtClean="0">
                <a:solidFill>
                  <a:schemeClr val="bg1"/>
                </a:solidFill>
              </a:rPr>
              <a:t>CT scans</a:t>
            </a:r>
            <a:endParaRPr lang="en-US" altLang="zh-CN" sz="6000" dirty="0">
              <a:solidFill>
                <a:schemeClr val="bg1"/>
              </a:solidFill>
            </a:endParaRPr>
          </a:p>
        </p:txBody>
      </p:sp>
      <p:sp>
        <p:nvSpPr>
          <p:cNvPr id="14" name="TextBox 13"/>
          <p:cNvSpPr txBox="1"/>
          <p:nvPr/>
        </p:nvSpPr>
        <p:spPr>
          <a:xfrm>
            <a:off x="423268" y="2777332"/>
            <a:ext cx="2781979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spcBef>
                <a:spcPct val="50000"/>
              </a:spcBef>
              <a:defRPr sz="4000" b="1">
                <a:latin typeface="Verdana" charset="0"/>
              </a:defRPr>
            </a:lvl1pPr>
            <a:lvl2pPr marL="37931725" indent="-37474525"/>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NZ" altLang="zh-CN" dirty="0" err="1" smtClean="0"/>
              <a:t>Yuwen</a:t>
            </a:r>
            <a:r>
              <a:rPr lang="en-NZ" altLang="zh-CN" dirty="0" smtClean="0"/>
              <a:t> Zhang</a:t>
            </a:r>
            <a:r>
              <a:rPr lang="en-NZ" altLang="zh-CN" sz="3600" baseline="30000" dirty="0" smtClean="0"/>
              <a:t>1</a:t>
            </a:r>
            <a:r>
              <a:rPr lang="en-NZ" altLang="zh-CN" dirty="0" smtClean="0"/>
              <a:t>, </a:t>
            </a:r>
            <a:r>
              <a:rPr lang="en-NZ" altLang="zh-CN" dirty="0" err="1" smtClean="0"/>
              <a:t>Mahyar</a:t>
            </a:r>
            <a:r>
              <a:rPr lang="en-NZ" altLang="zh-CN" dirty="0" smtClean="0"/>
              <a:t> Osanlouy</a:t>
            </a:r>
            <a:r>
              <a:rPr lang="en-NZ" altLang="zh-CN" baseline="30000" dirty="0"/>
              <a:t>1</a:t>
            </a:r>
            <a:r>
              <a:rPr lang="en-NZ" altLang="zh-CN" dirty="0" smtClean="0"/>
              <a:t>, </a:t>
            </a:r>
            <a:r>
              <a:rPr lang="en-NZ" altLang="zh-CN" dirty="0" err="1" smtClean="0"/>
              <a:t>Alys</a:t>
            </a:r>
            <a:r>
              <a:rPr lang="en-NZ" altLang="zh-CN" dirty="0" smtClean="0"/>
              <a:t> Clark</a:t>
            </a:r>
            <a:r>
              <a:rPr lang="en-NZ" altLang="zh-CN" baseline="30000" dirty="0"/>
              <a:t>1</a:t>
            </a:r>
            <a:r>
              <a:rPr lang="en-NZ" altLang="zh-CN" dirty="0" smtClean="0"/>
              <a:t>, Eric Hoffman</a:t>
            </a:r>
            <a:r>
              <a:rPr lang="en-NZ" altLang="zh-CN" baseline="30000" dirty="0" smtClean="0"/>
              <a:t>2</a:t>
            </a:r>
            <a:r>
              <a:rPr lang="en-NZ" altLang="zh-CN" dirty="0" smtClean="0"/>
              <a:t>, </a:t>
            </a:r>
            <a:r>
              <a:rPr lang="en-NZ" altLang="zh-CN" dirty="0" err="1"/>
              <a:t>Merryn</a:t>
            </a:r>
            <a:r>
              <a:rPr lang="en-NZ" altLang="zh-CN" dirty="0"/>
              <a:t> </a:t>
            </a:r>
            <a:r>
              <a:rPr lang="en-NZ" altLang="zh-CN" dirty="0" smtClean="0"/>
              <a:t>Tawhai</a:t>
            </a:r>
            <a:r>
              <a:rPr lang="en-NZ" altLang="zh-CN" baseline="30000" dirty="0"/>
              <a:t>1</a:t>
            </a:r>
            <a:r>
              <a:rPr lang="en-NZ" altLang="zh-CN" dirty="0" smtClean="0"/>
              <a:t>, </a:t>
            </a:r>
            <a:r>
              <a:rPr lang="en-NZ" altLang="zh-CN" baseline="30000" dirty="0"/>
              <a:t>1</a:t>
            </a:r>
            <a:r>
              <a:rPr lang="en-US" altLang="en-US" dirty="0" smtClean="0"/>
              <a:t>The </a:t>
            </a:r>
            <a:r>
              <a:rPr lang="en-US" altLang="en-US" dirty="0"/>
              <a:t>University of </a:t>
            </a:r>
            <a:r>
              <a:rPr lang="en-US" altLang="en-US" dirty="0" smtClean="0"/>
              <a:t>Auckland, </a:t>
            </a:r>
            <a:r>
              <a:rPr lang="en-NZ" altLang="en-US" baseline="30000" dirty="0" smtClean="0"/>
              <a:t>2</a:t>
            </a:r>
            <a:r>
              <a:rPr lang="en-US" altLang="en-US" dirty="0" smtClean="0"/>
              <a:t>University of Iowa</a:t>
            </a:r>
            <a:endParaRPr lang="en-NZ" dirty="0"/>
          </a:p>
        </p:txBody>
      </p:sp>
      <p:grpSp>
        <p:nvGrpSpPr>
          <p:cNvPr id="16" name="Group 116"/>
          <p:cNvGrpSpPr/>
          <p:nvPr/>
        </p:nvGrpSpPr>
        <p:grpSpPr>
          <a:xfrm>
            <a:off x="842537" y="10960721"/>
            <a:ext cx="28968597" cy="31467496"/>
            <a:chOff x="139867" y="1582575"/>
            <a:chExt cx="3321751" cy="2432588"/>
          </a:xfrm>
        </p:grpSpPr>
        <p:sp>
          <p:nvSpPr>
            <p:cNvPr id="17" name="Rectangle 127"/>
            <p:cNvSpPr/>
            <p:nvPr/>
          </p:nvSpPr>
          <p:spPr>
            <a:xfrm>
              <a:off x="139867" y="1682188"/>
              <a:ext cx="3321751" cy="2332975"/>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18" name="Snip Single Corner Rectangle 16"/>
            <p:cNvSpPr/>
            <p:nvPr/>
          </p:nvSpPr>
          <p:spPr>
            <a:xfrm flipH="1">
              <a:off x="139981" y="1582575"/>
              <a:ext cx="3321637" cy="107543"/>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Method</a:t>
              </a:r>
              <a:endParaRPr lang="en-NZ" sz="4400" b="1" dirty="0">
                <a:solidFill>
                  <a:schemeClr val="bg1"/>
                </a:solidFill>
                <a:latin typeface="Calibri" pitchFamily="34" charset="0"/>
              </a:endParaRPr>
            </a:p>
          </p:txBody>
        </p:sp>
      </p:grpSp>
      <p:sp>
        <p:nvSpPr>
          <p:cNvPr id="5" name="矩形 4"/>
          <p:cNvSpPr/>
          <p:nvPr/>
        </p:nvSpPr>
        <p:spPr>
          <a:xfrm>
            <a:off x="6448289" y="7947895"/>
            <a:ext cx="23090917" cy="2062103"/>
          </a:xfrm>
          <a:prstGeom prst="rect">
            <a:avLst/>
          </a:prstGeom>
        </p:spPr>
        <p:txBody>
          <a:bodyPr wrap="square">
            <a:spAutoFit/>
          </a:bodyPr>
          <a:lstStyle/>
          <a:p>
            <a:pPr algn="just" defTabSz="4175125" eaLnBrk="1" hangingPunct="1">
              <a:spcBef>
                <a:spcPts val="563"/>
              </a:spcBef>
              <a:spcAft>
                <a:spcPts val="1700"/>
              </a:spcAft>
            </a:pPr>
            <a:r>
              <a:rPr lang="en-US" altLang="zh-CN" sz="3200" dirty="0">
                <a:latin typeface="Verdana" charset="0"/>
              </a:rPr>
              <a:t>We plan to segment pulmonary lobes using a PCA-based model. With the help of the average model, we will be able to get rid of the dependence on the segmentation of other anatomic structures such as airway trees which are usually failed to be detected for pathological lungs. In addition, this method allows us to use a successful TLC segmentation to assist with FRC segmentation.</a:t>
            </a:r>
          </a:p>
        </p:txBody>
      </p:sp>
      <p:sp>
        <p:nvSpPr>
          <p:cNvPr id="6" name="矩形 5"/>
          <p:cNvSpPr/>
          <p:nvPr/>
        </p:nvSpPr>
        <p:spPr>
          <a:xfrm>
            <a:off x="6316098" y="6114247"/>
            <a:ext cx="23223108" cy="1569660"/>
          </a:xfrm>
          <a:prstGeom prst="rect">
            <a:avLst/>
          </a:prstGeom>
        </p:spPr>
        <p:txBody>
          <a:bodyPr wrap="square">
            <a:spAutoFit/>
          </a:bodyPr>
          <a:lstStyle/>
          <a:p>
            <a:pPr algn="just" defTabSz="4175125" eaLnBrk="1" hangingPunct="1">
              <a:spcBef>
                <a:spcPts val="563"/>
              </a:spcBef>
              <a:spcAft>
                <a:spcPts val="1700"/>
              </a:spcAft>
            </a:pPr>
            <a:r>
              <a:rPr lang="en-US" altLang="zh-CN" sz="3200" dirty="0">
                <a:latin typeface="Verdana" charset="0"/>
              </a:rPr>
              <a:t>The human lung is divided into five distinct anatomic compartments called lobes. The current lobe segmentation methods usually have some limitations: 1. heavily rely on anatomical knowledge. 2. largely ignore individual variability. 3. sensitive to noise. 4. lead to reconstruction of artifacts.</a:t>
            </a:r>
          </a:p>
        </p:txBody>
      </p:sp>
      <p:grpSp>
        <p:nvGrpSpPr>
          <p:cNvPr id="25" name="Group 116"/>
          <p:cNvGrpSpPr/>
          <p:nvPr/>
        </p:nvGrpSpPr>
        <p:grpSpPr>
          <a:xfrm>
            <a:off x="5992834" y="4572000"/>
            <a:ext cx="23818299" cy="5812657"/>
            <a:chOff x="139867" y="1582575"/>
            <a:chExt cx="3321751" cy="1146643"/>
          </a:xfrm>
        </p:grpSpPr>
        <p:sp>
          <p:nvSpPr>
            <p:cNvPr id="26" name="Rectangle 127"/>
            <p:cNvSpPr/>
            <p:nvPr/>
          </p:nvSpPr>
          <p:spPr>
            <a:xfrm>
              <a:off x="139867" y="1823876"/>
              <a:ext cx="3321751" cy="905342"/>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27" name="Snip Single Corner Rectangle 16"/>
            <p:cNvSpPr/>
            <p:nvPr/>
          </p:nvSpPr>
          <p:spPr>
            <a:xfrm flipH="1">
              <a:off x="139981" y="1582575"/>
              <a:ext cx="3321637" cy="236749"/>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Background</a:t>
              </a:r>
              <a:endParaRPr lang="en-NZ" sz="4400" b="1" dirty="0">
                <a:solidFill>
                  <a:schemeClr val="bg1"/>
                </a:solidFill>
                <a:latin typeface="Calibri" pitchFamily="34" charset="0"/>
              </a:endParaRPr>
            </a:p>
          </p:txBody>
        </p:sp>
      </p:grpSp>
      <p:grpSp>
        <p:nvGrpSpPr>
          <p:cNvPr id="28" name="Group 116"/>
          <p:cNvGrpSpPr/>
          <p:nvPr/>
        </p:nvGrpSpPr>
        <p:grpSpPr>
          <a:xfrm>
            <a:off x="22393114" y="22974300"/>
            <a:ext cx="7417575" cy="19469100"/>
            <a:chOff x="139867" y="1582575"/>
            <a:chExt cx="3321751" cy="1911176"/>
          </a:xfrm>
        </p:grpSpPr>
        <p:sp>
          <p:nvSpPr>
            <p:cNvPr id="29" name="Rectangle 127"/>
            <p:cNvSpPr/>
            <p:nvPr/>
          </p:nvSpPr>
          <p:spPr>
            <a:xfrm>
              <a:off x="139867" y="1706020"/>
              <a:ext cx="3321751" cy="1787731"/>
            </a:xfrm>
            <a:prstGeom prst="rect">
              <a:avLst/>
            </a:prstGeom>
            <a:no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ysClr val="window" lastClr="FFFFFF"/>
                </a:solidFill>
                <a:effectLst/>
                <a:uLnTx/>
                <a:uFillTx/>
                <a:latin typeface="Calibri" pitchFamily="34" charset="0"/>
                <a:ea typeface="+mn-ea"/>
              </a:endParaRPr>
            </a:p>
          </p:txBody>
        </p:sp>
        <p:sp>
          <p:nvSpPr>
            <p:cNvPr id="30" name="Snip Single Corner Rectangle 16"/>
            <p:cNvSpPr/>
            <p:nvPr/>
          </p:nvSpPr>
          <p:spPr>
            <a:xfrm flipH="1">
              <a:off x="139981" y="1582575"/>
              <a:ext cx="3321637" cy="119705"/>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Summary</a:t>
              </a:r>
              <a:endParaRPr lang="en-NZ" sz="4400" b="1" dirty="0">
                <a:solidFill>
                  <a:schemeClr val="bg1"/>
                </a:solidFill>
                <a:latin typeface="Calibri" pitchFamily="34" charset="0"/>
              </a:endParaRPr>
            </a:p>
          </p:txBody>
        </p:sp>
      </p:grpSp>
      <p:sp>
        <p:nvSpPr>
          <p:cNvPr id="7" name="矩形 6"/>
          <p:cNvSpPr/>
          <p:nvPr/>
        </p:nvSpPr>
        <p:spPr>
          <a:xfrm>
            <a:off x="13711481" y="12568170"/>
            <a:ext cx="12251122" cy="646331"/>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2. PCA </a:t>
            </a:r>
            <a:r>
              <a:rPr lang="en-US" altLang="zh-CN" sz="3600" b="1" dirty="0">
                <a:solidFill>
                  <a:schemeClr val="tx2"/>
                </a:solidFill>
                <a:latin typeface="Verdana" charset="0"/>
              </a:rPr>
              <a:t>Weight Mapping Transformation</a:t>
            </a:r>
          </a:p>
        </p:txBody>
      </p:sp>
      <p:sp>
        <p:nvSpPr>
          <p:cNvPr id="39" name="Rectangle 239"/>
          <p:cNvSpPr/>
          <p:nvPr/>
        </p:nvSpPr>
        <p:spPr bwMode="auto">
          <a:xfrm>
            <a:off x="14472511" y="13596859"/>
            <a:ext cx="2514228"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Training lobe mesh</a:t>
            </a:r>
          </a:p>
        </p:txBody>
      </p:sp>
      <p:cxnSp>
        <p:nvCxnSpPr>
          <p:cNvPr id="40" name="Straight Arrow Connector 242"/>
          <p:cNvCxnSpPr/>
          <p:nvPr/>
        </p:nvCxnSpPr>
        <p:spPr bwMode="auto">
          <a:xfrm>
            <a:off x="16984557" y="14095399"/>
            <a:ext cx="567443" cy="1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1" name="Rectangle 239"/>
          <p:cNvSpPr/>
          <p:nvPr/>
        </p:nvSpPr>
        <p:spPr bwMode="auto">
          <a:xfrm>
            <a:off x="17590443" y="13604414"/>
            <a:ext cx="3053269"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PCA lung average model</a:t>
            </a:r>
          </a:p>
        </p:txBody>
      </p:sp>
      <p:cxnSp>
        <p:nvCxnSpPr>
          <p:cNvPr id="42" name="Straight Arrow Connector 242"/>
          <p:cNvCxnSpPr/>
          <p:nvPr/>
        </p:nvCxnSpPr>
        <p:spPr bwMode="auto">
          <a:xfrm>
            <a:off x="20629198" y="14097163"/>
            <a:ext cx="63845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239"/>
          <p:cNvSpPr/>
          <p:nvPr/>
        </p:nvSpPr>
        <p:spPr bwMode="auto">
          <a:xfrm>
            <a:off x="21302303" y="13617176"/>
            <a:ext cx="2752097"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G</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apping </a:t>
            </a:r>
            <a:r>
              <a:rPr lang="en-NZ" sz="3200" dirty="0">
                <a:latin typeface="Verdana" charset="0"/>
              </a:rPr>
              <a:t>weights</a:t>
            </a:r>
          </a:p>
        </p:txBody>
      </p:sp>
      <p:cxnSp>
        <p:nvCxnSpPr>
          <p:cNvPr id="44" name="Straight Arrow Connector 242"/>
          <p:cNvCxnSpPr/>
          <p:nvPr/>
        </p:nvCxnSpPr>
        <p:spPr bwMode="auto">
          <a:xfrm>
            <a:off x="24034830" y="14094576"/>
            <a:ext cx="992028" cy="25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239"/>
          <p:cNvSpPr/>
          <p:nvPr/>
        </p:nvSpPr>
        <p:spPr bwMode="auto">
          <a:xfrm>
            <a:off x="23883953" y="13532697"/>
            <a:ext cx="1351230" cy="523220"/>
          </a:xfrm>
          <a:prstGeom prst="rect">
            <a:avLst/>
          </a:prstGeom>
          <a:noFill/>
          <a:ln w="31750" cap="flat" cmpd="sng" algn="ctr">
            <a:no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28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Input</a:t>
            </a:r>
          </a:p>
        </p:txBody>
      </p:sp>
      <p:cxnSp>
        <p:nvCxnSpPr>
          <p:cNvPr id="46" name="Straight Arrow Connector 232"/>
          <p:cNvCxnSpPr/>
          <p:nvPr/>
        </p:nvCxnSpPr>
        <p:spPr bwMode="auto">
          <a:xfrm flipH="1">
            <a:off x="26955009" y="14743915"/>
            <a:ext cx="14332" cy="5787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Rectangle 239"/>
          <p:cNvSpPr/>
          <p:nvPr/>
        </p:nvSpPr>
        <p:spPr bwMode="auto">
          <a:xfrm>
            <a:off x="25535495" y="15322713"/>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a:latin typeface="Verdana" charset="0"/>
              </a:rPr>
              <a:t>Deformed PCA lobe model</a:t>
            </a:r>
          </a:p>
        </p:txBody>
      </p:sp>
      <p:sp>
        <p:nvSpPr>
          <p:cNvPr id="48" name="Rectangle 239"/>
          <p:cNvSpPr/>
          <p:nvPr/>
        </p:nvSpPr>
        <p:spPr bwMode="auto">
          <a:xfrm>
            <a:off x="17552000" y="15291857"/>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Fitt</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ed </a:t>
            </a:r>
            <a:r>
              <a:rPr lang="en-NZ" sz="3200" dirty="0" smtClean="0">
                <a:latin typeface="Arial" pitchFamily="-110" charset="0"/>
                <a:ea typeface="ＭＳ Ｐゴシック" pitchFamily="-110" charset="-128"/>
                <a:cs typeface="ＭＳ Ｐゴシック" pitchFamily="-110" charset="-128"/>
              </a:rPr>
              <a:t>lobe</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esh of</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 new </a:t>
            </a:r>
            <a:r>
              <a:rPr lang="en-NZ" sz="3200" dirty="0">
                <a:latin typeface="Arial" pitchFamily="-110" charset="0"/>
                <a:ea typeface="ＭＳ Ｐゴシック" pitchFamily="-110" charset="-128"/>
                <a:cs typeface="ＭＳ Ｐゴシック" pitchFamily="-110" charset="-128"/>
              </a:rPr>
              <a:t>s</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ubject</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9" name="Straight Arrow Connector 232"/>
          <p:cNvCxnSpPr/>
          <p:nvPr/>
        </p:nvCxnSpPr>
        <p:spPr bwMode="auto">
          <a:xfrm flipV="1">
            <a:off x="19119976" y="14652659"/>
            <a:ext cx="0" cy="6764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0" name="Rectangle 239"/>
          <p:cNvSpPr/>
          <p:nvPr/>
        </p:nvSpPr>
        <p:spPr bwMode="auto">
          <a:xfrm>
            <a:off x="25134691" y="13596859"/>
            <a:ext cx="3368521"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Verdana" charset="0"/>
              </a:rPr>
              <a:t>PCA lobe average model</a:t>
            </a:r>
          </a:p>
        </p:txBody>
      </p:sp>
      <p:pic>
        <p:nvPicPr>
          <p:cNvPr id="51" name="Picture 2"/>
          <p:cNvPicPr>
            <a:picLocks noChangeAspect="1"/>
          </p:cNvPicPr>
          <p:nvPr/>
        </p:nvPicPr>
        <p:blipFill>
          <a:blip r:embed="rId4">
            <a:extLst>
              <a:ext uri="{28A0092B-C50C-407E-A947-70E740481C1C}">
                <a14:useLocalDpi xmlns:a14="http://schemas.microsoft.com/office/drawing/2010/main" val="0"/>
              </a:ext>
            </a:extLst>
          </a:blip>
          <a:srcRect l="32675" t="22002" r="20863" b="22002"/>
          <a:stretch>
            <a:fillRect/>
          </a:stretch>
        </p:blipFill>
        <p:spPr bwMode="auto">
          <a:xfrm>
            <a:off x="20047067" y="18118448"/>
            <a:ext cx="5262567" cy="40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矩形 53"/>
          <p:cNvSpPr/>
          <p:nvPr/>
        </p:nvSpPr>
        <p:spPr>
          <a:xfrm>
            <a:off x="1120276" y="18422202"/>
            <a:ext cx="12555347" cy="646331"/>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3. Multi-scale Hessian </a:t>
            </a:r>
            <a:r>
              <a:rPr lang="en-US" altLang="zh-CN" sz="3600" b="1" dirty="0">
                <a:solidFill>
                  <a:schemeClr val="tx2"/>
                </a:solidFill>
                <a:latin typeface="Verdana" charset="0"/>
              </a:rPr>
              <a:t>matrix fissure detection </a:t>
            </a:r>
          </a:p>
        </p:txBody>
      </p:sp>
      <p:pic>
        <p:nvPicPr>
          <p:cNvPr id="57" name="Picture 13" descr="Z:\PulmonaryToolkit\Result\H1335FRCLungSurface.jpg"/>
          <p:cNvPicPr>
            <a:picLocks noChangeAspect="1" noChangeArrowheads="1"/>
          </p:cNvPicPr>
          <p:nvPr/>
        </p:nvPicPr>
        <p:blipFill>
          <a:blip r:embed="rId5">
            <a:extLst>
              <a:ext uri="{28A0092B-C50C-407E-A947-70E740481C1C}">
                <a14:useLocalDpi xmlns:a14="http://schemas.microsoft.com/office/drawing/2010/main" val="0"/>
              </a:ext>
            </a:extLst>
          </a:blip>
          <a:srcRect l="29556" t="16074" r="26459" b="12041"/>
          <a:stretch>
            <a:fillRect/>
          </a:stretch>
        </p:blipFill>
        <p:spPr bwMode="auto">
          <a:xfrm>
            <a:off x="1411217" y="13405001"/>
            <a:ext cx="4960872" cy="374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1042980" y="12516633"/>
            <a:ext cx="6305850" cy="646331"/>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1. Lung Segmentation</a:t>
            </a:r>
            <a:endParaRPr lang="en-US" altLang="zh-CN" sz="3600" b="1" dirty="0">
              <a:solidFill>
                <a:schemeClr val="tx2"/>
              </a:solidFill>
              <a:latin typeface="Verdana" charset="0"/>
            </a:endParaRPr>
          </a:p>
        </p:txBody>
      </p:sp>
      <p:pic>
        <p:nvPicPr>
          <p:cNvPr id="59" name="Picture 5"/>
          <p:cNvPicPr>
            <a:picLocks noChangeAspect="1"/>
          </p:cNvPicPr>
          <p:nvPr/>
        </p:nvPicPr>
        <p:blipFill>
          <a:blip r:embed="rId6">
            <a:extLst>
              <a:ext uri="{28A0092B-C50C-407E-A947-70E740481C1C}">
                <a14:useLocalDpi xmlns:a14="http://schemas.microsoft.com/office/drawing/2010/main" val="0"/>
              </a:ext>
            </a:extLst>
          </a:blip>
          <a:srcRect l="42912" t="17799" r="29526" b="15002"/>
          <a:stretch>
            <a:fillRect/>
          </a:stretch>
        </p:blipFill>
        <p:spPr bwMode="auto">
          <a:xfrm>
            <a:off x="13777798" y="16390572"/>
            <a:ext cx="3863524" cy="470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16"/>
          <p:cNvSpPr>
            <a:spLocks noChangeArrowheads="1"/>
          </p:cNvSpPr>
          <p:nvPr/>
        </p:nvSpPr>
        <p:spPr bwMode="auto">
          <a:xfrm>
            <a:off x="1891649" y="17264507"/>
            <a:ext cx="3599845" cy="680593"/>
          </a:xfrm>
          <a:prstGeom prst="rect">
            <a:avLst/>
          </a:prstGeom>
          <a:solidFill>
            <a:schemeClr val="accent1">
              <a:alpha val="22000"/>
            </a:schemeClr>
          </a:solidFill>
          <a:ln w="603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eaLnBrk="1" hangingPunct="1"/>
            <a:r>
              <a:rPr lang="en-NZ" sz="3600" dirty="0">
                <a:latin typeface="Calibri" pitchFamily="34" charset="0"/>
                <a:ea typeface="ＭＳ Ｐゴシック" pitchFamily="-110" charset="-128"/>
                <a:cs typeface="ＭＳ Ｐゴシック" pitchFamily="-110" charset="-128"/>
              </a:rPr>
              <a:t>Lung surface data </a:t>
            </a:r>
          </a:p>
        </p:txBody>
      </p:sp>
      <p:sp>
        <p:nvSpPr>
          <p:cNvPr id="2" name="TextBox 1"/>
          <p:cNvSpPr txBox="1"/>
          <p:nvPr/>
        </p:nvSpPr>
        <p:spPr>
          <a:xfrm>
            <a:off x="6897641" y="13489785"/>
            <a:ext cx="6285382" cy="1077218"/>
          </a:xfrm>
          <a:prstGeom prst="rect">
            <a:avLst/>
          </a:prstGeom>
        </p:spPr>
        <p:txBody>
          <a:bodyPr wrap="square">
            <a:spAutoFit/>
          </a:bodyPr>
          <a:lstStyle>
            <a:defPPr>
              <a:defRPr lang="en-US"/>
            </a:defPPr>
            <a:lvl1pPr algn="just" defTabSz="4175125" eaLnBrk="1" hangingPunct="1">
              <a:spcBef>
                <a:spcPts val="563"/>
              </a:spcBef>
              <a:spcAft>
                <a:spcPts val="1700"/>
              </a:spcAft>
              <a:defRPr sz="3200">
                <a:latin typeface="Verdana" charset="0"/>
              </a:defRPr>
            </a:lvl1pPr>
          </a:lstStyle>
          <a:p>
            <a:r>
              <a:rPr lang="en-US" altLang="zh-CN" b="1" dirty="0"/>
              <a:t>Thresholding</a:t>
            </a:r>
            <a:r>
              <a:rPr lang="en-US" altLang="zh-CN" dirty="0"/>
              <a:t> : parenchyma and trachea segmentation</a:t>
            </a:r>
            <a:endParaRPr lang="zh-CN" altLang="en-US" dirty="0"/>
          </a:p>
        </p:txBody>
      </p:sp>
      <p:sp>
        <p:nvSpPr>
          <p:cNvPr id="61" name="TextBox 60"/>
          <p:cNvSpPr txBox="1"/>
          <p:nvPr/>
        </p:nvSpPr>
        <p:spPr>
          <a:xfrm>
            <a:off x="6947119" y="14674077"/>
            <a:ext cx="5977390" cy="1077218"/>
          </a:xfrm>
          <a:prstGeom prst="rect">
            <a:avLst/>
          </a:prstGeom>
          <a:noFill/>
        </p:spPr>
        <p:txBody>
          <a:bodyPr wrap="square" rtlCol="0">
            <a:spAutoFit/>
          </a:bodyPr>
          <a:lstStyle/>
          <a:p>
            <a:r>
              <a:rPr lang="en-US" altLang="zh-CN" sz="3200" b="1" dirty="0" smtClean="0"/>
              <a:t>Region growing</a:t>
            </a:r>
            <a:r>
              <a:rPr lang="en-US" altLang="zh-CN" sz="3200" dirty="0" smtClean="0"/>
              <a:t>: airway </a:t>
            </a:r>
            <a:r>
              <a:rPr lang="en-US" altLang="zh-CN" sz="3200" dirty="0">
                <a:latin typeface="Verdana" charset="0"/>
              </a:rPr>
              <a:t>segmentation</a:t>
            </a:r>
            <a:r>
              <a:rPr lang="en-US" altLang="zh-CN" sz="3200" dirty="0" smtClean="0"/>
              <a:t> </a:t>
            </a:r>
            <a:endParaRPr lang="zh-CN" altLang="en-US" sz="3200" dirty="0"/>
          </a:p>
        </p:txBody>
      </p:sp>
      <p:sp>
        <p:nvSpPr>
          <p:cNvPr id="62" name="TextBox 61"/>
          <p:cNvSpPr txBox="1"/>
          <p:nvPr/>
        </p:nvSpPr>
        <p:spPr>
          <a:xfrm>
            <a:off x="6960822" y="15955143"/>
            <a:ext cx="5977390" cy="1569660"/>
          </a:xfrm>
          <a:prstGeom prst="rect">
            <a:avLst/>
          </a:prstGeom>
          <a:noFill/>
        </p:spPr>
        <p:txBody>
          <a:bodyPr wrap="square" rtlCol="0">
            <a:spAutoFit/>
          </a:bodyPr>
          <a:lstStyle/>
          <a:p>
            <a:r>
              <a:rPr lang="en-US" altLang="zh-CN" sz="3200" b="1" dirty="0" smtClean="0"/>
              <a:t>Connected component analysis</a:t>
            </a:r>
            <a:r>
              <a:rPr lang="en-US" altLang="zh-CN" sz="3200" dirty="0" smtClean="0"/>
              <a:t>: separate </a:t>
            </a:r>
            <a:r>
              <a:rPr lang="en-US" altLang="zh-CN" sz="3200" dirty="0">
                <a:latin typeface="Verdana" charset="0"/>
              </a:rPr>
              <a:t>left</a:t>
            </a:r>
            <a:r>
              <a:rPr lang="en-US" altLang="zh-CN" sz="3200" dirty="0" smtClean="0"/>
              <a:t> and right lung</a:t>
            </a:r>
            <a:endParaRPr lang="zh-CN" altLang="en-US" sz="3200" dirty="0"/>
          </a:p>
        </p:txBody>
      </p:sp>
      <p:sp>
        <p:nvSpPr>
          <p:cNvPr id="63" name="TextBox 62"/>
          <p:cNvSpPr txBox="1"/>
          <p:nvPr/>
        </p:nvSpPr>
        <p:spPr>
          <a:xfrm>
            <a:off x="25504373" y="19248170"/>
            <a:ext cx="4104456" cy="2308324"/>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just" eaLnBrk="1" hangingPunct="1">
              <a:defRPr sz="3600">
                <a:latin typeface="Calibri" pitchFamily="34" charset="0"/>
                <a:ea typeface="ＭＳ Ｐゴシック" pitchFamily="-110" charset="-128"/>
                <a:cs typeface="ＭＳ Ｐゴシック" pitchFamily="-110" charset="-128"/>
              </a:defRPr>
            </a:lvl1pPr>
          </a:lstStyle>
          <a:p>
            <a:r>
              <a:rPr lang="en-US" altLang="zh-CN" dirty="0"/>
              <a:t>Training lobe mesh:</a:t>
            </a:r>
          </a:p>
          <a:p>
            <a:r>
              <a:rPr lang="en-US" altLang="zh-CN" dirty="0"/>
              <a:t>Manual </a:t>
            </a:r>
            <a:r>
              <a:rPr lang="en-US" altLang="zh-CN" dirty="0" smtClean="0"/>
              <a:t>fissure </a:t>
            </a:r>
            <a:r>
              <a:rPr lang="en-US" altLang="zh-CN" dirty="0" err="1" smtClean="0"/>
              <a:t>digitising</a:t>
            </a:r>
            <a:r>
              <a:rPr lang="en-US" altLang="zh-CN" dirty="0" smtClean="0"/>
              <a:t> and </a:t>
            </a:r>
            <a:r>
              <a:rPr lang="en-US" altLang="zh-CN" dirty="0"/>
              <a:t>FEM </a:t>
            </a:r>
            <a:r>
              <a:rPr lang="en-US" altLang="zh-CN" dirty="0" smtClean="0"/>
              <a:t>lung surface fitting</a:t>
            </a:r>
            <a:endParaRPr lang="zh-CN" altLang="en-US" dirty="0"/>
          </a:p>
        </p:txBody>
      </p:sp>
      <mc:AlternateContent xmlns:mc="http://schemas.openxmlformats.org/markup-compatibility/2006" xmlns:a14="http://schemas.microsoft.com/office/drawing/2010/main">
        <mc:Choice Requires="a14">
          <p:sp>
            <p:nvSpPr>
              <p:cNvPr id="64" name="TextBox 63"/>
              <p:cNvSpPr txBox="1"/>
              <p:nvPr/>
            </p:nvSpPr>
            <p:spPr>
              <a:xfrm>
                <a:off x="6981652" y="19269831"/>
                <a:ext cx="5782880" cy="7779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𝑝𝑙𝑎𝑛𝑒</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US" sz="3600" b="0" i="1" smtClean="0">
                                      <a:latin typeface="Cambria Math"/>
                                    </a:rPr>
                                    <m:t>2</m:t>
                                  </m:r>
                                </m:sub>
                              </m:sSub>
                              <m:r>
                                <a:rPr lang="en-US" sz="3600" b="0" i="1" smtClean="0">
                                  <a:latin typeface="Cambria Math"/>
                                </a:rPr>
                                <m:t>/</m:t>
                              </m:r>
                              <m:sSub>
                                <m:sSubPr>
                                  <m:ctrlPr>
                                    <a:rPr lang="en-NZ" altLang="zh-CN" sz="3600" i="1">
                                      <a:latin typeface="Cambria Math"/>
                                    </a:rPr>
                                  </m:ctrlPr>
                                </m:sSubPr>
                                <m:e>
                                  <m:r>
                                    <m:rPr>
                                      <m:sty m:val="p"/>
                                    </m:rPr>
                                    <a:rPr lang="el-GR" altLang="zh-CN" sz="3600" i="1">
                                      <a:latin typeface="Cambria Math"/>
                                    </a:rPr>
                                    <m:t>λ</m:t>
                                  </m:r>
                                </m:e>
                                <m:sub>
                                  <m:r>
                                    <a:rPr lang="en-US" altLang="zh-CN" sz="3600" b="0" i="1" smtClean="0">
                                      <a:latin typeface="Cambria Math"/>
                                    </a:rPr>
                                    <m:t>3</m:t>
                                  </m:r>
                                </m:sub>
                              </m:sSub>
                              <m:r>
                                <a:rPr lang="en-NZ" sz="3600" b="0" i="1" smtClean="0">
                                  <a:latin typeface="Cambria Math"/>
                                  <a:ea typeface="Cambria Math"/>
                                </a:rPr>
                                <m:t>)</m:t>
                              </m:r>
                            </m:e>
                            <m:sup>
                              <m:r>
                                <a:rPr lang="en-US" sz="3600" b="0" i="1" smtClean="0">
                                  <a:latin typeface="Cambria Math"/>
                                  <a:ea typeface="Cambria Math"/>
                                </a:rPr>
                                <m:t>2</m:t>
                              </m:r>
                            </m:sup>
                          </m:sSup>
                          <m:r>
                            <a:rPr lang="en-NZ" sz="3600" b="0" i="1" smtClean="0">
                              <a:latin typeface="Cambria Math"/>
                            </a:rPr>
                            <m:t>/</m:t>
                          </m:r>
                          <m:sSup>
                            <m:sSupPr>
                              <m:ctrlPr>
                                <a:rPr lang="en-NZ" sz="3600" b="0" i="1" smtClean="0">
                                  <a:latin typeface="Cambria Math"/>
                                </a:rPr>
                              </m:ctrlPr>
                            </m:sSupPr>
                            <m:e>
                              <m:r>
                                <a:rPr lang="en-US" sz="3600" b="0" i="1" smtClean="0">
                                  <a:latin typeface="Cambria Math"/>
                                </a:rPr>
                                <m:t>2</m:t>
                              </m:r>
                              <m:r>
                                <a:rPr lang="en-US" sz="3600" b="0" i="1" smtClean="0">
                                  <a:latin typeface="Cambria Math"/>
                                  <a:ea typeface="Cambria Math"/>
                                </a:rPr>
                                <m:t>𝛼</m:t>
                              </m:r>
                            </m:e>
                            <m:sup>
                              <m:r>
                                <a:rPr lang="en-US" sz="3600" b="0" i="1" smtClean="0">
                                  <a:latin typeface="Cambria Math"/>
                                  <a:ea typeface="Cambria Math"/>
                                </a:rPr>
                                <m:t>2</m:t>
                              </m:r>
                            </m:sup>
                          </m:sSup>
                        </m:sup>
                      </m:sSup>
                    </m:oMath>
                  </m:oMathPara>
                </a14:m>
                <a:endParaRPr lang="en-NZ" sz="3600" dirty="0"/>
              </a:p>
            </p:txBody>
          </p:sp>
        </mc:Choice>
        <mc:Fallback xmlns="">
          <p:sp>
            <p:nvSpPr>
              <p:cNvPr id="64" name="TextBox 63"/>
              <p:cNvSpPr txBox="1">
                <a:spLocks noRot="1" noChangeAspect="1" noMove="1" noResize="1" noEditPoints="1" noAdjustHandles="1" noChangeArrowheads="1" noChangeShapeType="1" noTextEdit="1"/>
              </p:cNvSpPr>
              <p:nvPr/>
            </p:nvSpPr>
            <p:spPr>
              <a:xfrm>
                <a:off x="6981652" y="19269831"/>
                <a:ext cx="5782880" cy="777905"/>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896759" y="20993025"/>
                <a:ext cx="6352007" cy="1181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𝑤𝑎𝑙𝑙</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rad>
                                <m:radPr>
                                  <m:degHide m:val="on"/>
                                  <m:ctrlPr>
                                    <a:rPr lang="en-NZ" altLang="zh-CN" sz="3600" b="0" i="1" smtClean="0">
                                      <a:latin typeface="Cambria Math"/>
                                    </a:rPr>
                                  </m:ctrlPr>
                                </m:radPr>
                                <m:deg/>
                                <m:e>
                                  <m:sSup>
                                    <m:sSupPr>
                                      <m:ctrlPr>
                                        <a:rPr lang="en-NZ" altLang="zh-CN" sz="3600" b="0" i="1" smtClean="0">
                                          <a:latin typeface="Cambria Math"/>
                                        </a:rPr>
                                      </m:ctrlPr>
                                    </m:sSupPr>
                                    <m:e>
                                      <m:sSub>
                                        <m:sSubPr>
                                          <m:ctrlPr>
                                            <a:rPr lang="en-NZ" altLang="zh-CN" sz="3600" i="1">
                                              <a:latin typeface="Cambria Math"/>
                                            </a:rPr>
                                          </m:ctrlPr>
                                        </m:sSubPr>
                                        <m:e>
                                          <m:r>
                                            <m:rPr>
                                              <m:sty m:val="p"/>
                                            </m:rPr>
                                            <a:rPr lang="el-GR" altLang="zh-CN" sz="3600" i="1">
                                              <a:latin typeface="Cambria Math"/>
                                            </a:rPr>
                                            <m:t>λ</m:t>
                                          </m:r>
                                        </m:e>
                                        <m:sub>
                                          <m:r>
                                            <a:rPr lang="en-US" altLang="zh-CN" sz="3600" i="1">
                                              <a:latin typeface="Cambria Math"/>
                                            </a:rPr>
                                            <m:t>2</m:t>
                                          </m:r>
                                        </m:sub>
                                      </m:sSub>
                                    </m:e>
                                    <m:sup>
                                      <m:r>
                                        <a:rPr lang="en-US" altLang="zh-CN" sz="3600" b="0" i="1" smtClean="0">
                                          <a:latin typeface="Cambria Math"/>
                                        </a:rPr>
                                        <m:t>2</m:t>
                                      </m:r>
                                    </m:sup>
                                  </m:sSup>
                                  <m:r>
                                    <a:rPr lang="en-US" altLang="zh-CN" sz="3600" b="0" i="1" smtClean="0">
                                      <a:latin typeface="Cambria Math"/>
                                    </a:rPr>
                                    <m:t>+</m:t>
                                  </m:r>
                                  <m:sSup>
                                    <m:sSupPr>
                                      <m:ctrlPr>
                                        <a:rPr lang="en-NZ" altLang="zh-CN" sz="3600" i="1">
                                          <a:latin typeface="Cambria Math"/>
                                        </a:rPr>
                                      </m:ctrlPr>
                                    </m:sSupPr>
                                    <m:e>
                                      <m:sSub>
                                        <m:sSubPr>
                                          <m:ctrlPr>
                                            <a:rPr lang="en-NZ" altLang="zh-CN" sz="3600" i="1">
                                              <a:latin typeface="Cambria Math"/>
                                            </a:rPr>
                                          </m:ctrlPr>
                                        </m:sSubPr>
                                        <m:e>
                                          <m:r>
                                            <m:rPr>
                                              <m:sty m:val="p"/>
                                            </m:rPr>
                                            <a:rPr lang="el-GR" altLang="zh-CN" sz="3600" i="1">
                                              <a:latin typeface="Cambria Math"/>
                                            </a:rPr>
                                            <m:t>λ</m:t>
                                          </m:r>
                                        </m:e>
                                        <m:sub>
                                          <m:r>
                                            <a:rPr lang="en-US" altLang="zh-CN" sz="3600" b="0" i="1" smtClean="0">
                                              <a:latin typeface="Cambria Math"/>
                                            </a:rPr>
                                            <m:t>3</m:t>
                                          </m:r>
                                        </m:sub>
                                      </m:sSub>
                                    </m:e>
                                    <m:sup>
                                      <m:r>
                                        <a:rPr lang="en-US" altLang="zh-CN" sz="3600" i="1">
                                          <a:latin typeface="Cambria Math"/>
                                        </a:rPr>
                                        <m:t>2</m:t>
                                      </m:r>
                                    </m:sup>
                                  </m:sSup>
                                </m:e>
                              </m:rad>
                            </m:e>
                            <m:sup>
                              <m:r>
                                <a:rPr lang="en-US" sz="3600" b="0" i="1" smtClean="0">
                                  <a:latin typeface="Cambria Math"/>
                                  <a:ea typeface="Cambria Math"/>
                                </a:rPr>
                                <m:t>2</m:t>
                              </m:r>
                            </m:sup>
                          </m:sSup>
                          <m:r>
                            <a:rPr lang="en-NZ" sz="3600" b="0" i="1" smtClean="0">
                              <a:latin typeface="Cambria Math"/>
                            </a:rPr>
                            <m:t>/</m:t>
                          </m:r>
                          <m:sSup>
                            <m:sSupPr>
                              <m:ctrlPr>
                                <a:rPr lang="en-NZ" sz="3600" b="0" i="1" smtClean="0">
                                  <a:latin typeface="Cambria Math"/>
                                </a:rPr>
                              </m:ctrlPr>
                            </m:sSupPr>
                            <m:e>
                              <m:r>
                                <a:rPr lang="en-US" sz="3600" b="0" i="1" smtClean="0">
                                  <a:latin typeface="Cambria Math"/>
                                </a:rPr>
                                <m:t>2</m:t>
                              </m:r>
                              <m:r>
                                <a:rPr lang="en-US" sz="3600" b="0" i="1" smtClean="0">
                                  <a:latin typeface="Cambria Math"/>
                                  <a:ea typeface="Cambria Math"/>
                                </a:rPr>
                                <m:t>𝛽</m:t>
                              </m:r>
                            </m:e>
                            <m:sup>
                              <m:r>
                                <a:rPr lang="en-US" sz="3600" b="0" i="1" smtClean="0">
                                  <a:latin typeface="Cambria Math"/>
                                  <a:ea typeface="Cambria Math"/>
                                </a:rPr>
                                <m:t>2</m:t>
                              </m:r>
                            </m:sup>
                          </m:sSup>
                        </m:sup>
                      </m:sSup>
                    </m:oMath>
                  </m:oMathPara>
                </a14:m>
                <a:endParaRPr lang="en-NZ" sz="3600" dirty="0"/>
              </a:p>
            </p:txBody>
          </p:sp>
        </mc:Choice>
        <mc:Fallback xmlns="">
          <p:sp>
            <p:nvSpPr>
              <p:cNvPr id="65" name="TextBox 64"/>
              <p:cNvSpPr txBox="1">
                <a:spLocks noRot="1" noChangeAspect="1" noMove="1" noResize="1" noEditPoints="1" noAdjustHandles="1" noChangeArrowheads="1" noChangeShapeType="1" noTextEdit="1"/>
              </p:cNvSpPr>
              <p:nvPr/>
            </p:nvSpPr>
            <p:spPr>
              <a:xfrm>
                <a:off x="6896759" y="20993025"/>
                <a:ext cx="6352007" cy="118179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7016657" y="20326457"/>
                <a:ext cx="6664662" cy="689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US" sz="3600" b="0" i="1" smtClean="0">
                              <a:latin typeface="Cambria Math"/>
                            </a:rPr>
                            <m:t>𝑅</m:t>
                          </m:r>
                        </m:e>
                        <m:sub>
                          <m:r>
                            <a:rPr lang="en-US" sz="3600" b="0" i="1" smtClean="0">
                              <a:latin typeface="Cambria Math"/>
                            </a:rPr>
                            <m:t>𝑤𝑎𝑙𝑙</m:t>
                          </m:r>
                        </m:sub>
                      </m:sSub>
                      <m:r>
                        <a:rPr lang="en-NZ" sz="3600" b="0" i="1" smtClean="0">
                          <a:latin typeface="Cambria Math"/>
                        </a:rPr>
                        <m:t>=</m:t>
                      </m:r>
                      <m:r>
                        <a:rPr lang="en-NZ" sz="3600" b="0" i="1" smtClean="0">
                          <a:latin typeface="Cambria Math"/>
                          <a:ea typeface="Cambria Math"/>
                        </a:rPr>
                        <m:t>𝜃</m:t>
                      </m:r>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NZ" sz="3600" b="0" i="1" smtClean="0">
                              <a:latin typeface="Cambria Math"/>
                            </a:rPr>
                            <m:t>3</m:t>
                          </m:r>
                        </m:sub>
                      </m:sSub>
                      <m:r>
                        <a:rPr lang="en-NZ" sz="3600" b="0" i="1" smtClean="0">
                          <a:latin typeface="Cambria Math"/>
                        </a:rPr>
                        <m:t>)</m:t>
                      </m:r>
                      <m:sSub>
                        <m:sSubPr>
                          <m:ctrlPr>
                            <a:rPr lang="en-NZ" altLang="zh-CN" sz="3600" i="1">
                              <a:latin typeface="Cambria Math"/>
                            </a:rPr>
                          </m:ctrlPr>
                        </m:sSubPr>
                        <m:e>
                          <m:r>
                            <a:rPr lang="en-US" altLang="zh-CN" sz="3600" i="1">
                              <a:latin typeface="Cambria Math"/>
                            </a:rPr>
                            <m:t>𝑅</m:t>
                          </m:r>
                        </m:e>
                        <m:sub>
                          <m:r>
                            <a:rPr lang="en-US" altLang="zh-CN" sz="3600" i="1">
                              <a:latin typeface="Cambria Math"/>
                            </a:rPr>
                            <m:t>𝑝𝑙𝑎𝑛𝑒</m:t>
                          </m:r>
                        </m:sub>
                      </m:sSub>
                      <m:sSub>
                        <m:sSubPr>
                          <m:ctrlPr>
                            <a:rPr lang="en-NZ" altLang="zh-CN" sz="3600" i="1">
                              <a:latin typeface="Cambria Math"/>
                            </a:rPr>
                          </m:ctrlPr>
                        </m:sSubPr>
                        <m:e>
                          <m:r>
                            <a:rPr lang="en-US" altLang="zh-CN" sz="3600" i="1">
                              <a:latin typeface="Cambria Math"/>
                            </a:rPr>
                            <m:t>𝑅</m:t>
                          </m:r>
                        </m:e>
                        <m:sub>
                          <m:r>
                            <a:rPr lang="en-US" altLang="zh-CN" sz="3600" i="1">
                              <a:latin typeface="Cambria Math"/>
                            </a:rPr>
                            <m:t>𝑤𝑎𝑙𝑙</m:t>
                          </m:r>
                        </m:sub>
                      </m:sSub>
                    </m:oMath>
                  </m:oMathPara>
                </a14:m>
                <a:endParaRPr lang="en-NZ" sz="3600" dirty="0"/>
              </a:p>
            </p:txBody>
          </p:sp>
        </mc:Choice>
        <mc:Fallback xmlns="">
          <p:sp>
            <p:nvSpPr>
              <p:cNvPr id="66" name="TextBox 65"/>
              <p:cNvSpPr txBox="1">
                <a:spLocks noRot="1" noChangeAspect="1" noMove="1" noResize="1" noEditPoints="1" noAdjustHandles="1" noChangeArrowheads="1" noChangeShapeType="1" noTextEdit="1"/>
              </p:cNvSpPr>
              <p:nvPr/>
            </p:nvSpPr>
            <p:spPr>
              <a:xfrm>
                <a:off x="7016657" y="20326457"/>
                <a:ext cx="6664662" cy="689099"/>
              </a:xfrm>
              <a:prstGeom prst="rect">
                <a:avLst/>
              </a:prstGeom>
              <a:blipFill rotWithShape="1">
                <a:blip r:embed="rId9"/>
                <a:stretch>
                  <a:fillRect/>
                </a:stretch>
              </a:blipFill>
            </p:spPr>
            <p:txBody>
              <a:bodyPr/>
              <a:lstStyle/>
              <a:p>
                <a:r>
                  <a:rPr lang="zh-CN" altLang="en-US">
                    <a:noFill/>
                  </a:rPr>
                  <a:t> </a:t>
                </a:r>
              </a:p>
            </p:txBody>
          </p:sp>
        </mc:Fallback>
      </mc:AlternateContent>
      <p:sp>
        <p:nvSpPr>
          <p:cNvPr id="67" name="矩形 66"/>
          <p:cNvSpPr/>
          <p:nvPr/>
        </p:nvSpPr>
        <p:spPr>
          <a:xfrm>
            <a:off x="1244459" y="32417929"/>
            <a:ext cx="6113693" cy="1200329"/>
          </a:xfrm>
          <a:prstGeom prst="rect">
            <a:avLst/>
          </a:prstGeom>
        </p:spPr>
        <p:txBody>
          <a:bodyPr wrap="square">
            <a:spAutoFit/>
          </a:bodyPr>
          <a:lstStyle/>
          <a:p>
            <a:pPr defTabSz="4175125" eaLnBrk="1" hangingPunct="1">
              <a:spcBef>
                <a:spcPts val="563"/>
              </a:spcBef>
              <a:spcAft>
                <a:spcPts val="1700"/>
              </a:spcAft>
            </a:pPr>
            <a:r>
              <a:rPr lang="en-US" altLang="zh-CN" sz="3600" b="1" dirty="0" smtClean="0">
                <a:solidFill>
                  <a:schemeClr val="tx2"/>
                </a:solidFill>
                <a:latin typeface="Verdana" charset="0"/>
              </a:rPr>
              <a:t>4. </a:t>
            </a:r>
            <a:r>
              <a:rPr lang="en-US" altLang="zh-CN" sz="3600" b="1" dirty="0" smtClean="0">
                <a:solidFill>
                  <a:schemeClr val="tx2"/>
                </a:solidFill>
                <a:latin typeface="Verdana" charset="0"/>
              </a:rPr>
              <a:t>User-interactive fissure correction</a:t>
            </a:r>
            <a:endParaRPr lang="en-US" altLang="zh-CN" sz="3600" b="1" dirty="0">
              <a:solidFill>
                <a:schemeClr val="tx2"/>
              </a:solidFill>
              <a:latin typeface="Verdana" charset="0"/>
            </a:endParaRPr>
          </a:p>
        </p:txBody>
      </p:sp>
      <p:pic>
        <p:nvPicPr>
          <p:cNvPr id="69" name="Picture 3"/>
          <p:cNvPicPr>
            <a:picLocks noChangeAspect="1"/>
          </p:cNvPicPr>
          <p:nvPr/>
        </p:nvPicPr>
        <p:blipFill rotWithShape="1">
          <a:blip r:embed="rId10">
            <a:extLst>
              <a:ext uri="{28A0092B-C50C-407E-A947-70E740481C1C}">
                <a14:useLocalDpi xmlns:a14="http://schemas.microsoft.com/office/drawing/2010/main" val="0"/>
              </a:ext>
            </a:extLst>
          </a:blip>
          <a:srcRect l="15538" t="26749" r="42538" b="25423"/>
          <a:stretch/>
        </p:blipFill>
        <p:spPr>
          <a:xfrm>
            <a:off x="1368879" y="38744193"/>
            <a:ext cx="5764375" cy="3624677"/>
          </a:xfrm>
          <a:prstGeom prst="rect">
            <a:avLst/>
          </a:prstGeom>
        </p:spPr>
      </p:pic>
      <p:sp>
        <p:nvSpPr>
          <p:cNvPr id="70" name="矩形 69"/>
          <p:cNvSpPr/>
          <p:nvPr/>
        </p:nvSpPr>
        <p:spPr>
          <a:xfrm>
            <a:off x="8168832" y="32419744"/>
            <a:ext cx="7373738" cy="646331"/>
          </a:xfrm>
          <a:prstGeom prst="rect">
            <a:avLst/>
          </a:prstGeom>
        </p:spPr>
        <p:txBody>
          <a:bodyPr wrap="square">
            <a:spAutoFit/>
          </a:bodyPr>
          <a:lstStyle/>
          <a:p>
            <a:pPr defTabSz="4175125" eaLnBrk="1" hangingPunct="1">
              <a:spcBef>
                <a:spcPts val="563"/>
              </a:spcBef>
              <a:spcAft>
                <a:spcPts val="1700"/>
              </a:spcAft>
            </a:pPr>
            <a:r>
              <a:rPr lang="en-US" altLang="zh-CN" sz="3600" b="1" dirty="0">
                <a:solidFill>
                  <a:schemeClr val="tx2"/>
                </a:solidFill>
                <a:latin typeface="Verdana" charset="0"/>
              </a:rPr>
              <a:t>5. Quantitative </a:t>
            </a:r>
            <a:r>
              <a:rPr lang="en-US" altLang="zh-CN" sz="3600" b="1" dirty="0" smtClean="0">
                <a:solidFill>
                  <a:schemeClr val="tx2"/>
                </a:solidFill>
                <a:latin typeface="Verdana" charset="0"/>
              </a:rPr>
              <a:t>evaluation</a:t>
            </a:r>
            <a:endParaRPr lang="en-US" altLang="zh-CN" sz="3600" b="1" dirty="0">
              <a:solidFill>
                <a:schemeClr val="tx2"/>
              </a:solidFill>
              <a:latin typeface="Verdana" charset="0"/>
            </a:endParaRPr>
          </a:p>
        </p:txBody>
      </p:sp>
      <p:sp>
        <p:nvSpPr>
          <p:cNvPr id="9" name="矩形 8"/>
          <p:cNvSpPr/>
          <p:nvPr/>
        </p:nvSpPr>
        <p:spPr>
          <a:xfrm>
            <a:off x="22544412" y="24395412"/>
            <a:ext cx="7036618" cy="14568091"/>
          </a:xfrm>
          <a:prstGeom prst="rect">
            <a:avLst/>
          </a:prstGeom>
        </p:spPr>
        <p:txBody>
          <a:bodyPr wrap="square">
            <a:spAutoFit/>
          </a:bodyPr>
          <a:lstStyle/>
          <a:p>
            <a:pPr algn="just" defTabSz="4175125" eaLnBrk="1" hangingPunct="1">
              <a:spcBef>
                <a:spcPts val="563"/>
              </a:spcBef>
              <a:spcAft>
                <a:spcPts val="1700"/>
              </a:spcAft>
            </a:pPr>
            <a:r>
              <a:rPr lang="en-NZ" altLang="zh-CN" sz="3200" dirty="0">
                <a:latin typeface="Verdana" charset="0"/>
              </a:rPr>
              <a:t>We implement a PCA-based pulmonary lobe segmentation method, </a:t>
            </a:r>
            <a:r>
              <a:rPr lang="en-US" altLang="zh-CN" sz="3200" dirty="0">
                <a:latin typeface="Verdana" charset="0"/>
              </a:rPr>
              <a:t>the algorithm has accuracy of 72.5% to 92.6% for healthy cases </a:t>
            </a:r>
            <a:r>
              <a:rPr lang="en-US" altLang="zh-CN" sz="3200" dirty="0" smtClean="0">
                <a:latin typeface="Verdana" charset="0"/>
              </a:rPr>
              <a:t>and an accuracy of 53.8</a:t>
            </a:r>
            <a:r>
              <a:rPr lang="en-US" altLang="zh-CN" sz="3200" dirty="0">
                <a:latin typeface="Verdana" charset="0"/>
              </a:rPr>
              <a:t>% to 85.7% for pathological </a:t>
            </a:r>
            <a:r>
              <a:rPr lang="en-US" altLang="zh-CN" sz="3200" dirty="0" smtClean="0">
                <a:latin typeface="Verdana" charset="0"/>
              </a:rPr>
              <a:t>cases. Compared </a:t>
            </a:r>
            <a:r>
              <a:rPr lang="en-US" altLang="zh-CN" sz="3200" dirty="0">
                <a:latin typeface="Verdana" charset="0"/>
              </a:rPr>
              <a:t>to the currently published method, our method has the following advantages:</a:t>
            </a:r>
          </a:p>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This new </a:t>
            </a:r>
            <a:r>
              <a:rPr lang="en-US" altLang="zh-CN" sz="3200" dirty="0">
                <a:latin typeface="Verdana" charset="0"/>
              </a:rPr>
              <a:t>procedure does not heavily depend on prior segmentation of anatomical structures (</a:t>
            </a:r>
            <a:r>
              <a:rPr lang="en-US" altLang="zh-CN" sz="3200" dirty="0" smtClean="0">
                <a:latin typeface="Verdana" charset="0"/>
              </a:rPr>
              <a:t>airways/vessels)</a:t>
            </a:r>
          </a:p>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With the help of a friendly user interface, user can control some parameters (e.g. fissure searching size) as inputs to improve the segmentation process. A user-interactive correction of the result is also available.</a:t>
            </a:r>
          </a:p>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A multi-scale filter is used when detect the fissure/vessel to make sure a variety of sizes of fissure/vessel can have maximum response.</a:t>
            </a:r>
          </a:p>
          <a:p>
            <a:pPr algn="just" defTabSz="4175125" eaLnBrk="1" hangingPunct="1">
              <a:spcBef>
                <a:spcPts val="563"/>
              </a:spcBef>
              <a:spcAft>
                <a:spcPts val="1700"/>
              </a:spcAft>
            </a:pPr>
            <a:endParaRPr lang="en-US" altLang="zh-CN" sz="3200" dirty="0" smtClean="0">
              <a:latin typeface="Verdana" charset="0"/>
            </a:endParaRPr>
          </a:p>
        </p:txBody>
      </p:sp>
      <p:pic>
        <p:nvPicPr>
          <p:cNvPr id="1026" name="Picture 2" descr="G:\posterPIc\MYfilter.jpg"/>
          <p:cNvPicPr>
            <a:picLocks noChangeAspect="1" noChangeArrowheads="1"/>
          </p:cNvPicPr>
          <p:nvPr/>
        </p:nvPicPr>
        <p:blipFill rotWithShape="1">
          <a:blip r:embed="rId11">
            <a:extLst>
              <a:ext uri="{28A0092B-C50C-407E-A947-70E740481C1C}">
                <a14:useLocalDpi xmlns:a14="http://schemas.microsoft.com/office/drawing/2010/main" val="0"/>
              </a:ext>
            </a:extLst>
          </a:blip>
          <a:srcRect l="19548" t="16104" r="20201" b="17777"/>
          <a:stretch/>
        </p:blipFill>
        <p:spPr bwMode="auto">
          <a:xfrm>
            <a:off x="1273034" y="19068533"/>
            <a:ext cx="6124915" cy="384898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G:\posterPIc\MYfilter2.jpg"/>
          <p:cNvPicPr>
            <a:picLocks noChangeAspect="1" noChangeArrowheads="1"/>
          </p:cNvPicPr>
          <p:nvPr/>
        </p:nvPicPr>
        <p:blipFill rotWithShape="1">
          <a:blip r:embed="rId12">
            <a:extLst>
              <a:ext uri="{28A0092B-C50C-407E-A947-70E740481C1C}">
                <a14:useLocalDpi xmlns:a14="http://schemas.microsoft.com/office/drawing/2010/main" val="0"/>
              </a:ext>
            </a:extLst>
          </a:blip>
          <a:srcRect l="19207" t="18363" r="22379" b="19500"/>
          <a:stretch/>
        </p:blipFill>
        <p:spPr bwMode="auto">
          <a:xfrm>
            <a:off x="1273034" y="23622016"/>
            <a:ext cx="6042166" cy="3856044"/>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5"/>
          <p:cNvSpPr/>
          <p:nvPr/>
        </p:nvSpPr>
        <p:spPr bwMode="auto">
          <a:xfrm>
            <a:off x="13674403" y="20939660"/>
            <a:ext cx="5508397" cy="1894616"/>
          </a:xfrm>
          <a:prstGeom prst="round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US" altLang="zh-CN" sz="3600" dirty="0">
                <a:latin typeface="Calibri" pitchFamily="34" charset="0"/>
                <a:ea typeface="ＭＳ Ｐゴシック" pitchFamily="-110" charset="-128"/>
                <a:cs typeface="ＭＳ Ｐゴシック" pitchFamily="-110" charset="-128"/>
              </a:rPr>
              <a:t>Deformed PCA </a:t>
            </a:r>
            <a:r>
              <a:rPr lang="en-US" altLang="zh-CN" sz="3600" dirty="0" smtClean="0">
                <a:latin typeface="Calibri" pitchFamily="34" charset="0"/>
                <a:ea typeface="ＭＳ Ｐゴシック" pitchFamily="-110" charset="-128"/>
                <a:cs typeface="ＭＳ Ｐゴシック" pitchFamily="-110" charset="-128"/>
              </a:rPr>
              <a:t>model </a:t>
            </a:r>
            <a:r>
              <a:rPr lang="en-US" altLang="zh-CN" sz="3600" dirty="0">
                <a:latin typeface="Calibri" pitchFamily="34" charset="0"/>
                <a:ea typeface="ＭＳ Ｐゴシック" pitchFamily="-110" charset="-128"/>
                <a:cs typeface="ＭＳ Ｐゴシック" pitchFamily="-110" charset="-128"/>
              </a:rPr>
              <a:t>can provide an approximate location of the </a:t>
            </a:r>
            <a:r>
              <a:rPr lang="en-US" altLang="zh-CN" sz="3600" dirty="0" smtClean="0">
                <a:latin typeface="Calibri" pitchFamily="34" charset="0"/>
                <a:ea typeface="ＭＳ Ｐゴシック" pitchFamily="-110" charset="-128"/>
                <a:cs typeface="ＭＳ Ｐゴシック" pitchFamily="-110" charset="-128"/>
              </a:rPr>
              <a:t>fissures</a:t>
            </a:r>
            <a:endParaRPr lang="en-US" altLang="zh-CN" sz="3600" dirty="0">
              <a:latin typeface="Calibri" pitchFamily="34" charset="0"/>
              <a:ea typeface="ＭＳ Ｐゴシック" pitchFamily="-110" charset="-128"/>
              <a:cs typeface="ＭＳ Ｐゴシック" pitchFamily="-110" charset="-128"/>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NZ" sz="3600" b="0" i="0" u="none" strike="noStrike" cap="none" normalizeH="0" baseline="0" dirty="0">
              <a:ln>
                <a:noFill/>
              </a:ln>
              <a:solidFill>
                <a:schemeClr val="tx1"/>
              </a:solidFill>
              <a:effectLst/>
              <a:latin typeface="Calibri" pitchFamily="34" charset="0"/>
              <a:ea typeface="ＭＳ Ｐゴシック" pitchFamily="-110" charset="-128"/>
              <a:cs typeface="ＭＳ Ｐゴシック" pitchFamily="-110" charset="-128"/>
            </a:endParaRPr>
          </a:p>
        </p:txBody>
      </p:sp>
      <p:pic>
        <p:nvPicPr>
          <p:cNvPr id="78" name="Picture 16"/>
          <p:cNvPicPr>
            <a:picLocks noChangeAspect="1" noChangeArrowheads="1"/>
          </p:cNvPicPr>
          <p:nvPr/>
        </p:nvPicPr>
        <p:blipFill rotWithShape="1">
          <a:blip r:embed="rId13">
            <a:extLst>
              <a:ext uri="{28A0092B-C50C-407E-A947-70E740481C1C}">
                <a14:useLocalDpi xmlns:a14="http://schemas.microsoft.com/office/drawing/2010/main" val="0"/>
              </a:ext>
            </a:extLst>
          </a:blip>
          <a:srcRect l="2" r="49553" b="10603"/>
          <a:stretch/>
        </p:blipFill>
        <p:spPr bwMode="auto">
          <a:xfrm>
            <a:off x="652504" y="4381500"/>
            <a:ext cx="5340331"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0"/>
          <p:cNvCxnSpPr/>
          <p:nvPr/>
        </p:nvCxnSpPr>
        <p:spPr bwMode="auto">
          <a:xfrm>
            <a:off x="838200" y="18173702"/>
            <a:ext cx="12455642"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13" name="直接连接符 12"/>
          <p:cNvCxnSpPr/>
          <p:nvPr/>
        </p:nvCxnSpPr>
        <p:spPr bwMode="auto">
          <a:xfrm>
            <a:off x="13293842" y="12118576"/>
            <a:ext cx="0" cy="10855724"/>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84" name="直接连接符 83"/>
          <p:cNvCxnSpPr/>
          <p:nvPr/>
        </p:nvCxnSpPr>
        <p:spPr bwMode="auto">
          <a:xfrm>
            <a:off x="13315950" y="22974300"/>
            <a:ext cx="9048750"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sp>
        <p:nvSpPr>
          <p:cNvPr id="87" name="矩形 86"/>
          <p:cNvSpPr/>
          <p:nvPr/>
        </p:nvSpPr>
        <p:spPr>
          <a:xfrm>
            <a:off x="1130447" y="22918793"/>
            <a:ext cx="6853196" cy="705472"/>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Hessian based fissure enhancement</a:t>
            </a:r>
          </a:p>
        </p:txBody>
      </p:sp>
      <p:sp>
        <p:nvSpPr>
          <p:cNvPr id="88" name="矩形 87"/>
          <p:cNvSpPr/>
          <p:nvPr/>
        </p:nvSpPr>
        <p:spPr>
          <a:xfrm>
            <a:off x="1345580" y="27548993"/>
            <a:ext cx="6106801" cy="722262"/>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Remove the vessel structures</a:t>
            </a:r>
          </a:p>
        </p:txBody>
      </p:sp>
      <p:sp>
        <p:nvSpPr>
          <p:cNvPr id="89" name="矩形 88"/>
          <p:cNvSpPr/>
          <p:nvPr/>
        </p:nvSpPr>
        <p:spPr>
          <a:xfrm>
            <a:off x="8355363" y="27571251"/>
            <a:ext cx="5545031" cy="1216210"/>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Fissure ROI based on PCA projection</a:t>
            </a:r>
          </a:p>
        </p:txBody>
      </p:sp>
      <p:sp>
        <p:nvSpPr>
          <p:cNvPr id="90" name="矩形 89"/>
          <p:cNvSpPr/>
          <p:nvPr/>
        </p:nvSpPr>
        <p:spPr>
          <a:xfrm>
            <a:off x="15403591" y="27367501"/>
            <a:ext cx="6678802" cy="1300911"/>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2D and 3D eigenvector based connected component filter</a:t>
            </a:r>
          </a:p>
        </p:txBody>
      </p:sp>
      <p:sp>
        <p:nvSpPr>
          <p:cNvPr id="91" name="矩形 90"/>
          <p:cNvSpPr/>
          <p:nvPr/>
        </p:nvSpPr>
        <p:spPr>
          <a:xfrm>
            <a:off x="7418578" y="29426863"/>
            <a:ext cx="3289747" cy="137658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Fissure candidate </a:t>
            </a:r>
            <a:r>
              <a:rPr lang="en-NZ" altLang="zh-CN" sz="3600" dirty="0" smtClean="0">
                <a:latin typeface="Calibri" pitchFamily="34" charset="0"/>
                <a:ea typeface="ＭＳ Ｐゴシック" pitchFamily="-110" charset="-128"/>
                <a:cs typeface="ＭＳ Ｐゴシック" pitchFamily="-110" charset="-128"/>
              </a:rPr>
              <a:t>points</a:t>
            </a:r>
            <a:endParaRPr lang="en-NZ" altLang="zh-CN" sz="3600" dirty="0">
              <a:latin typeface="Calibri" pitchFamily="34" charset="0"/>
              <a:ea typeface="ＭＳ Ｐゴシック" pitchFamily="-110" charset="-128"/>
              <a:cs typeface="ＭＳ Ｐゴシック" pitchFamily="-110" charset="-128"/>
            </a:endParaRPr>
          </a:p>
        </p:txBody>
      </p:sp>
      <p:sp>
        <p:nvSpPr>
          <p:cNvPr id="93" name="矩形 92"/>
          <p:cNvSpPr/>
          <p:nvPr/>
        </p:nvSpPr>
        <p:spPr>
          <a:xfrm>
            <a:off x="17329214" y="29433652"/>
            <a:ext cx="4625237" cy="1351148"/>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B-spline curve fissure </a:t>
            </a:r>
            <a:r>
              <a:rPr lang="en-NZ" altLang="zh-CN" sz="3600" dirty="0" smtClean="0">
                <a:latin typeface="Calibri" pitchFamily="34" charset="0"/>
                <a:ea typeface="ＭＳ Ｐゴシック" pitchFamily="-110" charset="-128"/>
                <a:cs typeface="ＭＳ Ｐゴシック" pitchFamily="-110" charset="-128"/>
              </a:rPr>
              <a:t>surface </a:t>
            </a:r>
            <a:r>
              <a:rPr lang="en-NZ" altLang="zh-CN" sz="3600" dirty="0">
                <a:latin typeface="Calibri" pitchFamily="34" charset="0"/>
                <a:ea typeface="ＭＳ Ｐゴシック" pitchFamily="-110" charset="-128"/>
                <a:cs typeface="ＭＳ Ｐゴシック" pitchFamily="-110" charset="-128"/>
              </a:rPr>
              <a:t>fitting</a:t>
            </a:r>
          </a:p>
        </p:txBody>
      </p:sp>
      <p:cxnSp>
        <p:nvCxnSpPr>
          <p:cNvPr id="96" name="直接连接符 95"/>
          <p:cNvCxnSpPr/>
          <p:nvPr/>
        </p:nvCxnSpPr>
        <p:spPr bwMode="auto">
          <a:xfrm>
            <a:off x="857250" y="32227961"/>
            <a:ext cx="21536119" cy="0"/>
          </a:xfrm>
          <a:prstGeom prst="line">
            <a:avLst/>
          </a:prstGeom>
          <a:solidFill>
            <a:schemeClr val="accent1"/>
          </a:solidFill>
          <a:ln w="73025" cap="flat" cmpd="sng" algn="ctr">
            <a:solidFill>
              <a:schemeClr val="tx2"/>
            </a:solidFill>
            <a:prstDash val="solid"/>
            <a:round/>
            <a:headEnd type="none" w="med" len="med"/>
            <a:tailEnd type="none" w="med" len="med"/>
          </a:ln>
          <a:effectLst/>
        </p:spPr>
      </p:cxnSp>
      <p:cxnSp>
        <p:nvCxnSpPr>
          <p:cNvPr id="97" name="直接连接符 96"/>
          <p:cNvCxnSpPr/>
          <p:nvPr/>
        </p:nvCxnSpPr>
        <p:spPr bwMode="auto">
          <a:xfrm>
            <a:off x="7938157" y="32232600"/>
            <a:ext cx="0" cy="10210800"/>
          </a:xfrm>
          <a:prstGeom prst="line">
            <a:avLst/>
          </a:prstGeom>
          <a:solidFill>
            <a:schemeClr val="accent1"/>
          </a:solidFill>
          <a:ln w="73025" cap="flat" cmpd="sng" algn="ctr">
            <a:solidFill>
              <a:schemeClr val="tx2"/>
            </a:solidFill>
            <a:prstDash val="solid"/>
            <a:round/>
            <a:headEnd type="none" w="med" len="med"/>
            <a:tailEnd type="none" w="med" len="med"/>
          </a:ln>
          <a:effectLst/>
        </p:spPr>
      </p:cxnSp>
      <p:sp>
        <p:nvSpPr>
          <p:cNvPr id="81" name="TextBox 80"/>
          <p:cNvSpPr txBox="1"/>
          <p:nvPr/>
        </p:nvSpPr>
        <p:spPr>
          <a:xfrm>
            <a:off x="6358079" y="19184106"/>
            <a:ext cx="892165" cy="707886"/>
          </a:xfrm>
          <a:prstGeom prst="rect">
            <a:avLst/>
          </a:prstGeom>
          <a:noFill/>
        </p:spPr>
        <p:txBody>
          <a:bodyPr wrap="square" rtlCol="0">
            <a:spAutoFit/>
          </a:bodyPr>
          <a:lstStyle/>
          <a:p>
            <a:r>
              <a:rPr lang="en-US" altLang="zh-CN" sz="4000" b="1" dirty="0" smtClean="0">
                <a:solidFill>
                  <a:schemeClr val="bg1"/>
                </a:solidFill>
              </a:rPr>
              <a:t>1</a:t>
            </a:r>
            <a:endParaRPr lang="zh-CN" altLang="en-US" sz="4000" b="1" dirty="0">
              <a:solidFill>
                <a:schemeClr val="bg1"/>
              </a:solidFill>
            </a:endParaRPr>
          </a:p>
        </p:txBody>
      </p:sp>
      <p:sp>
        <p:nvSpPr>
          <p:cNvPr id="103" name="TextBox 102"/>
          <p:cNvSpPr txBox="1"/>
          <p:nvPr/>
        </p:nvSpPr>
        <p:spPr>
          <a:xfrm>
            <a:off x="6358078" y="23762562"/>
            <a:ext cx="892165" cy="707886"/>
          </a:xfrm>
          <a:prstGeom prst="rect">
            <a:avLst/>
          </a:prstGeom>
          <a:noFill/>
        </p:spPr>
        <p:txBody>
          <a:bodyPr wrap="square" rtlCol="0">
            <a:spAutoFit/>
          </a:bodyPr>
          <a:lstStyle/>
          <a:p>
            <a:r>
              <a:rPr lang="en-US" altLang="zh-CN" sz="4000" b="1" dirty="0" smtClean="0">
                <a:solidFill>
                  <a:schemeClr val="bg1"/>
                </a:solidFill>
              </a:rPr>
              <a:t>2</a:t>
            </a:r>
            <a:endParaRPr lang="zh-CN" altLang="en-US" sz="4000" b="1" dirty="0">
              <a:solidFill>
                <a:schemeClr val="bg1"/>
              </a:solidFill>
            </a:endParaRPr>
          </a:p>
        </p:txBody>
      </p:sp>
      <p:sp>
        <p:nvSpPr>
          <p:cNvPr id="105" name="TextBox 104"/>
          <p:cNvSpPr txBox="1"/>
          <p:nvPr/>
        </p:nvSpPr>
        <p:spPr>
          <a:xfrm>
            <a:off x="25516521" y="28433518"/>
            <a:ext cx="892165" cy="707886"/>
          </a:xfrm>
          <a:prstGeom prst="rect">
            <a:avLst/>
          </a:prstGeom>
          <a:noFill/>
        </p:spPr>
        <p:txBody>
          <a:bodyPr wrap="square" rtlCol="0">
            <a:spAutoFit/>
          </a:bodyPr>
          <a:lstStyle/>
          <a:p>
            <a:r>
              <a:rPr lang="en-US" altLang="zh-CN" sz="4000" b="1" dirty="0" smtClean="0">
                <a:solidFill>
                  <a:schemeClr val="bg1"/>
                </a:solidFill>
              </a:rPr>
              <a:t>6</a:t>
            </a:r>
            <a:endParaRPr lang="zh-CN" altLang="en-US" sz="4000" b="1" dirty="0">
              <a:solidFill>
                <a:schemeClr val="bg1"/>
              </a:solidFill>
            </a:endParaRPr>
          </a:p>
        </p:txBody>
      </p:sp>
      <p:sp>
        <p:nvSpPr>
          <p:cNvPr id="108" name="矩形 107"/>
          <p:cNvSpPr/>
          <p:nvPr/>
        </p:nvSpPr>
        <p:spPr>
          <a:xfrm>
            <a:off x="22525204" y="39619905"/>
            <a:ext cx="6991386" cy="2554545"/>
          </a:xfrm>
          <a:prstGeom prst="rect">
            <a:avLst/>
          </a:prstGeom>
        </p:spPr>
        <p:txBody>
          <a:bodyPr wrap="square">
            <a:spAutoFit/>
          </a:bodyPr>
          <a:lstStyle/>
          <a:p>
            <a:pPr marL="457200" indent="-457200" algn="just" defTabSz="4175125" eaLnBrk="1" hangingPunct="1">
              <a:spcBef>
                <a:spcPts val="563"/>
              </a:spcBef>
              <a:spcAft>
                <a:spcPts val="1700"/>
              </a:spcAft>
              <a:buFont typeface="Arial" panose="020B0604020202020204" pitchFamily="34" charset="0"/>
              <a:buChar char="•"/>
            </a:pPr>
            <a:r>
              <a:rPr lang="en-US" altLang="zh-CN" sz="3200" dirty="0" smtClean="0">
                <a:latin typeface="Verdana" charset="0"/>
              </a:rPr>
              <a:t>Use this lobe segmentation method to segment some other kind of pathological lungs and develop some lobar level functional analysis.</a:t>
            </a:r>
            <a:r>
              <a:rPr lang="en-US" altLang="zh-CN" sz="3200" dirty="0" smtClean="0"/>
              <a:t> </a:t>
            </a:r>
            <a:endParaRPr lang="en-US" altLang="zh-CN" sz="3200" dirty="0"/>
          </a:p>
        </p:txBody>
      </p:sp>
      <p:sp>
        <p:nvSpPr>
          <p:cNvPr id="71" name="矩形 70"/>
          <p:cNvSpPr/>
          <p:nvPr/>
        </p:nvSpPr>
        <p:spPr>
          <a:xfrm>
            <a:off x="1597479" y="37048534"/>
            <a:ext cx="5908221" cy="1642016"/>
          </a:xfrm>
          <a:prstGeom prst="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NZ" altLang="zh-CN" sz="3600" dirty="0">
                <a:latin typeface="Calibri" pitchFamily="34" charset="0"/>
                <a:ea typeface="ＭＳ Ｐゴシック" pitchFamily="-110" charset="-128"/>
                <a:cs typeface="ＭＳ Ｐゴシック" pitchFamily="-110" charset="-128"/>
              </a:rPr>
              <a:t>Correction </a:t>
            </a:r>
            <a:r>
              <a:rPr lang="en-NZ" altLang="zh-CN" sz="3600" dirty="0" smtClean="0">
                <a:latin typeface="Calibri" pitchFamily="34" charset="0"/>
                <a:ea typeface="ＭＳ Ｐゴシック" pitchFamily="-110" charset="-128"/>
                <a:cs typeface="ＭＳ Ｐゴシック" pitchFamily="-110" charset="-128"/>
              </a:rPr>
              <a:t>region generation: </a:t>
            </a:r>
            <a:r>
              <a:rPr lang="en-NZ" altLang="zh-CN" sz="3600" dirty="0">
                <a:latin typeface="Calibri" pitchFamily="34" charset="0"/>
                <a:ea typeface="ＭＳ Ｐゴシック" pitchFamily="-110" charset="-128"/>
                <a:cs typeface="ＭＳ Ｐゴシック" pitchFamily="-110" charset="-128"/>
              </a:rPr>
              <a:t>Gaussian filter and boundary </a:t>
            </a:r>
            <a:r>
              <a:rPr lang="en-NZ" altLang="zh-CN" sz="3600" dirty="0" smtClean="0">
                <a:latin typeface="Calibri" pitchFamily="34" charset="0"/>
                <a:ea typeface="ＭＳ Ｐゴシック" pitchFamily="-110" charset="-128"/>
                <a:cs typeface="ＭＳ Ｐゴシック" pitchFamily="-110" charset="-128"/>
              </a:rPr>
              <a:t>distance detection</a:t>
            </a:r>
            <a:endParaRPr lang="en-NZ" altLang="zh-CN" sz="3600" dirty="0">
              <a:latin typeface="Calibri" pitchFamily="34" charset="0"/>
              <a:ea typeface="ＭＳ Ｐゴシック" pitchFamily="-110" charset="-128"/>
              <a:cs typeface="ＭＳ Ｐゴシック" pitchFamily="-110" charset="-128"/>
            </a:endParaRPr>
          </a:p>
        </p:txBody>
      </p:sp>
      <p:pic>
        <p:nvPicPr>
          <p:cNvPr id="4" name="Picture 2" descr="D:\PhD\MedSciConference\poster\posterPIc\MYfilter6.jpg"/>
          <p:cNvPicPr>
            <a:picLocks noChangeAspect="1" noChangeArrowheads="1"/>
          </p:cNvPicPr>
          <p:nvPr/>
        </p:nvPicPr>
        <p:blipFill rotWithShape="1">
          <a:blip r:embed="rId14">
            <a:extLst>
              <a:ext uri="{28A0092B-C50C-407E-A947-70E740481C1C}">
                <a14:useLocalDpi xmlns:a14="http://schemas.microsoft.com/office/drawing/2010/main" val="0"/>
              </a:ext>
            </a:extLst>
          </a:blip>
          <a:srcRect l="15306" t="7348" r="15710" b="14505"/>
          <a:stretch/>
        </p:blipFill>
        <p:spPr bwMode="auto">
          <a:xfrm>
            <a:off x="10981351" y="28513129"/>
            <a:ext cx="6116587" cy="3562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D:\PhD\MedSciConference\poster\posterPIc\MYfilter3_1.jpg"/>
          <p:cNvPicPr>
            <a:picLocks noChangeAspect="1" noChangeArrowheads="1"/>
          </p:cNvPicPr>
          <p:nvPr/>
        </p:nvPicPr>
        <p:blipFill rotWithShape="1">
          <a:blip r:embed="rId15">
            <a:extLst>
              <a:ext uri="{28A0092B-C50C-407E-A947-70E740481C1C}">
                <a14:useLocalDpi xmlns:a14="http://schemas.microsoft.com/office/drawing/2010/main" val="0"/>
              </a:ext>
            </a:extLst>
          </a:blip>
          <a:srcRect l="20191" t="6838" r="21010" b="15463"/>
          <a:stretch/>
        </p:blipFill>
        <p:spPr bwMode="auto">
          <a:xfrm>
            <a:off x="8229600" y="23654579"/>
            <a:ext cx="6472895" cy="3854434"/>
          </a:xfrm>
          <a:prstGeom prst="rect">
            <a:avLst/>
          </a:prstGeom>
          <a:solidFill>
            <a:schemeClr val="accent1">
              <a:alpha val="22000"/>
            </a:schemeClr>
          </a:solidFill>
          <a:ln w="60325" cap="flat" cmpd="sng" algn="ctr">
            <a:noFill/>
            <a:prstDash val="solid"/>
            <a:round/>
            <a:headEnd type="none" w="med" len="med"/>
            <a:tailEnd type="none" w="med" len="med"/>
          </a:ln>
          <a:effectLst/>
          <a:extLst/>
        </p:spPr>
      </p:pic>
      <p:sp>
        <p:nvSpPr>
          <p:cNvPr id="79" name="TextBox 78"/>
          <p:cNvSpPr txBox="1"/>
          <p:nvPr/>
        </p:nvSpPr>
        <p:spPr>
          <a:xfrm>
            <a:off x="13731992" y="23685544"/>
            <a:ext cx="892165" cy="707886"/>
          </a:xfrm>
          <a:prstGeom prst="rect">
            <a:avLst/>
          </a:prstGeom>
          <a:noFill/>
        </p:spPr>
        <p:txBody>
          <a:bodyPr wrap="square" rtlCol="0">
            <a:spAutoFit/>
          </a:bodyPr>
          <a:lstStyle/>
          <a:p>
            <a:r>
              <a:rPr lang="en-US" altLang="zh-CN" sz="4000" b="1" dirty="0" smtClean="0">
                <a:solidFill>
                  <a:schemeClr val="bg1"/>
                </a:solidFill>
              </a:rPr>
              <a:t>3</a:t>
            </a:r>
            <a:endParaRPr lang="zh-CN" altLang="en-US" sz="4000" b="1" dirty="0">
              <a:solidFill>
                <a:schemeClr val="bg1"/>
              </a:solidFill>
            </a:endParaRPr>
          </a:p>
        </p:txBody>
      </p:sp>
      <p:pic>
        <p:nvPicPr>
          <p:cNvPr id="1029" name="Picture 5" descr="D:\PhD\MedSciConference\poster\posterPIc\MYfilter5_2.jpg"/>
          <p:cNvPicPr>
            <a:picLocks noChangeAspect="1" noChangeArrowheads="1"/>
          </p:cNvPicPr>
          <p:nvPr/>
        </p:nvPicPr>
        <p:blipFill rotWithShape="1">
          <a:blip r:embed="rId16">
            <a:extLst>
              <a:ext uri="{28A0092B-C50C-407E-A947-70E740481C1C}">
                <a14:useLocalDpi xmlns:a14="http://schemas.microsoft.com/office/drawing/2010/main" val="0"/>
              </a:ext>
            </a:extLst>
          </a:blip>
          <a:srcRect l="20795" t="6764" r="22297" b="15986"/>
          <a:stretch/>
        </p:blipFill>
        <p:spPr bwMode="auto">
          <a:xfrm>
            <a:off x="1045340" y="28407729"/>
            <a:ext cx="6269860" cy="365377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D:\PhD\MedSciConference\poster\posterPIc\MYfilter4_2.jpg"/>
          <p:cNvPicPr>
            <a:picLocks noChangeAspect="1" noChangeArrowheads="1"/>
          </p:cNvPicPr>
          <p:nvPr/>
        </p:nvPicPr>
        <p:blipFill rotWithShape="1">
          <a:blip r:embed="rId17">
            <a:extLst>
              <a:ext uri="{28A0092B-C50C-407E-A947-70E740481C1C}">
                <a14:useLocalDpi xmlns:a14="http://schemas.microsoft.com/office/drawing/2010/main" val="0"/>
              </a:ext>
            </a:extLst>
          </a:blip>
          <a:srcRect l="20033" t="6864" r="20118" b="13337"/>
          <a:stretch/>
        </p:blipFill>
        <p:spPr bwMode="auto">
          <a:xfrm>
            <a:off x="15391905" y="23621999"/>
            <a:ext cx="6195188" cy="38862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p:cNvPicPr>
            <a:picLocks noChangeAspect="1" noChangeArrowheads="1"/>
          </p:cNvPicPr>
          <p:nvPr/>
        </p:nvPicPr>
        <p:blipFill rotWithShape="1">
          <a:blip r:embed="rId18">
            <a:extLst>
              <a:ext uri="{28A0092B-C50C-407E-A947-70E740481C1C}">
                <a14:useLocalDpi xmlns:a14="http://schemas.microsoft.com/office/drawing/2010/main" val="0"/>
              </a:ext>
            </a:extLst>
          </a:blip>
          <a:srcRect l="11916" t="26733" r="50382" b="31401"/>
          <a:stretch/>
        </p:blipFill>
        <p:spPr bwMode="auto">
          <a:xfrm>
            <a:off x="1487416" y="33533133"/>
            <a:ext cx="5683938" cy="343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左弧形箭头 82"/>
          <p:cNvSpPr/>
          <p:nvPr/>
        </p:nvSpPr>
        <p:spPr bwMode="auto">
          <a:xfrm>
            <a:off x="928680" y="36548945"/>
            <a:ext cx="747720" cy="2414558"/>
          </a:xfrm>
          <a:prstGeom prst="curved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6" name="Down Arrow 30"/>
          <p:cNvSpPr/>
          <p:nvPr/>
        </p:nvSpPr>
        <p:spPr bwMode="auto">
          <a:xfrm>
            <a:off x="15086021" y="14592300"/>
            <a:ext cx="1415079" cy="2057053"/>
          </a:xfrm>
          <a:prstGeom prst="downArrow">
            <a:avLst>
              <a:gd name="adj1" fmla="val 45861"/>
              <a:gd name="adj2" fmla="val 55696"/>
            </a:avLst>
          </a:prstGeom>
          <a:solidFill>
            <a:schemeClr val="bg1"/>
          </a:solidFill>
          <a:ln w="41275" cap="flat" cmpd="sng" algn="ctr">
            <a:solidFill>
              <a:srgbClr val="1F498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2" name="Down Arrow 30"/>
          <p:cNvSpPr/>
          <p:nvPr/>
        </p:nvSpPr>
        <p:spPr bwMode="auto">
          <a:xfrm rot="2612582">
            <a:off x="23999268" y="16191504"/>
            <a:ext cx="1415079" cy="2452915"/>
          </a:xfrm>
          <a:prstGeom prst="downArrow">
            <a:avLst>
              <a:gd name="adj1" fmla="val 45861"/>
              <a:gd name="adj2" fmla="val 55696"/>
            </a:avLst>
          </a:prstGeom>
          <a:solidFill>
            <a:schemeClr val="bg1"/>
          </a:solidFill>
          <a:ln w="41275" cap="flat" cmpd="sng" algn="ctr">
            <a:solidFill>
              <a:srgbClr val="1F498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8" name="TextBox 97"/>
          <p:cNvSpPr txBox="1"/>
          <p:nvPr/>
        </p:nvSpPr>
        <p:spPr>
          <a:xfrm>
            <a:off x="20694928" y="23768813"/>
            <a:ext cx="892165" cy="707886"/>
          </a:xfrm>
          <a:prstGeom prst="rect">
            <a:avLst/>
          </a:prstGeom>
          <a:noFill/>
        </p:spPr>
        <p:txBody>
          <a:bodyPr wrap="square" rtlCol="0">
            <a:spAutoFit/>
          </a:bodyPr>
          <a:lstStyle/>
          <a:p>
            <a:r>
              <a:rPr lang="en-US" altLang="zh-CN" sz="4000" b="1" dirty="0" smtClean="0">
                <a:solidFill>
                  <a:schemeClr val="bg1"/>
                </a:solidFill>
              </a:rPr>
              <a:t>4</a:t>
            </a:r>
            <a:endParaRPr lang="zh-CN" altLang="en-US" sz="4000" b="1" dirty="0">
              <a:solidFill>
                <a:schemeClr val="bg1"/>
              </a:solidFill>
            </a:endParaRPr>
          </a:p>
        </p:txBody>
      </p:sp>
      <p:sp>
        <p:nvSpPr>
          <p:cNvPr id="99" name="TextBox 98"/>
          <p:cNvSpPr txBox="1"/>
          <p:nvPr/>
        </p:nvSpPr>
        <p:spPr>
          <a:xfrm>
            <a:off x="6054954" y="28668412"/>
            <a:ext cx="892165" cy="707886"/>
          </a:xfrm>
          <a:prstGeom prst="rect">
            <a:avLst/>
          </a:prstGeom>
          <a:noFill/>
        </p:spPr>
        <p:txBody>
          <a:bodyPr wrap="square" rtlCol="0">
            <a:spAutoFit/>
          </a:bodyPr>
          <a:lstStyle/>
          <a:p>
            <a:r>
              <a:rPr lang="en-US" altLang="zh-CN" sz="4000" b="1" dirty="0" smtClean="0">
                <a:solidFill>
                  <a:schemeClr val="bg1"/>
                </a:solidFill>
              </a:rPr>
              <a:t>5</a:t>
            </a:r>
            <a:endParaRPr lang="zh-CN" altLang="en-US" sz="4000" b="1" dirty="0">
              <a:solidFill>
                <a:schemeClr val="bg1"/>
              </a:solidFill>
            </a:endParaRPr>
          </a:p>
        </p:txBody>
      </p:sp>
      <p:sp>
        <p:nvSpPr>
          <p:cNvPr id="101" name="TextBox 100"/>
          <p:cNvSpPr txBox="1"/>
          <p:nvPr/>
        </p:nvSpPr>
        <p:spPr>
          <a:xfrm>
            <a:off x="16170201" y="28624269"/>
            <a:ext cx="892165" cy="707886"/>
          </a:xfrm>
          <a:prstGeom prst="rect">
            <a:avLst/>
          </a:prstGeom>
          <a:noFill/>
        </p:spPr>
        <p:txBody>
          <a:bodyPr wrap="square" rtlCol="0">
            <a:spAutoFit/>
          </a:bodyPr>
          <a:lstStyle/>
          <a:p>
            <a:r>
              <a:rPr lang="en-US" altLang="zh-CN" sz="4000" b="1" dirty="0" smtClean="0">
                <a:solidFill>
                  <a:schemeClr val="bg1"/>
                </a:solidFill>
              </a:rPr>
              <a:t>6</a:t>
            </a:r>
            <a:endParaRPr lang="zh-CN" altLang="en-US" sz="4000" b="1" dirty="0">
              <a:solidFill>
                <a:schemeClr val="bg1"/>
              </a:solidFill>
            </a:endParaRPr>
          </a:p>
        </p:txBody>
      </p:sp>
      <p:sp>
        <p:nvSpPr>
          <p:cNvPr id="102" name="Snip Single Corner Rectangle 16"/>
          <p:cNvSpPr/>
          <p:nvPr/>
        </p:nvSpPr>
        <p:spPr>
          <a:xfrm flipH="1">
            <a:off x="22468111" y="38290500"/>
            <a:ext cx="7329715" cy="1181100"/>
          </a:xfrm>
          <a:prstGeom prst="rect">
            <a:avLst/>
          </a:prstGeom>
          <a:solidFill>
            <a:srgbClr val="1F497D"/>
          </a:solidFill>
          <a:ln w="76200" cap="flat" cmpd="sng" algn="ctr">
            <a:solidFill>
              <a:srgbClr val="1F497D"/>
            </a:solidFill>
            <a:prstDash val="solid"/>
          </a:ln>
          <a:effectLst/>
        </p:spPr>
        <p:txBody>
          <a:bodyPr rtlCol="0" anchor="ctr"/>
          <a:lstStyle>
            <a:defPPr>
              <a:defRPr lang="en-NZ"/>
            </a:defPPr>
            <a:lvl1pPr algn="l" rtl="0" eaLnBrk="0" fontAlgn="base" hangingPunct="0">
              <a:spcBef>
                <a:spcPct val="0"/>
              </a:spcBef>
              <a:spcAft>
                <a:spcPct val="0"/>
              </a:spcAft>
              <a:defRPr sz="1700" kern="1200">
                <a:solidFill>
                  <a:schemeClr val="tx1"/>
                </a:solidFill>
                <a:latin typeface="Arial" charset="0"/>
                <a:ea typeface="ＭＳ Ｐゴシック" charset="-128"/>
                <a:cs typeface="+mn-cs"/>
              </a:defRPr>
            </a:lvl1pPr>
            <a:lvl2pPr marL="323143" algn="l" rtl="0" eaLnBrk="0" fontAlgn="base" hangingPunct="0">
              <a:spcBef>
                <a:spcPct val="0"/>
              </a:spcBef>
              <a:spcAft>
                <a:spcPct val="0"/>
              </a:spcAft>
              <a:defRPr sz="1700" kern="1200">
                <a:solidFill>
                  <a:schemeClr val="tx1"/>
                </a:solidFill>
                <a:latin typeface="Arial" charset="0"/>
                <a:ea typeface="ＭＳ Ｐゴシック" charset="-128"/>
                <a:cs typeface="+mn-cs"/>
              </a:defRPr>
            </a:lvl2pPr>
            <a:lvl3pPr marL="646285" algn="l" rtl="0" eaLnBrk="0" fontAlgn="base" hangingPunct="0">
              <a:spcBef>
                <a:spcPct val="0"/>
              </a:spcBef>
              <a:spcAft>
                <a:spcPct val="0"/>
              </a:spcAft>
              <a:defRPr sz="1700" kern="1200">
                <a:solidFill>
                  <a:schemeClr val="tx1"/>
                </a:solidFill>
                <a:latin typeface="Arial" charset="0"/>
                <a:ea typeface="ＭＳ Ｐゴシック" charset="-128"/>
                <a:cs typeface="+mn-cs"/>
              </a:defRPr>
            </a:lvl3pPr>
            <a:lvl4pPr marL="969429" algn="l" rtl="0" eaLnBrk="0" fontAlgn="base" hangingPunct="0">
              <a:spcBef>
                <a:spcPct val="0"/>
              </a:spcBef>
              <a:spcAft>
                <a:spcPct val="0"/>
              </a:spcAft>
              <a:defRPr sz="1700" kern="1200">
                <a:solidFill>
                  <a:schemeClr val="tx1"/>
                </a:solidFill>
                <a:latin typeface="Arial" charset="0"/>
                <a:ea typeface="ＭＳ Ｐゴシック" charset="-128"/>
                <a:cs typeface="+mn-cs"/>
              </a:defRPr>
            </a:lvl4pPr>
            <a:lvl5pPr marL="1292572" algn="l" rtl="0" eaLnBrk="0" fontAlgn="base" hangingPunct="0">
              <a:spcBef>
                <a:spcPct val="0"/>
              </a:spcBef>
              <a:spcAft>
                <a:spcPct val="0"/>
              </a:spcAft>
              <a:defRPr sz="1700" kern="1200">
                <a:solidFill>
                  <a:schemeClr val="tx1"/>
                </a:solidFill>
                <a:latin typeface="Arial" charset="0"/>
                <a:ea typeface="ＭＳ Ｐゴシック" charset="-128"/>
                <a:cs typeface="+mn-cs"/>
              </a:defRPr>
            </a:lvl5pPr>
            <a:lvl6pPr marL="1615713" algn="l" defTabSz="646285" rtl="0" eaLnBrk="1" latinLnBrk="0" hangingPunct="1">
              <a:defRPr sz="1700" kern="1200">
                <a:solidFill>
                  <a:schemeClr val="tx1"/>
                </a:solidFill>
                <a:latin typeface="Arial" charset="0"/>
                <a:ea typeface="ＭＳ Ｐゴシック" charset="-128"/>
                <a:cs typeface="+mn-cs"/>
              </a:defRPr>
            </a:lvl6pPr>
            <a:lvl7pPr marL="1938856" algn="l" defTabSz="646285" rtl="0" eaLnBrk="1" latinLnBrk="0" hangingPunct="1">
              <a:defRPr sz="1700" kern="1200">
                <a:solidFill>
                  <a:schemeClr val="tx1"/>
                </a:solidFill>
                <a:latin typeface="Arial" charset="0"/>
                <a:ea typeface="ＭＳ Ｐゴシック" charset="-128"/>
                <a:cs typeface="+mn-cs"/>
              </a:defRPr>
            </a:lvl7pPr>
            <a:lvl8pPr marL="2261999" algn="l" defTabSz="646285" rtl="0" eaLnBrk="1" latinLnBrk="0" hangingPunct="1">
              <a:defRPr sz="1700" kern="1200">
                <a:solidFill>
                  <a:schemeClr val="tx1"/>
                </a:solidFill>
                <a:latin typeface="Arial" charset="0"/>
                <a:ea typeface="ＭＳ Ｐゴシック" charset="-128"/>
                <a:cs typeface="+mn-cs"/>
              </a:defRPr>
            </a:lvl8pPr>
            <a:lvl9pPr marL="2585142" algn="l" defTabSz="646285" rtl="0" eaLnBrk="1" latinLnBrk="0" hangingPunct="1">
              <a:defRPr sz="1700" kern="1200">
                <a:solidFill>
                  <a:schemeClr val="tx1"/>
                </a:solidFill>
                <a:latin typeface="Arial" charset="0"/>
                <a:ea typeface="ＭＳ Ｐゴシック" charset="-128"/>
                <a:cs typeface="+mn-cs"/>
              </a:defRPr>
            </a:lvl9pPr>
          </a:lstStyle>
          <a:p>
            <a:pPr algn="ctr" defTabSz="914400">
              <a:defRPr/>
            </a:pPr>
            <a:r>
              <a:rPr lang="en-NZ" sz="4400" b="1" dirty="0" smtClean="0">
                <a:solidFill>
                  <a:schemeClr val="bg1"/>
                </a:solidFill>
                <a:latin typeface="Calibri" pitchFamily="34" charset="0"/>
              </a:rPr>
              <a:t>Future work</a:t>
            </a:r>
            <a:endParaRPr lang="en-NZ" sz="4400" b="1" dirty="0">
              <a:solidFill>
                <a:schemeClr val="bg1"/>
              </a:solidFill>
              <a:latin typeface="Calibri" pitchFamily="34"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1486951193"/>
              </p:ext>
            </p:extLst>
          </p:nvPr>
        </p:nvGraphicFramePr>
        <p:xfrm>
          <a:off x="26900792" y="16086468"/>
          <a:ext cx="1381125" cy="352425"/>
        </p:xfrm>
        <a:graphic>
          <a:graphicData uri="http://schemas.openxmlformats.org/presentationml/2006/ole">
            <mc:AlternateContent xmlns:mc="http://schemas.openxmlformats.org/markup-compatibility/2006">
              <mc:Choice xmlns:v="urn:schemas-microsoft-com:vml" Requires="v">
                <p:oleObj spid="_x0000_s1076" name="工作表" r:id="rId19" imgW="1381119" imgH="352307" progId="Excel.Sheet.12">
                  <p:embed/>
                </p:oleObj>
              </mc:Choice>
              <mc:Fallback>
                <p:oleObj name="工作表" r:id="rId19" imgW="1381119" imgH="352307" progId="Excel.Sheet.12">
                  <p:embed/>
                  <p:pic>
                    <p:nvPicPr>
                      <p:cNvPr id="0" name=""/>
                      <p:cNvPicPr/>
                      <p:nvPr/>
                    </p:nvPicPr>
                    <p:blipFill>
                      <a:blip r:embed="rId20"/>
                      <a:stretch>
                        <a:fillRect/>
                      </a:stretch>
                    </p:blipFill>
                    <p:spPr>
                      <a:xfrm>
                        <a:off x="26900792" y="16086468"/>
                        <a:ext cx="1381125" cy="352425"/>
                      </a:xfrm>
                      <a:prstGeom prst="rect">
                        <a:avLst/>
                      </a:prstGeom>
                    </p:spPr>
                  </p:pic>
                </p:oleObj>
              </mc:Fallback>
            </mc:AlternateContent>
          </a:graphicData>
        </a:graphic>
      </p:graphicFrame>
      <p:pic>
        <p:nvPicPr>
          <p:cNvPr id="1040" name="Picture 16"/>
          <p:cNvPicPr>
            <a:picLocks noChangeAspect="1" noChangeArrowheads="1"/>
          </p:cNvPicPr>
          <p:nvPr/>
        </p:nvPicPr>
        <p:blipFill rotWithShape="1">
          <a:blip r:embed="rId21">
            <a:extLst>
              <a:ext uri="{28A0092B-C50C-407E-A947-70E740481C1C}">
                <a14:useLocalDpi xmlns:a14="http://schemas.microsoft.com/office/drawing/2010/main" val="0"/>
              </a:ext>
            </a:extLst>
          </a:blip>
          <a:srcRect l="32505" t="30895" r="20476" b="13026"/>
          <a:stretch/>
        </p:blipFill>
        <p:spPr bwMode="auto">
          <a:xfrm>
            <a:off x="8317406" y="33355209"/>
            <a:ext cx="6385090" cy="418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rotWithShape="1">
          <a:blip r:embed="rId22">
            <a:extLst>
              <a:ext uri="{28A0092B-C50C-407E-A947-70E740481C1C}">
                <a14:useLocalDpi xmlns:a14="http://schemas.microsoft.com/office/drawing/2010/main" val="0"/>
              </a:ext>
            </a:extLst>
          </a:blip>
          <a:srcRect l="33491" t="28976" r="10612" b="9993"/>
          <a:stretch/>
        </p:blipFill>
        <p:spPr bwMode="auto">
          <a:xfrm>
            <a:off x="14908291" y="33337500"/>
            <a:ext cx="7151609" cy="428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rotWithShape="1">
          <a:blip r:embed="rId23">
            <a:extLst>
              <a:ext uri="{28A0092B-C50C-407E-A947-70E740481C1C}">
                <a14:useLocalDpi xmlns:a14="http://schemas.microsoft.com/office/drawing/2010/main" val="0"/>
              </a:ext>
            </a:extLst>
          </a:blip>
          <a:srcRect l="34314" t="30223" r="10896" b="16622"/>
          <a:stretch/>
        </p:blipFill>
        <p:spPr bwMode="auto">
          <a:xfrm>
            <a:off x="8192068" y="37813374"/>
            <a:ext cx="6510427" cy="3966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8" name="Picture 24"/>
          <p:cNvPicPr>
            <a:picLocks noChangeAspect="1" noChangeArrowheads="1"/>
          </p:cNvPicPr>
          <p:nvPr/>
        </p:nvPicPr>
        <p:blipFill rotWithShape="1">
          <a:blip r:embed="rId24">
            <a:extLst>
              <a:ext uri="{28A0092B-C50C-407E-A947-70E740481C1C}">
                <a14:useLocalDpi xmlns:a14="http://schemas.microsoft.com/office/drawing/2010/main" val="0"/>
              </a:ext>
            </a:extLst>
          </a:blip>
          <a:srcRect l="12912" t="32499" r="28424" b="13361"/>
          <a:stretch/>
        </p:blipFill>
        <p:spPr bwMode="auto">
          <a:xfrm>
            <a:off x="14908290" y="37756224"/>
            <a:ext cx="7151609"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SciPoster_Yuwen">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abi-poster-new-logo" id="{60EEBCDD-CD81-304A-AD9E-D24CE65C65CD}" vid="{35D40B1E-CB6C-D04E-AE7B-983DF4DC71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MedSciPoster_Yuwen</Template>
  <TotalTime>7258</TotalTime>
  <Words>528</Words>
  <Application>Microsoft Office PowerPoint</Application>
  <PresentationFormat>自定义</PresentationFormat>
  <Paragraphs>50</Paragraphs>
  <Slides>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3" baseType="lpstr">
      <vt:lpstr>MedSciPoster_Yuwen</vt:lpstr>
      <vt:lpstr>工作表</vt:lpstr>
      <vt:lpstr> Automatic principal component based lung lobe segmentation from CT scans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poster</dc:title>
  <dc:creator>zywamxj</dc:creator>
  <cp:lastModifiedBy>zywamxj</cp:lastModifiedBy>
  <cp:revision>73</cp:revision>
  <dcterms:created xsi:type="dcterms:W3CDTF">2016-08-15T08:43:53Z</dcterms:created>
  <dcterms:modified xsi:type="dcterms:W3CDTF">2016-08-22T10:55:21Z</dcterms:modified>
</cp:coreProperties>
</file>