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30275213"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8BC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723"/>
    <p:restoredTop sz="94822" autoAdjust="0"/>
  </p:normalViewPr>
  <p:slideViewPr>
    <p:cSldViewPr>
      <p:cViewPr>
        <p:scale>
          <a:sx n="25" d="100"/>
          <a:sy n="25" d="100"/>
        </p:scale>
        <p:origin x="-1416" y="204"/>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cs typeface="ＭＳ Ｐゴシック" charset="-128"/>
              </a:defRPr>
            </a:lvl1pPr>
          </a:lstStyle>
          <a:p>
            <a:pPr>
              <a:defRPr/>
            </a:pPr>
            <a:endParaRPr lang="en-GB"/>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cs typeface="ＭＳ Ｐゴシック" charset="-128"/>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cs typeface="ＭＳ Ｐゴシック" charset="-128"/>
              </a:defRPr>
            </a:lvl1pPr>
          </a:lstStyle>
          <a:p>
            <a:pPr>
              <a:defRPr/>
            </a:pPr>
            <a:endParaRPr lang="en-GB"/>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194C8193-DBFD-4CC0-B363-AEEEE72DDD68}" type="slidenum">
              <a:rPr lang="en-US" altLang="en-US"/>
              <a:pPr/>
              <a:t>‹#›</a:t>
            </a:fld>
            <a:endParaRPr lang="en-US" altLang="en-US"/>
          </a:p>
        </p:txBody>
      </p:sp>
    </p:spTree>
    <p:extLst>
      <p:ext uri="{BB962C8B-B14F-4D97-AF65-F5344CB8AC3E}">
        <p14:creationId xmlns:p14="http://schemas.microsoft.com/office/powerpoint/2010/main" val="21422940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281DCCE2-91D9-4367-8CE3-ABB4A2774A31}" type="slidenum">
              <a:rPr lang="en-US" altLang="en-US" sz="1200"/>
              <a:pPr/>
              <a:t>1</a:t>
            </a:fld>
            <a:endParaRPr lang="en-US" altLang="en-US" sz="1200"/>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ea typeface="ＭＳ Ｐゴシック" charset="-128"/>
            </a:endParaRPr>
          </a:p>
        </p:txBody>
      </p:sp>
    </p:spTree>
    <p:extLst>
      <p:ext uri="{BB962C8B-B14F-4D97-AF65-F5344CB8AC3E}">
        <p14:creationId xmlns:p14="http://schemas.microsoft.com/office/powerpoint/2010/main" val="550566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6900"/>
            <a:ext cx="25734963" cy="9175750"/>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4541838" y="24255413"/>
            <a:ext cx="21191537"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extLst>
      <p:ext uri="{BB962C8B-B14F-4D97-AF65-F5344CB8AC3E}">
        <p14:creationId xmlns:p14="http://schemas.microsoft.com/office/powerpoint/2010/main" val="23379013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6444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174200" y="3657600"/>
            <a:ext cx="7010400" cy="374904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143000" y="3657600"/>
            <a:ext cx="20878800" cy="37490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34110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279150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390775" y="27505025"/>
            <a:ext cx="25734963" cy="8501063"/>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2390775" y="18141950"/>
            <a:ext cx="25734963" cy="93630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76042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143000" y="7391400"/>
            <a:ext cx="13906500" cy="3375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15201900" y="7391400"/>
            <a:ext cx="13906500" cy="3375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17726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46263" cy="7134225"/>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514475" y="9580563"/>
            <a:ext cx="13376275"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514475" y="13574713"/>
            <a:ext cx="13376275"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15379700" y="9580563"/>
            <a:ext cx="1338103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15379700" y="13574713"/>
            <a:ext cx="13381038"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67025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35547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28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59975" cy="725170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11836400" y="1704975"/>
            <a:ext cx="16924338" cy="36531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1514475" y="8956675"/>
            <a:ext cx="9959975" cy="292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8381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934075" y="29962475"/>
            <a:ext cx="18165763" cy="3536950"/>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5934075" y="3824288"/>
            <a:ext cx="18165763" cy="25682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5934075" y="33499425"/>
            <a:ext cx="18165763" cy="502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8355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43000" y="3657600"/>
            <a:ext cx="28041600"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zh-CN" altLang="en-US" smtClean="0"/>
              <a:t>单击此处编辑母版标题样式</a:t>
            </a:r>
            <a:endParaRPr lang="en-US" altLang="en-US" smtClean="0"/>
          </a:p>
        </p:txBody>
      </p:sp>
      <p:sp>
        <p:nvSpPr>
          <p:cNvPr id="1027" name="Rectangle 3"/>
          <p:cNvSpPr>
            <a:spLocks noGrp="1" noChangeArrowheads="1"/>
          </p:cNvSpPr>
          <p:nvPr>
            <p:ph type="body" idx="1"/>
          </p:nvPr>
        </p:nvSpPr>
        <p:spPr bwMode="auto">
          <a:xfrm>
            <a:off x="1143000" y="7391400"/>
            <a:ext cx="27965400" cy="3375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28" name="Picture 11" descr="A0Top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0106158" cy="282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ABI_Positive_RGB_NoStrap.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394189" y="-39163"/>
            <a:ext cx="9881024" cy="257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4175125" rtl="0" eaLnBrk="1" fontAlgn="base" hangingPunct="1">
        <a:spcBef>
          <a:spcPct val="0"/>
        </a:spcBef>
        <a:spcAft>
          <a:spcPct val="0"/>
        </a:spcAft>
        <a:defRPr sz="12000" b="1">
          <a:solidFill>
            <a:schemeClr val="tx2"/>
          </a:solidFill>
          <a:latin typeface="+mj-lt"/>
          <a:ea typeface="+mj-ea"/>
          <a:cs typeface="+mj-cs"/>
        </a:defRPr>
      </a:lvl1pPr>
      <a:lvl2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2pPr>
      <a:lvl3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3pPr>
      <a:lvl4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4pPr>
      <a:lvl5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5pPr>
      <a:lvl6pPr marL="4572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6pPr>
      <a:lvl7pPr marL="9144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7pPr>
      <a:lvl8pPr marL="13716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8pPr>
      <a:lvl9pPr marL="18288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9pPr>
    </p:titleStyle>
    <p:bodyStyle>
      <a:lvl1pPr marL="342900" indent="-342900" algn="l" defTabSz="4175125" rtl="0" eaLnBrk="1" fontAlgn="base" hangingPunct="1">
        <a:spcBef>
          <a:spcPct val="20000"/>
        </a:spcBef>
        <a:spcAft>
          <a:spcPct val="0"/>
        </a:spcAft>
        <a:buChar char="•"/>
        <a:defRPr sz="3200">
          <a:solidFill>
            <a:schemeClr val="tx1"/>
          </a:solidFill>
          <a:latin typeface="+mn-lt"/>
          <a:ea typeface="+mn-ea"/>
          <a:cs typeface="+mn-cs"/>
        </a:defRPr>
      </a:lvl1pPr>
      <a:lvl2pPr marL="482600" indent="-279400" algn="l" defTabSz="4175125" rtl="0" eaLnBrk="1" fontAlgn="base" hangingPunct="1">
        <a:spcBef>
          <a:spcPct val="20000"/>
        </a:spcBef>
        <a:spcAft>
          <a:spcPct val="0"/>
        </a:spcAft>
        <a:buFont typeface="Times" charset="0"/>
        <a:buChar char="•"/>
        <a:defRPr sz="3200">
          <a:solidFill>
            <a:schemeClr val="tx1"/>
          </a:solidFill>
          <a:latin typeface="+mn-lt"/>
          <a:ea typeface="+mn-ea"/>
        </a:defRPr>
      </a:lvl2pPr>
      <a:lvl3pPr marL="863600" indent="-190500" algn="l" defTabSz="4175125" rtl="0" eaLnBrk="1" fontAlgn="base" hangingPunct="1">
        <a:spcBef>
          <a:spcPct val="20000"/>
        </a:spcBef>
        <a:spcAft>
          <a:spcPct val="0"/>
        </a:spcAft>
        <a:buChar char="–"/>
        <a:defRPr sz="3200">
          <a:solidFill>
            <a:schemeClr val="tx1"/>
          </a:solidFill>
          <a:latin typeface="+mn-lt"/>
          <a:ea typeface="+mn-ea"/>
        </a:defRPr>
      </a:lvl3pPr>
      <a:lvl4pPr marL="7307263" indent="-1042988" algn="l" defTabSz="4175125" rtl="0" eaLnBrk="1" fontAlgn="base" hangingPunct="1">
        <a:spcBef>
          <a:spcPct val="20000"/>
        </a:spcBef>
        <a:spcAft>
          <a:spcPct val="0"/>
        </a:spcAft>
        <a:buChar char="–"/>
        <a:defRPr sz="3200">
          <a:solidFill>
            <a:schemeClr val="tx1"/>
          </a:solidFill>
          <a:latin typeface="+mn-lt"/>
          <a:ea typeface="+mn-ea"/>
        </a:defRPr>
      </a:lvl4pPr>
      <a:lvl5pPr marL="9396413" indent="-1044575" algn="l" defTabSz="4175125" rtl="0" eaLnBrk="1" fontAlgn="base" hangingPunct="1">
        <a:spcBef>
          <a:spcPct val="20000"/>
        </a:spcBef>
        <a:spcAft>
          <a:spcPct val="0"/>
        </a:spcAft>
        <a:buChar char="»"/>
        <a:defRPr sz="3200">
          <a:solidFill>
            <a:schemeClr val="tx1"/>
          </a:solidFill>
          <a:latin typeface="+mn-lt"/>
          <a:ea typeface="+mn-ea"/>
        </a:defRPr>
      </a:lvl5pPr>
      <a:lvl6pPr marL="9853613" indent="-1044575" algn="l" defTabSz="4175125" rtl="0" eaLnBrk="1" fontAlgn="base" hangingPunct="1">
        <a:spcBef>
          <a:spcPct val="20000"/>
        </a:spcBef>
        <a:spcAft>
          <a:spcPct val="0"/>
        </a:spcAft>
        <a:buChar char="»"/>
        <a:defRPr sz="3200">
          <a:solidFill>
            <a:schemeClr val="tx1"/>
          </a:solidFill>
          <a:latin typeface="+mn-lt"/>
          <a:ea typeface="+mn-ea"/>
        </a:defRPr>
      </a:lvl6pPr>
      <a:lvl7pPr marL="10310813" indent="-1044575" algn="l" defTabSz="4175125" rtl="0" eaLnBrk="1" fontAlgn="base" hangingPunct="1">
        <a:spcBef>
          <a:spcPct val="20000"/>
        </a:spcBef>
        <a:spcAft>
          <a:spcPct val="0"/>
        </a:spcAft>
        <a:buChar char="»"/>
        <a:defRPr sz="3200">
          <a:solidFill>
            <a:schemeClr val="tx1"/>
          </a:solidFill>
          <a:latin typeface="+mn-lt"/>
          <a:ea typeface="+mn-ea"/>
        </a:defRPr>
      </a:lvl7pPr>
      <a:lvl8pPr marL="10768013" indent="-1044575" algn="l" defTabSz="4175125" rtl="0" eaLnBrk="1" fontAlgn="base" hangingPunct="1">
        <a:spcBef>
          <a:spcPct val="20000"/>
        </a:spcBef>
        <a:spcAft>
          <a:spcPct val="0"/>
        </a:spcAft>
        <a:buChar char="»"/>
        <a:defRPr sz="3200">
          <a:solidFill>
            <a:schemeClr val="tx1"/>
          </a:solidFill>
          <a:latin typeface="+mn-lt"/>
          <a:ea typeface="+mn-ea"/>
        </a:defRPr>
      </a:lvl8pPr>
      <a:lvl9pPr marL="11225213" indent="-1044575" algn="l" defTabSz="4175125" rtl="0" eaLnBrk="1" fontAlgn="base" hangingPunct="1">
        <a:spcBef>
          <a:spcPct val="20000"/>
        </a:spcBef>
        <a:spcAft>
          <a:spcPct val="0"/>
        </a:spcAft>
        <a:buChar char="»"/>
        <a:defRPr sz="3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3.png"/><Relationship Id="rId21" Type="http://schemas.openxmlformats.org/officeDocument/2006/relationships/image" Target="../media/image18.jpeg"/><Relationship Id="rId7" Type="http://schemas.openxmlformats.org/officeDocument/2006/relationships/image" Target="../media/image7.png"/><Relationship Id="rId12" Type="http://schemas.openxmlformats.org/officeDocument/2006/relationships/image" Target="../media/image8.jpe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jpeg"/><Relationship Id="rId1" Type="http://schemas.openxmlformats.org/officeDocument/2006/relationships/slideLayout" Target="../slideLayouts/slideLayout2.xml"/><Relationship Id="rId11" Type="http://schemas.openxmlformats.org/officeDocument/2006/relationships/image" Target="../media/image7.jpeg"/><Relationship Id="rId5" Type="http://schemas.openxmlformats.org/officeDocument/2006/relationships/image" Target="../media/image5.png"/><Relationship Id="rId15" Type="http://schemas.openxmlformats.org/officeDocument/2006/relationships/image" Target="../media/image12.png"/><Relationship Id="rId10" Type="http://schemas.openxmlformats.org/officeDocument/2006/relationships/image" Target="../media/image6.PNG"/><Relationship Id="rId19" Type="http://schemas.openxmlformats.org/officeDocument/2006/relationships/image" Target="../media/image16.jpe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1.png"/><Relationship Id="rId22"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title"/>
          </p:nvPr>
        </p:nvSpPr>
        <p:spPr>
          <a:xfrm>
            <a:off x="-190500" y="-1005183"/>
            <a:ext cx="19802200" cy="2673350"/>
          </a:xfrm>
        </p:spPr>
        <p:txBody>
          <a:bodyPr/>
          <a:lstStyle/>
          <a:p>
            <a:r>
              <a:rPr lang="en-US" altLang="zh-CN" dirty="0">
                <a:solidFill>
                  <a:schemeClr val="bg1"/>
                </a:solidFill>
              </a:rPr>
              <a:t/>
            </a:r>
            <a:br>
              <a:rPr lang="en-US" altLang="zh-CN" dirty="0">
                <a:solidFill>
                  <a:schemeClr val="bg1"/>
                </a:solidFill>
              </a:rPr>
            </a:br>
            <a:r>
              <a:rPr lang="en-US" altLang="zh-CN" sz="6000" dirty="0">
                <a:solidFill>
                  <a:schemeClr val="bg1"/>
                </a:solidFill>
              </a:rPr>
              <a:t>Automatic principal component based lung lobe segmentation from </a:t>
            </a:r>
            <a:r>
              <a:rPr lang="en-US" altLang="zh-CN" sz="6000" dirty="0" smtClean="0">
                <a:solidFill>
                  <a:schemeClr val="bg1"/>
                </a:solidFill>
              </a:rPr>
              <a:t>CT scans</a:t>
            </a:r>
            <a:endParaRPr lang="en-US" altLang="zh-CN" sz="6000" dirty="0">
              <a:solidFill>
                <a:schemeClr val="bg1"/>
              </a:solidFill>
            </a:endParaRPr>
          </a:p>
        </p:txBody>
      </p:sp>
      <p:sp>
        <p:nvSpPr>
          <p:cNvPr id="14" name="TextBox 13"/>
          <p:cNvSpPr txBox="1"/>
          <p:nvPr/>
        </p:nvSpPr>
        <p:spPr>
          <a:xfrm>
            <a:off x="423268" y="2777332"/>
            <a:ext cx="278197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spcBef>
                <a:spcPct val="50000"/>
              </a:spcBef>
              <a:defRPr sz="4000" b="1">
                <a:latin typeface="Verdana" charset="0"/>
              </a:defRPr>
            </a:lvl1pPr>
            <a:lvl2pPr marL="37931725" indent="-37474525"/>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NZ" altLang="zh-CN" dirty="0" err="1" smtClean="0"/>
              <a:t>Yuwen</a:t>
            </a:r>
            <a:r>
              <a:rPr lang="en-NZ" altLang="zh-CN" dirty="0" smtClean="0"/>
              <a:t> Zhang</a:t>
            </a:r>
            <a:r>
              <a:rPr lang="en-NZ" altLang="zh-CN" sz="3600" baseline="30000" dirty="0" smtClean="0"/>
              <a:t>1</a:t>
            </a:r>
            <a:r>
              <a:rPr lang="en-NZ" altLang="zh-CN" dirty="0" smtClean="0"/>
              <a:t>, </a:t>
            </a:r>
            <a:r>
              <a:rPr lang="en-NZ" altLang="zh-CN" dirty="0" err="1" smtClean="0"/>
              <a:t>Mahyar</a:t>
            </a:r>
            <a:r>
              <a:rPr lang="en-NZ" altLang="zh-CN" dirty="0" smtClean="0"/>
              <a:t> Osanlouy</a:t>
            </a:r>
            <a:r>
              <a:rPr lang="en-NZ" altLang="zh-CN" baseline="30000" dirty="0"/>
              <a:t>1</a:t>
            </a:r>
            <a:r>
              <a:rPr lang="en-NZ" altLang="zh-CN" dirty="0" smtClean="0"/>
              <a:t>, </a:t>
            </a:r>
            <a:r>
              <a:rPr lang="en-NZ" altLang="zh-CN" dirty="0" err="1" smtClean="0"/>
              <a:t>Alys</a:t>
            </a:r>
            <a:r>
              <a:rPr lang="en-NZ" altLang="zh-CN" dirty="0" smtClean="0"/>
              <a:t> Clark</a:t>
            </a:r>
            <a:r>
              <a:rPr lang="en-NZ" altLang="zh-CN" baseline="30000" dirty="0"/>
              <a:t>1</a:t>
            </a:r>
            <a:r>
              <a:rPr lang="en-NZ" altLang="zh-CN" dirty="0" smtClean="0"/>
              <a:t>, Eric Hoffman</a:t>
            </a:r>
            <a:r>
              <a:rPr lang="en-NZ" altLang="zh-CN" baseline="30000" dirty="0" smtClean="0"/>
              <a:t>2</a:t>
            </a:r>
            <a:r>
              <a:rPr lang="en-NZ" altLang="zh-CN" dirty="0" smtClean="0"/>
              <a:t>, </a:t>
            </a:r>
            <a:r>
              <a:rPr lang="en-NZ" altLang="zh-CN" dirty="0" err="1"/>
              <a:t>Merryn</a:t>
            </a:r>
            <a:r>
              <a:rPr lang="en-NZ" altLang="zh-CN" dirty="0"/>
              <a:t> </a:t>
            </a:r>
            <a:r>
              <a:rPr lang="en-NZ" altLang="zh-CN" dirty="0" smtClean="0"/>
              <a:t>Tawhai</a:t>
            </a:r>
            <a:r>
              <a:rPr lang="en-NZ" altLang="zh-CN" baseline="30000" dirty="0" smtClean="0"/>
              <a:t>1</a:t>
            </a:r>
            <a:r>
              <a:rPr lang="en-NZ" altLang="zh-CN" dirty="0" smtClean="0"/>
              <a:t>.</a:t>
            </a:r>
          </a:p>
          <a:p>
            <a:r>
              <a:rPr lang="en-NZ" altLang="zh-CN" baseline="30000" dirty="0" smtClean="0"/>
              <a:t>1</a:t>
            </a:r>
            <a:r>
              <a:rPr lang="en-US" altLang="en-US" dirty="0" smtClean="0"/>
              <a:t>University </a:t>
            </a:r>
            <a:r>
              <a:rPr lang="en-US" altLang="en-US" dirty="0"/>
              <a:t>of </a:t>
            </a:r>
            <a:r>
              <a:rPr lang="en-US" altLang="en-US" dirty="0" smtClean="0"/>
              <a:t>Auckland, </a:t>
            </a:r>
            <a:r>
              <a:rPr lang="en-NZ" altLang="en-US" baseline="30000" dirty="0" smtClean="0"/>
              <a:t>2</a:t>
            </a:r>
            <a:r>
              <a:rPr lang="en-US" altLang="en-US" dirty="0" smtClean="0"/>
              <a:t>University of Iowa</a:t>
            </a:r>
            <a:endParaRPr lang="en-NZ" dirty="0"/>
          </a:p>
        </p:txBody>
      </p:sp>
      <p:grpSp>
        <p:nvGrpSpPr>
          <p:cNvPr id="16" name="Group 116"/>
          <p:cNvGrpSpPr/>
          <p:nvPr/>
        </p:nvGrpSpPr>
        <p:grpSpPr>
          <a:xfrm>
            <a:off x="842537" y="10960721"/>
            <a:ext cx="28968597" cy="31467496"/>
            <a:chOff x="139867" y="1582575"/>
            <a:chExt cx="3321751" cy="2432588"/>
          </a:xfrm>
        </p:grpSpPr>
        <p:sp>
          <p:nvSpPr>
            <p:cNvPr id="17" name="Rectangle 127"/>
            <p:cNvSpPr/>
            <p:nvPr/>
          </p:nvSpPr>
          <p:spPr>
            <a:xfrm>
              <a:off x="139867" y="1682188"/>
              <a:ext cx="3321751" cy="2332975"/>
            </a:xfrm>
            <a:prstGeom prst="rect">
              <a:avLst/>
            </a:prstGeom>
            <a:no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Z" sz="1800" b="0" i="0" u="none" strike="noStrike" kern="0" cap="none" spc="0" normalizeH="0" baseline="0" noProof="0">
                <a:ln>
                  <a:noFill/>
                </a:ln>
                <a:solidFill>
                  <a:sysClr val="window" lastClr="FFFFFF"/>
                </a:solidFill>
                <a:effectLst/>
                <a:uLnTx/>
                <a:uFillTx/>
                <a:latin typeface="Calibri" pitchFamily="34" charset="0"/>
                <a:ea typeface="+mn-ea"/>
              </a:endParaRPr>
            </a:p>
          </p:txBody>
        </p:sp>
        <p:sp>
          <p:nvSpPr>
            <p:cNvPr id="18" name="Snip Single Corner Rectangle 16"/>
            <p:cNvSpPr/>
            <p:nvPr/>
          </p:nvSpPr>
          <p:spPr>
            <a:xfrm flipH="1">
              <a:off x="139981" y="1582575"/>
              <a:ext cx="3321637" cy="107543"/>
            </a:xfrm>
            <a:prstGeom prst="rect">
              <a:avLst/>
            </a:prstGeom>
            <a:solidFill>
              <a:srgbClr val="1F497D"/>
            </a:solid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algn="ctr" defTabSz="914400">
                <a:defRPr/>
              </a:pPr>
              <a:r>
                <a:rPr lang="en-NZ" sz="4400" b="1" dirty="0" smtClean="0">
                  <a:solidFill>
                    <a:schemeClr val="bg1"/>
                  </a:solidFill>
                  <a:latin typeface="Calibri" pitchFamily="34" charset="0"/>
                </a:rPr>
                <a:t>Method</a:t>
              </a:r>
              <a:endParaRPr lang="en-NZ" sz="4400" b="1" dirty="0">
                <a:solidFill>
                  <a:schemeClr val="bg1"/>
                </a:solidFill>
                <a:latin typeface="Calibri" pitchFamily="34" charset="0"/>
              </a:endParaRPr>
            </a:p>
          </p:txBody>
        </p:sp>
      </p:grpSp>
      <p:sp>
        <p:nvSpPr>
          <p:cNvPr id="5" name="矩形 4"/>
          <p:cNvSpPr/>
          <p:nvPr/>
        </p:nvSpPr>
        <p:spPr>
          <a:xfrm>
            <a:off x="6294866" y="7867313"/>
            <a:ext cx="23221724" cy="2062103"/>
          </a:xfrm>
          <a:prstGeom prst="rect">
            <a:avLst/>
          </a:prstGeom>
        </p:spPr>
        <p:txBody>
          <a:bodyPr wrap="square">
            <a:spAutoFit/>
          </a:bodyPr>
          <a:lstStyle/>
          <a:p>
            <a:pPr algn="just" defTabSz="4175125" eaLnBrk="1" hangingPunct="1">
              <a:spcBef>
                <a:spcPts val="563"/>
              </a:spcBef>
              <a:spcAft>
                <a:spcPts val="1700"/>
              </a:spcAft>
            </a:pPr>
            <a:r>
              <a:rPr lang="en-US" altLang="zh-CN" sz="3200" dirty="0" smtClean="0">
                <a:latin typeface="Verdana" charset="0"/>
              </a:rPr>
              <a:t>Using an </a:t>
            </a:r>
            <a:r>
              <a:rPr lang="en-US" altLang="zh-CN" sz="3200" dirty="0">
                <a:latin typeface="Verdana" charset="0"/>
              </a:rPr>
              <a:t>average shape model, we </a:t>
            </a:r>
            <a:r>
              <a:rPr lang="en-US" altLang="zh-CN" sz="3200" dirty="0" smtClean="0">
                <a:latin typeface="Verdana" charset="0"/>
              </a:rPr>
              <a:t>aim</a:t>
            </a:r>
            <a:r>
              <a:rPr lang="en-US" altLang="zh-CN" sz="3200" dirty="0" smtClean="0">
                <a:latin typeface="Verdana" charset="0"/>
              </a:rPr>
              <a:t> </a:t>
            </a:r>
            <a:r>
              <a:rPr lang="en-US" altLang="zh-CN" sz="3200" dirty="0">
                <a:latin typeface="Verdana" charset="0"/>
              </a:rPr>
              <a:t>to get rid of the dependence on the segmentation of other anatomic structures such as airway trees, which often fail to be detected for pathological lungs. In addition, this method allows us to use a successful end-inspiratory segmentation to assist with end-expiratory segmentation, which is particularly challenging.</a:t>
            </a:r>
          </a:p>
        </p:txBody>
      </p:sp>
      <p:sp>
        <p:nvSpPr>
          <p:cNvPr id="6" name="矩形 5"/>
          <p:cNvSpPr/>
          <p:nvPr/>
        </p:nvSpPr>
        <p:spPr>
          <a:xfrm>
            <a:off x="6316098" y="6114247"/>
            <a:ext cx="23223108" cy="1569660"/>
          </a:xfrm>
          <a:prstGeom prst="rect">
            <a:avLst/>
          </a:prstGeom>
        </p:spPr>
        <p:txBody>
          <a:bodyPr wrap="square">
            <a:spAutoFit/>
          </a:bodyPr>
          <a:lstStyle/>
          <a:p>
            <a:pPr algn="just" defTabSz="4175125" eaLnBrk="1" hangingPunct="1">
              <a:spcBef>
                <a:spcPts val="563"/>
              </a:spcBef>
              <a:spcAft>
                <a:spcPts val="1700"/>
              </a:spcAft>
            </a:pPr>
            <a:r>
              <a:rPr lang="en-US" altLang="zh-CN" sz="3200" dirty="0">
                <a:latin typeface="Verdana" charset="0"/>
              </a:rPr>
              <a:t>The human lung is divided into five distinct anatomic compartments called lobes. Current lobe segmentation methods usually have some </a:t>
            </a:r>
            <a:r>
              <a:rPr lang="en-US" altLang="zh-CN" sz="3200" dirty="0" smtClean="0">
                <a:latin typeface="Verdana" charset="0"/>
              </a:rPr>
              <a:t>limitations. They </a:t>
            </a:r>
            <a:r>
              <a:rPr lang="en-US" altLang="zh-CN" sz="3200" dirty="0">
                <a:latin typeface="Verdana" charset="0"/>
              </a:rPr>
              <a:t>1. rely heavily on anatomical </a:t>
            </a:r>
            <a:r>
              <a:rPr lang="en-US" altLang="zh-CN" sz="3200" dirty="0" smtClean="0">
                <a:latin typeface="Verdana" charset="0"/>
              </a:rPr>
              <a:t>knowledge, </a:t>
            </a:r>
            <a:r>
              <a:rPr lang="en-US" altLang="zh-CN" sz="3200" dirty="0">
                <a:latin typeface="Verdana" charset="0"/>
              </a:rPr>
              <a:t>2. largely ignore individual </a:t>
            </a:r>
            <a:r>
              <a:rPr lang="en-US" altLang="zh-CN" sz="3200" dirty="0" smtClean="0">
                <a:latin typeface="Verdana" charset="0"/>
              </a:rPr>
              <a:t>variability, </a:t>
            </a:r>
            <a:r>
              <a:rPr lang="en-US" altLang="zh-CN" sz="3200" dirty="0">
                <a:latin typeface="Verdana" charset="0"/>
              </a:rPr>
              <a:t>3. </a:t>
            </a:r>
            <a:r>
              <a:rPr lang="en-US" altLang="zh-CN" sz="3200" dirty="0" smtClean="0">
                <a:latin typeface="Verdana" charset="0"/>
              </a:rPr>
              <a:t>are sensitive </a:t>
            </a:r>
            <a:r>
              <a:rPr lang="en-US" altLang="zh-CN" sz="3200" dirty="0">
                <a:latin typeface="Verdana" charset="0"/>
              </a:rPr>
              <a:t>to </a:t>
            </a:r>
            <a:r>
              <a:rPr lang="en-US" altLang="zh-CN" sz="3200" dirty="0" smtClean="0">
                <a:latin typeface="Verdana" charset="0"/>
              </a:rPr>
              <a:t>noise, 4</a:t>
            </a:r>
            <a:r>
              <a:rPr lang="en-US" altLang="zh-CN" sz="3200" dirty="0">
                <a:latin typeface="Verdana" charset="0"/>
              </a:rPr>
              <a:t>. lead to reconstruction artifacts.</a:t>
            </a:r>
          </a:p>
        </p:txBody>
      </p:sp>
      <p:grpSp>
        <p:nvGrpSpPr>
          <p:cNvPr id="25" name="Group 116"/>
          <p:cNvGrpSpPr/>
          <p:nvPr/>
        </p:nvGrpSpPr>
        <p:grpSpPr>
          <a:xfrm>
            <a:off x="5992834" y="4572000"/>
            <a:ext cx="23818299" cy="5812657"/>
            <a:chOff x="139867" y="1582575"/>
            <a:chExt cx="3321751" cy="1146643"/>
          </a:xfrm>
        </p:grpSpPr>
        <p:sp>
          <p:nvSpPr>
            <p:cNvPr id="26" name="Rectangle 127"/>
            <p:cNvSpPr/>
            <p:nvPr/>
          </p:nvSpPr>
          <p:spPr>
            <a:xfrm>
              <a:off x="139867" y="1823876"/>
              <a:ext cx="3321751" cy="905342"/>
            </a:xfrm>
            <a:prstGeom prst="rect">
              <a:avLst/>
            </a:prstGeom>
            <a:no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Z" sz="1800" b="0" i="0" u="none" strike="noStrike" kern="0" cap="none" spc="0" normalizeH="0" baseline="0" noProof="0">
                <a:ln>
                  <a:noFill/>
                </a:ln>
                <a:solidFill>
                  <a:sysClr val="window" lastClr="FFFFFF"/>
                </a:solidFill>
                <a:effectLst/>
                <a:uLnTx/>
                <a:uFillTx/>
                <a:latin typeface="Calibri" pitchFamily="34" charset="0"/>
                <a:ea typeface="+mn-ea"/>
              </a:endParaRPr>
            </a:p>
          </p:txBody>
        </p:sp>
        <p:sp>
          <p:nvSpPr>
            <p:cNvPr id="27" name="Snip Single Corner Rectangle 16"/>
            <p:cNvSpPr/>
            <p:nvPr/>
          </p:nvSpPr>
          <p:spPr>
            <a:xfrm flipH="1">
              <a:off x="139981" y="1582575"/>
              <a:ext cx="3321637" cy="236749"/>
            </a:xfrm>
            <a:prstGeom prst="rect">
              <a:avLst/>
            </a:prstGeom>
            <a:solidFill>
              <a:srgbClr val="1F497D"/>
            </a:solid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algn="ctr" defTabSz="914400">
                <a:defRPr/>
              </a:pPr>
              <a:r>
                <a:rPr lang="en-NZ" sz="4400" b="1" dirty="0" smtClean="0">
                  <a:solidFill>
                    <a:schemeClr val="bg1"/>
                  </a:solidFill>
                  <a:latin typeface="Calibri" pitchFamily="34" charset="0"/>
                </a:rPr>
                <a:t>Background</a:t>
              </a:r>
              <a:endParaRPr lang="en-NZ" sz="4400" b="1" dirty="0">
                <a:solidFill>
                  <a:schemeClr val="bg1"/>
                </a:solidFill>
                <a:latin typeface="Calibri" pitchFamily="34" charset="0"/>
              </a:endParaRPr>
            </a:p>
          </p:txBody>
        </p:sp>
      </p:grpSp>
      <p:grpSp>
        <p:nvGrpSpPr>
          <p:cNvPr id="28" name="Group 116"/>
          <p:cNvGrpSpPr/>
          <p:nvPr/>
        </p:nvGrpSpPr>
        <p:grpSpPr>
          <a:xfrm>
            <a:off x="22393114" y="22974300"/>
            <a:ext cx="7417575" cy="19469100"/>
            <a:chOff x="139867" y="1582575"/>
            <a:chExt cx="3321751" cy="1911176"/>
          </a:xfrm>
        </p:grpSpPr>
        <p:sp>
          <p:nvSpPr>
            <p:cNvPr id="29" name="Rectangle 127"/>
            <p:cNvSpPr/>
            <p:nvPr/>
          </p:nvSpPr>
          <p:spPr>
            <a:xfrm>
              <a:off x="139867" y="1706020"/>
              <a:ext cx="3321751" cy="1787731"/>
            </a:xfrm>
            <a:prstGeom prst="rect">
              <a:avLst/>
            </a:prstGeom>
            <a:no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Z" sz="1800" b="0" i="0" u="none" strike="noStrike" kern="0" cap="none" spc="0" normalizeH="0" baseline="0" noProof="0">
                <a:ln>
                  <a:noFill/>
                </a:ln>
                <a:solidFill>
                  <a:sysClr val="window" lastClr="FFFFFF"/>
                </a:solidFill>
                <a:effectLst/>
                <a:uLnTx/>
                <a:uFillTx/>
                <a:latin typeface="Calibri" pitchFamily="34" charset="0"/>
                <a:ea typeface="+mn-ea"/>
              </a:endParaRPr>
            </a:p>
          </p:txBody>
        </p:sp>
        <p:sp>
          <p:nvSpPr>
            <p:cNvPr id="30" name="Snip Single Corner Rectangle 16"/>
            <p:cNvSpPr/>
            <p:nvPr/>
          </p:nvSpPr>
          <p:spPr>
            <a:xfrm flipH="1">
              <a:off x="139981" y="1582575"/>
              <a:ext cx="3321637" cy="119705"/>
            </a:xfrm>
            <a:prstGeom prst="rect">
              <a:avLst/>
            </a:prstGeom>
            <a:solidFill>
              <a:srgbClr val="1F497D"/>
            </a:solid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algn="ctr" defTabSz="914400">
                <a:defRPr/>
              </a:pPr>
              <a:r>
                <a:rPr lang="en-NZ" sz="4400" b="1" dirty="0" smtClean="0">
                  <a:solidFill>
                    <a:schemeClr val="bg1"/>
                  </a:solidFill>
                  <a:latin typeface="Calibri" pitchFamily="34" charset="0"/>
                </a:rPr>
                <a:t>Summary</a:t>
              </a:r>
              <a:endParaRPr lang="en-NZ" sz="4400" b="1" dirty="0">
                <a:solidFill>
                  <a:schemeClr val="bg1"/>
                </a:solidFill>
                <a:latin typeface="Calibri" pitchFamily="34" charset="0"/>
              </a:endParaRPr>
            </a:p>
          </p:txBody>
        </p:sp>
      </p:grpSp>
      <p:sp>
        <p:nvSpPr>
          <p:cNvPr id="7" name="矩形 6"/>
          <p:cNvSpPr/>
          <p:nvPr/>
        </p:nvSpPr>
        <p:spPr>
          <a:xfrm>
            <a:off x="13749581" y="12530070"/>
            <a:ext cx="14243550" cy="1200329"/>
          </a:xfrm>
          <a:prstGeom prst="rect">
            <a:avLst/>
          </a:prstGeom>
        </p:spPr>
        <p:txBody>
          <a:bodyPr wrap="square">
            <a:spAutoFit/>
          </a:bodyPr>
          <a:lstStyle/>
          <a:p>
            <a:pPr defTabSz="4175125" eaLnBrk="1" hangingPunct="1">
              <a:spcBef>
                <a:spcPts val="563"/>
              </a:spcBef>
              <a:spcAft>
                <a:spcPts val="1700"/>
              </a:spcAft>
            </a:pPr>
            <a:r>
              <a:rPr lang="en-US" altLang="zh-CN" sz="3600" b="1" dirty="0" smtClean="0">
                <a:solidFill>
                  <a:schemeClr val="tx2"/>
                </a:solidFill>
                <a:latin typeface="Verdana" charset="0"/>
              </a:rPr>
              <a:t>2. </a:t>
            </a:r>
            <a:r>
              <a:rPr lang="en-US" altLang="zh-CN" sz="3600" b="1" dirty="0" smtClean="0">
                <a:solidFill>
                  <a:schemeClr val="tx2"/>
                </a:solidFill>
                <a:latin typeface="Verdana" charset="0"/>
              </a:rPr>
              <a:t>Principle </a:t>
            </a:r>
            <a:r>
              <a:rPr lang="en-US" altLang="zh-CN" sz="3600" b="1" dirty="0">
                <a:solidFill>
                  <a:schemeClr val="tx2"/>
                </a:solidFill>
                <a:latin typeface="Verdana" charset="0"/>
              </a:rPr>
              <a:t>c</a:t>
            </a:r>
            <a:r>
              <a:rPr lang="en-US" altLang="zh-CN" sz="3600" b="1" dirty="0" smtClean="0">
                <a:solidFill>
                  <a:schemeClr val="tx2"/>
                </a:solidFill>
                <a:latin typeface="Verdana" charset="0"/>
              </a:rPr>
              <a:t>omponent analysis (PCA) </a:t>
            </a:r>
            <a:r>
              <a:rPr lang="en-US" altLang="zh-CN" sz="3600" b="1" dirty="0">
                <a:solidFill>
                  <a:schemeClr val="tx2"/>
                </a:solidFill>
                <a:latin typeface="Verdana" charset="0"/>
              </a:rPr>
              <a:t>m</a:t>
            </a:r>
            <a:r>
              <a:rPr lang="en-US" altLang="zh-CN" sz="3600" b="1" dirty="0" smtClean="0">
                <a:solidFill>
                  <a:schemeClr val="tx2"/>
                </a:solidFill>
                <a:latin typeface="Verdana" charset="0"/>
              </a:rPr>
              <a:t>odel based </a:t>
            </a:r>
            <a:r>
              <a:rPr lang="en-US" altLang="zh-CN" sz="3600" b="1" dirty="0">
                <a:solidFill>
                  <a:schemeClr val="tx2"/>
                </a:solidFill>
                <a:latin typeface="Verdana" charset="0"/>
              </a:rPr>
              <a:t>w</a:t>
            </a:r>
            <a:r>
              <a:rPr lang="en-US" altLang="zh-CN" sz="3600" b="1" dirty="0" smtClean="0">
                <a:solidFill>
                  <a:schemeClr val="tx2"/>
                </a:solidFill>
                <a:latin typeface="Verdana" charset="0"/>
              </a:rPr>
              <a:t>eight </a:t>
            </a:r>
            <a:r>
              <a:rPr lang="en-US" altLang="zh-CN" sz="3600" b="1" dirty="0">
                <a:solidFill>
                  <a:schemeClr val="tx2"/>
                </a:solidFill>
                <a:latin typeface="Verdana" charset="0"/>
              </a:rPr>
              <a:t>m</a:t>
            </a:r>
            <a:r>
              <a:rPr lang="en-US" altLang="zh-CN" sz="3600" b="1" dirty="0" smtClean="0">
                <a:solidFill>
                  <a:schemeClr val="tx2"/>
                </a:solidFill>
                <a:latin typeface="Verdana" charset="0"/>
              </a:rPr>
              <a:t>apping </a:t>
            </a:r>
            <a:r>
              <a:rPr lang="en-US" altLang="zh-CN" sz="3600" b="1" dirty="0">
                <a:solidFill>
                  <a:schemeClr val="tx2"/>
                </a:solidFill>
                <a:latin typeface="Verdana" charset="0"/>
              </a:rPr>
              <a:t>t</a:t>
            </a:r>
            <a:r>
              <a:rPr lang="en-US" altLang="zh-CN" sz="3600" b="1" dirty="0" smtClean="0">
                <a:solidFill>
                  <a:schemeClr val="tx2"/>
                </a:solidFill>
                <a:latin typeface="Verdana" charset="0"/>
              </a:rPr>
              <a:t>ransformation</a:t>
            </a:r>
            <a:endParaRPr lang="en-US" altLang="zh-CN" sz="3600" b="1" dirty="0">
              <a:solidFill>
                <a:schemeClr val="tx2"/>
              </a:solidFill>
              <a:latin typeface="Verdana" charset="0"/>
            </a:endParaRPr>
          </a:p>
        </p:txBody>
      </p:sp>
      <p:sp>
        <p:nvSpPr>
          <p:cNvPr id="39" name="Rectangle 239"/>
          <p:cNvSpPr/>
          <p:nvPr/>
        </p:nvSpPr>
        <p:spPr bwMode="auto">
          <a:xfrm>
            <a:off x="14663011" y="13825459"/>
            <a:ext cx="2514228"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algn="ctr"/>
            <a:r>
              <a:rPr lang="en-NZ" sz="3200" dirty="0">
                <a:latin typeface="Arial" pitchFamily="-110" charset="0"/>
                <a:ea typeface="ＭＳ Ｐゴシック" pitchFamily="-110" charset="-128"/>
                <a:cs typeface="ＭＳ Ｐゴシック" pitchFamily="-110" charset="-128"/>
              </a:rPr>
              <a:t>Training lobe mesh</a:t>
            </a:r>
          </a:p>
        </p:txBody>
      </p:sp>
      <p:cxnSp>
        <p:nvCxnSpPr>
          <p:cNvPr id="40" name="Straight Arrow Connector 242"/>
          <p:cNvCxnSpPr/>
          <p:nvPr/>
        </p:nvCxnSpPr>
        <p:spPr bwMode="auto">
          <a:xfrm>
            <a:off x="17175057" y="14323999"/>
            <a:ext cx="567443" cy="17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1" name="Rectangle 239"/>
          <p:cNvSpPr/>
          <p:nvPr/>
        </p:nvSpPr>
        <p:spPr bwMode="auto">
          <a:xfrm>
            <a:off x="17780943" y="13833014"/>
            <a:ext cx="3053269"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algn="ctr"/>
            <a:r>
              <a:rPr lang="en-NZ" sz="3200" dirty="0">
                <a:latin typeface="Arial" pitchFamily="-110" charset="0"/>
                <a:ea typeface="ＭＳ Ｐゴシック" pitchFamily="-110" charset="-128"/>
                <a:cs typeface="ＭＳ Ｐゴシック" pitchFamily="-110" charset="-128"/>
              </a:rPr>
              <a:t>PCA lung average model</a:t>
            </a:r>
          </a:p>
        </p:txBody>
      </p:sp>
      <p:cxnSp>
        <p:nvCxnSpPr>
          <p:cNvPr id="42" name="Straight Arrow Connector 242"/>
          <p:cNvCxnSpPr/>
          <p:nvPr/>
        </p:nvCxnSpPr>
        <p:spPr bwMode="auto">
          <a:xfrm>
            <a:off x="20819698" y="14325763"/>
            <a:ext cx="638459"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Rectangle 239"/>
          <p:cNvSpPr/>
          <p:nvPr/>
        </p:nvSpPr>
        <p:spPr bwMode="auto">
          <a:xfrm>
            <a:off x="21492803" y="13845776"/>
            <a:ext cx="2752097"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3200" dirty="0" smtClean="0">
                <a:latin typeface="Arial" pitchFamily="-110" charset="0"/>
                <a:ea typeface="ＭＳ Ｐゴシック" pitchFamily="-110" charset="-128"/>
                <a:cs typeface="ＭＳ Ｐゴシック" pitchFamily="-110" charset="-128"/>
              </a:rPr>
              <a:t>G</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et </a:t>
            </a:r>
            <a:r>
              <a:rPr lang="en-NZ" sz="3200" dirty="0">
                <a:latin typeface="Arial" pitchFamily="-110" charset="0"/>
                <a:ea typeface="ＭＳ Ｐゴシック" pitchFamily="-110" charset="-128"/>
                <a:cs typeface="ＭＳ Ｐゴシック" pitchFamily="-110" charset="-128"/>
              </a:rPr>
              <a:t>m</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apping </a:t>
            </a:r>
            <a:r>
              <a:rPr lang="en-NZ" sz="3200" dirty="0">
                <a:latin typeface="Verdana" charset="0"/>
              </a:rPr>
              <a:t>weights</a:t>
            </a:r>
          </a:p>
        </p:txBody>
      </p:sp>
      <p:cxnSp>
        <p:nvCxnSpPr>
          <p:cNvPr id="44" name="Straight Arrow Connector 242"/>
          <p:cNvCxnSpPr/>
          <p:nvPr/>
        </p:nvCxnSpPr>
        <p:spPr bwMode="auto">
          <a:xfrm>
            <a:off x="24225330" y="14323176"/>
            <a:ext cx="992028" cy="25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Rectangle 239"/>
          <p:cNvSpPr/>
          <p:nvPr/>
        </p:nvSpPr>
        <p:spPr bwMode="auto">
          <a:xfrm>
            <a:off x="24074453" y="13761297"/>
            <a:ext cx="1351230" cy="523220"/>
          </a:xfrm>
          <a:prstGeom prst="rect">
            <a:avLst/>
          </a:prstGeom>
          <a:noFill/>
          <a:ln w="31750" cap="flat" cmpd="sng" algn="ctr">
            <a:no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28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Input</a:t>
            </a:r>
          </a:p>
        </p:txBody>
      </p:sp>
      <p:cxnSp>
        <p:nvCxnSpPr>
          <p:cNvPr id="46" name="Straight Arrow Connector 232"/>
          <p:cNvCxnSpPr/>
          <p:nvPr/>
        </p:nvCxnSpPr>
        <p:spPr bwMode="auto">
          <a:xfrm flipH="1">
            <a:off x="27145509" y="14972515"/>
            <a:ext cx="14332" cy="5787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Rectangle 239"/>
          <p:cNvSpPr/>
          <p:nvPr/>
        </p:nvSpPr>
        <p:spPr bwMode="auto">
          <a:xfrm>
            <a:off x="25725995" y="15551313"/>
            <a:ext cx="3053269" cy="156966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3200" dirty="0">
                <a:latin typeface="Verdana" charset="0"/>
              </a:rPr>
              <a:t>Deformed PCA lobe model</a:t>
            </a:r>
          </a:p>
        </p:txBody>
      </p:sp>
      <p:sp>
        <p:nvSpPr>
          <p:cNvPr id="48" name="Rectangle 239"/>
          <p:cNvSpPr/>
          <p:nvPr/>
        </p:nvSpPr>
        <p:spPr bwMode="auto">
          <a:xfrm>
            <a:off x="17742500" y="15520457"/>
            <a:ext cx="3053269" cy="156966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3200" dirty="0" smtClean="0">
                <a:latin typeface="Arial" pitchFamily="-110" charset="0"/>
                <a:ea typeface="ＭＳ Ｐゴシック" pitchFamily="-110" charset="-128"/>
                <a:cs typeface="ＭＳ Ｐゴシック" pitchFamily="-110" charset="-128"/>
              </a:rPr>
              <a:t>Fitt</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ed </a:t>
            </a:r>
            <a:r>
              <a:rPr lang="en-NZ" sz="3200" dirty="0" smtClean="0">
                <a:latin typeface="Arial" pitchFamily="-110" charset="0"/>
                <a:ea typeface="ＭＳ Ｐゴシック" pitchFamily="-110" charset="-128"/>
                <a:cs typeface="ＭＳ Ｐゴシック" pitchFamily="-110" charset="-128"/>
              </a:rPr>
              <a:t>lobe</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 </a:t>
            </a:r>
            <a:r>
              <a:rPr lang="en-NZ" sz="3200" dirty="0">
                <a:latin typeface="Arial" pitchFamily="-110" charset="0"/>
                <a:ea typeface="ＭＳ Ｐゴシック" pitchFamily="-110" charset="-128"/>
                <a:cs typeface="ＭＳ Ｐゴシック" pitchFamily="-110" charset="-128"/>
              </a:rPr>
              <a:t>m</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esh of</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 a new </a:t>
            </a:r>
            <a:r>
              <a:rPr lang="en-NZ" sz="3200" dirty="0">
                <a:latin typeface="Arial" pitchFamily="-110" charset="0"/>
                <a:ea typeface="ＭＳ Ｐゴシック" pitchFamily="-110" charset="-128"/>
                <a:cs typeface="ＭＳ Ｐゴシック" pitchFamily="-110" charset="-128"/>
              </a:rPr>
              <a:t>s</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ubject</a:t>
            </a:r>
            <a:endPar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49" name="Straight Arrow Connector 232"/>
          <p:cNvCxnSpPr/>
          <p:nvPr/>
        </p:nvCxnSpPr>
        <p:spPr bwMode="auto">
          <a:xfrm flipV="1">
            <a:off x="19310476" y="14881259"/>
            <a:ext cx="0" cy="67645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0" name="Rectangle 239"/>
          <p:cNvSpPr/>
          <p:nvPr/>
        </p:nvSpPr>
        <p:spPr bwMode="auto">
          <a:xfrm>
            <a:off x="25325191" y="13825459"/>
            <a:ext cx="3368521"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algn="ctr"/>
            <a:r>
              <a:rPr lang="en-NZ" sz="3200" dirty="0">
                <a:latin typeface="Verdana" charset="0"/>
              </a:rPr>
              <a:t>PCA lobe average model</a:t>
            </a:r>
          </a:p>
        </p:txBody>
      </p:sp>
      <p:pic>
        <p:nvPicPr>
          <p:cNvPr id="51" name="Picture 2"/>
          <p:cNvPicPr>
            <a:picLocks noChangeAspect="1"/>
          </p:cNvPicPr>
          <p:nvPr/>
        </p:nvPicPr>
        <p:blipFill>
          <a:blip r:embed="rId3">
            <a:extLst>
              <a:ext uri="{28A0092B-C50C-407E-A947-70E740481C1C}">
                <a14:useLocalDpi xmlns:a14="http://schemas.microsoft.com/office/drawing/2010/main" val="0"/>
              </a:ext>
            </a:extLst>
          </a:blip>
          <a:srcRect l="32675" t="22002" r="20863" b="22002"/>
          <a:stretch>
            <a:fillRect/>
          </a:stretch>
        </p:blipFill>
        <p:spPr bwMode="auto">
          <a:xfrm>
            <a:off x="20047067" y="18118448"/>
            <a:ext cx="5262567" cy="40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矩形 53"/>
          <p:cNvSpPr/>
          <p:nvPr/>
        </p:nvSpPr>
        <p:spPr>
          <a:xfrm>
            <a:off x="1005976" y="18307902"/>
            <a:ext cx="12555347" cy="646331"/>
          </a:xfrm>
          <a:prstGeom prst="rect">
            <a:avLst/>
          </a:prstGeom>
        </p:spPr>
        <p:txBody>
          <a:bodyPr wrap="square">
            <a:spAutoFit/>
          </a:bodyPr>
          <a:lstStyle/>
          <a:p>
            <a:pPr defTabSz="4175125" eaLnBrk="1" hangingPunct="1">
              <a:spcBef>
                <a:spcPts val="563"/>
              </a:spcBef>
              <a:spcAft>
                <a:spcPts val="1700"/>
              </a:spcAft>
            </a:pPr>
            <a:r>
              <a:rPr lang="en-US" altLang="zh-CN" sz="3600" b="1" dirty="0" smtClean="0">
                <a:solidFill>
                  <a:schemeClr val="tx2"/>
                </a:solidFill>
                <a:latin typeface="Verdana" charset="0"/>
              </a:rPr>
              <a:t>3. Multi-scale Hessian </a:t>
            </a:r>
            <a:r>
              <a:rPr lang="en-US" altLang="zh-CN" sz="3600" b="1" dirty="0">
                <a:solidFill>
                  <a:schemeClr val="tx2"/>
                </a:solidFill>
                <a:latin typeface="Verdana" charset="0"/>
              </a:rPr>
              <a:t>matrix fissure detection </a:t>
            </a:r>
          </a:p>
        </p:txBody>
      </p:sp>
      <p:pic>
        <p:nvPicPr>
          <p:cNvPr id="57" name="Picture 13" descr="Z:\PulmonaryToolkit\Result\H1335FRCLungSurface.jpg"/>
          <p:cNvPicPr>
            <a:picLocks noChangeAspect="1" noChangeArrowheads="1"/>
          </p:cNvPicPr>
          <p:nvPr/>
        </p:nvPicPr>
        <p:blipFill>
          <a:blip r:embed="rId4">
            <a:extLst>
              <a:ext uri="{28A0092B-C50C-407E-A947-70E740481C1C}">
                <a14:useLocalDpi xmlns:a14="http://schemas.microsoft.com/office/drawing/2010/main" val="0"/>
              </a:ext>
            </a:extLst>
          </a:blip>
          <a:srcRect l="29556" t="16074" r="26459" b="12041"/>
          <a:stretch>
            <a:fillRect/>
          </a:stretch>
        </p:blipFill>
        <p:spPr bwMode="auto">
          <a:xfrm>
            <a:off x="1411217" y="13405001"/>
            <a:ext cx="4960872" cy="374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1042980" y="12516633"/>
            <a:ext cx="6305850" cy="646331"/>
          </a:xfrm>
          <a:prstGeom prst="rect">
            <a:avLst/>
          </a:prstGeom>
        </p:spPr>
        <p:txBody>
          <a:bodyPr wrap="square">
            <a:spAutoFit/>
          </a:bodyPr>
          <a:lstStyle/>
          <a:p>
            <a:pPr defTabSz="4175125" eaLnBrk="1" hangingPunct="1">
              <a:spcBef>
                <a:spcPts val="563"/>
              </a:spcBef>
              <a:spcAft>
                <a:spcPts val="1700"/>
              </a:spcAft>
            </a:pPr>
            <a:r>
              <a:rPr lang="en-US" altLang="zh-CN" sz="3600" b="1" dirty="0" smtClean="0">
                <a:solidFill>
                  <a:schemeClr val="tx2"/>
                </a:solidFill>
                <a:latin typeface="Verdana" charset="0"/>
              </a:rPr>
              <a:t>1. Lung </a:t>
            </a:r>
            <a:r>
              <a:rPr lang="en-US" altLang="zh-CN" sz="3600" b="1" dirty="0" smtClean="0">
                <a:solidFill>
                  <a:schemeClr val="tx2"/>
                </a:solidFill>
                <a:latin typeface="Verdana" charset="0"/>
              </a:rPr>
              <a:t>segmentation</a:t>
            </a:r>
            <a:endParaRPr lang="en-US" altLang="zh-CN" sz="3600" b="1" dirty="0">
              <a:solidFill>
                <a:schemeClr val="tx2"/>
              </a:solidFill>
              <a:latin typeface="Verdana" charset="0"/>
            </a:endParaRPr>
          </a:p>
        </p:txBody>
      </p:sp>
      <p:pic>
        <p:nvPicPr>
          <p:cNvPr id="59" name="Picture 5"/>
          <p:cNvPicPr>
            <a:picLocks noChangeAspect="1"/>
          </p:cNvPicPr>
          <p:nvPr/>
        </p:nvPicPr>
        <p:blipFill>
          <a:blip r:embed="rId5">
            <a:extLst>
              <a:ext uri="{28A0092B-C50C-407E-A947-70E740481C1C}">
                <a14:useLocalDpi xmlns:a14="http://schemas.microsoft.com/office/drawing/2010/main" val="0"/>
              </a:ext>
            </a:extLst>
          </a:blip>
          <a:srcRect l="42912" t="17799" r="29526" b="15002"/>
          <a:stretch>
            <a:fillRect/>
          </a:stretch>
        </p:blipFill>
        <p:spPr bwMode="auto">
          <a:xfrm>
            <a:off x="13815898" y="16238172"/>
            <a:ext cx="3863524" cy="4709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16"/>
          <p:cNvSpPr>
            <a:spLocks noChangeArrowheads="1"/>
          </p:cNvSpPr>
          <p:nvPr/>
        </p:nvSpPr>
        <p:spPr bwMode="auto">
          <a:xfrm>
            <a:off x="1891649" y="17264507"/>
            <a:ext cx="3599845" cy="680593"/>
          </a:xfrm>
          <a:prstGeom prst="rect">
            <a:avLst/>
          </a:prstGeom>
          <a:solidFill>
            <a:schemeClr val="accent1">
              <a:alpha val="22000"/>
            </a:schemeClr>
          </a:solidFill>
          <a:ln w="603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just" eaLnBrk="1" hangingPunct="1"/>
            <a:r>
              <a:rPr lang="en-NZ" sz="3600" dirty="0">
                <a:latin typeface="Calibri" pitchFamily="34" charset="0"/>
                <a:ea typeface="ＭＳ Ｐゴシック" pitchFamily="-110" charset="-128"/>
                <a:cs typeface="ＭＳ Ｐゴシック" pitchFamily="-110" charset="-128"/>
              </a:rPr>
              <a:t>Lung surface data </a:t>
            </a:r>
          </a:p>
        </p:txBody>
      </p:sp>
      <p:sp>
        <p:nvSpPr>
          <p:cNvPr id="2" name="TextBox 1"/>
          <p:cNvSpPr txBox="1"/>
          <p:nvPr/>
        </p:nvSpPr>
        <p:spPr>
          <a:xfrm>
            <a:off x="6897641" y="13489785"/>
            <a:ext cx="6285382" cy="1077218"/>
          </a:xfrm>
          <a:prstGeom prst="rect">
            <a:avLst/>
          </a:prstGeom>
        </p:spPr>
        <p:txBody>
          <a:bodyPr wrap="square">
            <a:spAutoFit/>
          </a:bodyPr>
          <a:lstStyle>
            <a:defPPr>
              <a:defRPr lang="en-US"/>
            </a:defPPr>
            <a:lvl1pPr algn="just" defTabSz="4175125" eaLnBrk="1" hangingPunct="1">
              <a:spcBef>
                <a:spcPts val="563"/>
              </a:spcBef>
              <a:spcAft>
                <a:spcPts val="1700"/>
              </a:spcAft>
              <a:defRPr sz="3200">
                <a:latin typeface="Verdana" charset="0"/>
              </a:defRPr>
            </a:lvl1pPr>
          </a:lstStyle>
          <a:p>
            <a:r>
              <a:rPr lang="en-US" altLang="zh-CN" b="1" dirty="0"/>
              <a:t>Thresholding</a:t>
            </a:r>
            <a:r>
              <a:rPr lang="en-US" altLang="zh-CN" dirty="0"/>
              <a:t> : parenchyma and trachea segmentation</a:t>
            </a:r>
            <a:endParaRPr lang="zh-CN" altLang="en-US" dirty="0"/>
          </a:p>
        </p:txBody>
      </p:sp>
      <p:sp>
        <p:nvSpPr>
          <p:cNvPr id="61" name="TextBox 60"/>
          <p:cNvSpPr txBox="1"/>
          <p:nvPr/>
        </p:nvSpPr>
        <p:spPr>
          <a:xfrm>
            <a:off x="6947119" y="14674077"/>
            <a:ext cx="5977390" cy="1077218"/>
          </a:xfrm>
          <a:prstGeom prst="rect">
            <a:avLst/>
          </a:prstGeom>
          <a:noFill/>
        </p:spPr>
        <p:txBody>
          <a:bodyPr wrap="square" rtlCol="0">
            <a:spAutoFit/>
          </a:bodyPr>
          <a:lstStyle/>
          <a:p>
            <a:r>
              <a:rPr lang="en-US" altLang="zh-CN" sz="3200" b="1" dirty="0">
                <a:latin typeface="Verdana" charset="0"/>
              </a:rPr>
              <a:t>Region growing</a:t>
            </a:r>
            <a:r>
              <a:rPr lang="en-US" altLang="zh-CN" sz="3200" dirty="0" smtClean="0"/>
              <a:t>: </a:t>
            </a:r>
            <a:r>
              <a:rPr lang="en-US" altLang="zh-CN" sz="3200" dirty="0">
                <a:latin typeface="Verdana" charset="0"/>
              </a:rPr>
              <a:t>airway segmentation </a:t>
            </a:r>
            <a:endParaRPr lang="zh-CN" altLang="en-US" sz="3200" dirty="0">
              <a:latin typeface="Verdana" charset="0"/>
            </a:endParaRPr>
          </a:p>
        </p:txBody>
      </p:sp>
      <p:sp>
        <p:nvSpPr>
          <p:cNvPr id="62" name="TextBox 61"/>
          <p:cNvSpPr txBox="1"/>
          <p:nvPr/>
        </p:nvSpPr>
        <p:spPr>
          <a:xfrm>
            <a:off x="6960822" y="15955143"/>
            <a:ext cx="5977390" cy="1569660"/>
          </a:xfrm>
          <a:prstGeom prst="rect">
            <a:avLst/>
          </a:prstGeom>
          <a:noFill/>
        </p:spPr>
        <p:txBody>
          <a:bodyPr wrap="square" rtlCol="0">
            <a:spAutoFit/>
          </a:bodyPr>
          <a:lstStyle/>
          <a:p>
            <a:r>
              <a:rPr lang="en-US" altLang="zh-CN" sz="3200" b="1" dirty="0">
                <a:latin typeface="Verdana" charset="0"/>
              </a:rPr>
              <a:t>Connected component analysis</a:t>
            </a:r>
            <a:r>
              <a:rPr lang="en-US" altLang="zh-CN" sz="3200" dirty="0" smtClean="0"/>
              <a:t>: </a:t>
            </a:r>
            <a:r>
              <a:rPr lang="en-US" altLang="zh-CN" sz="3200" dirty="0">
                <a:latin typeface="Verdana" charset="0"/>
              </a:rPr>
              <a:t>separate left and right lung</a:t>
            </a:r>
            <a:endParaRPr lang="zh-CN" altLang="en-US" sz="3200" dirty="0">
              <a:latin typeface="Verdana" charset="0"/>
            </a:endParaRPr>
          </a:p>
        </p:txBody>
      </p:sp>
      <p:sp>
        <p:nvSpPr>
          <p:cNvPr id="63" name="TextBox 62"/>
          <p:cNvSpPr txBox="1"/>
          <p:nvPr/>
        </p:nvSpPr>
        <p:spPr>
          <a:xfrm>
            <a:off x="13301547" y="20947761"/>
            <a:ext cx="6535969" cy="1817357"/>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just" eaLnBrk="1" hangingPunct="1">
              <a:defRPr sz="3600">
                <a:latin typeface="Calibri" pitchFamily="34" charset="0"/>
                <a:ea typeface="ＭＳ Ｐゴシック" pitchFamily="-110" charset="-128"/>
                <a:cs typeface="ＭＳ Ｐゴシック" pitchFamily="-110" charset="-128"/>
              </a:defRPr>
            </a:lvl1pPr>
          </a:lstStyle>
          <a:p>
            <a:r>
              <a:rPr lang="en-US" altLang="zh-CN" b="1" dirty="0"/>
              <a:t>Training lobe mesh:</a:t>
            </a:r>
          </a:p>
          <a:p>
            <a:r>
              <a:rPr lang="en-US" altLang="zh-CN" dirty="0"/>
              <a:t>Manual </a:t>
            </a:r>
            <a:r>
              <a:rPr lang="en-US" altLang="zh-CN" dirty="0" smtClean="0"/>
              <a:t>fissure </a:t>
            </a:r>
            <a:r>
              <a:rPr lang="en-US" altLang="zh-CN" dirty="0" err="1" smtClean="0"/>
              <a:t>digitising</a:t>
            </a:r>
            <a:r>
              <a:rPr lang="en-US" altLang="zh-CN" dirty="0" smtClean="0"/>
              <a:t> and </a:t>
            </a:r>
            <a:r>
              <a:rPr lang="en-US" altLang="zh-CN" dirty="0" smtClean="0"/>
              <a:t>finite element</a:t>
            </a:r>
            <a:r>
              <a:rPr lang="en-US" altLang="zh-CN" dirty="0"/>
              <a:t> </a:t>
            </a:r>
            <a:r>
              <a:rPr lang="en-US" altLang="zh-CN" dirty="0" smtClean="0"/>
              <a:t>lung </a:t>
            </a:r>
            <a:r>
              <a:rPr lang="en-US" altLang="zh-CN" dirty="0" smtClean="0"/>
              <a:t>surface fitting</a:t>
            </a:r>
            <a:endParaRPr lang="zh-CN" altLang="en-US" dirty="0"/>
          </a:p>
        </p:txBody>
      </p:sp>
      <mc:AlternateContent xmlns:mc="http://schemas.openxmlformats.org/markup-compatibility/2006" xmlns:a14="http://schemas.microsoft.com/office/drawing/2010/main">
        <mc:Choice Requires="a14">
          <p:sp>
            <p:nvSpPr>
              <p:cNvPr id="64" name="TextBox 63"/>
              <p:cNvSpPr txBox="1"/>
              <p:nvPr/>
            </p:nvSpPr>
            <p:spPr>
              <a:xfrm>
                <a:off x="6981652" y="19269831"/>
                <a:ext cx="5782880" cy="7779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NZ" sz="3600" i="1" smtClean="0">
                              <a:latin typeface="Cambria Math"/>
                            </a:rPr>
                          </m:ctrlPr>
                        </m:sSubPr>
                        <m:e>
                          <m:r>
                            <a:rPr lang="en-US" sz="3600" b="0" i="1" smtClean="0">
                              <a:latin typeface="Cambria Math"/>
                            </a:rPr>
                            <m:t>𝑅</m:t>
                          </m:r>
                        </m:e>
                        <m:sub>
                          <m:r>
                            <a:rPr lang="en-US" sz="3600" b="0" i="1" smtClean="0">
                              <a:latin typeface="Cambria Math"/>
                            </a:rPr>
                            <m:t>𝑝𝑙𝑎𝑛𝑒</m:t>
                          </m:r>
                        </m:sub>
                      </m:sSub>
                      <m:r>
                        <a:rPr lang="en-NZ" sz="3600" b="0" i="1" smtClean="0">
                          <a:latin typeface="Cambria Math"/>
                        </a:rPr>
                        <m:t>=</m:t>
                      </m:r>
                      <m:sSup>
                        <m:sSupPr>
                          <m:ctrlPr>
                            <a:rPr lang="en-NZ" sz="3600" b="0" i="1" smtClean="0">
                              <a:latin typeface="Cambria Math"/>
                            </a:rPr>
                          </m:ctrlPr>
                        </m:sSupPr>
                        <m:e>
                          <m:r>
                            <a:rPr lang="en-NZ" sz="3600" b="0" i="1" smtClean="0">
                              <a:latin typeface="Cambria Math"/>
                            </a:rPr>
                            <m:t>𝑒</m:t>
                          </m:r>
                        </m:e>
                        <m:sup>
                          <m:sSup>
                            <m:sSupPr>
                              <m:ctrlPr>
                                <a:rPr lang="en-NZ" sz="3600" b="0" i="1" smtClean="0">
                                  <a:latin typeface="Cambria Math"/>
                                </a:rPr>
                              </m:ctrlPr>
                            </m:sSupPr>
                            <m:e>
                              <m:r>
                                <a:rPr lang="en-NZ" sz="3600" b="0" i="1" smtClean="0">
                                  <a:latin typeface="Cambria Math"/>
                                </a:rPr>
                                <m:t>−(</m:t>
                              </m:r>
                              <m:sSub>
                                <m:sSubPr>
                                  <m:ctrlPr>
                                    <a:rPr lang="en-NZ" sz="3600" b="0" i="1" smtClean="0">
                                      <a:latin typeface="Cambria Math"/>
                                    </a:rPr>
                                  </m:ctrlPr>
                                </m:sSubPr>
                                <m:e>
                                  <m:r>
                                    <m:rPr>
                                      <m:sty m:val="p"/>
                                    </m:rPr>
                                    <a:rPr lang="el-GR" sz="3600" b="0" i="1" smtClean="0">
                                      <a:latin typeface="Cambria Math"/>
                                    </a:rPr>
                                    <m:t>λ</m:t>
                                  </m:r>
                                </m:e>
                                <m:sub>
                                  <m:r>
                                    <a:rPr lang="en-US" sz="3600" b="0" i="1" smtClean="0">
                                      <a:latin typeface="Cambria Math"/>
                                    </a:rPr>
                                    <m:t>2</m:t>
                                  </m:r>
                                </m:sub>
                              </m:sSub>
                              <m:r>
                                <a:rPr lang="en-US" sz="3600" b="0" i="1" smtClean="0">
                                  <a:latin typeface="Cambria Math"/>
                                </a:rPr>
                                <m:t>/</m:t>
                              </m:r>
                              <m:sSub>
                                <m:sSubPr>
                                  <m:ctrlPr>
                                    <a:rPr lang="en-NZ" altLang="zh-CN" sz="3600" i="1">
                                      <a:latin typeface="Cambria Math"/>
                                    </a:rPr>
                                  </m:ctrlPr>
                                </m:sSubPr>
                                <m:e>
                                  <m:r>
                                    <m:rPr>
                                      <m:sty m:val="p"/>
                                    </m:rPr>
                                    <a:rPr lang="el-GR" altLang="zh-CN" sz="3600" i="1">
                                      <a:latin typeface="Cambria Math"/>
                                    </a:rPr>
                                    <m:t>λ</m:t>
                                  </m:r>
                                </m:e>
                                <m:sub>
                                  <m:r>
                                    <a:rPr lang="en-US" altLang="zh-CN" sz="3600" b="0" i="1" smtClean="0">
                                      <a:latin typeface="Cambria Math"/>
                                    </a:rPr>
                                    <m:t>3</m:t>
                                  </m:r>
                                </m:sub>
                              </m:sSub>
                              <m:r>
                                <a:rPr lang="en-NZ" sz="3600" b="0" i="1" smtClean="0">
                                  <a:latin typeface="Cambria Math"/>
                                  <a:ea typeface="Cambria Math"/>
                                </a:rPr>
                                <m:t>)</m:t>
                              </m:r>
                            </m:e>
                            <m:sup>
                              <m:r>
                                <a:rPr lang="en-US" sz="3600" b="0" i="1" smtClean="0">
                                  <a:latin typeface="Cambria Math"/>
                                  <a:ea typeface="Cambria Math"/>
                                </a:rPr>
                                <m:t>2</m:t>
                              </m:r>
                            </m:sup>
                          </m:sSup>
                          <m:r>
                            <a:rPr lang="en-NZ" sz="3600" b="0" i="1" smtClean="0">
                              <a:latin typeface="Cambria Math"/>
                            </a:rPr>
                            <m:t>/</m:t>
                          </m:r>
                          <m:sSup>
                            <m:sSupPr>
                              <m:ctrlPr>
                                <a:rPr lang="en-NZ" sz="3600" b="0" i="1" smtClean="0">
                                  <a:latin typeface="Cambria Math"/>
                                </a:rPr>
                              </m:ctrlPr>
                            </m:sSupPr>
                            <m:e>
                              <m:r>
                                <a:rPr lang="en-US" sz="3600" b="0" i="1" smtClean="0">
                                  <a:latin typeface="Cambria Math"/>
                                </a:rPr>
                                <m:t>2</m:t>
                              </m:r>
                              <m:r>
                                <a:rPr lang="en-US" sz="3600" b="0" i="1" smtClean="0">
                                  <a:latin typeface="Cambria Math"/>
                                  <a:ea typeface="Cambria Math"/>
                                </a:rPr>
                                <m:t>𝛼</m:t>
                              </m:r>
                            </m:e>
                            <m:sup>
                              <m:r>
                                <a:rPr lang="en-US" sz="3600" b="0" i="1" smtClean="0">
                                  <a:latin typeface="Cambria Math"/>
                                  <a:ea typeface="Cambria Math"/>
                                </a:rPr>
                                <m:t>2</m:t>
                              </m:r>
                            </m:sup>
                          </m:sSup>
                        </m:sup>
                      </m:sSup>
                    </m:oMath>
                  </m:oMathPara>
                </a14:m>
                <a:endParaRPr lang="en-NZ" sz="3600" dirty="0"/>
              </a:p>
            </p:txBody>
          </p:sp>
        </mc:Choice>
        <mc:Fallback xmlns="">
          <p:sp>
            <p:nvSpPr>
              <p:cNvPr id="64" name="TextBox 63"/>
              <p:cNvSpPr txBox="1">
                <a:spLocks noRot="1" noChangeAspect="1" noMove="1" noResize="1" noEditPoints="1" noAdjustHandles="1" noChangeArrowheads="1" noChangeShapeType="1" noTextEdit="1"/>
              </p:cNvSpPr>
              <p:nvPr/>
            </p:nvSpPr>
            <p:spPr>
              <a:xfrm>
                <a:off x="6981652" y="19269831"/>
                <a:ext cx="5782880" cy="777905"/>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6896759" y="20993025"/>
                <a:ext cx="6352007" cy="11817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NZ" sz="3600" i="1" smtClean="0">
                              <a:latin typeface="Cambria Math"/>
                            </a:rPr>
                          </m:ctrlPr>
                        </m:sSubPr>
                        <m:e>
                          <m:r>
                            <a:rPr lang="en-US" sz="3600" b="0" i="1" smtClean="0">
                              <a:latin typeface="Cambria Math"/>
                            </a:rPr>
                            <m:t>𝑅</m:t>
                          </m:r>
                        </m:e>
                        <m:sub>
                          <m:r>
                            <a:rPr lang="en-US" sz="3600" b="0" i="1" smtClean="0">
                              <a:latin typeface="Cambria Math"/>
                            </a:rPr>
                            <m:t>𝑤𝑎𝑙𝑙</m:t>
                          </m:r>
                        </m:sub>
                      </m:sSub>
                      <m:r>
                        <a:rPr lang="en-NZ" sz="3600" b="0" i="1" smtClean="0">
                          <a:latin typeface="Cambria Math"/>
                        </a:rPr>
                        <m:t>=</m:t>
                      </m:r>
                      <m:sSup>
                        <m:sSupPr>
                          <m:ctrlPr>
                            <a:rPr lang="en-NZ" sz="3600" b="0" i="1" smtClean="0">
                              <a:latin typeface="Cambria Math"/>
                            </a:rPr>
                          </m:ctrlPr>
                        </m:sSupPr>
                        <m:e>
                          <m:r>
                            <a:rPr lang="en-NZ" sz="3600" b="0" i="1" smtClean="0">
                              <a:latin typeface="Cambria Math"/>
                            </a:rPr>
                            <m:t>𝑒</m:t>
                          </m:r>
                        </m:e>
                        <m:sup>
                          <m:sSup>
                            <m:sSupPr>
                              <m:ctrlPr>
                                <a:rPr lang="en-NZ" sz="3600" b="0" i="1" smtClean="0">
                                  <a:latin typeface="Cambria Math"/>
                                </a:rPr>
                              </m:ctrlPr>
                            </m:sSupPr>
                            <m:e>
                              <m:r>
                                <a:rPr lang="en-NZ" sz="3600" b="0" i="1" smtClean="0">
                                  <a:latin typeface="Cambria Math"/>
                                </a:rPr>
                                <m:t>−</m:t>
                              </m:r>
                              <m:rad>
                                <m:radPr>
                                  <m:degHide m:val="on"/>
                                  <m:ctrlPr>
                                    <a:rPr lang="en-NZ" altLang="zh-CN" sz="3600" b="0" i="1" smtClean="0">
                                      <a:latin typeface="Cambria Math"/>
                                    </a:rPr>
                                  </m:ctrlPr>
                                </m:radPr>
                                <m:deg/>
                                <m:e>
                                  <m:sSup>
                                    <m:sSupPr>
                                      <m:ctrlPr>
                                        <a:rPr lang="en-NZ" altLang="zh-CN" sz="3600" b="0" i="1" smtClean="0">
                                          <a:latin typeface="Cambria Math"/>
                                        </a:rPr>
                                      </m:ctrlPr>
                                    </m:sSupPr>
                                    <m:e>
                                      <m:sSub>
                                        <m:sSubPr>
                                          <m:ctrlPr>
                                            <a:rPr lang="en-NZ" altLang="zh-CN" sz="3600" i="1">
                                              <a:latin typeface="Cambria Math"/>
                                            </a:rPr>
                                          </m:ctrlPr>
                                        </m:sSubPr>
                                        <m:e>
                                          <m:r>
                                            <m:rPr>
                                              <m:sty m:val="p"/>
                                            </m:rPr>
                                            <a:rPr lang="el-GR" altLang="zh-CN" sz="3600" i="1">
                                              <a:latin typeface="Cambria Math"/>
                                            </a:rPr>
                                            <m:t>λ</m:t>
                                          </m:r>
                                        </m:e>
                                        <m:sub>
                                          <m:r>
                                            <a:rPr lang="en-US" altLang="zh-CN" sz="3600" i="1">
                                              <a:latin typeface="Cambria Math"/>
                                            </a:rPr>
                                            <m:t>2</m:t>
                                          </m:r>
                                        </m:sub>
                                      </m:sSub>
                                    </m:e>
                                    <m:sup>
                                      <m:r>
                                        <a:rPr lang="en-US" altLang="zh-CN" sz="3600" b="0" i="1" smtClean="0">
                                          <a:latin typeface="Cambria Math"/>
                                        </a:rPr>
                                        <m:t>2</m:t>
                                      </m:r>
                                    </m:sup>
                                  </m:sSup>
                                  <m:r>
                                    <a:rPr lang="en-US" altLang="zh-CN" sz="3600" b="0" i="1" smtClean="0">
                                      <a:latin typeface="Cambria Math"/>
                                    </a:rPr>
                                    <m:t>+</m:t>
                                  </m:r>
                                  <m:sSup>
                                    <m:sSupPr>
                                      <m:ctrlPr>
                                        <a:rPr lang="en-NZ" altLang="zh-CN" sz="3600" i="1">
                                          <a:latin typeface="Cambria Math"/>
                                        </a:rPr>
                                      </m:ctrlPr>
                                    </m:sSupPr>
                                    <m:e>
                                      <m:sSub>
                                        <m:sSubPr>
                                          <m:ctrlPr>
                                            <a:rPr lang="en-NZ" altLang="zh-CN" sz="3600" i="1">
                                              <a:latin typeface="Cambria Math"/>
                                            </a:rPr>
                                          </m:ctrlPr>
                                        </m:sSubPr>
                                        <m:e>
                                          <m:r>
                                            <m:rPr>
                                              <m:sty m:val="p"/>
                                            </m:rPr>
                                            <a:rPr lang="el-GR" altLang="zh-CN" sz="3600" i="1">
                                              <a:latin typeface="Cambria Math"/>
                                            </a:rPr>
                                            <m:t>λ</m:t>
                                          </m:r>
                                        </m:e>
                                        <m:sub>
                                          <m:r>
                                            <a:rPr lang="en-US" altLang="zh-CN" sz="3600" b="0" i="1" smtClean="0">
                                              <a:latin typeface="Cambria Math"/>
                                            </a:rPr>
                                            <m:t>3</m:t>
                                          </m:r>
                                        </m:sub>
                                      </m:sSub>
                                    </m:e>
                                    <m:sup>
                                      <m:r>
                                        <a:rPr lang="en-US" altLang="zh-CN" sz="3600" i="1">
                                          <a:latin typeface="Cambria Math"/>
                                        </a:rPr>
                                        <m:t>2</m:t>
                                      </m:r>
                                    </m:sup>
                                  </m:sSup>
                                </m:e>
                              </m:rad>
                            </m:e>
                            <m:sup>
                              <m:r>
                                <a:rPr lang="en-US" sz="3600" b="0" i="1" smtClean="0">
                                  <a:latin typeface="Cambria Math"/>
                                  <a:ea typeface="Cambria Math"/>
                                </a:rPr>
                                <m:t>2</m:t>
                              </m:r>
                            </m:sup>
                          </m:sSup>
                          <m:r>
                            <a:rPr lang="en-NZ" sz="3600" b="0" i="1" smtClean="0">
                              <a:latin typeface="Cambria Math"/>
                            </a:rPr>
                            <m:t>/</m:t>
                          </m:r>
                          <m:sSup>
                            <m:sSupPr>
                              <m:ctrlPr>
                                <a:rPr lang="en-NZ" sz="3600" b="0" i="1" smtClean="0">
                                  <a:latin typeface="Cambria Math"/>
                                </a:rPr>
                              </m:ctrlPr>
                            </m:sSupPr>
                            <m:e>
                              <m:r>
                                <a:rPr lang="en-US" sz="3600" b="0" i="1" smtClean="0">
                                  <a:latin typeface="Cambria Math"/>
                                </a:rPr>
                                <m:t>2</m:t>
                              </m:r>
                              <m:r>
                                <a:rPr lang="en-US" sz="3600" b="0" i="1" smtClean="0">
                                  <a:latin typeface="Cambria Math"/>
                                  <a:ea typeface="Cambria Math"/>
                                </a:rPr>
                                <m:t>𝛽</m:t>
                              </m:r>
                            </m:e>
                            <m:sup>
                              <m:r>
                                <a:rPr lang="en-US" sz="3600" b="0" i="1" smtClean="0">
                                  <a:latin typeface="Cambria Math"/>
                                  <a:ea typeface="Cambria Math"/>
                                </a:rPr>
                                <m:t>2</m:t>
                              </m:r>
                            </m:sup>
                          </m:sSup>
                        </m:sup>
                      </m:sSup>
                    </m:oMath>
                  </m:oMathPara>
                </a14:m>
                <a:endParaRPr lang="en-NZ" sz="3600" dirty="0"/>
              </a:p>
            </p:txBody>
          </p:sp>
        </mc:Choice>
        <mc:Fallback xmlns="">
          <p:sp>
            <p:nvSpPr>
              <p:cNvPr id="65" name="TextBox 64"/>
              <p:cNvSpPr txBox="1">
                <a:spLocks noRot="1" noChangeAspect="1" noMove="1" noResize="1" noEditPoints="1" noAdjustHandles="1" noChangeArrowheads="1" noChangeShapeType="1" noTextEdit="1"/>
              </p:cNvSpPr>
              <p:nvPr/>
            </p:nvSpPr>
            <p:spPr>
              <a:xfrm>
                <a:off x="6896759" y="20993025"/>
                <a:ext cx="6352007" cy="118179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7016657" y="20326457"/>
                <a:ext cx="6664662" cy="6890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NZ" sz="3600" i="1" smtClean="0">
                              <a:latin typeface="Cambria Math"/>
                            </a:rPr>
                          </m:ctrlPr>
                        </m:sSubPr>
                        <m:e>
                          <m:r>
                            <a:rPr lang="en-US" sz="3600" b="0" i="1" smtClean="0">
                              <a:latin typeface="Cambria Math"/>
                            </a:rPr>
                            <m:t>𝑅</m:t>
                          </m:r>
                        </m:e>
                        <m:sub>
                          <m:r>
                            <a:rPr lang="en-US" sz="3600" b="0" i="1" smtClean="0">
                              <a:latin typeface="Cambria Math"/>
                            </a:rPr>
                            <m:t>𝑤𝑎𝑙𝑙</m:t>
                          </m:r>
                        </m:sub>
                      </m:sSub>
                      <m:r>
                        <a:rPr lang="en-NZ" sz="3600" b="0" i="1" smtClean="0">
                          <a:latin typeface="Cambria Math"/>
                        </a:rPr>
                        <m:t>=</m:t>
                      </m:r>
                      <m:r>
                        <a:rPr lang="en-NZ" sz="3600" b="0" i="1" smtClean="0">
                          <a:latin typeface="Cambria Math"/>
                          <a:ea typeface="Cambria Math"/>
                        </a:rPr>
                        <m:t>𝜃</m:t>
                      </m:r>
                      <m:r>
                        <a:rPr lang="en-NZ" sz="3600" b="0" i="1" smtClean="0">
                          <a:latin typeface="Cambria Math"/>
                        </a:rPr>
                        <m:t>(−</m:t>
                      </m:r>
                      <m:sSub>
                        <m:sSubPr>
                          <m:ctrlPr>
                            <a:rPr lang="en-NZ" sz="3600" b="0" i="1" smtClean="0">
                              <a:latin typeface="Cambria Math"/>
                            </a:rPr>
                          </m:ctrlPr>
                        </m:sSubPr>
                        <m:e>
                          <m:r>
                            <m:rPr>
                              <m:sty m:val="p"/>
                            </m:rPr>
                            <a:rPr lang="el-GR" sz="3600" b="0" i="1" smtClean="0">
                              <a:latin typeface="Cambria Math"/>
                            </a:rPr>
                            <m:t>λ</m:t>
                          </m:r>
                        </m:e>
                        <m:sub>
                          <m:r>
                            <a:rPr lang="en-NZ" sz="3600" b="0" i="1" smtClean="0">
                              <a:latin typeface="Cambria Math"/>
                            </a:rPr>
                            <m:t>3</m:t>
                          </m:r>
                        </m:sub>
                      </m:sSub>
                      <m:r>
                        <a:rPr lang="en-NZ" sz="3600" b="0" i="1" smtClean="0">
                          <a:latin typeface="Cambria Math"/>
                        </a:rPr>
                        <m:t>)</m:t>
                      </m:r>
                      <m:sSub>
                        <m:sSubPr>
                          <m:ctrlPr>
                            <a:rPr lang="en-NZ" altLang="zh-CN" sz="3600" i="1">
                              <a:latin typeface="Cambria Math"/>
                            </a:rPr>
                          </m:ctrlPr>
                        </m:sSubPr>
                        <m:e>
                          <m:r>
                            <a:rPr lang="en-US" altLang="zh-CN" sz="3600" i="1">
                              <a:latin typeface="Cambria Math"/>
                            </a:rPr>
                            <m:t>𝑅</m:t>
                          </m:r>
                        </m:e>
                        <m:sub>
                          <m:r>
                            <a:rPr lang="en-US" altLang="zh-CN" sz="3600" i="1">
                              <a:latin typeface="Cambria Math"/>
                            </a:rPr>
                            <m:t>𝑝𝑙𝑎𝑛𝑒</m:t>
                          </m:r>
                        </m:sub>
                      </m:sSub>
                      <m:sSub>
                        <m:sSubPr>
                          <m:ctrlPr>
                            <a:rPr lang="en-NZ" altLang="zh-CN" sz="3600" i="1">
                              <a:latin typeface="Cambria Math"/>
                            </a:rPr>
                          </m:ctrlPr>
                        </m:sSubPr>
                        <m:e>
                          <m:r>
                            <a:rPr lang="en-US" altLang="zh-CN" sz="3600" i="1">
                              <a:latin typeface="Cambria Math"/>
                            </a:rPr>
                            <m:t>𝑅</m:t>
                          </m:r>
                        </m:e>
                        <m:sub>
                          <m:r>
                            <a:rPr lang="en-US" altLang="zh-CN" sz="3600" i="1">
                              <a:latin typeface="Cambria Math"/>
                            </a:rPr>
                            <m:t>𝑤𝑎𝑙𝑙</m:t>
                          </m:r>
                        </m:sub>
                      </m:sSub>
                    </m:oMath>
                  </m:oMathPara>
                </a14:m>
                <a:endParaRPr lang="en-NZ" sz="3600" dirty="0"/>
              </a:p>
            </p:txBody>
          </p:sp>
        </mc:Choice>
        <mc:Fallback xmlns="">
          <p:sp>
            <p:nvSpPr>
              <p:cNvPr id="66" name="TextBox 65"/>
              <p:cNvSpPr txBox="1">
                <a:spLocks noRot="1" noChangeAspect="1" noMove="1" noResize="1" noEditPoints="1" noAdjustHandles="1" noChangeArrowheads="1" noChangeShapeType="1" noTextEdit="1"/>
              </p:cNvSpPr>
              <p:nvPr/>
            </p:nvSpPr>
            <p:spPr>
              <a:xfrm>
                <a:off x="7016657" y="20326457"/>
                <a:ext cx="6664662" cy="689099"/>
              </a:xfrm>
              <a:prstGeom prst="rect">
                <a:avLst/>
              </a:prstGeom>
              <a:blipFill rotWithShape="1">
                <a:blip r:embed="rId9"/>
                <a:stretch>
                  <a:fillRect/>
                </a:stretch>
              </a:blipFill>
            </p:spPr>
            <p:txBody>
              <a:bodyPr/>
              <a:lstStyle/>
              <a:p>
                <a:r>
                  <a:rPr lang="zh-CN" altLang="en-US">
                    <a:noFill/>
                  </a:rPr>
                  <a:t> </a:t>
                </a:r>
              </a:p>
            </p:txBody>
          </p:sp>
        </mc:Fallback>
      </mc:AlternateContent>
      <p:sp>
        <p:nvSpPr>
          <p:cNvPr id="67" name="矩形 66"/>
          <p:cNvSpPr/>
          <p:nvPr/>
        </p:nvSpPr>
        <p:spPr>
          <a:xfrm>
            <a:off x="1244459" y="32303629"/>
            <a:ext cx="6113693" cy="1200329"/>
          </a:xfrm>
          <a:prstGeom prst="rect">
            <a:avLst/>
          </a:prstGeom>
        </p:spPr>
        <p:txBody>
          <a:bodyPr wrap="square">
            <a:spAutoFit/>
          </a:bodyPr>
          <a:lstStyle/>
          <a:p>
            <a:pPr defTabSz="4175125" eaLnBrk="1" hangingPunct="1">
              <a:spcBef>
                <a:spcPts val="563"/>
              </a:spcBef>
              <a:spcAft>
                <a:spcPts val="1700"/>
              </a:spcAft>
            </a:pPr>
            <a:r>
              <a:rPr lang="en-US" altLang="zh-CN" sz="3600" b="1" dirty="0" smtClean="0">
                <a:solidFill>
                  <a:schemeClr val="tx2"/>
                </a:solidFill>
                <a:latin typeface="Verdana" charset="0"/>
              </a:rPr>
              <a:t>4. User-interactive fissure correction</a:t>
            </a:r>
            <a:endParaRPr lang="en-US" altLang="zh-CN" sz="3600" b="1" dirty="0">
              <a:solidFill>
                <a:schemeClr val="tx2"/>
              </a:solidFill>
              <a:latin typeface="Verdana" charset="0"/>
            </a:endParaRPr>
          </a:p>
        </p:txBody>
      </p:sp>
      <p:pic>
        <p:nvPicPr>
          <p:cNvPr id="69" name="Picture 3"/>
          <p:cNvPicPr>
            <a:picLocks noChangeAspect="1"/>
          </p:cNvPicPr>
          <p:nvPr/>
        </p:nvPicPr>
        <p:blipFill rotWithShape="1">
          <a:blip r:embed="rId10">
            <a:extLst>
              <a:ext uri="{28A0092B-C50C-407E-A947-70E740481C1C}">
                <a14:useLocalDpi xmlns:a14="http://schemas.microsoft.com/office/drawing/2010/main" val="0"/>
              </a:ext>
            </a:extLst>
          </a:blip>
          <a:srcRect l="15538" t="26749" r="42538" b="25423"/>
          <a:stretch/>
        </p:blipFill>
        <p:spPr>
          <a:xfrm>
            <a:off x="1368879" y="38744193"/>
            <a:ext cx="5764375" cy="3624677"/>
          </a:xfrm>
          <a:prstGeom prst="rect">
            <a:avLst/>
          </a:prstGeom>
        </p:spPr>
      </p:pic>
      <p:sp>
        <p:nvSpPr>
          <p:cNvPr id="70" name="矩形 69"/>
          <p:cNvSpPr/>
          <p:nvPr/>
        </p:nvSpPr>
        <p:spPr>
          <a:xfrm>
            <a:off x="8168832" y="32419744"/>
            <a:ext cx="7373738" cy="646331"/>
          </a:xfrm>
          <a:prstGeom prst="rect">
            <a:avLst/>
          </a:prstGeom>
        </p:spPr>
        <p:txBody>
          <a:bodyPr wrap="square">
            <a:spAutoFit/>
          </a:bodyPr>
          <a:lstStyle/>
          <a:p>
            <a:pPr defTabSz="4175125" eaLnBrk="1" hangingPunct="1">
              <a:spcBef>
                <a:spcPts val="563"/>
              </a:spcBef>
              <a:spcAft>
                <a:spcPts val="1700"/>
              </a:spcAft>
            </a:pPr>
            <a:r>
              <a:rPr lang="en-US" altLang="zh-CN" sz="3600" b="1" dirty="0">
                <a:solidFill>
                  <a:schemeClr val="tx2"/>
                </a:solidFill>
                <a:latin typeface="Verdana" charset="0"/>
              </a:rPr>
              <a:t>5. Quantitative </a:t>
            </a:r>
            <a:r>
              <a:rPr lang="en-US" altLang="zh-CN" sz="3600" b="1" dirty="0" smtClean="0">
                <a:solidFill>
                  <a:schemeClr val="tx2"/>
                </a:solidFill>
                <a:latin typeface="Verdana" charset="0"/>
              </a:rPr>
              <a:t>evaluation</a:t>
            </a:r>
            <a:endParaRPr lang="en-US" altLang="zh-CN" sz="3600" b="1" dirty="0">
              <a:solidFill>
                <a:schemeClr val="tx2"/>
              </a:solidFill>
              <a:latin typeface="Verdana" charset="0"/>
            </a:endParaRPr>
          </a:p>
        </p:txBody>
      </p:sp>
      <p:sp>
        <p:nvSpPr>
          <p:cNvPr id="9" name="矩形 8"/>
          <p:cNvSpPr/>
          <p:nvPr/>
        </p:nvSpPr>
        <p:spPr>
          <a:xfrm>
            <a:off x="22544412" y="24395412"/>
            <a:ext cx="7036618" cy="15060533"/>
          </a:xfrm>
          <a:prstGeom prst="rect">
            <a:avLst/>
          </a:prstGeom>
        </p:spPr>
        <p:txBody>
          <a:bodyPr wrap="square">
            <a:spAutoFit/>
          </a:bodyPr>
          <a:lstStyle/>
          <a:p>
            <a:pPr algn="just" defTabSz="4175125" eaLnBrk="1" hangingPunct="1">
              <a:spcBef>
                <a:spcPts val="563"/>
              </a:spcBef>
              <a:spcAft>
                <a:spcPts val="1700"/>
              </a:spcAft>
            </a:pPr>
            <a:r>
              <a:rPr lang="en-NZ" altLang="zh-CN" sz="3200" dirty="0">
                <a:latin typeface="Verdana" charset="0"/>
              </a:rPr>
              <a:t>We </a:t>
            </a:r>
            <a:r>
              <a:rPr lang="en-NZ" altLang="zh-CN" sz="3200" dirty="0" smtClean="0">
                <a:latin typeface="Verdana" charset="0"/>
              </a:rPr>
              <a:t>implemented </a:t>
            </a:r>
            <a:r>
              <a:rPr lang="en-NZ" altLang="zh-CN" sz="3200" dirty="0">
                <a:latin typeface="Verdana" charset="0"/>
              </a:rPr>
              <a:t>a PCA-based pulmonary lobe segmentation </a:t>
            </a:r>
            <a:r>
              <a:rPr lang="en-NZ" altLang="zh-CN" sz="3200" dirty="0" smtClean="0">
                <a:latin typeface="Verdana" charset="0"/>
              </a:rPr>
              <a:t>method. T</a:t>
            </a:r>
            <a:r>
              <a:rPr lang="en-US" altLang="zh-CN" sz="3200" dirty="0" smtClean="0">
                <a:latin typeface="Verdana" charset="0"/>
              </a:rPr>
              <a:t>he </a:t>
            </a:r>
            <a:r>
              <a:rPr lang="en-US" altLang="zh-CN" sz="3200" dirty="0">
                <a:latin typeface="Verdana" charset="0"/>
              </a:rPr>
              <a:t>algorithm has accuracy of 72.5% to 92.6% for healthy cases </a:t>
            </a:r>
            <a:r>
              <a:rPr lang="en-US" altLang="zh-CN" sz="3200" dirty="0" smtClean="0">
                <a:latin typeface="Verdana" charset="0"/>
              </a:rPr>
              <a:t>and an accuracy of 53.8</a:t>
            </a:r>
            <a:r>
              <a:rPr lang="en-US" altLang="zh-CN" sz="3200" dirty="0">
                <a:latin typeface="Verdana" charset="0"/>
              </a:rPr>
              <a:t>% to 85.7% for pathological </a:t>
            </a:r>
            <a:r>
              <a:rPr lang="en-US" altLang="zh-CN" sz="3200" dirty="0" smtClean="0">
                <a:latin typeface="Verdana" charset="0"/>
              </a:rPr>
              <a:t>cases. Compared </a:t>
            </a:r>
            <a:r>
              <a:rPr lang="en-US" altLang="zh-CN" sz="3200" dirty="0">
                <a:latin typeface="Verdana" charset="0"/>
              </a:rPr>
              <a:t>to </a:t>
            </a:r>
            <a:r>
              <a:rPr lang="en-US" altLang="zh-CN" sz="3200" dirty="0" smtClean="0">
                <a:latin typeface="Verdana" charset="0"/>
              </a:rPr>
              <a:t>currently </a:t>
            </a:r>
            <a:r>
              <a:rPr lang="en-US" altLang="zh-CN" sz="3200" dirty="0">
                <a:latin typeface="Verdana" charset="0"/>
              </a:rPr>
              <a:t>published </a:t>
            </a:r>
            <a:r>
              <a:rPr lang="en-US" altLang="zh-CN" sz="3200" dirty="0" smtClean="0">
                <a:latin typeface="Verdana" charset="0"/>
              </a:rPr>
              <a:t>methods, </a:t>
            </a:r>
            <a:r>
              <a:rPr lang="en-US" altLang="zh-CN" sz="3200" dirty="0">
                <a:latin typeface="Verdana" charset="0"/>
              </a:rPr>
              <a:t>our method has the following advantages:</a:t>
            </a:r>
          </a:p>
          <a:p>
            <a:pPr marL="457200" indent="-457200" algn="just" defTabSz="4175125" eaLnBrk="1" hangingPunct="1">
              <a:spcBef>
                <a:spcPts val="563"/>
              </a:spcBef>
              <a:spcAft>
                <a:spcPts val="1700"/>
              </a:spcAft>
              <a:buFont typeface="Arial" panose="020B0604020202020204" pitchFamily="34" charset="0"/>
              <a:buChar char="•"/>
            </a:pPr>
            <a:r>
              <a:rPr lang="en-US" altLang="zh-CN" sz="3200" dirty="0" smtClean="0">
                <a:latin typeface="Verdana" charset="0"/>
              </a:rPr>
              <a:t>This new </a:t>
            </a:r>
            <a:r>
              <a:rPr lang="en-US" altLang="zh-CN" sz="3200" dirty="0">
                <a:latin typeface="Verdana" charset="0"/>
              </a:rPr>
              <a:t>procedure does not heavily depend on prior segmentation of anatomical structures (</a:t>
            </a:r>
            <a:r>
              <a:rPr lang="en-US" altLang="zh-CN" sz="3200" dirty="0" smtClean="0">
                <a:latin typeface="Verdana" charset="0"/>
              </a:rPr>
              <a:t>airways/vessels)</a:t>
            </a:r>
          </a:p>
          <a:p>
            <a:pPr marL="457200" indent="-457200" algn="just" defTabSz="4175125" eaLnBrk="1" hangingPunct="1">
              <a:spcBef>
                <a:spcPts val="563"/>
              </a:spcBef>
              <a:spcAft>
                <a:spcPts val="1700"/>
              </a:spcAft>
              <a:buFont typeface="Arial" panose="020B0604020202020204" pitchFamily="34" charset="0"/>
              <a:buChar char="•"/>
            </a:pPr>
            <a:r>
              <a:rPr lang="en-US" altLang="zh-CN" sz="3200" dirty="0" smtClean="0">
                <a:latin typeface="Verdana" charset="0"/>
              </a:rPr>
              <a:t>With the help of an user-friendly </a:t>
            </a:r>
            <a:r>
              <a:rPr lang="en-US" altLang="zh-CN" sz="3200" dirty="0">
                <a:latin typeface="Verdana" charset="0"/>
              </a:rPr>
              <a:t>interface</a:t>
            </a:r>
            <a:r>
              <a:rPr lang="en-US" altLang="zh-CN" sz="3200" dirty="0" smtClean="0">
                <a:latin typeface="Verdana" charset="0"/>
              </a:rPr>
              <a:t>, user can control some parameters (e.g. fissure searching size) as inputs to improve the segmentation process. A user-interactive correction of the result is also available.</a:t>
            </a:r>
          </a:p>
          <a:p>
            <a:pPr marL="457200" indent="-457200" algn="just" defTabSz="4175125" eaLnBrk="1" hangingPunct="1">
              <a:spcBef>
                <a:spcPts val="563"/>
              </a:spcBef>
              <a:spcAft>
                <a:spcPts val="1700"/>
              </a:spcAft>
              <a:buFont typeface="Arial" panose="020B0604020202020204" pitchFamily="34" charset="0"/>
              <a:buChar char="•"/>
            </a:pPr>
            <a:r>
              <a:rPr lang="en-US" altLang="zh-CN" sz="3200" dirty="0" smtClean="0">
                <a:latin typeface="Verdana" charset="0"/>
              </a:rPr>
              <a:t>A multi-scale filter is used when detecting fissure/vessel to make sure a variety of sizes of fissure/vessel can have maximum response.</a:t>
            </a:r>
          </a:p>
          <a:p>
            <a:pPr algn="just" defTabSz="4175125" eaLnBrk="1" hangingPunct="1">
              <a:spcBef>
                <a:spcPts val="563"/>
              </a:spcBef>
              <a:spcAft>
                <a:spcPts val="1700"/>
              </a:spcAft>
            </a:pPr>
            <a:endParaRPr lang="en-US" altLang="zh-CN" sz="3200" dirty="0" smtClean="0">
              <a:latin typeface="Verdana" charset="0"/>
            </a:endParaRPr>
          </a:p>
        </p:txBody>
      </p:sp>
      <p:pic>
        <p:nvPicPr>
          <p:cNvPr id="1026" name="Picture 2" descr="G:\posterPIc\MYfilter.jpg"/>
          <p:cNvPicPr>
            <a:picLocks noChangeAspect="1" noChangeArrowheads="1"/>
          </p:cNvPicPr>
          <p:nvPr/>
        </p:nvPicPr>
        <p:blipFill rotWithShape="1">
          <a:blip r:embed="rId11">
            <a:extLst>
              <a:ext uri="{28A0092B-C50C-407E-A947-70E740481C1C}">
                <a14:useLocalDpi xmlns:a14="http://schemas.microsoft.com/office/drawing/2010/main" val="0"/>
              </a:ext>
            </a:extLst>
          </a:blip>
          <a:srcRect l="19548" t="16104" r="20201" b="17777"/>
          <a:stretch/>
        </p:blipFill>
        <p:spPr bwMode="auto">
          <a:xfrm>
            <a:off x="1273034" y="19068533"/>
            <a:ext cx="6124915" cy="384898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G:\posterPIc\MYfilter2.jpg"/>
          <p:cNvPicPr>
            <a:picLocks noChangeAspect="1" noChangeArrowheads="1"/>
          </p:cNvPicPr>
          <p:nvPr/>
        </p:nvPicPr>
        <p:blipFill rotWithShape="1">
          <a:blip r:embed="rId12">
            <a:extLst>
              <a:ext uri="{28A0092B-C50C-407E-A947-70E740481C1C}">
                <a14:useLocalDpi xmlns:a14="http://schemas.microsoft.com/office/drawing/2010/main" val="0"/>
              </a:ext>
            </a:extLst>
          </a:blip>
          <a:srcRect l="19207" t="18363" r="22379" b="19500"/>
          <a:stretch/>
        </p:blipFill>
        <p:spPr bwMode="auto">
          <a:xfrm>
            <a:off x="1273034" y="23622016"/>
            <a:ext cx="6042166" cy="3856044"/>
          </a:xfrm>
          <a:prstGeom prst="rect">
            <a:avLst/>
          </a:prstGeom>
          <a:noFill/>
          <a:extLst>
            <a:ext uri="{909E8E84-426E-40DD-AFC4-6F175D3DCCD1}">
              <a14:hiddenFill xmlns:a14="http://schemas.microsoft.com/office/drawing/2010/main">
                <a:solidFill>
                  <a:srgbClr val="FFFFFF"/>
                </a:solidFill>
              </a14:hiddenFill>
            </a:ext>
          </a:extLst>
        </p:spPr>
      </p:pic>
      <p:sp>
        <p:nvSpPr>
          <p:cNvPr id="77" name="Rounded Rectangle 5"/>
          <p:cNvSpPr/>
          <p:nvPr/>
        </p:nvSpPr>
        <p:spPr bwMode="auto">
          <a:xfrm>
            <a:off x="25309175" y="18867525"/>
            <a:ext cx="4207415" cy="3065114"/>
          </a:xfrm>
          <a:prstGeom prst="round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US" altLang="zh-CN" sz="3600" dirty="0">
                <a:latin typeface="Calibri" pitchFamily="34" charset="0"/>
                <a:ea typeface="ＭＳ Ｐゴシック" pitchFamily="-110" charset="-128"/>
                <a:cs typeface="ＭＳ Ｐゴシック" pitchFamily="-110" charset="-128"/>
              </a:rPr>
              <a:t>Deformed PCA </a:t>
            </a:r>
            <a:r>
              <a:rPr lang="en-US" altLang="zh-CN" sz="3600" dirty="0" smtClean="0">
                <a:latin typeface="Calibri" pitchFamily="34" charset="0"/>
                <a:ea typeface="ＭＳ Ｐゴシック" pitchFamily="-110" charset="-128"/>
                <a:cs typeface="ＭＳ Ｐゴシック" pitchFamily="-110" charset="-128"/>
              </a:rPr>
              <a:t>model </a:t>
            </a:r>
            <a:r>
              <a:rPr lang="en-US" altLang="zh-CN" sz="3600" dirty="0">
                <a:latin typeface="Calibri" pitchFamily="34" charset="0"/>
                <a:ea typeface="ＭＳ Ｐゴシック" pitchFamily="-110" charset="-128"/>
                <a:cs typeface="ＭＳ Ｐゴシック" pitchFamily="-110" charset="-128"/>
              </a:rPr>
              <a:t>can provide an approximate location of the </a:t>
            </a:r>
            <a:r>
              <a:rPr lang="en-US" altLang="zh-CN" sz="3600" dirty="0" smtClean="0">
                <a:latin typeface="Calibri" pitchFamily="34" charset="0"/>
                <a:ea typeface="ＭＳ Ｐゴシック" pitchFamily="-110" charset="-128"/>
                <a:cs typeface="ＭＳ Ｐゴシック" pitchFamily="-110" charset="-128"/>
              </a:rPr>
              <a:t>fissures</a:t>
            </a:r>
            <a:endParaRPr lang="en-US" altLang="zh-CN" sz="3600" dirty="0">
              <a:latin typeface="Calibri" pitchFamily="34" charset="0"/>
              <a:ea typeface="ＭＳ Ｐゴシック" pitchFamily="-110" charset="-128"/>
              <a:cs typeface="ＭＳ Ｐゴシック" pitchFamily="-110" charset="-128"/>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NZ" sz="3600" b="0" i="0" u="none" strike="noStrike" cap="none" normalizeH="0" baseline="0" dirty="0">
              <a:ln>
                <a:noFill/>
              </a:ln>
              <a:solidFill>
                <a:schemeClr val="tx1"/>
              </a:solidFill>
              <a:effectLst/>
              <a:latin typeface="Calibri" pitchFamily="34" charset="0"/>
              <a:ea typeface="ＭＳ Ｐゴシック" pitchFamily="-110" charset="-128"/>
              <a:cs typeface="ＭＳ Ｐゴシック" pitchFamily="-110" charset="-128"/>
            </a:endParaRPr>
          </a:p>
        </p:txBody>
      </p:sp>
      <p:pic>
        <p:nvPicPr>
          <p:cNvPr id="78" name="Picture 16"/>
          <p:cNvPicPr>
            <a:picLocks noChangeAspect="1" noChangeArrowheads="1"/>
          </p:cNvPicPr>
          <p:nvPr/>
        </p:nvPicPr>
        <p:blipFill rotWithShape="1">
          <a:blip r:embed="rId13">
            <a:extLst>
              <a:ext uri="{28A0092B-C50C-407E-A947-70E740481C1C}">
                <a14:useLocalDpi xmlns:a14="http://schemas.microsoft.com/office/drawing/2010/main" val="0"/>
              </a:ext>
            </a:extLst>
          </a:blip>
          <a:srcRect l="2" r="49553" b="10603"/>
          <a:stretch/>
        </p:blipFill>
        <p:spPr bwMode="auto">
          <a:xfrm>
            <a:off x="652504" y="4381500"/>
            <a:ext cx="5340331"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连接符 10"/>
          <p:cNvCxnSpPr/>
          <p:nvPr/>
        </p:nvCxnSpPr>
        <p:spPr bwMode="auto">
          <a:xfrm>
            <a:off x="838200" y="18173702"/>
            <a:ext cx="12455642" cy="0"/>
          </a:xfrm>
          <a:prstGeom prst="line">
            <a:avLst/>
          </a:prstGeom>
          <a:solidFill>
            <a:schemeClr val="accent1"/>
          </a:solidFill>
          <a:ln w="73025" cap="flat" cmpd="sng" algn="ctr">
            <a:solidFill>
              <a:schemeClr val="tx2"/>
            </a:solidFill>
            <a:prstDash val="solid"/>
            <a:round/>
            <a:headEnd type="none" w="med" len="med"/>
            <a:tailEnd type="none" w="med" len="med"/>
          </a:ln>
          <a:effectLst/>
        </p:spPr>
      </p:cxnSp>
      <p:cxnSp>
        <p:nvCxnSpPr>
          <p:cNvPr id="13" name="直接连接符 12"/>
          <p:cNvCxnSpPr/>
          <p:nvPr/>
        </p:nvCxnSpPr>
        <p:spPr bwMode="auto">
          <a:xfrm>
            <a:off x="13293842" y="12118576"/>
            <a:ext cx="0" cy="10798942"/>
          </a:xfrm>
          <a:prstGeom prst="line">
            <a:avLst/>
          </a:prstGeom>
          <a:solidFill>
            <a:schemeClr val="accent1"/>
          </a:solidFill>
          <a:ln w="73025" cap="flat" cmpd="sng" algn="ctr">
            <a:solidFill>
              <a:schemeClr val="tx2"/>
            </a:solidFill>
            <a:prstDash val="solid"/>
            <a:round/>
            <a:headEnd type="none" w="med" len="med"/>
            <a:tailEnd type="none" w="med" len="med"/>
          </a:ln>
          <a:effectLst/>
        </p:spPr>
      </p:cxnSp>
      <p:cxnSp>
        <p:nvCxnSpPr>
          <p:cNvPr id="84" name="直接连接符 83"/>
          <p:cNvCxnSpPr/>
          <p:nvPr/>
        </p:nvCxnSpPr>
        <p:spPr bwMode="auto">
          <a:xfrm>
            <a:off x="13293842" y="22898216"/>
            <a:ext cx="9111512" cy="0"/>
          </a:xfrm>
          <a:prstGeom prst="line">
            <a:avLst/>
          </a:prstGeom>
          <a:solidFill>
            <a:schemeClr val="accent1"/>
          </a:solidFill>
          <a:ln w="73025" cap="flat" cmpd="sng" algn="ctr">
            <a:solidFill>
              <a:schemeClr val="tx2"/>
            </a:solidFill>
            <a:prstDash val="solid"/>
            <a:round/>
            <a:headEnd type="none" w="med" len="med"/>
            <a:tailEnd type="none" w="med" len="med"/>
          </a:ln>
          <a:effectLst/>
        </p:spPr>
      </p:cxnSp>
      <p:sp>
        <p:nvSpPr>
          <p:cNvPr id="87" name="矩形 86"/>
          <p:cNvSpPr/>
          <p:nvPr/>
        </p:nvSpPr>
        <p:spPr>
          <a:xfrm>
            <a:off x="1130447" y="22918793"/>
            <a:ext cx="6853196" cy="705472"/>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Hessian based fissure enhancement</a:t>
            </a:r>
          </a:p>
        </p:txBody>
      </p:sp>
      <p:sp>
        <p:nvSpPr>
          <p:cNvPr id="88" name="矩形 87"/>
          <p:cNvSpPr/>
          <p:nvPr/>
        </p:nvSpPr>
        <p:spPr>
          <a:xfrm>
            <a:off x="1374155" y="27634718"/>
            <a:ext cx="6106801" cy="722262"/>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Remove the vessel structures</a:t>
            </a:r>
          </a:p>
        </p:txBody>
      </p:sp>
      <p:sp>
        <p:nvSpPr>
          <p:cNvPr id="89" name="矩形 88"/>
          <p:cNvSpPr/>
          <p:nvPr/>
        </p:nvSpPr>
        <p:spPr>
          <a:xfrm>
            <a:off x="8374413" y="27380751"/>
            <a:ext cx="6152877" cy="1216210"/>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Fissure </a:t>
            </a:r>
            <a:r>
              <a:rPr lang="en-NZ" altLang="zh-CN" sz="3600" dirty="0" smtClean="0">
                <a:latin typeface="Calibri" pitchFamily="34" charset="0"/>
                <a:ea typeface="ＭＳ Ｐゴシック" pitchFamily="-110" charset="-128"/>
                <a:cs typeface="ＭＳ Ｐゴシック" pitchFamily="-110" charset="-128"/>
              </a:rPr>
              <a:t>region of interest(ROI) </a:t>
            </a:r>
            <a:r>
              <a:rPr lang="en-NZ" altLang="zh-CN" sz="3600" dirty="0">
                <a:latin typeface="Calibri" pitchFamily="34" charset="0"/>
                <a:ea typeface="ＭＳ Ｐゴシック" pitchFamily="-110" charset="-128"/>
                <a:cs typeface="ＭＳ Ｐゴシック" pitchFamily="-110" charset="-128"/>
              </a:rPr>
              <a:t>based on PCA projection</a:t>
            </a:r>
          </a:p>
        </p:txBody>
      </p:sp>
      <p:sp>
        <p:nvSpPr>
          <p:cNvPr id="90" name="矩形 89"/>
          <p:cNvSpPr/>
          <p:nvPr/>
        </p:nvSpPr>
        <p:spPr>
          <a:xfrm>
            <a:off x="15460741" y="27338926"/>
            <a:ext cx="6678802" cy="1300911"/>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2D and 3D eigenvector based connected component filter</a:t>
            </a:r>
          </a:p>
        </p:txBody>
      </p:sp>
      <p:sp>
        <p:nvSpPr>
          <p:cNvPr id="91" name="矩形 90"/>
          <p:cNvSpPr/>
          <p:nvPr/>
        </p:nvSpPr>
        <p:spPr>
          <a:xfrm>
            <a:off x="7418578" y="29426863"/>
            <a:ext cx="3289747" cy="1376586"/>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Fissure candidate </a:t>
            </a:r>
            <a:r>
              <a:rPr lang="en-NZ" altLang="zh-CN" sz="3600" dirty="0" smtClean="0">
                <a:latin typeface="Calibri" pitchFamily="34" charset="0"/>
                <a:ea typeface="ＭＳ Ｐゴシック" pitchFamily="-110" charset="-128"/>
                <a:cs typeface="ＭＳ Ｐゴシック" pitchFamily="-110" charset="-128"/>
              </a:rPr>
              <a:t>points</a:t>
            </a:r>
            <a:endParaRPr lang="en-NZ" altLang="zh-CN" sz="3600" dirty="0">
              <a:latin typeface="Calibri" pitchFamily="34" charset="0"/>
              <a:ea typeface="ＭＳ Ｐゴシック" pitchFamily="-110" charset="-128"/>
              <a:cs typeface="ＭＳ Ｐゴシック" pitchFamily="-110" charset="-128"/>
            </a:endParaRPr>
          </a:p>
        </p:txBody>
      </p:sp>
      <p:sp>
        <p:nvSpPr>
          <p:cNvPr id="93" name="矩形 92"/>
          <p:cNvSpPr/>
          <p:nvPr/>
        </p:nvSpPr>
        <p:spPr>
          <a:xfrm>
            <a:off x="17329214" y="29433652"/>
            <a:ext cx="4625237" cy="1351148"/>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B-spline curve fissure </a:t>
            </a:r>
            <a:r>
              <a:rPr lang="en-NZ" altLang="zh-CN" sz="3600" dirty="0" smtClean="0">
                <a:latin typeface="Calibri" pitchFamily="34" charset="0"/>
                <a:ea typeface="ＭＳ Ｐゴシック" pitchFamily="-110" charset="-128"/>
                <a:cs typeface="ＭＳ Ｐゴシック" pitchFamily="-110" charset="-128"/>
              </a:rPr>
              <a:t>surface </a:t>
            </a:r>
            <a:r>
              <a:rPr lang="en-NZ" altLang="zh-CN" sz="3600" dirty="0">
                <a:latin typeface="Calibri" pitchFamily="34" charset="0"/>
                <a:ea typeface="ＭＳ Ｐゴシック" pitchFamily="-110" charset="-128"/>
                <a:cs typeface="ＭＳ Ｐゴシック" pitchFamily="-110" charset="-128"/>
              </a:rPr>
              <a:t>fitting</a:t>
            </a:r>
          </a:p>
        </p:txBody>
      </p:sp>
      <p:cxnSp>
        <p:nvCxnSpPr>
          <p:cNvPr id="96" name="直接连接符 95"/>
          <p:cNvCxnSpPr/>
          <p:nvPr/>
        </p:nvCxnSpPr>
        <p:spPr bwMode="auto">
          <a:xfrm>
            <a:off x="857250" y="32227961"/>
            <a:ext cx="21536119" cy="0"/>
          </a:xfrm>
          <a:prstGeom prst="line">
            <a:avLst/>
          </a:prstGeom>
          <a:solidFill>
            <a:schemeClr val="accent1"/>
          </a:solidFill>
          <a:ln w="73025" cap="flat" cmpd="sng" algn="ctr">
            <a:solidFill>
              <a:schemeClr val="tx2"/>
            </a:solidFill>
            <a:prstDash val="solid"/>
            <a:round/>
            <a:headEnd type="none" w="med" len="med"/>
            <a:tailEnd type="none" w="med" len="med"/>
          </a:ln>
          <a:effectLst/>
        </p:spPr>
      </p:cxnSp>
      <p:cxnSp>
        <p:nvCxnSpPr>
          <p:cNvPr id="97" name="直接连接符 96"/>
          <p:cNvCxnSpPr/>
          <p:nvPr/>
        </p:nvCxnSpPr>
        <p:spPr bwMode="auto">
          <a:xfrm>
            <a:off x="7938157" y="32232600"/>
            <a:ext cx="0" cy="10210800"/>
          </a:xfrm>
          <a:prstGeom prst="line">
            <a:avLst/>
          </a:prstGeom>
          <a:solidFill>
            <a:schemeClr val="accent1"/>
          </a:solidFill>
          <a:ln w="73025" cap="flat" cmpd="sng" algn="ctr">
            <a:solidFill>
              <a:schemeClr val="tx2"/>
            </a:solidFill>
            <a:prstDash val="solid"/>
            <a:round/>
            <a:headEnd type="none" w="med" len="med"/>
            <a:tailEnd type="none" w="med" len="med"/>
          </a:ln>
          <a:effectLst/>
        </p:spPr>
      </p:cxnSp>
      <p:sp>
        <p:nvSpPr>
          <p:cNvPr id="81" name="TextBox 80"/>
          <p:cNvSpPr txBox="1"/>
          <p:nvPr/>
        </p:nvSpPr>
        <p:spPr>
          <a:xfrm>
            <a:off x="6358079" y="19184106"/>
            <a:ext cx="892165" cy="707886"/>
          </a:xfrm>
          <a:prstGeom prst="rect">
            <a:avLst/>
          </a:prstGeom>
          <a:noFill/>
        </p:spPr>
        <p:txBody>
          <a:bodyPr wrap="square" rtlCol="0">
            <a:spAutoFit/>
          </a:bodyPr>
          <a:lstStyle/>
          <a:p>
            <a:r>
              <a:rPr lang="en-US" altLang="zh-CN" sz="4000" b="1" dirty="0" smtClean="0">
                <a:solidFill>
                  <a:schemeClr val="bg1"/>
                </a:solidFill>
              </a:rPr>
              <a:t>1</a:t>
            </a:r>
            <a:endParaRPr lang="zh-CN" altLang="en-US" sz="4000" b="1" dirty="0">
              <a:solidFill>
                <a:schemeClr val="bg1"/>
              </a:solidFill>
            </a:endParaRPr>
          </a:p>
        </p:txBody>
      </p:sp>
      <p:sp>
        <p:nvSpPr>
          <p:cNvPr id="103" name="TextBox 102"/>
          <p:cNvSpPr txBox="1"/>
          <p:nvPr/>
        </p:nvSpPr>
        <p:spPr>
          <a:xfrm>
            <a:off x="6358078" y="23762562"/>
            <a:ext cx="892165" cy="707886"/>
          </a:xfrm>
          <a:prstGeom prst="rect">
            <a:avLst/>
          </a:prstGeom>
          <a:noFill/>
        </p:spPr>
        <p:txBody>
          <a:bodyPr wrap="square" rtlCol="0">
            <a:spAutoFit/>
          </a:bodyPr>
          <a:lstStyle/>
          <a:p>
            <a:r>
              <a:rPr lang="en-US" altLang="zh-CN" sz="4000" b="1" dirty="0" smtClean="0">
                <a:solidFill>
                  <a:schemeClr val="bg1"/>
                </a:solidFill>
              </a:rPr>
              <a:t>2</a:t>
            </a:r>
            <a:endParaRPr lang="zh-CN" altLang="en-US" sz="4000" b="1" dirty="0">
              <a:solidFill>
                <a:schemeClr val="bg1"/>
              </a:solidFill>
            </a:endParaRPr>
          </a:p>
        </p:txBody>
      </p:sp>
      <p:sp>
        <p:nvSpPr>
          <p:cNvPr id="105" name="TextBox 104"/>
          <p:cNvSpPr txBox="1"/>
          <p:nvPr/>
        </p:nvSpPr>
        <p:spPr>
          <a:xfrm>
            <a:off x="25516521" y="28433518"/>
            <a:ext cx="892165" cy="707886"/>
          </a:xfrm>
          <a:prstGeom prst="rect">
            <a:avLst/>
          </a:prstGeom>
          <a:noFill/>
        </p:spPr>
        <p:txBody>
          <a:bodyPr wrap="square" rtlCol="0">
            <a:spAutoFit/>
          </a:bodyPr>
          <a:lstStyle/>
          <a:p>
            <a:r>
              <a:rPr lang="en-US" altLang="zh-CN" sz="4000" b="1" dirty="0" smtClean="0">
                <a:solidFill>
                  <a:schemeClr val="bg1"/>
                </a:solidFill>
              </a:rPr>
              <a:t>6</a:t>
            </a:r>
            <a:endParaRPr lang="zh-CN" altLang="en-US" sz="4000" b="1" dirty="0">
              <a:solidFill>
                <a:schemeClr val="bg1"/>
              </a:solidFill>
            </a:endParaRPr>
          </a:p>
        </p:txBody>
      </p:sp>
      <p:sp>
        <p:nvSpPr>
          <p:cNvPr id="108" name="矩形 107"/>
          <p:cNvSpPr/>
          <p:nvPr/>
        </p:nvSpPr>
        <p:spPr>
          <a:xfrm>
            <a:off x="22525204" y="39619905"/>
            <a:ext cx="6991386" cy="2554545"/>
          </a:xfrm>
          <a:prstGeom prst="rect">
            <a:avLst/>
          </a:prstGeom>
        </p:spPr>
        <p:txBody>
          <a:bodyPr wrap="square">
            <a:spAutoFit/>
          </a:bodyPr>
          <a:lstStyle/>
          <a:p>
            <a:pPr algn="just" defTabSz="4175125" eaLnBrk="1" hangingPunct="1">
              <a:spcBef>
                <a:spcPts val="563"/>
              </a:spcBef>
              <a:spcAft>
                <a:spcPts val="1700"/>
              </a:spcAft>
            </a:pPr>
            <a:r>
              <a:rPr lang="en-US" altLang="zh-CN" sz="3200" dirty="0">
                <a:latin typeface="Verdana" charset="0"/>
              </a:rPr>
              <a:t>The plan is to use this method to segment imaging </a:t>
            </a:r>
            <a:r>
              <a:rPr lang="en-US" altLang="zh-CN" sz="3200" dirty="0" smtClean="0">
                <a:latin typeface="Verdana" charset="0"/>
              </a:rPr>
              <a:t>of pathological </a:t>
            </a:r>
            <a:r>
              <a:rPr lang="en-US" altLang="zh-CN" sz="3200" dirty="0">
                <a:latin typeface="Verdana" charset="0"/>
              </a:rPr>
              <a:t>lungs, as a step towards </a:t>
            </a:r>
            <a:r>
              <a:rPr lang="en-US" altLang="zh-CN" sz="3200" dirty="0" smtClean="0">
                <a:latin typeface="Verdana" charset="0"/>
              </a:rPr>
              <a:t>a new </a:t>
            </a:r>
            <a:r>
              <a:rPr lang="en-US" altLang="zh-CN" sz="3200" dirty="0">
                <a:latin typeface="Verdana" charset="0"/>
              </a:rPr>
              <a:t>quantitative analysis of lung disease. </a:t>
            </a:r>
            <a:r>
              <a:rPr lang="en-US" altLang="zh-CN" sz="3200" dirty="0"/>
              <a:t> </a:t>
            </a:r>
          </a:p>
        </p:txBody>
      </p:sp>
      <p:sp>
        <p:nvSpPr>
          <p:cNvPr id="71" name="矩形 70"/>
          <p:cNvSpPr/>
          <p:nvPr/>
        </p:nvSpPr>
        <p:spPr>
          <a:xfrm>
            <a:off x="1597479" y="37048534"/>
            <a:ext cx="5908221" cy="1642016"/>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Correction </a:t>
            </a:r>
            <a:r>
              <a:rPr lang="en-NZ" altLang="zh-CN" sz="3600" dirty="0" smtClean="0">
                <a:latin typeface="Calibri" pitchFamily="34" charset="0"/>
                <a:ea typeface="ＭＳ Ｐゴシック" pitchFamily="-110" charset="-128"/>
                <a:cs typeface="ＭＳ Ｐゴシック" pitchFamily="-110" charset="-128"/>
              </a:rPr>
              <a:t>region generation: </a:t>
            </a:r>
            <a:r>
              <a:rPr lang="en-NZ" altLang="zh-CN" sz="3600" dirty="0">
                <a:latin typeface="Calibri" pitchFamily="34" charset="0"/>
                <a:ea typeface="ＭＳ Ｐゴシック" pitchFamily="-110" charset="-128"/>
                <a:cs typeface="ＭＳ Ｐゴシック" pitchFamily="-110" charset="-128"/>
              </a:rPr>
              <a:t>Gaussian filter and boundary </a:t>
            </a:r>
            <a:r>
              <a:rPr lang="en-NZ" altLang="zh-CN" sz="3600" dirty="0" smtClean="0">
                <a:latin typeface="Calibri" pitchFamily="34" charset="0"/>
                <a:ea typeface="ＭＳ Ｐゴシック" pitchFamily="-110" charset="-128"/>
                <a:cs typeface="ＭＳ Ｐゴシック" pitchFamily="-110" charset="-128"/>
              </a:rPr>
              <a:t>distance detection</a:t>
            </a:r>
            <a:endParaRPr lang="en-NZ" altLang="zh-CN" sz="3600" dirty="0">
              <a:latin typeface="Calibri" pitchFamily="34" charset="0"/>
              <a:ea typeface="ＭＳ Ｐゴシック" pitchFamily="-110" charset="-128"/>
              <a:cs typeface="ＭＳ Ｐゴシック" pitchFamily="-110" charset="-128"/>
            </a:endParaRPr>
          </a:p>
        </p:txBody>
      </p:sp>
      <p:pic>
        <p:nvPicPr>
          <p:cNvPr id="20" name="Picture 8"/>
          <p:cNvPicPr>
            <a:picLocks noChangeAspect="1" noChangeArrowheads="1"/>
          </p:cNvPicPr>
          <p:nvPr/>
        </p:nvPicPr>
        <p:blipFill rotWithShape="1">
          <a:blip r:embed="rId14">
            <a:extLst>
              <a:ext uri="{28A0092B-C50C-407E-A947-70E740481C1C}">
                <a14:useLocalDpi xmlns:a14="http://schemas.microsoft.com/office/drawing/2010/main" val="0"/>
              </a:ext>
            </a:extLst>
          </a:blip>
          <a:srcRect l="11916" t="26733" r="50382" b="31401"/>
          <a:stretch/>
        </p:blipFill>
        <p:spPr bwMode="auto">
          <a:xfrm>
            <a:off x="1487416" y="33533133"/>
            <a:ext cx="5683938" cy="3433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左弧形箭头 82"/>
          <p:cNvSpPr/>
          <p:nvPr/>
        </p:nvSpPr>
        <p:spPr bwMode="auto">
          <a:xfrm>
            <a:off x="928680" y="36548945"/>
            <a:ext cx="747720" cy="2414558"/>
          </a:xfrm>
          <a:prstGeom prst="curvedRightArrow">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6" name="Down Arrow 30"/>
          <p:cNvSpPr/>
          <p:nvPr/>
        </p:nvSpPr>
        <p:spPr bwMode="auto">
          <a:xfrm>
            <a:off x="15276521" y="14820901"/>
            <a:ext cx="1415079" cy="1905000"/>
          </a:xfrm>
          <a:prstGeom prst="downArrow">
            <a:avLst>
              <a:gd name="adj1" fmla="val 45861"/>
              <a:gd name="adj2" fmla="val 55696"/>
            </a:avLst>
          </a:prstGeom>
          <a:solidFill>
            <a:schemeClr val="bg1"/>
          </a:solidFill>
          <a:ln w="41275" cap="flat" cmpd="sng" algn="ctr">
            <a:solidFill>
              <a:srgbClr val="1F498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2" name="Down Arrow 30"/>
          <p:cNvSpPr/>
          <p:nvPr/>
        </p:nvSpPr>
        <p:spPr bwMode="auto">
          <a:xfrm rot="2612582">
            <a:off x="23999268" y="16191504"/>
            <a:ext cx="1415079" cy="2452915"/>
          </a:xfrm>
          <a:prstGeom prst="downArrow">
            <a:avLst>
              <a:gd name="adj1" fmla="val 45861"/>
              <a:gd name="adj2" fmla="val 55696"/>
            </a:avLst>
          </a:prstGeom>
          <a:solidFill>
            <a:schemeClr val="bg1"/>
          </a:solidFill>
          <a:ln w="41275" cap="flat" cmpd="sng" algn="ctr">
            <a:solidFill>
              <a:srgbClr val="1F498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2" name="Snip Single Corner Rectangle 16"/>
          <p:cNvSpPr/>
          <p:nvPr/>
        </p:nvSpPr>
        <p:spPr>
          <a:xfrm flipH="1">
            <a:off x="22468111" y="38290500"/>
            <a:ext cx="7329715" cy="1181100"/>
          </a:xfrm>
          <a:prstGeom prst="rect">
            <a:avLst/>
          </a:prstGeom>
          <a:solidFill>
            <a:srgbClr val="1F497D"/>
          </a:solid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algn="ctr" defTabSz="914400">
              <a:defRPr/>
            </a:pPr>
            <a:r>
              <a:rPr lang="en-NZ" sz="4400" b="1" dirty="0" smtClean="0">
                <a:solidFill>
                  <a:schemeClr val="bg1"/>
                </a:solidFill>
                <a:latin typeface="Calibri" pitchFamily="34" charset="0"/>
              </a:rPr>
              <a:t>Future work</a:t>
            </a:r>
            <a:endParaRPr lang="en-NZ" sz="4400" b="1" dirty="0">
              <a:solidFill>
                <a:schemeClr val="bg1"/>
              </a:solidFill>
              <a:latin typeface="Calibri" pitchFamily="34" charset="0"/>
            </a:endParaRPr>
          </a:p>
        </p:txBody>
      </p:sp>
      <p:pic>
        <p:nvPicPr>
          <p:cNvPr id="1040" name="Picture 16"/>
          <p:cNvPicPr>
            <a:picLocks noChangeAspect="1" noChangeArrowheads="1"/>
          </p:cNvPicPr>
          <p:nvPr/>
        </p:nvPicPr>
        <p:blipFill rotWithShape="1">
          <a:blip r:embed="rId15">
            <a:extLst>
              <a:ext uri="{28A0092B-C50C-407E-A947-70E740481C1C}">
                <a14:useLocalDpi xmlns:a14="http://schemas.microsoft.com/office/drawing/2010/main" val="0"/>
              </a:ext>
            </a:extLst>
          </a:blip>
          <a:srcRect l="32505" t="30895" r="20476" b="14080"/>
          <a:stretch/>
        </p:blipFill>
        <p:spPr bwMode="auto">
          <a:xfrm>
            <a:off x="8317406" y="33355209"/>
            <a:ext cx="6385090"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rotWithShape="1">
          <a:blip r:embed="rId16">
            <a:extLst>
              <a:ext uri="{28A0092B-C50C-407E-A947-70E740481C1C}">
                <a14:useLocalDpi xmlns:a14="http://schemas.microsoft.com/office/drawing/2010/main" val="0"/>
              </a:ext>
            </a:extLst>
          </a:blip>
          <a:srcRect l="34721" t="29228" r="10612" b="10303"/>
          <a:stretch/>
        </p:blipFill>
        <p:spPr bwMode="auto">
          <a:xfrm>
            <a:off x="15065598" y="33355208"/>
            <a:ext cx="6994302" cy="424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4" name="Picture 20"/>
          <p:cNvPicPr>
            <a:picLocks noChangeAspect="1" noChangeArrowheads="1"/>
          </p:cNvPicPr>
          <p:nvPr/>
        </p:nvPicPr>
        <p:blipFill rotWithShape="1">
          <a:blip r:embed="rId17">
            <a:extLst>
              <a:ext uri="{28A0092B-C50C-407E-A947-70E740481C1C}">
                <a14:useLocalDpi xmlns:a14="http://schemas.microsoft.com/office/drawing/2010/main" val="0"/>
              </a:ext>
            </a:extLst>
          </a:blip>
          <a:srcRect l="34314" t="30223" r="10896" b="16622"/>
          <a:stretch/>
        </p:blipFill>
        <p:spPr bwMode="auto">
          <a:xfrm>
            <a:off x="8192068" y="37813374"/>
            <a:ext cx="6510427" cy="3966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8" name="Picture 24"/>
          <p:cNvPicPr>
            <a:picLocks noChangeAspect="1" noChangeArrowheads="1"/>
          </p:cNvPicPr>
          <p:nvPr/>
        </p:nvPicPr>
        <p:blipFill rotWithShape="1">
          <a:blip r:embed="rId18">
            <a:extLst>
              <a:ext uri="{28A0092B-C50C-407E-A947-70E740481C1C}">
                <a14:useLocalDpi xmlns:a14="http://schemas.microsoft.com/office/drawing/2010/main" val="0"/>
              </a:ext>
            </a:extLst>
          </a:blip>
          <a:srcRect l="12912" t="32499" r="28424" b="13361"/>
          <a:stretch/>
        </p:blipFill>
        <p:spPr bwMode="auto">
          <a:xfrm>
            <a:off x="14908290" y="37756224"/>
            <a:ext cx="7151609"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6" name="Picture 62" descr="D:\PhD\MedSciConference\poster\posterPIc\MYfilter5_5.jpg"/>
          <p:cNvPicPr>
            <a:picLocks noChangeAspect="1" noChangeArrowheads="1"/>
          </p:cNvPicPr>
          <p:nvPr/>
        </p:nvPicPr>
        <p:blipFill rotWithShape="1">
          <a:blip r:embed="rId19">
            <a:extLst>
              <a:ext uri="{28A0092B-C50C-407E-A947-70E740481C1C}">
                <a14:useLocalDpi xmlns:a14="http://schemas.microsoft.com/office/drawing/2010/main" val="0"/>
              </a:ext>
            </a:extLst>
          </a:blip>
          <a:srcRect l="21011" t="9785" r="23470" b="17338"/>
          <a:stretch/>
        </p:blipFill>
        <p:spPr bwMode="auto">
          <a:xfrm>
            <a:off x="1374155" y="28474764"/>
            <a:ext cx="5941045" cy="3600400"/>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6279189" y="28570856"/>
            <a:ext cx="892165" cy="707886"/>
          </a:xfrm>
          <a:prstGeom prst="rect">
            <a:avLst/>
          </a:prstGeom>
          <a:noFill/>
        </p:spPr>
        <p:txBody>
          <a:bodyPr wrap="square" rtlCol="0">
            <a:spAutoFit/>
          </a:bodyPr>
          <a:lstStyle/>
          <a:p>
            <a:r>
              <a:rPr lang="en-US" altLang="zh-CN" sz="4000" b="1" dirty="0" smtClean="0">
                <a:solidFill>
                  <a:schemeClr val="bg1"/>
                </a:solidFill>
              </a:rPr>
              <a:t>5</a:t>
            </a:r>
            <a:endParaRPr lang="zh-CN" altLang="en-US" sz="4000" b="1" dirty="0">
              <a:solidFill>
                <a:schemeClr val="bg1"/>
              </a:solidFill>
            </a:endParaRPr>
          </a:p>
        </p:txBody>
      </p:sp>
      <p:pic>
        <p:nvPicPr>
          <p:cNvPr id="1087" name="Picture 63" descr="D:\PhD\MedSciConference\poster\posterPIc\MYfilter6_1.jpg"/>
          <p:cNvPicPr>
            <a:picLocks noChangeAspect="1" noChangeArrowheads="1"/>
          </p:cNvPicPr>
          <p:nvPr/>
        </p:nvPicPr>
        <p:blipFill rotWithShape="1">
          <a:blip r:embed="rId20">
            <a:extLst>
              <a:ext uri="{28A0092B-C50C-407E-A947-70E740481C1C}">
                <a14:useLocalDpi xmlns:a14="http://schemas.microsoft.com/office/drawing/2010/main" val="0"/>
              </a:ext>
            </a:extLst>
          </a:blip>
          <a:srcRect l="15729" t="6827" r="15287" b="13361"/>
          <a:stretch/>
        </p:blipFill>
        <p:spPr bwMode="auto">
          <a:xfrm>
            <a:off x="10858501" y="28474764"/>
            <a:ext cx="6248400" cy="368163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16185426" y="28558317"/>
            <a:ext cx="892165" cy="707886"/>
          </a:xfrm>
          <a:prstGeom prst="rect">
            <a:avLst/>
          </a:prstGeom>
          <a:noFill/>
        </p:spPr>
        <p:txBody>
          <a:bodyPr wrap="square" rtlCol="0">
            <a:spAutoFit/>
          </a:bodyPr>
          <a:lstStyle/>
          <a:p>
            <a:r>
              <a:rPr lang="en-US" altLang="zh-CN" sz="4000" b="1" dirty="0" smtClean="0">
                <a:solidFill>
                  <a:schemeClr val="bg1"/>
                </a:solidFill>
              </a:rPr>
              <a:t>6</a:t>
            </a:r>
            <a:endParaRPr lang="zh-CN" altLang="en-US" sz="4000" b="1" dirty="0">
              <a:solidFill>
                <a:schemeClr val="bg1"/>
              </a:solidFill>
            </a:endParaRPr>
          </a:p>
        </p:txBody>
      </p:sp>
      <p:pic>
        <p:nvPicPr>
          <p:cNvPr id="1090" name="Picture 66" descr="D:\PhD\MedSciConference\poster\posterPIc\MYfilter4_3.jpg"/>
          <p:cNvPicPr>
            <a:picLocks noChangeAspect="1" noChangeArrowheads="1"/>
          </p:cNvPicPr>
          <p:nvPr/>
        </p:nvPicPr>
        <p:blipFill rotWithShape="1">
          <a:blip r:embed="rId21">
            <a:extLst>
              <a:ext uri="{28A0092B-C50C-407E-A947-70E740481C1C}">
                <a14:useLocalDpi xmlns:a14="http://schemas.microsoft.com/office/drawing/2010/main" val="0"/>
              </a:ext>
            </a:extLst>
          </a:blip>
          <a:srcRect l="21147" t="6881" r="20054" b="13320"/>
          <a:stretch/>
        </p:blipFill>
        <p:spPr bwMode="auto">
          <a:xfrm>
            <a:off x="15671179" y="23584016"/>
            <a:ext cx="6257925" cy="3857625"/>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0940759" y="23788060"/>
            <a:ext cx="892165" cy="707886"/>
          </a:xfrm>
          <a:prstGeom prst="rect">
            <a:avLst/>
          </a:prstGeom>
          <a:noFill/>
        </p:spPr>
        <p:txBody>
          <a:bodyPr wrap="square" rtlCol="0">
            <a:spAutoFit/>
          </a:bodyPr>
          <a:lstStyle/>
          <a:p>
            <a:r>
              <a:rPr lang="en-US" altLang="zh-CN" sz="4000" b="1" dirty="0" smtClean="0">
                <a:solidFill>
                  <a:schemeClr val="bg1"/>
                </a:solidFill>
              </a:rPr>
              <a:t>4</a:t>
            </a:r>
            <a:endParaRPr lang="zh-CN" altLang="en-US" sz="4000" b="1" dirty="0">
              <a:solidFill>
                <a:schemeClr val="bg1"/>
              </a:solidFill>
            </a:endParaRPr>
          </a:p>
        </p:txBody>
      </p:sp>
      <p:pic>
        <p:nvPicPr>
          <p:cNvPr id="1091" name="Picture 67" descr="D:\PhD\MedSciConference\poster\posterPIc\MYfilter3_2.jpg"/>
          <p:cNvPicPr>
            <a:picLocks noChangeAspect="1" noChangeArrowheads="1"/>
          </p:cNvPicPr>
          <p:nvPr/>
        </p:nvPicPr>
        <p:blipFill rotWithShape="1">
          <a:blip r:embed="rId22">
            <a:extLst>
              <a:ext uri="{28A0092B-C50C-407E-A947-70E740481C1C}">
                <a14:useLocalDpi xmlns:a14="http://schemas.microsoft.com/office/drawing/2010/main" val="0"/>
              </a:ext>
            </a:extLst>
          </a:blip>
          <a:srcRect l="19710" t="6866" r="20441" b="13334"/>
          <a:stretch/>
        </p:blipFill>
        <p:spPr bwMode="auto">
          <a:xfrm>
            <a:off x="8343900" y="23631525"/>
            <a:ext cx="6229350" cy="3846535"/>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p:cNvSpPr txBox="1"/>
          <p:nvPr/>
        </p:nvSpPr>
        <p:spPr>
          <a:xfrm>
            <a:off x="13476892" y="23676837"/>
            <a:ext cx="892165" cy="707886"/>
          </a:xfrm>
          <a:prstGeom prst="rect">
            <a:avLst/>
          </a:prstGeom>
          <a:noFill/>
        </p:spPr>
        <p:txBody>
          <a:bodyPr wrap="square" rtlCol="0">
            <a:spAutoFit/>
          </a:bodyPr>
          <a:lstStyle/>
          <a:p>
            <a:r>
              <a:rPr lang="en-US" altLang="zh-CN" sz="4000" b="1" dirty="0" smtClean="0">
                <a:solidFill>
                  <a:schemeClr val="bg1"/>
                </a:solidFill>
              </a:rPr>
              <a:t>3</a:t>
            </a:r>
            <a:endParaRPr lang="zh-CN" altLang="en-US" sz="4000" b="1" dirty="0">
              <a:solidFill>
                <a:schemeClr val="bg1"/>
              </a:solidFill>
            </a:endParaRPr>
          </a:p>
        </p:txBody>
      </p:sp>
      <p:sp>
        <p:nvSpPr>
          <p:cNvPr id="3" name="TextBox 2"/>
          <p:cNvSpPr txBox="1"/>
          <p:nvPr/>
        </p:nvSpPr>
        <p:spPr>
          <a:xfrm>
            <a:off x="8298211" y="41774340"/>
            <a:ext cx="6610079"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solidFill>
                  <a:srgbClr val="1F1F1F"/>
                </a:solidFill>
              </a:rPr>
              <a:t>10 healthy cases and 10 IPF cases were evaluated    </a:t>
            </a:r>
            <a:endParaRPr lang="zh-CN" altLang="en-US" sz="2000" dirty="0">
              <a:solidFill>
                <a:srgbClr val="1F1F1F"/>
              </a:solidFill>
            </a:endParaRPr>
          </a:p>
        </p:txBody>
      </p:sp>
      <p:sp>
        <p:nvSpPr>
          <p:cNvPr id="4" name="矩形 3"/>
          <p:cNvSpPr/>
          <p:nvPr/>
        </p:nvSpPr>
        <p:spPr>
          <a:xfrm>
            <a:off x="15829085" y="41780318"/>
            <a:ext cx="4320413"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solidFill>
                  <a:srgbClr val="1F1F1F"/>
                </a:solidFill>
              </a:rPr>
              <a:t>IPF: Idiopathic pulmonary fibrosis</a:t>
            </a:r>
            <a:endParaRPr lang="zh-CN" altLang="en-US" sz="2000" dirty="0">
              <a:solidFill>
                <a:srgbClr val="1F1F1F"/>
              </a:solidFill>
            </a:endParaRPr>
          </a:p>
        </p:txBody>
      </p:sp>
      <p:sp>
        <p:nvSpPr>
          <p:cNvPr id="8" name="矩形 7"/>
          <p:cNvSpPr/>
          <p:nvPr/>
        </p:nvSpPr>
        <p:spPr bwMode="auto">
          <a:xfrm>
            <a:off x="1676400" y="30546897"/>
            <a:ext cx="2624905" cy="1080120"/>
          </a:xfrm>
          <a:prstGeom prst="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5" name="矩形 84"/>
          <p:cNvSpPr/>
          <p:nvPr/>
        </p:nvSpPr>
        <p:spPr bwMode="auto">
          <a:xfrm>
            <a:off x="4800600" y="30613794"/>
            <a:ext cx="2171700" cy="1080120"/>
          </a:xfrm>
          <a:prstGeom prst="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2" name="直接箭头连接符 11"/>
          <p:cNvCxnSpPr/>
          <p:nvPr/>
        </p:nvCxnSpPr>
        <p:spPr bwMode="auto">
          <a:xfrm flipH="1">
            <a:off x="3691571" y="29754809"/>
            <a:ext cx="3666581" cy="792088"/>
          </a:xfrm>
          <a:prstGeom prst="straightConnector1">
            <a:avLst/>
          </a:prstGeom>
          <a:solidFill>
            <a:schemeClr val="accent1"/>
          </a:solidFill>
          <a:ln w="50800" cap="flat" cmpd="sng" algn="ctr">
            <a:solidFill>
              <a:srgbClr val="FF0000"/>
            </a:solidFill>
            <a:prstDash val="solid"/>
            <a:round/>
            <a:headEnd type="none" w="med" len="med"/>
            <a:tailEnd type="arrow"/>
          </a:ln>
          <a:effectLst/>
        </p:spPr>
      </p:cxnSp>
      <p:cxnSp>
        <p:nvCxnSpPr>
          <p:cNvPr id="94" name="直接箭头连接符 93"/>
          <p:cNvCxnSpPr/>
          <p:nvPr/>
        </p:nvCxnSpPr>
        <p:spPr bwMode="auto">
          <a:xfrm flipH="1">
            <a:off x="6358079" y="29754809"/>
            <a:ext cx="925570" cy="792088"/>
          </a:xfrm>
          <a:prstGeom prst="straightConnector1">
            <a:avLst/>
          </a:prstGeom>
          <a:solidFill>
            <a:schemeClr val="accent1"/>
          </a:solidFill>
          <a:ln w="508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dSciPoster_Yuwen">
  <a:themeElements>
    <a:clrScheme name="">
      <a:dk1>
        <a:srgbClr val="000000"/>
      </a:dk1>
      <a:lt1>
        <a:srgbClr val="FFFFFF"/>
      </a:lt1>
      <a:dk2>
        <a:srgbClr val="00457D"/>
      </a:dk2>
      <a:lt2>
        <a:srgbClr val="84888B"/>
      </a:lt2>
      <a:accent1>
        <a:srgbClr val="00457D"/>
      </a:accent1>
      <a:accent2>
        <a:srgbClr val="84888B"/>
      </a:accent2>
      <a:accent3>
        <a:srgbClr val="FFFFFF"/>
      </a:accent3>
      <a:accent4>
        <a:srgbClr val="000000"/>
      </a:accent4>
      <a:accent5>
        <a:srgbClr val="AAB0BF"/>
      </a:accent5>
      <a:accent6>
        <a:srgbClr val="777B7D"/>
      </a:accent6>
      <a:hlink>
        <a:srgbClr val="00457D"/>
      </a:hlink>
      <a:folHlink>
        <a:srgbClr val="84888B"/>
      </a:folHlink>
    </a:clrScheme>
    <a:fontScheme name="Blank Presentation">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abi-poster-new-logo" id="{60EEBCDD-CD81-304A-AD9E-D24CE65C65CD}" vid="{35D40B1E-CB6C-D04E-AE7B-983DF4DC71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MedSciPoster_Yuwen</Template>
  <TotalTime>7472</TotalTime>
  <Words>545</Words>
  <Application>Microsoft Office PowerPoint</Application>
  <PresentationFormat>自定义</PresentationFormat>
  <Paragraphs>53</Paragraphs>
  <Slides>1</Slides>
  <Notes>1</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MedSciPoster_Yuwen</vt:lpstr>
      <vt:lpstr> Automatic principal component based lung lobe segmentation from CT scans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poster</dc:title>
  <dc:creator>zywamxj</dc:creator>
  <cp:lastModifiedBy>zywamxj</cp:lastModifiedBy>
  <cp:revision>88</cp:revision>
  <dcterms:created xsi:type="dcterms:W3CDTF">2016-08-15T08:43:53Z</dcterms:created>
  <dcterms:modified xsi:type="dcterms:W3CDTF">2016-08-25T10:41:42Z</dcterms:modified>
</cp:coreProperties>
</file>