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9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3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8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7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5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2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0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6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8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8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017" y="1798205"/>
            <a:ext cx="2514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Lung extraction: Thresholding operation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444317" y="2470558"/>
            <a:ext cx="0" cy="5782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87017" y="3021887"/>
            <a:ext cx="2514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Airway segmentation: Region growing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424147" y="3694240"/>
            <a:ext cx="0" cy="60735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87017" y="4317286"/>
            <a:ext cx="2514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Lung separation: Connected 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2905" y="1087404"/>
            <a:ext cx="2819089" cy="455644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77735" y="1079564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Lung segmentation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4239514" y="1079564"/>
            <a:ext cx="3754079" cy="458395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72592" y="1079564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Initial fissure prediction</a:t>
            </a:r>
            <a:endParaRPr lang="zh-CN" altLang="en-US" b="1" dirty="0"/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6305561" y="1640357"/>
            <a:ext cx="147040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Lung mesh of a new subject</a:t>
            </a:r>
            <a:endParaRPr lang="zh-CN" altLang="en-US" dirty="0"/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6305561" y="2639460"/>
            <a:ext cx="147040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Lung shape model weight of new subject</a:t>
            </a:r>
            <a:endParaRPr lang="zh-CN" altLang="en-US" dirty="0"/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437074" y="2756525"/>
            <a:ext cx="146303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Lung average SSM</a:t>
            </a:r>
            <a:endParaRPr lang="zh-CN" altLang="en-US" dirty="0"/>
          </a:p>
        </p:txBody>
      </p:sp>
      <p:cxnSp>
        <p:nvCxnSpPr>
          <p:cNvPr id="25" name="直接箭头连接符 4"/>
          <p:cNvCxnSpPr>
            <a:cxnSpLocks/>
            <a:stCxn id="32" idx="3"/>
          </p:cNvCxnSpPr>
          <p:nvPr/>
        </p:nvCxnSpPr>
        <p:spPr>
          <a:xfrm flipV="1">
            <a:off x="5815900" y="1971111"/>
            <a:ext cx="522759" cy="5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5815900" y="1610295"/>
            <a:ext cx="1333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sz="1600" dirty="0"/>
              <a:t>Map</a:t>
            </a:r>
            <a:endParaRPr lang="zh-CN" altLang="en-US" sz="1600" dirty="0"/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 rot="20457876">
            <a:off x="5277430" y="3501537"/>
            <a:ext cx="817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+mn-lt"/>
                <a:ea typeface="+mn-ea"/>
              </a:rPr>
              <a:t>Input</a:t>
            </a:r>
            <a:endParaRPr lang="zh-CN" altLang="en-US" sz="1600" dirty="0">
              <a:latin typeface="+mn-lt"/>
              <a:ea typeface="+mn-ea"/>
            </a:endParaRPr>
          </a:p>
        </p:txBody>
      </p:sp>
      <p:cxnSp>
        <p:nvCxnSpPr>
          <p:cNvPr id="29" name="直接箭头连接符 4"/>
          <p:cNvCxnSpPr>
            <a:cxnSpLocks/>
          </p:cNvCxnSpPr>
          <p:nvPr/>
        </p:nvCxnSpPr>
        <p:spPr>
          <a:xfrm flipH="1">
            <a:off x="7039992" y="3846785"/>
            <a:ext cx="772" cy="3434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6346323" y="4192561"/>
            <a:ext cx="147040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Predicted lobe mesh of the new subject</a:t>
            </a:r>
            <a:endParaRPr lang="zh-CN" altLang="en-US" dirty="0"/>
          </a:p>
        </p:txBody>
      </p: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457135" y="1510030"/>
            <a:ext cx="1358765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A set of training lobe meshes</a:t>
            </a:r>
            <a:endParaRPr lang="zh-CN" altLang="en-US" dirty="0"/>
          </a:p>
        </p:txBody>
      </p:sp>
      <p:cxnSp>
        <p:nvCxnSpPr>
          <p:cNvPr id="33" name="直接箭头连接符 4"/>
          <p:cNvCxnSpPr>
            <a:cxnSpLocks/>
            <a:stCxn id="21" idx="2"/>
          </p:cNvCxnSpPr>
          <p:nvPr/>
        </p:nvCxnSpPr>
        <p:spPr>
          <a:xfrm>
            <a:off x="7040765" y="2286688"/>
            <a:ext cx="4647" cy="35838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4"/>
          <p:cNvCxnSpPr>
            <a:cxnSpLocks/>
            <a:stCxn id="44" idx="2"/>
          </p:cNvCxnSpPr>
          <p:nvPr/>
        </p:nvCxnSpPr>
        <p:spPr>
          <a:xfrm>
            <a:off x="5174591" y="4654742"/>
            <a:ext cx="1150009" cy="372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400256" y="1087404"/>
            <a:ext cx="2792070" cy="457611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400256" y="1079564"/>
            <a:ext cx="29190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b="1" dirty="0"/>
              <a:t>Multiscale fissure detection</a:t>
            </a:r>
            <a:endParaRPr lang="zh-CN" altLang="en-US" b="1" dirty="0"/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8878886" y="2596376"/>
            <a:ext cx="198497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Hessian-based fissure detection</a:t>
            </a:r>
            <a:endParaRPr lang="zh-CN" altLang="en-US" dirty="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878886" y="1484784"/>
            <a:ext cx="2047218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Extract search regions</a:t>
            </a:r>
            <a:endParaRPr lang="zh-CN" altLang="en-US" dirty="0"/>
          </a:p>
        </p:txBody>
      </p:sp>
      <p:cxnSp>
        <p:nvCxnSpPr>
          <p:cNvPr id="39" name="直接箭头连接符 4"/>
          <p:cNvCxnSpPr>
            <a:cxnSpLocks/>
          </p:cNvCxnSpPr>
          <p:nvPr/>
        </p:nvCxnSpPr>
        <p:spPr>
          <a:xfrm>
            <a:off x="9864090" y="2137410"/>
            <a:ext cx="5910" cy="44953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"/>
          <p:cNvSpPr txBox="1">
            <a:spLocks noChangeArrowheads="1"/>
          </p:cNvSpPr>
          <p:nvPr/>
        </p:nvSpPr>
        <p:spPr bwMode="auto">
          <a:xfrm>
            <a:off x="8847636" y="3716654"/>
            <a:ext cx="204722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Connected component filters</a:t>
            </a:r>
            <a:endParaRPr lang="zh-CN" altLang="en-US" dirty="0"/>
          </a:p>
        </p:txBody>
      </p:sp>
      <p:sp>
        <p:nvSpPr>
          <p:cNvPr id="41" name="TextBox 2"/>
          <p:cNvSpPr txBox="1">
            <a:spLocks noChangeArrowheads="1"/>
          </p:cNvSpPr>
          <p:nvPr/>
        </p:nvSpPr>
        <p:spPr bwMode="auto">
          <a:xfrm>
            <a:off x="8847636" y="4796774"/>
            <a:ext cx="204722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Fissure surface fitting</a:t>
            </a:r>
            <a:endParaRPr lang="zh-CN" altLang="en-US" dirty="0"/>
          </a:p>
        </p:txBody>
      </p:sp>
      <p:cxnSp>
        <p:nvCxnSpPr>
          <p:cNvPr id="42" name="直接箭头连接符 4"/>
          <p:cNvCxnSpPr>
            <a:cxnSpLocks/>
          </p:cNvCxnSpPr>
          <p:nvPr/>
        </p:nvCxnSpPr>
        <p:spPr>
          <a:xfrm>
            <a:off x="9850120" y="3246120"/>
            <a:ext cx="5626" cy="4860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"/>
          <p:cNvCxnSpPr>
            <a:cxnSpLocks/>
          </p:cNvCxnSpPr>
          <p:nvPr/>
        </p:nvCxnSpPr>
        <p:spPr>
          <a:xfrm>
            <a:off x="9845040" y="4368800"/>
            <a:ext cx="10160" cy="4267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"/>
          <p:cNvCxnSpPr>
            <a:cxnSpLocks/>
          </p:cNvCxnSpPr>
          <p:nvPr/>
        </p:nvCxnSpPr>
        <p:spPr>
          <a:xfrm>
            <a:off x="3851994" y="3225589"/>
            <a:ext cx="40545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"/>
          <p:cNvCxnSpPr/>
          <p:nvPr/>
        </p:nvCxnSpPr>
        <p:spPr>
          <a:xfrm>
            <a:off x="7968208" y="3212976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">
            <a:extLst>
              <a:ext uri="{FF2B5EF4-FFF2-40B4-BE49-F238E27FC236}">
                <a16:creationId xmlns:a16="http://schemas.microsoft.com/office/drawing/2014/main" id="{64BFAF7B-CE4A-4F58-ADA2-6C0F1776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076" y="4008411"/>
            <a:ext cx="1463029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Lobe average SSM</a:t>
            </a:r>
            <a:endParaRPr lang="zh-CN" altLang="en-US" dirty="0"/>
          </a:p>
        </p:txBody>
      </p:sp>
      <p:cxnSp>
        <p:nvCxnSpPr>
          <p:cNvPr id="46" name="直接箭头连接符 4">
            <a:extLst>
              <a:ext uri="{FF2B5EF4-FFF2-40B4-BE49-F238E27FC236}">
                <a16:creationId xmlns:a16="http://schemas.microsoft.com/office/drawing/2014/main" id="{AD6EB565-913D-4B01-A8A5-D268BC93E171}"/>
              </a:ext>
            </a:extLst>
          </p:cNvPr>
          <p:cNvCxnSpPr>
            <a:cxnSpLocks/>
          </p:cNvCxnSpPr>
          <p:nvPr/>
        </p:nvCxnSpPr>
        <p:spPr>
          <a:xfrm flipH="1">
            <a:off x="5219875" y="3612551"/>
            <a:ext cx="1085686" cy="38083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">
            <a:extLst>
              <a:ext uri="{FF2B5EF4-FFF2-40B4-BE49-F238E27FC236}">
                <a16:creationId xmlns:a16="http://schemas.microsoft.com/office/drawing/2014/main" id="{B768C495-C1F3-4AA6-81F8-947FA1F05FE4}"/>
              </a:ext>
            </a:extLst>
          </p:cNvPr>
          <p:cNvCxnSpPr>
            <a:cxnSpLocks/>
          </p:cNvCxnSpPr>
          <p:nvPr/>
        </p:nvCxnSpPr>
        <p:spPr>
          <a:xfrm>
            <a:off x="5060949" y="2459039"/>
            <a:ext cx="0" cy="3090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">
            <a:extLst>
              <a:ext uri="{FF2B5EF4-FFF2-40B4-BE49-F238E27FC236}">
                <a16:creationId xmlns:a16="http://schemas.microsoft.com/office/drawing/2014/main" id="{C8A30799-427F-4BB0-B2AA-A6EFC7A1AB98}"/>
              </a:ext>
            </a:extLst>
          </p:cNvPr>
          <p:cNvSpPr txBox="1">
            <a:spLocks noChangeArrowheads="1"/>
          </p:cNvSpPr>
          <p:nvPr/>
        </p:nvSpPr>
        <p:spPr bwMode="auto">
          <a:xfrm rot="1107052">
            <a:off x="5301741" y="4819582"/>
            <a:ext cx="9703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+mn-lt"/>
                <a:ea typeface="+mn-ea"/>
              </a:rPr>
              <a:t>Output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2" name="TextBox 2">
            <a:extLst>
              <a:ext uri="{FF2B5EF4-FFF2-40B4-BE49-F238E27FC236}">
                <a16:creationId xmlns:a16="http://schemas.microsoft.com/office/drawing/2014/main" id="{51E6B3F8-52F2-417A-9FB6-06A63C0D5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461" y="2412226"/>
            <a:ext cx="1333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sz="1600" dirty="0"/>
              <a:t>PCA analysis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88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6" grpId="0"/>
      <p:bldP spid="28" grpId="0"/>
      <p:bldP spid="30" grpId="0" animBg="1"/>
      <p:bldP spid="32" grpId="0" animBg="1"/>
      <p:bldP spid="37" grpId="0" animBg="1"/>
      <p:bldP spid="38" grpId="0" animBg="1"/>
      <p:bldP spid="40" grpId="0" animBg="1"/>
      <p:bldP spid="41" grpId="0" animBg="1"/>
      <p:bldP spid="44" grpId="0" animBg="1"/>
      <p:bldP spid="49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BF8271-3948-4074-9F3A-4FCE015F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23363"/>
            <a:ext cx="4696480" cy="66112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86ED3F-8279-4E50-B7B8-0C939C88448A}"/>
              </a:ext>
            </a:extLst>
          </p:cNvPr>
          <p:cNvSpPr txBox="1"/>
          <p:nvPr/>
        </p:nvSpPr>
        <p:spPr>
          <a:xfrm>
            <a:off x="3977196" y="372862"/>
            <a:ext cx="59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(a)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088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89F9BE7-F2F9-43EC-B862-DAF66DFA769E}"/>
              </a:ext>
            </a:extLst>
          </p:cNvPr>
          <p:cNvGrpSpPr/>
          <p:nvPr/>
        </p:nvGrpSpPr>
        <p:grpSpPr>
          <a:xfrm>
            <a:off x="1461516" y="1303020"/>
            <a:ext cx="8817420" cy="3786621"/>
            <a:chOff x="1560576" y="243840"/>
            <a:chExt cx="8817420" cy="37866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501B29B-7E0B-4EA8-8CCC-00DC73CC3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120" y="267751"/>
              <a:ext cx="2906312" cy="187411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B8391C4-B77B-4D93-9D8D-62EAACC9F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576" y="243840"/>
              <a:ext cx="2999232" cy="19075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06C5426-4AC0-47B2-97A6-BFB4EA9A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808" y="267751"/>
              <a:ext cx="2906312" cy="187334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F31D0BB-CD25-402A-B4EE-F83133F48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9797" y="2139345"/>
              <a:ext cx="2878199" cy="189111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611C0D5-F38E-4FDB-9FAE-39A55DF21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576" y="2141097"/>
              <a:ext cx="3017196" cy="187334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1AC3C49-CEB1-4C74-8382-92A6FBC6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981" y="2173638"/>
              <a:ext cx="2887017" cy="1847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13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5F4B396C-55E4-4C25-8069-10BF1B3D8D74}"/>
              </a:ext>
            </a:extLst>
          </p:cNvPr>
          <p:cNvGrpSpPr/>
          <p:nvPr/>
        </p:nvGrpSpPr>
        <p:grpSpPr>
          <a:xfrm>
            <a:off x="2358224" y="647451"/>
            <a:ext cx="6258417" cy="4935365"/>
            <a:chOff x="2358224" y="647451"/>
            <a:chExt cx="6258417" cy="493536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BB5084E-DC38-4FA4-8481-5AE2A78E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1980" y="647451"/>
              <a:ext cx="1291000" cy="187403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01A0825-18CA-4136-A596-0FE0D66A8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294" y="647451"/>
              <a:ext cx="1304706" cy="187403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5D5DDE1-A11F-4959-81A8-D41EDAA04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1" y="647451"/>
              <a:ext cx="1304532" cy="1874032"/>
            </a:xfrm>
            <a:prstGeom prst="rect">
              <a:avLst/>
            </a:prstGeom>
          </p:spPr>
        </p:pic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8632C77-E151-4EA2-81D3-517CACA0D884}"/>
                </a:ext>
              </a:extLst>
            </p:cNvPr>
            <p:cNvGrpSpPr/>
            <p:nvPr/>
          </p:nvGrpSpPr>
          <p:grpSpPr>
            <a:xfrm>
              <a:off x="2358224" y="2582441"/>
              <a:ext cx="6258417" cy="3000375"/>
              <a:chOff x="2358224" y="2582441"/>
              <a:chExt cx="6258417" cy="3000375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29471184-341B-4A7E-8B0A-F9B1115E6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8225" y="2582442"/>
                <a:ext cx="2058910" cy="1358107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DA4A583E-CA56-42B3-9197-EC77CF621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2894" y="2582441"/>
                <a:ext cx="2044393" cy="135810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C70CE480-F767-43AE-B5F2-F54023C7C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3046" y="2582441"/>
                <a:ext cx="2023594" cy="1358107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C559D7D7-ABD1-4E7D-9B14-5DE782B15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8224" y="4001507"/>
                <a:ext cx="2058909" cy="1581309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CA4D9C15-7EB1-4BCA-8A76-0614F5ADD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2894" y="4001506"/>
                <a:ext cx="2044393" cy="1581309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B9620689-4712-4444-9184-D9DA5A7D4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3047" y="4001507"/>
                <a:ext cx="2023594" cy="158130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8788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</TotalTime>
  <Words>75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zywamxj</dc:creator>
  <cp:lastModifiedBy>Yuwen Zhang</cp:lastModifiedBy>
  <cp:revision>29</cp:revision>
  <dcterms:created xsi:type="dcterms:W3CDTF">2015-05-05T08:02:14Z</dcterms:created>
  <dcterms:modified xsi:type="dcterms:W3CDTF">2019-01-18T03:53:07Z</dcterms:modified>
</cp:coreProperties>
</file>