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9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3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8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7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5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2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0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6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8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8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46312" y="1791047"/>
            <a:ext cx="2514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Lung extraction: Thresholding operation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03612" y="2463400"/>
            <a:ext cx="0" cy="5782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46312" y="3014729"/>
            <a:ext cx="2514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Airway segmentation: Region growing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483442" y="3687082"/>
            <a:ext cx="0" cy="60735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46312" y="4310128"/>
            <a:ext cx="2514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Lung separation: Connected 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2200" y="1080246"/>
            <a:ext cx="2819089" cy="455644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37030" y="1072406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Lung segmentation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4239514" y="1079564"/>
            <a:ext cx="3754079" cy="458395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72592" y="1079564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Initial fissure prediction</a:t>
            </a:r>
            <a:endParaRPr lang="zh-CN" altLang="en-US" b="1" dirty="0"/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6305561" y="1640357"/>
            <a:ext cx="147040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Lung mesh of a new subject</a:t>
            </a:r>
            <a:endParaRPr lang="zh-CN" altLang="en-US" dirty="0"/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6305561" y="2639460"/>
            <a:ext cx="147040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Lung shape model weight of new subject</a:t>
            </a:r>
            <a:endParaRPr lang="zh-CN" altLang="en-US" dirty="0"/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437074" y="2756525"/>
            <a:ext cx="146303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Lung average SSM</a:t>
            </a:r>
            <a:endParaRPr lang="zh-CN" altLang="en-US" dirty="0"/>
          </a:p>
        </p:txBody>
      </p:sp>
      <p:cxnSp>
        <p:nvCxnSpPr>
          <p:cNvPr id="25" name="直接箭头连接符 4"/>
          <p:cNvCxnSpPr>
            <a:cxnSpLocks/>
            <a:stCxn id="32" idx="3"/>
          </p:cNvCxnSpPr>
          <p:nvPr/>
        </p:nvCxnSpPr>
        <p:spPr>
          <a:xfrm flipV="1">
            <a:off x="5815900" y="1971111"/>
            <a:ext cx="522759" cy="5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5815900" y="1610295"/>
            <a:ext cx="1333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sz="1600" dirty="0"/>
              <a:t>Map</a:t>
            </a:r>
            <a:endParaRPr lang="zh-CN" altLang="en-US" sz="1600" dirty="0"/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 rot="20457876">
            <a:off x="5277430" y="3501537"/>
            <a:ext cx="817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+mn-lt"/>
                <a:ea typeface="+mn-ea"/>
              </a:rPr>
              <a:t>Input</a:t>
            </a:r>
            <a:endParaRPr lang="zh-CN" altLang="en-US" sz="1600" dirty="0">
              <a:latin typeface="+mn-lt"/>
              <a:ea typeface="+mn-ea"/>
            </a:endParaRPr>
          </a:p>
        </p:txBody>
      </p:sp>
      <p:cxnSp>
        <p:nvCxnSpPr>
          <p:cNvPr id="29" name="直接箭头连接符 4"/>
          <p:cNvCxnSpPr>
            <a:cxnSpLocks/>
          </p:cNvCxnSpPr>
          <p:nvPr/>
        </p:nvCxnSpPr>
        <p:spPr>
          <a:xfrm flipH="1">
            <a:off x="7039992" y="3846785"/>
            <a:ext cx="772" cy="3434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6346323" y="4192561"/>
            <a:ext cx="147040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Predicted lobe mesh of the new subject</a:t>
            </a:r>
            <a:endParaRPr lang="zh-CN" altLang="en-US" dirty="0"/>
          </a:p>
        </p:txBody>
      </p: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457135" y="1510030"/>
            <a:ext cx="1358765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A set of training lobe meshes</a:t>
            </a:r>
            <a:endParaRPr lang="zh-CN" altLang="en-US" dirty="0"/>
          </a:p>
        </p:txBody>
      </p:sp>
      <p:cxnSp>
        <p:nvCxnSpPr>
          <p:cNvPr id="33" name="直接箭头连接符 4"/>
          <p:cNvCxnSpPr>
            <a:cxnSpLocks/>
            <a:stCxn id="21" idx="2"/>
          </p:cNvCxnSpPr>
          <p:nvPr/>
        </p:nvCxnSpPr>
        <p:spPr>
          <a:xfrm>
            <a:off x="7040765" y="2286688"/>
            <a:ext cx="4647" cy="35838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4"/>
          <p:cNvCxnSpPr>
            <a:cxnSpLocks/>
            <a:stCxn id="44" idx="2"/>
          </p:cNvCxnSpPr>
          <p:nvPr/>
        </p:nvCxnSpPr>
        <p:spPr>
          <a:xfrm>
            <a:off x="5174591" y="4654742"/>
            <a:ext cx="1150009" cy="372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400256" y="1087404"/>
            <a:ext cx="2792070" cy="457611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400256" y="1079564"/>
            <a:ext cx="29190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b="1" dirty="0"/>
              <a:t>Multiscale fissure detection</a:t>
            </a:r>
            <a:endParaRPr lang="zh-CN" altLang="en-US" b="1" dirty="0"/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8878886" y="2596376"/>
            <a:ext cx="198497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Hessian-based fissure detection</a:t>
            </a:r>
            <a:endParaRPr lang="zh-CN" altLang="en-US" dirty="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878886" y="1484784"/>
            <a:ext cx="2047218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Extract search regions</a:t>
            </a:r>
            <a:endParaRPr lang="zh-CN" altLang="en-US" dirty="0"/>
          </a:p>
        </p:txBody>
      </p:sp>
      <p:cxnSp>
        <p:nvCxnSpPr>
          <p:cNvPr id="39" name="直接箭头连接符 4"/>
          <p:cNvCxnSpPr>
            <a:cxnSpLocks/>
          </p:cNvCxnSpPr>
          <p:nvPr/>
        </p:nvCxnSpPr>
        <p:spPr>
          <a:xfrm>
            <a:off x="9864090" y="2137410"/>
            <a:ext cx="5910" cy="44953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"/>
          <p:cNvSpPr txBox="1">
            <a:spLocks noChangeArrowheads="1"/>
          </p:cNvSpPr>
          <p:nvPr/>
        </p:nvSpPr>
        <p:spPr bwMode="auto">
          <a:xfrm>
            <a:off x="8847636" y="3716654"/>
            <a:ext cx="204722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Connected component filters</a:t>
            </a:r>
            <a:endParaRPr lang="zh-CN" altLang="en-US" dirty="0"/>
          </a:p>
        </p:txBody>
      </p:sp>
      <p:sp>
        <p:nvSpPr>
          <p:cNvPr id="41" name="TextBox 2"/>
          <p:cNvSpPr txBox="1">
            <a:spLocks noChangeArrowheads="1"/>
          </p:cNvSpPr>
          <p:nvPr/>
        </p:nvSpPr>
        <p:spPr bwMode="auto">
          <a:xfrm>
            <a:off x="8847636" y="4796774"/>
            <a:ext cx="204722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Fissure surface fitting</a:t>
            </a:r>
            <a:endParaRPr lang="zh-CN" altLang="en-US" dirty="0"/>
          </a:p>
        </p:txBody>
      </p:sp>
      <p:cxnSp>
        <p:nvCxnSpPr>
          <p:cNvPr id="42" name="直接箭头连接符 4"/>
          <p:cNvCxnSpPr>
            <a:cxnSpLocks/>
          </p:cNvCxnSpPr>
          <p:nvPr/>
        </p:nvCxnSpPr>
        <p:spPr>
          <a:xfrm>
            <a:off x="9850120" y="3246120"/>
            <a:ext cx="5626" cy="4860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"/>
          <p:cNvCxnSpPr>
            <a:cxnSpLocks/>
          </p:cNvCxnSpPr>
          <p:nvPr/>
        </p:nvCxnSpPr>
        <p:spPr>
          <a:xfrm>
            <a:off x="9845040" y="4368800"/>
            <a:ext cx="10160" cy="4267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"/>
          <p:cNvCxnSpPr/>
          <p:nvPr/>
        </p:nvCxnSpPr>
        <p:spPr>
          <a:xfrm flipV="1">
            <a:off x="3911289" y="3239625"/>
            <a:ext cx="328225" cy="30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"/>
          <p:cNvCxnSpPr/>
          <p:nvPr/>
        </p:nvCxnSpPr>
        <p:spPr>
          <a:xfrm>
            <a:off x="7968208" y="3212976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">
            <a:extLst>
              <a:ext uri="{FF2B5EF4-FFF2-40B4-BE49-F238E27FC236}">
                <a16:creationId xmlns:a16="http://schemas.microsoft.com/office/drawing/2014/main" id="{64BFAF7B-CE4A-4F58-ADA2-6C0F1776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076" y="4008411"/>
            <a:ext cx="1463029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Lobe average SSM</a:t>
            </a:r>
            <a:endParaRPr lang="zh-CN" altLang="en-US" dirty="0"/>
          </a:p>
        </p:txBody>
      </p:sp>
      <p:cxnSp>
        <p:nvCxnSpPr>
          <p:cNvPr id="46" name="直接箭头连接符 4">
            <a:extLst>
              <a:ext uri="{FF2B5EF4-FFF2-40B4-BE49-F238E27FC236}">
                <a16:creationId xmlns:a16="http://schemas.microsoft.com/office/drawing/2014/main" id="{AD6EB565-913D-4B01-A8A5-D268BC93E171}"/>
              </a:ext>
            </a:extLst>
          </p:cNvPr>
          <p:cNvCxnSpPr>
            <a:cxnSpLocks/>
          </p:cNvCxnSpPr>
          <p:nvPr/>
        </p:nvCxnSpPr>
        <p:spPr>
          <a:xfrm flipH="1">
            <a:off x="5219875" y="3612551"/>
            <a:ext cx="1085686" cy="38083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">
            <a:extLst>
              <a:ext uri="{FF2B5EF4-FFF2-40B4-BE49-F238E27FC236}">
                <a16:creationId xmlns:a16="http://schemas.microsoft.com/office/drawing/2014/main" id="{B768C495-C1F3-4AA6-81F8-947FA1F05FE4}"/>
              </a:ext>
            </a:extLst>
          </p:cNvPr>
          <p:cNvCxnSpPr>
            <a:cxnSpLocks/>
          </p:cNvCxnSpPr>
          <p:nvPr/>
        </p:nvCxnSpPr>
        <p:spPr>
          <a:xfrm>
            <a:off x="5060949" y="2459039"/>
            <a:ext cx="0" cy="3090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">
            <a:extLst>
              <a:ext uri="{FF2B5EF4-FFF2-40B4-BE49-F238E27FC236}">
                <a16:creationId xmlns:a16="http://schemas.microsoft.com/office/drawing/2014/main" id="{C8A30799-427F-4BB0-B2AA-A6EFC7A1AB98}"/>
              </a:ext>
            </a:extLst>
          </p:cNvPr>
          <p:cNvSpPr txBox="1">
            <a:spLocks noChangeArrowheads="1"/>
          </p:cNvSpPr>
          <p:nvPr/>
        </p:nvSpPr>
        <p:spPr bwMode="auto">
          <a:xfrm rot="1107052">
            <a:off x="5301741" y="4819582"/>
            <a:ext cx="9703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+mn-lt"/>
                <a:ea typeface="+mn-ea"/>
              </a:rPr>
              <a:t>Output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2" name="TextBox 2">
            <a:extLst>
              <a:ext uri="{FF2B5EF4-FFF2-40B4-BE49-F238E27FC236}">
                <a16:creationId xmlns:a16="http://schemas.microsoft.com/office/drawing/2014/main" id="{51E6B3F8-52F2-417A-9FB6-06A63C0D5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461" y="2412226"/>
            <a:ext cx="1333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sz="1600" dirty="0"/>
              <a:t>PCA analysis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88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6" grpId="0"/>
      <p:bldP spid="28" grpId="0"/>
      <p:bldP spid="30" grpId="0" animBg="1"/>
      <p:bldP spid="32" grpId="0" animBg="1"/>
      <p:bldP spid="37" grpId="0" animBg="1"/>
      <p:bldP spid="38" grpId="0" animBg="1"/>
      <p:bldP spid="40" grpId="0" animBg="1"/>
      <p:bldP spid="41" grpId="0" animBg="1"/>
      <p:bldP spid="44" grpId="0" animBg="1"/>
      <p:bldP spid="49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817043" y="2093359"/>
            <a:ext cx="132453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Lung SSM</a:t>
            </a:r>
            <a:endParaRPr lang="zh-CN" altLang="en-US" dirty="0"/>
          </a:p>
        </p:txBody>
      </p:sp>
      <p:cxnSp>
        <p:nvCxnSpPr>
          <p:cNvPr id="3" name="直接箭头连接符 4"/>
          <p:cNvCxnSpPr/>
          <p:nvPr/>
        </p:nvCxnSpPr>
        <p:spPr>
          <a:xfrm>
            <a:off x="3431704" y="1700808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660953" y="2899023"/>
            <a:ext cx="165958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mode weights</a:t>
            </a:r>
            <a:endParaRPr lang="zh-CN" altLang="en-US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68456" y="1954860"/>
            <a:ext cx="128755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Separate lung mesh</a:t>
            </a:r>
            <a:endParaRPr lang="zh-CN" altLang="en-US" dirty="0"/>
          </a:p>
        </p:txBody>
      </p:sp>
      <p:cxnSp>
        <p:nvCxnSpPr>
          <p:cNvPr id="7" name="直接箭头连接符 4"/>
          <p:cNvCxnSpPr/>
          <p:nvPr/>
        </p:nvCxnSpPr>
        <p:spPr>
          <a:xfrm flipV="1">
            <a:off x="2156012" y="2282548"/>
            <a:ext cx="622300" cy="30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209684" y="1891229"/>
            <a:ext cx="1333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646896" y="3731697"/>
            <a:ext cx="16876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Lobar SSM</a:t>
            </a:r>
            <a:endParaRPr lang="zh-CN" altLang="en-US" dirty="0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3359696" y="328498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Input</a:t>
            </a:r>
            <a:endParaRPr lang="zh-CN" altLang="en-US" dirty="0"/>
          </a:p>
        </p:txBody>
      </p:sp>
      <p:cxnSp>
        <p:nvCxnSpPr>
          <p:cNvPr id="11" name="直接箭头连接符 4"/>
          <p:cNvCxnSpPr/>
          <p:nvPr/>
        </p:nvCxnSpPr>
        <p:spPr>
          <a:xfrm>
            <a:off x="3420592" y="3268355"/>
            <a:ext cx="0" cy="463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585432" y="4519847"/>
            <a:ext cx="173672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Deformed PCA lobe model</a:t>
            </a:r>
            <a:endParaRPr lang="zh-CN" altLang="en-US"/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3359696" y="4147756"/>
            <a:ext cx="987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Deform</a:t>
            </a:r>
            <a:endParaRPr lang="zh-CN" altLang="en-US" dirty="0"/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2766012" y="1058863"/>
            <a:ext cx="1375566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Training lobe mesh</a:t>
            </a:r>
            <a:endParaRPr lang="zh-CN" altLang="en-US"/>
          </a:p>
        </p:txBody>
      </p:sp>
      <p:cxnSp>
        <p:nvCxnSpPr>
          <p:cNvPr id="26" name="直接箭头连接符 4"/>
          <p:cNvCxnSpPr/>
          <p:nvPr/>
        </p:nvCxnSpPr>
        <p:spPr>
          <a:xfrm>
            <a:off x="3431704" y="2466975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4"/>
          <p:cNvCxnSpPr/>
          <p:nvPr/>
        </p:nvCxnSpPr>
        <p:spPr>
          <a:xfrm>
            <a:off x="3359696" y="4101029"/>
            <a:ext cx="0" cy="463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7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/>
      <p:bldP spid="9" grpId="0" animBg="1"/>
      <p:bldP spid="10" grpId="0"/>
      <p:bldP spid="12" grpId="0" animBg="1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742874" y="1876674"/>
            <a:ext cx="198497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Hessian-based fissure detection</a:t>
            </a:r>
            <a:endParaRPr lang="zh-CN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12316" y="765082"/>
            <a:ext cx="170338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SSM predicted ROI</a:t>
            </a:r>
            <a:endParaRPr lang="zh-CN" altLang="en-US" dirty="0"/>
          </a:p>
        </p:txBody>
      </p:sp>
      <p:cxnSp>
        <p:nvCxnSpPr>
          <p:cNvPr id="4" name="直接箭头连接符 4"/>
          <p:cNvCxnSpPr/>
          <p:nvPr/>
        </p:nvCxnSpPr>
        <p:spPr>
          <a:xfrm flipH="1">
            <a:off x="3733987" y="1395445"/>
            <a:ext cx="2" cy="4717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711624" y="2996952"/>
            <a:ext cx="204722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Connected component filters</a:t>
            </a:r>
            <a:endParaRPr lang="zh-CN" altLang="en-US" dirty="0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711624" y="4077072"/>
            <a:ext cx="204722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Fissure surface fitting</a:t>
            </a:r>
            <a:endParaRPr lang="zh-CN" altLang="en-US" dirty="0"/>
          </a:p>
        </p:txBody>
      </p:sp>
      <p:cxnSp>
        <p:nvCxnSpPr>
          <p:cNvPr id="14" name="直接箭头连接符 4"/>
          <p:cNvCxnSpPr/>
          <p:nvPr/>
        </p:nvCxnSpPr>
        <p:spPr>
          <a:xfrm flipH="1">
            <a:off x="3719736" y="2564904"/>
            <a:ext cx="2" cy="4717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4"/>
          <p:cNvCxnSpPr/>
          <p:nvPr/>
        </p:nvCxnSpPr>
        <p:spPr>
          <a:xfrm flipH="1">
            <a:off x="3719734" y="3643283"/>
            <a:ext cx="2" cy="4717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3" name="Picture 1" descr="D:\PhD\ConferencePaper\MICCAIConference\MICCAIPaperPics\20170113\Screenshot from 2017-01-16 19_10_3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3" t="29630" r="40160" b="62621"/>
          <a:stretch/>
        </p:blipFill>
        <p:spPr bwMode="auto">
          <a:xfrm rot="16200000">
            <a:off x="7722034" y="2305121"/>
            <a:ext cx="3076162" cy="7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9347194" y="1165596"/>
            <a:ext cx="311477" cy="3076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347194" y="1102437"/>
            <a:ext cx="11176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25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20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15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10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109</Words>
  <Application>Microsoft Office PowerPoint</Application>
  <PresentationFormat>宽屏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zywamxj</dc:creator>
  <cp:lastModifiedBy>Yuwen Zhang</cp:lastModifiedBy>
  <cp:revision>25</cp:revision>
  <dcterms:created xsi:type="dcterms:W3CDTF">2015-05-05T08:02:14Z</dcterms:created>
  <dcterms:modified xsi:type="dcterms:W3CDTF">2019-01-13T03:16:52Z</dcterms:modified>
</cp:coreProperties>
</file>