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1601113" cy="25560338"/>
  <p:notesSz cx="6858000" cy="9144000"/>
  <p:defaultTextStyle>
    <a:defPPr>
      <a:defRPr lang="zh-CN"/>
    </a:defPPr>
    <a:lvl1pPr marL="0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7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4183141"/>
            <a:ext cx="18360946" cy="8898784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13425096"/>
            <a:ext cx="16200835" cy="6171163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1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1360851"/>
            <a:ext cx="4657740" cy="2166120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1360851"/>
            <a:ext cx="13703206" cy="216612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6372342"/>
            <a:ext cx="18630960" cy="10632389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7105317"/>
            <a:ext cx="18630960" cy="5591322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9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6804256"/>
            <a:ext cx="9180473" cy="1621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6804256"/>
            <a:ext cx="9180473" cy="1621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6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360857"/>
            <a:ext cx="18630960" cy="49404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6265835"/>
            <a:ext cx="9138282" cy="3070789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9336623"/>
            <a:ext cx="9138282" cy="137327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6265835"/>
            <a:ext cx="9183287" cy="3070789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9336623"/>
            <a:ext cx="9183287" cy="137327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3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5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704022"/>
            <a:ext cx="6966921" cy="596407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3680221"/>
            <a:ext cx="10935563" cy="18164407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7668102"/>
            <a:ext cx="6966921" cy="14206106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704022"/>
            <a:ext cx="6966921" cy="596407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3680221"/>
            <a:ext cx="10935563" cy="18164407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7668102"/>
            <a:ext cx="6966921" cy="14206106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1360857"/>
            <a:ext cx="18630960" cy="494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6804256"/>
            <a:ext cx="18630960" cy="162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23690652"/>
            <a:ext cx="4860250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E658-E5F7-4D76-9220-E5348CB8540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23690652"/>
            <a:ext cx="7290376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23690652"/>
            <a:ext cx="4860250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2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602667" y="20026286"/>
            <a:ext cx="9700223" cy="440851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1" name="圆角矩形 60"/>
          <p:cNvSpPr/>
          <p:nvPr/>
        </p:nvSpPr>
        <p:spPr>
          <a:xfrm>
            <a:off x="6441491" y="429260"/>
            <a:ext cx="8908842" cy="33062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2" name="文本框 61"/>
          <p:cNvSpPr txBox="1"/>
          <p:nvPr/>
        </p:nvSpPr>
        <p:spPr>
          <a:xfrm>
            <a:off x="7031603" y="512731"/>
            <a:ext cx="8378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3D lung geometry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Generate IPF lung lobe mesh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Predict lung lobe shape of age-matched normal (control)</a:t>
            </a:r>
            <a:endParaRPr lang="zh-CN" altLang="en-US" sz="4800" dirty="0"/>
          </a:p>
        </p:txBody>
      </p:sp>
      <p:sp>
        <p:nvSpPr>
          <p:cNvPr id="63" name="圆角矩形 62"/>
          <p:cNvSpPr/>
          <p:nvPr/>
        </p:nvSpPr>
        <p:spPr>
          <a:xfrm>
            <a:off x="6370810" y="4594509"/>
            <a:ext cx="8908841" cy="86642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4" name="文本框 63"/>
          <p:cNvSpPr txBox="1"/>
          <p:nvPr/>
        </p:nvSpPr>
        <p:spPr>
          <a:xfrm>
            <a:off x="7117547" y="4672450"/>
            <a:ext cx="808730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Airway/vasculature geometry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Extract upper airway/vessel tree from HRCT images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Map IPF upper airway to age-matched normal lung mesh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Generate full airway of age-matched normal 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 Map normal full airway to IPF lung mesh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Generate full vessel tree</a:t>
            </a:r>
          </a:p>
          <a:p>
            <a:pPr marL="342900" indent="-342900">
              <a:buAutoNum type="arabicPeriod"/>
            </a:pPr>
            <a:endParaRPr lang="en-US" altLang="zh-CN" sz="4800" dirty="0"/>
          </a:p>
        </p:txBody>
      </p:sp>
      <p:sp>
        <p:nvSpPr>
          <p:cNvPr id="65" name="圆角矩形 64"/>
          <p:cNvSpPr/>
          <p:nvPr/>
        </p:nvSpPr>
        <p:spPr>
          <a:xfrm>
            <a:off x="349892" y="14104041"/>
            <a:ext cx="10211428" cy="496986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6" name="文本框 65"/>
          <p:cNvSpPr txBox="1"/>
          <p:nvPr/>
        </p:nvSpPr>
        <p:spPr>
          <a:xfrm>
            <a:off x="923096" y="14304854"/>
            <a:ext cx="9937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Ventilation model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Deep inspiration (fibrosis constricted)——set muscle pressure, set average lung compliance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Normal breath——ventilation distribution for normal and IPF</a:t>
            </a:r>
            <a:endParaRPr lang="zh-CN" altLang="en-US" sz="4800" dirty="0"/>
          </a:p>
        </p:txBody>
      </p:sp>
      <p:sp>
        <p:nvSpPr>
          <p:cNvPr id="67" name="圆角矩形 66"/>
          <p:cNvSpPr/>
          <p:nvPr/>
        </p:nvSpPr>
        <p:spPr>
          <a:xfrm>
            <a:off x="11220733" y="14104041"/>
            <a:ext cx="9708867" cy="50409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8" name="文本框 67"/>
          <p:cNvSpPr txBox="1"/>
          <p:nvPr/>
        </p:nvSpPr>
        <p:spPr>
          <a:xfrm>
            <a:off x="11663461" y="14316202"/>
            <a:ext cx="926613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/>
              <a:t>Perfusion model</a:t>
            </a:r>
          </a:p>
          <a:p>
            <a:pPr marL="342900" indent="-342900">
              <a:buAutoNum type="arabicPeriod"/>
            </a:pPr>
            <a:r>
              <a:rPr lang="en-US" altLang="zh-CN" sz="4800"/>
              <a:t>Normal perfusion distribution</a:t>
            </a:r>
          </a:p>
          <a:p>
            <a:pPr marL="342900" indent="-342900">
              <a:buAutoNum type="arabicPeriod"/>
            </a:pPr>
            <a:r>
              <a:rPr lang="en-US" altLang="zh-CN" sz="4800"/>
              <a:t>IPF perfusion distribution, with fibrosis areas narrowing vessel radius</a:t>
            </a:r>
            <a:endParaRPr lang="zh-CN" altLang="en-US" sz="4800"/>
          </a:p>
        </p:txBody>
      </p:sp>
      <p:sp>
        <p:nvSpPr>
          <p:cNvPr id="72" name="文本框 71"/>
          <p:cNvSpPr txBox="1"/>
          <p:nvPr/>
        </p:nvSpPr>
        <p:spPr>
          <a:xfrm>
            <a:off x="6251906" y="20308976"/>
            <a:ext cx="902774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Gas exchange model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Gas exchange for both normal and IPF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V/Q ratio distribution analysis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PaO2 analysis</a:t>
            </a:r>
            <a:endParaRPr lang="zh-CN" altLang="en-US" sz="4800" dirty="0"/>
          </a:p>
        </p:txBody>
      </p:sp>
      <p:cxnSp>
        <p:nvCxnSpPr>
          <p:cNvPr id="11" name="直接箭头连接符 10"/>
          <p:cNvCxnSpPr>
            <a:stCxn id="61" idx="2"/>
          </p:cNvCxnSpPr>
          <p:nvPr/>
        </p:nvCxnSpPr>
        <p:spPr>
          <a:xfrm flipH="1">
            <a:off x="10888980" y="3735524"/>
            <a:ext cx="6932" cy="8745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6575124" y="13264216"/>
            <a:ext cx="1082976" cy="8330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4147800" y="13247196"/>
            <a:ext cx="914400" cy="837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3934261" y="19151710"/>
            <a:ext cx="1270595" cy="8745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981700" y="19075400"/>
            <a:ext cx="1117600" cy="939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E1FFD-780F-4212-B52E-D22D4CA20E55}"/>
              </a:ext>
            </a:extLst>
          </p:cNvPr>
          <p:cNvCxnSpPr>
            <a:cxnSpLocks/>
          </p:cNvCxnSpPr>
          <p:nvPr/>
        </p:nvCxnSpPr>
        <p:spPr>
          <a:xfrm flipV="1">
            <a:off x="4361843" y="16308360"/>
            <a:ext cx="1078523" cy="17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E0282-D73D-43B1-8771-8B166BDB41CB}"/>
              </a:ext>
            </a:extLst>
          </p:cNvPr>
          <p:cNvCxnSpPr>
            <a:cxnSpLocks/>
          </p:cNvCxnSpPr>
          <p:nvPr/>
        </p:nvCxnSpPr>
        <p:spPr>
          <a:xfrm flipV="1">
            <a:off x="5154323" y="17769295"/>
            <a:ext cx="1078523" cy="17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4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117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Yuwen Zhang</cp:lastModifiedBy>
  <cp:revision>48</cp:revision>
  <dcterms:created xsi:type="dcterms:W3CDTF">2018-05-04T22:30:27Z</dcterms:created>
  <dcterms:modified xsi:type="dcterms:W3CDTF">2018-12-29T04:52:12Z</dcterms:modified>
</cp:coreProperties>
</file>