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20202"/>
    <a:srgbClr val="010101"/>
    <a:srgbClr val="5D5D5D"/>
    <a:srgbClr val="3A3A3A"/>
    <a:srgbClr val="A26E34"/>
    <a:srgbClr val="D12A00"/>
    <a:srgbClr val="D22E00"/>
    <a:srgbClr val="D84017"/>
    <a:srgbClr val="AC7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1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0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1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6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9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4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2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5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D7FB-2DB8-4F9C-AE68-F00275D9D329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34102" y="177421"/>
            <a:ext cx="8125493" cy="6624953"/>
            <a:chOff x="934102" y="177421"/>
            <a:chExt cx="8125493" cy="6624953"/>
          </a:xfrm>
        </p:grpSpPr>
        <p:sp>
          <p:nvSpPr>
            <p:cNvPr id="4" name="圆角矩形 3"/>
            <p:cNvSpPr/>
            <p:nvPr/>
          </p:nvSpPr>
          <p:spPr>
            <a:xfrm>
              <a:off x="4312693" y="177421"/>
              <a:ext cx="4324870" cy="10580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59459" y="229386"/>
              <a:ext cx="46001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/>
                <a:t>3D lung geometry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Generate IPF lung lobe mesh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Predict lung lobe shape of old normal 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12693" y="1525575"/>
              <a:ext cx="4324870" cy="23993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59459" y="1577539"/>
              <a:ext cx="4178104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/>
                <a:t>Airway/vasculature geometry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Extract upper airway/vessel tree from HRCT images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Map IPF upper airway to old normal lung mesh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Generate full airway for old normal and map to IPF lung mesh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Generate full vessel tree</a:t>
              </a:r>
            </a:p>
            <a:p>
              <a:pPr marL="342900" indent="-342900">
                <a:buAutoNum type="arabicPeriod"/>
              </a:pPr>
              <a:endParaRPr lang="en-US" altLang="zh-CN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34102" y="4141675"/>
              <a:ext cx="4721110" cy="128307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80868" y="4193640"/>
              <a:ext cx="457434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/>
                <a:t>Ventilation model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Deep inspiration (fibrosis constricted)—set muscle pressure, average lung compliance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Normal breath—ventilation distribution</a:t>
              </a: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65927" y="5519303"/>
              <a:ext cx="4721110" cy="128307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12693" y="5571268"/>
              <a:ext cx="457434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/>
                <a:t>Ventilation model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Deep inspiration (fibrosis constricted)—set muscle pressure, average lung compliance</a:t>
              </a:r>
            </a:p>
            <a:p>
              <a:pPr marL="342900" indent="-342900">
                <a:buAutoNum type="arabicPeriod"/>
              </a:pPr>
              <a:r>
                <a:rPr lang="en-US" altLang="zh-CN" smtClean="0"/>
                <a:t>Normal breath—ventilation distribution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62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18343" y="3087806"/>
            <a:ext cx="2597250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321071" y="3291291"/>
            <a:ext cx="2737161" cy="2633064"/>
            <a:chOff x="7321071" y="3291291"/>
            <a:chExt cx="2737161" cy="2633064"/>
          </a:xfrm>
        </p:grpSpPr>
        <p:sp>
          <p:nvSpPr>
            <p:cNvPr id="6" name="矩形 5"/>
            <p:cNvSpPr/>
            <p:nvPr/>
          </p:nvSpPr>
          <p:spPr>
            <a:xfrm>
              <a:off x="7321071" y="3291291"/>
              <a:ext cx="720080" cy="355713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12"/>
            <p:cNvSpPr txBox="1"/>
            <p:nvPr/>
          </p:nvSpPr>
          <p:spPr>
            <a:xfrm>
              <a:off x="8024259" y="3297641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Trachea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44205" y="4635359"/>
              <a:ext cx="720080" cy="373948"/>
            </a:xfrm>
            <a:prstGeom prst="rect">
              <a:avLst/>
            </a:prstGeom>
            <a:solidFill>
              <a:srgbClr val="8A3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335473" y="4172144"/>
              <a:ext cx="720080" cy="373948"/>
            </a:xfrm>
            <a:prstGeom prst="rect">
              <a:avLst/>
            </a:prstGeom>
            <a:solidFill>
              <a:srgbClr val="D12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8047257" y="4646325"/>
              <a:ext cx="20109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lower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038525" y="4170800"/>
              <a:ext cx="1894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 upper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41526" y="3731495"/>
              <a:ext cx="720080" cy="371475"/>
            </a:xfrm>
            <a:prstGeom prst="rect">
              <a:avLst/>
            </a:prstGeom>
            <a:solidFill>
              <a:srgbClr val="68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8036958" y="3752709"/>
              <a:ext cx="1819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 lower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50521" y="5512758"/>
              <a:ext cx="720080" cy="369756"/>
            </a:xfrm>
            <a:prstGeom prst="rect">
              <a:avLst/>
            </a:prstGeom>
            <a:solidFill>
              <a:srgbClr val="A26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37221" y="5094038"/>
              <a:ext cx="720080" cy="360040"/>
            </a:xfrm>
            <a:prstGeom prst="rect">
              <a:avLst/>
            </a:prstGeom>
            <a:solidFill>
              <a:srgbClr val="377C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8040408" y="5100388"/>
              <a:ext cx="2017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middle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8063578" y="5524245"/>
              <a:ext cx="1994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lower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7" t="12335" r="31888" b="13680"/>
          <a:stretch/>
        </p:blipFill>
        <p:spPr>
          <a:xfrm>
            <a:off x="2229574" y="647414"/>
            <a:ext cx="1936810" cy="210522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7" t="10990" r="36613" b="15026"/>
          <a:stretch/>
        </p:blipFill>
        <p:spPr>
          <a:xfrm>
            <a:off x="5109329" y="647415"/>
            <a:ext cx="1261753" cy="21686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7" t="10761" r="40151" b="11220"/>
          <a:stretch/>
        </p:blipFill>
        <p:spPr>
          <a:xfrm>
            <a:off x="7321071" y="610079"/>
            <a:ext cx="1137712" cy="21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0" t="21293" r="28642" b="27164"/>
          <a:stretch/>
        </p:blipFill>
        <p:spPr>
          <a:xfrm>
            <a:off x="723330" y="423081"/>
            <a:ext cx="4804013" cy="353477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971843" y="3853961"/>
            <a:ext cx="2306985" cy="661988"/>
            <a:chOff x="2077134" y="3924300"/>
            <a:chExt cx="2306985" cy="6619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86" t="27770" r="41461" b="66189"/>
            <a:stretch/>
          </p:blipFill>
          <p:spPr>
            <a:xfrm>
              <a:off x="2081213" y="3924300"/>
              <a:ext cx="2066925" cy="4143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2150270" y="4338638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52712" y="4335464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114675" y="4335464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54475" y="4335464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568700" y="4335464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077134" y="4303198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0.13 </a:t>
              </a:r>
              <a:endParaRPr lang="zh-CN" altLang="en-US" sz="1200" b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04295" y="4303198"/>
              <a:ext cx="415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3.1 </a:t>
              </a:r>
              <a:endParaRPr lang="zh-CN" altLang="en-US" sz="1200" b="1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60693" y="4303198"/>
              <a:ext cx="415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2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.1 </a:t>
              </a:r>
              <a:endParaRPr lang="zh-CN" altLang="en-US" sz="1200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26824" y="4303198"/>
              <a:ext cx="415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9.1 </a:t>
              </a:r>
              <a:endParaRPr lang="zh-CN" altLang="en-US" sz="1200" b="1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07093" y="4303198"/>
              <a:ext cx="3770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 </a:t>
              </a:r>
              <a:endParaRPr lang="zh-CN" altLang="en-US" sz="120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974635" y="438990"/>
            <a:ext cx="3269961" cy="4070868"/>
            <a:chOff x="6974635" y="438990"/>
            <a:chExt cx="3269961" cy="4070868"/>
          </a:xfrm>
        </p:grpSpPr>
        <p:grpSp>
          <p:nvGrpSpPr>
            <p:cNvPr id="35" name="组合 34"/>
            <p:cNvGrpSpPr/>
            <p:nvPr/>
          </p:nvGrpSpPr>
          <p:grpSpPr>
            <a:xfrm>
              <a:off x="7666957" y="3847870"/>
              <a:ext cx="2345457" cy="661988"/>
              <a:chOff x="7666957" y="3847870"/>
              <a:chExt cx="2345457" cy="661988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86" t="27770" r="41461" b="66189"/>
              <a:stretch/>
            </p:blipFill>
            <p:spPr>
              <a:xfrm>
                <a:off x="7671036" y="3847870"/>
                <a:ext cx="2066925" cy="414338"/>
              </a:xfrm>
              <a:prstGeom prst="rect">
                <a:avLst/>
              </a:prstGeom>
            </p:spPr>
          </p:pic>
          <p:cxnSp>
            <p:nvCxnSpPr>
              <p:cNvPr id="23" name="直接连接符 22"/>
              <p:cNvCxnSpPr/>
              <p:nvPr/>
            </p:nvCxnSpPr>
            <p:spPr>
              <a:xfrm>
                <a:off x="7740093" y="4262208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8242535" y="4259034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8704498" y="4259034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9644298" y="4259034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9158523" y="4259034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7666957" y="4226768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0.13 </a:t>
                </a:r>
                <a:endParaRPr lang="zh-CN" altLang="en-US" sz="1200" b="1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194118" y="4226768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 </a:t>
                </a:r>
                <a:endParaRPr lang="zh-CN" altLang="en-US" sz="1200" b="1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650516" y="4226768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4.2 </a:t>
                </a:r>
                <a:endParaRPr lang="zh-CN" altLang="en-US" sz="1200" b="1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9116647" y="4226768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6.3 </a:t>
                </a:r>
                <a:endParaRPr lang="zh-CN" altLang="en-US" sz="1200" b="1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9596916" y="4226768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8.3 </a:t>
                </a:r>
                <a:endParaRPr lang="zh-CN" altLang="en-US" sz="1200" b="1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00" t="15027" r="31787" b="17460"/>
            <a:stretch/>
          </p:blipFill>
          <p:spPr>
            <a:xfrm>
              <a:off x="6974635" y="438990"/>
              <a:ext cx="3269961" cy="3408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1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56520" y="887105"/>
            <a:ext cx="7259514" cy="5001929"/>
            <a:chOff x="1456520" y="887105"/>
            <a:chExt cx="7259514" cy="5001929"/>
          </a:xfrm>
        </p:grpSpPr>
        <p:pic>
          <p:nvPicPr>
            <p:cNvPr id="5" name="图片 5">
              <a:extLst>
                <a:ext uri="{FF2B5EF4-FFF2-40B4-BE49-F238E27FC236}">
                  <a16:creationId xmlns="" xmlns:a16="http://schemas.microsoft.com/office/drawing/2014/main" id="{7805776B-6652-AB49-8D91-C750049F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1" t="2628" r="7321" b="2567"/>
            <a:stretch>
              <a:fillRect/>
            </a:stretch>
          </p:blipFill>
          <p:spPr bwMode="auto">
            <a:xfrm>
              <a:off x="1456520" y="887105"/>
              <a:ext cx="6950501" cy="4981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8">
              <a:extLst>
                <a:ext uri="{FF2B5EF4-FFF2-40B4-BE49-F238E27FC236}">
                  <a16:creationId xmlns="" xmlns:a16="http://schemas.microsoft.com/office/drawing/2014/main" id="{501D1996-97B6-494F-8B8B-B36B8980C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913" y="1600965"/>
              <a:ext cx="1739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smtClean="0"/>
                <a:t>Simulated inspiration curve</a:t>
              </a:r>
              <a:endParaRPr lang="zh-CN" altLang="en-US" sz="1200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="" xmlns:a16="http://schemas.microsoft.com/office/drawing/2014/main" id="{73C4B35A-47B1-7D46-A1DF-D7F75A9645E1}"/>
                </a:ext>
              </a:extLst>
            </p:cNvPr>
            <p:cNvCxnSpPr/>
            <p:nvPr/>
          </p:nvCxnSpPr>
          <p:spPr bwMode="auto">
            <a:xfrm>
              <a:off x="5515794" y="1900568"/>
              <a:ext cx="570208" cy="262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4">
              <a:extLst>
                <a:ext uri="{FF2B5EF4-FFF2-40B4-BE49-F238E27FC236}">
                  <a16:creationId xmlns="" xmlns:a16="http://schemas.microsoft.com/office/drawing/2014/main" id="{E6FA8A19-549E-1149-8969-F8ECDFAA6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1313" y="2690521"/>
              <a:ext cx="21163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smtClean="0"/>
                <a:t>Measured </a:t>
              </a:r>
              <a:r>
                <a:rPr lang="en-US" altLang="zh-CN" sz="1200" dirty="0"/>
                <a:t>inspiration curve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3DD9042B-EA28-D74C-89B3-DB43D31F11BC}"/>
                </a:ext>
              </a:extLst>
            </p:cNvPr>
            <p:cNvCxnSpPr/>
            <p:nvPr/>
          </p:nvCxnSpPr>
          <p:spPr bwMode="auto">
            <a:xfrm flipH="1" flipV="1">
              <a:off x="6558243" y="2356994"/>
              <a:ext cx="246168" cy="44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346913" y="887105"/>
              <a:ext cx="1454400" cy="217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76" t="19650" r="1154" b="2175"/>
            <a:stretch/>
          </p:blipFill>
          <p:spPr>
            <a:xfrm>
              <a:off x="8545559" y="1809750"/>
              <a:ext cx="170475" cy="407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049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4" t="12903" r="11312" b="84361"/>
          <a:stretch/>
        </p:blipFill>
        <p:spPr>
          <a:xfrm>
            <a:off x="5435600" y="1136650"/>
            <a:ext cx="1936750" cy="14605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855474" y="880969"/>
            <a:ext cx="6196705" cy="4958387"/>
            <a:chOff x="1855474" y="880969"/>
            <a:chExt cx="6196705" cy="495838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2" t="4936" r="1154" b="2175"/>
            <a:stretch/>
          </p:blipFill>
          <p:spPr>
            <a:xfrm>
              <a:off x="1855474" y="880969"/>
              <a:ext cx="6196705" cy="4958387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5327649" y="1325880"/>
              <a:ext cx="1930401" cy="160020"/>
              <a:chOff x="5435599" y="1313180"/>
              <a:chExt cx="1930401" cy="16002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435599" y="1313180"/>
                <a:ext cx="1930401" cy="160020"/>
                <a:chOff x="5454649" y="1313180"/>
                <a:chExt cx="1930401" cy="160020"/>
              </a:xfrm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855" t="9596" r="11116" b="87406"/>
                <a:stretch/>
              </p:blipFill>
              <p:spPr>
                <a:xfrm>
                  <a:off x="5454649" y="1313180"/>
                  <a:ext cx="1930401" cy="160020"/>
                </a:xfrm>
                <a:prstGeom prst="rect">
                  <a:avLst/>
                </a:prstGeom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5496719" y="1313180"/>
                  <a:ext cx="487364" cy="160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400" smtClean="0">
                      <a:solidFill>
                        <a:srgbClr val="010101"/>
                      </a:solidFill>
                    </a:rPr>
                    <a:t>PFT</a:t>
                  </a:r>
                  <a:endParaRPr lang="zh-CN" altLang="en-US" sz="1400">
                    <a:solidFill>
                      <a:srgbClr val="010101"/>
                    </a:solidFill>
                  </a:endParaRPr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5435600" y="1352550"/>
                <a:ext cx="95250" cy="107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39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16" y="0"/>
            <a:ext cx="9390968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042400" y="1115708"/>
            <a:ext cx="723900" cy="203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85684" y="1103008"/>
            <a:ext cx="701016" cy="203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0000"/>
                </a:solidFill>
              </a:rPr>
              <a:t>PFT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4604" y="1113969"/>
            <a:ext cx="771696" cy="203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9" t="16360" r="10714" b="80331"/>
          <a:stretch/>
        </p:blipFill>
        <p:spPr>
          <a:xfrm>
            <a:off x="7642225" y="1101422"/>
            <a:ext cx="1847850" cy="228599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406866" y="0"/>
            <a:ext cx="9390968" cy="6858000"/>
            <a:chOff x="1406866" y="0"/>
            <a:chExt cx="9390968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866" y="0"/>
              <a:ext cx="9390968" cy="68580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7192034" y="1103008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000954" y="1113969"/>
              <a:ext cx="77169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648575" y="1101422"/>
              <a:ext cx="1847850" cy="228599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8852559" y="2215391"/>
            <a:ext cx="2532820" cy="228599"/>
            <a:chOff x="7185684" y="1101422"/>
            <a:chExt cx="2532820" cy="228599"/>
          </a:xfrm>
        </p:grpSpPr>
        <p:sp>
          <p:nvSpPr>
            <p:cNvPr id="24" name="矩形 23"/>
            <p:cNvSpPr/>
            <p:nvPr/>
          </p:nvSpPr>
          <p:spPr>
            <a:xfrm>
              <a:off x="7185684" y="1103008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994604" y="1113969"/>
              <a:ext cx="723900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642225" y="1101422"/>
              <a:ext cx="1847850" cy="2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838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97" y="0"/>
            <a:ext cx="8567005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57059" y="1173991"/>
            <a:ext cx="2659990" cy="228599"/>
            <a:chOff x="6757059" y="1173991"/>
            <a:chExt cx="2659990" cy="228599"/>
          </a:xfrm>
        </p:grpSpPr>
        <p:sp>
          <p:nvSpPr>
            <p:cNvPr id="6" name="矩形 5"/>
            <p:cNvSpPr/>
            <p:nvPr/>
          </p:nvSpPr>
          <p:spPr>
            <a:xfrm>
              <a:off x="6757059" y="1175577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5978" y="1186538"/>
              <a:ext cx="851071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213600" y="1173991"/>
              <a:ext cx="1847850" cy="22859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8087054" y="2101091"/>
            <a:ext cx="2659990" cy="228599"/>
            <a:chOff x="6757059" y="1173991"/>
            <a:chExt cx="2659990" cy="228599"/>
          </a:xfrm>
        </p:grpSpPr>
        <p:sp>
          <p:nvSpPr>
            <p:cNvPr id="12" name="矩形 11"/>
            <p:cNvSpPr/>
            <p:nvPr/>
          </p:nvSpPr>
          <p:spPr>
            <a:xfrm>
              <a:off x="6757059" y="1175577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565978" y="1186538"/>
              <a:ext cx="851071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213600" y="1173991"/>
              <a:ext cx="1847850" cy="2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36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00516" y="0"/>
            <a:ext cx="9390968" cy="6858000"/>
            <a:chOff x="1400516" y="0"/>
            <a:chExt cx="9390968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516" y="0"/>
              <a:ext cx="9390968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185354" y="1099377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006973" y="1110338"/>
              <a:ext cx="772027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654595" y="1097791"/>
              <a:ext cx="1847850" cy="2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29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124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20</cp:revision>
  <dcterms:created xsi:type="dcterms:W3CDTF">2018-09-10T05:34:25Z</dcterms:created>
  <dcterms:modified xsi:type="dcterms:W3CDTF">2018-12-08T08:03:12Z</dcterms:modified>
</cp:coreProperties>
</file>