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1601113" cy="25560338"/>
  <p:notesSz cx="6858000" cy="9144000"/>
  <p:defaultTextStyle>
    <a:defPPr>
      <a:defRPr lang="zh-CN"/>
    </a:defPPr>
    <a:lvl1pPr marL="0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21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4183141"/>
            <a:ext cx="18360946" cy="8898784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13425096"/>
            <a:ext cx="16200835" cy="6171163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1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1360851"/>
            <a:ext cx="4657740" cy="2166120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1360851"/>
            <a:ext cx="13703206" cy="216612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6372342"/>
            <a:ext cx="18630960" cy="10632389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17105317"/>
            <a:ext cx="18630960" cy="5591322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9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6804256"/>
            <a:ext cx="9180473" cy="1621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6804256"/>
            <a:ext cx="9180473" cy="1621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6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360857"/>
            <a:ext cx="18630960" cy="49404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6265835"/>
            <a:ext cx="9138282" cy="3070789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9336623"/>
            <a:ext cx="9138282" cy="137327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4" y="6265835"/>
            <a:ext cx="9183287" cy="3070789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4" y="9336623"/>
            <a:ext cx="9183287" cy="137327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43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5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8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704022"/>
            <a:ext cx="6966921" cy="596407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3680221"/>
            <a:ext cx="10935563" cy="18164407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7668102"/>
            <a:ext cx="6966921" cy="14206106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704022"/>
            <a:ext cx="6966921" cy="596407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3680221"/>
            <a:ext cx="10935563" cy="18164407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7668102"/>
            <a:ext cx="6966921" cy="14206106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1360857"/>
            <a:ext cx="18630960" cy="494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6804256"/>
            <a:ext cx="18630960" cy="1621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23690652"/>
            <a:ext cx="4860250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E658-E5F7-4D76-9220-E5348CB8540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23690652"/>
            <a:ext cx="7290376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23690652"/>
            <a:ext cx="4860250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2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9892" y="429260"/>
            <a:ext cx="20579708" cy="24005540"/>
            <a:chOff x="349892" y="429260"/>
            <a:chExt cx="20579708" cy="24005540"/>
          </a:xfrm>
        </p:grpSpPr>
        <p:sp>
          <p:nvSpPr>
            <p:cNvPr id="71" name="圆角矩形 70"/>
            <p:cNvSpPr/>
            <p:nvPr/>
          </p:nvSpPr>
          <p:spPr>
            <a:xfrm>
              <a:off x="5602667" y="20026286"/>
              <a:ext cx="9700223" cy="440851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6441491" y="429260"/>
              <a:ext cx="8908842" cy="33062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031603" y="512731"/>
              <a:ext cx="837825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/>
                <a:t>3D lung geometry</a:t>
              </a:r>
            </a:p>
            <a:p>
              <a:pPr marL="342900" indent="-342900">
                <a:buAutoNum type="arabicPeriod"/>
              </a:pPr>
              <a:r>
                <a:rPr lang="en-US" altLang="zh-CN" sz="4800"/>
                <a:t>Generate </a:t>
              </a:r>
              <a:r>
                <a:rPr lang="en-US" altLang="zh-CN" sz="4800" smtClean="0"/>
                <a:t>IPF lung </a:t>
              </a:r>
              <a:r>
                <a:rPr lang="en-US" altLang="zh-CN" sz="4800"/>
                <a:t>lobe </a:t>
              </a:r>
              <a:r>
                <a:rPr lang="en-US" altLang="zh-CN" sz="4800" smtClean="0"/>
                <a:t>mesh</a:t>
              </a:r>
              <a:endParaRPr lang="en-US" altLang="zh-CN" sz="4800"/>
            </a:p>
            <a:p>
              <a:pPr marL="342900" indent="-342900">
                <a:buAutoNum type="arabicPeriod"/>
              </a:pPr>
              <a:r>
                <a:rPr lang="en-US" altLang="zh-CN" sz="4800"/>
                <a:t>Predict lung lobe shape of old normal </a:t>
              </a:r>
              <a:endParaRPr lang="zh-CN" altLang="en-US" sz="48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6370810" y="4594509"/>
              <a:ext cx="8908841" cy="866429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117547" y="4672450"/>
              <a:ext cx="8087309" cy="914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/>
                <a:t>Airway/vasculature geometry</a:t>
              </a:r>
            </a:p>
            <a:p>
              <a:pPr marL="342900" indent="-342900">
                <a:buAutoNum type="arabicPeriod"/>
              </a:pPr>
              <a:r>
                <a:rPr lang="en-US" altLang="zh-CN" sz="4800"/>
                <a:t>Extract upper airway/vessel tree from HRCT images</a:t>
              </a:r>
            </a:p>
            <a:p>
              <a:pPr marL="342900" indent="-342900">
                <a:buAutoNum type="arabicPeriod"/>
              </a:pPr>
              <a:r>
                <a:rPr lang="en-US" altLang="zh-CN" sz="4800"/>
                <a:t>Map IPF upper airway to old normal lung mesh</a:t>
              </a:r>
            </a:p>
            <a:p>
              <a:pPr marL="342900" indent="-342900">
                <a:buAutoNum type="arabicPeriod"/>
              </a:pPr>
              <a:r>
                <a:rPr lang="en-US" altLang="zh-CN" sz="4800"/>
                <a:t>Generate full airway </a:t>
              </a:r>
              <a:r>
                <a:rPr lang="en-US" altLang="zh-CN" sz="4800" smtClean="0"/>
                <a:t>of old </a:t>
              </a:r>
              <a:r>
                <a:rPr lang="en-US" altLang="zh-CN" sz="4800"/>
                <a:t>normal </a:t>
              </a:r>
            </a:p>
            <a:p>
              <a:pPr marL="342900" indent="-342900">
                <a:buAutoNum type="arabicPeriod"/>
              </a:pPr>
              <a:r>
                <a:rPr lang="en-US" altLang="zh-CN" sz="4800"/>
                <a:t> Map normal full airway to IPF lung mesh</a:t>
              </a:r>
            </a:p>
            <a:p>
              <a:pPr marL="342900" indent="-342900">
                <a:buAutoNum type="arabicPeriod"/>
              </a:pPr>
              <a:r>
                <a:rPr lang="en-US" altLang="zh-CN" sz="4800"/>
                <a:t>Generate full vessel tree</a:t>
              </a:r>
            </a:p>
            <a:p>
              <a:pPr marL="342900" indent="-342900">
                <a:buAutoNum type="arabicPeriod"/>
              </a:pPr>
              <a:endParaRPr lang="en-US" altLang="zh-CN" sz="48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349892" y="14104041"/>
              <a:ext cx="9772059" cy="496986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23096" y="14304854"/>
              <a:ext cx="9937652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/>
                <a:t>Ventilation model</a:t>
              </a:r>
            </a:p>
            <a:p>
              <a:pPr marL="342900" indent="-342900">
                <a:buAutoNum type="arabicPeriod"/>
              </a:pPr>
              <a:r>
                <a:rPr lang="en-US" altLang="zh-CN" sz="4800"/>
                <a:t>Deep inspiration (fibrosis constricted)—set muscle pressure, </a:t>
              </a:r>
              <a:r>
                <a:rPr lang="en-US" altLang="zh-CN" sz="4800" smtClean="0"/>
                <a:t>set average </a:t>
              </a:r>
              <a:r>
                <a:rPr lang="en-US" altLang="zh-CN" sz="4800"/>
                <a:t>lung compliance</a:t>
              </a:r>
            </a:p>
            <a:p>
              <a:pPr marL="342900" indent="-342900">
                <a:buAutoNum type="arabicPeriod"/>
              </a:pPr>
              <a:r>
                <a:rPr lang="en-US" altLang="zh-CN" sz="4800"/>
                <a:t>Normal breath—ventilation </a:t>
              </a:r>
              <a:r>
                <a:rPr lang="en-US" altLang="zh-CN" sz="4800" smtClean="0"/>
                <a:t>distribution for normal and IPF</a:t>
              </a:r>
              <a:endParaRPr lang="zh-CN" altLang="en-US" sz="48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1220733" y="14104041"/>
              <a:ext cx="9708867" cy="504097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663461" y="14316202"/>
              <a:ext cx="9266139" cy="3877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mtClean="0"/>
                <a:t>Perfusion model</a:t>
              </a:r>
            </a:p>
            <a:p>
              <a:pPr marL="342900" indent="-342900">
                <a:buAutoNum type="arabicPeriod"/>
              </a:pPr>
              <a:r>
                <a:rPr lang="en-US" altLang="zh-CN" sz="4800" smtClean="0"/>
                <a:t>Normal perfusion distribution</a:t>
              </a:r>
            </a:p>
            <a:p>
              <a:pPr marL="342900" indent="-342900">
                <a:buAutoNum type="arabicPeriod"/>
              </a:pPr>
              <a:r>
                <a:rPr lang="en-US" altLang="zh-CN" sz="4800" smtClean="0"/>
                <a:t>IPF perfusion distribution, with fibrosis areas narrowing vessel radius</a:t>
              </a:r>
              <a:endParaRPr lang="zh-CN" altLang="en-US" sz="48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251906" y="20308976"/>
              <a:ext cx="9027745" cy="3877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mtClean="0"/>
                <a:t>Gas exchange </a:t>
              </a:r>
              <a:r>
                <a:rPr lang="en-US" altLang="zh-CN" sz="5400" b="1"/>
                <a:t>model</a:t>
              </a:r>
            </a:p>
            <a:p>
              <a:pPr marL="342900" indent="-342900">
                <a:buAutoNum type="arabicPeriod"/>
              </a:pPr>
              <a:r>
                <a:rPr lang="en-US" altLang="zh-CN" sz="4800" smtClean="0"/>
                <a:t>Gas exchange for both normal and IPF</a:t>
              </a:r>
            </a:p>
            <a:p>
              <a:pPr marL="342900" indent="-342900">
                <a:buAutoNum type="arabicPeriod"/>
              </a:pPr>
              <a:r>
                <a:rPr lang="en-US" altLang="zh-CN" sz="4800" smtClean="0"/>
                <a:t>V/Q ration distribution analysis</a:t>
              </a:r>
            </a:p>
            <a:p>
              <a:pPr marL="342900" indent="-342900">
                <a:buAutoNum type="arabicPeriod"/>
              </a:pPr>
              <a:r>
                <a:rPr lang="en-US" altLang="zh-CN" sz="4800" smtClean="0"/>
                <a:t>PaO2 analysis</a:t>
              </a:r>
              <a:endParaRPr lang="zh-CN" altLang="en-US" sz="4800"/>
            </a:p>
          </p:txBody>
        </p:sp>
        <p:cxnSp>
          <p:nvCxnSpPr>
            <p:cNvPr id="11" name="直接箭头连接符 10"/>
            <p:cNvCxnSpPr>
              <a:stCxn id="61" idx="2"/>
            </p:cNvCxnSpPr>
            <p:nvPr/>
          </p:nvCxnSpPr>
          <p:spPr>
            <a:xfrm flipH="1">
              <a:off x="10888980" y="3735524"/>
              <a:ext cx="6932" cy="87457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6575124" y="13264216"/>
              <a:ext cx="1082976" cy="8330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14147800" y="13247196"/>
              <a:ext cx="914400" cy="83710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H="1">
              <a:off x="13934261" y="19151710"/>
              <a:ext cx="1270595" cy="87457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5981700" y="19075400"/>
              <a:ext cx="1117600" cy="939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4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106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40</cp:revision>
  <dcterms:created xsi:type="dcterms:W3CDTF">2018-05-04T22:30:27Z</dcterms:created>
  <dcterms:modified xsi:type="dcterms:W3CDTF">2018-10-16T01:02:22Z</dcterms:modified>
</cp:coreProperties>
</file>