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3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Thesis\MyThesis\Segmentation\QuantitativeAccurancyFigu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Thesis\MyThesis\Segmentation\QuantitativeAccurancyFigu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Thesis\MyThesis\Segmentation\QuantitativeAccurancyFigu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Thesis\MyThesis\Segmentation\QuantitativeAccurancyFigu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67947343136701"/>
          <c:y val="7.6774500287248207E-2"/>
          <c:w val="0.83690026246719196"/>
          <c:h val="0.73489324143389201"/>
        </c:manualLayout>
      </c:layout>
      <c:scatterChart>
        <c:scatterStyle val="lineMarker"/>
        <c:varyColors val="0"/>
        <c:ser>
          <c:idx val="0"/>
          <c:order val="0"/>
          <c:tx>
            <c:v>Left oblique fissure</c:v>
          </c:tx>
          <c:spPr>
            <a:ln w="28575" cap="rnd" cmpd="sng" algn="ctr">
              <a:noFill/>
              <a:prstDash val="solid"/>
              <a:round/>
            </a:ln>
          </c:spPr>
          <c:marker>
            <c:spPr>
              <a:ln w="50800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2.9113000000000002</c:v>
                </c:pt>
                <c:pt idx="1">
                  <c:v>4.1516000000000002</c:v>
                </c:pt>
                <c:pt idx="2">
                  <c:v>2.7115</c:v>
                </c:pt>
                <c:pt idx="3">
                  <c:v>3.2061999999999999</c:v>
                </c:pt>
                <c:pt idx="4">
                  <c:v>1.9328000000000001</c:v>
                </c:pt>
                <c:pt idx="5">
                  <c:v>6.1753</c:v>
                </c:pt>
                <c:pt idx="6">
                  <c:v>5.2419000000000002</c:v>
                </c:pt>
                <c:pt idx="7">
                  <c:v>2.6473</c:v>
                </c:pt>
                <c:pt idx="8">
                  <c:v>3.2711999999999999</c:v>
                </c:pt>
                <c:pt idx="9">
                  <c:v>1.9084000000000001</c:v>
                </c:pt>
              </c:numCache>
            </c:numRef>
          </c:yVal>
          <c:smooth val="0"/>
        </c:ser>
        <c:ser>
          <c:idx val="1"/>
          <c:order val="1"/>
          <c:tx>
            <c:v>Right horizontal fissure</c:v>
          </c:tx>
          <c:spPr>
            <a:ln w="28575" cap="rnd" cmpd="sng" algn="ctr">
              <a:noFill/>
              <a:prstDash val="solid"/>
              <a:round/>
            </a:ln>
          </c:spPr>
          <c:marker>
            <c:spPr>
              <a:ln w="50800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3.9091</c:v>
                </c:pt>
                <c:pt idx="1">
                  <c:v>4.9973999999999998</c:v>
                </c:pt>
                <c:pt idx="2">
                  <c:v>2.1918000000000002</c:v>
                </c:pt>
                <c:pt idx="3">
                  <c:v>4.9486999999999997</c:v>
                </c:pt>
                <c:pt idx="4">
                  <c:v>6.9981</c:v>
                </c:pt>
                <c:pt idx="5">
                  <c:v>6.2115999999999998</c:v>
                </c:pt>
                <c:pt idx="6">
                  <c:v>8.4701000000000004</c:v>
                </c:pt>
                <c:pt idx="7">
                  <c:v>8.0375999999999994</c:v>
                </c:pt>
                <c:pt idx="8">
                  <c:v>9.5173000000000005</c:v>
                </c:pt>
                <c:pt idx="9">
                  <c:v>2.6667000000000001</c:v>
                </c:pt>
              </c:numCache>
            </c:numRef>
          </c:yVal>
          <c:smooth val="0"/>
        </c:ser>
        <c:ser>
          <c:idx val="2"/>
          <c:order val="2"/>
          <c:tx>
            <c:v>Right oblique fissure</c:v>
          </c:tx>
          <c:spPr>
            <a:ln w="28575" cap="rnd" cmpd="sng" algn="ctr">
              <a:noFill/>
              <a:prstDash val="solid"/>
              <a:round/>
            </a:ln>
          </c:spPr>
          <c:marker>
            <c:spPr>
              <a:ln w="508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2.5215999999999998</c:v>
                </c:pt>
                <c:pt idx="1">
                  <c:v>2.9457</c:v>
                </c:pt>
                <c:pt idx="2">
                  <c:v>3.6873999999999998</c:v>
                </c:pt>
                <c:pt idx="3">
                  <c:v>7.2291999999999996</c:v>
                </c:pt>
                <c:pt idx="4">
                  <c:v>5.1436000000000002</c:v>
                </c:pt>
                <c:pt idx="5">
                  <c:v>5.4321000000000002</c:v>
                </c:pt>
                <c:pt idx="6">
                  <c:v>5.0690999999999997</c:v>
                </c:pt>
                <c:pt idx="7">
                  <c:v>7.3301999999999996</c:v>
                </c:pt>
                <c:pt idx="8">
                  <c:v>6.6977000000000002</c:v>
                </c:pt>
                <c:pt idx="9">
                  <c:v>4.0568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955440"/>
        <c:axId val="97956000"/>
      </c:scatterChart>
      <c:valAx>
        <c:axId val="979554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/>
                  <a:t>Case number</a:t>
                </a:r>
                <a:endParaRPr lang="zh-CN" altLang="en-US" sz="1800" b="1"/>
              </a:p>
            </c:rich>
          </c:tx>
          <c:layout>
            <c:manualLayout>
              <c:xMode val="edge"/>
              <c:yMode val="edge"/>
              <c:x val="0.447746667045681"/>
              <c:y val="0.878046736904758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956000"/>
        <c:crosses val="autoZero"/>
        <c:crossBetween val="midCat"/>
      </c:valAx>
      <c:valAx>
        <c:axId val="97956000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/>
                  <a:t>Mean</a:t>
                </a:r>
                <a:r>
                  <a:rPr lang="en-US" altLang="zh-CN" sz="1800" baseline="0"/>
                  <a:t> Difference (mm)</a:t>
                </a:r>
                <a:endParaRPr lang="zh-CN" altLang="en-US" sz="1800"/>
              </a:p>
            </c:rich>
          </c:tx>
          <c:layout>
            <c:manualLayout>
              <c:xMode val="edge"/>
              <c:yMode val="edge"/>
              <c:x val="3.02526208941249E-2"/>
              <c:y val="0.169819287331390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955440"/>
        <c:crosses val="autoZero"/>
        <c:crossBetween val="midCat"/>
      </c:valAx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23286872655977"/>
          <c:y val="8.3403492829286399E-2"/>
          <c:w val="0.316835233140984"/>
          <c:h val="0.24037931232899701"/>
        </c:manualLayout>
      </c:layout>
      <c:overlay val="0"/>
      <c:spPr>
        <a:solidFill>
          <a:schemeClr val="bg1"/>
        </a:solidFill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313866116529701E-2"/>
          <c:y val="0.150606799150106"/>
          <c:w val="0.87114437855761895"/>
          <c:h val="0.65564648168978901"/>
        </c:manualLayout>
      </c:layout>
      <c:scatterChart>
        <c:scatterStyle val="lineMarker"/>
        <c:varyColors val="0"/>
        <c:ser>
          <c:idx val="0"/>
          <c:order val="0"/>
          <c:tx>
            <c:v>Left oblique fissure</c:v>
          </c:tx>
          <c:spPr>
            <a:ln w="28575" cap="rnd" cmpd="sng" algn="ctr">
              <a:noFill/>
              <a:prstDash val="solid"/>
              <a:round/>
            </a:ln>
          </c:spPr>
          <c:xVal>
            <c:numRef>
              <c:f>Sheet1!$A$15:$A$24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Sheet1!$B$15:$B$24</c:f>
              <c:numCache>
                <c:formatCode>General</c:formatCode>
                <c:ptCount val="10"/>
                <c:pt idx="0">
                  <c:v>1.9113</c:v>
                </c:pt>
                <c:pt idx="1">
                  <c:v>3.1516000000000002</c:v>
                </c:pt>
                <c:pt idx="2">
                  <c:v>2.7115</c:v>
                </c:pt>
                <c:pt idx="3">
                  <c:v>3.2061999999999999</c:v>
                </c:pt>
                <c:pt idx="4">
                  <c:v>1.9328000000000001</c:v>
                </c:pt>
                <c:pt idx="5">
                  <c:v>3.2753000000000001</c:v>
                </c:pt>
                <c:pt idx="6">
                  <c:v>4.2419000000000002</c:v>
                </c:pt>
                <c:pt idx="7">
                  <c:v>2.6473</c:v>
                </c:pt>
                <c:pt idx="8">
                  <c:v>3.2711999999999999</c:v>
                </c:pt>
                <c:pt idx="9">
                  <c:v>1.9084000000000001</c:v>
                </c:pt>
              </c:numCache>
            </c:numRef>
          </c:yVal>
          <c:smooth val="0"/>
        </c:ser>
        <c:ser>
          <c:idx val="1"/>
          <c:order val="1"/>
          <c:tx>
            <c:v>Right horizontal fissure</c:v>
          </c:tx>
          <c:spPr>
            <a:ln w="28575" cap="rnd" cmpd="sng" algn="ctr">
              <a:noFill/>
              <a:prstDash val="solid"/>
              <a:round/>
            </a:ln>
          </c:spPr>
          <c:xVal>
            <c:numRef>
              <c:f>Sheet1!$A$15:$A$24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Sheet1!$C$15:$C$24</c:f>
              <c:numCache>
                <c:formatCode>General</c:formatCode>
                <c:ptCount val="10"/>
                <c:pt idx="0">
                  <c:v>3.9091</c:v>
                </c:pt>
                <c:pt idx="1">
                  <c:v>4.9973999999999998</c:v>
                </c:pt>
                <c:pt idx="2">
                  <c:v>2.1918000000000002</c:v>
                </c:pt>
                <c:pt idx="3">
                  <c:v>4.9486999999999997</c:v>
                </c:pt>
                <c:pt idx="4">
                  <c:v>6.9981</c:v>
                </c:pt>
                <c:pt idx="5">
                  <c:v>6.2115999999999998</c:v>
                </c:pt>
                <c:pt idx="6">
                  <c:v>6.4701000000000004</c:v>
                </c:pt>
                <c:pt idx="7">
                  <c:v>8.0375999999999994</c:v>
                </c:pt>
                <c:pt idx="8">
                  <c:v>7.5172999999999996</c:v>
                </c:pt>
                <c:pt idx="9">
                  <c:v>2.6667000000000001</c:v>
                </c:pt>
              </c:numCache>
            </c:numRef>
          </c:yVal>
          <c:smooth val="0"/>
        </c:ser>
        <c:ser>
          <c:idx val="2"/>
          <c:order val="2"/>
          <c:tx>
            <c:v>Right oblique fissure</c:v>
          </c:tx>
          <c:spPr>
            <a:ln w="28575" cap="rnd" cmpd="sng" algn="ctr">
              <a:noFill/>
              <a:prstDash val="solid"/>
              <a:round/>
            </a:ln>
          </c:spPr>
          <c:xVal>
            <c:numRef>
              <c:f>Sheet1!$A$15:$A$24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Sheet1!$D$15:$D$24</c:f>
              <c:numCache>
                <c:formatCode>General</c:formatCode>
                <c:ptCount val="10"/>
                <c:pt idx="0">
                  <c:v>2.5215999999999998</c:v>
                </c:pt>
                <c:pt idx="1">
                  <c:v>2.9457</c:v>
                </c:pt>
                <c:pt idx="2">
                  <c:v>3.6873999999999998</c:v>
                </c:pt>
                <c:pt idx="3">
                  <c:v>6.2291999999999996</c:v>
                </c:pt>
                <c:pt idx="4">
                  <c:v>4.1436000000000002</c:v>
                </c:pt>
                <c:pt idx="5">
                  <c:v>5.4321000000000002</c:v>
                </c:pt>
                <c:pt idx="6">
                  <c:v>5.0690999999999997</c:v>
                </c:pt>
                <c:pt idx="7">
                  <c:v>7.3301999999999996</c:v>
                </c:pt>
                <c:pt idx="8">
                  <c:v>6.6977000000000002</c:v>
                </c:pt>
                <c:pt idx="9">
                  <c:v>3.0568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67280"/>
        <c:axId val="115767840"/>
      </c:scatterChart>
      <c:valAx>
        <c:axId val="11576728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algn="ctr" rtl="0">
                  <a:defRPr lang="en-US" altLang="en-US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Case Number</a:t>
                </a:r>
              </a:p>
            </c:rich>
          </c:tx>
          <c:layout>
            <c:manualLayout>
              <c:xMode val="edge"/>
              <c:yMode val="edge"/>
              <c:x val="0.44617688634089803"/>
              <c:y val="0.8784854925018520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 algn="ctr">
              <a:defRPr lang="zh-CN" altLang="en-US"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767840"/>
        <c:crosses val="autoZero"/>
        <c:crossBetween val="midCat"/>
      </c:valAx>
      <c:valAx>
        <c:axId val="115767840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 algn="ctr" rtl="0">
                  <a:defRPr lang="en-US" altLang="en-US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Mean difference ()mm</a:t>
                </a:r>
              </a:p>
            </c:rich>
          </c:tx>
          <c:layout>
            <c:manualLayout>
              <c:xMode val="edge"/>
              <c:yMode val="edge"/>
              <c:x val="1.8706416259796101E-2"/>
              <c:y val="0.230163921320456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 algn="ctr">
              <a:defRPr lang="zh-CN" altLang="en-US"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767280"/>
        <c:crosses val="autoZero"/>
        <c:crossBetween val="midCat"/>
      </c:valAx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9.8352435530086005E-2"/>
          <c:y val="0.15380176020776201"/>
          <c:w val="0.27628939828080201"/>
          <c:h val="0.24700620401096501"/>
        </c:manualLayout>
      </c:layout>
      <c:overlay val="0"/>
      <c:spPr>
        <a:solidFill>
          <a:schemeClr val="bg1"/>
        </a:solidFill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357191849761"/>
          <c:y val="0.108947325430979"/>
          <c:w val="0.87552313405705195"/>
          <c:h val="0.76097834473170001"/>
        </c:manualLayout>
      </c:layout>
      <c:scatterChart>
        <c:scatterStyle val="lineMarker"/>
        <c:varyColors val="0"/>
        <c:ser>
          <c:idx val="0"/>
          <c:order val="0"/>
          <c:tx>
            <c:v>Left oblique fissure</c:v>
          </c:tx>
          <c:spPr>
            <a:ln w="28575" cap="rnd" cmpd="sng" algn="ctr">
              <a:noFill/>
              <a:prstDash val="solid"/>
              <a:round/>
            </a:ln>
          </c:spPr>
          <c:marker>
            <c:spPr>
              <a:ln w="50800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xVal>
            <c:numRef>
              <c:f>Sheet1!$K$2:$K$11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91.294200000000004</c:v>
                </c:pt>
                <c:pt idx="1">
                  <c:v>85.588200000000001</c:v>
                </c:pt>
                <c:pt idx="2">
                  <c:v>79.795900000000003</c:v>
                </c:pt>
                <c:pt idx="3">
                  <c:v>81.203000000000003</c:v>
                </c:pt>
                <c:pt idx="4">
                  <c:v>81.607100000000003</c:v>
                </c:pt>
                <c:pt idx="5">
                  <c:v>68.080399999999997</c:v>
                </c:pt>
                <c:pt idx="6">
                  <c:v>80.181299999999993</c:v>
                </c:pt>
                <c:pt idx="7">
                  <c:v>83.261300000000006</c:v>
                </c:pt>
                <c:pt idx="8">
                  <c:v>88.723399999999998</c:v>
                </c:pt>
                <c:pt idx="9">
                  <c:v>72.222200000000001</c:v>
                </c:pt>
              </c:numCache>
            </c:numRef>
          </c:yVal>
          <c:smooth val="0"/>
        </c:ser>
        <c:ser>
          <c:idx val="1"/>
          <c:order val="1"/>
          <c:tx>
            <c:v>Right horizontal fissure</c:v>
          </c:tx>
          <c:spPr>
            <a:ln w="28575" cap="rnd" cmpd="sng" algn="ctr">
              <a:noFill/>
              <a:prstDash val="solid"/>
              <a:round/>
            </a:ln>
          </c:spPr>
          <c:marker>
            <c:spPr>
              <a:ln w="50800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xVal>
            <c:numRef>
              <c:f>Sheet1!$K$2:$K$11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Sheet1!$M$2:$M$11</c:f>
              <c:numCache>
                <c:formatCode>General</c:formatCode>
                <c:ptCount val="10"/>
                <c:pt idx="0">
                  <c:v>72.807000000000002</c:v>
                </c:pt>
                <c:pt idx="1">
                  <c:v>84.060599999999994</c:v>
                </c:pt>
                <c:pt idx="2">
                  <c:v>60.913699999999999</c:v>
                </c:pt>
                <c:pt idx="3">
                  <c:v>84.848500000000001</c:v>
                </c:pt>
                <c:pt idx="4">
                  <c:v>57.874000000000002</c:v>
                </c:pt>
                <c:pt idx="5">
                  <c:v>62.562199999999997</c:v>
                </c:pt>
                <c:pt idx="6">
                  <c:v>38.996099999999998</c:v>
                </c:pt>
                <c:pt idx="7">
                  <c:v>69.903499999999994</c:v>
                </c:pt>
                <c:pt idx="8">
                  <c:v>52.875</c:v>
                </c:pt>
                <c:pt idx="9">
                  <c:v>63.282200000000003</c:v>
                </c:pt>
              </c:numCache>
            </c:numRef>
          </c:yVal>
          <c:smooth val="0"/>
        </c:ser>
        <c:ser>
          <c:idx val="2"/>
          <c:order val="2"/>
          <c:tx>
            <c:v>Right oblique fissure</c:v>
          </c:tx>
          <c:spPr>
            <a:ln w="28575" cap="rnd" cmpd="sng" algn="ctr">
              <a:noFill/>
              <a:prstDash val="solid"/>
              <a:round/>
            </a:ln>
          </c:spPr>
          <c:marker>
            <c:spPr>
              <a:ln w="508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xVal>
            <c:numRef>
              <c:f>Sheet1!$K$2:$K$11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Sheet1!$N$2:$N$11</c:f>
              <c:numCache>
                <c:formatCode>General</c:formatCode>
                <c:ptCount val="10"/>
                <c:pt idx="0">
                  <c:v>79.9499</c:v>
                </c:pt>
                <c:pt idx="1">
                  <c:v>75.090299999999999</c:v>
                </c:pt>
                <c:pt idx="2">
                  <c:v>82.417599999999993</c:v>
                </c:pt>
                <c:pt idx="3">
                  <c:v>82.213399999999993</c:v>
                </c:pt>
                <c:pt idx="4">
                  <c:v>78.532700000000006</c:v>
                </c:pt>
                <c:pt idx="5">
                  <c:v>75.688100000000006</c:v>
                </c:pt>
                <c:pt idx="6">
                  <c:v>55.279499999999999</c:v>
                </c:pt>
                <c:pt idx="7">
                  <c:v>73.9803</c:v>
                </c:pt>
                <c:pt idx="8">
                  <c:v>66.582099999999997</c:v>
                </c:pt>
                <c:pt idx="9">
                  <c:v>68.385000000000005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71200"/>
        <c:axId val="115771760"/>
      </c:scatterChart>
      <c:valAx>
        <c:axId val="11577120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algn="ctr" rtl="0">
                  <a:defRPr lang="en-US" altLang="en-US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en-US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Case number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 algn="ctr">
              <a:defRPr lang="zh-CN" altLang="en-US"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771760"/>
        <c:crosses val="autoZero"/>
        <c:crossBetween val="midCat"/>
      </c:valAx>
      <c:valAx>
        <c:axId val="115771760"/>
        <c:scaling>
          <c:orientation val="minMax"/>
          <c:min val="70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 algn="ctr" rtl="0">
                  <a:defRPr lang="zh-CN" altLang="en-US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Percentile accuracy (%)</a:t>
                </a:r>
                <a:endParaRPr lang="zh-CN" altLang="en-US" sz="18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 algn="ctr">
              <a:defRPr lang="zh-CN" altLang="en-US"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771200"/>
        <c:crosses val="autoZero"/>
        <c:crossBetween val="midCat"/>
      </c:valAx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altLang="en-US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altLang="en-US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altLang="en-US"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71230702348430952"/>
          <c:y val="0.4977043563251683"/>
          <c:w val="0.274206708605086"/>
          <c:h val="0.19381802507433399"/>
        </c:manualLayout>
      </c:layout>
      <c:overlay val="0"/>
      <c:spPr>
        <a:solidFill>
          <a:schemeClr val="bg1"/>
        </a:solidFill>
      </c:spPr>
      <c:txPr>
        <a:bodyPr rot="0" spcFirstLastPara="0" vertOverflow="ellipsis" vert="horz" wrap="square" anchor="ctr" anchorCtr="1"/>
        <a:lstStyle/>
        <a:p>
          <a:pPr>
            <a:defRPr lang="zh-CN" altLang="en-US" sz="1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00871062238399"/>
          <c:y val="6.43217202431801E-2"/>
          <c:w val="0.86425026966436902"/>
          <c:h val="0.73827521559804998"/>
        </c:manualLayout>
      </c:layout>
      <c:scatterChart>
        <c:scatterStyle val="lineMarker"/>
        <c:varyColors val="0"/>
        <c:ser>
          <c:idx val="0"/>
          <c:order val="0"/>
          <c:tx>
            <c:v>Left oblique fissure</c:v>
          </c:tx>
          <c:spPr>
            <a:ln w="28575" cap="rnd" cmpd="sng" algn="ctr">
              <a:noFill/>
              <a:prstDash val="solid"/>
              <a:round/>
            </a:ln>
          </c:spPr>
          <c:marker>
            <c:spPr>
              <a:ln w="50800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xVal>
            <c:numRef>
              <c:f>Sheet1!$K$14:$K$23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Sheet1!$L$14:$L$23</c:f>
              <c:numCache>
                <c:formatCode>General</c:formatCode>
                <c:ptCount val="10"/>
                <c:pt idx="0">
                  <c:v>81.980099999999993</c:v>
                </c:pt>
                <c:pt idx="1">
                  <c:v>62.334299999999999</c:v>
                </c:pt>
                <c:pt idx="2">
                  <c:v>78.9666</c:v>
                </c:pt>
                <c:pt idx="3">
                  <c:v>61.768799999999999</c:v>
                </c:pt>
                <c:pt idx="4">
                  <c:v>78.658799999999999</c:v>
                </c:pt>
                <c:pt idx="5">
                  <c:v>63.244900000000001</c:v>
                </c:pt>
                <c:pt idx="6">
                  <c:v>57.7211</c:v>
                </c:pt>
                <c:pt idx="7">
                  <c:v>62.806199999999997</c:v>
                </c:pt>
                <c:pt idx="8">
                  <c:v>73.008799999999994</c:v>
                </c:pt>
                <c:pt idx="9">
                  <c:v>82.123199999999997</c:v>
                </c:pt>
              </c:numCache>
            </c:numRef>
          </c:yVal>
          <c:smooth val="0"/>
        </c:ser>
        <c:ser>
          <c:idx val="1"/>
          <c:order val="1"/>
          <c:tx>
            <c:v>Right horizontal fissure</c:v>
          </c:tx>
          <c:spPr>
            <a:ln w="28575" cap="rnd" cmpd="sng" algn="ctr">
              <a:noFill/>
              <a:prstDash val="solid"/>
              <a:round/>
            </a:ln>
          </c:spPr>
          <c:marker>
            <c:spPr>
              <a:ln w="50800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xVal>
            <c:numRef>
              <c:f>Sheet1!$K$14:$K$23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Sheet1!$M$14:$M$23</c:f>
              <c:numCache>
                <c:formatCode>General</c:formatCode>
                <c:ptCount val="10"/>
                <c:pt idx="0">
                  <c:v>75.142899999999997</c:v>
                </c:pt>
                <c:pt idx="1">
                  <c:v>67.033000000000001</c:v>
                </c:pt>
                <c:pt idx="2">
                  <c:v>82.052599999999998</c:v>
                </c:pt>
                <c:pt idx="3">
                  <c:v>58.709899999999998</c:v>
                </c:pt>
                <c:pt idx="4">
                  <c:v>49.147199999999998</c:v>
                </c:pt>
                <c:pt idx="5">
                  <c:v>38.510800000000003</c:v>
                </c:pt>
                <c:pt idx="6">
                  <c:v>53.601100000000002</c:v>
                </c:pt>
                <c:pt idx="7">
                  <c:v>41.189399999999999</c:v>
                </c:pt>
                <c:pt idx="8">
                  <c:v>45.429200000000002</c:v>
                </c:pt>
                <c:pt idx="9">
                  <c:v>73.570400000000006</c:v>
                </c:pt>
              </c:numCache>
            </c:numRef>
          </c:yVal>
          <c:smooth val="0"/>
        </c:ser>
        <c:ser>
          <c:idx val="2"/>
          <c:order val="2"/>
          <c:tx>
            <c:v>Right oblique fissure</c:v>
          </c:tx>
          <c:spPr>
            <a:ln w="28575" cap="rnd" cmpd="sng" algn="ctr">
              <a:noFill/>
              <a:prstDash val="solid"/>
              <a:round/>
            </a:ln>
          </c:spPr>
          <c:marker>
            <c:spPr>
              <a:ln w="508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</a:ln>
            </c:spPr>
          </c:marker>
          <c:xVal>
            <c:numRef>
              <c:f>Sheet1!$K$14:$K$23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Sheet1!$N$14:$N$23</c:f>
              <c:numCache>
                <c:formatCode>General</c:formatCode>
                <c:ptCount val="10"/>
                <c:pt idx="0">
                  <c:v>81.718199999999996</c:v>
                </c:pt>
                <c:pt idx="1">
                  <c:v>82.456299999999999</c:v>
                </c:pt>
                <c:pt idx="2">
                  <c:v>59.4694</c:v>
                </c:pt>
                <c:pt idx="3">
                  <c:v>58.979599999999998</c:v>
                </c:pt>
                <c:pt idx="4">
                  <c:v>62.001899999999999</c:v>
                </c:pt>
                <c:pt idx="5">
                  <c:v>48.418300000000002</c:v>
                </c:pt>
                <c:pt idx="6">
                  <c:v>56.960999999999999</c:v>
                </c:pt>
                <c:pt idx="7">
                  <c:v>47.792999999999999</c:v>
                </c:pt>
                <c:pt idx="8">
                  <c:v>63.4938</c:v>
                </c:pt>
                <c:pt idx="9">
                  <c:v>67.341800000000006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75120"/>
        <c:axId val="115775680"/>
      </c:scatterChart>
      <c:valAx>
        <c:axId val="11577512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algn="ctr" rtl="0">
                  <a:defRPr lang="zh-CN" altLang="en-US"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Case number</a:t>
                </a:r>
                <a:endParaRPr lang="zh-CN" altLang="en-US"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0.43882659815096298"/>
              <c:y val="0.9097935258092739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 algn="ctr">
              <a:defRPr lang="zh-CN" altLang="en-US"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775680"/>
        <c:crosses val="autoZero"/>
        <c:crossBetween val="midCat"/>
      </c:valAx>
      <c:valAx>
        <c:axId val="115775680"/>
        <c:scaling>
          <c:orientation val="minMax"/>
          <c:min val="50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 algn="ctr" rtl="0">
                  <a:defRPr lang="zh-CN" altLang="en-US"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rPr>
                  <a:t>Percentile accuracy (%)</a:t>
                </a:r>
                <a:endParaRPr lang="zh-CN" altLang="en-US" sz="2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1.31695784784063E-2"/>
              <c:y val="0.165048868891389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 algn="ctr">
              <a:defRPr lang="zh-CN" altLang="en-US"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5775120"/>
        <c:crosses val="autoZero"/>
        <c:crossBetween val="midCat"/>
      </c:valAx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68925407296204"/>
          <c:y val="0.60286314210723702"/>
          <c:w val="0.25409374967512499"/>
          <c:h val="0.21172264552381301"/>
        </c:manualLayout>
      </c:layout>
      <c:overlay val="0"/>
      <c:spPr>
        <a:solidFill>
          <a:schemeClr val="bg1"/>
        </a:solidFill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6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8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0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2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4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7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3334-D911-4956-8007-1C6EA62F97D9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E570D-694C-47F6-94FA-FDC740A9B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0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0520" y="707136"/>
            <a:ext cx="11490960" cy="5443728"/>
            <a:chOff x="350520" y="707136"/>
            <a:chExt cx="11490960" cy="5443728"/>
          </a:xfrm>
        </p:grpSpPr>
        <p:grpSp>
          <p:nvGrpSpPr>
            <p:cNvPr id="2" name="组合 1"/>
            <p:cNvGrpSpPr/>
            <p:nvPr/>
          </p:nvGrpSpPr>
          <p:grpSpPr>
            <a:xfrm>
              <a:off x="350520" y="707136"/>
              <a:ext cx="11490960" cy="5443728"/>
              <a:chOff x="350520" y="707136"/>
              <a:chExt cx="11490960" cy="544372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" y="707136"/>
                <a:ext cx="11490960" cy="5443728"/>
              </a:xfrm>
              <a:prstGeom prst="rect">
                <a:avLst/>
              </a:prstGeom>
            </p:spPr>
          </p:pic>
          <p:sp>
            <p:nvSpPr>
              <p:cNvPr id="6" name="右箭头 5"/>
              <p:cNvSpPr/>
              <p:nvPr/>
            </p:nvSpPr>
            <p:spPr>
              <a:xfrm rot="5176186">
                <a:off x="1107976" y="2285111"/>
                <a:ext cx="670513" cy="167413"/>
              </a:xfrm>
              <a:prstGeom prst="rightArrow">
                <a:avLst>
                  <a:gd name="adj1" fmla="val 50000"/>
                  <a:gd name="adj2" fmla="val 20693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右箭头 6"/>
              <p:cNvSpPr/>
              <p:nvPr/>
            </p:nvSpPr>
            <p:spPr>
              <a:xfrm rot="15907972">
                <a:off x="1136551" y="2970911"/>
                <a:ext cx="670513" cy="167413"/>
              </a:xfrm>
              <a:prstGeom prst="rightArrow">
                <a:avLst>
                  <a:gd name="adj1" fmla="val 50000"/>
                  <a:gd name="adj2" fmla="val 20693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右箭头 8"/>
              <p:cNvSpPr/>
              <p:nvPr/>
            </p:nvSpPr>
            <p:spPr>
              <a:xfrm rot="3841859">
                <a:off x="1622325" y="2785278"/>
                <a:ext cx="670513" cy="167413"/>
              </a:xfrm>
              <a:prstGeom prst="rightArrow">
                <a:avLst>
                  <a:gd name="adj1" fmla="val 50000"/>
                  <a:gd name="adj2" fmla="val 20693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右箭头 7"/>
              <p:cNvSpPr/>
              <p:nvPr/>
            </p:nvSpPr>
            <p:spPr>
              <a:xfrm rot="14597978">
                <a:off x="1936651" y="3404403"/>
                <a:ext cx="670513" cy="167413"/>
              </a:xfrm>
              <a:prstGeom prst="rightArrow">
                <a:avLst>
                  <a:gd name="adj1" fmla="val 50000"/>
                  <a:gd name="adj2" fmla="val 20693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右箭头 9"/>
              <p:cNvSpPr/>
              <p:nvPr/>
            </p:nvSpPr>
            <p:spPr>
              <a:xfrm rot="13734021">
                <a:off x="5703104" y="3310507"/>
                <a:ext cx="717292" cy="191019"/>
              </a:xfrm>
              <a:prstGeom prst="rightArrow">
                <a:avLst>
                  <a:gd name="adj1" fmla="val 50000"/>
                  <a:gd name="adj2" fmla="val 20693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右箭头 10"/>
              <p:cNvSpPr/>
              <p:nvPr/>
            </p:nvSpPr>
            <p:spPr>
              <a:xfrm rot="2795915">
                <a:off x="5127202" y="2702099"/>
                <a:ext cx="801327" cy="191019"/>
              </a:xfrm>
              <a:prstGeom prst="rightArrow">
                <a:avLst>
                  <a:gd name="adj1" fmla="val 50000"/>
                  <a:gd name="adj2" fmla="val 20693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右箭头 12"/>
              <p:cNvSpPr/>
              <p:nvPr/>
            </p:nvSpPr>
            <p:spPr>
              <a:xfrm rot="3272568">
                <a:off x="9369445" y="4215863"/>
                <a:ext cx="1117666" cy="198684"/>
              </a:xfrm>
              <a:prstGeom prst="rightArrow">
                <a:avLst>
                  <a:gd name="adj1" fmla="val 50000"/>
                  <a:gd name="adj2" fmla="val 20693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875062" y="1189209"/>
              <a:ext cx="708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/>
                <a:t>a</a:t>
              </a:r>
              <a:endParaRPr lang="zh-CN" altLang="en-US" sz="32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74578" y="1189209"/>
              <a:ext cx="708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smtClean="0"/>
                <a:t>b</a:t>
              </a:r>
              <a:endParaRPr lang="zh-CN" altLang="en-US" sz="32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626794" y="1189208"/>
              <a:ext cx="708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/>
                <a:t>c</a:t>
              </a:r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55632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472787"/>
              </p:ext>
            </p:extLst>
          </p:nvPr>
        </p:nvGraphicFramePr>
        <p:xfrm>
          <a:off x="2209800" y="1122997"/>
          <a:ext cx="7772400" cy="4612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770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731899"/>
              </p:ext>
            </p:extLst>
          </p:nvPr>
        </p:nvGraphicFramePr>
        <p:xfrm>
          <a:off x="2611120" y="1442084"/>
          <a:ext cx="6969760" cy="3973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871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167693"/>
              </p:ext>
            </p:extLst>
          </p:nvPr>
        </p:nvGraphicFramePr>
        <p:xfrm>
          <a:off x="2297112" y="1319212"/>
          <a:ext cx="7597776" cy="4219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368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" r="1000" b="2565"/>
          <a:stretch/>
        </p:blipFill>
        <p:spPr>
          <a:xfrm>
            <a:off x="819443" y="200678"/>
            <a:ext cx="10997419" cy="62985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8129" y="404225"/>
            <a:ext cx="1378634" cy="5293217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69819" y="404224"/>
            <a:ext cx="4600136" cy="5293217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48439" y="404224"/>
            <a:ext cx="4489939" cy="5293217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5753" y="1960869"/>
            <a:ext cx="154541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Data input section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3072305" y="1175730"/>
            <a:ext cx="36520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Image visualization section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8863817" y="2330201"/>
            <a:ext cx="26716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User plugin section</a:t>
            </a:r>
            <a:endParaRPr lang="zh-CN" altLang="en-US" sz="2400" b="1"/>
          </a:p>
        </p:txBody>
      </p:sp>
      <p:sp>
        <p:nvSpPr>
          <p:cNvPr id="11" name="矩形 10"/>
          <p:cNvSpPr/>
          <p:nvPr/>
        </p:nvSpPr>
        <p:spPr>
          <a:xfrm>
            <a:off x="869770" y="5964701"/>
            <a:ext cx="10778279" cy="534572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94717" y="6001154"/>
            <a:ext cx="2350477" cy="461665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smtClean="0"/>
              <a:t>Toolbar section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05394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8" t="11618" r="51295" b="15166"/>
          <a:stretch/>
        </p:blipFill>
        <p:spPr>
          <a:xfrm>
            <a:off x="2240924" y="682579"/>
            <a:ext cx="3181082" cy="46396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54253" y="3116688"/>
            <a:ext cx="746975" cy="99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35335" y="682579"/>
            <a:ext cx="3382388" cy="4639658"/>
            <a:chOff x="6535335" y="682579"/>
            <a:chExt cx="3297982" cy="468660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24" t="12307" r="51076" b="15694"/>
            <a:stretch/>
          </p:blipFill>
          <p:spPr>
            <a:xfrm>
              <a:off x="6535335" y="682579"/>
              <a:ext cx="3297982" cy="4686606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7810838" y="3116688"/>
              <a:ext cx="812657" cy="17648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753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729132" y="2472048"/>
            <a:ext cx="5634332" cy="2338077"/>
            <a:chOff x="2729132" y="2472048"/>
            <a:chExt cx="5634332" cy="2338077"/>
          </a:xfrm>
        </p:grpSpPr>
        <p:sp>
          <p:nvSpPr>
            <p:cNvPr id="40" name="流程图: 数据 39"/>
            <p:cNvSpPr/>
            <p:nvPr/>
          </p:nvSpPr>
          <p:spPr>
            <a:xfrm>
              <a:off x="2729132" y="2475615"/>
              <a:ext cx="5627077" cy="205418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532"/>
                <a:gd name="connsiteY0" fmla="*/ 10000 h 10000"/>
                <a:gd name="connsiteX1" fmla="*/ 2000 w 11532"/>
                <a:gd name="connsiteY1" fmla="*/ 0 h 10000"/>
                <a:gd name="connsiteX2" fmla="*/ 11532 w 11532"/>
                <a:gd name="connsiteY2" fmla="*/ 4058 h 10000"/>
                <a:gd name="connsiteX3" fmla="*/ 8000 w 11532"/>
                <a:gd name="connsiteY3" fmla="*/ 10000 h 10000"/>
                <a:gd name="connsiteX4" fmla="*/ 0 w 11532"/>
                <a:gd name="connsiteY4" fmla="*/ 10000 h 10000"/>
                <a:gd name="connsiteX0" fmla="*/ 0 w 11532"/>
                <a:gd name="connsiteY0" fmla="*/ 5942 h 5942"/>
                <a:gd name="connsiteX1" fmla="*/ 1021 w 11532"/>
                <a:gd name="connsiteY1" fmla="*/ 1063 h 5942"/>
                <a:gd name="connsiteX2" fmla="*/ 11532 w 11532"/>
                <a:gd name="connsiteY2" fmla="*/ 0 h 5942"/>
                <a:gd name="connsiteX3" fmla="*/ 8000 w 11532"/>
                <a:gd name="connsiteY3" fmla="*/ 5942 h 5942"/>
                <a:gd name="connsiteX4" fmla="*/ 0 w 11532"/>
                <a:gd name="connsiteY4" fmla="*/ 5942 h 5942"/>
                <a:gd name="connsiteX0" fmla="*/ 0 w 10000"/>
                <a:gd name="connsiteY0" fmla="*/ 11707 h 11707"/>
                <a:gd name="connsiteX1" fmla="*/ 3247 w 10000"/>
                <a:gd name="connsiteY1" fmla="*/ 0 h 11707"/>
                <a:gd name="connsiteX2" fmla="*/ 10000 w 10000"/>
                <a:gd name="connsiteY2" fmla="*/ 1707 h 11707"/>
                <a:gd name="connsiteX3" fmla="*/ 6937 w 10000"/>
                <a:gd name="connsiteY3" fmla="*/ 11707 h 11707"/>
                <a:gd name="connsiteX4" fmla="*/ 0 w 10000"/>
                <a:gd name="connsiteY4" fmla="*/ 11707 h 11707"/>
                <a:gd name="connsiteX0" fmla="*/ 0 w 9852"/>
                <a:gd name="connsiteY0" fmla="*/ 12033 h 12033"/>
                <a:gd name="connsiteX1" fmla="*/ 3247 w 9852"/>
                <a:gd name="connsiteY1" fmla="*/ 326 h 12033"/>
                <a:gd name="connsiteX2" fmla="*/ 9852 w 9852"/>
                <a:gd name="connsiteY2" fmla="*/ 0 h 12033"/>
                <a:gd name="connsiteX3" fmla="*/ 6937 w 9852"/>
                <a:gd name="connsiteY3" fmla="*/ 12033 h 12033"/>
                <a:gd name="connsiteX4" fmla="*/ 0 w 9852"/>
                <a:gd name="connsiteY4" fmla="*/ 12033 h 12033"/>
                <a:gd name="connsiteX0" fmla="*/ 0 w 9975"/>
                <a:gd name="connsiteY0" fmla="*/ 9863 h 9863"/>
                <a:gd name="connsiteX1" fmla="*/ 3296 w 9975"/>
                <a:gd name="connsiteY1" fmla="*/ 134 h 9863"/>
                <a:gd name="connsiteX2" fmla="*/ 9975 w 9975"/>
                <a:gd name="connsiteY2" fmla="*/ 0 h 9863"/>
                <a:gd name="connsiteX3" fmla="*/ 7041 w 9975"/>
                <a:gd name="connsiteY3" fmla="*/ 9863 h 9863"/>
                <a:gd name="connsiteX4" fmla="*/ 0 w 9975"/>
                <a:gd name="connsiteY4" fmla="*/ 9863 h 9863"/>
                <a:gd name="connsiteX0" fmla="*/ 0 w 10000"/>
                <a:gd name="connsiteY0" fmla="*/ 10003 h 10003"/>
                <a:gd name="connsiteX1" fmla="*/ 3240 w 10000"/>
                <a:gd name="connsiteY1" fmla="*/ 0 h 10003"/>
                <a:gd name="connsiteX2" fmla="*/ 10000 w 10000"/>
                <a:gd name="connsiteY2" fmla="*/ 3 h 10003"/>
                <a:gd name="connsiteX3" fmla="*/ 7059 w 10000"/>
                <a:gd name="connsiteY3" fmla="*/ 10003 h 10003"/>
                <a:gd name="connsiteX4" fmla="*/ 0 w 10000"/>
                <a:gd name="connsiteY4" fmla="*/ 10003 h 1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3">
                  <a:moveTo>
                    <a:pt x="0" y="10003"/>
                  </a:moveTo>
                  <a:lnTo>
                    <a:pt x="3240" y="0"/>
                  </a:lnTo>
                  <a:lnTo>
                    <a:pt x="10000" y="3"/>
                  </a:lnTo>
                  <a:lnTo>
                    <a:pt x="7059" y="10003"/>
                  </a:lnTo>
                  <a:lnTo>
                    <a:pt x="0" y="10003"/>
                  </a:lnTo>
                  <a:close/>
                </a:path>
              </a:pathLst>
            </a:custGeom>
            <a:solidFill>
              <a:schemeClr val="bg2">
                <a:lumMod val="90000"/>
                <a:alpha val="94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729132" y="4529797"/>
              <a:ext cx="3976468" cy="280328"/>
            </a:xfrm>
            <a:prstGeom prst="rect">
              <a:avLst/>
            </a:prstGeom>
            <a:solidFill>
              <a:srgbClr val="B4B0B0">
                <a:alpha val="88000"/>
              </a:srgb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数据 41"/>
            <p:cNvSpPr/>
            <p:nvPr/>
          </p:nvSpPr>
          <p:spPr>
            <a:xfrm>
              <a:off x="6705764" y="2475345"/>
              <a:ext cx="1657700" cy="233477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7482 h 17482"/>
                <a:gd name="connsiteX1" fmla="*/ 5560 w 10000"/>
                <a:gd name="connsiteY1" fmla="*/ 0 h 17482"/>
                <a:gd name="connsiteX2" fmla="*/ 10000 w 10000"/>
                <a:gd name="connsiteY2" fmla="*/ 7482 h 17482"/>
                <a:gd name="connsiteX3" fmla="*/ 8000 w 10000"/>
                <a:gd name="connsiteY3" fmla="*/ 17482 h 17482"/>
                <a:gd name="connsiteX4" fmla="*/ 0 w 10000"/>
                <a:gd name="connsiteY4" fmla="*/ 17482 h 17482"/>
                <a:gd name="connsiteX0" fmla="*/ 0 w 11909"/>
                <a:gd name="connsiteY0" fmla="*/ 15468 h 17482"/>
                <a:gd name="connsiteX1" fmla="*/ 7469 w 11909"/>
                <a:gd name="connsiteY1" fmla="*/ 0 h 17482"/>
                <a:gd name="connsiteX2" fmla="*/ 11909 w 11909"/>
                <a:gd name="connsiteY2" fmla="*/ 7482 h 17482"/>
                <a:gd name="connsiteX3" fmla="*/ 9909 w 11909"/>
                <a:gd name="connsiteY3" fmla="*/ 17482 h 17482"/>
                <a:gd name="connsiteX4" fmla="*/ 0 w 11909"/>
                <a:gd name="connsiteY4" fmla="*/ 15468 h 17482"/>
                <a:gd name="connsiteX0" fmla="*/ 0 w 11909"/>
                <a:gd name="connsiteY0" fmla="*/ 15468 h 18633"/>
                <a:gd name="connsiteX1" fmla="*/ 7469 w 11909"/>
                <a:gd name="connsiteY1" fmla="*/ 0 h 18633"/>
                <a:gd name="connsiteX2" fmla="*/ 11909 w 11909"/>
                <a:gd name="connsiteY2" fmla="*/ 7482 h 18633"/>
                <a:gd name="connsiteX3" fmla="*/ 38 w 11909"/>
                <a:gd name="connsiteY3" fmla="*/ 18633 h 18633"/>
                <a:gd name="connsiteX4" fmla="*/ 0 w 11909"/>
                <a:gd name="connsiteY4" fmla="*/ 15468 h 18633"/>
                <a:gd name="connsiteX0" fmla="*/ 0 w 11909"/>
                <a:gd name="connsiteY0" fmla="*/ 15468 h 17597"/>
                <a:gd name="connsiteX1" fmla="*/ 7469 w 11909"/>
                <a:gd name="connsiteY1" fmla="*/ 0 h 17597"/>
                <a:gd name="connsiteX2" fmla="*/ 11909 w 11909"/>
                <a:gd name="connsiteY2" fmla="*/ 7482 h 17597"/>
                <a:gd name="connsiteX3" fmla="*/ 12 w 11909"/>
                <a:gd name="connsiteY3" fmla="*/ 17597 h 17597"/>
                <a:gd name="connsiteX4" fmla="*/ 0 w 11909"/>
                <a:gd name="connsiteY4" fmla="*/ 15468 h 17597"/>
                <a:gd name="connsiteX0" fmla="*/ 0 w 7482"/>
                <a:gd name="connsiteY0" fmla="*/ 15468 h 17597"/>
                <a:gd name="connsiteX1" fmla="*/ 7469 w 7482"/>
                <a:gd name="connsiteY1" fmla="*/ 0 h 17597"/>
                <a:gd name="connsiteX2" fmla="*/ 7482 w 7482"/>
                <a:gd name="connsiteY2" fmla="*/ 1957 h 17597"/>
                <a:gd name="connsiteX3" fmla="*/ 12 w 7482"/>
                <a:gd name="connsiteY3" fmla="*/ 17597 h 17597"/>
                <a:gd name="connsiteX4" fmla="*/ 0 w 7482"/>
                <a:gd name="connsiteY4" fmla="*/ 15468 h 17597"/>
                <a:gd name="connsiteX0" fmla="*/ 16 w 10016"/>
                <a:gd name="connsiteY0" fmla="*/ 8790 h 10055"/>
                <a:gd name="connsiteX1" fmla="*/ 9999 w 10016"/>
                <a:gd name="connsiteY1" fmla="*/ 0 h 10055"/>
                <a:gd name="connsiteX2" fmla="*/ 10016 w 10016"/>
                <a:gd name="connsiteY2" fmla="*/ 1112 h 10055"/>
                <a:gd name="connsiteX3" fmla="*/ 3 w 10016"/>
                <a:gd name="connsiteY3" fmla="*/ 10055 h 10055"/>
                <a:gd name="connsiteX4" fmla="*/ 16 w 10016"/>
                <a:gd name="connsiteY4" fmla="*/ 8790 h 10055"/>
                <a:gd name="connsiteX0" fmla="*/ 37 w 10037"/>
                <a:gd name="connsiteY0" fmla="*/ 8790 h 10075"/>
                <a:gd name="connsiteX1" fmla="*/ 10020 w 10037"/>
                <a:gd name="connsiteY1" fmla="*/ 0 h 10075"/>
                <a:gd name="connsiteX2" fmla="*/ 10037 w 10037"/>
                <a:gd name="connsiteY2" fmla="*/ 1112 h 10075"/>
                <a:gd name="connsiteX3" fmla="*/ 2 w 10037"/>
                <a:gd name="connsiteY3" fmla="*/ 10075 h 10075"/>
                <a:gd name="connsiteX4" fmla="*/ 37 w 10037"/>
                <a:gd name="connsiteY4" fmla="*/ 8790 h 10075"/>
                <a:gd name="connsiteX0" fmla="*/ 37 w 10020"/>
                <a:gd name="connsiteY0" fmla="*/ 8790 h 10075"/>
                <a:gd name="connsiteX1" fmla="*/ 10020 w 10020"/>
                <a:gd name="connsiteY1" fmla="*/ 0 h 10075"/>
                <a:gd name="connsiteX2" fmla="*/ 9972 w 10020"/>
                <a:gd name="connsiteY2" fmla="*/ 1173 h 10075"/>
                <a:gd name="connsiteX3" fmla="*/ 2 w 10020"/>
                <a:gd name="connsiteY3" fmla="*/ 10075 h 10075"/>
                <a:gd name="connsiteX4" fmla="*/ 37 w 10020"/>
                <a:gd name="connsiteY4" fmla="*/ 8790 h 10075"/>
                <a:gd name="connsiteX0" fmla="*/ 11 w 9994"/>
                <a:gd name="connsiteY0" fmla="*/ 8790 h 10048"/>
                <a:gd name="connsiteX1" fmla="*/ 9994 w 9994"/>
                <a:gd name="connsiteY1" fmla="*/ 0 h 10048"/>
                <a:gd name="connsiteX2" fmla="*/ 9946 w 9994"/>
                <a:gd name="connsiteY2" fmla="*/ 1173 h 10048"/>
                <a:gd name="connsiteX3" fmla="*/ 5 w 9994"/>
                <a:gd name="connsiteY3" fmla="*/ 10048 h 10048"/>
                <a:gd name="connsiteX4" fmla="*/ 11 w 9994"/>
                <a:gd name="connsiteY4" fmla="*/ 8790 h 10048"/>
                <a:gd name="connsiteX0" fmla="*/ 11 w 10000"/>
                <a:gd name="connsiteY0" fmla="*/ 8748 h 9973"/>
                <a:gd name="connsiteX1" fmla="*/ 10000 w 10000"/>
                <a:gd name="connsiteY1" fmla="*/ 0 h 9973"/>
                <a:gd name="connsiteX2" fmla="*/ 9952 w 10000"/>
                <a:gd name="connsiteY2" fmla="*/ 1167 h 9973"/>
                <a:gd name="connsiteX3" fmla="*/ 5 w 10000"/>
                <a:gd name="connsiteY3" fmla="*/ 9973 h 9973"/>
                <a:gd name="connsiteX4" fmla="*/ 11 w 10000"/>
                <a:gd name="connsiteY4" fmla="*/ 8748 h 9973"/>
                <a:gd name="connsiteX0" fmla="*/ 11 w 9952"/>
                <a:gd name="connsiteY0" fmla="*/ 8813 h 10041"/>
                <a:gd name="connsiteX1" fmla="*/ 7446 w 9952"/>
                <a:gd name="connsiteY1" fmla="*/ 0 h 10041"/>
                <a:gd name="connsiteX2" fmla="*/ 9952 w 9952"/>
                <a:gd name="connsiteY2" fmla="*/ 1211 h 10041"/>
                <a:gd name="connsiteX3" fmla="*/ 5 w 9952"/>
                <a:gd name="connsiteY3" fmla="*/ 10041 h 10041"/>
                <a:gd name="connsiteX4" fmla="*/ 11 w 9952"/>
                <a:gd name="connsiteY4" fmla="*/ 8813 h 10041"/>
                <a:gd name="connsiteX0" fmla="*/ 11 w 7483"/>
                <a:gd name="connsiteY0" fmla="*/ 8777 h 10000"/>
                <a:gd name="connsiteX1" fmla="*/ 7482 w 7483"/>
                <a:gd name="connsiteY1" fmla="*/ 0 h 10000"/>
                <a:gd name="connsiteX2" fmla="*/ 7478 w 7483"/>
                <a:gd name="connsiteY2" fmla="*/ 1450 h 10000"/>
                <a:gd name="connsiteX3" fmla="*/ 5 w 7483"/>
                <a:gd name="connsiteY3" fmla="*/ 10000 h 10000"/>
                <a:gd name="connsiteX4" fmla="*/ 11 w 7483"/>
                <a:gd name="connsiteY4" fmla="*/ 8777 h 10000"/>
                <a:gd name="connsiteX0" fmla="*/ 14 w 9992"/>
                <a:gd name="connsiteY0" fmla="*/ 8696 h 9919"/>
                <a:gd name="connsiteX1" fmla="*/ 9959 w 9992"/>
                <a:gd name="connsiteY1" fmla="*/ 0 h 9919"/>
                <a:gd name="connsiteX2" fmla="*/ 9992 w 9992"/>
                <a:gd name="connsiteY2" fmla="*/ 1369 h 9919"/>
                <a:gd name="connsiteX3" fmla="*/ 6 w 9992"/>
                <a:gd name="connsiteY3" fmla="*/ 9919 h 9919"/>
                <a:gd name="connsiteX4" fmla="*/ 14 w 9992"/>
                <a:gd name="connsiteY4" fmla="*/ 8696 h 9919"/>
                <a:gd name="connsiteX0" fmla="*/ 14 w 9967"/>
                <a:gd name="connsiteY0" fmla="*/ 8767 h 10000"/>
                <a:gd name="connsiteX1" fmla="*/ 9967 w 9967"/>
                <a:gd name="connsiteY1" fmla="*/ 0 h 10000"/>
                <a:gd name="connsiteX2" fmla="*/ 9845 w 9967"/>
                <a:gd name="connsiteY2" fmla="*/ 1134 h 10000"/>
                <a:gd name="connsiteX3" fmla="*/ 6 w 9967"/>
                <a:gd name="connsiteY3" fmla="*/ 10000 h 10000"/>
                <a:gd name="connsiteX4" fmla="*/ 14 w 9967"/>
                <a:gd name="connsiteY4" fmla="*/ 8767 h 10000"/>
                <a:gd name="connsiteX0" fmla="*/ 14 w 10117"/>
                <a:gd name="connsiteY0" fmla="*/ 8876 h 10109"/>
                <a:gd name="connsiteX1" fmla="*/ 10117 w 10117"/>
                <a:gd name="connsiteY1" fmla="*/ 0 h 10109"/>
                <a:gd name="connsiteX2" fmla="*/ 9878 w 10117"/>
                <a:gd name="connsiteY2" fmla="*/ 1243 h 10109"/>
                <a:gd name="connsiteX3" fmla="*/ 6 w 10117"/>
                <a:gd name="connsiteY3" fmla="*/ 10109 h 10109"/>
                <a:gd name="connsiteX4" fmla="*/ 14 w 10117"/>
                <a:gd name="connsiteY4" fmla="*/ 8876 h 10109"/>
                <a:gd name="connsiteX0" fmla="*/ 14 w 10118"/>
                <a:gd name="connsiteY0" fmla="*/ 8876 h 10109"/>
                <a:gd name="connsiteX1" fmla="*/ 10117 w 10118"/>
                <a:gd name="connsiteY1" fmla="*/ 0 h 10109"/>
                <a:gd name="connsiteX2" fmla="*/ 10111 w 10118"/>
                <a:gd name="connsiteY2" fmla="*/ 1298 h 10109"/>
                <a:gd name="connsiteX3" fmla="*/ 6 w 10118"/>
                <a:gd name="connsiteY3" fmla="*/ 10109 h 10109"/>
                <a:gd name="connsiteX4" fmla="*/ 14 w 10118"/>
                <a:gd name="connsiteY4" fmla="*/ 8876 h 10109"/>
                <a:gd name="connsiteX0" fmla="*/ 14 w 10117"/>
                <a:gd name="connsiteY0" fmla="*/ 8876 h 10109"/>
                <a:gd name="connsiteX1" fmla="*/ 10117 w 10117"/>
                <a:gd name="connsiteY1" fmla="*/ 0 h 10109"/>
                <a:gd name="connsiteX2" fmla="*/ 9994 w 10117"/>
                <a:gd name="connsiteY2" fmla="*/ 1271 h 10109"/>
                <a:gd name="connsiteX3" fmla="*/ 6 w 10117"/>
                <a:gd name="connsiteY3" fmla="*/ 10109 h 10109"/>
                <a:gd name="connsiteX4" fmla="*/ 14 w 10117"/>
                <a:gd name="connsiteY4" fmla="*/ 8876 h 10109"/>
                <a:gd name="connsiteX0" fmla="*/ 14 w 10117"/>
                <a:gd name="connsiteY0" fmla="*/ 8876 h 10109"/>
                <a:gd name="connsiteX1" fmla="*/ 10117 w 10117"/>
                <a:gd name="connsiteY1" fmla="*/ 0 h 10109"/>
                <a:gd name="connsiteX2" fmla="*/ 9994 w 10117"/>
                <a:gd name="connsiteY2" fmla="*/ 1326 h 10109"/>
                <a:gd name="connsiteX3" fmla="*/ 6 w 10117"/>
                <a:gd name="connsiteY3" fmla="*/ 10109 h 10109"/>
                <a:gd name="connsiteX4" fmla="*/ 14 w 10117"/>
                <a:gd name="connsiteY4" fmla="*/ 8876 h 10109"/>
                <a:gd name="connsiteX0" fmla="*/ 14 w 10117"/>
                <a:gd name="connsiteY0" fmla="*/ 8876 h 10109"/>
                <a:gd name="connsiteX1" fmla="*/ 10117 w 10117"/>
                <a:gd name="connsiteY1" fmla="*/ 0 h 10109"/>
                <a:gd name="connsiteX2" fmla="*/ 10091 w 10117"/>
                <a:gd name="connsiteY2" fmla="*/ 1230 h 10109"/>
                <a:gd name="connsiteX3" fmla="*/ 6 w 10117"/>
                <a:gd name="connsiteY3" fmla="*/ 10109 h 10109"/>
                <a:gd name="connsiteX4" fmla="*/ 14 w 10117"/>
                <a:gd name="connsiteY4" fmla="*/ 8876 h 10109"/>
                <a:gd name="connsiteX0" fmla="*/ 14 w 10091"/>
                <a:gd name="connsiteY0" fmla="*/ 8794 h 10027"/>
                <a:gd name="connsiteX1" fmla="*/ 10059 w 10091"/>
                <a:gd name="connsiteY1" fmla="*/ 0 h 10027"/>
                <a:gd name="connsiteX2" fmla="*/ 10091 w 10091"/>
                <a:gd name="connsiteY2" fmla="*/ 1148 h 10027"/>
                <a:gd name="connsiteX3" fmla="*/ 6 w 10091"/>
                <a:gd name="connsiteY3" fmla="*/ 10027 h 10027"/>
                <a:gd name="connsiteX4" fmla="*/ 14 w 10091"/>
                <a:gd name="connsiteY4" fmla="*/ 8794 h 10027"/>
                <a:gd name="connsiteX0" fmla="*/ 14 w 10099"/>
                <a:gd name="connsiteY0" fmla="*/ 8794 h 10027"/>
                <a:gd name="connsiteX1" fmla="*/ 10098 w 10099"/>
                <a:gd name="connsiteY1" fmla="*/ 0 h 10027"/>
                <a:gd name="connsiteX2" fmla="*/ 10091 w 10099"/>
                <a:gd name="connsiteY2" fmla="*/ 1148 h 10027"/>
                <a:gd name="connsiteX3" fmla="*/ 6 w 10099"/>
                <a:gd name="connsiteY3" fmla="*/ 10027 h 10027"/>
                <a:gd name="connsiteX4" fmla="*/ 14 w 10099"/>
                <a:gd name="connsiteY4" fmla="*/ 8794 h 10027"/>
                <a:gd name="connsiteX0" fmla="*/ 14 w 10156"/>
                <a:gd name="connsiteY0" fmla="*/ 8808 h 10041"/>
                <a:gd name="connsiteX1" fmla="*/ 10156 w 10156"/>
                <a:gd name="connsiteY1" fmla="*/ 0 h 10041"/>
                <a:gd name="connsiteX2" fmla="*/ 10091 w 10156"/>
                <a:gd name="connsiteY2" fmla="*/ 1162 h 10041"/>
                <a:gd name="connsiteX3" fmla="*/ 6 w 10156"/>
                <a:gd name="connsiteY3" fmla="*/ 10041 h 10041"/>
                <a:gd name="connsiteX4" fmla="*/ 14 w 10156"/>
                <a:gd name="connsiteY4" fmla="*/ 8808 h 1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6" h="10041">
                  <a:moveTo>
                    <a:pt x="14" y="8808"/>
                  </a:moveTo>
                  <a:lnTo>
                    <a:pt x="10156" y="0"/>
                  </a:lnTo>
                  <a:cubicBezTo>
                    <a:pt x="10162" y="371"/>
                    <a:pt x="10085" y="792"/>
                    <a:pt x="10091" y="1162"/>
                  </a:cubicBezTo>
                  <a:lnTo>
                    <a:pt x="6" y="10041"/>
                  </a:lnTo>
                  <a:cubicBezTo>
                    <a:pt x="-17" y="9439"/>
                    <a:pt x="36" y="9409"/>
                    <a:pt x="14" y="8808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61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 flipH="1">
              <a:off x="6507778" y="2475615"/>
              <a:ext cx="14943" cy="2730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4467225" y="2748808"/>
              <a:ext cx="2038317" cy="206131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4456661" y="2472048"/>
              <a:ext cx="2038317" cy="206131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4463117" y="4537084"/>
              <a:ext cx="14943" cy="2730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5587457" y="3086100"/>
              <a:ext cx="460918" cy="47505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5568381" y="3556393"/>
              <a:ext cx="740979" cy="9525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5572018" y="2816933"/>
              <a:ext cx="16544" cy="755018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568381" y="3565918"/>
              <a:ext cx="0" cy="558407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6733507" y="2612135"/>
              <a:ext cx="1333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smtClean="0"/>
                <a:t>Fissure plane</a:t>
              </a:r>
              <a:endParaRPr lang="zh-CN" altLang="en-US" sz="1400" b="1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036328" y="3479162"/>
              <a:ext cx="53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mtClean="0"/>
                <a:t>λ</a:t>
              </a:r>
              <a:r>
                <a:rPr lang="en-US" altLang="zh-CN" baseline="-25000" smtClean="0"/>
                <a:t>1</a:t>
              </a:r>
              <a:endParaRPr lang="zh-CN" altLang="en-US" baseline="-2500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048375" y="2886549"/>
              <a:ext cx="53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mtClean="0"/>
                <a:t>λ</a:t>
              </a:r>
              <a:r>
                <a:rPr lang="en-US" altLang="zh-CN" baseline="-25000" smtClean="0"/>
                <a:t>2</a:t>
              </a:r>
              <a:endParaRPr lang="zh-CN" altLang="en-US" baseline="-2500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512468" y="2580172"/>
              <a:ext cx="53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mtClean="0"/>
                <a:t>λ</a:t>
              </a:r>
              <a:r>
                <a:rPr lang="en-US" altLang="zh-CN" baseline="-25000" smtClean="0"/>
                <a:t>3</a:t>
              </a:r>
              <a:endParaRPr lang="zh-CN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28361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793467" y="2429533"/>
            <a:ext cx="3920504" cy="2551700"/>
            <a:chOff x="3793467" y="2429533"/>
            <a:chExt cx="3920504" cy="2551700"/>
          </a:xfrm>
        </p:grpSpPr>
        <p:sp>
          <p:nvSpPr>
            <p:cNvPr id="4" name="圆柱形 3"/>
            <p:cNvSpPr/>
            <p:nvPr/>
          </p:nvSpPr>
          <p:spPr>
            <a:xfrm rot="3986064">
              <a:off x="4857750" y="1430317"/>
              <a:ext cx="1791938" cy="3920504"/>
            </a:xfrm>
            <a:prstGeom prst="can">
              <a:avLst/>
            </a:prstGeom>
            <a:solidFill>
              <a:schemeClr val="bg1">
                <a:lumMod val="65000"/>
                <a:alpha val="72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20180081">
              <a:off x="3940553" y="3184310"/>
              <a:ext cx="447675" cy="1796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20161519">
              <a:off x="5697759" y="2429533"/>
              <a:ext cx="447675" cy="17998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5831256" y="2895600"/>
              <a:ext cx="836244" cy="37241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828971" y="3274776"/>
              <a:ext cx="498165" cy="248581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179795" y="3206849"/>
              <a:ext cx="1333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smtClean="0"/>
                <a:t>Vessel tube</a:t>
              </a:r>
              <a:endParaRPr lang="zh-CN" altLang="en-US" sz="1400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7017" y="2892621"/>
              <a:ext cx="53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mtClean="0"/>
                <a:t>λ</a:t>
              </a:r>
              <a:r>
                <a:rPr lang="en-US" altLang="zh-CN" baseline="-25000" smtClean="0"/>
                <a:t>1</a:t>
              </a:r>
              <a:endParaRPr lang="zh-CN" altLang="en-US" baseline="-2500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 flipV="1">
              <a:off x="5638800" y="2773680"/>
              <a:ext cx="192458" cy="488032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H="1" flipV="1">
              <a:off x="5351406" y="3017696"/>
              <a:ext cx="479852" cy="25708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651890" y="2562403"/>
              <a:ext cx="53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mtClean="0"/>
                <a:t>λ</a:t>
              </a:r>
              <a:r>
                <a:rPr lang="en-US" altLang="zh-CN" baseline="-25000" smtClean="0"/>
                <a:t>2</a:t>
              </a:r>
              <a:endParaRPr lang="zh-CN" altLang="en-US" baseline="-250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00396" y="2845069"/>
              <a:ext cx="535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mtClean="0"/>
                <a:t>λ</a:t>
              </a:r>
              <a:r>
                <a:rPr lang="en-US" altLang="zh-CN" baseline="-25000" smtClean="0"/>
                <a:t>3</a:t>
              </a:r>
              <a:endParaRPr lang="zh-CN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4234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55886" y="1249251"/>
            <a:ext cx="3279753" cy="4220380"/>
            <a:chOff x="1755886" y="1249251"/>
            <a:chExt cx="3279753" cy="422038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/>
            <a:srcRect t="-245" r="59057"/>
            <a:stretch/>
          </p:blipFill>
          <p:spPr>
            <a:xfrm>
              <a:off x="1755886" y="1249251"/>
              <a:ext cx="3279753" cy="4220380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>
            <a:xfrm rot="2364886">
              <a:off x="3075663" y="3027164"/>
              <a:ext cx="430046" cy="160415"/>
            </a:xfrm>
            <a:prstGeom prst="rightArrow">
              <a:avLst>
                <a:gd name="adj1" fmla="val 50000"/>
                <a:gd name="adj2" fmla="val 117426"/>
              </a:avLst>
            </a:prstGeom>
            <a:solidFill>
              <a:srgbClr val="FF0000"/>
            </a:solidFill>
            <a:ln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13008802">
              <a:off x="4001783" y="2704563"/>
              <a:ext cx="430491" cy="160415"/>
            </a:xfrm>
            <a:prstGeom prst="rightArrow">
              <a:avLst>
                <a:gd name="adj1" fmla="val 50000"/>
                <a:gd name="adj2" fmla="val 117426"/>
              </a:avLst>
            </a:prstGeom>
            <a:solidFill>
              <a:srgbClr val="FF0000"/>
            </a:solidFill>
            <a:ln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42739" t="2559"/>
          <a:stretch/>
        </p:blipFill>
        <p:spPr>
          <a:xfrm>
            <a:off x="5990655" y="926800"/>
            <a:ext cx="4586958" cy="41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6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2957" t="-1562"/>
          <a:stretch/>
        </p:blipFill>
        <p:spPr>
          <a:xfrm>
            <a:off x="3232597" y="2099256"/>
            <a:ext cx="6252766" cy="167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3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24" t="31175" r="14107" b="17171"/>
          <a:stretch/>
        </p:blipFill>
        <p:spPr bwMode="auto">
          <a:xfrm>
            <a:off x="7908409" y="1695657"/>
            <a:ext cx="491076" cy="17330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组合 38"/>
          <p:cNvGrpSpPr/>
          <p:nvPr/>
        </p:nvGrpSpPr>
        <p:grpSpPr>
          <a:xfrm>
            <a:off x="1828800" y="778079"/>
            <a:ext cx="3742654" cy="2520689"/>
            <a:chOff x="1828800" y="778079"/>
            <a:chExt cx="3742654" cy="25206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854547"/>
              <a:ext cx="2921828" cy="2444221"/>
            </a:xfrm>
            <a:prstGeom prst="rect">
              <a:avLst/>
            </a:prstGeom>
          </p:spPr>
        </p:pic>
        <p:grpSp>
          <p:nvGrpSpPr>
            <p:cNvPr id="38" name="组合 37"/>
            <p:cNvGrpSpPr/>
            <p:nvPr/>
          </p:nvGrpSpPr>
          <p:grpSpPr>
            <a:xfrm>
              <a:off x="4750628" y="778079"/>
              <a:ext cx="820826" cy="2396922"/>
              <a:chOff x="4750628" y="778079"/>
              <a:chExt cx="820826" cy="2396922"/>
            </a:xfrm>
          </p:grpSpPr>
          <p:pic>
            <p:nvPicPr>
              <p:cNvPr id="4" name="图片 3"/>
              <p:cNvPicPr/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024" t="32360" r="17765" b="17171"/>
              <a:stretch/>
            </p:blipFill>
            <p:spPr bwMode="auto">
              <a:xfrm>
                <a:off x="4750628" y="1009388"/>
                <a:ext cx="371125" cy="214508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" name="直接连接符 2"/>
              <p:cNvCxnSpPr/>
              <p:nvPr/>
            </p:nvCxnSpPr>
            <p:spPr>
              <a:xfrm>
                <a:off x="5119369" y="1020254"/>
                <a:ext cx="26585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5069746" y="979293"/>
                <a:ext cx="409623" cy="300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 </a:t>
                </a:r>
                <a:endParaRPr lang="zh-CN" altLang="en-US" sz="1400" b="1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5115543" y="1386515"/>
                <a:ext cx="26585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5065920" y="1345554"/>
                <a:ext cx="409623" cy="300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 </a:t>
                </a:r>
                <a:endParaRPr lang="zh-CN" altLang="en-US" sz="1400" b="1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5117780" y="1779318"/>
                <a:ext cx="26585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5068157" y="1738358"/>
                <a:ext cx="409623" cy="300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</a:t>
                </a:r>
                <a:endParaRPr lang="zh-CN" altLang="en-US" sz="1400" b="1"/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5116189" y="2168163"/>
                <a:ext cx="26585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5066565" y="2127203"/>
                <a:ext cx="409623" cy="300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</a:t>
                </a:r>
                <a:endParaRPr lang="zh-CN" altLang="en-US" sz="1400" b="1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5116985" y="2555008"/>
                <a:ext cx="26585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067362" y="2514047"/>
                <a:ext cx="319737" cy="300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endParaRPr lang="zh-CN" altLang="en-US" sz="1400" b="1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5118137" y="2915013"/>
                <a:ext cx="26585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5068514" y="2874053"/>
                <a:ext cx="319737" cy="300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endParaRPr lang="zh-CN" altLang="en-US" sz="1400" b="1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970007" y="778079"/>
                <a:ext cx="60144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(mm)</a:t>
                </a:r>
                <a:endParaRPr lang="zh-CN" altLang="en-US" sz="14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672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311640"/>
              </p:ext>
            </p:extLst>
          </p:nvPr>
        </p:nvGraphicFramePr>
        <p:xfrm>
          <a:off x="2217737" y="1271587"/>
          <a:ext cx="7756525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551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Fig</Template>
  <TotalTime>2029</TotalTime>
  <Words>62</Words>
  <Application>Microsoft Office PowerPoint</Application>
  <PresentationFormat>宽屏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Times New Roman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34</cp:revision>
  <dcterms:created xsi:type="dcterms:W3CDTF">2018-01-10T03:59:10Z</dcterms:created>
  <dcterms:modified xsi:type="dcterms:W3CDTF">2018-10-14T20:23:26Z</dcterms:modified>
</cp:coreProperties>
</file>