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8000663" cy="27000200"/>
  <p:notesSz cx="6858000" cy="9144000"/>
  <p:defaultTextStyle>
    <a:defPPr>
      <a:defRPr lang="zh-CN"/>
    </a:defPPr>
    <a:lvl1pPr marL="0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1pPr>
    <a:lvl2pPr marL="1295979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2pPr>
    <a:lvl3pPr marL="2591958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3pPr>
    <a:lvl4pPr marL="3887937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4pPr>
    <a:lvl5pPr marL="5183916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5pPr>
    <a:lvl6pPr marL="6479896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6pPr>
    <a:lvl7pPr marL="7775875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7pPr>
    <a:lvl8pPr marL="9071854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8pPr>
    <a:lvl9pPr marL="10367833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506" y="-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418785"/>
            <a:ext cx="15300564" cy="9400070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4181357"/>
            <a:ext cx="13500497" cy="6518796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3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33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437511"/>
            <a:ext cx="3881393" cy="22881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437511"/>
            <a:ext cx="11419171" cy="2288142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731308"/>
            <a:ext cx="15525572" cy="11231331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8068892"/>
            <a:ext cx="15525572" cy="5906292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42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7187553"/>
            <a:ext cx="7650282" cy="171313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7187553"/>
            <a:ext cx="7650282" cy="171313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59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437516"/>
            <a:ext cx="15525572" cy="521879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618801"/>
            <a:ext cx="7615123" cy="3243772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862573"/>
            <a:ext cx="7615123" cy="14506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618801"/>
            <a:ext cx="7652626" cy="3243772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862573"/>
            <a:ext cx="7652626" cy="14506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51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13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800013"/>
            <a:ext cx="5805682" cy="6300047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887535"/>
            <a:ext cx="9112836" cy="19187642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8100060"/>
            <a:ext cx="5805682" cy="1500636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60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800013"/>
            <a:ext cx="5805682" cy="6300047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887535"/>
            <a:ext cx="9112836" cy="19187642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8100060"/>
            <a:ext cx="5805682" cy="1500636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17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437516"/>
            <a:ext cx="15525572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7187553"/>
            <a:ext cx="15525572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5025191"/>
            <a:ext cx="4050149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7E658-E5F7-4D76-9220-E5348CB8540E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5025191"/>
            <a:ext cx="607522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5025191"/>
            <a:ext cx="4050149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32788" y="1467540"/>
            <a:ext cx="5214625" cy="1323439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dirty="0"/>
              <a:t>Lung extraction: Thresholding operation</a:t>
            </a:r>
            <a:endParaRPr lang="zh-CN" altLang="en-US" sz="4000" dirty="0"/>
          </a:p>
        </p:txBody>
      </p:sp>
      <p:cxnSp>
        <p:nvCxnSpPr>
          <p:cNvPr id="5" name="直接箭头连接符 4"/>
          <p:cNvCxnSpPr>
            <a:endCxn id="6" idx="0"/>
          </p:cNvCxnSpPr>
          <p:nvPr/>
        </p:nvCxnSpPr>
        <p:spPr>
          <a:xfrm>
            <a:off x="11140101" y="2799841"/>
            <a:ext cx="0" cy="72110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532789" y="3520950"/>
            <a:ext cx="5214624" cy="1323439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dirty="0"/>
              <a:t>Airway segmentation: Region growing</a:t>
            </a:r>
            <a:endParaRPr lang="zh-CN" altLang="en-US" sz="40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1175818" y="4876163"/>
            <a:ext cx="0" cy="6728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532788" y="5548984"/>
            <a:ext cx="5214625" cy="1323439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dirty="0"/>
              <a:t>Lung separation: Connected component</a:t>
            </a:r>
            <a:endParaRPr lang="zh-CN" altLang="en-US" sz="4000" dirty="0"/>
          </a:p>
        </p:txBody>
      </p:sp>
      <p:sp>
        <p:nvSpPr>
          <p:cNvPr id="9" name="矩形 8"/>
          <p:cNvSpPr/>
          <p:nvPr/>
        </p:nvSpPr>
        <p:spPr>
          <a:xfrm>
            <a:off x="2133600" y="1180652"/>
            <a:ext cx="14173200" cy="6011202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00">
              <a:solidFill>
                <a:srgbClr val="FF0000"/>
              </a:solidFill>
            </a:endParaRPr>
          </a:p>
        </p:txBody>
      </p:sp>
      <p:sp>
        <p:nvSpPr>
          <p:cNvPr id="10" name="TextBox 15"/>
          <p:cNvSpPr txBox="1"/>
          <p:nvPr/>
        </p:nvSpPr>
        <p:spPr>
          <a:xfrm>
            <a:off x="2941889" y="3520950"/>
            <a:ext cx="4898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Lung segmentation</a:t>
            </a:r>
            <a:endParaRPr lang="zh-CN" altLang="en-US" sz="4400" b="1" dirty="0"/>
          </a:p>
        </p:txBody>
      </p:sp>
      <p:sp>
        <p:nvSpPr>
          <p:cNvPr id="29" name="矩形 28"/>
          <p:cNvSpPr/>
          <p:nvPr/>
        </p:nvSpPr>
        <p:spPr>
          <a:xfrm>
            <a:off x="2133600" y="7502532"/>
            <a:ext cx="14173200" cy="10542226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00">
              <a:solidFill>
                <a:srgbClr val="FF0000"/>
              </a:solidFill>
            </a:endParaRPr>
          </a:p>
        </p:txBody>
      </p:sp>
      <p:sp>
        <p:nvSpPr>
          <p:cNvPr id="30" name="TextBox 19"/>
          <p:cNvSpPr txBox="1"/>
          <p:nvPr/>
        </p:nvSpPr>
        <p:spPr>
          <a:xfrm>
            <a:off x="12418100" y="8128817"/>
            <a:ext cx="55825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Initial fissure prediction</a:t>
            </a:r>
            <a:endParaRPr lang="zh-CN" altLang="en-US" sz="4400" b="1" dirty="0"/>
          </a:p>
        </p:txBody>
      </p:sp>
      <p:sp>
        <p:nvSpPr>
          <p:cNvPr id="31" name="TextBox 2"/>
          <p:cNvSpPr txBox="1">
            <a:spLocks noChangeArrowheads="1"/>
          </p:cNvSpPr>
          <p:nvPr/>
        </p:nvSpPr>
        <p:spPr bwMode="auto">
          <a:xfrm>
            <a:off x="2748848" y="10193265"/>
            <a:ext cx="5242933" cy="1323439"/>
          </a:xfrm>
          <a:prstGeom prst="rect">
            <a:avLst/>
          </a:prstGeom>
          <a:ln w="50800">
            <a:solidFill>
              <a:schemeClr val="tx1"/>
            </a:solidFill>
            <a:tailEnd type="arrow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defRPr sz="4000"/>
            </a:lvl1pPr>
          </a:lstStyle>
          <a:p>
            <a:r>
              <a:rPr lang="en-US" altLang="zh-CN"/>
              <a:t>Lung  average statistical shape model</a:t>
            </a:r>
            <a:endParaRPr lang="zh-CN" altLang="en-US" dirty="0"/>
          </a:p>
        </p:txBody>
      </p:sp>
      <p:cxnSp>
        <p:nvCxnSpPr>
          <p:cNvPr id="32" name="直接箭头连接符 4"/>
          <p:cNvCxnSpPr>
            <a:stCxn id="42" idx="2"/>
            <a:endCxn id="31" idx="0"/>
          </p:cNvCxnSpPr>
          <p:nvPr/>
        </p:nvCxnSpPr>
        <p:spPr>
          <a:xfrm>
            <a:off x="5363654" y="9195706"/>
            <a:ext cx="6661" cy="997559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8772452" y="12281570"/>
            <a:ext cx="4974959" cy="1323439"/>
          </a:xfrm>
          <a:prstGeom prst="rect">
            <a:avLst/>
          </a:prstGeom>
          <a:ln w="50800">
            <a:solidFill>
              <a:schemeClr val="tx1"/>
            </a:solidFill>
            <a:tailEnd type="arrow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defRPr sz="4000"/>
            </a:lvl1pPr>
          </a:lstStyle>
          <a:p>
            <a:r>
              <a:rPr lang="en-US" altLang="zh-CN"/>
              <a:t>Lung shape mode weight of new subject</a:t>
            </a:r>
            <a:endParaRPr lang="zh-CN" altLang="en-US" dirty="0"/>
          </a:p>
        </p:txBody>
      </p:sp>
      <p:sp>
        <p:nvSpPr>
          <p:cNvPr id="34" name="TextBox 2"/>
          <p:cNvSpPr txBox="1">
            <a:spLocks noChangeArrowheads="1"/>
          </p:cNvSpPr>
          <p:nvPr/>
        </p:nvSpPr>
        <p:spPr bwMode="auto">
          <a:xfrm>
            <a:off x="9397513" y="10172977"/>
            <a:ext cx="3589299" cy="1323439"/>
          </a:xfrm>
          <a:prstGeom prst="rect">
            <a:avLst/>
          </a:prstGeom>
          <a:ln w="50800">
            <a:solidFill>
              <a:schemeClr val="tx1"/>
            </a:solidFill>
            <a:tailEnd type="arrow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defRPr sz="4000"/>
            </a:lvl1pPr>
          </a:lstStyle>
          <a:p>
            <a:r>
              <a:rPr lang="en-US" altLang="zh-CN"/>
              <a:t>Lung mesh of a new subject</a:t>
            </a:r>
            <a:endParaRPr lang="zh-CN" altLang="en-US" dirty="0"/>
          </a:p>
        </p:txBody>
      </p:sp>
      <p:cxnSp>
        <p:nvCxnSpPr>
          <p:cNvPr id="35" name="直接箭头连接符 4"/>
          <p:cNvCxnSpPr/>
          <p:nvPr/>
        </p:nvCxnSpPr>
        <p:spPr>
          <a:xfrm flipV="1">
            <a:off x="8020050" y="10880041"/>
            <a:ext cx="1418324" cy="7034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"/>
          <p:cNvSpPr txBox="1">
            <a:spLocks noChangeArrowheads="1"/>
          </p:cNvSpPr>
          <p:nvPr/>
        </p:nvSpPr>
        <p:spPr bwMode="auto">
          <a:xfrm>
            <a:off x="8122023" y="10224954"/>
            <a:ext cx="198423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sz="4000" dirty="0"/>
              <a:t>Map</a:t>
            </a:r>
            <a:endParaRPr lang="zh-CN" altLang="en-US" sz="4000" dirty="0"/>
          </a:p>
        </p:txBody>
      </p:sp>
      <p:sp>
        <p:nvSpPr>
          <p:cNvPr id="38" name="TextBox 2"/>
          <p:cNvSpPr txBox="1">
            <a:spLocks noChangeArrowheads="1"/>
          </p:cNvSpPr>
          <p:nvPr/>
        </p:nvSpPr>
        <p:spPr bwMode="auto">
          <a:xfrm rot="20532676">
            <a:off x="6568643" y="12477779"/>
            <a:ext cx="29262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dirty="0">
                <a:latin typeface="+mn-lt"/>
                <a:ea typeface="+mn-ea"/>
              </a:rPr>
              <a:t>Input</a:t>
            </a:r>
            <a:endParaRPr lang="zh-CN" altLang="en-US" sz="4000" dirty="0">
              <a:latin typeface="+mn-lt"/>
              <a:ea typeface="+mn-ea"/>
            </a:endParaRPr>
          </a:p>
        </p:txBody>
      </p:sp>
      <p:cxnSp>
        <p:nvCxnSpPr>
          <p:cNvPr id="39" name="直接箭头连接符 4"/>
          <p:cNvCxnSpPr>
            <a:endCxn id="40" idx="1"/>
          </p:cNvCxnSpPr>
          <p:nvPr/>
        </p:nvCxnSpPr>
        <p:spPr>
          <a:xfrm>
            <a:off x="6244917" y="15136743"/>
            <a:ext cx="2395708" cy="118733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"/>
          <p:cNvSpPr txBox="1">
            <a:spLocks noChangeArrowheads="1"/>
          </p:cNvSpPr>
          <p:nvPr/>
        </p:nvSpPr>
        <p:spPr bwMode="auto">
          <a:xfrm>
            <a:off x="8640625" y="15662360"/>
            <a:ext cx="5270467" cy="1323439"/>
          </a:xfrm>
          <a:prstGeom prst="rect">
            <a:avLst/>
          </a:prstGeom>
          <a:ln w="50800">
            <a:solidFill>
              <a:schemeClr val="tx1"/>
            </a:solidFill>
            <a:tailEnd type="arrow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defRPr sz="4000"/>
            </a:lvl1pPr>
          </a:lstStyle>
          <a:p>
            <a:r>
              <a:rPr lang="en-US" altLang="zh-CN"/>
              <a:t>Predicted lobe mesh of the new subject </a:t>
            </a:r>
            <a:endParaRPr lang="zh-CN" altLang="en-US"/>
          </a:p>
        </p:txBody>
      </p:sp>
      <p:sp>
        <p:nvSpPr>
          <p:cNvPr id="41" name="TextBox 2"/>
          <p:cNvSpPr txBox="1">
            <a:spLocks noChangeArrowheads="1"/>
          </p:cNvSpPr>
          <p:nvPr/>
        </p:nvSpPr>
        <p:spPr bwMode="auto">
          <a:xfrm rot="1608087">
            <a:off x="6239321" y="15941798"/>
            <a:ext cx="35341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sz="4000" dirty="0"/>
              <a:t>Deform</a:t>
            </a:r>
            <a:endParaRPr lang="zh-CN" altLang="en-US" sz="4000" dirty="0"/>
          </a:p>
        </p:txBody>
      </p:sp>
      <p:sp>
        <p:nvSpPr>
          <p:cNvPr id="42" name="TextBox 2"/>
          <p:cNvSpPr txBox="1">
            <a:spLocks noChangeArrowheads="1"/>
          </p:cNvSpPr>
          <p:nvPr/>
        </p:nvSpPr>
        <p:spPr bwMode="auto">
          <a:xfrm>
            <a:off x="3206677" y="7872267"/>
            <a:ext cx="4313954" cy="1323439"/>
          </a:xfrm>
          <a:prstGeom prst="rect">
            <a:avLst/>
          </a:prstGeom>
          <a:ln w="50800">
            <a:solidFill>
              <a:schemeClr val="tx1"/>
            </a:solidFill>
            <a:tailEnd type="arrow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defRPr sz="4000"/>
            </a:lvl1pPr>
          </a:lstStyle>
          <a:p>
            <a:r>
              <a:rPr lang="en-US" altLang="zh-CN"/>
              <a:t>A set of training lobe </a:t>
            </a:r>
            <a:r>
              <a:rPr lang="en-US" altLang="zh-CN" smtClean="0"/>
              <a:t>meshes</a:t>
            </a:r>
            <a:endParaRPr lang="zh-CN" altLang="en-US"/>
          </a:p>
        </p:txBody>
      </p:sp>
      <p:cxnSp>
        <p:nvCxnSpPr>
          <p:cNvPr id="43" name="直接箭头连接符 4"/>
          <p:cNvCxnSpPr>
            <a:stCxn id="33" idx="1"/>
          </p:cNvCxnSpPr>
          <p:nvPr/>
        </p:nvCxnSpPr>
        <p:spPr>
          <a:xfrm flipH="1">
            <a:off x="6213064" y="12943290"/>
            <a:ext cx="2559388" cy="76686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"/>
          <p:cNvCxnSpPr>
            <a:endCxn id="33" idx="0"/>
          </p:cNvCxnSpPr>
          <p:nvPr/>
        </p:nvCxnSpPr>
        <p:spPr>
          <a:xfrm>
            <a:off x="11259931" y="11487274"/>
            <a:ext cx="1" cy="794296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2"/>
          <p:cNvSpPr txBox="1">
            <a:spLocks noChangeArrowheads="1"/>
          </p:cNvSpPr>
          <p:nvPr/>
        </p:nvSpPr>
        <p:spPr bwMode="auto">
          <a:xfrm>
            <a:off x="2531374" y="9294922"/>
            <a:ext cx="35722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smtClean="0">
                <a:latin typeface="+mn-lt"/>
                <a:ea typeface="+mn-ea"/>
              </a:rPr>
              <a:t>PCA analysis</a:t>
            </a:r>
            <a:endParaRPr lang="zh-CN" altLang="en-US" sz="4000" dirty="0">
              <a:latin typeface="+mn-lt"/>
              <a:ea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133600" y="18450780"/>
            <a:ext cx="14173200" cy="7152420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00">
              <a:solidFill>
                <a:srgbClr val="FF0000"/>
              </a:solidFill>
            </a:endParaRPr>
          </a:p>
        </p:txBody>
      </p:sp>
      <p:sp>
        <p:nvSpPr>
          <p:cNvPr id="92" name="TextBox 35"/>
          <p:cNvSpPr txBox="1"/>
          <p:nvPr/>
        </p:nvSpPr>
        <p:spPr>
          <a:xfrm>
            <a:off x="2941889" y="21157323"/>
            <a:ext cx="460673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sz="4400" b="1" dirty="0"/>
              <a:t>Multiscale fissure detection</a:t>
            </a:r>
            <a:endParaRPr lang="zh-CN" altLang="en-US" sz="4400" b="1" dirty="0"/>
          </a:p>
        </p:txBody>
      </p:sp>
      <p:sp>
        <p:nvSpPr>
          <p:cNvPr id="93" name="TextBox 2"/>
          <p:cNvSpPr txBox="1">
            <a:spLocks noChangeArrowheads="1"/>
          </p:cNvSpPr>
          <p:nvPr/>
        </p:nvSpPr>
        <p:spPr bwMode="auto">
          <a:xfrm>
            <a:off x="8788381" y="20221246"/>
            <a:ext cx="4959030" cy="1323439"/>
          </a:xfrm>
          <a:prstGeom prst="rect">
            <a:avLst/>
          </a:prstGeom>
          <a:ln w="50800">
            <a:solidFill>
              <a:schemeClr val="tx1"/>
            </a:solidFill>
            <a:tailEnd type="arrow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defRPr sz="4000"/>
            </a:lvl1pPr>
          </a:lstStyle>
          <a:p>
            <a:r>
              <a:rPr lang="en-US" altLang="zh-CN" dirty="0"/>
              <a:t>Hessian-based fissure detection</a:t>
            </a:r>
            <a:endParaRPr lang="zh-CN" altLang="en-US" dirty="0"/>
          </a:p>
        </p:txBody>
      </p:sp>
      <p:sp>
        <p:nvSpPr>
          <p:cNvPr id="94" name="TextBox 37"/>
          <p:cNvSpPr txBox="1">
            <a:spLocks noChangeArrowheads="1"/>
          </p:cNvSpPr>
          <p:nvPr/>
        </p:nvSpPr>
        <p:spPr bwMode="auto">
          <a:xfrm>
            <a:off x="8788379" y="18779965"/>
            <a:ext cx="4943103" cy="707886"/>
          </a:xfrm>
          <a:prstGeom prst="rect">
            <a:avLst/>
          </a:prstGeom>
          <a:ln w="50800">
            <a:solidFill>
              <a:schemeClr val="tx1"/>
            </a:solidFill>
            <a:tailEnd type="arrow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defRPr sz="4000"/>
            </a:lvl1pPr>
          </a:lstStyle>
          <a:p>
            <a:r>
              <a:rPr lang="en-US" altLang="zh-CN"/>
              <a:t>Extract search regions</a:t>
            </a:r>
            <a:endParaRPr lang="zh-CN" altLang="en-US" dirty="0"/>
          </a:p>
        </p:txBody>
      </p:sp>
      <p:cxnSp>
        <p:nvCxnSpPr>
          <p:cNvPr id="95" name="直接箭头连接符 4"/>
          <p:cNvCxnSpPr>
            <a:stCxn id="94" idx="2"/>
            <a:endCxn id="93" idx="0"/>
          </p:cNvCxnSpPr>
          <p:nvPr/>
        </p:nvCxnSpPr>
        <p:spPr>
          <a:xfrm>
            <a:off x="11259931" y="19487851"/>
            <a:ext cx="7965" cy="73339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2"/>
          <p:cNvSpPr txBox="1">
            <a:spLocks noChangeArrowheads="1"/>
          </p:cNvSpPr>
          <p:nvPr/>
        </p:nvSpPr>
        <p:spPr bwMode="auto">
          <a:xfrm>
            <a:off x="8788379" y="22216512"/>
            <a:ext cx="4974959" cy="1323439"/>
          </a:xfrm>
          <a:prstGeom prst="rect">
            <a:avLst/>
          </a:prstGeom>
          <a:ln w="50800">
            <a:solidFill>
              <a:schemeClr val="tx1"/>
            </a:solidFill>
            <a:tailEnd type="arrow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defRPr sz="4000"/>
            </a:lvl1pPr>
          </a:lstStyle>
          <a:p>
            <a:r>
              <a:rPr lang="en-US" altLang="zh-CN" dirty="0"/>
              <a:t>Connected component filters</a:t>
            </a:r>
            <a:endParaRPr lang="zh-CN" altLang="en-US" dirty="0"/>
          </a:p>
        </p:txBody>
      </p:sp>
      <p:sp>
        <p:nvSpPr>
          <p:cNvPr id="97" name="TextBox 2"/>
          <p:cNvSpPr txBox="1">
            <a:spLocks noChangeArrowheads="1"/>
          </p:cNvSpPr>
          <p:nvPr/>
        </p:nvSpPr>
        <p:spPr bwMode="auto">
          <a:xfrm>
            <a:off x="8820234" y="24245929"/>
            <a:ext cx="4943104" cy="707886"/>
          </a:xfrm>
          <a:prstGeom prst="rect">
            <a:avLst/>
          </a:prstGeom>
          <a:ln w="50800">
            <a:solidFill>
              <a:schemeClr val="tx1"/>
            </a:solidFill>
            <a:tailEnd type="arrow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defRPr sz="4000"/>
            </a:lvl1pPr>
          </a:lstStyle>
          <a:p>
            <a:r>
              <a:rPr lang="en-US" altLang="zh-CN" dirty="0"/>
              <a:t>Fissure surface fitting</a:t>
            </a:r>
            <a:endParaRPr lang="zh-CN" altLang="en-US" dirty="0"/>
          </a:p>
        </p:txBody>
      </p:sp>
      <p:cxnSp>
        <p:nvCxnSpPr>
          <p:cNvPr id="98" name="直接箭头连接符 4"/>
          <p:cNvCxnSpPr>
            <a:stCxn id="93" idx="2"/>
            <a:endCxn id="96" idx="0"/>
          </p:cNvCxnSpPr>
          <p:nvPr/>
        </p:nvCxnSpPr>
        <p:spPr>
          <a:xfrm>
            <a:off x="11267896" y="21544685"/>
            <a:ext cx="7963" cy="67182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4"/>
          <p:cNvCxnSpPr>
            <a:stCxn id="96" idx="2"/>
            <a:endCxn id="97" idx="0"/>
          </p:cNvCxnSpPr>
          <p:nvPr/>
        </p:nvCxnSpPr>
        <p:spPr>
          <a:xfrm>
            <a:off x="11275859" y="23539951"/>
            <a:ext cx="15927" cy="70597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2"/>
          <p:cNvSpPr txBox="1">
            <a:spLocks noChangeArrowheads="1"/>
          </p:cNvSpPr>
          <p:nvPr/>
        </p:nvSpPr>
        <p:spPr bwMode="auto">
          <a:xfrm>
            <a:off x="2597012" y="13771984"/>
            <a:ext cx="5242933" cy="1323439"/>
          </a:xfrm>
          <a:prstGeom prst="rect">
            <a:avLst/>
          </a:prstGeom>
          <a:ln w="50800">
            <a:solidFill>
              <a:schemeClr val="tx1"/>
            </a:solidFill>
            <a:tailEnd type="arrow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defRPr sz="4000"/>
            </a:lvl1pPr>
          </a:lstStyle>
          <a:p>
            <a:r>
              <a:rPr lang="en-US" altLang="zh-CN"/>
              <a:t>Lobe  average statistical shape model</a:t>
            </a:r>
            <a:endParaRPr lang="zh-CN" altLang="en-US" dirty="0"/>
          </a:p>
        </p:txBody>
      </p:sp>
      <p:cxnSp>
        <p:nvCxnSpPr>
          <p:cNvPr id="120" name="直接箭头连接符 119"/>
          <p:cNvCxnSpPr/>
          <p:nvPr/>
        </p:nvCxnSpPr>
        <p:spPr>
          <a:xfrm flipH="1">
            <a:off x="11208228" y="6872423"/>
            <a:ext cx="1" cy="33044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40" idx="2"/>
            <a:endCxn id="94" idx="0"/>
          </p:cNvCxnSpPr>
          <p:nvPr/>
        </p:nvCxnSpPr>
        <p:spPr>
          <a:xfrm flipH="1">
            <a:off x="11259931" y="16985799"/>
            <a:ext cx="15928" cy="1794166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"/>
          <p:cNvCxnSpPr>
            <a:stCxn id="33" idx="2"/>
            <a:endCxn id="40" idx="0"/>
          </p:cNvCxnSpPr>
          <p:nvPr/>
        </p:nvCxnSpPr>
        <p:spPr>
          <a:xfrm>
            <a:off x="11259932" y="13605009"/>
            <a:ext cx="15927" cy="205735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44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6" grpId="0"/>
      <p:bldP spid="38" grpId="0"/>
      <p:bldP spid="40" grpId="0" animBg="1"/>
      <p:bldP spid="41" grpId="0"/>
      <p:bldP spid="42" grpId="0" animBg="1"/>
      <p:bldP spid="75" grpId="0"/>
      <p:bldP spid="93" grpId="0" animBg="1"/>
      <p:bldP spid="94" grpId="0" animBg="1"/>
      <p:bldP spid="96" grpId="0" animBg="1"/>
      <p:bldP spid="97" grpId="0" animBg="1"/>
      <p:bldP spid="10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</TotalTime>
  <Words>76</Words>
  <Application>Microsoft Office PowerPoint</Application>
  <PresentationFormat>自定义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22</cp:revision>
  <dcterms:created xsi:type="dcterms:W3CDTF">2018-05-04T22:30:27Z</dcterms:created>
  <dcterms:modified xsi:type="dcterms:W3CDTF">2018-10-27T07:51:28Z</dcterms:modified>
</cp:coreProperties>
</file>