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lIns="0" rIns="0" tIns="0" bIns="0" anchor="ctr"/>
          <a:p>
            <a:r>
              <a:rPr lang="en-NZ">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NZ"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685800" y="2130480"/>
            <a:ext cx="7771680" cy="146916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PTK fissure detection instruction</a:t>
            </a:r>
            <a:endParaRPr/>
          </a:p>
        </p:txBody>
      </p:sp>
      <p:sp>
        <p:nvSpPr>
          <p:cNvPr id="73" name="CustomShape 2"/>
          <p:cNvSpPr/>
          <p:nvPr/>
        </p:nvSpPr>
        <p:spPr>
          <a:xfrm>
            <a:off x="1371600" y="3886200"/>
            <a:ext cx="6400080" cy="1751760"/>
          </a:xfrm>
          <a:prstGeom prst="rect">
            <a:avLst/>
          </a:prstGeom>
          <a:noFill/>
          <a:ln>
            <a:noFill/>
          </a:ln>
        </p:spPr>
        <p:txBody>
          <a:bodyPr lIns="90000" rIns="90000" tIns="45000" bIns="45000"/>
          <a:p>
            <a:pPr algn="r">
              <a:lnSpc>
                <a:spcPct val="100000"/>
              </a:lnSpc>
            </a:pPr>
            <a:r>
              <a:rPr lang="en-NZ" sz="3200">
                <a:solidFill>
                  <a:srgbClr val="8b8b8b"/>
                </a:solidFill>
                <a:latin typeface="Calibri"/>
              </a:rPr>
              <a:t>Yuwen</a:t>
            </a:r>
            <a:endParaRPr/>
          </a:p>
          <a:p>
            <a:pPr algn="r">
              <a:lnSpc>
                <a:spcPct val="100000"/>
              </a:lnSpc>
            </a:pPr>
            <a:r>
              <a:rPr lang="en-NZ" sz="3200">
                <a:solidFill>
                  <a:srgbClr val="8b8b8b"/>
                </a:solidFill>
                <a:latin typeface="Calibri"/>
              </a:rPr>
              <a:t>2016.01.11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Picture 1" descr=""/>
          <p:cNvPicPr/>
          <p:nvPr/>
        </p:nvPicPr>
        <p:blipFill>
          <a:blip r:embed="rId1"/>
          <a:stretch>
            <a:fillRect/>
          </a:stretch>
        </p:blipFill>
        <p:spPr>
          <a:xfrm>
            <a:off x="485640" y="304920"/>
            <a:ext cx="8468640" cy="4952160"/>
          </a:xfrm>
          <a:prstGeom prst="rect">
            <a:avLst/>
          </a:prstGeom>
          <a:ln>
            <a:noFill/>
          </a:ln>
        </p:spPr>
      </p:pic>
      <p:sp>
        <p:nvSpPr>
          <p:cNvPr id="75" name="CustomShape 1"/>
          <p:cNvSpPr/>
          <p:nvPr/>
        </p:nvSpPr>
        <p:spPr>
          <a:xfrm>
            <a:off x="4876920" y="2666880"/>
            <a:ext cx="685080" cy="304200"/>
          </a:xfrm>
          <a:prstGeom prst="rect">
            <a:avLst/>
          </a:prstGeom>
          <a:noFill/>
          <a:ln w="22320">
            <a:solidFill>
              <a:srgbClr val="ff0000"/>
            </a:solidFill>
            <a:round/>
          </a:ln>
        </p:spPr>
      </p:sp>
      <p:sp>
        <p:nvSpPr>
          <p:cNvPr id="76" name="CustomShape 2"/>
          <p:cNvSpPr/>
          <p:nvPr/>
        </p:nvSpPr>
        <p:spPr>
          <a:xfrm>
            <a:off x="4720320" y="2990160"/>
            <a:ext cx="536760" cy="2418480"/>
          </a:xfrm>
          <a:prstGeom prst="straightConnector1">
            <a:avLst/>
          </a:prstGeom>
          <a:noFill/>
          <a:ln w="15840">
            <a:solidFill>
              <a:srgbClr val="ff0000"/>
            </a:solidFill>
            <a:round/>
            <a:tailEnd len="med" type="triangle" w="med"/>
          </a:ln>
        </p:spPr>
      </p:sp>
      <p:sp>
        <p:nvSpPr>
          <p:cNvPr id="77" name="CustomShape 3"/>
          <p:cNvSpPr/>
          <p:nvPr/>
        </p:nvSpPr>
        <p:spPr>
          <a:xfrm>
            <a:off x="3200400" y="5486400"/>
            <a:ext cx="3351960" cy="912960"/>
          </a:xfrm>
          <a:prstGeom prst="rect">
            <a:avLst/>
          </a:prstGeom>
          <a:noFill/>
          <a:ln>
            <a:noFill/>
          </a:ln>
        </p:spPr>
        <p:txBody>
          <a:bodyPr lIns="90000" rIns="90000" tIns="45000" bIns="45000"/>
          <a:p>
            <a:pPr>
              <a:lnSpc>
                <a:spcPct val="100000"/>
              </a:lnSpc>
            </a:pPr>
            <a:r>
              <a:rPr lang="en-NZ">
                <a:solidFill>
                  <a:srgbClr val="000000"/>
                </a:solidFill>
                <a:latin typeface="Calibri"/>
              </a:rPr>
              <a:t>Click the plugin “</a:t>
            </a:r>
            <a:r>
              <a:rPr lang="en-NZ">
                <a:solidFill>
                  <a:srgbClr val="ff0000"/>
                </a:solidFill>
                <a:latin typeface="Calibri"/>
              </a:rPr>
              <a:t>My Fissure Plane</a:t>
            </a:r>
            <a:r>
              <a:rPr lang="en-NZ">
                <a:solidFill>
                  <a:srgbClr val="000000"/>
                </a:solidFill>
                <a:latin typeface="Calibri"/>
              </a:rPr>
              <a:t>” to run the fissure plane detection algorithm.</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8" name="Picture 3" descr=""/>
          <p:cNvPicPr/>
          <p:nvPr/>
        </p:nvPicPr>
        <p:blipFill>
          <a:blip r:embed="rId1"/>
          <a:stretch>
            <a:fillRect/>
          </a:stretch>
        </p:blipFill>
        <p:spPr>
          <a:xfrm>
            <a:off x="3657600" y="685800"/>
            <a:ext cx="4966920" cy="2361600"/>
          </a:xfrm>
          <a:prstGeom prst="rect">
            <a:avLst/>
          </a:prstGeom>
          <a:ln>
            <a:noFill/>
          </a:ln>
        </p:spPr>
      </p:pic>
      <p:sp>
        <p:nvSpPr>
          <p:cNvPr id="79" name="CustomShape 1"/>
          <p:cNvSpPr/>
          <p:nvPr/>
        </p:nvSpPr>
        <p:spPr>
          <a:xfrm>
            <a:off x="255960" y="94680"/>
            <a:ext cx="3199680" cy="6672960"/>
          </a:xfrm>
          <a:prstGeom prst="rect">
            <a:avLst/>
          </a:prstGeom>
          <a:noFill/>
          <a:ln>
            <a:noFill/>
          </a:ln>
        </p:spPr>
        <p:txBody>
          <a:bodyPr lIns="90000" rIns="90000" tIns="45000" bIns="45000"/>
          <a:p>
            <a:pPr>
              <a:lnSpc>
                <a:spcPct val="100000"/>
              </a:lnSpc>
              <a:buFont typeface="Calibri"/>
              <a:buAutoNum type="arabicPeriod"/>
            </a:pPr>
            <a:r>
              <a:rPr lang="en-NZ">
                <a:solidFill>
                  <a:srgbClr val="000000"/>
                </a:solidFill>
                <a:latin typeface="Calibri"/>
              </a:rPr>
              <a:t>If the fissure detection result is not good enough, e.g. the detected fissure line is far away from the target fissure line, you can try to reduce the values of these three parameters: </a:t>
            </a:r>
            <a:r>
              <a:rPr lang="en-NZ">
                <a:solidFill>
                  <a:srgbClr val="ff0000"/>
                </a:solidFill>
                <a:latin typeface="Calibri"/>
              </a:rPr>
              <a:t>LO Searching Region</a:t>
            </a:r>
            <a:r>
              <a:rPr lang="en-NZ">
                <a:solidFill>
                  <a:srgbClr val="000000"/>
                </a:solidFill>
                <a:latin typeface="Calibri"/>
              </a:rPr>
              <a:t>, </a:t>
            </a:r>
            <a:r>
              <a:rPr lang="en-NZ">
                <a:solidFill>
                  <a:srgbClr val="ff0000"/>
                </a:solidFill>
                <a:latin typeface="Calibri"/>
              </a:rPr>
              <a:t>RO Searching Region</a:t>
            </a:r>
            <a:r>
              <a:rPr lang="en-NZ">
                <a:solidFill>
                  <a:srgbClr val="000000"/>
                </a:solidFill>
                <a:latin typeface="Calibri"/>
              </a:rPr>
              <a:t> and </a:t>
            </a:r>
            <a:r>
              <a:rPr lang="en-NZ">
                <a:solidFill>
                  <a:srgbClr val="ff0000"/>
                </a:solidFill>
                <a:latin typeface="Calibri"/>
              </a:rPr>
              <a:t>RH Searching Region</a:t>
            </a:r>
            <a:r>
              <a:rPr lang="en-NZ">
                <a:solidFill>
                  <a:srgbClr val="000000"/>
                </a:solidFill>
                <a:latin typeface="Calibri"/>
              </a:rPr>
              <a:t>. </a:t>
            </a:r>
            <a:endParaRPr/>
          </a:p>
          <a:p>
            <a:pPr>
              <a:lnSpc>
                <a:spcPct val="100000"/>
              </a:lnSpc>
              <a:buFont typeface="Calibri"/>
              <a:buAutoNum type="arabicPeriod"/>
            </a:pPr>
            <a:r>
              <a:rPr lang="en-NZ">
                <a:solidFill>
                  <a:srgbClr val="000000"/>
                </a:solidFill>
                <a:latin typeface="Calibri"/>
              </a:rPr>
              <a:t>Reduce the values of LO Searching Region value and RO searching </a:t>
            </a:r>
            <a:r>
              <a:rPr lang="en-NZ">
                <a:solidFill>
                  <a:srgbClr val="ff0000"/>
                </a:solidFill>
                <a:latin typeface="Calibri"/>
              </a:rPr>
              <a:t>5 to 10 </a:t>
            </a:r>
            <a:r>
              <a:rPr lang="en-NZ">
                <a:solidFill>
                  <a:srgbClr val="000000"/>
                </a:solidFill>
                <a:latin typeface="Calibri"/>
              </a:rPr>
              <a:t>each time, reduce the value of RH Searching Region </a:t>
            </a:r>
            <a:r>
              <a:rPr lang="en-NZ">
                <a:solidFill>
                  <a:srgbClr val="ff0000"/>
                </a:solidFill>
                <a:latin typeface="Calibri"/>
              </a:rPr>
              <a:t>3 to 8 </a:t>
            </a:r>
            <a:r>
              <a:rPr lang="en-NZ">
                <a:solidFill>
                  <a:srgbClr val="000000"/>
                </a:solidFill>
                <a:latin typeface="Calibri"/>
              </a:rPr>
              <a:t>each time.</a:t>
            </a:r>
            <a:endParaRPr/>
          </a:p>
          <a:p>
            <a:pPr>
              <a:lnSpc>
                <a:spcPct val="100000"/>
              </a:lnSpc>
              <a:buFont typeface="Calibri"/>
              <a:buAutoNum type="arabicPeriod"/>
            </a:pPr>
            <a:r>
              <a:rPr lang="en-NZ">
                <a:solidFill>
                  <a:srgbClr val="000000"/>
                </a:solidFill>
                <a:latin typeface="Calibri"/>
              </a:rPr>
              <a:t>Then click the plugin “My Fissure Plane” again to do a second calculation. </a:t>
            </a:r>
            <a:endParaRPr/>
          </a:p>
        </p:txBody>
      </p:sp>
      <p:sp>
        <p:nvSpPr>
          <p:cNvPr id="80" name="CustomShape 2"/>
          <p:cNvSpPr/>
          <p:nvPr/>
        </p:nvSpPr>
        <p:spPr>
          <a:xfrm>
            <a:off x="3714840" y="2133720"/>
            <a:ext cx="3066480" cy="456480"/>
          </a:xfrm>
          <a:prstGeom prst="rect">
            <a:avLst/>
          </a:prstGeom>
          <a:noFill/>
          <a:ln w="22320">
            <a:solidFill>
              <a:srgbClr val="ff0000"/>
            </a:solidFill>
            <a:round/>
          </a:ln>
        </p:spPr>
      </p:sp>
      <p:sp>
        <p:nvSpPr>
          <p:cNvPr id="81" name="CustomShape 3"/>
          <p:cNvSpPr/>
          <p:nvPr/>
        </p:nvSpPr>
        <p:spPr>
          <a:xfrm>
            <a:off x="3352680" y="2590200"/>
            <a:ext cx="685080" cy="456480"/>
          </a:xfrm>
          <a:prstGeom prst="straightConnector1">
            <a:avLst/>
          </a:prstGeom>
          <a:noFill/>
          <a:ln w="15840">
            <a:solidFill>
              <a:srgbClr val="ff0000"/>
            </a:solidFill>
            <a:round/>
            <a:tailEnd len="med" type="triangle" w="med"/>
          </a:ln>
        </p:spPr>
      </p:sp>
      <p:sp>
        <p:nvSpPr>
          <p:cNvPr id="82" name="CustomShape 4"/>
          <p:cNvSpPr/>
          <p:nvPr/>
        </p:nvSpPr>
        <p:spPr>
          <a:xfrm>
            <a:off x="4724280" y="3886200"/>
            <a:ext cx="3428280" cy="1735200"/>
          </a:xfrm>
          <a:prstGeom prst="rect">
            <a:avLst/>
          </a:prstGeom>
          <a:noFill/>
          <a:ln>
            <a:noFill/>
          </a:ln>
        </p:spPr>
        <p:txBody>
          <a:bodyPr lIns="90000" rIns="90000" tIns="45000" bIns="45000"/>
          <a:p>
            <a:pPr>
              <a:lnSpc>
                <a:spcPct val="100000"/>
              </a:lnSpc>
            </a:pPr>
            <a:r>
              <a:rPr lang="en-NZ">
                <a:solidFill>
                  <a:srgbClr val="000000"/>
                </a:solidFill>
                <a:latin typeface="Calibri"/>
              </a:rPr>
              <a:t>4. Also, you can try to reduce the value of the parameter: </a:t>
            </a:r>
            <a:r>
              <a:rPr lang="en-NZ">
                <a:solidFill>
                  <a:srgbClr val="ff0000"/>
                </a:solidFill>
                <a:latin typeface="Calibri"/>
              </a:rPr>
              <a:t>Min Component Size</a:t>
            </a:r>
            <a:r>
              <a:rPr lang="en-NZ">
                <a:solidFill>
                  <a:srgbClr val="000000"/>
                </a:solidFill>
                <a:latin typeface="Calibri"/>
              </a:rPr>
              <a:t> reduce about 50 each time to see if the result is improved.</a:t>
            </a:r>
            <a:endParaRPr/>
          </a:p>
        </p:txBody>
      </p:sp>
      <p:sp>
        <p:nvSpPr>
          <p:cNvPr id="83" name="CustomShape 5"/>
          <p:cNvSpPr/>
          <p:nvPr/>
        </p:nvSpPr>
        <p:spPr>
          <a:xfrm>
            <a:off x="6858000" y="2133720"/>
            <a:ext cx="1294560" cy="456480"/>
          </a:xfrm>
          <a:prstGeom prst="rect">
            <a:avLst/>
          </a:prstGeom>
          <a:noFill/>
          <a:ln w="22320">
            <a:solidFill>
              <a:srgbClr val="ff0000"/>
            </a:solidFill>
            <a:round/>
          </a:ln>
        </p:spPr>
      </p:sp>
      <p:sp>
        <p:nvSpPr>
          <p:cNvPr id="84" name="CustomShape 6"/>
          <p:cNvSpPr/>
          <p:nvPr/>
        </p:nvSpPr>
        <p:spPr>
          <a:xfrm>
            <a:off x="7124760" y="2619360"/>
            <a:ext cx="342360" cy="1266120"/>
          </a:xfrm>
          <a:prstGeom prst="straightConnector1">
            <a:avLst/>
          </a:prstGeom>
          <a:noFill/>
          <a:ln w="15840">
            <a:solidFill>
              <a:srgbClr val="ff0000"/>
            </a:solidFill>
            <a:round/>
            <a:tailEnd len="med" type="triangle" w="me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5" name="Picture 1" descr=""/>
          <p:cNvPicPr/>
          <p:nvPr/>
        </p:nvPicPr>
        <p:blipFill>
          <a:blip r:embed="rId1"/>
          <a:stretch>
            <a:fillRect/>
          </a:stretch>
        </p:blipFill>
        <p:spPr>
          <a:xfrm>
            <a:off x="228600" y="228600"/>
            <a:ext cx="7990920" cy="4438080"/>
          </a:xfrm>
          <a:prstGeom prst="rect">
            <a:avLst/>
          </a:prstGeom>
          <a:ln>
            <a:noFill/>
          </a:ln>
        </p:spPr>
      </p:pic>
      <p:sp>
        <p:nvSpPr>
          <p:cNvPr id="86" name="CustomShape 1"/>
          <p:cNvSpPr/>
          <p:nvPr/>
        </p:nvSpPr>
        <p:spPr>
          <a:xfrm>
            <a:off x="1371600" y="5029200"/>
            <a:ext cx="5866560" cy="1186560"/>
          </a:xfrm>
          <a:prstGeom prst="rect">
            <a:avLst/>
          </a:prstGeom>
          <a:noFill/>
          <a:ln>
            <a:noFill/>
          </a:ln>
        </p:spPr>
        <p:txBody>
          <a:bodyPr lIns="90000" rIns="90000" tIns="45000" bIns="45000"/>
          <a:p>
            <a:pPr>
              <a:lnSpc>
                <a:spcPct val="100000"/>
              </a:lnSpc>
            </a:pPr>
            <a:r>
              <a:rPr lang="en-NZ">
                <a:solidFill>
                  <a:srgbClr val="000000"/>
                </a:solidFill>
                <a:latin typeface="Calibri"/>
              </a:rPr>
              <a:t>The software may not find all the three fissures successfully (as show in the picture), in that case, you just need to correct the fissures which can be detected successfully.</a:t>
            </a:r>
            <a:endParaRPr/>
          </a:p>
        </p:txBody>
      </p:sp>
      <p:sp>
        <p:nvSpPr>
          <p:cNvPr id="87" name="CustomShape 2"/>
          <p:cNvSpPr/>
          <p:nvPr/>
        </p:nvSpPr>
        <p:spPr>
          <a:xfrm>
            <a:off x="4800600" y="1872000"/>
            <a:ext cx="3587760" cy="1461600"/>
          </a:xfrm>
          <a:prstGeom prst="rect">
            <a:avLst/>
          </a:prstGeom>
          <a:noFill/>
          <a:ln>
            <a:noFill/>
          </a:ln>
        </p:spPr>
        <p:txBody>
          <a:bodyPr lIns="90000" rIns="90000" tIns="45000" bIns="45000"/>
          <a:p>
            <a:pPr>
              <a:lnSpc>
                <a:spcPct val="100000"/>
              </a:lnSpc>
              <a:buFont typeface="Wingdings" charset="2"/>
              <a:buChar char=""/>
            </a:pPr>
            <a:r>
              <a:rPr lang="en-NZ">
                <a:solidFill>
                  <a:srgbClr val="ff0000"/>
                </a:solidFill>
                <a:latin typeface="Calibri"/>
              </a:rPr>
              <a:t>After the fissure detection calculation, you can move on to the correct mode for correcting the result ,  click the button ‘Correct’ .</a:t>
            </a:r>
            <a:endParaRPr/>
          </a:p>
        </p:txBody>
      </p:sp>
      <p:sp>
        <p:nvSpPr>
          <p:cNvPr id="88" name="CustomShape 3"/>
          <p:cNvSpPr/>
          <p:nvPr/>
        </p:nvSpPr>
        <p:spPr>
          <a:xfrm>
            <a:off x="5976000" y="685440"/>
            <a:ext cx="804960" cy="1258200"/>
          </a:xfrm>
          <a:prstGeom prst="straightConnector1">
            <a:avLst/>
          </a:prstGeom>
          <a:noFill/>
          <a:ln w="15840">
            <a:solidFill>
              <a:srgbClr val="ff0000"/>
            </a:solidFill>
            <a:round/>
            <a:tailEnd len="med" type="triangle" w="med"/>
          </a:ln>
        </p:spPr>
      </p:sp>
      <p:sp>
        <p:nvSpPr>
          <p:cNvPr id="89" name="CustomShape 4"/>
          <p:cNvSpPr/>
          <p:nvPr/>
        </p:nvSpPr>
        <p:spPr>
          <a:xfrm>
            <a:off x="6400800" y="304920"/>
            <a:ext cx="1065960" cy="380160"/>
          </a:xfrm>
          <a:prstGeom prst="rect">
            <a:avLst/>
          </a:prstGeom>
          <a:noFill/>
          <a:ln w="22320">
            <a:solidFill>
              <a:srgbClr val="ff0000"/>
            </a:solidFill>
            <a:round/>
          </a:ln>
        </p:spPr>
      </p:sp>
      <p:sp>
        <p:nvSpPr>
          <p:cNvPr id="90" name="CustomShape 5"/>
          <p:cNvSpPr/>
          <p:nvPr/>
        </p:nvSpPr>
        <p:spPr>
          <a:xfrm>
            <a:off x="4824000" y="3434760"/>
            <a:ext cx="3513960" cy="1460880"/>
          </a:xfrm>
          <a:prstGeom prst="rect">
            <a:avLst/>
          </a:prstGeom>
          <a:noFill/>
          <a:ln>
            <a:noFill/>
          </a:ln>
        </p:spPr>
        <p:txBody>
          <a:bodyPr lIns="90000" rIns="90000" tIns="45000" bIns="45000"/>
          <a:p>
            <a:pPr>
              <a:lnSpc>
                <a:spcPct val="100000"/>
              </a:lnSpc>
              <a:buFont typeface="Wingdings" charset="2"/>
              <a:buChar char=""/>
            </a:pPr>
            <a:r>
              <a:rPr lang="en-NZ">
                <a:solidFill>
                  <a:srgbClr val="ff0000"/>
                </a:solidFill>
                <a:latin typeface="Calibri"/>
              </a:rPr>
              <a:t>You can also right click the mouse and drag the mouse at the same time to zoom in and out the picture.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1" name="Picture 1" descr=""/>
          <p:cNvPicPr/>
          <p:nvPr/>
        </p:nvPicPr>
        <p:blipFill>
          <a:blip r:embed="rId1"/>
          <a:stretch>
            <a:fillRect/>
          </a:stretch>
        </p:blipFill>
        <p:spPr>
          <a:xfrm>
            <a:off x="304920" y="152280"/>
            <a:ext cx="8551080" cy="4037760"/>
          </a:xfrm>
          <a:prstGeom prst="rect">
            <a:avLst/>
          </a:prstGeom>
          <a:ln>
            <a:noFill/>
          </a:ln>
        </p:spPr>
      </p:pic>
      <p:sp>
        <p:nvSpPr>
          <p:cNvPr id="92" name="CustomShape 1"/>
          <p:cNvSpPr/>
          <p:nvPr/>
        </p:nvSpPr>
        <p:spPr>
          <a:xfrm>
            <a:off x="5867280" y="533520"/>
            <a:ext cx="646920" cy="456480"/>
          </a:xfrm>
          <a:prstGeom prst="rect">
            <a:avLst/>
          </a:prstGeom>
          <a:noFill/>
          <a:ln w="22320">
            <a:solidFill>
              <a:srgbClr val="ff0000"/>
            </a:solidFill>
            <a:round/>
          </a:ln>
        </p:spPr>
      </p:sp>
      <p:sp>
        <p:nvSpPr>
          <p:cNvPr id="93" name="CustomShape 2"/>
          <p:cNvSpPr/>
          <p:nvPr/>
        </p:nvSpPr>
        <p:spPr>
          <a:xfrm>
            <a:off x="2743200" y="1028880"/>
            <a:ext cx="3422520" cy="3466440"/>
          </a:xfrm>
          <a:prstGeom prst="straightConnector1">
            <a:avLst/>
          </a:prstGeom>
          <a:noFill/>
          <a:ln w="15840">
            <a:solidFill>
              <a:srgbClr val="ff0000"/>
            </a:solidFill>
            <a:round/>
            <a:tailEnd len="med" type="triangle" w="med"/>
          </a:ln>
        </p:spPr>
      </p:sp>
      <p:sp>
        <p:nvSpPr>
          <p:cNvPr id="94" name="CustomShape 3"/>
          <p:cNvSpPr/>
          <p:nvPr/>
        </p:nvSpPr>
        <p:spPr>
          <a:xfrm>
            <a:off x="304920" y="4164840"/>
            <a:ext cx="4679640" cy="3106800"/>
          </a:xfrm>
          <a:prstGeom prst="rect">
            <a:avLst/>
          </a:prstGeom>
          <a:noFill/>
          <a:ln>
            <a:noFill/>
          </a:ln>
        </p:spPr>
        <p:txBody>
          <a:bodyPr lIns="90000" rIns="90000" tIns="45000" bIns="45000"/>
          <a:p>
            <a:pPr>
              <a:lnSpc>
                <a:spcPct val="100000"/>
              </a:lnSpc>
            </a:pPr>
            <a:r>
              <a:rPr lang="en-NZ">
                <a:solidFill>
                  <a:srgbClr val="000000"/>
                </a:solidFill>
                <a:latin typeface="Calibri"/>
              </a:rPr>
              <a:t>1. If you want to correct the fissure e.g. left oblique fissure (pay attention that the lung showed in the right part of the picture is the left lung), you need to click the plugin </a:t>
            </a:r>
            <a:r>
              <a:rPr lang="en-NZ">
                <a:solidFill>
                  <a:srgbClr val="ff0000"/>
                </a:solidFill>
                <a:latin typeface="Calibri"/>
              </a:rPr>
              <a:t>“Select LO Correct Point</a:t>
            </a:r>
            <a:r>
              <a:rPr lang="en-NZ">
                <a:solidFill>
                  <a:srgbClr val="000000"/>
                </a:solidFill>
                <a:latin typeface="Calibri"/>
              </a:rPr>
              <a:t>”,  the mouse will become a “cross”, then you can select some landmarks around the left oblique fissure plane on the picture.</a:t>
            </a:r>
            <a:endParaRPr/>
          </a:p>
        </p:txBody>
      </p:sp>
      <p:sp>
        <p:nvSpPr>
          <p:cNvPr id="95" name="CustomShape 4"/>
          <p:cNvSpPr/>
          <p:nvPr/>
        </p:nvSpPr>
        <p:spPr>
          <a:xfrm>
            <a:off x="5029200" y="4495680"/>
            <a:ext cx="3199680" cy="2283840"/>
          </a:xfrm>
          <a:prstGeom prst="rect">
            <a:avLst/>
          </a:prstGeom>
          <a:noFill/>
          <a:ln>
            <a:noFill/>
          </a:ln>
        </p:spPr>
        <p:txBody>
          <a:bodyPr lIns="90000" rIns="90000" tIns="45000" bIns="45000"/>
          <a:p>
            <a:pPr>
              <a:lnSpc>
                <a:spcPct val="100000"/>
              </a:lnSpc>
            </a:pPr>
            <a:r>
              <a:rPr lang="en-NZ">
                <a:solidFill>
                  <a:srgbClr val="000000"/>
                </a:solidFill>
                <a:latin typeface="Calibri"/>
              </a:rPr>
              <a:t>2. Plugin “</a:t>
            </a:r>
            <a:r>
              <a:rPr lang="en-NZ">
                <a:solidFill>
                  <a:srgbClr val="ff0000"/>
                </a:solidFill>
                <a:latin typeface="Calibri"/>
              </a:rPr>
              <a:t>Select RH Correct Point</a:t>
            </a:r>
            <a:r>
              <a:rPr lang="en-NZ">
                <a:solidFill>
                  <a:srgbClr val="000000"/>
                </a:solidFill>
                <a:latin typeface="Calibri"/>
              </a:rPr>
              <a:t>” is for selecting right horizontal fissure landmarks and plugin “Select RO Correct Point” if for selecting right oblique fissure landmarks.</a:t>
            </a:r>
            <a:endParaRPr/>
          </a:p>
        </p:txBody>
      </p:sp>
      <p:sp>
        <p:nvSpPr>
          <p:cNvPr id="96" name="CustomShape 5"/>
          <p:cNvSpPr/>
          <p:nvPr/>
        </p:nvSpPr>
        <p:spPr>
          <a:xfrm>
            <a:off x="6600960" y="542880"/>
            <a:ext cx="1323360" cy="456480"/>
          </a:xfrm>
          <a:prstGeom prst="rect">
            <a:avLst/>
          </a:prstGeom>
          <a:noFill/>
          <a:ln w="22320">
            <a:solidFill>
              <a:srgbClr val="ff0000"/>
            </a:solidFill>
            <a:round/>
          </a:ln>
        </p:spPr>
      </p:sp>
      <p:sp>
        <p:nvSpPr>
          <p:cNvPr id="97" name="CustomShape 6"/>
          <p:cNvSpPr/>
          <p:nvPr/>
        </p:nvSpPr>
        <p:spPr>
          <a:xfrm>
            <a:off x="6676920" y="1066680"/>
            <a:ext cx="327960" cy="3513960"/>
          </a:xfrm>
          <a:prstGeom prst="straightConnector1">
            <a:avLst/>
          </a:prstGeom>
          <a:noFill/>
          <a:ln w="15840">
            <a:solidFill>
              <a:srgbClr val="ff0000"/>
            </a:solidFill>
            <a:round/>
            <a:tailEnd len="med" type="triangle" w="med"/>
          </a:ln>
        </p:spPr>
      </p:sp>
      <p:sp>
        <p:nvSpPr>
          <p:cNvPr id="98" name="CustomShape 7"/>
          <p:cNvSpPr/>
          <p:nvPr/>
        </p:nvSpPr>
        <p:spPr>
          <a:xfrm>
            <a:off x="5046840" y="2176560"/>
            <a:ext cx="2050920" cy="2009520"/>
          </a:xfrm>
          <a:prstGeom prst="rect">
            <a:avLst/>
          </a:prstGeom>
          <a:noFill/>
          <a:ln>
            <a:noFill/>
          </a:ln>
        </p:spPr>
        <p:txBody>
          <a:bodyPr lIns="90000" rIns="90000" tIns="45000" bIns="45000"/>
          <a:p>
            <a:pPr>
              <a:lnSpc>
                <a:spcPct val="100000"/>
              </a:lnSpc>
            </a:pPr>
            <a:r>
              <a:rPr lang="en-NZ">
                <a:solidFill>
                  <a:srgbClr val="ff0000"/>
                </a:solidFill>
                <a:latin typeface="Calibri"/>
              </a:rPr>
              <a:t>3. After the landmarks are selected, click the plugin ”Start Correct” to start correction.</a:t>
            </a:r>
            <a:endParaRPr/>
          </a:p>
        </p:txBody>
      </p:sp>
      <p:sp>
        <p:nvSpPr>
          <p:cNvPr id="99" name="CustomShape 8"/>
          <p:cNvSpPr/>
          <p:nvPr/>
        </p:nvSpPr>
        <p:spPr>
          <a:xfrm>
            <a:off x="5257800" y="533520"/>
            <a:ext cx="532800" cy="456480"/>
          </a:xfrm>
          <a:prstGeom prst="rect">
            <a:avLst/>
          </a:prstGeom>
          <a:noFill/>
          <a:ln w="22320">
            <a:solidFill>
              <a:srgbClr val="ff0000"/>
            </a:solidFill>
            <a:round/>
          </a:ln>
        </p:spPr>
      </p:sp>
      <p:sp>
        <p:nvSpPr>
          <p:cNvPr id="100" name="CustomShape 9"/>
          <p:cNvSpPr/>
          <p:nvPr/>
        </p:nvSpPr>
        <p:spPr>
          <a:xfrm>
            <a:off x="5538960" y="1028880"/>
            <a:ext cx="641520" cy="1204200"/>
          </a:xfrm>
          <a:prstGeom prst="straightConnector1">
            <a:avLst/>
          </a:prstGeom>
          <a:noFill/>
          <a:ln w="15840">
            <a:solidFill>
              <a:srgbClr val="ff0000"/>
            </a:solidFill>
            <a:round/>
            <a:tailEnd len="med" type="triangle" w="med"/>
          </a:ln>
        </p:spPr>
      </p:sp>
      <p:sp>
        <p:nvSpPr>
          <p:cNvPr id="101" name="CustomShape 10"/>
          <p:cNvSpPr/>
          <p:nvPr/>
        </p:nvSpPr>
        <p:spPr>
          <a:xfrm>
            <a:off x="6899040" y="2185920"/>
            <a:ext cx="2050920" cy="2009520"/>
          </a:xfrm>
          <a:prstGeom prst="rect">
            <a:avLst/>
          </a:prstGeom>
          <a:noFill/>
          <a:ln>
            <a:noFill/>
          </a:ln>
        </p:spPr>
        <p:txBody>
          <a:bodyPr lIns="90000" rIns="90000" tIns="45000" bIns="45000"/>
          <a:p>
            <a:pPr>
              <a:lnSpc>
                <a:spcPct val="100000"/>
              </a:lnSpc>
            </a:pPr>
            <a:r>
              <a:rPr lang="en-NZ">
                <a:solidFill>
                  <a:srgbClr val="ff0000"/>
                </a:solidFill>
                <a:latin typeface="Calibri"/>
              </a:rPr>
              <a:t>4. If you select a wrong landmark,  right click the landmark and select “delete marker”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33520" y="1371600"/>
            <a:ext cx="8415360" cy="3929760"/>
          </a:xfrm>
          <a:prstGeom prst="rect">
            <a:avLst/>
          </a:prstGeom>
          <a:noFill/>
          <a:ln>
            <a:noFill/>
          </a:ln>
        </p:spPr>
        <p:txBody>
          <a:bodyPr lIns="90000" rIns="90000" tIns="45000" bIns="45000"/>
          <a:p>
            <a:pPr>
              <a:lnSpc>
                <a:spcPct val="100000"/>
              </a:lnSpc>
              <a:buFont typeface="Wingdings" charset="2"/>
              <a:buChar char=""/>
            </a:pPr>
            <a:r>
              <a:rPr lang="en-NZ">
                <a:solidFill>
                  <a:srgbClr val="000000"/>
                </a:solidFill>
                <a:latin typeface="Calibri"/>
              </a:rPr>
              <a:t>Remember start doing the right horizontal fissure correction after finishing the right oblique fissure correction, because the right oblique fissure is the boundary condition for correcting the horizontal fissure.</a:t>
            </a:r>
            <a:endParaRPr/>
          </a:p>
          <a:p>
            <a:pPr>
              <a:lnSpc>
                <a:spcPct val="100000"/>
              </a:lnSpc>
              <a:buFont typeface="Wingdings" charset="2"/>
              <a:buChar char=""/>
            </a:pPr>
            <a:r>
              <a:rPr lang="en-NZ">
                <a:solidFill>
                  <a:srgbClr val="000000"/>
                </a:solidFill>
                <a:latin typeface="Calibri"/>
              </a:rPr>
              <a:t>Since the correction is calculated around each landmark in 3D, you’d better 1. not make two landmarks too close, 2. not make the landmarks too far away from the fissure line, this may make the correction not accurate enough, 3. do the correction in a single slice for one correction. You will not save too much time if you select a lot of correct points for one correction. After you are familiar with the correction, you can try to select more landmarks in different slices at a time.</a:t>
            </a:r>
            <a:endParaRPr/>
          </a:p>
          <a:p>
            <a:pPr>
              <a:lnSpc>
                <a:spcPct val="100000"/>
              </a:lnSpc>
              <a:buFont typeface="Wingdings" charset="2"/>
              <a:buChar char=""/>
            </a:pPr>
            <a:r>
              <a:rPr lang="en-NZ">
                <a:solidFill>
                  <a:srgbClr val="000000"/>
                </a:solidFill>
                <a:latin typeface="Calibri"/>
              </a:rPr>
              <a:t>You can use sagittal and coronal section to see the fissure plane more clearly.</a:t>
            </a:r>
            <a:endParaRPr/>
          </a:p>
        </p:txBody>
      </p:sp>
      <p:sp>
        <p:nvSpPr>
          <p:cNvPr id="103" name="CustomShape 2"/>
          <p:cNvSpPr/>
          <p:nvPr/>
        </p:nvSpPr>
        <p:spPr>
          <a:xfrm>
            <a:off x="609480" y="762120"/>
            <a:ext cx="2133000" cy="455760"/>
          </a:xfrm>
          <a:prstGeom prst="rect">
            <a:avLst/>
          </a:prstGeom>
          <a:noFill/>
          <a:ln>
            <a:noFill/>
          </a:ln>
        </p:spPr>
        <p:txBody>
          <a:bodyPr lIns="90000" rIns="90000" tIns="45000" bIns="45000"/>
          <a:p>
            <a:pPr>
              <a:lnSpc>
                <a:spcPct val="100000"/>
              </a:lnSpc>
            </a:pPr>
            <a:r>
              <a:rPr lang="en-NZ" sz="2400">
                <a:solidFill>
                  <a:srgbClr val="000000"/>
                </a:solidFill>
                <a:latin typeface="Calibri"/>
              </a:rPr>
              <a:t>Some tips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4" name="Picture 1" descr=""/>
          <p:cNvPicPr/>
          <p:nvPr/>
        </p:nvPicPr>
        <p:blipFill>
          <a:blip r:embed="rId1"/>
          <a:stretch>
            <a:fillRect/>
          </a:stretch>
        </p:blipFill>
        <p:spPr>
          <a:xfrm>
            <a:off x="5181480" y="185400"/>
            <a:ext cx="3580560" cy="4473000"/>
          </a:xfrm>
          <a:prstGeom prst="rect">
            <a:avLst/>
          </a:prstGeom>
          <a:ln>
            <a:noFill/>
          </a:ln>
        </p:spPr>
      </p:pic>
      <p:pic>
        <p:nvPicPr>
          <p:cNvPr id="105" name="Picture 2" descr=""/>
          <p:cNvPicPr/>
          <p:nvPr/>
        </p:nvPicPr>
        <p:blipFill>
          <a:blip r:embed="rId2"/>
          <a:stretch>
            <a:fillRect/>
          </a:stretch>
        </p:blipFill>
        <p:spPr>
          <a:xfrm>
            <a:off x="533520" y="185400"/>
            <a:ext cx="3504600" cy="4385160"/>
          </a:xfrm>
          <a:prstGeom prst="rect">
            <a:avLst/>
          </a:prstGeom>
          <a:ln>
            <a:noFill/>
          </a:ln>
        </p:spPr>
      </p:pic>
      <p:sp>
        <p:nvSpPr>
          <p:cNvPr id="106" name="CustomShape 1"/>
          <p:cNvSpPr/>
          <p:nvPr/>
        </p:nvSpPr>
        <p:spPr>
          <a:xfrm>
            <a:off x="990720" y="4876920"/>
            <a:ext cx="5637960" cy="1186560"/>
          </a:xfrm>
          <a:prstGeom prst="rect">
            <a:avLst/>
          </a:prstGeom>
          <a:noFill/>
          <a:ln>
            <a:noFill/>
          </a:ln>
        </p:spPr>
        <p:txBody>
          <a:bodyPr lIns="90000" rIns="90000" tIns="45000" bIns="45000"/>
          <a:p>
            <a:pPr>
              <a:lnSpc>
                <a:spcPct val="100000"/>
              </a:lnSpc>
            </a:pPr>
            <a:r>
              <a:rPr lang="en-NZ">
                <a:solidFill>
                  <a:srgbClr val="000000"/>
                </a:solidFill>
                <a:latin typeface="Calibri"/>
              </a:rPr>
              <a:t>If you want to delete some error lines (as shown in the picture), you can select some landmarks on the boundary or outside the boundary.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7" name="Picture 1" descr=""/>
          <p:cNvPicPr/>
          <p:nvPr/>
        </p:nvPicPr>
        <p:blipFill>
          <a:blip r:embed="rId1"/>
          <a:stretch>
            <a:fillRect/>
          </a:stretch>
        </p:blipFill>
        <p:spPr>
          <a:xfrm>
            <a:off x="228600" y="304920"/>
            <a:ext cx="8330040" cy="4190400"/>
          </a:xfrm>
          <a:prstGeom prst="rect">
            <a:avLst/>
          </a:prstGeom>
          <a:ln>
            <a:noFill/>
          </a:ln>
        </p:spPr>
      </p:pic>
      <p:sp>
        <p:nvSpPr>
          <p:cNvPr id="108" name="CustomShape 1"/>
          <p:cNvSpPr/>
          <p:nvPr/>
        </p:nvSpPr>
        <p:spPr>
          <a:xfrm>
            <a:off x="452160" y="5181480"/>
            <a:ext cx="4266360" cy="1460880"/>
          </a:xfrm>
          <a:prstGeom prst="rect">
            <a:avLst/>
          </a:prstGeom>
          <a:noFill/>
          <a:ln>
            <a:noFill/>
          </a:ln>
        </p:spPr>
        <p:txBody>
          <a:bodyPr lIns="90000" rIns="90000" tIns="45000" bIns="45000"/>
          <a:p>
            <a:pPr>
              <a:lnSpc>
                <a:spcPct val="100000"/>
              </a:lnSpc>
            </a:pPr>
            <a:r>
              <a:rPr lang="en-NZ">
                <a:solidFill>
                  <a:srgbClr val="000000"/>
                </a:solidFill>
                <a:latin typeface="Calibri"/>
              </a:rPr>
              <a:t>1. After finishing correction, click the plugin “</a:t>
            </a:r>
            <a:r>
              <a:rPr lang="en-NZ">
                <a:solidFill>
                  <a:srgbClr val="ff0000"/>
                </a:solidFill>
                <a:latin typeface="Calibri"/>
              </a:rPr>
              <a:t>Export Edit Fissure</a:t>
            </a:r>
            <a:r>
              <a:rPr lang="en-NZ">
                <a:solidFill>
                  <a:srgbClr val="000000"/>
                </a:solidFill>
                <a:latin typeface="Calibri"/>
              </a:rPr>
              <a:t>” to output the result. The fissure plane data will be save in .exdata and .ipdata format.</a:t>
            </a:r>
            <a:endParaRPr/>
          </a:p>
        </p:txBody>
      </p:sp>
      <p:sp>
        <p:nvSpPr>
          <p:cNvPr id="109" name="CustomShape 2"/>
          <p:cNvSpPr/>
          <p:nvPr/>
        </p:nvSpPr>
        <p:spPr>
          <a:xfrm>
            <a:off x="4719240" y="5181480"/>
            <a:ext cx="4266360" cy="1461600"/>
          </a:xfrm>
          <a:prstGeom prst="rect">
            <a:avLst/>
          </a:prstGeom>
          <a:noFill/>
          <a:ln>
            <a:noFill/>
          </a:ln>
        </p:spPr>
        <p:txBody>
          <a:bodyPr lIns="90000" rIns="90000" tIns="45000" bIns="45000"/>
          <a:p>
            <a:pPr>
              <a:lnSpc>
                <a:spcPct val="100000"/>
              </a:lnSpc>
            </a:pPr>
            <a:r>
              <a:rPr lang="en-NZ">
                <a:solidFill>
                  <a:srgbClr val="000000"/>
                </a:solidFill>
                <a:latin typeface="Calibri"/>
              </a:rPr>
              <a:t>2. The output files will be saved in the folder “</a:t>
            </a:r>
            <a:r>
              <a:rPr lang="en-NZ">
                <a:solidFill>
                  <a:srgbClr val="ff0000"/>
                </a:solidFill>
                <a:latin typeface="Calibri"/>
              </a:rPr>
              <a:t>PTKFissure</a:t>
            </a:r>
            <a:r>
              <a:rPr lang="en-NZ">
                <a:solidFill>
                  <a:srgbClr val="000000"/>
                </a:solidFill>
                <a:latin typeface="Calibri"/>
              </a:rPr>
              <a:t>” which is created in the path of raw data. </a:t>
            </a:r>
            <a:endParaRPr/>
          </a:p>
          <a:p>
            <a:pPr>
              <a:lnSpc>
                <a:spcPct val="100000"/>
              </a:lnSpc>
            </a:pPr>
            <a:r>
              <a:rPr lang="en-NZ">
                <a:solidFill>
                  <a:srgbClr val="000000"/>
                </a:solidFill>
                <a:latin typeface="Calibri"/>
              </a:rPr>
              <a:t>Copy the files to special path to complete the lobe fitting.</a:t>
            </a:r>
            <a:endParaRPr/>
          </a:p>
        </p:txBody>
      </p:sp>
      <p:sp>
        <p:nvSpPr>
          <p:cNvPr id="110" name="CustomShape 3"/>
          <p:cNvSpPr/>
          <p:nvPr/>
        </p:nvSpPr>
        <p:spPr>
          <a:xfrm>
            <a:off x="5105520" y="1447920"/>
            <a:ext cx="754560" cy="304200"/>
          </a:xfrm>
          <a:prstGeom prst="rect">
            <a:avLst/>
          </a:prstGeom>
          <a:noFill/>
          <a:ln w="22320">
            <a:solidFill>
              <a:srgbClr val="ff0000"/>
            </a:solidFill>
            <a:round/>
          </a:ln>
        </p:spPr>
      </p:sp>
      <p:pic>
        <p:nvPicPr>
          <p:cNvPr id="111" name="Picture 8" descr=""/>
          <p:cNvPicPr/>
          <p:nvPr/>
        </p:nvPicPr>
        <p:blipFill>
          <a:blip r:embed="rId2"/>
          <a:stretch>
            <a:fillRect/>
          </a:stretch>
        </p:blipFill>
        <p:spPr>
          <a:xfrm>
            <a:off x="3048120" y="3819600"/>
            <a:ext cx="5056920" cy="904320"/>
          </a:xfrm>
          <a:prstGeom prst="rect">
            <a:avLst/>
          </a:prstGeom>
          <a:ln>
            <a:noFill/>
          </a:ln>
        </p:spPr>
      </p:pic>
      <p:sp>
        <p:nvSpPr>
          <p:cNvPr id="112" name="CustomShape 4"/>
          <p:cNvSpPr/>
          <p:nvPr/>
        </p:nvSpPr>
        <p:spPr>
          <a:xfrm>
            <a:off x="2362320" y="1687680"/>
            <a:ext cx="3037320" cy="3416400"/>
          </a:xfrm>
          <a:prstGeom prst="straightConnector1">
            <a:avLst/>
          </a:prstGeom>
          <a:noFill/>
          <a:ln w="15840">
            <a:solidFill>
              <a:srgbClr val="ff0000"/>
            </a:solidFill>
            <a:round/>
            <a:tailEnd len="med" type="triangle" w="med"/>
          </a:ln>
        </p:spPr>
      </p:sp>
      <p:sp>
        <p:nvSpPr>
          <p:cNvPr id="113" name="CustomShape 5"/>
          <p:cNvSpPr/>
          <p:nvPr/>
        </p:nvSpPr>
        <p:spPr>
          <a:xfrm>
            <a:off x="4486320" y="4229280"/>
            <a:ext cx="754560" cy="418320"/>
          </a:xfrm>
          <a:prstGeom prst="rect">
            <a:avLst/>
          </a:prstGeom>
          <a:noFill/>
          <a:ln w="22320">
            <a:solidFill>
              <a:srgbClr val="ff0000"/>
            </a:solidFill>
            <a:round/>
          </a:ln>
        </p:spPr>
      </p:sp>
      <p:sp>
        <p:nvSpPr>
          <p:cNvPr id="114" name="CustomShape 6"/>
          <p:cNvSpPr/>
          <p:nvPr/>
        </p:nvSpPr>
        <p:spPr>
          <a:xfrm>
            <a:off x="5105520" y="4572000"/>
            <a:ext cx="1062360" cy="685080"/>
          </a:xfrm>
          <a:prstGeom prst="straightConnector1">
            <a:avLst/>
          </a:prstGeom>
          <a:noFill/>
          <a:ln w="15840">
            <a:solidFill>
              <a:srgbClr val="ff0000"/>
            </a:solidFill>
            <a:round/>
            <a:tailEnd len="med" type="triangle" w="me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