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a2d9887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a2d9887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a2d98872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a2d98872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a2d98872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a2d98872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a2d98872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a2d98872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a2d98872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a2d98872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a2d98872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a2d98872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a2d98872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a2d98872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a2d98872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a2d98872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2d98872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2d98872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a2d98872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a2d98872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a2d98872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a2d98872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forms.gle/iSEmFbJiFaZ4nrcd6" TargetMode="External"/><Relationship Id="rId4" Type="http://schemas.openxmlformats.org/officeDocument/2006/relationships/hyperlink" Target="https://forms.gle/Astu2YZh4zMczxHk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zh-CN">
                <a:highlight>
                  <a:srgbClr val="FF0000"/>
                </a:highlight>
                <a:latin typeface="STFangsong"/>
                <a:ea typeface="STFangsong"/>
                <a:cs typeface="STFangsong"/>
                <a:sym typeface="STFangsong"/>
              </a:rPr>
              <a:t>Murder Mystery Party </a:t>
            </a:r>
            <a:endParaRPr i="1">
              <a:highlight>
                <a:srgbClr val="FF0000"/>
              </a:highlight>
              <a:latin typeface="STFangsong"/>
              <a:ea typeface="STFangsong"/>
              <a:cs typeface="STFangsong"/>
              <a:sym typeface="STFangsong"/>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latin typeface="STFangsong"/>
                <a:ea typeface="STFangsong"/>
                <a:cs typeface="STFangsong"/>
                <a:sym typeface="STFangsong"/>
              </a:rPr>
              <a:t>Yuxuan Qiu</a:t>
            </a:r>
            <a:endParaRPr>
              <a:latin typeface="STFangsong"/>
              <a:ea typeface="STFangsong"/>
              <a:cs typeface="STFangsong"/>
              <a:sym typeface="STFangsong"/>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29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zh-CN" sz="2244">
                <a:solidFill>
                  <a:schemeClr val="accent6"/>
                </a:solidFill>
                <a:latin typeface="Times New Roman"/>
                <a:ea typeface="Times New Roman"/>
                <a:cs typeface="Times New Roman"/>
                <a:sym typeface="Times New Roman"/>
              </a:rPr>
              <a:t>Result</a:t>
            </a:r>
            <a:endParaRPr b="1" sz="3244">
              <a:solidFill>
                <a:schemeClr val="accent6"/>
              </a:solidFill>
              <a:latin typeface="Times New Roman"/>
              <a:ea typeface="Times New Roman"/>
              <a:cs typeface="Times New Roman"/>
              <a:sym typeface="Times New Roman"/>
            </a:endParaRPr>
          </a:p>
        </p:txBody>
      </p:sp>
      <p:sp>
        <p:nvSpPr>
          <p:cNvPr id="162" name="Google Shape;162;p34"/>
          <p:cNvSpPr txBox="1"/>
          <p:nvPr>
            <p:ph idx="1" type="body"/>
          </p:nvPr>
        </p:nvSpPr>
        <p:spPr>
          <a:xfrm>
            <a:off x="311700" y="964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chemeClr val="accent6"/>
                </a:solidFill>
                <a:latin typeface="Times New Roman"/>
                <a:ea typeface="Times New Roman"/>
                <a:cs typeface="Times New Roman"/>
                <a:sym typeface="Times New Roman"/>
              </a:rPr>
              <a:t>According to my research questions bluffing players are able to win and get high scores more easily than players who don't bluff. Especially if you don't know each other's strategies, the first bluff has an 80% success rate, and the most common scenario occurs when people asks to play a suicide card together in the first round, and often only one person plays a suicide card, which leads to a win for the person who played the side card.But overall the results of the game show that bluffing players are more likely to win the game.</a:t>
            </a:r>
            <a:endParaRPr>
              <a:solidFill>
                <a:schemeClr val="accent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accent6"/>
                </a:solidFill>
                <a:latin typeface="Times New Roman"/>
                <a:ea typeface="Times New Roman"/>
                <a:cs typeface="Times New Roman"/>
                <a:sym typeface="Times New Roman"/>
              </a:rPr>
              <a:t>Future Plan	</a:t>
            </a:r>
            <a:endParaRPr>
              <a:solidFill>
                <a:schemeClr val="accent6"/>
              </a:solidFill>
              <a:latin typeface="Times New Roman"/>
              <a:ea typeface="Times New Roman"/>
              <a:cs typeface="Times New Roman"/>
              <a:sym typeface="Times New Roman"/>
            </a:endParaRPr>
          </a:p>
        </p:txBody>
      </p:sp>
      <p:sp>
        <p:nvSpPr>
          <p:cNvPr id="168" name="Google Shape;16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accent6"/>
                </a:solidFill>
                <a:latin typeface="Times New Roman"/>
                <a:ea typeface="Times New Roman"/>
                <a:cs typeface="Times New Roman"/>
                <a:sym typeface="Times New Roman"/>
              </a:rPr>
              <a:t>1.Recruit more players to provide more reliable data conclusions</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2.Improve the quality of the deduction story by making it more difficult for the player to determine the modus operandi of the deduction story by increasing the length of the deduction story and enhancing the storytelling of the deduction story.</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3.Developed as a card game and web mini-game as a social type of game.</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1200"/>
              </a:spcAft>
              <a:buNone/>
            </a:pPr>
            <a:r>
              <a:rPr lang="zh-CN">
                <a:solidFill>
                  <a:schemeClr val="accent6"/>
                </a:solidFill>
                <a:latin typeface="Times New Roman"/>
                <a:ea typeface="Times New Roman"/>
                <a:cs typeface="Times New Roman"/>
                <a:sym typeface="Times New Roman"/>
              </a:rPr>
              <a:t>4.Add more method cards and Schema Card</a:t>
            </a:r>
            <a:endParaRPr>
              <a:solidFill>
                <a:schemeClr val="accent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accent6"/>
                </a:solidFill>
                <a:latin typeface="Times New Roman"/>
                <a:ea typeface="Times New Roman"/>
                <a:cs typeface="Times New Roman"/>
                <a:sym typeface="Times New Roman"/>
              </a:rPr>
              <a:t>Research Question: </a:t>
            </a:r>
            <a:endParaRPr>
              <a:solidFill>
                <a:schemeClr val="accent6"/>
              </a:solidFill>
              <a:latin typeface="Times New Roman"/>
              <a:ea typeface="Times New Roman"/>
              <a:cs typeface="Times New Roman"/>
              <a:sym typeface="Times New Roman"/>
            </a:endParaRPr>
          </a:p>
        </p:txBody>
      </p:sp>
      <p:sp>
        <p:nvSpPr>
          <p:cNvPr id="106" name="Google Shape;106;p26"/>
          <p:cNvSpPr txBox="1"/>
          <p:nvPr/>
        </p:nvSpPr>
        <p:spPr>
          <a:xfrm>
            <a:off x="477175" y="1205250"/>
            <a:ext cx="8355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solidFill>
                  <a:schemeClr val="accent6"/>
                </a:solidFill>
                <a:latin typeface="Times New Roman"/>
                <a:ea typeface="Times New Roman"/>
                <a:cs typeface="Times New Roman"/>
                <a:sym typeface="Times New Roman"/>
              </a:rPr>
              <a:t>Do players who employ bluffing strategies in social deception games outperform those who do not bluff in terms of individual performance and game outcomes?</a:t>
            </a:r>
            <a:endParaRPr sz="28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accent6"/>
              </a:solidFill>
              <a:latin typeface="Times New Roman"/>
              <a:ea typeface="Times New Roman"/>
              <a:cs typeface="Times New Roman"/>
              <a:sym typeface="Times New Roman"/>
            </a:endParaRPr>
          </a:p>
        </p:txBody>
      </p:sp>
      <p:pic>
        <p:nvPicPr>
          <p:cNvPr id="107" name="Google Shape;107;p26"/>
          <p:cNvPicPr preferRelativeResize="0"/>
          <p:nvPr/>
        </p:nvPicPr>
        <p:blipFill>
          <a:blip r:embed="rId3">
            <a:alphaModFix/>
          </a:blip>
          <a:stretch>
            <a:fillRect/>
          </a:stretch>
        </p:blipFill>
        <p:spPr>
          <a:xfrm flipH="1">
            <a:off x="7168500" y="3144250"/>
            <a:ext cx="1908600" cy="190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accent6"/>
                </a:solidFill>
                <a:latin typeface="Times New Roman"/>
                <a:ea typeface="Times New Roman"/>
                <a:cs typeface="Times New Roman"/>
                <a:sym typeface="Times New Roman"/>
              </a:rPr>
              <a:t>Bluffing</a:t>
            </a:r>
            <a:endParaRPr>
              <a:solidFill>
                <a:schemeClr val="accent6"/>
              </a:solidFill>
              <a:latin typeface="Times New Roman"/>
              <a:ea typeface="Times New Roman"/>
              <a:cs typeface="Times New Roman"/>
              <a:sym typeface="Times New Roman"/>
            </a:endParaRPr>
          </a:p>
        </p:txBody>
      </p:sp>
      <p:sp>
        <p:nvSpPr>
          <p:cNvPr id="113" name="Google Shape;113;p27"/>
          <p:cNvSpPr txBox="1"/>
          <p:nvPr/>
        </p:nvSpPr>
        <p:spPr>
          <a:xfrm>
            <a:off x="477175" y="1205250"/>
            <a:ext cx="8355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solidFill>
                  <a:schemeClr val="accent6"/>
                </a:solidFill>
                <a:latin typeface="Times New Roman"/>
                <a:ea typeface="Times New Roman"/>
                <a:cs typeface="Times New Roman"/>
                <a:sym typeface="Times New Roman"/>
              </a:rPr>
              <a:t>Bluffing in the context of social deception games can be defined as a strategic behavior where a player intentionally misleads or deceives other players about their true intentions, roles, or game-related information, with the aim of achieving an advantage. </a:t>
            </a:r>
            <a:endParaRPr sz="2800">
              <a:solidFill>
                <a:schemeClr val="accent6"/>
              </a:solidFill>
              <a:latin typeface="Times New Roman"/>
              <a:ea typeface="Times New Roman"/>
              <a:cs typeface="Times New Roman"/>
              <a:sym typeface="Times New Roman"/>
            </a:endParaRPr>
          </a:p>
        </p:txBody>
      </p:sp>
      <p:pic>
        <p:nvPicPr>
          <p:cNvPr id="114" name="Google Shape;114;p27"/>
          <p:cNvPicPr preferRelativeResize="0"/>
          <p:nvPr/>
        </p:nvPicPr>
        <p:blipFill>
          <a:blip r:embed="rId3">
            <a:alphaModFix/>
          </a:blip>
          <a:stretch>
            <a:fillRect/>
          </a:stretch>
        </p:blipFill>
        <p:spPr>
          <a:xfrm flipH="1">
            <a:off x="7168500" y="3144250"/>
            <a:ext cx="1908600" cy="190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29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zh-CN" sz="2244">
                <a:solidFill>
                  <a:schemeClr val="accent6"/>
                </a:solidFill>
                <a:latin typeface="Times New Roman"/>
                <a:ea typeface="Times New Roman"/>
                <a:cs typeface="Times New Roman"/>
                <a:sym typeface="Times New Roman"/>
              </a:rPr>
              <a:t>Game Observation:</a:t>
            </a:r>
            <a:endParaRPr b="1" sz="3244">
              <a:solidFill>
                <a:schemeClr val="accent6"/>
              </a:solidFill>
              <a:latin typeface="Times New Roman"/>
              <a:ea typeface="Times New Roman"/>
              <a:cs typeface="Times New Roman"/>
              <a:sym typeface="Times New Roman"/>
            </a:endParaRPr>
          </a:p>
        </p:txBody>
      </p:sp>
      <p:sp>
        <p:nvSpPr>
          <p:cNvPr id="120" name="Google Shape;120;p28"/>
          <p:cNvSpPr txBox="1"/>
          <p:nvPr>
            <p:ph idx="1" type="body"/>
          </p:nvPr>
        </p:nvSpPr>
        <p:spPr>
          <a:xfrm>
            <a:off x="311700" y="9649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zh-CN" sz="2085">
                <a:solidFill>
                  <a:schemeClr val="accent6"/>
                </a:solidFill>
                <a:latin typeface="Times New Roman"/>
                <a:ea typeface="Times New Roman"/>
                <a:cs typeface="Times New Roman"/>
                <a:sym typeface="Times New Roman"/>
              </a:rPr>
              <a:t>Independent Variables: </a:t>
            </a:r>
            <a:endParaRPr b="1" sz="2085">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Effectiveness of Bluffing: Rate the bluffing performance from 1- 10</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b="1" lang="zh-CN" sz="2085">
                <a:solidFill>
                  <a:schemeClr val="accent6"/>
                </a:solidFill>
                <a:latin typeface="Times New Roman"/>
                <a:ea typeface="Times New Roman"/>
                <a:cs typeface="Times New Roman"/>
                <a:sym typeface="Times New Roman"/>
              </a:rPr>
              <a:t>Dependent Variables: </a:t>
            </a:r>
            <a:endParaRPr b="1" sz="2085">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sz="2085">
                <a:solidFill>
                  <a:schemeClr val="accent6"/>
                </a:solidFill>
                <a:latin typeface="Times New Roman"/>
                <a:ea typeface="Times New Roman"/>
                <a:cs typeface="Times New Roman"/>
                <a:sym typeface="Times New Roman"/>
              </a:rPr>
              <a:t>Bluffing player:Yes or No or Maybe</a:t>
            </a:r>
            <a:endParaRPr sz="2085">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Individual player scores</a:t>
            </a:r>
            <a:endParaRPr sz="2085">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Bluffing attempts</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Success bluffing times</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First time bluffing success:Yes or No</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1200"/>
              </a:spcAft>
              <a:buNone/>
            </a:pPr>
            <a:r>
              <a:rPr lang="zh-CN">
                <a:solidFill>
                  <a:schemeClr val="accent6"/>
                </a:solidFill>
                <a:latin typeface="Times New Roman"/>
                <a:ea typeface="Times New Roman"/>
                <a:cs typeface="Times New Roman"/>
                <a:sym typeface="Times New Roman"/>
              </a:rPr>
              <a:t>Bluffing success rate</a:t>
            </a:r>
            <a:endParaRPr>
              <a:solidFill>
                <a:schemeClr val="accent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zh-CN" sz="3000">
                <a:solidFill>
                  <a:schemeClr val="accent6"/>
                </a:solidFill>
                <a:latin typeface="Times New Roman"/>
                <a:ea typeface="Times New Roman"/>
                <a:cs typeface="Times New Roman"/>
                <a:sym typeface="Times New Roman"/>
              </a:rPr>
              <a:t>Methodological Plan:</a:t>
            </a:r>
            <a:endParaRPr sz="3000">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t/>
            </a:r>
            <a:endParaRPr sz="3000">
              <a:solidFill>
                <a:schemeClr val="accent6"/>
              </a:solidFill>
              <a:latin typeface="Times New Roman"/>
              <a:ea typeface="Times New Roman"/>
              <a:cs typeface="Times New Roman"/>
              <a:sym typeface="Times New Roman"/>
            </a:endParaRPr>
          </a:p>
        </p:txBody>
      </p:sp>
      <p:sp>
        <p:nvSpPr>
          <p:cNvPr id="126" name="Google Shape;12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Pre-game Survey:</a:t>
            </a:r>
            <a:r>
              <a:rPr lang="zh-CN" u="sng">
                <a:solidFill>
                  <a:schemeClr val="hlink"/>
                </a:solidFill>
                <a:hlinkClick r:id="rId3"/>
              </a:rPr>
              <a:t>https://forms.gle/iSEmFbJiFaZ4nrcd6</a:t>
            </a:r>
            <a:endParaRPr>
              <a:solidFill>
                <a:schemeClr val="dk1"/>
              </a:solidFill>
            </a:endParaRPr>
          </a:p>
          <a:p>
            <a:pPr indent="0" lvl="0" marL="0" rtl="0" algn="l">
              <a:spcBef>
                <a:spcPts val="1200"/>
              </a:spcBef>
              <a:spcAft>
                <a:spcPts val="0"/>
              </a:spcAft>
              <a:buNone/>
            </a:pPr>
            <a:r>
              <a:rPr lang="zh-CN">
                <a:solidFill>
                  <a:schemeClr val="dk1"/>
                </a:solidFill>
              </a:rPr>
              <a:t>Game Observation</a:t>
            </a:r>
            <a:endParaRPr>
              <a:solidFill>
                <a:schemeClr val="dk1"/>
              </a:solidFill>
            </a:endParaRPr>
          </a:p>
          <a:p>
            <a:pPr indent="0" lvl="0" marL="0" rtl="0" algn="l">
              <a:spcBef>
                <a:spcPts val="1200"/>
              </a:spcBef>
              <a:spcAft>
                <a:spcPts val="0"/>
              </a:spcAft>
              <a:buNone/>
            </a:pPr>
            <a:r>
              <a:rPr lang="zh-CN">
                <a:solidFill>
                  <a:schemeClr val="dk1"/>
                </a:solidFill>
              </a:rPr>
              <a:t>Post-game Survey:</a:t>
            </a:r>
            <a:r>
              <a:rPr lang="zh-CN" u="sng">
                <a:solidFill>
                  <a:schemeClr val="hlink"/>
                </a:solidFill>
                <a:hlinkClick r:id="rId4"/>
              </a:rPr>
              <a:t>https://forms.gle/Astu2YZh4zMczxHk7</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accent6"/>
                </a:solidFill>
                <a:latin typeface="Times New Roman"/>
                <a:ea typeface="Times New Roman"/>
                <a:cs typeface="Times New Roman"/>
                <a:sym typeface="Times New Roman"/>
              </a:rPr>
              <a:t>Pre-survey</a:t>
            </a:r>
            <a:endParaRPr sz="3000">
              <a:solidFill>
                <a:schemeClr val="accent6"/>
              </a:solidFill>
              <a:latin typeface="Times New Roman"/>
              <a:ea typeface="Times New Roman"/>
              <a:cs typeface="Times New Roman"/>
              <a:sym typeface="Times New Roman"/>
            </a:endParaRPr>
          </a:p>
        </p:txBody>
      </p:sp>
      <p:sp>
        <p:nvSpPr>
          <p:cNvPr id="132" name="Google Shape;13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descr="表单回复图表。题目：Have you previously played social deception games where bluffing is a key component?(Texas Hold'em)&#10;。回复数目：（7 条回复）。" id="133" name="Google Shape;133;p30" title="Have you previously played social deception games where bluffing is a key component?(Texas Hold'em)&#10;"/>
          <p:cNvPicPr preferRelativeResize="0"/>
          <p:nvPr/>
        </p:nvPicPr>
        <p:blipFill>
          <a:blip r:embed="rId3">
            <a:alphaModFix/>
          </a:blip>
          <a:stretch>
            <a:fillRect/>
          </a:stretch>
        </p:blipFill>
        <p:spPr>
          <a:xfrm>
            <a:off x="61225" y="1758150"/>
            <a:ext cx="4322801" cy="1969351"/>
          </a:xfrm>
          <a:prstGeom prst="rect">
            <a:avLst/>
          </a:prstGeom>
          <a:noFill/>
          <a:ln>
            <a:noFill/>
          </a:ln>
        </p:spPr>
      </p:pic>
      <p:pic>
        <p:nvPicPr>
          <p:cNvPr descr="表单回复图表。题目：Do you consider yourself a bluff player?&#10;。回复数目：（7 条回复）。" id="134" name="Google Shape;134;p30" title="Do you consider yourself a bluff player?&#10;"/>
          <p:cNvPicPr preferRelativeResize="0"/>
          <p:nvPr/>
        </p:nvPicPr>
        <p:blipFill>
          <a:blip r:embed="rId4">
            <a:alphaModFix/>
          </a:blip>
          <a:stretch>
            <a:fillRect/>
          </a:stretch>
        </p:blipFill>
        <p:spPr>
          <a:xfrm>
            <a:off x="4495475" y="1777288"/>
            <a:ext cx="4572001" cy="19310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314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accent6"/>
                </a:solidFill>
                <a:latin typeface="Times New Roman"/>
                <a:ea typeface="Times New Roman"/>
                <a:cs typeface="Times New Roman"/>
                <a:sym typeface="Times New Roman"/>
              </a:rPr>
              <a:t>Pre-survey </a:t>
            </a:r>
            <a:endParaRPr sz="3000">
              <a:solidFill>
                <a:schemeClr val="accent6"/>
              </a:solidFill>
              <a:latin typeface="Times New Roman"/>
              <a:ea typeface="Times New Roman"/>
              <a:cs typeface="Times New Roman"/>
              <a:sym typeface="Times New Roman"/>
            </a:endParaRPr>
          </a:p>
        </p:txBody>
      </p:sp>
      <p:sp>
        <p:nvSpPr>
          <p:cNvPr id="140" name="Google Shape;14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descr="表单回复图表。题目：On a scale of 1 to 10, how frequently do you employ bluffing strategies when playing social deception games?(Among us)&#10;。回复数目：（8 条回复）。" id="141" name="Google Shape;141;p31" title="On a scale of 1 to 10, how frequently do you employ bluffing strategies when playing social deception games?(Among us)&#10;"/>
          <p:cNvPicPr preferRelativeResize="0"/>
          <p:nvPr/>
        </p:nvPicPr>
        <p:blipFill>
          <a:blip r:embed="rId3">
            <a:alphaModFix/>
          </a:blip>
          <a:stretch>
            <a:fillRect/>
          </a:stretch>
        </p:blipFill>
        <p:spPr>
          <a:xfrm>
            <a:off x="122475" y="1603063"/>
            <a:ext cx="4263301" cy="2167026"/>
          </a:xfrm>
          <a:prstGeom prst="rect">
            <a:avLst/>
          </a:prstGeom>
          <a:noFill/>
          <a:ln>
            <a:noFill/>
          </a:ln>
        </p:spPr>
      </p:pic>
      <p:pic>
        <p:nvPicPr>
          <p:cNvPr descr="表单回复图表。题目：Do you consider bluffing to be a useful strategy in social deception games?&#10;。回复数目：（8 条回复）。" id="142" name="Google Shape;142;p31" title="Do you consider bluffing to be a useful strategy in social deception games?&#10;"/>
          <p:cNvPicPr preferRelativeResize="0"/>
          <p:nvPr/>
        </p:nvPicPr>
        <p:blipFill>
          <a:blip r:embed="rId4">
            <a:alphaModFix/>
          </a:blip>
          <a:stretch>
            <a:fillRect/>
          </a:stretch>
        </p:blipFill>
        <p:spPr>
          <a:xfrm>
            <a:off x="4572000" y="1603075"/>
            <a:ext cx="4369510" cy="21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2"/>
          <p:cNvSpPr txBox="1"/>
          <p:nvPr>
            <p:ph type="title"/>
          </p:nvPr>
        </p:nvSpPr>
        <p:spPr>
          <a:xfrm>
            <a:off x="311700" y="29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zh-CN" sz="2244">
                <a:solidFill>
                  <a:schemeClr val="accent6"/>
                </a:solidFill>
                <a:latin typeface="Times New Roman"/>
                <a:ea typeface="Times New Roman"/>
                <a:cs typeface="Times New Roman"/>
                <a:sym typeface="Times New Roman"/>
              </a:rPr>
              <a:t>Game Observation Result</a:t>
            </a:r>
            <a:endParaRPr b="1" sz="3244">
              <a:solidFill>
                <a:schemeClr val="accent6"/>
              </a:solidFill>
              <a:latin typeface="Times New Roman"/>
              <a:ea typeface="Times New Roman"/>
              <a:cs typeface="Times New Roman"/>
              <a:sym typeface="Times New Roman"/>
            </a:endParaRPr>
          </a:p>
        </p:txBody>
      </p:sp>
      <p:sp>
        <p:nvSpPr>
          <p:cNvPr id="148" name="Google Shape;148;p32"/>
          <p:cNvSpPr txBox="1"/>
          <p:nvPr>
            <p:ph idx="1" type="body"/>
          </p:nvPr>
        </p:nvSpPr>
        <p:spPr>
          <a:xfrm>
            <a:off x="311700" y="964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accent6"/>
                </a:solidFill>
                <a:latin typeface="Times New Roman"/>
                <a:ea typeface="Times New Roman"/>
                <a:cs typeface="Times New Roman"/>
                <a:sym typeface="Times New Roman"/>
              </a:rPr>
              <a:t>Bluffing player percentage:50% - 75%</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Bluffing player average score: 9.5 - 11</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1200"/>
              </a:spcAft>
              <a:buNone/>
            </a:pPr>
            <a:r>
              <a:rPr lang="zh-CN">
                <a:solidFill>
                  <a:schemeClr val="accent6"/>
                </a:solidFill>
                <a:latin typeface="Times New Roman"/>
                <a:ea typeface="Times New Roman"/>
                <a:cs typeface="Times New Roman"/>
                <a:sym typeface="Times New Roman"/>
              </a:rPr>
              <a:t>Non-Bluff Players: 6 - 6.25</a:t>
            </a:r>
            <a:endParaRPr>
              <a:solidFill>
                <a:schemeClr val="accent6"/>
              </a:solidFill>
              <a:latin typeface="Times New Roman"/>
              <a:ea typeface="Times New Roman"/>
              <a:cs typeface="Times New Roman"/>
              <a:sym typeface="Times New Roman"/>
            </a:endParaRPr>
          </a:p>
        </p:txBody>
      </p:sp>
      <p:pic>
        <p:nvPicPr>
          <p:cNvPr id="149" name="Google Shape;149;p32"/>
          <p:cNvPicPr preferRelativeResize="0"/>
          <p:nvPr/>
        </p:nvPicPr>
        <p:blipFill>
          <a:blip r:embed="rId3">
            <a:alphaModFix/>
          </a:blip>
          <a:stretch>
            <a:fillRect/>
          </a:stretch>
        </p:blipFill>
        <p:spPr>
          <a:xfrm>
            <a:off x="229625" y="2451800"/>
            <a:ext cx="8799574" cy="185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accent6"/>
                </a:solidFill>
                <a:latin typeface="Times New Roman"/>
                <a:ea typeface="Times New Roman"/>
                <a:cs typeface="Times New Roman"/>
                <a:sym typeface="Times New Roman"/>
              </a:rPr>
              <a:t>Post-survey</a:t>
            </a:r>
            <a:endParaRPr>
              <a:solidFill>
                <a:schemeClr val="accent6"/>
              </a:solidFill>
              <a:latin typeface="Times New Roman"/>
              <a:ea typeface="Times New Roman"/>
              <a:cs typeface="Times New Roman"/>
              <a:sym typeface="Times New Roman"/>
            </a:endParaRPr>
          </a:p>
        </p:txBody>
      </p:sp>
      <p:sp>
        <p:nvSpPr>
          <p:cNvPr id="155" name="Google Shape;15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a:solidFill>
                  <a:schemeClr val="accent6"/>
                </a:solidFill>
                <a:latin typeface="Times New Roman"/>
                <a:ea typeface="Times New Roman"/>
                <a:cs typeface="Times New Roman"/>
                <a:sym typeface="Times New Roman"/>
              </a:rPr>
              <a:t>What do you think is the secret to winning this game?</a:t>
            </a:r>
            <a:endParaRPr b="1">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Answer:  Co-player’s description about how good or bad their cards are. 2. My own cards if it’s good or bad. 2. How others predict their winning. 3. How to bluffing to win the game.</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To win the game, pick big numbers and predict possible modus operandi. If you want to predict a win, don’t choose unlikely modus operandi and small numbers card.</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rPr lang="zh-CN">
                <a:solidFill>
                  <a:schemeClr val="accent6"/>
                </a:solidFill>
                <a:latin typeface="Times New Roman"/>
                <a:ea typeface="Times New Roman"/>
                <a:cs typeface="Times New Roman"/>
                <a:sym typeface="Times New Roman"/>
              </a:rPr>
              <a:t>Choose the cards that not related with the case. Throw away the cards related to the case. Predict my winning about 0-1 times.</a:t>
            </a:r>
            <a:endParaRPr>
              <a:solidFill>
                <a:schemeClr val="accent6"/>
              </a:solidFill>
              <a:latin typeface="Times New Roman"/>
              <a:ea typeface="Times New Roman"/>
              <a:cs typeface="Times New Roman"/>
              <a:sym typeface="Times New Roman"/>
            </a:endParaRPr>
          </a:p>
          <a:p>
            <a:pPr indent="0" lvl="0" marL="0" rtl="0" algn="l">
              <a:spcBef>
                <a:spcPts val="1200"/>
              </a:spcBef>
              <a:spcAft>
                <a:spcPts val="1200"/>
              </a:spcAft>
              <a:buNone/>
            </a:pPr>
            <a:r>
              <a:rPr lang="zh-CN">
                <a:solidFill>
                  <a:schemeClr val="accent6"/>
                </a:solidFill>
                <a:latin typeface="Times New Roman"/>
                <a:ea typeface="Times New Roman"/>
                <a:cs typeface="Times New Roman"/>
                <a:sym typeface="Times New Roman"/>
              </a:rPr>
              <a:t>Luck. You can win anytime with a good hand.</a:t>
            </a:r>
            <a:endParaRPr>
              <a:solidFill>
                <a:schemeClr val="accent6"/>
              </a:solidFill>
              <a:latin typeface="Times New Roman"/>
              <a:ea typeface="Times New Roman"/>
              <a:cs typeface="Times New Roman"/>
              <a:sym typeface="Times New Roman"/>
            </a:endParaRPr>
          </a:p>
        </p:txBody>
      </p:sp>
      <p:pic>
        <p:nvPicPr>
          <p:cNvPr descr="表单回复图表。题目：Do you consider bluffing to be a useful strategy in social deception games including this game?&#10;。回复数目：（5 条回复）。" id="156" name="Google Shape;156;p33" title="Do you consider bluffing to be a useful strategy in social deception games including this game?&#10;"/>
          <p:cNvPicPr preferRelativeResize="0"/>
          <p:nvPr/>
        </p:nvPicPr>
        <p:blipFill>
          <a:blip r:embed="rId3">
            <a:alphaModFix/>
          </a:blip>
          <a:stretch>
            <a:fillRect/>
          </a:stretch>
        </p:blipFill>
        <p:spPr>
          <a:xfrm>
            <a:off x="1056250" y="1286500"/>
            <a:ext cx="6789125" cy="2857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