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59" r:id="rId6"/>
    <p:sldId id="260"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a:p>
        </p:txBody>
      </p:sp>
      <p:sp>
        <p:nvSpPr>
          <p:cNvPr id="4" name="日期占位符 3"/>
          <p:cNvSpPr>
            <a:spLocks noGrp="1"/>
          </p:cNvSpPr>
          <p:nvPr>
            <p:ph type="dt" sz="half" idx="10"/>
          </p:nvPr>
        </p:nvSpPr>
        <p:spPr/>
        <p:txBody>
          <a:bodyPr/>
          <a:lstStyle/>
          <a:p>
            <a:fld id="{2F01FDC5-A5EB-49B8-9532-A8CCCE6A15B1}" type="datetimeFigureOut">
              <a:rPr lang="en-US" smtClean="0"/>
              <a:t>5/5/2017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CBD7989-ACF7-44CA-99C1-DCFF384B8D5F}" type="slidenum">
              <a:rPr lang="en-US" smtClean="0"/>
              <a:t>‹#›</a:t>
            </a:fld>
            <a:endParaRPr lang="en-US"/>
          </a:p>
        </p:txBody>
      </p:sp>
    </p:spTree>
    <p:extLst>
      <p:ext uri="{BB962C8B-B14F-4D97-AF65-F5344CB8AC3E}">
        <p14:creationId xmlns:p14="http://schemas.microsoft.com/office/powerpoint/2010/main" val="1511010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2F01FDC5-A5EB-49B8-9532-A8CCCE6A15B1}" type="datetimeFigureOut">
              <a:rPr lang="en-US" smtClean="0"/>
              <a:t>5/5/2017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CBD7989-ACF7-44CA-99C1-DCFF384B8D5F}" type="slidenum">
              <a:rPr lang="en-US" smtClean="0"/>
              <a:t>‹#›</a:t>
            </a:fld>
            <a:endParaRPr lang="en-US"/>
          </a:p>
        </p:txBody>
      </p:sp>
    </p:spTree>
    <p:extLst>
      <p:ext uri="{BB962C8B-B14F-4D97-AF65-F5344CB8AC3E}">
        <p14:creationId xmlns:p14="http://schemas.microsoft.com/office/powerpoint/2010/main" val="1426918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2F01FDC5-A5EB-49B8-9532-A8CCCE6A15B1}" type="datetimeFigureOut">
              <a:rPr lang="en-US" smtClean="0"/>
              <a:t>5/5/2017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CBD7989-ACF7-44CA-99C1-DCFF384B8D5F}" type="slidenum">
              <a:rPr lang="en-US" smtClean="0"/>
              <a:t>‹#›</a:t>
            </a:fld>
            <a:endParaRPr lang="en-US"/>
          </a:p>
        </p:txBody>
      </p:sp>
    </p:spTree>
    <p:extLst>
      <p:ext uri="{BB962C8B-B14F-4D97-AF65-F5344CB8AC3E}">
        <p14:creationId xmlns:p14="http://schemas.microsoft.com/office/powerpoint/2010/main" val="2406056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2F01FDC5-A5EB-49B8-9532-A8CCCE6A15B1}" type="datetimeFigureOut">
              <a:rPr lang="en-US" smtClean="0"/>
              <a:t>5/5/2017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CBD7989-ACF7-44CA-99C1-DCFF384B8D5F}" type="slidenum">
              <a:rPr lang="en-US" smtClean="0"/>
              <a:t>‹#›</a:t>
            </a:fld>
            <a:endParaRPr lang="en-US"/>
          </a:p>
        </p:txBody>
      </p:sp>
    </p:spTree>
    <p:extLst>
      <p:ext uri="{BB962C8B-B14F-4D97-AF65-F5344CB8AC3E}">
        <p14:creationId xmlns:p14="http://schemas.microsoft.com/office/powerpoint/2010/main" val="392315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F01FDC5-A5EB-49B8-9532-A8CCCE6A15B1}" type="datetimeFigureOut">
              <a:rPr lang="en-US" smtClean="0"/>
              <a:t>5/5/2017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CBD7989-ACF7-44CA-99C1-DCFF384B8D5F}" type="slidenum">
              <a:rPr lang="en-US" smtClean="0"/>
              <a:t>‹#›</a:t>
            </a:fld>
            <a:endParaRPr lang="en-US"/>
          </a:p>
        </p:txBody>
      </p:sp>
    </p:spTree>
    <p:extLst>
      <p:ext uri="{BB962C8B-B14F-4D97-AF65-F5344CB8AC3E}">
        <p14:creationId xmlns:p14="http://schemas.microsoft.com/office/powerpoint/2010/main" val="2360988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2F01FDC5-A5EB-49B8-9532-A8CCCE6A15B1}" type="datetimeFigureOut">
              <a:rPr lang="en-US" smtClean="0"/>
              <a:t>5/5/2017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ACBD7989-ACF7-44CA-99C1-DCFF384B8D5F}" type="slidenum">
              <a:rPr lang="en-US" smtClean="0"/>
              <a:t>‹#›</a:t>
            </a:fld>
            <a:endParaRPr lang="en-US"/>
          </a:p>
        </p:txBody>
      </p:sp>
    </p:spTree>
    <p:extLst>
      <p:ext uri="{BB962C8B-B14F-4D97-AF65-F5344CB8AC3E}">
        <p14:creationId xmlns:p14="http://schemas.microsoft.com/office/powerpoint/2010/main" val="1810487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2F01FDC5-A5EB-49B8-9532-A8CCCE6A15B1}" type="datetimeFigureOut">
              <a:rPr lang="en-US" smtClean="0"/>
              <a:t>5/5/2017</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ACBD7989-ACF7-44CA-99C1-DCFF384B8D5F}" type="slidenum">
              <a:rPr lang="en-US" smtClean="0"/>
              <a:t>‹#›</a:t>
            </a:fld>
            <a:endParaRPr lang="en-US"/>
          </a:p>
        </p:txBody>
      </p:sp>
    </p:spTree>
    <p:extLst>
      <p:ext uri="{BB962C8B-B14F-4D97-AF65-F5344CB8AC3E}">
        <p14:creationId xmlns:p14="http://schemas.microsoft.com/office/powerpoint/2010/main" val="92500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2F01FDC5-A5EB-49B8-9532-A8CCCE6A15B1}" type="datetimeFigureOut">
              <a:rPr lang="en-US" smtClean="0"/>
              <a:t>5/5/2017</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ACBD7989-ACF7-44CA-99C1-DCFF384B8D5F}" type="slidenum">
              <a:rPr lang="en-US" smtClean="0"/>
              <a:t>‹#›</a:t>
            </a:fld>
            <a:endParaRPr lang="en-US"/>
          </a:p>
        </p:txBody>
      </p:sp>
    </p:spTree>
    <p:extLst>
      <p:ext uri="{BB962C8B-B14F-4D97-AF65-F5344CB8AC3E}">
        <p14:creationId xmlns:p14="http://schemas.microsoft.com/office/powerpoint/2010/main" val="3832051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F01FDC5-A5EB-49B8-9532-A8CCCE6A15B1}" type="datetimeFigureOut">
              <a:rPr lang="en-US" smtClean="0"/>
              <a:t>5/5/2017</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ACBD7989-ACF7-44CA-99C1-DCFF384B8D5F}" type="slidenum">
              <a:rPr lang="en-US" smtClean="0"/>
              <a:t>‹#›</a:t>
            </a:fld>
            <a:endParaRPr lang="en-US"/>
          </a:p>
        </p:txBody>
      </p:sp>
    </p:spTree>
    <p:extLst>
      <p:ext uri="{BB962C8B-B14F-4D97-AF65-F5344CB8AC3E}">
        <p14:creationId xmlns:p14="http://schemas.microsoft.com/office/powerpoint/2010/main" val="4196457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F01FDC5-A5EB-49B8-9532-A8CCCE6A15B1}" type="datetimeFigureOut">
              <a:rPr lang="en-US" smtClean="0"/>
              <a:t>5/5/2017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ACBD7989-ACF7-44CA-99C1-DCFF384B8D5F}" type="slidenum">
              <a:rPr lang="en-US" smtClean="0"/>
              <a:t>‹#›</a:t>
            </a:fld>
            <a:endParaRPr lang="en-US"/>
          </a:p>
        </p:txBody>
      </p:sp>
    </p:spTree>
    <p:extLst>
      <p:ext uri="{BB962C8B-B14F-4D97-AF65-F5344CB8AC3E}">
        <p14:creationId xmlns:p14="http://schemas.microsoft.com/office/powerpoint/2010/main" val="3493305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F01FDC5-A5EB-49B8-9532-A8CCCE6A15B1}" type="datetimeFigureOut">
              <a:rPr lang="en-US" smtClean="0"/>
              <a:t>5/5/2017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ACBD7989-ACF7-44CA-99C1-DCFF384B8D5F}" type="slidenum">
              <a:rPr lang="en-US" smtClean="0"/>
              <a:t>‹#›</a:t>
            </a:fld>
            <a:endParaRPr lang="en-US"/>
          </a:p>
        </p:txBody>
      </p:sp>
    </p:spTree>
    <p:extLst>
      <p:ext uri="{BB962C8B-B14F-4D97-AF65-F5344CB8AC3E}">
        <p14:creationId xmlns:p14="http://schemas.microsoft.com/office/powerpoint/2010/main" val="1209410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01FDC5-A5EB-49B8-9532-A8CCCE6A15B1}" type="datetimeFigureOut">
              <a:rPr lang="en-US" smtClean="0"/>
              <a:t>5/5/2017</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BD7989-ACF7-44CA-99C1-DCFF384B8D5F}" type="slidenum">
              <a:rPr lang="en-US" smtClean="0"/>
              <a:t>‹#›</a:t>
            </a:fld>
            <a:endParaRPr lang="en-US"/>
          </a:p>
        </p:txBody>
      </p:sp>
    </p:spTree>
    <p:extLst>
      <p:ext uri="{BB962C8B-B14F-4D97-AF65-F5344CB8AC3E}">
        <p14:creationId xmlns:p14="http://schemas.microsoft.com/office/powerpoint/2010/main" val="1507617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dirty="0"/>
              <a:t>B</a:t>
            </a:r>
            <a:r>
              <a:rPr lang="en-US" altLang="zh-CN" dirty="0"/>
              <a:t>ot or Not?</a:t>
            </a:r>
            <a:br>
              <a:rPr lang="en-US" altLang="zh-CN" dirty="0"/>
            </a:br>
            <a:r>
              <a:rPr lang="en-US" altLang="zh-CN" dirty="0"/>
              <a:t>Detecting </a:t>
            </a:r>
            <a:r>
              <a:rPr lang="en-US" dirty="0"/>
              <a:t>Twitter Bot</a:t>
            </a:r>
          </a:p>
        </p:txBody>
      </p:sp>
      <p:sp>
        <p:nvSpPr>
          <p:cNvPr id="3" name="副标题 2"/>
          <p:cNvSpPr>
            <a:spLocks noGrp="1"/>
          </p:cNvSpPr>
          <p:nvPr>
            <p:ph type="subTitle" idx="1"/>
          </p:nvPr>
        </p:nvSpPr>
        <p:spPr>
          <a:xfrm>
            <a:off x="1523999" y="3602037"/>
            <a:ext cx="10012771" cy="2848041"/>
          </a:xfrm>
        </p:spPr>
        <p:txBody>
          <a:bodyPr>
            <a:normAutofit/>
          </a:bodyPr>
          <a:lstStyle/>
          <a:p>
            <a:pPr algn="r"/>
            <a:endParaRPr lang="en-US" dirty="0"/>
          </a:p>
          <a:p>
            <a:pPr algn="r"/>
            <a:endParaRPr lang="en-US" dirty="0"/>
          </a:p>
          <a:p>
            <a:pPr algn="r"/>
            <a:endParaRPr lang="en-US" dirty="0"/>
          </a:p>
          <a:p>
            <a:pPr algn="r"/>
            <a:r>
              <a:rPr lang="en-US" dirty="0"/>
              <a:t>Qiwei Zhou</a:t>
            </a:r>
          </a:p>
          <a:p>
            <a:pPr algn="r"/>
            <a:r>
              <a:rPr lang="en-US" dirty="0"/>
              <a:t>Jiao Wu</a:t>
            </a:r>
          </a:p>
          <a:p>
            <a:pPr algn="r"/>
            <a:endParaRPr lang="en-US" dirty="0"/>
          </a:p>
        </p:txBody>
      </p:sp>
    </p:spTree>
    <p:extLst>
      <p:ext uri="{BB962C8B-B14F-4D97-AF65-F5344CB8AC3E}">
        <p14:creationId xmlns:p14="http://schemas.microsoft.com/office/powerpoint/2010/main" val="2695805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Result and Conclusion</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674695385"/>
              </p:ext>
            </p:extLst>
          </p:nvPr>
        </p:nvGraphicFramePr>
        <p:xfrm>
          <a:off x="838200" y="1825625"/>
          <a:ext cx="10515600" cy="148336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066091726"/>
                    </a:ext>
                  </a:extLst>
                </a:gridCol>
                <a:gridCol w="2103120">
                  <a:extLst>
                    <a:ext uri="{9D8B030D-6E8A-4147-A177-3AD203B41FA5}">
                      <a16:colId xmlns:a16="http://schemas.microsoft.com/office/drawing/2014/main" val="2967280738"/>
                    </a:ext>
                  </a:extLst>
                </a:gridCol>
                <a:gridCol w="2103120">
                  <a:extLst>
                    <a:ext uri="{9D8B030D-6E8A-4147-A177-3AD203B41FA5}">
                      <a16:colId xmlns:a16="http://schemas.microsoft.com/office/drawing/2014/main" val="3827821697"/>
                    </a:ext>
                  </a:extLst>
                </a:gridCol>
                <a:gridCol w="2103120">
                  <a:extLst>
                    <a:ext uri="{9D8B030D-6E8A-4147-A177-3AD203B41FA5}">
                      <a16:colId xmlns:a16="http://schemas.microsoft.com/office/drawing/2014/main" val="49103536"/>
                    </a:ext>
                  </a:extLst>
                </a:gridCol>
                <a:gridCol w="2103120">
                  <a:extLst>
                    <a:ext uri="{9D8B030D-6E8A-4147-A177-3AD203B41FA5}">
                      <a16:colId xmlns:a16="http://schemas.microsoft.com/office/drawing/2014/main" val="1870766087"/>
                    </a:ext>
                  </a:extLst>
                </a:gridCol>
              </a:tblGrid>
              <a:tr h="370840">
                <a:tc>
                  <a:txBody>
                    <a:bodyPr/>
                    <a:lstStyle/>
                    <a:p>
                      <a:endParaRPr lang="en-US" dirty="0"/>
                    </a:p>
                  </a:txBody>
                  <a:tcPr/>
                </a:tc>
                <a:tc>
                  <a:txBody>
                    <a:bodyPr/>
                    <a:lstStyle/>
                    <a:p>
                      <a:r>
                        <a:rPr lang="en-US" dirty="0"/>
                        <a:t>Logistic Regression</a:t>
                      </a:r>
                    </a:p>
                  </a:txBody>
                  <a:tcPr/>
                </a:tc>
                <a:tc>
                  <a:txBody>
                    <a:bodyPr/>
                    <a:lstStyle/>
                    <a:p>
                      <a:r>
                        <a:rPr lang="en-US" dirty="0"/>
                        <a:t>Random Forest</a:t>
                      </a:r>
                    </a:p>
                  </a:txBody>
                  <a:tcPr/>
                </a:tc>
                <a:tc>
                  <a:txBody>
                    <a:bodyPr/>
                    <a:lstStyle/>
                    <a:p>
                      <a:r>
                        <a:rPr lang="en-US" dirty="0"/>
                        <a:t>Bernoulli NB</a:t>
                      </a:r>
                    </a:p>
                  </a:txBody>
                  <a:tcPr/>
                </a:tc>
                <a:tc>
                  <a:txBody>
                    <a:bodyPr/>
                    <a:lstStyle/>
                    <a:p>
                      <a:r>
                        <a:rPr lang="en-US" dirty="0"/>
                        <a:t>Multinomial NB</a:t>
                      </a:r>
                    </a:p>
                  </a:txBody>
                  <a:tcPr/>
                </a:tc>
                <a:extLst>
                  <a:ext uri="{0D108BD9-81ED-4DB2-BD59-A6C34878D82A}">
                    <a16:rowId xmlns:a16="http://schemas.microsoft.com/office/drawing/2014/main" val="3284843514"/>
                  </a:ext>
                </a:extLst>
              </a:tr>
              <a:tr h="370840">
                <a:tc>
                  <a:txBody>
                    <a:bodyPr/>
                    <a:lstStyle/>
                    <a:p>
                      <a:r>
                        <a:rPr lang="en-US" dirty="0"/>
                        <a:t>Description</a:t>
                      </a:r>
                    </a:p>
                  </a:txBody>
                  <a:tcPr/>
                </a:tc>
                <a:tc>
                  <a:txBody>
                    <a:bodyPr/>
                    <a:lstStyle/>
                    <a:p>
                      <a:r>
                        <a:rPr lang="en-US" dirty="0"/>
                        <a:t>73.29%</a:t>
                      </a:r>
                    </a:p>
                  </a:txBody>
                  <a:tcPr/>
                </a:tc>
                <a:tc>
                  <a:txBody>
                    <a:bodyPr/>
                    <a:lstStyle/>
                    <a:p>
                      <a:r>
                        <a:rPr lang="en-US" dirty="0"/>
                        <a:t>69.71%</a:t>
                      </a:r>
                    </a:p>
                  </a:txBody>
                  <a:tcPr/>
                </a:tc>
                <a:tc>
                  <a:txBody>
                    <a:bodyPr/>
                    <a:lstStyle/>
                    <a:p>
                      <a:r>
                        <a:rPr lang="en-US" dirty="0"/>
                        <a:t>73.42%</a:t>
                      </a:r>
                    </a:p>
                  </a:txBody>
                  <a:tcPr/>
                </a:tc>
                <a:tc>
                  <a:txBody>
                    <a:bodyPr/>
                    <a:lstStyle/>
                    <a:p>
                      <a:r>
                        <a:rPr lang="en-US" dirty="0"/>
                        <a:t>71.71%</a:t>
                      </a:r>
                    </a:p>
                  </a:txBody>
                  <a:tcPr/>
                </a:tc>
                <a:extLst>
                  <a:ext uri="{0D108BD9-81ED-4DB2-BD59-A6C34878D82A}">
                    <a16:rowId xmlns:a16="http://schemas.microsoft.com/office/drawing/2014/main" val="1875657153"/>
                  </a:ext>
                </a:extLst>
              </a:tr>
              <a:tr h="370840">
                <a:tc>
                  <a:txBody>
                    <a:bodyPr/>
                    <a:lstStyle/>
                    <a:p>
                      <a:r>
                        <a:rPr lang="en-US" dirty="0"/>
                        <a:t>Status</a:t>
                      </a:r>
                    </a:p>
                  </a:txBody>
                  <a:tcPr/>
                </a:tc>
                <a:tc>
                  <a:txBody>
                    <a:bodyPr/>
                    <a:lstStyle/>
                    <a:p>
                      <a:r>
                        <a:rPr lang="en-US" dirty="0"/>
                        <a:t>82.28%</a:t>
                      </a:r>
                    </a:p>
                  </a:txBody>
                  <a:tcPr/>
                </a:tc>
                <a:tc>
                  <a:txBody>
                    <a:bodyPr/>
                    <a:lstStyle/>
                    <a:p>
                      <a:r>
                        <a:rPr lang="en-US" dirty="0"/>
                        <a:t>77.85%</a:t>
                      </a:r>
                    </a:p>
                  </a:txBody>
                  <a:tcPr/>
                </a:tc>
                <a:tc>
                  <a:txBody>
                    <a:bodyPr/>
                    <a:lstStyle/>
                    <a:p>
                      <a:r>
                        <a:rPr lang="en-US" dirty="0"/>
                        <a:t>74.42%</a:t>
                      </a:r>
                    </a:p>
                  </a:txBody>
                  <a:tcPr/>
                </a:tc>
                <a:tc>
                  <a:txBody>
                    <a:bodyPr/>
                    <a:lstStyle/>
                    <a:p>
                      <a:r>
                        <a:rPr lang="en-US" dirty="0"/>
                        <a:t>70.57%</a:t>
                      </a:r>
                    </a:p>
                  </a:txBody>
                  <a:tcPr/>
                </a:tc>
                <a:extLst>
                  <a:ext uri="{0D108BD9-81ED-4DB2-BD59-A6C34878D82A}">
                    <a16:rowId xmlns:a16="http://schemas.microsoft.com/office/drawing/2014/main" val="4113858211"/>
                  </a:ext>
                </a:extLst>
              </a:tr>
              <a:tr h="370840">
                <a:tc>
                  <a:txBody>
                    <a:bodyPr/>
                    <a:lstStyle/>
                    <a:p>
                      <a:r>
                        <a:rPr lang="en-US" dirty="0"/>
                        <a:t>True-or-false fields</a:t>
                      </a:r>
                    </a:p>
                  </a:txBody>
                  <a:tcPr/>
                </a:tc>
                <a:tc>
                  <a:txBody>
                    <a:bodyPr/>
                    <a:lstStyle/>
                    <a:p>
                      <a:r>
                        <a:rPr lang="en-US" dirty="0"/>
                        <a:t>74.42%</a:t>
                      </a:r>
                    </a:p>
                  </a:txBody>
                  <a:tcPr/>
                </a:tc>
                <a:tc>
                  <a:txBody>
                    <a:bodyPr/>
                    <a:lstStyle/>
                    <a:p>
                      <a:r>
                        <a:rPr lang="en-US" dirty="0"/>
                        <a:t>74.28%</a:t>
                      </a:r>
                    </a:p>
                  </a:txBody>
                  <a:tcPr/>
                </a:tc>
                <a:tc>
                  <a:txBody>
                    <a:bodyPr/>
                    <a:lstStyle/>
                    <a:p>
                      <a:r>
                        <a:rPr lang="en-US" dirty="0"/>
                        <a:t>72.14%</a:t>
                      </a:r>
                    </a:p>
                  </a:txBody>
                  <a:tcPr/>
                </a:tc>
                <a:tc>
                  <a:txBody>
                    <a:bodyPr/>
                    <a:lstStyle/>
                    <a:p>
                      <a:r>
                        <a:rPr lang="en-US" dirty="0"/>
                        <a:t>73.00%</a:t>
                      </a:r>
                    </a:p>
                  </a:txBody>
                  <a:tcPr/>
                </a:tc>
                <a:extLst>
                  <a:ext uri="{0D108BD9-81ED-4DB2-BD59-A6C34878D82A}">
                    <a16:rowId xmlns:a16="http://schemas.microsoft.com/office/drawing/2014/main" val="1654618742"/>
                  </a:ext>
                </a:extLst>
              </a:tr>
            </a:tbl>
          </a:graphicData>
        </a:graphic>
      </p:graphicFrame>
      <p:sp>
        <p:nvSpPr>
          <p:cNvPr id="5" name="文本框 4"/>
          <p:cNvSpPr txBox="1"/>
          <p:nvPr/>
        </p:nvSpPr>
        <p:spPr>
          <a:xfrm>
            <a:off x="838200" y="3575468"/>
            <a:ext cx="10474078"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We can see that logistic regression gives the best result for our dataset. </a:t>
            </a:r>
          </a:p>
          <a:p>
            <a:pPr marL="285750" indent="-285750">
              <a:buFont typeface="Arial" panose="020B0604020202020204" pitchFamily="34" charset="0"/>
              <a:buChar char="•"/>
            </a:pPr>
            <a:r>
              <a:rPr lang="en-US" sz="2800" dirty="0"/>
              <a:t>We choose the prediction for status fields as a basis for our submission in </a:t>
            </a:r>
            <a:r>
              <a:rPr lang="en-US" sz="2800" dirty="0" err="1"/>
              <a:t>Kaggle</a:t>
            </a:r>
            <a:r>
              <a:rPr lang="en-US" sz="2800" dirty="0"/>
              <a:t> contest, and make further adjustment according to the previous analysis of </a:t>
            </a:r>
            <a:r>
              <a:rPr lang="en-US" sz="2800" dirty="0" err="1"/>
              <a:t>followers_count</a:t>
            </a:r>
            <a:r>
              <a:rPr lang="en-US" sz="2800" dirty="0"/>
              <a:t>, </a:t>
            </a:r>
            <a:r>
              <a:rPr lang="en-US" sz="2800" dirty="0" err="1"/>
              <a:t>friends_count</a:t>
            </a:r>
            <a:r>
              <a:rPr lang="en-US" sz="2800" dirty="0"/>
              <a:t>, verified fields, etc.. </a:t>
            </a:r>
          </a:p>
          <a:p>
            <a:pPr marL="285750" indent="-285750">
              <a:buFont typeface="Arial" panose="020B0604020202020204" pitchFamily="34" charset="0"/>
              <a:buChar char="•"/>
            </a:pPr>
            <a:r>
              <a:rPr lang="en-US" sz="2800" dirty="0"/>
              <a:t> The final result in the training data set gives a 88% accuracy.</a:t>
            </a:r>
          </a:p>
        </p:txBody>
      </p:sp>
    </p:spTree>
    <p:extLst>
      <p:ext uri="{BB962C8B-B14F-4D97-AF65-F5344CB8AC3E}">
        <p14:creationId xmlns:p14="http://schemas.microsoft.com/office/powerpoint/2010/main" val="933903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Future Work</a:t>
            </a:r>
          </a:p>
        </p:txBody>
      </p:sp>
      <p:sp>
        <p:nvSpPr>
          <p:cNvPr id="3" name="内容占位符 2"/>
          <p:cNvSpPr>
            <a:spLocks noGrp="1"/>
          </p:cNvSpPr>
          <p:nvPr>
            <p:ph idx="1"/>
          </p:nvPr>
        </p:nvSpPr>
        <p:spPr>
          <a:xfrm>
            <a:off x="838200" y="1825625"/>
            <a:ext cx="6400344" cy="4351338"/>
          </a:xfrm>
        </p:spPr>
        <p:txBody>
          <a:bodyPr/>
          <a:lstStyle/>
          <a:p>
            <a:r>
              <a:rPr lang="en-US" dirty="0"/>
              <a:t>Detecting Twitter bots is an interesting work.</a:t>
            </a:r>
          </a:p>
          <a:p>
            <a:r>
              <a:rPr lang="en-US" dirty="0"/>
              <a:t>If we have more time on this project, we would:</a:t>
            </a:r>
          </a:p>
          <a:p>
            <a:pPr lvl="1"/>
            <a:r>
              <a:rPr lang="en-US" dirty="0"/>
              <a:t>Develop a more efficient and general way to clean data</a:t>
            </a:r>
          </a:p>
          <a:p>
            <a:pPr lvl="1"/>
            <a:r>
              <a:rPr lang="en-US" dirty="0"/>
              <a:t>Try to find a way to further improve the accuracy of our models</a:t>
            </a:r>
          </a:p>
          <a:p>
            <a:pPr lvl="1"/>
            <a:r>
              <a:rPr lang="en-US" dirty="0"/>
              <a:t>Try other models, e.g., SVM, and compare its performance with ours</a:t>
            </a:r>
          </a:p>
          <a:p>
            <a:pPr marL="457200" lvl="1" indent="0">
              <a:buNone/>
            </a:pPr>
            <a:endParaRPr 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6743" y="723748"/>
            <a:ext cx="3238500" cy="2203754"/>
          </a:xfrm>
          <a:prstGeom prst="rect">
            <a:avLst/>
          </a:prstGeom>
        </p:spPr>
      </p:pic>
    </p:spTree>
    <p:extLst>
      <p:ext uri="{BB962C8B-B14F-4D97-AF65-F5344CB8AC3E}">
        <p14:creationId xmlns:p14="http://schemas.microsoft.com/office/powerpoint/2010/main" val="1068382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a:t>Thank you!</a:t>
            </a:r>
          </a:p>
        </p:txBody>
      </p:sp>
      <p:sp>
        <p:nvSpPr>
          <p:cNvPr id="3" name="副标题 2"/>
          <p:cNvSpPr>
            <a:spLocks noGrp="1"/>
          </p:cNvSpPr>
          <p:nvPr>
            <p:ph type="subTitle" idx="1"/>
          </p:nvPr>
        </p:nvSpPr>
        <p:spPr>
          <a:xfrm>
            <a:off x="1524000" y="3602037"/>
            <a:ext cx="9144000" cy="2453809"/>
          </a:xfrm>
        </p:spPr>
        <p:txBody>
          <a:bodyPr>
            <a:normAutofit fontScale="92500" lnSpcReduction="10000"/>
          </a:bodyPr>
          <a:lstStyle/>
          <a:p>
            <a:pPr algn="r"/>
            <a:endParaRPr lang="en-US" dirty="0"/>
          </a:p>
          <a:p>
            <a:pPr algn="r"/>
            <a:endParaRPr lang="en-US" dirty="0"/>
          </a:p>
          <a:p>
            <a:pPr algn="r"/>
            <a:endParaRPr lang="en-US" dirty="0"/>
          </a:p>
          <a:p>
            <a:pPr algn="r"/>
            <a:endParaRPr lang="en-US" dirty="0"/>
          </a:p>
          <a:p>
            <a:pPr algn="r"/>
            <a:r>
              <a:rPr lang="en-US" dirty="0"/>
              <a:t>Qiwei Zhou</a:t>
            </a:r>
          </a:p>
          <a:p>
            <a:pPr algn="r"/>
            <a:r>
              <a:rPr lang="en-US" dirty="0"/>
              <a:t>Jiao Wu</a:t>
            </a:r>
          </a:p>
          <a:p>
            <a:endParaRPr lang="en-US" dirty="0"/>
          </a:p>
        </p:txBody>
      </p:sp>
    </p:spTree>
    <p:extLst>
      <p:ext uri="{BB962C8B-B14F-4D97-AF65-F5344CB8AC3E}">
        <p14:creationId xmlns:p14="http://schemas.microsoft.com/office/powerpoint/2010/main" val="1997206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Overview of Problem</a:t>
            </a:r>
          </a:p>
        </p:txBody>
      </p:sp>
      <p:sp>
        <p:nvSpPr>
          <p:cNvPr id="3" name="内容占位符 2"/>
          <p:cNvSpPr>
            <a:spLocks noGrp="1"/>
          </p:cNvSpPr>
          <p:nvPr>
            <p:ph idx="1"/>
          </p:nvPr>
        </p:nvSpPr>
        <p:spPr>
          <a:xfrm>
            <a:off x="838199" y="1825625"/>
            <a:ext cx="7617904" cy="4351338"/>
          </a:xfrm>
        </p:spPr>
        <p:txBody>
          <a:bodyPr>
            <a:normAutofit/>
          </a:bodyPr>
          <a:lstStyle/>
          <a:p>
            <a:r>
              <a:rPr lang="en-US" dirty="0"/>
              <a:t>Twitter bot: Automated programs that utilizes Twitter API to produce contents automatically.</a:t>
            </a:r>
          </a:p>
          <a:p>
            <a:r>
              <a:rPr lang="en-US" dirty="0"/>
              <a:t>The number of bots is rising fast as the popularity of social networking grows.</a:t>
            </a:r>
          </a:p>
          <a:p>
            <a:r>
              <a:rPr lang="en-US" dirty="0"/>
              <a:t>Bad bots spread rumors, spams and phishing links across the network.</a:t>
            </a:r>
          </a:p>
          <a:p>
            <a:r>
              <a:rPr lang="en-US" dirty="0"/>
              <a:t>Adopt machine learning approach to distinguish bots from humans</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9512" y="1455379"/>
            <a:ext cx="3462488" cy="3921965"/>
          </a:xfrm>
          <a:prstGeom prst="rect">
            <a:avLst/>
          </a:prstGeom>
        </p:spPr>
      </p:pic>
    </p:spTree>
    <p:extLst>
      <p:ext uri="{BB962C8B-B14F-4D97-AF65-F5344CB8AC3E}">
        <p14:creationId xmlns:p14="http://schemas.microsoft.com/office/powerpoint/2010/main" val="3399880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Overview of Dataset</a:t>
            </a:r>
          </a:p>
        </p:txBody>
      </p:sp>
      <p:sp>
        <p:nvSpPr>
          <p:cNvPr id="3" name="内容占位符 2"/>
          <p:cNvSpPr>
            <a:spLocks noGrp="1"/>
          </p:cNvSpPr>
          <p:nvPr>
            <p:ph idx="1"/>
          </p:nvPr>
        </p:nvSpPr>
        <p:spPr>
          <a:xfrm>
            <a:off x="838200" y="1825625"/>
            <a:ext cx="10515600" cy="1202801"/>
          </a:xfrm>
        </p:spPr>
        <p:txBody>
          <a:bodyPr/>
          <a:lstStyle/>
          <a:p>
            <a:r>
              <a:rPr lang="en-US" dirty="0"/>
              <a:t>Data collected via Twitter API.</a:t>
            </a:r>
          </a:p>
          <a:p>
            <a:r>
              <a:rPr lang="en-US" dirty="0"/>
              <a:t>Saved in CSV format.</a:t>
            </a:r>
          </a:p>
          <a:p>
            <a:pPr marL="0" indent="0">
              <a:buNone/>
            </a:pPr>
            <a:endParaRPr lang="en-US" dirty="0"/>
          </a:p>
        </p:txBody>
      </p:sp>
      <p:graphicFrame>
        <p:nvGraphicFramePr>
          <p:cNvPr id="6" name="表格 5"/>
          <p:cNvGraphicFramePr>
            <a:graphicFrameLocks noGrp="1"/>
          </p:cNvGraphicFramePr>
          <p:nvPr>
            <p:extLst>
              <p:ext uri="{D42A27DB-BD31-4B8C-83A1-F6EECF244321}">
                <p14:modId xmlns:p14="http://schemas.microsoft.com/office/powerpoint/2010/main" val="924478281"/>
              </p:ext>
            </p:extLst>
          </p:nvPr>
        </p:nvGraphicFramePr>
        <p:xfrm>
          <a:off x="671118" y="3488033"/>
          <a:ext cx="11081858" cy="1010920"/>
        </p:xfrm>
        <a:graphic>
          <a:graphicData uri="http://schemas.openxmlformats.org/drawingml/2006/table">
            <a:tbl>
              <a:tblPr firstRow="1" bandRow="1">
                <a:tableStyleId>{5C22544A-7EE6-4342-B048-85BDC9FD1C3A}</a:tableStyleId>
              </a:tblPr>
              <a:tblGrid>
                <a:gridCol w="377506">
                  <a:extLst>
                    <a:ext uri="{9D8B030D-6E8A-4147-A177-3AD203B41FA5}">
                      <a16:colId xmlns:a16="http://schemas.microsoft.com/office/drawing/2014/main" val="3647459919"/>
                    </a:ext>
                  </a:extLst>
                </a:gridCol>
                <a:gridCol w="729842">
                  <a:extLst>
                    <a:ext uri="{9D8B030D-6E8A-4147-A177-3AD203B41FA5}">
                      <a16:colId xmlns:a16="http://schemas.microsoft.com/office/drawing/2014/main" val="1708883786"/>
                    </a:ext>
                  </a:extLst>
                </a:gridCol>
                <a:gridCol w="1535185">
                  <a:extLst>
                    <a:ext uri="{9D8B030D-6E8A-4147-A177-3AD203B41FA5}">
                      <a16:colId xmlns:a16="http://schemas.microsoft.com/office/drawing/2014/main" val="1710284286"/>
                    </a:ext>
                  </a:extLst>
                </a:gridCol>
                <a:gridCol w="964734">
                  <a:extLst>
                    <a:ext uri="{9D8B030D-6E8A-4147-A177-3AD203B41FA5}">
                      <a16:colId xmlns:a16="http://schemas.microsoft.com/office/drawing/2014/main" val="2961194443"/>
                    </a:ext>
                  </a:extLst>
                </a:gridCol>
                <a:gridCol w="1241571">
                  <a:extLst>
                    <a:ext uri="{9D8B030D-6E8A-4147-A177-3AD203B41FA5}">
                      <a16:colId xmlns:a16="http://schemas.microsoft.com/office/drawing/2014/main" val="1628221484"/>
                    </a:ext>
                  </a:extLst>
                </a:gridCol>
                <a:gridCol w="587229">
                  <a:extLst>
                    <a:ext uri="{9D8B030D-6E8A-4147-A177-3AD203B41FA5}">
                      <a16:colId xmlns:a16="http://schemas.microsoft.com/office/drawing/2014/main" val="3938660421"/>
                    </a:ext>
                  </a:extLst>
                </a:gridCol>
                <a:gridCol w="1182848">
                  <a:extLst>
                    <a:ext uri="{9D8B030D-6E8A-4147-A177-3AD203B41FA5}">
                      <a16:colId xmlns:a16="http://schemas.microsoft.com/office/drawing/2014/main" val="1224176384"/>
                    </a:ext>
                  </a:extLst>
                </a:gridCol>
                <a:gridCol w="2246572">
                  <a:extLst>
                    <a:ext uri="{9D8B030D-6E8A-4147-A177-3AD203B41FA5}">
                      <a16:colId xmlns:a16="http://schemas.microsoft.com/office/drawing/2014/main" val="2575834743"/>
                    </a:ext>
                  </a:extLst>
                </a:gridCol>
                <a:gridCol w="811651">
                  <a:extLst>
                    <a:ext uri="{9D8B030D-6E8A-4147-A177-3AD203B41FA5}">
                      <a16:colId xmlns:a16="http://schemas.microsoft.com/office/drawing/2014/main" val="2309750118"/>
                    </a:ext>
                  </a:extLst>
                </a:gridCol>
                <a:gridCol w="1404720">
                  <a:extLst>
                    <a:ext uri="{9D8B030D-6E8A-4147-A177-3AD203B41FA5}">
                      <a16:colId xmlns:a16="http://schemas.microsoft.com/office/drawing/2014/main" val="4121605016"/>
                    </a:ext>
                  </a:extLst>
                </a:gridCol>
              </a:tblGrid>
              <a:tr h="370840">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extLst>
                  <a:ext uri="{0D108BD9-81ED-4DB2-BD59-A6C34878D82A}">
                    <a16:rowId xmlns:a16="http://schemas.microsoft.com/office/drawing/2014/main" val="2658511467"/>
                  </a:ext>
                </a:extLst>
              </a:tr>
              <a:tr h="370840">
                <a:tc>
                  <a:txBody>
                    <a:bodyPr/>
                    <a:lstStyle/>
                    <a:p>
                      <a:r>
                        <a:rPr lang="en-US" dirty="0"/>
                        <a:t>id</a:t>
                      </a:r>
                    </a:p>
                  </a:txBody>
                  <a:tcPr/>
                </a:tc>
                <a:tc>
                  <a:txBody>
                    <a:bodyPr/>
                    <a:lstStyle/>
                    <a:p>
                      <a:r>
                        <a:rPr lang="en-US" dirty="0" err="1"/>
                        <a:t>id_str</a:t>
                      </a:r>
                      <a:endParaRPr lang="en-US" dirty="0"/>
                    </a:p>
                  </a:txBody>
                  <a:tcPr/>
                </a:tc>
                <a:tc>
                  <a:txBody>
                    <a:bodyPr/>
                    <a:lstStyle/>
                    <a:p>
                      <a:r>
                        <a:rPr lang="en-US" dirty="0" err="1"/>
                        <a:t>screen_name</a:t>
                      </a:r>
                      <a:endParaRPr lang="en-US" dirty="0"/>
                    </a:p>
                  </a:txBody>
                  <a:tcPr/>
                </a:tc>
                <a:tc>
                  <a:txBody>
                    <a:bodyPr/>
                    <a:lstStyle/>
                    <a:p>
                      <a:r>
                        <a:rPr lang="en-US" dirty="0" err="1"/>
                        <a:t>locaion</a:t>
                      </a:r>
                      <a:endParaRPr lang="en-US" dirty="0"/>
                    </a:p>
                  </a:txBody>
                  <a:tcPr/>
                </a:tc>
                <a:tc>
                  <a:txBody>
                    <a:bodyPr/>
                    <a:lstStyle/>
                    <a:p>
                      <a:r>
                        <a:rPr lang="en-US" dirty="0"/>
                        <a:t>description</a:t>
                      </a:r>
                    </a:p>
                  </a:txBody>
                  <a:tcPr/>
                </a:tc>
                <a:tc>
                  <a:txBody>
                    <a:bodyPr/>
                    <a:lstStyle/>
                    <a:p>
                      <a:r>
                        <a:rPr lang="en-US" dirty="0" err="1"/>
                        <a:t>url</a:t>
                      </a:r>
                      <a:endParaRPr lang="en-US" dirty="0"/>
                    </a:p>
                  </a:txBody>
                  <a:tcPr/>
                </a:tc>
                <a:tc>
                  <a:txBody>
                    <a:bodyPr/>
                    <a:lstStyle/>
                    <a:p>
                      <a:r>
                        <a:rPr lang="en-US" dirty="0" err="1"/>
                        <a:t>followers_count</a:t>
                      </a:r>
                      <a:endParaRPr lang="en-US" dirty="0"/>
                    </a:p>
                  </a:txBody>
                  <a:tcPr/>
                </a:tc>
                <a:tc>
                  <a:txBody>
                    <a:bodyPr/>
                    <a:lstStyle/>
                    <a:p>
                      <a:r>
                        <a:rPr lang="en-US" dirty="0" err="1"/>
                        <a:t>friends_count</a:t>
                      </a:r>
                      <a:endParaRPr lang="en-US" dirty="0"/>
                    </a:p>
                  </a:txBody>
                  <a:tcPr/>
                </a:tc>
                <a:tc>
                  <a:txBody>
                    <a:bodyPr/>
                    <a:lstStyle/>
                    <a:p>
                      <a:r>
                        <a:rPr lang="en-US" dirty="0" err="1"/>
                        <a:t>listed_count</a:t>
                      </a:r>
                      <a:endParaRPr lang="en-US" dirty="0"/>
                    </a:p>
                  </a:txBody>
                  <a:tcPr/>
                </a:tc>
                <a:tc>
                  <a:txBody>
                    <a:bodyPr/>
                    <a:lstStyle/>
                    <a:p>
                      <a:r>
                        <a:rPr lang="en-US" dirty="0" err="1"/>
                        <a:t>created_at</a:t>
                      </a:r>
                      <a:endParaRPr lang="en-US" dirty="0"/>
                    </a:p>
                  </a:txBody>
                  <a:tcPr/>
                </a:tc>
                <a:extLst>
                  <a:ext uri="{0D108BD9-81ED-4DB2-BD59-A6C34878D82A}">
                    <a16:rowId xmlns:a16="http://schemas.microsoft.com/office/drawing/2014/main" val="2283680584"/>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233037305"/>
              </p:ext>
            </p:extLst>
          </p:nvPr>
        </p:nvGraphicFramePr>
        <p:xfrm>
          <a:off x="671119" y="4806503"/>
          <a:ext cx="11081857" cy="1010920"/>
        </p:xfrm>
        <a:graphic>
          <a:graphicData uri="http://schemas.openxmlformats.org/drawingml/2006/table">
            <a:tbl>
              <a:tblPr firstRow="1" bandRow="1">
                <a:tableStyleId>{5C22544A-7EE6-4342-B048-85BDC9FD1C3A}</a:tableStyleId>
              </a:tblPr>
              <a:tblGrid>
                <a:gridCol w="1208015">
                  <a:extLst>
                    <a:ext uri="{9D8B030D-6E8A-4147-A177-3AD203B41FA5}">
                      <a16:colId xmlns:a16="http://schemas.microsoft.com/office/drawing/2014/main" val="3647459919"/>
                    </a:ext>
                  </a:extLst>
                </a:gridCol>
                <a:gridCol w="1057013">
                  <a:extLst>
                    <a:ext uri="{9D8B030D-6E8A-4147-A177-3AD203B41FA5}">
                      <a16:colId xmlns:a16="http://schemas.microsoft.com/office/drawing/2014/main" val="1708883786"/>
                    </a:ext>
                  </a:extLst>
                </a:gridCol>
                <a:gridCol w="1040235">
                  <a:extLst>
                    <a:ext uri="{9D8B030D-6E8A-4147-A177-3AD203B41FA5}">
                      <a16:colId xmlns:a16="http://schemas.microsoft.com/office/drawing/2014/main" val="1710284286"/>
                    </a:ext>
                  </a:extLst>
                </a:gridCol>
                <a:gridCol w="746620">
                  <a:extLst>
                    <a:ext uri="{9D8B030D-6E8A-4147-A177-3AD203B41FA5}">
                      <a16:colId xmlns:a16="http://schemas.microsoft.com/office/drawing/2014/main" val="2961194443"/>
                    </a:ext>
                  </a:extLst>
                </a:gridCol>
                <a:gridCol w="847288">
                  <a:extLst>
                    <a:ext uri="{9D8B030D-6E8A-4147-A177-3AD203B41FA5}">
                      <a16:colId xmlns:a16="http://schemas.microsoft.com/office/drawing/2014/main" val="1628221484"/>
                    </a:ext>
                  </a:extLst>
                </a:gridCol>
                <a:gridCol w="947956">
                  <a:extLst>
                    <a:ext uri="{9D8B030D-6E8A-4147-A177-3AD203B41FA5}">
                      <a16:colId xmlns:a16="http://schemas.microsoft.com/office/drawing/2014/main" val="3938660421"/>
                    </a:ext>
                  </a:extLst>
                </a:gridCol>
                <a:gridCol w="2265027">
                  <a:extLst>
                    <a:ext uri="{9D8B030D-6E8A-4147-A177-3AD203B41FA5}">
                      <a16:colId xmlns:a16="http://schemas.microsoft.com/office/drawing/2014/main" val="1224176384"/>
                    </a:ext>
                  </a:extLst>
                </a:gridCol>
                <a:gridCol w="1430436">
                  <a:extLst>
                    <a:ext uri="{9D8B030D-6E8A-4147-A177-3AD203B41FA5}">
                      <a16:colId xmlns:a16="http://schemas.microsoft.com/office/drawing/2014/main" val="2575834743"/>
                    </a:ext>
                  </a:extLst>
                </a:gridCol>
                <a:gridCol w="868148">
                  <a:extLst>
                    <a:ext uri="{9D8B030D-6E8A-4147-A177-3AD203B41FA5}">
                      <a16:colId xmlns:a16="http://schemas.microsoft.com/office/drawing/2014/main" val="2309750118"/>
                    </a:ext>
                  </a:extLst>
                </a:gridCol>
                <a:gridCol w="671119">
                  <a:extLst>
                    <a:ext uri="{9D8B030D-6E8A-4147-A177-3AD203B41FA5}">
                      <a16:colId xmlns:a16="http://schemas.microsoft.com/office/drawing/2014/main" val="4121605016"/>
                    </a:ext>
                  </a:extLst>
                </a:gridCol>
              </a:tblGrid>
              <a:tr h="370840">
                <a:tc>
                  <a:txBody>
                    <a:bodyPr/>
                    <a:lstStyle/>
                    <a:p>
                      <a:r>
                        <a:rPr lang="en-US" dirty="0"/>
                        <a:t>11</a:t>
                      </a:r>
                    </a:p>
                  </a:txBody>
                  <a:tcPr/>
                </a:tc>
                <a:tc>
                  <a:txBody>
                    <a:bodyPr/>
                    <a:lstStyle/>
                    <a:p>
                      <a:r>
                        <a:rPr lang="en-US" dirty="0"/>
                        <a:t>12</a:t>
                      </a:r>
                    </a:p>
                  </a:txBody>
                  <a:tcPr/>
                </a:tc>
                <a:tc>
                  <a:txBody>
                    <a:bodyPr/>
                    <a:lstStyle/>
                    <a:p>
                      <a:r>
                        <a:rPr lang="en-US" dirty="0"/>
                        <a:t>13</a:t>
                      </a:r>
                    </a:p>
                  </a:txBody>
                  <a:tcPr/>
                </a:tc>
                <a:tc>
                  <a:txBody>
                    <a:bodyPr/>
                    <a:lstStyle/>
                    <a:p>
                      <a:r>
                        <a:rPr lang="en-US" dirty="0"/>
                        <a:t>14</a:t>
                      </a:r>
                    </a:p>
                  </a:txBody>
                  <a:tcPr/>
                </a:tc>
                <a:tc>
                  <a:txBody>
                    <a:bodyPr/>
                    <a:lstStyle/>
                    <a:p>
                      <a:r>
                        <a:rPr lang="en-US" dirty="0"/>
                        <a:t>15</a:t>
                      </a:r>
                    </a:p>
                  </a:txBody>
                  <a:tcPr/>
                </a:tc>
                <a:tc>
                  <a:txBody>
                    <a:bodyPr/>
                    <a:lstStyle/>
                    <a:p>
                      <a:r>
                        <a:rPr lang="en-US" dirty="0"/>
                        <a:t>16</a:t>
                      </a:r>
                    </a:p>
                  </a:txBody>
                  <a:tcPr/>
                </a:tc>
                <a:tc>
                  <a:txBody>
                    <a:bodyPr/>
                    <a:lstStyle/>
                    <a:p>
                      <a:r>
                        <a:rPr lang="en-US" dirty="0"/>
                        <a:t>17</a:t>
                      </a:r>
                    </a:p>
                  </a:txBody>
                  <a:tcPr/>
                </a:tc>
                <a:tc>
                  <a:txBody>
                    <a:bodyPr/>
                    <a:lstStyle/>
                    <a:p>
                      <a:r>
                        <a:rPr lang="en-US" dirty="0"/>
                        <a:t>18</a:t>
                      </a:r>
                    </a:p>
                  </a:txBody>
                  <a:tcPr/>
                </a:tc>
                <a:tc>
                  <a:txBody>
                    <a:bodyPr/>
                    <a:lstStyle/>
                    <a:p>
                      <a:r>
                        <a:rPr lang="en-US" dirty="0"/>
                        <a:t>19</a:t>
                      </a:r>
                    </a:p>
                  </a:txBody>
                  <a:tcPr/>
                </a:tc>
                <a:tc>
                  <a:txBody>
                    <a:bodyPr/>
                    <a:lstStyle/>
                    <a:p>
                      <a:r>
                        <a:rPr lang="en-US" dirty="0"/>
                        <a:t>20</a:t>
                      </a:r>
                    </a:p>
                  </a:txBody>
                  <a:tcPr/>
                </a:tc>
                <a:extLst>
                  <a:ext uri="{0D108BD9-81ED-4DB2-BD59-A6C34878D82A}">
                    <a16:rowId xmlns:a16="http://schemas.microsoft.com/office/drawing/2014/main" val="2658511467"/>
                  </a:ext>
                </a:extLst>
              </a:tr>
              <a:tr h="370840">
                <a:tc>
                  <a:txBody>
                    <a:bodyPr/>
                    <a:lstStyle/>
                    <a:p>
                      <a:r>
                        <a:rPr lang="en-US" dirty="0" err="1"/>
                        <a:t>favourites_count</a:t>
                      </a:r>
                      <a:endParaRPr lang="en-US" dirty="0"/>
                    </a:p>
                  </a:txBody>
                  <a:tcPr/>
                </a:tc>
                <a:tc>
                  <a:txBody>
                    <a:bodyPr/>
                    <a:lstStyle/>
                    <a:p>
                      <a:r>
                        <a:rPr lang="en-US" dirty="0"/>
                        <a:t>verified</a:t>
                      </a:r>
                    </a:p>
                  </a:txBody>
                  <a:tcPr/>
                </a:tc>
                <a:tc>
                  <a:txBody>
                    <a:bodyPr/>
                    <a:lstStyle/>
                    <a:p>
                      <a:r>
                        <a:rPr lang="en-US" dirty="0" err="1"/>
                        <a:t>statuses_count</a:t>
                      </a:r>
                      <a:endParaRPr lang="en-US" dirty="0"/>
                    </a:p>
                  </a:txBody>
                  <a:tcPr/>
                </a:tc>
                <a:tc>
                  <a:txBody>
                    <a:bodyPr/>
                    <a:lstStyle/>
                    <a:p>
                      <a:r>
                        <a:rPr lang="en-US" dirty="0" err="1"/>
                        <a:t>lang</a:t>
                      </a:r>
                      <a:endParaRPr lang="en-US" dirty="0"/>
                    </a:p>
                  </a:txBody>
                  <a:tcPr/>
                </a:tc>
                <a:tc>
                  <a:txBody>
                    <a:bodyPr/>
                    <a:lstStyle/>
                    <a:p>
                      <a:r>
                        <a:rPr lang="en-US" dirty="0" err="1"/>
                        <a:t>stauts</a:t>
                      </a:r>
                      <a:endParaRPr lang="en-US" dirty="0"/>
                    </a:p>
                  </a:txBody>
                  <a:tcPr/>
                </a:tc>
                <a:tc>
                  <a:txBody>
                    <a:bodyPr/>
                    <a:lstStyle/>
                    <a:p>
                      <a:r>
                        <a:rPr lang="en-US" dirty="0" err="1"/>
                        <a:t>default_profile</a:t>
                      </a:r>
                      <a:endParaRPr lang="en-US" dirty="0"/>
                    </a:p>
                  </a:txBody>
                  <a:tcPr/>
                </a:tc>
                <a:tc>
                  <a:txBody>
                    <a:bodyPr/>
                    <a:lstStyle/>
                    <a:p>
                      <a:r>
                        <a:rPr lang="en-US" dirty="0" err="1"/>
                        <a:t>default_profile_image</a:t>
                      </a:r>
                      <a:endParaRPr lang="en-US" dirty="0"/>
                    </a:p>
                  </a:txBody>
                  <a:tcPr/>
                </a:tc>
                <a:tc>
                  <a:txBody>
                    <a:bodyPr/>
                    <a:lstStyle/>
                    <a:p>
                      <a:r>
                        <a:rPr lang="en-US" dirty="0" err="1"/>
                        <a:t>has_extended_profile</a:t>
                      </a:r>
                      <a:endParaRPr lang="en-US" dirty="0"/>
                    </a:p>
                  </a:txBody>
                  <a:tcPr/>
                </a:tc>
                <a:tc>
                  <a:txBody>
                    <a:bodyPr/>
                    <a:lstStyle/>
                    <a:p>
                      <a:r>
                        <a:rPr lang="en-US" dirty="0"/>
                        <a:t>name </a:t>
                      </a:r>
                    </a:p>
                  </a:txBody>
                  <a:tcPr/>
                </a:tc>
                <a:tc>
                  <a:txBody>
                    <a:bodyPr/>
                    <a:lstStyle/>
                    <a:p>
                      <a:r>
                        <a:rPr lang="en-US" dirty="0"/>
                        <a:t>bot</a:t>
                      </a:r>
                    </a:p>
                  </a:txBody>
                  <a:tcPr/>
                </a:tc>
                <a:extLst>
                  <a:ext uri="{0D108BD9-81ED-4DB2-BD59-A6C34878D82A}">
                    <a16:rowId xmlns:a16="http://schemas.microsoft.com/office/drawing/2014/main" val="2283680584"/>
                  </a:ext>
                </a:extLst>
              </a:tr>
            </a:tbl>
          </a:graphicData>
        </a:graphic>
      </p:graphicFrame>
    </p:spTree>
    <p:extLst>
      <p:ext uri="{BB962C8B-B14F-4D97-AF65-F5344CB8AC3E}">
        <p14:creationId xmlns:p14="http://schemas.microsoft.com/office/powerpoint/2010/main" val="986649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Implementation</a:t>
            </a:r>
          </a:p>
        </p:txBody>
      </p:sp>
      <p:sp>
        <p:nvSpPr>
          <p:cNvPr id="3" name="内容占位符 2"/>
          <p:cNvSpPr>
            <a:spLocks noGrp="1"/>
          </p:cNvSpPr>
          <p:nvPr>
            <p:ph idx="1"/>
          </p:nvPr>
        </p:nvSpPr>
        <p:spPr>
          <a:xfrm>
            <a:off x="838200" y="1825625"/>
            <a:ext cx="9138068" cy="4351338"/>
          </a:xfrm>
        </p:spPr>
        <p:txBody>
          <a:bodyPr/>
          <a:lstStyle/>
          <a:p>
            <a:r>
              <a:rPr lang="en-US" dirty="0"/>
              <a:t>Python 2.7</a:t>
            </a:r>
          </a:p>
          <a:p>
            <a:r>
              <a:rPr lang="en-US" dirty="0" err="1"/>
              <a:t>Scikit</a:t>
            </a:r>
            <a:r>
              <a:rPr lang="en-US" dirty="0"/>
              <a:t>-learn for machine learning algorithms</a:t>
            </a:r>
          </a:p>
          <a:p>
            <a:r>
              <a:rPr lang="en-US" dirty="0"/>
              <a:t>Panda and </a:t>
            </a:r>
            <a:r>
              <a:rPr lang="en-US" dirty="0" err="1"/>
              <a:t>Numpy</a:t>
            </a:r>
            <a:r>
              <a:rPr lang="en-US" dirty="0"/>
              <a:t> for data manipulation</a:t>
            </a:r>
          </a:p>
          <a:p>
            <a:r>
              <a:rPr lang="en-US" dirty="0" err="1"/>
              <a:t>Matplotlib</a:t>
            </a:r>
            <a:r>
              <a:rPr lang="en-US" dirty="0"/>
              <a:t> for graphing and visualization</a:t>
            </a:r>
          </a:p>
          <a:p>
            <a:r>
              <a:rPr lang="en-US" dirty="0" err="1"/>
              <a:t>ipython</a:t>
            </a:r>
            <a:r>
              <a:rPr lang="en-US" dirty="0"/>
              <a:t> notebook to write and run our code</a:t>
            </a:r>
          </a:p>
          <a:p>
            <a:pPr lvl="1"/>
            <a:endParaRPr lang="en-US" dirty="0"/>
          </a:p>
          <a:p>
            <a:endParaRPr lang="en-US" dirty="0"/>
          </a:p>
        </p:txBody>
      </p:sp>
    </p:spTree>
    <p:extLst>
      <p:ext uri="{BB962C8B-B14F-4D97-AF65-F5344CB8AC3E}">
        <p14:creationId xmlns:p14="http://schemas.microsoft.com/office/powerpoint/2010/main" val="3407357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Model Used - Preprocessing</a:t>
            </a:r>
          </a:p>
        </p:txBody>
      </p:sp>
      <p:sp>
        <p:nvSpPr>
          <p:cNvPr id="3" name="内容占位符 2"/>
          <p:cNvSpPr>
            <a:spLocks noGrp="1"/>
          </p:cNvSpPr>
          <p:nvPr>
            <p:ph idx="1"/>
          </p:nvPr>
        </p:nvSpPr>
        <p:spPr/>
        <p:txBody>
          <a:bodyPr/>
          <a:lstStyle/>
          <a:p>
            <a:r>
              <a:rPr lang="en-US" dirty="0"/>
              <a:t>Our data is dirty:</a:t>
            </a:r>
          </a:p>
          <a:p>
            <a:pPr lvl="1"/>
            <a:r>
              <a:rPr lang="en-US" dirty="0"/>
              <a:t>Lots of </a:t>
            </a:r>
            <a:r>
              <a:rPr lang="en-US" dirty="0" err="1"/>
              <a:t>NaN</a:t>
            </a:r>
            <a:r>
              <a:rPr lang="en-US" dirty="0"/>
              <a:t> values</a:t>
            </a:r>
          </a:p>
          <a:p>
            <a:pPr lvl="1"/>
            <a:r>
              <a:rPr lang="en-US" dirty="0"/>
              <a:t>Incompatible Encoding</a:t>
            </a:r>
          </a:p>
          <a:p>
            <a:pPr lvl="1"/>
            <a:r>
              <a:rPr lang="en-US" dirty="0"/>
              <a:t>Several value types not supported by </a:t>
            </a:r>
            <a:r>
              <a:rPr lang="en-US" dirty="0" err="1"/>
              <a:t>sklearn</a:t>
            </a:r>
            <a:r>
              <a:rPr lang="en-US" dirty="0"/>
              <a:t> and </a:t>
            </a:r>
            <a:r>
              <a:rPr lang="en-US" dirty="0" err="1"/>
              <a:t>numpy</a:t>
            </a:r>
            <a:r>
              <a:rPr lang="en-US" dirty="0"/>
              <a:t> </a:t>
            </a:r>
          </a:p>
          <a:p>
            <a:r>
              <a:rPr lang="en-US" dirty="0"/>
              <a:t>Preprocess data:</a:t>
            </a:r>
          </a:p>
          <a:p>
            <a:pPr lvl="1"/>
            <a:r>
              <a:rPr lang="en-US" dirty="0" err="1"/>
              <a:t>fillna</a:t>
            </a:r>
            <a:r>
              <a:rPr lang="en-US" dirty="0"/>
              <a:t>() function to deal with </a:t>
            </a:r>
            <a:r>
              <a:rPr lang="en-US" dirty="0" err="1"/>
              <a:t>NaN</a:t>
            </a:r>
            <a:r>
              <a:rPr lang="en-US" dirty="0"/>
              <a:t> values</a:t>
            </a:r>
          </a:p>
          <a:p>
            <a:pPr lvl="1"/>
            <a:r>
              <a:rPr lang="en-US" dirty="0"/>
              <a:t>Decode and encode data with UTF-8 encoding</a:t>
            </a:r>
          </a:p>
          <a:p>
            <a:pPr lvl="1"/>
            <a:r>
              <a:rPr lang="en-US" dirty="0"/>
              <a:t>Convert fields to numeral values</a:t>
            </a:r>
          </a:p>
          <a:p>
            <a:pPr lvl="1"/>
            <a:endParaRPr lang="en-US" dirty="0"/>
          </a:p>
        </p:txBody>
      </p:sp>
    </p:spTree>
    <p:extLst>
      <p:ext uri="{BB962C8B-B14F-4D97-AF65-F5344CB8AC3E}">
        <p14:creationId xmlns:p14="http://schemas.microsoft.com/office/powerpoint/2010/main" val="521481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Model Used – Analysis</a:t>
            </a:r>
          </a:p>
        </p:txBody>
      </p:sp>
      <p:sp>
        <p:nvSpPr>
          <p:cNvPr id="3" name="内容占位符 2"/>
          <p:cNvSpPr>
            <a:spLocks noGrp="1"/>
          </p:cNvSpPr>
          <p:nvPr>
            <p:ph idx="1"/>
          </p:nvPr>
        </p:nvSpPr>
        <p:spPr>
          <a:xfrm>
            <a:off x="838200" y="1825625"/>
            <a:ext cx="10515600" cy="1519874"/>
          </a:xfrm>
        </p:spPr>
        <p:txBody>
          <a:bodyPr/>
          <a:lstStyle/>
          <a:p>
            <a:r>
              <a:rPr lang="en-US" dirty="0"/>
              <a:t>First, we analyze the data we have.</a:t>
            </a:r>
          </a:p>
          <a:p>
            <a:r>
              <a:rPr lang="en-US" dirty="0"/>
              <a:t>With the help of </a:t>
            </a:r>
            <a:r>
              <a:rPr lang="en-US" dirty="0" err="1"/>
              <a:t>numpy</a:t>
            </a:r>
            <a:r>
              <a:rPr lang="en-US" dirty="0"/>
              <a:t>, we can acquire and visualize the statistics of our data easily.</a:t>
            </a:r>
          </a:p>
        </p:txBody>
      </p:sp>
      <p:sp>
        <p:nvSpPr>
          <p:cNvPr id="4" name="文本框 3"/>
          <p:cNvSpPr txBox="1"/>
          <p:nvPr/>
        </p:nvSpPr>
        <p:spPr>
          <a:xfrm>
            <a:off x="690364" y="5601211"/>
            <a:ext cx="3837832" cy="461665"/>
          </a:xfrm>
          <a:prstGeom prst="rect">
            <a:avLst/>
          </a:prstGeom>
          <a:noFill/>
        </p:spPr>
        <p:txBody>
          <a:bodyPr wrap="square" rtlCol="0">
            <a:spAutoFit/>
          </a:bodyPr>
          <a:lstStyle/>
          <a:p>
            <a:r>
              <a:rPr lang="en-US" sz="1200" dirty="0"/>
              <a:t>Counts of verified or non-verified in bots and </a:t>
            </a:r>
            <a:r>
              <a:rPr lang="en-US" sz="1200" dirty="0" err="1"/>
              <a:t>nonbots</a:t>
            </a:r>
            <a:r>
              <a:rPr lang="en-US" sz="1200" dirty="0"/>
              <a:t>. </a:t>
            </a:r>
          </a:p>
          <a:p>
            <a:endParaRPr lang="en-US" sz="1200" dirty="0"/>
          </a:p>
        </p:txBody>
      </p:sp>
      <p:sp>
        <p:nvSpPr>
          <p:cNvPr id="5" name="Rectangle 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图片 7"/>
          <p:cNvPicPr>
            <a:picLocks noChangeAspect="1"/>
          </p:cNvPicPr>
          <p:nvPr/>
        </p:nvPicPr>
        <p:blipFill>
          <a:blip r:embed="rId2"/>
          <a:stretch>
            <a:fillRect/>
          </a:stretch>
        </p:blipFill>
        <p:spPr>
          <a:xfrm>
            <a:off x="4543619" y="3406688"/>
            <a:ext cx="3104762" cy="2133333"/>
          </a:xfrm>
          <a:prstGeom prst="rect">
            <a:avLst/>
          </a:prstGeom>
        </p:spPr>
      </p:pic>
      <p:sp>
        <p:nvSpPr>
          <p:cNvPr id="10" name="文本框 9"/>
          <p:cNvSpPr txBox="1"/>
          <p:nvPr/>
        </p:nvSpPr>
        <p:spPr>
          <a:xfrm>
            <a:off x="4354259" y="5601212"/>
            <a:ext cx="4001275" cy="276999"/>
          </a:xfrm>
          <a:prstGeom prst="rect">
            <a:avLst/>
          </a:prstGeom>
          <a:noFill/>
        </p:spPr>
        <p:txBody>
          <a:bodyPr wrap="square" rtlCol="0">
            <a:spAutoFit/>
          </a:bodyPr>
          <a:lstStyle/>
          <a:p>
            <a:r>
              <a:rPr lang="en-US" sz="1200" dirty="0"/>
              <a:t>Number of more than 10000 followers in bots and </a:t>
            </a:r>
            <a:r>
              <a:rPr lang="en-US" sz="1200" dirty="0" err="1"/>
              <a:t>nonbots</a:t>
            </a:r>
            <a:r>
              <a:rPr lang="en-US" sz="1200" dirty="0"/>
              <a:t>.</a:t>
            </a:r>
          </a:p>
        </p:txBody>
      </p:sp>
      <p:pic>
        <p:nvPicPr>
          <p:cNvPr id="9" name="图片 8"/>
          <p:cNvPicPr>
            <a:picLocks noChangeAspect="1"/>
          </p:cNvPicPr>
          <p:nvPr/>
        </p:nvPicPr>
        <p:blipFill>
          <a:blip r:embed="rId3"/>
          <a:stretch>
            <a:fillRect/>
          </a:stretch>
        </p:blipFill>
        <p:spPr>
          <a:xfrm>
            <a:off x="8289058" y="3345499"/>
            <a:ext cx="5926826" cy="2057146"/>
          </a:xfrm>
          <a:prstGeom prst="rect">
            <a:avLst/>
          </a:prstGeom>
        </p:spPr>
      </p:pic>
      <p:sp>
        <p:nvSpPr>
          <p:cNvPr id="11" name="Rectangle 6"/>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文本框 12"/>
          <p:cNvSpPr txBox="1"/>
          <p:nvPr/>
        </p:nvSpPr>
        <p:spPr>
          <a:xfrm>
            <a:off x="8405180" y="5555045"/>
            <a:ext cx="3158878" cy="276999"/>
          </a:xfrm>
          <a:prstGeom prst="rect">
            <a:avLst/>
          </a:prstGeom>
          <a:noFill/>
        </p:spPr>
        <p:txBody>
          <a:bodyPr wrap="square" rtlCol="0">
            <a:spAutoFit/>
          </a:bodyPr>
          <a:lstStyle/>
          <a:p>
            <a:r>
              <a:rPr lang="en-US" sz="1200" dirty="0"/>
              <a:t>Number of </a:t>
            </a:r>
            <a:r>
              <a:rPr lang="en-US" sz="1200" dirty="0" err="1"/>
              <a:t>listed_count</a:t>
            </a:r>
            <a:r>
              <a:rPr lang="en-US" sz="1200" dirty="0"/>
              <a:t> in bots and </a:t>
            </a:r>
            <a:r>
              <a:rPr lang="en-US" sz="1200" dirty="0" err="1"/>
              <a:t>nonbots</a:t>
            </a:r>
            <a:r>
              <a:rPr lang="en-US" sz="1200" dirty="0"/>
              <a:t>.</a:t>
            </a:r>
          </a:p>
        </p:txBody>
      </p:sp>
      <p:pic>
        <p:nvPicPr>
          <p:cNvPr id="2055"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345499"/>
            <a:ext cx="3224213"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9220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Model Used – Logistic Regression</a:t>
            </a:r>
          </a:p>
        </p:txBody>
      </p:sp>
      <p:sp>
        <p:nvSpPr>
          <p:cNvPr id="3" name="内容占位符 2"/>
          <p:cNvSpPr>
            <a:spLocks noGrp="1"/>
          </p:cNvSpPr>
          <p:nvPr>
            <p:ph idx="1"/>
          </p:nvPr>
        </p:nvSpPr>
        <p:spPr/>
        <p:txBody>
          <a:bodyPr/>
          <a:lstStyle/>
          <a:p>
            <a:r>
              <a:rPr lang="en-US" dirty="0"/>
              <a:t>Logistic Regression is a regression model in which the value we are using is categorical. Therefore, logistic regression is a useful classification method. Since we are interested in distinguishing bots from non-bots, we will be using binary logistic regression in our project.</a:t>
            </a:r>
          </a:p>
          <a:p>
            <a:r>
              <a:rPr lang="en-US" dirty="0"/>
              <a:t>In our implementation, we run logistic regression on description and status fields. We also apply this method on the four true-or-false fields.</a:t>
            </a:r>
          </a:p>
          <a:p>
            <a:r>
              <a:rPr lang="en-US" dirty="0"/>
              <a:t>Further test shows that with l1 penalty and regularization value of C=1, logistic regression yields a better result on our dataset.</a:t>
            </a:r>
          </a:p>
        </p:txBody>
      </p:sp>
    </p:spTree>
    <p:extLst>
      <p:ext uri="{BB962C8B-B14F-4D97-AF65-F5344CB8AC3E}">
        <p14:creationId xmlns:p14="http://schemas.microsoft.com/office/powerpoint/2010/main" val="3619218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Model Used – Random Forest</a:t>
            </a:r>
          </a:p>
        </p:txBody>
      </p:sp>
      <p:sp>
        <p:nvSpPr>
          <p:cNvPr id="3" name="内容占位符 2"/>
          <p:cNvSpPr>
            <a:spLocks noGrp="1"/>
          </p:cNvSpPr>
          <p:nvPr>
            <p:ph idx="1"/>
          </p:nvPr>
        </p:nvSpPr>
        <p:spPr/>
        <p:txBody>
          <a:bodyPr/>
          <a:lstStyle/>
          <a:p>
            <a:r>
              <a:rPr lang="en-US" dirty="0"/>
              <a:t>Random Forest is an ensemble learning method. Single decision trees are likely to overfit on the training set. Random Forest is designed to handle this issue by growing base decision trees in a random effect. Each tree is constructed on a bootstrapped dataset and at each split, only a limited number of random features are considered. In this way, Random Forest is less vulnerable to overfitting.</a:t>
            </a:r>
          </a:p>
          <a:p>
            <a:r>
              <a:rPr lang="en-US" dirty="0"/>
              <a:t>In our implementation, we run random forest on description and status fields as well. Then we compare its performance with logistic regression.</a:t>
            </a:r>
          </a:p>
        </p:txBody>
      </p:sp>
    </p:spTree>
    <p:extLst>
      <p:ext uri="{BB962C8B-B14F-4D97-AF65-F5344CB8AC3E}">
        <p14:creationId xmlns:p14="http://schemas.microsoft.com/office/powerpoint/2010/main" val="3216977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Model Used – Naïve Bayes</a:t>
            </a:r>
          </a:p>
        </p:txBody>
      </p:sp>
      <p:sp>
        <p:nvSpPr>
          <p:cNvPr id="3" name="内容占位符 2"/>
          <p:cNvSpPr>
            <a:spLocks noGrp="1"/>
          </p:cNvSpPr>
          <p:nvPr>
            <p:ph idx="1"/>
          </p:nvPr>
        </p:nvSpPr>
        <p:spPr/>
        <p:txBody>
          <a:bodyPr/>
          <a:lstStyle/>
          <a:p>
            <a:r>
              <a:rPr lang="en-US" dirty="0"/>
              <a:t>Naïve Bayes is a classification method using probability calculation. It is based on the (strong) assumption that all attributes are independent from each other. Although this assumption is not true in most cases, Naïve Bayes does give good results. There are several different implementations of Naïve Bayes. In this project, we used both Bernoulli and Multinomial Naïve Bayes algorithms.</a:t>
            </a:r>
          </a:p>
          <a:p>
            <a:r>
              <a:rPr lang="en-US" dirty="0"/>
              <a:t>In our implementation, we run Naïve Bayes mainly on </a:t>
            </a:r>
            <a:r>
              <a:rPr lang="en-US" dirty="0" err="1"/>
              <a:t>followers_count</a:t>
            </a:r>
            <a:r>
              <a:rPr lang="en-US" dirty="0"/>
              <a:t>, </a:t>
            </a:r>
            <a:r>
              <a:rPr lang="en-US" dirty="0" err="1"/>
              <a:t>friends_count</a:t>
            </a:r>
            <a:r>
              <a:rPr lang="en-US" dirty="0"/>
              <a:t>, </a:t>
            </a:r>
            <a:r>
              <a:rPr lang="en-US" dirty="0" err="1"/>
              <a:t>favourites_count</a:t>
            </a:r>
            <a:r>
              <a:rPr lang="en-US" dirty="0"/>
              <a:t> and </a:t>
            </a:r>
            <a:r>
              <a:rPr lang="en-US" dirty="0" err="1"/>
              <a:t>listed_count</a:t>
            </a:r>
            <a:r>
              <a:rPr lang="en-US" dirty="0"/>
              <a:t> fields.  We also try this method on description and status fields to compare it with the other two models.</a:t>
            </a:r>
          </a:p>
        </p:txBody>
      </p:sp>
    </p:spTree>
    <p:extLst>
      <p:ext uri="{BB962C8B-B14F-4D97-AF65-F5344CB8AC3E}">
        <p14:creationId xmlns:p14="http://schemas.microsoft.com/office/powerpoint/2010/main" val="35618098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1412</TotalTime>
  <Words>778</Words>
  <Application>Microsoft Office PowerPoint</Application>
  <PresentationFormat>宽屏</PresentationFormat>
  <Paragraphs>121</Paragraphs>
  <Slides>12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DengXian</vt:lpstr>
      <vt:lpstr>DengXian Light</vt:lpstr>
      <vt:lpstr>Arial</vt:lpstr>
      <vt:lpstr>Calibri</vt:lpstr>
      <vt:lpstr>Calibri Light</vt:lpstr>
      <vt:lpstr>Office 主题​​</vt:lpstr>
      <vt:lpstr>Bot or Not? Detecting Twitter Bot</vt:lpstr>
      <vt:lpstr>Overview of Problem</vt:lpstr>
      <vt:lpstr>Overview of Dataset</vt:lpstr>
      <vt:lpstr>Implementation</vt:lpstr>
      <vt:lpstr>Model Used - Preprocessing</vt:lpstr>
      <vt:lpstr>Model Used – Analysis</vt:lpstr>
      <vt:lpstr>Model Used – Logistic Regression</vt:lpstr>
      <vt:lpstr>Model Used – Random Forest</vt:lpstr>
      <vt:lpstr>Model Used – Naïve Bayes</vt:lpstr>
      <vt:lpstr>Result and Conclusion</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Qiwei Zhou</dc:creator>
  <cp:lastModifiedBy>Qiwei Zhou</cp:lastModifiedBy>
  <cp:revision>16</cp:revision>
  <dcterms:created xsi:type="dcterms:W3CDTF">2017-05-05T19:55:10Z</dcterms:created>
  <dcterms:modified xsi:type="dcterms:W3CDTF">2017-05-06T19:27:53Z</dcterms:modified>
</cp:coreProperties>
</file>