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Introduction of C++ Programming</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Qi Wang</a:t>
            </a:r>
            <a:endParaRPr/>
          </a:p>
          <a:p>
            <a:pPr indent="0" lvl="0" marL="0" rtl="0">
              <a:spcBef>
                <a:spcPts val="0"/>
              </a:spcBef>
              <a:spcAft>
                <a:spcPts val="0"/>
              </a:spcAft>
              <a:buNone/>
            </a:pPr>
            <a:r>
              <a:rPr lang="en"/>
              <a:t>wangqi03@bu.edu</a:t>
            </a:r>
            <a:endParaRPr/>
          </a:p>
          <a:p>
            <a:pPr indent="0" lvl="0" marL="0" rt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Multidimensional Arrays</a:t>
            </a:r>
            <a:endParaRPr/>
          </a:p>
        </p:txBody>
      </p:sp>
      <p:sp>
        <p:nvSpPr>
          <p:cNvPr id="117" name="Shape 1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Two-dimensional array syntax:</a:t>
            </a:r>
            <a:endParaRPr/>
          </a:p>
          <a:p>
            <a:pPr indent="0" lvl="0" marL="0">
              <a:spcBef>
                <a:spcPts val="1600"/>
              </a:spcBef>
              <a:spcAft>
                <a:spcPts val="0"/>
              </a:spcAft>
              <a:buClr>
                <a:schemeClr val="dk1"/>
              </a:buClr>
              <a:buSzPts val="1100"/>
              <a:buFont typeface="Arial"/>
              <a:buNone/>
            </a:pPr>
            <a:r>
              <a:rPr i="1" lang="en">
                <a:latin typeface="Courier New"/>
                <a:ea typeface="Courier New"/>
                <a:cs typeface="Courier New"/>
                <a:sym typeface="Courier New"/>
              </a:rPr>
              <a:t>type arrayName</a:t>
            </a:r>
            <a:r>
              <a:rPr lang="en">
                <a:latin typeface="Courier New"/>
                <a:ea typeface="Courier New"/>
                <a:cs typeface="Courier New"/>
                <a:sym typeface="Courier New"/>
              </a:rPr>
              <a:t>[</a:t>
            </a:r>
            <a:r>
              <a:rPr i="1" lang="en">
                <a:latin typeface="Courier New"/>
                <a:ea typeface="Courier New"/>
                <a:cs typeface="Courier New"/>
                <a:sym typeface="Courier New"/>
              </a:rPr>
              <a:t>dimension1</a:t>
            </a:r>
            <a:r>
              <a:rPr lang="en">
                <a:latin typeface="Courier New"/>
                <a:ea typeface="Courier New"/>
                <a:cs typeface="Courier New"/>
                <a:sym typeface="Courier New"/>
              </a:rPr>
              <a:t>][</a:t>
            </a:r>
            <a:r>
              <a:rPr i="1" lang="en">
                <a:latin typeface="Courier New"/>
                <a:ea typeface="Courier New"/>
                <a:cs typeface="Courier New"/>
                <a:sym typeface="Courier New"/>
              </a:rPr>
              <a:t>dimension2</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a:spcBef>
                <a:spcPts val="1600"/>
              </a:spcBef>
              <a:spcAft>
                <a:spcPts val="0"/>
              </a:spcAft>
              <a:buNone/>
            </a:pPr>
            <a:r>
              <a:t/>
            </a:r>
            <a:endParaRPr/>
          </a:p>
          <a:p>
            <a:pPr indent="0" lvl="0" marL="0">
              <a:spcBef>
                <a:spcPts val="1600"/>
              </a:spcBef>
              <a:spcAft>
                <a:spcPts val="1600"/>
              </a:spcAft>
              <a:buNone/>
            </a:pPr>
            <a:r>
              <a:rPr lang="en"/>
              <a:t>Example: TwoD_Array.cpp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Multidimensional Arrays</a:t>
            </a:r>
            <a:endParaRPr/>
          </a:p>
        </p:txBody>
      </p:sp>
      <p:sp>
        <p:nvSpPr>
          <p:cNvPr id="123" name="Shape 1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Note that dimensions must </a:t>
            </a:r>
            <a:r>
              <a:rPr i="1" lang="en"/>
              <a:t>always </a:t>
            </a:r>
            <a:r>
              <a:rPr lang="en"/>
              <a:t>be provided when initializing multidimensional arrays, as it is otherwise impossible for the compiler to determine what the intended element partitioning is. For the same reason, when multidimensional arrays are specified as arguments to functions, all dimensions but the first </a:t>
            </a:r>
            <a:r>
              <a:rPr i="1" lang="en"/>
              <a:t>must </a:t>
            </a:r>
            <a:r>
              <a:rPr lang="en"/>
              <a:t>be provided (the first dimension is optional), as in the following: </a:t>
            </a:r>
            <a:endParaRPr/>
          </a:p>
          <a:p>
            <a:pPr indent="0" lvl="0" marL="0">
              <a:spcBef>
                <a:spcPts val="1600"/>
              </a:spcBef>
              <a:spcAft>
                <a:spcPts val="0"/>
              </a:spcAft>
              <a:buClr>
                <a:schemeClr val="dk1"/>
              </a:buClr>
              <a:buSzPts val="1100"/>
              <a:buFont typeface="Arial"/>
              <a:buNone/>
            </a:pPr>
            <a:r>
              <a:rPr lang="en">
                <a:latin typeface="Courier New"/>
                <a:ea typeface="Courier New"/>
                <a:cs typeface="Courier New"/>
                <a:sym typeface="Courier New"/>
              </a:rPr>
              <a:t>int aFunction(int arr[][4]) { … }</a:t>
            </a:r>
            <a:endParaRPr>
              <a:latin typeface="Courier New"/>
              <a:ea typeface="Courier New"/>
              <a:cs typeface="Courier New"/>
              <a:sym typeface="Courier New"/>
            </a:endParaRPr>
          </a:p>
          <a:p>
            <a:pPr indent="0" lvl="0" marL="0">
              <a:spcBef>
                <a:spcPts val="1600"/>
              </a:spcBef>
              <a:spcAft>
                <a:spcPts val="0"/>
              </a:spcAft>
              <a:buClr>
                <a:schemeClr val="dk1"/>
              </a:buClr>
              <a:buSzPts val="1100"/>
              <a:buFont typeface="Arial"/>
              <a:buNone/>
            </a:pPr>
            <a:r>
              <a:rPr lang="en"/>
              <a:t>Multidimensional arrays are merely an abstraction for programmers, as all of the elements in the array are sequential in memory. Declaring int arr[2][4]; is the same thing as declaring int arr[8];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Strings</a:t>
            </a:r>
            <a:endParaRPr/>
          </a:p>
        </p:txBody>
      </p:sp>
      <p:sp>
        <p:nvSpPr>
          <p:cNvPr id="129" name="Shape 1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String literals such as</a:t>
            </a:r>
            <a:r>
              <a:rPr lang="en">
                <a:latin typeface="Courier New"/>
                <a:ea typeface="Courier New"/>
                <a:cs typeface="Courier New"/>
                <a:sym typeface="Courier New"/>
              </a:rPr>
              <a:t> “Hello, world!” </a:t>
            </a:r>
            <a:r>
              <a:rPr lang="en"/>
              <a:t>are actually represented by C++ as a sequence of characters in memory. </a:t>
            </a:r>
            <a:endParaRPr/>
          </a:p>
          <a:p>
            <a:pPr indent="0" lvl="0" marL="0">
              <a:spcBef>
                <a:spcPts val="1600"/>
              </a:spcBef>
              <a:spcAft>
                <a:spcPts val="0"/>
              </a:spcAft>
              <a:buNone/>
            </a:pPr>
            <a:r>
              <a:t/>
            </a:r>
            <a:endParaRPr/>
          </a:p>
          <a:p>
            <a:pPr indent="0" lvl="0" marL="0">
              <a:spcBef>
                <a:spcPts val="1600"/>
              </a:spcBef>
              <a:spcAft>
                <a:spcPts val="0"/>
              </a:spcAft>
              <a:buNone/>
            </a:pPr>
            <a:r>
              <a:rPr lang="en"/>
              <a:t>Example: String.cpp</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Strings</a:t>
            </a:r>
            <a:endParaRPr/>
          </a:p>
        </p:txBody>
      </p:sp>
      <p:sp>
        <p:nvSpPr>
          <p:cNvPr id="135" name="Shape 1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The individual characters in a string can be manipulated either directly by the programmer or by using special functions provided by the C/C++ libraries. These can be included in a program through the use of the #include directive. Of particular note are the following: </a:t>
            </a:r>
            <a:endParaRPr/>
          </a:p>
          <a:p>
            <a:pPr indent="-298450" lvl="0" marL="457200" rtl="0">
              <a:spcBef>
                <a:spcPts val="1600"/>
              </a:spcBef>
              <a:spcAft>
                <a:spcPts val="0"/>
              </a:spcAft>
              <a:buSzPts val="1100"/>
              <a:buFont typeface="Arial"/>
              <a:buChar char="●"/>
            </a:pPr>
            <a:r>
              <a:rPr lang="en"/>
              <a:t>cctype (ctype.h): character handling </a:t>
            </a:r>
            <a:endParaRPr/>
          </a:p>
          <a:p>
            <a:pPr indent="-298450" lvl="0" marL="457200" rtl="0">
              <a:spcBef>
                <a:spcPts val="0"/>
              </a:spcBef>
              <a:spcAft>
                <a:spcPts val="0"/>
              </a:spcAft>
              <a:buSzPts val="1100"/>
              <a:buFont typeface="Arial"/>
              <a:buChar char="●"/>
            </a:pPr>
            <a:r>
              <a:rPr lang="en"/>
              <a:t>cstdio (stdio.h): input/output operations </a:t>
            </a:r>
            <a:endParaRPr/>
          </a:p>
          <a:p>
            <a:pPr indent="-298450" lvl="0" marL="457200" rtl="0">
              <a:spcBef>
                <a:spcPts val="0"/>
              </a:spcBef>
              <a:spcAft>
                <a:spcPts val="0"/>
              </a:spcAft>
              <a:buSzPts val="1100"/>
              <a:buFont typeface="Arial"/>
              <a:buChar char="●"/>
            </a:pPr>
            <a:r>
              <a:rPr lang="en"/>
              <a:t>cstdlib (stdlib.h): general utilities </a:t>
            </a:r>
            <a:endParaRPr/>
          </a:p>
          <a:p>
            <a:pPr indent="-298450" lvl="0" marL="457200" rtl="0">
              <a:spcBef>
                <a:spcPts val="0"/>
              </a:spcBef>
              <a:spcAft>
                <a:spcPts val="0"/>
              </a:spcAft>
              <a:buSzPts val="1100"/>
              <a:buFont typeface="Arial"/>
              <a:buChar char="●"/>
            </a:pPr>
            <a:r>
              <a:rPr lang="en"/>
              <a:t>cstring (string.h): string manipulation </a:t>
            </a:r>
            <a:endParaRPr/>
          </a:p>
          <a:p>
            <a:pPr indent="0" lvl="0" marL="0" rtl="0">
              <a:spcBef>
                <a:spcPts val="0"/>
              </a:spcBef>
              <a:spcAft>
                <a:spcPts val="0"/>
              </a:spcAft>
              <a:buNone/>
            </a:pPr>
            <a:r>
              <a:t/>
            </a:r>
            <a:endParaRPr/>
          </a:p>
          <a:p>
            <a:pPr indent="0" lvl="0" marL="0" rtl="0">
              <a:spcBef>
                <a:spcPts val="0"/>
              </a:spcBef>
              <a:spcAft>
                <a:spcPts val="0"/>
              </a:spcAft>
              <a:buNone/>
            </a:pPr>
            <a:r>
              <a:rPr lang="en"/>
              <a:t>Example: Stirng_cctype.cpp, String_cstring.cpp</a:t>
            </a:r>
            <a:endParaRPr/>
          </a:p>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Topic</a:t>
            </a:r>
            <a:endParaRPr/>
          </a:p>
        </p:txBody>
      </p:sp>
      <p:sp>
        <p:nvSpPr>
          <p:cNvPr id="69" name="Shape 69"/>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t>Arrays and Strings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a:t>
            </a:r>
            <a:endParaRPr/>
          </a:p>
        </p:txBody>
      </p:sp>
      <p:sp>
        <p:nvSpPr>
          <p:cNvPr id="75" name="Shape 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Array: a variable  stores multiple values together as one unit.</a:t>
            </a:r>
            <a:endParaRPr/>
          </a:p>
          <a:p>
            <a:pPr indent="0" lvl="0" marL="0">
              <a:spcBef>
                <a:spcPts val="1600"/>
              </a:spcBef>
              <a:spcAft>
                <a:spcPts val="0"/>
              </a:spcAft>
              <a:buNone/>
            </a:pPr>
            <a:r>
              <a:rPr lang="en"/>
              <a:t>An array is a </a:t>
            </a:r>
            <a:r>
              <a:rPr b="1" lang="en"/>
              <a:t>fixed</a:t>
            </a:r>
            <a:r>
              <a:rPr lang="en"/>
              <a:t> number of elements of the same type stored sequentially in memory.</a:t>
            </a:r>
            <a:endParaRPr/>
          </a:p>
          <a:p>
            <a:pPr indent="0" lvl="0" marL="0">
              <a:spcBef>
                <a:spcPts val="1600"/>
              </a:spcBef>
              <a:spcAft>
                <a:spcPts val="0"/>
              </a:spcAft>
              <a:buNone/>
            </a:pPr>
            <a:r>
              <a:rPr lang="en"/>
              <a:t>The size of the array is referred to as its dimension. </a:t>
            </a:r>
            <a:endParaRPr/>
          </a:p>
          <a:p>
            <a:pPr indent="0" lvl="0" marL="0">
              <a:spcBef>
                <a:spcPts val="1600"/>
              </a:spcBef>
              <a:spcAft>
                <a:spcPts val="0"/>
              </a:spcAft>
              <a:buNone/>
            </a:pPr>
            <a:r>
              <a:rPr lang="en"/>
              <a:t>	</a:t>
            </a:r>
            <a:r>
              <a:rPr lang="en">
                <a:latin typeface="Courier New"/>
                <a:ea typeface="Courier New"/>
                <a:cs typeface="Courier New"/>
                <a:sym typeface="Courier New"/>
              </a:rPr>
              <a:t>T</a:t>
            </a:r>
            <a:r>
              <a:rPr lang="en">
                <a:latin typeface="Courier New"/>
                <a:ea typeface="Courier New"/>
                <a:cs typeface="Courier New"/>
                <a:sym typeface="Courier New"/>
              </a:rPr>
              <a:t>ype arrayName[dimension];</a:t>
            </a:r>
            <a:endParaRPr>
              <a:latin typeface="Courier New"/>
              <a:ea typeface="Courier New"/>
              <a:cs typeface="Courier New"/>
              <a:sym typeface="Courier New"/>
            </a:endParaRPr>
          </a:p>
          <a:p>
            <a:pPr indent="0" lvl="0" marL="0">
              <a:spcBef>
                <a:spcPts val="1600"/>
              </a:spcBef>
              <a:spcAft>
                <a:spcPts val="1600"/>
              </a:spcAft>
              <a:buNone/>
            </a:pPr>
            <a:r>
              <a:rPr lang="en">
                <a:latin typeface="Courier New"/>
                <a:ea typeface="Courier New"/>
                <a:cs typeface="Courier New"/>
                <a:sym typeface="Courier New"/>
              </a:rPr>
              <a:t>	</a:t>
            </a:r>
            <a:r>
              <a:rPr lang="en">
                <a:latin typeface="Courier New"/>
                <a:ea typeface="Courier New"/>
                <a:cs typeface="Courier New"/>
                <a:sym typeface="Courier New"/>
              </a:rPr>
              <a:t>i</a:t>
            </a:r>
            <a:r>
              <a:rPr lang="en">
                <a:latin typeface="Courier New"/>
                <a:ea typeface="Courier New"/>
                <a:cs typeface="Courier New"/>
                <a:sym typeface="Courier New"/>
              </a:rPr>
              <a:t>nt arr[4];</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a:t>
            </a:r>
            <a:endParaRPr/>
          </a:p>
        </p:txBody>
      </p:sp>
      <p:sp>
        <p:nvSpPr>
          <p:cNvPr id="81" name="Shape 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access the elements of an array</a:t>
            </a:r>
            <a:endParaRPr/>
          </a:p>
          <a:p>
            <a:pPr indent="0" lvl="0" marL="0" rtl="0">
              <a:spcBef>
                <a:spcPts val="1600"/>
              </a:spcBef>
              <a:spcAft>
                <a:spcPts val="0"/>
              </a:spcAft>
              <a:buNone/>
            </a:pPr>
            <a:r>
              <a:rPr lang="en"/>
              <a:t>C++: zero-indexed. First element has an index of 0.</a:t>
            </a:r>
            <a:endParaRPr/>
          </a:p>
          <a:p>
            <a:pPr indent="0" lvl="0" marL="0" rtl="0">
              <a:spcBef>
                <a:spcPts val="1600"/>
              </a:spcBef>
              <a:spcAft>
                <a:spcPts val="0"/>
              </a:spcAft>
              <a:buNone/>
            </a:pPr>
            <a:r>
              <a:rPr lang="en"/>
              <a:t>To access the first element in arr, we write </a:t>
            </a:r>
            <a:r>
              <a:rPr lang="en">
                <a:latin typeface="Courier New"/>
                <a:ea typeface="Courier New"/>
                <a:cs typeface="Courier New"/>
                <a:sym typeface="Courier New"/>
              </a:rPr>
              <a:t>arr[0];</a:t>
            </a:r>
            <a:endParaRPr/>
          </a:p>
          <a:p>
            <a:pPr indent="0" lvl="0" marL="0" rtl="0">
              <a:spcBef>
                <a:spcPts val="1600"/>
              </a:spcBef>
              <a:spcAft>
                <a:spcPts val="1600"/>
              </a:spcAft>
              <a:buNone/>
            </a:pPr>
            <a:r>
              <a:rPr lang="en"/>
              <a:t>How about to access the third element in arr?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 - Initialization</a:t>
            </a:r>
            <a:endParaRPr/>
          </a:p>
        </p:txBody>
      </p:sp>
      <p:sp>
        <p:nvSpPr>
          <p:cNvPr id="87" name="Shape 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1st way to initialize:</a:t>
            </a:r>
            <a:endParaRPr/>
          </a:p>
          <a:p>
            <a:pPr indent="0" lvl="0" marL="0">
              <a:spcBef>
                <a:spcPts val="160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nt arr[4];</a:t>
            </a:r>
            <a:endParaRPr>
              <a:latin typeface="Courier New"/>
              <a:ea typeface="Courier New"/>
              <a:cs typeface="Courier New"/>
              <a:sym typeface="Courier New"/>
            </a:endParaRPr>
          </a:p>
          <a:p>
            <a:pPr indent="0" lvl="0" marL="0">
              <a:spcBef>
                <a:spcPts val="1600"/>
              </a:spcBef>
              <a:spcAft>
                <a:spcPts val="0"/>
              </a:spcAft>
              <a:buNone/>
            </a:pPr>
            <a:r>
              <a:rPr lang="en">
                <a:latin typeface="Courier New"/>
                <a:ea typeface="Courier New"/>
                <a:cs typeface="Courier New"/>
                <a:sym typeface="Courier New"/>
              </a:rPr>
              <a:t>arr[0] = 6;</a:t>
            </a:r>
            <a:endParaRPr>
              <a:latin typeface="Courier New"/>
              <a:ea typeface="Courier New"/>
              <a:cs typeface="Courier New"/>
              <a:sym typeface="Courier New"/>
            </a:endParaRPr>
          </a:p>
          <a:p>
            <a:pPr indent="0" lvl="0" marL="0">
              <a:spcBef>
                <a:spcPts val="1600"/>
              </a:spcBef>
              <a:spcAft>
                <a:spcPts val="0"/>
              </a:spcAft>
              <a:buNone/>
            </a:pPr>
            <a:r>
              <a:rPr lang="en">
                <a:latin typeface="Courier New"/>
                <a:ea typeface="Courier New"/>
                <a:cs typeface="Courier New"/>
                <a:sym typeface="Courier New"/>
              </a:rPr>
              <a:t>arr[1] = 0;</a:t>
            </a:r>
            <a:endParaRPr>
              <a:latin typeface="Courier New"/>
              <a:ea typeface="Courier New"/>
              <a:cs typeface="Courier New"/>
              <a:sym typeface="Courier New"/>
            </a:endParaRPr>
          </a:p>
          <a:p>
            <a:pPr indent="0" lvl="0" marL="0">
              <a:spcBef>
                <a:spcPts val="1600"/>
              </a:spcBef>
              <a:spcAft>
                <a:spcPts val="0"/>
              </a:spcAft>
              <a:buNone/>
            </a:pPr>
            <a:r>
              <a:rPr lang="en">
                <a:latin typeface="Courier New"/>
                <a:ea typeface="Courier New"/>
                <a:cs typeface="Courier New"/>
                <a:sym typeface="Courier New"/>
              </a:rPr>
              <a:t>a</a:t>
            </a:r>
            <a:r>
              <a:rPr lang="en">
                <a:latin typeface="Courier New"/>
                <a:ea typeface="Courier New"/>
                <a:cs typeface="Courier New"/>
                <a:sym typeface="Courier New"/>
              </a:rPr>
              <a:t>rr[2] = 9;</a:t>
            </a:r>
            <a:endParaRPr>
              <a:latin typeface="Courier New"/>
              <a:ea typeface="Courier New"/>
              <a:cs typeface="Courier New"/>
              <a:sym typeface="Courier New"/>
            </a:endParaRPr>
          </a:p>
          <a:p>
            <a:pPr indent="0" lvl="0" marL="0">
              <a:spcBef>
                <a:spcPts val="1600"/>
              </a:spcBef>
              <a:spcAft>
                <a:spcPts val="1600"/>
              </a:spcAft>
              <a:buNone/>
            </a:pPr>
            <a:r>
              <a:rPr lang="en">
                <a:latin typeface="Courier New"/>
                <a:ea typeface="Courier New"/>
                <a:cs typeface="Courier New"/>
                <a:sym typeface="Courier New"/>
              </a:rPr>
              <a:t>a</a:t>
            </a:r>
            <a:r>
              <a:rPr lang="en">
                <a:latin typeface="Courier New"/>
                <a:ea typeface="Courier New"/>
                <a:cs typeface="Courier New"/>
                <a:sym typeface="Courier New"/>
              </a:rPr>
              <a:t>rr[3] = 6;</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 - Initialization</a:t>
            </a:r>
            <a:endParaRPr/>
          </a:p>
        </p:txBody>
      </p:sp>
      <p:sp>
        <p:nvSpPr>
          <p:cNvPr id="93" name="Shape 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2nd way to initialize</a:t>
            </a:r>
            <a:endParaRPr/>
          </a:p>
          <a:p>
            <a:pPr indent="0" lvl="0" marL="0">
              <a:spcBef>
                <a:spcPts val="160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nt arr[4] = {6, 0, 9, 6};</a:t>
            </a:r>
            <a:endParaRPr>
              <a:latin typeface="Courier New"/>
              <a:ea typeface="Courier New"/>
              <a:cs typeface="Courier New"/>
              <a:sym typeface="Courier New"/>
            </a:endParaRPr>
          </a:p>
          <a:p>
            <a:pPr indent="0" lvl="0" marL="0">
              <a:spcBef>
                <a:spcPts val="1600"/>
              </a:spcBef>
              <a:spcAft>
                <a:spcPts val="0"/>
              </a:spcAft>
              <a:buNone/>
            </a:pPr>
            <a:r>
              <a:t/>
            </a:r>
            <a:endParaRPr>
              <a:latin typeface="Courier New"/>
              <a:ea typeface="Courier New"/>
              <a:cs typeface="Courier New"/>
              <a:sym typeface="Courier New"/>
            </a:endParaRPr>
          </a:p>
          <a:p>
            <a:pPr indent="0" lvl="0" marL="0">
              <a:spcBef>
                <a:spcPts val="1600"/>
              </a:spcBef>
              <a:spcAft>
                <a:spcPts val="0"/>
              </a:spcAft>
              <a:buClr>
                <a:schemeClr val="dk1"/>
              </a:buClr>
              <a:buSzPts val="1100"/>
              <a:buFont typeface="Arial"/>
              <a:buNone/>
            </a:pPr>
            <a:r>
              <a:rPr lang="en"/>
              <a:t> Sometimes it is more convenient to leave out the size of the array and let the compiler determine the array's size for us, based on how many elements we give it:</a:t>
            </a:r>
            <a:endParaRPr>
              <a:latin typeface="Courier New"/>
              <a:ea typeface="Courier New"/>
              <a:cs typeface="Courier New"/>
              <a:sym typeface="Courier New"/>
            </a:endParaRPr>
          </a:p>
          <a:p>
            <a:pPr indent="0" lvl="0" marL="0">
              <a:spcBef>
                <a:spcPts val="1600"/>
              </a:spcBef>
              <a:spcAft>
                <a:spcPts val="0"/>
              </a:spcAft>
              <a:buClr>
                <a:schemeClr val="dk1"/>
              </a:buClr>
              <a:buSzPts val="1100"/>
              <a:buFont typeface="Arial"/>
              <a:buNone/>
            </a:pPr>
            <a:r>
              <a:rPr lang="en">
                <a:latin typeface="Courier New"/>
                <a:ea typeface="Courier New"/>
                <a:cs typeface="Courier New"/>
                <a:sym typeface="Courier New"/>
              </a:rPr>
              <a:t> int arr[] = { 6, 0, 9, 6, 2, 0, 1, 1 };</a:t>
            </a:r>
            <a:endParaRPr>
              <a:latin typeface="Courier New"/>
              <a:ea typeface="Courier New"/>
              <a:cs typeface="Courier New"/>
              <a:sym typeface="Courier New"/>
            </a:endParaRPr>
          </a:p>
          <a:p>
            <a:pPr indent="0" lvl="0" marL="0">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 - Initialization</a:t>
            </a:r>
            <a:endParaRPr/>
          </a:p>
        </p:txBody>
      </p:sp>
      <p:sp>
        <p:nvSpPr>
          <p:cNvPr id="99" name="Shape 9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Array can be initialized with values that are not known beforehand.</a:t>
            </a:r>
            <a:endParaRPr/>
          </a:p>
          <a:p>
            <a:pPr indent="0" lvl="0" marL="0" rtl="0">
              <a:spcBef>
                <a:spcPts val="1600"/>
              </a:spcBef>
              <a:spcAft>
                <a:spcPts val="1600"/>
              </a:spcAft>
              <a:buNone/>
            </a:pPr>
            <a:r>
              <a:rPr lang="en"/>
              <a:t>Example: Array.cpp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a:t>
            </a:r>
            <a:endParaRPr/>
          </a:p>
        </p:txBody>
      </p:sp>
      <p:sp>
        <p:nvSpPr>
          <p:cNvPr id="105" name="Shape 1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Arrays can also be passed as arguments to functions. When declaring the function, simply specify the array as a parameter, without a dimension. The array can then be used as normal within the function. </a:t>
            </a:r>
            <a:endParaRPr/>
          </a:p>
          <a:p>
            <a:pPr indent="0" lvl="0" marL="0">
              <a:spcBef>
                <a:spcPts val="1600"/>
              </a:spcBef>
              <a:spcAft>
                <a:spcPts val="0"/>
              </a:spcAft>
              <a:buClr>
                <a:schemeClr val="dk1"/>
              </a:buClr>
              <a:buSzPts val="1100"/>
              <a:buFont typeface="Arial"/>
              <a:buNone/>
            </a:pPr>
            <a:r>
              <a:rPr lang="en"/>
              <a:t>Example: Array_Argument.cpp</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a:t>
            </a:r>
            <a:endParaRPr/>
          </a:p>
        </p:txBody>
      </p:sp>
      <p:sp>
        <p:nvSpPr>
          <p:cNvPr id="111" name="Shape 11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It is important to note that arrays are </a:t>
            </a:r>
            <a:r>
              <a:rPr i="1" lang="en" u="sng"/>
              <a:t>passed by reference</a:t>
            </a:r>
            <a:r>
              <a:rPr i="1" lang="en"/>
              <a:t> </a:t>
            </a:r>
            <a:r>
              <a:rPr lang="en"/>
              <a:t>and so any changes made to the array within the function will be observed in the calling scope.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