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Economica"/>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Economica-bold.fntdata"/><Relationship Id="rId25" Type="http://schemas.openxmlformats.org/officeDocument/2006/relationships/font" Target="fonts/Economica-regular.fntdata"/><Relationship Id="rId28" Type="http://schemas.openxmlformats.org/officeDocument/2006/relationships/font" Target="fonts/Economica-boldItalic.fntdata"/><Relationship Id="rId27" Type="http://schemas.openxmlformats.org/officeDocument/2006/relationships/font" Target="fonts/Economic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6" name="Shape 56"/>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7" name="Shape 57"/>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58" name="Shape 58"/>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Shape 61"/>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2" name="Shape 62"/>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3" name="Shape 6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64" name="Shape 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5" name="Shape 65"/>
        <p:cNvGrpSpPr/>
        <p:nvPr/>
      </p:nvGrpSpPr>
      <p:grpSpPr>
        <a:xfrm>
          <a:off x="0" y="0"/>
          <a:ext cx="0" cy="0"/>
          <a:chOff x="0" y="0"/>
          <a:chExt cx="0" cy="0"/>
        </a:xfrm>
      </p:grpSpPr>
      <p:sp>
        <p:nvSpPr>
          <p:cNvPr id="66" name="Shape 6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8" name="Shape 68"/>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9" name="Shape 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0" name="Shape 70"/>
        <p:cNvGrpSpPr/>
        <p:nvPr/>
      </p:nvGrpSpPr>
      <p:grpSpPr>
        <a:xfrm>
          <a:off x="0" y="0"/>
          <a:ext cx="0" cy="0"/>
          <a:chOff x="0" y="0"/>
          <a:chExt cx="0" cy="0"/>
        </a:xfrm>
      </p:grpSpPr>
      <p:sp>
        <p:nvSpPr>
          <p:cNvPr id="71" name="Shape 71"/>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2" name="Shape 72"/>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Shape 73"/>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Shape 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Shape 7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7" name="Shape 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sp>
        <p:nvSpPr>
          <p:cNvPr id="79" name="Shape 7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0" name="Shape 80"/>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1" name="Shape 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2" name="Shape 82"/>
        <p:cNvGrpSpPr/>
        <p:nvPr/>
      </p:nvGrpSpPr>
      <p:grpSpPr>
        <a:xfrm>
          <a:off x="0" y="0"/>
          <a:ext cx="0" cy="0"/>
          <a:chOff x="0" y="0"/>
          <a:chExt cx="0" cy="0"/>
        </a:xfrm>
      </p:grpSpPr>
      <p:sp>
        <p:nvSpPr>
          <p:cNvPr id="83" name="Shape 8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6" name="Shape 86"/>
        <p:cNvGrpSpPr/>
        <p:nvPr/>
      </p:nvGrpSpPr>
      <p:grpSpPr>
        <a:xfrm>
          <a:off x="0" y="0"/>
          <a:ext cx="0" cy="0"/>
          <a:chOff x="0" y="0"/>
          <a:chExt cx="0" cy="0"/>
        </a:xfrm>
      </p:grpSpPr>
      <p:sp>
        <p:nvSpPr>
          <p:cNvPr id="87" name="Shape 87"/>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8" name="Shape 8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9" name="Shape 8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90" name="Shape 90"/>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91" name="Shape 9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Shape 94"/>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95" name="Shape 9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sp>
        <p:nvSpPr>
          <p:cNvPr id="97" name="Shape 9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99" name="Shape 99"/>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0" name="Shape 1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Shape 1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52" name="Shape 5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Introduction of C++ Programming</a:t>
            </a:r>
            <a:endParaRPr/>
          </a:p>
        </p:txBody>
      </p:sp>
      <p:sp>
        <p:nvSpPr>
          <p:cNvPr id="108" name="Shape 108"/>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Qi Wang</a:t>
            </a:r>
            <a:endParaRPr/>
          </a:p>
          <a:p>
            <a:pPr indent="0" lvl="0" marL="0" rtl="0">
              <a:spcBef>
                <a:spcPts val="0"/>
              </a:spcBef>
              <a:spcAft>
                <a:spcPts val="0"/>
              </a:spcAft>
              <a:buNone/>
            </a:pPr>
            <a:r>
              <a:rPr lang="en"/>
              <a:t>wangqi03@bu.edu</a:t>
            </a:r>
            <a:endParaRPr/>
          </a:p>
          <a:p>
            <a:pPr indent="0" lvl="0" marL="0" rt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Type Conversions - Examples</a:t>
            </a:r>
            <a:endParaRPr/>
          </a:p>
        </p:txBody>
      </p:sp>
      <p:sp>
        <p:nvSpPr>
          <p:cNvPr id="162" name="Shape 16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FF"/>
                </a:solidFill>
                <a:latin typeface="Courier New"/>
                <a:ea typeface="Courier New"/>
                <a:cs typeface="Courier New"/>
                <a:sym typeface="Courier New"/>
              </a:rPr>
              <a:t>i</a:t>
            </a:r>
            <a:r>
              <a:rPr lang="en">
                <a:solidFill>
                  <a:srgbClr val="0000FF"/>
                </a:solidFill>
                <a:latin typeface="Courier New"/>
                <a:ea typeface="Courier New"/>
                <a:cs typeface="Courier New"/>
                <a:sym typeface="Courier New"/>
              </a:rPr>
              <a:t>nt</a:t>
            </a:r>
            <a:r>
              <a:rPr lang="en">
                <a:latin typeface="Courier New"/>
                <a:ea typeface="Courier New"/>
                <a:cs typeface="Courier New"/>
                <a:sym typeface="Courier New"/>
              </a:rPr>
              <a:t> x = (</a:t>
            </a:r>
            <a:r>
              <a:rPr lang="en">
                <a:solidFill>
                  <a:srgbClr val="0000FF"/>
                </a:solidFill>
                <a:latin typeface="Courier New"/>
                <a:ea typeface="Courier New"/>
                <a:cs typeface="Courier New"/>
                <a:sym typeface="Courier New"/>
              </a:rPr>
              <a:t>int</a:t>
            </a:r>
            <a:r>
              <a:rPr lang="en">
                <a:latin typeface="Courier New"/>
                <a:ea typeface="Courier New"/>
                <a:cs typeface="Courier New"/>
                <a:sym typeface="Courier New"/>
              </a:rPr>
              <a:t>)5.0; </a:t>
            </a:r>
            <a:r>
              <a:rPr lang="en">
                <a:solidFill>
                  <a:srgbClr val="38761D"/>
                </a:solidFill>
                <a:latin typeface="Courier New"/>
                <a:ea typeface="Courier New"/>
                <a:cs typeface="Courier New"/>
                <a:sym typeface="Courier New"/>
              </a:rPr>
              <a:t>// float should be explicitly cast to int</a:t>
            </a:r>
            <a:endParaRPr>
              <a:solidFill>
                <a:srgbClr val="38761D"/>
              </a:solidFill>
              <a:latin typeface="Courier New"/>
              <a:ea typeface="Courier New"/>
              <a:cs typeface="Courier New"/>
              <a:sym typeface="Courier New"/>
            </a:endParaRPr>
          </a:p>
          <a:p>
            <a:pPr indent="0" lvl="0" marL="0">
              <a:spcBef>
                <a:spcPts val="1600"/>
              </a:spcBef>
              <a:spcAft>
                <a:spcPts val="0"/>
              </a:spcAft>
              <a:buNone/>
            </a:pPr>
            <a:r>
              <a:rPr lang="en">
                <a:solidFill>
                  <a:srgbClr val="0000FF"/>
                </a:solidFill>
                <a:latin typeface="Courier New"/>
                <a:ea typeface="Courier New"/>
                <a:cs typeface="Courier New"/>
                <a:sym typeface="Courier New"/>
              </a:rPr>
              <a:t>short </a:t>
            </a:r>
            <a:r>
              <a:rPr lang="en">
                <a:solidFill>
                  <a:srgbClr val="000000"/>
                </a:solidFill>
                <a:latin typeface="Courier New"/>
                <a:ea typeface="Courier New"/>
                <a:cs typeface="Courier New"/>
                <a:sym typeface="Courier New"/>
              </a:rPr>
              <a:t>s = 3;</a:t>
            </a:r>
            <a:endParaRPr>
              <a:solidFill>
                <a:srgbClr val="000000"/>
              </a:solidFill>
              <a:latin typeface="Courier New"/>
              <a:ea typeface="Courier New"/>
              <a:cs typeface="Courier New"/>
              <a:sym typeface="Courier New"/>
            </a:endParaRPr>
          </a:p>
          <a:p>
            <a:pPr indent="0" lvl="0" marL="0">
              <a:spcBef>
                <a:spcPts val="1600"/>
              </a:spcBef>
              <a:spcAft>
                <a:spcPts val="0"/>
              </a:spcAft>
              <a:buNone/>
            </a:pPr>
            <a:r>
              <a:rPr lang="en">
                <a:solidFill>
                  <a:srgbClr val="0000FF"/>
                </a:solidFill>
                <a:latin typeface="Courier New"/>
                <a:ea typeface="Courier New"/>
                <a:cs typeface="Courier New"/>
                <a:sym typeface="Courier New"/>
              </a:rPr>
              <a:t>l</a:t>
            </a:r>
            <a:r>
              <a:rPr lang="en">
                <a:solidFill>
                  <a:srgbClr val="0000FF"/>
                </a:solidFill>
                <a:latin typeface="Courier New"/>
                <a:ea typeface="Courier New"/>
                <a:cs typeface="Courier New"/>
                <a:sym typeface="Courier New"/>
              </a:rPr>
              <a:t>ong </a:t>
            </a:r>
            <a:r>
              <a:rPr lang="en">
                <a:solidFill>
                  <a:srgbClr val="000000"/>
                </a:solidFill>
                <a:latin typeface="Courier New"/>
                <a:ea typeface="Courier New"/>
                <a:cs typeface="Courier New"/>
                <a:sym typeface="Courier New"/>
              </a:rPr>
              <a:t>l = s; 	</a:t>
            </a:r>
            <a:r>
              <a:rPr lang="en">
                <a:solidFill>
                  <a:srgbClr val="38761D"/>
                </a:solidFill>
                <a:latin typeface="Courier New"/>
                <a:ea typeface="Courier New"/>
                <a:cs typeface="Courier New"/>
                <a:sym typeface="Courier New"/>
              </a:rPr>
              <a:t>// does not need explicit cast, but long l = </a:t>
            </a:r>
            <a:endParaRPr>
              <a:solidFill>
                <a:srgbClr val="38761D"/>
              </a:solidFill>
              <a:latin typeface="Courier New"/>
              <a:ea typeface="Courier New"/>
              <a:cs typeface="Courier New"/>
              <a:sym typeface="Courier New"/>
            </a:endParaRPr>
          </a:p>
          <a:p>
            <a:pPr indent="457200" lvl="0" marL="1371600" rtl="0">
              <a:spcBef>
                <a:spcPts val="1600"/>
              </a:spcBef>
              <a:spcAft>
                <a:spcPts val="0"/>
              </a:spcAft>
              <a:buNone/>
            </a:pPr>
            <a:r>
              <a:rPr lang="en">
                <a:solidFill>
                  <a:srgbClr val="38761D"/>
                </a:solidFill>
                <a:latin typeface="Courier New"/>
                <a:ea typeface="Courier New"/>
                <a:cs typeface="Courier New"/>
                <a:sym typeface="Courier New"/>
              </a:rPr>
              <a:t>// (long)s is also valid</a:t>
            </a:r>
            <a:endParaRPr>
              <a:solidFill>
                <a:srgbClr val="38761D"/>
              </a:solidFill>
              <a:latin typeface="Courier New"/>
              <a:ea typeface="Courier New"/>
              <a:cs typeface="Courier New"/>
              <a:sym typeface="Courier New"/>
            </a:endParaRPr>
          </a:p>
          <a:p>
            <a:pPr indent="0" lvl="0" marL="0" rtl="0">
              <a:spcBef>
                <a:spcPts val="1600"/>
              </a:spcBef>
              <a:spcAft>
                <a:spcPts val="0"/>
              </a:spcAft>
              <a:buNone/>
            </a:pPr>
            <a:r>
              <a:rPr lang="en">
                <a:solidFill>
                  <a:srgbClr val="0000FF"/>
                </a:solidFill>
                <a:latin typeface="Courier New"/>
                <a:ea typeface="Courier New"/>
                <a:cs typeface="Courier New"/>
                <a:sym typeface="Courier New"/>
              </a:rPr>
              <a:t>f</a:t>
            </a:r>
            <a:r>
              <a:rPr lang="en">
                <a:solidFill>
                  <a:srgbClr val="0000FF"/>
                </a:solidFill>
                <a:latin typeface="Courier New"/>
                <a:ea typeface="Courier New"/>
                <a:cs typeface="Courier New"/>
                <a:sym typeface="Courier New"/>
              </a:rPr>
              <a:t>loat </a:t>
            </a:r>
            <a:r>
              <a:rPr lang="en">
                <a:solidFill>
                  <a:srgbClr val="000000"/>
                </a:solidFill>
                <a:latin typeface="Courier New"/>
                <a:ea typeface="Courier New"/>
                <a:cs typeface="Courier New"/>
                <a:sym typeface="Courier New"/>
              </a:rPr>
              <a:t>y = s + 3.4;	</a:t>
            </a:r>
            <a:r>
              <a:rPr lang="en">
                <a:solidFill>
                  <a:srgbClr val="38761D"/>
                </a:solidFill>
                <a:latin typeface="Courier New"/>
                <a:ea typeface="Courier New"/>
                <a:cs typeface="Courier New"/>
                <a:sym typeface="Courier New"/>
              </a:rPr>
              <a:t>// compiler implicitly converts s to</a:t>
            </a:r>
            <a:endParaRPr>
              <a:solidFill>
                <a:srgbClr val="38761D"/>
              </a:solidFill>
              <a:latin typeface="Courier New"/>
              <a:ea typeface="Courier New"/>
              <a:cs typeface="Courier New"/>
              <a:sym typeface="Courier New"/>
            </a:endParaRPr>
          </a:p>
          <a:p>
            <a:pPr indent="457200" lvl="0" marL="2286000" rtl="0">
              <a:spcBef>
                <a:spcPts val="1600"/>
              </a:spcBef>
              <a:spcAft>
                <a:spcPts val="1600"/>
              </a:spcAft>
              <a:buNone/>
            </a:pPr>
            <a:r>
              <a:rPr lang="en">
                <a:solidFill>
                  <a:srgbClr val="38761D"/>
                </a:solidFill>
                <a:latin typeface="Courier New"/>
                <a:ea typeface="Courier New"/>
                <a:cs typeface="Courier New"/>
                <a:sym typeface="Courier New"/>
              </a:rPr>
              <a:t>// float for addition</a:t>
            </a:r>
            <a:endParaRPr>
              <a:solidFill>
                <a:srgbClr val="38761D"/>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Ternary operator (?:) </a:t>
            </a:r>
            <a:endParaRPr/>
          </a:p>
        </p:txBody>
      </p:sp>
      <p:sp>
        <p:nvSpPr>
          <p:cNvPr id="168" name="Shape 16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rgbClr val="0000FF"/>
                </a:solidFill>
                <a:latin typeface="Courier New"/>
                <a:ea typeface="Courier New"/>
                <a:cs typeface="Courier New"/>
                <a:sym typeface="Courier New"/>
              </a:rPr>
              <a:t>if</a:t>
            </a:r>
            <a:r>
              <a:rPr lang="en">
                <a:latin typeface="Courier New"/>
                <a:ea typeface="Courier New"/>
                <a:cs typeface="Courier New"/>
                <a:sym typeface="Courier New"/>
              </a:rPr>
              <a:t>(a &gt; b) </a:t>
            </a:r>
            <a:endParaRPr>
              <a:latin typeface="Courier New"/>
              <a:ea typeface="Courier New"/>
              <a:cs typeface="Courier New"/>
              <a:sym typeface="Courier New"/>
            </a:endParaRPr>
          </a:p>
          <a:p>
            <a:pPr indent="457200" lvl="0" marL="0" rtl="0">
              <a:lnSpc>
                <a:spcPct val="100000"/>
              </a:lnSpc>
              <a:spcBef>
                <a:spcPts val="0"/>
              </a:spcBef>
              <a:spcAft>
                <a:spcPts val="0"/>
              </a:spcAft>
              <a:buNone/>
            </a:pPr>
            <a:r>
              <a:rPr lang="en">
                <a:latin typeface="Courier New"/>
                <a:ea typeface="Courier New"/>
                <a:cs typeface="Courier New"/>
                <a:sym typeface="Courier New"/>
              </a:rPr>
              <a:t>result = x; </a:t>
            </a:r>
            <a:endParaRPr>
              <a:latin typeface="Courier New"/>
              <a:ea typeface="Courier New"/>
              <a:cs typeface="Courier New"/>
              <a:sym typeface="Courier New"/>
            </a:endParaRPr>
          </a:p>
          <a:p>
            <a:pPr indent="0" lvl="0" marL="0" rtl="0">
              <a:lnSpc>
                <a:spcPct val="100000"/>
              </a:lnSpc>
              <a:spcBef>
                <a:spcPts val="0"/>
              </a:spcBef>
              <a:spcAft>
                <a:spcPts val="0"/>
              </a:spcAft>
              <a:buNone/>
            </a:pPr>
            <a:r>
              <a:t/>
            </a:r>
            <a:endParaRPr>
              <a:latin typeface="Courier New"/>
              <a:ea typeface="Courier New"/>
              <a:cs typeface="Courier New"/>
              <a:sym typeface="Courier New"/>
            </a:endParaRPr>
          </a:p>
          <a:p>
            <a:pPr indent="0" lvl="0" marL="0" rtl="0">
              <a:lnSpc>
                <a:spcPct val="100000"/>
              </a:lnSpc>
              <a:spcBef>
                <a:spcPts val="0"/>
              </a:spcBef>
              <a:spcAft>
                <a:spcPts val="0"/>
              </a:spcAft>
              <a:buNone/>
            </a:pPr>
            <a:r>
              <a:rPr lang="en">
                <a:solidFill>
                  <a:srgbClr val="0000FF"/>
                </a:solidFill>
                <a:latin typeface="Courier New"/>
                <a:ea typeface="Courier New"/>
                <a:cs typeface="Courier New"/>
                <a:sym typeface="Courier New"/>
              </a:rPr>
              <a:t>else </a:t>
            </a:r>
            <a:endParaRPr>
              <a:solidFill>
                <a:srgbClr val="0000FF"/>
              </a:solidFill>
              <a:latin typeface="Courier New"/>
              <a:ea typeface="Courier New"/>
              <a:cs typeface="Courier New"/>
              <a:sym typeface="Courier New"/>
            </a:endParaRPr>
          </a:p>
          <a:p>
            <a:pPr indent="457200" lvl="0" marL="0" rtl="0">
              <a:lnSpc>
                <a:spcPct val="100000"/>
              </a:lnSpc>
              <a:spcBef>
                <a:spcPts val="0"/>
              </a:spcBef>
              <a:spcAft>
                <a:spcPts val="0"/>
              </a:spcAft>
              <a:buNone/>
            </a:pPr>
            <a:r>
              <a:rPr lang="en">
                <a:latin typeface="Courier New"/>
                <a:ea typeface="Courier New"/>
                <a:cs typeface="Courier New"/>
                <a:sym typeface="Courier New"/>
              </a:rPr>
              <a:t>result = y; </a:t>
            </a:r>
            <a:endParaRPr>
              <a:latin typeface="Courier New"/>
              <a:ea typeface="Courier New"/>
              <a:cs typeface="Courier New"/>
              <a:sym typeface="Courier New"/>
            </a:endParaRPr>
          </a:p>
          <a:p>
            <a:pPr indent="0" lvl="0" marL="0" rtl="0">
              <a:lnSpc>
                <a:spcPct val="100000"/>
              </a:lnSpc>
              <a:spcBef>
                <a:spcPts val="0"/>
              </a:spcBef>
              <a:spcAft>
                <a:spcPts val="0"/>
              </a:spcAft>
              <a:buNone/>
            </a:pPr>
            <a:r>
              <a:rPr lang="en"/>
              <a:t>Is equivalent to</a:t>
            </a:r>
            <a:endParaRPr/>
          </a:p>
          <a:p>
            <a:pPr indent="0" lvl="0" marL="0" rtl="0">
              <a:lnSpc>
                <a:spcPct val="100000"/>
              </a:lnSpc>
              <a:spcBef>
                <a:spcPts val="0"/>
              </a:spcBef>
              <a:spcAft>
                <a:spcPts val="0"/>
              </a:spcAft>
              <a:buNone/>
            </a:pPr>
            <a:r>
              <a:t/>
            </a:r>
            <a:endParaRPr>
              <a:latin typeface="Courier New"/>
              <a:ea typeface="Courier New"/>
              <a:cs typeface="Courier New"/>
              <a:sym typeface="Courier New"/>
            </a:endParaRPr>
          </a:p>
          <a:p>
            <a:pPr indent="0" lvl="0" marL="0" rtl="0">
              <a:lnSpc>
                <a:spcPct val="100000"/>
              </a:lnSpc>
              <a:spcBef>
                <a:spcPts val="0"/>
              </a:spcBef>
              <a:spcAft>
                <a:spcPts val="0"/>
              </a:spcAft>
              <a:buNone/>
            </a:pPr>
            <a:r>
              <a:rPr lang="en">
                <a:latin typeface="Courier New"/>
                <a:ea typeface="Courier New"/>
                <a:cs typeface="Courier New"/>
                <a:sym typeface="Courier New"/>
              </a:rPr>
              <a:t>Result = a &gt; b ? x : y;</a:t>
            </a:r>
            <a:endParaRPr>
              <a:latin typeface="Courier New"/>
              <a:ea typeface="Courier New"/>
              <a:cs typeface="Courier New"/>
              <a:sym typeface="Courier New"/>
            </a:endParaRPr>
          </a:p>
          <a:p>
            <a:pPr indent="0" lvl="0" marL="0">
              <a:spcBef>
                <a:spcPts val="0"/>
              </a:spcBef>
              <a:spcAft>
                <a:spcPts val="1600"/>
              </a:spcAft>
              <a:buNone/>
            </a:pPr>
            <a:r>
              <a:t/>
            </a:r>
            <a:endParaRPr>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Break</a:t>
            </a:r>
            <a:endParaRPr/>
          </a:p>
        </p:txBody>
      </p:sp>
      <p:sp>
        <p:nvSpPr>
          <p:cNvPr id="174" name="Shape 17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Used for breaking out of a loop or switch statement. </a:t>
            </a:r>
            <a:endParaRPr/>
          </a:p>
          <a:p>
            <a:pPr indent="0" lvl="0" marL="0">
              <a:lnSpc>
                <a:spcPct val="100000"/>
              </a:lnSpc>
              <a:spcBef>
                <a:spcPts val="1600"/>
              </a:spcBef>
              <a:spcAft>
                <a:spcPts val="0"/>
              </a:spcAft>
              <a:buNone/>
            </a:pPr>
            <a:r>
              <a:rPr lang="en"/>
              <a:t> int i= 1;</a:t>
            </a:r>
            <a:endParaRPr/>
          </a:p>
          <a:p>
            <a:pPr indent="0" lvl="0" marL="0" rtl="0">
              <a:lnSpc>
                <a:spcPct val="100000"/>
              </a:lnSpc>
              <a:spcBef>
                <a:spcPts val="1600"/>
              </a:spcBef>
              <a:spcAft>
                <a:spcPts val="0"/>
              </a:spcAft>
              <a:buNone/>
            </a:pPr>
            <a:r>
              <a:rPr lang="en">
                <a:solidFill>
                  <a:srgbClr val="0000FF"/>
                </a:solidFill>
              </a:rPr>
              <a:t>while </a:t>
            </a:r>
            <a:r>
              <a:rPr lang="en"/>
              <a:t>(</a:t>
            </a:r>
            <a:r>
              <a:rPr lang="en">
                <a:solidFill>
                  <a:srgbClr val="0000FF"/>
                </a:solidFill>
              </a:rPr>
              <a:t>true</a:t>
            </a:r>
            <a:r>
              <a:rPr lang="en"/>
              <a:t> ){</a:t>
            </a:r>
            <a:endParaRPr/>
          </a:p>
          <a:p>
            <a:pPr indent="457200" lvl="0" marL="0">
              <a:lnSpc>
                <a:spcPct val="100000"/>
              </a:lnSpc>
              <a:spcBef>
                <a:spcPts val="1600"/>
              </a:spcBef>
              <a:spcAft>
                <a:spcPts val="0"/>
              </a:spcAft>
              <a:buNone/>
            </a:pPr>
            <a:r>
              <a:rPr lang="en">
                <a:solidFill>
                  <a:srgbClr val="0000FF"/>
                </a:solidFill>
              </a:rPr>
              <a:t> if</a:t>
            </a:r>
            <a:r>
              <a:rPr lang="en"/>
              <a:t>(i &gt; 10)</a:t>
            </a:r>
            <a:endParaRPr/>
          </a:p>
          <a:p>
            <a:pPr indent="457200" lvl="0" marL="457200">
              <a:lnSpc>
                <a:spcPct val="100000"/>
              </a:lnSpc>
              <a:spcBef>
                <a:spcPts val="1600"/>
              </a:spcBef>
              <a:spcAft>
                <a:spcPts val="0"/>
              </a:spcAft>
              <a:buNone/>
            </a:pPr>
            <a:r>
              <a:rPr lang="en">
                <a:solidFill>
                  <a:srgbClr val="0000FF"/>
                </a:solidFill>
              </a:rPr>
              <a:t>break</a:t>
            </a:r>
            <a:r>
              <a:rPr lang="en">
                <a:solidFill>
                  <a:srgbClr val="000000"/>
                </a:solidFill>
              </a:rPr>
              <a:t>;</a:t>
            </a:r>
            <a:endParaRPr>
              <a:solidFill>
                <a:srgbClr val="000000"/>
              </a:solidFill>
            </a:endParaRPr>
          </a:p>
          <a:p>
            <a:pPr indent="0" lvl="0" marL="0">
              <a:lnSpc>
                <a:spcPct val="100000"/>
              </a:lnSpc>
              <a:spcBef>
                <a:spcPts val="1600"/>
              </a:spcBef>
              <a:spcAft>
                <a:spcPts val="0"/>
              </a:spcAft>
              <a:buNone/>
            </a:pPr>
            <a:r>
              <a:rPr lang="en"/>
              <a:t> 	cout &lt;&lt; i &lt;&lt; </a:t>
            </a:r>
            <a:r>
              <a:rPr lang="en">
                <a:solidFill>
                  <a:srgbClr val="FF0000"/>
                </a:solidFill>
              </a:rPr>
              <a:t>"\n"</a:t>
            </a:r>
            <a:r>
              <a:rPr lang="en"/>
              <a:t>;</a:t>
            </a:r>
            <a:endParaRPr/>
          </a:p>
          <a:p>
            <a:pPr indent="0" lvl="0" marL="0" rtl="0">
              <a:lnSpc>
                <a:spcPct val="100000"/>
              </a:lnSpc>
              <a:spcBef>
                <a:spcPts val="1600"/>
              </a:spcBef>
              <a:spcAft>
                <a:spcPts val="0"/>
              </a:spcAft>
              <a:buNone/>
            </a:pPr>
            <a:r>
              <a:rPr lang="en"/>
              <a:t> 	++i;</a:t>
            </a:r>
            <a:endParaRPr/>
          </a:p>
          <a:p>
            <a:pPr indent="0" lvl="0" marL="0">
              <a:lnSpc>
                <a:spcPct val="100000"/>
              </a:lnSpc>
              <a:spcBef>
                <a:spcPts val="1600"/>
              </a:spcBef>
              <a:spcAft>
                <a:spcPts val="0"/>
              </a:spcAft>
              <a:buClr>
                <a:schemeClr val="dk1"/>
              </a:buClr>
              <a:buSzPts val="1100"/>
              <a:buFont typeface="Arial"/>
              <a:buNone/>
            </a:pPr>
            <a:r>
              <a:rPr lang="en"/>
              <a:t>}</a:t>
            </a:r>
            <a:endParaRPr/>
          </a:p>
          <a:p>
            <a:pPr indent="0" lvl="0" marL="0">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Continue</a:t>
            </a:r>
            <a:endParaRPr/>
          </a:p>
        </p:txBody>
      </p:sp>
      <p:sp>
        <p:nvSpPr>
          <p:cNvPr id="180" name="Shape 18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Used for skipping the rest of a loop body and continuing to the next iteration. </a:t>
            </a:r>
            <a:endParaRPr/>
          </a:p>
          <a:p>
            <a:pPr indent="0" lvl="0" marL="0" rtl="0">
              <a:lnSpc>
                <a:spcPct val="100000"/>
              </a:lnSpc>
              <a:spcBef>
                <a:spcPts val="1600"/>
              </a:spcBef>
              <a:spcAft>
                <a:spcPts val="0"/>
              </a:spcAft>
              <a:buNone/>
            </a:pPr>
            <a:r>
              <a:rPr lang="en">
                <a:solidFill>
                  <a:srgbClr val="0000FF"/>
                </a:solidFill>
                <a:latin typeface="Courier New"/>
                <a:ea typeface="Courier New"/>
                <a:cs typeface="Courier New"/>
                <a:sym typeface="Courier New"/>
              </a:rPr>
              <a:t>f</a:t>
            </a:r>
            <a:r>
              <a:rPr lang="en">
                <a:solidFill>
                  <a:srgbClr val="0000FF"/>
                </a:solidFill>
                <a:latin typeface="Courier New"/>
                <a:ea typeface="Courier New"/>
                <a:cs typeface="Courier New"/>
                <a:sym typeface="Courier New"/>
              </a:rPr>
              <a:t>or </a:t>
            </a:r>
            <a:r>
              <a:rPr lang="en">
                <a:solidFill>
                  <a:srgbClr val="000000"/>
                </a:solidFill>
                <a:latin typeface="Courier New"/>
                <a:ea typeface="Courier New"/>
                <a:cs typeface="Courier New"/>
                <a:sym typeface="Courier New"/>
              </a:rPr>
              <a:t>(</a:t>
            </a:r>
            <a:r>
              <a:rPr lang="en">
                <a:solidFill>
                  <a:srgbClr val="0000FF"/>
                </a:solidFill>
                <a:latin typeface="Courier New"/>
                <a:ea typeface="Courier New"/>
                <a:cs typeface="Courier New"/>
                <a:sym typeface="Courier New"/>
              </a:rPr>
              <a:t>int </a:t>
            </a:r>
            <a:r>
              <a:rPr lang="en">
                <a:solidFill>
                  <a:srgbClr val="000000"/>
                </a:solidFill>
                <a:latin typeface="Courier New"/>
                <a:ea typeface="Courier New"/>
                <a:cs typeface="Courier New"/>
                <a:sym typeface="Courier New"/>
              </a:rPr>
              <a:t>i = 0; i &lt;= 10; ++i) {</a:t>
            </a:r>
            <a:endParaRPr>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n">
                <a:solidFill>
                  <a:srgbClr val="000000"/>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i</a:t>
            </a:r>
            <a:r>
              <a:rPr lang="en">
                <a:solidFill>
                  <a:srgbClr val="0000FF"/>
                </a:solidFill>
                <a:latin typeface="Courier New"/>
                <a:ea typeface="Courier New"/>
                <a:cs typeface="Courier New"/>
                <a:sym typeface="Courier New"/>
              </a:rPr>
              <a:t>f</a:t>
            </a:r>
            <a:r>
              <a:rPr lang="en">
                <a:solidFill>
                  <a:srgbClr val="000000"/>
                </a:solidFill>
                <a:latin typeface="Courier New"/>
                <a:ea typeface="Courier New"/>
                <a:cs typeface="Courier New"/>
                <a:sym typeface="Courier New"/>
              </a:rPr>
              <a:t>(i % 2 != 0)</a:t>
            </a:r>
            <a:endParaRPr>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n">
                <a:solidFill>
                  <a:srgbClr val="000000"/>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continue</a:t>
            </a:r>
            <a:r>
              <a:rPr lang="en">
                <a:solidFill>
                  <a:srgbClr val="000000"/>
                </a:solidFill>
                <a:latin typeface="Courier New"/>
                <a:ea typeface="Courier New"/>
                <a:cs typeface="Courier New"/>
                <a:sym typeface="Courier New"/>
              </a:rPr>
              <a:t>;		</a:t>
            </a:r>
            <a:r>
              <a:rPr lang="en">
                <a:solidFill>
                  <a:srgbClr val="38761D"/>
                </a:solidFill>
                <a:latin typeface="Courier New"/>
                <a:ea typeface="Courier New"/>
                <a:cs typeface="Courier New"/>
                <a:sym typeface="Courier New"/>
              </a:rPr>
              <a:t>// skips all odd numbers</a:t>
            </a:r>
            <a:endParaRPr>
              <a:solidFill>
                <a:srgbClr val="38761D"/>
              </a:solidFill>
              <a:latin typeface="Courier New"/>
              <a:ea typeface="Courier New"/>
              <a:cs typeface="Courier New"/>
              <a:sym typeface="Courier New"/>
            </a:endParaRPr>
          </a:p>
          <a:p>
            <a:pPr indent="0" lvl="0" marL="0" rtl="0">
              <a:lnSpc>
                <a:spcPct val="100000"/>
              </a:lnSpc>
              <a:spcBef>
                <a:spcPts val="0"/>
              </a:spcBef>
              <a:spcAft>
                <a:spcPts val="0"/>
              </a:spcAft>
              <a:buNone/>
            </a:pPr>
            <a:r>
              <a:rPr lang="en">
                <a:solidFill>
                  <a:srgbClr val="38761D"/>
                </a:solidFill>
                <a:latin typeface="Courier New"/>
                <a:ea typeface="Courier New"/>
                <a:cs typeface="Courier New"/>
                <a:sym typeface="Courier New"/>
              </a:rPr>
              <a:t>	</a:t>
            </a:r>
            <a:r>
              <a:rPr lang="en">
                <a:solidFill>
                  <a:srgbClr val="000000"/>
                </a:solidFill>
                <a:latin typeface="Courier New"/>
                <a:ea typeface="Courier New"/>
                <a:cs typeface="Courier New"/>
                <a:sym typeface="Courier New"/>
              </a:rPr>
              <a:t>c</a:t>
            </a:r>
            <a:r>
              <a:rPr lang="en">
                <a:solidFill>
                  <a:srgbClr val="000000"/>
                </a:solidFill>
                <a:latin typeface="Courier New"/>
                <a:ea typeface="Courier New"/>
                <a:cs typeface="Courier New"/>
                <a:sym typeface="Courier New"/>
              </a:rPr>
              <a:t>out &lt;&lt; i &lt;&lt; </a:t>
            </a:r>
            <a:r>
              <a:rPr lang="en">
                <a:solidFill>
                  <a:srgbClr val="FF0000"/>
                </a:solidFill>
                <a:latin typeface="Courier New"/>
                <a:ea typeface="Courier New"/>
                <a:cs typeface="Courier New"/>
                <a:sym typeface="Courier New"/>
              </a:rPr>
              <a:t>“\n”</a:t>
            </a:r>
            <a:r>
              <a:rPr lang="en">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n">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Default Arguments</a:t>
            </a:r>
            <a:endParaRPr/>
          </a:p>
        </p:txBody>
      </p:sp>
      <p:sp>
        <p:nvSpPr>
          <p:cNvPr id="186" name="Shape 18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 allows </a:t>
            </a:r>
            <a:r>
              <a:rPr i="1" lang="en" u="sng"/>
              <a:t>default arguments</a:t>
            </a:r>
            <a:r>
              <a:rPr lang="en"/>
              <a:t> to be defined for a function:</a:t>
            </a:r>
            <a:endParaRPr/>
          </a:p>
          <a:p>
            <a:pPr indent="0" lvl="0" marL="0">
              <a:lnSpc>
                <a:spcPct val="100000"/>
              </a:lnSpc>
              <a:spcBef>
                <a:spcPts val="1600"/>
              </a:spcBef>
              <a:spcAft>
                <a:spcPts val="0"/>
              </a:spcAft>
              <a:buNone/>
            </a:pPr>
            <a:r>
              <a:rPr lang="en">
                <a:solidFill>
                  <a:srgbClr val="0000FF"/>
                </a:solidFill>
                <a:latin typeface="Courier New"/>
                <a:ea typeface="Courier New"/>
                <a:cs typeface="Courier New"/>
                <a:sym typeface="Courier New"/>
              </a:rPr>
              <a:t>v</a:t>
            </a:r>
            <a:r>
              <a:rPr lang="en">
                <a:solidFill>
                  <a:srgbClr val="0000FF"/>
                </a:solidFill>
                <a:latin typeface="Courier New"/>
                <a:ea typeface="Courier New"/>
                <a:cs typeface="Courier New"/>
                <a:sym typeface="Courier New"/>
              </a:rPr>
              <a:t>oid </a:t>
            </a:r>
            <a:r>
              <a:rPr lang="en">
                <a:solidFill>
                  <a:srgbClr val="000000"/>
                </a:solidFill>
                <a:latin typeface="Courier New"/>
                <a:ea typeface="Courier New"/>
                <a:cs typeface="Courier New"/>
                <a:sym typeface="Courier New"/>
              </a:rPr>
              <a:t>printNTimes(</a:t>
            </a:r>
            <a:r>
              <a:rPr lang="en">
                <a:solidFill>
                  <a:srgbClr val="0000FF"/>
                </a:solidFill>
                <a:latin typeface="Courier New"/>
                <a:ea typeface="Courier New"/>
                <a:cs typeface="Courier New"/>
                <a:sym typeface="Courier New"/>
              </a:rPr>
              <a:t>char</a:t>
            </a:r>
            <a:r>
              <a:rPr lang="en">
                <a:solidFill>
                  <a:srgbClr val="000000"/>
                </a:solidFill>
                <a:latin typeface="Courier New"/>
                <a:ea typeface="Courier New"/>
                <a:cs typeface="Courier New"/>
                <a:sym typeface="Courier New"/>
              </a:rPr>
              <a:t> *msg, </a:t>
            </a:r>
            <a:r>
              <a:rPr lang="en">
                <a:solidFill>
                  <a:srgbClr val="0000FF"/>
                </a:solidFill>
                <a:latin typeface="Courier New"/>
                <a:ea typeface="Courier New"/>
                <a:cs typeface="Courier New"/>
                <a:sym typeface="Courier New"/>
              </a:rPr>
              <a:t>int </a:t>
            </a:r>
            <a:r>
              <a:rPr lang="en">
                <a:solidFill>
                  <a:srgbClr val="000000"/>
                </a:solidFill>
                <a:latin typeface="Courier New"/>
                <a:ea typeface="Courier New"/>
                <a:cs typeface="Courier New"/>
                <a:sym typeface="Courier New"/>
              </a:rPr>
              <a:t>n = 1) {</a:t>
            </a:r>
            <a:endParaRPr>
              <a:solidFill>
                <a:srgbClr val="000000"/>
              </a:solidFill>
              <a:latin typeface="Courier New"/>
              <a:ea typeface="Courier New"/>
              <a:cs typeface="Courier New"/>
              <a:sym typeface="Courier New"/>
            </a:endParaRPr>
          </a:p>
          <a:p>
            <a:pPr indent="0" lvl="0" marL="0">
              <a:lnSpc>
                <a:spcPct val="100000"/>
              </a:lnSpc>
              <a:spcBef>
                <a:spcPts val="1600"/>
              </a:spcBef>
              <a:spcAft>
                <a:spcPts val="0"/>
              </a:spcAft>
              <a:buNone/>
            </a:pPr>
            <a:r>
              <a:rPr lang="en">
                <a:solidFill>
                  <a:srgbClr val="000000"/>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f</a:t>
            </a:r>
            <a:r>
              <a:rPr lang="en">
                <a:solidFill>
                  <a:srgbClr val="0000FF"/>
                </a:solidFill>
                <a:latin typeface="Courier New"/>
                <a:ea typeface="Courier New"/>
                <a:cs typeface="Courier New"/>
                <a:sym typeface="Courier New"/>
              </a:rPr>
              <a:t>or </a:t>
            </a:r>
            <a:r>
              <a:rPr lang="en">
                <a:solidFill>
                  <a:srgbClr val="000000"/>
                </a:solidFill>
                <a:latin typeface="Courier New"/>
                <a:ea typeface="Courier New"/>
                <a:cs typeface="Courier New"/>
                <a:sym typeface="Courier New"/>
              </a:rPr>
              <a:t>(</a:t>
            </a:r>
            <a:r>
              <a:rPr lang="en">
                <a:solidFill>
                  <a:srgbClr val="0000FF"/>
                </a:solidFill>
                <a:latin typeface="Courier New"/>
                <a:ea typeface="Courier New"/>
                <a:cs typeface="Courier New"/>
                <a:sym typeface="Courier New"/>
              </a:rPr>
              <a:t>int </a:t>
            </a:r>
            <a:r>
              <a:rPr lang="en">
                <a:solidFill>
                  <a:srgbClr val="000000"/>
                </a:solidFill>
                <a:latin typeface="Courier New"/>
                <a:ea typeface="Courier New"/>
                <a:cs typeface="Courier New"/>
                <a:sym typeface="Courier New"/>
              </a:rPr>
              <a:t>i = 0; i &lt; n; ++i) {</a:t>
            </a:r>
            <a:endParaRPr>
              <a:solidFill>
                <a:srgbClr val="000000"/>
              </a:solidFill>
              <a:latin typeface="Courier New"/>
              <a:ea typeface="Courier New"/>
              <a:cs typeface="Courier New"/>
              <a:sym typeface="Courier New"/>
            </a:endParaRPr>
          </a:p>
          <a:p>
            <a:pPr indent="0" lvl="0" marL="0">
              <a:lnSpc>
                <a:spcPct val="100000"/>
              </a:lnSpc>
              <a:spcBef>
                <a:spcPts val="1600"/>
              </a:spcBef>
              <a:spcAft>
                <a:spcPts val="0"/>
              </a:spcAft>
              <a:buNone/>
            </a:pPr>
            <a:r>
              <a:rPr lang="en">
                <a:solidFill>
                  <a:srgbClr val="000000"/>
                </a:solidFill>
                <a:latin typeface="Courier New"/>
                <a:ea typeface="Courier New"/>
                <a:cs typeface="Courier New"/>
                <a:sym typeface="Courier New"/>
              </a:rPr>
              <a:t>		</a:t>
            </a:r>
            <a:r>
              <a:rPr lang="en">
                <a:solidFill>
                  <a:srgbClr val="000000"/>
                </a:solidFill>
                <a:latin typeface="Courier New"/>
                <a:ea typeface="Courier New"/>
                <a:cs typeface="Courier New"/>
                <a:sym typeface="Courier New"/>
              </a:rPr>
              <a:t>c</a:t>
            </a:r>
            <a:r>
              <a:rPr lang="en">
                <a:solidFill>
                  <a:srgbClr val="000000"/>
                </a:solidFill>
                <a:latin typeface="Courier New"/>
                <a:ea typeface="Courier New"/>
                <a:cs typeface="Courier New"/>
                <a:sym typeface="Courier New"/>
              </a:rPr>
              <a:t>out &lt;&lt; msg;</a:t>
            </a:r>
            <a:endParaRPr>
              <a:solidFill>
                <a:srgbClr val="000000"/>
              </a:solidFill>
              <a:latin typeface="Courier New"/>
              <a:ea typeface="Courier New"/>
              <a:cs typeface="Courier New"/>
              <a:sym typeface="Courier New"/>
            </a:endParaRPr>
          </a:p>
          <a:p>
            <a:pPr indent="0" lvl="0" marL="0">
              <a:lnSpc>
                <a:spcPct val="100000"/>
              </a:lnSpc>
              <a:spcBef>
                <a:spcPts val="1600"/>
              </a:spcBef>
              <a:spcAft>
                <a:spcPts val="0"/>
              </a:spcAft>
              <a:buNone/>
            </a:pPr>
            <a:r>
              <a:rPr lang="en">
                <a:solidFill>
                  <a:srgbClr val="000000"/>
                </a:solidFill>
                <a:latin typeface="Courier New"/>
                <a:ea typeface="Courier New"/>
                <a:cs typeface="Courier New"/>
                <a:sym typeface="Courier New"/>
              </a:rPr>
              <a:t>	}</a:t>
            </a:r>
            <a:endParaRPr>
              <a:solidFill>
                <a:srgbClr val="000000"/>
              </a:solidFill>
              <a:latin typeface="Courier New"/>
              <a:ea typeface="Courier New"/>
              <a:cs typeface="Courier New"/>
              <a:sym typeface="Courier New"/>
            </a:endParaRPr>
          </a:p>
          <a:p>
            <a:pPr indent="0" lvl="0" marL="0">
              <a:lnSpc>
                <a:spcPct val="100000"/>
              </a:lnSpc>
              <a:spcBef>
                <a:spcPts val="1600"/>
              </a:spcBef>
              <a:spcAft>
                <a:spcPts val="0"/>
              </a:spcAft>
              <a:buNone/>
            </a:pPr>
            <a:r>
              <a:rPr lang="en">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a:spcBef>
                <a:spcPts val="1600"/>
              </a:spcBef>
              <a:spcAft>
                <a:spcPts val="0"/>
              </a:spcAft>
              <a:buClr>
                <a:schemeClr val="dk1"/>
              </a:buClr>
              <a:buSzPts val="1100"/>
              <a:buFont typeface="Arial"/>
              <a:buNone/>
            </a:pPr>
            <a:r>
              <a:rPr lang="en">
                <a:solidFill>
                  <a:srgbClr val="000000"/>
                </a:solidFill>
              </a:rPr>
              <a:t> Declaringthefunction argumentas int n = 1 allows usto call the function with </a:t>
            </a:r>
            <a:r>
              <a:rPr lang="en">
                <a:solidFill>
                  <a:srgbClr val="000000"/>
                </a:solidFill>
                <a:latin typeface="Courier New"/>
                <a:ea typeface="Courier New"/>
                <a:cs typeface="Courier New"/>
                <a:sym typeface="Courier New"/>
              </a:rPr>
              <a:t>printNTimes("Some message");</a:t>
            </a:r>
            <a:r>
              <a:rPr lang="en">
                <a:solidFill>
                  <a:srgbClr val="000000"/>
                </a:solidFill>
              </a:rPr>
              <a:t>. The compiler automatically inserts 1 as the second argument.</a:t>
            </a:r>
            <a:r>
              <a:rPr lang="en">
                <a:solidFill>
                  <a:srgbClr val="000000"/>
                </a:solidFill>
                <a:latin typeface="Courier New"/>
                <a:ea typeface="Courier New"/>
                <a:cs typeface="Courier New"/>
                <a:sym typeface="Courier New"/>
              </a:rPr>
              <a:t> </a:t>
            </a:r>
            <a:endParaRPr>
              <a:solidFill>
                <a:srgbClr val="000000"/>
              </a:solidFill>
              <a:latin typeface="Courier New"/>
              <a:ea typeface="Courier New"/>
              <a:cs typeface="Courier New"/>
              <a:sym typeface="Courier New"/>
            </a:endParaRPr>
          </a:p>
          <a:p>
            <a:pPr indent="0" lvl="0" marL="0">
              <a:spcBef>
                <a:spcPts val="1600"/>
              </a:spcBef>
              <a:spcAft>
                <a:spcPts val="1600"/>
              </a:spcAft>
              <a:buNone/>
            </a:pPr>
            <a:r>
              <a:t/>
            </a:r>
            <a:endParaRPr>
              <a:solidFill>
                <a:srgbClr val="000000"/>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Constant Arguments</a:t>
            </a:r>
            <a:endParaRPr/>
          </a:p>
        </p:txBody>
      </p:sp>
      <p:sp>
        <p:nvSpPr>
          <p:cNvPr id="192" name="Shape 19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Declare function arguments to be </a:t>
            </a:r>
            <a:r>
              <a:rPr lang="en">
                <a:latin typeface="Courier New"/>
                <a:ea typeface="Courier New"/>
                <a:cs typeface="Courier New"/>
                <a:sym typeface="Courier New"/>
              </a:rPr>
              <a:t>const</a:t>
            </a:r>
            <a:r>
              <a:rPr lang="en"/>
              <a:t>:</a:t>
            </a:r>
            <a:endParaRPr/>
          </a:p>
          <a:p>
            <a:pPr indent="0" lvl="0" marL="0">
              <a:spcBef>
                <a:spcPts val="1600"/>
              </a:spcBef>
              <a:spcAft>
                <a:spcPts val="0"/>
              </a:spcAft>
              <a:buNone/>
            </a:pPr>
            <a:r>
              <a:rPr lang="en">
                <a:solidFill>
                  <a:srgbClr val="0000FF"/>
                </a:solidFill>
                <a:latin typeface="Courier New"/>
                <a:ea typeface="Courier New"/>
                <a:cs typeface="Courier New"/>
                <a:sym typeface="Courier New"/>
              </a:rPr>
              <a:t>v</a:t>
            </a:r>
            <a:r>
              <a:rPr lang="en">
                <a:solidFill>
                  <a:srgbClr val="0000FF"/>
                </a:solidFill>
                <a:latin typeface="Courier New"/>
                <a:ea typeface="Courier New"/>
                <a:cs typeface="Courier New"/>
                <a:sym typeface="Courier New"/>
              </a:rPr>
              <a:t>oid </a:t>
            </a:r>
            <a:r>
              <a:rPr lang="en">
                <a:solidFill>
                  <a:srgbClr val="000000"/>
                </a:solidFill>
                <a:latin typeface="Courier New"/>
                <a:ea typeface="Courier New"/>
                <a:cs typeface="Courier New"/>
                <a:sym typeface="Courier New"/>
              </a:rPr>
              <a:t>print(</a:t>
            </a:r>
            <a:r>
              <a:rPr lang="en">
                <a:solidFill>
                  <a:srgbClr val="0000FF"/>
                </a:solidFill>
                <a:latin typeface="Courier New"/>
                <a:ea typeface="Courier New"/>
                <a:cs typeface="Courier New"/>
                <a:sym typeface="Courier New"/>
              </a:rPr>
              <a:t>const int </a:t>
            </a:r>
            <a:r>
              <a:rPr lang="en">
                <a:solidFill>
                  <a:srgbClr val="000000"/>
                </a:solidFill>
                <a:latin typeface="Courier New"/>
                <a:ea typeface="Courier New"/>
                <a:cs typeface="Courier New"/>
                <a:sym typeface="Courier New"/>
              </a:rPr>
              <a:t>n) {</a:t>
            </a:r>
            <a:endParaRPr>
              <a:solidFill>
                <a:srgbClr val="000000"/>
              </a:solidFill>
              <a:latin typeface="Courier New"/>
              <a:ea typeface="Courier New"/>
              <a:cs typeface="Courier New"/>
              <a:sym typeface="Courier New"/>
            </a:endParaRPr>
          </a:p>
          <a:p>
            <a:pPr indent="0" lvl="0" marL="0">
              <a:spcBef>
                <a:spcPts val="1600"/>
              </a:spcBef>
              <a:spcAft>
                <a:spcPts val="0"/>
              </a:spcAft>
              <a:buNone/>
            </a:pPr>
            <a:r>
              <a:rPr lang="en">
                <a:solidFill>
                  <a:srgbClr val="000000"/>
                </a:solidFill>
                <a:latin typeface="Courier New"/>
                <a:ea typeface="Courier New"/>
                <a:cs typeface="Courier New"/>
                <a:sym typeface="Courier New"/>
              </a:rPr>
              <a:t>	</a:t>
            </a:r>
            <a:r>
              <a:rPr lang="en">
                <a:solidFill>
                  <a:srgbClr val="000000"/>
                </a:solidFill>
                <a:latin typeface="Courier New"/>
                <a:ea typeface="Courier New"/>
                <a:cs typeface="Courier New"/>
                <a:sym typeface="Courier New"/>
              </a:rPr>
              <a:t>c</a:t>
            </a:r>
            <a:r>
              <a:rPr lang="en">
                <a:solidFill>
                  <a:srgbClr val="000000"/>
                </a:solidFill>
                <a:latin typeface="Courier New"/>
                <a:ea typeface="Courier New"/>
                <a:cs typeface="Courier New"/>
                <a:sym typeface="Courier New"/>
              </a:rPr>
              <a:t>out &lt;&lt; n;</a:t>
            </a:r>
            <a:endParaRPr>
              <a:solidFill>
                <a:srgbClr val="000000"/>
              </a:solidFill>
              <a:latin typeface="Courier New"/>
              <a:ea typeface="Courier New"/>
              <a:cs typeface="Courier New"/>
              <a:sym typeface="Courier New"/>
            </a:endParaRPr>
          </a:p>
          <a:p>
            <a:pPr indent="0" lvl="0" marL="0">
              <a:spcBef>
                <a:spcPts val="1600"/>
              </a:spcBef>
              <a:spcAft>
                <a:spcPts val="1600"/>
              </a:spcAft>
              <a:buNone/>
            </a:pPr>
            <a:r>
              <a:rPr lang="en">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Constant Arguments</a:t>
            </a:r>
            <a:endParaRPr/>
          </a:p>
        </p:txBody>
      </p:sp>
      <p:sp>
        <p:nvSpPr>
          <p:cNvPr id="198" name="Shape 19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a:t>
            </a:r>
            <a:r>
              <a:rPr lang="en"/>
              <a:t>seful for passing values by reference to a function, but not  allow the function to make any changes to the original value.</a:t>
            </a:r>
            <a:endParaRPr/>
          </a:p>
          <a:p>
            <a:pPr indent="0" lvl="0" marL="0">
              <a:lnSpc>
                <a:spcPct val="100000"/>
              </a:lnSpc>
              <a:spcBef>
                <a:spcPts val="1600"/>
              </a:spcBef>
              <a:spcAft>
                <a:spcPts val="0"/>
              </a:spcAft>
              <a:buNone/>
            </a:pPr>
            <a:r>
              <a:t/>
            </a:r>
            <a:endParaRPr>
              <a:latin typeface="Courier New"/>
              <a:ea typeface="Courier New"/>
              <a:cs typeface="Courier New"/>
              <a:sym typeface="Courier New"/>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pic>
        <p:nvPicPr>
          <p:cNvPr id="199" name="Shape 199"/>
          <p:cNvPicPr preferRelativeResize="0"/>
          <p:nvPr/>
        </p:nvPicPr>
        <p:blipFill>
          <a:blip r:embed="rId3">
            <a:alphaModFix/>
          </a:blip>
          <a:stretch>
            <a:fillRect/>
          </a:stretch>
        </p:blipFill>
        <p:spPr>
          <a:xfrm>
            <a:off x="476250" y="1955675"/>
            <a:ext cx="8191500" cy="2733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Exercises</a:t>
            </a:r>
            <a:endParaRPr/>
          </a:p>
        </p:txBody>
      </p:sp>
      <p:sp>
        <p:nvSpPr>
          <p:cNvPr id="205" name="Shape 20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SzPts val="1800"/>
              <a:buAutoNum type="arabicPeriod"/>
            </a:pPr>
            <a:r>
              <a:rPr lang="en"/>
              <a:t>Look at ASimpleFunction.cpp. What would it print out?</a:t>
            </a:r>
            <a:endParaRPr/>
          </a:p>
          <a:p>
            <a:pPr indent="-342900" lvl="0" marL="457200">
              <a:lnSpc>
                <a:spcPct val="200000"/>
              </a:lnSpc>
              <a:spcBef>
                <a:spcPts val="0"/>
              </a:spcBef>
              <a:spcAft>
                <a:spcPts val="0"/>
              </a:spcAft>
              <a:buSzPts val="1800"/>
              <a:buAutoNum type="arabicPeriod"/>
            </a:pPr>
            <a:r>
              <a:rPr lang="en"/>
              <a:t>Identify the errors in FixFunction0.cpp, FixFunction1.cpp, </a:t>
            </a:r>
            <a:r>
              <a:rPr lang="en"/>
              <a:t>FixFunction2.cpp</a:t>
            </a:r>
            <a:r>
              <a:rPr lang="en"/>
              <a:t>, </a:t>
            </a:r>
            <a:r>
              <a:rPr lang="en"/>
              <a:t>FixFunction3.cpp</a:t>
            </a:r>
            <a:r>
              <a:rPr lang="en"/>
              <a:t> and </a:t>
            </a:r>
            <a:r>
              <a:rPr lang="en"/>
              <a:t>FixFunction4.cpp, </a:t>
            </a:r>
            <a:r>
              <a:rPr lang="en"/>
              <a:t>and explain how you would correct them to make them do what they were apparently meant to do.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Exercises </a:t>
            </a:r>
            <a:endParaRPr/>
          </a:p>
        </p:txBody>
      </p:sp>
      <p:sp>
        <p:nvSpPr>
          <p:cNvPr id="211" name="Shape 21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3. </a:t>
            </a:r>
            <a:r>
              <a:rPr lang="en"/>
              <a:t>Write a single </a:t>
            </a:r>
            <a:r>
              <a:rPr lang="en">
                <a:latin typeface="Courier New"/>
                <a:ea typeface="Courier New"/>
                <a:cs typeface="Courier New"/>
                <a:sym typeface="Courier New"/>
              </a:rPr>
              <a:t>sum </a:t>
            </a:r>
            <a:r>
              <a:rPr lang="en"/>
              <a:t>function that returns the sum of two integers. Also write the equivalent function for taking the sum of two </a:t>
            </a:r>
            <a:r>
              <a:rPr lang="en">
                <a:latin typeface="Courier New"/>
                <a:ea typeface="Courier New"/>
                <a:cs typeface="Courier New"/>
                <a:sym typeface="Courier New"/>
              </a:rPr>
              <a:t>doubles</a:t>
            </a:r>
            <a:r>
              <a:rPr lang="en"/>
              <a:t>. </a:t>
            </a:r>
            <a:endParaRPr/>
          </a:p>
          <a:p>
            <a:pPr indent="0" lvl="0" marL="0">
              <a:spcBef>
                <a:spcPts val="1600"/>
              </a:spcBef>
              <a:spcAft>
                <a:spcPts val="0"/>
              </a:spcAft>
              <a:buNone/>
            </a:pPr>
            <a:r>
              <a:rPr lang="en"/>
              <a:t>4. Write 2 more functions such that you can find the sum of anywhere between 2 and 4 integers by writing sum(num1, num2, ...). </a:t>
            </a:r>
            <a:endParaRPr/>
          </a:p>
          <a:p>
            <a:pPr indent="0" lvl="0" marL="0">
              <a:spcBef>
                <a:spcPts val="1600"/>
              </a:spcBef>
              <a:spcAft>
                <a:spcPts val="0"/>
              </a:spcAft>
              <a:buNone/>
            </a:pPr>
            <a:r>
              <a:rPr lang="en"/>
              <a:t>5. Write a single sum function capable of handling an arbitrary number of integers. It should take two arguments, include a loop, and return an integer. </a:t>
            </a:r>
            <a:r>
              <a:rPr i="1" lang="en"/>
              <a:t>(Hint: What data types can you use to represent an arbitrarily large set of integers in two arguments?) </a:t>
            </a:r>
            <a:endParaRPr i="1"/>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Exercises</a:t>
            </a:r>
            <a:endParaRPr/>
          </a:p>
        </p:txBody>
      </p:sp>
      <p:sp>
        <p:nvSpPr>
          <p:cNvPr id="217" name="Shape 2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6. Write a function </a:t>
            </a:r>
            <a:r>
              <a:rPr lang="en">
                <a:latin typeface="Courier New"/>
                <a:ea typeface="Courier New"/>
                <a:cs typeface="Courier New"/>
                <a:sym typeface="Courier New"/>
              </a:rPr>
              <a:t>printArray</a:t>
            </a:r>
            <a:r>
              <a:rPr lang="en"/>
              <a:t> to print the contents of an integer array with the string </a:t>
            </a:r>
            <a:r>
              <a:rPr lang="en">
                <a:latin typeface="Courier New"/>
                <a:ea typeface="Courier New"/>
                <a:cs typeface="Courier New"/>
                <a:sym typeface="Courier New"/>
              </a:rPr>
              <a:t>", " </a:t>
            </a:r>
            <a:r>
              <a:rPr lang="en"/>
              <a:t>between elements(but not after the last element). Your function should return nothing. </a:t>
            </a:r>
            <a:endParaRPr/>
          </a:p>
          <a:p>
            <a:pPr indent="0" lvl="0" marL="0">
              <a:spcBef>
                <a:spcPts val="1600"/>
              </a:spcBef>
              <a:spcAft>
                <a:spcPts val="0"/>
              </a:spcAft>
              <a:buNone/>
            </a:pPr>
            <a:r>
              <a:rPr lang="en"/>
              <a:t>7. Write a</a:t>
            </a:r>
            <a:r>
              <a:rPr lang="en">
                <a:latin typeface="Courier New"/>
                <a:ea typeface="Courier New"/>
                <a:cs typeface="Courier New"/>
                <a:sym typeface="Courier New"/>
              </a:rPr>
              <a:t> reverse </a:t>
            </a:r>
            <a:r>
              <a:rPr lang="en"/>
              <a:t>f</a:t>
            </a:r>
            <a:r>
              <a:rPr lang="en"/>
              <a:t>unction that takes an integer array and its length as arguments. Your function should reverse the contents of the array, leaving the reversed values in the original array, and return nothing.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Today’s Topic</a:t>
            </a:r>
            <a:endParaRPr/>
          </a:p>
        </p:txBody>
      </p:sp>
      <p:sp>
        <p:nvSpPr>
          <p:cNvPr id="114" name="Shape 114"/>
          <p:cNvSpPr txBox="1"/>
          <p:nvPr>
            <p:ph idx="1" type="body"/>
          </p:nvPr>
        </p:nvSpPr>
        <p:spPr>
          <a:xfrm>
            <a:off x="311700" y="1225225"/>
            <a:ext cx="8520600" cy="33540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6000"/>
              <a:t>Labs</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Constants</a:t>
            </a:r>
            <a:endParaRPr/>
          </a:p>
        </p:txBody>
      </p:sp>
      <p:sp>
        <p:nvSpPr>
          <p:cNvPr id="120" name="Shape 1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constant is an expressions with a fixed value:</a:t>
            </a:r>
            <a:endParaRPr/>
          </a:p>
          <a:p>
            <a:pPr indent="-342900" lvl="0" marL="457200" rtl="0">
              <a:spcBef>
                <a:spcPts val="1600"/>
              </a:spcBef>
              <a:spcAft>
                <a:spcPts val="0"/>
              </a:spcAft>
              <a:buSzPts val="1800"/>
              <a:buChar char="●"/>
            </a:pPr>
            <a:r>
              <a:rPr lang="en"/>
              <a:t>Literals: used to express particular values within the source code; can be integers, floating points, characters, strings, booleans</a:t>
            </a:r>
            <a:endParaRPr/>
          </a:p>
          <a:p>
            <a:pPr indent="-342900" lvl="0" marL="457200" rtl="0">
              <a:spcBef>
                <a:spcPts val="0"/>
              </a:spcBef>
              <a:spcAft>
                <a:spcPts val="0"/>
              </a:spcAft>
              <a:buSzPts val="1800"/>
              <a:buChar char="●"/>
            </a:pPr>
            <a:r>
              <a:rPr lang="en"/>
              <a:t>Defined constants(</a:t>
            </a:r>
            <a:r>
              <a:rPr lang="en">
                <a:latin typeface="Courier New"/>
                <a:ea typeface="Courier New"/>
                <a:cs typeface="Courier New"/>
                <a:sym typeface="Courier New"/>
              </a:rPr>
              <a:t>#define</a:t>
            </a:r>
            <a:r>
              <a:rPr lang="en"/>
              <a:t>): user-defined named constants that do not require memory-consuming variables</a:t>
            </a:r>
            <a:endParaRPr/>
          </a:p>
          <a:p>
            <a:pPr indent="-317500" lvl="1" marL="914400" rtl="0">
              <a:spcBef>
                <a:spcPts val="0"/>
              </a:spcBef>
              <a:spcAft>
                <a:spcPts val="0"/>
              </a:spcAft>
              <a:buSzPts val="1400"/>
              <a:buChar char="○"/>
            </a:pPr>
            <a:r>
              <a:rPr lang="en"/>
              <a:t>Example: Define.cpp</a:t>
            </a:r>
            <a:endParaRPr/>
          </a:p>
          <a:p>
            <a:pPr indent="-342900" lvl="0" marL="457200" rtl="0">
              <a:spcBef>
                <a:spcPts val="0"/>
              </a:spcBef>
              <a:spcAft>
                <a:spcPts val="0"/>
              </a:spcAft>
              <a:buSzPts val="1800"/>
              <a:buChar char="●"/>
            </a:pPr>
            <a:r>
              <a:rPr lang="en"/>
              <a:t>Declared constants (</a:t>
            </a:r>
            <a:r>
              <a:rPr lang="en">
                <a:latin typeface="Courier New"/>
                <a:ea typeface="Courier New"/>
                <a:cs typeface="Courier New"/>
                <a:sym typeface="Courier New"/>
              </a:rPr>
              <a:t>const</a:t>
            </a:r>
            <a:r>
              <a:rPr lang="en"/>
              <a:t>): user defined constants with </a:t>
            </a:r>
            <a:r>
              <a:rPr lang="en">
                <a:latin typeface="Courier New"/>
                <a:ea typeface="Courier New"/>
                <a:cs typeface="Courier New"/>
                <a:sym typeface="Courier New"/>
              </a:rPr>
              <a:t>const </a:t>
            </a:r>
            <a:r>
              <a:rPr lang="en"/>
              <a:t>prefix with a specific type that are declared the same way as variables. The value of a </a:t>
            </a:r>
            <a:r>
              <a:rPr lang="en">
                <a:latin typeface="Courier New"/>
                <a:ea typeface="Courier New"/>
                <a:cs typeface="Courier New"/>
                <a:sym typeface="Courier New"/>
              </a:rPr>
              <a:t>const </a:t>
            </a:r>
            <a:r>
              <a:rPr lang="en"/>
              <a:t>variable cannot be modified.</a:t>
            </a:r>
            <a:endParaRPr/>
          </a:p>
          <a:p>
            <a:pPr indent="0" lvl="0" marL="0" rt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L-values</a:t>
            </a:r>
            <a:endParaRPr/>
          </a:p>
        </p:txBody>
      </p:sp>
      <p:sp>
        <p:nvSpPr>
          <p:cNvPr id="126" name="Shape 1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lvalue is short for “left hand side value” of an assignment. Examples of non-lvalue expressions: </a:t>
            </a:r>
            <a:endParaRPr/>
          </a:p>
          <a:p>
            <a:pPr indent="-342900" lvl="0" marL="457200" rtl="0">
              <a:spcBef>
                <a:spcPts val="1600"/>
              </a:spcBef>
              <a:spcAft>
                <a:spcPts val="0"/>
              </a:spcAft>
              <a:buSzPts val="1800"/>
              <a:buFont typeface="Open Sans"/>
              <a:buChar char="●"/>
            </a:pPr>
            <a:r>
              <a:rPr lang="en"/>
              <a:t>3+3 // you can’t assign 3+3 to something </a:t>
            </a:r>
            <a:endParaRPr/>
          </a:p>
          <a:p>
            <a:pPr indent="-342900" lvl="0" marL="457200" rtl="0">
              <a:spcBef>
                <a:spcPts val="0"/>
              </a:spcBef>
              <a:spcAft>
                <a:spcPts val="0"/>
              </a:spcAft>
              <a:buSzPts val="1800"/>
              <a:buFont typeface="Open Sans"/>
              <a:buChar char="●"/>
            </a:pPr>
            <a:r>
              <a:rPr lang="en"/>
              <a:t>"str" // the literal "str" can’t take on another value </a:t>
            </a:r>
            <a:endParaRPr/>
          </a:p>
          <a:p>
            <a:pPr indent="-342900" lvl="0" marL="457200" rtl="0">
              <a:spcBef>
                <a:spcPts val="0"/>
              </a:spcBef>
              <a:spcAft>
                <a:spcPts val="0"/>
              </a:spcAft>
              <a:buSzPts val="1800"/>
              <a:buFont typeface="Open Sans"/>
              <a:buChar char="●"/>
            </a:pPr>
            <a:r>
              <a:rPr lang="en"/>
              <a:t>const int i = 3 // can’t change the value of const variable </a:t>
            </a:r>
            <a:endParaRPr/>
          </a:p>
          <a:p>
            <a:pPr indent="0" lvl="0" marL="0" rtl="0">
              <a:spcBef>
                <a:spcPts val="0"/>
              </a:spcBef>
              <a:spcAft>
                <a:spcPts val="0"/>
              </a:spcAft>
              <a:buClr>
                <a:schemeClr val="dk1"/>
              </a:buClr>
              <a:buSzPts val="1100"/>
              <a:buFont typeface="Arial"/>
              <a:buNone/>
            </a:pPr>
            <a:r>
              <a:t/>
            </a:r>
            <a:endParaRPr/>
          </a:p>
          <a:p>
            <a:pPr indent="0" lvl="0" marL="0">
              <a:spcBef>
                <a:spcPts val="0"/>
              </a:spcBef>
              <a:spcAft>
                <a:spcPts val="0"/>
              </a:spcAft>
              <a:buNone/>
            </a:pPr>
            <a:r>
              <a:rPr lang="en"/>
              <a:t>Examples of lvalue expressions: </a:t>
            </a:r>
            <a:endParaRPr/>
          </a:p>
          <a:p>
            <a:pPr indent="-342900" lvl="0" marL="457200" rtl="0">
              <a:spcBef>
                <a:spcPts val="1600"/>
              </a:spcBef>
              <a:spcAft>
                <a:spcPts val="0"/>
              </a:spcAft>
              <a:buSzPts val="1800"/>
              <a:buChar char="●"/>
            </a:pPr>
            <a:r>
              <a:rPr baseline="-25000" lang="en"/>
              <a:t> </a:t>
            </a:r>
            <a:r>
              <a:rPr lang="en"/>
              <a:t>int var // var is an lvalue because we can assign it with some value </a:t>
            </a:r>
            <a:endParaRPr/>
          </a:p>
          <a:p>
            <a:pPr indent="-342900" lvl="0" marL="457200">
              <a:spcBef>
                <a:spcPts val="0"/>
              </a:spcBef>
              <a:spcAft>
                <a:spcPts val="0"/>
              </a:spcAft>
              <a:buSzPts val="1800"/>
              <a:buChar char="●"/>
            </a:pPr>
            <a:r>
              <a:rPr lang="en"/>
              <a:t>float x</a:t>
            </a:r>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R-values</a:t>
            </a:r>
            <a:endParaRPr/>
          </a:p>
        </p:txBody>
      </p:sp>
      <p:sp>
        <p:nvSpPr>
          <p:cNvPr id="132" name="Shape 1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rvalue is short for “right hand side value” because rvalues can appear on the right hand side of an assignment. </a:t>
            </a:r>
            <a:endParaRPr/>
          </a:p>
          <a:p>
            <a:pPr indent="0" lvl="0" marL="0">
              <a:spcBef>
                <a:spcPts val="1600"/>
              </a:spcBef>
              <a:spcAft>
                <a:spcPts val="0"/>
              </a:spcAft>
              <a:buClr>
                <a:schemeClr val="dk1"/>
              </a:buClr>
              <a:buSzPts val="1100"/>
              <a:buFont typeface="Arial"/>
              <a:buNone/>
            </a:pPr>
            <a:r>
              <a:rPr lang="en"/>
              <a:t>Anything with a well-defined value can be an rvalue, including an </a:t>
            </a:r>
            <a:r>
              <a:rPr lang="en"/>
              <a:t>assignment</a:t>
            </a:r>
            <a:r>
              <a:rPr lang="en"/>
              <a:t>: </a:t>
            </a:r>
            <a:r>
              <a:rPr lang="en">
                <a:latin typeface="Courier New"/>
                <a:ea typeface="Courier New"/>
                <a:cs typeface="Courier New"/>
                <a:sym typeface="Courier New"/>
              </a:rPr>
              <a:t>(x = 5) </a:t>
            </a:r>
            <a:r>
              <a:rPr lang="en"/>
              <a:t>can be used as an rvalue whose value is 5, e.g. </a:t>
            </a:r>
            <a:r>
              <a:rPr lang="en">
                <a:latin typeface="Courier New"/>
                <a:ea typeface="Courier New"/>
                <a:cs typeface="Courier New"/>
                <a:sym typeface="Courier New"/>
              </a:rPr>
              <a:t>y = (x=5);</a:t>
            </a:r>
            <a:r>
              <a:rPr lang="en"/>
              <a:t>.</a:t>
            </a:r>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 , --</a:t>
            </a:r>
            <a:endParaRPr/>
          </a:p>
        </p:txBody>
      </p:sp>
      <p:sp>
        <p:nvSpPr>
          <p:cNvPr id="138" name="Shape 13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Courier New"/>
                <a:ea typeface="Courier New"/>
                <a:cs typeface="Courier New"/>
                <a:sym typeface="Courier New"/>
              </a:rPr>
              <a:t>a++ </a:t>
            </a:r>
            <a:r>
              <a:rPr lang="en"/>
              <a:t>and </a:t>
            </a:r>
            <a:r>
              <a:rPr lang="en">
                <a:latin typeface="Courier New"/>
                <a:ea typeface="Courier New"/>
                <a:cs typeface="Courier New"/>
                <a:sym typeface="Courier New"/>
              </a:rPr>
              <a:t>++a </a:t>
            </a:r>
            <a:r>
              <a:rPr lang="en"/>
              <a:t>are shorthand for</a:t>
            </a:r>
            <a:r>
              <a:rPr lang="en">
                <a:latin typeface="Courier New"/>
                <a:ea typeface="Courier New"/>
                <a:cs typeface="Courier New"/>
                <a:sym typeface="Courier New"/>
              </a:rPr>
              <a:t> a=a+1</a:t>
            </a:r>
            <a:r>
              <a:rPr lang="en"/>
              <a:t> with a big warning sign:</a:t>
            </a:r>
            <a:endParaRPr/>
          </a:p>
          <a:p>
            <a:pPr indent="-342900" lvl="0" marL="457200" rtl="0">
              <a:spcBef>
                <a:spcPts val="1600"/>
              </a:spcBef>
              <a:spcAft>
                <a:spcPts val="0"/>
              </a:spcAft>
              <a:buSzPts val="1800"/>
              <a:buChar char="●"/>
            </a:pPr>
            <a:r>
              <a:rPr lang="en">
                <a:latin typeface="Courier New"/>
                <a:ea typeface="Courier New"/>
                <a:cs typeface="Courier New"/>
                <a:sym typeface="Courier New"/>
              </a:rPr>
              <a:t>++a</a:t>
            </a:r>
            <a:r>
              <a:rPr lang="en"/>
              <a:t> will increment </a:t>
            </a:r>
            <a:r>
              <a:rPr lang="en">
                <a:latin typeface="Courier New"/>
                <a:ea typeface="Courier New"/>
                <a:cs typeface="Courier New"/>
                <a:sym typeface="Courier New"/>
              </a:rPr>
              <a:t>a </a:t>
            </a:r>
            <a:r>
              <a:rPr lang="en"/>
              <a:t>and then return the value (so it will return one greater than the original value)</a:t>
            </a:r>
            <a:endParaRPr/>
          </a:p>
          <a:p>
            <a:pPr indent="-342900" lvl="0" marL="457200">
              <a:spcBef>
                <a:spcPts val="0"/>
              </a:spcBef>
              <a:spcAft>
                <a:spcPts val="0"/>
              </a:spcAft>
              <a:buSzPts val="1800"/>
              <a:buChar char="●"/>
            </a:pPr>
            <a:r>
              <a:rPr lang="en">
                <a:latin typeface="Courier New"/>
                <a:ea typeface="Courier New"/>
                <a:cs typeface="Courier New"/>
                <a:sym typeface="Courier New"/>
              </a:rPr>
              <a:t>a++</a:t>
            </a:r>
            <a:r>
              <a:rPr lang="en"/>
              <a:t> will return the current value and then increment</a:t>
            </a:r>
            <a:endParaRPr/>
          </a:p>
          <a:p>
            <a:pPr indent="-342900" lvl="0" marL="457200">
              <a:spcBef>
                <a:spcPts val="0"/>
              </a:spcBef>
              <a:spcAft>
                <a:spcPts val="0"/>
              </a:spcAft>
              <a:buSzPts val="1800"/>
              <a:buChar char="●"/>
            </a:pPr>
            <a:r>
              <a:rPr lang="en">
                <a:latin typeface="Courier New"/>
                <a:ea typeface="Courier New"/>
                <a:cs typeface="Courier New"/>
                <a:sym typeface="Courier New"/>
              </a:rPr>
              <a:t>--a</a:t>
            </a:r>
            <a:r>
              <a:rPr lang="en"/>
              <a:t> will decrement a and then return the value (so it will return one less than the original value) </a:t>
            </a:r>
            <a:endParaRPr/>
          </a:p>
          <a:p>
            <a:pPr indent="-342900" lvl="0" marL="457200" rtl="0">
              <a:spcBef>
                <a:spcPts val="0"/>
              </a:spcBef>
              <a:spcAft>
                <a:spcPts val="0"/>
              </a:spcAft>
              <a:buSzPts val="1800"/>
              <a:buChar char="●"/>
            </a:pPr>
            <a:r>
              <a:rPr lang="en">
                <a:latin typeface="Courier New"/>
                <a:ea typeface="Courier New"/>
                <a:cs typeface="Courier New"/>
                <a:sym typeface="Courier New"/>
              </a:rPr>
              <a:t>a--</a:t>
            </a:r>
            <a:r>
              <a:rPr lang="en"/>
              <a:t>will return the current value and then decrement </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 --</a:t>
            </a:r>
            <a:endParaRPr/>
          </a:p>
        </p:txBody>
      </p:sp>
      <p:sp>
        <p:nvSpPr>
          <p:cNvPr id="144" name="Shape 14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rgbClr val="38761D"/>
                </a:solidFill>
                <a:latin typeface="Courier New"/>
                <a:ea typeface="Courier New"/>
                <a:cs typeface="Courier New"/>
                <a:sym typeface="Courier New"/>
              </a:rPr>
              <a:t>// this code outputs 0 to 9 </a:t>
            </a:r>
            <a:endParaRPr>
              <a:solidFill>
                <a:srgbClr val="38761D"/>
              </a:solidFill>
              <a:latin typeface="Courier New"/>
              <a:ea typeface="Courier New"/>
              <a:cs typeface="Courier New"/>
              <a:sym typeface="Courier New"/>
            </a:endParaRPr>
          </a:p>
          <a:p>
            <a:pPr indent="0" lvl="0" marL="0">
              <a:spcBef>
                <a:spcPts val="1600"/>
              </a:spcBef>
              <a:spcAft>
                <a:spcPts val="0"/>
              </a:spcAft>
              <a:buNone/>
            </a:pPr>
            <a:r>
              <a:rPr lang="en">
                <a:solidFill>
                  <a:srgbClr val="0000FF"/>
                </a:solidFill>
                <a:latin typeface="Courier New"/>
                <a:ea typeface="Courier New"/>
                <a:cs typeface="Courier New"/>
                <a:sym typeface="Courier New"/>
              </a:rPr>
              <a:t>for</a:t>
            </a:r>
            <a:r>
              <a:rPr lang="en">
                <a:latin typeface="Courier New"/>
                <a:ea typeface="Courier New"/>
                <a:cs typeface="Courier New"/>
                <a:sym typeface="Courier New"/>
              </a:rPr>
              <a:t>(</a:t>
            </a:r>
            <a:r>
              <a:rPr lang="en">
                <a:solidFill>
                  <a:srgbClr val="0000FF"/>
                </a:solidFill>
                <a:latin typeface="Courier New"/>
                <a:ea typeface="Courier New"/>
                <a:cs typeface="Courier New"/>
                <a:sym typeface="Courier New"/>
              </a:rPr>
              <a:t>int</a:t>
            </a:r>
            <a:r>
              <a:rPr lang="en">
                <a:latin typeface="Courier New"/>
                <a:ea typeface="Courier New"/>
                <a:cs typeface="Courier New"/>
                <a:sym typeface="Courier New"/>
              </a:rPr>
              <a:t> i = 0; i &lt; 10;) { </a:t>
            </a:r>
            <a:endParaRPr>
              <a:latin typeface="Courier New"/>
              <a:ea typeface="Courier New"/>
              <a:cs typeface="Courier New"/>
              <a:sym typeface="Courier New"/>
            </a:endParaRPr>
          </a:p>
          <a:p>
            <a:pPr indent="457200" lvl="0" marL="0">
              <a:spcBef>
                <a:spcPts val="1600"/>
              </a:spcBef>
              <a:spcAft>
                <a:spcPts val="0"/>
              </a:spcAft>
              <a:buNone/>
            </a:pPr>
            <a:r>
              <a:rPr lang="en">
                <a:latin typeface="Courier New"/>
                <a:ea typeface="Courier New"/>
                <a:cs typeface="Courier New"/>
                <a:sym typeface="Courier New"/>
              </a:rPr>
              <a:t>cout &lt;&lt; i++ &lt;&lt; </a:t>
            </a:r>
            <a:r>
              <a:rPr lang="en">
                <a:solidFill>
                  <a:srgbClr val="FF0000"/>
                </a:solidFill>
                <a:latin typeface="Courier New"/>
                <a:ea typeface="Courier New"/>
                <a:cs typeface="Courier New"/>
                <a:sym typeface="Courier New"/>
              </a:rPr>
              <a:t>"\n"</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a:spcBef>
                <a:spcPts val="1600"/>
              </a:spcBef>
              <a:spcAft>
                <a:spcPts val="0"/>
              </a:spcAft>
              <a:buNone/>
            </a:pPr>
            <a:r>
              <a:rPr lang="en">
                <a:latin typeface="Courier New"/>
                <a:ea typeface="Courier New"/>
                <a:cs typeface="Courier New"/>
                <a:sym typeface="Courier New"/>
              </a:rPr>
              <a:t> } </a:t>
            </a:r>
            <a:endParaRPr>
              <a:latin typeface="Courier New"/>
              <a:ea typeface="Courier New"/>
              <a:cs typeface="Courier New"/>
              <a:sym typeface="Courier New"/>
            </a:endParaRPr>
          </a:p>
          <a:p>
            <a:pPr indent="0" lvl="0" marL="0">
              <a:spcBef>
                <a:spcPts val="1600"/>
              </a:spcBef>
              <a:spcAft>
                <a:spcPts val="0"/>
              </a:spcAft>
              <a:buNone/>
            </a:pPr>
            <a:r>
              <a:rPr lang="en">
                <a:solidFill>
                  <a:srgbClr val="38761D"/>
                </a:solidFill>
                <a:latin typeface="Courier New"/>
                <a:ea typeface="Courier New"/>
                <a:cs typeface="Courier New"/>
                <a:sym typeface="Courier New"/>
              </a:rPr>
              <a:t>// this code outputs 1 to 10 </a:t>
            </a:r>
            <a:endParaRPr>
              <a:solidFill>
                <a:srgbClr val="38761D"/>
              </a:solidFill>
              <a:latin typeface="Courier New"/>
              <a:ea typeface="Courier New"/>
              <a:cs typeface="Courier New"/>
              <a:sym typeface="Courier New"/>
            </a:endParaRPr>
          </a:p>
          <a:p>
            <a:pPr indent="0" lvl="0" marL="0">
              <a:spcBef>
                <a:spcPts val="1600"/>
              </a:spcBef>
              <a:spcAft>
                <a:spcPts val="0"/>
              </a:spcAft>
              <a:buNone/>
            </a:pPr>
            <a:r>
              <a:rPr lang="en">
                <a:solidFill>
                  <a:srgbClr val="0000FF"/>
                </a:solidFill>
                <a:latin typeface="Courier New"/>
                <a:ea typeface="Courier New"/>
                <a:cs typeface="Courier New"/>
                <a:sym typeface="Courier New"/>
              </a:rPr>
              <a:t>for</a:t>
            </a:r>
            <a:r>
              <a:rPr lang="en">
                <a:latin typeface="Courier New"/>
                <a:ea typeface="Courier New"/>
                <a:cs typeface="Courier New"/>
                <a:sym typeface="Courier New"/>
              </a:rPr>
              <a:t>(</a:t>
            </a:r>
            <a:r>
              <a:rPr lang="en">
                <a:solidFill>
                  <a:srgbClr val="0000FF"/>
                </a:solidFill>
                <a:latin typeface="Courier New"/>
                <a:ea typeface="Courier New"/>
                <a:cs typeface="Courier New"/>
                <a:sym typeface="Courier New"/>
              </a:rPr>
              <a:t>int</a:t>
            </a:r>
            <a:r>
              <a:rPr lang="en">
                <a:latin typeface="Courier New"/>
                <a:ea typeface="Courier New"/>
                <a:cs typeface="Courier New"/>
                <a:sym typeface="Courier New"/>
              </a:rPr>
              <a:t> i = 0; i &lt; 10;) { </a:t>
            </a:r>
            <a:endParaRPr>
              <a:latin typeface="Courier New"/>
              <a:ea typeface="Courier New"/>
              <a:cs typeface="Courier New"/>
              <a:sym typeface="Courier New"/>
            </a:endParaRPr>
          </a:p>
          <a:p>
            <a:pPr indent="457200" lvl="0" marL="0" rtl="0">
              <a:spcBef>
                <a:spcPts val="1600"/>
              </a:spcBef>
              <a:spcAft>
                <a:spcPts val="0"/>
              </a:spcAft>
              <a:buNone/>
            </a:pPr>
            <a:r>
              <a:rPr lang="en">
                <a:latin typeface="Courier New"/>
                <a:ea typeface="Courier New"/>
                <a:cs typeface="Courier New"/>
                <a:sym typeface="Courier New"/>
              </a:rPr>
              <a:t>cout &lt;&lt; ++i &lt;&lt; </a:t>
            </a:r>
            <a:r>
              <a:rPr lang="en">
                <a:solidFill>
                  <a:srgbClr val="FF0000"/>
                </a:solidFill>
                <a:latin typeface="Courier New"/>
                <a:ea typeface="Courier New"/>
                <a:cs typeface="Courier New"/>
                <a:sym typeface="Courier New"/>
              </a:rPr>
              <a:t>"\n"</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a:spcBef>
                <a:spcPts val="1600"/>
              </a:spcBef>
              <a:spcAft>
                <a:spcPts val="0"/>
              </a:spcAft>
              <a:buClr>
                <a:schemeClr val="dk1"/>
              </a:buClr>
              <a:buSzPts val="1100"/>
              <a:buFont typeface="Arial"/>
              <a:buNone/>
            </a:pPr>
            <a:r>
              <a:rPr lang="en">
                <a:latin typeface="Courier New"/>
                <a:ea typeface="Courier New"/>
                <a:cs typeface="Courier New"/>
                <a:sym typeface="Courier New"/>
              </a:rPr>
              <a:t> } </a:t>
            </a:r>
            <a:endParaRPr>
              <a:latin typeface="Courier New"/>
              <a:ea typeface="Courier New"/>
              <a:cs typeface="Courier New"/>
              <a:sym typeface="Courier New"/>
            </a:endParaRPr>
          </a:p>
          <a:p>
            <a:pPr indent="0" lvl="0" marL="0">
              <a:spcBef>
                <a:spcPts val="1600"/>
              </a:spcBef>
              <a:spcAft>
                <a:spcPts val="1600"/>
              </a:spcAft>
              <a:buNone/>
            </a:pPr>
            <a:r>
              <a:t/>
            </a:r>
            <a:endParaRPr>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Assignment operators</a:t>
            </a:r>
            <a:endParaRPr/>
          </a:p>
        </p:txBody>
      </p:sp>
      <p:sp>
        <p:nvSpPr>
          <p:cNvPr id="150" name="Shape 15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Font typeface="Courier New"/>
              <a:buChar char="●"/>
            </a:pPr>
            <a:r>
              <a:rPr lang="en">
                <a:latin typeface="Courier New"/>
                <a:ea typeface="Courier New"/>
                <a:cs typeface="Courier New"/>
                <a:sym typeface="Courier New"/>
              </a:rPr>
              <a:t>+=</a:t>
            </a:r>
            <a:endParaRPr>
              <a:latin typeface="Courier New"/>
              <a:ea typeface="Courier New"/>
              <a:cs typeface="Courier New"/>
              <a:sym typeface="Courier New"/>
            </a:endParaRPr>
          </a:p>
          <a:p>
            <a:pPr indent="-342900" lvl="0" marL="457200">
              <a:spcBef>
                <a:spcPts val="0"/>
              </a:spcBef>
              <a:spcAft>
                <a:spcPts val="0"/>
              </a:spcAft>
              <a:buSzPts val="1800"/>
              <a:buFont typeface="Courier New"/>
              <a:buChar char="●"/>
            </a:pPr>
            <a:r>
              <a:rPr lang="en">
                <a:latin typeface="Courier New"/>
                <a:ea typeface="Courier New"/>
                <a:cs typeface="Courier New"/>
                <a:sym typeface="Courier New"/>
              </a:rPr>
              <a:t>-=</a:t>
            </a:r>
            <a:endParaRPr>
              <a:latin typeface="Courier New"/>
              <a:ea typeface="Courier New"/>
              <a:cs typeface="Courier New"/>
              <a:sym typeface="Courier New"/>
            </a:endParaRPr>
          </a:p>
          <a:p>
            <a:pPr indent="-342900" lvl="0" marL="457200">
              <a:spcBef>
                <a:spcPts val="0"/>
              </a:spcBef>
              <a:spcAft>
                <a:spcPts val="0"/>
              </a:spcAft>
              <a:buSzPts val="1800"/>
              <a:buFont typeface="Courier New"/>
              <a:buChar char="●"/>
            </a:pPr>
            <a:r>
              <a:rPr lang="en">
                <a:latin typeface="Courier New"/>
                <a:ea typeface="Courier New"/>
                <a:cs typeface="Courier New"/>
                <a:sym typeface="Courier New"/>
              </a:rPr>
              <a:t>*=</a:t>
            </a:r>
            <a:endParaRPr>
              <a:latin typeface="Courier New"/>
              <a:ea typeface="Courier New"/>
              <a:cs typeface="Courier New"/>
              <a:sym typeface="Courier New"/>
            </a:endParaRPr>
          </a:p>
          <a:p>
            <a:pPr indent="-342900" lvl="0" marL="457200">
              <a:spcBef>
                <a:spcPts val="0"/>
              </a:spcBef>
              <a:spcAft>
                <a:spcPts val="0"/>
              </a:spcAft>
              <a:buSzPts val="1800"/>
              <a:buFont typeface="Courier New"/>
              <a:buChar char="●"/>
            </a:pPr>
            <a:r>
              <a:rPr lang="en">
                <a:latin typeface="Courier New"/>
                <a:ea typeface="Courier New"/>
                <a:cs typeface="Courier New"/>
                <a:sym typeface="Courier New"/>
              </a:rPr>
              <a:t>/=</a:t>
            </a:r>
            <a:endParaRPr>
              <a:latin typeface="Courier New"/>
              <a:ea typeface="Courier New"/>
              <a:cs typeface="Courier New"/>
              <a:sym typeface="Courier New"/>
            </a:endParaRPr>
          </a:p>
          <a:p>
            <a:pPr indent="-342900" lvl="0" marL="457200" rtl="0">
              <a:spcBef>
                <a:spcPts val="0"/>
              </a:spcBef>
              <a:spcAft>
                <a:spcPts val="0"/>
              </a:spcAft>
              <a:buSzPts val="1800"/>
              <a:buFont typeface="Courier New"/>
              <a:buChar char="●"/>
            </a:pPr>
            <a:r>
              <a:rPr lang="en">
                <a:latin typeface="Courier New"/>
                <a:ea typeface="Courier New"/>
                <a:cs typeface="Courier New"/>
                <a:sym typeface="Courier New"/>
              </a:rPr>
              <a:t>%= </a:t>
            </a:r>
            <a:endParaRPr>
              <a:latin typeface="Courier New"/>
              <a:ea typeface="Courier New"/>
              <a:cs typeface="Courier New"/>
              <a:sym typeface="Courier New"/>
            </a:endParaRPr>
          </a:p>
          <a:p>
            <a:pPr indent="-342900" lvl="0" marL="457200" rtl="0">
              <a:spcBef>
                <a:spcPts val="0"/>
              </a:spcBef>
              <a:spcAft>
                <a:spcPts val="0"/>
              </a:spcAft>
              <a:buSzPts val="1800"/>
              <a:buFont typeface="Courier New"/>
              <a:buChar char="●"/>
            </a:pPr>
            <a:r>
              <a:rPr lang="en">
                <a:latin typeface="Courier New"/>
                <a:ea typeface="Courier New"/>
                <a:cs typeface="Courier New"/>
                <a:sym typeface="Courier New"/>
              </a:rPr>
              <a:t>a += 5 </a:t>
            </a:r>
            <a:r>
              <a:rPr lang="en"/>
              <a:t>is equivalent to</a:t>
            </a:r>
            <a:r>
              <a:rPr lang="en">
                <a:latin typeface="Courier New"/>
                <a:ea typeface="Courier New"/>
                <a:cs typeface="Courier New"/>
                <a:sym typeface="Courier New"/>
              </a:rPr>
              <a:t> a = a + 5 </a:t>
            </a:r>
            <a:endParaRPr>
              <a:latin typeface="Courier New"/>
              <a:ea typeface="Courier New"/>
              <a:cs typeface="Courier New"/>
              <a:sym typeface="Courier New"/>
            </a:endParaRPr>
          </a:p>
          <a:p>
            <a:pPr indent="0" lvl="0" marL="0">
              <a:spcBef>
                <a:spcPts val="1600"/>
              </a:spcBef>
              <a:spcAft>
                <a:spcPts val="0"/>
              </a:spcAft>
              <a:buNone/>
            </a:pPr>
            <a:r>
              <a:t/>
            </a:r>
            <a:endParaRPr>
              <a:latin typeface="Courier New"/>
              <a:ea typeface="Courier New"/>
              <a:cs typeface="Courier New"/>
              <a:sym typeface="Courier New"/>
            </a:endParaRPr>
          </a:p>
          <a:p>
            <a:pPr indent="0" lvl="0" marL="0">
              <a:spcBef>
                <a:spcPts val="1600"/>
              </a:spcBef>
              <a:spcAft>
                <a:spcPts val="1600"/>
              </a:spcAft>
              <a:buNone/>
            </a:pPr>
            <a:r>
              <a:t/>
            </a:r>
            <a:endParaRPr>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Type Conversions</a:t>
            </a:r>
            <a:endParaRPr/>
          </a:p>
        </p:txBody>
      </p:sp>
      <p:sp>
        <p:nvSpPr>
          <p:cNvPr id="156" name="Shape 15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Change between data types, casts.</a:t>
            </a:r>
            <a:endParaRPr/>
          </a:p>
          <a:p>
            <a:pPr indent="0" lvl="0" marL="0">
              <a:spcBef>
                <a:spcPts val="1600"/>
              </a:spcBef>
              <a:spcAft>
                <a:spcPts val="0"/>
              </a:spcAft>
              <a:buNone/>
            </a:pPr>
            <a:r>
              <a:rPr lang="en"/>
              <a:t>Usually change from smaller data type to a bigger data type or data type of same size (e.g. </a:t>
            </a:r>
            <a:r>
              <a:rPr lang="en">
                <a:latin typeface="Courier New"/>
                <a:ea typeface="Courier New"/>
                <a:cs typeface="Courier New"/>
                <a:sym typeface="Courier New"/>
              </a:rPr>
              <a:t>float </a:t>
            </a:r>
            <a:r>
              <a:rPr lang="en"/>
              <a:t>to </a:t>
            </a:r>
            <a:r>
              <a:rPr lang="en">
                <a:latin typeface="Courier New"/>
                <a:ea typeface="Courier New"/>
                <a:cs typeface="Courier New"/>
                <a:sym typeface="Courier New"/>
              </a:rPr>
              <a:t>double </a:t>
            </a:r>
            <a:r>
              <a:rPr lang="en"/>
              <a:t>or </a:t>
            </a:r>
            <a:r>
              <a:rPr lang="en">
                <a:latin typeface="Courier New"/>
                <a:ea typeface="Courier New"/>
                <a:cs typeface="Courier New"/>
                <a:sym typeface="Courier New"/>
              </a:rPr>
              <a:t>int </a:t>
            </a:r>
            <a:r>
              <a:rPr lang="en"/>
              <a:t>to </a:t>
            </a:r>
            <a:r>
              <a:rPr lang="en">
                <a:latin typeface="Courier New"/>
                <a:ea typeface="Courier New"/>
                <a:cs typeface="Courier New"/>
                <a:sym typeface="Courier New"/>
              </a:rPr>
              <a:t>float</a:t>
            </a:r>
            <a:r>
              <a:rPr lang="en"/>
              <a:t>)</a:t>
            </a:r>
            <a:endParaRPr/>
          </a:p>
          <a:p>
            <a:pPr indent="0" lvl="0" marL="0">
              <a:spcBef>
                <a:spcPts val="1600"/>
              </a:spcBef>
              <a:spcAft>
                <a:spcPts val="0"/>
              </a:spcAft>
              <a:buNone/>
            </a:pPr>
            <a:r>
              <a:rPr lang="en"/>
              <a:t>Change from bigger datatype to smaller datatype or when there could be a loss of accuracy (e.g.</a:t>
            </a:r>
            <a:r>
              <a:rPr lang="en">
                <a:latin typeface="Courier New"/>
                <a:ea typeface="Courier New"/>
                <a:cs typeface="Courier New"/>
                <a:sym typeface="Courier New"/>
              </a:rPr>
              <a:t> int</a:t>
            </a:r>
            <a:r>
              <a:rPr lang="en"/>
              <a:t> to </a:t>
            </a:r>
            <a:r>
              <a:rPr lang="en">
                <a:latin typeface="Courier New"/>
                <a:ea typeface="Courier New"/>
                <a:cs typeface="Courier New"/>
                <a:sym typeface="Courier New"/>
              </a:rPr>
              <a:t>short</a:t>
            </a:r>
            <a:r>
              <a:rPr lang="en"/>
              <a:t> or </a:t>
            </a:r>
            <a:r>
              <a:rPr lang="en">
                <a:latin typeface="Courier New"/>
                <a:ea typeface="Courier New"/>
                <a:cs typeface="Courier New"/>
                <a:sym typeface="Courier New"/>
              </a:rPr>
              <a:t>float</a:t>
            </a:r>
            <a:r>
              <a:rPr lang="en"/>
              <a:t> to</a:t>
            </a:r>
            <a:r>
              <a:rPr lang="en">
                <a:latin typeface="Courier New"/>
                <a:ea typeface="Courier New"/>
                <a:cs typeface="Courier New"/>
                <a:sym typeface="Courier New"/>
              </a:rPr>
              <a:t> int</a:t>
            </a:r>
            <a:r>
              <a:rPr lang="en"/>
              <a:t>), but implicitly converting from a </a:t>
            </a:r>
            <a:r>
              <a:rPr lang="en">
                <a:latin typeface="Courier New"/>
                <a:ea typeface="Courier New"/>
                <a:cs typeface="Courier New"/>
                <a:sym typeface="Courier New"/>
              </a:rPr>
              <a:t>double</a:t>
            </a:r>
            <a:r>
              <a:rPr lang="en"/>
              <a:t> to an </a:t>
            </a:r>
            <a:r>
              <a:rPr lang="en">
                <a:latin typeface="Courier New"/>
                <a:ea typeface="Courier New"/>
                <a:cs typeface="Courier New"/>
                <a:sym typeface="Courier New"/>
              </a:rPr>
              <a:t>int </a:t>
            </a:r>
            <a:r>
              <a:rPr lang="en"/>
              <a:t>will not generate a compiler error (the compiler will give a warning, though). </a:t>
            </a:r>
            <a:endParaRPr/>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