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2.xml"/><Relationship Id="rId38" Type="http://schemas.openxmlformats.org/officeDocument/2006/relationships/font" Target="fonts/Economic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cc.gnu.org/install/" TargetMode="External"/><Relationship Id="rId4" Type="http://schemas.openxmlformats.org/officeDocument/2006/relationships/hyperlink" Target="https://developer.apple.com/technologies/tools/" TargetMode="External"/><Relationship Id="rId5" Type="http://schemas.openxmlformats.org/officeDocument/2006/relationships/hyperlink" Target="http://www.mingw.org/" TargetMode="External"/><Relationship Id="rId6" Type="http://schemas.openxmlformats.org/officeDocument/2006/relationships/hyperlink" Target="https://www.youtube.com/watch?v=DHekr3EtDO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C++ Programming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 Wang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wangqi03@bu.edu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 Linux or UNIX: check if have gcc installed </a:t>
            </a:r>
            <a:r>
              <a:rPr lang="en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g++ -v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</a:rPr>
              <a:t> Install: </a:t>
            </a:r>
            <a:r>
              <a:rPr lang="en" sz="1150" u="sng">
                <a:solidFill>
                  <a:srgbClr val="016C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https://gcc.gnu.org/install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Mac OS X: </a:t>
            </a:r>
            <a:r>
              <a:rPr lang="en">
                <a:highlight>
                  <a:schemeClr val="lt1"/>
                </a:highlight>
              </a:rPr>
              <a:t>check if have gcc installed </a:t>
            </a:r>
            <a:r>
              <a:rPr lang="en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g++ -v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Xcode </a:t>
            </a:r>
            <a:r>
              <a:rPr lang="en">
                <a:solidFill>
                  <a:srgbClr val="000000"/>
                </a:solidFill>
              </a:rPr>
              <a:t>Install: </a:t>
            </a:r>
            <a:r>
              <a:rPr lang="en" sz="1150" u="sng">
                <a:solidFill>
                  <a:srgbClr val="016C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developer.apple.com/technologies/tools/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Windows: </a:t>
            </a:r>
            <a:r>
              <a:rPr lang="en">
                <a:highlight>
                  <a:schemeClr val="lt1"/>
                </a:highlight>
              </a:rPr>
              <a:t>check if have gcc installed 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>
                <a:solidFill>
                  <a:srgbClr val="000000"/>
                </a:solidFill>
              </a:rPr>
              <a:t>    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MinGW </a:t>
            </a:r>
            <a:r>
              <a:rPr lang="en">
                <a:solidFill>
                  <a:srgbClr val="000000"/>
                </a:solidFill>
              </a:rPr>
              <a:t>Install: </a:t>
            </a:r>
            <a:r>
              <a:rPr lang="en" sz="1150" u="sng">
                <a:solidFill>
                  <a:srgbClr val="016C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www.mingw.org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highlight>
                  <a:srgbClr val="FFFFFF"/>
                </a:highlight>
              </a:rPr>
              <a:t>you must install gcc-core, gcc-g++, binutils, and the MinGW runtime</a:t>
            </a:r>
            <a:endParaRPr>
              <a:highlight>
                <a:srgbClr val="FFFFFF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https://www.youtube.com/watch?v=DHekr3EtDOA</a:t>
            </a:r>
            <a:r>
              <a:rPr lang="en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hello_world.cpp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Hello World program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>
                <a:solidFill>
                  <a:srgbClr val="4C1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4C113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00FF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lang="en">
                <a:solidFill>
                  <a:srgbClr val="00FF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Std :: cout &lt;&lt; </a:t>
            </a:r>
            <a:r>
              <a:rPr lang="en">
                <a:solidFill>
                  <a:srgbClr val="351C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“Hello, world!</a:t>
            </a:r>
            <a:r>
              <a:rPr lang="en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>
                <a:solidFill>
                  <a:srgbClr val="2012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eturn </a:t>
            </a:r>
            <a:r>
              <a:rPr lang="en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with C++: g++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compile a file to an executable called hello: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++ hello_world.cpp -o hello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the executable output: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./hello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compile a file with warnings: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++ hello_world.cpp -Wall -o hello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/>
              <a:t>: indicates that everything following it until the end of the line is a comment: it is ignored by the compiler.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way to comment may span multiple lines: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/* …… */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: preprocessor commands, change what code is actually being compiled,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/>
              <a:t>tells the preprocessor to dump in the contents of another file, here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iostream </a:t>
            </a:r>
            <a:r>
              <a:rPr lang="en"/>
              <a:t>file, which defines the procedures for input/output.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main() { …} </a:t>
            </a:r>
            <a:r>
              <a:rPr lang="en"/>
              <a:t>defines the code that should execute when the program starts up.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 &lt;&lt;</a:t>
            </a:r>
            <a:r>
              <a:rPr lang="en"/>
              <a:t>: syntax for outputting some piece of text to the screen.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b. Namespaces: identifiers defined within a context. When we want to access an identifier defined in a namespace, we tell the compiler to look for it in that namespace using the </a:t>
            </a:r>
            <a:r>
              <a:rPr i="1" lang="en" u="sng"/>
              <a:t>scope resolution operator (::)</a:t>
            </a:r>
            <a:r>
              <a:rPr lang="en"/>
              <a:t>. Here, we’re telling the compiler to look for cout in the std namespace, in which many standard C++ identifiers are defined.  A cleaner alternative is to add the following line below line 2: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do this, we can omit the std:: prefix when writing cout. Recommend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c</a:t>
            </a:r>
            <a:r>
              <a:rPr lang="en"/>
              <a:t>. Strings: A sequence of characters.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d</a:t>
            </a:r>
            <a:r>
              <a:rPr lang="en"/>
              <a:t>. Escape sequences: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\n </a:t>
            </a:r>
            <a:r>
              <a:rPr lang="en"/>
              <a:t>indicates a new line character.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\a</a:t>
            </a:r>
            <a:r>
              <a:rPr lang="en" sz="1400"/>
              <a:t>: System bell (beep sound)				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" sz="1400"/>
              <a:t>: Tab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\b</a:t>
            </a:r>
            <a:r>
              <a:rPr lang="en" sz="1400"/>
              <a:t>: Backspace							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400"/>
              <a:t>: Backslash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\f</a:t>
            </a:r>
            <a:r>
              <a:rPr lang="en" sz="1400"/>
              <a:t>: Formfeed (page break)					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\’</a:t>
            </a:r>
            <a:r>
              <a:rPr lang="en" sz="1400"/>
              <a:t>: Single quote character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/>
              <a:t>: Newline (line break)					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\”</a:t>
            </a:r>
            <a:r>
              <a:rPr lang="en" sz="1400"/>
              <a:t>: Double quote character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\r</a:t>
            </a:r>
            <a:r>
              <a:rPr lang="en" sz="1400"/>
              <a:t>: “Carriage return” (returns cursor to start of line)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\int x</a:t>
            </a:r>
            <a:r>
              <a:rPr lang="en" sz="1400"/>
              <a:t>: x represented character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0</a:t>
            </a:r>
            <a:r>
              <a:rPr lang="en"/>
              <a:t>: the program should tell the operating system it has completed successfully. Include it as the last line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block.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every statement ends with a semicolon (except preprocessor commands and blocks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and Statements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Statement</a:t>
            </a:r>
            <a:r>
              <a:rPr lang="en"/>
              <a:t>: a unit of code that does something - a basic building block of a program.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Expression</a:t>
            </a:r>
            <a:r>
              <a:rPr lang="en"/>
              <a:t>: a statement that has a value - for instance, a number, a string, the sum of two numbers, etc.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+ 2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- 1</a:t>
            </a:r>
            <a:r>
              <a:rPr lang="en"/>
              <a:t>, and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en"/>
              <a:t>" are all expressions.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 every statement is an expression.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Operators </a:t>
            </a:r>
            <a:r>
              <a:rPr lang="en"/>
              <a:t>act on expressions to form a new expression.  Replace “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en"/>
              <a:t>”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(4 + 2)/3</a:t>
            </a:r>
            <a:r>
              <a:rPr lang="en"/>
              <a:t>, the program would print the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/>
              <a:t>.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operator acts on the expressions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</a:t>
            </a:r>
            <a:r>
              <a:rPr lang="en"/>
              <a:t>: +, -, *, /, % and parentheses.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Logical: and, or and so on.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Bitwise: used to manipulate the binary representations of numbers.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expression has a type – a formal description of what kind of data its value is.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-3205" r="-4716" t="-29853"/>
          <a:stretch/>
        </p:blipFill>
        <p:spPr>
          <a:xfrm>
            <a:off x="42850" y="1059800"/>
            <a:ext cx="90582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Introduction of C++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Compilation Process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hello_world.cpp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give a value a name so we can refer to it later using </a:t>
            </a:r>
            <a:r>
              <a:rPr i="1" lang="en"/>
              <a:t>variables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variable is a named location in memory.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name of a variable is an identifier token. It may contain numbers, letters, and underscores(_), and may not start with a number.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Example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x;					// the declaration of the variable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X = 4 + 2;	// the initialization of x, initial value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cout &lt;&lt; x / 3 &lt;&lt;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‘ ‘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x * 2;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statement that does both declaration and initialization</a:t>
            </a:r>
            <a:endParaRPr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4 + 2;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 data type is a template for</a:t>
            </a:r>
            <a:endParaRPr b="1"/>
          </a:p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 particular set of values is represented in memory, and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operations can be performed on those values.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 C++ a </a:t>
            </a:r>
            <a:r>
              <a:rPr b="1" i="1" lang="en"/>
              <a:t>type</a:t>
            </a:r>
            <a:r>
              <a:rPr b="1" lang="en"/>
              <a:t> is the same as a </a:t>
            </a:r>
            <a:r>
              <a:rPr b="1" i="1" lang="en"/>
              <a:t>class</a:t>
            </a:r>
            <a:r>
              <a:rPr b="1" lang="en"/>
              <a:t>.</a:t>
            </a:r>
            <a:endParaRPr b="1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There are</a:t>
            </a:r>
            <a:endParaRPr b="1"/>
          </a:p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predefined data types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system-defined types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user-defined types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Predefined data types are part of the C++ language definition.</a:t>
            </a:r>
            <a:endParaRPr b="1"/>
          </a:p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float, double - real.  int - integer.  char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denote char literals with single quotes, for example:  ‘A’  ‘*’ ‘2’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string literal is a sequence of characters in double quotes: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“ABCDE”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“127” (not the same as int 127)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“true” (not the same as bool true)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System-defined types - part of the C++ class libraries. Not part of the original C++ language definition but added when the compiler is written.</a:t>
            </a:r>
            <a:endParaRPr b="1"/>
          </a:p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standard I/O stream objects  cin and cout are defined in iostream library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there is a string class (type) and classes for input and output files.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declare an output file: ofstream cprint (“file.txt”);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</a:t>
            </a:r>
            <a:endParaRPr b="1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User-defined types - e.g., enum type, classes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Declarations inform the compiler that it will need to set aside space in memory to hold an object of a particular type (class) with a particular name.</a:t>
            </a:r>
            <a:endParaRPr b="1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</a:t>
            </a:r>
            <a:endParaRPr b="1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Constant declarations</a:t>
            </a:r>
            <a:endParaRPr b="1"/>
          </a:p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associate meaningful names with constants -- items that will never change throughout the execution of the program.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convention is to use all uppercase letters for constant identifiers.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const float PI=3.14159;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const float METERS_TO_YARDS=1.196;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Declarations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Variable declarations:</a:t>
            </a:r>
            <a:endParaRPr b="1"/>
          </a:p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associate identifiers of a given type with memory cells used to store values of this type. - the values stored in the data cells are changeable.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char letter;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char letter1, letter2;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float x, y;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</a:rPr>
              <a:t>Primitive Data Types</a:t>
            </a:r>
            <a:r>
              <a:rPr lang="en">
                <a:highlight>
                  <a:srgbClr val="FFFFFF"/>
                </a:highlight>
              </a:rPr>
              <a:t>: </a:t>
            </a:r>
            <a:endParaRPr>
              <a:highlight>
                <a:srgbClr val="FFFFFF"/>
              </a:highlight>
            </a:endParaRPr>
          </a:p>
          <a:p>
            <a:pPr indent="-342900" lvl="0" marL="8001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</a:t>
            </a:r>
            <a:endParaRPr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</a:t>
            </a:r>
            <a:endParaRPr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</a:t>
            </a:r>
            <a:endParaRPr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</a:t>
            </a:r>
            <a:endParaRPr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Floating Point</a:t>
            </a:r>
            <a:endParaRPr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Valueless or Void</a:t>
            </a:r>
            <a:endParaRPr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Character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Outputting values: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cout &lt;&lt;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Inputting values: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cin &gt;&gt;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cin &gt;&gt;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cout &lt;&lt; x / 3 &lt;&lt; ‘ ‘ &lt;&lt; x * 2;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Compilation errors</a:t>
            </a:r>
            <a:r>
              <a:rPr lang="en"/>
              <a:t>: problems raised by the compiler, generally resulting from violations of the syntax rules or misuse of types.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Runtime errors</a:t>
            </a:r>
            <a:r>
              <a:rPr lang="en"/>
              <a:t>: problems that you only spot when you run the program: you did specify a legal program, but it doesn’t do what you wanted it to. More tricky to catch.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on May 11th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your own choice of project in C++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in a team of two or three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ideas: Hang Man Game, Tic-Tac-Toe Game, helper apps like to-do lists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C++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a programming language developed in the 1970’s alongside the UNIX operating system.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provides a comprehensive set of features for handling a wide variety of applications, such as systems development and scientific computation.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C++ is an “extension” of the C language, in that most C programs are also c++ programs.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C++, as opposed to C, supports “object-oriented programming”.  Easier large scale projects, </a:t>
            </a:r>
            <a:r>
              <a:rPr lang="en"/>
              <a:t>reusability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</a:t>
            </a:r>
            <a:r>
              <a:rPr lang="en"/>
              <a:t>Definition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Ordered set of actions to accomplish a certain task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Program: Implementation of algorithms.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Compiler, function, library, bug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Variables, constants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Keywords (if, while, for)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Types (long, int)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Compilation Process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compiler is a system software that converts source code written in a programming language (source language) into another computer language (target language).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other languages compilation process: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3021588"/>
            <a:ext cx="81438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Compilation Process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 applies some modifications to the source code, before being fed to the compiler.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Far faster.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C++ compilation process: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" y="2990671"/>
            <a:ext cx="9143999" cy="1290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Extension: .cpp(default), .cp or .c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Editors: text editor, xemacs, emacs, pico, vim, sublime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