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27432000" cy="36576000"/>
  <p:notesSz cx="6858000" cy="9144000"/>
  <p:defaultText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7">
          <p15:clr>
            <a:srgbClr val="A4A3A4"/>
          </p15:clr>
        </p15:guide>
        <p15:guide id="2" orient="horz" pos="320">
          <p15:clr>
            <a:srgbClr val="A4A3A4"/>
          </p15:clr>
        </p15:guide>
        <p15:guide id="3" orient="horz" pos="22400">
          <p15:clr>
            <a:srgbClr val="A4A3A4"/>
          </p15:clr>
        </p15:guide>
        <p15:guide id="4" orient="horz">
          <p15:clr>
            <a:srgbClr val="A4A3A4"/>
          </p15:clr>
        </p15:guide>
        <p15:guide id="5" pos="364">
          <p15:clr>
            <a:srgbClr val="A4A3A4"/>
          </p15:clr>
        </p15:guide>
        <p15:guide id="6" pos="1691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9" autoAdjust="0"/>
    <p:restoredTop sz="94707" autoAdjust="0"/>
  </p:normalViewPr>
  <p:slideViewPr>
    <p:cSldViewPr snapToGrid="0" snapToObjects="1" showGuides="1">
      <p:cViewPr>
        <p:scale>
          <a:sx n="18" d="100"/>
          <a:sy n="18" d="100"/>
        </p:scale>
        <p:origin x="2480" y="992"/>
      </p:cViewPr>
      <p:guideLst>
        <p:guide orient="horz" pos="3687"/>
        <p:guide orient="horz" pos="320"/>
        <p:guide orient="horz" pos="22400"/>
        <p:guide orient="horz"/>
        <p:guide pos="364"/>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4/18/19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4/18/19</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765366" rtl="0" eaLnBrk="1" latinLnBrk="0" hangingPunct="1">
      <a:defRPr sz="5000" kern="1200">
        <a:solidFill>
          <a:schemeClr val="tx1"/>
        </a:solidFill>
        <a:latin typeface="+mn-lt"/>
        <a:ea typeface="+mn-ea"/>
        <a:cs typeface="+mn-cs"/>
      </a:defRPr>
    </a:lvl1pPr>
    <a:lvl2pPr marL="1882684" algn="l" defTabSz="3765366" rtl="0" eaLnBrk="1" latinLnBrk="0" hangingPunct="1">
      <a:defRPr sz="5000" kern="1200">
        <a:solidFill>
          <a:schemeClr val="tx1"/>
        </a:solidFill>
        <a:latin typeface="+mn-lt"/>
        <a:ea typeface="+mn-ea"/>
        <a:cs typeface="+mn-cs"/>
      </a:defRPr>
    </a:lvl2pPr>
    <a:lvl3pPr marL="3765366" algn="l" defTabSz="3765366" rtl="0" eaLnBrk="1" latinLnBrk="0" hangingPunct="1">
      <a:defRPr sz="5000" kern="1200">
        <a:solidFill>
          <a:schemeClr val="tx1"/>
        </a:solidFill>
        <a:latin typeface="+mn-lt"/>
        <a:ea typeface="+mn-ea"/>
        <a:cs typeface="+mn-cs"/>
      </a:defRPr>
    </a:lvl3pPr>
    <a:lvl4pPr marL="5648049" algn="l" defTabSz="3765366" rtl="0" eaLnBrk="1" latinLnBrk="0" hangingPunct="1">
      <a:defRPr sz="5000" kern="1200">
        <a:solidFill>
          <a:schemeClr val="tx1"/>
        </a:solidFill>
        <a:latin typeface="+mn-lt"/>
        <a:ea typeface="+mn-ea"/>
        <a:cs typeface="+mn-cs"/>
      </a:defRPr>
    </a:lvl4pPr>
    <a:lvl5pPr marL="7530731" algn="l" defTabSz="3765366" rtl="0" eaLnBrk="1" latinLnBrk="0" hangingPunct="1">
      <a:defRPr sz="5000" kern="1200">
        <a:solidFill>
          <a:schemeClr val="tx1"/>
        </a:solidFill>
        <a:latin typeface="+mn-lt"/>
        <a:ea typeface="+mn-ea"/>
        <a:cs typeface="+mn-cs"/>
      </a:defRPr>
    </a:lvl5pPr>
    <a:lvl6pPr marL="9413415" algn="l" defTabSz="3765366" rtl="0" eaLnBrk="1" latinLnBrk="0" hangingPunct="1">
      <a:defRPr sz="5000" kern="1200">
        <a:solidFill>
          <a:schemeClr val="tx1"/>
        </a:solidFill>
        <a:latin typeface="+mn-lt"/>
        <a:ea typeface="+mn-ea"/>
        <a:cs typeface="+mn-cs"/>
      </a:defRPr>
    </a:lvl6pPr>
    <a:lvl7pPr marL="11296099" algn="l" defTabSz="3765366" rtl="0" eaLnBrk="1" latinLnBrk="0" hangingPunct="1">
      <a:defRPr sz="5000" kern="1200">
        <a:solidFill>
          <a:schemeClr val="tx1"/>
        </a:solidFill>
        <a:latin typeface="+mn-lt"/>
        <a:ea typeface="+mn-ea"/>
        <a:cs typeface="+mn-cs"/>
      </a:defRPr>
    </a:lvl7pPr>
    <a:lvl8pPr marL="13178781" algn="l" defTabSz="3765366" rtl="0" eaLnBrk="1" latinLnBrk="0" hangingPunct="1">
      <a:defRPr sz="5000" kern="1200">
        <a:solidFill>
          <a:schemeClr val="tx1"/>
        </a:solidFill>
        <a:latin typeface="+mn-lt"/>
        <a:ea typeface="+mn-ea"/>
        <a:cs typeface="+mn-cs"/>
      </a:defRPr>
    </a:lvl8pPr>
    <a:lvl9pPr marL="15061465" algn="l" defTabSz="3765366"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3856717" y="15842331"/>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0"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612772"/>
            <a:ext cx="628550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5" y="5837226"/>
            <a:ext cx="6280548" cy="697033"/>
          </a:xfrm>
          <a:prstGeom prst="rect">
            <a:avLst/>
          </a:prstGeom>
          <a:noFill/>
        </p:spPr>
        <p:txBody>
          <a:bodyPr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add) INTRODUCTION</a:t>
            </a:r>
          </a:p>
        </p:txBody>
      </p:sp>
      <p:sp>
        <p:nvSpPr>
          <p:cNvPr id="19" name="Text Placeholder 3"/>
          <p:cNvSpPr>
            <a:spLocks noGrp="1"/>
          </p:cNvSpPr>
          <p:nvPr>
            <p:ph type="body" sz="quarter" idx="19" hasCustomPrompt="1"/>
          </p:nvPr>
        </p:nvSpPr>
        <p:spPr>
          <a:xfrm>
            <a:off x="564124" y="16433872"/>
            <a:ext cx="6286500"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3" y="15776587"/>
            <a:ext cx="6281538"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6612772"/>
            <a:ext cx="12950030"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8" y="5835727"/>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8" y="24094249"/>
            <a:ext cx="12950031"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8" y="23401291"/>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1964" y="5835727"/>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1964" y="6612772"/>
            <a:ext cx="627938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1964" y="15843504"/>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94753" y="16536463"/>
            <a:ext cx="6233811"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1964" y="29024451"/>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20570392" y="29800474"/>
            <a:ext cx="6282532"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85"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6" name="Text Placeholder 76"/>
          <p:cNvSpPr>
            <a:spLocks noGrp="1"/>
          </p:cNvSpPr>
          <p:nvPr>
            <p:ph type="body" sz="quarter" idx="178"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5334000"/>
          </a:xfrm>
          <a:prstGeom prst="rect">
            <a:avLst/>
          </a:prstGeom>
          <a:solidFill>
            <a:schemeClr val="accent5">
              <a:lumMod val="75000"/>
            </a:schemeClr>
          </a:solidFill>
          <a:ln w="9525">
            <a:solidFill>
              <a:schemeClr val="tx1"/>
            </a:solidFill>
            <a:miter lim="800000"/>
            <a:headEnd/>
            <a:tailEnd/>
          </a:ln>
          <a:effectLst/>
        </p:spPr>
        <p:txBody>
          <a:bodyPr wrap="none" lIns="78446" tIns="39222" rIns="78446" bIns="39222" anchor="ctr"/>
          <a:lstStyle/>
          <a:p>
            <a:pPr>
              <a:defRPr/>
            </a:pPr>
            <a:endParaRPr lang="en-US" dirty="0"/>
          </a:p>
        </p:txBody>
      </p:sp>
      <p:sp>
        <p:nvSpPr>
          <p:cNvPr id="9" name="Rectangle 9"/>
          <p:cNvSpPr>
            <a:spLocks noChangeArrowheads="1"/>
          </p:cNvSpPr>
          <p:nvPr/>
        </p:nvSpPr>
        <p:spPr bwMode="auto">
          <a:xfrm>
            <a:off x="0" y="5339294"/>
            <a:ext cx="27432000" cy="169333"/>
          </a:xfrm>
          <a:prstGeom prst="rect">
            <a:avLst/>
          </a:prstGeom>
          <a:solidFill>
            <a:schemeClr val="accent5">
              <a:lumMod val="50000"/>
            </a:schemeClr>
          </a:solidFill>
          <a:ln w="152400">
            <a:noFill/>
            <a:miter lim="800000"/>
            <a:headEnd/>
            <a:tailEnd/>
          </a:ln>
          <a:effectLst/>
        </p:spPr>
        <p:txBody>
          <a:bodyPr wrap="none" lIns="78446" tIns="39222" rIns="78446" bIns="39222" anchor="ctr"/>
          <a:lstStyle/>
          <a:p>
            <a:pPr>
              <a:defRPr/>
            </a:pPr>
            <a:endParaRPr lang="en-US" dirty="0"/>
          </a:p>
        </p:txBody>
      </p:sp>
      <p:sp>
        <p:nvSpPr>
          <p:cNvPr id="16" name="Rectangle 33"/>
          <p:cNvSpPr>
            <a:spLocks noChangeArrowheads="1"/>
          </p:cNvSpPr>
          <p:nvPr/>
        </p:nvSpPr>
        <p:spPr bwMode="auto">
          <a:xfrm>
            <a:off x="572141" y="5841866"/>
            <a:ext cx="12949039" cy="29718000"/>
          </a:xfrm>
          <a:prstGeom prst="roundRect">
            <a:avLst>
              <a:gd name="adj" fmla="val 5902"/>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446" tIns="39222" rIns="78446" bIns="39222" anchor="ctr"/>
          <a:lstStyle/>
          <a:p>
            <a:pPr>
              <a:defRPr/>
            </a:pPr>
            <a:endParaRPr lang="en-US" dirty="0"/>
          </a:p>
        </p:txBody>
      </p:sp>
      <p:sp>
        <p:nvSpPr>
          <p:cNvPr id="21" name="Rectangle 33"/>
          <p:cNvSpPr>
            <a:spLocks noChangeArrowheads="1"/>
          </p:cNvSpPr>
          <p:nvPr userDrawn="1"/>
        </p:nvSpPr>
        <p:spPr bwMode="auto">
          <a:xfrm>
            <a:off x="13811249" y="5841866"/>
            <a:ext cx="12949039" cy="29718000"/>
          </a:xfrm>
          <a:prstGeom prst="roundRect">
            <a:avLst>
              <a:gd name="adj" fmla="val 5902"/>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446" tIns="39222" rIns="78446" bIns="39222" anchor="ctr"/>
          <a:lstStyle/>
          <a:p>
            <a:pPr>
              <a:defRPr/>
            </a:pPr>
            <a:endParaRPr lang="en-US" dirty="0"/>
          </a:p>
        </p:txBody>
      </p:sp>
      <p:grpSp>
        <p:nvGrpSpPr>
          <p:cNvPr id="23" name="Group 22"/>
          <p:cNvGrpSpPr/>
          <p:nvPr userDrawn="1"/>
        </p:nvGrpSpPr>
        <p:grpSpPr>
          <a:xfrm>
            <a:off x="-12658121" y="-48127"/>
            <a:ext cx="12259293" cy="36624127"/>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30”x40”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3213247783"/>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09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514347268"/>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09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27804389" y="0"/>
            <a:ext cx="12284832" cy="36618007"/>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737471570"/>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09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662991869"/>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09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31169782"/>
              <a:ext cx="6870215" cy="1260334"/>
            </a:xfrm>
            <a:prstGeom prst="rect">
              <a:avLst/>
            </a:prstGeom>
            <a:noFill/>
          </p:spPr>
          <p:txBody>
            <a:bodyPr wrap="square" lIns="65304" tIns="32651" rIns="65304" bIns="32651" rtlCol="0">
              <a:spAutoFit/>
            </a:bodyPr>
            <a:lstStyle/>
            <a:p>
              <a:pPr marL="288925" indent="-288925">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8925"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129100" y="35883932"/>
            <a:ext cx="2366237" cy="298337"/>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5334000"/>
          </a:xfrm>
          <a:prstGeom prst="rect">
            <a:avLst/>
          </a:prstGeom>
          <a:solidFill>
            <a:schemeClr val="accent5">
              <a:lumMod val="75000"/>
            </a:schemeClr>
          </a:solidFill>
          <a:ln w="9525">
            <a:solidFill>
              <a:schemeClr val="tx1"/>
            </a:solidFill>
            <a:miter lim="800000"/>
            <a:headEnd/>
            <a:tailEnd/>
          </a:ln>
          <a:effectLst/>
        </p:spPr>
        <p:txBody>
          <a:bodyPr wrap="none" lIns="78446" tIns="39222" rIns="78446" bIns="39222" anchor="ctr"/>
          <a:lstStyle/>
          <a:p>
            <a:pPr>
              <a:defRPr/>
            </a:pPr>
            <a:endParaRPr lang="en-US" dirty="0"/>
          </a:p>
        </p:txBody>
      </p:sp>
      <p:sp>
        <p:nvSpPr>
          <p:cNvPr id="9" name="Rectangle 9"/>
          <p:cNvSpPr>
            <a:spLocks noChangeArrowheads="1"/>
          </p:cNvSpPr>
          <p:nvPr/>
        </p:nvSpPr>
        <p:spPr bwMode="auto">
          <a:xfrm>
            <a:off x="0" y="5339294"/>
            <a:ext cx="27432000" cy="169333"/>
          </a:xfrm>
          <a:prstGeom prst="rect">
            <a:avLst/>
          </a:prstGeom>
          <a:solidFill>
            <a:schemeClr val="accent5">
              <a:lumMod val="50000"/>
            </a:schemeClr>
          </a:solidFill>
          <a:ln w="152400">
            <a:noFill/>
            <a:miter lim="800000"/>
            <a:headEnd/>
            <a:tailEnd/>
          </a:ln>
          <a:effectLst/>
        </p:spPr>
        <p:txBody>
          <a:bodyPr wrap="none" lIns="78446" tIns="39222" rIns="78446" bIns="39222" anchor="ctr"/>
          <a:lstStyle/>
          <a:p>
            <a:pPr>
              <a:defRPr/>
            </a:pPr>
            <a:endParaRPr lang="en-US" dirty="0"/>
          </a:p>
        </p:txBody>
      </p:sp>
      <p:grpSp>
        <p:nvGrpSpPr>
          <p:cNvPr id="25" name="Group 24"/>
          <p:cNvGrpSpPr/>
          <p:nvPr userDrawn="1"/>
        </p:nvGrpSpPr>
        <p:grpSpPr>
          <a:xfrm>
            <a:off x="-12658121" y="-48127"/>
            <a:ext cx="12259293" cy="36624127"/>
            <a:chOff x="-11225189" y="-1"/>
            <a:chExt cx="11018865" cy="32918401"/>
          </a:xfrm>
        </p:grpSpPr>
        <p:sp>
          <p:nvSpPr>
            <p:cNvPr id="26" name="Rectangle 25"/>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30”x40”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6" name="Straight Connector 35"/>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4"/>
            <a:stretch>
              <a:fillRect/>
            </a:stretch>
          </p:blipFill>
          <p:spPr>
            <a:xfrm>
              <a:off x="-10479105" y="873286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9" name="Group 38"/>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3" name="Picture 52"/>
                <p:cNvPicPr>
                  <a:picLocks noChangeAspect="1"/>
                </p:cNvPicPr>
                <p:nvPr userDrawn="1"/>
              </p:nvPicPr>
              <p:blipFill>
                <a:blip r:embed="rId6"/>
                <a:stretch>
                  <a:fillRect/>
                </a:stretch>
              </p:blipFill>
              <p:spPr>
                <a:xfrm>
                  <a:off x="-3948160" y="8525819"/>
                  <a:ext cx="768801" cy="1090857"/>
                </a:xfrm>
                <a:prstGeom prst="rect">
                  <a:avLst/>
                </a:prstGeom>
              </p:spPr>
            </p:pic>
            <p:sp>
              <p:nvSpPr>
                <p:cNvPr id="54" name="TextBox 53"/>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9" name="Picture 48"/>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0" name="Group 39"/>
            <p:cNvGrpSpPr/>
            <p:nvPr userDrawn="1"/>
          </p:nvGrpSpPr>
          <p:grpSpPr>
            <a:xfrm>
              <a:off x="-10409330" y="23738192"/>
              <a:ext cx="9344084" cy="2453251"/>
              <a:chOff x="-4759852" y="10890293"/>
              <a:chExt cx="4306270"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394428461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11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42" name="Object 41"/>
              <p:cNvGraphicFramePr>
                <a:graphicFrameLocks noChangeAspect="1"/>
              </p:cNvGraphicFramePr>
              <p:nvPr userDrawn="1">
                <p:extLst>
                  <p:ext uri="{D42A27DB-BD31-4B8C-83A1-F6EECF244321}">
                    <p14:modId xmlns:p14="http://schemas.microsoft.com/office/powerpoint/2010/main" val="1959636283"/>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11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3" name="TextBox 4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4" name="TextBox 4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5" name="Group 54"/>
          <p:cNvGrpSpPr/>
          <p:nvPr userDrawn="1"/>
        </p:nvGrpSpPr>
        <p:grpSpPr>
          <a:xfrm>
            <a:off x="27804389" y="0"/>
            <a:ext cx="12284832" cy="36618007"/>
            <a:chOff x="44157839" y="-55065"/>
            <a:chExt cx="11062139" cy="32973465"/>
          </a:xfrm>
        </p:grpSpPr>
        <p:sp>
          <p:nvSpPr>
            <p:cNvPr id="56" name="Rectangle 55"/>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7" name="Object 56"/>
            <p:cNvGraphicFramePr>
              <a:graphicFrameLocks noChangeAspect="1"/>
            </p:cNvGraphicFramePr>
            <p:nvPr userDrawn="1">
              <p:extLst>
                <p:ext uri="{D42A27DB-BD31-4B8C-83A1-F6EECF244321}">
                  <p14:modId xmlns:p14="http://schemas.microsoft.com/office/powerpoint/2010/main" val="4022661947"/>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11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8" name="Picture 57"/>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9" name="Object 58"/>
            <p:cNvGraphicFramePr>
              <a:graphicFrameLocks noChangeAspect="1"/>
            </p:cNvGraphicFramePr>
            <p:nvPr userDrawn="1">
              <p:extLst>
                <p:ext uri="{D42A27DB-BD31-4B8C-83A1-F6EECF244321}">
                  <p14:modId xmlns:p14="http://schemas.microsoft.com/office/powerpoint/2010/main" val="1198015845"/>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11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0" name="Group 59"/>
            <p:cNvGrpSpPr/>
            <p:nvPr userDrawn="1"/>
          </p:nvGrpSpPr>
          <p:grpSpPr>
            <a:xfrm>
              <a:off x="44487207" y="29414560"/>
              <a:ext cx="10354213" cy="1265612"/>
              <a:chOff x="44200453" y="28362386"/>
              <a:chExt cx="9771399" cy="1090622"/>
            </a:xfrm>
          </p:grpSpPr>
          <p:sp>
            <p:nvSpPr>
              <p:cNvPr id="62" name="Rounded Rectangle 61"/>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4" name="TextBox 63"/>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TextBox 34"/>
          <p:cNvSpPr txBox="1"/>
          <p:nvPr userDrawn="1"/>
        </p:nvSpPr>
        <p:spPr>
          <a:xfrm>
            <a:off x="28170162" y="34676115"/>
            <a:ext cx="7629577" cy="1399638"/>
          </a:xfrm>
          <a:prstGeom prst="rect">
            <a:avLst/>
          </a:prstGeom>
          <a:noFill/>
        </p:spPr>
        <p:txBody>
          <a:bodyPr wrap="square" lIns="65304" tIns="32651" rIns="65304" bIns="32651" rtlCol="0">
            <a:spAutoFit/>
          </a:bodyPr>
          <a:lstStyle/>
          <a:p>
            <a:pPr marL="288925" indent="-288925">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8925"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5" name="Rectangle 33"/>
          <p:cNvSpPr>
            <a:spLocks noChangeArrowheads="1"/>
          </p:cNvSpPr>
          <p:nvPr userDrawn="1"/>
        </p:nvSpPr>
        <p:spPr bwMode="auto">
          <a:xfrm>
            <a:off x="572141" y="5841866"/>
            <a:ext cx="26276635" cy="29718000"/>
          </a:xfrm>
          <a:prstGeom prst="roundRect">
            <a:avLst>
              <a:gd name="adj" fmla="val 152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446" tIns="39222" rIns="78446" bIns="39222" anchor="ctr"/>
          <a:lstStyle/>
          <a:p>
            <a:pPr>
              <a:defRPr/>
            </a:pPr>
            <a:endParaRPr lang="en-US" dirty="0"/>
          </a:p>
        </p:txBody>
      </p:sp>
      <p:sp>
        <p:nvSpPr>
          <p:cNvPr id="48" name="Text Box 14"/>
          <p:cNvSpPr txBox="1">
            <a:spLocks noChangeArrowheads="1"/>
          </p:cNvSpPr>
          <p:nvPr userDrawn="1"/>
        </p:nvSpPr>
        <p:spPr bwMode="auto">
          <a:xfrm>
            <a:off x="1129100" y="35883932"/>
            <a:ext cx="2366237" cy="298337"/>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 Placeholder 82"/>
          <p:cNvSpPr>
            <a:spLocks noGrp="1"/>
          </p:cNvSpPr>
          <p:nvPr>
            <p:ph type="body" sz="quarter" idx="10"/>
          </p:nvPr>
        </p:nvSpPr>
        <p:spPr>
          <a:xfrm>
            <a:off x="565119" y="6528688"/>
            <a:ext cx="12956288" cy="5243537"/>
          </a:xfrm>
        </p:spPr>
        <p:txBody>
          <a:bodyPr/>
          <a:lstStyle/>
          <a:p>
            <a:pPr algn="just"/>
            <a:r>
              <a:rPr lang="en-US" sz="3500" dirty="0"/>
              <a:t>Impacts of global warming on wildlife and their ecosystems is evident through data collected  and studies done by various government, science, and engineering agencies worldwide. Understanding the impact of global warming and rapid climate changes on species can play a crucial role in predicting endangerment and extinction patterns. In our project, we are studying weather data with various features such as temperatures, precipitation, wind speed, humidity, CO2, etc., together with number of species being extinct and endangered with their other details. </a:t>
            </a:r>
          </a:p>
        </p:txBody>
      </p:sp>
      <p:sp>
        <p:nvSpPr>
          <p:cNvPr id="84" name="Text Placeholder 83"/>
          <p:cNvSpPr>
            <a:spLocks noGrp="1"/>
          </p:cNvSpPr>
          <p:nvPr>
            <p:ph type="body" sz="quarter" idx="11"/>
          </p:nvPr>
        </p:nvSpPr>
        <p:spPr/>
        <p:txBody>
          <a:bodyPr/>
          <a:lstStyle/>
          <a:p>
            <a:r>
              <a:rPr lang="en-US" dirty="0"/>
              <a:t>INTRODUCTION</a:t>
            </a:r>
          </a:p>
        </p:txBody>
      </p:sp>
      <p:sp>
        <p:nvSpPr>
          <p:cNvPr id="85" name="Text Placeholder 84"/>
          <p:cNvSpPr>
            <a:spLocks noGrp="1"/>
          </p:cNvSpPr>
          <p:nvPr>
            <p:ph type="body" sz="quarter" idx="20"/>
          </p:nvPr>
        </p:nvSpPr>
        <p:spPr>
          <a:xfrm>
            <a:off x="564001" y="11485655"/>
            <a:ext cx="12949224" cy="697033"/>
          </a:xfrm>
        </p:spPr>
        <p:txBody>
          <a:bodyPr/>
          <a:lstStyle/>
          <a:p>
            <a:r>
              <a:rPr lang="en-US" dirty="0"/>
              <a:t>EXPERIMENT</a:t>
            </a:r>
          </a:p>
        </p:txBody>
      </p:sp>
      <p:sp>
        <p:nvSpPr>
          <p:cNvPr id="92" name="Text Placeholder 91"/>
          <p:cNvSpPr>
            <a:spLocks noGrp="1"/>
          </p:cNvSpPr>
          <p:nvPr>
            <p:ph type="body" sz="quarter" idx="96"/>
          </p:nvPr>
        </p:nvSpPr>
        <p:spPr>
          <a:xfrm>
            <a:off x="564001" y="12182688"/>
            <a:ext cx="12957406" cy="5074260"/>
          </a:xfrm>
        </p:spPr>
        <p:txBody>
          <a:bodyPr/>
          <a:lstStyle/>
          <a:p>
            <a:pPr algn="just"/>
            <a:r>
              <a:rPr lang="en-US" sz="4500" b="1" dirty="0"/>
              <a:t>Data collection. </a:t>
            </a:r>
            <a:r>
              <a:rPr lang="en-US" sz="3500" dirty="0"/>
              <a:t>Our project joins two major data sets. </a:t>
            </a:r>
          </a:p>
          <a:p>
            <a:pPr marL="457200" indent="-457200" algn="just">
              <a:buFont typeface="Arial" panose="020B0604020202020204" pitchFamily="34" charset="0"/>
              <a:buChar char="•"/>
            </a:pPr>
            <a:r>
              <a:rPr lang="en-US" sz="3500" dirty="0"/>
              <a:t>Weather data set shows monthly temperature by state from 1895 to 2018 and yearly CO2 emission from 1980 to 2016. Data is collected through API service.</a:t>
            </a:r>
          </a:p>
          <a:p>
            <a:pPr marL="457200" indent="-457200" algn="just">
              <a:buFont typeface="Arial" panose="020B0604020202020204" pitchFamily="34" charset="0"/>
              <a:buChar char="•"/>
            </a:pPr>
            <a:r>
              <a:rPr lang="en-US" sz="3500" dirty="0"/>
              <a:t>Endangered species data set indicates when the species is listed as endangered or threatened and which state the species is being seen in the past. The data set ranges from 1967 to 2018. Data is collected by web crawler. </a:t>
            </a:r>
          </a:p>
        </p:txBody>
      </p:sp>
      <p:sp>
        <p:nvSpPr>
          <p:cNvPr id="93" name="Text Placeholder 92"/>
          <p:cNvSpPr>
            <a:spLocks noGrp="1"/>
          </p:cNvSpPr>
          <p:nvPr>
            <p:ph type="body" sz="quarter" idx="150"/>
          </p:nvPr>
        </p:nvSpPr>
        <p:spPr>
          <a:xfrm>
            <a:off x="3505967" y="4067948"/>
            <a:ext cx="20420066" cy="1027156"/>
          </a:xfrm>
        </p:spPr>
        <p:txBody>
          <a:bodyPr>
            <a:normAutofit/>
          </a:bodyPr>
          <a:lstStyle/>
          <a:p>
            <a:r>
              <a:rPr lang="en-US" sz="5500" dirty="0"/>
              <a:t>Team 76</a:t>
            </a:r>
          </a:p>
        </p:txBody>
      </p:sp>
      <p:sp>
        <p:nvSpPr>
          <p:cNvPr id="94" name="Text Placeholder 93"/>
          <p:cNvSpPr>
            <a:spLocks noGrp="1"/>
          </p:cNvSpPr>
          <p:nvPr>
            <p:ph type="body" sz="quarter" idx="151"/>
          </p:nvPr>
        </p:nvSpPr>
        <p:spPr>
          <a:xfrm>
            <a:off x="3505967" y="2253718"/>
            <a:ext cx="20420066" cy="1814230"/>
          </a:xfrm>
        </p:spPr>
        <p:txBody>
          <a:bodyPr>
            <a:normAutofit fontScale="62500" lnSpcReduction="20000"/>
          </a:bodyPr>
          <a:lstStyle/>
          <a:p>
            <a:r>
              <a:rPr lang="en-US" b="1" dirty="0"/>
              <a:t>Karthik Chigurupati, Man Basnet, Qixuan Hou, </a:t>
            </a:r>
          </a:p>
          <a:p>
            <a:r>
              <a:rPr lang="en-US" b="1" dirty="0"/>
              <a:t>Archit Rede, Justin Rezende</a:t>
            </a:r>
            <a:endParaRPr lang="en-US" dirty="0"/>
          </a:p>
        </p:txBody>
      </p:sp>
      <p:sp>
        <p:nvSpPr>
          <p:cNvPr id="95" name="Text Placeholder 94"/>
          <p:cNvSpPr>
            <a:spLocks noGrp="1"/>
          </p:cNvSpPr>
          <p:nvPr>
            <p:ph type="body" sz="quarter" idx="153"/>
          </p:nvPr>
        </p:nvSpPr>
        <p:spPr/>
        <p:txBody>
          <a:bodyPr>
            <a:normAutofit fontScale="77500" lnSpcReduction="20000"/>
          </a:bodyPr>
          <a:lstStyle/>
          <a:p>
            <a:r>
              <a:rPr lang="en-US" dirty="0"/>
              <a:t>the Effect of Global Warming on Wildlife</a:t>
            </a:r>
          </a:p>
        </p:txBody>
      </p:sp>
      <p:pic>
        <p:nvPicPr>
          <p:cNvPr id="11" name="Picture 10" descr="A screenshot of a cell phone&#10;&#10;Description automatically generated">
            <a:extLst>
              <a:ext uri="{FF2B5EF4-FFF2-40B4-BE49-F238E27FC236}">
                <a16:creationId xmlns:a16="http://schemas.microsoft.com/office/drawing/2014/main" id="{5D09496E-F4AF-6C48-B5DF-F2D38697D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6137" y="11840948"/>
            <a:ext cx="7873273" cy="4697499"/>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152DD782-5B8C-1D4F-8FDB-5DD5023C7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7194" y="6907958"/>
            <a:ext cx="6191064" cy="3676486"/>
          </a:xfrm>
          <a:prstGeom prst="rect">
            <a:avLst/>
          </a:prstGeom>
        </p:spPr>
      </p:pic>
      <p:pic>
        <p:nvPicPr>
          <p:cNvPr id="15" name="Picture 14" descr="A close up of a map&#10;&#10;Description automatically generated">
            <a:extLst>
              <a:ext uri="{FF2B5EF4-FFF2-40B4-BE49-F238E27FC236}">
                <a16:creationId xmlns:a16="http://schemas.microsoft.com/office/drawing/2014/main" id="{56D3C877-B1F1-9D40-9407-0CF948ED56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8599" y="19246622"/>
            <a:ext cx="10680700" cy="5816600"/>
          </a:xfrm>
          <a:prstGeom prst="rect">
            <a:avLst/>
          </a:prstGeom>
        </p:spPr>
      </p:pic>
      <p:sp>
        <p:nvSpPr>
          <p:cNvPr id="31" name="Text Placeholder 91">
            <a:extLst>
              <a:ext uri="{FF2B5EF4-FFF2-40B4-BE49-F238E27FC236}">
                <a16:creationId xmlns:a16="http://schemas.microsoft.com/office/drawing/2014/main" id="{4160DD6D-9510-974C-A1EA-5D45615B91D0}"/>
              </a:ext>
            </a:extLst>
          </p:cNvPr>
          <p:cNvSpPr txBox="1">
            <a:spLocks/>
          </p:cNvSpPr>
          <p:nvPr/>
        </p:nvSpPr>
        <p:spPr>
          <a:xfrm>
            <a:off x="608892" y="17149310"/>
            <a:ext cx="12957406" cy="2165772"/>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just"/>
            <a:r>
              <a:rPr lang="en-US" sz="4500" b="1" dirty="0"/>
              <a:t>Visualization</a:t>
            </a:r>
            <a:r>
              <a:rPr lang="en-US" sz="3500" b="1" dirty="0"/>
              <a:t>. </a:t>
            </a:r>
            <a:r>
              <a:rPr lang="en-US" sz="3500" dirty="0"/>
              <a:t>Since both data sets contain time series and geography information, we mainly use US map and timeline to visualize our data. </a:t>
            </a:r>
          </a:p>
        </p:txBody>
      </p:sp>
      <p:sp>
        <p:nvSpPr>
          <p:cNvPr id="34" name="Text Placeholder 91">
            <a:extLst>
              <a:ext uri="{FF2B5EF4-FFF2-40B4-BE49-F238E27FC236}">
                <a16:creationId xmlns:a16="http://schemas.microsoft.com/office/drawing/2014/main" id="{6DAFB3EB-A619-C840-84E1-5947B61866E6}"/>
              </a:ext>
            </a:extLst>
          </p:cNvPr>
          <p:cNvSpPr txBox="1">
            <a:spLocks/>
          </p:cNvSpPr>
          <p:nvPr/>
        </p:nvSpPr>
        <p:spPr>
          <a:xfrm>
            <a:off x="13716000" y="31135634"/>
            <a:ext cx="12957406" cy="3781599"/>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just"/>
            <a:r>
              <a:rPr lang="en-US" sz="4500" b="1" dirty="0"/>
              <a:t>Evaluation</a:t>
            </a:r>
            <a:r>
              <a:rPr lang="en-US" sz="3500" b="1" dirty="0"/>
              <a:t>. </a:t>
            </a:r>
            <a:r>
              <a:rPr lang="en-US" sz="3500" dirty="0"/>
              <a:t>We run the above analysis for each state and do find about 60% of states have raising temperature and CO2 emission in the past several years. Among the 60% of states, there are about 34.5% of states indicating a matching period between the peak of listed endangered species and the upward trend of temperature or CO2 emission.</a:t>
            </a:r>
          </a:p>
        </p:txBody>
      </p:sp>
      <p:sp>
        <p:nvSpPr>
          <p:cNvPr id="19" name="Text Placeholder 91">
            <a:extLst>
              <a:ext uri="{FF2B5EF4-FFF2-40B4-BE49-F238E27FC236}">
                <a16:creationId xmlns:a16="http://schemas.microsoft.com/office/drawing/2014/main" id="{CE238F95-7FEE-6D4F-BC3D-EC183AB941D7}"/>
              </a:ext>
            </a:extLst>
          </p:cNvPr>
          <p:cNvSpPr txBox="1">
            <a:spLocks/>
          </p:cNvSpPr>
          <p:nvPr/>
        </p:nvSpPr>
        <p:spPr>
          <a:xfrm>
            <a:off x="571196" y="25040620"/>
            <a:ext cx="12957406" cy="1781051"/>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just"/>
            <a:r>
              <a:rPr lang="en-US" sz="3000" b="1" dirty="0"/>
              <a:t>Fig. 1. </a:t>
            </a:r>
            <a:r>
              <a:rPr lang="en-US" sz="3000" dirty="0"/>
              <a:t>The choropleth map is a thematic map in which areas are shaded or patterned in proportion to the count of the endangered species reported in each state. </a:t>
            </a:r>
          </a:p>
        </p:txBody>
      </p:sp>
      <p:pic>
        <p:nvPicPr>
          <p:cNvPr id="3" name="Picture 2" descr="A close up of a map&#10;&#10;Description automatically generated">
            <a:extLst>
              <a:ext uri="{FF2B5EF4-FFF2-40B4-BE49-F238E27FC236}">
                <a16:creationId xmlns:a16="http://schemas.microsoft.com/office/drawing/2014/main" id="{803CA4CF-DCED-3146-9A40-3090873C63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6262" y="27427764"/>
            <a:ext cx="10690736" cy="6651717"/>
          </a:xfrm>
          <a:prstGeom prst="rect">
            <a:avLst/>
          </a:prstGeom>
        </p:spPr>
      </p:pic>
      <p:sp>
        <p:nvSpPr>
          <p:cNvPr id="22" name="Text Placeholder 91">
            <a:extLst>
              <a:ext uri="{FF2B5EF4-FFF2-40B4-BE49-F238E27FC236}">
                <a16:creationId xmlns:a16="http://schemas.microsoft.com/office/drawing/2014/main" id="{D912640D-A5AB-CD45-B2EB-CBD6D4D77BE7}"/>
              </a:ext>
            </a:extLst>
          </p:cNvPr>
          <p:cNvSpPr txBox="1">
            <a:spLocks/>
          </p:cNvSpPr>
          <p:nvPr/>
        </p:nvSpPr>
        <p:spPr>
          <a:xfrm>
            <a:off x="749854" y="34096451"/>
            <a:ext cx="12957406" cy="1319386"/>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just"/>
            <a:r>
              <a:rPr lang="en-US" sz="3000" b="1" dirty="0"/>
              <a:t>Fig. 2. </a:t>
            </a:r>
            <a:r>
              <a:rPr lang="en-US" sz="3000" dirty="0"/>
              <a:t>The U.S states map represents where Indiana bat (Myotis </a:t>
            </a:r>
            <a:r>
              <a:rPr lang="en-US" sz="3000" dirty="0" err="1"/>
              <a:t>sodalis</a:t>
            </a:r>
            <a:r>
              <a:rPr lang="en-US" sz="3000" dirty="0"/>
              <a:t>) has been recorded. It was listed as endangered animal since 1967. </a:t>
            </a:r>
          </a:p>
        </p:txBody>
      </p:sp>
      <p:pic>
        <p:nvPicPr>
          <p:cNvPr id="5" name="Picture 4" descr="A close up of an animal&#10;&#10;Description automatically generated">
            <a:extLst>
              <a:ext uri="{FF2B5EF4-FFF2-40B4-BE49-F238E27FC236}">
                <a16:creationId xmlns:a16="http://schemas.microsoft.com/office/drawing/2014/main" id="{44731B80-BC6A-9645-B9A8-813820792E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1872" y="27236234"/>
            <a:ext cx="3254382" cy="3334407"/>
          </a:xfrm>
          <a:prstGeom prst="rect">
            <a:avLst/>
          </a:prstGeom>
        </p:spPr>
      </p:pic>
      <p:sp>
        <p:nvSpPr>
          <p:cNvPr id="25" name="Text Placeholder 91">
            <a:extLst>
              <a:ext uri="{FF2B5EF4-FFF2-40B4-BE49-F238E27FC236}">
                <a16:creationId xmlns:a16="http://schemas.microsoft.com/office/drawing/2014/main" id="{D5D0F8A8-AC71-F548-ACBB-E8F6EAD5CD13}"/>
              </a:ext>
            </a:extLst>
          </p:cNvPr>
          <p:cNvSpPr txBox="1">
            <a:spLocks/>
          </p:cNvSpPr>
          <p:nvPr/>
        </p:nvSpPr>
        <p:spPr>
          <a:xfrm>
            <a:off x="13835168" y="5935063"/>
            <a:ext cx="12957406" cy="1088554"/>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just"/>
            <a:r>
              <a:rPr lang="en-US" sz="4500" b="1" dirty="0"/>
              <a:t>Visualization</a:t>
            </a:r>
            <a:r>
              <a:rPr lang="en-US" sz="3500" b="1" dirty="0"/>
              <a:t>. </a:t>
            </a:r>
            <a:r>
              <a:rPr lang="en-US" sz="3500" dirty="0"/>
              <a:t>Time series information is presented via line chart. </a:t>
            </a:r>
          </a:p>
        </p:txBody>
      </p:sp>
      <p:sp>
        <p:nvSpPr>
          <p:cNvPr id="26" name="Text Placeholder 91">
            <a:extLst>
              <a:ext uri="{FF2B5EF4-FFF2-40B4-BE49-F238E27FC236}">
                <a16:creationId xmlns:a16="http://schemas.microsoft.com/office/drawing/2014/main" id="{30B470C6-CFB5-9A45-A633-99B84ECF3038}"/>
              </a:ext>
            </a:extLst>
          </p:cNvPr>
          <p:cNvSpPr txBox="1">
            <a:spLocks/>
          </p:cNvSpPr>
          <p:nvPr/>
        </p:nvSpPr>
        <p:spPr>
          <a:xfrm>
            <a:off x="13799555" y="10563862"/>
            <a:ext cx="12957406" cy="1319386"/>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just"/>
            <a:r>
              <a:rPr lang="en-US" sz="3000" b="1" dirty="0"/>
              <a:t>Fig. 3. </a:t>
            </a:r>
            <a:r>
              <a:rPr lang="en-US" sz="3000" dirty="0"/>
              <a:t>Average temperature shows yearly average temperature of California from 1967 to 2017. CO2 Emission indicates average CO2 emission in California.</a:t>
            </a:r>
          </a:p>
        </p:txBody>
      </p:sp>
      <p:pic>
        <p:nvPicPr>
          <p:cNvPr id="9" name="Picture 8" descr="A screenshot of a cell phone&#10;&#10;Description automatically generated">
            <a:extLst>
              <a:ext uri="{FF2B5EF4-FFF2-40B4-BE49-F238E27FC236}">
                <a16:creationId xmlns:a16="http://schemas.microsoft.com/office/drawing/2014/main" id="{E1A5A458-1B88-F341-BF96-81CDE44E26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90900" y="6957824"/>
            <a:ext cx="5754563" cy="3576753"/>
          </a:xfrm>
          <a:prstGeom prst="rect">
            <a:avLst/>
          </a:prstGeom>
        </p:spPr>
      </p:pic>
      <p:sp>
        <p:nvSpPr>
          <p:cNvPr id="35" name="Text Placeholder 91">
            <a:extLst>
              <a:ext uri="{FF2B5EF4-FFF2-40B4-BE49-F238E27FC236}">
                <a16:creationId xmlns:a16="http://schemas.microsoft.com/office/drawing/2014/main" id="{01C166FA-CEB3-A440-B5C8-B614EA06C83D}"/>
              </a:ext>
            </a:extLst>
          </p:cNvPr>
          <p:cNvSpPr txBox="1">
            <a:spLocks/>
          </p:cNvSpPr>
          <p:nvPr/>
        </p:nvSpPr>
        <p:spPr>
          <a:xfrm>
            <a:off x="13744070" y="17663599"/>
            <a:ext cx="12957406" cy="4858816"/>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just"/>
            <a:r>
              <a:rPr lang="en-US" sz="4500" b="1" dirty="0"/>
              <a:t>Data Analysis. </a:t>
            </a:r>
            <a:r>
              <a:rPr lang="en-US" sz="3500" dirty="0"/>
              <a:t>In Fig. 3 above, temperature and CO2 emission seem to have upward trends. In order to confirm our observation, we have performed time series analysis. </a:t>
            </a:r>
            <a:r>
              <a:rPr lang="en-US" sz="3500" b="1" dirty="0"/>
              <a:t>Holt-Winters</a:t>
            </a:r>
            <a:r>
              <a:rPr lang="en-US" sz="3500" dirty="0"/>
              <a:t> is used to run single/double/triple exponential smoothing. </a:t>
            </a:r>
            <a:r>
              <a:rPr lang="en-US" sz="3500" b="1" dirty="0"/>
              <a:t>CUSUM</a:t>
            </a:r>
            <a:r>
              <a:rPr lang="en-US" sz="3500" dirty="0"/>
              <a:t> (Cumulative Sum Control Chart) is used to detect changes. If there is a upward trend detected, we will refer to Fig. 4, the count of listed endangered/threatened species, to check if there is a peak in the corresponding period. </a:t>
            </a:r>
          </a:p>
        </p:txBody>
      </p:sp>
      <p:sp>
        <p:nvSpPr>
          <p:cNvPr id="37" name="Text Placeholder 91">
            <a:extLst>
              <a:ext uri="{FF2B5EF4-FFF2-40B4-BE49-F238E27FC236}">
                <a16:creationId xmlns:a16="http://schemas.microsoft.com/office/drawing/2014/main" id="{340894A5-7901-0D47-AB82-99C90E3D91B8}"/>
              </a:ext>
            </a:extLst>
          </p:cNvPr>
          <p:cNvSpPr txBox="1">
            <a:spLocks/>
          </p:cNvSpPr>
          <p:nvPr/>
        </p:nvSpPr>
        <p:spPr>
          <a:xfrm>
            <a:off x="13744070" y="16449791"/>
            <a:ext cx="12957406" cy="1319386"/>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just"/>
            <a:r>
              <a:rPr lang="en-US" sz="3000" b="1" dirty="0"/>
              <a:t>Fig. 4. </a:t>
            </a:r>
            <a:r>
              <a:rPr lang="en-US" sz="3000" dirty="0"/>
              <a:t>The line chart show the count of newly listed endangered/threatened species in California by year.</a:t>
            </a:r>
          </a:p>
        </p:txBody>
      </p:sp>
      <p:pic>
        <p:nvPicPr>
          <p:cNvPr id="16" name="Picture 15" descr="A screenshot of a cell phone&#10;&#10;Description automatically generated">
            <a:extLst>
              <a:ext uri="{FF2B5EF4-FFF2-40B4-BE49-F238E27FC236}">
                <a16:creationId xmlns:a16="http://schemas.microsoft.com/office/drawing/2014/main" id="{1EBD4601-351F-FD45-8334-34ACC09B1C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014076" y="22335720"/>
            <a:ext cx="12506052" cy="6791864"/>
          </a:xfrm>
          <a:prstGeom prst="rect">
            <a:avLst/>
          </a:prstGeom>
        </p:spPr>
      </p:pic>
      <p:sp>
        <p:nvSpPr>
          <p:cNvPr id="38" name="Text Placeholder 91">
            <a:extLst>
              <a:ext uri="{FF2B5EF4-FFF2-40B4-BE49-F238E27FC236}">
                <a16:creationId xmlns:a16="http://schemas.microsoft.com/office/drawing/2014/main" id="{3E38F0FA-CB40-5249-A2CD-830A3573E675}"/>
              </a:ext>
            </a:extLst>
          </p:cNvPr>
          <p:cNvSpPr txBox="1">
            <a:spLocks/>
          </p:cNvSpPr>
          <p:nvPr/>
        </p:nvSpPr>
        <p:spPr>
          <a:xfrm>
            <a:off x="13744070" y="29148268"/>
            <a:ext cx="12957406" cy="2242716"/>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just"/>
            <a:r>
              <a:rPr lang="en-US" sz="3000" b="1" dirty="0"/>
              <a:t>Fig. 5. </a:t>
            </a:r>
            <a:r>
              <a:rPr lang="en-US" sz="3000" dirty="0"/>
              <a:t>The blue indicates annually average temperature, the orange line shows the data after smoothing with factor as 0.6, and the red line signifies the change detection result. The red line lies on 2000 and if we refer to Fig. 4, we can find the peak is around 1998, which is close to 2000. </a:t>
            </a:r>
          </a:p>
        </p:txBody>
      </p:sp>
    </p:spTree>
    <p:extLst>
      <p:ext uri="{BB962C8B-B14F-4D97-AF65-F5344CB8AC3E}">
        <p14:creationId xmlns:p14="http://schemas.microsoft.com/office/powerpoint/2010/main" val="154254544"/>
      </p:ext>
    </p:extLst>
  </p:cSld>
  <p:clrMapOvr>
    <a:masterClrMapping/>
  </p:clrMapOvr>
</p:sld>
</file>

<file path=ppt/theme/theme1.xml><?xml version="1.0" encoding="utf-8"?>
<a:theme xmlns:a="http://schemas.openxmlformats.org/drawingml/2006/main" name="PosterPresentations.com-70CMx10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err="1" smtClean="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282</TotalTime>
  <Words>465</Words>
  <Application>Microsoft Macintosh PowerPoint</Application>
  <PresentationFormat>Custom</PresentationFormat>
  <Paragraphs>19</Paragraphs>
  <Slides>1</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PosterPresentations.com-70CMx100CM</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Qixuan Hou</cp:lastModifiedBy>
  <cp:revision>29</cp:revision>
  <cp:lastPrinted>2019-04-18T01:50:18Z</cp:lastPrinted>
  <dcterms:created xsi:type="dcterms:W3CDTF">2012-02-10T00:10:15Z</dcterms:created>
  <dcterms:modified xsi:type="dcterms:W3CDTF">2019-04-18T18:27:57Z</dcterms:modified>
</cp:coreProperties>
</file>