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56" r:id="rId2"/>
    <p:sldId id="257" r:id="rId3"/>
    <p:sldId id="291" r:id="rId4"/>
    <p:sldId id="319" r:id="rId5"/>
    <p:sldId id="320" r:id="rId6"/>
    <p:sldId id="321" r:id="rId7"/>
    <p:sldId id="322" r:id="rId8"/>
    <p:sldId id="323" r:id="rId9"/>
    <p:sldId id="292" r:id="rId10"/>
    <p:sldId id="293" r:id="rId11"/>
    <p:sldId id="294" r:id="rId12"/>
    <p:sldId id="295" r:id="rId13"/>
    <p:sldId id="327" r:id="rId14"/>
    <p:sldId id="296" r:id="rId15"/>
    <p:sldId id="325" r:id="rId16"/>
    <p:sldId id="302" r:id="rId17"/>
    <p:sldId id="305" r:id="rId18"/>
    <p:sldId id="306" r:id="rId19"/>
    <p:sldId id="307" r:id="rId20"/>
    <p:sldId id="308" r:id="rId21"/>
    <p:sldId id="326" r:id="rId22"/>
    <p:sldId id="309" r:id="rId23"/>
    <p:sldId id="310" r:id="rId24"/>
    <p:sldId id="311" r:id="rId25"/>
    <p:sldId id="312" r:id="rId26"/>
    <p:sldId id="313" r:id="rId27"/>
    <p:sldId id="314" r:id="rId28"/>
    <p:sldId id="316" r:id="rId29"/>
    <p:sldId id="315" r:id="rId30"/>
    <p:sldId id="330" r:id="rId31"/>
    <p:sldId id="331" r:id="rId32"/>
    <p:sldId id="332" r:id="rId33"/>
    <p:sldId id="333" r:id="rId34"/>
    <p:sldId id="334" r:id="rId35"/>
    <p:sldId id="335" r:id="rId36"/>
    <p:sldId id="336" r:id="rId37"/>
    <p:sldId id="337" r:id="rId38"/>
    <p:sldId id="338" r:id="rId39"/>
    <p:sldId id="339" r:id="rId40"/>
    <p:sldId id="340" r:id="rId41"/>
    <p:sldId id="341" r:id="rId42"/>
    <p:sldId id="342" r:id="rId43"/>
    <p:sldId id="343" r:id="rId44"/>
    <p:sldId id="344" r:id="rId45"/>
    <p:sldId id="345" r:id="rId46"/>
    <p:sldId id="346" r:id="rId47"/>
    <p:sldId id="347" r:id="rId48"/>
    <p:sldId id="348" r:id="rId49"/>
    <p:sldId id="349" r:id="rId50"/>
    <p:sldId id="350" r:id="rId51"/>
    <p:sldId id="351" r:id="rId52"/>
    <p:sldId id="352" r:id="rId53"/>
    <p:sldId id="353" r:id="rId54"/>
    <p:sldId id="354" r:id="rId55"/>
    <p:sldId id="355" r:id="rId56"/>
    <p:sldId id="356" r:id="rId57"/>
    <p:sldId id="357" r:id="rId58"/>
    <p:sldId id="358" r:id="rId59"/>
    <p:sldId id="359" r:id="rId60"/>
    <p:sldId id="360" r:id="rId61"/>
    <p:sldId id="361" r:id="rId62"/>
  </p:sldIdLst>
  <p:sldSz cx="9144000" cy="6858000" type="screen4x3"/>
  <p:notesSz cx="6858000" cy="9144000"/>
  <p:defaultTextStyle>
    <a:defPPr>
      <a:defRPr lang="en-US"/>
    </a:defPPr>
    <a:lvl1pPr algn="l" rtl="0" fontAlgn="t">
      <a:spcBef>
        <a:spcPct val="0"/>
      </a:spcBef>
      <a:spcAft>
        <a:spcPct val="0"/>
      </a:spcAft>
      <a:defRPr kumimoji="1" sz="2800" b="1" kern="1200">
        <a:solidFill>
          <a:schemeClr val="bg1"/>
        </a:solidFill>
        <a:latin typeface="Times New Roman" pitchFamily="18" charset="0"/>
        <a:ea typeface="宋体" pitchFamily="2" charset="-122"/>
        <a:cs typeface="+mn-cs"/>
      </a:defRPr>
    </a:lvl1pPr>
    <a:lvl2pPr marL="457200" algn="l" rtl="0" fontAlgn="t">
      <a:spcBef>
        <a:spcPct val="0"/>
      </a:spcBef>
      <a:spcAft>
        <a:spcPct val="0"/>
      </a:spcAft>
      <a:defRPr kumimoji="1" sz="2800" b="1" kern="1200">
        <a:solidFill>
          <a:schemeClr val="bg1"/>
        </a:solidFill>
        <a:latin typeface="Times New Roman" pitchFamily="18" charset="0"/>
        <a:ea typeface="宋体" pitchFamily="2" charset="-122"/>
        <a:cs typeface="+mn-cs"/>
      </a:defRPr>
    </a:lvl2pPr>
    <a:lvl3pPr marL="914400" algn="l" rtl="0" fontAlgn="t">
      <a:spcBef>
        <a:spcPct val="0"/>
      </a:spcBef>
      <a:spcAft>
        <a:spcPct val="0"/>
      </a:spcAft>
      <a:defRPr kumimoji="1" sz="2800" b="1" kern="1200">
        <a:solidFill>
          <a:schemeClr val="bg1"/>
        </a:solidFill>
        <a:latin typeface="Times New Roman" pitchFamily="18" charset="0"/>
        <a:ea typeface="宋体" pitchFamily="2" charset="-122"/>
        <a:cs typeface="+mn-cs"/>
      </a:defRPr>
    </a:lvl3pPr>
    <a:lvl4pPr marL="1371600" algn="l" rtl="0" fontAlgn="t">
      <a:spcBef>
        <a:spcPct val="0"/>
      </a:spcBef>
      <a:spcAft>
        <a:spcPct val="0"/>
      </a:spcAft>
      <a:defRPr kumimoji="1" sz="2800" b="1" kern="1200">
        <a:solidFill>
          <a:schemeClr val="bg1"/>
        </a:solidFill>
        <a:latin typeface="Times New Roman" pitchFamily="18" charset="0"/>
        <a:ea typeface="宋体" pitchFamily="2" charset="-122"/>
        <a:cs typeface="+mn-cs"/>
      </a:defRPr>
    </a:lvl4pPr>
    <a:lvl5pPr marL="1828800" algn="l" rtl="0" fontAlgn="t">
      <a:spcBef>
        <a:spcPct val="0"/>
      </a:spcBef>
      <a:spcAft>
        <a:spcPct val="0"/>
      </a:spcAft>
      <a:defRPr kumimoji="1" sz="2800" b="1" kern="1200">
        <a:solidFill>
          <a:schemeClr val="bg1"/>
        </a:solidFill>
        <a:latin typeface="Times New Roman" pitchFamily="18" charset="0"/>
        <a:ea typeface="宋体" pitchFamily="2" charset="-122"/>
        <a:cs typeface="+mn-cs"/>
      </a:defRPr>
    </a:lvl5pPr>
    <a:lvl6pPr marL="2286000" algn="l" defTabSz="914400" rtl="0" eaLnBrk="1" latinLnBrk="0" hangingPunct="1">
      <a:defRPr kumimoji="1" sz="2800" b="1" kern="1200">
        <a:solidFill>
          <a:schemeClr val="bg1"/>
        </a:solidFill>
        <a:latin typeface="Times New Roman" pitchFamily="18" charset="0"/>
        <a:ea typeface="宋体" pitchFamily="2" charset="-122"/>
        <a:cs typeface="+mn-cs"/>
      </a:defRPr>
    </a:lvl6pPr>
    <a:lvl7pPr marL="2743200" algn="l" defTabSz="914400" rtl="0" eaLnBrk="1" latinLnBrk="0" hangingPunct="1">
      <a:defRPr kumimoji="1" sz="2800" b="1" kern="1200">
        <a:solidFill>
          <a:schemeClr val="bg1"/>
        </a:solidFill>
        <a:latin typeface="Times New Roman" pitchFamily="18" charset="0"/>
        <a:ea typeface="宋体" pitchFamily="2" charset="-122"/>
        <a:cs typeface="+mn-cs"/>
      </a:defRPr>
    </a:lvl7pPr>
    <a:lvl8pPr marL="3200400" algn="l" defTabSz="914400" rtl="0" eaLnBrk="1" latinLnBrk="0" hangingPunct="1">
      <a:defRPr kumimoji="1" sz="2800" b="1" kern="1200">
        <a:solidFill>
          <a:schemeClr val="bg1"/>
        </a:solidFill>
        <a:latin typeface="Times New Roman" pitchFamily="18" charset="0"/>
        <a:ea typeface="宋体" pitchFamily="2" charset="-122"/>
        <a:cs typeface="+mn-cs"/>
      </a:defRPr>
    </a:lvl8pPr>
    <a:lvl9pPr marL="3657600" algn="l" defTabSz="914400" rtl="0" eaLnBrk="1" latinLnBrk="0" hangingPunct="1">
      <a:defRPr kumimoji="1" sz="2800" b="1" kern="1200">
        <a:solidFill>
          <a:schemeClr val="bg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FF3300"/>
    <a:srgbClr val="FF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p:normalViewPr>
  <p:slideViewPr>
    <p:cSldViewPr>
      <p:cViewPr varScale="1">
        <p:scale>
          <a:sx n="65" d="100"/>
          <a:sy n="65" d="100"/>
        </p:scale>
        <p:origin x="-1536"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4"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zh-CN" altLang="en-US"/>
          </a:p>
        </p:txBody>
      </p:sp>
      <p:sp>
        <p:nvSpPr>
          <p:cNvPr id="808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80900"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09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09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809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F13B1FD-6F70-477C-B542-81EECB1CF40E}"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87B33F-0271-44D8-A435-7E246EF43AD1}" type="slidenum">
              <a:rPr lang="zh-CN" altLang="en-US"/>
              <a:pPr/>
              <a:t>1</a:t>
            </a:fld>
            <a:endParaRPr lang="en-US" altLang="zh-CN"/>
          </a:p>
        </p:txBody>
      </p:sp>
      <p:sp>
        <p:nvSpPr>
          <p:cNvPr id="83970" name="Rectangle 2"/>
          <p:cNvSpPr>
            <a:spLocks noChangeArrowheads="1" noTextEdit="1"/>
          </p:cNvSpPr>
          <p:nvPr>
            <p:ph type="sldImg"/>
          </p:nvPr>
        </p:nvSpPr>
        <p:spPr>
          <a:ln/>
        </p:spPr>
      </p:sp>
      <p:sp>
        <p:nvSpPr>
          <p:cNvPr id="8397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7CF7A4-FB37-4DB8-8480-C8C5985B25C8}" type="slidenum">
              <a:rPr lang="zh-CN" altLang="en-US"/>
              <a:pPr/>
              <a:t>10</a:t>
            </a:fld>
            <a:endParaRPr lang="en-US" altLang="zh-CN"/>
          </a:p>
        </p:txBody>
      </p:sp>
      <p:sp>
        <p:nvSpPr>
          <p:cNvPr id="93186" name="Rectangle 2"/>
          <p:cNvSpPr>
            <a:spLocks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EE24B3-1AE8-4093-BD8C-9E27DD383AE9}" type="slidenum">
              <a:rPr lang="zh-CN" altLang="en-US"/>
              <a:pPr/>
              <a:t>11</a:t>
            </a:fld>
            <a:endParaRPr lang="en-US" altLang="zh-CN"/>
          </a:p>
        </p:txBody>
      </p:sp>
      <p:sp>
        <p:nvSpPr>
          <p:cNvPr id="94210" name="Rectangle 2"/>
          <p:cNvSpPr>
            <a:spLocks noChangeArrowheads="1" noTextEdit="1"/>
          </p:cNvSpPr>
          <p:nvPr>
            <p:ph type="sldImg"/>
          </p:nvPr>
        </p:nvSpPr>
        <p:spPr>
          <a:ln/>
        </p:spPr>
      </p:sp>
      <p:sp>
        <p:nvSpPr>
          <p:cNvPr id="9421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05DC34-F73D-468E-945F-27A547E242A4}" type="slidenum">
              <a:rPr lang="zh-CN" altLang="en-US"/>
              <a:pPr/>
              <a:t>12</a:t>
            </a:fld>
            <a:endParaRPr lang="en-US" altLang="zh-CN"/>
          </a:p>
        </p:txBody>
      </p:sp>
      <p:sp>
        <p:nvSpPr>
          <p:cNvPr id="95234" name="Rectangle 2"/>
          <p:cNvSpPr>
            <a:spLocks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9D4E93-07A2-44E7-B551-9FC6687CEE00}" type="slidenum">
              <a:rPr lang="zh-CN" altLang="en-US"/>
              <a:pPr/>
              <a:t>13</a:t>
            </a:fld>
            <a:endParaRPr lang="en-US" altLang="zh-CN"/>
          </a:p>
        </p:txBody>
      </p:sp>
      <p:sp>
        <p:nvSpPr>
          <p:cNvPr id="96258" name="Rectangle 2"/>
          <p:cNvSpPr>
            <a:spLocks noChangeArrowheads="1" noTextEdit="1"/>
          </p:cNvSpPr>
          <p:nvPr>
            <p:ph type="sldImg"/>
          </p:nvPr>
        </p:nvSpPr>
        <p:spPr>
          <a:ln/>
        </p:spPr>
      </p:sp>
      <p:sp>
        <p:nvSpPr>
          <p:cNvPr id="9625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21A9E0-180E-4CE1-8AFB-15BF6B68B6BA}" type="slidenum">
              <a:rPr lang="zh-CN" altLang="en-US"/>
              <a:pPr/>
              <a:t>14</a:t>
            </a:fld>
            <a:endParaRPr lang="en-US" altLang="zh-CN"/>
          </a:p>
        </p:txBody>
      </p:sp>
      <p:sp>
        <p:nvSpPr>
          <p:cNvPr id="97282" name="Rectangle 2"/>
          <p:cNvSpPr>
            <a:spLocks noChangeArrowheads="1" noTextEdit="1"/>
          </p:cNvSpPr>
          <p:nvPr>
            <p:ph type="sldImg"/>
          </p:nvPr>
        </p:nvSpPr>
        <p:spPr>
          <a:ln/>
        </p:spPr>
      </p:sp>
      <p:sp>
        <p:nvSpPr>
          <p:cNvPr id="9728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6AF1A7-B3CE-446F-B16B-9DD893525CBD}" type="slidenum">
              <a:rPr lang="zh-CN" altLang="en-US"/>
              <a:pPr/>
              <a:t>15</a:t>
            </a:fld>
            <a:endParaRPr lang="en-US" altLang="zh-CN"/>
          </a:p>
        </p:txBody>
      </p:sp>
      <p:sp>
        <p:nvSpPr>
          <p:cNvPr id="98306" name="Rectangle 2"/>
          <p:cNvSpPr>
            <a:spLocks noChangeArrowheads="1" noTextEdit="1"/>
          </p:cNvSpPr>
          <p:nvPr>
            <p:ph type="sldImg"/>
          </p:nvPr>
        </p:nvSpPr>
        <p:spPr>
          <a:ln/>
        </p:spPr>
      </p:sp>
      <p:sp>
        <p:nvSpPr>
          <p:cNvPr id="9830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8D71B5-47BD-4993-A273-E8003409E5F4}" type="slidenum">
              <a:rPr lang="zh-CN" altLang="en-US"/>
              <a:pPr/>
              <a:t>16</a:t>
            </a:fld>
            <a:endParaRPr lang="en-US" altLang="zh-CN"/>
          </a:p>
        </p:txBody>
      </p:sp>
      <p:sp>
        <p:nvSpPr>
          <p:cNvPr id="99330" name="Rectangle 2"/>
          <p:cNvSpPr>
            <a:spLocks noChangeArrowheads="1" noTextEdit="1"/>
          </p:cNvSpPr>
          <p:nvPr>
            <p:ph type="sldImg"/>
          </p:nvPr>
        </p:nvSpPr>
        <p:spPr>
          <a:ln/>
        </p:spPr>
      </p:sp>
      <p:sp>
        <p:nvSpPr>
          <p:cNvPr id="9933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34F25F-25A7-423C-86D0-BD6B2C3EEB42}" type="slidenum">
              <a:rPr lang="zh-CN" altLang="en-US"/>
              <a:pPr/>
              <a:t>17</a:t>
            </a:fld>
            <a:endParaRPr lang="en-US" altLang="zh-CN"/>
          </a:p>
        </p:txBody>
      </p:sp>
      <p:sp>
        <p:nvSpPr>
          <p:cNvPr id="100354" name="Rectangle 2"/>
          <p:cNvSpPr>
            <a:spLocks noChangeArrowheads="1" noTextEdit="1"/>
          </p:cNvSpPr>
          <p:nvPr>
            <p:ph type="sldImg"/>
          </p:nvPr>
        </p:nvSpPr>
        <p:spPr>
          <a:ln/>
        </p:spPr>
      </p:sp>
      <p:sp>
        <p:nvSpPr>
          <p:cNvPr id="10035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82C627-D921-4E1B-BAF9-39C4A2676A1E}" type="slidenum">
              <a:rPr lang="zh-CN" altLang="en-US"/>
              <a:pPr/>
              <a:t>18</a:t>
            </a:fld>
            <a:endParaRPr lang="en-US" altLang="zh-CN"/>
          </a:p>
        </p:txBody>
      </p:sp>
      <p:sp>
        <p:nvSpPr>
          <p:cNvPr id="101378" name="Rectangle 2"/>
          <p:cNvSpPr>
            <a:spLocks noChangeArrowheads="1" noTextEdit="1"/>
          </p:cNvSpPr>
          <p:nvPr>
            <p:ph type="sldImg"/>
          </p:nvPr>
        </p:nvSpPr>
        <p:spPr>
          <a:ln/>
        </p:spPr>
      </p:sp>
      <p:sp>
        <p:nvSpPr>
          <p:cNvPr id="1013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F7F315-4366-4F1B-BAB4-ECFA78DFEF1F}" type="slidenum">
              <a:rPr lang="zh-CN" altLang="en-US"/>
              <a:pPr/>
              <a:t>19</a:t>
            </a:fld>
            <a:endParaRPr lang="en-US" altLang="zh-CN"/>
          </a:p>
        </p:txBody>
      </p:sp>
      <p:sp>
        <p:nvSpPr>
          <p:cNvPr id="102402" name="Rectangle 2"/>
          <p:cNvSpPr>
            <a:spLocks noChangeArrowheads="1" noTextEdit="1"/>
          </p:cNvSpPr>
          <p:nvPr>
            <p:ph type="sldImg"/>
          </p:nvPr>
        </p:nvSpPr>
        <p:spPr>
          <a:ln/>
        </p:spPr>
      </p:sp>
      <p:sp>
        <p:nvSpPr>
          <p:cNvPr id="10240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45EAEE-0F32-4C50-A071-56485456A10D}" type="slidenum">
              <a:rPr lang="zh-CN" altLang="en-US"/>
              <a:pPr/>
              <a:t>2</a:t>
            </a:fld>
            <a:endParaRPr lang="en-US" altLang="zh-CN"/>
          </a:p>
        </p:txBody>
      </p:sp>
      <p:sp>
        <p:nvSpPr>
          <p:cNvPr id="84994" name="Rectangle 2"/>
          <p:cNvSpPr>
            <a:spLocks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60DDD2-139D-44BA-9310-A2FB39E2025E}" type="slidenum">
              <a:rPr lang="zh-CN" altLang="en-US"/>
              <a:pPr/>
              <a:t>20</a:t>
            </a:fld>
            <a:endParaRPr lang="en-US" altLang="zh-CN"/>
          </a:p>
        </p:txBody>
      </p:sp>
      <p:sp>
        <p:nvSpPr>
          <p:cNvPr id="103426" name="Rectangle 2"/>
          <p:cNvSpPr>
            <a:spLocks noChangeArrowheads="1" noTextEdit="1"/>
          </p:cNvSpPr>
          <p:nvPr>
            <p:ph type="sldImg"/>
          </p:nvPr>
        </p:nvSpPr>
        <p:spPr>
          <a:ln/>
        </p:spPr>
      </p:sp>
      <p:sp>
        <p:nvSpPr>
          <p:cNvPr id="10342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0F4A61-2B4B-4B33-8ADB-DA482C5AF25B}" type="slidenum">
              <a:rPr lang="zh-CN" altLang="en-US"/>
              <a:pPr/>
              <a:t>21</a:t>
            </a:fld>
            <a:endParaRPr lang="en-US" altLang="zh-CN"/>
          </a:p>
        </p:txBody>
      </p:sp>
      <p:sp>
        <p:nvSpPr>
          <p:cNvPr id="104450" name="Rectangle 2"/>
          <p:cNvSpPr>
            <a:spLocks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8AB56D-6CDF-4BCD-BBE8-2FBFD10A6089}" type="slidenum">
              <a:rPr lang="zh-CN" altLang="en-US"/>
              <a:pPr/>
              <a:t>22</a:t>
            </a:fld>
            <a:endParaRPr lang="en-US" altLang="zh-CN"/>
          </a:p>
        </p:txBody>
      </p:sp>
      <p:sp>
        <p:nvSpPr>
          <p:cNvPr id="105474" name="Rectangle 2"/>
          <p:cNvSpPr>
            <a:spLocks noChangeArrowheads="1" noTextEdit="1"/>
          </p:cNvSpPr>
          <p:nvPr>
            <p:ph type="sldImg"/>
          </p:nvPr>
        </p:nvSpPr>
        <p:spPr>
          <a:ln/>
        </p:spPr>
      </p:sp>
      <p:sp>
        <p:nvSpPr>
          <p:cNvPr id="10547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F0856E-D416-4907-8CEE-32F0708D32F3}" type="slidenum">
              <a:rPr lang="zh-CN" altLang="en-US"/>
              <a:pPr/>
              <a:t>23</a:t>
            </a:fld>
            <a:endParaRPr lang="en-US" altLang="zh-CN"/>
          </a:p>
        </p:txBody>
      </p:sp>
      <p:sp>
        <p:nvSpPr>
          <p:cNvPr id="106498" name="Rectangle 2"/>
          <p:cNvSpPr>
            <a:spLocks noChangeArrowheads="1" noTextEdit="1"/>
          </p:cNvSpPr>
          <p:nvPr>
            <p:ph type="sldImg"/>
          </p:nvPr>
        </p:nvSpPr>
        <p:spPr>
          <a:ln/>
        </p:spPr>
      </p:sp>
      <p:sp>
        <p:nvSpPr>
          <p:cNvPr id="10649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29BFE8-C9CB-4FF7-9475-3FA799FF71E0}" type="slidenum">
              <a:rPr lang="zh-CN" altLang="en-US"/>
              <a:pPr/>
              <a:t>24</a:t>
            </a:fld>
            <a:endParaRPr lang="en-US" altLang="zh-CN"/>
          </a:p>
        </p:txBody>
      </p:sp>
      <p:sp>
        <p:nvSpPr>
          <p:cNvPr id="107522" name="Rectangle 2"/>
          <p:cNvSpPr>
            <a:spLocks noChangeArrowheads="1" noTextEdit="1"/>
          </p:cNvSpPr>
          <p:nvPr>
            <p:ph type="sldImg"/>
          </p:nvPr>
        </p:nvSpPr>
        <p:spPr>
          <a:ln/>
        </p:spPr>
      </p:sp>
      <p:sp>
        <p:nvSpPr>
          <p:cNvPr id="10752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90D696-1F7A-45F6-B9CB-B4128674069C}" type="slidenum">
              <a:rPr lang="zh-CN" altLang="en-US"/>
              <a:pPr/>
              <a:t>25</a:t>
            </a:fld>
            <a:endParaRPr lang="en-US" altLang="zh-CN"/>
          </a:p>
        </p:txBody>
      </p:sp>
      <p:sp>
        <p:nvSpPr>
          <p:cNvPr id="108546" name="Rectangle 2"/>
          <p:cNvSpPr>
            <a:spLocks noChangeArrowheads="1" noTextEdit="1"/>
          </p:cNvSpPr>
          <p:nvPr>
            <p:ph type="sldImg"/>
          </p:nvPr>
        </p:nvSpPr>
        <p:spPr>
          <a:ln/>
        </p:spPr>
      </p:sp>
      <p:sp>
        <p:nvSpPr>
          <p:cNvPr id="10854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A80B66-92A4-4EFC-ACAA-54D0F4F7B2F1}" type="slidenum">
              <a:rPr lang="zh-CN" altLang="en-US"/>
              <a:pPr/>
              <a:t>26</a:t>
            </a:fld>
            <a:endParaRPr lang="en-US" altLang="zh-CN"/>
          </a:p>
        </p:txBody>
      </p:sp>
      <p:sp>
        <p:nvSpPr>
          <p:cNvPr id="109570" name="Rectangle 2"/>
          <p:cNvSpPr>
            <a:spLocks noChangeArrowheads="1" noTextEdit="1"/>
          </p:cNvSpPr>
          <p:nvPr>
            <p:ph type="sldImg"/>
          </p:nvPr>
        </p:nvSpPr>
        <p:spPr>
          <a:ln/>
        </p:spPr>
      </p:sp>
      <p:sp>
        <p:nvSpPr>
          <p:cNvPr id="10957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8A5ED9-59FB-41DE-B74F-C46F16308239}" type="slidenum">
              <a:rPr lang="zh-CN" altLang="en-US"/>
              <a:pPr/>
              <a:t>27</a:t>
            </a:fld>
            <a:endParaRPr lang="en-US" altLang="zh-CN"/>
          </a:p>
        </p:txBody>
      </p:sp>
      <p:sp>
        <p:nvSpPr>
          <p:cNvPr id="110594" name="Rectangle 2"/>
          <p:cNvSpPr>
            <a:spLocks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0301C0-C917-44D8-90F7-93F7343AEAB7}" type="slidenum">
              <a:rPr lang="zh-CN" altLang="en-US"/>
              <a:pPr/>
              <a:t>28</a:t>
            </a:fld>
            <a:endParaRPr lang="en-US" altLang="zh-CN"/>
          </a:p>
        </p:txBody>
      </p:sp>
      <p:sp>
        <p:nvSpPr>
          <p:cNvPr id="111618" name="Rectangle 2"/>
          <p:cNvSpPr>
            <a:spLocks noChangeArrowheads="1" noTextEdit="1"/>
          </p:cNvSpPr>
          <p:nvPr>
            <p:ph type="sldImg"/>
          </p:nvPr>
        </p:nvSpPr>
        <p:spPr>
          <a:ln/>
        </p:spPr>
      </p:sp>
      <p:sp>
        <p:nvSpPr>
          <p:cNvPr id="11161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6D105F-66DA-4EDD-B5C5-CA57A06BF608}" type="slidenum">
              <a:rPr lang="zh-CN" altLang="en-US"/>
              <a:pPr/>
              <a:t>29</a:t>
            </a:fld>
            <a:endParaRPr lang="en-US" altLang="zh-CN"/>
          </a:p>
        </p:txBody>
      </p:sp>
      <p:sp>
        <p:nvSpPr>
          <p:cNvPr id="112642" name="Rectangle 2"/>
          <p:cNvSpPr>
            <a:spLocks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00F9D1-EE62-457D-AD0D-4C2CC57ED50F}" type="slidenum">
              <a:rPr lang="zh-CN" altLang="en-US"/>
              <a:pPr/>
              <a:t>3</a:t>
            </a:fld>
            <a:endParaRPr lang="en-US" altLang="zh-CN"/>
          </a:p>
        </p:txBody>
      </p:sp>
      <p:sp>
        <p:nvSpPr>
          <p:cNvPr id="86018" name="Rectangle 2"/>
          <p:cNvSpPr>
            <a:spLocks noChangeArrowheads="1" noTextEdit="1"/>
          </p:cNvSpPr>
          <p:nvPr>
            <p:ph type="sldImg"/>
          </p:nvPr>
        </p:nvSpPr>
        <p:spPr>
          <a:ln/>
        </p:spPr>
      </p:sp>
      <p:sp>
        <p:nvSpPr>
          <p:cNvPr id="8601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F47C3C-29EF-42FC-881B-95F5F987B05E}" type="slidenum">
              <a:rPr lang="zh-CN" altLang="en-US"/>
              <a:pPr/>
              <a:t>30</a:t>
            </a:fld>
            <a:endParaRPr lang="en-US" altLang="zh-CN"/>
          </a:p>
        </p:txBody>
      </p:sp>
      <p:sp>
        <p:nvSpPr>
          <p:cNvPr id="117762" name="Rectangle 2"/>
          <p:cNvSpPr>
            <a:spLocks noChangeArrowheads="1" noTextEdit="1"/>
          </p:cNvSpPr>
          <p:nvPr>
            <p:ph type="sldImg"/>
          </p:nvPr>
        </p:nvSpPr>
        <p:spPr>
          <a:ln/>
        </p:spPr>
      </p:sp>
      <p:sp>
        <p:nvSpPr>
          <p:cNvPr id="11776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3529A2-8827-4DA3-8DD5-654FC431AA19}" type="slidenum">
              <a:rPr lang="zh-CN" altLang="en-US"/>
              <a:pPr/>
              <a:t>31</a:t>
            </a:fld>
            <a:endParaRPr lang="en-US" altLang="zh-CN"/>
          </a:p>
        </p:txBody>
      </p:sp>
      <p:sp>
        <p:nvSpPr>
          <p:cNvPr id="119810" name="Rectangle 2"/>
          <p:cNvSpPr>
            <a:spLocks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7B97D5-8CFD-45A4-9A3C-2441FB8A87C2}" type="slidenum">
              <a:rPr lang="zh-CN" altLang="en-US"/>
              <a:pPr/>
              <a:t>32</a:t>
            </a:fld>
            <a:endParaRPr lang="en-US" altLang="zh-CN"/>
          </a:p>
        </p:txBody>
      </p:sp>
      <p:sp>
        <p:nvSpPr>
          <p:cNvPr id="121858" name="Rectangle 2"/>
          <p:cNvSpPr>
            <a:spLocks noChangeArrowheads="1" noTextEdit="1"/>
          </p:cNvSpPr>
          <p:nvPr>
            <p:ph type="sldImg"/>
          </p:nvPr>
        </p:nvSpPr>
        <p:spPr>
          <a:ln/>
        </p:spPr>
      </p:sp>
      <p:sp>
        <p:nvSpPr>
          <p:cNvPr id="12185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6AEBCF-4877-403F-9111-031AAB72F007}" type="slidenum">
              <a:rPr lang="zh-CN" altLang="en-US"/>
              <a:pPr/>
              <a:t>33</a:t>
            </a:fld>
            <a:endParaRPr lang="en-US" altLang="zh-CN"/>
          </a:p>
        </p:txBody>
      </p:sp>
      <p:sp>
        <p:nvSpPr>
          <p:cNvPr id="123906" name="Rectangle 2"/>
          <p:cNvSpPr>
            <a:spLocks noChangeArrowheads="1" noTextEdit="1"/>
          </p:cNvSpPr>
          <p:nvPr>
            <p:ph type="sldImg"/>
          </p:nvPr>
        </p:nvSpPr>
        <p:spPr>
          <a:ln/>
        </p:spPr>
      </p:sp>
      <p:sp>
        <p:nvSpPr>
          <p:cNvPr id="12390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DD9EB6-EB5D-4C43-9BEB-355E8D45A717}" type="slidenum">
              <a:rPr lang="zh-CN" altLang="en-US"/>
              <a:pPr/>
              <a:t>34</a:t>
            </a:fld>
            <a:endParaRPr lang="en-US" altLang="zh-CN"/>
          </a:p>
        </p:txBody>
      </p:sp>
      <p:sp>
        <p:nvSpPr>
          <p:cNvPr id="125954" name="Rectangle 2"/>
          <p:cNvSpPr>
            <a:spLocks noChangeArrowheads="1" noTextEdit="1"/>
          </p:cNvSpPr>
          <p:nvPr>
            <p:ph type="sldImg"/>
          </p:nvPr>
        </p:nvSpPr>
        <p:spPr>
          <a:ln/>
        </p:spPr>
      </p:sp>
      <p:sp>
        <p:nvSpPr>
          <p:cNvPr id="12595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D5F0FB-5BB9-42C6-BA94-A03DD1C90CE9}" type="slidenum">
              <a:rPr lang="zh-CN" altLang="en-US"/>
              <a:pPr/>
              <a:t>35</a:t>
            </a:fld>
            <a:endParaRPr lang="en-US" altLang="zh-CN"/>
          </a:p>
        </p:txBody>
      </p:sp>
      <p:sp>
        <p:nvSpPr>
          <p:cNvPr id="128002" name="Rectangle 2"/>
          <p:cNvSpPr>
            <a:spLocks noChangeArrowheads="1" noTextEdit="1"/>
          </p:cNvSpPr>
          <p:nvPr>
            <p:ph type="sldImg"/>
          </p:nvPr>
        </p:nvSpPr>
        <p:spPr>
          <a:ln/>
        </p:spPr>
      </p:sp>
      <p:sp>
        <p:nvSpPr>
          <p:cNvPr id="12800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FBF4CC-4793-4E40-8C21-522E061290D9}" type="slidenum">
              <a:rPr lang="zh-CN" altLang="en-US"/>
              <a:pPr/>
              <a:t>36</a:t>
            </a:fld>
            <a:endParaRPr lang="en-US" altLang="zh-CN"/>
          </a:p>
        </p:txBody>
      </p:sp>
      <p:sp>
        <p:nvSpPr>
          <p:cNvPr id="130050" name="Rectangle 2"/>
          <p:cNvSpPr>
            <a:spLocks noChangeArrowheads="1" noTextEdit="1"/>
          </p:cNvSpPr>
          <p:nvPr>
            <p:ph type="sldImg"/>
          </p:nvPr>
        </p:nvSpPr>
        <p:spPr>
          <a:ln/>
        </p:spPr>
      </p:sp>
      <p:sp>
        <p:nvSpPr>
          <p:cNvPr id="13005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34C38F-8B90-4369-82FC-8F89B78F6906}" type="slidenum">
              <a:rPr lang="zh-CN" altLang="en-US"/>
              <a:pPr/>
              <a:t>37</a:t>
            </a:fld>
            <a:endParaRPr lang="en-US" altLang="zh-CN"/>
          </a:p>
        </p:txBody>
      </p:sp>
      <p:sp>
        <p:nvSpPr>
          <p:cNvPr id="132098" name="Rectangle 2"/>
          <p:cNvSpPr>
            <a:spLocks noChangeArrowheads="1" noTextEdit="1"/>
          </p:cNvSpPr>
          <p:nvPr>
            <p:ph type="sldImg"/>
          </p:nvPr>
        </p:nvSpPr>
        <p:spPr>
          <a:ln/>
        </p:spPr>
      </p:sp>
      <p:sp>
        <p:nvSpPr>
          <p:cNvPr id="13209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06512B-B198-4D17-B937-41CA690E2951}" type="slidenum">
              <a:rPr lang="zh-CN" altLang="en-US"/>
              <a:pPr/>
              <a:t>38</a:t>
            </a:fld>
            <a:endParaRPr lang="en-US" altLang="zh-CN"/>
          </a:p>
        </p:txBody>
      </p:sp>
      <p:sp>
        <p:nvSpPr>
          <p:cNvPr id="134146" name="Rectangle 2"/>
          <p:cNvSpPr>
            <a:spLocks noChangeArrowheads="1" noTextEdit="1"/>
          </p:cNvSpPr>
          <p:nvPr>
            <p:ph type="sldImg"/>
          </p:nvPr>
        </p:nvSpPr>
        <p:spPr>
          <a:ln/>
        </p:spPr>
      </p:sp>
      <p:sp>
        <p:nvSpPr>
          <p:cNvPr id="13414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85281E-3793-4F76-9706-F6D5BE37B578}" type="slidenum">
              <a:rPr lang="zh-CN" altLang="en-US"/>
              <a:pPr/>
              <a:t>39</a:t>
            </a:fld>
            <a:endParaRPr lang="en-US" altLang="zh-CN"/>
          </a:p>
        </p:txBody>
      </p:sp>
      <p:sp>
        <p:nvSpPr>
          <p:cNvPr id="136194" name="Rectangle 2"/>
          <p:cNvSpPr>
            <a:spLocks noChangeArrowheads="1" noTextEdit="1"/>
          </p:cNvSpPr>
          <p:nvPr>
            <p:ph type="sldImg"/>
          </p:nvPr>
        </p:nvSpPr>
        <p:spPr>
          <a:ln/>
        </p:spPr>
      </p:sp>
      <p:sp>
        <p:nvSpPr>
          <p:cNvPr id="13619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751F59-62BB-4570-8D4B-25D81F280173}" type="slidenum">
              <a:rPr lang="zh-CN" altLang="en-US"/>
              <a:pPr/>
              <a:t>4</a:t>
            </a:fld>
            <a:endParaRPr lang="en-US" altLang="zh-CN"/>
          </a:p>
        </p:txBody>
      </p:sp>
      <p:sp>
        <p:nvSpPr>
          <p:cNvPr id="87042" name="Rectangle 2"/>
          <p:cNvSpPr>
            <a:spLocks noChangeArrowheads="1" noTextEdit="1"/>
          </p:cNvSpPr>
          <p:nvPr>
            <p:ph type="sldImg"/>
          </p:nvPr>
        </p:nvSpPr>
        <p:spPr>
          <a:ln/>
        </p:spPr>
      </p:sp>
      <p:sp>
        <p:nvSpPr>
          <p:cNvPr id="8704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7990D0-1169-4389-A356-A0FB65E660EF}" type="slidenum">
              <a:rPr lang="zh-CN" altLang="en-US"/>
              <a:pPr/>
              <a:t>40</a:t>
            </a:fld>
            <a:endParaRPr lang="en-US" altLang="zh-CN"/>
          </a:p>
        </p:txBody>
      </p:sp>
      <p:sp>
        <p:nvSpPr>
          <p:cNvPr id="138242" name="Rectangle 2"/>
          <p:cNvSpPr>
            <a:spLocks noChangeArrowheads="1" noTextEdit="1"/>
          </p:cNvSpPr>
          <p:nvPr>
            <p:ph type="sldImg"/>
          </p:nvPr>
        </p:nvSpPr>
        <p:spPr>
          <a:ln/>
        </p:spPr>
      </p:sp>
      <p:sp>
        <p:nvSpPr>
          <p:cNvPr id="13824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1F8CB7-8227-44C3-8859-0C59F815C2E1}" type="slidenum">
              <a:rPr lang="zh-CN" altLang="en-US"/>
              <a:pPr/>
              <a:t>41</a:t>
            </a:fld>
            <a:endParaRPr lang="en-US" altLang="zh-CN"/>
          </a:p>
        </p:txBody>
      </p:sp>
      <p:sp>
        <p:nvSpPr>
          <p:cNvPr id="140290" name="Rectangle 2"/>
          <p:cNvSpPr>
            <a:spLocks noChangeArrowheads="1" noTextEdit="1"/>
          </p:cNvSpPr>
          <p:nvPr>
            <p:ph type="sldImg"/>
          </p:nvPr>
        </p:nvSpPr>
        <p:spPr>
          <a:ln/>
        </p:spPr>
      </p:sp>
      <p:sp>
        <p:nvSpPr>
          <p:cNvPr id="14029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803D37-3244-413D-9B98-8EAF57F814B1}" type="slidenum">
              <a:rPr lang="zh-CN" altLang="en-US"/>
              <a:pPr/>
              <a:t>42</a:t>
            </a:fld>
            <a:endParaRPr lang="en-US" altLang="zh-CN"/>
          </a:p>
        </p:txBody>
      </p:sp>
      <p:sp>
        <p:nvSpPr>
          <p:cNvPr id="142338" name="Rectangle 2"/>
          <p:cNvSpPr>
            <a:spLocks noChangeArrowheads="1" noTextEdit="1"/>
          </p:cNvSpPr>
          <p:nvPr>
            <p:ph type="sldImg"/>
          </p:nvPr>
        </p:nvSpPr>
        <p:spPr>
          <a:ln/>
        </p:spPr>
      </p:sp>
      <p:sp>
        <p:nvSpPr>
          <p:cNvPr id="14233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DA5090-4A8D-4043-B811-51242399306D}" type="slidenum">
              <a:rPr lang="zh-CN" altLang="en-US"/>
              <a:pPr/>
              <a:t>43</a:t>
            </a:fld>
            <a:endParaRPr lang="en-US" altLang="zh-CN"/>
          </a:p>
        </p:txBody>
      </p:sp>
      <p:sp>
        <p:nvSpPr>
          <p:cNvPr id="144386" name="Rectangle 2"/>
          <p:cNvSpPr>
            <a:spLocks noChangeArrowheads="1" noTextEdit="1"/>
          </p:cNvSpPr>
          <p:nvPr>
            <p:ph type="sldImg"/>
          </p:nvPr>
        </p:nvSpPr>
        <p:spPr>
          <a:ln/>
        </p:spPr>
      </p:sp>
      <p:sp>
        <p:nvSpPr>
          <p:cNvPr id="14438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775BF5-F357-4E8A-A655-FEE4E6986179}" type="slidenum">
              <a:rPr lang="zh-CN" altLang="en-US"/>
              <a:pPr/>
              <a:t>44</a:t>
            </a:fld>
            <a:endParaRPr lang="en-US" altLang="zh-CN"/>
          </a:p>
        </p:txBody>
      </p:sp>
      <p:sp>
        <p:nvSpPr>
          <p:cNvPr id="146434" name="Rectangle 2"/>
          <p:cNvSpPr>
            <a:spLocks noChangeArrowheads="1" noTextEdit="1"/>
          </p:cNvSpPr>
          <p:nvPr>
            <p:ph type="sldImg"/>
          </p:nvPr>
        </p:nvSpPr>
        <p:spPr>
          <a:ln/>
        </p:spPr>
      </p:sp>
      <p:sp>
        <p:nvSpPr>
          <p:cNvPr id="14643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84217F-5633-486A-B52B-B0959B84048B}" type="slidenum">
              <a:rPr lang="zh-CN" altLang="en-US"/>
              <a:pPr/>
              <a:t>45</a:t>
            </a:fld>
            <a:endParaRPr lang="en-US" altLang="zh-CN"/>
          </a:p>
        </p:txBody>
      </p:sp>
      <p:sp>
        <p:nvSpPr>
          <p:cNvPr id="148482" name="Rectangle 2"/>
          <p:cNvSpPr>
            <a:spLocks noChangeArrowheads="1" noTextEdit="1"/>
          </p:cNvSpPr>
          <p:nvPr>
            <p:ph type="sldImg"/>
          </p:nvPr>
        </p:nvSpPr>
        <p:spPr>
          <a:ln/>
        </p:spPr>
      </p:sp>
      <p:sp>
        <p:nvSpPr>
          <p:cNvPr id="14848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F6653A-CABE-45C5-90C9-EBE154E95E4E}" type="slidenum">
              <a:rPr lang="zh-CN" altLang="en-US"/>
              <a:pPr/>
              <a:t>46</a:t>
            </a:fld>
            <a:endParaRPr lang="en-US" altLang="zh-CN"/>
          </a:p>
        </p:txBody>
      </p:sp>
      <p:sp>
        <p:nvSpPr>
          <p:cNvPr id="150530" name="Rectangle 2"/>
          <p:cNvSpPr>
            <a:spLocks noChangeArrowheads="1" noTextEdit="1"/>
          </p:cNvSpPr>
          <p:nvPr>
            <p:ph type="sldImg"/>
          </p:nvPr>
        </p:nvSpPr>
        <p:spPr>
          <a:ln/>
        </p:spPr>
      </p:sp>
      <p:sp>
        <p:nvSpPr>
          <p:cNvPr id="15053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054B19-45B6-4867-BDC1-2A1F8F82046F}" type="slidenum">
              <a:rPr lang="zh-CN" altLang="en-US"/>
              <a:pPr/>
              <a:t>47</a:t>
            </a:fld>
            <a:endParaRPr lang="en-US" altLang="zh-CN"/>
          </a:p>
        </p:txBody>
      </p:sp>
      <p:sp>
        <p:nvSpPr>
          <p:cNvPr id="152578" name="Rectangle 2"/>
          <p:cNvSpPr>
            <a:spLocks noChangeArrowheads="1" noTextEdit="1"/>
          </p:cNvSpPr>
          <p:nvPr>
            <p:ph type="sldImg"/>
          </p:nvPr>
        </p:nvSpPr>
        <p:spPr>
          <a:ln/>
        </p:spPr>
      </p:sp>
      <p:sp>
        <p:nvSpPr>
          <p:cNvPr id="1525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8120DC-7918-4DF9-840C-D95A33063DB0}" type="slidenum">
              <a:rPr lang="zh-CN" altLang="en-US"/>
              <a:pPr/>
              <a:t>48</a:t>
            </a:fld>
            <a:endParaRPr lang="en-US" altLang="zh-CN"/>
          </a:p>
        </p:txBody>
      </p:sp>
      <p:sp>
        <p:nvSpPr>
          <p:cNvPr id="154626" name="Rectangle 2"/>
          <p:cNvSpPr>
            <a:spLocks noChangeArrowheads="1" noTextEdit="1"/>
          </p:cNvSpPr>
          <p:nvPr>
            <p:ph type="sldImg"/>
          </p:nvPr>
        </p:nvSpPr>
        <p:spPr>
          <a:ln/>
        </p:spPr>
      </p:sp>
      <p:sp>
        <p:nvSpPr>
          <p:cNvPr id="15462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0207BC-CDA2-4401-921A-9BF0C5E4FC3A}" type="slidenum">
              <a:rPr lang="zh-CN" altLang="en-US"/>
              <a:pPr/>
              <a:t>49</a:t>
            </a:fld>
            <a:endParaRPr lang="en-US" altLang="zh-CN"/>
          </a:p>
        </p:txBody>
      </p:sp>
      <p:sp>
        <p:nvSpPr>
          <p:cNvPr id="156674" name="Rectangle 2"/>
          <p:cNvSpPr>
            <a:spLocks noChangeArrowheads="1" noTextEdit="1"/>
          </p:cNvSpPr>
          <p:nvPr>
            <p:ph type="sldImg"/>
          </p:nvPr>
        </p:nvSpPr>
        <p:spPr>
          <a:ln/>
        </p:spPr>
      </p:sp>
      <p:sp>
        <p:nvSpPr>
          <p:cNvPr id="15667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42BD47-DF75-4B28-88D0-9E837C0C1CA5}" type="slidenum">
              <a:rPr lang="zh-CN" altLang="en-US"/>
              <a:pPr/>
              <a:t>5</a:t>
            </a:fld>
            <a:endParaRPr lang="en-US" altLang="zh-CN"/>
          </a:p>
        </p:txBody>
      </p:sp>
      <p:sp>
        <p:nvSpPr>
          <p:cNvPr id="88066" name="Rectangle 2"/>
          <p:cNvSpPr>
            <a:spLocks noChangeArrowheads="1" noTextEdit="1"/>
          </p:cNvSpPr>
          <p:nvPr>
            <p:ph type="sldImg"/>
          </p:nvPr>
        </p:nvSpPr>
        <p:spPr>
          <a:ln/>
        </p:spPr>
      </p:sp>
      <p:sp>
        <p:nvSpPr>
          <p:cNvPr id="8806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A0E828-71E2-45CC-AC21-E99C9F82AFC7}" type="slidenum">
              <a:rPr lang="zh-CN" altLang="en-US"/>
              <a:pPr/>
              <a:t>50</a:t>
            </a:fld>
            <a:endParaRPr lang="en-US" altLang="zh-CN"/>
          </a:p>
        </p:txBody>
      </p:sp>
      <p:sp>
        <p:nvSpPr>
          <p:cNvPr id="158722" name="Rectangle 2"/>
          <p:cNvSpPr>
            <a:spLocks noChangeArrowheads="1" noTextEdit="1"/>
          </p:cNvSpPr>
          <p:nvPr>
            <p:ph type="sldImg"/>
          </p:nvPr>
        </p:nvSpPr>
        <p:spPr>
          <a:ln/>
        </p:spPr>
      </p:sp>
      <p:sp>
        <p:nvSpPr>
          <p:cNvPr id="15872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9261CE-1ADD-4F15-8B24-824F63D2135A}" type="slidenum">
              <a:rPr lang="zh-CN" altLang="en-US"/>
              <a:pPr/>
              <a:t>51</a:t>
            </a:fld>
            <a:endParaRPr lang="en-US" altLang="zh-CN"/>
          </a:p>
        </p:txBody>
      </p:sp>
      <p:sp>
        <p:nvSpPr>
          <p:cNvPr id="160770" name="Rectangle 2"/>
          <p:cNvSpPr>
            <a:spLocks noChangeArrowheads="1" noTextEdit="1"/>
          </p:cNvSpPr>
          <p:nvPr>
            <p:ph type="sldImg"/>
          </p:nvPr>
        </p:nvSpPr>
        <p:spPr>
          <a:ln/>
        </p:spPr>
      </p:sp>
      <p:sp>
        <p:nvSpPr>
          <p:cNvPr id="16077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0FA438-C7BE-4CFF-B943-16A1E494EC01}" type="slidenum">
              <a:rPr lang="zh-CN" altLang="en-US"/>
              <a:pPr/>
              <a:t>52</a:t>
            </a:fld>
            <a:endParaRPr lang="en-US" altLang="zh-CN"/>
          </a:p>
        </p:txBody>
      </p:sp>
      <p:sp>
        <p:nvSpPr>
          <p:cNvPr id="162818" name="Rectangle 2"/>
          <p:cNvSpPr>
            <a:spLocks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C2272C-5C36-44AD-8B52-927402105794}" type="slidenum">
              <a:rPr lang="zh-CN" altLang="en-US"/>
              <a:pPr/>
              <a:t>53</a:t>
            </a:fld>
            <a:endParaRPr lang="en-US" altLang="zh-CN"/>
          </a:p>
        </p:txBody>
      </p:sp>
      <p:sp>
        <p:nvSpPr>
          <p:cNvPr id="164866" name="Rectangle 2"/>
          <p:cNvSpPr>
            <a:spLocks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6AA56D-CF7B-4227-A89D-086558CD626A}" type="slidenum">
              <a:rPr lang="zh-CN" altLang="en-US"/>
              <a:pPr/>
              <a:t>54</a:t>
            </a:fld>
            <a:endParaRPr lang="en-US" altLang="zh-CN"/>
          </a:p>
        </p:txBody>
      </p:sp>
      <p:sp>
        <p:nvSpPr>
          <p:cNvPr id="166914" name="Rectangle 2"/>
          <p:cNvSpPr>
            <a:spLocks noChangeArrowheads="1" noTextEdit="1"/>
          </p:cNvSpPr>
          <p:nvPr>
            <p:ph type="sldImg"/>
          </p:nvPr>
        </p:nvSpPr>
        <p:spPr>
          <a:ln/>
        </p:spPr>
      </p:sp>
      <p:sp>
        <p:nvSpPr>
          <p:cNvPr id="16691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7187EB-9340-4C60-8FE4-32135E6EB7FA}" type="slidenum">
              <a:rPr lang="zh-CN" altLang="en-US"/>
              <a:pPr/>
              <a:t>55</a:t>
            </a:fld>
            <a:endParaRPr lang="en-US" altLang="zh-CN"/>
          </a:p>
        </p:txBody>
      </p:sp>
      <p:sp>
        <p:nvSpPr>
          <p:cNvPr id="168962" name="Rectangle 2"/>
          <p:cNvSpPr>
            <a:spLocks noChangeArrowheads="1" noTextEdit="1"/>
          </p:cNvSpPr>
          <p:nvPr>
            <p:ph type="sldImg"/>
          </p:nvPr>
        </p:nvSpPr>
        <p:spPr>
          <a:ln/>
        </p:spPr>
      </p:sp>
      <p:sp>
        <p:nvSpPr>
          <p:cNvPr id="16896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6A6D69-FD83-44D4-B714-BDAF7BFC2620}" type="slidenum">
              <a:rPr lang="zh-CN" altLang="en-US"/>
              <a:pPr/>
              <a:t>56</a:t>
            </a:fld>
            <a:endParaRPr lang="en-US" altLang="zh-CN"/>
          </a:p>
        </p:txBody>
      </p:sp>
      <p:sp>
        <p:nvSpPr>
          <p:cNvPr id="171010" name="Rectangle 2"/>
          <p:cNvSpPr>
            <a:spLocks noChangeArrowheads="1" noTextEdit="1"/>
          </p:cNvSpPr>
          <p:nvPr>
            <p:ph type="sldImg"/>
          </p:nvPr>
        </p:nvSpPr>
        <p:spPr>
          <a:ln/>
        </p:spPr>
      </p:sp>
      <p:sp>
        <p:nvSpPr>
          <p:cNvPr id="17101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2D0323-10EC-4835-B608-530DDB866F7D}" type="slidenum">
              <a:rPr lang="zh-CN" altLang="en-US"/>
              <a:pPr/>
              <a:t>57</a:t>
            </a:fld>
            <a:endParaRPr lang="en-US" altLang="zh-CN"/>
          </a:p>
        </p:txBody>
      </p:sp>
      <p:sp>
        <p:nvSpPr>
          <p:cNvPr id="173058" name="Rectangle 2"/>
          <p:cNvSpPr>
            <a:spLocks noChangeArrowheads="1" noTextEdit="1"/>
          </p:cNvSpPr>
          <p:nvPr>
            <p:ph type="sldImg"/>
          </p:nvPr>
        </p:nvSpPr>
        <p:spPr>
          <a:ln/>
        </p:spPr>
      </p:sp>
      <p:sp>
        <p:nvSpPr>
          <p:cNvPr id="17305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22ABFA-2D46-4E8C-B9DA-E1B69728DB32}" type="slidenum">
              <a:rPr lang="zh-CN" altLang="en-US"/>
              <a:pPr/>
              <a:t>58</a:t>
            </a:fld>
            <a:endParaRPr lang="en-US" altLang="zh-CN"/>
          </a:p>
        </p:txBody>
      </p:sp>
      <p:sp>
        <p:nvSpPr>
          <p:cNvPr id="175106" name="Rectangle 2"/>
          <p:cNvSpPr>
            <a:spLocks noChangeArrowheads="1" noTextEdit="1"/>
          </p:cNvSpPr>
          <p:nvPr>
            <p:ph type="sldImg"/>
          </p:nvPr>
        </p:nvSpPr>
        <p:spPr>
          <a:ln/>
        </p:spPr>
      </p:sp>
      <p:sp>
        <p:nvSpPr>
          <p:cNvPr id="17510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B306C8-C451-459F-B661-F441ADF4C11C}" type="slidenum">
              <a:rPr lang="zh-CN" altLang="en-US"/>
              <a:pPr/>
              <a:t>59</a:t>
            </a:fld>
            <a:endParaRPr lang="en-US" altLang="zh-CN"/>
          </a:p>
        </p:txBody>
      </p:sp>
      <p:sp>
        <p:nvSpPr>
          <p:cNvPr id="177154" name="Rectangle 2"/>
          <p:cNvSpPr>
            <a:spLocks noChangeArrowheads="1" noTextEdit="1"/>
          </p:cNvSpPr>
          <p:nvPr>
            <p:ph type="sldImg"/>
          </p:nvPr>
        </p:nvSpPr>
        <p:spPr>
          <a:ln/>
        </p:spPr>
      </p:sp>
      <p:sp>
        <p:nvSpPr>
          <p:cNvPr id="17715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23039D-08D5-486A-B43B-68AFF0B0402F}" type="slidenum">
              <a:rPr lang="zh-CN" altLang="en-US"/>
              <a:pPr/>
              <a:t>6</a:t>
            </a:fld>
            <a:endParaRPr lang="en-US" altLang="zh-CN"/>
          </a:p>
        </p:txBody>
      </p:sp>
      <p:sp>
        <p:nvSpPr>
          <p:cNvPr id="89090" name="Rectangle 2"/>
          <p:cNvSpPr>
            <a:spLocks noChangeArrowheads="1" noTextEdit="1"/>
          </p:cNvSpPr>
          <p:nvPr>
            <p:ph type="sldImg"/>
          </p:nvPr>
        </p:nvSpPr>
        <p:spPr>
          <a:ln/>
        </p:spPr>
      </p:sp>
      <p:sp>
        <p:nvSpPr>
          <p:cNvPr id="8909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13BF7C-406A-4A1F-A4AB-ED84F4F7900E}" type="slidenum">
              <a:rPr lang="zh-CN" altLang="en-US"/>
              <a:pPr/>
              <a:t>60</a:t>
            </a:fld>
            <a:endParaRPr lang="en-US" altLang="zh-CN"/>
          </a:p>
        </p:txBody>
      </p:sp>
      <p:sp>
        <p:nvSpPr>
          <p:cNvPr id="179202" name="Rectangle 2"/>
          <p:cNvSpPr>
            <a:spLocks noChangeArrowheads="1" noTextEdit="1"/>
          </p:cNvSpPr>
          <p:nvPr>
            <p:ph type="sldImg"/>
          </p:nvPr>
        </p:nvSpPr>
        <p:spPr>
          <a:ln/>
        </p:spPr>
      </p:sp>
      <p:sp>
        <p:nvSpPr>
          <p:cNvPr id="17920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A6712E-5D30-4F5D-BF35-ACD7F7AA309A}" type="slidenum">
              <a:rPr lang="zh-CN" altLang="en-US"/>
              <a:pPr/>
              <a:t>61</a:t>
            </a:fld>
            <a:endParaRPr lang="en-US" altLang="zh-CN"/>
          </a:p>
        </p:txBody>
      </p:sp>
      <p:sp>
        <p:nvSpPr>
          <p:cNvPr id="181250" name="Rectangle 2"/>
          <p:cNvSpPr>
            <a:spLocks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2E0B3D-9218-4B0B-8FB1-8D10B3E03F93}" type="slidenum">
              <a:rPr lang="zh-CN" altLang="en-US"/>
              <a:pPr/>
              <a:t>7</a:t>
            </a:fld>
            <a:endParaRPr lang="en-US" altLang="zh-CN"/>
          </a:p>
        </p:txBody>
      </p:sp>
      <p:sp>
        <p:nvSpPr>
          <p:cNvPr id="90114" name="Rectangle 2"/>
          <p:cNvSpPr>
            <a:spLocks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B1F968-0D01-4220-8F06-0EE73869965D}" type="slidenum">
              <a:rPr lang="zh-CN" altLang="en-US"/>
              <a:pPr/>
              <a:t>8</a:t>
            </a:fld>
            <a:endParaRPr lang="en-US" altLang="zh-CN"/>
          </a:p>
        </p:txBody>
      </p:sp>
      <p:sp>
        <p:nvSpPr>
          <p:cNvPr id="91138" name="Rectangle 2"/>
          <p:cNvSpPr>
            <a:spLocks noChangeArrowheads="1" noTextEdit="1"/>
          </p:cNvSpPr>
          <p:nvPr>
            <p:ph type="sldImg"/>
          </p:nvPr>
        </p:nvSpPr>
        <p:spPr>
          <a:ln/>
        </p:spPr>
      </p:sp>
      <p:sp>
        <p:nvSpPr>
          <p:cNvPr id="9113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5DAD80-1056-40B3-A601-4262D454C8A0}" type="slidenum">
              <a:rPr lang="zh-CN" altLang="en-US"/>
              <a:pPr/>
              <a:t>9</a:t>
            </a:fld>
            <a:endParaRPr lang="en-US" altLang="zh-CN"/>
          </a:p>
        </p:txBody>
      </p:sp>
      <p:sp>
        <p:nvSpPr>
          <p:cNvPr id="92162" name="Rectangle 2"/>
          <p:cNvSpPr>
            <a:spLocks noChangeArrowheads="1" noTextEdit="1"/>
          </p:cNvSpPr>
          <p:nvPr>
            <p:ph type="sldImg"/>
          </p:nvPr>
        </p:nvSpPr>
        <p:spPr>
          <a:ln/>
        </p:spPr>
      </p:sp>
      <p:sp>
        <p:nvSpPr>
          <p:cNvPr id="92163" name="Rectangle 3"/>
          <p:cNvSpPr>
            <a:spLocks noGrp="1" noChangeArrowheads="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E45E86A-0A69-4871-A067-81AB4E5C916A}" type="slidenum">
              <a:rPr lang="zh-CN" altLang="en-US"/>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A7E5449-AEDB-4C1D-B2FD-E56C199EB87C}" type="slidenum">
              <a:rPr lang="zh-CN" altLang="en-US"/>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EB610AB-2DE9-4CAA-ACB9-FF98AF769341}" type="slidenum">
              <a:rPr lang="zh-CN" altLang="en-US"/>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C0E45C2-C2FC-4C24-A8DF-9FA36017CDE2}" type="slidenum">
              <a:rPr lang="zh-CN" altLang="en-US"/>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569933A-C537-4434-A9C2-EB0E3B62012F}" type="slidenum">
              <a:rPr lang="zh-CN" altLang="en-US"/>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E2D7E39-5046-4972-A9C0-3573998B6933}" type="slidenum">
              <a:rPr lang="zh-CN" altLang="en-US"/>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336ABA89-5257-4CFA-86F5-F583C6DFBF67}" type="slidenum">
              <a:rPr lang="zh-CN" altLang="en-US"/>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375A21CF-8279-41B6-A50E-08D7D8B49EE4}" type="slidenum">
              <a:rPr lang="zh-CN" altLang="en-US"/>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FB1889CE-B84D-46AA-8931-2E7B4932A6A7}" type="slidenum">
              <a:rPr lang="zh-CN" altLang="en-US"/>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7B61FF42-3399-4716-AF06-7BE322CF9606}" type="slidenum">
              <a:rPr lang="zh-CN" altLang="en-US"/>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0AF65FF-A30B-4DAE-8ED2-8EBC1A75A286}" type="slidenum">
              <a:rPr lang="zh-CN" altLang="en-US"/>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fontAlgn="base">
              <a:defRPr kumimoji="0" sz="1400" b="0">
                <a:solidFill>
                  <a:schemeClr val="tx1"/>
                </a:solidFill>
              </a:defRPr>
            </a:lvl1pPr>
          </a:lstStyle>
          <a:p>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fontAlgn="base">
              <a:defRPr kumimoji="0" sz="1400" b="0">
                <a:solidFill>
                  <a:schemeClr val="tx1"/>
                </a:solidFill>
              </a:defRPr>
            </a:lvl1pPr>
          </a:lstStyle>
          <a:p>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fontAlgn="base">
              <a:defRPr kumimoji="0" sz="1400" b="0">
                <a:solidFill>
                  <a:schemeClr val="tx1"/>
                </a:solidFill>
              </a:defRPr>
            </a:lvl1pPr>
          </a:lstStyle>
          <a:p>
            <a:fld id="{1BBD5484-5DB7-4BE7-940C-9D4D1B7AF0BB}"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itchFamily="18" charset="0"/>
          <a:ea typeface="宋体" pitchFamily="2" charset="-122"/>
        </a:defRPr>
      </a:lvl2pPr>
      <a:lvl3pPr algn="ctr" rtl="0" fontAlgn="base">
        <a:spcBef>
          <a:spcPct val="0"/>
        </a:spcBef>
        <a:spcAft>
          <a:spcPct val="0"/>
        </a:spcAft>
        <a:defRPr kumimoji="1" sz="4400">
          <a:solidFill>
            <a:schemeClr val="tx2"/>
          </a:solidFill>
          <a:latin typeface="Times New Roman" pitchFamily="18" charset="0"/>
          <a:ea typeface="宋体" pitchFamily="2" charset="-122"/>
        </a:defRPr>
      </a:lvl3pPr>
      <a:lvl4pPr algn="ctr" rtl="0" fontAlgn="base">
        <a:spcBef>
          <a:spcPct val="0"/>
        </a:spcBef>
        <a:spcAft>
          <a:spcPct val="0"/>
        </a:spcAft>
        <a:defRPr kumimoji="1" sz="4400">
          <a:solidFill>
            <a:schemeClr val="tx2"/>
          </a:solidFill>
          <a:latin typeface="Times New Roman" pitchFamily="18" charset="0"/>
          <a:ea typeface="宋体" pitchFamily="2" charset="-122"/>
        </a:defRPr>
      </a:lvl4pPr>
      <a:lvl5pPr algn="ctr" rtl="0" fontAlgn="base">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2.jpeg"/><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4.jpeg"/><Relationship Id="rId4" Type="http://schemas.openxmlformats.org/officeDocument/2006/relationships/oleObject" Target="../embeddings/oleObject2.bin"/></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12.bin"/><Relationship Id="rId5" Type="http://schemas.openxmlformats.org/officeDocument/2006/relationships/image" Target="../media/image17.jpeg"/><Relationship Id="rId4" Type="http://schemas.openxmlformats.org/officeDocument/2006/relationships/oleObject" Target="../embeddings/oleObject11.bin"/></Relationships>
</file>

<file path=ppt/slides/_rels/slide4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21.jpeg"/><Relationship Id="rId4" Type="http://schemas.openxmlformats.org/officeDocument/2006/relationships/oleObject" Target="../embeddings/oleObject13.bin"/></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23.jpeg"/><Relationship Id="rId4" Type="http://schemas.openxmlformats.org/officeDocument/2006/relationships/oleObject" Target="../embeddings/oleObject14.bin"/></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25.jpeg"/><Relationship Id="rId4" Type="http://schemas.openxmlformats.org/officeDocument/2006/relationships/oleObject" Target="../embeddings/oleObject15.bin"/></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7.xml"/><Relationship Id="rId1" Type="http://schemas.openxmlformats.org/officeDocument/2006/relationships/vmlDrawing" Target="../drawings/vmlDrawing10.vml"/><Relationship Id="rId5" Type="http://schemas.openxmlformats.org/officeDocument/2006/relationships/image" Target="../media/image27.jpeg"/><Relationship Id="rId4" Type="http://schemas.openxmlformats.org/officeDocument/2006/relationships/oleObject" Target="../embeddings/oleObject16.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7.xml"/><Relationship Id="rId1" Type="http://schemas.openxmlformats.org/officeDocument/2006/relationships/vmlDrawing" Target="../drawings/vmlDrawing11.vml"/><Relationship Id="rId5" Type="http://schemas.openxmlformats.org/officeDocument/2006/relationships/image" Target="../media/image29.jpeg"/><Relationship Id="rId4" Type="http://schemas.openxmlformats.org/officeDocument/2006/relationships/oleObject" Target="../embeddings/oleObject17.bin"/></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7.xml"/><Relationship Id="rId1" Type="http://schemas.openxmlformats.org/officeDocument/2006/relationships/vmlDrawing" Target="../drawings/vmlDrawing12.vml"/><Relationship Id="rId5" Type="http://schemas.openxmlformats.org/officeDocument/2006/relationships/oleObject" Target="../embeddings/oleObject18.bin"/><Relationship Id="rId4" Type="http://schemas.openxmlformats.org/officeDocument/2006/relationships/image" Target="../media/image17.jpe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9.jpeg"/><Relationship Id="rId4" Type="http://schemas.openxmlformats.org/officeDocument/2006/relationships/oleObject" Target="../embeddings/oleObject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ext Box 4"/>
          <p:cNvSpPr txBox="1">
            <a:spLocks noChangeArrowheads="1"/>
          </p:cNvSpPr>
          <p:nvPr/>
        </p:nvSpPr>
        <p:spPr bwMode="auto">
          <a:xfrm>
            <a:off x="685800" y="685800"/>
            <a:ext cx="5943600" cy="579438"/>
          </a:xfrm>
          <a:prstGeom prst="rect">
            <a:avLst/>
          </a:prstGeom>
          <a:noFill/>
          <a:ln w="9525">
            <a:noFill/>
            <a:miter lim="800000"/>
            <a:headEnd/>
            <a:tailEnd/>
          </a:ln>
          <a:effectLst/>
        </p:spPr>
        <p:txBody>
          <a:bodyPr>
            <a:spAutoFit/>
          </a:bodyPr>
          <a:lstStyle/>
          <a:p>
            <a:pPr>
              <a:spcBef>
                <a:spcPct val="50000"/>
              </a:spcBef>
            </a:pPr>
            <a:r>
              <a:rPr lang="zh-CN" altLang="en-US" sz="3200">
                <a:latin typeface="宋体" pitchFamily="2" charset="-122"/>
              </a:rPr>
              <a:t>第</a:t>
            </a:r>
            <a:r>
              <a:rPr lang="en-US" altLang="zh-CN" sz="3200"/>
              <a:t>4</a:t>
            </a:r>
            <a:r>
              <a:rPr lang="zh-CN" altLang="en-US" sz="3200">
                <a:latin typeface="宋体" pitchFamily="2" charset="-122"/>
              </a:rPr>
              <a:t>章 人工神经网络</a:t>
            </a:r>
            <a:endParaRPr lang="zh-CN" altLang="en-US" sz="2400"/>
          </a:p>
        </p:txBody>
      </p:sp>
      <p:sp>
        <p:nvSpPr>
          <p:cNvPr id="4102" name="Text Box 6"/>
          <p:cNvSpPr txBox="1">
            <a:spLocks noChangeArrowheads="1"/>
          </p:cNvSpPr>
          <p:nvPr/>
        </p:nvSpPr>
        <p:spPr bwMode="auto">
          <a:xfrm>
            <a:off x="755650" y="1557338"/>
            <a:ext cx="6834188" cy="519112"/>
          </a:xfrm>
          <a:prstGeom prst="rect">
            <a:avLst/>
          </a:prstGeom>
          <a:noFill/>
          <a:ln w="9525">
            <a:noFill/>
            <a:miter lim="800000"/>
            <a:headEnd/>
            <a:tailEnd/>
          </a:ln>
          <a:effectLst/>
        </p:spPr>
        <p:txBody>
          <a:bodyPr>
            <a:spAutoFit/>
          </a:bodyPr>
          <a:lstStyle/>
          <a:p>
            <a:pPr>
              <a:spcBef>
                <a:spcPct val="50000"/>
              </a:spcBef>
            </a:pPr>
            <a:r>
              <a:rPr lang="zh-CN" altLang="en-US" u="sng">
                <a:ea typeface="楷体_GB2312" pitchFamily="49" charset="-122"/>
              </a:rPr>
              <a:t>内容</a:t>
            </a:r>
            <a:r>
              <a:rPr lang="zh-CN" altLang="en-US"/>
              <a:t>：教材 </a:t>
            </a:r>
            <a:r>
              <a:rPr lang="en-US" altLang="zh-CN">
                <a:solidFill>
                  <a:srgbClr val="FFFF00"/>
                </a:solidFill>
              </a:rPr>
              <a:t>109-119  </a:t>
            </a:r>
            <a:r>
              <a:rPr lang="zh-CN" altLang="en-US">
                <a:solidFill>
                  <a:srgbClr val="FFFF00"/>
                </a:solidFill>
              </a:rPr>
              <a:t>、</a:t>
            </a:r>
            <a:r>
              <a:rPr lang="en-US" altLang="zh-CN">
                <a:solidFill>
                  <a:srgbClr val="FFFF00"/>
                </a:solidFill>
              </a:rPr>
              <a:t>191-200  </a:t>
            </a:r>
            <a:r>
              <a:rPr lang="zh-CN" altLang="en-US"/>
              <a:t>页</a:t>
            </a:r>
            <a:endParaRPr lang="zh-CN" altLang="en-US" sz="2400"/>
          </a:p>
        </p:txBody>
      </p:sp>
      <p:sp>
        <p:nvSpPr>
          <p:cNvPr id="4103" name="Text Box 7"/>
          <p:cNvSpPr txBox="1">
            <a:spLocks noChangeArrowheads="1"/>
          </p:cNvSpPr>
          <p:nvPr/>
        </p:nvSpPr>
        <p:spPr bwMode="auto">
          <a:xfrm>
            <a:off x="1835150" y="2276475"/>
            <a:ext cx="4953000" cy="3300413"/>
          </a:xfrm>
          <a:prstGeom prst="rect">
            <a:avLst/>
          </a:prstGeom>
          <a:noFill/>
          <a:ln w="9525">
            <a:noFill/>
            <a:miter lim="800000"/>
            <a:headEnd/>
            <a:tailEnd/>
          </a:ln>
          <a:effectLst/>
        </p:spPr>
        <p:txBody>
          <a:bodyPr>
            <a:spAutoFit/>
          </a:bodyPr>
          <a:lstStyle/>
          <a:p>
            <a:pPr algn="just">
              <a:lnSpc>
                <a:spcPct val="150000"/>
              </a:lnSpc>
              <a:spcBef>
                <a:spcPct val="50000"/>
              </a:spcBef>
            </a:pPr>
            <a:r>
              <a:rPr lang="zh-CN" altLang="en-US"/>
              <a:t>4.1  基础知识（补充）</a:t>
            </a:r>
          </a:p>
          <a:p>
            <a:pPr algn="just">
              <a:lnSpc>
                <a:spcPct val="150000"/>
              </a:lnSpc>
              <a:spcBef>
                <a:spcPct val="50000"/>
              </a:spcBef>
            </a:pPr>
            <a:r>
              <a:rPr lang="zh-CN" altLang="en-US"/>
              <a:t>4.2  </a:t>
            </a:r>
            <a:r>
              <a:rPr lang="zh-CN" altLang="en-US">
                <a:solidFill>
                  <a:srgbClr val="FFFF00"/>
                </a:solidFill>
              </a:rPr>
              <a:t>神经元与神经网络</a:t>
            </a:r>
            <a:endParaRPr lang="en-US" altLang="zh-CN">
              <a:solidFill>
                <a:srgbClr val="FFFF00"/>
              </a:solidFill>
            </a:endParaRPr>
          </a:p>
          <a:p>
            <a:pPr algn="just">
              <a:lnSpc>
                <a:spcPct val="150000"/>
              </a:lnSpc>
              <a:spcBef>
                <a:spcPct val="50000"/>
              </a:spcBef>
            </a:pPr>
            <a:r>
              <a:rPr lang="zh-CN" altLang="en-US"/>
              <a:t>4.3  反向传播神经网络</a:t>
            </a:r>
          </a:p>
          <a:p>
            <a:pPr algn="just">
              <a:lnSpc>
                <a:spcPct val="150000"/>
              </a:lnSpc>
              <a:spcBef>
                <a:spcPct val="50000"/>
              </a:spcBef>
            </a:pPr>
            <a:r>
              <a:rPr lang="zh-CN" altLang="en-US"/>
              <a:t>4.4  </a:t>
            </a:r>
            <a:r>
              <a:rPr lang="zh-CN" altLang="en-US">
                <a:solidFill>
                  <a:srgbClr val="FFFF00"/>
                </a:solidFill>
              </a:rPr>
              <a:t>离散的</a:t>
            </a:r>
            <a:r>
              <a:rPr lang="en-US" altLang="zh-CN">
                <a:solidFill>
                  <a:srgbClr val="FFFF00"/>
                </a:solidFill>
              </a:rPr>
              <a:t>Hopfield</a:t>
            </a:r>
            <a:r>
              <a:rPr lang="zh-CN" altLang="en-US">
                <a:solidFill>
                  <a:srgbClr val="FFFF00"/>
                </a:solidFill>
              </a:rPr>
              <a:t>网络</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2272" name="Object 1024"/>
          <p:cNvGraphicFramePr>
            <a:graphicFrameLocks noChangeAspect="1"/>
          </p:cNvGraphicFramePr>
          <p:nvPr/>
        </p:nvGraphicFramePr>
        <p:xfrm>
          <a:off x="990600" y="914400"/>
          <a:ext cx="762000" cy="914400"/>
        </p:xfrm>
        <a:graphic>
          <a:graphicData uri="http://schemas.openxmlformats.org/presentationml/2006/ole">
            <p:oleObj spid="_x0000_s182272" r:id="rId4" imgW="190500" imgH="228600" progId="Equation.DSMT4">
              <p:embed/>
            </p:oleObj>
          </a:graphicData>
        </a:graphic>
      </p:graphicFrame>
      <p:sp>
        <p:nvSpPr>
          <p:cNvPr id="44036" name="Text Box 4"/>
          <p:cNvSpPr txBox="1">
            <a:spLocks noChangeArrowheads="1"/>
          </p:cNvSpPr>
          <p:nvPr/>
        </p:nvSpPr>
        <p:spPr bwMode="auto">
          <a:xfrm>
            <a:off x="1828800" y="1143000"/>
            <a:ext cx="6324600" cy="519113"/>
          </a:xfrm>
          <a:prstGeom prst="rect">
            <a:avLst/>
          </a:prstGeom>
          <a:noFill/>
          <a:ln w="9525">
            <a:noFill/>
            <a:miter lim="800000"/>
            <a:headEnd/>
            <a:tailEnd/>
          </a:ln>
          <a:effectLst/>
        </p:spPr>
        <p:txBody>
          <a:bodyPr>
            <a:spAutoFit/>
          </a:bodyPr>
          <a:lstStyle/>
          <a:p>
            <a:pPr>
              <a:spcBef>
                <a:spcPct val="50000"/>
              </a:spcBef>
            </a:pPr>
            <a:r>
              <a:rPr lang="zh-CN" altLang="en-US">
                <a:latin typeface="宋体" pitchFamily="2" charset="-122"/>
              </a:rPr>
              <a:t>是迭代步长，可以用一维搜索来确定</a:t>
            </a:r>
            <a:r>
              <a:rPr lang="zh-CN" altLang="en-US" sz="2400"/>
              <a:t> </a:t>
            </a:r>
          </a:p>
        </p:txBody>
      </p:sp>
      <p:graphicFrame>
        <p:nvGraphicFramePr>
          <p:cNvPr id="182273" name="Object 1025"/>
          <p:cNvGraphicFramePr>
            <a:graphicFrameLocks noChangeAspect="1"/>
          </p:cNvGraphicFramePr>
          <p:nvPr/>
        </p:nvGraphicFramePr>
        <p:xfrm>
          <a:off x="2057400" y="1981200"/>
          <a:ext cx="3505200" cy="895350"/>
        </p:xfrm>
        <a:graphic>
          <a:graphicData uri="http://schemas.openxmlformats.org/presentationml/2006/ole">
            <p:oleObj spid="_x0000_s182273" r:id="rId5" imgW="1346200" imgH="342900" progId="Equation.DSMT4">
              <p:embed/>
            </p:oleObj>
          </a:graphicData>
        </a:graphic>
      </p:graphicFrame>
      <p:sp>
        <p:nvSpPr>
          <p:cNvPr id="44039" name="Text Box 7"/>
          <p:cNvSpPr txBox="1">
            <a:spLocks noChangeArrowheads="1"/>
          </p:cNvSpPr>
          <p:nvPr/>
        </p:nvSpPr>
        <p:spPr bwMode="auto">
          <a:xfrm>
            <a:off x="990600" y="3200400"/>
            <a:ext cx="2438400" cy="519113"/>
          </a:xfrm>
          <a:prstGeom prst="rect">
            <a:avLst/>
          </a:prstGeom>
          <a:noFill/>
          <a:ln w="9525">
            <a:noFill/>
            <a:miter lim="800000"/>
            <a:headEnd/>
            <a:tailEnd/>
          </a:ln>
          <a:effectLst/>
        </p:spPr>
        <p:txBody>
          <a:bodyPr>
            <a:spAutoFit/>
          </a:bodyPr>
          <a:lstStyle/>
          <a:p>
            <a:pPr>
              <a:spcBef>
                <a:spcPct val="50000"/>
              </a:spcBef>
            </a:pPr>
            <a:r>
              <a:rPr lang="zh-CN" altLang="en-US">
                <a:latin typeface="宋体" pitchFamily="2" charset="-122"/>
              </a:rPr>
              <a:t>终止准则</a:t>
            </a:r>
            <a:r>
              <a:rPr lang="zh-CN" altLang="en-US"/>
              <a:t> ：</a:t>
            </a:r>
          </a:p>
        </p:txBody>
      </p:sp>
      <p:graphicFrame>
        <p:nvGraphicFramePr>
          <p:cNvPr id="182274" name="Object 1026"/>
          <p:cNvGraphicFramePr>
            <a:graphicFrameLocks noChangeAspect="1"/>
          </p:cNvGraphicFramePr>
          <p:nvPr/>
        </p:nvGraphicFramePr>
        <p:xfrm>
          <a:off x="2971800" y="3429000"/>
          <a:ext cx="2393950" cy="1046163"/>
        </p:xfrm>
        <a:graphic>
          <a:graphicData uri="http://schemas.openxmlformats.org/presentationml/2006/ole">
            <p:oleObj spid="_x0000_s182274" name="Equation" r:id="rId6" imgW="583920" imgH="253800" progId="Equation.DSMT4">
              <p:embed/>
            </p:oleObj>
          </a:graphicData>
        </a:graphic>
      </p:graphicFrame>
      <p:sp>
        <p:nvSpPr>
          <p:cNvPr id="44043" name="Text Box 11"/>
          <p:cNvSpPr txBox="1">
            <a:spLocks noChangeArrowheads="1"/>
          </p:cNvSpPr>
          <p:nvPr/>
        </p:nvSpPr>
        <p:spPr bwMode="auto">
          <a:xfrm>
            <a:off x="2971800" y="4800600"/>
            <a:ext cx="2514600" cy="519113"/>
          </a:xfrm>
          <a:prstGeom prst="rect">
            <a:avLst/>
          </a:prstGeom>
          <a:noFill/>
          <a:ln w="9525">
            <a:noFill/>
            <a:miter lim="800000"/>
            <a:headEnd/>
            <a:tailEnd/>
          </a:ln>
          <a:effectLst/>
        </p:spPr>
        <p:txBody>
          <a:bodyPr>
            <a:spAutoFit/>
          </a:bodyPr>
          <a:lstStyle/>
          <a:p>
            <a:pPr>
              <a:spcBef>
                <a:spcPct val="50000"/>
              </a:spcBef>
            </a:pPr>
            <a:r>
              <a:rPr lang="zh-CN" altLang="en-US"/>
              <a:t>向量的2范数：</a:t>
            </a:r>
          </a:p>
        </p:txBody>
      </p:sp>
      <p:sp>
        <p:nvSpPr>
          <p:cNvPr id="44044" name="AutoShape 12"/>
          <p:cNvSpPr>
            <a:spLocks noChangeArrowheads="1"/>
          </p:cNvSpPr>
          <p:nvPr/>
        </p:nvSpPr>
        <p:spPr bwMode="auto">
          <a:xfrm>
            <a:off x="3276600" y="4343400"/>
            <a:ext cx="609600" cy="457200"/>
          </a:xfrm>
          <a:prstGeom prst="upArrow">
            <a:avLst>
              <a:gd name="adj1" fmla="val 50000"/>
              <a:gd name="adj2" fmla="val 25000"/>
            </a:avLst>
          </a:prstGeom>
          <a:solidFill>
            <a:schemeClr val="accent1"/>
          </a:solidFill>
          <a:ln w="9525">
            <a:solidFill>
              <a:schemeClr val="tx1"/>
            </a:solidFill>
            <a:miter lim="800000"/>
            <a:headEnd/>
            <a:tailEnd/>
          </a:ln>
          <a:effectLst/>
        </p:spPr>
        <p:txBody>
          <a:bodyPr vert="eaVert" wrap="none" anchor="ctr"/>
          <a:lstStyle/>
          <a:p>
            <a:endParaRPr lang="zh-CN" altLang="en-US"/>
          </a:p>
        </p:txBody>
      </p:sp>
      <p:graphicFrame>
        <p:nvGraphicFramePr>
          <p:cNvPr id="182275" name="Object 1027"/>
          <p:cNvGraphicFramePr>
            <a:graphicFrameLocks noChangeAspect="1"/>
          </p:cNvGraphicFramePr>
          <p:nvPr/>
        </p:nvGraphicFramePr>
        <p:xfrm>
          <a:off x="5410200" y="4800600"/>
          <a:ext cx="2514600" cy="1187450"/>
        </p:xfrm>
        <a:graphic>
          <a:graphicData uri="http://schemas.openxmlformats.org/presentationml/2006/ole">
            <p:oleObj spid="_x0000_s182275" name="Equation" r:id="rId7" imgW="914400" imgH="431640" progId="Equation.DSMT4">
              <p:embed/>
            </p:oleObj>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762000" y="1295400"/>
            <a:ext cx="7010400" cy="3082925"/>
          </a:xfrm>
          <a:prstGeom prst="rect">
            <a:avLst/>
          </a:prstGeom>
          <a:noFill/>
          <a:ln w="9525">
            <a:noFill/>
            <a:miter lim="800000"/>
            <a:headEnd/>
            <a:tailEnd/>
          </a:ln>
          <a:effectLst/>
        </p:spPr>
        <p:txBody>
          <a:bodyPr>
            <a:spAutoFit/>
          </a:bodyPr>
          <a:lstStyle/>
          <a:p>
            <a:pPr algn="just">
              <a:lnSpc>
                <a:spcPct val="200000"/>
              </a:lnSpc>
              <a:spcBef>
                <a:spcPct val="50000"/>
              </a:spcBef>
            </a:pPr>
            <a:r>
              <a:rPr lang="zh-CN" altLang="en-US" u="sng">
                <a:solidFill>
                  <a:srgbClr val="FFFF00"/>
                </a:solidFill>
                <a:ea typeface="楷体_GB2312" pitchFamily="49" charset="-122"/>
              </a:rPr>
              <a:t>最速下降法的计算步骤</a:t>
            </a:r>
            <a:r>
              <a:rPr lang="zh-CN" altLang="en-US"/>
              <a:t>：</a:t>
            </a:r>
          </a:p>
          <a:p>
            <a:pPr algn="just">
              <a:lnSpc>
                <a:spcPct val="200000"/>
              </a:lnSpc>
              <a:spcBef>
                <a:spcPct val="50000"/>
              </a:spcBef>
            </a:pPr>
            <a:r>
              <a:rPr lang="zh-CN" altLang="en-US" u="sng">
                <a:solidFill>
                  <a:srgbClr val="FFFF00"/>
                </a:solidFill>
              </a:rPr>
              <a:t>1</a:t>
            </a:r>
            <a:r>
              <a:rPr lang="zh-CN" altLang="en-US"/>
              <a:t>：给定初始点 </a:t>
            </a:r>
            <a:r>
              <a:rPr lang="en-US" altLang="zh-CN">
                <a:solidFill>
                  <a:srgbClr val="FFFF00"/>
                </a:solidFill>
              </a:rPr>
              <a:t>x</a:t>
            </a:r>
            <a:r>
              <a:rPr lang="en-US" altLang="zh-CN" baseline="-50000">
                <a:solidFill>
                  <a:srgbClr val="FFFF00"/>
                </a:solidFill>
              </a:rPr>
              <a:t>1</a:t>
            </a:r>
            <a:r>
              <a:rPr lang="en-US" altLang="zh-CN"/>
              <a:t>，</a:t>
            </a:r>
            <a:r>
              <a:rPr lang="zh-CN" altLang="en-US"/>
              <a:t>允许误差</a:t>
            </a:r>
            <a:r>
              <a:rPr lang="en-US" altLang="zh-CN" i="1">
                <a:solidFill>
                  <a:srgbClr val="FFFF00"/>
                </a:solidFill>
              </a:rPr>
              <a:t>ε</a:t>
            </a:r>
            <a:r>
              <a:rPr lang="en-US" altLang="zh-CN"/>
              <a:t>，</a:t>
            </a:r>
            <a:r>
              <a:rPr lang="zh-CN" altLang="en-US"/>
              <a:t>置 </a:t>
            </a:r>
            <a:r>
              <a:rPr lang="en-US" altLang="zh-CN" i="1">
                <a:solidFill>
                  <a:srgbClr val="FFFF00"/>
                </a:solidFill>
              </a:rPr>
              <a:t>k</a:t>
            </a:r>
            <a:r>
              <a:rPr lang="en-US" altLang="zh-CN">
                <a:solidFill>
                  <a:srgbClr val="FFFF00"/>
                </a:solidFill>
              </a:rPr>
              <a:t>=1</a:t>
            </a:r>
          </a:p>
          <a:p>
            <a:pPr algn="just">
              <a:lnSpc>
                <a:spcPct val="200000"/>
              </a:lnSpc>
              <a:spcBef>
                <a:spcPct val="50000"/>
              </a:spcBef>
            </a:pPr>
            <a:r>
              <a:rPr lang="zh-CN" altLang="en-US" u="sng">
                <a:solidFill>
                  <a:srgbClr val="FFFF00"/>
                </a:solidFill>
              </a:rPr>
              <a:t>2</a:t>
            </a:r>
            <a:r>
              <a:rPr lang="zh-CN" altLang="en-US"/>
              <a:t>：计算搜索方向 </a:t>
            </a:r>
            <a:r>
              <a:rPr lang="en-US" altLang="zh-CN" i="1">
                <a:solidFill>
                  <a:srgbClr val="FFFF00"/>
                </a:solidFill>
              </a:rPr>
              <a:t>g</a:t>
            </a:r>
            <a:r>
              <a:rPr lang="en-US" altLang="zh-CN">
                <a:solidFill>
                  <a:srgbClr val="FFFF00"/>
                </a:solidFill>
              </a:rPr>
              <a:t>(x</a:t>
            </a:r>
            <a:r>
              <a:rPr lang="en-US" altLang="zh-CN" i="1" baseline="-50000">
                <a:solidFill>
                  <a:srgbClr val="FFFF00"/>
                </a:solidFill>
              </a:rPr>
              <a:t>k</a:t>
            </a:r>
            <a:r>
              <a:rPr lang="en-US" altLang="zh-CN">
                <a:solidFill>
                  <a:srgbClr val="FFFF00"/>
                </a:solidFill>
              </a:rPr>
              <a:t>) =  </a:t>
            </a:r>
            <a:r>
              <a:rPr lang="en-US" altLang="zh-CN">
                <a:solidFill>
                  <a:srgbClr val="FFFF00"/>
                </a:solidFill>
                <a:sym typeface="Symbol" pitchFamily="18" charset="2"/>
              </a:rPr>
              <a:t></a:t>
            </a:r>
            <a:r>
              <a:rPr lang="en-US" altLang="zh-CN" i="1">
                <a:solidFill>
                  <a:srgbClr val="FFFF00"/>
                </a:solidFill>
              </a:rPr>
              <a:t>f </a:t>
            </a:r>
            <a:r>
              <a:rPr lang="en-US" altLang="zh-CN">
                <a:solidFill>
                  <a:srgbClr val="FFFF00"/>
                </a:solidFill>
              </a:rPr>
              <a:t>(x</a:t>
            </a:r>
            <a:r>
              <a:rPr lang="en-US" altLang="zh-CN" i="1" baseline="-50000">
                <a:solidFill>
                  <a:srgbClr val="FFFF00"/>
                </a:solidFill>
              </a:rPr>
              <a:t>k</a:t>
            </a:r>
            <a:r>
              <a:rPr lang="en-US" altLang="zh-CN"/>
              <a:t>) </a:t>
            </a:r>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533400" y="990600"/>
            <a:ext cx="8153400" cy="4791075"/>
          </a:xfrm>
          <a:prstGeom prst="rect">
            <a:avLst/>
          </a:prstGeom>
          <a:noFill/>
          <a:ln w="9525">
            <a:noFill/>
            <a:miter lim="800000"/>
            <a:headEnd/>
            <a:tailEnd/>
          </a:ln>
          <a:effectLst/>
        </p:spPr>
        <p:txBody>
          <a:bodyPr>
            <a:spAutoFit/>
          </a:bodyPr>
          <a:lstStyle/>
          <a:p>
            <a:pPr algn="just">
              <a:lnSpc>
                <a:spcPct val="200000"/>
              </a:lnSpc>
              <a:spcBef>
                <a:spcPct val="50000"/>
              </a:spcBef>
            </a:pPr>
            <a:r>
              <a:rPr lang="zh-CN" altLang="en-US" u="sng">
                <a:solidFill>
                  <a:srgbClr val="FFFF00"/>
                </a:solidFill>
              </a:rPr>
              <a:t>3</a:t>
            </a:r>
            <a:r>
              <a:rPr lang="zh-CN" altLang="en-US"/>
              <a:t>：如果 </a:t>
            </a:r>
            <a:r>
              <a:rPr lang="zh-CN" altLang="en-US">
                <a:solidFill>
                  <a:srgbClr val="FFFF00"/>
                </a:solidFill>
              </a:rPr>
              <a:t>|| </a:t>
            </a:r>
            <a:r>
              <a:rPr lang="en-US" altLang="zh-CN" i="1">
                <a:solidFill>
                  <a:srgbClr val="FFFF00"/>
                </a:solidFill>
              </a:rPr>
              <a:t>g</a:t>
            </a:r>
            <a:r>
              <a:rPr lang="en-US" altLang="zh-CN">
                <a:solidFill>
                  <a:srgbClr val="FFFF00"/>
                </a:solidFill>
              </a:rPr>
              <a:t>(x) ||</a:t>
            </a:r>
            <a:r>
              <a:rPr lang="en-US" altLang="zh-CN" baseline="-50000">
                <a:solidFill>
                  <a:srgbClr val="FFFF00"/>
                </a:solidFill>
              </a:rPr>
              <a:t>2</a:t>
            </a:r>
            <a:r>
              <a:rPr lang="en-US" altLang="zh-CN">
                <a:solidFill>
                  <a:srgbClr val="FFFF00"/>
                </a:solidFill>
              </a:rPr>
              <a:t>≤ε</a:t>
            </a:r>
            <a:r>
              <a:rPr lang="en-US" altLang="zh-CN"/>
              <a:t>，</a:t>
            </a:r>
            <a:r>
              <a:rPr lang="zh-CN" altLang="en-US"/>
              <a:t>则终止计算，算法找到解。否则，从 </a:t>
            </a:r>
            <a:r>
              <a:rPr lang="en-US" altLang="zh-CN">
                <a:solidFill>
                  <a:srgbClr val="FFFF00"/>
                </a:solidFill>
              </a:rPr>
              <a:t>x </a:t>
            </a:r>
            <a:r>
              <a:rPr lang="en-US" altLang="zh-CN" i="1" baseline="-50000">
                <a:solidFill>
                  <a:srgbClr val="FFFF00"/>
                </a:solidFill>
              </a:rPr>
              <a:t>k</a:t>
            </a:r>
            <a:r>
              <a:rPr lang="en-US" altLang="zh-CN" i="1" baseline="-30000"/>
              <a:t> </a:t>
            </a:r>
            <a:r>
              <a:rPr lang="zh-CN" altLang="en-US"/>
              <a:t>出发，沿 </a:t>
            </a:r>
            <a:r>
              <a:rPr lang="zh-CN" altLang="en-US">
                <a:solidFill>
                  <a:srgbClr val="FFFF00"/>
                </a:solidFill>
              </a:rPr>
              <a:t>-</a:t>
            </a:r>
            <a:r>
              <a:rPr lang="en-US" altLang="zh-CN" i="1">
                <a:solidFill>
                  <a:srgbClr val="FFFF00"/>
                </a:solidFill>
              </a:rPr>
              <a:t>g</a:t>
            </a:r>
            <a:r>
              <a:rPr lang="en-US" altLang="zh-CN">
                <a:solidFill>
                  <a:srgbClr val="FFFF00"/>
                </a:solidFill>
              </a:rPr>
              <a:t>(x</a:t>
            </a:r>
            <a:r>
              <a:rPr lang="en-US" altLang="zh-CN" i="1" baseline="-50000">
                <a:solidFill>
                  <a:srgbClr val="FFFF00"/>
                </a:solidFill>
              </a:rPr>
              <a:t>k</a:t>
            </a:r>
            <a:r>
              <a:rPr lang="en-US" altLang="zh-CN">
                <a:solidFill>
                  <a:srgbClr val="FFFF00"/>
                </a:solidFill>
              </a:rPr>
              <a:t>)</a:t>
            </a:r>
            <a:r>
              <a:rPr lang="en-US" altLang="zh-CN"/>
              <a:t> </a:t>
            </a:r>
            <a:r>
              <a:rPr lang="zh-CN" altLang="en-US"/>
              <a:t>进行一维搜索，求出</a:t>
            </a:r>
            <a:r>
              <a:rPr lang="en-US" altLang="zh-CN">
                <a:solidFill>
                  <a:srgbClr val="FFFF00"/>
                </a:solidFill>
              </a:rPr>
              <a:t>α</a:t>
            </a:r>
            <a:r>
              <a:rPr lang="en-US" altLang="zh-CN" i="1" baseline="-50000">
                <a:solidFill>
                  <a:srgbClr val="FFFF00"/>
                </a:solidFill>
              </a:rPr>
              <a:t>k </a:t>
            </a:r>
            <a:r>
              <a:rPr lang="en-US" altLang="zh-CN"/>
              <a:t>，</a:t>
            </a:r>
            <a:r>
              <a:rPr lang="zh-CN" altLang="en-US"/>
              <a:t>使得</a:t>
            </a:r>
          </a:p>
          <a:p>
            <a:pPr algn="just">
              <a:lnSpc>
                <a:spcPct val="200000"/>
              </a:lnSpc>
              <a:spcBef>
                <a:spcPct val="50000"/>
              </a:spcBef>
            </a:pPr>
            <a:r>
              <a:rPr lang="en-US" altLang="zh-CN" i="1"/>
              <a:t>           </a:t>
            </a:r>
            <a:r>
              <a:rPr lang="en-US" altLang="zh-CN" i="1">
                <a:solidFill>
                  <a:srgbClr val="FFCC00"/>
                </a:solidFill>
              </a:rPr>
              <a:t>f</a:t>
            </a:r>
            <a:r>
              <a:rPr lang="en-US" altLang="zh-CN">
                <a:solidFill>
                  <a:srgbClr val="FFCC00"/>
                </a:solidFill>
              </a:rPr>
              <a:t>(x</a:t>
            </a:r>
            <a:r>
              <a:rPr lang="en-US" altLang="zh-CN" i="1" baseline="-50000">
                <a:solidFill>
                  <a:srgbClr val="FFCC00"/>
                </a:solidFill>
              </a:rPr>
              <a:t>k </a:t>
            </a:r>
            <a:r>
              <a:rPr lang="en-US" altLang="zh-CN">
                <a:solidFill>
                  <a:srgbClr val="FFCC00"/>
                </a:solidFill>
              </a:rPr>
              <a:t>-α</a:t>
            </a:r>
            <a:r>
              <a:rPr lang="en-US" altLang="zh-CN" i="1" baseline="-50000">
                <a:solidFill>
                  <a:srgbClr val="FFCC00"/>
                </a:solidFill>
              </a:rPr>
              <a:t>k </a:t>
            </a:r>
            <a:r>
              <a:rPr lang="en-US" altLang="zh-CN" i="1">
                <a:solidFill>
                  <a:srgbClr val="FFCC00"/>
                </a:solidFill>
              </a:rPr>
              <a:t>g</a:t>
            </a:r>
            <a:r>
              <a:rPr lang="en-US" altLang="zh-CN">
                <a:solidFill>
                  <a:srgbClr val="FFCC00"/>
                </a:solidFill>
              </a:rPr>
              <a:t>(x</a:t>
            </a:r>
            <a:r>
              <a:rPr lang="en-US" altLang="zh-CN" i="1" baseline="-50000">
                <a:solidFill>
                  <a:srgbClr val="FFCC00"/>
                </a:solidFill>
              </a:rPr>
              <a:t>k</a:t>
            </a:r>
            <a:r>
              <a:rPr lang="en-US" altLang="zh-CN">
                <a:solidFill>
                  <a:srgbClr val="FFCC00"/>
                </a:solidFill>
              </a:rPr>
              <a:t>)) = min </a:t>
            </a:r>
            <a:r>
              <a:rPr lang="en-US" altLang="zh-CN" i="1" baseline="-30000">
                <a:solidFill>
                  <a:srgbClr val="FFCC00"/>
                </a:solidFill>
              </a:rPr>
              <a:t> </a:t>
            </a:r>
            <a:r>
              <a:rPr lang="en-US" altLang="zh-CN" i="1">
                <a:solidFill>
                  <a:srgbClr val="FFCC00"/>
                </a:solidFill>
              </a:rPr>
              <a:t>f</a:t>
            </a:r>
            <a:r>
              <a:rPr lang="en-US" altLang="zh-CN">
                <a:solidFill>
                  <a:srgbClr val="FFCC00"/>
                </a:solidFill>
              </a:rPr>
              <a:t>(x</a:t>
            </a:r>
            <a:r>
              <a:rPr lang="en-US" altLang="zh-CN" i="1" baseline="-50000">
                <a:solidFill>
                  <a:srgbClr val="FFCC00"/>
                </a:solidFill>
              </a:rPr>
              <a:t>k </a:t>
            </a:r>
            <a:r>
              <a:rPr lang="en-US" altLang="zh-CN">
                <a:solidFill>
                  <a:srgbClr val="FFCC00"/>
                </a:solidFill>
              </a:rPr>
              <a:t>-α</a:t>
            </a:r>
            <a:r>
              <a:rPr lang="en-US" altLang="zh-CN" i="1" baseline="-50000">
                <a:solidFill>
                  <a:srgbClr val="FFCC00"/>
                </a:solidFill>
              </a:rPr>
              <a:t> </a:t>
            </a:r>
            <a:r>
              <a:rPr lang="en-US" altLang="zh-CN" i="1">
                <a:solidFill>
                  <a:srgbClr val="FFCC00"/>
                </a:solidFill>
              </a:rPr>
              <a:t>g</a:t>
            </a:r>
            <a:r>
              <a:rPr lang="en-US" altLang="zh-CN">
                <a:solidFill>
                  <a:srgbClr val="FFCC00"/>
                </a:solidFill>
              </a:rPr>
              <a:t>(x</a:t>
            </a:r>
            <a:r>
              <a:rPr lang="en-US" altLang="zh-CN" i="1" baseline="-50000">
                <a:solidFill>
                  <a:srgbClr val="FFCC00"/>
                </a:solidFill>
              </a:rPr>
              <a:t>k</a:t>
            </a:r>
            <a:r>
              <a:rPr lang="en-US" altLang="zh-CN">
                <a:solidFill>
                  <a:srgbClr val="FFCC00"/>
                </a:solidFill>
              </a:rPr>
              <a:t>))</a:t>
            </a:r>
          </a:p>
          <a:p>
            <a:pPr algn="just">
              <a:lnSpc>
                <a:spcPct val="200000"/>
              </a:lnSpc>
              <a:spcBef>
                <a:spcPct val="50000"/>
              </a:spcBef>
            </a:pPr>
            <a:r>
              <a:rPr lang="zh-CN" altLang="en-US" u="sng">
                <a:solidFill>
                  <a:srgbClr val="FFFF00"/>
                </a:solidFill>
              </a:rPr>
              <a:t>4</a:t>
            </a:r>
            <a:r>
              <a:rPr lang="zh-CN" altLang="en-US"/>
              <a:t>：</a:t>
            </a:r>
            <a:r>
              <a:rPr lang="zh-CN" altLang="en-US">
                <a:latin typeface="宋体" pitchFamily="2" charset="-122"/>
              </a:rPr>
              <a:t>置 </a:t>
            </a:r>
            <a:r>
              <a:rPr lang="en-US" altLang="zh-CN">
                <a:solidFill>
                  <a:srgbClr val="FFFF00"/>
                </a:solidFill>
              </a:rPr>
              <a:t>x</a:t>
            </a:r>
            <a:r>
              <a:rPr lang="en-US" altLang="zh-CN" i="1" baseline="-50000">
                <a:solidFill>
                  <a:srgbClr val="FFFF00"/>
                </a:solidFill>
              </a:rPr>
              <a:t>k</a:t>
            </a:r>
            <a:r>
              <a:rPr lang="en-US" altLang="zh-CN" baseline="-50000">
                <a:solidFill>
                  <a:srgbClr val="FFFF00"/>
                </a:solidFill>
              </a:rPr>
              <a:t>+1</a:t>
            </a:r>
            <a:r>
              <a:rPr lang="en-US" altLang="zh-CN">
                <a:solidFill>
                  <a:srgbClr val="FFFF00"/>
                </a:solidFill>
              </a:rPr>
              <a:t>= x</a:t>
            </a:r>
            <a:r>
              <a:rPr lang="en-US" altLang="zh-CN" i="1" baseline="-50000">
                <a:solidFill>
                  <a:srgbClr val="FFFF00"/>
                </a:solidFill>
              </a:rPr>
              <a:t>k </a:t>
            </a:r>
            <a:r>
              <a:rPr lang="en-US" altLang="zh-CN">
                <a:solidFill>
                  <a:srgbClr val="FFFF00"/>
                </a:solidFill>
              </a:rPr>
              <a:t>-</a:t>
            </a:r>
            <a:r>
              <a:rPr lang="en-US" altLang="zh-CN">
                <a:solidFill>
                  <a:srgbClr val="FFFF00"/>
                </a:solidFill>
                <a:latin typeface="宋体" pitchFamily="2" charset="-122"/>
              </a:rPr>
              <a:t>α</a:t>
            </a:r>
            <a:r>
              <a:rPr lang="en-US" altLang="zh-CN" i="1" baseline="-50000">
                <a:solidFill>
                  <a:srgbClr val="FFFF00"/>
                </a:solidFill>
              </a:rPr>
              <a:t>k</a:t>
            </a:r>
            <a:r>
              <a:rPr lang="en-US" altLang="zh-CN" i="1">
                <a:solidFill>
                  <a:srgbClr val="FFFF00"/>
                </a:solidFill>
              </a:rPr>
              <a:t> g</a:t>
            </a:r>
            <a:r>
              <a:rPr lang="en-US" altLang="zh-CN">
                <a:solidFill>
                  <a:srgbClr val="FFFF00"/>
                </a:solidFill>
              </a:rPr>
              <a:t>(x</a:t>
            </a:r>
            <a:r>
              <a:rPr lang="en-US" altLang="zh-CN" i="1" baseline="-50000">
                <a:solidFill>
                  <a:srgbClr val="FFFF00"/>
                </a:solidFill>
              </a:rPr>
              <a:t>k</a:t>
            </a:r>
            <a:r>
              <a:rPr lang="en-US" altLang="zh-CN">
                <a:solidFill>
                  <a:srgbClr val="FFFF00"/>
                </a:solidFill>
              </a:rPr>
              <a:t>)</a:t>
            </a:r>
            <a:r>
              <a:rPr lang="en-US" altLang="zh-CN"/>
              <a:t> </a:t>
            </a:r>
            <a:r>
              <a:rPr lang="en-US" altLang="zh-CN">
                <a:latin typeface="宋体" pitchFamily="2" charset="-122"/>
              </a:rPr>
              <a:t>，</a:t>
            </a:r>
            <a:r>
              <a:rPr lang="en-US" altLang="zh-CN">
                <a:solidFill>
                  <a:srgbClr val="FFFF00"/>
                </a:solidFill>
              </a:rPr>
              <a:t>k=k+1</a:t>
            </a:r>
            <a:r>
              <a:rPr lang="en-US" altLang="zh-CN">
                <a:latin typeface="宋体" pitchFamily="2" charset="-122"/>
              </a:rPr>
              <a:t>，</a:t>
            </a:r>
            <a:r>
              <a:rPr lang="zh-CN" altLang="en-US">
                <a:latin typeface="宋体" pitchFamily="2" charset="-122"/>
              </a:rPr>
              <a:t>转到</a:t>
            </a:r>
            <a:r>
              <a:rPr lang="zh-CN" altLang="en-US">
                <a:solidFill>
                  <a:srgbClr val="FFFF00"/>
                </a:solidFill>
                <a:latin typeface="宋体" pitchFamily="2" charset="-122"/>
              </a:rPr>
              <a:t>步</a:t>
            </a:r>
            <a:r>
              <a:rPr lang="zh-CN" altLang="en-US">
                <a:solidFill>
                  <a:srgbClr val="FFFF00"/>
                </a:solidFill>
              </a:rPr>
              <a:t>2</a:t>
            </a:r>
            <a:r>
              <a:rPr lang="zh-CN" altLang="en-US"/>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1026" descr="P109-tu-bu04"/>
          <p:cNvPicPr>
            <a:picLocks noChangeAspect="1" noChangeArrowheads="1"/>
          </p:cNvPicPr>
          <p:nvPr/>
        </p:nvPicPr>
        <p:blipFill>
          <a:blip r:embed="rId3" cstate="print"/>
          <a:srcRect/>
          <a:stretch>
            <a:fillRect/>
          </a:stretch>
        </p:blipFill>
        <p:spPr bwMode="auto">
          <a:xfrm>
            <a:off x="2057400" y="1371600"/>
            <a:ext cx="4762500" cy="381000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Text Box 3"/>
          <p:cNvSpPr txBox="1">
            <a:spLocks noChangeArrowheads="1"/>
          </p:cNvSpPr>
          <p:nvPr/>
        </p:nvSpPr>
        <p:spPr bwMode="auto">
          <a:xfrm>
            <a:off x="685800" y="685800"/>
            <a:ext cx="7772400" cy="5035550"/>
          </a:xfrm>
          <a:prstGeom prst="rect">
            <a:avLst/>
          </a:prstGeom>
          <a:noFill/>
          <a:ln w="9525">
            <a:noFill/>
            <a:miter lim="800000"/>
            <a:headEnd/>
            <a:tailEnd/>
          </a:ln>
          <a:effectLst/>
        </p:spPr>
        <p:txBody>
          <a:bodyPr>
            <a:spAutoFit/>
          </a:bodyPr>
          <a:lstStyle/>
          <a:p>
            <a:pPr marL="457200" indent="-457200" algn="just">
              <a:lnSpc>
                <a:spcPct val="200000"/>
              </a:lnSpc>
              <a:spcBef>
                <a:spcPct val="50000"/>
              </a:spcBef>
            </a:pPr>
            <a:r>
              <a:rPr lang="zh-CN" altLang="en-US" sz="3600" u="sng">
                <a:solidFill>
                  <a:srgbClr val="FFFF00"/>
                </a:solidFill>
              </a:rPr>
              <a:t>说明</a:t>
            </a:r>
            <a:r>
              <a:rPr lang="zh-CN" altLang="en-US"/>
              <a:t>：</a:t>
            </a:r>
          </a:p>
          <a:p>
            <a:pPr marL="457200" indent="-457200" algn="just">
              <a:lnSpc>
                <a:spcPct val="200000"/>
              </a:lnSpc>
              <a:spcBef>
                <a:spcPct val="50000"/>
              </a:spcBef>
              <a:buClr>
                <a:srgbClr val="FFCC00"/>
              </a:buClr>
              <a:buFont typeface="Wingdings" pitchFamily="2" charset="2"/>
              <a:buChar char="Ø"/>
            </a:pPr>
            <a:r>
              <a:rPr lang="zh-CN" altLang="en-US"/>
              <a:t>在编程时，还需要设置最大允许迭代次数，以提前终止迭代过程</a:t>
            </a:r>
          </a:p>
          <a:p>
            <a:pPr marL="457200" indent="-457200" algn="just">
              <a:lnSpc>
                <a:spcPct val="200000"/>
              </a:lnSpc>
              <a:spcBef>
                <a:spcPct val="50000"/>
              </a:spcBef>
              <a:buClr>
                <a:srgbClr val="FFCC00"/>
              </a:buClr>
              <a:buFont typeface="Wingdings" pitchFamily="2" charset="2"/>
              <a:buChar char="Ø"/>
            </a:pPr>
            <a:r>
              <a:rPr lang="zh-CN" altLang="en-US"/>
              <a:t>在人工神经网络的算法中经常人为地设定迭代步长（学习率） （</a:t>
            </a:r>
            <a:r>
              <a:rPr lang="zh-CN" altLang="en-US">
                <a:solidFill>
                  <a:srgbClr val="FFFF00"/>
                </a:solidFill>
              </a:rPr>
              <a:t>常量或者单调减小</a:t>
            </a:r>
            <a:r>
              <a:rPr lang="zh-CN" altLang="en-US"/>
              <a:t>）</a:t>
            </a:r>
            <a:endParaRPr lang="en-US" altLang="zh-C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1026"/>
          <p:cNvSpPr txBox="1">
            <a:spLocks noChangeArrowheads="1"/>
          </p:cNvSpPr>
          <p:nvPr/>
        </p:nvSpPr>
        <p:spPr bwMode="auto">
          <a:xfrm>
            <a:off x="533400" y="990600"/>
            <a:ext cx="8153400" cy="4151313"/>
          </a:xfrm>
          <a:prstGeom prst="rect">
            <a:avLst/>
          </a:prstGeom>
          <a:noFill/>
          <a:ln w="9525">
            <a:noFill/>
            <a:miter lim="800000"/>
            <a:headEnd/>
            <a:tailEnd/>
          </a:ln>
          <a:effectLst/>
        </p:spPr>
        <p:txBody>
          <a:bodyPr>
            <a:spAutoFit/>
          </a:bodyPr>
          <a:lstStyle/>
          <a:p>
            <a:pPr algn="just">
              <a:lnSpc>
                <a:spcPct val="200000"/>
              </a:lnSpc>
              <a:spcBef>
                <a:spcPct val="50000"/>
              </a:spcBef>
            </a:pPr>
            <a:r>
              <a:rPr lang="zh-CN" altLang="en-US" u="sng">
                <a:solidFill>
                  <a:srgbClr val="FFFF00"/>
                </a:solidFill>
                <a:ea typeface="楷体_GB2312" pitchFamily="49" charset="-122"/>
              </a:rPr>
              <a:t>梯度法的特点</a:t>
            </a:r>
            <a:r>
              <a:rPr lang="zh-CN" altLang="en-US"/>
              <a:t>：</a:t>
            </a:r>
          </a:p>
          <a:p>
            <a:pPr algn="just">
              <a:lnSpc>
                <a:spcPct val="200000"/>
              </a:lnSpc>
              <a:spcBef>
                <a:spcPct val="50000"/>
              </a:spcBef>
              <a:buClr>
                <a:srgbClr val="FFFF00"/>
              </a:buClr>
              <a:buFont typeface="Wingdings" pitchFamily="2" charset="2"/>
              <a:buChar char="Ø"/>
            </a:pPr>
            <a:r>
              <a:rPr lang="zh-CN" altLang="en-US"/>
              <a:t>一般来说，只能找到一个局部最小点（多解）</a:t>
            </a:r>
          </a:p>
          <a:p>
            <a:pPr algn="just">
              <a:lnSpc>
                <a:spcPct val="200000"/>
              </a:lnSpc>
              <a:spcBef>
                <a:spcPct val="50000"/>
              </a:spcBef>
              <a:buClr>
                <a:srgbClr val="FFFF00"/>
              </a:buClr>
              <a:buFont typeface="Wingdings" pitchFamily="2" charset="2"/>
              <a:buChar char="Ø"/>
            </a:pPr>
            <a:r>
              <a:rPr lang="zh-CN" altLang="en-US"/>
              <a:t>收敛速度较慢</a:t>
            </a:r>
          </a:p>
          <a:p>
            <a:pPr algn="just">
              <a:lnSpc>
                <a:spcPct val="200000"/>
              </a:lnSpc>
              <a:spcBef>
                <a:spcPct val="50000"/>
              </a:spcBef>
              <a:buClr>
                <a:srgbClr val="FFFF00"/>
              </a:buClr>
              <a:buFont typeface="Wingdings" pitchFamily="2" charset="2"/>
              <a:buChar char="Ø"/>
            </a:pPr>
            <a:r>
              <a:rPr lang="zh-CN" altLang="en-US"/>
              <a:t>算法结构简单，易于用各种编程语言来实现</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533400" y="685800"/>
            <a:ext cx="7620000" cy="519113"/>
          </a:xfrm>
          <a:prstGeom prst="rect">
            <a:avLst/>
          </a:prstGeom>
          <a:noFill/>
          <a:ln w="9525">
            <a:noFill/>
            <a:miter lim="800000"/>
            <a:headEnd/>
            <a:tailEnd/>
          </a:ln>
          <a:effectLst/>
        </p:spPr>
        <p:txBody>
          <a:bodyPr>
            <a:spAutoFit/>
          </a:bodyPr>
          <a:lstStyle/>
          <a:p>
            <a:pPr>
              <a:spcBef>
                <a:spcPct val="50000"/>
              </a:spcBef>
            </a:pPr>
            <a:r>
              <a:rPr lang="zh-CN" altLang="en-US"/>
              <a:t>2   </a:t>
            </a:r>
            <a:r>
              <a:rPr lang="en-US" altLang="zh-CN"/>
              <a:t>Matlab</a:t>
            </a:r>
            <a:r>
              <a:rPr lang="zh-CN" altLang="en-US"/>
              <a:t>程序设计语言与神经网络工具箱</a:t>
            </a:r>
            <a:r>
              <a:rPr lang="zh-CN" altLang="en-US" sz="2400"/>
              <a:t> </a:t>
            </a:r>
          </a:p>
        </p:txBody>
      </p:sp>
      <p:sp>
        <p:nvSpPr>
          <p:cNvPr id="53251" name="Text Box 3"/>
          <p:cNvSpPr txBox="1">
            <a:spLocks noChangeArrowheads="1"/>
          </p:cNvSpPr>
          <p:nvPr/>
        </p:nvSpPr>
        <p:spPr bwMode="auto">
          <a:xfrm>
            <a:off x="533400" y="1600200"/>
            <a:ext cx="2971800" cy="519113"/>
          </a:xfrm>
          <a:prstGeom prst="rect">
            <a:avLst/>
          </a:prstGeom>
          <a:noFill/>
          <a:ln w="9525">
            <a:noFill/>
            <a:miter lim="800000"/>
            <a:headEnd/>
            <a:tailEnd/>
          </a:ln>
          <a:effectLst/>
        </p:spPr>
        <p:txBody>
          <a:bodyPr>
            <a:spAutoFit/>
          </a:bodyPr>
          <a:lstStyle/>
          <a:p>
            <a:pPr>
              <a:spcBef>
                <a:spcPct val="50000"/>
              </a:spcBef>
            </a:pPr>
            <a:r>
              <a:rPr lang="en-US" altLang="zh-CN"/>
              <a:t>(1) Matlab</a:t>
            </a:r>
            <a:r>
              <a:rPr lang="zh-CN" altLang="en-US"/>
              <a:t>简介</a:t>
            </a:r>
            <a:r>
              <a:rPr lang="zh-CN" altLang="en-US" sz="2400"/>
              <a:t> </a:t>
            </a:r>
          </a:p>
        </p:txBody>
      </p:sp>
      <p:sp>
        <p:nvSpPr>
          <p:cNvPr id="53253" name="Text Box 5"/>
          <p:cNvSpPr txBox="1">
            <a:spLocks noChangeArrowheads="1"/>
          </p:cNvSpPr>
          <p:nvPr/>
        </p:nvSpPr>
        <p:spPr bwMode="auto">
          <a:xfrm>
            <a:off x="533400" y="2286000"/>
            <a:ext cx="8077200" cy="3508375"/>
          </a:xfrm>
          <a:prstGeom prst="rect">
            <a:avLst/>
          </a:prstGeom>
          <a:noFill/>
          <a:ln w="9525">
            <a:noFill/>
            <a:miter lim="800000"/>
            <a:headEnd/>
            <a:tailEnd/>
          </a:ln>
          <a:effectLst/>
        </p:spPr>
        <p:txBody>
          <a:bodyPr>
            <a:spAutoFit/>
          </a:bodyPr>
          <a:lstStyle/>
          <a:p>
            <a:pPr>
              <a:lnSpc>
                <a:spcPct val="200000"/>
              </a:lnSpc>
              <a:spcBef>
                <a:spcPct val="50000"/>
              </a:spcBef>
            </a:pPr>
            <a:r>
              <a:rPr lang="en-US" altLang="zh-CN"/>
              <a:t>Matlab（</a:t>
            </a:r>
            <a:r>
              <a:rPr lang="en-US" altLang="zh-CN" u="sng">
                <a:solidFill>
                  <a:srgbClr val="FFFF00"/>
                </a:solidFill>
              </a:rPr>
              <a:t>Mat</a:t>
            </a:r>
            <a:r>
              <a:rPr lang="en-US" altLang="zh-CN"/>
              <a:t>rix </a:t>
            </a:r>
            <a:r>
              <a:rPr lang="en-US" altLang="zh-CN" u="sng">
                <a:solidFill>
                  <a:srgbClr val="FFFF00"/>
                </a:solidFill>
              </a:rPr>
              <a:t>Lab</a:t>
            </a:r>
            <a:r>
              <a:rPr lang="en-US" altLang="zh-CN"/>
              <a:t>oratory）</a:t>
            </a:r>
            <a:r>
              <a:rPr lang="zh-CN" altLang="en-US"/>
              <a:t>是美国</a:t>
            </a:r>
            <a:r>
              <a:rPr lang="en-US" altLang="zh-CN"/>
              <a:t>MathWorks</a:t>
            </a:r>
            <a:r>
              <a:rPr lang="zh-CN" altLang="en-US"/>
              <a:t>公司的产品，是一种功能强大、效率高、便于进行科学和工程计算的交互式软件包。</a:t>
            </a:r>
            <a:r>
              <a:rPr lang="zh-CN" altLang="en-US">
                <a:solidFill>
                  <a:srgbClr val="FFFF00"/>
                </a:solidFill>
                <a:ea typeface="楷体_GB2312" pitchFamily="49" charset="-122"/>
              </a:rPr>
              <a:t>当前使用的版本</a:t>
            </a:r>
            <a:r>
              <a:rPr lang="zh-CN" altLang="en-US"/>
              <a:t>：</a:t>
            </a:r>
            <a:r>
              <a:rPr lang="en-US" altLang="zh-CN"/>
              <a:t>Matlab6.1、Matlab6.5</a:t>
            </a:r>
            <a:r>
              <a:rPr lang="zh-CN" altLang="en-US"/>
              <a:t>和</a:t>
            </a:r>
            <a:r>
              <a:rPr lang="en-US" altLang="zh-CN"/>
              <a:t>Matlab7.0</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685800" y="609600"/>
            <a:ext cx="7391400" cy="5653088"/>
          </a:xfrm>
          <a:prstGeom prst="rect">
            <a:avLst/>
          </a:prstGeom>
          <a:noFill/>
          <a:ln w="9525">
            <a:noFill/>
            <a:miter lim="800000"/>
            <a:headEnd/>
            <a:tailEnd/>
          </a:ln>
          <a:effectLst/>
        </p:spPr>
        <p:txBody>
          <a:bodyPr>
            <a:spAutoFit/>
          </a:bodyPr>
          <a:lstStyle/>
          <a:p>
            <a:pPr algn="just">
              <a:lnSpc>
                <a:spcPct val="150000"/>
              </a:lnSpc>
              <a:spcBef>
                <a:spcPct val="50000"/>
              </a:spcBef>
            </a:pPr>
            <a:r>
              <a:rPr lang="en-US" altLang="zh-CN" u="sng"/>
              <a:t>Matlab</a:t>
            </a:r>
            <a:r>
              <a:rPr lang="zh-CN" altLang="en-US" u="sng"/>
              <a:t>的特点</a:t>
            </a:r>
            <a:r>
              <a:rPr lang="zh-CN" altLang="en-US"/>
              <a:t>：</a:t>
            </a:r>
          </a:p>
          <a:p>
            <a:pPr algn="just">
              <a:lnSpc>
                <a:spcPct val="150000"/>
              </a:lnSpc>
              <a:spcBef>
                <a:spcPct val="50000"/>
              </a:spcBef>
            </a:pPr>
            <a:r>
              <a:rPr lang="zh-CN" altLang="en-US">
                <a:solidFill>
                  <a:srgbClr val="FFFF00"/>
                </a:solidFill>
              </a:rPr>
              <a:t>①</a:t>
            </a:r>
            <a:r>
              <a:rPr lang="zh-CN" altLang="en-US">
                <a:solidFill>
                  <a:srgbClr val="FFFF00"/>
                </a:solidFill>
                <a:ea typeface="楷体_GB2312" pitchFamily="49" charset="-122"/>
              </a:rPr>
              <a:t>高效方便的矩阵和数组运算</a:t>
            </a:r>
          </a:p>
          <a:p>
            <a:pPr algn="just">
              <a:lnSpc>
                <a:spcPct val="150000"/>
              </a:lnSpc>
              <a:spcBef>
                <a:spcPct val="50000"/>
              </a:spcBef>
            </a:pPr>
            <a:r>
              <a:rPr lang="zh-CN" altLang="en-US"/>
              <a:t>例如：求</a:t>
            </a:r>
            <a:r>
              <a:rPr lang="en-US" altLang="zh-CN"/>
              <a:t>Ax=b，  </a:t>
            </a:r>
            <a:r>
              <a:rPr lang="zh-CN" altLang="en-US"/>
              <a:t>语句是  </a:t>
            </a:r>
            <a:r>
              <a:rPr lang="en-US" altLang="zh-CN">
                <a:solidFill>
                  <a:srgbClr val="FFFF00"/>
                </a:solidFill>
              </a:rPr>
              <a:t>x=A\b</a:t>
            </a:r>
          </a:p>
          <a:p>
            <a:pPr algn="just">
              <a:lnSpc>
                <a:spcPct val="150000"/>
              </a:lnSpc>
              <a:spcBef>
                <a:spcPct val="50000"/>
              </a:spcBef>
            </a:pPr>
            <a:r>
              <a:rPr lang="en-US" altLang="zh-CN"/>
              <a:t>            </a:t>
            </a:r>
            <a:r>
              <a:rPr lang="zh-CN" altLang="en-US"/>
              <a:t>求特征值，语句是 </a:t>
            </a:r>
            <a:r>
              <a:rPr lang="en-US" altLang="zh-CN">
                <a:solidFill>
                  <a:srgbClr val="FFFF00"/>
                </a:solidFill>
              </a:rPr>
              <a:t>e=eig(A)</a:t>
            </a:r>
          </a:p>
          <a:p>
            <a:pPr algn="just">
              <a:lnSpc>
                <a:spcPct val="150000"/>
              </a:lnSpc>
              <a:spcBef>
                <a:spcPct val="50000"/>
              </a:spcBef>
            </a:pPr>
            <a:r>
              <a:rPr lang="en-US" altLang="zh-CN">
                <a:solidFill>
                  <a:srgbClr val="FFFF00"/>
                </a:solidFill>
              </a:rPr>
              <a:t>②</a:t>
            </a:r>
            <a:r>
              <a:rPr lang="zh-CN" altLang="en-US">
                <a:solidFill>
                  <a:srgbClr val="FFFF00"/>
                </a:solidFill>
                <a:ea typeface="楷体_GB2312" pitchFamily="49" charset="-122"/>
              </a:rPr>
              <a:t>编程效率高</a:t>
            </a:r>
          </a:p>
          <a:p>
            <a:pPr algn="just">
              <a:lnSpc>
                <a:spcPct val="150000"/>
              </a:lnSpc>
              <a:spcBef>
                <a:spcPct val="50000"/>
              </a:spcBef>
            </a:pPr>
            <a:r>
              <a:rPr lang="en-US" altLang="zh-CN"/>
              <a:t>Matlab</a:t>
            </a:r>
            <a:r>
              <a:rPr lang="zh-CN" altLang="en-US"/>
              <a:t>语言简洁紧凑，使用灵活方便，程序书写形式自由。库函数丰富</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533400" y="381000"/>
            <a:ext cx="8153400" cy="5859463"/>
          </a:xfrm>
          <a:prstGeom prst="rect">
            <a:avLst/>
          </a:prstGeom>
          <a:noFill/>
          <a:ln w="9525">
            <a:noFill/>
            <a:miter lim="800000"/>
            <a:headEnd/>
            <a:tailEnd/>
          </a:ln>
          <a:effectLst/>
        </p:spPr>
        <p:txBody>
          <a:bodyPr>
            <a:spAutoFit/>
          </a:bodyPr>
          <a:lstStyle/>
          <a:p>
            <a:pPr algn="just">
              <a:lnSpc>
                <a:spcPct val="200000"/>
              </a:lnSpc>
              <a:spcBef>
                <a:spcPct val="50000"/>
              </a:spcBef>
            </a:pPr>
            <a:r>
              <a:rPr lang="zh-CN" altLang="en-US">
                <a:solidFill>
                  <a:srgbClr val="FFFF00"/>
                </a:solidFill>
              </a:rPr>
              <a:t>③</a:t>
            </a:r>
            <a:r>
              <a:rPr lang="zh-CN" altLang="en-US">
                <a:solidFill>
                  <a:srgbClr val="FFFF00"/>
                </a:solidFill>
                <a:latin typeface="楷体_GB2312" pitchFamily="49" charset="-122"/>
                <a:ea typeface="楷体_GB2312" pitchFamily="49" charset="-122"/>
              </a:rPr>
              <a:t>结构化/面向对象</a:t>
            </a:r>
          </a:p>
          <a:p>
            <a:pPr algn="just">
              <a:lnSpc>
                <a:spcPct val="200000"/>
              </a:lnSpc>
              <a:spcBef>
                <a:spcPct val="50000"/>
              </a:spcBef>
            </a:pPr>
            <a:r>
              <a:rPr lang="zh-CN" altLang="en-US"/>
              <a:t>当前</a:t>
            </a:r>
            <a:r>
              <a:rPr lang="en-US" altLang="zh-CN"/>
              <a:t>Matlab</a:t>
            </a:r>
            <a:r>
              <a:rPr lang="zh-CN" altLang="en-US"/>
              <a:t>版本采用</a:t>
            </a:r>
            <a:r>
              <a:rPr lang="en-US" altLang="zh-CN"/>
              <a:t>C++</a:t>
            </a:r>
            <a:r>
              <a:rPr lang="zh-CN" altLang="en-US"/>
              <a:t>编写的，既有结构化的控制语句（</a:t>
            </a:r>
            <a:r>
              <a:rPr lang="en-US" altLang="zh-CN"/>
              <a:t>for, while, break, continue, if），</a:t>
            </a:r>
            <a:r>
              <a:rPr lang="zh-CN" altLang="en-US"/>
              <a:t>又有面向对象编程的特性</a:t>
            </a:r>
          </a:p>
          <a:p>
            <a:pPr algn="just">
              <a:lnSpc>
                <a:spcPct val="200000"/>
              </a:lnSpc>
              <a:spcBef>
                <a:spcPct val="50000"/>
              </a:spcBef>
            </a:pPr>
            <a:r>
              <a:rPr lang="zh-CN" altLang="en-US">
                <a:solidFill>
                  <a:srgbClr val="FFFF00"/>
                </a:solidFill>
              </a:rPr>
              <a:t>④</a:t>
            </a:r>
            <a:r>
              <a:rPr lang="zh-CN" altLang="en-US">
                <a:solidFill>
                  <a:srgbClr val="FFFF00"/>
                </a:solidFill>
                <a:ea typeface="楷体_GB2312" pitchFamily="49" charset="-122"/>
              </a:rPr>
              <a:t>方便的绘图功能</a:t>
            </a:r>
          </a:p>
          <a:p>
            <a:pPr algn="just">
              <a:lnSpc>
                <a:spcPct val="200000"/>
              </a:lnSpc>
              <a:spcBef>
                <a:spcPct val="50000"/>
              </a:spcBef>
            </a:pPr>
            <a:r>
              <a:rPr lang="zh-CN" altLang="en-US"/>
              <a:t>能够绘制各种二维、三维图件</a:t>
            </a:r>
            <a:endParaRPr lang="zh-CN" altLang="en-US" sz="24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457200" y="381000"/>
            <a:ext cx="8229600" cy="5859463"/>
          </a:xfrm>
          <a:prstGeom prst="rect">
            <a:avLst/>
          </a:prstGeom>
          <a:noFill/>
          <a:ln w="9525">
            <a:noFill/>
            <a:miter lim="800000"/>
            <a:headEnd/>
            <a:tailEnd/>
          </a:ln>
          <a:effectLst/>
        </p:spPr>
        <p:txBody>
          <a:bodyPr>
            <a:spAutoFit/>
          </a:bodyPr>
          <a:lstStyle/>
          <a:p>
            <a:pPr algn="just">
              <a:lnSpc>
                <a:spcPct val="200000"/>
              </a:lnSpc>
              <a:spcBef>
                <a:spcPct val="50000"/>
              </a:spcBef>
            </a:pPr>
            <a:r>
              <a:rPr lang="zh-CN" altLang="en-US">
                <a:solidFill>
                  <a:srgbClr val="FFFF00"/>
                </a:solidFill>
              </a:rPr>
              <a:t>⑤</a:t>
            </a:r>
            <a:r>
              <a:rPr lang="zh-CN" altLang="en-US">
                <a:solidFill>
                  <a:srgbClr val="FFFF00"/>
                </a:solidFill>
                <a:ea typeface="楷体_GB2312" pitchFamily="49" charset="-122"/>
              </a:rPr>
              <a:t>用户使用方便</a:t>
            </a:r>
          </a:p>
          <a:p>
            <a:pPr algn="just">
              <a:lnSpc>
                <a:spcPct val="200000"/>
              </a:lnSpc>
              <a:spcBef>
                <a:spcPct val="50000"/>
              </a:spcBef>
            </a:pPr>
            <a:r>
              <a:rPr lang="zh-CN" altLang="en-US"/>
              <a:t> 使用方式有命令行和.</a:t>
            </a:r>
            <a:r>
              <a:rPr lang="en-US" altLang="zh-CN"/>
              <a:t>m</a:t>
            </a:r>
            <a:r>
              <a:rPr lang="zh-CN" altLang="en-US"/>
              <a:t>文件（脚本</a:t>
            </a:r>
            <a:r>
              <a:rPr lang="en-US" altLang="zh-CN"/>
              <a:t>M</a:t>
            </a:r>
            <a:r>
              <a:rPr lang="zh-CN" altLang="en-US"/>
              <a:t>文件、函数</a:t>
            </a:r>
            <a:r>
              <a:rPr lang="en-US" altLang="zh-CN"/>
              <a:t>M</a:t>
            </a:r>
            <a:r>
              <a:rPr lang="zh-CN" altLang="en-US"/>
              <a:t>文件）。后者作为编译型语言使用：编辑-编译-连接-执行与调试</a:t>
            </a:r>
          </a:p>
          <a:p>
            <a:pPr algn="just">
              <a:lnSpc>
                <a:spcPct val="200000"/>
              </a:lnSpc>
              <a:spcBef>
                <a:spcPct val="50000"/>
              </a:spcBef>
            </a:pPr>
            <a:r>
              <a:rPr lang="zh-CN" altLang="en-US">
                <a:solidFill>
                  <a:srgbClr val="FFFF00"/>
                </a:solidFill>
              </a:rPr>
              <a:t>⑥</a:t>
            </a:r>
            <a:r>
              <a:rPr lang="zh-CN" altLang="en-US">
                <a:solidFill>
                  <a:srgbClr val="FFFF00"/>
                </a:solidFill>
                <a:ea typeface="楷体_GB2312" pitchFamily="49" charset="-122"/>
              </a:rPr>
              <a:t>功能强大的工具箱</a:t>
            </a:r>
          </a:p>
          <a:p>
            <a:pPr>
              <a:lnSpc>
                <a:spcPct val="200000"/>
              </a:lnSpc>
              <a:spcBef>
                <a:spcPct val="50000"/>
              </a:spcBef>
            </a:pPr>
            <a:r>
              <a:rPr lang="zh-CN" altLang="en-US"/>
              <a:t>近三十个工具箱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762000" y="1295400"/>
            <a:ext cx="7772400" cy="3203575"/>
          </a:xfrm>
          <a:prstGeom prst="rect">
            <a:avLst/>
          </a:prstGeom>
          <a:noFill/>
          <a:ln w="9525">
            <a:noFill/>
            <a:miter lim="800000"/>
            <a:headEnd/>
            <a:tailEnd/>
          </a:ln>
          <a:effectLst/>
        </p:spPr>
        <p:txBody>
          <a:bodyPr>
            <a:spAutoFit/>
          </a:bodyPr>
          <a:lstStyle/>
          <a:p>
            <a:pPr algn="just">
              <a:lnSpc>
                <a:spcPct val="200000"/>
              </a:lnSpc>
              <a:spcBef>
                <a:spcPct val="50000"/>
              </a:spcBef>
            </a:pPr>
            <a:r>
              <a:rPr lang="zh-CN" altLang="en-US" sz="3200"/>
              <a:t>4.1  基础知识</a:t>
            </a:r>
          </a:p>
          <a:p>
            <a:pPr lvl="1" algn="just">
              <a:lnSpc>
                <a:spcPct val="200000"/>
              </a:lnSpc>
              <a:spcBef>
                <a:spcPct val="50000"/>
              </a:spcBef>
              <a:buClr>
                <a:srgbClr val="FFCC00"/>
              </a:buClr>
              <a:buFont typeface="Wingdings" pitchFamily="2" charset="2"/>
              <a:buNone/>
            </a:pPr>
            <a:r>
              <a:rPr lang="zh-CN" altLang="en-US"/>
              <a:t>1  最速下降法（梯度法）</a:t>
            </a:r>
          </a:p>
          <a:p>
            <a:pPr lvl="1" algn="just">
              <a:lnSpc>
                <a:spcPct val="200000"/>
              </a:lnSpc>
              <a:spcBef>
                <a:spcPct val="50000"/>
              </a:spcBef>
              <a:buClr>
                <a:srgbClr val="FFCC00"/>
              </a:buClr>
              <a:buFont typeface="Wingdings" pitchFamily="2" charset="2"/>
              <a:buNone/>
            </a:pPr>
            <a:r>
              <a:rPr lang="en-US" altLang="zh-CN"/>
              <a:t>2  Matlab</a:t>
            </a:r>
            <a:r>
              <a:rPr lang="zh-CN" altLang="en-US">
                <a:latin typeface="宋体" pitchFamily="2" charset="-122"/>
              </a:rPr>
              <a:t>程序设计语言与神经网络工具箱</a:t>
            </a:r>
            <a:r>
              <a:rPr lang="zh-CN" altLang="en-US"/>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685800" y="914400"/>
            <a:ext cx="7696200" cy="5218113"/>
          </a:xfrm>
          <a:prstGeom prst="rect">
            <a:avLst/>
          </a:prstGeom>
          <a:noFill/>
          <a:ln w="9525">
            <a:noFill/>
            <a:miter lim="800000"/>
            <a:headEnd/>
            <a:tailEnd/>
          </a:ln>
          <a:effectLst/>
        </p:spPr>
        <p:txBody>
          <a:bodyPr>
            <a:spAutoFit/>
          </a:bodyPr>
          <a:lstStyle/>
          <a:p>
            <a:pPr algn="just">
              <a:spcBef>
                <a:spcPct val="50000"/>
              </a:spcBef>
            </a:pPr>
            <a:r>
              <a:rPr lang="zh-CN" altLang="en-US">
                <a:solidFill>
                  <a:srgbClr val="FFFF00"/>
                </a:solidFill>
              </a:rPr>
              <a:t>⑦</a:t>
            </a:r>
            <a:r>
              <a:rPr lang="zh-CN" altLang="en-US">
                <a:solidFill>
                  <a:srgbClr val="FFFF00"/>
                </a:solidFill>
                <a:ea typeface="楷体_GB2312" pitchFamily="49" charset="-122"/>
              </a:rPr>
              <a:t>扩充能力强</a:t>
            </a:r>
          </a:p>
          <a:p>
            <a:pPr algn="just">
              <a:lnSpc>
                <a:spcPct val="200000"/>
              </a:lnSpc>
              <a:spcBef>
                <a:spcPct val="50000"/>
              </a:spcBef>
            </a:pPr>
            <a:r>
              <a:rPr lang="zh-CN" altLang="en-US"/>
              <a:t>用户可以自己编写函数，建立新的库函数和扩充库函数。核心文件和工具箱文件都是可读可写的源文件，用户可以修改。可以与</a:t>
            </a:r>
            <a:r>
              <a:rPr lang="en-US" altLang="zh-CN"/>
              <a:t>C，C++</a:t>
            </a:r>
            <a:r>
              <a:rPr lang="zh-CN" altLang="en-US"/>
              <a:t>语言混合编程</a:t>
            </a:r>
          </a:p>
          <a:p>
            <a:pPr algn="just">
              <a:lnSpc>
                <a:spcPct val="200000"/>
              </a:lnSpc>
              <a:spcBef>
                <a:spcPct val="50000"/>
              </a:spcBef>
            </a:pPr>
            <a:r>
              <a:rPr lang="zh-CN" altLang="en-US">
                <a:solidFill>
                  <a:srgbClr val="FFFF00"/>
                </a:solidFill>
                <a:cs typeface="Times New Roman" pitchFamily="18" charset="0"/>
              </a:rPr>
              <a:t>⑧</a:t>
            </a:r>
            <a:r>
              <a:rPr lang="zh-CN" altLang="en-US">
                <a:solidFill>
                  <a:srgbClr val="FFFF00"/>
                </a:solidFill>
                <a:ea typeface="楷体_GB2312" pitchFamily="49" charset="-122"/>
              </a:rPr>
              <a:t>计算速度比</a:t>
            </a:r>
            <a:r>
              <a:rPr lang="en-US" altLang="zh-CN">
                <a:solidFill>
                  <a:srgbClr val="FFFF00"/>
                </a:solidFill>
                <a:ea typeface="楷体_GB2312" pitchFamily="49" charset="-122"/>
              </a:rPr>
              <a:t>C</a:t>
            </a:r>
            <a:r>
              <a:rPr lang="zh-CN" altLang="en-US">
                <a:solidFill>
                  <a:srgbClr val="FFFF00"/>
                </a:solidFill>
                <a:ea typeface="楷体_GB2312" pitchFamily="49" charset="-122"/>
              </a:rPr>
              <a:t>语言慢，易学会难精通</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1026"/>
          <p:cNvSpPr txBox="1">
            <a:spLocks noChangeArrowheads="1"/>
          </p:cNvSpPr>
          <p:nvPr/>
        </p:nvSpPr>
        <p:spPr bwMode="auto">
          <a:xfrm>
            <a:off x="609600" y="990600"/>
            <a:ext cx="5334000" cy="519113"/>
          </a:xfrm>
          <a:prstGeom prst="rect">
            <a:avLst/>
          </a:prstGeom>
          <a:noFill/>
          <a:ln w="9525">
            <a:noFill/>
            <a:miter lim="800000"/>
            <a:headEnd/>
            <a:tailEnd/>
          </a:ln>
          <a:effectLst/>
        </p:spPr>
        <p:txBody>
          <a:bodyPr>
            <a:spAutoFit/>
          </a:bodyPr>
          <a:lstStyle/>
          <a:p>
            <a:pPr>
              <a:spcBef>
                <a:spcPct val="50000"/>
              </a:spcBef>
            </a:pPr>
            <a:r>
              <a:rPr lang="zh-CN" altLang="en-US"/>
              <a:t>(2) </a:t>
            </a:r>
            <a:r>
              <a:rPr lang="en-US" altLang="zh-CN"/>
              <a:t>Matlab</a:t>
            </a:r>
            <a:r>
              <a:rPr lang="zh-CN" altLang="en-US"/>
              <a:t>语言的要点</a:t>
            </a:r>
            <a:r>
              <a:rPr lang="zh-CN" altLang="en-US" sz="2400"/>
              <a:t> </a:t>
            </a:r>
          </a:p>
        </p:txBody>
      </p:sp>
      <p:sp>
        <p:nvSpPr>
          <p:cNvPr id="77827" name="Text Box 1027"/>
          <p:cNvSpPr txBox="1">
            <a:spLocks noChangeArrowheads="1"/>
          </p:cNvSpPr>
          <p:nvPr/>
        </p:nvSpPr>
        <p:spPr bwMode="auto">
          <a:xfrm>
            <a:off x="762000" y="1981200"/>
            <a:ext cx="6705600" cy="2014538"/>
          </a:xfrm>
          <a:prstGeom prst="rect">
            <a:avLst/>
          </a:prstGeom>
          <a:noFill/>
          <a:ln w="9525">
            <a:noFill/>
            <a:miter lim="800000"/>
            <a:headEnd/>
            <a:tailEnd/>
          </a:ln>
          <a:effectLst/>
        </p:spPr>
        <p:txBody>
          <a:bodyPr>
            <a:spAutoFit/>
          </a:bodyPr>
          <a:lstStyle/>
          <a:p>
            <a:pPr algn="just">
              <a:lnSpc>
                <a:spcPct val="200000"/>
              </a:lnSpc>
              <a:spcBef>
                <a:spcPct val="50000"/>
              </a:spcBef>
            </a:pPr>
            <a:r>
              <a:rPr lang="zh-CN" altLang="en-US" u="sng">
                <a:solidFill>
                  <a:srgbClr val="FFFF00"/>
                </a:solidFill>
                <a:ea typeface="楷体_GB2312" pitchFamily="49" charset="-122"/>
              </a:rPr>
              <a:t>注释行</a:t>
            </a:r>
          </a:p>
          <a:p>
            <a:pPr algn="just">
              <a:lnSpc>
                <a:spcPct val="200000"/>
              </a:lnSpc>
              <a:spcBef>
                <a:spcPct val="50000"/>
              </a:spcBef>
            </a:pPr>
            <a:r>
              <a:rPr lang="zh-CN" altLang="en-US"/>
              <a:t>注释行的开头是“ </a:t>
            </a:r>
            <a:r>
              <a:rPr lang="zh-CN" altLang="en-US">
                <a:solidFill>
                  <a:srgbClr val="FFFF00"/>
                </a:solidFill>
              </a:rPr>
              <a:t>％</a:t>
            </a:r>
            <a:r>
              <a:rPr lang="zh-CN" altLang="en-US"/>
              <a:t>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Text Box 3"/>
          <p:cNvSpPr txBox="1">
            <a:spLocks noChangeArrowheads="1"/>
          </p:cNvSpPr>
          <p:nvPr/>
        </p:nvSpPr>
        <p:spPr bwMode="auto">
          <a:xfrm>
            <a:off x="609600" y="304800"/>
            <a:ext cx="8001000" cy="6073775"/>
          </a:xfrm>
          <a:prstGeom prst="rect">
            <a:avLst/>
          </a:prstGeom>
          <a:noFill/>
          <a:ln w="9525">
            <a:noFill/>
            <a:miter lim="800000"/>
            <a:headEnd/>
            <a:tailEnd/>
          </a:ln>
          <a:effectLst/>
        </p:spPr>
        <p:txBody>
          <a:bodyPr>
            <a:spAutoFit/>
          </a:bodyPr>
          <a:lstStyle/>
          <a:p>
            <a:pPr marL="457200" indent="-457200" algn="just">
              <a:lnSpc>
                <a:spcPct val="200000"/>
              </a:lnSpc>
              <a:spcBef>
                <a:spcPct val="50000"/>
              </a:spcBef>
            </a:pPr>
            <a:r>
              <a:rPr lang="zh-CN" altLang="en-US" u="sng">
                <a:solidFill>
                  <a:srgbClr val="FFFF00"/>
                </a:solidFill>
                <a:ea typeface="楷体_GB2312" pitchFamily="49" charset="-122"/>
              </a:rPr>
              <a:t>变量</a:t>
            </a:r>
          </a:p>
          <a:p>
            <a:pPr marL="457200" indent="-457200" algn="just">
              <a:lnSpc>
                <a:spcPct val="200000"/>
              </a:lnSpc>
              <a:spcBef>
                <a:spcPct val="50000"/>
              </a:spcBef>
            </a:pPr>
            <a:r>
              <a:rPr lang="zh-CN" altLang="en-US"/>
              <a:t>变量命名规则是：</a:t>
            </a:r>
          </a:p>
          <a:p>
            <a:pPr marL="457200" indent="-457200" algn="just">
              <a:lnSpc>
                <a:spcPct val="200000"/>
              </a:lnSpc>
              <a:spcBef>
                <a:spcPct val="50000"/>
              </a:spcBef>
            </a:pPr>
            <a:r>
              <a:rPr lang="zh-CN" altLang="en-US">
                <a:solidFill>
                  <a:srgbClr val="FFFF00"/>
                </a:solidFill>
              </a:rPr>
              <a:t>①</a:t>
            </a:r>
            <a:r>
              <a:rPr lang="zh-CN" altLang="en-US"/>
              <a:t>区分大小写</a:t>
            </a:r>
          </a:p>
          <a:p>
            <a:pPr marL="457200" indent="-457200" algn="just">
              <a:lnSpc>
                <a:spcPct val="200000"/>
              </a:lnSpc>
              <a:spcBef>
                <a:spcPct val="50000"/>
              </a:spcBef>
            </a:pPr>
            <a:r>
              <a:rPr lang="zh-CN" altLang="en-US">
                <a:solidFill>
                  <a:srgbClr val="FFFF00"/>
                </a:solidFill>
              </a:rPr>
              <a:t>②</a:t>
            </a:r>
            <a:r>
              <a:rPr lang="zh-CN" altLang="en-US"/>
              <a:t>长度最多不能超过19个字符</a:t>
            </a:r>
          </a:p>
          <a:p>
            <a:pPr marL="457200" indent="-457200" algn="just">
              <a:lnSpc>
                <a:spcPct val="200000"/>
              </a:lnSpc>
              <a:spcBef>
                <a:spcPct val="50000"/>
              </a:spcBef>
            </a:pPr>
            <a:r>
              <a:rPr lang="zh-CN" altLang="en-US">
                <a:solidFill>
                  <a:srgbClr val="FFFF00"/>
                </a:solidFill>
              </a:rPr>
              <a:t>③</a:t>
            </a:r>
            <a:r>
              <a:rPr lang="zh-CN" altLang="en-US"/>
              <a:t>变量名必须以字母开头，由字母、数字和下划线组成</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533400" y="685800"/>
            <a:ext cx="8229600" cy="5005388"/>
          </a:xfrm>
          <a:prstGeom prst="rect">
            <a:avLst/>
          </a:prstGeom>
          <a:noFill/>
          <a:ln w="9525">
            <a:noFill/>
            <a:miter lim="800000"/>
            <a:headEnd/>
            <a:tailEnd/>
          </a:ln>
          <a:effectLst/>
        </p:spPr>
        <p:txBody>
          <a:bodyPr>
            <a:spAutoFit/>
          </a:bodyPr>
          <a:lstStyle/>
          <a:p>
            <a:pPr marL="457200" indent="-457200" algn="just">
              <a:lnSpc>
                <a:spcPct val="200000"/>
              </a:lnSpc>
              <a:spcBef>
                <a:spcPct val="50000"/>
              </a:spcBef>
            </a:pPr>
            <a:r>
              <a:rPr lang="zh-CN" altLang="en-US" u="sng">
                <a:solidFill>
                  <a:srgbClr val="FFFF00"/>
                </a:solidFill>
                <a:ea typeface="楷体_GB2312" pitchFamily="49" charset="-122"/>
              </a:rPr>
              <a:t>数组</a:t>
            </a:r>
          </a:p>
          <a:p>
            <a:pPr marL="914400" lvl="1" indent="-457200" algn="just">
              <a:lnSpc>
                <a:spcPct val="200000"/>
              </a:lnSpc>
              <a:spcBef>
                <a:spcPct val="50000"/>
              </a:spcBef>
              <a:buClr>
                <a:srgbClr val="FFCC00"/>
              </a:buClr>
              <a:buFont typeface="Wingdings" pitchFamily="2" charset="2"/>
              <a:buChar char="Ø"/>
            </a:pPr>
            <a:r>
              <a:rPr lang="zh-CN" altLang="en-US"/>
              <a:t>数组是一系列数的有序排列，用方括号“ </a:t>
            </a:r>
            <a:r>
              <a:rPr lang="zh-CN" altLang="en-US">
                <a:solidFill>
                  <a:srgbClr val="FFFF00"/>
                </a:solidFill>
              </a:rPr>
              <a:t>[ ] </a:t>
            </a:r>
            <a:r>
              <a:rPr lang="zh-CN" altLang="en-US"/>
              <a:t>”表示</a:t>
            </a:r>
            <a:endParaRPr lang="en-US" altLang="zh-CN"/>
          </a:p>
          <a:p>
            <a:pPr marL="914400" lvl="1" indent="-457200" algn="just">
              <a:lnSpc>
                <a:spcPct val="200000"/>
              </a:lnSpc>
              <a:spcBef>
                <a:spcPct val="50000"/>
              </a:spcBef>
              <a:buClr>
                <a:srgbClr val="FFCC00"/>
              </a:buClr>
              <a:buFont typeface="Wingdings" pitchFamily="2" charset="2"/>
              <a:buChar char="Ø"/>
            </a:pPr>
            <a:r>
              <a:rPr lang="zh-CN" altLang="en-US"/>
              <a:t>数组的下标从 </a:t>
            </a:r>
            <a:r>
              <a:rPr lang="zh-CN" altLang="en-US">
                <a:solidFill>
                  <a:srgbClr val="FFFF00"/>
                </a:solidFill>
              </a:rPr>
              <a:t>1</a:t>
            </a:r>
            <a:r>
              <a:rPr lang="zh-CN" altLang="en-US"/>
              <a:t> 开始</a:t>
            </a:r>
          </a:p>
          <a:p>
            <a:pPr marL="914400" lvl="1" indent="-457200" algn="just">
              <a:lnSpc>
                <a:spcPct val="200000"/>
              </a:lnSpc>
              <a:spcBef>
                <a:spcPct val="50000"/>
              </a:spcBef>
              <a:buClr>
                <a:srgbClr val="FFCC00"/>
              </a:buClr>
              <a:buFont typeface="Wingdings" pitchFamily="2" charset="2"/>
              <a:buChar char="Ø"/>
            </a:pPr>
            <a:r>
              <a:rPr lang="zh-CN" altLang="en-US"/>
              <a:t>元素之间用“ </a:t>
            </a:r>
            <a:r>
              <a:rPr lang="zh-CN" altLang="en-US">
                <a:solidFill>
                  <a:srgbClr val="FFFF00"/>
                </a:solidFill>
              </a:rPr>
              <a:t>空格 </a:t>
            </a:r>
            <a:r>
              <a:rPr lang="zh-CN" altLang="en-US"/>
              <a:t>”或“ </a:t>
            </a:r>
            <a:r>
              <a:rPr lang="zh-CN" altLang="en-US">
                <a:solidFill>
                  <a:srgbClr val="FFFF00"/>
                </a:solidFill>
              </a:rPr>
              <a:t>逗号 </a:t>
            </a:r>
            <a:r>
              <a:rPr lang="zh-CN" altLang="en-US"/>
              <a:t>”分开</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p:cNvSpPr txBox="1">
            <a:spLocks noChangeArrowheads="1"/>
          </p:cNvSpPr>
          <p:nvPr/>
        </p:nvSpPr>
        <p:spPr bwMode="auto">
          <a:xfrm>
            <a:off x="838200" y="990600"/>
            <a:ext cx="6934200" cy="4151313"/>
          </a:xfrm>
          <a:prstGeom prst="rect">
            <a:avLst/>
          </a:prstGeom>
          <a:noFill/>
          <a:ln w="9525">
            <a:noFill/>
            <a:miter lim="800000"/>
            <a:headEnd/>
            <a:tailEnd/>
          </a:ln>
          <a:effectLst/>
        </p:spPr>
        <p:txBody>
          <a:bodyPr>
            <a:spAutoFit/>
          </a:bodyPr>
          <a:lstStyle/>
          <a:p>
            <a:pPr algn="just">
              <a:lnSpc>
                <a:spcPct val="200000"/>
              </a:lnSpc>
              <a:spcBef>
                <a:spcPct val="50000"/>
              </a:spcBef>
            </a:pPr>
            <a:r>
              <a:rPr lang="zh-CN" altLang="en-US"/>
              <a:t>例：</a:t>
            </a:r>
            <a:r>
              <a:rPr lang="en-US" altLang="zh-CN"/>
              <a:t>x=[0 , 1 , 2 , 3 , 4 , 5 , 6];（</a:t>
            </a:r>
            <a:r>
              <a:rPr lang="zh-CN" altLang="en-US">
                <a:solidFill>
                  <a:srgbClr val="FFFF00"/>
                </a:solidFill>
                <a:ea typeface="楷体_GB2312" pitchFamily="49" charset="-122"/>
              </a:rPr>
              <a:t>行向量</a:t>
            </a:r>
            <a:r>
              <a:rPr lang="zh-CN" altLang="en-US"/>
              <a:t>）</a:t>
            </a:r>
          </a:p>
          <a:p>
            <a:pPr algn="just">
              <a:lnSpc>
                <a:spcPct val="200000"/>
              </a:lnSpc>
              <a:spcBef>
                <a:spcPct val="50000"/>
              </a:spcBef>
            </a:pPr>
            <a:r>
              <a:rPr lang="en-US" altLang="zh-CN">
                <a:solidFill>
                  <a:srgbClr val="FFFF00"/>
                </a:solidFill>
              </a:rPr>
              <a:t>x( 1 )</a:t>
            </a:r>
            <a:r>
              <a:rPr lang="zh-CN" altLang="en-US"/>
              <a:t>：第一个元素</a:t>
            </a:r>
          </a:p>
          <a:p>
            <a:pPr algn="just">
              <a:lnSpc>
                <a:spcPct val="200000"/>
              </a:lnSpc>
              <a:spcBef>
                <a:spcPct val="50000"/>
              </a:spcBef>
            </a:pPr>
            <a:r>
              <a:rPr lang="en-US" altLang="zh-CN">
                <a:solidFill>
                  <a:srgbClr val="FFFF00"/>
                </a:solidFill>
              </a:rPr>
              <a:t>x( 1 : 5 )</a:t>
            </a:r>
            <a:r>
              <a:rPr lang="zh-CN" altLang="en-US"/>
              <a:t>：第一到第五个元素</a:t>
            </a:r>
          </a:p>
          <a:p>
            <a:pPr>
              <a:lnSpc>
                <a:spcPct val="200000"/>
              </a:lnSpc>
              <a:spcBef>
                <a:spcPct val="50000"/>
              </a:spcBef>
            </a:pPr>
            <a:r>
              <a:rPr lang="en-US" altLang="zh-CN">
                <a:solidFill>
                  <a:srgbClr val="FFFF00"/>
                </a:solidFill>
              </a:rPr>
              <a:t>x( 3 : -1 : 1 )</a:t>
            </a:r>
            <a:r>
              <a:rPr lang="zh-CN" altLang="en-US"/>
              <a:t>：第三到第一个元素</a:t>
            </a:r>
            <a:r>
              <a:rPr lang="zh-CN" altLang="en-US" sz="2400"/>
              <a:t>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685800" y="1295400"/>
            <a:ext cx="7848600" cy="3084513"/>
          </a:xfrm>
          <a:prstGeom prst="rect">
            <a:avLst/>
          </a:prstGeom>
          <a:noFill/>
          <a:ln w="9525">
            <a:noFill/>
            <a:miter lim="800000"/>
            <a:headEnd/>
            <a:tailEnd/>
          </a:ln>
          <a:effectLst/>
        </p:spPr>
        <p:txBody>
          <a:bodyPr>
            <a:spAutoFit/>
          </a:bodyPr>
          <a:lstStyle/>
          <a:p>
            <a:pPr>
              <a:spcBef>
                <a:spcPct val="50000"/>
              </a:spcBef>
            </a:pPr>
            <a:r>
              <a:rPr lang="zh-CN" altLang="en-US" u="sng">
                <a:solidFill>
                  <a:srgbClr val="FFFF00"/>
                </a:solidFill>
                <a:ea typeface="楷体_GB2312" pitchFamily="49" charset="-122"/>
              </a:rPr>
              <a:t>注意</a:t>
            </a:r>
            <a:r>
              <a:rPr lang="zh-CN" altLang="en-US"/>
              <a:t>：</a:t>
            </a:r>
          </a:p>
          <a:p>
            <a:pPr>
              <a:spcBef>
                <a:spcPct val="50000"/>
              </a:spcBef>
            </a:pPr>
            <a:endParaRPr lang="zh-CN" altLang="en-US"/>
          </a:p>
          <a:p>
            <a:pPr>
              <a:spcBef>
                <a:spcPct val="50000"/>
              </a:spcBef>
            </a:pPr>
            <a:r>
              <a:rPr lang="zh-CN" altLang="en-US"/>
              <a:t>如果语句最后没有“ </a:t>
            </a:r>
            <a:r>
              <a:rPr lang="zh-CN" altLang="en-US">
                <a:solidFill>
                  <a:srgbClr val="FFFF00"/>
                </a:solidFill>
              </a:rPr>
              <a:t>；</a:t>
            </a:r>
            <a:r>
              <a:rPr lang="zh-CN" altLang="en-US"/>
              <a:t>”，则显示 </a:t>
            </a:r>
            <a:r>
              <a:rPr lang="en-US" altLang="zh-CN">
                <a:solidFill>
                  <a:srgbClr val="FFFF00"/>
                </a:solidFill>
              </a:rPr>
              <a:t>x</a:t>
            </a:r>
            <a:r>
              <a:rPr lang="en-US" altLang="zh-CN"/>
              <a:t> </a:t>
            </a:r>
            <a:r>
              <a:rPr lang="zh-CN" altLang="en-US"/>
              <a:t>的所有值</a:t>
            </a:r>
          </a:p>
          <a:p>
            <a:pPr>
              <a:spcBef>
                <a:spcPct val="50000"/>
              </a:spcBef>
            </a:pPr>
            <a:endParaRPr lang="zh-CN" altLang="en-US"/>
          </a:p>
          <a:p>
            <a:pPr>
              <a:spcBef>
                <a:spcPct val="50000"/>
              </a:spcBef>
            </a:pPr>
            <a:r>
              <a:rPr lang="zh-CN" altLang="en-US"/>
              <a:t>有分号则不显示</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762000" y="1066800"/>
            <a:ext cx="7239000" cy="4151313"/>
          </a:xfrm>
          <a:prstGeom prst="rect">
            <a:avLst/>
          </a:prstGeom>
          <a:noFill/>
          <a:ln w="9525">
            <a:noFill/>
            <a:miter lim="800000"/>
            <a:headEnd/>
            <a:tailEnd/>
          </a:ln>
          <a:effectLst/>
        </p:spPr>
        <p:txBody>
          <a:bodyPr>
            <a:spAutoFit/>
          </a:bodyPr>
          <a:lstStyle/>
          <a:p>
            <a:pPr algn="just">
              <a:lnSpc>
                <a:spcPct val="200000"/>
              </a:lnSpc>
              <a:spcBef>
                <a:spcPct val="50000"/>
              </a:spcBef>
            </a:pPr>
            <a:r>
              <a:rPr lang="zh-CN" altLang="en-US" u="sng">
                <a:solidFill>
                  <a:srgbClr val="FFFF00"/>
                </a:solidFill>
                <a:ea typeface="楷体_GB2312" pitchFamily="49" charset="-122"/>
              </a:rPr>
              <a:t>矩阵</a:t>
            </a:r>
          </a:p>
          <a:p>
            <a:pPr lvl="1">
              <a:lnSpc>
                <a:spcPct val="200000"/>
              </a:lnSpc>
              <a:spcBef>
                <a:spcPct val="50000"/>
              </a:spcBef>
              <a:buClr>
                <a:srgbClr val="FFCC00"/>
              </a:buClr>
              <a:buFont typeface="Wingdings" pitchFamily="2" charset="2"/>
              <a:buChar char="Ø"/>
            </a:pPr>
            <a:r>
              <a:rPr lang="zh-CN" altLang="en-US"/>
              <a:t>矩阵用“ </a:t>
            </a:r>
            <a:r>
              <a:rPr lang="zh-CN" altLang="en-US">
                <a:solidFill>
                  <a:srgbClr val="FFFF00"/>
                </a:solidFill>
              </a:rPr>
              <a:t>方括号 ”</a:t>
            </a:r>
            <a:r>
              <a:rPr lang="zh-CN" altLang="en-US"/>
              <a:t>来表示</a:t>
            </a:r>
          </a:p>
          <a:p>
            <a:pPr lvl="1">
              <a:lnSpc>
                <a:spcPct val="200000"/>
              </a:lnSpc>
              <a:spcBef>
                <a:spcPct val="50000"/>
              </a:spcBef>
              <a:buClr>
                <a:srgbClr val="FFCC00"/>
              </a:buClr>
              <a:buFont typeface="Wingdings" pitchFamily="2" charset="2"/>
              <a:buChar char="Ø"/>
            </a:pPr>
            <a:r>
              <a:rPr lang="zh-CN" altLang="en-US"/>
              <a:t>同一行的数据用“ </a:t>
            </a:r>
            <a:r>
              <a:rPr lang="zh-CN" altLang="en-US">
                <a:solidFill>
                  <a:srgbClr val="FFFF00"/>
                </a:solidFill>
              </a:rPr>
              <a:t>空格 ”</a:t>
            </a:r>
            <a:r>
              <a:rPr lang="zh-CN" altLang="en-US"/>
              <a:t>或“ </a:t>
            </a:r>
            <a:r>
              <a:rPr lang="zh-CN" altLang="en-US">
                <a:solidFill>
                  <a:srgbClr val="FFFF00"/>
                </a:solidFill>
              </a:rPr>
              <a:t>逗号 ”</a:t>
            </a:r>
            <a:r>
              <a:rPr lang="zh-CN" altLang="en-US"/>
              <a:t>隔开</a:t>
            </a:r>
          </a:p>
          <a:p>
            <a:pPr lvl="1">
              <a:lnSpc>
                <a:spcPct val="200000"/>
              </a:lnSpc>
              <a:spcBef>
                <a:spcPct val="50000"/>
              </a:spcBef>
              <a:buClr>
                <a:srgbClr val="FFCC00"/>
              </a:buClr>
              <a:buFont typeface="Wingdings" pitchFamily="2" charset="2"/>
              <a:buChar char="Ø"/>
            </a:pPr>
            <a:r>
              <a:rPr lang="zh-CN" altLang="en-US"/>
              <a:t>不同行的数据用“ </a:t>
            </a:r>
            <a:r>
              <a:rPr lang="zh-CN" altLang="en-US">
                <a:solidFill>
                  <a:srgbClr val="FFFF00"/>
                </a:solidFill>
              </a:rPr>
              <a:t>分号 ”</a:t>
            </a:r>
            <a:r>
              <a:rPr lang="zh-CN" altLang="en-US"/>
              <a:t>隔开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609600" y="381000"/>
            <a:ext cx="7924800" cy="5867400"/>
          </a:xfrm>
          <a:prstGeom prst="rect">
            <a:avLst/>
          </a:prstGeom>
          <a:noFill/>
          <a:ln w="9525">
            <a:noFill/>
            <a:miter lim="800000"/>
            <a:headEnd/>
            <a:tailEnd/>
          </a:ln>
          <a:effectLst/>
        </p:spPr>
        <p:txBody>
          <a:bodyPr>
            <a:spAutoFit/>
          </a:bodyPr>
          <a:lstStyle/>
          <a:p>
            <a:pPr algn="just">
              <a:lnSpc>
                <a:spcPct val="150000"/>
              </a:lnSpc>
              <a:spcBef>
                <a:spcPct val="50000"/>
              </a:spcBef>
            </a:pPr>
            <a:r>
              <a:rPr lang="zh-CN" altLang="en-US"/>
              <a:t>例：</a:t>
            </a:r>
            <a:r>
              <a:rPr lang="en-US" altLang="zh-CN"/>
              <a:t>A=[ 1 , 0 , 0 ; </a:t>
            </a:r>
          </a:p>
          <a:p>
            <a:pPr algn="just">
              <a:lnSpc>
                <a:spcPct val="150000"/>
              </a:lnSpc>
              <a:spcBef>
                <a:spcPct val="50000"/>
              </a:spcBef>
            </a:pPr>
            <a:r>
              <a:rPr lang="en-US" altLang="zh-CN"/>
              <a:t>                0 , 1 , 0 ; </a:t>
            </a:r>
          </a:p>
          <a:p>
            <a:pPr algn="just">
              <a:lnSpc>
                <a:spcPct val="150000"/>
              </a:lnSpc>
              <a:spcBef>
                <a:spcPct val="50000"/>
              </a:spcBef>
            </a:pPr>
            <a:r>
              <a:rPr lang="en-US" altLang="zh-CN"/>
              <a:t>                0 , 0,  1 ];</a:t>
            </a:r>
          </a:p>
          <a:p>
            <a:pPr algn="just">
              <a:lnSpc>
                <a:spcPct val="150000"/>
              </a:lnSpc>
              <a:spcBef>
                <a:spcPct val="50000"/>
              </a:spcBef>
            </a:pPr>
            <a:r>
              <a:rPr lang="zh-CN" altLang="en-US"/>
              <a:t>引用一个元素可以用两个下标来表示</a:t>
            </a:r>
          </a:p>
          <a:p>
            <a:pPr algn="just">
              <a:lnSpc>
                <a:spcPct val="150000"/>
              </a:lnSpc>
              <a:spcBef>
                <a:spcPct val="50000"/>
              </a:spcBef>
            </a:pPr>
            <a:r>
              <a:rPr lang="zh-CN" altLang="en-US"/>
              <a:t>例 </a:t>
            </a:r>
            <a:r>
              <a:rPr lang="en-US" altLang="zh-CN">
                <a:solidFill>
                  <a:srgbClr val="FFFF00"/>
                </a:solidFill>
              </a:rPr>
              <a:t>A(i , j)</a:t>
            </a:r>
          </a:p>
          <a:p>
            <a:pPr algn="just">
              <a:lnSpc>
                <a:spcPct val="150000"/>
              </a:lnSpc>
              <a:spcBef>
                <a:spcPct val="50000"/>
              </a:spcBef>
            </a:pPr>
            <a:r>
              <a:rPr lang="zh-CN" altLang="en-US"/>
              <a:t>引用多个元素可以用冒号来表示</a:t>
            </a:r>
          </a:p>
          <a:p>
            <a:pPr algn="just">
              <a:lnSpc>
                <a:spcPct val="150000"/>
              </a:lnSpc>
              <a:spcBef>
                <a:spcPct val="50000"/>
              </a:spcBef>
            </a:pPr>
            <a:r>
              <a:rPr lang="zh-CN" altLang="en-US"/>
              <a:t>例 </a:t>
            </a:r>
            <a:r>
              <a:rPr lang="en-US" altLang="zh-CN">
                <a:solidFill>
                  <a:srgbClr val="FFFF00"/>
                </a:solidFill>
              </a:rPr>
              <a:t>A（：，j）</a:t>
            </a:r>
            <a:r>
              <a:rPr lang="en-US" altLang="zh-CN"/>
              <a:t>：</a:t>
            </a:r>
            <a:r>
              <a:rPr lang="zh-CN" altLang="en-US"/>
              <a:t>第</a:t>
            </a:r>
            <a:r>
              <a:rPr lang="zh-CN" altLang="en-US">
                <a:solidFill>
                  <a:srgbClr val="FFFF00"/>
                </a:solidFill>
              </a:rPr>
              <a:t> </a:t>
            </a:r>
            <a:r>
              <a:rPr lang="en-US" altLang="zh-CN">
                <a:solidFill>
                  <a:srgbClr val="FFFF00"/>
                </a:solidFill>
              </a:rPr>
              <a:t>j </a:t>
            </a:r>
            <a:r>
              <a:rPr lang="zh-CN" altLang="en-US"/>
              <a:t>列的所有元素</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685800" y="838200"/>
            <a:ext cx="5486400" cy="519113"/>
          </a:xfrm>
          <a:prstGeom prst="rect">
            <a:avLst/>
          </a:prstGeom>
          <a:noFill/>
          <a:ln w="9525">
            <a:noFill/>
            <a:miter lim="800000"/>
            <a:headEnd/>
            <a:tailEnd/>
          </a:ln>
          <a:effectLst/>
        </p:spPr>
        <p:txBody>
          <a:bodyPr>
            <a:spAutoFit/>
          </a:bodyPr>
          <a:lstStyle/>
          <a:p>
            <a:pPr>
              <a:spcBef>
                <a:spcPct val="50000"/>
              </a:spcBef>
            </a:pPr>
            <a:r>
              <a:rPr lang="zh-CN" altLang="en-US"/>
              <a:t>4.1.2.3   神经网络工具箱 </a:t>
            </a:r>
          </a:p>
        </p:txBody>
      </p:sp>
      <p:sp>
        <p:nvSpPr>
          <p:cNvPr id="67587" name="Text Box 3"/>
          <p:cNvSpPr txBox="1">
            <a:spLocks noChangeArrowheads="1"/>
          </p:cNvSpPr>
          <p:nvPr/>
        </p:nvSpPr>
        <p:spPr bwMode="auto">
          <a:xfrm>
            <a:off x="609600" y="1752600"/>
            <a:ext cx="8001000" cy="4291013"/>
          </a:xfrm>
          <a:prstGeom prst="rect">
            <a:avLst/>
          </a:prstGeom>
          <a:noFill/>
          <a:ln w="9525">
            <a:noFill/>
            <a:miter lim="800000"/>
            <a:headEnd/>
            <a:tailEnd/>
          </a:ln>
          <a:effectLst/>
        </p:spPr>
        <p:txBody>
          <a:bodyPr>
            <a:spAutoFit/>
          </a:bodyPr>
          <a:lstStyle/>
          <a:p>
            <a:pPr algn="just">
              <a:lnSpc>
                <a:spcPct val="200000"/>
              </a:lnSpc>
              <a:spcBef>
                <a:spcPct val="50000"/>
              </a:spcBef>
            </a:pPr>
            <a:r>
              <a:rPr lang="zh-CN" altLang="en-US" sz="2400"/>
              <a:t>神经网络工具箱包含了人工神经网络中的主要模型与算法，具体有：</a:t>
            </a:r>
          </a:p>
          <a:p>
            <a:pPr algn="just">
              <a:lnSpc>
                <a:spcPct val="200000"/>
              </a:lnSpc>
              <a:spcBef>
                <a:spcPct val="50000"/>
              </a:spcBef>
            </a:pPr>
            <a:r>
              <a:rPr lang="zh-CN" altLang="en-US" sz="2400"/>
              <a:t>①</a:t>
            </a:r>
            <a:r>
              <a:rPr lang="zh-CN" altLang="en-US" sz="2400">
                <a:solidFill>
                  <a:srgbClr val="FFFF00"/>
                </a:solidFill>
              </a:rPr>
              <a:t>感知器神经网络</a:t>
            </a:r>
            <a:r>
              <a:rPr lang="zh-CN" altLang="en-US" sz="2400"/>
              <a:t>（</a:t>
            </a:r>
            <a:r>
              <a:rPr lang="en-US" altLang="zh-CN" sz="2400"/>
              <a:t>Perceptron，Rosenblatt，1957）</a:t>
            </a:r>
          </a:p>
          <a:p>
            <a:pPr algn="just">
              <a:lnSpc>
                <a:spcPct val="200000"/>
              </a:lnSpc>
              <a:spcBef>
                <a:spcPct val="50000"/>
              </a:spcBef>
            </a:pPr>
            <a:r>
              <a:rPr lang="en-US" altLang="zh-CN" sz="2400"/>
              <a:t>②</a:t>
            </a:r>
            <a:r>
              <a:rPr lang="zh-CN" altLang="en-US" sz="2400"/>
              <a:t>线性神经网路（</a:t>
            </a:r>
            <a:r>
              <a:rPr lang="en-US" altLang="zh-CN" sz="2400"/>
              <a:t>Adaline, Widrow</a:t>
            </a:r>
            <a:r>
              <a:rPr lang="zh-CN" altLang="en-US" sz="2400"/>
              <a:t>和</a:t>
            </a:r>
            <a:r>
              <a:rPr lang="en-US" altLang="zh-CN" sz="2400"/>
              <a:t>Hoff， 1960）</a:t>
            </a:r>
          </a:p>
          <a:p>
            <a:pPr algn="just">
              <a:lnSpc>
                <a:spcPct val="200000"/>
              </a:lnSpc>
              <a:spcBef>
                <a:spcPct val="50000"/>
              </a:spcBef>
            </a:pPr>
            <a:r>
              <a:rPr lang="en-US" altLang="zh-CN" sz="2400"/>
              <a:t>③</a:t>
            </a:r>
            <a:r>
              <a:rPr lang="en-US" altLang="zh-CN" sz="2400">
                <a:solidFill>
                  <a:srgbClr val="FFFF00"/>
                </a:solidFill>
              </a:rPr>
              <a:t>BP</a:t>
            </a:r>
            <a:r>
              <a:rPr lang="zh-CN" altLang="en-US" sz="2400">
                <a:solidFill>
                  <a:srgbClr val="FFFF00"/>
                </a:solidFill>
              </a:rPr>
              <a:t>神经网络</a:t>
            </a:r>
            <a:r>
              <a:rPr lang="zh-CN" altLang="en-US" sz="2400"/>
              <a:t>（</a:t>
            </a:r>
            <a:r>
              <a:rPr lang="en-US" altLang="zh-CN" sz="2400"/>
              <a:t>BP，Rumelhart</a:t>
            </a:r>
            <a:r>
              <a:rPr lang="zh-CN" altLang="en-US" sz="2400"/>
              <a:t>和</a:t>
            </a:r>
            <a:r>
              <a:rPr lang="en-US" altLang="zh-CN" sz="2400"/>
              <a:t>McCelland， 1986）</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Text Box 3"/>
          <p:cNvSpPr txBox="1">
            <a:spLocks noChangeArrowheads="1"/>
          </p:cNvSpPr>
          <p:nvPr/>
        </p:nvSpPr>
        <p:spPr bwMode="auto">
          <a:xfrm>
            <a:off x="685800" y="1371600"/>
            <a:ext cx="7467600" cy="1735138"/>
          </a:xfrm>
          <a:prstGeom prst="rect">
            <a:avLst/>
          </a:prstGeom>
          <a:noFill/>
          <a:ln w="9525">
            <a:noFill/>
            <a:miter lim="800000"/>
            <a:headEnd/>
            <a:tailEnd/>
          </a:ln>
          <a:effectLst/>
        </p:spPr>
        <p:txBody>
          <a:bodyPr>
            <a:spAutoFit/>
          </a:bodyPr>
          <a:lstStyle/>
          <a:p>
            <a:pPr algn="just">
              <a:lnSpc>
                <a:spcPct val="200000"/>
              </a:lnSpc>
              <a:spcBef>
                <a:spcPct val="50000"/>
              </a:spcBef>
            </a:pPr>
            <a:r>
              <a:rPr lang="en-US" altLang="zh-CN" sz="2400"/>
              <a:t>④</a:t>
            </a:r>
            <a:r>
              <a:rPr lang="zh-CN" altLang="en-US" sz="2400">
                <a:solidFill>
                  <a:srgbClr val="FFFF00"/>
                </a:solidFill>
              </a:rPr>
              <a:t>自组织网络</a:t>
            </a:r>
            <a:r>
              <a:rPr lang="zh-CN" altLang="en-US" sz="2400"/>
              <a:t>（</a:t>
            </a:r>
            <a:r>
              <a:rPr lang="en-US" altLang="zh-CN" sz="2400"/>
              <a:t>SOM，Kohonen，1980）</a:t>
            </a:r>
          </a:p>
          <a:p>
            <a:pPr algn="just">
              <a:lnSpc>
                <a:spcPct val="200000"/>
              </a:lnSpc>
              <a:spcBef>
                <a:spcPct val="50000"/>
              </a:spcBef>
            </a:pPr>
            <a:r>
              <a:rPr lang="en-US" altLang="zh-CN" sz="2400"/>
              <a:t>⑤</a:t>
            </a:r>
            <a:r>
              <a:rPr lang="zh-CN" altLang="en-US" sz="2400"/>
              <a:t>离散的</a:t>
            </a:r>
            <a:r>
              <a:rPr lang="en-US" altLang="zh-CN" sz="2400"/>
              <a:t>Hopfield</a:t>
            </a:r>
            <a:r>
              <a:rPr lang="zh-CN" altLang="en-US" sz="2400"/>
              <a:t>网络（</a:t>
            </a:r>
            <a:r>
              <a:rPr lang="en-US" altLang="zh-CN" sz="2400"/>
              <a:t>Hopfield，1986）</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609600" y="838200"/>
            <a:ext cx="3810000" cy="579438"/>
          </a:xfrm>
          <a:prstGeom prst="rect">
            <a:avLst/>
          </a:prstGeom>
          <a:noFill/>
          <a:ln w="9525">
            <a:noFill/>
            <a:miter lim="800000"/>
            <a:headEnd/>
            <a:tailEnd/>
          </a:ln>
          <a:effectLst/>
        </p:spPr>
        <p:txBody>
          <a:bodyPr>
            <a:spAutoFit/>
          </a:bodyPr>
          <a:lstStyle/>
          <a:p>
            <a:pPr>
              <a:spcBef>
                <a:spcPct val="50000"/>
              </a:spcBef>
            </a:pPr>
            <a:r>
              <a:rPr lang="zh-CN" altLang="en-US" sz="3200"/>
              <a:t>1  最速下降法 </a:t>
            </a:r>
          </a:p>
        </p:txBody>
      </p:sp>
      <p:sp>
        <p:nvSpPr>
          <p:cNvPr id="41987" name="Text Box 3"/>
          <p:cNvSpPr txBox="1">
            <a:spLocks noChangeArrowheads="1"/>
          </p:cNvSpPr>
          <p:nvPr/>
        </p:nvSpPr>
        <p:spPr bwMode="auto">
          <a:xfrm>
            <a:off x="609600" y="1600200"/>
            <a:ext cx="7848600" cy="2654300"/>
          </a:xfrm>
          <a:prstGeom prst="rect">
            <a:avLst/>
          </a:prstGeom>
          <a:noFill/>
          <a:ln w="9525">
            <a:noFill/>
            <a:miter lim="800000"/>
            <a:headEnd/>
            <a:tailEnd/>
          </a:ln>
          <a:effectLst/>
        </p:spPr>
        <p:txBody>
          <a:bodyPr>
            <a:spAutoFit/>
          </a:bodyPr>
          <a:lstStyle/>
          <a:p>
            <a:pPr algn="just">
              <a:lnSpc>
                <a:spcPct val="200000"/>
              </a:lnSpc>
              <a:spcBef>
                <a:spcPct val="50000"/>
              </a:spcBef>
            </a:pPr>
            <a:r>
              <a:rPr lang="zh-CN" altLang="en-US">
                <a:solidFill>
                  <a:srgbClr val="FFFF00"/>
                </a:solidFill>
                <a:ea typeface="楷体_GB2312" pitchFamily="49" charset="-122"/>
              </a:rPr>
              <a:t>最速下降法</a:t>
            </a:r>
            <a:r>
              <a:rPr lang="zh-CN" altLang="en-US"/>
              <a:t>（又称</a:t>
            </a:r>
            <a:r>
              <a:rPr lang="zh-CN" altLang="en-US">
                <a:solidFill>
                  <a:srgbClr val="FFFF00"/>
                </a:solidFill>
                <a:ea typeface="楷体_GB2312" pitchFamily="49" charset="-122"/>
              </a:rPr>
              <a:t>梯度法</a:t>
            </a:r>
            <a:r>
              <a:rPr lang="zh-CN" altLang="en-US"/>
              <a:t>）是1847</a:t>
            </a:r>
            <a:r>
              <a:rPr lang="zh-CN" altLang="en-US">
                <a:latin typeface="宋体" pitchFamily="2" charset="-122"/>
              </a:rPr>
              <a:t>年 </a:t>
            </a:r>
            <a:r>
              <a:rPr lang="en-US" altLang="zh-CN">
                <a:solidFill>
                  <a:srgbClr val="FFFF00"/>
                </a:solidFill>
              </a:rPr>
              <a:t>Cauchy </a:t>
            </a:r>
            <a:r>
              <a:rPr lang="zh-CN" altLang="en-US"/>
              <a:t>提出来的最优化算法，用于求解非线性函数的局部最小值（最小点）</a:t>
            </a:r>
          </a:p>
        </p:txBody>
      </p:sp>
      <p:graphicFrame>
        <p:nvGraphicFramePr>
          <p:cNvPr id="41990" name="Object 6"/>
          <p:cNvGraphicFramePr>
            <a:graphicFrameLocks noChangeAspect="1"/>
          </p:cNvGraphicFramePr>
          <p:nvPr/>
        </p:nvGraphicFramePr>
        <p:xfrm>
          <a:off x="762000" y="4419600"/>
          <a:ext cx="4191000" cy="1928813"/>
        </p:xfrm>
        <a:graphic>
          <a:graphicData uri="http://schemas.openxmlformats.org/presentationml/2006/ole">
            <p:oleObj spid="_x0000_s41990" name="Equation" r:id="rId4" imgW="596880" imgH="279360" progId="Equation.DSMT4">
              <p:embed/>
            </p:oleObj>
          </a:graphicData>
        </a:graphic>
      </p:graphicFrame>
      <p:pic>
        <p:nvPicPr>
          <p:cNvPr id="41991" name="Picture 7" descr="P109-tu-bu02"/>
          <p:cNvPicPr>
            <a:picLocks noChangeAspect="1" noChangeArrowheads="1"/>
          </p:cNvPicPr>
          <p:nvPr/>
        </p:nvPicPr>
        <p:blipFill>
          <a:blip r:embed="rId5" cstate="print"/>
          <a:srcRect/>
          <a:stretch>
            <a:fillRect/>
          </a:stretch>
        </p:blipFill>
        <p:spPr bwMode="auto">
          <a:xfrm>
            <a:off x="5105400" y="3657600"/>
            <a:ext cx="3505200" cy="2208213"/>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ext Box 2"/>
          <p:cNvSpPr txBox="1">
            <a:spLocks noChangeArrowheads="1"/>
          </p:cNvSpPr>
          <p:nvPr/>
        </p:nvSpPr>
        <p:spPr bwMode="auto">
          <a:xfrm>
            <a:off x="685800" y="990600"/>
            <a:ext cx="4343400" cy="579438"/>
          </a:xfrm>
          <a:prstGeom prst="rect">
            <a:avLst/>
          </a:prstGeom>
          <a:noFill/>
          <a:ln w="9525">
            <a:noFill/>
            <a:miter lim="800000"/>
            <a:headEnd/>
            <a:tailEnd/>
          </a:ln>
          <a:effectLst/>
        </p:spPr>
        <p:txBody>
          <a:bodyPr>
            <a:spAutoFit/>
          </a:bodyPr>
          <a:lstStyle/>
          <a:p>
            <a:pPr>
              <a:spcBef>
                <a:spcPct val="50000"/>
              </a:spcBef>
            </a:pPr>
            <a:r>
              <a:rPr lang="zh-CN" altLang="en-US" sz="3200">
                <a:latin typeface="宋体" pitchFamily="2" charset="-122"/>
              </a:rPr>
              <a:t>第</a:t>
            </a:r>
            <a:r>
              <a:rPr lang="en-US" altLang="zh-CN" sz="3200"/>
              <a:t>4</a:t>
            </a:r>
            <a:r>
              <a:rPr lang="zh-CN" altLang="en-US" sz="3200">
                <a:latin typeface="宋体" pitchFamily="2" charset="-122"/>
              </a:rPr>
              <a:t>章 人工神经网络</a:t>
            </a:r>
            <a:endParaRPr lang="zh-CN" altLang="en-US" sz="2400"/>
          </a:p>
        </p:txBody>
      </p:sp>
      <p:sp>
        <p:nvSpPr>
          <p:cNvPr id="116739" name="Text Box 3"/>
          <p:cNvSpPr txBox="1">
            <a:spLocks noChangeArrowheads="1"/>
          </p:cNvSpPr>
          <p:nvPr/>
        </p:nvSpPr>
        <p:spPr bwMode="auto">
          <a:xfrm>
            <a:off x="3352800" y="2057400"/>
            <a:ext cx="4114800" cy="3300413"/>
          </a:xfrm>
          <a:prstGeom prst="rect">
            <a:avLst/>
          </a:prstGeom>
          <a:noFill/>
          <a:ln w="9525">
            <a:noFill/>
            <a:miter lim="800000"/>
            <a:headEnd/>
            <a:tailEnd/>
          </a:ln>
          <a:effectLst/>
        </p:spPr>
        <p:txBody>
          <a:bodyPr>
            <a:spAutoFit/>
          </a:bodyPr>
          <a:lstStyle/>
          <a:p>
            <a:pPr algn="just">
              <a:lnSpc>
                <a:spcPct val="150000"/>
              </a:lnSpc>
              <a:spcBef>
                <a:spcPct val="50000"/>
              </a:spcBef>
            </a:pPr>
            <a:r>
              <a:rPr lang="zh-CN" altLang="en-US"/>
              <a:t>4.1  基础知识（补充）</a:t>
            </a:r>
          </a:p>
          <a:p>
            <a:pPr algn="just">
              <a:lnSpc>
                <a:spcPct val="150000"/>
              </a:lnSpc>
              <a:spcBef>
                <a:spcPct val="50000"/>
              </a:spcBef>
            </a:pPr>
            <a:r>
              <a:rPr lang="zh-CN" altLang="en-US"/>
              <a:t>4.2  </a:t>
            </a:r>
            <a:r>
              <a:rPr lang="zh-CN" altLang="en-US">
                <a:solidFill>
                  <a:srgbClr val="FFFF00"/>
                </a:solidFill>
              </a:rPr>
              <a:t>神经元与神经网络</a:t>
            </a:r>
            <a:endParaRPr lang="en-US" altLang="zh-CN">
              <a:solidFill>
                <a:srgbClr val="FFFF00"/>
              </a:solidFill>
            </a:endParaRPr>
          </a:p>
          <a:p>
            <a:pPr algn="just">
              <a:lnSpc>
                <a:spcPct val="150000"/>
              </a:lnSpc>
              <a:spcBef>
                <a:spcPct val="50000"/>
              </a:spcBef>
            </a:pPr>
            <a:r>
              <a:rPr lang="zh-CN" altLang="en-US"/>
              <a:t>4.3  反向传播神经网络</a:t>
            </a:r>
          </a:p>
          <a:p>
            <a:pPr algn="just">
              <a:lnSpc>
                <a:spcPct val="150000"/>
              </a:lnSpc>
              <a:spcBef>
                <a:spcPct val="50000"/>
              </a:spcBef>
            </a:pPr>
            <a:r>
              <a:rPr lang="zh-CN" altLang="en-US"/>
              <a:t>4.4  </a:t>
            </a:r>
            <a:r>
              <a:rPr lang="zh-CN" altLang="en-US">
                <a:solidFill>
                  <a:srgbClr val="FFFF00"/>
                </a:solidFill>
              </a:rPr>
              <a:t>离散的</a:t>
            </a:r>
            <a:r>
              <a:rPr lang="en-US" altLang="zh-CN">
                <a:solidFill>
                  <a:srgbClr val="FFFF00"/>
                </a:solidFill>
              </a:rPr>
              <a:t>Hopfield</a:t>
            </a:r>
            <a:r>
              <a:rPr lang="zh-CN" altLang="en-US">
                <a:solidFill>
                  <a:srgbClr val="FFFF00"/>
                </a:solidFill>
              </a:rPr>
              <a:t>网络</a:t>
            </a:r>
          </a:p>
        </p:txBody>
      </p:sp>
      <p:sp>
        <p:nvSpPr>
          <p:cNvPr id="116740" name="AutoShape 4"/>
          <p:cNvSpPr>
            <a:spLocks noChangeArrowheads="1"/>
          </p:cNvSpPr>
          <p:nvPr/>
        </p:nvSpPr>
        <p:spPr bwMode="auto">
          <a:xfrm>
            <a:off x="1600200" y="3200400"/>
            <a:ext cx="16764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6600"/>
          </a:solidFill>
          <a:ln w="9525">
            <a:solidFill>
              <a:schemeClr val="tx1"/>
            </a:solid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6740"/>
                                        </p:tgtEl>
                                        <p:attrNameLst>
                                          <p:attrName>style.visibility</p:attrName>
                                        </p:attrNameLst>
                                      </p:cBhvr>
                                      <p:to>
                                        <p:strVal val="visible"/>
                                      </p:to>
                                    </p:set>
                                    <p:anim calcmode="lin" valueType="num">
                                      <p:cBhvr additive="base">
                                        <p:cTn id="7" dur="500" fill="hold"/>
                                        <p:tgtEl>
                                          <p:spTgt spid="116740"/>
                                        </p:tgtEl>
                                        <p:attrNameLst>
                                          <p:attrName>ppt_x</p:attrName>
                                        </p:attrNameLst>
                                      </p:cBhvr>
                                      <p:tavLst>
                                        <p:tav tm="0">
                                          <p:val>
                                            <p:strVal val="0-#ppt_w/2"/>
                                          </p:val>
                                        </p:tav>
                                        <p:tav tm="100000">
                                          <p:val>
                                            <p:strVal val="#ppt_x"/>
                                          </p:val>
                                        </p:tav>
                                      </p:tavLst>
                                    </p:anim>
                                    <p:anim calcmode="lin" valueType="num">
                                      <p:cBhvr additive="base">
                                        <p:cTn id="8" dur="500" fill="hold"/>
                                        <p:tgtEl>
                                          <p:spTgt spid="1167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ext Box 2"/>
          <p:cNvSpPr txBox="1">
            <a:spLocks noChangeArrowheads="1"/>
          </p:cNvSpPr>
          <p:nvPr/>
        </p:nvSpPr>
        <p:spPr bwMode="auto">
          <a:xfrm>
            <a:off x="1371600" y="1600200"/>
            <a:ext cx="3733800" cy="3505200"/>
          </a:xfrm>
          <a:prstGeom prst="rect">
            <a:avLst/>
          </a:prstGeom>
          <a:noFill/>
          <a:ln w="9525">
            <a:noFill/>
            <a:miter lim="800000"/>
            <a:headEnd/>
            <a:tailEnd/>
          </a:ln>
          <a:effectLst/>
        </p:spPr>
        <p:txBody>
          <a:bodyPr>
            <a:spAutoFit/>
          </a:bodyPr>
          <a:lstStyle/>
          <a:p>
            <a:pPr fontAlgn="base">
              <a:lnSpc>
                <a:spcPct val="200000"/>
              </a:lnSpc>
              <a:spcBef>
                <a:spcPct val="50000"/>
              </a:spcBef>
            </a:pPr>
            <a:r>
              <a:rPr lang="zh-CN" altLang="en-US" sz="3200"/>
              <a:t>4.2.1  生理神经元</a:t>
            </a:r>
          </a:p>
          <a:p>
            <a:pPr fontAlgn="base">
              <a:lnSpc>
                <a:spcPct val="200000"/>
              </a:lnSpc>
              <a:spcBef>
                <a:spcPct val="50000"/>
              </a:spcBef>
            </a:pPr>
            <a:r>
              <a:rPr lang="zh-CN" altLang="en-US" sz="3200"/>
              <a:t>4.2.2  </a:t>
            </a:r>
            <a:r>
              <a:rPr lang="zh-CN" altLang="en-US" sz="3200">
                <a:solidFill>
                  <a:srgbClr val="FFFF00"/>
                </a:solidFill>
              </a:rPr>
              <a:t>人工神经元</a:t>
            </a:r>
          </a:p>
          <a:p>
            <a:pPr fontAlgn="base">
              <a:lnSpc>
                <a:spcPct val="200000"/>
              </a:lnSpc>
              <a:spcBef>
                <a:spcPct val="50000"/>
              </a:spcBef>
            </a:pPr>
            <a:r>
              <a:rPr lang="zh-CN" altLang="en-US" sz="3200"/>
              <a:t>4.2.3  神经网络</a:t>
            </a:r>
            <a:endParaRPr lang="en-US" altLang="zh-CN" sz="32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 Box 2"/>
          <p:cNvSpPr txBox="1">
            <a:spLocks noChangeArrowheads="1"/>
          </p:cNvSpPr>
          <p:nvPr/>
        </p:nvSpPr>
        <p:spPr bwMode="auto">
          <a:xfrm>
            <a:off x="1042988" y="1196975"/>
            <a:ext cx="6019800" cy="3505200"/>
          </a:xfrm>
          <a:prstGeom prst="rect">
            <a:avLst/>
          </a:prstGeom>
          <a:noFill/>
          <a:ln w="9525">
            <a:noFill/>
            <a:miter lim="800000"/>
            <a:headEnd/>
            <a:tailEnd/>
          </a:ln>
          <a:effectLst/>
        </p:spPr>
        <p:txBody>
          <a:bodyPr>
            <a:spAutoFit/>
          </a:bodyPr>
          <a:lstStyle/>
          <a:p>
            <a:pPr fontAlgn="base">
              <a:lnSpc>
                <a:spcPct val="200000"/>
              </a:lnSpc>
              <a:spcBef>
                <a:spcPct val="50000"/>
              </a:spcBef>
            </a:pPr>
            <a:r>
              <a:rPr lang="zh-CN" altLang="en-US" sz="3200"/>
              <a:t>4.2.1  </a:t>
            </a:r>
            <a:r>
              <a:rPr lang="zh-CN" altLang="en-US" sz="3200">
                <a:latin typeface="宋体" pitchFamily="2" charset="-122"/>
              </a:rPr>
              <a:t>生理神经元</a:t>
            </a:r>
          </a:p>
          <a:p>
            <a:pPr lvl="1" fontAlgn="base">
              <a:lnSpc>
                <a:spcPct val="200000"/>
              </a:lnSpc>
              <a:spcBef>
                <a:spcPct val="50000"/>
              </a:spcBef>
            </a:pPr>
            <a:r>
              <a:rPr lang="zh-CN" altLang="en-US" sz="3200"/>
              <a:t>1</a:t>
            </a:r>
            <a:r>
              <a:rPr lang="zh-CN" altLang="en-US" sz="3200">
                <a:latin typeface="宋体" pitchFamily="2" charset="-122"/>
              </a:rPr>
              <a:t> </a:t>
            </a:r>
            <a:r>
              <a:rPr lang="zh-CN" altLang="en-US" sz="3200">
                <a:solidFill>
                  <a:srgbClr val="FFFF00"/>
                </a:solidFill>
                <a:latin typeface="楷体_GB2312" pitchFamily="49" charset="-122"/>
                <a:ea typeface="楷体_GB2312" pitchFamily="49" charset="-122"/>
              </a:rPr>
              <a:t>生理神经元的结构</a:t>
            </a:r>
            <a:r>
              <a:rPr lang="zh-CN" altLang="en-US" sz="3200"/>
              <a:t> </a:t>
            </a:r>
          </a:p>
          <a:p>
            <a:pPr lvl="1" fontAlgn="base">
              <a:lnSpc>
                <a:spcPct val="200000"/>
              </a:lnSpc>
              <a:spcBef>
                <a:spcPct val="50000"/>
              </a:spcBef>
            </a:pPr>
            <a:r>
              <a:rPr lang="zh-CN" altLang="en-US" sz="3200"/>
              <a:t>2  </a:t>
            </a:r>
            <a:r>
              <a:rPr lang="zh-CN" altLang="en-US" sz="3200">
                <a:solidFill>
                  <a:srgbClr val="FFFF00"/>
                </a:solidFill>
                <a:ea typeface="楷体_GB2312" pitchFamily="49" charset="-122"/>
              </a:rPr>
              <a:t>生理神经元的工作原理</a:t>
            </a:r>
            <a:endParaRPr lang="en-US" altLang="zh-CN" sz="3200">
              <a:solidFill>
                <a:srgbClr val="FFFF00"/>
              </a:solidFill>
              <a:ea typeface="楷体_GB2312" pitchFamily="49"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ext Box 2"/>
          <p:cNvSpPr txBox="1">
            <a:spLocks noChangeArrowheads="1"/>
          </p:cNvSpPr>
          <p:nvPr/>
        </p:nvSpPr>
        <p:spPr bwMode="auto">
          <a:xfrm>
            <a:off x="457200" y="1219200"/>
            <a:ext cx="4038600" cy="2444750"/>
          </a:xfrm>
          <a:prstGeom prst="rect">
            <a:avLst/>
          </a:prstGeom>
          <a:noFill/>
          <a:ln w="9525">
            <a:noFill/>
            <a:miter lim="800000"/>
            <a:headEnd/>
            <a:tailEnd/>
          </a:ln>
          <a:effectLst/>
        </p:spPr>
        <p:txBody>
          <a:bodyPr>
            <a:spAutoFit/>
          </a:bodyPr>
          <a:lstStyle/>
          <a:p>
            <a:pPr marL="457200" indent="-457200" fontAlgn="base">
              <a:lnSpc>
                <a:spcPct val="150000"/>
              </a:lnSpc>
              <a:spcBef>
                <a:spcPct val="50000"/>
              </a:spcBef>
            </a:pPr>
            <a:r>
              <a:rPr lang="zh-CN" altLang="en-US">
                <a:latin typeface="宋体" pitchFamily="2" charset="-122"/>
              </a:rPr>
              <a:t>典型的神经元分成：</a:t>
            </a:r>
          </a:p>
          <a:p>
            <a:pPr marL="914400" lvl="1" indent="-457200" fontAlgn="base">
              <a:lnSpc>
                <a:spcPct val="150000"/>
              </a:lnSpc>
              <a:spcBef>
                <a:spcPct val="50000"/>
              </a:spcBef>
              <a:buClr>
                <a:srgbClr val="FFFF00"/>
              </a:buClr>
              <a:buFont typeface="Wingdings" pitchFamily="2" charset="2"/>
              <a:buChar char="Ø"/>
            </a:pPr>
            <a:r>
              <a:rPr lang="zh-CN" altLang="en-US">
                <a:latin typeface="宋体" pitchFamily="2" charset="-122"/>
              </a:rPr>
              <a:t>细胞体</a:t>
            </a:r>
            <a:r>
              <a:rPr lang="zh-CN" altLang="en-US"/>
              <a:t>(</a:t>
            </a:r>
            <a:r>
              <a:rPr lang="en-US" altLang="zh-CN">
                <a:solidFill>
                  <a:srgbClr val="FFFF00"/>
                </a:solidFill>
              </a:rPr>
              <a:t>cell body</a:t>
            </a:r>
            <a:r>
              <a:rPr lang="en-US" altLang="zh-CN"/>
              <a:t>)</a:t>
            </a:r>
            <a:endParaRPr lang="zh-CN" altLang="en-US">
              <a:latin typeface="宋体" pitchFamily="2" charset="-122"/>
            </a:endParaRPr>
          </a:p>
          <a:p>
            <a:pPr marL="914400" lvl="1" indent="-457200" fontAlgn="base">
              <a:lnSpc>
                <a:spcPct val="150000"/>
              </a:lnSpc>
              <a:spcBef>
                <a:spcPct val="50000"/>
              </a:spcBef>
              <a:buClr>
                <a:srgbClr val="FFFF00"/>
              </a:buClr>
              <a:buFont typeface="Wingdings" pitchFamily="2" charset="2"/>
              <a:buChar char="Ø"/>
            </a:pPr>
            <a:r>
              <a:rPr lang="zh-CN" altLang="en-US">
                <a:latin typeface="宋体" pitchFamily="2" charset="-122"/>
              </a:rPr>
              <a:t>突</a:t>
            </a:r>
            <a:r>
              <a:rPr lang="zh-CN" altLang="en-US"/>
              <a:t>(</a:t>
            </a:r>
            <a:r>
              <a:rPr lang="en-US" altLang="zh-CN">
                <a:solidFill>
                  <a:srgbClr val="FFFF00"/>
                </a:solidFill>
              </a:rPr>
              <a:t>process</a:t>
            </a:r>
            <a:r>
              <a:rPr lang="en-US" altLang="zh-CN"/>
              <a:t>)</a:t>
            </a:r>
            <a:endParaRPr lang="zh-CN" altLang="en-US">
              <a:latin typeface="宋体" pitchFamily="2" charset="-122"/>
            </a:endParaRPr>
          </a:p>
        </p:txBody>
      </p:sp>
      <p:sp>
        <p:nvSpPr>
          <p:cNvPr id="122883" name="Text Box 3"/>
          <p:cNvSpPr txBox="1">
            <a:spLocks noChangeArrowheads="1"/>
          </p:cNvSpPr>
          <p:nvPr/>
        </p:nvSpPr>
        <p:spPr bwMode="auto">
          <a:xfrm>
            <a:off x="457200" y="609600"/>
            <a:ext cx="4191000" cy="579438"/>
          </a:xfrm>
          <a:prstGeom prst="rect">
            <a:avLst/>
          </a:prstGeom>
          <a:noFill/>
          <a:ln w="9525">
            <a:noFill/>
            <a:miter lim="800000"/>
            <a:headEnd/>
            <a:tailEnd/>
          </a:ln>
          <a:effectLst/>
        </p:spPr>
        <p:txBody>
          <a:bodyPr>
            <a:spAutoFit/>
          </a:bodyPr>
          <a:lstStyle/>
          <a:p>
            <a:pPr fontAlgn="base">
              <a:spcBef>
                <a:spcPct val="50000"/>
              </a:spcBef>
            </a:pPr>
            <a:r>
              <a:rPr lang="zh-CN" altLang="en-US" sz="3200"/>
              <a:t>1  </a:t>
            </a:r>
            <a:r>
              <a:rPr lang="zh-CN" altLang="en-US" sz="3200">
                <a:solidFill>
                  <a:srgbClr val="FFFF00"/>
                </a:solidFill>
                <a:ea typeface="楷体_GB2312" pitchFamily="49" charset="-122"/>
              </a:rPr>
              <a:t>生理神经元的结构</a:t>
            </a:r>
          </a:p>
        </p:txBody>
      </p:sp>
      <p:sp>
        <p:nvSpPr>
          <p:cNvPr id="122884" name="Text Box 4"/>
          <p:cNvSpPr txBox="1">
            <a:spLocks noChangeArrowheads="1"/>
          </p:cNvSpPr>
          <p:nvPr/>
        </p:nvSpPr>
        <p:spPr bwMode="auto">
          <a:xfrm>
            <a:off x="5334000" y="2057400"/>
            <a:ext cx="2667000" cy="1589088"/>
          </a:xfrm>
          <a:prstGeom prst="rect">
            <a:avLst/>
          </a:prstGeom>
          <a:noFill/>
          <a:ln w="9525">
            <a:noFill/>
            <a:miter lim="800000"/>
            <a:headEnd/>
            <a:tailEnd/>
          </a:ln>
          <a:effectLst/>
        </p:spPr>
        <p:txBody>
          <a:bodyPr>
            <a:spAutoFit/>
          </a:bodyPr>
          <a:lstStyle/>
          <a:p>
            <a:pPr fontAlgn="base">
              <a:lnSpc>
                <a:spcPct val="150000"/>
              </a:lnSpc>
              <a:spcBef>
                <a:spcPct val="50000"/>
              </a:spcBef>
            </a:pPr>
            <a:r>
              <a:rPr lang="zh-CN" altLang="en-US">
                <a:latin typeface="宋体" pitchFamily="2" charset="-122"/>
              </a:rPr>
              <a:t>轴突</a:t>
            </a:r>
            <a:r>
              <a:rPr lang="zh-CN" altLang="en-US"/>
              <a:t>(</a:t>
            </a:r>
            <a:r>
              <a:rPr lang="en-US" altLang="zh-CN">
                <a:solidFill>
                  <a:srgbClr val="FFFF00"/>
                </a:solidFill>
              </a:rPr>
              <a:t>axon</a:t>
            </a:r>
            <a:r>
              <a:rPr lang="en-US" altLang="zh-CN"/>
              <a:t>)</a:t>
            </a:r>
          </a:p>
          <a:p>
            <a:pPr fontAlgn="base">
              <a:lnSpc>
                <a:spcPct val="150000"/>
              </a:lnSpc>
              <a:spcBef>
                <a:spcPct val="50000"/>
              </a:spcBef>
            </a:pPr>
            <a:r>
              <a:rPr lang="zh-CN" altLang="en-US">
                <a:latin typeface="宋体" pitchFamily="2" charset="-122"/>
              </a:rPr>
              <a:t>树突</a:t>
            </a:r>
            <a:r>
              <a:rPr lang="zh-CN" altLang="en-US"/>
              <a:t>(</a:t>
            </a:r>
            <a:r>
              <a:rPr lang="en-US" altLang="zh-CN">
                <a:solidFill>
                  <a:srgbClr val="FFFF00"/>
                </a:solidFill>
              </a:rPr>
              <a:t>dendrite</a:t>
            </a:r>
            <a:r>
              <a:rPr lang="en-US" altLang="zh-CN"/>
              <a:t>)</a:t>
            </a:r>
            <a:endParaRPr lang="zh-CN" altLang="en-US" sz="2400"/>
          </a:p>
        </p:txBody>
      </p:sp>
      <p:grpSp>
        <p:nvGrpSpPr>
          <p:cNvPr id="122885" name="Group 5"/>
          <p:cNvGrpSpPr>
            <a:grpSpLocks/>
          </p:cNvGrpSpPr>
          <p:nvPr/>
        </p:nvGrpSpPr>
        <p:grpSpPr bwMode="auto">
          <a:xfrm>
            <a:off x="1219200" y="3962400"/>
            <a:ext cx="6248400" cy="2706688"/>
            <a:chOff x="768" y="2496"/>
            <a:chExt cx="3936" cy="1705"/>
          </a:xfrm>
        </p:grpSpPr>
        <p:pic>
          <p:nvPicPr>
            <p:cNvPr id="122886" name="Picture 6" descr="ann-tu-bu04"/>
            <p:cNvPicPr>
              <a:picLocks noChangeAspect="1" noChangeArrowheads="1"/>
            </p:cNvPicPr>
            <p:nvPr/>
          </p:nvPicPr>
          <p:blipFill>
            <a:blip r:embed="rId3" cstate="print"/>
            <a:srcRect/>
            <a:stretch>
              <a:fillRect/>
            </a:stretch>
          </p:blipFill>
          <p:spPr bwMode="auto">
            <a:xfrm>
              <a:off x="768" y="2496"/>
              <a:ext cx="3936" cy="1705"/>
            </a:xfrm>
            <a:prstGeom prst="rect">
              <a:avLst/>
            </a:prstGeom>
            <a:solidFill>
              <a:schemeClr val="bg1"/>
            </a:solidFill>
          </p:spPr>
        </p:pic>
        <p:sp>
          <p:nvSpPr>
            <p:cNvPr id="122887" name="Rectangle 7"/>
            <p:cNvSpPr>
              <a:spLocks noChangeArrowheads="1"/>
            </p:cNvSpPr>
            <p:nvPr/>
          </p:nvSpPr>
          <p:spPr bwMode="auto">
            <a:xfrm>
              <a:off x="1200" y="3840"/>
              <a:ext cx="2880" cy="336"/>
            </a:xfrm>
            <a:prstGeom prst="rect">
              <a:avLst/>
            </a:prstGeom>
            <a:solidFill>
              <a:schemeClr val="bg1"/>
            </a:solidFill>
            <a:ln w="9525">
              <a:noFill/>
              <a:miter lim="800000"/>
              <a:headEnd/>
              <a:tailEnd/>
            </a:ln>
            <a:effectLst/>
          </p:spPr>
          <p:txBody>
            <a:bodyPr wrap="none" anchor="ctr"/>
            <a:lstStyle/>
            <a:p>
              <a:pPr algn="ctr" fontAlgn="base"/>
              <a:r>
                <a:rPr lang="zh-CN" altLang="en-US" sz="2400">
                  <a:solidFill>
                    <a:schemeClr val="tx1"/>
                  </a:solidFill>
                </a:rPr>
                <a:t>生理神经元的组成</a:t>
              </a:r>
            </a:p>
          </p:txBody>
        </p:sp>
      </p:grpSp>
      <p:sp>
        <p:nvSpPr>
          <p:cNvPr id="122888" name="AutoShape 8"/>
          <p:cNvSpPr>
            <a:spLocks noChangeArrowheads="1"/>
          </p:cNvSpPr>
          <p:nvPr/>
        </p:nvSpPr>
        <p:spPr bwMode="auto">
          <a:xfrm>
            <a:off x="4724400" y="2438400"/>
            <a:ext cx="685800" cy="228600"/>
          </a:xfrm>
          <a:prstGeom prst="rightArrow">
            <a:avLst>
              <a:gd name="adj1" fmla="val 50000"/>
              <a:gd name="adj2" fmla="val 75000"/>
            </a:avLst>
          </a:prstGeom>
          <a:solidFill>
            <a:srgbClr val="FFCC00"/>
          </a:solidFill>
          <a:ln w="9525">
            <a:solidFill>
              <a:schemeClr val="tx1"/>
            </a:solidFill>
            <a:miter lim="800000"/>
            <a:headEnd/>
            <a:tailEnd/>
          </a:ln>
          <a:effectLst/>
        </p:spPr>
        <p:txBody>
          <a:bodyPr wrap="none" anchor="ctr"/>
          <a:lstStyle/>
          <a:p>
            <a:endParaRPr lang="zh-CN" altLang="en-US"/>
          </a:p>
        </p:txBody>
      </p:sp>
      <p:sp>
        <p:nvSpPr>
          <p:cNvPr id="122889" name="AutoShape 9"/>
          <p:cNvSpPr>
            <a:spLocks noChangeArrowheads="1"/>
          </p:cNvSpPr>
          <p:nvPr/>
        </p:nvSpPr>
        <p:spPr bwMode="auto">
          <a:xfrm>
            <a:off x="4724400" y="3352800"/>
            <a:ext cx="685800" cy="228600"/>
          </a:xfrm>
          <a:prstGeom prst="rightArrow">
            <a:avLst>
              <a:gd name="adj1" fmla="val 50000"/>
              <a:gd name="adj2" fmla="val 75000"/>
            </a:avLst>
          </a:prstGeom>
          <a:solidFill>
            <a:srgbClr val="FFCC00"/>
          </a:solidFill>
          <a:ln w="9525">
            <a:solidFill>
              <a:schemeClr val="tx1"/>
            </a:solidFill>
            <a:miter lim="800000"/>
            <a:headEnd/>
            <a:tailEnd/>
          </a:ln>
          <a:effectLst/>
        </p:spPr>
        <p:txBody>
          <a:bodyPr wrap="none" anchor="ctr"/>
          <a:lstStyle/>
          <a:p>
            <a:endParaRPr lang="zh-CN" altLang="en-US"/>
          </a:p>
        </p:txBody>
      </p:sp>
      <p:sp>
        <p:nvSpPr>
          <p:cNvPr id="122890" name="Line 10"/>
          <p:cNvSpPr>
            <a:spLocks noChangeShapeType="1"/>
          </p:cNvSpPr>
          <p:nvPr/>
        </p:nvSpPr>
        <p:spPr bwMode="auto">
          <a:xfrm>
            <a:off x="4724400" y="2514600"/>
            <a:ext cx="0" cy="990600"/>
          </a:xfrm>
          <a:prstGeom prst="line">
            <a:avLst/>
          </a:prstGeom>
          <a:noFill/>
          <a:ln w="76200">
            <a:solidFill>
              <a:srgbClr val="FFCC00"/>
            </a:solidFill>
            <a:round/>
            <a:headEnd/>
            <a:tailEnd/>
          </a:ln>
          <a:effectLst/>
        </p:spPr>
        <p:txBody>
          <a:bodyPr/>
          <a:lstStyle/>
          <a:p>
            <a:endParaRPr lang="zh-CN" altLang="en-US"/>
          </a:p>
        </p:txBody>
      </p:sp>
      <p:sp>
        <p:nvSpPr>
          <p:cNvPr id="122891" name="AutoShape 11"/>
          <p:cNvSpPr>
            <a:spLocks noChangeArrowheads="1"/>
          </p:cNvSpPr>
          <p:nvPr/>
        </p:nvSpPr>
        <p:spPr bwMode="auto">
          <a:xfrm>
            <a:off x="3276600" y="3276600"/>
            <a:ext cx="1447800" cy="228600"/>
          </a:xfrm>
          <a:prstGeom prst="notchedRightArrow">
            <a:avLst>
              <a:gd name="adj1" fmla="val 50000"/>
              <a:gd name="adj2" fmla="val 158333"/>
            </a:avLst>
          </a:prstGeom>
          <a:solidFill>
            <a:schemeClr val="accent1"/>
          </a:solidFill>
          <a:ln w="9525">
            <a:solidFill>
              <a:schemeClr val="tx1"/>
            </a:solid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838200" y="762000"/>
            <a:ext cx="7467600" cy="2044700"/>
          </a:xfrm>
          <a:prstGeom prst="rect">
            <a:avLst/>
          </a:prstGeom>
          <a:noFill/>
          <a:ln w="9525">
            <a:noFill/>
            <a:miter lim="800000"/>
            <a:headEnd/>
            <a:tailEnd/>
          </a:ln>
          <a:effectLst/>
        </p:spPr>
        <p:txBody>
          <a:bodyPr>
            <a:spAutoFit/>
          </a:bodyPr>
          <a:lstStyle/>
          <a:p>
            <a:pPr fontAlgn="base">
              <a:lnSpc>
                <a:spcPct val="200000"/>
              </a:lnSpc>
              <a:spcBef>
                <a:spcPct val="50000"/>
              </a:spcBef>
            </a:pPr>
            <a:r>
              <a:rPr lang="zh-CN" altLang="en-US" sz="3600" u="sng">
                <a:solidFill>
                  <a:srgbClr val="FFFF00"/>
                </a:solidFill>
                <a:latin typeface="楷体_GB2312" pitchFamily="49" charset="-122"/>
                <a:ea typeface="楷体_GB2312" pitchFamily="49" charset="-122"/>
              </a:rPr>
              <a:t>轴突</a:t>
            </a:r>
            <a:r>
              <a:rPr lang="zh-CN" altLang="en-US">
                <a:latin typeface="宋体" pitchFamily="2" charset="-122"/>
              </a:rPr>
              <a:t>是个突出部分，长度可达 </a:t>
            </a:r>
            <a:r>
              <a:rPr lang="en-US" altLang="zh-CN">
                <a:solidFill>
                  <a:srgbClr val="FFFF00"/>
                </a:solidFill>
              </a:rPr>
              <a:t>l m</a:t>
            </a:r>
            <a:r>
              <a:rPr lang="en-US" altLang="zh-CN">
                <a:latin typeface="宋体" pitchFamily="2" charset="-122"/>
              </a:rPr>
              <a:t>，</a:t>
            </a:r>
            <a:r>
              <a:rPr lang="zh-CN" altLang="en-US">
                <a:latin typeface="宋体" pitchFamily="2" charset="-122"/>
              </a:rPr>
              <a:t>把本神经元的输出发送到与其相连接的其它神经元</a:t>
            </a:r>
            <a:endParaRPr lang="zh-CN" altLang="en-US" sz="2400"/>
          </a:p>
        </p:txBody>
      </p:sp>
      <p:grpSp>
        <p:nvGrpSpPr>
          <p:cNvPr id="124931" name="Group 3"/>
          <p:cNvGrpSpPr>
            <a:grpSpLocks/>
          </p:cNvGrpSpPr>
          <p:nvPr/>
        </p:nvGrpSpPr>
        <p:grpSpPr bwMode="auto">
          <a:xfrm>
            <a:off x="1524000" y="3505200"/>
            <a:ext cx="6248400" cy="2706688"/>
            <a:chOff x="768" y="2496"/>
            <a:chExt cx="3936" cy="1705"/>
          </a:xfrm>
        </p:grpSpPr>
        <p:pic>
          <p:nvPicPr>
            <p:cNvPr id="124932" name="Picture 4" descr="ann-tu-bu04"/>
            <p:cNvPicPr>
              <a:picLocks noChangeAspect="1" noChangeArrowheads="1"/>
            </p:cNvPicPr>
            <p:nvPr/>
          </p:nvPicPr>
          <p:blipFill>
            <a:blip r:embed="rId3" cstate="print"/>
            <a:srcRect/>
            <a:stretch>
              <a:fillRect/>
            </a:stretch>
          </p:blipFill>
          <p:spPr bwMode="auto">
            <a:xfrm>
              <a:off x="768" y="2496"/>
              <a:ext cx="3936" cy="1705"/>
            </a:xfrm>
            <a:prstGeom prst="rect">
              <a:avLst/>
            </a:prstGeom>
            <a:solidFill>
              <a:schemeClr val="bg1"/>
            </a:solidFill>
          </p:spPr>
        </p:pic>
        <p:sp>
          <p:nvSpPr>
            <p:cNvPr id="124933" name="Rectangle 5"/>
            <p:cNvSpPr>
              <a:spLocks noChangeArrowheads="1"/>
            </p:cNvSpPr>
            <p:nvPr/>
          </p:nvSpPr>
          <p:spPr bwMode="auto">
            <a:xfrm>
              <a:off x="1200" y="3840"/>
              <a:ext cx="2880" cy="336"/>
            </a:xfrm>
            <a:prstGeom prst="rect">
              <a:avLst/>
            </a:prstGeom>
            <a:solidFill>
              <a:schemeClr val="bg1"/>
            </a:solidFill>
            <a:ln w="9525">
              <a:noFill/>
              <a:miter lim="800000"/>
              <a:headEnd/>
              <a:tailEnd/>
            </a:ln>
            <a:effectLst/>
          </p:spPr>
          <p:txBody>
            <a:bodyPr wrap="none" anchor="ctr"/>
            <a:lstStyle/>
            <a:p>
              <a:pPr algn="ctr" fontAlgn="base"/>
              <a:r>
                <a:rPr lang="zh-CN" altLang="en-US" sz="2400">
                  <a:solidFill>
                    <a:schemeClr val="tx1"/>
                  </a:solidFill>
                </a:rPr>
                <a:t>生理神经元的组成</a:t>
              </a:r>
            </a:p>
          </p:txBody>
        </p:sp>
      </p:grpSp>
      <p:sp>
        <p:nvSpPr>
          <p:cNvPr id="124934" name="Text Box 6"/>
          <p:cNvSpPr txBox="1">
            <a:spLocks noChangeArrowheads="1"/>
          </p:cNvSpPr>
          <p:nvPr/>
        </p:nvSpPr>
        <p:spPr bwMode="auto">
          <a:xfrm>
            <a:off x="4267200" y="3429000"/>
            <a:ext cx="1143000" cy="457200"/>
          </a:xfrm>
          <a:prstGeom prst="rect">
            <a:avLst/>
          </a:prstGeom>
          <a:solidFill>
            <a:srgbClr val="FFFF00"/>
          </a:solidFill>
          <a:ln w="9525">
            <a:noFill/>
            <a:miter lim="800000"/>
            <a:headEnd/>
            <a:tailEnd/>
          </a:ln>
          <a:effectLst/>
        </p:spPr>
        <p:txBody>
          <a:bodyPr>
            <a:spAutoFit/>
          </a:bodyPr>
          <a:lstStyle/>
          <a:p>
            <a:pPr algn="ctr" fontAlgn="base">
              <a:spcBef>
                <a:spcPct val="50000"/>
              </a:spcBef>
            </a:pPr>
            <a:r>
              <a:rPr lang="zh-CN" altLang="en-US" sz="2400">
                <a:solidFill>
                  <a:schemeClr val="tx1"/>
                </a:solidFill>
                <a:ea typeface="楷体_GB2312" pitchFamily="49" charset="-122"/>
              </a:rPr>
              <a:t>输出端</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ext Box 2"/>
          <p:cNvSpPr txBox="1">
            <a:spLocks noChangeArrowheads="1"/>
          </p:cNvSpPr>
          <p:nvPr/>
        </p:nvSpPr>
        <p:spPr bwMode="auto">
          <a:xfrm>
            <a:off x="762000" y="381000"/>
            <a:ext cx="7772400" cy="2898775"/>
          </a:xfrm>
          <a:prstGeom prst="rect">
            <a:avLst/>
          </a:prstGeom>
          <a:noFill/>
          <a:ln w="9525">
            <a:noFill/>
            <a:miter lim="800000"/>
            <a:headEnd/>
            <a:tailEnd/>
          </a:ln>
          <a:effectLst/>
        </p:spPr>
        <p:txBody>
          <a:bodyPr>
            <a:spAutoFit/>
          </a:bodyPr>
          <a:lstStyle/>
          <a:p>
            <a:pPr fontAlgn="base">
              <a:lnSpc>
                <a:spcPct val="200000"/>
              </a:lnSpc>
              <a:spcBef>
                <a:spcPct val="50000"/>
              </a:spcBef>
            </a:pPr>
            <a:r>
              <a:rPr lang="zh-CN" altLang="en-US" sz="3600" u="sng">
                <a:solidFill>
                  <a:srgbClr val="FFFF00"/>
                </a:solidFill>
                <a:latin typeface="楷体_GB2312" pitchFamily="49" charset="-122"/>
                <a:ea typeface="楷体_GB2312" pitchFamily="49" charset="-122"/>
              </a:rPr>
              <a:t>树突</a:t>
            </a:r>
            <a:r>
              <a:rPr lang="zh-CN" altLang="en-US">
                <a:latin typeface="宋体" pitchFamily="2" charset="-122"/>
              </a:rPr>
              <a:t>是突出部分，但一般较短，且分枝很多，与其它神经元的轴突相连，以接收来自其它神经元的生物信号</a:t>
            </a:r>
            <a:r>
              <a:rPr lang="zh-CN" altLang="en-US" b="0"/>
              <a:t> </a:t>
            </a:r>
          </a:p>
        </p:txBody>
      </p:sp>
      <p:grpSp>
        <p:nvGrpSpPr>
          <p:cNvPr id="126979" name="Group 3"/>
          <p:cNvGrpSpPr>
            <a:grpSpLocks/>
          </p:cNvGrpSpPr>
          <p:nvPr/>
        </p:nvGrpSpPr>
        <p:grpSpPr bwMode="auto">
          <a:xfrm>
            <a:off x="1600200" y="3886200"/>
            <a:ext cx="6248400" cy="2706688"/>
            <a:chOff x="768" y="2496"/>
            <a:chExt cx="3936" cy="1705"/>
          </a:xfrm>
        </p:grpSpPr>
        <p:pic>
          <p:nvPicPr>
            <p:cNvPr id="126980" name="Picture 4" descr="ann-tu-bu04"/>
            <p:cNvPicPr>
              <a:picLocks noChangeAspect="1" noChangeArrowheads="1"/>
            </p:cNvPicPr>
            <p:nvPr/>
          </p:nvPicPr>
          <p:blipFill>
            <a:blip r:embed="rId3" cstate="print"/>
            <a:srcRect/>
            <a:stretch>
              <a:fillRect/>
            </a:stretch>
          </p:blipFill>
          <p:spPr bwMode="auto">
            <a:xfrm>
              <a:off x="768" y="2496"/>
              <a:ext cx="3936" cy="1705"/>
            </a:xfrm>
            <a:prstGeom prst="rect">
              <a:avLst/>
            </a:prstGeom>
            <a:solidFill>
              <a:schemeClr val="bg1"/>
            </a:solidFill>
          </p:spPr>
        </p:pic>
        <p:sp>
          <p:nvSpPr>
            <p:cNvPr id="126981" name="Rectangle 5"/>
            <p:cNvSpPr>
              <a:spLocks noChangeArrowheads="1"/>
            </p:cNvSpPr>
            <p:nvPr/>
          </p:nvSpPr>
          <p:spPr bwMode="auto">
            <a:xfrm>
              <a:off x="1200" y="3840"/>
              <a:ext cx="2880" cy="336"/>
            </a:xfrm>
            <a:prstGeom prst="rect">
              <a:avLst/>
            </a:prstGeom>
            <a:solidFill>
              <a:schemeClr val="bg1"/>
            </a:solidFill>
            <a:ln w="9525">
              <a:noFill/>
              <a:miter lim="800000"/>
              <a:headEnd/>
              <a:tailEnd/>
            </a:ln>
            <a:effectLst/>
          </p:spPr>
          <p:txBody>
            <a:bodyPr wrap="none" anchor="ctr"/>
            <a:lstStyle/>
            <a:p>
              <a:pPr algn="ctr" fontAlgn="base"/>
              <a:r>
                <a:rPr lang="zh-CN" altLang="en-US" sz="2400">
                  <a:solidFill>
                    <a:schemeClr val="tx1"/>
                  </a:solidFill>
                </a:rPr>
                <a:t>生理神经元的组成</a:t>
              </a:r>
            </a:p>
          </p:txBody>
        </p:sp>
      </p:grpSp>
      <p:sp>
        <p:nvSpPr>
          <p:cNvPr id="126982" name="Text Box 6"/>
          <p:cNvSpPr txBox="1">
            <a:spLocks noChangeArrowheads="1"/>
          </p:cNvSpPr>
          <p:nvPr/>
        </p:nvSpPr>
        <p:spPr bwMode="auto">
          <a:xfrm>
            <a:off x="609600" y="3810000"/>
            <a:ext cx="1295400" cy="457200"/>
          </a:xfrm>
          <a:prstGeom prst="rect">
            <a:avLst/>
          </a:prstGeom>
          <a:solidFill>
            <a:srgbClr val="FFFF00"/>
          </a:solidFill>
          <a:ln w="9525">
            <a:noFill/>
            <a:miter lim="800000"/>
            <a:headEnd/>
            <a:tailEnd/>
          </a:ln>
          <a:effectLst/>
        </p:spPr>
        <p:txBody>
          <a:bodyPr>
            <a:spAutoFit/>
          </a:bodyPr>
          <a:lstStyle/>
          <a:p>
            <a:pPr algn="ctr" fontAlgn="base">
              <a:spcBef>
                <a:spcPct val="50000"/>
              </a:spcBef>
            </a:pPr>
            <a:r>
              <a:rPr lang="zh-CN" altLang="en-US" sz="2400">
                <a:solidFill>
                  <a:schemeClr val="tx1"/>
                </a:solidFill>
                <a:ea typeface="楷体_GB2312" pitchFamily="49" charset="-122"/>
              </a:rPr>
              <a:t>输入端</a:t>
            </a:r>
          </a:p>
        </p:txBody>
      </p:sp>
      <p:sp>
        <p:nvSpPr>
          <p:cNvPr id="126983" name="Text Box 7"/>
          <p:cNvSpPr txBox="1">
            <a:spLocks noChangeArrowheads="1"/>
          </p:cNvSpPr>
          <p:nvPr/>
        </p:nvSpPr>
        <p:spPr bwMode="auto">
          <a:xfrm>
            <a:off x="4267200" y="3810000"/>
            <a:ext cx="1143000" cy="457200"/>
          </a:xfrm>
          <a:prstGeom prst="rect">
            <a:avLst/>
          </a:prstGeom>
          <a:solidFill>
            <a:srgbClr val="FFFF00"/>
          </a:solidFill>
          <a:ln w="9525">
            <a:noFill/>
            <a:miter lim="800000"/>
            <a:headEnd/>
            <a:tailEnd/>
          </a:ln>
          <a:effectLst/>
        </p:spPr>
        <p:txBody>
          <a:bodyPr>
            <a:spAutoFit/>
          </a:bodyPr>
          <a:lstStyle/>
          <a:p>
            <a:pPr algn="ctr" fontAlgn="base">
              <a:spcBef>
                <a:spcPct val="50000"/>
              </a:spcBef>
            </a:pPr>
            <a:r>
              <a:rPr lang="zh-CN" altLang="en-US" sz="2400">
                <a:solidFill>
                  <a:schemeClr val="tx1"/>
                </a:solidFill>
                <a:ea typeface="楷体_GB2312" pitchFamily="49" charset="-122"/>
              </a:rPr>
              <a:t>输出端</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ext Box 2"/>
          <p:cNvSpPr txBox="1">
            <a:spLocks noChangeArrowheads="1"/>
          </p:cNvSpPr>
          <p:nvPr/>
        </p:nvSpPr>
        <p:spPr bwMode="auto">
          <a:xfrm>
            <a:off x="533400" y="1219200"/>
            <a:ext cx="7924800" cy="641350"/>
          </a:xfrm>
          <a:prstGeom prst="rect">
            <a:avLst/>
          </a:prstGeom>
          <a:noFill/>
          <a:ln w="9525">
            <a:noFill/>
            <a:miter lim="800000"/>
            <a:headEnd/>
            <a:tailEnd/>
          </a:ln>
          <a:effectLst/>
        </p:spPr>
        <p:txBody>
          <a:bodyPr>
            <a:spAutoFit/>
          </a:bodyPr>
          <a:lstStyle/>
          <a:p>
            <a:pPr fontAlgn="base">
              <a:spcBef>
                <a:spcPct val="50000"/>
              </a:spcBef>
            </a:pPr>
            <a:r>
              <a:rPr lang="zh-CN" altLang="en-US" sz="3600" u="sng">
                <a:solidFill>
                  <a:srgbClr val="FFFF00"/>
                </a:solidFill>
                <a:latin typeface="楷体_GB2312" pitchFamily="49" charset="-122"/>
                <a:ea typeface="楷体_GB2312" pitchFamily="49" charset="-122"/>
              </a:rPr>
              <a:t>突触</a:t>
            </a:r>
            <a:r>
              <a:rPr lang="zh-CN" altLang="en-US">
                <a:latin typeface="宋体" pitchFamily="2" charset="-122"/>
              </a:rPr>
              <a:t>是轴突的末端与树突进行信号传递的界面</a:t>
            </a:r>
            <a:endParaRPr lang="zh-CN" altLang="en-US"/>
          </a:p>
        </p:txBody>
      </p:sp>
      <p:grpSp>
        <p:nvGrpSpPr>
          <p:cNvPr id="129027" name="Group 3"/>
          <p:cNvGrpSpPr>
            <a:grpSpLocks/>
          </p:cNvGrpSpPr>
          <p:nvPr/>
        </p:nvGrpSpPr>
        <p:grpSpPr bwMode="auto">
          <a:xfrm>
            <a:off x="1524000" y="2667000"/>
            <a:ext cx="6248400" cy="2706688"/>
            <a:chOff x="768" y="2496"/>
            <a:chExt cx="3936" cy="1705"/>
          </a:xfrm>
        </p:grpSpPr>
        <p:pic>
          <p:nvPicPr>
            <p:cNvPr id="129028" name="Picture 4" descr="ann-tu-bu04"/>
            <p:cNvPicPr>
              <a:picLocks noChangeAspect="1" noChangeArrowheads="1"/>
            </p:cNvPicPr>
            <p:nvPr/>
          </p:nvPicPr>
          <p:blipFill>
            <a:blip r:embed="rId3" cstate="print"/>
            <a:srcRect/>
            <a:stretch>
              <a:fillRect/>
            </a:stretch>
          </p:blipFill>
          <p:spPr bwMode="auto">
            <a:xfrm>
              <a:off x="768" y="2496"/>
              <a:ext cx="3936" cy="1705"/>
            </a:xfrm>
            <a:prstGeom prst="rect">
              <a:avLst/>
            </a:prstGeom>
            <a:solidFill>
              <a:schemeClr val="bg1"/>
            </a:solidFill>
          </p:spPr>
        </p:pic>
        <p:sp>
          <p:nvSpPr>
            <p:cNvPr id="129029" name="Rectangle 5"/>
            <p:cNvSpPr>
              <a:spLocks noChangeArrowheads="1"/>
            </p:cNvSpPr>
            <p:nvPr/>
          </p:nvSpPr>
          <p:spPr bwMode="auto">
            <a:xfrm>
              <a:off x="1200" y="3840"/>
              <a:ext cx="2880" cy="336"/>
            </a:xfrm>
            <a:prstGeom prst="rect">
              <a:avLst/>
            </a:prstGeom>
            <a:solidFill>
              <a:schemeClr val="bg1"/>
            </a:solidFill>
            <a:ln w="9525">
              <a:noFill/>
              <a:miter lim="800000"/>
              <a:headEnd/>
              <a:tailEnd/>
            </a:ln>
            <a:effectLst/>
          </p:spPr>
          <p:txBody>
            <a:bodyPr wrap="none" anchor="ctr"/>
            <a:lstStyle/>
            <a:p>
              <a:pPr algn="ctr" fontAlgn="base"/>
              <a:r>
                <a:rPr lang="zh-CN" altLang="en-US" sz="2400">
                  <a:solidFill>
                    <a:schemeClr val="tx1"/>
                  </a:solidFill>
                </a:rPr>
                <a:t>生理神经元的组成</a:t>
              </a:r>
            </a:p>
          </p:txBody>
        </p:sp>
      </p:grpSp>
      <p:sp>
        <p:nvSpPr>
          <p:cNvPr id="129030" name="Text Box 6"/>
          <p:cNvSpPr txBox="1">
            <a:spLocks noChangeArrowheads="1"/>
          </p:cNvSpPr>
          <p:nvPr/>
        </p:nvSpPr>
        <p:spPr bwMode="auto">
          <a:xfrm>
            <a:off x="6324600" y="4267200"/>
            <a:ext cx="990600" cy="519113"/>
          </a:xfrm>
          <a:prstGeom prst="rect">
            <a:avLst/>
          </a:prstGeom>
          <a:solidFill>
            <a:srgbClr val="FFFF00"/>
          </a:solidFill>
          <a:ln w="9525">
            <a:noFill/>
            <a:miter lim="800000"/>
            <a:headEnd/>
            <a:tailEnd/>
          </a:ln>
          <a:effectLst/>
        </p:spPr>
        <p:txBody>
          <a:bodyPr>
            <a:spAutoFit/>
          </a:bodyPr>
          <a:lstStyle/>
          <a:p>
            <a:pPr algn="ctr" fontAlgn="base">
              <a:spcBef>
                <a:spcPct val="50000"/>
              </a:spcBef>
            </a:pPr>
            <a:r>
              <a:rPr lang="zh-CN" altLang="en-US">
                <a:solidFill>
                  <a:schemeClr val="tx1"/>
                </a:solidFill>
                <a:ea typeface="楷体_GB2312" pitchFamily="49" charset="-122"/>
              </a:rPr>
              <a:t>接口</a:t>
            </a:r>
          </a:p>
        </p:txBody>
      </p:sp>
      <p:sp>
        <p:nvSpPr>
          <p:cNvPr id="129031" name="Text Box 7"/>
          <p:cNvSpPr txBox="1">
            <a:spLocks noChangeArrowheads="1"/>
          </p:cNvSpPr>
          <p:nvPr/>
        </p:nvSpPr>
        <p:spPr bwMode="auto">
          <a:xfrm>
            <a:off x="4191000" y="2667000"/>
            <a:ext cx="1143000" cy="457200"/>
          </a:xfrm>
          <a:prstGeom prst="rect">
            <a:avLst/>
          </a:prstGeom>
          <a:solidFill>
            <a:srgbClr val="FFFF00"/>
          </a:solidFill>
          <a:ln w="9525">
            <a:noFill/>
            <a:miter lim="800000"/>
            <a:headEnd/>
            <a:tailEnd/>
          </a:ln>
          <a:effectLst/>
        </p:spPr>
        <p:txBody>
          <a:bodyPr>
            <a:spAutoFit/>
          </a:bodyPr>
          <a:lstStyle/>
          <a:p>
            <a:pPr algn="ctr" fontAlgn="base">
              <a:spcBef>
                <a:spcPct val="50000"/>
              </a:spcBef>
            </a:pPr>
            <a:r>
              <a:rPr lang="zh-CN" altLang="en-US" sz="2400">
                <a:solidFill>
                  <a:schemeClr val="tx1"/>
                </a:solidFill>
                <a:ea typeface="楷体_GB2312" pitchFamily="49" charset="-122"/>
              </a:rPr>
              <a:t>输出端</a:t>
            </a:r>
          </a:p>
        </p:txBody>
      </p:sp>
      <p:sp>
        <p:nvSpPr>
          <p:cNvPr id="129032" name="Text Box 8"/>
          <p:cNvSpPr txBox="1">
            <a:spLocks noChangeArrowheads="1"/>
          </p:cNvSpPr>
          <p:nvPr/>
        </p:nvSpPr>
        <p:spPr bwMode="auto">
          <a:xfrm>
            <a:off x="6172200" y="2590800"/>
            <a:ext cx="1295400" cy="457200"/>
          </a:xfrm>
          <a:prstGeom prst="rect">
            <a:avLst/>
          </a:prstGeom>
          <a:solidFill>
            <a:srgbClr val="FFFF00"/>
          </a:solidFill>
          <a:ln w="9525">
            <a:noFill/>
            <a:miter lim="800000"/>
            <a:headEnd/>
            <a:tailEnd/>
          </a:ln>
          <a:effectLst/>
        </p:spPr>
        <p:txBody>
          <a:bodyPr>
            <a:spAutoFit/>
          </a:bodyPr>
          <a:lstStyle/>
          <a:p>
            <a:pPr algn="ctr" fontAlgn="base">
              <a:spcBef>
                <a:spcPct val="50000"/>
              </a:spcBef>
            </a:pPr>
            <a:r>
              <a:rPr lang="zh-CN" altLang="en-US" sz="2400">
                <a:solidFill>
                  <a:schemeClr val="tx1"/>
                </a:solidFill>
                <a:ea typeface="楷体_GB2312" pitchFamily="49" charset="-122"/>
              </a:rPr>
              <a:t>输入端</a:t>
            </a:r>
          </a:p>
        </p:txBody>
      </p:sp>
      <p:sp>
        <p:nvSpPr>
          <p:cNvPr id="129033" name="Text Box 9"/>
          <p:cNvSpPr txBox="1">
            <a:spLocks noChangeArrowheads="1"/>
          </p:cNvSpPr>
          <p:nvPr/>
        </p:nvSpPr>
        <p:spPr bwMode="auto">
          <a:xfrm>
            <a:off x="838200" y="2590800"/>
            <a:ext cx="1295400" cy="457200"/>
          </a:xfrm>
          <a:prstGeom prst="rect">
            <a:avLst/>
          </a:prstGeom>
          <a:solidFill>
            <a:srgbClr val="FFFF00"/>
          </a:solidFill>
          <a:ln w="9525">
            <a:noFill/>
            <a:miter lim="800000"/>
            <a:headEnd/>
            <a:tailEnd/>
          </a:ln>
          <a:effectLst/>
        </p:spPr>
        <p:txBody>
          <a:bodyPr>
            <a:spAutoFit/>
          </a:bodyPr>
          <a:lstStyle/>
          <a:p>
            <a:pPr algn="ctr" fontAlgn="base">
              <a:spcBef>
                <a:spcPct val="50000"/>
              </a:spcBef>
            </a:pPr>
            <a:r>
              <a:rPr lang="zh-CN" altLang="en-US" sz="2400">
                <a:solidFill>
                  <a:schemeClr val="tx1"/>
                </a:solidFill>
                <a:ea typeface="楷体_GB2312" pitchFamily="49" charset="-122"/>
              </a:rPr>
              <a:t>输入端</a:t>
            </a:r>
          </a:p>
        </p:txBody>
      </p:sp>
      <p:sp>
        <p:nvSpPr>
          <p:cNvPr id="129034" name="Line 10"/>
          <p:cNvSpPr>
            <a:spLocks noChangeShapeType="1"/>
          </p:cNvSpPr>
          <p:nvPr/>
        </p:nvSpPr>
        <p:spPr bwMode="auto">
          <a:xfrm>
            <a:off x="5562600" y="2362200"/>
            <a:ext cx="914400" cy="3124200"/>
          </a:xfrm>
          <a:prstGeom prst="line">
            <a:avLst/>
          </a:prstGeom>
          <a:noFill/>
          <a:ln w="57150">
            <a:solidFill>
              <a:schemeClr val="accent2"/>
            </a:solidFill>
            <a:prstDash val="sysDot"/>
            <a:round/>
            <a:headEnd/>
            <a:tailEnd/>
          </a:ln>
          <a:effectLst/>
        </p:spPr>
        <p:txBody>
          <a:bodyPr/>
          <a:lstStyle/>
          <a:p>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ext Box 2"/>
          <p:cNvSpPr txBox="1">
            <a:spLocks noChangeArrowheads="1"/>
          </p:cNvSpPr>
          <p:nvPr/>
        </p:nvSpPr>
        <p:spPr bwMode="auto">
          <a:xfrm>
            <a:off x="611188" y="908050"/>
            <a:ext cx="4173537" cy="579438"/>
          </a:xfrm>
          <a:prstGeom prst="rect">
            <a:avLst/>
          </a:prstGeom>
          <a:noFill/>
          <a:ln w="9525">
            <a:noFill/>
            <a:miter lim="800000"/>
            <a:headEnd/>
            <a:tailEnd/>
          </a:ln>
          <a:effectLst/>
        </p:spPr>
        <p:txBody>
          <a:bodyPr>
            <a:spAutoFit/>
          </a:bodyPr>
          <a:lstStyle/>
          <a:p>
            <a:pPr marL="457200" indent="-457200" algn="just" fontAlgn="base">
              <a:spcBef>
                <a:spcPct val="50000"/>
              </a:spcBef>
            </a:pPr>
            <a:r>
              <a:rPr lang="en-US" altLang="zh-CN" sz="3200">
                <a:ea typeface="楷体_GB2312" pitchFamily="49" charset="-122"/>
              </a:rPr>
              <a:t>2  </a:t>
            </a:r>
            <a:r>
              <a:rPr lang="zh-CN" altLang="en-US" sz="3200">
                <a:ea typeface="楷体_GB2312" pitchFamily="49" charset="-122"/>
              </a:rPr>
              <a:t>神经元的工作原理</a:t>
            </a:r>
            <a:endParaRPr lang="zh-CN" altLang="en-US" sz="3200"/>
          </a:p>
        </p:txBody>
      </p:sp>
      <p:sp>
        <p:nvSpPr>
          <p:cNvPr id="131075" name="Text Box 3"/>
          <p:cNvSpPr txBox="1">
            <a:spLocks noChangeArrowheads="1"/>
          </p:cNvSpPr>
          <p:nvPr/>
        </p:nvSpPr>
        <p:spPr bwMode="auto">
          <a:xfrm>
            <a:off x="685800" y="1752600"/>
            <a:ext cx="7847013" cy="3508375"/>
          </a:xfrm>
          <a:prstGeom prst="rect">
            <a:avLst/>
          </a:prstGeom>
          <a:noFill/>
          <a:ln w="9525">
            <a:noFill/>
            <a:miter lim="800000"/>
            <a:headEnd/>
            <a:tailEnd/>
          </a:ln>
          <a:effectLst/>
        </p:spPr>
        <p:txBody>
          <a:bodyPr>
            <a:spAutoFit/>
          </a:bodyPr>
          <a:lstStyle/>
          <a:p>
            <a:pPr fontAlgn="base">
              <a:lnSpc>
                <a:spcPct val="200000"/>
              </a:lnSpc>
              <a:spcBef>
                <a:spcPct val="50000"/>
              </a:spcBef>
            </a:pPr>
            <a:r>
              <a:rPr lang="zh-CN" altLang="en-US"/>
              <a:t>只有神经元所有输入的总效应达到</a:t>
            </a:r>
            <a:r>
              <a:rPr lang="zh-CN" altLang="en-US">
                <a:solidFill>
                  <a:srgbClr val="FFFF00"/>
                </a:solidFill>
                <a:ea typeface="楷体_GB2312" pitchFamily="49" charset="-122"/>
              </a:rPr>
              <a:t>阈值电平</a:t>
            </a:r>
            <a:r>
              <a:rPr lang="zh-CN" altLang="en-US"/>
              <a:t>后，神经元才会产生一个全强度的输出</a:t>
            </a:r>
            <a:r>
              <a:rPr lang="zh-CN" altLang="en-US">
                <a:solidFill>
                  <a:srgbClr val="FFFF00"/>
                </a:solidFill>
                <a:ea typeface="楷体_GB2312" pitchFamily="49" charset="-122"/>
              </a:rPr>
              <a:t>窄脉冲</a:t>
            </a:r>
            <a:r>
              <a:rPr lang="zh-CN" altLang="en-US"/>
              <a:t>，从细胞体经轴突进入轴突分枝。此时，称为神经元的</a:t>
            </a:r>
            <a:r>
              <a:rPr lang="zh-CN" altLang="en-US">
                <a:solidFill>
                  <a:srgbClr val="FFFF00"/>
                </a:solidFill>
                <a:ea typeface="楷体_GB2312" pitchFamily="49" charset="-122"/>
              </a:rPr>
              <a:t>触发</a:t>
            </a:r>
            <a:r>
              <a:rPr lang="zh-CN" altLang="en-US">
                <a:latin typeface="宋体" pitchFamily="2" charset="-122"/>
              </a:rPr>
              <a:t>（抑制转化为兴奋）</a:t>
            </a:r>
            <a:endParaRPr lang="zh-CN"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ext Box 2"/>
          <p:cNvSpPr txBox="1">
            <a:spLocks noChangeArrowheads="1"/>
          </p:cNvSpPr>
          <p:nvPr/>
        </p:nvSpPr>
        <p:spPr bwMode="auto">
          <a:xfrm>
            <a:off x="611188" y="260350"/>
            <a:ext cx="7924800" cy="3297238"/>
          </a:xfrm>
          <a:prstGeom prst="rect">
            <a:avLst/>
          </a:prstGeom>
          <a:noFill/>
          <a:ln w="9525">
            <a:noFill/>
            <a:miter lim="800000"/>
            <a:headEnd/>
            <a:tailEnd/>
          </a:ln>
          <a:effectLst/>
        </p:spPr>
        <p:txBody>
          <a:bodyPr>
            <a:spAutoFit/>
          </a:bodyPr>
          <a:lstStyle/>
          <a:p>
            <a:pPr fontAlgn="base">
              <a:lnSpc>
                <a:spcPct val="250000"/>
              </a:lnSpc>
              <a:spcBef>
                <a:spcPct val="50000"/>
              </a:spcBef>
            </a:pPr>
            <a:r>
              <a:rPr lang="zh-CN" altLang="en-US">
                <a:latin typeface="宋体" pitchFamily="2" charset="-122"/>
              </a:rPr>
              <a:t>神经元通过突触形成的</a:t>
            </a:r>
            <a:r>
              <a:rPr lang="zh-CN" altLang="en-US">
                <a:solidFill>
                  <a:srgbClr val="FFFF00"/>
                </a:solidFill>
                <a:latin typeface="楷体_GB2312" pitchFamily="49" charset="-122"/>
                <a:ea typeface="楷体_GB2312" pitchFamily="49" charset="-122"/>
              </a:rPr>
              <a:t>网络</a:t>
            </a:r>
            <a:r>
              <a:rPr lang="zh-CN" altLang="en-US">
                <a:latin typeface="宋体" pitchFamily="2" charset="-122"/>
              </a:rPr>
              <a:t>，传递神经元间的</a:t>
            </a:r>
            <a:r>
              <a:rPr lang="zh-CN" altLang="en-US">
                <a:solidFill>
                  <a:srgbClr val="FFFF00"/>
                </a:solidFill>
                <a:latin typeface="楷体_GB2312" pitchFamily="49" charset="-122"/>
                <a:ea typeface="楷体_GB2312" pitchFamily="49" charset="-122"/>
              </a:rPr>
              <a:t>兴奋与抑制</a:t>
            </a:r>
            <a:r>
              <a:rPr lang="zh-CN" altLang="en-US">
                <a:latin typeface="宋体" pitchFamily="2" charset="-122"/>
              </a:rPr>
              <a:t>；大脑的全部神经元构成极其复杂的拓扑网络群体，用于实现</a:t>
            </a:r>
            <a:r>
              <a:rPr lang="zh-CN" altLang="en-US">
                <a:solidFill>
                  <a:srgbClr val="FFFF00"/>
                </a:solidFill>
                <a:latin typeface="楷体_GB2312" pitchFamily="49" charset="-122"/>
                <a:ea typeface="楷体_GB2312" pitchFamily="49" charset="-122"/>
              </a:rPr>
              <a:t>记忆</a:t>
            </a:r>
            <a:r>
              <a:rPr lang="zh-CN" altLang="en-US">
                <a:latin typeface="宋体" pitchFamily="2" charset="-122"/>
              </a:rPr>
              <a:t>与</a:t>
            </a:r>
            <a:r>
              <a:rPr lang="zh-CN" altLang="en-US">
                <a:solidFill>
                  <a:srgbClr val="FFFF00"/>
                </a:solidFill>
                <a:latin typeface="楷体_GB2312" pitchFamily="49" charset="-122"/>
                <a:ea typeface="楷体_GB2312" pitchFamily="49" charset="-122"/>
              </a:rPr>
              <a:t>思维</a:t>
            </a:r>
          </a:p>
        </p:txBody>
      </p:sp>
      <p:pic>
        <p:nvPicPr>
          <p:cNvPr id="133123" name="Picture 3" descr="大脑皮质的细胞构筑分区（外侧面）"/>
          <p:cNvPicPr>
            <a:picLocks noChangeAspect="1" noChangeArrowheads="1"/>
          </p:cNvPicPr>
          <p:nvPr/>
        </p:nvPicPr>
        <p:blipFill>
          <a:blip r:embed="rId3" cstate="print"/>
          <a:srcRect/>
          <a:stretch>
            <a:fillRect/>
          </a:stretch>
        </p:blipFill>
        <p:spPr bwMode="auto">
          <a:xfrm>
            <a:off x="2627313" y="3716338"/>
            <a:ext cx="3455987" cy="24685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ext Box 2"/>
          <p:cNvSpPr txBox="1">
            <a:spLocks noChangeArrowheads="1"/>
          </p:cNvSpPr>
          <p:nvPr/>
        </p:nvSpPr>
        <p:spPr bwMode="auto">
          <a:xfrm>
            <a:off x="609600" y="914400"/>
            <a:ext cx="3276600" cy="579438"/>
          </a:xfrm>
          <a:prstGeom prst="rect">
            <a:avLst/>
          </a:prstGeom>
          <a:noFill/>
          <a:ln w="9525">
            <a:noFill/>
            <a:miter lim="800000"/>
            <a:headEnd/>
            <a:tailEnd/>
          </a:ln>
          <a:effectLst/>
        </p:spPr>
        <p:txBody>
          <a:bodyPr>
            <a:spAutoFit/>
          </a:bodyPr>
          <a:lstStyle/>
          <a:p>
            <a:pPr fontAlgn="base">
              <a:spcBef>
                <a:spcPct val="50000"/>
              </a:spcBef>
            </a:pPr>
            <a:r>
              <a:rPr lang="zh-CN" altLang="en-US" sz="3200"/>
              <a:t>4.2.2  </a:t>
            </a:r>
            <a:r>
              <a:rPr lang="zh-CN" altLang="en-US" sz="3200">
                <a:latin typeface="宋体" pitchFamily="2" charset="-122"/>
              </a:rPr>
              <a:t>人工神经元</a:t>
            </a:r>
            <a:endParaRPr lang="zh-CN" altLang="en-US" sz="3200"/>
          </a:p>
        </p:txBody>
      </p:sp>
      <p:sp>
        <p:nvSpPr>
          <p:cNvPr id="135171" name="Text Box 3"/>
          <p:cNvSpPr txBox="1">
            <a:spLocks noChangeArrowheads="1"/>
          </p:cNvSpPr>
          <p:nvPr/>
        </p:nvSpPr>
        <p:spPr bwMode="auto">
          <a:xfrm>
            <a:off x="685800" y="1905000"/>
            <a:ext cx="7696200" cy="2654300"/>
          </a:xfrm>
          <a:prstGeom prst="rect">
            <a:avLst/>
          </a:prstGeom>
          <a:noFill/>
          <a:ln w="9525">
            <a:noFill/>
            <a:miter lim="800000"/>
            <a:headEnd/>
            <a:tailEnd/>
          </a:ln>
          <a:effectLst/>
        </p:spPr>
        <p:txBody>
          <a:bodyPr>
            <a:spAutoFit/>
          </a:bodyPr>
          <a:lstStyle/>
          <a:p>
            <a:pPr fontAlgn="base">
              <a:lnSpc>
                <a:spcPct val="200000"/>
              </a:lnSpc>
              <a:spcBef>
                <a:spcPct val="50000"/>
              </a:spcBef>
            </a:pPr>
            <a:r>
              <a:rPr lang="zh-CN" altLang="en-US"/>
              <a:t>人工神经元是生理神经元的</a:t>
            </a:r>
            <a:r>
              <a:rPr lang="zh-CN" altLang="en-US">
                <a:solidFill>
                  <a:srgbClr val="FFFF00"/>
                </a:solidFill>
                <a:ea typeface="楷体_GB2312" pitchFamily="49" charset="-122"/>
              </a:rPr>
              <a:t>数学模型</a:t>
            </a:r>
            <a:r>
              <a:rPr lang="zh-CN" altLang="en-US"/>
              <a:t>，由</a:t>
            </a:r>
            <a:r>
              <a:rPr lang="en-US" altLang="zh-CN">
                <a:solidFill>
                  <a:srgbClr val="FFFF00"/>
                </a:solidFill>
              </a:rPr>
              <a:t>McCulloch</a:t>
            </a:r>
            <a:r>
              <a:rPr lang="en-US" altLang="zh-CN"/>
              <a:t> </a:t>
            </a:r>
            <a:r>
              <a:rPr lang="zh-CN" altLang="en-US"/>
              <a:t>与 </a:t>
            </a:r>
            <a:r>
              <a:rPr lang="en-US" altLang="zh-CN">
                <a:solidFill>
                  <a:srgbClr val="FFFF00"/>
                </a:solidFill>
              </a:rPr>
              <a:t>Pitts</a:t>
            </a:r>
            <a:r>
              <a:rPr lang="en-US" altLang="zh-CN"/>
              <a:t> </a:t>
            </a:r>
            <a:r>
              <a:rPr lang="zh-CN" altLang="en-US"/>
              <a:t>在 </a:t>
            </a:r>
            <a:r>
              <a:rPr lang="zh-CN" altLang="en-US">
                <a:solidFill>
                  <a:srgbClr val="FFFF00"/>
                </a:solidFill>
              </a:rPr>
              <a:t>1943</a:t>
            </a:r>
            <a:r>
              <a:rPr lang="zh-CN" altLang="en-US"/>
              <a:t> 年首先建立的，现在的模型经过后人适当的改进与完善</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533400" y="914400"/>
            <a:ext cx="7467600" cy="519113"/>
          </a:xfrm>
          <a:prstGeom prst="rect">
            <a:avLst/>
          </a:prstGeom>
          <a:noFill/>
          <a:ln w="9525">
            <a:noFill/>
            <a:miter lim="800000"/>
            <a:headEnd/>
            <a:tailEnd/>
          </a:ln>
          <a:effectLst/>
        </p:spPr>
        <p:txBody>
          <a:bodyPr>
            <a:spAutoFit/>
          </a:bodyPr>
          <a:lstStyle/>
          <a:p>
            <a:pPr>
              <a:spcBef>
                <a:spcPct val="50000"/>
              </a:spcBef>
            </a:pPr>
            <a:r>
              <a:rPr lang="zh-CN" altLang="en-US"/>
              <a:t>回顾高等数学中一元函数的求极值问题：</a:t>
            </a:r>
          </a:p>
        </p:txBody>
      </p:sp>
      <p:sp>
        <p:nvSpPr>
          <p:cNvPr id="70659" name="Text Box 3"/>
          <p:cNvSpPr txBox="1">
            <a:spLocks noChangeArrowheads="1"/>
          </p:cNvSpPr>
          <p:nvPr/>
        </p:nvSpPr>
        <p:spPr bwMode="auto">
          <a:xfrm>
            <a:off x="609600" y="1828800"/>
            <a:ext cx="5410200" cy="519113"/>
          </a:xfrm>
          <a:prstGeom prst="rect">
            <a:avLst/>
          </a:prstGeom>
          <a:noFill/>
          <a:ln w="9525">
            <a:noFill/>
            <a:miter lim="800000"/>
            <a:headEnd/>
            <a:tailEnd/>
          </a:ln>
          <a:effectLst/>
        </p:spPr>
        <p:txBody>
          <a:bodyPr>
            <a:spAutoFit/>
          </a:bodyPr>
          <a:lstStyle/>
          <a:p>
            <a:pPr>
              <a:spcBef>
                <a:spcPct val="50000"/>
              </a:spcBef>
            </a:pPr>
            <a:r>
              <a:rPr lang="zh-CN" altLang="en-US">
                <a:solidFill>
                  <a:srgbClr val="FFFF00"/>
                </a:solidFill>
                <a:ea typeface="楷体_GB2312" pitchFamily="49" charset="-122"/>
              </a:rPr>
              <a:t>极小点的条件是</a:t>
            </a:r>
            <a:r>
              <a:rPr lang="zh-CN" altLang="en-US"/>
              <a:t>：</a:t>
            </a:r>
          </a:p>
        </p:txBody>
      </p:sp>
      <p:graphicFrame>
        <p:nvGraphicFramePr>
          <p:cNvPr id="70660" name="Object 4"/>
          <p:cNvGraphicFramePr>
            <a:graphicFrameLocks noChangeAspect="1"/>
          </p:cNvGraphicFramePr>
          <p:nvPr/>
        </p:nvGraphicFramePr>
        <p:xfrm>
          <a:off x="1066800" y="3429000"/>
          <a:ext cx="2590800" cy="1374775"/>
        </p:xfrm>
        <a:graphic>
          <a:graphicData uri="http://schemas.openxmlformats.org/presentationml/2006/ole">
            <p:oleObj spid="_x0000_s70660" name="Equation" r:id="rId4" imgW="622080" imgH="431640" progId="Equation.DSMT4">
              <p:embed/>
            </p:oleObj>
          </a:graphicData>
        </a:graphic>
      </p:graphicFrame>
      <p:pic>
        <p:nvPicPr>
          <p:cNvPr id="70661" name="Picture 5" descr="P109-tu-bu01"/>
          <p:cNvPicPr>
            <a:picLocks noChangeAspect="1" noChangeArrowheads="1"/>
          </p:cNvPicPr>
          <p:nvPr/>
        </p:nvPicPr>
        <p:blipFill>
          <a:blip r:embed="rId5" cstate="print"/>
          <a:srcRect/>
          <a:stretch>
            <a:fillRect/>
          </a:stretch>
        </p:blipFill>
        <p:spPr bwMode="auto">
          <a:xfrm>
            <a:off x="4343400" y="2057400"/>
            <a:ext cx="3714750" cy="3000375"/>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ext Box 2"/>
          <p:cNvSpPr txBox="1">
            <a:spLocks noChangeArrowheads="1"/>
          </p:cNvSpPr>
          <p:nvPr/>
        </p:nvSpPr>
        <p:spPr bwMode="auto">
          <a:xfrm>
            <a:off x="609600" y="685800"/>
            <a:ext cx="7924800" cy="5005388"/>
          </a:xfrm>
          <a:prstGeom prst="rect">
            <a:avLst/>
          </a:prstGeom>
          <a:noFill/>
          <a:ln w="9525">
            <a:noFill/>
            <a:miter lim="800000"/>
            <a:headEnd/>
            <a:tailEnd/>
          </a:ln>
          <a:effectLst/>
        </p:spPr>
        <p:txBody>
          <a:bodyPr>
            <a:spAutoFit/>
          </a:bodyPr>
          <a:lstStyle/>
          <a:p>
            <a:pPr marL="457200" indent="-457200" fontAlgn="base">
              <a:lnSpc>
                <a:spcPct val="200000"/>
              </a:lnSpc>
              <a:spcBef>
                <a:spcPct val="50000"/>
              </a:spcBef>
            </a:pPr>
            <a:r>
              <a:rPr lang="zh-CN" altLang="en-US">
                <a:ea typeface="楷体_GB2312" pitchFamily="49" charset="-122"/>
              </a:rPr>
              <a:t>在人工神经元模型中</a:t>
            </a:r>
            <a:r>
              <a:rPr lang="zh-CN" altLang="en-US"/>
              <a:t>：</a:t>
            </a:r>
          </a:p>
          <a:p>
            <a:pPr marL="457200" indent="-457200" fontAlgn="base">
              <a:lnSpc>
                <a:spcPct val="200000"/>
              </a:lnSpc>
              <a:spcBef>
                <a:spcPct val="50000"/>
              </a:spcBef>
              <a:buClr>
                <a:srgbClr val="FFFF00"/>
              </a:buClr>
              <a:buFont typeface="Wingdings" pitchFamily="2" charset="2"/>
              <a:buChar char="ü"/>
            </a:pPr>
            <a:r>
              <a:rPr lang="zh-CN" altLang="en-US">
                <a:solidFill>
                  <a:srgbClr val="FFFF00"/>
                </a:solidFill>
              </a:rPr>
              <a:t>用权值和乘法器模拟突触特性</a:t>
            </a:r>
          </a:p>
          <a:p>
            <a:pPr marL="457200" indent="-457200" fontAlgn="base">
              <a:lnSpc>
                <a:spcPct val="200000"/>
              </a:lnSpc>
              <a:spcBef>
                <a:spcPct val="50000"/>
              </a:spcBef>
              <a:buClr>
                <a:srgbClr val="FFFF00"/>
              </a:buClr>
              <a:buFont typeface="Wingdings" pitchFamily="2" charset="2"/>
              <a:buChar char="ü"/>
            </a:pPr>
            <a:r>
              <a:rPr lang="zh-CN" altLang="en-US"/>
              <a:t>用加法器模拟树突的互联作用</a:t>
            </a:r>
          </a:p>
          <a:p>
            <a:pPr marL="457200" indent="-457200" fontAlgn="base">
              <a:lnSpc>
                <a:spcPct val="200000"/>
              </a:lnSpc>
              <a:spcBef>
                <a:spcPct val="50000"/>
              </a:spcBef>
              <a:buClr>
                <a:srgbClr val="FFFF00"/>
              </a:buClr>
              <a:buFont typeface="Wingdings" pitchFamily="2" charset="2"/>
              <a:buChar char="ü"/>
            </a:pPr>
            <a:r>
              <a:rPr lang="zh-CN" altLang="en-US">
                <a:solidFill>
                  <a:srgbClr val="FFFF00"/>
                </a:solidFill>
              </a:rPr>
              <a:t>用与阈值比较来模拟细胞体内电化学作用产生的开关特性</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ext Box 2"/>
          <p:cNvSpPr txBox="1">
            <a:spLocks noChangeArrowheads="1"/>
          </p:cNvSpPr>
          <p:nvPr/>
        </p:nvSpPr>
        <p:spPr bwMode="auto">
          <a:xfrm>
            <a:off x="762000" y="3429000"/>
            <a:ext cx="8001000" cy="2397125"/>
          </a:xfrm>
          <a:prstGeom prst="rect">
            <a:avLst/>
          </a:prstGeom>
          <a:noFill/>
          <a:ln w="9525">
            <a:noFill/>
            <a:miter lim="800000"/>
            <a:headEnd/>
            <a:tailEnd/>
          </a:ln>
          <a:effectLst/>
        </p:spPr>
        <p:txBody>
          <a:bodyPr>
            <a:spAutoFit/>
          </a:bodyPr>
          <a:lstStyle/>
          <a:p>
            <a:pPr fontAlgn="base">
              <a:lnSpc>
                <a:spcPct val="180000"/>
              </a:lnSpc>
              <a:spcBef>
                <a:spcPct val="50000"/>
              </a:spcBef>
            </a:pPr>
            <a:r>
              <a:rPr lang="en-US" altLang="zh-CN" i="1">
                <a:solidFill>
                  <a:srgbClr val="FFFF00"/>
                </a:solidFill>
              </a:rPr>
              <a:t>n</a:t>
            </a:r>
            <a:r>
              <a:rPr lang="en-US" altLang="zh-CN" i="1"/>
              <a:t> </a:t>
            </a:r>
            <a:r>
              <a:rPr lang="zh-CN" altLang="en-US">
                <a:latin typeface="宋体" pitchFamily="2" charset="-122"/>
              </a:rPr>
              <a:t>个输入 </a:t>
            </a:r>
            <a:r>
              <a:rPr lang="en-US" altLang="zh-CN" i="1">
                <a:solidFill>
                  <a:srgbClr val="FFFF00"/>
                </a:solidFill>
              </a:rPr>
              <a:t>x</a:t>
            </a:r>
            <a:r>
              <a:rPr lang="en-US" altLang="zh-CN" i="1" baseline="-30000">
                <a:solidFill>
                  <a:srgbClr val="FFFF00"/>
                </a:solidFill>
              </a:rPr>
              <a:t>i</a:t>
            </a:r>
            <a:r>
              <a:rPr lang="en-US" altLang="zh-CN">
                <a:sym typeface="Symbol" pitchFamily="18" charset="2"/>
              </a:rPr>
              <a:t> </a:t>
            </a:r>
            <a:r>
              <a:rPr lang="en-US" altLang="zh-CN" sz="2400">
                <a:sym typeface="Symbol" pitchFamily="18" charset="2"/>
              </a:rPr>
              <a:t></a:t>
            </a:r>
            <a:r>
              <a:rPr lang="en-US" altLang="zh-CN" sz="2400"/>
              <a:t>R</a:t>
            </a:r>
            <a:r>
              <a:rPr lang="en-US" altLang="zh-CN">
                <a:sym typeface="Symbol" pitchFamily="18" charset="2"/>
              </a:rPr>
              <a:t> ( </a:t>
            </a:r>
            <a:r>
              <a:rPr lang="en-US" altLang="zh-CN" i="1">
                <a:sym typeface="Symbol" pitchFamily="18" charset="2"/>
              </a:rPr>
              <a:t>i</a:t>
            </a:r>
            <a:r>
              <a:rPr lang="en-US" altLang="zh-CN">
                <a:sym typeface="Symbol" pitchFamily="18" charset="2"/>
              </a:rPr>
              <a:t>=1,…,</a:t>
            </a:r>
            <a:r>
              <a:rPr lang="en-US" altLang="zh-CN" i="1">
                <a:sym typeface="Symbol" pitchFamily="18" charset="2"/>
              </a:rPr>
              <a:t>n </a:t>
            </a:r>
            <a:r>
              <a:rPr lang="en-US" altLang="zh-CN">
                <a:sym typeface="Symbol" pitchFamily="18" charset="2"/>
              </a:rPr>
              <a:t>)</a:t>
            </a:r>
            <a:r>
              <a:rPr lang="en-US" altLang="zh-CN">
                <a:latin typeface="宋体" pitchFamily="2" charset="-122"/>
              </a:rPr>
              <a:t>，</a:t>
            </a:r>
            <a:r>
              <a:rPr lang="zh-CN" altLang="en-US">
                <a:latin typeface="宋体" pitchFamily="2" charset="-122"/>
              </a:rPr>
              <a:t>相当于其它神经元的输出值，其中 </a:t>
            </a:r>
            <a:r>
              <a:rPr lang="en-US" altLang="zh-CN" i="1">
                <a:solidFill>
                  <a:srgbClr val="FFFF00"/>
                </a:solidFill>
              </a:rPr>
              <a:t>n</a:t>
            </a:r>
            <a:r>
              <a:rPr lang="en-US" altLang="zh-CN">
                <a:latin typeface="宋体" pitchFamily="2" charset="-122"/>
              </a:rPr>
              <a:t> </a:t>
            </a:r>
            <a:r>
              <a:rPr lang="zh-CN" altLang="en-US">
                <a:latin typeface="宋体" pitchFamily="2" charset="-122"/>
              </a:rPr>
              <a:t>是输入（信号）的数目（即，与其相连的其他神经元的个数）</a:t>
            </a:r>
          </a:p>
        </p:txBody>
      </p:sp>
      <p:sp>
        <p:nvSpPr>
          <p:cNvPr id="139267" name="Text Box 3"/>
          <p:cNvSpPr txBox="1">
            <a:spLocks noChangeArrowheads="1"/>
          </p:cNvSpPr>
          <p:nvPr/>
        </p:nvSpPr>
        <p:spPr bwMode="auto">
          <a:xfrm>
            <a:off x="609600" y="838200"/>
            <a:ext cx="2819400" cy="946150"/>
          </a:xfrm>
          <a:prstGeom prst="rect">
            <a:avLst/>
          </a:prstGeom>
          <a:noFill/>
          <a:ln w="9525">
            <a:noFill/>
            <a:miter lim="800000"/>
            <a:headEnd/>
            <a:tailEnd/>
          </a:ln>
          <a:effectLst/>
        </p:spPr>
        <p:txBody>
          <a:bodyPr>
            <a:spAutoFit/>
          </a:bodyPr>
          <a:lstStyle/>
          <a:p>
            <a:pPr fontAlgn="base">
              <a:lnSpc>
                <a:spcPct val="200000"/>
              </a:lnSpc>
              <a:spcBef>
                <a:spcPct val="50000"/>
              </a:spcBef>
            </a:pPr>
            <a:r>
              <a:rPr lang="zh-CN" altLang="en-US" u="sng">
                <a:solidFill>
                  <a:srgbClr val="FFFF00"/>
                </a:solidFill>
                <a:ea typeface="楷体_GB2312" pitchFamily="49" charset="-122"/>
              </a:rPr>
              <a:t>人工神经元模型</a:t>
            </a:r>
          </a:p>
        </p:txBody>
      </p:sp>
      <p:pic>
        <p:nvPicPr>
          <p:cNvPr id="139268" name="Picture 4" descr="P112-tu4"/>
          <p:cNvPicPr>
            <a:picLocks noChangeAspect="1" noChangeArrowheads="1"/>
          </p:cNvPicPr>
          <p:nvPr/>
        </p:nvPicPr>
        <p:blipFill>
          <a:blip r:embed="rId3" cstate="print"/>
          <a:srcRect/>
          <a:stretch>
            <a:fillRect/>
          </a:stretch>
        </p:blipFill>
        <p:spPr bwMode="auto">
          <a:xfrm>
            <a:off x="4267200" y="381000"/>
            <a:ext cx="3209925" cy="2752725"/>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ext Box 2"/>
          <p:cNvSpPr txBox="1">
            <a:spLocks noChangeArrowheads="1"/>
          </p:cNvSpPr>
          <p:nvPr/>
        </p:nvSpPr>
        <p:spPr bwMode="auto">
          <a:xfrm>
            <a:off x="762000" y="3276600"/>
            <a:ext cx="7543800" cy="2654300"/>
          </a:xfrm>
          <a:prstGeom prst="rect">
            <a:avLst/>
          </a:prstGeom>
          <a:noFill/>
          <a:ln w="9525">
            <a:noFill/>
            <a:miter lim="800000"/>
            <a:headEnd/>
            <a:tailEnd/>
          </a:ln>
          <a:effectLst/>
        </p:spPr>
        <p:txBody>
          <a:bodyPr>
            <a:spAutoFit/>
          </a:bodyPr>
          <a:lstStyle/>
          <a:p>
            <a:pPr fontAlgn="base">
              <a:lnSpc>
                <a:spcPct val="200000"/>
              </a:lnSpc>
              <a:spcBef>
                <a:spcPct val="50000"/>
              </a:spcBef>
            </a:pPr>
            <a:r>
              <a:rPr lang="en-US" altLang="zh-CN" i="1">
                <a:solidFill>
                  <a:srgbClr val="FFFF00"/>
                </a:solidFill>
              </a:rPr>
              <a:t>n</a:t>
            </a:r>
            <a:r>
              <a:rPr lang="en-US" altLang="zh-CN" i="1"/>
              <a:t> </a:t>
            </a:r>
            <a:r>
              <a:rPr lang="zh-CN" altLang="en-US">
                <a:latin typeface="宋体" pitchFamily="2" charset="-122"/>
              </a:rPr>
              <a:t>个连接权系数（权值） </a:t>
            </a:r>
            <a:r>
              <a:rPr lang="en-US" altLang="zh-CN" i="1">
                <a:solidFill>
                  <a:srgbClr val="FFFF00"/>
                </a:solidFill>
              </a:rPr>
              <a:t>w</a:t>
            </a:r>
            <a:r>
              <a:rPr lang="en-US" altLang="zh-CN" i="1" baseline="-30000">
                <a:solidFill>
                  <a:srgbClr val="FFFF00"/>
                </a:solidFill>
              </a:rPr>
              <a:t> j i </a:t>
            </a:r>
            <a:r>
              <a:rPr lang="en-US" altLang="zh-CN">
                <a:sym typeface="Symbol" pitchFamily="18" charset="2"/>
              </a:rPr>
              <a:t></a:t>
            </a:r>
            <a:r>
              <a:rPr lang="en-US" altLang="zh-CN"/>
              <a:t>R ( </a:t>
            </a:r>
            <a:r>
              <a:rPr lang="en-US" altLang="zh-CN" i="1"/>
              <a:t>i</a:t>
            </a:r>
            <a:r>
              <a:rPr lang="en-US" altLang="zh-CN"/>
              <a:t>=1,…,</a:t>
            </a:r>
            <a:r>
              <a:rPr lang="en-US" altLang="zh-CN" i="1"/>
              <a:t>n </a:t>
            </a:r>
            <a:r>
              <a:rPr lang="en-US" altLang="zh-CN"/>
              <a:t>)</a:t>
            </a:r>
            <a:r>
              <a:rPr lang="en-US" altLang="zh-CN">
                <a:latin typeface="宋体" pitchFamily="2" charset="-122"/>
              </a:rPr>
              <a:t>，</a:t>
            </a:r>
            <a:r>
              <a:rPr lang="zh-CN" altLang="en-US">
                <a:latin typeface="宋体" pitchFamily="2" charset="-122"/>
              </a:rPr>
              <a:t>相当于突触的连接强度（对于激发状态取正值，对于抑制状态取负值）</a:t>
            </a:r>
          </a:p>
        </p:txBody>
      </p:sp>
      <p:pic>
        <p:nvPicPr>
          <p:cNvPr id="141315" name="Picture 3" descr="P112-tu4"/>
          <p:cNvPicPr>
            <a:picLocks noChangeAspect="1" noChangeArrowheads="1"/>
          </p:cNvPicPr>
          <p:nvPr/>
        </p:nvPicPr>
        <p:blipFill>
          <a:blip r:embed="rId3" cstate="print"/>
          <a:srcRect/>
          <a:stretch>
            <a:fillRect/>
          </a:stretch>
        </p:blipFill>
        <p:spPr bwMode="auto">
          <a:xfrm>
            <a:off x="2971800" y="609600"/>
            <a:ext cx="3209925" cy="2752725"/>
          </a:xfrm>
          <a:prstGeom prst="rect">
            <a:avLst/>
          </a:prstGeom>
          <a:no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62" name="Picture 2" descr="P112-tu4"/>
          <p:cNvPicPr>
            <a:picLocks noChangeAspect="1" noChangeArrowheads="1"/>
          </p:cNvPicPr>
          <p:nvPr/>
        </p:nvPicPr>
        <p:blipFill>
          <a:blip r:embed="rId3" cstate="print"/>
          <a:srcRect/>
          <a:stretch>
            <a:fillRect/>
          </a:stretch>
        </p:blipFill>
        <p:spPr bwMode="auto">
          <a:xfrm>
            <a:off x="2819400" y="1219200"/>
            <a:ext cx="3209925" cy="2752725"/>
          </a:xfrm>
          <a:prstGeom prst="rect">
            <a:avLst/>
          </a:prstGeom>
          <a:noFill/>
        </p:spPr>
      </p:pic>
      <p:sp>
        <p:nvSpPr>
          <p:cNvPr id="143363" name="Rectangle 3"/>
          <p:cNvSpPr>
            <a:spLocks noChangeArrowheads="1"/>
          </p:cNvSpPr>
          <p:nvPr/>
        </p:nvSpPr>
        <p:spPr bwMode="auto">
          <a:xfrm>
            <a:off x="533400" y="4572000"/>
            <a:ext cx="7235825" cy="519113"/>
          </a:xfrm>
          <a:prstGeom prst="rect">
            <a:avLst/>
          </a:prstGeom>
          <a:noFill/>
          <a:ln w="9525">
            <a:noFill/>
            <a:miter lim="800000"/>
            <a:headEnd/>
            <a:tailEnd/>
          </a:ln>
          <a:effectLst/>
        </p:spPr>
        <p:txBody>
          <a:bodyPr wrap="none">
            <a:spAutoFit/>
          </a:bodyPr>
          <a:lstStyle/>
          <a:p>
            <a:pPr fontAlgn="base">
              <a:spcBef>
                <a:spcPct val="50000"/>
              </a:spcBef>
            </a:pPr>
            <a:r>
              <a:rPr lang="en-US" altLang="zh-CN">
                <a:solidFill>
                  <a:srgbClr val="FFFF00"/>
                </a:solidFill>
              </a:rPr>
              <a:t>θ</a:t>
            </a:r>
            <a:r>
              <a:rPr lang="en-US" altLang="zh-CN" i="1" baseline="-25000">
                <a:solidFill>
                  <a:srgbClr val="FFFF00"/>
                </a:solidFill>
              </a:rPr>
              <a:t>j</a:t>
            </a:r>
            <a:r>
              <a:rPr lang="en-US" altLang="zh-CN" i="1" baseline="-25000">
                <a:solidFill>
                  <a:srgbClr val="FFFF00"/>
                </a:solidFill>
                <a:latin typeface="宋体" pitchFamily="2" charset="-122"/>
              </a:rPr>
              <a:t> </a:t>
            </a:r>
            <a:r>
              <a:rPr lang="en-US" altLang="zh-CN">
                <a:latin typeface="宋体" pitchFamily="2" charset="-122"/>
              </a:rPr>
              <a:t>：</a:t>
            </a:r>
            <a:r>
              <a:rPr lang="zh-CN" altLang="en-US">
                <a:latin typeface="宋体" pitchFamily="2" charset="-122"/>
              </a:rPr>
              <a:t>神经元的阈值，相当于动作电平的阈值</a:t>
            </a:r>
            <a:r>
              <a:rPr lang="zh-CN" altLang="en-US" sz="2400"/>
              <a: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ext Box 2"/>
          <p:cNvSpPr txBox="1">
            <a:spLocks noChangeArrowheads="1"/>
          </p:cNvSpPr>
          <p:nvPr/>
        </p:nvSpPr>
        <p:spPr bwMode="auto">
          <a:xfrm>
            <a:off x="685800" y="3581400"/>
            <a:ext cx="5257800" cy="519113"/>
          </a:xfrm>
          <a:prstGeom prst="rect">
            <a:avLst/>
          </a:prstGeom>
          <a:noFill/>
          <a:ln w="9525">
            <a:noFill/>
            <a:miter lim="800000"/>
            <a:headEnd/>
            <a:tailEnd/>
          </a:ln>
          <a:effectLst/>
        </p:spPr>
        <p:txBody>
          <a:bodyPr>
            <a:spAutoFit/>
          </a:bodyPr>
          <a:lstStyle/>
          <a:p>
            <a:pPr fontAlgn="base">
              <a:spcBef>
                <a:spcPct val="50000"/>
              </a:spcBef>
            </a:pPr>
            <a:r>
              <a:rPr lang="zh-CN" altLang="en-US">
                <a:solidFill>
                  <a:srgbClr val="FFFF00"/>
                </a:solidFill>
              </a:rPr>
              <a:t>总输入</a:t>
            </a:r>
            <a:r>
              <a:rPr lang="zh-CN" altLang="en-US"/>
              <a:t>：输入信号的加权和，即</a:t>
            </a:r>
          </a:p>
        </p:txBody>
      </p:sp>
      <p:graphicFrame>
        <p:nvGraphicFramePr>
          <p:cNvPr id="145411" name="Object 3"/>
          <p:cNvGraphicFramePr>
            <a:graphicFrameLocks noChangeAspect="1"/>
          </p:cNvGraphicFramePr>
          <p:nvPr/>
        </p:nvGraphicFramePr>
        <p:xfrm>
          <a:off x="6172200" y="3352800"/>
          <a:ext cx="1295400" cy="1076325"/>
        </p:xfrm>
        <a:graphic>
          <a:graphicData uri="http://schemas.openxmlformats.org/presentationml/2006/ole">
            <p:oleObj spid="_x0000_s145411" name="Equation" r:id="rId4" imgW="520560" imgH="431640" progId="Equation.DSMT4">
              <p:embed/>
            </p:oleObj>
          </a:graphicData>
        </a:graphic>
      </p:graphicFrame>
      <p:pic>
        <p:nvPicPr>
          <p:cNvPr id="145412" name="Picture 4" descr="P112-tu4"/>
          <p:cNvPicPr>
            <a:picLocks noChangeAspect="1" noChangeArrowheads="1"/>
          </p:cNvPicPr>
          <p:nvPr/>
        </p:nvPicPr>
        <p:blipFill>
          <a:blip r:embed="rId5" cstate="print"/>
          <a:srcRect/>
          <a:stretch>
            <a:fillRect/>
          </a:stretch>
        </p:blipFill>
        <p:spPr bwMode="auto">
          <a:xfrm>
            <a:off x="2819400" y="381000"/>
            <a:ext cx="3209925" cy="2752725"/>
          </a:xfrm>
          <a:prstGeom prst="rect">
            <a:avLst/>
          </a:prstGeom>
          <a:noFill/>
        </p:spPr>
      </p:pic>
      <p:sp>
        <p:nvSpPr>
          <p:cNvPr id="145413" name="Text Box 5"/>
          <p:cNvSpPr txBox="1">
            <a:spLocks noChangeArrowheads="1"/>
          </p:cNvSpPr>
          <p:nvPr/>
        </p:nvSpPr>
        <p:spPr bwMode="auto">
          <a:xfrm>
            <a:off x="685800" y="4800600"/>
            <a:ext cx="2438400" cy="519113"/>
          </a:xfrm>
          <a:prstGeom prst="rect">
            <a:avLst/>
          </a:prstGeom>
          <a:noFill/>
          <a:ln w="9525">
            <a:noFill/>
            <a:miter lim="800000"/>
            <a:headEnd/>
            <a:tailEnd/>
          </a:ln>
          <a:effectLst/>
        </p:spPr>
        <p:txBody>
          <a:bodyPr>
            <a:spAutoFit/>
          </a:bodyPr>
          <a:lstStyle/>
          <a:p>
            <a:pPr fontAlgn="base">
              <a:spcBef>
                <a:spcPct val="50000"/>
              </a:spcBef>
            </a:pPr>
            <a:r>
              <a:rPr lang="zh-CN" altLang="en-US">
                <a:solidFill>
                  <a:srgbClr val="FFFF00"/>
                </a:solidFill>
              </a:rPr>
              <a:t>单输出 </a:t>
            </a:r>
            <a:r>
              <a:rPr lang="en-US" altLang="zh-CN">
                <a:solidFill>
                  <a:srgbClr val="FFFF00"/>
                </a:solidFill>
              </a:rPr>
              <a:t>y</a:t>
            </a:r>
            <a:r>
              <a:rPr lang="en-US" altLang="zh-CN"/>
              <a:t> </a:t>
            </a:r>
            <a:r>
              <a:rPr lang="zh-CN" altLang="en-US"/>
              <a:t>为：</a:t>
            </a:r>
          </a:p>
        </p:txBody>
      </p:sp>
      <p:graphicFrame>
        <p:nvGraphicFramePr>
          <p:cNvPr id="145414" name="Object 6"/>
          <p:cNvGraphicFramePr>
            <a:graphicFrameLocks noChangeAspect="1"/>
          </p:cNvGraphicFramePr>
          <p:nvPr/>
        </p:nvGraphicFramePr>
        <p:xfrm>
          <a:off x="3276600" y="4800600"/>
          <a:ext cx="3733800" cy="1077913"/>
        </p:xfrm>
        <a:graphic>
          <a:graphicData uri="http://schemas.openxmlformats.org/presentationml/2006/ole">
            <p:oleObj spid="_x0000_s145414" name="Equation" r:id="rId6" imgW="1447560" imgH="431640" progId="Equation.DSMT4">
              <p:embed/>
            </p:oleObj>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2"/>
          <p:cNvSpPr txBox="1">
            <a:spLocks noChangeArrowheads="1"/>
          </p:cNvSpPr>
          <p:nvPr/>
        </p:nvSpPr>
        <p:spPr bwMode="auto">
          <a:xfrm>
            <a:off x="609600" y="3733800"/>
            <a:ext cx="7696200" cy="1800225"/>
          </a:xfrm>
          <a:prstGeom prst="rect">
            <a:avLst/>
          </a:prstGeom>
          <a:noFill/>
          <a:ln w="9525">
            <a:noFill/>
            <a:miter lim="800000"/>
            <a:headEnd/>
            <a:tailEnd/>
          </a:ln>
          <a:effectLst/>
        </p:spPr>
        <p:txBody>
          <a:bodyPr>
            <a:spAutoFit/>
          </a:bodyPr>
          <a:lstStyle/>
          <a:p>
            <a:pPr fontAlgn="base">
              <a:lnSpc>
                <a:spcPct val="200000"/>
              </a:lnSpc>
              <a:spcBef>
                <a:spcPct val="50000"/>
              </a:spcBef>
            </a:pPr>
            <a:r>
              <a:rPr lang="en-US" altLang="zh-CN" sz="2400" i="1"/>
              <a:t> </a:t>
            </a:r>
            <a:r>
              <a:rPr lang="en-US" altLang="zh-CN" i="1">
                <a:solidFill>
                  <a:srgbClr val="FFFF00"/>
                </a:solidFill>
              </a:rPr>
              <a:t>f</a:t>
            </a:r>
            <a:r>
              <a:rPr lang="en-US" altLang="zh-CN" i="1"/>
              <a:t>  </a:t>
            </a:r>
            <a:r>
              <a:rPr lang="zh-CN" altLang="en-US">
                <a:latin typeface="宋体" pitchFamily="2" charset="-122"/>
              </a:rPr>
              <a:t>称为激发函数、作用函数、激励函数、变换函数、转换函数、传递函数</a:t>
            </a:r>
          </a:p>
        </p:txBody>
      </p:sp>
      <p:pic>
        <p:nvPicPr>
          <p:cNvPr id="147459" name="Picture 3" descr="P112-tu4"/>
          <p:cNvPicPr>
            <a:picLocks noChangeAspect="1" noChangeArrowheads="1"/>
          </p:cNvPicPr>
          <p:nvPr/>
        </p:nvPicPr>
        <p:blipFill>
          <a:blip r:embed="rId3" cstate="print"/>
          <a:srcRect/>
          <a:stretch>
            <a:fillRect/>
          </a:stretch>
        </p:blipFill>
        <p:spPr bwMode="auto">
          <a:xfrm>
            <a:off x="2819400" y="838200"/>
            <a:ext cx="3209925" cy="2752725"/>
          </a:xfrm>
          <a:prstGeom prst="rect">
            <a:avLst/>
          </a:prstGeom>
          <a:noFill/>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ext Box 2"/>
          <p:cNvSpPr txBox="1">
            <a:spLocks noChangeArrowheads="1"/>
          </p:cNvSpPr>
          <p:nvPr/>
        </p:nvSpPr>
        <p:spPr bwMode="auto">
          <a:xfrm>
            <a:off x="762000" y="762000"/>
            <a:ext cx="5410200" cy="579438"/>
          </a:xfrm>
          <a:prstGeom prst="rect">
            <a:avLst/>
          </a:prstGeom>
          <a:noFill/>
          <a:ln w="9525">
            <a:noFill/>
            <a:miter lim="800000"/>
            <a:headEnd/>
            <a:tailEnd/>
          </a:ln>
          <a:effectLst/>
        </p:spPr>
        <p:txBody>
          <a:bodyPr>
            <a:spAutoFit/>
          </a:bodyPr>
          <a:lstStyle/>
          <a:p>
            <a:pPr fontAlgn="base">
              <a:spcBef>
                <a:spcPct val="50000"/>
              </a:spcBef>
            </a:pPr>
            <a:r>
              <a:rPr lang="zh-CN" altLang="en-US" sz="3200" u="sng">
                <a:solidFill>
                  <a:srgbClr val="FFFF00"/>
                </a:solidFill>
                <a:latin typeface="宋体" pitchFamily="2" charset="-122"/>
              </a:rPr>
              <a:t>激发函数 </a:t>
            </a:r>
            <a:r>
              <a:rPr lang="en-US" altLang="zh-CN" sz="3200" i="1" u="sng">
                <a:solidFill>
                  <a:srgbClr val="FFFF00"/>
                </a:solidFill>
              </a:rPr>
              <a:t>f  </a:t>
            </a:r>
            <a:r>
              <a:rPr lang="zh-CN" altLang="en-US" sz="3200" u="sng">
                <a:solidFill>
                  <a:srgbClr val="FFFF00"/>
                </a:solidFill>
                <a:latin typeface="宋体" pitchFamily="2" charset="-122"/>
              </a:rPr>
              <a:t>的常用形式</a:t>
            </a:r>
            <a:endParaRPr lang="zh-CN" altLang="en-US" sz="3200" u="sng">
              <a:solidFill>
                <a:srgbClr val="FFFF00"/>
              </a:solidFill>
            </a:endParaRPr>
          </a:p>
        </p:txBody>
      </p:sp>
      <p:sp>
        <p:nvSpPr>
          <p:cNvPr id="149507" name="Text Box 3"/>
          <p:cNvSpPr txBox="1">
            <a:spLocks noChangeArrowheads="1"/>
          </p:cNvSpPr>
          <p:nvPr/>
        </p:nvSpPr>
        <p:spPr bwMode="auto">
          <a:xfrm>
            <a:off x="762000" y="1828800"/>
            <a:ext cx="7913688" cy="519113"/>
          </a:xfrm>
          <a:prstGeom prst="rect">
            <a:avLst/>
          </a:prstGeom>
          <a:noFill/>
          <a:ln w="9525">
            <a:noFill/>
            <a:miter lim="800000"/>
            <a:headEnd/>
            <a:tailEnd/>
          </a:ln>
          <a:effectLst/>
        </p:spPr>
        <p:txBody>
          <a:bodyPr>
            <a:spAutoFit/>
          </a:bodyPr>
          <a:lstStyle/>
          <a:p>
            <a:pPr fontAlgn="base">
              <a:spcBef>
                <a:spcPct val="50000"/>
              </a:spcBef>
            </a:pPr>
            <a:r>
              <a:rPr lang="zh-CN" altLang="en-US">
                <a:latin typeface="宋体" pitchFamily="2" charset="-122"/>
              </a:rPr>
              <a:t>①阈值函数</a:t>
            </a:r>
            <a:r>
              <a:rPr lang="zh-CN" altLang="en-US"/>
              <a:t>或者阶跃函数</a:t>
            </a:r>
            <a:r>
              <a:rPr lang="zh-CN" altLang="en-US" sz="2400"/>
              <a:t>（</a:t>
            </a:r>
            <a:r>
              <a:rPr lang="zh-CN" altLang="en-US" sz="2400">
                <a:solidFill>
                  <a:srgbClr val="FFFF00"/>
                </a:solidFill>
              </a:rPr>
              <a:t>非线性函数，不可微</a:t>
            </a:r>
            <a:r>
              <a:rPr lang="zh-CN" altLang="en-US" sz="2400"/>
              <a:t>）</a:t>
            </a:r>
          </a:p>
        </p:txBody>
      </p:sp>
      <p:graphicFrame>
        <p:nvGraphicFramePr>
          <p:cNvPr id="149508" name="Object 4"/>
          <p:cNvGraphicFramePr>
            <a:graphicFrameLocks noChangeAspect="1"/>
          </p:cNvGraphicFramePr>
          <p:nvPr/>
        </p:nvGraphicFramePr>
        <p:xfrm>
          <a:off x="1143000" y="3048000"/>
          <a:ext cx="2895600" cy="1230313"/>
        </p:xfrm>
        <a:graphic>
          <a:graphicData uri="http://schemas.openxmlformats.org/presentationml/2006/ole">
            <p:oleObj spid="_x0000_s149508" r:id="rId4" imgW="1079500" imgH="457200" progId="Equation.DSMT4">
              <p:embed/>
            </p:oleObj>
          </a:graphicData>
        </a:graphic>
      </p:graphicFrame>
      <p:pic>
        <p:nvPicPr>
          <p:cNvPr id="149509" name="Picture 5" descr="ann-tu-bu05-1"/>
          <p:cNvPicPr>
            <a:picLocks noChangeAspect="1" noChangeArrowheads="1"/>
          </p:cNvPicPr>
          <p:nvPr/>
        </p:nvPicPr>
        <p:blipFill>
          <a:blip r:embed="rId5" cstate="print"/>
          <a:srcRect/>
          <a:stretch>
            <a:fillRect/>
          </a:stretch>
        </p:blipFill>
        <p:spPr bwMode="auto">
          <a:xfrm>
            <a:off x="4648200" y="2819400"/>
            <a:ext cx="2819400" cy="2255838"/>
          </a:xfrm>
          <a:prstGeom prst="rect">
            <a:avLst/>
          </a:prstGeom>
          <a:noFill/>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ext Box 2"/>
          <p:cNvSpPr txBox="1">
            <a:spLocks noChangeArrowheads="1"/>
          </p:cNvSpPr>
          <p:nvPr/>
        </p:nvSpPr>
        <p:spPr bwMode="auto">
          <a:xfrm>
            <a:off x="685800" y="762000"/>
            <a:ext cx="6477000" cy="519113"/>
          </a:xfrm>
          <a:prstGeom prst="rect">
            <a:avLst/>
          </a:prstGeom>
          <a:noFill/>
          <a:ln w="9525">
            <a:noFill/>
            <a:miter lim="800000"/>
            <a:headEnd/>
            <a:tailEnd/>
          </a:ln>
          <a:effectLst/>
        </p:spPr>
        <p:txBody>
          <a:bodyPr>
            <a:spAutoFit/>
          </a:bodyPr>
          <a:lstStyle/>
          <a:p>
            <a:pPr fontAlgn="base">
              <a:spcBef>
                <a:spcPct val="50000"/>
              </a:spcBef>
            </a:pPr>
            <a:r>
              <a:rPr lang="zh-CN" altLang="en-US">
                <a:latin typeface="宋体" pitchFamily="2" charset="-122"/>
              </a:rPr>
              <a:t>②符号函数</a:t>
            </a:r>
            <a:r>
              <a:rPr lang="zh-CN" altLang="en-US" sz="2400">
                <a:latin typeface="宋体" pitchFamily="2" charset="-122"/>
              </a:rPr>
              <a:t>（</a:t>
            </a:r>
            <a:r>
              <a:rPr lang="zh-CN" altLang="en-US" sz="2400">
                <a:solidFill>
                  <a:srgbClr val="FFFF00"/>
                </a:solidFill>
                <a:latin typeface="宋体" pitchFamily="2" charset="-122"/>
              </a:rPr>
              <a:t>非线性函数，不可微</a:t>
            </a:r>
            <a:r>
              <a:rPr lang="zh-CN" altLang="en-US" sz="2400">
                <a:latin typeface="宋体" pitchFamily="2" charset="-122"/>
              </a:rPr>
              <a:t>）</a:t>
            </a:r>
            <a:r>
              <a:rPr lang="zh-CN" altLang="en-US" sz="2400"/>
              <a:t> </a:t>
            </a:r>
          </a:p>
        </p:txBody>
      </p:sp>
      <p:graphicFrame>
        <p:nvGraphicFramePr>
          <p:cNvPr id="151555" name="Object 3"/>
          <p:cNvGraphicFramePr>
            <a:graphicFrameLocks noChangeAspect="1"/>
          </p:cNvGraphicFramePr>
          <p:nvPr/>
        </p:nvGraphicFramePr>
        <p:xfrm>
          <a:off x="2362200" y="1752600"/>
          <a:ext cx="3733800" cy="1012825"/>
        </p:xfrm>
        <a:graphic>
          <a:graphicData uri="http://schemas.openxmlformats.org/presentationml/2006/ole">
            <p:oleObj spid="_x0000_s151555" r:id="rId4" imgW="1689100" imgH="457200" progId="Equation.DSMT4">
              <p:embed/>
            </p:oleObj>
          </a:graphicData>
        </a:graphic>
      </p:graphicFrame>
      <p:pic>
        <p:nvPicPr>
          <p:cNvPr id="151556" name="Picture 4" descr="ann-tu-bu05-2"/>
          <p:cNvPicPr>
            <a:picLocks noChangeAspect="1" noChangeArrowheads="1"/>
          </p:cNvPicPr>
          <p:nvPr/>
        </p:nvPicPr>
        <p:blipFill>
          <a:blip r:embed="rId5" cstate="print"/>
          <a:srcRect/>
          <a:stretch>
            <a:fillRect/>
          </a:stretch>
        </p:blipFill>
        <p:spPr bwMode="auto">
          <a:xfrm>
            <a:off x="2362200" y="3048000"/>
            <a:ext cx="3810000" cy="3048000"/>
          </a:xfrm>
          <a:prstGeom prst="rect">
            <a:avLst/>
          </a:prstGeom>
          <a:noFill/>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2"/>
          <p:cNvSpPr txBox="1">
            <a:spLocks noChangeArrowheads="1"/>
          </p:cNvSpPr>
          <p:nvPr/>
        </p:nvSpPr>
        <p:spPr bwMode="auto">
          <a:xfrm>
            <a:off x="762000" y="762000"/>
            <a:ext cx="7239000" cy="519113"/>
          </a:xfrm>
          <a:prstGeom prst="rect">
            <a:avLst/>
          </a:prstGeom>
          <a:noFill/>
          <a:ln w="9525">
            <a:noFill/>
            <a:miter lim="800000"/>
            <a:headEnd/>
            <a:tailEnd/>
          </a:ln>
          <a:effectLst/>
        </p:spPr>
        <p:txBody>
          <a:bodyPr>
            <a:spAutoFit/>
          </a:bodyPr>
          <a:lstStyle/>
          <a:p>
            <a:pPr fontAlgn="base">
              <a:spcBef>
                <a:spcPct val="50000"/>
              </a:spcBef>
            </a:pPr>
            <a:r>
              <a:rPr lang="zh-CN" altLang="en-US">
                <a:latin typeface="宋体" pitchFamily="2" charset="-122"/>
              </a:rPr>
              <a:t>③线性函数</a:t>
            </a:r>
            <a:r>
              <a:rPr lang="zh-CN" altLang="en-US" sz="2400">
                <a:latin typeface="宋体" pitchFamily="2" charset="-122"/>
              </a:rPr>
              <a:t>（</a:t>
            </a:r>
            <a:r>
              <a:rPr lang="zh-CN" altLang="en-US"/>
              <a:t> 线性函数、1 阶可微）</a:t>
            </a:r>
          </a:p>
        </p:txBody>
      </p:sp>
      <p:graphicFrame>
        <p:nvGraphicFramePr>
          <p:cNvPr id="153603" name="Object 3"/>
          <p:cNvGraphicFramePr>
            <a:graphicFrameLocks noChangeAspect="1"/>
          </p:cNvGraphicFramePr>
          <p:nvPr/>
        </p:nvGraphicFramePr>
        <p:xfrm>
          <a:off x="3276600" y="1752600"/>
          <a:ext cx="2209800" cy="773113"/>
        </p:xfrm>
        <a:graphic>
          <a:graphicData uri="http://schemas.openxmlformats.org/presentationml/2006/ole">
            <p:oleObj spid="_x0000_s153603" r:id="rId4" imgW="571252" imgH="203112" progId="Equation.DSMT4">
              <p:embed/>
            </p:oleObj>
          </a:graphicData>
        </a:graphic>
      </p:graphicFrame>
      <p:pic>
        <p:nvPicPr>
          <p:cNvPr id="153604" name="Picture 4" descr="ann-tu-bu05-3"/>
          <p:cNvPicPr>
            <a:picLocks noChangeAspect="1" noChangeArrowheads="1"/>
          </p:cNvPicPr>
          <p:nvPr/>
        </p:nvPicPr>
        <p:blipFill>
          <a:blip r:embed="rId5" cstate="print"/>
          <a:srcRect/>
          <a:stretch>
            <a:fillRect/>
          </a:stretch>
        </p:blipFill>
        <p:spPr bwMode="auto">
          <a:xfrm>
            <a:off x="2819400" y="2743200"/>
            <a:ext cx="3276600" cy="2620963"/>
          </a:xfrm>
          <a:prstGeom prst="rect">
            <a:avLst/>
          </a:prstGeom>
          <a:noFill/>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Text Box 2"/>
          <p:cNvSpPr txBox="1">
            <a:spLocks noChangeArrowheads="1"/>
          </p:cNvSpPr>
          <p:nvPr/>
        </p:nvSpPr>
        <p:spPr bwMode="auto">
          <a:xfrm>
            <a:off x="914400" y="609600"/>
            <a:ext cx="7391400" cy="519113"/>
          </a:xfrm>
          <a:prstGeom prst="rect">
            <a:avLst/>
          </a:prstGeom>
          <a:noFill/>
          <a:ln w="9525">
            <a:noFill/>
            <a:miter lim="800000"/>
            <a:headEnd/>
            <a:tailEnd/>
          </a:ln>
          <a:effectLst/>
        </p:spPr>
        <p:txBody>
          <a:bodyPr>
            <a:spAutoFit/>
          </a:bodyPr>
          <a:lstStyle/>
          <a:p>
            <a:pPr fontAlgn="base">
              <a:spcBef>
                <a:spcPct val="50000"/>
              </a:spcBef>
            </a:pPr>
            <a:r>
              <a:rPr lang="zh-CN" altLang="en-US">
                <a:latin typeface="宋体" pitchFamily="2" charset="-122"/>
              </a:rPr>
              <a:t>④</a:t>
            </a:r>
            <a:r>
              <a:rPr lang="en-US" altLang="zh-CN"/>
              <a:t>Sigmoid</a:t>
            </a:r>
            <a:r>
              <a:rPr lang="zh-CN" altLang="en-US">
                <a:latin typeface="宋体" pitchFamily="2" charset="-122"/>
              </a:rPr>
              <a:t>函数</a:t>
            </a:r>
            <a:r>
              <a:rPr lang="zh-CN" altLang="en-US"/>
              <a:t> </a:t>
            </a:r>
            <a:r>
              <a:rPr lang="zh-CN" altLang="en-US" sz="2400"/>
              <a:t>（</a:t>
            </a:r>
            <a:r>
              <a:rPr lang="zh-CN" altLang="en-US" sz="2400">
                <a:solidFill>
                  <a:srgbClr val="FFFF00"/>
                </a:solidFill>
              </a:rPr>
              <a:t>非线性函数，任意阶可微</a:t>
            </a:r>
            <a:r>
              <a:rPr lang="zh-CN" altLang="en-US" sz="2400"/>
              <a:t>）</a:t>
            </a:r>
          </a:p>
        </p:txBody>
      </p:sp>
      <p:graphicFrame>
        <p:nvGraphicFramePr>
          <p:cNvPr id="155651" name="Object 3"/>
          <p:cNvGraphicFramePr>
            <a:graphicFrameLocks noChangeAspect="1"/>
          </p:cNvGraphicFramePr>
          <p:nvPr/>
        </p:nvGraphicFramePr>
        <p:xfrm>
          <a:off x="1676400" y="1600200"/>
          <a:ext cx="5486400" cy="841375"/>
        </p:xfrm>
        <a:graphic>
          <a:graphicData uri="http://schemas.openxmlformats.org/presentationml/2006/ole">
            <p:oleObj spid="_x0000_s155651" r:id="rId4" imgW="2730500" imgH="419100" progId="Equation.DSMT4">
              <p:embed/>
            </p:oleObj>
          </a:graphicData>
        </a:graphic>
      </p:graphicFrame>
      <p:pic>
        <p:nvPicPr>
          <p:cNvPr id="155652" name="Picture 4" descr="ann-tu-bu05-5"/>
          <p:cNvPicPr>
            <a:picLocks noChangeAspect="1" noChangeArrowheads="1"/>
          </p:cNvPicPr>
          <p:nvPr/>
        </p:nvPicPr>
        <p:blipFill>
          <a:blip r:embed="rId5" cstate="print"/>
          <a:srcRect/>
          <a:stretch>
            <a:fillRect/>
          </a:stretch>
        </p:blipFill>
        <p:spPr bwMode="auto">
          <a:xfrm>
            <a:off x="1828800" y="2743200"/>
            <a:ext cx="4953000" cy="3113088"/>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755650" y="333375"/>
            <a:ext cx="4110038" cy="519113"/>
          </a:xfrm>
          <a:prstGeom prst="rect">
            <a:avLst/>
          </a:prstGeom>
          <a:noFill/>
          <a:ln w="9525">
            <a:noFill/>
            <a:miter lim="800000"/>
            <a:headEnd/>
            <a:tailEnd/>
          </a:ln>
          <a:effectLst/>
        </p:spPr>
        <p:txBody>
          <a:bodyPr>
            <a:spAutoFit/>
          </a:bodyPr>
          <a:lstStyle/>
          <a:p>
            <a:pPr>
              <a:spcBef>
                <a:spcPct val="50000"/>
              </a:spcBef>
            </a:pPr>
            <a:r>
              <a:rPr lang="en-US" altLang="zh-CN" i="1"/>
              <a:t>n</a:t>
            </a:r>
            <a:r>
              <a:rPr lang="en-US" altLang="zh-CN"/>
              <a:t> </a:t>
            </a:r>
            <a:r>
              <a:rPr lang="zh-CN" altLang="en-US">
                <a:ea typeface="楷体_GB2312" pitchFamily="49" charset="-122"/>
              </a:rPr>
              <a:t>元函数极小点的条件</a:t>
            </a:r>
            <a:r>
              <a:rPr lang="zh-CN" altLang="en-US"/>
              <a:t>：</a:t>
            </a:r>
          </a:p>
        </p:txBody>
      </p:sp>
      <p:sp>
        <p:nvSpPr>
          <p:cNvPr id="71684" name="Text Box 4"/>
          <p:cNvSpPr txBox="1">
            <a:spLocks noChangeArrowheads="1"/>
          </p:cNvSpPr>
          <p:nvPr/>
        </p:nvSpPr>
        <p:spPr bwMode="auto">
          <a:xfrm>
            <a:off x="5795963" y="3716338"/>
            <a:ext cx="2819400" cy="519112"/>
          </a:xfrm>
          <a:prstGeom prst="rect">
            <a:avLst/>
          </a:prstGeom>
          <a:solidFill>
            <a:schemeClr val="bg1"/>
          </a:solidFill>
          <a:ln w="9525">
            <a:noFill/>
            <a:miter lim="800000"/>
            <a:headEnd/>
            <a:tailEnd/>
          </a:ln>
          <a:effectLst/>
        </p:spPr>
        <p:txBody>
          <a:bodyPr>
            <a:spAutoFit/>
          </a:bodyPr>
          <a:lstStyle/>
          <a:p>
            <a:pPr>
              <a:spcBef>
                <a:spcPct val="50000"/>
              </a:spcBef>
            </a:pPr>
            <a:r>
              <a:rPr lang="zh-CN" altLang="en-US">
                <a:solidFill>
                  <a:schemeClr val="tx1"/>
                </a:solidFill>
              </a:rPr>
              <a:t>矩阵是半正定的</a:t>
            </a:r>
          </a:p>
        </p:txBody>
      </p:sp>
      <p:graphicFrame>
        <p:nvGraphicFramePr>
          <p:cNvPr id="71685" name="Object 5"/>
          <p:cNvGraphicFramePr>
            <a:graphicFrameLocks noChangeAspect="1"/>
          </p:cNvGraphicFramePr>
          <p:nvPr/>
        </p:nvGraphicFramePr>
        <p:xfrm>
          <a:off x="5795963" y="4508500"/>
          <a:ext cx="2895600" cy="628650"/>
        </p:xfrm>
        <a:graphic>
          <a:graphicData uri="http://schemas.openxmlformats.org/presentationml/2006/ole">
            <p:oleObj spid="_x0000_s71685" name="Equation" r:id="rId4" imgW="1054080" imgH="228600" progId="Equation.DSMT4">
              <p:embed/>
            </p:oleObj>
          </a:graphicData>
        </a:graphic>
      </p:graphicFrame>
      <p:graphicFrame>
        <p:nvGraphicFramePr>
          <p:cNvPr id="71687" name="Object 7"/>
          <p:cNvGraphicFramePr>
            <a:graphicFrameLocks noChangeAspect="1"/>
          </p:cNvGraphicFramePr>
          <p:nvPr/>
        </p:nvGraphicFramePr>
        <p:xfrm>
          <a:off x="755650" y="1125538"/>
          <a:ext cx="1881188" cy="2279650"/>
        </p:xfrm>
        <a:graphic>
          <a:graphicData uri="http://schemas.openxmlformats.org/presentationml/2006/ole">
            <p:oleObj spid="_x0000_s71687" name="Equation" r:id="rId5" imgW="1295280" imgH="1574640" progId="Equation.DSMT4">
              <p:embed/>
            </p:oleObj>
          </a:graphicData>
        </a:graphic>
      </p:graphicFrame>
      <p:graphicFrame>
        <p:nvGraphicFramePr>
          <p:cNvPr id="71688" name="Object 8"/>
          <p:cNvGraphicFramePr>
            <a:graphicFrameLocks noChangeAspect="1"/>
          </p:cNvGraphicFramePr>
          <p:nvPr/>
        </p:nvGraphicFramePr>
        <p:xfrm>
          <a:off x="755650" y="3500438"/>
          <a:ext cx="4983163" cy="2825750"/>
        </p:xfrm>
        <a:graphic>
          <a:graphicData uri="http://schemas.openxmlformats.org/presentationml/2006/ole">
            <p:oleObj spid="_x0000_s71688" name="Equation" r:id="rId6" imgW="2768400" imgH="1574640" progId="Equation.DSMT4">
              <p:embed/>
            </p:oleObj>
          </a:graphicData>
        </a:graphic>
      </p:graphicFrame>
      <p:sp>
        <p:nvSpPr>
          <p:cNvPr id="71689" name="Text Box 9"/>
          <p:cNvSpPr txBox="1">
            <a:spLocks noChangeArrowheads="1"/>
          </p:cNvSpPr>
          <p:nvPr/>
        </p:nvSpPr>
        <p:spPr bwMode="auto">
          <a:xfrm>
            <a:off x="755650" y="5229225"/>
            <a:ext cx="1066800" cy="946150"/>
          </a:xfrm>
          <a:prstGeom prst="rect">
            <a:avLst/>
          </a:prstGeom>
          <a:noFill/>
          <a:ln w="9525">
            <a:noFill/>
            <a:miter lim="800000"/>
            <a:headEnd/>
            <a:tailEnd/>
          </a:ln>
          <a:effectLst/>
        </p:spPr>
        <p:txBody>
          <a:bodyPr>
            <a:spAutoFit/>
          </a:bodyPr>
          <a:lstStyle/>
          <a:p>
            <a:pPr>
              <a:spcBef>
                <a:spcPct val="50000"/>
              </a:spcBef>
            </a:pPr>
            <a:r>
              <a:rPr lang="en-US" altLang="zh-CN">
                <a:solidFill>
                  <a:schemeClr val="tx1"/>
                </a:solidFill>
              </a:rPr>
              <a:t>Hesse</a:t>
            </a:r>
            <a:r>
              <a:rPr lang="zh-CN" altLang="en-US">
                <a:solidFill>
                  <a:schemeClr val="tx1"/>
                </a:solidFill>
                <a:latin typeface="宋体" pitchFamily="2" charset="-122"/>
              </a:rPr>
              <a:t>矩阵</a:t>
            </a:r>
          </a:p>
        </p:txBody>
      </p:sp>
      <p:sp>
        <p:nvSpPr>
          <p:cNvPr id="71690" name="Text Box 10"/>
          <p:cNvSpPr txBox="1">
            <a:spLocks noChangeArrowheads="1"/>
          </p:cNvSpPr>
          <p:nvPr/>
        </p:nvSpPr>
        <p:spPr bwMode="auto">
          <a:xfrm>
            <a:off x="684213" y="2420938"/>
            <a:ext cx="914400" cy="457200"/>
          </a:xfrm>
          <a:prstGeom prst="rect">
            <a:avLst/>
          </a:prstGeom>
          <a:noFill/>
          <a:ln w="9525">
            <a:noFill/>
            <a:miter lim="800000"/>
            <a:headEnd/>
            <a:tailEnd/>
          </a:ln>
          <a:effectLst/>
        </p:spPr>
        <p:txBody>
          <a:bodyPr>
            <a:spAutoFit/>
          </a:bodyPr>
          <a:lstStyle/>
          <a:p>
            <a:pPr>
              <a:spcBef>
                <a:spcPct val="50000"/>
              </a:spcBef>
            </a:pPr>
            <a:r>
              <a:rPr lang="zh-CN" altLang="en-US" sz="2400">
                <a:solidFill>
                  <a:schemeClr val="tx1"/>
                </a:solidFill>
              </a:rPr>
              <a:t>梯度</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7698" name="Object 2"/>
          <p:cNvGraphicFramePr>
            <a:graphicFrameLocks noChangeAspect="1"/>
          </p:cNvGraphicFramePr>
          <p:nvPr/>
        </p:nvGraphicFramePr>
        <p:xfrm>
          <a:off x="1447800" y="1143000"/>
          <a:ext cx="6172200" cy="906463"/>
        </p:xfrm>
        <a:graphic>
          <a:graphicData uri="http://schemas.openxmlformats.org/presentationml/2006/ole">
            <p:oleObj spid="_x0000_s157698" r:id="rId4" imgW="2654300" imgH="393700" progId="Equation.DSMT4">
              <p:embed/>
            </p:oleObj>
          </a:graphicData>
        </a:graphic>
      </p:graphicFrame>
      <p:pic>
        <p:nvPicPr>
          <p:cNvPr id="157699" name="Picture 3" descr="ann-tu-bu05-4"/>
          <p:cNvPicPr>
            <a:picLocks noChangeAspect="1" noChangeArrowheads="1"/>
          </p:cNvPicPr>
          <p:nvPr/>
        </p:nvPicPr>
        <p:blipFill>
          <a:blip r:embed="rId5" cstate="print"/>
          <a:srcRect/>
          <a:stretch>
            <a:fillRect/>
          </a:stretch>
        </p:blipFill>
        <p:spPr bwMode="auto">
          <a:xfrm>
            <a:off x="1752600" y="2209800"/>
            <a:ext cx="5715000" cy="3592513"/>
          </a:xfrm>
          <a:prstGeom prst="rect">
            <a:avLst/>
          </a:prstGeom>
          <a:noFill/>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Text Box 2"/>
          <p:cNvSpPr txBox="1">
            <a:spLocks noChangeArrowheads="1"/>
          </p:cNvSpPr>
          <p:nvPr/>
        </p:nvSpPr>
        <p:spPr bwMode="auto">
          <a:xfrm>
            <a:off x="533400" y="609600"/>
            <a:ext cx="8229600" cy="5219700"/>
          </a:xfrm>
          <a:prstGeom prst="rect">
            <a:avLst/>
          </a:prstGeom>
          <a:noFill/>
          <a:ln w="9525">
            <a:noFill/>
            <a:miter lim="800000"/>
            <a:headEnd/>
            <a:tailEnd/>
          </a:ln>
          <a:effectLst/>
        </p:spPr>
        <p:txBody>
          <a:bodyPr>
            <a:spAutoFit/>
          </a:bodyPr>
          <a:lstStyle/>
          <a:p>
            <a:pPr algn="just" fontAlgn="base">
              <a:lnSpc>
                <a:spcPct val="200000"/>
              </a:lnSpc>
              <a:spcBef>
                <a:spcPct val="50000"/>
              </a:spcBef>
            </a:pPr>
            <a:r>
              <a:rPr lang="en-US" altLang="zh-CN"/>
              <a:t>Sigmoid</a:t>
            </a:r>
            <a:r>
              <a:rPr lang="zh-CN" altLang="en-US"/>
              <a:t>函数的特点：</a:t>
            </a:r>
          </a:p>
          <a:p>
            <a:pPr algn="just" fontAlgn="base">
              <a:lnSpc>
                <a:spcPct val="200000"/>
              </a:lnSpc>
              <a:spcBef>
                <a:spcPct val="50000"/>
              </a:spcBef>
            </a:pPr>
            <a:r>
              <a:rPr lang="zh-CN" altLang="en-US">
                <a:solidFill>
                  <a:srgbClr val="FFFF00"/>
                </a:solidFill>
              </a:rPr>
              <a:t>第一</a:t>
            </a:r>
            <a:r>
              <a:rPr lang="zh-CN" altLang="en-US"/>
              <a:t>、非线性、单调性（单调增）</a:t>
            </a:r>
          </a:p>
          <a:p>
            <a:pPr algn="just" fontAlgn="base">
              <a:lnSpc>
                <a:spcPct val="200000"/>
              </a:lnSpc>
              <a:spcBef>
                <a:spcPct val="50000"/>
              </a:spcBef>
            </a:pPr>
            <a:r>
              <a:rPr lang="zh-CN" altLang="en-US">
                <a:solidFill>
                  <a:srgbClr val="FFFF00"/>
                </a:solidFill>
              </a:rPr>
              <a:t>第二</a:t>
            </a:r>
            <a:r>
              <a:rPr lang="zh-CN" altLang="en-US"/>
              <a:t>、无限次可微</a:t>
            </a:r>
          </a:p>
          <a:p>
            <a:pPr algn="just" fontAlgn="base">
              <a:lnSpc>
                <a:spcPct val="200000"/>
              </a:lnSpc>
              <a:spcBef>
                <a:spcPct val="50000"/>
              </a:spcBef>
            </a:pPr>
            <a:r>
              <a:rPr lang="zh-CN" altLang="en-US">
                <a:solidFill>
                  <a:srgbClr val="FFFF00"/>
                </a:solidFill>
              </a:rPr>
              <a:t>第三</a:t>
            </a:r>
            <a:r>
              <a:rPr lang="zh-CN" altLang="en-US"/>
              <a:t>、当值很大时，可以近似阈值函数或符号函数</a:t>
            </a:r>
          </a:p>
          <a:p>
            <a:pPr algn="just" fontAlgn="base">
              <a:lnSpc>
                <a:spcPct val="200000"/>
              </a:lnSpc>
              <a:spcBef>
                <a:spcPct val="50000"/>
              </a:spcBef>
            </a:pPr>
            <a:r>
              <a:rPr lang="zh-CN" altLang="en-US">
                <a:solidFill>
                  <a:srgbClr val="FFFF00"/>
                </a:solidFill>
                <a:latin typeface="宋体" pitchFamily="2" charset="-122"/>
              </a:rPr>
              <a:t>第四</a:t>
            </a:r>
            <a:r>
              <a:rPr lang="zh-CN" altLang="en-US">
                <a:latin typeface="宋体" pitchFamily="2" charset="-122"/>
              </a:rPr>
              <a:t>、当值很小时，可以近似线性函数</a:t>
            </a:r>
            <a:r>
              <a:rPr lang="zh-CN" altLang="en-US"/>
              <a:t>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ext Box 2"/>
          <p:cNvSpPr txBox="1">
            <a:spLocks noChangeArrowheads="1"/>
          </p:cNvSpPr>
          <p:nvPr/>
        </p:nvSpPr>
        <p:spPr bwMode="auto">
          <a:xfrm>
            <a:off x="990600" y="685800"/>
            <a:ext cx="4038600" cy="3300413"/>
          </a:xfrm>
          <a:prstGeom prst="rect">
            <a:avLst/>
          </a:prstGeom>
          <a:noFill/>
          <a:ln w="9525">
            <a:noFill/>
            <a:miter lim="800000"/>
            <a:headEnd/>
            <a:tailEnd/>
          </a:ln>
          <a:effectLst/>
        </p:spPr>
        <p:txBody>
          <a:bodyPr>
            <a:spAutoFit/>
          </a:bodyPr>
          <a:lstStyle/>
          <a:p>
            <a:pPr fontAlgn="base">
              <a:lnSpc>
                <a:spcPct val="150000"/>
              </a:lnSpc>
              <a:spcBef>
                <a:spcPct val="50000"/>
              </a:spcBef>
            </a:pPr>
            <a:r>
              <a:rPr lang="zh-CN" altLang="en-US">
                <a:latin typeface="宋体" pitchFamily="2" charset="-122"/>
              </a:rPr>
              <a:t>神经元的动作：</a:t>
            </a:r>
          </a:p>
          <a:p>
            <a:pPr fontAlgn="base">
              <a:lnSpc>
                <a:spcPct val="150000"/>
              </a:lnSpc>
              <a:spcBef>
                <a:spcPct val="50000"/>
              </a:spcBef>
            </a:pPr>
            <a:r>
              <a:rPr lang="zh-CN" altLang="en-US">
                <a:latin typeface="宋体" pitchFamily="2" charset="-122"/>
              </a:rPr>
              <a:t>① 求加权和</a:t>
            </a:r>
            <a:endParaRPr lang="en-US" altLang="zh-CN">
              <a:latin typeface="宋体" pitchFamily="2" charset="-122"/>
            </a:endParaRPr>
          </a:p>
          <a:p>
            <a:pPr fontAlgn="base">
              <a:lnSpc>
                <a:spcPct val="150000"/>
              </a:lnSpc>
              <a:spcBef>
                <a:spcPct val="50000"/>
              </a:spcBef>
            </a:pPr>
            <a:r>
              <a:rPr lang="zh-CN" altLang="en-US">
                <a:latin typeface="宋体" pitchFamily="2" charset="-122"/>
              </a:rPr>
              <a:t>② 与阈值比较</a:t>
            </a:r>
          </a:p>
          <a:p>
            <a:pPr fontAlgn="base">
              <a:lnSpc>
                <a:spcPct val="150000"/>
              </a:lnSpc>
              <a:spcBef>
                <a:spcPct val="50000"/>
              </a:spcBef>
            </a:pPr>
            <a:r>
              <a:rPr lang="zh-CN" altLang="en-US">
                <a:latin typeface="宋体" pitchFamily="2" charset="-122"/>
              </a:rPr>
              <a:t>③</a:t>
            </a:r>
            <a:r>
              <a:rPr lang="zh-CN" altLang="en-US"/>
              <a:t>  用激发函数得到输出</a:t>
            </a:r>
          </a:p>
        </p:txBody>
      </p:sp>
      <p:pic>
        <p:nvPicPr>
          <p:cNvPr id="161795" name="Picture 3" descr="P112-tu4"/>
          <p:cNvPicPr>
            <a:picLocks noChangeAspect="1" noChangeArrowheads="1"/>
          </p:cNvPicPr>
          <p:nvPr/>
        </p:nvPicPr>
        <p:blipFill>
          <a:blip r:embed="rId4" cstate="print"/>
          <a:srcRect/>
          <a:stretch>
            <a:fillRect/>
          </a:stretch>
        </p:blipFill>
        <p:spPr bwMode="auto">
          <a:xfrm>
            <a:off x="5181600" y="762000"/>
            <a:ext cx="3209925" cy="2752725"/>
          </a:xfrm>
          <a:prstGeom prst="rect">
            <a:avLst/>
          </a:prstGeom>
          <a:noFill/>
        </p:spPr>
      </p:pic>
      <p:graphicFrame>
        <p:nvGraphicFramePr>
          <p:cNvPr id="161796" name="Object 4"/>
          <p:cNvGraphicFramePr>
            <a:graphicFrameLocks noChangeAspect="1"/>
          </p:cNvGraphicFramePr>
          <p:nvPr/>
        </p:nvGraphicFramePr>
        <p:xfrm>
          <a:off x="1828800" y="4343400"/>
          <a:ext cx="4953000" cy="1077913"/>
        </p:xfrm>
        <a:graphic>
          <a:graphicData uri="http://schemas.openxmlformats.org/presentationml/2006/ole">
            <p:oleObj spid="_x0000_s161796" name="Equation" r:id="rId5" imgW="1447560" imgH="431640" progId="Equation.DSMT4">
              <p:embed/>
            </p:oleObj>
          </a:graphicData>
        </a:graphic>
      </p:graphicFrame>
      <p:sp>
        <p:nvSpPr>
          <p:cNvPr id="161797" name="Line 5"/>
          <p:cNvSpPr>
            <a:spLocks noChangeShapeType="1"/>
          </p:cNvSpPr>
          <p:nvPr/>
        </p:nvSpPr>
        <p:spPr bwMode="auto">
          <a:xfrm>
            <a:off x="3962400" y="5410200"/>
            <a:ext cx="1524000" cy="0"/>
          </a:xfrm>
          <a:prstGeom prst="line">
            <a:avLst/>
          </a:prstGeom>
          <a:noFill/>
          <a:ln w="76200">
            <a:solidFill>
              <a:srgbClr val="FF9900"/>
            </a:solidFill>
            <a:round/>
            <a:headEnd/>
            <a:tailEnd/>
          </a:ln>
          <a:effectLst/>
        </p:spPr>
        <p:txBody>
          <a:bodyPr/>
          <a:lstStyle/>
          <a:p>
            <a:endParaRPr lang="zh-CN" altLang="en-US"/>
          </a:p>
        </p:txBody>
      </p:sp>
      <p:sp>
        <p:nvSpPr>
          <p:cNvPr id="161798" name="Line 6"/>
          <p:cNvSpPr>
            <a:spLocks noChangeShapeType="1"/>
          </p:cNvSpPr>
          <p:nvPr/>
        </p:nvSpPr>
        <p:spPr bwMode="auto">
          <a:xfrm>
            <a:off x="3886200" y="5562600"/>
            <a:ext cx="2667000" cy="0"/>
          </a:xfrm>
          <a:prstGeom prst="line">
            <a:avLst/>
          </a:prstGeom>
          <a:noFill/>
          <a:ln w="76200">
            <a:solidFill>
              <a:srgbClr val="FFCC00"/>
            </a:solidFill>
            <a:round/>
            <a:headEnd/>
            <a:tailEn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17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161798"/>
                                        </p:tgtEl>
                                        <p:attrNameLst>
                                          <p:attrName>style.visibility</p:attrName>
                                        </p:attrNameLst>
                                      </p:cBhvr>
                                      <p:to>
                                        <p:strVal val="visible"/>
                                      </p:to>
                                    </p:set>
                                    <p:anim calcmode="lin" valueType="num">
                                      <p:cBhvr additive="base">
                                        <p:cTn id="11" dur="500" fill="hold"/>
                                        <p:tgtEl>
                                          <p:spTgt spid="161798"/>
                                        </p:tgtEl>
                                        <p:attrNameLst>
                                          <p:attrName>ppt_x</p:attrName>
                                        </p:attrNameLst>
                                      </p:cBhvr>
                                      <p:tavLst>
                                        <p:tav tm="0">
                                          <p:val>
                                            <p:strVal val="0-#ppt_w/2"/>
                                          </p:val>
                                        </p:tav>
                                        <p:tav tm="100000">
                                          <p:val>
                                            <p:strVal val="#ppt_x"/>
                                          </p:val>
                                        </p:tav>
                                      </p:tavLst>
                                    </p:anim>
                                    <p:anim calcmode="lin" valueType="num">
                                      <p:cBhvr additive="base">
                                        <p:cTn id="12" dur="500" fill="hold"/>
                                        <p:tgtEl>
                                          <p:spTgt spid="1617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7" grpId="0" animBg="1"/>
      <p:bldP spid="161798"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Text Box 2"/>
          <p:cNvSpPr txBox="1">
            <a:spLocks noChangeArrowheads="1"/>
          </p:cNvSpPr>
          <p:nvPr/>
        </p:nvSpPr>
        <p:spPr bwMode="auto">
          <a:xfrm>
            <a:off x="762000" y="381000"/>
            <a:ext cx="7696200" cy="4151313"/>
          </a:xfrm>
          <a:prstGeom prst="rect">
            <a:avLst/>
          </a:prstGeom>
          <a:noFill/>
          <a:ln w="9525">
            <a:noFill/>
            <a:miter lim="800000"/>
            <a:headEnd/>
            <a:tailEnd/>
          </a:ln>
          <a:effectLst/>
        </p:spPr>
        <p:txBody>
          <a:bodyPr>
            <a:spAutoFit/>
          </a:bodyPr>
          <a:lstStyle/>
          <a:p>
            <a:pPr algn="just" fontAlgn="base">
              <a:lnSpc>
                <a:spcPct val="200000"/>
              </a:lnSpc>
              <a:spcBef>
                <a:spcPct val="50000"/>
              </a:spcBef>
            </a:pPr>
            <a:r>
              <a:rPr lang="zh-CN" altLang="en-US" u="sng">
                <a:solidFill>
                  <a:srgbClr val="FFFF00"/>
                </a:solidFill>
              </a:rPr>
              <a:t>公式表示上的简化</a:t>
            </a:r>
          </a:p>
          <a:p>
            <a:pPr algn="just" fontAlgn="base">
              <a:lnSpc>
                <a:spcPct val="200000"/>
              </a:lnSpc>
              <a:spcBef>
                <a:spcPct val="50000"/>
              </a:spcBef>
            </a:pPr>
            <a:r>
              <a:rPr lang="zh-CN" altLang="en-US"/>
              <a:t>令</a:t>
            </a:r>
            <a:r>
              <a:rPr lang="en-US" altLang="zh-CN" i="1"/>
              <a:t>w </a:t>
            </a:r>
            <a:r>
              <a:rPr lang="en-US" altLang="zh-CN" i="1" baseline="-25000"/>
              <a:t>j </a:t>
            </a:r>
            <a:r>
              <a:rPr lang="en-US" altLang="zh-CN" baseline="-30000"/>
              <a:t>0 </a:t>
            </a:r>
            <a:r>
              <a:rPr lang="en-US" altLang="zh-CN"/>
              <a:t>=  -θ</a:t>
            </a:r>
            <a:r>
              <a:rPr lang="en-US" altLang="zh-CN" i="1" baseline="-25000"/>
              <a:t>j </a:t>
            </a:r>
            <a:r>
              <a:rPr lang="en-US" altLang="zh-CN"/>
              <a:t>，</a:t>
            </a:r>
            <a:r>
              <a:rPr lang="zh-CN" altLang="en-US"/>
              <a:t>并记</a:t>
            </a:r>
          </a:p>
          <a:p>
            <a:pPr algn="just" fontAlgn="base">
              <a:lnSpc>
                <a:spcPct val="200000"/>
              </a:lnSpc>
              <a:spcBef>
                <a:spcPct val="50000"/>
              </a:spcBef>
            </a:pPr>
            <a:r>
              <a:rPr lang="en-US" altLang="zh-CN">
                <a:solidFill>
                  <a:srgbClr val="FFFF00"/>
                </a:solidFill>
              </a:rPr>
              <a:t>w </a:t>
            </a:r>
            <a:r>
              <a:rPr lang="en-US" altLang="zh-CN" i="1" baseline="-25000">
                <a:solidFill>
                  <a:srgbClr val="FFFF00"/>
                </a:solidFill>
              </a:rPr>
              <a:t>j </a:t>
            </a:r>
            <a:r>
              <a:rPr lang="en-US" altLang="zh-CN">
                <a:solidFill>
                  <a:srgbClr val="FFFF00"/>
                </a:solidFill>
              </a:rPr>
              <a:t>= (</a:t>
            </a:r>
            <a:r>
              <a:rPr lang="en-US" altLang="zh-CN" i="1">
                <a:solidFill>
                  <a:srgbClr val="FFFF00"/>
                </a:solidFill>
              </a:rPr>
              <a:t>w</a:t>
            </a:r>
            <a:r>
              <a:rPr lang="en-US" altLang="zh-CN" i="1" baseline="-25000">
                <a:solidFill>
                  <a:srgbClr val="FFFF00"/>
                </a:solidFill>
              </a:rPr>
              <a:t>j </a:t>
            </a:r>
            <a:r>
              <a:rPr lang="en-US" altLang="zh-CN" baseline="-30000">
                <a:solidFill>
                  <a:srgbClr val="FFFF00"/>
                </a:solidFill>
              </a:rPr>
              <a:t>0</a:t>
            </a:r>
            <a:r>
              <a:rPr lang="en-US" altLang="zh-CN">
                <a:solidFill>
                  <a:srgbClr val="FFFF00"/>
                </a:solidFill>
              </a:rPr>
              <a:t>, </a:t>
            </a:r>
            <a:r>
              <a:rPr lang="en-US" altLang="zh-CN" i="1">
                <a:solidFill>
                  <a:srgbClr val="FFFF00"/>
                </a:solidFill>
              </a:rPr>
              <a:t>w</a:t>
            </a:r>
            <a:r>
              <a:rPr lang="en-US" altLang="zh-CN" i="1" baseline="-25000">
                <a:solidFill>
                  <a:srgbClr val="FFFF00"/>
                </a:solidFill>
              </a:rPr>
              <a:t>j </a:t>
            </a:r>
            <a:r>
              <a:rPr lang="en-US" altLang="zh-CN" baseline="-30000">
                <a:solidFill>
                  <a:srgbClr val="FFFF00"/>
                </a:solidFill>
              </a:rPr>
              <a:t>1</a:t>
            </a:r>
            <a:r>
              <a:rPr lang="en-US" altLang="zh-CN">
                <a:solidFill>
                  <a:srgbClr val="FFFF00"/>
                </a:solidFill>
              </a:rPr>
              <a:t>, …, </a:t>
            </a:r>
            <a:r>
              <a:rPr lang="en-US" altLang="zh-CN" i="1">
                <a:solidFill>
                  <a:srgbClr val="FFFF00"/>
                </a:solidFill>
              </a:rPr>
              <a:t>w</a:t>
            </a:r>
            <a:r>
              <a:rPr lang="en-US" altLang="zh-CN" i="1" baseline="-25000">
                <a:solidFill>
                  <a:srgbClr val="FFFF00"/>
                </a:solidFill>
              </a:rPr>
              <a:t>j </a:t>
            </a:r>
            <a:r>
              <a:rPr lang="en-US" altLang="zh-CN" i="1" baseline="-30000">
                <a:solidFill>
                  <a:srgbClr val="FFFF00"/>
                </a:solidFill>
              </a:rPr>
              <a:t>n</a:t>
            </a:r>
            <a:r>
              <a:rPr lang="en-US" altLang="zh-CN">
                <a:solidFill>
                  <a:srgbClr val="FFFF00"/>
                </a:solidFill>
              </a:rPr>
              <a:t>)</a:t>
            </a:r>
            <a:r>
              <a:rPr lang="en-US" altLang="zh-CN" baseline="30000">
                <a:solidFill>
                  <a:srgbClr val="FFFF00"/>
                </a:solidFill>
              </a:rPr>
              <a:t>T</a:t>
            </a:r>
            <a:r>
              <a:rPr lang="en-US" altLang="zh-CN">
                <a:solidFill>
                  <a:srgbClr val="FFFF00"/>
                </a:solidFill>
              </a:rPr>
              <a:t>     x = ( 1, </a:t>
            </a:r>
            <a:r>
              <a:rPr lang="en-US" altLang="zh-CN" i="1">
                <a:solidFill>
                  <a:srgbClr val="FFFF00"/>
                </a:solidFill>
              </a:rPr>
              <a:t>x</a:t>
            </a:r>
            <a:r>
              <a:rPr lang="en-US" altLang="zh-CN" baseline="-30000">
                <a:solidFill>
                  <a:srgbClr val="FFFF00"/>
                </a:solidFill>
              </a:rPr>
              <a:t>1</a:t>
            </a:r>
            <a:r>
              <a:rPr lang="en-US" altLang="zh-CN">
                <a:solidFill>
                  <a:srgbClr val="FFFF00"/>
                </a:solidFill>
              </a:rPr>
              <a:t>, …, </a:t>
            </a:r>
            <a:r>
              <a:rPr lang="en-US" altLang="zh-CN" i="1">
                <a:solidFill>
                  <a:srgbClr val="FFFF00"/>
                </a:solidFill>
              </a:rPr>
              <a:t>x</a:t>
            </a:r>
            <a:r>
              <a:rPr lang="en-US" altLang="zh-CN" i="1" baseline="-30000">
                <a:solidFill>
                  <a:srgbClr val="FFFF00"/>
                </a:solidFill>
              </a:rPr>
              <a:t>n  </a:t>
            </a:r>
            <a:r>
              <a:rPr lang="en-US" altLang="zh-CN">
                <a:solidFill>
                  <a:srgbClr val="FFFF00"/>
                </a:solidFill>
              </a:rPr>
              <a:t>)</a:t>
            </a:r>
            <a:r>
              <a:rPr lang="en-US" altLang="zh-CN" baseline="30000">
                <a:solidFill>
                  <a:srgbClr val="FFFF00"/>
                </a:solidFill>
              </a:rPr>
              <a:t>T</a:t>
            </a:r>
            <a:r>
              <a:rPr lang="en-US" altLang="zh-CN" baseline="30000"/>
              <a:t> </a:t>
            </a:r>
          </a:p>
          <a:p>
            <a:pPr algn="just" fontAlgn="base">
              <a:lnSpc>
                <a:spcPct val="200000"/>
              </a:lnSpc>
              <a:spcBef>
                <a:spcPct val="50000"/>
              </a:spcBef>
            </a:pPr>
            <a:r>
              <a:rPr lang="zh-CN" altLang="en-US">
                <a:latin typeface="宋体" pitchFamily="2" charset="-122"/>
              </a:rPr>
              <a:t>则有</a:t>
            </a:r>
            <a:r>
              <a:rPr lang="zh-CN" altLang="en-US"/>
              <a:t> </a:t>
            </a:r>
            <a:r>
              <a:rPr lang="en-US" altLang="zh-CN" i="1"/>
              <a:t>y</a:t>
            </a:r>
            <a:r>
              <a:rPr lang="en-US" altLang="zh-CN" i="1" baseline="-25000"/>
              <a:t>j </a:t>
            </a:r>
            <a:r>
              <a:rPr lang="en-US" altLang="zh-CN"/>
              <a:t>= </a:t>
            </a:r>
            <a:r>
              <a:rPr lang="en-US" altLang="zh-CN" i="1"/>
              <a:t>f </a:t>
            </a:r>
            <a:r>
              <a:rPr lang="en-US" altLang="zh-CN"/>
              <a:t>( w </a:t>
            </a:r>
            <a:r>
              <a:rPr lang="en-US" altLang="zh-CN" i="1" baseline="-25000"/>
              <a:t>j </a:t>
            </a:r>
            <a:r>
              <a:rPr lang="en-US" altLang="zh-CN" baseline="30000"/>
              <a:t>T</a:t>
            </a:r>
            <a:r>
              <a:rPr lang="en-US" altLang="zh-CN"/>
              <a:t>x ) </a:t>
            </a:r>
            <a:endParaRPr lang="zh-CN" altLang="en-US"/>
          </a:p>
        </p:txBody>
      </p:sp>
      <p:sp>
        <p:nvSpPr>
          <p:cNvPr id="163843" name="Text Box 3"/>
          <p:cNvSpPr txBox="1">
            <a:spLocks noChangeArrowheads="1"/>
          </p:cNvSpPr>
          <p:nvPr/>
        </p:nvSpPr>
        <p:spPr bwMode="auto">
          <a:xfrm>
            <a:off x="762000" y="5105400"/>
            <a:ext cx="6781800" cy="519113"/>
          </a:xfrm>
          <a:prstGeom prst="rect">
            <a:avLst/>
          </a:prstGeom>
          <a:noFill/>
          <a:ln w="9525">
            <a:noFill/>
            <a:miter lim="800000"/>
            <a:headEnd/>
            <a:tailEnd/>
          </a:ln>
          <a:effectLst/>
        </p:spPr>
        <p:txBody>
          <a:bodyPr>
            <a:spAutoFit/>
          </a:bodyPr>
          <a:lstStyle/>
          <a:p>
            <a:pPr fontAlgn="base">
              <a:spcBef>
                <a:spcPct val="50000"/>
              </a:spcBef>
            </a:pPr>
            <a:r>
              <a:rPr lang="zh-CN" altLang="en-US" u="sng">
                <a:solidFill>
                  <a:srgbClr val="FFFF00"/>
                </a:solidFill>
                <a:latin typeface="宋体" pitchFamily="2" charset="-122"/>
              </a:rPr>
              <a:t>注意</a:t>
            </a:r>
            <a:r>
              <a:rPr lang="zh-CN" altLang="en-US">
                <a:latin typeface="宋体" pitchFamily="2" charset="-122"/>
              </a:rPr>
              <a:t>：有些神经元可能不包含阈值</a:t>
            </a:r>
            <a:endParaRPr lang="zh-CN" altLang="en-US" sz="24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Text Box 2"/>
          <p:cNvSpPr txBox="1">
            <a:spLocks noChangeArrowheads="1"/>
          </p:cNvSpPr>
          <p:nvPr/>
        </p:nvSpPr>
        <p:spPr bwMode="auto">
          <a:xfrm>
            <a:off x="838200" y="762000"/>
            <a:ext cx="7162800" cy="2014538"/>
          </a:xfrm>
          <a:prstGeom prst="rect">
            <a:avLst/>
          </a:prstGeom>
          <a:noFill/>
          <a:ln w="9525">
            <a:noFill/>
            <a:miter lim="800000"/>
            <a:headEnd/>
            <a:tailEnd/>
          </a:ln>
          <a:effectLst/>
        </p:spPr>
        <p:txBody>
          <a:bodyPr>
            <a:spAutoFit/>
          </a:bodyPr>
          <a:lstStyle/>
          <a:p>
            <a:pPr fontAlgn="base">
              <a:lnSpc>
                <a:spcPct val="200000"/>
              </a:lnSpc>
              <a:spcBef>
                <a:spcPct val="50000"/>
              </a:spcBef>
            </a:pPr>
            <a:r>
              <a:rPr lang="zh-CN" altLang="en-US" u="sng">
                <a:solidFill>
                  <a:srgbClr val="FFFF00"/>
                </a:solidFill>
              </a:rPr>
              <a:t>图形表示上的简化</a:t>
            </a:r>
          </a:p>
          <a:p>
            <a:pPr fontAlgn="base">
              <a:lnSpc>
                <a:spcPct val="200000"/>
              </a:lnSpc>
              <a:spcBef>
                <a:spcPct val="50000"/>
              </a:spcBef>
            </a:pPr>
            <a:r>
              <a:rPr lang="zh-CN" altLang="en-US"/>
              <a:t>将神经元简化为圆圈或者实心元</a:t>
            </a:r>
          </a:p>
        </p:txBody>
      </p:sp>
      <p:pic>
        <p:nvPicPr>
          <p:cNvPr id="165891" name="Picture 3" descr="P112-tu4-1"/>
          <p:cNvPicPr>
            <a:picLocks noChangeAspect="1" noChangeArrowheads="1"/>
          </p:cNvPicPr>
          <p:nvPr/>
        </p:nvPicPr>
        <p:blipFill>
          <a:blip r:embed="rId3" cstate="print"/>
          <a:srcRect/>
          <a:stretch>
            <a:fillRect/>
          </a:stretch>
        </p:blipFill>
        <p:spPr bwMode="auto">
          <a:xfrm>
            <a:off x="990600" y="3124200"/>
            <a:ext cx="3209925" cy="2752725"/>
          </a:xfrm>
          <a:prstGeom prst="rect">
            <a:avLst/>
          </a:prstGeom>
          <a:noFill/>
        </p:spPr>
      </p:pic>
      <p:grpSp>
        <p:nvGrpSpPr>
          <p:cNvPr id="165892" name="Group 4"/>
          <p:cNvGrpSpPr>
            <a:grpSpLocks/>
          </p:cNvGrpSpPr>
          <p:nvPr/>
        </p:nvGrpSpPr>
        <p:grpSpPr bwMode="auto">
          <a:xfrm>
            <a:off x="5791200" y="4800600"/>
            <a:ext cx="1828800" cy="1219200"/>
            <a:chOff x="3504" y="2544"/>
            <a:chExt cx="1152" cy="768"/>
          </a:xfrm>
        </p:grpSpPr>
        <p:sp>
          <p:nvSpPr>
            <p:cNvPr id="165893" name="Oval 5"/>
            <p:cNvSpPr>
              <a:spLocks noChangeArrowheads="1"/>
            </p:cNvSpPr>
            <p:nvPr/>
          </p:nvSpPr>
          <p:spPr bwMode="auto">
            <a:xfrm>
              <a:off x="4032" y="2640"/>
              <a:ext cx="288" cy="288"/>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65894" name="Line 6"/>
            <p:cNvSpPr>
              <a:spLocks noChangeShapeType="1"/>
            </p:cNvSpPr>
            <p:nvPr/>
          </p:nvSpPr>
          <p:spPr bwMode="auto">
            <a:xfrm flipV="1">
              <a:off x="3504" y="2832"/>
              <a:ext cx="528" cy="240"/>
            </a:xfrm>
            <a:prstGeom prst="line">
              <a:avLst/>
            </a:prstGeom>
            <a:noFill/>
            <a:ln w="38100">
              <a:solidFill>
                <a:srgbClr val="FF6600"/>
              </a:solidFill>
              <a:round/>
              <a:headEnd/>
              <a:tailEnd type="triangle" w="med" len="med"/>
            </a:ln>
            <a:effectLst/>
          </p:spPr>
          <p:txBody>
            <a:bodyPr/>
            <a:lstStyle/>
            <a:p>
              <a:endParaRPr lang="zh-CN" altLang="en-US"/>
            </a:p>
          </p:txBody>
        </p:sp>
        <p:sp>
          <p:nvSpPr>
            <p:cNvPr id="165895" name="Line 7"/>
            <p:cNvSpPr>
              <a:spLocks noChangeShapeType="1"/>
            </p:cNvSpPr>
            <p:nvPr/>
          </p:nvSpPr>
          <p:spPr bwMode="auto">
            <a:xfrm>
              <a:off x="4320" y="2784"/>
              <a:ext cx="336" cy="0"/>
            </a:xfrm>
            <a:prstGeom prst="line">
              <a:avLst/>
            </a:prstGeom>
            <a:noFill/>
            <a:ln w="38100">
              <a:solidFill>
                <a:srgbClr val="FF6600"/>
              </a:solidFill>
              <a:round/>
              <a:headEnd/>
              <a:tailEnd type="triangle" w="med" len="med"/>
            </a:ln>
            <a:effectLst/>
          </p:spPr>
          <p:txBody>
            <a:bodyPr/>
            <a:lstStyle/>
            <a:p>
              <a:endParaRPr lang="zh-CN" altLang="en-US"/>
            </a:p>
          </p:txBody>
        </p:sp>
        <p:sp>
          <p:nvSpPr>
            <p:cNvPr id="165896" name="Line 8"/>
            <p:cNvSpPr>
              <a:spLocks noChangeShapeType="1"/>
            </p:cNvSpPr>
            <p:nvPr/>
          </p:nvSpPr>
          <p:spPr bwMode="auto">
            <a:xfrm>
              <a:off x="3504" y="2544"/>
              <a:ext cx="528" cy="192"/>
            </a:xfrm>
            <a:prstGeom prst="line">
              <a:avLst/>
            </a:prstGeom>
            <a:noFill/>
            <a:ln w="38100">
              <a:solidFill>
                <a:srgbClr val="FF6600"/>
              </a:solidFill>
              <a:round/>
              <a:headEnd/>
              <a:tailEnd type="triangle" w="med" len="med"/>
            </a:ln>
            <a:effectLst/>
          </p:spPr>
          <p:txBody>
            <a:bodyPr/>
            <a:lstStyle/>
            <a:p>
              <a:endParaRPr lang="zh-CN" altLang="en-US"/>
            </a:p>
          </p:txBody>
        </p:sp>
        <p:sp>
          <p:nvSpPr>
            <p:cNvPr id="165897" name="Line 9"/>
            <p:cNvSpPr>
              <a:spLocks noChangeShapeType="1"/>
            </p:cNvSpPr>
            <p:nvPr/>
          </p:nvSpPr>
          <p:spPr bwMode="auto">
            <a:xfrm flipV="1">
              <a:off x="3504" y="2784"/>
              <a:ext cx="528" cy="0"/>
            </a:xfrm>
            <a:prstGeom prst="line">
              <a:avLst/>
            </a:prstGeom>
            <a:noFill/>
            <a:ln w="38100">
              <a:solidFill>
                <a:srgbClr val="FF6600"/>
              </a:solidFill>
              <a:round/>
              <a:headEnd/>
              <a:tailEnd type="triangle" w="med" len="med"/>
            </a:ln>
            <a:effectLst/>
          </p:spPr>
          <p:txBody>
            <a:bodyPr/>
            <a:lstStyle/>
            <a:p>
              <a:endParaRPr lang="zh-CN" altLang="en-US"/>
            </a:p>
          </p:txBody>
        </p:sp>
        <p:sp>
          <p:nvSpPr>
            <p:cNvPr id="165898" name="Line 10"/>
            <p:cNvSpPr>
              <a:spLocks noChangeShapeType="1"/>
            </p:cNvSpPr>
            <p:nvPr/>
          </p:nvSpPr>
          <p:spPr bwMode="auto">
            <a:xfrm flipV="1">
              <a:off x="4176" y="2928"/>
              <a:ext cx="0" cy="384"/>
            </a:xfrm>
            <a:prstGeom prst="line">
              <a:avLst/>
            </a:prstGeom>
            <a:noFill/>
            <a:ln w="38100">
              <a:solidFill>
                <a:srgbClr val="FF6600"/>
              </a:solidFill>
              <a:round/>
              <a:headEnd/>
              <a:tailEnd type="triangle" w="med" len="med"/>
            </a:ln>
            <a:effectLst/>
          </p:spPr>
          <p:txBody>
            <a:bodyPr/>
            <a:lstStyle/>
            <a:p>
              <a:endParaRPr lang="zh-CN" altLang="en-US"/>
            </a:p>
          </p:txBody>
        </p:sp>
      </p:grpSp>
      <p:sp>
        <p:nvSpPr>
          <p:cNvPr id="165899" name="Oval 11"/>
          <p:cNvSpPr>
            <a:spLocks noChangeArrowheads="1"/>
          </p:cNvSpPr>
          <p:nvPr/>
        </p:nvSpPr>
        <p:spPr bwMode="auto">
          <a:xfrm>
            <a:off x="6553200" y="3276600"/>
            <a:ext cx="457200" cy="457200"/>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65900" name="Line 12"/>
          <p:cNvSpPr>
            <a:spLocks noChangeShapeType="1"/>
          </p:cNvSpPr>
          <p:nvPr/>
        </p:nvSpPr>
        <p:spPr bwMode="auto">
          <a:xfrm flipV="1">
            <a:off x="5715000" y="3581400"/>
            <a:ext cx="838200" cy="381000"/>
          </a:xfrm>
          <a:prstGeom prst="line">
            <a:avLst/>
          </a:prstGeom>
          <a:noFill/>
          <a:ln w="38100">
            <a:solidFill>
              <a:srgbClr val="FF6600"/>
            </a:solidFill>
            <a:round/>
            <a:headEnd/>
            <a:tailEnd type="triangle" w="med" len="med"/>
          </a:ln>
          <a:effectLst/>
        </p:spPr>
        <p:txBody>
          <a:bodyPr/>
          <a:lstStyle/>
          <a:p>
            <a:endParaRPr lang="zh-CN" altLang="en-US"/>
          </a:p>
        </p:txBody>
      </p:sp>
      <p:sp>
        <p:nvSpPr>
          <p:cNvPr id="165901" name="Line 13"/>
          <p:cNvSpPr>
            <a:spLocks noChangeShapeType="1"/>
          </p:cNvSpPr>
          <p:nvPr/>
        </p:nvSpPr>
        <p:spPr bwMode="auto">
          <a:xfrm>
            <a:off x="7010400" y="3505200"/>
            <a:ext cx="533400" cy="0"/>
          </a:xfrm>
          <a:prstGeom prst="line">
            <a:avLst/>
          </a:prstGeom>
          <a:noFill/>
          <a:ln w="38100">
            <a:solidFill>
              <a:srgbClr val="FF6600"/>
            </a:solidFill>
            <a:round/>
            <a:headEnd/>
            <a:tailEnd type="triangle" w="med" len="med"/>
          </a:ln>
          <a:effectLst/>
        </p:spPr>
        <p:txBody>
          <a:bodyPr/>
          <a:lstStyle/>
          <a:p>
            <a:endParaRPr lang="zh-CN" altLang="en-US"/>
          </a:p>
        </p:txBody>
      </p:sp>
      <p:sp>
        <p:nvSpPr>
          <p:cNvPr id="165902" name="Line 14"/>
          <p:cNvSpPr>
            <a:spLocks noChangeShapeType="1"/>
          </p:cNvSpPr>
          <p:nvPr/>
        </p:nvSpPr>
        <p:spPr bwMode="auto">
          <a:xfrm>
            <a:off x="5715000" y="3124200"/>
            <a:ext cx="838200" cy="304800"/>
          </a:xfrm>
          <a:prstGeom prst="line">
            <a:avLst/>
          </a:prstGeom>
          <a:noFill/>
          <a:ln w="38100">
            <a:solidFill>
              <a:srgbClr val="FF6600"/>
            </a:solidFill>
            <a:round/>
            <a:headEnd/>
            <a:tailEnd type="triangle" w="med" len="med"/>
          </a:ln>
          <a:effectLst/>
        </p:spPr>
        <p:txBody>
          <a:bodyPr/>
          <a:lstStyle/>
          <a:p>
            <a:endParaRPr lang="zh-CN" altLang="en-US"/>
          </a:p>
        </p:txBody>
      </p:sp>
      <p:sp>
        <p:nvSpPr>
          <p:cNvPr id="165903" name="Line 15"/>
          <p:cNvSpPr>
            <a:spLocks noChangeShapeType="1"/>
          </p:cNvSpPr>
          <p:nvPr/>
        </p:nvSpPr>
        <p:spPr bwMode="auto">
          <a:xfrm flipV="1">
            <a:off x="5715000" y="3505200"/>
            <a:ext cx="838200" cy="0"/>
          </a:xfrm>
          <a:prstGeom prst="line">
            <a:avLst/>
          </a:prstGeom>
          <a:noFill/>
          <a:ln w="38100">
            <a:solidFill>
              <a:srgbClr val="FF6600"/>
            </a:solidFill>
            <a:round/>
            <a:headEnd/>
            <a:tailEnd type="triangle" w="med" len="med"/>
          </a:ln>
          <a:effectLst/>
        </p:spPr>
        <p:txBody>
          <a:bodyPr/>
          <a:lstStyle/>
          <a:p>
            <a:endParaRPr lang="zh-CN" altLang="en-US"/>
          </a:p>
        </p:txBody>
      </p:sp>
      <p:sp>
        <p:nvSpPr>
          <p:cNvPr id="165904" name="Text Box 16"/>
          <p:cNvSpPr txBox="1">
            <a:spLocks noChangeArrowheads="1"/>
          </p:cNvSpPr>
          <p:nvPr/>
        </p:nvSpPr>
        <p:spPr bwMode="auto">
          <a:xfrm>
            <a:off x="7010400" y="5791200"/>
            <a:ext cx="838200" cy="457200"/>
          </a:xfrm>
          <a:prstGeom prst="rect">
            <a:avLst/>
          </a:prstGeom>
          <a:noFill/>
          <a:ln w="9525">
            <a:noFill/>
            <a:miter lim="800000"/>
            <a:headEnd/>
            <a:tailEnd/>
          </a:ln>
          <a:effectLst/>
        </p:spPr>
        <p:txBody>
          <a:bodyPr>
            <a:spAutoFit/>
          </a:bodyPr>
          <a:lstStyle/>
          <a:p>
            <a:pPr fontAlgn="base">
              <a:spcBef>
                <a:spcPct val="50000"/>
              </a:spcBef>
            </a:pPr>
            <a:r>
              <a:rPr lang="zh-CN" altLang="en-US" sz="2400">
                <a:ea typeface="楷体_GB2312" pitchFamily="49" charset="-122"/>
              </a:rPr>
              <a:t>阈值</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Text Box 2"/>
          <p:cNvSpPr txBox="1">
            <a:spLocks noChangeArrowheads="1"/>
          </p:cNvSpPr>
          <p:nvPr/>
        </p:nvSpPr>
        <p:spPr bwMode="auto">
          <a:xfrm>
            <a:off x="457200" y="685800"/>
            <a:ext cx="6705600" cy="579438"/>
          </a:xfrm>
          <a:prstGeom prst="rect">
            <a:avLst/>
          </a:prstGeom>
          <a:noFill/>
          <a:ln w="9525">
            <a:noFill/>
            <a:miter lim="800000"/>
            <a:headEnd/>
            <a:tailEnd/>
          </a:ln>
          <a:effectLst/>
        </p:spPr>
        <p:txBody>
          <a:bodyPr>
            <a:spAutoFit/>
          </a:bodyPr>
          <a:lstStyle/>
          <a:p>
            <a:pPr fontAlgn="base">
              <a:spcBef>
                <a:spcPct val="50000"/>
              </a:spcBef>
            </a:pPr>
            <a:r>
              <a:rPr lang="zh-CN" altLang="en-US" sz="3200"/>
              <a:t>4.2.3 </a:t>
            </a:r>
            <a:r>
              <a:rPr lang="zh-CN" altLang="en-US" sz="3200">
                <a:latin typeface="宋体" pitchFamily="2" charset="-122"/>
              </a:rPr>
              <a:t>神经网络</a:t>
            </a:r>
            <a:endParaRPr lang="zh-CN" altLang="en-US" sz="2400"/>
          </a:p>
        </p:txBody>
      </p:sp>
      <p:sp>
        <p:nvSpPr>
          <p:cNvPr id="167939" name="Text Box 3"/>
          <p:cNvSpPr txBox="1">
            <a:spLocks noChangeArrowheads="1"/>
          </p:cNvSpPr>
          <p:nvPr/>
        </p:nvSpPr>
        <p:spPr bwMode="auto">
          <a:xfrm>
            <a:off x="457200" y="1600200"/>
            <a:ext cx="8229600" cy="4578350"/>
          </a:xfrm>
          <a:prstGeom prst="rect">
            <a:avLst/>
          </a:prstGeom>
          <a:noFill/>
          <a:ln w="9525">
            <a:noFill/>
            <a:miter lim="800000"/>
            <a:headEnd/>
            <a:tailEnd/>
          </a:ln>
          <a:effectLst/>
        </p:spPr>
        <p:txBody>
          <a:bodyPr>
            <a:spAutoFit/>
          </a:bodyPr>
          <a:lstStyle/>
          <a:p>
            <a:pPr fontAlgn="base">
              <a:lnSpc>
                <a:spcPct val="175000"/>
              </a:lnSpc>
              <a:spcBef>
                <a:spcPct val="50000"/>
              </a:spcBef>
            </a:pPr>
            <a:r>
              <a:rPr lang="zh-CN" altLang="en-US" u="sng">
                <a:solidFill>
                  <a:srgbClr val="FFFF00"/>
                </a:solidFill>
                <a:latin typeface="楷体_GB2312" pitchFamily="49" charset="-122"/>
                <a:ea typeface="楷体_GB2312" pitchFamily="49" charset="-122"/>
              </a:rPr>
              <a:t>人工神经网络</a:t>
            </a:r>
            <a:r>
              <a:rPr lang="zh-CN" altLang="en-US">
                <a:latin typeface="宋体" pitchFamily="2" charset="-122"/>
              </a:rPr>
              <a:t>是由大量处理单元（人工神经元）相互连结组成的非线性、大规模、自适应的动力系统。它是在现代神经科学研究成果的基础上提出的，试图通过</a:t>
            </a:r>
            <a:r>
              <a:rPr lang="zh-CN" altLang="en-US">
                <a:solidFill>
                  <a:srgbClr val="FFFF00"/>
                </a:solidFill>
                <a:latin typeface="宋体" pitchFamily="2" charset="-122"/>
              </a:rPr>
              <a:t>模拟大脑神经网络处理、记忆信息的方式</a:t>
            </a:r>
            <a:r>
              <a:rPr lang="zh-CN" altLang="en-US">
                <a:latin typeface="宋体" pitchFamily="2" charset="-122"/>
              </a:rPr>
              <a:t>，设计出一种新的机器使之具有像人脑那样的信息处理能力</a:t>
            </a:r>
            <a:r>
              <a:rPr lang="zh-CN" altLang="en-US"/>
              <a:t>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Text Box 2"/>
          <p:cNvSpPr txBox="1">
            <a:spLocks noChangeArrowheads="1"/>
          </p:cNvSpPr>
          <p:nvPr/>
        </p:nvSpPr>
        <p:spPr bwMode="auto">
          <a:xfrm>
            <a:off x="685800" y="838200"/>
            <a:ext cx="7467600" cy="4424363"/>
          </a:xfrm>
          <a:prstGeom prst="rect">
            <a:avLst/>
          </a:prstGeom>
          <a:noFill/>
          <a:ln w="9525">
            <a:noFill/>
            <a:miter lim="800000"/>
            <a:headEnd/>
            <a:tailEnd/>
          </a:ln>
          <a:effectLst/>
        </p:spPr>
        <p:txBody>
          <a:bodyPr>
            <a:spAutoFit/>
          </a:bodyPr>
          <a:lstStyle/>
          <a:p>
            <a:pPr fontAlgn="base">
              <a:spcBef>
                <a:spcPct val="50000"/>
              </a:spcBef>
            </a:pPr>
            <a:r>
              <a:rPr lang="zh-CN" altLang="en-US" sz="3200" u="sng">
                <a:solidFill>
                  <a:srgbClr val="FFFF00"/>
                </a:solidFill>
              </a:rPr>
              <a:t>人工神经网络的特点</a:t>
            </a:r>
            <a:endParaRPr lang="zh-CN" altLang="en-US" sz="3200"/>
          </a:p>
          <a:p>
            <a:pPr fontAlgn="base">
              <a:lnSpc>
                <a:spcPct val="200000"/>
              </a:lnSpc>
              <a:spcBef>
                <a:spcPct val="50000"/>
              </a:spcBef>
            </a:pPr>
            <a:r>
              <a:rPr lang="zh-CN" altLang="en-US">
                <a:cs typeface="Times New Roman" pitchFamily="18" charset="0"/>
              </a:rPr>
              <a:t>①</a:t>
            </a:r>
            <a:r>
              <a:rPr lang="zh-CN" altLang="en-US" u="sng">
                <a:solidFill>
                  <a:srgbClr val="FFFF00"/>
                </a:solidFill>
                <a:ea typeface="楷体_GB2312" pitchFamily="49" charset="-122"/>
              </a:rPr>
              <a:t>并行分布处理</a:t>
            </a:r>
            <a:endParaRPr lang="zh-CN" altLang="en-US">
              <a:ea typeface="楷体_GB2312" pitchFamily="49" charset="-122"/>
            </a:endParaRPr>
          </a:p>
          <a:p>
            <a:pPr fontAlgn="base">
              <a:lnSpc>
                <a:spcPct val="200000"/>
              </a:lnSpc>
              <a:spcBef>
                <a:spcPct val="50000"/>
              </a:spcBef>
            </a:pPr>
            <a:r>
              <a:rPr lang="zh-CN" altLang="en-US"/>
              <a:t>神经网络具有高度的并行结构和并行实现能力，因而具有较好的容错能力和较快的总体处理能力，所以特别适于</a:t>
            </a:r>
            <a:r>
              <a:rPr lang="zh-CN" altLang="en-US">
                <a:solidFill>
                  <a:srgbClr val="FFFF00"/>
                </a:solidFill>
              </a:rPr>
              <a:t>实时和动态处理</a:t>
            </a:r>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Text Box 2"/>
          <p:cNvSpPr txBox="1">
            <a:spLocks noChangeArrowheads="1"/>
          </p:cNvSpPr>
          <p:nvPr/>
        </p:nvSpPr>
        <p:spPr bwMode="auto">
          <a:xfrm>
            <a:off x="838200" y="1143000"/>
            <a:ext cx="7467600" cy="2868613"/>
          </a:xfrm>
          <a:prstGeom prst="rect">
            <a:avLst/>
          </a:prstGeom>
          <a:noFill/>
          <a:ln w="9525">
            <a:noFill/>
            <a:miter lim="800000"/>
            <a:headEnd/>
            <a:tailEnd/>
          </a:ln>
          <a:effectLst/>
        </p:spPr>
        <p:txBody>
          <a:bodyPr>
            <a:spAutoFit/>
          </a:bodyPr>
          <a:lstStyle/>
          <a:p>
            <a:pPr fontAlgn="base">
              <a:lnSpc>
                <a:spcPct val="200000"/>
              </a:lnSpc>
              <a:spcBef>
                <a:spcPct val="50000"/>
              </a:spcBef>
            </a:pPr>
            <a:r>
              <a:rPr lang="zh-CN" altLang="en-US">
                <a:cs typeface="Times New Roman" pitchFamily="18" charset="0"/>
              </a:rPr>
              <a:t>②</a:t>
            </a:r>
            <a:r>
              <a:rPr lang="zh-CN" altLang="en-US" u="sng">
                <a:solidFill>
                  <a:srgbClr val="FFFF00"/>
                </a:solidFill>
                <a:latin typeface="楷体_GB2312" pitchFamily="49" charset="-122"/>
                <a:ea typeface="楷体_GB2312" pitchFamily="49" charset="-122"/>
              </a:rPr>
              <a:t>非线性映射</a:t>
            </a:r>
          </a:p>
          <a:p>
            <a:pPr fontAlgn="base">
              <a:lnSpc>
                <a:spcPct val="200000"/>
              </a:lnSpc>
              <a:spcBef>
                <a:spcPct val="50000"/>
              </a:spcBef>
            </a:pPr>
            <a:r>
              <a:rPr lang="zh-CN" altLang="en-US">
                <a:cs typeface="Times New Roman" pitchFamily="18" charset="0"/>
              </a:rPr>
              <a:t>神经网络具有</a:t>
            </a:r>
            <a:r>
              <a:rPr lang="zh-CN" altLang="en-US"/>
              <a:t>高度</a:t>
            </a:r>
            <a:r>
              <a:rPr lang="zh-CN" altLang="en-US">
                <a:solidFill>
                  <a:srgbClr val="FFFF00"/>
                </a:solidFill>
                <a:cs typeface="Times New Roman" pitchFamily="18" charset="0"/>
              </a:rPr>
              <a:t>非线性</a:t>
            </a:r>
            <a:r>
              <a:rPr lang="zh-CN" altLang="en-US">
                <a:cs typeface="Times New Roman" pitchFamily="18" charset="0"/>
              </a:rPr>
              <a:t>映射</a:t>
            </a:r>
            <a:r>
              <a:rPr lang="zh-CN" altLang="en-US"/>
              <a:t>（</a:t>
            </a:r>
            <a:r>
              <a:rPr lang="zh-CN" altLang="en-US">
                <a:cs typeface="Times New Roman" pitchFamily="18" charset="0"/>
              </a:rPr>
              <a:t>变换</a:t>
            </a:r>
            <a:r>
              <a:rPr lang="zh-CN" altLang="en-US"/>
              <a:t>）</a:t>
            </a:r>
            <a:r>
              <a:rPr lang="zh-CN" altLang="en-US">
                <a:cs typeface="Times New Roman" pitchFamily="18" charset="0"/>
              </a:rPr>
              <a:t>能力</a:t>
            </a:r>
            <a:r>
              <a:rPr lang="zh-CN" altLang="en-US"/>
              <a:t>，是</a:t>
            </a:r>
            <a:r>
              <a:rPr lang="zh-CN" altLang="en-US">
                <a:cs typeface="Times New Roman" pitchFamily="18" charset="0"/>
              </a:rPr>
              <a:t>处理非线性问题</a:t>
            </a:r>
            <a:r>
              <a:rPr lang="zh-CN" altLang="en-US"/>
              <a:t>的一种有效手段</a:t>
            </a:r>
            <a:endParaRPr lang="zh-CN" altLang="en-US">
              <a:cs typeface="Times New Roman"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Text Box 2"/>
          <p:cNvSpPr txBox="1">
            <a:spLocks noChangeArrowheads="1"/>
          </p:cNvSpPr>
          <p:nvPr/>
        </p:nvSpPr>
        <p:spPr bwMode="auto">
          <a:xfrm>
            <a:off x="762000" y="838200"/>
            <a:ext cx="7848600" cy="4576763"/>
          </a:xfrm>
          <a:prstGeom prst="rect">
            <a:avLst/>
          </a:prstGeom>
          <a:noFill/>
          <a:ln w="9525">
            <a:noFill/>
            <a:miter lim="800000"/>
            <a:headEnd/>
            <a:tailEnd/>
          </a:ln>
          <a:effectLst/>
        </p:spPr>
        <p:txBody>
          <a:bodyPr>
            <a:spAutoFit/>
          </a:bodyPr>
          <a:lstStyle/>
          <a:p>
            <a:pPr fontAlgn="base">
              <a:lnSpc>
                <a:spcPct val="200000"/>
              </a:lnSpc>
              <a:spcBef>
                <a:spcPct val="50000"/>
              </a:spcBef>
            </a:pPr>
            <a:r>
              <a:rPr lang="zh-CN" altLang="en-US">
                <a:cs typeface="Times New Roman" pitchFamily="18" charset="0"/>
              </a:rPr>
              <a:t>③</a:t>
            </a:r>
            <a:r>
              <a:rPr lang="zh-CN" altLang="en-US" u="sng">
                <a:solidFill>
                  <a:srgbClr val="FFFF00"/>
                </a:solidFill>
                <a:ea typeface="楷体_GB2312" pitchFamily="49" charset="-122"/>
              </a:rPr>
              <a:t>学习能力</a:t>
            </a:r>
          </a:p>
          <a:p>
            <a:pPr fontAlgn="base">
              <a:lnSpc>
                <a:spcPct val="200000"/>
              </a:lnSpc>
              <a:spcBef>
                <a:spcPct val="50000"/>
              </a:spcBef>
            </a:pPr>
            <a:r>
              <a:rPr lang="zh-CN" altLang="en-US">
                <a:cs typeface="Times New Roman" pitchFamily="18" charset="0"/>
              </a:rPr>
              <a:t>神经网络通过</a:t>
            </a:r>
            <a:r>
              <a:rPr lang="zh-CN" altLang="en-US"/>
              <a:t>样本</a:t>
            </a:r>
            <a:r>
              <a:rPr lang="zh-CN" altLang="en-US">
                <a:cs typeface="Times New Roman" pitchFamily="18" charset="0"/>
              </a:rPr>
              <a:t>数据</a:t>
            </a:r>
            <a:r>
              <a:rPr lang="zh-CN" altLang="en-US"/>
              <a:t>完成学习或</a:t>
            </a:r>
            <a:r>
              <a:rPr lang="zh-CN" altLang="en-US">
                <a:cs typeface="Times New Roman" pitchFamily="18" charset="0"/>
              </a:rPr>
              <a:t>训练。训练</a:t>
            </a:r>
            <a:r>
              <a:rPr lang="zh-CN" altLang="en-US"/>
              <a:t>后的</a:t>
            </a:r>
            <a:r>
              <a:rPr lang="zh-CN" altLang="en-US">
                <a:cs typeface="Times New Roman" pitchFamily="18" charset="0"/>
              </a:rPr>
              <a:t>神经网络具有</a:t>
            </a:r>
            <a:r>
              <a:rPr lang="zh-CN" altLang="en-US"/>
              <a:t>推广或者泛化</a:t>
            </a:r>
            <a:r>
              <a:rPr lang="zh-CN" altLang="en-US">
                <a:cs typeface="Times New Roman" pitchFamily="18" charset="0"/>
              </a:rPr>
              <a:t>能力</a:t>
            </a:r>
            <a:r>
              <a:rPr lang="zh-CN" altLang="en-US"/>
              <a:t>（</a:t>
            </a:r>
            <a:r>
              <a:rPr lang="zh-CN" altLang="en-US">
                <a:solidFill>
                  <a:srgbClr val="FFFF00"/>
                </a:solidFill>
              </a:rPr>
              <a:t>对未来数据的预测能力</a:t>
            </a:r>
            <a:r>
              <a:rPr lang="zh-CN" altLang="en-US"/>
              <a:t>）</a:t>
            </a:r>
            <a:r>
              <a:rPr lang="zh-CN" altLang="en-US">
                <a:cs typeface="Times New Roman" pitchFamily="18" charset="0"/>
              </a:rPr>
              <a:t>。因此，神经网络能够解决数学模型或规则难以处理的问题</a:t>
            </a:r>
            <a:r>
              <a:rPr lang="zh-CN" altLang="en-US"/>
              <a:t>（类似于黑盒子）</a:t>
            </a:r>
            <a:endParaRPr lang="zh-CN" altLang="en-US">
              <a:cs typeface="Times New Roman"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ext Box 2"/>
          <p:cNvSpPr txBox="1">
            <a:spLocks noChangeArrowheads="1"/>
          </p:cNvSpPr>
          <p:nvPr/>
        </p:nvSpPr>
        <p:spPr bwMode="auto">
          <a:xfrm>
            <a:off x="457200" y="838200"/>
            <a:ext cx="8382000" cy="5003800"/>
          </a:xfrm>
          <a:prstGeom prst="rect">
            <a:avLst/>
          </a:prstGeom>
          <a:noFill/>
          <a:ln w="9525">
            <a:noFill/>
            <a:miter lim="800000"/>
            <a:headEnd/>
            <a:tailEnd/>
          </a:ln>
          <a:effectLst/>
        </p:spPr>
        <p:txBody>
          <a:bodyPr>
            <a:spAutoFit/>
          </a:bodyPr>
          <a:lstStyle/>
          <a:p>
            <a:pPr fontAlgn="base">
              <a:spcBef>
                <a:spcPct val="50000"/>
              </a:spcBef>
            </a:pPr>
            <a:r>
              <a:rPr lang="zh-CN" altLang="en-US">
                <a:solidFill>
                  <a:srgbClr val="FFFF00"/>
                </a:solidFill>
                <a:cs typeface="Times New Roman" pitchFamily="18" charset="0"/>
              </a:rPr>
              <a:t>④</a:t>
            </a:r>
            <a:r>
              <a:rPr lang="zh-CN" altLang="en-US">
                <a:solidFill>
                  <a:srgbClr val="FFFF00"/>
                </a:solidFill>
                <a:ea typeface="楷体_GB2312" pitchFamily="49" charset="-122"/>
              </a:rPr>
              <a:t>适应性与集成性</a:t>
            </a:r>
            <a:r>
              <a:rPr lang="zh-CN" altLang="en-US">
                <a:cs typeface="Times New Roman" pitchFamily="18" charset="0"/>
              </a:rPr>
              <a:t> </a:t>
            </a:r>
          </a:p>
          <a:p>
            <a:pPr fontAlgn="base">
              <a:lnSpc>
                <a:spcPct val="200000"/>
              </a:lnSpc>
              <a:spcBef>
                <a:spcPct val="50000"/>
              </a:spcBef>
            </a:pPr>
            <a:r>
              <a:rPr lang="zh-CN" altLang="en-US">
                <a:cs typeface="Times New Roman" pitchFamily="18" charset="0"/>
              </a:rPr>
              <a:t>神经网络</a:t>
            </a:r>
            <a:r>
              <a:rPr lang="zh-CN" altLang="en-US"/>
              <a:t>可以用于</a:t>
            </a:r>
            <a:r>
              <a:rPr lang="zh-CN" altLang="en-US">
                <a:solidFill>
                  <a:srgbClr val="FFFF00"/>
                </a:solidFill>
                <a:cs typeface="Times New Roman" pitchFamily="18" charset="0"/>
              </a:rPr>
              <a:t>在线</a:t>
            </a:r>
            <a:r>
              <a:rPr lang="zh-CN" altLang="en-US"/>
              <a:t>处理</a:t>
            </a:r>
            <a:r>
              <a:rPr lang="zh-CN" altLang="en-US">
                <a:cs typeface="Times New Roman" pitchFamily="18" charset="0"/>
              </a:rPr>
              <a:t>，并能同时进行定量和定性操作。神经网络的强适应和信息融合能力使得它可以同时输入大量不同的控制信号，解决输入信息间的互补和冗余问题，并实现</a:t>
            </a:r>
            <a:r>
              <a:rPr lang="zh-CN" altLang="en-US">
                <a:solidFill>
                  <a:srgbClr val="FFFF00"/>
                </a:solidFill>
                <a:cs typeface="Times New Roman" pitchFamily="18" charset="0"/>
              </a:rPr>
              <a:t>信息集成和融合</a:t>
            </a:r>
            <a:r>
              <a:rPr lang="zh-CN" altLang="en-US">
                <a:cs typeface="Times New Roman" pitchFamily="18" charset="0"/>
              </a:rPr>
              <a:t>处理。</a:t>
            </a:r>
            <a:r>
              <a:rPr lang="zh-CN" altLang="en-US"/>
              <a:t>所以，特别</a:t>
            </a:r>
            <a:r>
              <a:rPr lang="zh-CN" altLang="en-US">
                <a:cs typeface="Times New Roman" pitchFamily="18" charset="0"/>
              </a:rPr>
              <a:t>适于复杂、大规模和多变量系统</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p:cNvSpPr txBox="1">
            <a:spLocks noChangeArrowheads="1"/>
          </p:cNvSpPr>
          <p:nvPr/>
        </p:nvSpPr>
        <p:spPr bwMode="auto">
          <a:xfrm>
            <a:off x="609600" y="838200"/>
            <a:ext cx="7924800" cy="4791075"/>
          </a:xfrm>
          <a:prstGeom prst="rect">
            <a:avLst/>
          </a:prstGeom>
          <a:noFill/>
          <a:ln w="9525">
            <a:noFill/>
            <a:miter lim="800000"/>
            <a:headEnd/>
            <a:tailEnd/>
          </a:ln>
          <a:effectLst/>
        </p:spPr>
        <p:txBody>
          <a:bodyPr>
            <a:spAutoFit/>
          </a:bodyPr>
          <a:lstStyle/>
          <a:p>
            <a:pPr marL="457200" indent="-457200">
              <a:lnSpc>
                <a:spcPct val="200000"/>
              </a:lnSpc>
              <a:spcBef>
                <a:spcPct val="50000"/>
              </a:spcBef>
            </a:pPr>
            <a:r>
              <a:rPr lang="zh-CN" altLang="en-US" u="sng">
                <a:solidFill>
                  <a:srgbClr val="FFFF00"/>
                </a:solidFill>
                <a:ea typeface="楷体_GB2312" pitchFamily="49" charset="-122"/>
              </a:rPr>
              <a:t>自然而然想到的求极小值的方法</a:t>
            </a:r>
            <a:endParaRPr lang="zh-CN" altLang="en-US">
              <a:ea typeface="楷体_GB2312" pitchFamily="49" charset="-122"/>
            </a:endParaRPr>
          </a:p>
          <a:p>
            <a:pPr marL="457200" indent="-457200">
              <a:lnSpc>
                <a:spcPct val="200000"/>
              </a:lnSpc>
              <a:spcBef>
                <a:spcPct val="50000"/>
              </a:spcBef>
              <a:buClr>
                <a:srgbClr val="FFCC00"/>
              </a:buClr>
              <a:buFont typeface="Wingdings" pitchFamily="2" charset="2"/>
              <a:buChar char="Ø"/>
            </a:pPr>
            <a:r>
              <a:rPr lang="zh-CN" altLang="en-US"/>
              <a:t>令梯度为零，通过解非线性方程组，求出一组极值点</a:t>
            </a:r>
          </a:p>
          <a:p>
            <a:pPr marL="457200" indent="-457200">
              <a:lnSpc>
                <a:spcPct val="200000"/>
              </a:lnSpc>
              <a:spcBef>
                <a:spcPct val="50000"/>
              </a:spcBef>
              <a:buClr>
                <a:srgbClr val="FFCC00"/>
              </a:buClr>
              <a:buFont typeface="Wingdings" pitchFamily="2" charset="2"/>
              <a:buChar char="Ø"/>
            </a:pPr>
            <a:r>
              <a:rPr lang="zh-CN" altLang="en-US"/>
              <a:t>根据每一个极值点处的矩阵是否为半正定，来判断极小值点</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Text Box 2"/>
          <p:cNvSpPr txBox="1">
            <a:spLocks noChangeArrowheads="1"/>
          </p:cNvSpPr>
          <p:nvPr/>
        </p:nvSpPr>
        <p:spPr bwMode="auto">
          <a:xfrm>
            <a:off x="762000" y="1066800"/>
            <a:ext cx="7924800" cy="3295650"/>
          </a:xfrm>
          <a:prstGeom prst="rect">
            <a:avLst/>
          </a:prstGeom>
          <a:noFill/>
          <a:ln w="9525">
            <a:noFill/>
            <a:miter lim="800000"/>
            <a:headEnd/>
            <a:tailEnd/>
          </a:ln>
          <a:effectLst/>
        </p:spPr>
        <p:txBody>
          <a:bodyPr>
            <a:spAutoFit/>
          </a:bodyPr>
          <a:lstStyle/>
          <a:p>
            <a:pPr fontAlgn="base">
              <a:spcBef>
                <a:spcPct val="50000"/>
              </a:spcBef>
            </a:pPr>
            <a:r>
              <a:rPr lang="zh-CN" altLang="en-US">
                <a:cs typeface="Times New Roman" pitchFamily="18" charset="0"/>
              </a:rPr>
              <a:t>⑤</a:t>
            </a:r>
            <a:r>
              <a:rPr lang="zh-CN" altLang="en-US">
                <a:solidFill>
                  <a:srgbClr val="FFFF00"/>
                </a:solidFill>
                <a:latin typeface="楷体_GB2312" pitchFamily="49" charset="-122"/>
                <a:ea typeface="楷体_GB2312" pitchFamily="49" charset="-122"/>
              </a:rPr>
              <a:t>硬件实现</a:t>
            </a:r>
          </a:p>
          <a:p>
            <a:pPr fontAlgn="base">
              <a:lnSpc>
                <a:spcPct val="200000"/>
              </a:lnSpc>
              <a:spcBef>
                <a:spcPct val="50000"/>
              </a:spcBef>
            </a:pPr>
            <a:r>
              <a:rPr lang="zh-CN" altLang="en-US"/>
              <a:t>除了软件实现外，</a:t>
            </a:r>
            <a:r>
              <a:rPr lang="zh-CN" altLang="en-US">
                <a:cs typeface="Times New Roman" pitchFamily="18" charset="0"/>
              </a:rPr>
              <a:t>神经网络</a:t>
            </a:r>
            <a:r>
              <a:rPr lang="zh-CN" altLang="en-US"/>
              <a:t>还用</a:t>
            </a:r>
            <a:r>
              <a:rPr lang="zh-CN" altLang="en-US">
                <a:cs typeface="Times New Roman" pitchFamily="18" charset="0"/>
              </a:rPr>
              <a:t>硬件实现</a:t>
            </a:r>
            <a:r>
              <a:rPr lang="zh-CN" altLang="en-US"/>
              <a:t>。</a:t>
            </a:r>
            <a:r>
              <a:rPr lang="zh-CN" altLang="en-US">
                <a:cs typeface="Times New Roman" pitchFamily="18" charset="0"/>
              </a:rPr>
              <a:t>超大规模集成电路实现</a:t>
            </a:r>
            <a:r>
              <a:rPr lang="zh-CN" altLang="en-US">
                <a:solidFill>
                  <a:srgbClr val="FFFF00"/>
                </a:solidFill>
                <a:cs typeface="Times New Roman" pitchFamily="18" charset="0"/>
              </a:rPr>
              <a:t>硬件</a:t>
            </a:r>
            <a:r>
              <a:rPr lang="zh-CN" altLang="en-US"/>
              <a:t>的面世，使得</a:t>
            </a:r>
            <a:r>
              <a:rPr lang="zh-CN" altLang="en-US">
                <a:cs typeface="Times New Roman" pitchFamily="18" charset="0"/>
              </a:rPr>
              <a:t>神经网络成为具有快速和大规模处理能力的网络</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Text Box 2"/>
          <p:cNvSpPr txBox="1">
            <a:spLocks noChangeArrowheads="1"/>
          </p:cNvSpPr>
          <p:nvPr/>
        </p:nvSpPr>
        <p:spPr bwMode="auto">
          <a:xfrm>
            <a:off x="827088" y="1412875"/>
            <a:ext cx="7761287" cy="3082925"/>
          </a:xfrm>
          <a:prstGeom prst="rect">
            <a:avLst/>
          </a:prstGeom>
          <a:noFill/>
          <a:ln w="9525">
            <a:noFill/>
            <a:miter lim="800000"/>
            <a:headEnd/>
            <a:tailEnd/>
          </a:ln>
          <a:effectLst/>
        </p:spPr>
        <p:txBody>
          <a:bodyPr>
            <a:spAutoFit/>
          </a:bodyPr>
          <a:lstStyle/>
          <a:p>
            <a:pPr fontAlgn="base">
              <a:lnSpc>
                <a:spcPct val="200000"/>
              </a:lnSpc>
              <a:spcBef>
                <a:spcPct val="50000"/>
              </a:spcBef>
            </a:pPr>
            <a:r>
              <a:rPr lang="zh-CN" altLang="en-US" u="sng">
                <a:solidFill>
                  <a:srgbClr val="FFFF00"/>
                </a:solidFill>
                <a:ea typeface="楷体_GB2312" pitchFamily="49" charset="-122"/>
              </a:rPr>
              <a:t>本课程介绍的神经网络模型有</a:t>
            </a:r>
            <a:r>
              <a:rPr lang="zh-CN" altLang="en-US"/>
              <a:t>：</a:t>
            </a:r>
          </a:p>
          <a:p>
            <a:pPr fontAlgn="base">
              <a:lnSpc>
                <a:spcPct val="200000"/>
              </a:lnSpc>
              <a:spcBef>
                <a:spcPct val="50000"/>
              </a:spcBef>
              <a:buClr>
                <a:srgbClr val="FF9900"/>
              </a:buClr>
              <a:buFont typeface="Wingdings" pitchFamily="2" charset="2"/>
              <a:buChar char="Ø"/>
            </a:pPr>
            <a:r>
              <a:rPr lang="zh-CN" altLang="en-US"/>
              <a:t>  多层感知器及其</a:t>
            </a:r>
            <a:r>
              <a:rPr lang="en-US" altLang="zh-CN"/>
              <a:t>BP</a:t>
            </a:r>
            <a:r>
              <a:rPr lang="zh-CN" altLang="en-US"/>
              <a:t>训练算法（</a:t>
            </a:r>
            <a:r>
              <a:rPr lang="en-US" altLang="zh-CN">
                <a:solidFill>
                  <a:srgbClr val="FFFF00"/>
                </a:solidFill>
              </a:rPr>
              <a:t>BP</a:t>
            </a:r>
            <a:r>
              <a:rPr lang="zh-CN" altLang="en-US"/>
              <a:t>网络）</a:t>
            </a:r>
          </a:p>
          <a:p>
            <a:pPr fontAlgn="base">
              <a:lnSpc>
                <a:spcPct val="200000"/>
              </a:lnSpc>
              <a:spcBef>
                <a:spcPct val="50000"/>
              </a:spcBef>
              <a:buClr>
                <a:srgbClr val="FF9900"/>
              </a:buClr>
              <a:buFont typeface="Wingdings" pitchFamily="2" charset="2"/>
              <a:buChar char="Ø"/>
            </a:pPr>
            <a:r>
              <a:rPr lang="en-US" altLang="zh-CN"/>
              <a:t>  Hopfield</a:t>
            </a:r>
            <a:r>
              <a:rPr lang="zh-CN" altLang="en-US"/>
              <a:t>网络（</a:t>
            </a:r>
            <a:r>
              <a:rPr lang="en-US" altLang="zh-CN">
                <a:solidFill>
                  <a:srgbClr val="FFFF00"/>
                </a:solidFill>
              </a:rPr>
              <a:t>Hopfield</a:t>
            </a:r>
            <a:r>
              <a:rPr lang="zh-CN" altLang="en-US"/>
              <a:t>网络</a:t>
            </a:r>
            <a:r>
              <a:rPr lang="en-US" altLang="zh-CN"/>
              <a:t>)</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p:cNvSpPr txBox="1">
            <a:spLocks noChangeArrowheads="1"/>
          </p:cNvSpPr>
          <p:nvPr/>
        </p:nvSpPr>
        <p:spPr bwMode="auto">
          <a:xfrm>
            <a:off x="914400" y="1219200"/>
            <a:ext cx="6858000" cy="4151313"/>
          </a:xfrm>
          <a:prstGeom prst="rect">
            <a:avLst/>
          </a:prstGeom>
          <a:noFill/>
          <a:ln w="9525">
            <a:noFill/>
            <a:miter lim="800000"/>
            <a:headEnd/>
            <a:tailEnd/>
          </a:ln>
          <a:effectLst/>
        </p:spPr>
        <p:txBody>
          <a:bodyPr>
            <a:spAutoFit/>
          </a:bodyPr>
          <a:lstStyle/>
          <a:p>
            <a:pPr marL="457200" indent="-457200">
              <a:lnSpc>
                <a:spcPct val="200000"/>
              </a:lnSpc>
              <a:spcBef>
                <a:spcPct val="50000"/>
              </a:spcBef>
            </a:pPr>
            <a:r>
              <a:rPr lang="zh-CN" altLang="en-US"/>
              <a:t>在实际中，</a:t>
            </a:r>
            <a:r>
              <a:rPr lang="zh-CN" altLang="en-US" u="sng">
                <a:solidFill>
                  <a:srgbClr val="FFFF00"/>
                </a:solidFill>
                <a:ea typeface="楷体_GB2312" pitchFamily="49" charset="-122"/>
              </a:rPr>
              <a:t>这一方法是不可行的</a:t>
            </a:r>
            <a:r>
              <a:rPr lang="zh-CN" altLang="en-US"/>
              <a:t>：</a:t>
            </a:r>
          </a:p>
          <a:p>
            <a:pPr marL="457200" indent="-457200">
              <a:lnSpc>
                <a:spcPct val="200000"/>
              </a:lnSpc>
              <a:spcBef>
                <a:spcPct val="50000"/>
              </a:spcBef>
              <a:buClr>
                <a:srgbClr val="FFCC00"/>
              </a:buClr>
              <a:buFont typeface="Wingdings" pitchFamily="2" charset="2"/>
              <a:buChar char="Ø"/>
            </a:pPr>
            <a:r>
              <a:rPr lang="zh-CN" altLang="en-US"/>
              <a:t>变量的个数多</a:t>
            </a:r>
          </a:p>
          <a:p>
            <a:pPr marL="457200" indent="-457200">
              <a:lnSpc>
                <a:spcPct val="200000"/>
              </a:lnSpc>
              <a:spcBef>
                <a:spcPct val="50000"/>
              </a:spcBef>
              <a:buClr>
                <a:srgbClr val="FFCC00"/>
              </a:buClr>
              <a:buFont typeface="Wingdings" pitchFamily="2" charset="2"/>
              <a:buChar char="Ø"/>
            </a:pPr>
            <a:r>
              <a:rPr lang="zh-CN" altLang="en-US"/>
              <a:t>不易求解非线性方程组</a:t>
            </a:r>
          </a:p>
          <a:p>
            <a:pPr marL="457200" indent="-457200">
              <a:lnSpc>
                <a:spcPct val="200000"/>
              </a:lnSpc>
              <a:spcBef>
                <a:spcPct val="50000"/>
              </a:spcBef>
              <a:buClr>
                <a:srgbClr val="FFCC00"/>
              </a:buClr>
              <a:buFont typeface="Wingdings" pitchFamily="2" charset="2"/>
              <a:buChar char="Ø"/>
            </a:pPr>
            <a:r>
              <a:rPr lang="zh-CN" altLang="en-US"/>
              <a:t>不易判断矩阵是否半正定</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1026"/>
          <p:cNvSpPr txBox="1">
            <a:spLocks noChangeArrowheads="1"/>
          </p:cNvSpPr>
          <p:nvPr/>
        </p:nvSpPr>
        <p:spPr bwMode="auto">
          <a:xfrm>
            <a:off x="609600" y="609600"/>
            <a:ext cx="7620000" cy="1800225"/>
          </a:xfrm>
          <a:prstGeom prst="rect">
            <a:avLst/>
          </a:prstGeom>
          <a:noFill/>
          <a:ln w="9525">
            <a:noFill/>
            <a:miter lim="800000"/>
            <a:headEnd/>
            <a:tailEnd/>
          </a:ln>
          <a:effectLst/>
        </p:spPr>
        <p:txBody>
          <a:bodyPr>
            <a:spAutoFit/>
          </a:bodyPr>
          <a:lstStyle/>
          <a:p>
            <a:pPr>
              <a:lnSpc>
                <a:spcPct val="200000"/>
              </a:lnSpc>
              <a:spcBef>
                <a:spcPct val="50000"/>
              </a:spcBef>
            </a:pPr>
            <a:r>
              <a:rPr lang="zh-CN" altLang="en-US"/>
              <a:t>在最优化技术中，采用迭代的方法求出其中的一个解</a:t>
            </a:r>
          </a:p>
        </p:txBody>
      </p:sp>
      <p:sp>
        <p:nvSpPr>
          <p:cNvPr id="74755" name="Text Box 1027"/>
          <p:cNvSpPr txBox="1">
            <a:spLocks noChangeArrowheads="1"/>
          </p:cNvSpPr>
          <p:nvPr/>
        </p:nvSpPr>
        <p:spPr bwMode="auto">
          <a:xfrm>
            <a:off x="381000" y="5562600"/>
            <a:ext cx="8458200" cy="519113"/>
          </a:xfrm>
          <a:prstGeom prst="rect">
            <a:avLst/>
          </a:prstGeom>
          <a:noFill/>
          <a:ln w="9525">
            <a:noFill/>
            <a:miter lim="800000"/>
            <a:headEnd/>
            <a:tailEnd/>
          </a:ln>
          <a:effectLst/>
        </p:spPr>
        <p:txBody>
          <a:bodyPr>
            <a:spAutoFit/>
          </a:bodyPr>
          <a:lstStyle/>
          <a:p>
            <a:pPr>
              <a:spcBef>
                <a:spcPct val="50000"/>
              </a:spcBef>
            </a:pPr>
            <a:r>
              <a:rPr lang="zh-CN" altLang="en-US"/>
              <a:t>不同的初始值可能对应于不同的解，并求出</a:t>
            </a:r>
            <a:r>
              <a:rPr lang="zh-CN" altLang="en-US">
                <a:solidFill>
                  <a:srgbClr val="FFFF00"/>
                </a:solidFill>
                <a:ea typeface="楷体_GB2312" pitchFamily="49" charset="-122"/>
              </a:rPr>
              <a:t>局部极值</a:t>
            </a:r>
          </a:p>
        </p:txBody>
      </p:sp>
      <p:pic>
        <p:nvPicPr>
          <p:cNvPr id="74760" name="Picture 1032" descr="P109-tu-bu02"/>
          <p:cNvPicPr>
            <a:picLocks noChangeAspect="1" noChangeArrowheads="1"/>
          </p:cNvPicPr>
          <p:nvPr/>
        </p:nvPicPr>
        <p:blipFill>
          <a:blip r:embed="rId3" cstate="print"/>
          <a:srcRect/>
          <a:stretch>
            <a:fillRect/>
          </a:stretch>
        </p:blipFill>
        <p:spPr bwMode="auto">
          <a:xfrm>
            <a:off x="2362200" y="2057400"/>
            <a:ext cx="4762500" cy="3000375"/>
          </a:xfrm>
          <a:prstGeom prst="rect">
            <a:avLst/>
          </a:prstGeom>
          <a:noFill/>
        </p:spPr>
      </p:pic>
      <p:sp>
        <p:nvSpPr>
          <p:cNvPr id="74761" name="AutoShape 1033"/>
          <p:cNvSpPr>
            <a:spLocks noChangeArrowheads="1"/>
          </p:cNvSpPr>
          <p:nvPr/>
        </p:nvSpPr>
        <p:spPr bwMode="auto">
          <a:xfrm>
            <a:off x="4859338" y="3429000"/>
            <a:ext cx="360362" cy="720725"/>
          </a:xfrm>
          <a:prstGeom prst="upArrow">
            <a:avLst>
              <a:gd name="adj1" fmla="val 50000"/>
              <a:gd name="adj2" fmla="val 50000"/>
            </a:avLst>
          </a:prstGeom>
          <a:solidFill>
            <a:schemeClr val="accent1"/>
          </a:solidFill>
          <a:ln w="9525">
            <a:solidFill>
              <a:schemeClr val="tx1"/>
            </a:solidFill>
            <a:miter lim="800000"/>
            <a:headEnd/>
            <a:tailEnd/>
          </a:ln>
          <a:effectLst/>
        </p:spPr>
        <p:txBody>
          <a:bodyPr vert="eaVert" wrap="none" anchor="ctr"/>
          <a:lstStyle/>
          <a:p>
            <a:endParaRPr lang="zh-CN" altLang="en-US"/>
          </a:p>
        </p:txBody>
      </p:sp>
      <p:sp>
        <p:nvSpPr>
          <p:cNvPr id="74762" name="AutoShape 1034"/>
          <p:cNvSpPr>
            <a:spLocks noChangeArrowheads="1"/>
          </p:cNvSpPr>
          <p:nvPr/>
        </p:nvSpPr>
        <p:spPr bwMode="auto">
          <a:xfrm>
            <a:off x="3203575" y="4437063"/>
            <a:ext cx="360363" cy="720725"/>
          </a:xfrm>
          <a:prstGeom prst="upArrow">
            <a:avLst>
              <a:gd name="adj1" fmla="val 50000"/>
              <a:gd name="adj2" fmla="val 50000"/>
            </a:avLst>
          </a:prstGeom>
          <a:solidFill>
            <a:schemeClr val="accent1"/>
          </a:solidFill>
          <a:ln w="9525">
            <a:solidFill>
              <a:schemeClr val="tx1"/>
            </a:solidFill>
            <a:miter lim="800000"/>
            <a:headEnd/>
            <a:tailEnd/>
          </a:ln>
          <a:effectLst/>
        </p:spPr>
        <p:txBody>
          <a:bodyPr vert="eaVert" wrap="none" anchor="ctr"/>
          <a:lstStyle/>
          <a:p>
            <a:endParaRPr lang="zh-CN" altLang="en-US"/>
          </a:p>
        </p:txBody>
      </p:sp>
      <p:sp>
        <p:nvSpPr>
          <p:cNvPr id="74763" name="AutoShape 1035"/>
          <p:cNvSpPr>
            <a:spLocks noChangeArrowheads="1"/>
          </p:cNvSpPr>
          <p:nvPr/>
        </p:nvSpPr>
        <p:spPr bwMode="auto">
          <a:xfrm>
            <a:off x="6084888" y="3573463"/>
            <a:ext cx="360362" cy="720725"/>
          </a:xfrm>
          <a:prstGeom prst="upArrow">
            <a:avLst>
              <a:gd name="adj1" fmla="val 50000"/>
              <a:gd name="adj2" fmla="val 50000"/>
            </a:avLst>
          </a:prstGeom>
          <a:solidFill>
            <a:schemeClr val="accent1"/>
          </a:solidFill>
          <a:ln w="9525">
            <a:solidFill>
              <a:schemeClr val="tx1"/>
            </a:solidFill>
            <a:miter lim="800000"/>
            <a:headEnd/>
            <a:tailEnd/>
          </a:ln>
          <a:effectLst/>
        </p:spPr>
        <p:txBody>
          <a:bodyPr vert="eaVert" wrap="none" anchor="ctr"/>
          <a:lstStyle/>
          <a:p>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Text Box 3"/>
          <p:cNvSpPr txBox="1">
            <a:spLocks noChangeArrowheads="1"/>
          </p:cNvSpPr>
          <p:nvPr/>
        </p:nvSpPr>
        <p:spPr bwMode="auto">
          <a:xfrm>
            <a:off x="609600" y="533400"/>
            <a:ext cx="4876800" cy="2868613"/>
          </a:xfrm>
          <a:prstGeom prst="rect">
            <a:avLst/>
          </a:prstGeom>
          <a:noFill/>
          <a:ln w="9525">
            <a:noFill/>
            <a:miter lim="800000"/>
            <a:headEnd/>
            <a:tailEnd/>
          </a:ln>
          <a:effectLst/>
        </p:spPr>
        <p:txBody>
          <a:bodyPr>
            <a:spAutoFit/>
          </a:bodyPr>
          <a:lstStyle/>
          <a:p>
            <a:pPr algn="just">
              <a:lnSpc>
                <a:spcPct val="200000"/>
              </a:lnSpc>
              <a:spcBef>
                <a:spcPct val="50000"/>
              </a:spcBef>
            </a:pPr>
            <a:r>
              <a:rPr lang="zh-CN" altLang="en-US">
                <a:solidFill>
                  <a:srgbClr val="FFFF00"/>
                </a:solidFill>
              </a:rPr>
              <a:t>在最速下降法中，以负梯度方向作为极小化算法的下降方向</a:t>
            </a:r>
          </a:p>
          <a:p>
            <a:pPr algn="just">
              <a:lnSpc>
                <a:spcPct val="200000"/>
              </a:lnSpc>
              <a:spcBef>
                <a:spcPct val="50000"/>
              </a:spcBef>
            </a:pPr>
            <a:r>
              <a:rPr lang="zh-CN" altLang="en-US"/>
              <a:t>迭代格式为</a:t>
            </a:r>
          </a:p>
        </p:txBody>
      </p:sp>
      <p:graphicFrame>
        <p:nvGraphicFramePr>
          <p:cNvPr id="43013" name="Object 5"/>
          <p:cNvGraphicFramePr>
            <a:graphicFrameLocks noChangeAspect="1"/>
          </p:cNvGraphicFramePr>
          <p:nvPr/>
        </p:nvGraphicFramePr>
        <p:xfrm>
          <a:off x="685800" y="3962400"/>
          <a:ext cx="4648200" cy="1004888"/>
        </p:xfrm>
        <a:graphic>
          <a:graphicData uri="http://schemas.openxmlformats.org/presentationml/2006/ole">
            <p:oleObj spid="_x0000_s43013" r:id="rId4" imgW="1054100" imgH="228600" progId="Equation.DSMT4">
              <p:embed/>
            </p:oleObj>
          </a:graphicData>
        </a:graphic>
      </p:graphicFrame>
      <p:pic>
        <p:nvPicPr>
          <p:cNvPr id="43014" name="Picture 6" descr="ann-tu-bu03-1"/>
          <p:cNvPicPr>
            <a:picLocks noChangeAspect="1" noChangeArrowheads="1"/>
          </p:cNvPicPr>
          <p:nvPr/>
        </p:nvPicPr>
        <p:blipFill>
          <a:blip r:embed="rId5" cstate="print"/>
          <a:srcRect/>
          <a:stretch>
            <a:fillRect/>
          </a:stretch>
        </p:blipFill>
        <p:spPr bwMode="auto">
          <a:xfrm>
            <a:off x="5791200" y="1600200"/>
            <a:ext cx="2857500" cy="2857500"/>
          </a:xfrm>
          <a:prstGeom prst="rect">
            <a:avLst/>
          </a:prstGeom>
          <a:noFill/>
        </p:spPr>
      </p:pic>
      <p:sp>
        <p:nvSpPr>
          <p:cNvPr id="43015" name="Text Box 7"/>
          <p:cNvSpPr txBox="1">
            <a:spLocks noChangeArrowheads="1"/>
          </p:cNvSpPr>
          <p:nvPr/>
        </p:nvSpPr>
        <p:spPr bwMode="auto">
          <a:xfrm>
            <a:off x="4572000" y="5334000"/>
            <a:ext cx="1143000" cy="579438"/>
          </a:xfrm>
          <a:prstGeom prst="rect">
            <a:avLst/>
          </a:prstGeom>
          <a:solidFill>
            <a:schemeClr val="bg1"/>
          </a:solidFill>
          <a:ln w="9525">
            <a:noFill/>
            <a:miter lim="800000"/>
            <a:headEnd/>
            <a:tailEnd/>
          </a:ln>
          <a:effectLst/>
        </p:spPr>
        <p:txBody>
          <a:bodyPr>
            <a:spAutoFit/>
          </a:bodyPr>
          <a:lstStyle/>
          <a:p>
            <a:pPr algn="ctr">
              <a:spcBef>
                <a:spcPct val="50000"/>
              </a:spcBef>
            </a:pPr>
            <a:r>
              <a:rPr lang="zh-CN" altLang="en-US" sz="3200">
                <a:solidFill>
                  <a:schemeClr val="tx1"/>
                </a:solidFill>
              </a:rPr>
              <a:t>梯度</a:t>
            </a:r>
          </a:p>
        </p:txBody>
      </p:sp>
      <p:sp>
        <p:nvSpPr>
          <p:cNvPr id="43016" name="AutoShape 8"/>
          <p:cNvSpPr>
            <a:spLocks noChangeArrowheads="1"/>
          </p:cNvSpPr>
          <p:nvPr/>
        </p:nvSpPr>
        <p:spPr bwMode="auto">
          <a:xfrm>
            <a:off x="4495800" y="4876800"/>
            <a:ext cx="609600" cy="457200"/>
          </a:xfrm>
          <a:prstGeom prst="upArrow">
            <a:avLst>
              <a:gd name="adj1" fmla="val 50000"/>
              <a:gd name="adj2" fmla="val 25000"/>
            </a:avLst>
          </a:prstGeom>
          <a:solidFill>
            <a:schemeClr val="accent1"/>
          </a:solidFill>
          <a:ln w="9525">
            <a:solidFill>
              <a:schemeClr val="tx1"/>
            </a:solidFill>
            <a:miter lim="800000"/>
            <a:headEnd/>
            <a:tailEnd/>
          </a:ln>
          <a:effectLst/>
        </p:spPr>
        <p:txBody>
          <a:bodyPr vert="eaVert" wrap="none" anchor="ctr"/>
          <a:lstStyle/>
          <a:p>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1" lang="en-US" sz="2800" b="1" i="0" u="none" strike="noStrike" cap="none" normalizeH="0" baseline="0" smtClean="0">
            <a:ln>
              <a:noFill/>
            </a:ln>
            <a:solidFill>
              <a:schemeClr val="bg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1" lang="en-US" sz="2800" b="1" i="0" u="none" strike="noStrike" cap="none" normalizeH="0" baseline="0" smtClean="0">
            <a:ln>
              <a:noFill/>
            </a:ln>
            <a:solidFill>
              <a:schemeClr val="bg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926</TotalTime>
  <Words>1947</Words>
  <Application>Microsoft Office PowerPoint</Application>
  <PresentationFormat>全屏显示(4:3)</PresentationFormat>
  <Paragraphs>250</Paragraphs>
  <Slides>61</Slides>
  <Notes>61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61</vt:i4>
      </vt:variant>
    </vt:vector>
  </HeadingPairs>
  <TitlesOfParts>
    <vt:vector size="70" baseType="lpstr">
      <vt:lpstr>Times New Roman</vt:lpstr>
      <vt:lpstr>宋体</vt:lpstr>
      <vt:lpstr>楷体_GB2312</vt:lpstr>
      <vt:lpstr>Wingdings</vt:lpstr>
      <vt:lpstr>Symbol</vt:lpstr>
      <vt:lpstr>Arial Black</vt:lpstr>
      <vt:lpstr>Monotype Sorts</vt:lpstr>
      <vt:lpstr>默认设计模板</vt:lpstr>
      <vt:lpstr>MathType 5.0 Equation</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Wang-Da-Yuan</dc:creator>
  <cp:lastModifiedBy>王大元</cp:lastModifiedBy>
  <cp:revision>30</cp:revision>
  <dcterms:created xsi:type="dcterms:W3CDTF">1601-01-01T00:00:00Z</dcterms:created>
  <dcterms:modified xsi:type="dcterms:W3CDTF">2013-03-09T16:04:13Z</dcterms:modified>
</cp:coreProperties>
</file>