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58" r:id="rId10"/>
    <p:sldId id="260" r:id="rId11"/>
    <p:sldId id="259" r:id="rId12"/>
    <p:sldId id="261" r:id="rId13"/>
    <p:sldId id="864" r:id="rId14"/>
    <p:sldId id="863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1C0808"/>
        </a:solidFill>
        <a:latin typeface="Calibri" panose="020F050202020403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1C0808"/>
        </a:solidFill>
        <a:latin typeface="Calibri" panose="020F050202020403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1C0808"/>
        </a:solidFill>
        <a:latin typeface="Calibri" panose="020F050202020403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1C0808"/>
        </a:solidFill>
        <a:latin typeface="Calibri" panose="020F050202020403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1C0808"/>
        </a:solidFill>
        <a:latin typeface="Calibri" panose="020F050202020403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400" kern="1200">
        <a:solidFill>
          <a:srgbClr val="1C0808"/>
        </a:solidFill>
        <a:latin typeface="Calibri" panose="020F050202020403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400" kern="1200">
        <a:solidFill>
          <a:srgbClr val="1C0808"/>
        </a:solidFill>
        <a:latin typeface="Calibri" panose="020F050202020403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400" kern="1200">
        <a:solidFill>
          <a:srgbClr val="1C0808"/>
        </a:solidFill>
        <a:latin typeface="Calibri" panose="020F050202020403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400" kern="1200">
        <a:solidFill>
          <a:srgbClr val="1C0808"/>
        </a:solidFill>
        <a:latin typeface="Calibri" panose="020F050202020403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8D9C2-10E0-411E-BFC6-8D09785A4BAD}" type="datetimeFigureOut">
              <a:rPr lang="zh-CN" altLang="en-US" smtClean="0"/>
              <a:t>2021/12/22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ABBEA-F603-4CC8-9E38-F90C5BDF4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5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ABBEA-F603-4CC8-9E38-F90C5BDF48E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0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ABBEA-F603-4CC8-9E38-F90C5BDF48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06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ABBEA-F603-4CC8-9E38-F90C5BDF48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792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ABBEA-F603-4CC8-9E38-F90C5BDF48E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6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ABBEA-F603-4CC8-9E38-F90C5BDF48E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50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幻灯片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3888318" y="3965575"/>
            <a:ext cx="5415009" cy="87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汇报人：齐玉，殷奕轩，李世林，郝宇飞，高明亮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日    期：</a:t>
            </a:r>
            <a:r>
              <a:rPr lang="zh-CN" altLang="en-US" sz="1800" b="1" dirty="0">
                <a:solidFill>
                  <a:srgbClr val="1C1C1C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 </a:t>
            </a:r>
            <a:fld id="{F7104C0A-9918-48FC-8B64-6B0331553B0D}" type="datetime3">
              <a:rPr lang="zh-CN" altLang="en-US" sz="1800" dirty="0" smtClean="0">
                <a:solidFill>
                  <a:srgbClr val="1C1C1C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pPr>
                <a:lnSpc>
                  <a:spcPct val="150000"/>
                </a:lnSpc>
                <a:defRPr/>
              </a:pPr>
              <a:t>2021年12月22日星期三</a:t>
            </a:fld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  <p:sp useBgFill="1">
        <p:nvSpPr>
          <p:cNvPr id="5" name="Oval 3"/>
          <p:cNvSpPr>
            <a:spLocks noChangeArrowheads="1"/>
          </p:cNvSpPr>
          <p:nvPr/>
        </p:nvSpPr>
        <p:spPr bwMode="auto">
          <a:xfrm>
            <a:off x="196851" y="6199189"/>
            <a:ext cx="670983" cy="503237"/>
          </a:xfrm>
          <a:prstGeom prst="ellipse">
            <a:avLst/>
          </a:prstGeom>
          <a:ln w="25400" cmpd="thickThin" algn="ctr">
            <a:solidFill>
              <a:srgbClr val="C0C0C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>
            <a:lvl1pPr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sz="1400" dirty="0">
              <a:ea typeface="微软雅黑" panose="020B0503020204020204" pitchFamily="34" charset="-122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68818" y="6253164"/>
            <a:ext cx="527049" cy="395287"/>
            <a:chOff x="180" y="3997"/>
            <a:chExt cx="230" cy="229"/>
          </a:xfrm>
        </p:grpSpPr>
        <p:grpSp>
          <p:nvGrpSpPr>
            <p:cNvPr id="7" name="Group 5"/>
            <p:cNvGrpSpPr>
              <a:grpSpLocks/>
            </p:cNvGrpSpPr>
            <p:nvPr userDrawn="1"/>
          </p:nvGrpSpPr>
          <p:grpSpPr bwMode="auto">
            <a:xfrm>
              <a:off x="180" y="4111"/>
              <a:ext cx="229" cy="0"/>
              <a:chOff x="633" y="3974"/>
              <a:chExt cx="229" cy="0"/>
            </a:xfrm>
          </p:grpSpPr>
          <p:sp>
            <p:nvSpPr>
              <p:cNvPr id="23" name="Line 6"/>
              <p:cNvSpPr>
                <a:spLocks noChangeShapeType="1"/>
              </p:cNvSpPr>
              <p:nvPr userDrawn="1"/>
            </p:nvSpPr>
            <p:spPr bwMode="auto">
              <a:xfrm rot="5400000">
                <a:off x="634" y="3951"/>
                <a:ext cx="0" cy="23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4" name="Line 7"/>
              <p:cNvSpPr>
                <a:spLocks noChangeShapeType="1"/>
              </p:cNvSpPr>
              <p:nvPr userDrawn="1"/>
            </p:nvSpPr>
            <p:spPr bwMode="auto">
              <a:xfrm rot="5400000">
                <a:off x="840" y="3951"/>
                <a:ext cx="0" cy="23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8" name="Group 8"/>
            <p:cNvGrpSpPr>
              <a:grpSpLocks/>
            </p:cNvGrpSpPr>
            <p:nvPr userDrawn="1"/>
          </p:nvGrpSpPr>
          <p:grpSpPr bwMode="auto">
            <a:xfrm rot="5400000">
              <a:off x="168" y="4101"/>
              <a:ext cx="229" cy="0"/>
              <a:chOff x="633" y="3974"/>
              <a:chExt cx="229" cy="0"/>
            </a:xfrm>
          </p:grpSpPr>
          <p:sp>
            <p:nvSpPr>
              <p:cNvPr id="21" name="Line 9"/>
              <p:cNvSpPr>
                <a:spLocks noChangeShapeType="1"/>
              </p:cNvSpPr>
              <p:nvPr userDrawn="1"/>
            </p:nvSpPr>
            <p:spPr bwMode="auto">
              <a:xfrm rot="5400000">
                <a:off x="634" y="3951"/>
                <a:ext cx="0" cy="23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2" name="Line 10"/>
              <p:cNvSpPr>
                <a:spLocks noChangeShapeType="1"/>
              </p:cNvSpPr>
              <p:nvPr userDrawn="1"/>
            </p:nvSpPr>
            <p:spPr bwMode="auto">
              <a:xfrm rot="5400000">
                <a:off x="840" y="3951"/>
                <a:ext cx="0" cy="23"/>
              </a:xfrm>
              <a:prstGeom prst="line">
                <a:avLst/>
              </a:prstGeom>
              <a:noFill/>
              <a:ln w="254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9" name="Group 11"/>
            <p:cNvGrpSpPr>
              <a:grpSpLocks/>
            </p:cNvGrpSpPr>
            <p:nvPr userDrawn="1"/>
          </p:nvGrpSpPr>
          <p:grpSpPr bwMode="auto">
            <a:xfrm rot="1800000">
              <a:off x="181" y="4112"/>
              <a:ext cx="229" cy="0"/>
              <a:chOff x="633" y="3974"/>
              <a:chExt cx="229" cy="0"/>
            </a:xfrm>
          </p:grpSpPr>
          <p:sp>
            <p:nvSpPr>
              <p:cNvPr id="19" name="Line 12"/>
              <p:cNvSpPr>
                <a:spLocks noChangeShapeType="1"/>
              </p:cNvSpPr>
              <p:nvPr userDrawn="1"/>
            </p:nvSpPr>
            <p:spPr bwMode="auto">
              <a:xfrm rot="5400000">
                <a:off x="634" y="3951"/>
                <a:ext cx="0" cy="23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0" name="Line 13"/>
              <p:cNvSpPr>
                <a:spLocks noChangeShapeType="1"/>
              </p:cNvSpPr>
              <p:nvPr userDrawn="1"/>
            </p:nvSpPr>
            <p:spPr bwMode="auto">
              <a:xfrm rot="5400000">
                <a:off x="840" y="3951"/>
                <a:ext cx="0" cy="23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0" name="Group 14"/>
            <p:cNvGrpSpPr>
              <a:grpSpLocks/>
            </p:cNvGrpSpPr>
            <p:nvPr userDrawn="1"/>
          </p:nvGrpSpPr>
          <p:grpSpPr bwMode="auto">
            <a:xfrm rot="19800000" flipV="1">
              <a:off x="181" y="4112"/>
              <a:ext cx="229" cy="0"/>
              <a:chOff x="633" y="3974"/>
              <a:chExt cx="229" cy="0"/>
            </a:xfrm>
          </p:grpSpPr>
          <p:sp>
            <p:nvSpPr>
              <p:cNvPr id="17" name="Line 15"/>
              <p:cNvSpPr>
                <a:spLocks noChangeShapeType="1"/>
              </p:cNvSpPr>
              <p:nvPr userDrawn="1"/>
            </p:nvSpPr>
            <p:spPr bwMode="auto">
              <a:xfrm rot="5400000">
                <a:off x="634" y="3951"/>
                <a:ext cx="0" cy="23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 userDrawn="1"/>
            </p:nvSpPr>
            <p:spPr bwMode="auto">
              <a:xfrm rot="5400000">
                <a:off x="840" y="3951"/>
                <a:ext cx="0" cy="23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1" name="Group 17"/>
            <p:cNvGrpSpPr>
              <a:grpSpLocks/>
            </p:cNvGrpSpPr>
            <p:nvPr userDrawn="1"/>
          </p:nvGrpSpPr>
          <p:grpSpPr bwMode="auto">
            <a:xfrm rot="7200000">
              <a:off x="169" y="4101"/>
              <a:ext cx="229" cy="0"/>
              <a:chOff x="633" y="3974"/>
              <a:chExt cx="229" cy="0"/>
            </a:xfrm>
          </p:grpSpPr>
          <p:sp>
            <p:nvSpPr>
              <p:cNvPr id="15" name="Line 18"/>
              <p:cNvSpPr>
                <a:spLocks noChangeShapeType="1"/>
              </p:cNvSpPr>
              <p:nvPr userDrawn="1"/>
            </p:nvSpPr>
            <p:spPr bwMode="auto">
              <a:xfrm rot="5400000">
                <a:off x="634" y="3951"/>
                <a:ext cx="0" cy="23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6" name="Line 19"/>
              <p:cNvSpPr>
                <a:spLocks noChangeShapeType="1"/>
              </p:cNvSpPr>
              <p:nvPr userDrawn="1"/>
            </p:nvSpPr>
            <p:spPr bwMode="auto">
              <a:xfrm rot="5400000">
                <a:off x="840" y="3951"/>
                <a:ext cx="0" cy="23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2" name="Group 20"/>
            <p:cNvGrpSpPr>
              <a:grpSpLocks/>
            </p:cNvGrpSpPr>
            <p:nvPr userDrawn="1"/>
          </p:nvGrpSpPr>
          <p:grpSpPr bwMode="auto">
            <a:xfrm rot="3600000" flipV="1">
              <a:off x="169" y="4101"/>
              <a:ext cx="229" cy="0"/>
              <a:chOff x="633" y="3974"/>
              <a:chExt cx="229" cy="0"/>
            </a:xfrm>
          </p:grpSpPr>
          <p:sp>
            <p:nvSpPr>
              <p:cNvPr id="13" name="Line 21"/>
              <p:cNvSpPr>
                <a:spLocks noChangeShapeType="1"/>
              </p:cNvSpPr>
              <p:nvPr userDrawn="1"/>
            </p:nvSpPr>
            <p:spPr bwMode="auto">
              <a:xfrm rot="5400000">
                <a:off x="634" y="3951"/>
                <a:ext cx="0" cy="23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14" name="Line 22"/>
              <p:cNvSpPr>
                <a:spLocks noChangeShapeType="1"/>
              </p:cNvSpPr>
              <p:nvPr userDrawn="1"/>
            </p:nvSpPr>
            <p:spPr bwMode="auto">
              <a:xfrm rot="5400000">
                <a:off x="840" y="3951"/>
                <a:ext cx="0" cy="23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503767" y="6342063"/>
            <a:ext cx="57151" cy="215900"/>
            <a:chOff x="1043" y="3566"/>
            <a:chExt cx="46" cy="181"/>
          </a:xfrm>
        </p:grpSpPr>
        <p:sp>
          <p:nvSpPr>
            <p:cNvPr id="26" name="AutoShape 24"/>
            <p:cNvSpPr>
              <a:spLocks noChangeArrowheads="1"/>
            </p:cNvSpPr>
            <p:nvPr userDrawn="1"/>
          </p:nvSpPr>
          <p:spPr bwMode="auto">
            <a:xfrm>
              <a:off x="1043" y="3634"/>
              <a:ext cx="46" cy="113"/>
            </a:xfrm>
            <a:custGeom>
              <a:avLst/>
              <a:gdLst>
                <a:gd name="T0" fmla="*/ 0 w 21600"/>
                <a:gd name="T1" fmla="*/ 0 h 21600"/>
                <a:gd name="T2" fmla="*/ 5400 w 21600"/>
                <a:gd name="T3" fmla="*/ 21600 h 21600"/>
                <a:gd name="T4" fmla="*/ 16200 w 21600"/>
                <a:gd name="T5" fmla="*/ 21600 h 21600"/>
                <a:gd name="T6" fmla="*/ 21600 w 21600"/>
                <a:gd name="T7" fmla="*/ 0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400"/>
            </a:p>
          </p:txBody>
        </p:sp>
        <p:sp>
          <p:nvSpPr>
            <p:cNvPr id="27" name="AutoShape 25"/>
            <p:cNvSpPr>
              <a:spLocks noChangeArrowheads="1"/>
            </p:cNvSpPr>
            <p:nvPr userDrawn="1"/>
          </p:nvSpPr>
          <p:spPr bwMode="auto">
            <a:xfrm flipV="1">
              <a:off x="1043" y="3566"/>
              <a:ext cx="46" cy="113"/>
            </a:xfrm>
            <a:custGeom>
              <a:avLst/>
              <a:gdLst>
                <a:gd name="T0" fmla="*/ 0 w 21600"/>
                <a:gd name="T1" fmla="*/ 0 h 21600"/>
                <a:gd name="T2" fmla="*/ 5400 w 21600"/>
                <a:gd name="T3" fmla="*/ 21600 h 21600"/>
                <a:gd name="T4" fmla="*/ 16200 w 21600"/>
                <a:gd name="T5" fmla="*/ 21600 h 21600"/>
                <a:gd name="T6" fmla="*/ 21600 w 21600"/>
                <a:gd name="T7" fmla="*/ 0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400"/>
            </a:p>
          </p:txBody>
        </p:sp>
      </p:grp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520701" y="6270626"/>
            <a:ext cx="23284" cy="360363"/>
            <a:chOff x="612" y="3976"/>
            <a:chExt cx="45" cy="180"/>
          </a:xfrm>
        </p:grpSpPr>
        <p:sp>
          <p:nvSpPr>
            <p:cNvPr id="29" name="AutoShape 27"/>
            <p:cNvSpPr>
              <a:spLocks noChangeArrowheads="1"/>
            </p:cNvSpPr>
            <p:nvPr userDrawn="1"/>
          </p:nvSpPr>
          <p:spPr bwMode="auto">
            <a:xfrm>
              <a:off x="612" y="4043"/>
              <a:ext cx="45" cy="113"/>
            </a:xfrm>
            <a:custGeom>
              <a:avLst/>
              <a:gdLst>
                <a:gd name="T0" fmla="*/ 0 w 21600"/>
                <a:gd name="T1" fmla="*/ 0 h 21600"/>
                <a:gd name="T2" fmla="*/ 5400 w 21600"/>
                <a:gd name="T3" fmla="*/ 21600 h 21600"/>
                <a:gd name="T4" fmla="*/ 16200 w 21600"/>
                <a:gd name="T5" fmla="*/ 21600 h 21600"/>
                <a:gd name="T6" fmla="*/ 21600 w 21600"/>
                <a:gd name="T7" fmla="*/ 0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CC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400"/>
            </a:p>
          </p:txBody>
        </p:sp>
        <p:sp>
          <p:nvSpPr>
            <p:cNvPr id="30" name="AutoShape 28"/>
            <p:cNvSpPr>
              <a:spLocks noChangeArrowheads="1"/>
            </p:cNvSpPr>
            <p:nvPr userDrawn="1"/>
          </p:nvSpPr>
          <p:spPr bwMode="auto">
            <a:xfrm flipV="1">
              <a:off x="612" y="3976"/>
              <a:ext cx="45" cy="113"/>
            </a:xfrm>
            <a:custGeom>
              <a:avLst/>
              <a:gdLst>
                <a:gd name="T0" fmla="*/ 0 w 21600"/>
                <a:gd name="T1" fmla="*/ 0 h 21600"/>
                <a:gd name="T2" fmla="*/ 5400 w 21600"/>
                <a:gd name="T3" fmla="*/ 21600 h 21600"/>
                <a:gd name="T4" fmla="*/ 16200 w 21600"/>
                <a:gd name="T5" fmla="*/ 21600 h 21600"/>
                <a:gd name="T6" fmla="*/ 21600 w 21600"/>
                <a:gd name="T7" fmla="*/ 0 h 21600"/>
                <a:gd name="T8" fmla="*/ 0 w 21600"/>
                <a:gd name="T9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400">
                  <a:solidFill>
                    <a:srgbClr val="1C0808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1400"/>
            </a:p>
          </p:txBody>
        </p:sp>
      </p:grpSp>
      <p:sp>
        <p:nvSpPr>
          <p:cNvPr id="31" name="Oval 29"/>
          <p:cNvSpPr>
            <a:spLocks noChangeAspect="1" noChangeArrowheads="1"/>
          </p:cNvSpPr>
          <p:nvPr/>
        </p:nvSpPr>
        <p:spPr bwMode="auto">
          <a:xfrm>
            <a:off x="508001" y="6432551"/>
            <a:ext cx="48684" cy="36513"/>
          </a:xfrm>
          <a:prstGeom prst="ellipse">
            <a:avLst/>
          </a:prstGeom>
          <a:noFill/>
          <a:ln w="6350" cmpd="thinThick" algn="ctr">
            <a:solidFill>
              <a:srgbClr val="808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>
            <a:lvl1pPr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sz="1400" dirty="0">
              <a:ea typeface="微软雅黑" panose="020B0503020204020204" pitchFamily="34" charset="-122"/>
            </a:endParaRPr>
          </a:p>
        </p:txBody>
      </p:sp>
      <p:sp useBgFill="1">
        <p:nvSpPr>
          <p:cNvPr id="32" name="Oval 30"/>
          <p:cNvSpPr>
            <a:spLocks noChangeArrowheads="1"/>
          </p:cNvSpPr>
          <p:nvPr/>
        </p:nvSpPr>
        <p:spPr bwMode="auto">
          <a:xfrm>
            <a:off x="154518" y="6169026"/>
            <a:ext cx="757767" cy="568325"/>
          </a:xfrm>
          <a:prstGeom prst="ellipse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C0C0C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>
            <a:lvl1pPr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sz="1400" dirty="0">
              <a:ea typeface="微软雅黑" panose="020B0503020204020204" pitchFamily="34" charset="-122"/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8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771" y="4137024"/>
            <a:ext cx="3850229" cy="272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直接连接符 3"/>
          <p:cNvCxnSpPr>
            <a:cxnSpLocks noChangeShapeType="1"/>
          </p:cNvCxnSpPr>
          <p:nvPr/>
        </p:nvCxnSpPr>
        <p:spPr bwMode="auto">
          <a:xfrm flipV="1">
            <a:off x="1775885" y="2743200"/>
            <a:ext cx="8640233" cy="0"/>
          </a:xfrm>
          <a:prstGeom prst="line">
            <a:avLst/>
          </a:prstGeom>
          <a:noFill/>
          <a:ln w="76200" algn="ctr">
            <a:solidFill>
              <a:schemeClr val="accent5">
                <a:lumMod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795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860675" y="1844780"/>
            <a:ext cx="6565901" cy="738664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>
              <a:lnSpc>
                <a:spcPct val="150000"/>
              </a:lnSpc>
              <a:defRPr sz="3200"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878738" y="2926933"/>
            <a:ext cx="6529777" cy="369332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bIns="0" anchor="ctr">
            <a:spAutoFit/>
          </a:bodyPr>
          <a:lstStyle>
            <a:lvl1pPr marL="0" indent="0" algn="ctr" defTabSz="914400">
              <a:spcBef>
                <a:spcPct val="50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None/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409583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汇报大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 rot="5400000">
            <a:off x="5994401" y="4623330"/>
            <a:ext cx="4140200" cy="97367"/>
          </a:xfrm>
          <a:prstGeom prst="rect">
            <a:avLst/>
          </a:prstGeom>
          <a:gradFill rotWithShape="1">
            <a:gsLst>
              <a:gs pos="0">
                <a:schemeClr val="accent5">
                  <a:lumMod val="2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zh-CN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28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771" y="4137024"/>
            <a:ext cx="3850229" cy="272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1487360" y="1700760"/>
            <a:ext cx="5280733" cy="4608640"/>
          </a:xfrm>
        </p:spPr>
        <p:txBody>
          <a:bodyPr/>
          <a:lstStyle>
            <a:lvl1pPr marL="1905" marR="0" indent="0" algn="l" defTabSz="193675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SzTx/>
              <a:buFont typeface="+mj-lt"/>
              <a:buNone/>
              <a:tabLst>
                <a:tab pos="266700" algn="l"/>
                <a:tab pos="718820" algn="l"/>
                <a:tab pos="1076325" algn="l"/>
                <a:tab pos="1433195" algn="l"/>
                <a:tab pos="1704975" algn="l"/>
                <a:tab pos="1971675" algn="l"/>
                <a:tab pos="2242820" algn="l"/>
                <a:tab pos="2509520" algn="l"/>
                <a:tab pos="2781300" algn="l"/>
                <a:tab pos="3048000" algn="l"/>
                <a:tab pos="3319145" algn="l"/>
                <a:tab pos="3585845" algn="l"/>
                <a:tab pos="3857625" algn="l"/>
                <a:tab pos="4124325" algn="l"/>
                <a:tab pos="4395470" algn="l"/>
                <a:tab pos="4662170" algn="l"/>
                <a:tab pos="4933950" algn="l"/>
                <a:tab pos="5200650" algn="l"/>
                <a:tab pos="5471795" algn="l"/>
              </a:tabLst>
              <a:defRPr baseline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4pPr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</p:txBody>
      </p:sp>
      <p:sp>
        <p:nvSpPr>
          <p:cNvPr id="6" name="标题占位符 4"/>
          <p:cNvSpPr>
            <a:spLocks noGrp="1"/>
          </p:cNvSpPr>
          <p:nvPr>
            <p:ph type="title"/>
          </p:nvPr>
        </p:nvSpPr>
        <p:spPr bwMode="auto">
          <a:xfrm>
            <a:off x="0" y="44610"/>
            <a:ext cx="12192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9108273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通用内容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0" y="764630"/>
            <a:ext cx="12192000" cy="5832810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</p:txBody>
      </p:sp>
      <p:sp>
        <p:nvSpPr>
          <p:cNvPr id="4" name="标题占位符 4"/>
          <p:cNvSpPr>
            <a:spLocks noGrp="1"/>
          </p:cNvSpPr>
          <p:nvPr>
            <p:ph type="title"/>
          </p:nvPr>
        </p:nvSpPr>
        <p:spPr bwMode="auto">
          <a:xfrm>
            <a:off x="0" y="44610"/>
            <a:ext cx="12192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841391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双栏内容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0" y="764630"/>
            <a:ext cx="5807960" cy="5832810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</p:txBody>
      </p:sp>
      <p:sp>
        <p:nvSpPr>
          <p:cNvPr id="4" name="标题占位符 4"/>
          <p:cNvSpPr>
            <a:spLocks noGrp="1"/>
          </p:cNvSpPr>
          <p:nvPr>
            <p:ph type="title"/>
          </p:nvPr>
        </p:nvSpPr>
        <p:spPr bwMode="auto">
          <a:xfrm>
            <a:off x="0" y="44610"/>
            <a:ext cx="12192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6096000" y="764630"/>
            <a:ext cx="6096000" cy="5832810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226446656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4"/>
          <p:cNvSpPr>
            <a:spLocks noGrp="1"/>
          </p:cNvSpPr>
          <p:nvPr>
            <p:ph type="title"/>
          </p:nvPr>
        </p:nvSpPr>
        <p:spPr bwMode="auto">
          <a:xfrm>
            <a:off x="0" y="44610"/>
            <a:ext cx="12192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2645493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全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5196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776289"/>
            <a:ext cx="12192000" cy="574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4000" tIns="72000" rIns="0" bIns="72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第一级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39" name="Oval 35"/>
          <p:cNvSpPr>
            <a:spLocks noChangeArrowheads="1"/>
          </p:cNvSpPr>
          <p:nvPr/>
        </p:nvSpPr>
        <p:spPr bwMode="auto">
          <a:xfrm>
            <a:off x="11664951" y="6597650"/>
            <a:ext cx="480483" cy="215900"/>
          </a:xfrm>
          <a:prstGeom prst="ellipse">
            <a:avLst/>
          </a:prstGeom>
          <a:noFill/>
          <a:ln w="28575" algn="ctr">
            <a:noFill/>
            <a:round/>
          </a:ln>
          <a:effectLst/>
        </p:spPr>
        <p:txBody>
          <a:bodyPr wrap="none" lIns="36000" tIns="36000" rIns="36000" bIns="36000" anchor="ctr"/>
          <a:lstStyle>
            <a:lvl1pPr eaLnBrk="0" hangingPunct="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fld id="{EF335E0B-C4B5-4DC0-96E4-1894A5FAFAE3}" type="slidenum">
              <a:rPr lang="zh-CN" altLang="en-US" sz="1200" smtClean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zh-CN" sz="1200" dirty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8" name="直接连接符 3"/>
          <p:cNvCxnSpPr>
            <a:cxnSpLocks noChangeShapeType="1"/>
          </p:cNvCxnSpPr>
          <p:nvPr/>
        </p:nvCxnSpPr>
        <p:spPr bwMode="auto">
          <a:xfrm flipV="1">
            <a:off x="0" y="666751"/>
            <a:ext cx="12192000" cy="22225"/>
          </a:xfrm>
          <a:prstGeom prst="line">
            <a:avLst/>
          </a:prstGeom>
          <a:noFill/>
          <a:ln w="76200" algn="ctr">
            <a:solidFill>
              <a:schemeClr val="accent5">
                <a:lumMod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" name="标题占位符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4451"/>
            <a:ext cx="12192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6774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1C0808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0808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0808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0808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C0808"/>
          </a:solidFill>
          <a:latin typeface="微软雅黑" panose="020B0503020204020204" pitchFamily="34" charset="-122"/>
          <a:ea typeface="微软雅黑" panose="020B0503020204020204" pitchFamily="34" charset="-122"/>
          <a:cs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1C0808"/>
          </a:solidFill>
          <a:latin typeface="Calibri" panose="020F0502020204030204" pitchFamily="34" charset="0"/>
          <a:ea typeface="黑体" panose="02010609060101010101" pitchFamily="49" charset="-122"/>
          <a:cs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1C0808"/>
          </a:solidFill>
          <a:latin typeface="Calibri" panose="020F0502020204030204" pitchFamily="34" charset="0"/>
          <a:ea typeface="黑体" panose="02010609060101010101" pitchFamily="49" charset="-122"/>
          <a:cs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1C0808"/>
          </a:solidFill>
          <a:latin typeface="Calibri" panose="020F0502020204030204" pitchFamily="34" charset="0"/>
          <a:ea typeface="黑体" panose="02010609060101010101" pitchFamily="49" charset="-122"/>
          <a:cs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1C0808"/>
          </a:solidFill>
          <a:latin typeface="Calibri" panose="020F0502020204030204" pitchFamily="34" charset="0"/>
          <a:ea typeface="黑体" panose="02010609060101010101" pitchFamily="49" charset="-122"/>
          <a:cs typeface="Times New Roman" panose="02020603050405020304" pitchFamily="18" charset="0"/>
        </a:defRPr>
      </a:lvl9pPr>
    </p:titleStyle>
    <p:bodyStyle>
      <a:lvl1pPr marL="265113" indent="-263525" algn="l" defTabSz="193675" rtl="0" eaLnBrk="1" fontAlgn="base" hangingPunct="1">
        <a:spcBef>
          <a:spcPts val="400"/>
        </a:spcBef>
        <a:spcAft>
          <a:spcPts val="400"/>
        </a:spcAft>
        <a:buClr>
          <a:schemeClr val="tx1"/>
        </a:buClr>
        <a:buSzPct val="80000"/>
        <a:buFont typeface="Wingdings" panose="05000000000000000000" pitchFamily="2" charset="2"/>
        <a:buChar char="l"/>
        <a:tabLst>
          <a:tab pos="266700" algn="l"/>
          <a:tab pos="719138" algn="l"/>
          <a:tab pos="1076325" algn="l"/>
          <a:tab pos="1433513" algn="l"/>
          <a:tab pos="1704975" algn="l"/>
          <a:tab pos="1971675" algn="l"/>
          <a:tab pos="2243138" algn="l"/>
          <a:tab pos="2509838" algn="l"/>
          <a:tab pos="2781300" algn="l"/>
          <a:tab pos="3048000" algn="l"/>
          <a:tab pos="3319463" algn="l"/>
          <a:tab pos="3586163" algn="l"/>
          <a:tab pos="3857625" algn="l"/>
          <a:tab pos="4124325" algn="l"/>
          <a:tab pos="4395788" algn="l"/>
          <a:tab pos="4662488" algn="l"/>
          <a:tab pos="4933950" algn="l"/>
          <a:tab pos="5200650" algn="l"/>
          <a:tab pos="5472113" algn="l"/>
        </a:tabLst>
        <a:defRPr sz="2400" b="1" kern="1200">
          <a:solidFill>
            <a:srgbClr val="1C0808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715963" indent="-268288" algn="l" defTabSz="193675" rtl="0" eaLnBrk="1" fontAlgn="base" hangingPunct="1">
        <a:spcBef>
          <a:spcPts val="400"/>
        </a:spcBef>
        <a:spcAft>
          <a:spcPts val="400"/>
        </a:spcAft>
        <a:buClr>
          <a:schemeClr val="tx1"/>
        </a:buClr>
        <a:buSzPct val="80000"/>
        <a:buFont typeface="Wingdings" panose="05000000000000000000" pitchFamily="2" charset="2"/>
        <a:buChar char="u"/>
        <a:tabLst>
          <a:tab pos="266700" algn="l"/>
          <a:tab pos="719138" algn="l"/>
          <a:tab pos="1076325" algn="l"/>
          <a:tab pos="1433513" algn="l"/>
          <a:tab pos="1704975" algn="l"/>
          <a:tab pos="1971675" algn="l"/>
          <a:tab pos="2243138" algn="l"/>
          <a:tab pos="2509838" algn="l"/>
          <a:tab pos="2781300" algn="l"/>
          <a:tab pos="3048000" algn="l"/>
          <a:tab pos="3319463" algn="l"/>
          <a:tab pos="3586163" algn="l"/>
          <a:tab pos="3857625" algn="l"/>
          <a:tab pos="4124325" algn="l"/>
          <a:tab pos="4395788" algn="l"/>
          <a:tab pos="4662488" algn="l"/>
          <a:tab pos="4933950" algn="l"/>
          <a:tab pos="5200650" algn="l"/>
          <a:tab pos="5472113" algn="l"/>
        </a:tabLst>
        <a:defRPr sz="2000" b="1" kern="1200">
          <a:solidFill>
            <a:srgbClr val="1C0808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076325" indent="-180975" algn="l" defTabSz="193675" rtl="0" eaLnBrk="1" fontAlgn="base" hangingPunct="1">
        <a:spcBef>
          <a:spcPts val="400"/>
        </a:spcBef>
        <a:spcAft>
          <a:spcPts val="400"/>
        </a:spcAft>
        <a:buClr>
          <a:schemeClr val="tx1"/>
        </a:buClr>
        <a:buFont typeface="Times New Roman" panose="02020603050405020304" pitchFamily="18" charset="0"/>
        <a:buChar char="-"/>
        <a:tabLst>
          <a:tab pos="266700" algn="l"/>
          <a:tab pos="719138" algn="l"/>
          <a:tab pos="1076325" algn="l"/>
          <a:tab pos="1433513" algn="l"/>
          <a:tab pos="1704975" algn="l"/>
          <a:tab pos="1971675" algn="l"/>
          <a:tab pos="2243138" algn="l"/>
          <a:tab pos="2509838" algn="l"/>
          <a:tab pos="2781300" algn="l"/>
          <a:tab pos="3048000" algn="l"/>
          <a:tab pos="3319463" algn="l"/>
          <a:tab pos="3586163" algn="l"/>
          <a:tab pos="3857625" algn="l"/>
          <a:tab pos="4124325" algn="l"/>
          <a:tab pos="4395788" algn="l"/>
          <a:tab pos="4662488" algn="l"/>
          <a:tab pos="4933950" algn="l"/>
          <a:tab pos="5200650" algn="l"/>
          <a:tab pos="5472113" algn="l"/>
        </a:tabLst>
        <a:defRPr sz="2000" b="1" kern="1200">
          <a:solidFill>
            <a:srgbClr val="1C0808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433513" indent="-87313" algn="l" defTabSz="193675" rtl="0" eaLnBrk="1" fontAlgn="base" hangingPunct="1">
        <a:lnSpc>
          <a:spcPct val="125000"/>
        </a:lnSpc>
        <a:spcBef>
          <a:spcPct val="35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-"/>
        <a:tabLst>
          <a:tab pos="266700" algn="l"/>
          <a:tab pos="719138" algn="l"/>
          <a:tab pos="1076325" algn="l"/>
          <a:tab pos="1433513" algn="l"/>
          <a:tab pos="1704975" algn="l"/>
          <a:tab pos="1971675" algn="l"/>
          <a:tab pos="2243138" algn="l"/>
          <a:tab pos="2509838" algn="l"/>
          <a:tab pos="2781300" algn="l"/>
          <a:tab pos="3048000" algn="l"/>
          <a:tab pos="3319463" algn="l"/>
          <a:tab pos="3586163" algn="l"/>
          <a:tab pos="3857625" algn="l"/>
          <a:tab pos="4124325" algn="l"/>
          <a:tab pos="4395788" algn="l"/>
          <a:tab pos="4662488" algn="l"/>
          <a:tab pos="4933950" algn="l"/>
          <a:tab pos="5200650" algn="l"/>
          <a:tab pos="5472113" algn="l"/>
        </a:tabLst>
        <a:defRPr sz="1400" b="1" kern="1200">
          <a:solidFill>
            <a:srgbClr val="1C0808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786063" indent="-228600" algn="l" defTabSz="193675" rtl="0" eaLnBrk="1" fontAlgn="base" hangingPunct="1">
        <a:lnSpc>
          <a:spcPct val="125000"/>
        </a:lnSpc>
        <a:spcBef>
          <a:spcPct val="20000"/>
        </a:spcBef>
        <a:spcAft>
          <a:spcPct val="0"/>
        </a:spcAft>
        <a:buClr>
          <a:schemeClr val="accent1"/>
        </a:buClr>
        <a:buChar char="•"/>
        <a:tabLst>
          <a:tab pos="266700" algn="l"/>
          <a:tab pos="719138" algn="l"/>
          <a:tab pos="1076325" algn="l"/>
          <a:tab pos="1433513" algn="l"/>
          <a:tab pos="1704975" algn="l"/>
          <a:tab pos="1971675" algn="l"/>
          <a:tab pos="2243138" algn="l"/>
          <a:tab pos="2509838" algn="l"/>
          <a:tab pos="2781300" algn="l"/>
          <a:tab pos="3048000" algn="l"/>
          <a:tab pos="3319463" algn="l"/>
          <a:tab pos="3586163" algn="l"/>
          <a:tab pos="3857625" algn="l"/>
          <a:tab pos="4124325" algn="l"/>
          <a:tab pos="4395788" algn="l"/>
          <a:tab pos="4662488" algn="l"/>
          <a:tab pos="4933950" algn="l"/>
          <a:tab pos="5200650" algn="l"/>
          <a:tab pos="5472113" algn="l"/>
        </a:tabLst>
        <a:defRPr sz="1200" kern="1200">
          <a:solidFill>
            <a:schemeClr val="tx1"/>
          </a:solidFill>
          <a:latin typeface="Comic Sans MS" panose="030F0702030302020204" pitchFamily="66" charset="0"/>
          <a:ea typeface="文鼎粗钢笔行楷" pitchFamily="33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8D69F-8B1E-456F-A0E3-D4520D261B20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noProof="0" dirty="0"/>
              <a:t>菜品细粒度分类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2B2F2C-5312-4C9C-B9AE-475F172904F7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CN" dirty="0"/>
              <a:t>Tricks are all you need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56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5436335-4252-45B2-B68F-81264F349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764630"/>
            <a:ext cx="12192000" cy="576000"/>
          </a:xfrm>
        </p:spPr>
        <p:txBody>
          <a:bodyPr/>
          <a:lstStyle/>
          <a:p>
            <a:r>
              <a:rPr lang="zh-CN" altLang="en-US" dirty="0"/>
              <a:t>验证集中预测最不准确的</a:t>
            </a:r>
            <a:r>
              <a:rPr lang="en-US" altLang="zh-CN" dirty="0"/>
              <a:t>Top10</a:t>
            </a:r>
            <a:r>
              <a:rPr lang="zh-CN" altLang="en-US" dirty="0"/>
              <a:t>类别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0F89A5-21E2-4DD9-9E6B-EFD6AB0A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结果分析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BED8B5E-2D74-427B-9FEF-E0B24E914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53" y="1462726"/>
            <a:ext cx="2406682" cy="18060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F97E3AE-FE2D-4799-BCEE-A65D8AC1A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163" y="1453418"/>
            <a:ext cx="2182510" cy="18060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7EBE98F-24B9-4871-9A3B-86BB9B6F8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353" y="3372225"/>
            <a:ext cx="2406682" cy="180601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CC1D66C-0CB2-4085-84A0-72B369707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163" y="3372225"/>
            <a:ext cx="2182510" cy="180601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BBB0C08-B6B4-4339-BB27-24213EE5F8FB}"/>
              </a:ext>
            </a:extLst>
          </p:cNvPr>
          <p:cNvSpPr txBox="1"/>
          <p:nvPr/>
        </p:nvSpPr>
        <p:spPr>
          <a:xfrm>
            <a:off x="6564747" y="5373350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类内差异大，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top1_acc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top5_acc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得分都小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F33D5C-2C94-4350-AD27-B59B0A8A1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639" y="1535736"/>
            <a:ext cx="4105848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5436335-4252-45B2-B68F-81264F349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764630"/>
            <a:ext cx="12192000" cy="576000"/>
          </a:xfrm>
        </p:spPr>
        <p:txBody>
          <a:bodyPr/>
          <a:lstStyle/>
          <a:p>
            <a:r>
              <a:rPr lang="zh-CN" altLang="en-US" dirty="0"/>
              <a:t>验证集中预测最不准确的</a:t>
            </a:r>
            <a:r>
              <a:rPr lang="en-US" altLang="zh-CN" dirty="0"/>
              <a:t>Top10</a:t>
            </a:r>
            <a:r>
              <a:rPr lang="zh-CN" altLang="en-US" dirty="0"/>
              <a:t>类别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0F89A5-21E2-4DD9-9E6B-EFD6AB0A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结果分析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BBB0C08-B6B4-4339-BB27-24213EE5F8FB}"/>
              </a:ext>
            </a:extLst>
          </p:cNvPr>
          <p:cNvSpPr txBox="1"/>
          <p:nvPr/>
        </p:nvSpPr>
        <p:spPr>
          <a:xfrm>
            <a:off x="6539096" y="5685757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类间相似度高，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top1_acc_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较小，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top5_acc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较大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AA889A3-741F-4CBE-800B-62A8B10EB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41" y="1376971"/>
            <a:ext cx="4077269" cy="393437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563853D-5F88-497E-B81E-3580705B9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53" y="1341911"/>
            <a:ext cx="2463782" cy="164359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95CB460-7B02-470B-8CE8-2F01D36CE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161" y="1341285"/>
            <a:ext cx="2320565" cy="164359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CE9B552-2DF4-408D-85A5-A34A3C54A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253" y="3439871"/>
            <a:ext cx="2463782" cy="171885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1DE704E-FFB1-4919-B38B-E56CA27311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161" y="3451704"/>
            <a:ext cx="2320565" cy="1716214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852CEEA-76CF-43D0-A3D2-D21D32513A22}"/>
              </a:ext>
            </a:extLst>
          </p:cNvPr>
          <p:cNvSpPr txBox="1"/>
          <p:nvPr/>
        </p:nvSpPr>
        <p:spPr>
          <a:xfrm>
            <a:off x="8088398" y="3036381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类别</a:t>
            </a:r>
            <a:r>
              <a:rPr lang="en-US" altLang="zh-CN" dirty="0"/>
              <a:t>303</a:t>
            </a:r>
            <a:r>
              <a:rPr lang="zh-CN" altLang="en-US" dirty="0"/>
              <a:t>：牛肉米粉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073874F-6E45-4053-A395-4239232B8CDD}"/>
              </a:ext>
            </a:extLst>
          </p:cNvPr>
          <p:cNvSpPr txBox="1"/>
          <p:nvPr/>
        </p:nvSpPr>
        <p:spPr>
          <a:xfrm>
            <a:off x="8088398" y="5251457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类别</a:t>
            </a:r>
            <a:r>
              <a:rPr lang="en-US" altLang="zh-CN" dirty="0"/>
              <a:t>675</a:t>
            </a:r>
            <a:r>
              <a:rPr lang="zh-CN" altLang="en-US" dirty="0"/>
              <a:t>：牛肉面？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4C81DA98-8503-464D-B8F8-6A7DBD87BF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138" y="5992563"/>
            <a:ext cx="4606499" cy="535904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B5D61B15-18A1-4A80-89CC-A03600781A9F}"/>
              </a:ext>
            </a:extLst>
          </p:cNvPr>
          <p:cNvSpPr txBox="1"/>
          <p:nvPr/>
        </p:nvSpPr>
        <p:spPr>
          <a:xfrm>
            <a:off x="838766" y="5685757"/>
            <a:ext cx="4030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类别</a:t>
            </a:r>
            <a:r>
              <a:rPr lang="en-US" altLang="zh-CN" dirty="0"/>
              <a:t>303</a:t>
            </a:r>
            <a:r>
              <a:rPr lang="zh-CN" altLang="en-US" dirty="0"/>
              <a:t>的验证集中，不同图片被预测的</a:t>
            </a:r>
            <a:r>
              <a:rPr lang="en-US" altLang="zh-CN" dirty="0"/>
              <a:t>top1</a:t>
            </a:r>
            <a:r>
              <a:rPr lang="zh-CN" altLang="en-US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419188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5436335-4252-45B2-B68F-81264F349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764630"/>
            <a:ext cx="12192000" cy="6093370"/>
          </a:xfrm>
        </p:spPr>
        <p:txBody>
          <a:bodyPr/>
          <a:lstStyle/>
          <a:p>
            <a:r>
              <a:rPr lang="zh-CN" altLang="en-US" dirty="0"/>
              <a:t>不足之处：</a:t>
            </a:r>
            <a:endParaRPr lang="en-US" altLang="zh-CN" dirty="0"/>
          </a:p>
          <a:p>
            <a:pPr lvl="1"/>
            <a:r>
              <a:rPr lang="zh-CN" altLang="en-US" dirty="0"/>
              <a:t>受限于计算资源，未针对</a:t>
            </a:r>
            <a:r>
              <a:rPr lang="en-US" altLang="zh-CN" dirty="0" err="1"/>
              <a:t>swin</a:t>
            </a:r>
            <a:r>
              <a:rPr lang="en-US" altLang="zh-CN" dirty="0"/>
              <a:t> </a:t>
            </a:r>
            <a:r>
              <a:rPr lang="en-US" altLang="zh-CN" dirty="0" err="1"/>
              <a:t>transfomer</a:t>
            </a:r>
            <a:r>
              <a:rPr lang="zh-CN" altLang="en-US" dirty="0"/>
              <a:t>准确调参</a:t>
            </a:r>
            <a:endParaRPr lang="en-US" altLang="zh-CN" dirty="0"/>
          </a:p>
          <a:p>
            <a:pPr lvl="1"/>
            <a:r>
              <a:rPr lang="zh-CN" altLang="en-US" dirty="0"/>
              <a:t>未尝试模型融合策略</a:t>
            </a:r>
            <a:endParaRPr lang="en-US" altLang="zh-CN" dirty="0"/>
          </a:p>
          <a:p>
            <a:pPr lvl="1"/>
            <a:r>
              <a:rPr lang="zh-CN" altLang="en-US" dirty="0"/>
              <a:t>对度量学习不够了解，</a:t>
            </a:r>
            <a:r>
              <a:rPr lang="en-US" altLang="zh-CN" dirty="0"/>
              <a:t>Center loss</a:t>
            </a:r>
            <a:r>
              <a:rPr lang="zh-CN" altLang="en-US" dirty="0"/>
              <a:t>属于比较早的方法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改进之处：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模型：</a:t>
            </a:r>
            <a:endParaRPr lang="en-US" altLang="zh-CN" dirty="0"/>
          </a:p>
          <a:p>
            <a:pPr marL="1093787" lvl="2" indent="-285750"/>
            <a:r>
              <a:rPr lang="zh-CN" altLang="en-US" sz="1600" b="0" dirty="0"/>
              <a:t>更大、更强的模型</a:t>
            </a:r>
            <a:endParaRPr lang="en-US" altLang="zh-CN" sz="1600" b="0" dirty="0"/>
          </a:p>
          <a:p>
            <a:pPr marL="1093787" lvl="2" indent="-285750"/>
            <a:r>
              <a:rPr lang="zh-CN" altLang="en-US" sz="1600" b="0" dirty="0"/>
              <a:t>集成学习，联合学习</a:t>
            </a:r>
            <a:endParaRPr lang="en-US" altLang="zh-CN" sz="1600" b="0" dirty="0"/>
          </a:p>
          <a:p>
            <a:pPr lvl="1"/>
            <a:r>
              <a:rPr lang="zh-CN" altLang="en-US" dirty="0"/>
              <a:t>数据：</a:t>
            </a:r>
            <a:endParaRPr lang="en-US" altLang="zh-CN" dirty="0"/>
          </a:p>
          <a:p>
            <a:pPr marL="1093787" lvl="2" indent="-285750"/>
            <a:r>
              <a:rPr lang="zh-CN" altLang="en-US" sz="1600" b="0" dirty="0"/>
              <a:t>剔除标注不合理的样本</a:t>
            </a:r>
            <a:endParaRPr lang="en-US" altLang="zh-CN" sz="1600" dirty="0"/>
          </a:p>
          <a:p>
            <a:pPr marL="1093787" lvl="2" indent="-285750"/>
            <a:r>
              <a:rPr lang="zh-CN" altLang="en-US" sz="1600" b="0" dirty="0"/>
              <a:t>结合</a:t>
            </a:r>
            <a:r>
              <a:rPr lang="en-US" altLang="zh-CN" sz="1600" b="0" dirty="0"/>
              <a:t>TSCL</a:t>
            </a:r>
            <a:r>
              <a:rPr lang="zh-CN" altLang="en-US" sz="1600" b="0" dirty="0"/>
              <a:t>（</a:t>
            </a:r>
            <a:r>
              <a:rPr lang="en-US" altLang="zh-CN" sz="1600" b="0" dirty="0"/>
              <a:t> teacher-student curriculum learning </a:t>
            </a:r>
            <a:r>
              <a:rPr lang="zh-CN" altLang="en-US" sz="1600" b="0" dirty="0"/>
              <a:t>）增加训练数据</a:t>
            </a:r>
            <a:endParaRPr lang="en-US" altLang="zh-CN" sz="1600" b="0" dirty="0"/>
          </a:p>
          <a:p>
            <a:pPr lvl="1"/>
            <a:r>
              <a:rPr lang="zh-CN" altLang="en-US" dirty="0"/>
              <a:t>损失</a:t>
            </a:r>
            <a:endParaRPr lang="en-US" altLang="zh-CN" dirty="0"/>
          </a:p>
          <a:p>
            <a:pPr marL="1093787" lvl="2" indent="-285750"/>
            <a:r>
              <a:rPr lang="en-US" altLang="zh-CN" sz="1600" b="0" dirty="0" err="1"/>
              <a:t>SphereFace</a:t>
            </a:r>
            <a:r>
              <a:rPr lang="zh-CN" altLang="en-US" sz="1600" b="0" dirty="0"/>
              <a:t>、</a:t>
            </a:r>
            <a:r>
              <a:rPr lang="en-US" altLang="zh-CN" sz="1600" b="0" dirty="0" err="1"/>
              <a:t>CosFace</a:t>
            </a:r>
            <a:r>
              <a:rPr lang="zh-CN" altLang="en-US" sz="1600" b="0" dirty="0"/>
              <a:t>、</a:t>
            </a:r>
            <a:r>
              <a:rPr lang="en-US" altLang="zh-CN" sz="1600" b="0" dirty="0" err="1"/>
              <a:t>ArcFace</a:t>
            </a:r>
            <a:r>
              <a:rPr lang="zh-CN" altLang="en-US" sz="1600" b="0" dirty="0"/>
              <a:t>等可能是更好的损失函数</a:t>
            </a:r>
            <a:endParaRPr lang="en-US" altLang="zh-CN" sz="1600" b="0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0F89A5-21E2-4DD9-9E6B-EFD6AB0A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不足与改进</a:t>
            </a:r>
          </a:p>
        </p:txBody>
      </p:sp>
    </p:spTree>
    <p:extLst>
      <p:ext uri="{BB962C8B-B14F-4D97-AF65-F5344CB8AC3E}">
        <p14:creationId xmlns:p14="http://schemas.microsoft.com/office/powerpoint/2010/main" val="8547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7E8943B-A6F8-44B5-A8AB-3562648C28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52B5D2D-BDE3-41F7-966E-B6DE2E85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分工情况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E10EAE6-D652-45FB-92A6-A054ABD6C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140090"/>
              </p:ext>
            </p:extLst>
          </p:nvPr>
        </p:nvGraphicFramePr>
        <p:xfrm>
          <a:off x="1006764" y="1370829"/>
          <a:ext cx="8691418" cy="306262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345709">
                  <a:extLst>
                    <a:ext uri="{9D8B030D-6E8A-4147-A177-3AD203B41FA5}">
                      <a16:colId xmlns:a16="http://schemas.microsoft.com/office/drawing/2014/main" val="4076238987"/>
                    </a:ext>
                  </a:extLst>
                </a:gridCol>
                <a:gridCol w="4345709">
                  <a:extLst>
                    <a:ext uri="{9D8B030D-6E8A-4147-A177-3AD203B41FA5}">
                      <a16:colId xmlns:a16="http://schemas.microsoft.com/office/drawing/2014/main" val="2283595102"/>
                    </a:ext>
                  </a:extLst>
                </a:gridCol>
              </a:tblGrid>
              <a:tr h="5104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参与者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32616"/>
                  </a:ext>
                </a:extLst>
              </a:tr>
              <a:tr h="5104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模型比选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齐玉、李世林、殷奕轩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47567"/>
                  </a:ext>
                </a:extLst>
              </a:tr>
              <a:tr h="5104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数据增强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齐玉、殷奕轩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171"/>
                  </a:ext>
                </a:extLst>
              </a:tr>
              <a:tr h="5104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损失函数设计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齐玉、殷奕轩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851690"/>
                  </a:ext>
                </a:extLst>
              </a:tr>
              <a:tr h="5104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结果分析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郝宇飞、高明亮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40967"/>
                  </a:ext>
                </a:extLst>
              </a:tr>
              <a:tr h="510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PPT</a:t>
                      </a:r>
                      <a:r>
                        <a:rPr lang="zh-CN" altLang="en-US" dirty="0"/>
                        <a:t>制作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齐玉、李世林、殷奕轩、郝宇飞、高明亮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75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015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 2"/>
          <p:cNvSpPr>
            <a:spLocks noGrp="1" noChangeArrowheads="1"/>
          </p:cNvSpPr>
          <p:nvPr/>
        </p:nvSpPr>
        <p:spPr bwMode="auto">
          <a:xfrm>
            <a:off x="1524000" y="776289"/>
            <a:ext cx="9144000" cy="574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1C0808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2209800" y="2276476"/>
            <a:ext cx="7772400" cy="2379663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4400" b="1" spc="400" dirty="0">
                <a:solidFill>
                  <a:schemeClr val="accent5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谢谢各位老师同学</a:t>
            </a:r>
            <a:br>
              <a:rPr lang="en-US" altLang="zh-CN" sz="4400" b="1" spc="400" dirty="0">
                <a:solidFill>
                  <a:schemeClr val="accent5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zh-CN" altLang="en-US" sz="4400" b="1" spc="400" dirty="0">
                <a:solidFill>
                  <a:schemeClr val="accent5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敬请批评指正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42E508-9389-4918-8D2E-51872288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518"/>
            <a:ext cx="12192000" cy="576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5436335-4252-45B2-B68F-81264F349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82393"/>
            <a:ext cx="12192000" cy="6093370"/>
          </a:xfrm>
        </p:spPr>
        <p:txBody>
          <a:bodyPr/>
          <a:lstStyle/>
          <a:p>
            <a:r>
              <a:rPr lang="zh-CN" altLang="en-US" dirty="0"/>
              <a:t>菜品细粒度分类与一般分类问题有何不同？</a:t>
            </a:r>
            <a:endParaRPr lang="en-US" altLang="zh-CN" dirty="0"/>
          </a:p>
          <a:p>
            <a:pPr lvl="1"/>
            <a:r>
              <a:rPr lang="zh-CN" altLang="en-US" dirty="0"/>
              <a:t>类间易混淆，类内差异大</a:t>
            </a:r>
            <a:endParaRPr lang="en-US" altLang="zh-CN" dirty="0"/>
          </a:p>
          <a:p>
            <a:pPr lvl="1"/>
            <a:r>
              <a:rPr lang="zh-CN" altLang="en-US" dirty="0"/>
              <a:t>关键特征高度局部性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从以下几个方面分析问题：</a:t>
            </a:r>
            <a:endParaRPr lang="en-US" altLang="zh-CN" dirty="0"/>
          </a:p>
          <a:p>
            <a:pPr lvl="1"/>
            <a:r>
              <a:rPr lang="zh-CN" altLang="en-US" dirty="0"/>
              <a:t>模型比选</a:t>
            </a:r>
            <a:endParaRPr lang="en-US" altLang="zh-CN" dirty="0"/>
          </a:p>
          <a:p>
            <a:pPr lvl="1"/>
            <a:r>
              <a:rPr lang="zh-CN" altLang="en-US" dirty="0"/>
              <a:t>数据增强</a:t>
            </a:r>
            <a:endParaRPr lang="en-US" altLang="zh-CN" dirty="0"/>
          </a:p>
          <a:p>
            <a:pPr lvl="1"/>
            <a:r>
              <a:rPr lang="zh-CN" altLang="en-US" dirty="0"/>
              <a:t>损失函数</a:t>
            </a:r>
            <a:endParaRPr lang="en-US" altLang="zh-CN" dirty="0"/>
          </a:p>
          <a:p>
            <a:pPr lvl="1"/>
            <a:r>
              <a:rPr lang="zh-CN" altLang="en-US" dirty="0"/>
              <a:t>训练策略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0F89A5-21E2-4DD9-9E6B-EFD6AB0A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</a:t>
            </a:r>
            <a:r>
              <a:rPr lang="zh-CN" altLang="en-US" dirty="0"/>
              <a:t>问题分析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614700-B7F4-4DEB-8264-67764F47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318" y="764631"/>
            <a:ext cx="5073645" cy="4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7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16E798-7FD9-497A-BE64-0A2EE210F4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选取了研究中常用的模型，统一训练参数，初步比选：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在这一任务中，</a:t>
            </a:r>
            <a:r>
              <a:rPr lang="en-US" altLang="zh-CN" dirty="0" err="1"/>
              <a:t>Swin</a:t>
            </a:r>
            <a:r>
              <a:rPr lang="en-US" altLang="zh-CN" dirty="0"/>
              <a:t> Transformer</a:t>
            </a:r>
            <a:r>
              <a:rPr lang="zh-CN" altLang="en-US" dirty="0"/>
              <a:t>展现了很高的潜力。</a:t>
            </a:r>
            <a:endParaRPr lang="en-US" altLang="zh-CN" dirty="0"/>
          </a:p>
          <a:p>
            <a:pPr lvl="1"/>
            <a:r>
              <a:rPr lang="zh-CN" altLang="en-US" dirty="0"/>
              <a:t>受计算资源所限，使用</a:t>
            </a:r>
            <a:r>
              <a:rPr lang="en-US" altLang="zh-CN" dirty="0"/>
              <a:t>resnet50</a:t>
            </a:r>
            <a:r>
              <a:rPr lang="zh-CN" altLang="en-US" dirty="0"/>
              <a:t>作为调参</a:t>
            </a:r>
            <a:r>
              <a:rPr lang="en-US" altLang="zh-CN" dirty="0"/>
              <a:t>baseline</a:t>
            </a:r>
            <a:r>
              <a:rPr lang="zh-CN" altLang="en-US" dirty="0"/>
              <a:t>，进行参数调整，选取到最优参数之后，再应用到</a:t>
            </a:r>
            <a:r>
              <a:rPr lang="en-US" altLang="zh-CN" dirty="0" err="1"/>
              <a:t>swin</a:t>
            </a:r>
            <a:r>
              <a:rPr lang="en-US" altLang="zh-CN" dirty="0"/>
              <a:t> transformer </a:t>
            </a:r>
            <a:r>
              <a:rPr lang="zh-CN" altLang="en-US" dirty="0"/>
              <a:t>当中。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844CC6E-9395-40D3-9B2D-EAAAD8B7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模型比选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72C4271-0118-49C6-AE5A-EC6371352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70758"/>
              </p:ext>
            </p:extLst>
          </p:nvPr>
        </p:nvGraphicFramePr>
        <p:xfrm>
          <a:off x="390236" y="1537084"/>
          <a:ext cx="8127999" cy="2595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04230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735479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5168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TOP1</a:t>
                      </a:r>
                      <a:r>
                        <a:rPr lang="zh-CN" altLang="en-US" dirty="0"/>
                        <a:t>准确率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TOP5</a:t>
                      </a:r>
                      <a:r>
                        <a:rPr lang="zh-CN" altLang="en-US" dirty="0"/>
                        <a:t>准确率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99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ResNet50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2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ResNet101_32x8d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286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EfficientNet_B3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8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Swin_transformer_small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9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Swin_transformer_base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0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Swin_transformer_large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0.954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57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5102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8E24510-9852-4A8C-B418-55C945810B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 err="1"/>
              <a:t>Cutmix</a:t>
            </a:r>
            <a:r>
              <a:rPr lang="zh-CN" altLang="en-US" dirty="0"/>
              <a:t>和</a:t>
            </a:r>
            <a:r>
              <a:rPr lang="en-US" altLang="zh-CN" dirty="0" err="1"/>
              <a:t>Mixup</a:t>
            </a:r>
            <a:r>
              <a:rPr lang="zh-CN" altLang="en-US" dirty="0"/>
              <a:t>对任务有明显提升。</a:t>
            </a:r>
            <a:endParaRPr lang="en-US" altLang="zh-CN" dirty="0"/>
          </a:p>
          <a:p>
            <a:pPr lvl="1"/>
            <a:r>
              <a:rPr lang="en-US" altLang="zh-CN" dirty="0"/>
              <a:t>Random Augment</a:t>
            </a:r>
            <a:r>
              <a:rPr lang="zh-CN" altLang="en-US" dirty="0"/>
              <a:t>对特征空间扰动过大，未取得明显提升。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8F0FDCD-49A9-4324-809E-F37DDBAC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数据增强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6F55A4F-1042-4BD7-A558-BD3CE5A28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45623"/>
              </p:ext>
            </p:extLst>
          </p:nvPr>
        </p:nvGraphicFramePr>
        <p:xfrm>
          <a:off x="154709" y="888538"/>
          <a:ext cx="10804235" cy="29667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160847">
                  <a:extLst>
                    <a:ext uri="{9D8B030D-6E8A-4147-A177-3AD203B41FA5}">
                      <a16:colId xmlns:a16="http://schemas.microsoft.com/office/drawing/2014/main" val="1649943652"/>
                    </a:ext>
                  </a:extLst>
                </a:gridCol>
                <a:gridCol w="2160847">
                  <a:extLst>
                    <a:ext uri="{9D8B030D-6E8A-4147-A177-3AD203B41FA5}">
                      <a16:colId xmlns:a16="http://schemas.microsoft.com/office/drawing/2014/main" val="1377275813"/>
                    </a:ext>
                  </a:extLst>
                </a:gridCol>
                <a:gridCol w="2160847">
                  <a:extLst>
                    <a:ext uri="{9D8B030D-6E8A-4147-A177-3AD203B41FA5}">
                      <a16:colId xmlns:a16="http://schemas.microsoft.com/office/drawing/2014/main" val="973688545"/>
                    </a:ext>
                  </a:extLst>
                </a:gridCol>
                <a:gridCol w="2160847">
                  <a:extLst>
                    <a:ext uri="{9D8B030D-6E8A-4147-A177-3AD203B41FA5}">
                      <a16:colId xmlns:a16="http://schemas.microsoft.com/office/drawing/2014/main" val="1561612764"/>
                    </a:ext>
                  </a:extLst>
                </a:gridCol>
                <a:gridCol w="2160847">
                  <a:extLst>
                    <a:ext uri="{9D8B030D-6E8A-4147-A177-3AD203B41FA5}">
                      <a16:colId xmlns:a16="http://schemas.microsoft.com/office/drawing/2014/main" val="1514638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57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ColorJitter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8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H.Flip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4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RandomAffine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31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Cutmix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3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Mixup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13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Random Augment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×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25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Top1 acc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0.744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0.750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（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+0.005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0.759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（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+0.015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0.745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（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+0.001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）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1724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9399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8B34FB-4714-4294-AFB4-A8073BAA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针对损失函数做了如下探索</a:t>
            </a:r>
            <a:endParaRPr lang="en-US" altLang="zh-CN" dirty="0"/>
          </a:p>
          <a:p>
            <a:pPr lvl="1"/>
            <a:r>
              <a:rPr lang="en-US" altLang="zh-CN" dirty="0"/>
              <a:t>Label smooth: 0.751</a:t>
            </a:r>
            <a:r>
              <a:rPr lang="en-US" altLang="zh-CN" dirty="0">
                <a:solidFill>
                  <a:srgbClr val="C00000"/>
                </a:solidFill>
              </a:rPr>
              <a:t>(+0.006)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Label smooth </a:t>
            </a:r>
            <a:r>
              <a:rPr lang="zh-CN" altLang="en-US" dirty="0">
                <a:solidFill>
                  <a:schemeClr val="tx1"/>
                </a:solidFill>
              </a:rPr>
              <a:t>为何有效？拉大类间距离，同一类样本向聚类中心靠拢</a:t>
            </a:r>
            <a:endParaRPr lang="en-US" altLang="zh-CN" dirty="0">
              <a:solidFill>
                <a:schemeClr val="tx1"/>
              </a:solidFill>
            </a:endParaRPr>
          </a:p>
          <a:p>
            <a:pPr marL="447675" lvl="1" indent="0">
              <a:buNone/>
            </a:pPr>
            <a:endParaRPr lang="zh-CN" altLang="en-US" b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3A466E-CBB8-4D26-8B17-100D71EF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损失函数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2D5F9C-BD84-4C2D-940D-1529A9E271AE}"/>
              </a:ext>
            </a:extLst>
          </p:cNvPr>
          <p:cNvSpPr txBox="1"/>
          <p:nvPr/>
        </p:nvSpPr>
        <p:spPr>
          <a:xfrm>
            <a:off x="602673" y="6093370"/>
            <a:ext cx="11097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Müller R, </a:t>
            </a:r>
            <a:r>
              <a:rPr lang="en-US" altLang="zh-CN" dirty="0" err="1"/>
              <a:t>Kornblith</a:t>
            </a:r>
            <a:r>
              <a:rPr lang="en-US" altLang="zh-CN" dirty="0"/>
              <a:t> S, Hinton G. When does label smoothing help? [J].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arXiv:190602629, 2019, 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16DEC8-5DD4-4225-A6FE-FBCFE8CC4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3" y="2149817"/>
            <a:ext cx="8560240" cy="39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4496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68B34FB-4714-4294-AFB4-A8073BAA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针对损失函数做了如下探索</a:t>
            </a:r>
            <a:endParaRPr lang="en-US" altLang="zh-CN" b="0" dirty="0"/>
          </a:p>
          <a:p>
            <a:pPr lvl="1"/>
            <a:r>
              <a:rPr lang="en-US" altLang="zh-CN" dirty="0"/>
              <a:t>Center loss </a:t>
            </a:r>
            <a:r>
              <a:rPr lang="zh-CN" altLang="en-US" dirty="0"/>
              <a:t>，进一步拉大类间距离：</a:t>
            </a:r>
            <a:r>
              <a:rPr lang="en-US" altLang="zh-CN" dirty="0"/>
              <a:t>0.759</a:t>
            </a:r>
            <a:r>
              <a:rPr lang="en-US" altLang="zh-CN" dirty="0">
                <a:solidFill>
                  <a:srgbClr val="C00000"/>
                </a:solidFill>
              </a:rPr>
              <a:t>(+0.015)</a:t>
            </a:r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BCE loss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/>
              <a:t>0.726</a:t>
            </a:r>
            <a:r>
              <a:rPr lang="en-US" altLang="zh-CN" dirty="0">
                <a:solidFill>
                  <a:srgbClr val="00B050"/>
                </a:solidFill>
              </a:rPr>
              <a:t>(-0.018)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BCE loss</a:t>
            </a:r>
            <a:r>
              <a:rPr lang="zh-CN" altLang="en-US" dirty="0">
                <a:solidFill>
                  <a:schemeClr val="tx1"/>
                </a:solidFill>
              </a:rPr>
              <a:t>类间没有竞争关系，导致效果不佳。更加印证了损失函数需要拉大类间距离的想法。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83A466E-CBB8-4D26-8B17-100D71EF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损失函数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E25ED7-D34B-4FA7-95CA-0467E7541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6" y="2005989"/>
            <a:ext cx="5461281" cy="13081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2E1BD1-8C41-47F4-B019-1BD183954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289" y="1730494"/>
            <a:ext cx="6324235" cy="228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151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8CC2362-6D81-479E-B06D-EF94771B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训练策略</a:t>
            </a: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327EC03A-43F7-4988-BE20-945D467B3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352125"/>
              </p:ext>
            </p:extLst>
          </p:nvPr>
        </p:nvGraphicFramePr>
        <p:xfrm>
          <a:off x="381000" y="1174461"/>
          <a:ext cx="10515598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267632">
                  <a:extLst>
                    <a:ext uri="{9D8B030D-6E8A-4147-A177-3AD203B41FA5}">
                      <a16:colId xmlns:a16="http://schemas.microsoft.com/office/drawing/2014/main" val="1897784853"/>
                    </a:ext>
                  </a:extLst>
                </a:gridCol>
                <a:gridCol w="2623983">
                  <a:extLst>
                    <a:ext uri="{9D8B030D-6E8A-4147-A177-3AD203B41FA5}">
                      <a16:colId xmlns:a16="http://schemas.microsoft.com/office/drawing/2014/main" val="3014991198"/>
                    </a:ext>
                  </a:extLst>
                </a:gridCol>
                <a:gridCol w="2623983">
                  <a:extLst>
                    <a:ext uri="{9D8B030D-6E8A-4147-A177-3AD203B41FA5}">
                      <a16:colId xmlns:a16="http://schemas.microsoft.com/office/drawing/2014/main" val="25054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训练策略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验证准确率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准确率提升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58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Baseline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0.744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6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Cosine Schedule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+0.002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0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Warm 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-0.004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47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Stochastic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+0.007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5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Image size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224</a:t>
                      </a:r>
                      <a:r>
                        <a:rPr lang="en-US" altLang="zh-CN" dirty="0">
                          <a:sym typeface="Wingdings" panose="05000000000000000000" pitchFamily="2" charset="2"/>
                        </a:rPr>
                        <a:t>384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+0.017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05092"/>
                  </a:ext>
                </a:extLst>
              </a:tr>
            </a:tbl>
          </a:graphicData>
        </a:graphic>
      </p:graphicFrame>
      <p:sp>
        <p:nvSpPr>
          <p:cNvPr id="8" name="文本占位符 1">
            <a:extLst>
              <a:ext uri="{FF2B5EF4-FFF2-40B4-BE49-F238E27FC236}">
                <a16:creationId xmlns:a16="http://schemas.microsoft.com/office/drawing/2014/main" id="{4FC22C1F-262E-4286-8121-500DF16B2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595254"/>
            <a:ext cx="12192000" cy="3002185"/>
          </a:xfrm>
        </p:spPr>
        <p:txBody>
          <a:bodyPr/>
          <a:lstStyle/>
          <a:p>
            <a:pPr marL="447675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Stochastic Depth</a:t>
            </a:r>
            <a:r>
              <a:rPr lang="zh-CN" altLang="en-US" dirty="0"/>
              <a:t>有明显特升</a:t>
            </a:r>
            <a:endParaRPr lang="en-US" altLang="zh-CN" dirty="0"/>
          </a:p>
          <a:p>
            <a:pPr lvl="1"/>
            <a:r>
              <a:rPr lang="zh-CN" altLang="en-US" dirty="0"/>
              <a:t>增加图像尺寸对于该任务提升很大。原因可能在于关键特征高度局部性，放大图像尺寸对于识别局部精细的特征有较大帮助。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08550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5436335-4252-45B2-B68F-81264F349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764630"/>
            <a:ext cx="12192000" cy="6048760"/>
          </a:xfrm>
        </p:spPr>
        <p:txBody>
          <a:bodyPr/>
          <a:lstStyle/>
          <a:p>
            <a:pPr lvl="1"/>
            <a:r>
              <a:rPr lang="zh-CN" altLang="en-US" dirty="0">
                <a:solidFill>
                  <a:schemeClr val="tx1"/>
                </a:solidFill>
              </a:rPr>
              <a:t>将上述有效的</a:t>
            </a:r>
            <a:r>
              <a:rPr lang="zh-CN" altLang="en-US" dirty="0">
                <a:solidFill>
                  <a:srgbClr val="C00000"/>
                </a:solidFill>
              </a:rPr>
              <a:t>数据增强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C00000"/>
                </a:solidFill>
              </a:rPr>
              <a:t>损失函数</a:t>
            </a:r>
            <a:r>
              <a:rPr lang="zh-CN" altLang="en-US" dirty="0">
                <a:solidFill>
                  <a:schemeClr val="tx1"/>
                </a:solidFill>
              </a:rPr>
              <a:t>以及</a:t>
            </a:r>
            <a:r>
              <a:rPr lang="zh-CN" altLang="en-US" dirty="0">
                <a:solidFill>
                  <a:srgbClr val="C00000"/>
                </a:solidFill>
              </a:rPr>
              <a:t>训练策略</a:t>
            </a:r>
            <a:r>
              <a:rPr lang="zh-CN" altLang="en-US" dirty="0">
                <a:solidFill>
                  <a:schemeClr val="tx1"/>
                </a:solidFill>
              </a:rPr>
              <a:t>应用到</a:t>
            </a:r>
            <a:r>
              <a:rPr lang="en-US" altLang="zh-CN" dirty="0" err="1">
                <a:solidFill>
                  <a:schemeClr val="tx1"/>
                </a:solidFill>
              </a:rPr>
              <a:t>swin</a:t>
            </a:r>
            <a:r>
              <a:rPr lang="en-US" altLang="zh-CN" dirty="0">
                <a:solidFill>
                  <a:schemeClr val="tx1"/>
                </a:solidFill>
              </a:rPr>
              <a:t> transformer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最终</a:t>
            </a:r>
            <a:r>
              <a:rPr lang="en-US" altLang="zh-CN" dirty="0" err="1">
                <a:solidFill>
                  <a:srgbClr val="C00000"/>
                </a:solidFill>
              </a:rPr>
              <a:t>swin</a:t>
            </a:r>
            <a:r>
              <a:rPr lang="en-US" altLang="zh-CN" dirty="0">
                <a:solidFill>
                  <a:srgbClr val="C00000"/>
                </a:solidFill>
              </a:rPr>
              <a:t> transformer base</a:t>
            </a:r>
            <a:r>
              <a:rPr lang="zh-CN" altLang="en-US" dirty="0">
                <a:solidFill>
                  <a:srgbClr val="C00000"/>
                </a:solidFill>
              </a:rPr>
              <a:t>单模</a:t>
            </a:r>
            <a:r>
              <a:rPr lang="en-US" altLang="zh-CN" dirty="0">
                <a:solidFill>
                  <a:srgbClr val="C00000"/>
                </a:solidFill>
              </a:rPr>
              <a:t>TOP1</a:t>
            </a:r>
            <a:r>
              <a:rPr lang="zh-CN" altLang="en-US" dirty="0">
                <a:solidFill>
                  <a:srgbClr val="C00000"/>
                </a:solidFill>
              </a:rPr>
              <a:t>准确率</a:t>
            </a:r>
            <a:r>
              <a:rPr lang="en-US" altLang="zh-CN" dirty="0">
                <a:solidFill>
                  <a:srgbClr val="C00000"/>
                </a:solidFill>
              </a:rPr>
              <a:t>0.855</a:t>
            </a:r>
            <a:r>
              <a:rPr lang="zh-CN" altLang="en-US" dirty="0">
                <a:solidFill>
                  <a:schemeClr val="tx1"/>
                </a:solidFill>
              </a:rPr>
              <a:t>，大幅领先其他队伍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但距离</a:t>
            </a:r>
            <a:r>
              <a:rPr lang="en-US" altLang="zh-CN" dirty="0"/>
              <a:t>Large-scale Fine-grained Food Recognition Challenge</a:t>
            </a:r>
            <a:r>
              <a:rPr lang="zh-CN" altLang="en-US" dirty="0"/>
              <a:t>的获奖方案仍有较大差距，可能因为本数据集只有其数据集的不到</a:t>
            </a:r>
            <a:r>
              <a:rPr lang="en-US" altLang="zh-CN" dirty="0"/>
              <a:t>1/3</a:t>
            </a:r>
            <a:r>
              <a:rPr lang="zh-CN" altLang="en-US" dirty="0"/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0F89A5-21E2-4DD9-9E6B-EFD6AB0A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结果分析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40F11C-97E2-486D-8851-C08F093DF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0" y="1764955"/>
            <a:ext cx="7702946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5436335-4252-45B2-B68F-81264F349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764630"/>
            <a:ext cx="12192000" cy="576000"/>
          </a:xfrm>
        </p:spPr>
        <p:txBody>
          <a:bodyPr/>
          <a:lstStyle/>
          <a:p>
            <a:r>
              <a:rPr lang="zh-CN" altLang="en-US" dirty="0"/>
              <a:t>类间准确率差异较大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00F89A5-21E2-4DD9-9E6B-EFD6AB0A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结果分析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1745DB-FB35-42C6-A9EA-9FAC8143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85" y="1401523"/>
            <a:ext cx="10028549" cy="44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数据结构与算法 (c) 邓俊辉">
  <a:themeElements>
    <a:clrScheme name="1_数据结构与算法 (c) 邓俊辉 4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0099FF"/>
      </a:accent1>
      <a:accent2>
        <a:srgbClr val="A50021"/>
      </a:accent2>
      <a:accent3>
        <a:srgbClr val="FFFFFF"/>
      </a:accent3>
      <a:accent4>
        <a:srgbClr val="000000"/>
      </a:accent4>
      <a:accent5>
        <a:srgbClr val="AACAFF"/>
      </a:accent5>
      <a:accent6>
        <a:srgbClr val="95001D"/>
      </a:accent6>
      <a:hlink>
        <a:srgbClr val="0417A4"/>
      </a:hlink>
      <a:folHlink>
        <a:srgbClr val="1313E3"/>
      </a:folHlink>
    </a:clrScheme>
    <a:fontScheme name="1_数据结构与算法 (c) 邓俊辉">
      <a:majorFont>
        <a:latin typeface="Calibri"/>
        <a:ea typeface="黑体"/>
        <a:cs typeface="Times New Roman"/>
      </a:majorFont>
      <a:minorFont>
        <a:latin typeface="Calibri"/>
        <a:ea typeface="黑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66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36000" tIns="36000" rIns="36000" bIns="3600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None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66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36000" tIns="36000" rIns="36000" bIns="3600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None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1_数据结构与算法 (c) 邓俊辉 1">
        <a:dk1>
          <a:srgbClr val="000099"/>
        </a:dk1>
        <a:lt1>
          <a:srgbClr val="ECDEC6"/>
        </a:lt1>
        <a:dk2>
          <a:srgbClr val="000000"/>
        </a:dk2>
        <a:lt2>
          <a:srgbClr val="FFCC99"/>
        </a:lt2>
        <a:accent1>
          <a:srgbClr val="00CCFF"/>
        </a:accent1>
        <a:accent2>
          <a:srgbClr val="FF0066"/>
        </a:accent2>
        <a:accent3>
          <a:srgbClr val="AAAAAA"/>
        </a:accent3>
        <a:accent4>
          <a:srgbClr val="C9BDA9"/>
        </a:accent4>
        <a:accent5>
          <a:srgbClr val="AAE2FF"/>
        </a:accent5>
        <a:accent6>
          <a:srgbClr val="E7005C"/>
        </a:accent6>
        <a:hlink>
          <a:srgbClr val="69CF1D"/>
        </a:hlink>
        <a:folHlink>
          <a:srgbClr val="57BA2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结构与算法 (c) 邓俊辉 2">
        <a:dk1>
          <a:srgbClr val="000099"/>
        </a:dk1>
        <a:lt1>
          <a:srgbClr val="ECDEC6"/>
        </a:lt1>
        <a:dk2>
          <a:srgbClr val="000000"/>
        </a:dk2>
        <a:lt2>
          <a:srgbClr val="FFCC99"/>
        </a:lt2>
        <a:accent1>
          <a:srgbClr val="00CCFF"/>
        </a:accent1>
        <a:accent2>
          <a:srgbClr val="FF0066"/>
        </a:accent2>
        <a:accent3>
          <a:srgbClr val="AAAAAA"/>
        </a:accent3>
        <a:accent4>
          <a:srgbClr val="C9BDA9"/>
        </a:accent4>
        <a:accent5>
          <a:srgbClr val="AAE2FF"/>
        </a:accent5>
        <a:accent6>
          <a:srgbClr val="E7005C"/>
        </a:accent6>
        <a:hlink>
          <a:srgbClr val="445AFA"/>
        </a:hlink>
        <a:folHlink>
          <a:srgbClr val="1313E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结构与算法 (c) 邓俊辉 3">
        <a:dk1>
          <a:srgbClr val="000099"/>
        </a:dk1>
        <a:lt1>
          <a:srgbClr val="ECDEC6"/>
        </a:lt1>
        <a:dk2>
          <a:srgbClr val="000000"/>
        </a:dk2>
        <a:lt2>
          <a:srgbClr val="FFCC99"/>
        </a:lt2>
        <a:accent1>
          <a:srgbClr val="00CCFF"/>
        </a:accent1>
        <a:accent2>
          <a:srgbClr val="FF0066"/>
        </a:accent2>
        <a:accent3>
          <a:srgbClr val="AAAAAA"/>
        </a:accent3>
        <a:accent4>
          <a:srgbClr val="C9BDA9"/>
        </a:accent4>
        <a:accent5>
          <a:srgbClr val="AAE2FF"/>
        </a:accent5>
        <a:accent6>
          <a:srgbClr val="E7005C"/>
        </a:accent6>
        <a:hlink>
          <a:srgbClr val="96A2FC"/>
        </a:hlink>
        <a:folHlink>
          <a:srgbClr val="4A4AF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结构与算法 (c) 邓俊辉 4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结构与算法 (c) 邓俊辉 5">
        <a:dk1>
          <a:srgbClr val="333333"/>
        </a:dk1>
        <a:lt1>
          <a:srgbClr val="FFFFFF"/>
        </a:lt1>
        <a:dk2>
          <a:srgbClr val="000000"/>
        </a:dk2>
        <a:lt2>
          <a:srgbClr val="808080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2A2A2A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结构与算法 (c) 邓俊辉 6">
        <a:dk1>
          <a:srgbClr val="333333"/>
        </a:dk1>
        <a:lt1>
          <a:srgbClr val="FFFFFF"/>
        </a:lt1>
        <a:dk2>
          <a:srgbClr val="FF00FF"/>
        </a:dk2>
        <a:lt2>
          <a:srgbClr val="808080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2A2A2A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结构与算法 (c) 邓俊辉 7">
        <a:dk1>
          <a:srgbClr val="1C1C1C"/>
        </a:dk1>
        <a:lt1>
          <a:srgbClr val="FFFFFF"/>
        </a:lt1>
        <a:dk2>
          <a:srgbClr val="111111"/>
        </a:dk2>
        <a:lt2>
          <a:srgbClr val="808080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161616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结构与算法 (c) 邓俊辉 8">
        <a:dk1>
          <a:srgbClr val="1C1C1C"/>
        </a:dk1>
        <a:lt1>
          <a:srgbClr val="FFFFFF"/>
        </a:lt1>
        <a:dk2>
          <a:srgbClr val="111111"/>
        </a:dk2>
        <a:lt2>
          <a:srgbClr val="B2B2B2"/>
        </a:lt2>
        <a:accent1>
          <a:srgbClr val="0099FF"/>
        </a:accent1>
        <a:accent2>
          <a:srgbClr val="A50021"/>
        </a:accent2>
        <a:accent3>
          <a:srgbClr val="FFFFFF"/>
        </a:accent3>
        <a:accent4>
          <a:srgbClr val="161616"/>
        </a:accent4>
        <a:accent5>
          <a:srgbClr val="AACAFF"/>
        </a:accent5>
        <a:accent6>
          <a:srgbClr val="95001D"/>
        </a:accent6>
        <a:hlink>
          <a:srgbClr val="0417A4"/>
        </a:hlink>
        <a:folHlink>
          <a:srgbClr val="131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M.potx" id="{BD2388B0-CC56-497F-834C-062926B7D84C}" vid="{30A7E318-CC11-43C8-BE85-961B7D14C68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SHM</Template>
  <TotalTime>385</TotalTime>
  <Words>723</Words>
  <Application>Microsoft Office PowerPoint</Application>
  <PresentationFormat>宽屏</PresentationFormat>
  <Paragraphs>189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-apple-system</vt:lpstr>
      <vt:lpstr>等线</vt:lpstr>
      <vt:lpstr>楷体</vt:lpstr>
      <vt:lpstr>微软雅黑</vt:lpstr>
      <vt:lpstr>Arial</vt:lpstr>
      <vt:lpstr>Calibri</vt:lpstr>
      <vt:lpstr>Comic Sans MS</vt:lpstr>
      <vt:lpstr>Times New Roman</vt:lpstr>
      <vt:lpstr>Wingdings</vt:lpstr>
      <vt:lpstr>1_数据结构与算法 (c) 邓俊辉</vt:lpstr>
      <vt:lpstr>菜品细粒度分类</vt:lpstr>
      <vt:lpstr>0.问题分析</vt:lpstr>
      <vt:lpstr>1.模型比选</vt:lpstr>
      <vt:lpstr>2.数据增强</vt:lpstr>
      <vt:lpstr>3.损失函数</vt:lpstr>
      <vt:lpstr>3.损失函数</vt:lpstr>
      <vt:lpstr>4.训练策略</vt:lpstr>
      <vt:lpstr>5.结果分析</vt:lpstr>
      <vt:lpstr>5.结果分析</vt:lpstr>
      <vt:lpstr>5.结果分析</vt:lpstr>
      <vt:lpstr>5.结果分析</vt:lpstr>
      <vt:lpstr>6.不足与改进</vt:lpstr>
      <vt:lpstr>7.分工情况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齐 玉</dc:creator>
  <cp:lastModifiedBy>齐 玉</cp:lastModifiedBy>
  <cp:revision>31</cp:revision>
  <dcterms:created xsi:type="dcterms:W3CDTF">2021-12-14T03:02:21Z</dcterms:created>
  <dcterms:modified xsi:type="dcterms:W3CDTF">2021-12-22T15:25:23Z</dcterms:modified>
</cp:coreProperties>
</file>