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301" r:id="rId8"/>
    <p:sldId id="262" r:id="rId9"/>
    <p:sldId id="300" r:id="rId10"/>
    <p:sldId id="299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7593090f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97593090f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97593090f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97593090f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7593090f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7593090f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98f04582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98f04582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97593090f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97593090f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8f04582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98f04582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97593090f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97593090f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8f04582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98f04582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98f04582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98f04582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88a6043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88a6043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97593090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97593090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88a6043a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88a6043a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98f04582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98f04582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88a6043a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88a6043a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98f04582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98f04582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98f04582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98f045824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98f04582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98f04582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98f04582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98f04582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98f0458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98f0458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88a6043a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88a6043a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88a6043a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88a6043a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88b101bc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88b101bc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88a6043a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88a6043a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88a6043a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88a6043a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88a6043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88a6043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88a6043a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88a6043a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88a6043a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88a6043a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88a6043a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88a6043a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88a6043a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88a6043a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88a6043a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88a6043a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88a6043a9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88a6043a9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88b101bc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88b101bcc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88b101bc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88b101bc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88b101bc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88b101bc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99532128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99532128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88b101bcc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88b101bcc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88b101bcc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88b101bcc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97593090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97593090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0be2ab9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0be2ab9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97593090f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97593090f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7593090f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7593090f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97593090f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97593090f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idea/download/#section=windows" TargetMode="External"/><Relationship Id="rId2" Type="http://schemas.openxmlformats.org/officeDocument/2006/relationships/hyperlink" Target="https://www.oracle.com/ru/java/technologies/javase-jdk15-downloads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Basics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Lecture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63D16-AEFA-4242-8833-F5AE5715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racleSansVF"/>
              </a:rPr>
              <a:t>Java SE Development Kit 15 Downloads</a:t>
            </a:r>
            <a:br>
              <a:rPr lang="en-US" b="0" i="0" dirty="0">
                <a:solidFill>
                  <a:srgbClr val="000000"/>
                </a:solidFill>
                <a:effectLst/>
                <a:latin typeface="OracleSansVF"/>
              </a:rPr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30E473-DB30-462B-B72D-DBBBE086D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https://www.oracle.com/ru/java/technologies/javase-jdk15-downloads.html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b="1" i="0" dirty="0">
                <a:solidFill>
                  <a:srgbClr val="27282C"/>
                </a:solidFill>
                <a:effectLst/>
                <a:latin typeface="Gotham SSm A"/>
              </a:rPr>
              <a:t>Скачать </a:t>
            </a:r>
            <a:r>
              <a:rPr lang="en-US" b="1" i="0" dirty="0">
                <a:solidFill>
                  <a:srgbClr val="27282C"/>
                </a:solidFill>
                <a:effectLst/>
                <a:latin typeface="Gotham SSm A"/>
              </a:rPr>
              <a:t>IntelliJ IDEA </a:t>
            </a:r>
            <a:r>
              <a:rPr lang="en-US" b="1" i="0" dirty="0">
                <a:solidFill>
                  <a:srgbClr val="27282C"/>
                </a:solidFill>
                <a:effectLst/>
                <a:latin typeface="-apple-system"/>
              </a:rPr>
              <a:t>Community</a:t>
            </a:r>
            <a:endParaRPr lang="en-US" dirty="0"/>
          </a:p>
          <a:p>
            <a:r>
              <a:rPr lang="en-US" dirty="0">
                <a:hlinkClick r:id="rId3"/>
              </a:rPr>
              <a:t>https://www.jetbrains.com/ru-ru/idea/download/#section=windows</a:t>
            </a:r>
            <a:endParaRPr lang="en-US" dirty="0"/>
          </a:p>
          <a:p>
            <a:endParaRPr lang="ru-RU" dirty="0"/>
          </a:p>
        </p:txBody>
      </p:sp>
      <p:pic>
        <p:nvPicPr>
          <p:cNvPr id="1026" name="Picture 2" descr="Картинки по запросу &quot;intellij idea logo&quot;">
            <a:extLst>
              <a:ext uri="{FF2B5EF4-FFF2-40B4-BE49-F238E27FC236}">
                <a16:creationId xmlns:a16="http://schemas.microsoft.com/office/drawing/2014/main" id="{6B1AD0DA-555B-48A3-9196-456218E52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273" y="1833344"/>
            <a:ext cx="2632837" cy="136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195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Project Overview, Compilation and Execution</a:t>
            </a: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Компиляция в программировании — это приведение исходного кода в байт-код для последующего старта программы.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</a:rPr>
              <a:t>Порядок действий от исходного кода до запуска программ выглядит так: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Есть исходный код в файле с именем НазваниеКласса.java;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Если в коде нет ошибок, он компилируется в байт-код (в файл НазваниеКласса.class);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ru">
                <a:solidFill>
                  <a:srgbClr val="000000"/>
                </a:solidFill>
              </a:rPr>
              <a:t>Программа запускается.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Variables</a:t>
            </a:r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00000"/>
                </a:solidFill>
              </a:rPr>
              <a:t>Переменные </a:t>
            </a:r>
            <a:r>
              <a:rPr lang="ru">
                <a:solidFill>
                  <a:srgbClr val="000000"/>
                </a:solidFill>
              </a:rPr>
              <a:t>используются для хранения данных в программе. Переменная представляет именнованную область памяти, которая хранит значение определенного типа. Каждая переменная имеет тип, имя и значение. Тип определяет, какую информацию может хранить переменная или диапазон допустимых значений.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chemeClr val="lt2"/>
                </a:highlight>
              </a:rPr>
              <a:t>int x;</a:t>
            </a:r>
            <a:endParaRPr>
              <a:solidFill>
                <a:srgbClr val="000000"/>
              </a:solidFill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Main Method</a:t>
            </a:r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</a:rPr>
              <a:t>Входной точкой в программу на языке Java является функция main, которая определена в классе Program.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chemeClr val="lt2"/>
                </a:highlight>
              </a:rPr>
              <a:t>public static void main (String args[])</a:t>
            </a:r>
            <a:endParaRPr>
              <a:solidFill>
                <a:srgbClr val="000000"/>
              </a:solidFill>
              <a:highlight>
                <a:schemeClr val="lt2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</a:rPr>
              <a:t>При запуске приложения виртуальная машина Java ищет в главном классе программы метод main с подобным заголовком, и после его обнаружения запускает его.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Core Concepts</a:t>
            </a:r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Концепции OOP (абстракция данных, инкапсуляция, наследование, полиморфизм)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Основные Java-конструкции, такие как циклы и типы данных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Обработка строк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Многопоточность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Обработка исключений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Синхронизация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Сериализация и десериализация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Syntax</a:t>
            </a:r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Чувствительность к регистру — Java чувствителен к регистру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Название классов — для всех первая буква должна быть в верхнем регистре.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Если несколько слов используются, чтобы сформировать название класса, первая буква каждого внутреннего слова должна быть в верхнем регистре, например, «MyJavaClass».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Название методов — в синтаксисе Java все имена методов должны начинаться с буквы нижнего регистра.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Если несколько слов используются, чтобы сформировать имя метода, то первая буква каждого внутреннего слова должна быть в верхнем регистре, например, «public void myMethodName()».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Название файла программы — наименование файла программы должно точно совпадать с именем класса.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При сохранении файла, Вы должны сохранить его, используя имя класса и добавить «.java» в конце имени, например, «MyJavaProgram» — это название класса, тогда файл должен быть сохранен как «MyJavaProgram.java».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public static void main(String args[]) — обработка программы начинается с метода main(), который является обязательной частью каждой программы.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Data Types</a:t>
            </a:r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Одной из основных особенностей Java является то, что данный язык является строго типизированным. </a:t>
            </a:r>
            <a:r>
              <a:rPr lang="ru" b="1">
                <a:solidFill>
                  <a:srgbClr val="000000"/>
                </a:solidFill>
              </a:rPr>
              <a:t>Тип данных </a:t>
            </a:r>
            <a:r>
              <a:rPr lang="ru">
                <a:solidFill>
                  <a:srgbClr val="000000"/>
                </a:solidFill>
              </a:rPr>
              <a:t>определяет диапазон значений, которые может хранить переменная или константа.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Итак, рассмотрим систему встроенных базовых типов данных, которая используется для создания переменных в Java: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b="1">
                <a:solidFill>
                  <a:srgbClr val="000000"/>
                </a:solidFill>
              </a:rPr>
              <a:t>boolean</a:t>
            </a:r>
            <a:r>
              <a:rPr lang="ru">
                <a:solidFill>
                  <a:srgbClr val="000000"/>
                </a:solidFill>
              </a:rPr>
              <a:t>: хранит значение true или false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b="1">
                <a:solidFill>
                  <a:srgbClr val="000000"/>
                </a:solidFill>
              </a:rPr>
              <a:t>byte</a:t>
            </a:r>
            <a:r>
              <a:rPr lang="ru">
                <a:solidFill>
                  <a:srgbClr val="000000"/>
                </a:solidFill>
              </a:rPr>
              <a:t>: хранит целое число от -128 до 127 и занимает 1 байт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b="1">
                <a:solidFill>
                  <a:srgbClr val="000000"/>
                </a:solidFill>
              </a:rPr>
              <a:t>short</a:t>
            </a:r>
            <a:r>
              <a:rPr lang="ru">
                <a:solidFill>
                  <a:srgbClr val="000000"/>
                </a:solidFill>
              </a:rPr>
              <a:t>: хранит целое число от -32768 до 32767 и занимает 2 байта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b="1">
                <a:solidFill>
                  <a:srgbClr val="000000"/>
                </a:solidFill>
              </a:rPr>
              <a:t>int</a:t>
            </a:r>
            <a:r>
              <a:rPr lang="ru">
                <a:solidFill>
                  <a:srgbClr val="000000"/>
                </a:solidFill>
              </a:rPr>
              <a:t>: хранит целое число от -2147483648 до 2147483647 и занимает 4 байта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b="1">
                <a:solidFill>
                  <a:srgbClr val="000000"/>
                </a:solidFill>
              </a:rPr>
              <a:t>long</a:t>
            </a:r>
            <a:r>
              <a:rPr lang="ru">
                <a:solidFill>
                  <a:srgbClr val="000000"/>
                </a:solidFill>
              </a:rPr>
              <a:t>: хранит целое число от –9 223 372 036 854 775 808 до 9 223 372 036 854 775 807 и занимает 8 байт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b="1">
                <a:solidFill>
                  <a:srgbClr val="000000"/>
                </a:solidFill>
              </a:rPr>
              <a:t>double</a:t>
            </a:r>
            <a:r>
              <a:rPr lang="ru">
                <a:solidFill>
                  <a:srgbClr val="000000"/>
                </a:solidFill>
              </a:rPr>
              <a:t>: хранит число с плавающей точкой от ±4.9*10-324 до ±1.8*10308 и занимает 8 байт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b="1">
                <a:solidFill>
                  <a:srgbClr val="000000"/>
                </a:solidFill>
              </a:rPr>
              <a:t>float</a:t>
            </a:r>
            <a:r>
              <a:rPr lang="ru">
                <a:solidFill>
                  <a:srgbClr val="000000"/>
                </a:solidFill>
              </a:rPr>
              <a:t>: хранит число с плавающей точкой от -3.4*1038 до 3.4*1038 и занимает 4 байта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b="1">
                <a:solidFill>
                  <a:srgbClr val="000000"/>
                </a:solidFill>
              </a:rPr>
              <a:t>char</a:t>
            </a:r>
            <a:r>
              <a:rPr lang="ru">
                <a:solidFill>
                  <a:srgbClr val="000000"/>
                </a:solidFill>
              </a:rPr>
              <a:t>: хранит одиночный символ в кодировке UTF-16 и занимает 2 байта, поэтому диапазон хранимых значений от 0 до 65535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Math Operators and Math Class</a:t>
            </a:r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</a:rPr>
              <a:t>Для выполнения различных математических операций в Java в пакете java.lang определен класс </a:t>
            </a:r>
            <a:r>
              <a:rPr lang="ru" b="1">
                <a:solidFill>
                  <a:srgbClr val="000000"/>
                </a:solidFill>
              </a:rPr>
              <a:t>Math</a:t>
            </a:r>
            <a:r>
              <a:rPr lang="ru">
                <a:solidFill>
                  <a:srgbClr val="000000"/>
                </a:solidFill>
              </a:rPr>
              <a:t>. Его основные методы: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What is Java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Installing the Java SDK &amp; creating Your First Java App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Java Main Method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Java Project Overview, Compilation and Execution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Java Core Concepts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Java Syntax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Java Variables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Java Data Types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Java Math Operators and Math Class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379" y="0"/>
            <a:ext cx="643924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634" y="0"/>
            <a:ext cx="702073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Arrays</a:t>
            </a:r>
            <a:endParaRPr/>
          </a:p>
        </p:txBody>
      </p:sp>
      <p:sp>
        <p:nvSpPr>
          <p:cNvPr id="155" name="Google Shape;155;p31"/>
          <p:cNvSpPr txBox="1">
            <a:spLocks noGrp="1"/>
          </p:cNvSpPr>
          <p:nvPr>
            <p:ph type="body" idx="1"/>
          </p:nvPr>
        </p:nvSpPr>
        <p:spPr>
          <a:xfrm>
            <a:off x="311700" y="1123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В Java </a:t>
            </a:r>
            <a:r>
              <a:rPr lang="ru" b="1">
                <a:solidFill>
                  <a:srgbClr val="000000"/>
                </a:solidFill>
              </a:rPr>
              <a:t>массив </a:t>
            </a:r>
            <a:r>
              <a:rPr lang="ru">
                <a:solidFill>
                  <a:srgbClr val="000000"/>
                </a:solidFill>
              </a:rPr>
              <a:t>является объектом, который хранит несколько переменных одного и того же типа.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chemeClr val="lt2"/>
                </a:highlight>
              </a:rPr>
              <a:t>int nums[];</a:t>
            </a:r>
            <a:endParaRPr>
              <a:solidFill>
                <a:srgbClr val="000000"/>
              </a:solidFill>
              <a:highlight>
                <a:schemeClr val="lt2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highlight>
                  <a:schemeClr val="lt2"/>
                </a:highlight>
              </a:rPr>
              <a:t>nums = new int[4];  // массив из 4 чисел</a:t>
            </a:r>
            <a:endParaRPr>
              <a:solidFill>
                <a:srgbClr val="000000"/>
              </a:solidFill>
              <a:highlight>
                <a:schemeClr val="lt2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Strings</a:t>
            </a:r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b="1">
                <a:solidFill>
                  <a:srgbClr val="000000"/>
                </a:solidFill>
              </a:rPr>
              <a:t>Строка </a:t>
            </a:r>
            <a:r>
              <a:rPr lang="ru">
                <a:solidFill>
                  <a:srgbClr val="000000"/>
                </a:solidFill>
              </a:rPr>
              <a:t>представляет собой последовательность символов.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6727"/>
            <a:ext cx="9144000" cy="2292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487" y="0"/>
            <a:ext cx="69270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Operations</a:t>
            </a:r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</a:rPr>
              <a:t>Все операторы Java можно разделить на следующие группы: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арифметические операторы;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операторы сравнения;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побитовые операторы;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логические операторы;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операторы присваивания;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прочие операторы.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0" name="Google Shape;1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738" y="1370000"/>
            <a:ext cx="741997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7" name="Google Shape;1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859" y="1071171"/>
            <a:ext cx="6268275" cy="35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649" y="0"/>
            <a:ext cx="664070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1" name="Google Shape;2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8" y="923925"/>
            <a:ext cx="900112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Java Arrays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Java Strings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Java Operations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Java if statements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Java Ternary Operator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Java switch Statement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Java for loops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Java while loops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8" name="Google Shape;2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541" y="0"/>
            <a:ext cx="598891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if statements</a:t>
            </a:r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</a:rPr>
              <a:t>Выражение if/else проверяет истинность некоторого условия и в зависимости от результатов проверки выполняет определенный код: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215" name="Google Shape;2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813" y="1943388"/>
            <a:ext cx="46767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Ternary Operator</a:t>
            </a:r>
            <a:endParaRPr/>
          </a:p>
        </p:txBody>
      </p:sp>
      <p:sp>
        <p:nvSpPr>
          <p:cNvPr id="221" name="Google Shape;221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Тернарную операция имеет следующий синтаксис: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highlight>
                  <a:schemeClr val="lt2"/>
                </a:highlight>
              </a:rPr>
              <a:t>[первый операнд - условие] ? [второй операнд] : [третий операнд]. </a:t>
            </a:r>
            <a:endParaRPr>
              <a:solidFill>
                <a:srgbClr val="000000"/>
              </a:solidFill>
              <a:highlight>
                <a:schemeClr val="lt2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</a:rPr>
              <a:t>Таким образом, в этой операции участвуют сразу три операнда. В зависимости от условия тернарная операция возвращает второй или третий операнд: если условие равно true, то возвращается второй операнд; если условие равно false, то третий. Например: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2" name="Google Shape;2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500" y="3663988"/>
            <a:ext cx="24574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switch Statement</a:t>
            </a:r>
            <a:endParaRPr/>
          </a:p>
        </p:txBody>
      </p:sp>
      <p:sp>
        <p:nvSpPr>
          <p:cNvPr id="228" name="Google Shape;228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</a:rPr>
              <a:t>Конструкция switch/case аналогична конструкции if/else, так как позволяет обработать сразу несколько условий: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750" y="1886925"/>
            <a:ext cx="4276500" cy="31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for loops</a:t>
            </a:r>
            <a:endParaRPr/>
          </a:p>
        </p:txBody>
      </p:sp>
      <p:sp>
        <p:nvSpPr>
          <p:cNvPr id="235" name="Google Shape;235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00" y="1214125"/>
            <a:ext cx="58959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875" y="2154450"/>
            <a:ext cx="56102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1150" y="3275750"/>
            <a:ext cx="55816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while loops</a:t>
            </a:r>
            <a:endParaRPr/>
          </a:p>
        </p:txBody>
      </p:sp>
      <p:sp>
        <p:nvSpPr>
          <p:cNvPr id="244" name="Google Shape;244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</a:rPr>
              <a:t>Цикл while сразу проверяет истинность некоторого условия, и если условие истинно, то код цикла выполняется: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245" name="Google Shape;24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550" y="1914525"/>
            <a:ext cx="26289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Classes</a:t>
            </a:r>
            <a:endParaRPr/>
          </a:p>
        </p:txBody>
      </p:sp>
      <p:sp>
        <p:nvSpPr>
          <p:cNvPr id="251" name="Google Shape;251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</a:rPr>
              <a:t>Шаблоном или описанием объекта является </a:t>
            </a:r>
            <a:r>
              <a:rPr lang="ru" b="1">
                <a:solidFill>
                  <a:srgbClr val="000000"/>
                </a:solidFill>
              </a:rPr>
              <a:t>класс</a:t>
            </a:r>
            <a:r>
              <a:rPr lang="ru">
                <a:solidFill>
                  <a:srgbClr val="000000"/>
                </a:solidFill>
              </a:rPr>
              <a:t>, а объект представляет экземпляр этого класса.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Fields</a:t>
            </a:r>
            <a:endParaRPr/>
          </a:p>
        </p:txBody>
      </p:sp>
      <p:sp>
        <p:nvSpPr>
          <p:cNvPr id="257" name="Google Shape;25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</a:rPr>
              <a:t>Любой объект может обладать двумя основными характеристиками: состояние - некоторые данные, которые хранит объект, и поведение - действия, которые может совершать объект.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58" name="Google Shape;25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2518025"/>
            <a:ext cx="58293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Methods</a:t>
            </a:r>
            <a:endParaRPr/>
          </a:p>
        </p:txBody>
      </p:sp>
      <p:sp>
        <p:nvSpPr>
          <p:cNvPr id="264" name="Google Shape;264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</a:rPr>
              <a:t>Если переменные и константы хранят некоторые значения, то методы содержат собой набор операторов, которые выполняют определенные действия.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65" name="Google Shape;26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574" y="2097050"/>
            <a:ext cx="3795224" cy="28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Constructors</a:t>
            </a:r>
            <a:endParaRPr/>
          </a:p>
        </p:txBody>
      </p:sp>
      <p:sp>
        <p:nvSpPr>
          <p:cNvPr id="271" name="Google Shape;271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</a:rPr>
              <a:t>Кроме обычных методов классы могут определять специальные методы, которые называются </a:t>
            </a:r>
            <a:r>
              <a:rPr lang="ru" b="1">
                <a:solidFill>
                  <a:srgbClr val="000000"/>
                </a:solidFill>
              </a:rPr>
              <a:t>конструкторами</a:t>
            </a:r>
            <a:r>
              <a:rPr lang="ru">
                <a:solidFill>
                  <a:srgbClr val="000000"/>
                </a:solidFill>
              </a:rPr>
              <a:t>. Конструкторы вызываются при создании нового объекта данного класса. Конструкторы выполняют инициализацию объекта.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Java Classes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Java Fields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Java Methods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Java Constructors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Java Packages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>
                <a:solidFill>
                  <a:srgbClr val="000000"/>
                </a:solidFill>
              </a:rPr>
              <a:t>Java Access Modifiers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Packages</a:t>
            </a:r>
            <a:endParaRPr/>
          </a:p>
        </p:txBody>
      </p:sp>
      <p:sp>
        <p:nvSpPr>
          <p:cNvPr id="277" name="Google Shape;277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Организация классов в виде пакетов позволяет избежать конфликта имен между классами.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</a:rPr>
              <a:t>Как правило, названия пакетов соответствуют физической структуре проекта, то есть организации каталогов, в которых находятся файлы с исходным кодом. А путь к файлам внутри проекта соответствует названию пакета этих файлов. Например, если классы принадлежат пакету mypack, то эти классы помещаются в проекте в папку mypack.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Access Modifiers</a:t>
            </a:r>
            <a:endParaRPr/>
          </a:p>
        </p:txBody>
      </p:sp>
      <p:sp>
        <p:nvSpPr>
          <p:cNvPr id="283" name="Google Shape;283;p5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b="1">
                <a:solidFill>
                  <a:srgbClr val="000000"/>
                </a:solidFill>
              </a:rPr>
              <a:t>public</a:t>
            </a:r>
            <a:r>
              <a:rPr lang="ru">
                <a:solidFill>
                  <a:srgbClr val="000000"/>
                </a:solidFill>
              </a:rPr>
              <a:t>: публичный, общедоступный класс или член класса. Поля и методы, объявленные с модификатором public, видны другим классам из текущего пакета и из внешних пакетов.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b="1">
                <a:solidFill>
                  <a:srgbClr val="000000"/>
                </a:solidFill>
              </a:rPr>
              <a:t>private</a:t>
            </a:r>
            <a:r>
              <a:rPr lang="ru">
                <a:solidFill>
                  <a:srgbClr val="000000"/>
                </a:solidFill>
              </a:rPr>
              <a:t>: закрытый класс или член класса, противоположность модификатору public. Закрытый класс или член класса доступен только из кода в том же классе.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b="1">
                <a:solidFill>
                  <a:srgbClr val="000000"/>
                </a:solidFill>
              </a:rPr>
              <a:t>protected</a:t>
            </a:r>
            <a:r>
              <a:rPr lang="ru">
                <a:solidFill>
                  <a:srgbClr val="000000"/>
                </a:solidFill>
              </a:rPr>
              <a:t>: такой класс или член класса доступен из любого места в текущем классе или пакете или в производных классах, даже если они находятся в других пакетах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b="1">
                <a:solidFill>
                  <a:srgbClr val="000000"/>
                </a:solidFill>
              </a:rPr>
              <a:t>Модификатор по умолчанию</a:t>
            </a:r>
            <a:r>
              <a:rPr lang="ru">
                <a:solidFill>
                  <a:srgbClr val="000000"/>
                </a:solidFill>
              </a:rPr>
              <a:t>. Отсутствие модификатора у поля или метода класса предполагает применение к нему модификатора по умолчанию. Такие поля или методы видны всем классам в текущем пакете.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A84F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Practice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№1</a:t>
            </a:r>
            <a:endParaRPr/>
          </a:p>
        </p:txBody>
      </p:sp>
      <p:sp>
        <p:nvSpPr>
          <p:cNvPr id="294" name="Google Shape;294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</a:rPr>
              <a:t>Записать логические выражения, используя условные операторы, операции отношений и логические операции алгоритмического языка.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95" name="Google Shape;29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588" y="2225850"/>
            <a:ext cx="66008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4"/>
          <p:cNvSpPr txBox="1">
            <a:spLocks noGrp="1"/>
          </p:cNvSpPr>
          <p:nvPr>
            <p:ph type="body" idx="1"/>
          </p:nvPr>
        </p:nvSpPr>
        <p:spPr>
          <a:xfrm>
            <a:off x="311700" y="175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№2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Дано натуральное число. Найти сколько раз в нем встречается каждая цифра.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№3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Ввести два массива действительных чисел, состоящих из 7 и 9 элементов. Сформировать третий массив из упорядоченных по убыванию значений обоих массивов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№4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dk1"/>
                </a:solidFill>
              </a:rPr>
              <a:t>Дана матрица размера NxM. Столбцы считать похожими, если совпадают множества чисел, встречающиеся в этих столбцах. Найти количество столбцов, похожих на последнюю.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 txBox="1">
            <a:spLocks noGrp="1"/>
          </p:cNvSpPr>
          <p:nvPr>
            <p:ph type="body" idx="1"/>
          </p:nvPr>
        </p:nvSpPr>
        <p:spPr>
          <a:xfrm>
            <a:off x="311700" y="271775"/>
            <a:ext cx="8520600" cy="38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№5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Даны числа n и m. Создайте массив int A[n][m] и заполните его следующим образом (ниже приведен пример для n=4 и m=6):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</a:rPr>
              <a:t>№6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Дано n различных натуральных чисел. Напечатать все перестановки этих чисел(Рекурсия)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312" name="Google Shape;31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863" y="1678488"/>
            <a:ext cx="14954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What is Java 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dirty="0">
                <a:solidFill>
                  <a:srgbClr val="000000"/>
                </a:solidFill>
              </a:rPr>
              <a:t>Java — это объектно-ориентированный язык программирования, разработанный компанией Sun Microsystems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а в настоящее время принадлежащий </a:t>
            </a:r>
            <a:r>
              <a:rPr lang="ru-RU" dirty="0" err="1">
                <a:solidFill>
                  <a:srgbClr val="000000"/>
                </a:solidFill>
              </a:rPr>
              <a:t>Oracle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Corporation</a:t>
            </a:r>
            <a:r>
              <a:rPr lang="ru-RU" dirty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dirty="0">
                <a:solidFill>
                  <a:srgbClr val="000000"/>
                </a:solidFill>
              </a:rPr>
              <a:t>Java задумывался как </a:t>
            </a:r>
            <a:r>
              <a:rPr lang="ru" b="1" dirty="0">
                <a:solidFill>
                  <a:srgbClr val="000000"/>
                </a:solidFill>
              </a:rPr>
              <a:t>универсальный язык программирования</a:t>
            </a:r>
            <a:r>
              <a:rPr lang="ru" dirty="0">
                <a:solidFill>
                  <a:srgbClr val="000000"/>
                </a:solidFill>
              </a:rPr>
              <a:t>, который можно применять для различного рода задач.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726" y="0"/>
            <a:ext cx="2231574" cy="11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63F6E9-8E53-428F-98B9-B3CB3B0DDA42}"/>
              </a:ext>
            </a:extLst>
          </p:cNvPr>
          <p:cNvSpPr txBox="1"/>
          <p:nvPr/>
        </p:nvSpPr>
        <p:spPr>
          <a:xfrm>
            <a:off x="386861" y="3034605"/>
            <a:ext cx="816629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Проект языка </a:t>
            </a:r>
            <a:r>
              <a:rPr lang="ru-RU" dirty="0" err="1"/>
              <a:t>Java</a:t>
            </a:r>
            <a:r>
              <a:rPr lang="ru-RU" dirty="0"/>
              <a:t> был инициирован в 1991 году Джеймсом Гослингом и его коллегами. Вначале язык </a:t>
            </a:r>
            <a:r>
              <a:rPr lang="ru-RU"/>
              <a:t>назывался «</a:t>
            </a:r>
            <a:r>
              <a:rPr lang="en-US" b="0" i="0">
                <a:solidFill>
                  <a:srgbClr val="000000"/>
                </a:solidFill>
                <a:effectLst/>
                <a:latin typeface="Gotham SSm A"/>
              </a:rPr>
              <a:t>Oak</a:t>
            </a:r>
            <a:r>
              <a:rPr lang="ru-RU" dirty="0"/>
              <a:t>». 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Позже проект был переименован в «</a:t>
            </a:r>
            <a:r>
              <a:rPr lang="ru-RU" dirty="0" err="1"/>
              <a:t>Java</a:t>
            </a:r>
            <a:r>
              <a:rPr lang="ru-RU" dirty="0"/>
              <a:t>», как отсылка к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coffee</a:t>
            </a:r>
            <a:r>
              <a:rPr lang="ru-RU" dirty="0"/>
              <a:t>. По этой причине логотипом языка является чашка кофе.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16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ADF9E-B54F-4F2B-A4CD-64A4395B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WORA</a:t>
            </a:r>
            <a:r>
              <a:rPr lang="en-US" dirty="0"/>
              <a:t> - </a:t>
            </a:r>
            <a:r>
              <a:rPr lang="en-US" b="0" i="0" dirty="0">
                <a:effectLst/>
                <a:latin typeface="Google Sans"/>
              </a:rPr>
              <a:t>Write once, run anywhere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A2F55E-AEE9-43DF-8251-6252422E50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Ключевой особенностью языка является независимость от платформы: это означает, что одна и та же программа </a:t>
            </a:r>
            <a:r>
              <a:rPr lang="ru-RU" dirty="0" err="1"/>
              <a:t>Java</a:t>
            </a:r>
            <a:r>
              <a:rPr lang="ru-RU" dirty="0"/>
              <a:t> может работать на нескольких платформах без каких-либо изменений! 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Этот принцип также известен как «пиши один раз, запускай где угодно» (или WORA).</a:t>
            </a:r>
          </a:p>
        </p:txBody>
      </p:sp>
    </p:spTree>
    <p:extLst>
      <p:ext uri="{BB962C8B-B14F-4D97-AF65-F5344CB8AC3E}">
        <p14:creationId xmlns:p14="http://schemas.microsoft.com/office/powerpoint/2010/main" val="202337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Installing the Java SDK &amp; creating Your First Java App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311700" y="1450550"/>
            <a:ext cx="8520600" cy="31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b="1">
                <a:solidFill>
                  <a:srgbClr val="000000"/>
                </a:solidFill>
              </a:rPr>
              <a:t>JRE </a:t>
            </a:r>
            <a:r>
              <a:rPr lang="ru">
                <a:solidFill>
                  <a:srgbClr val="000000"/>
                </a:solidFill>
              </a:rPr>
              <a:t>представляет минимальную реализацию виртуальной машины, а также библиотеку классов.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b="1">
                <a:solidFill>
                  <a:srgbClr val="000000"/>
                </a:solidFill>
              </a:rPr>
              <a:t>Java Development Kit </a:t>
            </a:r>
            <a:r>
              <a:rPr lang="ru">
                <a:solidFill>
                  <a:srgbClr val="000000"/>
                </a:solidFill>
              </a:rPr>
              <a:t>— бесплатно распространяемый компанией Oracle Corporation комплект разработчика приложений на языке Java, включающий в себя компилятор Java, стандартные библиотеки классов Java, примеры, документацию, различные утилиты и исполнительную систему Java.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8C60A-83A3-4C25-B5AF-4D9ED7CD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333333"/>
                </a:solidFill>
                <a:effectLst/>
                <a:latin typeface="Open Sans"/>
              </a:rPr>
              <a:t>Где используется 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/>
              </a:rPr>
              <a:t>Java?</a:t>
            </a:r>
            <a:br>
              <a:rPr lang="en-US" b="1" i="0" dirty="0">
                <a:solidFill>
                  <a:srgbClr val="333333"/>
                </a:solidFill>
                <a:effectLst/>
                <a:latin typeface="Open Sans"/>
              </a:rPr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A2A9D5-EFD4-42FB-81FD-DDDCB44E0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000080"/>
                </a:solidFill>
                <a:effectLst/>
                <a:latin typeface="inherit"/>
              </a:rPr>
              <a:t>Вэб-приложения.</a:t>
            </a:r>
            <a:endParaRPr lang="en-US" b="1" i="0" dirty="0">
              <a:solidFill>
                <a:srgbClr val="000080"/>
              </a:solidFill>
              <a:effectLst/>
              <a:latin typeface="inherit"/>
            </a:endParaRPr>
          </a:p>
          <a:p>
            <a:r>
              <a:rPr lang="ru-RU" b="1" i="0" dirty="0">
                <a:solidFill>
                  <a:srgbClr val="000080"/>
                </a:solidFill>
                <a:effectLst/>
                <a:latin typeface="inherit"/>
              </a:rPr>
              <a:t>Трейдинговые приложения.</a:t>
            </a:r>
            <a:endParaRPr lang="en-US" b="1" dirty="0">
              <a:solidFill>
                <a:srgbClr val="000080"/>
              </a:solidFill>
              <a:latin typeface="inherit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Open Sans"/>
              </a:rPr>
              <a:t>Android </a:t>
            </a:r>
            <a:r>
              <a:rPr lang="ru-RU" b="1" i="0" dirty="0">
                <a:solidFill>
                  <a:srgbClr val="000080"/>
                </a:solidFill>
                <a:effectLst/>
                <a:latin typeface="Open Sans"/>
              </a:rPr>
              <a:t>приложения.</a:t>
            </a:r>
            <a:endParaRPr lang="en-US" b="1" i="0" dirty="0">
              <a:solidFill>
                <a:srgbClr val="000080"/>
              </a:solidFill>
              <a:effectLst/>
              <a:latin typeface="inherit"/>
            </a:endParaRPr>
          </a:p>
          <a:p>
            <a:r>
              <a:rPr lang="ru-RU" b="1" i="0" dirty="0">
                <a:solidFill>
                  <a:srgbClr val="000080"/>
                </a:solidFill>
                <a:effectLst/>
                <a:latin typeface="inherit"/>
              </a:rPr>
              <a:t>Десктопные приложения</a:t>
            </a:r>
            <a:endParaRPr lang="en-US" b="1" i="0" dirty="0">
              <a:solidFill>
                <a:srgbClr val="000080"/>
              </a:solidFill>
              <a:effectLst/>
              <a:latin typeface="inherit"/>
            </a:endParaRPr>
          </a:p>
          <a:p>
            <a:r>
              <a:rPr lang="en-US" b="1" dirty="0">
                <a:solidFill>
                  <a:srgbClr val="000080"/>
                </a:solidFill>
                <a:latin typeface="inherit"/>
              </a:rPr>
              <a:t>Backend (Server)</a:t>
            </a:r>
          </a:p>
        </p:txBody>
      </p:sp>
      <p:pic>
        <p:nvPicPr>
          <p:cNvPr id="2050" name="Picture 2" descr="Картинки по запросу &quot;android&quot;">
            <a:extLst>
              <a:ext uri="{FF2B5EF4-FFF2-40B4-BE49-F238E27FC236}">
                <a16:creationId xmlns:a16="http://schemas.microsoft.com/office/drawing/2014/main" id="{839590C0-3837-49B8-98FC-DEB7C0400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998" y="92647"/>
            <a:ext cx="2366450" cy="157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артинки по запросу &quot;java fremworks&quot;">
            <a:extLst>
              <a:ext uri="{FF2B5EF4-FFF2-40B4-BE49-F238E27FC236}">
                <a16:creationId xmlns:a16="http://schemas.microsoft.com/office/drawing/2014/main" id="{A2F3D914-52CF-45E7-AC6D-75AA5226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951" y="1805030"/>
            <a:ext cx="4149643" cy="133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BC99E4-83FC-44B7-BFAA-F88C149EF02A}"/>
              </a:ext>
            </a:extLst>
          </p:cNvPr>
          <p:cNvSpPr txBox="1"/>
          <p:nvPr/>
        </p:nvSpPr>
        <p:spPr>
          <a:xfrm>
            <a:off x="311700" y="3621693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Java</a:t>
            </a:r>
            <a:r>
              <a:rPr lang="ru-RU" dirty="0"/>
              <a:t> используется в наших смартфонах </a:t>
            </a:r>
            <a:r>
              <a:rPr lang="ru-RU" dirty="0" err="1"/>
              <a:t>Android</a:t>
            </a:r>
            <a:r>
              <a:rPr lang="ru-RU" dirty="0"/>
              <a:t>, в индустрии финансовых услуг, телекоммуникациях, встроенных системах и во многих других областях</a:t>
            </a:r>
          </a:p>
        </p:txBody>
      </p:sp>
    </p:spTree>
    <p:extLst>
      <p:ext uri="{BB962C8B-B14F-4D97-AF65-F5344CB8AC3E}">
        <p14:creationId xmlns:p14="http://schemas.microsoft.com/office/powerpoint/2010/main" val="27846162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1550</Words>
  <Application>Microsoft Office PowerPoint</Application>
  <PresentationFormat>Экран (16:9)</PresentationFormat>
  <Paragraphs>153</Paragraphs>
  <Slides>46</Slides>
  <Notes>43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4" baseType="lpstr">
      <vt:lpstr>-apple-system</vt:lpstr>
      <vt:lpstr>Arial</vt:lpstr>
      <vt:lpstr>Google Sans</vt:lpstr>
      <vt:lpstr>Gotham SSm A</vt:lpstr>
      <vt:lpstr>inherit</vt:lpstr>
      <vt:lpstr>Open Sans</vt:lpstr>
      <vt:lpstr>OracleSansVF</vt:lpstr>
      <vt:lpstr>Simple Light</vt:lpstr>
      <vt:lpstr>Java Basics Lecture 1</vt:lpstr>
      <vt:lpstr>Презентация PowerPoint</vt:lpstr>
      <vt:lpstr>Презентация PowerPoint</vt:lpstr>
      <vt:lpstr>Презентация PowerPoint</vt:lpstr>
      <vt:lpstr>What is Java ? </vt:lpstr>
      <vt:lpstr>Презентация PowerPoint</vt:lpstr>
      <vt:lpstr>WORA - Write once, run anywhere</vt:lpstr>
      <vt:lpstr>Installing the Java SDK &amp; creating Your First Java App</vt:lpstr>
      <vt:lpstr>Где используется Java? </vt:lpstr>
      <vt:lpstr>Java SE Development Kit 15 Downloads </vt:lpstr>
      <vt:lpstr>Java Project Overview, Compilation and Execution</vt:lpstr>
      <vt:lpstr>Java Variables</vt:lpstr>
      <vt:lpstr>Java Main Method</vt:lpstr>
      <vt:lpstr>Java Core Concepts</vt:lpstr>
      <vt:lpstr>Java Syntax</vt:lpstr>
      <vt:lpstr>Презентация PowerPoint</vt:lpstr>
      <vt:lpstr>Java Data Types</vt:lpstr>
      <vt:lpstr>Презентация PowerPoint</vt:lpstr>
      <vt:lpstr>Java Math Operators and Math Class</vt:lpstr>
      <vt:lpstr>Презентация PowerPoint</vt:lpstr>
      <vt:lpstr>Презентация PowerPoint</vt:lpstr>
      <vt:lpstr>Java Arrays</vt:lpstr>
      <vt:lpstr>Java Strings</vt:lpstr>
      <vt:lpstr>Презентация PowerPoint</vt:lpstr>
      <vt:lpstr>Java Operations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Java if statements</vt:lpstr>
      <vt:lpstr>Java Ternary Operator</vt:lpstr>
      <vt:lpstr>Java switch Statement</vt:lpstr>
      <vt:lpstr>Java for loops</vt:lpstr>
      <vt:lpstr>Java while loops</vt:lpstr>
      <vt:lpstr>Java Classes</vt:lpstr>
      <vt:lpstr>Java Fields</vt:lpstr>
      <vt:lpstr>Java Methods</vt:lpstr>
      <vt:lpstr>Java Constructors</vt:lpstr>
      <vt:lpstr>Java Packages</vt:lpstr>
      <vt:lpstr>Java Access Modifiers</vt:lpstr>
      <vt:lpstr>Practice</vt:lpstr>
      <vt:lpstr>№1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Lecture 1</dc:title>
  <cp:lastModifiedBy>Nurbolat S. Pazyl</cp:lastModifiedBy>
  <cp:revision>3</cp:revision>
  <dcterms:modified xsi:type="dcterms:W3CDTF">2021-02-07T04:25:35Z</dcterms:modified>
</cp:coreProperties>
</file>