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301" r:id="rId7"/>
    <p:sldId id="262" r:id="rId8"/>
    <p:sldId id="300" r:id="rId9"/>
    <p:sldId id="29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  <p:sldId id="28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7593090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7593090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7593090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7593090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8f04582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8f04582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7593090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7593090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8f04582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8f04582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7593090f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7593090f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8f04582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8f04582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8f0458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8f04582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8a604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8a604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8a6043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8a6043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759309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759309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8f0458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8f04582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8a6043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8a6043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8f04582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98f04582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8f0458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8f0458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88a6043a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88a6043a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88b101b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88b101b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759309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759309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be2ab9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be2ab9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7593090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7593090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7593090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7593090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7593090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7593090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7593090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7593090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idea/download/#section=windows" TargetMode="External"/><Relationship Id="rId2" Type="http://schemas.openxmlformats.org/officeDocument/2006/relationships/hyperlink" Target="https://www.oracle.com/ru/java/technologies/javase-jdk15-download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Basics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Project Overview, Compilation and Execution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Компиляция в программировании — это приведение исходного кода в байт-код для последующего старта программы.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Порядок действий от исходного кода до запуска программ выглядит так: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Есть исходный код в файле с именем НазваниеКласса.java;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Если в коде нет ошибок, он компилируется в байт-код (в файл НазваниеКласса.class);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Программа запускается.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Variables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</a:rPr>
              <a:t>Переменные </a:t>
            </a:r>
            <a:r>
              <a:rPr lang="ru">
                <a:solidFill>
                  <a:srgbClr val="000000"/>
                </a:solidFill>
              </a:rPr>
              <a:t>используются для хранения данных в программе. Переменная представляет именнованную область памяти, которая хранит значение определенного типа. Каждая переменная имеет тип, имя и значение. Тип определяет, какую информацию может хранить переменная или диапазон допустимых значений.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int x;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Main Method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Входной точкой в программу на языке Java является функция main, которая определена в классе Program.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public static void main (String args[])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При запуске приложения виртуальная машина Java ищет в главном классе программы метод main с подобным заголовком, и после его обнаружения запускает его.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Core Concepts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Концепции OOP (абстракция данных, инкапсуляция, наследование, полиморфизм)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Основные Java-конструкции, такие как циклы и типы данных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Обработка строк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Многопоточность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Обработка исключений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Синхронизация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Сериализация и десериализация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Syntax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Чувствительность к регистру — Java чувствителен к регистру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Название классов — для всех первая буква должна быть в верхнем регистре.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Если несколько слов используются, чтобы сформировать название класса, первая буква каждого внутреннего слова должна быть в верхнем регистре, например, «MyJavaClass».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Название методов — в синтаксисе Java все имена методов должны начинаться с буквы нижнего регистра.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Если несколько слов используются, чтобы сформировать имя метода, то первая буква каждого внутреннего слова должна быть в верхнем регистре, например, «public void myMethodName()».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Название файла программы — наименование файла программы должно точно совпадать с именем класса.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При сохранении файла, Вы должны сохранить его, используя имя класса и добавить «.java» в конце имени, например, «MyJavaProgram» — это название класса, тогда файл должен быть сохранен как «MyJavaProgram.java».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public static void main(String args[]) — обработка программы начинается с метода main(), который является обязательной частью каждой программы.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Data Types</a:t>
            </a: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Одной из основных особенностей Java является то, что данный язык является строго типизированным. </a:t>
            </a:r>
            <a:r>
              <a:rPr lang="ru" b="1">
                <a:solidFill>
                  <a:srgbClr val="000000"/>
                </a:solidFill>
              </a:rPr>
              <a:t>Тип данных </a:t>
            </a:r>
            <a:r>
              <a:rPr lang="ru">
                <a:solidFill>
                  <a:srgbClr val="000000"/>
                </a:solidFill>
              </a:rPr>
              <a:t>определяет диапазон значений, которые может хранить переменная или константа.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Итак, рассмотрим систему встроенных базовых типов данных, которая используется для создания переменных в Java: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boolean</a:t>
            </a:r>
            <a:r>
              <a:rPr lang="ru">
                <a:solidFill>
                  <a:srgbClr val="000000"/>
                </a:solidFill>
              </a:rPr>
              <a:t>: хранит значение true или false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byte</a:t>
            </a:r>
            <a:r>
              <a:rPr lang="ru">
                <a:solidFill>
                  <a:srgbClr val="000000"/>
                </a:solidFill>
              </a:rPr>
              <a:t>: хранит целое число от -128 до 127 и занимает 1 байт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short</a:t>
            </a:r>
            <a:r>
              <a:rPr lang="ru">
                <a:solidFill>
                  <a:srgbClr val="000000"/>
                </a:solidFill>
              </a:rPr>
              <a:t>: хранит целое число от -32768 до 32767 и занимает 2 байта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: хранит целое число от -2147483648 до 2147483647 и занимает 4 байта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long</a:t>
            </a:r>
            <a:r>
              <a:rPr lang="ru">
                <a:solidFill>
                  <a:srgbClr val="000000"/>
                </a:solidFill>
              </a:rPr>
              <a:t>: хранит целое число от –9 223 372 036 854 775 808 до 9 223 372 036 854 775 807 и занимает 8 байт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double</a:t>
            </a:r>
            <a:r>
              <a:rPr lang="ru">
                <a:solidFill>
                  <a:srgbClr val="000000"/>
                </a:solidFill>
              </a:rPr>
              <a:t>: хранит число с плавающей точкой от ±4.9*10-324 до ±1.8*10308 и занимает 8 байт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float</a:t>
            </a:r>
            <a:r>
              <a:rPr lang="ru">
                <a:solidFill>
                  <a:srgbClr val="000000"/>
                </a:solidFill>
              </a:rPr>
              <a:t>: хранит число с плавающей точкой от -3.4*1038 до 3.4*1038 и занимает 4 байта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char</a:t>
            </a:r>
            <a:r>
              <a:rPr lang="ru">
                <a:solidFill>
                  <a:srgbClr val="000000"/>
                </a:solidFill>
              </a:rPr>
              <a:t>: хранит одиночный символ в кодировке UTF-16 и занимает 2 байта, поэтому диапазон хранимых значений от 0 до 65535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Math Operators and Math Class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выполнения различных математических операций в Java в пакете java.lang определен класс </a:t>
            </a:r>
            <a:r>
              <a:rPr lang="ru" b="1">
                <a:solidFill>
                  <a:srgbClr val="000000"/>
                </a:solidFill>
              </a:rPr>
              <a:t>Math</a:t>
            </a:r>
            <a:r>
              <a:rPr lang="ru">
                <a:solidFill>
                  <a:srgbClr val="000000"/>
                </a:solidFill>
              </a:rPr>
              <a:t>. Его основные методы: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79" y="0"/>
            <a:ext cx="64392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What is Java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Installing the Java SDK &amp; creating Your First Java App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Main Method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Project Overview, Compilation and Execution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Core Concepts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Syntax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Variables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Data Types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Math Operators and Math Class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34" y="0"/>
            <a:ext cx="70207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Arrays</a:t>
            </a:r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311700" y="1123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Java </a:t>
            </a:r>
            <a:r>
              <a:rPr lang="ru" b="1">
                <a:solidFill>
                  <a:srgbClr val="000000"/>
                </a:solidFill>
              </a:rPr>
              <a:t>массив </a:t>
            </a:r>
            <a:r>
              <a:rPr lang="ru">
                <a:solidFill>
                  <a:srgbClr val="000000"/>
                </a:solidFill>
              </a:rPr>
              <a:t>является объектом, который хранит несколько переменных одного и того же типа.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int nums[];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nums = new int[4];  // массив из 4 чисел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Strings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>
                <a:solidFill>
                  <a:srgbClr val="000000"/>
                </a:solidFill>
              </a:rPr>
              <a:t>Строка </a:t>
            </a:r>
            <a:r>
              <a:rPr lang="ru">
                <a:solidFill>
                  <a:srgbClr val="000000"/>
                </a:solidFill>
              </a:rPr>
              <a:t>представляет собой последовательность символов.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6727"/>
            <a:ext cx="9144000" cy="229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487" y="0"/>
            <a:ext cx="6927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Operations</a:t>
            </a:r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Все операторы Java можно разделить на следующие группы: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арифметические операторы;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операторы сравнения;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побитовые операторы;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логические операторы;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операторы присваивания;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прочие операторы.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38" y="1370000"/>
            <a:ext cx="74199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 b="40513"/>
          <a:stretch/>
        </p:blipFill>
        <p:spPr>
          <a:xfrm>
            <a:off x="1218814" y="278229"/>
            <a:ext cx="7254759" cy="429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Classes</a:t>
            </a: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Шаблоном или описанием объекта является </a:t>
            </a:r>
            <a:r>
              <a:rPr lang="ru" b="1">
                <a:solidFill>
                  <a:srgbClr val="000000"/>
                </a:solidFill>
              </a:rPr>
              <a:t>класс</a:t>
            </a:r>
            <a:r>
              <a:rPr lang="ru">
                <a:solidFill>
                  <a:srgbClr val="000000"/>
                </a:solidFill>
              </a:rPr>
              <a:t>, а объект представляет экземпляр этого класса.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Arrays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Strings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Operations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Classes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What is Java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— это объектно-ориентированный язык программирования, разработанный компанией Sun Microsystems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а в настоящее время принадлежащий </a:t>
            </a:r>
            <a:r>
              <a:rPr lang="ru-RU" dirty="0" err="1">
                <a:solidFill>
                  <a:srgbClr val="000000"/>
                </a:solidFill>
              </a:rPr>
              <a:t>Oracle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Corporation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задумывался как </a:t>
            </a:r>
            <a:r>
              <a:rPr lang="ru" b="1" dirty="0">
                <a:solidFill>
                  <a:srgbClr val="000000"/>
                </a:solidFill>
              </a:rPr>
              <a:t>универсальный язык программирования</a:t>
            </a:r>
            <a:r>
              <a:rPr lang="ru" dirty="0">
                <a:solidFill>
                  <a:srgbClr val="000000"/>
                </a:solidFill>
              </a:rPr>
              <a:t>, который можно применять для различного рода задач.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26" y="0"/>
            <a:ext cx="2231574" cy="11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3F6E9-8E53-428F-98B9-B3CB3B0DDA42}"/>
              </a:ext>
            </a:extLst>
          </p:cNvPr>
          <p:cNvSpPr txBox="1"/>
          <p:nvPr/>
        </p:nvSpPr>
        <p:spPr>
          <a:xfrm>
            <a:off x="386861" y="3034605"/>
            <a:ext cx="81662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Проект языка </a:t>
            </a:r>
            <a:r>
              <a:rPr lang="ru-RU" dirty="0" err="1"/>
              <a:t>Java</a:t>
            </a:r>
            <a:r>
              <a:rPr lang="ru-RU" dirty="0"/>
              <a:t> был инициирован в 1991 году Джеймсом Гослингом и его коллегами. Вначале язык </a:t>
            </a:r>
            <a:r>
              <a:rPr lang="ru-RU"/>
              <a:t>назывался «</a:t>
            </a:r>
            <a:r>
              <a:rPr lang="en-US" b="0" i="0">
                <a:solidFill>
                  <a:srgbClr val="000000"/>
                </a:solidFill>
                <a:effectLst/>
                <a:latin typeface="Gotham SSm A"/>
              </a:rPr>
              <a:t>Oak</a:t>
            </a:r>
            <a:r>
              <a:rPr lang="ru-RU" dirty="0"/>
              <a:t>».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Позже проект был переименован в «</a:t>
            </a:r>
            <a:r>
              <a:rPr lang="ru-RU" dirty="0" err="1"/>
              <a:t>Java</a:t>
            </a:r>
            <a:r>
              <a:rPr lang="ru-RU" dirty="0"/>
              <a:t>», как отсылка к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coffee</a:t>
            </a:r>
            <a:r>
              <a:rPr lang="ru-RU" dirty="0"/>
              <a:t>. По этой причине логотипом языка является чашка кофе.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6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ADF9E-B54F-4F2B-A4CD-64A4395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WORA</a:t>
            </a:r>
            <a:r>
              <a:rPr lang="en-US" dirty="0"/>
              <a:t> - </a:t>
            </a:r>
            <a:r>
              <a:rPr lang="en-US" b="0" i="0" dirty="0">
                <a:effectLst/>
                <a:latin typeface="Google Sans"/>
              </a:rPr>
              <a:t>Write once, run anywhere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2F55E-AEE9-43DF-8251-6252422E5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Ключевой особенностью языка является независимость от платформы: это означает, что одна и та же программа </a:t>
            </a:r>
            <a:r>
              <a:rPr lang="ru-RU" dirty="0" err="1"/>
              <a:t>Java</a:t>
            </a:r>
            <a:r>
              <a:rPr lang="ru-RU" dirty="0"/>
              <a:t> может работать на нескольких платформах без каких-либо изменений! 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принцип также известен как «пиши один раз, запускай где угодно» (или WORA).</a:t>
            </a:r>
          </a:p>
        </p:txBody>
      </p:sp>
    </p:spTree>
    <p:extLst>
      <p:ext uri="{BB962C8B-B14F-4D97-AF65-F5344CB8AC3E}">
        <p14:creationId xmlns:p14="http://schemas.microsoft.com/office/powerpoint/2010/main" val="20233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Installing the Java SDK &amp; creating Your First Java App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1700" y="1450550"/>
            <a:ext cx="8520600" cy="31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JRE </a:t>
            </a:r>
            <a:r>
              <a:rPr lang="ru">
                <a:solidFill>
                  <a:srgbClr val="000000"/>
                </a:solidFill>
              </a:rPr>
              <a:t>представляет минимальную реализацию виртуальной машины, а также библиотеку классов.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Java Development Kit </a:t>
            </a:r>
            <a:r>
              <a:rPr lang="ru">
                <a:solidFill>
                  <a:srgbClr val="000000"/>
                </a:solidFill>
              </a:rPr>
              <a:t>— бесплатно распространяемый компанией Oracle Corporation комплект разработчика приложений на языке Java, включающий в себя компилятор Java, стандартные библиотеки классов Java, примеры, документацию, различные утилиты и исполнительную систему Java.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8C60A-83A3-4C25-B5AF-4D9ED7CD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Open Sans"/>
              </a:rPr>
              <a:t>Где используется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Java?</a:t>
            </a:r>
            <a:br>
              <a:rPr lang="en-US" b="1" i="0" dirty="0">
                <a:solidFill>
                  <a:srgbClr val="333333"/>
                </a:solidFill>
                <a:effectLst/>
                <a:latin typeface="Open Sans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2A9D5-EFD4-42FB-81FD-DDDCB44E0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80"/>
                </a:solidFill>
                <a:effectLst/>
                <a:latin typeface="inherit"/>
              </a:rPr>
              <a:t>Вэб-приложения.</a:t>
            </a:r>
            <a:endParaRPr lang="en-US" b="1" i="0" dirty="0">
              <a:solidFill>
                <a:srgbClr val="000080"/>
              </a:solidFill>
              <a:effectLst/>
              <a:latin typeface="inherit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inherit"/>
              </a:rPr>
              <a:t>Трейдинговые приложения.</a:t>
            </a:r>
            <a:endParaRPr lang="en-US" b="1" dirty="0">
              <a:solidFill>
                <a:srgbClr val="000080"/>
              </a:solidFill>
              <a:latin typeface="inherit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Open Sans"/>
              </a:rPr>
              <a:t>Android </a:t>
            </a:r>
            <a:r>
              <a:rPr lang="ru-RU" b="1" i="0" dirty="0">
                <a:solidFill>
                  <a:srgbClr val="000080"/>
                </a:solidFill>
                <a:effectLst/>
                <a:latin typeface="Open Sans"/>
              </a:rPr>
              <a:t>приложения.</a:t>
            </a:r>
            <a:endParaRPr lang="en-US" b="1" i="0" dirty="0">
              <a:solidFill>
                <a:srgbClr val="000080"/>
              </a:solidFill>
              <a:effectLst/>
              <a:latin typeface="inherit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inherit"/>
              </a:rPr>
              <a:t>Десктопные приложения</a:t>
            </a:r>
            <a:endParaRPr lang="en-US" b="1" i="0" dirty="0">
              <a:solidFill>
                <a:srgbClr val="000080"/>
              </a:solidFill>
              <a:effectLst/>
              <a:latin typeface="inherit"/>
            </a:endParaRPr>
          </a:p>
          <a:p>
            <a:r>
              <a:rPr lang="en-US" b="1" dirty="0">
                <a:solidFill>
                  <a:srgbClr val="000080"/>
                </a:solidFill>
                <a:latin typeface="inherit"/>
              </a:rPr>
              <a:t>Backend (Server)</a:t>
            </a:r>
          </a:p>
        </p:txBody>
      </p:sp>
      <p:pic>
        <p:nvPicPr>
          <p:cNvPr id="2050" name="Picture 2" descr="Картинки по запросу &quot;android&quot;">
            <a:extLst>
              <a:ext uri="{FF2B5EF4-FFF2-40B4-BE49-F238E27FC236}">
                <a16:creationId xmlns:a16="http://schemas.microsoft.com/office/drawing/2014/main" id="{839590C0-3837-49B8-98FC-DEB7C0400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98" y="92647"/>
            <a:ext cx="2366450" cy="15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&quot;java fremworks&quot;">
            <a:extLst>
              <a:ext uri="{FF2B5EF4-FFF2-40B4-BE49-F238E27FC236}">
                <a16:creationId xmlns:a16="http://schemas.microsoft.com/office/drawing/2014/main" id="{A2F3D914-52CF-45E7-AC6D-75AA5226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51" y="1805030"/>
            <a:ext cx="4149643" cy="133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C99E4-83FC-44B7-BFAA-F88C149EF02A}"/>
              </a:ext>
            </a:extLst>
          </p:cNvPr>
          <p:cNvSpPr txBox="1"/>
          <p:nvPr/>
        </p:nvSpPr>
        <p:spPr>
          <a:xfrm>
            <a:off x="311700" y="362169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Java</a:t>
            </a:r>
            <a:r>
              <a:rPr lang="ru-RU" dirty="0"/>
              <a:t> используется в наших смартфонах </a:t>
            </a:r>
            <a:r>
              <a:rPr lang="ru-RU" dirty="0" err="1"/>
              <a:t>Android</a:t>
            </a:r>
            <a:r>
              <a:rPr lang="ru-RU" dirty="0"/>
              <a:t>, в индустрии финансовых услуг, телекоммуникациях, встроенных системах и во многих других областях</a:t>
            </a:r>
          </a:p>
        </p:txBody>
      </p:sp>
    </p:spTree>
    <p:extLst>
      <p:ext uri="{BB962C8B-B14F-4D97-AF65-F5344CB8AC3E}">
        <p14:creationId xmlns:p14="http://schemas.microsoft.com/office/powerpoint/2010/main" val="278461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3D16-AEFA-4242-8833-F5AE5715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Java SE Development Kit 15 Downloads</a:t>
            </a:r>
            <a:b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0E473-DB30-462B-B72D-DBBBE086D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https://www.oracle.com/ru/java/technologies/javase-jdk15-downloads.html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b="1" i="0" dirty="0">
                <a:solidFill>
                  <a:srgbClr val="27282C"/>
                </a:solidFill>
                <a:effectLst/>
                <a:latin typeface="Gotham SSm A"/>
              </a:rPr>
              <a:t>Скачать </a:t>
            </a:r>
            <a:r>
              <a:rPr lang="en-US" b="1" i="0" dirty="0">
                <a:solidFill>
                  <a:srgbClr val="27282C"/>
                </a:solidFill>
                <a:effectLst/>
                <a:latin typeface="Gotham SSm A"/>
              </a:rPr>
              <a:t>IntelliJ IDEA </a:t>
            </a:r>
            <a:r>
              <a:rPr lang="en-US" b="1" i="0" dirty="0">
                <a:solidFill>
                  <a:srgbClr val="27282C"/>
                </a:solidFill>
                <a:effectLst/>
                <a:latin typeface="-apple-system"/>
              </a:rPr>
              <a:t>Community</a:t>
            </a:r>
            <a:endParaRPr lang="en-US" dirty="0"/>
          </a:p>
          <a:p>
            <a:r>
              <a:rPr lang="en-US" dirty="0">
                <a:hlinkClick r:id="rId3"/>
              </a:rPr>
              <a:t>https://www.jetbrains.com/ru-ru/idea/download/#section=windows</a:t>
            </a:r>
            <a:endParaRPr lang="en-US" dirty="0"/>
          </a:p>
          <a:p>
            <a:endParaRPr lang="ru-RU" dirty="0"/>
          </a:p>
        </p:txBody>
      </p:sp>
      <p:pic>
        <p:nvPicPr>
          <p:cNvPr id="1026" name="Picture 2" descr="Картинки по запросу &quot;intellij idea logo&quot;">
            <a:extLst>
              <a:ext uri="{FF2B5EF4-FFF2-40B4-BE49-F238E27FC236}">
                <a16:creationId xmlns:a16="http://schemas.microsoft.com/office/drawing/2014/main" id="{6B1AD0DA-555B-48A3-9196-456218E5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73" y="1833344"/>
            <a:ext cx="2632837" cy="136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953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987</Words>
  <Application>Microsoft Office PowerPoint</Application>
  <PresentationFormat>Экран (16:9)</PresentationFormat>
  <Paragraphs>103</Paragraphs>
  <Slides>27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Google Sans</vt:lpstr>
      <vt:lpstr>Gotham SSm A</vt:lpstr>
      <vt:lpstr>inherit</vt:lpstr>
      <vt:lpstr>Open Sans</vt:lpstr>
      <vt:lpstr>OracleSansVF</vt:lpstr>
      <vt:lpstr>Simple Light</vt:lpstr>
      <vt:lpstr>Java Basics Lecture 1</vt:lpstr>
      <vt:lpstr>Презентация PowerPoint</vt:lpstr>
      <vt:lpstr>Презентация PowerPoint</vt:lpstr>
      <vt:lpstr>What is Java ? </vt:lpstr>
      <vt:lpstr>Презентация PowerPoint</vt:lpstr>
      <vt:lpstr>WORA - Write once, run anywhere</vt:lpstr>
      <vt:lpstr>Installing the Java SDK &amp; creating Your First Java App</vt:lpstr>
      <vt:lpstr>Где используется Java? </vt:lpstr>
      <vt:lpstr>Java SE Development Kit 15 Downloads </vt:lpstr>
      <vt:lpstr>Java Project Overview, Compilation and Execution</vt:lpstr>
      <vt:lpstr>Java Variables</vt:lpstr>
      <vt:lpstr>Java Main Method</vt:lpstr>
      <vt:lpstr>Java Core Concepts</vt:lpstr>
      <vt:lpstr>Java Syntax</vt:lpstr>
      <vt:lpstr>Презентация PowerPoint</vt:lpstr>
      <vt:lpstr>Java Data Types</vt:lpstr>
      <vt:lpstr>Презентация PowerPoint</vt:lpstr>
      <vt:lpstr>Java Math Operators and Math Class</vt:lpstr>
      <vt:lpstr>Презентация PowerPoint</vt:lpstr>
      <vt:lpstr>Презентация PowerPoint</vt:lpstr>
      <vt:lpstr>Java Arrays</vt:lpstr>
      <vt:lpstr>Java Strings</vt:lpstr>
      <vt:lpstr>Презентация PowerPoint</vt:lpstr>
      <vt:lpstr>Java Operations</vt:lpstr>
      <vt:lpstr>Презентация PowerPoint</vt:lpstr>
      <vt:lpstr>Презентация PowerPoint</vt:lpstr>
      <vt:lpstr>Java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Lecture 1</dc:title>
  <cp:lastModifiedBy>Nurbolat S. Pazyl</cp:lastModifiedBy>
  <cp:revision>5</cp:revision>
  <dcterms:modified xsi:type="dcterms:W3CDTF">2021-02-09T15:15:34Z</dcterms:modified>
</cp:coreProperties>
</file>