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439F4-0D97-4955-9AAF-1CE4FBE46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EBCF5B-FB79-49EB-B7DE-D46876D6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08587-A9B4-4604-8443-4E6E2816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53B01A-3A6D-4ACD-AA8D-C44248FD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5013BE-D03E-4A97-A5C9-7D1EAB26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2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D014C-4A9E-479D-BB9D-82A1F323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6545B6-23A8-4B58-B22A-3A435C7DC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0F1BA-44C5-41A8-8B43-0CD4C456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0C8904-1311-45D9-8D58-F8E8B60D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A557D-90C4-419F-B577-8305DDBE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8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6B5325-65F9-473E-BD66-BCDB8F4C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41CA6B-786E-44EA-8DBF-57398460D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EB18E-E4E3-479E-8824-8D8C1E5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F06F63-B59C-43C8-843A-037C7EA5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85154-71F4-4F59-B6C8-5882A2CB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9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8835D-B245-4E60-9411-0F333416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CEB24-5C86-47EE-8E88-E7AB1C7C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32906-9DAF-4FEB-8BD0-C62AF4B3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BDFC1D-C4FA-4758-8509-DB41D7E7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FB834-37C6-4458-9740-63CCB4E2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53330-87C9-484A-A0B4-CD76D1EC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46F445-B7C6-43CE-A18A-E0188C48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D340D-0548-4243-92D0-88530D5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4EAB81-DF0B-4AAA-8F1B-9D02736A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4F35E-6CA1-48D3-BEF0-5CB6C95F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5272-A2C8-4F55-A075-369E0070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B9C25-4D0D-4590-AD72-83C9B1AB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2E6696-657B-4A59-94DC-13127C347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8A0F4-7C4C-4228-B394-9743172A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60B20-2479-4B87-ABCE-25B26CB3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D6335-F803-4B05-99D8-56AACAE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7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4063D-0AA6-4180-901A-517AD69E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F8B970-F31E-44B9-B4BF-DD5FF960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CF1EBA-A99E-465F-8825-09641E67D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EAFF41-1F69-4BF5-B6C2-54B955B7F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20FF72-F5AC-48DF-9E6F-90638D23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A46D60-B99A-42CD-8143-7435DD47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12E8FB-A301-4DD0-90E7-F63A1611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A902F-1116-4D9A-BE54-EFF4A484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8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A9E03-60CB-4A26-B63D-16F1009B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27CAD4-14B5-414E-8330-7CE133E1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BFA15A-BA59-4BAA-A88D-C6A3AEEB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CB7FEF-1463-4E8F-9E2F-90E2B3C6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0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492D7A-1E39-4471-8DDC-ADB84C55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72F45B-265B-4958-9B68-F68624D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AC6A7-2C1D-4CC7-9C08-AB2879A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DB572-74B8-4B36-8E30-A2E41F15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39565-4DCB-41E8-AA07-5EB35342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0EE923-A44B-4DE8-85ED-0156A31C0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30E05-DC85-49BE-965A-7C330AEA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4C99B-04FD-4FAF-93EE-6077605A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9AC6E-6AF3-4C73-9BFB-06811353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2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8F7A-B041-4890-9BDE-B5E90107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5E4E96-62F4-4D92-9764-98B476DB5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6D32C6-2A51-42AB-9C19-7066AD10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DBD022-0F9D-4EF0-90A4-3D8A34E7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929E47-3431-4C8B-BF44-53694224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8065E0-2412-495D-877A-96F4C93C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0AF93-32B6-412E-8DD0-BAE89B85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E25C1F-2E30-41D4-A42C-A5AB6578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E0486-8DDB-414A-95E5-EA0345CAC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EC12-586C-45EE-9836-7532C5E43E31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D724B-73B3-49F6-B091-CD5B354A3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51D32-5D59-44AB-9FC7-89E0476D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90F1-1C0D-443B-9947-51292013E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7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45957-2C0D-45DB-9C3F-EF8414C74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526" y="497211"/>
            <a:ext cx="9706947" cy="4634625"/>
          </a:xfrm>
        </p:spPr>
        <p:txBody>
          <a:bodyPr>
            <a:normAutofit/>
          </a:bodyPr>
          <a:lstStyle/>
          <a:p>
            <a:r>
              <a:rPr lang="en-US" sz="8000" b="1" dirty="0"/>
              <a:t>If – else if – else</a:t>
            </a:r>
            <a:br>
              <a:rPr lang="en-US" sz="8000" b="1" dirty="0"/>
            </a:br>
            <a:r>
              <a:rPr lang="en-US" sz="8000" b="1" dirty="0"/>
              <a:t>Switch case</a:t>
            </a:r>
            <a:br>
              <a:rPr lang="en-US" sz="8000" b="1" dirty="0"/>
            </a:br>
            <a:r>
              <a:rPr lang="en-US" sz="8000" b="1" dirty="0"/>
              <a:t>String methods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67075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EEEB1D-4A26-479A-856E-5312AD5D9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6494" y="558983"/>
            <a:ext cx="8268478" cy="574003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switch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lang="en-US" altLang="ru-RU" sz="2400" dirty="0">
                <a:solidFill>
                  <a:srgbClr val="D4D4D4"/>
                </a:solidFill>
                <a:latin typeface="SFMono-Regular"/>
              </a:rPr>
              <a:t>variable 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case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System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out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Starting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 a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game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..."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break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case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System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out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Loading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 a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saved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game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break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case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3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System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out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Displaying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help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..."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break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case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4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System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out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Exiting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..."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break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default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     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System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out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println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Unsuitable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action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,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please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,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try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again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}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6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C73E5-32DA-411B-94B1-EDD9140C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String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8D004-0736-468A-94AB-D6591F239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ru-RU" dirty="0"/>
              <a:t>У любой строки есть два полезных метода: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>
                <a:solidFill>
                  <a:srgbClr val="FF0000"/>
                </a:solidFill>
              </a:rPr>
              <a:t>length</a:t>
            </a:r>
            <a:r>
              <a:rPr lang="ru-RU" dirty="0">
                <a:solidFill>
                  <a:srgbClr val="FF0000"/>
                </a:solidFill>
              </a:rPr>
              <a:t> () </a:t>
            </a:r>
            <a:r>
              <a:rPr lang="ru-RU" dirty="0"/>
              <a:t>возвращает количество символов в строке;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>
                <a:solidFill>
                  <a:srgbClr val="FF0000"/>
                </a:solidFill>
              </a:rPr>
              <a:t>charAt</a:t>
            </a:r>
            <a:r>
              <a:rPr lang="ru-RU" dirty="0">
                <a:solidFill>
                  <a:srgbClr val="FF0000"/>
                </a:solidFill>
              </a:rPr>
              <a:t> (</a:t>
            </a:r>
            <a:r>
              <a:rPr lang="ru-RU" dirty="0" err="1">
                <a:solidFill>
                  <a:srgbClr val="FF0000"/>
                </a:solidFill>
              </a:rPr>
              <a:t>int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index</a:t>
            </a:r>
            <a:r>
              <a:rPr lang="ru-RU" dirty="0">
                <a:solidFill>
                  <a:srgbClr val="FF0000"/>
                </a:solidFill>
              </a:rPr>
              <a:t>) </a:t>
            </a:r>
            <a:r>
              <a:rPr lang="ru-RU" dirty="0"/>
              <a:t>возвращает символ по его индексу;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7454CA-62B7-43DA-8A3E-A94B68EC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950" y="3788229"/>
            <a:ext cx="6428792" cy="253915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s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Hi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,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all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//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len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7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 // 0 -&gt; 6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char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theFirstChar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charAt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// 'H'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index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0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char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theFifthChar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charAt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// 'a'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index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4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char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theLastChar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charAt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-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// 'l'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index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6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7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803C1-83E2-40C9-AAC6-4EC32F2F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Gotham SSm A"/>
              </a:rPr>
              <a:t>methods of strings</a:t>
            </a:r>
            <a:br>
              <a:rPr lang="en-US" b="1" i="0" dirty="0">
                <a:solidFill>
                  <a:srgbClr val="000000"/>
                </a:solidFill>
                <a:effectLst/>
                <a:latin typeface="Gotham SSm A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B8E9D-FD0A-4F45-A29F-E5A190941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103943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>
                <a:solidFill>
                  <a:schemeClr val="accent1"/>
                </a:solidFill>
              </a:rPr>
              <a:t>isEmpty</a:t>
            </a:r>
            <a:r>
              <a:rPr lang="ru-RU" dirty="0">
                <a:solidFill>
                  <a:schemeClr val="accent1"/>
                </a:solidFill>
              </a:rPr>
              <a:t> () </a:t>
            </a:r>
            <a:r>
              <a:rPr lang="ru-RU" dirty="0"/>
              <a:t>возвращает </a:t>
            </a:r>
            <a:r>
              <a:rPr lang="ru-RU" dirty="0" err="1"/>
              <a:t>true</a:t>
            </a:r>
            <a:r>
              <a:rPr lang="ru-RU" dirty="0"/>
              <a:t>, если строка пуста, иначе - </a:t>
            </a:r>
            <a:r>
              <a:rPr lang="ru-RU" dirty="0" err="1"/>
              <a:t>false</a:t>
            </a:r>
            <a:r>
              <a:rPr lang="ru-RU" dirty="0"/>
              <a:t>;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toUpperCase</a:t>
            </a:r>
            <a:r>
              <a:rPr lang="ru-RU" dirty="0">
                <a:solidFill>
                  <a:schemeClr val="accent1"/>
                </a:solidFill>
              </a:rPr>
              <a:t> () </a:t>
            </a:r>
            <a:r>
              <a:rPr lang="ru-RU" dirty="0"/>
              <a:t>возвращает новую строку в верхнем регистре;</a:t>
            </a:r>
            <a:r>
              <a:rPr lang="en-US" dirty="0"/>
              <a:t> // </a:t>
            </a:r>
            <a:r>
              <a:rPr lang="en-US" dirty="0" err="1"/>
              <a:t>aaaa</a:t>
            </a:r>
            <a:r>
              <a:rPr lang="en-US" dirty="0"/>
              <a:t>-&gt; AAAA , </a:t>
            </a:r>
            <a:r>
              <a:rPr lang="en-US" dirty="0" err="1"/>
              <a:t>aaaA%BBbb</a:t>
            </a:r>
            <a:r>
              <a:rPr lang="en-US" dirty="0"/>
              <a:t> -&gt;AAAA%BBBB </a:t>
            </a:r>
            <a:endParaRPr lang="ru-RU" dirty="0"/>
          </a:p>
          <a:p>
            <a:r>
              <a:rPr lang="ru-RU" dirty="0" err="1">
                <a:solidFill>
                  <a:schemeClr val="accent1"/>
                </a:solidFill>
              </a:rPr>
              <a:t>toLowerCase</a:t>
            </a:r>
            <a:r>
              <a:rPr lang="ru-RU" dirty="0">
                <a:solidFill>
                  <a:schemeClr val="accent1"/>
                </a:solidFill>
              </a:rPr>
              <a:t> () </a:t>
            </a:r>
            <a:r>
              <a:rPr lang="ru-RU" dirty="0"/>
              <a:t>возвращает новую строку в нижнем регистре;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startWith</a:t>
            </a:r>
            <a:r>
              <a:rPr lang="ru-RU" dirty="0">
                <a:solidFill>
                  <a:schemeClr val="accent1"/>
                </a:solidFill>
              </a:rPr>
              <a:t> (</a:t>
            </a:r>
            <a:r>
              <a:rPr lang="ru-RU" dirty="0" err="1">
                <a:solidFill>
                  <a:schemeClr val="accent1"/>
                </a:solidFill>
              </a:rPr>
              <a:t>prefix</a:t>
            </a:r>
            <a:r>
              <a:rPr lang="ru-RU" dirty="0">
                <a:solidFill>
                  <a:schemeClr val="accent1"/>
                </a:solidFill>
              </a:rPr>
              <a:t>) </a:t>
            </a:r>
            <a:r>
              <a:rPr lang="ru-RU" dirty="0"/>
              <a:t>возвращает </a:t>
            </a:r>
            <a:r>
              <a:rPr lang="ru-RU" dirty="0" err="1"/>
              <a:t>true</a:t>
            </a:r>
            <a:r>
              <a:rPr lang="ru-RU" dirty="0"/>
              <a:t>, если строка начинается с заданного префикса строки, в противном случае - </a:t>
            </a:r>
            <a:r>
              <a:rPr lang="ru-RU" dirty="0" err="1"/>
              <a:t>false</a:t>
            </a:r>
            <a:r>
              <a:rPr lang="ru-RU" dirty="0"/>
              <a:t>;</a:t>
            </a:r>
            <a:r>
              <a:rPr lang="en-US" dirty="0"/>
              <a:t> /// </a:t>
            </a:r>
            <a:r>
              <a:rPr lang="en-US" dirty="0" err="1"/>
              <a:t>aaaADd</a:t>
            </a:r>
            <a:r>
              <a:rPr lang="en-US" dirty="0"/>
              <a:t> -&gt; </a:t>
            </a:r>
            <a:r>
              <a:rPr lang="en-US" dirty="0" err="1"/>
              <a:t>aaa</a:t>
            </a:r>
            <a:r>
              <a:rPr lang="en-US" dirty="0"/>
              <a:t> -&gt; true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>
                <a:solidFill>
                  <a:schemeClr val="accent1"/>
                </a:solidFill>
              </a:rPr>
              <a:t>EndWith</a:t>
            </a:r>
            <a:r>
              <a:rPr lang="ru-RU" dirty="0">
                <a:solidFill>
                  <a:schemeClr val="accent1"/>
                </a:solidFill>
              </a:rPr>
              <a:t> (суффикс) </a:t>
            </a:r>
            <a:r>
              <a:rPr lang="ru-RU" dirty="0"/>
              <a:t>возвращает </a:t>
            </a:r>
            <a:r>
              <a:rPr lang="ru-RU" dirty="0" err="1"/>
              <a:t>true</a:t>
            </a:r>
            <a:r>
              <a:rPr lang="ru-RU" dirty="0"/>
              <a:t>, если строка заканчивается заданным суффиксом строки, в противном случае - </a:t>
            </a:r>
            <a:r>
              <a:rPr lang="ru-RU" dirty="0" err="1"/>
              <a:t>false</a:t>
            </a:r>
            <a:r>
              <a:rPr lang="ru-RU" dirty="0"/>
              <a:t>.</a:t>
            </a:r>
            <a:r>
              <a:rPr lang="en-US" dirty="0"/>
              <a:t> /// </a:t>
            </a:r>
            <a:endParaRPr lang="ru-RU" dirty="0"/>
          </a:p>
          <a:p>
            <a:r>
              <a:rPr lang="ru-RU" dirty="0" err="1">
                <a:solidFill>
                  <a:schemeClr val="accent1"/>
                </a:solidFill>
              </a:rPr>
              <a:t>contains</a:t>
            </a:r>
            <a:r>
              <a:rPr lang="ru-RU" dirty="0">
                <a:solidFill>
                  <a:schemeClr val="accent1"/>
                </a:solidFill>
              </a:rPr>
              <a:t> (...) </a:t>
            </a:r>
            <a:r>
              <a:rPr lang="ru-RU" dirty="0"/>
              <a:t>возвращает истину, если строка содержит данную строку или символ;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substring</a:t>
            </a:r>
            <a:r>
              <a:rPr lang="ru-RU" dirty="0">
                <a:solidFill>
                  <a:schemeClr val="accent1"/>
                </a:solidFill>
              </a:rPr>
              <a:t> (</a:t>
            </a:r>
            <a:r>
              <a:rPr lang="ru-RU" dirty="0" err="1">
                <a:solidFill>
                  <a:schemeClr val="accent1"/>
                </a:solidFill>
              </a:rPr>
              <a:t>beginIndex</a:t>
            </a:r>
            <a:r>
              <a:rPr lang="ru-RU" dirty="0">
                <a:solidFill>
                  <a:schemeClr val="accent1"/>
                </a:solidFill>
              </a:rPr>
              <a:t>, </a:t>
            </a:r>
            <a:r>
              <a:rPr lang="ru-RU" dirty="0" err="1">
                <a:solidFill>
                  <a:schemeClr val="accent1"/>
                </a:solidFill>
              </a:rPr>
              <a:t>endIndex</a:t>
            </a:r>
            <a:r>
              <a:rPr lang="ru-RU" dirty="0">
                <a:solidFill>
                  <a:schemeClr val="accent1"/>
                </a:solidFill>
              </a:rPr>
              <a:t>) </a:t>
            </a:r>
            <a:r>
              <a:rPr lang="ru-RU" dirty="0"/>
              <a:t>возвращает подстроку строки в диапазоне: </a:t>
            </a:r>
            <a:r>
              <a:rPr lang="ru-RU" dirty="0" err="1"/>
              <a:t>beginIndex</a:t>
            </a:r>
            <a:r>
              <a:rPr lang="ru-RU" dirty="0"/>
              <a:t>, </a:t>
            </a:r>
            <a:r>
              <a:rPr lang="ru-RU" dirty="0" err="1"/>
              <a:t>endIndex</a:t>
            </a:r>
            <a:r>
              <a:rPr lang="ru-RU" dirty="0"/>
              <a:t> - 1;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replace</a:t>
            </a:r>
            <a:r>
              <a:rPr lang="ru-RU" dirty="0">
                <a:solidFill>
                  <a:schemeClr val="accent1"/>
                </a:solidFill>
              </a:rPr>
              <a:t> (</a:t>
            </a:r>
            <a:r>
              <a:rPr lang="ru-RU" dirty="0" err="1">
                <a:solidFill>
                  <a:schemeClr val="accent1"/>
                </a:solidFill>
              </a:rPr>
              <a:t>old</a:t>
            </a:r>
            <a:r>
              <a:rPr lang="ru-RU" dirty="0">
                <a:solidFill>
                  <a:schemeClr val="accent1"/>
                </a:solidFill>
              </a:rPr>
              <a:t>, </a:t>
            </a:r>
            <a:r>
              <a:rPr lang="ru-RU" dirty="0" err="1">
                <a:solidFill>
                  <a:schemeClr val="accent1"/>
                </a:solidFill>
              </a:rPr>
              <a:t>new</a:t>
            </a:r>
            <a:r>
              <a:rPr lang="ru-RU" dirty="0">
                <a:solidFill>
                  <a:schemeClr val="accent1"/>
                </a:solidFill>
              </a:rPr>
              <a:t>) </a:t>
            </a:r>
            <a:r>
              <a:rPr lang="ru-RU" dirty="0"/>
              <a:t>возвращает новую строку, полученную заменой всех вхождений </a:t>
            </a:r>
            <a:r>
              <a:rPr lang="ru-RU" dirty="0" err="1"/>
              <a:t>old</a:t>
            </a:r>
            <a:r>
              <a:rPr lang="ru-RU" dirty="0"/>
              <a:t> на новые, которые могут быть символами или строками.</a:t>
            </a:r>
          </a:p>
          <a:p>
            <a:r>
              <a:rPr lang="ru-RU" dirty="0" err="1">
                <a:solidFill>
                  <a:schemeClr val="accent1"/>
                </a:solidFill>
              </a:rPr>
              <a:t>trim</a:t>
            </a:r>
            <a:r>
              <a:rPr lang="ru-RU" dirty="0">
                <a:solidFill>
                  <a:schemeClr val="accent1"/>
                </a:solidFill>
              </a:rPr>
              <a:t> () </a:t>
            </a:r>
            <a:r>
              <a:rPr lang="ru-RU" dirty="0"/>
              <a:t>возвращает копию строки, полученную путем исключения начальных и конечных пробелов. Обратите внимание, что пробелы включают не только пробел, но и все, что выглядит пустым: табуляция, возврат каретки, символ новой строки и т. Д.</a:t>
            </a:r>
          </a:p>
        </p:txBody>
      </p:sp>
    </p:spTree>
    <p:extLst>
      <p:ext uri="{BB962C8B-B14F-4D97-AF65-F5344CB8AC3E}">
        <p14:creationId xmlns:p14="http://schemas.microsoft.com/office/powerpoint/2010/main" val="257399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B0938-9464-446C-BAB6-F0CFEF85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20D97-007A-47BA-95BD-2A48BA91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примитивный</a:t>
            </a:r>
            <a:r>
              <a:rPr lang="ru-RU" dirty="0"/>
              <a:t> тип хранит фактические значения, тогда как переменная </a:t>
            </a:r>
            <a:r>
              <a:rPr lang="ru-RU" dirty="0">
                <a:solidFill>
                  <a:schemeClr val="accent1"/>
                </a:solidFill>
              </a:rPr>
              <a:t>ссылочного</a:t>
            </a:r>
            <a:r>
              <a:rPr lang="ru-RU" dirty="0"/>
              <a:t> типа хранит адрес в памяти (ссылку), где расположены данные. Данные могут быть представлены в виде сложной структуры, включающей в себя другие типы данных в качестве своих частей.</a:t>
            </a:r>
          </a:p>
          <a:p>
            <a:endParaRPr lang="ru-RU" dirty="0"/>
          </a:p>
          <a:p>
            <a:r>
              <a:rPr lang="ru-RU" dirty="0"/>
              <a:t>Есть два основных пространства памяти: стек и куча. Все значения примитивных типов хранятся в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стековой</a:t>
            </a:r>
            <a:r>
              <a:rPr lang="ru-RU" dirty="0"/>
              <a:t> памяти, а переменные ссылочных типов хранят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адреса объектов</a:t>
            </a:r>
            <a:r>
              <a:rPr lang="ru-RU" dirty="0"/>
              <a:t>, находящихся в динамической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87732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10756-B3DD-4FBD-99F1-CF8E234E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01" y="838956"/>
            <a:ext cx="5477221" cy="39495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B0B3A5-B00E-4B8B-9A76-83E63EAB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" y="2439929"/>
            <a:ext cx="5001208" cy="115416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num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language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java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4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EFDC94-51CC-4B50-8EF1-1B4C8C40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07" y="1119674"/>
            <a:ext cx="6854643" cy="4841092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9A9B5C6A-F965-4409-98A7-7D7963AC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04" y="521716"/>
            <a:ext cx="5001208" cy="189282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a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5CEA8"/>
                </a:solidFill>
                <a:effectLst/>
                <a:latin typeface="SFMono-Regular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b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// 100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copied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to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 b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language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java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java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language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1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1DF0E9-D911-49B0-B0F5-4F65AF4CD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684133"/>
            <a:ext cx="6709771" cy="57452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436D73-C9B8-4A21-AC76-FCDCC1B9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1" y="2297921"/>
            <a:ext cx="3587264" cy="226215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s1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java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s2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SFMono-Regular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java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s3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s2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System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s1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s2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//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false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System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out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s2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==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s3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SFMono-Regular"/>
              </a:rPr>
              <a:t>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SFMono-Regular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//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08B4E"/>
                </a:solidFill>
                <a:effectLst/>
                <a:latin typeface="SFMono-Regular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8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F60C7-B797-43FA-99BD-106746B9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Условный оператор    </a:t>
            </a:r>
            <a:r>
              <a:rPr lang="en-US" b="1" dirty="0"/>
              <a:t>|| &amp;&amp;  !=   ==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730D6-FB39-46E8-9199-CD020111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Условный оператор - это конструкция, которая позволяет программе выполнять различные вычисления в зависимости от значения логического выражения. </a:t>
            </a:r>
            <a:endParaRPr lang="en-US" dirty="0"/>
          </a:p>
          <a:p>
            <a:r>
              <a:rPr lang="ru-RU" dirty="0"/>
              <a:t>Если это правда, программа выполняет одно вычисление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kk-KZ" dirty="0"/>
              <a:t>В </a:t>
            </a:r>
            <a:r>
              <a:rPr lang="ru-RU" dirty="0"/>
              <a:t>противном случае - ложь, программа выполняет другое вычисление.</a:t>
            </a:r>
          </a:p>
        </p:txBody>
      </p:sp>
    </p:spTree>
    <p:extLst>
      <p:ext uri="{BB962C8B-B14F-4D97-AF65-F5344CB8AC3E}">
        <p14:creationId xmlns:p14="http://schemas.microsoft.com/office/powerpoint/2010/main" val="618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90669-5483-4B64-9B30-1F2A962C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B94D4-F6BA-4D9A-BAA8-31CE925D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55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Простейшая форма условного оператора состоит из ключевого слова </a:t>
            </a:r>
            <a:r>
              <a:rPr lang="ru-RU" dirty="0" err="1"/>
              <a:t>if</a:t>
            </a:r>
            <a:r>
              <a:rPr lang="ru-RU" dirty="0"/>
              <a:t>, логического выражения</a:t>
            </a:r>
            <a:r>
              <a:rPr lang="en-US" dirty="0"/>
              <a:t>(expression)</a:t>
            </a:r>
            <a:r>
              <a:rPr lang="ru-RU" dirty="0"/>
              <a:t> и тела, заключенного в фигурные скобки.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dirty="0"/>
              <a:t>(expression) {</a:t>
            </a:r>
          </a:p>
          <a:p>
            <a:pPr marL="0" indent="0">
              <a:buNone/>
            </a:pPr>
            <a:r>
              <a:rPr lang="en-US" dirty="0"/>
              <a:t>   // body: do something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Если выражение</a:t>
            </a:r>
            <a:r>
              <a:rPr lang="en-US" dirty="0"/>
              <a:t>(expression)</a:t>
            </a:r>
            <a:r>
              <a:rPr lang="ru-RU" dirty="0"/>
              <a:t> истинно, выполняются инструкции внутри блока кода;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 противном случае программа их пропускает.</a:t>
            </a:r>
          </a:p>
        </p:txBody>
      </p:sp>
    </p:spTree>
    <p:extLst>
      <p:ext uri="{BB962C8B-B14F-4D97-AF65-F5344CB8AC3E}">
        <p14:creationId xmlns:p14="http://schemas.microsoft.com/office/powerpoint/2010/main" val="87544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7FF93-9C7B-4444-8F22-DE11F8F3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Gotham SSm A"/>
              </a:rPr>
              <a:t>if-else-cases</a:t>
            </a:r>
            <a:br>
              <a:rPr lang="en-US" b="1" i="0" dirty="0">
                <a:solidFill>
                  <a:srgbClr val="000000"/>
                </a:solidFill>
                <a:effectLst/>
                <a:latin typeface="Gotham SSm A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FEFB7-BF30-4B60-884E-55994008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10515600" cy="4963983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if-case</a:t>
            </a:r>
            <a:r>
              <a:rPr lang="ru-RU" dirty="0"/>
              <a:t> может быть расширен ключевым словом </a:t>
            </a:r>
            <a:r>
              <a:rPr lang="ru-RU" dirty="0" err="1"/>
              <a:t>else</a:t>
            </a:r>
            <a:r>
              <a:rPr lang="ru-RU" dirty="0"/>
              <a:t> и другим телом для выполнения альтернативных действий, когда выражение ложно.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SFMono-Regular"/>
              </a:rPr>
              <a:t>if (expression) {    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// do something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 else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// do something else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</a:t>
            </a:r>
          </a:p>
          <a:p>
            <a:endParaRPr lang="en-US" dirty="0">
              <a:latin typeface="SFMono-Regular"/>
            </a:endParaRPr>
          </a:p>
          <a:p>
            <a:r>
              <a:rPr lang="ru-RU" dirty="0"/>
              <a:t>В этом случае, если выражение истинно, выполняется первый блок кода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 противном случае выполняется второй блок кода, но не оба вместе.</a:t>
            </a:r>
          </a:p>
        </p:txBody>
      </p:sp>
    </p:spTree>
    <p:extLst>
      <p:ext uri="{BB962C8B-B14F-4D97-AF65-F5344CB8AC3E}">
        <p14:creationId xmlns:p14="http://schemas.microsoft.com/office/powerpoint/2010/main" val="2380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439AD-5C66-449D-9C30-E2B2337F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3745-92CD-40FB-A7E3-FC6CF795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FMono-Regular"/>
              </a:rPr>
              <a:t>if (num % 2 == 0)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</a:t>
            </a:r>
            <a:r>
              <a:rPr lang="en-US" b="0" i="0" dirty="0" err="1">
                <a:effectLst/>
                <a:latin typeface="SFMono-Regular"/>
              </a:rPr>
              <a:t>System.out.println</a:t>
            </a:r>
            <a:r>
              <a:rPr lang="en-US" b="0" i="0" dirty="0">
                <a:effectLst/>
                <a:latin typeface="SFMono-Regular"/>
              </a:rPr>
              <a:t>("It's an even number");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 else {    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</a:t>
            </a:r>
            <a:r>
              <a:rPr lang="en-US" b="0" i="0" dirty="0" err="1">
                <a:effectLst/>
                <a:latin typeface="SFMono-Regular"/>
              </a:rPr>
              <a:t>System.out.println</a:t>
            </a:r>
            <a:r>
              <a:rPr lang="en-US" b="0" i="0" dirty="0">
                <a:effectLst/>
                <a:latin typeface="SFMono-Regular"/>
              </a:rPr>
              <a:t>("It's an odd number");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</a:t>
            </a:r>
            <a:endParaRPr lang="ru-RU" b="0" i="0" dirty="0">
              <a:effectLst/>
              <a:latin typeface="SFMono-Regular"/>
            </a:endParaRPr>
          </a:p>
          <a:p>
            <a:endParaRPr lang="ru-RU" dirty="0">
              <a:latin typeface="SFMono-Regular"/>
            </a:endParaRPr>
          </a:p>
          <a:p>
            <a:r>
              <a:rPr lang="ru-RU" dirty="0"/>
              <a:t>Поскольку число может быть только четным или нечетным, будет отображаться только одно сообщение. </a:t>
            </a:r>
          </a:p>
          <a:p>
            <a:r>
              <a:rPr lang="ru-RU" dirty="0"/>
              <a:t>Если </a:t>
            </a:r>
            <a:r>
              <a:rPr lang="ru-RU" dirty="0" err="1"/>
              <a:t>num</a:t>
            </a:r>
            <a:r>
              <a:rPr lang="ru-RU" dirty="0"/>
              <a:t> равно 10, программа выводит «Это четное число». Если значение равно 11, выводится «Это нечетное число».</a:t>
            </a:r>
          </a:p>
        </p:txBody>
      </p:sp>
    </p:spTree>
    <p:extLst>
      <p:ext uri="{BB962C8B-B14F-4D97-AF65-F5344CB8AC3E}">
        <p14:creationId xmlns:p14="http://schemas.microsoft.com/office/powerpoint/2010/main" val="356145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B55C-1783-4616-96A0-27824848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otham SSm A"/>
              </a:rPr>
              <a:t>if-else-if-cases</a:t>
            </a:r>
            <a:br>
              <a:rPr lang="en-US" b="1" i="0" dirty="0">
                <a:solidFill>
                  <a:srgbClr val="000000"/>
                </a:solidFill>
                <a:effectLst/>
                <a:latin typeface="Gotham SSm A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C1FFB7-2BB2-4613-A913-C11C0C11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FMono-Regular"/>
              </a:rPr>
              <a:t>if (expression0)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// do something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 else if (expression1)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// do something else 1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 else if (</a:t>
            </a:r>
            <a:r>
              <a:rPr lang="en-US" b="0" i="0" dirty="0" err="1">
                <a:effectLst/>
                <a:latin typeface="SFMono-Regular"/>
              </a:rPr>
              <a:t>expressionN</a:t>
            </a:r>
            <a:r>
              <a:rPr lang="en-US" b="0" i="0" dirty="0">
                <a:effectLst/>
                <a:latin typeface="SFMono-Regular"/>
              </a:rPr>
              <a:t>)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// do something else N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</a:t>
            </a:r>
            <a:endParaRPr lang="ru-RU" b="0" i="0" dirty="0">
              <a:effectLst/>
              <a:latin typeface="SFMono-Regular"/>
            </a:endParaRPr>
          </a:p>
          <a:p>
            <a:endParaRPr lang="ru-RU" dirty="0">
              <a:latin typeface="SFMono-Regular"/>
            </a:endParaRPr>
          </a:p>
          <a:p>
            <a:r>
              <a:rPr lang="kk-KZ" dirty="0">
                <a:latin typeface="SFMono-Regular"/>
              </a:rPr>
              <a:t>Бұл жерде бір ғана </a:t>
            </a:r>
            <a:r>
              <a:rPr lang="en-US" dirty="0">
                <a:latin typeface="SFMono-Regular"/>
              </a:rPr>
              <a:t>if </a:t>
            </a:r>
            <a:r>
              <a:rPr lang="kk-KZ" dirty="0">
                <a:latin typeface="SFMono-Regular"/>
              </a:rPr>
              <a:t>орындалады немесе ешқайсысы орындалмайды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16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916D3-642F-4868-9C8B-B01ECEE4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Gotham SSm A"/>
              </a:rPr>
              <a:t>Switch statement</a:t>
            </a:r>
            <a:br>
              <a:rPr lang="en-US" b="1" i="0" dirty="0">
                <a:solidFill>
                  <a:srgbClr val="000000"/>
                </a:solidFill>
                <a:effectLst/>
                <a:latin typeface="Gotham SSm A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337B7-F52B-436E-83A8-1840EE5E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otham SSm A"/>
              </a:rPr>
              <a:t>Предположим, вам нужно написать программу, которая выполняет разные действия в зависимости от значения переменной. Например, выбор действия в меню игры. Для этого вы можете использовать условный оператор с несколькими ветвями.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2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45AB42-D542-4FC9-BFA0-F084F06A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35"/>
            <a:ext cx="10515600" cy="595302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FMono-Regular"/>
              </a:rPr>
              <a:t>if (action == 1)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</a:t>
            </a:r>
            <a:r>
              <a:rPr lang="en-US" b="0" i="0" dirty="0" err="1">
                <a:effectLst/>
                <a:latin typeface="SFMono-Regular"/>
              </a:rPr>
              <a:t>System.out.println</a:t>
            </a:r>
            <a:r>
              <a:rPr lang="en-US" b="0" i="0" dirty="0">
                <a:effectLst/>
                <a:latin typeface="SFMono-Regular"/>
              </a:rPr>
              <a:t>("Starting a new game...");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 else if (action == 2)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</a:t>
            </a:r>
            <a:r>
              <a:rPr lang="en-US" b="0" i="0" dirty="0" err="1">
                <a:effectLst/>
                <a:latin typeface="SFMono-Regular"/>
              </a:rPr>
              <a:t>System.out.println</a:t>
            </a:r>
            <a:r>
              <a:rPr lang="en-US" b="0" i="0" dirty="0">
                <a:effectLst/>
                <a:latin typeface="SFMono-Regular"/>
              </a:rPr>
              <a:t>("Loading a saved game");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 else if (action == 3)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</a:t>
            </a:r>
            <a:r>
              <a:rPr lang="en-US" b="0" i="0" dirty="0" err="1">
                <a:effectLst/>
                <a:latin typeface="SFMono-Regular"/>
              </a:rPr>
              <a:t>System.out.println</a:t>
            </a:r>
            <a:r>
              <a:rPr lang="en-US" b="0" i="0" dirty="0">
                <a:effectLst/>
                <a:latin typeface="SFMono-Regular"/>
              </a:rPr>
              <a:t>("Displaying help...");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 else if (action == 4)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</a:t>
            </a:r>
            <a:r>
              <a:rPr lang="en-US" b="0" i="0" dirty="0" err="1">
                <a:effectLst/>
                <a:latin typeface="SFMono-Regular"/>
              </a:rPr>
              <a:t>System.out.println</a:t>
            </a:r>
            <a:r>
              <a:rPr lang="en-US" b="0" i="0" dirty="0">
                <a:effectLst/>
                <a:latin typeface="SFMono-Regular"/>
              </a:rPr>
              <a:t>("Exiting...");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 else {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    </a:t>
            </a:r>
            <a:r>
              <a:rPr lang="en-US" b="0" i="0" dirty="0" err="1">
                <a:effectLst/>
                <a:latin typeface="SFMono-Regular"/>
              </a:rPr>
              <a:t>System.out.println</a:t>
            </a:r>
            <a:r>
              <a:rPr lang="en-US" b="0" i="0" dirty="0">
                <a:effectLst/>
                <a:latin typeface="SFMono-Regular"/>
              </a:rPr>
              <a:t>("Unsuitable action, please, try again");</a:t>
            </a:r>
            <a:br>
              <a:rPr lang="en-US" dirty="0"/>
            </a:br>
            <a:r>
              <a:rPr lang="en-US" b="0" i="0" dirty="0">
                <a:effectLst/>
                <a:latin typeface="SFMono-Regular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63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9F87C-D826-4662-979F-00C42348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Gotham SSm A"/>
              </a:rPr>
              <a:t>Three keywords: switch, case, and default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672BA-1F21-4277-BC35-AEF4AD47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switch</a:t>
            </a:r>
            <a:r>
              <a:rPr lang="ru-RU" dirty="0"/>
              <a:t> предоставляет способ выбора между несколькими случаями на основе значения одной переменной. Переменная может быть целым числом, символом, строкой или перечислением.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Здесь всегда требуются ключевые слова </a:t>
            </a:r>
            <a:r>
              <a:rPr lang="ru-RU" dirty="0" err="1">
                <a:solidFill>
                  <a:srgbClr val="FF0000"/>
                </a:solidFill>
              </a:rPr>
              <a:t>switch</a:t>
            </a:r>
            <a:r>
              <a:rPr lang="ru-RU" dirty="0"/>
              <a:t> и </a:t>
            </a:r>
            <a:r>
              <a:rPr lang="ru-RU" dirty="0" err="1">
                <a:solidFill>
                  <a:srgbClr val="FF0000"/>
                </a:solidFill>
              </a:rPr>
              <a:t>case</a:t>
            </a:r>
            <a:r>
              <a:rPr lang="ru-RU" dirty="0"/>
              <a:t>. Ключевые слова </a:t>
            </a:r>
            <a:r>
              <a:rPr lang="ru-RU" dirty="0" err="1">
                <a:solidFill>
                  <a:srgbClr val="FF0000"/>
                </a:solidFill>
              </a:rPr>
              <a:t>break</a:t>
            </a:r>
            <a:r>
              <a:rPr lang="ru-RU" dirty="0"/>
              <a:t> и </a:t>
            </a:r>
            <a:r>
              <a:rPr lang="ru-RU" dirty="0" err="1">
                <a:solidFill>
                  <a:srgbClr val="FF0000"/>
                </a:solidFill>
              </a:rPr>
              <a:t>default</a:t>
            </a:r>
            <a:r>
              <a:rPr lang="ru-RU" dirty="0"/>
              <a:t> необязательны. </a:t>
            </a:r>
            <a:endParaRPr lang="en-US" dirty="0"/>
          </a:p>
          <a:p>
            <a:r>
              <a:rPr lang="ru-RU" dirty="0"/>
              <a:t>Ключевое слово </a:t>
            </a:r>
            <a:r>
              <a:rPr lang="ru-RU" dirty="0" err="1"/>
              <a:t>break</a:t>
            </a:r>
            <a:r>
              <a:rPr lang="ru-RU" dirty="0"/>
              <a:t> останавливает выполнение всего оператора </a:t>
            </a:r>
            <a:r>
              <a:rPr lang="ru-RU" dirty="0" err="1"/>
              <a:t>switch</a:t>
            </a:r>
            <a:r>
              <a:rPr lang="ru-RU" dirty="0"/>
              <a:t>, а не только одного </a:t>
            </a:r>
            <a:r>
              <a:rPr lang="ru-RU" dirty="0" err="1"/>
              <a:t>case</a:t>
            </a:r>
            <a:r>
              <a:rPr lang="ru-RU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149630-20EA-4C51-AEE3-0ED1E4E6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otham SSm A"/>
              </a:rPr>
              <a:t>The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3F1888"/>
                </a:solidFill>
                <a:effectLst/>
                <a:latin typeface="SFMono-Regular"/>
              </a:rPr>
              <a:t>switch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otham SSm A"/>
              </a:rPr>
              <a:t> and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3F1888"/>
                </a:solidFill>
                <a:effectLst/>
                <a:latin typeface="SFMono-Regular"/>
              </a:rPr>
              <a:t>case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otham SSm A"/>
              </a:rPr>
              <a:t> keywords are always required here. The keywords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3F1888"/>
                </a:solidFill>
                <a:effectLst/>
                <a:latin typeface="SFMono-Regular"/>
              </a:rPr>
              <a:t>break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otham SSm A"/>
              </a:rPr>
              <a:t> and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3F1888"/>
                </a:solidFill>
                <a:effectLst/>
                <a:latin typeface="SFMono-Regular"/>
              </a:rPr>
              <a:t>default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otham SSm A"/>
              </a:rPr>
              <a:t> are optional. The keyword 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3F1888"/>
                </a:solidFill>
                <a:effectLst/>
                <a:latin typeface="SFMono-Regular"/>
              </a:rPr>
              <a:t>break </a:t>
            </a:r>
            <a:r>
              <a:rPr kumimoji="0" lang="ru-RU" altLang="ru-RU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otham SSm A"/>
              </a:rPr>
              <a:t>stops the execution of the whole switch statement, not just one case.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26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1270</Words>
  <Application>Microsoft Office PowerPoint</Application>
  <PresentationFormat>Широкоэкранный</PresentationFormat>
  <Paragraphs>60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Gotham SSm A</vt:lpstr>
      <vt:lpstr>SFMono-Regular</vt:lpstr>
      <vt:lpstr>Тема Office</vt:lpstr>
      <vt:lpstr>If – else if – else Switch case String methods</vt:lpstr>
      <vt:lpstr>Условный оператор    || &amp;&amp;  !=   ==</vt:lpstr>
      <vt:lpstr>IF </vt:lpstr>
      <vt:lpstr>if-else-cases </vt:lpstr>
      <vt:lpstr>Презентация PowerPoint</vt:lpstr>
      <vt:lpstr>if-else-if-cases </vt:lpstr>
      <vt:lpstr>Switch statement </vt:lpstr>
      <vt:lpstr>Презентация PowerPoint</vt:lpstr>
      <vt:lpstr>Three keywords: switch, case, and default</vt:lpstr>
      <vt:lpstr>Презентация PowerPoint</vt:lpstr>
      <vt:lpstr>String</vt:lpstr>
      <vt:lpstr>methods of strings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Yerbolat Pazyl</dc:creator>
  <cp:lastModifiedBy>Yerbolat Pazyl</cp:lastModifiedBy>
  <cp:revision>3</cp:revision>
  <dcterms:created xsi:type="dcterms:W3CDTF">2021-02-11T13:14:05Z</dcterms:created>
  <dcterms:modified xsi:type="dcterms:W3CDTF">2021-02-11T15:16:40Z</dcterms:modified>
</cp:coreProperties>
</file>