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2.xml" ContentType="application/vnd.openxmlformats-officedocument.drawingml.chart+xml"/>
  <Override PartName="/ppt/drawings/drawing1.xml" ContentType="application/vnd.openxmlformats-officedocument.drawingml.chartshape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4.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2"/>
  </p:notesMasterIdLst>
  <p:handoutMasterIdLst>
    <p:handoutMasterId r:id="rId33"/>
  </p:handoutMasterIdLst>
  <p:sldIdLst>
    <p:sldId id="256" r:id="rId2"/>
    <p:sldId id="325" r:id="rId3"/>
    <p:sldId id="326" r:id="rId4"/>
    <p:sldId id="323" r:id="rId5"/>
    <p:sldId id="298" r:id="rId6"/>
    <p:sldId id="319" r:id="rId7"/>
    <p:sldId id="277" r:id="rId8"/>
    <p:sldId id="284" r:id="rId9"/>
    <p:sldId id="310" r:id="rId10"/>
    <p:sldId id="291" r:id="rId11"/>
    <p:sldId id="297" r:id="rId12"/>
    <p:sldId id="329" r:id="rId13"/>
    <p:sldId id="311" r:id="rId14"/>
    <p:sldId id="327" r:id="rId15"/>
    <p:sldId id="324" r:id="rId16"/>
    <p:sldId id="322" r:id="rId17"/>
    <p:sldId id="299" r:id="rId18"/>
    <p:sldId id="312" r:id="rId19"/>
    <p:sldId id="280" r:id="rId20"/>
    <p:sldId id="321" r:id="rId21"/>
    <p:sldId id="274" r:id="rId22"/>
    <p:sldId id="273" r:id="rId23"/>
    <p:sldId id="269" r:id="rId24"/>
    <p:sldId id="305" r:id="rId25"/>
    <p:sldId id="306" r:id="rId26"/>
    <p:sldId id="272" r:id="rId27"/>
    <p:sldId id="328" r:id="rId28"/>
    <p:sldId id="330" r:id="rId29"/>
    <p:sldId id="304" r:id="rId30"/>
    <p:sldId id="27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AEB"/>
    <a:srgbClr val="F9FF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35"/>
    <p:restoredTop sz="94107"/>
  </p:normalViewPr>
  <p:slideViewPr>
    <p:cSldViewPr snapToGrid="0" snapToObjects="1">
      <p:cViewPr varScale="1">
        <p:scale>
          <a:sx n="90" d="100"/>
          <a:sy n="90" d="100"/>
        </p:scale>
        <p:origin x="456" y="18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Users/xuweilin/Dropbox/&#24212;&#29992;/ShareLaTeX/NDSS18-Feature%20Squeezing/tables/excel_charts.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Users/xuweilin/Dropbox/&#24212;&#29992;/ShareLaTeX/NDSS18-Feature%20Squeezing/tables/excel_charts.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1" Type="http://schemas.openxmlformats.org/officeDocument/2006/relationships/oleObject" Target="file:////Users/xuweilin/Dropbox/Travel/02:18%20NDSS/figure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Users/xuweilin/Dropbox/Travel/02:18%20NDSS/figur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quantization!$C$1</c:f>
              <c:strCache>
                <c:ptCount val="1"/>
                <c:pt idx="0">
                  <c:v>8-bit</c:v>
                </c:pt>
              </c:strCache>
            </c:strRef>
          </c:tx>
          <c:spPr>
            <a:ln w="25400" cap="rnd">
              <a:solidFill>
                <a:schemeClr val="bg1">
                  <a:lumMod val="50000"/>
                </a:schemeClr>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yVal>
          <c:smooth val="0"/>
          <c:extLst>
            <c:ext xmlns:c16="http://schemas.microsoft.com/office/drawing/2014/chart" uri="{C3380CC4-5D6E-409C-BE32-E72D297353CC}">
              <c16:uniqueId val="{00000000-99DF-5C4A-B18B-44210ADE065C}"/>
            </c:ext>
          </c:extLst>
        </c:ser>
        <c:ser>
          <c:idx val="1"/>
          <c:order val="1"/>
          <c:tx>
            <c:strRef>
              <c:f>quantization!$D$1</c:f>
              <c:strCache>
                <c:ptCount val="1"/>
                <c:pt idx="0">
                  <c:v>3-bit</c:v>
                </c:pt>
              </c:strCache>
            </c:strRef>
          </c:tx>
          <c:spPr>
            <a:ln w="25400" cap="rnd">
              <a:solidFill>
                <a:schemeClr val="accent2"/>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0.14285714285714285</c:v>
                </c:pt>
                <c:pt idx="20">
                  <c:v>0.14285714285714285</c:v>
                </c:pt>
                <c:pt idx="21">
                  <c:v>0.14285714285714285</c:v>
                </c:pt>
                <c:pt idx="22">
                  <c:v>0.14285714285714285</c:v>
                </c:pt>
                <c:pt idx="23">
                  <c:v>0.14285714285714285</c:v>
                </c:pt>
                <c:pt idx="24">
                  <c:v>0.14285714285714285</c:v>
                </c:pt>
                <c:pt idx="25">
                  <c:v>0.14285714285714285</c:v>
                </c:pt>
                <c:pt idx="26">
                  <c:v>0.14285714285714285</c:v>
                </c:pt>
                <c:pt idx="27">
                  <c:v>0.14285714285714285</c:v>
                </c:pt>
                <c:pt idx="28">
                  <c:v>0.14285714285714285</c:v>
                </c:pt>
                <c:pt idx="29">
                  <c:v>0.14285714285714285</c:v>
                </c:pt>
                <c:pt idx="30">
                  <c:v>0.14285714285714285</c:v>
                </c:pt>
                <c:pt idx="31">
                  <c:v>0.14285714285714285</c:v>
                </c:pt>
                <c:pt idx="32">
                  <c:v>0.14285714285714285</c:v>
                </c:pt>
                <c:pt idx="33">
                  <c:v>0.14285714285714285</c:v>
                </c:pt>
                <c:pt idx="34">
                  <c:v>0.14285714285714285</c:v>
                </c:pt>
                <c:pt idx="35">
                  <c:v>0.14285714285714285</c:v>
                </c:pt>
                <c:pt idx="36">
                  <c:v>0.14285714285714285</c:v>
                </c:pt>
                <c:pt idx="37">
                  <c:v>0.14285714285714285</c:v>
                </c:pt>
                <c:pt idx="38">
                  <c:v>0.14285714285714285</c:v>
                </c:pt>
                <c:pt idx="39">
                  <c:v>0.14285714285714285</c:v>
                </c:pt>
                <c:pt idx="40">
                  <c:v>0.14285714285714285</c:v>
                </c:pt>
                <c:pt idx="41">
                  <c:v>0.14285714285714285</c:v>
                </c:pt>
                <c:pt idx="42">
                  <c:v>0.14285714285714285</c:v>
                </c:pt>
                <c:pt idx="43">
                  <c:v>0.14285714285714285</c:v>
                </c:pt>
                <c:pt idx="44">
                  <c:v>0.14285714285714285</c:v>
                </c:pt>
                <c:pt idx="45">
                  <c:v>0.14285714285714285</c:v>
                </c:pt>
                <c:pt idx="46">
                  <c:v>0.14285714285714285</c:v>
                </c:pt>
                <c:pt idx="47">
                  <c:v>0.14285714285714285</c:v>
                </c:pt>
                <c:pt idx="48">
                  <c:v>0.14285714285714285</c:v>
                </c:pt>
                <c:pt idx="49">
                  <c:v>0.14285714285714285</c:v>
                </c:pt>
                <c:pt idx="50">
                  <c:v>0.14285714285714285</c:v>
                </c:pt>
                <c:pt idx="51">
                  <c:v>0.14285714285714285</c:v>
                </c:pt>
                <c:pt idx="52">
                  <c:v>0.14285714285714285</c:v>
                </c:pt>
                <c:pt idx="53">
                  <c:v>0.14285714285714285</c:v>
                </c:pt>
                <c:pt idx="54">
                  <c:v>0.14285714285714285</c:v>
                </c:pt>
                <c:pt idx="55">
                  <c:v>0.2857142857142857</c:v>
                </c:pt>
                <c:pt idx="56">
                  <c:v>0.2857142857142857</c:v>
                </c:pt>
                <c:pt idx="57">
                  <c:v>0.2857142857142857</c:v>
                </c:pt>
                <c:pt idx="58">
                  <c:v>0.2857142857142857</c:v>
                </c:pt>
                <c:pt idx="59">
                  <c:v>0.2857142857142857</c:v>
                </c:pt>
                <c:pt idx="60">
                  <c:v>0.2857142857142857</c:v>
                </c:pt>
                <c:pt idx="61">
                  <c:v>0.2857142857142857</c:v>
                </c:pt>
                <c:pt idx="62">
                  <c:v>0.2857142857142857</c:v>
                </c:pt>
                <c:pt idx="63">
                  <c:v>0.2857142857142857</c:v>
                </c:pt>
                <c:pt idx="64">
                  <c:v>0.2857142857142857</c:v>
                </c:pt>
                <c:pt idx="65">
                  <c:v>0.2857142857142857</c:v>
                </c:pt>
                <c:pt idx="66">
                  <c:v>0.2857142857142857</c:v>
                </c:pt>
                <c:pt idx="67">
                  <c:v>0.2857142857142857</c:v>
                </c:pt>
                <c:pt idx="68">
                  <c:v>0.2857142857142857</c:v>
                </c:pt>
                <c:pt idx="69">
                  <c:v>0.2857142857142857</c:v>
                </c:pt>
                <c:pt idx="70">
                  <c:v>0.2857142857142857</c:v>
                </c:pt>
                <c:pt idx="71">
                  <c:v>0.2857142857142857</c:v>
                </c:pt>
                <c:pt idx="72">
                  <c:v>0.2857142857142857</c:v>
                </c:pt>
                <c:pt idx="73">
                  <c:v>0.2857142857142857</c:v>
                </c:pt>
                <c:pt idx="74">
                  <c:v>0.2857142857142857</c:v>
                </c:pt>
                <c:pt idx="75">
                  <c:v>0.2857142857142857</c:v>
                </c:pt>
                <c:pt idx="76">
                  <c:v>0.2857142857142857</c:v>
                </c:pt>
                <c:pt idx="77">
                  <c:v>0.2857142857142857</c:v>
                </c:pt>
                <c:pt idx="78">
                  <c:v>0.2857142857142857</c:v>
                </c:pt>
                <c:pt idx="79">
                  <c:v>0.2857142857142857</c:v>
                </c:pt>
                <c:pt idx="80">
                  <c:v>0.2857142857142857</c:v>
                </c:pt>
                <c:pt idx="81">
                  <c:v>0.2857142857142857</c:v>
                </c:pt>
                <c:pt idx="82">
                  <c:v>0.2857142857142857</c:v>
                </c:pt>
                <c:pt idx="83">
                  <c:v>0.2857142857142857</c:v>
                </c:pt>
                <c:pt idx="84">
                  <c:v>0.2857142857142857</c:v>
                </c:pt>
                <c:pt idx="85">
                  <c:v>0.2857142857142857</c:v>
                </c:pt>
                <c:pt idx="86">
                  <c:v>0.2857142857142857</c:v>
                </c:pt>
                <c:pt idx="87">
                  <c:v>0.2857142857142857</c:v>
                </c:pt>
                <c:pt idx="88">
                  <c:v>0.2857142857142857</c:v>
                </c:pt>
                <c:pt idx="89">
                  <c:v>0.2857142857142857</c:v>
                </c:pt>
                <c:pt idx="90">
                  <c:v>0.2857142857142857</c:v>
                </c:pt>
                <c:pt idx="91">
                  <c:v>0.2857142857142857</c:v>
                </c:pt>
                <c:pt idx="92">
                  <c:v>0.42857142857142855</c:v>
                </c:pt>
                <c:pt idx="93">
                  <c:v>0.42857142857142855</c:v>
                </c:pt>
                <c:pt idx="94">
                  <c:v>0.42857142857142855</c:v>
                </c:pt>
                <c:pt idx="95">
                  <c:v>0.42857142857142855</c:v>
                </c:pt>
                <c:pt idx="96">
                  <c:v>0.42857142857142855</c:v>
                </c:pt>
                <c:pt idx="97">
                  <c:v>0.42857142857142855</c:v>
                </c:pt>
                <c:pt idx="98">
                  <c:v>0.42857142857142855</c:v>
                </c:pt>
                <c:pt idx="99">
                  <c:v>0.42857142857142855</c:v>
                </c:pt>
                <c:pt idx="100">
                  <c:v>0.42857142857142855</c:v>
                </c:pt>
                <c:pt idx="101">
                  <c:v>0.42857142857142855</c:v>
                </c:pt>
                <c:pt idx="102">
                  <c:v>0.42857142857142855</c:v>
                </c:pt>
                <c:pt idx="103">
                  <c:v>0.42857142857142855</c:v>
                </c:pt>
                <c:pt idx="104">
                  <c:v>0.42857142857142855</c:v>
                </c:pt>
                <c:pt idx="105">
                  <c:v>0.42857142857142855</c:v>
                </c:pt>
                <c:pt idx="106">
                  <c:v>0.42857142857142855</c:v>
                </c:pt>
                <c:pt idx="107">
                  <c:v>0.42857142857142855</c:v>
                </c:pt>
                <c:pt idx="108">
                  <c:v>0.42857142857142855</c:v>
                </c:pt>
                <c:pt idx="109">
                  <c:v>0.42857142857142855</c:v>
                </c:pt>
                <c:pt idx="110">
                  <c:v>0.42857142857142855</c:v>
                </c:pt>
                <c:pt idx="111">
                  <c:v>0.42857142857142855</c:v>
                </c:pt>
                <c:pt idx="112">
                  <c:v>0.42857142857142855</c:v>
                </c:pt>
                <c:pt idx="113">
                  <c:v>0.42857142857142855</c:v>
                </c:pt>
                <c:pt idx="114">
                  <c:v>0.42857142857142855</c:v>
                </c:pt>
                <c:pt idx="115">
                  <c:v>0.42857142857142855</c:v>
                </c:pt>
                <c:pt idx="116">
                  <c:v>0.42857142857142855</c:v>
                </c:pt>
                <c:pt idx="117">
                  <c:v>0.42857142857142855</c:v>
                </c:pt>
                <c:pt idx="118">
                  <c:v>0.42857142857142855</c:v>
                </c:pt>
                <c:pt idx="119">
                  <c:v>0.42857142857142855</c:v>
                </c:pt>
                <c:pt idx="120">
                  <c:v>0.42857142857142855</c:v>
                </c:pt>
                <c:pt idx="121">
                  <c:v>0.42857142857142855</c:v>
                </c:pt>
                <c:pt idx="122">
                  <c:v>0.42857142857142855</c:v>
                </c:pt>
                <c:pt idx="123">
                  <c:v>0.42857142857142855</c:v>
                </c:pt>
                <c:pt idx="124">
                  <c:v>0.42857142857142855</c:v>
                </c:pt>
                <c:pt idx="125">
                  <c:v>0.42857142857142855</c:v>
                </c:pt>
                <c:pt idx="126">
                  <c:v>0.42857142857142855</c:v>
                </c:pt>
                <c:pt idx="127">
                  <c:v>0.42857142857142855</c:v>
                </c:pt>
                <c:pt idx="128">
                  <c:v>0.5714285714285714</c:v>
                </c:pt>
                <c:pt idx="129">
                  <c:v>0.5714285714285714</c:v>
                </c:pt>
                <c:pt idx="130">
                  <c:v>0.5714285714285714</c:v>
                </c:pt>
                <c:pt idx="131">
                  <c:v>0.5714285714285714</c:v>
                </c:pt>
                <c:pt idx="132">
                  <c:v>0.5714285714285714</c:v>
                </c:pt>
                <c:pt idx="133">
                  <c:v>0.5714285714285714</c:v>
                </c:pt>
                <c:pt idx="134">
                  <c:v>0.5714285714285714</c:v>
                </c:pt>
                <c:pt idx="135">
                  <c:v>0.5714285714285714</c:v>
                </c:pt>
                <c:pt idx="136">
                  <c:v>0.5714285714285714</c:v>
                </c:pt>
                <c:pt idx="137">
                  <c:v>0.5714285714285714</c:v>
                </c:pt>
                <c:pt idx="138">
                  <c:v>0.5714285714285714</c:v>
                </c:pt>
                <c:pt idx="139">
                  <c:v>0.5714285714285714</c:v>
                </c:pt>
                <c:pt idx="140">
                  <c:v>0.5714285714285714</c:v>
                </c:pt>
                <c:pt idx="141">
                  <c:v>0.5714285714285714</c:v>
                </c:pt>
                <c:pt idx="142">
                  <c:v>0.5714285714285714</c:v>
                </c:pt>
                <c:pt idx="143">
                  <c:v>0.5714285714285714</c:v>
                </c:pt>
                <c:pt idx="144">
                  <c:v>0.5714285714285714</c:v>
                </c:pt>
                <c:pt idx="145">
                  <c:v>0.5714285714285714</c:v>
                </c:pt>
                <c:pt idx="146">
                  <c:v>0.5714285714285714</c:v>
                </c:pt>
                <c:pt idx="147">
                  <c:v>0.5714285714285714</c:v>
                </c:pt>
                <c:pt idx="148">
                  <c:v>0.5714285714285714</c:v>
                </c:pt>
                <c:pt idx="149">
                  <c:v>0.5714285714285714</c:v>
                </c:pt>
                <c:pt idx="150">
                  <c:v>0.5714285714285714</c:v>
                </c:pt>
                <c:pt idx="151">
                  <c:v>0.5714285714285714</c:v>
                </c:pt>
                <c:pt idx="152">
                  <c:v>0.5714285714285714</c:v>
                </c:pt>
                <c:pt idx="153">
                  <c:v>0.5714285714285714</c:v>
                </c:pt>
                <c:pt idx="154">
                  <c:v>0.5714285714285714</c:v>
                </c:pt>
                <c:pt idx="155">
                  <c:v>0.5714285714285714</c:v>
                </c:pt>
                <c:pt idx="156">
                  <c:v>0.5714285714285714</c:v>
                </c:pt>
                <c:pt idx="157">
                  <c:v>0.5714285714285714</c:v>
                </c:pt>
                <c:pt idx="158">
                  <c:v>0.5714285714285714</c:v>
                </c:pt>
                <c:pt idx="159">
                  <c:v>0.5714285714285714</c:v>
                </c:pt>
                <c:pt idx="160">
                  <c:v>0.5714285714285714</c:v>
                </c:pt>
                <c:pt idx="161">
                  <c:v>0.5714285714285714</c:v>
                </c:pt>
                <c:pt idx="162">
                  <c:v>0.5714285714285714</c:v>
                </c:pt>
                <c:pt idx="163">
                  <c:v>0.5714285714285714</c:v>
                </c:pt>
                <c:pt idx="164">
                  <c:v>0.7142857142857143</c:v>
                </c:pt>
                <c:pt idx="165">
                  <c:v>0.7142857142857143</c:v>
                </c:pt>
                <c:pt idx="166">
                  <c:v>0.7142857142857143</c:v>
                </c:pt>
                <c:pt idx="167">
                  <c:v>0.7142857142857143</c:v>
                </c:pt>
                <c:pt idx="168">
                  <c:v>0.7142857142857143</c:v>
                </c:pt>
                <c:pt idx="169">
                  <c:v>0.7142857142857143</c:v>
                </c:pt>
                <c:pt idx="170">
                  <c:v>0.7142857142857143</c:v>
                </c:pt>
                <c:pt idx="171">
                  <c:v>0.7142857142857143</c:v>
                </c:pt>
                <c:pt idx="172">
                  <c:v>0.7142857142857143</c:v>
                </c:pt>
                <c:pt idx="173">
                  <c:v>0.7142857142857143</c:v>
                </c:pt>
                <c:pt idx="174">
                  <c:v>0.7142857142857143</c:v>
                </c:pt>
                <c:pt idx="175">
                  <c:v>0.7142857142857143</c:v>
                </c:pt>
                <c:pt idx="176">
                  <c:v>0.7142857142857143</c:v>
                </c:pt>
                <c:pt idx="177">
                  <c:v>0.7142857142857143</c:v>
                </c:pt>
                <c:pt idx="178">
                  <c:v>0.7142857142857143</c:v>
                </c:pt>
                <c:pt idx="179">
                  <c:v>0.7142857142857143</c:v>
                </c:pt>
                <c:pt idx="180">
                  <c:v>0.7142857142857143</c:v>
                </c:pt>
                <c:pt idx="181">
                  <c:v>0.7142857142857143</c:v>
                </c:pt>
                <c:pt idx="182">
                  <c:v>0.7142857142857143</c:v>
                </c:pt>
                <c:pt idx="183">
                  <c:v>0.7142857142857143</c:v>
                </c:pt>
                <c:pt idx="184">
                  <c:v>0.7142857142857143</c:v>
                </c:pt>
                <c:pt idx="185">
                  <c:v>0.7142857142857143</c:v>
                </c:pt>
                <c:pt idx="186">
                  <c:v>0.7142857142857143</c:v>
                </c:pt>
                <c:pt idx="187">
                  <c:v>0.7142857142857143</c:v>
                </c:pt>
                <c:pt idx="188">
                  <c:v>0.7142857142857143</c:v>
                </c:pt>
                <c:pt idx="189">
                  <c:v>0.7142857142857143</c:v>
                </c:pt>
                <c:pt idx="190">
                  <c:v>0.7142857142857143</c:v>
                </c:pt>
                <c:pt idx="191">
                  <c:v>0.7142857142857143</c:v>
                </c:pt>
                <c:pt idx="192">
                  <c:v>0.7142857142857143</c:v>
                </c:pt>
                <c:pt idx="193">
                  <c:v>0.7142857142857143</c:v>
                </c:pt>
                <c:pt idx="194">
                  <c:v>0.7142857142857143</c:v>
                </c:pt>
                <c:pt idx="195">
                  <c:v>0.7142857142857143</c:v>
                </c:pt>
                <c:pt idx="196">
                  <c:v>0.7142857142857143</c:v>
                </c:pt>
                <c:pt idx="197">
                  <c:v>0.7142857142857143</c:v>
                </c:pt>
                <c:pt idx="198">
                  <c:v>0.7142857142857143</c:v>
                </c:pt>
                <c:pt idx="199">
                  <c:v>0.7142857142857143</c:v>
                </c:pt>
                <c:pt idx="200">
                  <c:v>0.7142857142857143</c:v>
                </c:pt>
                <c:pt idx="201">
                  <c:v>0.8571428571428571</c:v>
                </c:pt>
                <c:pt idx="202">
                  <c:v>0.8571428571428571</c:v>
                </c:pt>
                <c:pt idx="203">
                  <c:v>0.8571428571428571</c:v>
                </c:pt>
                <c:pt idx="204">
                  <c:v>0.8571428571428571</c:v>
                </c:pt>
                <c:pt idx="205">
                  <c:v>0.8571428571428571</c:v>
                </c:pt>
                <c:pt idx="206">
                  <c:v>0.8571428571428571</c:v>
                </c:pt>
                <c:pt idx="207">
                  <c:v>0.8571428571428571</c:v>
                </c:pt>
                <c:pt idx="208">
                  <c:v>0.8571428571428571</c:v>
                </c:pt>
                <c:pt idx="209">
                  <c:v>0.8571428571428571</c:v>
                </c:pt>
                <c:pt idx="210">
                  <c:v>0.8571428571428571</c:v>
                </c:pt>
                <c:pt idx="211">
                  <c:v>0.8571428571428571</c:v>
                </c:pt>
                <c:pt idx="212">
                  <c:v>0.8571428571428571</c:v>
                </c:pt>
                <c:pt idx="213">
                  <c:v>0.8571428571428571</c:v>
                </c:pt>
                <c:pt idx="214">
                  <c:v>0.8571428571428571</c:v>
                </c:pt>
                <c:pt idx="215">
                  <c:v>0.8571428571428571</c:v>
                </c:pt>
                <c:pt idx="216">
                  <c:v>0.8571428571428571</c:v>
                </c:pt>
                <c:pt idx="217">
                  <c:v>0.8571428571428571</c:v>
                </c:pt>
                <c:pt idx="218">
                  <c:v>0.8571428571428571</c:v>
                </c:pt>
                <c:pt idx="219">
                  <c:v>0.8571428571428571</c:v>
                </c:pt>
                <c:pt idx="220">
                  <c:v>0.8571428571428571</c:v>
                </c:pt>
                <c:pt idx="221">
                  <c:v>0.8571428571428571</c:v>
                </c:pt>
                <c:pt idx="222">
                  <c:v>0.8571428571428571</c:v>
                </c:pt>
                <c:pt idx="223">
                  <c:v>0.8571428571428571</c:v>
                </c:pt>
                <c:pt idx="224">
                  <c:v>0.8571428571428571</c:v>
                </c:pt>
                <c:pt idx="225">
                  <c:v>0.8571428571428571</c:v>
                </c:pt>
                <c:pt idx="226">
                  <c:v>0.8571428571428571</c:v>
                </c:pt>
                <c:pt idx="227">
                  <c:v>0.8571428571428571</c:v>
                </c:pt>
                <c:pt idx="228">
                  <c:v>0.8571428571428571</c:v>
                </c:pt>
                <c:pt idx="229">
                  <c:v>0.8571428571428571</c:v>
                </c:pt>
                <c:pt idx="230">
                  <c:v>0.8571428571428571</c:v>
                </c:pt>
                <c:pt idx="231">
                  <c:v>0.8571428571428571</c:v>
                </c:pt>
                <c:pt idx="232">
                  <c:v>0.8571428571428571</c:v>
                </c:pt>
                <c:pt idx="233">
                  <c:v>0.8571428571428571</c:v>
                </c:pt>
                <c:pt idx="234">
                  <c:v>0.8571428571428571</c:v>
                </c:pt>
                <c:pt idx="235">
                  <c:v>0.8571428571428571</c:v>
                </c:pt>
                <c:pt idx="236">
                  <c:v>0.8571428571428571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01-99DF-5C4A-B18B-44210ADE065C}"/>
            </c:ext>
          </c:extLst>
        </c:ser>
        <c:ser>
          <c:idx val="2"/>
          <c:order val="2"/>
          <c:tx>
            <c:strRef>
              <c:f>quantization!$E$1</c:f>
              <c:strCache>
                <c:ptCount val="1"/>
                <c:pt idx="0">
                  <c:v>1-bit</c:v>
                </c:pt>
              </c:strCache>
            </c:strRef>
          </c:tx>
          <c:spPr>
            <a:ln w="25400" cap="rnd">
              <a:solidFill>
                <a:schemeClr val="accent1"/>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02-99DF-5C4A-B18B-44210ADE065C}"/>
            </c:ext>
          </c:extLst>
        </c:ser>
        <c:dLbls>
          <c:showLegendKey val="0"/>
          <c:showVal val="0"/>
          <c:showCatName val="0"/>
          <c:showSerName val="0"/>
          <c:showPercent val="0"/>
          <c:showBubbleSize val="0"/>
        </c:dLbls>
        <c:axId val="131080335"/>
        <c:axId val="131082031"/>
      </c:scatterChart>
      <c:valAx>
        <c:axId val="131080335"/>
        <c:scaling>
          <c:orientation val="minMax"/>
          <c:max val="1"/>
        </c:scaling>
        <c:delete val="0"/>
        <c:axPos val="b"/>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31082031"/>
        <c:crosses val="autoZero"/>
        <c:crossBetween val="midCat"/>
        <c:majorUnit val="0.1"/>
      </c:valAx>
      <c:valAx>
        <c:axId val="131082031"/>
        <c:scaling>
          <c:orientation val="minMax"/>
          <c:max val="1"/>
        </c:scaling>
        <c:delete val="0"/>
        <c:axPos val="l"/>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3108033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503892771830501"/>
          <c:y val="3.8518993265376701E-2"/>
          <c:w val="0.77228932584269705"/>
          <c:h val="0.81970213025697403"/>
        </c:manualLayout>
      </c:layout>
      <c:scatterChart>
        <c:scatterStyle val="lineMarker"/>
        <c:varyColors val="0"/>
        <c:ser>
          <c:idx val="1"/>
          <c:order val="0"/>
          <c:tx>
            <c:strRef>
              <c:f>'MNIST Distribution (2)'!$B$1</c:f>
              <c:strCache>
                <c:ptCount val="1"/>
                <c:pt idx="0">
                  <c:v>leg</c:v>
                </c:pt>
              </c:strCache>
            </c:strRef>
          </c:tx>
          <c:spPr>
            <a:ln w="38100">
              <a:solidFill>
                <a:schemeClr val="accent1"/>
              </a:solidFill>
            </a:ln>
          </c:spPr>
          <c:marker>
            <c:symbol val="none"/>
          </c:marker>
          <c:xVal>
            <c:numRef>
              <c:f>'MNIST Distribution (2)'!$A$15:$A$215</c:f>
              <c:numCache>
                <c:formatCode>General</c:formatCode>
                <c:ptCount val="201"/>
                <c:pt idx="0">
                  <c:v>0</c:v>
                </c:pt>
                <c:pt idx="1">
                  <c:v>0.01</c:v>
                </c:pt>
                <c:pt idx="2">
                  <c:v>0.02</c:v>
                </c:pt>
                <c:pt idx="3">
                  <c:v>0.03</c:v>
                </c:pt>
                <c:pt idx="4">
                  <c:v>0.04</c:v>
                </c:pt>
                <c:pt idx="5">
                  <c:v>0.05</c:v>
                </c:pt>
                <c:pt idx="6">
                  <c:v>0.06</c:v>
                </c:pt>
                <c:pt idx="7">
                  <c:v>7.0000000000000007E-2</c:v>
                </c:pt>
                <c:pt idx="8">
                  <c:v>0.08</c:v>
                </c:pt>
                <c:pt idx="9">
                  <c:v>0.09</c:v>
                </c:pt>
                <c:pt idx="10">
                  <c:v>0.1</c:v>
                </c:pt>
                <c:pt idx="11">
                  <c:v>0.11</c:v>
                </c:pt>
                <c:pt idx="12">
                  <c:v>0.12</c:v>
                </c:pt>
                <c:pt idx="13">
                  <c:v>0.13</c:v>
                </c:pt>
                <c:pt idx="14">
                  <c:v>0.14000000000000001</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0.28000000000000003</c:v>
                </c:pt>
                <c:pt idx="29">
                  <c:v>0.28999999999999998</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0.55000000000000004</c:v>
                </c:pt>
                <c:pt idx="56">
                  <c:v>0.56000000000000005</c:v>
                </c:pt>
                <c:pt idx="57">
                  <c:v>0.56999999999999995</c:v>
                </c:pt>
                <c:pt idx="58">
                  <c:v>0.57999999999999996</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pt idx="101">
                  <c:v>1.01</c:v>
                </c:pt>
                <c:pt idx="102">
                  <c:v>1.02</c:v>
                </c:pt>
                <c:pt idx="103">
                  <c:v>1.03</c:v>
                </c:pt>
                <c:pt idx="104">
                  <c:v>1.04</c:v>
                </c:pt>
                <c:pt idx="105">
                  <c:v>1.05</c:v>
                </c:pt>
                <c:pt idx="106">
                  <c:v>1.06</c:v>
                </c:pt>
                <c:pt idx="107">
                  <c:v>1.07</c:v>
                </c:pt>
                <c:pt idx="108">
                  <c:v>1.08</c:v>
                </c:pt>
                <c:pt idx="109">
                  <c:v>1.0900000000000001</c:v>
                </c:pt>
                <c:pt idx="110">
                  <c:v>1.1000000000000001</c:v>
                </c:pt>
                <c:pt idx="111">
                  <c:v>1.1100000000000001</c:v>
                </c:pt>
                <c:pt idx="112">
                  <c:v>1.1200000000000001</c:v>
                </c:pt>
                <c:pt idx="113">
                  <c:v>1.1299999999999999</c:v>
                </c:pt>
                <c:pt idx="114">
                  <c:v>1.1399999999999999</c:v>
                </c:pt>
                <c:pt idx="115">
                  <c:v>1.1499999999999999</c:v>
                </c:pt>
                <c:pt idx="116">
                  <c:v>1.1599999999999999</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c:v>
                </c:pt>
                <c:pt idx="162">
                  <c:v>1.62</c:v>
                </c:pt>
                <c:pt idx="163">
                  <c:v>1.63</c:v>
                </c:pt>
                <c:pt idx="164">
                  <c:v>1.64</c:v>
                </c:pt>
                <c:pt idx="165">
                  <c:v>1.65</c:v>
                </c:pt>
                <c:pt idx="166">
                  <c:v>1.66</c:v>
                </c:pt>
                <c:pt idx="167">
                  <c:v>1.67</c:v>
                </c:pt>
                <c:pt idx="168">
                  <c:v>1.68</c:v>
                </c:pt>
                <c:pt idx="169">
                  <c:v>1.69</c:v>
                </c:pt>
                <c:pt idx="170">
                  <c:v>1.7</c:v>
                </c:pt>
                <c:pt idx="171">
                  <c:v>1.71</c:v>
                </c:pt>
                <c:pt idx="172">
                  <c:v>1.72</c:v>
                </c:pt>
                <c:pt idx="173">
                  <c:v>1.73</c:v>
                </c:pt>
                <c:pt idx="174">
                  <c:v>1.74</c:v>
                </c:pt>
                <c:pt idx="175">
                  <c:v>1.75</c:v>
                </c:pt>
                <c:pt idx="176">
                  <c:v>1.76</c:v>
                </c:pt>
                <c:pt idx="177">
                  <c:v>1.77</c:v>
                </c:pt>
                <c:pt idx="178">
                  <c:v>1.78</c:v>
                </c:pt>
                <c:pt idx="179">
                  <c:v>1.79</c:v>
                </c:pt>
                <c:pt idx="180">
                  <c:v>1.8</c:v>
                </c:pt>
                <c:pt idx="181">
                  <c:v>1.81</c:v>
                </c:pt>
                <c:pt idx="182">
                  <c:v>1.82</c:v>
                </c:pt>
                <c:pt idx="183">
                  <c:v>1.83</c:v>
                </c:pt>
                <c:pt idx="184">
                  <c:v>1.84</c:v>
                </c:pt>
                <c:pt idx="185">
                  <c:v>1.85</c:v>
                </c:pt>
                <c:pt idx="186">
                  <c:v>1.86</c:v>
                </c:pt>
                <c:pt idx="187">
                  <c:v>1.87</c:v>
                </c:pt>
                <c:pt idx="188">
                  <c:v>1.88</c:v>
                </c:pt>
                <c:pt idx="189">
                  <c:v>1.89</c:v>
                </c:pt>
                <c:pt idx="190">
                  <c:v>1.9</c:v>
                </c:pt>
                <c:pt idx="191">
                  <c:v>1.91</c:v>
                </c:pt>
                <c:pt idx="192">
                  <c:v>1.92</c:v>
                </c:pt>
                <c:pt idx="193">
                  <c:v>1.93</c:v>
                </c:pt>
                <c:pt idx="194">
                  <c:v>1.94</c:v>
                </c:pt>
                <c:pt idx="195">
                  <c:v>1.95</c:v>
                </c:pt>
                <c:pt idx="196">
                  <c:v>1.96</c:v>
                </c:pt>
                <c:pt idx="197">
                  <c:v>1.97</c:v>
                </c:pt>
                <c:pt idx="198">
                  <c:v>1.98</c:v>
                </c:pt>
                <c:pt idx="199">
                  <c:v>1.99</c:v>
                </c:pt>
                <c:pt idx="200">
                  <c:v>2</c:v>
                </c:pt>
              </c:numCache>
            </c:numRef>
          </c:xVal>
          <c:yVal>
            <c:numRef>
              <c:f>'MNIST Distribution (2)'!$B$15:$B$215</c:f>
              <c:numCache>
                <c:formatCode>General</c:formatCode>
                <c:ptCount val="201"/>
                <c:pt idx="0">
                  <c:v>965</c:v>
                </c:pt>
                <c:pt idx="1">
                  <c:v>6</c:v>
                </c:pt>
                <c:pt idx="2">
                  <c:v>3</c:v>
                </c:pt>
                <c:pt idx="3">
                  <c:v>2</c:v>
                </c:pt>
                <c:pt idx="4">
                  <c:v>0</c:v>
                </c:pt>
                <c:pt idx="5">
                  <c:v>0</c:v>
                </c:pt>
                <c:pt idx="6">
                  <c:v>1</c:v>
                </c:pt>
                <c:pt idx="7">
                  <c:v>0</c:v>
                </c:pt>
                <c:pt idx="8">
                  <c:v>1</c:v>
                </c:pt>
                <c:pt idx="9">
                  <c:v>0</c:v>
                </c:pt>
                <c:pt idx="10">
                  <c:v>1</c:v>
                </c:pt>
                <c:pt idx="11">
                  <c:v>0</c:v>
                </c:pt>
                <c:pt idx="12">
                  <c:v>0</c:v>
                </c:pt>
                <c:pt idx="13">
                  <c:v>0</c:v>
                </c:pt>
                <c:pt idx="14">
                  <c:v>1</c:v>
                </c:pt>
                <c:pt idx="15">
                  <c:v>0</c:v>
                </c:pt>
                <c:pt idx="16">
                  <c:v>0</c:v>
                </c:pt>
                <c:pt idx="17">
                  <c:v>0</c:v>
                </c:pt>
                <c:pt idx="18">
                  <c:v>0</c:v>
                </c:pt>
                <c:pt idx="19">
                  <c:v>1</c:v>
                </c:pt>
                <c:pt idx="20">
                  <c:v>0</c:v>
                </c:pt>
                <c:pt idx="21">
                  <c:v>0</c:v>
                </c:pt>
                <c:pt idx="22">
                  <c:v>1</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1</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1</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1</c:v>
                </c:pt>
                <c:pt idx="74">
                  <c:v>0</c:v>
                </c:pt>
                <c:pt idx="75">
                  <c:v>0</c:v>
                </c:pt>
                <c:pt idx="76">
                  <c:v>0</c:v>
                </c:pt>
                <c:pt idx="77">
                  <c:v>1</c:v>
                </c:pt>
                <c:pt idx="78">
                  <c:v>0</c:v>
                </c:pt>
                <c:pt idx="79">
                  <c:v>0</c:v>
                </c:pt>
                <c:pt idx="80">
                  <c:v>0</c:v>
                </c:pt>
                <c:pt idx="81">
                  <c:v>0</c:v>
                </c:pt>
                <c:pt idx="82">
                  <c:v>1</c:v>
                </c:pt>
                <c:pt idx="83">
                  <c:v>1</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1</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1</c:v>
                </c:pt>
                <c:pt idx="119">
                  <c:v>0</c:v>
                </c:pt>
                <c:pt idx="120">
                  <c:v>0</c:v>
                </c:pt>
                <c:pt idx="121">
                  <c:v>0</c:v>
                </c:pt>
                <c:pt idx="122">
                  <c:v>0</c:v>
                </c:pt>
                <c:pt idx="123">
                  <c:v>1</c:v>
                </c:pt>
                <c:pt idx="124">
                  <c:v>0</c:v>
                </c:pt>
                <c:pt idx="125">
                  <c:v>0</c:v>
                </c:pt>
                <c:pt idx="126">
                  <c:v>0</c:v>
                </c:pt>
                <c:pt idx="127">
                  <c:v>0</c:v>
                </c:pt>
                <c:pt idx="128">
                  <c:v>0</c:v>
                </c:pt>
                <c:pt idx="129">
                  <c:v>1</c:v>
                </c:pt>
                <c:pt idx="130">
                  <c:v>0</c:v>
                </c:pt>
                <c:pt idx="131">
                  <c:v>0</c:v>
                </c:pt>
                <c:pt idx="132">
                  <c:v>0</c:v>
                </c:pt>
                <c:pt idx="133">
                  <c:v>0</c:v>
                </c:pt>
                <c:pt idx="134">
                  <c:v>1</c:v>
                </c:pt>
                <c:pt idx="135">
                  <c:v>0</c:v>
                </c:pt>
                <c:pt idx="136">
                  <c:v>0</c:v>
                </c:pt>
                <c:pt idx="137">
                  <c:v>0</c:v>
                </c:pt>
                <c:pt idx="138">
                  <c:v>0</c:v>
                </c:pt>
                <c:pt idx="139">
                  <c:v>0</c:v>
                </c:pt>
                <c:pt idx="140">
                  <c:v>0</c:v>
                </c:pt>
                <c:pt idx="141">
                  <c:v>0</c:v>
                </c:pt>
                <c:pt idx="142">
                  <c:v>0</c:v>
                </c:pt>
                <c:pt idx="143">
                  <c:v>0</c:v>
                </c:pt>
                <c:pt idx="144">
                  <c:v>0</c:v>
                </c:pt>
                <c:pt idx="145">
                  <c:v>2</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1</c:v>
                </c:pt>
                <c:pt idx="161">
                  <c:v>0</c:v>
                </c:pt>
                <c:pt idx="162">
                  <c:v>0</c:v>
                </c:pt>
                <c:pt idx="163">
                  <c:v>0</c:v>
                </c:pt>
                <c:pt idx="164">
                  <c:v>0</c:v>
                </c:pt>
                <c:pt idx="165">
                  <c:v>0</c:v>
                </c:pt>
                <c:pt idx="166">
                  <c:v>1</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1</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1</c:v>
                </c:pt>
                <c:pt idx="197">
                  <c:v>0</c:v>
                </c:pt>
                <c:pt idx="198">
                  <c:v>0</c:v>
                </c:pt>
                <c:pt idx="199">
                  <c:v>1</c:v>
                </c:pt>
                <c:pt idx="200">
                  <c:v>0</c:v>
                </c:pt>
              </c:numCache>
            </c:numRef>
          </c:yVal>
          <c:smooth val="0"/>
          <c:extLst>
            <c:ext xmlns:c16="http://schemas.microsoft.com/office/drawing/2014/chart" uri="{C3380CC4-5D6E-409C-BE32-E72D297353CC}">
              <c16:uniqueId val="{00000000-20FD-2C44-A026-23C247482599}"/>
            </c:ext>
          </c:extLst>
        </c:ser>
        <c:ser>
          <c:idx val="2"/>
          <c:order val="1"/>
          <c:tx>
            <c:strRef>
              <c:f>'MNIST Distribution (2)'!$C$1</c:f>
              <c:strCache>
                <c:ptCount val="1"/>
                <c:pt idx="0">
                  <c:v>adv</c:v>
                </c:pt>
              </c:strCache>
            </c:strRef>
          </c:tx>
          <c:spPr>
            <a:ln w="38100">
              <a:solidFill>
                <a:srgbClr val="C00000"/>
              </a:solidFill>
            </a:ln>
          </c:spPr>
          <c:marker>
            <c:symbol val="none"/>
          </c:marker>
          <c:xVal>
            <c:numRef>
              <c:f>'MNIST Distribution (2)'!$A:$A</c:f>
              <c:numCache>
                <c:formatCode>General</c:formatCode>
                <c:ptCount val="1048576"/>
                <c:pt idx="14">
                  <c:v>0</c:v>
                </c:pt>
                <c:pt idx="15">
                  <c:v>0.01</c:v>
                </c:pt>
                <c:pt idx="16">
                  <c:v>0.02</c:v>
                </c:pt>
                <c:pt idx="17">
                  <c:v>0.03</c:v>
                </c:pt>
                <c:pt idx="18">
                  <c:v>0.04</c:v>
                </c:pt>
                <c:pt idx="19">
                  <c:v>0.05</c:v>
                </c:pt>
                <c:pt idx="20">
                  <c:v>0.06</c:v>
                </c:pt>
                <c:pt idx="21">
                  <c:v>7.0000000000000007E-2</c:v>
                </c:pt>
                <c:pt idx="22">
                  <c:v>0.08</c:v>
                </c:pt>
                <c:pt idx="23">
                  <c:v>0.09</c:v>
                </c:pt>
                <c:pt idx="24">
                  <c:v>0.1</c:v>
                </c:pt>
                <c:pt idx="25">
                  <c:v>0.11</c:v>
                </c:pt>
                <c:pt idx="26">
                  <c:v>0.12</c:v>
                </c:pt>
                <c:pt idx="27">
                  <c:v>0.13</c:v>
                </c:pt>
                <c:pt idx="28">
                  <c:v>0.14000000000000001</c:v>
                </c:pt>
                <c:pt idx="29">
                  <c:v>0.15</c:v>
                </c:pt>
                <c:pt idx="30">
                  <c:v>0.16</c:v>
                </c:pt>
                <c:pt idx="31">
                  <c:v>0.17</c:v>
                </c:pt>
                <c:pt idx="32">
                  <c:v>0.18</c:v>
                </c:pt>
                <c:pt idx="33">
                  <c:v>0.19</c:v>
                </c:pt>
                <c:pt idx="34">
                  <c:v>0.2</c:v>
                </c:pt>
                <c:pt idx="35">
                  <c:v>0.21</c:v>
                </c:pt>
                <c:pt idx="36">
                  <c:v>0.22</c:v>
                </c:pt>
                <c:pt idx="37">
                  <c:v>0.23</c:v>
                </c:pt>
                <c:pt idx="38">
                  <c:v>0.24</c:v>
                </c:pt>
                <c:pt idx="39">
                  <c:v>0.25</c:v>
                </c:pt>
                <c:pt idx="40">
                  <c:v>0.26</c:v>
                </c:pt>
                <c:pt idx="41">
                  <c:v>0.27</c:v>
                </c:pt>
                <c:pt idx="42">
                  <c:v>0.28000000000000003</c:v>
                </c:pt>
                <c:pt idx="43">
                  <c:v>0.28999999999999998</c:v>
                </c:pt>
                <c:pt idx="44">
                  <c:v>0.3</c:v>
                </c:pt>
                <c:pt idx="45">
                  <c:v>0.31</c:v>
                </c:pt>
                <c:pt idx="46">
                  <c:v>0.32</c:v>
                </c:pt>
                <c:pt idx="47">
                  <c:v>0.33</c:v>
                </c:pt>
                <c:pt idx="48">
                  <c:v>0.34</c:v>
                </c:pt>
                <c:pt idx="49">
                  <c:v>0.35</c:v>
                </c:pt>
                <c:pt idx="50">
                  <c:v>0.36</c:v>
                </c:pt>
                <c:pt idx="51">
                  <c:v>0.37</c:v>
                </c:pt>
                <c:pt idx="52">
                  <c:v>0.38</c:v>
                </c:pt>
                <c:pt idx="53">
                  <c:v>0.39</c:v>
                </c:pt>
                <c:pt idx="54">
                  <c:v>0.4</c:v>
                </c:pt>
                <c:pt idx="55">
                  <c:v>0.41</c:v>
                </c:pt>
                <c:pt idx="56">
                  <c:v>0.42</c:v>
                </c:pt>
                <c:pt idx="57">
                  <c:v>0.43</c:v>
                </c:pt>
                <c:pt idx="58">
                  <c:v>0.44</c:v>
                </c:pt>
                <c:pt idx="59">
                  <c:v>0.45</c:v>
                </c:pt>
                <c:pt idx="60">
                  <c:v>0.46</c:v>
                </c:pt>
                <c:pt idx="61">
                  <c:v>0.47</c:v>
                </c:pt>
                <c:pt idx="62">
                  <c:v>0.48</c:v>
                </c:pt>
                <c:pt idx="63">
                  <c:v>0.49</c:v>
                </c:pt>
                <c:pt idx="64">
                  <c:v>0.5</c:v>
                </c:pt>
                <c:pt idx="65">
                  <c:v>0.51</c:v>
                </c:pt>
                <c:pt idx="66">
                  <c:v>0.52</c:v>
                </c:pt>
                <c:pt idx="67">
                  <c:v>0.53</c:v>
                </c:pt>
                <c:pt idx="68">
                  <c:v>0.54</c:v>
                </c:pt>
                <c:pt idx="69">
                  <c:v>0.55000000000000004</c:v>
                </c:pt>
                <c:pt idx="70">
                  <c:v>0.56000000000000005</c:v>
                </c:pt>
                <c:pt idx="71">
                  <c:v>0.56999999999999995</c:v>
                </c:pt>
                <c:pt idx="72">
                  <c:v>0.57999999999999996</c:v>
                </c:pt>
                <c:pt idx="73">
                  <c:v>0.59</c:v>
                </c:pt>
                <c:pt idx="74">
                  <c:v>0.6</c:v>
                </c:pt>
                <c:pt idx="75">
                  <c:v>0.61</c:v>
                </c:pt>
                <c:pt idx="76">
                  <c:v>0.62</c:v>
                </c:pt>
                <c:pt idx="77">
                  <c:v>0.63</c:v>
                </c:pt>
                <c:pt idx="78">
                  <c:v>0.64</c:v>
                </c:pt>
                <c:pt idx="79">
                  <c:v>0.65</c:v>
                </c:pt>
                <c:pt idx="80">
                  <c:v>0.66</c:v>
                </c:pt>
                <c:pt idx="81">
                  <c:v>0.67</c:v>
                </c:pt>
                <c:pt idx="82">
                  <c:v>0.68</c:v>
                </c:pt>
                <c:pt idx="83">
                  <c:v>0.69</c:v>
                </c:pt>
                <c:pt idx="84">
                  <c:v>0.7</c:v>
                </c:pt>
                <c:pt idx="85">
                  <c:v>0.71</c:v>
                </c:pt>
                <c:pt idx="86">
                  <c:v>0.72</c:v>
                </c:pt>
                <c:pt idx="87">
                  <c:v>0.73</c:v>
                </c:pt>
                <c:pt idx="88">
                  <c:v>0.74</c:v>
                </c:pt>
                <c:pt idx="89">
                  <c:v>0.75</c:v>
                </c:pt>
                <c:pt idx="90">
                  <c:v>0.76</c:v>
                </c:pt>
                <c:pt idx="91">
                  <c:v>0.77</c:v>
                </c:pt>
                <c:pt idx="92">
                  <c:v>0.78</c:v>
                </c:pt>
                <c:pt idx="93">
                  <c:v>0.79</c:v>
                </c:pt>
                <c:pt idx="94">
                  <c:v>0.8</c:v>
                </c:pt>
                <c:pt idx="95">
                  <c:v>0.81</c:v>
                </c:pt>
                <c:pt idx="96">
                  <c:v>0.82</c:v>
                </c:pt>
                <c:pt idx="97">
                  <c:v>0.83</c:v>
                </c:pt>
                <c:pt idx="98">
                  <c:v>0.84</c:v>
                </c:pt>
                <c:pt idx="99">
                  <c:v>0.85</c:v>
                </c:pt>
                <c:pt idx="100">
                  <c:v>0.86</c:v>
                </c:pt>
                <c:pt idx="101">
                  <c:v>0.87</c:v>
                </c:pt>
                <c:pt idx="102">
                  <c:v>0.88</c:v>
                </c:pt>
                <c:pt idx="103">
                  <c:v>0.89</c:v>
                </c:pt>
                <c:pt idx="104">
                  <c:v>0.9</c:v>
                </c:pt>
                <c:pt idx="105">
                  <c:v>0.91</c:v>
                </c:pt>
                <c:pt idx="106">
                  <c:v>0.92</c:v>
                </c:pt>
                <c:pt idx="107">
                  <c:v>0.93</c:v>
                </c:pt>
                <c:pt idx="108">
                  <c:v>0.94</c:v>
                </c:pt>
                <c:pt idx="109">
                  <c:v>0.95</c:v>
                </c:pt>
                <c:pt idx="110">
                  <c:v>0.96</c:v>
                </c:pt>
                <c:pt idx="111">
                  <c:v>0.97</c:v>
                </c:pt>
                <c:pt idx="112">
                  <c:v>0.98</c:v>
                </c:pt>
                <c:pt idx="113">
                  <c:v>0.99</c:v>
                </c:pt>
                <c:pt idx="114">
                  <c:v>1</c:v>
                </c:pt>
                <c:pt idx="115">
                  <c:v>1.01</c:v>
                </c:pt>
                <c:pt idx="116">
                  <c:v>1.02</c:v>
                </c:pt>
                <c:pt idx="117">
                  <c:v>1.03</c:v>
                </c:pt>
                <c:pt idx="118">
                  <c:v>1.04</c:v>
                </c:pt>
                <c:pt idx="119">
                  <c:v>1.05</c:v>
                </c:pt>
                <c:pt idx="120">
                  <c:v>1.06</c:v>
                </c:pt>
                <c:pt idx="121">
                  <c:v>1.07</c:v>
                </c:pt>
                <c:pt idx="122">
                  <c:v>1.08</c:v>
                </c:pt>
                <c:pt idx="123">
                  <c:v>1.0900000000000001</c:v>
                </c:pt>
                <c:pt idx="124">
                  <c:v>1.1000000000000001</c:v>
                </c:pt>
                <c:pt idx="125">
                  <c:v>1.1100000000000001</c:v>
                </c:pt>
                <c:pt idx="126">
                  <c:v>1.1200000000000001</c:v>
                </c:pt>
                <c:pt idx="127">
                  <c:v>1.1299999999999999</c:v>
                </c:pt>
                <c:pt idx="128">
                  <c:v>1.1399999999999999</c:v>
                </c:pt>
                <c:pt idx="129">
                  <c:v>1.1499999999999999</c:v>
                </c:pt>
                <c:pt idx="130">
                  <c:v>1.1599999999999999</c:v>
                </c:pt>
                <c:pt idx="131">
                  <c:v>1.17</c:v>
                </c:pt>
                <c:pt idx="132">
                  <c:v>1.18</c:v>
                </c:pt>
                <c:pt idx="133">
                  <c:v>1.19</c:v>
                </c:pt>
                <c:pt idx="134">
                  <c:v>1.2</c:v>
                </c:pt>
                <c:pt idx="135">
                  <c:v>1.21</c:v>
                </c:pt>
                <c:pt idx="136">
                  <c:v>1.22</c:v>
                </c:pt>
                <c:pt idx="137">
                  <c:v>1.23</c:v>
                </c:pt>
                <c:pt idx="138">
                  <c:v>1.24</c:v>
                </c:pt>
                <c:pt idx="139">
                  <c:v>1.25</c:v>
                </c:pt>
                <c:pt idx="140">
                  <c:v>1.26</c:v>
                </c:pt>
                <c:pt idx="141">
                  <c:v>1.27</c:v>
                </c:pt>
                <c:pt idx="142">
                  <c:v>1.28</c:v>
                </c:pt>
                <c:pt idx="143">
                  <c:v>1.29</c:v>
                </c:pt>
                <c:pt idx="144">
                  <c:v>1.3</c:v>
                </c:pt>
                <c:pt idx="145">
                  <c:v>1.31</c:v>
                </c:pt>
                <c:pt idx="146">
                  <c:v>1.32</c:v>
                </c:pt>
                <c:pt idx="147">
                  <c:v>1.33</c:v>
                </c:pt>
                <c:pt idx="148">
                  <c:v>1.34</c:v>
                </c:pt>
                <c:pt idx="149">
                  <c:v>1.35</c:v>
                </c:pt>
                <c:pt idx="150">
                  <c:v>1.36</c:v>
                </c:pt>
                <c:pt idx="151">
                  <c:v>1.37</c:v>
                </c:pt>
                <c:pt idx="152">
                  <c:v>1.38</c:v>
                </c:pt>
                <c:pt idx="153">
                  <c:v>1.39</c:v>
                </c:pt>
                <c:pt idx="154">
                  <c:v>1.4</c:v>
                </c:pt>
                <c:pt idx="155">
                  <c:v>1.41</c:v>
                </c:pt>
                <c:pt idx="156">
                  <c:v>1.42</c:v>
                </c:pt>
                <c:pt idx="157">
                  <c:v>1.43</c:v>
                </c:pt>
                <c:pt idx="158">
                  <c:v>1.44</c:v>
                </c:pt>
                <c:pt idx="159">
                  <c:v>1.45</c:v>
                </c:pt>
                <c:pt idx="160">
                  <c:v>1.46</c:v>
                </c:pt>
                <c:pt idx="161">
                  <c:v>1.47</c:v>
                </c:pt>
                <c:pt idx="162">
                  <c:v>1.48</c:v>
                </c:pt>
                <c:pt idx="163">
                  <c:v>1.49</c:v>
                </c:pt>
                <c:pt idx="164">
                  <c:v>1.5</c:v>
                </c:pt>
                <c:pt idx="165">
                  <c:v>1.51</c:v>
                </c:pt>
                <c:pt idx="166">
                  <c:v>1.52</c:v>
                </c:pt>
                <c:pt idx="167">
                  <c:v>1.53</c:v>
                </c:pt>
                <c:pt idx="168">
                  <c:v>1.54</c:v>
                </c:pt>
                <c:pt idx="169">
                  <c:v>1.55</c:v>
                </c:pt>
                <c:pt idx="170">
                  <c:v>1.56</c:v>
                </c:pt>
                <c:pt idx="171">
                  <c:v>1.57</c:v>
                </c:pt>
                <c:pt idx="172">
                  <c:v>1.58</c:v>
                </c:pt>
                <c:pt idx="173">
                  <c:v>1.59</c:v>
                </c:pt>
                <c:pt idx="174">
                  <c:v>1.6</c:v>
                </c:pt>
                <c:pt idx="175">
                  <c:v>1.61</c:v>
                </c:pt>
                <c:pt idx="176">
                  <c:v>1.62</c:v>
                </c:pt>
                <c:pt idx="177">
                  <c:v>1.63</c:v>
                </c:pt>
                <c:pt idx="178">
                  <c:v>1.64</c:v>
                </c:pt>
                <c:pt idx="179">
                  <c:v>1.65</c:v>
                </c:pt>
                <c:pt idx="180">
                  <c:v>1.66</c:v>
                </c:pt>
                <c:pt idx="181">
                  <c:v>1.67</c:v>
                </c:pt>
                <c:pt idx="182">
                  <c:v>1.68</c:v>
                </c:pt>
                <c:pt idx="183">
                  <c:v>1.69</c:v>
                </c:pt>
                <c:pt idx="184">
                  <c:v>1.7</c:v>
                </c:pt>
                <c:pt idx="185">
                  <c:v>1.71</c:v>
                </c:pt>
                <c:pt idx="186">
                  <c:v>1.72</c:v>
                </c:pt>
                <c:pt idx="187">
                  <c:v>1.73</c:v>
                </c:pt>
                <c:pt idx="188">
                  <c:v>1.74</c:v>
                </c:pt>
                <c:pt idx="189">
                  <c:v>1.75</c:v>
                </c:pt>
                <c:pt idx="190">
                  <c:v>1.76</c:v>
                </c:pt>
                <c:pt idx="191">
                  <c:v>1.77</c:v>
                </c:pt>
                <c:pt idx="192">
                  <c:v>1.78</c:v>
                </c:pt>
                <c:pt idx="193">
                  <c:v>1.79</c:v>
                </c:pt>
                <c:pt idx="194">
                  <c:v>1.8</c:v>
                </c:pt>
                <c:pt idx="195">
                  <c:v>1.81</c:v>
                </c:pt>
                <c:pt idx="196">
                  <c:v>1.82</c:v>
                </c:pt>
                <c:pt idx="197">
                  <c:v>1.83</c:v>
                </c:pt>
                <c:pt idx="198">
                  <c:v>1.84</c:v>
                </c:pt>
                <c:pt idx="199">
                  <c:v>1.85</c:v>
                </c:pt>
                <c:pt idx="200">
                  <c:v>1.86</c:v>
                </c:pt>
                <c:pt idx="201">
                  <c:v>1.87</c:v>
                </c:pt>
                <c:pt idx="202">
                  <c:v>1.88</c:v>
                </c:pt>
                <c:pt idx="203">
                  <c:v>1.89</c:v>
                </c:pt>
                <c:pt idx="204">
                  <c:v>1.9</c:v>
                </c:pt>
                <c:pt idx="205">
                  <c:v>1.91</c:v>
                </c:pt>
                <c:pt idx="206">
                  <c:v>1.92</c:v>
                </c:pt>
                <c:pt idx="207">
                  <c:v>1.93</c:v>
                </c:pt>
                <c:pt idx="208">
                  <c:v>1.94</c:v>
                </c:pt>
                <c:pt idx="209">
                  <c:v>1.95</c:v>
                </c:pt>
                <c:pt idx="210">
                  <c:v>1.96</c:v>
                </c:pt>
                <c:pt idx="211">
                  <c:v>1.97</c:v>
                </c:pt>
                <c:pt idx="212">
                  <c:v>1.98</c:v>
                </c:pt>
                <c:pt idx="213">
                  <c:v>1.99</c:v>
                </c:pt>
                <c:pt idx="214">
                  <c:v>2</c:v>
                </c:pt>
              </c:numCache>
            </c:numRef>
          </c:xVal>
          <c:yVal>
            <c:numRef>
              <c:f>'MNIST Distribution (2)'!$C$2:$C$1002</c:f>
              <c:numCache>
                <c:formatCode>General</c:formatCode>
                <c:ptCount val="1001"/>
                <c:pt idx="13">
                  <c:v>129</c:v>
                </c:pt>
                <c:pt idx="14">
                  <c:v>9</c:v>
                </c:pt>
                <c:pt idx="15">
                  <c:v>15</c:v>
                </c:pt>
                <c:pt idx="16">
                  <c:v>3</c:v>
                </c:pt>
                <c:pt idx="17">
                  <c:v>5</c:v>
                </c:pt>
                <c:pt idx="18">
                  <c:v>3</c:v>
                </c:pt>
                <c:pt idx="19">
                  <c:v>6</c:v>
                </c:pt>
                <c:pt idx="20">
                  <c:v>3</c:v>
                </c:pt>
                <c:pt idx="21">
                  <c:v>2</c:v>
                </c:pt>
                <c:pt idx="22">
                  <c:v>4</c:v>
                </c:pt>
                <c:pt idx="23">
                  <c:v>1</c:v>
                </c:pt>
                <c:pt idx="24">
                  <c:v>1</c:v>
                </c:pt>
                <c:pt idx="25">
                  <c:v>1</c:v>
                </c:pt>
                <c:pt idx="26">
                  <c:v>3</c:v>
                </c:pt>
                <c:pt idx="27">
                  <c:v>0</c:v>
                </c:pt>
                <c:pt idx="28">
                  <c:v>1</c:v>
                </c:pt>
                <c:pt idx="29">
                  <c:v>5</c:v>
                </c:pt>
                <c:pt idx="30">
                  <c:v>0</c:v>
                </c:pt>
                <c:pt idx="31">
                  <c:v>2</c:v>
                </c:pt>
                <c:pt idx="32">
                  <c:v>4</c:v>
                </c:pt>
                <c:pt idx="33">
                  <c:v>1</c:v>
                </c:pt>
                <c:pt idx="34">
                  <c:v>1</c:v>
                </c:pt>
                <c:pt idx="35">
                  <c:v>1</c:v>
                </c:pt>
                <c:pt idx="36">
                  <c:v>1</c:v>
                </c:pt>
                <c:pt idx="37">
                  <c:v>2</c:v>
                </c:pt>
                <c:pt idx="38">
                  <c:v>1</c:v>
                </c:pt>
                <c:pt idx="39">
                  <c:v>1</c:v>
                </c:pt>
                <c:pt idx="40">
                  <c:v>3</c:v>
                </c:pt>
                <c:pt idx="41">
                  <c:v>3</c:v>
                </c:pt>
                <c:pt idx="42">
                  <c:v>1</c:v>
                </c:pt>
                <c:pt idx="43">
                  <c:v>0</c:v>
                </c:pt>
                <c:pt idx="44">
                  <c:v>1</c:v>
                </c:pt>
                <c:pt idx="45">
                  <c:v>1</c:v>
                </c:pt>
                <c:pt idx="46">
                  <c:v>0</c:v>
                </c:pt>
                <c:pt idx="47">
                  <c:v>1</c:v>
                </c:pt>
                <c:pt idx="48">
                  <c:v>2</c:v>
                </c:pt>
                <c:pt idx="49">
                  <c:v>0</c:v>
                </c:pt>
                <c:pt idx="50">
                  <c:v>1</c:v>
                </c:pt>
                <c:pt idx="51">
                  <c:v>3</c:v>
                </c:pt>
                <c:pt idx="52">
                  <c:v>0</c:v>
                </c:pt>
                <c:pt idx="53">
                  <c:v>1</c:v>
                </c:pt>
                <c:pt idx="54">
                  <c:v>0</c:v>
                </c:pt>
                <c:pt idx="55">
                  <c:v>0</c:v>
                </c:pt>
                <c:pt idx="56">
                  <c:v>0</c:v>
                </c:pt>
                <c:pt idx="57">
                  <c:v>2</c:v>
                </c:pt>
                <c:pt idx="58">
                  <c:v>0</c:v>
                </c:pt>
                <c:pt idx="59">
                  <c:v>0</c:v>
                </c:pt>
                <c:pt idx="60">
                  <c:v>1</c:v>
                </c:pt>
                <c:pt idx="61">
                  <c:v>1</c:v>
                </c:pt>
                <c:pt idx="62">
                  <c:v>0</c:v>
                </c:pt>
                <c:pt idx="63">
                  <c:v>1</c:v>
                </c:pt>
                <c:pt idx="64">
                  <c:v>0</c:v>
                </c:pt>
                <c:pt idx="65">
                  <c:v>0</c:v>
                </c:pt>
                <c:pt idx="66">
                  <c:v>0</c:v>
                </c:pt>
                <c:pt idx="67">
                  <c:v>1</c:v>
                </c:pt>
                <c:pt idx="68">
                  <c:v>1</c:v>
                </c:pt>
                <c:pt idx="69">
                  <c:v>6</c:v>
                </c:pt>
                <c:pt idx="70">
                  <c:v>0</c:v>
                </c:pt>
                <c:pt idx="71">
                  <c:v>1</c:v>
                </c:pt>
                <c:pt idx="72">
                  <c:v>0</c:v>
                </c:pt>
                <c:pt idx="73">
                  <c:v>0</c:v>
                </c:pt>
                <c:pt idx="74">
                  <c:v>1</c:v>
                </c:pt>
                <c:pt idx="75">
                  <c:v>2</c:v>
                </c:pt>
                <c:pt idx="76">
                  <c:v>1</c:v>
                </c:pt>
                <c:pt idx="77">
                  <c:v>3</c:v>
                </c:pt>
                <c:pt idx="78">
                  <c:v>2</c:v>
                </c:pt>
                <c:pt idx="79">
                  <c:v>3</c:v>
                </c:pt>
                <c:pt idx="80">
                  <c:v>2</c:v>
                </c:pt>
                <c:pt idx="81">
                  <c:v>1</c:v>
                </c:pt>
                <c:pt idx="82">
                  <c:v>1</c:v>
                </c:pt>
                <c:pt idx="83">
                  <c:v>2</c:v>
                </c:pt>
                <c:pt idx="84">
                  <c:v>0</c:v>
                </c:pt>
                <c:pt idx="85">
                  <c:v>4</c:v>
                </c:pt>
                <c:pt idx="86">
                  <c:v>2</c:v>
                </c:pt>
                <c:pt idx="87">
                  <c:v>1</c:v>
                </c:pt>
                <c:pt idx="88">
                  <c:v>1</c:v>
                </c:pt>
                <c:pt idx="89">
                  <c:v>1</c:v>
                </c:pt>
                <c:pt idx="90">
                  <c:v>0</c:v>
                </c:pt>
                <c:pt idx="91">
                  <c:v>0</c:v>
                </c:pt>
                <c:pt idx="92">
                  <c:v>0</c:v>
                </c:pt>
                <c:pt idx="93">
                  <c:v>1</c:v>
                </c:pt>
                <c:pt idx="94">
                  <c:v>1</c:v>
                </c:pt>
                <c:pt idx="95">
                  <c:v>2</c:v>
                </c:pt>
                <c:pt idx="96">
                  <c:v>0</c:v>
                </c:pt>
                <c:pt idx="97">
                  <c:v>1</c:v>
                </c:pt>
                <c:pt idx="98">
                  <c:v>2</c:v>
                </c:pt>
                <c:pt idx="99">
                  <c:v>1</c:v>
                </c:pt>
                <c:pt idx="100">
                  <c:v>2</c:v>
                </c:pt>
                <c:pt idx="101">
                  <c:v>3</c:v>
                </c:pt>
                <c:pt idx="102">
                  <c:v>0</c:v>
                </c:pt>
                <c:pt idx="103">
                  <c:v>0</c:v>
                </c:pt>
                <c:pt idx="104">
                  <c:v>2</c:v>
                </c:pt>
                <c:pt idx="105">
                  <c:v>3</c:v>
                </c:pt>
                <c:pt idx="106">
                  <c:v>1</c:v>
                </c:pt>
                <c:pt idx="107">
                  <c:v>0</c:v>
                </c:pt>
                <c:pt idx="108">
                  <c:v>4</c:v>
                </c:pt>
                <c:pt idx="109">
                  <c:v>4</c:v>
                </c:pt>
                <c:pt idx="110">
                  <c:v>0</c:v>
                </c:pt>
                <c:pt idx="111">
                  <c:v>0</c:v>
                </c:pt>
                <c:pt idx="112">
                  <c:v>2</c:v>
                </c:pt>
                <c:pt idx="113">
                  <c:v>2</c:v>
                </c:pt>
                <c:pt idx="114">
                  <c:v>4</c:v>
                </c:pt>
                <c:pt idx="115">
                  <c:v>1</c:v>
                </c:pt>
                <c:pt idx="116">
                  <c:v>3</c:v>
                </c:pt>
                <c:pt idx="117">
                  <c:v>3</c:v>
                </c:pt>
                <c:pt idx="118">
                  <c:v>3</c:v>
                </c:pt>
                <c:pt idx="119">
                  <c:v>3</c:v>
                </c:pt>
                <c:pt idx="120">
                  <c:v>2</c:v>
                </c:pt>
                <c:pt idx="121">
                  <c:v>2</c:v>
                </c:pt>
                <c:pt idx="122">
                  <c:v>0</c:v>
                </c:pt>
                <c:pt idx="123">
                  <c:v>0</c:v>
                </c:pt>
                <c:pt idx="124">
                  <c:v>1</c:v>
                </c:pt>
                <c:pt idx="125">
                  <c:v>1</c:v>
                </c:pt>
                <c:pt idx="126">
                  <c:v>1</c:v>
                </c:pt>
                <c:pt idx="127">
                  <c:v>0</c:v>
                </c:pt>
                <c:pt idx="128">
                  <c:v>2</c:v>
                </c:pt>
                <c:pt idx="129">
                  <c:v>1</c:v>
                </c:pt>
                <c:pt idx="130">
                  <c:v>4</c:v>
                </c:pt>
                <c:pt idx="131">
                  <c:v>2</c:v>
                </c:pt>
                <c:pt idx="132">
                  <c:v>2</c:v>
                </c:pt>
                <c:pt idx="133">
                  <c:v>0</c:v>
                </c:pt>
                <c:pt idx="134">
                  <c:v>0</c:v>
                </c:pt>
                <c:pt idx="135">
                  <c:v>1</c:v>
                </c:pt>
                <c:pt idx="136">
                  <c:v>1</c:v>
                </c:pt>
                <c:pt idx="137">
                  <c:v>0</c:v>
                </c:pt>
                <c:pt idx="138">
                  <c:v>1</c:v>
                </c:pt>
                <c:pt idx="139">
                  <c:v>2</c:v>
                </c:pt>
                <c:pt idx="140">
                  <c:v>0</c:v>
                </c:pt>
                <c:pt idx="141">
                  <c:v>1</c:v>
                </c:pt>
                <c:pt idx="142">
                  <c:v>2</c:v>
                </c:pt>
                <c:pt idx="143">
                  <c:v>2</c:v>
                </c:pt>
                <c:pt idx="144">
                  <c:v>1</c:v>
                </c:pt>
                <c:pt idx="145">
                  <c:v>6</c:v>
                </c:pt>
                <c:pt idx="146">
                  <c:v>0</c:v>
                </c:pt>
                <c:pt idx="147">
                  <c:v>2</c:v>
                </c:pt>
                <c:pt idx="148">
                  <c:v>0</c:v>
                </c:pt>
                <c:pt idx="149">
                  <c:v>5</c:v>
                </c:pt>
                <c:pt idx="150">
                  <c:v>4</c:v>
                </c:pt>
                <c:pt idx="151">
                  <c:v>1</c:v>
                </c:pt>
                <c:pt idx="152">
                  <c:v>0</c:v>
                </c:pt>
                <c:pt idx="153">
                  <c:v>4</c:v>
                </c:pt>
                <c:pt idx="154">
                  <c:v>2</c:v>
                </c:pt>
                <c:pt idx="155">
                  <c:v>1</c:v>
                </c:pt>
                <c:pt idx="156">
                  <c:v>2</c:v>
                </c:pt>
                <c:pt idx="157">
                  <c:v>3</c:v>
                </c:pt>
                <c:pt idx="158">
                  <c:v>2</c:v>
                </c:pt>
                <c:pt idx="159">
                  <c:v>1</c:v>
                </c:pt>
                <c:pt idx="160">
                  <c:v>2</c:v>
                </c:pt>
                <c:pt idx="161">
                  <c:v>2</c:v>
                </c:pt>
                <c:pt idx="162">
                  <c:v>1</c:v>
                </c:pt>
                <c:pt idx="163">
                  <c:v>2</c:v>
                </c:pt>
                <c:pt idx="164">
                  <c:v>1</c:v>
                </c:pt>
                <c:pt idx="165">
                  <c:v>1</c:v>
                </c:pt>
                <c:pt idx="166">
                  <c:v>1</c:v>
                </c:pt>
                <c:pt idx="167">
                  <c:v>1</c:v>
                </c:pt>
                <c:pt idx="168">
                  <c:v>1</c:v>
                </c:pt>
                <c:pt idx="169">
                  <c:v>0</c:v>
                </c:pt>
                <c:pt idx="170">
                  <c:v>1</c:v>
                </c:pt>
                <c:pt idx="171">
                  <c:v>1</c:v>
                </c:pt>
                <c:pt idx="172">
                  <c:v>4</c:v>
                </c:pt>
                <c:pt idx="173">
                  <c:v>0</c:v>
                </c:pt>
                <c:pt idx="174">
                  <c:v>3</c:v>
                </c:pt>
                <c:pt idx="175">
                  <c:v>1</c:v>
                </c:pt>
                <c:pt idx="176">
                  <c:v>3</c:v>
                </c:pt>
                <c:pt idx="177">
                  <c:v>2</c:v>
                </c:pt>
                <c:pt idx="178">
                  <c:v>3</c:v>
                </c:pt>
                <c:pt idx="179">
                  <c:v>3</c:v>
                </c:pt>
                <c:pt idx="180">
                  <c:v>3</c:v>
                </c:pt>
                <c:pt idx="181">
                  <c:v>3</c:v>
                </c:pt>
                <c:pt idx="182">
                  <c:v>1</c:v>
                </c:pt>
                <c:pt idx="183">
                  <c:v>3</c:v>
                </c:pt>
                <c:pt idx="184">
                  <c:v>1</c:v>
                </c:pt>
                <c:pt idx="185">
                  <c:v>2</c:v>
                </c:pt>
                <c:pt idx="186">
                  <c:v>1</c:v>
                </c:pt>
                <c:pt idx="187">
                  <c:v>0</c:v>
                </c:pt>
                <c:pt idx="188">
                  <c:v>2</c:v>
                </c:pt>
                <c:pt idx="189">
                  <c:v>2</c:v>
                </c:pt>
                <c:pt idx="190">
                  <c:v>2</c:v>
                </c:pt>
                <c:pt idx="191">
                  <c:v>2</c:v>
                </c:pt>
                <c:pt idx="192">
                  <c:v>3</c:v>
                </c:pt>
                <c:pt idx="193">
                  <c:v>2</c:v>
                </c:pt>
                <c:pt idx="194">
                  <c:v>2</c:v>
                </c:pt>
                <c:pt idx="195">
                  <c:v>0</c:v>
                </c:pt>
                <c:pt idx="196">
                  <c:v>4</c:v>
                </c:pt>
                <c:pt idx="197">
                  <c:v>3</c:v>
                </c:pt>
                <c:pt idx="198">
                  <c:v>6</c:v>
                </c:pt>
                <c:pt idx="199">
                  <c:v>2</c:v>
                </c:pt>
                <c:pt idx="200">
                  <c:v>4</c:v>
                </c:pt>
                <c:pt idx="201">
                  <c:v>1</c:v>
                </c:pt>
                <c:pt idx="202">
                  <c:v>2</c:v>
                </c:pt>
                <c:pt idx="203">
                  <c:v>1</c:v>
                </c:pt>
                <c:pt idx="204">
                  <c:v>4</c:v>
                </c:pt>
                <c:pt idx="205">
                  <c:v>4</c:v>
                </c:pt>
                <c:pt idx="206">
                  <c:v>6</c:v>
                </c:pt>
                <c:pt idx="207">
                  <c:v>5</c:v>
                </c:pt>
                <c:pt idx="208">
                  <c:v>10</c:v>
                </c:pt>
                <c:pt idx="209">
                  <c:v>6</c:v>
                </c:pt>
                <c:pt idx="210">
                  <c:v>12</c:v>
                </c:pt>
                <c:pt idx="211">
                  <c:v>15</c:v>
                </c:pt>
                <c:pt idx="212">
                  <c:v>406</c:v>
                </c:pt>
                <c:pt idx="213">
                  <c:v>74</c:v>
                </c:pt>
              </c:numCache>
            </c:numRef>
          </c:yVal>
          <c:smooth val="0"/>
          <c:extLst>
            <c:ext xmlns:c16="http://schemas.microsoft.com/office/drawing/2014/chart" uri="{C3380CC4-5D6E-409C-BE32-E72D297353CC}">
              <c16:uniqueId val="{00000001-20FD-2C44-A026-23C247482599}"/>
            </c:ext>
          </c:extLst>
        </c:ser>
        <c:dLbls>
          <c:showLegendKey val="0"/>
          <c:showVal val="0"/>
          <c:showCatName val="0"/>
          <c:showSerName val="0"/>
          <c:showPercent val="0"/>
          <c:showBubbleSize val="0"/>
        </c:dLbls>
        <c:axId val="-777754592"/>
        <c:axId val="-777752272"/>
      </c:scatterChart>
      <c:valAx>
        <c:axId val="-777754592"/>
        <c:scaling>
          <c:orientation val="minMax"/>
          <c:max val="2"/>
          <c:min val="0"/>
        </c:scaling>
        <c:delete val="0"/>
        <c:axPos val="b"/>
        <c:numFmt formatCode="#,##0.0" sourceLinked="0"/>
        <c:majorTickMark val="none"/>
        <c:minorTickMark val="none"/>
        <c:tickLblPos val="nextTo"/>
        <c:spPr>
          <a:ln>
            <a:noFill/>
          </a:ln>
        </c:spPr>
        <c:txPr>
          <a:bodyPr/>
          <a:lstStyle/>
          <a:p>
            <a:pPr>
              <a:defRPr sz="3200">
                <a:latin typeface="Times New Roman" charset="0"/>
                <a:ea typeface="Times New Roman" charset="0"/>
                <a:cs typeface="Times New Roman" charset="0"/>
              </a:defRPr>
            </a:pPr>
            <a:endParaRPr lang="en-US"/>
          </a:p>
        </c:txPr>
        <c:crossAx val="-777752272"/>
        <c:crosses val="autoZero"/>
        <c:crossBetween val="midCat"/>
        <c:majorUnit val="0.4"/>
      </c:valAx>
      <c:valAx>
        <c:axId val="-777752272"/>
        <c:scaling>
          <c:orientation val="minMax"/>
          <c:max val="980"/>
          <c:min val="0"/>
        </c:scaling>
        <c:delete val="0"/>
        <c:axPos val="l"/>
        <c:title>
          <c:tx>
            <c:rich>
              <a:bodyPr/>
              <a:lstStyle/>
              <a:p>
                <a:pPr>
                  <a:defRPr sz="3200" b="0">
                    <a:latin typeface="Times New Roman" charset="0"/>
                    <a:ea typeface="Times New Roman" charset="0"/>
                    <a:cs typeface="Times New Roman" charset="0"/>
                  </a:defRPr>
                </a:pPr>
                <a:r>
                  <a:rPr lang="en-US" sz="3200" b="0">
                    <a:latin typeface="Times New Roman" charset="0"/>
                    <a:ea typeface="Times New Roman" charset="0"/>
                    <a:cs typeface="Times New Roman" charset="0"/>
                  </a:rPr>
                  <a:t>Number</a:t>
                </a:r>
                <a:r>
                  <a:rPr lang="en-US" sz="3200" b="0" baseline="0">
                    <a:latin typeface="Times New Roman" charset="0"/>
                    <a:ea typeface="Times New Roman" charset="0"/>
                    <a:cs typeface="Times New Roman" charset="0"/>
                  </a:rPr>
                  <a:t> of </a:t>
                </a:r>
                <a:r>
                  <a:rPr lang="en-US" sz="3200" b="0">
                    <a:latin typeface="Times New Roman" charset="0"/>
                    <a:ea typeface="Times New Roman" charset="0"/>
                    <a:cs typeface="Times New Roman" charset="0"/>
                  </a:rPr>
                  <a:t>Examples</a:t>
                </a:r>
              </a:p>
            </c:rich>
          </c:tx>
          <c:layout>
            <c:manualLayout>
              <c:xMode val="edge"/>
              <c:yMode val="edge"/>
              <c:x val="1.4302950544103301E-2"/>
              <c:y val="0.116628212171153"/>
            </c:manualLayout>
          </c:layout>
          <c:overlay val="0"/>
        </c:title>
        <c:numFmt formatCode="General" sourceLinked="1"/>
        <c:majorTickMark val="none"/>
        <c:minorTickMark val="none"/>
        <c:tickLblPos val="nextTo"/>
        <c:spPr>
          <a:ln>
            <a:noFill/>
          </a:ln>
        </c:spPr>
        <c:txPr>
          <a:bodyPr/>
          <a:lstStyle/>
          <a:p>
            <a:pPr>
              <a:defRPr sz="3200">
                <a:latin typeface="Times New Roman" charset="0"/>
                <a:ea typeface="Times New Roman" charset="0"/>
                <a:cs typeface="Times New Roman" charset="0"/>
              </a:defRPr>
            </a:pPr>
            <a:endParaRPr lang="en-US"/>
          </a:p>
        </c:txPr>
        <c:crossAx val="-777754592"/>
        <c:crossesAt val="-0.1"/>
        <c:crossBetween val="midCat"/>
        <c:majorUnit val="200"/>
      </c:valAx>
      <c:spPr>
        <a:ln>
          <a:noFill/>
        </a:ln>
      </c:spPr>
    </c:plotArea>
    <c:plotVisOnly val="1"/>
    <c:dispBlanksAs val="gap"/>
    <c:showDLblsOverMax val="0"/>
  </c:chart>
  <c:spPr>
    <a:ln>
      <a:noFill/>
    </a:ln>
  </c:sp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4188788110347"/>
          <c:y val="5.3642881837449398E-2"/>
          <c:w val="0.83240843411187504"/>
          <c:h val="0.77639244216633796"/>
        </c:manualLayout>
      </c:layout>
      <c:scatterChart>
        <c:scatterStyle val="lineMarker"/>
        <c:varyColors val="0"/>
        <c:ser>
          <c:idx val="0"/>
          <c:order val="0"/>
          <c:tx>
            <c:strRef>
              <c:f>adaptive_adversary!$B$1</c:f>
              <c:strCache>
                <c:ptCount val="1"/>
                <c:pt idx="0">
                  <c:v>Untargeted</c:v>
                </c:pt>
              </c:strCache>
            </c:strRef>
          </c:tx>
          <c:spPr>
            <a:ln w="25400" cap="rnd">
              <a:solidFill>
                <a:schemeClr val="accent2"/>
              </a:solidFill>
              <a:round/>
            </a:ln>
            <a:effectLst/>
          </c:spPr>
          <c:marker>
            <c:symbol val="circle"/>
            <c:size val="5"/>
            <c:spPr>
              <a:solidFill>
                <a:schemeClr val="accent2"/>
              </a:solidFill>
              <a:ln w="9525">
                <a:solidFill>
                  <a:schemeClr val="bg1"/>
                </a:solidFill>
              </a:ln>
              <a:effectLst/>
            </c:spPr>
          </c:marker>
          <c:dLbls>
            <c:dLbl>
              <c:idx val="0"/>
              <c:layout>
                <c:manualLayout>
                  <c:x val="-4.9849947034349397E-2"/>
                  <c:y val="-4.006765231565000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5C3-FF4B-89C2-7EABC81B43C2}"/>
                </c:ext>
              </c:extLst>
            </c:dLbl>
            <c:dLbl>
              <c:idx val="1"/>
              <c:delete val="1"/>
              <c:extLst>
                <c:ext xmlns:c15="http://schemas.microsoft.com/office/drawing/2012/chart" uri="{CE6537A1-D6FC-4f65-9D91-7224C49458BB}"/>
                <c:ext xmlns:c16="http://schemas.microsoft.com/office/drawing/2014/chart" uri="{C3380CC4-5D6E-409C-BE32-E72D297353CC}">
                  <c16:uniqueId val="{00000001-35C3-FF4B-89C2-7EABC81B43C2}"/>
                </c:ext>
              </c:extLst>
            </c:dLbl>
            <c:dLbl>
              <c:idx val="2"/>
              <c:delete val="1"/>
              <c:extLst>
                <c:ext xmlns:c15="http://schemas.microsoft.com/office/drawing/2012/chart" uri="{CE6537A1-D6FC-4f65-9D91-7224C49458BB}"/>
                <c:ext xmlns:c16="http://schemas.microsoft.com/office/drawing/2014/chart" uri="{C3380CC4-5D6E-409C-BE32-E72D297353CC}">
                  <c16:uniqueId val="{00000002-35C3-FF4B-89C2-7EABC81B43C2}"/>
                </c:ext>
              </c:extLst>
            </c:dLbl>
            <c:dLbl>
              <c:idx val="3"/>
              <c:delete val="1"/>
              <c:extLst>
                <c:ext xmlns:c15="http://schemas.microsoft.com/office/drawing/2012/chart" uri="{CE6537A1-D6FC-4f65-9D91-7224C49458BB}"/>
                <c:ext xmlns:c16="http://schemas.microsoft.com/office/drawing/2014/chart" uri="{C3380CC4-5D6E-409C-BE32-E72D297353CC}">
                  <c16:uniqueId val="{00000003-35C3-FF4B-89C2-7EABC81B43C2}"/>
                </c:ext>
              </c:extLst>
            </c:dLbl>
            <c:dLbl>
              <c:idx val="4"/>
              <c:delete val="1"/>
              <c:extLst>
                <c:ext xmlns:c15="http://schemas.microsoft.com/office/drawing/2012/chart" uri="{CE6537A1-D6FC-4f65-9D91-7224C49458BB}"/>
                <c:ext xmlns:c16="http://schemas.microsoft.com/office/drawing/2014/chart" uri="{C3380CC4-5D6E-409C-BE32-E72D297353CC}">
                  <c16:uniqueId val="{00000004-35C3-FF4B-89C2-7EABC81B43C2}"/>
                </c:ext>
              </c:extLst>
            </c:dLbl>
            <c:dLbl>
              <c:idx val="5"/>
              <c:layout>
                <c:manualLayout>
                  <c:x val="-8.6275174958612796E-2"/>
                  <c:y val="-3.9960941228013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5C3-FF4B-89C2-7EABC81B43C2}"/>
                </c:ext>
              </c:extLst>
            </c:dLbl>
            <c:dLbl>
              <c:idx val="6"/>
              <c:delete val="1"/>
              <c:extLst>
                <c:ext xmlns:c15="http://schemas.microsoft.com/office/drawing/2012/chart" uri="{CE6537A1-D6FC-4f65-9D91-7224C49458BB}"/>
                <c:ext xmlns:c16="http://schemas.microsoft.com/office/drawing/2014/chart" uri="{C3380CC4-5D6E-409C-BE32-E72D297353CC}">
                  <c16:uniqueId val="{00000006-35C3-FF4B-89C2-7EABC81B43C2}"/>
                </c:ext>
              </c:extLst>
            </c:dLbl>
            <c:dLbl>
              <c:idx val="7"/>
              <c:layout>
                <c:manualLayout>
                  <c:x val="-7.5216541424432196E-2"/>
                  <c:y val="-0.12152745059889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35C3-FF4B-89C2-7EABC81B43C2}"/>
                </c:ext>
              </c:extLst>
            </c:dLbl>
            <c:dLbl>
              <c:idx val="8"/>
              <c:delete val="1"/>
              <c:extLst>
                <c:ext xmlns:c15="http://schemas.microsoft.com/office/drawing/2012/chart" uri="{CE6537A1-D6FC-4f65-9D91-7224C49458BB}"/>
                <c:ext xmlns:c16="http://schemas.microsoft.com/office/drawing/2014/chart" uri="{C3380CC4-5D6E-409C-BE32-E72D297353CC}">
                  <c16:uniqueId val="{00000008-35C3-FF4B-89C2-7EABC81B43C2}"/>
                </c:ext>
              </c:extLst>
            </c:dLbl>
            <c:dLbl>
              <c:idx val="9"/>
              <c:delete val="1"/>
              <c:extLst>
                <c:ext xmlns:c15="http://schemas.microsoft.com/office/drawing/2012/chart" uri="{CE6537A1-D6FC-4f65-9D91-7224C49458BB}"/>
                <c:ext xmlns:c16="http://schemas.microsoft.com/office/drawing/2014/chart" uri="{C3380CC4-5D6E-409C-BE32-E72D297353CC}">
                  <c16:uniqueId val="{00000009-35C3-FF4B-89C2-7EABC81B43C2}"/>
                </c:ext>
              </c:extLst>
            </c:dLbl>
            <c:dLbl>
              <c:idx val="10"/>
              <c:delete val="1"/>
              <c:extLst>
                <c:ext xmlns:c15="http://schemas.microsoft.com/office/drawing/2012/chart" uri="{CE6537A1-D6FC-4f65-9D91-7224C49458BB}"/>
                <c:ext xmlns:c16="http://schemas.microsoft.com/office/drawing/2014/chart" uri="{C3380CC4-5D6E-409C-BE32-E72D297353CC}">
                  <c16:uniqueId val="{0000000A-35C3-FF4B-89C2-7EABC81B43C2}"/>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accent2"/>
                    </a:solidFill>
                    <a:latin typeface="Times New Roman" charset="0"/>
                    <a:ea typeface="Times New Roman" charset="0"/>
                    <a:cs typeface="Times New Roman"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adaptive_adversary!$A$2:$A$12</c:f>
              <c:numCache>
                <c:formatCode>General</c:formatCode>
                <c:ptCount val="11"/>
                <c:pt idx="0">
                  <c:v>1</c:v>
                </c:pt>
                <c:pt idx="1">
                  <c:v>0.9</c:v>
                </c:pt>
                <c:pt idx="2">
                  <c:v>0.8</c:v>
                </c:pt>
                <c:pt idx="3">
                  <c:v>0.7</c:v>
                </c:pt>
                <c:pt idx="4">
                  <c:v>0.6</c:v>
                </c:pt>
                <c:pt idx="5">
                  <c:v>0.5</c:v>
                </c:pt>
                <c:pt idx="6">
                  <c:v>0.4</c:v>
                </c:pt>
                <c:pt idx="7">
                  <c:v>0.3</c:v>
                </c:pt>
                <c:pt idx="8">
                  <c:v>0.2</c:v>
                </c:pt>
                <c:pt idx="9">
                  <c:v>0.1</c:v>
                </c:pt>
                <c:pt idx="10">
                  <c:v>0</c:v>
                </c:pt>
              </c:numCache>
            </c:numRef>
          </c:xVal>
          <c:yVal>
            <c:numRef>
              <c:f>adaptive_adversary!$B$2:$B$12</c:f>
              <c:numCache>
                <c:formatCode>General</c:formatCode>
                <c:ptCount val="11"/>
                <c:pt idx="0">
                  <c:v>68</c:v>
                </c:pt>
                <c:pt idx="1">
                  <c:v>54</c:v>
                </c:pt>
                <c:pt idx="2">
                  <c:v>41</c:v>
                </c:pt>
                <c:pt idx="3">
                  <c:v>24</c:v>
                </c:pt>
                <c:pt idx="4">
                  <c:v>17</c:v>
                </c:pt>
                <c:pt idx="5">
                  <c:v>6</c:v>
                </c:pt>
                <c:pt idx="6">
                  <c:v>2</c:v>
                </c:pt>
                <c:pt idx="7">
                  <c:v>1</c:v>
                </c:pt>
                <c:pt idx="8">
                  <c:v>0</c:v>
                </c:pt>
                <c:pt idx="9">
                  <c:v>0</c:v>
                </c:pt>
                <c:pt idx="10">
                  <c:v>0</c:v>
                </c:pt>
              </c:numCache>
            </c:numRef>
          </c:yVal>
          <c:smooth val="0"/>
          <c:extLst>
            <c:ext xmlns:c16="http://schemas.microsoft.com/office/drawing/2014/chart" uri="{C3380CC4-5D6E-409C-BE32-E72D297353CC}">
              <c16:uniqueId val="{0000000B-35C3-FF4B-89C2-7EABC81B43C2}"/>
            </c:ext>
          </c:extLst>
        </c:ser>
        <c:ser>
          <c:idx val="1"/>
          <c:order val="1"/>
          <c:tx>
            <c:strRef>
              <c:f>adaptive_adversary!$C$1</c:f>
              <c:strCache>
                <c:ptCount val="1"/>
                <c:pt idx="0">
                  <c:v>Targeted-Next</c:v>
                </c:pt>
              </c:strCache>
            </c:strRef>
          </c:tx>
          <c:spPr>
            <a:ln w="31750" cap="rnd">
              <a:solidFill>
                <a:srgbClr val="C00000"/>
              </a:solidFill>
              <a:round/>
            </a:ln>
            <a:effectLst/>
          </c:spPr>
          <c:marker>
            <c:symbol val="circle"/>
            <c:size val="5"/>
            <c:spPr>
              <a:solidFill>
                <a:srgbClr val="C00000"/>
              </a:solidFill>
              <a:ln w="9525">
                <a:solidFill>
                  <a:schemeClr val="bg1"/>
                </a:solidFill>
              </a:ln>
              <a:effectLst/>
            </c:spPr>
          </c:marker>
          <c:dLbls>
            <c:dLbl>
              <c:idx val="0"/>
              <c:layout>
                <c:manualLayout>
                  <c:x val="-5.26585185554337E-2"/>
                  <c:y val="-3.436739970237649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35C3-FF4B-89C2-7EABC81B43C2}"/>
                </c:ext>
              </c:extLst>
            </c:dLbl>
            <c:dLbl>
              <c:idx val="1"/>
              <c:delete val="1"/>
              <c:extLst>
                <c:ext xmlns:c15="http://schemas.microsoft.com/office/drawing/2012/chart" uri="{CE6537A1-D6FC-4f65-9D91-7224C49458BB}"/>
                <c:ext xmlns:c16="http://schemas.microsoft.com/office/drawing/2014/chart" uri="{C3380CC4-5D6E-409C-BE32-E72D297353CC}">
                  <c16:uniqueId val="{0000000D-35C3-FF4B-89C2-7EABC81B43C2}"/>
                </c:ext>
              </c:extLst>
            </c:dLbl>
            <c:dLbl>
              <c:idx val="2"/>
              <c:delete val="1"/>
              <c:extLst>
                <c:ext xmlns:c15="http://schemas.microsoft.com/office/drawing/2012/chart" uri="{CE6537A1-D6FC-4f65-9D91-7224C49458BB}"/>
                <c:ext xmlns:c16="http://schemas.microsoft.com/office/drawing/2014/chart" uri="{C3380CC4-5D6E-409C-BE32-E72D297353CC}">
                  <c16:uniqueId val="{0000000E-35C3-FF4B-89C2-7EABC81B43C2}"/>
                </c:ext>
              </c:extLst>
            </c:dLbl>
            <c:dLbl>
              <c:idx val="3"/>
              <c:delete val="1"/>
              <c:extLst>
                <c:ext xmlns:c15="http://schemas.microsoft.com/office/drawing/2012/chart" uri="{CE6537A1-D6FC-4f65-9D91-7224C49458BB}"/>
                <c:ext xmlns:c16="http://schemas.microsoft.com/office/drawing/2014/chart" uri="{C3380CC4-5D6E-409C-BE32-E72D297353CC}">
                  <c16:uniqueId val="{0000000F-35C3-FF4B-89C2-7EABC81B43C2}"/>
                </c:ext>
              </c:extLst>
            </c:dLbl>
            <c:dLbl>
              <c:idx val="4"/>
              <c:delete val="1"/>
              <c:extLst>
                <c:ext xmlns:c15="http://schemas.microsoft.com/office/drawing/2012/chart" uri="{CE6537A1-D6FC-4f65-9D91-7224C49458BB}"/>
                <c:ext xmlns:c16="http://schemas.microsoft.com/office/drawing/2014/chart" uri="{C3380CC4-5D6E-409C-BE32-E72D297353CC}">
                  <c16:uniqueId val="{00000010-35C3-FF4B-89C2-7EABC81B43C2}"/>
                </c:ext>
              </c:extLst>
            </c:dLbl>
            <c:dLbl>
              <c:idx val="5"/>
              <c:layout>
                <c:manualLayout>
                  <c:x val="4.7707495819351797E-2"/>
                  <c:y val="-0.105869496595367"/>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35C3-FF4B-89C2-7EABC81B43C2}"/>
                </c:ext>
              </c:extLst>
            </c:dLbl>
            <c:dLbl>
              <c:idx val="6"/>
              <c:delete val="1"/>
              <c:extLst>
                <c:ext xmlns:c15="http://schemas.microsoft.com/office/drawing/2012/chart" uri="{CE6537A1-D6FC-4f65-9D91-7224C49458BB}"/>
                <c:ext xmlns:c16="http://schemas.microsoft.com/office/drawing/2014/chart" uri="{C3380CC4-5D6E-409C-BE32-E72D297353CC}">
                  <c16:uniqueId val="{00000012-35C3-FF4B-89C2-7EABC81B43C2}"/>
                </c:ext>
              </c:extLst>
            </c:dLbl>
            <c:dLbl>
              <c:idx val="7"/>
              <c:delete val="1"/>
              <c:extLst>
                <c:ext xmlns:c15="http://schemas.microsoft.com/office/drawing/2012/chart" uri="{CE6537A1-D6FC-4f65-9D91-7224C49458BB}"/>
                <c:ext xmlns:c16="http://schemas.microsoft.com/office/drawing/2014/chart" uri="{C3380CC4-5D6E-409C-BE32-E72D297353CC}">
                  <c16:uniqueId val="{00000013-35C3-FF4B-89C2-7EABC81B43C2}"/>
                </c:ext>
              </c:extLst>
            </c:dLbl>
            <c:dLbl>
              <c:idx val="8"/>
              <c:delete val="1"/>
              <c:extLst>
                <c:ext xmlns:c15="http://schemas.microsoft.com/office/drawing/2012/chart" uri="{CE6537A1-D6FC-4f65-9D91-7224C49458BB}"/>
                <c:ext xmlns:c16="http://schemas.microsoft.com/office/drawing/2014/chart" uri="{C3380CC4-5D6E-409C-BE32-E72D297353CC}">
                  <c16:uniqueId val="{00000014-35C3-FF4B-89C2-7EABC81B43C2}"/>
                </c:ext>
              </c:extLst>
            </c:dLbl>
            <c:dLbl>
              <c:idx val="9"/>
              <c:delete val="1"/>
              <c:extLst>
                <c:ext xmlns:c15="http://schemas.microsoft.com/office/drawing/2012/chart" uri="{CE6537A1-D6FC-4f65-9D91-7224C49458BB}"/>
                <c:ext xmlns:c16="http://schemas.microsoft.com/office/drawing/2014/chart" uri="{C3380CC4-5D6E-409C-BE32-E72D297353CC}">
                  <c16:uniqueId val="{00000015-35C3-FF4B-89C2-7EABC81B43C2}"/>
                </c:ext>
              </c:extLst>
            </c:dLbl>
            <c:dLbl>
              <c:idx val="10"/>
              <c:delete val="1"/>
              <c:extLst>
                <c:ext xmlns:c15="http://schemas.microsoft.com/office/drawing/2012/chart" uri="{CE6537A1-D6FC-4f65-9D91-7224C49458BB}"/>
                <c:ext xmlns:c16="http://schemas.microsoft.com/office/drawing/2014/chart" uri="{C3380CC4-5D6E-409C-BE32-E72D297353CC}">
                  <c16:uniqueId val="{00000016-35C3-FF4B-89C2-7EABC81B43C2}"/>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rgbClr val="C00000"/>
                    </a:solidFill>
                    <a:latin typeface="Times New Roman" charset="0"/>
                    <a:ea typeface="Times New Roman" charset="0"/>
                    <a:cs typeface="Times New Roman"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adaptive_adversary!$A$2:$A$12</c:f>
              <c:numCache>
                <c:formatCode>General</c:formatCode>
                <c:ptCount val="11"/>
                <c:pt idx="0">
                  <c:v>1</c:v>
                </c:pt>
                <c:pt idx="1">
                  <c:v>0.9</c:v>
                </c:pt>
                <c:pt idx="2">
                  <c:v>0.8</c:v>
                </c:pt>
                <c:pt idx="3">
                  <c:v>0.7</c:v>
                </c:pt>
                <c:pt idx="4">
                  <c:v>0.6</c:v>
                </c:pt>
                <c:pt idx="5">
                  <c:v>0.5</c:v>
                </c:pt>
                <c:pt idx="6">
                  <c:v>0.4</c:v>
                </c:pt>
                <c:pt idx="7">
                  <c:v>0.3</c:v>
                </c:pt>
                <c:pt idx="8">
                  <c:v>0.2</c:v>
                </c:pt>
                <c:pt idx="9">
                  <c:v>0.1</c:v>
                </c:pt>
                <c:pt idx="10">
                  <c:v>0</c:v>
                </c:pt>
              </c:numCache>
            </c:numRef>
          </c:xVal>
          <c:yVal>
            <c:numRef>
              <c:f>adaptive_adversary!$C$2:$C$12</c:f>
              <c:numCache>
                <c:formatCode>General</c:formatCode>
                <c:ptCount val="11"/>
                <c:pt idx="0">
                  <c:v>44</c:v>
                </c:pt>
                <c:pt idx="1">
                  <c:v>27</c:v>
                </c:pt>
                <c:pt idx="2">
                  <c:v>13</c:v>
                </c:pt>
                <c:pt idx="3">
                  <c:v>9</c:v>
                </c:pt>
                <c:pt idx="4">
                  <c:v>6</c:v>
                </c:pt>
                <c:pt idx="5">
                  <c:v>1</c:v>
                </c:pt>
                <c:pt idx="6">
                  <c:v>0</c:v>
                </c:pt>
                <c:pt idx="7">
                  <c:v>0</c:v>
                </c:pt>
                <c:pt idx="8">
                  <c:v>0</c:v>
                </c:pt>
                <c:pt idx="9">
                  <c:v>0</c:v>
                </c:pt>
                <c:pt idx="10">
                  <c:v>0</c:v>
                </c:pt>
              </c:numCache>
            </c:numRef>
          </c:yVal>
          <c:smooth val="0"/>
          <c:extLst>
            <c:ext xmlns:c16="http://schemas.microsoft.com/office/drawing/2014/chart" uri="{C3380CC4-5D6E-409C-BE32-E72D297353CC}">
              <c16:uniqueId val="{00000017-35C3-FF4B-89C2-7EABC81B43C2}"/>
            </c:ext>
          </c:extLst>
        </c:ser>
        <c:ser>
          <c:idx val="2"/>
          <c:order val="2"/>
          <c:tx>
            <c:strRef>
              <c:f>adaptive_adversary!$D$1</c:f>
              <c:strCache>
                <c:ptCount val="1"/>
                <c:pt idx="0">
                  <c:v>Targeted-LL</c:v>
                </c:pt>
              </c:strCache>
            </c:strRef>
          </c:tx>
          <c:spPr>
            <a:ln w="31750" cap="rnd">
              <a:solidFill>
                <a:schemeClr val="accent4">
                  <a:lumMod val="75000"/>
                </a:schemeClr>
              </a:solidFill>
              <a:round/>
            </a:ln>
            <a:effectLst/>
          </c:spPr>
          <c:marker>
            <c:symbol val="circle"/>
            <c:size val="5"/>
            <c:spPr>
              <a:solidFill>
                <a:schemeClr val="accent4">
                  <a:lumMod val="75000"/>
                </a:schemeClr>
              </a:solidFill>
              <a:ln w="9525">
                <a:solidFill>
                  <a:schemeClr val="bg1"/>
                </a:solidFill>
              </a:ln>
              <a:effectLst/>
            </c:spPr>
          </c:marker>
          <c:dLbls>
            <c:dLbl>
              <c:idx val="0"/>
              <c:layout>
                <c:manualLayout>
                  <c:x val="-2.3913965857115999E-2"/>
                  <c:y val="-5.3518120462368701E-2"/>
                </c:manualLayout>
              </c:layout>
              <c:tx>
                <c:rich>
                  <a:bodyPr/>
                  <a:lstStyle/>
                  <a:p>
                    <a:fld id="{03AD8376-3E07-C14E-A2F7-6BDE2820CC1A}" type="YVALUE">
                      <a:rPr lang="en-US">
                        <a:latin typeface="Times New Roman" charset="0"/>
                        <a:ea typeface="Times New Roman" charset="0"/>
                        <a:cs typeface="Times New Roman" charset="0"/>
                      </a:rPr>
                      <a:pPr/>
                      <a:t>[Y VALUE]</a:t>
                    </a:fld>
                    <a:endParaRPr lang="en-US"/>
                  </a:p>
                </c:rich>
              </c:tx>
              <c:dLblPos val="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8-35C3-FF4B-89C2-7EABC81B43C2}"/>
                </c:ext>
              </c:extLst>
            </c:dLbl>
            <c:dLbl>
              <c:idx val="1"/>
              <c:delete val="1"/>
              <c:extLst>
                <c:ext xmlns:c15="http://schemas.microsoft.com/office/drawing/2012/chart" uri="{CE6537A1-D6FC-4f65-9D91-7224C49458BB}"/>
                <c:ext xmlns:c16="http://schemas.microsoft.com/office/drawing/2014/chart" uri="{C3380CC4-5D6E-409C-BE32-E72D297353CC}">
                  <c16:uniqueId val="{00000019-35C3-FF4B-89C2-7EABC81B43C2}"/>
                </c:ext>
              </c:extLst>
            </c:dLbl>
            <c:dLbl>
              <c:idx val="2"/>
              <c:delete val="1"/>
              <c:extLst>
                <c:ext xmlns:c15="http://schemas.microsoft.com/office/drawing/2012/chart" uri="{CE6537A1-D6FC-4f65-9D91-7224C49458BB}"/>
                <c:ext xmlns:c16="http://schemas.microsoft.com/office/drawing/2014/chart" uri="{C3380CC4-5D6E-409C-BE32-E72D297353CC}">
                  <c16:uniqueId val="{0000001A-35C3-FF4B-89C2-7EABC81B43C2}"/>
                </c:ext>
              </c:extLst>
            </c:dLbl>
            <c:dLbl>
              <c:idx val="3"/>
              <c:delete val="1"/>
              <c:extLst>
                <c:ext xmlns:c15="http://schemas.microsoft.com/office/drawing/2012/chart" uri="{CE6537A1-D6FC-4f65-9D91-7224C49458BB}"/>
                <c:ext xmlns:c16="http://schemas.microsoft.com/office/drawing/2014/chart" uri="{C3380CC4-5D6E-409C-BE32-E72D297353CC}">
                  <c16:uniqueId val="{0000001B-35C3-FF4B-89C2-7EABC81B43C2}"/>
                </c:ext>
              </c:extLst>
            </c:dLbl>
            <c:dLbl>
              <c:idx val="4"/>
              <c:delete val="1"/>
              <c:extLst>
                <c:ext xmlns:c15="http://schemas.microsoft.com/office/drawing/2012/chart" uri="{CE6537A1-D6FC-4f65-9D91-7224C49458BB}"/>
                <c:ext xmlns:c16="http://schemas.microsoft.com/office/drawing/2014/chart" uri="{C3380CC4-5D6E-409C-BE32-E72D297353CC}">
                  <c16:uniqueId val="{0000001C-35C3-FF4B-89C2-7EABC81B43C2}"/>
                </c:ext>
              </c:extLst>
            </c:dLbl>
            <c:dLbl>
              <c:idx val="5"/>
              <c:delete val="1"/>
              <c:extLst>
                <c:ext xmlns:c15="http://schemas.microsoft.com/office/drawing/2012/chart" uri="{CE6537A1-D6FC-4f65-9D91-7224C49458BB}"/>
                <c:ext xmlns:c16="http://schemas.microsoft.com/office/drawing/2014/chart" uri="{C3380CC4-5D6E-409C-BE32-E72D297353CC}">
                  <c16:uniqueId val="{0000001D-35C3-FF4B-89C2-7EABC81B43C2}"/>
                </c:ext>
              </c:extLst>
            </c:dLbl>
            <c:dLbl>
              <c:idx val="6"/>
              <c:delete val="1"/>
              <c:extLst>
                <c:ext xmlns:c15="http://schemas.microsoft.com/office/drawing/2012/chart" uri="{CE6537A1-D6FC-4f65-9D91-7224C49458BB}"/>
                <c:ext xmlns:c16="http://schemas.microsoft.com/office/drawing/2014/chart" uri="{C3380CC4-5D6E-409C-BE32-E72D297353CC}">
                  <c16:uniqueId val="{0000001E-35C3-FF4B-89C2-7EABC81B43C2}"/>
                </c:ext>
              </c:extLst>
            </c:dLbl>
            <c:dLbl>
              <c:idx val="7"/>
              <c:delete val="1"/>
              <c:extLst>
                <c:ext xmlns:c15="http://schemas.microsoft.com/office/drawing/2012/chart" uri="{CE6537A1-D6FC-4f65-9D91-7224C49458BB}"/>
                <c:ext xmlns:c16="http://schemas.microsoft.com/office/drawing/2014/chart" uri="{C3380CC4-5D6E-409C-BE32-E72D297353CC}">
                  <c16:uniqueId val="{0000001F-35C3-FF4B-89C2-7EABC81B43C2}"/>
                </c:ext>
              </c:extLst>
            </c:dLbl>
            <c:dLbl>
              <c:idx val="8"/>
              <c:delete val="1"/>
              <c:extLst>
                <c:ext xmlns:c15="http://schemas.microsoft.com/office/drawing/2012/chart" uri="{CE6537A1-D6FC-4f65-9D91-7224C49458BB}"/>
                <c:ext xmlns:c16="http://schemas.microsoft.com/office/drawing/2014/chart" uri="{C3380CC4-5D6E-409C-BE32-E72D297353CC}">
                  <c16:uniqueId val="{00000020-35C3-FF4B-89C2-7EABC81B43C2}"/>
                </c:ext>
              </c:extLst>
            </c:dLbl>
            <c:dLbl>
              <c:idx val="9"/>
              <c:delete val="1"/>
              <c:extLst>
                <c:ext xmlns:c15="http://schemas.microsoft.com/office/drawing/2012/chart" uri="{CE6537A1-D6FC-4f65-9D91-7224C49458BB}"/>
                <c:ext xmlns:c16="http://schemas.microsoft.com/office/drawing/2014/chart" uri="{C3380CC4-5D6E-409C-BE32-E72D297353CC}">
                  <c16:uniqueId val="{00000021-35C3-FF4B-89C2-7EABC81B43C2}"/>
                </c:ext>
              </c:extLst>
            </c:dLbl>
            <c:dLbl>
              <c:idx val="10"/>
              <c:delete val="1"/>
              <c:extLst>
                <c:ext xmlns:c15="http://schemas.microsoft.com/office/drawing/2012/chart" uri="{CE6537A1-D6FC-4f65-9D91-7224C49458BB}"/>
                <c:ext xmlns:c16="http://schemas.microsoft.com/office/drawing/2014/chart" uri="{C3380CC4-5D6E-409C-BE32-E72D297353CC}">
                  <c16:uniqueId val="{00000022-35C3-FF4B-89C2-7EABC81B43C2}"/>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accent4">
                        <a:lumMod val="7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adaptive_adversary!$A$2:$A$12</c:f>
              <c:numCache>
                <c:formatCode>General</c:formatCode>
                <c:ptCount val="11"/>
                <c:pt idx="0">
                  <c:v>1</c:v>
                </c:pt>
                <c:pt idx="1">
                  <c:v>0.9</c:v>
                </c:pt>
                <c:pt idx="2">
                  <c:v>0.8</c:v>
                </c:pt>
                <c:pt idx="3">
                  <c:v>0.7</c:v>
                </c:pt>
                <c:pt idx="4">
                  <c:v>0.6</c:v>
                </c:pt>
                <c:pt idx="5">
                  <c:v>0.5</c:v>
                </c:pt>
                <c:pt idx="6">
                  <c:v>0.4</c:v>
                </c:pt>
                <c:pt idx="7">
                  <c:v>0.3</c:v>
                </c:pt>
                <c:pt idx="8">
                  <c:v>0.2</c:v>
                </c:pt>
                <c:pt idx="9">
                  <c:v>0.1</c:v>
                </c:pt>
                <c:pt idx="10">
                  <c:v>0</c:v>
                </c:pt>
              </c:numCache>
            </c:numRef>
          </c:xVal>
          <c:yVal>
            <c:numRef>
              <c:f>adaptive_adversary!$D$2:$D$12</c:f>
              <c:numCache>
                <c:formatCode>General</c:formatCode>
                <c:ptCount val="11"/>
                <c:pt idx="0">
                  <c:v>24</c:v>
                </c:pt>
                <c:pt idx="1">
                  <c:v>15</c:v>
                </c:pt>
                <c:pt idx="2">
                  <c:v>9</c:v>
                </c:pt>
                <c:pt idx="3">
                  <c:v>6</c:v>
                </c:pt>
                <c:pt idx="4">
                  <c:v>2</c:v>
                </c:pt>
                <c:pt idx="5">
                  <c:v>2</c:v>
                </c:pt>
                <c:pt idx="6">
                  <c:v>0</c:v>
                </c:pt>
                <c:pt idx="7">
                  <c:v>0</c:v>
                </c:pt>
                <c:pt idx="8">
                  <c:v>0</c:v>
                </c:pt>
                <c:pt idx="9">
                  <c:v>0</c:v>
                </c:pt>
                <c:pt idx="10">
                  <c:v>0</c:v>
                </c:pt>
              </c:numCache>
            </c:numRef>
          </c:yVal>
          <c:smooth val="0"/>
          <c:extLst>
            <c:ext xmlns:c16="http://schemas.microsoft.com/office/drawing/2014/chart" uri="{C3380CC4-5D6E-409C-BE32-E72D297353CC}">
              <c16:uniqueId val="{00000023-35C3-FF4B-89C2-7EABC81B43C2}"/>
            </c:ext>
          </c:extLst>
        </c:ser>
        <c:dLbls>
          <c:showLegendKey val="0"/>
          <c:showVal val="0"/>
          <c:showCatName val="0"/>
          <c:showSerName val="0"/>
          <c:showPercent val="0"/>
          <c:showBubbleSize val="0"/>
        </c:dLbls>
        <c:axId val="-529581968"/>
        <c:axId val="-529692144"/>
      </c:scatterChart>
      <c:valAx>
        <c:axId val="-529581968"/>
        <c:scaling>
          <c:orientation val="minMax"/>
          <c:max val="1"/>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000" b="1" i="0" u="none" strike="noStrike" kern="1200" baseline="0">
                    <a:solidFill>
                      <a:schemeClr val="tx1"/>
                    </a:solidFill>
                    <a:latin typeface="Times New Roman" charset="0"/>
                    <a:ea typeface="Times New Roman" charset="0"/>
                    <a:cs typeface="Times New Roman" charset="0"/>
                  </a:defRPr>
                </a:pPr>
                <a:r>
                  <a:rPr lang="en-US" sz="2000" b="1">
                    <a:solidFill>
                      <a:schemeClr val="tx1"/>
                    </a:solidFill>
                    <a:latin typeface="Times New Roman" charset="0"/>
                    <a:ea typeface="Times New Roman" charset="0"/>
                    <a:cs typeface="Times New Roman" charset="0"/>
                  </a:rPr>
                  <a:t>Clipped </a:t>
                </a:r>
                <a:r>
                  <a:rPr lang="el-GR" sz="2000" b="1">
                    <a:solidFill>
                      <a:schemeClr val="tx1"/>
                    </a:solidFill>
                    <a:latin typeface="Times New Roman" charset="0"/>
                    <a:ea typeface="Times New Roman" charset="0"/>
                    <a:cs typeface="Times New Roman" charset="0"/>
                  </a:rPr>
                  <a:t>ε</a:t>
                </a:r>
                <a:endParaRPr lang="en-US" sz="2000" b="1">
                  <a:solidFill>
                    <a:schemeClr val="tx1"/>
                  </a:solidFill>
                  <a:latin typeface="Times New Roman" charset="0"/>
                  <a:ea typeface="Times New Roman" charset="0"/>
                  <a:cs typeface="Times New Roman" charset="0"/>
                </a:endParaRPr>
              </a:p>
            </c:rich>
          </c:tx>
          <c:layout>
            <c:manualLayout>
              <c:xMode val="edge"/>
              <c:yMode val="edge"/>
              <c:x val="0.45053268657873502"/>
              <c:y val="0.91829482766395598"/>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Times New Roman" charset="0"/>
                  <a:ea typeface="Times New Roman" charset="0"/>
                  <a:cs typeface="Times New Roman" charset="0"/>
                </a:defRPr>
              </a:pPr>
              <a:endParaRPr lang="en-US"/>
            </a:p>
          </c:txPr>
        </c:title>
        <c:numFmt formatCode="#,##0.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Times New Roman" charset="0"/>
                <a:ea typeface="Times New Roman" charset="0"/>
                <a:cs typeface="Times New Roman" charset="0"/>
              </a:defRPr>
            </a:pPr>
            <a:endParaRPr lang="en-US"/>
          </a:p>
        </c:txPr>
        <c:crossAx val="-529692144"/>
        <c:crosses val="autoZero"/>
        <c:crossBetween val="midCat"/>
        <c:majorUnit val="0.1"/>
      </c:valAx>
      <c:valAx>
        <c:axId val="-529692144"/>
        <c:scaling>
          <c:orientation val="minMax"/>
          <c:max val="68"/>
          <c:min val="0"/>
        </c:scaling>
        <c:delete val="0"/>
        <c:axPos val="l"/>
        <c:title>
          <c:tx>
            <c:rich>
              <a:bodyPr rot="-5400000" spcFirstLastPara="1" vertOverflow="ellipsis" vert="horz" wrap="square" anchor="ctr" anchorCtr="1"/>
              <a:lstStyle/>
              <a:p>
                <a:pPr>
                  <a:defRPr sz="2400" b="0" i="0" u="none" strike="noStrike" kern="1200" baseline="0">
                    <a:solidFill>
                      <a:schemeClr val="tx1"/>
                    </a:solidFill>
                    <a:latin typeface="Times New Roman" charset="0"/>
                    <a:ea typeface="Times New Roman" charset="0"/>
                    <a:cs typeface="Times New Roman" charset="0"/>
                  </a:defRPr>
                </a:pPr>
                <a:r>
                  <a:rPr lang="en-US" sz="2400" b="1">
                    <a:solidFill>
                      <a:schemeClr val="tx1"/>
                    </a:solidFill>
                    <a:latin typeface="Times New Roman" charset="0"/>
                    <a:ea typeface="Times New Roman" charset="0"/>
                    <a:cs typeface="Times New Roman" charset="0"/>
                  </a:rPr>
                  <a:t>Adversary</a:t>
                </a:r>
                <a:r>
                  <a:rPr lang="en-US" sz="2400" b="0" i="0" u="none" strike="noStrike" baseline="0">
                    <a:solidFill>
                      <a:schemeClr val="tx1"/>
                    </a:solidFill>
                    <a:effectLst/>
                    <a:latin typeface="Times New Roman" charset="0"/>
                    <a:ea typeface="Times New Roman" charset="0"/>
                    <a:cs typeface="Times New Roman" charset="0"/>
                  </a:rPr>
                  <a:t>’</a:t>
                </a:r>
                <a:r>
                  <a:rPr lang="en-US" sz="2400" b="1">
                    <a:solidFill>
                      <a:schemeClr val="tx1"/>
                    </a:solidFill>
                    <a:latin typeface="Times New Roman" charset="0"/>
                    <a:ea typeface="Times New Roman" charset="0"/>
                    <a:cs typeface="Times New Roman" charset="0"/>
                  </a:rPr>
                  <a:t>s Success</a:t>
                </a:r>
                <a:r>
                  <a:rPr lang="en-US" sz="2400" b="1" baseline="0">
                    <a:solidFill>
                      <a:schemeClr val="tx1"/>
                    </a:solidFill>
                    <a:latin typeface="Times New Roman" charset="0"/>
                    <a:ea typeface="Times New Roman" charset="0"/>
                    <a:cs typeface="Times New Roman" charset="0"/>
                  </a:rPr>
                  <a:t> Rate</a:t>
                </a:r>
                <a:endParaRPr lang="en-US" sz="2400" b="1">
                  <a:solidFill>
                    <a:schemeClr val="tx1"/>
                  </a:solidFill>
                  <a:latin typeface="Times New Roman" charset="0"/>
                  <a:ea typeface="Times New Roman" charset="0"/>
                  <a:cs typeface="Times New Roman" charset="0"/>
                </a:endParaRPr>
              </a:p>
            </c:rich>
          </c:tx>
          <c:layout>
            <c:manualLayout>
              <c:xMode val="edge"/>
              <c:yMode val="edge"/>
              <c:x val="1.31856540084388E-2"/>
              <c:y val="0.14235513400574201"/>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solidFill>
                  <a:latin typeface="Times New Roman" charset="0"/>
                  <a:ea typeface="Times New Roman" charset="0"/>
                  <a:cs typeface="Times New Roman" charset="0"/>
                </a:defRPr>
              </a:pPr>
              <a:endParaRPr lang="en-US"/>
            </a:p>
          </c:txPr>
        </c:title>
        <c:numFmt formatCode="#,##0.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Times New Roman" charset="0"/>
                <a:ea typeface="Times New Roman" charset="0"/>
                <a:cs typeface="Times New Roman" charset="0"/>
              </a:defRPr>
            </a:pPr>
            <a:endParaRPr lang="en-US"/>
          </a:p>
        </c:txPr>
        <c:crossAx val="-529581968"/>
        <c:crosses val="autoZero"/>
        <c:crossBetween val="midCat"/>
        <c:majorUnit val="10"/>
        <c:dispUnits>
          <c:builtInUnit val="hundreds"/>
        </c:dispUnits>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24"/>
          <c:order val="0"/>
          <c:tx>
            <c:strRef>
              <c:f>quantization!$C$1</c:f>
              <c:strCache>
                <c:ptCount val="1"/>
              </c:strCache>
            </c:strRef>
          </c:tx>
          <c:spPr>
            <a:ln w="25400">
              <a:solidFill>
                <a:schemeClr val="bg1">
                  <a:lumMod val="50000"/>
                </a:schemeClr>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00-6441-7647-A50B-1C49A7056F26}"/>
            </c:ext>
          </c:extLst>
        </c:ser>
        <c:ser>
          <c:idx val="25"/>
          <c:order val="1"/>
          <c:tx>
            <c:strRef>
              <c:f>quantization!$D$1</c:f>
              <c:strCache>
                <c:ptCount val="1"/>
              </c:strCache>
            </c:strRef>
          </c:tx>
          <c:spPr>
            <a:ln w="25400"/>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01-6441-7647-A50B-1C49A7056F26}"/>
            </c:ext>
          </c:extLst>
        </c:ser>
        <c:ser>
          <c:idx val="26"/>
          <c:order val="2"/>
          <c:tx>
            <c:strRef>
              <c:f>quantization!$E$1</c:f>
              <c:strCache>
                <c:ptCount val="1"/>
                <c:pt idx="0">
                  <c:v>1-bit</c:v>
                </c:pt>
              </c:strCache>
            </c:strRef>
          </c:tx>
          <c:spPr>
            <a:ln w="25400">
              <a:solidFill>
                <a:schemeClr val="accent1"/>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02-6441-7647-A50B-1C49A7056F26}"/>
            </c:ext>
          </c:extLst>
        </c:ser>
        <c:ser>
          <c:idx val="27"/>
          <c:order val="3"/>
          <c:tx>
            <c:strRef>
              <c:f>quantization!$C$1</c:f>
              <c:strCache>
                <c:ptCount val="1"/>
              </c:strCache>
            </c:strRef>
          </c:tx>
          <c:spPr>
            <a:ln w="25400" cap="rnd">
              <a:solidFill>
                <a:schemeClr val="bg1">
                  <a:lumMod val="50000"/>
                </a:schemeClr>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03-6441-7647-A50B-1C49A7056F26}"/>
            </c:ext>
          </c:extLst>
        </c:ser>
        <c:ser>
          <c:idx val="28"/>
          <c:order val="4"/>
          <c:tx>
            <c:strRef>
              <c:f>quantization!$D$1</c:f>
              <c:strCache>
                <c:ptCount val="1"/>
              </c:strCache>
            </c:strRef>
          </c:tx>
          <c:spPr>
            <a:ln w="25400" cap="rnd">
              <a:solidFill>
                <a:schemeClr val="accent2"/>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04-6441-7647-A50B-1C49A7056F26}"/>
            </c:ext>
          </c:extLst>
        </c:ser>
        <c:ser>
          <c:idx val="29"/>
          <c:order val="5"/>
          <c:tx>
            <c:strRef>
              <c:f>quantization!$E$1</c:f>
              <c:strCache>
                <c:ptCount val="1"/>
                <c:pt idx="0">
                  <c:v>1-bit</c:v>
                </c:pt>
              </c:strCache>
            </c:strRef>
          </c:tx>
          <c:spPr>
            <a:ln w="25400" cap="rnd">
              <a:solidFill>
                <a:schemeClr val="accent1"/>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05-6441-7647-A50B-1C49A7056F26}"/>
            </c:ext>
          </c:extLst>
        </c:ser>
        <c:ser>
          <c:idx val="30"/>
          <c:order val="6"/>
          <c:tx>
            <c:strRef>
              <c:f>quantization!$C$1</c:f>
              <c:strCache>
                <c:ptCount val="1"/>
              </c:strCache>
            </c:strRef>
          </c:tx>
          <c:spPr>
            <a:ln w="25400">
              <a:solidFill>
                <a:schemeClr val="bg1">
                  <a:lumMod val="50000"/>
                </a:schemeClr>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06-6441-7647-A50B-1C49A7056F26}"/>
            </c:ext>
          </c:extLst>
        </c:ser>
        <c:ser>
          <c:idx val="31"/>
          <c:order val="7"/>
          <c:tx>
            <c:strRef>
              <c:f>quantization!$D$1</c:f>
              <c:strCache>
                <c:ptCount val="1"/>
              </c:strCache>
            </c:strRef>
          </c:tx>
          <c:spPr>
            <a:ln w="25400"/>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07-6441-7647-A50B-1C49A7056F26}"/>
            </c:ext>
          </c:extLst>
        </c:ser>
        <c:ser>
          <c:idx val="32"/>
          <c:order val="8"/>
          <c:tx>
            <c:strRef>
              <c:f>quantization!$E$1</c:f>
              <c:strCache>
                <c:ptCount val="1"/>
                <c:pt idx="0">
                  <c:v>1-bit</c:v>
                </c:pt>
              </c:strCache>
            </c:strRef>
          </c:tx>
          <c:spPr>
            <a:ln w="25400">
              <a:solidFill>
                <a:schemeClr val="accent1"/>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08-6441-7647-A50B-1C49A7056F26}"/>
            </c:ext>
          </c:extLst>
        </c:ser>
        <c:ser>
          <c:idx val="33"/>
          <c:order val="9"/>
          <c:tx>
            <c:strRef>
              <c:f>quantization!$C$1</c:f>
              <c:strCache>
                <c:ptCount val="1"/>
              </c:strCache>
            </c:strRef>
          </c:tx>
          <c:spPr>
            <a:ln w="25400" cap="rnd">
              <a:solidFill>
                <a:schemeClr val="bg1">
                  <a:lumMod val="50000"/>
                </a:schemeClr>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09-6441-7647-A50B-1C49A7056F26}"/>
            </c:ext>
          </c:extLst>
        </c:ser>
        <c:ser>
          <c:idx val="34"/>
          <c:order val="10"/>
          <c:tx>
            <c:strRef>
              <c:f>quantization!$D$1</c:f>
              <c:strCache>
                <c:ptCount val="1"/>
              </c:strCache>
            </c:strRef>
          </c:tx>
          <c:spPr>
            <a:ln w="25400" cap="rnd">
              <a:solidFill>
                <a:schemeClr val="accent2"/>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0A-6441-7647-A50B-1C49A7056F26}"/>
            </c:ext>
          </c:extLst>
        </c:ser>
        <c:ser>
          <c:idx val="35"/>
          <c:order val="11"/>
          <c:tx>
            <c:strRef>
              <c:f>quantization!$E$1</c:f>
              <c:strCache>
                <c:ptCount val="1"/>
                <c:pt idx="0">
                  <c:v>1-bit</c:v>
                </c:pt>
              </c:strCache>
            </c:strRef>
          </c:tx>
          <c:spPr>
            <a:ln w="25400" cap="rnd">
              <a:solidFill>
                <a:schemeClr val="accent1"/>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0B-6441-7647-A50B-1C49A7056F26}"/>
            </c:ext>
          </c:extLst>
        </c:ser>
        <c:ser>
          <c:idx val="36"/>
          <c:order val="12"/>
          <c:tx>
            <c:strRef>
              <c:f>quantization!$C$1</c:f>
              <c:strCache>
                <c:ptCount val="1"/>
              </c:strCache>
            </c:strRef>
          </c:tx>
          <c:spPr>
            <a:ln w="25400">
              <a:solidFill>
                <a:schemeClr val="bg1">
                  <a:lumMod val="50000"/>
                </a:schemeClr>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0C-6441-7647-A50B-1C49A7056F26}"/>
            </c:ext>
          </c:extLst>
        </c:ser>
        <c:ser>
          <c:idx val="37"/>
          <c:order val="13"/>
          <c:tx>
            <c:strRef>
              <c:f>quantization!$D$1</c:f>
              <c:strCache>
                <c:ptCount val="1"/>
              </c:strCache>
            </c:strRef>
          </c:tx>
          <c:spPr>
            <a:ln w="25400"/>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0D-6441-7647-A50B-1C49A7056F26}"/>
            </c:ext>
          </c:extLst>
        </c:ser>
        <c:ser>
          <c:idx val="38"/>
          <c:order val="14"/>
          <c:tx>
            <c:strRef>
              <c:f>quantization!$E$1</c:f>
              <c:strCache>
                <c:ptCount val="1"/>
                <c:pt idx="0">
                  <c:v>1-bit</c:v>
                </c:pt>
              </c:strCache>
            </c:strRef>
          </c:tx>
          <c:spPr>
            <a:ln w="25400">
              <a:solidFill>
                <a:schemeClr val="accent1"/>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0E-6441-7647-A50B-1C49A7056F26}"/>
            </c:ext>
          </c:extLst>
        </c:ser>
        <c:ser>
          <c:idx val="39"/>
          <c:order val="15"/>
          <c:tx>
            <c:strRef>
              <c:f>quantization!$C$1</c:f>
              <c:strCache>
                <c:ptCount val="1"/>
              </c:strCache>
            </c:strRef>
          </c:tx>
          <c:spPr>
            <a:ln w="25400" cap="rnd">
              <a:solidFill>
                <a:schemeClr val="bg1">
                  <a:lumMod val="50000"/>
                </a:schemeClr>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0F-6441-7647-A50B-1C49A7056F26}"/>
            </c:ext>
          </c:extLst>
        </c:ser>
        <c:ser>
          <c:idx val="40"/>
          <c:order val="16"/>
          <c:tx>
            <c:strRef>
              <c:f>quantization!$D$1</c:f>
              <c:strCache>
                <c:ptCount val="1"/>
              </c:strCache>
            </c:strRef>
          </c:tx>
          <c:spPr>
            <a:ln w="25400" cap="rnd">
              <a:solidFill>
                <a:schemeClr val="accent2"/>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10-6441-7647-A50B-1C49A7056F26}"/>
            </c:ext>
          </c:extLst>
        </c:ser>
        <c:ser>
          <c:idx val="41"/>
          <c:order val="17"/>
          <c:tx>
            <c:strRef>
              <c:f>quantization!$E$1</c:f>
              <c:strCache>
                <c:ptCount val="1"/>
                <c:pt idx="0">
                  <c:v>1-bit</c:v>
                </c:pt>
              </c:strCache>
            </c:strRef>
          </c:tx>
          <c:spPr>
            <a:ln w="25400" cap="rnd">
              <a:solidFill>
                <a:schemeClr val="accent1"/>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11-6441-7647-A50B-1C49A7056F26}"/>
            </c:ext>
          </c:extLst>
        </c:ser>
        <c:ser>
          <c:idx val="42"/>
          <c:order val="18"/>
          <c:tx>
            <c:strRef>
              <c:f>quantization!$C$1</c:f>
              <c:strCache>
                <c:ptCount val="1"/>
              </c:strCache>
            </c:strRef>
          </c:tx>
          <c:spPr>
            <a:ln w="25400">
              <a:solidFill>
                <a:schemeClr val="bg1">
                  <a:lumMod val="50000"/>
                </a:schemeClr>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12-6441-7647-A50B-1C49A7056F26}"/>
            </c:ext>
          </c:extLst>
        </c:ser>
        <c:ser>
          <c:idx val="43"/>
          <c:order val="19"/>
          <c:tx>
            <c:strRef>
              <c:f>quantization!$D$1</c:f>
              <c:strCache>
                <c:ptCount val="1"/>
              </c:strCache>
            </c:strRef>
          </c:tx>
          <c:spPr>
            <a:ln w="25400"/>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13-6441-7647-A50B-1C49A7056F26}"/>
            </c:ext>
          </c:extLst>
        </c:ser>
        <c:ser>
          <c:idx val="44"/>
          <c:order val="20"/>
          <c:tx>
            <c:strRef>
              <c:f>quantization!$E$1</c:f>
              <c:strCache>
                <c:ptCount val="1"/>
                <c:pt idx="0">
                  <c:v>1-bit</c:v>
                </c:pt>
              </c:strCache>
            </c:strRef>
          </c:tx>
          <c:spPr>
            <a:ln w="25400">
              <a:solidFill>
                <a:schemeClr val="accent1"/>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14-6441-7647-A50B-1C49A7056F26}"/>
            </c:ext>
          </c:extLst>
        </c:ser>
        <c:ser>
          <c:idx val="45"/>
          <c:order val="21"/>
          <c:tx>
            <c:strRef>
              <c:f>quantization!$C$1</c:f>
              <c:strCache>
                <c:ptCount val="1"/>
              </c:strCache>
            </c:strRef>
          </c:tx>
          <c:spPr>
            <a:ln w="25400" cap="rnd">
              <a:solidFill>
                <a:schemeClr val="bg1">
                  <a:lumMod val="50000"/>
                </a:schemeClr>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15-6441-7647-A50B-1C49A7056F26}"/>
            </c:ext>
          </c:extLst>
        </c:ser>
        <c:ser>
          <c:idx val="46"/>
          <c:order val="22"/>
          <c:tx>
            <c:strRef>
              <c:f>quantization!$D$1</c:f>
              <c:strCache>
                <c:ptCount val="1"/>
              </c:strCache>
            </c:strRef>
          </c:tx>
          <c:spPr>
            <a:ln w="25400" cap="rnd">
              <a:solidFill>
                <a:schemeClr val="accent2"/>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16-6441-7647-A50B-1C49A7056F26}"/>
            </c:ext>
          </c:extLst>
        </c:ser>
        <c:ser>
          <c:idx val="47"/>
          <c:order val="23"/>
          <c:tx>
            <c:strRef>
              <c:f>quantization!$E$1</c:f>
              <c:strCache>
                <c:ptCount val="1"/>
                <c:pt idx="0">
                  <c:v>1-bit</c:v>
                </c:pt>
              </c:strCache>
            </c:strRef>
          </c:tx>
          <c:spPr>
            <a:ln w="25400" cap="rnd">
              <a:solidFill>
                <a:schemeClr val="accent1"/>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17-6441-7647-A50B-1C49A7056F26}"/>
            </c:ext>
          </c:extLst>
        </c:ser>
        <c:ser>
          <c:idx val="48"/>
          <c:order val="24"/>
          <c:tx>
            <c:strRef>
              <c:f>quantization!$C$1</c:f>
              <c:strCache>
                <c:ptCount val="1"/>
              </c:strCache>
            </c:strRef>
          </c:tx>
          <c:spPr>
            <a:ln w="25400">
              <a:solidFill>
                <a:schemeClr val="bg1">
                  <a:lumMod val="50000"/>
                </a:schemeClr>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18-6441-7647-A50B-1C49A7056F26}"/>
            </c:ext>
          </c:extLst>
        </c:ser>
        <c:ser>
          <c:idx val="49"/>
          <c:order val="25"/>
          <c:tx>
            <c:strRef>
              <c:f>quantization!$D$1</c:f>
              <c:strCache>
                <c:ptCount val="1"/>
              </c:strCache>
            </c:strRef>
          </c:tx>
          <c:spPr>
            <a:ln w="25400"/>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19-6441-7647-A50B-1C49A7056F26}"/>
            </c:ext>
          </c:extLst>
        </c:ser>
        <c:ser>
          <c:idx val="50"/>
          <c:order val="26"/>
          <c:tx>
            <c:strRef>
              <c:f>quantization!$E$1</c:f>
              <c:strCache>
                <c:ptCount val="1"/>
                <c:pt idx="0">
                  <c:v>1-bit</c:v>
                </c:pt>
              </c:strCache>
            </c:strRef>
          </c:tx>
          <c:spPr>
            <a:ln w="25400">
              <a:solidFill>
                <a:schemeClr val="accent1"/>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1A-6441-7647-A50B-1C49A7056F26}"/>
            </c:ext>
          </c:extLst>
        </c:ser>
        <c:ser>
          <c:idx val="51"/>
          <c:order val="27"/>
          <c:tx>
            <c:strRef>
              <c:f>quantization!$C$1</c:f>
              <c:strCache>
                <c:ptCount val="1"/>
              </c:strCache>
            </c:strRef>
          </c:tx>
          <c:spPr>
            <a:ln w="25400" cap="rnd">
              <a:solidFill>
                <a:schemeClr val="bg1">
                  <a:lumMod val="50000"/>
                </a:schemeClr>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1B-6441-7647-A50B-1C49A7056F26}"/>
            </c:ext>
          </c:extLst>
        </c:ser>
        <c:ser>
          <c:idx val="52"/>
          <c:order val="28"/>
          <c:tx>
            <c:strRef>
              <c:f>quantization!$D$1</c:f>
              <c:strCache>
                <c:ptCount val="1"/>
              </c:strCache>
            </c:strRef>
          </c:tx>
          <c:spPr>
            <a:ln w="25400" cap="rnd">
              <a:solidFill>
                <a:schemeClr val="accent2"/>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1C-6441-7647-A50B-1C49A7056F26}"/>
            </c:ext>
          </c:extLst>
        </c:ser>
        <c:ser>
          <c:idx val="53"/>
          <c:order val="29"/>
          <c:tx>
            <c:strRef>
              <c:f>quantization!$E$1</c:f>
              <c:strCache>
                <c:ptCount val="1"/>
                <c:pt idx="0">
                  <c:v>1-bit</c:v>
                </c:pt>
              </c:strCache>
            </c:strRef>
          </c:tx>
          <c:spPr>
            <a:ln w="25400" cap="rnd">
              <a:solidFill>
                <a:schemeClr val="accent1"/>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1D-6441-7647-A50B-1C49A7056F26}"/>
            </c:ext>
          </c:extLst>
        </c:ser>
        <c:ser>
          <c:idx val="54"/>
          <c:order val="30"/>
          <c:tx>
            <c:strRef>
              <c:f>quantization!$C$1</c:f>
              <c:strCache>
                <c:ptCount val="1"/>
              </c:strCache>
            </c:strRef>
          </c:tx>
          <c:spPr>
            <a:ln w="25400">
              <a:solidFill>
                <a:schemeClr val="bg1">
                  <a:lumMod val="50000"/>
                </a:schemeClr>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1E-6441-7647-A50B-1C49A7056F26}"/>
            </c:ext>
          </c:extLst>
        </c:ser>
        <c:ser>
          <c:idx val="55"/>
          <c:order val="31"/>
          <c:tx>
            <c:strRef>
              <c:f>quantization!$D$1</c:f>
              <c:strCache>
                <c:ptCount val="1"/>
              </c:strCache>
            </c:strRef>
          </c:tx>
          <c:spPr>
            <a:ln w="25400"/>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1F-6441-7647-A50B-1C49A7056F26}"/>
            </c:ext>
          </c:extLst>
        </c:ser>
        <c:ser>
          <c:idx val="56"/>
          <c:order val="32"/>
          <c:tx>
            <c:strRef>
              <c:f>quantization!$E$1</c:f>
              <c:strCache>
                <c:ptCount val="1"/>
                <c:pt idx="0">
                  <c:v>1-bit</c:v>
                </c:pt>
              </c:strCache>
            </c:strRef>
          </c:tx>
          <c:spPr>
            <a:ln w="25400">
              <a:solidFill>
                <a:schemeClr val="accent1"/>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20-6441-7647-A50B-1C49A7056F26}"/>
            </c:ext>
          </c:extLst>
        </c:ser>
        <c:ser>
          <c:idx val="57"/>
          <c:order val="33"/>
          <c:tx>
            <c:strRef>
              <c:f>quantization!$C$1</c:f>
              <c:strCache>
                <c:ptCount val="1"/>
              </c:strCache>
            </c:strRef>
          </c:tx>
          <c:spPr>
            <a:ln w="25400" cap="rnd">
              <a:solidFill>
                <a:schemeClr val="bg1">
                  <a:lumMod val="50000"/>
                </a:schemeClr>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21-6441-7647-A50B-1C49A7056F26}"/>
            </c:ext>
          </c:extLst>
        </c:ser>
        <c:ser>
          <c:idx val="58"/>
          <c:order val="34"/>
          <c:tx>
            <c:strRef>
              <c:f>quantization!$D$1</c:f>
              <c:strCache>
                <c:ptCount val="1"/>
              </c:strCache>
            </c:strRef>
          </c:tx>
          <c:spPr>
            <a:ln w="25400" cap="rnd">
              <a:solidFill>
                <a:schemeClr val="accent2"/>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22-6441-7647-A50B-1C49A7056F26}"/>
            </c:ext>
          </c:extLst>
        </c:ser>
        <c:ser>
          <c:idx val="59"/>
          <c:order val="35"/>
          <c:tx>
            <c:strRef>
              <c:f>quantization!$E$1</c:f>
              <c:strCache>
                <c:ptCount val="1"/>
                <c:pt idx="0">
                  <c:v>1-bit</c:v>
                </c:pt>
              </c:strCache>
            </c:strRef>
          </c:tx>
          <c:spPr>
            <a:ln w="25400" cap="rnd">
              <a:solidFill>
                <a:schemeClr val="accent1"/>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23-6441-7647-A50B-1C49A7056F26}"/>
            </c:ext>
          </c:extLst>
        </c:ser>
        <c:ser>
          <c:idx val="60"/>
          <c:order val="36"/>
          <c:tx>
            <c:strRef>
              <c:f>quantization!$C$1</c:f>
              <c:strCache>
                <c:ptCount val="1"/>
              </c:strCache>
            </c:strRef>
          </c:tx>
          <c:spPr>
            <a:ln w="25400">
              <a:solidFill>
                <a:schemeClr val="bg1">
                  <a:lumMod val="50000"/>
                </a:schemeClr>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24-6441-7647-A50B-1C49A7056F26}"/>
            </c:ext>
          </c:extLst>
        </c:ser>
        <c:ser>
          <c:idx val="61"/>
          <c:order val="37"/>
          <c:tx>
            <c:strRef>
              <c:f>quantization!$D$1</c:f>
              <c:strCache>
                <c:ptCount val="1"/>
              </c:strCache>
            </c:strRef>
          </c:tx>
          <c:spPr>
            <a:ln w="25400"/>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25-6441-7647-A50B-1C49A7056F26}"/>
            </c:ext>
          </c:extLst>
        </c:ser>
        <c:ser>
          <c:idx val="62"/>
          <c:order val="38"/>
          <c:tx>
            <c:strRef>
              <c:f>quantization!$E$1</c:f>
              <c:strCache>
                <c:ptCount val="1"/>
                <c:pt idx="0">
                  <c:v>1-bit</c:v>
                </c:pt>
              </c:strCache>
            </c:strRef>
          </c:tx>
          <c:spPr>
            <a:ln w="25400">
              <a:solidFill>
                <a:schemeClr val="accent1"/>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26-6441-7647-A50B-1C49A7056F26}"/>
            </c:ext>
          </c:extLst>
        </c:ser>
        <c:ser>
          <c:idx val="63"/>
          <c:order val="39"/>
          <c:tx>
            <c:strRef>
              <c:f>quantization!$C$1</c:f>
              <c:strCache>
                <c:ptCount val="1"/>
              </c:strCache>
            </c:strRef>
          </c:tx>
          <c:spPr>
            <a:ln w="25400" cap="rnd">
              <a:solidFill>
                <a:schemeClr val="bg1">
                  <a:lumMod val="50000"/>
                </a:schemeClr>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27-6441-7647-A50B-1C49A7056F26}"/>
            </c:ext>
          </c:extLst>
        </c:ser>
        <c:ser>
          <c:idx val="64"/>
          <c:order val="40"/>
          <c:tx>
            <c:strRef>
              <c:f>quantization!$D$1</c:f>
              <c:strCache>
                <c:ptCount val="1"/>
              </c:strCache>
            </c:strRef>
          </c:tx>
          <c:spPr>
            <a:ln w="25400" cap="rnd">
              <a:solidFill>
                <a:schemeClr val="accent2"/>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28-6441-7647-A50B-1C49A7056F26}"/>
            </c:ext>
          </c:extLst>
        </c:ser>
        <c:ser>
          <c:idx val="65"/>
          <c:order val="41"/>
          <c:tx>
            <c:strRef>
              <c:f>quantization!$E$1</c:f>
              <c:strCache>
                <c:ptCount val="1"/>
                <c:pt idx="0">
                  <c:v>1-bit</c:v>
                </c:pt>
              </c:strCache>
            </c:strRef>
          </c:tx>
          <c:spPr>
            <a:ln w="25400" cap="rnd">
              <a:solidFill>
                <a:schemeClr val="accent1"/>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29-6441-7647-A50B-1C49A7056F26}"/>
            </c:ext>
          </c:extLst>
        </c:ser>
        <c:ser>
          <c:idx val="66"/>
          <c:order val="42"/>
          <c:tx>
            <c:strRef>
              <c:f>quantization!$C$1</c:f>
              <c:strCache>
                <c:ptCount val="1"/>
              </c:strCache>
            </c:strRef>
          </c:tx>
          <c:spPr>
            <a:ln w="25400">
              <a:solidFill>
                <a:schemeClr val="bg1">
                  <a:lumMod val="50000"/>
                </a:schemeClr>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2A-6441-7647-A50B-1C49A7056F26}"/>
            </c:ext>
          </c:extLst>
        </c:ser>
        <c:ser>
          <c:idx val="67"/>
          <c:order val="43"/>
          <c:tx>
            <c:strRef>
              <c:f>quantization!$D$1</c:f>
              <c:strCache>
                <c:ptCount val="1"/>
              </c:strCache>
            </c:strRef>
          </c:tx>
          <c:spPr>
            <a:ln w="25400"/>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2B-6441-7647-A50B-1C49A7056F26}"/>
            </c:ext>
          </c:extLst>
        </c:ser>
        <c:ser>
          <c:idx val="68"/>
          <c:order val="44"/>
          <c:tx>
            <c:strRef>
              <c:f>quantization!$E$1</c:f>
              <c:strCache>
                <c:ptCount val="1"/>
                <c:pt idx="0">
                  <c:v>1-bit</c:v>
                </c:pt>
              </c:strCache>
            </c:strRef>
          </c:tx>
          <c:spPr>
            <a:ln w="25400">
              <a:solidFill>
                <a:schemeClr val="accent1"/>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2C-6441-7647-A50B-1C49A7056F26}"/>
            </c:ext>
          </c:extLst>
        </c:ser>
        <c:ser>
          <c:idx val="69"/>
          <c:order val="45"/>
          <c:tx>
            <c:strRef>
              <c:f>quantization!$C$1</c:f>
              <c:strCache>
                <c:ptCount val="1"/>
              </c:strCache>
            </c:strRef>
          </c:tx>
          <c:spPr>
            <a:ln w="25400" cap="rnd">
              <a:solidFill>
                <a:schemeClr val="bg1">
                  <a:lumMod val="50000"/>
                </a:schemeClr>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2D-6441-7647-A50B-1C49A7056F26}"/>
            </c:ext>
          </c:extLst>
        </c:ser>
        <c:ser>
          <c:idx val="70"/>
          <c:order val="46"/>
          <c:tx>
            <c:strRef>
              <c:f>quantization!$D$1</c:f>
              <c:strCache>
                <c:ptCount val="1"/>
              </c:strCache>
            </c:strRef>
          </c:tx>
          <c:spPr>
            <a:ln w="25400" cap="rnd">
              <a:solidFill>
                <a:schemeClr val="accent2"/>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2E-6441-7647-A50B-1C49A7056F26}"/>
            </c:ext>
          </c:extLst>
        </c:ser>
        <c:ser>
          <c:idx val="71"/>
          <c:order val="47"/>
          <c:tx>
            <c:strRef>
              <c:f>quantization!$E$1</c:f>
              <c:strCache>
                <c:ptCount val="1"/>
                <c:pt idx="0">
                  <c:v>1-bit</c:v>
                </c:pt>
              </c:strCache>
            </c:strRef>
          </c:tx>
          <c:spPr>
            <a:ln w="25400" cap="rnd">
              <a:solidFill>
                <a:schemeClr val="accent1"/>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2F-6441-7647-A50B-1C49A7056F26}"/>
            </c:ext>
          </c:extLst>
        </c:ser>
        <c:ser>
          <c:idx val="12"/>
          <c:order val="48"/>
          <c:tx>
            <c:strRef>
              <c:f>quantization!$C$1</c:f>
              <c:strCache>
                <c:ptCount val="1"/>
              </c:strCache>
            </c:strRef>
          </c:tx>
          <c:spPr>
            <a:ln w="25400">
              <a:solidFill>
                <a:schemeClr val="bg1">
                  <a:lumMod val="50000"/>
                </a:schemeClr>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30-6441-7647-A50B-1C49A7056F26}"/>
            </c:ext>
          </c:extLst>
        </c:ser>
        <c:ser>
          <c:idx val="13"/>
          <c:order val="49"/>
          <c:tx>
            <c:strRef>
              <c:f>quantization!$D$1</c:f>
              <c:strCache>
                <c:ptCount val="1"/>
              </c:strCache>
            </c:strRef>
          </c:tx>
          <c:spPr>
            <a:ln w="25400"/>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31-6441-7647-A50B-1C49A7056F26}"/>
            </c:ext>
          </c:extLst>
        </c:ser>
        <c:ser>
          <c:idx val="14"/>
          <c:order val="50"/>
          <c:tx>
            <c:strRef>
              <c:f>quantization!$E$1</c:f>
              <c:strCache>
                <c:ptCount val="1"/>
                <c:pt idx="0">
                  <c:v>1-bit</c:v>
                </c:pt>
              </c:strCache>
            </c:strRef>
          </c:tx>
          <c:spPr>
            <a:ln w="25400">
              <a:solidFill>
                <a:schemeClr val="accent1"/>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32-6441-7647-A50B-1C49A7056F26}"/>
            </c:ext>
          </c:extLst>
        </c:ser>
        <c:ser>
          <c:idx val="15"/>
          <c:order val="51"/>
          <c:tx>
            <c:strRef>
              <c:f>quantization!$C$1</c:f>
              <c:strCache>
                <c:ptCount val="1"/>
              </c:strCache>
            </c:strRef>
          </c:tx>
          <c:spPr>
            <a:ln w="25400" cap="rnd">
              <a:solidFill>
                <a:schemeClr val="bg1">
                  <a:lumMod val="50000"/>
                </a:schemeClr>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33-6441-7647-A50B-1C49A7056F26}"/>
            </c:ext>
          </c:extLst>
        </c:ser>
        <c:ser>
          <c:idx val="16"/>
          <c:order val="52"/>
          <c:tx>
            <c:strRef>
              <c:f>quantization!$D$1</c:f>
              <c:strCache>
                <c:ptCount val="1"/>
              </c:strCache>
            </c:strRef>
          </c:tx>
          <c:spPr>
            <a:ln w="25400" cap="rnd">
              <a:solidFill>
                <a:schemeClr val="accent2"/>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34-6441-7647-A50B-1C49A7056F26}"/>
            </c:ext>
          </c:extLst>
        </c:ser>
        <c:ser>
          <c:idx val="17"/>
          <c:order val="53"/>
          <c:tx>
            <c:strRef>
              <c:f>quantization!$E$1</c:f>
              <c:strCache>
                <c:ptCount val="1"/>
                <c:pt idx="0">
                  <c:v>1-bit</c:v>
                </c:pt>
              </c:strCache>
            </c:strRef>
          </c:tx>
          <c:spPr>
            <a:ln w="25400" cap="rnd">
              <a:solidFill>
                <a:schemeClr val="accent1"/>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35-6441-7647-A50B-1C49A7056F26}"/>
            </c:ext>
          </c:extLst>
        </c:ser>
        <c:ser>
          <c:idx val="18"/>
          <c:order val="54"/>
          <c:tx>
            <c:strRef>
              <c:f>quantization!$C$1</c:f>
              <c:strCache>
                <c:ptCount val="1"/>
              </c:strCache>
            </c:strRef>
          </c:tx>
          <c:spPr>
            <a:ln w="25400">
              <a:solidFill>
                <a:schemeClr val="bg1">
                  <a:lumMod val="50000"/>
                </a:schemeClr>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36-6441-7647-A50B-1C49A7056F26}"/>
            </c:ext>
          </c:extLst>
        </c:ser>
        <c:ser>
          <c:idx val="19"/>
          <c:order val="55"/>
          <c:tx>
            <c:strRef>
              <c:f>quantization!$D$1</c:f>
              <c:strCache>
                <c:ptCount val="1"/>
              </c:strCache>
            </c:strRef>
          </c:tx>
          <c:spPr>
            <a:ln w="25400"/>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37-6441-7647-A50B-1C49A7056F26}"/>
            </c:ext>
          </c:extLst>
        </c:ser>
        <c:ser>
          <c:idx val="20"/>
          <c:order val="56"/>
          <c:tx>
            <c:strRef>
              <c:f>quantization!$E$1</c:f>
              <c:strCache>
                <c:ptCount val="1"/>
                <c:pt idx="0">
                  <c:v>1-bit</c:v>
                </c:pt>
              </c:strCache>
            </c:strRef>
          </c:tx>
          <c:spPr>
            <a:ln w="25400">
              <a:solidFill>
                <a:schemeClr val="accent1"/>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38-6441-7647-A50B-1C49A7056F26}"/>
            </c:ext>
          </c:extLst>
        </c:ser>
        <c:ser>
          <c:idx val="21"/>
          <c:order val="57"/>
          <c:tx>
            <c:strRef>
              <c:f>quantization!$C$1</c:f>
              <c:strCache>
                <c:ptCount val="1"/>
              </c:strCache>
            </c:strRef>
          </c:tx>
          <c:spPr>
            <a:ln w="25400" cap="rnd">
              <a:solidFill>
                <a:schemeClr val="bg1">
                  <a:lumMod val="50000"/>
                </a:schemeClr>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39-6441-7647-A50B-1C49A7056F26}"/>
            </c:ext>
          </c:extLst>
        </c:ser>
        <c:ser>
          <c:idx val="22"/>
          <c:order val="58"/>
          <c:tx>
            <c:strRef>
              <c:f>quantization!$D$1</c:f>
              <c:strCache>
                <c:ptCount val="1"/>
              </c:strCache>
            </c:strRef>
          </c:tx>
          <c:spPr>
            <a:ln w="25400" cap="rnd">
              <a:solidFill>
                <a:schemeClr val="accent2"/>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3A-6441-7647-A50B-1C49A7056F26}"/>
            </c:ext>
          </c:extLst>
        </c:ser>
        <c:ser>
          <c:idx val="23"/>
          <c:order val="59"/>
          <c:tx>
            <c:strRef>
              <c:f>quantization!$E$1</c:f>
              <c:strCache>
                <c:ptCount val="1"/>
                <c:pt idx="0">
                  <c:v>1-bit</c:v>
                </c:pt>
              </c:strCache>
            </c:strRef>
          </c:tx>
          <c:spPr>
            <a:ln w="25400" cap="rnd">
              <a:solidFill>
                <a:schemeClr val="accent1"/>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3B-6441-7647-A50B-1C49A7056F26}"/>
            </c:ext>
          </c:extLst>
        </c:ser>
        <c:ser>
          <c:idx val="6"/>
          <c:order val="60"/>
          <c:tx>
            <c:strRef>
              <c:f>quantization!$C$1</c:f>
              <c:strCache>
                <c:ptCount val="1"/>
              </c:strCache>
            </c:strRef>
          </c:tx>
          <c:spPr>
            <a:ln w="25400">
              <a:solidFill>
                <a:schemeClr val="bg1">
                  <a:lumMod val="50000"/>
                </a:schemeClr>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3C-6441-7647-A50B-1C49A7056F26}"/>
            </c:ext>
          </c:extLst>
        </c:ser>
        <c:ser>
          <c:idx val="7"/>
          <c:order val="61"/>
          <c:tx>
            <c:strRef>
              <c:f>quantization!$D$1</c:f>
              <c:strCache>
                <c:ptCount val="1"/>
              </c:strCache>
            </c:strRef>
          </c:tx>
          <c:spPr>
            <a:ln w="25400"/>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3D-6441-7647-A50B-1C49A7056F26}"/>
            </c:ext>
          </c:extLst>
        </c:ser>
        <c:ser>
          <c:idx val="8"/>
          <c:order val="62"/>
          <c:tx>
            <c:strRef>
              <c:f>quantization!$E$1</c:f>
              <c:strCache>
                <c:ptCount val="1"/>
                <c:pt idx="0">
                  <c:v>1-bit</c:v>
                </c:pt>
              </c:strCache>
            </c:strRef>
          </c:tx>
          <c:spPr>
            <a:ln w="25400">
              <a:solidFill>
                <a:schemeClr val="accent1"/>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3E-6441-7647-A50B-1C49A7056F26}"/>
            </c:ext>
          </c:extLst>
        </c:ser>
        <c:ser>
          <c:idx val="9"/>
          <c:order val="63"/>
          <c:tx>
            <c:strRef>
              <c:f>quantization!$C$1</c:f>
              <c:strCache>
                <c:ptCount val="1"/>
              </c:strCache>
            </c:strRef>
          </c:tx>
          <c:spPr>
            <a:ln w="25400" cap="rnd">
              <a:solidFill>
                <a:schemeClr val="bg1">
                  <a:lumMod val="50000"/>
                </a:schemeClr>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3F-6441-7647-A50B-1C49A7056F26}"/>
            </c:ext>
          </c:extLst>
        </c:ser>
        <c:ser>
          <c:idx val="10"/>
          <c:order val="64"/>
          <c:tx>
            <c:strRef>
              <c:f>quantization!$D$1</c:f>
              <c:strCache>
                <c:ptCount val="1"/>
              </c:strCache>
            </c:strRef>
          </c:tx>
          <c:spPr>
            <a:ln w="25400" cap="rnd">
              <a:solidFill>
                <a:schemeClr val="accent2"/>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40-6441-7647-A50B-1C49A7056F26}"/>
            </c:ext>
          </c:extLst>
        </c:ser>
        <c:ser>
          <c:idx val="11"/>
          <c:order val="65"/>
          <c:tx>
            <c:strRef>
              <c:f>quantization!$E$1</c:f>
              <c:strCache>
                <c:ptCount val="1"/>
                <c:pt idx="0">
                  <c:v>1-bit</c:v>
                </c:pt>
              </c:strCache>
            </c:strRef>
          </c:tx>
          <c:spPr>
            <a:ln w="25400" cap="rnd">
              <a:solidFill>
                <a:schemeClr val="accent1"/>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41-6441-7647-A50B-1C49A7056F26}"/>
            </c:ext>
          </c:extLst>
        </c:ser>
        <c:ser>
          <c:idx val="3"/>
          <c:order val="66"/>
          <c:tx>
            <c:strRef>
              <c:f>quantization!$C$1</c:f>
              <c:strCache>
                <c:ptCount val="1"/>
              </c:strCache>
            </c:strRef>
          </c:tx>
          <c:spPr>
            <a:ln w="25400">
              <a:solidFill>
                <a:schemeClr val="bg1">
                  <a:lumMod val="50000"/>
                </a:schemeClr>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42-6441-7647-A50B-1C49A7056F26}"/>
            </c:ext>
          </c:extLst>
        </c:ser>
        <c:ser>
          <c:idx val="4"/>
          <c:order val="67"/>
          <c:tx>
            <c:strRef>
              <c:f>quantization!$D$1</c:f>
              <c:strCache>
                <c:ptCount val="1"/>
              </c:strCache>
            </c:strRef>
          </c:tx>
          <c:spPr>
            <a:ln w="25400"/>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43-6441-7647-A50B-1C49A7056F26}"/>
            </c:ext>
          </c:extLst>
        </c:ser>
        <c:ser>
          <c:idx val="5"/>
          <c:order val="68"/>
          <c:tx>
            <c:strRef>
              <c:f>quantization!$E$1</c:f>
              <c:strCache>
                <c:ptCount val="1"/>
                <c:pt idx="0">
                  <c:v>1-bit</c:v>
                </c:pt>
              </c:strCache>
            </c:strRef>
          </c:tx>
          <c:spPr>
            <a:ln w="25400">
              <a:solidFill>
                <a:schemeClr val="accent1"/>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44-6441-7647-A50B-1C49A7056F26}"/>
            </c:ext>
          </c:extLst>
        </c:ser>
        <c:ser>
          <c:idx val="0"/>
          <c:order val="69"/>
          <c:tx>
            <c:strRef>
              <c:f>quantization!$C$1</c:f>
              <c:strCache>
                <c:ptCount val="1"/>
              </c:strCache>
            </c:strRef>
          </c:tx>
          <c:spPr>
            <a:ln w="25400" cap="rnd">
              <a:solidFill>
                <a:schemeClr val="bg1">
                  <a:lumMod val="50000"/>
                </a:schemeClr>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45-6441-7647-A50B-1C49A7056F26}"/>
            </c:ext>
          </c:extLst>
        </c:ser>
        <c:ser>
          <c:idx val="1"/>
          <c:order val="70"/>
          <c:tx>
            <c:strRef>
              <c:f>quantization!$D$1</c:f>
              <c:strCache>
                <c:ptCount val="1"/>
              </c:strCache>
            </c:strRef>
          </c:tx>
          <c:spPr>
            <a:ln w="25400" cap="rnd">
              <a:solidFill>
                <a:schemeClr val="accent2"/>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46-6441-7647-A50B-1C49A7056F26}"/>
            </c:ext>
          </c:extLst>
        </c:ser>
        <c:ser>
          <c:idx val="2"/>
          <c:order val="71"/>
          <c:tx>
            <c:strRef>
              <c:f>quantization!$E$1</c:f>
              <c:strCache>
                <c:ptCount val="1"/>
                <c:pt idx="0">
                  <c:v>1-bit</c:v>
                </c:pt>
              </c:strCache>
            </c:strRef>
          </c:tx>
          <c:spPr>
            <a:ln w="25400" cap="rnd">
              <a:solidFill>
                <a:schemeClr val="accent1"/>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47-6441-7647-A50B-1C49A7056F26}"/>
            </c:ext>
          </c:extLst>
        </c:ser>
        <c:dLbls>
          <c:showLegendKey val="0"/>
          <c:showVal val="0"/>
          <c:showCatName val="0"/>
          <c:showSerName val="0"/>
          <c:showPercent val="0"/>
          <c:showBubbleSize val="0"/>
        </c:dLbls>
        <c:axId val="131080335"/>
        <c:axId val="131082031"/>
      </c:scatterChart>
      <c:valAx>
        <c:axId val="131080335"/>
        <c:scaling>
          <c:orientation val="minMax"/>
          <c:max val="1"/>
        </c:scaling>
        <c:delete val="0"/>
        <c:axPos val="b"/>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31082031"/>
        <c:crosses val="autoZero"/>
        <c:crossBetween val="midCat"/>
        <c:majorUnit val="0.5"/>
      </c:valAx>
      <c:valAx>
        <c:axId val="131082031"/>
        <c:scaling>
          <c:orientation val="minMax"/>
          <c:max val="1"/>
        </c:scaling>
        <c:delete val="0"/>
        <c:axPos val="l"/>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31080335"/>
        <c:crosses val="autoZero"/>
        <c:crossBetween val="midCat"/>
      </c:valAx>
    </c:plotArea>
    <c:plotVisOnly val="1"/>
    <c:dispBlanksAs val="gap"/>
    <c:showDLblsOverMax val="0"/>
    <c:extLst/>
  </c:chart>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24"/>
          <c:order val="0"/>
          <c:tx>
            <c:strRef>
              <c:f>quantization!$C$1</c:f>
              <c:strCache>
                <c:ptCount val="1"/>
              </c:strCache>
            </c:strRef>
          </c:tx>
          <c:spPr>
            <a:ln w="25400">
              <a:solidFill>
                <a:schemeClr val="bg1">
                  <a:lumMod val="50000"/>
                </a:schemeClr>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00-5F4C-C04C-9A1B-648B895710CC}"/>
            </c:ext>
          </c:extLst>
        </c:ser>
        <c:ser>
          <c:idx val="25"/>
          <c:order val="1"/>
          <c:tx>
            <c:strRef>
              <c:f>quantization!$D$1</c:f>
              <c:strCache>
                <c:ptCount val="1"/>
              </c:strCache>
            </c:strRef>
          </c:tx>
          <c:spPr>
            <a:ln w="25400"/>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01-5F4C-C04C-9A1B-648B895710CC}"/>
            </c:ext>
          </c:extLst>
        </c:ser>
        <c:ser>
          <c:idx val="26"/>
          <c:order val="2"/>
          <c:tx>
            <c:strRef>
              <c:f>quantization!$E$1</c:f>
              <c:strCache>
                <c:ptCount val="1"/>
                <c:pt idx="0">
                  <c:v>1-bit</c:v>
                </c:pt>
              </c:strCache>
            </c:strRef>
          </c:tx>
          <c:spPr>
            <a:ln w="25400">
              <a:solidFill>
                <a:schemeClr val="accent1"/>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02-5F4C-C04C-9A1B-648B895710CC}"/>
            </c:ext>
          </c:extLst>
        </c:ser>
        <c:ser>
          <c:idx val="27"/>
          <c:order val="3"/>
          <c:tx>
            <c:strRef>
              <c:f>quantization!$C$1</c:f>
              <c:strCache>
                <c:ptCount val="1"/>
              </c:strCache>
            </c:strRef>
          </c:tx>
          <c:spPr>
            <a:ln w="25400" cap="rnd">
              <a:solidFill>
                <a:schemeClr val="bg1">
                  <a:lumMod val="50000"/>
                </a:schemeClr>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03-5F4C-C04C-9A1B-648B895710CC}"/>
            </c:ext>
          </c:extLst>
        </c:ser>
        <c:ser>
          <c:idx val="28"/>
          <c:order val="4"/>
          <c:tx>
            <c:strRef>
              <c:f>quantization!$D$1</c:f>
              <c:strCache>
                <c:ptCount val="1"/>
              </c:strCache>
            </c:strRef>
          </c:tx>
          <c:spPr>
            <a:ln w="25400" cap="rnd">
              <a:solidFill>
                <a:schemeClr val="accent2"/>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04-5F4C-C04C-9A1B-648B895710CC}"/>
            </c:ext>
          </c:extLst>
        </c:ser>
        <c:ser>
          <c:idx val="29"/>
          <c:order val="5"/>
          <c:tx>
            <c:strRef>
              <c:f>quantization!$E$1</c:f>
              <c:strCache>
                <c:ptCount val="1"/>
                <c:pt idx="0">
                  <c:v>1-bit</c:v>
                </c:pt>
              </c:strCache>
            </c:strRef>
          </c:tx>
          <c:spPr>
            <a:ln w="25400" cap="rnd">
              <a:solidFill>
                <a:schemeClr val="accent1"/>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05-5F4C-C04C-9A1B-648B895710CC}"/>
            </c:ext>
          </c:extLst>
        </c:ser>
        <c:ser>
          <c:idx val="30"/>
          <c:order val="6"/>
          <c:tx>
            <c:strRef>
              <c:f>quantization!$C$1</c:f>
              <c:strCache>
                <c:ptCount val="1"/>
              </c:strCache>
            </c:strRef>
          </c:tx>
          <c:spPr>
            <a:ln w="25400">
              <a:solidFill>
                <a:schemeClr val="bg1">
                  <a:lumMod val="50000"/>
                </a:schemeClr>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06-5F4C-C04C-9A1B-648B895710CC}"/>
            </c:ext>
          </c:extLst>
        </c:ser>
        <c:ser>
          <c:idx val="31"/>
          <c:order val="7"/>
          <c:tx>
            <c:strRef>
              <c:f>quantization!$D$1</c:f>
              <c:strCache>
                <c:ptCount val="1"/>
              </c:strCache>
            </c:strRef>
          </c:tx>
          <c:spPr>
            <a:ln w="25400"/>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07-5F4C-C04C-9A1B-648B895710CC}"/>
            </c:ext>
          </c:extLst>
        </c:ser>
        <c:ser>
          <c:idx val="32"/>
          <c:order val="8"/>
          <c:tx>
            <c:strRef>
              <c:f>quantization!$E$1</c:f>
              <c:strCache>
                <c:ptCount val="1"/>
                <c:pt idx="0">
                  <c:v>1-bit</c:v>
                </c:pt>
              </c:strCache>
            </c:strRef>
          </c:tx>
          <c:spPr>
            <a:ln w="25400">
              <a:solidFill>
                <a:schemeClr val="accent1"/>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08-5F4C-C04C-9A1B-648B895710CC}"/>
            </c:ext>
          </c:extLst>
        </c:ser>
        <c:ser>
          <c:idx val="33"/>
          <c:order val="9"/>
          <c:tx>
            <c:strRef>
              <c:f>quantization!$C$1</c:f>
              <c:strCache>
                <c:ptCount val="1"/>
              </c:strCache>
            </c:strRef>
          </c:tx>
          <c:spPr>
            <a:ln w="25400" cap="rnd">
              <a:solidFill>
                <a:schemeClr val="bg1">
                  <a:lumMod val="50000"/>
                </a:schemeClr>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09-5F4C-C04C-9A1B-648B895710CC}"/>
            </c:ext>
          </c:extLst>
        </c:ser>
        <c:ser>
          <c:idx val="34"/>
          <c:order val="10"/>
          <c:tx>
            <c:strRef>
              <c:f>quantization!$D$1</c:f>
              <c:strCache>
                <c:ptCount val="1"/>
              </c:strCache>
            </c:strRef>
          </c:tx>
          <c:spPr>
            <a:ln w="25400" cap="rnd">
              <a:solidFill>
                <a:schemeClr val="accent2"/>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0A-5F4C-C04C-9A1B-648B895710CC}"/>
            </c:ext>
          </c:extLst>
        </c:ser>
        <c:ser>
          <c:idx val="35"/>
          <c:order val="11"/>
          <c:tx>
            <c:strRef>
              <c:f>quantization!$E$1</c:f>
              <c:strCache>
                <c:ptCount val="1"/>
                <c:pt idx="0">
                  <c:v>1-bit</c:v>
                </c:pt>
              </c:strCache>
            </c:strRef>
          </c:tx>
          <c:spPr>
            <a:ln w="25400" cap="rnd">
              <a:solidFill>
                <a:schemeClr val="accent1"/>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0B-5F4C-C04C-9A1B-648B895710CC}"/>
            </c:ext>
          </c:extLst>
        </c:ser>
        <c:ser>
          <c:idx val="36"/>
          <c:order val="12"/>
          <c:tx>
            <c:strRef>
              <c:f>quantization!$C$1</c:f>
              <c:strCache>
                <c:ptCount val="1"/>
              </c:strCache>
            </c:strRef>
          </c:tx>
          <c:spPr>
            <a:ln w="25400">
              <a:solidFill>
                <a:schemeClr val="bg1">
                  <a:lumMod val="50000"/>
                </a:schemeClr>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0C-5F4C-C04C-9A1B-648B895710CC}"/>
            </c:ext>
          </c:extLst>
        </c:ser>
        <c:ser>
          <c:idx val="37"/>
          <c:order val="13"/>
          <c:tx>
            <c:strRef>
              <c:f>quantization!$D$1</c:f>
              <c:strCache>
                <c:ptCount val="1"/>
              </c:strCache>
            </c:strRef>
          </c:tx>
          <c:spPr>
            <a:ln w="25400"/>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0D-5F4C-C04C-9A1B-648B895710CC}"/>
            </c:ext>
          </c:extLst>
        </c:ser>
        <c:ser>
          <c:idx val="38"/>
          <c:order val="14"/>
          <c:tx>
            <c:strRef>
              <c:f>quantization!$E$1</c:f>
              <c:strCache>
                <c:ptCount val="1"/>
                <c:pt idx="0">
                  <c:v>1-bit</c:v>
                </c:pt>
              </c:strCache>
            </c:strRef>
          </c:tx>
          <c:spPr>
            <a:ln w="25400">
              <a:solidFill>
                <a:schemeClr val="accent1"/>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0E-5F4C-C04C-9A1B-648B895710CC}"/>
            </c:ext>
          </c:extLst>
        </c:ser>
        <c:ser>
          <c:idx val="39"/>
          <c:order val="15"/>
          <c:tx>
            <c:strRef>
              <c:f>quantization!$C$1</c:f>
              <c:strCache>
                <c:ptCount val="1"/>
              </c:strCache>
            </c:strRef>
          </c:tx>
          <c:spPr>
            <a:ln w="25400" cap="rnd">
              <a:solidFill>
                <a:schemeClr val="bg1">
                  <a:lumMod val="50000"/>
                </a:schemeClr>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0F-5F4C-C04C-9A1B-648B895710CC}"/>
            </c:ext>
          </c:extLst>
        </c:ser>
        <c:ser>
          <c:idx val="40"/>
          <c:order val="16"/>
          <c:tx>
            <c:strRef>
              <c:f>quantization!$D$1</c:f>
              <c:strCache>
                <c:ptCount val="1"/>
              </c:strCache>
            </c:strRef>
          </c:tx>
          <c:spPr>
            <a:ln w="25400" cap="rnd">
              <a:solidFill>
                <a:schemeClr val="accent2"/>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10-5F4C-C04C-9A1B-648B895710CC}"/>
            </c:ext>
          </c:extLst>
        </c:ser>
        <c:ser>
          <c:idx val="41"/>
          <c:order val="17"/>
          <c:tx>
            <c:strRef>
              <c:f>quantization!$E$1</c:f>
              <c:strCache>
                <c:ptCount val="1"/>
                <c:pt idx="0">
                  <c:v>1-bit</c:v>
                </c:pt>
              </c:strCache>
            </c:strRef>
          </c:tx>
          <c:spPr>
            <a:ln w="25400" cap="rnd">
              <a:solidFill>
                <a:schemeClr val="accent1"/>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11-5F4C-C04C-9A1B-648B895710CC}"/>
            </c:ext>
          </c:extLst>
        </c:ser>
        <c:ser>
          <c:idx val="42"/>
          <c:order val="18"/>
          <c:tx>
            <c:strRef>
              <c:f>quantization!$C$1</c:f>
              <c:strCache>
                <c:ptCount val="1"/>
              </c:strCache>
            </c:strRef>
          </c:tx>
          <c:spPr>
            <a:ln w="25400">
              <a:solidFill>
                <a:schemeClr val="bg1">
                  <a:lumMod val="50000"/>
                </a:schemeClr>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12-5F4C-C04C-9A1B-648B895710CC}"/>
            </c:ext>
          </c:extLst>
        </c:ser>
        <c:ser>
          <c:idx val="43"/>
          <c:order val="19"/>
          <c:tx>
            <c:strRef>
              <c:f>quantization!$D$1</c:f>
              <c:strCache>
                <c:ptCount val="1"/>
              </c:strCache>
            </c:strRef>
          </c:tx>
          <c:spPr>
            <a:ln w="25400"/>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13-5F4C-C04C-9A1B-648B895710CC}"/>
            </c:ext>
          </c:extLst>
        </c:ser>
        <c:ser>
          <c:idx val="44"/>
          <c:order val="20"/>
          <c:tx>
            <c:strRef>
              <c:f>quantization!$E$1</c:f>
              <c:strCache>
                <c:ptCount val="1"/>
                <c:pt idx="0">
                  <c:v>1-bit</c:v>
                </c:pt>
              </c:strCache>
            </c:strRef>
          </c:tx>
          <c:spPr>
            <a:ln w="25400">
              <a:solidFill>
                <a:schemeClr val="accent1"/>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14-5F4C-C04C-9A1B-648B895710CC}"/>
            </c:ext>
          </c:extLst>
        </c:ser>
        <c:ser>
          <c:idx val="45"/>
          <c:order val="21"/>
          <c:tx>
            <c:strRef>
              <c:f>quantization!$C$1</c:f>
              <c:strCache>
                <c:ptCount val="1"/>
              </c:strCache>
            </c:strRef>
          </c:tx>
          <c:spPr>
            <a:ln w="25400" cap="rnd">
              <a:solidFill>
                <a:schemeClr val="bg1">
                  <a:lumMod val="50000"/>
                </a:schemeClr>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15-5F4C-C04C-9A1B-648B895710CC}"/>
            </c:ext>
          </c:extLst>
        </c:ser>
        <c:ser>
          <c:idx val="46"/>
          <c:order val="22"/>
          <c:tx>
            <c:strRef>
              <c:f>quantization!$D$1</c:f>
              <c:strCache>
                <c:ptCount val="1"/>
              </c:strCache>
            </c:strRef>
          </c:tx>
          <c:spPr>
            <a:ln w="25400" cap="rnd">
              <a:solidFill>
                <a:schemeClr val="accent2"/>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16-5F4C-C04C-9A1B-648B895710CC}"/>
            </c:ext>
          </c:extLst>
        </c:ser>
        <c:ser>
          <c:idx val="47"/>
          <c:order val="23"/>
          <c:tx>
            <c:strRef>
              <c:f>quantization!$E$1</c:f>
              <c:strCache>
                <c:ptCount val="1"/>
                <c:pt idx="0">
                  <c:v>1-bit</c:v>
                </c:pt>
              </c:strCache>
            </c:strRef>
          </c:tx>
          <c:spPr>
            <a:ln w="25400" cap="rnd">
              <a:solidFill>
                <a:schemeClr val="accent1"/>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17-5F4C-C04C-9A1B-648B895710CC}"/>
            </c:ext>
          </c:extLst>
        </c:ser>
        <c:ser>
          <c:idx val="48"/>
          <c:order val="24"/>
          <c:tx>
            <c:strRef>
              <c:f>quantization!$C$1</c:f>
              <c:strCache>
                <c:ptCount val="1"/>
              </c:strCache>
            </c:strRef>
          </c:tx>
          <c:spPr>
            <a:ln w="25400">
              <a:solidFill>
                <a:schemeClr val="bg1">
                  <a:lumMod val="50000"/>
                </a:schemeClr>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18-5F4C-C04C-9A1B-648B895710CC}"/>
            </c:ext>
          </c:extLst>
        </c:ser>
        <c:ser>
          <c:idx val="49"/>
          <c:order val="25"/>
          <c:tx>
            <c:strRef>
              <c:f>quantization!$D$1</c:f>
              <c:strCache>
                <c:ptCount val="1"/>
              </c:strCache>
            </c:strRef>
          </c:tx>
          <c:spPr>
            <a:ln w="25400"/>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19-5F4C-C04C-9A1B-648B895710CC}"/>
            </c:ext>
          </c:extLst>
        </c:ser>
        <c:ser>
          <c:idx val="50"/>
          <c:order val="26"/>
          <c:tx>
            <c:strRef>
              <c:f>quantization!$E$1</c:f>
              <c:strCache>
                <c:ptCount val="1"/>
                <c:pt idx="0">
                  <c:v>1-bit</c:v>
                </c:pt>
              </c:strCache>
            </c:strRef>
          </c:tx>
          <c:spPr>
            <a:ln w="25400">
              <a:solidFill>
                <a:schemeClr val="accent1"/>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1A-5F4C-C04C-9A1B-648B895710CC}"/>
            </c:ext>
          </c:extLst>
        </c:ser>
        <c:ser>
          <c:idx val="51"/>
          <c:order val="27"/>
          <c:tx>
            <c:strRef>
              <c:f>quantization!$C$1</c:f>
              <c:strCache>
                <c:ptCount val="1"/>
              </c:strCache>
            </c:strRef>
          </c:tx>
          <c:spPr>
            <a:ln w="25400" cap="rnd">
              <a:solidFill>
                <a:schemeClr val="bg1">
                  <a:lumMod val="50000"/>
                </a:schemeClr>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1B-5F4C-C04C-9A1B-648B895710CC}"/>
            </c:ext>
          </c:extLst>
        </c:ser>
        <c:ser>
          <c:idx val="52"/>
          <c:order val="28"/>
          <c:tx>
            <c:strRef>
              <c:f>quantization!$D$1</c:f>
              <c:strCache>
                <c:ptCount val="1"/>
              </c:strCache>
            </c:strRef>
          </c:tx>
          <c:spPr>
            <a:ln w="25400" cap="rnd">
              <a:solidFill>
                <a:schemeClr val="accent2"/>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1C-5F4C-C04C-9A1B-648B895710CC}"/>
            </c:ext>
          </c:extLst>
        </c:ser>
        <c:ser>
          <c:idx val="53"/>
          <c:order val="29"/>
          <c:tx>
            <c:strRef>
              <c:f>quantization!$E$1</c:f>
              <c:strCache>
                <c:ptCount val="1"/>
                <c:pt idx="0">
                  <c:v>1-bit</c:v>
                </c:pt>
              </c:strCache>
            </c:strRef>
          </c:tx>
          <c:spPr>
            <a:ln w="25400" cap="rnd">
              <a:solidFill>
                <a:schemeClr val="accent1"/>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1D-5F4C-C04C-9A1B-648B895710CC}"/>
            </c:ext>
          </c:extLst>
        </c:ser>
        <c:ser>
          <c:idx val="54"/>
          <c:order val="30"/>
          <c:tx>
            <c:strRef>
              <c:f>quantization!$C$1</c:f>
              <c:strCache>
                <c:ptCount val="1"/>
              </c:strCache>
            </c:strRef>
          </c:tx>
          <c:spPr>
            <a:ln w="25400">
              <a:solidFill>
                <a:schemeClr val="bg1">
                  <a:lumMod val="50000"/>
                </a:schemeClr>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1E-5F4C-C04C-9A1B-648B895710CC}"/>
            </c:ext>
          </c:extLst>
        </c:ser>
        <c:ser>
          <c:idx val="55"/>
          <c:order val="31"/>
          <c:tx>
            <c:strRef>
              <c:f>quantization!$D$1</c:f>
              <c:strCache>
                <c:ptCount val="1"/>
              </c:strCache>
            </c:strRef>
          </c:tx>
          <c:spPr>
            <a:ln w="25400"/>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1F-5F4C-C04C-9A1B-648B895710CC}"/>
            </c:ext>
          </c:extLst>
        </c:ser>
        <c:ser>
          <c:idx val="56"/>
          <c:order val="32"/>
          <c:tx>
            <c:strRef>
              <c:f>quantization!$E$1</c:f>
              <c:strCache>
                <c:ptCount val="1"/>
                <c:pt idx="0">
                  <c:v>1-bit</c:v>
                </c:pt>
              </c:strCache>
            </c:strRef>
          </c:tx>
          <c:spPr>
            <a:ln w="25400">
              <a:solidFill>
                <a:schemeClr val="accent1"/>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20-5F4C-C04C-9A1B-648B895710CC}"/>
            </c:ext>
          </c:extLst>
        </c:ser>
        <c:ser>
          <c:idx val="57"/>
          <c:order val="33"/>
          <c:tx>
            <c:strRef>
              <c:f>quantization!$C$1</c:f>
              <c:strCache>
                <c:ptCount val="1"/>
              </c:strCache>
            </c:strRef>
          </c:tx>
          <c:spPr>
            <a:ln w="25400" cap="rnd">
              <a:solidFill>
                <a:schemeClr val="bg1">
                  <a:lumMod val="50000"/>
                </a:schemeClr>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21-5F4C-C04C-9A1B-648B895710CC}"/>
            </c:ext>
          </c:extLst>
        </c:ser>
        <c:ser>
          <c:idx val="58"/>
          <c:order val="34"/>
          <c:tx>
            <c:strRef>
              <c:f>quantization!$D$1</c:f>
              <c:strCache>
                <c:ptCount val="1"/>
              </c:strCache>
            </c:strRef>
          </c:tx>
          <c:spPr>
            <a:ln w="25400" cap="rnd">
              <a:solidFill>
                <a:schemeClr val="accent2"/>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22-5F4C-C04C-9A1B-648B895710CC}"/>
            </c:ext>
          </c:extLst>
        </c:ser>
        <c:ser>
          <c:idx val="59"/>
          <c:order val="35"/>
          <c:tx>
            <c:strRef>
              <c:f>quantization!$E$1</c:f>
              <c:strCache>
                <c:ptCount val="1"/>
                <c:pt idx="0">
                  <c:v>1-bit</c:v>
                </c:pt>
              </c:strCache>
            </c:strRef>
          </c:tx>
          <c:spPr>
            <a:ln w="25400" cap="rnd">
              <a:solidFill>
                <a:schemeClr val="accent1"/>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23-5F4C-C04C-9A1B-648B895710CC}"/>
            </c:ext>
          </c:extLst>
        </c:ser>
        <c:ser>
          <c:idx val="60"/>
          <c:order val="36"/>
          <c:tx>
            <c:strRef>
              <c:f>quantization!$C$1</c:f>
              <c:strCache>
                <c:ptCount val="1"/>
              </c:strCache>
            </c:strRef>
          </c:tx>
          <c:spPr>
            <a:ln w="25400">
              <a:solidFill>
                <a:schemeClr val="bg1">
                  <a:lumMod val="50000"/>
                </a:schemeClr>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24-5F4C-C04C-9A1B-648B895710CC}"/>
            </c:ext>
          </c:extLst>
        </c:ser>
        <c:ser>
          <c:idx val="61"/>
          <c:order val="37"/>
          <c:tx>
            <c:strRef>
              <c:f>quantization!$D$1</c:f>
              <c:strCache>
                <c:ptCount val="1"/>
              </c:strCache>
            </c:strRef>
          </c:tx>
          <c:spPr>
            <a:ln w="25400"/>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25-5F4C-C04C-9A1B-648B895710CC}"/>
            </c:ext>
          </c:extLst>
        </c:ser>
        <c:ser>
          <c:idx val="62"/>
          <c:order val="38"/>
          <c:tx>
            <c:strRef>
              <c:f>quantization!$E$1</c:f>
              <c:strCache>
                <c:ptCount val="1"/>
                <c:pt idx="0">
                  <c:v>1-bit</c:v>
                </c:pt>
              </c:strCache>
            </c:strRef>
          </c:tx>
          <c:spPr>
            <a:ln w="25400">
              <a:solidFill>
                <a:schemeClr val="accent1"/>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26-5F4C-C04C-9A1B-648B895710CC}"/>
            </c:ext>
          </c:extLst>
        </c:ser>
        <c:ser>
          <c:idx val="63"/>
          <c:order val="39"/>
          <c:tx>
            <c:strRef>
              <c:f>quantization!$C$1</c:f>
              <c:strCache>
                <c:ptCount val="1"/>
              </c:strCache>
            </c:strRef>
          </c:tx>
          <c:spPr>
            <a:ln w="25400" cap="rnd">
              <a:solidFill>
                <a:schemeClr val="bg1">
                  <a:lumMod val="50000"/>
                </a:schemeClr>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27-5F4C-C04C-9A1B-648B895710CC}"/>
            </c:ext>
          </c:extLst>
        </c:ser>
        <c:ser>
          <c:idx val="64"/>
          <c:order val="40"/>
          <c:tx>
            <c:strRef>
              <c:f>quantization!$D$1</c:f>
              <c:strCache>
                <c:ptCount val="1"/>
              </c:strCache>
            </c:strRef>
          </c:tx>
          <c:spPr>
            <a:ln w="25400" cap="rnd">
              <a:solidFill>
                <a:schemeClr val="accent2"/>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28-5F4C-C04C-9A1B-648B895710CC}"/>
            </c:ext>
          </c:extLst>
        </c:ser>
        <c:ser>
          <c:idx val="65"/>
          <c:order val="41"/>
          <c:tx>
            <c:strRef>
              <c:f>quantization!$E$1</c:f>
              <c:strCache>
                <c:ptCount val="1"/>
                <c:pt idx="0">
                  <c:v>1-bit</c:v>
                </c:pt>
              </c:strCache>
            </c:strRef>
          </c:tx>
          <c:spPr>
            <a:ln w="25400" cap="rnd">
              <a:solidFill>
                <a:schemeClr val="accent1"/>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29-5F4C-C04C-9A1B-648B895710CC}"/>
            </c:ext>
          </c:extLst>
        </c:ser>
        <c:ser>
          <c:idx val="66"/>
          <c:order val="42"/>
          <c:tx>
            <c:strRef>
              <c:f>quantization!$C$1</c:f>
              <c:strCache>
                <c:ptCount val="1"/>
              </c:strCache>
            </c:strRef>
          </c:tx>
          <c:spPr>
            <a:ln w="25400">
              <a:solidFill>
                <a:schemeClr val="bg1">
                  <a:lumMod val="50000"/>
                </a:schemeClr>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2A-5F4C-C04C-9A1B-648B895710CC}"/>
            </c:ext>
          </c:extLst>
        </c:ser>
        <c:ser>
          <c:idx val="67"/>
          <c:order val="43"/>
          <c:tx>
            <c:strRef>
              <c:f>quantization!$D$1</c:f>
              <c:strCache>
                <c:ptCount val="1"/>
              </c:strCache>
            </c:strRef>
          </c:tx>
          <c:spPr>
            <a:ln w="25400"/>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2B-5F4C-C04C-9A1B-648B895710CC}"/>
            </c:ext>
          </c:extLst>
        </c:ser>
        <c:ser>
          <c:idx val="68"/>
          <c:order val="44"/>
          <c:tx>
            <c:strRef>
              <c:f>quantization!$E$1</c:f>
              <c:strCache>
                <c:ptCount val="1"/>
                <c:pt idx="0">
                  <c:v>1-bit</c:v>
                </c:pt>
              </c:strCache>
            </c:strRef>
          </c:tx>
          <c:spPr>
            <a:ln w="25400">
              <a:solidFill>
                <a:schemeClr val="accent1"/>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2C-5F4C-C04C-9A1B-648B895710CC}"/>
            </c:ext>
          </c:extLst>
        </c:ser>
        <c:ser>
          <c:idx val="69"/>
          <c:order val="45"/>
          <c:tx>
            <c:strRef>
              <c:f>quantization!$C$1</c:f>
              <c:strCache>
                <c:ptCount val="1"/>
              </c:strCache>
            </c:strRef>
          </c:tx>
          <c:spPr>
            <a:ln w="25400" cap="rnd">
              <a:solidFill>
                <a:schemeClr val="bg1">
                  <a:lumMod val="50000"/>
                </a:schemeClr>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2D-5F4C-C04C-9A1B-648B895710CC}"/>
            </c:ext>
          </c:extLst>
        </c:ser>
        <c:ser>
          <c:idx val="70"/>
          <c:order val="46"/>
          <c:tx>
            <c:strRef>
              <c:f>quantization!$D$1</c:f>
              <c:strCache>
                <c:ptCount val="1"/>
              </c:strCache>
            </c:strRef>
          </c:tx>
          <c:spPr>
            <a:ln w="25400" cap="rnd">
              <a:solidFill>
                <a:schemeClr val="accent2"/>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2E-5F4C-C04C-9A1B-648B895710CC}"/>
            </c:ext>
          </c:extLst>
        </c:ser>
        <c:ser>
          <c:idx val="71"/>
          <c:order val="47"/>
          <c:tx>
            <c:strRef>
              <c:f>quantization!$E$1</c:f>
              <c:strCache>
                <c:ptCount val="1"/>
                <c:pt idx="0">
                  <c:v>1-bit</c:v>
                </c:pt>
              </c:strCache>
            </c:strRef>
          </c:tx>
          <c:spPr>
            <a:ln w="25400" cap="rnd">
              <a:solidFill>
                <a:schemeClr val="accent1"/>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2F-5F4C-C04C-9A1B-648B895710CC}"/>
            </c:ext>
          </c:extLst>
        </c:ser>
        <c:ser>
          <c:idx val="12"/>
          <c:order val="48"/>
          <c:tx>
            <c:strRef>
              <c:f>quantization!$C$1</c:f>
              <c:strCache>
                <c:ptCount val="1"/>
              </c:strCache>
            </c:strRef>
          </c:tx>
          <c:spPr>
            <a:ln w="25400">
              <a:solidFill>
                <a:schemeClr val="bg1">
                  <a:lumMod val="50000"/>
                </a:schemeClr>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30-5F4C-C04C-9A1B-648B895710CC}"/>
            </c:ext>
          </c:extLst>
        </c:ser>
        <c:ser>
          <c:idx val="13"/>
          <c:order val="49"/>
          <c:tx>
            <c:strRef>
              <c:f>quantization!$D$1</c:f>
              <c:strCache>
                <c:ptCount val="1"/>
              </c:strCache>
            </c:strRef>
          </c:tx>
          <c:spPr>
            <a:ln w="25400"/>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31-5F4C-C04C-9A1B-648B895710CC}"/>
            </c:ext>
          </c:extLst>
        </c:ser>
        <c:ser>
          <c:idx val="14"/>
          <c:order val="50"/>
          <c:tx>
            <c:strRef>
              <c:f>quantization!$E$1</c:f>
              <c:strCache>
                <c:ptCount val="1"/>
                <c:pt idx="0">
                  <c:v>1-bit</c:v>
                </c:pt>
              </c:strCache>
            </c:strRef>
          </c:tx>
          <c:spPr>
            <a:ln w="25400">
              <a:solidFill>
                <a:schemeClr val="accent1"/>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32-5F4C-C04C-9A1B-648B895710CC}"/>
            </c:ext>
          </c:extLst>
        </c:ser>
        <c:ser>
          <c:idx val="15"/>
          <c:order val="51"/>
          <c:tx>
            <c:strRef>
              <c:f>quantization!$C$1</c:f>
              <c:strCache>
                <c:ptCount val="1"/>
              </c:strCache>
            </c:strRef>
          </c:tx>
          <c:spPr>
            <a:ln w="25400" cap="rnd">
              <a:solidFill>
                <a:schemeClr val="bg1">
                  <a:lumMod val="50000"/>
                </a:schemeClr>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33-5F4C-C04C-9A1B-648B895710CC}"/>
            </c:ext>
          </c:extLst>
        </c:ser>
        <c:ser>
          <c:idx val="16"/>
          <c:order val="52"/>
          <c:tx>
            <c:strRef>
              <c:f>quantization!$D$1</c:f>
              <c:strCache>
                <c:ptCount val="1"/>
              </c:strCache>
            </c:strRef>
          </c:tx>
          <c:spPr>
            <a:ln w="25400" cap="rnd">
              <a:solidFill>
                <a:schemeClr val="accent2"/>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34-5F4C-C04C-9A1B-648B895710CC}"/>
            </c:ext>
          </c:extLst>
        </c:ser>
        <c:ser>
          <c:idx val="17"/>
          <c:order val="53"/>
          <c:tx>
            <c:strRef>
              <c:f>quantization!$E$1</c:f>
              <c:strCache>
                <c:ptCount val="1"/>
                <c:pt idx="0">
                  <c:v>1-bit</c:v>
                </c:pt>
              </c:strCache>
            </c:strRef>
          </c:tx>
          <c:spPr>
            <a:ln w="25400" cap="rnd">
              <a:solidFill>
                <a:schemeClr val="accent1"/>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35-5F4C-C04C-9A1B-648B895710CC}"/>
            </c:ext>
          </c:extLst>
        </c:ser>
        <c:ser>
          <c:idx val="18"/>
          <c:order val="54"/>
          <c:tx>
            <c:strRef>
              <c:f>quantization!$C$1</c:f>
              <c:strCache>
                <c:ptCount val="1"/>
              </c:strCache>
            </c:strRef>
          </c:tx>
          <c:spPr>
            <a:ln w="25400">
              <a:solidFill>
                <a:schemeClr val="bg1">
                  <a:lumMod val="50000"/>
                </a:schemeClr>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36-5F4C-C04C-9A1B-648B895710CC}"/>
            </c:ext>
          </c:extLst>
        </c:ser>
        <c:ser>
          <c:idx val="19"/>
          <c:order val="55"/>
          <c:tx>
            <c:strRef>
              <c:f>quantization!$D$1</c:f>
              <c:strCache>
                <c:ptCount val="1"/>
              </c:strCache>
            </c:strRef>
          </c:tx>
          <c:spPr>
            <a:ln w="25400"/>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37-5F4C-C04C-9A1B-648B895710CC}"/>
            </c:ext>
          </c:extLst>
        </c:ser>
        <c:ser>
          <c:idx val="20"/>
          <c:order val="56"/>
          <c:tx>
            <c:strRef>
              <c:f>quantization!$E$1</c:f>
              <c:strCache>
                <c:ptCount val="1"/>
                <c:pt idx="0">
                  <c:v>1-bit</c:v>
                </c:pt>
              </c:strCache>
            </c:strRef>
          </c:tx>
          <c:spPr>
            <a:ln w="25400">
              <a:solidFill>
                <a:schemeClr val="accent1"/>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38-5F4C-C04C-9A1B-648B895710CC}"/>
            </c:ext>
          </c:extLst>
        </c:ser>
        <c:ser>
          <c:idx val="21"/>
          <c:order val="57"/>
          <c:tx>
            <c:strRef>
              <c:f>quantization!$C$1</c:f>
              <c:strCache>
                <c:ptCount val="1"/>
              </c:strCache>
            </c:strRef>
          </c:tx>
          <c:spPr>
            <a:ln w="25400" cap="rnd">
              <a:solidFill>
                <a:schemeClr val="bg1">
                  <a:lumMod val="50000"/>
                </a:schemeClr>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39-5F4C-C04C-9A1B-648B895710CC}"/>
            </c:ext>
          </c:extLst>
        </c:ser>
        <c:ser>
          <c:idx val="22"/>
          <c:order val="58"/>
          <c:tx>
            <c:strRef>
              <c:f>quantization!$D$1</c:f>
              <c:strCache>
                <c:ptCount val="1"/>
              </c:strCache>
            </c:strRef>
          </c:tx>
          <c:spPr>
            <a:ln w="25400" cap="rnd">
              <a:solidFill>
                <a:schemeClr val="accent2"/>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3A-5F4C-C04C-9A1B-648B895710CC}"/>
            </c:ext>
          </c:extLst>
        </c:ser>
        <c:ser>
          <c:idx val="23"/>
          <c:order val="59"/>
          <c:tx>
            <c:strRef>
              <c:f>quantization!$E$1</c:f>
              <c:strCache>
                <c:ptCount val="1"/>
                <c:pt idx="0">
                  <c:v>1-bit</c:v>
                </c:pt>
              </c:strCache>
            </c:strRef>
          </c:tx>
          <c:spPr>
            <a:ln w="25400" cap="rnd">
              <a:solidFill>
                <a:schemeClr val="accent1"/>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3B-5F4C-C04C-9A1B-648B895710CC}"/>
            </c:ext>
          </c:extLst>
        </c:ser>
        <c:ser>
          <c:idx val="6"/>
          <c:order val="60"/>
          <c:tx>
            <c:strRef>
              <c:f>quantization!$C$1</c:f>
              <c:strCache>
                <c:ptCount val="1"/>
              </c:strCache>
            </c:strRef>
          </c:tx>
          <c:spPr>
            <a:ln w="25400">
              <a:solidFill>
                <a:schemeClr val="bg1">
                  <a:lumMod val="50000"/>
                </a:schemeClr>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3C-5F4C-C04C-9A1B-648B895710CC}"/>
            </c:ext>
          </c:extLst>
        </c:ser>
        <c:ser>
          <c:idx val="7"/>
          <c:order val="61"/>
          <c:tx>
            <c:strRef>
              <c:f>quantization!$D$1</c:f>
              <c:strCache>
                <c:ptCount val="1"/>
              </c:strCache>
            </c:strRef>
          </c:tx>
          <c:spPr>
            <a:ln w="25400"/>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3D-5F4C-C04C-9A1B-648B895710CC}"/>
            </c:ext>
          </c:extLst>
        </c:ser>
        <c:ser>
          <c:idx val="8"/>
          <c:order val="62"/>
          <c:tx>
            <c:strRef>
              <c:f>quantization!$E$1</c:f>
              <c:strCache>
                <c:ptCount val="1"/>
                <c:pt idx="0">
                  <c:v>1-bit</c:v>
                </c:pt>
              </c:strCache>
            </c:strRef>
          </c:tx>
          <c:spPr>
            <a:ln w="25400">
              <a:solidFill>
                <a:schemeClr val="accent1"/>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3E-5F4C-C04C-9A1B-648B895710CC}"/>
            </c:ext>
          </c:extLst>
        </c:ser>
        <c:ser>
          <c:idx val="9"/>
          <c:order val="63"/>
          <c:tx>
            <c:strRef>
              <c:f>quantization!$C$1</c:f>
              <c:strCache>
                <c:ptCount val="1"/>
              </c:strCache>
            </c:strRef>
          </c:tx>
          <c:spPr>
            <a:ln w="25400" cap="rnd">
              <a:solidFill>
                <a:schemeClr val="bg1">
                  <a:lumMod val="50000"/>
                </a:schemeClr>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3F-5F4C-C04C-9A1B-648B895710CC}"/>
            </c:ext>
          </c:extLst>
        </c:ser>
        <c:ser>
          <c:idx val="10"/>
          <c:order val="64"/>
          <c:tx>
            <c:strRef>
              <c:f>quantization!$D$1</c:f>
              <c:strCache>
                <c:ptCount val="1"/>
              </c:strCache>
            </c:strRef>
          </c:tx>
          <c:spPr>
            <a:ln w="25400" cap="rnd">
              <a:solidFill>
                <a:schemeClr val="accent2"/>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40-5F4C-C04C-9A1B-648B895710CC}"/>
            </c:ext>
          </c:extLst>
        </c:ser>
        <c:ser>
          <c:idx val="11"/>
          <c:order val="65"/>
          <c:tx>
            <c:strRef>
              <c:f>quantization!$E$1</c:f>
              <c:strCache>
                <c:ptCount val="1"/>
                <c:pt idx="0">
                  <c:v>1-bit</c:v>
                </c:pt>
              </c:strCache>
            </c:strRef>
          </c:tx>
          <c:spPr>
            <a:ln w="25400" cap="rnd">
              <a:solidFill>
                <a:schemeClr val="accent1"/>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41-5F4C-C04C-9A1B-648B895710CC}"/>
            </c:ext>
          </c:extLst>
        </c:ser>
        <c:ser>
          <c:idx val="3"/>
          <c:order val="66"/>
          <c:tx>
            <c:strRef>
              <c:f>quantization!$C$1</c:f>
              <c:strCache>
                <c:ptCount val="1"/>
              </c:strCache>
            </c:strRef>
          </c:tx>
          <c:spPr>
            <a:ln w="25400">
              <a:solidFill>
                <a:schemeClr val="bg1">
                  <a:lumMod val="50000"/>
                </a:schemeClr>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42-5F4C-C04C-9A1B-648B895710CC}"/>
            </c:ext>
          </c:extLst>
        </c:ser>
        <c:ser>
          <c:idx val="4"/>
          <c:order val="67"/>
          <c:tx>
            <c:strRef>
              <c:f>quantization!$D$1</c:f>
              <c:strCache>
                <c:ptCount val="1"/>
              </c:strCache>
            </c:strRef>
          </c:tx>
          <c:spPr>
            <a:ln w="25400"/>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43-5F4C-C04C-9A1B-648B895710CC}"/>
            </c:ext>
          </c:extLst>
        </c:ser>
        <c:ser>
          <c:idx val="5"/>
          <c:order val="68"/>
          <c:tx>
            <c:strRef>
              <c:f>quantization!$E$1</c:f>
              <c:strCache>
                <c:ptCount val="1"/>
                <c:pt idx="0">
                  <c:v>1-bit</c:v>
                </c:pt>
              </c:strCache>
            </c:strRef>
          </c:tx>
          <c:spPr>
            <a:ln w="25400">
              <a:solidFill>
                <a:schemeClr val="accent1"/>
              </a:solidFill>
            </a:ln>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44-5F4C-C04C-9A1B-648B895710CC}"/>
            </c:ext>
          </c:extLst>
        </c:ser>
        <c:ser>
          <c:idx val="0"/>
          <c:order val="69"/>
          <c:tx>
            <c:strRef>
              <c:f>quantization!$C$1</c:f>
              <c:strCache>
                <c:ptCount val="1"/>
              </c:strCache>
            </c:strRef>
          </c:tx>
          <c:spPr>
            <a:ln w="25400" cap="rnd">
              <a:solidFill>
                <a:schemeClr val="bg1">
                  <a:lumMod val="50000"/>
                </a:schemeClr>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quantization!$C$2:$C$342</c:f>
              <c:numCache>
                <c:formatCode>General</c:formatCode>
                <c:ptCount val="341"/>
              </c:numCache>
            </c:numRef>
          </c:yVal>
          <c:smooth val="0"/>
          <c:extLst>
            <c:ext xmlns:c16="http://schemas.microsoft.com/office/drawing/2014/chart" uri="{C3380CC4-5D6E-409C-BE32-E72D297353CC}">
              <c16:uniqueId val="{00000045-5F4C-C04C-9A1B-648B895710CC}"/>
            </c:ext>
          </c:extLst>
        </c:ser>
        <c:ser>
          <c:idx val="1"/>
          <c:order val="70"/>
          <c:tx>
            <c:strRef>
              <c:f>quantization!$D$1</c:f>
              <c:strCache>
                <c:ptCount val="1"/>
              </c:strCache>
            </c:strRef>
          </c:tx>
          <c:spPr>
            <a:ln w="25400" cap="rnd">
              <a:solidFill>
                <a:schemeClr val="accent2"/>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quantization!$D$2:$D$342</c:f>
              <c:numCache>
                <c:formatCode>General</c:formatCode>
                <c:ptCount val="341"/>
              </c:numCache>
            </c:numRef>
          </c:yVal>
          <c:smooth val="0"/>
          <c:extLst>
            <c:ext xmlns:c16="http://schemas.microsoft.com/office/drawing/2014/chart" uri="{C3380CC4-5D6E-409C-BE32-E72D297353CC}">
              <c16:uniqueId val="{00000046-5F4C-C04C-9A1B-648B895710CC}"/>
            </c:ext>
          </c:extLst>
        </c:ser>
        <c:ser>
          <c:idx val="2"/>
          <c:order val="71"/>
          <c:tx>
            <c:strRef>
              <c:f>quantization!$E$1</c:f>
              <c:strCache>
                <c:ptCount val="1"/>
                <c:pt idx="0">
                  <c:v>1-bit</c:v>
                </c:pt>
              </c:strCache>
            </c:strRef>
          </c:tx>
          <c:spPr>
            <a:ln w="25400" cap="rnd">
              <a:solidFill>
                <a:schemeClr val="accent1"/>
              </a:solidFill>
              <a:round/>
            </a:ln>
            <a:effectLst/>
          </c:spPr>
          <c:marker>
            <c:symbol val="none"/>
          </c:marker>
          <c:xVal>
            <c:numRef>
              <c:f>quantization!$B$2:$B$342</c:f>
              <c:numCache>
                <c:formatCode>General</c:formatCode>
                <c:ptCount val="341"/>
                <c:pt idx="0">
                  <c:v>0</c:v>
                </c:pt>
                <c:pt idx="1">
                  <c:v>3.9215686274509803E-3</c:v>
                </c:pt>
                <c:pt idx="2">
                  <c:v>7.8431372549019607E-3</c:v>
                </c:pt>
                <c:pt idx="3">
                  <c:v>1.1764705882352941E-2</c:v>
                </c:pt>
                <c:pt idx="4">
                  <c:v>1.5686274509803921E-2</c:v>
                </c:pt>
                <c:pt idx="5">
                  <c:v>1.9607843137254902E-2</c:v>
                </c:pt>
                <c:pt idx="6">
                  <c:v>2.3529411764705882E-2</c:v>
                </c:pt>
                <c:pt idx="7">
                  <c:v>2.7450980392156862E-2</c:v>
                </c:pt>
                <c:pt idx="8">
                  <c:v>3.1372549019607843E-2</c:v>
                </c:pt>
                <c:pt idx="9">
                  <c:v>3.5294117647058823E-2</c:v>
                </c:pt>
                <c:pt idx="10">
                  <c:v>3.9215686274509803E-2</c:v>
                </c:pt>
                <c:pt idx="11">
                  <c:v>4.3137254901960784E-2</c:v>
                </c:pt>
                <c:pt idx="12">
                  <c:v>4.7058823529411764E-2</c:v>
                </c:pt>
                <c:pt idx="13">
                  <c:v>5.0980392156862744E-2</c:v>
                </c:pt>
                <c:pt idx="14">
                  <c:v>5.4901960784313725E-2</c:v>
                </c:pt>
                <c:pt idx="15">
                  <c:v>5.8823529411764705E-2</c:v>
                </c:pt>
                <c:pt idx="16">
                  <c:v>6.2745098039215685E-2</c:v>
                </c:pt>
                <c:pt idx="17">
                  <c:v>6.6666666666666666E-2</c:v>
                </c:pt>
                <c:pt idx="18">
                  <c:v>7.0588235294117646E-2</c:v>
                </c:pt>
                <c:pt idx="19">
                  <c:v>7.4509803921568626E-2</c:v>
                </c:pt>
                <c:pt idx="20">
                  <c:v>7.8431372549019607E-2</c:v>
                </c:pt>
                <c:pt idx="21">
                  <c:v>8.2352941176470587E-2</c:v>
                </c:pt>
                <c:pt idx="22">
                  <c:v>8.6274509803921567E-2</c:v>
                </c:pt>
                <c:pt idx="23">
                  <c:v>9.0196078431372548E-2</c:v>
                </c:pt>
                <c:pt idx="24">
                  <c:v>9.4117647058823528E-2</c:v>
                </c:pt>
                <c:pt idx="25">
                  <c:v>9.8039215686274508E-2</c:v>
                </c:pt>
                <c:pt idx="26">
                  <c:v>0.10196078431372549</c:v>
                </c:pt>
                <c:pt idx="27">
                  <c:v>0.10588235294117647</c:v>
                </c:pt>
                <c:pt idx="28">
                  <c:v>0.10980392156862745</c:v>
                </c:pt>
                <c:pt idx="29">
                  <c:v>0.11372549019607843</c:v>
                </c:pt>
                <c:pt idx="30">
                  <c:v>0.11764705882352941</c:v>
                </c:pt>
                <c:pt idx="31">
                  <c:v>0.12156862745098039</c:v>
                </c:pt>
                <c:pt idx="32">
                  <c:v>0.12549019607843137</c:v>
                </c:pt>
                <c:pt idx="33">
                  <c:v>0.12941176470588237</c:v>
                </c:pt>
                <c:pt idx="34">
                  <c:v>0.13333333333333333</c:v>
                </c:pt>
                <c:pt idx="35">
                  <c:v>0.13725490196078433</c:v>
                </c:pt>
                <c:pt idx="36">
                  <c:v>0.14117647058823529</c:v>
                </c:pt>
                <c:pt idx="37">
                  <c:v>0.14509803921568629</c:v>
                </c:pt>
                <c:pt idx="38">
                  <c:v>0.14901960784313725</c:v>
                </c:pt>
                <c:pt idx="39">
                  <c:v>0.15294117647058825</c:v>
                </c:pt>
                <c:pt idx="40">
                  <c:v>0.15686274509803921</c:v>
                </c:pt>
                <c:pt idx="41">
                  <c:v>0.16078431372549021</c:v>
                </c:pt>
                <c:pt idx="42">
                  <c:v>0.16470588235294117</c:v>
                </c:pt>
                <c:pt idx="43">
                  <c:v>0.16862745098039217</c:v>
                </c:pt>
                <c:pt idx="44">
                  <c:v>0.17254901960784313</c:v>
                </c:pt>
                <c:pt idx="45">
                  <c:v>0.17647058823529413</c:v>
                </c:pt>
                <c:pt idx="46">
                  <c:v>0.1803921568627451</c:v>
                </c:pt>
                <c:pt idx="47">
                  <c:v>0.18431372549019609</c:v>
                </c:pt>
                <c:pt idx="48">
                  <c:v>0.18823529411764706</c:v>
                </c:pt>
                <c:pt idx="49">
                  <c:v>0.19215686274509805</c:v>
                </c:pt>
                <c:pt idx="50">
                  <c:v>0.19607843137254902</c:v>
                </c:pt>
                <c:pt idx="51">
                  <c:v>0.2</c:v>
                </c:pt>
                <c:pt idx="52">
                  <c:v>0.20392156862745098</c:v>
                </c:pt>
                <c:pt idx="53">
                  <c:v>0.20784313725490197</c:v>
                </c:pt>
                <c:pt idx="54">
                  <c:v>0.21176470588235294</c:v>
                </c:pt>
                <c:pt idx="55">
                  <c:v>0.21568627450980393</c:v>
                </c:pt>
                <c:pt idx="56">
                  <c:v>0.2196078431372549</c:v>
                </c:pt>
                <c:pt idx="57">
                  <c:v>0.22352941176470589</c:v>
                </c:pt>
                <c:pt idx="58">
                  <c:v>0.22745098039215686</c:v>
                </c:pt>
                <c:pt idx="59">
                  <c:v>0.23137254901960785</c:v>
                </c:pt>
                <c:pt idx="60">
                  <c:v>0.23529411764705882</c:v>
                </c:pt>
                <c:pt idx="61">
                  <c:v>0.23921568627450981</c:v>
                </c:pt>
                <c:pt idx="62">
                  <c:v>0.24313725490196078</c:v>
                </c:pt>
                <c:pt idx="63">
                  <c:v>0.24705882352941178</c:v>
                </c:pt>
                <c:pt idx="64">
                  <c:v>0.25098039215686274</c:v>
                </c:pt>
                <c:pt idx="65">
                  <c:v>0.25490196078431371</c:v>
                </c:pt>
                <c:pt idx="66">
                  <c:v>0.25882352941176473</c:v>
                </c:pt>
                <c:pt idx="67">
                  <c:v>0.2627450980392157</c:v>
                </c:pt>
                <c:pt idx="68">
                  <c:v>0.26666666666666666</c:v>
                </c:pt>
                <c:pt idx="69">
                  <c:v>0.27058823529411763</c:v>
                </c:pt>
                <c:pt idx="70">
                  <c:v>0.27450980392156865</c:v>
                </c:pt>
                <c:pt idx="71">
                  <c:v>0.27843137254901962</c:v>
                </c:pt>
                <c:pt idx="72">
                  <c:v>0.28235294117647058</c:v>
                </c:pt>
                <c:pt idx="73">
                  <c:v>0.28627450980392155</c:v>
                </c:pt>
                <c:pt idx="74">
                  <c:v>0.29019607843137257</c:v>
                </c:pt>
                <c:pt idx="75">
                  <c:v>0.29411764705882354</c:v>
                </c:pt>
                <c:pt idx="76">
                  <c:v>0.29803921568627451</c:v>
                </c:pt>
                <c:pt idx="77">
                  <c:v>0.30196078431372547</c:v>
                </c:pt>
                <c:pt idx="78">
                  <c:v>0.30588235294117649</c:v>
                </c:pt>
                <c:pt idx="79">
                  <c:v>0.30980392156862746</c:v>
                </c:pt>
                <c:pt idx="80">
                  <c:v>0.31372549019607843</c:v>
                </c:pt>
                <c:pt idx="81">
                  <c:v>0.31764705882352939</c:v>
                </c:pt>
                <c:pt idx="82">
                  <c:v>0.32156862745098042</c:v>
                </c:pt>
                <c:pt idx="83">
                  <c:v>0.32549019607843138</c:v>
                </c:pt>
                <c:pt idx="84">
                  <c:v>0.32941176470588235</c:v>
                </c:pt>
                <c:pt idx="85">
                  <c:v>0.33333333333333331</c:v>
                </c:pt>
                <c:pt idx="86">
                  <c:v>0.33725490196078434</c:v>
                </c:pt>
                <c:pt idx="87">
                  <c:v>0.3411764705882353</c:v>
                </c:pt>
                <c:pt idx="88">
                  <c:v>0.34509803921568627</c:v>
                </c:pt>
                <c:pt idx="89">
                  <c:v>0.34901960784313724</c:v>
                </c:pt>
                <c:pt idx="90">
                  <c:v>0.35294117647058826</c:v>
                </c:pt>
                <c:pt idx="91">
                  <c:v>0.35686274509803922</c:v>
                </c:pt>
                <c:pt idx="92">
                  <c:v>0.36078431372549019</c:v>
                </c:pt>
                <c:pt idx="93">
                  <c:v>0.36470588235294116</c:v>
                </c:pt>
                <c:pt idx="94">
                  <c:v>0.36862745098039218</c:v>
                </c:pt>
                <c:pt idx="95">
                  <c:v>0.37254901960784315</c:v>
                </c:pt>
                <c:pt idx="96">
                  <c:v>0.37647058823529411</c:v>
                </c:pt>
                <c:pt idx="97">
                  <c:v>0.38039215686274508</c:v>
                </c:pt>
                <c:pt idx="98">
                  <c:v>0.3843137254901961</c:v>
                </c:pt>
                <c:pt idx="99">
                  <c:v>0.38823529411764707</c:v>
                </c:pt>
                <c:pt idx="100">
                  <c:v>0.39215686274509803</c:v>
                </c:pt>
                <c:pt idx="101">
                  <c:v>0.396078431372549</c:v>
                </c:pt>
                <c:pt idx="102">
                  <c:v>0.4</c:v>
                </c:pt>
                <c:pt idx="103">
                  <c:v>0.40392156862745099</c:v>
                </c:pt>
                <c:pt idx="104">
                  <c:v>0.40784313725490196</c:v>
                </c:pt>
                <c:pt idx="105">
                  <c:v>0.41176470588235292</c:v>
                </c:pt>
                <c:pt idx="106">
                  <c:v>0.41568627450980394</c:v>
                </c:pt>
                <c:pt idx="107">
                  <c:v>0.41960784313725491</c:v>
                </c:pt>
                <c:pt idx="108">
                  <c:v>0.42352941176470588</c:v>
                </c:pt>
                <c:pt idx="109">
                  <c:v>0.42745098039215684</c:v>
                </c:pt>
                <c:pt idx="110">
                  <c:v>0.43137254901960786</c:v>
                </c:pt>
                <c:pt idx="111">
                  <c:v>0.43529411764705883</c:v>
                </c:pt>
                <c:pt idx="112">
                  <c:v>0.4392156862745098</c:v>
                </c:pt>
                <c:pt idx="113">
                  <c:v>0.44313725490196076</c:v>
                </c:pt>
                <c:pt idx="114">
                  <c:v>0.44705882352941179</c:v>
                </c:pt>
                <c:pt idx="115">
                  <c:v>0.45098039215686275</c:v>
                </c:pt>
                <c:pt idx="116">
                  <c:v>0.45490196078431372</c:v>
                </c:pt>
                <c:pt idx="117">
                  <c:v>0.45882352941176469</c:v>
                </c:pt>
                <c:pt idx="118">
                  <c:v>0.46274509803921571</c:v>
                </c:pt>
                <c:pt idx="119">
                  <c:v>0.46666666666666667</c:v>
                </c:pt>
                <c:pt idx="120">
                  <c:v>0.47058823529411764</c:v>
                </c:pt>
                <c:pt idx="121">
                  <c:v>0.47450980392156861</c:v>
                </c:pt>
                <c:pt idx="122">
                  <c:v>0.47843137254901963</c:v>
                </c:pt>
                <c:pt idx="123">
                  <c:v>0.4823529411764706</c:v>
                </c:pt>
                <c:pt idx="124">
                  <c:v>0.48627450980392156</c:v>
                </c:pt>
                <c:pt idx="125">
                  <c:v>0.49019607843137253</c:v>
                </c:pt>
                <c:pt idx="126">
                  <c:v>0.49411764705882355</c:v>
                </c:pt>
                <c:pt idx="127">
                  <c:v>0.49803921568627452</c:v>
                </c:pt>
                <c:pt idx="128">
                  <c:v>0.50196078431372548</c:v>
                </c:pt>
                <c:pt idx="129">
                  <c:v>0.50588235294117645</c:v>
                </c:pt>
                <c:pt idx="130">
                  <c:v>0.50980392156862742</c:v>
                </c:pt>
                <c:pt idx="131">
                  <c:v>0.51372549019607838</c:v>
                </c:pt>
                <c:pt idx="132">
                  <c:v>0.51764705882352946</c:v>
                </c:pt>
                <c:pt idx="133">
                  <c:v>0.52156862745098043</c:v>
                </c:pt>
                <c:pt idx="134">
                  <c:v>0.52549019607843139</c:v>
                </c:pt>
                <c:pt idx="135">
                  <c:v>0.52941176470588236</c:v>
                </c:pt>
                <c:pt idx="136">
                  <c:v>0.53333333333333333</c:v>
                </c:pt>
                <c:pt idx="137">
                  <c:v>0.53725490196078429</c:v>
                </c:pt>
                <c:pt idx="138">
                  <c:v>0.54117647058823526</c:v>
                </c:pt>
                <c:pt idx="139">
                  <c:v>0.54509803921568623</c:v>
                </c:pt>
                <c:pt idx="140">
                  <c:v>0.5490196078431373</c:v>
                </c:pt>
                <c:pt idx="141">
                  <c:v>0.55294117647058827</c:v>
                </c:pt>
                <c:pt idx="142">
                  <c:v>0.55686274509803924</c:v>
                </c:pt>
                <c:pt idx="143">
                  <c:v>0.5607843137254902</c:v>
                </c:pt>
                <c:pt idx="144">
                  <c:v>0.56470588235294117</c:v>
                </c:pt>
                <c:pt idx="145">
                  <c:v>0.56862745098039214</c:v>
                </c:pt>
                <c:pt idx="146">
                  <c:v>0.5725490196078431</c:v>
                </c:pt>
                <c:pt idx="147">
                  <c:v>0.57647058823529407</c:v>
                </c:pt>
                <c:pt idx="148">
                  <c:v>0.58039215686274515</c:v>
                </c:pt>
                <c:pt idx="149">
                  <c:v>0.58431372549019611</c:v>
                </c:pt>
                <c:pt idx="150">
                  <c:v>0.58823529411764708</c:v>
                </c:pt>
                <c:pt idx="151">
                  <c:v>0.59215686274509804</c:v>
                </c:pt>
                <c:pt idx="152">
                  <c:v>0.59607843137254901</c:v>
                </c:pt>
                <c:pt idx="153">
                  <c:v>0.6</c:v>
                </c:pt>
                <c:pt idx="154">
                  <c:v>0.60392156862745094</c:v>
                </c:pt>
                <c:pt idx="155">
                  <c:v>0.60784313725490191</c:v>
                </c:pt>
                <c:pt idx="156">
                  <c:v>0.61176470588235299</c:v>
                </c:pt>
                <c:pt idx="157">
                  <c:v>0.61568627450980395</c:v>
                </c:pt>
                <c:pt idx="158">
                  <c:v>0.61960784313725492</c:v>
                </c:pt>
                <c:pt idx="159">
                  <c:v>0.62352941176470589</c:v>
                </c:pt>
                <c:pt idx="160">
                  <c:v>0.62745098039215685</c:v>
                </c:pt>
                <c:pt idx="161">
                  <c:v>0.63137254901960782</c:v>
                </c:pt>
                <c:pt idx="162">
                  <c:v>0.63529411764705879</c:v>
                </c:pt>
                <c:pt idx="163">
                  <c:v>0.63921568627450975</c:v>
                </c:pt>
                <c:pt idx="164">
                  <c:v>0.64313725490196083</c:v>
                </c:pt>
                <c:pt idx="165">
                  <c:v>0.6470588235294118</c:v>
                </c:pt>
                <c:pt idx="166">
                  <c:v>0.65098039215686276</c:v>
                </c:pt>
                <c:pt idx="167">
                  <c:v>0.65490196078431373</c:v>
                </c:pt>
                <c:pt idx="168">
                  <c:v>0.6588235294117647</c:v>
                </c:pt>
                <c:pt idx="169">
                  <c:v>0.66274509803921566</c:v>
                </c:pt>
                <c:pt idx="170">
                  <c:v>0.66666666666666663</c:v>
                </c:pt>
                <c:pt idx="171">
                  <c:v>0.6705882352941176</c:v>
                </c:pt>
                <c:pt idx="172">
                  <c:v>0.67450980392156867</c:v>
                </c:pt>
                <c:pt idx="173">
                  <c:v>0.67843137254901964</c:v>
                </c:pt>
                <c:pt idx="174">
                  <c:v>0.68235294117647061</c:v>
                </c:pt>
                <c:pt idx="175">
                  <c:v>0.68627450980392157</c:v>
                </c:pt>
                <c:pt idx="176">
                  <c:v>0.69019607843137254</c:v>
                </c:pt>
                <c:pt idx="177">
                  <c:v>0.69411764705882351</c:v>
                </c:pt>
                <c:pt idx="178">
                  <c:v>0.69803921568627447</c:v>
                </c:pt>
                <c:pt idx="179">
                  <c:v>0.70196078431372544</c:v>
                </c:pt>
                <c:pt idx="180">
                  <c:v>0.70588235294117652</c:v>
                </c:pt>
                <c:pt idx="181">
                  <c:v>0.70980392156862748</c:v>
                </c:pt>
                <c:pt idx="182">
                  <c:v>0.71372549019607845</c:v>
                </c:pt>
                <c:pt idx="183">
                  <c:v>0.71764705882352942</c:v>
                </c:pt>
                <c:pt idx="184">
                  <c:v>0.72156862745098038</c:v>
                </c:pt>
                <c:pt idx="185">
                  <c:v>0.72549019607843135</c:v>
                </c:pt>
                <c:pt idx="186">
                  <c:v>0.72941176470588232</c:v>
                </c:pt>
                <c:pt idx="187">
                  <c:v>0.73333333333333328</c:v>
                </c:pt>
                <c:pt idx="188">
                  <c:v>0.73725490196078436</c:v>
                </c:pt>
                <c:pt idx="189">
                  <c:v>0.74117647058823533</c:v>
                </c:pt>
                <c:pt idx="190">
                  <c:v>0.74509803921568629</c:v>
                </c:pt>
                <c:pt idx="191">
                  <c:v>0.74901960784313726</c:v>
                </c:pt>
                <c:pt idx="192">
                  <c:v>0.75294117647058822</c:v>
                </c:pt>
                <c:pt idx="193">
                  <c:v>0.75686274509803919</c:v>
                </c:pt>
                <c:pt idx="194">
                  <c:v>0.76078431372549016</c:v>
                </c:pt>
                <c:pt idx="195">
                  <c:v>0.76470588235294112</c:v>
                </c:pt>
                <c:pt idx="196">
                  <c:v>0.7686274509803922</c:v>
                </c:pt>
                <c:pt idx="197">
                  <c:v>0.77254901960784317</c:v>
                </c:pt>
                <c:pt idx="198">
                  <c:v>0.77647058823529413</c:v>
                </c:pt>
                <c:pt idx="199">
                  <c:v>0.7803921568627451</c:v>
                </c:pt>
                <c:pt idx="200">
                  <c:v>0.78431372549019607</c:v>
                </c:pt>
                <c:pt idx="201">
                  <c:v>0.78823529411764703</c:v>
                </c:pt>
                <c:pt idx="202">
                  <c:v>0.792156862745098</c:v>
                </c:pt>
                <c:pt idx="203">
                  <c:v>0.79607843137254897</c:v>
                </c:pt>
                <c:pt idx="204">
                  <c:v>0.8</c:v>
                </c:pt>
                <c:pt idx="205">
                  <c:v>0.80392156862745101</c:v>
                </c:pt>
                <c:pt idx="206">
                  <c:v>0.80784313725490198</c:v>
                </c:pt>
                <c:pt idx="207">
                  <c:v>0.81176470588235294</c:v>
                </c:pt>
                <c:pt idx="208">
                  <c:v>0.81568627450980391</c:v>
                </c:pt>
                <c:pt idx="209">
                  <c:v>0.81960784313725488</c:v>
                </c:pt>
                <c:pt idx="210">
                  <c:v>0.82352941176470584</c:v>
                </c:pt>
                <c:pt idx="211">
                  <c:v>0.82745098039215681</c:v>
                </c:pt>
                <c:pt idx="212">
                  <c:v>0.83137254901960789</c:v>
                </c:pt>
                <c:pt idx="213">
                  <c:v>0.83529411764705885</c:v>
                </c:pt>
                <c:pt idx="214">
                  <c:v>0.83921568627450982</c:v>
                </c:pt>
                <c:pt idx="215">
                  <c:v>0.84313725490196079</c:v>
                </c:pt>
                <c:pt idx="216">
                  <c:v>0.84705882352941175</c:v>
                </c:pt>
                <c:pt idx="217">
                  <c:v>0.85098039215686272</c:v>
                </c:pt>
                <c:pt idx="218">
                  <c:v>0.85490196078431369</c:v>
                </c:pt>
                <c:pt idx="219">
                  <c:v>0.85882352941176465</c:v>
                </c:pt>
                <c:pt idx="220">
                  <c:v>0.86274509803921573</c:v>
                </c:pt>
                <c:pt idx="221">
                  <c:v>0.8666666666666667</c:v>
                </c:pt>
                <c:pt idx="222">
                  <c:v>0.87058823529411766</c:v>
                </c:pt>
                <c:pt idx="223">
                  <c:v>0.87450980392156863</c:v>
                </c:pt>
                <c:pt idx="224">
                  <c:v>0.8784313725490196</c:v>
                </c:pt>
                <c:pt idx="225">
                  <c:v>0.88235294117647056</c:v>
                </c:pt>
                <c:pt idx="226">
                  <c:v>0.88627450980392153</c:v>
                </c:pt>
                <c:pt idx="227">
                  <c:v>0.8901960784313725</c:v>
                </c:pt>
                <c:pt idx="228">
                  <c:v>0.89411764705882357</c:v>
                </c:pt>
                <c:pt idx="229">
                  <c:v>0.89803921568627454</c:v>
                </c:pt>
                <c:pt idx="230">
                  <c:v>0.90196078431372551</c:v>
                </c:pt>
                <c:pt idx="231">
                  <c:v>0.90588235294117647</c:v>
                </c:pt>
                <c:pt idx="232">
                  <c:v>0.90980392156862744</c:v>
                </c:pt>
                <c:pt idx="233">
                  <c:v>0.9137254901960784</c:v>
                </c:pt>
                <c:pt idx="234">
                  <c:v>0.91764705882352937</c:v>
                </c:pt>
                <c:pt idx="235">
                  <c:v>0.92156862745098034</c:v>
                </c:pt>
                <c:pt idx="236">
                  <c:v>0.92549019607843142</c:v>
                </c:pt>
                <c:pt idx="237">
                  <c:v>0.92941176470588238</c:v>
                </c:pt>
                <c:pt idx="238">
                  <c:v>0.93333333333333335</c:v>
                </c:pt>
                <c:pt idx="239">
                  <c:v>0.93725490196078431</c:v>
                </c:pt>
                <c:pt idx="240">
                  <c:v>0.94117647058823528</c:v>
                </c:pt>
                <c:pt idx="241">
                  <c:v>0.94509803921568625</c:v>
                </c:pt>
                <c:pt idx="242">
                  <c:v>0.94901960784313721</c:v>
                </c:pt>
                <c:pt idx="243">
                  <c:v>0.95294117647058818</c:v>
                </c:pt>
                <c:pt idx="244">
                  <c:v>0.95686274509803926</c:v>
                </c:pt>
                <c:pt idx="245">
                  <c:v>0.96078431372549022</c:v>
                </c:pt>
                <c:pt idx="246">
                  <c:v>0.96470588235294119</c:v>
                </c:pt>
                <c:pt idx="247">
                  <c:v>0.96862745098039216</c:v>
                </c:pt>
                <c:pt idx="248">
                  <c:v>0.97254901960784312</c:v>
                </c:pt>
                <c:pt idx="249">
                  <c:v>0.97647058823529409</c:v>
                </c:pt>
                <c:pt idx="250">
                  <c:v>0.98039215686274506</c:v>
                </c:pt>
                <c:pt idx="251">
                  <c:v>0.98431372549019602</c:v>
                </c:pt>
                <c:pt idx="252">
                  <c:v>0.9882352941176471</c:v>
                </c:pt>
                <c:pt idx="253">
                  <c:v>0.99215686274509807</c:v>
                </c:pt>
                <c:pt idx="254">
                  <c:v>0.99607843137254903</c:v>
                </c:pt>
                <c:pt idx="255">
                  <c:v>1</c:v>
                </c:pt>
              </c:numCache>
            </c:numRef>
          </c:xVal>
          <c:yVal>
            <c:numRef>
              <c:f>quantization!$E$2:$E$342</c:f>
              <c:numCache>
                <c:formatCode>General</c:formatCode>
                <c:ptCount val="34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numCache>
            </c:numRef>
          </c:yVal>
          <c:smooth val="0"/>
          <c:extLst>
            <c:ext xmlns:c16="http://schemas.microsoft.com/office/drawing/2014/chart" uri="{C3380CC4-5D6E-409C-BE32-E72D297353CC}">
              <c16:uniqueId val="{00000047-5F4C-C04C-9A1B-648B895710CC}"/>
            </c:ext>
          </c:extLst>
        </c:ser>
        <c:dLbls>
          <c:showLegendKey val="0"/>
          <c:showVal val="0"/>
          <c:showCatName val="0"/>
          <c:showSerName val="0"/>
          <c:showPercent val="0"/>
          <c:showBubbleSize val="0"/>
        </c:dLbls>
        <c:axId val="131080335"/>
        <c:axId val="131082031"/>
      </c:scatterChart>
      <c:valAx>
        <c:axId val="131080335"/>
        <c:scaling>
          <c:orientation val="minMax"/>
          <c:max val="1"/>
        </c:scaling>
        <c:delete val="0"/>
        <c:axPos val="b"/>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31082031"/>
        <c:crosses val="autoZero"/>
        <c:crossBetween val="midCat"/>
        <c:majorUnit val="0.5"/>
      </c:valAx>
      <c:valAx>
        <c:axId val="131082031"/>
        <c:scaling>
          <c:orientation val="minMax"/>
          <c:max val="1"/>
        </c:scaling>
        <c:delete val="0"/>
        <c:axPos val="l"/>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31080335"/>
        <c:crosses val="autoZero"/>
        <c:crossBetween val="midCat"/>
      </c:valAx>
    </c:plotArea>
    <c:plotVisOnly val="1"/>
    <c:dispBlanksAs val="gap"/>
    <c:showDLblsOverMax val="0"/>
    <c:extLst/>
  </c:chart>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0.21895</cdr:x>
      <cdr:y>0.37635</cdr:y>
    </cdr:from>
    <cdr:to>
      <cdr:x>0.61196</cdr:x>
      <cdr:y>0.53594</cdr:y>
    </cdr:to>
    <cdr:sp macro="" textlink="">
      <cdr:nvSpPr>
        <cdr:cNvPr id="2" name="TextBox 1"/>
        <cdr:cNvSpPr txBox="1"/>
      </cdr:nvSpPr>
      <cdr:spPr>
        <a:xfrm xmlns:a="http://schemas.openxmlformats.org/drawingml/2006/main">
          <a:off x="1979855" y="1849715"/>
          <a:ext cx="3553753" cy="78439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4000" dirty="0">
              <a:solidFill>
                <a:schemeClr val="accent1"/>
              </a:solidFill>
              <a:latin typeface="Times New Roman" charset="0"/>
              <a:ea typeface="Times New Roman" charset="0"/>
              <a:cs typeface="Times New Roman" charset="0"/>
            </a:rPr>
            <a:t>Legitimate</a:t>
          </a:r>
          <a:endParaRPr lang="en-US" sz="3600" dirty="0">
            <a:solidFill>
              <a:schemeClr val="accent1"/>
            </a:solidFill>
            <a:latin typeface="Times New Roman" charset="0"/>
            <a:ea typeface="Times New Roman" charset="0"/>
            <a:cs typeface="Times New Roman" charset="0"/>
          </a:endParaRPr>
        </a:p>
      </cdr:txBody>
    </cdr:sp>
  </cdr:relSizeAnchor>
  <cdr:relSizeAnchor xmlns:cdr="http://schemas.openxmlformats.org/drawingml/2006/chartDrawing">
    <cdr:from>
      <cdr:x>0.64983</cdr:x>
      <cdr:y>0.57607</cdr:y>
    </cdr:from>
    <cdr:to>
      <cdr:x>0.94663</cdr:x>
      <cdr:y>0.69509</cdr:y>
    </cdr:to>
    <cdr:sp macro="" textlink="">
      <cdr:nvSpPr>
        <cdr:cNvPr id="3" name="TextBox 2"/>
        <cdr:cNvSpPr txBox="1"/>
      </cdr:nvSpPr>
      <cdr:spPr>
        <a:xfrm xmlns:a="http://schemas.openxmlformats.org/drawingml/2006/main">
          <a:off x="5876015" y="2831308"/>
          <a:ext cx="2683785" cy="58499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a:r>
            <a:rPr lang="en-US" sz="4000" dirty="0">
              <a:solidFill>
                <a:srgbClr val="C00000"/>
              </a:solidFill>
              <a:latin typeface="Times New Roman" charset="0"/>
              <a:ea typeface="Times New Roman" charset="0"/>
              <a:cs typeface="Times New Roman" charset="0"/>
            </a:rPr>
            <a:t>Adversarial</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72127F-4512-C747-B61A-6E256EB729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D39EAB6-0AE1-DE4F-B829-F48C897105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5AB1B1-B457-B847-9D65-720026744457}" type="datetimeFigureOut">
              <a:rPr lang="en-US" smtClean="0"/>
              <a:t>2/19/18</a:t>
            </a:fld>
            <a:endParaRPr lang="en-US"/>
          </a:p>
        </p:txBody>
      </p:sp>
      <p:sp>
        <p:nvSpPr>
          <p:cNvPr id="4" name="Footer Placeholder 3">
            <a:extLst>
              <a:ext uri="{FF2B5EF4-FFF2-40B4-BE49-F238E27FC236}">
                <a16:creationId xmlns:a16="http://schemas.microsoft.com/office/drawing/2014/main" id="{399B6388-43E0-4F4F-AFC2-0DFD4FE56A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7BB95C1-0C1B-9B49-A8C2-764AD03AC1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CC572D-385A-F04F-9591-86FB4219E01F}" type="slidenum">
              <a:rPr lang="en-US" smtClean="0"/>
              <a:t>‹#›</a:t>
            </a:fld>
            <a:endParaRPr lang="en-US"/>
          </a:p>
        </p:txBody>
      </p:sp>
    </p:spTree>
    <p:extLst>
      <p:ext uri="{BB962C8B-B14F-4D97-AF65-F5344CB8AC3E}">
        <p14:creationId xmlns:p14="http://schemas.microsoft.com/office/powerpoint/2010/main" val="1691601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2B0CA8-0924-0144-890B-C6648035001B}" type="datetimeFigureOut">
              <a:rPr lang="en-US" smtClean="0"/>
              <a:t>2/19/18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157A79-DFDB-6E4F-88EC-44D0F331A678}" type="slidenum">
              <a:rPr lang="en-US" smtClean="0"/>
              <a:t>‹#›</a:t>
            </a:fld>
            <a:endParaRPr lang="en-US"/>
          </a:p>
        </p:txBody>
      </p:sp>
    </p:spTree>
    <p:extLst>
      <p:ext uri="{BB962C8B-B14F-4D97-AF65-F5344CB8AC3E}">
        <p14:creationId xmlns:p14="http://schemas.microsoft.com/office/powerpoint/2010/main" val="1885976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 minutes in total. ~17 mins of presentation and ~3 mins for Q&amp;A.</a:t>
            </a:r>
          </a:p>
        </p:txBody>
      </p:sp>
      <p:sp>
        <p:nvSpPr>
          <p:cNvPr id="4" name="Slide Number Placeholder 3"/>
          <p:cNvSpPr>
            <a:spLocks noGrp="1"/>
          </p:cNvSpPr>
          <p:nvPr>
            <p:ph type="sldNum" sz="quarter" idx="10"/>
          </p:nvPr>
        </p:nvSpPr>
        <p:spPr/>
        <p:txBody>
          <a:bodyPr/>
          <a:lstStyle/>
          <a:p>
            <a:fld id="{F8157A79-DFDB-6E4F-88EC-44D0F331A678}" type="slidenum">
              <a:rPr lang="en-US" smtClean="0"/>
              <a:t>1</a:t>
            </a:fld>
            <a:endParaRPr lang="en-US"/>
          </a:p>
        </p:txBody>
      </p:sp>
    </p:spTree>
    <p:extLst>
      <p:ext uri="{BB962C8B-B14F-4D97-AF65-F5344CB8AC3E}">
        <p14:creationId xmlns:p14="http://schemas.microsoft.com/office/powerpoint/2010/main" val="2840633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second feature squeezing technique we have investigated is spatial smoothing, which includes the median filter and </a:t>
            </a:r>
            <a:r>
              <a:rPr lang="en-US" altLang="zh-Hans" sz="1200" kern="1200" dirty="0">
                <a:solidFill>
                  <a:schemeClr val="tx1"/>
                </a:solidFill>
                <a:effectLst/>
                <a:latin typeface="+mn-lt"/>
                <a:ea typeface="+mn-ea"/>
                <a:cs typeface="+mn-cs"/>
              </a:rPr>
              <a:t>the</a:t>
            </a:r>
            <a:r>
              <a:rPr lang="zh-Hans"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non-local means. The median filter is a well-known smoothing technique in the image processing field. It runs a sliding window over each pixel, and the centering pixel is replaced with the median value of its neighbors.  Many studies have confirmed that it is effective in eliminating salt-and-pepper noise, as is shown by the example </a:t>
            </a:r>
            <a:r>
              <a:rPr lang="en-US" altLang="zh-Hans" sz="1200" kern="1200" dirty="0">
                <a:solidFill>
                  <a:schemeClr val="tx1"/>
                </a:solidFill>
                <a:effectLst/>
                <a:latin typeface="+mn-lt"/>
                <a:ea typeface="+mn-ea"/>
                <a:cs typeface="+mn-cs"/>
              </a:rPr>
              <a:t>on</a:t>
            </a:r>
            <a:r>
              <a:rPr lang="en-US" sz="1200" kern="1200" dirty="0">
                <a:solidFill>
                  <a:schemeClr val="tx1"/>
                </a:solidFill>
                <a:effectLst/>
                <a:latin typeface="+mn-lt"/>
                <a:ea typeface="+mn-ea"/>
                <a:cs typeface="+mn-cs"/>
              </a:rPr>
              <a:t> the right</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side</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F8157A79-DFDB-6E4F-88EC-44D0F331A678}" type="slidenum">
              <a:rPr lang="en-US" smtClean="0"/>
              <a:t>10</a:t>
            </a:fld>
            <a:endParaRPr lang="en-US"/>
          </a:p>
        </p:txBody>
      </p:sp>
    </p:spTree>
    <p:extLst>
      <p:ext uri="{BB962C8B-B14F-4D97-AF65-F5344CB8AC3E}">
        <p14:creationId xmlns:p14="http://schemas.microsoft.com/office/powerpoint/2010/main" val="14496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second smoothing technique is non-local means. There are two major differences compared with the median filter. First, it operates on a patch of pixels instead of a single pixel. Second, it makes use of the similar patches even if they are not neighbors. The center patch is replaced with the weighted mean of the similar patches.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use an airplane image from the CIFAR-10 dataset to explain this method. We want to smooth the square patch p and we have got two reference patches q1 and q2. Because </a:t>
            </a:r>
            <a:r>
              <a:rPr lang="en-US" altLang="zh-Hans" sz="1200" kern="1200" dirty="0">
                <a:solidFill>
                  <a:schemeClr val="tx1"/>
                </a:solidFill>
                <a:effectLst/>
                <a:latin typeface="+mn-lt"/>
                <a:ea typeface="+mn-ea"/>
                <a:cs typeface="+mn-cs"/>
              </a:rPr>
              <a:t>the</a:t>
            </a:r>
            <a:r>
              <a:rPr lang="zh-Hans"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patch q1 is more similar to the </a:t>
            </a:r>
            <a:r>
              <a:rPr lang="en-US" altLang="zh-Hans" sz="1200" kern="1200" dirty="0">
                <a:solidFill>
                  <a:schemeClr val="tx1"/>
                </a:solidFill>
                <a:effectLst/>
                <a:latin typeface="+mn-lt"/>
                <a:ea typeface="+mn-ea"/>
                <a:cs typeface="+mn-cs"/>
              </a:rPr>
              <a:t>target</a:t>
            </a:r>
            <a:r>
              <a:rPr lang="zh-Hans"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patch p, its weight will be larger than that of q2. Since there could be many reference patches, we often limit the search to a smaller region. Although the method is not global, it is indeed non-local.</a:t>
            </a:r>
          </a:p>
          <a:p>
            <a:endParaRPr lang="en-US" dirty="0"/>
          </a:p>
        </p:txBody>
      </p:sp>
      <p:sp>
        <p:nvSpPr>
          <p:cNvPr id="4" name="Slide Number Placeholder 3"/>
          <p:cNvSpPr>
            <a:spLocks noGrp="1"/>
          </p:cNvSpPr>
          <p:nvPr>
            <p:ph type="sldNum" sz="quarter" idx="10"/>
          </p:nvPr>
        </p:nvSpPr>
        <p:spPr/>
        <p:txBody>
          <a:bodyPr/>
          <a:lstStyle/>
          <a:p>
            <a:fld id="{F8157A79-DFDB-6E4F-88EC-44D0F331A678}" type="slidenum">
              <a:rPr lang="en-US" smtClean="0"/>
              <a:t>11</a:t>
            </a:fld>
            <a:endParaRPr lang="en-US"/>
          </a:p>
        </p:txBody>
      </p:sp>
    </p:spTree>
    <p:extLst>
      <p:ext uri="{BB962C8B-B14F-4D97-AF65-F5344CB8AC3E}">
        <p14:creationId xmlns:p14="http://schemas.microsoft.com/office/powerpoint/2010/main" val="752379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use the same image to demonstrate the effect of the two smoothing methods. We have generated two adversarial examples, using Basic Iterative Method and JSMA. Even though the three images are different due to adversarial perturbations, median filter blurs them into similar results. Particularly, it eliminates most of the JSMA perturbations, because they are similar to salt-and-pepper noise.   Non-local Means also smooths the images. We can tell that it preserves more edges and creates a smoother background.</a:t>
            </a:r>
          </a:p>
        </p:txBody>
      </p:sp>
      <p:sp>
        <p:nvSpPr>
          <p:cNvPr id="4" name="Slide Number Placeholder 3"/>
          <p:cNvSpPr>
            <a:spLocks noGrp="1"/>
          </p:cNvSpPr>
          <p:nvPr>
            <p:ph type="sldNum" sz="quarter" idx="10"/>
          </p:nvPr>
        </p:nvSpPr>
        <p:spPr/>
        <p:txBody>
          <a:bodyPr/>
          <a:lstStyle/>
          <a:p>
            <a:fld id="{F8157A79-DFDB-6E4F-88EC-44D0F331A678}" type="slidenum">
              <a:rPr lang="en-US" smtClean="0"/>
              <a:t>12</a:t>
            </a:fld>
            <a:endParaRPr lang="en-US"/>
          </a:p>
        </p:txBody>
      </p:sp>
    </p:spTree>
    <p:extLst>
      <p:ext uri="{BB962C8B-B14F-4D97-AF65-F5344CB8AC3E}">
        <p14:creationId xmlns:p14="http://schemas.microsoft.com/office/powerpoint/2010/main" val="3183402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model accuracy also confirms our observation. Here we present the accuracy on the ImageNet dataset. Comparing the baseline accuracy without feature squeezing, we can tell that the two squeezers increase the accuracy on adversarial examples a lot, from 2 percent to over 50%, while there is only a little drop on the accuracy of legitimate images.</a:t>
            </a:r>
          </a:p>
          <a:p>
            <a:endParaRPr lang="en-US" dirty="0"/>
          </a:p>
        </p:txBody>
      </p:sp>
      <p:sp>
        <p:nvSpPr>
          <p:cNvPr id="4" name="Slide Number Placeholder 3"/>
          <p:cNvSpPr>
            <a:spLocks noGrp="1"/>
          </p:cNvSpPr>
          <p:nvPr>
            <p:ph type="sldNum" sz="quarter" idx="10"/>
          </p:nvPr>
        </p:nvSpPr>
        <p:spPr/>
        <p:txBody>
          <a:bodyPr/>
          <a:lstStyle/>
          <a:p>
            <a:fld id="{F8157A79-DFDB-6E4F-88EC-44D0F331A678}" type="slidenum">
              <a:rPr lang="en-US" smtClean="0"/>
              <a:t>13</a:t>
            </a:fld>
            <a:endParaRPr lang="en-US"/>
          </a:p>
        </p:txBody>
      </p:sp>
    </p:spTree>
    <p:extLst>
      <p:ext uri="{BB962C8B-B14F-4D97-AF65-F5344CB8AC3E}">
        <p14:creationId xmlns:p14="http://schemas.microsoft.com/office/powerpoint/2010/main" val="2753034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are other potential feature squeezing methods that could fit in our general framework, which will be interesting to investigate in the future.</a:t>
            </a:r>
          </a:p>
        </p:txBody>
      </p:sp>
      <p:sp>
        <p:nvSpPr>
          <p:cNvPr id="4" name="Slide Number Placeholder 3"/>
          <p:cNvSpPr>
            <a:spLocks noGrp="1"/>
          </p:cNvSpPr>
          <p:nvPr>
            <p:ph type="sldNum" sz="quarter" idx="10"/>
          </p:nvPr>
        </p:nvSpPr>
        <p:spPr/>
        <p:txBody>
          <a:bodyPr/>
          <a:lstStyle/>
          <a:p>
            <a:fld id="{F8157A79-DFDB-6E4F-88EC-44D0F331A678}" type="slidenum">
              <a:rPr lang="en-US" smtClean="0"/>
              <a:t>14</a:t>
            </a:fld>
            <a:endParaRPr lang="en-US"/>
          </a:p>
        </p:txBody>
      </p:sp>
    </p:spTree>
    <p:extLst>
      <p:ext uri="{BB962C8B-B14F-4D97-AF65-F5344CB8AC3E}">
        <p14:creationId xmlns:p14="http://schemas.microsoft.com/office/powerpoint/2010/main" val="4277526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I will present the evaluation results on detection using the three feature squeezers which I introduced earlier. We conducted the experiment on three image datasets. We considered seven different attacks, both untargeted and targeted attacks. The detector is trained on a balanced dataset and we report the validation results. </a:t>
            </a:r>
          </a:p>
          <a:p>
            <a:endParaRPr lang="en-US" dirty="0"/>
          </a:p>
        </p:txBody>
      </p:sp>
      <p:sp>
        <p:nvSpPr>
          <p:cNvPr id="4" name="Slide Number Placeholder 3"/>
          <p:cNvSpPr>
            <a:spLocks noGrp="1"/>
          </p:cNvSpPr>
          <p:nvPr>
            <p:ph type="sldNum" sz="quarter" idx="10"/>
          </p:nvPr>
        </p:nvSpPr>
        <p:spPr/>
        <p:txBody>
          <a:bodyPr/>
          <a:lstStyle/>
          <a:p>
            <a:fld id="{F8157A79-DFDB-6E4F-88EC-44D0F331A678}" type="slidenum">
              <a:rPr lang="en-US" smtClean="0"/>
              <a:t>15</a:t>
            </a:fld>
            <a:endParaRPr lang="en-US"/>
          </a:p>
        </p:txBody>
      </p:sp>
    </p:spTree>
    <p:extLst>
      <p:ext uri="{BB962C8B-B14F-4D97-AF65-F5344CB8AC3E}">
        <p14:creationId xmlns:p14="http://schemas.microsoft.com/office/powerpoint/2010/main" val="2241060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first consider a threat model that the adversary knows everything about the target model but is not aware of our detector.</a:t>
            </a:r>
          </a:p>
          <a:p>
            <a:endParaRPr lang="en-US" dirty="0"/>
          </a:p>
        </p:txBody>
      </p:sp>
      <p:sp>
        <p:nvSpPr>
          <p:cNvPr id="4" name="Slide Number Placeholder 3"/>
          <p:cNvSpPr>
            <a:spLocks noGrp="1"/>
          </p:cNvSpPr>
          <p:nvPr>
            <p:ph type="sldNum" sz="quarter" idx="10"/>
          </p:nvPr>
        </p:nvSpPr>
        <p:spPr/>
        <p:txBody>
          <a:bodyPr/>
          <a:lstStyle/>
          <a:p>
            <a:fld id="{F8157A79-DFDB-6E4F-88EC-44D0F331A678}" type="slidenum">
              <a:rPr lang="en-US" smtClean="0"/>
              <a:t>16</a:t>
            </a:fld>
            <a:endParaRPr lang="en-US"/>
          </a:p>
        </p:txBody>
      </p:sp>
    </p:spTree>
    <p:extLst>
      <p:ext uri="{BB962C8B-B14F-4D97-AF65-F5344CB8AC3E}">
        <p14:creationId xmlns:p14="http://schemas.microsoft.com/office/powerpoint/2010/main" val="1897960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run the feature squeezers and aggregate the L1 scores using the max function. The histogram represents the distribution of the maximum L1 score on MNIST. We can roughly tell that adversarial examples have higher L1 scores. The training process is to select a threshold value according to some constraints. Here we select a threshold so that the false positive rate is below 5% on the training dataset.</a:t>
            </a:r>
          </a:p>
        </p:txBody>
      </p:sp>
      <p:sp>
        <p:nvSpPr>
          <p:cNvPr id="4" name="Slide Number Placeholder 3"/>
          <p:cNvSpPr>
            <a:spLocks noGrp="1"/>
          </p:cNvSpPr>
          <p:nvPr>
            <p:ph type="sldNum" sz="quarter" idx="10"/>
          </p:nvPr>
        </p:nvSpPr>
        <p:spPr/>
        <p:txBody>
          <a:bodyPr/>
          <a:lstStyle/>
          <a:p>
            <a:fld id="{F8157A79-DFDB-6E4F-88EC-44D0F331A678}" type="slidenum">
              <a:rPr lang="en-US" smtClean="0"/>
              <a:t>17</a:t>
            </a:fld>
            <a:endParaRPr lang="en-US"/>
          </a:p>
        </p:txBody>
      </p:sp>
    </p:spTree>
    <p:extLst>
      <p:ext uri="{BB962C8B-B14F-4D97-AF65-F5344CB8AC3E}">
        <p14:creationId xmlns:p14="http://schemas.microsoft.com/office/powerpoint/2010/main" val="1631274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report the detection rates of each attack on the MNIST dataset. We found that bit depth reduction if more effective on </a:t>
            </a:r>
            <a:r>
              <a:rPr lang="en-US" sz="1200" kern="1200" dirty="0" err="1">
                <a:solidFill>
                  <a:schemeClr val="tx1"/>
                </a:solidFill>
                <a:effectLst/>
                <a:latin typeface="+mn-lt"/>
                <a:ea typeface="+mn-ea"/>
                <a:cs typeface="+mn-cs"/>
              </a:rPr>
              <a:t>L_infinity</a:t>
            </a:r>
            <a:r>
              <a:rPr lang="en-US" sz="1200" kern="1200" dirty="0">
                <a:solidFill>
                  <a:schemeClr val="tx1"/>
                </a:solidFill>
                <a:effectLst/>
                <a:latin typeface="+mn-lt"/>
                <a:ea typeface="+mn-ea"/>
                <a:cs typeface="+mn-cs"/>
              </a:rPr>
              <a:t> and L2 attacks, while the median filter is more effective on L_0 attacks. Combining the two squeezers generates a detection rate that is higher than any single squeezer. </a:t>
            </a:r>
          </a:p>
        </p:txBody>
      </p:sp>
      <p:sp>
        <p:nvSpPr>
          <p:cNvPr id="4" name="Slide Number Placeholder 3"/>
          <p:cNvSpPr>
            <a:spLocks noGrp="1"/>
          </p:cNvSpPr>
          <p:nvPr>
            <p:ph type="sldNum" sz="quarter" idx="10"/>
          </p:nvPr>
        </p:nvSpPr>
        <p:spPr/>
        <p:txBody>
          <a:bodyPr/>
          <a:lstStyle/>
          <a:p>
            <a:fld id="{F8157A79-DFDB-6E4F-88EC-44D0F331A678}" type="slidenum">
              <a:rPr lang="en-US" smtClean="0"/>
              <a:t>18</a:t>
            </a:fld>
            <a:endParaRPr lang="en-US"/>
          </a:p>
        </p:txBody>
      </p:sp>
    </p:spTree>
    <p:extLst>
      <p:ext uri="{BB962C8B-B14F-4D97-AF65-F5344CB8AC3E}">
        <p14:creationId xmlns:p14="http://schemas.microsoft.com/office/powerpoint/2010/main" val="274232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aggregated results on all three datasets are available on this table. We report the threshold values, the false positive rates, the detection rates and the ROC-AUC scores. We can tell that the detection result on MNIST is the best among all datasets, with a ROC-AUC score very close to 1. We might be able to increase the results on CIFAR-10 and ImageNet using other squeezers in the future.</a:t>
            </a:r>
          </a:p>
        </p:txBody>
      </p:sp>
      <p:sp>
        <p:nvSpPr>
          <p:cNvPr id="4" name="Slide Number Placeholder 3"/>
          <p:cNvSpPr>
            <a:spLocks noGrp="1"/>
          </p:cNvSpPr>
          <p:nvPr>
            <p:ph type="sldNum" sz="quarter" idx="10"/>
          </p:nvPr>
        </p:nvSpPr>
        <p:spPr/>
        <p:txBody>
          <a:bodyPr/>
          <a:lstStyle/>
          <a:p>
            <a:fld id="{F8157A79-DFDB-6E4F-88EC-44D0F331A678}" type="slidenum">
              <a:rPr lang="en-US" smtClean="0"/>
              <a:t>19</a:t>
            </a:fld>
            <a:endParaRPr lang="en-US"/>
          </a:p>
        </p:txBody>
      </p:sp>
    </p:spTree>
    <p:extLst>
      <p:ext uri="{BB962C8B-B14F-4D97-AF65-F5344CB8AC3E}">
        <p14:creationId xmlns:p14="http://schemas.microsoft.com/office/powerpoint/2010/main" val="2334274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we all know, deep learning has been extremely successful on the image classification problems. We initially believed deep learning might have found a good way to duplicate human vision. However, researchers have discovered that deep learning models behave very differently on adversarial examples.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Starting from the hand-written digit 1 on the left, an adversary is able to </a:t>
            </a:r>
            <a:r>
              <a:rPr lang="en-US" altLang="zh-Hans" sz="1200" kern="1200" dirty="0">
                <a:solidFill>
                  <a:schemeClr val="tx1"/>
                </a:solidFill>
                <a:effectLst/>
                <a:latin typeface="+mn-lt"/>
                <a:ea typeface="+mn-ea"/>
                <a:cs typeface="+mn-cs"/>
              </a:rPr>
              <a:t>craft</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some</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perturbations</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that</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force</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a</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state-of-the-art</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classifier</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to</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produce</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arbitrary</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predictions</a:t>
            </a:r>
            <a:r>
              <a:rPr lang="en-US" sz="1200" kern="1200" dirty="0">
                <a:solidFill>
                  <a:schemeClr val="tx1"/>
                </a:solidFill>
                <a:effectLst/>
                <a:latin typeface="+mn-lt"/>
                <a:ea typeface="+mn-ea"/>
                <a:cs typeface="+mn-cs"/>
              </a:rPr>
              <a:t>. This could be a huge concern if the deep learning models are used in security-sensitive tasks, because they would not produce reliable predictions under attack.</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8157A79-DFDB-6E4F-88EC-44D0F331A678}" type="slidenum">
              <a:rPr lang="en-US" smtClean="0"/>
              <a:t>2</a:t>
            </a:fld>
            <a:endParaRPr lang="en-US"/>
          </a:p>
        </p:txBody>
      </p:sp>
    </p:spTree>
    <p:extLst>
      <p:ext uri="{BB962C8B-B14F-4D97-AF65-F5344CB8AC3E}">
        <p14:creationId xmlns:p14="http://schemas.microsoft.com/office/powerpoint/2010/main" val="3576786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we will explore if a feature-squeezing-based detector is robust against an adaptive adversary who knows everything about the target model as well as our detector.</a:t>
            </a:r>
          </a:p>
          <a:p>
            <a:endParaRPr lang="en-US" dirty="0"/>
          </a:p>
        </p:txBody>
      </p:sp>
      <p:sp>
        <p:nvSpPr>
          <p:cNvPr id="4" name="Slide Number Placeholder 3"/>
          <p:cNvSpPr>
            <a:spLocks noGrp="1"/>
          </p:cNvSpPr>
          <p:nvPr>
            <p:ph type="sldNum" sz="quarter" idx="10"/>
          </p:nvPr>
        </p:nvSpPr>
        <p:spPr/>
        <p:txBody>
          <a:bodyPr/>
          <a:lstStyle/>
          <a:p>
            <a:fld id="{F8157A79-DFDB-6E4F-88EC-44D0F331A678}" type="slidenum">
              <a:rPr lang="en-US" smtClean="0"/>
              <a:t>20</a:t>
            </a:fld>
            <a:endParaRPr lang="en-US"/>
          </a:p>
        </p:txBody>
      </p:sp>
    </p:spTree>
    <p:extLst>
      <p:ext uri="{BB962C8B-B14F-4D97-AF65-F5344CB8AC3E}">
        <p14:creationId xmlns:p14="http://schemas.microsoft.com/office/powerpoint/2010/main" val="4165641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introduce the adaptive CW2 attack. The original CW2 attack basically has two terms in the objective function: the misclassification term and the distance term. A modern solver is used to search a perturbation that minimizes the objective function. The adaptive CW2 attack adds one more term, which is the detection score given by the target detector.  To the best of our knowledge, this is the state-of-the-art adaptive adversary technique against feature squeezing. </a:t>
            </a:r>
          </a:p>
        </p:txBody>
      </p:sp>
      <p:sp>
        <p:nvSpPr>
          <p:cNvPr id="4" name="Slide Number Placeholder 3"/>
          <p:cNvSpPr>
            <a:spLocks noGrp="1"/>
          </p:cNvSpPr>
          <p:nvPr>
            <p:ph type="sldNum" sz="quarter" idx="10"/>
          </p:nvPr>
        </p:nvSpPr>
        <p:spPr/>
        <p:txBody>
          <a:bodyPr/>
          <a:lstStyle/>
          <a:p>
            <a:fld id="{F8157A79-DFDB-6E4F-88EC-44D0F331A678}" type="slidenum">
              <a:rPr lang="en-US" smtClean="0"/>
              <a:t>21</a:t>
            </a:fld>
            <a:endParaRPr lang="en-US"/>
          </a:p>
        </p:txBody>
      </p:sp>
    </p:spTree>
    <p:extLst>
      <p:ext uri="{BB962C8B-B14F-4D97-AF65-F5344CB8AC3E}">
        <p14:creationId xmlns:p14="http://schemas.microsoft.com/office/powerpoint/2010/main" val="38529456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ran the attack against our detector and found that it often generates adversarial examples that both fool the target model and evade our detector. It is not surprising because the CW attack is unbounded on the perturbation amount. If we take a look at the images, we would find that some of them are unrecognizable to human eyes. </a:t>
            </a:r>
          </a:p>
          <a:p>
            <a:endParaRPr lang="en-US" dirty="0"/>
          </a:p>
        </p:txBody>
      </p:sp>
      <p:sp>
        <p:nvSpPr>
          <p:cNvPr id="4" name="Slide Number Placeholder 3"/>
          <p:cNvSpPr>
            <a:spLocks noGrp="1"/>
          </p:cNvSpPr>
          <p:nvPr>
            <p:ph type="sldNum" sz="quarter" idx="10"/>
          </p:nvPr>
        </p:nvSpPr>
        <p:spPr/>
        <p:txBody>
          <a:bodyPr/>
          <a:lstStyle/>
          <a:p>
            <a:fld id="{F8157A79-DFDB-6E4F-88EC-44D0F331A678}" type="slidenum">
              <a:rPr lang="en-US" smtClean="0"/>
              <a:t>22</a:t>
            </a:fld>
            <a:endParaRPr lang="en-US"/>
          </a:p>
        </p:txBody>
      </p:sp>
    </p:spTree>
    <p:extLst>
      <p:ext uri="{BB962C8B-B14F-4D97-AF65-F5344CB8AC3E}">
        <p14:creationId xmlns:p14="http://schemas.microsoft.com/office/powerpoint/2010/main" val="231358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order to understand the success rate of an adaptive adversary in a more practical setting, we clip the perturbations and report the actual success rates. We found that even with unbounded perturbations, the success rates are much lower than 100%. If we clip the </a:t>
            </a:r>
            <a:r>
              <a:rPr lang="en-US" sz="1200" kern="1200" dirty="0" err="1">
                <a:solidFill>
                  <a:schemeClr val="tx1"/>
                </a:solidFill>
                <a:effectLst/>
                <a:latin typeface="+mn-lt"/>
                <a:ea typeface="+mn-ea"/>
                <a:cs typeface="+mn-cs"/>
              </a:rPr>
              <a:t>perburbations</a:t>
            </a:r>
            <a:r>
              <a:rPr lang="en-US" sz="1200" kern="1200" dirty="0">
                <a:solidFill>
                  <a:schemeClr val="tx1"/>
                </a:solidFill>
                <a:effectLst/>
                <a:latin typeface="+mn-lt"/>
                <a:ea typeface="+mn-ea"/>
                <a:cs typeface="+mn-cs"/>
              </a:rPr>
              <a:t> with a common epsilon value 0.3, the success rates would not be higher than 1%.</a:t>
            </a:r>
          </a:p>
        </p:txBody>
      </p:sp>
      <p:sp>
        <p:nvSpPr>
          <p:cNvPr id="4" name="Slide Number Placeholder 3"/>
          <p:cNvSpPr>
            <a:spLocks noGrp="1"/>
          </p:cNvSpPr>
          <p:nvPr>
            <p:ph type="sldNum" sz="quarter" idx="10"/>
          </p:nvPr>
        </p:nvSpPr>
        <p:spPr/>
        <p:txBody>
          <a:bodyPr/>
          <a:lstStyle/>
          <a:p>
            <a:fld id="{F8157A79-DFDB-6E4F-88EC-44D0F331A678}" type="slidenum">
              <a:rPr lang="en-US" smtClean="0"/>
              <a:t>23</a:t>
            </a:fld>
            <a:endParaRPr lang="en-US"/>
          </a:p>
        </p:txBody>
      </p:sp>
    </p:spTree>
    <p:extLst>
      <p:ext uri="{BB962C8B-B14F-4D97-AF65-F5344CB8AC3E}">
        <p14:creationId xmlns:p14="http://schemas.microsoft.com/office/powerpoint/2010/main" val="19376996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further investigation shows that randomization helps defend against the adaptive adversary. We replace the deterministic binary filter with a randomized one, in which the threshold value follows a normal distribution. Accordingly, we strength the adaptive adversary by attacking an ensemble of 3 detectors with three different thresholds: .4, .5 and .6. </a:t>
            </a:r>
          </a:p>
        </p:txBody>
      </p:sp>
      <p:sp>
        <p:nvSpPr>
          <p:cNvPr id="4" name="Slide Number Placeholder 3"/>
          <p:cNvSpPr>
            <a:spLocks noGrp="1"/>
          </p:cNvSpPr>
          <p:nvPr>
            <p:ph type="sldNum" sz="quarter" idx="10"/>
          </p:nvPr>
        </p:nvSpPr>
        <p:spPr/>
        <p:txBody>
          <a:bodyPr/>
          <a:lstStyle/>
          <a:p>
            <a:fld id="{F8157A79-DFDB-6E4F-88EC-44D0F331A678}" type="slidenum">
              <a:rPr lang="en-US" smtClean="0"/>
              <a:t>24</a:t>
            </a:fld>
            <a:endParaRPr lang="en-US"/>
          </a:p>
        </p:txBody>
      </p:sp>
    </p:spTree>
    <p:extLst>
      <p:ext uri="{BB962C8B-B14F-4D97-AF65-F5344CB8AC3E}">
        <p14:creationId xmlns:p14="http://schemas.microsoft.com/office/powerpoint/2010/main" val="14377558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results show that randomization makes the adversary more difficult to generate adversarial examples. The adversary has to introduce larger perturbations for evading the detector.</a:t>
            </a:r>
          </a:p>
        </p:txBody>
      </p:sp>
      <p:sp>
        <p:nvSpPr>
          <p:cNvPr id="4" name="Slide Number Placeholder 3"/>
          <p:cNvSpPr>
            <a:spLocks noGrp="1"/>
          </p:cNvSpPr>
          <p:nvPr>
            <p:ph type="sldNum" sz="quarter" idx="10"/>
          </p:nvPr>
        </p:nvSpPr>
        <p:spPr/>
        <p:txBody>
          <a:bodyPr/>
          <a:lstStyle/>
          <a:p>
            <a:fld id="{F8157A79-DFDB-6E4F-88EC-44D0F331A678}" type="slidenum">
              <a:rPr lang="en-US" smtClean="0"/>
              <a:t>25</a:t>
            </a:fld>
            <a:endParaRPr lang="en-US"/>
          </a:p>
        </p:txBody>
      </p:sp>
    </p:spTree>
    <p:extLst>
      <p:ext uri="{BB962C8B-B14F-4D97-AF65-F5344CB8AC3E}">
        <p14:creationId xmlns:p14="http://schemas.microsoft.com/office/powerpoint/2010/main" val="18624595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conclusion. Feature squeezing hardens deep learning models by reducing the search space available to an adversary. It gives advantages to the defense side in the arms race with the adaptive adversary. You can read more details on our paper.</a:t>
            </a:r>
          </a:p>
        </p:txBody>
      </p:sp>
      <p:sp>
        <p:nvSpPr>
          <p:cNvPr id="4" name="Slide Number Placeholder 3"/>
          <p:cNvSpPr>
            <a:spLocks noGrp="1"/>
          </p:cNvSpPr>
          <p:nvPr>
            <p:ph type="sldNum" sz="quarter" idx="10"/>
          </p:nvPr>
        </p:nvSpPr>
        <p:spPr/>
        <p:txBody>
          <a:bodyPr/>
          <a:lstStyle/>
          <a:p>
            <a:fld id="{F8157A79-DFDB-6E4F-88EC-44D0F331A678}" type="slidenum">
              <a:rPr lang="en-US" smtClean="0"/>
              <a:t>26</a:t>
            </a:fld>
            <a:endParaRPr lang="en-US"/>
          </a:p>
        </p:txBody>
      </p:sp>
    </p:spTree>
    <p:extLst>
      <p:ext uri="{BB962C8B-B14F-4D97-AF65-F5344CB8AC3E}">
        <p14:creationId xmlns:p14="http://schemas.microsoft.com/office/powerpoint/2010/main" val="3062853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Thanks for listening to the talk. I am ready to take your questions</a:t>
            </a:r>
          </a:p>
        </p:txBody>
      </p:sp>
      <p:sp>
        <p:nvSpPr>
          <p:cNvPr id="4" name="Slide Number Placeholder 3"/>
          <p:cNvSpPr>
            <a:spLocks noGrp="1"/>
          </p:cNvSpPr>
          <p:nvPr>
            <p:ph type="sldNum" sz="quarter" idx="10"/>
          </p:nvPr>
        </p:nvSpPr>
        <p:spPr/>
        <p:txBody>
          <a:bodyPr/>
          <a:lstStyle/>
          <a:p>
            <a:fld id="{F8157A79-DFDB-6E4F-88EC-44D0F331A678}" type="slidenum">
              <a:rPr lang="en-US" smtClean="0"/>
              <a:t>27</a:t>
            </a:fld>
            <a:endParaRPr lang="en-US"/>
          </a:p>
        </p:txBody>
      </p:sp>
    </p:spTree>
    <p:extLst>
      <p:ext uri="{BB962C8B-B14F-4D97-AF65-F5344CB8AC3E}">
        <p14:creationId xmlns:p14="http://schemas.microsoft.com/office/powerpoint/2010/main" val="18229984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157A79-DFDB-6E4F-88EC-44D0F331A678}" type="slidenum">
              <a:rPr lang="en-US" smtClean="0"/>
              <a:t>30</a:t>
            </a:fld>
            <a:endParaRPr lang="en-US"/>
          </a:p>
        </p:txBody>
      </p:sp>
    </p:spTree>
    <p:extLst>
      <p:ext uri="{BB962C8B-B14F-4D97-AF65-F5344CB8AC3E}">
        <p14:creationId xmlns:p14="http://schemas.microsoft.com/office/powerpoint/2010/main" val="1820216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we could train a model that perfectly duplicates human vision, it would have solved the problem. But cognitive scientists and computer vision experts tell us that we are still far from there. </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Instead, researchers have developed some techniques making it harder to find adversarial examples. However, subsequent studies pointed out that most of the existing defense techniques could be effectively bypassed. The arms race may never end.</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this work, we propose to change this game with Feature Squeezing, a general framework that reduces the search space available for an adversary and detects adversarial examples. </a:t>
            </a:r>
          </a:p>
          <a:p>
            <a:endParaRPr lang="en-US" dirty="0"/>
          </a:p>
        </p:txBody>
      </p:sp>
      <p:sp>
        <p:nvSpPr>
          <p:cNvPr id="4" name="Slide Number Placeholder 3"/>
          <p:cNvSpPr>
            <a:spLocks noGrp="1"/>
          </p:cNvSpPr>
          <p:nvPr>
            <p:ph type="sldNum" sz="quarter" idx="10"/>
          </p:nvPr>
        </p:nvSpPr>
        <p:spPr/>
        <p:txBody>
          <a:bodyPr/>
          <a:lstStyle/>
          <a:p>
            <a:fld id="{F8157A79-DFDB-6E4F-88EC-44D0F331A678}" type="slidenum">
              <a:rPr lang="en-US" smtClean="0"/>
              <a:t>3</a:t>
            </a:fld>
            <a:endParaRPr lang="en-US"/>
          </a:p>
        </p:txBody>
      </p:sp>
    </p:spTree>
    <p:extLst>
      <p:ext uri="{BB962C8B-B14F-4D97-AF65-F5344CB8AC3E}">
        <p14:creationId xmlns:p14="http://schemas.microsoft.com/office/powerpoint/2010/main" val="2856611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talk, I will first introduce the general framework of feature squeezing, followed by the two squeezers we explored in our paper: bit-depth reduction and spatial smoothing. We evaluate the detection performance under two different threat models: the oblivious adversary and the adaptive adversary.</a:t>
            </a:r>
          </a:p>
          <a:p>
            <a:endParaRPr lang="en-US" dirty="0"/>
          </a:p>
        </p:txBody>
      </p:sp>
      <p:sp>
        <p:nvSpPr>
          <p:cNvPr id="4" name="Slide Number Placeholder 3"/>
          <p:cNvSpPr>
            <a:spLocks noGrp="1"/>
          </p:cNvSpPr>
          <p:nvPr>
            <p:ph type="sldNum" sz="quarter" idx="10"/>
          </p:nvPr>
        </p:nvSpPr>
        <p:spPr/>
        <p:txBody>
          <a:bodyPr/>
          <a:lstStyle/>
          <a:p>
            <a:fld id="{F8157A79-DFDB-6E4F-88EC-44D0F331A678}" type="slidenum">
              <a:rPr lang="en-US" smtClean="0"/>
              <a:t>4</a:t>
            </a:fld>
            <a:endParaRPr lang="en-US"/>
          </a:p>
        </p:txBody>
      </p:sp>
    </p:spTree>
    <p:extLst>
      <p:ext uri="{BB962C8B-B14F-4D97-AF65-F5344CB8AC3E}">
        <p14:creationId xmlns:p14="http://schemas.microsoft.com/office/powerpoint/2010/main" val="1235125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First, let me introduce the general framework of feature squeezing. Initially without any defense technique, we would directly take the prediction output from a deep learning model. In the feature squeezing framework, we would pre-process the input with a feature squeezer and get a second prediction.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feature squeezer coalesces similar samples into a single one. It barely changes the image semantics, so the two predictions should be similar for a legitimate input. However, the adversarial perturbations might be destructed by feature squeezing. As a result, the two predictions</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of</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an</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adversarial</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example</a:t>
            </a:r>
            <a:r>
              <a:rPr lang="en-US" sz="1200" kern="1200" dirty="0">
                <a:solidFill>
                  <a:schemeClr val="tx1"/>
                </a:solidFill>
                <a:effectLst/>
                <a:latin typeface="+mn-lt"/>
                <a:ea typeface="+mn-ea"/>
                <a:cs typeface="+mn-cs"/>
              </a:rPr>
              <a:t> are likely to be different</a:t>
            </a:r>
            <a:r>
              <a:rPr lang="en-US" altLang="zh-Han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employ the L1 distance metric to model the difference between the two predictions. If the L1 distance is larger than a specific value T, the framework raises an alert that the input is likely to be adversarial.</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current framework is simple and straightforward. However, we haven't found any single squeezer that is universally effective on all existing adversarial methods. </a:t>
            </a:r>
          </a:p>
        </p:txBody>
      </p:sp>
      <p:sp>
        <p:nvSpPr>
          <p:cNvPr id="4" name="Slide Number Placeholder 3"/>
          <p:cNvSpPr>
            <a:spLocks noGrp="1"/>
          </p:cNvSpPr>
          <p:nvPr>
            <p:ph type="sldNum" sz="quarter" idx="10"/>
          </p:nvPr>
        </p:nvSpPr>
        <p:spPr/>
        <p:txBody>
          <a:bodyPr/>
          <a:lstStyle/>
          <a:p>
            <a:fld id="{F8157A79-DFDB-6E4F-88EC-44D0F331A678}" type="slidenum">
              <a:rPr lang="en-US" smtClean="0"/>
              <a:t>5</a:t>
            </a:fld>
            <a:endParaRPr lang="en-US"/>
          </a:p>
        </p:txBody>
      </p:sp>
    </p:spTree>
    <p:extLst>
      <p:ext uri="{BB962C8B-B14F-4D97-AF65-F5344CB8AC3E}">
        <p14:creationId xmlns:p14="http://schemas.microsoft.com/office/powerpoint/2010/main" val="765009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Therefore, we add multiple squeezers in the framework which generates multiple L1 scores. We use a max function to aggregate these L1 scores. If the maximum L1 score is larger than a threshold, the framework raises an alert.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I will introduce the feature squeezers we explored in the paper.  They are Bit depth reduction and spatial smoothing. Let's start with bit depth reduction.</a:t>
            </a:r>
          </a:p>
          <a:p>
            <a:endParaRPr lang="en-US" dirty="0"/>
          </a:p>
        </p:txBody>
      </p:sp>
      <p:sp>
        <p:nvSpPr>
          <p:cNvPr id="4" name="Slide Number Placeholder 3"/>
          <p:cNvSpPr>
            <a:spLocks noGrp="1"/>
          </p:cNvSpPr>
          <p:nvPr>
            <p:ph type="sldNum" sz="quarter" idx="10"/>
          </p:nvPr>
        </p:nvSpPr>
        <p:spPr/>
        <p:txBody>
          <a:bodyPr/>
          <a:lstStyle/>
          <a:p>
            <a:fld id="{F8157A79-DFDB-6E4F-88EC-44D0F331A678}" type="slidenum">
              <a:rPr lang="en-US" smtClean="0"/>
              <a:t>6</a:t>
            </a:fld>
            <a:endParaRPr lang="en-US"/>
          </a:p>
        </p:txBody>
      </p:sp>
    </p:spTree>
    <p:extLst>
      <p:ext uri="{BB962C8B-B14F-4D97-AF65-F5344CB8AC3E}">
        <p14:creationId xmlns:p14="http://schemas.microsoft.com/office/powerpoint/2010/main" val="4137792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the signal processing field, the continuous natural signals are typically quantized into discrete representations. For images, we often use 8-bit integers to encode each pixel, which contains 256 levels. We </a:t>
            </a:r>
            <a:r>
              <a:rPr lang="en-US" altLang="zh-Hans" sz="1200" kern="1200" dirty="0">
                <a:solidFill>
                  <a:schemeClr val="tx1"/>
                </a:solidFill>
                <a:effectLst/>
                <a:latin typeface="+mn-lt"/>
                <a:ea typeface="+mn-ea"/>
                <a:cs typeface="+mn-cs"/>
              </a:rPr>
              <a:t>have</a:t>
            </a:r>
            <a:r>
              <a:rPr lang="zh-Hans"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found that we don't have to use the 8-bit encoding for many image classification tasks. Using fewer bits would do the same thing, but it reduces the search space available for an adversary. </a:t>
            </a:r>
          </a:p>
          <a:p>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Here we show an example on the right side. Starting with a hand-written digit "1" at the top, we have generated an adversarial example at the bottom. If we reduce the encoding bits from 8 to 1, we will find that the resulting image is very similar to the original one. On the other hand, a lot of perturbations are filtered for the adversarial image, </a:t>
            </a:r>
            <a:r>
              <a:rPr lang="en-US" altLang="zh-Hans" sz="1200" kern="1200" dirty="0">
                <a:solidFill>
                  <a:schemeClr val="tx1"/>
                </a:solidFill>
                <a:effectLst/>
                <a:latin typeface="+mn-lt"/>
                <a:ea typeface="+mn-ea"/>
                <a:cs typeface="+mn-cs"/>
              </a:rPr>
              <a:t>resulting</a:t>
            </a:r>
            <a:r>
              <a:rPr 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in</a:t>
            </a:r>
            <a:r>
              <a:rPr lang="zh-Hans"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more reliable prediction.</a:t>
            </a:r>
          </a:p>
        </p:txBody>
      </p:sp>
      <p:sp>
        <p:nvSpPr>
          <p:cNvPr id="4" name="Slide Number Placeholder 3"/>
          <p:cNvSpPr>
            <a:spLocks noGrp="1"/>
          </p:cNvSpPr>
          <p:nvPr>
            <p:ph type="sldNum" sz="quarter" idx="10"/>
          </p:nvPr>
        </p:nvSpPr>
        <p:spPr/>
        <p:txBody>
          <a:bodyPr/>
          <a:lstStyle/>
          <a:p>
            <a:fld id="{F8157A79-DFDB-6E4F-88EC-44D0F331A678}" type="slidenum">
              <a:rPr lang="en-US" smtClean="0"/>
              <a:t>7</a:t>
            </a:fld>
            <a:endParaRPr lang="en-US"/>
          </a:p>
        </p:txBody>
      </p:sp>
    </p:spTree>
    <p:extLst>
      <p:ext uri="{BB962C8B-B14F-4D97-AF65-F5344CB8AC3E}">
        <p14:creationId xmlns:p14="http://schemas.microsoft.com/office/powerpoint/2010/main" val="295822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s" sz="1200" kern="1200" dirty="0">
                <a:solidFill>
                  <a:schemeClr val="tx1"/>
                </a:solidFill>
                <a:effectLst/>
                <a:latin typeface="+mn-lt"/>
                <a:ea typeface="+mn-ea"/>
                <a:cs typeface="+mn-cs"/>
              </a:rPr>
              <a:t>W</a:t>
            </a:r>
            <a:r>
              <a:rPr lang="en-US" sz="1200" kern="1200" dirty="0">
                <a:solidFill>
                  <a:schemeClr val="tx1"/>
                </a:solidFill>
                <a:effectLst/>
                <a:latin typeface="+mn-lt"/>
                <a:ea typeface="+mn-ea"/>
                <a:cs typeface="+mn-cs"/>
              </a:rPr>
              <a:t>e give more examples of bit depth reduction</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on</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this</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page</a:t>
            </a:r>
            <a:r>
              <a:rPr lang="en-US" sz="1200" kern="1200" dirty="0">
                <a:solidFill>
                  <a:schemeClr val="tx1"/>
                </a:solidFill>
                <a:effectLst/>
                <a:latin typeface="+mn-lt"/>
                <a:ea typeface="+mn-ea"/>
                <a:cs typeface="+mn-cs"/>
              </a:rPr>
              <a:t>. We have four different adversarial examples, respectively generated by Fast Gradient Sign Method, Basic Iterative Method, and the two </a:t>
            </a:r>
            <a:r>
              <a:rPr lang="en-US" sz="1200" kern="1200" dirty="0" err="1">
                <a:solidFill>
                  <a:schemeClr val="tx1"/>
                </a:solidFill>
                <a:effectLst/>
                <a:latin typeface="+mn-lt"/>
                <a:ea typeface="+mn-ea"/>
                <a:cs typeface="+mn-cs"/>
              </a:rPr>
              <a:t>Carlini</a:t>
            </a:r>
            <a:r>
              <a:rPr lang="en-US" sz="1200" kern="1200" dirty="0">
                <a:solidFill>
                  <a:schemeClr val="tx1"/>
                </a:solidFill>
                <a:effectLst/>
                <a:latin typeface="+mn-lt"/>
                <a:ea typeface="+mn-ea"/>
                <a:cs typeface="+mn-cs"/>
              </a:rPr>
              <a:t> &amp; Wagner attacks. It is obvious that reducing the encoding bits to 1 effectively eliminates adversarial perturbations while preserving the image semantics. </a:t>
            </a:r>
          </a:p>
        </p:txBody>
      </p:sp>
      <p:sp>
        <p:nvSpPr>
          <p:cNvPr id="4" name="Slide Number Placeholder 3"/>
          <p:cNvSpPr>
            <a:spLocks noGrp="1"/>
          </p:cNvSpPr>
          <p:nvPr>
            <p:ph type="sldNum" sz="quarter" idx="10"/>
          </p:nvPr>
        </p:nvSpPr>
        <p:spPr/>
        <p:txBody>
          <a:bodyPr/>
          <a:lstStyle/>
          <a:p>
            <a:fld id="{F8157A79-DFDB-6E4F-88EC-44D0F331A678}" type="slidenum">
              <a:rPr lang="en-US" smtClean="0"/>
              <a:t>8</a:t>
            </a:fld>
            <a:endParaRPr lang="en-US"/>
          </a:p>
        </p:txBody>
      </p:sp>
    </p:spTree>
    <p:extLst>
      <p:ext uri="{BB962C8B-B14F-4D97-AF65-F5344CB8AC3E}">
        <p14:creationId xmlns:p14="http://schemas.microsoft.com/office/powerpoint/2010/main" val="3323553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model accuracy results further confirm this observation. Let's take a look at the MNIST dataset. Without feature squeezing, the accuracy on adversarial examples is 13%.  By contrast, the accuracy is increased to </a:t>
            </a:r>
            <a:r>
              <a:rPr lang="en-US" altLang="zh-Hans" sz="1200" kern="1200" dirty="0">
                <a:solidFill>
                  <a:schemeClr val="tx1"/>
                </a:solidFill>
                <a:effectLst/>
                <a:latin typeface="+mn-lt"/>
                <a:ea typeface="+mn-ea"/>
                <a:cs typeface="+mn-cs"/>
              </a:rPr>
              <a:t>62</a:t>
            </a:r>
            <a:r>
              <a:rPr lang="en-US" sz="1200" kern="1200" dirty="0">
                <a:solidFill>
                  <a:schemeClr val="tx1"/>
                </a:solidFill>
                <a:effectLst/>
                <a:latin typeface="+mn-lt"/>
                <a:ea typeface="+mn-ea"/>
                <a:cs typeface="+mn-cs"/>
              </a:rPr>
              <a:t>% if we transform the images with the 1-bit-depth filter. On the other hand, the accuracy on legitimate examples doesn't change much.  The results on ImageNet are similar to this.</a:t>
            </a:r>
          </a:p>
        </p:txBody>
      </p:sp>
      <p:sp>
        <p:nvSpPr>
          <p:cNvPr id="4" name="Slide Number Placeholder 3"/>
          <p:cNvSpPr>
            <a:spLocks noGrp="1"/>
          </p:cNvSpPr>
          <p:nvPr>
            <p:ph type="sldNum" sz="quarter" idx="10"/>
          </p:nvPr>
        </p:nvSpPr>
        <p:spPr/>
        <p:txBody>
          <a:bodyPr/>
          <a:lstStyle/>
          <a:p>
            <a:fld id="{F8157A79-DFDB-6E4F-88EC-44D0F331A678}" type="slidenum">
              <a:rPr lang="en-US" smtClean="0"/>
              <a:t>9</a:t>
            </a:fld>
            <a:endParaRPr lang="en-US"/>
          </a:p>
        </p:txBody>
      </p:sp>
    </p:spTree>
    <p:extLst>
      <p:ext uri="{BB962C8B-B14F-4D97-AF65-F5344CB8AC3E}">
        <p14:creationId xmlns:p14="http://schemas.microsoft.com/office/powerpoint/2010/main" val="1264375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C2E2183-EACA-8449-817F-9D4B2B95D335}" type="datetime1">
              <a:rPr lang="en-US" smtClean="0"/>
              <a:t>2/19/18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925AC-82DF-0047-9C87-F26B41A1B8A7}" type="slidenum">
              <a:rPr lang="en-US" smtClean="0"/>
              <a:t>‹#›</a:t>
            </a:fld>
            <a:endParaRPr lang="en-US"/>
          </a:p>
        </p:txBody>
      </p:sp>
    </p:spTree>
    <p:extLst>
      <p:ext uri="{BB962C8B-B14F-4D97-AF65-F5344CB8AC3E}">
        <p14:creationId xmlns:p14="http://schemas.microsoft.com/office/powerpoint/2010/main" val="969110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55DB0F-E4D6-4141-90E7-BE0672A61277}" type="datetime1">
              <a:rPr lang="en-US" smtClean="0"/>
              <a:t>2/19/18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925AC-82DF-0047-9C87-F26B41A1B8A7}" type="slidenum">
              <a:rPr lang="en-US" smtClean="0"/>
              <a:t>‹#›</a:t>
            </a:fld>
            <a:endParaRPr lang="en-US"/>
          </a:p>
        </p:txBody>
      </p:sp>
    </p:spTree>
    <p:extLst>
      <p:ext uri="{BB962C8B-B14F-4D97-AF65-F5344CB8AC3E}">
        <p14:creationId xmlns:p14="http://schemas.microsoft.com/office/powerpoint/2010/main" val="813031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9DEC83-3425-2F4C-826D-A0EE7A773AA3}" type="datetime1">
              <a:rPr lang="en-US" smtClean="0"/>
              <a:t>2/19/18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925AC-82DF-0047-9C87-F26B41A1B8A7}" type="slidenum">
              <a:rPr lang="en-US" smtClean="0"/>
              <a:t>‹#›</a:t>
            </a:fld>
            <a:endParaRPr lang="en-US"/>
          </a:p>
        </p:txBody>
      </p:sp>
    </p:spTree>
    <p:extLst>
      <p:ext uri="{BB962C8B-B14F-4D97-AF65-F5344CB8AC3E}">
        <p14:creationId xmlns:p14="http://schemas.microsoft.com/office/powerpoint/2010/main" val="187016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88BB3C-8EC4-9042-AA8F-E0C10442E2BC}" type="datetime1">
              <a:rPr lang="en-US" smtClean="0"/>
              <a:t>2/19/18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925AC-82DF-0047-9C87-F26B41A1B8A7}" type="slidenum">
              <a:rPr lang="en-US" smtClean="0"/>
              <a:t>‹#›</a:t>
            </a:fld>
            <a:endParaRPr lang="en-US"/>
          </a:p>
        </p:txBody>
      </p:sp>
    </p:spTree>
    <p:extLst>
      <p:ext uri="{BB962C8B-B14F-4D97-AF65-F5344CB8AC3E}">
        <p14:creationId xmlns:p14="http://schemas.microsoft.com/office/powerpoint/2010/main" val="1318698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5788A7-6A1E-1743-B2B0-E211DC2E71EA}" type="datetime1">
              <a:rPr lang="en-US" smtClean="0"/>
              <a:t>2/19/18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925AC-82DF-0047-9C87-F26B41A1B8A7}" type="slidenum">
              <a:rPr lang="en-US" smtClean="0"/>
              <a:t>‹#›</a:t>
            </a:fld>
            <a:endParaRPr lang="en-US"/>
          </a:p>
        </p:txBody>
      </p:sp>
    </p:spTree>
    <p:extLst>
      <p:ext uri="{BB962C8B-B14F-4D97-AF65-F5344CB8AC3E}">
        <p14:creationId xmlns:p14="http://schemas.microsoft.com/office/powerpoint/2010/main" val="1338872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6046BE-4087-0F47-85D3-FB0DB84C0430}" type="datetime1">
              <a:rPr lang="en-US" smtClean="0"/>
              <a:t>2/19/18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F925AC-82DF-0047-9C87-F26B41A1B8A7}" type="slidenum">
              <a:rPr lang="en-US" smtClean="0"/>
              <a:t>‹#›</a:t>
            </a:fld>
            <a:endParaRPr lang="en-US"/>
          </a:p>
        </p:txBody>
      </p:sp>
    </p:spTree>
    <p:extLst>
      <p:ext uri="{BB962C8B-B14F-4D97-AF65-F5344CB8AC3E}">
        <p14:creationId xmlns:p14="http://schemas.microsoft.com/office/powerpoint/2010/main" val="1099832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09182D-457C-554F-8A48-1B7B4195D1FA}" type="datetime1">
              <a:rPr lang="en-US" smtClean="0"/>
              <a:t>2/19/18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F925AC-82DF-0047-9C87-F26B41A1B8A7}" type="slidenum">
              <a:rPr lang="en-US" smtClean="0"/>
              <a:t>‹#›</a:t>
            </a:fld>
            <a:endParaRPr lang="en-US"/>
          </a:p>
        </p:txBody>
      </p:sp>
    </p:spTree>
    <p:extLst>
      <p:ext uri="{BB962C8B-B14F-4D97-AF65-F5344CB8AC3E}">
        <p14:creationId xmlns:p14="http://schemas.microsoft.com/office/powerpoint/2010/main" val="1492086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1645CD-4AF8-6E4F-8289-20ABD59B8BF1}" type="datetime1">
              <a:rPr lang="en-US" smtClean="0"/>
              <a:t>2/19/18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F925AC-82DF-0047-9C87-F26B41A1B8A7}" type="slidenum">
              <a:rPr lang="en-US" smtClean="0"/>
              <a:t>‹#›</a:t>
            </a:fld>
            <a:endParaRPr lang="en-US"/>
          </a:p>
        </p:txBody>
      </p:sp>
    </p:spTree>
    <p:extLst>
      <p:ext uri="{BB962C8B-B14F-4D97-AF65-F5344CB8AC3E}">
        <p14:creationId xmlns:p14="http://schemas.microsoft.com/office/powerpoint/2010/main" val="1325511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C3BDE-DF84-7440-8909-C3F5491A0935}" type="datetime1">
              <a:rPr lang="en-US" smtClean="0"/>
              <a:t>2/19/18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F925AC-82DF-0047-9C87-F26B41A1B8A7}" type="slidenum">
              <a:rPr lang="en-US" smtClean="0"/>
              <a:t>‹#›</a:t>
            </a:fld>
            <a:endParaRPr lang="en-US"/>
          </a:p>
        </p:txBody>
      </p:sp>
    </p:spTree>
    <p:extLst>
      <p:ext uri="{BB962C8B-B14F-4D97-AF65-F5344CB8AC3E}">
        <p14:creationId xmlns:p14="http://schemas.microsoft.com/office/powerpoint/2010/main" val="2023691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1540F6-DD51-5D4C-9A4C-5D301FB1D876}" type="datetime1">
              <a:rPr lang="en-US" smtClean="0"/>
              <a:t>2/19/18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F925AC-82DF-0047-9C87-F26B41A1B8A7}" type="slidenum">
              <a:rPr lang="en-US" smtClean="0"/>
              <a:t>‹#›</a:t>
            </a:fld>
            <a:endParaRPr lang="en-US"/>
          </a:p>
        </p:txBody>
      </p:sp>
    </p:spTree>
    <p:extLst>
      <p:ext uri="{BB962C8B-B14F-4D97-AF65-F5344CB8AC3E}">
        <p14:creationId xmlns:p14="http://schemas.microsoft.com/office/powerpoint/2010/main" val="340030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DD5B01-2CB2-2B40-9C27-AD2C0D30C179}" type="datetime1">
              <a:rPr lang="en-US" smtClean="0"/>
              <a:t>2/19/18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F925AC-82DF-0047-9C87-F26B41A1B8A7}" type="slidenum">
              <a:rPr lang="en-US" smtClean="0"/>
              <a:t>‹#›</a:t>
            </a:fld>
            <a:endParaRPr lang="en-US"/>
          </a:p>
        </p:txBody>
      </p:sp>
    </p:spTree>
    <p:extLst>
      <p:ext uri="{BB962C8B-B14F-4D97-AF65-F5344CB8AC3E}">
        <p14:creationId xmlns:p14="http://schemas.microsoft.com/office/powerpoint/2010/main" val="446360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A848DC-BC3D-2049-AB8D-B23677F380D1}" type="datetime1">
              <a:rPr lang="en-US" smtClean="0"/>
              <a:t>2/19/18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F925AC-82DF-0047-9C87-F26B41A1B8A7}" type="slidenum">
              <a:rPr lang="en-US" smtClean="0"/>
              <a:t>‹#›</a:t>
            </a:fld>
            <a:endParaRPr lang="en-US"/>
          </a:p>
        </p:txBody>
      </p:sp>
    </p:spTree>
    <p:extLst>
      <p:ext uri="{BB962C8B-B14F-4D97-AF65-F5344CB8AC3E}">
        <p14:creationId xmlns:p14="http://schemas.microsoft.com/office/powerpoint/2010/main" val="1082807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0.tiff"/><Relationship Id="rId4" Type="http://schemas.openxmlformats.org/officeDocument/2006/relationships/image" Target="../media/image19.tif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tiff"/><Relationship Id="rId5" Type="http://schemas.openxmlformats.org/officeDocument/2006/relationships/image" Target="../media/image4.tiff"/><Relationship Id="rId4" Type="http://schemas.openxmlformats.org/officeDocument/2006/relationships/image" Target="../media/image3.tif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vademl.org/zoo"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tif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tiff"/><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tiff"/><Relationship Id="rId7" Type="http://schemas.openxmlformats.org/officeDocument/2006/relationships/image" Target="../media/image9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7.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6.png"/><Relationship Id="rId4" Type="http://schemas.openxmlformats.org/officeDocument/2006/relationships/image" Target="../media/image5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9316" y="1080965"/>
            <a:ext cx="10663311" cy="2387600"/>
          </a:xfrm>
        </p:spPr>
        <p:txBody>
          <a:bodyPr>
            <a:normAutofit/>
          </a:bodyPr>
          <a:lstStyle/>
          <a:p>
            <a:r>
              <a:rPr lang="en-US" sz="5400" dirty="0"/>
              <a:t>Feature Squeezing: </a:t>
            </a:r>
            <a:br>
              <a:rPr lang="en-US" dirty="0"/>
            </a:br>
            <a:r>
              <a:rPr lang="en-US" sz="3600" dirty="0"/>
              <a:t>Detecting Adversarial Examples in Deep Neural Networks</a:t>
            </a:r>
            <a:endParaRPr lang="en-US" dirty="0"/>
          </a:p>
        </p:txBody>
      </p:sp>
      <p:sp>
        <p:nvSpPr>
          <p:cNvPr id="3" name="Subtitle 2"/>
          <p:cNvSpPr>
            <a:spLocks noGrp="1"/>
          </p:cNvSpPr>
          <p:nvPr>
            <p:ph type="subTitle" idx="1"/>
          </p:nvPr>
        </p:nvSpPr>
        <p:spPr>
          <a:xfrm>
            <a:off x="1448972" y="3817184"/>
            <a:ext cx="9144000" cy="1655762"/>
          </a:xfrm>
        </p:spPr>
        <p:txBody>
          <a:bodyPr>
            <a:normAutofit/>
          </a:bodyPr>
          <a:lstStyle/>
          <a:p>
            <a:r>
              <a:rPr lang="en-US" sz="3200" dirty="0"/>
              <a:t>Weilin Xu        David Evans       </a:t>
            </a:r>
            <a:r>
              <a:rPr lang="en-US" sz="3200" dirty="0" err="1"/>
              <a:t>Yanjun</a:t>
            </a:r>
            <a:r>
              <a:rPr lang="en-US" sz="3200" dirty="0"/>
              <a:t> Qi</a:t>
            </a:r>
            <a:endParaRPr lang="en-US" sz="3600" dirty="0"/>
          </a:p>
        </p:txBody>
      </p:sp>
      <p:pic>
        <p:nvPicPr>
          <p:cNvPr id="4" name="Picture 3"/>
          <p:cNvPicPr>
            <a:picLocks noChangeAspect="1"/>
          </p:cNvPicPr>
          <p:nvPr/>
        </p:nvPicPr>
        <p:blipFill>
          <a:blip r:embed="rId3"/>
          <a:stretch>
            <a:fillRect/>
          </a:stretch>
        </p:blipFill>
        <p:spPr>
          <a:xfrm>
            <a:off x="4917129" y="4832772"/>
            <a:ext cx="2207684" cy="1469252"/>
          </a:xfrm>
          <a:prstGeom prst="rect">
            <a:avLst/>
          </a:prstGeom>
        </p:spPr>
      </p:pic>
      <p:sp>
        <p:nvSpPr>
          <p:cNvPr id="5" name="TextBox 4"/>
          <p:cNvSpPr txBox="1"/>
          <p:nvPr/>
        </p:nvSpPr>
        <p:spPr>
          <a:xfrm>
            <a:off x="4402667" y="626533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21756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9209F-C06E-9B47-A016-0F6A30E5211E}"/>
              </a:ext>
            </a:extLst>
          </p:cNvPr>
          <p:cNvSpPr>
            <a:spLocks noGrp="1"/>
          </p:cNvSpPr>
          <p:nvPr>
            <p:ph type="title"/>
          </p:nvPr>
        </p:nvSpPr>
        <p:spPr/>
        <p:txBody>
          <a:bodyPr/>
          <a:lstStyle/>
          <a:p>
            <a:r>
              <a:rPr lang="en-US" dirty="0"/>
              <a:t>Spatial Smoothing: Median Filter</a:t>
            </a:r>
          </a:p>
        </p:txBody>
      </p:sp>
      <p:sp>
        <p:nvSpPr>
          <p:cNvPr id="3" name="Content Placeholder 2">
            <a:extLst>
              <a:ext uri="{FF2B5EF4-FFF2-40B4-BE49-F238E27FC236}">
                <a16:creationId xmlns:a16="http://schemas.microsoft.com/office/drawing/2014/main" id="{44DF913F-29A3-6941-B5E3-2E2FC889C719}"/>
              </a:ext>
            </a:extLst>
          </p:cNvPr>
          <p:cNvSpPr>
            <a:spLocks noGrp="1"/>
          </p:cNvSpPr>
          <p:nvPr>
            <p:ph idx="1"/>
          </p:nvPr>
        </p:nvSpPr>
        <p:spPr>
          <a:xfrm>
            <a:off x="838200" y="1825625"/>
            <a:ext cx="10515600" cy="4351338"/>
          </a:xfrm>
        </p:spPr>
        <p:txBody>
          <a:bodyPr>
            <a:normAutofit/>
          </a:bodyPr>
          <a:lstStyle/>
          <a:p>
            <a:r>
              <a:rPr lang="en-US" dirty="0"/>
              <a:t>Replace a pixel with median of its neighbors.</a:t>
            </a:r>
          </a:p>
          <a:p>
            <a:r>
              <a:rPr lang="en-US" dirty="0"/>
              <a:t>Effective in eliminating ”salt-and-pepper” noise.</a:t>
            </a:r>
          </a:p>
          <a:p>
            <a:pPr marL="0" indent="0">
              <a:buNone/>
            </a:pPr>
            <a:endParaRPr lang="en-US" dirty="0"/>
          </a:p>
        </p:txBody>
      </p:sp>
      <p:sp>
        <p:nvSpPr>
          <p:cNvPr id="4" name="Slide Number Placeholder 3">
            <a:extLst>
              <a:ext uri="{FF2B5EF4-FFF2-40B4-BE49-F238E27FC236}">
                <a16:creationId xmlns:a16="http://schemas.microsoft.com/office/drawing/2014/main" id="{65EC49BD-E29C-7846-8EBB-D99BCB3574B6}"/>
              </a:ext>
            </a:extLst>
          </p:cNvPr>
          <p:cNvSpPr>
            <a:spLocks noGrp="1"/>
          </p:cNvSpPr>
          <p:nvPr>
            <p:ph type="sldNum" sz="quarter" idx="12"/>
          </p:nvPr>
        </p:nvSpPr>
        <p:spPr/>
        <p:txBody>
          <a:bodyPr/>
          <a:lstStyle/>
          <a:p>
            <a:fld id="{52F925AC-82DF-0047-9C87-F26B41A1B8A7}" type="slidenum">
              <a:rPr lang="en-US" smtClean="0"/>
              <a:t>10</a:t>
            </a:fld>
            <a:endParaRPr lang="en-US"/>
          </a:p>
        </p:txBody>
      </p:sp>
      <p:grpSp>
        <p:nvGrpSpPr>
          <p:cNvPr id="5" name="Group 4">
            <a:extLst>
              <a:ext uri="{FF2B5EF4-FFF2-40B4-BE49-F238E27FC236}">
                <a16:creationId xmlns:a16="http://schemas.microsoft.com/office/drawing/2014/main" id="{A89A45AA-C173-3D41-B348-AF05D1CF2292}"/>
              </a:ext>
            </a:extLst>
          </p:cNvPr>
          <p:cNvGrpSpPr/>
          <p:nvPr/>
        </p:nvGrpSpPr>
        <p:grpSpPr>
          <a:xfrm>
            <a:off x="1380810" y="3583850"/>
            <a:ext cx="2991480" cy="1477869"/>
            <a:chOff x="1159300" y="2682913"/>
            <a:chExt cx="2991480" cy="1477869"/>
          </a:xfrm>
        </p:grpSpPr>
        <p:sp>
          <p:nvSpPr>
            <p:cNvPr id="6" name="Rectangle 5">
              <a:extLst>
                <a:ext uri="{FF2B5EF4-FFF2-40B4-BE49-F238E27FC236}">
                  <a16:creationId xmlns:a16="http://schemas.microsoft.com/office/drawing/2014/main" id="{EC1D03FE-558F-3A4E-9B54-DCC0EA31B6EC}"/>
                </a:ext>
              </a:extLst>
            </p:cNvPr>
            <p:cNvSpPr/>
            <p:nvPr/>
          </p:nvSpPr>
          <p:spPr>
            <a:xfrm>
              <a:off x="1159300" y="3731209"/>
              <a:ext cx="403720" cy="429573"/>
            </a:xfrm>
            <a:prstGeom prst="rect">
              <a:avLst/>
            </a:prstGeom>
            <a:solidFill>
              <a:schemeClr val="accent1">
                <a:lumMod val="40000"/>
                <a:lumOff val="60000"/>
              </a:schemeClr>
            </a:solid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EDCF002-70AD-344F-8802-C0A146A80ABD}"/>
                </a:ext>
              </a:extLst>
            </p:cNvPr>
            <p:cNvSpPr/>
            <p:nvPr/>
          </p:nvSpPr>
          <p:spPr>
            <a:xfrm>
              <a:off x="1159300" y="3207061"/>
              <a:ext cx="403720" cy="429573"/>
            </a:xfrm>
            <a:prstGeom prst="rect">
              <a:avLst/>
            </a:prstGeom>
            <a:solidFill>
              <a:schemeClr val="accent5"/>
            </a:solid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AD617C4-36D4-DE4D-B03D-435C23603A22}"/>
                </a:ext>
              </a:extLst>
            </p:cNvPr>
            <p:cNvSpPr/>
            <p:nvPr/>
          </p:nvSpPr>
          <p:spPr>
            <a:xfrm>
              <a:off x="1159300" y="2682913"/>
              <a:ext cx="403720" cy="429573"/>
            </a:xfrm>
            <a:prstGeom prst="rect">
              <a:avLst/>
            </a:prstGeom>
            <a:solidFill>
              <a:schemeClr val="accent5"/>
            </a:solid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DBD9EC9-A2AD-5A4C-BA9F-3A9837C193CC}"/>
                </a:ext>
              </a:extLst>
            </p:cNvPr>
            <p:cNvSpPr/>
            <p:nvPr/>
          </p:nvSpPr>
          <p:spPr>
            <a:xfrm>
              <a:off x="1651335" y="3731209"/>
              <a:ext cx="403720" cy="429573"/>
            </a:xfrm>
            <a:prstGeom prst="rect">
              <a:avLst/>
            </a:prstGeom>
            <a:solidFill>
              <a:schemeClr val="accent1">
                <a:lumMod val="50000"/>
              </a:schemeClr>
            </a:solid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B9A5604-F8FC-B04F-AEB4-0311AE2BCDF8}"/>
                </a:ext>
              </a:extLst>
            </p:cNvPr>
            <p:cNvSpPr/>
            <p:nvPr/>
          </p:nvSpPr>
          <p:spPr>
            <a:xfrm>
              <a:off x="1651335" y="3207061"/>
              <a:ext cx="403720" cy="429573"/>
            </a:xfrm>
            <a:prstGeom prst="rect">
              <a:avLst/>
            </a:prstGeom>
            <a:solidFill>
              <a:srgbClr val="FFC000"/>
            </a:solid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45631B9-2E13-C84A-89A6-9F1361D61718}"/>
                </a:ext>
              </a:extLst>
            </p:cNvPr>
            <p:cNvSpPr/>
            <p:nvPr/>
          </p:nvSpPr>
          <p:spPr>
            <a:xfrm>
              <a:off x="1651335" y="2682913"/>
              <a:ext cx="403720" cy="429573"/>
            </a:xfrm>
            <a:prstGeom prst="rect">
              <a:avLst/>
            </a:prstGeom>
            <a:solidFill>
              <a:schemeClr val="accent5"/>
            </a:solid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64D0AD-C477-304B-8F69-4B306E2A8C89}"/>
                </a:ext>
              </a:extLst>
            </p:cNvPr>
            <p:cNvSpPr/>
            <p:nvPr/>
          </p:nvSpPr>
          <p:spPr>
            <a:xfrm>
              <a:off x="2156434" y="3731209"/>
              <a:ext cx="403720" cy="429573"/>
            </a:xfrm>
            <a:prstGeom prst="rect">
              <a:avLst/>
            </a:prstGeom>
            <a:solidFill>
              <a:schemeClr val="accent1">
                <a:lumMod val="50000"/>
              </a:schemeClr>
            </a:solid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13EAE5E-E3CD-A946-9DBA-0C365D6388F0}"/>
                </a:ext>
              </a:extLst>
            </p:cNvPr>
            <p:cNvSpPr/>
            <p:nvPr/>
          </p:nvSpPr>
          <p:spPr>
            <a:xfrm>
              <a:off x="2156434" y="3207061"/>
              <a:ext cx="403720" cy="429573"/>
            </a:xfrm>
            <a:prstGeom prst="rect">
              <a:avLst/>
            </a:prstGeom>
            <a:solidFill>
              <a:schemeClr val="accent1">
                <a:lumMod val="60000"/>
                <a:lumOff val="40000"/>
              </a:schemeClr>
            </a:solid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E7E565B-03D0-1B47-AA13-20ECE6397DC5}"/>
                </a:ext>
              </a:extLst>
            </p:cNvPr>
            <p:cNvSpPr/>
            <p:nvPr/>
          </p:nvSpPr>
          <p:spPr>
            <a:xfrm>
              <a:off x="2156434" y="2682913"/>
              <a:ext cx="403720" cy="429573"/>
            </a:xfrm>
            <a:prstGeom prst="rect">
              <a:avLst/>
            </a:prstGeom>
            <a:solidFill>
              <a:schemeClr val="accent1">
                <a:lumMod val="75000"/>
              </a:schemeClr>
            </a:solid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97EED8B-DB8B-5446-A16C-24E8586B9981}"/>
                </a:ext>
              </a:extLst>
            </p:cNvPr>
            <p:cNvSpPr/>
            <p:nvPr/>
          </p:nvSpPr>
          <p:spPr>
            <a:xfrm>
              <a:off x="3747060" y="3194965"/>
              <a:ext cx="403720" cy="429573"/>
            </a:xfrm>
            <a:prstGeom prst="rect">
              <a:avLst/>
            </a:prstGeom>
            <a:solidFill>
              <a:schemeClr val="accent5"/>
            </a:solid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urved Connector 15">
              <a:extLst>
                <a:ext uri="{FF2B5EF4-FFF2-40B4-BE49-F238E27FC236}">
                  <a16:creationId xmlns:a16="http://schemas.microsoft.com/office/drawing/2014/main" id="{1A930123-C896-B744-A294-06C72E45D45C}"/>
                </a:ext>
              </a:extLst>
            </p:cNvPr>
            <p:cNvCxnSpPr>
              <a:cxnSpLocks/>
            </p:cNvCxnSpPr>
            <p:nvPr/>
          </p:nvCxnSpPr>
          <p:spPr>
            <a:xfrm flipV="1">
              <a:off x="1851346" y="3414126"/>
              <a:ext cx="1859184" cy="12200"/>
            </a:xfrm>
            <a:prstGeom prst="curvedConnector3">
              <a:avLst>
                <a:gd name="adj1" fmla="val 50000"/>
              </a:avLst>
            </a:prstGeom>
            <a:ln w="38100">
              <a:solidFill>
                <a:srgbClr val="FF85FF"/>
              </a:solidFill>
              <a:tailEnd type="triangle"/>
            </a:ln>
          </p:spPr>
          <p:style>
            <a:lnRef idx="1">
              <a:schemeClr val="accent1"/>
            </a:lnRef>
            <a:fillRef idx="0">
              <a:schemeClr val="accent1"/>
            </a:fillRef>
            <a:effectRef idx="0">
              <a:schemeClr val="accent1"/>
            </a:effectRef>
            <a:fontRef idx="minor">
              <a:schemeClr val="tx1"/>
            </a:fontRef>
          </p:style>
        </p:cxnSp>
      </p:grpSp>
      <p:pic>
        <p:nvPicPr>
          <p:cNvPr id="17" name="Picture 16">
            <a:extLst>
              <a:ext uri="{FF2B5EF4-FFF2-40B4-BE49-F238E27FC236}">
                <a16:creationId xmlns:a16="http://schemas.microsoft.com/office/drawing/2014/main" id="{C64A9E9F-F561-B54B-9B6D-77B6D6EEADC9}"/>
              </a:ext>
            </a:extLst>
          </p:cNvPr>
          <p:cNvPicPr>
            <a:picLocks noChangeAspect="1"/>
          </p:cNvPicPr>
          <p:nvPr/>
        </p:nvPicPr>
        <p:blipFill>
          <a:blip r:embed="rId3"/>
          <a:stretch>
            <a:fillRect/>
          </a:stretch>
        </p:blipFill>
        <p:spPr>
          <a:xfrm>
            <a:off x="5575206" y="3319178"/>
            <a:ext cx="5056553" cy="2388335"/>
          </a:xfrm>
          <a:prstGeom prst="rect">
            <a:avLst/>
          </a:prstGeom>
        </p:spPr>
      </p:pic>
      <p:sp>
        <p:nvSpPr>
          <p:cNvPr id="19" name="TextBox 18">
            <a:extLst>
              <a:ext uri="{FF2B5EF4-FFF2-40B4-BE49-F238E27FC236}">
                <a16:creationId xmlns:a16="http://schemas.microsoft.com/office/drawing/2014/main" id="{4F4FC730-E8F2-3B4C-B7BB-097B4B9EC7D9}"/>
              </a:ext>
            </a:extLst>
          </p:cNvPr>
          <p:cNvSpPr txBox="1"/>
          <p:nvPr/>
        </p:nvSpPr>
        <p:spPr>
          <a:xfrm>
            <a:off x="449635" y="6318250"/>
            <a:ext cx="7441589" cy="369332"/>
          </a:xfrm>
          <a:prstGeom prst="rect">
            <a:avLst/>
          </a:prstGeom>
          <a:noFill/>
        </p:spPr>
        <p:txBody>
          <a:bodyPr wrap="none" rtlCol="0">
            <a:spAutoFit/>
          </a:bodyPr>
          <a:lstStyle/>
          <a:p>
            <a:r>
              <a:rPr lang="en-US" dirty="0"/>
              <a:t>* Image from https://sultanofswing90.wordpress.com/tag/image-processing/</a:t>
            </a:r>
          </a:p>
        </p:txBody>
      </p:sp>
      <p:sp>
        <p:nvSpPr>
          <p:cNvPr id="20" name="TextBox 19">
            <a:extLst>
              <a:ext uri="{FF2B5EF4-FFF2-40B4-BE49-F238E27FC236}">
                <a16:creationId xmlns:a16="http://schemas.microsoft.com/office/drawing/2014/main" id="{C92937B9-FA53-1641-BB82-6F9C761DD3A8}"/>
              </a:ext>
            </a:extLst>
          </p:cNvPr>
          <p:cNvSpPr txBox="1"/>
          <p:nvPr/>
        </p:nvSpPr>
        <p:spPr>
          <a:xfrm>
            <a:off x="1443523" y="5268279"/>
            <a:ext cx="2785845" cy="461665"/>
          </a:xfrm>
          <a:prstGeom prst="rect">
            <a:avLst/>
          </a:prstGeom>
          <a:solidFill>
            <a:schemeClr val="accent4">
              <a:lumMod val="20000"/>
              <a:lumOff val="80000"/>
            </a:schemeClr>
          </a:solidFill>
        </p:spPr>
        <p:txBody>
          <a:bodyPr wrap="square" rtlCol="0">
            <a:spAutoFit/>
          </a:bodyPr>
          <a:lstStyle/>
          <a:p>
            <a:pPr algn="ctr"/>
            <a:r>
              <a:rPr lang="en-US" sz="2400" dirty="0"/>
              <a:t>3x3 Median Filter</a:t>
            </a:r>
          </a:p>
        </p:txBody>
      </p:sp>
    </p:spTree>
    <p:extLst>
      <p:ext uri="{BB962C8B-B14F-4D97-AF65-F5344CB8AC3E}">
        <p14:creationId xmlns:p14="http://schemas.microsoft.com/office/powerpoint/2010/main" val="539762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400ED-EDE2-474D-9463-34FD111E6EC6}"/>
              </a:ext>
            </a:extLst>
          </p:cNvPr>
          <p:cNvSpPr>
            <a:spLocks noGrp="1"/>
          </p:cNvSpPr>
          <p:nvPr>
            <p:ph type="title"/>
          </p:nvPr>
        </p:nvSpPr>
        <p:spPr/>
        <p:txBody>
          <a:bodyPr/>
          <a:lstStyle/>
          <a:p>
            <a:r>
              <a:rPr lang="en-US" dirty="0"/>
              <a:t>Spatial Smoothing: Non-local Means</a:t>
            </a:r>
          </a:p>
        </p:txBody>
      </p:sp>
      <p:sp>
        <p:nvSpPr>
          <p:cNvPr id="3" name="Content Placeholder 2">
            <a:extLst>
              <a:ext uri="{FF2B5EF4-FFF2-40B4-BE49-F238E27FC236}">
                <a16:creationId xmlns:a16="http://schemas.microsoft.com/office/drawing/2014/main" id="{320AF7F4-9F88-C945-91B2-A597E4F4DE08}"/>
              </a:ext>
            </a:extLst>
          </p:cNvPr>
          <p:cNvSpPr>
            <a:spLocks noGrp="1"/>
          </p:cNvSpPr>
          <p:nvPr>
            <p:ph idx="1"/>
          </p:nvPr>
        </p:nvSpPr>
        <p:spPr>
          <a:xfrm>
            <a:off x="838200" y="1825626"/>
            <a:ext cx="10515600" cy="1139052"/>
          </a:xfrm>
        </p:spPr>
        <p:txBody>
          <a:bodyPr/>
          <a:lstStyle/>
          <a:p>
            <a:r>
              <a:rPr lang="en-US" dirty="0"/>
              <a:t>Replace a patch with weighted mean of similar patches.</a:t>
            </a:r>
          </a:p>
          <a:p>
            <a:r>
              <a:rPr lang="en-US" dirty="0"/>
              <a:t>Preserve more edge</a:t>
            </a:r>
            <a:r>
              <a:rPr lang="en-US" altLang="zh-Hans" dirty="0"/>
              <a:t>s</a:t>
            </a:r>
            <a:r>
              <a:rPr lang="en-US" dirty="0"/>
              <a:t>.</a:t>
            </a:r>
          </a:p>
          <a:p>
            <a:endParaRPr lang="en-US" dirty="0"/>
          </a:p>
        </p:txBody>
      </p:sp>
      <p:sp>
        <p:nvSpPr>
          <p:cNvPr id="4" name="Slide Number Placeholder 3">
            <a:extLst>
              <a:ext uri="{FF2B5EF4-FFF2-40B4-BE49-F238E27FC236}">
                <a16:creationId xmlns:a16="http://schemas.microsoft.com/office/drawing/2014/main" id="{C0BE58E5-EAA9-A544-A5CD-34BA48BA323A}"/>
              </a:ext>
            </a:extLst>
          </p:cNvPr>
          <p:cNvSpPr>
            <a:spLocks noGrp="1"/>
          </p:cNvSpPr>
          <p:nvPr>
            <p:ph type="sldNum" sz="quarter" idx="12"/>
          </p:nvPr>
        </p:nvSpPr>
        <p:spPr/>
        <p:txBody>
          <a:bodyPr/>
          <a:lstStyle/>
          <a:p>
            <a:fld id="{52F925AC-82DF-0047-9C87-F26B41A1B8A7}" type="slidenum">
              <a:rPr lang="en-US" smtClean="0"/>
              <a:t>11</a:t>
            </a:fld>
            <a:endParaRPr lang="en-US"/>
          </a:p>
        </p:txBody>
      </p:sp>
      <p:pic>
        <p:nvPicPr>
          <p:cNvPr id="5" name="Picture 4">
            <a:extLst>
              <a:ext uri="{FF2B5EF4-FFF2-40B4-BE49-F238E27FC236}">
                <a16:creationId xmlns:a16="http://schemas.microsoft.com/office/drawing/2014/main" id="{AB7686F5-BC53-1240-A22A-9556B9CA9EE1}"/>
              </a:ext>
            </a:extLst>
          </p:cNvPr>
          <p:cNvPicPr>
            <a:picLocks noChangeAspect="1"/>
          </p:cNvPicPr>
          <p:nvPr/>
        </p:nvPicPr>
        <p:blipFill rotWithShape="1">
          <a:blip r:embed="rId3"/>
          <a:srcRect l="7237" t="10393" r="70487" b="68429"/>
          <a:stretch/>
        </p:blipFill>
        <p:spPr>
          <a:xfrm>
            <a:off x="2278144" y="2966934"/>
            <a:ext cx="3562230" cy="3530952"/>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9CB34C9B-1C4D-D64B-AE94-2F4947DFBD8E}"/>
                  </a:ext>
                </a:extLst>
              </p:cNvPr>
              <p:cNvSpPr/>
              <p:nvPr/>
            </p:nvSpPr>
            <p:spPr>
              <a:xfrm>
                <a:off x="3659208" y="4011621"/>
                <a:ext cx="614361" cy="6143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𝑝</m:t>
                      </m:r>
                    </m:oMath>
                  </m:oMathPara>
                </a14:m>
                <a:endParaRPr lang="en-US" dirty="0">
                  <a:solidFill>
                    <a:schemeClr val="tx1"/>
                  </a:solidFill>
                </a:endParaRPr>
              </a:p>
            </p:txBody>
          </p:sp>
        </mc:Choice>
        <mc:Fallback xmlns="">
          <p:sp>
            <p:nvSpPr>
              <p:cNvPr id="7" name="Rectangle 6">
                <a:extLst>
                  <a:ext uri="{FF2B5EF4-FFF2-40B4-BE49-F238E27FC236}">
                    <a16:creationId xmlns:a16="http://schemas.microsoft.com/office/drawing/2014/main" id="{9CB34C9B-1C4D-D64B-AE94-2F4947DFBD8E}"/>
                  </a:ext>
                </a:extLst>
              </p:cNvPr>
              <p:cNvSpPr>
                <a:spLocks noRot="1" noChangeAspect="1" noMove="1" noResize="1" noEditPoints="1" noAdjustHandles="1" noChangeArrowheads="1" noChangeShapeType="1" noTextEdit="1"/>
              </p:cNvSpPr>
              <p:nvPr/>
            </p:nvSpPr>
            <p:spPr>
              <a:xfrm>
                <a:off x="3659208" y="4011621"/>
                <a:ext cx="614361" cy="614361"/>
              </a:xfrm>
              <a:prstGeom prst="rect">
                <a:avLst/>
              </a:prstGeom>
              <a:blipFill>
                <a:blip r:embed="rId4"/>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D48CC7C-EB63-1840-8E09-FB6C375D87AA}"/>
                  </a:ext>
                </a:extLst>
              </p:cNvPr>
              <p:cNvSpPr/>
              <p:nvPr/>
            </p:nvSpPr>
            <p:spPr>
              <a:xfrm>
                <a:off x="3695067" y="4710016"/>
                <a:ext cx="614361" cy="61436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𝑞</m:t>
                          </m:r>
                        </m:e>
                        <m:sub>
                          <m:r>
                            <a:rPr lang="en-US" b="0" i="1" smtClean="0">
                              <a:solidFill>
                                <a:schemeClr val="bg1"/>
                              </a:solidFill>
                              <a:latin typeface="Cambria Math" panose="02040503050406030204" pitchFamily="18" charset="0"/>
                              <a:ea typeface="Cambria Math" panose="02040503050406030204" pitchFamily="18" charset="0"/>
                            </a:rPr>
                            <m:t>2</m:t>
                          </m:r>
                        </m:sub>
                      </m:sSub>
                    </m:oMath>
                  </m:oMathPara>
                </a14:m>
                <a:endParaRPr lang="en-US" dirty="0"/>
              </a:p>
            </p:txBody>
          </p:sp>
        </mc:Choice>
        <mc:Fallback xmlns="">
          <p:sp>
            <p:nvSpPr>
              <p:cNvPr id="10" name="Rectangle 9">
                <a:extLst>
                  <a:ext uri="{FF2B5EF4-FFF2-40B4-BE49-F238E27FC236}">
                    <a16:creationId xmlns:a16="http://schemas.microsoft.com/office/drawing/2014/main" id="{7D48CC7C-EB63-1840-8E09-FB6C375D87AA}"/>
                  </a:ext>
                </a:extLst>
              </p:cNvPr>
              <p:cNvSpPr>
                <a:spLocks noRot="1" noChangeAspect="1" noMove="1" noResize="1" noEditPoints="1" noAdjustHandles="1" noChangeArrowheads="1" noChangeShapeType="1" noTextEdit="1"/>
              </p:cNvSpPr>
              <p:nvPr/>
            </p:nvSpPr>
            <p:spPr>
              <a:xfrm>
                <a:off x="3695067" y="4710016"/>
                <a:ext cx="614361" cy="614361"/>
              </a:xfrm>
              <a:prstGeom prst="rect">
                <a:avLst/>
              </a:prstGeom>
              <a:blipFill>
                <a:blip r:embed="rId5"/>
                <a:stretch>
                  <a:fillRect/>
                </a:stretch>
              </a:blipFill>
              <a:ln w="28575">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C42140F3-5F43-C04C-A751-EA5ECE6F2E94}"/>
                  </a:ext>
                </a:extLst>
              </p:cNvPr>
              <p:cNvSpPr/>
              <p:nvPr/>
            </p:nvSpPr>
            <p:spPr>
              <a:xfrm>
                <a:off x="4438033" y="4007162"/>
                <a:ext cx="614361" cy="614361"/>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ea typeface="Cambria Math" panose="02040503050406030204" pitchFamily="18" charset="0"/>
                            </a:rPr>
                          </m:ctrlPr>
                        </m:sSubPr>
                        <m:e>
                          <m:r>
                            <a:rPr lang="en-US" i="1">
                              <a:solidFill>
                                <a:schemeClr val="bg1"/>
                              </a:solidFill>
                              <a:latin typeface="Cambria Math" panose="02040503050406030204" pitchFamily="18" charset="0"/>
                              <a:ea typeface="Cambria Math" panose="02040503050406030204" pitchFamily="18" charset="0"/>
                            </a:rPr>
                            <m:t>𝑞</m:t>
                          </m:r>
                        </m:e>
                        <m:sub>
                          <m:r>
                            <a:rPr lang="en-US" b="0" i="1" smtClean="0">
                              <a:solidFill>
                                <a:schemeClr val="bg1"/>
                              </a:solidFill>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11" name="Rectangle 10">
                <a:extLst>
                  <a:ext uri="{FF2B5EF4-FFF2-40B4-BE49-F238E27FC236}">
                    <a16:creationId xmlns:a16="http://schemas.microsoft.com/office/drawing/2014/main" id="{C42140F3-5F43-C04C-A751-EA5ECE6F2E94}"/>
                  </a:ext>
                </a:extLst>
              </p:cNvPr>
              <p:cNvSpPr>
                <a:spLocks noRot="1" noChangeAspect="1" noMove="1" noResize="1" noEditPoints="1" noAdjustHandles="1" noChangeArrowheads="1" noChangeShapeType="1" noTextEdit="1"/>
              </p:cNvSpPr>
              <p:nvPr/>
            </p:nvSpPr>
            <p:spPr>
              <a:xfrm>
                <a:off x="4438033" y="4007162"/>
                <a:ext cx="614361" cy="614361"/>
              </a:xfrm>
              <a:prstGeom prst="rect">
                <a:avLst/>
              </a:prstGeom>
              <a:blipFill>
                <a:blip r:embed="rId6"/>
                <a:stretch>
                  <a:fillRect/>
                </a:stretch>
              </a:blipFill>
              <a:ln w="28575">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E823CC5-7895-7A4B-A546-99DD45D2C54B}"/>
                  </a:ext>
                </a:extLst>
              </p:cNvPr>
              <p:cNvSpPr txBox="1"/>
              <p:nvPr/>
            </p:nvSpPr>
            <p:spPr>
              <a:xfrm>
                <a:off x="6556673" y="3815797"/>
                <a:ext cx="3173176" cy="10432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chemeClr val="tx1"/>
                              </a:solidFill>
                              <a:latin typeface="Cambria Math" panose="02040503050406030204" pitchFamily="18" charset="0"/>
                              <a:ea typeface="Cambria Math" panose="02040503050406030204" pitchFamily="18" charset="0"/>
                            </a:rPr>
                          </m:ctrlPr>
                        </m:sSupPr>
                        <m:e>
                          <m:r>
                            <a:rPr lang="en-US" sz="2800" b="0" i="1" smtClean="0">
                              <a:solidFill>
                                <a:schemeClr val="tx1"/>
                              </a:solidFill>
                              <a:latin typeface="Cambria Math" panose="02040503050406030204" pitchFamily="18" charset="0"/>
                              <a:ea typeface="Cambria Math" panose="02040503050406030204" pitchFamily="18" charset="0"/>
                            </a:rPr>
                            <m:t>𝑝</m:t>
                          </m:r>
                        </m:e>
                        <m:sup>
                          <m:r>
                            <a:rPr lang="en-US" sz="2800" b="0" i="1" smtClean="0">
                              <a:solidFill>
                                <a:schemeClr val="tx1"/>
                              </a:solidFill>
                              <a:latin typeface="Cambria Math" panose="02040503050406030204" pitchFamily="18" charset="0"/>
                              <a:ea typeface="Cambria Math" panose="02040503050406030204" pitchFamily="18" charset="0"/>
                            </a:rPr>
                            <m:t>′</m:t>
                          </m:r>
                        </m:sup>
                      </m:sSup>
                      <m:r>
                        <a:rPr lang="en-US" sz="2800" i="1" smtClean="0">
                          <a:solidFill>
                            <a:schemeClr val="tx1"/>
                          </a:solidFill>
                          <a:latin typeface="Cambria Math" panose="02040503050406030204" pitchFamily="18" charset="0"/>
                          <a:ea typeface="Cambria Math" panose="02040503050406030204" pitchFamily="18" charset="0"/>
                        </a:rPr>
                        <m:t>=</m:t>
                      </m:r>
                      <m:nary>
                        <m:naryPr>
                          <m:chr m:val="∑"/>
                          <m:subHide m:val="on"/>
                          <m:supHide m:val="on"/>
                          <m:ctrlPr>
                            <a:rPr lang="en-US" sz="2800" i="1" smtClean="0">
                              <a:solidFill>
                                <a:schemeClr val="tx1"/>
                              </a:solidFill>
                              <a:latin typeface="Cambria Math" panose="02040503050406030204" pitchFamily="18" charset="0"/>
                            </a:rPr>
                          </m:ctrlPr>
                        </m:naryPr>
                        <m:sub/>
                        <m:sup/>
                        <m:e>
                          <m:r>
                            <a:rPr lang="en-US" sz="2800" b="0" i="1" smtClean="0">
                              <a:solidFill>
                                <a:schemeClr val="tx1"/>
                              </a:solidFill>
                              <a:latin typeface="Cambria Math" panose="02040503050406030204" pitchFamily="18" charset="0"/>
                            </a:rPr>
                            <m:t>𝑤</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𝑝</m:t>
                          </m:r>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𝑞</m:t>
                              </m:r>
                            </m:e>
                            <m:sub>
                              <m:r>
                                <a:rPr lang="en-US" sz="2800" b="0" i="1" smtClean="0">
                                  <a:solidFill>
                                    <a:schemeClr val="tx1"/>
                                  </a:solidFill>
                                  <a:latin typeface="Cambria Math" panose="02040503050406030204" pitchFamily="18" charset="0"/>
                                </a:rPr>
                                <m:t>𝑖</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m:t>
                          </m:r>
                          <m:sSub>
                            <m:sSubPr>
                              <m:ctrlPr>
                                <a:rPr lang="en-US" sz="2800" b="0" i="1" smtClean="0">
                                  <a:solidFill>
                                    <a:schemeClr val="tx1"/>
                                  </a:solidFill>
                                  <a:latin typeface="Cambria Math" panose="02040503050406030204" pitchFamily="18" charset="0"/>
                                  <a:ea typeface="Cambria Math" panose="02040503050406030204" pitchFamily="18" charset="0"/>
                                </a:rPr>
                              </m:ctrlPr>
                            </m:sSubPr>
                            <m:e>
                              <m:r>
                                <a:rPr lang="en-US" sz="2800" b="0" i="1" smtClean="0">
                                  <a:solidFill>
                                    <a:schemeClr val="tx1"/>
                                  </a:solidFill>
                                  <a:latin typeface="Cambria Math" panose="02040503050406030204" pitchFamily="18" charset="0"/>
                                  <a:ea typeface="Cambria Math" panose="02040503050406030204" pitchFamily="18" charset="0"/>
                                </a:rPr>
                                <m:t>𝑞</m:t>
                              </m:r>
                            </m:e>
                            <m:sub>
                              <m:r>
                                <a:rPr lang="en-US" sz="2800" b="0" i="1" smtClean="0">
                                  <a:solidFill>
                                    <a:schemeClr val="tx1"/>
                                  </a:solidFill>
                                  <a:latin typeface="Cambria Math" panose="02040503050406030204" pitchFamily="18" charset="0"/>
                                  <a:ea typeface="Cambria Math" panose="02040503050406030204" pitchFamily="18" charset="0"/>
                                </a:rPr>
                                <m:t>𝑖</m:t>
                              </m:r>
                            </m:sub>
                          </m:sSub>
                        </m:e>
                      </m:nary>
                    </m:oMath>
                  </m:oMathPara>
                </a14:m>
                <a:endParaRPr lang="en-US" sz="2800" dirty="0">
                  <a:solidFill>
                    <a:schemeClr val="tx1"/>
                  </a:solidFill>
                </a:endParaRPr>
              </a:p>
            </p:txBody>
          </p:sp>
        </mc:Choice>
        <mc:Fallback xmlns="">
          <p:sp>
            <p:nvSpPr>
              <p:cNvPr id="14" name="TextBox 13">
                <a:extLst>
                  <a:ext uri="{FF2B5EF4-FFF2-40B4-BE49-F238E27FC236}">
                    <a16:creationId xmlns:a16="http://schemas.microsoft.com/office/drawing/2014/main" id="{4E823CC5-7895-7A4B-A546-99DD45D2C54B}"/>
                  </a:ext>
                </a:extLst>
              </p:cNvPr>
              <p:cNvSpPr txBox="1">
                <a:spLocks noRot="1" noChangeAspect="1" noMove="1" noResize="1" noEditPoints="1" noAdjustHandles="1" noChangeArrowheads="1" noChangeShapeType="1" noTextEdit="1"/>
              </p:cNvSpPr>
              <p:nvPr/>
            </p:nvSpPr>
            <p:spPr>
              <a:xfrm>
                <a:off x="6556673" y="3815797"/>
                <a:ext cx="3173176" cy="1043234"/>
              </a:xfrm>
              <a:prstGeom prst="rect">
                <a:avLst/>
              </a:prstGeom>
              <a:blipFill>
                <a:blip r:embed="rId7"/>
                <a:stretch>
                  <a:fillRect l="-16400" t="-145783" r="-400" b="-201205"/>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5B3890A0-04D7-D24F-A7D7-F402F19B4E44}"/>
              </a:ext>
            </a:extLst>
          </p:cNvPr>
          <p:cNvSpPr/>
          <p:nvPr/>
        </p:nvSpPr>
        <p:spPr>
          <a:xfrm>
            <a:off x="2978768" y="3263877"/>
            <a:ext cx="2122882" cy="2122882"/>
          </a:xfrm>
          <a:prstGeom prst="rect">
            <a:avLst/>
          </a:pr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114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4" grpId="0"/>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a:extLst>
              <a:ext uri="{FF2B5EF4-FFF2-40B4-BE49-F238E27FC236}">
                <a16:creationId xmlns:a16="http://schemas.microsoft.com/office/drawing/2014/main" id="{214BE250-B753-7246-A6EF-31CE6564D4D5}"/>
              </a:ext>
            </a:extLst>
          </p:cNvPr>
          <p:cNvSpPr/>
          <p:nvPr/>
        </p:nvSpPr>
        <p:spPr>
          <a:xfrm>
            <a:off x="7848001" y="2541353"/>
            <a:ext cx="1397179" cy="2132460"/>
          </a:xfrm>
          <a:prstGeom prst="roundRect">
            <a:avLst/>
          </a:prstGeom>
          <a:solidFill>
            <a:schemeClr val="accent2">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F9391E2-F95A-1746-9A16-42E36CF0D5A6}"/>
              </a:ext>
            </a:extLst>
          </p:cNvPr>
          <p:cNvSpPr>
            <a:spLocks noGrp="1"/>
          </p:cNvSpPr>
          <p:nvPr>
            <p:ph type="sldNum" sz="quarter" idx="12"/>
          </p:nvPr>
        </p:nvSpPr>
        <p:spPr/>
        <p:txBody>
          <a:bodyPr/>
          <a:lstStyle/>
          <a:p>
            <a:fld id="{52F925AC-82DF-0047-9C87-F26B41A1B8A7}" type="slidenum">
              <a:rPr lang="en-US" smtClean="0"/>
              <a:t>12</a:t>
            </a:fld>
            <a:endParaRPr lang="en-US"/>
          </a:p>
        </p:txBody>
      </p:sp>
      <p:pic>
        <p:nvPicPr>
          <p:cNvPr id="14" name="Picture 13">
            <a:extLst>
              <a:ext uri="{FF2B5EF4-FFF2-40B4-BE49-F238E27FC236}">
                <a16:creationId xmlns:a16="http://schemas.microsoft.com/office/drawing/2014/main" id="{316DC8F8-8A0F-8743-9602-5B6E7DC5D5D3}"/>
              </a:ext>
            </a:extLst>
          </p:cNvPr>
          <p:cNvPicPr>
            <a:picLocks noChangeAspect="1"/>
          </p:cNvPicPr>
          <p:nvPr/>
        </p:nvPicPr>
        <p:blipFill>
          <a:blip r:embed="rId3"/>
          <a:stretch>
            <a:fillRect/>
          </a:stretch>
        </p:blipFill>
        <p:spPr>
          <a:xfrm>
            <a:off x="5425236" y="724239"/>
            <a:ext cx="3714750" cy="1188720"/>
          </a:xfrm>
          <a:prstGeom prst="rect">
            <a:avLst/>
          </a:prstGeom>
        </p:spPr>
      </p:pic>
      <p:pic>
        <p:nvPicPr>
          <p:cNvPr id="15" name="Picture 14">
            <a:extLst>
              <a:ext uri="{FF2B5EF4-FFF2-40B4-BE49-F238E27FC236}">
                <a16:creationId xmlns:a16="http://schemas.microsoft.com/office/drawing/2014/main" id="{066BB313-566D-E747-86F5-9E6A917E0B67}"/>
              </a:ext>
            </a:extLst>
          </p:cNvPr>
          <p:cNvPicPr>
            <a:picLocks noChangeAspect="1"/>
          </p:cNvPicPr>
          <p:nvPr/>
        </p:nvPicPr>
        <p:blipFill>
          <a:blip r:embed="rId4"/>
          <a:stretch>
            <a:fillRect/>
          </a:stretch>
        </p:blipFill>
        <p:spPr>
          <a:xfrm>
            <a:off x="5425236" y="2699364"/>
            <a:ext cx="3714750" cy="1188720"/>
          </a:xfrm>
          <a:prstGeom prst="rect">
            <a:avLst/>
          </a:prstGeom>
        </p:spPr>
      </p:pic>
      <p:pic>
        <p:nvPicPr>
          <p:cNvPr id="16" name="Picture 15">
            <a:extLst>
              <a:ext uri="{FF2B5EF4-FFF2-40B4-BE49-F238E27FC236}">
                <a16:creationId xmlns:a16="http://schemas.microsoft.com/office/drawing/2014/main" id="{A28226CB-B66C-8A4C-B797-E1D90943CCB2}"/>
              </a:ext>
            </a:extLst>
          </p:cNvPr>
          <p:cNvPicPr>
            <a:picLocks noChangeAspect="1"/>
          </p:cNvPicPr>
          <p:nvPr/>
        </p:nvPicPr>
        <p:blipFill>
          <a:blip r:embed="rId5"/>
          <a:stretch>
            <a:fillRect/>
          </a:stretch>
        </p:blipFill>
        <p:spPr>
          <a:xfrm>
            <a:off x="5425236" y="4673813"/>
            <a:ext cx="3714750" cy="1188720"/>
          </a:xfrm>
          <a:prstGeom prst="rect">
            <a:avLst/>
          </a:prstGeom>
        </p:spPr>
      </p:pic>
      <p:sp>
        <p:nvSpPr>
          <p:cNvPr id="17" name="TextBox 16">
            <a:extLst>
              <a:ext uri="{FF2B5EF4-FFF2-40B4-BE49-F238E27FC236}">
                <a16:creationId xmlns:a16="http://schemas.microsoft.com/office/drawing/2014/main" id="{7B2A3756-8480-BE47-B4E6-54FCC73DF1FA}"/>
              </a:ext>
            </a:extLst>
          </p:cNvPr>
          <p:cNvSpPr txBox="1"/>
          <p:nvPr/>
        </p:nvSpPr>
        <p:spPr>
          <a:xfrm>
            <a:off x="5414762" y="1903484"/>
            <a:ext cx="1188720" cy="640080"/>
          </a:xfrm>
          <a:prstGeom prst="rect">
            <a:avLst/>
          </a:prstGeom>
          <a:solidFill>
            <a:srgbClr val="00B050"/>
          </a:solidFill>
        </p:spPr>
        <p:txBody>
          <a:bodyPr wrap="none" rtlCol="0">
            <a:spAutoFit/>
          </a:bodyPr>
          <a:lstStyle/>
          <a:p>
            <a:pPr algn="ctr"/>
            <a:r>
              <a:rPr lang="en-US" dirty="0">
                <a:solidFill>
                  <a:schemeClr val="bg1"/>
                </a:solidFill>
              </a:rPr>
              <a:t>Airplane</a:t>
            </a:r>
          </a:p>
          <a:p>
            <a:pPr algn="ctr"/>
            <a:r>
              <a:rPr lang="en-US" dirty="0">
                <a:solidFill>
                  <a:schemeClr val="bg1"/>
                </a:solidFill>
              </a:rPr>
              <a:t>94.4%</a:t>
            </a:r>
          </a:p>
        </p:txBody>
      </p:sp>
      <p:sp>
        <p:nvSpPr>
          <p:cNvPr id="18" name="TextBox 17">
            <a:extLst>
              <a:ext uri="{FF2B5EF4-FFF2-40B4-BE49-F238E27FC236}">
                <a16:creationId xmlns:a16="http://schemas.microsoft.com/office/drawing/2014/main" id="{F203061F-9F7C-7445-B878-731638E2D52D}"/>
              </a:ext>
            </a:extLst>
          </p:cNvPr>
          <p:cNvSpPr txBox="1"/>
          <p:nvPr/>
        </p:nvSpPr>
        <p:spPr>
          <a:xfrm>
            <a:off x="6688251" y="1903484"/>
            <a:ext cx="1188720" cy="640080"/>
          </a:xfrm>
          <a:prstGeom prst="rect">
            <a:avLst/>
          </a:prstGeom>
          <a:solidFill>
            <a:srgbClr val="C00000"/>
          </a:solidFill>
        </p:spPr>
        <p:txBody>
          <a:bodyPr wrap="none" rtlCol="0">
            <a:spAutoFit/>
          </a:bodyPr>
          <a:lstStyle/>
          <a:p>
            <a:pPr algn="ctr"/>
            <a:r>
              <a:rPr lang="en-US" dirty="0">
                <a:solidFill>
                  <a:schemeClr val="bg1"/>
                </a:solidFill>
              </a:rPr>
              <a:t>Truck</a:t>
            </a:r>
          </a:p>
          <a:p>
            <a:pPr algn="ctr"/>
            <a:r>
              <a:rPr lang="en-US" dirty="0">
                <a:solidFill>
                  <a:schemeClr val="bg1"/>
                </a:solidFill>
              </a:rPr>
              <a:t>99.9%</a:t>
            </a:r>
          </a:p>
        </p:txBody>
      </p:sp>
      <p:sp>
        <p:nvSpPr>
          <p:cNvPr id="19" name="TextBox 18">
            <a:extLst>
              <a:ext uri="{FF2B5EF4-FFF2-40B4-BE49-F238E27FC236}">
                <a16:creationId xmlns:a16="http://schemas.microsoft.com/office/drawing/2014/main" id="{D499BF81-E654-4B43-A089-8EE29F134915}"/>
              </a:ext>
            </a:extLst>
          </p:cNvPr>
          <p:cNvSpPr txBox="1"/>
          <p:nvPr/>
        </p:nvSpPr>
        <p:spPr>
          <a:xfrm>
            <a:off x="7959999" y="1903484"/>
            <a:ext cx="1188720" cy="640080"/>
          </a:xfrm>
          <a:prstGeom prst="rect">
            <a:avLst/>
          </a:prstGeom>
          <a:solidFill>
            <a:srgbClr val="C00000"/>
          </a:solidFill>
        </p:spPr>
        <p:txBody>
          <a:bodyPr wrap="none" rtlCol="0">
            <a:spAutoFit/>
          </a:bodyPr>
          <a:lstStyle/>
          <a:p>
            <a:pPr algn="ctr"/>
            <a:r>
              <a:rPr lang="en-US" dirty="0">
                <a:solidFill>
                  <a:schemeClr val="bg1"/>
                </a:solidFill>
              </a:rPr>
              <a:t>Automobile</a:t>
            </a:r>
          </a:p>
          <a:p>
            <a:pPr algn="ctr"/>
            <a:r>
              <a:rPr lang="en-US" dirty="0">
                <a:solidFill>
                  <a:schemeClr val="bg1"/>
                </a:solidFill>
              </a:rPr>
              <a:t>56.5%</a:t>
            </a:r>
          </a:p>
        </p:txBody>
      </p:sp>
      <p:sp>
        <p:nvSpPr>
          <p:cNvPr id="20" name="TextBox 19">
            <a:extLst>
              <a:ext uri="{FF2B5EF4-FFF2-40B4-BE49-F238E27FC236}">
                <a16:creationId xmlns:a16="http://schemas.microsoft.com/office/drawing/2014/main" id="{345A2204-5114-5C47-AFA2-4D5C68B3B3A1}"/>
              </a:ext>
            </a:extLst>
          </p:cNvPr>
          <p:cNvSpPr txBox="1"/>
          <p:nvPr/>
        </p:nvSpPr>
        <p:spPr>
          <a:xfrm>
            <a:off x="5414762" y="3874040"/>
            <a:ext cx="1188720" cy="640080"/>
          </a:xfrm>
          <a:prstGeom prst="rect">
            <a:avLst/>
          </a:prstGeom>
          <a:solidFill>
            <a:srgbClr val="00B050"/>
          </a:solidFill>
        </p:spPr>
        <p:txBody>
          <a:bodyPr wrap="none" rtlCol="0">
            <a:spAutoFit/>
          </a:bodyPr>
          <a:lstStyle/>
          <a:p>
            <a:pPr algn="ctr"/>
            <a:r>
              <a:rPr lang="en-US" dirty="0">
                <a:solidFill>
                  <a:schemeClr val="bg1"/>
                </a:solidFill>
              </a:rPr>
              <a:t>Airplane</a:t>
            </a:r>
          </a:p>
          <a:p>
            <a:pPr algn="ctr"/>
            <a:r>
              <a:rPr lang="en-US" dirty="0">
                <a:solidFill>
                  <a:schemeClr val="bg1"/>
                </a:solidFill>
              </a:rPr>
              <a:t>98.4%</a:t>
            </a:r>
          </a:p>
        </p:txBody>
      </p:sp>
      <p:sp>
        <p:nvSpPr>
          <p:cNvPr id="21" name="TextBox 20">
            <a:extLst>
              <a:ext uri="{FF2B5EF4-FFF2-40B4-BE49-F238E27FC236}">
                <a16:creationId xmlns:a16="http://schemas.microsoft.com/office/drawing/2014/main" id="{4419EC07-78B8-7D4B-815F-AC2E9AFEE745}"/>
              </a:ext>
            </a:extLst>
          </p:cNvPr>
          <p:cNvSpPr txBox="1"/>
          <p:nvPr/>
        </p:nvSpPr>
        <p:spPr>
          <a:xfrm>
            <a:off x="7959999" y="3874040"/>
            <a:ext cx="1188720" cy="640080"/>
          </a:xfrm>
          <a:prstGeom prst="rect">
            <a:avLst/>
          </a:prstGeom>
          <a:solidFill>
            <a:srgbClr val="00B050"/>
          </a:solidFill>
        </p:spPr>
        <p:txBody>
          <a:bodyPr wrap="none" rtlCol="0">
            <a:spAutoFit/>
          </a:bodyPr>
          <a:lstStyle/>
          <a:p>
            <a:pPr algn="ctr"/>
            <a:r>
              <a:rPr lang="en-US" dirty="0">
                <a:solidFill>
                  <a:schemeClr val="bg1"/>
                </a:solidFill>
              </a:rPr>
              <a:t>Airplane</a:t>
            </a:r>
          </a:p>
          <a:p>
            <a:pPr algn="ctr"/>
            <a:r>
              <a:rPr lang="en-US" dirty="0">
                <a:solidFill>
                  <a:schemeClr val="bg1"/>
                </a:solidFill>
              </a:rPr>
              <a:t>99.9%</a:t>
            </a:r>
          </a:p>
        </p:txBody>
      </p:sp>
      <p:sp>
        <p:nvSpPr>
          <p:cNvPr id="22" name="TextBox 21">
            <a:extLst>
              <a:ext uri="{FF2B5EF4-FFF2-40B4-BE49-F238E27FC236}">
                <a16:creationId xmlns:a16="http://schemas.microsoft.com/office/drawing/2014/main" id="{22F2AAB9-EC2C-4E46-9E0F-36C5A3ECEC88}"/>
              </a:ext>
            </a:extLst>
          </p:cNvPr>
          <p:cNvSpPr txBox="1"/>
          <p:nvPr/>
        </p:nvSpPr>
        <p:spPr>
          <a:xfrm>
            <a:off x="6688251" y="3874040"/>
            <a:ext cx="1188720" cy="640080"/>
          </a:xfrm>
          <a:prstGeom prst="rect">
            <a:avLst/>
          </a:prstGeom>
          <a:solidFill>
            <a:srgbClr val="C00000"/>
          </a:solidFill>
        </p:spPr>
        <p:txBody>
          <a:bodyPr wrap="none" rtlCol="0">
            <a:spAutoFit/>
          </a:bodyPr>
          <a:lstStyle/>
          <a:p>
            <a:pPr algn="ctr"/>
            <a:r>
              <a:rPr lang="en-US" dirty="0">
                <a:solidFill>
                  <a:schemeClr val="bg1"/>
                </a:solidFill>
              </a:rPr>
              <a:t>Ship</a:t>
            </a:r>
          </a:p>
          <a:p>
            <a:pPr algn="ctr"/>
            <a:r>
              <a:rPr lang="en-US" dirty="0">
                <a:solidFill>
                  <a:schemeClr val="bg1"/>
                </a:solidFill>
              </a:rPr>
              <a:t>46.0%</a:t>
            </a:r>
          </a:p>
        </p:txBody>
      </p:sp>
      <p:sp>
        <p:nvSpPr>
          <p:cNvPr id="24" name="TextBox 23">
            <a:extLst>
              <a:ext uri="{FF2B5EF4-FFF2-40B4-BE49-F238E27FC236}">
                <a16:creationId xmlns:a16="http://schemas.microsoft.com/office/drawing/2014/main" id="{1383D748-9CB8-594C-9FAD-E92996DFE945}"/>
              </a:ext>
            </a:extLst>
          </p:cNvPr>
          <p:cNvSpPr txBox="1"/>
          <p:nvPr/>
        </p:nvSpPr>
        <p:spPr>
          <a:xfrm>
            <a:off x="5414762" y="5840765"/>
            <a:ext cx="1188720" cy="640080"/>
          </a:xfrm>
          <a:prstGeom prst="rect">
            <a:avLst/>
          </a:prstGeom>
          <a:solidFill>
            <a:srgbClr val="00B050"/>
          </a:solidFill>
        </p:spPr>
        <p:txBody>
          <a:bodyPr wrap="none" rtlCol="0">
            <a:spAutoFit/>
          </a:bodyPr>
          <a:lstStyle/>
          <a:p>
            <a:pPr algn="ctr"/>
            <a:r>
              <a:rPr lang="en-US" dirty="0">
                <a:solidFill>
                  <a:schemeClr val="bg1"/>
                </a:solidFill>
              </a:rPr>
              <a:t>Airplane</a:t>
            </a:r>
          </a:p>
          <a:p>
            <a:pPr algn="ctr"/>
            <a:r>
              <a:rPr lang="en-US" dirty="0">
                <a:solidFill>
                  <a:schemeClr val="bg1"/>
                </a:solidFill>
              </a:rPr>
              <a:t>98.3%</a:t>
            </a:r>
          </a:p>
        </p:txBody>
      </p:sp>
      <p:sp>
        <p:nvSpPr>
          <p:cNvPr id="25" name="TextBox 24">
            <a:extLst>
              <a:ext uri="{FF2B5EF4-FFF2-40B4-BE49-F238E27FC236}">
                <a16:creationId xmlns:a16="http://schemas.microsoft.com/office/drawing/2014/main" id="{3EC16F73-A3E1-2B49-931E-DE5F8FD671DA}"/>
              </a:ext>
            </a:extLst>
          </p:cNvPr>
          <p:cNvSpPr txBox="1"/>
          <p:nvPr/>
        </p:nvSpPr>
        <p:spPr>
          <a:xfrm>
            <a:off x="6688251" y="5840765"/>
            <a:ext cx="1188720" cy="640080"/>
          </a:xfrm>
          <a:prstGeom prst="rect">
            <a:avLst/>
          </a:prstGeom>
          <a:solidFill>
            <a:srgbClr val="00B050"/>
          </a:solidFill>
        </p:spPr>
        <p:txBody>
          <a:bodyPr wrap="none" rtlCol="0">
            <a:spAutoFit/>
          </a:bodyPr>
          <a:lstStyle/>
          <a:p>
            <a:pPr algn="ctr"/>
            <a:r>
              <a:rPr lang="en-US" dirty="0">
                <a:solidFill>
                  <a:schemeClr val="bg1"/>
                </a:solidFill>
              </a:rPr>
              <a:t>Airplane</a:t>
            </a:r>
          </a:p>
          <a:p>
            <a:pPr algn="ctr"/>
            <a:r>
              <a:rPr lang="en-US" dirty="0">
                <a:solidFill>
                  <a:schemeClr val="bg1"/>
                </a:solidFill>
              </a:rPr>
              <a:t>80.8%</a:t>
            </a:r>
          </a:p>
        </p:txBody>
      </p:sp>
      <p:sp>
        <p:nvSpPr>
          <p:cNvPr id="26" name="TextBox 25">
            <a:extLst>
              <a:ext uri="{FF2B5EF4-FFF2-40B4-BE49-F238E27FC236}">
                <a16:creationId xmlns:a16="http://schemas.microsoft.com/office/drawing/2014/main" id="{3486ED08-C9C0-C94D-944F-5637BD8CEA51}"/>
              </a:ext>
            </a:extLst>
          </p:cNvPr>
          <p:cNvSpPr txBox="1"/>
          <p:nvPr/>
        </p:nvSpPr>
        <p:spPr>
          <a:xfrm>
            <a:off x="7959999" y="5840765"/>
            <a:ext cx="1188720" cy="640080"/>
          </a:xfrm>
          <a:prstGeom prst="rect">
            <a:avLst/>
          </a:prstGeom>
          <a:solidFill>
            <a:srgbClr val="00B050"/>
          </a:solidFill>
        </p:spPr>
        <p:txBody>
          <a:bodyPr wrap="none" rtlCol="0">
            <a:spAutoFit/>
          </a:bodyPr>
          <a:lstStyle/>
          <a:p>
            <a:pPr algn="ctr"/>
            <a:r>
              <a:rPr lang="en-US" dirty="0">
                <a:solidFill>
                  <a:schemeClr val="bg1"/>
                </a:solidFill>
              </a:rPr>
              <a:t>Airplane</a:t>
            </a:r>
          </a:p>
          <a:p>
            <a:pPr algn="ctr"/>
            <a:r>
              <a:rPr lang="en-US" dirty="0">
                <a:solidFill>
                  <a:schemeClr val="bg1"/>
                </a:solidFill>
              </a:rPr>
              <a:t>70.0%</a:t>
            </a:r>
          </a:p>
        </p:txBody>
      </p:sp>
      <p:sp>
        <p:nvSpPr>
          <p:cNvPr id="27" name="TextBox 26">
            <a:extLst>
              <a:ext uri="{FF2B5EF4-FFF2-40B4-BE49-F238E27FC236}">
                <a16:creationId xmlns:a16="http://schemas.microsoft.com/office/drawing/2014/main" id="{2DB04783-8DFD-2D4D-827E-B435CCD20DDF}"/>
              </a:ext>
            </a:extLst>
          </p:cNvPr>
          <p:cNvSpPr txBox="1"/>
          <p:nvPr/>
        </p:nvSpPr>
        <p:spPr>
          <a:xfrm>
            <a:off x="1679811" y="3051361"/>
            <a:ext cx="2131674" cy="954107"/>
          </a:xfrm>
          <a:prstGeom prst="rect">
            <a:avLst/>
          </a:prstGeom>
          <a:solidFill>
            <a:schemeClr val="accent4">
              <a:lumMod val="20000"/>
              <a:lumOff val="80000"/>
            </a:schemeClr>
          </a:solidFill>
        </p:spPr>
        <p:txBody>
          <a:bodyPr wrap="none" rtlCol="0">
            <a:spAutoFit/>
          </a:bodyPr>
          <a:lstStyle/>
          <a:p>
            <a:pPr algn="ctr"/>
            <a:r>
              <a:rPr lang="en-US" sz="2800" dirty="0"/>
              <a:t>Median Filter</a:t>
            </a:r>
          </a:p>
          <a:p>
            <a:pPr algn="ctr"/>
            <a:r>
              <a:rPr lang="en-US" sz="2800" dirty="0"/>
              <a:t>(2*2)</a:t>
            </a:r>
          </a:p>
        </p:txBody>
      </p:sp>
      <p:sp>
        <p:nvSpPr>
          <p:cNvPr id="28" name="TextBox 27">
            <a:extLst>
              <a:ext uri="{FF2B5EF4-FFF2-40B4-BE49-F238E27FC236}">
                <a16:creationId xmlns:a16="http://schemas.microsoft.com/office/drawing/2014/main" id="{9042E7C0-056F-E142-94E8-E97AFAF76298}"/>
              </a:ext>
            </a:extLst>
          </p:cNvPr>
          <p:cNvSpPr txBox="1"/>
          <p:nvPr/>
        </p:nvSpPr>
        <p:spPr>
          <a:xfrm>
            <a:off x="1803436" y="4792242"/>
            <a:ext cx="1933191" cy="1384995"/>
          </a:xfrm>
          <a:prstGeom prst="rect">
            <a:avLst/>
          </a:prstGeom>
          <a:solidFill>
            <a:schemeClr val="accent4">
              <a:lumMod val="20000"/>
              <a:lumOff val="80000"/>
            </a:schemeClr>
          </a:solidFill>
          <a:ln>
            <a:noFill/>
          </a:ln>
        </p:spPr>
        <p:txBody>
          <a:bodyPr wrap="square" rtlCol="0">
            <a:spAutoFit/>
          </a:bodyPr>
          <a:lstStyle/>
          <a:p>
            <a:pPr algn="ctr"/>
            <a:r>
              <a:rPr lang="en-US" sz="2800" dirty="0"/>
              <a:t>Non-local Means</a:t>
            </a:r>
          </a:p>
          <a:p>
            <a:pPr algn="ctr"/>
            <a:r>
              <a:rPr lang="en-US" sz="2800" dirty="0"/>
              <a:t>(13-3-4)</a:t>
            </a:r>
          </a:p>
        </p:txBody>
      </p:sp>
      <p:sp>
        <p:nvSpPr>
          <p:cNvPr id="30" name="TextBox 29">
            <a:extLst>
              <a:ext uri="{FF2B5EF4-FFF2-40B4-BE49-F238E27FC236}">
                <a16:creationId xmlns:a16="http://schemas.microsoft.com/office/drawing/2014/main" id="{F0090D4E-1DC7-2741-BAB7-62D8842B7D34}"/>
              </a:ext>
            </a:extLst>
          </p:cNvPr>
          <p:cNvSpPr txBox="1"/>
          <p:nvPr/>
        </p:nvSpPr>
        <p:spPr>
          <a:xfrm>
            <a:off x="5346393" y="237458"/>
            <a:ext cx="3946914" cy="461665"/>
          </a:xfrm>
          <a:prstGeom prst="rect">
            <a:avLst/>
          </a:prstGeom>
          <a:noFill/>
        </p:spPr>
        <p:txBody>
          <a:bodyPr wrap="none" rtlCol="0">
            <a:spAutoFit/>
          </a:bodyPr>
          <a:lstStyle/>
          <a:p>
            <a:r>
              <a:rPr lang="en-US" sz="2400" dirty="0"/>
              <a:t>Original    BIM (L</a:t>
            </a:r>
            <a:r>
              <a:rPr lang="en-US" sz="2400" baseline="-25000" dirty="0"/>
              <a:t>∞</a:t>
            </a:r>
            <a:r>
              <a:rPr lang="en-US" sz="2400" dirty="0"/>
              <a:t>)    JSMA (L</a:t>
            </a:r>
            <a:r>
              <a:rPr lang="en-US" sz="2400" baseline="-25000" dirty="0"/>
              <a:t>0</a:t>
            </a:r>
            <a:r>
              <a:rPr lang="en-US" sz="2400" dirty="0"/>
              <a:t>)</a:t>
            </a:r>
          </a:p>
        </p:txBody>
      </p:sp>
      <p:sp>
        <p:nvSpPr>
          <p:cNvPr id="31" name="Striped Right Arrow 30">
            <a:extLst>
              <a:ext uri="{FF2B5EF4-FFF2-40B4-BE49-F238E27FC236}">
                <a16:creationId xmlns:a16="http://schemas.microsoft.com/office/drawing/2014/main" id="{F9DB1A10-8F51-1247-AE00-459DF3B1D4FB}"/>
              </a:ext>
            </a:extLst>
          </p:cNvPr>
          <p:cNvSpPr/>
          <p:nvPr/>
        </p:nvSpPr>
        <p:spPr>
          <a:xfrm>
            <a:off x="3970418" y="3293724"/>
            <a:ext cx="902537" cy="447051"/>
          </a:xfrm>
          <a:prstGeom prst="strip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triped Right Arrow 31">
            <a:extLst>
              <a:ext uri="{FF2B5EF4-FFF2-40B4-BE49-F238E27FC236}">
                <a16:creationId xmlns:a16="http://schemas.microsoft.com/office/drawing/2014/main" id="{F0EA58CB-B1D3-3A4E-8017-BA41DF8A3A11}"/>
              </a:ext>
            </a:extLst>
          </p:cNvPr>
          <p:cNvSpPr/>
          <p:nvPr/>
        </p:nvSpPr>
        <p:spPr>
          <a:xfrm>
            <a:off x="3970418" y="5268172"/>
            <a:ext cx="902537" cy="447051"/>
          </a:xfrm>
          <a:prstGeom prst="strip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856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20" grpId="0" animBg="1"/>
      <p:bldP spid="21" grpId="0" animBg="1"/>
      <p:bldP spid="22" grpId="0" animBg="1"/>
      <p:bldP spid="24" grpId="0" animBg="1"/>
      <p:bldP spid="25" grpId="0" animBg="1"/>
      <p:bldP spid="26" grpId="0" animBg="1"/>
      <p:bldP spid="27" grpId="0" animBg="1"/>
      <p:bldP spid="28" grpId="0" animBg="1"/>
      <p:bldP spid="31" grpId="0" animBg="1"/>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39AB9-5EB4-C847-9BD1-314555CC0F73}"/>
              </a:ext>
            </a:extLst>
          </p:cNvPr>
          <p:cNvSpPr>
            <a:spLocks noGrp="1"/>
          </p:cNvSpPr>
          <p:nvPr>
            <p:ph type="title"/>
          </p:nvPr>
        </p:nvSpPr>
        <p:spPr/>
        <p:txBody>
          <a:bodyPr/>
          <a:lstStyle/>
          <a:p>
            <a:r>
              <a:rPr lang="en-US" altLang="zh-Hans" dirty="0"/>
              <a:t>Accuracy with Spatial Smoothing</a:t>
            </a:r>
            <a:endParaRPr lang="en-US" dirty="0"/>
          </a:p>
        </p:txBody>
      </p:sp>
      <p:sp>
        <p:nvSpPr>
          <p:cNvPr id="4" name="Slide Number Placeholder 3">
            <a:extLst>
              <a:ext uri="{FF2B5EF4-FFF2-40B4-BE49-F238E27FC236}">
                <a16:creationId xmlns:a16="http://schemas.microsoft.com/office/drawing/2014/main" id="{23D9B459-E691-DF48-BE76-80FCBF26BEED}"/>
              </a:ext>
            </a:extLst>
          </p:cNvPr>
          <p:cNvSpPr>
            <a:spLocks noGrp="1"/>
          </p:cNvSpPr>
          <p:nvPr>
            <p:ph type="sldNum" sz="quarter" idx="12"/>
          </p:nvPr>
        </p:nvSpPr>
        <p:spPr/>
        <p:txBody>
          <a:bodyPr/>
          <a:lstStyle/>
          <a:p>
            <a:fld id="{52F925AC-82DF-0047-9C87-F26B41A1B8A7}" type="slidenum">
              <a:rPr lang="en-US" smtClean="0"/>
              <a:t>13</a:t>
            </a:fld>
            <a:endParaRPr lang="en-US"/>
          </a:p>
        </p:txBody>
      </p:sp>
      <p:graphicFrame>
        <p:nvGraphicFramePr>
          <p:cNvPr id="5" name="Table 4">
            <a:extLst>
              <a:ext uri="{FF2B5EF4-FFF2-40B4-BE49-F238E27FC236}">
                <a16:creationId xmlns:a16="http://schemas.microsoft.com/office/drawing/2014/main" id="{7550CAB1-83B4-D946-A4C7-E0F869F9C2F1}"/>
              </a:ext>
            </a:extLst>
          </p:cNvPr>
          <p:cNvGraphicFramePr>
            <a:graphicFrameLocks noGrp="1"/>
          </p:cNvGraphicFramePr>
          <p:nvPr>
            <p:extLst>
              <p:ext uri="{D42A27DB-BD31-4B8C-83A1-F6EECF244321}">
                <p14:modId xmlns:p14="http://schemas.microsoft.com/office/powerpoint/2010/main" val="3150808291"/>
              </p:ext>
            </p:extLst>
          </p:nvPr>
        </p:nvGraphicFramePr>
        <p:xfrm>
          <a:off x="892190" y="2681367"/>
          <a:ext cx="9111870" cy="2781324"/>
        </p:xfrm>
        <a:graphic>
          <a:graphicData uri="http://schemas.openxmlformats.org/drawingml/2006/table">
            <a:tbl>
              <a:tblPr firstRow="1" bandRow="1">
                <a:tableStyleId>{5C22544A-7EE6-4342-B048-85BDC9FD1C3A}</a:tableStyleId>
              </a:tblPr>
              <a:tblGrid>
                <a:gridCol w="1247839">
                  <a:extLst>
                    <a:ext uri="{9D8B030D-6E8A-4147-A177-3AD203B41FA5}">
                      <a16:colId xmlns:a16="http://schemas.microsoft.com/office/drawing/2014/main" val="2382650143"/>
                    </a:ext>
                  </a:extLst>
                </a:gridCol>
                <a:gridCol w="1984185">
                  <a:extLst>
                    <a:ext uri="{9D8B030D-6E8A-4147-A177-3AD203B41FA5}">
                      <a16:colId xmlns:a16="http://schemas.microsoft.com/office/drawing/2014/main" val="546978382"/>
                    </a:ext>
                  </a:extLst>
                </a:gridCol>
                <a:gridCol w="4529265">
                  <a:extLst>
                    <a:ext uri="{9D8B030D-6E8A-4147-A177-3AD203B41FA5}">
                      <a16:colId xmlns:a16="http://schemas.microsoft.com/office/drawing/2014/main" val="440234569"/>
                    </a:ext>
                  </a:extLst>
                </a:gridCol>
                <a:gridCol w="1350581">
                  <a:extLst>
                    <a:ext uri="{9D8B030D-6E8A-4147-A177-3AD203B41FA5}">
                      <a16:colId xmlns:a16="http://schemas.microsoft.com/office/drawing/2014/main" val="3098292234"/>
                    </a:ext>
                  </a:extLst>
                </a:gridCol>
              </a:tblGrid>
              <a:tr h="396218">
                <a:tc>
                  <a:txBody>
                    <a:bodyPr/>
                    <a:lstStyle/>
                    <a:p>
                      <a:pPr algn="ctr"/>
                      <a:r>
                        <a:rPr lang="en-US" altLang="zh-Hans" sz="2000" dirty="0"/>
                        <a:t>Dataset</a:t>
                      </a:r>
                      <a:endParaRPr lang="en-US" sz="2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Hans" sz="2000" dirty="0"/>
                        <a:t>Squeezer</a:t>
                      </a:r>
                      <a:endParaRPr lang="en-US" sz="2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Hans" sz="2000" dirty="0"/>
                        <a:t>Adversarial Examples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(FGSM, BIM, </a:t>
                      </a:r>
                      <a:r>
                        <a:rPr lang="en-US" altLang="zh-Hans" sz="2000" dirty="0">
                          <a:solidFill>
                            <a:schemeClr val="bg1"/>
                          </a:solidFill>
                        </a:rPr>
                        <a:t>CW</a:t>
                      </a:r>
                      <a:r>
                        <a:rPr lang="zh-Hans" altLang="en-US" sz="2000" baseline="-25000" dirty="0">
                          <a:solidFill>
                            <a:schemeClr val="bg1"/>
                          </a:solidFill>
                        </a:rPr>
                        <a:t>∞</a:t>
                      </a:r>
                      <a:r>
                        <a:rPr lang="en-US" sz="2000" dirty="0"/>
                        <a:t>, Deep Fool, </a:t>
                      </a:r>
                      <a:r>
                        <a:rPr lang="en-US" altLang="zh-Hans" sz="2000" dirty="0">
                          <a:solidFill>
                            <a:schemeClr val="bg1"/>
                          </a:solidFill>
                        </a:rPr>
                        <a:t>CW</a:t>
                      </a:r>
                      <a:r>
                        <a:rPr lang="en-US" altLang="zh-Hans" sz="2000" baseline="-25000" dirty="0">
                          <a:solidFill>
                            <a:schemeClr val="bg1"/>
                          </a:solidFill>
                        </a:rPr>
                        <a:t>2</a:t>
                      </a:r>
                      <a:r>
                        <a:rPr lang="en-US" sz="2000" dirty="0"/>
                        <a:t>, </a:t>
                      </a:r>
                      <a:r>
                        <a:rPr lang="en-US" altLang="zh-Hans" sz="2000" dirty="0">
                          <a:solidFill>
                            <a:schemeClr val="bg1"/>
                          </a:solidFill>
                        </a:rPr>
                        <a:t>CW</a:t>
                      </a:r>
                      <a:r>
                        <a:rPr lang="en-US" altLang="zh-Hans" sz="2000" baseline="-25000" dirty="0">
                          <a:solidFill>
                            <a:schemeClr val="bg1"/>
                          </a:solidFill>
                        </a:rPr>
                        <a:t>0</a:t>
                      </a:r>
                      <a:r>
                        <a:rPr lang="en-US" sz="2000" dirty="0"/>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Hans" sz="2000" dirty="0"/>
                        <a:t>Legitimate</a:t>
                      </a:r>
                    </a:p>
                    <a:p>
                      <a:pPr algn="ctr"/>
                      <a:r>
                        <a:rPr lang="en-US" altLang="zh-Hans" sz="2000" dirty="0"/>
                        <a:t>Images</a:t>
                      </a:r>
                      <a:endParaRPr lang="en-US" sz="2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0984533"/>
                  </a:ext>
                </a:extLst>
              </a:tr>
              <a:tr h="678204">
                <a:tc rowSpan="3">
                  <a:txBody>
                    <a:bodyPr/>
                    <a:lstStyle/>
                    <a:p>
                      <a:pPr algn="ctr"/>
                      <a:r>
                        <a:rPr lang="en-US" altLang="zh-Hans" sz="2000" dirty="0"/>
                        <a:t>ImageNet</a:t>
                      </a:r>
                      <a:endParaRPr lang="en-US" sz="2000" dirty="0"/>
                    </a:p>
                  </a:txBody>
                  <a:tcPr anchor="ctr">
                    <a:lnT w="12700" cap="flat" cmpd="sng" algn="ctr">
                      <a:solidFill>
                        <a:schemeClr val="bg1"/>
                      </a:solidFill>
                      <a:prstDash val="solid"/>
                      <a:round/>
                      <a:headEnd type="none" w="med" len="med"/>
                      <a:tailEnd type="none" w="med" len="med"/>
                    </a:lnT>
                  </a:tcPr>
                </a:tc>
                <a:tc>
                  <a:txBody>
                    <a:bodyPr/>
                    <a:lstStyle/>
                    <a:p>
                      <a:pPr algn="ctr"/>
                      <a:r>
                        <a:rPr lang="en-US" altLang="zh-Hans" sz="2000" dirty="0"/>
                        <a:t>None</a:t>
                      </a:r>
                      <a:endParaRPr lang="en-US" sz="2000" dirty="0"/>
                    </a:p>
                  </a:txBody>
                  <a:tcPr anchor="ctr">
                    <a:lnT w="12700" cap="flat" cmpd="sng" algn="ctr">
                      <a:solidFill>
                        <a:schemeClr val="bg1"/>
                      </a:solidFill>
                      <a:prstDash val="solid"/>
                      <a:round/>
                      <a:headEnd type="none" w="med" len="med"/>
                      <a:tailEnd type="none" w="med" len="med"/>
                    </a:lnT>
                  </a:tcPr>
                </a:tc>
                <a:tc>
                  <a:txBody>
                    <a:bodyPr/>
                    <a:lstStyle/>
                    <a:p>
                      <a:pPr algn="ctr"/>
                      <a:r>
                        <a:rPr lang="en-US" altLang="zh-Hans" sz="2000" dirty="0"/>
                        <a:t>2.78%</a:t>
                      </a:r>
                      <a:endParaRPr lang="en-US" sz="2000" dirty="0"/>
                    </a:p>
                  </a:txBody>
                  <a:tcPr anchor="ctr">
                    <a:lnT w="12700" cap="flat" cmpd="sng" algn="ctr">
                      <a:solidFill>
                        <a:schemeClr val="bg1"/>
                      </a:solidFill>
                      <a:prstDash val="solid"/>
                      <a:round/>
                      <a:headEnd type="none" w="med" len="med"/>
                      <a:tailEnd type="none" w="med" len="med"/>
                    </a:lnT>
                  </a:tcPr>
                </a:tc>
                <a:tc>
                  <a:txBody>
                    <a:bodyPr/>
                    <a:lstStyle/>
                    <a:p>
                      <a:pPr algn="ctr"/>
                      <a:r>
                        <a:rPr lang="en-US" altLang="zh-Hans" sz="2000" dirty="0"/>
                        <a:t>69.70%</a:t>
                      </a:r>
                      <a:endParaRPr lang="en-US" sz="2000" dirty="0"/>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7560146"/>
                  </a:ext>
                </a:extLst>
              </a:tr>
              <a:tr h="678204">
                <a:tc vMerge="1">
                  <a:txBody>
                    <a:bodyPr/>
                    <a:lstStyle/>
                    <a:p>
                      <a:pPr algn="ctr"/>
                      <a:endParaRPr lang="en-US" sz="2000" dirty="0"/>
                    </a:p>
                  </a:txBody>
                  <a:tcPr anchor="ctr"/>
                </a:tc>
                <a:tc>
                  <a:txBody>
                    <a:bodyPr/>
                    <a:lstStyle/>
                    <a:p>
                      <a:pPr algn="ctr"/>
                      <a:r>
                        <a:rPr lang="en-US" altLang="zh-Hans" sz="2000" dirty="0"/>
                        <a:t>Median</a:t>
                      </a:r>
                      <a:r>
                        <a:rPr lang="zh-Hans" altLang="en-US" sz="2000" dirty="0"/>
                        <a:t> </a:t>
                      </a:r>
                      <a:r>
                        <a:rPr lang="en-US" altLang="zh-Hans" sz="2000" dirty="0"/>
                        <a:t>Filter</a:t>
                      </a:r>
                    </a:p>
                    <a:p>
                      <a:pPr algn="ctr"/>
                      <a:r>
                        <a:rPr lang="en-US" altLang="zh-Hans" sz="2000" dirty="0"/>
                        <a:t>2</a:t>
                      </a:r>
                      <a:r>
                        <a:rPr lang="zh-Hans" altLang="en-US" sz="2000" dirty="0"/>
                        <a:t>*</a:t>
                      </a:r>
                      <a:r>
                        <a:rPr lang="en-US" altLang="zh-Hans" sz="2000" dirty="0"/>
                        <a:t>2</a:t>
                      </a:r>
                      <a:endParaRPr lang="en-US" sz="2000" dirty="0"/>
                    </a:p>
                  </a:txBody>
                  <a:tcPr anchor="ctr"/>
                </a:tc>
                <a:tc>
                  <a:txBody>
                    <a:bodyPr/>
                    <a:lstStyle/>
                    <a:p>
                      <a:pPr algn="ctr"/>
                      <a:r>
                        <a:rPr lang="en-US" altLang="zh-Hans" sz="2000" b="0" dirty="0"/>
                        <a:t>68.11%</a:t>
                      </a:r>
                      <a:endParaRPr lang="en-US" sz="2000" b="0" dirty="0"/>
                    </a:p>
                  </a:txBody>
                  <a:tcPr anchor="ctr"/>
                </a:tc>
                <a:tc>
                  <a:txBody>
                    <a:bodyPr/>
                    <a:lstStyle/>
                    <a:p>
                      <a:pPr algn="ctr"/>
                      <a:r>
                        <a:rPr lang="en-US" altLang="zh-Hans" sz="2000" dirty="0"/>
                        <a:t>65.40%</a:t>
                      </a:r>
                      <a:endParaRPr lang="en-US" sz="2000" dirty="0"/>
                    </a:p>
                  </a:txBody>
                  <a:tcPr anchor="ctr"/>
                </a:tc>
                <a:extLst>
                  <a:ext uri="{0D108BD9-81ED-4DB2-BD59-A6C34878D82A}">
                    <a16:rowId xmlns:a16="http://schemas.microsoft.com/office/drawing/2014/main" val="2329461787"/>
                  </a:ext>
                </a:extLst>
              </a:tr>
              <a:tr h="678204">
                <a:tc vMerge="1">
                  <a:txBody>
                    <a:bodyPr/>
                    <a:lstStyle/>
                    <a:p>
                      <a:pPr algn="ctr"/>
                      <a:endParaRPr lang="en-US" sz="2000" dirty="0"/>
                    </a:p>
                  </a:txBody>
                  <a:tcPr anchor="ctr">
                    <a:lnT w="12700" cap="flat" cmpd="sng" algn="ctr">
                      <a:solidFill>
                        <a:schemeClr val="bg1"/>
                      </a:solidFill>
                      <a:prstDash val="solid"/>
                      <a:round/>
                      <a:headEnd type="none" w="med" len="med"/>
                      <a:tailEnd type="none" w="med" len="med"/>
                    </a:lnT>
                  </a:tcPr>
                </a:tc>
                <a:tc>
                  <a:txBody>
                    <a:bodyPr/>
                    <a:lstStyle/>
                    <a:p>
                      <a:pPr algn="ctr"/>
                      <a:r>
                        <a:rPr lang="en-US" altLang="zh-Hans" sz="2000" dirty="0"/>
                        <a:t>Non-local</a:t>
                      </a:r>
                      <a:r>
                        <a:rPr lang="zh-Hans" altLang="en-US" sz="2000" dirty="0"/>
                        <a:t> </a:t>
                      </a:r>
                      <a:r>
                        <a:rPr lang="en-US" altLang="zh-Hans" sz="2000" dirty="0"/>
                        <a:t>Means</a:t>
                      </a:r>
                    </a:p>
                    <a:p>
                      <a:pPr algn="ctr"/>
                      <a:r>
                        <a:rPr lang="en-US" altLang="zh-Hans" sz="2000" dirty="0"/>
                        <a:t>11-3-4</a:t>
                      </a:r>
                      <a:endParaRPr lang="en-US" sz="2000" dirty="0"/>
                    </a:p>
                  </a:txBody>
                  <a:tcPr anchor="ctr"/>
                </a:tc>
                <a:tc>
                  <a:txBody>
                    <a:bodyPr/>
                    <a:lstStyle/>
                    <a:p>
                      <a:pPr algn="ctr"/>
                      <a:r>
                        <a:rPr lang="en-US" altLang="zh-Hans" sz="2000" dirty="0"/>
                        <a:t>57.11%</a:t>
                      </a:r>
                      <a:endParaRPr lang="en-US" sz="2000" dirty="0"/>
                    </a:p>
                  </a:txBody>
                  <a:tcPr anchor="ctr"/>
                </a:tc>
                <a:tc>
                  <a:txBody>
                    <a:bodyPr/>
                    <a:lstStyle/>
                    <a:p>
                      <a:pPr algn="ctr"/>
                      <a:r>
                        <a:rPr lang="en-US" altLang="zh-Hans" sz="2000" dirty="0"/>
                        <a:t>65.40%</a:t>
                      </a:r>
                      <a:endParaRPr lang="en-US" sz="2000" dirty="0"/>
                    </a:p>
                  </a:txBody>
                  <a:tcPr anchor="ctr"/>
                </a:tc>
                <a:extLst>
                  <a:ext uri="{0D108BD9-81ED-4DB2-BD59-A6C34878D82A}">
                    <a16:rowId xmlns:a16="http://schemas.microsoft.com/office/drawing/2014/main" val="1505800222"/>
                  </a:ext>
                </a:extLst>
              </a:tr>
            </a:tbl>
          </a:graphicData>
        </a:graphic>
      </p:graphicFrame>
      <p:sp>
        <p:nvSpPr>
          <p:cNvPr id="7" name="TextBox 6">
            <a:extLst>
              <a:ext uri="{FF2B5EF4-FFF2-40B4-BE49-F238E27FC236}">
                <a16:creationId xmlns:a16="http://schemas.microsoft.com/office/drawing/2014/main" id="{3EA0724C-739D-314B-B621-9A114E5C215E}"/>
              </a:ext>
            </a:extLst>
          </p:cNvPr>
          <p:cNvSpPr txBox="1"/>
          <p:nvPr/>
        </p:nvSpPr>
        <p:spPr>
          <a:xfrm>
            <a:off x="10488150" y="3428597"/>
            <a:ext cx="1524000" cy="461665"/>
          </a:xfrm>
          <a:prstGeom prst="rect">
            <a:avLst/>
          </a:prstGeom>
          <a:solidFill>
            <a:schemeClr val="accent4">
              <a:lumMod val="20000"/>
              <a:lumOff val="80000"/>
            </a:schemeClr>
          </a:solidFill>
        </p:spPr>
        <p:txBody>
          <a:bodyPr wrap="square" rtlCol="0">
            <a:spAutoFit/>
          </a:bodyPr>
          <a:lstStyle/>
          <a:p>
            <a:pPr algn="ctr"/>
            <a:r>
              <a:rPr lang="en-US" altLang="zh-Hans" sz="2400" dirty="0"/>
              <a:t>Baseline</a:t>
            </a:r>
            <a:endParaRPr lang="en-US" sz="2400" dirty="0"/>
          </a:p>
        </p:txBody>
      </p:sp>
      <p:sp>
        <p:nvSpPr>
          <p:cNvPr id="8" name="Striped Right Arrow 7">
            <a:extLst>
              <a:ext uri="{FF2B5EF4-FFF2-40B4-BE49-F238E27FC236}">
                <a16:creationId xmlns:a16="http://schemas.microsoft.com/office/drawing/2014/main" id="{8DF5BD8F-F636-D046-BB6A-35FE09999C82}"/>
              </a:ext>
            </a:extLst>
          </p:cNvPr>
          <p:cNvSpPr/>
          <p:nvPr/>
        </p:nvSpPr>
        <p:spPr>
          <a:xfrm flipH="1">
            <a:off x="10100593" y="3458241"/>
            <a:ext cx="367358" cy="376852"/>
          </a:xfrm>
          <a:prstGeom prst="strip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154E08E0-4668-4F44-B97E-59ABE6465F59}"/>
              </a:ext>
            </a:extLst>
          </p:cNvPr>
          <p:cNvSpPr/>
          <p:nvPr/>
        </p:nvSpPr>
        <p:spPr>
          <a:xfrm>
            <a:off x="4134678" y="3352799"/>
            <a:ext cx="4515678" cy="210989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60F104D3-29CF-3E4F-8242-074C9AF0396D}"/>
              </a:ext>
            </a:extLst>
          </p:cNvPr>
          <p:cNvSpPr/>
          <p:nvPr/>
        </p:nvSpPr>
        <p:spPr>
          <a:xfrm>
            <a:off x="8670556" y="3374122"/>
            <a:ext cx="1350204" cy="210989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059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9" grpId="1"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F8FB6-FA23-044D-A013-C472AA8FA948}"/>
              </a:ext>
            </a:extLst>
          </p:cNvPr>
          <p:cNvSpPr>
            <a:spLocks noGrp="1"/>
          </p:cNvSpPr>
          <p:nvPr>
            <p:ph type="title"/>
          </p:nvPr>
        </p:nvSpPr>
        <p:spPr/>
        <p:txBody>
          <a:bodyPr/>
          <a:lstStyle/>
          <a:p>
            <a:r>
              <a:rPr lang="en-US" dirty="0"/>
              <a:t>Other Potential Squeezers</a:t>
            </a:r>
          </a:p>
        </p:txBody>
      </p:sp>
      <p:sp>
        <p:nvSpPr>
          <p:cNvPr id="4" name="Slide Number Placeholder 3">
            <a:extLst>
              <a:ext uri="{FF2B5EF4-FFF2-40B4-BE49-F238E27FC236}">
                <a16:creationId xmlns:a16="http://schemas.microsoft.com/office/drawing/2014/main" id="{DE3CD9F9-CE3E-4643-957A-CAFB2B88D9D0}"/>
              </a:ext>
            </a:extLst>
          </p:cNvPr>
          <p:cNvSpPr>
            <a:spLocks noGrp="1"/>
          </p:cNvSpPr>
          <p:nvPr>
            <p:ph type="sldNum" sz="quarter" idx="12"/>
          </p:nvPr>
        </p:nvSpPr>
        <p:spPr/>
        <p:txBody>
          <a:bodyPr/>
          <a:lstStyle/>
          <a:p>
            <a:fld id="{52F925AC-82DF-0047-9C87-F26B41A1B8A7}" type="slidenum">
              <a:rPr lang="en-US" smtClean="0"/>
              <a:t>14</a:t>
            </a:fld>
            <a:endParaRPr lang="en-US" dirty="0"/>
          </a:p>
        </p:txBody>
      </p:sp>
      <p:sp>
        <p:nvSpPr>
          <p:cNvPr id="5" name="TextBox 4">
            <a:extLst>
              <a:ext uri="{FF2B5EF4-FFF2-40B4-BE49-F238E27FC236}">
                <a16:creationId xmlns:a16="http://schemas.microsoft.com/office/drawing/2014/main" id="{A696867D-EF6C-E846-AF15-F78E9ABA69BD}"/>
              </a:ext>
            </a:extLst>
          </p:cNvPr>
          <p:cNvSpPr txBox="1"/>
          <p:nvPr/>
        </p:nvSpPr>
        <p:spPr>
          <a:xfrm>
            <a:off x="982332" y="5728061"/>
            <a:ext cx="9893799" cy="400110"/>
          </a:xfrm>
          <a:prstGeom prst="rect">
            <a:avLst/>
          </a:prstGeom>
          <a:solidFill>
            <a:srgbClr val="FFFAEB"/>
          </a:solidFill>
        </p:spPr>
        <p:txBody>
          <a:bodyPr wrap="none" rtlCol="0">
            <a:spAutoFit/>
          </a:bodyPr>
          <a:lstStyle/>
          <a:p>
            <a:r>
              <a:rPr lang="en-US" sz="2000" dirty="0"/>
              <a:t>C </a:t>
            </a:r>
            <a:r>
              <a:rPr lang="en-US" sz="2000" dirty="0" err="1"/>
              <a:t>Xie</a:t>
            </a:r>
            <a:r>
              <a:rPr lang="en-US" sz="2000" dirty="0"/>
              <a:t>, et al. </a:t>
            </a:r>
            <a:r>
              <a:rPr lang="en-US" sz="2000" i="1" dirty="0"/>
              <a:t>Mitigating Adversarial Effects Through Randomization</a:t>
            </a:r>
            <a:r>
              <a:rPr lang="en-US" sz="2000" dirty="0"/>
              <a:t>, to appear in ICLR 2018.</a:t>
            </a:r>
          </a:p>
        </p:txBody>
      </p:sp>
      <p:sp>
        <p:nvSpPr>
          <p:cNvPr id="6" name="TextBox 5">
            <a:extLst>
              <a:ext uri="{FF2B5EF4-FFF2-40B4-BE49-F238E27FC236}">
                <a16:creationId xmlns:a16="http://schemas.microsoft.com/office/drawing/2014/main" id="{2622AE8D-8192-E943-9B09-3408BE02BF31}"/>
              </a:ext>
            </a:extLst>
          </p:cNvPr>
          <p:cNvSpPr txBox="1"/>
          <p:nvPr/>
        </p:nvSpPr>
        <p:spPr>
          <a:xfrm>
            <a:off x="982332" y="2225538"/>
            <a:ext cx="9307100" cy="707886"/>
          </a:xfrm>
          <a:prstGeom prst="rect">
            <a:avLst/>
          </a:prstGeom>
          <a:solidFill>
            <a:srgbClr val="FFFAEB"/>
          </a:solidFill>
        </p:spPr>
        <p:txBody>
          <a:bodyPr wrap="none" rtlCol="0">
            <a:spAutoFit/>
          </a:bodyPr>
          <a:lstStyle/>
          <a:p>
            <a:r>
              <a:rPr lang="en-US" sz="2000" dirty="0"/>
              <a:t>J </a:t>
            </a:r>
            <a:r>
              <a:rPr lang="en-US" sz="2000" dirty="0" err="1"/>
              <a:t>Buckman</a:t>
            </a:r>
            <a:r>
              <a:rPr lang="en-US" sz="2000" dirty="0"/>
              <a:t>, et al. </a:t>
            </a:r>
            <a:r>
              <a:rPr lang="en-US" sz="2000" i="1" dirty="0"/>
              <a:t>Thermometer Encoding: One Hot Way To Resist Adversarial Examples </a:t>
            </a:r>
            <a:r>
              <a:rPr lang="en-US" sz="2000" dirty="0"/>
              <a:t>, </a:t>
            </a:r>
          </a:p>
          <a:p>
            <a:r>
              <a:rPr lang="en-US" sz="2000" dirty="0"/>
              <a:t>to appear in ICLR 2018.</a:t>
            </a:r>
          </a:p>
        </p:txBody>
      </p:sp>
      <p:sp>
        <p:nvSpPr>
          <p:cNvPr id="8" name="TextBox 7">
            <a:extLst>
              <a:ext uri="{FF2B5EF4-FFF2-40B4-BE49-F238E27FC236}">
                <a16:creationId xmlns:a16="http://schemas.microsoft.com/office/drawing/2014/main" id="{CC07368F-514F-D445-B630-65B955782A8A}"/>
              </a:ext>
            </a:extLst>
          </p:cNvPr>
          <p:cNvSpPr txBox="1"/>
          <p:nvPr/>
        </p:nvSpPr>
        <p:spPr>
          <a:xfrm>
            <a:off x="985586" y="3603038"/>
            <a:ext cx="10312247" cy="400110"/>
          </a:xfrm>
          <a:prstGeom prst="rect">
            <a:avLst/>
          </a:prstGeom>
          <a:solidFill>
            <a:srgbClr val="FFFAEB"/>
          </a:solidFill>
        </p:spPr>
        <p:txBody>
          <a:bodyPr wrap="none" rtlCol="0">
            <a:spAutoFit/>
          </a:bodyPr>
          <a:lstStyle/>
          <a:p>
            <a:r>
              <a:rPr lang="en-US" sz="2000" dirty="0"/>
              <a:t>D </a:t>
            </a:r>
            <a:r>
              <a:rPr lang="en-US" sz="2000" dirty="0" err="1"/>
              <a:t>Meng</a:t>
            </a:r>
            <a:r>
              <a:rPr lang="en-US" sz="2000" dirty="0"/>
              <a:t> and H Chen, </a:t>
            </a:r>
            <a:r>
              <a:rPr lang="en-US" sz="2000" i="1" dirty="0" err="1"/>
              <a:t>MagNet</a:t>
            </a:r>
            <a:r>
              <a:rPr lang="en-US" sz="2000" i="1" dirty="0"/>
              <a:t>: a Two-Pronged Defense against Adversarial Examples</a:t>
            </a:r>
            <a:r>
              <a:rPr lang="en-US" sz="2000" dirty="0"/>
              <a:t>, in CCS 2017.</a:t>
            </a:r>
          </a:p>
        </p:txBody>
      </p:sp>
      <p:sp>
        <p:nvSpPr>
          <p:cNvPr id="9" name="TextBox 8">
            <a:extLst>
              <a:ext uri="{FF2B5EF4-FFF2-40B4-BE49-F238E27FC236}">
                <a16:creationId xmlns:a16="http://schemas.microsoft.com/office/drawing/2014/main" id="{7492BDAE-81FB-8749-B8F4-1AF3564F54DD}"/>
              </a:ext>
            </a:extLst>
          </p:cNvPr>
          <p:cNvSpPr txBox="1"/>
          <p:nvPr/>
        </p:nvSpPr>
        <p:spPr>
          <a:xfrm>
            <a:off x="985586" y="4025670"/>
            <a:ext cx="10483639" cy="707886"/>
          </a:xfrm>
          <a:prstGeom prst="rect">
            <a:avLst/>
          </a:prstGeom>
          <a:solidFill>
            <a:srgbClr val="FFFAEB"/>
          </a:solidFill>
        </p:spPr>
        <p:txBody>
          <a:bodyPr wrap="none" rtlCol="0">
            <a:spAutoFit/>
          </a:bodyPr>
          <a:lstStyle/>
          <a:p>
            <a:r>
              <a:rPr lang="en-US" sz="2000" dirty="0"/>
              <a:t>F Liao, et al. </a:t>
            </a:r>
            <a:r>
              <a:rPr lang="en-US" sz="2000" i="1" dirty="0"/>
              <a:t>Defense against Adversarial Attacks Using High-Level Representation Guided </a:t>
            </a:r>
            <a:r>
              <a:rPr lang="en-US" sz="2000" i="1" dirty="0" err="1"/>
              <a:t>Denoiser</a:t>
            </a:r>
            <a:r>
              <a:rPr lang="en-US" sz="2000" dirty="0"/>
              <a:t>, </a:t>
            </a:r>
          </a:p>
          <a:p>
            <a:r>
              <a:rPr lang="en-US" sz="2000" dirty="0" err="1"/>
              <a:t>arXiv</a:t>
            </a:r>
            <a:r>
              <a:rPr lang="en-US" sz="2000" dirty="0"/>
              <a:t> 1712.02976.</a:t>
            </a:r>
          </a:p>
        </p:txBody>
      </p:sp>
      <p:sp>
        <p:nvSpPr>
          <p:cNvPr id="10" name="TextBox 9">
            <a:extLst>
              <a:ext uri="{FF2B5EF4-FFF2-40B4-BE49-F238E27FC236}">
                <a16:creationId xmlns:a16="http://schemas.microsoft.com/office/drawing/2014/main" id="{FE11BC72-B99E-864D-9C45-BB7BC8788A9D}"/>
              </a:ext>
            </a:extLst>
          </p:cNvPr>
          <p:cNvSpPr txBox="1"/>
          <p:nvPr/>
        </p:nvSpPr>
        <p:spPr>
          <a:xfrm>
            <a:off x="985586" y="4788094"/>
            <a:ext cx="9171293" cy="400110"/>
          </a:xfrm>
          <a:prstGeom prst="rect">
            <a:avLst/>
          </a:prstGeom>
          <a:solidFill>
            <a:srgbClr val="FFFAEB"/>
          </a:solidFill>
        </p:spPr>
        <p:txBody>
          <a:bodyPr wrap="none" rtlCol="0">
            <a:spAutoFit/>
          </a:bodyPr>
          <a:lstStyle/>
          <a:p>
            <a:r>
              <a:rPr lang="en-US" sz="2000" dirty="0"/>
              <a:t>A Prakash, et al. </a:t>
            </a:r>
            <a:r>
              <a:rPr lang="en-US" sz="2000" i="1" dirty="0"/>
              <a:t>Deflecting Adversarial Attacks with Pixel Deflection</a:t>
            </a:r>
            <a:r>
              <a:rPr lang="en-US" sz="2000" dirty="0"/>
              <a:t>, </a:t>
            </a:r>
            <a:r>
              <a:rPr lang="en-US" sz="2000" dirty="0" err="1"/>
              <a:t>arXiv</a:t>
            </a:r>
            <a:r>
              <a:rPr lang="en-US" sz="2000" dirty="0"/>
              <a:t> 1801.08926.</a:t>
            </a:r>
          </a:p>
        </p:txBody>
      </p:sp>
      <p:sp>
        <p:nvSpPr>
          <p:cNvPr id="11" name="TextBox 10">
            <a:extLst>
              <a:ext uri="{FF2B5EF4-FFF2-40B4-BE49-F238E27FC236}">
                <a16:creationId xmlns:a16="http://schemas.microsoft.com/office/drawing/2014/main" id="{BB95423A-E7EF-B047-8677-43771A2E5300}"/>
              </a:ext>
            </a:extLst>
          </p:cNvPr>
          <p:cNvSpPr txBox="1"/>
          <p:nvPr/>
        </p:nvSpPr>
        <p:spPr>
          <a:xfrm>
            <a:off x="371485" y="1735155"/>
            <a:ext cx="8700780" cy="523220"/>
          </a:xfrm>
          <a:prstGeom prst="rect">
            <a:avLst/>
          </a:prstGeom>
          <a:noFill/>
        </p:spPr>
        <p:txBody>
          <a:bodyPr wrap="none" rtlCol="0">
            <a:spAutoFit/>
          </a:bodyPr>
          <a:lstStyle/>
          <a:p>
            <a:pPr marL="457200" indent="-457200">
              <a:buFont typeface="Arial" panose="020B0604020202020204" pitchFamily="34" charset="0"/>
              <a:buChar char="•"/>
            </a:pPr>
            <a:r>
              <a:rPr lang="en-US" altLang="zh-Hans" sz="2800" dirty="0"/>
              <a:t>Thermometer</a:t>
            </a:r>
            <a:r>
              <a:rPr lang="zh-Hans" altLang="en-US" sz="2800" dirty="0"/>
              <a:t> </a:t>
            </a:r>
            <a:r>
              <a:rPr lang="en-US" altLang="zh-Hans" sz="2800" dirty="0"/>
              <a:t>Encoding</a:t>
            </a:r>
            <a:r>
              <a:rPr lang="zh-Hans" altLang="en-US" sz="2800" baseline="30000" dirty="0"/>
              <a:t> </a:t>
            </a:r>
            <a:r>
              <a:rPr lang="en-US" altLang="zh-Hans" sz="2800" dirty="0"/>
              <a:t>(learnable</a:t>
            </a:r>
            <a:r>
              <a:rPr lang="zh-Hans" altLang="en-US" sz="2800" dirty="0"/>
              <a:t> </a:t>
            </a:r>
            <a:r>
              <a:rPr lang="en-US" altLang="zh-Hans" sz="2800" dirty="0"/>
              <a:t>bit</a:t>
            </a:r>
            <a:r>
              <a:rPr lang="zh-Hans" altLang="en-US" sz="2800" dirty="0"/>
              <a:t> </a:t>
            </a:r>
            <a:r>
              <a:rPr lang="en-US" altLang="zh-Hans" sz="2800" dirty="0"/>
              <a:t>depth</a:t>
            </a:r>
            <a:r>
              <a:rPr lang="zh-Hans" altLang="en-US" sz="2800" dirty="0"/>
              <a:t> </a:t>
            </a:r>
            <a:r>
              <a:rPr lang="en-US" altLang="zh-Hans" sz="2800" dirty="0"/>
              <a:t>reduction)</a:t>
            </a:r>
          </a:p>
        </p:txBody>
      </p:sp>
      <p:sp>
        <p:nvSpPr>
          <p:cNvPr id="12" name="TextBox 11">
            <a:extLst>
              <a:ext uri="{FF2B5EF4-FFF2-40B4-BE49-F238E27FC236}">
                <a16:creationId xmlns:a16="http://schemas.microsoft.com/office/drawing/2014/main" id="{D21D569D-4742-4144-9C7E-275F8C1B2B05}"/>
              </a:ext>
            </a:extLst>
          </p:cNvPr>
          <p:cNvSpPr txBox="1"/>
          <p:nvPr/>
        </p:nvSpPr>
        <p:spPr>
          <a:xfrm>
            <a:off x="369191" y="3037417"/>
            <a:ext cx="9904635" cy="523220"/>
          </a:xfrm>
          <a:prstGeom prst="rect">
            <a:avLst/>
          </a:prstGeom>
          <a:noFill/>
        </p:spPr>
        <p:txBody>
          <a:bodyPr wrap="none" rtlCol="0">
            <a:spAutoFit/>
          </a:bodyPr>
          <a:lstStyle/>
          <a:p>
            <a:pPr marL="457200" indent="-457200">
              <a:buFont typeface="Arial" panose="020B0604020202020204" pitchFamily="34" charset="0"/>
              <a:buChar char="•"/>
            </a:pPr>
            <a:r>
              <a:rPr lang="en-US" sz="2800" dirty="0"/>
              <a:t>Image </a:t>
            </a:r>
            <a:r>
              <a:rPr lang="en-US" sz="2800" dirty="0" err="1"/>
              <a:t>denoising</a:t>
            </a:r>
            <a:r>
              <a:rPr lang="en-US" sz="2800" dirty="0"/>
              <a:t> using bilateral filter, </a:t>
            </a:r>
            <a:r>
              <a:rPr lang="en-US" sz="2800" dirty="0" err="1"/>
              <a:t>autoencoder</a:t>
            </a:r>
            <a:r>
              <a:rPr lang="en-US" sz="2800" dirty="0"/>
              <a:t>, wavelet, etc.</a:t>
            </a:r>
          </a:p>
        </p:txBody>
      </p:sp>
      <p:sp>
        <p:nvSpPr>
          <p:cNvPr id="13" name="TextBox 12">
            <a:extLst>
              <a:ext uri="{FF2B5EF4-FFF2-40B4-BE49-F238E27FC236}">
                <a16:creationId xmlns:a16="http://schemas.microsoft.com/office/drawing/2014/main" id="{677B737F-0D17-094E-8A9C-034D3E44800A}"/>
              </a:ext>
            </a:extLst>
          </p:cNvPr>
          <p:cNvSpPr txBox="1"/>
          <p:nvPr/>
        </p:nvSpPr>
        <p:spPr>
          <a:xfrm>
            <a:off x="409119" y="5197016"/>
            <a:ext cx="3129211"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t>Image resizing</a:t>
            </a:r>
          </a:p>
        </p:txBody>
      </p:sp>
    </p:spTree>
    <p:extLst>
      <p:ext uri="{BB962C8B-B14F-4D97-AF65-F5344CB8AC3E}">
        <p14:creationId xmlns:p14="http://schemas.microsoft.com/office/powerpoint/2010/main" val="3579952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D7909-54B8-834D-A631-845A43687658}"/>
              </a:ext>
            </a:extLst>
          </p:cNvPr>
          <p:cNvSpPr>
            <a:spLocks noGrp="1"/>
          </p:cNvSpPr>
          <p:nvPr>
            <p:ph type="title"/>
          </p:nvPr>
        </p:nvSpPr>
        <p:spPr/>
        <p:txBody>
          <a:bodyPr/>
          <a:lstStyle/>
          <a:p>
            <a:r>
              <a:rPr lang="en-US" dirty="0"/>
              <a:t>Experimental Setup</a:t>
            </a:r>
          </a:p>
        </p:txBody>
      </p:sp>
      <p:sp>
        <p:nvSpPr>
          <p:cNvPr id="3" name="Content Placeholder 2">
            <a:extLst>
              <a:ext uri="{FF2B5EF4-FFF2-40B4-BE49-F238E27FC236}">
                <a16:creationId xmlns:a16="http://schemas.microsoft.com/office/drawing/2014/main" id="{6A289F99-BE9D-7843-B4ED-4A05F240F4BF}"/>
              </a:ext>
            </a:extLst>
          </p:cNvPr>
          <p:cNvSpPr>
            <a:spLocks noGrp="1"/>
          </p:cNvSpPr>
          <p:nvPr>
            <p:ph idx="1"/>
          </p:nvPr>
        </p:nvSpPr>
        <p:spPr/>
        <p:txBody>
          <a:bodyPr>
            <a:normAutofit/>
          </a:bodyPr>
          <a:lstStyle/>
          <a:p>
            <a:r>
              <a:rPr lang="en-US" dirty="0"/>
              <a:t>Datasets and Models</a:t>
            </a:r>
          </a:p>
          <a:p>
            <a:pPr marL="457200" lvl="1" indent="0">
              <a:buNone/>
            </a:pPr>
            <a:r>
              <a:rPr lang="en-US" dirty="0"/>
              <a:t>MNIST, 	      7-layer-CNN</a:t>
            </a:r>
          </a:p>
          <a:p>
            <a:pPr marL="457200" lvl="1" indent="0">
              <a:buNone/>
            </a:pPr>
            <a:r>
              <a:rPr lang="en-US" dirty="0"/>
              <a:t>CIFAR-10, 	      </a:t>
            </a:r>
            <a:r>
              <a:rPr lang="en-US" dirty="0" err="1"/>
              <a:t>DenseNet</a:t>
            </a:r>
            <a:endParaRPr lang="en-US" dirty="0"/>
          </a:p>
          <a:p>
            <a:pPr marL="457200" lvl="1" indent="0">
              <a:buNone/>
            </a:pPr>
            <a:r>
              <a:rPr lang="en-US" dirty="0"/>
              <a:t>ImageNet, 	      </a:t>
            </a:r>
            <a:r>
              <a:rPr lang="en-US" dirty="0" err="1"/>
              <a:t>MobileNet</a:t>
            </a:r>
            <a:endParaRPr lang="en-US" dirty="0"/>
          </a:p>
          <a:p>
            <a:r>
              <a:rPr lang="en-US" dirty="0"/>
              <a:t>Attacks (100 examples for each attack)</a:t>
            </a:r>
          </a:p>
          <a:p>
            <a:pPr lvl="1"/>
            <a:r>
              <a:rPr lang="en-US" dirty="0"/>
              <a:t>Untargeted: FGSM, BIM, </a:t>
            </a:r>
            <a:r>
              <a:rPr lang="en-US" dirty="0" err="1"/>
              <a:t>DeepFool</a:t>
            </a:r>
            <a:endParaRPr lang="en-US" dirty="0"/>
          </a:p>
          <a:p>
            <a:pPr lvl="1"/>
            <a:r>
              <a:rPr lang="en-US" altLang="zh-Hans" dirty="0"/>
              <a:t>Targeted (Next/Least-Likely):</a:t>
            </a:r>
            <a:r>
              <a:rPr lang="zh-Hans" altLang="en-US" dirty="0"/>
              <a:t> </a:t>
            </a:r>
            <a:r>
              <a:rPr lang="en-US" altLang="zh-Hans" dirty="0"/>
              <a:t>JSMA,</a:t>
            </a:r>
            <a:r>
              <a:rPr lang="zh-Hans" altLang="en-US" dirty="0"/>
              <a:t> </a:t>
            </a:r>
            <a:r>
              <a:rPr lang="en-US" dirty="0" err="1"/>
              <a:t>Carlini</a:t>
            </a:r>
            <a:r>
              <a:rPr lang="en-US" dirty="0"/>
              <a:t>-Wagner </a:t>
            </a:r>
            <a:r>
              <a:rPr lang="en-US" altLang="zh-Hans" dirty="0"/>
              <a:t>L</a:t>
            </a:r>
            <a:r>
              <a:rPr lang="en-US" altLang="zh-Hans" baseline="-25000" dirty="0"/>
              <a:t>2</a:t>
            </a:r>
            <a:r>
              <a:rPr lang="en-US" dirty="0"/>
              <a:t>/</a:t>
            </a:r>
            <a:r>
              <a:rPr lang="en-US" altLang="zh-Hans" dirty="0"/>
              <a:t>L</a:t>
            </a:r>
            <a:r>
              <a:rPr lang="zh-Hans" altLang="en-US" baseline="-25000" dirty="0"/>
              <a:t>∞</a:t>
            </a:r>
            <a:r>
              <a:rPr lang="en-US" dirty="0"/>
              <a:t>/</a:t>
            </a:r>
            <a:r>
              <a:rPr lang="en-US" altLang="zh-Hans" dirty="0"/>
              <a:t>L</a:t>
            </a:r>
            <a:r>
              <a:rPr lang="en-US" altLang="zh-Hans" baseline="-25000" dirty="0"/>
              <a:t>0</a:t>
            </a:r>
            <a:endParaRPr lang="en-US" dirty="0"/>
          </a:p>
          <a:p>
            <a:r>
              <a:rPr lang="en-US" dirty="0"/>
              <a:t>Detection Datasets</a:t>
            </a:r>
          </a:p>
          <a:p>
            <a:pPr lvl="1"/>
            <a:r>
              <a:rPr lang="en-US" dirty="0"/>
              <a:t>A balanced dataset with legitimate examples.</a:t>
            </a:r>
          </a:p>
          <a:p>
            <a:pPr lvl="1"/>
            <a:r>
              <a:rPr lang="en-US" dirty="0"/>
              <a:t>50% for training the detector, the remaining for validation.</a:t>
            </a:r>
          </a:p>
        </p:txBody>
      </p:sp>
      <p:sp>
        <p:nvSpPr>
          <p:cNvPr id="4" name="Slide Number Placeholder 3">
            <a:extLst>
              <a:ext uri="{FF2B5EF4-FFF2-40B4-BE49-F238E27FC236}">
                <a16:creationId xmlns:a16="http://schemas.microsoft.com/office/drawing/2014/main" id="{2D37F1BB-D29D-CE4F-813E-03545E995442}"/>
              </a:ext>
            </a:extLst>
          </p:cNvPr>
          <p:cNvSpPr>
            <a:spLocks noGrp="1"/>
          </p:cNvSpPr>
          <p:nvPr>
            <p:ph type="sldNum" sz="quarter" idx="12"/>
          </p:nvPr>
        </p:nvSpPr>
        <p:spPr/>
        <p:txBody>
          <a:bodyPr/>
          <a:lstStyle/>
          <a:p>
            <a:fld id="{52F925AC-82DF-0047-9C87-F26B41A1B8A7}" type="slidenum">
              <a:rPr lang="en-US" smtClean="0"/>
              <a:t>15</a:t>
            </a:fld>
            <a:endParaRPr lang="en-US"/>
          </a:p>
        </p:txBody>
      </p:sp>
    </p:spTree>
    <p:extLst>
      <p:ext uri="{BB962C8B-B14F-4D97-AF65-F5344CB8AC3E}">
        <p14:creationId xmlns:p14="http://schemas.microsoft.com/office/powerpoint/2010/main" val="2302142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ans" dirty="0"/>
              <a:t>Threat</a:t>
            </a:r>
            <a:r>
              <a:rPr lang="zh-Hans" altLang="en-US" dirty="0"/>
              <a:t> </a:t>
            </a:r>
            <a:r>
              <a:rPr lang="en-US" altLang="zh-Hans" dirty="0"/>
              <a:t>Models</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r>
              <a:rPr lang="en-US" altLang="zh-Hans" sz="3200" b="1" dirty="0"/>
              <a:t>Oblivious</a:t>
            </a:r>
            <a:r>
              <a:rPr lang="zh-Hans" altLang="en-US" sz="3200" b="1" dirty="0"/>
              <a:t> </a:t>
            </a:r>
            <a:r>
              <a:rPr lang="en-US" altLang="zh-Hans" sz="3200" b="1" dirty="0"/>
              <a:t>adversary</a:t>
            </a:r>
            <a:r>
              <a:rPr lang="en-US" altLang="zh-Hans" sz="3200" dirty="0"/>
              <a:t>:</a:t>
            </a:r>
            <a:r>
              <a:rPr lang="zh-Hans" altLang="en-US" sz="3200" dirty="0"/>
              <a:t> </a:t>
            </a:r>
            <a:r>
              <a:rPr lang="en-US" sz="3200" dirty="0"/>
              <a:t>The adversary has full knowledge of the target model, but is not aware of the detector.</a:t>
            </a:r>
          </a:p>
          <a:p>
            <a:endParaRPr lang="en-US" sz="3200" dirty="0"/>
          </a:p>
          <a:p>
            <a:r>
              <a:rPr lang="en-US" altLang="zh-Hans" sz="3200" b="1" dirty="0">
                <a:solidFill>
                  <a:schemeClr val="bg1">
                    <a:lumMod val="75000"/>
                  </a:schemeClr>
                </a:solidFill>
              </a:rPr>
              <a:t>Adaptive</a:t>
            </a:r>
            <a:r>
              <a:rPr lang="zh-Hans" altLang="en-US" sz="3200" b="1" dirty="0">
                <a:solidFill>
                  <a:schemeClr val="bg1">
                    <a:lumMod val="75000"/>
                  </a:schemeClr>
                </a:solidFill>
              </a:rPr>
              <a:t> </a:t>
            </a:r>
            <a:r>
              <a:rPr lang="en-US" altLang="zh-Hans" sz="3200" b="1" dirty="0">
                <a:solidFill>
                  <a:schemeClr val="bg1">
                    <a:lumMod val="75000"/>
                  </a:schemeClr>
                </a:solidFill>
              </a:rPr>
              <a:t>adversary</a:t>
            </a:r>
            <a:r>
              <a:rPr lang="en-US" altLang="zh-Hans" sz="3200" dirty="0">
                <a:solidFill>
                  <a:schemeClr val="bg1">
                    <a:lumMod val="75000"/>
                  </a:schemeClr>
                </a:solidFill>
              </a:rPr>
              <a:t>:</a:t>
            </a:r>
            <a:r>
              <a:rPr lang="zh-Hans" altLang="en-US" sz="3200" dirty="0">
                <a:solidFill>
                  <a:schemeClr val="bg1">
                    <a:lumMod val="75000"/>
                  </a:schemeClr>
                </a:solidFill>
              </a:rPr>
              <a:t> </a:t>
            </a:r>
            <a:r>
              <a:rPr lang="en-US" sz="3200" dirty="0">
                <a:solidFill>
                  <a:schemeClr val="bg1">
                    <a:lumMod val="75000"/>
                  </a:schemeClr>
                </a:solidFill>
              </a:rPr>
              <a:t>The adversary has full knowledge of the target model</a:t>
            </a:r>
            <a:r>
              <a:rPr lang="zh-Hans" altLang="en-US" sz="3200" dirty="0">
                <a:solidFill>
                  <a:schemeClr val="bg1">
                    <a:lumMod val="75000"/>
                  </a:schemeClr>
                </a:solidFill>
              </a:rPr>
              <a:t> </a:t>
            </a:r>
            <a:r>
              <a:rPr lang="en-US" altLang="zh-Hans" sz="3200" dirty="0">
                <a:solidFill>
                  <a:schemeClr val="bg1">
                    <a:lumMod val="75000"/>
                  </a:schemeClr>
                </a:solidFill>
              </a:rPr>
              <a:t>and</a:t>
            </a:r>
            <a:r>
              <a:rPr lang="zh-Hans" altLang="en-US" sz="3200" dirty="0">
                <a:solidFill>
                  <a:schemeClr val="bg1">
                    <a:lumMod val="75000"/>
                  </a:schemeClr>
                </a:solidFill>
              </a:rPr>
              <a:t> </a:t>
            </a:r>
            <a:r>
              <a:rPr lang="en-US" sz="3200" dirty="0">
                <a:solidFill>
                  <a:schemeClr val="bg1">
                    <a:lumMod val="75000"/>
                  </a:schemeClr>
                </a:solidFill>
              </a:rPr>
              <a:t>the detector</a:t>
            </a:r>
            <a:r>
              <a:rPr lang="en-US" altLang="zh-Hans" sz="3200" dirty="0">
                <a:solidFill>
                  <a:schemeClr val="bg1">
                    <a:lumMod val="75000"/>
                  </a:schemeClr>
                </a:solidFill>
              </a:rPr>
              <a:t>.</a:t>
            </a:r>
            <a:endParaRPr lang="en-US" sz="3200" dirty="0">
              <a:solidFill>
                <a:schemeClr val="bg1">
                  <a:lumMod val="75000"/>
                </a:schemeClr>
              </a:solidFill>
            </a:endParaRPr>
          </a:p>
          <a:p>
            <a:endParaRPr lang="en-US" dirty="0"/>
          </a:p>
          <a:p>
            <a:endParaRPr lang="en-US" dirty="0"/>
          </a:p>
          <a:p>
            <a:endParaRPr lang="en-US" dirty="0"/>
          </a:p>
        </p:txBody>
      </p:sp>
      <p:sp>
        <p:nvSpPr>
          <p:cNvPr id="9" name="Slide Number Placeholder 8">
            <a:extLst>
              <a:ext uri="{FF2B5EF4-FFF2-40B4-BE49-F238E27FC236}">
                <a16:creationId xmlns:a16="http://schemas.microsoft.com/office/drawing/2014/main" id="{F6A9CE45-52EE-3344-8042-445D497682B5}"/>
              </a:ext>
            </a:extLst>
          </p:cNvPr>
          <p:cNvSpPr>
            <a:spLocks noGrp="1"/>
          </p:cNvSpPr>
          <p:nvPr>
            <p:ph type="sldNum" sz="quarter" idx="12"/>
          </p:nvPr>
        </p:nvSpPr>
        <p:spPr/>
        <p:txBody>
          <a:bodyPr/>
          <a:lstStyle/>
          <a:p>
            <a:fld id="{52F925AC-82DF-0047-9C87-F26B41A1B8A7}" type="slidenum">
              <a:rPr lang="en-US" smtClean="0"/>
              <a:t>16</a:t>
            </a:fld>
            <a:endParaRPr lang="en-US"/>
          </a:p>
        </p:txBody>
      </p:sp>
    </p:spTree>
    <p:extLst>
      <p:ext uri="{BB962C8B-B14F-4D97-AF65-F5344CB8AC3E}">
        <p14:creationId xmlns:p14="http://schemas.microsoft.com/office/powerpoint/2010/main" val="2813189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Train a detector</a:t>
            </a:r>
            <a:r>
              <a:rPr lang="zh-CN" altLang="en-US" dirty="0"/>
              <a:t> </a:t>
            </a:r>
            <a:r>
              <a:rPr lang="en-US" altLang="zh-CN" dirty="0"/>
              <a:t>(</a:t>
            </a:r>
            <a:r>
              <a:rPr lang="en-US" dirty="0"/>
              <a:t>MNIST)</a:t>
            </a:r>
          </a:p>
        </p:txBody>
      </p:sp>
      <p:sp>
        <p:nvSpPr>
          <p:cNvPr id="5" name="TextBox 4"/>
          <p:cNvSpPr txBox="1"/>
          <p:nvPr/>
        </p:nvSpPr>
        <p:spPr>
          <a:xfrm>
            <a:off x="4691894" y="6287814"/>
            <a:ext cx="3908065" cy="523220"/>
          </a:xfrm>
          <a:prstGeom prst="rect">
            <a:avLst/>
          </a:prstGeom>
          <a:noFill/>
        </p:spPr>
        <p:txBody>
          <a:bodyPr wrap="square" rtlCol="0">
            <a:spAutoFit/>
          </a:bodyPr>
          <a:lstStyle/>
          <a:p>
            <a:r>
              <a:rPr lang="en-US" altLang="zh-Hans" sz="2800" dirty="0"/>
              <a:t>Maximum</a:t>
            </a:r>
            <a:r>
              <a:rPr lang="zh-Hans" altLang="en-US" sz="2800" dirty="0"/>
              <a:t> </a:t>
            </a:r>
            <a:r>
              <a:rPr lang="en-US" altLang="zh-Hans" sz="2800" dirty="0"/>
              <a:t>L</a:t>
            </a:r>
            <a:r>
              <a:rPr lang="en-US" altLang="zh-Hans" sz="2800" baseline="-25000" dirty="0"/>
              <a:t>1</a:t>
            </a:r>
            <a:r>
              <a:rPr lang="en-US" sz="2800" dirty="0"/>
              <a:t> Distance</a:t>
            </a:r>
          </a:p>
        </p:txBody>
      </p:sp>
      <p:sp>
        <p:nvSpPr>
          <p:cNvPr id="11" name="Slide Number Placeholder 10">
            <a:extLst>
              <a:ext uri="{FF2B5EF4-FFF2-40B4-BE49-F238E27FC236}">
                <a16:creationId xmlns:a16="http://schemas.microsoft.com/office/drawing/2014/main" id="{6093877B-37C8-D542-A153-0E0590744960}"/>
              </a:ext>
            </a:extLst>
          </p:cNvPr>
          <p:cNvSpPr>
            <a:spLocks noGrp="1"/>
          </p:cNvSpPr>
          <p:nvPr>
            <p:ph type="sldNum" sz="quarter" idx="12"/>
          </p:nvPr>
        </p:nvSpPr>
        <p:spPr/>
        <p:txBody>
          <a:bodyPr/>
          <a:lstStyle/>
          <a:p>
            <a:fld id="{52F925AC-82DF-0047-9C87-F26B41A1B8A7}" type="slidenum">
              <a:rPr lang="en-US" smtClean="0"/>
              <a:t>17</a:t>
            </a:fld>
            <a:endParaRPr lang="en-US" dirty="0"/>
          </a:p>
        </p:txBody>
      </p:sp>
      <p:cxnSp>
        <p:nvCxnSpPr>
          <p:cNvPr id="10" name="Straight Connector 9">
            <a:extLst>
              <a:ext uri="{FF2B5EF4-FFF2-40B4-BE49-F238E27FC236}">
                <a16:creationId xmlns:a16="http://schemas.microsoft.com/office/drawing/2014/main" id="{AD67383F-0069-ED41-8940-20745A10BFD0}"/>
              </a:ext>
            </a:extLst>
          </p:cNvPr>
          <p:cNvCxnSpPr>
            <a:cxnSpLocks/>
          </p:cNvCxnSpPr>
          <p:nvPr/>
        </p:nvCxnSpPr>
        <p:spPr>
          <a:xfrm>
            <a:off x="3272458" y="1462473"/>
            <a:ext cx="0" cy="5728596"/>
          </a:xfrm>
          <a:prstGeom prst="line">
            <a:avLst/>
          </a:prstGeom>
          <a:ln w="285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15B3284-DEA6-5746-86FD-1FFE45253BD2}"/>
              </a:ext>
            </a:extLst>
          </p:cNvPr>
          <p:cNvSpPr txBox="1"/>
          <p:nvPr/>
        </p:nvSpPr>
        <p:spPr>
          <a:xfrm>
            <a:off x="3598144" y="1601129"/>
            <a:ext cx="5785173" cy="523220"/>
          </a:xfrm>
          <a:prstGeom prst="rect">
            <a:avLst/>
          </a:prstGeom>
          <a:solidFill>
            <a:schemeClr val="accent4">
              <a:lumMod val="20000"/>
              <a:lumOff val="80000"/>
            </a:schemeClr>
          </a:solidFill>
        </p:spPr>
        <p:txBody>
          <a:bodyPr wrap="none" rtlCol="0">
            <a:spAutoFit/>
          </a:bodyPr>
          <a:lstStyle/>
          <a:p>
            <a:r>
              <a:rPr lang="en-US" sz="2800" dirty="0"/>
              <a:t>Select a threshold value with FPR 5%. </a:t>
            </a:r>
          </a:p>
        </p:txBody>
      </p:sp>
      <p:graphicFrame>
        <p:nvGraphicFramePr>
          <p:cNvPr id="9" name="Chart 8">
            <a:extLst>
              <a:ext uri="{FF2B5EF4-FFF2-40B4-BE49-F238E27FC236}">
                <a16:creationId xmlns:a16="http://schemas.microsoft.com/office/drawing/2014/main" id="{00000000-0008-0000-0100-000002000000}"/>
              </a:ext>
            </a:extLst>
          </p:cNvPr>
          <p:cNvGraphicFramePr>
            <a:graphicFrameLocks/>
          </p:cNvGraphicFramePr>
          <p:nvPr>
            <p:extLst>
              <p:ext uri="{D42A27DB-BD31-4B8C-83A1-F6EECF244321}">
                <p14:modId xmlns:p14="http://schemas.microsoft.com/office/powerpoint/2010/main" val="1295421190"/>
              </p:ext>
            </p:extLst>
          </p:nvPr>
        </p:nvGraphicFramePr>
        <p:xfrm>
          <a:off x="1348749" y="1462473"/>
          <a:ext cx="9042400" cy="49149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0981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9F35-BD6D-4B44-93EB-8D0D109F06F4}"/>
              </a:ext>
            </a:extLst>
          </p:cNvPr>
          <p:cNvSpPr>
            <a:spLocks noGrp="1"/>
          </p:cNvSpPr>
          <p:nvPr>
            <p:ph type="title"/>
          </p:nvPr>
        </p:nvSpPr>
        <p:spPr/>
        <p:txBody>
          <a:bodyPr/>
          <a:lstStyle/>
          <a:p>
            <a:r>
              <a:rPr lang="en-US" altLang="zh-Hans" dirty="0"/>
              <a:t>Detect</a:t>
            </a:r>
            <a:r>
              <a:rPr lang="zh-Hans" altLang="en-US" dirty="0"/>
              <a:t> </a:t>
            </a:r>
            <a:r>
              <a:rPr lang="en-US" altLang="zh-Hans" dirty="0"/>
              <a:t>Successful</a:t>
            </a:r>
            <a:r>
              <a:rPr lang="zh-Hans" altLang="en-US" dirty="0"/>
              <a:t> </a:t>
            </a:r>
            <a:r>
              <a:rPr lang="en-US" altLang="zh-Hans" dirty="0"/>
              <a:t>Adv.</a:t>
            </a:r>
            <a:r>
              <a:rPr lang="zh-Hans" altLang="en-US" dirty="0"/>
              <a:t> </a:t>
            </a:r>
            <a:r>
              <a:rPr lang="en-US" altLang="zh-Hans" dirty="0"/>
              <a:t>Examples</a:t>
            </a:r>
            <a:r>
              <a:rPr lang="zh-Hans" altLang="en-US" dirty="0"/>
              <a:t> </a:t>
            </a:r>
            <a:r>
              <a:rPr lang="en-US" altLang="zh-Hans" dirty="0"/>
              <a:t>(MNIST)</a:t>
            </a:r>
            <a:endParaRPr lang="en-US" dirty="0"/>
          </a:p>
        </p:txBody>
      </p:sp>
      <p:sp>
        <p:nvSpPr>
          <p:cNvPr id="4" name="Slide Number Placeholder 3">
            <a:extLst>
              <a:ext uri="{FF2B5EF4-FFF2-40B4-BE49-F238E27FC236}">
                <a16:creationId xmlns:a16="http://schemas.microsoft.com/office/drawing/2014/main" id="{91AA1E8B-2353-1B47-AE36-5547B00A4708}"/>
              </a:ext>
            </a:extLst>
          </p:cNvPr>
          <p:cNvSpPr>
            <a:spLocks noGrp="1"/>
          </p:cNvSpPr>
          <p:nvPr>
            <p:ph type="sldNum" sz="quarter" idx="12"/>
          </p:nvPr>
        </p:nvSpPr>
        <p:spPr/>
        <p:txBody>
          <a:bodyPr/>
          <a:lstStyle/>
          <a:p>
            <a:fld id="{52F925AC-82DF-0047-9C87-F26B41A1B8A7}" type="slidenum">
              <a:rPr lang="en-US" smtClean="0"/>
              <a:t>18</a:t>
            </a:fld>
            <a:endParaRPr lang="en-US"/>
          </a:p>
        </p:txBody>
      </p:sp>
      <p:graphicFrame>
        <p:nvGraphicFramePr>
          <p:cNvPr id="6" name="Table 5">
            <a:extLst>
              <a:ext uri="{FF2B5EF4-FFF2-40B4-BE49-F238E27FC236}">
                <a16:creationId xmlns:a16="http://schemas.microsoft.com/office/drawing/2014/main" id="{EFDA2D3C-2000-1C4E-9BE3-12C1B87CD569}"/>
              </a:ext>
            </a:extLst>
          </p:cNvPr>
          <p:cNvGraphicFramePr>
            <a:graphicFrameLocks noGrp="1"/>
          </p:cNvGraphicFramePr>
          <p:nvPr>
            <p:extLst>
              <p:ext uri="{D42A27DB-BD31-4B8C-83A1-F6EECF244321}">
                <p14:modId xmlns:p14="http://schemas.microsoft.com/office/powerpoint/2010/main" val="4281550367"/>
              </p:ext>
            </p:extLst>
          </p:nvPr>
        </p:nvGraphicFramePr>
        <p:xfrm>
          <a:off x="838200" y="2527059"/>
          <a:ext cx="9954952" cy="3545572"/>
        </p:xfrm>
        <a:graphic>
          <a:graphicData uri="http://schemas.openxmlformats.org/drawingml/2006/table">
            <a:tbl>
              <a:tblPr firstRow="1" bandRow="1">
                <a:tableStyleId>{5C22544A-7EE6-4342-B048-85BDC9FD1C3A}</a:tableStyleId>
              </a:tblPr>
              <a:tblGrid>
                <a:gridCol w="2215550">
                  <a:extLst>
                    <a:ext uri="{9D8B030D-6E8A-4147-A177-3AD203B41FA5}">
                      <a16:colId xmlns:a16="http://schemas.microsoft.com/office/drawing/2014/main" val="546978382"/>
                    </a:ext>
                  </a:extLst>
                </a:gridCol>
                <a:gridCol w="1366812">
                  <a:extLst>
                    <a:ext uri="{9D8B030D-6E8A-4147-A177-3AD203B41FA5}">
                      <a16:colId xmlns:a16="http://schemas.microsoft.com/office/drawing/2014/main" val="2521671752"/>
                    </a:ext>
                  </a:extLst>
                </a:gridCol>
                <a:gridCol w="1274518">
                  <a:extLst>
                    <a:ext uri="{9D8B030D-6E8A-4147-A177-3AD203B41FA5}">
                      <a16:colId xmlns:a16="http://schemas.microsoft.com/office/drawing/2014/main" val="2810091036"/>
                    </a:ext>
                  </a:extLst>
                </a:gridCol>
                <a:gridCol w="1274518">
                  <a:extLst>
                    <a:ext uri="{9D8B030D-6E8A-4147-A177-3AD203B41FA5}">
                      <a16:colId xmlns:a16="http://schemas.microsoft.com/office/drawing/2014/main" val="3752892"/>
                    </a:ext>
                  </a:extLst>
                </a:gridCol>
                <a:gridCol w="1274518">
                  <a:extLst>
                    <a:ext uri="{9D8B030D-6E8A-4147-A177-3AD203B41FA5}">
                      <a16:colId xmlns:a16="http://schemas.microsoft.com/office/drawing/2014/main" val="4043593650"/>
                    </a:ext>
                  </a:extLst>
                </a:gridCol>
                <a:gridCol w="1274518">
                  <a:extLst>
                    <a:ext uri="{9D8B030D-6E8A-4147-A177-3AD203B41FA5}">
                      <a16:colId xmlns:a16="http://schemas.microsoft.com/office/drawing/2014/main" val="94795393"/>
                    </a:ext>
                  </a:extLst>
                </a:gridCol>
                <a:gridCol w="1274518">
                  <a:extLst>
                    <a:ext uri="{9D8B030D-6E8A-4147-A177-3AD203B41FA5}">
                      <a16:colId xmlns:a16="http://schemas.microsoft.com/office/drawing/2014/main" val="3921419435"/>
                    </a:ext>
                  </a:extLst>
                </a:gridCol>
              </a:tblGrid>
              <a:tr h="377440">
                <a:tc rowSpan="2">
                  <a:txBody>
                    <a:bodyPr/>
                    <a:lstStyle/>
                    <a:p>
                      <a:pPr algn="ctr"/>
                      <a:r>
                        <a:rPr lang="en-US" sz="2000" dirty="0"/>
                        <a:t>Squeezer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3">
                  <a:txBody>
                    <a:bodyPr/>
                    <a:lstStyle/>
                    <a:p>
                      <a:pPr algn="ctr"/>
                      <a:r>
                        <a:rPr lang="en-US" altLang="zh-Hans" sz="2000" dirty="0"/>
                        <a:t>L</a:t>
                      </a:r>
                      <a:r>
                        <a:rPr lang="zh-Hans" altLang="en-US" sz="2000" baseline="-25000" dirty="0"/>
                        <a:t>∞ </a:t>
                      </a:r>
                      <a:r>
                        <a:rPr lang="en-US" altLang="zh-Hans" sz="2000" dirty="0"/>
                        <a:t>Attacks</a:t>
                      </a:r>
                      <a:endParaRPr lang="en-US" sz="2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algn="ctr"/>
                      <a:endParaRPr lang="en-US" sz="2400" dirty="0"/>
                    </a:p>
                  </a:txBody>
                  <a:tcPr anchor="ctr"/>
                </a:tc>
                <a:tc hMerge="1">
                  <a:txBody>
                    <a:bodyPr/>
                    <a:lstStyle/>
                    <a:p>
                      <a:pPr algn="ctr"/>
                      <a:endParaRPr lang="en-US" sz="2400" dirty="0"/>
                    </a:p>
                  </a:txBody>
                  <a:tcPr anchor="ctr"/>
                </a:tc>
                <a:tc>
                  <a:txBody>
                    <a:bodyPr/>
                    <a:lstStyle/>
                    <a:p>
                      <a:pPr algn="ctr"/>
                      <a:r>
                        <a:rPr lang="en-US" altLang="zh-Hans" sz="2000" dirty="0"/>
                        <a:t>L</a:t>
                      </a:r>
                      <a:r>
                        <a:rPr lang="en-US" altLang="zh-Hans" sz="2000" baseline="-25000" dirty="0"/>
                        <a:t>2</a:t>
                      </a:r>
                      <a:r>
                        <a:rPr lang="zh-Hans" altLang="en-US" sz="2000" baseline="-25000" dirty="0"/>
                        <a:t> </a:t>
                      </a:r>
                      <a:r>
                        <a:rPr lang="en-US" altLang="zh-Hans" sz="2000" dirty="0"/>
                        <a:t>Attacks</a:t>
                      </a:r>
                      <a:endParaRPr lang="en-US" sz="2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a:r>
                        <a:rPr lang="en-US" altLang="zh-Hans" sz="2000" dirty="0"/>
                        <a:t>L</a:t>
                      </a:r>
                      <a:r>
                        <a:rPr lang="en-US" altLang="zh-Hans" sz="2000" baseline="-25000" dirty="0"/>
                        <a:t>0</a:t>
                      </a:r>
                      <a:r>
                        <a:rPr lang="zh-Hans" altLang="en-US" sz="2000" baseline="-25000" dirty="0"/>
                        <a:t> </a:t>
                      </a:r>
                      <a:r>
                        <a:rPr lang="en-US" altLang="zh-Hans" sz="2000" dirty="0"/>
                        <a:t>Attacks</a:t>
                      </a:r>
                      <a:endParaRPr lang="en-US" sz="2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algn="ctr"/>
                      <a:endParaRPr lang="en-US" sz="2400" dirty="0"/>
                    </a:p>
                  </a:txBody>
                  <a:tcPr anchor="ctr"/>
                </a:tc>
                <a:extLst>
                  <a:ext uri="{0D108BD9-81ED-4DB2-BD59-A6C34878D82A}">
                    <a16:rowId xmlns:a16="http://schemas.microsoft.com/office/drawing/2014/main" val="380984533"/>
                  </a:ext>
                </a:extLst>
              </a:tr>
              <a:tr h="377440">
                <a:tc vMerge="1">
                  <a:txBody>
                    <a:bodyPr/>
                    <a:lstStyle/>
                    <a:p>
                      <a:pPr algn="ctr"/>
                      <a:endParaRPr lang="en-US" sz="2400" dirty="0"/>
                    </a:p>
                  </a:txBody>
                  <a:tcPr anchor="ctr">
                    <a:solidFill>
                      <a:schemeClr val="accent1"/>
                    </a:solidFill>
                  </a:tcPr>
                </a:tc>
                <a:tc>
                  <a:txBody>
                    <a:bodyPr/>
                    <a:lstStyle/>
                    <a:p>
                      <a:pPr algn="ctr"/>
                      <a:r>
                        <a:rPr lang="en-US" altLang="zh-Hans" sz="2000" dirty="0">
                          <a:solidFill>
                            <a:schemeClr val="bg1"/>
                          </a:solidFill>
                        </a:rPr>
                        <a:t>FGSM</a:t>
                      </a:r>
                      <a:endParaRPr lang="en-US" sz="20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en-US" altLang="zh-Hans" sz="2000" dirty="0">
                          <a:solidFill>
                            <a:schemeClr val="bg1"/>
                          </a:solidFill>
                        </a:rPr>
                        <a:t>BIM</a:t>
                      </a:r>
                      <a:endParaRPr lang="en-US" sz="20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en-US" altLang="zh-Hans" sz="2000" dirty="0">
                          <a:solidFill>
                            <a:schemeClr val="bg1"/>
                          </a:solidFill>
                        </a:rPr>
                        <a:t>CW</a:t>
                      </a:r>
                      <a:r>
                        <a:rPr lang="zh-Hans" altLang="en-US" sz="2000" baseline="-25000" dirty="0">
                          <a:solidFill>
                            <a:schemeClr val="bg1"/>
                          </a:solidFill>
                        </a:rPr>
                        <a:t>∞</a:t>
                      </a:r>
                      <a:endParaRPr lang="en-US" sz="20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en-US" altLang="zh-Hans" sz="2000" dirty="0">
                          <a:solidFill>
                            <a:schemeClr val="bg1"/>
                          </a:solidFill>
                        </a:rPr>
                        <a:t>CW</a:t>
                      </a:r>
                      <a:r>
                        <a:rPr lang="en-US" altLang="zh-Hans" sz="2000" baseline="-25000" dirty="0">
                          <a:solidFill>
                            <a:schemeClr val="bg1"/>
                          </a:solidFill>
                        </a:rPr>
                        <a:t>2</a:t>
                      </a:r>
                      <a:endParaRPr lang="en-US" sz="20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en-US" altLang="zh-Hans" sz="2000" dirty="0">
                          <a:solidFill>
                            <a:schemeClr val="bg1"/>
                          </a:solidFill>
                        </a:rPr>
                        <a:t>CW</a:t>
                      </a:r>
                      <a:r>
                        <a:rPr lang="en-US" altLang="zh-Hans" sz="2000" baseline="-25000" dirty="0">
                          <a:solidFill>
                            <a:schemeClr val="bg1"/>
                          </a:solidFill>
                        </a:rPr>
                        <a:t>0</a:t>
                      </a:r>
                      <a:endParaRPr lang="en-US" sz="20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en-US" altLang="zh-Hans" sz="2000" dirty="0">
                          <a:solidFill>
                            <a:schemeClr val="bg1"/>
                          </a:solidFill>
                        </a:rPr>
                        <a:t>JSMA</a:t>
                      </a:r>
                      <a:endParaRPr lang="en-US" sz="20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202764"/>
                  </a:ext>
                </a:extLst>
              </a:tr>
              <a:tr h="688273">
                <a:tc>
                  <a:txBody>
                    <a:bodyPr/>
                    <a:lstStyle/>
                    <a:p>
                      <a:pPr algn="ctr"/>
                      <a:r>
                        <a:rPr lang="en-US" altLang="zh-Hans" sz="2000" dirty="0"/>
                        <a:t>1-bit</a:t>
                      </a:r>
                      <a:r>
                        <a:rPr lang="zh-Hans" altLang="en-US" sz="2000" dirty="0"/>
                        <a:t> </a:t>
                      </a:r>
                      <a:r>
                        <a:rPr lang="en-US" altLang="zh-Hans" sz="2000" dirty="0"/>
                        <a:t>Depth</a:t>
                      </a:r>
                      <a:endParaRPr lang="en-US" sz="2000" dirty="0"/>
                    </a:p>
                  </a:txBody>
                  <a:tcPr anchor="ctr">
                    <a:lnT w="12700" cap="flat" cmpd="sng" algn="ctr">
                      <a:solidFill>
                        <a:schemeClr val="bg1"/>
                      </a:solidFill>
                      <a:prstDash val="solid"/>
                      <a:round/>
                      <a:headEnd type="none" w="med" len="med"/>
                      <a:tailEnd type="none" w="med" len="med"/>
                    </a:lnT>
                  </a:tcPr>
                </a:tc>
                <a:tc>
                  <a:txBody>
                    <a:bodyPr/>
                    <a:lstStyle/>
                    <a:p>
                      <a:pPr algn="ctr"/>
                      <a:r>
                        <a:rPr lang="en-US" sz="2000" b="1" dirty="0"/>
                        <a:t>1</a:t>
                      </a:r>
                      <a:r>
                        <a:rPr lang="en-US" altLang="zh-Hans" sz="2000" b="1" dirty="0"/>
                        <a:t>00%</a:t>
                      </a:r>
                      <a:endParaRPr lang="en-US" sz="2000" b="1" dirty="0"/>
                    </a:p>
                  </a:txBody>
                  <a:tcPr anchor="ctr">
                    <a:lnT w="12700" cap="flat" cmpd="sng" algn="ctr">
                      <a:solidFill>
                        <a:schemeClr val="bg1"/>
                      </a:solidFill>
                      <a:prstDash val="solid"/>
                      <a:round/>
                      <a:headEnd type="none" w="med" len="med"/>
                      <a:tailEnd type="none" w="med" len="med"/>
                    </a:lnT>
                  </a:tcPr>
                </a:tc>
                <a:tc>
                  <a:txBody>
                    <a:bodyPr/>
                    <a:lstStyle/>
                    <a:p>
                      <a:pPr algn="ctr"/>
                      <a:r>
                        <a:rPr lang="en-US" altLang="zh-Hans" sz="2000" b="1" dirty="0"/>
                        <a:t>97.9%</a:t>
                      </a:r>
                      <a:endParaRPr lang="en-US" sz="2000" b="1" dirty="0"/>
                    </a:p>
                  </a:txBody>
                  <a:tcPr anchor="ctr">
                    <a:lnT w="12700" cap="flat" cmpd="sng" algn="ctr">
                      <a:solidFill>
                        <a:schemeClr val="bg1"/>
                      </a:solidFill>
                      <a:prstDash val="solid"/>
                      <a:round/>
                      <a:headEnd type="none" w="med" len="med"/>
                      <a:tailEnd type="none" w="med" len="med"/>
                    </a:lnT>
                  </a:tcPr>
                </a:tc>
                <a:tc>
                  <a:txBody>
                    <a:bodyPr/>
                    <a:lstStyle/>
                    <a:p>
                      <a:pPr algn="ctr"/>
                      <a:r>
                        <a:rPr lang="en-US" altLang="zh-Hans" sz="2000" b="1" dirty="0"/>
                        <a:t>100%</a:t>
                      </a:r>
                      <a:endParaRPr lang="en-US" sz="2000" b="1" dirty="0"/>
                    </a:p>
                  </a:txBody>
                  <a:tcPr anchor="ctr">
                    <a:lnT w="12700" cap="flat" cmpd="sng" algn="ctr">
                      <a:solidFill>
                        <a:schemeClr val="bg1"/>
                      </a:solidFill>
                      <a:prstDash val="solid"/>
                      <a:round/>
                      <a:headEnd type="none" w="med" len="med"/>
                      <a:tailEnd type="none" w="med" len="med"/>
                    </a:lnT>
                  </a:tcPr>
                </a:tc>
                <a:tc>
                  <a:txBody>
                    <a:bodyPr/>
                    <a:lstStyle/>
                    <a:p>
                      <a:pPr algn="ctr"/>
                      <a:r>
                        <a:rPr lang="en-US" altLang="zh-Hans" sz="2000" b="1" dirty="0"/>
                        <a:t>100%</a:t>
                      </a:r>
                      <a:endParaRPr lang="en-US" sz="2000" b="1" dirty="0"/>
                    </a:p>
                  </a:txBody>
                  <a:tcPr anchor="ctr">
                    <a:lnT w="12700" cap="flat" cmpd="sng" algn="ctr">
                      <a:solidFill>
                        <a:schemeClr val="bg1"/>
                      </a:solidFill>
                      <a:prstDash val="solid"/>
                      <a:round/>
                      <a:headEnd type="none" w="med" len="med"/>
                      <a:tailEnd type="none" w="med" len="med"/>
                    </a:lnT>
                  </a:tcPr>
                </a:tc>
                <a:tc>
                  <a:txBody>
                    <a:bodyPr/>
                    <a:lstStyle/>
                    <a:p>
                      <a:pPr algn="ctr"/>
                      <a:r>
                        <a:rPr lang="en-US" altLang="zh-Hans" sz="2000" dirty="0"/>
                        <a:t>55.6%</a:t>
                      </a:r>
                      <a:endParaRPr lang="en-US" sz="2000" dirty="0"/>
                    </a:p>
                  </a:txBody>
                  <a:tcPr anchor="ctr">
                    <a:lnT w="12700" cap="flat" cmpd="sng" algn="ctr">
                      <a:solidFill>
                        <a:schemeClr val="bg1"/>
                      </a:solidFill>
                      <a:prstDash val="solid"/>
                      <a:round/>
                      <a:headEnd type="none" w="med" len="med"/>
                      <a:tailEnd type="none" w="med" len="med"/>
                    </a:lnT>
                  </a:tcPr>
                </a:tc>
                <a:tc>
                  <a:txBody>
                    <a:bodyPr/>
                    <a:lstStyle/>
                    <a:p>
                      <a:pPr algn="ctr"/>
                      <a:r>
                        <a:rPr lang="en-US" altLang="zh-Hans" sz="2000" b="1" dirty="0"/>
                        <a:t>100%</a:t>
                      </a:r>
                      <a:endParaRPr lang="en-US" sz="2000" b="1" dirty="0"/>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948805246"/>
                  </a:ext>
                </a:extLst>
              </a:tr>
              <a:tr h="688273">
                <a:tc>
                  <a:txBody>
                    <a:bodyPr/>
                    <a:lstStyle/>
                    <a:p>
                      <a:pPr algn="ctr"/>
                      <a:r>
                        <a:rPr lang="en-US" altLang="zh-Hans" sz="2000" dirty="0"/>
                        <a:t>Median</a:t>
                      </a:r>
                      <a:r>
                        <a:rPr lang="zh-Hans" altLang="en-US" sz="2000" dirty="0"/>
                        <a:t> </a:t>
                      </a:r>
                      <a:r>
                        <a:rPr lang="en-US" altLang="zh-Hans" sz="2000" dirty="0"/>
                        <a:t>2</a:t>
                      </a:r>
                      <a:r>
                        <a:rPr lang="zh-Hans" altLang="en-US" sz="2000" dirty="0"/>
                        <a:t>*</a:t>
                      </a:r>
                      <a:r>
                        <a:rPr lang="en-US" altLang="zh-Hans" sz="2000" dirty="0"/>
                        <a:t>2</a:t>
                      </a:r>
                      <a:endParaRPr lang="en-US" sz="2000" dirty="0"/>
                    </a:p>
                  </a:txBody>
                  <a:tcPr anchor="ctr"/>
                </a:tc>
                <a:tc>
                  <a:txBody>
                    <a:bodyPr/>
                    <a:lstStyle/>
                    <a:p>
                      <a:pPr algn="ctr"/>
                      <a:r>
                        <a:rPr lang="en-US" altLang="zh-Hans" sz="2000" dirty="0"/>
                        <a:t>73.1%</a:t>
                      </a:r>
                      <a:endParaRPr lang="en-US" sz="2000" dirty="0"/>
                    </a:p>
                  </a:txBody>
                  <a:tcPr anchor="ctr"/>
                </a:tc>
                <a:tc>
                  <a:txBody>
                    <a:bodyPr/>
                    <a:lstStyle/>
                    <a:p>
                      <a:pPr algn="ctr"/>
                      <a:r>
                        <a:rPr lang="en-US" altLang="zh-Hans" sz="2000" dirty="0"/>
                        <a:t>27.7%</a:t>
                      </a:r>
                      <a:endParaRPr lang="en-US" sz="2000" dirty="0"/>
                    </a:p>
                  </a:txBody>
                  <a:tcPr anchor="ctr"/>
                </a:tc>
                <a:tc>
                  <a:txBody>
                    <a:bodyPr/>
                    <a:lstStyle/>
                    <a:p>
                      <a:pPr algn="ctr"/>
                      <a:r>
                        <a:rPr lang="en-US" altLang="zh-Hans" sz="2000" b="1" dirty="0"/>
                        <a:t>100%</a:t>
                      </a:r>
                      <a:endParaRPr lang="en-US" sz="2000" b="1" dirty="0"/>
                    </a:p>
                  </a:txBody>
                  <a:tcPr anchor="ctr"/>
                </a:tc>
                <a:tc>
                  <a:txBody>
                    <a:bodyPr/>
                    <a:lstStyle/>
                    <a:p>
                      <a:pPr algn="ctr"/>
                      <a:r>
                        <a:rPr lang="en-US" altLang="zh-Hans" sz="2000" dirty="0"/>
                        <a:t>94.4%</a:t>
                      </a:r>
                      <a:endParaRPr lang="en-US" sz="2000" dirty="0"/>
                    </a:p>
                  </a:txBody>
                  <a:tcPr anchor="ctr"/>
                </a:tc>
                <a:tc>
                  <a:txBody>
                    <a:bodyPr/>
                    <a:lstStyle/>
                    <a:p>
                      <a:pPr algn="ctr"/>
                      <a:r>
                        <a:rPr lang="en-US" altLang="zh-Hans" sz="2000" b="1" dirty="0"/>
                        <a:t>82.2%</a:t>
                      </a:r>
                      <a:endParaRPr lang="en-US" sz="2000" b="1" dirty="0"/>
                    </a:p>
                  </a:txBody>
                  <a:tcPr anchor="ctr"/>
                </a:tc>
                <a:tc>
                  <a:txBody>
                    <a:bodyPr/>
                    <a:lstStyle/>
                    <a:p>
                      <a:pPr algn="ctr"/>
                      <a:r>
                        <a:rPr lang="en-US" altLang="zh-Hans" sz="2000" b="1" dirty="0"/>
                        <a:t>100%</a:t>
                      </a:r>
                      <a:endParaRPr lang="en-US" sz="2000" b="1" dirty="0"/>
                    </a:p>
                  </a:txBody>
                  <a:tcPr anchor="ctr"/>
                </a:tc>
                <a:extLst>
                  <a:ext uri="{0D108BD9-81ED-4DB2-BD59-A6C34878D82A}">
                    <a16:rowId xmlns:a16="http://schemas.microsoft.com/office/drawing/2014/main" val="3476866711"/>
                  </a:ext>
                </a:extLst>
              </a:tr>
              <a:tr h="688273">
                <a:tc>
                  <a:txBody>
                    <a:bodyPr/>
                    <a:lstStyle/>
                    <a:p>
                      <a:pPr algn="ctr"/>
                      <a:r>
                        <a:rPr lang="en-US" altLang="zh-Hans" sz="2000" dirty="0"/>
                        <a:t>[Best</a:t>
                      </a:r>
                      <a:r>
                        <a:rPr lang="zh-Hans" altLang="en-US" sz="2000" dirty="0"/>
                        <a:t> </a:t>
                      </a:r>
                      <a:r>
                        <a:rPr lang="en-US" altLang="zh-Hans" sz="2000" dirty="0"/>
                        <a:t>Single]</a:t>
                      </a:r>
                      <a:endParaRPr lang="en-US" sz="2000" dirty="0"/>
                    </a:p>
                  </a:txBody>
                  <a:tcPr anchor="ctr"/>
                </a:tc>
                <a:tc>
                  <a:txBody>
                    <a:bodyPr/>
                    <a:lstStyle/>
                    <a:p>
                      <a:pPr algn="ctr"/>
                      <a:r>
                        <a:rPr lang="en-US" altLang="zh-Hans" sz="2000" dirty="0"/>
                        <a:t>100%</a:t>
                      </a:r>
                      <a:endParaRPr lang="en-US" sz="2000" dirty="0"/>
                    </a:p>
                  </a:txBody>
                  <a:tcPr anchor="ctr"/>
                </a:tc>
                <a:tc>
                  <a:txBody>
                    <a:bodyPr/>
                    <a:lstStyle/>
                    <a:p>
                      <a:pPr algn="ctr"/>
                      <a:r>
                        <a:rPr lang="en-US" altLang="zh-Hans" sz="2000" dirty="0"/>
                        <a:t>97.9%</a:t>
                      </a:r>
                      <a:endParaRPr lang="en-US" sz="2000" dirty="0"/>
                    </a:p>
                  </a:txBody>
                  <a:tcPr anchor="ctr"/>
                </a:tc>
                <a:tc>
                  <a:txBody>
                    <a:bodyPr/>
                    <a:lstStyle/>
                    <a:p>
                      <a:pPr algn="ctr"/>
                      <a:r>
                        <a:rPr lang="en-US" altLang="zh-Hans" sz="2000" dirty="0"/>
                        <a:t>100%</a:t>
                      </a:r>
                      <a:endParaRPr lang="en-US" sz="2000" dirty="0"/>
                    </a:p>
                  </a:txBody>
                  <a:tcPr anchor="ctr"/>
                </a:tc>
                <a:tc>
                  <a:txBody>
                    <a:bodyPr/>
                    <a:lstStyle/>
                    <a:p>
                      <a:pPr algn="ctr"/>
                      <a:r>
                        <a:rPr lang="en-US" altLang="zh-Hans" sz="2000" dirty="0"/>
                        <a:t>100%</a:t>
                      </a:r>
                      <a:endParaRPr lang="en-US" sz="2000" dirty="0"/>
                    </a:p>
                  </a:txBody>
                  <a:tcPr anchor="ctr"/>
                </a:tc>
                <a:tc>
                  <a:txBody>
                    <a:bodyPr/>
                    <a:lstStyle/>
                    <a:p>
                      <a:pPr algn="ctr"/>
                      <a:r>
                        <a:rPr lang="en-US" altLang="zh-Hans" sz="2000" dirty="0"/>
                        <a:t>82.2%</a:t>
                      </a:r>
                      <a:endParaRPr lang="en-US" sz="2000" dirty="0"/>
                    </a:p>
                  </a:txBody>
                  <a:tcPr anchor="ctr"/>
                </a:tc>
                <a:tc>
                  <a:txBody>
                    <a:bodyPr/>
                    <a:lstStyle/>
                    <a:p>
                      <a:pPr algn="ctr"/>
                      <a:r>
                        <a:rPr lang="en-US" altLang="zh-Hans" sz="2000" dirty="0"/>
                        <a:t>100%</a:t>
                      </a:r>
                      <a:endParaRPr lang="en-US" sz="2000" dirty="0"/>
                    </a:p>
                  </a:txBody>
                  <a:tcPr anchor="ctr"/>
                </a:tc>
                <a:extLst>
                  <a:ext uri="{0D108BD9-81ED-4DB2-BD59-A6C34878D82A}">
                    <a16:rowId xmlns:a16="http://schemas.microsoft.com/office/drawing/2014/main" val="17560146"/>
                  </a:ext>
                </a:extLst>
              </a:tr>
              <a:tr h="688273">
                <a:tc>
                  <a:txBody>
                    <a:bodyPr/>
                    <a:lstStyle/>
                    <a:p>
                      <a:pPr algn="ctr"/>
                      <a:r>
                        <a:rPr lang="en-US" altLang="zh-Hans" sz="2000" dirty="0"/>
                        <a:t>Joint</a:t>
                      </a:r>
                      <a:endParaRPr lang="en-US" sz="2000" dirty="0"/>
                    </a:p>
                  </a:txBody>
                  <a:tcPr anchor="ctr"/>
                </a:tc>
                <a:tc>
                  <a:txBody>
                    <a:bodyPr/>
                    <a:lstStyle/>
                    <a:p>
                      <a:pPr algn="ctr"/>
                      <a:r>
                        <a:rPr lang="en-US" altLang="zh-Hans" sz="2000" dirty="0"/>
                        <a:t>100%</a:t>
                      </a:r>
                      <a:endParaRPr lang="en-US" sz="2000" dirty="0"/>
                    </a:p>
                  </a:txBody>
                  <a:tcPr anchor="ctr"/>
                </a:tc>
                <a:tc>
                  <a:txBody>
                    <a:bodyPr/>
                    <a:lstStyle/>
                    <a:p>
                      <a:pPr algn="ctr"/>
                      <a:r>
                        <a:rPr lang="en-US" altLang="zh-Hans" sz="2000" dirty="0"/>
                        <a:t>97.9%</a:t>
                      </a:r>
                      <a:endParaRPr lang="en-US" sz="2000" dirty="0"/>
                    </a:p>
                  </a:txBody>
                  <a:tcPr anchor="ctr"/>
                </a:tc>
                <a:tc>
                  <a:txBody>
                    <a:bodyPr/>
                    <a:lstStyle/>
                    <a:p>
                      <a:pPr algn="ctr"/>
                      <a:r>
                        <a:rPr lang="en-US" altLang="zh-Hans" sz="2000" dirty="0"/>
                        <a:t>100%</a:t>
                      </a:r>
                      <a:endParaRPr lang="en-US" sz="2000" dirty="0"/>
                    </a:p>
                  </a:txBody>
                  <a:tcPr anchor="ctr"/>
                </a:tc>
                <a:tc>
                  <a:txBody>
                    <a:bodyPr/>
                    <a:lstStyle/>
                    <a:p>
                      <a:pPr algn="ctr"/>
                      <a:r>
                        <a:rPr lang="en-US" altLang="zh-Hans" sz="2000" dirty="0"/>
                        <a:t>100%</a:t>
                      </a:r>
                      <a:endParaRPr lang="en-US" sz="2000" dirty="0"/>
                    </a:p>
                  </a:txBody>
                  <a:tcPr anchor="ctr"/>
                </a:tc>
                <a:tc>
                  <a:txBody>
                    <a:bodyPr/>
                    <a:lstStyle/>
                    <a:p>
                      <a:pPr algn="ctr"/>
                      <a:r>
                        <a:rPr lang="en-US" altLang="zh-Hans" sz="2000" b="1" dirty="0"/>
                        <a:t>91.1%</a:t>
                      </a:r>
                      <a:endParaRPr lang="en-US" sz="2000" b="1" dirty="0"/>
                    </a:p>
                  </a:txBody>
                  <a:tcPr anchor="ctr"/>
                </a:tc>
                <a:tc>
                  <a:txBody>
                    <a:bodyPr/>
                    <a:lstStyle/>
                    <a:p>
                      <a:pPr algn="ctr"/>
                      <a:r>
                        <a:rPr lang="en-US" altLang="zh-Hans" sz="2000" dirty="0"/>
                        <a:t>100%</a:t>
                      </a:r>
                      <a:endParaRPr lang="en-US" sz="2000" dirty="0"/>
                    </a:p>
                  </a:txBody>
                  <a:tcPr anchor="ctr"/>
                </a:tc>
                <a:extLst>
                  <a:ext uri="{0D108BD9-81ED-4DB2-BD59-A6C34878D82A}">
                    <a16:rowId xmlns:a16="http://schemas.microsoft.com/office/drawing/2014/main" val="2329461787"/>
                  </a:ext>
                </a:extLst>
              </a:tr>
            </a:tbl>
          </a:graphicData>
        </a:graphic>
      </p:graphicFrame>
      <p:sp>
        <p:nvSpPr>
          <p:cNvPr id="10" name="Rounded Rectangle 9">
            <a:extLst>
              <a:ext uri="{FF2B5EF4-FFF2-40B4-BE49-F238E27FC236}">
                <a16:creationId xmlns:a16="http://schemas.microsoft.com/office/drawing/2014/main" id="{3B7780DC-13DF-394F-A21E-568ABDC330D8}"/>
              </a:ext>
            </a:extLst>
          </p:cNvPr>
          <p:cNvSpPr/>
          <p:nvPr/>
        </p:nvSpPr>
        <p:spPr>
          <a:xfrm>
            <a:off x="838199" y="3308459"/>
            <a:ext cx="7424651" cy="73152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BCCD053-FF46-FD4E-8C1D-2E1EA8565363}"/>
              </a:ext>
            </a:extLst>
          </p:cNvPr>
          <p:cNvSpPr txBox="1"/>
          <p:nvPr/>
        </p:nvSpPr>
        <p:spPr>
          <a:xfrm>
            <a:off x="838199" y="1391619"/>
            <a:ext cx="7640810" cy="461665"/>
          </a:xfrm>
          <a:prstGeom prst="rect">
            <a:avLst/>
          </a:prstGeom>
          <a:solidFill>
            <a:schemeClr val="accent4">
              <a:lumMod val="20000"/>
              <a:lumOff val="80000"/>
            </a:schemeClr>
          </a:solidFill>
        </p:spPr>
        <p:txBody>
          <a:bodyPr wrap="none" rtlCol="0">
            <a:spAutoFit/>
          </a:bodyPr>
          <a:lstStyle/>
          <a:p>
            <a:r>
              <a:rPr lang="en-US" altLang="zh-Hans" sz="2400" dirty="0"/>
              <a:t>Bit</a:t>
            </a:r>
            <a:r>
              <a:rPr lang="zh-Hans" altLang="en-US" sz="2400" dirty="0"/>
              <a:t> </a:t>
            </a:r>
            <a:r>
              <a:rPr lang="en-US" altLang="zh-Hans" sz="2400" dirty="0"/>
              <a:t>Depth</a:t>
            </a:r>
            <a:r>
              <a:rPr lang="zh-Hans" altLang="en-US" sz="2400" dirty="0"/>
              <a:t> </a:t>
            </a:r>
            <a:r>
              <a:rPr lang="en-US" altLang="zh-Hans" sz="2400" dirty="0"/>
              <a:t>Reduction</a:t>
            </a:r>
            <a:r>
              <a:rPr lang="zh-Hans" altLang="en-US" sz="2400" dirty="0"/>
              <a:t> </a:t>
            </a:r>
            <a:r>
              <a:rPr lang="en-US" altLang="zh-Hans" sz="2400" dirty="0"/>
              <a:t>is</a:t>
            </a:r>
            <a:r>
              <a:rPr lang="zh-Hans" altLang="en-US" sz="2400" dirty="0"/>
              <a:t> </a:t>
            </a:r>
            <a:r>
              <a:rPr lang="en-US" altLang="zh-Hans" sz="2400" dirty="0"/>
              <a:t>more</a:t>
            </a:r>
            <a:r>
              <a:rPr lang="zh-Hans" altLang="en-US" sz="2400" dirty="0"/>
              <a:t> </a:t>
            </a:r>
            <a:r>
              <a:rPr lang="en-US" altLang="zh-Hans" sz="2400" dirty="0"/>
              <a:t>effective</a:t>
            </a:r>
            <a:r>
              <a:rPr lang="zh-Hans" altLang="en-US" sz="2400" dirty="0"/>
              <a:t> </a:t>
            </a:r>
            <a:r>
              <a:rPr lang="en-US" altLang="zh-Hans" sz="2400" dirty="0"/>
              <a:t>on</a:t>
            </a:r>
            <a:r>
              <a:rPr lang="zh-Hans" altLang="en-US" sz="2400" dirty="0"/>
              <a:t> </a:t>
            </a:r>
            <a:r>
              <a:rPr lang="en-US" altLang="zh-Hans" sz="2400" dirty="0"/>
              <a:t>L</a:t>
            </a:r>
            <a:r>
              <a:rPr lang="zh-Hans" altLang="en-US" sz="2400" baseline="-25000" dirty="0"/>
              <a:t>∞</a:t>
            </a:r>
            <a:r>
              <a:rPr lang="zh-Hans" altLang="en-US" sz="2400" dirty="0"/>
              <a:t> </a:t>
            </a:r>
            <a:r>
              <a:rPr lang="en-US" altLang="zh-Hans" sz="2400" dirty="0"/>
              <a:t>and</a:t>
            </a:r>
            <a:r>
              <a:rPr lang="zh-Hans" altLang="en-US" sz="2400" dirty="0"/>
              <a:t> </a:t>
            </a:r>
            <a:r>
              <a:rPr lang="en-US" altLang="zh-Hans" sz="2400" dirty="0"/>
              <a:t>L</a:t>
            </a:r>
            <a:r>
              <a:rPr lang="en-US" altLang="zh-Hans" sz="2400" baseline="-25000" dirty="0"/>
              <a:t>2</a:t>
            </a:r>
            <a:r>
              <a:rPr lang="zh-Hans" altLang="en-US" sz="2400" dirty="0"/>
              <a:t> </a:t>
            </a:r>
            <a:r>
              <a:rPr lang="en-US" altLang="zh-Hans" sz="2400" dirty="0"/>
              <a:t>attacks.</a:t>
            </a:r>
            <a:endParaRPr lang="en-US" sz="2400" dirty="0"/>
          </a:p>
        </p:txBody>
      </p:sp>
      <p:sp>
        <p:nvSpPr>
          <p:cNvPr id="12" name="Down Arrow 11">
            <a:extLst>
              <a:ext uri="{FF2B5EF4-FFF2-40B4-BE49-F238E27FC236}">
                <a16:creationId xmlns:a16="http://schemas.microsoft.com/office/drawing/2014/main" id="{AC4E119F-FB51-B441-944A-03A1D7F49441}"/>
              </a:ext>
            </a:extLst>
          </p:cNvPr>
          <p:cNvSpPr/>
          <p:nvPr/>
        </p:nvSpPr>
        <p:spPr>
          <a:xfrm>
            <a:off x="877955" y="2030362"/>
            <a:ext cx="401442" cy="1249009"/>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72CA0903-1633-274D-8F38-385E9349BB21}"/>
              </a:ext>
            </a:extLst>
          </p:cNvPr>
          <p:cNvSpPr/>
          <p:nvPr/>
        </p:nvSpPr>
        <p:spPr>
          <a:xfrm>
            <a:off x="8262850" y="4039979"/>
            <a:ext cx="2530302" cy="65056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A24FF2D-9DAD-BA4B-9E2A-E15377DF247E}"/>
              </a:ext>
            </a:extLst>
          </p:cNvPr>
          <p:cNvSpPr txBox="1"/>
          <p:nvPr/>
        </p:nvSpPr>
        <p:spPr>
          <a:xfrm>
            <a:off x="4775609" y="1952862"/>
            <a:ext cx="6419643" cy="461665"/>
          </a:xfrm>
          <a:prstGeom prst="rect">
            <a:avLst/>
          </a:prstGeom>
          <a:solidFill>
            <a:schemeClr val="accent4">
              <a:lumMod val="20000"/>
              <a:lumOff val="80000"/>
            </a:schemeClr>
          </a:solidFill>
        </p:spPr>
        <p:txBody>
          <a:bodyPr wrap="none" rtlCol="0">
            <a:spAutoFit/>
          </a:bodyPr>
          <a:lstStyle/>
          <a:p>
            <a:r>
              <a:rPr lang="en-US" altLang="zh-Hans" sz="2400" dirty="0"/>
              <a:t>Median</a:t>
            </a:r>
            <a:r>
              <a:rPr lang="zh-Hans" altLang="en-US" sz="2400" dirty="0"/>
              <a:t> </a:t>
            </a:r>
            <a:r>
              <a:rPr lang="en-US" altLang="zh-Hans" sz="2400" dirty="0"/>
              <a:t>Smoothing</a:t>
            </a:r>
            <a:r>
              <a:rPr lang="zh-Hans" altLang="en-US" sz="2400" dirty="0"/>
              <a:t> </a:t>
            </a:r>
            <a:r>
              <a:rPr lang="en-US" altLang="zh-Hans" sz="2400" dirty="0"/>
              <a:t>is</a:t>
            </a:r>
            <a:r>
              <a:rPr lang="zh-Hans" altLang="en-US" sz="2400" dirty="0"/>
              <a:t> </a:t>
            </a:r>
            <a:r>
              <a:rPr lang="en-US" altLang="zh-Hans" sz="2400" dirty="0"/>
              <a:t>more</a:t>
            </a:r>
            <a:r>
              <a:rPr lang="zh-Hans" altLang="en-US" sz="2400" dirty="0"/>
              <a:t> </a:t>
            </a:r>
            <a:r>
              <a:rPr lang="en-US" altLang="zh-Hans" sz="2400" dirty="0"/>
              <a:t>effective</a:t>
            </a:r>
            <a:r>
              <a:rPr lang="zh-Hans" altLang="en-US" sz="2400" dirty="0"/>
              <a:t> </a:t>
            </a:r>
            <a:r>
              <a:rPr lang="en-US" altLang="zh-Hans" sz="2400" dirty="0"/>
              <a:t>on</a:t>
            </a:r>
            <a:r>
              <a:rPr lang="zh-Hans" altLang="en-US" sz="2400" dirty="0"/>
              <a:t> </a:t>
            </a:r>
            <a:r>
              <a:rPr lang="en-US" altLang="zh-Hans" sz="2400" dirty="0"/>
              <a:t>L</a:t>
            </a:r>
            <a:r>
              <a:rPr lang="en-US" altLang="zh-Hans" sz="2400" baseline="-25000" dirty="0"/>
              <a:t>0</a:t>
            </a:r>
            <a:r>
              <a:rPr lang="zh-Hans" altLang="en-US" sz="2400" dirty="0"/>
              <a:t> </a:t>
            </a:r>
            <a:r>
              <a:rPr lang="en-US" altLang="zh-Hans" sz="2400" dirty="0"/>
              <a:t>attacks.</a:t>
            </a:r>
            <a:endParaRPr lang="en-US" sz="2400" dirty="0"/>
          </a:p>
        </p:txBody>
      </p:sp>
      <p:sp>
        <p:nvSpPr>
          <p:cNvPr id="15" name="Down Arrow 14">
            <a:extLst>
              <a:ext uri="{FF2B5EF4-FFF2-40B4-BE49-F238E27FC236}">
                <a16:creationId xmlns:a16="http://schemas.microsoft.com/office/drawing/2014/main" id="{F2249F25-693D-064A-ABE3-5B35DD4DEE72}"/>
              </a:ext>
            </a:extLst>
          </p:cNvPr>
          <p:cNvSpPr/>
          <p:nvPr/>
        </p:nvSpPr>
        <p:spPr>
          <a:xfrm>
            <a:off x="10424137" y="2525973"/>
            <a:ext cx="369015" cy="146704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4A1C417-7F34-BE43-8007-C08E7BFD5541}"/>
              </a:ext>
            </a:extLst>
          </p:cNvPr>
          <p:cNvSpPr txBox="1"/>
          <p:nvPr/>
        </p:nvSpPr>
        <p:spPr>
          <a:xfrm>
            <a:off x="5966750" y="6172482"/>
            <a:ext cx="5024517" cy="461665"/>
          </a:xfrm>
          <a:prstGeom prst="rect">
            <a:avLst/>
          </a:prstGeom>
          <a:solidFill>
            <a:schemeClr val="accent4">
              <a:lumMod val="20000"/>
              <a:lumOff val="80000"/>
            </a:schemeClr>
          </a:solidFill>
        </p:spPr>
        <p:txBody>
          <a:bodyPr wrap="none" rtlCol="0">
            <a:spAutoFit/>
          </a:bodyPr>
          <a:lstStyle/>
          <a:p>
            <a:r>
              <a:rPr lang="en-US" altLang="zh-Hans" sz="2400" dirty="0"/>
              <a:t>Joint</a:t>
            </a:r>
            <a:r>
              <a:rPr lang="zh-Hans" altLang="en-US" sz="2400" dirty="0"/>
              <a:t> </a:t>
            </a:r>
            <a:r>
              <a:rPr lang="en-US" altLang="zh-Hans" sz="2400" dirty="0"/>
              <a:t>detection</a:t>
            </a:r>
            <a:r>
              <a:rPr lang="zh-Hans" altLang="en-US" sz="2400" dirty="0"/>
              <a:t> </a:t>
            </a:r>
            <a:r>
              <a:rPr lang="en-US" altLang="zh-Hans" sz="2400" dirty="0"/>
              <a:t>improves</a:t>
            </a:r>
            <a:r>
              <a:rPr lang="zh-Hans" altLang="en-US" sz="2400" dirty="0"/>
              <a:t> </a:t>
            </a:r>
            <a:r>
              <a:rPr lang="en-US" altLang="zh-Hans" sz="2400" dirty="0"/>
              <a:t>performance.</a:t>
            </a:r>
            <a:endParaRPr lang="en-US" sz="2400" dirty="0"/>
          </a:p>
        </p:txBody>
      </p:sp>
      <p:sp>
        <p:nvSpPr>
          <p:cNvPr id="17" name="Rounded Rectangle 16">
            <a:extLst>
              <a:ext uri="{FF2B5EF4-FFF2-40B4-BE49-F238E27FC236}">
                <a16:creationId xmlns:a16="http://schemas.microsoft.com/office/drawing/2014/main" id="{88C653BC-73B2-7F40-9C0F-CB0D31E12486}"/>
              </a:ext>
            </a:extLst>
          </p:cNvPr>
          <p:cNvSpPr/>
          <p:nvPr/>
        </p:nvSpPr>
        <p:spPr>
          <a:xfrm>
            <a:off x="8262850" y="5422065"/>
            <a:ext cx="1258837" cy="66352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2442AB8D-D0AA-A440-99EE-C53AAB21CDCC}"/>
              </a:ext>
            </a:extLst>
          </p:cNvPr>
          <p:cNvSpPr/>
          <p:nvPr/>
        </p:nvSpPr>
        <p:spPr>
          <a:xfrm flipV="1">
            <a:off x="8610600" y="5954170"/>
            <a:ext cx="401442" cy="249876"/>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710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Aggregated Detection Results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90020025"/>
              </p:ext>
            </p:extLst>
          </p:nvPr>
        </p:nvGraphicFramePr>
        <p:xfrm>
          <a:off x="1980774" y="2177786"/>
          <a:ext cx="8230452" cy="3383280"/>
        </p:xfrm>
        <a:graphic>
          <a:graphicData uri="http://schemas.openxmlformats.org/drawingml/2006/table">
            <a:tbl>
              <a:tblPr firstRow="1" bandRow="1">
                <a:tableStyleId>{5C22544A-7EE6-4342-B048-85BDC9FD1C3A}</a:tableStyleId>
              </a:tblPr>
              <a:tblGrid>
                <a:gridCol w="1161472">
                  <a:extLst>
                    <a:ext uri="{9D8B030D-6E8A-4147-A177-3AD203B41FA5}">
                      <a16:colId xmlns:a16="http://schemas.microsoft.com/office/drawing/2014/main" val="20000"/>
                    </a:ext>
                  </a:extLst>
                </a:gridCol>
                <a:gridCol w="2595532">
                  <a:extLst>
                    <a:ext uri="{9D8B030D-6E8A-4147-A177-3AD203B41FA5}">
                      <a16:colId xmlns:a16="http://schemas.microsoft.com/office/drawing/2014/main" val="20001"/>
                    </a:ext>
                  </a:extLst>
                </a:gridCol>
                <a:gridCol w="1175702">
                  <a:extLst>
                    <a:ext uri="{9D8B030D-6E8A-4147-A177-3AD203B41FA5}">
                      <a16:colId xmlns:a16="http://schemas.microsoft.com/office/drawing/2014/main" val="20002"/>
                    </a:ext>
                  </a:extLst>
                </a:gridCol>
                <a:gridCol w="1029589">
                  <a:extLst>
                    <a:ext uri="{9D8B030D-6E8A-4147-A177-3AD203B41FA5}">
                      <a16:colId xmlns:a16="http://schemas.microsoft.com/office/drawing/2014/main" val="699088863"/>
                    </a:ext>
                  </a:extLst>
                </a:gridCol>
                <a:gridCol w="1157986">
                  <a:extLst>
                    <a:ext uri="{9D8B030D-6E8A-4147-A177-3AD203B41FA5}">
                      <a16:colId xmlns:a16="http://schemas.microsoft.com/office/drawing/2014/main" val="20003"/>
                    </a:ext>
                  </a:extLst>
                </a:gridCol>
                <a:gridCol w="1110171">
                  <a:extLst>
                    <a:ext uri="{9D8B030D-6E8A-4147-A177-3AD203B41FA5}">
                      <a16:colId xmlns:a16="http://schemas.microsoft.com/office/drawing/2014/main" val="20007"/>
                    </a:ext>
                  </a:extLst>
                </a:gridCol>
              </a:tblGrid>
              <a:tr h="741680">
                <a:tc>
                  <a:txBody>
                    <a:bodyPr/>
                    <a:lstStyle/>
                    <a:p>
                      <a:pPr algn="ctr"/>
                      <a:r>
                        <a:rPr lang="en-US" dirty="0"/>
                        <a:t>Dataset</a:t>
                      </a:r>
                    </a:p>
                  </a:txBody>
                  <a:tcPr anchor="ctr"/>
                </a:tc>
                <a:tc>
                  <a:txBody>
                    <a:bodyPr/>
                    <a:lstStyle/>
                    <a:p>
                      <a:pPr algn="ctr"/>
                      <a:r>
                        <a:rPr lang="en-US" dirty="0"/>
                        <a:t>Squeezers</a:t>
                      </a:r>
                    </a:p>
                  </a:txBody>
                  <a:tcPr anchor="ctr"/>
                </a:tc>
                <a:tc>
                  <a:txBody>
                    <a:bodyPr/>
                    <a:lstStyle/>
                    <a:p>
                      <a:pPr algn="ctr"/>
                      <a:r>
                        <a:rPr lang="en-US" dirty="0"/>
                        <a:t>Threshold</a:t>
                      </a:r>
                    </a:p>
                  </a:txBody>
                  <a:tcPr anchor="ctr"/>
                </a:tc>
                <a:tc>
                  <a:txBody>
                    <a:bodyPr/>
                    <a:lstStyle/>
                    <a:p>
                      <a:pPr algn="ctr"/>
                      <a:r>
                        <a:rPr lang="en-US" dirty="0"/>
                        <a:t>False </a:t>
                      </a:r>
                    </a:p>
                    <a:p>
                      <a:pPr algn="ctr"/>
                      <a:r>
                        <a:rPr lang="en-US" dirty="0"/>
                        <a:t>Positive </a:t>
                      </a:r>
                    </a:p>
                    <a:p>
                      <a:pPr algn="ctr"/>
                      <a:r>
                        <a:rPr lang="en-US" dirty="0"/>
                        <a:t>Rate</a:t>
                      </a:r>
                    </a:p>
                  </a:txBody>
                  <a:tcPr anchor="ctr"/>
                </a:tc>
                <a:tc>
                  <a:txBody>
                    <a:bodyPr/>
                    <a:lstStyle/>
                    <a:p>
                      <a:pPr algn="ctr"/>
                      <a:r>
                        <a:rPr lang="en-US" dirty="0"/>
                        <a:t>Detection</a:t>
                      </a:r>
                    </a:p>
                    <a:p>
                      <a:pPr algn="ctr"/>
                      <a:r>
                        <a:rPr lang="en-US" dirty="0"/>
                        <a:t>Rate</a:t>
                      </a:r>
                    </a:p>
                    <a:p>
                      <a:pPr algn="ctr"/>
                      <a:r>
                        <a:rPr lang="en-US" sz="1800" b="1" kern="1200" dirty="0">
                          <a:solidFill>
                            <a:schemeClr val="lt1"/>
                          </a:solidFill>
                          <a:latin typeface="+mn-lt"/>
                          <a:ea typeface="+mn-ea"/>
                          <a:cs typeface="+mn-cs"/>
                        </a:rPr>
                        <a:t>(SAEs)</a:t>
                      </a:r>
                    </a:p>
                  </a:txBody>
                  <a:tcPr/>
                </a:tc>
                <a:tc>
                  <a:txBody>
                    <a:bodyPr/>
                    <a:lstStyle/>
                    <a:p>
                      <a:r>
                        <a:rPr lang="en-US" dirty="0"/>
                        <a:t>ROC-AUC</a:t>
                      </a:r>
                    </a:p>
                    <a:p>
                      <a:pPr algn="ctr"/>
                      <a:r>
                        <a:rPr lang="en-US" sz="1800" b="1" kern="1200" dirty="0">
                          <a:solidFill>
                            <a:schemeClr val="lt1"/>
                          </a:solidFill>
                          <a:latin typeface="+mn-lt"/>
                          <a:ea typeface="+mn-ea"/>
                          <a:cs typeface="+mn-cs"/>
                        </a:rPr>
                        <a:t>Exclude</a:t>
                      </a:r>
                    </a:p>
                    <a:p>
                      <a:pPr algn="ctr"/>
                      <a:r>
                        <a:rPr lang="en-US" sz="1800" b="1" kern="1200" dirty="0">
                          <a:solidFill>
                            <a:schemeClr val="lt1"/>
                          </a:solidFill>
                          <a:latin typeface="+mn-lt"/>
                          <a:ea typeface="+mn-ea"/>
                          <a:cs typeface="+mn-cs"/>
                        </a:rPr>
                        <a:t>FAEs</a:t>
                      </a:r>
                    </a:p>
                  </a:txBody>
                  <a:tcPr/>
                </a:tc>
                <a:extLst>
                  <a:ext uri="{0D108BD9-81ED-4DB2-BD59-A6C34878D82A}">
                    <a16:rowId xmlns:a16="http://schemas.microsoft.com/office/drawing/2014/main" val="10000"/>
                  </a:ext>
                </a:extLst>
              </a:tr>
              <a:tr h="370840">
                <a:tc>
                  <a:txBody>
                    <a:bodyPr/>
                    <a:lstStyle/>
                    <a:p>
                      <a:pPr algn="ctr"/>
                      <a:r>
                        <a:rPr lang="en-US" dirty="0"/>
                        <a:t>MNIST</a:t>
                      </a:r>
                    </a:p>
                  </a:txBody>
                  <a:tcPr anchor="ctr"/>
                </a:tc>
                <a:tc>
                  <a:txBody>
                    <a:bodyPr/>
                    <a:lstStyle/>
                    <a:p>
                      <a:r>
                        <a:rPr lang="en-US" dirty="0"/>
                        <a:t>Bit Depth (1-bit), </a:t>
                      </a:r>
                      <a:br>
                        <a:rPr lang="en-US" dirty="0"/>
                      </a:br>
                      <a:r>
                        <a:rPr lang="en-US" dirty="0"/>
                        <a:t>Median (2x2)</a:t>
                      </a:r>
                    </a:p>
                  </a:txBody>
                  <a:tcPr/>
                </a:tc>
                <a:tc>
                  <a:txBody>
                    <a:bodyPr/>
                    <a:lstStyle/>
                    <a:p>
                      <a:pPr algn="ctr"/>
                      <a:r>
                        <a:rPr lang="en-US" dirty="0"/>
                        <a:t>0.0029</a:t>
                      </a:r>
                    </a:p>
                  </a:txBody>
                  <a:tcPr anchor="ctr"/>
                </a:tc>
                <a:tc>
                  <a:txBody>
                    <a:bodyPr/>
                    <a:lstStyle/>
                    <a:p>
                      <a:pPr algn="ctr"/>
                      <a:r>
                        <a:rPr lang="en-US" dirty="0"/>
                        <a:t>3.98%</a:t>
                      </a:r>
                    </a:p>
                  </a:txBody>
                  <a:tcPr anchor="ctr"/>
                </a:tc>
                <a:tc>
                  <a:txBody>
                    <a:bodyPr/>
                    <a:lstStyle/>
                    <a:p>
                      <a:pPr algn="ctr"/>
                      <a:r>
                        <a:rPr lang="en-US" dirty="0"/>
                        <a:t>98.2%</a:t>
                      </a:r>
                    </a:p>
                  </a:txBody>
                  <a:tcPr anchor="ctr"/>
                </a:tc>
                <a:tc>
                  <a:txBody>
                    <a:bodyPr/>
                    <a:lstStyle/>
                    <a:p>
                      <a:pPr algn="ctr"/>
                      <a:r>
                        <a:rPr lang="en-US" dirty="0"/>
                        <a:t>99.44%</a:t>
                      </a:r>
                    </a:p>
                  </a:txBody>
                  <a:tcPr anchor="ctr"/>
                </a:tc>
                <a:extLst>
                  <a:ext uri="{0D108BD9-81ED-4DB2-BD59-A6C34878D82A}">
                    <a16:rowId xmlns:a16="http://schemas.microsoft.com/office/drawing/2014/main" val="10002"/>
                  </a:ext>
                </a:extLst>
              </a:tr>
              <a:tr h="370840">
                <a:tc>
                  <a:txBody>
                    <a:bodyPr/>
                    <a:lstStyle/>
                    <a:p>
                      <a:pPr algn="ctr"/>
                      <a:r>
                        <a:rPr lang="en-US" dirty="0"/>
                        <a:t>CIFAR-10</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Bit Depth (5-bit), </a:t>
                      </a:r>
                      <a:br>
                        <a:rPr lang="en-US" dirty="0"/>
                      </a:br>
                      <a:r>
                        <a:rPr lang="en-US" dirty="0"/>
                        <a:t>Median (2x2), </a:t>
                      </a:r>
                      <a:br>
                        <a:rPr lang="en-US" dirty="0"/>
                      </a:br>
                      <a:r>
                        <a:rPr lang="en-US" dirty="0"/>
                        <a:t>Non-local Mean (13-3-2)</a:t>
                      </a:r>
                    </a:p>
                  </a:txBody>
                  <a:tcPr/>
                </a:tc>
                <a:tc>
                  <a:txBody>
                    <a:bodyPr/>
                    <a:lstStyle/>
                    <a:p>
                      <a:pPr algn="ctr"/>
                      <a:r>
                        <a:rPr lang="en-US" dirty="0"/>
                        <a:t>1.1402</a:t>
                      </a:r>
                    </a:p>
                  </a:txBody>
                  <a:tcPr anchor="ctr"/>
                </a:tc>
                <a:tc>
                  <a:txBody>
                    <a:bodyPr/>
                    <a:lstStyle/>
                    <a:p>
                      <a:pPr algn="ctr"/>
                      <a:r>
                        <a:rPr lang="en-US" dirty="0"/>
                        <a:t>4.93%</a:t>
                      </a:r>
                    </a:p>
                  </a:txBody>
                  <a:tcPr anchor="ctr"/>
                </a:tc>
                <a:tc>
                  <a:txBody>
                    <a:bodyPr/>
                    <a:lstStyle/>
                    <a:p>
                      <a:pPr algn="ctr"/>
                      <a:r>
                        <a:rPr lang="en-US" dirty="0"/>
                        <a:t>84.5%</a:t>
                      </a:r>
                    </a:p>
                  </a:txBody>
                  <a:tcPr anchor="ctr"/>
                </a:tc>
                <a:tc>
                  <a:txBody>
                    <a:bodyPr/>
                    <a:lstStyle/>
                    <a:p>
                      <a:pPr algn="ctr"/>
                      <a:r>
                        <a:rPr lang="en-US" dirty="0"/>
                        <a:t>95.74%</a:t>
                      </a:r>
                    </a:p>
                  </a:txBody>
                  <a:tcPr anchor="ctr"/>
                </a:tc>
                <a:extLst>
                  <a:ext uri="{0D108BD9-81ED-4DB2-BD59-A6C34878D82A}">
                    <a16:rowId xmlns:a16="http://schemas.microsoft.com/office/drawing/2014/main" val="10003"/>
                  </a:ext>
                </a:extLst>
              </a:tr>
              <a:tr h="370840">
                <a:tc>
                  <a:txBody>
                    <a:bodyPr/>
                    <a:lstStyle/>
                    <a:p>
                      <a:pPr algn="ctr"/>
                      <a:r>
                        <a:rPr lang="en-US" dirty="0"/>
                        <a:t>ImageNet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Bit Depth (5-bit), </a:t>
                      </a:r>
                      <a:br>
                        <a:rPr lang="en-US" dirty="0"/>
                      </a:br>
                      <a:r>
                        <a:rPr lang="en-US" dirty="0"/>
                        <a:t>Median (2x2), </a:t>
                      </a:r>
                      <a:br>
                        <a:rPr lang="en-US" dirty="0"/>
                      </a:br>
                      <a:r>
                        <a:rPr lang="en-US" dirty="0"/>
                        <a:t>Non-local Mean (11-3-4)</a:t>
                      </a:r>
                    </a:p>
                  </a:txBody>
                  <a:tcPr/>
                </a:tc>
                <a:tc>
                  <a:txBody>
                    <a:bodyPr/>
                    <a:lstStyle/>
                    <a:p>
                      <a:pPr algn="ctr"/>
                      <a:r>
                        <a:rPr lang="en-US" dirty="0"/>
                        <a:t>1.2128</a:t>
                      </a:r>
                    </a:p>
                  </a:txBody>
                  <a:tcPr anchor="ctr"/>
                </a:tc>
                <a:tc>
                  <a:txBody>
                    <a:bodyPr/>
                    <a:lstStyle/>
                    <a:p>
                      <a:pPr algn="ctr"/>
                      <a:r>
                        <a:rPr lang="en-US" dirty="0"/>
                        <a:t>8.33%</a:t>
                      </a:r>
                    </a:p>
                  </a:txBody>
                  <a:tcPr anchor="ctr"/>
                </a:tc>
                <a:tc>
                  <a:txBody>
                    <a:bodyPr/>
                    <a:lstStyle/>
                    <a:p>
                      <a:pPr algn="ctr"/>
                      <a:r>
                        <a:rPr lang="en-US" dirty="0"/>
                        <a:t>85.9%</a:t>
                      </a:r>
                    </a:p>
                  </a:txBody>
                  <a:tcPr anchor="ctr"/>
                </a:tc>
                <a:tc>
                  <a:txBody>
                    <a:bodyPr/>
                    <a:lstStyle/>
                    <a:p>
                      <a:pPr algn="ctr"/>
                      <a:r>
                        <a:rPr lang="en-US" dirty="0"/>
                        <a:t>94.24%</a:t>
                      </a:r>
                    </a:p>
                  </a:txBody>
                  <a:tcPr anchor="ctr"/>
                </a:tc>
                <a:extLst>
                  <a:ext uri="{0D108BD9-81ED-4DB2-BD59-A6C34878D82A}">
                    <a16:rowId xmlns:a16="http://schemas.microsoft.com/office/drawing/2014/main" val="10004"/>
                  </a:ext>
                </a:extLst>
              </a:tr>
            </a:tbl>
          </a:graphicData>
        </a:graphic>
      </p:graphicFrame>
      <p:sp>
        <p:nvSpPr>
          <p:cNvPr id="9" name="Slide Number Placeholder 8">
            <a:extLst>
              <a:ext uri="{FF2B5EF4-FFF2-40B4-BE49-F238E27FC236}">
                <a16:creationId xmlns:a16="http://schemas.microsoft.com/office/drawing/2014/main" id="{753F9D5B-665B-7B40-84F7-82D8FF94B524}"/>
              </a:ext>
            </a:extLst>
          </p:cNvPr>
          <p:cNvSpPr>
            <a:spLocks noGrp="1"/>
          </p:cNvSpPr>
          <p:nvPr>
            <p:ph type="sldNum" sz="quarter" idx="12"/>
          </p:nvPr>
        </p:nvSpPr>
        <p:spPr/>
        <p:txBody>
          <a:bodyPr/>
          <a:lstStyle/>
          <a:p>
            <a:fld id="{52F925AC-82DF-0047-9C87-F26B41A1B8A7}" type="slidenum">
              <a:rPr lang="en-US" smtClean="0"/>
              <a:t>19</a:t>
            </a:fld>
            <a:endParaRPr lang="en-US" dirty="0"/>
          </a:p>
        </p:txBody>
      </p:sp>
      <p:sp>
        <p:nvSpPr>
          <p:cNvPr id="5" name="Rounded Rectangle 4">
            <a:extLst>
              <a:ext uri="{FF2B5EF4-FFF2-40B4-BE49-F238E27FC236}">
                <a16:creationId xmlns:a16="http://schemas.microsoft.com/office/drawing/2014/main" id="{2D60E654-5B01-E24E-A75A-46F87E912F5B}"/>
              </a:ext>
            </a:extLst>
          </p:cNvPr>
          <p:cNvSpPr/>
          <p:nvPr/>
        </p:nvSpPr>
        <p:spPr>
          <a:xfrm>
            <a:off x="9125491" y="3105509"/>
            <a:ext cx="1085735" cy="58625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6534B2D-9199-2F41-8F85-DB5A0D53E26E}"/>
              </a:ext>
            </a:extLst>
          </p:cNvPr>
          <p:cNvSpPr txBox="1"/>
          <p:nvPr/>
        </p:nvSpPr>
        <p:spPr>
          <a:xfrm>
            <a:off x="10369827" y="2983135"/>
            <a:ext cx="1119808" cy="830997"/>
          </a:xfrm>
          <a:prstGeom prst="rect">
            <a:avLst/>
          </a:prstGeom>
          <a:solidFill>
            <a:schemeClr val="accent4">
              <a:lumMod val="20000"/>
              <a:lumOff val="80000"/>
            </a:schemeClr>
          </a:solidFill>
        </p:spPr>
        <p:txBody>
          <a:bodyPr wrap="square" rtlCol="0">
            <a:spAutoFit/>
          </a:bodyPr>
          <a:lstStyle/>
          <a:p>
            <a:pPr algn="ctr"/>
            <a:r>
              <a:rPr lang="en-US" altLang="zh-Hans" sz="2400" dirty="0"/>
              <a:t>Best</a:t>
            </a:r>
            <a:r>
              <a:rPr lang="zh-Hans" altLang="en-US" sz="2400" dirty="0"/>
              <a:t> </a:t>
            </a:r>
            <a:r>
              <a:rPr lang="en-US" altLang="zh-Hans" sz="2400" dirty="0"/>
              <a:t>Result</a:t>
            </a:r>
            <a:endParaRPr lang="en-US" sz="2400" dirty="0"/>
          </a:p>
        </p:txBody>
      </p:sp>
    </p:spTree>
    <p:extLst>
      <p:ext uri="{BB962C8B-B14F-4D97-AF65-F5344CB8AC3E}">
        <p14:creationId xmlns:p14="http://schemas.microsoft.com/office/powerpoint/2010/main" val="2294995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DD32-82C4-9A42-96CC-2BBAAA0C72B4}"/>
              </a:ext>
            </a:extLst>
          </p:cNvPr>
          <p:cNvSpPr>
            <a:spLocks noGrp="1"/>
          </p:cNvSpPr>
          <p:nvPr>
            <p:ph type="title"/>
          </p:nvPr>
        </p:nvSpPr>
        <p:spPr>
          <a:xfrm>
            <a:off x="838200" y="365125"/>
            <a:ext cx="10515600" cy="1325563"/>
          </a:xfrm>
        </p:spPr>
        <p:txBody>
          <a:bodyPr/>
          <a:lstStyle/>
          <a:p>
            <a:r>
              <a:rPr lang="en-US" dirty="0"/>
              <a:t>Background: Classifiers are Easily Fooled</a:t>
            </a:r>
          </a:p>
        </p:txBody>
      </p:sp>
      <p:sp>
        <p:nvSpPr>
          <p:cNvPr id="4" name="Slide Number Placeholder 3">
            <a:extLst>
              <a:ext uri="{FF2B5EF4-FFF2-40B4-BE49-F238E27FC236}">
                <a16:creationId xmlns:a16="http://schemas.microsoft.com/office/drawing/2014/main" id="{EF174B00-A6EA-DD43-ACF0-D83C4EFAFA55}"/>
              </a:ext>
            </a:extLst>
          </p:cNvPr>
          <p:cNvSpPr>
            <a:spLocks noGrp="1"/>
          </p:cNvSpPr>
          <p:nvPr>
            <p:ph type="sldNum" sz="quarter" idx="12"/>
          </p:nvPr>
        </p:nvSpPr>
        <p:spPr>
          <a:xfrm>
            <a:off x="8610600" y="6356350"/>
            <a:ext cx="2743200" cy="365125"/>
          </a:xfrm>
        </p:spPr>
        <p:txBody>
          <a:bodyPr/>
          <a:lstStyle/>
          <a:p>
            <a:fld id="{52F925AC-82DF-0047-9C87-F26B41A1B8A7}" type="slidenum">
              <a:rPr lang="en-US" smtClean="0"/>
              <a:t>2</a:t>
            </a:fld>
            <a:endParaRPr lang="en-US" dirty="0"/>
          </a:p>
        </p:txBody>
      </p:sp>
      <p:sp>
        <p:nvSpPr>
          <p:cNvPr id="7" name="TextBox 6">
            <a:extLst>
              <a:ext uri="{FF2B5EF4-FFF2-40B4-BE49-F238E27FC236}">
                <a16:creationId xmlns:a16="http://schemas.microsoft.com/office/drawing/2014/main" id="{4E24E5B5-219F-E045-9715-4140959E72FB}"/>
              </a:ext>
            </a:extLst>
          </p:cNvPr>
          <p:cNvSpPr txBox="1"/>
          <p:nvPr/>
        </p:nvSpPr>
        <p:spPr>
          <a:xfrm>
            <a:off x="4128876" y="1676442"/>
            <a:ext cx="490840" cy="830997"/>
          </a:xfrm>
          <a:prstGeom prst="rect">
            <a:avLst/>
          </a:prstGeom>
          <a:noFill/>
        </p:spPr>
        <p:txBody>
          <a:bodyPr wrap="none" rtlCol="0">
            <a:spAutoFit/>
          </a:bodyPr>
          <a:lstStyle/>
          <a:p>
            <a:r>
              <a:rPr lang="en-US" altLang="zh-Hans" sz="4800" dirty="0"/>
              <a:t>+</a:t>
            </a:r>
            <a:endParaRPr lang="en-US" sz="4800" dirty="0"/>
          </a:p>
        </p:txBody>
      </p:sp>
      <p:sp>
        <p:nvSpPr>
          <p:cNvPr id="8" name="TextBox 7">
            <a:extLst>
              <a:ext uri="{FF2B5EF4-FFF2-40B4-BE49-F238E27FC236}">
                <a16:creationId xmlns:a16="http://schemas.microsoft.com/office/drawing/2014/main" id="{C113029C-E7FC-574C-8E43-C012F14017FE}"/>
              </a:ext>
            </a:extLst>
          </p:cNvPr>
          <p:cNvSpPr txBox="1"/>
          <p:nvPr/>
        </p:nvSpPr>
        <p:spPr>
          <a:xfrm>
            <a:off x="1408382" y="3957540"/>
            <a:ext cx="2315506" cy="830997"/>
          </a:xfrm>
          <a:prstGeom prst="rect">
            <a:avLst/>
          </a:prstGeom>
          <a:noFill/>
        </p:spPr>
        <p:txBody>
          <a:bodyPr wrap="none" rtlCol="0">
            <a:spAutoFit/>
          </a:bodyPr>
          <a:lstStyle/>
          <a:p>
            <a:pPr algn="ctr"/>
            <a:r>
              <a:rPr lang="en-US" sz="2400" b="1" dirty="0"/>
              <a:t>“</a:t>
            </a:r>
            <a:r>
              <a:rPr lang="en-US" altLang="zh-Hans" sz="2400" b="1" dirty="0"/>
              <a:t>1</a:t>
            </a:r>
            <a:r>
              <a:rPr lang="en-US" sz="2400" b="1" dirty="0"/>
              <a:t>”</a:t>
            </a:r>
          </a:p>
          <a:p>
            <a:r>
              <a:rPr lang="en-US" sz="2400" dirty="0">
                <a:solidFill>
                  <a:schemeClr val="bg1">
                    <a:lumMod val="50000"/>
                  </a:schemeClr>
                </a:solidFill>
              </a:rPr>
              <a:t>100% confidence</a:t>
            </a:r>
          </a:p>
        </p:txBody>
      </p:sp>
      <p:sp>
        <p:nvSpPr>
          <p:cNvPr id="9" name="TextBox 8">
            <a:extLst>
              <a:ext uri="{FF2B5EF4-FFF2-40B4-BE49-F238E27FC236}">
                <a16:creationId xmlns:a16="http://schemas.microsoft.com/office/drawing/2014/main" id="{BD9C1584-BD81-E647-8C2E-CD42CD8DEC88}"/>
              </a:ext>
            </a:extLst>
          </p:cNvPr>
          <p:cNvSpPr txBox="1"/>
          <p:nvPr/>
        </p:nvSpPr>
        <p:spPr>
          <a:xfrm>
            <a:off x="9054181" y="1676442"/>
            <a:ext cx="870751" cy="830997"/>
          </a:xfrm>
          <a:prstGeom prst="rect">
            <a:avLst/>
          </a:prstGeom>
          <a:noFill/>
        </p:spPr>
        <p:txBody>
          <a:bodyPr wrap="none" rtlCol="0">
            <a:spAutoFit/>
          </a:bodyPr>
          <a:lstStyle/>
          <a:p>
            <a:pPr algn="ctr"/>
            <a:r>
              <a:rPr lang="en-US" sz="2400" b="1" dirty="0"/>
              <a:t>“4”</a:t>
            </a:r>
          </a:p>
          <a:p>
            <a:pPr algn="ctr"/>
            <a:r>
              <a:rPr lang="en-US" sz="2400" dirty="0">
                <a:solidFill>
                  <a:schemeClr val="bg1">
                    <a:lumMod val="50000"/>
                  </a:schemeClr>
                </a:solidFill>
              </a:rPr>
              <a:t>100%</a:t>
            </a:r>
          </a:p>
        </p:txBody>
      </p:sp>
      <p:sp>
        <p:nvSpPr>
          <p:cNvPr id="20" name="TextBox 19">
            <a:extLst>
              <a:ext uri="{FF2B5EF4-FFF2-40B4-BE49-F238E27FC236}">
                <a16:creationId xmlns:a16="http://schemas.microsoft.com/office/drawing/2014/main" id="{1208715D-DA60-A14D-BDC9-0E241D606240}"/>
              </a:ext>
            </a:extLst>
          </p:cNvPr>
          <p:cNvSpPr txBox="1"/>
          <p:nvPr/>
        </p:nvSpPr>
        <p:spPr>
          <a:xfrm>
            <a:off x="6808990" y="1676442"/>
            <a:ext cx="490840" cy="830997"/>
          </a:xfrm>
          <a:prstGeom prst="rect">
            <a:avLst/>
          </a:prstGeom>
          <a:noFill/>
        </p:spPr>
        <p:txBody>
          <a:bodyPr wrap="none" rtlCol="0">
            <a:spAutoFit/>
          </a:bodyPr>
          <a:lstStyle/>
          <a:p>
            <a:r>
              <a:rPr lang="en-US" altLang="zh-Hans" sz="4800" dirty="0"/>
              <a:t>=</a:t>
            </a:r>
            <a:endParaRPr lang="en-US" sz="4800" dirty="0"/>
          </a:p>
        </p:txBody>
      </p:sp>
      <p:sp>
        <p:nvSpPr>
          <p:cNvPr id="22" name="TextBox 21">
            <a:extLst>
              <a:ext uri="{FF2B5EF4-FFF2-40B4-BE49-F238E27FC236}">
                <a16:creationId xmlns:a16="http://schemas.microsoft.com/office/drawing/2014/main" id="{CCD07D05-BDC6-A644-9129-A199984C7A0B}"/>
              </a:ext>
            </a:extLst>
          </p:cNvPr>
          <p:cNvSpPr txBox="1"/>
          <p:nvPr/>
        </p:nvSpPr>
        <p:spPr>
          <a:xfrm>
            <a:off x="4128876" y="3087751"/>
            <a:ext cx="490840" cy="830997"/>
          </a:xfrm>
          <a:prstGeom prst="rect">
            <a:avLst/>
          </a:prstGeom>
          <a:noFill/>
        </p:spPr>
        <p:txBody>
          <a:bodyPr wrap="none" rtlCol="0">
            <a:spAutoFit/>
          </a:bodyPr>
          <a:lstStyle/>
          <a:p>
            <a:r>
              <a:rPr lang="en-US" altLang="zh-Hans" sz="4800" dirty="0"/>
              <a:t>+</a:t>
            </a:r>
            <a:endParaRPr lang="en-US" sz="4800" dirty="0"/>
          </a:p>
        </p:txBody>
      </p:sp>
      <p:sp>
        <p:nvSpPr>
          <p:cNvPr id="23" name="TextBox 22">
            <a:extLst>
              <a:ext uri="{FF2B5EF4-FFF2-40B4-BE49-F238E27FC236}">
                <a16:creationId xmlns:a16="http://schemas.microsoft.com/office/drawing/2014/main" id="{52616819-5148-A946-8E12-D253F209600B}"/>
              </a:ext>
            </a:extLst>
          </p:cNvPr>
          <p:cNvSpPr txBox="1"/>
          <p:nvPr/>
        </p:nvSpPr>
        <p:spPr>
          <a:xfrm>
            <a:off x="9015709" y="3087751"/>
            <a:ext cx="947695" cy="830997"/>
          </a:xfrm>
          <a:prstGeom prst="rect">
            <a:avLst/>
          </a:prstGeom>
          <a:noFill/>
        </p:spPr>
        <p:txBody>
          <a:bodyPr wrap="none" rtlCol="0">
            <a:spAutoFit/>
          </a:bodyPr>
          <a:lstStyle/>
          <a:p>
            <a:pPr algn="ctr"/>
            <a:r>
              <a:rPr lang="en-US" sz="2400" b="1" dirty="0"/>
              <a:t>“2”</a:t>
            </a:r>
          </a:p>
          <a:p>
            <a:pPr algn="ctr"/>
            <a:r>
              <a:rPr lang="en-US" sz="2400" dirty="0">
                <a:solidFill>
                  <a:schemeClr val="bg1">
                    <a:lumMod val="50000"/>
                  </a:schemeClr>
                </a:solidFill>
              </a:rPr>
              <a:t>99.9%</a:t>
            </a:r>
          </a:p>
        </p:txBody>
      </p:sp>
      <p:sp>
        <p:nvSpPr>
          <p:cNvPr id="25" name="TextBox 24">
            <a:extLst>
              <a:ext uri="{FF2B5EF4-FFF2-40B4-BE49-F238E27FC236}">
                <a16:creationId xmlns:a16="http://schemas.microsoft.com/office/drawing/2014/main" id="{F6B2A9A5-C011-4940-A5A2-BDF209614FA8}"/>
              </a:ext>
            </a:extLst>
          </p:cNvPr>
          <p:cNvSpPr txBox="1"/>
          <p:nvPr/>
        </p:nvSpPr>
        <p:spPr>
          <a:xfrm>
            <a:off x="6851298" y="3087751"/>
            <a:ext cx="490840" cy="830997"/>
          </a:xfrm>
          <a:prstGeom prst="rect">
            <a:avLst/>
          </a:prstGeom>
          <a:noFill/>
        </p:spPr>
        <p:txBody>
          <a:bodyPr wrap="none" rtlCol="0">
            <a:spAutoFit/>
          </a:bodyPr>
          <a:lstStyle/>
          <a:p>
            <a:r>
              <a:rPr lang="en-US" altLang="zh-Hans" sz="4800" dirty="0"/>
              <a:t>=</a:t>
            </a:r>
            <a:endParaRPr lang="en-US" sz="4800" dirty="0"/>
          </a:p>
        </p:txBody>
      </p:sp>
      <p:sp>
        <p:nvSpPr>
          <p:cNvPr id="27" name="TextBox 26">
            <a:extLst>
              <a:ext uri="{FF2B5EF4-FFF2-40B4-BE49-F238E27FC236}">
                <a16:creationId xmlns:a16="http://schemas.microsoft.com/office/drawing/2014/main" id="{11EB8DEE-190C-234A-84AB-DF659B00654A}"/>
              </a:ext>
            </a:extLst>
          </p:cNvPr>
          <p:cNvSpPr txBox="1"/>
          <p:nvPr/>
        </p:nvSpPr>
        <p:spPr>
          <a:xfrm>
            <a:off x="4121529" y="4453068"/>
            <a:ext cx="490840" cy="830997"/>
          </a:xfrm>
          <a:prstGeom prst="rect">
            <a:avLst/>
          </a:prstGeom>
          <a:noFill/>
        </p:spPr>
        <p:txBody>
          <a:bodyPr wrap="none" rtlCol="0">
            <a:spAutoFit/>
          </a:bodyPr>
          <a:lstStyle/>
          <a:p>
            <a:r>
              <a:rPr lang="en-US" altLang="zh-Hans" sz="4800" dirty="0"/>
              <a:t>+</a:t>
            </a:r>
            <a:endParaRPr lang="en-US" sz="4800" dirty="0"/>
          </a:p>
        </p:txBody>
      </p:sp>
      <p:sp>
        <p:nvSpPr>
          <p:cNvPr id="28" name="TextBox 27">
            <a:extLst>
              <a:ext uri="{FF2B5EF4-FFF2-40B4-BE49-F238E27FC236}">
                <a16:creationId xmlns:a16="http://schemas.microsoft.com/office/drawing/2014/main" id="{16B1E329-2546-A04D-A07D-28CD390525BC}"/>
              </a:ext>
            </a:extLst>
          </p:cNvPr>
          <p:cNvSpPr txBox="1"/>
          <p:nvPr/>
        </p:nvSpPr>
        <p:spPr>
          <a:xfrm>
            <a:off x="9015709" y="4453068"/>
            <a:ext cx="947695" cy="830997"/>
          </a:xfrm>
          <a:prstGeom prst="rect">
            <a:avLst/>
          </a:prstGeom>
          <a:noFill/>
        </p:spPr>
        <p:txBody>
          <a:bodyPr wrap="none" rtlCol="0">
            <a:spAutoFit/>
          </a:bodyPr>
          <a:lstStyle/>
          <a:p>
            <a:pPr algn="ctr"/>
            <a:r>
              <a:rPr lang="en-US" sz="2400" b="1" dirty="0"/>
              <a:t>“2”</a:t>
            </a:r>
          </a:p>
          <a:p>
            <a:pPr algn="ctr"/>
            <a:r>
              <a:rPr lang="en-US" sz="2400" dirty="0">
                <a:solidFill>
                  <a:schemeClr val="bg1">
                    <a:lumMod val="50000"/>
                  </a:schemeClr>
                </a:solidFill>
              </a:rPr>
              <a:t>83.8%</a:t>
            </a:r>
          </a:p>
        </p:txBody>
      </p:sp>
      <p:sp>
        <p:nvSpPr>
          <p:cNvPr id="30" name="TextBox 29">
            <a:extLst>
              <a:ext uri="{FF2B5EF4-FFF2-40B4-BE49-F238E27FC236}">
                <a16:creationId xmlns:a16="http://schemas.microsoft.com/office/drawing/2014/main" id="{CA14D396-4967-7A4A-AFED-4710F6860306}"/>
              </a:ext>
            </a:extLst>
          </p:cNvPr>
          <p:cNvSpPr txBox="1"/>
          <p:nvPr/>
        </p:nvSpPr>
        <p:spPr>
          <a:xfrm>
            <a:off x="6866929" y="4453068"/>
            <a:ext cx="490840" cy="830997"/>
          </a:xfrm>
          <a:prstGeom prst="rect">
            <a:avLst/>
          </a:prstGeom>
          <a:noFill/>
        </p:spPr>
        <p:txBody>
          <a:bodyPr wrap="none" rtlCol="0">
            <a:spAutoFit/>
          </a:bodyPr>
          <a:lstStyle/>
          <a:p>
            <a:r>
              <a:rPr lang="en-US" altLang="zh-Hans" sz="4800" dirty="0"/>
              <a:t>=</a:t>
            </a:r>
            <a:endParaRPr lang="en-US" sz="4800" dirty="0"/>
          </a:p>
        </p:txBody>
      </p:sp>
      <p:sp>
        <p:nvSpPr>
          <p:cNvPr id="31" name="TextBox 30">
            <a:extLst>
              <a:ext uri="{FF2B5EF4-FFF2-40B4-BE49-F238E27FC236}">
                <a16:creationId xmlns:a16="http://schemas.microsoft.com/office/drawing/2014/main" id="{7B228AD4-1EB9-914C-A17D-6817DE57FC5F}"/>
              </a:ext>
            </a:extLst>
          </p:cNvPr>
          <p:cNvSpPr txBox="1"/>
          <p:nvPr/>
        </p:nvSpPr>
        <p:spPr>
          <a:xfrm>
            <a:off x="5476764" y="2539613"/>
            <a:ext cx="564578" cy="369332"/>
          </a:xfrm>
          <a:prstGeom prst="rect">
            <a:avLst/>
          </a:prstGeom>
          <a:noFill/>
        </p:spPr>
        <p:txBody>
          <a:bodyPr wrap="none" rtlCol="0">
            <a:spAutoFit/>
          </a:bodyPr>
          <a:lstStyle/>
          <a:p>
            <a:r>
              <a:rPr lang="en-US" dirty="0"/>
              <a:t>BIM</a:t>
            </a:r>
          </a:p>
        </p:txBody>
      </p:sp>
      <p:sp>
        <p:nvSpPr>
          <p:cNvPr id="32" name="TextBox 31">
            <a:extLst>
              <a:ext uri="{FF2B5EF4-FFF2-40B4-BE49-F238E27FC236}">
                <a16:creationId xmlns:a16="http://schemas.microsoft.com/office/drawing/2014/main" id="{6FE7CBE5-601F-294F-BF26-C7D18483B3F4}"/>
              </a:ext>
            </a:extLst>
          </p:cNvPr>
          <p:cNvSpPr txBox="1"/>
          <p:nvPr/>
        </p:nvSpPr>
        <p:spPr>
          <a:xfrm>
            <a:off x="5411843" y="5233407"/>
            <a:ext cx="694421" cy="369332"/>
          </a:xfrm>
          <a:prstGeom prst="rect">
            <a:avLst/>
          </a:prstGeom>
          <a:noFill/>
        </p:spPr>
        <p:txBody>
          <a:bodyPr wrap="none" rtlCol="0">
            <a:spAutoFit/>
          </a:bodyPr>
          <a:lstStyle/>
          <a:p>
            <a:r>
              <a:rPr lang="en-US" altLang="zh-Hans" dirty="0"/>
              <a:t>JSMA</a:t>
            </a:r>
            <a:endParaRPr lang="en-US" dirty="0"/>
          </a:p>
        </p:txBody>
      </p:sp>
      <p:sp>
        <p:nvSpPr>
          <p:cNvPr id="33" name="TextBox 32">
            <a:extLst>
              <a:ext uri="{FF2B5EF4-FFF2-40B4-BE49-F238E27FC236}">
                <a16:creationId xmlns:a16="http://schemas.microsoft.com/office/drawing/2014/main" id="{01D9046C-4B2E-2D4A-B859-784B3E5F86D1}"/>
              </a:ext>
            </a:extLst>
          </p:cNvPr>
          <p:cNvSpPr txBox="1"/>
          <p:nvPr/>
        </p:nvSpPr>
        <p:spPr>
          <a:xfrm>
            <a:off x="5463139" y="3978945"/>
            <a:ext cx="591829" cy="369332"/>
          </a:xfrm>
          <a:prstGeom prst="rect">
            <a:avLst/>
          </a:prstGeom>
          <a:noFill/>
        </p:spPr>
        <p:txBody>
          <a:bodyPr wrap="none" rtlCol="0">
            <a:spAutoFit/>
          </a:bodyPr>
          <a:lstStyle/>
          <a:p>
            <a:r>
              <a:rPr lang="en-US" altLang="zh-Hans" dirty="0"/>
              <a:t>CW</a:t>
            </a:r>
            <a:r>
              <a:rPr lang="en-US" altLang="zh-Hans" baseline="-25000" dirty="0"/>
              <a:t>2</a:t>
            </a:r>
            <a:endParaRPr lang="en-US" baseline="-25000" dirty="0"/>
          </a:p>
        </p:txBody>
      </p:sp>
      <p:sp>
        <p:nvSpPr>
          <p:cNvPr id="34" name="TextBox 33">
            <a:extLst>
              <a:ext uri="{FF2B5EF4-FFF2-40B4-BE49-F238E27FC236}">
                <a16:creationId xmlns:a16="http://schemas.microsoft.com/office/drawing/2014/main" id="{EC54502C-4B70-1B42-AEA6-94C3C31D816A}"/>
              </a:ext>
            </a:extLst>
          </p:cNvPr>
          <p:cNvSpPr txBox="1"/>
          <p:nvPr/>
        </p:nvSpPr>
        <p:spPr>
          <a:xfrm>
            <a:off x="2027474" y="5306571"/>
            <a:ext cx="1269899" cy="830997"/>
          </a:xfrm>
          <a:prstGeom prst="rect">
            <a:avLst/>
          </a:prstGeom>
          <a:noFill/>
        </p:spPr>
        <p:txBody>
          <a:bodyPr wrap="none" rtlCol="0">
            <a:spAutoFit/>
          </a:bodyPr>
          <a:lstStyle/>
          <a:p>
            <a:pPr algn="ctr"/>
            <a:r>
              <a:rPr lang="en-US" sz="2400" b="1" dirty="0">
                <a:solidFill>
                  <a:schemeClr val="accent1"/>
                </a:solidFill>
              </a:rPr>
              <a:t>Original</a:t>
            </a:r>
          </a:p>
          <a:p>
            <a:pPr algn="ctr"/>
            <a:r>
              <a:rPr lang="en-US" sz="2400" b="1" dirty="0">
                <a:solidFill>
                  <a:schemeClr val="accent1"/>
                </a:solidFill>
              </a:rPr>
              <a:t>Example</a:t>
            </a:r>
          </a:p>
        </p:txBody>
      </p:sp>
      <p:sp>
        <p:nvSpPr>
          <p:cNvPr id="36" name="TextBox 35">
            <a:extLst>
              <a:ext uri="{FF2B5EF4-FFF2-40B4-BE49-F238E27FC236}">
                <a16:creationId xmlns:a16="http://schemas.microsoft.com/office/drawing/2014/main" id="{2F86253C-7D84-834B-ADCE-E12C9F25969C}"/>
              </a:ext>
            </a:extLst>
          </p:cNvPr>
          <p:cNvSpPr txBox="1"/>
          <p:nvPr/>
        </p:nvSpPr>
        <p:spPr>
          <a:xfrm>
            <a:off x="4926779" y="5491237"/>
            <a:ext cx="1940147" cy="461665"/>
          </a:xfrm>
          <a:prstGeom prst="rect">
            <a:avLst/>
          </a:prstGeom>
          <a:noFill/>
        </p:spPr>
        <p:txBody>
          <a:bodyPr wrap="none" rtlCol="0">
            <a:spAutoFit/>
          </a:bodyPr>
          <a:lstStyle/>
          <a:p>
            <a:pPr algn="ctr"/>
            <a:r>
              <a:rPr lang="en-US" sz="2400" b="1" dirty="0">
                <a:solidFill>
                  <a:schemeClr val="bg1">
                    <a:lumMod val="50000"/>
                  </a:schemeClr>
                </a:solidFill>
              </a:rPr>
              <a:t>Perturbations</a:t>
            </a:r>
          </a:p>
        </p:txBody>
      </p:sp>
      <p:sp>
        <p:nvSpPr>
          <p:cNvPr id="37" name="TextBox 36">
            <a:extLst>
              <a:ext uri="{FF2B5EF4-FFF2-40B4-BE49-F238E27FC236}">
                <a16:creationId xmlns:a16="http://schemas.microsoft.com/office/drawing/2014/main" id="{5292627D-64BE-4844-B1F0-5BBD9E13CBFD}"/>
              </a:ext>
            </a:extLst>
          </p:cNvPr>
          <p:cNvSpPr txBox="1"/>
          <p:nvPr/>
        </p:nvSpPr>
        <p:spPr>
          <a:xfrm>
            <a:off x="7765765" y="5306571"/>
            <a:ext cx="1696042" cy="830997"/>
          </a:xfrm>
          <a:prstGeom prst="rect">
            <a:avLst/>
          </a:prstGeom>
          <a:noFill/>
        </p:spPr>
        <p:txBody>
          <a:bodyPr wrap="none" rtlCol="0">
            <a:spAutoFit/>
          </a:bodyPr>
          <a:lstStyle/>
          <a:p>
            <a:pPr algn="ctr"/>
            <a:r>
              <a:rPr lang="en-US" sz="2400" b="1" dirty="0">
                <a:solidFill>
                  <a:srgbClr val="C00000"/>
                </a:solidFill>
              </a:rPr>
              <a:t>Adversarial </a:t>
            </a:r>
          </a:p>
          <a:p>
            <a:pPr algn="ctr"/>
            <a:r>
              <a:rPr lang="en-US" sz="2400" b="1" dirty="0">
                <a:solidFill>
                  <a:srgbClr val="C00000"/>
                </a:solidFill>
              </a:rPr>
              <a:t>Examples</a:t>
            </a:r>
          </a:p>
        </p:txBody>
      </p:sp>
      <p:sp>
        <p:nvSpPr>
          <p:cNvPr id="38" name="TextBox 37">
            <a:extLst>
              <a:ext uri="{FF2B5EF4-FFF2-40B4-BE49-F238E27FC236}">
                <a16:creationId xmlns:a16="http://schemas.microsoft.com/office/drawing/2014/main" id="{56799596-F376-BF4C-87AB-D8838682B812}"/>
              </a:ext>
            </a:extLst>
          </p:cNvPr>
          <p:cNvSpPr txBox="1"/>
          <p:nvPr/>
        </p:nvSpPr>
        <p:spPr>
          <a:xfrm>
            <a:off x="265901" y="6253878"/>
            <a:ext cx="7496476" cy="369332"/>
          </a:xfrm>
          <a:prstGeom prst="rect">
            <a:avLst/>
          </a:prstGeom>
          <a:solidFill>
            <a:schemeClr val="accent4">
              <a:lumMod val="20000"/>
              <a:lumOff val="80000"/>
            </a:schemeClr>
          </a:solidFill>
        </p:spPr>
        <p:txBody>
          <a:bodyPr wrap="none" rtlCol="0">
            <a:spAutoFit/>
          </a:bodyPr>
          <a:lstStyle/>
          <a:p>
            <a:r>
              <a:rPr lang="en-US" dirty="0">
                <a:solidFill>
                  <a:schemeClr val="tx1">
                    <a:lumMod val="75000"/>
                    <a:lumOff val="25000"/>
                  </a:schemeClr>
                </a:solidFill>
              </a:rPr>
              <a:t>C </a:t>
            </a:r>
            <a:r>
              <a:rPr lang="en-US" dirty="0" err="1">
                <a:solidFill>
                  <a:schemeClr val="tx1">
                    <a:lumMod val="75000"/>
                    <a:lumOff val="25000"/>
                  </a:schemeClr>
                </a:solidFill>
              </a:rPr>
              <a:t>Szegedy</a:t>
            </a:r>
            <a:r>
              <a:rPr lang="en-US" dirty="0">
                <a:solidFill>
                  <a:schemeClr val="tx1">
                    <a:lumMod val="75000"/>
                    <a:lumOff val="25000"/>
                  </a:schemeClr>
                </a:solidFill>
              </a:rPr>
              <a:t> et al., </a:t>
            </a:r>
            <a:r>
              <a:rPr lang="en-US" altLang="zh-Hans" i="1" dirty="0">
                <a:solidFill>
                  <a:schemeClr val="tx1">
                    <a:lumMod val="75000"/>
                    <a:lumOff val="25000"/>
                  </a:schemeClr>
                </a:solidFill>
              </a:rPr>
              <a:t>Intriguing</a:t>
            </a:r>
            <a:r>
              <a:rPr lang="zh-Hans" altLang="en-US" i="1" dirty="0">
                <a:solidFill>
                  <a:schemeClr val="tx1">
                    <a:lumMod val="75000"/>
                    <a:lumOff val="25000"/>
                  </a:schemeClr>
                </a:solidFill>
              </a:rPr>
              <a:t> </a:t>
            </a:r>
            <a:r>
              <a:rPr lang="en-US" altLang="zh-Hans" i="1" dirty="0">
                <a:solidFill>
                  <a:schemeClr val="tx1">
                    <a:lumMod val="75000"/>
                    <a:lumOff val="25000"/>
                  </a:schemeClr>
                </a:solidFill>
              </a:rPr>
              <a:t>Properties</a:t>
            </a:r>
            <a:r>
              <a:rPr lang="zh-Hans" altLang="en-US" i="1" dirty="0">
                <a:solidFill>
                  <a:schemeClr val="tx1">
                    <a:lumMod val="75000"/>
                    <a:lumOff val="25000"/>
                  </a:schemeClr>
                </a:solidFill>
              </a:rPr>
              <a:t> </a:t>
            </a:r>
            <a:r>
              <a:rPr lang="en-US" altLang="zh-Hans" i="1" dirty="0">
                <a:solidFill>
                  <a:schemeClr val="tx1">
                    <a:lumMod val="75000"/>
                    <a:lumOff val="25000"/>
                  </a:schemeClr>
                </a:solidFill>
              </a:rPr>
              <a:t>of</a:t>
            </a:r>
            <a:r>
              <a:rPr lang="zh-Hans" altLang="en-US" i="1" dirty="0">
                <a:solidFill>
                  <a:schemeClr val="tx1">
                    <a:lumMod val="75000"/>
                    <a:lumOff val="25000"/>
                  </a:schemeClr>
                </a:solidFill>
              </a:rPr>
              <a:t> </a:t>
            </a:r>
            <a:r>
              <a:rPr lang="en-US" altLang="zh-Hans" i="1" dirty="0">
                <a:solidFill>
                  <a:schemeClr val="tx1">
                    <a:lumMod val="75000"/>
                    <a:lumOff val="25000"/>
                  </a:schemeClr>
                </a:solidFill>
              </a:rPr>
              <a:t>Deep</a:t>
            </a:r>
            <a:r>
              <a:rPr lang="zh-Hans" altLang="en-US" i="1" dirty="0">
                <a:solidFill>
                  <a:schemeClr val="tx1">
                    <a:lumMod val="75000"/>
                    <a:lumOff val="25000"/>
                  </a:schemeClr>
                </a:solidFill>
              </a:rPr>
              <a:t> </a:t>
            </a:r>
            <a:r>
              <a:rPr lang="en-US" altLang="zh-Hans" i="1" dirty="0">
                <a:solidFill>
                  <a:schemeClr val="tx1">
                    <a:lumMod val="75000"/>
                    <a:lumOff val="25000"/>
                  </a:schemeClr>
                </a:solidFill>
              </a:rPr>
              <a:t>Neural</a:t>
            </a:r>
            <a:r>
              <a:rPr lang="zh-Hans" altLang="en-US" i="1" dirty="0">
                <a:solidFill>
                  <a:schemeClr val="tx1">
                    <a:lumMod val="75000"/>
                    <a:lumOff val="25000"/>
                  </a:schemeClr>
                </a:solidFill>
              </a:rPr>
              <a:t> </a:t>
            </a:r>
            <a:r>
              <a:rPr lang="en-US" altLang="zh-Hans" i="1" dirty="0">
                <a:solidFill>
                  <a:schemeClr val="tx1">
                    <a:lumMod val="75000"/>
                    <a:lumOff val="25000"/>
                  </a:schemeClr>
                </a:solidFill>
              </a:rPr>
              <a:t>Networks</a:t>
            </a:r>
            <a:r>
              <a:rPr lang="en-US" dirty="0">
                <a:solidFill>
                  <a:schemeClr val="tx1">
                    <a:lumMod val="75000"/>
                    <a:lumOff val="25000"/>
                  </a:schemeClr>
                </a:solidFill>
              </a:rPr>
              <a:t>. </a:t>
            </a:r>
            <a:r>
              <a:rPr lang="en-US" altLang="zh-Hans" dirty="0">
                <a:solidFill>
                  <a:schemeClr val="tx1">
                    <a:lumMod val="75000"/>
                    <a:lumOff val="25000"/>
                  </a:schemeClr>
                </a:solidFill>
              </a:rPr>
              <a:t>In</a:t>
            </a:r>
            <a:r>
              <a:rPr lang="zh-Hans" altLang="en-US" dirty="0">
                <a:solidFill>
                  <a:schemeClr val="tx1">
                    <a:lumMod val="75000"/>
                    <a:lumOff val="25000"/>
                  </a:schemeClr>
                </a:solidFill>
              </a:rPr>
              <a:t> </a:t>
            </a:r>
            <a:r>
              <a:rPr lang="en-US" i="1" dirty="0">
                <a:solidFill>
                  <a:schemeClr val="tx1">
                    <a:lumMod val="75000"/>
                    <a:lumOff val="25000"/>
                  </a:schemeClr>
                </a:solidFill>
              </a:rPr>
              <a:t>ICLR 201</a:t>
            </a:r>
            <a:r>
              <a:rPr lang="en-US" altLang="zh-Hans" i="1" dirty="0">
                <a:solidFill>
                  <a:schemeClr val="tx1">
                    <a:lumMod val="75000"/>
                    <a:lumOff val="25000"/>
                  </a:schemeClr>
                </a:solidFill>
              </a:rPr>
              <a:t>4</a:t>
            </a:r>
            <a:r>
              <a:rPr lang="en-US" dirty="0">
                <a:solidFill>
                  <a:schemeClr val="tx1">
                    <a:lumMod val="75000"/>
                    <a:lumOff val="25000"/>
                  </a:schemeClr>
                </a:solidFill>
              </a:rPr>
              <a:t>.</a:t>
            </a:r>
          </a:p>
        </p:txBody>
      </p:sp>
      <p:pic>
        <p:nvPicPr>
          <p:cNvPr id="40" name="Picture 39">
            <a:extLst>
              <a:ext uri="{FF2B5EF4-FFF2-40B4-BE49-F238E27FC236}">
                <a16:creationId xmlns:a16="http://schemas.microsoft.com/office/drawing/2014/main" id="{253759A4-14E4-B249-A67A-4E1F85C820D5}"/>
              </a:ext>
            </a:extLst>
          </p:cNvPr>
          <p:cNvPicPr>
            <a:picLocks noChangeAspect="1"/>
          </p:cNvPicPr>
          <p:nvPr/>
        </p:nvPicPr>
        <p:blipFill rotWithShape="1">
          <a:blip r:embed="rId3"/>
          <a:srcRect l="68461" t="890"/>
          <a:stretch/>
        </p:blipFill>
        <p:spPr>
          <a:xfrm>
            <a:off x="5305866" y="4415441"/>
            <a:ext cx="906374" cy="906251"/>
          </a:xfrm>
          <a:prstGeom prst="rect">
            <a:avLst/>
          </a:prstGeom>
        </p:spPr>
      </p:pic>
      <p:pic>
        <p:nvPicPr>
          <p:cNvPr id="41" name="Picture 40">
            <a:extLst>
              <a:ext uri="{FF2B5EF4-FFF2-40B4-BE49-F238E27FC236}">
                <a16:creationId xmlns:a16="http://schemas.microsoft.com/office/drawing/2014/main" id="{09120E50-6179-DD41-A4F4-E01BAE08FC89}"/>
              </a:ext>
            </a:extLst>
          </p:cNvPr>
          <p:cNvPicPr>
            <a:picLocks noChangeAspect="1"/>
          </p:cNvPicPr>
          <p:nvPr/>
        </p:nvPicPr>
        <p:blipFill rotWithShape="1">
          <a:blip r:embed="rId3"/>
          <a:srcRect l="33911" r="34095"/>
          <a:stretch/>
        </p:blipFill>
        <p:spPr>
          <a:xfrm>
            <a:off x="5299327" y="3046049"/>
            <a:ext cx="919452" cy="914400"/>
          </a:xfrm>
          <a:prstGeom prst="rect">
            <a:avLst/>
          </a:prstGeom>
        </p:spPr>
      </p:pic>
      <p:pic>
        <p:nvPicPr>
          <p:cNvPr id="44" name="Picture 43">
            <a:extLst>
              <a:ext uri="{FF2B5EF4-FFF2-40B4-BE49-F238E27FC236}">
                <a16:creationId xmlns:a16="http://schemas.microsoft.com/office/drawing/2014/main" id="{1C4CC874-9FDA-424F-863F-5DBEE722F71D}"/>
              </a:ext>
            </a:extLst>
          </p:cNvPr>
          <p:cNvPicPr>
            <a:picLocks noChangeAspect="1"/>
          </p:cNvPicPr>
          <p:nvPr/>
        </p:nvPicPr>
        <p:blipFill rotWithShape="1">
          <a:blip r:embed="rId4"/>
          <a:srcRect r="76315"/>
          <a:stretch/>
        </p:blipFill>
        <p:spPr>
          <a:xfrm>
            <a:off x="2104064" y="3046049"/>
            <a:ext cx="912726" cy="914400"/>
          </a:xfrm>
          <a:prstGeom prst="rect">
            <a:avLst/>
          </a:prstGeom>
        </p:spPr>
      </p:pic>
      <p:pic>
        <p:nvPicPr>
          <p:cNvPr id="45" name="Picture 44">
            <a:extLst>
              <a:ext uri="{FF2B5EF4-FFF2-40B4-BE49-F238E27FC236}">
                <a16:creationId xmlns:a16="http://schemas.microsoft.com/office/drawing/2014/main" id="{9C7276F8-14B1-AE4F-AA9A-AA8E0203409D}"/>
              </a:ext>
            </a:extLst>
          </p:cNvPr>
          <p:cNvPicPr>
            <a:picLocks noChangeAspect="1"/>
          </p:cNvPicPr>
          <p:nvPr/>
        </p:nvPicPr>
        <p:blipFill rotWithShape="1">
          <a:blip r:embed="rId4"/>
          <a:srcRect l="50283" r="25824"/>
          <a:stretch/>
        </p:blipFill>
        <p:spPr>
          <a:xfrm>
            <a:off x="8037182" y="3046049"/>
            <a:ext cx="920715" cy="914400"/>
          </a:xfrm>
          <a:prstGeom prst="rect">
            <a:avLst/>
          </a:prstGeom>
        </p:spPr>
      </p:pic>
      <p:pic>
        <p:nvPicPr>
          <p:cNvPr id="46" name="Picture 45">
            <a:extLst>
              <a:ext uri="{FF2B5EF4-FFF2-40B4-BE49-F238E27FC236}">
                <a16:creationId xmlns:a16="http://schemas.microsoft.com/office/drawing/2014/main" id="{4AF8770D-200D-2145-9490-9CE5633E61D5}"/>
              </a:ext>
            </a:extLst>
          </p:cNvPr>
          <p:cNvPicPr>
            <a:picLocks noChangeAspect="1"/>
          </p:cNvPicPr>
          <p:nvPr/>
        </p:nvPicPr>
        <p:blipFill rotWithShape="1">
          <a:blip r:embed="rId4"/>
          <a:srcRect l="75869"/>
          <a:stretch/>
        </p:blipFill>
        <p:spPr>
          <a:xfrm>
            <a:off x="8032595" y="4411366"/>
            <a:ext cx="929888" cy="914400"/>
          </a:xfrm>
          <a:prstGeom prst="rect">
            <a:avLst/>
          </a:prstGeom>
        </p:spPr>
      </p:pic>
      <p:pic>
        <p:nvPicPr>
          <p:cNvPr id="47" name="Picture 46">
            <a:extLst>
              <a:ext uri="{FF2B5EF4-FFF2-40B4-BE49-F238E27FC236}">
                <a16:creationId xmlns:a16="http://schemas.microsoft.com/office/drawing/2014/main" id="{86C8C2C4-6DF4-CB48-B420-91FEFDFD8CC6}"/>
              </a:ext>
            </a:extLst>
          </p:cNvPr>
          <p:cNvPicPr>
            <a:picLocks noChangeAspect="1"/>
          </p:cNvPicPr>
          <p:nvPr/>
        </p:nvPicPr>
        <p:blipFill>
          <a:blip r:embed="rId5"/>
          <a:stretch>
            <a:fillRect/>
          </a:stretch>
        </p:blipFill>
        <p:spPr>
          <a:xfrm>
            <a:off x="8040339" y="1634740"/>
            <a:ext cx="914400" cy="914400"/>
          </a:xfrm>
          <a:prstGeom prst="rect">
            <a:avLst/>
          </a:prstGeom>
        </p:spPr>
      </p:pic>
      <p:pic>
        <p:nvPicPr>
          <p:cNvPr id="48" name="Picture 47">
            <a:extLst>
              <a:ext uri="{FF2B5EF4-FFF2-40B4-BE49-F238E27FC236}">
                <a16:creationId xmlns:a16="http://schemas.microsoft.com/office/drawing/2014/main" id="{46517DB4-5B7D-D34C-97F9-4318286CA96B}"/>
              </a:ext>
            </a:extLst>
          </p:cNvPr>
          <p:cNvPicPr>
            <a:picLocks noChangeAspect="1"/>
          </p:cNvPicPr>
          <p:nvPr/>
        </p:nvPicPr>
        <p:blipFill>
          <a:blip r:embed="rId6"/>
          <a:stretch>
            <a:fillRect/>
          </a:stretch>
        </p:blipFill>
        <p:spPr>
          <a:xfrm>
            <a:off x="5301853" y="1634740"/>
            <a:ext cx="914400" cy="914400"/>
          </a:xfrm>
          <a:prstGeom prst="rect">
            <a:avLst/>
          </a:prstGeom>
        </p:spPr>
      </p:pic>
    </p:spTree>
    <p:extLst>
      <p:ext uri="{BB962C8B-B14F-4D97-AF65-F5344CB8AC3E}">
        <p14:creationId xmlns:p14="http://schemas.microsoft.com/office/powerpoint/2010/main" val="3613314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ans" dirty="0"/>
              <a:t>Threat</a:t>
            </a:r>
            <a:r>
              <a:rPr lang="zh-Hans" altLang="en-US" dirty="0"/>
              <a:t> </a:t>
            </a:r>
            <a:r>
              <a:rPr lang="en-US" altLang="zh-Hans" dirty="0"/>
              <a:t>Models</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r>
              <a:rPr lang="en-US" altLang="zh-Hans" sz="3200" b="1" dirty="0">
                <a:solidFill>
                  <a:schemeClr val="bg1">
                    <a:lumMod val="75000"/>
                  </a:schemeClr>
                </a:solidFill>
              </a:rPr>
              <a:t>Oblivious</a:t>
            </a:r>
            <a:r>
              <a:rPr lang="zh-Hans" altLang="en-US" sz="3200" b="1" dirty="0">
                <a:solidFill>
                  <a:schemeClr val="bg1">
                    <a:lumMod val="75000"/>
                  </a:schemeClr>
                </a:solidFill>
              </a:rPr>
              <a:t> </a:t>
            </a:r>
            <a:r>
              <a:rPr lang="en-US" altLang="zh-Hans" sz="3200" b="1" dirty="0">
                <a:solidFill>
                  <a:schemeClr val="bg1">
                    <a:lumMod val="75000"/>
                  </a:schemeClr>
                </a:solidFill>
              </a:rPr>
              <a:t>attack</a:t>
            </a:r>
            <a:r>
              <a:rPr lang="en-US" altLang="zh-Hans" sz="3200" dirty="0">
                <a:solidFill>
                  <a:schemeClr val="bg1">
                    <a:lumMod val="75000"/>
                  </a:schemeClr>
                </a:solidFill>
              </a:rPr>
              <a:t>:</a:t>
            </a:r>
            <a:r>
              <a:rPr lang="zh-Hans" altLang="en-US" sz="3200" dirty="0">
                <a:solidFill>
                  <a:schemeClr val="bg1">
                    <a:lumMod val="75000"/>
                  </a:schemeClr>
                </a:solidFill>
              </a:rPr>
              <a:t> </a:t>
            </a:r>
            <a:r>
              <a:rPr lang="en-US" sz="3200" dirty="0">
                <a:solidFill>
                  <a:schemeClr val="bg1">
                    <a:lumMod val="75000"/>
                  </a:schemeClr>
                </a:solidFill>
              </a:rPr>
              <a:t>The adversary has full knowledge of the target model, but is not aware of the detector.</a:t>
            </a:r>
          </a:p>
          <a:p>
            <a:endParaRPr lang="en-US" sz="3200" dirty="0"/>
          </a:p>
          <a:p>
            <a:r>
              <a:rPr lang="en-US" altLang="zh-Hans" sz="3200" b="1" dirty="0"/>
              <a:t>Adaptive</a:t>
            </a:r>
            <a:r>
              <a:rPr lang="zh-Hans" altLang="en-US" sz="3200" b="1" dirty="0"/>
              <a:t> </a:t>
            </a:r>
            <a:r>
              <a:rPr lang="en-US" altLang="zh-Hans" sz="3200" b="1" dirty="0"/>
              <a:t>attack</a:t>
            </a:r>
            <a:r>
              <a:rPr lang="en-US" altLang="zh-Hans" sz="3200" dirty="0"/>
              <a:t>:</a:t>
            </a:r>
            <a:r>
              <a:rPr lang="zh-Hans" altLang="en-US" sz="3200" dirty="0"/>
              <a:t> </a:t>
            </a:r>
            <a:r>
              <a:rPr lang="en-US" sz="3200" dirty="0"/>
              <a:t>The adversary has full knowledge of the target model</a:t>
            </a:r>
            <a:r>
              <a:rPr lang="zh-Hans" altLang="en-US" sz="3200" dirty="0"/>
              <a:t> </a:t>
            </a:r>
            <a:r>
              <a:rPr lang="en-US" altLang="zh-Hans" sz="3200" dirty="0"/>
              <a:t>and</a:t>
            </a:r>
            <a:r>
              <a:rPr lang="zh-Hans" altLang="en-US" sz="3200" dirty="0"/>
              <a:t> </a:t>
            </a:r>
            <a:r>
              <a:rPr lang="en-US" sz="3200" dirty="0"/>
              <a:t>the detector</a:t>
            </a:r>
            <a:r>
              <a:rPr lang="en-US" altLang="zh-Hans" sz="3200" dirty="0"/>
              <a:t>.</a:t>
            </a:r>
            <a:endParaRPr lang="en-US" sz="3200" dirty="0"/>
          </a:p>
          <a:p>
            <a:endParaRPr lang="en-US" dirty="0"/>
          </a:p>
          <a:p>
            <a:endParaRPr lang="en-US" dirty="0"/>
          </a:p>
          <a:p>
            <a:endParaRPr lang="en-US" dirty="0"/>
          </a:p>
        </p:txBody>
      </p:sp>
      <p:sp>
        <p:nvSpPr>
          <p:cNvPr id="9" name="Slide Number Placeholder 8">
            <a:extLst>
              <a:ext uri="{FF2B5EF4-FFF2-40B4-BE49-F238E27FC236}">
                <a16:creationId xmlns:a16="http://schemas.microsoft.com/office/drawing/2014/main" id="{F6A9CE45-52EE-3344-8042-445D497682B5}"/>
              </a:ext>
            </a:extLst>
          </p:cNvPr>
          <p:cNvSpPr>
            <a:spLocks noGrp="1"/>
          </p:cNvSpPr>
          <p:nvPr>
            <p:ph type="sldNum" sz="quarter" idx="12"/>
          </p:nvPr>
        </p:nvSpPr>
        <p:spPr/>
        <p:txBody>
          <a:bodyPr/>
          <a:lstStyle/>
          <a:p>
            <a:fld id="{52F925AC-82DF-0047-9C87-F26B41A1B8A7}" type="slidenum">
              <a:rPr lang="en-US" smtClean="0"/>
              <a:t>20</a:t>
            </a:fld>
            <a:endParaRPr lang="en-US"/>
          </a:p>
        </p:txBody>
      </p:sp>
    </p:spTree>
    <p:extLst>
      <p:ext uri="{BB962C8B-B14F-4D97-AF65-F5344CB8AC3E}">
        <p14:creationId xmlns:p14="http://schemas.microsoft.com/office/powerpoint/2010/main" val="1649250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Adversary</a:t>
            </a:r>
          </a:p>
        </p:txBody>
      </p:sp>
      <p:sp>
        <p:nvSpPr>
          <p:cNvPr id="3" name="Content Placeholder 2"/>
          <p:cNvSpPr>
            <a:spLocks noGrp="1"/>
          </p:cNvSpPr>
          <p:nvPr>
            <p:ph idx="1"/>
          </p:nvPr>
        </p:nvSpPr>
        <p:spPr>
          <a:xfrm>
            <a:off x="838200" y="1825625"/>
            <a:ext cx="10515600" cy="4351338"/>
          </a:xfrm>
        </p:spPr>
        <p:txBody>
          <a:bodyPr/>
          <a:lstStyle/>
          <a:p>
            <a:pPr marL="0" indent="0">
              <a:buNone/>
            </a:pPr>
            <a:r>
              <a:rPr lang="en-US" dirty="0"/>
              <a:t>Adaptive CW</a:t>
            </a:r>
            <a:r>
              <a:rPr lang="en-US" baseline="-25000" dirty="0"/>
              <a:t>2</a:t>
            </a:r>
            <a:r>
              <a:rPr lang="en-US" dirty="0"/>
              <a:t> attack, unbounded adversary.</a:t>
            </a:r>
          </a:p>
          <a:p>
            <a:endParaRPr lang="en-US" dirty="0"/>
          </a:p>
          <a:p>
            <a:endParaRPr lang="en-US" dirty="0"/>
          </a:p>
          <a:p>
            <a:endParaRPr lang="en-US" dirty="0"/>
          </a:p>
          <a:p>
            <a:pPr marL="0" indent="0">
              <a:buNone/>
            </a:pPr>
            <a:endParaRPr lang="en-US" dirty="0"/>
          </a:p>
          <a:p>
            <a:endParaRPr lang="en-US" dirty="0"/>
          </a:p>
        </p:txBody>
      </p:sp>
      <p:sp>
        <p:nvSpPr>
          <p:cNvPr id="4" name="TextBox 3"/>
          <p:cNvSpPr txBox="1"/>
          <p:nvPr/>
        </p:nvSpPr>
        <p:spPr>
          <a:xfrm>
            <a:off x="504412" y="5365958"/>
            <a:ext cx="11224739" cy="769441"/>
          </a:xfrm>
          <a:prstGeom prst="rect">
            <a:avLst/>
          </a:prstGeom>
          <a:solidFill>
            <a:schemeClr val="accent4">
              <a:lumMod val="20000"/>
              <a:lumOff val="80000"/>
            </a:schemeClr>
          </a:solidFill>
        </p:spPr>
        <p:txBody>
          <a:bodyPr wrap="none" rtlCol="0">
            <a:spAutoFit/>
          </a:bodyPr>
          <a:lstStyle/>
          <a:p>
            <a:r>
              <a:rPr lang="en-US" sz="2200" dirty="0"/>
              <a:t> Warren He, James Wei, </a:t>
            </a:r>
            <a:r>
              <a:rPr lang="en-US" sz="2200" dirty="0" err="1"/>
              <a:t>Xinyun</a:t>
            </a:r>
            <a:r>
              <a:rPr lang="en-US" sz="2200" dirty="0"/>
              <a:t> Chen, Nicholas </a:t>
            </a:r>
            <a:r>
              <a:rPr lang="en-US" sz="2200" dirty="0" err="1"/>
              <a:t>Carlini</a:t>
            </a:r>
            <a:r>
              <a:rPr lang="en-US" sz="2200" dirty="0"/>
              <a:t>, Dawn Song</a:t>
            </a:r>
            <a:r>
              <a:rPr lang="en-US" altLang="zh-Hans" sz="2200" dirty="0"/>
              <a:t>,</a:t>
            </a:r>
            <a:endParaRPr lang="en-US" sz="2200" dirty="0"/>
          </a:p>
          <a:p>
            <a:r>
              <a:rPr lang="zh-Hans" altLang="en-US" sz="2200" i="1" dirty="0"/>
              <a:t> </a:t>
            </a:r>
            <a:r>
              <a:rPr lang="en-US" sz="2200" i="1" dirty="0"/>
              <a:t>Adversarial Example Defense: Ensembles of Weak Defenses are not Strong</a:t>
            </a:r>
            <a:r>
              <a:rPr lang="en-US" sz="2200" dirty="0"/>
              <a:t>, USENIX WOOT’17.</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FB34E4F-933C-D04C-BEA0-C9BCDBF8BBA1}"/>
                  </a:ext>
                </a:extLst>
              </p:cNvPr>
              <p:cNvSpPr txBox="1"/>
              <p:nvPr/>
            </p:nvSpPr>
            <p:spPr>
              <a:xfrm>
                <a:off x="1762349" y="2448721"/>
                <a:ext cx="574131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𝑚𝑖𝑛𝑖𝑚𝑖𝑧𝑒</m:t>
                      </m:r>
                      <m:r>
                        <a:rPr lang="zh-Hans" altLang="en-US" sz="2800" b="0" i="1" smtClean="0">
                          <a:latin typeface="Cambria Math" panose="02040503050406030204" pitchFamily="18" charset="0"/>
                        </a:rPr>
                        <m:t> </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𝑔</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m:t>
                                  </m:r>
                                </m:sup>
                              </m:sSup>
                            </m:e>
                          </m:d>
                          <m:r>
                            <a:rPr lang="en-US" sz="2800" i="1">
                              <a:latin typeface="Cambria Math" panose="02040503050406030204" pitchFamily="18" charset="0"/>
                            </a:rPr>
                            <m:t>−</m:t>
                          </m:r>
                          <m:r>
                            <a:rPr lang="en-US" sz="2800" i="1">
                              <a:latin typeface="Cambria Math" panose="02040503050406030204" pitchFamily="18" charset="0"/>
                            </a:rPr>
                            <m:t>𝑡</m:t>
                          </m:r>
                        </m:e>
                      </m:d>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𝜆</m:t>
                      </m:r>
                      <m:r>
                        <a:rPr lang="en-US" sz="2800" b="0" i="1" smtClean="0">
                          <a:latin typeface="Cambria Math" panose="02040503050406030204" pitchFamily="18" charset="0"/>
                          <a:ea typeface="Cambria Math" panose="02040503050406030204" pitchFamily="18" charset="0"/>
                        </a:rPr>
                        <m:t>∗</m:t>
                      </m:r>
                      <m:r>
                        <m:rPr>
                          <m:sty m:val="p"/>
                        </m:rPr>
                        <a:rPr lang="el-GR" sz="2800" b="0" i="1" smtClean="0">
                          <a:latin typeface="Cambria Math" panose="02040503050406030204" pitchFamily="18" charset="0"/>
                          <a:ea typeface="Cambria Math" panose="02040503050406030204" pitchFamily="18" charset="0"/>
                        </a:rPr>
                        <m:t>Δ</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𝑥</m:t>
                              </m:r>
                            </m:e>
                            <m:sup>
                              <m:r>
                                <a:rPr lang="en-US" sz="2800" b="0" i="1" smtClean="0">
                                  <a:latin typeface="Cambria Math" panose="02040503050406030204" pitchFamily="18" charset="0"/>
                                  <a:ea typeface="Cambria Math" panose="02040503050406030204" pitchFamily="18" charset="0"/>
                                </a:rPr>
                                <m:t>′</m:t>
                              </m:r>
                            </m:sup>
                          </m:sSup>
                        </m:e>
                      </m:d>
                    </m:oMath>
                  </m:oMathPara>
                </a14:m>
                <a:endParaRPr lang="en-US" sz="2800" dirty="0"/>
              </a:p>
            </p:txBody>
          </p:sp>
        </mc:Choice>
        <mc:Fallback xmlns="">
          <p:sp>
            <p:nvSpPr>
              <p:cNvPr id="5" name="TextBox 4">
                <a:extLst>
                  <a:ext uri="{FF2B5EF4-FFF2-40B4-BE49-F238E27FC236}">
                    <a16:creationId xmlns:a16="http://schemas.microsoft.com/office/drawing/2014/main" id="{3FB34E4F-933C-D04C-BEA0-C9BCDBF8BBA1}"/>
                  </a:ext>
                </a:extLst>
              </p:cNvPr>
              <p:cNvSpPr txBox="1">
                <a:spLocks noRot="1" noChangeAspect="1" noMove="1" noResize="1" noEditPoints="1" noAdjustHandles="1" noChangeArrowheads="1" noChangeShapeType="1" noTextEdit="1"/>
              </p:cNvSpPr>
              <p:nvPr/>
            </p:nvSpPr>
            <p:spPr>
              <a:xfrm>
                <a:off x="1762349" y="2448721"/>
                <a:ext cx="5741315" cy="430887"/>
              </a:xfrm>
              <a:prstGeom prst="rect">
                <a:avLst/>
              </a:prstGeom>
              <a:blipFill>
                <a:blip r:embed="rId3"/>
                <a:stretch>
                  <a:fillRect l="-221" t="-8571"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A5E3F81-040E-3445-9DA9-E3905135EB51}"/>
                  </a:ext>
                </a:extLst>
              </p:cNvPr>
              <p:cNvSpPr txBox="1"/>
              <p:nvPr/>
            </p:nvSpPr>
            <p:spPr>
              <a:xfrm>
                <a:off x="7518909" y="2448721"/>
                <a:ext cx="277979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C00000"/>
                          </a:solidFill>
                          <a:latin typeface="Cambria Math" panose="02040503050406030204" pitchFamily="18" charset="0"/>
                          <a:ea typeface="Cambria Math" panose="02040503050406030204" pitchFamily="18" charset="0"/>
                        </a:rPr>
                        <m:t>+</m:t>
                      </m:r>
                      <m:r>
                        <a:rPr lang="zh-Hans" altLang="en-US" sz="2800" b="0" i="1" smtClean="0">
                          <a:solidFill>
                            <a:srgbClr val="C00000"/>
                          </a:solidFill>
                          <a:latin typeface="Cambria Math" panose="02040503050406030204" pitchFamily="18" charset="0"/>
                          <a:ea typeface="Cambria Math" panose="02040503050406030204" pitchFamily="18" charset="0"/>
                        </a:rPr>
                        <m:t> </m:t>
                      </m:r>
                      <m:r>
                        <a:rPr lang="en-US" sz="2800" b="0" i="1" smtClean="0">
                          <a:solidFill>
                            <a:srgbClr val="C00000"/>
                          </a:solidFill>
                          <a:latin typeface="Cambria Math" panose="02040503050406030204" pitchFamily="18" charset="0"/>
                          <a:ea typeface="Cambria Math" panose="02040503050406030204" pitchFamily="18" charset="0"/>
                        </a:rPr>
                        <m:t>𝑘</m:t>
                      </m:r>
                      <m:r>
                        <a:rPr lang="en-US" sz="2800" b="0" i="1" smtClean="0">
                          <a:solidFill>
                            <a:srgbClr val="C00000"/>
                          </a:solidFill>
                          <a:latin typeface="Cambria Math" panose="02040503050406030204" pitchFamily="18" charset="0"/>
                          <a:ea typeface="Cambria Math" panose="02040503050406030204" pitchFamily="18" charset="0"/>
                        </a:rPr>
                        <m:t>∗</m:t>
                      </m:r>
                      <m:sSub>
                        <m:sSubPr>
                          <m:ctrlPr>
                            <a:rPr lang="en-US" sz="2800" b="0" i="1" smtClean="0">
                              <a:solidFill>
                                <a:srgbClr val="C00000"/>
                              </a:solidFill>
                              <a:latin typeface="Cambria Math" panose="02040503050406030204" pitchFamily="18" charset="0"/>
                              <a:ea typeface="Cambria Math" panose="02040503050406030204" pitchFamily="18" charset="0"/>
                            </a:rPr>
                          </m:ctrlPr>
                        </m:sSubPr>
                        <m:e>
                          <m:r>
                            <a:rPr lang="en-US" sz="2800" b="0" i="1" smtClean="0">
                              <a:solidFill>
                                <a:srgbClr val="C00000"/>
                              </a:solidFill>
                              <a:latin typeface="Cambria Math" panose="02040503050406030204" pitchFamily="18" charset="0"/>
                              <a:ea typeface="Cambria Math" panose="02040503050406030204" pitchFamily="18" charset="0"/>
                            </a:rPr>
                            <m:t>𝐿</m:t>
                          </m:r>
                        </m:e>
                        <m:sub>
                          <m:r>
                            <a:rPr lang="en-US" sz="2800" b="0" i="1" smtClean="0">
                              <a:solidFill>
                                <a:srgbClr val="C00000"/>
                              </a:solidFill>
                              <a:latin typeface="Cambria Math" panose="02040503050406030204" pitchFamily="18" charset="0"/>
                              <a:ea typeface="Cambria Math" panose="02040503050406030204" pitchFamily="18" charset="0"/>
                            </a:rPr>
                            <m:t>1</m:t>
                          </m:r>
                        </m:sub>
                      </m:sSub>
                      <m:r>
                        <a:rPr lang="en-US" sz="2800" b="0" i="1" smtClean="0">
                          <a:solidFill>
                            <a:srgbClr val="C00000"/>
                          </a:solidFill>
                          <a:latin typeface="Cambria Math" panose="02040503050406030204" pitchFamily="18" charset="0"/>
                          <a:ea typeface="Cambria Math" panose="02040503050406030204" pitchFamily="18" charset="0"/>
                        </a:rPr>
                        <m:t>𝑠𝑐𝑜𝑟𝑒</m:t>
                      </m:r>
                      <m:r>
                        <a:rPr lang="en-US" sz="2800" b="0" i="1" smtClean="0">
                          <a:solidFill>
                            <a:srgbClr val="C00000"/>
                          </a:solidFill>
                          <a:latin typeface="Cambria Math" panose="02040503050406030204" pitchFamily="18" charset="0"/>
                          <a:ea typeface="Cambria Math" panose="02040503050406030204" pitchFamily="18" charset="0"/>
                        </a:rPr>
                        <m:t>(</m:t>
                      </m:r>
                      <m:r>
                        <a:rPr lang="en-US" sz="2800" b="0" i="1" smtClean="0">
                          <a:solidFill>
                            <a:srgbClr val="C00000"/>
                          </a:solidFill>
                          <a:latin typeface="Cambria Math" panose="02040503050406030204" pitchFamily="18" charset="0"/>
                          <a:ea typeface="Cambria Math" panose="02040503050406030204" pitchFamily="18" charset="0"/>
                        </a:rPr>
                        <m:t>𝑥</m:t>
                      </m:r>
                      <m:r>
                        <a:rPr lang="en-US" sz="2800" b="0" i="1" smtClean="0">
                          <a:solidFill>
                            <a:srgbClr val="C00000"/>
                          </a:solidFill>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6" name="TextBox 5">
                <a:extLst>
                  <a:ext uri="{FF2B5EF4-FFF2-40B4-BE49-F238E27FC236}">
                    <a16:creationId xmlns:a16="http://schemas.microsoft.com/office/drawing/2014/main" id="{FA5E3F81-040E-3445-9DA9-E3905135EB51}"/>
                  </a:ext>
                </a:extLst>
              </p:cNvPr>
              <p:cNvSpPr txBox="1">
                <a:spLocks noRot="1" noChangeAspect="1" noMove="1" noResize="1" noEditPoints="1" noAdjustHandles="1" noChangeArrowheads="1" noChangeShapeType="1" noTextEdit="1"/>
              </p:cNvSpPr>
              <p:nvPr/>
            </p:nvSpPr>
            <p:spPr>
              <a:xfrm>
                <a:off x="7518909" y="2448721"/>
                <a:ext cx="2779799" cy="430887"/>
              </a:xfrm>
              <a:prstGeom prst="rect">
                <a:avLst/>
              </a:prstGeom>
              <a:blipFill>
                <a:blip r:embed="rId4"/>
                <a:stretch>
                  <a:fillRect l="-1818" t="-8571" r="-3636" b="-34286"/>
                </a:stretch>
              </a:blipFill>
            </p:spPr>
            <p:txBody>
              <a:bodyPr/>
              <a:lstStyle/>
              <a:p>
                <a:r>
                  <a:rPr lang="en-US">
                    <a:noFill/>
                  </a:rPr>
                  <a:t> </a:t>
                </a:r>
              </a:p>
            </p:txBody>
          </p:sp>
        </mc:Fallback>
      </mc:AlternateContent>
      <p:sp>
        <p:nvSpPr>
          <p:cNvPr id="12" name="Slide Number Placeholder 11">
            <a:extLst>
              <a:ext uri="{FF2B5EF4-FFF2-40B4-BE49-F238E27FC236}">
                <a16:creationId xmlns:a16="http://schemas.microsoft.com/office/drawing/2014/main" id="{340CCCC5-21BC-E640-87BB-74E8DCA2E846}"/>
              </a:ext>
            </a:extLst>
          </p:cNvPr>
          <p:cNvSpPr>
            <a:spLocks noGrp="1"/>
          </p:cNvSpPr>
          <p:nvPr>
            <p:ph type="sldNum" sz="quarter" idx="12"/>
          </p:nvPr>
        </p:nvSpPr>
        <p:spPr/>
        <p:txBody>
          <a:bodyPr/>
          <a:lstStyle/>
          <a:p>
            <a:fld id="{52F925AC-82DF-0047-9C87-F26B41A1B8A7}" type="slidenum">
              <a:rPr lang="en-US" smtClean="0"/>
              <a:t>21</a:t>
            </a:fld>
            <a:endParaRPr lang="en-US" dirty="0"/>
          </a:p>
        </p:txBody>
      </p:sp>
      <p:sp>
        <p:nvSpPr>
          <p:cNvPr id="7" name="TextBox 6">
            <a:extLst>
              <a:ext uri="{FF2B5EF4-FFF2-40B4-BE49-F238E27FC236}">
                <a16:creationId xmlns:a16="http://schemas.microsoft.com/office/drawing/2014/main" id="{FBF54F36-E862-6847-AED5-7A3DB843D66D}"/>
              </a:ext>
            </a:extLst>
          </p:cNvPr>
          <p:cNvSpPr txBox="1"/>
          <p:nvPr/>
        </p:nvSpPr>
        <p:spPr>
          <a:xfrm>
            <a:off x="3334732" y="2913384"/>
            <a:ext cx="2226763" cy="369332"/>
          </a:xfrm>
          <a:prstGeom prst="rect">
            <a:avLst/>
          </a:prstGeom>
          <a:noFill/>
        </p:spPr>
        <p:txBody>
          <a:bodyPr wrap="none" rtlCol="0">
            <a:spAutoFit/>
          </a:bodyPr>
          <a:lstStyle/>
          <a:p>
            <a:r>
              <a:rPr lang="en-US" dirty="0">
                <a:solidFill>
                  <a:schemeClr val="accent1"/>
                </a:solidFill>
              </a:rPr>
              <a:t>Misclassification term</a:t>
            </a:r>
          </a:p>
        </p:txBody>
      </p:sp>
      <p:sp>
        <p:nvSpPr>
          <p:cNvPr id="9" name="TextBox 8">
            <a:extLst>
              <a:ext uri="{FF2B5EF4-FFF2-40B4-BE49-F238E27FC236}">
                <a16:creationId xmlns:a16="http://schemas.microsoft.com/office/drawing/2014/main" id="{3DCEB25E-D562-ED46-B639-82C08E60241A}"/>
              </a:ext>
            </a:extLst>
          </p:cNvPr>
          <p:cNvSpPr txBox="1"/>
          <p:nvPr/>
        </p:nvSpPr>
        <p:spPr>
          <a:xfrm>
            <a:off x="5834977" y="2913384"/>
            <a:ext cx="1494448" cy="369332"/>
          </a:xfrm>
          <a:prstGeom prst="rect">
            <a:avLst/>
          </a:prstGeom>
          <a:noFill/>
        </p:spPr>
        <p:txBody>
          <a:bodyPr wrap="none" rtlCol="0">
            <a:spAutoFit/>
          </a:bodyPr>
          <a:lstStyle/>
          <a:p>
            <a:r>
              <a:rPr lang="en-US" dirty="0">
                <a:solidFill>
                  <a:schemeClr val="accent1"/>
                </a:solidFill>
              </a:rPr>
              <a:t>Distance term</a:t>
            </a:r>
          </a:p>
        </p:txBody>
      </p:sp>
      <p:sp>
        <p:nvSpPr>
          <p:cNvPr id="10" name="TextBox 9">
            <a:extLst>
              <a:ext uri="{FF2B5EF4-FFF2-40B4-BE49-F238E27FC236}">
                <a16:creationId xmlns:a16="http://schemas.microsoft.com/office/drawing/2014/main" id="{BF86FF96-B199-E549-9BCE-2A4A1CC29A8F}"/>
              </a:ext>
            </a:extLst>
          </p:cNvPr>
          <p:cNvSpPr txBox="1"/>
          <p:nvPr/>
        </p:nvSpPr>
        <p:spPr>
          <a:xfrm>
            <a:off x="8162209" y="2913384"/>
            <a:ext cx="1609928" cy="369332"/>
          </a:xfrm>
          <a:prstGeom prst="rect">
            <a:avLst/>
          </a:prstGeom>
          <a:noFill/>
        </p:spPr>
        <p:txBody>
          <a:bodyPr wrap="none" rtlCol="0">
            <a:spAutoFit/>
          </a:bodyPr>
          <a:lstStyle/>
          <a:p>
            <a:r>
              <a:rPr lang="en-US" dirty="0">
                <a:solidFill>
                  <a:srgbClr val="C00000"/>
                </a:solidFill>
              </a:rPr>
              <a:t>Detection term</a:t>
            </a:r>
          </a:p>
        </p:txBody>
      </p:sp>
    </p:spTree>
    <p:extLst>
      <p:ext uri="{BB962C8B-B14F-4D97-AF65-F5344CB8AC3E}">
        <p14:creationId xmlns:p14="http://schemas.microsoft.com/office/powerpoint/2010/main" val="115411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Adversarial Examples</a:t>
            </a:r>
          </a:p>
        </p:txBody>
      </p:sp>
      <p:pic>
        <p:nvPicPr>
          <p:cNvPr id="4" name="Picture 3"/>
          <p:cNvPicPr>
            <a:picLocks noChangeAspect="1"/>
          </p:cNvPicPr>
          <p:nvPr/>
        </p:nvPicPr>
        <p:blipFill rotWithShape="1">
          <a:blip r:embed="rId3"/>
          <a:srcRect t="16213"/>
          <a:stretch/>
        </p:blipFill>
        <p:spPr>
          <a:xfrm>
            <a:off x="1075596" y="2798961"/>
            <a:ext cx="7353300" cy="1968585"/>
          </a:xfrm>
          <a:prstGeom prst="rect">
            <a:avLst/>
          </a:prstGeom>
        </p:spPr>
      </p:pic>
      <p:sp>
        <p:nvSpPr>
          <p:cNvPr id="10" name="Slide Number Placeholder 9">
            <a:extLst>
              <a:ext uri="{FF2B5EF4-FFF2-40B4-BE49-F238E27FC236}">
                <a16:creationId xmlns:a16="http://schemas.microsoft.com/office/drawing/2014/main" id="{EB2F6F3E-10B5-4F44-9F39-8AE8772568AD}"/>
              </a:ext>
            </a:extLst>
          </p:cNvPr>
          <p:cNvSpPr>
            <a:spLocks noGrp="1"/>
          </p:cNvSpPr>
          <p:nvPr>
            <p:ph type="sldNum" sz="quarter" idx="12"/>
          </p:nvPr>
        </p:nvSpPr>
        <p:spPr/>
        <p:txBody>
          <a:bodyPr/>
          <a:lstStyle/>
          <a:p>
            <a:fld id="{52F925AC-82DF-0047-9C87-F26B41A1B8A7}" type="slidenum">
              <a:rPr lang="en-US" smtClean="0"/>
              <a:t>22</a:t>
            </a:fld>
            <a:endParaRPr lang="en-US" dirty="0"/>
          </a:p>
        </p:txBody>
      </p:sp>
      <p:sp>
        <p:nvSpPr>
          <p:cNvPr id="5" name="TextBox 4">
            <a:extLst>
              <a:ext uri="{FF2B5EF4-FFF2-40B4-BE49-F238E27FC236}">
                <a16:creationId xmlns:a16="http://schemas.microsoft.com/office/drawing/2014/main" id="{8F8F520A-3BA9-1148-A630-1AA23E77D924}"/>
              </a:ext>
            </a:extLst>
          </p:cNvPr>
          <p:cNvSpPr txBox="1"/>
          <p:nvPr/>
        </p:nvSpPr>
        <p:spPr>
          <a:xfrm>
            <a:off x="504757" y="5113487"/>
            <a:ext cx="11182485" cy="461665"/>
          </a:xfrm>
          <a:prstGeom prst="rect">
            <a:avLst/>
          </a:prstGeom>
          <a:solidFill>
            <a:schemeClr val="accent4">
              <a:lumMod val="20000"/>
              <a:lumOff val="80000"/>
            </a:schemeClr>
          </a:solidFill>
        </p:spPr>
        <p:txBody>
          <a:bodyPr wrap="none" rtlCol="0">
            <a:spAutoFit/>
          </a:bodyPr>
          <a:lstStyle/>
          <a:p>
            <a:r>
              <a:rPr lang="en-US" altLang="zh-Hans" sz="2400" dirty="0"/>
              <a:t>No</a:t>
            </a:r>
            <a:r>
              <a:rPr lang="zh-Hans" altLang="en-US" sz="2400" dirty="0"/>
              <a:t> </a:t>
            </a:r>
            <a:r>
              <a:rPr lang="en-US" altLang="zh-Hans" sz="2400" dirty="0"/>
              <a:t>successful</a:t>
            </a:r>
            <a:r>
              <a:rPr lang="zh-Hans" altLang="en-US" sz="2400" dirty="0"/>
              <a:t> </a:t>
            </a:r>
            <a:r>
              <a:rPr lang="en-US" altLang="zh-Hans" sz="2400" dirty="0"/>
              <a:t>adversarial</a:t>
            </a:r>
            <a:r>
              <a:rPr lang="zh-Hans" altLang="en-US" sz="2400" dirty="0"/>
              <a:t> </a:t>
            </a:r>
            <a:r>
              <a:rPr lang="en-US" altLang="zh-Hans" sz="2400" dirty="0"/>
              <a:t>examples</a:t>
            </a:r>
            <a:r>
              <a:rPr lang="zh-Hans" altLang="en-US" sz="2400" dirty="0"/>
              <a:t> </a:t>
            </a:r>
            <a:r>
              <a:rPr lang="en-US" altLang="zh-Hans" sz="2400" dirty="0"/>
              <a:t>were</a:t>
            </a:r>
            <a:r>
              <a:rPr lang="zh-Hans" altLang="en-US" sz="2400" dirty="0"/>
              <a:t> </a:t>
            </a:r>
            <a:r>
              <a:rPr lang="en-US" altLang="zh-Hans" sz="2400" dirty="0"/>
              <a:t>found</a:t>
            </a:r>
            <a:r>
              <a:rPr lang="zh-Hans" altLang="en-US" sz="2400" dirty="0"/>
              <a:t> </a:t>
            </a:r>
            <a:r>
              <a:rPr lang="en-US" altLang="zh-Hans" sz="2400" dirty="0"/>
              <a:t>for</a:t>
            </a:r>
            <a:r>
              <a:rPr lang="zh-Hans" altLang="en-US" sz="2400" dirty="0"/>
              <a:t> </a:t>
            </a:r>
            <a:r>
              <a:rPr lang="en-US" altLang="zh-Hans" sz="2400" dirty="0"/>
              <a:t>images</a:t>
            </a:r>
            <a:r>
              <a:rPr lang="zh-Hans" altLang="en-US" sz="2400" dirty="0"/>
              <a:t> </a:t>
            </a:r>
            <a:r>
              <a:rPr lang="en-US" altLang="zh-Hans" sz="2400" dirty="0"/>
              <a:t>originally</a:t>
            </a:r>
            <a:r>
              <a:rPr lang="zh-Hans" altLang="en-US" sz="2400" dirty="0"/>
              <a:t> </a:t>
            </a:r>
            <a:r>
              <a:rPr lang="en-US" altLang="zh-Hans" sz="2400" dirty="0"/>
              <a:t>labeled</a:t>
            </a:r>
            <a:r>
              <a:rPr lang="zh-Hans" altLang="en-US" sz="2400" dirty="0"/>
              <a:t> </a:t>
            </a:r>
            <a:r>
              <a:rPr lang="en-US" altLang="zh-Hans" sz="2400" dirty="0"/>
              <a:t>as</a:t>
            </a:r>
            <a:r>
              <a:rPr lang="zh-Hans" altLang="en-US" sz="2400" dirty="0"/>
              <a:t> </a:t>
            </a:r>
            <a:r>
              <a:rPr lang="en-US" altLang="zh-Hans" sz="2400" dirty="0"/>
              <a:t>3</a:t>
            </a:r>
            <a:r>
              <a:rPr lang="zh-Hans" altLang="en-US" sz="2400" dirty="0"/>
              <a:t> </a:t>
            </a:r>
            <a:r>
              <a:rPr lang="en-US" altLang="zh-Hans" sz="2400" dirty="0"/>
              <a:t>or</a:t>
            </a:r>
            <a:r>
              <a:rPr lang="zh-Hans" altLang="en-US" sz="2400" dirty="0"/>
              <a:t> </a:t>
            </a:r>
            <a:r>
              <a:rPr lang="en-US" altLang="zh-Hans" sz="2400" dirty="0"/>
              <a:t>8.</a:t>
            </a:r>
            <a:r>
              <a:rPr lang="zh-Hans" altLang="en-US" sz="2400" dirty="0"/>
              <a:t> </a:t>
            </a:r>
            <a:endParaRPr lang="en-US" sz="2400" dirty="0"/>
          </a:p>
        </p:txBody>
      </p:sp>
      <p:sp>
        <p:nvSpPr>
          <p:cNvPr id="6" name="TextBox 5">
            <a:extLst>
              <a:ext uri="{FF2B5EF4-FFF2-40B4-BE49-F238E27FC236}">
                <a16:creationId xmlns:a16="http://schemas.microsoft.com/office/drawing/2014/main" id="{9F9E6E08-1D04-D243-BFC9-543CF6649D5E}"/>
              </a:ext>
            </a:extLst>
          </p:cNvPr>
          <p:cNvSpPr txBox="1"/>
          <p:nvPr/>
        </p:nvSpPr>
        <p:spPr>
          <a:xfrm>
            <a:off x="8379677" y="1796926"/>
            <a:ext cx="1577676" cy="3046988"/>
          </a:xfrm>
          <a:prstGeom prst="rect">
            <a:avLst/>
          </a:prstGeom>
          <a:noFill/>
        </p:spPr>
        <p:txBody>
          <a:bodyPr wrap="none" rtlCol="0">
            <a:spAutoFit/>
          </a:bodyPr>
          <a:lstStyle/>
          <a:p>
            <a:pPr algn="ctr">
              <a:lnSpc>
                <a:spcPct val="150000"/>
              </a:lnSpc>
            </a:pPr>
            <a:r>
              <a:rPr lang="en-US" altLang="zh-Hans" sz="3200" b="1" dirty="0"/>
              <a:t>Mean</a:t>
            </a:r>
            <a:r>
              <a:rPr lang="zh-Hans" altLang="en-US" sz="3200" b="1" dirty="0"/>
              <a:t> </a:t>
            </a:r>
            <a:r>
              <a:rPr lang="en-US" altLang="zh-Hans" sz="3200" b="1" dirty="0"/>
              <a:t>L</a:t>
            </a:r>
            <a:r>
              <a:rPr lang="en-US" altLang="zh-Hans" sz="3200" b="1" baseline="-25000" dirty="0"/>
              <a:t>2</a:t>
            </a:r>
          </a:p>
          <a:p>
            <a:pPr algn="ctr">
              <a:lnSpc>
                <a:spcPct val="150000"/>
              </a:lnSpc>
            </a:pPr>
            <a:r>
              <a:rPr lang="en-US" altLang="zh-Hans" sz="3200" dirty="0"/>
              <a:t>2.80</a:t>
            </a:r>
          </a:p>
          <a:p>
            <a:pPr algn="ctr">
              <a:lnSpc>
                <a:spcPct val="150000"/>
              </a:lnSpc>
            </a:pPr>
            <a:r>
              <a:rPr lang="en-US" altLang="zh-Hans" sz="3200" dirty="0"/>
              <a:t>4.14</a:t>
            </a:r>
          </a:p>
          <a:p>
            <a:pPr algn="ctr">
              <a:lnSpc>
                <a:spcPct val="150000"/>
              </a:lnSpc>
            </a:pPr>
            <a:r>
              <a:rPr lang="en-US" altLang="zh-Hans" sz="3200" dirty="0"/>
              <a:t>4.67</a:t>
            </a:r>
            <a:endParaRPr lang="en-US" sz="3200" dirty="0"/>
          </a:p>
        </p:txBody>
      </p:sp>
      <p:cxnSp>
        <p:nvCxnSpPr>
          <p:cNvPr id="8" name="Straight Arrow Connector 7">
            <a:extLst>
              <a:ext uri="{FF2B5EF4-FFF2-40B4-BE49-F238E27FC236}">
                <a16:creationId xmlns:a16="http://schemas.microsoft.com/office/drawing/2014/main" id="{1E3E3E81-6796-3748-A79D-A5BADDDA2561}"/>
              </a:ext>
            </a:extLst>
          </p:cNvPr>
          <p:cNvCxnSpPr>
            <a:cxnSpLocks/>
          </p:cNvCxnSpPr>
          <p:nvPr/>
        </p:nvCxnSpPr>
        <p:spPr>
          <a:xfrm flipH="1">
            <a:off x="8354831" y="3042876"/>
            <a:ext cx="332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04A3800-8CFC-B740-9B8D-91E832211DFD}"/>
              </a:ext>
            </a:extLst>
          </p:cNvPr>
          <p:cNvCxnSpPr>
            <a:cxnSpLocks/>
          </p:cNvCxnSpPr>
          <p:nvPr/>
        </p:nvCxnSpPr>
        <p:spPr>
          <a:xfrm flipH="1">
            <a:off x="8354831" y="3764236"/>
            <a:ext cx="332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7491EEE-D20A-E74A-BA26-101CC7F42785}"/>
              </a:ext>
            </a:extLst>
          </p:cNvPr>
          <p:cNvCxnSpPr>
            <a:cxnSpLocks/>
          </p:cNvCxnSpPr>
          <p:nvPr/>
        </p:nvCxnSpPr>
        <p:spPr>
          <a:xfrm flipH="1">
            <a:off x="8354831" y="4424636"/>
            <a:ext cx="332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41D8B54-B11F-8449-9805-B633A5D31601}"/>
              </a:ext>
            </a:extLst>
          </p:cNvPr>
          <p:cNvCxnSpPr>
            <a:cxnSpLocks/>
          </p:cNvCxnSpPr>
          <p:nvPr/>
        </p:nvCxnSpPr>
        <p:spPr>
          <a:xfrm flipV="1">
            <a:off x="4454776" y="4737602"/>
            <a:ext cx="0" cy="3343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A337F4B-0C31-FE43-A995-413013CC3D88}"/>
              </a:ext>
            </a:extLst>
          </p:cNvPr>
          <p:cNvCxnSpPr>
            <a:cxnSpLocks/>
          </p:cNvCxnSpPr>
          <p:nvPr/>
        </p:nvCxnSpPr>
        <p:spPr>
          <a:xfrm flipV="1">
            <a:off x="7391938" y="4733727"/>
            <a:ext cx="0" cy="3343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339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Adaptive Adversary Success Rates</a:t>
            </a:r>
          </a:p>
        </p:txBody>
      </p:sp>
      <p:sp>
        <p:nvSpPr>
          <p:cNvPr id="10" name="Slide Number Placeholder 9">
            <a:extLst>
              <a:ext uri="{FF2B5EF4-FFF2-40B4-BE49-F238E27FC236}">
                <a16:creationId xmlns:a16="http://schemas.microsoft.com/office/drawing/2014/main" id="{5C956075-200D-BF43-8928-5EAAC0C42A1D}"/>
              </a:ext>
            </a:extLst>
          </p:cNvPr>
          <p:cNvSpPr>
            <a:spLocks noGrp="1"/>
          </p:cNvSpPr>
          <p:nvPr>
            <p:ph type="sldNum" sz="quarter" idx="12"/>
          </p:nvPr>
        </p:nvSpPr>
        <p:spPr/>
        <p:txBody>
          <a:bodyPr/>
          <a:lstStyle/>
          <a:p>
            <a:fld id="{52F925AC-82DF-0047-9C87-F26B41A1B8A7}" type="slidenum">
              <a:rPr lang="en-US" smtClean="0"/>
              <a:t>23</a:t>
            </a:fld>
            <a:endParaRPr lang="en-US" dirty="0"/>
          </a:p>
        </p:txBody>
      </p:sp>
      <p:grpSp>
        <p:nvGrpSpPr>
          <p:cNvPr id="7" name="Group 6">
            <a:extLst>
              <a:ext uri="{FF2B5EF4-FFF2-40B4-BE49-F238E27FC236}">
                <a16:creationId xmlns:a16="http://schemas.microsoft.com/office/drawing/2014/main" id="{00000000-0008-0000-0700-000002000000}"/>
              </a:ext>
            </a:extLst>
          </p:cNvPr>
          <p:cNvGrpSpPr/>
          <p:nvPr/>
        </p:nvGrpSpPr>
        <p:grpSpPr>
          <a:xfrm>
            <a:off x="997526" y="1765825"/>
            <a:ext cx="9873614" cy="4590525"/>
            <a:chOff x="-249773" y="0"/>
            <a:chExt cx="5023472" cy="3109495"/>
          </a:xfrm>
        </p:grpSpPr>
        <p:graphicFrame>
          <p:nvGraphicFramePr>
            <p:cNvPr id="8" name="Chart 7">
              <a:extLst>
                <a:ext uri="{FF2B5EF4-FFF2-40B4-BE49-F238E27FC236}">
                  <a16:creationId xmlns:a16="http://schemas.microsoft.com/office/drawing/2014/main" id="{00000000-0008-0000-0700-000003000000}"/>
                </a:ext>
              </a:extLst>
            </p:cNvPr>
            <p:cNvGraphicFramePr>
              <a:graphicFrameLocks/>
            </p:cNvGraphicFramePr>
            <p:nvPr>
              <p:extLst>
                <p:ext uri="{D42A27DB-BD31-4B8C-83A1-F6EECF244321}">
                  <p14:modId xmlns:p14="http://schemas.microsoft.com/office/powerpoint/2010/main" val="798735187"/>
                </p:ext>
              </p:extLst>
            </p:nvPr>
          </p:nvGraphicFramePr>
          <p:xfrm>
            <a:off x="-249773" y="0"/>
            <a:ext cx="4800288" cy="3109495"/>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3">
              <a:extLst>
                <a:ext uri="{FF2B5EF4-FFF2-40B4-BE49-F238E27FC236}">
                  <a16:creationId xmlns:a16="http://schemas.microsoft.com/office/drawing/2014/main" id="{00000000-0008-0000-0700-000004000000}"/>
                </a:ext>
              </a:extLst>
            </p:cNvPr>
            <p:cNvSpPr txBox="1"/>
            <p:nvPr/>
          </p:nvSpPr>
          <p:spPr>
            <a:xfrm>
              <a:off x="3174580" y="1439032"/>
              <a:ext cx="744229" cy="422241"/>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zh-CN" sz="2400" b="1" dirty="0">
                  <a:solidFill>
                    <a:srgbClr val="C00000"/>
                  </a:solidFill>
                  <a:latin typeface="Times New Roman" charset="0"/>
                  <a:ea typeface="Times New Roman" charset="0"/>
                  <a:cs typeface="Times New Roman" charset="0"/>
                </a:rPr>
                <a:t>Targeted </a:t>
              </a:r>
            </a:p>
            <a:p>
              <a:pPr algn="l"/>
              <a:r>
                <a:rPr lang="en-US" altLang="zh-CN" sz="2400" b="1" dirty="0">
                  <a:solidFill>
                    <a:srgbClr val="C00000"/>
                  </a:solidFill>
                  <a:latin typeface="Times New Roman" charset="0"/>
                  <a:ea typeface="Times New Roman" charset="0"/>
                  <a:cs typeface="Times New Roman" charset="0"/>
                </a:rPr>
                <a:t>  (Next)</a:t>
              </a:r>
              <a:endParaRPr lang="en-US" sz="2400" b="1" dirty="0">
                <a:solidFill>
                  <a:srgbClr val="C00000"/>
                </a:solidFill>
                <a:latin typeface="Times New Roman" charset="0"/>
                <a:ea typeface="Times New Roman" charset="0"/>
                <a:cs typeface="Times New Roman" charset="0"/>
              </a:endParaRPr>
            </a:p>
          </p:txBody>
        </p:sp>
        <p:sp>
          <p:nvSpPr>
            <p:cNvPr id="11" name="TextBox 4">
              <a:extLst>
                <a:ext uri="{FF2B5EF4-FFF2-40B4-BE49-F238E27FC236}">
                  <a16:creationId xmlns:a16="http://schemas.microsoft.com/office/drawing/2014/main" id="{00000000-0008-0000-0700-000005000000}"/>
                </a:ext>
              </a:extLst>
            </p:cNvPr>
            <p:cNvSpPr txBox="1"/>
            <p:nvPr/>
          </p:nvSpPr>
          <p:spPr>
            <a:xfrm>
              <a:off x="3869153" y="2001866"/>
              <a:ext cx="904546" cy="257718"/>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2400" b="1" dirty="0">
                  <a:solidFill>
                    <a:schemeClr val="accent4">
                      <a:lumMod val="75000"/>
                    </a:schemeClr>
                  </a:solidFill>
                  <a:latin typeface="Times New Roman" charset="0"/>
                  <a:ea typeface="Times New Roman" charset="0"/>
                  <a:cs typeface="Times New Roman" charset="0"/>
                </a:rPr>
                <a:t>Targeted</a:t>
              </a:r>
              <a:r>
                <a:rPr lang="en-US" altLang="zh-CN" sz="2400" b="1" baseline="0" dirty="0">
                  <a:solidFill>
                    <a:schemeClr val="accent4">
                      <a:lumMod val="75000"/>
                    </a:schemeClr>
                  </a:solidFill>
                  <a:latin typeface="Times New Roman" charset="0"/>
                  <a:ea typeface="Times New Roman" charset="0"/>
                  <a:cs typeface="Times New Roman" charset="0"/>
                </a:rPr>
                <a:t> (</a:t>
              </a:r>
              <a:r>
                <a:rPr lang="en-US" altLang="zh-CN" sz="2400" b="1" dirty="0">
                  <a:solidFill>
                    <a:schemeClr val="accent4">
                      <a:lumMod val="75000"/>
                    </a:schemeClr>
                  </a:solidFill>
                  <a:latin typeface="Times New Roman" charset="0"/>
                  <a:ea typeface="Times New Roman" charset="0"/>
                  <a:cs typeface="Times New Roman" charset="0"/>
                </a:rPr>
                <a:t>LL)</a:t>
              </a:r>
              <a:endParaRPr lang="en-US" sz="2400" b="1" dirty="0">
                <a:solidFill>
                  <a:schemeClr val="accent4">
                    <a:lumMod val="75000"/>
                  </a:schemeClr>
                </a:solidFill>
                <a:latin typeface="Times New Roman" charset="0"/>
                <a:ea typeface="Times New Roman" charset="0"/>
                <a:cs typeface="Times New Roman" charset="0"/>
              </a:endParaRPr>
            </a:p>
          </p:txBody>
        </p:sp>
        <p:sp>
          <p:nvSpPr>
            <p:cNvPr id="12" name="TextBox 5">
              <a:extLst>
                <a:ext uri="{FF2B5EF4-FFF2-40B4-BE49-F238E27FC236}">
                  <a16:creationId xmlns:a16="http://schemas.microsoft.com/office/drawing/2014/main" id="{00000000-0008-0000-0700-000006000000}"/>
                </a:ext>
              </a:extLst>
            </p:cNvPr>
            <p:cNvSpPr txBox="1"/>
            <p:nvPr/>
          </p:nvSpPr>
          <p:spPr>
            <a:xfrm>
              <a:off x="2393558" y="1196974"/>
              <a:ext cx="907277" cy="214831"/>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2400" b="1" dirty="0">
                  <a:solidFill>
                    <a:schemeClr val="accent2"/>
                  </a:solidFill>
                  <a:latin typeface="Times New Roman" charset="0"/>
                  <a:ea typeface="Times New Roman" charset="0"/>
                  <a:cs typeface="Times New Roman" charset="0"/>
                </a:rPr>
                <a:t>Untargeted</a:t>
              </a:r>
              <a:endParaRPr lang="en-US" sz="2400" b="1" dirty="0">
                <a:solidFill>
                  <a:schemeClr val="accent2"/>
                </a:solidFill>
                <a:latin typeface="Times New Roman" charset="0"/>
                <a:ea typeface="Times New Roman" charset="0"/>
                <a:cs typeface="Times New Roman" charset="0"/>
              </a:endParaRPr>
            </a:p>
          </p:txBody>
        </p:sp>
      </p:grpSp>
      <p:sp>
        <p:nvSpPr>
          <p:cNvPr id="3" name="Rounded Rectangle 2">
            <a:extLst>
              <a:ext uri="{FF2B5EF4-FFF2-40B4-BE49-F238E27FC236}">
                <a16:creationId xmlns:a16="http://schemas.microsoft.com/office/drawing/2014/main" id="{2BB9D8DC-64FB-6D49-A3C5-743BEA46ECC6}"/>
              </a:ext>
            </a:extLst>
          </p:cNvPr>
          <p:cNvSpPr/>
          <p:nvPr/>
        </p:nvSpPr>
        <p:spPr>
          <a:xfrm>
            <a:off x="9321860" y="1524432"/>
            <a:ext cx="1149222" cy="2992108"/>
          </a:xfrm>
          <a:prstGeom prst="round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rgbClr val="C00000"/>
              </a:solidFill>
            </a:endParaRPr>
          </a:p>
        </p:txBody>
      </p:sp>
      <p:sp>
        <p:nvSpPr>
          <p:cNvPr id="5" name="TextBox 4">
            <a:extLst>
              <a:ext uri="{FF2B5EF4-FFF2-40B4-BE49-F238E27FC236}">
                <a16:creationId xmlns:a16="http://schemas.microsoft.com/office/drawing/2014/main" id="{F8AF2057-86BE-DD4F-BAD8-A9FF51993A00}"/>
              </a:ext>
            </a:extLst>
          </p:cNvPr>
          <p:cNvSpPr txBox="1"/>
          <p:nvPr/>
        </p:nvSpPr>
        <p:spPr>
          <a:xfrm>
            <a:off x="9114040" y="1018309"/>
            <a:ext cx="1696298" cy="461665"/>
          </a:xfrm>
          <a:prstGeom prst="rect">
            <a:avLst/>
          </a:prstGeom>
          <a:noFill/>
        </p:spPr>
        <p:txBody>
          <a:bodyPr wrap="none" rtlCol="0">
            <a:spAutoFit/>
          </a:bodyPr>
          <a:lstStyle/>
          <a:p>
            <a:r>
              <a:rPr lang="en-US" altLang="zh-Hans" sz="2400" b="1" dirty="0">
                <a:solidFill>
                  <a:schemeClr val="accent1">
                    <a:lumMod val="75000"/>
                  </a:schemeClr>
                </a:solidFill>
              </a:rPr>
              <a:t>Unbounded</a:t>
            </a:r>
            <a:endParaRPr lang="en-US" sz="2400" b="1" dirty="0">
              <a:solidFill>
                <a:schemeClr val="accent1">
                  <a:lumMod val="75000"/>
                </a:schemeClr>
              </a:solidFill>
            </a:endParaRPr>
          </a:p>
        </p:txBody>
      </p:sp>
      <p:sp>
        <p:nvSpPr>
          <p:cNvPr id="13" name="Rounded Rectangle 12">
            <a:extLst>
              <a:ext uri="{FF2B5EF4-FFF2-40B4-BE49-F238E27FC236}">
                <a16:creationId xmlns:a16="http://schemas.microsoft.com/office/drawing/2014/main" id="{D179BE8F-443A-564C-AC1A-8607A85DB85D}"/>
              </a:ext>
            </a:extLst>
          </p:cNvPr>
          <p:cNvSpPr/>
          <p:nvPr/>
        </p:nvSpPr>
        <p:spPr>
          <a:xfrm>
            <a:off x="3906982" y="4513609"/>
            <a:ext cx="1002717" cy="1575463"/>
          </a:xfrm>
          <a:prstGeom prst="round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rgbClr val="C00000"/>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EC6273B-8411-7946-B626-1A0780432811}"/>
                  </a:ext>
                </a:extLst>
              </p:cNvPr>
              <p:cNvSpPr txBox="1"/>
              <p:nvPr/>
            </p:nvSpPr>
            <p:spPr>
              <a:xfrm>
                <a:off x="3572502" y="3971100"/>
                <a:ext cx="1671676" cy="461665"/>
              </a:xfrm>
              <a:prstGeom prst="rect">
                <a:avLst/>
              </a:prstGeom>
              <a:noFill/>
            </p:spPr>
            <p:txBody>
              <a:bodyPr wrap="square" rtlCol="0">
                <a:spAutoFit/>
              </a:bodyPr>
              <a:lstStyle/>
              <a:p>
                <a:r>
                  <a:rPr lang="en-US" altLang="zh-Hans" sz="2400" b="1" dirty="0">
                    <a:solidFill>
                      <a:schemeClr val="accent1">
                        <a:lumMod val="75000"/>
                      </a:schemeClr>
                    </a:solidFill>
                  </a:rPr>
                  <a:t>Common</a:t>
                </a:r>
                <a:r>
                  <a:rPr lang="zh-Hans" altLang="en-US" sz="2400" b="1" dirty="0">
                    <a:solidFill>
                      <a:schemeClr val="accent1">
                        <a:lumMod val="75000"/>
                      </a:schemeClr>
                    </a:solidFill>
                  </a:rPr>
                  <a:t> </a:t>
                </a:r>
                <a14:m>
                  <m:oMath xmlns:m="http://schemas.openxmlformats.org/officeDocument/2006/math">
                    <m:r>
                      <a:rPr lang="zh-Hans" altLang="en-US" sz="2400" b="1" i="1" smtClean="0">
                        <a:solidFill>
                          <a:schemeClr val="accent1">
                            <a:lumMod val="75000"/>
                          </a:schemeClr>
                        </a:solidFill>
                        <a:latin typeface="Cambria Math" panose="02040503050406030204" pitchFamily="18" charset="0"/>
                      </a:rPr>
                      <m:t>𝜺</m:t>
                    </m:r>
                  </m:oMath>
                </a14:m>
                <a:endParaRPr lang="en-US" sz="2400" b="1" dirty="0">
                  <a:solidFill>
                    <a:schemeClr val="accent1">
                      <a:lumMod val="75000"/>
                    </a:schemeClr>
                  </a:solidFill>
                </a:endParaRPr>
              </a:p>
            </p:txBody>
          </p:sp>
        </mc:Choice>
        <mc:Fallback xmlns="">
          <p:sp>
            <p:nvSpPr>
              <p:cNvPr id="14" name="TextBox 13">
                <a:extLst>
                  <a:ext uri="{FF2B5EF4-FFF2-40B4-BE49-F238E27FC236}">
                    <a16:creationId xmlns:a16="http://schemas.microsoft.com/office/drawing/2014/main" id="{5EC6273B-8411-7946-B626-1A0780432811}"/>
                  </a:ext>
                </a:extLst>
              </p:cNvPr>
              <p:cNvSpPr txBox="1">
                <a:spLocks noRot="1" noChangeAspect="1" noMove="1" noResize="1" noEditPoints="1" noAdjustHandles="1" noChangeArrowheads="1" noChangeShapeType="1" noTextEdit="1"/>
              </p:cNvSpPr>
              <p:nvPr/>
            </p:nvSpPr>
            <p:spPr>
              <a:xfrm>
                <a:off x="3572502" y="3971100"/>
                <a:ext cx="1671676" cy="461665"/>
              </a:xfrm>
              <a:prstGeom prst="rect">
                <a:avLst/>
              </a:prstGeom>
              <a:blipFill>
                <a:blip r:embed="rId4"/>
                <a:stretch>
                  <a:fillRect l="-5263" t="-8108" b="-29730"/>
                </a:stretch>
              </a:blipFill>
            </p:spPr>
            <p:txBody>
              <a:bodyPr/>
              <a:lstStyle/>
              <a:p>
                <a:r>
                  <a:rPr lang="en-US">
                    <a:noFill/>
                  </a:rPr>
                  <a:t> </a:t>
                </a:r>
              </a:p>
            </p:txBody>
          </p:sp>
        </mc:Fallback>
      </mc:AlternateContent>
    </p:spTree>
    <p:extLst>
      <p:ext uri="{BB962C8B-B14F-4D97-AF65-F5344CB8AC3E}">
        <p14:creationId xmlns:p14="http://schemas.microsoft.com/office/powerpoint/2010/main" val="89839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13" grpId="0" animBg="1"/>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AE212-9ABD-4E45-8748-7C2826C801E3}"/>
              </a:ext>
            </a:extLst>
          </p:cNvPr>
          <p:cNvSpPr>
            <a:spLocks noGrp="1"/>
          </p:cNvSpPr>
          <p:nvPr>
            <p:ph type="title"/>
          </p:nvPr>
        </p:nvSpPr>
        <p:spPr/>
        <p:txBody>
          <a:bodyPr/>
          <a:lstStyle/>
          <a:p>
            <a:r>
              <a:rPr lang="en-US" dirty="0"/>
              <a:t>Counter Measure: Randomization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088970-7B98-D542-A56E-9748874F9481}"/>
                  </a:ext>
                </a:extLst>
              </p:cNvPr>
              <p:cNvSpPr>
                <a:spLocks noGrp="1"/>
              </p:cNvSpPr>
              <p:nvPr>
                <p:ph idx="1"/>
              </p:nvPr>
            </p:nvSpPr>
            <p:spPr/>
            <p:txBody>
              <a:bodyPr>
                <a:normAutofit/>
              </a:bodyPr>
              <a:lstStyle/>
              <a:p>
                <a:r>
                  <a:rPr lang="en-US" dirty="0"/>
                  <a:t>Binary filter threshold := 0.5                   </a:t>
                </a:r>
                <a:r>
                  <a:rPr lang="en-US" dirty="0">
                    <a:sym typeface="Wingdings" pitchFamily="2" charset="2"/>
                  </a:rPr>
                  <a:t>threshold := </a:t>
                </a:r>
                <a14:m>
                  <m:oMath xmlns:m="http://schemas.openxmlformats.org/officeDocument/2006/math">
                    <m:r>
                      <a:rPr lang="el-GR" i="1" smtClean="0">
                        <a:latin typeface="Cambria Math" panose="02040503050406030204" pitchFamily="18" charset="0"/>
                        <a:ea typeface="Cambria Math" panose="02040503050406030204" pitchFamily="18" charset="0"/>
                        <a:sym typeface="Wingdings" pitchFamily="2" charset="2"/>
                      </a:rPr>
                      <m:t>𝒩</m:t>
                    </m:r>
                    <m:d>
                      <m:dPr>
                        <m:ctrlPr>
                          <a:rPr lang="en-US" altLang="zh-Hans" b="0" i="1" smtClean="0">
                            <a:latin typeface="Cambria Math" panose="02040503050406030204" pitchFamily="18" charset="0"/>
                            <a:ea typeface="Cambria Math" panose="02040503050406030204" pitchFamily="18" charset="0"/>
                            <a:sym typeface="Wingdings" pitchFamily="2" charset="2"/>
                          </a:rPr>
                        </m:ctrlPr>
                      </m:dPr>
                      <m:e>
                        <m:r>
                          <a:rPr lang="en-US" altLang="zh-Hans" b="0" i="1" smtClean="0">
                            <a:latin typeface="Cambria Math" panose="02040503050406030204" pitchFamily="18" charset="0"/>
                            <a:ea typeface="Cambria Math" panose="02040503050406030204" pitchFamily="18" charset="0"/>
                            <a:sym typeface="Wingdings" pitchFamily="2" charset="2"/>
                          </a:rPr>
                          <m:t>0.5,</m:t>
                        </m:r>
                        <m:r>
                          <a:rPr lang="zh-Hans" altLang="en-US" b="0" i="1" smtClean="0">
                            <a:latin typeface="Cambria Math" panose="02040503050406030204" pitchFamily="18" charset="0"/>
                            <a:ea typeface="Cambria Math" panose="02040503050406030204" pitchFamily="18" charset="0"/>
                            <a:sym typeface="Wingdings" pitchFamily="2" charset="2"/>
                          </a:rPr>
                          <m:t> </m:t>
                        </m:r>
                        <m:r>
                          <a:rPr lang="en-US" altLang="zh-Hans" b="0" i="1" smtClean="0">
                            <a:latin typeface="Cambria Math" panose="02040503050406030204" pitchFamily="18" charset="0"/>
                            <a:ea typeface="Cambria Math" panose="02040503050406030204" pitchFamily="18" charset="0"/>
                            <a:sym typeface="Wingdings" pitchFamily="2" charset="2"/>
                          </a:rPr>
                          <m:t>0.0625</m:t>
                        </m:r>
                      </m:e>
                    </m:d>
                  </m:oMath>
                </a14:m>
                <a:endParaRPr lang="en-US" dirty="0">
                  <a:sym typeface="Wingdings" pitchFamily="2" charset="2"/>
                </a:endParaRPr>
              </a:p>
              <a:p>
                <a:endParaRPr lang="en-US" dirty="0">
                  <a:sym typeface="Wingdings" pitchFamily="2" charset="2"/>
                </a:endParaRPr>
              </a:p>
              <a:p>
                <a:endParaRPr lang="en-US" dirty="0">
                  <a:sym typeface="Wingdings" pitchFamily="2" charset="2"/>
                </a:endParaRPr>
              </a:p>
              <a:p>
                <a:endParaRPr lang="en-US" dirty="0">
                  <a:sym typeface="Wingdings" pitchFamily="2" charset="2"/>
                </a:endParaRPr>
              </a:p>
              <a:p>
                <a:endParaRPr lang="en-US" dirty="0">
                  <a:sym typeface="Wingdings" pitchFamily="2" charset="2"/>
                </a:endParaRPr>
              </a:p>
              <a:p>
                <a:endParaRPr lang="en-US" dirty="0">
                  <a:sym typeface="Wingdings" pitchFamily="2" charset="2"/>
                </a:endParaRPr>
              </a:p>
              <a:p>
                <a:r>
                  <a:rPr lang="en-US" dirty="0">
                    <a:sym typeface="Wingdings" pitchFamily="2" charset="2"/>
                  </a:rPr>
                  <a:t>Strengthen the adaptive adversary  </a:t>
                </a:r>
              </a:p>
              <a:p>
                <a:pPr marL="457200" lvl="1" indent="0">
                  <a:buNone/>
                </a:pPr>
                <a:r>
                  <a:rPr lang="en-US" altLang="zh-Hans" sz="2800" dirty="0">
                    <a:sym typeface="Wingdings" pitchFamily="2" charset="2"/>
                  </a:rPr>
                  <a:t>Attack</a:t>
                </a:r>
                <a:r>
                  <a:rPr lang="zh-Hans" altLang="en-US" sz="2800" dirty="0">
                    <a:sym typeface="Wingdings" pitchFamily="2" charset="2"/>
                  </a:rPr>
                  <a:t> </a:t>
                </a:r>
                <a:r>
                  <a:rPr lang="en-US" altLang="zh-Hans" sz="2800" dirty="0">
                    <a:sym typeface="Wingdings" pitchFamily="2" charset="2"/>
                  </a:rPr>
                  <a:t>an</a:t>
                </a:r>
                <a:r>
                  <a:rPr lang="zh-Hans" altLang="en-US" sz="2800" dirty="0">
                    <a:sym typeface="Wingdings" pitchFamily="2" charset="2"/>
                  </a:rPr>
                  <a:t> </a:t>
                </a:r>
                <a:r>
                  <a:rPr lang="en-US" altLang="zh-Hans" sz="2800" dirty="0">
                    <a:sym typeface="Wingdings" pitchFamily="2" charset="2"/>
                  </a:rPr>
                  <a:t>ensemble</a:t>
                </a:r>
                <a:r>
                  <a:rPr lang="zh-Hans" altLang="en-US" sz="2800" dirty="0">
                    <a:sym typeface="Wingdings" pitchFamily="2" charset="2"/>
                  </a:rPr>
                  <a:t> </a:t>
                </a:r>
                <a:r>
                  <a:rPr lang="en-US" altLang="zh-Hans" sz="2800" dirty="0">
                    <a:sym typeface="Wingdings" pitchFamily="2" charset="2"/>
                  </a:rPr>
                  <a:t>of</a:t>
                </a:r>
                <a:r>
                  <a:rPr lang="zh-Hans" altLang="en-US" sz="2800" dirty="0">
                    <a:sym typeface="Wingdings" pitchFamily="2" charset="2"/>
                  </a:rPr>
                  <a:t> </a:t>
                </a:r>
                <a:r>
                  <a:rPr lang="en-US" altLang="zh-Hans" sz="2800" dirty="0">
                    <a:sym typeface="Wingdings" pitchFamily="2" charset="2"/>
                  </a:rPr>
                  <a:t>3 detectors</a:t>
                </a:r>
                <a:r>
                  <a:rPr lang="zh-Hans" altLang="en-US" sz="2800" dirty="0">
                    <a:sym typeface="Wingdings" pitchFamily="2" charset="2"/>
                  </a:rPr>
                  <a:t> </a:t>
                </a:r>
                <a:r>
                  <a:rPr lang="en-US" altLang="zh-Hans" sz="2800" dirty="0">
                    <a:sym typeface="Wingdings" pitchFamily="2" charset="2"/>
                  </a:rPr>
                  <a:t>with</a:t>
                </a:r>
                <a:r>
                  <a:rPr lang="zh-Hans" altLang="en-US" sz="2800" dirty="0">
                    <a:sym typeface="Wingdings" pitchFamily="2" charset="2"/>
                  </a:rPr>
                  <a:t> </a:t>
                </a:r>
                <a:r>
                  <a:rPr lang="en-US" altLang="zh-Hans" sz="2800" dirty="0">
                    <a:sym typeface="Wingdings" pitchFamily="2" charset="2"/>
                  </a:rPr>
                  <a:t>t</a:t>
                </a:r>
                <a:r>
                  <a:rPr lang="en-US" sz="2800" dirty="0">
                    <a:sym typeface="Wingdings" pitchFamily="2" charset="2"/>
                  </a:rPr>
                  <a:t>hresholds := [0.4, 0.5, 0.6]</a:t>
                </a:r>
                <a:endParaRPr lang="en-US" dirty="0">
                  <a:sym typeface="Wingdings" pitchFamily="2" charset="2"/>
                </a:endParaRPr>
              </a:p>
              <a:p>
                <a:endParaRPr lang="en-US" altLang="zh-Hans" dirty="0">
                  <a:sym typeface="Wingdings" pitchFamily="2" charset="2"/>
                </a:endParaRPr>
              </a:p>
              <a:p>
                <a:endParaRPr lang="en-US" dirty="0"/>
              </a:p>
            </p:txBody>
          </p:sp>
        </mc:Choice>
        <mc:Fallback xmlns="">
          <p:sp>
            <p:nvSpPr>
              <p:cNvPr id="3" name="Content Placeholder 2">
                <a:extLst>
                  <a:ext uri="{FF2B5EF4-FFF2-40B4-BE49-F238E27FC236}">
                    <a16:creationId xmlns:a16="http://schemas.microsoft.com/office/drawing/2014/main" id="{F2088970-7B98-D542-A56E-9748874F9481}"/>
                  </a:ext>
                </a:extLst>
              </p:cNvPr>
              <p:cNvSpPr>
                <a:spLocks noGrp="1" noRot="1" noChangeAspect="1" noMove="1" noResize="1" noEditPoints="1" noAdjustHandles="1" noChangeArrowheads="1" noChangeShapeType="1" noTextEdit="1"/>
              </p:cNvSpPr>
              <p:nvPr>
                <p:ph idx="1"/>
              </p:nvPr>
            </p:nvSpPr>
            <p:spPr>
              <a:blipFill>
                <a:blip r:embed="rId3"/>
                <a:stretch>
                  <a:fillRect l="-965" t="-263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C498D9B-54E1-F340-AD65-EC26EEFC210E}"/>
              </a:ext>
            </a:extLst>
          </p:cNvPr>
          <p:cNvSpPr>
            <a:spLocks noGrp="1"/>
          </p:cNvSpPr>
          <p:nvPr>
            <p:ph type="sldNum" sz="quarter" idx="12"/>
          </p:nvPr>
        </p:nvSpPr>
        <p:spPr/>
        <p:txBody>
          <a:bodyPr/>
          <a:lstStyle/>
          <a:p>
            <a:fld id="{52F925AC-82DF-0047-9C87-F26B41A1B8A7}" type="slidenum">
              <a:rPr lang="en-US" smtClean="0"/>
              <a:t>24</a:t>
            </a:fld>
            <a:endParaRPr lang="en-US"/>
          </a:p>
        </p:txBody>
      </p:sp>
      <p:graphicFrame>
        <p:nvGraphicFramePr>
          <p:cNvPr id="5" name="Chart 4">
            <a:extLst>
              <a:ext uri="{FF2B5EF4-FFF2-40B4-BE49-F238E27FC236}">
                <a16:creationId xmlns:a16="http://schemas.microsoft.com/office/drawing/2014/main" id="{BFBCC7DD-272F-8844-8081-DCFCD8DCAE29}"/>
              </a:ext>
            </a:extLst>
          </p:cNvPr>
          <p:cNvGraphicFramePr>
            <a:graphicFrameLocks/>
          </p:cNvGraphicFramePr>
          <p:nvPr>
            <p:extLst>
              <p:ext uri="{D42A27DB-BD31-4B8C-83A1-F6EECF244321}">
                <p14:modId xmlns:p14="http://schemas.microsoft.com/office/powerpoint/2010/main" val="1002139732"/>
              </p:ext>
            </p:extLst>
          </p:nvPr>
        </p:nvGraphicFramePr>
        <p:xfrm>
          <a:off x="1907169" y="2444906"/>
          <a:ext cx="2527482" cy="237242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272EC5F9-AA78-3D45-A407-68B89FC8B3D7}"/>
              </a:ext>
            </a:extLst>
          </p:cNvPr>
          <p:cNvGraphicFramePr>
            <a:graphicFrameLocks/>
          </p:cNvGraphicFramePr>
          <p:nvPr>
            <p:extLst>
              <p:ext uri="{D42A27DB-BD31-4B8C-83A1-F6EECF244321}">
                <p14:modId xmlns:p14="http://schemas.microsoft.com/office/powerpoint/2010/main" val="849084444"/>
              </p:ext>
            </p:extLst>
          </p:nvPr>
        </p:nvGraphicFramePr>
        <p:xfrm>
          <a:off x="7609089" y="2444906"/>
          <a:ext cx="2527482" cy="2372422"/>
        </p:xfrm>
        <a:graphic>
          <a:graphicData uri="http://schemas.openxmlformats.org/drawingml/2006/chart">
            <c:chart xmlns:c="http://schemas.openxmlformats.org/drawingml/2006/chart" xmlns:r="http://schemas.openxmlformats.org/officeDocument/2006/relationships" r:id="rId5"/>
          </a:graphicData>
        </a:graphic>
      </p:graphicFrame>
      <p:sp>
        <p:nvSpPr>
          <p:cNvPr id="7" name="Rounded Rectangle 6">
            <a:extLst>
              <a:ext uri="{FF2B5EF4-FFF2-40B4-BE49-F238E27FC236}">
                <a16:creationId xmlns:a16="http://schemas.microsoft.com/office/drawing/2014/main" id="{80E343B3-4365-5349-A919-2D4ACB6A68EA}"/>
              </a:ext>
            </a:extLst>
          </p:cNvPr>
          <p:cNvSpPr/>
          <p:nvPr/>
        </p:nvSpPr>
        <p:spPr>
          <a:xfrm>
            <a:off x="8849971" y="2628900"/>
            <a:ext cx="406030" cy="1684020"/>
          </a:xfrm>
          <a:prstGeom prst="roundRect">
            <a:avLst>
              <a:gd name="adj" fmla="val 0"/>
            </a:avLst>
          </a:prstGeom>
          <a:solidFill>
            <a:srgbClr val="C0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riped Right Arrow 7">
            <a:extLst>
              <a:ext uri="{FF2B5EF4-FFF2-40B4-BE49-F238E27FC236}">
                <a16:creationId xmlns:a16="http://schemas.microsoft.com/office/drawing/2014/main" id="{C2C3E815-1F8A-D746-A7FD-0387F4F8F272}"/>
              </a:ext>
            </a:extLst>
          </p:cNvPr>
          <p:cNvSpPr/>
          <p:nvPr/>
        </p:nvSpPr>
        <p:spPr>
          <a:xfrm>
            <a:off x="5307542" y="3231159"/>
            <a:ext cx="735981" cy="479502"/>
          </a:xfrm>
          <a:prstGeom prst="striped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5030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0B02328-642E-E641-AD27-B124C0649DCE}"/>
              </a:ext>
            </a:extLst>
          </p:cNvPr>
          <p:cNvSpPr>
            <a:spLocks noGrp="1"/>
          </p:cNvSpPr>
          <p:nvPr>
            <p:ph type="sldNum" sz="quarter" idx="12"/>
          </p:nvPr>
        </p:nvSpPr>
        <p:spPr/>
        <p:txBody>
          <a:bodyPr/>
          <a:lstStyle/>
          <a:p>
            <a:fld id="{52F925AC-82DF-0047-9C87-F26B41A1B8A7}" type="slidenum">
              <a:rPr lang="en-US" smtClean="0"/>
              <a:t>25</a:t>
            </a:fld>
            <a:endParaRPr lang="en-US"/>
          </a:p>
        </p:txBody>
      </p:sp>
      <p:pic>
        <p:nvPicPr>
          <p:cNvPr id="5" name="Picture 4">
            <a:extLst>
              <a:ext uri="{FF2B5EF4-FFF2-40B4-BE49-F238E27FC236}">
                <a16:creationId xmlns:a16="http://schemas.microsoft.com/office/drawing/2014/main" id="{45595C21-9CCD-5F4C-866C-07B0311733BB}"/>
              </a:ext>
            </a:extLst>
          </p:cNvPr>
          <p:cNvPicPr>
            <a:picLocks noChangeAspect="1"/>
          </p:cNvPicPr>
          <p:nvPr/>
        </p:nvPicPr>
        <p:blipFill rotWithShape="1">
          <a:blip r:embed="rId3"/>
          <a:srcRect l="10259" t="14961" r="46275"/>
          <a:stretch/>
        </p:blipFill>
        <p:spPr>
          <a:xfrm>
            <a:off x="839625" y="815515"/>
            <a:ext cx="7290890" cy="2480747"/>
          </a:xfrm>
          <a:prstGeom prst="rect">
            <a:avLst/>
          </a:prstGeom>
        </p:spPr>
      </p:pic>
      <p:pic>
        <p:nvPicPr>
          <p:cNvPr id="9" name="Picture 8">
            <a:extLst>
              <a:ext uri="{FF2B5EF4-FFF2-40B4-BE49-F238E27FC236}">
                <a16:creationId xmlns:a16="http://schemas.microsoft.com/office/drawing/2014/main" id="{2584B1B6-12AE-334D-BEA7-E0A63B4C637D}"/>
              </a:ext>
            </a:extLst>
          </p:cNvPr>
          <p:cNvPicPr>
            <a:picLocks noChangeAspect="1"/>
          </p:cNvPicPr>
          <p:nvPr/>
        </p:nvPicPr>
        <p:blipFill rotWithShape="1">
          <a:blip r:embed="rId3"/>
          <a:srcRect l="55601" t="14961"/>
          <a:stretch/>
        </p:blipFill>
        <p:spPr>
          <a:xfrm>
            <a:off x="825296" y="3961483"/>
            <a:ext cx="7298761" cy="2431217"/>
          </a:xfrm>
          <a:prstGeom prst="rect">
            <a:avLst/>
          </a:prstGeom>
        </p:spPr>
      </p:pic>
      <p:sp>
        <p:nvSpPr>
          <p:cNvPr id="11" name="Content Placeholder 2">
            <a:extLst>
              <a:ext uri="{FF2B5EF4-FFF2-40B4-BE49-F238E27FC236}">
                <a16:creationId xmlns:a16="http://schemas.microsoft.com/office/drawing/2014/main" id="{8378AC01-FA44-8C44-9662-0AC560A1178C}"/>
              </a:ext>
            </a:extLst>
          </p:cNvPr>
          <p:cNvSpPr>
            <a:spLocks noGrp="1"/>
          </p:cNvSpPr>
          <p:nvPr>
            <p:ph idx="1"/>
          </p:nvPr>
        </p:nvSpPr>
        <p:spPr>
          <a:xfrm>
            <a:off x="8036409" y="574159"/>
            <a:ext cx="3664528" cy="5868208"/>
          </a:xfrm>
        </p:spPr>
        <p:txBody>
          <a:bodyPr>
            <a:normAutofit fontScale="85000" lnSpcReduction="20000"/>
          </a:bodyPr>
          <a:lstStyle/>
          <a:p>
            <a:pPr marL="457200" lvl="1" indent="0">
              <a:lnSpc>
                <a:spcPct val="210000"/>
              </a:lnSpc>
              <a:buNone/>
            </a:pPr>
            <a:r>
              <a:rPr lang="en-US" sz="3300" dirty="0"/>
              <a:t>2.80</a:t>
            </a:r>
            <a:r>
              <a:rPr lang="en-US" altLang="zh-Hans" sz="3300" dirty="0"/>
              <a:t>,</a:t>
            </a:r>
            <a:r>
              <a:rPr lang="zh-Hans" altLang="en-US" sz="3300" dirty="0"/>
              <a:t> </a:t>
            </a:r>
            <a:r>
              <a:rPr lang="en-US" altLang="zh-Hans" sz="3300" dirty="0"/>
              <a:t>Untargeted</a:t>
            </a:r>
            <a:endParaRPr lang="en-US" sz="3300" dirty="0"/>
          </a:p>
          <a:p>
            <a:pPr marL="457200" lvl="1" indent="0">
              <a:lnSpc>
                <a:spcPct val="210000"/>
              </a:lnSpc>
              <a:buNone/>
            </a:pPr>
            <a:r>
              <a:rPr lang="en-US" sz="3300" dirty="0"/>
              <a:t>4.14</a:t>
            </a:r>
            <a:r>
              <a:rPr lang="en-US" altLang="zh-Hans" sz="3300" dirty="0"/>
              <a:t>,</a:t>
            </a:r>
            <a:r>
              <a:rPr lang="zh-Hans" altLang="en-US" sz="3300" dirty="0"/>
              <a:t> </a:t>
            </a:r>
            <a:r>
              <a:rPr lang="en-US" altLang="zh-Hans" sz="3300" dirty="0"/>
              <a:t>Targeted-Next</a:t>
            </a:r>
            <a:endParaRPr lang="en-US" sz="3300" dirty="0"/>
          </a:p>
          <a:p>
            <a:pPr marL="457200" lvl="1" indent="0">
              <a:lnSpc>
                <a:spcPct val="210000"/>
              </a:lnSpc>
              <a:buNone/>
            </a:pPr>
            <a:r>
              <a:rPr lang="en-US" sz="3300" dirty="0"/>
              <a:t>4.67</a:t>
            </a:r>
            <a:r>
              <a:rPr lang="en-US" altLang="zh-Hans" sz="3300" dirty="0"/>
              <a:t>,</a:t>
            </a:r>
            <a:r>
              <a:rPr lang="zh-Hans" altLang="en-US" sz="3300" dirty="0"/>
              <a:t> </a:t>
            </a:r>
            <a:r>
              <a:rPr lang="en-US" altLang="zh-Hans" sz="3300" dirty="0"/>
              <a:t>Targeted-LL</a:t>
            </a:r>
            <a:endParaRPr lang="en-US" sz="3300" dirty="0"/>
          </a:p>
          <a:p>
            <a:pPr marL="457200" lvl="1" indent="0">
              <a:lnSpc>
                <a:spcPct val="210000"/>
              </a:lnSpc>
              <a:buNone/>
            </a:pPr>
            <a:endParaRPr lang="en-US" sz="1900" dirty="0"/>
          </a:p>
          <a:p>
            <a:pPr marL="457200" lvl="1" indent="0">
              <a:lnSpc>
                <a:spcPct val="210000"/>
              </a:lnSpc>
              <a:buNone/>
            </a:pPr>
            <a:r>
              <a:rPr lang="en-US" sz="3300" dirty="0"/>
              <a:t>3.63</a:t>
            </a:r>
            <a:r>
              <a:rPr lang="en-US" altLang="zh-Hans" sz="3300" dirty="0"/>
              <a:t>,</a:t>
            </a:r>
            <a:r>
              <a:rPr lang="zh-Hans" altLang="en-US" sz="3300" dirty="0"/>
              <a:t> </a:t>
            </a:r>
            <a:r>
              <a:rPr lang="en-US" altLang="zh-Hans" sz="3300" dirty="0"/>
              <a:t>Untargeted</a:t>
            </a:r>
            <a:endParaRPr lang="en-US" sz="3300" dirty="0"/>
          </a:p>
          <a:p>
            <a:pPr marL="457200" lvl="1" indent="0">
              <a:lnSpc>
                <a:spcPct val="210000"/>
              </a:lnSpc>
              <a:buNone/>
            </a:pPr>
            <a:r>
              <a:rPr lang="en-US" sz="3300" dirty="0"/>
              <a:t>5.48</a:t>
            </a:r>
            <a:r>
              <a:rPr lang="en-US" altLang="zh-Hans" sz="3300" dirty="0"/>
              <a:t>,</a:t>
            </a:r>
            <a:r>
              <a:rPr lang="zh-Hans" altLang="en-US" sz="3300" dirty="0"/>
              <a:t> </a:t>
            </a:r>
            <a:r>
              <a:rPr lang="en-US" altLang="zh-Hans" sz="3300" dirty="0"/>
              <a:t>Targeted-Next</a:t>
            </a:r>
            <a:endParaRPr lang="en-US" sz="3300" dirty="0"/>
          </a:p>
          <a:p>
            <a:pPr marL="457200" lvl="1" indent="0">
              <a:lnSpc>
                <a:spcPct val="210000"/>
              </a:lnSpc>
              <a:buNone/>
            </a:pPr>
            <a:r>
              <a:rPr lang="en-US" sz="3300" dirty="0"/>
              <a:t>5.76</a:t>
            </a:r>
            <a:r>
              <a:rPr lang="en-US" altLang="zh-Hans" sz="3300" dirty="0"/>
              <a:t>,</a:t>
            </a:r>
            <a:r>
              <a:rPr lang="zh-Hans" altLang="en-US" sz="3300" dirty="0"/>
              <a:t> </a:t>
            </a:r>
            <a:r>
              <a:rPr lang="en-US" altLang="zh-Hans" sz="3300" dirty="0"/>
              <a:t>Targeted-LL</a:t>
            </a:r>
            <a:endParaRPr lang="en-US" dirty="0"/>
          </a:p>
        </p:txBody>
      </p:sp>
      <p:sp>
        <p:nvSpPr>
          <p:cNvPr id="12" name="TextBox 11">
            <a:extLst>
              <a:ext uri="{FF2B5EF4-FFF2-40B4-BE49-F238E27FC236}">
                <a16:creationId xmlns:a16="http://schemas.microsoft.com/office/drawing/2014/main" id="{9D48BA4C-3DDE-DF49-BD33-C9891A66F777}"/>
              </a:ext>
            </a:extLst>
          </p:cNvPr>
          <p:cNvSpPr txBox="1"/>
          <p:nvPr/>
        </p:nvSpPr>
        <p:spPr>
          <a:xfrm>
            <a:off x="857135" y="236708"/>
            <a:ext cx="4487960" cy="523220"/>
          </a:xfrm>
          <a:prstGeom prst="rect">
            <a:avLst/>
          </a:prstGeom>
          <a:noFill/>
        </p:spPr>
        <p:txBody>
          <a:bodyPr wrap="none" rtlCol="0">
            <a:spAutoFit/>
          </a:bodyPr>
          <a:lstStyle/>
          <a:p>
            <a:pPr algn="ctr"/>
            <a:r>
              <a:rPr lang="en-US" altLang="zh-Hans" sz="2800" dirty="0"/>
              <a:t>Attack Deterministic Detector</a:t>
            </a:r>
            <a:endParaRPr lang="en-US" sz="2800" dirty="0"/>
          </a:p>
        </p:txBody>
      </p:sp>
      <p:sp>
        <p:nvSpPr>
          <p:cNvPr id="13" name="TextBox 12">
            <a:extLst>
              <a:ext uri="{FF2B5EF4-FFF2-40B4-BE49-F238E27FC236}">
                <a16:creationId xmlns:a16="http://schemas.microsoft.com/office/drawing/2014/main" id="{3F55DD1D-E20B-AA45-B79E-DED5B0BBE286}"/>
              </a:ext>
            </a:extLst>
          </p:cNvPr>
          <p:cNvSpPr txBox="1"/>
          <p:nvPr/>
        </p:nvSpPr>
        <p:spPr>
          <a:xfrm>
            <a:off x="8460089" y="128621"/>
            <a:ext cx="1406154" cy="523220"/>
          </a:xfrm>
          <a:prstGeom prst="rect">
            <a:avLst/>
          </a:prstGeom>
          <a:noFill/>
        </p:spPr>
        <p:txBody>
          <a:bodyPr wrap="none" rtlCol="0">
            <a:spAutoFit/>
          </a:bodyPr>
          <a:lstStyle/>
          <a:p>
            <a:r>
              <a:rPr lang="en-US" altLang="zh-Hans" sz="2800" b="1" dirty="0"/>
              <a:t>Mean</a:t>
            </a:r>
            <a:r>
              <a:rPr lang="zh-Hans" altLang="en-US" sz="2800" b="1" dirty="0"/>
              <a:t> </a:t>
            </a:r>
            <a:r>
              <a:rPr lang="en-US" altLang="zh-Hans" sz="2800" b="1" dirty="0"/>
              <a:t>L</a:t>
            </a:r>
            <a:r>
              <a:rPr lang="en-US" altLang="zh-Hans" sz="2800" b="1" baseline="-25000" dirty="0"/>
              <a:t>2</a:t>
            </a:r>
            <a:endParaRPr lang="en-US" sz="2800" b="1" baseline="-25000" dirty="0"/>
          </a:p>
        </p:txBody>
      </p:sp>
      <p:sp>
        <p:nvSpPr>
          <p:cNvPr id="10" name="TextBox 9">
            <a:extLst>
              <a:ext uri="{FF2B5EF4-FFF2-40B4-BE49-F238E27FC236}">
                <a16:creationId xmlns:a16="http://schemas.microsoft.com/office/drawing/2014/main" id="{3AA0A7BD-F2DC-9548-A122-9BA73F6D01D8}"/>
              </a:ext>
            </a:extLst>
          </p:cNvPr>
          <p:cNvSpPr txBox="1"/>
          <p:nvPr/>
        </p:nvSpPr>
        <p:spPr>
          <a:xfrm>
            <a:off x="812310" y="3438263"/>
            <a:ext cx="4343818" cy="523220"/>
          </a:xfrm>
          <a:prstGeom prst="rect">
            <a:avLst/>
          </a:prstGeom>
          <a:noFill/>
        </p:spPr>
        <p:txBody>
          <a:bodyPr wrap="none" rtlCol="0">
            <a:spAutoFit/>
          </a:bodyPr>
          <a:lstStyle/>
          <a:p>
            <a:pPr algn="ctr"/>
            <a:r>
              <a:rPr lang="en-US" altLang="zh-Hans" sz="2800" dirty="0"/>
              <a:t>Attack Randomized Detector</a:t>
            </a:r>
            <a:endParaRPr lang="en-US" sz="2800" dirty="0"/>
          </a:p>
        </p:txBody>
      </p:sp>
    </p:spTree>
    <p:extLst>
      <p:ext uri="{BB962C8B-B14F-4D97-AF65-F5344CB8AC3E}">
        <p14:creationId xmlns:p14="http://schemas.microsoft.com/office/powerpoint/2010/main" val="348206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2000"/>
                                  </p:stCondLst>
                                  <p:childTnLst>
                                    <p:set>
                                      <p:cBhvr>
                                        <p:cTn id="13" dur="1" fill="hold">
                                          <p:stCondLst>
                                            <p:cond delay="0"/>
                                          </p:stCondLst>
                                        </p:cTn>
                                        <p:tgtEl>
                                          <p:spTgt spid="11">
                                            <p:txEl>
                                              <p:pRg st="1" end="1"/>
                                            </p:txEl>
                                          </p:spTgt>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grpId="0" nodeType="after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grpId="0" nodeType="afterEffect">
                                  <p:stCondLst>
                                    <p:cond delay="2000"/>
                                  </p:stCondLst>
                                  <p:childTnLst>
                                    <p:set>
                                      <p:cBhvr>
                                        <p:cTn id="19" dur="1" fill="hold">
                                          <p:stCondLst>
                                            <p:cond delay="0"/>
                                          </p:stCondLst>
                                        </p:cTn>
                                        <p:tgtEl>
                                          <p:spTgt spid="11">
                                            <p:txEl>
                                              <p:pRg st="2" end="2"/>
                                            </p:txEl>
                                          </p:spTgt>
                                        </p:tgtEl>
                                        <p:attrNameLst>
                                          <p:attrName>style.visibility</p:attrName>
                                        </p:attrNameLst>
                                      </p:cBhvr>
                                      <p:to>
                                        <p:strVal val="visible"/>
                                      </p:to>
                                    </p:set>
                                  </p:childTnLst>
                                </p:cTn>
                              </p:par>
                            </p:childTnLst>
                          </p:cTn>
                        </p:par>
                        <p:par>
                          <p:cTn id="20" fill="hold">
                            <p:stCondLst>
                              <p:cond delay="4000"/>
                            </p:stCondLst>
                            <p:childTnLst>
                              <p:par>
                                <p:cTn id="21" presetID="1" presetClass="entr" presetSubtype="0" fill="hold" grpId="0" nodeType="after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pPr marL="0" indent="0">
              <a:buNone/>
            </a:pPr>
            <a:endParaRPr lang="en-US" altLang="zh-Hans" dirty="0"/>
          </a:p>
          <a:p>
            <a:r>
              <a:rPr lang="en-US" altLang="zh-Hans" dirty="0"/>
              <a:t>Feature Squeezing hardens</a:t>
            </a:r>
            <a:r>
              <a:rPr lang="zh-Hans" altLang="en-US" dirty="0"/>
              <a:t> </a:t>
            </a:r>
            <a:r>
              <a:rPr lang="en-US" altLang="zh-Hans" dirty="0"/>
              <a:t>deep</a:t>
            </a:r>
            <a:r>
              <a:rPr lang="zh-Hans" altLang="en-US" dirty="0"/>
              <a:t> </a:t>
            </a:r>
            <a:r>
              <a:rPr lang="en-US" altLang="zh-Hans" dirty="0"/>
              <a:t>learning</a:t>
            </a:r>
            <a:r>
              <a:rPr lang="zh-Hans" altLang="en-US" dirty="0"/>
              <a:t> </a:t>
            </a:r>
            <a:r>
              <a:rPr lang="en-US" altLang="zh-Hans" dirty="0"/>
              <a:t>models.</a:t>
            </a:r>
          </a:p>
          <a:p>
            <a:r>
              <a:rPr lang="en-US" altLang="zh-Hans" dirty="0"/>
              <a:t>Feature</a:t>
            </a:r>
            <a:r>
              <a:rPr lang="zh-Hans" altLang="en-US" dirty="0"/>
              <a:t> </a:t>
            </a:r>
            <a:r>
              <a:rPr lang="en-US" altLang="zh-Hans" dirty="0"/>
              <a:t>Squeezing</a:t>
            </a:r>
            <a:r>
              <a:rPr lang="zh-Hans" altLang="en-US" dirty="0"/>
              <a:t> </a:t>
            </a:r>
            <a:r>
              <a:rPr lang="en-US" altLang="zh-Hans" dirty="0"/>
              <a:t>gives</a:t>
            </a:r>
            <a:r>
              <a:rPr lang="zh-Hans" altLang="en-US" dirty="0"/>
              <a:t> </a:t>
            </a:r>
            <a:r>
              <a:rPr lang="en-US" altLang="zh-Hans" dirty="0"/>
              <a:t>advantages</a:t>
            </a:r>
            <a:r>
              <a:rPr lang="zh-Hans" altLang="en-US" dirty="0"/>
              <a:t> </a:t>
            </a:r>
            <a:r>
              <a:rPr lang="en-US" altLang="zh-Hans" dirty="0"/>
              <a:t>to</a:t>
            </a:r>
            <a:r>
              <a:rPr lang="zh-Hans" altLang="en-US" dirty="0"/>
              <a:t> </a:t>
            </a:r>
            <a:r>
              <a:rPr lang="en-US" altLang="zh-Hans" dirty="0"/>
              <a:t>the</a:t>
            </a:r>
            <a:r>
              <a:rPr lang="zh-Hans" altLang="en-US" dirty="0"/>
              <a:t> </a:t>
            </a:r>
            <a:r>
              <a:rPr lang="en-US" altLang="zh-Hans" dirty="0"/>
              <a:t>defense</a:t>
            </a:r>
            <a:r>
              <a:rPr lang="zh-Hans" altLang="en-US" dirty="0"/>
              <a:t> </a:t>
            </a:r>
            <a:r>
              <a:rPr lang="en-US" altLang="zh-Hans" dirty="0"/>
              <a:t>side</a:t>
            </a:r>
            <a:r>
              <a:rPr lang="zh-Hans" altLang="en-US" dirty="0"/>
              <a:t> </a:t>
            </a:r>
            <a:r>
              <a:rPr lang="en-US" altLang="zh-Hans" dirty="0"/>
              <a:t>in the</a:t>
            </a:r>
            <a:r>
              <a:rPr lang="zh-Hans" altLang="en-US" dirty="0"/>
              <a:t> </a:t>
            </a:r>
            <a:r>
              <a:rPr lang="en-US" altLang="zh-Hans" dirty="0"/>
              <a:t>arms race</a:t>
            </a:r>
            <a:r>
              <a:rPr lang="zh-Hans" altLang="en-US" dirty="0"/>
              <a:t> </a:t>
            </a:r>
            <a:r>
              <a:rPr lang="en-US" altLang="zh-Hans" dirty="0"/>
              <a:t>with</a:t>
            </a:r>
            <a:r>
              <a:rPr lang="zh-Hans" altLang="en-US" dirty="0"/>
              <a:t> </a:t>
            </a:r>
            <a:r>
              <a:rPr lang="en-US" altLang="zh-Hans" dirty="0"/>
              <a:t>adaptive</a:t>
            </a:r>
            <a:r>
              <a:rPr lang="zh-Hans" altLang="en-US" dirty="0"/>
              <a:t> </a:t>
            </a:r>
            <a:r>
              <a:rPr lang="en-US" altLang="zh-Hans" dirty="0"/>
              <a:t>adversary.</a:t>
            </a:r>
          </a:p>
          <a:p>
            <a:endParaRPr lang="en-US" altLang="zh-Hans" dirty="0"/>
          </a:p>
          <a:p>
            <a:endParaRPr lang="en-US" altLang="zh-Hans" dirty="0"/>
          </a:p>
          <a:p>
            <a:pPr lvl="1"/>
            <a:endParaRPr lang="en-US" dirty="0"/>
          </a:p>
        </p:txBody>
      </p:sp>
      <p:sp>
        <p:nvSpPr>
          <p:cNvPr id="9" name="Slide Number Placeholder 8">
            <a:extLst>
              <a:ext uri="{FF2B5EF4-FFF2-40B4-BE49-F238E27FC236}">
                <a16:creationId xmlns:a16="http://schemas.microsoft.com/office/drawing/2014/main" id="{379C6363-A351-EA43-A910-E4D09D15A4BA}"/>
              </a:ext>
            </a:extLst>
          </p:cNvPr>
          <p:cNvSpPr>
            <a:spLocks noGrp="1"/>
          </p:cNvSpPr>
          <p:nvPr>
            <p:ph type="sldNum" sz="quarter" idx="12"/>
          </p:nvPr>
        </p:nvSpPr>
        <p:spPr/>
        <p:txBody>
          <a:bodyPr/>
          <a:lstStyle/>
          <a:p>
            <a:fld id="{52F925AC-82DF-0047-9C87-F26B41A1B8A7}" type="slidenum">
              <a:rPr lang="en-US" smtClean="0"/>
              <a:t>26</a:t>
            </a:fld>
            <a:endParaRPr lang="en-US"/>
          </a:p>
        </p:txBody>
      </p:sp>
    </p:spTree>
    <p:extLst>
      <p:ext uri="{BB962C8B-B14F-4D97-AF65-F5344CB8AC3E}">
        <p14:creationId xmlns:p14="http://schemas.microsoft.com/office/powerpoint/2010/main" val="1616381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FE1C8C-EB18-3245-89F0-CFCAD85A6734}"/>
              </a:ext>
            </a:extLst>
          </p:cNvPr>
          <p:cNvSpPr>
            <a:spLocks noGrp="1"/>
          </p:cNvSpPr>
          <p:nvPr>
            <p:ph type="title"/>
          </p:nvPr>
        </p:nvSpPr>
        <p:spPr/>
        <p:txBody>
          <a:bodyPr/>
          <a:lstStyle/>
          <a:p>
            <a:r>
              <a:rPr lang="en-US" dirty="0"/>
              <a:t>Thank you!</a:t>
            </a:r>
          </a:p>
        </p:txBody>
      </p:sp>
      <p:sp>
        <p:nvSpPr>
          <p:cNvPr id="6" name="Text Placeholder 5">
            <a:extLst>
              <a:ext uri="{FF2B5EF4-FFF2-40B4-BE49-F238E27FC236}">
                <a16:creationId xmlns:a16="http://schemas.microsoft.com/office/drawing/2014/main" id="{D21642B6-B1C1-CE43-8068-FB4DDE69A58B}"/>
              </a:ext>
            </a:extLst>
          </p:cNvPr>
          <p:cNvSpPr>
            <a:spLocks noGrp="1"/>
          </p:cNvSpPr>
          <p:nvPr>
            <p:ph type="body" idx="1"/>
          </p:nvPr>
        </p:nvSpPr>
        <p:spPr/>
        <p:txBody>
          <a:bodyPr>
            <a:normAutofit/>
          </a:bodyPr>
          <a:lstStyle/>
          <a:p>
            <a:r>
              <a:rPr lang="en-US" sz="2800" dirty="0"/>
              <a:t>Reproduce our results using </a:t>
            </a:r>
            <a:r>
              <a:rPr lang="en-US" sz="2800" dirty="0" err="1"/>
              <a:t>EvadeML</a:t>
            </a:r>
            <a:r>
              <a:rPr lang="en-US" sz="2800" dirty="0"/>
              <a:t>-Zoo: </a:t>
            </a:r>
            <a:r>
              <a:rPr lang="en-US" sz="2800" dirty="0">
                <a:hlinkClick r:id="rId3"/>
              </a:rPr>
              <a:t>https://evadeML.org/zoo</a:t>
            </a:r>
            <a:endParaRPr lang="en-US" sz="2800" dirty="0"/>
          </a:p>
          <a:p>
            <a:endParaRPr lang="en-US" sz="2800" dirty="0"/>
          </a:p>
        </p:txBody>
      </p:sp>
      <p:sp>
        <p:nvSpPr>
          <p:cNvPr id="4" name="Slide Number Placeholder 3">
            <a:extLst>
              <a:ext uri="{FF2B5EF4-FFF2-40B4-BE49-F238E27FC236}">
                <a16:creationId xmlns:a16="http://schemas.microsoft.com/office/drawing/2014/main" id="{1728AC74-D0F1-4A4B-824A-0009F393C04D}"/>
              </a:ext>
            </a:extLst>
          </p:cNvPr>
          <p:cNvSpPr>
            <a:spLocks noGrp="1"/>
          </p:cNvSpPr>
          <p:nvPr>
            <p:ph type="sldNum" sz="quarter" idx="12"/>
          </p:nvPr>
        </p:nvSpPr>
        <p:spPr/>
        <p:txBody>
          <a:bodyPr/>
          <a:lstStyle/>
          <a:p>
            <a:fld id="{52F925AC-82DF-0047-9C87-F26B41A1B8A7}" type="slidenum">
              <a:rPr lang="en-US" smtClean="0"/>
              <a:t>27</a:t>
            </a:fld>
            <a:endParaRPr lang="en-US"/>
          </a:p>
        </p:txBody>
      </p:sp>
      <p:pic>
        <p:nvPicPr>
          <p:cNvPr id="7" name="Picture 6">
            <a:extLst>
              <a:ext uri="{FF2B5EF4-FFF2-40B4-BE49-F238E27FC236}">
                <a16:creationId xmlns:a16="http://schemas.microsoft.com/office/drawing/2014/main" id="{63E492FB-65DB-C842-A8CE-5119457E39C8}"/>
              </a:ext>
            </a:extLst>
          </p:cNvPr>
          <p:cNvPicPr>
            <a:picLocks noChangeAspect="1"/>
          </p:cNvPicPr>
          <p:nvPr/>
        </p:nvPicPr>
        <p:blipFill>
          <a:blip r:embed="rId4"/>
          <a:stretch>
            <a:fillRect/>
          </a:stretch>
        </p:blipFill>
        <p:spPr>
          <a:xfrm>
            <a:off x="4985808" y="1709738"/>
            <a:ext cx="2207684" cy="1469252"/>
          </a:xfrm>
          <a:prstGeom prst="rect">
            <a:avLst/>
          </a:prstGeom>
        </p:spPr>
      </p:pic>
    </p:spTree>
    <p:extLst>
      <p:ext uri="{BB962C8B-B14F-4D97-AF65-F5344CB8AC3E}">
        <p14:creationId xmlns:p14="http://schemas.microsoft.com/office/powerpoint/2010/main" val="521404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A472C-8E4E-0545-A0A5-F9048DFA1F2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87B04EF-BADF-834D-89C7-F67A3233C47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0E71748-2AB5-4847-8F4D-66044D5DB641}"/>
              </a:ext>
            </a:extLst>
          </p:cNvPr>
          <p:cNvSpPr>
            <a:spLocks noGrp="1"/>
          </p:cNvSpPr>
          <p:nvPr>
            <p:ph type="sldNum" sz="quarter" idx="12"/>
          </p:nvPr>
        </p:nvSpPr>
        <p:spPr/>
        <p:txBody>
          <a:bodyPr/>
          <a:lstStyle/>
          <a:p>
            <a:fld id="{52F925AC-82DF-0047-9C87-F26B41A1B8A7}" type="slidenum">
              <a:rPr lang="en-US" smtClean="0"/>
              <a:t>28</a:t>
            </a:fld>
            <a:endParaRPr lang="en-US"/>
          </a:p>
        </p:txBody>
      </p:sp>
    </p:spTree>
    <p:extLst>
      <p:ext uri="{BB962C8B-B14F-4D97-AF65-F5344CB8AC3E}">
        <p14:creationId xmlns:p14="http://schemas.microsoft.com/office/powerpoint/2010/main" val="438982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A4A1DE-333C-724A-B8A6-02110E5ABC58}"/>
              </a:ext>
            </a:extLst>
          </p:cNvPr>
          <p:cNvSpPr>
            <a:spLocks noGrp="1"/>
          </p:cNvSpPr>
          <p:nvPr>
            <p:ph type="title"/>
          </p:nvPr>
        </p:nvSpPr>
        <p:spPr/>
        <p:txBody>
          <a:bodyPr/>
          <a:lstStyle/>
          <a:p>
            <a:r>
              <a:rPr lang="en-US" dirty="0"/>
              <a:t>Backup Slides</a:t>
            </a:r>
          </a:p>
        </p:txBody>
      </p:sp>
      <p:sp>
        <p:nvSpPr>
          <p:cNvPr id="6" name="Text Placeholder 5">
            <a:extLst>
              <a:ext uri="{FF2B5EF4-FFF2-40B4-BE49-F238E27FC236}">
                <a16:creationId xmlns:a16="http://schemas.microsoft.com/office/drawing/2014/main" id="{618904C9-4F06-E243-AC04-4BDE2025984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FC33968-53F0-D847-B184-E7983663AE90}"/>
              </a:ext>
            </a:extLst>
          </p:cNvPr>
          <p:cNvSpPr>
            <a:spLocks noGrp="1"/>
          </p:cNvSpPr>
          <p:nvPr>
            <p:ph type="sldNum" sz="quarter" idx="12"/>
          </p:nvPr>
        </p:nvSpPr>
        <p:spPr/>
        <p:txBody>
          <a:bodyPr/>
          <a:lstStyle/>
          <a:p>
            <a:fld id="{52F925AC-82DF-0047-9C87-F26B41A1B8A7}" type="slidenum">
              <a:rPr lang="en-US" smtClean="0"/>
              <a:t>29</a:t>
            </a:fld>
            <a:endParaRPr lang="en-US"/>
          </a:p>
        </p:txBody>
      </p:sp>
    </p:spTree>
    <p:extLst>
      <p:ext uri="{BB962C8B-B14F-4D97-AF65-F5344CB8AC3E}">
        <p14:creationId xmlns:p14="http://schemas.microsoft.com/office/powerpoint/2010/main" val="2056711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E1D71-9485-9746-A6E0-B06BD9521535}"/>
              </a:ext>
            </a:extLst>
          </p:cNvPr>
          <p:cNvSpPr>
            <a:spLocks noGrp="1"/>
          </p:cNvSpPr>
          <p:nvPr>
            <p:ph type="title"/>
          </p:nvPr>
        </p:nvSpPr>
        <p:spPr/>
        <p:txBody>
          <a:bodyPr/>
          <a:lstStyle/>
          <a:p>
            <a:r>
              <a:rPr lang="en-US" dirty="0"/>
              <a:t>Solution Strategy</a:t>
            </a:r>
          </a:p>
        </p:txBody>
      </p:sp>
      <p:sp>
        <p:nvSpPr>
          <p:cNvPr id="4" name="Slide Number Placeholder 3">
            <a:extLst>
              <a:ext uri="{FF2B5EF4-FFF2-40B4-BE49-F238E27FC236}">
                <a16:creationId xmlns:a16="http://schemas.microsoft.com/office/drawing/2014/main" id="{4CB31C85-F99B-AC44-A375-3D8B674C5F53}"/>
              </a:ext>
            </a:extLst>
          </p:cNvPr>
          <p:cNvSpPr>
            <a:spLocks noGrp="1"/>
          </p:cNvSpPr>
          <p:nvPr>
            <p:ph type="sldNum" sz="quarter" idx="12"/>
          </p:nvPr>
        </p:nvSpPr>
        <p:spPr/>
        <p:txBody>
          <a:bodyPr/>
          <a:lstStyle/>
          <a:p>
            <a:fld id="{52F925AC-82DF-0047-9C87-F26B41A1B8A7}" type="slidenum">
              <a:rPr lang="en-US" smtClean="0"/>
              <a:t>3</a:t>
            </a:fld>
            <a:endParaRPr lang="en-US"/>
          </a:p>
        </p:txBody>
      </p:sp>
      <p:sp>
        <p:nvSpPr>
          <p:cNvPr id="5" name="TextBox 4">
            <a:extLst>
              <a:ext uri="{FF2B5EF4-FFF2-40B4-BE49-F238E27FC236}">
                <a16:creationId xmlns:a16="http://schemas.microsoft.com/office/drawing/2014/main" id="{266C3DAA-FE09-164A-9857-CF080AD2BED7}"/>
              </a:ext>
            </a:extLst>
          </p:cNvPr>
          <p:cNvSpPr txBox="1"/>
          <p:nvPr/>
        </p:nvSpPr>
        <p:spPr>
          <a:xfrm>
            <a:off x="975214" y="2281986"/>
            <a:ext cx="7306616" cy="523220"/>
          </a:xfrm>
          <a:prstGeom prst="rect">
            <a:avLst/>
          </a:prstGeom>
          <a:noFill/>
        </p:spPr>
        <p:txBody>
          <a:bodyPr wrap="none" rtlCol="0">
            <a:spAutoFit/>
          </a:bodyPr>
          <a:lstStyle/>
          <a:p>
            <a:r>
              <a:rPr lang="en-US" altLang="zh-Hans" sz="2800" dirty="0"/>
              <a:t>Solution</a:t>
            </a:r>
            <a:r>
              <a:rPr lang="zh-Hans" altLang="en-US" sz="2800" dirty="0"/>
              <a:t> </a:t>
            </a:r>
            <a:r>
              <a:rPr lang="en-US" altLang="zh-Hans" sz="2800" dirty="0"/>
              <a:t>Strategy</a:t>
            </a:r>
            <a:r>
              <a:rPr lang="zh-Hans" altLang="en-US" sz="2800" dirty="0"/>
              <a:t> </a:t>
            </a:r>
            <a:r>
              <a:rPr lang="en-US" altLang="zh-Hans" sz="2800" dirty="0"/>
              <a:t>1:</a:t>
            </a:r>
            <a:r>
              <a:rPr lang="zh-Hans" altLang="en-US" sz="2800" dirty="0"/>
              <a:t>  </a:t>
            </a:r>
            <a:r>
              <a:rPr lang="en-US" altLang="zh-Hans" sz="2800" dirty="0"/>
              <a:t>Train</a:t>
            </a:r>
            <a:r>
              <a:rPr lang="zh-Hans" altLang="en-US" sz="2800" dirty="0"/>
              <a:t> </a:t>
            </a:r>
            <a:r>
              <a:rPr lang="en-US" altLang="zh-Hans" sz="2800" dirty="0"/>
              <a:t>a</a:t>
            </a:r>
            <a:r>
              <a:rPr lang="zh-Hans" altLang="en-US" sz="2800" dirty="0"/>
              <a:t> </a:t>
            </a:r>
            <a:r>
              <a:rPr lang="en-US" altLang="zh-Hans" sz="2800" dirty="0"/>
              <a:t>perfect</a:t>
            </a:r>
            <a:r>
              <a:rPr lang="zh-Hans" altLang="en-US" sz="2800" dirty="0"/>
              <a:t> </a:t>
            </a:r>
            <a:r>
              <a:rPr lang="en-US" altLang="zh-Hans" sz="2800" dirty="0"/>
              <a:t>vision</a:t>
            </a:r>
            <a:r>
              <a:rPr lang="zh-Hans" altLang="en-US" sz="2800" dirty="0"/>
              <a:t> </a:t>
            </a:r>
            <a:r>
              <a:rPr lang="en-US" altLang="zh-Hans" sz="2800" dirty="0"/>
              <a:t>model.</a:t>
            </a:r>
            <a:endParaRPr lang="en-US" sz="2800" dirty="0"/>
          </a:p>
        </p:txBody>
      </p:sp>
      <p:sp>
        <p:nvSpPr>
          <p:cNvPr id="6" name="TextBox 5">
            <a:extLst>
              <a:ext uri="{FF2B5EF4-FFF2-40B4-BE49-F238E27FC236}">
                <a16:creationId xmlns:a16="http://schemas.microsoft.com/office/drawing/2014/main" id="{C72CA9BC-2B7F-4149-A814-B3A734C05A0C}"/>
              </a:ext>
            </a:extLst>
          </p:cNvPr>
          <p:cNvSpPr txBox="1"/>
          <p:nvPr/>
        </p:nvSpPr>
        <p:spPr>
          <a:xfrm>
            <a:off x="3989126" y="2840384"/>
            <a:ext cx="2209579" cy="523220"/>
          </a:xfrm>
          <a:prstGeom prst="rect">
            <a:avLst/>
          </a:prstGeom>
          <a:noFill/>
        </p:spPr>
        <p:txBody>
          <a:bodyPr wrap="none" rtlCol="0">
            <a:spAutoFit/>
          </a:bodyPr>
          <a:lstStyle/>
          <a:p>
            <a:r>
              <a:rPr lang="en-US" altLang="zh-Hans" sz="2800" dirty="0">
                <a:solidFill>
                  <a:srgbClr val="C00000"/>
                </a:solidFill>
              </a:rPr>
              <a:t>Infeasible yet.</a:t>
            </a:r>
            <a:endParaRPr lang="en-US" sz="2800" dirty="0">
              <a:solidFill>
                <a:srgbClr val="C00000"/>
              </a:solidFill>
            </a:endParaRPr>
          </a:p>
        </p:txBody>
      </p:sp>
      <p:sp>
        <p:nvSpPr>
          <p:cNvPr id="7" name="TextBox 6">
            <a:extLst>
              <a:ext uri="{FF2B5EF4-FFF2-40B4-BE49-F238E27FC236}">
                <a16:creationId xmlns:a16="http://schemas.microsoft.com/office/drawing/2014/main" id="{1F0AA4F0-705B-8448-8627-65F3A28A91F1}"/>
              </a:ext>
            </a:extLst>
          </p:cNvPr>
          <p:cNvSpPr txBox="1"/>
          <p:nvPr/>
        </p:nvSpPr>
        <p:spPr>
          <a:xfrm>
            <a:off x="989839" y="3652622"/>
            <a:ext cx="9591024" cy="523220"/>
          </a:xfrm>
          <a:prstGeom prst="rect">
            <a:avLst/>
          </a:prstGeom>
          <a:noFill/>
        </p:spPr>
        <p:txBody>
          <a:bodyPr wrap="none" rtlCol="0">
            <a:spAutoFit/>
          </a:bodyPr>
          <a:lstStyle/>
          <a:p>
            <a:r>
              <a:rPr lang="en-US" altLang="zh-Hans" sz="2800" dirty="0"/>
              <a:t>Solution</a:t>
            </a:r>
            <a:r>
              <a:rPr lang="zh-Hans" altLang="en-US" sz="2800" dirty="0"/>
              <a:t> </a:t>
            </a:r>
            <a:r>
              <a:rPr lang="en-US" altLang="zh-Hans" sz="2800" dirty="0"/>
              <a:t>Strategy</a:t>
            </a:r>
            <a:r>
              <a:rPr lang="zh-Hans" altLang="en-US" sz="2800" dirty="0"/>
              <a:t> </a:t>
            </a:r>
            <a:r>
              <a:rPr lang="en-US" altLang="zh-Hans" sz="2800" dirty="0"/>
              <a:t>2:</a:t>
            </a:r>
            <a:r>
              <a:rPr lang="zh-Hans" altLang="en-US" sz="2800" dirty="0"/>
              <a:t>  </a:t>
            </a:r>
            <a:r>
              <a:rPr lang="en-US" altLang="zh-Hans" sz="2800" dirty="0"/>
              <a:t>Make</a:t>
            </a:r>
            <a:r>
              <a:rPr lang="zh-Hans" altLang="en-US" sz="2800" dirty="0"/>
              <a:t> </a:t>
            </a:r>
            <a:r>
              <a:rPr lang="en-US" altLang="zh-Hans" sz="2800" dirty="0"/>
              <a:t>it</a:t>
            </a:r>
            <a:r>
              <a:rPr lang="zh-Hans" altLang="en-US" sz="2800" dirty="0"/>
              <a:t> </a:t>
            </a:r>
            <a:r>
              <a:rPr lang="en-US" altLang="zh-Hans" sz="2800" dirty="0"/>
              <a:t>harder</a:t>
            </a:r>
            <a:r>
              <a:rPr lang="zh-Hans" altLang="en-US" sz="2800" dirty="0"/>
              <a:t> </a:t>
            </a:r>
            <a:r>
              <a:rPr lang="en-US" altLang="zh-Hans" sz="2800" dirty="0"/>
              <a:t>to</a:t>
            </a:r>
            <a:r>
              <a:rPr lang="zh-Hans" altLang="en-US" sz="2800" dirty="0"/>
              <a:t> </a:t>
            </a:r>
            <a:r>
              <a:rPr lang="en-US" altLang="zh-Hans" sz="2800" dirty="0"/>
              <a:t>find</a:t>
            </a:r>
            <a:r>
              <a:rPr lang="zh-Hans" altLang="en-US" sz="2800" dirty="0"/>
              <a:t> </a:t>
            </a:r>
            <a:r>
              <a:rPr lang="en-US" altLang="zh-Hans" sz="2800" dirty="0"/>
              <a:t>adversarial</a:t>
            </a:r>
            <a:r>
              <a:rPr lang="zh-Hans" altLang="en-US" sz="2800" dirty="0"/>
              <a:t> </a:t>
            </a:r>
            <a:r>
              <a:rPr lang="en-US" altLang="zh-Hans" sz="2800" dirty="0"/>
              <a:t>examples.</a:t>
            </a:r>
            <a:endParaRPr lang="en-US" sz="2800" dirty="0"/>
          </a:p>
        </p:txBody>
      </p:sp>
      <p:sp>
        <p:nvSpPr>
          <p:cNvPr id="8" name="TextBox 7">
            <a:extLst>
              <a:ext uri="{FF2B5EF4-FFF2-40B4-BE49-F238E27FC236}">
                <a16:creationId xmlns:a16="http://schemas.microsoft.com/office/drawing/2014/main" id="{FF063615-B415-194C-9D6E-D44627DFF840}"/>
              </a:ext>
            </a:extLst>
          </p:cNvPr>
          <p:cNvSpPr txBox="1"/>
          <p:nvPr/>
        </p:nvSpPr>
        <p:spPr>
          <a:xfrm>
            <a:off x="3989126" y="4123886"/>
            <a:ext cx="1764266" cy="523220"/>
          </a:xfrm>
          <a:prstGeom prst="rect">
            <a:avLst/>
          </a:prstGeom>
          <a:noFill/>
        </p:spPr>
        <p:txBody>
          <a:bodyPr wrap="none" rtlCol="0">
            <a:spAutoFit/>
          </a:bodyPr>
          <a:lstStyle/>
          <a:p>
            <a:r>
              <a:rPr lang="en-US" altLang="zh-Hans" sz="2800" dirty="0">
                <a:solidFill>
                  <a:srgbClr val="C00000"/>
                </a:solidFill>
              </a:rPr>
              <a:t>Arms</a:t>
            </a:r>
            <a:r>
              <a:rPr lang="zh-Hans" altLang="en-US" sz="2800" dirty="0">
                <a:solidFill>
                  <a:srgbClr val="C00000"/>
                </a:solidFill>
              </a:rPr>
              <a:t> </a:t>
            </a:r>
            <a:r>
              <a:rPr lang="en-US" altLang="zh-Hans" sz="2800" dirty="0">
                <a:solidFill>
                  <a:srgbClr val="C00000"/>
                </a:solidFill>
              </a:rPr>
              <a:t>race!</a:t>
            </a:r>
            <a:endParaRPr lang="en-US" sz="2800" dirty="0">
              <a:solidFill>
                <a:srgbClr val="C00000"/>
              </a:solidFill>
            </a:endParaRPr>
          </a:p>
        </p:txBody>
      </p:sp>
      <p:sp>
        <p:nvSpPr>
          <p:cNvPr id="9" name="TextBox 8">
            <a:extLst>
              <a:ext uri="{FF2B5EF4-FFF2-40B4-BE49-F238E27FC236}">
                <a16:creationId xmlns:a16="http://schemas.microsoft.com/office/drawing/2014/main" id="{7C2238F1-AE88-B648-8505-CE53526CE5F6}"/>
              </a:ext>
            </a:extLst>
          </p:cNvPr>
          <p:cNvSpPr txBox="1"/>
          <p:nvPr/>
        </p:nvSpPr>
        <p:spPr>
          <a:xfrm>
            <a:off x="1004464" y="4868362"/>
            <a:ext cx="9829188" cy="954107"/>
          </a:xfrm>
          <a:prstGeom prst="rect">
            <a:avLst/>
          </a:prstGeom>
          <a:solidFill>
            <a:schemeClr val="accent5"/>
          </a:solidFill>
        </p:spPr>
        <p:txBody>
          <a:bodyPr wrap="square" rtlCol="0">
            <a:spAutoFit/>
          </a:bodyPr>
          <a:lstStyle/>
          <a:p>
            <a:r>
              <a:rPr lang="en-US" altLang="zh-Hans" sz="2800" b="1" dirty="0">
                <a:solidFill>
                  <a:schemeClr val="bg1"/>
                </a:solidFill>
              </a:rPr>
              <a:t>Feature</a:t>
            </a:r>
            <a:r>
              <a:rPr lang="zh-Hans" altLang="en-US" sz="2800" b="1" dirty="0">
                <a:solidFill>
                  <a:schemeClr val="bg1"/>
                </a:solidFill>
              </a:rPr>
              <a:t> </a:t>
            </a:r>
            <a:r>
              <a:rPr lang="en-US" altLang="zh-Hans" sz="2800" b="1" dirty="0">
                <a:solidFill>
                  <a:schemeClr val="bg1"/>
                </a:solidFill>
              </a:rPr>
              <a:t>Squeezing</a:t>
            </a:r>
            <a:r>
              <a:rPr lang="en-US" altLang="zh-Hans" sz="2800" dirty="0">
                <a:solidFill>
                  <a:schemeClr val="bg1"/>
                </a:solidFill>
              </a:rPr>
              <a:t>:</a:t>
            </a:r>
            <a:r>
              <a:rPr lang="zh-Hans" altLang="en-US" sz="2800" dirty="0">
                <a:solidFill>
                  <a:schemeClr val="bg1"/>
                </a:solidFill>
              </a:rPr>
              <a:t> </a:t>
            </a:r>
            <a:r>
              <a:rPr lang="en-US" altLang="zh-Hans" sz="2800" dirty="0">
                <a:solidFill>
                  <a:schemeClr val="bg1"/>
                </a:solidFill>
              </a:rPr>
              <a:t>A</a:t>
            </a:r>
            <a:r>
              <a:rPr lang="zh-Hans" altLang="en-US" sz="2800" dirty="0">
                <a:solidFill>
                  <a:schemeClr val="bg1"/>
                </a:solidFill>
              </a:rPr>
              <a:t> </a:t>
            </a:r>
            <a:r>
              <a:rPr lang="en-US" altLang="zh-Hans" sz="2800" dirty="0">
                <a:solidFill>
                  <a:schemeClr val="bg1"/>
                </a:solidFill>
              </a:rPr>
              <a:t>general</a:t>
            </a:r>
            <a:r>
              <a:rPr lang="zh-Hans" altLang="en-US" sz="2800" dirty="0">
                <a:solidFill>
                  <a:schemeClr val="bg1"/>
                </a:solidFill>
              </a:rPr>
              <a:t> </a:t>
            </a:r>
            <a:r>
              <a:rPr lang="en-US" altLang="zh-Hans" sz="2800" dirty="0">
                <a:solidFill>
                  <a:schemeClr val="bg1"/>
                </a:solidFill>
              </a:rPr>
              <a:t>framework</a:t>
            </a:r>
            <a:r>
              <a:rPr lang="zh-Hans" altLang="en-US" sz="2800" dirty="0">
                <a:solidFill>
                  <a:schemeClr val="bg1"/>
                </a:solidFill>
              </a:rPr>
              <a:t> </a:t>
            </a:r>
            <a:r>
              <a:rPr lang="en-US" altLang="zh-Hans" sz="2800" dirty="0">
                <a:solidFill>
                  <a:schemeClr val="bg1"/>
                </a:solidFill>
              </a:rPr>
              <a:t>that</a:t>
            </a:r>
            <a:r>
              <a:rPr lang="zh-Hans" altLang="en-US" sz="2800" dirty="0">
                <a:solidFill>
                  <a:schemeClr val="bg1"/>
                </a:solidFill>
              </a:rPr>
              <a:t> </a:t>
            </a:r>
            <a:r>
              <a:rPr lang="en-US" altLang="zh-Hans" sz="2800" dirty="0">
                <a:solidFill>
                  <a:schemeClr val="bg1"/>
                </a:solidFill>
              </a:rPr>
              <a:t>reduces</a:t>
            </a:r>
            <a:r>
              <a:rPr lang="zh-Hans" altLang="en-US" sz="2800" dirty="0">
                <a:solidFill>
                  <a:schemeClr val="bg1"/>
                </a:solidFill>
              </a:rPr>
              <a:t> </a:t>
            </a:r>
            <a:r>
              <a:rPr lang="en-US" altLang="zh-Hans" sz="2800" dirty="0">
                <a:solidFill>
                  <a:schemeClr val="bg1"/>
                </a:solidFill>
              </a:rPr>
              <a:t>the</a:t>
            </a:r>
            <a:r>
              <a:rPr lang="zh-Hans" altLang="en-US" sz="2800" dirty="0">
                <a:solidFill>
                  <a:schemeClr val="bg1"/>
                </a:solidFill>
              </a:rPr>
              <a:t> </a:t>
            </a:r>
            <a:r>
              <a:rPr lang="en-US" altLang="zh-Hans" sz="2800" dirty="0">
                <a:solidFill>
                  <a:schemeClr val="bg1"/>
                </a:solidFill>
              </a:rPr>
              <a:t>search</a:t>
            </a:r>
            <a:r>
              <a:rPr lang="zh-Hans" altLang="en-US" sz="2800" dirty="0">
                <a:solidFill>
                  <a:schemeClr val="bg1"/>
                </a:solidFill>
              </a:rPr>
              <a:t> </a:t>
            </a:r>
            <a:r>
              <a:rPr lang="en-US" altLang="zh-Hans" sz="2800" dirty="0">
                <a:solidFill>
                  <a:schemeClr val="bg1"/>
                </a:solidFill>
              </a:rPr>
              <a:t>space</a:t>
            </a:r>
            <a:r>
              <a:rPr lang="zh-Hans" altLang="en-US" sz="2800" dirty="0">
                <a:solidFill>
                  <a:schemeClr val="bg1"/>
                </a:solidFill>
              </a:rPr>
              <a:t> </a:t>
            </a:r>
            <a:r>
              <a:rPr lang="en-US" altLang="zh-Hans" sz="2800" dirty="0">
                <a:solidFill>
                  <a:schemeClr val="bg1"/>
                </a:solidFill>
              </a:rPr>
              <a:t>available</a:t>
            </a:r>
            <a:r>
              <a:rPr lang="zh-Hans" altLang="en-US" sz="2800" dirty="0">
                <a:solidFill>
                  <a:schemeClr val="bg1"/>
                </a:solidFill>
              </a:rPr>
              <a:t> </a:t>
            </a:r>
            <a:r>
              <a:rPr lang="en-US" altLang="zh-Hans" sz="2800" dirty="0">
                <a:solidFill>
                  <a:schemeClr val="bg1"/>
                </a:solidFill>
              </a:rPr>
              <a:t>for</a:t>
            </a:r>
            <a:r>
              <a:rPr lang="zh-Hans" altLang="en-US" sz="2800" dirty="0">
                <a:solidFill>
                  <a:schemeClr val="bg1"/>
                </a:solidFill>
              </a:rPr>
              <a:t> </a:t>
            </a:r>
            <a:r>
              <a:rPr lang="en-US" altLang="zh-Hans" sz="2800" dirty="0">
                <a:solidFill>
                  <a:schemeClr val="bg1"/>
                </a:solidFill>
              </a:rPr>
              <a:t>an</a:t>
            </a:r>
            <a:r>
              <a:rPr lang="zh-Hans" altLang="en-US" sz="2800" dirty="0">
                <a:solidFill>
                  <a:schemeClr val="bg1"/>
                </a:solidFill>
              </a:rPr>
              <a:t> </a:t>
            </a:r>
            <a:r>
              <a:rPr lang="en-US" altLang="zh-Hans" sz="2800" dirty="0">
                <a:solidFill>
                  <a:schemeClr val="bg1"/>
                </a:solidFill>
              </a:rPr>
              <a:t>adversary</a:t>
            </a:r>
            <a:r>
              <a:rPr lang="zh-Hans" altLang="en-US" sz="2800" dirty="0">
                <a:solidFill>
                  <a:schemeClr val="bg1"/>
                </a:solidFill>
              </a:rPr>
              <a:t> </a:t>
            </a:r>
            <a:r>
              <a:rPr lang="en-US" altLang="zh-Hans" sz="2800" dirty="0">
                <a:solidFill>
                  <a:schemeClr val="bg1"/>
                </a:solidFill>
              </a:rPr>
              <a:t>and</a:t>
            </a:r>
            <a:r>
              <a:rPr lang="zh-Hans" altLang="en-US" sz="2800" dirty="0">
                <a:solidFill>
                  <a:schemeClr val="bg1"/>
                </a:solidFill>
              </a:rPr>
              <a:t> </a:t>
            </a:r>
            <a:r>
              <a:rPr lang="en-US" altLang="zh-Hans" sz="2800" dirty="0">
                <a:solidFill>
                  <a:schemeClr val="bg1"/>
                </a:solidFill>
              </a:rPr>
              <a:t>detects</a:t>
            </a:r>
            <a:r>
              <a:rPr lang="zh-Hans" altLang="en-US" sz="2800" dirty="0">
                <a:solidFill>
                  <a:schemeClr val="bg1"/>
                </a:solidFill>
              </a:rPr>
              <a:t> </a:t>
            </a:r>
            <a:r>
              <a:rPr lang="en-US" altLang="zh-Hans" sz="2800" dirty="0">
                <a:solidFill>
                  <a:schemeClr val="bg1"/>
                </a:solidFill>
              </a:rPr>
              <a:t>adversarial</a:t>
            </a:r>
            <a:r>
              <a:rPr lang="zh-Hans" altLang="en-US" sz="2800" dirty="0">
                <a:solidFill>
                  <a:schemeClr val="bg1"/>
                </a:solidFill>
              </a:rPr>
              <a:t> </a:t>
            </a:r>
            <a:r>
              <a:rPr lang="en-US" altLang="zh-Hans" sz="2800" dirty="0">
                <a:solidFill>
                  <a:schemeClr val="bg1"/>
                </a:solidFill>
              </a:rPr>
              <a:t>examples.</a:t>
            </a:r>
            <a:endParaRPr lang="en-US" sz="2800" dirty="0">
              <a:solidFill>
                <a:schemeClr val="bg1"/>
              </a:solidFill>
            </a:endParaRPr>
          </a:p>
        </p:txBody>
      </p:sp>
    </p:spTree>
    <p:extLst>
      <p:ext uri="{BB962C8B-B14F-4D97-AF65-F5344CB8AC3E}">
        <p14:creationId xmlns:p14="http://schemas.microsoft.com/office/powerpoint/2010/main" val="190497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NIPS’17 AML Defense Challenge</a:t>
            </a:r>
          </a:p>
        </p:txBody>
      </p:sp>
      <p:sp>
        <p:nvSpPr>
          <p:cNvPr id="3" name="Content Placeholder 2"/>
          <p:cNvSpPr>
            <a:spLocks noGrp="1"/>
          </p:cNvSpPr>
          <p:nvPr>
            <p:ph idx="1"/>
          </p:nvPr>
        </p:nvSpPr>
        <p:spPr>
          <a:xfrm>
            <a:off x="838200" y="1825624"/>
            <a:ext cx="10515600" cy="5032375"/>
          </a:xfrm>
        </p:spPr>
        <p:txBody>
          <a:bodyPr>
            <a:normAutofit/>
          </a:bodyPr>
          <a:lstStyle/>
          <a:p>
            <a:r>
              <a:rPr lang="en-US" dirty="0"/>
              <a:t>Different threat model: Unknown target model and defense.</a:t>
            </a:r>
          </a:p>
          <a:p>
            <a:r>
              <a:rPr lang="en-US" dirty="0"/>
              <a:t>Top 4 defense submissions:</a:t>
            </a:r>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38543317"/>
              </p:ext>
            </p:extLst>
          </p:nvPr>
        </p:nvGraphicFramePr>
        <p:xfrm>
          <a:off x="1273372" y="2833051"/>
          <a:ext cx="9645256" cy="3017520"/>
        </p:xfrm>
        <a:graphic>
          <a:graphicData uri="http://schemas.openxmlformats.org/drawingml/2006/table">
            <a:tbl>
              <a:tblPr firstRow="1" bandRow="1">
                <a:tableStyleId>{5C22544A-7EE6-4342-B048-85BDC9FD1C3A}</a:tableStyleId>
              </a:tblPr>
              <a:tblGrid>
                <a:gridCol w="299778">
                  <a:extLst>
                    <a:ext uri="{9D8B030D-6E8A-4147-A177-3AD203B41FA5}">
                      <a16:colId xmlns:a16="http://schemas.microsoft.com/office/drawing/2014/main" val="20000"/>
                    </a:ext>
                  </a:extLst>
                </a:gridCol>
                <a:gridCol w="1890793">
                  <a:extLst>
                    <a:ext uri="{9D8B030D-6E8A-4147-A177-3AD203B41FA5}">
                      <a16:colId xmlns:a16="http://schemas.microsoft.com/office/drawing/2014/main" val="20001"/>
                    </a:ext>
                  </a:extLst>
                </a:gridCol>
                <a:gridCol w="6509288">
                  <a:extLst>
                    <a:ext uri="{9D8B030D-6E8A-4147-A177-3AD203B41FA5}">
                      <a16:colId xmlns:a16="http://schemas.microsoft.com/office/drawing/2014/main" val="20002"/>
                    </a:ext>
                  </a:extLst>
                </a:gridCol>
                <a:gridCol w="945397">
                  <a:extLst>
                    <a:ext uri="{9D8B030D-6E8A-4147-A177-3AD203B41FA5}">
                      <a16:colId xmlns:a16="http://schemas.microsoft.com/office/drawing/2014/main" val="20003"/>
                    </a:ext>
                  </a:extLst>
                </a:gridCol>
              </a:tblGrid>
              <a:tr h="370840">
                <a:tc>
                  <a:txBody>
                    <a:bodyPr/>
                    <a:lstStyle/>
                    <a:p>
                      <a:pPr algn="ctr"/>
                      <a:endParaRPr lang="en-US" sz="2400" dirty="0"/>
                    </a:p>
                  </a:txBody>
                  <a:tcPr/>
                </a:tc>
                <a:tc>
                  <a:txBody>
                    <a:bodyPr/>
                    <a:lstStyle/>
                    <a:p>
                      <a:pPr algn="ctr"/>
                      <a:r>
                        <a:rPr lang="en-US" sz="2400" dirty="0"/>
                        <a:t>Username</a:t>
                      </a:r>
                    </a:p>
                  </a:txBody>
                  <a:tcPr/>
                </a:tc>
                <a:tc>
                  <a:txBody>
                    <a:bodyPr/>
                    <a:lstStyle/>
                    <a:p>
                      <a:pPr algn="ctr"/>
                      <a:r>
                        <a:rPr lang="en-US" sz="2400" dirty="0"/>
                        <a:t>Basic Idea</a:t>
                      </a:r>
                    </a:p>
                  </a:txBody>
                  <a:tcPr/>
                </a:tc>
                <a:tc>
                  <a:txBody>
                    <a:bodyPr/>
                    <a:lstStyle/>
                    <a:p>
                      <a:pPr algn="ctr"/>
                      <a:r>
                        <a:rPr lang="en-US" sz="2400" dirty="0"/>
                        <a:t>Score</a:t>
                      </a:r>
                    </a:p>
                  </a:txBody>
                  <a:tcPr/>
                </a:tc>
                <a:extLst>
                  <a:ext uri="{0D108BD9-81ED-4DB2-BD59-A6C34878D82A}">
                    <a16:rowId xmlns:a16="http://schemas.microsoft.com/office/drawing/2014/main" val="10000"/>
                  </a:ext>
                </a:extLst>
              </a:tr>
              <a:tr h="370840">
                <a:tc>
                  <a:txBody>
                    <a:bodyPr/>
                    <a:lstStyle/>
                    <a:p>
                      <a:pPr algn="ctr"/>
                      <a:r>
                        <a:rPr lang="en-US" sz="2400" dirty="0"/>
                        <a:t>1</a:t>
                      </a:r>
                    </a:p>
                  </a:txBody>
                  <a:tcPr/>
                </a:tc>
                <a:tc>
                  <a:txBody>
                    <a:bodyPr/>
                    <a:lstStyle/>
                    <a:p>
                      <a:pPr algn="ctr"/>
                      <a:r>
                        <a:rPr lang="en-US" sz="2400" dirty="0" err="1"/>
                        <a:t>liaofz</a:t>
                      </a:r>
                      <a:endParaRPr lang="en-US" sz="2400" dirty="0"/>
                    </a:p>
                  </a:txBody>
                  <a:tcPr/>
                </a:tc>
                <a:tc>
                  <a:txBody>
                    <a:bodyPr/>
                    <a:lstStyle/>
                    <a:p>
                      <a:pPr algn="ctr"/>
                      <a:r>
                        <a:rPr lang="en-US" sz="2400" dirty="0" err="1"/>
                        <a:t>Denoise</a:t>
                      </a:r>
                      <a:r>
                        <a:rPr lang="en-US" sz="2400" dirty="0"/>
                        <a:t> </a:t>
                      </a:r>
                      <a:r>
                        <a:rPr lang="en-US" sz="2400" dirty="0" err="1"/>
                        <a:t>autoencoder</a:t>
                      </a:r>
                      <a:r>
                        <a:rPr lang="en-US" sz="2400" baseline="0" dirty="0"/>
                        <a:t> trained with adv. examples </a:t>
                      </a:r>
                    </a:p>
                    <a:p>
                      <a:pPr algn="ctr"/>
                      <a:r>
                        <a:rPr lang="en-US" sz="2400" baseline="0" dirty="0"/>
                        <a:t>+ model ensemble</a:t>
                      </a:r>
                      <a:endParaRPr lang="en-US" sz="2400" dirty="0"/>
                    </a:p>
                  </a:txBody>
                  <a:tcPr/>
                </a:tc>
                <a:tc>
                  <a:txBody>
                    <a:bodyPr/>
                    <a:lstStyle/>
                    <a:p>
                      <a:pPr algn="ctr"/>
                      <a:r>
                        <a:rPr lang="en-US" sz="2400" dirty="0"/>
                        <a:t>95.32</a:t>
                      </a:r>
                    </a:p>
                  </a:txBody>
                  <a:tcPr/>
                </a:tc>
                <a:extLst>
                  <a:ext uri="{0D108BD9-81ED-4DB2-BD59-A6C34878D82A}">
                    <a16:rowId xmlns:a16="http://schemas.microsoft.com/office/drawing/2014/main" val="10001"/>
                  </a:ext>
                </a:extLst>
              </a:tr>
              <a:tr h="370840">
                <a:tc>
                  <a:txBody>
                    <a:bodyPr/>
                    <a:lstStyle/>
                    <a:p>
                      <a:pPr algn="ctr"/>
                      <a:r>
                        <a:rPr lang="en-US" sz="2400" dirty="0"/>
                        <a:t>2</a:t>
                      </a:r>
                    </a:p>
                  </a:txBody>
                  <a:tcPr/>
                </a:tc>
                <a:tc>
                  <a:txBody>
                    <a:bodyPr/>
                    <a:lstStyle/>
                    <a:p>
                      <a:pPr algn="ctr"/>
                      <a:r>
                        <a:rPr lang="en-US" sz="2400" dirty="0" err="1"/>
                        <a:t>cihangxie</a:t>
                      </a:r>
                      <a:endParaRPr lang="en-US" sz="2400" dirty="0"/>
                    </a:p>
                  </a:txBody>
                  <a:tcPr/>
                </a:tc>
                <a:tc>
                  <a:txBody>
                    <a:bodyPr/>
                    <a:lstStyle/>
                    <a:p>
                      <a:pPr algn="ctr"/>
                      <a:r>
                        <a:rPr lang="en-US" sz="2400" dirty="0"/>
                        <a:t>Random resizing</a:t>
                      </a:r>
                      <a:r>
                        <a:rPr lang="en-US" sz="2400" baseline="0" dirty="0"/>
                        <a:t> + random padding.</a:t>
                      </a:r>
                      <a:endParaRPr lang="en-US" sz="2400" dirty="0"/>
                    </a:p>
                  </a:txBody>
                  <a:tcPr/>
                </a:tc>
                <a:tc>
                  <a:txBody>
                    <a:bodyPr/>
                    <a:lstStyle/>
                    <a:p>
                      <a:pPr algn="ctr"/>
                      <a:r>
                        <a:rPr lang="en-US" sz="2400" dirty="0"/>
                        <a:t>92.35</a:t>
                      </a:r>
                    </a:p>
                  </a:txBody>
                  <a:tcPr/>
                </a:tc>
                <a:extLst>
                  <a:ext uri="{0D108BD9-81ED-4DB2-BD59-A6C34878D82A}">
                    <a16:rowId xmlns:a16="http://schemas.microsoft.com/office/drawing/2014/main" val="10002"/>
                  </a:ext>
                </a:extLst>
              </a:tr>
              <a:tr h="370840">
                <a:tc>
                  <a:txBody>
                    <a:bodyPr/>
                    <a:lstStyle/>
                    <a:p>
                      <a:pPr algn="ctr"/>
                      <a:r>
                        <a:rPr lang="en-US" sz="2400" dirty="0"/>
                        <a:t>3</a:t>
                      </a:r>
                    </a:p>
                  </a:txBody>
                  <a:tcPr/>
                </a:tc>
                <a:tc>
                  <a:txBody>
                    <a:bodyPr/>
                    <a:lstStyle/>
                    <a:p>
                      <a:pPr algn="ctr"/>
                      <a:r>
                        <a:rPr lang="en-US" sz="2400" dirty="0" err="1"/>
                        <a:t>anlthms</a:t>
                      </a:r>
                      <a:endParaRPr lang="en-US" sz="2400" dirty="0"/>
                    </a:p>
                  </a:txBody>
                  <a:tcPr/>
                </a:tc>
                <a:tc>
                  <a:txBody>
                    <a:bodyPr/>
                    <a:lstStyle/>
                    <a:p>
                      <a:pPr algn="ctr"/>
                      <a:r>
                        <a:rPr lang="en-US" sz="2400" dirty="0"/>
                        <a:t>JPEG compression</a:t>
                      </a:r>
                      <a:r>
                        <a:rPr lang="en-US" sz="2400" baseline="0" dirty="0"/>
                        <a:t> + random affine transformation </a:t>
                      </a:r>
                    </a:p>
                    <a:p>
                      <a:pPr algn="ctr"/>
                      <a:r>
                        <a:rPr lang="en-US" sz="2400" baseline="0" dirty="0"/>
                        <a:t>+ model ensemble.</a:t>
                      </a:r>
                      <a:endParaRPr lang="en-US" sz="2400" dirty="0"/>
                    </a:p>
                  </a:txBody>
                  <a:tcPr/>
                </a:tc>
                <a:tc>
                  <a:txBody>
                    <a:bodyPr/>
                    <a:lstStyle/>
                    <a:p>
                      <a:pPr algn="ctr"/>
                      <a:r>
                        <a:rPr lang="en-US" sz="2400" dirty="0"/>
                        <a:t>91.48</a:t>
                      </a:r>
                    </a:p>
                  </a:txBody>
                  <a:tcPr/>
                </a:tc>
                <a:extLst>
                  <a:ext uri="{0D108BD9-81ED-4DB2-BD59-A6C34878D82A}">
                    <a16:rowId xmlns:a16="http://schemas.microsoft.com/office/drawing/2014/main" val="10003"/>
                  </a:ext>
                </a:extLst>
              </a:tr>
              <a:tr h="370840">
                <a:tc>
                  <a:txBody>
                    <a:bodyPr/>
                    <a:lstStyle/>
                    <a:p>
                      <a:pPr algn="ctr"/>
                      <a:r>
                        <a:rPr lang="en-US" sz="2400" dirty="0"/>
                        <a:t>4</a:t>
                      </a:r>
                    </a:p>
                  </a:txBody>
                  <a:tcPr/>
                </a:tc>
                <a:tc>
                  <a:txBody>
                    <a:bodyPr/>
                    <a:lstStyle/>
                    <a:p>
                      <a:pPr algn="ctr"/>
                      <a:r>
                        <a:rPr lang="en-US" sz="2400" dirty="0" err="1"/>
                        <a:t>erkowa</a:t>
                      </a:r>
                      <a:endParaRPr lang="en-US" sz="2400" dirty="0"/>
                    </a:p>
                  </a:txBody>
                  <a:tcPr/>
                </a:tc>
                <a:tc>
                  <a:txBody>
                    <a:bodyPr/>
                    <a:lstStyle/>
                    <a:p>
                      <a:pPr algn="ctr"/>
                      <a:r>
                        <a:rPr lang="en-US" sz="2400" dirty="0"/>
                        <a:t>2x2 Median filter + model ensemble.</a:t>
                      </a:r>
                    </a:p>
                  </a:txBody>
                  <a:tcPr/>
                </a:tc>
                <a:tc>
                  <a:txBody>
                    <a:bodyPr/>
                    <a:lstStyle/>
                    <a:p>
                      <a:pPr algn="ctr"/>
                      <a:r>
                        <a:rPr lang="en-US" sz="2400" dirty="0"/>
                        <a:t>91.20</a:t>
                      </a:r>
                    </a:p>
                  </a:txBody>
                  <a:tcPr/>
                </a:tc>
                <a:extLst>
                  <a:ext uri="{0D108BD9-81ED-4DB2-BD59-A6C34878D82A}">
                    <a16:rowId xmlns:a16="http://schemas.microsoft.com/office/drawing/2014/main" val="10004"/>
                  </a:ext>
                </a:extLst>
              </a:tr>
            </a:tbl>
          </a:graphicData>
        </a:graphic>
      </p:graphicFrame>
      <p:sp>
        <p:nvSpPr>
          <p:cNvPr id="10" name="Slide Number Placeholder 9">
            <a:extLst>
              <a:ext uri="{FF2B5EF4-FFF2-40B4-BE49-F238E27FC236}">
                <a16:creationId xmlns:a16="http://schemas.microsoft.com/office/drawing/2014/main" id="{2094D679-4D57-414A-AC1B-E71A2BD26714}"/>
              </a:ext>
            </a:extLst>
          </p:cNvPr>
          <p:cNvSpPr>
            <a:spLocks noGrp="1"/>
          </p:cNvSpPr>
          <p:nvPr>
            <p:ph type="sldNum" sz="quarter" idx="12"/>
          </p:nvPr>
        </p:nvSpPr>
        <p:spPr/>
        <p:txBody>
          <a:bodyPr/>
          <a:lstStyle/>
          <a:p>
            <a:fld id="{52F925AC-82DF-0047-9C87-F26B41A1B8A7}" type="slidenum">
              <a:rPr lang="en-US" smtClean="0"/>
              <a:t>30</a:t>
            </a:fld>
            <a:endParaRPr lang="en-US"/>
          </a:p>
        </p:txBody>
      </p:sp>
      <p:sp>
        <p:nvSpPr>
          <p:cNvPr id="16" name="TextBox 15">
            <a:extLst>
              <a:ext uri="{FF2B5EF4-FFF2-40B4-BE49-F238E27FC236}">
                <a16:creationId xmlns:a16="http://schemas.microsoft.com/office/drawing/2014/main" id="{24844A56-EE16-9F4A-8B28-B78301EC0C1C}"/>
              </a:ext>
            </a:extLst>
          </p:cNvPr>
          <p:cNvSpPr txBox="1"/>
          <p:nvPr/>
        </p:nvSpPr>
        <p:spPr>
          <a:xfrm>
            <a:off x="2059635" y="5927711"/>
            <a:ext cx="7560531" cy="954107"/>
          </a:xfrm>
          <a:prstGeom prst="rect">
            <a:avLst/>
          </a:prstGeom>
          <a:noFill/>
        </p:spPr>
        <p:txBody>
          <a:bodyPr wrap="none" rtlCol="0">
            <a:spAutoFit/>
          </a:bodyPr>
          <a:lstStyle/>
          <a:p>
            <a:r>
              <a:rPr lang="en-US" sz="2800" dirty="0">
                <a:solidFill>
                  <a:srgbClr val="FF0000"/>
                </a:solidFill>
              </a:rPr>
              <a:t>None of them is robust against adaptive adversary.</a:t>
            </a:r>
          </a:p>
          <a:p>
            <a:endParaRPr lang="en-US" sz="2800" dirty="0">
              <a:solidFill>
                <a:srgbClr val="FF0000"/>
              </a:solidFill>
            </a:endParaRPr>
          </a:p>
        </p:txBody>
      </p:sp>
    </p:spTree>
    <p:extLst>
      <p:ext uri="{BB962C8B-B14F-4D97-AF65-F5344CB8AC3E}">
        <p14:creationId xmlns:p14="http://schemas.microsoft.com/office/powerpoint/2010/main" val="194057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5293-93D6-BB4B-8D34-BC0D189E2A14}"/>
              </a:ext>
            </a:extLst>
          </p:cNvPr>
          <p:cNvSpPr>
            <a:spLocks noGrp="1"/>
          </p:cNvSpPr>
          <p:nvPr>
            <p:ph type="title"/>
          </p:nvPr>
        </p:nvSpPr>
        <p:spPr/>
        <p:txBody>
          <a:bodyPr/>
          <a:lstStyle/>
          <a:p>
            <a:r>
              <a:rPr lang="en-US" dirty="0"/>
              <a:t>Roadmap</a:t>
            </a:r>
          </a:p>
        </p:txBody>
      </p:sp>
      <p:sp>
        <p:nvSpPr>
          <p:cNvPr id="3" name="Content Placeholder 2">
            <a:extLst>
              <a:ext uri="{FF2B5EF4-FFF2-40B4-BE49-F238E27FC236}">
                <a16:creationId xmlns:a16="http://schemas.microsoft.com/office/drawing/2014/main" id="{5A24A1B1-C2D7-9941-8CEA-FAA3E70BEB2A}"/>
              </a:ext>
            </a:extLst>
          </p:cNvPr>
          <p:cNvSpPr>
            <a:spLocks noGrp="1"/>
          </p:cNvSpPr>
          <p:nvPr>
            <p:ph idx="1"/>
          </p:nvPr>
        </p:nvSpPr>
        <p:spPr/>
        <p:txBody>
          <a:bodyPr/>
          <a:lstStyle/>
          <a:p>
            <a:r>
              <a:rPr lang="en-US" dirty="0"/>
              <a:t>Feature Squeezing Detection Framework</a:t>
            </a:r>
          </a:p>
          <a:p>
            <a:endParaRPr lang="en-US" dirty="0"/>
          </a:p>
          <a:p>
            <a:r>
              <a:rPr lang="en-US" dirty="0"/>
              <a:t>Feature Squeezers</a:t>
            </a:r>
          </a:p>
          <a:p>
            <a:pPr lvl="1"/>
            <a:r>
              <a:rPr lang="en-US" dirty="0"/>
              <a:t>Bit Depth Reduction</a:t>
            </a:r>
          </a:p>
          <a:p>
            <a:pPr lvl="1"/>
            <a:r>
              <a:rPr lang="en-US" dirty="0"/>
              <a:t>Spatial Smoothing</a:t>
            </a:r>
          </a:p>
          <a:p>
            <a:pPr lvl="1"/>
            <a:endParaRPr lang="en-US" dirty="0"/>
          </a:p>
          <a:p>
            <a:r>
              <a:rPr lang="en-US" dirty="0"/>
              <a:t>Detection Evaluation</a:t>
            </a:r>
          </a:p>
          <a:p>
            <a:pPr lvl="1"/>
            <a:r>
              <a:rPr lang="en-US" dirty="0"/>
              <a:t>Oblivious adversary</a:t>
            </a:r>
          </a:p>
          <a:p>
            <a:pPr lvl="1"/>
            <a:r>
              <a:rPr lang="en-US" dirty="0"/>
              <a:t>Adaptive adversary</a:t>
            </a:r>
          </a:p>
        </p:txBody>
      </p:sp>
      <p:sp>
        <p:nvSpPr>
          <p:cNvPr id="4" name="Slide Number Placeholder 3">
            <a:extLst>
              <a:ext uri="{FF2B5EF4-FFF2-40B4-BE49-F238E27FC236}">
                <a16:creationId xmlns:a16="http://schemas.microsoft.com/office/drawing/2014/main" id="{D168D977-1AE2-E149-9A1D-7591153BA00C}"/>
              </a:ext>
            </a:extLst>
          </p:cNvPr>
          <p:cNvSpPr>
            <a:spLocks noGrp="1"/>
          </p:cNvSpPr>
          <p:nvPr>
            <p:ph type="sldNum" sz="quarter" idx="12"/>
          </p:nvPr>
        </p:nvSpPr>
        <p:spPr/>
        <p:txBody>
          <a:bodyPr/>
          <a:lstStyle/>
          <a:p>
            <a:fld id="{52F925AC-82DF-0047-9C87-F26B41A1B8A7}" type="slidenum">
              <a:rPr lang="en-US" smtClean="0"/>
              <a:t>4</a:t>
            </a:fld>
            <a:endParaRPr lang="en-US"/>
          </a:p>
        </p:txBody>
      </p:sp>
    </p:spTree>
    <p:extLst>
      <p:ext uri="{BB962C8B-B14F-4D97-AF65-F5344CB8AC3E}">
        <p14:creationId xmlns:p14="http://schemas.microsoft.com/office/powerpoint/2010/main" val="1595042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67EF-DE73-C942-A21F-584DE966867A}"/>
              </a:ext>
            </a:extLst>
          </p:cNvPr>
          <p:cNvSpPr>
            <a:spLocks noGrp="1"/>
          </p:cNvSpPr>
          <p:nvPr>
            <p:ph type="title"/>
          </p:nvPr>
        </p:nvSpPr>
        <p:spPr/>
        <p:txBody>
          <a:bodyPr/>
          <a:lstStyle/>
          <a:p>
            <a:r>
              <a:rPr lang="en-US" altLang="zh-Hans" dirty="0"/>
              <a:t>Detection</a:t>
            </a:r>
            <a:r>
              <a:rPr lang="zh-Hans" altLang="en-US" dirty="0"/>
              <a:t> </a:t>
            </a:r>
            <a:r>
              <a:rPr lang="en-US" altLang="zh-Hans" dirty="0"/>
              <a:t>Framework</a:t>
            </a:r>
            <a:endParaRPr lang="en-US" dirty="0"/>
          </a:p>
        </p:txBody>
      </p:sp>
      <p:sp>
        <p:nvSpPr>
          <p:cNvPr id="4" name="Slide Number Placeholder 3">
            <a:extLst>
              <a:ext uri="{FF2B5EF4-FFF2-40B4-BE49-F238E27FC236}">
                <a16:creationId xmlns:a16="http://schemas.microsoft.com/office/drawing/2014/main" id="{B974A3DA-CE8B-8642-98AE-64080DED2D4E}"/>
              </a:ext>
            </a:extLst>
          </p:cNvPr>
          <p:cNvSpPr>
            <a:spLocks noGrp="1"/>
          </p:cNvSpPr>
          <p:nvPr>
            <p:ph type="sldNum" sz="quarter" idx="12"/>
          </p:nvPr>
        </p:nvSpPr>
        <p:spPr/>
        <p:txBody>
          <a:bodyPr/>
          <a:lstStyle/>
          <a:p>
            <a:fld id="{52F925AC-82DF-0047-9C87-F26B41A1B8A7}" type="slidenum">
              <a:rPr lang="en-US" smtClean="0"/>
              <a:t>5</a:t>
            </a:fld>
            <a:endParaRPr lang="en-US" dirty="0"/>
          </a:p>
        </p:txBody>
      </p:sp>
      <p:grpSp>
        <p:nvGrpSpPr>
          <p:cNvPr id="58" name="Group 57">
            <a:extLst>
              <a:ext uri="{FF2B5EF4-FFF2-40B4-BE49-F238E27FC236}">
                <a16:creationId xmlns:a16="http://schemas.microsoft.com/office/drawing/2014/main" id="{9800F771-C38C-CD47-900C-6826359F10CE}"/>
              </a:ext>
            </a:extLst>
          </p:cNvPr>
          <p:cNvGrpSpPr/>
          <p:nvPr/>
        </p:nvGrpSpPr>
        <p:grpSpPr>
          <a:xfrm>
            <a:off x="632891" y="2262311"/>
            <a:ext cx="6091150" cy="2968308"/>
            <a:chOff x="632891" y="2262311"/>
            <a:chExt cx="6091150" cy="2968308"/>
          </a:xfrm>
        </p:grpSpPr>
        <p:grpSp>
          <p:nvGrpSpPr>
            <p:cNvPr id="88" name="Group 87">
              <a:extLst>
                <a:ext uri="{FF2B5EF4-FFF2-40B4-BE49-F238E27FC236}">
                  <a16:creationId xmlns:a16="http://schemas.microsoft.com/office/drawing/2014/main" id="{5C010270-0B20-4944-89CF-3339D10DBAC4}"/>
                </a:ext>
              </a:extLst>
            </p:cNvPr>
            <p:cNvGrpSpPr/>
            <p:nvPr/>
          </p:nvGrpSpPr>
          <p:grpSpPr>
            <a:xfrm>
              <a:off x="632891" y="2262311"/>
              <a:ext cx="5545884" cy="2968308"/>
              <a:chOff x="632891" y="2262311"/>
              <a:chExt cx="5545884" cy="2968308"/>
            </a:xfrm>
          </p:grpSpPr>
          <p:sp>
            <p:nvSpPr>
              <p:cNvPr id="8" name="Rectangle 7">
                <a:extLst>
                  <a:ext uri="{FF2B5EF4-FFF2-40B4-BE49-F238E27FC236}">
                    <a16:creationId xmlns:a16="http://schemas.microsoft.com/office/drawing/2014/main" id="{5BC03136-4CE5-2943-AB19-1D4064ED947F}"/>
                  </a:ext>
                </a:extLst>
              </p:cNvPr>
              <p:cNvSpPr/>
              <p:nvPr/>
            </p:nvSpPr>
            <p:spPr>
              <a:xfrm>
                <a:off x="3273626" y="2262311"/>
                <a:ext cx="1476093" cy="8922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charset="0"/>
                    <a:ea typeface="Times New Roman" charset="0"/>
                    <a:cs typeface="Times New Roman" charset="0"/>
                  </a:rPr>
                  <a:t>Model</a:t>
                </a:r>
              </a:p>
            </p:txBody>
          </p:sp>
          <p:sp>
            <p:nvSpPr>
              <p:cNvPr id="13" name="TextBox 12">
                <a:extLst>
                  <a:ext uri="{FF2B5EF4-FFF2-40B4-BE49-F238E27FC236}">
                    <a16:creationId xmlns:a16="http://schemas.microsoft.com/office/drawing/2014/main" id="{EE604788-694F-6545-ADA4-724FEB63010F}"/>
                  </a:ext>
                </a:extLst>
              </p:cNvPr>
              <p:cNvSpPr txBox="1"/>
              <p:nvPr/>
            </p:nvSpPr>
            <p:spPr>
              <a:xfrm flipH="1">
                <a:off x="4785203" y="2315643"/>
                <a:ext cx="1393572" cy="538448"/>
              </a:xfrm>
              <a:prstGeom prst="rect">
                <a:avLst/>
              </a:prstGeom>
              <a:noFill/>
            </p:spPr>
            <p:txBody>
              <a:bodyPr wrap="square" rtlCol="0">
                <a:spAutoFit/>
              </a:bodyPr>
              <a:lstStyle/>
              <a:p>
                <a:r>
                  <a:rPr lang="en-US" sz="2000" i="1" dirty="0">
                    <a:latin typeface="Times New Roman" charset="0"/>
                    <a:ea typeface="Times New Roman" charset="0"/>
                    <a:cs typeface="Times New Roman" charset="0"/>
                  </a:rPr>
                  <a:t>Prediction</a:t>
                </a:r>
                <a:r>
                  <a:rPr lang="en-US" sz="2000" i="1" baseline="-25000" dirty="0">
                    <a:latin typeface="Times New Roman" charset="0"/>
                    <a:ea typeface="Times New Roman" charset="0"/>
                    <a:cs typeface="Times New Roman" charset="0"/>
                  </a:rPr>
                  <a:t>0</a:t>
                </a:r>
              </a:p>
            </p:txBody>
          </p:sp>
          <p:sp>
            <p:nvSpPr>
              <p:cNvPr id="18" name="TextBox 17">
                <a:extLst>
                  <a:ext uri="{FF2B5EF4-FFF2-40B4-BE49-F238E27FC236}">
                    <a16:creationId xmlns:a16="http://schemas.microsoft.com/office/drawing/2014/main" id="{E67C4CB5-3249-E44B-9D96-8AC8E5BD91BB}"/>
                  </a:ext>
                </a:extLst>
              </p:cNvPr>
              <p:cNvSpPr txBox="1"/>
              <p:nvPr/>
            </p:nvSpPr>
            <p:spPr>
              <a:xfrm>
                <a:off x="931436" y="4692171"/>
                <a:ext cx="813837" cy="538448"/>
              </a:xfrm>
              <a:prstGeom prst="rect">
                <a:avLst/>
              </a:prstGeom>
              <a:noFill/>
            </p:spPr>
            <p:txBody>
              <a:bodyPr wrap="square" rtlCol="0">
                <a:spAutoFit/>
              </a:bodyPr>
              <a:lstStyle/>
              <a:p>
                <a:pPr algn="ctr"/>
                <a:r>
                  <a:rPr lang="en-US" sz="2000" dirty="0">
                    <a:solidFill>
                      <a:schemeClr val="tx1"/>
                    </a:solidFill>
                    <a:latin typeface="Times New Roman" charset="0"/>
                    <a:ea typeface="Times New Roman" charset="0"/>
                    <a:cs typeface="Times New Roman" charset="0"/>
                  </a:rPr>
                  <a:t>Input</a:t>
                </a:r>
              </a:p>
            </p:txBody>
          </p:sp>
          <p:pic>
            <p:nvPicPr>
              <p:cNvPr id="31" name="Picture 30">
                <a:extLst>
                  <a:ext uri="{FF2B5EF4-FFF2-40B4-BE49-F238E27FC236}">
                    <a16:creationId xmlns:a16="http://schemas.microsoft.com/office/drawing/2014/main" id="{9A82DF0F-9255-E846-B94C-94A202801A87}"/>
                  </a:ext>
                </a:extLst>
              </p:cNvPr>
              <p:cNvPicPr>
                <a:picLocks noChangeAspect="1"/>
              </p:cNvPicPr>
              <p:nvPr/>
            </p:nvPicPr>
            <p:blipFill>
              <a:blip r:embed="rId3"/>
              <a:stretch>
                <a:fillRect/>
              </a:stretch>
            </p:blipFill>
            <p:spPr>
              <a:xfrm>
                <a:off x="632891" y="3229813"/>
                <a:ext cx="1429304" cy="1452285"/>
              </a:xfrm>
              <a:prstGeom prst="rect">
                <a:avLst/>
              </a:prstGeom>
              <a:ln>
                <a:noFill/>
              </a:ln>
              <a:effectLst>
                <a:outerShdw blurRad="292100" dist="139700" dir="2700000" algn="tl" rotWithShape="0">
                  <a:srgbClr val="333333">
                    <a:alpha val="65000"/>
                  </a:srgbClr>
                </a:outerShdw>
              </a:effectLst>
            </p:spPr>
          </p:pic>
          <p:cxnSp>
            <p:nvCxnSpPr>
              <p:cNvPr id="32" name="Elbow Connector 31">
                <a:extLst>
                  <a:ext uri="{FF2B5EF4-FFF2-40B4-BE49-F238E27FC236}">
                    <a16:creationId xmlns:a16="http://schemas.microsoft.com/office/drawing/2014/main" id="{FACE5B90-C3C0-7C42-BE58-22BA6B18EFBD}"/>
                  </a:ext>
                </a:extLst>
              </p:cNvPr>
              <p:cNvCxnSpPr>
                <a:endCxn id="8" idx="1"/>
              </p:cNvCxnSpPr>
              <p:nvPr/>
            </p:nvCxnSpPr>
            <p:spPr>
              <a:xfrm flipV="1">
                <a:off x="2062195" y="2708447"/>
                <a:ext cx="1211431" cy="1247509"/>
              </a:xfrm>
              <a:prstGeom prst="bentConnector3">
                <a:avLst>
                  <a:gd name="adj1" fmla="val 32248"/>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19" name="Elbow Connector 18">
              <a:extLst>
                <a:ext uri="{FF2B5EF4-FFF2-40B4-BE49-F238E27FC236}">
                  <a16:creationId xmlns:a16="http://schemas.microsoft.com/office/drawing/2014/main" id="{64DD3D4D-9447-7640-8206-E41D2BA3A9DC}"/>
                </a:ext>
              </a:extLst>
            </p:cNvPr>
            <p:cNvCxnSpPr>
              <a:cxnSpLocks/>
              <a:stCxn id="8" idx="3"/>
              <a:endCxn id="7" idx="0"/>
            </p:cNvCxnSpPr>
            <p:nvPr/>
          </p:nvCxnSpPr>
          <p:spPr>
            <a:xfrm>
              <a:off x="4749719" y="2708447"/>
              <a:ext cx="1974322" cy="998819"/>
            </a:xfrm>
            <a:prstGeom prst="bentConnector2">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90DE678C-5ABC-744C-A882-7E396B2CB8AD}"/>
              </a:ext>
            </a:extLst>
          </p:cNvPr>
          <p:cNvGrpSpPr/>
          <p:nvPr/>
        </p:nvGrpSpPr>
        <p:grpSpPr>
          <a:xfrm>
            <a:off x="2062195" y="3367604"/>
            <a:ext cx="4425133" cy="1182946"/>
            <a:chOff x="2062195" y="3367604"/>
            <a:chExt cx="4425133" cy="1182946"/>
          </a:xfrm>
        </p:grpSpPr>
        <p:grpSp>
          <p:nvGrpSpPr>
            <p:cNvPr id="42" name="Group 41">
              <a:extLst>
                <a:ext uri="{FF2B5EF4-FFF2-40B4-BE49-F238E27FC236}">
                  <a16:creationId xmlns:a16="http://schemas.microsoft.com/office/drawing/2014/main" id="{C1F757E8-C50F-904F-9220-3FD20588E2FF}"/>
                </a:ext>
              </a:extLst>
            </p:cNvPr>
            <p:cNvGrpSpPr/>
            <p:nvPr/>
          </p:nvGrpSpPr>
          <p:grpSpPr>
            <a:xfrm>
              <a:off x="2846699" y="3367604"/>
              <a:ext cx="3640629" cy="1182946"/>
              <a:chOff x="2846699" y="3367604"/>
              <a:chExt cx="3640629" cy="1182946"/>
            </a:xfrm>
          </p:grpSpPr>
          <p:sp>
            <p:nvSpPr>
              <p:cNvPr id="9" name="Rectangle 8">
                <a:extLst>
                  <a:ext uri="{FF2B5EF4-FFF2-40B4-BE49-F238E27FC236}">
                    <a16:creationId xmlns:a16="http://schemas.microsoft.com/office/drawing/2014/main" id="{77240774-D65F-5148-932B-E0738C84D87B}"/>
                  </a:ext>
                </a:extLst>
              </p:cNvPr>
              <p:cNvSpPr/>
              <p:nvPr/>
            </p:nvSpPr>
            <p:spPr>
              <a:xfrm>
                <a:off x="3259951" y="3480130"/>
                <a:ext cx="1487565" cy="94260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charset="0"/>
                    <a:ea typeface="Times New Roman" charset="0"/>
                    <a:cs typeface="Times New Roman" charset="0"/>
                  </a:rPr>
                  <a:t>Model</a:t>
                </a:r>
              </a:p>
            </p:txBody>
          </p:sp>
          <p:sp>
            <p:nvSpPr>
              <p:cNvPr id="11" name="Trapezoid 10">
                <a:extLst>
                  <a:ext uri="{FF2B5EF4-FFF2-40B4-BE49-F238E27FC236}">
                    <a16:creationId xmlns:a16="http://schemas.microsoft.com/office/drawing/2014/main" id="{B94DFBC4-A2DA-C74B-A4D7-14914371ADD1}"/>
                  </a:ext>
                </a:extLst>
              </p:cNvPr>
              <p:cNvSpPr/>
              <p:nvPr/>
            </p:nvSpPr>
            <p:spPr>
              <a:xfrm rot="5400000">
                <a:off x="2460322" y="3753981"/>
                <a:ext cx="1182946" cy="410191"/>
              </a:xfrm>
              <a:prstGeom prst="trapezoid">
                <a:avLst>
                  <a:gd name="adj" fmla="val 29686"/>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latin typeface="Times New Roman" charset="0"/>
                    <a:ea typeface="Times New Roman" charset="0"/>
                    <a:cs typeface="Times New Roman" charset="0"/>
                  </a:rPr>
                  <a:t>Squeezer</a:t>
                </a:r>
                <a:r>
                  <a:rPr lang="en-US" sz="1500" b="1" baseline="-25000" dirty="0">
                    <a:solidFill>
                      <a:schemeClr val="tx1"/>
                    </a:solidFill>
                    <a:latin typeface="Times New Roman" charset="0"/>
                    <a:ea typeface="Times New Roman" charset="0"/>
                    <a:cs typeface="Times New Roman" charset="0"/>
                  </a:rPr>
                  <a:t>1</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CD92A73-330D-754C-916F-AC74848E4E9F}"/>
                      </a:ext>
                    </a:extLst>
                  </p:cNvPr>
                  <p:cNvSpPr txBox="1"/>
                  <p:nvPr/>
                </p:nvSpPr>
                <p:spPr>
                  <a:xfrm flipH="1">
                    <a:off x="4797193" y="3904921"/>
                    <a:ext cx="1493113" cy="538448"/>
                  </a:xfrm>
                  <a:prstGeom prst="rect">
                    <a:avLst/>
                  </a:prstGeom>
                  <a:noFill/>
                </p:spPr>
                <p:txBody>
                  <a:bodyPr wrap="square" rtlCol="0">
                    <a:spAutoFit/>
                  </a:bodyPr>
                  <a:lstStyle/>
                  <a:p>
                    <a:r>
                      <a:rPr lang="en-US" sz="2000" i="1" dirty="0">
                        <a:latin typeface="Times New Roman" charset="0"/>
                        <a:ea typeface="Times New Roman" charset="0"/>
                        <a:cs typeface="Times New Roman" charset="0"/>
                      </a:rPr>
                      <a:t>Prediction</a:t>
                    </a:r>
                    <a14:m>
                      <m:oMath xmlns:m="http://schemas.openxmlformats.org/officeDocument/2006/math">
                        <m:r>
                          <a:rPr lang="en-US" sz="2000" b="0" i="0" baseline="-25000" dirty="0" smtClean="0">
                            <a:latin typeface="Cambria Math" panose="02040503050406030204" pitchFamily="18" charset="0"/>
                            <a:ea typeface="Times New Roman" charset="0"/>
                            <a:cs typeface="Times New Roman" charset="0"/>
                          </a:rPr>
                          <m:t>1</m:t>
                        </m:r>
                      </m:oMath>
                    </a14:m>
                    <a:endParaRPr lang="en-US" sz="2000" baseline="-25000" dirty="0">
                      <a:latin typeface="Times New Roman" charset="0"/>
                      <a:ea typeface="Times New Roman" charset="0"/>
                      <a:cs typeface="Times New Roman" charset="0"/>
                    </a:endParaRPr>
                  </a:p>
                </p:txBody>
              </p:sp>
            </mc:Choice>
            <mc:Fallback xmlns="">
              <p:sp>
                <p:nvSpPr>
                  <p:cNvPr id="14" name="TextBox 13">
                    <a:extLst>
                      <a:ext uri="{FF2B5EF4-FFF2-40B4-BE49-F238E27FC236}">
                        <a16:creationId xmlns:a16="http://schemas.microsoft.com/office/drawing/2014/main" id="{ACD92A73-330D-754C-916F-AC74848E4E9F}"/>
                      </a:ext>
                    </a:extLst>
                  </p:cNvPr>
                  <p:cNvSpPr txBox="1">
                    <a:spLocks noRot="1" noChangeAspect="1" noMove="1" noResize="1" noEditPoints="1" noAdjustHandles="1" noChangeArrowheads="1" noChangeShapeType="1" noTextEdit="1"/>
                  </p:cNvSpPr>
                  <p:nvPr/>
                </p:nvSpPr>
                <p:spPr>
                  <a:xfrm flipH="1">
                    <a:off x="4797193" y="3904921"/>
                    <a:ext cx="1493113" cy="538448"/>
                  </a:xfrm>
                  <a:prstGeom prst="rect">
                    <a:avLst/>
                  </a:prstGeom>
                  <a:blipFill>
                    <a:blip r:embed="rId4"/>
                    <a:stretch>
                      <a:fillRect l="-4237" t="-4545"/>
                    </a:stretch>
                  </a:blipFill>
                </p:spPr>
                <p:txBody>
                  <a:bodyPr/>
                  <a:lstStyle/>
                  <a:p>
                    <a:r>
                      <a:rPr lang="en-US">
                        <a:noFill/>
                      </a:rPr>
                      <a:t> </a:t>
                    </a:r>
                  </a:p>
                </p:txBody>
              </p:sp>
            </mc:Fallback>
          </mc:AlternateContent>
          <p:cxnSp>
            <p:nvCxnSpPr>
              <p:cNvPr id="20" name="Elbow Connector 19">
                <a:extLst>
                  <a:ext uri="{FF2B5EF4-FFF2-40B4-BE49-F238E27FC236}">
                    <a16:creationId xmlns:a16="http://schemas.microsoft.com/office/drawing/2014/main" id="{72091638-FB7C-F143-8721-53B3DC72A4ED}"/>
                  </a:ext>
                </a:extLst>
              </p:cNvPr>
              <p:cNvCxnSpPr>
                <a:cxnSpLocks/>
                <a:stCxn id="9" idx="3"/>
                <a:endCxn id="7" idx="2"/>
              </p:cNvCxnSpPr>
              <p:nvPr/>
            </p:nvCxnSpPr>
            <p:spPr>
              <a:xfrm>
                <a:off x="4747516" y="3951434"/>
                <a:ext cx="1739812" cy="5822"/>
              </a:xfrm>
              <a:prstGeom prst="bentConnector3">
                <a:avLst>
                  <a:gd name="adj1" fmla="val -1506"/>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34" name="Elbow Connector 33">
              <a:extLst>
                <a:ext uri="{FF2B5EF4-FFF2-40B4-BE49-F238E27FC236}">
                  <a16:creationId xmlns:a16="http://schemas.microsoft.com/office/drawing/2014/main" id="{F6BB17E5-0331-6D44-B595-865E91919E0C}"/>
                </a:ext>
              </a:extLst>
            </p:cNvPr>
            <p:cNvCxnSpPr>
              <a:cxnSpLocks/>
              <a:stCxn id="31" idx="3"/>
              <a:endCxn id="11" idx="2"/>
            </p:cNvCxnSpPr>
            <p:nvPr/>
          </p:nvCxnSpPr>
          <p:spPr>
            <a:xfrm>
              <a:off x="2062195" y="3955956"/>
              <a:ext cx="784505" cy="3121"/>
            </a:xfrm>
            <a:prstGeom prst="bentConnector3">
              <a:avLst>
                <a:gd name="adj1" fmla="val 50000"/>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3B69F913-EC2C-5040-8037-45D16E525F0D}"/>
              </a:ext>
            </a:extLst>
          </p:cNvPr>
          <p:cNvGrpSpPr/>
          <p:nvPr/>
        </p:nvGrpSpPr>
        <p:grpSpPr>
          <a:xfrm>
            <a:off x="6487328" y="2565204"/>
            <a:ext cx="4953365" cy="3191173"/>
            <a:chOff x="6487328" y="2565204"/>
            <a:chExt cx="4953365" cy="3191173"/>
          </a:xfrm>
        </p:grpSpPr>
        <p:sp>
          <p:nvSpPr>
            <p:cNvPr id="55" name="TextBox 54">
              <a:extLst>
                <a:ext uri="{FF2B5EF4-FFF2-40B4-BE49-F238E27FC236}">
                  <a16:creationId xmlns:a16="http://schemas.microsoft.com/office/drawing/2014/main" id="{020D05FA-5D49-9944-A91F-2BF000EC6D1C}"/>
                </a:ext>
              </a:extLst>
            </p:cNvPr>
            <p:cNvSpPr txBox="1"/>
            <p:nvPr/>
          </p:nvSpPr>
          <p:spPr>
            <a:xfrm flipH="1">
              <a:off x="9868516" y="5217929"/>
              <a:ext cx="1572177" cy="538448"/>
            </a:xfrm>
            <a:prstGeom prst="rect">
              <a:avLst/>
            </a:prstGeom>
            <a:noFill/>
          </p:spPr>
          <p:txBody>
            <a:bodyPr wrap="square" rtlCol="0">
              <a:spAutoFit/>
            </a:bodyPr>
            <a:lstStyle/>
            <a:p>
              <a:pPr algn="ctr"/>
              <a:r>
                <a:rPr lang="en-US" sz="2000" i="1" dirty="0">
                  <a:latin typeface="Times New Roman" charset="0"/>
                  <a:ea typeface="Times New Roman" charset="0"/>
                  <a:cs typeface="Times New Roman" charset="0"/>
                </a:rPr>
                <a:t>Legitimate</a:t>
              </a:r>
            </a:p>
          </p:txBody>
        </p:sp>
        <p:grpSp>
          <p:nvGrpSpPr>
            <p:cNvPr id="61" name="Group 60">
              <a:extLst>
                <a:ext uri="{FF2B5EF4-FFF2-40B4-BE49-F238E27FC236}">
                  <a16:creationId xmlns:a16="http://schemas.microsoft.com/office/drawing/2014/main" id="{75A15185-FAA4-A74D-A488-0061E59178C9}"/>
                </a:ext>
              </a:extLst>
            </p:cNvPr>
            <p:cNvGrpSpPr/>
            <p:nvPr/>
          </p:nvGrpSpPr>
          <p:grpSpPr>
            <a:xfrm>
              <a:off x="6487328" y="2565204"/>
              <a:ext cx="4728465" cy="2562861"/>
              <a:chOff x="6487328" y="2565204"/>
              <a:chExt cx="4728465" cy="2562861"/>
            </a:xfrm>
          </p:grpSpPr>
          <p:grpSp>
            <p:nvGrpSpPr>
              <p:cNvPr id="57" name="Group 56">
                <a:extLst>
                  <a:ext uri="{FF2B5EF4-FFF2-40B4-BE49-F238E27FC236}">
                    <a16:creationId xmlns:a16="http://schemas.microsoft.com/office/drawing/2014/main" id="{DCEC8B31-6653-3947-9969-4760D042FAA0}"/>
                  </a:ext>
                </a:extLst>
              </p:cNvPr>
              <p:cNvGrpSpPr/>
              <p:nvPr/>
            </p:nvGrpSpPr>
            <p:grpSpPr>
              <a:xfrm>
                <a:off x="6487328" y="2565204"/>
                <a:ext cx="4728465" cy="2562861"/>
                <a:chOff x="6487328" y="2565204"/>
                <a:chExt cx="4728465" cy="2562861"/>
              </a:xfrm>
            </p:grpSpPr>
            <p:grpSp>
              <p:nvGrpSpPr>
                <p:cNvPr id="51" name="Group 50">
                  <a:extLst>
                    <a:ext uri="{FF2B5EF4-FFF2-40B4-BE49-F238E27FC236}">
                      <a16:creationId xmlns:a16="http://schemas.microsoft.com/office/drawing/2014/main" id="{B3D2FB90-EEC8-A747-905C-E3FD676FD5DD}"/>
                    </a:ext>
                  </a:extLst>
                </p:cNvPr>
                <p:cNvGrpSpPr/>
                <p:nvPr/>
              </p:nvGrpSpPr>
              <p:grpSpPr>
                <a:xfrm>
                  <a:off x="6487328" y="3454404"/>
                  <a:ext cx="942084" cy="811335"/>
                  <a:chOff x="6487328" y="2722884"/>
                  <a:chExt cx="942084" cy="811335"/>
                </a:xfrm>
              </p:grpSpPr>
              <p:sp>
                <p:nvSpPr>
                  <p:cNvPr id="7" name="Oval 6">
                    <a:extLst>
                      <a:ext uri="{FF2B5EF4-FFF2-40B4-BE49-F238E27FC236}">
                        <a16:creationId xmlns:a16="http://schemas.microsoft.com/office/drawing/2014/main" id="{71116584-D6C8-8A4C-994D-0D100F3D92FC}"/>
                      </a:ext>
                    </a:extLst>
                  </p:cNvPr>
                  <p:cNvSpPr/>
                  <p:nvPr/>
                </p:nvSpPr>
                <p:spPr>
                  <a:xfrm>
                    <a:off x="6487328" y="2975746"/>
                    <a:ext cx="473426" cy="4999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3B0DFC7-C5ED-624E-9AC3-C3C5B9078291}"/>
                          </a:ext>
                        </a:extLst>
                      </p:cNvPr>
                      <p:cNvSpPr txBox="1"/>
                      <p:nvPr/>
                    </p:nvSpPr>
                    <p:spPr>
                      <a:xfrm>
                        <a:off x="6513779" y="3037190"/>
                        <a:ext cx="420524" cy="4970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panose="02040503050406030204" pitchFamily="18" charset="0"/>
                                    </a:rPr>
                                  </m:ctrlPr>
                                </m:sSubPr>
                                <m:e>
                                  <m:r>
                                    <a:rPr lang="en-US" sz="2400" b="0" i="1" smtClean="0">
                                      <a:solidFill>
                                        <a:schemeClr val="bg1"/>
                                      </a:solidFill>
                                      <a:latin typeface="Cambria Math" charset="0"/>
                                    </a:rPr>
                                    <m:t>𝐿</m:t>
                                  </m:r>
                                </m:e>
                                <m:sub>
                                  <m:r>
                                    <a:rPr lang="en-US" sz="2400" b="0" i="1" smtClean="0">
                                      <a:solidFill>
                                        <a:schemeClr val="bg1"/>
                                      </a:solidFill>
                                      <a:latin typeface="Cambria Math" charset="0"/>
                                    </a:rPr>
                                    <m:t>1</m:t>
                                  </m:r>
                                </m:sub>
                              </m:sSub>
                            </m:oMath>
                          </m:oMathPara>
                        </a14:m>
                        <a:endParaRPr lang="en-US" sz="2400" dirty="0">
                          <a:solidFill>
                            <a:schemeClr val="bg1"/>
                          </a:solidFill>
                        </a:endParaRPr>
                      </a:p>
                    </p:txBody>
                  </p:sp>
                </mc:Choice>
                <mc:Fallback xmlns="">
                  <p:sp>
                    <p:nvSpPr>
                      <p:cNvPr id="25" name="TextBox 24">
                        <a:extLst>
                          <a:ext uri="{FF2B5EF4-FFF2-40B4-BE49-F238E27FC236}">
                            <a16:creationId xmlns:a16="http://schemas.microsoft.com/office/drawing/2014/main" id="{D3B0DFC7-C5ED-624E-9AC3-C3C5B9078291}"/>
                          </a:ext>
                        </a:extLst>
                      </p:cNvPr>
                      <p:cNvSpPr txBox="1">
                        <a:spLocks noRot="1" noChangeAspect="1" noMove="1" noResize="1" noEditPoints="1" noAdjustHandles="1" noChangeArrowheads="1" noChangeShapeType="1" noTextEdit="1"/>
                      </p:cNvSpPr>
                      <p:nvPr/>
                    </p:nvSpPr>
                    <p:spPr>
                      <a:xfrm>
                        <a:off x="6513779" y="3037190"/>
                        <a:ext cx="420524" cy="497029"/>
                      </a:xfrm>
                      <a:prstGeom prst="rect">
                        <a:avLst/>
                      </a:prstGeom>
                      <a:blipFill>
                        <a:blip r:embed="rId6"/>
                        <a:stretch>
                          <a:fillRect l="-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648988AB-53EA-CE4B-B21A-A19EE186F356}"/>
                          </a:ext>
                        </a:extLst>
                      </p:cNvPr>
                      <p:cNvSpPr txBox="1"/>
                      <p:nvPr/>
                    </p:nvSpPr>
                    <p:spPr>
                      <a:xfrm>
                        <a:off x="7008888" y="2722884"/>
                        <a:ext cx="420524" cy="4970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charset="0"/>
                                    </a:rPr>
                                    <m:t>𝑑</m:t>
                                  </m:r>
                                </m:e>
                                <m:sub>
                                  <m:r>
                                    <a:rPr lang="en-US" sz="2400" b="0" i="1" smtClean="0">
                                      <a:solidFill>
                                        <a:schemeClr val="tx1"/>
                                      </a:solidFill>
                                      <a:latin typeface="Cambria Math" charset="0"/>
                                    </a:rPr>
                                    <m:t>1</m:t>
                                  </m:r>
                                </m:sub>
                              </m:sSub>
                            </m:oMath>
                          </m:oMathPara>
                        </a14:m>
                        <a:endParaRPr lang="en-US" sz="2400" dirty="0">
                          <a:solidFill>
                            <a:schemeClr val="tx1"/>
                          </a:solidFill>
                        </a:endParaRPr>
                      </a:p>
                    </p:txBody>
                  </p:sp>
                </mc:Choice>
                <mc:Fallback xmlns="">
                  <p:sp>
                    <p:nvSpPr>
                      <p:cNvPr id="37" name="TextBox 36">
                        <a:extLst>
                          <a:ext uri="{FF2B5EF4-FFF2-40B4-BE49-F238E27FC236}">
                            <a16:creationId xmlns:a16="http://schemas.microsoft.com/office/drawing/2014/main" id="{648988AB-53EA-CE4B-B21A-A19EE186F356}"/>
                          </a:ext>
                        </a:extLst>
                      </p:cNvPr>
                      <p:cNvSpPr txBox="1">
                        <a:spLocks noRot="1" noChangeAspect="1" noMove="1" noResize="1" noEditPoints="1" noAdjustHandles="1" noChangeArrowheads="1" noChangeShapeType="1" noTextEdit="1"/>
                      </p:cNvSpPr>
                      <p:nvPr/>
                    </p:nvSpPr>
                    <p:spPr>
                      <a:xfrm>
                        <a:off x="7008888" y="2722884"/>
                        <a:ext cx="420524" cy="497029"/>
                      </a:xfrm>
                      <a:prstGeom prst="rect">
                        <a:avLst/>
                      </a:prstGeom>
                      <a:blipFill>
                        <a:blip r:embed="rId7"/>
                        <a:stretch>
                          <a:fillRect l="-15152"/>
                        </a:stretch>
                      </a:blipFill>
                    </p:spPr>
                    <p:txBody>
                      <a:bodyPr/>
                      <a:lstStyle/>
                      <a:p>
                        <a:r>
                          <a:rPr lang="en-US">
                            <a:noFill/>
                          </a:rPr>
                          <a:t> </a:t>
                        </a:r>
                      </a:p>
                    </p:txBody>
                  </p:sp>
                </mc:Fallback>
              </mc:AlternateContent>
            </p:grpSp>
            <p:grpSp>
              <p:nvGrpSpPr>
                <p:cNvPr id="5" name="Group 4">
                  <a:extLst>
                    <a:ext uri="{FF2B5EF4-FFF2-40B4-BE49-F238E27FC236}">
                      <a16:creationId xmlns:a16="http://schemas.microsoft.com/office/drawing/2014/main" id="{43425084-6032-2A4A-A612-EBE2E69989C5}"/>
                    </a:ext>
                  </a:extLst>
                </p:cNvPr>
                <p:cNvGrpSpPr/>
                <p:nvPr/>
              </p:nvGrpSpPr>
              <p:grpSpPr>
                <a:xfrm>
                  <a:off x="7616825" y="2565204"/>
                  <a:ext cx="3598968" cy="2562861"/>
                  <a:chOff x="7541591" y="-1839649"/>
                  <a:chExt cx="3598968" cy="2562861"/>
                </a:xfrm>
              </p:grpSpPr>
              <mc:AlternateContent xmlns:mc="http://schemas.openxmlformats.org/markup-compatibility/2006" xmlns:a14="http://schemas.microsoft.com/office/drawing/2010/main">
                <mc:Choice Requires="a14">
                  <p:sp>
                    <p:nvSpPr>
                      <p:cNvPr id="45" name="Diamond 44">
                        <a:extLst>
                          <a:ext uri="{FF2B5EF4-FFF2-40B4-BE49-F238E27FC236}">
                            <a16:creationId xmlns:a16="http://schemas.microsoft.com/office/drawing/2014/main" id="{EEEAD8B8-7925-6443-A98E-6D762D51C256}"/>
                          </a:ext>
                        </a:extLst>
                      </p:cNvPr>
                      <p:cNvSpPr/>
                      <p:nvPr/>
                    </p:nvSpPr>
                    <p:spPr>
                      <a:xfrm>
                        <a:off x="7541591" y="-1068485"/>
                        <a:ext cx="3056136" cy="1268494"/>
                      </a:xfrm>
                      <a:prstGeom prst="diamond">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sz="2800" b="0" i="1" smtClean="0">
                                    <a:solidFill>
                                      <a:schemeClr val="tx1"/>
                                    </a:solidFill>
                                    <a:latin typeface="Cambria Math" panose="02040503050406030204" pitchFamily="18" charset="0"/>
                                    <a:cs typeface="Times New Roman" charset="0"/>
                                  </a:rPr>
                                </m:ctrlPr>
                              </m:sSubPr>
                              <m:e>
                                <m:r>
                                  <a:rPr lang="en-US" sz="2800" b="0" i="1" smtClean="0">
                                    <a:solidFill>
                                      <a:schemeClr val="tx1"/>
                                    </a:solidFill>
                                    <a:latin typeface="Cambria Math" panose="02040503050406030204" pitchFamily="18" charset="0"/>
                                    <a:cs typeface="Times New Roman" charset="0"/>
                                  </a:rPr>
                                  <m:t>𝑑</m:t>
                                </m:r>
                              </m:e>
                              <m:sub>
                                <m:r>
                                  <a:rPr lang="en-US" sz="2800" b="0" i="1" smtClean="0">
                                    <a:solidFill>
                                      <a:schemeClr val="tx1"/>
                                    </a:solidFill>
                                    <a:latin typeface="Cambria Math" panose="02040503050406030204" pitchFamily="18" charset="0"/>
                                    <a:cs typeface="Times New Roman" charset="0"/>
                                  </a:rPr>
                                  <m:t>1</m:t>
                                </m:r>
                              </m:sub>
                            </m:sSub>
                          </m:oMath>
                        </a14:m>
                        <a:r>
                          <a:rPr lang="en-US" sz="2800" dirty="0">
                            <a:solidFill>
                              <a:schemeClr val="tx1"/>
                            </a:solidFill>
                            <a:latin typeface="Times New Roman" charset="0"/>
                            <a:ea typeface="Times New Roman" charset="0"/>
                            <a:cs typeface="Times New Roman" charset="0"/>
                          </a:rPr>
                          <a:t>&gt;T</a:t>
                        </a:r>
                      </a:p>
                    </p:txBody>
                  </p:sp>
                </mc:Choice>
                <mc:Fallback xmlns="">
                  <p:sp>
                    <p:nvSpPr>
                      <p:cNvPr id="45" name="Diamond 44">
                        <a:extLst>
                          <a:ext uri="{FF2B5EF4-FFF2-40B4-BE49-F238E27FC236}">
                            <a16:creationId xmlns:a16="http://schemas.microsoft.com/office/drawing/2014/main" id="{EEEAD8B8-7925-6443-A98E-6D762D51C256}"/>
                          </a:ext>
                        </a:extLst>
                      </p:cNvPr>
                      <p:cNvSpPr>
                        <a:spLocks noRot="1" noChangeAspect="1" noMove="1" noResize="1" noEditPoints="1" noAdjustHandles="1" noChangeArrowheads="1" noChangeShapeType="1" noTextEdit="1"/>
                      </p:cNvSpPr>
                      <p:nvPr/>
                    </p:nvSpPr>
                    <p:spPr>
                      <a:xfrm>
                        <a:off x="7541591" y="-1068485"/>
                        <a:ext cx="3056136" cy="1268494"/>
                      </a:xfrm>
                      <a:prstGeom prst="diamond">
                        <a:avLst/>
                      </a:prstGeom>
                      <a:blipFill>
                        <a:blip r:embed="rId8"/>
                        <a:stretch>
                          <a:fillRect/>
                        </a:stretch>
                      </a:blipFill>
                      <a:ln>
                        <a:solidFill>
                          <a:schemeClr val="tx1"/>
                        </a:solidFill>
                      </a:ln>
                    </p:spPr>
                    <p:txBody>
                      <a:bodyPr/>
                      <a:lstStyle/>
                      <a:p>
                        <a:r>
                          <a:rPr lang="en-US">
                            <a:noFill/>
                          </a:rPr>
                          <a:t> </a:t>
                        </a:r>
                      </a:p>
                    </p:txBody>
                  </p:sp>
                </mc:Fallback>
              </mc:AlternateContent>
              <p:sp>
                <p:nvSpPr>
                  <p:cNvPr id="46" name="TextBox 45">
                    <a:extLst>
                      <a:ext uri="{FF2B5EF4-FFF2-40B4-BE49-F238E27FC236}">
                        <a16:creationId xmlns:a16="http://schemas.microsoft.com/office/drawing/2014/main" id="{6B1BFBEE-1E02-2C40-83C4-291CA80571F9}"/>
                      </a:ext>
                    </a:extLst>
                  </p:cNvPr>
                  <p:cNvSpPr txBox="1"/>
                  <p:nvPr/>
                </p:nvSpPr>
                <p:spPr>
                  <a:xfrm>
                    <a:off x="9512940" y="-1309312"/>
                    <a:ext cx="518155" cy="497029"/>
                  </a:xfrm>
                  <a:prstGeom prst="rect">
                    <a:avLst/>
                  </a:prstGeom>
                  <a:noFill/>
                </p:spPr>
                <p:txBody>
                  <a:bodyPr wrap="none" rtlCol="0">
                    <a:spAutoFit/>
                  </a:bodyPr>
                  <a:lstStyle/>
                  <a:p>
                    <a:r>
                      <a:rPr lang="en-US" b="1">
                        <a:latin typeface="Times New Roman" charset="0"/>
                        <a:ea typeface="Times New Roman" charset="0"/>
                        <a:cs typeface="Times New Roman" charset="0"/>
                      </a:rPr>
                      <a:t>Yes</a:t>
                    </a:r>
                    <a:endParaRPr lang="en-US" b="1" dirty="0">
                      <a:latin typeface="Times New Roman" charset="0"/>
                      <a:ea typeface="Times New Roman" charset="0"/>
                      <a:cs typeface="Times New Roman" charset="0"/>
                    </a:endParaRPr>
                  </a:p>
                </p:txBody>
              </p:sp>
              <p:sp>
                <p:nvSpPr>
                  <p:cNvPr id="49" name="TextBox 48">
                    <a:extLst>
                      <a:ext uri="{FF2B5EF4-FFF2-40B4-BE49-F238E27FC236}">
                        <a16:creationId xmlns:a16="http://schemas.microsoft.com/office/drawing/2014/main" id="{BA899D9D-B6D9-694F-BE1E-D305AA36202D}"/>
                      </a:ext>
                    </a:extLst>
                  </p:cNvPr>
                  <p:cNvSpPr txBox="1"/>
                  <p:nvPr/>
                </p:nvSpPr>
                <p:spPr>
                  <a:xfrm flipH="1">
                    <a:off x="9620314" y="-1839649"/>
                    <a:ext cx="1520245" cy="400110"/>
                  </a:xfrm>
                  <a:prstGeom prst="rect">
                    <a:avLst/>
                  </a:prstGeom>
                  <a:noFill/>
                </p:spPr>
                <p:txBody>
                  <a:bodyPr wrap="square" rtlCol="0">
                    <a:spAutoFit/>
                  </a:bodyPr>
                  <a:lstStyle/>
                  <a:p>
                    <a:r>
                      <a:rPr lang="en-US" sz="2000" b="1" i="1" dirty="0">
                        <a:solidFill>
                          <a:srgbClr val="C00000"/>
                        </a:solidFill>
                        <a:latin typeface="Times New Roman" charset="0"/>
                        <a:ea typeface="Times New Roman" charset="0"/>
                        <a:cs typeface="Times New Roman" charset="0"/>
                      </a:rPr>
                      <a:t>Adversarial</a:t>
                    </a:r>
                  </a:p>
                </p:txBody>
              </p:sp>
              <p:sp>
                <p:nvSpPr>
                  <p:cNvPr id="52" name="TextBox 51">
                    <a:extLst>
                      <a:ext uri="{FF2B5EF4-FFF2-40B4-BE49-F238E27FC236}">
                        <a16:creationId xmlns:a16="http://schemas.microsoft.com/office/drawing/2014/main" id="{A0F10D42-1083-4C4E-9383-BCC53A648C95}"/>
                      </a:ext>
                    </a:extLst>
                  </p:cNvPr>
                  <p:cNvSpPr txBox="1"/>
                  <p:nvPr/>
                </p:nvSpPr>
                <p:spPr>
                  <a:xfrm>
                    <a:off x="9565670" y="118851"/>
                    <a:ext cx="466794" cy="497029"/>
                  </a:xfrm>
                  <a:prstGeom prst="rect">
                    <a:avLst/>
                  </a:prstGeom>
                  <a:noFill/>
                </p:spPr>
                <p:txBody>
                  <a:bodyPr wrap="none" rtlCol="0">
                    <a:spAutoFit/>
                  </a:bodyPr>
                  <a:lstStyle/>
                  <a:p>
                    <a:r>
                      <a:rPr lang="en-US" b="1" dirty="0">
                        <a:latin typeface="Times New Roman" charset="0"/>
                        <a:ea typeface="Times New Roman" charset="0"/>
                        <a:cs typeface="Times New Roman" charset="0"/>
                      </a:rPr>
                      <a:t>No</a:t>
                    </a:r>
                  </a:p>
                </p:txBody>
              </p:sp>
              <p:cxnSp>
                <p:nvCxnSpPr>
                  <p:cNvPr id="53" name="Straight Arrow Connector 52">
                    <a:extLst>
                      <a:ext uri="{FF2B5EF4-FFF2-40B4-BE49-F238E27FC236}">
                        <a16:creationId xmlns:a16="http://schemas.microsoft.com/office/drawing/2014/main" id="{93ADB921-AD1F-8F4E-B009-8F28422DE67A}"/>
                      </a:ext>
                    </a:extLst>
                  </p:cNvPr>
                  <p:cNvCxnSpPr/>
                  <p:nvPr/>
                </p:nvCxnSpPr>
                <p:spPr>
                  <a:xfrm flipV="1">
                    <a:off x="9887767" y="-1446846"/>
                    <a:ext cx="492669" cy="70360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E70F426-67F6-8248-B1CB-6E538E12B217}"/>
                      </a:ext>
                    </a:extLst>
                  </p:cNvPr>
                  <p:cNvCxnSpPr/>
                  <p:nvPr/>
                </p:nvCxnSpPr>
                <p:spPr>
                  <a:xfrm>
                    <a:off x="9842000" y="-96385"/>
                    <a:ext cx="418757" cy="81959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cxnSp>
            <p:nvCxnSpPr>
              <p:cNvPr id="56" name="Straight Arrow Connector 55">
                <a:extLst>
                  <a:ext uri="{FF2B5EF4-FFF2-40B4-BE49-F238E27FC236}">
                    <a16:creationId xmlns:a16="http://schemas.microsoft.com/office/drawing/2014/main" id="{05F844EC-00DE-DD4F-BE8E-A508FB274892}"/>
                  </a:ext>
                </a:extLst>
              </p:cNvPr>
              <p:cNvCxnSpPr>
                <a:cxnSpLocks/>
                <a:stCxn id="7" idx="6"/>
                <a:endCxn id="45" idx="1"/>
              </p:cNvCxnSpPr>
              <p:nvPr/>
            </p:nvCxnSpPr>
            <p:spPr>
              <a:xfrm>
                <a:off x="6960754" y="3957256"/>
                <a:ext cx="656071" cy="1335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grpSp>
        <p:nvGrpSpPr>
          <p:cNvPr id="63" name="Group 62">
            <a:extLst>
              <a:ext uri="{FF2B5EF4-FFF2-40B4-BE49-F238E27FC236}">
                <a16:creationId xmlns:a16="http://schemas.microsoft.com/office/drawing/2014/main" id="{F41D2D0D-E0EE-F443-AB5C-98C0F4DCBD2C}"/>
              </a:ext>
            </a:extLst>
          </p:cNvPr>
          <p:cNvGrpSpPr/>
          <p:nvPr/>
        </p:nvGrpSpPr>
        <p:grpSpPr>
          <a:xfrm>
            <a:off x="526503" y="4663077"/>
            <a:ext cx="9436499" cy="2012246"/>
            <a:chOff x="526503" y="4663077"/>
            <a:chExt cx="9436499" cy="2012246"/>
          </a:xfrm>
        </p:grpSpPr>
        <p:sp>
          <p:nvSpPr>
            <p:cNvPr id="3" name="Rectangle 2">
              <a:extLst>
                <a:ext uri="{FF2B5EF4-FFF2-40B4-BE49-F238E27FC236}">
                  <a16:creationId xmlns:a16="http://schemas.microsoft.com/office/drawing/2014/main" id="{E0A8E27D-F89C-0345-9130-E41B1724562C}"/>
                </a:ext>
              </a:extLst>
            </p:cNvPr>
            <p:cNvSpPr/>
            <p:nvPr/>
          </p:nvSpPr>
          <p:spPr>
            <a:xfrm>
              <a:off x="2177630" y="5076166"/>
              <a:ext cx="7785372" cy="1200329"/>
            </a:xfrm>
            <a:prstGeom prst="rect">
              <a:avLst/>
            </a:prstGeom>
            <a:solidFill>
              <a:schemeClr val="accent4">
                <a:lumMod val="20000"/>
                <a:lumOff val="80000"/>
              </a:schemeClr>
            </a:solidFill>
          </p:spPr>
          <p:txBody>
            <a:bodyPr wrap="square">
              <a:spAutoFit/>
            </a:bodyPr>
            <a:lstStyle/>
            <a:p>
              <a:r>
                <a:rPr lang="en-US" altLang="zh-Hans" sz="2400" b="1" dirty="0"/>
                <a:t>Feature Squeezer</a:t>
              </a:r>
              <a:r>
                <a:rPr lang="en-US" altLang="zh-Hans" sz="2400" dirty="0"/>
                <a:t> coalesces</a:t>
              </a:r>
              <a:r>
                <a:rPr lang="zh-Hans" altLang="en-US" sz="2400" dirty="0"/>
                <a:t> </a:t>
              </a:r>
              <a:r>
                <a:rPr lang="en-US" altLang="zh-Hans" sz="2400" dirty="0"/>
                <a:t>similar</a:t>
              </a:r>
              <a:r>
                <a:rPr lang="zh-Hans" altLang="en-US" sz="2400" dirty="0"/>
                <a:t> </a:t>
              </a:r>
              <a:r>
                <a:rPr lang="en-US" altLang="zh-Hans" sz="2400" dirty="0"/>
                <a:t>samples</a:t>
              </a:r>
              <a:r>
                <a:rPr lang="zh-Hans" altLang="en-US" sz="2400" dirty="0"/>
                <a:t> </a:t>
              </a:r>
              <a:r>
                <a:rPr lang="en-US" altLang="zh-Hans" sz="2400" dirty="0"/>
                <a:t>into</a:t>
              </a:r>
              <a:r>
                <a:rPr lang="zh-Hans" altLang="en-US" sz="2400" dirty="0"/>
                <a:t> </a:t>
              </a:r>
              <a:r>
                <a:rPr lang="en-US" altLang="zh-Hans" sz="2400" dirty="0"/>
                <a:t>a</a:t>
              </a:r>
              <a:r>
                <a:rPr lang="zh-Hans" altLang="en-US" sz="2400" dirty="0"/>
                <a:t> </a:t>
              </a:r>
              <a:r>
                <a:rPr lang="en-US" altLang="zh-Hans" sz="2400" dirty="0"/>
                <a:t>single</a:t>
              </a:r>
              <a:r>
                <a:rPr lang="zh-Hans" altLang="en-US" sz="2400" dirty="0"/>
                <a:t> </a:t>
              </a:r>
              <a:r>
                <a:rPr lang="en-US" altLang="zh-Hans" sz="2400" dirty="0"/>
                <a:t>one.</a:t>
              </a:r>
            </a:p>
            <a:p>
              <a:pPr marL="800100" lvl="1" indent="-342900">
                <a:buFont typeface="Arial" panose="020B0604020202020204" pitchFamily="34" charset="0"/>
                <a:buChar char="•"/>
              </a:pPr>
              <a:r>
                <a:rPr lang="en-US" altLang="zh-Hans" sz="2400" dirty="0"/>
                <a:t>Barely change legitimate input.</a:t>
              </a:r>
            </a:p>
            <a:p>
              <a:pPr marL="800100" lvl="1" indent="-342900">
                <a:buFont typeface="Arial" panose="020B0604020202020204" pitchFamily="34" charset="0"/>
                <a:buChar char="•"/>
              </a:pPr>
              <a:r>
                <a:rPr lang="en-US" altLang="zh-Hans" sz="2400" dirty="0"/>
                <a:t>Destruct</a:t>
              </a:r>
              <a:r>
                <a:rPr lang="zh-Hans" altLang="en-US" sz="2400" dirty="0"/>
                <a:t> </a:t>
              </a:r>
              <a:r>
                <a:rPr lang="en-US" altLang="zh-Hans" sz="2400" dirty="0"/>
                <a:t>adversarial</a:t>
              </a:r>
              <a:r>
                <a:rPr lang="zh-Hans" altLang="en-US" sz="2400" dirty="0"/>
                <a:t> </a:t>
              </a:r>
              <a:r>
                <a:rPr lang="en-US" altLang="zh-Hans" sz="2400" dirty="0"/>
                <a:t>perturbations.</a:t>
              </a:r>
              <a:endParaRPr lang="en-US" sz="1600" dirty="0"/>
            </a:p>
          </p:txBody>
        </p:sp>
        <p:sp>
          <p:nvSpPr>
            <p:cNvPr id="65" name="Down Arrow 64">
              <a:extLst>
                <a:ext uri="{FF2B5EF4-FFF2-40B4-BE49-F238E27FC236}">
                  <a16:creationId xmlns:a16="http://schemas.microsoft.com/office/drawing/2014/main" id="{7A98CE96-A7EF-DB49-BD17-E356589C7C00}"/>
                </a:ext>
              </a:extLst>
            </p:cNvPr>
            <p:cNvSpPr/>
            <p:nvPr/>
          </p:nvSpPr>
          <p:spPr>
            <a:xfrm rot="10800000">
              <a:off x="2884575" y="4663077"/>
              <a:ext cx="372316" cy="366238"/>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a:extLst>
                <a:ext uri="{FF2B5EF4-FFF2-40B4-BE49-F238E27FC236}">
                  <a16:creationId xmlns:a16="http://schemas.microsoft.com/office/drawing/2014/main" id="{370086EE-C81F-134B-B0F3-F39703C94EB7}"/>
                </a:ext>
              </a:extLst>
            </p:cNvPr>
            <p:cNvPicPr>
              <a:picLocks noChangeAspect="1"/>
            </p:cNvPicPr>
            <p:nvPr/>
          </p:nvPicPr>
          <p:blipFill>
            <a:blip r:embed="rId9"/>
            <a:stretch>
              <a:fillRect/>
            </a:stretch>
          </p:blipFill>
          <p:spPr>
            <a:xfrm>
              <a:off x="526503" y="5006577"/>
              <a:ext cx="1643462" cy="1668746"/>
            </a:xfrm>
            <a:prstGeom prst="rect">
              <a:avLst/>
            </a:prstGeom>
          </p:spPr>
        </p:pic>
      </p:grpSp>
    </p:spTree>
    <p:extLst>
      <p:ext uri="{BB962C8B-B14F-4D97-AF65-F5344CB8AC3E}">
        <p14:creationId xmlns:p14="http://schemas.microsoft.com/office/powerpoint/2010/main" val="251116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ounded Rectangle 74">
            <a:extLst>
              <a:ext uri="{FF2B5EF4-FFF2-40B4-BE49-F238E27FC236}">
                <a16:creationId xmlns:a16="http://schemas.microsoft.com/office/drawing/2014/main" id="{30E7B266-0E97-B24E-A065-803724F24C17}"/>
              </a:ext>
            </a:extLst>
          </p:cNvPr>
          <p:cNvSpPr/>
          <p:nvPr/>
        </p:nvSpPr>
        <p:spPr>
          <a:xfrm>
            <a:off x="2681004" y="3229813"/>
            <a:ext cx="614970" cy="2881055"/>
          </a:xfrm>
          <a:prstGeom prst="roundRect">
            <a:avLst/>
          </a:prstGeom>
          <a:solidFill>
            <a:schemeClr val="accent4">
              <a:lumMod val="20000"/>
              <a:lumOff val="80000"/>
            </a:schemeClr>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4F67EF-DE73-C942-A21F-584DE966867A}"/>
              </a:ext>
            </a:extLst>
          </p:cNvPr>
          <p:cNvSpPr>
            <a:spLocks noGrp="1"/>
          </p:cNvSpPr>
          <p:nvPr>
            <p:ph type="title"/>
          </p:nvPr>
        </p:nvSpPr>
        <p:spPr/>
        <p:txBody>
          <a:bodyPr/>
          <a:lstStyle/>
          <a:p>
            <a:r>
              <a:rPr lang="en-US" altLang="zh-Hans" dirty="0"/>
              <a:t>Detection</a:t>
            </a:r>
            <a:r>
              <a:rPr lang="zh-Hans" altLang="en-US" dirty="0"/>
              <a:t> </a:t>
            </a:r>
            <a:r>
              <a:rPr lang="en-US" altLang="zh-Hans" dirty="0"/>
              <a:t>Framework: Multiple Squeezers</a:t>
            </a:r>
            <a:endParaRPr lang="en-US" dirty="0"/>
          </a:p>
        </p:txBody>
      </p:sp>
      <p:sp>
        <p:nvSpPr>
          <p:cNvPr id="4" name="Slide Number Placeholder 3">
            <a:extLst>
              <a:ext uri="{FF2B5EF4-FFF2-40B4-BE49-F238E27FC236}">
                <a16:creationId xmlns:a16="http://schemas.microsoft.com/office/drawing/2014/main" id="{B974A3DA-CE8B-8642-98AE-64080DED2D4E}"/>
              </a:ext>
            </a:extLst>
          </p:cNvPr>
          <p:cNvSpPr>
            <a:spLocks noGrp="1"/>
          </p:cNvSpPr>
          <p:nvPr>
            <p:ph type="sldNum" sz="quarter" idx="12"/>
          </p:nvPr>
        </p:nvSpPr>
        <p:spPr/>
        <p:txBody>
          <a:bodyPr/>
          <a:lstStyle/>
          <a:p>
            <a:fld id="{52F925AC-82DF-0047-9C87-F26B41A1B8A7}" type="slidenum">
              <a:rPr lang="en-US" smtClean="0"/>
              <a:t>6</a:t>
            </a:fld>
            <a:endParaRPr lang="en-US"/>
          </a:p>
        </p:txBody>
      </p:sp>
      <p:grpSp>
        <p:nvGrpSpPr>
          <p:cNvPr id="58" name="Group 57">
            <a:extLst>
              <a:ext uri="{FF2B5EF4-FFF2-40B4-BE49-F238E27FC236}">
                <a16:creationId xmlns:a16="http://schemas.microsoft.com/office/drawing/2014/main" id="{9800F771-C38C-CD47-900C-6826359F10CE}"/>
              </a:ext>
            </a:extLst>
          </p:cNvPr>
          <p:cNvGrpSpPr/>
          <p:nvPr/>
        </p:nvGrpSpPr>
        <p:grpSpPr>
          <a:xfrm>
            <a:off x="632891" y="2262311"/>
            <a:ext cx="6091150" cy="2968308"/>
            <a:chOff x="632891" y="2262311"/>
            <a:chExt cx="6091150" cy="2968308"/>
          </a:xfrm>
        </p:grpSpPr>
        <p:grpSp>
          <p:nvGrpSpPr>
            <p:cNvPr id="88" name="Group 87">
              <a:extLst>
                <a:ext uri="{FF2B5EF4-FFF2-40B4-BE49-F238E27FC236}">
                  <a16:creationId xmlns:a16="http://schemas.microsoft.com/office/drawing/2014/main" id="{5C010270-0B20-4944-89CF-3339D10DBAC4}"/>
                </a:ext>
              </a:extLst>
            </p:cNvPr>
            <p:cNvGrpSpPr/>
            <p:nvPr/>
          </p:nvGrpSpPr>
          <p:grpSpPr>
            <a:xfrm>
              <a:off x="632891" y="2262311"/>
              <a:ext cx="5545884" cy="2968308"/>
              <a:chOff x="632891" y="2262311"/>
              <a:chExt cx="5545884" cy="2968308"/>
            </a:xfrm>
          </p:grpSpPr>
          <p:sp>
            <p:nvSpPr>
              <p:cNvPr id="8" name="Rectangle 7">
                <a:extLst>
                  <a:ext uri="{FF2B5EF4-FFF2-40B4-BE49-F238E27FC236}">
                    <a16:creationId xmlns:a16="http://schemas.microsoft.com/office/drawing/2014/main" id="{5BC03136-4CE5-2943-AB19-1D4064ED947F}"/>
                  </a:ext>
                </a:extLst>
              </p:cNvPr>
              <p:cNvSpPr/>
              <p:nvPr/>
            </p:nvSpPr>
            <p:spPr>
              <a:xfrm>
                <a:off x="3273626" y="2262311"/>
                <a:ext cx="1476093" cy="8922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charset="0"/>
                    <a:ea typeface="Times New Roman" charset="0"/>
                    <a:cs typeface="Times New Roman" charset="0"/>
                  </a:rPr>
                  <a:t>Model</a:t>
                </a:r>
              </a:p>
            </p:txBody>
          </p:sp>
          <p:sp>
            <p:nvSpPr>
              <p:cNvPr id="13" name="TextBox 12">
                <a:extLst>
                  <a:ext uri="{FF2B5EF4-FFF2-40B4-BE49-F238E27FC236}">
                    <a16:creationId xmlns:a16="http://schemas.microsoft.com/office/drawing/2014/main" id="{EE604788-694F-6545-ADA4-724FEB63010F}"/>
                  </a:ext>
                </a:extLst>
              </p:cNvPr>
              <p:cNvSpPr txBox="1"/>
              <p:nvPr/>
            </p:nvSpPr>
            <p:spPr>
              <a:xfrm flipH="1">
                <a:off x="4785203" y="2315643"/>
                <a:ext cx="1393572" cy="538448"/>
              </a:xfrm>
              <a:prstGeom prst="rect">
                <a:avLst/>
              </a:prstGeom>
              <a:noFill/>
            </p:spPr>
            <p:txBody>
              <a:bodyPr wrap="square" rtlCol="0">
                <a:spAutoFit/>
              </a:bodyPr>
              <a:lstStyle/>
              <a:p>
                <a:r>
                  <a:rPr lang="en-US" sz="2000" i="1" dirty="0">
                    <a:latin typeface="Times New Roman" charset="0"/>
                    <a:ea typeface="Times New Roman" charset="0"/>
                    <a:cs typeface="Times New Roman" charset="0"/>
                  </a:rPr>
                  <a:t>Prediction</a:t>
                </a:r>
                <a:r>
                  <a:rPr lang="en-US" sz="2000" i="1" baseline="-25000" dirty="0">
                    <a:latin typeface="Times New Roman" charset="0"/>
                    <a:ea typeface="Times New Roman" charset="0"/>
                    <a:cs typeface="Times New Roman" charset="0"/>
                  </a:rPr>
                  <a:t>0</a:t>
                </a:r>
              </a:p>
            </p:txBody>
          </p:sp>
          <p:sp>
            <p:nvSpPr>
              <p:cNvPr id="18" name="TextBox 17">
                <a:extLst>
                  <a:ext uri="{FF2B5EF4-FFF2-40B4-BE49-F238E27FC236}">
                    <a16:creationId xmlns:a16="http://schemas.microsoft.com/office/drawing/2014/main" id="{E67C4CB5-3249-E44B-9D96-8AC8E5BD91BB}"/>
                  </a:ext>
                </a:extLst>
              </p:cNvPr>
              <p:cNvSpPr txBox="1"/>
              <p:nvPr/>
            </p:nvSpPr>
            <p:spPr>
              <a:xfrm>
                <a:off x="931436" y="4692171"/>
                <a:ext cx="813837" cy="538448"/>
              </a:xfrm>
              <a:prstGeom prst="rect">
                <a:avLst/>
              </a:prstGeom>
              <a:noFill/>
            </p:spPr>
            <p:txBody>
              <a:bodyPr wrap="square" rtlCol="0">
                <a:spAutoFit/>
              </a:bodyPr>
              <a:lstStyle/>
              <a:p>
                <a:pPr algn="ctr"/>
                <a:r>
                  <a:rPr lang="en-US" sz="2000" dirty="0">
                    <a:solidFill>
                      <a:schemeClr val="tx1"/>
                    </a:solidFill>
                    <a:latin typeface="Times New Roman" charset="0"/>
                    <a:ea typeface="Times New Roman" charset="0"/>
                    <a:cs typeface="Times New Roman" charset="0"/>
                  </a:rPr>
                  <a:t>Input</a:t>
                </a:r>
              </a:p>
            </p:txBody>
          </p:sp>
          <p:pic>
            <p:nvPicPr>
              <p:cNvPr id="31" name="Picture 30">
                <a:extLst>
                  <a:ext uri="{FF2B5EF4-FFF2-40B4-BE49-F238E27FC236}">
                    <a16:creationId xmlns:a16="http://schemas.microsoft.com/office/drawing/2014/main" id="{9A82DF0F-9255-E846-B94C-94A202801A87}"/>
                  </a:ext>
                </a:extLst>
              </p:cNvPr>
              <p:cNvPicPr>
                <a:picLocks noChangeAspect="1"/>
              </p:cNvPicPr>
              <p:nvPr/>
            </p:nvPicPr>
            <p:blipFill>
              <a:blip r:embed="rId3"/>
              <a:stretch>
                <a:fillRect/>
              </a:stretch>
            </p:blipFill>
            <p:spPr>
              <a:xfrm>
                <a:off x="632891" y="3229813"/>
                <a:ext cx="1429304" cy="1452285"/>
              </a:xfrm>
              <a:prstGeom prst="rect">
                <a:avLst/>
              </a:prstGeom>
              <a:ln>
                <a:noFill/>
              </a:ln>
              <a:effectLst>
                <a:outerShdw blurRad="292100" dist="139700" dir="2700000" algn="tl" rotWithShape="0">
                  <a:srgbClr val="333333">
                    <a:alpha val="65000"/>
                  </a:srgbClr>
                </a:outerShdw>
              </a:effectLst>
            </p:spPr>
          </p:pic>
          <p:cxnSp>
            <p:nvCxnSpPr>
              <p:cNvPr id="32" name="Elbow Connector 31">
                <a:extLst>
                  <a:ext uri="{FF2B5EF4-FFF2-40B4-BE49-F238E27FC236}">
                    <a16:creationId xmlns:a16="http://schemas.microsoft.com/office/drawing/2014/main" id="{FACE5B90-C3C0-7C42-BE58-22BA6B18EFBD}"/>
                  </a:ext>
                </a:extLst>
              </p:cNvPr>
              <p:cNvCxnSpPr>
                <a:endCxn id="8" idx="1"/>
              </p:cNvCxnSpPr>
              <p:nvPr/>
            </p:nvCxnSpPr>
            <p:spPr>
              <a:xfrm flipV="1">
                <a:off x="2062195" y="2708447"/>
                <a:ext cx="1211431" cy="1247509"/>
              </a:xfrm>
              <a:prstGeom prst="bentConnector3">
                <a:avLst>
                  <a:gd name="adj1" fmla="val 32248"/>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19" name="Elbow Connector 18">
              <a:extLst>
                <a:ext uri="{FF2B5EF4-FFF2-40B4-BE49-F238E27FC236}">
                  <a16:creationId xmlns:a16="http://schemas.microsoft.com/office/drawing/2014/main" id="{64DD3D4D-9447-7640-8206-E41D2BA3A9DC}"/>
                </a:ext>
              </a:extLst>
            </p:cNvPr>
            <p:cNvCxnSpPr>
              <a:cxnSpLocks/>
              <a:stCxn id="8" idx="3"/>
              <a:endCxn id="7" idx="0"/>
            </p:cNvCxnSpPr>
            <p:nvPr/>
          </p:nvCxnSpPr>
          <p:spPr>
            <a:xfrm>
              <a:off x="4749719" y="2708447"/>
              <a:ext cx="1974322" cy="998819"/>
            </a:xfrm>
            <a:prstGeom prst="bentConnector2">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90DE678C-5ABC-744C-A882-7E396B2CB8AD}"/>
              </a:ext>
            </a:extLst>
          </p:cNvPr>
          <p:cNvGrpSpPr/>
          <p:nvPr/>
        </p:nvGrpSpPr>
        <p:grpSpPr>
          <a:xfrm>
            <a:off x="2062195" y="3367604"/>
            <a:ext cx="4425133" cy="1182946"/>
            <a:chOff x="2062195" y="3367604"/>
            <a:chExt cx="4425133" cy="1182946"/>
          </a:xfrm>
        </p:grpSpPr>
        <p:grpSp>
          <p:nvGrpSpPr>
            <p:cNvPr id="42" name="Group 41">
              <a:extLst>
                <a:ext uri="{FF2B5EF4-FFF2-40B4-BE49-F238E27FC236}">
                  <a16:creationId xmlns:a16="http://schemas.microsoft.com/office/drawing/2014/main" id="{C1F757E8-C50F-904F-9220-3FD20588E2FF}"/>
                </a:ext>
              </a:extLst>
            </p:cNvPr>
            <p:cNvGrpSpPr/>
            <p:nvPr/>
          </p:nvGrpSpPr>
          <p:grpSpPr>
            <a:xfrm>
              <a:off x="2846699" y="3367604"/>
              <a:ext cx="3640629" cy="1182946"/>
              <a:chOff x="2846699" y="3367604"/>
              <a:chExt cx="3640629" cy="1182946"/>
            </a:xfrm>
          </p:grpSpPr>
          <p:sp>
            <p:nvSpPr>
              <p:cNvPr id="9" name="Rectangle 8">
                <a:extLst>
                  <a:ext uri="{FF2B5EF4-FFF2-40B4-BE49-F238E27FC236}">
                    <a16:creationId xmlns:a16="http://schemas.microsoft.com/office/drawing/2014/main" id="{77240774-D65F-5148-932B-E0738C84D87B}"/>
                  </a:ext>
                </a:extLst>
              </p:cNvPr>
              <p:cNvSpPr/>
              <p:nvPr/>
            </p:nvSpPr>
            <p:spPr>
              <a:xfrm>
                <a:off x="3259951" y="3480130"/>
                <a:ext cx="1487565" cy="94260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charset="0"/>
                    <a:ea typeface="Times New Roman" charset="0"/>
                    <a:cs typeface="Times New Roman" charset="0"/>
                  </a:rPr>
                  <a:t>Model</a:t>
                </a:r>
              </a:p>
            </p:txBody>
          </p:sp>
          <p:sp>
            <p:nvSpPr>
              <p:cNvPr id="11" name="Trapezoid 10">
                <a:extLst>
                  <a:ext uri="{FF2B5EF4-FFF2-40B4-BE49-F238E27FC236}">
                    <a16:creationId xmlns:a16="http://schemas.microsoft.com/office/drawing/2014/main" id="{B94DFBC4-A2DA-C74B-A4D7-14914371ADD1}"/>
                  </a:ext>
                </a:extLst>
              </p:cNvPr>
              <p:cNvSpPr/>
              <p:nvPr/>
            </p:nvSpPr>
            <p:spPr>
              <a:xfrm rot="5400000">
                <a:off x="2460322" y="3753981"/>
                <a:ext cx="1182946" cy="410191"/>
              </a:xfrm>
              <a:prstGeom prst="trapezoid">
                <a:avLst>
                  <a:gd name="adj" fmla="val 29686"/>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latin typeface="Times New Roman" charset="0"/>
                    <a:ea typeface="Times New Roman" charset="0"/>
                    <a:cs typeface="Times New Roman" charset="0"/>
                  </a:rPr>
                  <a:t>Squeezer</a:t>
                </a:r>
                <a:r>
                  <a:rPr lang="en-US" sz="1500" b="1" baseline="-25000" dirty="0">
                    <a:solidFill>
                      <a:schemeClr val="tx1"/>
                    </a:solidFill>
                    <a:latin typeface="Times New Roman" charset="0"/>
                    <a:ea typeface="Times New Roman" charset="0"/>
                    <a:cs typeface="Times New Roman" charset="0"/>
                  </a:rPr>
                  <a:t>1</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CD92A73-330D-754C-916F-AC74848E4E9F}"/>
                      </a:ext>
                    </a:extLst>
                  </p:cNvPr>
                  <p:cNvSpPr txBox="1"/>
                  <p:nvPr/>
                </p:nvSpPr>
                <p:spPr>
                  <a:xfrm flipH="1">
                    <a:off x="4797193" y="3904921"/>
                    <a:ext cx="1493113" cy="538448"/>
                  </a:xfrm>
                  <a:prstGeom prst="rect">
                    <a:avLst/>
                  </a:prstGeom>
                  <a:noFill/>
                </p:spPr>
                <p:txBody>
                  <a:bodyPr wrap="square" rtlCol="0">
                    <a:spAutoFit/>
                  </a:bodyPr>
                  <a:lstStyle/>
                  <a:p>
                    <a:r>
                      <a:rPr lang="en-US" sz="2000" i="1" dirty="0">
                        <a:latin typeface="Times New Roman" charset="0"/>
                        <a:ea typeface="Times New Roman" charset="0"/>
                        <a:cs typeface="Times New Roman" charset="0"/>
                      </a:rPr>
                      <a:t>Prediction</a:t>
                    </a:r>
                    <a14:m>
                      <m:oMath xmlns:m="http://schemas.openxmlformats.org/officeDocument/2006/math">
                        <m:r>
                          <a:rPr lang="en-US" sz="2000" b="0" i="0" baseline="-25000" dirty="0" smtClean="0">
                            <a:latin typeface="Cambria Math" panose="02040503050406030204" pitchFamily="18" charset="0"/>
                            <a:ea typeface="Times New Roman" charset="0"/>
                            <a:cs typeface="Times New Roman" charset="0"/>
                          </a:rPr>
                          <m:t>1</m:t>
                        </m:r>
                      </m:oMath>
                    </a14:m>
                    <a:endParaRPr lang="en-US" sz="2000" baseline="-25000" dirty="0">
                      <a:latin typeface="Times New Roman" charset="0"/>
                      <a:ea typeface="Times New Roman" charset="0"/>
                      <a:cs typeface="Times New Roman" charset="0"/>
                    </a:endParaRPr>
                  </a:p>
                </p:txBody>
              </p:sp>
            </mc:Choice>
            <mc:Fallback xmlns="">
              <p:sp>
                <p:nvSpPr>
                  <p:cNvPr id="14" name="TextBox 13">
                    <a:extLst>
                      <a:ext uri="{FF2B5EF4-FFF2-40B4-BE49-F238E27FC236}">
                        <a16:creationId xmlns:a16="http://schemas.microsoft.com/office/drawing/2014/main" id="{ACD92A73-330D-754C-916F-AC74848E4E9F}"/>
                      </a:ext>
                    </a:extLst>
                  </p:cNvPr>
                  <p:cNvSpPr txBox="1">
                    <a:spLocks noRot="1" noChangeAspect="1" noMove="1" noResize="1" noEditPoints="1" noAdjustHandles="1" noChangeArrowheads="1" noChangeShapeType="1" noTextEdit="1"/>
                  </p:cNvSpPr>
                  <p:nvPr/>
                </p:nvSpPr>
                <p:spPr>
                  <a:xfrm flipH="1">
                    <a:off x="4797193" y="3904921"/>
                    <a:ext cx="1493113" cy="538448"/>
                  </a:xfrm>
                  <a:prstGeom prst="rect">
                    <a:avLst/>
                  </a:prstGeom>
                  <a:blipFill>
                    <a:blip r:embed="rId4"/>
                    <a:stretch>
                      <a:fillRect l="-4237" t="-4545"/>
                    </a:stretch>
                  </a:blipFill>
                </p:spPr>
                <p:txBody>
                  <a:bodyPr/>
                  <a:lstStyle/>
                  <a:p>
                    <a:r>
                      <a:rPr lang="en-US">
                        <a:noFill/>
                      </a:rPr>
                      <a:t> </a:t>
                    </a:r>
                  </a:p>
                </p:txBody>
              </p:sp>
            </mc:Fallback>
          </mc:AlternateContent>
          <p:cxnSp>
            <p:nvCxnSpPr>
              <p:cNvPr id="20" name="Elbow Connector 19">
                <a:extLst>
                  <a:ext uri="{FF2B5EF4-FFF2-40B4-BE49-F238E27FC236}">
                    <a16:creationId xmlns:a16="http://schemas.microsoft.com/office/drawing/2014/main" id="{72091638-FB7C-F143-8721-53B3DC72A4ED}"/>
                  </a:ext>
                </a:extLst>
              </p:cNvPr>
              <p:cNvCxnSpPr>
                <a:cxnSpLocks/>
                <a:stCxn id="9" idx="3"/>
                <a:endCxn id="7" idx="2"/>
              </p:cNvCxnSpPr>
              <p:nvPr/>
            </p:nvCxnSpPr>
            <p:spPr>
              <a:xfrm>
                <a:off x="4747516" y="3951434"/>
                <a:ext cx="1739812" cy="5822"/>
              </a:xfrm>
              <a:prstGeom prst="bentConnector3">
                <a:avLst>
                  <a:gd name="adj1" fmla="val -1506"/>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34" name="Elbow Connector 33">
              <a:extLst>
                <a:ext uri="{FF2B5EF4-FFF2-40B4-BE49-F238E27FC236}">
                  <a16:creationId xmlns:a16="http://schemas.microsoft.com/office/drawing/2014/main" id="{F6BB17E5-0331-6D44-B595-865E91919E0C}"/>
                </a:ext>
              </a:extLst>
            </p:cNvPr>
            <p:cNvCxnSpPr>
              <a:cxnSpLocks/>
              <a:stCxn id="31" idx="3"/>
              <a:endCxn id="11" idx="2"/>
            </p:cNvCxnSpPr>
            <p:nvPr/>
          </p:nvCxnSpPr>
          <p:spPr>
            <a:xfrm>
              <a:off x="2062195" y="3955956"/>
              <a:ext cx="784505" cy="3121"/>
            </a:xfrm>
            <a:prstGeom prst="bentConnector3">
              <a:avLst>
                <a:gd name="adj1" fmla="val 50000"/>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7" name="Oval 6">
            <a:extLst>
              <a:ext uri="{FF2B5EF4-FFF2-40B4-BE49-F238E27FC236}">
                <a16:creationId xmlns:a16="http://schemas.microsoft.com/office/drawing/2014/main" id="{71116584-D6C8-8A4C-994D-0D100F3D92FC}"/>
              </a:ext>
            </a:extLst>
          </p:cNvPr>
          <p:cNvSpPr/>
          <p:nvPr/>
        </p:nvSpPr>
        <p:spPr>
          <a:xfrm>
            <a:off x="6487328" y="3707266"/>
            <a:ext cx="473426" cy="4999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3B0DFC7-C5ED-624E-9AC3-C3C5B9078291}"/>
                  </a:ext>
                </a:extLst>
              </p:cNvPr>
              <p:cNvSpPr txBox="1"/>
              <p:nvPr/>
            </p:nvSpPr>
            <p:spPr>
              <a:xfrm>
                <a:off x="6513779" y="3768710"/>
                <a:ext cx="420524" cy="4970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panose="02040503050406030204" pitchFamily="18" charset="0"/>
                            </a:rPr>
                          </m:ctrlPr>
                        </m:sSubPr>
                        <m:e>
                          <m:r>
                            <a:rPr lang="en-US" sz="2400" b="0" i="1" smtClean="0">
                              <a:solidFill>
                                <a:schemeClr val="bg1"/>
                              </a:solidFill>
                              <a:latin typeface="Cambria Math" charset="0"/>
                            </a:rPr>
                            <m:t>𝐿</m:t>
                          </m:r>
                        </m:e>
                        <m:sub>
                          <m:r>
                            <a:rPr lang="en-US" sz="2400" b="0" i="1" smtClean="0">
                              <a:solidFill>
                                <a:schemeClr val="bg1"/>
                              </a:solidFill>
                              <a:latin typeface="Cambria Math" charset="0"/>
                            </a:rPr>
                            <m:t>1</m:t>
                          </m:r>
                        </m:sub>
                      </m:sSub>
                    </m:oMath>
                  </m:oMathPara>
                </a14:m>
                <a:endParaRPr lang="en-US" sz="2400" dirty="0">
                  <a:solidFill>
                    <a:schemeClr val="bg1"/>
                  </a:solidFill>
                </a:endParaRPr>
              </a:p>
            </p:txBody>
          </p:sp>
        </mc:Choice>
        <mc:Fallback xmlns="">
          <p:sp>
            <p:nvSpPr>
              <p:cNvPr id="25" name="TextBox 24">
                <a:extLst>
                  <a:ext uri="{FF2B5EF4-FFF2-40B4-BE49-F238E27FC236}">
                    <a16:creationId xmlns:a16="http://schemas.microsoft.com/office/drawing/2014/main" id="{D3B0DFC7-C5ED-624E-9AC3-C3C5B9078291}"/>
                  </a:ext>
                </a:extLst>
              </p:cNvPr>
              <p:cNvSpPr txBox="1">
                <a:spLocks noRot="1" noChangeAspect="1" noMove="1" noResize="1" noEditPoints="1" noAdjustHandles="1" noChangeArrowheads="1" noChangeShapeType="1" noTextEdit="1"/>
              </p:cNvSpPr>
              <p:nvPr/>
            </p:nvSpPr>
            <p:spPr>
              <a:xfrm>
                <a:off x="6513779" y="3768710"/>
                <a:ext cx="420524" cy="497029"/>
              </a:xfrm>
              <a:prstGeom prst="rect">
                <a:avLst/>
              </a:prstGeom>
              <a:blipFill>
                <a:blip r:embed="rId5"/>
                <a:stretch>
                  <a:fillRect l="-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648988AB-53EA-CE4B-B21A-A19EE186F356}"/>
                  </a:ext>
                </a:extLst>
              </p:cNvPr>
              <p:cNvSpPr txBox="1"/>
              <p:nvPr/>
            </p:nvSpPr>
            <p:spPr>
              <a:xfrm>
                <a:off x="7008888" y="3454404"/>
                <a:ext cx="420524" cy="4970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charset="0"/>
                            </a:rPr>
                            <m:t>𝑑</m:t>
                          </m:r>
                        </m:e>
                        <m:sub>
                          <m:r>
                            <a:rPr lang="en-US" sz="2400" b="0" i="1" smtClean="0">
                              <a:solidFill>
                                <a:schemeClr val="tx1"/>
                              </a:solidFill>
                              <a:latin typeface="Cambria Math" charset="0"/>
                            </a:rPr>
                            <m:t>1</m:t>
                          </m:r>
                        </m:sub>
                      </m:sSub>
                    </m:oMath>
                  </m:oMathPara>
                </a14:m>
                <a:endParaRPr lang="en-US" sz="2400" dirty="0">
                  <a:solidFill>
                    <a:schemeClr val="tx1"/>
                  </a:solidFill>
                </a:endParaRPr>
              </a:p>
            </p:txBody>
          </p:sp>
        </mc:Choice>
        <mc:Fallback xmlns="">
          <p:sp>
            <p:nvSpPr>
              <p:cNvPr id="37" name="TextBox 36">
                <a:extLst>
                  <a:ext uri="{FF2B5EF4-FFF2-40B4-BE49-F238E27FC236}">
                    <a16:creationId xmlns:a16="http://schemas.microsoft.com/office/drawing/2014/main" id="{648988AB-53EA-CE4B-B21A-A19EE186F356}"/>
                  </a:ext>
                </a:extLst>
              </p:cNvPr>
              <p:cNvSpPr txBox="1">
                <a:spLocks noRot="1" noChangeAspect="1" noMove="1" noResize="1" noEditPoints="1" noAdjustHandles="1" noChangeArrowheads="1" noChangeShapeType="1" noTextEdit="1"/>
              </p:cNvSpPr>
              <p:nvPr/>
            </p:nvSpPr>
            <p:spPr>
              <a:xfrm>
                <a:off x="7008888" y="3454404"/>
                <a:ext cx="420524" cy="497029"/>
              </a:xfrm>
              <a:prstGeom prst="rect">
                <a:avLst/>
              </a:prstGeom>
              <a:blipFill>
                <a:blip r:embed="rId6"/>
                <a:stretch>
                  <a:fillRect l="-15152"/>
                </a:stretch>
              </a:blipFill>
            </p:spPr>
            <p:txBody>
              <a:bodyPr/>
              <a:lstStyle/>
              <a:p>
                <a:r>
                  <a:rPr lang="en-US">
                    <a:noFill/>
                  </a:rPr>
                  <a:t> </a:t>
                </a:r>
              </a:p>
            </p:txBody>
          </p:sp>
        </mc:Fallback>
      </mc:AlternateContent>
      <p:grpSp>
        <p:nvGrpSpPr>
          <p:cNvPr id="38" name="Group 37">
            <a:extLst>
              <a:ext uri="{FF2B5EF4-FFF2-40B4-BE49-F238E27FC236}">
                <a16:creationId xmlns:a16="http://schemas.microsoft.com/office/drawing/2014/main" id="{55CAF1A8-09AD-044F-81A2-7E0CDF2E21F6}"/>
              </a:ext>
            </a:extLst>
          </p:cNvPr>
          <p:cNvGrpSpPr/>
          <p:nvPr/>
        </p:nvGrpSpPr>
        <p:grpSpPr>
          <a:xfrm>
            <a:off x="6960754" y="1966468"/>
            <a:ext cx="4605567" cy="3297238"/>
            <a:chOff x="6953541" y="2387330"/>
            <a:chExt cx="4605567" cy="3297238"/>
          </a:xfrm>
        </p:grpSpPr>
        <mc:AlternateContent xmlns:mc="http://schemas.openxmlformats.org/markup-compatibility/2006" xmlns:a14="http://schemas.microsoft.com/office/drawing/2010/main">
          <mc:Choice Requires="a14">
            <p:sp>
              <p:nvSpPr>
                <p:cNvPr id="39" name="Diamond 38">
                  <a:extLst>
                    <a:ext uri="{FF2B5EF4-FFF2-40B4-BE49-F238E27FC236}">
                      <a16:creationId xmlns:a16="http://schemas.microsoft.com/office/drawing/2014/main" id="{EA906BC7-C386-9248-AF14-BA1DE0F6FE90}"/>
                    </a:ext>
                  </a:extLst>
                </p:cNvPr>
                <p:cNvSpPr/>
                <p:nvPr/>
              </p:nvSpPr>
              <p:spPr>
                <a:xfrm>
                  <a:off x="7960140" y="3158494"/>
                  <a:ext cx="3056136" cy="1268494"/>
                </a:xfrm>
                <a:prstGeom prst="diamond">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unc>
                          <m:funcPr>
                            <m:ctrlPr>
                              <a:rPr lang="en-US" sz="2000" b="0" i="1" smtClean="0">
                                <a:solidFill>
                                  <a:schemeClr val="tx1"/>
                                </a:solidFill>
                                <a:latin typeface="Cambria Math" panose="02040503050406030204" pitchFamily="18" charset="0"/>
                                <a:ea typeface="Times New Roman" charset="0"/>
                                <a:cs typeface="Times New Roman" charset="0"/>
                              </a:rPr>
                            </m:ctrlPr>
                          </m:funcPr>
                          <m:fName>
                            <m:r>
                              <m:rPr>
                                <m:sty m:val="p"/>
                              </m:rPr>
                              <a:rPr lang="en-US" sz="2000" b="0" i="0" smtClean="0">
                                <a:solidFill>
                                  <a:schemeClr val="tx1"/>
                                </a:solidFill>
                                <a:latin typeface="Cambria Math" charset="0"/>
                                <a:ea typeface="Times New Roman" charset="0"/>
                                <a:cs typeface="Times New Roman" charset="0"/>
                              </a:rPr>
                              <m:t>max</m:t>
                            </m:r>
                          </m:fName>
                          <m:e>
                            <m:d>
                              <m:dPr>
                                <m:ctrlPr>
                                  <a:rPr lang="en-US" sz="2000" b="0" i="1" smtClean="0">
                                    <a:solidFill>
                                      <a:schemeClr val="tx1"/>
                                    </a:solidFill>
                                    <a:latin typeface="Cambria Math" panose="02040503050406030204" pitchFamily="18" charset="0"/>
                                    <a:ea typeface="Times New Roman" charset="0"/>
                                    <a:cs typeface="Times New Roman" charset="0"/>
                                  </a:rPr>
                                </m:ctrlPr>
                              </m:dPr>
                              <m:e>
                                <m:sSub>
                                  <m:sSubPr>
                                    <m:ctrlPr>
                                      <a:rPr lang="en-US" sz="2000" b="0" i="1" smtClean="0">
                                        <a:solidFill>
                                          <a:schemeClr val="tx1"/>
                                        </a:solidFill>
                                        <a:latin typeface="Cambria Math" panose="02040503050406030204" pitchFamily="18" charset="0"/>
                                        <a:ea typeface="Times New Roman" charset="0"/>
                                        <a:cs typeface="Times New Roman" charset="0"/>
                                      </a:rPr>
                                    </m:ctrlPr>
                                  </m:sSubPr>
                                  <m:e>
                                    <m:r>
                                      <a:rPr lang="en-US" sz="2000" b="0" i="1" smtClean="0">
                                        <a:solidFill>
                                          <a:schemeClr val="tx1"/>
                                        </a:solidFill>
                                        <a:latin typeface="Cambria Math" charset="0"/>
                                        <a:ea typeface="Times New Roman" charset="0"/>
                                        <a:cs typeface="Times New Roman" charset="0"/>
                                      </a:rPr>
                                      <m:t>𝑑</m:t>
                                    </m:r>
                                  </m:e>
                                  <m:sub>
                                    <m:r>
                                      <a:rPr lang="en-US" sz="2000" b="0" i="1" smtClean="0">
                                        <a:solidFill>
                                          <a:schemeClr val="tx1"/>
                                        </a:solidFill>
                                        <a:latin typeface="Cambria Math" charset="0"/>
                                        <a:ea typeface="Times New Roman" charset="0"/>
                                        <a:cs typeface="Times New Roman" charset="0"/>
                                      </a:rPr>
                                      <m:t>1</m:t>
                                    </m:r>
                                  </m:sub>
                                </m:sSub>
                                <m:r>
                                  <a:rPr lang="en-US" sz="2000" b="0" i="1" smtClean="0">
                                    <a:solidFill>
                                      <a:schemeClr val="tx1"/>
                                    </a:solidFill>
                                    <a:latin typeface="Cambria Math" charset="0"/>
                                    <a:ea typeface="Times New Roman" charset="0"/>
                                    <a:cs typeface="Times New Roman" charset="0"/>
                                  </a:rPr>
                                  <m:t>,</m:t>
                                </m:r>
                                <m:sSub>
                                  <m:sSubPr>
                                    <m:ctrlPr>
                                      <a:rPr lang="en-US" sz="2000" b="0" i="1" smtClean="0">
                                        <a:solidFill>
                                          <a:schemeClr val="tx1"/>
                                        </a:solidFill>
                                        <a:latin typeface="Cambria Math" panose="02040503050406030204" pitchFamily="18" charset="0"/>
                                        <a:ea typeface="Times New Roman" charset="0"/>
                                        <a:cs typeface="Times New Roman" charset="0"/>
                                      </a:rPr>
                                    </m:ctrlPr>
                                  </m:sSubPr>
                                  <m:e>
                                    <m:r>
                                      <a:rPr lang="en-US" sz="2000" b="0" i="1" smtClean="0">
                                        <a:solidFill>
                                          <a:schemeClr val="tx1"/>
                                        </a:solidFill>
                                        <a:latin typeface="Cambria Math" charset="0"/>
                                        <a:ea typeface="Times New Roman" charset="0"/>
                                        <a:cs typeface="Times New Roman" charset="0"/>
                                      </a:rPr>
                                      <m:t>𝑑</m:t>
                                    </m:r>
                                  </m:e>
                                  <m:sub>
                                    <m:r>
                                      <a:rPr lang="en-US" sz="2000" b="0" i="1" smtClean="0">
                                        <a:solidFill>
                                          <a:schemeClr val="tx1"/>
                                        </a:solidFill>
                                        <a:latin typeface="Cambria Math" charset="0"/>
                                        <a:ea typeface="Times New Roman" charset="0"/>
                                        <a:cs typeface="Times New Roman" charset="0"/>
                                      </a:rPr>
                                      <m:t>2</m:t>
                                    </m:r>
                                  </m:sub>
                                </m:sSub>
                              </m:e>
                            </m:d>
                            <m:r>
                              <a:rPr lang="en-US" sz="2000" b="0" i="1" smtClean="0">
                                <a:solidFill>
                                  <a:schemeClr val="tx1"/>
                                </a:solidFill>
                                <a:latin typeface="Cambria Math" charset="0"/>
                                <a:ea typeface="Times New Roman" charset="0"/>
                                <a:cs typeface="Times New Roman" charset="0"/>
                              </a:rPr>
                              <m:t>&gt;</m:t>
                            </m:r>
                            <m:r>
                              <a:rPr lang="en-US" sz="2000" b="0" i="1" smtClean="0">
                                <a:solidFill>
                                  <a:schemeClr val="tx1"/>
                                </a:solidFill>
                                <a:latin typeface="Cambria Math" charset="0"/>
                                <a:ea typeface="Times New Roman" charset="0"/>
                                <a:cs typeface="Times New Roman" charset="0"/>
                              </a:rPr>
                              <m:t>𝑇</m:t>
                            </m:r>
                          </m:e>
                        </m:func>
                      </m:oMath>
                    </m:oMathPara>
                  </a14:m>
                  <a:endParaRPr lang="en-US" sz="2000" dirty="0">
                    <a:solidFill>
                      <a:schemeClr val="tx1"/>
                    </a:solidFill>
                    <a:latin typeface="Times New Roman" charset="0"/>
                    <a:ea typeface="Times New Roman" charset="0"/>
                    <a:cs typeface="Times New Roman" charset="0"/>
                  </a:endParaRPr>
                </a:p>
              </p:txBody>
            </p:sp>
          </mc:Choice>
          <mc:Fallback xmlns="">
            <p:sp>
              <p:nvSpPr>
                <p:cNvPr id="16" name="Diamond 15">
                  <a:extLst>
                    <a:ext uri="{FF2B5EF4-FFF2-40B4-BE49-F238E27FC236}">
                      <a16:creationId xmlns:a16="http://schemas.microsoft.com/office/drawing/2014/main" id="{1E7194AC-3480-A841-9DF4-8CAD9F526301}"/>
                    </a:ext>
                  </a:extLst>
                </p:cNvPr>
                <p:cNvSpPr>
                  <a:spLocks noRot="1" noChangeAspect="1" noMove="1" noResize="1" noEditPoints="1" noAdjustHandles="1" noChangeArrowheads="1" noChangeShapeType="1" noTextEdit="1"/>
                </p:cNvSpPr>
                <p:nvPr/>
              </p:nvSpPr>
              <p:spPr>
                <a:xfrm>
                  <a:off x="7960140" y="3158494"/>
                  <a:ext cx="3056136" cy="1268494"/>
                </a:xfrm>
                <a:prstGeom prst="diamond">
                  <a:avLst/>
                </a:prstGeom>
                <a:blipFill>
                  <a:blip r:embed="rId7"/>
                  <a:stretch>
                    <a:fillRect/>
                  </a:stretch>
                </a:blipFill>
                <a:ln>
                  <a:solidFill>
                    <a:schemeClr val="tx1"/>
                  </a:solidFill>
                </a:ln>
              </p:spPr>
              <p:txBody>
                <a:bodyPr/>
                <a:lstStyle/>
                <a:p>
                  <a:r>
                    <a:rPr lang="en-US">
                      <a:noFill/>
                    </a:rPr>
                    <a:t> </a:t>
                  </a:r>
                </a:p>
              </p:txBody>
            </p:sp>
          </mc:Fallback>
        </mc:AlternateContent>
        <p:sp>
          <p:nvSpPr>
            <p:cNvPr id="40" name="TextBox 39">
              <a:extLst>
                <a:ext uri="{FF2B5EF4-FFF2-40B4-BE49-F238E27FC236}">
                  <a16:creationId xmlns:a16="http://schemas.microsoft.com/office/drawing/2014/main" id="{711852A5-3B59-9A45-B9F3-820B3F997483}"/>
                </a:ext>
              </a:extLst>
            </p:cNvPr>
            <p:cNvSpPr txBox="1"/>
            <p:nvPr/>
          </p:nvSpPr>
          <p:spPr>
            <a:xfrm>
              <a:off x="9931489" y="2917667"/>
              <a:ext cx="518155" cy="497029"/>
            </a:xfrm>
            <a:prstGeom prst="rect">
              <a:avLst/>
            </a:prstGeom>
            <a:noFill/>
          </p:spPr>
          <p:txBody>
            <a:bodyPr wrap="none" rtlCol="0">
              <a:spAutoFit/>
            </a:bodyPr>
            <a:lstStyle/>
            <a:p>
              <a:r>
                <a:rPr lang="en-US" b="1">
                  <a:latin typeface="Times New Roman" charset="0"/>
                  <a:ea typeface="Times New Roman" charset="0"/>
                  <a:cs typeface="Times New Roman" charset="0"/>
                </a:rPr>
                <a:t>Yes</a:t>
              </a:r>
              <a:endParaRPr lang="en-US" b="1" dirty="0">
                <a:latin typeface="Times New Roman" charset="0"/>
                <a:ea typeface="Times New Roman" charset="0"/>
                <a:cs typeface="Times New Roman" charset="0"/>
              </a:endParaRPr>
            </a:p>
          </p:txBody>
        </p:sp>
        <p:cxnSp>
          <p:nvCxnSpPr>
            <p:cNvPr id="41" name="Elbow Connector 40">
              <a:extLst>
                <a:ext uri="{FF2B5EF4-FFF2-40B4-BE49-F238E27FC236}">
                  <a16:creationId xmlns:a16="http://schemas.microsoft.com/office/drawing/2014/main" id="{827EA52E-BF76-AA4B-A731-FE324F09FA91}"/>
                </a:ext>
              </a:extLst>
            </p:cNvPr>
            <p:cNvCxnSpPr>
              <a:cxnSpLocks/>
            </p:cNvCxnSpPr>
            <p:nvPr/>
          </p:nvCxnSpPr>
          <p:spPr>
            <a:xfrm flipV="1">
              <a:off x="6953541" y="4035750"/>
              <a:ext cx="2331780" cy="342368"/>
            </a:xfrm>
            <a:prstGeom prst="bentConnector3">
              <a:avLst>
                <a:gd name="adj1" fmla="val 100195"/>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437A94AA-3524-0049-A5EE-06DCADDADDAA}"/>
                </a:ext>
              </a:extLst>
            </p:cNvPr>
            <p:cNvCxnSpPr>
              <a:cxnSpLocks/>
              <a:stCxn id="72" idx="6"/>
            </p:cNvCxnSpPr>
            <p:nvPr/>
          </p:nvCxnSpPr>
          <p:spPr>
            <a:xfrm flipV="1">
              <a:off x="7784425" y="3977228"/>
              <a:ext cx="1835013" cy="1707340"/>
            </a:xfrm>
            <a:prstGeom prst="bentConnector3">
              <a:avLst>
                <a:gd name="adj1" fmla="val 9983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1500409-19E9-194B-BBCD-9401EF7E92C6}"/>
                </a:ext>
              </a:extLst>
            </p:cNvPr>
            <p:cNvSpPr txBox="1"/>
            <p:nvPr/>
          </p:nvSpPr>
          <p:spPr>
            <a:xfrm flipH="1">
              <a:off x="10038863" y="2387330"/>
              <a:ext cx="1520245" cy="400110"/>
            </a:xfrm>
            <a:prstGeom prst="rect">
              <a:avLst/>
            </a:prstGeom>
            <a:noFill/>
          </p:spPr>
          <p:txBody>
            <a:bodyPr wrap="square" rtlCol="0">
              <a:spAutoFit/>
            </a:bodyPr>
            <a:lstStyle/>
            <a:p>
              <a:r>
                <a:rPr lang="en-US" sz="2000" b="1" i="1" dirty="0">
                  <a:solidFill>
                    <a:srgbClr val="C00000"/>
                  </a:solidFill>
                  <a:latin typeface="Times New Roman" charset="0"/>
                  <a:ea typeface="Times New Roman" charset="0"/>
                  <a:cs typeface="Times New Roman" charset="0"/>
                </a:rPr>
                <a:t>Adversarial</a:t>
              </a:r>
            </a:p>
          </p:txBody>
        </p:sp>
        <p:sp>
          <p:nvSpPr>
            <p:cNvPr id="47" name="TextBox 46">
              <a:extLst>
                <a:ext uri="{FF2B5EF4-FFF2-40B4-BE49-F238E27FC236}">
                  <a16:creationId xmlns:a16="http://schemas.microsoft.com/office/drawing/2014/main" id="{2FA6CD08-1F27-B541-9A3C-4EFEB8952052}"/>
                </a:ext>
              </a:extLst>
            </p:cNvPr>
            <p:cNvSpPr txBox="1"/>
            <p:nvPr/>
          </p:nvSpPr>
          <p:spPr>
            <a:xfrm>
              <a:off x="9984219" y="4345830"/>
              <a:ext cx="466794" cy="497029"/>
            </a:xfrm>
            <a:prstGeom prst="rect">
              <a:avLst/>
            </a:prstGeom>
            <a:noFill/>
          </p:spPr>
          <p:txBody>
            <a:bodyPr wrap="none" rtlCol="0">
              <a:spAutoFit/>
            </a:bodyPr>
            <a:lstStyle/>
            <a:p>
              <a:r>
                <a:rPr lang="en-US" b="1" dirty="0">
                  <a:latin typeface="Times New Roman" charset="0"/>
                  <a:ea typeface="Times New Roman" charset="0"/>
                  <a:cs typeface="Times New Roman" charset="0"/>
                </a:rPr>
                <a:t>No</a:t>
              </a:r>
            </a:p>
          </p:txBody>
        </p:sp>
        <p:cxnSp>
          <p:nvCxnSpPr>
            <p:cNvPr id="48" name="Straight Arrow Connector 47">
              <a:extLst>
                <a:ext uri="{FF2B5EF4-FFF2-40B4-BE49-F238E27FC236}">
                  <a16:creationId xmlns:a16="http://schemas.microsoft.com/office/drawing/2014/main" id="{9999062A-0FC4-444F-AD21-B9E03F423D04}"/>
                </a:ext>
              </a:extLst>
            </p:cNvPr>
            <p:cNvCxnSpPr/>
            <p:nvPr/>
          </p:nvCxnSpPr>
          <p:spPr>
            <a:xfrm flipV="1">
              <a:off x="10306316" y="2780133"/>
              <a:ext cx="492669" cy="70360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A9E194A-FF24-B842-8F6B-9DA575955D3A}"/>
                </a:ext>
              </a:extLst>
            </p:cNvPr>
            <p:cNvCxnSpPr/>
            <p:nvPr/>
          </p:nvCxnSpPr>
          <p:spPr>
            <a:xfrm>
              <a:off x="10260549" y="4130594"/>
              <a:ext cx="418757" cy="81959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DE8D23F6-81E3-6046-8694-74D1694B32F9}"/>
                </a:ext>
              </a:extLst>
            </p:cNvPr>
            <p:cNvSpPr txBox="1"/>
            <p:nvPr/>
          </p:nvSpPr>
          <p:spPr>
            <a:xfrm flipH="1">
              <a:off x="9893218" y="4950192"/>
              <a:ext cx="1572177" cy="538448"/>
            </a:xfrm>
            <a:prstGeom prst="rect">
              <a:avLst/>
            </a:prstGeom>
            <a:noFill/>
          </p:spPr>
          <p:txBody>
            <a:bodyPr wrap="square" rtlCol="0">
              <a:spAutoFit/>
            </a:bodyPr>
            <a:lstStyle/>
            <a:p>
              <a:pPr algn="ctr"/>
              <a:r>
                <a:rPr lang="en-US" sz="2000" i="1" dirty="0">
                  <a:latin typeface="Times New Roman" charset="0"/>
                  <a:ea typeface="Times New Roman" charset="0"/>
                  <a:cs typeface="Times New Roman" charset="0"/>
                </a:rPr>
                <a:t>Legitimate</a:t>
              </a:r>
            </a:p>
          </p:txBody>
        </p:sp>
      </p:grpSp>
      <p:grpSp>
        <p:nvGrpSpPr>
          <p:cNvPr id="63" name="Group 62">
            <a:extLst>
              <a:ext uri="{FF2B5EF4-FFF2-40B4-BE49-F238E27FC236}">
                <a16:creationId xmlns:a16="http://schemas.microsoft.com/office/drawing/2014/main" id="{FA6CD29A-775E-7746-B14B-46F6BE561764}"/>
              </a:ext>
            </a:extLst>
          </p:cNvPr>
          <p:cNvGrpSpPr/>
          <p:nvPr/>
        </p:nvGrpSpPr>
        <p:grpSpPr>
          <a:xfrm>
            <a:off x="2062195" y="2708447"/>
            <a:ext cx="6111928" cy="3155110"/>
            <a:chOff x="2062195" y="2708447"/>
            <a:chExt cx="6111928" cy="3155110"/>
          </a:xfrm>
        </p:grpSpPr>
        <p:cxnSp>
          <p:nvCxnSpPr>
            <p:cNvPr id="64" name="Elbow Connector 63">
              <a:extLst>
                <a:ext uri="{FF2B5EF4-FFF2-40B4-BE49-F238E27FC236}">
                  <a16:creationId xmlns:a16="http://schemas.microsoft.com/office/drawing/2014/main" id="{1A8C78F4-59F8-444A-A19B-D792F7B5BAC5}"/>
                </a:ext>
              </a:extLst>
            </p:cNvPr>
            <p:cNvCxnSpPr>
              <a:cxnSpLocks/>
              <a:endCxn id="72" idx="0"/>
            </p:cNvCxnSpPr>
            <p:nvPr/>
          </p:nvCxnSpPr>
          <p:spPr>
            <a:xfrm>
              <a:off x="4749719" y="2708447"/>
              <a:ext cx="2805206" cy="2305269"/>
            </a:xfrm>
            <a:prstGeom prst="bentConnector2">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A532C581-72EA-F34D-B87A-40BDB6123986}"/>
                </a:ext>
              </a:extLst>
            </p:cNvPr>
            <p:cNvSpPr/>
            <p:nvPr/>
          </p:nvSpPr>
          <p:spPr>
            <a:xfrm>
              <a:off x="3275291" y="4800781"/>
              <a:ext cx="1487565" cy="94260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charset="0"/>
                  <a:ea typeface="Times New Roman" charset="0"/>
                  <a:cs typeface="Times New Roman" charset="0"/>
                </a:rPr>
                <a:t>Model</a:t>
              </a:r>
            </a:p>
          </p:txBody>
        </p:sp>
        <p:sp>
          <p:nvSpPr>
            <p:cNvPr id="67" name="Trapezoid 66">
              <a:extLst>
                <a:ext uri="{FF2B5EF4-FFF2-40B4-BE49-F238E27FC236}">
                  <a16:creationId xmlns:a16="http://schemas.microsoft.com/office/drawing/2014/main" id="{D384F49E-190C-B644-B1EC-8B670009F6DC}"/>
                </a:ext>
              </a:extLst>
            </p:cNvPr>
            <p:cNvSpPr/>
            <p:nvPr/>
          </p:nvSpPr>
          <p:spPr>
            <a:xfrm rot="5400000">
              <a:off x="2471586" y="5061517"/>
              <a:ext cx="1182946" cy="421134"/>
            </a:xfrm>
            <a:prstGeom prst="trapezoid">
              <a:avLst>
                <a:gd name="adj" fmla="val 27675"/>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latin typeface="Times New Roman" charset="0"/>
                  <a:ea typeface="Times New Roman" charset="0"/>
                  <a:cs typeface="Times New Roman" charset="0"/>
                </a:rPr>
                <a:t>Squeezer</a:t>
              </a:r>
              <a:r>
                <a:rPr lang="en-US" sz="1500" b="1" baseline="-25000" dirty="0">
                  <a:solidFill>
                    <a:schemeClr val="tx1"/>
                  </a:solidFill>
                  <a:latin typeface="Times New Roman" charset="0"/>
                  <a:ea typeface="Times New Roman" charset="0"/>
                  <a:cs typeface="Times New Roman" charset="0"/>
                </a:rPr>
                <a:t>2</a:t>
              </a:r>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E86E2BB8-AD23-174F-9245-F2570C976FFB}"/>
                    </a:ext>
                  </a:extLst>
                </p:cNvPr>
                <p:cNvSpPr txBox="1"/>
                <p:nvPr/>
              </p:nvSpPr>
              <p:spPr>
                <a:xfrm flipH="1">
                  <a:off x="4785203" y="5222127"/>
                  <a:ext cx="1456492" cy="538448"/>
                </a:xfrm>
                <a:prstGeom prst="rect">
                  <a:avLst/>
                </a:prstGeom>
                <a:noFill/>
              </p:spPr>
              <p:txBody>
                <a:bodyPr wrap="square" rtlCol="0">
                  <a:spAutoFit/>
                </a:bodyPr>
                <a:lstStyle/>
                <a:p>
                  <a:r>
                    <a:rPr lang="en-US" sz="2000" i="1" dirty="0">
                      <a:latin typeface="Times New Roman" charset="0"/>
                      <a:ea typeface="Times New Roman" charset="0"/>
                      <a:cs typeface="Times New Roman" charset="0"/>
                    </a:rPr>
                    <a:t>Prediction</a:t>
                  </a:r>
                  <a14:m>
                    <m:oMath xmlns:m="http://schemas.openxmlformats.org/officeDocument/2006/math">
                      <m:r>
                        <a:rPr lang="en-US" sz="2000" b="0" i="0" baseline="-25000" dirty="0" smtClean="0">
                          <a:latin typeface="Cambria Math" panose="02040503050406030204" pitchFamily="18" charset="0"/>
                          <a:ea typeface="Times New Roman" charset="0"/>
                          <a:cs typeface="Times New Roman" charset="0"/>
                        </a:rPr>
                        <m:t>2</m:t>
                      </m:r>
                    </m:oMath>
                  </a14:m>
                  <a:endParaRPr lang="en-US" sz="2000" baseline="-25000" dirty="0">
                    <a:latin typeface="Times New Roman" charset="0"/>
                    <a:ea typeface="Times New Roman" charset="0"/>
                    <a:cs typeface="Times New Roman" charset="0"/>
                  </a:endParaRPr>
                </a:p>
              </p:txBody>
            </p:sp>
          </mc:Choice>
          <mc:Fallback xmlns="">
            <p:sp>
              <p:nvSpPr>
                <p:cNvPr id="15" name="TextBox 14">
                  <a:extLst>
                    <a:ext uri="{FF2B5EF4-FFF2-40B4-BE49-F238E27FC236}">
                      <a16:creationId xmlns:a16="http://schemas.microsoft.com/office/drawing/2014/main" id="{17AD9569-EB8A-F14E-AEBB-95AAFB6A81D4}"/>
                    </a:ext>
                  </a:extLst>
                </p:cNvPr>
                <p:cNvSpPr txBox="1">
                  <a:spLocks noRot="1" noChangeAspect="1" noMove="1" noResize="1" noEditPoints="1" noAdjustHandles="1" noChangeArrowheads="1" noChangeShapeType="1" noTextEdit="1"/>
                </p:cNvSpPr>
                <p:nvPr/>
              </p:nvSpPr>
              <p:spPr>
                <a:xfrm flipH="1">
                  <a:off x="4785203" y="5222127"/>
                  <a:ext cx="1456492" cy="538448"/>
                </a:xfrm>
                <a:prstGeom prst="rect">
                  <a:avLst/>
                </a:prstGeom>
                <a:blipFill>
                  <a:blip r:embed="rId8"/>
                  <a:stretch>
                    <a:fillRect l="-4348" t="-4545"/>
                  </a:stretch>
                </a:blipFill>
              </p:spPr>
              <p:txBody>
                <a:bodyPr/>
                <a:lstStyle/>
                <a:p>
                  <a:r>
                    <a:rPr lang="en-US">
                      <a:noFill/>
                    </a:rPr>
                    <a:t> </a:t>
                  </a:r>
                </a:p>
              </p:txBody>
            </p:sp>
          </mc:Fallback>
        </mc:AlternateContent>
        <p:cxnSp>
          <p:nvCxnSpPr>
            <p:cNvPr id="69" name="Elbow Connector 68">
              <a:extLst>
                <a:ext uri="{FF2B5EF4-FFF2-40B4-BE49-F238E27FC236}">
                  <a16:creationId xmlns:a16="http://schemas.microsoft.com/office/drawing/2014/main" id="{C58E6DEF-0CF5-8D45-BF50-E807B76D924D}"/>
                </a:ext>
              </a:extLst>
            </p:cNvPr>
            <p:cNvCxnSpPr>
              <a:cxnSpLocks/>
              <a:stCxn id="66" idx="3"/>
              <a:endCxn id="72" idx="2"/>
            </p:cNvCxnSpPr>
            <p:nvPr/>
          </p:nvCxnSpPr>
          <p:spPr>
            <a:xfrm flipV="1">
              <a:off x="4762856" y="5263706"/>
              <a:ext cx="2555356" cy="8379"/>
            </a:xfrm>
            <a:prstGeom prst="bentConnector3">
              <a:avLst>
                <a:gd name="adj1" fmla="val -97"/>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Elbow Connector 69">
              <a:extLst>
                <a:ext uri="{FF2B5EF4-FFF2-40B4-BE49-F238E27FC236}">
                  <a16:creationId xmlns:a16="http://schemas.microsoft.com/office/drawing/2014/main" id="{B1915769-F48F-AE44-9D44-14F7925A3CE2}"/>
                </a:ext>
              </a:extLst>
            </p:cNvPr>
            <p:cNvCxnSpPr>
              <a:cxnSpLocks/>
              <a:endCxn id="67" idx="2"/>
            </p:cNvCxnSpPr>
            <p:nvPr/>
          </p:nvCxnSpPr>
          <p:spPr>
            <a:xfrm>
              <a:off x="2062195" y="3955956"/>
              <a:ext cx="790297" cy="1316128"/>
            </a:xfrm>
            <a:prstGeom prst="bentConnector3">
              <a:avLst>
                <a:gd name="adj1" fmla="val 50000"/>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5D960A42-8535-2D4C-BD8D-C272B172CE5C}"/>
                </a:ext>
              </a:extLst>
            </p:cNvPr>
            <p:cNvGrpSpPr/>
            <p:nvPr/>
          </p:nvGrpSpPr>
          <p:grpSpPr>
            <a:xfrm>
              <a:off x="7318212" y="5013716"/>
              <a:ext cx="855911" cy="766394"/>
              <a:chOff x="7318212" y="4465076"/>
              <a:chExt cx="855911" cy="766394"/>
            </a:xfrm>
          </p:grpSpPr>
          <p:sp>
            <p:nvSpPr>
              <p:cNvPr id="72" name="Oval 71">
                <a:extLst>
                  <a:ext uri="{FF2B5EF4-FFF2-40B4-BE49-F238E27FC236}">
                    <a16:creationId xmlns:a16="http://schemas.microsoft.com/office/drawing/2014/main" id="{5CDE1549-7B2C-244B-9D80-C96DB90A0E64}"/>
                  </a:ext>
                </a:extLst>
              </p:cNvPr>
              <p:cNvSpPr/>
              <p:nvPr/>
            </p:nvSpPr>
            <p:spPr>
              <a:xfrm>
                <a:off x="7318212" y="4465076"/>
                <a:ext cx="473426" cy="4999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CA3BD2A-4FDE-9445-9180-B7BF383767EE}"/>
                      </a:ext>
                    </a:extLst>
                  </p:cNvPr>
                  <p:cNvSpPr txBox="1"/>
                  <p:nvPr/>
                </p:nvSpPr>
                <p:spPr>
                  <a:xfrm>
                    <a:off x="7344663" y="4526520"/>
                    <a:ext cx="420524" cy="4970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bg1"/>
                                  </a:solidFill>
                                  <a:latin typeface="Cambria Math" panose="02040503050406030204" pitchFamily="18" charset="0"/>
                                </a:rPr>
                              </m:ctrlPr>
                            </m:sSubPr>
                            <m:e>
                              <m:r>
                                <a:rPr lang="en-US" sz="2400" b="0" i="1" smtClean="0">
                                  <a:solidFill>
                                    <a:schemeClr val="bg1"/>
                                  </a:solidFill>
                                  <a:latin typeface="Cambria Math" charset="0"/>
                                </a:rPr>
                                <m:t>𝐿</m:t>
                              </m:r>
                            </m:e>
                            <m:sub>
                              <m:r>
                                <a:rPr lang="en-US" sz="2400" b="0" i="1" smtClean="0">
                                  <a:solidFill>
                                    <a:schemeClr val="bg1"/>
                                  </a:solidFill>
                                  <a:latin typeface="Cambria Math" charset="0"/>
                                </a:rPr>
                                <m:t>1</m:t>
                              </m:r>
                            </m:sub>
                          </m:sSub>
                        </m:oMath>
                      </m:oMathPara>
                    </a14:m>
                    <a:endParaRPr lang="en-US" sz="2400" dirty="0">
                      <a:solidFill>
                        <a:schemeClr val="bg1"/>
                      </a:solidFill>
                    </a:endParaRPr>
                  </a:p>
                </p:txBody>
              </p:sp>
            </mc:Choice>
            <mc:Fallback xmlns="">
              <p:sp>
                <p:nvSpPr>
                  <p:cNvPr id="36" name="TextBox 35">
                    <a:extLst>
                      <a:ext uri="{FF2B5EF4-FFF2-40B4-BE49-F238E27FC236}">
                        <a16:creationId xmlns:a16="http://schemas.microsoft.com/office/drawing/2014/main" id="{42BA3D34-70CE-E74F-ABAA-128F473082E5}"/>
                      </a:ext>
                    </a:extLst>
                  </p:cNvPr>
                  <p:cNvSpPr txBox="1">
                    <a:spLocks noRot="1" noChangeAspect="1" noMove="1" noResize="1" noEditPoints="1" noAdjustHandles="1" noChangeArrowheads="1" noChangeShapeType="1" noTextEdit="1"/>
                  </p:cNvSpPr>
                  <p:nvPr/>
                </p:nvSpPr>
                <p:spPr>
                  <a:xfrm>
                    <a:off x="7344663" y="4526520"/>
                    <a:ext cx="420524" cy="497029"/>
                  </a:xfrm>
                  <a:prstGeom prst="rect">
                    <a:avLst/>
                  </a:prstGeom>
                  <a:blipFill>
                    <a:blip r:embed="rId9"/>
                    <a:stretch>
                      <a:fillRect l="-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1F672742-AA99-B94A-A081-599E28CF6D0E}"/>
                      </a:ext>
                    </a:extLst>
                  </p:cNvPr>
                  <p:cNvSpPr txBox="1"/>
                  <p:nvPr/>
                </p:nvSpPr>
                <p:spPr>
                  <a:xfrm>
                    <a:off x="7753599" y="4734441"/>
                    <a:ext cx="420524" cy="4970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charset="0"/>
                                </a:rPr>
                                <m:t>𝑑</m:t>
                              </m:r>
                            </m:e>
                            <m:sub>
                              <m:r>
                                <a:rPr lang="en-US" sz="2400" b="0" i="1" smtClean="0">
                                  <a:solidFill>
                                    <a:schemeClr val="tx1"/>
                                  </a:solidFill>
                                  <a:latin typeface="Cambria Math" charset="0"/>
                                </a:rPr>
                                <m:t>2</m:t>
                              </m:r>
                            </m:sub>
                          </m:sSub>
                        </m:oMath>
                      </m:oMathPara>
                    </a14:m>
                    <a:endParaRPr lang="en-US" sz="2400" dirty="0">
                      <a:solidFill>
                        <a:schemeClr val="tx1"/>
                      </a:solidFill>
                    </a:endParaRPr>
                  </a:p>
                </p:txBody>
              </p:sp>
            </mc:Choice>
            <mc:Fallback xmlns="">
              <p:sp>
                <p:nvSpPr>
                  <p:cNvPr id="38" name="TextBox 37">
                    <a:extLst>
                      <a:ext uri="{FF2B5EF4-FFF2-40B4-BE49-F238E27FC236}">
                        <a16:creationId xmlns:a16="http://schemas.microsoft.com/office/drawing/2014/main" id="{2904A4EA-220F-A940-AF47-77DA787E6848}"/>
                      </a:ext>
                    </a:extLst>
                  </p:cNvPr>
                  <p:cNvSpPr txBox="1">
                    <a:spLocks noRot="1" noChangeAspect="1" noMove="1" noResize="1" noEditPoints="1" noAdjustHandles="1" noChangeArrowheads="1" noChangeShapeType="1" noTextEdit="1"/>
                  </p:cNvSpPr>
                  <p:nvPr/>
                </p:nvSpPr>
                <p:spPr>
                  <a:xfrm>
                    <a:off x="7753599" y="4734441"/>
                    <a:ext cx="420524" cy="497029"/>
                  </a:xfrm>
                  <a:prstGeom prst="rect">
                    <a:avLst/>
                  </a:prstGeom>
                  <a:blipFill>
                    <a:blip r:embed="rId10"/>
                    <a:stretch>
                      <a:fillRect l="-14706"/>
                    </a:stretch>
                  </a:blipFill>
                </p:spPr>
                <p:txBody>
                  <a:bodyPr/>
                  <a:lstStyle/>
                  <a:p>
                    <a:r>
                      <a:rPr lang="en-US">
                        <a:noFill/>
                      </a:rPr>
                      <a:t> </a:t>
                    </a:r>
                  </a:p>
                </p:txBody>
              </p:sp>
            </mc:Fallback>
          </mc:AlternateContent>
        </p:grpSp>
      </p:grpSp>
      <p:sp>
        <p:nvSpPr>
          <p:cNvPr id="45" name="Rectangle 44">
            <a:extLst>
              <a:ext uri="{FF2B5EF4-FFF2-40B4-BE49-F238E27FC236}">
                <a16:creationId xmlns:a16="http://schemas.microsoft.com/office/drawing/2014/main" id="{C82C1FBF-57E5-7341-8D38-E609F3F13CBE}"/>
              </a:ext>
            </a:extLst>
          </p:cNvPr>
          <p:cNvSpPr/>
          <p:nvPr/>
        </p:nvSpPr>
        <p:spPr>
          <a:xfrm>
            <a:off x="3488592" y="5810567"/>
            <a:ext cx="3472162" cy="830997"/>
          </a:xfrm>
          <a:prstGeom prst="rect">
            <a:avLst/>
          </a:prstGeom>
          <a:solidFill>
            <a:schemeClr val="accent4">
              <a:lumMod val="20000"/>
              <a:lumOff val="80000"/>
            </a:schemeClr>
          </a:solidFill>
        </p:spPr>
        <p:txBody>
          <a:bodyPr wrap="square">
            <a:spAutoFit/>
          </a:bodyPr>
          <a:lstStyle/>
          <a:p>
            <a:pPr marL="342900" indent="-342900">
              <a:buFont typeface="Arial" panose="020B0604020202020204" pitchFamily="34" charset="0"/>
              <a:buChar char="•"/>
            </a:pPr>
            <a:r>
              <a:rPr lang="en-US" altLang="zh-Hans" sz="2400" b="1" dirty="0"/>
              <a:t>Bit</a:t>
            </a:r>
            <a:r>
              <a:rPr lang="zh-Hans" altLang="en-US" sz="2400" b="1" dirty="0"/>
              <a:t> </a:t>
            </a:r>
            <a:r>
              <a:rPr lang="en-US" altLang="zh-Hans" sz="2400" b="1" dirty="0"/>
              <a:t>Depth</a:t>
            </a:r>
            <a:r>
              <a:rPr lang="zh-Hans" altLang="en-US" sz="2400" b="1" dirty="0"/>
              <a:t> </a:t>
            </a:r>
            <a:r>
              <a:rPr lang="en-US" altLang="zh-Hans" sz="2400" b="1" dirty="0"/>
              <a:t>Reduction</a:t>
            </a:r>
          </a:p>
          <a:p>
            <a:pPr marL="342900" indent="-342900">
              <a:buFont typeface="Arial" panose="020B0604020202020204" pitchFamily="34" charset="0"/>
              <a:buChar char="•"/>
            </a:pPr>
            <a:r>
              <a:rPr lang="en-US" altLang="zh-Hans" sz="2400" b="1" dirty="0"/>
              <a:t>Spatial</a:t>
            </a:r>
            <a:r>
              <a:rPr lang="zh-Hans" altLang="en-US" sz="2400" b="1" dirty="0"/>
              <a:t> </a:t>
            </a:r>
            <a:r>
              <a:rPr lang="en-US" altLang="zh-Hans" sz="2400" b="1" dirty="0"/>
              <a:t>Smoothing</a:t>
            </a:r>
            <a:endParaRPr lang="en-US" sz="1600" dirty="0"/>
          </a:p>
        </p:txBody>
      </p:sp>
    </p:spTree>
    <p:extLst>
      <p:ext uri="{BB962C8B-B14F-4D97-AF65-F5344CB8AC3E}">
        <p14:creationId xmlns:p14="http://schemas.microsoft.com/office/powerpoint/2010/main" val="25810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1" animBg="1"/>
      <p:bldP spid="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33F3-2E34-C843-ABDD-F8508A155CA8}"/>
              </a:ext>
            </a:extLst>
          </p:cNvPr>
          <p:cNvSpPr>
            <a:spLocks noGrp="1"/>
          </p:cNvSpPr>
          <p:nvPr>
            <p:ph type="title"/>
          </p:nvPr>
        </p:nvSpPr>
        <p:spPr>
          <a:xfrm>
            <a:off x="838200" y="365125"/>
            <a:ext cx="10515600" cy="1325563"/>
          </a:xfrm>
        </p:spPr>
        <p:txBody>
          <a:bodyPr/>
          <a:lstStyle/>
          <a:p>
            <a:r>
              <a:rPr lang="en-US" dirty="0"/>
              <a:t>Bit Depth Reduction</a:t>
            </a:r>
          </a:p>
        </p:txBody>
      </p:sp>
      <p:graphicFrame>
        <p:nvGraphicFramePr>
          <p:cNvPr id="4" name="Chart 3">
            <a:extLst>
              <a:ext uri="{FF2B5EF4-FFF2-40B4-BE49-F238E27FC236}">
                <a16:creationId xmlns:a16="http://schemas.microsoft.com/office/drawing/2014/main" id="{BFBCC7DD-272F-8844-8081-DCFCD8DCAE29}"/>
              </a:ext>
            </a:extLst>
          </p:cNvPr>
          <p:cNvGraphicFramePr>
            <a:graphicFrameLocks/>
          </p:cNvGraphicFramePr>
          <p:nvPr>
            <p:extLst>
              <p:ext uri="{D42A27DB-BD31-4B8C-83A1-F6EECF244321}">
                <p14:modId xmlns:p14="http://schemas.microsoft.com/office/powerpoint/2010/main" val="2930039337"/>
              </p:ext>
            </p:extLst>
          </p:nvPr>
        </p:nvGraphicFramePr>
        <p:xfrm>
          <a:off x="1045633" y="2010833"/>
          <a:ext cx="4140200" cy="38862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2D9E1F3D-60FE-234B-B845-215B4F332620}"/>
              </a:ext>
            </a:extLst>
          </p:cNvPr>
          <p:cNvSpPr txBox="1"/>
          <p:nvPr/>
        </p:nvSpPr>
        <p:spPr>
          <a:xfrm>
            <a:off x="3801533" y="3484033"/>
            <a:ext cx="770404" cy="46801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2400">
                <a:solidFill>
                  <a:schemeClr val="accent2"/>
                </a:solidFill>
              </a:rPr>
              <a:t>3-bit</a:t>
            </a:r>
          </a:p>
        </p:txBody>
      </p:sp>
      <p:sp>
        <p:nvSpPr>
          <p:cNvPr id="6" name="TextBox 5">
            <a:extLst>
              <a:ext uri="{FF2B5EF4-FFF2-40B4-BE49-F238E27FC236}">
                <a16:creationId xmlns:a16="http://schemas.microsoft.com/office/drawing/2014/main" id="{66AC1D92-1EA7-674D-9972-1478EAEAE40E}"/>
              </a:ext>
            </a:extLst>
          </p:cNvPr>
          <p:cNvSpPr txBox="1"/>
          <p:nvPr/>
        </p:nvSpPr>
        <p:spPr>
          <a:xfrm>
            <a:off x="2353733" y="2150533"/>
            <a:ext cx="770404" cy="46801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2400" dirty="0">
                <a:solidFill>
                  <a:schemeClr val="accent1"/>
                </a:solidFill>
              </a:rPr>
              <a:t>1-bit</a:t>
            </a:r>
          </a:p>
        </p:txBody>
      </p:sp>
      <p:sp>
        <p:nvSpPr>
          <p:cNvPr id="7" name="TextBox 6">
            <a:extLst>
              <a:ext uri="{FF2B5EF4-FFF2-40B4-BE49-F238E27FC236}">
                <a16:creationId xmlns:a16="http://schemas.microsoft.com/office/drawing/2014/main" id="{7715038E-9BD1-D44D-A907-F3CBA1C7BB90}"/>
              </a:ext>
            </a:extLst>
          </p:cNvPr>
          <p:cNvSpPr txBox="1"/>
          <p:nvPr/>
        </p:nvSpPr>
        <p:spPr>
          <a:xfrm>
            <a:off x="1921933" y="3953933"/>
            <a:ext cx="770404" cy="468013"/>
          </a:xfrm>
          <a:prstGeom prst="rect">
            <a:avLst/>
          </a:prstGeom>
          <a:noFill/>
        </p:spPr>
        <p:style>
          <a:lnRef idx="0">
            <a:scrgbClr r="0" g="0" b="0"/>
          </a:lnRef>
          <a:fillRef idx="0">
            <a:scrgbClr r="0" g="0" b="0"/>
          </a:fillRef>
          <a:effectRef idx="0">
            <a:scrgbClr r="0" g="0" b="0"/>
          </a:effectRef>
          <a:fontRef idx="minor">
            <a:schemeClr val="tx1"/>
          </a:fontRef>
        </p:style>
        <p:txBody>
          <a:bodyPr wrap="none"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r>
              <a:rPr lang="en-US" sz="2400">
                <a:solidFill>
                  <a:schemeClr val="bg1">
                    <a:lumMod val="50000"/>
                  </a:schemeClr>
                </a:solidFill>
              </a:rPr>
              <a:t>8-bit</a:t>
            </a:r>
          </a:p>
        </p:txBody>
      </p:sp>
      <p:sp>
        <p:nvSpPr>
          <p:cNvPr id="10" name="Trapezoid 9">
            <a:extLst>
              <a:ext uri="{FF2B5EF4-FFF2-40B4-BE49-F238E27FC236}">
                <a16:creationId xmlns:a16="http://schemas.microsoft.com/office/drawing/2014/main" id="{EF3DA06B-F90A-DE4D-95D7-9D7E5AE0A4A9}"/>
              </a:ext>
            </a:extLst>
          </p:cNvPr>
          <p:cNvSpPr/>
          <p:nvPr/>
        </p:nvSpPr>
        <p:spPr>
          <a:xfrm flipV="1">
            <a:off x="7603060" y="2802072"/>
            <a:ext cx="3234268" cy="804744"/>
          </a:xfrm>
          <a:prstGeom prst="trapezoid">
            <a:avLst>
              <a:gd name="adj" fmla="val 50201"/>
            </a:avLst>
          </a:prstGeom>
          <a:gradFill flip="none" rotWithShape="1">
            <a:gsLst>
              <a:gs pos="0">
                <a:schemeClr val="accent3"/>
              </a:gs>
              <a:gs pos="100000">
                <a:schemeClr val="accent1"/>
              </a:gs>
              <a:gs pos="100000">
                <a:schemeClr val="accent1">
                  <a:lumMod val="45000"/>
                  <a:lumOff val="55000"/>
                </a:schemeClr>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0913860-4665-5B4C-86ED-A2AAB2113EE3}"/>
                  </a:ext>
                </a:extLst>
              </p:cNvPr>
              <p:cNvSpPr txBox="1"/>
              <p:nvPr/>
            </p:nvSpPr>
            <p:spPr>
              <a:xfrm>
                <a:off x="8060260" y="2834058"/>
                <a:ext cx="2523067" cy="707886"/>
              </a:xfrm>
              <a:prstGeom prst="rect">
                <a:avLst/>
              </a:prstGeom>
              <a:noFill/>
            </p:spPr>
            <p:txBody>
              <a:bodyPr wrap="square" rtlCol="0">
                <a:spAutoFit/>
              </a:bodyPr>
              <a:lstStyle/>
              <a:p>
                <a:pPr algn="ctr"/>
                <a:r>
                  <a:rPr lang="en-US" sz="2000" dirty="0">
                    <a:solidFill>
                      <a:schemeClr val="bg1"/>
                    </a:solidFill>
                  </a:rPr>
                  <a:t>Reduce to 1-bit</a:t>
                </a:r>
              </a:p>
              <a:p>
                <a:pPr algn="ctr"/>
                <a14:m>
                  <m:oMathPara xmlns:m="http://schemas.openxmlformats.org/officeDocument/2006/math">
                    <m:oMathParaPr>
                      <m:jc m:val="centerGroup"/>
                    </m:oMathParaPr>
                    <m:oMath xmlns:m="http://schemas.openxmlformats.org/officeDocument/2006/math">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charset="0"/>
                            </a:rPr>
                            <m:t>𝑓</m:t>
                          </m:r>
                        </m:e>
                        <m:sub>
                          <m:r>
                            <a:rPr lang="en-US" sz="2000" i="1">
                              <a:solidFill>
                                <a:schemeClr val="bg1"/>
                              </a:solidFill>
                              <a:latin typeface="Cambria Math" charset="0"/>
                            </a:rPr>
                            <m:t>𝑖</m:t>
                          </m:r>
                        </m:sub>
                      </m:sSub>
                      <m:r>
                        <a:rPr lang="en-US" sz="2000" i="1">
                          <a:solidFill>
                            <a:schemeClr val="bg1"/>
                          </a:solidFill>
                          <a:latin typeface="Cambria Math" charset="0"/>
                        </a:rPr>
                        <m:t>=</m:t>
                      </m:r>
                      <m:r>
                        <m:rPr>
                          <m:sty m:val="p"/>
                        </m:rPr>
                        <a:rPr lang="en-US" sz="2000">
                          <a:solidFill>
                            <a:schemeClr val="bg1"/>
                          </a:solidFill>
                          <a:latin typeface="Cambria Math" charset="0"/>
                        </a:rPr>
                        <m:t>round</m:t>
                      </m:r>
                      <m:r>
                        <a:rPr lang="en-US" sz="2000" i="1">
                          <a:solidFill>
                            <a:schemeClr val="bg1"/>
                          </a:solidFill>
                          <a:latin typeface="Cambria Math" charset="0"/>
                        </a:rPr>
                        <m:t>(</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charset="0"/>
                            </a:rPr>
                            <m:t>𝑓</m:t>
                          </m:r>
                        </m:e>
                        <m:sub>
                          <m:r>
                            <a:rPr lang="en-US" sz="2000" i="1">
                              <a:solidFill>
                                <a:schemeClr val="bg1"/>
                              </a:solidFill>
                              <a:latin typeface="Cambria Math" charset="0"/>
                            </a:rPr>
                            <m:t>𝑖</m:t>
                          </m:r>
                        </m:sub>
                      </m:sSub>
                      <m:r>
                        <a:rPr lang="en-US" sz="2000" i="1">
                          <a:solidFill>
                            <a:schemeClr val="bg1"/>
                          </a:solidFill>
                          <a:latin typeface="Cambria Math" charset="0"/>
                          <a:ea typeface="Cambria Math" charset="0"/>
                          <a:cs typeface="Cambria Math" charset="0"/>
                        </a:rPr>
                        <m:t>×</m:t>
                      </m:r>
                      <m:r>
                        <a:rPr lang="en-US" sz="2000" b="0" i="1" smtClean="0">
                          <a:solidFill>
                            <a:schemeClr val="bg1"/>
                          </a:solidFill>
                          <a:latin typeface="Cambria Math" panose="02040503050406030204" pitchFamily="18" charset="0"/>
                          <a:ea typeface="Cambria Math" charset="0"/>
                          <a:cs typeface="Cambria Math" charset="0"/>
                        </a:rPr>
                        <m:t>2</m:t>
                      </m:r>
                      <m:r>
                        <a:rPr lang="en-US" sz="2000" i="1">
                          <a:solidFill>
                            <a:schemeClr val="bg1"/>
                          </a:solidFill>
                          <a:latin typeface="Cambria Math" charset="0"/>
                          <a:ea typeface="Cambria Math" charset="0"/>
                          <a:cs typeface="Cambria Math" charset="0"/>
                        </a:rPr>
                        <m:t>)/</m:t>
                      </m:r>
                      <m:r>
                        <a:rPr lang="en-US" sz="2000" b="0" i="1" smtClean="0">
                          <a:solidFill>
                            <a:schemeClr val="bg1"/>
                          </a:solidFill>
                          <a:latin typeface="Cambria Math" panose="02040503050406030204" pitchFamily="18" charset="0"/>
                          <a:ea typeface="Cambria Math" charset="0"/>
                          <a:cs typeface="Cambria Math" charset="0"/>
                        </a:rPr>
                        <m:t>2</m:t>
                      </m:r>
                    </m:oMath>
                  </m:oMathPara>
                </a14:m>
                <a:endParaRPr lang="en-US" sz="2000" dirty="0">
                  <a:solidFill>
                    <a:schemeClr val="bg1"/>
                  </a:solidFill>
                </a:endParaRPr>
              </a:p>
            </p:txBody>
          </p:sp>
        </mc:Choice>
        <mc:Fallback xmlns="">
          <p:sp>
            <p:nvSpPr>
              <p:cNvPr id="11" name="TextBox 10">
                <a:extLst>
                  <a:ext uri="{FF2B5EF4-FFF2-40B4-BE49-F238E27FC236}">
                    <a16:creationId xmlns:a16="http://schemas.microsoft.com/office/drawing/2014/main" id="{20913860-4665-5B4C-86ED-A2AAB2113EE3}"/>
                  </a:ext>
                </a:extLst>
              </p:cNvPr>
              <p:cNvSpPr txBox="1">
                <a:spLocks noRot="1" noChangeAspect="1" noMove="1" noResize="1" noEditPoints="1" noAdjustHandles="1" noChangeArrowheads="1" noChangeShapeType="1" noTextEdit="1"/>
              </p:cNvSpPr>
              <p:nvPr/>
            </p:nvSpPr>
            <p:spPr>
              <a:xfrm>
                <a:off x="8060260" y="2834058"/>
                <a:ext cx="2523067" cy="707886"/>
              </a:xfrm>
              <a:prstGeom prst="rect">
                <a:avLst/>
              </a:prstGeom>
              <a:blipFill>
                <a:blip r:embed="rId4"/>
                <a:stretch>
                  <a:fillRect t="-3509" b="-7018"/>
                </a:stretch>
              </a:blipFill>
            </p:spPr>
            <p:txBody>
              <a:bodyPr/>
              <a:lstStyle/>
              <a:p>
                <a:r>
                  <a:rPr lang="en-US">
                    <a:noFill/>
                  </a:rPr>
                  <a:t> </a:t>
                </a:r>
              </a:p>
            </p:txBody>
          </p:sp>
        </mc:Fallback>
      </mc:AlternateContent>
      <p:sp>
        <p:nvSpPr>
          <p:cNvPr id="22" name="Trapezoid 21">
            <a:extLst>
              <a:ext uri="{FF2B5EF4-FFF2-40B4-BE49-F238E27FC236}">
                <a16:creationId xmlns:a16="http://schemas.microsoft.com/office/drawing/2014/main" id="{F634F1E9-3E18-7048-AE64-723FC6376E0F}"/>
              </a:ext>
            </a:extLst>
          </p:cNvPr>
          <p:cNvSpPr/>
          <p:nvPr/>
        </p:nvSpPr>
        <p:spPr>
          <a:xfrm>
            <a:off x="7721594" y="5000482"/>
            <a:ext cx="3234268" cy="702096"/>
          </a:xfrm>
          <a:prstGeom prst="trapezoid">
            <a:avLst>
              <a:gd name="adj" fmla="val 50201"/>
            </a:avLst>
          </a:prstGeom>
          <a:gradFill flip="none" rotWithShape="1">
            <a:gsLst>
              <a:gs pos="0">
                <a:schemeClr val="accent3"/>
              </a:gs>
              <a:gs pos="100000">
                <a:schemeClr val="accent1"/>
              </a:gs>
              <a:gs pos="100000">
                <a:schemeClr val="accent1">
                  <a:lumMod val="45000"/>
                  <a:lumOff val="55000"/>
                </a:schemeClr>
              </a:gs>
              <a:gs pos="100000">
                <a:schemeClr val="accent1">
                  <a:lumMod val="30000"/>
                  <a:lumOff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494D2FF-7807-C14C-BBA4-682F7E82DB66}"/>
                  </a:ext>
                </a:extLst>
              </p:cNvPr>
              <p:cNvSpPr txBox="1"/>
              <p:nvPr/>
            </p:nvSpPr>
            <p:spPr>
              <a:xfrm>
                <a:off x="8060259" y="4973688"/>
                <a:ext cx="2523067" cy="707886"/>
              </a:xfrm>
              <a:prstGeom prst="rect">
                <a:avLst/>
              </a:prstGeom>
              <a:noFill/>
            </p:spPr>
            <p:txBody>
              <a:bodyPr wrap="square" rtlCol="0">
                <a:spAutoFit/>
              </a:bodyPr>
              <a:lstStyle/>
              <a:p>
                <a:pPr algn="ctr"/>
                <a:r>
                  <a:rPr lang="en-US" sz="2000" dirty="0">
                    <a:solidFill>
                      <a:schemeClr val="bg1"/>
                    </a:solidFill>
                  </a:rPr>
                  <a:t>Reduce to 1-bit</a:t>
                </a:r>
              </a:p>
              <a:p>
                <a:pPr algn="ctr"/>
                <a14:m>
                  <m:oMathPara xmlns:m="http://schemas.openxmlformats.org/officeDocument/2006/math">
                    <m:oMathParaPr>
                      <m:jc m:val="centerGroup"/>
                    </m:oMathParaPr>
                    <m:oMath xmlns:m="http://schemas.openxmlformats.org/officeDocument/2006/math">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charset="0"/>
                            </a:rPr>
                            <m:t>𝑓</m:t>
                          </m:r>
                        </m:e>
                        <m:sub>
                          <m:r>
                            <a:rPr lang="en-US" sz="2000" i="1">
                              <a:solidFill>
                                <a:schemeClr val="bg1"/>
                              </a:solidFill>
                              <a:latin typeface="Cambria Math" charset="0"/>
                            </a:rPr>
                            <m:t>𝑖</m:t>
                          </m:r>
                        </m:sub>
                      </m:sSub>
                      <m:r>
                        <a:rPr lang="en-US" sz="2000" i="1">
                          <a:solidFill>
                            <a:schemeClr val="bg1"/>
                          </a:solidFill>
                          <a:latin typeface="Cambria Math" charset="0"/>
                        </a:rPr>
                        <m:t>=</m:t>
                      </m:r>
                      <m:r>
                        <m:rPr>
                          <m:sty m:val="p"/>
                        </m:rPr>
                        <a:rPr lang="en-US" sz="2000">
                          <a:solidFill>
                            <a:schemeClr val="bg1"/>
                          </a:solidFill>
                          <a:latin typeface="Cambria Math" charset="0"/>
                        </a:rPr>
                        <m:t>round</m:t>
                      </m:r>
                      <m:r>
                        <a:rPr lang="en-US" sz="2000" i="1">
                          <a:solidFill>
                            <a:schemeClr val="bg1"/>
                          </a:solidFill>
                          <a:latin typeface="Cambria Math" charset="0"/>
                        </a:rPr>
                        <m:t>(</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charset="0"/>
                            </a:rPr>
                            <m:t>𝑓</m:t>
                          </m:r>
                        </m:e>
                        <m:sub>
                          <m:r>
                            <a:rPr lang="en-US" sz="2000" i="1">
                              <a:solidFill>
                                <a:schemeClr val="bg1"/>
                              </a:solidFill>
                              <a:latin typeface="Cambria Math" charset="0"/>
                            </a:rPr>
                            <m:t>𝑖</m:t>
                          </m:r>
                        </m:sub>
                      </m:sSub>
                      <m:r>
                        <a:rPr lang="en-US" sz="2000" i="1">
                          <a:solidFill>
                            <a:schemeClr val="bg1"/>
                          </a:solidFill>
                          <a:latin typeface="Cambria Math" charset="0"/>
                          <a:ea typeface="Cambria Math" charset="0"/>
                          <a:cs typeface="Cambria Math" charset="0"/>
                        </a:rPr>
                        <m:t>×</m:t>
                      </m:r>
                      <m:r>
                        <a:rPr lang="en-US" sz="2000" b="0" i="1" smtClean="0">
                          <a:solidFill>
                            <a:schemeClr val="bg1"/>
                          </a:solidFill>
                          <a:latin typeface="Cambria Math" panose="02040503050406030204" pitchFamily="18" charset="0"/>
                          <a:ea typeface="Cambria Math" charset="0"/>
                          <a:cs typeface="Cambria Math" charset="0"/>
                        </a:rPr>
                        <m:t>2</m:t>
                      </m:r>
                      <m:r>
                        <a:rPr lang="en-US" sz="2000" i="1">
                          <a:solidFill>
                            <a:schemeClr val="bg1"/>
                          </a:solidFill>
                          <a:latin typeface="Cambria Math" charset="0"/>
                          <a:ea typeface="Cambria Math" charset="0"/>
                          <a:cs typeface="Cambria Math" charset="0"/>
                        </a:rPr>
                        <m:t>)/</m:t>
                      </m:r>
                      <m:r>
                        <a:rPr lang="en-US" sz="2000" b="0" i="1" smtClean="0">
                          <a:solidFill>
                            <a:schemeClr val="bg1"/>
                          </a:solidFill>
                          <a:latin typeface="Cambria Math" panose="02040503050406030204" pitchFamily="18" charset="0"/>
                          <a:ea typeface="Cambria Math" charset="0"/>
                          <a:cs typeface="Cambria Math" charset="0"/>
                        </a:rPr>
                        <m:t>2</m:t>
                      </m:r>
                    </m:oMath>
                  </m:oMathPara>
                </a14:m>
                <a:endParaRPr lang="en-US" sz="2000" dirty="0">
                  <a:solidFill>
                    <a:schemeClr val="bg1"/>
                  </a:solidFill>
                </a:endParaRPr>
              </a:p>
            </p:txBody>
          </p:sp>
        </mc:Choice>
        <mc:Fallback xmlns="">
          <p:sp>
            <p:nvSpPr>
              <p:cNvPr id="23" name="TextBox 22">
                <a:extLst>
                  <a:ext uri="{FF2B5EF4-FFF2-40B4-BE49-F238E27FC236}">
                    <a16:creationId xmlns:a16="http://schemas.microsoft.com/office/drawing/2014/main" id="{9494D2FF-7807-C14C-BBA4-682F7E82DB66}"/>
                  </a:ext>
                </a:extLst>
              </p:cNvPr>
              <p:cNvSpPr txBox="1">
                <a:spLocks noRot="1" noChangeAspect="1" noMove="1" noResize="1" noEditPoints="1" noAdjustHandles="1" noChangeArrowheads="1" noChangeShapeType="1" noTextEdit="1"/>
              </p:cNvSpPr>
              <p:nvPr/>
            </p:nvSpPr>
            <p:spPr>
              <a:xfrm>
                <a:off x="8060259" y="4973688"/>
                <a:ext cx="2523067" cy="707886"/>
              </a:xfrm>
              <a:prstGeom prst="rect">
                <a:avLst/>
              </a:prstGeom>
              <a:blipFill>
                <a:blip r:embed="rId5"/>
                <a:stretch>
                  <a:fillRect t="-5357" b="-7143"/>
                </a:stretch>
              </a:blipFill>
            </p:spPr>
            <p:txBody>
              <a:bodyPr/>
              <a:lstStyle/>
              <a:p>
                <a:r>
                  <a:rPr lang="en-US">
                    <a:noFill/>
                  </a:rPr>
                  <a:t> </a:t>
                </a:r>
              </a:p>
            </p:txBody>
          </p:sp>
        </mc:Fallback>
      </mc:AlternateContent>
      <p:grpSp>
        <p:nvGrpSpPr>
          <p:cNvPr id="29" name="Group 28">
            <a:extLst>
              <a:ext uri="{FF2B5EF4-FFF2-40B4-BE49-F238E27FC236}">
                <a16:creationId xmlns:a16="http://schemas.microsoft.com/office/drawing/2014/main" id="{F8691F32-39AE-444D-97B0-B9CF75D934E6}"/>
              </a:ext>
            </a:extLst>
          </p:cNvPr>
          <p:cNvGrpSpPr/>
          <p:nvPr/>
        </p:nvGrpSpPr>
        <p:grpSpPr>
          <a:xfrm>
            <a:off x="6208303" y="5782176"/>
            <a:ext cx="5187925" cy="861775"/>
            <a:chOff x="5768043" y="5994330"/>
            <a:chExt cx="5187925" cy="861775"/>
          </a:xfrm>
        </p:grpSpPr>
        <p:sp>
          <p:nvSpPr>
            <p:cNvPr id="24" name="TextBox 23">
              <a:extLst>
                <a:ext uri="{FF2B5EF4-FFF2-40B4-BE49-F238E27FC236}">
                  <a16:creationId xmlns:a16="http://schemas.microsoft.com/office/drawing/2014/main" id="{83C02FA8-ED92-F34D-A7C9-1C103EDE491B}"/>
                </a:ext>
              </a:extLst>
            </p:cNvPr>
            <p:cNvSpPr txBox="1"/>
            <p:nvPr/>
          </p:nvSpPr>
          <p:spPr>
            <a:xfrm>
              <a:off x="6536168" y="5994330"/>
              <a:ext cx="4419800" cy="461665"/>
            </a:xfrm>
            <a:prstGeom prst="rect">
              <a:avLst/>
            </a:prstGeom>
            <a:noFill/>
          </p:spPr>
          <p:txBody>
            <a:bodyPr wrap="none" rtlCol="0">
              <a:spAutoFit/>
            </a:bodyPr>
            <a:lstStyle/>
            <a:p>
              <a:r>
                <a:rPr lang="en-US" sz="2400" b="1" dirty="0">
                  <a:solidFill>
                    <a:schemeClr val="bg1">
                      <a:lumMod val="50000"/>
                    </a:schemeClr>
                  </a:solidFill>
                </a:rPr>
                <a:t>[</a:t>
              </a:r>
              <a:r>
                <a:rPr lang="en-US" sz="2400" dirty="0">
                  <a:solidFill>
                    <a:schemeClr val="bg1">
                      <a:lumMod val="50000"/>
                    </a:schemeClr>
                  </a:solidFill>
                </a:rPr>
                <a:t>0.</a:t>
              </a:r>
              <a:r>
                <a:rPr lang="en-US" sz="2400" dirty="0">
                  <a:solidFill>
                    <a:srgbClr val="FF0000"/>
                  </a:solidFill>
                </a:rPr>
                <a:t>3</a:t>
              </a:r>
              <a:r>
                <a:rPr lang="en-US" sz="2400" dirty="0">
                  <a:solidFill>
                    <a:schemeClr val="bg1">
                      <a:lumMod val="50000"/>
                    </a:schemeClr>
                  </a:solidFill>
                </a:rPr>
                <a:t>12 	   0.</a:t>
              </a:r>
              <a:r>
                <a:rPr lang="en-US" altLang="zh-Hans" sz="2400" dirty="0">
                  <a:solidFill>
                    <a:srgbClr val="FF0000"/>
                  </a:solidFill>
                </a:rPr>
                <a:t>2</a:t>
              </a:r>
              <a:r>
                <a:rPr lang="en-US" sz="2400" dirty="0">
                  <a:solidFill>
                    <a:schemeClr val="bg1">
                      <a:lumMod val="50000"/>
                    </a:schemeClr>
                  </a:solidFill>
                </a:rPr>
                <a:t>71  ……  0.159   0.</a:t>
              </a:r>
              <a:r>
                <a:rPr lang="en-US" sz="2400" dirty="0">
                  <a:solidFill>
                    <a:srgbClr val="FF0000"/>
                  </a:solidFill>
                </a:rPr>
                <a:t>3</a:t>
              </a:r>
              <a:r>
                <a:rPr lang="en-US" sz="2400" dirty="0">
                  <a:solidFill>
                    <a:schemeClr val="bg1">
                      <a:lumMod val="50000"/>
                    </a:schemeClr>
                  </a:solidFill>
                </a:rPr>
                <a:t>51</a:t>
              </a:r>
              <a:r>
                <a:rPr lang="en-US" sz="2400" b="1" dirty="0">
                  <a:solidFill>
                    <a:schemeClr val="bg1">
                      <a:lumMod val="50000"/>
                    </a:schemeClr>
                  </a:solidFill>
                </a:rPr>
                <a:t>]</a:t>
              </a:r>
            </a:p>
          </p:txBody>
        </p:sp>
        <p:sp>
          <p:nvSpPr>
            <p:cNvPr id="25" name="TextBox 24">
              <a:extLst>
                <a:ext uri="{FF2B5EF4-FFF2-40B4-BE49-F238E27FC236}">
                  <a16:creationId xmlns:a16="http://schemas.microsoft.com/office/drawing/2014/main" id="{E5A203C8-3FE5-4B4D-B686-F40ADFEA87B7}"/>
                </a:ext>
              </a:extLst>
            </p:cNvPr>
            <p:cNvSpPr txBox="1"/>
            <p:nvPr/>
          </p:nvSpPr>
          <p:spPr>
            <a:xfrm>
              <a:off x="5768043" y="6455995"/>
              <a:ext cx="840295" cy="400110"/>
            </a:xfrm>
            <a:prstGeom prst="rect">
              <a:avLst/>
            </a:prstGeom>
            <a:noFill/>
          </p:spPr>
          <p:txBody>
            <a:bodyPr wrap="none" rtlCol="0">
              <a:spAutoFit/>
            </a:bodyPr>
            <a:lstStyle/>
            <a:p>
              <a:r>
                <a:rPr lang="en-US" sz="2000" b="1" dirty="0" err="1">
                  <a:solidFill>
                    <a:schemeClr val="bg1">
                      <a:lumMod val="50000"/>
                    </a:schemeClr>
                  </a:solidFill>
                </a:rPr>
                <a:t>X_adv</a:t>
              </a:r>
              <a:endParaRPr lang="en-US" sz="2000" b="1" dirty="0">
                <a:solidFill>
                  <a:schemeClr val="bg1">
                    <a:lumMod val="50000"/>
                  </a:schemeClr>
                </a:solidFill>
              </a:endParaRPr>
            </a:p>
          </p:txBody>
        </p:sp>
      </p:grpSp>
      <p:grpSp>
        <p:nvGrpSpPr>
          <p:cNvPr id="31" name="Group 30">
            <a:extLst>
              <a:ext uri="{FF2B5EF4-FFF2-40B4-BE49-F238E27FC236}">
                <a16:creationId xmlns:a16="http://schemas.microsoft.com/office/drawing/2014/main" id="{9C2EFE47-ABC8-0F4B-8427-F84159F92034}"/>
              </a:ext>
            </a:extLst>
          </p:cNvPr>
          <p:cNvGrpSpPr/>
          <p:nvPr/>
        </p:nvGrpSpPr>
        <p:grpSpPr>
          <a:xfrm>
            <a:off x="6425973" y="2135613"/>
            <a:ext cx="4928020" cy="949727"/>
            <a:chOff x="5985713" y="2694402"/>
            <a:chExt cx="4928020" cy="949727"/>
          </a:xfrm>
        </p:grpSpPr>
        <p:sp>
          <p:nvSpPr>
            <p:cNvPr id="8" name="TextBox 7">
              <a:extLst>
                <a:ext uri="{FF2B5EF4-FFF2-40B4-BE49-F238E27FC236}">
                  <a16:creationId xmlns:a16="http://schemas.microsoft.com/office/drawing/2014/main" id="{3002138C-870C-0245-BC45-9C2111E44121}"/>
                </a:ext>
              </a:extLst>
            </p:cNvPr>
            <p:cNvSpPr txBox="1"/>
            <p:nvPr/>
          </p:nvSpPr>
          <p:spPr>
            <a:xfrm>
              <a:off x="6493933" y="2694402"/>
              <a:ext cx="4419800" cy="461665"/>
            </a:xfrm>
            <a:prstGeom prst="rect">
              <a:avLst/>
            </a:prstGeom>
            <a:noFill/>
          </p:spPr>
          <p:txBody>
            <a:bodyPr wrap="none" rtlCol="0">
              <a:spAutoFit/>
            </a:bodyPr>
            <a:lstStyle/>
            <a:p>
              <a:r>
                <a:rPr lang="en-US" sz="2400" b="1" dirty="0">
                  <a:solidFill>
                    <a:schemeClr val="bg1">
                      <a:lumMod val="50000"/>
                    </a:schemeClr>
                  </a:solidFill>
                </a:rPr>
                <a:t>[</a:t>
              </a:r>
              <a:r>
                <a:rPr lang="en-US" sz="2400" dirty="0">
                  <a:solidFill>
                    <a:schemeClr val="bg1">
                      <a:lumMod val="50000"/>
                    </a:schemeClr>
                  </a:solidFill>
                </a:rPr>
                <a:t>0.012 	  0.571  ……  0.159    0.951</a:t>
              </a:r>
              <a:r>
                <a:rPr lang="en-US" sz="2400" b="1" dirty="0">
                  <a:solidFill>
                    <a:schemeClr val="bg1">
                      <a:lumMod val="50000"/>
                    </a:schemeClr>
                  </a:solidFill>
                </a:rPr>
                <a:t>]</a:t>
              </a:r>
            </a:p>
          </p:txBody>
        </p:sp>
        <p:sp>
          <p:nvSpPr>
            <p:cNvPr id="26" name="TextBox 25">
              <a:extLst>
                <a:ext uri="{FF2B5EF4-FFF2-40B4-BE49-F238E27FC236}">
                  <a16:creationId xmlns:a16="http://schemas.microsoft.com/office/drawing/2014/main" id="{873CA6E0-6AA2-8245-AD97-9A8CF80B63D6}"/>
                </a:ext>
              </a:extLst>
            </p:cNvPr>
            <p:cNvSpPr txBox="1"/>
            <p:nvPr/>
          </p:nvSpPr>
          <p:spPr>
            <a:xfrm>
              <a:off x="5985713" y="3244019"/>
              <a:ext cx="325730" cy="400110"/>
            </a:xfrm>
            <a:prstGeom prst="rect">
              <a:avLst/>
            </a:prstGeom>
            <a:noFill/>
          </p:spPr>
          <p:txBody>
            <a:bodyPr wrap="none" rtlCol="0">
              <a:spAutoFit/>
            </a:bodyPr>
            <a:lstStyle/>
            <a:p>
              <a:r>
                <a:rPr lang="en-US" sz="2000" b="1" dirty="0">
                  <a:solidFill>
                    <a:schemeClr val="bg1">
                      <a:lumMod val="50000"/>
                    </a:schemeClr>
                  </a:solidFill>
                </a:rPr>
                <a:t>X</a:t>
              </a:r>
            </a:p>
          </p:txBody>
        </p:sp>
      </p:grpSp>
      <p:sp>
        <p:nvSpPr>
          <p:cNvPr id="32" name="TextBox 31">
            <a:extLst>
              <a:ext uri="{FF2B5EF4-FFF2-40B4-BE49-F238E27FC236}">
                <a16:creationId xmlns:a16="http://schemas.microsoft.com/office/drawing/2014/main" id="{A313B19B-6EB3-A04D-8A46-54205C160D98}"/>
              </a:ext>
            </a:extLst>
          </p:cNvPr>
          <p:cNvSpPr txBox="1"/>
          <p:nvPr/>
        </p:nvSpPr>
        <p:spPr>
          <a:xfrm>
            <a:off x="2456026" y="5716241"/>
            <a:ext cx="1471685" cy="369332"/>
          </a:xfrm>
          <a:prstGeom prst="rect">
            <a:avLst/>
          </a:prstGeom>
          <a:noFill/>
        </p:spPr>
        <p:txBody>
          <a:bodyPr wrap="none" rtlCol="0">
            <a:spAutoFit/>
          </a:bodyPr>
          <a:lstStyle/>
          <a:p>
            <a:r>
              <a:rPr lang="en-US" dirty="0"/>
              <a:t>Original value</a:t>
            </a:r>
          </a:p>
        </p:txBody>
      </p:sp>
      <p:sp>
        <p:nvSpPr>
          <p:cNvPr id="33" name="TextBox 32">
            <a:extLst>
              <a:ext uri="{FF2B5EF4-FFF2-40B4-BE49-F238E27FC236}">
                <a16:creationId xmlns:a16="http://schemas.microsoft.com/office/drawing/2014/main" id="{08EF13D9-7C9F-6E40-B548-B724F92D7AB8}"/>
              </a:ext>
            </a:extLst>
          </p:cNvPr>
          <p:cNvSpPr txBox="1"/>
          <p:nvPr/>
        </p:nvSpPr>
        <p:spPr>
          <a:xfrm rot="16200000">
            <a:off x="178629" y="3649266"/>
            <a:ext cx="1319144" cy="369332"/>
          </a:xfrm>
          <a:prstGeom prst="rect">
            <a:avLst/>
          </a:prstGeom>
          <a:noFill/>
        </p:spPr>
        <p:txBody>
          <a:bodyPr wrap="none" rtlCol="0">
            <a:spAutoFit/>
          </a:bodyPr>
          <a:lstStyle/>
          <a:p>
            <a:r>
              <a:rPr lang="en-US" dirty="0"/>
              <a:t>Target value</a:t>
            </a:r>
          </a:p>
        </p:txBody>
      </p:sp>
      <p:sp>
        <p:nvSpPr>
          <p:cNvPr id="39" name="Slide Number Placeholder 38">
            <a:extLst>
              <a:ext uri="{FF2B5EF4-FFF2-40B4-BE49-F238E27FC236}">
                <a16:creationId xmlns:a16="http://schemas.microsoft.com/office/drawing/2014/main" id="{FA9DFFE8-3BBC-3B4C-A3E5-E25AE3B089A5}"/>
              </a:ext>
            </a:extLst>
          </p:cNvPr>
          <p:cNvSpPr>
            <a:spLocks noGrp="1"/>
          </p:cNvSpPr>
          <p:nvPr>
            <p:ph type="sldNum" sz="quarter" idx="12"/>
          </p:nvPr>
        </p:nvSpPr>
        <p:spPr/>
        <p:txBody>
          <a:bodyPr/>
          <a:lstStyle/>
          <a:p>
            <a:fld id="{52F925AC-82DF-0047-9C87-F26B41A1B8A7}" type="slidenum">
              <a:rPr lang="en-US" smtClean="0"/>
              <a:t>7</a:t>
            </a:fld>
            <a:endParaRPr lang="en-US" dirty="0"/>
          </a:p>
        </p:txBody>
      </p:sp>
      <p:pic>
        <p:nvPicPr>
          <p:cNvPr id="27" name="Picture 26">
            <a:extLst>
              <a:ext uri="{FF2B5EF4-FFF2-40B4-BE49-F238E27FC236}">
                <a16:creationId xmlns:a16="http://schemas.microsoft.com/office/drawing/2014/main" id="{EE9AB4D3-2BC5-8D4E-9E17-1AB2B3A8F8BA}"/>
              </a:ext>
            </a:extLst>
          </p:cNvPr>
          <p:cNvPicPr>
            <a:picLocks noChangeAspect="1"/>
          </p:cNvPicPr>
          <p:nvPr/>
        </p:nvPicPr>
        <p:blipFill rotWithShape="1">
          <a:blip r:embed="rId6"/>
          <a:srcRect l="33100" t="16022" r="51007" b="43442"/>
          <a:stretch/>
        </p:blipFill>
        <p:spPr>
          <a:xfrm>
            <a:off x="6272128" y="5575106"/>
            <a:ext cx="633420" cy="640080"/>
          </a:xfrm>
          <a:prstGeom prst="rect">
            <a:avLst/>
          </a:prstGeom>
        </p:spPr>
      </p:pic>
      <p:grpSp>
        <p:nvGrpSpPr>
          <p:cNvPr id="3" name="Group 2">
            <a:extLst>
              <a:ext uri="{FF2B5EF4-FFF2-40B4-BE49-F238E27FC236}">
                <a16:creationId xmlns:a16="http://schemas.microsoft.com/office/drawing/2014/main" id="{583123B1-AE64-4249-B1DD-C74933ADF946}"/>
              </a:ext>
            </a:extLst>
          </p:cNvPr>
          <p:cNvGrpSpPr/>
          <p:nvPr/>
        </p:nvGrpSpPr>
        <p:grpSpPr>
          <a:xfrm>
            <a:off x="6254456" y="3552370"/>
            <a:ext cx="5125185" cy="640080"/>
            <a:chOff x="6254456" y="3552370"/>
            <a:chExt cx="5125185" cy="640080"/>
          </a:xfrm>
        </p:grpSpPr>
        <p:sp>
          <p:nvSpPr>
            <p:cNvPr id="9" name="TextBox 8">
              <a:extLst>
                <a:ext uri="{FF2B5EF4-FFF2-40B4-BE49-F238E27FC236}">
                  <a16:creationId xmlns:a16="http://schemas.microsoft.com/office/drawing/2014/main" id="{98986FDD-73C0-6941-AC78-9AACAFD1046A}"/>
                </a:ext>
              </a:extLst>
            </p:cNvPr>
            <p:cNvSpPr txBox="1"/>
            <p:nvPr/>
          </p:nvSpPr>
          <p:spPr>
            <a:xfrm>
              <a:off x="6934193" y="3672571"/>
              <a:ext cx="4445448" cy="461665"/>
            </a:xfrm>
            <a:prstGeom prst="rect">
              <a:avLst/>
            </a:prstGeom>
            <a:noFill/>
          </p:spPr>
          <p:txBody>
            <a:bodyPr wrap="none" rtlCol="0">
              <a:spAutoFit/>
            </a:bodyPr>
            <a:lstStyle/>
            <a:p>
              <a:r>
                <a:rPr lang="en-US" sz="2400" b="1" dirty="0">
                  <a:solidFill>
                    <a:schemeClr val="accent1"/>
                  </a:solidFill>
                </a:rPr>
                <a:t>[</a:t>
              </a:r>
              <a:r>
                <a:rPr lang="en-US" sz="2400" dirty="0">
                  <a:solidFill>
                    <a:schemeClr val="accent1"/>
                  </a:solidFill>
                </a:rPr>
                <a:t>0.           1.         ……    0.        1.       </a:t>
              </a:r>
              <a:r>
                <a:rPr lang="en-US" sz="2400" b="1" dirty="0">
                  <a:solidFill>
                    <a:schemeClr val="accent1"/>
                  </a:solidFill>
                </a:rPr>
                <a:t>]</a:t>
              </a:r>
            </a:p>
          </p:txBody>
        </p:sp>
        <p:pic>
          <p:nvPicPr>
            <p:cNvPr id="30" name="Picture 29">
              <a:extLst>
                <a:ext uri="{FF2B5EF4-FFF2-40B4-BE49-F238E27FC236}">
                  <a16:creationId xmlns:a16="http://schemas.microsoft.com/office/drawing/2014/main" id="{C8F4DDD9-15BA-F24F-91F1-F1912E984E0B}"/>
                </a:ext>
              </a:extLst>
            </p:cNvPr>
            <p:cNvPicPr>
              <a:picLocks noChangeAspect="1"/>
            </p:cNvPicPr>
            <p:nvPr/>
          </p:nvPicPr>
          <p:blipFill rotWithShape="1">
            <a:blip r:embed="rId6"/>
            <a:srcRect l="15372" t="59143" r="67715"/>
            <a:stretch/>
          </p:blipFill>
          <p:spPr>
            <a:xfrm>
              <a:off x="6254456" y="3552370"/>
              <a:ext cx="668765" cy="640080"/>
            </a:xfrm>
            <a:prstGeom prst="rect">
              <a:avLst/>
            </a:prstGeom>
          </p:spPr>
        </p:pic>
      </p:grpSp>
      <p:grpSp>
        <p:nvGrpSpPr>
          <p:cNvPr id="12" name="Group 11">
            <a:extLst>
              <a:ext uri="{FF2B5EF4-FFF2-40B4-BE49-F238E27FC236}">
                <a16:creationId xmlns:a16="http://schemas.microsoft.com/office/drawing/2014/main" id="{24917CDB-FD17-A446-BCA6-30DE7BBD6B7A}"/>
              </a:ext>
            </a:extLst>
          </p:cNvPr>
          <p:cNvGrpSpPr/>
          <p:nvPr/>
        </p:nvGrpSpPr>
        <p:grpSpPr>
          <a:xfrm>
            <a:off x="6251741" y="4259121"/>
            <a:ext cx="5110267" cy="640080"/>
            <a:chOff x="6251741" y="4259121"/>
            <a:chExt cx="5110267" cy="640080"/>
          </a:xfrm>
        </p:grpSpPr>
        <p:sp>
          <p:nvSpPr>
            <p:cNvPr id="41" name="TextBox 40">
              <a:extLst>
                <a:ext uri="{FF2B5EF4-FFF2-40B4-BE49-F238E27FC236}">
                  <a16:creationId xmlns:a16="http://schemas.microsoft.com/office/drawing/2014/main" id="{5F3513D3-E2A4-4441-A613-6833BDD20A94}"/>
                </a:ext>
              </a:extLst>
            </p:cNvPr>
            <p:cNvSpPr txBox="1"/>
            <p:nvPr/>
          </p:nvSpPr>
          <p:spPr>
            <a:xfrm>
              <a:off x="6934193" y="4310089"/>
              <a:ext cx="4427815" cy="461665"/>
            </a:xfrm>
            <a:prstGeom prst="rect">
              <a:avLst/>
            </a:prstGeom>
            <a:noFill/>
          </p:spPr>
          <p:txBody>
            <a:bodyPr wrap="none" rtlCol="0">
              <a:spAutoFit/>
            </a:bodyPr>
            <a:lstStyle/>
            <a:p>
              <a:r>
                <a:rPr lang="en-US" sz="2400" b="1" dirty="0">
                  <a:solidFill>
                    <a:schemeClr val="accent1"/>
                  </a:solidFill>
                </a:rPr>
                <a:t>[</a:t>
              </a:r>
              <a:r>
                <a:rPr lang="en-US" sz="2400" dirty="0">
                  <a:solidFill>
                    <a:schemeClr val="accent1"/>
                  </a:solidFill>
                </a:rPr>
                <a:t>0.           </a:t>
              </a:r>
              <a:r>
                <a:rPr lang="en-US" altLang="zh-Hans" sz="2400" dirty="0">
                  <a:solidFill>
                    <a:schemeClr val="accent1"/>
                  </a:solidFill>
                </a:rPr>
                <a:t>0</a:t>
              </a:r>
              <a:r>
                <a:rPr lang="en-US" sz="2400" dirty="0">
                  <a:solidFill>
                    <a:schemeClr val="accent1"/>
                  </a:solidFill>
                </a:rPr>
                <a:t>.         ……    0.        1.       </a:t>
              </a:r>
              <a:r>
                <a:rPr lang="en-US" sz="2400" b="1" dirty="0">
                  <a:solidFill>
                    <a:schemeClr val="accent1"/>
                  </a:solidFill>
                </a:rPr>
                <a:t>]</a:t>
              </a:r>
            </a:p>
          </p:txBody>
        </p:sp>
        <p:pic>
          <p:nvPicPr>
            <p:cNvPr id="40" name="Picture 39">
              <a:extLst>
                <a:ext uri="{FF2B5EF4-FFF2-40B4-BE49-F238E27FC236}">
                  <a16:creationId xmlns:a16="http://schemas.microsoft.com/office/drawing/2014/main" id="{7A85A46E-C24A-0E41-B229-93AC25FD15F3}"/>
                </a:ext>
              </a:extLst>
            </p:cNvPr>
            <p:cNvPicPr>
              <a:picLocks noChangeAspect="1"/>
            </p:cNvPicPr>
            <p:nvPr/>
          </p:nvPicPr>
          <p:blipFill rotWithShape="1">
            <a:blip r:embed="rId6"/>
            <a:srcRect l="32022" t="59143" r="50565"/>
            <a:stretch/>
          </p:blipFill>
          <p:spPr>
            <a:xfrm>
              <a:off x="6251741" y="4259121"/>
              <a:ext cx="688535" cy="640080"/>
            </a:xfrm>
            <a:prstGeom prst="rect">
              <a:avLst/>
            </a:prstGeom>
          </p:spPr>
        </p:pic>
      </p:grpSp>
      <p:pic>
        <p:nvPicPr>
          <p:cNvPr id="42" name="Picture 41">
            <a:extLst>
              <a:ext uri="{FF2B5EF4-FFF2-40B4-BE49-F238E27FC236}">
                <a16:creationId xmlns:a16="http://schemas.microsoft.com/office/drawing/2014/main" id="{8A8BE080-AD52-5B42-9F90-1C2793691FB1}"/>
              </a:ext>
            </a:extLst>
          </p:cNvPr>
          <p:cNvPicPr>
            <a:picLocks noChangeAspect="1"/>
          </p:cNvPicPr>
          <p:nvPr/>
        </p:nvPicPr>
        <p:blipFill rotWithShape="1">
          <a:blip r:embed="rId6"/>
          <a:srcRect l="15372" t="16022" r="68116" b="43442"/>
          <a:stretch/>
        </p:blipFill>
        <p:spPr>
          <a:xfrm>
            <a:off x="6245173" y="2100798"/>
            <a:ext cx="658103" cy="640080"/>
          </a:xfrm>
          <a:prstGeom prst="rect">
            <a:avLst/>
          </a:prstGeom>
        </p:spPr>
      </p:pic>
      <p:sp>
        <p:nvSpPr>
          <p:cNvPr id="13" name="TextBox 12">
            <a:extLst>
              <a:ext uri="{FF2B5EF4-FFF2-40B4-BE49-F238E27FC236}">
                <a16:creationId xmlns:a16="http://schemas.microsoft.com/office/drawing/2014/main" id="{2BB3328D-1F08-7844-9000-202711E40A30}"/>
              </a:ext>
            </a:extLst>
          </p:cNvPr>
          <p:cNvSpPr txBox="1"/>
          <p:nvPr/>
        </p:nvSpPr>
        <p:spPr>
          <a:xfrm>
            <a:off x="1652032" y="6077639"/>
            <a:ext cx="2998128" cy="523220"/>
          </a:xfrm>
          <a:prstGeom prst="rect">
            <a:avLst/>
          </a:prstGeom>
          <a:solidFill>
            <a:schemeClr val="accent4">
              <a:lumMod val="20000"/>
              <a:lumOff val="80000"/>
            </a:schemeClr>
          </a:solidFill>
        </p:spPr>
        <p:txBody>
          <a:bodyPr wrap="none" rtlCol="0">
            <a:spAutoFit/>
          </a:bodyPr>
          <a:lstStyle/>
          <a:p>
            <a:r>
              <a:rPr lang="en-US" sz="2800" dirty="0"/>
              <a:t>Signal Quantization</a:t>
            </a:r>
          </a:p>
        </p:txBody>
      </p:sp>
    </p:spTree>
    <p:extLst>
      <p:ext uri="{BB962C8B-B14F-4D97-AF65-F5344CB8AC3E}">
        <p14:creationId xmlns:p14="http://schemas.microsoft.com/office/powerpoint/2010/main" val="33130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22" grpId="0" animBg="1"/>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9827C-27A2-DB42-9308-5845C3D0A309}"/>
              </a:ext>
            </a:extLst>
          </p:cNvPr>
          <p:cNvSpPr>
            <a:spLocks noGrp="1"/>
          </p:cNvSpPr>
          <p:nvPr>
            <p:ph type="title"/>
          </p:nvPr>
        </p:nvSpPr>
        <p:spPr/>
        <p:txBody>
          <a:bodyPr/>
          <a:lstStyle/>
          <a:p>
            <a:r>
              <a:rPr lang="en-US" dirty="0"/>
              <a:t>Bit Depth Reduction</a:t>
            </a:r>
          </a:p>
        </p:txBody>
      </p:sp>
      <p:sp>
        <p:nvSpPr>
          <p:cNvPr id="3" name="Content Placeholder 2">
            <a:extLst>
              <a:ext uri="{FF2B5EF4-FFF2-40B4-BE49-F238E27FC236}">
                <a16:creationId xmlns:a16="http://schemas.microsoft.com/office/drawing/2014/main" id="{580FBE0E-ADF6-B547-B7EF-497B1BE3E92D}"/>
              </a:ext>
            </a:extLst>
          </p:cNvPr>
          <p:cNvSpPr>
            <a:spLocks noGrp="1"/>
          </p:cNvSpPr>
          <p:nvPr>
            <p:ph idx="1"/>
          </p:nvPr>
        </p:nvSpPr>
        <p:spPr/>
        <p:txBody>
          <a:bodyPr/>
          <a:lstStyle/>
          <a:p>
            <a:pPr marL="0" indent="0">
              <a:buNone/>
            </a:pPr>
            <a:r>
              <a:rPr lang="en-US" dirty="0"/>
              <a:t>Eliminating adversarial perturbations while preserving semantics.</a:t>
            </a:r>
          </a:p>
        </p:txBody>
      </p:sp>
      <p:sp>
        <p:nvSpPr>
          <p:cNvPr id="4" name="Slide Number Placeholder 3">
            <a:extLst>
              <a:ext uri="{FF2B5EF4-FFF2-40B4-BE49-F238E27FC236}">
                <a16:creationId xmlns:a16="http://schemas.microsoft.com/office/drawing/2014/main" id="{3AD8D104-DDEC-E743-8C3D-015625FB71A5}"/>
              </a:ext>
            </a:extLst>
          </p:cNvPr>
          <p:cNvSpPr>
            <a:spLocks noGrp="1"/>
          </p:cNvSpPr>
          <p:nvPr>
            <p:ph type="sldNum" sz="quarter" idx="12"/>
          </p:nvPr>
        </p:nvSpPr>
        <p:spPr>
          <a:xfrm>
            <a:off x="8610600" y="6356350"/>
            <a:ext cx="2743200" cy="365125"/>
          </a:xfrm>
        </p:spPr>
        <p:txBody>
          <a:bodyPr/>
          <a:lstStyle/>
          <a:p>
            <a:fld id="{52F925AC-82DF-0047-9C87-F26B41A1B8A7}" type="slidenum">
              <a:rPr lang="en-US" smtClean="0"/>
              <a:t>8</a:t>
            </a:fld>
            <a:endParaRPr lang="en-US" dirty="0"/>
          </a:p>
        </p:txBody>
      </p:sp>
      <p:pic>
        <p:nvPicPr>
          <p:cNvPr id="5" name="Picture 4">
            <a:extLst>
              <a:ext uri="{FF2B5EF4-FFF2-40B4-BE49-F238E27FC236}">
                <a16:creationId xmlns:a16="http://schemas.microsoft.com/office/drawing/2014/main" id="{0B128338-DF48-B049-B1F5-679C2D8D3483}"/>
              </a:ext>
            </a:extLst>
          </p:cNvPr>
          <p:cNvPicPr>
            <a:picLocks noChangeAspect="1"/>
          </p:cNvPicPr>
          <p:nvPr/>
        </p:nvPicPr>
        <p:blipFill rotWithShape="1">
          <a:blip r:embed="rId3"/>
          <a:srcRect l="16382" t="16022" b="43442"/>
          <a:stretch/>
        </p:blipFill>
        <p:spPr>
          <a:xfrm>
            <a:off x="2756534" y="3245223"/>
            <a:ext cx="6700855" cy="1287019"/>
          </a:xfrm>
          <a:prstGeom prst="rect">
            <a:avLst/>
          </a:prstGeom>
        </p:spPr>
      </p:pic>
      <p:sp>
        <p:nvSpPr>
          <p:cNvPr id="7" name="TextBox 6">
            <a:extLst>
              <a:ext uri="{FF2B5EF4-FFF2-40B4-BE49-F238E27FC236}">
                <a16:creationId xmlns:a16="http://schemas.microsoft.com/office/drawing/2014/main" id="{D16D39A1-6F58-C346-B454-9F890BE678F9}"/>
              </a:ext>
            </a:extLst>
          </p:cNvPr>
          <p:cNvSpPr txBox="1"/>
          <p:nvPr/>
        </p:nvSpPr>
        <p:spPr>
          <a:xfrm>
            <a:off x="2420467" y="2598321"/>
            <a:ext cx="7180355" cy="523220"/>
          </a:xfrm>
          <a:prstGeom prst="rect">
            <a:avLst/>
          </a:prstGeom>
          <a:noFill/>
        </p:spPr>
        <p:txBody>
          <a:bodyPr wrap="square" rtlCol="0">
            <a:spAutoFit/>
          </a:bodyPr>
          <a:lstStyle/>
          <a:p>
            <a:r>
              <a:rPr lang="en-US" altLang="zh-Hans" sz="2800" dirty="0"/>
              <a:t>Legitimate</a:t>
            </a:r>
            <a:r>
              <a:rPr lang="zh-Hans" altLang="en-US" sz="2800" dirty="0"/>
              <a:t>   </a:t>
            </a:r>
            <a:r>
              <a:rPr lang="en-US" altLang="zh-Hans" sz="2800" dirty="0">
                <a:solidFill>
                  <a:srgbClr val="C00000"/>
                </a:solidFill>
              </a:rPr>
              <a:t> FGSM</a:t>
            </a:r>
            <a:r>
              <a:rPr lang="zh-Hans" altLang="en-US" sz="2800" dirty="0">
                <a:solidFill>
                  <a:srgbClr val="C00000"/>
                </a:solidFill>
              </a:rPr>
              <a:t>       </a:t>
            </a:r>
            <a:r>
              <a:rPr lang="en-US" altLang="zh-Hans" sz="2800" dirty="0">
                <a:solidFill>
                  <a:srgbClr val="C00000"/>
                </a:solidFill>
              </a:rPr>
              <a:t>BIM</a:t>
            </a:r>
            <a:r>
              <a:rPr lang="zh-Hans" altLang="en-US" sz="2800" dirty="0">
                <a:solidFill>
                  <a:srgbClr val="C00000"/>
                </a:solidFill>
              </a:rPr>
              <a:t>   </a:t>
            </a:r>
            <a:r>
              <a:rPr lang="en-US" altLang="zh-Hans" sz="2800" dirty="0">
                <a:solidFill>
                  <a:srgbClr val="C00000"/>
                </a:solidFill>
              </a:rPr>
              <a:t>  </a:t>
            </a:r>
            <a:r>
              <a:rPr lang="zh-Hans" altLang="en-US" sz="2800" dirty="0">
                <a:solidFill>
                  <a:srgbClr val="C00000"/>
                </a:solidFill>
              </a:rPr>
              <a:t>    </a:t>
            </a:r>
            <a:r>
              <a:rPr lang="en-US" altLang="zh-Hans" sz="2800" dirty="0">
                <a:solidFill>
                  <a:srgbClr val="C00000"/>
                </a:solidFill>
              </a:rPr>
              <a:t>CW</a:t>
            </a:r>
            <a:r>
              <a:rPr lang="zh-Hans" altLang="en-US" sz="2800" baseline="-25000" dirty="0">
                <a:solidFill>
                  <a:srgbClr val="C00000"/>
                </a:solidFill>
              </a:rPr>
              <a:t>∞    </a:t>
            </a:r>
            <a:r>
              <a:rPr lang="en-US" altLang="zh-Hans" sz="2800" baseline="-25000" dirty="0">
                <a:solidFill>
                  <a:srgbClr val="C00000"/>
                </a:solidFill>
              </a:rPr>
              <a:t>  </a:t>
            </a:r>
            <a:r>
              <a:rPr lang="zh-Hans" altLang="en-US" sz="2800" baseline="-25000" dirty="0">
                <a:solidFill>
                  <a:srgbClr val="C00000"/>
                </a:solidFill>
              </a:rPr>
              <a:t>     </a:t>
            </a:r>
            <a:r>
              <a:rPr lang="en-US" altLang="zh-Hans" sz="2800" dirty="0">
                <a:solidFill>
                  <a:srgbClr val="C00000"/>
                </a:solidFill>
              </a:rPr>
              <a:t>CW</a:t>
            </a:r>
            <a:r>
              <a:rPr lang="en-US" altLang="zh-Hans" sz="2800" baseline="-25000" dirty="0">
                <a:solidFill>
                  <a:srgbClr val="C00000"/>
                </a:solidFill>
              </a:rPr>
              <a:t>2</a:t>
            </a:r>
            <a:endParaRPr lang="en-US" sz="2800" baseline="-25000" dirty="0">
              <a:solidFill>
                <a:srgbClr val="C00000"/>
              </a:solidFill>
            </a:endParaRPr>
          </a:p>
        </p:txBody>
      </p:sp>
      <p:sp>
        <p:nvSpPr>
          <p:cNvPr id="8" name="TextBox 7">
            <a:extLst>
              <a:ext uri="{FF2B5EF4-FFF2-40B4-BE49-F238E27FC236}">
                <a16:creationId xmlns:a16="http://schemas.microsoft.com/office/drawing/2014/main" id="{3580A7DE-E308-A84A-9696-DDC16AB07034}"/>
              </a:ext>
            </a:extLst>
          </p:cNvPr>
          <p:cNvSpPr txBox="1"/>
          <p:nvPr/>
        </p:nvSpPr>
        <p:spPr>
          <a:xfrm>
            <a:off x="2756535" y="4535575"/>
            <a:ext cx="1243965" cy="276999"/>
          </a:xfrm>
          <a:prstGeom prst="rect">
            <a:avLst/>
          </a:prstGeom>
          <a:solidFill>
            <a:schemeClr val="accent6">
              <a:lumMod val="75000"/>
            </a:schemeClr>
          </a:solidFill>
        </p:spPr>
        <p:txBody>
          <a:bodyPr wrap="square" tIns="0" bIns="0" rtlCol="0">
            <a:spAutoFit/>
          </a:bodyPr>
          <a:lstStyle/>
          <a:p>
            <a:pPr algn="ctr"/>
            <a:r>
              <a:rPr lang="en-US" altLang="zh-Hans" dirty="0">
                <a:solidFill>
                  <a:schemeClr val="bg1"/>
                </a:solidFill>
              </a:rPr>
              <a:t>1</a:t>
            </a:r>
            <a:endParaRPr lang="en-US" dirty="0">
              <a:solidFill>
                <a:schemeClr val="bg1"/>
              </a:solidFill>
            </a:endParaRPr>
          </a:p>
        </p:txBody>
      </p:sp>
      <p:sp>
        <p:nvSpPr>
          <p:cNvPr id="9" name="TextBox 8">
            <a:extLst>
              <a:ext uri="{FF2B5EF4-FFF2-40B4-BE49-F238E27FC236}">
                <a16:creationId xmlns:a16="http://schemas.microsoft.com/office/drawing/2014/main" id="{64B40EFB-102B-F54E-8FBE-5C873AAC2935}"/>
              </a:ext>
            </a:extLst>
          </p:cNvPr>
          <p:cNvSpPr txBox="1"/>
          <p:nvPr/>
        </p:nvSpPr>
        <p:spPr>
          <a:xfrm>
            <a:off x="4114577" y="4535575"/>
            <a:ext cx="1243965" cy="276999"/>
          </a:xfrm>
          <a:prstGeom prst="rect">
            <a:avLst/>
          </a:prstGeom>
          <a:solidFill>
            <a:schemeClr val="accent6">
              <a:lumMod val="75000"/>
            </a:schemeClr>
          </a:solidFill>
        </p:spPr>
        <p:txBody>
          <a:bodyPr wrap="square" tIns="0" bIns="0" rtlCol="0">
            <a:spAutoFit/>
          </a:bodyPr>
          <a:lstStyle/>
          <a:p>
            <a:pPr algn="ctr"/>
            <a:r>
              <a:rPr lang="en-US" altLang="zh-Hans" dirty="0">
                <a:solidFill>
                  <a:schemeClr val="bg1"/>
                </a:solidFill>
              </a:rPr>
              <a:t>1</a:t>
            </a:r>
            <a:endParaRPr lang="en-US" dirty="0">
              <a:solidFill>
                <a:schemeClr val="bg1"/>
              </a:solidFill>
            </a:endParaRPr>
          </a:p>
        </p:txBody>
      </p:sp>
      <p:sp>
        <p:nvSpPr>
          <p:cNvPr id="10" name="TextBox 9">
            <a:extLst>
              <a:ext uri="{FF2B5EF4-FFF2-40B4-BE49-F238E27FC236}">
                <a16:creationId xmlns:a16="http://schemas.microsoft.com/office/drawing/2014/main" id="{4CFFC4D3-B6B0-F041-BE57-F12C5187821F}"/>
              </a:ext>
            </a:extLst>
          </p:cNvPr>
          <p:cNvSpPr txBox="1"/>
          <p:nvPr/>
        </p:nvSpPr>
        <p:spPr>
          <a:xfrm>
            <a:off x="5463875" y="4535575"/>
            <a:ext cx="1243965" cy="276999"/>
          </a:xfrm>
          <a:prstGeom prst="rect">
            <a:avLst/>
          </a:prstGeom>
          <a:solidFill>
            <a:srgbClr val="C00000"/>
          </a:solidFill>
        </p:spPr>
        <p:txBody>
          <a:bodyPr wrap="square" tIns="0" bIns="0" rtlCol="0">
            <a:spAutoFit/>
          </a:bodyPr>
          <a:lstStyle/>
          <a:p>
            <a:pPr algn="ctr"/>
            <a:r>
              <a:rPr lang="en-US" altLang="zh-Hans" dirty="0">
                <a:solidFill>
                  <a:schemeClr val="bg1"/>
                </a:solidFill>
              </a:rPr>
              <a:t>4</a:t>
            </a:r>
            <a:endParaRPr lang="en-US" dirty="0">
              <a:solidFill>
                <a:schemeClr val="bg1"/>
              </a:solidFill>
            </a:endParaRPr>
          </a:p>
        </p:txBody>
      </p:sp>
      <p:sp>
        <p:nvSpPr>
          <p:cNvPr id="11" name="TextBox 10">
            <a:extLst>
              <a:ext uri="{FF2B5EF4-FFF2-40B4-BE49-F238E27FC236}">
                <a16:creationId xmlns:a16="http://schemas.microsoft.com/office/drawing/2014/main" id="{D2C022A0-6680-144C-B48D-4E0D8CC7B30A}"/>
              </a:ext>
            </a:extLst>
          </p:cNvPr>
          <p:cNvSpPr txBox="1"/>
          <p:nvPr/>
        </p:nvSpPr>
        <p:spPr>
          <a:xfrm>
            <a:off x="6816425" y="4535575"/>
            <a:ext cx="1243965" cy="276999"/>
          </a:xfrm>
          <a:prstGeom prst="rect">
            <a:avLst/>
          </a:prstGeom>
          <a:solidFill>
            <a:srgbClr val="C00000"/>
          </a:solidFill>
        </p:spPr>
        <p:txBody>
          <a:bodyPr wrap="square" tIns="0" bIns="0" rtlCol="0">
            <a:spAutoFit/>
          </a:bodyPr>
          <a:lstStyle/>
          <a:p>
            <a:pPr algn="ctr"/>
            <a:r>
              <a:rPr lang="en-US" altLang="zh-Hans" dirty="0">
                <a:solidFill>
                  <a:schemeClr val="bg1"/>
                </a:solidFill>
              </a:rPr>
              <a:t>2</a:t>
            </a:r>
            <a:endParaRPr lang="en-US" dirty="0">
              <a:solidFill>
                <a:schemeClr val="bg1"/>
              </a:solidFill>
            </a:endParaRPr>
          </a:p>
        </p:txBody>
      </p:sp>
      <p:sp>
        <p:nvSpPr>
          <p:cNvPr id="12" name="TextBox 11">
            <a:extLst>
              <a:ext uri="{FF2B5EF4-FFF2-40B4-BE49-F238E27FC236}">
                <a16:creationId xmlns:a16="http://schemas.microsoft.com/office/drawing/2014/main" id="{608CAA7F-1793-AC48-8E41-ACD793073A6F}"/>
              </a:ext>
            </a:extLst>
          </p:cNvPr>
          <p:cNvSpPr txBox="1"/>
          <p:nvPr/>
        </p:nvSpPr>
        <p:spPr>
          <a:xfrm>
            <a:off x="8171215" y="4535575"/>
            <a:ext cx="1243965" cy="276999"/>
          </a:xfrm>
          <a:prstGeom prst="rect">
            <a:avLst/>
          </a:prstGeom>
          <a:solidFill>
            <a:srgbClr val="C00000"/>
          </a:solidFill>
        </p:spPr>
        <p:txBody>
          <a:bodyPr wrap="square" tIns="0" bIns="0" rtlCol="0">
            <a:spAutoFit/>
          </a:bodyPr>
          <a:lstStyle/>
          <a:p>
            <a:pPr algn="ctr"/>
            <a:r>
              <a:rPr lang="en-US" altLang="zh-Hans" dirty="0">
                <a:solidFill>
                  <a:schemeClr val="bg1"/>
                </a:solidFill>
              </a:rPr>
              <a:t>2</a:t>
            </a:r>
            <a:endParaRPr lang="en-US" dirty="0">
              <a:solidFill>
                <a:schemeClr val="bg1"/>
              </a:solidFill>
            </a:endParaRPr>
          </a:p>
        </p:txBody>
      </p:sp>
      <p:grpSp>
        <p:nvGrpSpPr>
          <p:cNvPr id="18" name="Group 17">
            <a:extLst>
              <a:ext uri="{FF2B5EF4-FFF2-40B4-BE49-F238E27FC236}">
                <a16:creationId xmlns:a16="http://schemas.microsoft.com/office/drawing/2014/main" id="{92BADD89-FC43-5D4E-834E-53E352147F7E}"/>
              </a:ext>
            </a:extLst>
          </p:cNvPr>
          <p:cNvGrpSpPr/>
          <p:nvPr/>
        </p:nvGrpSpPr>
        <p:grpSpPr>
          <a:xfrm>
            <a:off x="1443690" y="4941674"/>
            <a:ext cx="8013700" cy="1544638"/>
            <a:chOff x="1443690" y="4941674"/>
            <a:chExt cx="8013700" cy="1544638"/>
          </a:xfrm>
        </p:grpSpPr>
        <p:pic>
          <p:nvPicPr>
            <p:cNvPr id="6" name="Picture 5">
              <a:extLst>
                <a:ext uri="{FF2B5EF4-FFF2-40B4-BE49-F238E27FC236}">
                  <a16:creationId xmlns:a16="http://schemas.microsoft.com/office/drawing/2014/main" id="{874DF0D1-116E-B149-B8C7-6302BF9F5B58}"/>
                </a:ext>
              </a:extLst>
            </p:cNvPr>
            <p:cNvPicPr>
              <a:picLocks noChangeAspect="1"/>
            </p:cNvPicPr>
            <p:nvPr/>
          </p:nvPicPr>
          <p:blipFill rotWithShape="1">
            <a:blip r:embed="rId3"/>
            <a:srcRect t="59143"/>
            <a:stretch/>
          </p:blipFill>
          <p:spPr>
            <a:xfrm>
              <a:off x="1443690" y="4941674"/>
              <a:ext cx="8013700" cy="1297202"/>
            </a:xfrm>
            <a:prstGeom prst="rect">
              <a:avLst/>
            </a:prstGeom>
          </p:spPr>
        </p:pic>
        <p:sp>
          <p:nvSpPr>
            <p:cNvPr id="13" name="TextBox 12">
              <a:extLst>
                <a:ext uri="{FF2B5EF4-FFF2-40B4-BE49-F238E27FC236}">
                  <a16:creationId xmlns:a16="http://schemas.microsoft.com/office/drawing/2014/main" id="{E3D631AE-C9A8-3340-A714-D08CB87AFE01}"/>
                </a:ext>
              </a:extLst>
            </p:cNvPr>
            <p:cNvSpPr txBox="1"/>
            <p:nvPr/>
          </p:nvSpPr>
          <p:spPr>
            <a:xfrm>
              <a:off x="2756535" y="6209313"/>
              <a:ext cx="1243965" cy="276999"/>
            </a:xfrm>
            <a:prstGeom prst="rect">
              <a:avLst/>
            </a:prstGeom>
            <a:solidFill>
              <a:schemeClr val="accent6">
                <a:lumMod val="75000"/>
              </a:schemeClr>
            </a:solidFill>
          </p:spPr>
          <p:txBody>
            <a:bodyPr wrap="square" tIns="0" bIns="0" rtlCol="0">
              <a:spAutoFit/>
            </a:bodyPr>
            <a:lstStyle/>
            <a:p>
              <a:pPr algn="ctr"/>
              <a:r>
                <a:rPr lang="en-US" altLang="zh-Hans" dirty="0">
                  <a:solidFill>
                    <a:schemeClr val="bg1"/>
                  </a:solidFill>
                </a:rPr>
                <a:t>1</a:t>
              </a:r>
              <a:endParaRPr lang="en-US" dirty="0">
                <a:solidFill>
                  <a:schemeClr val="bg1"/>
                </a:solidFill>
              </a:endParaRPr>
            </a:p>
          </p:txBody>
        </p:sp>
        <p:sp>
          <p:nvSpPr>
            <p:cNvPr id="14" name="TextBox 13">
              <a:extLst>
                <a:ext uri="{FF2B5EF4-FFF2-40B4-BE49-F238E27FC236}">
                  <a16:creationId xmlns:a16="http://schemas.microsoft.com/office/drawing/2014/main" id="{C4041481-AB1D-FE4F-BA9E-DC7B687486D3}"/>
                </a:ext>
              </a:extLst>
            </p:cNvPr>
            <p:cNvSpPr txBox="1"/>
            <p:nvPr/>
          </p:nvSpPr>
          <p:spPr>
            <a:xfrm>
              <a:off x="4111325" y="6209313"/>
              <a:ext cx="1243965" cy="276999"/>
            </a:xfrm>
            <a:prstGeom prst="rect">
              <a:avLst/>
            </a:prstGeom>
            <a:solidFill>
              <a:schemeClr val="accent6">
                <a:lumMod val="75000"/>
              </a:schemeClr>
            </a:solidFill>
          </p:spPr>
          <p:txBody>
            <a:bodyPr wrap="square" tIns="0" bIns="0" rtlCol="0">
              <a:spAutoFit/>
            </a:bodyPr>
            <a:lstStyle/>
            <a:p>
              <a:pPr algn="ctr"/>
              <a:r>
                <a:rPr lang="en-US" altLang="zh-Hans" dirty="0">
                  <a:solidFill>
                    <a:schemeClr val="bg1"/>
                  </a:solidFill>
                </a:rPr>
                <a:t>1</a:t>
              </a:r>
              <a:endParaRPr lang="en-US" dirty="0">
                <a:solidFill>
                  <a:schemeClr val="bg1"/>
                </a:solidFill>
              </a:endParaRPr>
            </a:p>
          </p:txBody>
        </p:sp>
        <p:sp>
          <p:nvSpPr>
            <p:cNvPr id="15" name="TextBox 14">
              <a:extLst>
                <a:ext uri="{FF2B5EF4-FFF2-40B4-BE49-F238E27FC236}">
                  <a16:creationId xmlns:a16="http://schemas.microsoft.com/office/drawing/2014/main" id="{19299E58-51E0-DA46-BCD4-3AA082507B89}"/>
                </a:ext>
              </a:extLst>
            </p:cNvPr>
            <p:cNvSpPr txBox="1"/>
            <p:nvPr/>
          </p:nvSpPr>
          <p:spPr>
            <a:xfrm>
              <a:off x="5466115" y="6209313"/>
              <a:ext cx="1243965" cy="276999"/>
            </a:xfrm>
            <a:prstGeom prst="rect">
              <a:avLst/>
            </a:prstGeom>
            <a:solidFill>
              <a:schemeClr val="accent6">
                <a:lumMod val="75000"/>
              </a:schemeClr>
            </a:solidFill>
          </p:spPr>
          <p:txBody>
            <a:bodyPr wrap="square" tIns="0" bIns="0" rtlCol="0">
              <a:spAutoFit/>
            </a:bodyPr>
            <a:lstStyle/>
            <a:p>
              <a:pPr algn="ctr"/>
              <a:r>
                <a:rPr lang="en-US" altLang="zh-Hans" dirty="0">
                  <a:solidFill>
                    <a:schemeClr val="bg1"/>
                  </a:solidFill>
                </a:rPr>
                <a:t>1</a:t>
              </a:r>
              <a:endParaRPr lang="en-US" dirty="0">
                <a:solidFill>
                  <a:schemeClr val="bg1"/>
                </a:solidFill>
              </a:endParaRPr>
            </a:p>
          </p:txBody>
        </p:sp>
        <p:sp>
          <p:nvSpPr>
            <p:cNvPr id="16" name="TextBox 15">
              <a:extLst>
                <a:ext uri="{FF2B5EF4-FFF2-40B4-BE49-F238E27FC236}">
                  <a16:creationId xmlns:a16="http://schemas.microsoft.com/office/drawing/2014/main" id="{ECEF44A2-F552-C146-B8F7-306A74D70565}"/>
                </a:ext>
              </a:extLst>
            </p:cNvPr>
            <p:cNvSpPr txBox="1"/>
            <p:nvPr/>
          </p:nvSpPr>
          <p:spPr>
            <a:xfrm>
              <a:off x="6809528" y="6209313"/>
              <a:ext cx="1243965" cy="276999"/>
            </a:xfrm>
            <a:prstGeom prst="rect">
              <a:avLst/>
            </a:prstGeom>
            <a:solidFill>
              <a:schemeClr val="accent6">
                <a:lumMod val="75000"/>
              </a:schemeClr>
            </a:solidFill>
          </p:spPr>
          <p:txBody>
            <a:bodyPr wrap="square" tIns="0" bIns="0" rtlCol="0">
              <a:spAutoFit/>
            </a:bodyPr>
            <a:lstStyle/>
            <a:p>
              <a:pPr algn="ctr"/>
              <a:r>
                <a:rPr lang="en-US" altLang="zh-Hans" dirty="0">
                  <a:solidFill>
                    <a:schemeClr val="bg1"/>
                  </a:solidFill>
                </a:rPr>
                <a:t>1</a:t>
              </a:r>
              <a:endParaRPr lang="en-US" dirty="0">
                <a:solidFill>
                  <a:schemeClr val="bg1"/>
                </a:solidFill>
              </a:endParaRPr>
            </a:p>
          </p:txBody>
        </p:sp>
        <p:sp>
          <p:nvSpPr>
            <p:cNvPr id="17" name="TextBox 16">
              <a:extLst>
                <a:ext uri="{FF2B5EF4-FFF2-40B4-BE49-F238E27FC236}">
                  <a16:creationId xmlns:a16="http://schemas.microsoft.com/office/drawing/2014/main" id="{46E885C3-A2EF-154E-9D54-68C1C9F31EA1}"/>
                </a:ext>
              </a:extLst>
            </p:cNvPr>
            <p:cNvSpPr txBox="1"/>
            <p:nvPr/>
          </p:nvSpPr>
          <p:spPr>
            <a:xfrm>
              <a:off x="8171215" y="6209313"/>
              <a:ext cx="1243965" cy="276999"/>
            </a:xfrm>
            <a:prstGeom prst="rect">
              <a:avLst/>
            </a:prstGeom>
            <a:solidFill>
              <a:schemeClr val="accent6">
                <a:lumMod val="75000"/>
              </a:schemeClr>
            </a:solidFill>
          </p:spPr>
          <p:txBody>
            <a:bodyPr wrap="square" tIns="0" bIns="0" rtlCol="0">
              <a:spAutoFit/>
            </a:bodyPr>
            <a:lstStyle/>
            <a:p>
              <a:pPr algn="ctr"/>
              <a:r>
                <a:rPr lang="en-US" altLang="zh-Hans" dirty="0">
                  <a:solidFill>
                    <a:schemeClr val="bg1"/>
                  </a:solidFill>
                </a:rPr>
                <a:t>1</a:t>
              </a:r>
              <a:endParaRPr lang="en-US" dirty="0">
                <a:solidFill>
                  <a:schemeClr val="bg1"/>
                </a:solidFill>
              </a:endParaRPr>
            </a:p>
          </p:txBody>
        </p:sp>
      </p:grpSp>
    </p:spTree>
    <p:extLst>
      <p:ext uri="{BB962C8B-B14F-4D97-AF65-F5344CB8AC3E}">
        <p14:creationId xmlns:p14="http://schemas.microsoft.com/office/powerpoint/2010/main" val="355479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08820-5459-334F-AA61-EA7EF0A5D25D}"/>
              </a:ext>
            </a:extLst>
          </p:cNvPr>
          <p:cNvSpPr>
            <a:spLocks noGrp="1"/>
          </p:cNvSpPr>
          <p:nvPr>
            <p:ph type="title"/>
          </p:nvPr>
        </p:nvSpPr>
        <p:spPr/>
        <p:txBody>
          <a:bodyPr/>
          <a:lstStyle/>
          <a:p>
            <a:r>
              <a:rPr lang="en-US" altLang="zh-Hans" dirty="0"/>
              <a:t>Accuracy with Bit Depth Reduction</a:t>
            </a:r>
            <a:endParaRPr lang="en-US" dirty="0"/>
          </a:p>
        </p:txBody>
      </p:sp>
      <p:sp>
        <p:nvSpPr>
          <p:cNvPr id="4" name="Slide Number Placeholder 3">
            <a:extLst>
              <a:ext uri="{FF2B5EF4-FFF2-40B4-BE49-F238E27FC236}">
                <a16:creationId xmlns:a16="http://schemas.microsoft.com/office/drawing/2014/main" id="{35E8B6F8-A68F-9742-81E7-E24EF4674E69}"/>
              </a:ext>
            </a:extLst>
          </p:cNvPr>
          <p:cNvSpPr>
            <a:spLocks noGrp="1"/>
          </p:cNvSpPr>
          <p:nvPr>
            <p:ph type="sldNum" sz="quarter" idx="12"/>
          </p:nvPr>
        </p:nvSpPr>
        <p:spPr>
          <a:xfrm>
            <a:off x="8610600" y="6356350"/>
            <a:ext cx="2743200" cy="365125"/>
          </a:xfrm>
        </p:spPr>
        <p:txBody>
          <a:bodyPr/>
          <a:lstStyle/>
          <a:p>
            <a:fld id="{52F925AC-82DF-0047-9C87-F26B41A1B8A7}" type="slidenum">
              <a:rPr lang="en-US" smtClean="0"/>
              <a:t>9</a:t>
            </a:fld>
            <a:endParaRPr lang="en-US"/>
          </a:p>
        </p:txBody>
      </p:sp>
      <p:graphicFrame>
        <p:nvGraphicFramePr>
          <p:cNvPr id="5" name="Table 4">
            <a:extLst>
              <a:ext uri="{FF2B5EF4-FFF2-40B4-BE49-F238E27FC236}">
                <a16:creationId xmlns:a16="http://schemas.microsoft.com/office/drawing/2014/main" id="{1066B359-225A-1B4C-8886-62EAF556CA63}"/>
              </a:ext>
            </a:extLst>
          </p:cNvPr>
          <p:cNvGraphicFramePr>
            <a:graphicFrameLocks noGrp="1"/>
          </p:cNvGraphicFramePr>
          <p:nvPr>
            <p:extLst>
              <p:ext uri="{D42A27DB-BD31-4B8C-83A1-F6EECF244321}">
                <p14:modId xmlns:p14="http://schemas.microsoft.com/office/powerpoint/2010/main" val="1781920266"/>
              </p:ext>
            </p:extLst>
          </p:nvPr>
        </p:nvGraphicFramePr>
        <p:xfrm>
          <a:off x="774588" y="2558391"/>
          <a:ext cx="9246172" cy="3516096"/>
        </p:xfrm>
        <a:graphic>
          <a:graphicData uri="http://schemas.openxmlformats.org/drawingml/2006/table">
            <a:tbl>
              <a:tblPr firstRow="1" bandRow="1">
                <a:tableStyleId>{5C22544A-7EE6-4342-B048-85BDC9FD1C3A}</a:tableStyleId>
              </a:tblPr>
              <a:tblGrid>
                <a:gridCol w="1247839">
                  <a:extLst>
                    <a:ext uri="{9D8B030D-6E8A-4147-A177-3AD203B41FA5}">
                      <a16:colId xmlns:a16="http://schemas.microsoft.com/office/drawing/2014/main" val="2382650143"/>
                    </a:ext>
                  </a:extLst>
                </a:gridCol>
                <a:gridCol w="1415225">
                  <a:extLst>
                    <a:ext uri="{9D8B030D-6E8A-4147-A177-3AD203B41FA5}">
                      <a16:colId xmlns:a16="http://schemas.microsoft.com/office/drawing/2014/main" val="546978382"/>
                    </a:ext>
                  </a:extLst>
                </a:gridCol>
                <a:gridCol w="5232527">
                  <a:extLst>
                    <a:ext uri="{9D8B030D-6E8A-4147-A177-3AD203B41FA5}">
                      <a16:colId xmlns:a16="http://schemas.microsoft.com/office/drawing/2014/main" val="440234569"/>
                    </a:ext>
                  </a:extLst>
                </a:gridCol>
                <a:gridCol w="1350581">
                  <a:extLst>
                    <a:ext uri="{9D8B030D-6E8A-4147-A177-3AD203B41FA5}">
                      <a16:colId xmlns:a16="http://schemas.microsoft.com/office/drawing/2014/main" val="1013370170"/>
                    </a:ext>
                  </a:extLst>
                </a:gridCol>
              </a:tblGrid>
              <a:tr h="814012">
                <a:tc>
                  <a:txBody>
                    <a:bodyPr/>
                    <a:lstStyle/>
                    <a:p>
                      <a:pPr algn="ctr"/>
                      <a:r>
                        <a:rPr lang="en-US" altLang="zh-Hans" sz="2000" dirty="0"/>
                        <a:t>Dataset</a:t>
                      </a:r>
                      <a:endParaRPr lang="en-US" sz="2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Hans" sz="2000" dirty="0"/>
                        <a:t>Squeezer</a:t>
                      </a:r>
                      <a:endParaRPr lang="en-US" sz="2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Hans" sz="2000" dirty="0"/>
                        <a:t>Adversarial Examples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(FGSM, BIM, </a:t>
                      </a:r>
                      <a:r>
                        <a:rPr lang="en-US" altLang="zh-Hans" sz="2000" dirty="0">
                          <a:solidFill>
                            <a:schemeClr val="bg1"/>
                          </a:solidFill>
                        </a:rPr>
                        <a:t>CW</a:t>
                      </a:r>
                      <a:r>
                        <a:rPr lang="zh-Hans" altLang="en-US" sz="2000" baseline="-25000" dirty="0">
                          <a:solidFill>
                            <a:schemeClr val="bg1"/>
                          </a:solidFill>
                        </a:rPr>
                        <a:t>∞</a:t>
                      </a:r>
                      <a:r>
                        <a:rPr lang="en-US" sz="2000" dirty="0"/>
                        <a:t>, Deep Fool, </a:t>
                      </a:r>
                      <a:r>
                        <a:rPr lang="en-US" altLang="zh-Hans" sz="2000" dirty="0">
                          <a:solidFill>
                            <a:schemeClr val="bg1"/>
                          </a:solidFill>
                        </a:rPr>
                        <a:t>CW</a:t>
                      </a:r>
                      <a:r>
                        <a:rPr lang="en-US" altLang="zh-Hans" sz="2000" baseline="-25000" dirty="0">
                          <a:solidFill>
                            <a:schemeClr val="bg1"/>
                          </a:solidFill>
                        </a:rPr>
                        <a:t>2</a:t>
                      </a:r>
                      <a:r>
                        <a:rPr lang="en-US" sz="2000" dirty="0"/>
                        <a:t>, </a:t>
                      </a:r>
                      <a:r>
                        <a:rPr lang="en-US" altLang="zh-Hans" sz="2000" dirty="0">
                          <a:solidFill>
                            <a:schemeClr val="bg1"/>
                          </a:solidFill>
                        </a:rPr>
                        <a:t>CW</a:t>
                      </a:r>
                      <a:r>
                        <a:rPr lang="en-US" altLang="zh-Hans" sz="2000" baseline="-25000" dirty="0">
                          <a:solidFill>
                            <a:schemeClr val="bg1"/>
                          </a:solidFill>
                        </a:rPr>
                        <a:t>0</a:t>
                      </a:r>
                      <a:r>
                        <a:rPr lang="en-US" sz="2000" dirty="0"/>
                        <a:t>, JSMA)</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Hans" sz="2000" dirty="0"/>
                        <a:t>Legitimate</a:t>
                      </a:r>
                    </a:p>
                    <a:p>
                      <a:pPr algn="ctr"/>
                      <a:r>
                        <a:rPr lang="en-US" altLang="zh-Hans" sz="2000" dirty="0"/>
                        <a:t>Images</a:t>
                      </a:r>
                      <a:endParaRPr lang="en-US" sz="2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0984533"/>
                  </a:ext>
                </a:extLst>
              </a:tr>
              <a:tr h="541644">
                <a:tc rowSpan="2">
                  <a:txBody>
                    <a:bodyPr/>
                    <a:lstStyle/>
                    <a:p>
                      <a:pPr algn="ctr"/>
                      <a:r>
                        <a:rPr lang="en-US" altLang="zh-Hans" sz="2000" dirty="0"/>
                        <a:t>MNIST</a:t>
                      </a:r>
                      <a:endParaRPr lang="en-US" sz="2000" dirty="0"/>
                    </a:p>
                  </a:txBody>
                  <a:tcPr anchor="ctr">
                    <a:lnT w="12700" cap="flat" cmpd="sng" algn="ctr">
                      <a:solidFill>
                        <a:schemeClr val="bg1"/>
                      </a:solidFill>
                      <a:prstDash val="solid"/>
                      <a:round/>
                      <a:headEnd type="none" w="med" len="med"/>
                      <a:tailEnd type="none" w="med" len="med"/>
                    </a:lnT>
                    <a:lnB w="12700" cmpd="sng">
                      <a:noFill/>
                    </a:lnB>
                  </a:tcPr>
                </a:tc>
                <a:tc>
                  <a:txBody>
                    <a:bodyPr/>
                    <a:lstStyle/>
                    <a:p>
                      <a:pPr algn="ctr"/>
                      <a:r>
                        <a:rPr lang="en-US" altLang="zh-Hans" sz="2000" dirty="0"/>
                        <a:t>None</a:t>
                      </a:r>
                      <a:endParaRPr lang="en-US" sz="200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Hans" sz="2000" b="0" dirty="0"/>
                        <a:t>13.0%</a:t>
                      </a:r>
                      <a:endParaRPr lang="en-US" sz="2000" b="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Hans" sz="2000" dirty="0"/>
                        <a:t>99.43%</a:t>
                      </a:r>
                      <a:endParaRPr lang="en-US" sz="200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84431270"/>
                  </a:ext>
                </a:extLst>
              </a:tr>
              <a:tr h="541644">
                <a:tc vMerge="1">
                  <a:txBody>
                    <a:bodyPr/>
                    <a:lstStyle/>
                    <a:p>
                      <a:pPr algn="ctr"/>
                      <a:endParaRPr lang="en-US" sz="2000" dirty="0"/>
                    </a:p>
                  </a:txBody>
                  <a:tcPr anchor="ctr">
                    <a:lnT w="12700" cap="flat" cmpd="sng" algn="ctr">
                      <a:solidFill>
                        <a:schemeClr val="bg1"/>
                      </a:solidFill>
                      <a:prstDash val="solid"/>
                      <a:round/>
                      <a:headEnd type="none" w="med" len="med"/>
                      <a:tailEnd type="none" w="med" len="med"/>
                    </a:lnT>
                  </a:tcPr>
                </a:tc>
                <a:tc>
                  <a:txBody>
                    <a:bodyPr/>
                    <a:lstStyle/>
                    <a:p>
                      <a:pPr algn="ctr"/>
                      <a:r>
                        <a:rPr lang="en-US" altLang="zh-Hans" sz="2000" dirty="0"/>
                        <a:t>1-bit</a:t>
                      </a:r>
                      <a:r>
                        <a:rPr lang="zh-Hans" altLang="en-US" sz="2000" dirty="0"/>
                        <a:t> </a:t>
                      </a:r>
                      <a:r>
                        <a:rPr lang="en-US" altLang="zh-Hans" sz="2000" dirty="0"/>
                        <a:t>Depth</a:t>
                      </a:r>
                      <a:endParaRPr lang="en-US" sz="2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Hans" sz="2000" b="0" dirty="0"/>
                        <a:t>62.7%</a:t>
                      </a:r>
                      <a:endParaRPr lang="en-US" sz="2000" b="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Hans" sz="2000" dirty="0"/>
                        <a:t>99.33%</a:t>
                      </a:r>
                      <a:endParaRPr lang="en-US" sz="2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48805246"/>
                  </a:ext>
                </a:extLst>
              </a:tr>
              <a:tr h="267754">
                <a:tc gridSpan="3">
                  <a:txBody>
                    <a:bodyPr/>
                    <a:lstStyle/>
                    <a:p>
                      <a:pPr algn="ctr"/>
                      <a:endParaRPr lang="en-US" sz="11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endParaRPr lang="en-US"/>
                    </a:p>
                  </a:txBody>
                  <a:tcPr/>
                </a:tc>
                <a:tc hMerge="1">
                  <a:txBody>
                    <a:bodyPr/>
                    <a:lstStyle/>
                    <a:p>
                      <a:pPr algn="ctr"/>
                      <a:endParaRPr lang="en-US" sz="2000" dirty="0"/>
                    </a:p>
                  </a:txBody>
                  <a:tcPr anchor="ctr">
                    <a:lnL w="12700" cmpd="sng">
                      <a:noFill/>
                    </a:lnL>
                    <a:lnT w="12700" cap="flat" cmpd="sng" algn="ctr">
                      <a:solidFill>
                        <a:schemeClr val="bg1"/>
                      </a:solidFill>
                      <a:prstDash val="solid"/>
                      <a:round/>
                      <a:headEnd type="none" w="med" len="med"/>
                      <a:tailEnd type="none" w="med" len="med"/>
                    </a:lnT>
                  </a:tcPr>
                </a:tc>
                <a:tc>
                  <a:txBody>
                    <a:bodyPr/>
                    <a:lstStyle/>
                    <a:p>
                      <a:pPr algn="ctr"/>
                      <a:endParaRPr lang="en-US" sz="1100" dirty="0"/>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38870169"/>
                  </a:ext>
                </a:extLst>
              </a:tr>
              <a:tr h="267754">
                <a:tc gridSpan="3">
                  <a:txBody>
                    <a:bodyPr/>
                    <a:lstStyle/>
                    <a:p>
                      <a:pPr algn="ctr"/>
                      <a:endParaRPr lang="en-US" sz="9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20000"/>
                        <a:lumOff val="80000"/>
                      </a:schemeClr>
                    </a:solidFill>
                  </a:tcPr>
                </a:tc>
                <a:tc hMerge="1">
                  <a:txBody>
                    <a:bodyPr/>
                    <a:lstStyle/>
                    <a:p>
                      <a:pPr algn="ctr"/>
                      <a:endParaRPr lang="en-US" sz="2000" dirty="0"/>
                    </a:p>
                  </a:txBody>
                  <a:tcPr anchor="ctr"/>
                </a:tc>
                <a:tc hMerge="1">
                  <a:txBody>
                    <a:bodyPr/>
                    <a:lstStyle/>
                    <a:p>
                      <a:pPr algn="ctr"/>
                      <a:endParaRPr lang="en-US" sz="2000" dirty="0"/>
                    </a:p>
                  </a:txBody>
                  <a:tcPr anchor="ctr">
                    <a:lnL w="12700" cmpd="sng">
                      <a:noFill/>
                    </a:lnL>
                  </a:tcPr>
                </a:tc>
                <a:tc>
                  <a:txBody>
                    <a:bodyPr/>
                    <a:lstStyle/>
                    <a:p>
                      <a:pPr algn="ctr"/>
                      <a:endParaRPr lang="en-US" sz="9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476866711"/>
                  </a:ext>
                </a:extLst>
              </a:tr>
              <a:tr h="541644">
                <a:tc rowSpan="2">
                  <a:txBody>
                    <a:bodyPr/>
                    <a:lstStyle/>
                    <a:p>
                      <a:pPr algn="ctr"/>
                      <a:r>
                        <a:rPr lang="en-US" altLang="zh-Hans" sz="2000" dirty="0"/>
                        <a:t>ImageNet</a:t>
                      </a:r>
                      <a:endParaRPr lang="en-US" sz="2000" dirty="0"/>
                    </a:p>
                  </a:txBody>
                  <a:tcPr anchor="ctr">
                    <a:lnT w="12700" cmpd="sng">
                      <a:noFill/>
                    </a:lnT>
                  </a:tcPr>
                </a:tc>
                <a:tc>
                  <a:txBody>
                    <a:bodyPr/>
                    <a:lstStyle/>
                    <a:p>
                      <a:pPr algn="ctr"/>
                      <a:r>
                        <a:rPr lang="en-US" altLang="zh-Hans" sz="2000" dirty="0"/>
                        <a:t>None</a:t>
                      </a:r>
                      <a:endParaRPr lang="en-US" sz="2000" dirty="0"/>
                    </a:p>
                  </a:txBody>
                  <a:tcPr anchor="ctr">
                    <a:lnT w="12700" cmpd="sng">
                      <a:noFill/>
                    </a:lnT>
                  </a:tcPr>
                </a:tc>
                <a:tc>
                  <a:txBody>
                    <a:bodyPr/>
                    <a:lstStyle/>
                    <a:p>
                      <a:pPr algn="ctr"/>
                      <a:r>
                        <a:rPr lang="en-US" altLang="zh-Hans" sz="2000" dirty="0"/>
                        <a:t>2.78%</a:t>
                      </a:r>
                      <a:endParaRPr lang="en-US" sz="2000" dirty="0"/>
                    </a:p>
                  </a:txBody>
                  <a:tcPr anchor="ctr"/>
                </a:tc>
                <a:tc>
                  <a:txBody>
                    <a:bodyPr/>
                    <a:lstStyle/>
                    <a:p>
                      <a:pPr algn="ctr"/>
                      <a:r>
                        <a:rPr lang="en-US" altLang="zh-Hans" sz="2000" dirty="0"/>
                        <a:t>69.70%</a:t>
                      </a:r>
                      <a:endParaRPr lang="en-US" sz="2000" dirty="0"/>
                    </a:p>
                  </a:txBody>
                  <a:tcPr anchor="ctr">
                    <a:lnT w="12700" cmpd="sng">
                      <a:noFill/>
                    </a:lnT>
                  </a:tcPr>
                </a:tc>
                <a:extLst>
                  <a:ext uri="{0D108BD9-81ED-4DB2-BD59-A6C34878D82A}">
                    <a16:rowId xmlns:a16="http://schemas.microsoft.com/office/drawing/2014/main" val="17560146"/>
                  </a:ext>
                </a:extLst>
              </a:tr>
              <a:tr h="541644">
                <a:tc vMerge="1">
                  <a:txBody>
                    <a:bodyPr/>
                    <a:lstStyle/>
                    <a:p>
                      <a:pPr algn="ctr"/>
                      <a:endParaRPr lang="en-US" sz="2000" dirty="0"/>
                    </a:p>
                  </a:txBody>
                  <a:tcPr anchor="ctr"/>
                </a:tc>
                <a:tc>
                  <a:txBody>
                    <a:bodyPr/>
                    <a:lstStyle/>
                    <a:p>
                      <a:pPr algn="ctr"/>
                      <a:r>
                        <a:rPr lang="en-US" altLang="zh-Hans" sz="2000" dirty="0"/>
                        <a:t>4-bit</a:t>
                      </a:r>
                      <a:r>
                        <a:rPr lang="zh-Hans" altLang="en-US" sz="2000" dirty="0"/>
                        <a:t> </a:t>
                      </a:r>
                      <a:r>
                        <a:rPr lang="en-US" altLang="zh-Hans" sz="2000" dirty="0"/>
                        <a:t>Depth</a:t>
                      </a:r>
                      <a:endParaRPr lang="en-US" sz="2000" dirty="0"/>
                    </a:p>
                  </a:txBody>
                  <a:tcPr anchor="ctr"/>
                </a:tc>
                <a:tc>
                  <a:txBody>
                    <a:bodyPr/>
                    <a:lstStyle/>
                    <a:p>
                      <a:pPr algn="ctr"/>
                      <a:r>
                        <a:rPr lang="en-US" altLang="zh-Hans" sz="2000" dirty="0"/>
                        <a:t>52.11%</a:t>
                      </a:r>
                      <a:endParaRPr lang="en-US" sz="2000" dirty="0"/>
                    </a:p>
                  </a:txBody>
                  <a:tcPr anchor="ctr"/>
                </a:tc>
                <a:tc>
                  <a:txBody>
                    <a:bodyPr/>
                    <a:lstStyle/>
                    <a:p>
                      <a:pPr algn="ctr"/>
                      <a:r>
                        <a:rPr lang="en-US" altLang="zh-Hans" sz="2000" dirty="0"/>
                        <a:t>68.00%</a:t>
                      </a:r>
                      <a:endParaRPr lang="en-US" sz="2000" dirty="0"/>
                    </a:p>
                  </a:txBody>
                  <a:tcPr anchor="ctr"/>
                </a:tc>
                <a:extLst>
                  <a:ext uri="{0D108BD9-81ED-4DB2-BD59-A6C34878D82A}">
                    <a16:rowId xmlns:a16="http://schemas.microsoft.com/office/drawing/2014/main" val="2329461787"/>
                  </a:ext>
                </a:extLst>
              </a:tr>
            </a:tbl>
          </a:graphicData>
        </a:graphic>
      </p:graphicFrame>
      <p:sp>
        <p:nvSpPr>
          <p:cNvPr id="10" name="Rounded Rectangle 9">
            <a:extLst>
              <a:ext uri="{FF2B5EF4-FFF2-40B4-BE49-F238E27FC236}">
                <a16:creationId xmlns:a16="http://schemas.microsoft.com/office/drawing/2014/main" id="{9EB1A061-E88D-A64C-B487-27F316A8E274}"/>
              </a:ext>
            </a:extLst>
          </p:cNvPr>
          <p:cNvSpPr/>
          <p:nvPr/>
        </p:nvSpPr>
        <p:spPr>
          <a:xfrm>
            <a:off x="3478695" y="3352800"/>
            <a:ext cx="5171661" cy="10800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ED4D7FEC-15E0-A045-ADBE-BF889305E345}"/>
              </a:ext>
            </a:extLst>
          </p:cNvPr>
          <p:cNvSpPr txBox="1"/>
          <p:nvPr/>
        </p:nvSpPr>
        <p:spPr>
          <a:xfrm>
            <a:off x="10488150" y="3428597"/>
            <a:ext cx="1524000" cy="461665"/>
          </a:xfrm>
          <a:prstGeom prst="rect">
            <a:avLst/>
          </a:prstGeom>
          <a:solidFill>
            <a:schemeClr val="accent4">
              <a:lumMod val="20000"/>
              <a:lumOff val="80000"/>
            </a:schemeClr>
          </a:solidFill>
        </p:spPr>
        <p:txBody>
          <a:bodyPr wrap="square" rtlCol="0">
            <a:spAutoFit/>
          </a:bodyPr>
          <a:lstStyle/>
          <a:p>
            <a:pPr algn="ctr"/>
            <a:r>
              <a:rPr lang="en-US" altLang="zh-Hans" sz="2400" dirty="0"/>
              <a:t>Baseline</a:t>
            </a:r>
            <a:endParaRPr lang="en-US" sz="2400" dirty="0"/>
          </a:p>
        </p:txBody>
      </p:sp>
      <p:sp>
        <p:nvSpPr>
          <p:cNvPr id="9" name="Striped Right Arrow 8">
            <a:extLst>
              <a:ext uri="{FF2B5EF4-FFF2-40B4-BE49-F238E27FC236}">
                <a16:creationId xmlns:a16="http://schemas.microsoft.com/office/drawing/2014/main" id="{4A92CD3C-D93F-A044-9EF3-886ACF3F5A9E}"/>
              </a:ext>
            </a:extLst>
          </p:cNvPr>
          <p:cNvSpPr/>
          <p:nvPr/>
        </p:nvSpPr>
        <p:spPr>
          <a:xfrm flipH="1">
            <a:off x="10100593" y="3458241"/>
            <a:ext cx="367358" cy="376852"/>
          </a:xfrm>
          <a:prstGeom prst="strip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9B7F924C-7B20-EF45-B941-DF17D8185CF5}"/>
              </a:ext>
            </a:extLst>
          </p:cNvPr>
          <p:cNvSpPr/>
          <p:nvPr/>
        </p:nvSpPr>
        <p:spPr>
          <a:xfrm>
            <a:off x="8692230" y="3374123"/>
            <a:ext cx="1328530" cy="10800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082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21" grpId="0" animBg="1"/>
      <p:bldP spid="9" grpId="0" animBg="1"/>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30204</TotalTime>
  <Words>2533</Words>
  <Application>Microsoft Macintosh PowerPoint</Application>
  <PresentationFormat>Widescreen</PresentationFormat>
  <Paragraphs>488</Paragraphs>
  <Slides>30</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DengXian</vt:lpstr>
      <vt:lpstr>DengXian Light</vt:lpstr>
      <vt:lpstr>Arial</vt:lpstr>
      <vt:lpstr>Calibri</vt:lpstr>
      <vt:lpstr>Calibri Light</vt:lpstr>
      <vt:lpstr>Cambria Math</vt:lpstr>
      <vt:lpstr>Times New Roman</vt:lpstr>
      <vt:lpstr>Wingdings</vt:lpstr>
      <vt:lpstr>Office Theme</vt:lpstr>
      <vt:lpstr>Feature Squeezing:  Detecting Adversarial Examples in Deep Neural Networks</vt:lpstr>
      <vt:lpstr>Background: Classifiers are Easily Fooled</vt:lpstr>
      <vt:lpstr>Solution Strategy</vt:lpstr>
      <vt:lpstr>Roadmap</vt:lpstr>
      <vt:lpstr>Detection Framework</vt:lpstr>
      <vt:lpstr>Detection Framework: Multiple Squeezers</vt:lpstr>
      <vt:lpstr>Bit Depth Reduction</vt:lpstr>
      <vt:lpstr>Bit Depth Reduction</vt:lpstr>
      <vt:lpstr>Accuracy with Bit Depth Reduction</vt:lpstr>
      <vt:lpstr>Spatial Smoothing: Median Filter</vt:lpstr>
      <vt:lpstr>Spatial Smoothing: Non-local Means</vt:lpstr>
      <vt:lpstr>PowerPoint Presentation</vt:lpstr>
      <vt:lpstr>Accuracy with Spatial Smoothing</vt:lpstr>
      <vt:lpstr>Other Potential Squeezers</vt:lpstr>
      <vt:lpstr>Experimental Setup</vt:lpstr>
      <vt:lpstr>Threat Models</vt:lpstr>
      <vt:lpstr>Train a detector (MNIST)</vt:lpstr>
      <vt:lpstr>Detect Successful Adv. Examples (MNIST)</vt:lpstr>
      <vt:lpstr>Aggregated Detection Results</vt:lpstr>
      <vt:lpstr>Threat Models</vt:lpstr>
      <vt:lpstr>Adaptive Adversary</vt:lpstr>
      <vt:lpstr>Adaptive Adversarial Examples</vt:lpstr>
      <vt:lpstr>Adaptive Adversary Success Rates</vt:lpstr>
      <vt:lpstr>Counter Measure: Randomization</vt:lpstr>
      <vt:lpstr>PowerPoint Presentation</vt:lpstr>
      <vt:lpstr>Conclusion</vt:lpstr>
      <vt:lpstr>Thank you!</vt:lpstr>
      <vt:lpstr>PowerPoint Presentation</vt:lpstr>
      <vt:lpstr>Backup Slides</vt:lpstr>
      <vt:lpstr>NIPS’17 AML Defense Challenge</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Squeezing:  Detecting Adversarial Examples in Deep Neural Networks</dc:title>
  <dc:creator>Weilin Xu</dc:creator>
  <cp:lastModifiedBy>Weilin Xu</cp:lastModifiedBy>
  <cp:revision>436</cp:revision>
  <cp:lastPrinted>2018-02-08T21:40:49Z</cp:lastPrinted>
  <dcterms:created xsi:type="dcterms:W3CDTF">2018-01-03T03:31:31Z</dcterms:created>
  <dcterms:modified xsi:type="dcterms:W3CDTF">2018-02-20T07:00:53Z</dcterms:modified>
</cp:coreProperties>
</file>