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58" r:id="rId8"/>
    <p:sldId id="267" r:id="rId9"/>
    <p:sldId id="260" r:id="rId10"/>
    <p:sldId id="266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iy.api.digital-me.nl/?version=latest#2873317f-816b-4ba9-9492-fd8515881fd8" TargetMode="External"/><Relationship Id="rId2" Type="http://schemas.openxmlformats.org/officeDocument/2006/relationships/hyperlink" Target="https://github.com/qiyfoundation/Qiy-Scheme/tree/topic/free-paramet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iyfoundation.org/qiynotes-live-signu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End-</a:t>
            </a:r>
            <a:r>
              <a:rPr lang="de-DE" err="1">
                <a:cs typeface="Calibri Light"/>
              </a:rPr>
              <a:t>to</a:t>
            </a:r>
            <a:r>
              <a:rPr lang="de-DE">
                <a:cs typeface="Calibri Light"/>
              </a:rPr>
              <a:t>-End Encryption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dirty="0" err="1">
                <a:cs typeface="Calibri"/>
              </a:rPr>
              <a:t>Qiy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Scheme</a:t>
            </a:r>
            <a:r>
              <a:rPr lang="de-DE" dirty="0">
                <a:cs typeface="Calibri"/>
              </a:rPr>
              <a:t>  </a:t>
            </a:r>
            <a:endParaRPr lang="nl-NL" dirty="0"/>
          </a:p>
          <a:p>
            <a:r>
              <a:rPr lang="de-DE" dirty="0">
                <a:cs typeface="Calibri"/>
              </a:rPr>
              <a:t>Work Stream </a:t>
            </a:r>
            <a:r>
              <a:rPr lang="de-DE" dirty="0" err="1">
                <a:cs typeface="Calibri"/>
              </a:rPr>
              <a:t>Functionality</a:t>
            </a:r>
            <a:r>
              <a:rPr lang="de-DE" dirty="0">
                <a:cs typeface="Calibri"/>
              </a:rPr>
              <a:t> &amp; Technology</a:t>
            </a:r>
            <a:endParaRPr lang="de-DE" dirty="0"/>
          </a:p>
          <a:p>
            <a:r>
              <a:rPr lang="de-DE">
                <a:cs typeface="Calibri"/>
              </a:rPr>
              <a:t>Meeting 06-06-2019</a:t>
            </a:r>
            <a:endParaRPr lang="de-DE" dirty="0">
              <a:cs typeface="Calibri"/>
            </a:endParaRPr>
          </a:p>
          <a:p>
            <a:pPr algn="r"/>
            <a:r>
              <a:rPr lang="de-DE" dirty="0" err="1">
                <a:cs typeface="Calibri"/>
              </a:rPr>
              <a:t>Freek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Driesenaar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9DA0-9C52-479A-BCC9-426BB8D1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Questions</a:t>
            </a:r>
            <a:endParaRPr lang="nl-NL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B074D-C4FC-4A13-B933-00126DEF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nl-NL">
              <a:cs typeface="Calibri"/>
            </a:endParaRPr>
          </a:p>
          <a:p>
            <a:pPr marL="0" indent="0" algn="ctr">
              <a:buNone/>
            </a:pPr>
            <a:r>
              <a:rPr lang="nl-NL" sz="9600"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476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23C3-1446-47B4-A144-B1E311B5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Overview</a:t>
            </a:r>
            <a:endParaRPr lang="nl-NL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29C38-9E77-4110-B383-A434A08FF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The </a:t>
            </a:r>
            <a:r>
              <a:rPr lang="nl-NL" err="1">
                <a:cs typeface="Calibri"/>
              </a:rPr>
              <a:t>current</a:t>
            </a:r>
            <a:r>
              <a:rPr lang="nl-NL">
                <a:cs typeface="Calibri"/>
              </a:rPr>
              <a:t> state</a:t>
            </a:r>
            <a:endParaRPr lang="nl-NL"/>
          </a:p>
          <a:p>
            <a:r>
              <a:rPr lang="nl-NL">
                <a:cs typeface="Calibri"/>
              </a:rPr>
              <a:t>The </a:t>
            </a:r>
            <a:r>
              <a:rPr lang="nl-NL" err="1">
                <a:cs typeface="Calibri"/>
              </a:rPr>
              <a:t>request</a:t>
            </a:r>
            <a:endParaRPr lang="nl-NL"/>
          </a:p>
          <a:p>
            <a:r>
              <a:rPr lang="nl-NL">
                <a:cs typeface="Calibri" panose="020F0502020204030204"/>
              </a:rPr>
              <a:t>The </a:t>
            </a:r>
            <a:r>
              <a:rPr lang="nl-NL" err="1">
                <a:cs typeface="Calibri" panose="020F0502020204030204"/>
              </a:rPr>
              <a:t>proposal</a:t>
            </a:r>
          </a:p>
          <a:p>
            <a:r>
              <a:rPr lang="nl-NL">
                <a:cs typeface="Calibri" panose="020F0502020204030204"/>
              </a:rPr>
              <a:t>The drafts</a:t>
            </a:r>
          </a:p>
          <a:p>
            <a:endParaRPr lang="nl-NL">
              <a:cs typeface="Calibri" panose="020F0502020204030204"/>
            </a:endParaRPr>
          </a:p>
          <a:p>
            <a:r>
              <a:rPr lang="nl-NL">
                <a:cs typeface="Calibri" panose="020F0502020204030204"/>
              </a:rPr>
              <a:t>Next step</a:t>
            </a:r>
          </a:p>
          <a:p>
            <a:r>
              <a:rPr lang="nl-NL" err="1">
                <a:cs typeface="Calibri" panose="020F0502020204030204"/>
              </a:rPr>
              <a:t>Questions</a:t>
            </a:r>
          </a:p>
          <a:p>
            <a:endParaRPr lang="nl-NL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4267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4C39A0-17D8-4C45-A791-A634563970CE}"/>
              </a:ext>
            </a:extLst>
          </p:cNvPr>
          <p:cNvSpPr/>
          <p:nvPr/>
        </p:nvSpPr>
        <p:spPr>
          <a:xfrm>
            <a:off x="345455" y="5549356"/>
            <a:ext cx="11504341" cy="47392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dirty="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E0FA2-B32C-4211-8EC2-689C434C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Now</a:t>
            </a:r>
            <a:endParaRPr lang="nl-NL" dirty="0">
              <a:cs typeface="Calibri Ligh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4DA225-7F53-4C9D-AF3D-0A0936F4D819}"/>
              </a:ext>
            </a:extLst>
          </p:cNvPr>
          <p:cNvSpPr/>
          <p:nvPr/>
        </p:nvSpPr>
        <p:spPr>
          <a:xfrm>
            <a:off x="5538159" y="3590027"/>
            <a:ext cx="920150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app</a:t>
            </a:r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0FBF8D-3DBC-4C8A-8F94-504A6B3CA609}"/>
              </a:ext>
            </a:extLst>
          </p:cNvPr>
          <p:cNvSpPr/>
          <p:nvPr/>
        </p:nvSpPr>
        <p:spPr>
          <a:xfrm>
            <a:off x="4962166" y="1878222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>
                <a:cs typeface="Calibri"/>
              </a:rPr>
              <a:t>Individual</a:t>
            </a:r>
            <a:endParaRPr lang="nl-NL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B6A9C5-A0BE-4B47-91C9-A1E457DA9A64}"/>
              </a:ext>
            </a:extLst>
          </p:cNvPr>
          <p:cNvSpPr/>
          <p:nvPr/>
        </p:nvSpPr>
        <p:spPr>
          <a:xfrm>
            <a:off x="490806" y="1863843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>
                <a:cs typeface="Calibri"/>
              </a:rPr>
              <a:t>Relying</a:t>
            </a:r>
            <a:r>
              <a:rPr lang="nl-NL">
                <a:cs typeface="Calibri"/>
              </a:rPr>
              <a:t> Party</a:t>
            </a:r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DA5D3-8638-42A3-9DCA-1782B3793FAE}"/>
              </a:ext>
            </a:extLst>
          </p:cNvPr>
          <p:cNvSpPr/>
          <p:nvPr/>
        </p:nvSpPr>
        <p:spPr>
          <a:xfrm>
            <a:off x="9519788" y="1878221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Data Provider</a:t>
            </a:r>
            <a:endParaRPr lang="nl-NL" err="1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71A032-1BD3-4CE0-AB29-C01359A57D51}"/>
              </a:ext>
            </a:extLst>
          </p:cNvPr>
          <p:cNvSpPr/>
          <p:nvPr/>
        </p:nvSpPr>
        <p:spPr>
          <a:xfrm>
            <a:off x="951782" y="3460631"/>
            <a:ext cx="1121432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RP Backend</a:t>
            </a:r>
            <a:endParaRPr lang="nl-NL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94D1B04-DD32-4EBE-8606-65F49CE41528}"/>
              </a:ext>
            </a:extLst>
          </p:cNvPr>
          <p:cNvSpPr/>
          <p:nvPr/>
        </p:nvSpPr>
        <p:spPr>
          <a:xfrm>
            <a:off x="9995140" y="3475007"/>
            <a:ext cx="1121432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DP Backend</a:t>
            </a:r>
            <a:endParaRPr lang="nl-NL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F87217-B139-4083-871C-C105837C9E6D}"/>
              </a:ext>
            </a:extLst>
          </p:cNvPr>
          <p:cNvCxnSpPr/>
          <p:nvPr/>
        </p:nvCxnSpPr>
        <p:spPr>
          <a:xfrm flipH="1">
            <a:off x="1540354" y="2726486"/>
            <a:ext cx="1" cy="7476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D0552-C8B2-4381-B57C-BD773E0EEA06}"/>
              </a:ext>
            </a:extLst>
          </p:cNvPr>
          <p:cNvCxnSpPr>
            <a:cxnSpLocks/>
          </p:cNvCxnSpPr>
          <p:nvPr/>
        </p:nvCxnSpPr>
        <p:spPr>
          <a:xfrm flipH="1">
            <a:off x="1540354" y="4379882"/>
            <a:ext cx="1" cy="12364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5D98B7-DFD2-4293-891A-4F8FBAA6D65D}"/>
              </a:ext>
            </a:extLst>
          </p:cNvPr>
          <p:cNvCxnSpPr>
            <a:cxnSpLocks/>
          </p:cNvCxnSpPr>
          <p:nvPr/>
        </p:nvCxnSpPr>
        <p:spPr>
          <a:xfrm flipH="1">
            <a:off x="1540353" y="5947013"/>
            <a:ext cx="1" cy="3019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C853E9-DEC8-45E4-98C0-BD474A0DF7D2}"/>
              </a:ext>
            </a:extLst>
          </p:cNvPr>
          <p:cNvCxnSpPr>
            <a:cxnSpLocks/>
          </p:cNvCxnSpPr>
          <p:nvPr/>
        </p:nvCxnSpPr>
        <p:spPr>
          <a:xfrm flipH="1">
            <a:off x="5997335" y="2726486"/>
            <a:ext cx="14379" cy="8626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879B24-31BB-4F43-9B9F-39378027A234}"/>
              </a:ext>
            </a:extLst>
          </p:cNvPr>
          <p:cNvCxnSpPr>
            <a:cxnSpLocks/>
          </p:cNvCxnSpPr>
          <p:nvPr/>
        </p:nvCxnSpPr>
        <p:spPr>
          <a:xfrm flipH="1">
            <a:off x="6011712" y="4279240"/>
            <a:ext cx="1" cy="1351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987EEF-FEA4-4C90-8FE7-116C9A3711F3}"/>
              </a:ext>
            </a:extLst>
          </p:cNvPr>
          <p:cNvCxnSpPr>
            <a:cxnSpLocks/>
          </p:cNvCxnSpPr>
          <p:nvPr/>
        </p:nvCxnSpPr>
        <p:spPr>
          <a:xfrm flipH="1">
            <a:off x="5997334" y="5947013"/>
            <a:ext cx="1" cy="3019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7CED55-42E1-49F9-A31C-EEF13A933C7C}"/>
              </a:ext>
            </a:extLst>
          </p:cNvPr>
          <p:cNvCxnSpPr>
            <a:cxnSpLocks/>
          </p:cNvCxnSpPr>
          <p:nvPr/>
        </p:nvCxnSpPr>
        <p:spPr>
          <a:xfrm flipH="1">
            <a:off x="10554958" y="2755241"/>
            <a:ext cx="1" cy="7476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75DAE9-78E6-40D3-89E1-B7AD5448C398}"/>
              </a:ext>
            </a:extLst>
          </p:cNvPr>
          <p:cNvCxnSpPr>
            <a:cxnSpLocks/>
          </p:cNvCxnSpPr>
          <p:nvPr/>
        </p:nvCxnSpPr>
        <p:spPr>
          <a:xfrm flipH="1">
            <a:off x="10554958" y="4394260"/>
            <a:ext cx="1" cy="16965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592F9DF-F709-4804-8CE2-FC677C543D96}"/>
              </a:ext>
            </a:extLst>
          </p:cNvPr>
          <p:cNvSpPr/>
          <p:nvPr/>
        </p:nvSpPr>
        <p:spPr>
          <a:xfrm>
            <a:off x="10368050" y="5616333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62E355-7866-4BF3-A35B-D7A0AF79A82F}"/>
              </a:ext>
            </a:extLst>
          </p:cNvPr>
          <p:cNvSpPr/>
          <p:nvPr/>
        </p:nvSpPr>
        <p:spPr>
          <a:xfrm>
            <a:off x="1339069" y="5601956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6AAE1C-2670-4738-8CA6-7643AB482CC5}"/>
              </a:ext>
            </a:extLst>
          </p:cNvPr>
          <p:cNvSpPr/>
          <p:nvPr/>
        </p:nvSpPr>
        <p:spPr>
          <a:xfrm>
            <a:off x="5810428" y="5630711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46FC7650-6DA6-4932-99D5-6A87A860152A}"/>
              </a:ext>
            </a:extLst>
          </p:cNvPr>
          <p:cNvSpPr/>
          <p:nvPr/>
        </p:nvSpPr>
        <p:spPr>
          <a:xfrm>
            <a:off x="304801" y="6062932"/>
            <a:ext cx="11645657" cy="488830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3EADD-FBD2-4171-9D03-95C3D6FB9E23}"/>
              </a:ext>
            </a:extLst>
          </p:cNvPr>
          <p:cNvSpPr txBox="1"/>
          <p:nvPr/>
        </p:nvSpPr>
        <p:spPr>
          <a:xfrm>
            <a:off x="4591980" y="51030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>
                <a:solidFill>
                  <a:srgbClr val="00B050"/>
                </a:solidFill>
              </a:rPr>
              <a:t>Node-to-node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E7011F04-99DC-4BE4-A2C7-F1F186FBE765}"/>
              </a:ext>
            </a:extLst>
          </p:cNvPr>
          <p:cNvSpPr/>
          <p:nvPr/>
        </p:nvSpPr>
        <p:spPr>
          <a:xfrm>
            <a:off x="4779840" y="5176271"/>
            <a:ext cx="359433" cy="301923"/>
          </a:xfrm>
          <a:prstGeom prst="fram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95A6E658-94E1-4DDC-8D25-5F23B3B6D00D}"/>
              </a:ext>
            </a:extLst>
          </p:cNvPr>
          <p:cNvSpPr/>
          <p:nvPr/>
        </p:nvSpPr>
        <p:spPr>
          <a:xfrm>
            <a:off x="4807696" y="4930956"/>
            <a:ext cx="301924" cy="431320"/>
          </a:xfrm>
          <a:prstGeom prst="blockArc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E2132D-1924-4967-9795-106F5619E4E7}"/>
              </a:ext>
            </a:extLst>
          </p:cNvPr>
          <p:cNvSpPr txBox="1"/>
          <p:nvPr/>
        </p:nvSpPr>
        <p:spPr>
          <a:xfrm>
            <a:off x="1518424" y="4733692"/>
            <a:ext cx="5408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sz="1400"/>
              <a:t>TLS</a:t>
            </a:r>
            <a:endParaRPr lang="nl-NL" sz="1400"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4D99FF-0641-4A3A-8E07-3F6BD548C2B1}"/>
              </a:ext>
            </a:extLst>
          </p:cNvPr>
          <p:cNvSpPr txBox="1"/>
          <p:nvPr/>
        </p:nvSpPr>
        <p:spPr>
          <a:xfrm>
            <a:off x="5951033" y="4733692"/>
            <a:ext cx="5408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sz="1400"/>
              <a:t>TLS</a:t>
            </a:r>
            <a:endParaRPr lang="nl-NL" sz="1400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7B072F-BB57-4041-A445-C959A7890573}"/>
              </a:ext>
            </a:extLst>
          </p:cNvPr>
          <p:cNvSpPr txBox="1"/>
          <p:nvPr/>
        </p:nvSpPr>
        <p:spPr>
          <a:xfrm>
            <a:off x="10095569" y="4733692"/>
            <a:ext cx="5408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sz="1400"/>
              <a:t>TLS</a:t>
            </a:r>
            <a:endParaRPr lang="nl-NL" sz="1400">
              <a:cs typeface="Calibri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F2C02B9B-05F7-4548-AA2F-9C5C86FCB414}"/>
              </a:ext>
            </a:extLst>
          </p:cNvPr>
          <p:cNvSpPr/>
          <p:nvPr/>
        </p:nvSpPr>
        <p:spPr>
          <a:xfrm rot="16200000">
            <a:off x="711305" y="4818511"/>
            <a:ext cx="1035169" cy="34505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cs typeface="Calibri"/>
            </a:endParaRPr>
          </a:p>
        </p:txBody>
      </p:sp>
      <p:sp>
        <p:nvSpPr>
          <p:cNvPr id="47" name="Frame 46">
            <a:extLst>
              <a:ext uri="{FF2B5EF4-FFF2-40B4-BE49-F238E27FC236}">
                <a16:creationId xmlns:a16="http://schemas.microsoft.com/office/drawing/2014/main" id="{9D35A419-FAE2-44AE-B0D4-477782D9846B}"/>
              </a:ext>
            </a:extLst>
          </p:cNvPr>
          <p:cNvSpPr/>
          <p:nvPr/>
        </p:nvSpPr>
        <p:spPr>
          <a:xfrm>
            <a:off x="649856" y="4927120"/>
            <a:ext cx="359433" cy="3019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9" name="Block Arc 48">
            <a:extLst>
              <a:ext uri="{FF2B5EF4-FFF2-40B4-BE49-F238E27FC236}">
                <a16:creationId xmlns:a16="http://schemas.microsoft.com/office/drawing/2014/main" id="{2605E799-B2AF-4D70-AA42-27C63C5DA887}"/>
              </a:ext>
            </a:extLst>
          </p:cNvPr>
          <p:cNvSpPr/>
          <p:nvPr/>
        </p:nvSpPr>
        <p:spPr>
          <a:xfrm rot="-2280000">
            <a:off x="677712" y="4681805"/>
            <a:ext cx="301924" cy="43132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C2E16151-F177-4B71-BF8D-A9D9B8191B48}"/>
              </a:ext>
            </a:extLst>
          </p:cNvPr>
          <p:cNvSpPr/>
          <p:nvPr/>
        </p:nvSpPr>
        <p:spPr>
          <a:xfrm rot="5400000">
            <a:off x="10344135" y="4832889"/>
            <a:ext cx="1035169" cy="34505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cs typeface="Calibri"/>
            </a:endParaRPr>
          </a:p>
        </p:txBody>
      </p:sp>
      <p:sp>
        <p:nvSpPr>
          <p:cNvPr id="53" name="Frame 52">
            <a:extLst>
              <a:ext uri="{FF2B5EF4-FFF2-40B4-BE49-F238E27FC236}">
                <a16:creationId xmlns:a16="http://schemas.microsoft.com/office/drawing/2014/main" id="{E600B4CB-12D4-4B3E-9694-B2ADD42D373E}"/>
              </a:ext>
            </a:extLst>
          </p:cNvPr>
          <p:cNvSpPr/>
          <p:nvPr/>
        </p:nvSpPr>
        <p:spPr>
          <a:xfrm>
            <a:off x="11030309" y="4927121"/>
            <a:ext cx="359433" cy="3019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5" name="Block Arc 54">
            <a:extLst>
              <a:ext uri="{FF2B5EF4-FFF2-40B4-BE49-F238E27FC236}">
                <a16:creationId xmlns:a16="http://schemas.microsoft.com/office/drawing/2014/main" id="{9C2DE9AB-0068-44E2-B7B1-CD464DD0E8B6}"/>
              </a:ext>
            </a:extLst>
          </p:cNvPr>
          <p:cNvSpPr/>
          <p:nvPr/>
        </p:nvSpPr>
        <p:spPr>
          <a:xfrm rot="-2580000">
            <a:off x="11058165" y="4681806"/>
            <a:ext cx="301924" cy="43132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8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B041-63B4-4752-B1FA-200F3532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nl-NL">
                <a:cs typeface="Calibri Light"/>
              </a:rPr>
              <a:t>fiKks: </a:t>
            </a:r>
            <a:r>
              <a:rPr lang="nl-NL">
                <a:ea typeface="+mj-lt"/>
                <a:cs typeface="+mj-lt"/>
              </a:rPr>
              <a:t>Backend enriches Personal Data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5FBEA59-614E-4A55-BD67-9983964766EE}"/>
              </a:ext>
            </a:extLst>
          </p:cNvPr>
          <p:cNvSpPr/>
          <p:nvPr/>
        </p:nvSpPr>
        <p:spPr>
          <a:xfrm>
            <a:off x="2300004" y="3589250"/>
            <a:ext cx="2918603" cy="69011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Personal Data</a:t>
            </a:r>
            <a:endParaRPr lang="nl-NL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7B979C-F36E-4633-9FA4-963174B1BED6}"/>
              </a:ext>
            </a:extLst>
          </p:cNvPr>
          <p:cNvSpPr/>
          <p:nvPr/>
        </p:nvSpPr>
        <p:spPr>
          <a:xfrm>
            <a:off x="5538159" y="3590027"/>
            <a:ext cx="920150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app</a:t>
            </a:r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9695D-18F1-427E-92B2-DEDE85954C38}"/>
              </a:ext>
            </a:extLst>
          </p:cNvPr>
          <p:cNvSpPr/>
          <p:nvPr/>
        </p:nvSpPr>
        <p:spPr>
          <a:xfrm>
            <a:off x="4962166" y="1878222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>
                <a:cs typeface="Calibri"/>
              </a:rPr>
              <a:t>Individual</a:t>
            </a:r>
            <a:endParaRPr lang="nl-NL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878B0-9878-42A7-8DE9-4C148EA33003}"/>
              </a:ext>
            </a:extLst>
          </p:cNvPr>
          <p:cNvSpPr/>
          <p:nvPr/>
        </p:nvSpPr>
        <p:spPr>
          <a:xfrm>
            <a:off x="490806" y="1863843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>
                <a:cs typeface="Calibri"/>
              </a:rPr>
              <a:t>Relying</a:t>
            </a:r>
            <a:r>
              <a:rPr lang="nl-NL">
                <a:cs typeface="Calibri"/>
              </a:rPr>
              <a:t> Party</a:t>
            </a:r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10C9E-0BB7-45B6-B065-846479345FAE}"/>
              </a:ext>
            </a:extLst>
          </p:cNvPr>
          <p:cNvSpPr/>
          <p:nvPr/>
        </p:nvSpPr>
        <p:spPr>
          <a:xfrm>
            <a:off x="9519788" y="1878221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Data Provider</a:t>
            </a:r>
            <a:endParaRPr lang="nl-NL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05402D-7857-4378-B96C-83C546FD48C3}"/>
              </a:ext>
            </a:extLst>
          </p:cNvPr>
          <p:cNvSpPr/>
          <p:nvPr/>
        </p:nvSpPr>
        <p:spPr>
          <a:xfrm>
            <a:off x="951782" y="3460631"/>
            <a:ext cx="1121432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RP Backend</a:t>
            </a:r>
            <a:endParaRPr lang="nl-NL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2BBED1-49EB-4239-B777-099C006FCEA4}"/>
              </a:ext>
            </a:extLst>
          </p:cNvPr>
          <p:cNvSpPr/>
          <p:nvPr/>
        </p:nvSpPr>
        <p:spPr>
          <a:xfrm>
            <a:off x="9995140" y="3475007"/>
            <a:ext cx="1121432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DP Backend</a:t>
            </a:r>
            <a:endParaRPr lang="nl-NL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BC3B90-D72E-489A-BE28-AAE5B457CC13}"/>
              </a:ext>
            </a:extLst>
          </p:cNvPr>
          <p:cNvCxnSpPr/>
          <p:nvPr/>
        </p:nvCxnSpPr>
        <p:spPr>
          <a:xfrm flipH="1">
            <a:off x="1540354" y="2726486"/>
            <a:ext cx="1" cy="7476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A319DA-F22C-4ADC-A49F-57A70E97A79B}"/>
              </a:ext>
            </a:extLst>
          </p:cNvPr>
          <p:cNvCxnSpPr>
            <a:cxnSpLocks/>
          </p:cNvCxnSpPr>
          <p:nvPr/>
        </p:nvCxnSpPr>
        <p:spPr>
          <a:xfrm flipH="1">
            <a:off x="1540354" y="4379882"/>
            <a:ext cx="1" cy="12364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FE6B9D-970D-476F-B873-E74264572F72}"/>
              </a:ext>
            </a:extLst>
          </p:cNvPr>
          <p:cNvCxnSpPr>
            <a:cxnSpLocks/>
          </p:cNvCxnSpPr>
          <p:nvPr/>
        </p:nvCxnSpPr>
        <p:spPr>
          <a:xfrm flipH="1">
            <a:off x="1540353" y="5947013"/>
            <a:ext cx="1" cy="3019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F7CAAB-5794-4240-BC1C-D5C62081132A}"/>
              </a:ext>
            </a:extLst>
          </p:cNvPr>
          <p:cNvCxnSpPr>
            <a:cxnSpLocks/>
          </p:cNvCxnSpPr>
          <p:nvPr/>
        </p:nvCxnSpPr>
        <p:spPr>
          <a:xfrm flipH="1">
            <a:off x="5997335" y="2726486"/>
            <a:ext cx="14379" cy="8626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DE1B2F-ED96-4E77-94FE-B0529582E102}"/>
              </a:ext>
            </a:extLst>
          </p:cNvPr>
          <p:cNvCxnSpPr>
            <a:cxnSpLocks/>
          </p:cNvCxnSpPr>
          <p:nvPr/>
        </p:nvCxnSpPr>
        <p:spPr>
          <a:xfrm flipH="1">
            <a:off x="6011712" y="4279240"/>
            <a:ext cx="1" cy="1351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7E9B162-62BE-4A04-B28F-45ACF8F589E6}"/>
              </a:ext>
            </a:extLst>
          </p:cNvPr>
          <p:cNvCxnSpPr>
            <a:cxnSpLocks/>
          </p:cNvCxnSpPr>
          <p:nvPr/>
        </p:nvCxnSpPr>
        <p:spPr>
          <a:xfrm flipH="1">
            <a:off x="5997334" y="5947013"/>
            <a:ext cx="1" cy="3019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5CA8FC-4FFA-40EB-9250-6C86945210A0}"/>
              </a:ext>
            </a:extLst>
          </p:cNvPr>
          <p:cNvCxnSpPr>
            <a:cxnSpLocks/>
          </p:cNvCxnSpPr>
          <p:nvPr/>
        </p:nvCxnSpPr>
        <p:spPr>
          <a:xfrm flipH="1">
            <a:off x="10554958" y="2755241"/>
            <a:ext cx="1" cy="7476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B73A8C1-36CC-4F5B-A8F7-3F6B769A2220}"/>
              </a:ext>
            </a:extLst>
          </p:cNvPr>
          <p:cNvCxnSpPr>
            <a:cxnSpLocks/>
          </p:cNvCxnSpPr>
          <p:nvPr/>
        </p:nvCxnSpPr>
        <p:spPr>
          <a:xfrm flipH="1">
            <a:off x="10554958" y="4394260"/>
            <a:ext cx="1" cy="16965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526CB37-93B5-4CF6-B19B-173EBC79929F}"/>
              </a:ext>
            </a:extLst>
          </p:cNvPr>
          <p:cNvSpPr/>
          <p:nvPr/>
        </p:nvSpPr>
        <p:spPr>
          <a:xfrm>
            <a:off x="10368050" y="5616333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6C1831-2270-481A-85F5-498B13D4878F}"/>
              </a:ext>
            </a:extLst>
          </p:cNvPr>
          <p:cNvSpPr/>
          <p:nvPr/>
        </p:nvSpPr>
        <p:spPr>
          <a:xfrm>
            <a:off x="1339069" y="5601956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206A779-BC16-4D44-A103-CB1A75A33D64}"/>
              </a:ext>
            </a:extLst>
          </p:cNvPr>
          <p:cNvSpPr/>
          <p:nvPr/>
        </p:nvSpPr>
        <p:spPr>
          <a:xfrm>
            <a:off x="5810428" y="5630711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6A9998FF-0946-4692-9981-D7A74F814AA2}"/>
              </a:ext>
            </a:extLst>
          </p:cNvPr>
          <p:cNvSpPr/>
          <p:nvPr/>
        </p:nvSpPr>
        <p:spPr>
          <a:xfrm>
            <a:off x="304801" y="6062932"/>
            <a:ext cx="11645657" cy="488830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Frame 59">
            <a:extLst>
              <a:ext uri="{FF2B5EF4-FFF2-40B4-BE49-F238E27FC236}">
                <a16:creationId xmlns:a16="http://schemas.microsoft.com/office/drawing/2014/main" id="{96BAD980-D27A-4E7B-A018-FAF92CD72D00}"/>
              </a:ext>
            </a:extLst>
          </p:cNvPr>
          <p:cNvSpPr/>
          <p:nvPr/>
        </p:nvSpPr>
        <p:spPr>
          <a:xfrm>
            <a:off x="3525328" y="3345612"/>
            <a:ext cx="359433" cy="3019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1" name="Block Arc 60">
            <a:extLst>
              <a:ext uri="{FF2B5EF4-FFF2-40B4-BE49-F238E27FC236}">
                <a16:creationId xmlns:a16="http://schemas.microsoft.com/office/drawing/2014/main" id="{7804F504-DF5E-4DF1-BB5B-528230C87E68}"/>
              </a:ext>
            </a:extLst>
          </p:cNvPr>
          <p:cNvSpPr/>
          <p:nvPr/>
        </p:nvSpPr>
        <p:spPr>
          <a:xfrm rot="18780000">
            <a:off x="3543891" y="3074873"/>
            <a:ext cx="301924" cy="43132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FF5533E-C640-4D4A-9491-3629E4388BF4}"/>
              </a:ext>
            </a:extLst>
          </p:cNvPr>
          <p:cNvSpPr/>
          <p:nvPr/>
        </p:nvSpPr>
        <p:spPr>
          <a:xfrm rot="16200000">
            <a:off x="711305" y="4818511"/>
            <a:ext cx="1035169" cy="34505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cs typeface="Calibri"/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981EA4FA-3ADC-47F9-8209-7A754BFE1459}"/>
              </a:ext>
            </a:extLst>
          </p:cNvPr>
          <p:cNvSpPr/>
          <p:nvPr/>
        </p:nvSpPr>
        <p:spPr>
          <a:xfrm>
            <a:off x="649856" y="4927120"/>
            <a:ext cx="359433" cy="3019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C0CEE7E9-6DAB-4EFB-B269-E05C3D0D2B93}"/>
              </a:ext>
            </a:extLst>
          </p:cNvPr>
          <p:cNvSpPr/>
          <p:nvPr/>
        </p:nvSpPr>
        <p:spPr>
          <a:xfrm rot="-2280000">
            <a:off x="677712" y="4681805"/>
            <a:ext cx="301924" cy="43132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997B96C-AE20-4A83-B92A-F9AFEB377AFB}"/>
              </a:ext>
            </a:extLst>
          </p:cNvPr>
          <p:cNvSpPr/>
          <p:nvPr/>
        </p:nvSpPr>
        <p:spPr>
          <a:xfrm rot="240000">
            <a:off x="1429215" y="2953215"/>
            <a:ext cx="1012901" cy="780585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32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0FF5533E-C640-4D4A-9491-3629E4388BF4}"/>
              </a:ext>
            </a:extLst>
          </p:cNvPr>
          <p:cNvSpPr/>
          <p:nvPr/>
        </p:nvSpPr>
        <p:spPr>
          <a:xfrm rot="16200000">
            <a:off x="711305" y="4818511"/>
            <a:ext cx="1035169" cy="34505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cs typeface="Calibri"/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060B753-3436-47F0-8FFA-8499B541F914}"/>
              </a:ext>
            </a:extLst>
          </p:cNvPr>
          <p:cNvSpPr/>
          <p:nvPr/>
        </p:nvSpPr>
        <p:spPr>
          <a:xfrm>
            <a:off x="202581" y="4514385"/>
            <a:ext cx="1338143" cy="99431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NL">
                <a:solidFill>
                  <a:schemeClr val="accent4">
                    <a:lumMod val="75000"/>
                  </a:schemeClr>
                </a:solidFill>
                <a:cs typeface="Calibri"/>
              </a:rPr>
              <a:t>     ?</a:t>
            </a:r>
            <a:endParaRPr lang="nl-NL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5FBEA59-614E-4A55-BD67-9983964766EE}"/>
              </a:ext>
            </a:extLst>
          </p:cNvPr>
          <p:cNvSpPr/>
          <p:nvPr/>
        </p:nvSpPr>
        <p:spPr>
          <a:xfrm>
            <a:off x="2300004" y="3589250"/>
            <a:ext cx="2918603" cy="69011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Personal Data</a:t>
            </a:r>
            <a:endParaRPr lang="nl-NL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1459BAE5-C60F-4DEB-8E10-C9EEF7BD2CA4}"/>
              </a:ext>
            </a:extLst>
          </p:cNvPr>
          <p:cNvSpPr/>
          <p:nvPr/>
        </p:nvSpPr>
        <p:spPr>
          <a:xfrm>
            <a:off x="3092606" y="2897459"/>
            <a:ext cx="1338143" cy="99431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NL">
                <a:solidFill>
                  <a:schemeClr val="accent4">
                    <a:lumMod val="75000"/>
                  </a:schemeClr>
                </a:solidFill>
                <a:cs typeface="Calibri"/>
              </a:rPr>
              <a:t>     ?</a:t>
            </a:r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FB041-63B4-4752-B1FA-200F3532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nl-NL" dirty="0">
                <a:cs typeface="Calibri Light"/>
              </a:rPr>
              <a:t>Financial Passport: </a:t>
            </a:r>
            <a:br>
              <a:rPr lang="nl-NL" dirty="0">
                <a:ea typeface="+mj-lt"/>
                <a:cs typeface="+mj-lt"/>
              </a:rPr>
            </a:br>
            <a:r>
              <a:rPr lang="nl-NL">
                <a:ea typeface="+mj-lt"/>
                <a:cs typeface="+mj-lt"/>
              </a:rPr>
              <a:t>                   App enriches Personal Data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7B979C-F36E-4633-9FA4-963174B1BED6}"/>
              </a:ext>
            </a:extLst>
          </p:cNvPr>
          <p:cNvSpPr/>
          <p:nvPr/>
        </p:nvSpPr>
        <p:spPr>
          <a:xfrm>
            <a:off x="5538159" y="3590027"/>
            <a:ext cx="920150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app</a:t>
            </a:r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9695D-18F1-427E-92B2-DEDE85954C38}"/>
              </a:ext>
            </a:extLst>
          </p:cNvPr>
          <p:cNvSpPr/>
          <p:nvPr/>
        </p:nvSpPr>
        <p:spPr>
          <a:xfrm>
            <a:off x="4962166" y="1878222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>
                <a:cs typeface="Calibri"/>
              </a:rPr>
              <a:t>Individual</a:t>
            </a:r>
            <a:endParaRPr lang="nl-NL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878B0-9878-42A7-8DE9-4C148EA33003}"/>
              </a:ext>
            </a:extLst>
          </p:cNvPr>
          <p:cNvSpPr/>
          <p:nvPr/>
        </p:nvSpPr>
        <p:spPr>
          <a:xfrm>
            <a:off x="490806" y="1863843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>
                <a:cs typeface="Calibri"/>
              </a:rPr>
              <a:t>Relying</a:t>
            </a:r>
            <a:r>
              <a:rPr lang="nl-NL">
                <a:cs typeface="Calibri"/>
              </a:rPr>
              <a:t> Party</a:t>
            </a:r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10C9E-0BB7-45B6-B065-846479345FAE}"/>
              </a:ext>
            </a:extLst>
          </p:cNvPr>
          <p:cNvSpPr/>
          <p:nvPr/>
        </p:nvSpPr>
        <p:spPr>
          <a:xfrm>
            <a:off x="9519788" y="1878221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Data Provider</a:t>
            </a:r>
            <a:endParaRPr lang="nl-NL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05402D-7857-4378-B96C-83C546FD48C3}"/>
              </a:ext>
            </a:extLst>
          </p:cNvPr>
          <p:cNvSpPr/>
          <p:nvPr/>
        </p:nvSpPr>
        <p:spPr>
          <a:xfrm>
            <a:off x="951782" y="3460631"/>
            <a:ext cx="1121432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RP Backend</a:t>
            </a:r>
            <a:endParaRPr lang="nl-NL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2BBED1-49EB-4239-B777-099C006FCEA4}"/>
              </a:ext>
            </a:extLst>
          </p:cNvPr>
          <p:cNvSpPr/>
          <p:nvPr/>
        </p:nvSpPr>
        <p:spPr>
          <a:xfrm>
            <a:off x="9995140" y="3475007"/>
            <a:ext cx="1121432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DP Backend</a:t>
            </a:r>
            <a:endParaRPr lang="nl-NL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BC3B90-D72E-489A-BE28-AAE5B457CC13}"/>
              </a:ext>
            </a:extLst>
          </p:cNvPr>
          <p:cNvCxnSpPr/>
          <p:nvPr/>
        </p:nvCxnSpPr>
        <p:spPr>
          <a:xfrm flipH="1">
            <a:off x="1540354" y="2726486"/>
            <a:ext cx="1" cy="7476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A319DA-F22C-4ADC-A49F-57A70E97A79B}"/>
              </a:ext>
            </a:extLst>
          </p:cNvPr>
          <p:cNvCxnSpPr>
            <a:cxnSpLocks/>
          </p:cNvCxnSpPr>
          <p:nvPr/>
        </p:nvCxnSpPr>
        <p:spPr>
          <a:xfrm flipH="1">
            <a:off x="1540354" y="4379882"/>
            <a:ext cx="1" cy="12364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FE6B9D-970D-476F-B873-E74264572F72}"/>
              </a:ext>
            </a:extLst>
          </p:cNvPr>
          <p:cNvCxnSpPr>
            <a:cxnSpLocks/>
          </p:cNvCxnSpPr>
          <p:nvPr/>
        </p:nvCxnSpPr>
        <p:spPr>
          <a:xfrm flipH="1">
            <a:off x="1540353" y="5947013"/>
            <a:ext cx="1" cy="3019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F7CAAB-5794-4240-BC1C-D5C62081132A}"/>
              </a:ext>
            </a:extLst>
          </p:cNvPr>
          <p:cNvCxnSpPr>
            <a:cxnSpLocks/>
          </p:cNvCxnSpPr>
          <p:nvPr/>
        </p:nvCxnSpPr>
        <p:spPr>
          <a:xfrm flipH="1">
            <a:off x="5997335" y="2726486"/>
            <a:ext cx="14379" cy="8626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DE1B2F-ED96-4E77-94FE-B0529582E102}"/>
              </a:ext>
            </a:extLst>
          </p:cNvPr>
          <p:cNvCxnSpPr>
            <a:cxnSpLocks/>
          </p:cNvCxnSpPr>
          <p:nvPr/>
        </p:nvCxnSpPr>
        <p:spPr>
          <a:xfrm flipH="1">
            <a:off x="6011712" y="4279240"/>
            <a:ext cx="1" cy="1351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7E9B162-62BE-4A04-B28F-45ACF8F589E6}"/>
              </a:ext>
            </a:extLst>
          </p:cNvPr>
          <p:cNvCxnSpPr>
            <a:cxnSpLocks/>
          </p:cNvCxnSpPr>
          <p:nvPr/>
        </p:nvCxnSpPr>
        <p:spPr>
          <a:xfrm flipH="1">
            <a:off x="5997334" y="5947013"/>
            <a:ext cx="1" cy="3019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5CA8FC-4FFA-40EB-9250-6C86945210A0}"/>
              </a:ext>
            </a:extLst>
          </p:cNvPr>
          <p:cNvCxnSpPr>
            <a:cxnSpLocks/>
          </p:cNvCxnSpPr>
          <p:nvPr/>
        </p:nvCxnSpPr>
        <p:spPr>
          <a:xfrm flipH="1">
            <a:off x="10554958" y="2755241"/>
            <a:ext cx="1" cy="7476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B73A8C1-36CC-4F5B-A8F7-3F6B769A2220}"/>
              </a:ext>
            </a:extLst>
          </p:cNvPr>
          <p:cNvCxnSpPr>
            <a:cxnSpLocks/>
          </p:cNvCxnSpPr>
          <p:nvPr/>
        </p:nvCxnSpPr>
        <p:spPr>
          <a:xfrm flipH="1">
            <a:off x="10554958" y="4394260"/>
            <a:ext cx="1" cy="16965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526CB37-93B5-4CF6-B19B-173EBC79929F}"/>
              </a:ext>
            </a:extLst>
          </p:cNvPr>
          <p:cNvSpPr/>
          <p:nvPr/>
        </p:nvSpPr>
        <p:spPr>
          <a:xfrm>
            <a:off x="10368050" y="5616333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6C1831-2270-481A-85F5-498B13D4878F}"/>
              </a:ext>
            </a:extLst>
          </p:cNvPr>
          <p:cNvSpPr/>
          <p:nvPr/>
        </p:nvSpPr>
        <p:spPr>
          <a:xfrm>
            <a:off x="1339069" y="5601956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206A779-BC16-4D44-A103-CB1A75A33D64}"/>
              </a:ext>
            </a:extLst>
          </p:cNvPr>
          <p:cNvSpPr/>
          <p:nvPr/>
        </p:nvSpPr>
        <p:spPr>
          <a:xfrm>
            <a:off x="5810428" y="5630711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6A9998FF-0946-4692-9981-D7A74F814AA2}"/>
              </a:ext>
            </a:extLst>
          </p:cNvPr>
          <p:cNvSpPr/>
          <p:nvPr/>
        </p:nvSpPr>
        <p:spPr>
          <a:xfrm>
            <a:off x="304801" y="6062932"/>
            <a:ext cx="11645657" cy="488830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Frame 59">
            <a:extLst>
              <a:ext uri="{FF2B5EF4-FFF2-40B4-BE49-F238E27FC236}">
                <a16:creationId xmlns:a16="http://schemas.microsoft.com/office/drawing/2014/main" id="{96BAD980-D27A-4E7B-A018-FAF92CD72D00}"/>
              </a:ext>
            </a:extLst>
          </p:cNvPr>
          <p:cNvSpPr/>
          <p:nvPr/>
        </p:nvSpPr>
        <p:spPr>
          <a:xfrm>
            <a:off x="3525328" y="3345612"/>
            <a:ext cx="359433" cy="3019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1" name="Block Arc 60">
            <a:extLst>
              <a:ext uri="{FF2B5EF4-FFF2-40B4-BE49-F238E27FC236}">
                <a16:creationId xmlns:a16="http://schemas.microsoft.com/office/drawing/2014/main" id="{7804F504-DF5E-4DF1-BB5B-528230C87E68}"/>
              </a:ext>
            </a:extLst>
          </p:cNvPr>
          <p:cNvSpPr/>
          <p:nvPr/>
        </p:nvSpPr>
        <p:spPr>
          <a:xfrm rot="60000">
            <a:off x="3553184" y="3102751"/>
            <a:ext cx="301924" cy="43132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BF9000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981EA4FA-3ADC-47F9-8209-7A754BFE1459}"/>
              </a:ext>
            </a:extLst>
          </p:cNvPr>
          <p:cNvSpPr/>
          <p:nvPr/>
        </p:nvSpPr>
        <p:spPr>
          <a:xfrm>
            <a:off x="649856" y="4927120"/>
            <a:ext cx="359433" cy="3019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C0CEE7E9-6DAB-4EFB-B269-E05C3D0D2B93}"/>
              </a:ext>
            </a:extLst>
          </p:cNvPr>
          <p:cNvSpPr/>
          <p:nvPr/>
        </p:nvSpPr>
        <p:spPr>
          <a:xfrm rot="21540000">
            <a:off x="677712" y="4681805"/>
            <a:ext cx="301924" cy="43132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997B96C-AE20-4A83-B92A-F9AFEB377AFB}"/>
              </a:ext>
            </a:extLst>
          </p:cNvPr>
          <p:cNvSpPr/>
          <p:nvPr/>
        </p:nvSpPr>
        <p:spPr>
          <a:xfrm rot="240000">
            <a:off x="6038386" y="3101898"/>
            <a:ext cx="1012901" cy="780585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134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624C-4BE5-4BA5-9CAD-93A1BCBA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Proposal</a:t>
            </a:r>
            <a:endParaRPr lang="nl-NL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4FC46-0BFC-4572-9567-661B00621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382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b="1" dirty="0">
                <a:cs typeface="Calibri"/>
              </a:rPr>
              <a:t>Service Providers </a:t>
            </a:r>
            <a:r>
              <a:rPr lang="nl-NL" b="1" dirty="0" err="1">
                <a:cs typeface="Calibri"/>
              </a:rPr>
              <a:t>agree</a:t>
            </a:r>
            <a:r>
              <a:rPr lang="nl-NL" b="1" dirty="0">
                <a:cs typeface="Calibri"/>
              </a:rPr>
              <a:t> </a:t>
            </a:r>
            <a:r>
              <a:rPr lang="nl-NL" dirty="0">
                <a:cs typeface="Calibri"/>
              </a:rPr>
              <a:t>on </a:t>
            </a:r>
            <a:r>
              <a:rPr lang="nl-NL" dirty="0" err="1">
                <a:cs typeface="Calibri"/>
              </a:rPr>
              <a:t>an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encryption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method</a:t>
            </a:r>
            <a:r>
              <a:rPr lang="nl-NL" dirty="0">
                <a:cs typeface="Calibri"/>
              </a:rPr>
              <a:t>.</a:t>
            </a:r>
          </a:p>
          <a:p>
            <a:r>
              <a:rPr lang="nl-NL" b="1" dirty="0" err="1">
                <a:cs typeface="Calibri"/>
              </a:rPr>
              <a:t>Qiy</a:t>
            </a:r>
            <a:r>
              <a:rPr lang="nl-NL" b="1" dirty="0">
                <a:cs typeface="Calibri"/>
              </a:rPr>
              <a:t> </a:t>
            </a:r>
            <a:r>
              <a:rPr lang="nl-NL" b="1" dirty="0" err="1">
                <a:cs typeface="Calibri"/>
              </a:rPr>
              <a:t>Scheme</a:t>
            </a:r>
            <a:r>
              <a:rPr lang="nl-NL" b="1" dirty="0">
                <a:cs typeface="Calibri"/>
              </a:rPr>
              <a:t> supports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operation</a:t>
            </a:r>
            <a:r>
              <a:rPr lang="nl-NL" dirty="0">
                <a:cs typeface="Calibri"/>
              </a:rPr>
              <a:t> parameters.</a:t>
            </a:r>
          </a:p>
          <a:p>
            <a:pPr lvl="1"/>
            <a:r>
              <a:rPr lang="nl-NL" dirty="0" err="1">
                <a:cs typeface="Calibri"/>
              </a:rPr>
              <a:t>for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example</a:t>
            </a:r>
            <a:r>
              <a:rPr lang="nl-NL" dirty="0">
                <a:cs typeface="Calibri"/>
              </a:rPr>
              <a:t> in </a:t>
            </a:r>
            <a:r>
              <a:rPr lang="nl-NL" i="1" dirty="0">
                <a:cs typeface="Calibri"/>
              </a:rPr>
              <a:t>data </a:t>
            </a:r>
            <a:r>
              <a:rPr lang="nl-NL" i="1" dirty="0" err="1">
                <a:cs typeface="Calibri"/>
              </a:rPr>
              <a:t>requests</a:t>
            </a:r>
            <a:r>
              <a:rPr lang="nl-NL" dirty="0">
                <a:cs typeface="Calibri" panose="020F0502020204030204"/>
              </a:rPr>
              <a:t>:</a:t>
            </a:r>
          </a:p>
          <a:p>
            <a:pPr lvl="2"/>
            <a:r>
              <a:rPr lang="nl-NL" dirty="0">
                <a:ea typeface="+mn-lt"/>
                <a:cs typeface="+mn-lt"/>
              </a:rPr>
              <a:t>POST </a:t>
            </a:r>
            <a:r>
              <a:rPr lang="nl-NL" dirty="0" err="1">
                <a:ea typeface="+mn-lt"/>
                <a:cs typeface="+mn-lt"/>
              </a:rPr>
              <a:t>requests</a:t>
            </a:r>
          </a:p>
          <a:p>
            <a:pPr lvl="2"/>
            <a:r>
              <a:rPr lang="nl-NL" dirty="0">
                <a:cs typeface="Calibri"/>
              </a:rPr>
              <a:t>body</a:t>
            </a:r>
          </a:p>
          <a:p>
            <a:pPr lvl="2"/>
            <a:r>
              <a:rPr lang="nl-NL" dirty="0" err="1">
                <a:cs typeface="Calibri"/>
              </a:rPr>
              <a:t>Json</a:t>
            </a:r>
          </a:p>
          <a:p>
            <a:pPr marL="0" indent="0">
              <a:buNone/>
            </a:pPr>
            <a:endParaRPr lang="nl-NL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14317-8CE5-416C-AE1A-74D7EDE4777C}"/>
              </a:ext>
            </a:extLst>
          </p:cNvPr>
          <p:cNvSpPr txBox="1"/>
          <p:nvPr/>
        </p:nvSpPr>
        <p:spPr>
          <a:xfrm>
            <a:off x="5630349" y="3206539"/>
            <a:ext cx="672572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>
                <a:ea typeface="+mn-lt"/>
                <a:cs typeface="+mn-lt"/>
              </a:rPr>
              <a:t>Example</a:t>
            </a:r>
            <a:r>
              <a:rPr lang="nl-NL" dirty="0">
                <a:ea typeface="+mn-lt"/>
                <a:cs typeface="+mn-lt"/>
              </a:rPr>
              <a:t> body of data </a:t>
            </a:r>
            <a:r>
              <a:rPr lang="nl-NL" dirty="0" err="1">
                <a:ea typeface="+mn-lt"/>
                <a:cs typeface="+mn-lt"/>
              </a:rPr>
              <a:t>request</a:t>
            </a:r>
            <a:r>
              <a:rPr lang="nl-NL" dirty="0">
                <a:ea typeface="+mn-lt"/>
                <a:cs typeface="+mn-lt"/>
              </a:rPr>
              <a:t>:</a:t>
            </a:r>
          </a:p>
          <a:p>
            <a:r>
              <a:rPr lang="nl-NL" dirty="0">
                <a:ea typeface="+mn-lt"/>
                <a:cs typeface="+mn-lt"/>
              </a:rPr>
              <a:t>[</a:t>
            </a:r>
          </a:p>
          <a:p>
            <a:r>
              <a:rPr lang="nl-NL" dirty="0">
                <a:ea typeface="+mn-lt"/>
                <a:cs typeface="+mn-lt"/>
              </a:rPr>
              <a:t>    {</a:t>
            </a:r>
            <a:endParaRPr lang="nl-NL" dirty="0"/>
          </a:p>
          <a:p>
            <a:r>
              <a:rPr lang="nl-NL" dirty="0">
                <a:ea typeface="+mn-lt"/>
                <a:cs typeface="+mn-lt"/>
              </a:rPr>
              <a:t>        "</a:t>
            </a:r>
            <a:r>
              <a:rPr lang="nl-NL" dirty="0" err="1">
                <a:ea typeface="+mn-lt"/>
                <a:cs typeface="+mn-lt"/>
              </a:rPr>
              <a:t>id</a:t>
            </a:r>
            <a:r>
              <a:rPr lang="nl-NL" dirty="0">
                <a:ea typeface="+mn-lt"/>
                <a:cs typeface="+mn-lt"/>
              </a:rPr>
              <a:t>": {{feed_id1}}, </a:t>
            </a:r>
            <a:endParaRPr lang="nl-NL"/>
          </a:p>
          <a:p>
            <a:r>
              <a:rPr lang="nl-NL">
                <a:ea typeface="+mn-lt"/>
                <a:cs typeface="+mn-lt"/>
              </a:rPr>
              <a:t>        "operationParameters": {</a:t>
            </a:r>
            <a:endParaRPr lang="nl-NL"/>
          </a:p>
          <a:p>
            <a:r>
              <a:rPr lang="nl-NL">
                <a:ea typeface="+mn-lt"/>
                <a:cs typeface="+mn-lt"/>
              </a:rPr>
              <a:t>            "name1": "value1",</a:t>
            </a:r>
            <a:endParaRPr lang="nl-NL">
              <a:cs typeface="Calibri" panose="020F0502020204030204"/>
            </a:endParaRPr>
          </a:p>
          <a:p>
            <a:r>
              <a:rPr lang="nl-NL">
                <a:ea typeface="+mn-lt"/>
                <a:cs typeface="+mn-lt"/>
              </a:rPr>
              <a:t>            "name2": "value2"</a:t>
            </a:r>
            <a:endParaRPr lang="nl-NL"/>
          </a:p>
          <a:p>
            <a:r>
              <a:rPr lang="nl-NL" dirty="0">
                <a:ea typeface="+mn-lt"/>
                <a:cs typeface="+mn-lt"/>
              </a:rPr>
              <a:t>        }</a:t>
            </a:r>
            <a:endParaRPr lang="nl-NL" dirty="0"/>
          </a:p>
          <a:p>
            <a:r>
              <a:rPr lang="nl-NL" dirty="0">
                <a:ea typeface="+mn-lt"/>
                <a:cs typeface="+mn-lt"/>
              </a:rPr>
              <a:t>    },</a:t>
            </a:r>
            <a:endParaRPr lang="nl-NL" dirty="0"/>
          </a:p>
          <a:p>
            <a:r>
              <a:rPr lang="nl-NL" dirty="0">
                <a:ea typeface="+mn-lt"/>
                <a:cs typeface="+mn-lt"/>
              </a:rPr>
              <a:t>    ...</a:t>
            </a:r>
            <a:endParaRPr lang="nl-NL" dirty="0"/>
          </a:p>
          <a:p>
            <a:pPr algn="l"/>
            <a:r>
              <a:rPr lang="nl-NL" dirty="0">
                <a:ea typeface="+mn-lt"/>
                <a:cs typeface="+mn-lt"/>
              </a:rPr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295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C493-AD4F-4293-B4BD-CE1C0F34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Example</a:t>
            </a:r>
            <a:endParaRPr lang="nl-NL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824B-0798-4731-8364-896AD6A47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879" y="-299"/>
            <a:ext cx="8589035" cy="17921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>
                <a:ea typeface="+mn-lt"/>
                <a:cs typeface="+mn-lt"/>
              </a:rPr>
              <a:t>Apps send public keys to the Relying Party.</a:t>
            </a:r>
          </a:p>
          <a:p>
            <a:r>
              <a:rPr lang="nl-NL">
                <a:ea typeface="+mn-lt"/>
                <a:cs typeface="+mn-lt"/>
              </a:rPr>
              <a:t>Relying Parties include keys in data requests.</a:t>
            </a:r>
            <a:endParaRPr lang="en-US">
              <a:ea typeface="+mn-lt"/>
              <a:cs typeface="+mn-lt"/>
            </a:endParaRPr>
          </a:p>
          <a:p>
            <a:r>
              <a:rPr lang="nl-NL">
                <a:ea typeface="+mn-lt"/>
                <a:cs typeface="+mn-lt"/>
              </a:rPr>
              <a:t>Data Providers encrypt the Personal Data with the keys when included in the data requests.</a:t>
            </a:r>
            <a:endParaRPr lang="en-US">
              <a:ea typeface="+mn-lt"/>
              <a:cs typeface="+mn-lt"/>
            </a:endParaRPr>
          </a:p>
          <a:p>
            <a:endParaRPr lang="nl-NL"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2B18297-3378-4DB3-B9D1-669BD355F2C1}"/>
              </a:ext>
            </a:extLst>
          </p:cNvPr>
          <p:cNvSpPr/>
          <p:nvPr/>
        </p:nvSpPr>
        <p:spPr>
          <a:xfrm>
            <a:off x="2300004" y="3589250"/>
            <a:ext cx="2918603" cy="69011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Personal Data</a:t>
            </a:r>
            <a:endParaRPr lang="nl-NL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65ADF6-EB70-4FA0-97AA-FC46EA7580B0}"/>
              </a:ext>
            </a:extLst>
          </p:cNvPr>
          <p:cNvSpPr/>
          <p:nvPr/>
        </p:nvSpPr>
        <p:spPr>
          <a:xfrm>
            <a:off x="5538159" y="3590027"/>
            <a:ext cx="920150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app</a:t>
            </a:r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2CF2C8-5BCB-4B16-9280-AD7AF3279620}"/>
              </a:ext>
            </a:extLst>
          </p:cNvPr>
          <p:cNvSpPr/>
          <p:nvPr/>
        </p:nvSpPr>
        <p:spPr>
          <a:xfrm>
            <a:off x="4962166" y="1878222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>
                <a:cs typeface="Calibri"/>
              </a:rPr>
              <a:t>Individual</a:t>
            </a:r>
            <a:endParaRPr lang="nl-NL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DB321-4E46-40E4-9009-6CD3A3B713A0}"/>
              </a:ext>
            </a:extLst>
          </p:cNvPr>
          <p:cNvSpPr/>
          <p:nvPr/>
        </p:nvSpPr>
        <p:spPr>
          <a:xfrm>
            <a:off x="490806" y="1863843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>
                <a:cs typeface="Calibri"/>
              </a:rPr>
              <a:t>Relying</a:t>
            </a:r>
            <a:r>
              <a:rPr lang="nl-NL">
                <a:cs typeface="Calibri"/>
              </a:rPr>
              <a:t> Party</a:t>
            </a:r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6E5F16-7E1F-4DE2-9375-7AAEBC70D42B}"/>
              </a:ext>
            </a:extLst>
          </p:cNvPr>
          <p:cNvSpPr/>
          <p:nvPr/>
        </p:nvSpPr>
        <p:spPr>
          <a:xfrm>
            <a:off x="9519788" y="1878221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Data Provider</a:t>
            </a:r>
            <a:endParaRPr lang="nl-NL" err="1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CF2148-D1BF-48DB-B561-E9CF47E4CDD4}"/>
              </a:ext>
            </a:extLst>
          </p:cNvPr>
          <p:cNvSpPr/>
          <p:nvPr/>
        </p:nvSpPr>
        <p:spPr>
          <a:xfrm>
            <a:off x="951782" y="3460631"/>
            <a:ext cx="1121432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RP Backend</a:t>
            </a:r>
            <a:endParaRPr lang="nl-NL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D11C76-1ACD-4415-A7E5-C32DC09DE62F}"/>
              </a:ext>
            </a:extLst>
          </p:cNvPr>
          <p:cNvSpPr/>
          <p:nvPr/>
        </p:nvSpPr>
        <p:spPr>
          <a:xfrm>
            <a:off x="9995140" y="3475007"/>
            <a:ext cx="1121432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DP Backend</a:t>
            </a:r>
            <a:endParaRPr lang="nl-NL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8D858C-AEA0-4627-B19E-4C8BBFD074FC}"/>
              </a:ext>
            </a:extLst>
          </p:cNvPr>
          <p:cNvCxnSpPr/>
          <p:nvPr/>
        </p:nvCxnSpPr>
        <p:spPr>
          <a:xfrm flipH="1">
            <a:off x="1540354" y="2726486"/>
            <a:ext cx="1" cy="7476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34676A-5F6B-444F-B918-B63A2A7DCB6B}"/>
              </a:ext>
            </a:extLst>
          </p:cNvPr>
          <p:cNvCxnSpPr>
            <a:cxnSpLocks/>
          </p:cNvCxnSpPr>
          <p:nvPr/>
        </p:nvCxnSpPr>
        <p:spPr>
          <a:xfrm flipH="1">
            <a:off x="1540354" y="4379882"/>
            <a:ext cx="1" cy="12364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27FA8D-9994-4BF1-B126-231BFE093443}"/>
              </a:ext>
            </a:extLst>
          </p:cNvPr>
          <p:cNvCxnSpPr>
            <a:cxnSpLocks/>
          </p:cNvCxnSpPr>
          <p:nvPr/>
        </p:nvCxnSpPr>
        <p:spPr>
          <a:xfrm flipH="1">
            <a:off x="1540353" y="5947013"/>
            <a:ext cx="1" cy="3019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42D65B-4566-4BEA-AB3B-22DF9431A1FA}"/>
              </a:ext>
            </a:extLst>
          </p:cNvPr>
          <p:cNvCxnSpPr>
            <a:cxnSpLocks/>
          </p:cNvCxnSpPr>
          <p:nvPr/>
        </p:nvCxnSpPr>
        <p:spPr>
          <a:xfrm flipH="1">
            <a:off x="5997335" y="2726486"/>
            <a:ext cx="14379" cy="8626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E396DF-C8E7-43B1-A6DE-71E11D264161}"/>
              </a:ext>
            </a:extLst>
          </p:cNvPr>
          <p:cNvCxnSpPr>
            <a:cxnSpLocks/>
          </p:cNvCxnSpPr>
          <p:nvPr/>
        </p:nvCxnSpPr>
        <p:spPr>
          <a:xfrm flipH="1">
            <a:off x="6011712" y="4279240"/>
            <a:ext cx="1" cy="1351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67C10C-6CBB-4784-B1D2-98A4CEA6C903}"/>
              </a:ext>
            </a:extLst>
          </p:cNvPr>
          <p:cNvCxnSpPr>
            <a:cxnSpLocks/>
          </p:cNvCxnSpPr>
          <p:nvPr/>
        </p:nvCxnSpPr>
        <p:spPr>
          <a:xfrm flipH="1">
            <a:off x="5997334" y="5947013"/>
            <a:ext cx="1" cy="3019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6AE2BC-ABB6-481D-AD13-271A763B3154}"/>
              </a:ext>
            </a:extLst>
          </p:cNvPr>
          <p:cNvCxnSpPr>
            <a:cxnSpLocks/>
          </p:cNvCxnSpPr>
          <p:nvPr/>
        </p:nvCxnSpPr>
        <p:spPr>
          <a:xfrm flipH="1">
            <a:off x="10554958" y="2755241"/>
            <a:ext cx="1" cy="7476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9EE4C8-7B52-48CC-891A-AF4FD45D8CF7}"/>
              </a:ext>
            </a:extLst>
          </p:cNvPr>
          <p:cNvCxnSpPr>
            <a:cxnSpLocks/>
          </p:cNvCxnSpPr>
          <p:nvPr/>
        </p:nvCxnSpPr>
        <p:spPr>
          <a:xfrm flipH="1">
            <a:off x="10554958" y="4394260"/>
            <a:ext cx="1" cy="16965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9E76DA2-EAB4-43CE-B7AE-FAF77044EEAC}"/>
              </a:ext>
            </a:extLst>
          </p:cNvPr>
          <p:cNvSpPr/>
          <p:nvPr/>
        </p:nvSpPr>
        <p:spPr>
          <a:xfrm>
            <a:off x="10368050" y="5616333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82DDB97-1860-42B0-AE13-4629BB2A8A99}"/>
              </a:ext>
            </a:extLst>
          </p:cNvPr>
          <p:cNvSpPr/>
          <p:nvPr/>
        </p:nvSpPr>
        <p:spPr>
          <a:xfrm>
            <a:off x="1339069" y="5601956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128F50D-4293-4CBE-AF3D-C656E582E25C}"/>
              </a:ext>
            </a:extLst>
          </p:cNvPr>
          <p:cNvSpPr/>
          <p:nvPr/>
        </p:nvSpPr>
        <p:spPr>
          <a:xfrm>
            <a:off x="5810428" y="5630711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7C34FF5F-452E-42AD-8491-0BA97D9F0F47}"/>
              </a:ext>
            </a:extLst>
          </p:cNvPr>
          <p:cNvSpPr/>
          <p:nvPr/>
        </p:nvSpPr>
        <p:spPr>
          <a:xfrm>
            <a:off x="304801" y="6062932"/>
            <a:ext cx="11645657" cy="488830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Frame 42">
            <a:extLst>
              <a:ext uri="{FF2B5EF4-FFF2-40B4-BE49-F238E27FC236}">
                <a16:creationId xmlns:a16="http://schemas.microsoft.com/office/drawing/2014/main" id="{8951E14E-CCF4-4664-AC71-404533555B94}"/>
              </a:ext>
            </a:extLst>
          </p:cNvPr>
          <p:cNvSpPr/>
          <p:nvPr/>
        </p:nvSpPr>
        <p:spPr>
          <a:xfrm>
            <a:off x="3525328" y="3345612"/>
            <a:ext cx="359433" cy="3019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5" name="Block Arc 44">
            <a:extLst>
              <a:ext uri="{FF2B5EF4-FFF2-40B4-BE49-F238E27FC236}">
                <a16:creationId xmlns:a16="http://schemas.microsoft.com/office/drawing/2014/main" id="{3CF363C7-EFDC-4D13-9124-9140F23121EF}"/>
              </a:ext>
            </a:extLst>
          </p:cNvPr>
          <p:cNvSpPr/>
          <p:nvPr/>
        </p:nvSpPr>
        <p:spPr>
          <a:xfrm>
            <a:off x="3553184" y="3100297"/>
            <a:ext cx="301924" cy="43132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A5BA0587-E311-4F27-8A15-5335BDF05B6B}"/>
              </a:ext>
            </a:extLst>
          </p:cNvPr>
          <p:cNvSpPr/>
          <p:nvPr/>
        </p:nvSpPr>
        <p:spPr>
          <a:xfrm>
            <a:off x="2558796" y="4394383"/>
            <a:ext cx="2156604" cy="460075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Public key</a:t>
            </a:r>
            <a:endParaRPr lang="nl-NL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181E1A5D-F0E9-4BA2-AFBF-83EFF3B539B9}"/>
              </a:ext>
            </a:extLst>
          </p:cNvPr>
          <p:cNvSpPr/>
          <p:nvPr/>
        </p:nvSpPr>
        <p:spPr>
          <a:xfrm rot="16200000">
            <a:off x="1272021" y="4804137"/>
            <a:ext cx="963285" cy="431321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cs typeface="Calibri"/>
            </a:endParaRP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2DBB1C8B-89D2-4DDE-9C5E-0A6E29B137DE}"/>
              </a:ext>
            </a:extLst>
          </p:cNvPr>
          <p:cNvSpPr/>
          <p:nvPr/>
        </p:nvSpPr>
        <p:spPr>
          <a:xfrm rot="5400000">
            <a:off x="9855303" y="4789758"/>
            <a:ext cx="963285" cy="431321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cs typeface="Calibri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1EE46BC-14F8-422F-986C-A537D06C31E2}"/>
              </a:ext>
            </a:extLst>
          </p:cNvPr>
          <p:cNvSpPr/>
          <p:nvPr/>
        </p:nvSpPr>
        <p:spPr>
          <a:xfrm rot="5400000">
            <a:off x="10344135" y="4832889"/>
            <a:ext cx="1035169" cy="34505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cs typeface="Calibri"/>
            </a:endParaRPr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2F416FCD-D13D-46C8-BE8E-7C9DD11BF429}"/>
              </a:ext>
            </a:extLst>
          </p:cNvPr>
          <p:cNvSpPr/>
          <p:nvPr/>
        </p:nvSpPr>
        <p:spPr>
          <a:xfrm>
            <a:off x="11030309" y="4927121"/>
            <a:ext cx="359433" cy="3019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6" name="Block Arc 35">
            <a:extLst>
              <a:ext uri="{FF2B5EF4-FFF2-40B4-BE49-F238E27FC236}">
                <a16:creationId xmlns:a16="http://schemas.microsoft.com/office/drawing/2014/main" id="{973C462B-BE6B-45E8-B219-9E429453D593}"/>
              </a:ext>
            </a:extLst>
          </p:cNvPr>
          <p:cNvSpPr/>
          <p:nvPr/>
        </p:nvSpPr>
        <p:spPr>
          <a:xfrm>
            <a:off x="11058165" y="4681806"/>
            <a:ext cx="301924" cy="43132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4511ED2-BF62-4D3D-8809-34E775850FFA}"/>
              </a:ext>
            </a:extLst>
          </p:cNvPr>
          <p:cNvSpPr/>
          <p:nvPr/>
        </p:nvSpPr>
        <p:spPr>
          <a:xfrm rot="-5400000">
            <a:off x="711305" y="4818511"/>
            <a:ext cx="1035169" cy="34505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cs typeface="Calibri"/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EC25009B-826D-4C94-A109-78F5F2D9B026}"/>
              </a:ext>
            </a:extLst>
          </p:cNvPr>
          <p:cNvSpPr/>
          <p:nvPr/>
        </p:nvSpPr>
        <p:spPr>
          <a:xfrm>
            <a:off x="649856" y="4927120"/>
            <a:ext cx="359433" cy="3019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2" name="Block Arc 41">
            <a:extLst>
              <a:ext uri="{FF2B5EF4-FFF2-40B4-BE49-F238E27FC236}">
                <a16:creationId xmlns:a16="http://schemas.microsoft.com/office/drawing/2014/main" id="{4C30152A-A52B-4552-AA74-E2742A00EEAB}"/>
              </a:ext>
            </a:extLst>
          </p:cNvPr>
          <p:cNvSpPr/>
          <p:nvPr/>
        </p:nvSpPr>
        <p:spPr>
          <a:xfrm>
            <a:off x="677712" y="4681805"/>
            <a:ext cx="301924" cy="43132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59DAE-FA1F-45B5-B091-B24BE9565E3B}"/>
              </a:ext>
            </a:extLst>
          </p:cNvPr>
          <p:cNvSpPr txBox="1"/>
          <p:nvPr/>
        </p:nvSpPr>
        <p:spPr>
          <a:xfrm>
            <a:off x="3459192" y="4681267"/>
            <a:ext cx="557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-1-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B79138-4781-4436-88C1-F58B9EA97A9B}"/>
              </a:ext>
            </a:extLst>
          </p:cNvPr>
          <p:cNvSpPr txBox="1"/>
          <p:nvPr/>
        </p:nvSpPr>
        <p:spPr>
          <a:xfrm>
            <a:off x="1805795" y="4771738"/>
            <a:ext cx="557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dirty="0"/>
              <a:t>-2-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22B896-8FAD-4AB3-BE2B-FF5BAA73CCE8}"/>
              </a:ext>
            </a:extLst>
          </p:cNvPr>
          <p:cNvSpPr txBox="1"/>
          <p:nvPr/>
        </p:nvSpPr>
        <p:spPr>
          <a:xfrm>
            <a:off x="9806795" y="4901836"/>
            <a:ext cx="557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dirty="0"/>
              <a:t>-3-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75201D-4969-447F-81F1-752E22DAF118}"/>
              </a:ext>
            </a:extLst>
          </p:cNvPr>
          <p:cNvSpPr txBox="1"/>
          <p:nvPr/>
        </p:nvSpPr>
        <p:spPr>
          <a:xfrm>
            <a:off x="11358673" y="4864664"/>
            <a:ext cx="557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dirty="0"/>
              <a:t>-4-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835FA-5BAB-4A9A-85F2-457B851C9E1B}"/>
              </a:ext>
            </a:extLst>
          </p:cNvPr>
          <p:cNvSpPr txBox="1"/>
          <p:nvPr/>
        </p:nvSpPr>
        <p:spPr>
          <a:xfrm>
            <a:off x="207453" y="4901835"/>
            <a:ext cx="557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dirty="0"/>
              <a:t>-5-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4AFAFF-63B0-4C2E-ACF0-298603D7F271}"/>
              </a:ext>
            </a:extLst>
          </p:cNvPr>
          <p:cNvSpPr txBox="1"/>
          <p:nvPr/>
        </p:nvSpPr>
        <p:spPr>
          <a:xfrm>
            <a:off x="3422722" y="2755225"/>
            <a:ext cx="567134" cy="378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dirty="0"/>
              <a:t>-5-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790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67F0-622B-425E-AE51-2E446105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Drafts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9218-F807-43B7-90FD-C49D365C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>
                <a:cs typeface="Calibri"/>
              </a:rPr>
              <a:t>fiKks</a:t>
            </a:r>
            <a:r>
              <a:rPr lang="nl-NL">
                <a:cs typeface="Calibri"/>
              </a:rPr>
              <a:t>:</a:t>
            </a:r>
            <a:endParaRPr lang="nl-NL"/>
          </a:p>
          <a:p>
            <a:pPr lvl="1"/>
            <a:r>
              <a:rPr lang="nl-NL" err="1">
                <a:cs typeface="Calibri"/>
              </a:rPr>
              <a:t>Proposal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for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encryption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method</a:t>
            </a:r>
          </a:p>
          <a:p>
            <a:pPr lvl="2"/>
            <a:r>
              <a:rPr lang="nl-NL">
                <a:ea typeface="+mn-lt"/>
                <a:cs typeface="+mn-lt"/>
              </a:rPr>
              <a:t>Bram Neuteboom - next</a:t>
            </a:r>
            <a:endParaRPr lang="nl-NL"/>
          </a:p>
          <a:p>
            <a:r>
              <a:rPr lang="nl-NL" err="1">
                <a:ea typeface="+mn-lt"/>
                <a:cs typeface="+mn-lt"/>
              </a:rPr>
              <a:t>Qiy</a:t>
            </a:r>
            <a:r>
              <a:rPr lang="nl-NL">
                <a:ea typeface="+mn-lt"/>
                <a:cs typeface="+mn-lt"/>
              </a:rPr>
              <a:t> </a:t>
            </a:r>
            <a:r>
              <a:rPr lang="nl-NL" err="1">
                <a:ea typeface="+mn-lt"/>
                <a:cs typeface="+mn-lt"/>
              </a:rPr>
              <a:t>Scheme</a:t>
            </a:r>
            <a:r>
              <a:rPr lang="nl-NL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nl-NL" err="1">
                <a:ea typeface="+mn-lt"/>
                <a:cs typeface="+mn-lt"/>
              </a:rPr>
              <a:t>Proposal</a:t>
            </a:r>
            <a:r>
              <a:rPr lang="nl-NL">
                <a:ea typeface="+mn-lt"/>
                <a:cs typeface="+mn-lt"/>
              </a:rPr>
              <a:t> </a:t>
            </a:r>
            <a:r>
              <a:rPr lang="nl-NL" err="1">
                <a:ea typeface="+mn-lt"/>
                <a:cs typeface="+mn-lt"/>
              </a:rPr>
              <a:t>for</a:t>
            </a:r>
            <a:r>
              <a:rPr lang="nl-NL">
                <a:ea typeface="+mn-lt"/>
                <a:cs typeface="+mn-lt"/>
              </a:rPr>
              <a:t> free parameters in data </a:t>
            </a:r>
            <a:r>
              <a:rPr lang="nl-NL" err="1">
                <a:ea typeface="+mn-lt"/>
                <a:cs typeface="+mn-lt"/>
              </a:rPr>
              <a:t>request</a:t>
            </a:r>
            <a:r>
              <a:rPr lang="nl-NL">
                <a:ea typeface="+mn-lt"/>
                <a:cs typeface="+mn-lt"/>
              </a:rPr>
              <a:t>:</a:t>
            </a:r>
          </a:p>
          <a:p>
            <a:pPr lvl="2"/>
            <a:r>
              <a:rPr lang="nl-NL">
                <a:ea typeface="+mn-lt"/>
                <a:cs typeface="+mn-lt"/>
                <a:hlinkClick r:id="rId2"/>
              </a:rPr>
              <a:t>https</a:t>
            </a:r>
            <a:r>
              <a:rPr lang="nl-NL">
                <a:cs typeface="Calibri"/>
                <a:hlinkClick r:id="rId2"/>
              </a:rPr>
              <a:t>://github.com/qiyfoundation/Qiy-Scheme/tree/topic/free-parameters</a:t>
            </a:r>
            <a:endParaRPr lang="nl-NL">
              <a:ea typeface="+mn-lt"/>
              <a:cs typeface="+mn-lt"/>
            </a:endParaRPr>
          </a:p>
          <a:p>
            <a:r>
              <a:rPr lang="nl-NL">
                <a:cs typeface="Calibri"/>
              </a:rPr>
              <a:t>Digital-Me:</a:t>
            </a:r>
          </a:p>
          <a:p>
            <a:pPr lvl="1"/>
            <a:r>
              <a:rPr lang="nl-NL">
                <a:cs typeface="Calibri"/>
              </a:rPr>
              <a:t>Qiy Node api:</a:t>
            </a:r>
          </a:p>
          <a:p>
            <a:pPr lvl="2"/>
            <a:r>
              <a:rPr lang="nl-NL">
                <a:ea typeface="+mn-lt"/>
                <a:cs typeface="+mn-lt"/>
                <a:hlinkClick r:id="rId3"/>
              </a:rPr>
              <a:t>https://qiy.api.digital-me.nl/?version=latest#2873317f-816b-4ba9-9492-fd8515881fd8</a:t>
            </a:r>
            <a:r>
              <a:rPr lang="nl-NL">
                <a:ea typeface="+mn-lt"/>
                <a:cs typeface="+mn-lt"/>
              </a:rPr>
              <a:t> </a:t>
            </a:r>
            <a:endParaRPr lang="nl-NL">
              <a:cs typeface="Calibri"/>
            </a:endParaRPr>
          </a:p>
          <a:p>
            <a:pPr lvl="2"/>
            <a:endParaRPr lang="nl-NL">
              <a:cs typeface="Calibri"/>
            </a:endParaRPr>
          </a:p>
          <a:p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77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626A-C18B-450D-B617-815E5E04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Next steps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33EC-6FE1-4EC4-B474-47C884A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>
                <a:cs typeface="Calibri"/>
              </a:rPr>
              <a:t>Comment</a:t>
            </a:r>
          </a:p>
          <a:p>
            <a:r>
              <a:rPr lang="nl-NL" dirty="0" err="1">
                <a:cs typeface="Calibri"/>
              </a:rPr>
              <a:t>Join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committing</a:t>
            </a:r>
            <a:r>
              <a:rPr lang="nl-NL" dirty="0">
                <a:cs typeface="Calibri"/>
              </a:rPr>
              <a:t> review: </a:t>
            </a:r>
          </a:p>
          <a:p>
            <a:pPr marL="0" indent="0" algn="ctr">
              <a:buNone/>
            </a:pPr>
            <a:r>
              <a:rPr lang="de-DE" dirty="0">
                <a:ea typeface="+mn-lt"/>
                <a:cs typeface="+mn-lt"/>
                <a:hlinkClick r:id="rId2"/>
              </a:rPr>
              <a:t>Qiy Scheme  </a:t>
            </a:r>
            <a:endParaRPr lang="nl-NL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de-DE" dirty="0">
                <a:ea typeface="+mn-lt"/>
                <a:cs typeface="+mn-lt"/>
                <a:hlinkClick r:id="rId2"/>
              </a:rPr>
              <a:t>Work Stream Functionality &amp; Technology</a:t>
            </a:r>
          </a:p>
          <a:p>
            <a:pPr marL="0" indent="0" algn="ctr">
              <a:buNone/>
            </a:pPr>
            <a:r>
              <a:rPr lang="de-DE" dirty="0">
                <a:ea typeface="+mn-lt"/>
                <a:cs typeface="+mn-lt"/>
                <a:hlinkClick r:id="rId2"/>
              </a:rPr>
              <a:t>Meeting 08-22</a:t>
            </a:r>
            <a:endParaRPr lang="nl-NL" dirty="0">
              <a:cs typeface="Calibri"/>
            </a:endParaRPr>
          </a:p>
          <a:p>
            <a:pPr marL="0" indent="0" algn="ctr">
              <a:buNone/>
            </a:pPr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07971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8418567F7B784AB563F61335F28BFE" ma:contentTypeVersion="2" ma:contentTypeDescription="Een nieuw document maken." ma:contentTypeScope="" ma:versionID="c70f18f9afa91204a99ae6d13747001e">
  <xsd:schema xmlns:xsd="http://www.w3.org/2001/XMLSchema" xmlns:xs="http://www.w3.org/2001/XMLSchema" xmlns:p="http://schemas.microsoft.com/office/2006/metadata/properties" xmlns:ns2="45b9cb8d-a685-4490-8e03-159b20be9a34" targetNamespace="http://schemas.microsoft.com/office/2006/metadata/properties" ma:root="true" ma:fieldsID="421eec466d9924ab145f0a4ca4d40dff" ns2:_="">
    <xsd:import namespace="45b9cb8d-a685-4490-8e03-159b20be9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b9cb8d-a685-4490-8e03-159b20be9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3CC1D2-025A-40C0-BB4E-40289BCCA8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b9cb8d-a685-4490-8e03-159b20be9a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4D41B1-2F8F-44AB-A2AB-7298E2DEB5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33B8B25-F777-4BF7-89DC-9C044D5C61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End-to-End Encryption</vt:lpstr>
      <vt:lpstr>Overview</vt:lpstr>
      <vt:lpstr>Now</vt:lpstr>
      <vt:lpstr>fiKks: Backend enriches Personal Data</vt:lpstr>
      <vt:lpstr>Financial Passport:                     App enriches Personal Data</vt:lpstr>
      <vt:lpstr>Proposal</vt:lpstr>
      <vt:lpstr>Example</vt:lpstr>
      <vt:lpstr>Drafts</vt:lpstr>
      <vt:lpstr>Next steps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</dc:title>
  <dc:creator/>
  <cp:lastModifiedBy>Freek Driesenaar</cp:lastModifiedBy>
  <cp:revision>257</cp:revision>
  <dcterms:created xsi:type="dcterms:W3CDTF">2012-07-30T23:35:21Z</dcterms:created>
  <dcterms:modified xsi:type="dcterms:W3CDTF">2019-06-07T13:30:13Z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0x010100C28418567F7B784AB563F61335F28BFE</vt:lpwstr>
  </property>
</Properties>
</file>