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C3551-5CF5-4CDE-A897-32BFDB460BD1}">
  <a:tblStyle styleId="{032C3551-5CF5-4CDE-A897-32BFDB460B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f8306fb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f8306fb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CEO_FEMALE: whether the CEO is female or not</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EXECDIR_COUNT: Number of board members who served as executive director that year</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EXEC_COUNT: Number of board members</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REJOIN: Number of board members that are rejoined members</a:t>
            </a:r>
            <a:endParaRPr>
              <a:solidFill>
                <a:schemeClr val="dk1"/>
              </a:solidFill>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Last year’s percentage of female representation for each company. This variable is important since most board members will serve more than one year, the percentage of female representation is highly likely to create autocorrelation issues, For doing so, we also lost our first year’s data, which leaves us with 16747 complete cases.</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87ea63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87ea63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8306fb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8306fb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873f79e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873f79e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0873f79e7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0873f79e7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87ea63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87ea63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78557b4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78557b4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0873f79e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0873f79e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087ea636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087ea63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087ea636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087ea636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78557b4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78557b4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presentation today will follow the CRISP-DM framework. First we will start with the definition of our business problem and the motivation behind our project. Next we will move to an overview of the data we used and the methods we took to prepare the data for modeling. And the final components of the presentation will focus on the modeling techniques we explored, the performance of those models, and lastly how our final model can be deployed in a business context.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87ea63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87ea63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78557b4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78557b4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ill Sans"/>
                <a:ea typeface="Gill Sans"/>
                <a:cs typeface="Gill Sans"/>
                <a:sym typeface="Gill Sans"/>
              </a:rPr>
              <a:t>So the business question our project revolves around is the following: (from slide). </a:t>
            </a:r>
            <a:r>
              <a:rPr lang="en" sz="1200">
                <a:solidFill>
                  <a:schemeClr val="dk1"/>
                </a:solidFill>
                <a:latin typeface="Gill Sans"/>
                <a:ea typeface="Gill Sans"/>
                <a:cs typeface="Gill Sans"/>
                <a:sym typeface="Gill Sans"/>
              </a:rPr>
              <a:t>Historically, females have comprised only a small fraction of total board members, and though the number of females on boards has generally increased over time, a large gender discrepancy still exists in most organizations. According to a statistic in 2017 from Diligent Insights, female board representation was below 20% for companies on the Russell 1000 stock index, supporting the claim that the lack of female representation on boards is still a major issue. As a result, we hope to identify specific industries that are lacking diverse board representation, as well as the primary features of organizations that contribute to low female board representation.  </a:t>
            </a:r>
            <a:endParaRPr sz="1200">
              <a:latin typeface="Gill Sans"/>
              <a:ea typeface="Gill Sans"/>
              <a:cs typeface="Gill Sans"/>
              <a:sym typeface="Gill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78557b4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78557b4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78557b4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78557b4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We have found a total of three data sources (director compensation from Execucomp, financial ratios from compustat, and organization summary analytics from BoardEx) and combined it to do EDA and model building process.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298450" lvl="0" marL="457200" rtl="0" algn="l">
              <a:lnSpc>
                <a:spcPct val="115000"/>
              </a:lnSpc>
              <a:spcBef>
                <a:spcPts val="0"/>
              </a:spcBef>
              <a:spcAft>
                <a:spcPts val="0"/>
              </a:spcAft>
              <a:buSzPts val="1100"/>
              <a:buFont typeface="Gill Sans"/>
              <a:buChar char="●"/>
            </a:pPr>
            <a:r>
              <a:rPr lang="en">
                <a:latin typeface="Gill Sans"/>
                <a:ea typeface="Gill Sans"/>
                <a:cs typeface="Gill Sans"/>
                <a:sym typeface="Gill Sans"/>
              </a:rPr>
              <a:t>First d</a:t>
            </a:r>
            <a:r>
              <a:rPr lang="en">
                <a:latin typeface="Gill Sans"/>
                <a:ea typeface="Gill Sans"/>
                <a:cs typeface="Gill Sans"/>
                <a:sym typeface="Gill Sans"/>
              </a:rPr>
              <a:t>irector</a:t>
            </a:r>
            <a:r>
              <a:rPr lang="en">
                <a:latin typeface="Gill Sans"/>
                <a:ea typeface="Gill Sans"/>
                <a:cs typeface="Gill Sans"/>
                <a:sym typeface="Gill Sans"/>
              </a:rPr>
              <a:t> compensation dataset contains annual metrics data related to </a:t>
            </a:r>
            <a:r>
              <a:rPr lang="en">
                <a:latin typeface="Gill Sans"/>
                <a:ea typeface="Gill Sans"/>
                <a:cs typeface="Gill Sans"/>
                <a:sym typeface="Gill Sans"/>
              </a:rPr>
              <a:t>directors’</a:t>
            </a:r>
            <a:r>
              <a:rPr lang="en">
                <a:latin typeface="Gill Sans"/>
                <a:ea typeface="Gill Sans"/>
                <a:cs typeface="Gill Sans"/>
                <a:sym typeface="Gill Sans"/>
              </a:rPr>
              <a:t> compensation and personal </a:t>
            </a:r>
            <a:r>
              <a:rPr lang="en">
                <a:latin typeface="Gill Sans"/>
                <a:ea typeface="Gill Sans"/>
                <a:cs typeface="Gill Sans"/>
                <a:sym typeface="Gill Sans"/>
              </a:rPr>
              <a:t>characteristics</a:t>
            </a:r>
            <a:r>
              <a:rPr lang="en">
                <a:latin typeface="Gill Sans"/>
                <a:ea typeface="Gill Sans"/>
                <a:cs typeface="Gill Sans"/>
                <a:sym typeface="Gill Sans"/>
              </a:rPr>
              <a:t> (like)</a:t>
            </a:r>
            <a:endParaRPr>
              <a:latin typeface="Gill Sans"/>
              <a:ea typeface="Gill Sans"/>
              <a:cs typeface="Gill Sans"/>
              <a:sym typeface="Gill Sans"/>
            </a:endParaRPr>
          </a:p>
          <a:p>
            <a:pPr indent="-298450" lvl="0" marL="457200" rtl="0" algn="l">
              <a:lnSpc>
                <a:spcPct val="115000"/>
              </a:lnSpc>
              <a:spcBef>
                <a:spcPts val="0"/>
              </a:spcBef>
              <a:spcAft>
                <a:spcPts val="0"/>
              </a:spcAft>
              <a:buSzPts val="1100"/>
              <a:buFont typeface="Gill Sans"/>
              <a:buChar char="●"/>
            </a:pPr>
            <a:r>
              <a:rPr lang="en">
                <a:latin typeface="Gill Sans"/>
                <a:ea typeface="Gill Sans"/>
                <a:cs typeface="Gill Sans"/>
                <a:sym typeface="Gill Sans"/>
              </a:rPr>
              <a:t>Second financial ratio dataset contains firm’s financial metrics</a:t>
            </a:r>
            <a:endParaRPr>
              <a:latin typeface="Gill Sans"/>
              <a:ea typeface="Gill Sans"/>
              <a:cs typeface="Gill Sans"/>
              <a:sym typeface="Gill Sans"/>
            </a:endParaRPr>
          </a:p>
          <a:p>
            <a:pPr indent="-298450" lvl="0" marL="457200" rtl="0" algn="l">
              <a:lnSpc>
                <a:spcPct val="115000"/>
              </a:lnSpc>
              <a:spcBef>
                <a:spcPts val="0"/>
              </a:spcBef>
              <a:spcAft>
                <a:spcPts val="0"/>
              </a:spcAft>
              <a:buSzPts val="1100"/>
              <a:buFont typeface="Gill Sans"/>
              <a:buChar char="●"/>
            </a:pPr>
            <a:r>
              <a:rPr lang="en">
                <a:latin typeface="Gill Sans"/>
                <a:ea typeface="Gill Sans"/>
                <a:cs typeface="Gill Sans"/>
                <a:sym typeface="Gill Sans"/>
              </a:rPr>
              <a:t>And third organization summary analytics dataset contains annual board-related metrics </a:t>
            </a:r>
            <a:endParaRPr>
              <a:latin typeface="Gill Sans"/>
              <a:ea typeface="Gill Sans"/>
              <a:cs typeface="Gill Sans"/>
              <a:sym typeface="Gill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873f79e7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873f79e7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2A3990"/>
                </a:solidFill>
                <a:latin typeface="Gill Sans"/>
                <a:ea typeface="Gill Sans"/>
                <a:cs typeface="Gill Sans"/>
                <a:sym typeface="Gill Sans"/>
              </a:rPr>
              <a:t>After merging three </a:t>
            </a:r>
            <a:r>
              <a:rPr lang="en" sz="1200">
                <a:solidFill>
                  <a:srgbClr val="2A3990"/>
                </a:solidFill>
                <a:latin typeface="Gill Sans"/>
                <a:ea typeface="Gill Sans"/>
                <a:cs typeface="Gill Sans"/>
                <a:sym typeface="Gill Sans"/>
              </a:rPr>
              <a:t>dataset</a:t>
            </a:r>
            <a:r>
              <a:rPr lang="en" sz="1200">
                <a:solidFill>
                  <a:srgbClr val="2A3990"/>
                </a:solidFill>
                <a:latin typeface="Gill Sans"/>
                <a:ea typeface="Gill Sans"/>
                <a:cs typeface="Gill Sans"/>
                <a:sym typeface="Gill Sans"/>
              </a:rPr>
              <a:t>, w</a:t>
            </a:r>
            <a:r>
              <a:rPr lang="en" sz="1200">
                <a:solidFill>
                  <a:schemeClr val="dk1"/>
                </a:solidFill>
                <a:latin typeface="Gill Sans"/>
                <a:ea typeface="Gill Sans"/>
                <a:cs typeface="Gill Sans"/>
                <a:sym typeface="Gill Sans"/>
              </a:rPr>
              <a:t>e have clearly defined our target variable,</a:t>
            </a:r>
            <a:r>
              <a:rPr i="1" lang="en" sz="1200">
                <a:solidFill>
                  <a:schemeClr val="dk1"/>
                </a:solidFill>
                <a:latin typeface="Gill Sans"/>
                <a:ea typeface="Gill Sans"/>
                <a:cs typeface="Gill Sans"/>
                <a:sym typeface="Gill Sans"/>
              </a:rPr>
              <a:t> </a:t>
            </a:r>
            <a:r>
              <a:rPr b="1" lang="en" sz="1200">
                <a:solidFill>
                  <a:schemeClr val="dk1"/>
                </a:solidFill>
                <a:latin typeface="Gill Sans"/>
                <a:ea typeface="Gill Sans"/>
                <a:cs typeface="Gill Sans"/>
                <a:sym typeface="Gill Sans"/>
              </a:rPr>
              <a:t>FEMALE_PCT</a:t>
            </a:r>
            <a:r>
              <a:rPr lang="en" sz="1200">
                <a:solidFill>
                  <a:schemeClr val="dk1"/>
                </a:solidFill>
                <a:latin typeface="Gill Sans"/>
                <a:ea typeface="Gill Sans"/>
                <a:cs typeface="Gill Sans"/>
                <a:sym typeface="Gill Sans"/>
              </a:rPr>
              <a:t>, as the percentage of females on the board for each year in a given company. This metric is calculated by dividing the number of women in a board by the total number of board members in a given year for each company in the dataset. </a:t>
            </a:r>
            <a:br>
              <a:rPr lang="en" sz="1200">
                <a:solidFill>
                  <a:schemeClr val="dk1"/>
                </a:solidFill>
                <a:latin typeface="Gill Sans"/>
                <a:ea typeface="Gill Sans"/>
                <a:cs typeface="Gill Sans"/>
                <a:sym typeface="Gill Sans"/>
              </a:rPr>
            </a:br>
            <a:endParaRPr sz="12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None/>
            </a:pPr>
            <a:r>
              <a:rPr lang="en" sz="1200">
                <a:solidFill>
                  <a:schemeClr val="dk1"/>
                </a:solidFill>
                <a:latin typeface="Gill Sans"/>
                <a:ea typeface="Gill Sans"/>
                <a:cs typeface="Gill Sans"/>
                <a:sym typeface="Gill Sans"/>
              </a:rPr>
              <a:t>Attributes we have used can be </a:t>
            </a:r>
            <a:r>
              <a:rPr lang="en" sz="1200">
                <a:solidFill>
                  <a:schemeClr val="dk1"/>
                </a:solidFill>
                <a:latin typeface="Gill Sans"/>
                <a:ea typeface="Gill Sans"/>
                <a:cs typeface="Gill Sans"/>
                <a:sym typeface="Gill Sans"/>
              </a:rPr>
              <a:t>classified</a:t>
            </a:r>
            <a:r>
              <a:rPr lang="en" sz="1200">
                <a:solidFill>
                  <a:schemeClr val="dk1"/>
                </a:solidFill>
                <a:latin typeface="Gill Sans"/>
                <a:ea typeface="Gill Sans"/>
                <a:cs typeface="Gill Sans"/>
                <a:sym typeface="Gill Sans"/>
              </a:rPr>
              <a:t> into five main </a:t>
            </a:r>
            <a:r>
              <a:rPr lang="en" sz="1200">
                <a:solidFill>
                  <a:schemeClr val="dk1"/>
                </a:solidFill>
                <a:latin typeface="Gill Sans"/>
                <a:ea typeface="Gill Sans"/>
                <a:cs typeface="Gill Sans"/>
                <a:sym typeface="Gill Sans"/>
              </a:rPr>
              <a:t>categories:</a:t>
            </a:r>
            <a:endParaRPr sz="1200">
              <a:solidFill>
                <a:schemeClr val="dk1"/>
              </a:solidFill>
              <a:latin typeface="Gill Sans"/>
              <a:ea typeface="Gill Sans"/>
              <a:cs typeface="Gill Sans"/>
              <a:sym typeface="Gill Sans"/>
            </a:endParaRPr>
          </a:p>
          <a:p>
            <a:pPr indent="-304800" lvl="0" marL="457200" rtl="0" algn="l">
              <a:lnSpc>
                <a:spcPct val="100000"/>
              </a:lnSpc>
              <a:spcBef>
                <a:spcPts val="0"/>
              </a:spcBef>
              <a:spcAft>
                <a:spcPts val="0"/>
              </a:spcAft>
              <a:buClr>
                <a:schemeClr val="dk1"/>
              </a:buClr>
              <a:buSzPts val="1200"/>
              <a:buFont typeface="Gill Sans"/>
              <a:buChar char="●"/>
            </a:pPr>
            <a:r>
              <a:rPr lang="en" sz="1200">
                <a:solidFill>
                  <a:schemeClr val="dk1"/>
                </a:solidFill>
                <a:latin typeface="Gill Sans"/>
                <a:ea typeface="Gill Sans"/>
                <a:cs typeface="Gill Sans"/>
                <a:sym typeface="Gill Sans"/>
              </a:rPr>
              <a:t>We have included </a:t>
            </a:r>
            <a:r>
              <a:rPr lang="en" sz="1200">
                <a:solidFill>
                  <a:schemeClr val="dk1"/>
                </a:solidFill>
                <a:latin typeface="Gill Sans"/>
                <a:ea typeface="Gill Sans"/>
                <a:cs typeface="Gill Sans"/>
                <a:sym typeface="Gill Sans"/>
              </a:rPr>
              <a:t>variables related to </a:t>
            </a:r>
            <a:r>
              <a:rPr lang="en" sz="1200">
                <a:solidFill>
                  <a:srgbClr val="2A3990"/>
                </a:solidFill>
                <a:latin typeface="Gill Sans"/>
                <a:ea typeface="Gill Sans"/>
                <a:cs typeface="Gill Sans"/>
                <a:sym typeface="Gill Sans"/>
              </a:rPr>
              <a:t>board characteristics such as </a:t>
            </a:r>
            <a:r>
              <a:rPr lang="en" sz="1200">
                <a:solidFill>
                  <a:schemeClr val="dk1"/>
                </a:solidFill>
                <a:latin typeface="Gill Sans"/>
                <a:ea typeface="Gill Sans"/>
                <a:cs typeface="Gill Sans"/>
                <a:sym typeface="Gill Sans"/>
              </a:rPr>
              <a:t>number of board members, average salary, age, role, network size, and other related details, and we also included financial metrics of the firms (e.g., dividend payout ratio, return on assets)</a:t>
            </a:r>
            <a:endParaRPr sz="1200">
              <a:solidFill>
                <a:schemeClr val="dk1"/>
              </a:solidFill>
              <a:latin typeface="Gill Sans"/>
              <a:ea typeface="Gill Sans"/>
              <a:cs typeface="Gill Sans"/>
              <a:sym typeface="Gill Sans"/>
            </a:endParaRPr>
          </a:p>
          <a:p>
            <a:pPr indent="-304800" lvl="0" marL="457200" rtl="0" algn="l">
              <a:lnSpc>
                <a:spcPct val="100000"/>
              </a:lnSpc>
              <a:spcBef>
                <a:spcPts val="0"/>
              </a:spcBef>
              <a:spcAft>
                <a:spcPts val="0"/>
              </a:spcAft>
              <a:buClr>
                <a:schemeClr val="dk1"/>
              </a:buClr>
              <a:buSzPts val="1200"/>
              <a:buFont typeface="Gill Sans"/>
              <a:buChar char="●"/>
            </a:pPr>
            <a:r>
              <a:rPr lang="en" sz="1200">
                <a:solidFill>
                  <a:schemeClr val="dk1"/>
                </a:solidFill>
                <a:latin typeface="Gill Sans"/>
                <a:ea typeface="Gill Sans"/>
                <a:cs typeface="Gill Sans"/>
                <a:sym typeface="Gill Sans"/>
              </a:rPr>
              <a:t>Next, we have created </a:t>
            </a:r>
            <a:r>
              <a:rPr lang="en" sz="1200">
                <a:solidFill>
                  <a:srgbClr val="2A3990"/>
                </a:solidFill>
                <a:latin typeface="Gill Sans"/>
                <a:ea typeface="Gill Sans"/>
                <a:cs typeface="Gill Sans"/>
                <a:sym typeface="Gill Sans"/>
              </a:rPr>
              <a:t>d</a:t>
            </a:r>
            <a:r>
              <a:rPr lang="en" sz="1200">
                <a:solidFill>
                  <a:srgbClr val="2A3990"/>
                </a:solidFill>
                <a:latin typeface="Gill Sans"/>
                <a:ea typeface="Gill Sans"/>
                <a:cs typeface="Gill Sans"/>
                <a:sym typeface="Gill Sans"/>
              </a:rPr>
              <a:t>ummy variables indicating state in which the firm is located</a:t>
            </a:r>
            <a:r>
              <a:rPr lang="en" sz="1200">
                <a:solidFill>
                  <a:schemeClr val="dk1"/>
                </a:solidFill>
                <a:latin typeface="Gill Sans"/>
                <a:ea typeface="Gill Sans"/>
                <a:cs typeface="Gill Sans"/>
                <a:sym typeface="Gill Sans"/>
              </a:rPr>
              <a:t>, another set of d</a:t>
            </a:r>
            <a:r>
              <a:rPr lang="en" sz="1200">
                <a:solidFill>
                  <a:schemeClr val="dk1"/>
                </a:solidFill>
                <a:latin typeface="Gill Sans"/>
                <a:ea typeface="Gill Sans"/>
                <a:cs typeface="Gill Sans"/>
                <a:sym typeface="Gill Sans"/>
              </a:rPr>
              <a:t>ummy variables indicating year from which the particular observation is seen, and dummy variables indicating industry to which the firm belongs</a:t>
            </a:r>
            <a:endParaRPr sz="1200">
              <a:solidFill>
                <a:srgbClr val="2A3990"/>
              </a:solidFill>
              <a:latin typeface="Gill Sans"/>
              <a:ea typeface="Gill Sans"/>
              <a:cs typeface="Gill Sans"/>
              <a:sym typeface="Gill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78557b4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78557b4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f78557b4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f78557b4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rds-www.wharton.upenn.edu/"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Predicting Female </a:t>
            </a:r>
            <a:br>
              <a:rPr lang="en"/>
            </a:br>
            <a:r>
              <a:rPr lang="en"/>
              <a:t>Board Representation</a:t>
            </a:r>
            <a:endParaRPr/>
          </a:p>
        </p:txBody>
      </p:sp>
      <p:sp>
        <p:nvSpPr>
          <p:cNvPr id="86" name="Google Shape;86;p13"/>
          <p:cNvSpPr txBox="1"/>
          <p:nvPr>
            <p:ph idx="1" type="subTitle"/>
          </p:nvPr>
        </p:nvSpPr>
        <p:spPr>
          <a:xfrm>
            <a:off x="598099" y="2715949"/>
            <a:ext cx="3973800" cy="8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Emmy Fortunato, Sean Jung, </a:t>
            </a:r>
            <a:endParaRPr/>
          </a:p>
          <a:p>
            <a:pPr indent="0" lvl="0" marL="0" rtl="0" algn="l">
              <a:spcBef>
                <a:spcPts val="0"/>
              </a:spcBef>
              <a:spcAft>
                <a:spcPts val="0"/>
              </a:spcAft>
              <a:buNone/>
            </a:pPr>
            <a:r>
              <a:rPr lang="en"/>
              <a:t>Stephen Thomas, Qiyu Wang</a:t>
            </a:r>
            <a:endParaRPr/>
          </a:p>
        </p:txBody>
      </p:sp>
      <p:pic>
        <p:nvPicPr>
          <p:cNvPr id="87" name="Google Shape;87;p13"/>
          <p:cNvPicPr preferRelativeResize="0"/>
          <p:nvPr/>
        </p:nvPicPr>
        <p:blipFill>
          <a:blip r:embed="rId3">
            <a:alphaModFix/>
          </a:blip>
          <a:stretch>
            <a:fillRect/>
          </a:stretch>
        </p:blipFill>
        <p:spPr>
          <a:xfrm>
            <a:off x="4233650" y="954525"/>
            <a:ext cx="4188975" cy="418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This is how we engineered the features</a:t>
            </a:r>
            <a:endParaRPr b="1"/>
          </a:p>
        </p:txBody>
      </p:sp>
      <p:sp>
        <p:nvSpPr>
          <p:cNvPr id="152" name="Google Shape;152;p22"/>
          <p:cNvSpPr txBox="1"/>
          <p:nvPr>
            <p:ph idx="1" type="body"/>
          </p:nvPr>
        </p:nvSpPr>
        <p:spPr>
          <a:xfrm>
            <a:off x="311700" y="1100400"/>
            <a:ext cx="8520600" cy="3468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CEO_FEMALE </a:t>
            </a:r>
            <a:r>
              <a:rPr lang="en" sz="1600">
                <a:solidFill>
                  <a:srgbClr val="000000"/>
                </a:solidFill>
              </a:rPr>
              <a:t>→</a:t>
            </a:r>
            <a:r>
              <a:rPr lang="en">
                <a:solidFill>
                  <a:srgbClr val="000000"/>
                </a:solidFill>
              </a:rPr>
              <a:t> Binary variable indicating whether the CEO is female or not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EXECDIR_COUNT </a:t>
            </a:r>
            <a:r>
              <a:rPr lang="en" sz="1600">
                <a:solidFill>
                  <a:srgbClr val="000000"/>
                </a:solidFill>
              </a:rPr>
              <a:t>→</a:t>
            </a:r>
            <a:r>
              <a:rPr lang="en">
                <a:solidFill>
                  <a:srgbClr val="000000"/>
                </a:solidFill>
              </a:rPr>
              <a:t> Number of board members who served as executive director that year</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EXEC_COUNT </a:t>
            </a:r>
            <a:r>
              <a:rPr lang="en" sz="1600">
                <a:solidFill>
                  <a:srgbClr val="000000"/>
                </a:solidFill>
              </a:rPr>
              <a:t>→</a:t>
            </a:r>
            <a:r>
              <a:rPr lang="en">
                <a:solidFill>
                  <a:srgbClr val="000000"/>
                </a:solidFill>
              </a:rPr>
              <a:t> Number of board members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LENGTH_TERM </a:t>
            </a:r>
            <a:r>
              <a:rPr lang="en" sz="1600">
                <a:solidFill>
                  <a:srgbClr val="000000"/>
                </a:solidFill>
              </a:rPr>
              <a:t>→</a:t>
            </a:r>
            <a:r>
              <a:rPr lang="en">
                <a:solidFill>
                  <a:srgbClr val="000000"/>
                </a:solidFill>
              </a:rPr>
              <a:t> The length of term CEO serve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FEMALE_PCT_LAST </a:t>
            </a:r>
            <a:r>
              <a:rPr lang="en" sz="1600">
                <a:solidFill>
                  <a:srgbClr val="000000"/>
                </a:solidFill>
              </a:rPr>
              <a:t>→ </a:t>
            </a:r>
            <a:r>
              <a:rPr lang="en">
                <a:solidFill>
                  <a:srgbClr val="000000"/>
                </a:solidFill>
              </a:rPr>
              <a:t>Last year’s percentage of female representation for each company</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Modeling Processes</a:t>
            </a:r>
            <a:endParaRPr b="1"/>
          </a:p>
        </p:txBody>
      </p:sp>
      <p:sp>
        <p:nvSpPr>
          <p:cNvPr id="163" name="Google Shape;163;p24"/>
          <p:cNvSpPr txBox="1"/>
          <p:nvPr>
            <p:ph idx="1" type="body"/>
          </p:nvPr>
        </p:nvSpPr>
        <p:spPr>
          <a:xfrm>
            <a:off x="311700" y="1100400"/>
            <a:ext cx="8520600" cy="3468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Target variable </a:t>
            </a:r>
            <a:r>
              <a:rPr lang="en" sz="1600">
                <a:solidFill>
                  <a:srgbClr val="000000"/>
                </a:solidFill>
              </a:rPr>
              <a:t>→ A numeric/fractional value, a percentage of female representation in each company for each year</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Linear Regression</a:t>
            </a:r>
            <a:r>
              <a:rPr lang="en" sz="1600">
                <a:solidFill>
                  <a:srgbClr val="000000"/>
                </a:solidFill>
              </a:rPr>
              <a:t> → </a:t>
            </a:r>
            <a:r>
              <a:rPr lang="en" sz="1600">
                <a:solidFill>
                  <a:srgbClr val="000000"/>
                </a:solidFill>
              </a:rPr>
              <a:t>Better </a:t>
            </a:r>
            <a:r>
              <a:rPr lang="en" sz="1600">
                <a:solidFill>
                  <a:srgbClr val="000000"/>
                </a:solidFill>
              </a:rPr>
              <a:t>speed of learning</a:t>
            </a:r>
            <a:r>
              <a:rPr lang="en" sz="1600">
                <a:solidFill>
                  <a:srgbClr val="000000"/>
                </a:solidFill>
              </a:rPr>
              <a:t> and comprehensibility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Ensemble Methods </a:t>
            </a:r>
            <a:r>
              <a:rPr lang="en" sz="1600">
                <a:solidFill>
                  <a:srgbClr val="000000"/>
                </a:solidFill>
              </a:rPr>
              <a:t>→</a:t>
            </a:r>
            <a:r>
              <a:rPr lang="en" sz="1600">
                <a:solidFill>
                  <a:srgbClr val="000000"/>
                </a:solidFill>
              </a:rPr>
              <a:t> Better generalization performance</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80(train)/20(test) split</a:t>
            </a:r>
            <a:r>
              <a:rPr lang="en" sz="1600">
                <a:solidFill>
                  <a:srgbClr val="000000"/>
                </a:solidFill>
              </a:rPr>
              <a:t> → Evaluate the final performance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Cross-validation with five folds </a:t>
            </a:r>
            <a:r>
              <a:rPr lang="en" sz="1600">
                <a:solidFill>
                  <a:srgbClr val="000000"/>
                </a:solidFill>
              </a:rPr>
              <a:t>→ Optimize the hyperparameters of each model</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from Models</a:t>
            </a:r>
            <a:endParaRPr b="1"/>
          </a:p>
        </p:txBody>
      </p:sp>
      <p:pic>
        <p:nvPicPr>
          <p:cNvPr id="169" name="Google Shape;169;p25"/>
          <p:cNvPicPr preferRelativeResize="0"/>
          <p:nvPr/>
        </p:nvPicPr>
        <p:blipFill>
          <a:blip r:embed="rId3">
            <a:alphaModFix/>
          </a:blip>
          <a:stretch>
            <a:fillRect/>
          </a:stretch>
        </p:blipFill>
        <p:spPr>
          <a:xfrm>
            <a:off x="152400" y="1237651"/>
            <a:ext cx="5958785" cy="1190725"/>
          </a:xfrm>
          <a:prstGeom prst="rect">
            <a:avLst/>
          </a:prstGeom>
          <a:noFill/>
          <a:ln>
            <a:noFill/>
          </a:ln>
        </p:spPr>
      </p:pic>
      <p:pic>
        <p:nvPicPr>
          <p:cNvPr id="170" name="Google Shape;170;p25"/>
          <p:cNvPicPr preferRelativeResize="0"/>
          <p:nvPr/>
        </p:nvPicPr>
        <p:blipFill>
          <a:blip r:embed="rId4">
            <a:alphaModFix/>
          </a:blip>
          <a:stretch>
            <a:fillRect/>
          </a:stretch>
        </p:blipFill>
        <p:spPr>
          <a:xfrm>
            <a:off x="152400" y="2541148"/>
            <a:ext cx="8839196" cy="11907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from Models</a:t>
            </a:r>
            <a:endParaRPr b="1"/>
          </a:p>
        </p:txBody>
      </p:sp>
      <p:pic>
        <p:nvPicPr>
          <p:cNvPr id="176" name="Google Shape;176;p26"/>
          <p:cNvPicPr preferRelativeResize="0"/>
          <p:nvPr/>
        </p:nvPicPr>
        <p:blipFill>
          <a:blip r:embed="rId3">
            <a:alphaModFix/>
          </a:blip>
          <a:stretch>
            <a:fillRect/>
          </a:stretch>
        </p:blipFill>
        <p:spPr>
          <a:xfrm>
            <a:off x="152400" y="2551751"/>
            <a:ext cx="8839198" cy="2240547"/>
          </a:xfrm>
          <a:prstGeom prst="rect">
            <a:avLst/>
          </a:prstGeom>
          <a:noFill/>
          <a:ln>
            <a:noFill/>
          </a:ln>
        </p:spPr>
      </p:pic>
      <p:pic>
        <p:nvPicPr>
          <p:cNvPr id="177" name="Google Shape;177;p26"/>
          <p:cNvPicPr preferRelativeResize="0"/>
          <p:nvPr/>
        </p:nvPicPr>
        <p:blipFill>
          <a:blip r:embed="rId4">
            <a:alphaModFix/>
          </a:blip>
          <a:stretch>
            <a:fillRect/>
          </a:stretch>
        </p:blipFill>
        <p:spPr>
          <a:xfrm>
            <a:off x="152400" y="1170200"/>
            <a:ext cx="8767594" cy="1229151"/>
          </a:xfrm>
          <a:prstGeom prst="rect">
            <a:avLst/>
          </a:prstGeom>
          <a:noFill/>
          <a:ln>
            <a:noFill/>
          </a:ln>
        </p:spPr>
      </p:pic>
      <p:sp>
        <p:nvSpPr>
          <p:cNvPr id="178" name="Google Shape;178;p26"/>
          <p:cNvSpPr/>
          <p:nvPr/>
        </p:nvSpPr>
        <p:spPr>
          <a:xfrm>
            <a:off x="1244425" y="1449025"/>
            <a:ext cx="2488800" cy="9111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90250" y="526350"/>
            <a:ext cx="55542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 </a:t>
            </a:r>
            <a:endParaRPr/>
          </a:p>
          <a:p>
            <a:pPr indent="0" lvl="0" marL="0" rtl="0" algn="l">
              <a:spcBef>
                <a:spcPts val="0"/>
              </a:spcBef>
              <a:spcAft>
                <a:spcPts val="0"/>
              </a:spcAft>
              <a:buNone/>
            </a:pPr>
            <a:r>
              <a:rPr lang="en"/>
              <a:t>and Deployment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596475" y="415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rgbClr val="000000"/>
                </a:solidFill>
              </a:rPr>
              <a:t>Our final model selected was a Stacking model.</a:t>
            </a:r>
            <a:endParaRPr b="1" sz="2500">
              <a:solidFill>
                <a:srgbClr val="000000"/>
              </a:solidFill>
            </a:endParaRPr>
          </a:p>
        </p:txBody>
      </p:sp>
      <p:sp>
        <p:nvSpPr>
          <p:cNvPr id="189" name="Google Shape;189;p28"/>
          <p:cNvSpPr txBox="1"/>
          <p:nvPr>
            <p:ph idx="1" type="body"/>
          </p:nvPr>
        </p:nvSpPr>
        <p:spPr>
          <a:xfrm>
            <a:off x="5762025" y="1311600"/>
            <a:ext cx="2904000" cy="252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u="sng">
                <a:solidFill>
                  <a:srgbClr val="000000"/>
                </a:solidFill>
              </a:rPr>
              <a:t>Performance Metrics</a:t>
            </a:r>
            <a:endParaRPr b="1" sz="2000" u="sng">
              <a:solidFill>
                <a:srgbClr val="000000"/>
              </a:solidFill>
            </a:endParaRPr>
          </a:p>
          <a:p>
            <a:pPr indent="0" lvl="0" marL="0" rtl="0" algn="ctr">
              <a:spcBef>
                <a:spcPts val="1200"/>
              </a:spcBef>
              <a:spcAft>
                <a:spcPts val="0"/>
              </a:spcAft>
              <a:buNone/>
            </a:pPr>
            <a:r>
              <a:rPr lang="en" sz="2000">
                <a:solidFill>
                  <a:srgbClr val="000000"/>
                </a:solidFill>
              </a:rPr>
              <a:t>R</a:t>
            </a:r>
            <a:r>
              <a:rPr baseline="30000" lang="en" sz="2000">
                <a:solidFill>
                  <a:srgbClr val="000000"/>
                </a:solidFill>
              </a:rPr>
              <a:t>2</a:t>
            </a:r>
            <a:r>
              <a:rPr lang="en" sz="2000">
                <a:solidFill>
                  <a:srgbClr val="000000"/>
                </a:solidFill>
              </a:rPr>
              <a:t> = .856</a:t>
            </a:r>
            <a:endParaRPr sz="2000">
              <a:solidFill>
                <a:srgbClr val="000000"/>
              </a:solidFill>
            </a:endParaRPr>
          </a:p>
          <a:p>
            <a:pPr indent="0" lvl="0" marL="0" rtl="0" algn="ctr">
              <a:spcBef>
                <a:spcPts val="1200"/>
              </a:spcBef>
              <a:spcAft>
                <a:spcPts val="0"/>
              </a:spcAft>
              <a:buNone/>
            </a:pPr>
            <a:r>
              <a:rPr lang="en" sz="2000">
                <a:solidFill>
                  <a:srgbClr val="000000"/>
                </a:solidFill>
              </a:rPr>
              <a:t>RMSE = .051</a:t>
            </a:r>
            <a:endParaRPr sz="2000">
              <a:solidFill>
                <a:srgbClr val="000000"/>
              </a:solidFill>
            </a:endParaRPr>
          </a:p>
          <a:p>
            <a:pPr indent="0" lvl="0" marL="0" rtl="0" algn="ctr">
              <a:spcBef>
                <a:spcPts val="1200"/>
              </a:spcBef>
              <a:spcAft>
                <a:spcPts val="1200"/>
              </a:spcAft>
              <a:buNone/>
            </a:pPr>
            <a:r>
              <a:rPr lang="en" sz="2000">
                <a:solidFill>
                  <a:srgbClr val="000000"/>
                </a:solidFill>
              </a:rPr>
              <a:t>MAE = .030</a:t>
            </a:r>
            <a:endParaRPr sz="2000">
              <a:solidFill>
                <a:srgbClr val="000000"/>
              </a:solidFill>
            </a:endParaRPr>
          </a:p>
        </p:txBody>
      </p:sp>
      <p:pic>
        <p:nvPicPr>
          <p:cNvPr id="190" name="Google Shape;190;p28"/>
          <p:cNvPicPr preferRelativeResize="0"/>
          <p:nvPr/>
        </p:nvPicPr>
        <p:blipFill>
          <a:blip r:embed="rId3">
            <a:alphaModFix/>
          </a:blip>
          <a:stretch>
            <a:fillRect/>
          </a:stretch>
        </p:blipFill>
        <p:spPr>
          <a:xfrm>
            <a:off x="596474" y="1212400"/>
            <a:ext cx="4595299" cy="3363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189850"/>
            <a:ext cx="8520600" cy="91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One deployment use case is understanding the impact of the most influential features.</a:t>
            </a:r>
            <a:endParaRPr b="1"/>
          </a:p>
        </p:txBody>
      </p:sp>
      <p:graphicFrame>
        <p:nvGraphicFramePr>
          <p:cNvPr id="196" name="Google Shape;196;p29"/>
          <p:cNvGraphicFramePr/>
          <p:nvPr/>
        </p:nvGraphicFramePr>
        <p:xfrm>
          <a:off x="311725" y="1232893"/>
          <a:ext cx="3000000" cy="3000000"/>
        </p:xfrm>
        <a:graphic>
          <a:graphicData uri="http://schemas.openxmlformats.org/drawingml/2006/table">
            <a:tbl>
              <a:tblPr>
                <a:noFill/>
                <a:tableStyleId>{032C3551-5CF5-4CDE-A897-32BFDB460BD1}</a:tableStyleId>
              </a:tblPr>
              <a:tblGrid>
                <a:gridCol w="1161100"/>
                <a:gridCol w="2524075"/>
                <a:gridCol w="2118000"/>
                <a:gridCol w="2717425"/>
              </a:tblGrid>
              <a:tr h="441925">
                <a:tc>
                  <a:txBody>
                    <a:bodyPr/>
                    <a:lstStyle/>
                    <a:p>
                      <a:pPr indent="0" lvl="0" marL="0" rtl="0" algn="l">
                        <a:spcBef>
                          <a:spcPts val="0"/>
                        </a:spcBef>
                        <a:spcAft>
                          <a:spcPts val="0"/>
                        </a:spcAft>
                        <a:buNone/>
                      </a:pPr>
                      <a:r>
                        <a:t/>
                      </a:r>
                      <a:endParaRPr sz="13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a:latin typeface="Roboto"/>
                          <a:ea typeface="Roboto"/>
                          <a:cs typeface="Roboto"/>
                          <a:sym typeface="Roboto"/>
                        </a:rPr>
                        <a:t> </a:t>
                      </a:r>
                      <a:r>
                        <a:rPr b="1" lang="en" sz="1700" u="sng">
                          <a:latin typeface="Roboto"/>
                          <a:ea typeface="Roboto"/>
                          <a:cs typeface="Roboto"/>
                          <a:sym typeface="Roboto"/>
                        </a:rPr>
                        <a:t>Board Characteristics</a:t>
                      </a:r>
                      <a:endParaRPr b="1" sz="1700" u="sng">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a:latin typeface="Roboto"/>
                          <a:ea typeface="Roboto"/>
                          <a:cs typeface="Roboto"/>
                          <a:sym typeface="Roboto"/>
                        </a:rPr>
                        <a:t>   </a:t>
                      </a:r>
                      <a:r>
                        <a:rPr b="1" lang="en" sz="1700" u="sng">
                          <a:latin typeface="Roboto"/>
                          <a:ea typeface="Roboto"/>
                          <a:cs typeface="Roboto"/>
                          <a:sym typeface="Roboto"/>
                        </a:rPr>
                        <a:t>Financial</a:t>
                      </a:r>
                      <a:r>
                        <a:rPr b="1" lang="en" sz="1700" u="sng">
                          <a:latin typeface="Roboto"/>
                          <a:ea typeface="Roboto"/>
                          <a:cs typeface="Roboto"/>
                          <a:sym typeface="Roboto"/>
                        </a:rPr>
                        <a:t> Ratios</a:t>
                      </a:r>
                      <a:endParaRPr b="1" sz="1700" u="sng">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700">
                          <a:latin typeface="Roboto"/>
                          <a:ea typeface="Roboto"/>
                          <a:cs typeface="Roboto"/>
                          <a:sym typeface="Roboto"/>
                        </a:rPr>
                        <a:t>               </a:t>
                      </a:r>
                      <a:r>
                        <a:rPr b="1" lang="en" sz="1700" u="sng">
                          <a:latin typeface="Roboto"/>
                          <a:ea typeface="Roboto"/>
                          <a:cs typeface="Roboto"/>
                          <a:sym typeface="Roboto"/>
                        </a:rPr>
                        <a:t>Industries</a:t>
                      </a:r>
                      <a:endParaRPr b="1" sz="1700" u="sng">
                        <a:latin typeface="Roboto"/>
                        <a:ea typeface="Roboto"/>
                        <a:cs typeface="Roboto"/>
                        <a:sym typeface="Roboto"/>
                      </a:endParaRPr>
                    </a:p>
                  </a:txBody>
                  <a:tcPr marT="91425" marB="91425" marR="91425" marL="91425"/>
                </a:tc>
              </a:tr>
              <a:tr h="1200125">
                <a:tc>
                  <a:txBody>
                    <a:bodyPr/>
                    <a:lstStyle/>
                    <a:p>
                      <a:pPr indent="0" lvl="0" marL="0" rtl="0" algn="l">
                        <a:spcBef>
                          <a:spcPts val="0"/>
                        </a:spcBef>
                        <a:spcAft>
                          <a:spcPts val="0"/>
                        </a:spcAft>
                        <a:buNone/>
                      </a:pPr>
                      <a:r>
                        <a:rPr b="1" lang="en" sz="1700">
                          <a:solidFill>
                            <a:srgbClr val="CC0000"/>
                          </a:solidFill>
                          <a:latin typeface="Roboto"/>
                          <a:ea typeface="Roboto"/>
                          <a:cs typeface="Roboto"/>
                          <a:sym typeface="Roboto"/>
                        </a:rPr>
                        <a:t>Negative</a:t>
                      </a:r>
                      <a:endParaRPr b="1" sz="1700">
                        <a:solidFill>
                          <a:srgbClr val="CC0000"/>
                        </a:solidFill>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Average Director Age</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Average Director Salary</a:t>
                      </a:r>
                      <a:endParaRPr sz="1100">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High Profit</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Low Debt</a:t>
                      </a:r>
                      <a:endParaRPr sz="1100">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Construction</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Fuel</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Manufacturing</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Technology</a:t>
                      </a:r>
                      <a:endParaRPr sz="1100">
                        <a:latin typeface="Roboto"/>
                        <a:ea typeface="Roboto"/>
                        <a:cs typeface="Roboto"/>
                        <a:sym typeface="Roboto"/>
                      </a:endParaRPr>
                    </a:p>
                  </a:txBody>
                  <a:tcPr marT="91425" marB="91425" marR="91425" marL="91425"/>
                </a:tc>
              </a:tr>
              <a:tr h="1860700">
                <a:tc>
                  <a:txBody>
                    <a:bodyPr/>
                    <a:lstStyle/>
                    <a:p>
                      <a:pPr indent="0" lvl="0" marL="0" rtl="0" algn="l">
                        <a:spcBef>
                          <a:spcPts val="0"/>
                        </a:spcBef>
                        <a:spcAft>
                          <a:spcPts val="0"/>
                        </a:spcAft>
                        <a:buNone/>
                      </a:pPr>
                      <a:r>
                        <a:rPr b="1" lang="en" sz="1700">
                          <a:solidFill>
                            <a:srgbClr val="38761D"/>
                          </a:solidFill>
                          <a:latin typeface="Roboto"/>
                          <a:ea typeface="Roboto"/>
                          <a:cs typeface="Roboto"/>
                          <a:sym typeface="Roboto"/>
                        </a:rPr>
                        <a:t>Positive</a:t>
                      </a:r>
                      <a:endParaRPr b="1" sz="1700">
                        <a:solidFill>
                          <a:srgbClr val="38761D"/>
                        </a:solidFill>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StDev Director Ages</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StDev Director Tenure</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Nationality Mix</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Network Size</a:t>
                      </a:r>
                      <a:endParaRPr sz="1100">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Low Invested Capital</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Low Assets Value</a:t>
                      </a:r>
                      <a:endParaRPr sz="1100">
                        <a:latin typeface="Roboto"/>
                        <a:ea typeface="Roboto"/>
                        <a:cs typeface="Roboto"/>
                        <a:sym typeface="Roboto"/>
                      </a:endParaRPr>
                    </a:p>
                  </a:txBody>
                  <a:tcPr marT="91425" marB="91425" marR="91425" marL="91425"/>
                </a:tc>
                <a:tc>
                  <a:txBody>
                    <a:bodyPr/>
                    <a:lstStyle/>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Academia</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Consumer Goods</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Arts and Travel</a:t>
                      </a:r>
                      <a:endParaRPr sz="11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1" type="body"/>
          </p:nvPr>
        </p:nvSpPr>
        <p:spPr>
          <a:xfrm>
            <a:off x="311700" y="4383925"/>
            <a:ext cx="4952400" cy="380400"/>
          </a:xfrm>
          <a:prstGeom prst="rect">
            <a:avLst/>
          </a:prstGeom>
        </p:spPr>
        <p:txBody>
          <a:bodyPr anchorCtr="0" anchor="t" bIns="91425" lIns="91425" spcFirstLastPara="1" rIns="91425" wrap="square" tIns="91425">
            <a:normAutofit fontScale="92500"/>
          </a:bodyPr>
          <a:lstStyle/>
          <a:p>
            <a:pPr indent="0" lvl="0" marL="0" rtl="0" algn="l">
              <a:lnSpc>
                <a:spcPct val="95000"/>
              </a:lnSpc>
              <a:spcBef>
                <a:spcPts val="0"/>
              </a:spcBef>
              <a:spcAft>
                <a:spcPts val="1200"/>
              </a:spcAft>
              <a:buSzPct val="87339"/>
              <a:buNone/>
            </a:pPr>
            <a:r>
              <a:rPr lang="en" sz="1165"/>
              <a:t>*Data is a snapshot of the state of the company very end of the calendar year.</a:t>
            </a:r>
            <a:endParaRPr sz="1165"/>
          </a:p>
        </p:txBody>
      </p:sp>
      <p:sp>
        <p:nvSpPr>
          <p:cNvPr id="202" name="Google Shape;202;p30"/>
          <p:cNvSpPr txBox="1"/>
          <p:nvPr>
            <p:ph type="title"/>
          </p:nvPr>
        </p:nvSpPr>
        <p:spPr>
          <a:xfrm>
            <a:off x="311700" y="486125"/>
            <a:ext cx="8520600" cy="91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Another deployment use case is using predictions to establish company gender diversity benchmarks.</a:t>
            </a:r>
            <a:endParaRPr b="1"/>
          </a:p>
        </p:txBody>
      </p:sp>
      <p:sp>
        <p:nvSpPr>
          <p:cNvPr id="203" name="Google Shape;203;p30"/>
          <p:cNvSpPr/>
          <p:nvPr/>
        </p:nvSpPr>
        <p:spPr>
          <a:xfrm>
            <a:off x="2615900" y="1891650"/>
            <a:ext cx="1400700" cy="1360200"/>
          </a:xfrm>
          <a:prstGeom prst="roundRect">
            <a:avLst>
              <a:gd fmla="val 16667"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Roboto"/>
                <a:ea typeface="Roboto"/>
                <a:cs typeface="Roboto"/>
                <a:sym typeface="Roboto"/>
              </a:rPr>
              <a:t>Run model</a:t>
            </a:r>
            <a:endParaRPr b="1" sz="2500">
              <a:latin typeface="Roboto"/>
              <a:ea typeface="Roboto"/>
              <a:cs typeface="Roboto"/>
              <a:sym typeface="Roboto"/>
            </a:endParaRPr>
          </a:p>
        </p:txBody>
      </p:sp>
      <p:sp>
        <p:nvSpPr>
          <p:cNvPr id="204" name="Google Shape;204;p30"/>
          <p:cNvSpPr/>
          <p:nvPr/>
        </p:nvSpPr>
        <p:spPr>
          <a:xfrm>
            <a:off x="4807663" y="1891650"/>
            <a:ext cx="1632900" cy="1360200"/>
          </a:xfrm>
          <a:prstGeom prst="roundRect">
            <a:avLst>
              <a:gd fmla="val 16667"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Compare prediction with actual</a:t>
            </a:r>
            <a:endParaRPr b="1" sz="2100">
              <a:latin typeface="Roboto"/>
              <a:ea typeface="Roboto"/>
              <a:cs typeface="Roboto"/>
              <a:sym typeface="Roboto"/>
            </a:endParaRPr>
          </a:p>
        </p:txBody>
      </p:sp>
      <p:sp>
        <p:nvSpPr>
          <p:cNvPr id="205" name="Google Shape;205;p30"/>
          <p:cNvSpPr/>
          <p:nvPr/>
        </p:nvSpPr>
        <p:spPr>
          <a:xfrm>
            <a:off x="4213146" y="2381550"/>
            <a:ext cx="484800" cy="380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30"/>
          <p:cNvSpPr/>
          <p:nvPr/>
        </p:nvSpPr>
        <p:spPr>
          <a:xfrm>
            <a:off x="6550300" y="2381550"/>
            <a:ext cx="484800" cy="380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7" name="Google Shape;207;p30"/>
          <p:cNvSpPr/>
          <p:nvPr/>
        </p:nvSpPr>
        <p:spPr>
          <a:xfrm>
            <a:off x="7144825" y="1891650"/>
            <a:ext cx="1632900" cy="1360200"/>
          </a:xfrm>
          <a:prstGeom prst="roundRect">
            <a:avLst>
              <a:gd fmla="val 16667"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Roboto"/>
                <a:ea typeface="Roboto"/>
                <a:cs typeface="Roboto"/>
                <a:sym typeface="Roboto"/>
              </a:rPr>
              <a:t>Set prediction as benchmark</a:t>
            </a:r>
            <a:endParaRPr b="1" sz="1900">
              <a:latin typeface="Roboto"/>
              <a:ea typeface="Roboto"/>
              <a:cs typeface="Roboto"/>
              <a:sym typeface="Roboto"/>
            </a:endParaRPr>
          </a:p>
        </p:txBody>
      </p:sp>
      <p:sp>
        <p:nvSpPr>
          <p:cNvPr id="208" name="Google Shape;208;p30"/>
          <p:cNvSpPr/>
          <p:nvPr/>
        </p:nvSpPr>
        <p:spPr>
          <a:xfrm>
            <a:off x="366275" y="1891650"/>
            <a:ext cx="1400700" cy="1360200"/>
          </a:xfrm>
          <a:prstGeom prst="roundRect">
            <a:avLst>
              <a:gd fmla="val 16667"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Roboto"/>
                <a:ea typeface="Roboto"/>
                <a:cs typeface="Roboto"/>
                <a:sym typeface="Roboto"/>
              </a:rPr>
              <a:t>Gather data</a:t>
            </a:r>
            <a:endParaRPr b="1" sz="2500">
              <a:latin typeface="Roboto"/>
              <a:ea typeface="Roboto"/>
              <a:cs typeface="Roboto"/>
              <a:sym typeface="Roboto"/>
            </a:endParaRPr>
          </a:p>
        </p:txBody>
      </p:sp>
      <p:sp>
        <p:nvSpPr>
          <p:cNvPr id="209" name="Google Shape;209;p30"/>
          <p:cNvSpPr/>
          <p:nvPr/>
        </p:nvSpPr>
        <p:spPr>
          <a:xfrm>
            <a:off x="1934571" y="2381538"/>
            <a:ext cx="484800" cy="380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406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rPr>
              <a:t>For this presentation, we will f</a:t>
            </a:r>
            <a:r>
              <a:rPr b="1" lang="en">
                <a:solidFill>
                  <a:srgbClr val="000000"/>
                </a:solidFill>
              </a:rPr>
              <a:t>ollow CRISP-DM </a:t>
            </a:r>
            <a:endParaRPr b="1">
              <a:solidFill>
                <a:srgbClr val="000000"/>
              </a:solidFill>
            </a:endParaRPr>
          </a:p>
        </p:txBody>
      </p:sp>
      <p:pic>
        <p:nvPicPr>
          <p:cNvPr id="93" name="Google Shape;93;p14"/>
          <p:cNvPicPr preferRelativeResize="0"/>
          <p:nvPr/>
        </p:nvPicPr>
        <p:blipFill>
          <a:blip r:embed="rId3">
            <a:alphaModFix/>
          </a:blip>
          <a:stretch>
            <a:fillRect/>
          </a:stretch>
        </p:blipFill>
        <p:spPr>
          <a:xfrm>
            <a:off x="2118825" y="740175"/>
            <a:ext cx="4906350" cy="4033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Business</a:t>
            </a:r>
            <a:r>
              <a:rPr lang="en"/>
              <a:t>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49800" y="6344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b="1" lang="en" sz="2240"/>
              <a:t>We are motivated by answering the following b</a:t>
            </a:r>
            <a:r>
              <a:rPr b="1" lang="en" sz="2240"/>
              <a:t>usiness question:</a:t>
            </a:r>
            <a:endParaRPr b="1" sz="2240"/>
          </a:p>
        </p:txBody>
      </p:sp>
      <p:sp>
        <p:nvSpPr>
          <p:cNvPr id="104" name="Google Shape;104;p16"/>
          <p:cNvSpPr txBox="1"/>
          <p:nvPr/>
        </p:nvSpPr>
        <p:spPr>
          <a:xfrm>
            <a:off x="4784675" y="2411150"/>
            <a:ext cx="4081200" cy="384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oboto"/>
                <a:ea typeface="Roboto"/>
                <a:cs typeface="Roboto"/>
                <a:sym typeface="Roboto"/>
              </a:rPr>
              <a:t>Female board representation below 20 percent</a:t>
            </a:r>
            <a:endParaRPr sz="1300">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4006600" y="1899075"/>
            <a:ext cx="1007000" cy="1424350"/>
          </a:xfrm>
          <a:prstGeom prst="rect">
            <a:avLst/>
          </a:prstGeom>
          <a:noFill/>
          <a:ln>
            <a:noFill/>
          </a:ln>
        </p:spPr>
      </p:pic>
      <p:sp>
        <p:nvSpPr>
          <p:cNvPr id="106" name="Google Shape;106;p16"/>
          <p:cNvSpPr txBox="1"/>
          <p:nvPr/>
        </p:nvSpPr>
        <p:spPr>
          <a:xfrm>
            <a:off x="4675025" y="3402775"/>
            <a:ext cx="4191000" cy="384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oboto"/>
                <a:ea typeface="Roboto"/>
                <a:cs typeface="Roboto"/>
                <a:sym typeface="Roboto"/>
              </a:rPr>
              <a:t> Gender-based diversity stimulates firm success </a:t>
            </a:r>
            <a:endParaRPr sz="1300">
              <a:latin typeface="Roboto"/>
              <a:ea typeface="Roboto"/>
              <a:cs typeface="Roboto"/>
              <a:sym typeface="Roboto"/>
            </a:endParaRPr>
          </a:p>
        </p:txBody>
      </p:sp>
      <p:pic>
        <p:nvPicPr>
          <p:cNvPr id="107" name="Google Shape;107;p16"/>
          <p:cNvPicPr preferRelativeResize="0"/>
          <p:nvPr/>
        </p:nvPicPr>
        <p:blipFill>
          <a:blip r:embed="rId3">
            <a:alphaModFix/>
          </a:blip>
          <a:stretch>
            <a:fillRect/>
          </a:stretch>
        </p:blipFill>
        <p:spPr>
          <a:xfrm>
            <a:off x="4006600" y="2890700"/>
            <a:ext cx="1007000" cy="1424350"/>
          </a:xfrm>
          <a:prstGeom prst="rect">
            <a:avLst/>
          </a:prstGeom>
          <a:noFill/>
          <a:ln>
            <a:noFill/>
          </a:ln>
        </p:spPr>
      </p:pic>
      <p:sp>
        <p:nvSpPr>
          <p:cNvPr id="108" name="Google Shape;108;p16"/>
          <p:cNvSpPr/>
          <p:nvPr/>
        </p:nvSpPr>
        <p:spPr>
          <a:xfrm>
            <a:off x="4068200" y="3153175"/>
            <a:ext cx="883800" cy="899400"/>
          </a:xfrm>
          <a:prstGeom prst="diamond">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6"/>
          <p:cNvPicPr preferRelativeResize="0"/>
          <p:nvPr/>
        </p:nvPicPr>
        <p:blipFill>
          <a:blip r:embed="rId4">
            <a:alphaModFix/>
          </a:blip>
          <a:stretch>
            <a:fillRect/>
          </a:stretch>
        </p:blipFill>
        <p:spPr>
          <a:xfrm>
            <a:off x="4235513" y="3328300"/>
            <a:ext cx="549172" cy="549149"/>
          </a:xfrm>
          <a:prstGeom prst="rect">
            <a:avLst/>
          </a:prstGeom>
          <a:noFill/>
          <a:ln>
            <a:noFill/>
          </a:ln>
        </p:spPr>
      </p:pic>
      <p:sp>
        <p:nvSpPr>
          <p:cNvPr id="110" name="Google Shape;110;p16"/>
          <p:cNvSpPr txBox="1"/>
          <p:nvPr/>
        </p:nvSpPr>
        <p:spPr>
          <a:xfrm>
            <a:off x="218900" y="1080825"/>
            <a:ext cx="858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a:ea typeface="Roboto"/>
                <a:cs typeface="Roboto"/>
                <a:sym typeface="Roboto"/>
              </a:rPr>
              <a:t>How can we use machine learning to predict the annual percentage of female representation on the board of directors of S&amp;P 1500 American corporations?  </a:t>
            </a:r>
            <a:endParaRPr b="1" sz="1800">
              <a:latin typeface="Roboto"/>
              <a:ea typeface="Roboto"/>
              <a:cs typeface="Roboto"/>
              <a:sym typeface="Roboto"/>
            </a:endParaRPr>
          </a:p>
        </p:txBody>
      </p:sp>
      <p:pic>
        <p:nvPicPr>
          <p:cNvPr id="111" name="Google Shape;111;p16"/>
          <p:cNvPicPr preferRelativeResize="0"/>
          <p:nvPr/>
        </p:nvPicPr>
        <p:blipFill>
          <a:blip r:embed="rId5">
            <a:alphaModFix/>
          </a:blip>
          <a:stretch>
            <a:fillRect/>
          </a:stretch>
        </p:blipFill>
        <p:spPr>
          <a:xfrm>
            <a:off x="306625" y="2453103"/>
            <a:ext cx="3560952" cy="142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301775" y="1710875"/>
            <a:ext cx="2808000" cy="28584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a:solidFill>
                  <a:srgbClr val="000000"/>
                </a:solidFill>
              </a:rPr>
              <a:t>107,908 observations and 107 columns</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2,162 unique companies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Captures annual metrics regarding directors’ compensation and personal characteristics</a:t>
            </a:r>
            <a:endParaRPr>
              <a:solidFill>
                <a:srgbClr val="000000"/>
              </a:solidFill>
            </a:endParaRPr>
          </a:p>
          <a:p>
            <a:pPr indent="-304800" lvl="1" marL="914400" rtl="0" algn="l">
              <a:spcBef>
                <a:spcPts val="0"/>
              </a:spcBef>
              <a:spcAft>
                <a:spcPts val="0"/>
              </a:spcAft>
              <a:buClr>
                <a:srgbClr val="000000"/>
              </a:buClr>
              <a:buSzPts val="1200"/>
              <a:buChar char="❏"/>
            </a:pPr>
            <a:r>
              <a:rPr lang="en" sz="1100">
                <a:solidFill>
                  <a:srgbClr val="000000"/>
                </a:solidFill>
              </a:rPr>
              <a:t>A</a:t>
            </a:r>
            <a:r>
              <a:rPr lang="en" sz="1100">
                <a:solidFill>
                  <a:srgbClr val="000000"/>
                </a:solidFill>
              </a:rPr>
              <a:t>ge</a:t>
            </a:r>
            <a:endParaRPr sz="1100">
              <a:solidFill>
                <a:srgbClr val="000000"/>
              </a:solidFill>
            </a:endParaRPr>
          </a:p>
          <a:p>
            <a:pPr indent="-304800" lvl="1" marL="914400" rtl="0" algn="l">
              <a:spcBef>
                <a:spcPts val="0"/>
              </a:spcBef>
              <a:spcAft>
                <a:spcPts val="0"/>
              </a:spcAft>
              <a:buClr>
                <a:srgbClr val="000000"/>
              </a:buClr>
              <a:buSzPts val="1200"/>
              <a:buChar char="❏"/>
            </a:pPr>
            <a:r>
              <a:rPr lang="en" sz="1100">
                <a:solidFill>
                  <a:srgbClr val="000000"/>
                </a:solidFill>
              </a:rPr>
              <a:t>Gender</a:t>
            </a:r>
            <a:endParaRPr sz="1100">
              <a:solidFill>
                <a:srgbClr val="000000"/>
              </a:solidFill>
            </a:endParaRPr>
          </a:p>
          <a:p>
            <a:pPr indent="-304800" lvl="1" marL="914400" rtl="0" algn="l">
              <a:spcBef>
                <a:spcPts val="0"/>
              </a:spcBef>
              <a:spcAft>
                <a:spcPts val="0"/>
              </a:spcAft>
              <a:buClr>
                <a:srgbClr val="000000"/>
              </a:buClr>
              <a:buSzPts val="1200"/>
              <a:buChar char="❏"/>
            </a:pPr>
            <a:r>
              <a:rPr lang="en" sz="1100">
                <a:solidFill>
                  <a:srgbClr val="000000"/>
                </a:solidFill>
              </a:rPr>
              <a:t>Location</a:t>
            </a:r>
            <a:endParaRPr sz="1100">
              <a:solidFill>
                <a:srgbClr val="000000"/>
              </a:solidFill>
            </a:endParaRPr>
          </a:p>
          <a:p>
            <a:pPr indent="-304800" lvl="1" marL="914400" rtl="0" algn="l">
              <a:spcBef>
                <a:spcPts val="0"/>
              </a:spcBef>
              <a:spcAft>
                <a:spcPts val="0"/>
              </a:spcAft>
              <a:buClr>
                <a:srgbClr val="000000"/>
              </a:buClr>
              <a:buSzPts val="1200"/>
              <a:buChar char="❏"/>
            </a:pPr>
            <a:r>
              <a:rPr lang="en" sz="1100">
                <a:solidFill>
                  <a:srgbClr val="000000"/>
                </a:solidFill>
              </a:rPr>
              <a:t>Company headquarters</a:t>
            </a:r>
            <a:endParaRPr>
              <a:solidFill>
                <a:srgbClr val="000000"/>
              </a:solidFill>
            </a:endParaRPr>
          </a:p>
        </p:txBody>
      </p:sp>
      <p:sp>
        <p:nvSpPr>
          <p:cNvPr id="122" name="Google Shape;122;p18"/>
          <p:cNvSpPr txBox="1"/>
          <p:nvPr/>
        </p:nvSpPr>
        <p:spPr>
          <a:xfrm>
            <a:off x="302063" y="1095275"/>
            <a:ext cx="2807400" cy="615600"/>
          </a:xfrm>
          <a:prstGeom prst="rect">
            <a:avLst/>
          </a:prstGeom>
          <a:solidFill>
            <a:schemeClr val="dk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ExecuComp: </a:t>
            </a:r>
            <a:br>
              <a:rPr lang="en">
                <a:solidFill>
                  <a:srgbClr val="FFFFFF"/>
                </a:solidFill>
                <a:latin typeface="Roboto"/>
                <a:ea typeface="Roboto"/>
                <a:cs typeface="Roboto"/>
                <a:sym typeface="Roboto"/>
              </a:rPr>
            </a:br>
            <a:r>
              <a:rPr b="1" lang="en">
                <a:solidFill>
                  <a:srgbClr val="FFFFFF"/>
                </a:solidFill>
                <a:latin typeface="Roboto"/>
                <a:ea typeface="Roboto"/>
                <a:cs typeface="Roboto"/>
                <a:sym typeface="Roboto"/>
              </a:rPr>
              <a:t>Director Compensation</a:t>
            </a:r>
            <a:endParaRPr b="1">
              <a:solidFill>
                <a:srgbClr val="FFFFFF"/>
              </a:solidFill>
              <a:latin typeface="Roboto"/>
              <a:ea typeface="Roboto"/>
              <a:cs typeface="Roboto"/>
              <a:sym typeface="Roboto"/>
            </a:endParaRPr>
          </a:p>
        </p:txBody>
      </p:sp>
      <p:sp>
        <p:nvSpPr>
          <p:cNvPr id="123" name="Google Shape;123;p18"/>
          <p:cNvSpPr txBox="1"/>
          <p:nvPr>
            <p:ph idx="1" type="body"/>
          </p:nvPr>
        </p:nvSpPr>
        <p:spPr>
          <a:xfrm>
            <a:off x="3168875" y="1710600"/>
            <a:ext cx="2808000" cy="28584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a:solidFill>
                  <a:srgbClr val="000000"/>
                </a:solidFill>
              </a:rPr>
              <a:t>480,739 observations and 76 columns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Firms’ financial data:</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Capitalization</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Efficiency </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Financial soundness </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Solvency</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Liquidity</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Profitability</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Valuation ratios</a:t>
            </a:r>
            <a:endParaRPr>
              <a:solidFill>
                <a:srgbClr val="000000"/>
              </a:solidFill>
            </a:endParaRPr>
          </a:p>
        </p:txBody>
      </p:sp>
      <p:sp>
        <p:nvSpPr>
          <p:cNvPr id="124" name="Google Shape;124;p18"/>
          <p:cNvSpPr txBox="1"/>
          <p:nvPr/>
        </p:nvSpPr>
        <p:spPr>
          <a:xfrm>
            <a:off x="3169175" y="1095275"/>
            <a:ext cx="2807400" cy="6156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Compustat:</a:t>
            </a:r>
            <a:br>
              <a:rPr lang="en">
                <a:solidFill>
                  <a:srgbClr val="FFFFFF"/>
                </a:solidFill>
                <a:latin typeface="Roboto"/>
                <a:ea typeface="Roboto"/>
                <a:cs typeface="Roboto"/>
                <a:sym typeface="Roboto"/>
              </a:rPr>
            </a:br>
            <a:r>
              <a:rPr b="1" lang="en">
                <a:solidFill>
                  <a:srgbClr val="FFFFFF"/>
                </a:solidFill>
                <a:latin typeface="Roboto"/>
                <a:ea typeface="Roboto"/>
                <a:cs typeface="Roboto"/>
                <a:sym typeface="Roboto"/>
              </a:rPr>
              <a:t>Financial Ratios</a:t>
            </a:r>
            <a:endParaRPr b="1">
              <a:solidFill>
                <a:srgbClr val="FFFFFF"/>
              </a:solidFill>
              <a:latin typeface="Roboto"/>
              <a:ea typeface="Roboto"/>
              <a:cs typeface="Roboto"/>
              <a:sym typeface="Roboto"/>
            </a:endParaRPr>
          </a:p>
        </p:txBody>
      </p:sp>
      <p:sp>
        <p:nvSpPr>
          <p:cNvPr id="125" name="Google Shape;125;p18"/>
          <p:cNvSpPr txBox="1"/>
          <p:nvPr>
            <p:ph idx="1" type="body"/>
          </p:nvPr>
        </p:nvSpPr>
        <p:spPr>
          <a:xfrm>
            <a:off x="6034250" y="1710600"/>
            <a:ext cx="2808000" cy="28584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000000"/>
              </a:buClr>
              <a:buSzPts val="1200"/>
              <a:buChar char="❏"/>
            </a:pPr>
            <a:r>
              <a:rPr lang="en">
                <a:solidFill>
                  <a:srgbClr val="000000"/>
                </a:solidFill>
              </a:rPr>
              <a:t>757,192</a:t>
            </a:r>
            <a:r>
              <a:rPr lang="en">
                <a:solidFill>
                  <a:srgbClr val="000000"/>
                </a:solidFill>
              </a:rPr>
              <a:t> observations and 60 columns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Annual board-related metrics:</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Directors’ tenure on their respective boards and in their respective companies, </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Overall size of each director’s network</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Degree of nationality</a:t>
            </a:r>
            <a:endParaRPr>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Diversity of their board</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26" name="Google Shape;126;p18"/>
          <p:cNvSpPr txBox="1"/>
          <p:nvPr/>
        </p:nvSpPr>
        <p:spPr>
          <a:xfrm>
            <a:off x="6034247" y="1095275"/>
            <a:ext cx="2807400" cy="600300"/>
          </a:xfrm>
          <a:prstGeom prst="rect">
            <a:avLst/>
          </a:prstGeom>
          <a:solidFill>
            <a:schemeClr val="dk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BoardEx:</a:t>
            </a:r>
            <a:endParaRPr>
              <a:solidFill>
                <a:srgbClr val="FFFFFF"/>
              </a:solidFill>
              <a:latin typeface="Roboto"/>
              <a:ea typeface="Roboto"/>
              <a:cs typeface="Roboto"/>
              <a:sym typeface="Roboto"/>
            </a:endParaRPr>
          </a:p>
          <a:p>
            <a:pPr indent="0" lvl="0" marL="0" rtl="0" algn="ctr">
              <a:spcBef>
                <a:spcPts val="0"/>
              </a:spcBef>
              <a:spcAft>
                <a:spcPts val="0"/>
              </a:spcAft>
              <a:buNone/>
            </a:pPr>
            <a:r>
              <a:rPr b="1" lang="en" sz="1300">
                <a:solidFill>
                  <a:srgbClr val="FFFFFF"/>
                </a:solidFill>
                <a:latin typeface="Roboto"/>
                <a:ea typeface="Roboto"/>
                <a:cs typeface="Roboto"/>
                <a:sym typeface="Roboto"/>
              </a:rPr>
              <a:t>Organization Summary Analytics</a:t>
            </a:r>
            <a:endParaRPr b="1" sz="1300">
              <a:solidFill>
                <a:srgbClr val="FFFFFF"/>
              </a:solidFill>
              <a:latin typeface="Roboto"/>
              <a:ea typeface="Roboto"/>
              <a:cs typeface="Roboto"/>
              <a:sym typeface="Roboto"/>
            </a:endParaRPr>
          </a:p>
        </p:txBody>
      </p:sp>
      <p:sp>
        <p:nvSpPr>
          <p:cNvPr id="127" name="Google Shape;127;p18"/>
          <p:cNvSpPr txBox="1"/>
          <p:nvPr/>
        </p:nvSpPr>
        <p:spPr>
          <a:xfrm>
            <a:off x="6081524" y="700850"/>
            <a:ext cx="2938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Gill Sans"/>
                <a:ea typeface="Gill Sans"/>
                <a:cs typeface="Gill Sans"/>
                <a:sym typeface="Gill Sans"/>
              </a:rPr>
              <a:t>Data sourced from </a:t>
            </a:r>
            <a:r>
              <a:rPr lang="en" sz="700" u="sng">
                <a:solidFill>
                  <a:schemeClr val="hlink"/>
                </a:solidFill>
                <a:latin typeface="Gill Sans"/>
                <a:ea typeface="Gill Sans"/>
                <a:cs typeface="Gill Sans"/>
                <a:sym typeface="Gill Sans"/>
                <a:hlinkClick r:id="rId3"/>
              </a:rPr>
              <a:t>Wharton Research Data Services (WRDS)</a:t>
            </a:r>
            <a:endParaRPr sz="700">
              <a:latin typeface="Gill Sans"/>
              <a:ea typeface="Gill Sans"/>
              <a:cs typeface="Gill Sans"/>
              <a:sym typeface="Gill Sans"/>
            </a:endParaRPr>
          </a:p>
        </p:txBody>
      </p:sp>
      <p:sp>
        <p:nvSpPr>
          <p:cNvPr id="128" name="Google Shape;128;p18"/>
          <p:cNvSpPr txBox="1"/>
          <p:nvPr>
            <p:ph type="title"/>
          </p:nvPr>
        </p:nvSpPr>
        <p:spPr>
          <a:xfrm>
            <a:off x="302075" y="192025"/>
            <a:ext cx="63429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40"/>
              <a:t>We have used the following data sources.</a:t>
            </a:r>
            <a:endParaRPr b="1" sz="2440"/>
          </a:p>
        </p:txBody>
      </p:sp>
      <p:pic>
        <p:nvPicPr>
          <p:cNvPr id="129" name="Google Shape;129;p18"/>
          <p:cNvPicPr preferRelativeResize="0"/>
          <p:nvPr/>
        </p:nvPicPr>
        <p:blipFill rotWithShape="1">
          <a:blip r:embed="rId4">
            <a:alphaModFix/>
          </a:blip>
          <a:srcRect b="25117" l="0" r="0" t="25958"/>
          <a:stretch/>
        </p:blipFill>
        <p:spPr>
          <a:xfrm>
            <a:off x="6288410" y="96152"/>
            <a:ext cx="2423726" cy="71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39288" y="103375"/>
            <a:ext cx="78654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Our target variable and features are defined as:</a:t>
            </a:r>
            <a:endParaRPr b="1"/>
          </a:p>
        </p:txBody>
      </p:sp>
      <p:pic>
        <p:nvPicPr>
          <p:cNvPr id="135" name="Google Shape;135;p19"/>
          <p:cNvPicPr preferRelativeResize="0"/>
          <p:nvPr/>
        </p:nvPicPr>
        <p:blipFill>
          <a:blip r:embed="rId3">
            <a:alphaModFix/>
          </a:blip>
          <a:stretch>
            <a:fillRect/>
          </a:stretch>
        </p:blipFill>
        <p:spPr>
          <a:xfrm>
            <a:off x="1041338" y="413849"/>
            <a:ext cx="6942824" cy="43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Preparation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This is how we engineered the target variable</a:t>
            </a:r>
            <a:endParaRPr b="1"/>
          </a:p>
          <a:p>
            <a:pPr indent="0" lvl="0" marL="0" rtl="0" algn="l">
              <a:spcBef>
                <a:spcPts val="0"/>
              </a:spcBef>
              <a:spcAft>
                <a:spcPts val="0"/>
              </a:spcAft>
              <a:buNone/>
            </a:pPr>
            <a:r>
              <a:t/>
            </a:r>
            <a:endParaRPr b="1"/>
          </a:p>
        </p:txBody>
      </p:sp>
      <p:sp>
        <p:nvSpPr>
          <p:cNvPr id="146" name="Google Shape;146;p21"/>
          <p:cNvSpPr txBox="1"/>
          <p:nvPr>
            <p:ph idx="1" type="body"/>
          </p:nvPr>
        </p:nvSpPr>
        <p:spPr>
          <a:xfrm>
            <a:off x="311700" y="1087200"/>
            <a:ext cx="8520600" cy="3468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Aggregated director-level instances </a:t>
            </a:r>
            <a:r>
              <a:rPr b="1" lang="en">
                <a:solidFill>
                  <a:srgbClr val="000000"/>
                </a:solidFill>
              </a:rPr>
              <a:t>by company and year </a:t>
            </a:r>
            <a:r>
              <a:rPr lang="en">
                <a:solidFill>
                  <a:srgbClr val="000000"/>
                </a:solidFill>
              </a:rPr>
              <a:t>to get the average board </a:t>
            </a:r>
            <a:r>
              <a:rPr lang="en">
                <a:solidFill>
                  <a:srgbClr val="000000"/>
                </a:solidFill>
              </a:rPr>
              <a:t>characteristics</a:t>
            </a:r>
            <a:r>
              <a:rPr lang="en">
                <a:solidFill>
                  <a:srgbClr val="000000"/>
                </a:solidFill>
              </a:rPr>
              <a:t> and </a:t>
            </a:r>
            <a:r>
              <a:rPr lang="en">
                <a:solidFill>
                  <a:srgbClr val="000000"/>
                </a:solidFill>
              </a:rPr>
              <a:t>company</a:t>
            </a:r>
            <a:r>
              <a:rPr lang="en">
                <a:solidFill>
                  <a:srgbClr val="000000"/>
                </a:solidFill>
              </a:rPr>
              <a:t> information on company-level</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a:t>
            </a:r>
            <a:r>
              <a:rPr lang="en">
                <a:solidFill>
                  <a:srgbClr val="000000"/>
                </a:solidFill>
              </a:rPr>
              <a:t>sed the </a:t>
            </a:r>
            <a:r>
              <a:rPr b="1" lang="en">
                <a:solidFill>
                  <a:srgbClr val="000000"/>
                </a:solidFill>
              </a:rPr>
              <a:t>financial metrics from the last month</a:t>
            </a:r>
            <a:r>
              <a:rPr lang="en">
                <a:solidFill>
                  <a:srgbClr val="000000"/>
                </a:solidFill>
              </a:rPr>
              <a:t> of each year for each company; the </a:t>
            </a:r>
            <a:r>
              <a:rPr b="1" lang="en">
                <a:solidFill>
                  <a:srgbClr val="000000"/>
                </a:solidFill>
              </a:rPr>
              <a:t>year-end records</a:t>
            </a:r>
            <a:r>
              <a:rPr lang="en">
                <a:solidFill>
                  <a:srgbClr val="000000"/>
                </a:solidFill>
              </a:rPr>
              <a:t> present the snapshot/summary of performances of the year.</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a:t>
            </a:r>
            <a:r>
              <a:rPr lang="en">
                <a:solidFill>
                  <a:srgbClr val="000000"/>
                </a:solidFill>
              </a:rPr>
              <a:t>erged the three datasets based on common keys: </a:t>
            </a:r>
            <a:r>
              <a:rPr b="1" i="1" lang="en">
                <a:solidFill>
                  <a:srgbClr val="000000"/>
                </a:solidFill>
              </a:rPr>
              <a:t>‘TICKER’ </a:t>
            </a:r>
            <a:r>
              <a:rPr lang="en">
                <a:solidFill>
                  <a:srgbClr val="000000"/>
                </a:solidFill>
              </a:rPr>
              <a:t>and </a:t>
            </a:r>
            <a:r>
              <a:rPr b="1" i="1" lang="en">
                <a:solidFill>
                  <a:srgbClr val="000000"/>
                </a:solidFill>
              </a:rPr>
              <a:t>‘YEAR’</a:t>
            </a:r>
            <a:endParaRPr b="1" i="1">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Normalization </a:t>
            </a:r>
            <a:r>
              <a:rPr lang="en">
                <a:solidFill>
                  <a:srgbClr val="000000"/>
                </a:solidFill>
              </a:rPr>
              <a:t>since we used </a:t>
            </a:r>
            <a:r>
              <a:rPr i="1" lang="en">
                <a:solidFill>
                  <a:srgbClr val="000000"/>
                </a:solidFill>
              </a:rPr>
              <a:t>k</a:t>
            </a:r>
            <a:r>
              <a:rPr lang="en">
                <a:solidFill>
                  <a:srgbClr val="000000"/>
                </a:solidFill>
              </a:rPr>
              <a:t>NN and neural nets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