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81" r:id="rId9"/>
    <p:sldId id="262" r:id="rId10"/>
    <p:sldId id="263" r:id="rId11"/>
    <p:sldId id="275" r:id="rId12"/>
    <p:sldId id="276" r:id="rId13"/>
    <p:sldId id="277" r:id="rId14"/>
    <p:sldId id="278" r:id="rId15"/>
    <p:sldId id="264" r:id="rId16"/>
    <p:sldId id="265" r:id="rId17"/>
    <p:sldId id="279" r:id="rId18"/>
    <p:sldId id="28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8F951-CBBE-41C9-98E4-0B31F6C8E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B04F43-60A9-474E-8C71-C45B816C4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4D10A-2B4D-41B5-A8D9-657C5120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38D7-E75F-4A86-8C74-EE7061C56D9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FB454-2754-4E7B-BA1A-F28EA01F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0BBDB-0E6C-4CA2-A654-4D30A0D1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BD1F-A643-44D7-A35A-690771D6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79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8C867-8CCF-49B2-B097-89479F51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9A68FD-E21C-48AE-BDAC-37C9EE890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21235-724E-4884-970D-57CD6388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38D7-E75F-4A86-8C74-EE7061C56D9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1DAA1-8D4A-4C79-9367-4F3FE0CD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0B6D02-3A1D-4F48-80AD-F7D259AF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BD1F-A643-44D7-A35A-690771D6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5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AF1066-D59A-4D38-B087-376FE1222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387982-FF0A-4E69-8766-90BECE242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517BD-116C-4AF1-BF47-08832D86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38D7-E75F-4A86-8C74-EE7061C56D9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82923-53BA-4527-AA92-F05768F7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82B8C-76D1-48E0-9EBE-1A790034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BD1F-A643-44D7-A35A-690771D6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6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BADBD-59B6-4E13-B908-913FC220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156E-541B-40DE-BE79-ADB408A62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7209F-9163-415F-AC94-1CC847F1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38D7-E75F-4A86-8C74-EE7061C56D9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3F327-EB54-4122-8B17-C4716BC3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2BDED-884F-44AC-B875-C83854CF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BD1F-A643-44D7-A35A-690771D6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9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6546F-95BA-44C1-A99F-E9649E15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CCE292-E894-46B7-A58F-F3400DA6F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EB50A-FB53-45BE-A19C-63C1318B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38D7-E75F-4A86-8C74-EE7061C56D9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C42C4-5671-4AD2-BAF6-36260ABB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B0B25-5299-41A9-A38D-6645D993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BD1F-A643-44D7-A35A-690771D6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5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45333-8C3E-43FB-9F5C-C50E5934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E0558-7FB3-4947-A820-0E0DAED07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CE23CB-663B-451B-8A5A-E41407F65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5B73E-5F00-447B-A734-792566EB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38D7-E75F-4A86-8C74-EE7061C56D9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65D54-4AC2-42DC-A4C9-DB401EAD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AFFC3-F0D4-43F0-80A0-5279B60E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BD1F-A643-44D7-A35A-690771D6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89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20EAA-749C-478F-9FEE-A9A5A772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A6EC1-C1A1-40BE-8998-7B4221D4B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340C36-8537-4669-974F-D5528D2E5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36D969-F464-4015-AEB4-E6A23F181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7155D8-3AF7-4907-A2A9-69E9EC80B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00AE85-3785-4C54-91CC-1854A52B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38D7-E75F-4A86-8C74-EE7061C56D9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7B0D97-4CD7-47D9-8963-0DA9E68E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100522-893B-4B84-9603-21EF8E33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BD1F-A643-44D7-A35A-690771D6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2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DB078-EEC7-4C2A-844B-AAEC64F9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15F477-4F9A-4789-8510-3E514511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38D7-E75F-4A86-8C74-EE7061C56D9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FCD5E5-2344-4BDB-99C0-37466E06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28BD46-2C8C-4C04-A7D0-71A687F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BD1F-A643-44D7-A35A-690771D6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B63E8D-8075-45B1-BD44-12876B43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38D7-E75F-4A86-8C74-EE7061C56D9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8218BC-7F02-4FEF-8ECE-EF4270CA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064F1B-7AF6-4F28-A422-5DCBD465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BD1F-A643-44D7-A35A-690771D6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3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E2BA1-270D-485F-8B8C-1AB08690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A2F3D-2C5E-4BDC-84A8-C4F99A22E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33D1CD-5DC3-47BE-90D8-58F61C51D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3ED2C5-2BA6-418E-A6B5-98109A4E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38D7-E75F-4A86-8C74-EE7061C56D9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23756-F07B-43E8-97FC-971B9826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DA56A-300F-4C42-AF3F-0C4B8D69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BD1F-A643-44D7-A35A-690771D6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494E9-BA24-4BA6-9390-E2D24B10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418840-2CD8-42B3-8F8A-66FAEAD33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248816-B073-4E78-A36C-396A665D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6D5429-A6CE-4FED-B44D-2775D5F7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38D7-E75F-4A86-8C74-EE7061C56D9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85F72F-7155-4962-A493-202A0324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0036C-9075-4F05-A22A-A242B8CC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BD1F-A643-44D7-A35A-690771D6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2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92B0C6-B115-464C-A284-38042880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2AB08-5CE9-40BF-A993-302376FFD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DD8E2-5D28-45FF-8DBE-F9F407A13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38D7-E75F-4A86-8C74-EE7061C56D92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BD0BF-7641-4725-87C8-D4324D9FE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ED67B-C4C7-4457-B103-9E2405B1C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BBD1F-A643-44D7-A35A-690771D6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8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8EDD6-DCEE-46CC-AECE-2C2CD1116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632" y="161204"/>
            <a:ext cx="1686791" cy="69604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约定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C626F-990B-443C-817B-87FCBDD9B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664" y="1435533"/>
            <a:ext cx="9144000" cy="3019509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zh-CN" altLang="en-US" dirty="0">
                <a:latin typeface="Microsoft PhagsPa" panose="020B0502040204020203" pitchFamily="34" charset="0"/>
              </a:rPr>
              <a:t>图中虚线代表可选，只有一端有节点的虚线代表任意次重复</a:t>
            </a:r>
            <a:endParaRPr lang="en-US" altLang="zh-CN" dirty="0">
              <a:latin typeface="Microsoft PhagsPa" panose="020B0502040204020203" pitchFamily="34" charset="0"/>
            </a:endParaRPr>
          </a:p>
          <a:p>
            <a:pPr marL="457200" indent="-457200" algn="l">
              <a:buAutoNum type="arabicPeriod"/>
            </a:pPr>
            <a:r>
              <a:rPr lang="zh-CN" altLang="en-US" dirty="0">
                <a:latin typeface="Microsoft PhagsPa" panose="020B0502040204020203" pitchFamily="34" charset="0"/>
              </a:rPr>
              <a:t>本抽象语法树不考虑逗号</a:t>
            </a:r>
            <a:r>
              <a:rPr lang="en-US" altLang="zh-CN" dirty="0">
                <a:latin typeface="Microsoft PhagsPa" panose="020B0502040204020203" pitchFamily="34" charset="0"/>
              </a:rPr>
              <a:t>,</a:t>
            </a:r>
            <a:r>
              <a:rPr lang="zh-CN" altLang="en-US" dirty="0">
                <a:latin typeface="Microsoft PhagsPa" panose="020B0502040204020203" pitchFamily="34" charset="0"/>
              </a:rPr>
              <a:t>和分号</a:t>
            </a:r>
            <a:r>
              <a:rPr lang="en-US" altLang="zh-CN" dirty="0">
                <a:latin typeface="Microsoft PhagsPa" panose="020B0502040204020203" pitchFamily="34" charset="0"/>
              </a:rPr>
              <a:t>;</a:t>
            </a:r>
            <a:r>
              <a:rPr lang="zh-CN" altLang="en-US" dirty="0">
                <a:latin typeface="Microsoft PhagsPa" panose="020B0502040204020203" pitchFamily="34" charset="0"/>
              </a:rPr>
              <a:t>等终结符</a:t>
            </a:r>
            <a:endParaRPr lang="en-US" altLang="zh-CN" dirty="0">
              <a:latin typeface="Microsoft PhagsPa" panose="020B0502040204020203" pitchFamily="34" charset="0"/>
            </a:endParaRPr>
          </a:p>
          <a:p>
            <a:pPr marL="457200" indent="-457200" algn="l">
              <a:buAutoNum type="arabicPeriod"/>
            </a:pPr>
            <a:r>
              <a:rPr lang="zh-CN" altLang="en-US" dirty="0">
                <a:latin typeface="Microsoft PhagsPa" panose="020B0502040204020203" pitchFamily="34" charset="0"/>
              </a:rPr>
              <a:t>部分情况下，</a:t>
            </a:r>
            <a:r>
              <a:rPr lang="en-US" altLang="zh-CN" dirty="0">
                <a:latin typeface="Microsoft PhagsPa" panose="020B0502040204020203" pitchFamily="34" charset="0"/>
              </a:rPr>
              <a:t>ID</a:t>
            </a:r>
            <a:r>
              <a:rPr lang="zh-CN" altLang="en-US" dirty="0">
                <a:latin typeface="Microsoft PhagsPa" panose="020B0502040204020203" pitchFamily="34" charset="0"/>
              </a:rPr>
              <a:t>作为节点的</a:t>
            </a:r>
            <a:r>
              <a:rPr lang="en-US" altLang="zh-CN" dirty="0">
                <a:latin typeface="Microsoft PhagsPa" panose="020B0502040204020203" pitchFamily="34" charset="0"/>
              </a:rPr>
              <a:t>value</a:t>
            </a:r>
            <a:r>
              <a:rPr lang="zh-CN" altLang="en-US" dirty="0">
                <a:latin typeface="Microsoft PhagsPa" panose="020B0502040204020203" pitchFamily="34" charset="0"/>
              </a:rPr>
              <a:t>值来处理</a:t>
            </a:r>
            <a:endParaRPr lang="en-US" altLang="zh-CN" dirty="0">
              <a:latin typeface="Microsoft PhagsPa" panose="020B0502040204020203" pitchFamily="34" charset="0"/>
            </a:endParaRPr>
          </a:p>
          <a:p>
            <a:pPr marL="457200" indent="-457200" algn="l">
              <a:buAutoNum type="arabicPeriod"/>
            </a:pPr>
            <a:r>
              <a:rPr lang="zh-CN" altLang="en-US" dirty="0">
                <a:latin typeface="Microsoft PhagsPa" panose="020B0502040204020203" pitchFamily="34" charset="0"/>
              </a:rPr>
              <a:t>节点中，不在单引号</a:t>
            </a:r>
            <a:r>
              <a:rPr lang="en-US" altLang="zh-CN" dirty="0">
                <a:latin typeface="Microsoft PhagsPa" panose="020B0502040204020203" pitchFamily="34" charset="0"/>
              </a:rPr>
              <a:t>’ ’</a:t>
            </a:r>
            <a:r>
              <a:rPr lang="zh-CN" altLang="en-US" dirty="0">
                <a:latin typeface="Microsoft PhagsPa" panose="020B0502040204020203" pitchFamily="34" charset="0"/>
              </a:rPr>
              <a:t>中的内容代表非终结符</a:t>
            </a:r>
            <a:endParaRPr lang="en-US" altLang="zh-CN" dirty="0">
              <a:latin typeface="Microsoft PhagsPa" panose="020B0502040204020203" pitchFamily="34" charset="0"/>
            </a:endParaRPr>
          </a:p>
          <a:p>
            <a:pPr marL="457200" indent="-457200" algn="l">
              <a:buAutoNum type="arabicPeriod"/>
            </a:pPr>
            <a:r>
              <a:rPr lang="zh-CN" altLang="en-US" dirty="0">
                <a:latin typeface="Microsoft PhagsPa" panose="020B0502040204020203" pitchFamily="34" charset="0"/>
              </a:rPr>
              <a:t>节点中，美元符</a:t>
            </a:r>
            <a:r>
              <a:rPr lang="en-US" altLang="zh-CN" dirty="0">
                <a:latin typeface="Microsoft PhagsPa" panose="020B0502040204020203" pitchFamily="34" charset="0"/>
              </a:rPr>
              <a:t>$</a:t>
            </a:r>
            <a:r>
              <a:rPr lang="zh-CN" altLang="en-US" dirty="0">
                <a:latin typeface="Microsoft PhagsPa" panose="020B0502040204020203" pitchFamily="34" charset="0"/>
              </a:rPr>
              <a:t>之后的部分属于节点的值</a:t>
            </a:r>
            <a:endParaRPr lang="en-US" altLang="zh-CN" dirty="0">
              <a:latin typeface="Microsoft PhagsPa" panose="020B0502040204020203" pitchFamily="34" charset="0"/>
            </a:endParaRPr>
          </a:p>
          <a:p>
            <a:pPr marL="457200" indent="-457200" algn="l">
              <a:buAutoNum type="arabicPeriod"/>
            </a:pPr>
            <a:r>
              <a:rPr lang="zh-CN" altLang="en-US" dirty="0">
                <a:latin typeface="Microsoft PhagsPa" panose="020B0502040204020203" pitchFamily="34" charset="0"/>
              </a:rPr>
              <a:t>节点中，尖括号</a:t>
            </a:r>
            <a:r>
              <a:rPr lang="en-US" altLang="zh-CN" dirty="0">
                <a:latin typeface="Microsoft PhagsPa" panose="020B0502040204020203" pitchFamily="34" charset="0"/>
              </a:rPr>
              <a:t>&lt;&gt;</a:t>
            </a:r>
            <a:r>
              <a:rPr lang="zh-CN" altLang="en-US" dirty="0">
                <a:latin typeface="Microsoft PhagsPa" panose="020B0502040204020203" pitchFamily="34" charset="0"/>
              </a:rPr>
              <a:t>内的内容是非终结符的值及其说明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BC9AA1-97C8-461E-BD84-7932CEC481A8}"/>
              </a:ext>
            </a:extLst>
          </p:cNvPr>
          <p:cNvSpPr txBox="1"/>
          <p:nvPr/>
        </p:nvSpPr>
        <p:spPr>
          <a:xfrm>
            <a:off x="9128413" y="5226628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梁芮槐</a:t>
            </a:r>
            <a:endParaRPr lang="en-US" altLang="zh-CN" b="1" dirty="0"/>
          </a:p>
          <a:p>
            <a:r>
              <a:rPr lang="en-US" altLang="zh-CN" b="1" dirty="0"/>
              <a:t>2019302789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3769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6A65BFF9-8D9A-454E-83E8-860491071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1106"/>
            <a:ext cx="6811916" cy="3385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T9</a:t>
            </a:r>
            <a:r>
              <a:rPr lang="zh-CN" altLang="en-US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：</a:t>
            </a:r>
            <a:r>
              <a:rPr lang="en-US" altLang="zh-CN" sz="16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base_type_spec</a:t>
            </a:r>
            <a:r>
              <a:rPr lang="en-US" altLang="zh-CN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 : floating_pt_type|integer_type|'char'|'string'|'</a:t>
            </a:r>
            <a:r>
              <a:rPr lang="en-US" altLang="zh-CN" sz="16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boolean</a:t>
            </a:r>
            <a:r>
              <a:rPr lang="en-US" altLang="zh-CN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’;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F4DAC06-A14D-41CB-9CC6-9C49E9E6B526}"/>
              </a:ext>
            </a:extLst>
          </p:cNvPr>
          <p:cNvSpPr/>
          <p:nvPr/>
        </p:nvSpPr>
        <p:spPr>
          <a:xfrm>
            <a:off x="1719695" y="2242757"/>
            <a:ext cx="7190509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floating_pt_type|integer_type</a:t>
            </a:r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 |‘char’|’string’|’</a:t>
            </a:r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boolean</a:t>
            </a:r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36393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6A65BFF9-8D9A-454E-83E8-860491071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59" y="1251888"/>
            <a:ext cx="6811916" cy="3385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T10</a:t>
            </a:r>
            <a:r>
              <a:rPr lang="zh-CN" altLang="en-US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： </a:t>
            </a:r>
            <a:r>
              <a:rPr lang="en-US" altLang="zh-CN" sz="16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floating_pt_type</a:t>
            </a:r>
            <a:r>
              <a:rPr lang="en-US" altLang="zh-CN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 : 'float' | 'double' | 'long double’;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ED8D1F-A349-4686-9FBD-A1DB86A75CFD}"/>
              </a:ext>
            </a:extLst>
          </p:cNvPr>
          <p:cNvSpPr/>
          <p:nvPr/>
        </p:nvSpPr>
        <p:spPr>
          <a:xfrm>
            <a:off x="1766454" y="2519796"/>
            <a:ext cx="7304810" cy="8001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floating_pt_type</a:t>
            </a:r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$&lt;‘</a:t>
            </a:r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float’|’double’|’long</a:t>
            </a:r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 double’&gt;</a:t>
            </a:r>
          </a:p>
        </p:txBody>
      </p:sp>
    </p:spTree>
    <p:extLst>
      <p:ext uri="{BB962C8B-B14F-4D97-AF65-F5344CB8AC3E}">
        <p14:creationId xmlns:p14="http://schemas.microsoft.com/office/powerpoint/2010/main" val="194130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1F56AB2-B9DB-474F-BF23-26ACBD6B9D6E}"/>
              </a:ext>
            </a:extLst>
          </p:cNvPr>
          <p:cNvSpPr/>
          <p:nvPr/>
        </p:nvSpPr>
        <p:spPr>
          <a:xfrm>
            <a:off x="3007975" y="2069539"/>
            <a:ext cx="4546023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signed_int</a:t>
            </a:r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 | </a:t>
            </a:r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unsigned_int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A65BFF9-8D9A-454E-83E8-860491071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1106"/>
            <a:ext cx="6811916" cy="3385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T11</a:t>
            </a:r>
            <a:r>
              <a:rPr lang="zh-CN" altLang="en-US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： </a:t>
            </a:r>
            <a:r>
              <a:rPr lang="en-US" altLang="zh-CN" sz="16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integer_type</a:t>
            </a:r>
            <a:r>
              <a:rPr lang="en-US" altLang="zh-CN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 : </a:t>
            </a:r>
            <a:r>
              <a:rPr lang="en-US" altLang="zh-CN" sz="16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signed_int</a:t>
            </a:r>
            <a:r>
              <a:rPr lang="en-US" altLang="zh-CN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 | </a:t>
            </a:r>
            <a:r>
              <a:rPr lang="en-US" altLang="zh-CN" sz="16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unsigned_int</a:t>
            </a:r>
            <a:r>
              <a:rPr lang="en-US" altLang="zh-CN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1543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6A65BFF9-8D9A-454E-83E8-860491071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1774"/>
            <a:ext cx="6811916" cy="10772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T12</a:t>
            </a:r>
            <a:r>
              <a:rPr lang="zh-CN" altLang="en-US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： </a:t>
            </a:r>
            <a:r>
              <a:rPr lang="en-US" altLang="zh-CN" sz="16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signed_int</a:t>
            </a:r>
            <a:r>
              <a:rPr lang="en-US" altLang="zh-CN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 : ('short'|'int16')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            |('long'|'int32')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            |('long long'|'int64')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            |'int8’;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3F77AB-0EAC-4B79-BE76-1C129FB9A51E}"/>
              </a:ext>
            </a:extLst>
          </p:cNvPr>
          <p:cNvSpPr/>
          <p:nvPr/>
        </p:nvSpPr>
        <p:spPr>
          <a:xfrm>
            <a:off x="1496291" y="2743200"/>
            <a:ext cx="9003722" cy="11585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signed_int</a:t>
            </a:r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$&lt;('short'|'int16')|('long'|'int32')|('long long'|'int64')|'int8’;&gt;</a:t>
            </a:r>
          </a:p>
        </p:txBody>
      </p:sp>
    </p:spTree>
    <p:extLst>
      <p:ext uri="{BB962C8B-B14F-4D97-AF65-F5344CB8AC3E}">
        <p14:creationId xmlns:p14="http://schemas.microsoft.com/office/powerpoint/2010/main" val="277089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6A65BFF9-8D9A-454E-83E8-860491071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1774"/>
            <a:ext cx="6811916" cy="10772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T13</a:t>
            </a:r>
            <a:r>
              <a:rPr lang="zh-CN" altLang="en-US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： </a:t>
            </a:r>
            <a:r>
              <a:rPr lang="en-US" altLang="zh-CN" sz="16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unsigned_int</a:t>
            </a:r>
            <a:r>
              <a:rPr lang="en-US" altLang="zh-CN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 : ('unsigned short'| 'uint16')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            | ('unsigned long'| 'uint32')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            | ('unsigned long </a:t>
            </a:r>
            <a:r>
              <a:rPr lang="en-US" altLang="zh-CN" sz="16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long</a:t>
            </a:r>
            <a:r>
              <a:rPr lang="en-US" altLang="zh-CN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' | 'uint64')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Microsoft PhagsPa" panose="020B0502040204020203" pitchFamily="34" charset="0"/>
              </a:rPr>
              <a:t>            | 'uint8';</a:t>
            </a:r>
            <a:endParaRPr lang="zh-CN" altLang="zh-CN" sz="1600" dirty="0">
              <a:solidFill>
                <a:schemeClr val="tx1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BF77E9-46C6-42F5-9E5C-9E0B69BF7647}"/>
              </a:ext>
            </a:extLst>
          </p:cNvPr>
          <p:cNvSpPr/>
          <p:nvPr/>
        </p:nvSpPr>
        <p:spPr>
          <a:xfrm>
            <a:off x="1371600" y="2730211"/>
            <a:ext cx="9559636" cy="13975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unsigned_int</a:t>
            </a:r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$&lt;('unsigned short'| 'uint16')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| ('unsigned long'| 'uint32’ | ('unsigned long </a:t>
            </a:r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long</a:t>
            </a:r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' | 'uint64’ | 'uint8'&gt;</a:t>
            </a:r>
          </a:p>
        </p:txBody>
      </p:sp>
    </p:spTree>
    <p:extLst>
      <p:ext uri="{BB962C8B-B14F-4D97-AF65-F5344CB8AC3E}">
        <p14:creationId xmlns:p14="http://schemas.microsoft.com/office/powerpoint/2010/main" val="422581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661829-F477-4FAF-B82A-A7D683FE1381}"/>
              </a:ext>
            </a:extLst>
          </p:cNvPr>
          <p:cNvSpPr txBox="1"/>
          <p:nvPr/>
        </p:nvSpPr>
        <p:spPr>
          <a:xfrm>
            <a:off x="722168" y="587086"/>
            <a:ext cx="6236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PhagsPa" panose="020B0502040204020203" pitchFamily="34" charset="0"/>
              </a:rPr>
              <a:t>T14</a:t>
            </a:r>
            <a:r>
              <a:rPr lang="zh-CN" altLang="en-US" sz="2400" dirty="0">
                <a:latin typeface="Microsoft PhagsPa" panose="020B0502040204020203" pitchFamily="34" charset="0"/>
              </a:rPr>
              <a:t>：</a:t>
            </a:r>
            <a:r>
              <a:rPr lang="en-US" altLang="zh-CN" sz="2400" dirty="0">
                <a:latin typeface="Microsoft PhagsPa" panose="020B0502040204020203" pitchFamily="34" charset="0"/>
              </a:rPr>
              <a:t>declarators : declarator (‘,’ declarator)*;</a:t>
            </a:r>
            <a:endParaRPr lang="zh-CN" altLang="en-US" sz="2400" dirty="0">
              <a:latin typeface="Microsoft PhagsPa" panose="020B05020402040202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F56AB2-B9DB-474F-BF23-26ACBD6B9D6E}"/>
              </a:ext>
            </a:extLst>
          </p:cNvPr>
          <p:cNvSpPr/>
          <p:nvPr/>
        </p:nvSpPr>
        <p:spPr>
          <a:xfrm>
            <a:off x="1195449" y="1777247"/>
            <a:ext cx="2438400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declarator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6800B0-CB9B-4415-9D37-0DEA76C08328}"/>
              </a:ext>
            </a:extLst>
          </p:cNvPr>
          <p:cNvSpPr/>
          <p:nvPr/>
        </p:nvSpPr>
        <p:spPr>
          <a:xfrm>
            <a:off x="4705076" y="1777247"/>
            <a:ext cx="2438400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declarator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A33035C-425C-47C6-A230-8FF4DEE47F2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633849" y="2131666"/>
            <a:ext cx="1071227" cy="0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CD28425-925A-4F82-9059-496E2544E88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143476" y="2131666"/>
            <a:ext cx="1127688" cy="0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2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1F56AB2-B9DB-474F-BF23-26ACBD6B9D6E}"/>
              </a:ext>
            </a:extLst>
          </p:cNvPr>
          <p:cNvSpPr/>
          <p:nvPr/>
        </p:nvSpPr>
        <p:spPr>
          <a:xfrm>
            <a:off x="1801855" y="1281108"/>
            <a:ext cx="5143500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simple_declarator</a:t>
            </a:r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 | </a:t>
            </a:r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array_declarator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614C48-4314-4026-AFB0-2F3512724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332"/>
            <a:ext cx="7928264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T15</a:t>
            </a:r>
            <a:r>
              <a:rPr lang="zh-CN" altLang="en-US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declarator :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simple_declarator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 |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array_declarator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03601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29B41E64-7E45-482A-822C-FF6890C3EF22}"/>
              </a:ext>
            </a:extLst>
          </p:cNvPr>
          <p:cNvSpPr/>
          <p:nvPr/>
        </p:nvSpPr>
        <p:spPr>
          <a:xfrm>
            <a:off x="2715165" y="2529821"/>
            <a:ext cx="876947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ID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614C48-4314-4026-AFB0-2F3512724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332"/>
            <a:ext cx="7928264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T16</a:t>
            </a:r>
            <a:r>
              <a:rPr lang="zh-CN" altLang="en-US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：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simple_declarator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 : ID ('='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or_expr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)?;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AD2FC51-67B7-4017-A648-CA475A78F5B9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6195038" y="2482213"/>
            <a:ext cx="1085526" cy="15494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C34E7A9-07DB-4F78-A0CA-4A7E169DF245}"/>
              </a:ext>
            </a:extLst>
          </p:cNvPr>
          <p:cNvSpPr/>
          <p:nvPr/>
        </p:nvSpPr>
        <p:spPr>
          <a:xfrm>
            <a:off x="7441301" y="4031667"/>
            <a:ext cx="1725537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or_expr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2E2DE8-FC1E-4693-AE13-C54262766A8A}"/>
              </a:ext>
            </a:extLst>
          </p:cNvPr>
          <p:cNvSpPr/>
          <p:nvPr/>
        </p:nvSpPr>
        <p:spPr>
          <a:xfrm>
            <a:off x="5756564" y="4031667"/>
            <a:ext cx="876947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ID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E6CAB4-BE47-4965-B175-DA35D78EA161}"/>
              </a:ext>
            </a:extLst>
          </p:cNvPr>
          <p:cNvSpPr/>
          <p:nvPr/>
        </p:nvSpPr>
        <p:spPr>
          <a:xfrm>
            <a:off x="6417795" y="1773376"/>
            <a:ext cx="1725537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assign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240511-CC4C-4A43-AC75-B0D40EA1EC46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7280564" y="2482213"/>
            <a:ext cx="1023506" cy="15494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440DBA4-1B87-489C-9020-210A382711D6}"/>
              </a:ext>
            </a:extLst>
          </p:cNvPr>
          <p:cNvSpPr txBox="1"/>
          <p:nvPr/>
        </p:nvSpPr>
        <p:spPr>
          <a:xfrm>
            <a:off x="4177145" y="25821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129988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05A9F1F1-98D1-4F8D-A72D-17CD3A0A356B}"/>
              </a:ext>
            </a:extLst>
          </p:cNvPr>
          <p:cNvSpPr/>
          <p:nvPr/>
        </p:nvSpPr>
        <p:spPr>
          <a:xfrm>
            <a:off x="4794758" y="1774676"/>
            <a:ext cx="2438400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array_declarator</a:t>
            </a:r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$&lt;ID&gt;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BE7EC39-7152-4AB8-9C75-F8F27E9CF833}"/>
              </a:ext>
            </a:extLst>
          </p:cNvPr>
          <p:cNvCxnSpPr>
            <a:cxnSpLocks/>
            <a:stCxn id="33" idx="2"/>
            <a:endCxn id="14" idx="0"/>
          </p:cNvCxnSpPr>
          <p:nvPr/>
        </p:nvCxnSpPr>
        <p:spPr>
          <a:xfrm>
            <a:off x="6013958" y="2483513"/>
            <a:ext cx="1572492" cy="1433852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8614C48-4314-4026-AFB0-2F3512724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332"/>
            <a:ext cx="7928264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T17</a:t>
            </a:r>
            <a:r>
              <a:rPr lang="zh-CN" altLang="en-US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：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array_declarator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 : ID '['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or_expr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 ']' ('='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exp_list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)?;</a:t>
            </a:r>
            <a:endParaRPr lang="zh-CN" altLang="zh-CN" sz="2400" dirty="0">
              <a:solidFill>
                <a:schemeClr val="tx1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0AA3E1-BA9E-4271-8C97-E70B3418CD55}"/>
              </a:ext>
            </a:extLst>
          </p:cNvPr>
          <p:cNvSpPr/>
          <p:nvPr/>
        </p:nvSpPr>
        <p:spPr>
          <a:xfrm>
            <a:off x="3514945" y="3917364"/>
            <a:ext cx="1779223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or_expr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4E86B8F-F221-4817-B713-1D3517EED869}"/>
              </a:ext>
            </a:extLst>
          </p:cNvPr>
          <p:cNvCxnSpPr>
            <a:cxnSpLocks/>
            <a:stCxn id="24" idx="0"/>
            <a:endCxn id="33" idx="2"/>
          </p:cNvCxnSpPr>
          <p:nvPr/>
        </p:nvCxnSpPr>
        <p:spPr>
          <a:xfrm flipV="1">
            <a:off x="4404557" y="2483513"/>
            <a:ext cx="1609401" cy="14338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8851F9B-4308-4907-987D-FAD4D6D3945B}"/>
              </a:ext>
            </a:extLst>
          </p:cNvPr>
          <p:cNvSpPr/>
          <p:nvPr/>
        </p:nvSpPr>
        <p:spPr>
          <a:xfrm>
            <a:off x="6661659" y="3917365"/>
            <a:ext cx="1849582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exp_list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3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661829-F477-4FAF-B82A-A7D683FE1381}"/>
              </a:ext>
            </a:extLst>
          </p:cNvPr>
          <p:cNvSpPr txBox="1"/>
          <p:nvPr/>
        </p:nvSpPr>
        <p:spPr>
          <a:xfrm>
            <a:off x="722168" y="587086"/>
            <a:ext cx="5716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PhagsPa" panose="020B0502040204020203" pitchFamily="34" charset="0"/>
              </a:rPr>
              <a:t>T18</a:t>
            </a:r>
            <a:r>
              <a:rPr lang="zh-CN" altLang="en-US" sz="2400" dirty="0">
                <a:latin typeface="Microsoft PhagsPa" panose="020B0502040204020203" pitchFamily="34" charset="0"/>
              </a:rPr>
              <a:t> ：</a:t>
            </a:r>
            <a:r>
              <a:rPr lang="en-US" altLang="zh-CN" sz="2400" dirty="0" err="1">
                <a:latin typeface="Microsoft PhagsPa" panose="020B0502040204020203" pitchFamily="34" charset="0"/>
              </a:rPr>
              <a:t>exp_list</a:t>
            </a:r>
            <a:r>
              <a:rPr lang="en-US" altLang="zh-CN" sz="2400" dirty="0">
                <a:latin typeface="Microsoft PhagsPa" panose="020B0502040204020203" pitchFamily="34" charset="0"/>
              </a:rPr>
              <a:t> : ‘[’ </a:t>
            </a:r>
            <a:r>
              <a:rPr lang="en-US" altLang="zh-CN" sz="2400" dirty="0" err="1">
                <a:latin typeface="Microsoft PhagsPa" panose="020B0502040204020203" pitchFamily="34" charset="0"/>
              </a:rPr>
              <a:t>or_expr</a:t>
            </a:r>
            <a:r>
              <a:rPr lang="en-US" altLang="zh-CN" sz="2400" dirty="0">
                <a:latin typeface="Microsoft PhagsPa" panose="020B0502040204020203" pitchFamily="34" charset="0"/>
              </a:rPr>
              <a:t> (‘,’ </a:t>
            </a:r>
            <a:r>
              <a:rPr lang="en-US" altLang="zh-CN" sz="2400" dirty="0" err="1">
                <a:latin typeface="Microsoft PhagsPa" panose="020B0502040204020203" pitchFamily="34" charset="0"/>
              </a:rPr>
              <a:t>or_expr</a:t>
            </a:r>
            <a:r>
              <a:rPr lang="en-US" altLang="zh-CN" sz="2400" dirty="0">
                <a:latin typeface="Microsoft PhagsPa" panose="020B0502040204020203" pitchFamily="34" charset="0"/>
              </a:rPr>
              <a:t>)* ‘]’;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6800B0-CB9B-4415-9D37-0DEA76C08328}"/>
              </a:ext>
            </a:extLst>
          </p:cNvPr>
          <p:cNvSpPr/>
          <p:nvPr/>
        </p:nvSpPr>
        <p:spPr>
          <a:xfrm>
            <a:off x="2991664" y="2720163"/>
            <a:ext cx="2438400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or_expr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7D69121-7CBE-4D19-B3F5-CD43CA23F4A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5430064" y="3074582"/>
            <a:ext cx="442101" cy="0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53E74F7-5ED7-4442-9411-DC5C6B2AF594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8310565" y="3074582"/>
            <a:ext cx="656790" cy="0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64764AC-EC25-42EC-A0CA-564B309A85F6}"/>
              </a:ext>
            </a:extLst>
          </p:cNvPr>
          <p:cNvSpPr/>
          <p:nvPr/>
        </p:nvSpPr>
        <p:spPr>
          <a:xfrm>
            <a:off x="5872165" y="2720163"/>
            <a:ext cx="2438400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or_expr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64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661829-F477-4FAF-B82A-A7D683FE1381}"/>
              </a:ext>
            </a:extLst>
          </p:cNvPr>
          <p:cNvSpPr txBox="1"/>
          <p:nvPr/>
        </p:nvSpPr>
        <p:spPr>
          <a:xfrm>
            <a:off x="722168" y="587086"/>
            <a:ext cx="276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PhagsPa" panose="020B0502040204020203" pitchFamily="34" charset="0"/>
              </a:rPr>
              <a:t>T1</a:t>
            </a:r>
            <a:r>
              <a:rPr lang="zh-CN" altLang="en-US" sz="2400" dirty="0">
                <a:latin typeface="Microsoft PhagsPa" panose="020B0502040204020203" pitchFamily="34" charset="0"/>
              </a:rPr>
              <a:t>：</a:t>
            </a:r>
            <a:r>
              <a:rPr lang="en-US" altLang="zh-CN" sz="2400" dirty="0">
                <a:latin typeface="Microsoft PhagsPa" panose="020B0502040204020203" pitchFamily="34" charset="0"/>
              </a:rPr>
              <a:t>s : definition+;</a:t>
            </a:r>
            <a:endParaRPr lang="zh-CN" altLang="en-US" sz="2400" dirty="0">
              <a:latin typeface="Microsoft PhagsPa" panose="020B05020402040202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F56AB2-B9DB-474F-BF23-26ACBD6B9D6E}"/>
              </a:ext>
            </a:extLst>
          </p:cNvPr>
          <p:cNvSpPr/>
          <p:nvPr/>
        </p:nvSpPr>
        <p:spPr>
          <a:xfrm>
            <a:off x="1195449" y="1777247"/>
            <a:ext cx="2438400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definition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6800B0-CB9B-4415-9D37-0DEA76C08328}"/>
              </a:ext>
            </a:extLst>
          </p:cNvPr>
          <p:cNvSpPr/>
          <p:nvPr/>
        </p:nvSpPr>
        <p:spPr>
          <a:xfrm>
            <a:off x="4783529" y="1777247"/>
            <a:ext cx="2438400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definition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A33035C-425C-47C6-A230-8FF4DEE47F2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633849" y="2131666"/>
            <a:ext cx="1149680" cy="0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CD28425-925A-4F82-9059-496E2544E887}"/>
              </a:ext>
            </a:extLst>
          </p:cNvPr>
          <p:cNvCxnSpPr>
            <a:cxnSpLocks/>
          </p:cNvCxnSpPr>
          <p:nvPr/>
        </p:nvCxnSpPr>
        <p:spPr>
          <a:xfrm>
            <a:off x="7221929" y="2127998"/>
            <a:ext cx="1149680" cy="0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12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1F56AB2-B9DB-474F-BF23-26ACBD6B9D6E}"/>
              </a:ext>
            </a:extLst>
          </p:cNvPr>
          <p:cNvSpPr/>
          <p:nvPr/>
        </p:nvSpPr>
        <p:spPr>
          <a:xfrm>
            <a:off x="1710996" y="3118500"/>
            <a:ext cx="2175083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xor_expr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276DF5-6A96-4A1C-AEBD-BCB53C48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8" y="1188614"/>
            <a:ext cx="8016949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T19</a:t>
            </a:r>
            <a:r>
              <a:rPr lang="zh-CN" altLang="en-US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：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or_expr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 :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xor_expr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 ('|'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xor_expr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)*;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5A719F9-FA46-4A17-8325-33E6ECD2EEFF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886079" y="3472919"/>
            <a:ext cx="1708541" cy="0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1D445A-ED55-43C2-8518-4F70A7378ED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20446" y="3472919"/>
            <a:ext cx="1561174" cy="0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59D7DB5-4812-4C38-B9C8-5569CC59D336}"/>
              </a:ext>
            </a:extLst>
          </p:cNvPr>
          <p:cNvSpPr/>
          <p:nvPr/>
        </p:nvSpPr>
        <p:spPr>
          <a:xfrm>
            <a:off x="5594620" y="3118500"/>
            <a:ext cx="2125826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xor_expr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60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276DF5-6A96-4A1C-AEBD-BCB53C48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8" y="1188614"/>
            <a:ext cx="8016949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T20</a:t>
            </a:r>
            <a:r>
              <a:rPr lang="zh-CN" altLang="en-US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：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xor_expr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 :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and_expr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 ('^'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and_expr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)*;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079299-9B3D-435E-88F4-15A66B61669F}"/>
              </a:ext>
            </a:extLst>
          </p:cNvPr>
          <p:cNvSpPr/>
          <p:nvPr/>
        </p:nvSpPr>
        <p:spPr>
          <a:xfrm>
            <a:off x="1710996" y="3118500"/>
            <a:ext cx="2175083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and_expr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A64A101-402E-463C-A459-5379E11A6CA1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3886079" y="3472919"/>
            <a:ext cx="1573982" cy="0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28D0514-DA2A-4969-9C5D-EC9D14989CD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585887" y="3472919"/>
            <a:ext cx="1561174" cy="0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59A7E92-4181-4362-9B1B-3B31AFB84257}"/>
              </a:ext>
            </a:extLst>
          </p:cNvPr>
          <p:cNvSpPr/>
          <p:nvPr/>
        </p:nvSpPr>
        <p:spPr>
          <a:xfrm>
            <a:off x="5460061" y="3118500"/>
            <a:ext cx="2125826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and_expr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5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276DF5-6A96-4A1C-AEBD-BCB53C48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8" y="1188614"/>
            <a:ext cx="8016949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T21</a:t>
            </a:r>
            <a:r>
              <a:rPr lang="zh-CN" altLang="en-US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：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and_expr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 :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shift_expr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 ('&amp;'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shift_expr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)*;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12A7EE-3031-44D4-88DC-5FDEBB6C2E53}"/>
              </a:ext>
            </a:extLst>
          </p:cNvPr>
          <p:cNvSpPr/>
          <p:nvPr/>
        </p:nvSpPr>
        <p:spPr>
          <a:xfrm>
            <a:off x="1710996" y="3118500"/>
            <a:ext cx="2175083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shift_expr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CE621CE-285C-4139-BBF3-6A91A92BA91E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3886079" y="3472919"/>
            <a:ext cx="1635803" cy="0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BE5E046-B8B8-4478-90A9-A87723351B4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647708" y="3472919"/>
            <a:ext cx="1561174" cy="0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C0CA81D-AAE5-4832-B29E-44474E08B413}"/>
              </a:ext>
            </a:extLst>
          </p:cNvPr>
          <p:cNvSpPr/>
          <p:nvPr/>
        </p:nvSpPr>
        <p:spPr>
          <a:xfrm>
            <a:off x="5521882" y="3118500"/>
            <a:ext cx="2125826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shift_expr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9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276DF5-6A96-4A1C-AEBD-BCB53C48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8" y="1188614"/>
            <a:ext cx="8016949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T22</a:t>
            </a:r>
            <a:r>
              <a:rPr lang="zh-CN" altLang="en-US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：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shift_expr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 :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add_expr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 (('&gt;&gt;' | '&lt;&lt;')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add_expr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)*;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870B88-DC0D-4575-BEC4-282E386F1C52}"/>
              </a:ext>
            </a:extLst>
          </p:cNvPr>
          <p:cNvSpPr/>
          <p:nvPr/>
        </p:nvSpPr>
        <p:spPr>
          <a:xfrm>
            <a:off x="1710996" y="3118500"/>
            <a:ext cx="2175083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add_expr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D2AB27E-9A99-4CD3-B3EF-68613B482210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3886079" y="3472919"/>
            <a:ext cx="1414977" cy="0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F8A1736-A986-4D48-9564-9293546BCF4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26882" y="3472919"/>
            <a:ext cx="1561174" cy="0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A93A781-61CA-4AFB-BEAA-0DD095775B6C}"/>
              </a:ext>
            </a:extLst>
          </p:cNvPr>
          <p:cNvSpPr/>
          <p:nvPr/>
        </p:nvSpPr>
        <p:spPr>
          <a:xfrm>
            <a:off x="5301056" y="3118500"/>
            <a:ext cx="2125826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add_expr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575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276DF5-6A96-4A1C-AEBD-BCB53C48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8" y="1188614"/>
            <a:ext cx="8016949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T23</a:t>
            </a:r>
            <a:r>
              <a:rPr lang="zh-CN" altLang="en-US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：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add_expr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 :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mult_expr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 (('+' | '-')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mult_expr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)*;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4B186C-DE2F-4520-8A59-625C3B820184}"/>
              </a:ext>
            </a:extLst>
          </p:cNvPr>
          <p:cNvSpPr/>
          <p:nvPr/>
        </p:nvSpPr>
        <p:spPr>
          <a:xfrm>
            <a:off x="1710996" y="3118500"/>
            <a:ext cx="2175083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mult_expr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4947B1B-F5C1-46B1-86B4-45BC8E56D7BC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3886079" y="3472919"/>
            <a:ext cx="1443572" cy="0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CD833C4-D7C8-4053-9819-5CDD38C999B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55477" y="3472919"/>
            <a:ext cx="1561174" cy="0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FB5F4C2-B700-4DE8-BB17-8264505C63D9}"/>
              </a:ext>
            </a:extLst>
          </p:cNvPr>
          <p:cNvSpPr/>
          <p:nvPr/>
        </p:nvSpPr>
        <p:spPr>
          <a:xfrm>
            <a:off x="5329651" y="3118500"/>
            <a:ext cx="2125826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mult_expr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7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276DF5-6A96-4A1C-AEBD-BCB53C48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8" y="1188614"/>
            <a:ext cx="8016949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T24</a:t>
            </a:r>
            <a:r>
              <a:rPr lang="zh-CN" altLang="en-US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：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mult_expr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 :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unary_expr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 (('*' |'/'|'%')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unary_expr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)*;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FAA534-C089-4612-82F3-17FDBBE5D278}"/>
              </a:ext>
            </a:extLst>
          </p:cNvPr>
          <p:cNvSpPr/>
          <p:nvPr/>
        </p:nvSpPr>
        <p:spPr>
          <a:xfrm>
            <a:off x="1710996" y="3118500"/>
            <a:ext cx="2175083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unary_expr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4CEF85B-740A-49F0-932A-77C0990A2BB9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3886079" y="3472919"/>
            <a:ext cx="1564880" cy="0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DDEEE68-9589-4038-A6B7-5A54D0B027B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576785" y="3472919"/>
            <a:ext cx="1561174" cy="0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1D50BCE-533C-4D75-BFED-7A8F392286BC}"/>
              </a:ext>
            </a:extLst>
          </p:cNvPr>
          <p:cNvSpPr/>
          <p:nvPr/>
        </p:nvSpPr>
        <p:spPr>
          <a:xfrm>
            <a:off x="5450959" y="3118500"/>
            <a:ext cx="2125826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unary_expr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7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276DF5-6A96-4A1C-AEBD-BCB53C48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8" y="1188614"/>
            <a:ext cx="8016949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T25</a:t>
            </a:r>
            <a:r>
              <a:rPr lang="zh-CN" altLang="en-US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： </a:t>
            </a:r>
            <a:r>
              <a:rPr lang="en-US" altLang="zh-CN" sz="24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unary_expr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 : ('-'| '+' | '~')? literal;</a:t>
            </a:r>
            <a:endParaRPr lang="zh-CN" altLang="zh-CN" sz="2400" dirty="0">
              <a:solidFill>
                <a:schemeClr val="tx1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92CA49-C964-4ACF-8B6B-7C5D0C1BB9BF}"/>
              </a:ext>
            </a:extLst>
          </p:cNvPr>
          <p:cNvSpPr/>
          <p:nvPr/>
        </p:nvSpPr>
        <p:spPr>
          <a:xfrm>
            <a:off x="3686638" y="2605437"/>
            <a:ext cx="2175083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literal</a:t>
            </a:r>
          </a:p>
        </p:txBody>
      </p:sp>
    </p:spTree>
    <p:extLst>
      <p:ext uri="{BB962C8B-B14F-4D97-AF65-F5344CB8AC3E}">
        <p14:creationId xmlns:p14="http://schemas.microsoft.com/office/powerpoint/2010/main" val="1290841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1F56AB2-B9DB-474F-BF23-26ACBD6B9D6E}"/>
              </a:ext>
            </a:extLst>
          </p:cNvPr>
          <p:cNvSpPr/>
          <p:nvPr/>
        </p:nvSpPr>
        <p:spPr>
          <a:xfrm>
            <a:off x="855197" y="2240823"/>
            <a:ext cx="7969827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INTEGER | FLOATING_PT | CHAR | STRING | BOOLEAN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EA08FF-543E-4A73-9936-BEDD0CFCB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6513"/>
            <a:ext cx="9240030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T26</a:t>
            </a:r>
            <a:r>
              <a:rPr lang="zh-CN" altLang="en-US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Microsoft PhagsPa" panose="020B0502040204020203" pitchFamily="34" charset="0"/>
              </a:rPr>
              <a:t>literal : INTEGER | FLOATING_PT | CHAR | STRING | BOOLEAN;</a:t>
            </a:r>
            <a:r>
              <a:rPr lang="en-US" altLang="zh-CN" sz="900" dirty="0">
                <a:solidFill>
                  <a:srgbClr val="FFC66D"/>
                </a:solidFill>
                <a:latin typeface="Arial Unicode MS"/>
                <a:ea typeface="JetBrains Mono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04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661829-F477-4FAF-B82A-A7D683FE1381}"/>
              </a:ext>
            </a:extLst>
          </p:cNvPr>
          <p:cNvSpPr txBox="1"/>
          <p:nvPr/>
        </p:nvSpPr>
        <p:spPr>
          <a:xfrm>
            <a:off x="722168" y="587086"/>
            <a:ext cx="5759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latin typeface="Microsoft PhagsPa" panose="020B0502040204020203" pitchFamily="34" charset="0"/>
              </a:rPr>
              <a:t>T2</a:t>
            </a:r>
            <a:r>
              <a:rPr lang="zh-CN" altLang="en-US" sz="2400" dirty="0">
                <a:latin typeface="Microsoft PhagsPa" panose="020B0502040204020203" pitchFamily="34" charset="0"/>
              </a:rPr>
              <a:t>：</a:t>
            </a:r>
            <a:r>
              <a:rPr lang="en-US" altLang="zh-CN" sz="2400" dirty="0">
                <a:latin typeface="Microsoft PhagsPa" panose="020B0502040204020203" pitchFamily="34" charset="0"/>
              </a:rPr>
              <a:t>definition : (</a:t>
            </a:r>
            <a:r>
              <a:rPr lang="en-US" altLang="zh-CN" sz="2400" dirty="0" err="1">
                <a:latin typeface="Microsoft PhagsPa" panose="020B0502040204020203" pitchFamily="34" charset="0"/>
              </a:rPr>
              <a:t>type_decl</a:t>
            </a:r>
            <a:r>
              <a:rPr lang="en-US" altLang="zh-CN" sz="2400" dirty="0">
                <a:latin typeface="Microsoft PhagsPa" panose="020B0502040204020203" pitchFamily="34" charset="0"/>
              </a:rPr>
              <a:t> ‘;’ | module ‘;’);</a:t>
            </a:r>
            <a:endParaRPr lang="zh-CN" altLang="en-US" sz="2400" dirty="0">
              <a:latin typeface="Microsoft PhagsPa" panose="020B0502040204020203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6800B0-CB9B-4415-9D37-0DEA76C08328}"/>
              </a:ext>
            </a:extLst>
          </p:cNvPr>
          <p:cNvSpPr/>
          <p:nvPr/>
        </p:nvSpPr>
        <p:spPr>
          <a:xfrm>
            <a:off x="2765739" y="1554853"/>
            <a:ext cx="2882683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module | </a:t>
            </a:r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type_decl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1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661829-F477-4FAF-B82A-A7D683FE1381}"/>
              </a:ext>
            </a:extLst>
          </p:cNvPr>
          <p:cNvSpPr txBox="1"/>
          <p:nvPr/>
        </p:nvSpPr>
        <p:spPr>
          <a:xfrm>
            <a:off x="722168" y="587086"/>
            <a:ext cx="595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PhagsPa" panose="020B0502040204020203" pitchFamily="34" charset="0"/>
              </a:rPr>
              <a:t>T3</a:t>
            </a:r>
            <a:r>
              <a:rPr lang="zh-CN" altLang="en-US" sz="2400" dirty="0">
                <a:latin typeface="Microsoft PhagsPa" panose="020B0502040204020203" pitchFamily="34" charset="0"/>
              </a:rPr>
              <a:t>：</a:t>
            </a:r>
            <a:r>
              <a:rPr lang="en-US" altLang="zh-CN" sz="2400" dirty="0">
                <a:latin typeface="Microsoft PhagsPa" panose="020B0502040204020203" pitchFamily="34" charset="0"/>
              </a:rPr>
              <a:t>module : ’module’ ID ‘{’ definition+ ‘}’;</a:t>
            </a:r>
            <a:endParaRPr lang="zh-CN" altLang="en-US" sz="2400" dirty="0">
              <a:latin typeface="Microsoft PhagsPa" panose="020B05020402040202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F56AB2-B9DB-474F-BF23-26ACBD6B9D6E}"/>
              </a:ext>
            </a:extLst>
          </p:cNvPr>
          <p:cNvSpPr/>
          <p:nvPr/>
        </p:nvSpPr>
        <p:spPr>
          <a:xfrm>
            <a:off x="3793176" y="1866976"/>
            <a:ext cx="2438400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‘module’$&lt;ID&gt;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DBA677-B860-4E98-98F4-E58899CF6263}"/>
              </a:ext>
            </a:extLst>
          </p:cNvPr>
          <p:cNvSpPr/>
          <p:nvPr/>
        </p:nvSpPr>
        <p:spPr>
          <a:xfrm>
            <a:off x="3793176" y="4102876"/>
            <a:ext cx="2438400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definition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068575A-0A2D-4B1A-AD29-87E72B4C8417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5012376" y="2575813"/>
            <a:ext cx="0" cy="15270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149C839-B1D3-4823-B9C5-691E01FFF19B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6231576" y="4453233"/>
            <a:ext cx="820882" cy="4062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805CFEE-C9A6-4BD9-9D95-D5C77D9A38E1}"/>
              </a:ext>
            </a:extLst>
          </p:cNvPr>
          <p:cNvSpPr/>
          <p:nvPr/>
        </p:nvSpPr>
        <p:spPr>
          <a:xfrm>
            <a:off x="7052458" y="4098814"/>
            <a:ext cx="2438400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definition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99DFCE2-0702-440C-BFCA-8E0838B3BBD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490858" y="4453232"/>
            <a:ext cx="874074" cy="1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5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661829-F477-4FAF-B82A-A7D683FE1381}"/>
              </a:ext>
            </a:extLst>
          </p:cNvPr>
          <p:cNvSpPr txBox="1"/>
          <p:nvPr/>
        </p:nvSpPr>
        <p:spPr>
          <a:xfrm>
            <a:off x="722168" y="587086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PhagsPa" panose="020B0502040204020203" pitchFamily="34" charset="0"/>
              </a:rPr>
              <a:t>T4</a:t>
            </a:r>
            <a:r>
              <a:rPr lang="zh-CN" altLang="en-US" sz="2400" dirty="0">
                <a:latin typeface="Microsoft PhagsPa" panose="020B0502040204020203" pitchFamily="34" charset="0"/>
              </a:rPr>
              <a:t> ：</a:t>
            </a:r>
            <a:r>
              <a:rPr lang="en-US" altLang="zh-CN" sz="2400" dirty="0" err="1">
                <a:latin typeface="Microsoft PhagsPa" panose="020B0502040204020203" pitchFamily="34" charset="0"/>
              </a:rPr>
              <a:t>type_decl</a:t>
            </a:r>
            <a:r>
              <a:rPr lang="en-US" altLang="zh-CN" sz="2400" dirty="0">
                <a:latin typeface="Microsoft PhagsPa" panose="020B0502040204020203" pitchFamily="34" charset="0"/>
              </a:rPr>
              <a:t> : (</a:t>
            </a:r>
            <a:r>
              <a:rPr lang="en-US" altLang="zh-CN" sz="2400" dirty="0" err="1">
                <a:latin typeface="Microsoft PhagsPa" panose="020B0502040204020203" pitchFamily="34" charset="0"/>
              </a:rPr>
              <a:t>struct_type</a:t>
            </a:r>
            <a:r>
              <a:rPr lang="en-US" altLang="zh-CN" sz="2400" dirty="0">
                <a:latin typeface="Microsoft PhagsPa" panose="020B0502040204020203" pitchFamily="34" charset="0"/>
              </a:rPr>
              <a:t> | ‘struct’ ID);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F56AB2-B9DB-474F-BF23-26ACBD6B9D6E}"/>
              </a:ext>
            </a:extLst>
          </p:cNvPr>
          <p:cNvSpPr/>
          <p:nvPr/>
        </p:nvSpPr>
        <p:spPr>
          <a:xfrm>
            <a:off x="3852760" y="2191558"/>
            <a:ext cx="4091089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struct_type</a:t>
            </a:r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 | ‘struct’$&lt;ID&gt;</a:t>
            </a:r>
          </a:p>
        </p:txBody>
      </p:sp>
    </p:spTree>
    <p:extLst>
      <p:ext uri="{BB962C8B-B14F-4D97-AF65-F5344CB8AC3E}">
        <p14:creationId xmlns:p14="http://schemas.microsoft.com/office/powerpoint/2010/main" val="305987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661829-F477-4FAF-B82A-A7D683FE1381}"/>
              </a:ext>
            </a:extLst>
          </p:cNvPr>
          <p:cNvSpPr txBox="1"/>
          <p:nvPr/>
        </p:nvSpPr>
        <p:spPr>
          <a:xfrm>
            <a:off x="722168" y="587086"/>
            <a:ext cx="6272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PhagsPa" panose="020B0502040204020203" pitchFamily="34" charset="0"/>
              </a:rPr>
              <a:t>T5</a:t>
            </a:r>
            <a:r>
              <a:rPr lang="zh-CN" altLang="en-US" sz="2400" dirty="0">
                <a:latin typeface="Microsoft PhagsPa" panose="020B0502040204020203" pitchFamily="34" charset="0"/>
              </a:rPr>
              <a:t>：</a:t>
            </a:r>
            <a:r>
              <a:rPr lang="en-US" altLang="zh-CN" sz="2400" dirty="0" err="1">
                <a:latin typeface="Microsoft PhagsPa" panose="020B0502040204020203" pitchFamily="34" charset="0"/>
              </a:rPr>
              <a:t>struct_type</a:t>
            </a:r>
            <a:r>
              <a:rPr lang="en-US" altLang="zh-CN" sz="2400" dirty="0">
                <a:latin typeface="Microsoft PhagsPa" panose="020B0502040204020203" pitchFamily="34" charset="0"/>
              </a:rPr>
              <a:t> : ‘struct’ ID ‘{’ </a:t>
            </a:r>
            <a:r>
              <a:rPr lang="en-US" altLang="zh-CN" sz="2400" dirty="0" err="1">
                <a:latin typeface="Microsoft PhagsPa" panose="020B0502040204020203" pitchFamily="34" charset="0"/>
              </a:rPr>
              <a:t>member_list</a:t>
            </a:r>
            <a:r>
              <a:rPr lang="en-US" altLang="zh-CN" sz="2400" dirty="0">
                <a:latin typeface="Microsoft PhagsPa" panose="020B0502040204020203" pitchFamily="34" charset="0"/>
              </a:rPr>
              <a:t> ‘}’;</a:t>
            </a:r>
            <a:endParaRPr lang="zh-CN" altLang="en-US" sz="2400" dirty="0">
              <a:latin typeface="Microsoft PhagsPa" panose="020B05020402040202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F56AB2-B9DB-474F-BF23-26ACBD6B9D6E}"/>
              </a:ext>
            </a:extLst>
          </p:cNvPr>
          <p:cNvSpPr/>
          <p:nvPr/>
        </p:nvSpPr>
        <p:spPr>
          <a:xfrm>
            <a:off x="3852761" y="2191558"/>
            <a:ext cx="2438400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‘struct’$&lt;ID&gt;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99F8B9-9922-41A0-87FA-73EA82227EED}"/>
              </a:ext>
            </a:extLst>
          </p:cNvPr>
          <p:cNvSpPr/>
          <p:nvPr/>
        </p:nvSpPr>
        <p:spPr>
          <a:xfrm>
            <a:off x="3852761" y="4382708"/>
            <a:ext cx="2438400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member_list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7D69121-7CBE-4D19-B3F5-CD43CA23F4A9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5071961" y="2900395"/>
            <a:ext cx="0" cy="14823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72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1F56AB2-B9DB-474F-BF23-26ACBD6B9D6E}"/>
              </a:ext>
            </a:extLst>
          </p:cNvPr>
          <p:cNvSpPr/>
          <p:nvPr/>
        </p:nvSpPr>
        <p:spPr>
          <a:xfrm>
            <a:off x="3824940" y="1787594"/>
            <a:ext cx="2438400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member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841BC58-06C4-4232-B290-985A50948740}"/>
              </a:ext>
            </a:extLst>
          </p:cNvPr>
          <p:cNvCxnSpPr>
            <a:cxnSpLocks/>
            <a:stCxn id="5" idx="3"/>
            <a:endCxn id="33" idx="1"/>
          </p:cNvCxnSpPr>
          <p:nvPr/>
        </p:nvCxnSpPr>
        <p:spPr>
          <a:xfrm flipV="1">
            <a:off x="6263340" y="2142012"/>
            <a:ext cx="929986" cy="1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4223AA8-DB92-4FAD-9B86-D75C807FCF52}"/>
              </a:ext>
            </a:extLst>
          </p:cNvPr>
          <p:cNvSpPr txBox="1"/>
          <p:nvPr/>
        </p:nvSpPr>
        <p:spPr>
          <a:xfrm>
            <a:off x="722168" y="587086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PhagsPa" panose="020B0502040204020203" pitchFamily="34" charset="0"/>
              </a:rPr>
              <a:t>T6</a:t>
            </a:r>
            <a:r>
              <a:rPr lang="zh-CN" altLang="en-US" sz="2400" dirty="0">
                <a:latin typeface="Microsoft PhagsPa" panose="020B0502040204020203" pitchFamily="34" charset="0"/>
              </a:rPr>
              <a:t> ：</a:t>
            </a:r>
            <a:r>
              <a:rPr lang="en-US" altLang="zh-CN" sz="2400" dirty="0" err="1">
                <a:latin typeface="Microsoft PhagsPa" panose="020B0502040204020203" pitchFamily="34" charset="0"/>
              </a:rPr>
              <a:t>member_list</a:t>
            </a:r>
            <a:r>
              <a:rPr lang="en-US" altLang="zh-CN" sz="2400" dirty="0">
                <a:latin typeface="Microsoft PhagsPa" panose="020B0502040204020203" pitchFamily="34" charset="0"/>
              </a:rPr>
              <a:t> : (</a:t>
            </a:r>
            <a:r>
              <a:rPr lang="en-US" altLang="zh-CN" sz="2400" dirty="0" err="1">
                <a:latin typeface="Microsoft PhagsPa" panose="020B0502040204020203" pitchFamily="34" charset="0"/>
              </a:rPr>
              <a:t>type_spec</a:t>
            </a:r>
            <a:r>
              <a:rPr lang="en-US" altLang="zh-CN" sz="2400" dirty="0">
                <a:latin typeface="Microsoft PhagsPa" panose="020B0502040204020203" pitchFamily="34" charset="0"/>
              </a:rPr>
              <a:t> declarators ‘;’)*;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A9F1F1-98D1-4F8D-A72D-17CD3A0A356B}"/>
              </a:ext>
            </a:extLst>
          </p:cNvPr>
          <p:cNvSpPr/>
          <p:nvPr/>
        </p:nvSpPr>
        <p:spPr>
          <a:xfrm>
            <a:off x="7193326" y="1787593"/>
            <a:ext cx="2438400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member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BE7EC39-7152-4AB8-9C75-F8F27E9CF83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9631726" y="2142012"/>
            <a:ext cx="863092" cy="0"/>
          </a:xfrm>
          <a:prstGeom prst="line">
            <a:avLst/>
          </a:prstGeom>
          <a:ln w="222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BED0632-F8EC-4CE1-B215-F39537D87D24}"/>
              </a:ext>
            </a:extLst>
          </p:cNvPr>
          <p:cNvSpPr/>
          <p:nvPr/>
        </p:nvSpPr>
        <p:spPr>
          <a:xfrm>
            <a:off x="5509133" y="4095904"/>
            <a:ext cx="2438400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declarator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34B58E-AEA6-4BB3-8D89-DF8CBDE0A530}"/>
              </a:ext>
            </a:extLst>
          </p:cNvPr>
          <p:cNvSpPr/>
          <p:nvPr/>
        </p:nvSpPr>
        <p:spPr>
          <a:xfrm>
            <a:off x="2637009" y="4095904"/>
            <a:ext cx="2438400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type_spec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4B44D94-7154-47FA-8653-ADF77F59C2B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044140" y="2496431"/>
            <a:ext cx="1684193" cy="15994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9D3989C-95BA-466C-8EB3-E95D25A184A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856209" y="2496431"/>
            <a:ext cx="1187931" cy="15994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3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29B41E64-7E45-482A-822C-FF6890C3EF22}"/>
              </a:ext>
            </a:extLst>
          </p:cNvPr>
          <p:cNvSpPr/>
          <p:nvPr/>
        </p:nvSpPr>
        <p:spPr>
          <a:xfrm>
            <a:off x="1807907" y="1909670"/>
            <a:ext cx="6218959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scoped_name</a:t>
            </a:r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 | </a:t>
            </a:r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base_type_spec</a:t>
            </a:r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 | </a:t>
            </a:r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struct_type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4223AA8-DB92-4FAD-9B86-D75C807FCF52}"/>
              </a:ext>
            </a:extLst>
          </p:cNvPr>
          <p:cNvSpPr txBox="1"/>
          <p:nvPr/>
        </p:nvSpPr>
        <p:spPr>
          <a:xfrm>
            <a:off x="722168" y="587086"/>
            <a:ext cx="839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PhagsPa" panose="020B0502040204020203" pitchFamily="34" charset="0"/>
              </a:rPr>
              <a:t>T7</a:t>
            </a:r>
            <a:r>
              <a:rPr lang="zh-CN" altLang="en-US" sz="2400" dirty="0">
                <a:latin typeface="Microsoft PhagsPa" panose="020B0502040204020203" pitchFamily="34" charset="0"/>
              </a:rPr>
              <a:t>：</a:t>
            </a:r>
            <a:r>
              <a:rPr lang="en-US" altLang="zh-CN" sz="2400" dirty="0" err="1">
                <a:latin typeface="Microsoft PhagsPa" panose="020B0502040204020203" pitchFamily="34" charset="0"/>
              </a:rPr>
              <a:t>type_spec</a:t>
            </a:r>
            <a:r>
              <a:rPr lang="en-US" altLang="zh-CN" sz="2400" dirty="0">
                <a:latin typeface="Microsoft PhagsPa" panose="020B0502040204020203" pitchFamily="34" charset="0"/>
              </a:rPr>
              <a:t> : </a:t>
            </a:r>
            <a:r>
              <a:rPr lang="en-US" altLang="zh-CN" sz="2400" dirty="0" err="1">
                <a:latin typeface="Microsoft PhagsPa" panose="020B0502040204020203" pitchFamily="34" charset="0"/>
              </a:rPr>
              <a:t>scoped_name</a:t>
            </a:r>
            <a:r>
              <a:rPr lang="en-US" altLang="zh-CN" sz="2400" dirty="0">
                <a:latin typeface="Microsoft PhagsPa" panose="020B0502040204020203" pitchFamily="34" charset="0"/>
              </a:rPr>
              <a:t> | </a:t>
            </a:r>
            <a:r>
              <a:rPr lang="en-US" altLang="zh-CN" sz="2400" dirty="0" err="1">
                <a:latin typeface="Microsoft PhagsPa" panose="020B0502040204020203" pitchFamily="34" charset="0"/>
              </a:rPr>
              <a:t>base_type_spec</a:t>
            </a:r>
            <a:r>
              <a:rPr lang="en-US" altLang="zh-CN" sz="2400" dirty="0">
                <a:latin typeface="Microsoft PhagsPa" panose="020B0502040204020203" pitchFamily="34" charset="0"/>
              </a:rPr>
              <a:t> | </a:t>
            </a:r>
            <a:r>
              <a:rPr lang="en-US" altLang="zh-CN" sz="2400" dirty="0" err="1">
                <a:latin typeface="Microsoft PhagsPa" panose="020B0502040204020203" pitchFamily="34" charset="0"/>
              </a:rPr>
              <a:t>struct_type</a:t>
            </a:r>
            <a:r>
              <a:rPr lang="en-US" altLang="zh-CN" sz="2400" dirty="0">
                <a:latin typeface="Microsoft PhagsPa" panose="020B0502040204020203" pitchFamily="34" charset="0"/>
              </a:rPr>
              <a:t>;</a:t>
            </a:r>
            <a:endParaRPr lang="zh-CN" altLang="en-US" sz="2400" dirty="0"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4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661829-F477-4FAF-B82A-A7D683FE1381}"/>
              </a:ext>
            </a:extLst>
          </p:cNvPr>
          <p:cNvSpPr txBox="1"/>
          <p:nvPr/>
        </p:nvSpPr>
        <p:spPr>
          <a:xfrm>
            <a:off x="722168" y="587086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PhagsPa" panose="020B0502040204020203" pitchFamily="34" charset="0"/>
              </a:rPr>
              <a:t>T8</a:t>
            </a:r>
            <a:r>
              <a:rPr lang="zh-CN" altLang="en-US" sz="2400" dirty="0">
                <a:latin typeface="Microsoft PhagsPa" panose="020B0502040204020203" pitchFamily="34" charset="0"/>
              </a:rPr>
              <a:t> ：</a:t>
            </a:r>
            <a:r>
              <a:rPr lang="en-US" altLang="zh-CN" sz="2400" dirty="0" err="1">
                <a:latin typeface="Microsoft PhagsPa" panose="020B0502040204020203" pitchFamily="34" charset="0"/>
              </a:rPr>
              <a:t>scoped_name</a:t>
            </a:r>
            <a:r>
              <a:rPr lang="en-US" altLang="zh-CN" sz="2400" dirty="0">
                <a:latin typeface="Microsoft PhagsPa" panose="020B0502040204020203" pitchFamily="34" charset="0"/>
              </a:rPr>
              <a:t> : (‘::’)? ID (‘::’ ID)*;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7DA87C-AEE9-4ED1-9189-70E0982E34F1}"/>
              </a:ext>
            </a:extLst>
          </p:cNvPr>
          <p:cNvSpPr/>
          <p:nvPr/>
        </p:nvSpPr>
        <p:spPr>
          <a:xfrm>
            <a:off x="3085454" y="1403170"/>
            <a:ext cx="4758252" cy="708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Microsoft PhagsPa" panose="020B0502040204020203" pitchFamily="34" charset="0"/>
              </a:rPr>
              <a:t>scoped_name</a:t>
            </a:r>
            <a:r>
              <a:rPr lang="en-US" altLang="zh-CN" sz="2400" dirty="0">
                <a:solidFill>
                  <a:schemeClr val="bg1"/>
                </a:solidFill>
                <a:latin typeface="Microsoft PhagsPa" panose="020B0502040204020203" pitchFamily="34" charset="0"/>
              </a:rPr>
              <a:t>$&lt;</a:t>
            </a:r>
            <a:r>
              <a:rPr lang="en-US" altLang="zh-CN" sz="2400" dirty="0">
                <a:latin typeface="Microsoft PhagsPa" panose="020B0502040204020203" pitchFamily="34" charset="0"/>
              </a:rPr>
              <a:t>(‘::’)? ID (‘::’ ID)*&gt;</a:t>
            </a:r>
            <a:endParaRPr lang="en-US" altLang="zh-CN" sz="2400" dirty="0">
              <a:solidFill>
                <a:schemeClr val="bg1"/>
              </a:solidFill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9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709</Words>
  <Application>Microsoft Office PowerPoint</Application>
  <PresentationFormat>宽屏</PresentationFormat>
  <Paragraphs>89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 Unicode MS</vt:lpstr>
      <vt:lpstr>等线</vt:lpstr>
      <vt:lpstr>等线 Light</vt:lpstr>
      <vt:lpstr>华光超粗黑_CNKI</vt:lpstr>
      <vt:lpstr>Arial</vt:lpstr>
      <vt:lpstr>Microsoft PhagsPa</vt:lpstr>
      <vt:lpstr>Office 主题​​</vt:lpstr>
      <vt:lpstr>约定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约定</dc:title>
  <dc:creator>qiyu</dc:creator>
  <cp:lastModifiedBy>qiyu</cp:lastModifiedBy>
  <cp:revision>220</cp:revision>
  <dcterms:created xsi:type="dcterms:W3CDTF">2022-05-01T04:38:15Z</dcterms:created>
  <dcterms:modified xsi:type="dcterms:W3CDTF">2022-05-06T13:01:38Z</dcterms:modified>
</cp:coreProperties>
</file>