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51"/>
  </p:notesMasterIdLst>
  <p:handoutMasterIdLst>
    <p:handoutMasterId r:id="rId52"/>
  </p:handoutMasterIdLst>
  <p:sldIdLst>
    <p:sldId id="256" r:id="rId2"/>
    <p:sldId id="579" r:id="rId3"/>
    <p:sldId id="585" r:id="rId4"/>
    <p:sldId id="586" r:id="rId5"/>
    <p:sldId id="587" r:id="rId6"/>
    <p:sldId id="583" r:id="rId7"/>
    <p:sldId id="588" r:id="rId8"/>
    <p:sldId id="540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92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6" r:id="rId35"/>
    <p:sldId id="567" r:id="rId36"/>
    <p:sldId id="593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94" r:id="rId46"/>
    <p:sldId id="589" r:id="rId47"/>
    <p:sldId id="590" r:id="rId48"/>
    <p:sldId id="595" r:id="rId49"/>
    <p:sldId id="532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9815" autoAdjust="0"/>
  </p:normalViewPr>
  <p:slideViewPr>
    <p:cSldViewPr>
      <p:cViewPr varScale="1">
        <p:scale>
          <a:sx n="60" d="100"/>
          <a:sy n="60" d="100"/>
        </p:scale>
        <p:origin x="-1109" y="-8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F8F0-C1D4-4590-8958-F3D721B3E9EA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36D7F4-19F4-4490-ABBC-891998DFB129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rtl="0"/>
          <a:r>
            <a:rPr lang="zh-CN" altLang="en-US" sz="2100" b="1" dirty="0" smtClean="0"/>
            <a:t>数据库的安装</a:t>
          </a:r>
          <a:endParaRPr lang="en-US" sz="2100" b="1" dirty="0"/>
        </a:p>
      </dgm:t>
    </dgm:pt>
    <dgm:pt modelId="{1D78BC56-AC28-48D4-84D5-49C6AD8D285E}" type="parTrans" cxnId="{92BC2BDA-05FB-49F4-AEF1-003FB0381D89}">
      <dgm:prSet/>
      <dgm:spPr/>
      <dgm:t>
        <a:bodyPr/>
        <a:lstStyle/>
        <a:p>
          <a:endParaRPr lang="zh-CN" altLang="en-US"/>
        </a:p>
      </dgm:t>
    </dgm:pt>
    <dgm:pt modelId="{56F68296-AE42-4B08-90BC-2DEF03369AC2}" type="sibTrans" cxnId="{92BC2BDA-05FB-49F4-AEF1-003FB0381D89}">
      <dgm:prSet/>
      <dgm:spPr/>
      <dgm:t>
        <a:bodyPr/>
        <a:lstStyle/>
        <a:p>
          <a:endParaRPr lang="zh-CN" altLang="en-US"/>
        </a:p>
      </dgm:t>
    </dgm:pt>
    <dgm:pt modelId="{BB0C61A5-3DD3-48B7-B2FE-53F29A0E710D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rtl="0"/>
          <a:r>
            <a:rPr lang="en-US" altLang="zh-CN" sz="2100" b="1" dirty="0" smtClean="0"/>
            <a:t>SQL</a:t>
          </a:r>
        </a:p>
        <a:p>
          <a:pPr rtl="0"/>
          <a:r>
            <a:rPr lang="zh-CN" altLang="en-US" sz="2100" b="1" dirty="0" smtClean="0"/>
            <a:t>函数</a:t>
          </a:r>
          <a:endParaRPr lang="en-US" sz="2100" b="1" dirty="0"/>
        </a:p>
      </dgm:t>
    </dgm:pt>
    <dgm:pt modelId="{E53A1AD6-0B40-4015-937B-DA97E73B2574}" type="parTrans" cxnId="{317C29BB-0475-4671-B6D7-04C45989F698}">
      <dgm:prSet/>
      <dgm:spPr/>
      <dgm:t>
        <a:bodyPr/>
        <a:lstStyle/>
        <a:p>
          <a:endParaRPr lang="zh-CN" altLang="en-US"/>
        </a:p>
      </dgm:t>
    </dgm:pt>
    <dgm:pt modelId="{46FE2438-5ABC-4F04-A990-2EE139F67F5B}" type="sibTrans" cxnId="{317C29BB-0475-4671-B6D7-04C45989F698}">
      <dgm:prSet/>
      <dgm:spPr/>
      <dgm:t>
        <a:bodyPr/>
        <a:lstStyle/>
        <a:p>
          <a:endParaRPr lang="zh-CN" altLang="en-US"/>
        </a:p>
      </dgm:t>
    </dgm:pt>
    <dgm:pt modelId="{7DDD42BC-CB72-46E3-A6FD-BF02BE5F0267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sz="2000" b="1" dirty="0" smtClean="0"/>
            <a:t>不是所有的函数都要记住，掌握函数的分类</a:t>
          </a:r>
          <a:endParaRPr lang="en-US" sz="2000" b="1" dirty="0"/>
        </a:p>
      </dgm:t>
    </dgm:pt>
    <dgm:pt modelId="{7B63BE97-BA3D-4B44-845D-F7AFB4951699}" type="parTrans" cxnId="{EFEE360A-B69B-4298-A14C-F9B4F5731F5C}">
      <dgm:prSet/>
      <dgm:spPr/>
      <dgm:t>
        <a:bodyPr/>
        <a:lstStyle/>
        <a:p>
          <a:endParaRPr lang="zh-CN" altLang="en-US"/>
        </a:p>
      </dgm:t>
    </dgm:pt>
    <dgm:pt modelId="{221F83EB-0DFD-4C7A-9F05-99BD3199B941}" type="sibTrans" cxnId="{EFEE360A-B69B-4298-A14C-F9B4F5731F5C}">
      <dgm:prSet/>
      <dgm:spPr/>
      <dgm:t>
        <a:bodyPr/>
        <a:lstStyle/>
        <a:p>
          <a:endParaRPr lang="zh-CN" altLang="en-US"/>
        </a:p>
      </dgm:t>
    </dgm:pt>
    <dgm:pt modelId="{A68F27FF-FFC9-430F-ACA5-59871638389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提前记住章节中用到的表、表的结构以及数据</a:t>
          </a:r>
          <a:endParaRPr lang="en-US" sz="2000" b="1" dirty="0"/>
        </a:p>
      </dgm:t>
    </dgm:pt>
    <dgm:pt modelId="{9FBBC835-44AE-4931-B327-AF95871DE6AD}" type="parTrans" cxnId="{BCE00310-B138-49BE-BDC1-83D0788DBED3}">
      <dgm:prSet/>
      <dgm:spPr/>
      <dgm:t>
        <a:bodyPr/>
        <a:lstStyle/>
        <a:p>
          <a:endParaRPr lang="zh-CN" altLang="en-US"/>
        </a:p>
      </dgm:t>
    </dgm:pt>
    <dgm:pt modelId="{B1E09FE3-6ABB-470F-9180-6F30AFD23AF8}" type="sibTrans" cxnId="{BCE00310-B138-49BE-BDC1-83D0788DBED3}">
      <dgm:prSet/>
      <dgm:spPr/>
      <dgm:t>
        <a:bodyPr/>
        <a:lstStyle/>
        <a:p>
          <a:endParaRPr lang="zh-CN" altLang="en-US"/>
        </a:p>
      </dgm:t>
    </dgm:pt>
    <dgm:pt modelId="{477761BD-A705-4074-93B2-0B33755DE985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rtl="0"/>
          <a:r>
            <a:rPr lang="zh-CN" altLang="en-US" sz="2100" b="1" dirty="0" smtClean="0"/>
            <a:t>授课内容理解</a:t>
          </a:r>
          <a:endParaRPr lang="en-US" sz="2100" b="1" dirty="0"/>
        </a:p>
      </dgm:t>
    </dgm:pt>
    <dgm:pt modelId="{23AF88E2-FFA0-4F4B-BF02-5EE32348D200}" type="sibTrans" cxnId="{2B546521-CC4E-4B8D-9EF5-915942CE173F}">
      <dgm:prSet/>
      <dgm:spPr/>
      <dgm:t>
        <a:bodyPr/>
        <a:lstStyle/>
        <a:p>
          <a:endParaRPr lang="zh-CN" altLang="en-US"/>
        </a:p>
      </dgm:t>
    </dgm:pt>
    <dgm:pt modelId="{3FC931B4-3A06-4AE8-BE97-4EEF817ACD68}" type="parTrans" cxnId="{2B546521-CC4E-4B8D-9EF5-915942CE173F}">
      <dgm:prSet/>
      <dgm:spPr/>
      <dgm:t>
        <a:bodyPr/>
        <a:lstStyle/>
        <a:p>
          <a:endParaRPr lang="zh-CN" altLang="en-US"/>
        </a:p>
      </dgm:t>
    </dgm:pt>
    <dgm:pt modelId="{9E99A87D-108A-497E-8F65-15732560DC14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会遇到各种问题，要有心理准备</a:t>
          </a:r>
          <a:endParaRPr lang="en-US" sz="2000" b="1" dirty="0"/>
        </a:p>
      </dgm:t>
    </dgm:pt>
    <dgm:pt modelId="{4B5701A5-E9C2-4DB5-BCD6-127BDA0AD95A}" type="sibTrans" cxnId="{9551F1E3-2EB4-406F-AEDC-47F976F9BF30}">
      <dgm:prSet/>
      <dgm:spPr/>
      <dgm:t>
        <a:bodyPr/>
        <a:lstStyle/>
        <a:p>
          <a:endParaRPr lang="zh-CN" altLang="en-US"/>
        </a:p>
      </dgm:t>
    </dgm:pt>
    <dgm:pt modelId="{D2866CD6-0F55-4C2F-A4DF-CE759663C07A}" type="parTrans" cxnId="{9551F1E3-2EB4-406F-AEDC-47F976F9BF30}">
      <dgm:prSet/>
      <dgm:spPr/>
      <dgm:t>
        <a:bodyPr/>
        <a:lstStyle/>
        <a:p>
          <a:endParaRPr lang="zh-CN" altLang="en-US"/>
        </a:p>
      </dgm:t>
    </dgm:pt>
    <dgm:pt modelId="{98984679-5E92-434D-9240-F372B14326E0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知道常用函数</a:t>
          </a:r>
          <a:endParaRPr lang="en-US" sz="2000" b="1" dirty="0"/>
        </a:p>
      </dgm:t>
    </dgm:pt>
    <dgm:pt modelId="{5DDE8CAF-1161-43DD-8ECC-DA1FD8571C1D}" type="parTrans" cxnId="{EAF1ABE9-A7AF-47A8-AE9E-F6EF7E0D046E}">
      <dgm:prSet/>
      <dgm:spPr/>
      <dgm:t>
        <a:bodyPr/>
        <a:lstStyle/>
        <a:p>
          <a:endParaRPr lang="zh-CN" altLang="en-US"/>
        </a:p>
      </dgm:t>
    </dgm:pt>
    <dgm:pt modelId="{6D5D3712-CC30-4387-8C8F-BDD5E1B46FA2}" type="sibTrans" cxnId="{EAF1ABE9-A7AF-47A8-AE9E-F6EF7E0D046E}">
      <dgm:prSet/>
      <dgm:spPr/>
      <dgm:t>
        <a:bodyPr/>
        <a:lstStyle/>
        <a:p>
          <a:endParaRPr lang="zh-CN" altLang="en-US"/>
        </a:p>
      </dgm:t>
    </dgm:pt>
    <dgm:pt modelId="{D15F8BAE-0D89-4900-8F5B-2D7CA7B667FF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多上网查类似解决方案</a:t>
          </a:r>
          <a:endParaRPr lang="en-US" sz="2000" b="1" dirty="0"/>
        </a:p>
      </dgm:t>
    </dgm:pt>
    <dgm:pt modelId="{BD4F26DF-E50F-4BD2-B1EF-DC29BA55781F}" type="parTrans" cxnId="{669CA90F-D87B-4EFF-83B8-71A91C3275F8}">
      <dgm:prSet/>
      <dgm:spPr/>
      <dgm:t>
        <a:bodyPr/>
        <a:lstStyle/>
        <a:p>
          <a:endParaRPr lang="zh-CN" altLang="en-US"/>
        </a:p>
      </dgm:t>
    </dgm:pt>
    <dgm:pt modelId="{BA015FDB-6D24-4247-A5F8-23C0F46E4944}" type="sibTrans" cxnId="{669CA90F-D87B-4EFF-83B8-71A91C3275F8}">
      <dgm:prSet/>
      <dgm:spPr/>
      <dgm:t>
        <a:bodyPr/>
        <a:lstStyle/>
        <a:p>
          <a:endParaRPr lang="zh-CN" altLang="en-US"/>
        </a:p>
      </dgm:t>
    </dgm:pt>
    <dgm:pt modelId="{E565FC58-0866-4B25-9985-F9336C5AEBAA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000" b="1" dirty="0" smtClean="0"/>
            <a:t>打消陌生感，能够帮助很好的理解授课思路</a:t>
          </a:r>
          <a:endParaRPr lang="en-US" sz="2000" b="1" dirty="0"/>
        </a:p>
      </dgm:t>
    </dgm:pt>
    <dgm:pt modelId="{6C49C237-8774-409B-8166-B2ED0C99DA52}" type="parTrans" cxnId="{9E95ABC0-0747-4D6D-8BBA-E0B7160288A0}">
      <dgm:prSet/>
      <dgm:spPr/>
      <dgm:t>
        <a:bodyPr/>
        <a:lstStyle/>
        <a:p>
          <a:endParaRPr lang="zh-CN" altLang="en-US"/>
        </a:p>
      </dgm:t>
    </dgm:pt>
    <dgm:pt modelId="{F2F2B6C8-FB9B-47BA-92AA-BC7684E41686}" type="sibTrans" cxnId="{9E95ABC0-0747-4D6D-8BBA-E0B7160288A0}">
      <dgm:prSet/>
      <dgm:spPr/>
      <dgm:t>
        <a:bodyPr/>
        <a:lstStyle/>
        <a:p>
          <a:endParaRPr lang="zh-CN" altLang="en-US"/>
        </a:p>
      </dgm:t>
    </dgm:pt>
    <dgm:pt modelId="{9AA078F5-57AC-4B1F-931A-CF7D2116516C}" type="pres">
      <dgm:prSet presAssocID="{690FF8F0-C1D4-4590-8958-F3D721B3E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8F746F-5832-478D-8500-904F68B313E4}" type="pres">
      <dgm:prSet presAssocID="{6436D7F4-19F4-4490-ABBC-891998DFB129}" presName="linNode" presStyleCnt="0"/>
      <dgm:spPr/>
      <dgm:t>
        <a:bodyPr/>
        <a:lstStyle/>
        <a:p>
          <a:endParaRPr lang="zh-CN" altLang="en-US"/>
        </a:p>
      </dgm:t>
    </dgm:pt>
    <dgm:pt modelId="{CE8F9899-15A8-421D-8260-211271E41277}" type="pres">
      <dgm:prSet presAssocID="{6436D7F4-19F4-4490-ABBC-891998DFB129}" presName="parentText" presStyleLbl="node1" presStyleIdx="0" presStyleCnt="3" custScaleX="57401" custLinFactNeighborY="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B7E53-751A-4B50-BC17-2D28F1C09E13}" type="pres">
      <dgm:prSet presAssocID="{6436D7F4-19F4-4490-ABBC-891998DFB129}" presName="descendantText" presStyleLbl="alignAccFollowNode1" presStyleIdx="0" presStyleCnt="3" custScaleX="138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39580-0342-4D17-B5D1-C67B732080E8}" type="pres">
      <dgm:prSet presAssocID="{56F68296-AE42-4B08-90BC-2DEF03369AC2}" presName="sp" presStyleCnt="0"/>
      <dgm:spPr/>
      <dgm:t>
        <a:bodyPr/>
        <a:lstStyle/>
        <a:p>
          <a:endParaRPr lang="zh-CN" altLang="en-US"/>
        </a:p>
      </dgm:t>
    </dgm:pt>
    <dgm:pt modelId="{0AA938A6-A967-40BA-A25B-982D16A8D62D}" type="pres">
      <dgm:prSet presAssocID="{477761BD-A705-4074-93B2-0B33755DE985}" presName="linNode" presStyleCnt="0"/>
      <dgm:spPr/>
      <dgm:t>
        <a:bodyPr/>
        <a:lstStyle/>
        <a:p>
          <a:endParaRPr lang="zh-CN" altLang="en-US"/>
        </a:p>
      </dgm:t>
    </dgm:pt>
    <dgm:pt modelId="{9BCDB05E-ECFF-4B20-A616-73D43CCDBCF6}" type="pres">
      <dgm:prSet presAssocID="{477761BD-A705-4074-93B2-0B33755DE985}" presName="parentText" presStyleLbl="node1" presStyleIdx="1" presStyleCnt="3" custScaleX="57401" custLinFactNeighborX="-1473" custLinFactNeighborY="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9BD434-200C-42C6-A0ED-4C816D6DBAC0}" type="pres">
      <dgm:prSet presAssocID="{477761BD-A705-4074-93B2-0B33755DE985}" presName="descendantText" presStyleLbl="alignAccFollowNode1" presStyleIdx="1" presStyleCnt="3" custScaleX="138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9225C-CB3B-4CC7-AEDC-D31669F16FE3}" type="pres">
      <dgm:prSet presAssocID="{23AF88E2-FFA0-4F4B-BF02-5EE32348D200}" presName="sp" presStyleCnt="0"/>
      <dgm:spPr/>
      <dgm:t>
        <a:bodyPr/>
        <a:lstStyle/>
        <a:p>
          <a:endParaRPr lang="zh-CN" altLang="en-US"/>
        </a:p>
      </dgm:t>
    </dgm:pt>
    <dgm:pt modelId="{FBAB7232-52CC-46CF-89E0-65D6CADE29B8}" type="pres">
      <dgm:prSet presAssocID="{BB0C61A5-3DD3-48B7-B2FE-53F29A0E710D}" presName="linNode" presStyleCnt="0"/>
      <dgm:spPr/>
      <dgm:t>
        <a:bodyPr/>
        <a:lstStyle/>
        <a:p>
          <a:endParaRPr lang="zh-CN" altLang="en-US"/>
        </a:p>
      </dgm:t>
    </dgm:pt>
    <dgm:pt modelId="{4BCA9485-3C74-4677-AF93-5837CAC97467}" type="pres">
      <dgm:prSet presAssocID="{BB0C61A5-3DD3-48B7-B2FE-53F29A0E710D}" presName="parentText" presStyleLbl="node1" presStyleIdx="2" presStyleCnt="3" custScaleX="57401" custLinFactNeighborY="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439568-6199-46B8-9471-797DC39FCC4A}" type="pres">
      <dgm:prSet presAssocID="{BB0C61A5-3DD3-48B7-B2FE-53F29A0E710D}" presName="descendantText" presStyleLbl="alignAccFollowNode1" presStyleIdx="2" presStyleCnt="3" custScaleX="138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9CA90F-D87B-4EFF-83B8-71A91C3275F8}" srcId="{6436D7F4-19F4-4490-ABBC-891998DFB129}" destId="{D15F8BAE-0D89-4900-8F5B-2D7CA7B667FF}" srcOrd="1" destOrd="0" parTransId="{BD4F26DF-E50F-4BD2-B1EF-DC29BA55781F}" sibTransId="{BA015FDB-6D24-4247-A5F8-23C0F46E4944}"/>
    <dgm:cxn modelId="{BCE00310-B138-49BE-BDC1-83D0788DBED3}" srcId="{477761BD-A705-4074-93B2-0B33755DE985}" destId="{A68F27FF-FFC9-430F-ACA5-598716383899}" srcOrd="0" destOrd="0" parTransId="{9FBBC835-44AE-4931-B327-AF95871DE6AD}" sibTransId="{B1E09FE3-6ABB-470F-9180-6F30AFD23AF8}"/>
    <dgm:cxn modelId="{A3BEB336-2A63-4692-9A20-3D3FBADFE96B}" type="presOf" srcId="{BB0C61A5-3DD3-48B7-B2FE-53F29A0E710D}" destId="{4BCA9485-3C74-4677-AF93-5837CAC97467}" srcOrd="0" destOrd="0" presId="urn:microsoft.com/office/officeart/2005/8/layout/vList5"/>
    <dgm:cxn modelId="{0A696C92-5795-4A1A-85F4-2525A68ECB7B}" type="presOf" srcId="{690FF8F0-C1D4-4590-8958-F3D721B3E9EA}" destId="{9AA078F5-57AC-4B1F-931A-CF7D2116516C}" srcOrd="0" destOrd="0" presId="urn:microsoft.com/office/officeart/2005/8/layout/vList5"/>
    <dgm:cxn modelId="{EAF1ABE9-A7AF-47A8-AE9E-F6EF7E0D046E}" srcId="{BB0C61A5-3DD3-48B7-B2FE-53F29A0E710D}" destId="{98984679-5E92-434D-9240-F372B14326E0}" srcOrd="1" destOrd="0" parTransId="{5DDE8CAF-1161-43DD-8ECC-DA1FD8571C1D}" sibTransId="{6D5D3712-CC30-4387-8C8F-BDD5E1B46FA2}"/>
    <dgm:cxn modelId="{EFEE360A-B69B-4298-A14C-F9B4F5731F5C}" srcId="{BB0C61A5-3DD3-48B7-B2FE-53F29A0E710D}" destId="{7DDD42BC-CB72-46E3-A6FD-BF02BE5F0267}" srcOrd="0" destOrd="0" parTransId="{7B63BE97-BA3D-4B44-845D-F7AFB4951699}" sibTransId="{221F83EB-0DFD-4C7A-9F05-99BD3199B941}"/>
    <dgm:cxn modelId="{92BC2BDA-05FB-49F4-AEF1-003FB0381D89}" srcId="{690FF8F0-C1D4-4590-8958-F3D721B3E9EA}" destId="{6436D7F4-19F4-4490-ABBC-891998DFB129}" srcOrd="0" destOrd="0" parTransId="{1D78BC56-AC28-48D4-84D5-49C6AD8D285E}" sibTransId="{56F68296-AE42-4B08-90BC-2DEF03369AC2}"/>
    <dgm:cxn modelId="{A1B87A28-9B1A-46CF-9B2D-2857707CA830}" type="presOf" srcId="{9E99A87D-108A-497E-8F65-15732560DC14}" destId="{7A2B7E53-751A-4B50-BC17-2D28F1C09E13}" srcOrd="0" destOrd="0" presId="urn:microsoft.com/office/officeart/2005/8/layout/vList5"/>
    <dgm:cxn modelId="{BE97CB0A-4486-48FE-988C-7598FFE283DE}" type="presOf" srcId="{A68F27FF-FFC9-430F-ACA5-598716383899}" destId="{A49BD434-200C-42C6-A0ED-4C816D6DBAC0}" srcOrd="0" destOrd="0" presId="urn:microsoft.com/office/officeart/2005/8/layout/vList5"/>
    <dgm:cxn modelId="{45EBEF1D-0F63-4819-815D-D239F58929B6}" type="presOf" srcId="{477761BD-A705-4074-93B2-0B33755DE985}" destId="{9BCDB05E-ECFF-4B20-A616-73D43CCDBCF6}" srcOrd="0" destOrd="0" presId="urn:microsoft.com/office/officeart/2005/8/layout/vList5"/>
    <dgm:cxn modelId="{48FBCBDC-ACB1-4CA6-A356-8D6666825F2A}" type="presOf" srcId="{98984679-5E92-434D-9240-F372B14326E0}" destId="{8E439568-6199-46B8-9471-797DC39FCC4A}" srcOrd="0" destOrd="1" presId="urn:microsoft.com/office/officeart/2005/8/layout/vList5"/>
    <dgm:cxn modelId="{F90858E6-44C2-4398-BB49-CEC97699610C}" type="presOf" srcId="{D15F8BAE-0D89-4900-8F5B-2D7CA7B667FF}" destId="{7A2B7E53-751A-4B50-BC17-2D28F1C09E13}" srcOrd="0" destOrd="1" presId="urn:microsoft.com/office/officeart/2005/8/layout/vList5"/>
    <dgm:cxn modelId="{94937225-6698-4C8C-B32D-D8C99CDD336A}" type="presOf" srcId="{6436D7F4-19F4-4490-ABBC-891998DFB129}" destId="{CE8F9899-15A8-421D-8260-211271E41277}" srcOrd="0" destOrd="0" presId="urn:microsoft.com/office/officeart/2005/8/layout/vList5"/>
    <dgm:cxn modelId="{317C29BB-0475-4671-B6D7-04C45989F698}" srcId="{690FF8F0-C1D4-4590-8958-F3D721B3E9EA}" destId="{BB0C61A5-3DD3-48B7-B2FE-53F29A0E710D}" srcOrd="2" destOrd="0" parTransId="{E53A1AD6-0B40-4015-937B-DA97E73B2574}" sibTransId="{46FE2438-5ABC-4F04-A990-2EE139F67F5B}"/>
    <dgm:cxn modelId="{6B9BA124-6A93-4ED0-9E05-F5187FE6F5A9}" type="presOf" srcId="{7DDD42BC-CB72-46E3-A6FD-BF02BE5F0267}" destId="{8E439568-6199-46B8-9471-797DC39FCC4A}" srcOrd="0" destOrd="0" presId="urn:microsoft.com/office/officeart/2005/8/layout/vList5"/>
    <dgm:cxn modelId="{2B546521-CC4E-4B8D-9EF5-915942CE173F}" srcId="{690FF8F0-C1D4-4590-8958-F3D721B3E9EA}" destId="{477761BD-A705-4074-93B2-0B33755DE985}" srcOrd="1" destOrd="0" parTransId="{3FC931B4-3A06-4AE8-BE97-4EEF817ACD68}" sibTransId="{23AF88E2-FFA0-4F4B-BF02-5EE32348D200}"/>
    <dgm:cxn modelId="{9551F1E3-2EB4-406F-AEDC-47F976F9BF30}" srcId="{6436D7F4-19F4-4490-ABBC-891998DFB129}" destId="{9E99A87D-108A-497E-8F65-15732560DC14}" srcOrd="0" destOrd="0" parTransId="{D2866CD6-0F55-4C2F-A4DF-CE759663C07A}" sibTransId="{4B5701A5-E9C2-4DB5-BCD6-127BDA0AD95A}"/>
    <dgm:cxn modelId="{7860535D-653C-462F-8057-F3C244699313}" type="presOf" srcId="{E565FC58-0866-4B25-9985-F9336C5AEBAA}" destId="{A49BD434-200C-42C6-A0ED-4C816D6DBAC0}" srcOrd="0" destOrd="1" presId="urn:microsoft.com/office/officeart/2005/8/layout/vList5"/>
    <dgm:cxn modelId="{9E95ABC0-0747-4D6D-8BBA-E0B7160288A0}" srcId="{477761BD-A705-4074-93B2-0B33755DE985}" destId="{E565FC58-0866-4B25-9985-F9336C5AEBAA}" srcOrd="1" destOrd="0" parTransId="{6C49C237-8774-409B-8166-B2ED0C99DA52}" sibTransId="{F2F2B6C8-FB9B-47BA-92AA-BC7684E41686}"/>
    <dgm:cxn modelId="{A98CE85A-D63C-43AB-B805-5C256A5BC6DF}" type="presParOf" srcId="{9AA078F5-57AC-4B1F-931A-CF7D2116516C}" destId="{178F746F-5832-478D-8500-904F68B313E4}" srcOrd="0" destOrd="0" presId="urn:microsoft.com/office/officeart/2005/8/layout/vList5"/>
    <dgm:cxn modelId="{1DE49B6E-1536-4A9B-9910-0FA0835AC488}" type="presParOf" srcId="{178F746F-5832-478D-8500-904F68B313E4}" destId="{CE8F9899-15A8-421D-8260-211271E41277}" srcOrd="0" destOrd="0" presId="urn:microsoft.com/office/officeart/2005/8/layout/vList5"/>
    <dgm:cxn modelId="{EA43A1AA-7BF0-4F37-80A9-52E9DB0323ED}" type="presParOf" srcId="{178F746F-5832-478D-8500-904F68B313E4}" destId="{7A2B7E53-751A-4B50-BC17-2D28F1C09E13}" srcOrd="1" destOrd="0" presId="urn:microsoft.com/office/officeart/2005/8/layout/vList5"/>
    <dgm:cxn modelId="{A73A7966-C874-4459-B7A2-98901B02D779}" type="presParOf" srcId="{9AA078F5-57AC-4B1F-931A-CF7D2116516C}" destId="{A0839580-0342-4D17-B5D1-C67B732080E8}" srcOrd="1" destOrd="0" presId="urn:microsoft.com/office/officeart/2005/8/layout/vList5"/>
    <dgm:cxn modelId="{1392F8B3-DF90-4F29-88CC-27EFD20824C1}" type="presParOf" srcId="{9AA078F5-57AC-4B1F-931A-CF7D2116516C}" destId="{0AA938A6-A967-40BA-A25B-982D16A8D62D}" srcOrd="2" destOrd="0" presId="urn:microsoft.com/office/officeart/2005/8/layout/vList5"/>
    <dgm:cxn modelId="{02628993-FA05-4481-999D-6F5B407AE733}" type="presParOf" srcId="{0AA938A6-A967-40BA-A25B-982D16A8D62D}" destId="{9BCDB05E-ECFF-4B20-A616-73D43CCDBCF6}" srcOrd="0" destOrd="0" presId="urn:microsoft.com/office/officeart/2005/8/layout/vList5"/>
    <dgm:cxn modelId="{63AB139A-62CA-406B-B8E7-DD1BAA13DA6B}" type="presParOf" srcId="{0AA938A6-A967-40BA-A25B-982D16A8D62D}" destId="{A49BD434-200C-42C6-A0ED-4C816D6DBAC0}" srcOrd="1" destOrd="0" presId="urn:microsoft.com/office/officeart/2005/8/layout/vList5"/>
    <dgm:cxn modelId="{4A48881C-1825-4762-85C8-2B7E91DD7AD9}" type="presParOf" srcId="{9AA078F5-57AC-4B1F-931A-CF7D2116516C}" destId="{AC39225C-CB3B-4CC7-AEDC-D31669F16FE3}" srcOrd="3" destOrd="0" presId="urn:microsoft.com/office/officeart/2005/8/layout/vList5"/>
    <dgm:cxn modelId="{5E834098-F798-4043-B888-075CD9AE7ECF}" type="presParOf" srcId="{9AA078F5-57AC-4B1F-931A-CF7D2116516C}" destId="{FBAB7232-52CC-46CF-89E0-65D6CADE29B8}" srcOrd="4" destOrd="0" presId="urn:microsoft.com/office/officeart/2005/8/layout/vList5"/>
    <dgm:cxn modelId="{BC408FC9-5011-4CC9-82F2-4D51B9F4B6AB}" type="presParOf" srcId="{FBAB7232-52CC-46CF-89E0-65D6CADE29B8}" destId="{4BCA9485-3C74-4677-AF93-5837CAC97467}" srcOrd="0" destOrd="0" presId="urn:microsoft.com/office/officeart/2005/8/layout/vList5"/>
    <dgm:cxn modelId="{A1D8F833-99D9-4747-8376-AB58A6413E89}" type="presParOf" srcId="{FBAB7232-52CC-46CF-89E0-65D6CADE29B8}" destId="{8E439568-6199-46B8-9471-797DC39FCC4A}" srcOrd="1" destOrd="0" presId="urn:microsoft.com/office/officeart/2005/8/layout/vList5"/>
  </dgm:cxnLst>
  <dgm:bg>
    <a:solidFill>
      <a:srgbClr val="EDF5FD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59CAA9-EE6D-4083-B683-F06F643DCF3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EDF5FD"/>
        </a:solidFill>
        <a:ln>
          <a:noFill/>
        </a:ln>
      </dgm:spPr>
      <dgm:t>
        <a:bodyPr/>
        <a:lstStyle/>
        <a:p>
          <a:pPr rtl="0"/>
          <a:r>
            <a:rPr lang="zh-CN" altLang="en-US" sz="2100" b="1" dirty="0" smtClean="0">
              <a:solidFill>
                <a:schemeClr val="tx1"/>
              </a:solidFill>
            </a:rPr>
            <a:t>与</a:t>
          </a:r>
          <a:r>
            <a:rPr lang="zh-CN" sz="2100" b="1" dirty="0" smtClean="0">
              <a:solidFill>
                <a:schemeClr val="tx1"/>
              </a:solidFill>
            </a:rPr>
            <a:t>同学</a:t>
          </a:r>
          <a:r>
            <a:rPr lang="zh-CN" altLang="en-US" sz="2100" b="1" dirty="0" smtClean="0">
              <a:solidFill>
                <a:schemeClr val="tx1"/>
              </a:solidFill>
            </a:rPr>
            <a:t>讨论</a:t>
          </a:r>
          <a:endParaRPr lang="zh-CN" altLang="en-US" sz="2100" b="1" dirty="0">
            <a:solidFill>
              <a:schemeClr val="tx1"/>
            </a:solidFill>
          </a:endParaRPr>
        </a:p>
      </dgm:t>
    </dgm:pt>
    <dgm:pt modelId="{DE3656B4-C3A5-4DFC-AB37-947F5FA25097}" type="parTrans" cxnId="{A77ADF4F-0CEE-4E8D-AEE9-888E2CFB5970}">
      <dgm:prSet/>
      <dgm:spPr/>
      <dgm:t>
        <a:bodyPr/>
        <a:lstStyle/>
        <a:p>
          <a:endParaRPr lang="zh-CN" altLang="en-US" sz="2100" b="1">
            <a:solidFill>
              <a:schemeClr val="tx1"/>
            </a:solidFill>
          </a:endParaRPr>
        </a:p>
      </dgm:t>
    </dgm:pt>
    <dgm:pt modelId="{66B9054D-C442-4D94-95C2-4ADBFF676C34}" type="sibTrans" cxnId="{A77ADF4F-0CEE-4E8D-AEE9-888E2CFB5970}">
      <dgm:prSet custT="1"/>
      <dgm:spPr/>
      <dgm:t>
        <a:bodyPr/>
        <a:lstStyle/>
        <a:p>
          <a:endParaRPr lang="zh-CN" altLang="en-US" sz="2100" b="1">
            <a:solidFill>
              <a:schemeClr val="tx1"/>
            </a:solidFill>
          </a:endParaRPr>
        </a:p>
      </dgm:t>
    </dgm:pt>
    <dgm:pt modelId="{EDE2DC6B-F023-4D92-BEBB-985B9511CCF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EDF5FD"/>
        </a:solidFill>
        <a:ln>
          <a:noFill/>
        </a:ln>
      </dgm:spPr>
      <dgm:t>
        <a:bodyPr/>
        <a:lstStyle/>
        <a:p>
          <a:pPr rtl="0"/>
          <a:r>
            <a:rPr lang="zh-CN" altLang="en-US" sz="2100" b="1" dirty="0" smtClean="0">
              <a:solidFill>
                <a:schemeClr val="tx1"/>
              </a:solidFill>
            </a:rPr>
            <a:t>自己</a:t>
          </a:r>
          <a:r>
            <a:rPr lang="zh-CN" altLang="en-US" sz="2000" b="1" dirty="0" smtClean="0">
              <a:solidFill>
                <a:schemeClr val="tx1"/>
              </a:solidFill>
            </a:rPr>
            <a:t>思考</a:t>
          </a:r>
          <a:r>
            <a:rPr lang="zh-CN" altLang="en-US" sz="2100" b="1" dirty="0" smtClean="0">
              <a:solidFill>
                <a:schemeClr val="tx1"/>
              </a:solidFill>
            </a:rPr>
            <a:t>解决</a:t>
          </a:r>
          <a:endParaRPr lang="zh-CN" altLang="en-US" sz="2100" b="1" dirty="0">
            <a:solidFill>
              <a:schemeClr val="tx1"/>
            </a:solidFill>
          </a:endParaRPr>
        </a:p>
      </dgm:t>
    </dgm:pt>
    <dgm:pt modelId="{1357700F-5636-4490-9E17-7199BBF7BA3E}" type="parTrans" cxnId="{4B0C9C9C-3716-4EBF-A4DA-58BAE0D43267}">
      <dgm:prSet/>
      <dgm:spPr/>
      <dgm:t>
        <a:bodyPr/>
        <a:lstStyle/>
        <a:p>
          <a:endParaRPr lang="zh-CN" altLang="en-US" sz="2100" b="1">
            <a:solidFill>
              <a:schemeClr val="tx1"/>
            </a:solidFill>
          </a:endParaRPr>
        </a:p>
      </dgm:t>
    </dgm:pt>
    <dgm:pt modelId="{DAA7D71E-6726-4AB1-AE29-36EF9555D03E}" type="sibTrans" cxnId="{4B0C9C9C-3716-4EBF-A4DA-58BAE0D43267}">
      <dgm:prSet custT="1"/>
      <dgm:spPr/>
      <dgm:t>
        <a:bodyPr/>
        <a:lstStyle/>
        <a:p>
          <a:endParaRPr lang="zh-CN" altLang="en-US" sz="2100" b="1">
            <a:solidFill>
              <a:schemeClr val="tx1"/>
            </a:solidFill>
          </a:endParaRPr>
        </a:p>
      </dgm:t>
    </dgm:pt>
    <dgm:pt modelId="{9BB3CAC4-96F1-4309-8F30-61051E5E48C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EDF5FD"/>
        </a:solidFill>
        <a:ln>
          <a:noFill/>
        </a:ln>
      </dgm:spPr>
      <dgm:t>
        <a:bodyPr/>
        <a:lstStyle/>
        <a:p>
          <a:pPr rtl="0"/>
          <a:r>
            <a:rPr lang="zh-CN" altLang="en-US" sz="2100" b="1" dirty="0" smtClean="0">
              <a:solidFill>
                <a:schemeClr val="tx1"/>
              </a:solidFill>
            </a:rPr>
            <a:t>请教老师</a:t>
          </a:r>
          <a:endParaRPr lang="zh-CN" altLang="en-US" sz="2100" b="1" dirty="0">
            <a:solidFill>
              <a:schemeClr val="tx1"/>
            </a:solidFill>
          </a:endParaRPr>
        </a:p>
      </dgm:t>
    </dgm:pt>
    <dgm:pt modelId="{33C85A28-2F02-4EFE-BC88-9B316DF94195}" type="sibTrans" cxnId="{0EC969A3-FE85-4CF5-8E67-F9A639C3F266}">
      <dgm:prSet/>
      <dgm:spPr/>
      <dgm:t>
        <a:bodyPr/>
        <a:lstStyle/>
        <a:p>
          <a:endParaRPr lang="zh-CN" altLang="en-US" sz="2100" b="1">
            <a:solidFill>
              <a:schemeClr val="tx1"/>
            </a:solidFill>
          </a:endParaRPr>
        </a:p>
      </dgm:t>
    </dgm:pt>
    <dgm:pt modelId="{11CB40CC-83F4-472A-9CF3-0D01D523FD8A}" type="parTrans" cxnId="{0EC969A3-FE85-4CF5-8E67-F9A639C3F266}">
      <dgm:prSet/>
      <dgm:spPr/>
      <dgm:t>
        <a:bodyPr/>
        <a:lstStyle/>
        <a:p>
          <a:endParaRPr lang="zh-CN" altLang="en-US" sz="2100" b="1">
            <a:solidFill>
              <a:schemeClr val="tx1"/>
            </a:solidFill>
          </a:endParaRPr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B01163-9004-4053-85E7-CC76A2727DA3}" type="pres">
      <dgm:prSet presAssocID="{EDE2DC6B-F023-4D92-BEBB-985B9511CCF1}" presName="node" presStyleLbl="node1" presStyleIdx="0" presStyleCnt="3" custLinFactNeighborX="-90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B39DC-DC15-4FD6-93F2-3DE26CC7C473}" type="pres">
      <dgm:prSet presAssocID="{DAA7D71E-6726-4AB1-AE29-36EF9555D0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60F628D-ECD4-4243-9FFD-5DF18512292D}" type="pres">
      <dgm:prSet presAssocID="{DAA7D71E-6726-4AB1-AE29-36EF9555D0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20358F7-5EC0-490B-BF98-854BAC6D2076}" type="pres">
      <dgm:prSet presAssocID="{D759CAA9-EE6D-4083-B683-F06F643DCF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4A4C3-B2EE-49CD-BB90-2CC8399F9D6E}" type="pres">
      <dgm:prSet presAssocID="{66B9054D-C442-4D94-95C2-4ADBFF676C3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660F30F-302B-4983-A6F1-B85BC67F3552}" type="pres">
      <dgm:prSet presAssocID="{66B9054D-C442-4D94-95C2-4ADBFF676C3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24F3DEE-63A1-4D5C-B197-50993611C873}" type="pres">
      <dgm:prSet presAssocID="{9BB3CAC4-96F1-4309-8F30-61051E5E48C2}" presName="node" presStyleLbl="node1" presStyleIdx="2" presStyleCnt="3" custLinFactNeighborY="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C969A3-FE85-4CF5-8E67-F9A639C3F266}" srcId="{E3E1AD12-5113-4DC1-820E-CDC2995E8A6F}" destId="{9BB3CAC4-96F1-4309-8F30-61051E5E48C2}" srcOrd="2" destOrd="0" parTransId="{11CB40CC-83F4-472A-9CF3-0D01D523FD8A}" sibTransId="{33C85A28-2F02-4EFE-BC88-9B316DF94195}"/>
    <dgm:cxn modelId="{240BD956-B338-4BAB-926F-D19F58CA5C77}" type="presOf" srcId="{66B9054D-C442-4D94-95C2-4ADBFF676C34}" destId="{7454A4C3-B2EE-49CD-BB90-2CC8399F9D6E}" srcOrd="0" destOrd="0" presId="urn:microsoft.com/office/officeart/2005/8/layout/process1"/>
    <dgm:cxn modelId="{4974FB4B-A70B-4792-B108-33453311F177}" type="presOf" srcId="{D759CAA9-EE6D-4083-B683-F06F643DCF32}" destId="{120358F7-5EC0-490B-BF98-854BAC6D2076}" srcOrd="0" destOrd="0" presId="urn:microsoft.com/office/officeart/2005/8/layout/process1"/>
    <dgm:cxn modelId="{3D3BBBFE-9DCF-4A85-9225-31D47CF39DCB}" type="presOf" srcId="{9BB3CAC4-96F1-4309-8F30-61051E5E48C2}" destId="{324F3DEE-63A1-4D5C-B197-50993611C873}" srcOrd="0" destOrd="0" presId="urn:microsoft.com/office/officeart/2005/8/layout/process1"/>
    <dgm:cxn modelId="{331D9B3B-BC81-4250-9955-929165C252FC}" type="presOf" srcId="{DAA7D71E-6726-4AB1-AE29-36EF9555D03E}" destId="{6EFB39DC-DC15-4FD6-93F2-3DE26CC7C473}" srcOrd="0" destOrd="0" presId="urn:microsoft.com/office/officeart/2005/8/layout/process1"/>
    <dgm:cxn modelId="{4B0C9C9C-3716-4EBF-A4DA-58BAE0D43267}" srcId="{E3E1AD12-5113-4DC1-820E-CDC2995E8A6F}" destId="{EDE2DC6B-F023-4D92-BEBB-985B9511CCF1}" srcOrd="0" destOrd="0" parTransId="{1357700F-5636-4490-9E17-7199BBF7BA3E}" sibTransId="{DAA7D71E-6726-4AB1-AE29-36EF9555D03E}"/>
    <dgm:cxn modelId="{108DA663-3762-46D9-9FB9-C77C21648FC6}" type="presOf" srcId="{EDE2DC6B-F023-4D92-BEBB-985B9511CCF1}" destId="{6DB01163-9004-4053-85E7-CC76A2727DA3}" srcOrd="0" destOrd="0" presId="urn:microsoft.com/office/officeart/2005/8/layout/process1"/>
    <dgm:cxn modelId="{A77ADF4F-0CEE-4E8D-AEE9-888E2CFB5970}" srcId="{E3E1AD12-5113-4DC1-820E-CDC2995E8A6F}" destId="{D759CAA9-EE6D-4083-B683-F06F643DCF32}" srcOrd="1" destOrd="0" parTransId="{DE3656B4-C3A5-4DFC-AB37-947F5FA25097}" sibTransId="{66B9054D-C442-4D94-95C2-4ADBFF676C34}"/>
    <dgm:cxn modelId="{C99D0F3A-AD03-4FD0-9F9F-61BAACBDA828}" type="presOf" srcId="{DAA7D71E-6726-4AB1-AE29-36EF9555D03E}" destId="{160F628D-ECD4-4243-9FFD-5DF18512292D}" srcOrd="1" destOrd="0" presId="urn:microsoft.com/office/officeart/2005/8/layout/process1"/>
    <dgm:cxn modelId="{8E0C18E3-B82D-4CCA-B701-AAB18B2B5462}" type="presOf" srcId="{E3E1AD12-5113-4DC1-820E-CDC2995E8A6F}" destId="{946AB1F5-AFA6-407B-BD2C-9946AB463D1A}" srcOrd="0" destOrd="0" presId="urn:microsoft.com/office/officeart/2005/8/layout/process1"/>
    <dgm:cxn modelId="{A1E93CAB-CF6D-4075-B43C-E596E9A490DD}" type="presOf" srcId="{66B9054D-C442-4D94-95C2-4ADBFF676C34}" destId="{F660F30F-302B-4983-A6F1-B85BC67F3552}" srcOrd="1" destOrd="0" presId="urn:microsoft.com/office/officeart/2005/8/layout/process1"/>
    <dgm:cxn modelId="{59009F05-BB6B-4BE5-A86D-710594D52C5B}" type="presParOf" srcId="{946AB1F5-AFA6-407B-BD2C-9946AB463D1A}" destId="{6DB01163-9004-4053-85E7-CC76A2727DA3}" srcOrd="0" destOrd="0" presId="urn:microsoft.com/office/officeart/2005/8/layout/process1"/>
    <dgm:cxn modelId="{C05FE146-794D-4220-B131-7008B9901585}" type="presParOf" srcId="{946AB1F5-AFA6-407B-BD2C-9946AB463D1A}" destId="{6EFB39DC-DC15-4FD6-93F2-3DE26CC7C473}" srcOrd="1" destOrd="0" presId="urn:microsoft.com/office/officeart/2005/8/layout/process1"/>
    <dgm:cxn modelId="{358DDD9E-4266-46F8-8533-3ACFD62F7325}" type="presParOf" srcId="{6EFB39DC-DC15-4FD6-93F2-3DE26CC7C473}" destId="{160F628D-ECD4-4243-9FFD-5DF18512292D}" srcOrd="0" destOrd="0" presId="urn:microsoft.com/office/officeart/2005/8/layout/process1"/>
    <dgm:cxn modelId="{09E9AE36-6283-4047-82DD-56BA485B4956}" type="presParOf" srcId="{946AB1F5-AFA6-407B-BD2C-9946AB463D1A}" destId="{120358F7-5EC0-490B-BF98-854BAC6D2076}" srcOrd="2" destOrd="0" presId="urn:microsoft.com/office/officeart/2005/8/layout/process1"/>
    <dgm:cxn modelId="{0D0C6685-22CF-4E98-B8F6-76D7A86C6E70}" type="presParOf" srcId="{946AB1F5-AFA6-407B-BD2C-9946AB463D1A}" destId="{7454A4C3-B2EE-49CD-BB90-2CC8399F9D6E}" srcOrd="3" destOrd="0" presId="urn:microsoft.com/office/officeart/2005/8/layout/process1"/>
    <dgm:cxn modelId="{6D311B52-CD25-4ED2-95C1-8F4C8191955A}" type="presParOf" srcId="{7454A4C3-B2EE-49CD-BB90-2CC8399F9D6E}" destId="{F660F30F-302B-4983-A6F1-B85BC67F3552}" srcOrd="0" destOrd="0" presId="urn:microsoft.com/office/officeart/2005/8/layout/process1"/>
    <dgm:cxn modelId="{A3703767-7091-4E03-850C-9DE3CFA048CB}" type="presParOf" srcId="{946AB1F5-AFA6-407B-BD2C-9946AB463D1A}" destId="{324F3DEE-63A1-4D5C-B197-50993611C873}" srcOrd="4" destOrd="0" presId="urn:microsoft.com/office/officeart/2005/8/layout/process1"/>
  </dgm:cxnLst>
  <dgm:bg>
    <a:solidFill>
      <a:srgbClr val="EDF5FD"/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AD2D1-326A-4C2D-BA7D-165DE5CF59AC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9D415C61-CC52-4FF6-B3F1-BFBA08715C9E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安装 </a:t>
          </a:r>
          <a:r>
            <a:rPr lang="en-US" sz="1800" b="1" dirty="0" smtClean="0">
              <a:latin typeface="黑体" pitchFamily="49" charset="-122"/>
              <a:ea typeface="黑体" pitchFamily="49" charset="-122"/>
            </a:rPr>
            <a:t>Oracle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 </a:t>
          </a:r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服务器软件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A145AF36-BC54-4DE8-967D-3FE2C0948F92}" type="parTrans" cxnId="{C9B7C7DE-F8AD-43E8-9264-2195CA554A34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0942D6F-5C1A-4E79-85D7-72FFC1AEE836}" type="sibTrans" cxnId="{C9B7C7DE-F8AD-43E8-9264-2195CA554A34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A04344E-EB0C-4DC4-8380-90E92601432F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创建数据库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(</a:t>
          </a:r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安装时自动创建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)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7742949D-3E20-4975-B59F-22FEF193A0F6}" type="parTrans" cxnId="{9A803E26-3902-4378-A06C-D1257876E25F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9D8B2C7-1152-4D47-B9B0-41459B9D3CCE}" type="sibTrans" cxnId="{9A803E26-3902-4378-A06C-D1257876E25F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D2AA38B-A0F2-4A0C-83A9-471400DBE5A3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配置监听器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(</a:t>
          </a:r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安装时自动配置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)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78870544-FF75-4F31-A493-9B018C652EC7}" type="parTrans" cxnId="{96D4915F-8CBF-4074-889C-2527DD9D2262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1E1372E-8371-4512-AB5A-04F4D2C75C31}" type="sibTrans" cxnId="{96D4915F-8CBF-4074-889C-2527DD9D2262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EE04D90-F8E2-4165-9F48-A2079222330F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创建新用户并授权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5E754087-2ED2-426F-B5BC-73329950490B}" type="parTrans" cxnId="{B4855819-8386-46AA-B363-96482D6E5ED3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748FA47-29CD-4BB1-8490-781ABF455B2F}" type="sibTrans" cxnId="{B4855819-8386-46AA-B363-96482D6E5ED3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479FFF1-A905-46E5-8EDC-4FA2779B839A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启动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Oracle</a:t>
          </a:r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实例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(</a:t>
          </a:r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自动启动服务</a:t>
          </a:r>
          <a:r>
            <a:rPr lang="en-US" altLang="zh-CN" sz="1800" b="1" dirty="0" smtClean="0">
              <a:latin typeface="黑体" pitchFamily="49" charset="-122"/>
              <a:ea typeface="黑体" pitchFamily="49" charset="-122"/>
            </a:rPr>
            <a:t>)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FA6AFB73-DD34-4625-ACE9-DB45423B5B34}" type="parTrans" cxnId="{B487CD85-D877-4A60-8B88-4EB1BA5B39AB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374B010-C56A-4EDC-836F-FEDA74CB967C}" type="sibTrans" cxnId="{B487CD85-D877-4A60-8B88-4EB1BA5B39AB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4DC9664-B6C6-4710-91F5-87742E0998E7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latin typeface="黑体" pitchFamily="49" charset="-122"/>
              <a:ea typeface="黑体" pitchFamily="49" charset="-122"/>
            </a:rPr>
            <a:t>创建用户表空间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itchFamily="49" charset="-122"/>
            <a:ea typeface="黑体" pitchFamily="49" charset="-122"/>
          </a:endParaRPr>
        </a:p>
      </dgm:t>
    </dgm:pt>
    <dgm:pt modelId="{D20EF742-6CD3-4D4C-A190-4AD02B984E2C}" type="parTrans" cxnId="{BA77D7FF-C2BE-412B-ADF4-F2C1D63A191F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AA3EFC7-7591-42FC-AD64-5140AA04A65B}" type="sibTrans" cxnId="{BA77D7FF-C2BE-412B-ADF4-F2C1D63A191F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C559BCF-51E6-48DB-988D-C0868ECCA7D9}" type="pres">
      <dgm:prSet presAssocID="{721AD2D1-326A-4C2D-BA7D-165DE5CF59AC}" presName="linearFlow" presStyleCnt="0">
        <dgm:presLayoutVars>
          <dgm:resizeHandles val="exact"/>
        </dgm:presLayoutVars>
      </dgm:prSet>
      <dgm:spPr/>
    </dgm:pt>
    <dgm:pt modelId="{628098DF-C520-4E6B-8240-608332D9731E}" type="pres">
      <dgm:prSet presAssocID="{9D415C61-CC52-4FF6-B3F1-BFBA08715C9E}" presName="node" presStyleLbl="node1" presStyleIdx="0" presStyleCnt="6" custScaleX="158016" custLinFactNeighborY="20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FB443-883F-4A5F-B4C0-3AE5E8D5223F}" type="pres">
      <dgm:prSet presAssocID="{A0942D6F-5C1A-4E79-85D7-72FFC1AEE836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C0FDD27-5835-4B8E-B4C9-B6DA95A7A4DF}" type="pres">
      <dgm:prSet presAssocID="{A0942D6F-5C1A-4E79-85D7-72FFC1AEE83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42436CA1-D16D-40EB-AC87-CB1D98FED36E}" type="pres">
      <dgm:prSet presAssocID="{4A04344E-EB0C-4DC4-8380-90E92601432F}" presName="node" presStyleLbl="node1" presStyleIdx="1" presStyleCnt="6" custScaleX="158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20C6A3-6FF9-4642-AD61-6F2F09ACEEBB}" type="pres">
      <dgm:prSet presAssocID="{E9D8B2C7-1152-4D47-B9B0-41459B9D3CC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AFC82C1-0B01-4A75-9D1A-669D7BB6D742}" type="pres">
      <dgm:prSet presAssocID="{E9D8B2C7-1152-4D47-B9B0-41459B9D3CCE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8CE3CDE-BD17-4C68-9BB5-82F8094BD37B}" type="pres">
      <dgm:prSet presAssocID="{0D2AA38B-A0F2-4A0C-83A9-471400DBE5A3}" presName="node" presStyleLbl="node1" presStyleIdx="2" presStyleCnt="6" custScaleX="158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5E3DA-A1BA-4FCF-BAB5-8F096C0F3286}" type="pres">
      <dgm:prSet presAssocID="{91E1372E-8371-4512-AB5A-04F4D2C75C31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13A2A3A7-6AC7-4047-BE4B-6DEC7685156D}" type="pres">
      <dgm:prSet presAssocID="{91E1372E-8371-4512-AB5A-04F4D2C75C31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C35966FF-6829-4615-9F0B-7980092A4A44}" type="pres">
      <dgm:prSet presAssocID="{A479FFF1-A905-46E5-8EDC-4FA2779B839A}" presName="node" presStyleLbl="node1" presStyleIdx="3" presStyleCnt="6" custScaleX="158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1ED55-49C7-4059-A4B8-244C95BF8029}" type="pres">
      <dgm:prSet presAssocID="{A374B010-C56A-4EDC-836F-FEDA74CB967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4DA16CC-797D-4387-83D0-FF361C440B9B}" type="pres">
      <dgm:prSet presAssocID="{A374B010-C56A-4EDC-836F-FEDA74CB967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EA8192F-2515-46CA-9717-EB811B28B29F}" type="pres">
      <dgm:prSet presAssocID="{A4DC9664-B6C6-4710-91F5-87742E0998E7}" presName="node" presStyleLbl="node1" presStyleIdx="4" presStyleCnt="6" custScaleX="158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C3879-82A5-463F-84BB-92FF77F212EE}" type="pres">
      <dgm:prSet presAssocID="{0AA3EFC7-7591-42FC-AD64-5140AA04A65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651FB1C1-AB0D-482C-A653-04EEBE2EC90F}" type="pres">
      <dgm:prSet presAssocID="{0AA3EFC7-7591-42FC-AD64-5140AA04A65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A6C33A5-1762-437B-85ED-39CAB2842EF3}" type="pres">
      <dgm:prSet presAssocID="{FEE04D90-F8E2-4165-9F48-A2079222330F}" presName="node" presStyleLbl="node1" presStyleIdx="5" presStyleCnt="6" custScaleX="158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1A85CB-C4FF-4210-9059-106DC4C98043}" type="presOf" srcId="{FEE04D90-F8E2-4165-9F48-A2079222330F}" destId="{EA6C33A5-1762-437B-85ED-39CAB2842EF3}" srcOrd="0" destOrd="0" presId="urn:microsoft.com/office/officeart/2005/8/layout/process2"/>
    <dgm:cxn modelId="{B8969590-2852-432B-8AD6-560EDB977A87}" type="presOf" srcId="{A0942D6F-5C1A-4E79-85D7-72FFC1AEE836}" destId="{6C0FDD27-5835-4B8E-B4C9-B6DA95A7A4DF}" srcOrd="1" destOrd="0" presId="urn:microsoft.com/office/officeart/2005/8/layout/process2"/>
    <dgm:cxn modelId="{151393DD-8285-4F50-82B0-0CC225776DA4}" type="presOf" srcId="{0AA3EFC7-7591-42FC-AD64-5140AA04A65B}" destId="{651FB1C1-AB0D-482C-A653-04EEBE2EC90F}" srcOrd="1" destOrd="0" presId="urn:microsoft.com/office/officeart/2005/8/layout/process2"/>
    <dgm:cxn modelId="{0B567344-42D9-41F2-AD51-CA4DB7758DC5}" type="presOf" srcId="{4A04344E-EB0C-4DC4-8380-90E92601432F}" destId="{42436CA1-D16D-40EB-AC87-CB1D98FED36E}" srcOrd="0" destOrd="0" presId="urn:microsoft.com/office/officeart/2005/8/layout/process2"/>
    <dgm:cxn modelId="{0655DCC8-DB43-44F3-A7B8-FFB6B3203010}" type="presOf" srcId="{A479FFF1-A905-46E5-8EDC-4FA2779B839A}" destId="{C35966FF-6829-4615-9F0B-7980092A4A44}" srcOrd="0" destOrd="0" presId="urn:microsoft.com/office/officeart/2005/8/layout/process2"/>
    <dgm:cxn modelId="{9A803E26-3902-4378-A06C-D1257876E25F}" srcId="{721AD2D1-326A-4C2D-BA7D-165DE5CF59AC}" destId="{4A04344E-EB0C-4DC4-8380-90E92601432F}" srcOrd="1" destOrd="0" parTransId="{7742949D-3E20-4975-B59F-22FEF193A0F6}" sibTransId="{E9D8B2C7-1152-4D47-B9B0-41459B9D3CCE}"/>
    <dgm:cxn modelId="{AC66CB35-2078-4701-B5A3-FDDAC7062BC8}" type="presOf" srcId="{9D415C61-CC52-4FF6-B3F1-BFBA08715C9E}" destId="{628098DF-C520-4E6B-8240-608332D9731E}" srcOrd="0" destOrd="0" presId="urn:microsoft.com/office/officeart/2005/8/layout/process2"/>
    <dgm:cxn modelId="{96D4915F-8CBF-4074-889C-2527DD9D2262}" srcId="{721AD2D1-326A-4C2D-BA7D-165DE5CF59AC}" destId="{0D2AA38B-A0F2-4A0C-83A9-471400DBE5A3}" srcOrd="2" destOrd="0" parTransId="{78870544-FF75-4F31-A493-9B018C652EC7}" sibTransId="{91E1372E-8371-4512-AB5A-04F4D2C75C31}"/>
    <dgm:cxn modelId="{6F88C43C-1E55-4754-9077-C4C81D7A0DE3}" type="presOf" srcId="{0AA3EFC7-7591-42FC-AD64-5140AA04A65B}" destId="{64DC3879-82A5-463F-84BB-92FF77F212EE}" srcOrd="0" destOrd="0" presId="urn:microsoft.com/office/officeart/2005/8/layout/process2"/>
    <dgm:cxn modelId="{C080DEEB-4F17-40FB-9FC1-EF46C55BDCFC}" type="presOf" srcId="{A4DC9664-B6C6-4710-91F5-87742E0998E7}" destId="{8EA8192F-2515-46CA-9717-EB811B28B29F}" srcOrd="0" destOrd="0" presId="urn:microsoft.com/office/officeart/2005/8/layout/process2"/>
    <dgm:cxn modelId="{7FE15C8F-6D2F-4B35-94C3-96B1040D7644}" type="presOf" srcId="{91E1372E-8371-4512-AB5A-04F4D2C75C31}" destId="{3C85E3DA-A1BA-4FCF-BAB5-8F096C0F3286}" srcOrd="0" destOrd="0" presId="urn:microsoft.com/office/officeart/2005/8/layout/process2"/>
    <dgm:cxn modelId="{B4855819-8386-46AA-B363-96482D6E5ED3}" srcId="{721AD2D1-326A-4C2D-BA7D-165DE5CF59AC}" destId="{FEE04D90-F8E2-4165-9F48-A2079222330F}" srcOrd="5" destOrd="0" parTransId="{5E754087-2ED2-426F-B5BC-73329950490B}" sibTransId="{F748FA47-29CD-4BB1-8490-781ABF455B2F}"/>
    <dgm:cxn modelId="{BA77D7FF-C2BE-412B-ADF4-F2C1D63A191F}" srcId="{721AD2D1-326A-4C2D-BA7D-165DE5CF59AC}" destId="{A4DC9664-B6C6-4710-91F5-87742E0998E7}" srcOrd="4" destOrd="0" parTransId="{D20EF742-6CD3-4D4C-A190-4AD02B984E2C}" sibTransId="{0AA3EFC7-7591-42FC-AD64-5140AA04A65B}"/>
    <dgm:cxn modelId="{6740B687-CA1E-4060-83F6-19E0707274AC}" type="presOf" srcId="{A374B010-C56A-4EDC-836F-FEDA74CB967C}" destId="{24DA16CC-797D-4387-83D0-FF361C440B9B}" srcOrd="1" destOrd="0" presId="urn:microsoft.com/office/officeart/2005/8/layout/process2"/>
    <dgm:cxn modelId="{C9B7C7DE-F8AD-43E8-9264-2195CA554A34}" srcId="{721AD2D1-326A-4C2D-BA7D-165DE5CF59AC}" destId="{9D415C61-CC52-4FF6-B3F1-BFBA08715C9E}" srcOrd="0" destOrd="0" parTransId="{A145AF36-BC54-4DE8-967D-3FE2C0948F92}" sibTransId="{A0942D6F-5C1A-4E79-85D7-72FFC1AEE836}"/>
    <dgm:cxn modelId="{F09A2D01-881F-4A0C-A340-3CCB997E39F7}" type="presOf" srcId="{0D2AA38B-A0F2-4A0C-83A9-471400DBE5A3}" destId="{C8CE3CDE-BD17-4C68-9BB5-82F8094BD37B}" srcOrd="0" destOrd="0" presId="urn:microsoft.com/office/officeart/2005/8/layout/process2"/>
    <dgm:cxn modelId="{80015995-F917-4441-A5AA-828260E8DA24}" type="presOf" srcId="{A0942D6F-5C1A-4E79-85D7-72FFC1AEE836}" destId="{E64FB443-883F-4A5F-B4C0-3AE5E8D5223F}" srcOrd="0" destOrd="0" presId="urn:microsoft.com/office/officeart/2005/8/layout/process2"/>
    <dgm:cxn modelId="{B487CD85-D877-4A60-8B88-4EB1BA5B39AB}" srcId="{721AD2D1-326A-4C2D-BA7D-165DE5CF59AC}" destId="{A479FFF1-A905-46E5-8EDC-4FA2779B839A}" srcOrd="3" destOrd="0" parTransId="{FA6AFB73-DD34-4625-ACE9-DB45423B5B34}" sibTransId="{A374B010-C56A-4EDC-836F-FEDA74CB967C}"/>
    <dgm:cxn modelId="{0D5DA936-E896-4795-883C-8BF1DDDF76B9}" type="presOf" srcId="{721AD2D1-326A-4C2D-BA7D-165DE5CF59AC}" destId="{BC559BCF-51E6-48DB-988D-C0868ECCA7D9}" srcOrd="0" destOrd="0" presId="urn:microsoft.com/office/officeart/2005/8/layout/process2"/>
    <dgm:cxn modelId="{C3C67024-88AB-4790-B7FA-DC6C5356EF54}" type="presOf" srcId="{E9D8B2C7-1152-4D47-B9B0-41459B9D3CCE}" destId="{E820C6A3-6FF9-4642-AD61-6F2F09ACEEBB}" srcOrd="0" destOrd="0" presId="urn:microsoft.com/office/officeart/2005/8/layout/process2"/>
    <dgm:cxn modelId="{0CAF19D5-4B9E-40BB-AEED-5CB591C1AD98}" type="presOf" srcId="{A374B010-C56A-4EDC-836F-FEDA74CB967C}" destId="{E871ED55-49C7-4059-A4B8-244C95BF8029}" srcOrd="0" destOrd="0" presId="urn:microsoft.com/office/officeart/2005/8/layout/process2"/>
    <dgm:cxn modelId="{03AD9BC4-4E94-4E24-98AD-D23851EB786D}" type="presOf" srcId="{91E1372E-8371-4512-AB5A-04F4D2C75C31}" destId="{13A2A3A7-6AC7-4047-BE4B-6DEC7685156D}" srcOrd="1" destOrd="0" presId="urn:microsoft.com/office/officeart/2005/8/layout/process2"/>
    <dgm:cxn modelId="{7D10072C-07A0-4BA3-8F7F-86896E86906F}" type="presOf" srcId="{E9D8B2C7-1152-4D47-B9B0-41459B9D3CCE}" destId="{CAFC82C1-0B01-4A75-9D1A-669D7BB6D742}" srcOrd="1" destOrd="0" presId="urn:microsoft.com/office/officeart/2005/8/layout/process2"/>
    <dgm:cxn modelId="{33AD4982-C64A-462C-9878-DD3AA1F7303A}" type="presParOf" srcId="{BC559BCF-51E6-48DB-988D-C0868ECCA7D9}" destId="{628098DF-C520-4E6B-8240-608332D9731E}" srcOrd="0" destOrd="0" presId="urn:microsoft.com/office/officeart/2005/8/layout/process2"/>
    <dgm:cxn modelId="{F49F32A5-1D01-4808-918D-C88FDC4ACADE}" type="presParOf" srcId="{BC559BCF-51E6-48DB-988D-C0868ECCA7D9}" destId="{E64FB443-883F-4A5F-B4C0-3AE5E8D5223F}" srcOrd="1" destOrd="0" presId="urn:microsoft.com/office/officeart/2005/8/layout/process2"/>
    <dgm:cxn modelId="{B700D776-CE0F-41D7-A5DB-8E3A207AA09D}" type="presParOf" srcId="{E64FB443-883F-4A5F-B4C0-3AE5E8D5223F}" destId="{6C0FDD27-5835-4B8E-B4C9-B6DA95A7A4DF}" srcOrd="0" destOrd="0" presId="urn:microsoft.com/office/officeart/2005/8/layout/process2"/>
    <dgm:cxn modelId="{C852E514-3734-4002-8A95-BFC31ED927AD}" type="presParOf" srcId="{BC559BCF-51E6-48DB-988D-C0868ECCA7D9}" destId="{42436CA1-D16D-40EB-AC87-CB1D98FED36E}" srcOrd="2" destOrd="0" presId="urn:microsoft.com/office/officeart/2005/8/layout/process2"/>
    <dgm:cxn modelId="{9D5980A1-C0AC-484F-86C1-F6F7E3D85119}" type="presParOf" srcId="{BC559BCF-51E6-48DB-988D-C0868ECCA7D9}" destId="{E820C6A3-6FF9-4642-AD61-6F2F09ACEEBB}" srcOrd="3" destOrd="0" presId="urn:microsoft.com/office/officeart/2005/8/layout/process2"/>
    <dgm:cxn modelId="{17B1516F-C251-4426-9907-FF3C0AAEEC3C}" type="presParOf" srcId="{E820C6A3-6FF9-4642-AD61-6F2F09ACEEBB}" destId="{CAFC82C1-0B01-4A75-9D1A-669D7BB6D742}" srcOrd="0" destOrd="0" presId="urn:microsoft.com/office/officeart/2005/8/layout/process2"/>
    <dgm:cxn modelId="{3755D81D-80E9-4115-89B2-9E08005E51A0}" type="presParOf" srcId="{BC559BCF-51E6-48DB-988D-C0868ECCA7D9}" destId="{C8CE3CDE-BD17-4C68-9BB5-82F8094BD37B}" srcOrd="4" destOrd="0" presId="urn:microsoft.com/office/officeart/2005/8/layout/process2"/>
    <dgm:cxn modelId="{A93A18BB-0BA0-4742-BA8A-2B4A015101F2}" type="presParOf" srcId="{BC559BCF-51E6-48DB-988D-C0868ECCA7D9}" destId="{3C85E3DA-A1BA-4FCF-BAB5-8F096C0F3286}" srcOrd="5" destOrd="0" presId="urn:microsoft.com/office/officeart/2005/8/layout/process2"/>
    <dgm:cxn modelId="{1234949D-D6C2-41A3-8DD9-8E7ECD0612F1}" type="presParOf" srcId="{3C85E3DA-A1BA-4FCF-BAB5-8F096C0F3286}" destId="{13A2A3A7-6AC7-4047-BE4B-6DEC7685156D}" srcOrd="0" destOrd="0" presId="urn:microsoft.com/office/officeart/2005/8/layout/process2"/>
    <dgm:cxn modelId="{A3304926-6031-4BC5-AF4B-C6205790C17F}" type="presParOf" srcId="{BC559BCF-51E6-48DB-988D-C0868ECCA7D9}" destId="{C35966FF-6829-4615-9F0B-7980092A4A44}" srcOrd="6" destOrd="0" presId="urn:microsoft.com/office/officeart/2005/8/layout/process2"/>
    <dgm:cxn modelId="{8659501D-CB52-4D63-BD3D-EC9C772A605D}" type="presParOf" srcId="{BC559BCF-51E6-48DB-988D-C0868ECCA7D9}" destId="{E871ED55-49C7-4059-A4B8-244C95BF8029}" srcOrd="7" destOrd="0" presId="urn:microsoft.com/office/officeart/2005/8/layout/process2"/>
    <dgm:cxn modelId="{B3F5BDB2-0193-43B8-B67E-A8C2DB0B9BAE}" type="presParOf" srcId="{E871ED55-49C7-4059-A4B8-244C95BF8029}" destId="{24DA16CC-797D-4387-83D0-FF361C440B9B}" srcOrd="0" destOrd="0" presId="urn:microsoft.com/office/officeart/2005/8/layout/process2"/>
    <dgm:cxn modelId="{73A95F94-2D00-469E-8D4D-C046759E6C8A}" type="presParOf" srcId="{BC559BCF-51E6-48DB-988D-C0868ECCA7D9}" destId="{8EA8192F-2515-46CA-9717-EB811B28B29F}" srcOrd="8" destOrd="0" presId="urn:microsoft.com/office/officeart/2005/8/layout/process2"/>
    <dgm:cxn modelId="{DB3A81F6-6254-4C17-B588-4E94E263E720}" type="presParOf" srcId="{BC559BCF-51E6-48DB-988D-C0868ECCA7D9}" destId="{64DC3879-82A5-463F-84BB-92FF77F212EE}" srcOrd="9" destOrd="0" presId="urn:microsoft.com/office/officeart/2005/8/layout/process2"/>
    <dgm:cxn modelId="{ACFEC638-6877-4EC2-9CAF-44F52ABF091C}" type="presParOf" srcId="{64DC3879-82A5-463F-84BB-92FF77F212EE}" destId="{651FB1C1-AB0D-482C-A653-04EEBE2EC90F}" srcOrd="0" destOrd="0" presId="urn:microsoft.com/office/officeart/2005/8/layout/process2"/>
    <dgm:cxn modelId="{A43B1554-04F1-4EFA-9501-978F6A19B38B}" type="presParOf" srcId="{BC559BCF-51E6-48DB-988D-C0868ECCA7D9}" destId="{EA6C33A5-1762-437B-85ED-39CAB2842EF3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AD2D1-326A-4C2D-BA7D-165DE5CF59AC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9D415C61-CC52-4FF6-B3F1-BFBA08715C9E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ea typeface="黑体" pitchFamily="2" charset="-122"/>
            </a:rPr>
            <a:t>安装 </a:t>
          </a:r>
          <a:r>
            <a:rPr lang="en-US" sz="1800" b="1" dirty="0" smtClean="0">
              <a:ea typeface="黑体" pitchFamily="2" charset="-122"/>
            </a:rPr>
            <a:t>Oracle</a:t>
          </a:r>
          <a:r>
            <a:rPr lang="en-US" altLang="zh-CN" sz="1800" b="1" dirty="0" smtClean="0">
              <a:ea typeface="黑体" pitchFamily="2" charset="-122"/>
            </a:rPr>
            <a:t> </a:t>
          </a:r>
          <a:r>
            <a:rPr lang="zh-CN" altLang="en-US" sz="1800" b="1" dirty="0" smtClean="0">
              <a:ea typeface="黑体" pitchFamily="2" charset="-122"/>
            </a:rPr>
            <a:t>客户端软件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145AF36-BC54-4DE8-967D-3FE2C0948F92}" type="parTrans" cxnId="{C9B7C7DE-F8AD-43E8-9264-2195CA554A34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0942D6F-5C1A-4E79-85D7-72FFC1AEE836}" type="sibTrans" cxnId="{C9B7C7DE-F8AD-43E8-9264-2195CA554A34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A04344E-EB0C-4DC4-8380-90E92601432F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ea typeface="黑体" pitchFamily="2" charset="-122"/>
            </a:rPr>
            <a:t>配置网络服务名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742949D-3E20-4975-B59F-22FEF193A0F6}" type="parTrans" cxnId="{9A803E26-3902-4378-A06C-D1257876E25F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9D8B2C7-1152-4D47-B9B0-41459B9D3CCE}" type="sibTrans" cxnId="{9A803E26-3902-4378-A06C-D1257876E25F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D2AA38B-A0F2-4A0C-83A9-471400DBE5A3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ea typeface="黑体" pitchFamily="2" charset="-122"/>
            </a:rPr>
            <a:t>以新用户登录 </a:t>
          </a:r>
          <a:r>
            <a:rPr lang="en-US" altLang="zh-CN" sz="1800" b="1" dirty="0" smtClean="0">
              <a:ea typeface="黑体" pitchFamily="2" charset="-122"/>
            </a:rPr>
            <a:t>Oracle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8870544-FF75-4F31-A493-9B018C652EC7}" type="parTrans" cxnId="{96D4915F-8CBF-4074-889C-2527DD9D2262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1E1372E-8371-4512-AB5A-04F4D2C75C31}" type="sibTrans" cxnId="{96D4915F-8CBF-4074-889C-2527DD9D2262}">
      <dgm:prSet custT="1"/>
      <dgm:spPr>
        <a:solidFill>
          <a:srgbClr val="00B0F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479FFF1-A905-46E5-8EDC-4FA2779B839A}">
      <dgm:prSet phldrT="[文本]" custT="1"/>
      <dgm:spPr>
        <a:solidFill>
          <a:srgbClr val="0070C0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zh-CN" altLang="en-US" sz="1800" b="1" dirty="0" smtClean="0">
              <a:ea typeface="黑体" pitchFamily="2" charset="-122"/>
            </a:rPr>
            <a:t>提交 </a:t>
          </a:r>
          <a:r>
            <a:rPr lang="en-US" altLang="zh-CN" sz="1800" b="1" dirty="0" smtClean="0">
              <a:ea typeface="黑体" pitchFamily="2" charset="-122"/>
            </a:rPr>
            <a:t>SQL </a:t>
          </a:r>
          <a:r>
            <a:rPr lang="zh-CN" altLang="en-US" sz="1800" b="1" dirty="0" smtClean="0">
              <a:ea typeface="黑体" pitchFamily="2" charset="-122"/>
            </a:rPr>
            <a:t>查询</a:t>
          </a:r>
          <a:endParaRPr lang="zh-CN" altLang="en-US" sz="1800" b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A6AFB73-DD34-4625-ACE9-DB45423B5B34}" type="parTrans" cxnId="{B487CD85-D877-4A60-8B88-4EB1BA5B39AB}">
      <dgm:prSet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374B010-C56A-4EDC-836F-FEDA74CB967C}" type="sibTrans" cxnId="{B487CD85-D877-4A60-8B88-4EB1BA5B39AB}">
      <dgm:prSet custT="1"/>
      <dgm:spPr/>
      <dgm:t>
        <a:bodyPr/>
        <a:lstStyle/>
        <a:p>
          <a:endParaRPr lang="zh-CN" altLang="en-US" sz="1800" b="1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C559BCF-51E6-48DB-988D-C0868ECCA7D9}" type="pres">
      <dgm:prSet presAssocID="{721AD2D1-326A-4C2D-BA7D-165DE5CF59AC}" presName="linearFlow" presStyleCnt="0">
        <dgm:presLayoutVars>
          <dgm:resizeHandles val="exact"/>
        </dgm:presLayoutVars>
      </dgm:prSet>
      <dgm:spPr/>
    </dgm:pt>
    <dgm:pt modelId="{628098DF-C520-4E6B-8240-608332D9731E}" type="pres">
      <dgm:prSet presAssocID="{9D415C61-CC52-4FF6-B3F1-BFBA08715C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FB443-883F-4A5F-B4C0-3AE5E8D5223F}" type="pres">
      <dgm:prSet presAssocID="{A0942D6F-5C1A-4E79-85D7-72FFC1AEE83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C0FDD27-5835-4B8E-B4C9-B6DA95A7A4DF}" type="pres">
      <dgm:prSet presAssocID="{A0942D6F-5C1A-4E79-85D7-72FFC1AEE83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2436CA1-D16D-40EB-AC87-CB1D98FED36E}" type="pres">
      <dgm:prSet presAssocID="{4A04344E-EB0C-4DC4-8380-90E9260143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20C6A3-6FF9-4642-AD61-6F2F09ACEEBB}" type="pres">
      <dgm:prSet presAssocID="{E9D8B2C7-1152-4D47-B9B0-41459B9D3CC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AFC82C1-0B01-4A75-9D1A-669D7BB6D742}" type="pres">
      <dgm:prSet presAssocID="{E9D8B2C7-1152-4D47-B9B0-41459B9D3CC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C8CE3CDE-BD17-4C68-9BB5-82F8094BD37B}" type="pres">
      <dgm:prSet presAssocID="{0D2AA38B-A0F2-4A0C-83A9-471400DBE5A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5E3DA-A1BA-4FCF-BAB5-8F096C0F3286}" type="pres">
      <dgm:prSet presAssocID="{91E1372E-8371-4512-AB5A-04F4D2C75C3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3A2A3A7-6AC7-4047-BE4B-6DEC7685156D}" type="pres">
      <dgm:prSet presAssocID="{91E1372E-8371-4512-AB5A-04F4D2C75C3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C35966FF-6829-4615-9F0B-7980092A4A44}" type="pres">
      <dgm:prSet presAssocID="{A479FFF1-A905-46E5-8EDC-4FA2779B83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C49247-FE0E-44D1-98B9-4634401FB8DC}" type="presOf" srcId="{A479FFF1-A905-46E5-8EDC-4FA2779B839A}" destId="{C35966FF-6829-4615-9F0B-7980092A4A44}" srcOrd="0" destOrd="0" presId="urn:microsoft.com/office/officeart/2005/8/layout/process2"/>
    <dgm:cxn modelId="{1391DC96-E71E-476B-AC1B-682DEF8E44F6}" type="presOf" srcId="{4A04344E-EB0C-4DC4-8380-90E92601432F}" destId="{42436CA1-D16D-40EB-AC87-CB1D98FED36E}" srcOrd="0" destOrd="0" presId="urn:microsoft.com/office/officeart/2005/8/layout/process2"/>
    <dgm:cxn modelId="{9A803E26-3902-4378-A06C-D1257876E25F}" srcId="{721AD2D1-326A-4C2D-BA7D-165DE5CF59AC}" destId="{4A04344E-EB0C-4DC4-8380-90E92601432F}" srcOrd="1" destOrd="0" parTransId="{7742949D-3E20-4975-B59F-22FEF193A0F6}" sibTransId="{E9D8B2C7-1152-4D47-B9B0-41459B9D3CCE}"/>
    <dgm:cxn modelId="{7FA78DFF-6048-447F-8DB9-78F7593B1818}" type="presOf" srcId="{A0942D6F-5C1A-4E79-85D7-72FFC1AEE836}" destId="{6C0FDD27-5835-4B8E-B4C9-B6DA95A7A4DF}" srcOrd="1" destOrd="0" presId="urn:microsoft.com/office/officeart/2005/8/layout/process2"/>
    <dgm:cxn modelId="{96D4915F-8CBF-4074-889C-2527DD9D2262}" srcId="{721AD2D1-326A-4C2D-BA7D-165DE5CF59AC}" destId="{0D2AA38B-A0F2-4A0C-83A9-471400DBE5A3}" srcOrd="2" destOrd="0" parTransId="{78870544-FF75-4F31-A493-9B018C652EC7}" sibTransId="{91E1372E-8371-4512-AB5A-04F4D2C75C31}"/>
    <dgm:cxn modelId="{4755834A-2908-473F-9A5E-32F134CBF7A2}" type="presOf" srcId="{91E1372E-8371-4512-AB5A-04F4D2C75C31}" destId="{13A2A3A7-6AC7-4047-BE4B-6DEC7685156D}" srcOrd="1" destOrd="0" presId="urn:microsoft.com/office/officeart/2005/8/layout/process2"/>
    <dgm:cxn modelId="{2E1A0FE3-267D-474B-9C86-68006FC10FAA}" type="presOf" srcId="{E9D8B2C7-1152-4D47-B9B0-41459B9D3CCE}" destId="{CAFC82C1-0B01-4A75-9D1A-669D7BB6D742}" srcOrd="1" destOrd="0" presId="urn:microsoft.com/office/officeart/2005/8/layout/process2"/>
    <dgm:cxn modelId="{64C0091D-44F8-4D67-B732-F47998C5C833}" type="presOf" srcId="{91E1372E-8371-4512-AB5A-04F4D2C75C31}" destId="{3C85E3DA-A1BA-4FCF-BAB5-8F096C0F3286}" srcOrd="0" destOrd="0" presId="urn:microsoft.com/office/officeart/2005/8/layout/process2"/>
    <dgm:cxn modelId="{97DB62A4-609B-463B-864D-A1741D67EEDE}" type="presOf" srcId="{9D415C61-CC52-4FF6-B3F1-BFBA08715C9E}" destId="{628098DF-C520-4E6B-8240-608332D9731E}" srcOrd="0" destOrd="0" presId="urn:microsoft.com/office/officeart/2005/8/layout/process2"/>
    <dgm:cxn modelId="{C9B7C7DE-F8AD-43E8-9264-2195CA554A34}" srcId="{721AD2D1-326A-4C2D-BA7D-165DE5CF59AC}" destId="{9D415C61-CC52-4FF6-B3F1-BFBA08715C9E}" srcOrd="0" destOrd="0" parTransId="{A145AF36-BC54-4DE8-967D-3FE2C0948F92}" sibTransId="{A0942D6F-5C1A-4E79-85D7-72FFC1AEE836}"/>
    <dgm:cxn modelId="{B487CD85-D877-4A60-8B88-4EB1BA5B39AB}" srcId="{721AD2D1-326A-4C2D-BA7D-165DE5CF59AC}" destId="{A479FFF1-A905-46E5-8EDC-4FA2779B839A}" srcOrd="3" destOrd="0" parTransId="{FA6AFB73-DD34-4625-ACE9-DB45423B5B34}" sibTransId="{A374B010-C56A-4EDC-836F-FEDA74CB967C}"/>
    <dgm:cxn modelId="{1551BF7D-1986-486C-9B1D-012B7BD2F105}" type="presOf" srcId="{A0942D6F-5C1A-4E79-85D7-72FFC1AEE836}" destId="{E64FB443-883F-4A5F-B4C0-3AE5E8D5223F}" srcOrd="0" destOrd="0" presId="urn:microsoft.com/office/officeart/2005/8/layout/process2"/>
    <dgm:cxn modelId="{BE8C0F9F-D391-450A-87B8-3A90C0388D3F}" type="presOf" srcId="{E9D8B2C7-1152-4D47-B9B0-41459B9D3CCE}" destId="{E820C6A3-6FF9-4642-AD61-6F2F09ACEEBB}" srcOrd="0" destOrd="0" presId="urn:microsoft.com/office/officeart/2005/8/layout/process2"/>
    <dgm:cxn modelId="{A01E1AD5-A8D4-4A9C-8EBB-DF02D0017234}" type="presOf" srcId="{0D2AA38B-A0F2-4A0C-83A9-471400DBE5A3}" destId="{C8CE3CDE-BD17-4C68-9BB5-82F8094BD37B}" srcOrd="0" destOrd="0" presId="urn:microsoft.com/office/officeart/2005/8/layout/process2"/>
    <dgm:cxn modelId="{6D2CFACD-6A2D-47BE-B9EC-F1A76B6F7A7D}" type="presOf" srcId="{721AD2D1-326A-4C2D-BA7D-165DE5CF59AC}" destId="{BC559BCF-51E6-48DB-988D-C0868ECCA7D9}" srcOrd="0" destOrd="0" presId="urn:microsoft.com/office/officeart/2005/8/layout/process2"/>
    <dgm:cxn modelId="{F4A296B4-0CE1-462E-945F-5DA337BF075B}" type="presParOf" srcId="{BC559BCF-51E6-48DB-988D-C0868ECCA7D9}" destId="{628098DF-C520-4E6B-8240-608332D9731E}" srcOrd="0" destOrd="0" presId="urn:microsoft.com/office/officeart/2005/8/layout/process2"/>
    <dgm:cxn modelId="{142EB442-64F3-4A41-867F-DBD57601A1D6}" type="presParOf" srcId="{BC559BCF-51E6-48DB-988D-C0868ECCA7D9}" destId="{E64FB443-883F-4A5F-B4C0-3AE5E8D5223F}" srcOrd="1" destOrd="0" presId="urn:microsoft.com/office/officeart/2005/8/layout/process2"/>
    <dgm:cxn modelId="{7CECFFDC-CE5D-4AF7-9CD9-862F42690F94}" type="presParOf" srcId="{E64FB443-883F-4A5F-B4C0-3AE5E8D5223F}" destId="{6C0FDD27-5835-4B8E-B4C9-B6DA95A7A4DF}" srcOrd="0" destOrd="0" presId="urn:microsoft.com/office/officeart/2005/8/layout/process2"/>
    <dgm:cxn modelId="{8C9046D0-921E-4815-B44B-2FC98483E488}" type="presParOf" srcId="{BC559BCF-51E6-48DB-988D-C0868ECCA7D9}" destId="{42436CA1-D16D-40EB-AC87-CB1D98FED36E}" srcOrd="2" destOrd="0" presId="urn:microsoft.com/office/officeart/2005/8/layout/process2"/>
    <dgm:cxn modelId="{74C47F1B-A102-40F3-9E1C-A6AF58F35151}" type="presParOf" srcId="{BC559BCF-51E6-48DB-988D-C0868ECCA7D9}" destId="{E820C6A3-6FF9-4642-AD61-6F2F09ACEEBB}" srcOrd="3" destOrd="0" presId="urn:microsoft.com/office/officeart/2005/8/layout/process2"/>
    <dgm:cxn modelId="{41915ECE-733C-41F9-8139-BA7C6C338A44}" type="presParOf" srcId="{E820C6A3-6FF9-4642-AD61-6F2F09ACEEBB}" destId="{CAFC82C1-0B01-4A75-9D1A-669D7BB6D742}" srcOrd="0" destOrd="0" presId="urn:microsoft.com/office/officeart/2005/8/layout/process2"/>
    <dgm:cxn modelId="{491F955D-C903-4BD4-8FD1-58D45631998C}" type="presParOf" srcId="{BC559BCF-51E6-48DB-988D-C0868ECCA7D9}" destId="{C8CE3CDE-BD17-4C68-9BB5-82F8094BD37B}" srcOrd="4" destOrd="0" presId="urn:microsoft.com/office/officeart/2005/8/layout/process2"/>
    <dgm:cxn modelId="{171D4630-F0E7-407B-8A92-6A5EEA84C8B4}" type="presParOf" srcId="{BC559BCF-51E6-48DB-988D-C0868ECCA7D9}" destId="{3C85E3DA-A1BA-4FCF-BAB5-8F096C0F3286}" srcOrd="5" destOrd="0" presId="urn:microsoft.com/office/officeart/2005/8/layout/process2"/>
    <dgm:cxn modelId="{DC6FD1FA-3EC0-45FA-BF04-CA13DBEDE404}" type="presParOf" srcId="{3C85E3DA-A1BA-4FCF-BAB5-8F096C0F3286}" destId="{13A2A3A7-6AC7-4047-BE4B-6DEC7685156D}" srcOrd="0" destOrd="0" presId="urn:microsoft.com/office/officeart/2005/8/layout/process2"/>
    <dgm:cxn modelId="{62FDFB25-39FE-446D-81D2-D7FD49C06BB7}" type="presParOf" srcId="{BC559BCF-51E6-48DB-988D-C0868ECCA7D9}" destId="{C35966FF-6829-4615-9F0B-7980092A4A44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B7E53-751A-4B50-BC17-2D28F1C09E13}">
      <dsp:nvSpPr>
        <dsp:cNvPr id="0" name=""/>
        <dsp:cNvSpPr/>
      </dsp:nvSpPr>
      <dsp:spPr>
        <a:xfrm rot="5400000">
          <a:off x="4446035" y="-2806719"/>
          <a:ext cx="791951" cy="6606377"/>
        </a:xfrm>
        <a:prstGeom prst="round2SameRect">
          <a:avLst/>
        </a:prstGeom>
        <a:solidFill>
          <a:srgbClr val="EDF5FD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会遇到各种问题，要有心理准备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多上网查类似解决方案</a:t>
          </a:r>
          <a:endParaRPr lang="en-US" sz="2000" b="1" kern="1200" dirty="0"/>
        </a:p>
      </dsp:txBody>
      <dsp:txXfrm rot="-5400000">
        <a:off x="1538822" y="139154"/>
        <a:ext cx="6567717" cy="714631"/>
      </dsp:txXfrm>
    </dsp:sp>
    <dsp:sp modelId="{CE8F9899-15A8-421D-8260-211271E41277}">
      <dsp:nvSpPr>
        <dsp:cNvPr id="0" name=""/>
        <dsp:cNvSpPr/>
      </dsp:nvSpPr>
      <dsp:spPr>
        <a:xfrm>
          <a:off x="264" y="7251"/>
          <a:ext cx="1538557" cy="989938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数据库的安装</a:t>
          </a:r>
          <a:endParaRPr lang="en-US" sz="2100" b="1" kern="1200" dirty="0"/>
        </a:p>
      </dsp:txBody>
      <dsp:txXfrm>
        <a:off x="48589" y="55576"/>
        <a:ext cx="1441907" cy="893288"/>
      </dsp:txXfrm>
    </dsp:sp>
    <dsp:sp modelId="{A49BD434-200C-42C6-A0ED-4C816D6DBAC0}">
      <dsp:nvSpPr>
        <dsp:cNvPr id="0" name=""/>
        <dsp:cNvSpPr/>
      </dsp:nvSpPr>
      <dsp:spPr>
        <a:xfrm rot="5400000">
          <a:off x="4446035" y="-1767283"/>
          <a:ext cx="791951" cy="6606377"/>
        </a:xfrm>
        <a:prstGeom prst="round2SameRect">
          <a:avLst/>
        </a:prstGeom>
        <a:solidFill>
          <a:srgbClr val="EDF5FD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提前记住章节中用到的表、表的结构以及数据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打消陌生感，能够帮助很好的理解授课思路</a:t>
          </a:r>
          <a:endParaRPr lang="en-US" sz="2000" b="1" kern="1200" dirty="0"/>
        </a:p>
      </dsp:txBody>
      <dsp:txXfrm rot="-5400000">
        <a:off x="1538822" y="1178590"/>
        <a:ext cx="6567717" cy="714631"/>
      </dsp:txXfrm>
    </dsp:sp>
    <dsp:sp modelId="{9BCDB05E-ECFF-4B20-A616-73D43CCDBCF6}">
      <dsp:nvSpPr>
        <dsp:cNvPr id="0" name=""/>
        <dsp:cNvSpPr/>
      </dsp:nvSpPr>
      <dsp:spPr>
        <a:xfrm>
          <a:off x="0" y="1046687"/>
          <a:ext cx="1538557" cy="989938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授课内容理解</a:t>
          </a:r>
          <a:endParaRPr lang="en-US" sz="2100" b="1" kern="1200" dirty="0"/>
        </a:p>
      </dsp:txBody>
      <dsp:txXfrm>
        <a:off x="48325" y="1095012"/>
        <a:ext cx="1441907" cy="893288"/>
      </dsp:txXfrm>
    </dsp:sp>
    <dsp:sp modelId="{8E439568-6199-46B8-9471-797DC39FCC4A}">
      <dsp:nvSpPr>
        <dsp:cNvPr id="0" name=""/>
        <dsp:cNvSpPr/>
      </dsp:nvSpPr>
      <dsp:spPr>
        <a:xfrm rot="5400000">
          <a:off x="4446035" y="-727847"/>
          <a:ext cx="791951" cy="6606377"/>
        </a:xfrm>
        <a:prstGeom prst="round2SameRect">
          <a:avLst/>
        </a:prstGeom>
        <a:solidFill>
          <a:srgbClr val="EDF5FD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kern="1200" dirty="0" smtClean="0"/>
            <a:t>不是所有的函数都要记住，掌握函数的分类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知道常用函数</a:t>
          </a:r>
          <a:endParaRPr lang="en-US" sz="2000" b="1" kern="1200" dirty="0"/>
        </a:p>
      </dsp:txBody>
      <dsp:txXfrm rot="-5400000">
        <a:off x="1538822" y="2218026"/>
        <a:ext cx="6567717" cy="714631"/>
      </dsp:txXfrm>
    </dsp:sp>
    <dsp:sp modelId="{4BCA9485-3C74-4677-AF93-5837CAC97467}">
      <dsp:nvSpPr>
        <dsp:cNvPr id="0" name=""/>
        <dsp:cNvSpPr/>
      </dsp:nvSpPr>
      <dsp:spPr>
        <a:xfrm>
          <a:off x="264" y="2081871"/>
          <a:ext cx="1538557" cy="989938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SQL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函数</a:t>
          </a:r>
          <a:endParaRPr lang="en-US" sz="2100" b="1" kern="1200" dirty="0"/>
        </a:p>
      </dsp:txBody>
      <dsp:txXfrm>
        <a:off x="48589" y="2130196"/>
        <a:ext cx="1441907" cy="893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01163-9004-4053-85E7-CC76A2727DA3}">
      <dsp:nvSpPr>
        <dsp:cNvPr id="0" name=""/>
        <dsp:cNvSpPr/>
      </dsp:nvSpPr>
      <dsp:spPr>
        <a:xfrm>
          <a:off x="0" y="0"/>
          <a:ext cx="2176905" cy="714379"/>
        </a:xfrm>
        <a:prstGeom prst="roundRect">
          <a:avLst>
            <a:gd name="adj" fmla="val 10000"/>
          </a:avLst>
        </a:prstGeom>
        <a:solidFill>
          <a:srgbClr val="EDF5FD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</a:rPr>
            <a:t>自己</a:t>
          </a:r>
          <a:r>
            <a:rPr lang="zh-CN" altLang="en-US" sz="2000" b="1" kern="1200" dirty="0" smtClean="0">
              <a:solidFill>
                <a:schemeClr val="tx1"/>
              </a:solidFill>
            </a:rPr>
            <a:t>思考</a:t>
          </a:r>
          <a:r>
            <a:rPr lang="zh-CN" altLang="en-US" sz="2100" b="1" kern="1200" dirty="0" smtClean="0">
              <a:solidFill>
                <a:schemeClr val="tx1"/>
              </a:solidFill>
            </a:rPr>
            <a:t>解决</a:t>
          </a:r>
          <a:endParaRPr lang="zh-CN" altLang="en-US" sz="2100" b="1" kern="1200" dirty="0">
            <a:solidFill>
              <a:schemeClr val="tx1"/>
            </a:solidFill>
          </a:endParaRPr>
        </a:p>
      </dsp:txBody>
      <dsp:txXfrm>
        <a:off x="20923" y="20923"/>
        <a:ext cx="2135059" cy="672533"/>
      </dsp:txXfrm>
    </dsp:sp>
    <dsp:sp modelId="{6EFB39DC-DC15-4FD6-93F2-3DE26CC7C473}">
      <dsp:nvSpPr>
        <dsp:cNvPr id="0" name=""/>
        <dsp:cNvSpPr/>
      </dsp:nvSpPr>
      <dsp:spPr>
        <a:xfrm>
          <a:off x="2396417" y="87253"/>
          <a:ext cx="465364" cy="539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chemeClr val="tx1"/>
            </a:solidFill>
          </a:endParaRPr>
        </a:p>
      </dsp:txBody>
      <dsp:txXfrm>
        <a:off x="2396417" y="195227"/>
        <a:ext cx="325755" cy="323924"/>
      </dsp:txXfrm>
    </dsp:sp>
    <dsp:sp modelId="{120358F7-5EC0-490B-BF98-854BAC6D2076}">
      <dsp:nvSpPr>
        <dsp:cNvPr id="0" name=""/>
        <dsp:cNvSpPr/>
      </dsp:nvSpPr>
      <dsp:spPr>
        <a:xfrm>
          <a:off x="3054951" y="0"/>
          <a:ext cx="2176905" cy="714379"/>
        </a:xfrm>
        <a:prstGeom prst="roundRect">
          <a:avLst>
            <a:gd name="adj" fmla="val 10000"/>
          </a:avLst>
        </a:prstGeom>
        <a:solidFill>
          <a:srgbClr val="EDF5FD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</a:rPr>
            <a:t>与</a:t>
          </a:r>
          <a:r>
            <a:rPr lang="zh-CN" sz="2100" b="1" kern="1200" dirty="0" smtClean="0">
              <a:solidFill>
                <a:schemeClr val="tx1"/>
              </a:solidFill>
            </a:rPr>
            <a:t>同学</a:t>
          </a:r>
          <a:r>
            <a:rPr lang="zh-CN" altLang="en-US" sz="2100" b="1" kern="1200" dirty="0" smtClean="0">
              <a:solidFill>
                <a:schemeClr val="tx1"/>
              </a:solidFill>
            </a:rPr>
            <a:t>讨论</a:t>
          </a:r>
          <a:endParaRPr lang="zh-CN" altLang="en-US" sz="2100" b="1" kern="1200" dirty="0">
            <a:solidFill>
              <a:schemeClr val="tx1"/>
            </a:solidFill>
          </a:endParaRPr>
        </a:p>
      </dsp:txBody>
      <dsp:txXfrm>
        <a:off x="3075874" y="20923"/>
        <a:ext cx="2135059" cy="672533"/>
      </dsp:txXfrm>
    </dsp:sp>
    <dsp:sp modelId="{7454A4C3-B2EE-49CD-BB90-2CC8399F9D6E}">
      <dsp:nvSpPr>
        <dsp:cNvPr id="0" name=""/>
        <dsp:cNvSpPr/>
      </dsp:nvSpPr>
      <dsp:spPr>
        <a:xfrm>
          <a:off x="5449547" y="87253"/>
          <a:ext cx="461503" cy="5398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>
            <a:solidFill>
              <a:schemeClr val="tx1"/>
            </a:solidFill>
          </a:endParaRPr>
        </a:p>
      </dsp:txBody>
      <dsp:txXfrm>
        <a:off x="5449547" y="195227"/>
        <a:ext cx="323052" cy="323924"/>
      </dsp:txXfrm>
    </dsp:sp>
    <dsp:sp modelId="{324F3DEE-63A1-4D5C-B197-50993611C873}">
      <dsp:nvSpPr>
        <dsp:cNvPr id="0" name=""/>
        <dsp:cNvSpPr/>
      </dsp:nvSpPr>
      <dsp:spPr>
        <a:xfrm>
          <a:off x="6102619" y="0"/>
          <a:ext cx="2176905" cy="714379"/>
        </a:xfrm>
        <a:prstGeom prst="roundRect">
          <a:avLst>
            <a:gd name="adj" fmla="val 10000"/>
          </a:avLst>
        </a:prstGeom>
        <a:solidFill>
          <a:srgbClr val="EDF5FD"/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</a:rPr>
            <a:t>请教老师</a:t>
          </a:r>
          <a:endParaRPr lang="zh-CN" altLang="en-US" sz="2100" b="1" kern="1200" dirty="0">
            <a:solidFill>
              <a:schemeClr val="tx1"/>
            </a:solidFill>
          </a:endParaRPr>
        </a:p>
      </dsp:txBody>
      <dsp:txXfrm>
        <a:off x="6123542" y="20923"/>
        <a:ext cx="2135059" cy="672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FBC6032-05D8-4815-8A1B-E7233CE48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8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A5F747D-0D10-4BE3-A3A0-F51275D8E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177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17FD32-51A4-453A-9C10-0EA6A00AD73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重点讲解数据库、数据库实例 、数据文件 、控制文件 、日志文件 。介绍实例时可以这样讲解：实例启动时要分配内存并要启动相关的后台进程。</a:t>
            </a:r>
          </a:p>
          <a:p>
            <a:pPr>
              <a:defRPr/>
            </a:pPr>
            <a:r>
              <a:rPr lang="zh-CN" altLang="en-US" smtClean="0"/>
              <a:t>至于内存结构和后台进程细分可以弱化。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数据库 </a:t>
            </a:r>
          </a:p>
          <a:p>
            <a:pPr lvl="1">
              <a:defRPr/>
            </a:pPr>
            <a:r>
              <a:rPr lang="zh-CN" altLang="en-US" dirty="0" smtClean="0"/>
              <a:t>磁盘上存储的数据的集合</a:t>
            </a:r>
          </a:p>
          <a:p>
            <a:pPr lvl="1">
              <a:defRPr/>
            </a:pPr>
            <a:r>
              <a:rPr lang="zh-CN" altLang="en-US" dirty="0" smtClean="0"/>
              <a:t>在物理上表现为数据文件、日志文件和控制文件等</a:t>
            </a:r>
          </a:p>
          <a:p>
            <a:pPr lvl="1">
              <a:defRPr/>
            </a:pPr>
            <a:r>
              <a:rPr lang="zh-CN" altLang="en-US" dirty="0" smtClean="0"/>
              <a:t>在逻辑上以表空间形式存在</a:t>
            </a:r>
          </a:p>
          <a:p>
            <a:pPr lvl="1">
              <a:defRPr/>
            </a:pPr>
            <a:r>
              <a:rPr lang="zh-CN" altLang="en-US" dirty="0" smtClean="0"/>
              <a:t>必须首先创建数据库，然后才能使用</a:t>
            </a:r>
            <a:r>
              <a:rPr lang="en-US" altLang="zh-CN" dirty="0" smtClean="0"/>
              <a:t>Oracle 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数据库实例 </a:t>
            </a:r>
          </a:p>
          <a:p>
            <a:pPr lvl="1">
              <a:defRPr/>
            </a:pPr>
            <a:r>
              <a:rPr lang="zh-CN" altLang="en-US" dirty="0" smtClean="0"/>
              <a:t>每个启动的数据库都对应一个数据库实例，由这个实例来访问和控制数据库</a:t>
            </a:r>
          </a:p>
          <a:p>
            <a:pPr lvl="1">
              <a:defRPr/>
            </a:pPr>
            <a:r>
              <a:rPr lang="zh-CN" altLang="en-US" dirty="0" smtClean="0"/>
              <a:t>为了运行数据库，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系统所运行的所有进程和分配的内存结构的组合体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数据文件 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扩展名是</a:t>
            </a:r>
            <a:r>
              <a:rPr lang="en-US" altLang="zh-CN" sz="2000" dirty="0" smtClean="0"/>
              <a:t>.DBF</a:t>
            </a:r>
            <a:r>
              <a:rPr lang="zh-CN" altLang="en-US" sz="2000" dirty="0" smtClean="0"/>
              <a:t>，用于存储数据库数据的文件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数据库表和数据文件不存在一对一对应关系</a:t>
            </a:r>
          </a:p>
          <a:p>
            <a:pPr lvl="1">
              <a:lnSpc>
                <a:spcPct val="80000"/>
              </a:lnSpc>
              <a:defRPr/>
            </a:pPr>
            <a:endParaRPr lang="zh-CN" alt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控制文件 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扩展名是</a:t>
            </a:r>
            <a:r>
              <a:rPr lang="en-US" altLang="zh-CN" sz="2000" dirty="0" smtClean="0"/>
              <a:t>.CTL</a:t>
            </a:r>
            <a:r>
              <a:rPr lang="zh-CN" altLang="en-US" sz="2000" dirty="0" smtClean="0"/>
              <a:t>，是数据库启动及运行所必需的文件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默认包含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个控制文件，各个控制文件内容相同</a:t>
            </a:r>
          </a:p>
          <a:p>
            <a:pPr lvl="1">
              <a:lnSpc>
                <a:spcPct val="80000"/>
              </a:lnSpc>
              <a:defRPr/>
            </a:pPr>
            <a:endParaRPr lang="zh-CN" alt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日志文件 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扩展名是</a:t>
            </a:r>
            <a:r>
              <a:rPr lang="en-US" altLang="zh-CN" sz="2000" dirty="0" smtClean="0"/>
              <a:t>.LOG</a:t>
            </a:r>
            <a:r>
              <a:rPr lang="zh-CN" altLang="en-US" sz="2000" dirty="0" smtClean="0"/>
              <a:t>，它记录了对数据的所有更改信息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多个日志文件组之间循环使用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5246F-79C6-45B0-90C9-EC3B5798143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表空间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每个</a:t>
            </a:r>
            <a:r>
              <a:rPr lang="en-US" altLang="zh-CN" sz="2000" smtClean="0"/>
              <a:t>Oracle</a:t>
            </a:r>
            <a:r>
              <a:rPr lang="zh-CN" altLang="en-US" sz="2000" smtClean="0"/>
              <a:t>数据库都是由若干个表空间构成</a:t>
            </a:r>
            <a:endParaRPr lang="en-US" altLang="zh-CN" sz="2000" smtClean="0"/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用户在数据库中建立的所有内容都被存储到表空间中</a:t>
            </a:r>
          </a:p>
          <a:p>
            <a:pPr lvl="1">
              <a:lnSpc>
                <a:spcPct val="80000"/>
              </a:lnSpc>
            </a:pPr>
            <a:r>
              <a:rPr lang="zh-CN" altLang="en-US" sz="2000" smtClean="0"/>
              <a:t>创建数据库时会自动创建若干表空间</a:t>
            </a:r>
          </a:p>
          <a:p>
            <a:r>
              <a:rPr lang="zh-CN" altLang="en-US" sz="2400" smtClean="0"/>
              <a:t>全局数据库名 </a:t>
            </a:r>
          </a:p>
          <a:p>
            <a:pPr lvl="1"/>
            <a:r>
              <a:rPr lang="zh-CN" altLang="en-US" sz="2000" smtClean="0"/>
              <a:t>用于区分一个数据库的内部标识，在安装数据库、创建新数据库等等都需要使用数据库名</a:t>
            </a:r>
          </a:p>
          <a:p>
            <a:pPr lvl="1"/>
            <a:r>
              <a:rPr lang="zh-CN" altLang="en-US" sz="2000" smtClean="0"/>
              <a:t>全局数据库名</a:t>
            </a:r>
            <a:r>
              <a:rPr lang="en-US" altLang="zh-CN" sz="2000" smtClean="0"/>
              <a:t>=</a:t>
            </a:r>
            <a:r>
              <a:rPr lang="zh-CN" altLang="en-US" sz="2000" smtClean="0"/>
              <a:t>数据库名</a:t>
            </a:r>
            <a:r>
              <a:rPr lang="en-US" altLang="zh-CN" sz="2000" smtClean="0"/>
              <a:t>+</a:t>
            </a:r>
            <a:r>
              <a:rPr lang="zh-CN" altLang="en-US" sz="2000" smtClean="0"/>
              <a:t>域名</a:t>
            </a:r>
          </a:p>
          <a:p>
            <a:pPr lvl="1"/>
            <a:r>
              <a:rPr lang="zh-CN" altLang="en-US" sz="2000" smtClean="0"/>
              <a:t>使数据库的取名在整个网络环境中唯一</a:t>
            </a:r>
            <a:endParaRPr lang="en-US" altLang="zh-CN" sz="2000" smtClean="0"/>
          </a:p>
          <a:p>
            <a:r>
              <a:rPr lang="zh-CN" altLang="en-US" sz="2400" smtClean="0"/>
              <a:t>模式和模式对象</a:t>
            </a:r>
          </a:p>
          <a:p>
            <a:pPr lvl="1"/>
            <a:r>
              <a:rPr lang="zh-CN" altLang="en-US" sz="2000" smtClean="0"/>
              <a:t>模式为模式对象的集合，每一个用户对应一个模式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模式对象是用户拥有的对象，如表、视图、索引、序列、同义词、存储过程和函数等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非模式对象与用户无关，如表空间。在某些情况下，是用户</a:t>
            </a:r>
            <a:r>
              <a:rPr lang="en-US" altLang="zh-CN" sz="2000" smtClean="0"/>
              <a:t>SYS</a:t>
            </a:r>
            <a:r>
              <a:rPr lang="zh-CN" altLang="en-US" sz="2000" smtClean="0"/>
              <a:t>拥有的对象，并且可以被所有用户访问，如公有同义词。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EACA4E-618F-4E8A-8DDE-AB37B64F38D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此时提示学生打开书上附录“安装</a:t>
            </a:r>
            <a:r>
              <a:rPr lang="en-US" altLang="zh-CN" smtClean="0"/>
              <a:t>Oracle</a:t>
            </a:r>
            <a:r>
              <a:rPr lang="zh-CN" altLang="en-US" smtClean="0"/>
              <a:t>”，由教员参照教材讲解一遍后，看</a:t>
            </a:r>
            <a:r>
              <a:rPr lang="en-US" altLang="zh-CN" smtClean="0"/>
              <a:t>PPT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、安装时</a:t>
            </a:r>
            <a:r>
              <a:rPr lang="zh-CN" altLang="en-US" smtClean="0">
                <a:solidFill>
                  <a:srgbClr val="F8F8F8"/>
                </a:solidFill>
              </a:rPr>
              <a:t>不创建数据库可以大大缩短时间，安装完后通过</a:t>
            </a:r>
            <a:r>
              <a:rPr lang="en-US" altLang="zh-CN" smtClean="0">
                <a:solidFill>
                  <a:srgbClr val="F8F8F8"/>
                </a:solidFill>
              </a:rPr>
              <a:t>Oracle</a:t>
            </a:r>
            <a:r>
              <a:rPr lang="zh-CN" altLang="en-US" smtClean="0">
                <a:solidFill>
                  <a:srgbClr val="F8F8F8"/>
                </a:solidFill>
              </a:rPr>
              <a:t>自带</a:t>
            </a:r>
            <a:r>
              <a:rPr lang="en-US" altLang="zh-CN" smtClean="0">
                <a:solidFill>
                  <a:srgbClr val="F8F8F8"/>
                </a:solidFill>
              </a:rPr>
              <a:t>DBCA</a:t>
            </a:r>
            <a:r>
              <a:rPr lang="zh-CN" altLang="en-US" smtClean="0">
                <a:solidFill>
                  <a:srgbClr val="F8F8F8"/>
                </a:solidFill>
              </a:rPr>
              <a:t>工具创建。</a:t>
            </a:r>
            <a:r>
              <a:rPr lang="zh-CN" altLang="en-US" smtClean="0"/>
              <a:t>对于刚刚学习的同学，安装时建议最好自动完成全部创建。</a:t>
            </a:r>
            <a:r>
              <a:rPr lang="zh-CN" altLang="en-US" smtClean="0">
                <a:solidFill>
                  <a:srgbClr val="F8F8F8"/>
                </a:solidFill>
              </a:rPr>
              <a:t>如果在创建数据库阶段提示错误，继续安装，待安装完毕后，通过</a:t>
            </a:r>
            <a:r>
              <a:rPr lang="en-US" altLang="zh-CN" smtClean="0">
                <a:solidFill>
                  <a:srgbClr val="F8F8F8"/>
                </a:solidFill>
              </a:rPr>
              <a:t>DBCA</a:t>
            </a:r>
            <a:r>
              <a:rPr lang="zh-CN" altLang="en-US" smtClean="0">
                <a:solidFill>
                  <a:srgbClr val="F8F8F8"/>
                </a:solidFill>
              </a:rPr>
              <a:t>工具重新创建数据库。不必再重新安装数据库软件</a:t>
            </a:r>
            <a:endParaRPr lang="en-US" altLang="zh-CN" smtClean="0">
              <a:solidFill>
                <a:srgbClr val="F8F8F8"/>
              </a:solidFill>
            </a:endParaRPr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F8F8F8"/>
                </a:solidFill>
              </a:rPr>
              <a:t>2</a:t>
            </a:r>
            <a:r>
              <a:rPr lang="zh-CN" altLang="en-US" smtClean="0">
                <a:solidFill>
                  <a:srgbClr val="F8F8F8"/>
                </a:solidFill>
              </a:rPr>
              <a:t>、服务器的主机名不能有特殊字符，例如主机名为</a:t>
            </a:r>
            <a:r>
              <a:rPr lang="en-US" altLang="zh-CN" smtClean="0">
                <a:solidFill>
                  <a:srgbClr val="F8F8F8"/>
                </a:solidFill>
              </a:rPr>
              <a:t>lab_01,</a:t>
            </a:r>
            <a:r>
              <a:rPr lang="zh-CN" altLang="en-US" smtClean="0">
                <a:solidFill>
                  <a:srgbClr val="F8F8F8"/>
                </a:solidFill>
              </a:rPr>
              <a:t>安装过程中可能因为有“</a:t>
            </a:r>
            <a:r>
              <a:rPr lang="en-US" altLang="zh-CN" smtClean="0">
                <a:solidFill>
                  <a:srgbClr val="F8F8F8"/>
                </a:solidFill>
              </a:rPr>
              <a:t>_</a:t>
            </a:r>
            <a:r>
              <a:rPr lang="zh-CN" altLang="en-US" smtClean="0">
                <a:solidFill>
                  <a:srgbClr val="F8F8F8"/>
                </a:solidFill>
              </a:rPr>
              <a:t>”而报错。</a:t>
            </a:r>
            <a:endParaRPr lang="en-US" altLang="zh-CN" smtClean="0">
              <a:solidFill>
                <a:srgbClr val="F8F8F8"/>
              </a:solidFill>
            </a:endParaRPr>
          </a:p>
          <a:p>
            <a:r>
              <a:rPr lang="en-US" altLang="zh-CN" smtClean="0"/>
              <a:t>3</a:t>
            </a:r>
            <a:r>
              <a:rPr lang="zh-CN" altLang="en-US" smtClean="0"/>
              <a:t>、讲解完后，一定提示学生，务必安装时参照附录中的</a:t>
            </a:r>
            <a:r>
              <a:rPr lang="en-US" altLang="zh-CN" smtClean="0"/>
              <a:t>” </a:t>
            </a:r>
            <a:r>
              <a:rPr lang="zh-CN" altLang="en-US" smtClean="0"/>
              <a:t>安装</a:t>
            </a:r>
            <a:r>
              <a:rPr lang="en-US" altLang="zh-CN" smtClean="0"/>
              <a:t>Oracle”</a:t>
            </a:r>
            <a:r>
              <a:rPr lang="zh-CN" altLang="en-US" smtClean="0"/>
              <a:t>相关内容。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04135-F040-4A0A-93AB-8568F625353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D8AE8-B299-4692-9AAE-3003EA0E3B6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zh-CN" altLang="en-US" smtClean="0"/>
              <a:t>此处讲解这些服务的功能以及是否需要启动。</a:t>
            </a:r>
            <a:endParaRPr lang="en-US" altLang="zh-CN" smtClean="0"/>
          </a:p>
          <a:p>
            <a:r>
              <a:rPr lang="zh-CN" altLang="en-US" smtClean="0"/>
              <a:t>    其它服务可以参考学习平台提供的资料学习。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EB00BE-1A2B-4BBC-9FD2-06CB7EFD090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、教员演示配置过程，学员可以参考书中附录中的提示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、配置完后可以打开以下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个文件对比讲解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服务器端配置文件为</a:t>
            </a:r>
            <a:r>
              <a:rPr lang="en-US" altLang="zh-CN" dirty="0" smtClean="0"/>
              <a:t>listener.ora,</a:t>
            </a:r>
            <a:r>
              <a:rPr lang="zh-CN" altLang="en-US" dirty="0" smtClean="0"/>
              <a:t>代码片段：</a:t>
            </a:r>
            <a:endParaRPr lang="en-US" altLang="zh-CN" dirty="0" smtClean="0"/>
          </a:p>
          <a:p>
            <a:pPr>
              <a:defRPr/>
            </a:pPr>
            <a:r>
              <a:rPr lang="en-US" altLang="zh-CN" sz="1000" b="1" dirty="0" smtClean="0"/>
              <a:t>SID_LIST_LISTENER =</a:t>
            </a:r>
          </a:p>
          <a:p>
            <a:pPr>
              <a:defRPr/>
            </a:pPr>
            <a:r>
              <a:rPr lang="en-US" altLang="zh-CN" sz="1000" b="1" dirty="0" smtClean="0"/>
              <a:t>  (SID_LIST =</a:t>
            </a:r>
          </a:p>
          <a:p>
            <a:pPr>
              <a:defRPr/>
            </a:pPr>
            <a:r>
              <a:rPr lang="en-US" altLang="zh-CN" sz="1000" b="1" dirty="0" smtClean="0"/>
              <a:t>    (SID_DESC =</a:t>
            </a:r>
          </a:p>
          <a:p>
            <a:pPr>
              <a:defRPr/>
            </a:pPr>
            <a:r>
              <a:rPr lang="en-US" altLang="zh-CN" sz="1000" b="1" dirty="0" smtClean="0"/>
              <a:t>      (GLOBAL_DBNAME = </a:t>
            </a:r>
            <a:r>
              <a:rPr lang="en-US" altLang="zh-CN" sz="1000" b="1" dirty="0" err="1" smtClean="0"/>
              <a:t>orcl</a:t>
            </a:r>
            <a:r>
              <a:rPr lang="en-US" altLang="zh-CN" sz="1000" b="1" dirty="0" smtClean="0"/>
              <a:t>)</a:t>
            </a:r>
          </a:p>
          <a:p>
            <a:pPr>
              <a:defRPr/>
            </a:pPr>
            <a:r>
              <a:rPr lang="en-US" altLang="zh-CN" sz="1000" b="1" dirty="0" smtClean="0"/>
              <a:t>      (SID_NAME = ORCL)</a:t>
            </a:r>
          </a:p>
          <a:p>
            <a:pPr>
              <a:defRPr/>
            </a:pPr>
            <a:r>
              <a:rPr lang="en-US" altLang="zh-CN" sz="1000" b="1" dirty="0" smtClean="0"/>
              <a:t>    )</a:t>
            </a:r>
          </a:p>
          <a:p>
            <a:pPr>
              <a:defRPr/>
            </a:pPr>
            <a:r>
              <a:rPr lang="en-US" altLang="zh-CN" sz="1000" b="1" dirty="0" smtClean="0"/>
              <a:t>  )</a:t>
            </a:r>
          </a:p>
          <a:p>
            <a:pPr>
              <a:defRPr/>
            </a:pPr>
            <a:r>
              <a:rPr lang="zh-CN" altLang="en-US" sz="1000" dirty="0" smtClean="0"/>
              <a:t>其中</a:t>
            </a:r>
            <a:r>
              <a:rPr lang="en-US" altLang="zh-CN" sz="1000" dirty="0" smtClean="0"/>
              <a:t>GLOBAL_DBNAME </a:t>
            </a:r>
            <a:r>
              <a:rPr lang="zh-CN" altLang="en-US" sz="1000" dirty="0" smtClean="0"/>
              <a:t>为全局数据库名。</a:t>
            </a:r>
            <a:endParaRPr lang="en-US" altLang="zh-CN" sz="1000" dirty="0" smtClean="0"/>
          </a:p>
          <a:p>
            <a:pPr>
              <a:defRPr/>
            </a:pPr>
            <a:endParaRPr lang="en-US" altLang="zh-CN" sz="1000" b="1" dirty="0" smtClean="0"/>
          </a:p>
          <a:p>
            <a:pPr>
              <a:defRPr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客户端配置文件为</a:t>
            </a:r>
            <a:r>
              <a:rPr lang="en-US" altLang="zh-CN" dirty="0" smtClean="0"/>
              <a:t>tnsnames.ora,</a:t>
            </a:r>
            <a:r>
              <a:rPr lang="zh-CN" altLang="en-US" dirty="0" smtClean="0"/>
              <a:t>代码片段：</a:t>
            </a:r>
            <a:endParaRPr lang="en-US" altLang="zh-CN" dirty="0" smtClean="0"/>
          </a:p>
          <a:p>
            <a:pPr>
              <a:defRPr/>
            </a:pPr>
            <a:r>
              <a:rPr lang="en-US" altLang="zh-CN" sz="1000" b="1" dirty="0" smtClean="0"/>
              <a:t>ORCLDB =</a:t>
            </a:r>
          </a:p>
          <a:p>
            <a:pPr>
              <a:defRPr/>
            </a:pPr>
            <a:r>
              <a:rPr lang="en-US" altLang="zh-CN" sz="1000" b="1" dirty="0" smtClean="0"/>
              <a:t>  (DESCRIPTION =</a:t>
            </a:r>
          </a:p>
          <a:p>
            <a:pPr>
              <a:defRPr/>
            </a:pPr>
            <a:r>
              <a:rPr lang="en-US" altLang="zh-CN" sz="1000" b="1" dirty="0" smtClean="0"/>
              <a:t>    (ADDRESS_LIST =</a:t>
            </a:r>
          </a:p>
          <a:p>
            <a:pPr>
              <a:defRPr/>
            </a:pPr>
            <a:r>
              <a:rPr lang="en-US" altLang="zh-CN" sz="1000" b="1" dirty="0" smtClean="0"/>
              <a:t>      (ADDRESS = (PROTOCOL = TCP)(HOST = 10.0.0.160)(PORT = 1521))</a:t>
            </a:r>
          </a:p>
          <a:p>
            <a:pPr>
              <a:defRPr/>
            </a:pPr>
            <a:r>
              <a:rPr lang="en-US" altLang="zh-CN" sz="1000" b="1" dirty="0" smtClean="0"/>
              <a:t>    )</a:t>
            </a:r>
          </a:p>
          <a:p>
            <a:pPr>
              <a:defRPr/>
            </a:pPr>
            <a:r>
              <a:rPr lang="en-US" altLang="zh-CN" sz="1000" b="1" dirty="0" smtClean="0"/>
              <a:t>    (CONNECT_DATA =</a:t>
            </a:r>
          </a:p>
          <a:p>
            <a:pPr>
              <a:defRPr/>
            </a:pPr>
            <a:r>
              <a:rPr lang="en-US" altLang="zh-CN" sz="1000" b="1" dirty="0" smtClean="0"/>
              <a:t>      (SERVICE_NAME = </a:t>
            </a:r>
            <a:r>
              <a:rPr lang="en-US" altLang="zh-CN" sz="1000" b="1" dirty="0" err="1" smtClean="0"/>
              <a:t>orcl</a:t>
            </a:r>
            <a:r>
              <a:rPr lang="en-US" altLang="zh-CN" sz="1000" b="1" dirty="0" smtClean="0"/>
              <a:t>)</a:t>
            </a:r>
          </a:p>
          <a:p>
            <a:pPr>
              <a:defRPr/>
            </a:pPr>
            <a:r>
              <a:rPr lang="en-US" altLang="zh-CN" sz="1000" b="1" dirty="0" smtClean="0"/>
              <a:t>    )</a:t>
            </a:r>
          </a:p>
          <a:p>
            <a:pPr>
              <a:defRPr/>
            </a:pPr>
            <a:r>
              <a:rPr lang="en-US" altLang="zh-CN" sz="1000" b="1" dirty="0" smtClean="0"/>
              <a:t>  )</a:t>
            </a:r>
          </a:p>
          <a:p>
            <a:pPr>
              <a:defRPr/>
            </a:pPr>
            <a:r>
              <a:rPr lang="zh-CN" altLang="en-US" sz="1000" dirty="0" smtClean="0"/>
              <a:t>其中</a:t>
            </a:r>
            <a:r>
              <a:rPr lang="en-US" altLang="zh-CN" sz="1000" dirty="0" smtClean="0"/>
              <a:t>SERVICE_NAME</a:t>
            </a:r>
            <a:r>
              <a:rPr lang="zh-CN" altLang="en-US" sz="1000" dirty="0" smtClean="0"/>
              <a:t>为服务名，它的值取决于</a:t>
            </a:r>
            <a:r>
              <a:rPr lang="en-US" altLang="zh-CN" sz="1000" dirty="0" smtClean="0"/>
              <a:t>listener.ora</a:t>
            </a:r>
            <a:r>
              <a:rPr lang="zh-CN" altLang="en-US" sz="1000" dirty="0" smtClean="0"/>
              <a:t>中</a:t>
            </a:r>
            <a:r>
              <a:rPr lang="en-US" altLang="zh-CN" sz="1000" dirty="0" err="1" smtClean="0"/>
              <a:t>global_dbname</a:t>
            </a:r>
            <a:r>
              <a:rPr lang="zh-CN" altLang="en-US" sz="1000" dirty="0" smtClean="0"/>
              <a:t>的值。</a:t>
            </a:r>
            <a:endParaRPr lang="en-US" altLang="zh-CN" sz="1000" dirty="0" smtClean="0"/>
          </a:p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、可以参照上机参考答案中提供的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个文件：</a:t>
            </a:r>
            <a:r>
              <a:rPr lang="en-US" altLang="zh-CN" dirty="0" smtClean="0"/>
              <a:t>listener.ora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tnsnames.ora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D1A08-357C-4749-B2B0-A54C0635EBF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9E53B-6D55-4BDB-BAC9-056C6EF48A2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957977-31D8-468B-B6B3-13AF35D8F5E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AD76C-C0D0-4214-8FD6-B12B03C9160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 NUMBER</a:t>
            </a:r>
            <a:r>
              <a:rPr lang="zh-CN" altLang="en-US" smtClean="0"/>
              <a:t>数据类型按照书上的案例讲解就可以了。</a:t>
            </a:r>
            <a:endParaRPr lang="en-US" altLang="zh-CN" smtClean="0"/>
          </a:p>
          <a:p>
            <a:r>
              <a:rPr lang="en-US" altLang="zh-CN" smtClean="0"/>
              <a:t>    BFILE</a:t>
            </a:r>
            <a:r>
              <a:rPr lang="zh-CN" altLang="en-US" smtClean="0"/>
              <a:t>：讲解</a:t>
            </a:r>
            <a:r>
              <a:rPr lang="en-US" altLang="zh-CN" smtClean="0"/>
              <a:t>BFILE</a:t>
            </a:r>
            <a:r>
              <a:rPr lang="zh-CN" altLang="en-US" smtClean="0"/>
              <a:t>类型时只要说明</a:t>
            </a:r>
            <a:endParaRPr lang="en-US" altLang="zh-CN" smtClean="0"/>
          </a:p>
          <a:p>
            <a:r>
              <a:rPr lang="en-US" altLang="zh-CN" smtClean="0"/>
              <a:t>	1.</a:t>
            </a:r>
            <a:r>
              <a:rPr lang="zh-CN" altLang="en-US" smtClean="0"/>
              <a:t>可以存图片，也可以存文字。存储的信息放到数据库外的一个文件中，在表中存放路径</a:t>
            </a:r>
            <a:endParaRPr lang="en-US" altLang="zh-CN" smtClean="0"/>
          </a:p>
          <a:p>
            <a:r>
              <a:rPr lang="en-US" altLang="zh-CN" smtClean="0"/>
              <a:t>	2.</a:t>
            </a:r>
            <a:r>
              <a:rPr lang="zh-CN" altLang="en-US" smtClean="0"/>
              <a:t>优点大大缩小了表的大小，提高了所有相关数据库操作的速度</a:t>
            </a:r>
            <a:endParaRPr lang="en-US" altLang="zh-CN" smtClean="0"/>
          </a:p>
          <a:p>
            <a:r>
              <a:rPr lang="en-US" altLang="zh-CN" smtClean="0"/>
              <a:t>	3.</a:t>
            </a:r>
            <a:r>
              <a:rPr lang="zh-CN" altLang="en-US" smtClean="0"/>
              <a:t>缺点：造成了存储信息如图像和其描述信息的分离，称为分离的两个部分，不便管理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zh-CN" altLang="en-US" smtClean="0"/>
              <a:t>解决办法：建立严格的同步管理机制，使得备份等等各种操作都同步进行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72699A-8ED1-42DE-8FDA-7442EBFC957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强调一下翻转课堂课相关的第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7</a:t>
            </a:r>
            <a:r>
              <a:rPr lang="zh-CN" altLang="en-US" smtClean="0"/>
              <a:t>章，提醒学员要登录学习平台，学习相关的知识和技能</a:t>
            </a:r>
            <a:endParaRPr lang="en-US" altLang="zh-CN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5CAD03-4DEE-453F-A53B-71BCFF30CDD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、可以上机操作，先后查询</a:t>
            </a:r>
            <a:r>
              <a:rPr lang="en-US" altLang="zh-CN" smtClean="0"/>
              <a:t>ROWID</a:t>
            </a:r>
            <a:r>
              <a:rPr lang="zh-CN" altLang="en-US" smtClean="0"/>
              <a:t>列</a:t>
            </a:r>
            <a:endParaRPr lang="en-US" altLang="zh-CN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2</a:t>
            </a:r>
            <a:r>
              <a:rPr lang="zh-CN" altLang="en-US" smtClean="0"/>
              <a:t>、上机操作查询</a:t>
            </a:r>
            <a:r>
              <a:rPr lang="en-US" altLang="zh-CN" smtClean="0"/>
              <a:t>ROWNUM</a:t>
            </a:r>
            <a:r>
              <a:rPr lang="zh-CN" altLang="en-US" smtClean="0"/>
              <a:t>列</a:t>
            </a:r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zh-CN" altLang="en-US" smtClean="0"/>
              <a:t>   再讲解提问的问题。参考答案：</a:t>
            </a:r>
            <a:r>
              <a:rPr lang="en-US" altLang="zh-CN" smtClean="0"/>
              <a:t>SELECT * FROM (SELECT s.*,ROWNUM FROM stuInfo s) WHERE  ROWNUM=3</a:t>
            </a:r>
            <a:endParaRPr lang="zh-CN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5A0441-88AC-4E90-9912-F5A833A3B1D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数据定义语言用于改变数据库结构，包括创建、更改和删除数据库对象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数据操纵语言用于检索、插入和修改数据，是最常见的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defRPr/>
            </a:pPr>
            <a:r>
              <a:rPr lang="zh-CN" altLang="en-US" dirty="0" smtClean="0"/>
              <a:t>事务是最小的工作单元，作为一个整体进行工作，称为事务控制</a:t>
            </a:r>
            <a:endParaRPr lang="en-US" altLang="zh-CN" dirty="0" smtClean="0"/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defRPr/>
            </a:pPr>
            <a:r>
              <a:rPr lang="zh-CN" altLang="en-US" dirty="0" smtClean="0"/>
              <a:t>数据控制语言为用户提供权限控制命令 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BFB69-074B-4648-8CA1-0AEE7C353DF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zh-CN" altLang="en-US" smtClean="0"/>
              <a:t>请仔细介绍表中数据，因为后面的查询需要对表中的数据相当的熟悉，才能够理解查询要到达的目的。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64414-76B6-497E-A951-91A6F8E1A85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42A7CE-95FD-41AE-BB02-B08A317A3B2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D7DD1A-2545-4223-84F8-A9D525F9CA1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CA9EFC-D280-420D-98DA-DE21650544F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75E09-110D-46E7-B9BB-29935CCFA44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2800" lvl="1" indent="-276225">
              <a:lnSpc>
                <a:spcPct val="90000"/>
              </a:lnSpc>
            </a:pP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A0B92-954B-4ED9-A31F-D31217A2CCE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29F6C4-7FED-4682-8B41-CF35337CA22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AE57-DF80-4968-94EE-EC75E90D0F6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E0F841-A4D9-4E38-8CDA-0CFD32E76CA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57FA75-4AB9-4194-A7EB-38B96324932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AD76C-C0D0-4214-8FD6-B12B03C9160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    此时回顾其他操作符，重点介绍集合操作符和连接操作符，连接操作符具体例子回顾数据操纵语言示例。</a:t>
            </a:r>
            <a:endParaRPr lang="zh-CN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CAE36B-3451-4F40-AABA-21FAC7FB466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   这里介绍转换函数、其他函数和分析函数。在</a:t>
            </a:r>
            <a:r>
              <a:rPr lang="en-US" altLang="zh-CN" smtClean="0"/>
              <a:t>T-SQL</a:t>
            </a:r>
            <a:r>
              <a:rPr lang="zh-CN" altLang="en-US" smtClean="0"/>
              <a:t>中已经学习过相关类似函数。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80321-8739-4012-9265-6B5807C0C14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A23719-30E8-4AAE-AE1E-7AEF33073F9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    可以显式</a:t>
            </a:r>
            <a:r>
              <a:rPr lang="en-US" altLang="zh-CN" smtClean="0"/>
              <a:t>employee</a:t>
            </a:r>
            <a:r>
              <a:rPr lang="zh-CN" altLang="en-US" smtClean="0"/>
              <a:t>表的结果给学生看，让学生根据结果说出上例中的查询结果。</a:t>
            </a:r>
            <a:endParaRPr lang="zh-CN" altLang="zh-CN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BA867-D946-42A7-A8AC-D1CAEE748F5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A4B160-8788-4765-ADF9-55C899CD5C9E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AD76C-C0D0-4214-8FD6-B12B03C91606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A33BAC-4FCB-4CD0-A4EE-E73C4F8154F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9EA7B-C7C8-44DC-8284-E3298CC552A4}" type="slidenum">
              <a:rPr lang="zh-CN" altLang="en-US" smtClean="0">
                <a:latin typeface="Calibri" pitchFamily="34" charset="0"/>
              </a:rPr>
              <a:pPr>
                <a:defRPr/>
              </a:pPr>
              <a:t>49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    自己思考解决。例如，上网搜索是否有类似问题的解决方案</a:t>
            </a:r>
            <a:endParaRPr lang="zh-CN" altLang="en-US" b="1" smtClean="0"/>
          </a:p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103E4-BB91-4791-A9B7-5F7CF42BE7C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072150-7230-450C-8FFD-B2AF4AC0A8F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7C01B-3A88-45CC-BD17-FAED80FBFF2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D199F-D218-4C38-8737-CD7B271DA33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A29F3-4211-4086-BFD5-0322CBC7EDC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899793-0E15-4426-9AFB-E54E9385676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106D3-E298-4A03-BD2A-3CF32C9E20A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4D793-0C59-468D-8A62-3AC5F27282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3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89901-601A-4675-904A-7BA74AA205F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3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B4B-6F8D-4CFC-A445-4391408B46A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35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2AEF6-F05B-424F-8099-AD46C8C382B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7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11018-C4AA-4974-97CF-DD531260F63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5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BB71-E41D-48BB-9502-94EFC35947C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6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F4C48-7FA6-4BEF-968A-F26078B2AB4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C438E-A090-4FAA-B1CE-F9BF5ABDB48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4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B69EF-5FD6-44A6-A645-10D6FBAEAF2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0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1B9E2457-0545-45EE-A259-0DC0442CC37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第一章  </a:t>
            </a:r>
            <a:r>
              <a:rPr lang="en-US" altLang="zh-CN" dirty="0" smtClean="0"/>
              <a:t>Oracle</a:t>
            </a:r>
            <a:r>
              <a:rPr dirty="0" smtClean="0"/>
              <a:t>数据库基础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安装</a:t>
            </a:r>
            <a:r>
              <a:rPr lang="en-US" altLang="zh-CN" smtClean="0"/>
              <a:t>Oracle</a:t>
            </a:r>
            <a:r>
              <a:rPr lang="zh-CN" altLang="en-US" smtClean="0"/>
              <a:t>数据库</a:t>
            </a:r>
          </a:p>
          <a:p>
            <a:pPr>
              <a:defRPr/>
            </a:pPr>
            <a:r>
              <a:rPr lang="zh-CN" altLang="en-US" smtClean="0"/>
              <a:t>创建员工表和部门表，并对表中数据进行</a:t>
            </a:r>
            <a:r>
              <a:rPr lang="en-US" altLang="zh-CN" smtClean="0"/>
              <a:t>CRUD</a:t>
            </a:r>
            <a:r>
              <a:rPr lang="zh-CN" altLang="en-US" smtClean="0"/>
              <a:t>操作</a:t>
            </a:r>
          </a:p>
          <a:p>
            <a:pPr>
              <a:defRPr/>
            </a:pPr>
            <a:r>
              <a:rPr lang="zh-CN" altLang="en-US" smtClean="0"/>
              <a:t>对员工表进行分页查询</a:t>
            </a:r>
          </a:p>
          <a:p>
            <a:pPr>
              <a:defRPr/>
            </a:pPr>
            <a:r>
              <a:rPr lang="zh-CN" altLang="en-US" smtClean="0"/>
              <a:t>按照业务的需要，使用</a:t>
            </a:r>
            <a:r>
              <a:rPr lang="en-US" altLang="zh-CN" smtClean="0"/>
              <a:t>SQL</a:t>
            </a:r>
            <a:r>
              <a:rPr lang="zh-CN" altLang="en-US" smtClean="0"/>
              <a:t>语言对员工信息数据进行查询</a:t>
            </a:r>
          </a:p>
          <a:p>
            <a:pPr lvl="1">
              <a:defRPr/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6625" y="285750"/>
            <a:ext cx="16779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理解数据库基本概念</a:t>
            </a:r>
          </a:p>
          <a:p>
            <a:pPr>
              <a:defRPr/>
            </a:pPr>
            <a:r>
              <a:rPr lang="zh-CN" altLang="en-US" dirty="0" smtClean="0"/>
              <a:t>掌握安装、配置和连接数据库</a:t>
            </a:r>
          </a:p>
          <a:p>
            <a:pPr>
              <a:defRPr/>
            </a:pPr>
            <a:r>
              <a:rPr lang="zh-CN" altLang="en-US" dirty="0" smtClean="0"/>
              <a:t>了解数据类型和操作符</a:t>
            </a:r>
          </a:p>
          <a:p>
            <a:pPr>
              <a:defRPr/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语句对数据进行操作</a:t>
            </a:r>
          </a:p>
          <a:p>
            <a:pPr>
              <a:defRPr/>
            </a:pPr>
            <a:r>
              <a:rPr lang="zh-CN" altLang="en-US" dirty="0" smtClean="0"/>
              <a:t>会使用常用内置函数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2355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314324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57175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313848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638300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Oracle</a:t>
            </a:r>
            <a:r>
              <a:rPr smtClean="0"/>
              <a:t>简介</a:t>
            </a:r>
            <a:endParaRPr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Oracle</a:t>
            </a:r>
            <a:r>
              <a:rPr lang="zh-CN" altLang="en-US" smtClean="0"/>
              <a:t>（甲骨文）公司</a:t>
            </a:r>
          </a:p>
          <a:p>
            <a:pPr lvl="1">
              <a:defRPr/>
            </a:pPr>
            <a:r>
              <a:rPr lang="en-US" altLang="zh-CN" smtClean="0"/>
              <a:t>1977</a:t>
            </a:r>
            <a:r>
              <a:rPr lang="zh-CN" altLang="en-US" smtClean="0"/>
              <a:t>年，三人合伙创办（</a:t>
            </a:r>
            <a:r>
              <a:rPr lang="en-US" altLang="zh-CN" smtClean="0"/>
              <a:t>Software Development Laboratories</a:t>
            </a:r>
            <a:r>
              <a:rPr lang="zh-CN" altLang="en-US" smtClean="0"/>
              <a:t>，</a:t>
            </a:r>
            <a:r>
              <a:rPr lang="en-US" altLang="zh-CN" smtClean="0"/>
              <a:t>SDL</a:t>
            </a:r>
            <a:r>
              <a:rPr lang="zh-CN" altLang="en-US" smtClean="0"/>
              <a:t>）</a:t>
            </a:r>
          </a:p>
          <a:p>
            <a:pPr lvl="1">
              <a:defRPr/>
            </a:pPr>
            <a:r>
              <a:rPr lang="en-US" altLang="zh-CN" smtClean="0"/>
              <a:t>1979</a:t>
            </a:r>
            <a:r>
              <a:rPr lang="zh-CN" altLang="en-US" smtClean="0"/>
              <a:t>年，更名为</a:t>
            </a:r>
            <a:r>
              <a:rPr lang="en-US" altLang="zh-CN" smtClean="0"/>
              <a:t>Relational Software Inc.</a:t>
            </a:r>
            <a:r>
              <a:rPr lang="zh-CN" altLang="en-US" smtClean="0"/>
              <a:t>，</a:t>
            </a:r>
            <a:r>
              <a:rPr lang="en-US" altLang="zh-CN" smtClean="0"/>
              <a:t>RSI</a:t>
            </a:r>
          </a:p>
          <a:p>
            <a:pPr lvl="1">
              <a:defRPr/>
            </a:pPr>
            <a:r>
              <a:rPr lang="en-US" altLang="zh-CN" smtClean="0"/>
              <a:t>1983</a:t>
            </a:r>
            <a:r>
              <a:rPr lang="zh-CN" altLang="en-US" smtClean="0"/>
              <a:t>年，为了突出核心产品 ，</a:t>
            </a:r>
            <a:r>
              <a:rPr lang="en-US" altLang="zh-CN" smtClean="0"/>
              <a:t>RSI</a:t>
            </a:r>
            <a:r>
              <a:rPr lang="zh-CN" altLang="en-US" smtClean="0"/>
              <a:t>更名为</a:t>
            </a:r>
            <a:r>
              <a:rPr lang="en-US" altLang="zh-CN" smtClean="0"/>
              <a:t>Oracle</a:t>
            </a:r>
          </a:p>
          <a:p>
            <a:pPr lvl="1">
              <a:defRPr/>
            </a:pPr>
            <a:r>
              <a:rPr lang="en-US" altLang="zh-CN" smtClean="0"/>
              <a:t>2002</a:t>
            </a:r>
            <a:r>
              <a:rPr lang="zh-CN" altLang="en-US" smtClean="0"/>
              <a:t>年</a:t>
            </a:r>
            <a:r>
              <a:rPr lang="en-US" altLang="zh-CN" smtClean="0"/>
              <a:t>04</a:t>
            </a:r>
            <a:r>
              <a:rPr lang="zh-CN" altLang="en-US" smtClean="0"/>
              <a:t>月</a:t>
            </a:r>
            <a:r>
              <a:rPr lang="en-US" altLang="zh-CN" smtClean="0"/>
              <a:t>26</a:t>
            </a:r>
            <a:r>
              <a:rPr lang="zh-CN" altLang="en-US" smtClean="0"/>
              <a:t>日，启用“甲骨文”作为中文注册商标</a:t>
            </a:r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95236" name="Picture 4" descr="u=559107059,1165558721&amp;fm=0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26638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 descr="u=1944975359,196805562&amp;fm=0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365625"/>
            <a:ext cx="13874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55650" y="1196975"/>
            <a:ext cx="83534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>
                <a:ea typeface="微软雅黑" pitchFamily="34" charset="-122"/>
              </a:rPr>
              <a:t>Oracle</a:t>
            </a:r>
            <a:r>
              <a:rPr lang="zh-CN" altLang="en-US" sz="2600" b="1">
                <a:ea typeface="微软雅黑" pitchFamily="34" charset="-122"/>
              </a:rPr>
              <a:t>数据库管理系统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en-US" altLang="zh-CN" sz="2400" b="1">
                <a:ea typeface="微软雅黑" pitchFamily="34" charset="-122"/>
              </a:rPr>
              <a:t>Oracle</a:t>
            </a:r>
            <a:r>
              <a:rPr lang="zh-CN" altLang="en-US" sz="2400" b="1">
                <a:ea typeface="微软雅黑" pitchFamily="34" charset="-122"/>
              </a:rPr>
              <a:t>公司的核心产品 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目前最流行的数据库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主要版本</a:t>
            </a:r>
            <a:r>
              <a:rPr lang="en-US" altLang="zh-CN" sz="2400" b="1">
                <a:ea typeface="微软雅黑" pitchFamily="34" charset="-122"/>
              </a:rPr>
              <a:t>Oracle8i/9i(internet)</a:t>
            </a:r>
            <a:r>
              <a:rPr lang="zh-CN" altLang="en-US" sz="2400" b="1">
                <a:ea typeface="微软雅黑" pitchFamily="34" charset="-122"/>
              </a:rPr>
              <a:t>、</a:t>
            </a:r>
            <a:r>
              <a:rPr lang="en-US" altLang="zh-CN" sz="2400" b="1">
                <a:ea typeface="微软雅黑" pitchFamily="34" charset="-122"/>
              </a:rPr>
              <a:t>Oracle10g/11g(grid) 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基于</a:t>
            </a:r>
            <a:r>
              <a:rPr lang="en-US" altLang="zh-CN" sz="2400" b="1">
                <a:ea typeface="微软雅黑" pitchFamily="34" charset="-122"/>
              </a:rPr>
              <a:t>C/S</a:t>
            </a:r>
            <a:r>
              <a:rPr lang="zh-CN" altLang="en-US" sz="2400" b="1">
                <a:ea typeface="微软雅黑" pitchFamily="34" charset="-122"/>
              </a:rPr>
              <a:t>系统结构 </a:t>
            </a:r>
          </a:p>
          <a:p>
            <a:pPr lvl="4">
              <a:spcBef>
                <a:spcPct val="20000"/>
              </a:spcBef>
              <a:buFontTx/>
              <a:buChar char="»"/>
            </a:pPr>
            <a:endParaRPr lang="en-US" altLang="zh-CN" sz="1600" b="1">
              <a:ea typeface="黑体" pitchFamily="49" charset="-122"/>
              <a:cs typeface="楷体_GB2312" pitchFamily="49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187450" y="3984625"/>
            <a:ext cx="6318250" cy="1943100"/>
            <a:chOff x="1187450" y="3984625"/>
            <a:chExt cx="6318250" cy="1943100"/>
          </a:xfrm>
        </p:grpSpPr>
        <p:pic>
          <p:nvPicPr>
            <p:cNvPr id="24585" name="Picture 4" descr="u=4046321842,76890587&amp;fm=0&amp;gp=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4251325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5" descr="u=1328064187,2545699427&amp;fm=4&amp;gp=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0" y="4221163"/>
              <a:ext cx="1917700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7" name="Picture 6" descr="u=2212472353,1977031064&amp;fm=0&amp;gp=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984625"/>
              <a:ext cx="1943100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5988" y="285750"/>
            <a:ext cx="29686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Oracle </a:t>
            </a:r>
            <a:r>
              <a:rPr smtClean="0"/>
              <a:t>主要组件 </a:t>
            </a:r>
            <a:endParaRPr/>
          </a:p>
        </p:txBody>
      </p:sp>
      <p:sp>
        <p:nvSpPr>
          <p:cNvPr id="61579" name="Text Box 139"/>
          <p:cNvSpPr txBox="1">
            <a:spLocks noChangeArrowheads="1"/>
          </p:cNvSpPr>
          <p:nvPr/>
        </p:nvSpPr>
        <p:spPr bwMode="auto">
          <a:xfrm>
            <a:off x="2173288" y="1285875"/>
            <a:ext cx="6113462" cy="2582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>
              <a:lnSpc>
                <a:spcPct val="85000"/>
              </a:lnSpc>
              <a:defRPr/>
            </a:pPr>
            <a:r>
              <a:rPr lang="zh-CN" altLang="en-US" sz="2000" b="1" dirty="0"/>
              <a:t>实     例</a:t>
            </a:r>
          </a:p>
          <a:p>
            <a:pPr>
              <a:lnSpc>
                <a:spcPct val="85000"/>
              </a:lnSpc>
              <a:defRPr/>
            </a:pPr>
            <a:r>
              <a:rPr lang="zh-CN" altLang="en-US" dirty="0"/>
              <a:t>      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       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61580" name="Text Box 140"/>
          <p:cNvSpPr txBox="1">
            <a:spLocks noChangeArrowheads="1"/>
          </p:cNvSpPr>
          <p:nvPr/>
        </p:nvSpPr>
        <p:spPr bwMode="auto">
          <a:xfrm>
            <a:off x="2500313" y="3357563"/>
            <a:ext cx="5500687" cy="285750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altLang="zh-CN" b="1" dirty="0"/>
              <a:t>  PMON    SMON    DBWR   LGWR    CKPT     </a:t>
            </a:r>
            <a:r>
              <a:rPr lang="zh-CN" altLang="en-US" b="1" dirty="0"/>
              <a:t>其他</a:t>
            </a:r>
          </a:p>
        </p:txBody>
      </p:sp>
      <p:sp>
        <p:nvSpPr>
          <p:cNvPr id="61581" name="Line 141"/>
          <p:cNvSpPr>
            <a:spLocks noChangeShapeType="1"/>
          </p:cNvSpPr>
          <p:nvPr/>
        </p:nvSpPr>
        <p:spPr bwMode="auto">
          <a:xfrm>
            <a:off x="4787900" y="3860800"/>
            <a:ext cx="1588" cy="4587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82" name="Line 142"/>
          <p:cNvSpPr>
            <a:spLocks noChangeShapeType="1"/>
          </p:cNvSpPr>
          <p:nvPr/>
        </p:nvSpPr>
        <p:spPr bwMode="auto">
          <a:xfrm flipV="1">
            <a:off x="5259388" y="3860800"/>
            <a:ext cx="1587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83" name="Text Box 143"/>
          <p:cNvSpPr txBox="1">
            <a:spLocks noChangeArrowheads="1"/>
          </p:cNvSpPr>
          <p:nvPr/>
        </p:nvSpPr>
        <p:spPr bwMode="auto">
          <a:xfrm>
            <a:off x="2616200" y="4313238"/>
            <a:ext cx="4779963" cy="170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noProof="1" smtClean="0">
                <a:solidFill>
                  <a:srgbClr val="000000"/>
                </a:solidFill>
                <a:ea typeface="黑体" pitchFamily="49" charset="-122"/>
              </a:rPr>
              <a:t> </a:t>
            </a:r>
            <a:br>
              <a:rPr lang="zh-CN" altLang="zh-CN" noProof="1" smtClean="0">
                <a:solidFill>
                  <a:srgbClr val="000000"/>
                </a:solidFill>
                <a:ea typeface="黑体" pitchFamily="49" charset="-122"/>
              </a:rPr>
            </a:b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en-US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en-US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defRPr/>
            </a:pPr>
            <a:endParaRPr lang="zh-CN" altLang="zh-CN" noProof="1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61584" name="Text Box 144"/>
          <p:cNvSpPr txBox="1">
            <a:spLocks noChangeArrowheads="1"/>
          </p:cNvSpPr>
          <p:nvPr/>
        </p:nvSpPr>
        <p:spPr bwMode="auto">
          <a:xfrm>
            <a:off x="2960688" y="4575175"/>
            <a:ext cx="1104900" cy="330200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数据文件</a:t>
            </a:r>
          </a:p>
        </p:txBody>
      </p:sp>
      <p:sp>
        <p:nvSpPr>
          <p:cNvPr id="61587" name="Text Box 147"/>
          <p:cNvSpPr txBox="1">
            <a:spLocks noChangeArrowheads="1"/>
          </p:cNvSpPr>
          <p:nvPr/>
        </p:nvSpPr>
        <p:spPr bwMode="auto">
          <a:xfrm>
            <a:off x="4356100" y="4581525"/>
            <a:ext cx="1314450" cy="331788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控制文件</a:t>
            </a:r>
          </a:p>
        </p:txBody>
      </p:sp>
      <p:sp>
        <p:nvSpPr>
          <p:cNvPr id="61588" name="Text Box 148"/>
          <p:cNvSpPr txBox="1">
            <a:spLocks noChangeArrowheads="1"/>
          </p:cNvSpPr>
          <p:nvPr/>
        </p:nvSpPr>
        <p:spPr bwMode="auto">
          <a:xfrm>
            <a:off x="4356100" y="5032375"/>
            <a:ext cx="1314450" cy="331788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控制文件</a:t>
            </a:r>
          </a:p>
        </p:txBody>
      </p:sp>
      <p:sp>
        <p:nvSpPr>
          <p:cNvPr id="61589" name="Text Box 149"/>
          <p:cNvSpPr txBox="1">
            <a:spLocks noChangeArrowheads="1"/>
          </p:cNvSpPr>
          <p:nvPr/>
        </p:nvSpPr>
        <p:spPr bwMode="auto">
          <a:xfrm>
            <a:off x="5872163" y="4581525"/>
            <a:ext cx="1208087" cy="331788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日志文件</a:t>
            </a:r>
          </a:p>
        </p:txBody>
      </p:sp>
      <p:sp>
        <p:nvSpPr>
          <p:cNvPr id="61590" name="Text Box 150"/>
          <p:cNvSpPr txBox="1">
            <a:spLocks noChangeArrowheads="1"/>
          </p:cNvSpPr>
          <p:nvPr/>
        </p:nvSpPr>
        <p:spPr bwMode="auto">
          <a:xfrm>
            <a:off x="5872163" y="5041900"/>
            <a:ext cx="1208087" cy="331788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日志文件</a:t>
            </a:r>
          </a:p>
        </p:txBody>
      </p:sp>
      <p:sp>
        <p:nvSpPr>
          <p:cNvPr id="61591" name="Text Box 151"/>
          <p:cNvSpPr txBox="1">
            <a:spLocks noChangeArrowheads="1"/>
          </p:cNvSpPr>
          <p:nvPr/>
        </p:nvSpPr>
        <p:spPr bwMode="auto">
          <a:xfrm>
            <a:off x="1301750" y="4637088"/>
            <a:ext cx="1198563" cy="434975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noProof="1">
                <a:latin typeface="+mn-ea"/>
              </a:rPr>
              <a:t>参数文件</a:t>
            </a:r>
          </a:p>
        </p:txBody>
      </p:sp>
      <p:sp>
        <p:nvSpPr>
          <p:cNvPr id="61592" name="Text Box 152"/>
          <p:cNvSpPr txBox="1">
            <a:spLocks noChangeArrowheads="1"/>
          </p:cNvSpPr>
          <p:nvPr/>
        </p:nvSpPr>
        <p:spPr bwMode="auto">
          <a:xfrm>
            <a:off x="7480300" y="5000625"/>
            <a:ext cx="1484313" cy="330200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noProof="1">
                <a:latin typeface="+mn-ea"/>
              </a:rPr>
              <a:t>归档</a:t>
            </a:r>
            <a:r>
              <a:rPr lang="zh-CN" altLang="en-US" sz="1600" b="1" noProof="1">
                <a:latin typeface="微软雅黑" pitchFamily="34" charset="-122"/>
                <a:ea typeface="微软雅黑" pitchFamily="34" charset="-122"/>
              </a:rPr>
              <a:t>日志文件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93" name="Text Box 153"/>
          <p:cNvSpPr txBox="1">
            <a:spLocks noChangeArrowheads="1"/>
          </p:cNvSpPr>
          <p:nvPr/>
        </p:nvSpPr>
        <p:spPr bwMode="auto">
          <a:xfrm>
            <a:off x="1301750" y="5300663"/>
            <a:ext cx="1198563" cy="342900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noProof="1">
                <a:latin typeface="+mn-ea"/>
              </a:rPr>
              <a:t>口令文件</a:t>
            </a:r>
          </a:p>
        </p:txBody>
      </p:sp>
      <p:sp>
        <p:nvSpPr>
          <p:cNvPr id="61594" name="Rectangle 154"/>
          <p:cNvSpPr>
            <a:spLocks noChangeArrowheads="1"/>
          </p:cNvSpPr>
          <p:nvPr/>
        </p:nvSpPr>
        <p:spPr bwMode="auto">
          <a:xfrm>
            <a:off x="2573338" y="2157413"/>
            <a:ext cx="5060950" cy="744537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r>
              <a:rPr lang="en-US" altLang="zh-CN" b="1" dirty="0"/>
              <a:t>SGA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61595" name="Text Box 155"/>
          <p:cNvSpPr txBox="1">
            <a:spLocks noChangeArrowheads="1"/>
          </p:cNvSpPr>
          <p:nvPr/>
        </p:nvSpPr>
        <p:spPr bwMode="auto">
          <a:xfrm>
            <a:off x="500063" y="1860550"/>
            <a:ext cx="1260475" cy="339725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用户进程</a:t>
            </a:r>
          </a:p>
        </p:txBody>
      </p:sp>
      <p:sp>
        <p:nvSpPr>
          <p:cNvPr id="61596" name="Text Box 156"/>
          <p:cNvSpPr txBox="1">
            <a:spLocks noChangeArrowheads="1"/>
          </p:cNvSpPr>
          <p:nvPr/>
        </p:nvSpPr>
        <p:spPr bwMode="auto">
          <a:xfrm>
            <a:off x="500063" y="2682875"/>
            <a:ext cx="1387475" cy="388938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服务器进程</a:t>
            </a:r>
          </a:p>
        </p:txBody>
      </p:sp>
      <p:sp>
        <p:nvSpPr>
          <p:cNvPr id="61597" name="Line 157"/>
          <p:cNvSpPr>
            <a:spLocks noChangeShapeType="1"/>
          </p:cNvSpPr>
          <p:nvPr/>
        </p:nvSpPr>
        <p:spPr bwMode="auto">
          <a:xfrm>
            <a:off x="1141388" y="2201863"/>
            <a:ext cx="1588" cy="50482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98" name="Line 158"/>
          <p:cNvSpPr>
            <a:spLocks noChangeShapeType="1"/>
          </p:cNvSpPr>
          <p:nvPr/>
        </p:nvSpPr>
        <p:spPr bwMode="auto">
          <a:xfrm>
            <a:off x="1935163" y="2438400"/>
            <a:ext cx="23812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99" name="Text Box 159"/>
          <p:cNvSpPr txBox="1">
            <a:spLocks noChangeArrowheads="1"/>
          </p:cNvSpPr>
          <p:nvPr/>
        </p:nvSpPr>
        <p:spPr bwMode="auto">
          <a:xfrm>
            <a:off x="1130300" y="3260725"/>
            <a:ext cx="727075" cy="239713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b="1" noProof="1">
                <a:ea typeface="微软雅黑" pitchFamily="34" charset="-122"/>
              </a:rPr>
              <a:t>PGA</a:t>
            </a:r>
          </a:p>
        </p:txBody>
      </p:sp>
      <p:sp>
        <p:nvSpPr>
          <p:cNvPr id="61600" name="Text Box 160"/>
          <p:cNvSpPr txBox="1">
            <a:spLocks noChangeArrowheads="1"/>
          </p:cNvSpPr>
          <p:nvPr/>
        </p:nvSpPr>
        <p:spPr bwMode="auto">
          <a:xfrm>
            <a:off x="2695575" y="2454275"/>
            <a:ext cx="1403350" cy="298450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dirty="0"/>
              <a:t>共享池</a:t>
            </a:r>
          </a:p>
        </p:txBody>
      </p:sp>
      <p:sp>
        <p:nvSpPr>
          <p:cNvPr id="61601" name="Text Box 161"/>
          <p:cNvSpPr txBox="1">
            <a:spLocks noChangeArrowheads="1"/>
          </p:cNvSpPr>
          <p:nvPr/>
        </p:nvSpPr>
        <p:spPr bwMode="auto">
          <a:xfrm>
            <a:off x="4387850" y="2454275"/>
            <a:ext cx="1417638" cy="298450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dirty="0"/>
              <a:t>数据缓冲区</a:t>
            </a:r>
          </a:p>
        </p:txBody>
      </p:sp>
      <p:sp>
        <p:nvSpPr>
          <p:cNvPr id="61602" name="Text Box 162"/>
          <p:cNvSpPr txBox="1">
            <a:spLocks noChangeArrowheads="1"/>
          </p:cNvSpPr>
          <p:nvPr/>
        </p:nvSpPr>
        <p:spPr bwMode="auto">
          <a:xfrm>
            <a:off x="5995988" y="2454275"/>
            <a:ext cx="1504950" cy="331788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dirty="0"/>
              <a:t>日志缓冲区</a:t>
            </a:r>
          </a:p>
        </p:txBody>
      </p:sp>
      <p:sp>
        <p:nvSpPr>
          <p:cNvPr id="25636" name="矩形 28"/>
          <p:cNvSpPr>
            <a:spLocks noChangeArrowheads="1"/>
          </p:cNvSpPr>
          <p:nvPr/>
        </p:nvSpPr>
        <p:spPr bwMode="auto">
          <a:xfrm>
            <a:off x="2571750" y="17859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内存结构</a:t>
            </a:r>
          </a:p>
        </p:txBody>
      </p:sp>
      <p:sp>
        <p:nvSpPr>
          <p:cNvPr id="25637" name="矩形 29"/>
          <p:cNvSpPr>
            <a:spLocks noChangeArrowheads="1"/>
          </p:cNvSpPr>
          <p:nvPr/>
        </p:nvSpPr>
        <p:spPr bwMode="auto">
          <a:xfrm>
            <a:off x="2571750" y="30003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后台进程</a:t>
            </a:r>
          </a:p>
        </p:txBody>
      </p:sp>
      <p:sp>
        <p:nvSpPr>
          <p:cNvPr id="25638" name="矩形 30"/>
          <p:cNvSpPr>
            <a:spLocks noChangeArrowheads="1"/>
          </p:cNvSpPr>
          <p:nvPr/>
        </p:nvSpPr>
        <p:spPr bwMode="auto">
          <a:xfrm>
            <a:off x="4643438" y="5500688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noProof="1"/>
              <a:t>数据库</a:t>
            </a:r>
          </a:p>
        </p:txBody>
      </p:sp>
      <p:sp>
        <p:nvSpPr>
          <p:cNvPr id="32" name="Text Box 144"/>
          <p:cNvSpPr txBox="1">
            <a:spLocks noChangeArrowheads="1"/>
          </p:cNvSpPr>
          <p:nvPr/>
        </p:nvSpPr>
        <p:spPr bwMode="auto">
          <a:xfrm>
            <a:off x="2960688" y="5032375"/>
            <a:ext cx="1104900" cy="330200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数据文件</a:t>
            </a:r>
          </a:p>
        </p:txBody>
      </p:sp>
      <p:sp>
        <p:nvSpPr>
          <p:cNvPr id="33" name="Text Box 144"/>
          <p:cNvSpPr txBox="1">
            <a:spLocks noChangeArrowheads="1"/>
          </p:cNvSpPr>
          <p:nvPr/>
        </p:nvSpPr>
        <p:spPr bwMode="auto">
          <a:xfrm>
            <a:off x="2960688" y="5500688"/>
            <a:ext cx="1104900" cy="330200"/>
          </a:xfrm>
          <a:prstGeom prst="rect">
            <a:avLst/>
          </a:prstGeom>
          <a:solidFill>
            <a:srgbClr val="0070C0"/>
          </a:solidFill>
          <a:ln>
            <a:solidFill>
              <a:srgbClr val="175B99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b="1" noProof="1"/>
              <a:t>数据文件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714500" y="2000250"/>
            <a:ext cx="6072188" cy="3714750"/>
            <a:chOff x="9644098" y="-1071594"/>
            <a:chExt cx="6572296" cy="4563818"/>
          </a:xfrm>
        </p:grpSpPr>
        <p:pic>
          <p:nvPicPr>
            <p:cNvPr id="26630" name="Picture 2" descr="C:\Users\ying.cai\Desktop\图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098" y="-1071594"/>
              <a:ext cx="6572296" cy="4563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矩形 5"/>
            <p:cNvSpPr>
              <a:spLocks noChangeArrowheads="1"/>
            </p:cNvSpPr>
            <p:nvPr/>
          </p:nvSpPr>
          <p:spPr bwMode="auto">
            <a:xfrm>
              <a:off x="12430179" y="-79532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noProof="1"/>
                <a:t>数据库</a:t>
              </a:r>
            </a:p>
          </p:txBody>
        </p:sp>
        <p:sp>
          <p:nvSpPr>
            <p:cNvPr id="26632" name="矩形 6"/>
            <p:cNvSpPr>
              <a:spLocks noChangeArrowheads="1"/>
            </p:cNvSpPr>
            <p:nvPr/>
          </p:nvSpPr>
          <p:spPr bwMode="auto">
            <a:xfrm>
              <a:off x="10848463" y="-184666"/>
              <a:ext cx="10102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noProof="1"/>
                <a:t>表空间</a:t>
              </a:r>
              <a:r>
                <a:rPr lang="zh-CN" altLang="zh-CN" b="1" noProof="1"/>
                <a:t>1</a:t>
              </a:r>
              <a:endParaRPr lang="zh-CN" altLang="en-US" b="1" noProof="1"/>
            </a:p>
          </p:txBody>
        </p:sp>
        <p:sp>
          <p:nvSpPr>
            <p:cNvPr id="26633" name="矩形 7"/>
            <p:cNvSpPr>
              <a:spLocks noChangeArrowheads="1"/>
            </p:cNvSpPr>
            <p:nvPr/>
          </p:nvSpPr>
          <p:spPr bwMode="auto">
            <a:xfrm>
              <a:off x="13358874" y="-214338"/>
              <a:ext cx="10102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noProof="1"/>
                <a:t>表空间</a:t>
              </a:r>
              <a:r>
                <a:rPr lang="zh-CN" altLang="zh-CN" b="1" noProof="1"/>
                <a:t>2</a:t>
              </a:r>
              <a:endParaRPr lang="zh-CN" altLang="en-US" b="1" noProof="1"/>
            </a:p>
          </p:txBody>
        </p:sp>
        <p:sp>
          <p:nvSpPr>
            <p:cNvPr id="26634" name="矩形 8"/>
            <p:cNvSpPr>
              <a:spLocks noChangeArrowheads="1"/>
            </p:cNvSpPr>
            <p:nvPr/>
          </p:nvSpPr>
          <p:spPr bwMode="auto">
            <a:xfrm>
              <a:off x="10715668" y="2357430"/>
              <a:ext cx="13324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noProof="1"/>
                <a:t>表空间</a:t>
              </a:r>
              <a:r>
                <a:rPr lang="zh-CN" altLang="zh-CN" sz="1600" b="1" noProof="1"/>
                <a:t>1</a:t>
              </a:r>
              <a:r>
                <a:rPr lang="zh-CN" altLang="en-US" sz="1600" b="1" noProof="1"/>
                <a:t>包含</a:t>
              </a:r>
              <a:endParaRPr lang="zh-CN" altLang="zh-CN" sz="1600" b="1" noProof="1"/>
            </a:p>
            <a:p>
              <a:r>
                <a:rPr lang="zh-CN" altLang="zh-CN" sz="1600" b="1" noProof="1"/>
                <a:t>1</a:t>
              </a:r>
              <a:r>
                <a:rPr lang="zh-CN" altLang="en-US" sz="1600" b="1" noProof="1"/>
                <a:t>个数据文件</a:t>
              </a:r>
            </a:p>
          </p:txBody>
        </p:sp>
        <p:sp>
          <p:nvSpPr>
            <p:cNvPr id="26635" name="矩形 9"/>
            <p:cNvSpPr>
              <a:spLocks noChangeArrowheads="1"/>
            </p:cNvSpPr>
            <p:nvPr/>
          </p:nvSpPr>
          <p:spPr bwMode="auto">
            <a:xfrm>
              <a:off x="13073122" y="2357430"/>
              <a:ext cx="13324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noProof="1"/>
                <a:t>表空间</a:t>
              </a:r>
              <a:r>
                <a:rPr lang="zh-CN" altLang="zh-CN" sz="1600" b="1" noProof="1"/>
                <a:t>2</a:t>
              </a:r>
              <a:r>
                <a:rPr lang="zh-CN" altLang="en-US" sz="1600" b="1" noProof="1"/>
                <a:t>包含</a:t>
              </a:r>
              <a:endParaRPr lang="zh-CN" altLang="zh-CN" sz="1600" b="1" noProof="1"/>
            </a:p>
            <a:p>
              <a:r>
                <a:rPr lang="zh-CN" altLang="zh-CN" sz="1600" b="1" noProof="1"/>
                <a:t>2</a:t>
              </a:r>
              <a:r>
                <a:rPr lang="zh-CN" altLang="en-US" sz="1600" b="1" noProof="1"/>
                <a:t>个数据文件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716284" y="978224"/>
              <a:ext cx="1274939" cy="308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data1_01.dbf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573710" y="978224"/>
              <a:ext cx="1274939" cy="308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data2_01.dbf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69268" y="978224"/>
              <a:ext cx="1274939" cy="308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data2_02.dbf</a:t>
              </a:r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5" y="285750"/>
            <a:ext cx="28844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Oracle基本概念</a:t>
            </a:r>
            <a:endParaRPr lang="en-US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表空间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全局数据库名 </a:t>
            </a:r>
          </a:p>
          <a:p>
            <a:pPr lvl="1">
              <a:defRPr/>
            </a:pPr>
            <a:r>
              <a:rPr lang="zh-CN" altLang="en-US" smtClean="0"/>
              <a:t>用于区分一个数据库的内部标识</a:t>
            </a:r>
          </a:p>
          <a:p>
            <a:pPr lvl="1">
              <a:defRPr/>
            </a:pPr>
            <a:r>
              <a:rPr lang="zh-CN" altLang="en-US" smtClean="0"/>
              <a:t>全局数据库名</a:t>
            </a:r>
            <a:r>
              <a:rPr lang="en-US" altLang="zh-CN" smtClean="0"/>
              <a:t>=</a:t>
            </a:r>
            <a:r>
              <a:rPr lang="zh-CN" altLang="en-US" smtClean="0"/>
              <a:t>数据库名</a:t>
            </a:r>
            <a:r>
              <a:rPr lang="en-US" altLang="zh-CN" smtClean="0"/>
              <a:t>+</a:t>
            </a:r>
            <a:r>
              <a:rPr lang="zh-CN" altLang="en-US" smtClean="0"/>
              <a:t>域名</a:t>
            </a:r>
          </a:p>
          <a:p>
            <a:pPr lvl="1">
              <a:defRPr/>
            </a:pPr>
            <a:r>
              <a:rPr lang="zh-CN" altLang="en-US" smtClean="0"/>
              <a:t>使数据库的取名在整个网络环境中唯一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模式和模式对象</a:t>
            </a:r>
          </a:p>
          <a:p>
            <a:pPr lvl="1">
              <a:defRPr/>
            </a:pPr>
            <a:r>
              <a:rPr lang="zh-CN" altLang="en-US" smtClean="0"/>
              <a:t>模式为模式对象的集合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每一个用户对应一个模式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模式对象是用户拥有的对象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非模式对象与用户无关，如表空间</a:t>
            </a:r>
            <a:endParaRPr lang="en-US" altLang="zh-CN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安装注意事项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33513" y="2786058"/>
            <a:ext cx="6311900" cy="720000"/>
            <a:chOff x="904" y="2057"/>
            <a:chExt cx="3976" cy="804"/>
          </a:xfrm>
          <a:solidFill>
            <a:srgbClr val="0070C0"/>
          </a:solidFill>
        </p:grpSpPr>
        <p:sp>
          <p:nvSpPr>
            <p:cNvPr id="81" name="AutoShape 6"/>
            <p:cNvSpPr>
              <a:spLocks noChangeArrowheads="1"/>
            </p:cNvSpPr>
            <p:nvPr/>
          </p:nvSpPr>
          <p:spPr bwMode="ltGray">
            <a:xfrm>
              <a:off x="904" y="2057"/>
              <a:ext cx="3976" cy="804"/>
            </a:xfrm>
            <a:prstGeom prst="roundRect">
              <a:avLst>
                <a:gd name="adj" fmla="val 16667"/>
              </a:avLst>
            </a:prstGeom>
            <a:grpFill/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utoShape 7"/>
            <p:cNvSpPr>
              <a:spLocks noChangeArrowheads="1"/>
            </p:cNvSpPr>
            <p:nvPr/>
          </p:nvSpPr>
          <p:spPr bwMode="ltGray">
            <a:xfrm>
              <a:off x="912" y="2064"/>
              <a:ext cx="3966" cy="326"/>
            </a:xfrm>
            <a:prstGeom prst="roundRect">
              <a:avLst>
                <a:gd name="adj" fmla="val 36505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安装</a:t>
            </a:r>
            <a:r>
              <a:rPr lang="en-US" altLang="zh-CN" smtClean="0"/>
              <a:t>Oracle</a:t>
            </a:r>
            <a:endParaRPr lang="en-US" dirty="0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33513" y="1903412"/>
            <a:ext cx="6311900" cy="720000"/>
            <a:chOff x="904" y="2057"/>
            <a:chExt cx="3976" cy="804"/>
          </a:xfrm>
          <a:solidFill>
            <a:srgbClr val="0070C0"/>
          </a:solidFill>
        </p:grpSpPr>
        <p:sp>
          <p:nvSpPr>
            <p:cNvPr id="6" name="AutoShape 3"/>
            <p:cNvSpPr>
              <a:spLocks noChangeArrowheads="1"/>
            </p:cNvSpPr>
            <p:nvPr/>
          </p:nvSpPr>
          <p:spPr bwMode="gray">
            <a:xfrm>
              <a:off x="904" y="2057"/>
              <a:ext cx="3976" cy="804"/>
            </a:xfrm>
            <a:prstGeom prst="roundRect">
              <a:avLst>
                <a:gd name="adj" fmla="val 16667"/>
              </a:avLst>
            </a:prstGeom>
            <a:grpFill/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912" y="2064"/>
              <a:ext cx="3966" cy="326"/>
            </a:xfrm>
            <a:prstGeom prst="roundRect">
              <a:avLst>
                <a:gd name="adj" fmla="val 36505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433513" y="3611038"/>
            <a:ext cx="6311900" cy="720000"/>
            <a:chOff x="904" y="2057"/>
            <a:chExt cx="3976" cy="804"/>
          </a:xfrm>
          <a:solidFill>
            <a:srgbClr val="0070C0"/>
          </a:solidFill>
        </p:grpSpPr>
        <p:sp>
          <p:nvSpPr>
            <p:cNvPr id="9" name="AutoShape 6"/>
            <p:cNvSpPr>
              <a:spLocks noChangeArrowheads="1"/>
            </p:cNvSpPr>
            <p:nvPr/>
          </p:nvSpPr>
          <p:spPr bwMode="ltGray">
            <a:xfrm>
              <a:off x="904" y="2057"/>
              <a:ext cx="3976" cy="804"/>
            </a:xfrm>
            <a:prstGeom prst="roundRect">
              <a:avLst>
                <a:gd name="adj" fmla="val 16667"/>
              </a:avLst>
            </a:prstGeom>
            <a:grpFill/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ltGray">
            <a:xfrm>
              <a:off x="912" y="2064"/>
              <a:ext cx="3966" cy="326"/>
            </a:xfrm>
            <a:prstGeom prst="roundRect">
              <a:avLst>
                <a:gd name="adj" fmla="val 36505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656" name="Group 11"/>
          <p:cNvGrpSpPr>
            <a:grpSpLocks/>
          </p:cNvGrpSpPr>
          <p:nvPr/>
        </p:nvGrpSpPr>
        <p:grpSpPr bwMode="auto">
          <a:xfrm>
            <a:off x="1120775" y="1928813"/>
            <a:ext cx="611188" cy="608012"/>
            <a:chOff x="579" y="1386"/>
            <a:chExt cx="385" cy="383"/>
          </a:xfrm>
        </p:grpSpPr>
        <p:sp>
          <p:nvSpPr>
            <p:cNvPr id="27693" name="Oval 1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94" name="Group 1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27695" name="Oval 1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96" name="Oval 1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97" name="Oval 1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Oval 1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657" name="Text Box 32"/>
          <p:cNvSpPr txBox="1">
            <a:spLocks noChangeArrowheads="1"/>
          </p:cNvSpPr>
          <p:nvPr/>
        </p:nvSpPr>
        <p:spPr bwMode="black">
          <a:xfrm>
            <a:off x="1828800" y="2071688"/>
            <a:ext cx="5334000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选择安装目录最好是非系统盘</a:t>
            </a:r>
            <a:endParaRPr lang="en-US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8" name="Text Box 33"/>
          <p:cNvSpPr txBox="1">
            <a:spLocks noChangeArrowheads="1"/>
          </p:cNvSpPr>
          <p:nvPr/>
        </p:nvSpPr>
        <p:spPr bwMode="black">
          <a:xfrm>
            <a:off x="1828800" y="2952750"/>
            <a:ext cx="5815013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安装时可以直接创建数据库，也可以选择不创建</a:t>
            </a:r>
            <a:endParaRPr lang="en-US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9" name="Text Box 34"/>
          <p:cNvSpPr txBox="1">
            <a:spLocks noChangeArrowheads="1"/>
          </p:cNvSpPr>
          <p:nvPr/>
        </p:nvSpPr>
        <p:spPr bwMode="black">
          <a:xfrm>
            <a:off x="1828800" y="3814763"/>
            <a:ext cx="5600700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服务器的主机名不能有特殊字符</a:t>
            </a:r>
            <a:endParaRPr lang="en-US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60" name="Text Box 35"/>
          <p:cNvSpPr txBox="1">
            <a:spLocks noChangeArrowheads="1"/>
          </p:cNvSpPr>
          <p:nvPr/>
        </p:nvSpPr>
        <p:spPr bwMode="gray">
          <a:xfrm>
            <a:off x="1241425" y="20193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</a:rPr>
              <a:t>1</a:t>
            </a:r>
          </a:p>
        </p:txBody>
      </p:sp>
      <p:grpSp>
        <p:nvGrpSpPr>
          <p:cNvPr id="27661" name="组合 40"/>
          <p:cNvGrpSpPr>
            <a:grpSpLocks/>
          </p:cNvGrpSpPr>
          <p:nvPr/>
        </p:nvGrpSpPr>
        <p:grpSpPr bwMode="auto">
          <a:xfrm>
            <a:off x="1071563" y="2827338"/>
            <a:ext cx="611187" cy="608012"/>
            <a:chOff x="1109663" y="3641725"/>
            <a:chExt cx="611187" cy="608013"/>
          </a:xfrm>
        </p:grpSpPr>
        <p:grpSp>
          <p:nvGrpSpPr>
            <p:cNvPr id="27685" name="Group 18"/>
            <p:cNvGrpSpPr>
              <a:grpSpLocks/>
            </p:cNvGrpSpPr>
            <p:nvPr/>
          </p:nvGrpSpPr>
          <p:grpSpPr bwMode="auto">
            <a:xfrm>
              <a:off x="1109663" y="3641725"/>
              <a:ext cx="611187" cy="608013"/>
              <a:chOff x="579" y="1386"/>
              <a:chExt cx="385" cy="383"/>
            </a:xfrm>
          </p:grpSpPr>
          <p:sp>
            <p:nvSpPr>
              <p:cNvPr id="27687" name="Oval 19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688" name="Group 20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27689" name="Oval 21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90" name="Oval 22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91" name="Oval 23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92" name="Oval 24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86" name="Text Box 36"/>
            <p:cNvSpPr txBox="1">
              <a:spLocks noChangeArrowheads="1"/>
            </p:cNvSpPr>
            <p:nvPr/>
          </p:nvSpPr>
          <p:spPr bwMode="gray">
            <a:xfrm>
              <a:off x="1230313" y="3725863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80808"/>
                  </a:solidFill>
                </a:rPr>
                <a:t>2</a:t>
              </a:r>
            </a:p>
          </p:txBody>
        </p:sp>
      </p:grpSp>
      <p:grpSp>
        <p:nvGrpSpPr>
          <p:cNvPr id="27662" name="组合 41"/>
          <p:cNvGrpSpPr>
            <a:grpSpLocks/>
          </p:cNvGrpSpPr>
          <p:nvPr/>
        </p:nvGrpSpPr>
        <p:grpSpPr bwMode="auto">
          <a:xfrm>
            <a:off x="1120775" y="3709988"/>
            <a:ext cx="611188" cy="608012"/>
            <a:chOff x="1120775" y="5087938"/>
            <a:chExt cx="611188" cy="608012"/>
          </a:xfrm>
        </p:grpSpPr>
        <p:grpSp>
          <p:nvGrpSpPr>
            <p:cNvPr id="27677" name="Group 25"/>
            <p:cNvGrpSpPr>
              <a:grpSpLocks/>
            </p:cNvGrpSpPr>
            <p:nvPr/>
          </p:nvGrpSpPr>
          <p:grpSpPr bwMode="auto">
            <a:xfrm>
              <a:off x="1120775" y="5087938"/>
              <a:ext cx="611188" cy="608012"/>
              <a:chOff x="579" y="1386"/>
              <a:chExt cx="385" cy="383"/>
            </a:xfrm>
          </p:grpSpPr>
          <p:sp>
            <p:nvSpPr>
              <p:cNvPr id="27679" name="Oval 26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680" name="Group 27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27681" name="Oval 28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2" name="Oval 29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Oval 30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4" name="Oval 31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8" name="Text Box 37"/>
            <p:cNvSpPr txBox="1">
              <a:spLocks noChangeArrowheads="1"/>
            </p:cNvSpPr>
            <p:nvPr/>
          </p:nvSpPr>
          <p:spPr bwMode="gray">
            <a:xfrm>
              <a:off x="1241425" y="5159375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80808"/>
                  </a:solidFill>
                </a:rPr>
                <a:t>3</a:t>
              </a:r>
            </a:p>
          </p:txBody>
        </p: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433513" y="4423512"/>
            <a:ext cx="6311900" cy="720000"/>
            <a:chOff x="904" y="2057"/>
            <a:chExt cx="3976" cy="804"/>
          </a:xfrm>
          <a:solidFill>
            <a:srgbClr val="0070C0"/>
          </a:solidFill>
        </p:grpSpPr>
        <p:sp>
          <p:nvSpPr>
            <p:cNvPr id="69" name="AutoShape 3"/>
            <p:cNvSpPr>
              <a:spLocks noChangeArrowheads="1"/>
            </p:cNvSpPr>
            <p:nvPr/>
          </p:nvSpPr>
          <p:spPr bwMode="gray">
            <a:xfrm>
              <a:off x="904" y="2057"/>
              <a:ext cx="3976" cy="804"/>
            </a:xfrm>
            <a:prstGeom prst="roundRect">
              <a:avLst>
                <a:gd name="adj" fmla="val 16667"/>
              </a:avLst>
            </a:prstGeom>
            <a:grpFill/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AutoShape 4"/>
            <p:cNvSpPr>
              <a:spLocks noChangeArrowheads="1"/>
            </p:cNvSpPr>
            <p:nvPr/>
          </p:nvSpPr>
          <p:spPr bwMode="gray">
            <a:xfrm>
              <a:off x="912" y="2064"/>
              <a:ext cx="3966" cy="326"/>
            </a:xfrm>
            <a:prstGeom prst="roundRect">
              <a:avLst>
                <a:gd name="adj" fmla="val 36505"/>
              </a:avLst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664" name="Group 11"/>
          <p:cNvGrpSpPr>
            <a:grpSpLocks/>
          </p:cNvGrpSpPr>
          <p:nvPr/>
        </p:nvGrpSpPr>
        <p:grpSpPr bwMode="auto">
          <a:xfrm>
            <a:off x="1090613" y="4448175"/>
            <a:ext cx="611187" cy="608013"/>
            <a:chOff x="579" y="1386"/>
            <a:chExt cx="385" cy="383"/>
          </a:xfrm>
        </p:grpSpPr>
        <p:sp>
          <p:nvSpPr>
            <p:cNvPr id="27671" name="Oval 1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2" name="Group 1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27673" name="Oval 1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74" name="Oval 1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Oval 1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Oval 1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665" name="Text Box 32"/>
          <p:cNvSpPr txBox="1">
            <a:spLocks noChangeArrowheads="1"/>
          </p:cNvSpPr>
          <p:nvPr/>
        </p:nvSpPr>
        <p:spPr bwMode="black">
          <a:xfrm>
            <a:off x="1785938" y="4521200"/>
            <a:ext cx="6000750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如果在创建数据库阶段提示错误，继续安装</a:t>
            </a:r>
            <a:endParaRPr lang="en-US" altLang="zh-CN" sz="2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66" name="Text Box 35"/>
          <p:cNvSpPr txBox="1">
            <a:spLocks noChangeArrowheads="1"/>
          </p:cNvSpPr>
          <p:nvPr/>
        </p:nvSpPr>
        <p:spPr bwMode="gray">
          <a:xfrm>
            <a:off x="1211263" y="45608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</a:rPr>
              <a:t>4</a:t>
            </a:r>
          </a:p>
        </p:txBody>
      </p:sp>
      <p:sp>
        <p:nvSpPr>
          <p:cNvPr id="55" name="AutoShape 12"/>
          <p:cNvSpPr>
            <a:spLocks noChangeArrowheads="1"/>
          </p:cNvSpPr>
          <p:nvPr/>
        </p:nvSpPr>
        <p:spPr bwMode="auto">
          <a:xfrm>
            <a:off x="1452140" y="5572125"/>
            <a:ext cx="6072188" cy="6429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输入的数据库口令最好记录在记事本中，以免使用时忘记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68" name="组合 57"/>
          <p:cNvGrpSpPr>
            <a:grpSpLocks/>
          </p:cNvGrpSpPr>
          <p:nvPr/>
        </p:nvGrpSpPr>
        <p:grpSpPr bwMode="auto">
          <a:xfrm>
            <a:off x="119063" y="5218113"/>
            <a:ext cx="842962" cy="400050"/>
            <a:chOff x="3786182" y="3143248"/>
            <a:chExt cx="84370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2767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灯片编号占位符 5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启动、配置和链接数据库 </a:t>
            </a:r>
            <a:endParaRPr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根据安装时创建数据库</a:t>
            </a:r>
            <a:r>
              <a:rPr lang="en-US" altLang="zh-CN" smtClean="0"/>
              <a:t>ORCL</a:t>
            </a:r>
            <a:r>
              <a:rPr lang="zh-CN" altLang="en-US" smtClean="0"/>
              <a:t>，使用</a:t>
            </a:r>
            <a:r>
              <a:rPr lang="en-US" altLang="zh-CN" smtClean="0"/>
              <a:t>Sytem</a:t>
            </a:r>
            <a:r>
              <a:rPr lang="zh-CN" altLang="en-US" smtClean="0"/>
              <a:t>用户登录前做哪些工作？</a:t>
            </a: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mtClean="0"/>
              <a:t>启动数据库服务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配置客户端网络服务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每个数据库都有</a:t>
            </a:r>
            <a:r>
              <a:rPr lang="en-US" altLang="zh-CN" smtClean="0"/>
              <a:t>SYS</a:t>
            </a:r>
            <a:r>
              <a:rPr lang="zh-CN" altLang="en-US" smtClean="0"/>
              <a:t>和</a:t>
            </a:r>
            <a:r>
              <a:rPr lang="en-US" altLang="zh-CN" smtClean="0"/>
              <a:t>SYSTEM</a:t>
            </a:r>
            <a:r>
              <a:rPr lang="zh-CN" altLang="en-US" smtClean="0"/>
              <a:t>两个默认用户，都具有创建用户权限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SYSTEM</a:t>
            </a:r>
            <a:r>
              <a:rPr lang="zh-CN" altLang="en-US" smtClean="0"/>
              <a:t>用户登录</a:t>
            </a:r>
            <a:r>
              <a:rPr lang="en-US" altLang="zh-CN" smtClean="0"/>
              <a:t>ORCL</a:t>
            </a:r>
            <a:r>
              <a:rPr lang="zh-CN" altLang="en-US" smtClean="0"/>
              <a:t>数据库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8677" name="组合 5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868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1438" y="2214563"/>
            <a:ext cx="1000125" cy="447675"/>
            <a:chOff x="1000100" y="3235185"/>
            <a:chExt cx="1000132" cy="446983"/>
          </a:xfrm>
        </p:grpSpPr>
        <p:pic>
          <p:nvPicPr>
            <p:cNvPr id="2867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启动数据库服务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通过选择打开“服务”窗口，可以看到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OracleService</a:t>
            </a:r>
            <a:r>
              <a:rPr lang="en-US" altLang="zh-CN" dirty="0" smtClean="0"/>
              <a:t>&lt;SID&gt;</a:t>
            </a:r>
            <a:r>
              <a:rPr lang="zh-CN" altLang="en-US" dirty="0" smtClean="0"/>
              <a:t>：数据库服务</a:t>
            </a:r>
          </a:p>
          <a:p>
            <a:pPr lvl="1">
              <a:defRPr/>
            </a:pPr>
            <a:r>
              <a:rPr lang="en-US" altLang="zh-CN" dirty="0" smtClean="0"/>
              <a:t>OracleOraDb11g_hom1TNSListener </a:t>
            </a:r>
            <a:r>
              <a:rPr lang="zh-CN" altLang="en-US" dirty="0" smtClean="0"/>
              <a:t>：数据库监听服务</a:t>
            </a:r>
          </a:p>
          <a:p>
            <a:pPr lvl="1">
              <a:defRPr/>
            </a:pPr>
            <a:r>
              <a:rPr lang="en-US" altLang="zh-CN" dirty="0" err="1" smtClean="0"/>
              <a:t>OracleDBConsole</a:t>
            </a:r>
            <a:r>
              <a:rPr lang="en-US" altLang="zh-CN" dirty="0" smtClean="0"/>
              <a:t>&lt;SID&gt;</a:t>
            </a:r>
            <a:r>
              <a:rPr lang="zh-CN" altLang="en-US" dirty="0" smtClean="0"/>
              <a:t>：企业管理器服务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29701" name="图片 11" descr="Snap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85926"/>
            <a:ext cx="68580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6143647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0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94666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查看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Oracle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smtClean="0"/>
              <a:t>配置客户端网络服务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服务器端配置监听器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客户端配置网络服务名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128838" y="3351213"/>
            <a:ext cx="1943100" cy="2814637"/>
            <a:chOff x="930" y="1979"/>
            <a:chExt cx="1224" cy="1773"/>
          </a:xfrm>
        </p:grpSpPr>
        <p:pic>
          <p:nvPicPr>
            <p:cNvPr id="30791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2205"/>
              <a:ext cx="1141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92" name="Text Box 19"/>
            <p:cNvSpPr txBox="1">
              <a:spLocks noChangeArrowheads="1"/>
            </p:cNvSpPr>
            <p:nvPr/>
          </p:nvSpPr>
          <p:spPr bwMode="auto">
            <a:xfrm>
              <a:off x="975" y="3521"/>
              <a:ext cx="1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ourier New" pitchFamily="49" charset="0"/>
                </a:rPr>
                <a:t>tnsnames.ora</a:t>
              </a:r>
            </a:p>
          </p:txBody>
        </p:sp>
        <p:sp>
          <p:nvSpPr>
            <p:cNvPr id="30793" name="Text Box 21"/>
            <p:cNvSpPr txBox="1">
              <a:spLocks noChangeArrowheads="1"/>
            </p:cNvSpPr>
            <p:nvPr/>
          </p:nvSpPr>
          <p:spPr bwMode="auto">
            <a:xfrm>
              <a:off x="975" y="1979"/>
              <a:ext cx="1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ourier New" pitchFamily="49" charset="0"/>
                </a:rPr>
                <a:t>Oracle </a:t>
              </a:r>
              <a:r>
                <a:rPr lang="zh-CN" altLang="en-US" b="1">
                  <a:latin typeface="Courier New" pitchFamily="49" charset="0"/>
                </a:rPr>
                <a:t>客户端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143500" y="3062288"/>
            <a:ext cx="1943100" cy="3175000"/>
            <a:chOff x="3515" y="1797"/>
            <a:chExt cx="1224" cy="2000"/>
          </a:xfrm>
        </p:grpSpPr>
        <p:pic>
          <p:nvPicPr>
            <p:cNvPr id="3078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2024"/>
              <a:ext cx="1214" cy="1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9" name="Text Box 20"/>
            <p:cNvSpPr txBox="1">
              <a:spLocks noChangeArrowheads="1"/>
            </p:cNvSpPr>
            <p:nvPr/>
          </p:nvSpPr>
          <p:spPr bwMode="auto">
            <a:xfrm>
              <a:off x="3560" y="3566"/>
              <a:ext cx="1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ourier New" pitchFamily="49" charset="0"/>
                </a:rPr>
                <a:t>listener.ora</a:t>
              </a:r>
            </a:p>
          </p:txBody>
        </p:sp>
        <p:sp>
          <p:nvSpPr>
            <p:cNvPr id="30790" name="Text Box 22"/>
            <p:cNvSpPr txBox="1">
              <a:spLocks noChangeArrowheads="1"/>
            </p:cNvSpPr>
            <p:nvPr/>
          </p:nvSpPr>
          <p:spPr bwMode="auto">
            <a:xfrm>
              <a:off x="3515" y="1797"/>
              <a:ext cx="1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ourier New" pitchFamily="49" charset="0"/>
                </a:rPr>
                <a:t>Oracle </a:t>
              </a:r>
              <a:r>
                <a:rPr lang="zh-CN" altLang="en-US" b="1">
                  <a:latin typeface="Courier New" pitchFamily="49" charset="0"/>
                </a:rPr>
                <a:t>服务器</a:t>
              </a:r>
            </a:p>
          </p:txBody>
        </p:sp>
      </p:grpSp>
      <p:sp>
        <p:nvSpPr>
          <p:cNvPr id="86041" name="Line 25"/>
          <p:cNvSpPr>
            <a:spLocks noChangeShapeType="1"/>
          </p:cNvSpPr>
          <p:nvPr/>
        </p:nvSpPr>
        <p:spPr bwMode="auto">
          <a:xfrm flipV="1">
            <a:off x="3857625" y="4643438"/>
            <a:ext cx="1285875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000875" y="3548063"/>
            <a:ext cx="2008188" cy="287337"/>
            <a:chOff x="1296" y="1224"/>
            <a:chExt cx="3222" cy="381"/>
          </a:xfrm>
        </p:grpSpPr>
        <p:sp>
          <p:nvSpPr>
            <p:cNvPr id="30784" name="Oval 5"/>
            <p:cNvSpPr>
              <a:spLocks noChangeArrowheads="1"/>
            </p:cNvSpPr>
            <p:nvPr/>
          </p:nvSpPr>
          <p:spPr bwMode="gray">
            <a:xfrm>
              <a:off x="1296" y="1289"/>
              <a:ext cx="145" cy="145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30785" name="Group 6"/>
            <p:cNvGrpSpPr>
              <a:grpSpLocks/>
            </p:cNvGrpSpPr>
            <p:nvPr/>
          </p:nvGrpSpPr>
          <p:grpSpPr bwMode="auto">
            <a:xfrm>
              <a:off x="1440" y="1224"/>
              <a:ext cx="3078" cy="381"/>
              <a:chOff x="1536" y="1470"/>
              <a:chExt cx="3078" cy="381"/>
            </a:xfrm>
          </p:grpSpPr>
          <p:sp>
            <p:nvSpPr>
              <p:cNvPr id="51" name="Line 7"/>
              <p:cNvSpPr>
                <a:spLocks noChangeShapeType="1"/>
              </p:cNvSpPr>
              <p:nvPr/>
            </p:nvSpPr>
            <p:spPr bwMode="gray">
              <a:xfrm flipV="1">
                <a:off x="1537" y="1603"/>
                <a:ext cx="219" cy="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87" name="AutoShape 8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3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监听协议</a:t>
                </a:r>
                <a:endParaRPr lang="zh-CN" altLang="en-US" sz="1600"/>
              </a:p>
            </p:txBody>
          </p:sp>
        </p:grp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7000875" y="4233863"/>
            <a:ext cx="2008188" cy="287337"/>
            <a:chOff x="1296" y="1566"/>
            <a:chExt cx="3222" cy="288"/>
          </a:xfrm>
        </p:grpSpPr>
        <p:sp>
          <p:nvSpPr>
            <p:cNvPr id="30780" name="Oval 10"/>
            <p:cNvSpPr>
              <a:spLocks noChangeArrowheads="1"/>
            </p:cNvSpPr>
            <p:nvPr/>
          </p:nvSpPr>
          <p:spPr bwMode="gray">
            <a:xfrm>
              <a:off x="1296" y="1626"/>
              <a:ext cx="145" cy="143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30781" name="Group 11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56" name="Line 12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83" name="AutoShape 13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地址</a:t>
                </a:r>
                <a:endParaRPr lang="zh-CN" altLang="en-US" sz="1600"/>
              </a:p>
            </p:txBody>
          </p:sp>
        </p:grp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7000875" y="4929188"/>
            <a:ext cx="2008188" cy="287337"/>
            <a:chOff x="1296" y="1908"/>
            <a:chExt cx="3222" cy="288"/>
          </a:xfrm>
        </p:grpSpPr>
        <p:sp>
          <p:nvSpPr>
            <p:cNvPr id="59" name="Oval 15"/>
            <p:cNvSpPr>
              <a:spLocks noChangeArrowheads="1"/>
            </p:cNvSpPr>
            <p:nvPr/>
          </p:nvSpPr>
          <p:spPr bwMode="gray">
            <a:xfrm>
              <a:off x="1296" y="1973"/>
              <a:ext cx="145" cy="14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/>
            </a:p>
          </p:txBody>
        </p:sp>
        <p:grpSp>
          <p:nvGrpSpPr>
            <p:cNvPr id="30777" name="Group 16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79" name="AutoShape 18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端口号</a:t>
                </a:r>
              </a:p>
            </p:txBody>
          </p:sp>
        </p:grp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7000875" y="5634038"/>
            <a:ext cx="2008188" cy="287337"/>
            <a:chOff x="1296" y="2256"/>
            <a:chExt cx="3222" cy="288"/>
          </a:xfrm>
        </p:grpSpPr>
        <p:sp>
          <p:nvSpPr>
            <p:cNvPr id="64" name="Oval 20"/>
            <p:cNvSpPr>
              <a:spLocks noChangeArrowheads="1"/>
            </p:cNvSpPr>
            <p:nvPr/>
          </p:nvSpPr>
          <p:spPr bwMode="gray">
            <a:xfrm>
              <a:off x="1296" y="2324"/>
              <a:ext cx="145" cy="14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/>
            </a:p>
          </p:txBody>
        </p:sp>
        <p:grpSp>
          <p:nvGrpSpPr>
            <p:cNvPr id="30773" name="Group 21"/>
            <p:cNvGrpSpPr>
              <a:grpSpLocks/>
            </p:cNvGrpSpPr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66" name="Line 22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75" name="AutoShape 23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全局数据库名称</a:t>
                </a:r>
              </a:p>
            </p:txBody>
          </p:sp>
        </p:grpSp>
      </p:grp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63500" y="3575050"/>
            <a:ext cx="2008188" cy="287338"/>
            <a:chOff x="1296" y="1224"/>
            <a:chExt cx="3222" cy="288"/>
          </a:xfrm>
        </p:grpSpPr>
        <p:sp>
          <p:nvSpPr>
            <p:cNvPr id="30768" name="Oval 5"/>
            <p:cNvSpPr>
              <a:spLocks noChangeArrowheads="1"/>
            </p:cNvSpPr>
            <p:nvPr/>
          </p:nvSpPr>
          <p:spPr bwMode="gray">
            <a:xfrm>
              <a:off x="1296" y="1289"/>
              <a:ext cx="145" cy="145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30769" name="Group 6"/>
            <p:cNvGrpSpPr>
              <a:grpSpLocks/>
            </p:cNvGrpSpPr>
            <p:nvPr/>
          </p:nvGrpSpPr>
          <p:grpSpPr bwMode="auto">
            <a:xfrm>
              <a:off x="1440" y="1224"/>
              <a:ext cx="3078" cy="288"/>
              <a:chOff x="1536" y="1470"/>
              <a:chExt cx="3078" cy="288"/>
            </a:xfrm>
          </p:grpSpPr>
          <p:sp>
            <p:nvSpPr>
              <p:cNvPr id="77" name="Line 7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71" name="AutoShape 8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监听协议</a:t>
                </a:r>
                <a:endParaRPr lang="zh-CN" altLang="en-US" sz="1600"/>
              </a:p>
            </p:txBody>
          </p:sp>
        </p:grp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63500" y="4260850"/>
            <a:ext cx="2008188" cy="287338"/>
            <a:chOff x="1296" y="1566"/>
            <a:chExt cx="3222" cy="288"/>
          </a:xfrm>
        </p:grpSpPr>
        <p:sp>
          <p:nvSpPr>
            <p:cNvPr id="30764" name="Oval 10"/>
            <p:cNvSpPr>
              <a:spLocks noChangeArrowheads="1"/>
            </p:cNvSpPr>
            <p:nvPr/>
          </p:nvSpPr>
          <p:spPr bwMode="gray">
            <a:xfrm>
              <a:off x="1296" y="1626"/>
              <a:ext cx="145" cy="143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30765" name="Group 11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82" name="Line 12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67" name="AutoShape 13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地址</a:t>
                </a:r>
                <a:endParaRPr lang="zh-CN" altLang="en-US" sz="1600"/>
              </a:p>
            </p:txBody>
          </p:sp>
        </p:grp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63500" y="4956175"/>
            <a:ext cx="2008188" cy="287338"/>
            <a:chOff x="1296" y="1908"/>
            <a:chExt cx="3222" cy="288"/>
          </a:xfrm>
        </p:grpSpPr>
        <p:sp>
          <p:nvSpPr>
            <p:cNvPr id="85" name="Oval 15"/>
            <p:cNvSpPr>
              <a:spLocks noChangeArrowheads="1"/>
            </p:cNvSpPr>
            <p:nvPr/>
          </p:nvSpPr>
          <p:spPr bwMode="gray">
            <a:xfrm>
              <a:off x="1296" y="1973"/>
              <a:ext cx="145" cy="145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/>
            </a:p>
          </p:txBody>
        </p:sp>
        <p:grpSp>
          <p:nvGrpSpPr>
            <p:cNvPr id="30761" name="Group 16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87" name="Line 17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63" name="AutoShape 18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端口号</a:t>
                </a:r>
              </a:p>
            </p:txBody>
          </p:sp>
        </p:grp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3500" y="5661025"/>
            <a:ext cx="2008188" cy="287338"/>
            <a:chOff x="1296" y="2256"/>
            <a:chExt cx="3222" cy="288"/>
          </a:xfrm>
        </p:grpSpPr>
        <p:sp>
          <p:nvSpPr>
            <p:cNvPr id="90" name="Oval 20"/>
            <p:cNvSpPr>
              <a:spLocks noChangeArrowheads="1"/>
            </p:cNvSpPr>
            <p:nvPr/>
          </p:nvSpPr>
          <p:spPr bwMode="gray">
            <a:xfrm>
              <a:off x="1296" y="2324"/>
              <a:ext cx="145" cy="14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600"/>
            </a:p>
          </p:txBody>
        </p:sp>
        <p:grpSp>
          <p:nvGrpSpPr>
            <p:cNvPr id="30757" name="Group 21"/>
            <p:cNvGrpSpPr>
              <a:grpSpLocks/>
            </p:cNvGrpSpPr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92" name="Line 22"/>
              <p:cNvSpPr>
                <a:spLocks noChangeShapeType="1"/>
              </p:cNvSpPr>
              <p:nvPr/>
            </p:nvSpPr>
            <p:spPr bwMode="gray">
              <a:xfrm flipV="1">
                <a:off x="1537" y="1604"/>
                <a:ext cx="219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0759" name="AutoShape 23"/>
              <p:cNvSpPr>
                <a:spLocks noChangeArrowheads="1"/>
              </p:cNvSpPr>
              <p:nvPr/>
            </p:nvSpPr>
            <p:spPr bwMode="gray">
              <a:xfrm>
                <a:off x="1687" y="1470"/>
                <a:ext cx="2927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zh-CN" altLang="en-US" sz="1600" b="1">
                    <a:ea typeface="黑体" pitchFamily="49" charset="-122"/>
                  </a:rPr>
                  <a:t>服务名</a:t>
                </a:r>
              </a:p>
            </p:txBody>
          </p:sp>
        </p:grpSp>
      </p:grpSp>
      <p:grpSp>
        <p:nvGrpSpPr>
          <p:cNvPr id="21" name="组合 101"/>
          <p:cNvGrpSpPr>
            <a:grpSpLocks/>
          </p:cNvGrpSpPr>
          <p:nvPr/>
        </p:nvGrpSpPr>
        <p:grpSpPr bwMode="auto">
          <a:xfrm>
            <a:off x="55563" y="3214688"/>
            <a:ext cx="2143125" cy="3000375"/>
            <a:chOff x="55672" y="3214686"/>
            <a:chExt cx="2143108" cy="3000396"/>
          </a:xfrm>
        </p:grpSpPr>
        <p:sp>
          <p:nvSpPr>
            <p:cNvPr id="99" name="AutoShape 17"/>
            <p:cNvSpPr>
              <a:spLocks noChangeArrowheads="1"/>
            </p:cNvSpPr>
            <p:nvPr/>
          </p:nvSpPr>
          <p:spPr bwMode="auto">
            <a:xfrm>
              <a:off x="55672" y="3311524"/>
              <a:ext cx="2143108" cy="290355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AutoShape 18"/>
            <p:cNvSpPr>
              <a:spLocks noChangeArrowheads="1"/>
            </p:cNvSpPr>
            <p:nvPr/>
          </p:nvSpPr>
          <p:spPr bwMode="gray">
            <a:xfrm>
              <a:off x="214421" y="3214686"/>
              <a:ext cx="1863710" cy="287339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49" charset="-122"/>
                </a:rPr>
                <a:t>本地网络服务名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矩形 64"/>
          <p:cNvSpPr>
            <a:spLocks noChangeArrowheads="1"/>
          </p:cNvSpPr>
          <p:nvPr/>
        </p:nvSpPr>
        <p:spPr bwMode="gray">
          <a:xfrm>
            <a:off x="0" y="2928938"/>
            <a:ext cx="9144000" cy="3500437"/>
          </a:xfrm>
          <a:prstGeom prst="rect">
            <a:avLst/>
          </a:prstGeom>
          <a:solidFill>
            <a:srgbClr val="F6FBFF"/>
          </a:solidFill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en-US" altLang="zh-CN" sz="2000" b="1">
              <a:solidFill>
                <a:srgbClr val="333333"/>
              </a:solidFill>
            </a:endParaRPr>
          </a:p>
          <a:p>
            <a:pPr algn="ctr" eaLnBrk="0" hangingPunct="0"/>
            <a:endParaRPr lang="zh-CN" altLang="en-US" sz="2000" b="1">
              <a:solidFill>
                <a:srgbClr val="333333"/>
              </a:solidFill>
            </a:endParaRPr>
          </a:p>
        </p:txBody>
      </p:sp>
      <p:grpSp>
        <p:nvGrpSpPr>
          <p:cNvPr id="22" name="组合 85"/>
          <p:cNvGrpSpPr>
            <a:grpSpLocks/>
          </p:cNvGrpSpPr>
          <p:nvPr/>
        </p:nvGrpSpPr>
        <p:grpSpPr bwMode="auto">
          <a:xfrm>
            <a:off x="214313" y="2857500"/>
            <a:ext cx="8715375" cy="2598738"/>
            <a:chOff x="214282" y="2857496"/>
            <a:chExt cx="8715436" cy="2597785"/>
          </a:xfrm>
        </p:grpSpPr>
        <p:sp>
          <p:nvSpPr>
            <p:cNvPr id="30748" name="Text Box 3"/>
            <p:cNvSpPr txBox="1">
              <a:spLocks noChangeArrowheads="1"/>
            </p:cNvSpPr>
            <p:nvPr/>
          </p:nvSpPr>
          <p:spPr bwMode="auto">
            <a:xfrm>
              <a:off x="793723" y="3571821"/>
              <a:ext cx="8135995" cy="18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E9CDE"/>
                </a:buClr>
                <a:buSzPct val="100000"/>
                <a:buFont typeface="Wingdings" pitchFamily="2" charset="2"/>
                <a:buChar char="n"/>
              </a:pPr>
              <a:r>
                <a:rPr lang="zh-CN" altLang="en-US" sz="2600" b="1">
                  <a:ea typeface="微软雅黑" pitchFamily="34" charset="-122"/>
                </a:rPr>
                <a:t>在安装服务器软件时自动配置一个监听器</a:t>
              </a:r>
              <a:endParaRPr lang="en-US" altLang="zh-CN" sz="2600" b="1"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rgbClr val="0E9CDE"/>
                </a:buClr>
                <a:buSzPct val="100000"/>
                <a:buFont typeface="Wingdings" pitchFamily="2" charset="2"/>
                <a:buChar char="n"/>
              </a:pPr>
              <a:endParaRPr lang="zh-CN" altLang="en-US" sz="2600" b="1"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rgbClr val="0E9CDE"/>
                </a:buClr>
                <a:buSzPct val="100000"/>
                <a:buFont typeface="Wingdings" pitchFamily="2" charset="2"/>
                <a:buChar char="n"/>
              </a:pPr>
              <a:r>
                <a:rPr lang="en-US" altLang="zh-CN" sz="2600" b="1">
                  <a:ea typeface="微软雅黑" pitchFamily="34" charset="-122"/>
                </a:rPr>
                <a:t>Oracle</a:t>
              </a:r>
              <a:r>
                <a:rPr lang="zh-CN" altLang="en-US" sz="2600" b="1">
                  <a:ea typeface="微软雅黑" pitchFamily="34" charset="-122"/>
                </a:rPr>
                <a:t>中的 </a:t>
              </a:r>
              <a:r>
                <a:rPr lang="en-US" altLang="zh-CN" sz="2600" b="1">
                  <a:ea typeface="微软雅黑" pitchFamily="34" charset="-122"/>
                </a:rPr>
                <a:t>Net Manager</a:t>
              </a:r>
              <a:r>
                <a:rPr lang="zh-CN" altLang="en-US" sz="2600" b="1">
                  <a:ea typeface="微软雅黑" pitchFamily="34" charset="-122"/>
                </a:rPr>
                <a:t>工具和</a:t>
              </a:r>
              <a:r>
                <a:rPr lang="en-US" altLang="zh-CN" sz="2600" b="1">
                  <a:ea typeface="微软雅黑" pitchFamily="34" charset="-122"/>
                </a:rPr>
                <a:t>Net Configuration  Assistant</a:t>
              </a:r>
              <a:r>
                <a:rPr lang="zh-CN" altLang="en-US" sz="2600" b="1">
                  <a:ea typeface="微软雅黑" pitchFamily="34" charset="-122"/>
                </a:rPr>
                <a:t>都能用来配置监听器和网络服务名</a:t>
              </a: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3143239" y="4071489"/>
              <a:ext cx="3857652" cy="357056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+mn-ea"/>
                  <a:ea typeface="+mn-ea"/>
                </a:rPr>
                <a:t>建议使用</a:t>
              </a: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Net Manager</a:t>
              </a:r>
              <a:r>
                <a:rPr lang="zh-CN" altLang="en-US" b="1" kern="0" dirty="0">
                  <a:solidFill>
                    <a:schemeClr val="bg1"/>
                  </a:solidFill>
                  <a:latin typeface="+mn-ea"/>
                  <a:ea typeface="+mn-ea"/>
                </a:rPr>
                <a:t>工具</a:t>
              </a:r>
            </a:p>
          </p:txBody>
        </p:sp>
        <p:pic>
          <p:nvPicPr>
            <p:cNvPr id="30750" name="Picture 10" descr="E:\模板设计\Z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2" y="2857496"/>
              <a:ext cx="12096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Line 12"/>
            <p:cNvSpPr>
              <a:spLocks noChangeShapeType="1"/>
            </p:cNvSpPr>
            <p:nvPr/>
          </p:nvSpPr>
          <p:spPr bwMode="auto">
            <a:xfrm flipH="1">
              <a:off x="3500430" y="4429132"/>
              <a:ext cx="571504" cy="21431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2357438" y="6143625"/>
            <a:ext cx="4572000" cy="428625"/>
            <a:chOff x="3143240" y="5143512"/>
            <a:chExt cx="4572032" cy="428628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4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/>
            <p:cNvSpPr txBox="1"/>
            <p:nvPr/>
          </p:nvSpPr>
          <p:spPr bwMode="auto">
            <a:xfrm>
              <a:off x="3962396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连接数据库配置</a:t>
              </a: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722313" y="1071563"/>
            <a:ext cx="7207250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SYS</a:t>
            </a:r>
            <a:r>
              <a:rPr lang="zh-CN" altLang="en-US" sz="2600" b="1" dirty="0">
                <a:ea typeface="微软雅黑" pitchFamily="34" charset="-122"/>
              </a:rPr>
              <a:t>和</a:t>
            </a:r>
            <a:r>
              <a:rPr lang="en-US" altLang="zh-CN" sz="2600" b="1" dirty="0">
                <a:ea typeface="微软雅黑" pitchFamily="34" charset="-122"/>
              </a:rPr>
              <a:t>SYSTEM</a:t>
            </a:r>
            <a:r>
              <a:rPr lang="zh-CN" altLang="en-US" sz="2600" b="1" dirty="0">
                <a:ea typeface="微软雅黑" pitchFamily="34" charset="-122"/>
              </a:rPr>
              <a:t>用户 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en-US" altLang="zh-CN" sz="2400" b="1" dirty="0">
                <a:ea typeface="微软雅黑" pitchFamily="34" charset="-122"/>
              </a:rPr>
              <a:t>SYS</a:t>
            </a:r>
            <a:r>
              <a:rPr lang="zh-CN" altLang="en-US" sz="2400" b="1" dirty="0">
                <a:ea typeface="微软雅黑" pitchFamily="34" charset="-122"/>
              </a:rPr>
              <a:t>和</a:t>
            </a:r>
            <a:r>
              <a:rPr lang="en-US" altLang="zh-CN" sz="2400" b="1" dirty="0">
                <a:ea typeface="微软雅黑" pitchFamily="34" charset="-122"/>
              </a:rPr>
              <a:t>SYSTEM</a:t>
            </a:r>
            <a:r>
              <a:rPr lang="zh-CN" altLang="en-US" sz="2400" b="1" dirty="0">
                <a:ea typeface="微软雅黑" pitchFamily="34" charset="-122"/>
              </a:rPr>
              <a:t>用户都是</a:t>
            </a:r>
            <a:r>
              <a:rPr lang="en-US" altLang="zh-CN" sz="2400" b="1" dirty="0">
                <a:ea typeface="微软雅黑" pitchFamily="34" charset="-122"/>
              </a:rPr>
              <a:t>Oracle </a:t>
            </a:r>
            <a:r>
              <a:rPr lang="zh-CN" altLang="en-US" sz="2400" b="1" dirty="0">
                <a:ea typeface="微软雅黑" pitchFamily="34" charset="-122"/>
              </a:rPr>
              <a:t>的系统用户</a:t>
            </a:r>
            <a:r>
              <a:rPr lang="zh-CN" altLang="en-US" sz="2400" b="1" dirty="0" smtClean="0">
                <a:ea typeface="微软雅黑" pitchFamily="34" charset="-122"/>
              </a:rPr>
              <a:t>，都</a:t>
            </a:r>
            <a:r>
              <a:rPr lang="zh-CN" altLang="en-US" sz="2400" b="1" dirty="0">
                <a:ea typeface="微软雅黑" pitchFamily="34" charset="-122"/>
              </a:rPr>
              <a:t>使用</a:t>
            </a:r>
            <a:r>
              <a:rPr lang="en-US" altLang="zh-CN" sz="2400" b="1" dirty="0">
                <a:ea typeface="微软雅黑" pitchFamily="34" charset="-122"/>
              </a:rPr>
              <a:t>SYSTEM</a:t>
            </a:r>
            <a:r>
              <a:rPr lang="zh-CN" altLang="en-US" sz="2400" b="1" dirty="0">
                <a:ea typeface="微软雅黑" pitchFamily="34" charset="-122"/>
              </a:rPr>
              <a:t>表空间，</a:t>
            </a:r>
            <a:r>
              <a:rPr lang="en-US" altLang="zh-CN" sz="2400" b="1" dirty="0">
                <a:ea typeface="微软雅黑" pitchFamily="34" charset="-122"/>
              </a:rPr>
              <a:t>SYS</a:t>
            </a:r>
            <a:r>
              <a:rPr lang="zh-CN" altLang="en-US" sz="2400" b="1" dirty="0">
                <a:ea typeface="微软雅黑" pitchFamily="34" charset="-122"/>
              </a:rPr>
              <a:t>拥有更大的权限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4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通过</a:t>
            </a:r>
            <a:r>
              <a:rPr lang="en-US" altLang="zh-CN" sz="2600" b="1" dirty="0">
                <a:ea typeface="微软雅黑" pitchFamily="34" charset="-122"/>
              </a:rPr>
              <a:t>SQL*Plus</a:t>
            </a:r>
            <a:r>
              <a:rPr lang="zh-CN" altLang="en-US" sz="2600" b="1" dirty="0">
                <a:ea typeface="微软雅黑" pitchFamily="34" charset="-122"/>
              </a:rPr>
              <a:t>方式连接 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通过</a:t>
            </a:r>
            <a:r>
              <a:rPr lang="en-US" altLang="zh-CN" sz="2600" b="1" dirty="0">
                <a:ea typeface="微软雅黑" pitchFamily="34" charset="-122"/>
              </a:rPr>
              <a:t>PL/SQL Developer</a:t>
            </a:r>
            <a:r>
              <a:rPr lang="zh-CN" altLang="en-US" sz="2600" b="1" dirty="0">
                <a:ea typeface="微软雅黑" pitchFamily="34" charset="-122"/>
              </a:rPr>
              <a:t>方式连接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25" y="285750"/>
            <a:ext cx="2249488" cy="523875"/>
          </a:xfrm>
        </p:spPr>
        <p:txBody>
          <a:bodyPr/>
          <a:lstStyle/>
          <a:p>
            <a:pPr>
              <a:defRPr/>
            </a:pPr>
            <a:r>
              <a:rPr smtClean="0"/>
              <a:t>连接数据库</a:t>
            </a:r>
            <a:endParaRPr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143125" y="6357938"/>
            <a:ext cx="4580116" cy="428625"/>
            <a:chOff x="3143240" y="5143512"/>
            <a:chExt cx="4580148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7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376099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通过多种方式连接数据库</a:t>
              </a:r>
            </a:p>
          </p:txBody>
        </p:sp>
      </p:grp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722313" y="2429974"/>
          <a:ext cx="8097836" cy="249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59"/>
                <a:gridCol w="3384241"/>
                <a:gridCol w="3312236"/>
              </a:tblGrid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6599" marR="86599" marT="45703" marB="4570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SYS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用户</a:t>
                      </a:r>
                    </a:p>
                  </a:txBody>
                  <a:tcPr marL="86599" marR="86599" marT="45703" marB="4570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SYSTEM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用户</a:t>
                      </a:r>
                    </a:p>
                  </a:txBody>
                  <a:tcPr marL="86599" marR="86599" marT="45703" marB="4570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地位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Oracle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的一个超级用户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Oracle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默认的系统管理员，拥有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DBA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权限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作用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主要用来维护系统信息和管理实例 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通常用来管理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Oracle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数据库的用户、权限和存储等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登录身份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只能以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SYSDBA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SYSOPER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角色登录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只能以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Normal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方式登录</a:t>
                      </a:r>
                    </a:p>
                  </a:txBody>
                  <a:tcPr marL="86599" marR="86599" marT="45703" marB="4570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课程地位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4568" y="93999"/>
            <a:ext cx="8754864" cy="6863393"/>
            <a:chOff x="-366440" y="44624"/>
            <a:chExt cx="8754864" cy="6863393"/>
          </a:xfrm>
        </p:grpSpPr>
        <p:pic>
          <p:nvPicPr>
            <p:cNvPr id="8" name="Picture 2" descr="\\10.0.0.225\06_2教育产品开发与发布\3_01 ACCP\ACCP8.0\04 产品发布\课程体系图\课程体系图（PPT版本）源文件\课程体系图—矩形\ACCP课程体系结构图——矩形版-0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4" r="13704" b="10322"/>
            <a:stretch/>
          </p:blipFill>
          <p:spPr bwMode="auto">
            <a:xfrm>
              <a:off x="-366440" y="44624"/>
              <a:ext cx="8754864" cy="686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2354808" y="1511578"/>
              <a:ext cx="1008112" cy="576064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84438" y="69850"/>
            <a:ext cx="6480175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配置并登录</a:t>
            </a:r>
            <a:r>
              <a:rPr lang="en-US" altLang="zh-CN" dirty="0" smtClean="0"/>
              <a:t>ORCL</a:t>
            </a:r>
            <a:r>
              <a:rPr dirty="0" smtClean="0"/>
              <a:t>数据库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</a:p>
          <a:p>
            <a:pPr lvl="1">
              <a:defRPr/>
            </a:pPr>
            <a:r>
              <a:rPr lang="zh-CN" altLang="en-US" smtClean="0"/>
              <a:t>启动数据库</a:t>
            </a:r>
          </a:p>
          <a:p>
            <a:pPr lvl="1">
              <a:defRPr/>
            </a:pPr>
            <a:r>
              <a:rPr lang="zh-CN" altLang="en-US" smtClean="0"/>
              <a:t>配置数据库</a:t>
            </a:r>
          </a:p>
          <a:p>
            <a:pPr lvl="1">
              <a:defRPr/>
            </a:pPr>
            <a:r>
              <a:rPr lang="zh-CN" altLang="en-US" smtClean="0"/>
              <a:t>连接数据库</a:t>
            </a:r>
          </a:p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教师机作为服务器，学生机作为客户端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在客户端创建本地网络服务名</a:t>
            </a:r>
            <a:r>
              <a:rPr lang="en-US" smtClean="0"/>
              <a:t>myOrcl</a:t>
            </a:r>
          </a:p>
          <a:p>
            <a:pPr lvl="1">
              <a:defRPr/>
            </a:pPr>
            <a:r>
              <a:rPr lang="zh-CN" altLang="en-US" smtClean="0"/>
              <a:t>以</a:t>
            </a:r>
            <a:r>
              <a:rPr lang="en-US" altLang="zh-CN" smtClean="0"/>
              <a:t>System</a:t>
            </a:r>
            <a:r>
              <a:rPr lang="zh-CN" altLang="en-US" smtClean="0"/>
              <a:t>用户连接服务器的</a:t>
            </a:r>
            <a:r>
              <a:rPr lang="en-US" altLang="zh-CN" smtClean="0"/>
              <a:t>Orcl</a:t>
            </a:r>
            <a:r>
              <a:rPr lang="zh-CN" altLang="en-US" smtClean="0"/>
              <a:t>数据库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访问</a:t>
            </a:r>
            <a:r>
              <a:rPr lang="en-US" altLang="zh-CN" smtClean="0"/>
              <a:t>Scott</a:t>
            </a:r>
            <a:r>
              <a:rPr lang="zh-CN" altLang="en-US" smtClean="0"/>
              <a:t>用户下的</a:t>
            </a:r>
            <a:r>
              <a:rPr lang="en-US" altLang="zh-CN" smtClean="0"/>
              <a:t>emp</a:t>
            </a:r>
            <a:r>
              <a:rPr lang="zh-CN" altLang="en-US" smtClean="0"/>
              <a:t>表</a:t>
            </a:r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278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3286125" y="5643563"/>
            <a:ext cx="2714625" cy="428625"/>
            <a:chOff x="3143240" y="5143512"/>
            <a:chExt cx="271464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78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教员讲解需求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11413" y="69850"/>
            <a:ext cx="6553200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配置并登录</a:t>
            </a:r>
            <a:r>
              <a:rPr lang="en-US" altLang="zh-CN" dirty="0" smtClean="0"/>
              <a:t>ORCL</a:t>
            </a:r>
            <a:r>
              <a:rPr dirty="0" smtClean="0"/>
              <a:t>数据库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服务器端启动操作系统中的数据库服务和监听服务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客户端使用“</a:t>
            </a:r>
            <a:r>
              <a:rPr lang="en-US" dirty="0" smtClean="0"/>
              <a:t>Net Manager</a:t>
            </a:r>
            <a:r>
              <a:rPr lang="zh-CN" altLang="en-US" dirty="0" smtClean="0"/>
              <a:t>”工具创建本地网络服务名“</a:t>
            </a:r>
            <a:r>
              <a:rPr lang="en-US" dirty="0" err="1" smtClean="0"/>
              <a:t>myOrcl</a:t>
            </a:r>
            <a:r>
              <a:rPr lang="zh-CN" altLang="en-US" dirty="0" smtClean="0"/>
              <a:t>”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客户端使用</a:t>
            </a:r>
            <a:r>
              <a:rPr lang="en-US" dirty="0" smtClean="0"/>
              <a:t>SQL*Plus</a:t>
            </a:r>
            <a:r>
              <a:rPr lang="zh-CN" altLang="en-US" dirty="0" smtClean="0"/>
              <a:t>工具，用</a:t>
            </a:r>
            <a:r>
              <a:rPr lang="en-US" dirty="0" smtClean="0"/>
              <a:t>System</a:t>
            </a:r>
            <a:r>
              <a:rPr lang="zh-CN" altLang="en-US" dirty="0" smtClean="0"/>
              <a:t>用户连接</a:t>
            </a:r>
            <a:r>
              <a:rPr lang="en-US" dirty="0" err="1" smtClean="0"/>
              <a:t>Orcl</a:t>
            </a:r>
            <a:r>
              <a:rPr lang="zh-CN" altLang="en-US" dirty="0" smtClean="0"/>
              <a:t>数据库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访问</a:t>
            </a:r>
            <a:r>
              <a:rPr lang="en-US" dirty="0" smtClean="0"/>
              <a:t>Scott</a:t>
            </a:r>
            <a:r>
              <a:rPr lang="zh-CN" altLang="en-US" dirty="0" smtClean="0"/>
              <a:t>用户下</a:t>
            </a:r>
            <a:r>
              <a:rPr lang="en-US" dirty="0" err="1" smtClean="0"/>
              <a:t>emp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914400" lvl="1" indent="-457200">
              <a:buNone/>
              <a:defRPr/>
            </a:pPr>
            <a:r>
              <a:rPr lang="en-US" altLang="zh-CN" sz="2800" dirty="0" smtClean="0"/>
              <a:t>	</a:t>
            </a:r>
          </a:p>
          <a:p>
            <a:pPr marL="914400" lvl="1" indent="-457200">
              <a:buFont typeface="+mj-lt"/>
              <a:buAutoNum type="arabicPeriod" startAt="5"/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PL/SQL Developer</a:t>
            </a:r>
            <a:r>
              <a:rPr lang="zh-CN" altLang="en-US" dirty="0" smtClean="0"/>
              <a:t>工具，以</a:t>
            </a:r>
            <a:r>
              <a:rPr lang="en-US" dirty="0" smtClean="0"/>
              <a:t>System</a:t>
            </a:r>
            <a:r>
              <a:rPr lang="zh-CN" altLang="en-US" dirty="0" smtClean="0"/>
              <a:t>用户连接</a:t>
            </a:r>
            <a:r>
              <a:rPr lang="en-US" dirty="0" err="1" smtClean="0"/>
              <a:t>Orcl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 startAt="5"/>
              <a:defRPr/>
            </a:pPr>
            <a:r>
              <a:rPr lang="zh-CN" altLang="en-US" dirty="0" smtClean="0"/>
              <a:t>访问</a:t>
            </a:r>
            <a:r>
              <a:rPr lang="en-US" dirty="0" smtClean="0"/>
              <a:t>Scott</a:t>
            </a:r>
            <a:r>
              <a:rPr lang="zh-CN" altLang="en-US" dirty="0" smtClean="0"/>
              <a:t>用户下</a:t>
            </a:r>
            <a:r>
              <a:rPr lang="en-US" dirty="0" err="1" smtClean="0"/>
              <a:t>emp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3797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380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14500" y="4572000"/>
            <a:ext cx="4500563" cy="500063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SELECT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* FROM Scott.emp;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71813" y="6286500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 </a:t>
            </a:r>
            <a:r>
              <a:rPr lang="en-US" altLang="zh-CN" smtClean="0"/>
              <a:t>Oracle </a:t>
            </a:r>
            <a:r>
              <a:rPr lang="zh-CN" altLang="en-US" smtClean="0"/>
              <a:t>数据库的开发流程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784225" y="2000240"/>
          <a:ext cx="3430585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5143505" y="2643182"/>
          <a:ext cx="2786082" cy="365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0" y="2714625"/>
            <a:ext cx="7858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339933"/>
              </a:buClr>
              <a:buFont typeface="Wingdings" pitchFamily="2" charset="2"/>
              <a:buNone/>
            </a:pPr>
            <a:r>
              <a:rPr lang="zh-CN" altLang="en-US" sz="2800">
                <a:ea typeface="黑体" pitchFamily="49" charset="-122"/>
              </a:rPr>
              <a:t>服务器端</a:t>
            </a:r>
          </a:p>
        </p:txBody>
      </p:sp>
      <p:sp>
        <p:nvSpPr>
          <p:cNvPr id="34824" name="Text Box 36"/>
          <p:cNvSpPr txBox="1">
            <a:spLocks noChangeArrowheads="1"/>
          </p:cNvSpPr>
          <p:nvPr/>
        </p:nvSpPr>
        <p:spPr bwMode="auto">
          <a:xfrm>
            <a:off x="8001000" y="3071813"/>
            <a:ext cx="785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339933"/>
              </a:buClr>
              <a:buFont typeface="Wingdings" pitchFamily="2" charset="2"/>
              <a:buNone/>
            </a:pPr>
            <a:r>
              <a:rPr lang="zh-CN" altLang="en-US" sz="2800">
                <a:ea typeface="黑体" pitchFamily="49" charset="-122"/>
              </a:rPr>
              <a:t>客户端</a:t>
            </a:r>
          </a:p>
        </p:txBody>
      </p:sp>
      <p:sp>
        <p:nvSpPr>
          <p:cNvPr id="9" name="矩形 8"/>
          <p:cNvSpPr/>
          <p:nvPr/>
        </p:nvSpPr>
        <p:spPr bwMode="gray">
          <a:xfrm>
            <a:off x="857250" y="5000625"/>
            <a:ext cx="3240088" cy="1477963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0" hangingPunct="0">
              <a:defRPr/>
            </a:pPr>
            <a:endParaRPr lang="en-US" altLang="zh-CN" b="1" dirty="0">
              <a:solidFill>
                <a:srgbClr val="333333"/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rgbClr val="333333"/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rgbClr val="333333"/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rgbClr val="333333"/>
              </a:solidFill>
            </a:endParaRPr>
          </a:p>
          <a:p>
            <a:pPr algn="ctr" eaLnBrk="0" hangingPunct="0">
              <a:defRPr/>
            </a:pPr>
            <a:endParaRPr lang="zh-CN" altLang="en-US" b="1" dirty="0">
              <a:solidFill>
                <a:srgbClr val="333333"/>
              </a:solidFill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857625" y="6450013"/>
            <a:ext cx="2214563" cy="407987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后面章节讲解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>
            <a:stCxn id="9" idx="2"/>
            <a:endCxn id="10" idx="1"/>
          </p:cNvCxnSpPr>
          <p:nvPr/>
        </p:nvCxnSpPr>
        <p:spPr bwMode="auto">
          <a:xfrm rot="16200000" flipH="1">
            <a:off x="3079560" y="5875628"/>
            <a:ext cx="175725" cy="13803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4" name="Rectangle 22"/>
          <p:cNvSpPr>
            <a:spLocks noGrp="1" noChangeArrowheads="1"/>
          </p:cNvSpPr>
          <p:nvPr>
            <p:ph type="title"/>
          </p:nvPr>
        </p:nvSpPr>
        <p:spPr>
          <a:xfrm>
            <a:off x="6640513" y="285750"/>
            <a:ext cx="2324100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数据类型</a:t>
            </a:r>
            <a:r>
              <a:rPr lang="en-US" altLang="zh-CN" smtClean="0"/>
              <a:t>2-1</a:t>
            </a:r>
            <a:endParaRPr lang="en-US" altLang="zh-CN" dirty="0" smtClean="0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gray">
          <a:xfrm>
            <a:off x="4899025" y="1541463"/>
            <a:ext cx="3587750" cy="103028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gray">
          <a:xfrm>
            <a:off x="2406650" y="1541463"/>
            <a:ext cx="2379663" cy="10302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5846" name="AutoShape 4"/>
          <p:cNvSpPr>
            <a:spLocks noChangeArrowheads="1"/>
          </p:cNvSpPr>
          <p:nvPr/>
        </p:nvSpPr>
        <p:spPr bwMode="gray">
          <a:xfrm>
            <a:off x="2428875" y="928688"/>
            <a:ext cx="2357438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5"/>
          <p:cNvSpPr>
            <a:spLocks noChangeArrowheads="1"/>
          </p:cNvSpPr>
          <p:nvPr/>
        </p:nvSpPr>
        <p:spPr bwMode="gray">
          <a:xfrm>
            <a:off x="4857750" y="928688"/>
            <a:ext cx="3571875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gray">
          <a:xfrm>
            <a:off x="4899025" y="2863850"/>
            <a:ext cx="3587750" cy="103028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gray">
          <a:xfrm>
            <a:off x="2406650" y="2863850"/>
            <a:ext cx="2365375" cy="1030288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8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gray">
          <a:xfrm>
            <a:off x="2390775" y="1500188"/>
            <a:ext cx="25717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CHAR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VARCHAR2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NCHAR</a:t>
            </a:r>
            <a:r>
              <a:rPr lang="zh-CN" altLang="en-US" sz="1600" b="1">
                <a:solidFill>
                  <a:schemeClr val="bg1"/>
                </a:solidFill>
              </a:rPr>
              <a:t>和</a:t>
            </a:r>
            <a:r>
              <a:rPr lang="en-US" altLang="zh-CN" sz="1600" b="1">
                <a:solidFill>
                  <a:schemeClr val="bg1"/>
                </a:solidFill>
              </a:rPr>
              <a:t>NVARCHAR2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gray">
          <a:xfrm>
            <a:off x="2462213" y="316230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NUMBER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grpSp>
        <p:nvGrpSpPr>
          <p:cNvPr id="35852" name="Group 10"/>
          <p:cNvGrpSpPr>
            <a:grpSpLocks/>
          </p:cNvGrpSpPr>
          <p:nvPr/>
        </p:nvGrpSpPr>
        <p:grpSpPr bwMode="auto">
          <a:xfrm>
            <a:off x="508000" y="1554163"/>
            <a:ext cx="1827213" cy="1009650"/>
            <a:chOff x="4397" y="1430"/>
            <a:chExt cx="1005" cy="960"/>
          </a:xfrm>
        </p:grpSpPr>
        <p:sp>
          <p:nvSpPr>
            <p:cNvPr id="35882" name="AutoShape 11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83" name="AutoShape 12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508000" y="2792413"/>
            <a:ext cx="1827213" cy="1009650"/>
            <a:chOff x="4397" y="1430"/>
            <a:chExt cx="1005" cy="960"/>
          </a:xfrm>
        </p:grpSpPr>
        <p:sp>
          <p:nvSpPr>
            <p:cNvPr id="35880" name="AutoShape 14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AutoShape 15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4" name="Rectangle 16"/>
          <p:cNvSpPr>
            <a:spLocks noChangeArrowheads="1"/>
          </p:cNvSpPr>
          <p:nvPr/>
        </p:nvSpPr>
        <p:spPr bwMode="gray">
          <a:xfrm>
            <a:off x="428625" y="1795463"/>
            <a:ext cx="1836738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333333"/>
                </a:solidFill>
                <a:latin typeface="+mn-lt"/>
                <a:ea typeface="微软雅黑" pitchFamily="34" charset="-122"/>
              </a:rPr>
              <a:t>字符数据类型</a:t>
            </a:r>
            <a:endParaRPr lang="en-US" altLang="zh-CN" sz="2000" b="1" dirty="0">
              <a:solidFill>
                <a:srgbClr val="333333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gray">
          <a:xfrm>
            <a:off x="428625" y="3138488"/>
            <a:ext cx="1836738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数值数据类型</a:t>
            </a:r>
            <a:endParaRPr lang="en-US" altLang="zh-CN" sz="2000" b="1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white">
          <a:xfrm>
            <a:off x="4838700" y="1500188"/>
            <a:ext cx="23622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b="1" dirty="0">
                <a:latin typeface="+mn-lt"/>
                <a:ea typeface="微软雅黑" pitchFamily="34" charset="-122"/>
              </a:rPr>
              <a:t>存储固定长度的字符串</a:t>
            </a:r>
            <a:endParaRPr lang="en-US" altLang="zh-CN" sz="1400" b="1" dirty="0">
              <a:latin typeface="+mn-lt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b="1" dirty="0">
                <a:latin typeface="+mn-lt"/>
                <a:ea typeface="微软雅黑" pitchFamily="34" charset="-122"/>
              </a:rPr>
              <a:t>存储可变长度的字符串</a:t>
            </a:r>
            <a:endParaRPr lang="en-US" altLang="zh-CN" sz="1400" b="1" dirty="0">
              <a:latin typeface="+mn-lt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b="1" dirty="0">
                <a:latin typeface="+mn-lt"/>
                <a:ea typeface="微软雅黑" pitchFamily="34" charset="-122"/>
              </a:rPr>
              <a:t>存储</a:t>
            </a:r>
            <a:r>
              <a:rPr lang="en-US" altLang="zh-CN" sz="1400" b="1" dirty="0">
                <a:latin typeface="+mn-lt"/>
                <a:ea typeface="微软雅黑" pitchFamily="34" charset="-122"/>
              </a:rPr>
              <a:t>Unicode</a:t>
            </a:r>
            <a:r>
              <a:rPr lang="zh-CN" altLang="en-US" sz="1400" b="1" dirty="0">
                <a:latin typeface="+mn-lt"/>
                <a:ea typeface="微软雅黑" pitchFamily="34" charset="-122"/>
              </a:rPr>
              <a:t>字符集类型</a:t>
            </a:r>
            <a:endParaRPr lang="en-US" altLang="zh-CN" sz="1400" b="1" dirty="0">
              <a:latin typeface="+mn-lt"/>
              <a:ea typeface="微软雅黑" pitchFamily="34" charset="-122"/>
            </a:endParaRPr>
          </a:p>
          <a:p>
            <a:endParaRPr lang="en-US" altLang="zh-CN" sz="1400" dirty="0">
              <a:latin typeface="+mn-lt"/>
              <a:ea typeface="微软雅黑" pitchFamily="34" charset="-122"/>
            </a:endParaRPr>
          </a:p>
        </p:txBody>
      </p:sp>
      <p:sp>
        <p:nvSpPr>
          <p:cNvPr id="35857" name="Rectangle 19"/>
          <p:cNvSpPr>
            <a:spLocks noChangeArrowheads="1"/>
          </p:cNvSpPr>
          <p:nvPr/>
        </p:nvSpPr>
        <p:spPr bwMode="white">
          <a:xfrm>
            <a:off x="4838700" y="3192463"/>
            <a:ext cx="3662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>
                <a:latin typeface="+mn-lt"/>
                <a:ea typeface="微软雅黑" pitchFamily="34" charset="-122"/>
              </a:rPr>
              <a:t>存储整数和浮点数，格式为</a:t>
            </a:r>
            <a:r>
              <a:rPr lang="en-US" altLang="zh-CN" sz="1400" b="1">
                <a:latin typeface="+mn-lt"/>
                <a:ea typeface="微软雅黑" pitchFamily="34" charset="-122"/>
              </a:rPr>
              <a:t>NUMBER(p, s)</a:t>
            </a:r>
          </a:p>
        </p:txBody>
      </p:sp>
      <p:sp>
        <p:nvSpPr>
          <p:cNvPr id="35858" name="Rectangle 20"/>
          <p:cNvSpPr>
            <a:spLocks noChangeArrowheads="1"/>
          </p:cNvSpPr>
          <p:nvPr/>
        </p:nvSpPr>
        <p:spPr bwMode="gray">
          <a:xfrm>
            <a:off x="2593975" y="928688"/>
            <a:ext cx="224631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9" name="Rectangle 21"/>
          <p:cNvSpPr>
            <a:spLocks noChangeArrowheads="1"/>
          </p:cNvSpPr>
          <p:nvPr/>
        </p:nvSpPr>
        <p:spPr bwMode="gray">
          <a:xfrm>
            <a:off x="5497513" y="928688"/>
            <a:ext cx="190182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描述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gray">
          <a:xfrm>
            <a:off x="4913313" y="4011613"/>
            <a:ext cx="3587750" cy="103028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2428875" y="4000500"/>
            <a:ext cx="2365375" cy="103028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gray">
          <a:xfrm>
            <a:off x="4913313" y="5334001"/>
            <a:ext cx="3587750" cy="102395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gray">
          <a:xfrm>
            <a:off x="2420938" y="5334000"/>
            <a:ext cx="2365375" cy="1030288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8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5864" name="Text Box 8"/>
          <p:cNvSpPr txBox="1">
            <a:spLocks noChangeArrowheads="1"/>
          </p:cNvSpPr>
          <p:nvPr/>
        </p:nvSpPr>
        <p:spPr bwMode="gray">
          <a:xfrm>
            <a:off x="2643188" y="4221163"/>
            <a:ext cx="2357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DATE 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TIMESTAMP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35865" name="Text Box 9"/>
          <p:cNvSpPr txBox="1">
            <a:spLocks noChangeArrowheads="1"/>
          </p:cNvSpPr>
          <p:nvPr/>
        </p:nvSpPr>
        <p:spPr bwMode="gray">
          <a:xfrm>
            <a:off x="2820988" y="5403850"/>
            <a:ext cx="21796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BLOB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</a:p>
          <a:p>
            <a:pPr algn="r" eaLnBrk="1" hangingPunct="1">
              <a:lnSpc>
                <a:spcPts val="16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CLOB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</a:p>
          <a:p>
            <a:pPr algn="r" eaLnBrk="1" hangingPunct="1">
              <a:lnSpc>
                <a:spcPts val="16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BFILE</a:t>
            </a:r>
            <a:r>
              <a:rPr lang="zh-CN" altLang="en-US" sz="1600" b="1">
                <a:solidFill>
                  <a:schemeClr val="bg1"/>
                </a:solidFill>
              </a:rPr>
              <a:t>：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grpSp>
        <p:nvGrpSpPr>
          <p:cNvPr id="35866" name="Group 10"/>
          <p:cNvGrpSpPr>
            <a:grpSpLocks/>
          </p:cNvGrpSpPr>
          <p:nvPr/>
        </p:nvGrpSpPr>
        <p:grpSpPr bwMode="auto">
          <a:xfrm>
            <a:off x="522288" y="4024313"/>
            <a:ext cx="1827212" cy="1009650"/>
            <a:chOff x="4397" y="1430"/>
            <a:chExt cx="1005" cy="960"/>
          </a:xfrm>
        </p:grpSpPr>
        <p:sp>
          <p:nvSpPr>
            <p:cNvPr id="35878" name="AutoShape 11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AutoShape 12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7" name="Group 13"/>
          <p:cNvGrpSpPr>
            <a:grpSpLocks/>
          </p:cNvGrpSpPr>
          <p:nvPr/>
        </p:nvGrpSpPr>
        <p:grpSpPr bwMode="auto">
          <a:xfrm>
            <a:off x="522288" y="5262563"/>
            <a:ext cx="1827212" cy="1009650"/>
            <a:chOff x="4397" y="1430"/>
            <a:chExt cx="1005" cy="960"/>
          </a:xfrm>
        </p:grpSpPr>
        <p:sp>
          <p:nvSpPr>
            <p:cNvPr id="35876" name="AutoShape 14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77" name="AutoShape 15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68" name="Rectangle 17"/>
          <p:cNvSpPr>
            <a:spLocks noChangeArrowheads="1"/>
          </p:cNvSpPr>
          <p:nvPr/>
        </p:nvSpPr>
        <p:spPr bwMode="gray">
          <a:xfrm>
            <a:off x="442913" y="5608638"/>
            <a:ext cx="1836737" cy="400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3333"/>
                </a:solidFill>
                <a:latin typeface="+mn-lt"/>
                <a:ea typeface="微软雅黑" pitchFamily="34" charset="-122"/>
              </a:rPr>
              <a:t>LOB</a:t>
            </a:r>
            <a:r>
              <a:rPr lang="zh-CN" altLang="en-US" sz="2000" b="1">
                <a:solidFill>
                  <a:srgbClr val="333333"/>
                </a:solidFill>
                <a:latin typeface="+mn-lt"/>
                <a:ea typeface="微软雅黑" pitchFamily="34" charset="-122"/>
              </a:rPr>
              <a:t>数据类型</a:t>
            </a:r>
            <a:endParaRPr lang="en-US" altLang="zh-CN" sz="2000" b="1">
              <a:solidFill>
                <a:srgbClr val="333333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5869" name="Rectangle 18"/>
          <p:cNvSpPr>
            <a:spLocks noChangeArrowheads="1"/>
          </p:cNvSpPr>
          <p:nvPr/>
        </p:nvSpPr>
        <p:spPr bwMode="white">
          <a:xfrm>
            <a:off x="4852988" y="4143375"/>
            <a:ext cx="35766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1400" b="1">
                <a:latin typeface="+mn-lt"/>
                <a:ea typeface="微软雅黑" pitchFamily="34" charset="-122"/>
              </a:rPr>
              <a:t>DATE</a:t>
            </a:r>
            <a:r>
              <a:rPr lang="zh-CN" altLang="en-US" sz="1400" b="1">
                <a:latin typeface="+mn-lt"/>
                <a:ea typeface="微软雅黑" pitchFamily="34" charset="-122"/>
              </a:rPr>
              <a:t>：存储日期和时间数据 </a:t>
            </a:r>
          </a:p>
          <a:p>
            <a:pPr>
              <a:lnSpc>
                <a:spcPts val="2500"/>
              </a:lnSpc>
            </a:pPr>
            <a:r>
              <a:rPr lang="en-US" altLang="zh-CN" sz="1400" b="1">
                <a:latin typeface="+mn-lt"/>
                <a:ea typeface="微软雅黑" pitchFamily="34" charset="-122"/>
              </a:rPr>
              <a:t>TIMESTAMP</a:t>
            </a:r>
            <a:r>
              <a:rPr lang="zh-CN" altLang="en-US" sz="1400" b="1">
                <a:latin typeface="+mn-lt"/>
                <a:ea typeface="微软雅黑" pitchFamily="34" charset="-122"/>
              </a:rPr>
              <a:t>：秒值精确到小数点后</a:t>
            </a:r>
            <a:r>
              <a:rPr lang="en-US" altLang="zh-CN" sz="1400" b="1">
                <a:latin typeface="+mn-lt"/>
                <a:ea typeface="微软雅黑" pitchFamily="34" charset="-122"/>
              </a:rPr>
              <a:t>6</a:t>
            </a:r>
            <a:r>
              <a:rPr lang="zh-CN" altLang="en-US" sz="1400" b="1">
                <a:latin typeface="+mn-lt"/>
                <a:ea typeface="微软雅黑" pitchFamily="34" charset="-122"/>
              </a:rPr>
              <a:t>位</a:t>
            </a:r>
            <a:endParaRPr lang="en-US" altLang="zh-CN" sz="1400" b="1">
              <a:latin typeface="+mn-lt"/>
              <a:ea typeface="微软雅黑" pitchFamily="34" charset="-122"/>
            </a:endParaRPr>
          </a:p>
        </p:txBody>
      </p:sp>
      <p:sp>
        <p:nvSpPr>
          <p:cNvPr id="35870" name="Rectangle 19"/>
          <p:cNvSpPr>
            <a:spLocks noChangeArrowheads="1"/>
          </p:cNvSpPr>
          <p:nvPr/>
        </p:nvSpPr>
        <p:spPr bwMode="white">
          <a:xfrm>
            <a:off x="4852988" y="5429250"/>
            <a:ext cx="37909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400" b="1" dirty="0">
                <a:latin typeface="+mn-lt"/>
                <a:ea typeface="微软雅黑" pitchFamily="34" charset="-122"/>
              </a:rPr>
              <a:t>存储二进制对象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lt"/>
                <a:ea typeface="微软雅黑" pitchFamily="34" charset="-122"/>
              </a:rPr>
              <a:t>存储字符格式的大型对象 </a:t>
            </a:r>
            <a:endParaRPr lang="en-US" altLang="zh-CN" sz="1400" b="1" dirty="0">
              <a:latin typeface="+mn-lt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lt"/>
                <a:ea typeface="微软雅黑" pitchFamily="34" charset="-122"/>
              </a:rPr>
              <a:t>将二进制数据存储操作系统文件中</a:t>
            </a:r>
          </a:p>
        </p:txBody>
      </p:sp>
      <p:sp>
        <p:nvSpPr>
          <p:cNvPr id="35871" name="Rectangle 17"/>
          <p:cNvSpPr>
            <a:spLocks noChangeArrowheads="1"/>
          </p:cNvSpPr>
          <p:nvPr/>
        </p:nvSpPr>
        <p:spPr bwMode="gray">
          <a:xfrm>
            <a:off x="500063" y="4214813"/>
            <a:ext cx="1836737" cy="708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日期时间数据类型</a:t>
            </a:r>
            <a:endParaRPr lang="en-US" altLang="zh-CN" sz="2000" b="1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gray">
          <a:xfrm>
            <a:off x="900113" y="6283325"/>
            <a:ext cx="7416800" cy="503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等类型</a:t>
            </a:r>
          </a:p>
        </p:txBody>
      </p:sp>
      <p:grpSp>
        <p:nvGrpSpPr>
          <p:cNvPr id="6" name="组合 40"/>
          <p:cNvGrpSpPr>
            <a:grpSpLocks/>
          </p:cNvGrpSpPr>
          <p:nvPr/>
        </p:nvGrpSpPr>
        <p:grpSpPr bwMode="auto">
          <a:xfrm>
            <a:off x="71438" y="6315075"/>
            <a:ext cx="842962" cy="400050"/>
            <a:chOff x="3786182" y="3143248"/>
            <a:chExt cx="843709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3587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灯片编号占位符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863" y="285750"/>
            <a:ext cx="2444750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数据类型 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Oracle </a:t>
            </a:r>
            <a:r>
              <a:rPr lang="zh-CN" altLang="en-US" dirty="0" smtClean="0"/>
              <a:t>中伪列就像一个表列，但是它并没有存储在表中</a:t>
            </a:r>
          </a:p>
          <a:p>
            <a:pPr>
              <a:defRPr/>
            </a:pPr>
            <a:r>
              <a:rPr lang="zh-CN" altLang="en-US" dirty="0" smtClean="0"/>
              <a:t>伪列可以从表中查询，但不能插入、更新和删除它们的值</a:t>
            </a:r>
          </a:p>
          <a:p>
            <a:pPr>
              <a:defRPr/>
            </a:pPr>
            <a:r>
              <a:rPr lang="zh-CN" altLang="en-US" dirty="0" smtClean="0"/>
              <a:t>常用的伪列有</a:t>
            </a:r>
            <a:r>
              <a:rPr lang="en-US" altLang="zh-CN" dirty="0" smtClean="0"/>
              <a:t>ROWID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ROWNUM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3" name="内容占位符 6"/>
          <p:cNvSpPr txBox="1">
            <a:spLocks/>
          </p:cNvSpPr>
          <p:nvPr/>
        </p:nvSpPr>
        <p:spPr bwMode="auto">
          <a:xfrm>
            <a:off x="857224" y="4929198"/>
            <a:ext cx="7645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>
                <a:latin typeface="+mn-lt"/>
                <a:ea typeface="微软雅黑" pitchFamily="34" charset="-122"/>
              </a:rPr>
              <a:t>ROWID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格式</a:t>
            </a:r>
          </a:p>
        </p:txBody>
      </p:sp>
      <p:sp>
        <p:nvSpPr>
          <p:cNvPr id="14" name="Rectangle 82"/>
          <p:cNvSpPr>
            <a:spLocks noChangeArrowheads="1"/>
          </p:cNvSpPr>
          <p:nvPr/>
        </p:nvSpPr>
        <p:spPr bwMode="auto">
          <a:xfrm>
            <a:off x="857250" y="3624263"/>
            <a:ext cx="727392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ROWID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是表中行的存储地址，该地址可以唯一地标识数据库中的一行，可以使用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ROWID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伪列快速地定位表中的一行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32842" y="5553106"/>
            <a:ext cx="6696744" cy="50405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2400" dirty="0"/>
              <a:t>AAAR3s</a:t>
            </a:r>
            <a:r>
              <a:rPr lang="en-US" altLang="zh-CN" sz="2400" dirty="0"/>
              <a:t> </a:t>
            </a:r>
            <a:r>
              <a:rPr lang="zh-CN" altLang="en-US" sz="2400" dirty="0"/>
              <a:t>         </a:t>
            </a:r>
            <a:r>
              <a:rPr lang="pt-BR" sz="2400" dirty="0"/>
              <a:t>AAE</a:t>
            </a:r>
            <a:r>
              <a:rPr lang="en-US" altLang="zh-CN" sz="2400" dirty="0"/>
              <a:t> </a:t>
            </a:r>
            <a:r>
              <a:rPr lang="zh-CN" altLang="en-US" sz="2400" dirty="0"/>
              <a:t>     </a:t>
            </a:r>
            <a:r>
              <a:rPr lang="zh-CN" altLang="en-US" sz="2400" dirty="0" smtClean="0"/>
              <a:t>  </a:t>
            </a:r>
            <a:r>
              <a:rPr lang="pt-BR" sz="2400" dirty="0" smtClean="0"/>
              <a:t>AAAACX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 </a:t>
            </a:r>
            <a:r>
              <a:rPr lang="pt-BR" sz="2400" dirty="0" smtClean="0"/>
              <a:t>AAA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357329" y="5486400"/>
            <a:ext cx="1571625" cy="50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86141" y="5486400"/>
            <a:ext cx="714375" cy="50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04847" y="5486400"/>
            <a:ext cx="1285875" cy="50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1908795" y="6205538"/>
            <a:ext cx="2873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5376863" y="6205538"/>
            <a:ext cx="2873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493021" y="6205538"/>
            <a:ext cx="2873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142976" y="6355108"/>
            <a:ext cx="1629394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数据对象编号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000364" y="6355108"/>
            <a:ext cx="1368152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文件编号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153502" y="6355108"/>
            <a:ext cx="10800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块编号</a:t>
            </a:r>
          </a:p>
        </p:txBody>
      </p:sp>
      <p:sp>
        <p:nvSpPr>
          <p:cNvPr id="32" name="矩形 31"/>
          <p:cNvSpPr/>
          <p:nvPr/>
        </p:nvSpPr>
        <p:spPr>
          <a:xfrm>
            <a:off x="6521921" y="5492363"/>
            <a:ext cx="714375" cy="503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19254" y="6355108"/>
            <a:ext cx="1228696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行编号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6804025" y="6210300"/>
            <a:ext cx="28733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214546" y="4481536"/>
            <a:ext cx="492922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latin typeface="+mn-lt"/>
                <a:ea typeface="微软雅黑" pitchFamily="34" charset="-122"/>
              </a:endParaRPr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36691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：查询</a:t>
              </a:r>
              <a:r>
                <a:rPr lang="en-US" altLang="zh-CN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ROWID</a:t>
              </a: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伪列</a:t>
              </a:r>
            </a:p>
          </p:txBody>
        </p:sp>
      </p:grpSp>
      <p:sp>
        <p:nvSpPr>
          <p:cNvPr id="52" name="Rectangle 82"/>
          <p:cNvSpPr>
            <a:spLocks noChangeArrowheads="1"/>
          </p:cNvSpPr>
          <p:nvPr/>
        </p:nvSpPr>
        <p:spPr bwMode="auto">
          <a:xfrm>
            <a:off x="857224" y="3606601"/>
            <a:ext cx="7273925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ROWNUM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是查询返回的结果集中行的序号，可以使用它来限制查询返回的行数</a:t>
            </a:r>
          </a:p>
        </p:txBody>
      </p:sp>
      <p:sp>
        <p:nvSpPr>
          <p:cNvPr id="55" name="内容占位符 6"/>
          <p:cNvSpPr txBox="1">
            <a:spLocks/>
          </p:cNvSpPr>
          <p:nvPr/>
        </p:nvSpPr>
        <p:spPr bwMode="auto">
          <a:xfrm>
            <a:off x="785813" y="5000640"/>
            <a:ext cx="76454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如何查询</a:t>
            </a:r>
            <a:r>
              <a:rPr lang="en-US" altLang="zh-CN" sz="2600" b="1" dirty="0" err="1">
                <a:ea typeface="微软雅黑" pitchFamily="34" charset="-122"/>
              </a:rPr>
              <a:t>stuInfo</a:t>
            </a:r>
            <a:r>
              <a:rPr lang="zh-CN" altLang="en-US" sz="2600" b="1" dirty="0">
                <a:ea typeface="微软雅黑" pitchFamily="34" charset="-122"/>
              </a:rPr>
              <a:t>表中自然排序的第</a:t>
            </a:r>
            <a:r>
              <a:rPr lang="en-US" altLang="zh-CN" sz="2600" b="1" dirty="0">
                <a:ea typeface="微软雅黑" pitchFamily="34" charset="-122"/>
              </a:rPr>
              <a:t>3</a:t>
            </a:r>
            <a:r>
              <a:rPr lang="zh-CN" altLang="en-US" sz="2600" b="1" dirty="0">
                <a:ea typeface="微软雅黑" pitchFamily="34" charset="-122"/>
              </a:rPr>
              <a:t>条记录？</a:t>
            </a: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84150" y="4572008"/>
            <a:ext cx="958850" cy="498475"/>
            <a:chOff x="3643306" y="3147504"/>
            <a:chExt cx="958752" cy="497964"/>
          </a:xfrm>
        </p:grpSpPr>
        <p:pic>
          <p:nvPicPr>
            <p:cNvPr id="3690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3214738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3900455" y="3147504"/>
              <a:ext cx="701603" cy="3996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5984" y="4429132"/>
            <a:ext cx="4786313" cy="428625"/>
            <a:chOff x="3143240" y="5143512"/>
            <a:chExt cx="4786364" cy="428628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421486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9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 bwMode="auto">
            <a:xfrm>
              <a:off x="3962399" y="5187962"/>
              <a:ext cx="3848141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：查询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ROWNUM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伪列</a:t>
              </a: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 animBg="1"/>
      <p:bldP spid="26" grpId="0" animBg="1"/>
      <p:bldP spid="31" grpId="0" animBg="1"/>
      <p:bldP spid="32" grpId="0" animBg="1"/>
      <p:bldP spid="32" grpId="1" animBg="1"/>
      <p:bldP spid="33" grpId="0" animBg="1"/>
      <p:bldP spid="52" grpId="0" animBg="1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"/>
          <p:cNvSpPr>
            <a:spLocks/>
          </p:cNvSpPr>
          <p:nvPr/>
        </p:nvSpPr>
        <p:spPr bwMode="gray">
          <a:xfrm>
            <a:off x="825500" y="1357313"/>
            <a:ext cx="3659188" cy="1879600"/>
          </a:xfrm>
          <a:custGeom>
            <a:avLst/>
            <a:gdLst>
              <a:gd name="T0" fmla="*/ 2147483647 w 2305"/>
              <a:gd name="T1" fmla="*/ 2147483647 h 1184"/>
              <a:gd name="T2" fmla="*/ 2147483647 w 2305"/>
              <a:gd name="T3" fmla="*/ 2147483647 h 1184"/>
              <a:gd name="T4" fmla="*/ 2147483647 w 2305"/>
              <a:gd name="T5" fmla="*/ 2147483647 h 1184"/>
              <a:gd name="T6" fmla="*/ 0 w 2305"/>
              <a:gd name="T7" fmla="*/ 2147483647 h 1184"/>
              <a:gd name="T8" fmla="*/ 0 w 2305"/>
              <a:gd name="T9" fmla="*/ 2147483647 h 1184"/>
              <a:gd name="T10" fmla="*/ 2147483647 w 2305"/>
              <a:gd name="T11" fmla="*/ 0 h 1184"/>
              <a:gd name="T12" fmla="*/ 2147483647 w 2305"/>
              <a:gd name="T13" fmla="*/ 2147483647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691"/>
                </a:moveTo>
                <a:cubicBezTo>
                  <a:pt x="2183" y="700"/>
                  <a:pt x="2056" y="766"/>
                  <a:pt x="1991" y="833"/>
                </a:cubicBezTo>
                <a:cubicBezTo>
                  <a:pt x="1926" y="900"/>
                  <a:pt x="1835" y="1007"/>
                  <a:pt x="1817" y="1184"/>
                </a:cubicBezTo>
                <a:lnTo>
                  <a:pt x="0" y="1184"/>
                </a:lnTo>
                <a:lnTo>
                  <a:pt x="0" y="1"/>
                </a:lnTo>
                <a:lnTo>
                  <a:pt x="2305" y="0"/>
                </a:lnTo>
                <a:lnTo>
                  <a:pt x="2304" y="691"/>
                </a:lnTo>
                <a:close/>
              </a:path>
            </a:pathLst>
          </a:custGeom>
          <a:solidFill>
            <a:schemeClr val="accent2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825500" y="1476375"/>
            <a:ext cx="365283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7892" name="Freeform 5"/>
          <p:cNvSpPr>
            <a:spLocks/>
          </p:cNvSpPr>
          <p:nvPr/>
        </p:nvSpPr>
        <p:spPr bwMode="gray">
          <a:xfrm>
            <a:off x="4627563" y="1360488"/>
            <a:ext cx="3659187" cy="1879600"/>
          </a:xfrm>
          <a:custGeom>
            <a:avLst/>
            <a:gdLst>
              <a:gd name="T0" fmla="*/ 2147483647 w 2305"/>
              <a:gd name="T1" fmla="*/ 2147483647 h 1184"/>
              <a:gd name="T2" fmla="*/ 2147483647 w 2305"/>
              <a:gd name="T3" fmla="*/ 2147483647 h 1184"/>
              <a:gd name="T4" fmla="*/ 2147483647 w 2305"/>
              <a:gd name="T5" fmla="*/ 2147483647 h 1184"/>
              <a:gd name="T6" fmla="*/ 2147483647 w 2305"/>
              <a:gd name="T7" fmla="*/ 2147483647 h 1184"/>
              <a:gd name="T8" fmla="*/ 2147483647 w 2305"/>
              <a:gd name="T9" fmla="*/ 2147483647 h 1184"/>
              <a:gd name="T10" fmla="*/ 0 w 2305"/>
              <a:gd name="T11" fmla="*/ 0 h 1184"/>
              <a:gd name="T12" fmla="*/ 2147483647 w 2305"/>
              <a:gd name="T13" fmla="*/ 2147483647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1" y="691"/>
                </a:moveTo>
                <a:cubicBezTo>
                  <a:pt x="122" y="700"/>
                  <a:pt x="249" y="766"/>
                  <a:pt x="314" y="833"/>
                </a:cubicBezTo>
                <a:cubicBezTo>
                  <a:pt x="379" y="900"/>
                  <a:pt x="463" y="1005"/>
                  <a:pt x="481" y="1182"/>
                </a:cubicBezTo>
                <a:lnTo>
                  <a:pt x="2305" y="1184"/>
                </a:lnTo>
                <a:lnTo>
                  <a:pt x="2305" y="1"/>
                </a:lnTo>
                <a:lnTo>
                  <a:pt x="0" y="0"/>
                </a:lnTo>
                <a:lnTo>
                  <a:pt x="1" y="691"/>
                </a:lnTo>
                <a:close/>
              </a:path>
            </a:pathLst>
          </a:custGeom>
          <a:solidFill>
            <a:schemeClr val="fol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 flipH="1">
            <a:off x="4619625" y="1479550"/>
            <a:ext cx="3663950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7894" name="Freeform 7"/>
          <p:cNvSpPr>
            <a:spLocks/>
          </p:cNvSpPr>
          <p:nvPr/>
        </p:nvSpPr>
        <p:spPr bwMode="gray">
          <a:xfrm>
            <a:off x="822325" y="3367088"/>
            <a:ext cx="3659188" cy="1879600"/>
          </a:xfrm>
          <a:custGeom>
            <a:avLst/>
            <a:gdLst>
              <a:gd name="T0" fmla="*/ 2147483647 w 2305"/>
              <a:gd name="T1" fmla="*/ 2147483647 h 1184"/>
              <a:gd name="T2" fmla="*/ 2147483647 w 2305"/>
              <a:gd name="T3" fmla="*/ 2147483647 h 1184"/>
              <a:gd name="T4" fmla="*/ 2147483647 w 2305"/>
              <a:gd name="T5" fmla="*/ 2147483647 h 1184"/>
              <a:gd name="T6" fmla="*/ 0 w 2305"/>
              <a:gd name="T7" fmla="*/ 0 h 1184"/>
              <a:gd name="T8" fmla="*/ 0 w 2305"/>
              <a:gd name="T9" fmla="*/ 2147483647 h 1184"/>
              <a:gd name="T10" fmla="*/ 2147483647 w 2305"/>
              <a:gd name="T11" fmla="*/ 2147483647 h 1184"/>
              <a:gd name="T12" fmla="*/ 2147483647 w 2305"/>
              <a:gd name="T13" fmla="*/ 2147483647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493"/>
                </a:moveTo>
                <a:cubicBezTo>
                  <a:pt x="2183" y="484"/>
                  <a:pt x="2056" y="418"/>
                  <a:pt x="1991" y="351"/>
                </a:cubicBezTo>
                <a:cubicBezTo>
                  <a:pt x="1926" y="284"/>
                  <a:pt x="1831" y="178"/>
                  <a:pt x="1813" y="1"/>
                </a:cubicBezTo>
                <a:lnTo>
                  <a:pt x="0" y="0"/>
                </a:lnTo>
                <a:lnTo>
                  <a:pt x="0" y="1183"/>
                </a:lnTo>
                <a:lnTo>
                  <a:pt x="2305" y="1184"/>
                </a:lnTo>
                <a:lnTo>
                  <a:pt x="2304" y="493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7895" name="Freeform 8"/>
          <p:cNvSpPr>
            <a:spLocks/>
          </p:cNvSpPr>
          <p:nvPr/>
        </p:nvSpPr>
        <p:spPr bwMode="gray">
          <a:xfrm>
            <a:off x="4624388" y="3357563"/>
            <a:ext cx="3659187" cy="1881187"/>
          </a:xfrm>
          <a:custGeom>
            <a:avLst/>
            <a:gdLst>
              <a:gd name="T0" fmla="*/ 2147483647 w 2305"/>
              <a:gd name="T1" fmla="*/ 2147483647 h 1185"/>
              <a:gd name="T2" fmla="*/ 2147483647 w 2305"/>
              <a:gd name="T3" fmla="*/ 2147483647 h 1185"/>
              <a:gd name="T4" fmla="*/ 2147483647 w 2305"/>
              <a:gd name="T5" fmla="*/ 0 h 1185"/>
              <a:gd name="T6" fmla="*/ 2147483647 w 2305"/>
              <a:gd name="T7" fmla="*/ 2147483647 h 1185"/>
              <a:gd name="T8" fmla="*/ 2147483647 w 2305"/>
              <a:gd name="T9" fmla="*/ 2147483647 h 1185"/>
              <a:gd name="T10" fmla="*/ 0 w 2305"/>
              <a:gd name="T11" fmla="*/ 2147483647 h 1185"/>
              <a:gd name="T12" fmla="*/ 2147483647 w 2305"/>
              <a:gd name="T13" fmla="*/ 2147483647 h 1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5"/>
              <a:gd name="T23" fmla="*/ 2305 w 2305"/>
              <a:gd name="T24" fmla="*/ 1185 h 11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5">
                <a:moveTo>
                  <a:pt x="1" y="494"/>
                </a:moveTo>
                <a:cubicBezTo>
                  <a:pt x="122" y="485"/>
                  <a:pt x="249" y="419"/>
                  <a:pt x="314" y="352"/>
                </a:cubicBezTo>
                <a:cubicBezTo>
                  <a:pt x="379" y="285"/>
                  <a:pt x="465" y="177"/>
                  <a:pt x="483" y="0"/>
                </a:cubicBezTo>
                <a:lnTo>
                  <a:pt x="2305" y="1"/>
                </a:lnTo>
                <a:lnTo>
                  <a:pt x="2305" y="1184"/>
                </a:lnTo>
                <a:lnTo>
                  <a:pt x="0" y="1185"/>
                </a:lnTo>
                <a:lnTo>
                  <a:pt x="1" y="494"/>
                </a:lnTo>
                <a:close/>
              </a:path>
            </a:pathLst>
          </a:custGeom>
          <a:solidFill>
            <a:schemeClr val="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gray">
          <a:xfrm>
            <a:off x="5086350" y="3497263"/>
            <a:ext cx="3186113" cy="461962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80000"/>
                </a:schemeClr>
              </a:gs>
              <a:gs pos="50000">
                <a:schemeClr val="hlink">
                  <a:gamma/>
                  <a:shade val="89020"/>
                  <a:invGamma/>
                </a:schemeClr>
              </a:gs>
              <a:gs pos="100000">
                <a:schemeClr val="hlink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gray">
          <a:xfrm flipH="1">
            <a:off x="822325" y="3473450"/>
            <a:ext cx="3165475" cy="461963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accent1">
                  <a:gamma/>
                  <a:shade val="89020"/>
                  <a:invGamma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971550" y="1479550"/>
            <a:ext cx="29575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数据定义语言（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  <a:ea typeface="+mn-ea"/>
              </a:rPr>
              <a:t>DDL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gray">
          <a:xfrm>
            <a:off x="971550" y="3502025"/>
            <a:ext cx="27432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事务控制语言（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  <a:ea typeface="+mn-ea"/>
              </a:rPr>
              <a:t>TCL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gray">
          <a:xfrm>
            <a:off x="5143500" y="1490663"/>
            <a:ext cx="29908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数据操纵语言（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  <a:ea typeface="+mn-ea"/>
              </a:rPr>
              <a:t>DML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5429250" y="3525838"/>
            <a:ext cx="27051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数据控制语言（</a:t>
            </a:r>
            <a:r>
              <a:rPr lang="en-US" altLang="zh-CN" sz="2000" b="1" dirty="0">
                <a:solidFill>
                  <a:srgbClr val="FFFFFF"/>
                </a:solidFill>
                <a:latin typeface="+mn-lt"/>
                <a:ea typeface="+mn-ea"/>
              </a:rPr>
              <a:t>DCL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gray">
          <a:xfrm>
            <a:off x="1571625" y="1928813"/>
            <a:ext cx="233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CREATE</a:t>
            </a:r>
          </a:p>
          <a:p>
            <a:r>
              <a:rPr lang="en-US" altLang="zh-CN" sz="1600" b="1"/>
              <a:t>ALERT</a:t>
            </a:r>
          </a:p>
          <a:p>
            <a:r>
              <a:rPr lang="en-US" altLang="zh-CN" sz="1600" b="1"/>
              <a:t>DROP</a:t>
            </a:r>
          </a:p>
          <a:p>
            <a:r>
              <a:rPr lang="en-US" altLang="zh-CN" sz="1600" b="1"/>
              <a:t>TRUNCATE</a:t>
            </a: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gray">
          <a:xfrm>
            <a:off x="5715000" y="1928813"/>
            <a:ext cx="24511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INSERT</a:t>
            </a:r>
          </a:p>
          <a:p>
            <a:r>
              <a:rPr lang="en-US" altLang="zh-CN" sz="1600" b="1"/>
              <a:t>UPDATE</a:t>
            </a:r>
          </a:p>
          <a:p>
            <a:r>
              <a:rPr lang="en-US" altLang="zh-CN" sz="1600" b="1"/>
              <a:t>DELETE  </a:t>
            </a:r>
          </a:p>
          <a:p>
            <a:r>
              <a:rPr lang="en-US" altLang="zh-CN" sz="1600" b="1"/>
              <a:t>SELECT</a:t>
            </a:r>
            <a:endParaRPr lang="zh-CN" altLang="en-US" sz="1600" b="1"/>
          </a:p>
        </p:txBody>
      </p:sp>
      <p:sp>
        <p:nvSpPr>
          <p:cNvPr id="37904" name="Text Box 26"/>
          <p:cNvSpPr txBox="1">
            <a:spLocks noChangeArrowheads="1"/>
          </p:cNvSpPr>
          <p:nvPr/>
        </p:nvSpPr>
        <p:spPr bwMode="gray">
          <a:xfrm>
            <a:off x="1571625" y="4143375"/>
            <a:ext cx="2533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/>
              <a:t>COMMIT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/>
              <a:t>SAVEPOINT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/>
              <a:t>ROLLBACK</a:t>
            </a:r>
            <a:endParaRPr lang="zh-CN" altLang="en-US" sz="1600" b="1"/>
          </a:p>
        </p:txBody>
      </p:sp>
      <p:sp>
        <p:nvSpPr>
          <p:cNvPr id="37905" name="Text Box 27"/>
          <p:cNvSpPr txBox="1">
            <a:spLocks noChangeArrowheads="1"/>
          </p:cNvSpPr>
          <p:nvPr/>
        </p:nvSpPr>
        <p:spPr bwMode="gray">
          <a:xfrm>
            <a:off x="5715000" y="4143375"/>
            <a:ext cx="19304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/>
              <a:t>GRANT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/>
              <a:t>REVOKE</a:t>
            </a:r>
            <a:endParaRPr lang="zh-CN" altLang="en-US" sz="1600" b="1"/>
          </a:p>
        </p:txBody>
      </p:sp>
      <p:grpSp>
        <p:nvGrpSpPr>
          <p:cNvPr id="37906" name="Group 35"/>
          <p:cNvGrpSpPr>
            <a:grpSpLocks/>
          </p:cNvGrpSpPr>
          <p:nvPr/>
        </p:nvGrpSpPr>
        <p:grpSpPr bwMode="auto">
          <a:xfrm>
            <a:off x="3711575" y="2457450"/>
            <a:ext cx="1682750" cy="1682750"/>
            <a:chOff x="2350" y="2010"/>
            <a:chExt cx="1060" cy="1060"/>
          </a:xfrm>
        </p:grpSpPr>
        <p:sp>
          <p:nvSpPr>
            <p:cNvPr id="37910" name="Oval 29"/>
            <p:cNvSpPr>
              <a:spLocks noChangeArrowheads="1"/>
            </p:cNvSpPr>
            <p:nvPr/>
          </p:nvSpPr>
          <p:spPr bwMode="gray">
            <a:xfrm>
              <a:off x="2350" y="2010"/>
              <a:ext cx="1060" cy="1060"/>
            </a:xfrm>
            <a:prstGeom prst="ellipse">
              <a:avLst/>
            </a:prstGeom>
            <a:gradFill rotWithShape="1">
              <a:gsLst>
                <a:gs pos="0">
                  <a:srgbClr val="8A8A8A"/>
                </a:gs>
                <a:gs pos="50000">
                  <a:srgbClr val="FFFFFF"/>
                </a:gs>
                <a:gs pos="100000">
                  <a:srgbClr val="8A8A8A"/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11" name="Group 30"/>
            <p:cNvGrpSpPr>
              <a:grpSpLocks/>
            </p:cNvGrpSpPr>
            <p:nvPr/>
          </p:nvGrpSpPr>
          <p:grpSpPr bwMode="auto">
            <a:xfrm rot="-2288454">
              <a:off x="2439" y="2081"/>
              <a:ext cx="887" cy="907"/>
              <a:chOff x="887" y="2040"/>
              <a:chExt cx="433" cy="422"/>
            </a:xfrm>
          </p:grpSpPr>
          <p:pic>
            <p:nvPicPr>
              <p:cNvPr id="37913" name="Picture 3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14" name="Oval 3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F66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915" name="Picture 33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912" name="Picture 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428" y="2053"/>
              <a:ext cx="915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3954463" y="2657475"/>
            <a:ext cx="1219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sz="3200" dirty="0">
                <a:solidFill>
                  <a:srgbClr val="FFFFFF"/>
                </a:solidFill>
                <a:latin typeface="+mn-lt"/>
                <a:ea typeface="+mn-ea"/>
              </a:rPr>
              <a:t>语言</a:t>
            </a:r>
            <a:endParaRPr lang="en-US" altLang="zh-CN" sz="32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7019925" y="285750"/>
            <a:ext cx="19446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SQL </a:t>
            </a:r>
            <a:r>
              <a:rPr smtClean="0"/>
              <a:t>简介</a:t>
            </a:r>
            <a:endParaRPr dirty="0" smtClean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数据操纵语言</a:t>
            </a:r>
            <a:r>
              <a:rPr lang="en-US" altLang="zh-CN" smtClean="0"/>
              <a:t>5-1</a:t>
            </a:r>
            <a:endParaRPr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现有</a:t>
            </a:r>
            <a:r>
              <a:rPr lang="en-US" dirty="0" err="1" smtClean="0"/>
              <a:t>stuInfo</a:t>
            </a:r>
            <a:r>
              <a:rPr lang="zh-CN" altLang="en-US" dirty="0" smtClean="0"/>
              <a:t>表和数据，对该表中数据执行操作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8917" name="组合 13"/>
          <p:cNvGrpSpPr>
            <a:grpSpLocks/>
          </p:cNvGrpSpPr>
          <p:nvPr/>
        </p:nvGrpSpPr>
        <p:grpSpPr bwMode="auto">
          <a:xfrm>
            <a:off x="141288" y="857250"/>
            <a:ext cx="985837" cy="422275"/>
            <a:chOff x="1000100" y="1173499"/>
            <a:chExt cx="986586" cy="422603"/>
          </a:xfrm>
        </p:grpSpPr>
        <p:pic>
          <p:nvPicPr>
            <p:cNvPr id="3897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8918" name="灯片编号占位符 13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2A6DB37-BE3D-4733-A593-ECBD6B79B38A}" type="slidenum">
              <a:rPr lang="zh-CN" altLang="en-US" sz="1200"/>
              <a:pPr algn="r" eaLnBrk="1" hangingPunct="1"/>
              <a:t>27</a:t>
            </a:fld>
            <a:r>
              <a:rPr lang="en-US" altLang="zh-CN" sz="1200"/>
              <a:t>/45</a:t>
            </a:r>
            <a:endParaRPr lang="zh-CN" altLang="en-US" sz="120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071563" y="1785926"/>
          <a:ext cx="7000876" cy="1912936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96068"/>
                <a:gridCol w="1432870"/>
                <a:gridCol w="1714500"/>
                <a:gridCol w="1000125"/>
                <a:gridCol w="1357313"/>
              </a:tblGrid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STUNO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STUNAME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STUAGE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STUID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STUSEAT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327705"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1 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张三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18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　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1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27705"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2 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+mn-lt"/>
                        </a:rPr>
                        <a:t>李四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20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　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2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27705"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3 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+mn-lt"/>
                        </a:rPr>
                        <a:t>王五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15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　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3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27705"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4 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张三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</a:rPr>
                        <a:t>18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　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4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27705"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5 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张三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</a:rPr>
                        <a:t>20</a:t>
                      </a:r>
                      <a:endParaRPr lang="zh-CN" sz="1800" b="1" kern="10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</a:rPr>
                        <a:t>　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33350" algn="ctr" latinLnBrk="0">
                        <a:lnSpc>
                          <a:spcPts val="17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</a:rPr>
                        <a:t>5</a:t>
                      </a:r>
                      <a:endParaRPr lang="zh-CN" sz="1800" b="1" kern="1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8963" name="Rectangle 3"/>
          <p:cNvSpPr txBox="1">
            <a:spLocks noChangeArrowheads="1"/>
          </p:cNvSpPr>
          <p:nvPr/>
        </p:nvSpPr>
        <p:spPr bwMode="auto">
          <a:xfrm>
            <a:off x="4286250" y="4000500"/>
            <a:ext cx="450056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查看表中行数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取出不重复数据的记录</a:t>
            </a:r>
            <a:endParaRPr lang="en-US" altLang="zh-CN" sz="2400" b="1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删除指定列重复的行</a:t>
            </a:r>
            <a:endParaRPr lang="pt-BR" altLang="en-US" sz="2400" b="1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查看当前用户所有数据量</a:t>
            </a:r>
            <a:r>
              <a:rPr lang="en-US" altLang="en-US" sz="2400" b="1">
                <a:ea typeface="微软雅黑" pitchFamily="34" charset="-122"/>
              </a:rPr>
              <a:t>&gt;100</a:t>
            </a:r>
            <a:r>
              <a:rPr lang="zh-CN" altLang="en-US" sz="2400" b="1">
                <a:ea typeface="微软雅黑" pitchFamily="34" charset="-122"/>
              </a:rPr>
              <a:t>万的表的信息</a:t>
            </a:r>
            <a:endParaRPr lang="pt-BR" altLang="en-US" sz="2400" b="1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zh-CN" altLang="en-US" sz="2400" b="1">
              <a:ea typeface="微软雅黑" pitchFamily="34" charset="-122"/>
            </a:endParaRPr>
          </a:p>
        </p:txBody>
      </p:sp>
      <p:sp>
        <p:nvSpPr>
          <p:cNvPr id="38964" name="Rectangle 3"/>
          <p:cNvSpPr txBox="1">
            <a:spLocks noChangeArrowheads="1"/>
          </p:cNvSpPr>
          <p:nvPr/>
        </p:nvSpPr>
        <p:spPr bwMode="auto">
          <a:xfrm>
            <a:off x="357188" y="4000500"/>
            <a:ext cx="435768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选择无重复的行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选择带条件和排序的记录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使用列别名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利用现有的表创建新表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zh-CN" altLang="en-US" sz="2400" b="1" dirty="0">
              <a:ea typeface="微软雅黑" pitchFamily="34" charset="-122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357938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7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62396" y="5187962"/>
              <a:ext cx="3306786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：创建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stuInfo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数据操纵语言</a:t>
            </a:r>
            <a:r>
              <a:rPr lang="en-US" altLang="zh-CN" smtClean="0"/>
              <a:t>5-2</a:t>
            </a:r>
            <a:endParaRPr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不重复显示所有学员姓名和年龄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按照姓名升序，如果姓名相同按照年龄降序排序</a:t>
            </a:r>
            <a:endParaRPr lang="zh-CN" altLang="en-US" dirty="0"/>
          </a:p>
        </p:txBody>
      </p:sp>
      <p:sp>
        <p:nvSpPr>
          <p:cNvPr id="609285" name="AutoShape 5"/>
          <p:cNvSpPr>
            <a:spLocks noChangeArrowheads="1"/>
          </p:cNvSpPr>
          <p:nvPr/>
        </p:nvSpPr>
        <p:spPr bwMode="auto">
          <a:xfrm>
            <a:off x="1714500" y="3378215"/>
            <a:ext cx="612775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SQL&gt;SELECT </a:t>
            </a:r>
            <a:r>
              <a:rPr lang="en-US" altLang="zh-CN" b="1" dirty="0" err="1">
                <a:cs typeface="Times New Roman" pitchFamily="18" charset="0"/>
              </a:rPr>
              <a:t>stuNo,stuName</a:t>
            </a:r>
            <a:r>
              <a:rPr lang="en-US" altLang="zh-CN" b="1" dirty="0">
                <a:cs typeface="Times New Roman" pitchFamily="18" charset="0"/>
              </a:rPr>
              <a:t>, </a:t>
            </a:r>
            <a:r>
              <a:rPr lang="pt-BR" altLang="zh-CN" b="1" dirty="0">
                <a:cs typeface="Times New Roman" pitchFamily="18" charset="0"/>
              </a:rPr>
              <a:t>stuAge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WHERE </a:t>
            </a:r>
            <a:r>
              <a:rPr lang="en-US" altLang="zh-CN" b="1" dirty="0" err="1">
                <a:cs typeface="Times New Roman" pitchFamily="18" charset="0"/>
              </a:rPr>
              <a:t>stuAge</a:t>
            </a:r>
            <a:r>
              <a:rPr lang="en-US" altLang="zh-CN" b="1" dirty="0">
                <a:cs typeface="Times New Roman" pitchFamily="18" charset="0"/>
              </a:rPr>
              <a:t>&gt;17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ORDER BY </a:t>
            </a:r>
            <a:r>
              <a:rPr lang="en-US" altLang="zh-CN" b="1" dirty="0" err="1">
                <a:cs typeface="Times New Roman" pitchFamily="18" charset="0"/>
              </a:rPr>
              <a:t>stuName</a:t>
            </a:r>
            <a:r>
              <a:rPr lang="en-US" altLang="zh-CN" b="1" dirty="0">
                <a:cs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ASC</a:t>
            </a:r>
            <a:r>
              <a:rPr lang="en-US" altLang="zh-CN" b="1" dirty="0">
                <a:cs typeface="Times New Roman" pitchFamily="18" charset="0"/>
              </a:rPr>
              <a:t>, </a:t>
            </a:r>
            <a:r>
              <a:rPr lang="pt-BR" altLang="zh-CN" b="1" dirty="0">
                <a:cs typeface="Times New Roman" pitchFamily="18" charset="0"/>
              </a:rPr>
              <a:t>stuAge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DESC</a:t>
            </a:r>
            <a:r>
              <a:rPr lang="en-US" altLang="zh-CN" b="1" dirty="0">
                <a:cs typeface="Times New Roman" pitchFamily="18" charset="0"/>
              </a:rPr>
              <a:t>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5072063" y="5164152"/>
            <a:ext cx="785812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升序</a:t>
            </a:r>
          </a:p>
        </p:txBody>
      </p:sp>
      <p:cxnSp>
        <p:nvCxnSpPr>
          <p:cNvPr id="20" name="直接箭头连接符 19"/>
          <p:cNvCxnSpPr>
            <a:endCxn id="609288" idx="0"/>
          </p:cNvCxnSpPr>
          <p:nvPr/>
        </p:nvCxnSpPr>
        <p:spPr bwMode="auto">
          <a:xfrm rot="16200000" flipH="1">
            <a:off x="5125644" y="4824840"/>
            <a:ext cx="357190" cy="3214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44" name="灯片编号占位符 13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9D81DDB-C845-4112-A7B9-CDFA73E0F51D}" type="slidenum">
              <a:rPr lang="zh-CN" altLang="en-US" sz="1200"/>
              <a:pPr algn="r" eaLnBrk="1" hangingPunct="1"/>
              <a:t>28</a:t>
            </a:fld>
            <a:r>
              <a:rPr lang="en-US" altLang="zh-CN" sz="1200"/>
              <a:t>/45</a:t>
            </a:r>
            <a:endParaRPr lang="zh-CN" altLang="en-US" sz="120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643063" y="1857375"/>
            <a:ext cx="6127750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SQL&gt;SELECT</a:t>
            </a:r>
            <a:r>
              <a:rPr lang="en-US" altLang="zh-CN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DISTINCT</a:t>
            </a:r>
            <a:r>
              <a:rPr lang="en-US" altLang="zh-CN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b="1" dirty="0" err="1">
                <a:cs typeface="Times New Roman" pitchFamily="18" charset="0"/>
              </a:rPr>
              <a:t>stuName,stuAge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	    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r>
              <a:rPr lang="en-US" altLang="zh-CN" b="1" dirty="0">
                <a:cs typeface="Times New Roman" pitchFamily="18" charset="0"/>
              </a:rPr>
              <a:t>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6429375" y="5164152"/>
            <a:ext cx="785813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降序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rot="16200000" flipH="1">
            <a:off x="6554405" y="4844845"/>
            <a:ext cx="357190" cy="3214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948" name="组合 13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3995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372225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396" y="5187962"/>
              <a:ext cx="3306785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：操纵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stuInfo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8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数据操纵语言</a:t>
            </a:r>
            <a:r>
              <a:rPr lang="en-US" altLang="zh-CN" smtClean="0"/>
              <a:t>5-3</a:t>
            </a:r>
            <a:endParaRPr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使用别名显示姓 名、年 龄和身份证号列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利用现有的表创建新表</a:t>
            </a:r>
            <a:endParaRPr lang="en-US" altLang="zh-CN" dirty="0" smtClean="0"/>
          </a:p>
        </p:txBody>
      </p:sp>
      <p:sp>
        <p:nvSpPr>
          <p:cNvPr id="609285" name="AutoShape 5"/>
          <p:cNvSpPr>
            <a:spLocks noChangeArrowheads="1"/>
          </p:cNvSpPr>
          <p:nvPr/>
        </p:nvSpPr>
        <p:spPr bwMode="auto">
          <a:xfrm>
            <a:off x="1643063" y="3571875"/>
            <a:ext cx="6500812" cy="9286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/>
              <a:t>SQL&gt; CREATE TABLE newStuInfo1 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       AS 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         SELECT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b="1" dirty="0"/>
              <a:t> FROM </a:t>
            </a:r>
            <a:r>
              <a:rPr lang="en-US" b="1" dirty="0" err="1"/>
              <a:t>StuInfo</a:t>
            </a:r>
            <a:r>
              <a:rPr lang="en-US" b="1" dirty="0"/>
              <a:t>; </a:t>
            </a:r>
            <a:endParaRPr lang="zh-CN" altLang="en-US" b="1" dirty="0"/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6929438" y="3714750"/>
            <a:ext cx="2214562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选择所有数据</a:t>
            </a:r>
          </a:p>
        </p:txBody>
      </p:sp>
      <p:cxnSp>
        <p:nvCxnSpPr>
          <p:cNvPr id="20" name="直接箭头连接符 19"/>
          <p:cNvCxnSpPr>
            <a:endCxn id="609288" idx="1"/>
          </p:cNvCxnSpPr>
          <p:nvPr/>
        </p:nvCxnSpPr>
        <p:spPr bwMode="auto">
          <a:xfrm flipV="1">
            <a:off x="3643308" y="3919065"/>
            <a:ext cx="3286146" cy="2243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968" name="灯片编号占位符 13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EF69030-B907-4098-B468-ECE2E7C234C0}" type="slidenum">
              <a:rPr lang="zh-CN" altLang="en-US" sz="1200"/>
              <a:pPr algn="r" eaLnBrk="1" hangingPunct="1"/>
              <a:t>29</a:t>
            </a:fld>
            <a:r>
              <a:rPr lang="en-US" altLang="zh-CN" sz="1200"/>
              <a:t>/45</a:t>
            </a:r>
            <a:endParaRPr lang="zh-CN" altLang="en-US" sz="120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643063" y="1785938"/>
            <a:ext cx="6500812" cy="1143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SQL&gt; SELECT </a:t>
            </a:r>
            <a:r>
              <a:rPr lang="en-US" altLang="zh-CN" b="1" dirty="0" err="1">
                <a:cs typeface="Times New Roman" pitchFamily="18" charset="0"/>
              </a:rPr>
              <a:t>stuName</a:t>
            </a:r>
            <a:r>
              <a:rPr lang="en-US" altLang="zh-CN" b="1" dirty="0">
                <a:cs typeface="Times New Roman" pitchFamily="18" charset="0"/>
              </a:rPr>
              <a:t> as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姓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名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"</a:t>
            </a:r>
            <a:r>
              <a:rPr lang="en-US" altLang="zh-CN" b="1" dirty="0">
                <a:cs typeface="Times New Roman" pitchFamily="18" charset="0"/>
              </a:rPr>
              <a:t>,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				   </a:t>
            </a:r>
            <a:r>
              <a:rPr lang="en-US" altLang="zh-CN" b="1" dirty="0" err="1">
                <a:cs typeface="Times New Roman" pitchFamily="18" charset="0"/>
              </a:rPr>
              <a:t>stuAge</a:t>
            </a:r>
            <a:r>
              <a:rPr lang="en-US" altLang="zh-CN" b="1" dirty="0">
                <a:cs typeface="Times New Roman" pitchFamily="18" charset="0"/>
              </a:rPr>
              <a:t> as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龄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"</a:t>
            </a:r>
            <a:r>
              <a:rPr lang="en-US" altLang="zh-CN" b="1" dirty="0">
                <a:cs typeface="Times New Roman" pitchFamily="18" charset="0"/>
              </a:rPr>
              <a:t>, </a:t>
            </a:r>
            <a:r>
              <a:rPr lang="en-US" altLang="zh-CN" b="1" dirty="0" err="1">
                <a:cs typeface="Times New Roman" pitchFamily="18" charset="0"/>
              </a:rPr>
              <a:t>stuID</a:t>
            </a:r>
            <a:r>
              <a:rPr lang="en-US" altLang="zh-CN" b="1" dirty="0">
                <a:cs typeface="Times New Roman" pitchFamily="18" charset="0"/>
              </a:rPr>
              <a:t> as </a:t>
            </a:r>
            <a:r>
              <a:rPr lang="zh-CN" altLang="en-US" b="1" dirty="0">
                <a:cs typeface="Times New Roman" pitchFamily="18" charset="0"/>
              </a:rPr>
              <a:t>身份证号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     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r>
              <a:rPr lang="en-US" altLang="zh-CN" b="1" dirty="0">
                <a:cs typeface="Times New Roman" pitchFamily="18" charset="0"/>
              </a:rPr>
              <a:t>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4929188" y="2857500"/>
            <a:ext cx="3786187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含有特殊字符（如空格）加双引号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4982769" y="2518166"/>
            <a:ext cx="357190" cy="3214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643063" y="4572000"/>
            <a:ext cx="6500812" cy="9286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/>
              <a:t>SQL&gt; CREATE TABLE newStuInfo2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       AS 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         SELECT </a:t>
            </a:r>
            <a:r>
              <a:rPr lang="en-US" b="1" dirty="0" err="1">
                <a:solidFill>
                  <a:srgbClr val="FF0000"/>
                </a:solidFill>
              </a:rPr>
              <a:t>stuName,stuNo,stuAge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 FROM </a:t>
            </a:r>
            <a:r>
              <a:rPr lang="en-US" b="1" dirty="0" err="1"/>
              <a:t>StuInfo</a:t>
            </a:r>
            <a:r>
              <a:rPr lang="en-US" b="1" dirty="0"/>
              <a:t>; </a:t>
            </a:r>
            <a:endParaRPr lang="zh-CN" altLang="en-US" b="1" dirty="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643063" y="5572125"/>
            <a:ext cx="6500812" cy="1214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/>
              <a:t>SQL&gt; CREATE TABLE newStuInfo2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       AS 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             SELECT </a:t>
            </a:r>
            <a:r>
              <a:rPr lang="en-US" b="1" dirty="0" err="1"/>
              <a:t>stuName,stuNo,stuAge</a:t>
            </a:r>
            <a:r>
              <a:rPr lang="en-US" b="1" dirty="0"/>
              <a:t>   FROM </a:t>
            </a:r>
            <a:r>
              <a:rPr lang="en-US" b="1" dirty="0" err="1"/>
              <a:t>StuInfo</a:t>
            </a:r>
            <a:endParaRPr lang="en-US" b="1" dirty="0"/>
          </a:p>
          <a:p>
            <a:pPr>
              <a:defRPr/>
            </a:pPr>
            <a:r>
              <a:rPr lang="en-US" b="1" dirty="0"/>
              <a:t>              WHERE  </a:t>
            </a:r>
            <a:r>
              <a:rPr lang="en-US" b="1" dirty="0">
                <a:solidFill>
                  <a:srgbClr val="FF0000"/>
                </a:solidFill>
              </a:rPr>
              <a:t>1=2</a:t>
            </a:r>
            <a:r>
              <a:rPr lang="en-US" b="1" dirty="0"/>
              <a:t>; </a:t>
            </a:r>
            <a:endParaRPr lang="zh-CN" altLang="en-US" b="1" dirty="0"/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6286500" y="4572000"/>
            <a:ext cx="2857500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选择指定的列所有数据</a:t>
            </a:r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 bwMode="auto">
          <a:xfrm flipV="1">
            <a:off x="5357818" y="4980632"/>
            <a:ext cx="2357438" cy="2343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5857875" y="6450013"/>
            <a:ext cx="2643188" cy="407987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只留表结构，不留数据</a:t>
            </a:r>
          </a:p>
        </p:txBody>
      </p:sp>
      <p:cxnSp>
        <p:nvCxnSpPr>
          <p:cNvPr id="41" name="直接箭头连接符 40"/>
          <p:cNvCxnSpPr>
            <a:endCxn id="40" idx="1"/>
          </p:cNvCxnSpPr>
          <p:nvPr/>
        </p:nvCxnSpPr>
        <p:spPr bwMode="auto">
          <a:xfrm>
            <a:off x="4071934" y="6572272"/>
            <a:ext cx="1785950" cy="814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978" name="组合 22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097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8" grpId="0" animBg="1"/>
      <p:bldP spid="17" grpId="0" animBg="1"/>
      <p:bldP spid="19" grpId="0" animBg="1"/>
      <p:bldP spid="22" grpId="0" animBg="1"/>
      <p:bldP spid="27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本课目标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学完本门课程后，你能够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14500" y="1714500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安装及使用数据库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14500" y="2272151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使用数据库对象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714500" y="2829802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PL/SQL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编程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714500" y="3387453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Hibernate</a:t>
            </a: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完成持久化操作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14500" y="3945104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Struts 2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的框架原理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14500" y="4502755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开发基于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Struts 2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的应用程序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714500" y="5060406"/>
            <a:ext cx="6287620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SSH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架构开发企业应用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1714480" y="5618057"/>
            <a:ext cx="6286544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Spring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实现声明式事务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714480" y="6175710"/>
            <a:ext cx="6286544" cy="468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JBOA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办公自动化项目的业务流程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数据操纵语言</a:t>
            </a:r>
            <a:r>
              <a:rPr lang="en-US" altLang="zh-CN" smtClean="0"/>
              <a:t>5-4</a:t>
            </a:r>
            <a:endParaRPr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查看表中行数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取出</a:t>
            </a:r>
            <a:r>
              <a:rPr lang="en-US" dirty="0" err="1" smtClean="0"/>
              <a:t>stuName,stuAge</a:t>
            </a:r>
            <a:r>
              <a:rPr lang="zh-CN" altLang="en-US" dirty="0" smtClean="0"/>
              <a:t>列不存在重复数据的记录</a:t>
            </a:r>
            <a:endParaRPr lang="zh-CN" altLang="en-US" dirty="0"/>
          </a:p>
        </p:txBody>
      </p:sp>
      <p:sp>
        <p:nvSpPr>
          <p:cNvPr id="609285" name="AutoShape 5"/>
          <p:cNvSpPr>
            <a:spLocks noChangeArrowheads="1"/>
          </p:cNvSpPr>
          <p:nvPr/>
        </p:nvSpPr>
        <p:spPr bwMode="auto">
          <a:xfrm>
            <a:off x="1643063" y="4143375"/>
            <a:ext cx="612775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SQL&gt; SELECT </a:t>
            </a:r>
            <a:r>
              <a:rPr lang="en-US" altLang="zh-CN" b="1" dirty="0" err="1">
                <a:cs typeface="Times New Roman" pitchFamily="18" charset="0"/>
              </a:rPr>
              <a:t>stuName,stuAge</a:t>
            </a:r>
            <a:r>
              <a:rPr lang="en-US" altLang="zh-CN" b="1" dirty="0">
                <a:cs typeface="Times New Roman" pitchFamily="18" charset="0"/>
              </a:rPr>
              <a:t>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b="1" dirty="0">
                <a:cs typeface="Times New Roman" pitchFamily="18" charset="0"/>
              </a:rPr>
              <a:t>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  </a:t>
            </a:r>
            <a:r>
              <a:rPr lang="en-US" altLang="zh-CN" b="1" dirty="0">
                <a:cs typeface="Times New Roman" pitchFamily="18" charset="0"/>
              </a:rPr>
              <a:t>GROUP BY </a:t>
            </a:r>
            <a:r>
              <a:rPr lang="en-US" altLang="zh-CN" b="1" dirty="0" err="1">
                <a:cs typeface="Times New Roman" pitchFamily="18" charset="0"/>
              </a:rPr>
              <a:t>stuName,stuAge</a:t>
            </a:r>
            <a:r>
              <a:rPr lang="en-US" altLang="zh-CN" b="1" dirty="0">
                <a:cs typeface="Times New Roman" pitchFamily="18" charset="0"/>
              </a:rPr>
              <a:t>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HAVING(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COUNT(</a:t>
            </a: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</a:rPr>
              <a:t>stuName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||</a:t>
            </a: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</a:rPr>
              <a:t>stuAge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) &lt;2</a:t>
            </a:r>
            <a:r>
              <a:rPr lang="en-US" altLang="zh-CN" b="1" dirty="0">
                <a:cs typeface="Times New Roman" pitchFamily="18" charset="0"/>
              </a:rPr>
              <a:t>);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5072063" y="6000750"/>
            <a:ext cx="2000250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重复的个数为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箭头连接符 19"/>
          <p:cNvCxnSpPr>
            <a:endCxn id="609288" idx="0"/>
          </p:cNvCxnSpPr>
          <p:nvPr/>
        </p:nvCxnSpPr>
        <p:spPr bwMode="auto">
          <a:xfrm>
            <a:off x="5143503" y="5643579"/>
            <a:ext cx="928695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992" name="灯片编号占位符 13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0CFCB39A-61EE-4493-B0CB-23471B907755}" type="slidenum">
              <a:rPr lang="zh-CN" altLang="en-US" sz="1200"/>
              <a:pPr algn="r" eaLnBrk="1" hangingPunct="1"/>
              <a:t>30</a:t>
            </a:fld>
            <a:r>
              <a:rPr lang="en-US" altLang="zh-CN" sz="1200"/>
              <a:t>/45</a:t>
            </a:r>
            <a:endParaRPr lang="zh-CN" altLang="en-US" sz="120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643063" y="1857375"/>
            <a:ext cx="6127750" cy="5000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SQL&gt;SELECT</a:t>
            </a:r>
            <a:r>
              <a:rPr lang="en-US" altLang="zh-CN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COUNT (*)  </a:t>
            </a:r>
            <a:r>
              <a:rPr lang="en-US" altLang="zh-CN" b="1" dirty="0">
                <a:cs typeface="Times New Roman" pitchFamily="18" charset="0"/>
              </a:rPr>
              <a:t>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r>
              <a:rPr lang="en-US" altLang="zh-CN" b="1" dirty="0">
                <a:cs typeface="Times New Roman" pitchFamily="18" charset="0"/>
              </a:rPr>
              <a:t>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429125" y="3143250"/>
            <a:ext cx="1643063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执行效率高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643063" y="2428875"/>
            <a:ext cx="6127750" cy="5270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SQL&gt;SELECT</a:t>
            </a:r>
            <a:r>
              <a:rPr lang="en-US" altLang="zh-CN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COUNT (1)  </a:t>
            </a:r>
            <a:r>
              <a:rPr lang="en-US" altLang="zh-CN" b="1" dirty="0">
                <a:cs typeface="Times New Roman" pitchFamily="18" charset="0"/>
              </a:rPr>
              <a:t>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r>
              <a:rPr lang="en-US" altLang="zh-CN" b="1" dirty="0">
                <a:cs typeface="Times New Roman" pitchFamily="18" charset="0"/>
              </a:rPr>
              <a:t>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4500563" y="1143000"/>
            <a:ext cx="1428750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执行效率低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286248" y="1571612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rot="16200000" flipH="1">
            <a:off x="4214809" y="2928935"/>
            <a:ext cx="42863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999" name="组合 16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200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8" grpId="0" animBg="1"/>
      <p:bldP spid="30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数据操纵语言</a:t>
            </a:r>
            <a:r>
              <a:rPr lang="en-US" altLang="zh-CN" smtClean="0"/>
              <a:t>5-5</a:t>
            </a:r>
            <a:endParaRPr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删除</a:t>
            </a:r>
            <a:r>
              <a:rPr lang="pt-BR" smtClean="0"/>
              <a:t>stuName</a:t>
            </a:r>
            <a:r>
              <a:rPr lang="zh-CN" altLang="en-US" smtClean="0"/>
              <a:t>、</a:t>
            </a:r>
            <a:r>
              <a:rPr lang="pt-BR" smtClean="0"/>
              <a:t>stuAge</a:t>
            </a:r>
            <a:r>
              <a:rPr lang="zh-CN" altLang="en-US" smtClean="0"/>
              <a:t>列重复的行</a:t>
            </a:r>
            <a:r>
              <a:rPr lang="pt-BR" smtClean="0"/>
              <a:t>(</a:t>
            </a:r>
            <a:r>
              <a:rPr lang="zh-CN" altLang="en-US" smtClean="0"/>
              <a:t>保留一行</a:t>
            </a:r>
            <a:r>
              <a:rPr lang="pt-BR" smtClean="0"/>
              <a:t>)</a:t>
            </a: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609285" name="AutoShape 5"/>
          <p:cNvSpPr>
            <a:spLocks noChangeArrowheads="1"/>
          </p:cNvSpPr>
          <p:nvPr/>
        </p:nvSpPr>
        <p:spPr bwMode="auto">
          <a:xfrm>
            <a:off x="1571625" y="1857375"/>
            <a:ext cx="7143750" cy="47148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pt-BR" altLang="zh-CN" b="1" dirty="0">
                <a:cs typeface="Times New Roman" pitchFamily="18" charset="0"/>
              </a:rPr>
              <a:t>SQL&gt;DELETE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pt-BR" altLang="zh-CN" b="1" dirty="0">
                <a:cs typeface="Times New Roman" pitchFamily="18" charset="0"/>
              </a:rPr>
              <a:t>          FROM stuInfo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pt-BR" altLang="zh-CN" b="1" dirty="0">
                <a:cs typeface="Times New Roman" pitchFamily="18" charset="0"/>
              </a:rPr>
              <a:t>          WHERE ROWID NOT IN(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pt-BR" altLang="zh-CN" b="1" dirty="0">
                <a:cs typeface="Times New Roman" pitchFamily="18" charset="0"/>
              </a:rPr>
              <a:t>          		           SELECT MAX(ROWID)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pt-BR" altLang="zh-CN" b="1" dirty="0">
                <a:cs typeface="Times New Roman" pitchFamily="18" charset="0"/>
              </a:rPr>
              <a:t>                   	     </a:t>
            </a:r>
            <a:r>
              <a:rPr lang="en-US" altLang="zh-CN" b="1" dirty="0">
                <a:cs typeface="Times New Roman" pitchFamily="18" charset="0"/>
              </a:rPr>
              <a:t>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        	     GROUP BY </a:t>
            </a:r>
            <a:r>
              <a:rPr lang="en-US" altLang="zh-CN" b="1" dirty="0" err="1">
                <a:cs typeface="Times New Roman" pitchFamily="18" charset="0"/>
              </a:rPr>
              <a:t>stuName,stuAge</a:t>
            </a:r>
            <a:r>
              <a:rPr lang="en-US" altLang="zh-CN" b="1" dirty="0">
                <a:cs typeface="Times New Roman" pitchFamily="18" charset="0"/>
              </a:rPr>
              <a:t> 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                   HAVING(COUNT(</a:t>
            </a:r>
            <a:r>
              <a:rPr lang="en-US" altLang="zh-CN" b="1" dirty="0" err="1">
                <a:cs typeface="Times New Roman" pitchFamily="18" charset="0"/>
              </a:rPr>
              <a:t>stuAge</a:t>
            </a:r>
            <a:r>
              <a:rPr lang="en-US" altLang="zh-CN" b="1" dirty="0">
                <a:cs typeface="Times New Roman" pitchFamily="18" charset="0"/>
              </a:rPr>
              <a:t>||</a:t>
            </a:r>
            <a:r>
              <a:rPr lang="en-US" altLang="zh-CN" b="1" dirty="0" err="1">
                <a:cs typeface="Times New Roman" pitchFamily="18" charset="0"/>
              </a:rPr>
              <a:t>stuAge</a:t>
            </a:r>
            <a:r>
              <a:rPr lang="en-US" altLang="zh-CN" b="1" dirty="0">
                <a:cs typeface="Times New Roman" pitchFamily="18" charset="0"/>
              </a:rPr>
              <a:t>)&gt;1)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		                 UNION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		                 SELECT max(ROWID)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  		     FROM </a:t>
            </a:r>
            <a:r>
              <a:rPr lang="en-US" altLang="zh-CN" b="1" dirty="0" err="1">
                <a:cs typeface="Times New Roman" pitchFamily="18" charset="0"/>
              </a:rPr>
              <a:t>Stuinfo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		                 GROUP BY </a:t>
            </a:r>
            <a:r>
              <a:rPr lang="en-US" altLang="zh-CN" b="1" dirty="0" err="1">
                <a:cs typeface="Times New Roman" pitchFamily="18" charset="0"/>
              </a:rPr>
              <a:t>stuName,stuAge</a:t>
            </a:r>
            <a:r>
              <a:rPr lang="en-US" altLang="zh-CN" b="1" dirty="0">
                <a:cs typeface="Times New Roman" pitchFamily="18" charset="0"/>
              </a:rPr>
              <a:t>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itchFamily="18" charset="0"/>
              </a:rPr>
              <a:t>            		     HAVING(COUNT(</a:t>
            </a:r>
            <a:r>
              <a:rPr lang="en-US" altLang="zh-CN" b="1" dirty="0" err="1">
                <a:cs typeface="Times New Roman" pitchFamily="18" charset="0"/>
              </a:rPr>
              <a:t>stuAge</a:t>
            </a:r>
            <a:r>
              <a:rPr lang="en-US" altLang="zh-CN" b="1" dirty="0">
                <a:cs typeface="Times New Roman" pitchFamily="18" charset="0"/>
              </a:rPr>
              <a:t>||</a:t>
            </a:r>
            <a:r>
              <a:rPr lang="en-US" altLang="zh-CN" b="1" dirty="0" err="1">
                <a:cs typeface="Times New Roman" pitchFamily="18" charset="0"/>
              </a:rPr>
              <a:t>stuAge</a:t>
            </a:r>
            <a:r>
              <a:rPr lang="en-US" altLang="zh-CN" b="1" dirty="0">
                <a:cs typeface="Times New Roman" pitchFamily="18" charset="0"/>
              </a:rPr>
              <a:t>)=1)     </a:t>
            </a:r>
            <a:endParaRPr lang="zh-CN" altLang="en-US" b="1" dirty="0">
              <a:cs typeface="Times New Roman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cs typeface="Times New Roman" pitchFamily="18" charset="0"/>
              </a:rPr>
              <a:t>          );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714375" y="5715000"/>
            <a:ext cx="2428875" cy="407988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查找不重复的记录</a:t>
            </a:r>
          </a:p>
        </p:txBody>
      </p:sp>
      <p:cxnSp>
        <p:nvCxnSpPr>
          <p:cNvPr id="20" name="直接箭头连接符 19"/>
          <p:cNvCxnSpPr>
            <a:endCxn id="609288" idx="0"/>
          </p:cNvCxnSpPr>
          <p:nvPr/>
        </p:nvCxnSpPr>
        <p:spPr bwMode="auto">
          <a:xfrm rot="10800000" flipV="1">
            <a:off x="1928794" y="5000636"/>
            <a:ext cx="1500198" cy="7143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016" name="灯片编号占位符 13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AB1EBA3B-539D-4AE3-97DF-67413B93CAE1}" type="slidenum">
              <a:rPr lang="zh-CN" altLang="en-US" sz="1200"/>
              <a:pPr algn="r" eaLnBrk="1" hangingPunct="1"/>
              <a:t>31</a:t>
            </a:fld>
            <a:r>
              <a:rPr lang="en-US" altLang="zh-CN" sz="1200"/>
              <a:t>/45</a:t>
            </a:r>
            <a:endParaRPr lang="zh-CN" altLang="en-US" sz="1200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0" y="3929063"/>
            <a:ext cx="2357438" cy="776287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查找重复的记录，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 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只保留一条</a:t>
            </a:r>
          </a:p>
        </p:txBody>
      </p:sp>
      <p:cxnSp>
        <p:nvCxnSpPr>
          <p:cNvPr id="22" name="直接箭头连接符 21"/>
          <p:cNvCxnSpPr>
            <a:endCxn id="19" idx="0"/>
          </p:cNvCxnSpPr>
          <p:nvPr/>
        </p:nvCxnSpPr>
        <p:spPr bwMode="auto">
          <a:xfrm rot="10800000" flipV="1">
            <a:off x="1178712" y="3214685"/>
            <a:ext cx="2250301" cy="71438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143500" y="2071688"/>
            <a:ext cx="3357563" cy="407987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4.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获得所有重复记录的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ROWID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endCxn id="29" idx="2"/>
          </p:cNvCxnSpPr>
          <p:nvPr/>
        </p:nvCxnSpPr>
        <p:spPr bwMode="auto">
          <a:xfrm flipV="1">
            <a:off x="4500562" y="2480301"/>
            <a:ext cx="2321719" cy="2343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6572250" y="4572000"/>
            <a:ext cx="2428875" cy="1022350"/>
          </a:xfrm>
          <a:prstGeom prst="wedgeRoundRectCallout">
            <a:avLst>
              <a:gd name="adj1" fmla="val -2457"/>
              <a:gd name="adj2" fmla="val -517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3.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合并结果集，获得所有符合条件且不重复的记录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4643438" y="4500570"/>
            <a:ext cx="1857388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023" name="组合 16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30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8" grpId="0" animBg="1"/>
      <p:bldP spid="19" grpId="0" animBg="1"/>
      <p:bldP spid="29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事务控制语言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用于事务控制的语句</a:t>
            </a:r>
          </a:p>
        </p:txBody>
      </p:sp>
      <p:grpSp>
        <p:nvGrpSpPr>
          <p:cNvPr id="4" name="组合 58"/>
          <p:cNvGrpSpPr>
            <a:grpSpLocks/>
          </p:cNvGrpSpPr>
          <p:nvPr/>
        </p:nvGrpSpPr>
        <p:grpSpPr bwMode="auto">
          <a:xfrm>
            <a:off x="142875" y="2928938"/>
            <a:ext cx="958850" cy="430212"/>
            <a:chOff x="3643306" y="2500357"/>
            <a:chExt cx="958752" cy="430730"/>
          </a:xfrm>
        </p:grpSpPr>
        <p:pic>
          <p:nvPicPr>
            <p:cNvPr id="4404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6"/>
              <a:ext cx="701603" cy="4005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71625" y="4214813"/>
            <a:ext cx="6127750" cy="20716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pt-BR" b="1" dirty="0"/>
              <a:t>SQL&gt;INSERT INTO dept VALUES(50,'a',null);</a:t>
            </a:r>
            <a:endParaRPr lang="zh-CN" altLang="en-US" b="1" dirty="0"/>
          </a:p>
          <a:p>
            <a:pPr>
              <a:defRPr/>
            </a:pPr>
            <a:r>
              <a:rPr lang="pt-BR" b="1" dirty="0"/>
              <a:t>SQL&gt;INSERT INTO dept VALUES(60,'b',null);</a:t>
            </a:r>
            <a:endParaRPr lang="zh-CN" altLang="en-US" b="1" dirty="0"/>
          </a:p>
          <a:p>
            <a:pPr>
              <a:defRPr/>
            </a:pPr>
            <a:r>
              <a:rPr lang="pt-BR" b="1" dirty="0"/>
              <a:t>SQL&gt;SAVEPOINT a;</a:t>
            </a:r>
            <a:endParaRPr lang="zh-CN" altLang="en-US" b="1" dirty="0"/>
          </a:p>
          <a:p>
            <a:pPr>
              <a:defRPr/>
            </a:pPr>
            <a:r>
              <a:rPr lang="pt-BR" b="1" dirty="0"/>
              <a:t>SQL&gt;INSERT INTO dept VALUES(70,'c',null);</a:t>
            </a:r>
            <a:endParaRPr lang="zh-CN" altLang="en-US" b="1" dirty="0"/>
          </a:p>
          <a:p>
            <a:pPr>
              <a:defRPr/>
            </a:pPr>
            <a:r>
              <a:rPr lang="pt-BR" b="1" dirty="0"/>
              <a:t>SQL&gt;ROLLBACK TO SAVEPOINT a;</a:t>
            </a:r>
          </a:p>
          <a:p>
            <a:pPr>
              <a:defRPr/>
            </a:pPr>
            <a:r>
              <a:rPr lang="pt-BR" b="1" dirty="0"/>
              <a:t>SQL&gt;</a:t>
            </a:r>
            <a:r>
              <a:rPr lang="en-US" altLang="zh-CN" b="1" dirty="0"/>
              <a:t>COMMIT</a:t>
            </a:r>
            <a:r>
              <a:rPr lang="pt-BR" b="1" dirty="0"/>
              <a:t>;</a:t>
            </a:r>
          </a:p>
          <a:p>
            <a:pPr>
              <a:defRPr/>
            </a:pPr>
            <a:r>
              <a:rPr lang="pt-BR" b="1" dirty="0"/>
              <a:t>SQL&gt;</a:t>
            </a:r>
            <a:r>
              <a:rPr lang="en-US" altLang="zh-CN" b="1" dirty="0"/>
              <a:t>SELECT</a:t>
            </a:r>
            <a:r>
              <a:rPr lang="zh-CN" altLang="en-US" b="1" dirty="0"/>
              <a:t> </a:t>
            </a:r>
            <a:r>
              <a:rPr lang="en-US" altLang="zh-CN" b="1" dirty="0"/>
              <a:t>* FROM dept</a:t>
            </a:r>
            <a:r>
              <a:rPr lang="pt-BR" b="1" dirty="0"/>
              <a:t>;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endParaRPr lang="pt-BR" b="1" dirty="0"/>
          </a:p>
          <a:p>
            <a:pPr>
              <a:defRPr/>
            </a:pPr>
            <a:endParaRPr lang="pt-BR" b="1" dirty="0"/>
          </a:p>
          <a:p>
            <a:pPr>
              <a:defRPr/>
            </a:pPr>
            <a:endParaRPr lang="zh-CN" altLang="en-US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5813" y="3286125"/>
            <a:ext cx="76454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下列代码执行后，结果集是否包含</a:t>
            </a:r>
            <a:r>
              <a:rPr lang="en-US" altLang="zh-CN" sz="2600" b="1" dirty="0" smtClean="0">
                <a:ea typeface="微软雅黑" pitchFamily="34" charset="-122"/>
              </a:rPr>
              <a:t>50</a:t>
            </a:r>
            <a:r>
              <a:rPr lang="zh-CN" altLang="en-US" sz="2600" b="1" dirty="0" smtClean="0">
                <a:ea typeface="微软雅黑" pitchFamily="34" charset="-122"/>
              </a:rPr>
              <a:t>、</a:t>
            </a:r>
            <a:r>
              <a:rPr lang="en-US" altLang="zh-CN" sz="2600" b="1" dirty="0" smtClean="0">
                <a:ea typeface="微软雅黑" pitchFamily="34" charset="-122"/>
              </a:rPr>
              <a:t>60</a:t>
            </a:r>
            <a:r>
              <a:rPr lang="zh-CN" altLang="en-US" sz="2600" b="1" dirty="0">
                <a:ea typeface="微软雅黑" pitchFamily="34" charset="-122"/>
              </a:rPr>
              <a:t>和</a:t>
            </a:r>
            <a:r>
              <a:rPr lang="en-US" altLang="zh-CN" sz="2600" b="1" dirty="0">
                <a:ea typeface="微软雅黑" pitchFamily="34" charset="-122"/>
              </a:rPr>
              <a:t>70</a:t>
            </a:r>
            <a:r>
              <a:rPr lang="zh-CN" altLang="en-US" sz="2600" b="1" dirty="0">
                <a:ea typeface="微软雅黑" pitchFamily="34" charset="-122"/>
              </a:rPr>
              <a:t>的记录？为什么？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357438" y="6357938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303055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：事务控制语言</a:t>
              </a:r>
            </a:p>
          </p:txBody>
        </p:sp>
      </p:grp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571604" y="1714488"/>
            <a:ext cx="6127750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>
              <a:defRPr/>
            </a:pPr>
            <a:r>
              <a:rPr lang="en-US" altLang="zh-CN" b="1" dirty="0" smtClean="0"/>
              <a:t>COMMIT </a:t>
            </a:r>
          </a:p>
          <a:p>
            <a:pPr marL="0" lvl="1">
              <a:defRPr/>
            </a:pPr>
            <a:r>
              <a:rPr lang="en-US" altLang="zh-CN" b="1" dirty="0" smtClean="0"/>
              <a:t>ROLLBACK </a:t>
            </a:r>
          </a:p>
          <a:p>
            <a:pPr marL="0" lvl="1">
              <a:defRPr/>
            </a:pPr>
            <a:r>
              <a:rPr lang="en-US" altLang="zh-CN" b="1" dirty="0" smtClean="0"/>
              <a:t>SAVEPOINT </a:t>
            </a:r>
          </a:p>
          <a:p>
            <a:pPr marL="0" lvl="1">
              <a:defRPr/>
            </a:pPr>
            <a:r>
              <a:rPr lang="en-US" altLang="zh-CN" b="1" dirty="0" smtClean="0"/>
              <a:t>ROLLBACK TO &lt;</a:t>
            </a:r>
            <a:r>
              <a:rPr lang="en-US" altLang="zh-CN" b="1" dirty="0" err="1" smtClean="0"/>
              <a:t>SavePoint_Name</a:t>
            </a:r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771775" y="69850"/>
            <a:ext cx="6192838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创建员工表并进行操作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创建员工表</a:t>
            </a:r>
          </a:p>
          <a:p>
            <a:pPr lvl="1">
              <a:defRPr/>
            </a:pPr>
            <a:r>
              <a:rPr lang="zh-CN" altLang="en-US" dirty="0" smtClean="0"/>
              <a:t>插入、查询数据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添加约束</a:t>
            </a:r>
          </a:p>
          <a:p>
            <a:pPr lvl="1">
              <a:defRPr/>
            </a:pPr>
            <a:r>
              <a:rPr lang="zh-CN" altLang="en-US" dirty="0" smtClean="0"/>
              <a:t>添加、删除列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System</a:t>
            </a:r>
            <a:r>
              <a:rPr lang="zh-CN" altLang="en-US" dirty="0" smtClean="0"/>
              <a:t>用户登录，创建员工表</a:t>
            </a:r>
            <a:r>
              <a:rPr lang="en-US" dirty="0" smtClean="0"/>
              <a:t>employee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为员工编号创建主键约束，部门编号列创建外键约束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根据提供的资料插入数据，显示员工表中薪水从高到低排序记录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506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507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3286125" y="5929313"/>
            <a:ext cx="2714625" cy="428625"/>
            <a:chOff x="3143240" y="5143512"/>
            <a:chExt cx="271464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6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教员讲解需求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555875" y="69850"/>
            <a:ext cx="6408738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创建员工表并进行操作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System</a:t>
            </a:r>
            <a:r>
              <a:rPr lang="zh-CN" altLang="en-US" dirty="0" smtClean="0"/>
              <a:t>用户连接</a:t>
            </a:r>
            <a:r>
              <a:rPr lang="en-US" dirty="0" smtClean="0"/>
              <a:t>ORCL</a:t>
            </a:r>
            <a:r>
              <a:rPr lang="zh-CN" altLang="en-US" dirty="0" smtClean="0"/>
              <a:t>数据库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</a:t>
            </a:r>
            <a:r>
              <a:rPr lang="en-US" dirty="0" smtClean="0"/>
              <a:t>employee</a:t>
            </a:r>
            <a:r>
              <a:rPr lang="zh-CN" altLang="en-US" dirty="0" smtClean="0"/>
              <a:t>表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插入数据</a:t>
            </a:r>
            <a:endParaRPr lang="en-US" altLang="zh-CN" dirty="0" smtClean="0"/>
          </a:p>
          <a:p>
            <a:pPr marL="890588" lvl="1" indent="-433388"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可以直接插入数据，也可以利用</a:t>
            </a:r>
            <a:r>
              <a:rPr lang="pt-BR" dirty="0" smtClean="0"/>
              <a:t>SCOTT</a:t>
            </a:r>
            <a:r>
              <a:rPr lang="zh-CN" altLang="en-US" dirty="0" smtClean="0"/>
              <a:t>用户下</a:t>
            </a:r>
            <a:r>
              <a:rPr lang="pt-BR" dirty="0" smtClean="0"/>
              <a:t>emp</a:t>
            </a:r>
            <a:r>
              <a:rPr lang="zh-CN" altLang="en-US" dirty="0" smtClean="0"/>
              <a:t>中的数据进行插入</a:t>
            </a:r>
          </a:p>
          <a:p>
            <a:pPr marL="914400" lvl="1" indent="-457200">
              <a:buFont typeface="+mj-lt"/>
              <a:buAutoNum type="arabicPeriod" startAt="4"/>
              <a:defRPr/>
            </a:pPr>
            <a:r>
              <a:rPr lang="zh-CN" altLang="en-US" dirty="0" smtClean="0"/>
              <a:t>添加约束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 startAt="4"/>
              <a:defRPr/>
            </a:pPr>
            <a:r>
              <a:rPr lang="zh-CN" altLang="en-US" dirty="0" smtClean="0"/>
              <a:t>向</a:t>
            </a:r>
            <a:r>
              <a:rPr lang="pt-BR" altLang="en-US" dirty="0" smtClean="0"/>
              <a:t>employee </a:t>
            </a:r>
            <a:r>
              <a:rPr lang="zh-CN" altLang="en-US" dirty="0" smtClean="0"/>
              <a:t>表添加</a:t>
            </a:r>
            <a:r>
              <a:rPr lang="pt-BR" altLang="en-US" dirty="0" smtClean="0"/>
              <a:t>empTel_no </a:t>
            </a:r>
            <a:r>
              <a:rPr lang="zh-CN" altLang="en-US" dirty="0" smtClean="0"/>
              <a:t>和</a:t>
            </a:r>
            <a:r>
              <a:rPr lang="pt-BR" altLang="en-US" dirty="0" smtClean="0"/>
              <a:t>empAddress </a:t>
            </a:r>
            <a:r>
              <a:rPr lang="zh-CN" altLang="en-US" dirty="0" smtClean="0"/>
              <a:t>两列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 startAt="4"/>
              <a:defRPr/>
            </a:pPr>
            <a:r>
              <a:rPr lang="zh-CN" altLang="en-US" dirty="0" smtClean="0"/>
              <a:t>删除</a:t>
            </a:r>
            <a:r>
              <a:rPr lang="pt-BR" altLang="en-US" dirty="0" smtClean="0"/>
              <a:t>empTel_no </a:t>
            </a:r>
            <a:r>
              <a:rPr lang="zh-CN" altLang="en-US" dirty="0" smtClean="0"/>
              <a:t>和</a:t>
            </a:r>
            <a:r>
              <a:rPr lang="pt-BR" altLang="en-US" dirty="0" smtClean="0"/>
              <a:t>empAddress </a:t>
            </a:r>
            <a:r>
              <a:rPr lang="zh-CN" altLang="en-US" dirty="0" smtClean="0"/>
              <a:t>两列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 startAt="4"/>
              <a:defRPr/>
            </a:pPr>
            <a:r>
              <a:rPr lang="zh-CN" altLang="en-US" dirty="0" smtClean="0"/>
              <a:t>按照薪水从高到低显示数据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6085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609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6143625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067175" y="69850"/>
            <a:ext cx="4897438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实现分页查询需求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使用</a:t>
            </a:r>
            <a:r>
              <a:rPr lang="en-US" smtClean="0"/>
              <a:t>System</a:t>
            </a:r>
            <a:r>
              <a:rPr lang="zh-CN" altLang="en-US" smtClean="0"/>
              <a:t>用户登录，根据</a:t>
            </a:r>
            <a:r>
              <a:rPr lang="en-US" smtClean="0"/>
              <a:t>employee</a:t>
            </a:r>
            <a:r>
              <a:rPr lang="zh-CN" altLang="en-US" smtClean="0"/>
              <a:t>表现有记录，实现查询员工表中薪水从高到低排序的第</a:t>
            </a:r>
            <a:r>
              <a:rPr lang="en-US" smtClean="0"/>
              <a:t>5~9</a:t>
            </a:r>
            <a:r>
              <a:rPr lang="zh-CN" altLang="en-US" smtClean="0"/>
              <a:t>条记录</a:t>
            </a:r>
            <a:endParaRPr lang="en-US" altLang="zh-CN" dirty="0" smtClean="0"/>
          </a:p>
        </p:txBody>
      </p:sp>
      <p:grpSp>
        <p:nvGrpSpPr>
          <p:cNvPr id="47109" name="组合 10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71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14688" y="607218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SQL</a:t>
            </a:r>
            <a:r>
              <a:rPr lang="en-US" altLang="zh-CN" smtClean="0"/>
              <a:t> </a:t>
            </a:r>
            <a:r>
              <a:rPr smtClean="0"/>
              <a:t>操作符</a:t>
            </a:r>
            <a:endParaRPr dirty="0"/>
          </a:p>
        </p:txBody>
      </p:sp>
      <p:sp>
        <p:nvSpPr>
          <p:cNvPr id="89103" name="AutoShape 15"/>
          <p:cNvSpPr>
            <a:spLocks noChangeArrowheads="1"/>
          </p:cNvSpPr>
          <p:nvPr/>
        </p:nvSpPr>
        <p:spPr bwMode="auto">
          <a:xfrm>
            <a:off x="3492500" y="1785938"/>
            <a:ext cx="2159000" cy="5032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en-US" b="1" dirty="0">
                <a:ea typeface="黑体" pitchFamily="2" charset="-122"/>
              </a:rPr>
              <a:t>SQL </a:t>
            </a:r>
            <a:r>
              <a:rPr lang="zh-CN" altLang="en-US" b="1" dirty="0">
                <a:ea typeface="黑体" pitchFamily="2" charset="-122"/>
              </a:rPr>
              <a:t>操作符</a:t>
            </a:r>
          </a:p>
        </p:txBody>
      </p:sp>
      <p:sp>
        <p:nvSpPr>
          <p:cNvPr id="48133" name="Line 16"/>
          <p:cNvSpPr>
            <a:spLocks noChangeShapeType="1"/>
          </p:cNvSpPr>
          <p:nvPr/>
        </p:nvSpPr>
        <p:spPr bwMode="auto">
          <a:xfrm>
            <a:off x="4572000" y="229076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17"/>
          <p:cNvSpPr>
            <a:spLocks noChangeShapeType="1"/>
          </p:cNvSpPr>
          <p:nvPr/>
        </p:nvSpPr>
        <p:spPr bwMode="auto">
          <a:xfrm flipH="1">
            <a:off x="1403350" y="2651125"/>
            <a:ext cx="316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18"/>
          <p:cNvSpPr>
            <a:spLocks noChangeShapeType="1"/>
          </p:cNvSpPr>
          <p:nvPr/>
        </p:nvSpPr>
        <p:spPr bwMode="auto">
          <a:xfrm>
            <a:off x="4572000" y="2643188"/>
            <a:ext cx="3313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19"/>
          <p:cNvSpPr>
            <a:spLocks noChangeShapeType="1"/>
          </p:cNvSpPr>
          <p:nvPr/>
        </p:nvSpPr>
        <p:spPr bwMode="auto">
          <a:xfrm>
            <a:off x="1403350" y="2651125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21"/>
          <p:cNvSpPr>
            <a:spLocks noChangeShapeType="1"/>
          </p:cNvSpPr>
          <p:nvPr/>
        </p:nvSpPr>
        <p:spPr bwMode="auto">
          <a:xfrm>
            <a:off x="4572000" y="2651125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23"/>
          <p:cNvSpPr>
            <a:spLocks noChangeShapeType="1"/>
          </p:cNvSpPr>
          <p:nvPr/>
        </p:nvSpPr>
        <p:spPr bwMode="auto">
          <a:xfrm flipH="1">
            <a:off x="7839075" y="2651125"/>
            <a:ext cx="0" cy="563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2" name="AutoShape 24"/>
          <p:cNvSpPr>
            <a:spLocks noChangeArrowheads="1"/>
          </p:cNvSpPr>
          <p:nvPr/>
        </p:nvSpPr>
        <p:spPr bwMode="auto">
          <a:xfrm>
            <a:off x="5148263" y="3857625"/>
            <a:ext cx="1727200" cy="503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黑体" pitchFamily="2" charset="-122"/>
              </a:rPr>
              <a:t>集合操作符</a:t>
            </a:r>
          </a:p>
        </p:txBody>
      </p:sp>
      <p:sp>
        <p:nvSpPr>
          <p:cNvPr id="89113" name="AutoShape 25"/>
          <p:cNvSpPr>
            <a:spLocks noChangeArrowheads="1"/>
          </p:cNvSpPr>
          <p:nvPr/>
        </p:nvSpPr>
        <p:spPr bwMode="auto">
          <a:xfrm>
            <a:off x="3708400" y="3124200"/>
            <a:ext cx="1727200" cy="4619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黑体" pitchFamily="2" charset="-122"/>
              </a:rPr>
              <a:t>逻辑操作符</a:t>
            </a:r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>
            <a:off x="2022475" y="3786188"/>
            <a:ext cx="1828800" cy="5349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黑体" pitchFamily="2" charset="-122"/>
              </a:rPr>
              <a:t>比较操作符</a:t>
            </a:r>
          </a:p>
        </p:txBody>
      </p:sp>
      <p:sp>
        <p:nvSpPr>
          <p:cNvPr id="89115" name="AutoShape 27"/>
          <p:cNvSpPr>
            <a:spLocks noChangeArrowheads="1"/>
          </p:cNvSpPr>
          <p:nvPr/>
        </p:nvSpPr>
        <p:spPr bwMode="auto">
          <a:xfrm>
            <a:off x="539750" y="3124200"/>
            <a:ext cx="1727200" cy="533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黑体" pitchFamily="2" charset="-122"/>
              </a:rPr>
              <a:t>算术操作符</a:t>
            </a:r>
          </a:p>
        </p:txBody>
      </p:sp>
      <p:sp>
        <p:nvSpPr>
          <p:cNvPr id="89116" name="AutoShape 28"/>
          <p:cNvSpPr>
            <a:spLocks noChangeArrowheads="1"/>
          </p:cNvSpPr>
          <p:nvPr/>
        </p:nvSpPr>
        <p:spPr bwMode="auto">
          <a:xfrm>
            <a:off x="7021513" y="3289300"/>
            <a:ext cx="1727200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ea typeface="黑体" pitchFamily="2" charset="-122"/>
              </a:rPr>
              <a:t>连接操作符</a:t>
            </a:r>
          </a:p>
        </p:txBody>
      </p:sp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827088" y="1196975"/>
            <a:ext cx="8281987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600" b="1" dirty="0">
                <a:latin typeface="+mn-lt"/>
                <a:ea typeface="微软雅黑" pitchFamily="34" charset="-122"/>
              </a:rPr>
              <a:t>Oracle 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支持的 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SQL 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操作符分类</a:t>
            </a: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集合操作符</a:t>
            </a: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en-US" sz="2400" b="1" dirty="0">
                <a:latin typeface="+mn-lt"/>
                <a:ea typeface="微软雅黑" pitchFamily="34" charset="-122"/>
              </a:rPr>
              <a:t>UNION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（联合）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en-US" sz="2400" b="1" dirty="0">
                <a:latin typeface="+mn-lt"/>
                <a:ea typeface="微软雅黑" pitchFamily="34" charset="-122"/>
              </a:rPr>
              <a:t>UNION ALL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（联合所有）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en-US" sz="2400" b="1" dirty="0">
                <a:latin typeface="+mn-lt"/>
                <a:ea typeface="微软雅黑" pitchFamily="34" charset="-122"/>
              </a:rPr>
              <a:t>INTERSECT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（交集）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en-US" sz="2400" b="1" dirty="0">
                <a:latin typeface="+mn-lt"/>
                <a:ea typeface="微软雅黑" pitchFamily="34" charset="-122"/>
              </a:rPr>
              <a:t>MINUS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（减集）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latin typeface="+mn-lt"/>
              <a:ea typeface="微软雅黑" pitchFamily="34" charset="-122"/>
            </a:endParaRPr>
          </a:p>
        </p:txBody>
      </p:sp>
      <p:sp>
        <p:nvSpPr>
          <p:cNvPr id="48145" name="Line 20"/>
          <p:cNvSpPr>
            <a:spLocks noChangeShapeType="1"/>
          </p:cNvSpPr>
          <p:nvPr/>
        </p:nvSpPr>
        <p:spPr bwMode="auto">
          <a:xfrm>
            <a:off x="2987675" y="2651125"/>
            <a:ext cx="0" cy="1135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2"/>
          <p:cNvSpPr>
            <a:spLocks noChangeShapeType="1"/>
          </p:cNvSpPr>
          <p:nvPr/>
        </p:nvSpPr>
        <p:spPr bwMode="auto">
          <a:xfrm>
            <a:off x="6084888" y="2651125"/>
            <a:ext cx="0" cy="1222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000750" y="5080000"/>
            <a:ext cx="2428875" cy="6429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连接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个字符串；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连接字符串和数字等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V="1">
            <a:off x="7286644" y="3865558"/>
            <a:ext cx="785818" cy="121444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4714875" y="3643313"/>
            <a:ext cx="2735263" cy="1000125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071934" y="6286520"/>
            <a:ext cx="4572000" cy="428625"/>
            <a:chOff x="3143240" y="5143512"/>
            <a:chExt cx="457203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815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：操作符示例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3"/>
          <p:cNvGrpSpPr>
            <a:grpSpLocks/>
          </p:cNvGrpSpPr>
          <p:nvPr/>
        </p:nvGrpSpPr>
        <p:grpSpPr bwMode="auto">
          <a:xfrm>
            <a:off x="781050" y="3983038"/>
            <a:ext cx="7551738" cy="1427162"/>
            <a:chOff x="664" y="1951"/>
            <a:chExt cx="4308" cy="2120"/>
          </a:xfrm>
        </p:grpSpPr>
        <p:sp>
          <p:nvSpPr>
            <p:cNvPr id="49176" name="Freeform 4"/>
            <p:cNvSpPr>
              <a:spLocks/>
            </p:cNvSpPr>
            <p:nvPr/>
          </p:nvSpPr>
          <p:spPr bwMode="gray">
            <a:xfrm>
              <a:off x="743" y="2045"/>
              <a:ext cx="1267" cy="1938"/>
            </a:xfrm>
            <a:custGeom>
              <a:avLst/>
              <a:gdLst>
                <a:gd name="T0" fmla="*/ 16 w 1692"/>
                <a:gd name="T1" fmla="*/ 34 h 2586"/>
                <a:gd name="T2" fmla="*/ 43 w 1692"/>
                <a:gd name="T3" fmla="*/ 28 h 2586"/>
                <a:gd name="T4" fmla="*/ 57 w 1692"/>
                <a:gd name="T5" fmla="*/ 32 h 2586"/>
                <a:gd name="T6" fmla="*/ 55 w 1692"/>
                <a:gd name="T7" fmla="*/ 59 h 2586"/>
                <a:gd name="T8" fmla="*/ 36 w 1692"/>
                <a:gd name="T9" fmla="*/ 77 h 2586"/>
                <a:gd name="T10" fmla="*/ 28 w 1692"/>
                <a:gd name="T11" fmla="*/ 95 h 2586"/>
                <a:gd name="T12" fmla="*/ 37 w 1692"/>
                <a:gd name="T13" fmla="*/ 128 h 2586"/>
                <a:gd name="T14" fmla="*/ 42 w 1692"/>
                <a:gd name="T15" fmla="*/ 127 h 2586"/>
                <a:gd name="T16" fmla="*/ 43 w 1692"/>
                <a:gd name="T17" fmla="*/ 120 h 2586"/>
                <a:gd name="T18" fmla="*/ 64 w 1692"/>
                <a:gd name="T19" fmla="*/ 154 h 2586"/>
                <a:gd name="T20" fmla="*/ 86 w 1692"/>
                <a:gd name="T21" fmla="*/ 159 h 2586"/>
                <a:gd name="T22" fmla="*/ 105 w 1692"/>
                <a:gd name="T23" fmla="*/ 179 h 2586"/>
                <a:gd name="T24" fmla="*/ 113 w 1692"/>
                <a:gd name="T25" fmla="*/ 189 h 2586"/>
                <a:gd name="T26" fmla="*/ 102 w 1692"/>
                <a:gd name="T27" fmla="*/ 214 h 2586"/>
                <a:gd name="T28" fmla="*/ 121 w 1692"/>
                <a:gd name="T29" fmla="*/ 236 h 2586"/>
                <a:gd name="T30" fmla="*/ 136 w 1692"/>
                <a:gd name="T31" fmla="*/ 268 h 2586"/>
                <a:gd name="T32" fmla="*/ 145 w 1692"/>
                <a:gd name="T33" fmla="*/ 307 h 2586"/>
                <a:gd name="T34" fmla="*/ 157 w 1692"/>
                <a:gd name="T35" fmla="*/ 337 h 2586"/>
                <a:gd name="T36" fmla="*/ 168 w 1692"/>
                <a:gd name="T37" fmla="*/ 335 h 2586"/>
                <a:gd name="T38" fmla="*/ 165 w 1692"/>
                <a:gd name="T39" fmla="*/ 318 h 2586"/>
                <a:gd name="T40" fmla="*/ 170 w 1692"/>
                <a:gd name="T41" fmla="*/ 306 h 2586"/>
                <a:gd name="T42" fmla="*/ 180 w 1692"/>
                <a:gd name="T43" fmla="*/ 296 h 2586"/>
                <a:gd name="T44" fmla="*/ 191 w 1692"/>
                <a:gd name="T45" fmla="*/ 276 h 2586"/>
                <a:gd name="T46" fmla="*/ 207 w 1692"/>
                <a:gd name="T47" fmla="*/ 259 h 2586"/>
                <a:gd name="T48" fmla="*/ 214 w 1692"/>
                <a:gd name="T49" fmla="*/ 232 h 2586"/>
                <a:gd name="T50" fmla="*/ 204 w 1692"/>
                <a:gd name="T51" fmla="*/ 204 h 2586"/>
                <a:gd name="T52" fmla="*/ 181 w 1692"/>
                <a:gd name="T53" fmla="*/ 187 h 2586"/>
                <a:gd name="T54" fmla="*/ 146 w 1692"/>
                <a:gd name="T55" fmla="*/ 170 h 2586"/>
                <a:gd name="T56" fmla="*/ 128 w 1692"/>
                <a:gd name="T57" fmla="*/ 167 h 2586"/>
                <a:gd name="T58" fmla="*/ 119 w 1692"/>
                <a:gd name="T59" fmla="*/ 169 h 2586"/>
                <a:gd name="T60" fmla="*/ 105 w 1692"/>
                <a:gd name="T61" fmla="*/ 174 h 2586"/>
                <a:gd name="T62" fmla="*/ 100 w 1692"/>
                <a:gd name="T63" fmla="*/ 156 h 2586"/>
                <a:gd name="T64" fmla="*/ 97 w 1692"/>
                <a:gd name="T65" fmla="*/ 141 h 2586"/>
                <a:gd name="T66" fmla="*/ 83 w 1692"/>
                <a:gd name="T67" fmla="*/ 147 h 2586"/>
                <a:gd name="T68" fmla="*/ 75 w 1692"/>
                <a:gd name="T69" fmla="*/ 127 h 2586"/>
                <a:gd name="T70" fmla="*/ 97 w 1692"/>
                <a:gd name="T71" fmla="*/ 121 h 2586"/>
                <a:gd name="T72" fmla="*/ 111 w 1692"/>
                <a:gd name="T73" fmla="*/ 120 h 2586"/>
                <a:gd name="T74" fmla="*/ 118 w 1692"/>
                <a:gd name="T75" fmla="*/ 119 h 2586"/>
                <a:gd name="T76" fmla="*/ 139 w 1692"/>
                <a:gd name="T77" fmla="*/ 100 h 2586"/>
                <a:gd name="T78" fmla="*/ 157 w 1692"/>
                <a:gd name="T79" fmla="*/ 90 h 2586"/>
                <a:gd name="T80" fmla="*/ 168 w 1692"/>
                <a:gd name="T81" fmla="*/ 85 h 2586"/>
                <a:gd name="T82" fmla="*/ 177 w 1692"/>
                <a:gd name="T83" fmla="*/ 71 h 2586"/>
                <a:gd name="T84" fmla="*/ 170 w 1692"/>
                <a:gd name="T85" fmla="*/ 68 h 2586"/>
                <a:gd name="T86" fmla="*/ 201 w 1692"/>
                <a:gd name="T87" fmla="*/ 61 h 2586"/>
                <a:gd name="T88" fmla="*/ 186 w 1692"/>
                <a:gd name="T89" fmla="*/ 46 h 2586"/>
                <a:gd name="T90" fmla="*/ 175 w 1692"/>
                <a:gd name="T91" fmla="*/ 34 h 2586"/>
                <a:gd name="T92" fmla="*/ 162 w 1692"/>
                <a:gd name="T93" fmla="*/ 48 h 2586"/>
                <a:gd name="T94" fmla="*/ 146 w 1692"/>
                <a:gd name="T95" fmla="*/ 59 h 2586"/>
                <a:gd name="T96" fmla="*/ 135 w 1692"/>
                <a:gd name="T97" fmla="*/ 40 h 2586"/>
                <a:gd name="T98" fmla="*/ 159 w 1692"/>
                <a:gd name="T99" fmla="*/ 32 h 2586"/>
                <a:gd name="T100" fmla="*/ 167 w 1692"/>
                <a:gd name="T101" fmla="*/ 25 h 2586"/>
                <a:gd name="T102" fmla="*/ 175 w 1692"/>
                <a:gd name="T103" fmla="*/ 23 h 2586"/>
                <a:gd name="T104" fmla="*/ 170 w 1692"/>
                <a:gd name="T105" fmla="*/ 19 h 2586"/>
                <a:gd name="T106" fmla="*/ 166 w 1692"/>
                <a:gd name="T107" fmla="*/ 16 h 2586"/>
                <a:gd name="T108" fmla="*/ 159 w 1692"/>
                <a:gd name="T109" fmla="*/ 13 h 2586"/>
                <a:gd name="T110" fmla="*/ 146 w 1692"/>
                <a:gd name="T111" fmla="*/ 18 h 2586"/>
                <a:gd name="T112" fmla="*/ 125 w 1692"/>
                <a:gd name="T113" fmla="*/ 16 h 2586"/>
                <a:gd name="T114" fmla="*/ 73 w 1692"/>
                <a:gd name="T115" fmla="*/ 0 h 2586"/>
                <a:gd name="T116" fmla="*/ 46 w 1692"/>
                <a:gd name="T117" fmla="*/ 4 h 2586"/>
                <a:gd name="T118" fmla="*/ 38 w 1692"/>
                <a:gd name="T119" fmla="*/ 13 h 2586"/>
                <a:gd name="T120" fmla="*/ 16 w 1692"/>
                <a:gd name="T121" fmla="*/ 23 h 2586"/>
                <a:gd name="T122" fmla="*/ 16 w 1692"/>
                <a:gd name="T123" fmla="*/ 28 h 2586"/>
                <a:gd name="T124" fmla="*/ 1 w 1692"/>
                <a:gd name="T125" fmla="*/ 33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gray">
            <a:xfrm>
              <a:off x="703" y="2230"/>
              <a:ext cx="34" cy="28"/>
            </a:xfrm>
            <a:custGeom>
              <a:avLst/>
              <a:gdLst>
                <a:gd name="T0" fmla="*/ 2 w 46"/>
                <a:gd name="T1" fmla="*/ 1 h 38"/>
                <a:gd name="T2" fmla="*/ 0 w 46"/>
                <a:gd name="T3" fmla="*/ 3 h 38"/>
                <a:gd name="T4" fmla="*/ 3 w 46"/>
                <a:gd name="T5" fmla="*/ 4 h 38"/>
                <a:gd name="T6" fmla="*/ 5 w 46"/>
                <a:gd name="T7" fmla="*/ 3 h 38"/>
                <a:gd name="T8" fmla="*/ 4 w 46"/>
                <a:gd name="T9" fmla="*/ 0 h 38"/>
                <a:gd name="T10" fmla="*/ 2 w 46"/>
                <a:gd name="T11" fmla="*/ 1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gray">
            <a:xfrm>
              <a:off x="1010" y="2353"/>
              <a:ext cx="39" cy="32"/>
            </a:xfrm>
            <a:custGeom>
              <a:avLst/>
              <a:gdLst>
                <a:gd name="T0" fmla="*/ 2 w 52"/>
                <a:gd name="T1" fmla="*/ 0 h 44"/>
                <a:gd name="T2" fmla="*/ 4 w 52"/>
                <a:gd name="T3" fmla="*/ 5 h 44"/>
                <a:gd name="T4" fmla="*/ 6 w 52"/>
                <a:gd name="T5" fmla="*/ 5 h 44"/>
                <a:gd name="T6" fmla="*/ 6 w 52"/>
                <a:gd name="T7" fmla="*/ 2 h 44"/>
                <a:gd name="T8" fmla="*/ 4 w 52"/>
                <a:gd name="T9" fmla="*/ 1 h 44"/>
                <a:gd name="T10" fmla="*/ 2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Freeform 7"/>
            <p:cNvSpPr>
              <a:spLocks/>
            </p:cNvSpPr>
            <p:nvPr/>
          </p:nvSpPr>
          <p:spPr bwMode="gray">
            <a:xfrm>
              <a:off x="1792" y="2409"/>
              <a:ext cx="98" cy="74"/>
            </a:xfrm>
            <a:custGeom>
              <a:avLst/>
              <a:gdLst>
                <a:gd name="T0" fmla="*/ 13 w 131"/>
                <a:gd name="T1" fmla="*/ 0 h 98"/>
                <a:gd name="T2" fmla="*/ 10 w 131"/>
                <a:gd name="T3" fmla="*/ 2 h 98"/>
                <a:gd name="T4" fmla="*/ 7 w 131"/>
                <a:gd name="T5" fmla="*/ 4 h 98"/>
                <a:gd name="T6" fmla="*/ 5 w 131"/>
                <a:gd name="T7" fmla="*/ 6 h 98"/>
                <a:gd name="T8" fmla="*/ 3 w 131"/>
                <a:gd name="T9" fmla="*/ 8 h 98"/>
                <a:gd name="T10" fmla="*/ 7 w 131"/>
                <a:gd name="T11" fmla="*/ 11 h 98"/>
                <a:gd name="T12" fmla="*/ 10 w 131"/>
                <a:gd name="T13" fmla="*/ 13 h 98"/>
                <a:gd name="T14" fmla="*/ 11 w 131"/>
                <a:gd name="T15" fmla="*/ 13 h 98"/>
                <a:gd name="T16" fmla="*/ 12 w 131"/>
                <a:gd name="T17" fmla="*/ 12 h 98"/>
                <a:gd name="T18" fmla="*/ 13 w 131"/>
                <a:gd name="T19" fmla="*/ 14 h 98"/>
                <a:gd name="T20" fmla="*/ 16 w 131"/>
                <a:gd name="T21" fmla="*/ 12 h 98"/>
                <a:gd name="T22" fmla="*/ 17 w 131"/>
                <a:gd name="T23" fmla="*/ 11 h 98"/>
                <a:gd name="T24" fmla="*/ 13 w 131"/>
                <a:gd name="T25" fmla="*/ 6 h 98"/>
                <a:gd name="T26" fmla="*/ 15 w 131"/>
                <a:gd name="T27" fmla="*/ 4 h 98"/>
                <a:gd name="T28" fmla="*/ 14 w 131"/>
                <a:gd name="T29" fmla="*/ 2 h 98"/>
                <a:gd name="T30" fmla="*/ 1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Freeform 8"/>
            <p:cNvSpPr>
              <a:spLocks/>
            </p:cNvSpPr>
            <p:nvPr/>
          </p:nvSpPr>
          <p:spPr bwMode="gray">
            <a:xfrm>
              <a:off x="1318" y="2793"/>
              <a:ext cx="158" cy="84"/>
            </a:xfrm>
            <a:custGeom>
              <a:avLst/>
              <a:gdLst>
                <a:gd name="T0" fmla="*/ 5 w 212"/>
                <a:gd name="T1" fmla="*/ 2 h 112"/>
                <a:gd name="T2" fmla="*/ 2 w 212"/>
                <a:gd name="T3" fmla="*/ 2 h 112"/>
                <a:gd name="T4" fmla="*/ 1 w 212"/>
                <a:gd name="T5" fmla="*/ 2 h 112"/>
                <a:gd name="T6" fmla="*/ 3 w 212"/>
                <a:gd name="T7" fmla="*/ 8 h 112"/>
                <a:gd name="T8" fmla="*/ 7 w 212"/>
                <a:gd name="T9" fmla="*/ 6 h 112"/>
                <a:gd name="T10" fmla="*/ 12 w 212"/>
                <a:gd name="T11" fmla="*/ 8 h 112"/>
                <a:gd name="T12" fmla="*/ 14 w 212"/>
                <a:gd name="T13" fmla="*/ 8 h 112"/>
                <a:gd name="T14" fmla="*/ 17 w 212"/>
                <a:gd name="T15" fmla="*/ 13 h 112"/>
                <a:gd name="T16" fmla="*/ 18 w 212"/>
                <a:gd name="T17" fmla="*/ 15 h 112"/>
                <a:gd name="T18" fmla="*/ 20 w 212"/>
                <a:gd name="T19" fmla="*/ 14 h 112"/>
                <a:gd name="T20" fmla="*/ 22 w 212"/>
                <a:gd name="T21" fmla="*/ 13 h 112"/>
                <a:gd name="T22" fmla="*/ 24 w 212"/>
                <a:gd name="T23" fmla="*/ 14 h 112"/>
                <a:gd name="T24" fmla="*/ 25 w 212"/>
                <a:gd name="T25" fmla="*/ 11 h 112"/>
                <a:gd name="T26" fmla="*/ 19 w 212"/>
                <a:gd name="T27" fmla="*/ 8 h 112"/>
                <a:gd name="T28" fmla="*/ 13 w 212"/>
                <a:gd name="T29" fmla="*/ 3 h 112"/>
                <a:gd name="T30" fmla="*/ 7 w 212"/>
                <a:gd name="T31" fmla="*/ 4 h 112"/>
                <a:gd name="T32" fmla="*/ 5 w 212"/>
                <a:gd name="T33" fmla="*/ 2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Freeform 9"/>
            <p:cNvSpPr>
              <a:spLocks/>
            </p:cNvSpPr>
            <p:nvPr/>
          </p:nvSpPr>
          <p:spPr bwMode="gray">
            <a:xfrm>
              <a:off x="1448" y="2857"/>
              <a:ext cx="99" cy="41"/>
            </a:xfrm>
            <a:custGeom>
              <a:avLst/>
              <a:gdLst>
                <a:gd name="T0" fmla="*/ 7 w 133"/>
                <a:gd name="T1" fmla="*/ 0 h 54"/>
                <a:gd name="T2" fmla="*/ 5 w 133"/>
                <a:gd name="T3" fmla="*/ 2 h 54"/>
                <a:gd name="T4" fmla="*/ 4 w 133"/>
                <a:gd name="T5" fmla="*/ 5 h 54"/>
                <a:gd name="T6" fmla="*/ 1 w 133"/>
                <a:gd name="T7" fmla="*/ 5 h 54"/>
                <a:gd name="T8" fmla="*/ 1 w 133"/>
                <a:gd name="T9" fmla="*/ 6 h 54"/>
                <a:gd name="T10" fmla="*/ 1 w 133"/>
                <a:gd name="T11" fmla="*/ 8 h 54"/>
                <a:gd name="T12" fmla="*/ 17 w 133"/>
                <a:gd name="T13" fmla="*/ 5 h 54"/>
                <a:gd name="T14" fmla="*/ 16 w 133"/>
                <a:gd name="T15" fmla="*/ 2 h 54"/>
                <a:gd name="T16" fmla="*/ 13 w 133"/>
                <a:gd name="T17" fmla="*/ 2 h 54"/>
                <a:gd name="T18" fmla="*/ 13 w 133"/>
                <a:gd name="T19" fmla="*/ 4 h 54"/>
                <a:gd name="T20" fmla="*/ 11 w 133"/>
                <a:gd name="T21" fmla="*/ 3 h 54"/>
                <a:gd name="T22" fmla="*/ 9 w 133"/>
                <a:gd name="T23" fmla="*/ 2 h 54"/>
                <a:gd name="T24" fmla="*/ 7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Freeform 10"/>
            <p:cNvSpPr>
              <a:spLocks/>
            </p:cNvSpPr>
            <p:nvPr/>
          </p:nvSpPr>
          <p:spPr bwMode="gray">
            <a:xfrm>
              <a:off x="1553" y="2883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3 h 24"/>
                <a:gd name="T4" fmla="*/ 3 w 51"/>
                <a:gd name="T5" fmla="*/ 4 h 24"/>
                <a:gd name="T6" fmla="*/ 4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Freeform 11"/>
            <p:cNvSpPr>
              <a:spLocks/>
            </p:cNvSpPr>
            <p:nvPr/>
          </p:nvSpPr>
          <p:spPr bwMode="gray">
            <a:xfrm>
              <a:off x="1609" y="2886"/>
              <a:ext cx="12" cy="25"/>
            </a:xfrm>
            <a:custGeom>
              <a:avLst/>
              <a:gdLst>
                <a:gd name="T0" fmla="*/ 2 w 16"/>
                <a:gd name="T1" fmla="*/ 0 h 34"/>
                <a:gd name="T2" fmla="*/ 0 w 16"/>
                <a:gd name="T3" fmla="*/ 1 h 34"/>
                <a:gd name="T4" fmla="*/ 2 w 16"/>
                <a:gd name="T5" fmla="*/ 4 h 34"/>
                <a:gd name="T6" fmla="*/ 2 w 16"/>
                <a:gd name="T7" fmla="*/ 2 h 34"/>
                <a:gd name="T8" fmla="*/ 2 w 16"/>
                <a:gd name="T9" fmla="*/ 1 h 34"/>
                <a:gd name="T10" fmla="*/ 2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Freeform 12"/>
            <p:cNvSpPr>
              <a:spLocks/>
            </p:cNvSpPr>
            <p:nvPr/>
          </p:nvSpPr>
          <p:spPr bwMode="gray">
            <a:xfrm>
              <a:off x="1426" y="2040"/>
              <a:ext cx="180" cy="88"/>
            </a:xfrm>
            <a:custGeom>
              <a:avLst/>
              <a:gdLst>
                <a:gd name="T0" fmla="*/ 8 w 240"/>
                <a:gd name="T1" fmla="*/ 1 h 117"/>
                <a:gd name="T2" fmla="*/ 4 w 240"/>
                <a:gd name="T3" fmla="*/ 5 h 117"/>
                <a:gd name="T4" fmla="*/ 2 w 240"/>
                <a:gd name="T5" fmla="*/ 5 h 117"/>
                <a:gd name="T6" fmla="*/ 0 w 240"/>
                <a:gd name="T7" fmla="*/ 6 h 117"/>
                <a:gd name="T8" fmla="*/ 4 w 240"/>
                <a:gd name="T9" fmla="*/ 8 h 117"/>
                <a:gd name="T10" fmla="*/ 6 w 240"/>
                <a:gd name="T11" fmla="*/ 8 h 117"/>
                <a:gd name="T12" fmla="*/ 10 w 240"/>
                <a:gd name="T13" fmla="*/ 6 h 117"/>
                <a:gd name="T14" fmla="*/ 11 w 240"/>
                <a:gd name="T15" fmla="*/ 6 h 117"/>
                <a:gd name="T16" fmla="*/ 11 w 240"/>
                <a:gd name="T17" fmla="*/ 8 h 117"/>
                <a:gd name="T18" fmla="*/ 8 w 240"/>
                <a:gd name="T19" fmla="*/ 8 h 117"/>
                <a:gd name="T20" fmla="*/ 10 w 240"/>
                <a:gd name="T21" fmla="*/ 10 h 117"/>
                <a:gd name="T22" fmla="*/ 6 w 240"/>
                <a:gd name="T23" fmla="*/ 12 h 117"/>
                <a:gd name="T24" fmla="*/ 10 w 240"/>
                <a:gd name="T25" fmla="*/ 15 h 117"/>
                <a:gd name="T26" fmla="*/ 11 w 240"/>
                <a:gd name="T27" fmla="*/ 15 h 117"/>
                <a:gd name="T28" fmla="*/ 17 w 240"/>
                <a:gd name="T29" fmla="*/ 14 h 117"/>
                <a:gd name="T30" fmla="*/ 20 w 240"/>
                <a:gd name="T31" fmla="*/ 14 h 117"/>
                <a:gd name="T32" fmla="*/ 23 w 240"/>
                <a:gd name="T33" fmla="*/ 17 h 117"/>
                <a:gd name="T34" fmla="*/ 28 w 240"/>
                <a:gd name="T35" fmla="*/ 15 h 117"/>
                <a:gd name="T36" fmla="*/ 30 w 240"/>
                <a:gd name="T37" fmla="*/ 14 h 117"/>
                <a:gd name="T38" fmla="*/ 30 w 240"/>
                <a:gd name="T39" fmla="*/ 11 h 117"/>
                <a:gd name="T40" fmla="*/ 32 w 240"/>
                <a:gd name="T41" fmla="*/ 10 h 117"/>
                <a:gd name="T42" fmla="*/ 32 w 240"/>
                <a:gd name="T43" fmla="*/ 6 h 117"/>
                <a:gd name="T44" fmla="*/ 29 w 240"/>
                <a:gd name="T45" fmla="*/ 8 h 117"/>
                <a:gd name="T46" fmla="*/ 27 w 240"/>
                <a:gd name="T47" fmla="*/ 6 h 117"/>
                <a:gd name="T48" fmla="*/ 23 w 240"/>
                <a:gd name="T49" fmla="*/ 6 h 117"/>
                <a:gd name="T50" fmla="*/ 18 w 240"/>
                <a:gd name="T51" fmla="*/ 2 h 117"/>
                <a:gd name="T52" fmla="*/ 13 w 240"/>
                <a:gd name="T53" fmla="*/ 2 h 117"/>
                <a:gd name="T54" fmla="*/ 11 w 240"/>
                <a:gd name="T55" fmla="*/ 1 h 117"/>
                <a:gd name="T56" fmla="*/ 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Freeform 13"/>
            <p:cNvSpPr>
              <a:spLocks/>
            </p:cNvSpPr>
            <p:nvPr/>
          </p:nvSpPr>
          <p:spPr bwMode="gray">
            <a:xfrm>
              <a:off x="1506" y="1999"/>
              <a:ext cx="146" cy="60"/>
            </a:xfrm>
            <a:custGeom>
              <a:avLst/>
              <a:gdLst>
                <a:gd name="T0" fmla="*/ 13 w 194"/>
                <a:gd name="T1" fmla="*/ 2 h 80"/>
                <a:gd name="T2" fmla="*/ 2 w 194"/>
                <a:gd name="T3" fmla="*/ 3 h 80"/>
                <a:gd name="T4" fmla="*/ 2 w 194"/>
                <a:gd name="T5" fmla="*/ 5 h 80"/>
                <a:gd name="T6" fmla="*/ 8 w 194"/>
                <a:gd name="T7" fmla="*/ 7 h 80"/>
                <a:gd name="T8" fmla="*/ 19 w 194"/>
                <a:gd name="T9" fmla="*/ 10 h 80"/>
                <a:gd name="T10" fmla="*/ 24 w 194"/>
                <a:gd name="T11" fmla="*/ 9 h 80"/>
                <a:gd name="T12" fmla="*/ 26 w 194"/>
                <a:gd name="T13" fmla="*/ 8 h 80"/>
                <a:gd name="T14" fmla="*/ 24 w 194"/>
                <a:gd name="T15" fmla="*/ 6 h 80"/>
                <a:gd name="T16" fmla="*/ 23 w 194"/>
                <a:gd name="T17" fmla="*/ 5 h 80"/>
                <a:gd name="T18" fmla="*/ 17 w 194"/>
                <a:gd name="T19" fmla="*/ 3 h 80"/>
                <a:gd name="T20" fmla="*/ 13 w 194"/>
                <a:gd name="T21" fmla="*/ 2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Freeform 14"/>
            <p:cNvSpPr>
              <a:spLocks/>
            </p:cNvSpPr>
            <p:nvPr/>
          </p:nvSpPr>
          <p:spPr bwMode="gray">
            <a:xfrm>
              <a:off x="1711" y="2069"/>
              <a:ext cx="233" cy="190"/>
            </a:xfrm>
            <a:custGeom>
              <a:avLst/>
              <a:gdLst>
                <a:gd name="T0" fmla="*/ 10 w 310"/>
                <a:gd name="T1" fmla="*/ 1 h 254"/>
                <a:gd name="T2" fmla="*/ 8 w 310"/>
                <a:gd name="T3" fmla="*/ 3 h 254"/>
                <a:gd name="T4" fmla="*/ 3 w 310"/>
                <a:gd name="T5" fmla="*/ 5 h 254"/>
                <a:gd name="T6" fmla="*/ 8 w 310"/>
                <a:gd name="T7" fmla="*/ 10 h 254"/>
                <a:gd name="T8" fmla="*/ 11 w 310"/>
                <a:gd name="T9" fmla="*/ 11 h 254"/>
                <a:gd name="T10" fmla="*/ 14 w 310"/>
                <a:gd name="T11" fmla="*/ 13 h 254"/>
                <a:gd name="T12" fmla="*/ 17 w 310"/>
                <a:gd name="T13" fmla="*/ 11 h 254"/>
                <a:gd name="T14" fmla="*/ 20 w 310"/>
                <a:gd name="T15" fmla="*/ 13 h 254"/>
                <a:gd name="T16" fmla="*/ 20 w 310"/>
                <a:gd name="T17" fmla="*/ 16 h 254"/>
                <a:gd name="T18" fmla="*/ 16 w 310"/>
                <a:gd name="T19" fmla="*/ 20 h 254"/>
                <a:gd name="T20" fmla="*/ 13 w 310"/>
                <a:gd name="T21" fmla="*/ 22 h 254"/>
                <a:gd name="T22" fmla="*/ 10 w 310"/>
                <a:gd name="T23" fmla="*/ 22 h 254"/>
                <a:gd name="T24" fmla="*/ 8 w 310"/>
                <a:gd name="T25" fmla="*/ 22 h 254"/>
                <a:gd name="T26" fmla="*/ 6 w 310"/>
                <a:gd name="T27" fmla="*/ 25 h 254"/>
                <a:gd name="T28" fmla="*/ 6 w 310"/>
                <a:gd name="T29" fmla="*/ 25 h 254"/>
                <a:gd name="T30" fmla="*/ 10 w 310"/>
                <a:gd name="T31" fmla="*/ 27 h 254"/>
                <a:gd name="T32" fmla="*/ 13 w 310"/>
                <a:gd name="T33" fmla="*/ 27 h 254"/>
                <a:gd name="T34" fmla="*/ 16 w 310"/>
                <a:gd name="T35" fmla="*/ 30 h 254"/>
                <a:gd name="T36" fmla="*/ 17 w 310"/>
                <a:gd name="T37" fmla="*/ 31 h 254"/>
                <a:gd name="T38" fmla="*/ 19 w 310"/>
                <a:gd name="T39" fmla="*/ 31 h 254"/>
                <a:gd name="T40" fmla="*/ 22 w 310"/>
                <a:gd name="T41" fmla="*/ 33 h 254"/>
                <a:gd name="T42" fmla="*/ 25 w 310"/>
                <a:gd name="T43" fmla="*/ 31 h 254"/>
                <a:gd name="T44" fmla="*/ 28 w 310"/>
                <a:gd name="T45" fmla="*/ 31 h 254"/>
                <a:gd name="T46" fmla="*/ 31 w 310"/>
                <a:gd name="T47" fmla="*/ 28 h 254"/>
                <a:gd name="T48" fmla="*/ 30 w 310"/>
                <a:gd name="T49" fmla="*/ 24 h 254"/>
                <a:gd name="T50" fmla="*/ 29 w 310"/>
                <a:gd name="T51" fmla="*/ 22 h 254"/>
                <a:gd name="T52" fmla="*/ 32 w 310"/>
                <a:gd name="T53" fmla="*/ 22 h 254"/>
                <a:gd name="T54" fmla="*/ 33 w 310"/>
                <a:gd name="T55" fmla="*/ 24 h 254"/>
                <a:gd name="T56" fmla="*/ 33 w 310"/>
                <a:gd name="T57" fmla="*/ 25 h 254"/>
                <a:gd name="T58" fmla="*/ 35 w 310"/>
                <a:gd name="T59" fmla="*/ 25 h 254"/>
                <a:gd name="T60" fmla="*/ 41 w 310"/>
                <a:gd name="T61" fmla="*/ 22 h 254"/>
                <a:gd name="T62" fmla="*/ 40 w 310"/>
                <a:gd name="T63" fmla="*/ 19 h 254"/>
                <a:gd name="T64" fmla="*/ 35 w 310"/>
                <a:gd name="T65" fmla="*/ 16 h 254"/>
                <a:gd name="T66" fmla="*/ 36 w 310"/>
                <a:gd name="T67" fmla="*/ 14 h 254"/>
                <a:gd name="T68" fmla="*/ 38 w 310"/>
                <a:gd name="T69" fmla="*/ 13 h 254"/>
                <a:gd name="T70" fmla="*/ 34 w 310"/>
                <a:gd name="T71" fmla="*/ 7 h 254"/>
                <a:gd name="T72" fmla="*/ 32 w 310"/>
                <a:gd name="T73" fmla="*/ 7 h 254"/>
                <a:gd name="T74" fmla="*/ 30 w 310"/>
                <a:gd name="T75" fmla="*/ 7 h 254"/>
                <a:gd name="T76" fmla="*/ 27 w 310"/>
                <a:gd name="T77" fmla="*/ 4 h 254"/>
                <a:gd name="T78" fmla="*/ 22 w 310"/>
                <a:gd name="T79" fmla="*/ 5 h 254"/>
                <a:gd name="T80" fmla="*/ 23 w 310"/>
                <a:gd name="T81" fmla="*/ 3 h 254"/>
                <a:gd name="T82" fmla="*/ 19 w 310"/>
                <a:gd name="T83" fmla="*/ 2 h 254"/>
                <a:gd name="T84" fmla="*/ 17 w 310"/>
                <a:gd name="T85" fmla="*/ 2 h 254"/>
                <a:gd name="T86" fmla="*/ 10 w 310"/>
                <a:gd name="T87" fmla="*/ 1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Freeform 15"/>
            <p:cNvSpPr>
              <a:spLocks/>
            </p:cNvSpPr>
            <p:nvPr/>
          </p:nvSpPr>
          <p:spPr bwMode="gray">
            <a:xfrm>
              <a:off x="1709" y="1987"/>
              <a:ext cx="44" cy="37"/>
            </a:xfrm>
            <a:custGeom>
              <a:avLst/>
              <a:gdLst>
                <a:gd name="T0" fmla="*/ 3 w 59"/>
                <a:gd name="T1" fmla="*/ 0 h 50"/>
                <a:gd name="T2" fmla="*/ 0 w 59"/>
                <a:gd name="T3" fmla="*/ 1 h 50"/>
                <a:gd name="T4" fmla="*/ 4 w 59"/>
                <a:gd name="T5" fmla="*/ 5 h 50"/>
                <a:gd name="T6" fmla="*/ 6 w 59"/>
                <a:gd name="T7" fmla="*/ 6 h 50"/>
                <a:gd name="T8" fmla="*/ 7 w 59"/>
                <a:gd name="T9" fmla="*/ 4 h 50"/>
                <a:gd name="T10" fmla="*/ 5 w 59"/>
                <a:gd name="T11" fmla="*/ 1 h 50"/>
                <a:gd name="T12" fmla="*/ 3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Freeform 16"/>
            <p:cNvSpPr>
              <a:spLocks/>
            </p:cNvSpPr>
            <p:nvPr/>
          </p:nvSpPr>
          <p:spPr bwMode="gray">
            <a:xfrm>
              <a:off x="1625" y="2057"/>
              <a:ext cx="65" cy="42"/>
            </a:xfrm>
            <a:custGeom>
              <a:avLst/>
              <a:gdLst>
                <a:gd name="T0" fmla="*/ 6 w 86"/>
                <a:gd name="T1" fmla="*/ 1 h 57"/>
                <a:gd name="T2" fmla="*/ 4 w 86"/>
                <a:gd name="T3" fmla="*/ 3 h 57"/>
                <a:gd name="T4" fmla="*/ 2 w 86"/>
                <a:gd name="T5" fmla="*/ 3 h 57"/>
                <a:gd name="T6" fmla="*/ 2 w 86"/>
                <a:gd name="T7" fmla="*/ 7 h 57"/>
                <a:gd name="T8" fmla="*/ 11 w 86"/>
                <a:gd name="T9" fmla="*/ 4 h 57"/>
                <a:gd name="T10" fmla="*/ 12 w 86"/>
                <a:gd name="T11" fmla="*/ 2 h 57"/>
                <a:gd name="T12" fmla="*/ 8 w 86"/>
                <a:gd name="T13" fmla="*/ 1 h 57"/>
                <a:gd name="T14" fmla="*/ 6 w 86"/>
                <a:gd name="T15" fmla="*/ 1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Freeform 17"/>
            <p:cNvSpPr>
              <a:spLocks/>
            </p:cNvSpPr>
            <p:nvPr/>
          </p:nvSpPr>
          <p:spPr bwMode="gray">
            <a:xfrm>
              <a:off x="1693" y="2065"/>
              <a:ext cx="54" cy="25"/>
            </a:xfrm>
            <a:custGeom>
              <a:avLst/>
              <a:gdLst>
                <a:gd name="T0" fmla="*/ 5 w 73"/>
                <a:gd name="T1" fmla="*/ 0 h 34"/>
                <a:gd name="T2" fmla="*/ 1 w 73"/>
                <a:gd name="T3" fmla="*/ 2 h 34"/>
                <a:gd name="T4" fmla="*/ 3 w 73"/>
                <a:gd name="T5" fmla="*/ 4 h 34"/>
                <a:gd name="T6" fmla="*/ 7 w 73"/>
                <a:gd name="T7" fmla="*/ 3 h 34"/>
                <a:gd name="T8" fmla="*/ 7 w 73"/>
                <a:gd name="T9" fmla="*/ 2 h 34"/>
                <a:gd name="T10" fmla="*/ 5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Freeform 18"/>
            <p:cNvSpPr>
              <a:spLocks/>
            </p:cNvSpPr>
            <p:nvPr/>
          </p:nvSpPr>
          <p:spPr bwMode="gray">
            <a:xfrm>
              <a:off x="1664" y="2029"/>
              <a:ext cx="64" cy="34"/>
            </a:xfrm>
            <a:custGeom>
              <a:avLst/>
              <a:gdLst>
                <a:gd name="T0" fmla="*/ 8 w 85"/>
                <a:gd name="T1" fmla="*/ 2 h 45"/>
                <a:gd name="T2" fmla="*/ 4 w 85"/>
                <a:gd name="T3" fmla="*/ 2 h 45"/>
                <a:gd name="T4" fmla="*/ 0 w 85"/>
                <a:gd name="T5" fmla="*/ 3 h 45"/>
                <a:gd name="T6" fmla="*/ 6 w 85"/>
                <a:gd name="T7" fmla="*/ 5 h 45"/>
                <a:gd name="T8" fmla="*/ 8 w 85"/>
                <a:gd name="T9" fmla="*/ 6 h 45"/>
                <a:gd name="T10" fmla="*/ 11 w 85"/>
                <a:gd name="T11" fmla="*/ 3 h 45"/>
                <a:gd name="T12" fmla="*/ 11 w 85"/>
                <a:gd name="T13" fmla="*/ 2 h 45"/>
                <a:gd name="T14" fmla="*/ 8 w 85"/>
                <a:gd name="T15" fmla="*/ 0 h 45"/>
                <a:gd name="T16" fmla="*/ 8 w 85"/>
                <a:gd name="T17" fmla="*/ 2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Freeform 19"/>
            <p:cNvSpPr>
              <a:spLocks/>
            </p:cNvSpPr>
            <p:nvPr/>
          </p:nvSpPr>
          <p:spPr bwMode="gray">
            <a:xfrm>
              <a:off x="1637" y="1997"/>
              <a:ext cx="44" cy="24"/>
            </a:xfrm>
            <a:custGeom>
              <a:avLst/>
              <a:gdLst>
                <a:gd name="T0" fmla="*/ 2 w 58"/>
                <a:gd name="T1" fmla="*/ 2 h 31"/>
                <a:gd name="T2" fmla="*/ 0 w 58"/>
                <a:gd name="T3" fmla="*/ 3 h 31"/>
                <a:gd name="T4" fmla="*/ 3 w 58"/>
                <a:gd name="T5" fmla="*/ 5 h 31"/>
                <a:gd name="T6" fmla="*/ 4 w 58"/>
                <a:gd name="T7" fmla="*/ 3 h 31"/>
                <a:gd name="T8" fmla="*/ 8 w 58"/>
                <a:gd name="T9" fmla="*/ 2 h 31"/>
                <a:gd name="T10" fmla="*/ 6 w 58"/>
                <a:gd name="T11" fmla="*/ 0 h 31"/>
                <a:gd name="T12" fmla="*/ 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Freeform 20"/>
            <p:cNvSpPr>
              <a:spLocks/>
            </p:cNvSpPr>
            <p:nvPr/>
          </p:nvSpPr>
          <p:spPr bwMode="gray">
            <a:xfrm>
              <a:off x="1751" y="2000"/>
              <a:ext cx="114" cy="77"/>
            </a:xfrm>
            <a:custGeom>
              <a:avLst/>
              <a:gdLst>
                <a:gd name="T0" fmla="*/ 5 w 152"/>
                <a:gd name="T1" fmla="*/ 0 h 102"/>
                <a:gd name="T2" fmla="*/ 2 w 152"/>
                <a:gd name="T3" fmla="*/ 2 h 102"/>
                <a:gd name="T4" fmla="*/ 2 w 152"/>
                <a:gd name="T5" fmla="*/ 6 h 102"/>
                <a:gd name="T6" fmla="*/ 2 w 152"/>
                <a:gd name="T7" fmla="*/ 8 h 102"/>
                <a:gd name="T8" fmla="*/ 0 w 152"/>
                <a:gd name="T9" fmla="*/ 10 h 102"/>
                <a:gd name="T10" fmla="*/ 8 w 152"/>
                <a:gd name="T11" fmla="*/ 12 h 102"/>
                <a:gd name="T12" fmla="*/ 11 w 152"/>
                <a:gd name="T13" fmla="*/ 13 h 102"/>
                <a:gd name="T14" fmla="*/ 20 w 152"/>
                <a:gd name="T15" fmla="*/ 12 h 102"/>
                <a:gd name="T16" fmla="*/ 11 w 152"/>
                <a:gd name="T17" fmla="*/ 10 h 102"/>
                <a:gd name="T18" fmla="*/ 7 w 152"/>
                <a:gd name="T19" fmla="*/ 8 h 102"/>
                <a:gd name="T20" fmla="*/ 5 w 152"/>
                <a:gd name="T21" fmla="*/ 8 h 102"/>
                <a:gd name="T22" fmla="*/ 7 w 152"/>
                <a:gd name="T23" fmla="*/ 5 h 102"/>
                <a:gd name="T24" fmla="*/ 5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Freeform 21"/>
            <p:cNvSpPr>
              <a:spLocks/>
            </p:cNvSpPr>
            <p:nvPr/>
          </p:nvSpPr>
          <p:spPr bwMode="gray">
            <a:xfrm>
              <a:off x="664" y="2245"/>
              <a:ext cx="25" cy="15"/>
            </a:xfrm>
            <a:custGeom>
              <a:avLst/>
              <a:gdLst>
                <a:gd name="T0" fmla="*/ 4 w 34"/>
                <a:gd name="T1" fmla="*/ 0 h 20"/>
                <a:gd name="T2" fmla="*/ 3 w 34"/>
                <a:gd name="T3" fmla="*/ 2 h 20"/>
                <a:gd name="T4" fmla="*/ 1 w 34"/>
                <a:gd name="T5" fmla="*/ 2 h 20"/>
                <a:gd name="T6" fmla="*/ 1 w 34"/>
                <a:gd name="T7" fmla="*/ 2 h 20"/>
                <a:gd name="T8" fmla="*/ 4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Freeform 22"/>
            <p:cNvSpPr>
              <a:spLocks/>
            </p:cNvSpPr>
            <p:nvPr/>
          </p:nvSpPr>
          <p:spPr bwMode="gray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2 w 21"/>
                <a:gd name="T3" fmla="*/ 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Freeform 23"/>
            <p:cNvSpPr>
              <a:spLocks/>
            </p:cNvSpPr>
            <p:nvPr/>
          </p:nvSpPr>
          <p:spPr bwMode="gray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2 w 21"/>
                <a:gd name="T3" fmla="*/ 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Freeform 24"/>
            <p:cNvSpPr>
              <a:spLocks/>
            </p:cNvSpPr>
            <p:nvPr/>
          </p:nvSpPr>
          <p:spPr bwMode="gray">
            <a:xfrm>
              <a:off x="1628" y="2913"/>
              <a:ext cx="15" cy="12"/>
            </a:xfrm>
            <a:custGeom>
              <a:avLst/>
              <a:gdLst>
                <a:gd name="T0" fmla="*/ 1 w 21"/>
                <a:gd name="T1" fmla="*/ 0 h 16"/>
                <a:gd name="T2" fmla="*/ 1 w 21"/>
                <a:gd name="T3" fmla="*/ 2 h 16"/>
                <a:gd name="T4" fmla="*/ 1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Freeform 25"/>
            <p:cNvSpPr>
              <a:spLocks/>
            </p:cNvSpPr>
            <p:nvPr/>
          </p:nvSpPr>
          <p:spPr bwMode="gray">
            <a:xfrm>
              <a:off x="1752" y="2429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3 h 24"/>
                <a:gd name="T4" fmla="*/ 3 w 51"/>
                <a:gd name="T5" fmla="*/ 4 h 24"/>
                <a:gd name="T6" fmla="*/ 4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Freeform 26"/>
            <p:cNvSpPr>
              <a:spLocks/>
            </p:cNvSpPr>
            <p:nvPr/>
          </p:nvSpPr>
          <p:spPr bwMode="gray">
            <a:xfrm>
              <a:off x="1652" y="2224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3 h 24"/>
                <a:gd name="T4" fmla="*/ 3 w 51"/>
                <a:gd name="T5" fmla="*/ 4 h 24"/>
                <a:gd name="T6" fmla="*/ 4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Freeform 27"/>
            <p:cNvSpPr>
              <a:spLocks/>
            </p:cNvSpPr>
            <p:nvPr/>
          </p:nvSpPr>
          <p:spPr bwMode="gray">
            <a:xfrm>
              <a:off x="1717" y="2045"/>
              <a:ext cx="39" cy="18"/>
            </a:xfrm>
            <a:custGeom>
              <a:avLst/>
              <a:gdLst>
                <a:gd name="T0" fmla="*/ 2 w 51"/>
                <a:gd name="T1" fmla="*/ 0 h 24"/>
                <a:gd name="T2" fmla="*/ 2 w 51"/>
                <a:gd name="T3" fmla="*/ 3 h 24"/>
                <a:gd name="T4" fmla="*/ 4 w 51"/>
                <a:gd name="T5" fmla="*/ 4 h 24"/>
                <a:gd name="T6" fmla="*/ 5 w 51"/>
                <a:gd name="T7" fmla="*/ 2 h 24"/>
                <a:gd name="T8" fmla="*/ 2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Freeform 28"/>
            <p:cNvSpPr>
              <a:spLocks/>
            </p:cNvSpPr>
            <p:nvPr/>
          </p:nvSpPr>
          <p:spPr bwMode="gray">
            <a:xfrm>
              <a:off x="1780" y="2153"/>
              <a:ext cx="38" cy="18"/>
            </a:xfrm>
            <a:custGeom>
              <a:avLst/>
              <a:gdLst>
                <a:gd name="T0" fmla="*/ 1 w 51"/>
                <a:gd name="T1" fmla="*/ 0 h 24"/>
                <a:gd name="T2" fmla="*/ 1 w 51"/>
                <a:gd name="T3" fmla="*/ 3 h 24"/>
                <a:gd name="T4" fmla="*/ 3 w 51"/>
                <a:gd name="T5" fmla="*/ 4 h 24"/>
                <a:gd name="T6" fmla="*/ 4 w 51"/>
                <a:gd name="T7" fmla="*/ 2 h 24"/>
                <a:gd name="T8" fmla="*/ 1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Freeform 29"/>
            <p:cNvSpPr>
              <a:spLocks/>
            </p:cNvSpPr>
            <p:nvPr/>
          </p:nvSpPr>
          <p:spPr bwMode="gray">
            <a:xfrm>
              <a:off x="1796" y="1951"/>
              <a:ext cx="696" cy="346"/>
            </a:xfrm>
            <a:custGeom>
              <a:avLst/>
              <a:gdLst>
                <a:gd name="T0" fmla="*/ 4 w 929"/>
                <a:gd name="T1" fmla="*/ 7 h 462"/>
                <a:gd name="T2" fmla="*/ 1 w 929"/>
                <a:gd name="T3" fmla="*/ 12 h 462"/>
                <a:gd name="T4" fmla="*/ 4 w 929"/>
                <a:gd name="T5" fmla="*/ 13 h 462"/>
                <a:gd name="T6" fmla="*/ 2 w 929"/>
                <a:gd name="T7" fmla="*/ 16 h 462"/>
                <a:gd name="T8" fmla="*/ 13 w 929"/>
                <a:gd name="T9" fmla="*/ 18 h 462"/>
                <a:gd name="T10" fmla="*/ 19 w 929"/>
                <a:gd name="T11" fmla="*/ 17 h 462"/>
                <a:gd name="T12" fmla="*/ 33 w 929"/>
                <a:gd name="T13" fmla="*/ 10 h 462"/>
                <a:gd name="T14" fmla="*/ 40 w 929"/>
                <a:gd name="T15" fmla="*/ 9 h 462"/>
                <a:gd name="T16" fmla="*/ 43 w 929"/>
                <a:gd name="T17" fmla="*/ 10 h 462"/>
                <a:gd name="T18" fmla="*/ 36 w 929"/>
                <a:gd name="T19" fmla="*/ 12 h 462"/>
                <a:gd name="T20" fmla="*/ 32 w 929"/>
                <a:gd name="T21" fmla="*/ 14 h 462"/>
                <a:gd name="T22" fmla="*/ 33 w 929"/>
                <a:gd name="T23" fmla="*/ 16 h 462"/>
                <a:gd name="T24" fmla="*/ 34 w 929"/>
                <a:gd name="T25" fmla="*/ 21 h 462"/>
                <a:gd name="T26" fmla="*/ 46 w 929"/>
                <a:gd name="T27" fmla="*/ 25 h 462"/>
                <a:gd name="T28" fmla="*/ 44 w 929"/>
                <a:gd name="T29" fmla="*/ 28 h 462"/>
                <a:gd name="T30" fmla="*/ 49 w 929"/>
                <a:gd name="T31" fmla="*/ 32 h 462"/>
                <a:gd name="T32" fmla="*/ 46 w 929"/>
                <a:gd name="T33" fmla="*/ 35 h 462"/>
                <a:gd name="T34" fmla="*/ 43 w 929"/>
                <a:gd name="T35" fmla="*/ 39 h 462"/>
                <a:gd name="T36" fmla="*/ 39 w 929"/>
                <a:gd name="T37" fmla="*/ 43 h 462"/>
                <a:gd name="T38" fmla="*/ 39 w 929"/>
                <a:gd name="T39" fmla="*/ 56 h 462"/>
                <a:gd name="T40" fmla="*/ 44 w 929"/>
                <a:gd name="T41" fmla="*/ 59 h 462"/>
                <a:gd name="T42" fmla="*/ 51 w 929"/>
                <a:gd name="T43" fmla="*/ 59 h 462"/>
                <a:gd name="T44" fmla="*/ 55 w 929"/>
                <a:gd name="T45" fmla="*/ 56 h 462"/>
                <a:gd name="T46" fmla="*/ 67 w 929"/>
                <a:gd name="T47" fmla="*/ 47 h 462"/>
                <a:gd name="T48" fmla="*/ 76 w 929"/>
                <a:gd name="T49" fmla="*/ 44 h 462"/>
                <a:gd name="T50" fmla="*/ 86 w 929"/>
                <a:gd name="T51" fmla="*/ 41 h 462"/>
                <a:gd name="T52" fmla="*/ 95 w 929"/>
                <a:gd name="T53" fmla="*/ 38 h 462"/>
                <a:gd name="T54" fmla="*/ 101 w 929"/>
                <a:gd name="T55" fmla="*/ 34 h 462"/>
                <a:gd name="T56" fmla="*/ 106 w 929"/>
                <a:gd name="T57" fmla="*/ 26 h 462"/>
                <a:gd name="T58" fmla="*/ 106 w 929"/>
                <a:gd name="T59" fmla="*/ 20 h 462"/>
                <a:gd name="T60" fmla="*/ 106 w 929"/>
                <a:gd name="T61" fmla="*/ 16 h 462"/>
                <a:gd name="T62" fmla="*/ 110 w 929"/>
                <a:gd name="T63" fmla="*/ 12 h 462"/>
                <a:gd name="T64" fmla="*/ 116 w 929"/>
                <a:gd name="T65" fmla="*/ 12 h 462"/>
                <a:gd name="T66" fmla="*/ 122 w 929"/>
                <a:gd name="T67" fmla="*/ 7 h 462"/>
                <a:gd name="T68" fmla="*/ 118 w 929"/>
                <a:gd name="T69" fmla="*/ 7 h 462"/>
                <a:gd name="T70" fmla="*/ 112 w 929"/>
                <a:gd name="T71" fmla="*/ 5 h 462"/>
                <a:gd name="T72" fmla="*/ 105 w 929"/>
                <a:gd name="T73" fmla="*/ 3 h 462"/>
                <a:gd name="T74" fmla="*/ 85 w 929"/>
                <a:gd name="T75" fmla="*/ 3 h 462"/>
                <a:gd name="T76" fmla="*/ 77 w 929"/>
                <a:gd name="T77" fmla="*/ 5 h 462"/>
                <a:gd name="T78" fmla="*/ 73 w 929"/>
                <a:gd name="T79" fmla="*/ 5 h 462"/>
                <a:gd name="T80" fmla="*/ 68 w 929"/>
                <a:gd name="T81" fmla="*/ 7 h 462"/>
                <a:gd name="T82" fmla="*/ 64 w 929"/>
                <a:gd name="T83" fmla="*/ 4 h 462"/>
                <a:gd name="T84" fmla="*/ 57 w 929"/>
                <a:gd name="T85" fmla="*/ 5 h 462"/>
                <a:gd name="T86" fmla="*/ 48 w 929"/>
                <a:gd name="T87" fmla="*/ 7 h 462"/>
                <a:gd name="T88" fmla="*/ 55 w 929"/>
                <a:gd name="T89" fmla="*/ 5 h 462"/>
                <a:gd name="T90" fmla="*/ 46 w 929"/>
                <a:gd name="T91" fmla="*/ 1 h 462"/>
                <a:gd name="T92" fmla="*/ 44 w 929"/>
                <a:gd name="T93" fmla="*/ 1 h 462"/>
                <a:gd name="T94" fmla="*/ 41 w 929"/>
                <a:gd name="T95" fmla="*/ 1 h 462"/>
                <a:gd name="T96" fmla="*/ 32 w 929"/>
                <a:gd name="T97" fmla="*/ 2 h 462"/>
                <a:gd name="T98" fmla="*/ 21 w 929"/>
                <a:gd name="T99" fmla="*/ 4 h 462"/>
                <a:gd name="T100" fmla="*/ 14 w 929"/>
                <a:gd name="T101" fmla="*/ 3 h 462"/>
                <a:gd name="T102" fmla="*/ 15 w 929"/>
                <a:gd name="T103" fmla="*/ 9 h 462"/>
                <a:gd name="T104" fmla="*/ 13 w 929"/>
                <a:gd name="T105" fmla="*/ 7 h 462"/>
                <a:gd name="T106" fmla="*/ 7 w 929"/>
                <a:gd name="T107" fmla="*/ 5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Freeform 30"/>
            <p:cNvSpPr>
              <a:spLocks/>
            </p:cNvSpPr>
            <p:nvPr/>
          </p:nvSpPr>
          <p:spPr bwMode="gray">
            <a:xfrm>
              <a:off x="2009" y="2135"/>
              <a:ext cx="39" cy="24"/>
            </a:xfrm>
            <a:custGeom>
              <a:avLst/>
              <a:gdLst>
                <a:gd name="T0" fmla="*/ 5 w 52"/>
                <a:gd name="T1" fmla="*/ 0 h 32"/>
                <a:gd name="T2" fmla="*/ 2 w 52"/>
                <a:gd name="T3" fmla="*/ 2 h 32"/>
                <a:gd name="T4" fmla="*/ 4 w 52"/>
                <a:gd name="T5" fmla="*/ 4 h 32"/>
                <a:gd name="T6" fmla="*/ 6 w 52"/>
                <a:gd name="T7" fmla="*/ 4 h 32"/>
                <a:gd name="T8" fmla="*/ 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Freeform 31"/>
            <p:cNvSpPr>
              <a:spLocks/>
            </p:cNvSpPr>
            <p:nvPr/>
          </p:nvSpPr>
          <p:spPr bwMode="gray">
            <a:xfrm>
              <a:off x="2292" y="2201"/>
              <a:ext cx="128" cy="54"/>
            </a:xfrm>
            <a:custGeom>
              <a:avLst/>
              <a:gdLst>
                <a:gd name="T0" fmla="*/ 13 w 172"/>
                <a:gd name="T1" fmla="*/ 2 h 72"/>
                <a:gd name="T2" fmla="*/ 8 w 172"/>
                <a:gd name="T3" fmla="*/ 2 h 72"/>
                <a:gd name="T4" fmla="*/ 7 w 172"/>
                <a:gd name="T5" fmla="*/ 0 h 72"/>
                <a:gd name="T6" fmla="*/ 0 w 172"/>
                <a:gd name="T7" fmla="*/ 4 h 72"/>
                <a:gd name="T8" fmla="*/ 4 w 172"/>
                <a:gd name="T9" fmla="*/ 5 h 72"/>
                <a:gd name="T10" fmla="*/ 5 w 172"/>
                <a:gd name="T11" fmla="*/ 8 h 72"/>
                <a:gd name="T12" fmla="*/ 8 w 172"/>
                <a:gd name="T13" fmla="*/ 9 h 72"/>
                <a:gd name="T14" fmla="*/ 10 w 172"/>
                <a:gd name="T15" fmla="*/ 9 h 72"/>
                <a:gd name="T16" fmla="*/ 16 w 172"/>
                <a:gd name="T17" fmla="*/ 8 h 72"/>
                <a:gd name="T18" fmla="*/ 22 w 172"/>
                <a:gd name="T19" fmla="*/ 5 h 72"/>
                <a:gd name="T20" fmla="*/ 19 w 172"/>
                <a:gd name="T21" fmla="*/ 2 h 72"/>
                <a:gd name="T22" fmla="*/ 17 w 172"/>
                <a:gd name="T23" fmla="*/ 2 h 72"/>
                <a:gd name="T24" fmla="*/ 13 w 172"/>
                <a:gd name="T25" fmla="*/ 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4" name="Freeform 32"/>
            <p:cNvSpPr>
              <a:spLocks/>
            </p:cNvSpPr>
            <p:nvPr/>
          </p:nvSpPr>
          <p:spPr bwMode="gray">
            <a:xfrm>
              <a:off x="2393" y="2038"/>
              <a:ext cx="39" cy="24"/>
            </a:xfrm>
            <a:custGeom>
              <a:avLst/>
              <a:gdLst>
                <a:gd name="T0" fmla="*/ 5 w 52"/>
                <a:gd name="T1" fmla="*/ 0 h 32"/>
                <a:gd name="T2" fmla="*/ 2 w 52"/>
                <a:gd name="T3" fmla="*/ 2 h 32"/>
                <a:gd name="T4" fmla="*/ 4 w 52"/>
                <a:gd name="T5" fmla="*/ 4 h 32"/>
                <a:gd name="T6" fmla="*/ 6 w 52"/>
                <a:gd name="T7" fmla="*/ 4 h 32"/>
                <a:gd name="T8" fmla="*/ 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Freeform 33"/>
            <p:cNvSpPr>
              <a:spLocks/>
            </p:cNvSpPr>
            <p:nvPr/>
          </p:nvSpPr>
          <p:spPr bwMode="gray">
            <a:xfrm>
              <a:off x="2662" y="2006"/>
              <a:ext cx="155" cy="63"/>
            </a:xfrm>
            <a:custGeom>
              <a:avLst/>
              <a:gdLst>
                <a:gd name="T0" fmla="*/ 26 w 206"/>
                <a:gd name="T1" fmla="*/ 1 h 85"/>
                <a:gd name="T2" fmla="*/ 14 w 206"/>
                <a:gd name="T3" fmla="*/ 1 h 85"/>
                <a:gd name="T4" fmla="*/ 15 w 206"/>
                <a:gd name="T5" fmla="*/ 3 h 85"/>
                <a:gd name="T6" fmla="*/ 15 w 206"/>
                <a:gd name="T7" fmla="*/ 4 h 85"/>
                <a:gd name="T8" fmla="*/ 13 w 206"/>
                <a:gd name="T9" fmla="*/ 3 h 85"/>
                <a:gd name="T10" fmla="*/ 11 w 206"/>
                <a:gd name="T11" fmla="*/ 2 h 85"/>
                <a:gd name="T12" fmla="*/ 4 w 206"/>
                <a:gd name="T13" fmla="*/ 3 h 85"/>
                <a:gd name="T14" fmla="*/ 5 w 206"/>
                <a:gd name="T15" fmla="*/ 6 h 85"/>
                <a:gd name="T16" fmla="*/ 8 w 206"/>
                <a:gd name="T17" fmla="*/ 7 h 85"/>
                <a:gd name="T18" fmla="*/ 11 w 206"/>
                <a:gd name="T19" fmla="*/ 9 h 85"/>
                <a:gd name="T20" fmla="*/ 13 w 206"/>
                <a:gd name="T21" fmla="*/ 10 h 85"/>
                <a:gd name="T22" fmla="*/ 15 w 206"/>
                <a:gd name="T23" fmla="*/ 8 h 85"/>
                <a:gd name="T24" fmla="*/ 17 w 206"/>
                <a:gd name="T25" fmla="*/ 7 h 85"/>
                <a:gd name="T26" fmla="*/ 17 w 206"/>
                <a:gd name="T27" fmla="*/ 5 h 85"/>
                <a:gd name="T28" fmla="*/ 23 w 206"/>
                <a:gd name="T29" fmla="*/ 4 h 85"/>
                <a:gd name="T30" fmla="*/ 26 w 206"/>
                <a:gd name="T31" fmla="*/ 4 h 85"/>
                <a:gd name="T32" fmla="*/ 27 w 206"/>
                <a:gd name="T33" fmla="*/ 3 h 85"/>
                <a:gd name="T34" fmla="*/ 26 w 206"/>
                <a:gd name="T35" fmla="*/ 1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Freeform 34"/>
            <p:cNvSpPr>
              <a:spLocks/>
            </p:cNvSpPr>
            <p:nvPr/>
          </p:nvSpPr>
          <p:spPr bwMode="gray">
            <a:xfrm>
              <a:off x="2759" y="2039"/>
              <a:ext cx="48" cy="21"/>
            </a:xfrm>
            <a:custGeom>
              <a:avLst/>
              <a:gdLst>
                <a:gd name="T0" fmla="*/ 5 w 64"/>
                <a:gd name="T1" fmla="*/ 2 h 28"/>
                <a:gd name="T2" fmla="*/ 2 w 64"/>
                <a:gd name="T3" fmla="*/ 2 h 28"/>
                <a:gd name="T4" fmla="*/ 3 w 64"/>
                <a:gd name="T5" fmla="*/ 4 h 28"/>
                <a:gd name="T6" fmla="*/ 7 w 64"/>
                <a:gd name="T7" fmla="*/ 2 h 28"/>
                <a:gd name="T8" fmla="*/ 5 w 64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Freeform 35"/>
            <p:cNvSpPr>
              <a:spLocks/>
            </p:cNvSpPr>
            <p:nvPr/>
          </p:nvSpPr>
          <p:spPr bwMode="gray">
            <a:xfrm>
              <a:off x="2467" y="2311"/>
              <a:ext cx="109" cy="132"/>
            </a:xfrm>
            <a:custGeom>
              <a:avLst/>
              <a:gdLst>
                <a:gd name="T0" fmla="*/ 3 w 146"/>
                <a:gd name="T1" fmla="*/ 2 h 176"/>
                <a:gd name="T2" fmla="*/ 0 w 146"/>
                <a:gd name="T3" fmla="*/ 3 h 176"/>
                <a:gd name="T4" fmla="*/ 1 w 146"/>
                <a:gd name="T5" fmla="*/ 6 h 176"/>
                <a:gd name="T6" fmla="*/ 4 w 146"/>
                <a:gd name="T7" fmla="*/ 12 h 176"/>
                <a:gd name="T8" fmla="*/ 7 w 146"/>
                <a:gd name="T9" fmla="*/ 13 h 176"/>
                <a:gd name="T10" fmla="*/ 7 w 146"/>
                <a:gd name="T11" fmla="*/ 14 h 176"/>
                <a:gd name="T12" fmla="*/ 4 w 146"/>
                <a:gd name="T13" fmla="*/ 15 h 176"/>
                <a:gd name="T14" fmla="*/ 2 w 146"/>
                <a:gd name="T15" fmla="*/ 17 h 176"/>
                <a:gd name="T16" fmla="*/ 2 w 146"/>
                <a:gd name="T17" fmla="*/ 18 h 176"/>
                <a:gd name="T18" fmla="*/ 4 w 146"/>
                <a:gd name="T19" fmla="*/ 19 h 176"/>
                <a:gd name="T20" fmla="*/ 2 w 146"/>
                <a:gd name="T21" fmla="*/ 23 h 176"/>
                <a:gd name="T22" fmla="*/ 2 w 146"/>
                <a:gd name="T23" fmla="*/ 23 h 176"/>
                <a:gd name="T24" fmla="*/ 4 w 146"/>
                <a:gd name="T25" fmla="*/ 23 h 176"/>
                <a:gd name="T26" fmla="*/ 7 w 146"/>
                <a:gd name="T27" fmla="*/ 23 h 176"/>
                <a:gd name="T28" fmla="*/ 12 w 146"/>
                <a:gd name="T29" fmla="*/ 23 h 176"/>
                <a:gd name="T30" fmla="*/ 14 w 146"/>
                <a:gd name="T31" fmla="*/ 23 h 176"/>
                <a:gd name="T32" fmla="*/ 16 w 146"/>
                <a:gd name="T33" fmla="*/ 23 h 176"/>
                <a:gd name="T34" fmla="*/ 16 w 146"/>
                <a:gd name="T35" fmla="*/ 19 h 176"/>
                <a:gd name="T36" fmla="*/ 19 w 146"/>
                <a:gd name="T37" fmla="*/ 18 h 176"/>
                <a:gd name="T38" fmla="*/ 14 w 146"/>
                <a:gd name="T39" fmla="*/ 14 h 176"/>
                <a:gd name="T40" fmla="*/ 12 w 146"/>
                <a:gd name="T41" fmla="*/ 11 h 176"/>
                <a:gd name="T42" fmla="*/ 10 w 146"/>
                <a:gd name="T43" fmla="*/ 10 h 176"/>
                <a:gd name="T44" fmla="*/ 8 w 146"/>
                <a:gd name="T45" fmla="*/ 8 h 176"/>
                <a:gd name="T46" fmla="*/ 11 w 146"/>
                <a:gd name="T47" fmla="*/ 6 h 176"/>
                <a:gd name="T48" fmla="*/ 8 w 146"/>
                <a:gd name="T49" fmla="*/ 5 h 176"/>
                <a:gd name="T50" fmla="*/ 9 w 146"/>
                <a:gd name="T51" fmla="*/ 2 h 176"/>
                <a:gd name="T52" fmla="*/ 5 w 146"/>
                <a:gd name="T53" fmla="*/ 1 h 176"/>
                <a:gd name="T54" fmla="*/ 4 w 146"/>
                <a:gd name="T55" fmla="*/ 2 h 176"/>
                <a:gd name="T56" fmla="*/ 3 w 146"/>
                <a:gd name="T57" fmla="*/ 2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Freeform 36"/>
            <p:cNvSpPr>
              <a:spLocks/>
            </p:cNvSpPr>
            <p:nvPr/>
          </p:nvSpPr>
          <p:spPr bwMode="gray">
            <a:xfrm>
              <a:off x="2413" y="2359"/>
              <a:ext cx="69" cy="68"/>
            </a:xfrm>
            <a:custGeom>
              <a:avLst/>
              <a:gdLst>
                <a:gd name="T0" fmla="*/ 8 w 92"/>
                <a:gd name="T1" fmla="*/ 1 h 92"/>
                <a:gd name="T2" fmla="*/ 11 w 92"/>
                <a:gd name="T3" fmla="*/ 1 h 92"/>
                <a:gd name="T4" fmla="*/ 13 w 92"/>
                <a:gd name="T5" fmla="*/ 3 h 92"/>
                <a:gd name="T6" fmla="*/ 11 w 92"/>
                <a:gd name="T7" fmla="*/ 5 h 92"/>
                <a:gd name="T8" fmla="*/ 6 w 92"/>
                <a:gd name="T9" fmla="*/ 9 h 92"/>
                <a:gd name="T10" fmla="*/ 2 w 92"/>
                <a:gd name="T11" fmla="*/ 11 h 92"/>
                <a:gd name="T12" fmla="*/ 2 w 92"/>
                <a:gd name="T13" fmla="*/ 9 h 92"/>
                <a:gd name="T14" fmla="*/ 2 w 92"/>
                <a:gd name="T15" fmla="*/ 7 h 92"/>
                <a:gd name="T16" fmla="*/ 2 w 92"/>
                <a:gd name="T17" fmla="*/ 5 h 92"/>
                <a:gd name="T18" fmla="*/ 6 w 92"/>
                <a:gd name="T19" fmla="*/ 4 h 92"/>
                <a:gd name="T20" fmla="*/ 8 w 92"/>
                <a:gd name="T21" fmla="*/ 1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Freeform 37"/>
            <p:cNvSpPr>
              <a:spLocks/>
            </p:cNvSpPr>
            <p:nvPr/>
          </p:nvSpPr>
          <p:spPr bwMode="gray">
            <a:xfrm>
              <a:off x="4099" y="3502"/>
              <a:ext cx="474" cy="495"/>
            </a:xfrm>
            <a:custGeom>
              <a:avLst/>
              <a:gdLst>
                <a:gd name="T0" fmla="*/ 28 w 633"/>
                <a:gd name="T1" fmla="*/ 2 h 660"/>
                <a:gd name="T2" fmla="*/ 23 w 633"/>
                <a:gd name="T3" fmla="*/ 2 h 660"/>
                <a:gd name="T4" fmla="*/ 19 w 633"/>
                <a:gd name="T5" fmla="*/ 7 h 660"/>
                <a:gd name="T6" fmla="*/ 13 w 633"/>
                <a:gd name="T7" fmla="*/ 8 h 660"/>
                <a:gd name="T8" fmla="*/ 10 w 633"/>
                <a:gd name="T9" fmla="*/ 10 h 660"/>
                <a:gd name="T10" fmla="*/ 9 w 633"/>
                <a:gd name="T11" fmla="*/ 15 h 660"/>
                <a:gd name="T12" fmla="*/ 4 w 633"/>
                <a:gd name="T13" fmla="*/ 23 h 660"/>
                <a:gd name="T14" fmla="*/ 0 w 633"/>
                <a:gd name="T15" fmla="*/ 24 h 660"/>
                <a:gd name="T16" fmla="*/ 9 w 633"/>
                <a:gd name="T17" fmla="*/ 43 h 660"/>
                <a:gd name="T18" fmla="*/ 16 w 633"/>
                <a:gd name="T19" fmla="*/ 57 h 660"/>
                <a:gd name="T20" fmla="*/ 19 w 633"/>
                <a:gd name="T21" fmla="*/ 59 h 660"/>
                <a:gd name="T22" fmla="*/ 22 w 633"/>
                <a:gd name="T23" fmla="*/ 60 h 660"/>
                <a:gd name="T24" fmla="*/ 30 w 633"/>
                <a:gd name="T25" fmla="*/ 57 h 660"/>
                <a:gd name="T26" fmla="*/ 33 w 633"/>
                <a:gd name="T27" fmla="*/ 56 h 660"/>
                <a:gd name="T28" fmla="*/ 39 w 633"/>
                <a:gd name="T29" fmla="*/ 60 h 660"/>
                <a:gd name="T30" fmla="*/ 43 w 633"/>
                <a:gd name="T31" fmla="*/ 70 h 660"/>
                <a:gd name="T32" fmla="*/ 44 w 633"/>
                <a:gd name="T33" fmla="*/ 70 h 660"/>
                <a:gd name="T34" fmla="*/ 46 w 633"/>
                <a:gd name="T35" fmla="*/ 68 h 660"/>
                <a:gd name="T36" fmla="*/ 49 w 633"/>
                <a:gd name="T37" fmla="*/ 73 h 660"/>
                <a:gd name="T38" fmla="*/ 53 w 633"/>
                <a:gd name="T39" fmla="*/ 77 h 660"/>
                <a:gd name="T40" fmla="*/ 58 w 633"/>
                <a:gd name="T41" fmla="*/ 80 h 660"/>
                <a:gd name="T42" fmla="*/ 58 w 633"/>
                <a:gd name="T43" fmla="*/ 82 h 660"/>
                <a:gd name="T44" fmla="*/ 60 w 633"/>
                <a:gd name="T45" fmla="*/ 83 h 660"/>
                <a:gd name="T46" fmla="*/ 64 w 633"/>
                <a:gd name="T47" fmla="*/ 87 h 660"/>
                <a:gd name="T48" fmla="*/ 65 w 633"/>
                <a:gd name="T49" fmla="*/ 85 h 660"/>
                <a:gd name="T50" fmla="*/ 71 w 633"/>
                <a:gd name="T51" fmla="*/ 88 h 660"/>
                <a:gd name="T52" fmla="*/ 77 w 633"/>
                <a:gd name="T53" fmla="*/ 87 h 660"/>
                <a:gd name="T54" fmla="*/ 82 w 633"/>
                <a:gd name="T55" fmla="*/ 71 h 660"/>
                <a:gd name="T56" fmla="*/ 83 w 633"/>
                <a:gd name="T57" fmla="*/ 62 h 660"/>
                <a:gd name="T58" fmla="*/ 82 w 633"/>
                <a:gd name="T59" fmla="*/ 49 h 660"/>
                <a:gd name="T60" fmla="*/ 70 w 633"/>
                <a:gd name="T61" fmla="*/ 36 h 660"/>
                <a:gd name="T62" fmla="*/ 70 w 633"/>
                <a:gd name="T63" fmla="*/ 32 h 660"/>
                <a:gd name="T64" fmla="*/ 61 w 633"/>
                <a:gd name="T65" fmla="*/ 24 h 660"/>
                <a:gd name="T66" fmla="*/ 62 w 633"/>
                <a:gd name="T67" fmla="*/ 21 h 660"/>
                <a:gd name="T68" fmla="*/ 60 w 633"/>
                <a:gd name="T69" fmla="*/ 17 h 660"/>
                <a:gd name="T70" fmla="*/ 55 w 633"/>
                <a:gd name="T71" fmla="*/ 11 h 660"/>
                <a:gd name="T72" fmla="*/ 52 w 633"/>
                <a:gd name="T73" fmla="*/ 5 h 660"/>
                <a:gd name="T74" fmla="*/ 51 w 633"/>
                <a:gd name="T75" fmla="*/ 2 h 660"/>
                <a:gd name="T76" fmla="*/ 48 w 633"/>
                <a:gd name="T77" fmla="*/ 20 h 660"/>
                <a:gd name="T78" fmla="*/ 43 w 633"/>
                <a:gd name="T79" fmla="*/ 15 h 660"/>
                <a:gd name="T80" fmla="*/ 39 w 633"/>
                <a:gd name="T81" fmla="*/ 14 h 660"/>
                <a:gd name="T82" fmla="*/ 36 w 633"/>
                <a:gd name="T83" fmla="*/ 12 h 660"/>
                <a:gd name="T84" fmla="*/ 34 w 633"/>
                <a:gd name="T85" fmla="*/ 8 h 660"/>
                <a:gd name="T86" fmla="*/ 37 w 633"/>
                <a:gd name="T87" fmla="*/ 8 h 660"/>
                <a:gd name="T88" fmla="*/ 32 w 633"/>
                <a:gd name="T89" fmla="*/ 2 h 660"/>
                <a:gd name="T90" fmla="*/ 28 w 633"/>
                <a:gd name="T91" fmla="*/ 2 h 660"/>
                <a:gd name="T92" fmla="*/ 27 w 633"/>
                <a:gd name="T93" fmla="*/ 2 h 660"/>
                <a:gd name="T94" fmla="*/ 28 w 633"/>
                <a:gd name="T95" fmla="*/ 2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Freeform 38"/>
            <p:cNvSpPr>
              <a:spLocks/>
            </p:cNvSpPr>
            <p:nvPr/>
          </p:nvSpPr>
          <p:spPr bwMode="gray">
            <a:xfrm>
              <a:off x="4246" y="3241"/>
              <a:ext cx="319" cy="210"/>
            </a:xfrm>
            <a:custGeom>
              <a:avLst/>
              <a:gdLst>
                <a:gd name="T0" fmla="*/ 10 w 426"/>
                <a:gd name="T1" fmla="*/ 8 h 280"/>
                <a:gd name="T2" fmla="*/ 9 w 426"/>
                <a:gd name="T3" fmla="*/ 5 h 280"/>
                <a:gd name="T4" fmla="*/ 8 w 426"/>
                <a:gd name="T5" fmla="*/ 2 h 280"/>
                <a:gd name="T6" fmla="*/ 7 w 426"/>
                <a:gd name="T7" fmla="*/ 2 h 280"/>
                <a:gd name="T8" fmla="*/ 2 w 426"/>
                <a:gd name="T9" fmla="*/ 2 h 280"/>
                <a:gd name="T10" fmla="*/ 5 w 426"/>
                <a:gd name="T11" fmla="*/ 5 h 280"/>
                <a:gd name="T12" fmla="*/ 6 w 426"/>
                <a:gd name="T13" fmla="*/ 7 h 280"/>
                <a:gd name="T14" fmla="*/ 3 w 426"/>
                <a:gd name="T15" fmla="*/ 9 h 280"/>
                <a:gd name="T16" fmla="*/ 12 w 426"/>
                <a:gd name="T17" fmla="*/ 12 h 280"/>
                <a:gd name="T18" fmla="*/ 16 w 426"/>
                <a:gd name="T19" fmla="*/ 14 h 280"/>
                <a:gd name="T20" fmla="*/ 16 w 426"/>
                <a:gd name="T21" fmla="*/ 17 h 280"/>
                <a:gd name="T22" fmla="*/ 19 w 426"/>
                <a:gd name="T23" fmla="*/ 17 h 280"/>
                <a:gd name="T24" fmla="*/ 19 w 426"/>
                <a:gd name="T25" fmla="*/ 21 h 280"/>
                <a:gd name="T26" fmla="*/ 17 w 426"/>
                <a:gd name="T27" fmla="*/ 26 h 280"/>
                <a:gd name="T28" fmla="*/ 24 w 426"/>
                <a:gd name="T29" fmla="*/ 25 h 280"/>
                <a:gd name="T30" fmla="*/ 25 w 426"/>
                <a:gd name="T31" fmla="*/ 29 h 280"/>
                <a:gd name="T32" fmla="*/ 28 w 426"/>
                <a:gd name="T33" fmla="*/ 30 h 280"/>
                <a:gd name="T34" fmla="*/ 30 w 426"/>
                <a:gd name="T35" fmla="*/ 30 h 280"/>
                <a:gd name="T36" fmla="*/ 33 w 426"/>
                <a:gd name="T37" fmla="*/ 30 h 280"/>
                <a:gd name="T38" fmla="*/ 37 w 426"/>
                <a:gd name="T39" fmla="*/ 26 h 280"/>
                <a:gd name="T40" fmla="*/ 44 w 426"/>
                <a:gd name="T41" fmla="*/ 33 h 280"/>
                <a:gd name="T42" fmla="*/ 48 w 426"/>
                <a:gd name="T43" fmla="*/ 38 h 280"/>
                <a:gd name="T44" fmla="*/ 48 w 426"/>
                <a:gd name="T45" fmla="*/ 30 h 280"/>
                <a:gd name="T46" fmla="*/ 44 w 426"/>
                <a:gd name="T47" fmla="*/ 26 h 280"/>
                <a:gd name="T48" fmla="*/ 49 w 426"/>
                <a:gd name="T49" fmla="*/ 23 h 280"/>
                <a:gd name="T50" fmla="*/ 54 w 426"/>
                <a:gd name="T51" fmla="*/ 21 h 280"/>
                <a:gd name="T52" fmla="*/ 56 w 426"/>
                <a:gd name="T53" fmla="*/ 20 h 280"/>
                <a:gd name="T54" fmla="*/ 56 w 426"/>
                <a:gd name="T55" fmla="*/ 19 h 280"/>
                <a:gd name="T56" fmla="*/ 47 w 426"/>
                <a:gd name="T57" fmla="*/ 20 h 280"/>
                <a:gd name="T58" fmla="*/ 40 w 426"/>
                <a:gd name="T59" fmla="*/ 19 h 280"/>
                <a:gd name="T60" fmla="*/ 39 w 426"/>
                <a:gd name="T61" fmla="*/ 17 h 280"/>
                <a:gd name="T62" fmla="*/ 39 w 426"/>
                <a:gd name="T63" fmla="*/ 16 h 280"/>
                <a:gd name="T64" fmla="*/ 29 w 426"/>
                <a:gd name="T65" fmla="*/ 11 h 280"/>
                <a:gd name="T66" fmla="*/ 21 w 426"/>
                <a:gd name="T67" fmla="*/ 8 h 280"/>
                <a:gd name="T68" fmla="*/ 18 w 426"/>
                <a:gd name="T69" fmla="*/ 7 h 280"/>
                <a:gd name="T70" fmla="*/ 10 w 426"/>
                <a:gd name="T71" fmla="*/ 7 h 280"/>
                <a:gd name="T72" fmla="*/ 9 w 426"/>
                <a:gd name="T73" fmla="*/ 4 h 280"/>
                <a:gd name="T74" fmla="*/ 9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Freeform 39"/>
            <p:cNvSpPr>
              <a:spLocks/>
            </p:cNvSpPr>
            <p:nvPr/>
          </p:nvSpPr>
          <p:spPr bwMode="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 w 416"/>
                <a:gd name="T3" fmla="*/ 5 h 282"/>
                <a:gd name="T4" fmla="*/ 4 w 416"/>
                <a:gd name="T5" fmla="*/ 7 h 282"/>
                <a:gd name="T6" fmla="*/ 10 w 416"/>
                <a:gd name="T7" fmla="*/ 12 h 282"/>
                <a:gd name="T8" fmla="*/ 16 w 416"/>
                <a:gd name="T9" fmla="*/ 15 h 282"/>
                <a:gd name="T10" fmla="*/ 17 w 416"/>
                <a:gd name="T11" fmla="*/ 16 h 282"/>
                <a:gd name="T12" fmla="*/ 18 w 416"/>
                <a:gd name="T13" fmla="*/ 22 h 282"/>
                <a:gd name="T14" fmla="*/ 16 w 416"/>
                <a:gd name="T15" fmla="*/ 26 h 282"/>
                <a:gd name="T16" fmla="*/ 18 w 416"/>
                <a:gd name="T17" fmla="*/ 25 h 282"/>
                <a:gd name="T18" fmla="*/ 19 w 416"/>
                <a:gd name="T19" fmla="*/ 25 h 282"/>
                <a:gd name="T20" fmla="*/ 21 w 416"/>
                <a:gd name="T21" fmla="*/ 26 h 282"/>
                <a:gd name="T22" fmla="*/ 24 w 416"/>
                <a:gd name="T23" fmla="*/ 28 h 282"/>
                <a:gd name="T24" fmla="*/ 28 w 416"/>
                <a:gd name="T25" fmla="*/ 31 h 282"/>
                <a:gd name="T26" fmla="*/ 31 w 416"/>
                <a:gd name="T27" fmla="*/ 29 h 282"/>
                <a:gd name="T28" fmla="*/ 32 w 416"/>
                <a:gd name="T29" fmla="*/ 25 h 282"/>
                <a:gd name="T30" fmla="*/ 35 w 416"/>
                <a:gd name="T31" fmla="*/ 26 h 282"/>
                <a:gd name="T32" fmla="*/ 38 w 416"/>
                <a:gd name="T33" fmla="*/ 28 h 282"/>
                <a:gd name="T34" fmla="*/ 44 w 416"/>
                <a:gd name="T35" fmla="*/ 37 h 282"/>
                <a:gd name="T36" fmla="*/ 46 w 416"/>
                <a:gd name="T37" fmla="*/ 37 h 282"/>
                <a:gd name="T38" fmla="*/ 46 w 416"/>
                <a:gd name="T39" fmla="*/ 33 h 282"/>
                <a:gd name="T40" fmla="*/ 41 w 416"/>
                <a:gd name="T41" fmla="*/ 25 h 282"/>
                <a:gd name="T42" fmla="*/ 47 w 416"/>
                <a:gd name="T43" fmla="*/ 23 h 282"/>
                <a:gd name="T44" fmla="*/ 53 w 416"/>
                <a:gd name="T45" fmla="*/ 19 h 282"/>
                <a:gd name="T46" fmla="*/ 54 w 416"/>
                <a:gd name="T47" fmla="*/ 16 h 282"/>
                <a:gd name="T48" fmla="*/ 48 w 416"/>
                <a:gd name="T49" fmla="*/ 18 h 282"/>
                <a:gd name="T50" fmla="*/ 40 w 416"/>
                <a:gd name="T51" fmla="*/ 18 h 282"/>
                <a:gd name="T52" fmla="*/ 34 w 416"/>
                <a:gd name="T53" fmla="*/ 13 h 282"/>
                <a:gd name="T54" fmla="*/ 24 w 416"/>
                <a:gd name="T55" fmla="*/ 7 h 282"/>
                <a:gd name="T56" fmla="*/ 17 w 416"/>
                <a:gd name="T57" fmla="*/ 4 h 282"/>
                <a:gd name="T58" fmla="*/ 12 w 416"/>
                <a:gd name="T59" fmla="*/ 5 h 282"/>
                <a:gd name="T60" fmla="*/ 10 w 416"/>
                <a:gd name="T61" fmla="*/ 7 h 282"/>
                <a:gd name="T62" fmla="*/ 7 w 416"/>
                <a:gd name="T63" fmla="*/ 2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6"/>
                <a:gd name="T100" fmla="*/ 0 h 282"/>
                <a:gd name="T101" fmla="*/ 416 w 416"/>
                <a:gd name="T102" fmla="*/ 282 h 2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Freeform 40"/>
            <p:cNvSpPr>
              <a:spLocks/>
            </p:cNvSpPr>
            <p:nvPr/>
          </p:nvSpPr>
          <p:spPr bwMode="gray">
            <a:xfrm>
              <a:off x="4485" y="4013"/>
              <a:ext cx="45" cy="58"/>
            </a:xfrm>
            <a:custGeom>
              <a:avLst/>
              <a:gdLst>
                <a:gd name="T0" fmla="*/ 5 w 60"/>
                <a:gd name="T1" fmla="*/ 2 h 78"/>
                <a:gd name="T2" fmla="*/ 0 w 60"/>
                <a:gd name="T3" fmla="*/ 2 h 78"/>
                <a:gd name="T4" fmla="*/ 3 w 60"/>
                <a:gd name="T5" fmla="*/ 5 h 78"/>
                <a:gd name="T6" fmla="*/ 4 w 60"/>
                <a:gd name="T7" fmla="*/ 8 h 78"/>
                <a:gd name="T8" fmla="*/ 5 w 60"/>
                <a:gd name="T9" fmla="*/ 10 h 78"/>
                <a:gd name="T10" fmla="*/ 8 w 60"/>
                <a:gd name="T11" fmla="*/ 7 h 78"/>
                <a:gd name="T12" fmla="*/ 5 w 60"/>
                <a:gd name="T13" fmla="*/ 2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Freeform 41"/>
            <p:cNvSpPr>
              <a:spLocks/>
            </p:cNvSpPr>
            <p:nvPr/>
          </p:nvSpPr>
          <p:spPr bwMode="gray">
            <a:xfrm>
              <a:off x="4621" y="3923"/>
              <a:ext cx="164" cy="85"/>
            </a:xfrm>
            <a:custGeom>
              <a:avLst/>
              <a:gdLst>
                <a:gd name="T0" fmla="*/ 5 w 219"/>
                <a:gd name="T1" fmla="*/ 10 h 113"/>
                <a:gd name="T2" fmla="*/ 5 w 219"/>
                <a:gd name="T3" fmla="*/ 8 h 113"/>
                <a:gd name="T4" fmla="*/ 1 w 219"/>
                <a:gd name="T5" fmla="*/ 10 h 113"/>
                <a:gd name="T6" fmla="*/ 5 w 219"/>
                <a:gd name="T7" fmla="*/ 15 h 113"/>
                <a:gd name="T8" fmla="*/ 16 w 219"/>
                <a:gd name="T9" fmla="*/ 13 h 113"/>
                <a:gd name="T10" fmla="*/ 19 w 219"/>
                <a:gd name="T11" fmla="*/ 10 h 113"/>
                <a:gd name="T12" fmla="*/ 22 w 219"/>
                <a:gd name="T13" fmla="*/ 9 h 113"/>
                <a:gd name="T14" fmla="*/ 29 w 219"/>
                <a:gd name="T15" fmla="*/ 3 h 113"/>
                <a:gd name="T16" fmla="*/ 28 w 219"/>
                <a:gd name="T17" fmla="*/ 0 h 113"/>
                <a:gd name="T18" fmla="*/ 23 w 219"/>
                <a:gd name="T19" fmla="*/ 3 h 113"/>
                <a:gd name="T20" fmla="*/ 14 w 219"/>
                <a:gd name="T21" fmla="*/ 6 h 113"/>
                <a:gd name="T22" fmla="*/ 10 w 219"/>
                <a:gd name="T23" fmla="*/ 6 h 113"/>
                <a:gd name="T24" fmla="*/ 7 w 219"/>
                <a:gd name="T25" fmla="*/ 8 h 113"/>
                <a:gd name="T26" fmla="*/ 5 w 219"/>
                <a:gd name="T27" fmla="*/ 10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Freeform 42"/>
            <p:cNvSpPr>
              <a:spLocks/>
            </p:cNvSpPr>
            <p:nvPr/>
          </p:nvSpPr>
          <p:spPr bwMode="gray">
            <a:xfrm>
              <a:off x="4791" y="3873"/>
              <a:ext cx="104" cy="92"/>
            </a:xfrm>
            <a:custGeom>
              <a:avLst/>
              <a:gdLst>
                <a:gd name="T0" fmla="*/ 1 w 139"/>
                <a:gd name="T1" fmla="*/ 8 h 122"/>
                <a:gd name="T2" fmla="*/ 1 w 139"/>
                <a:gd name="T3" fmla="*/ 11 h 122"/>
                <a:gd name="T4" fmla="*/ 0 w 139"/>
                <a:gd name="T5" fmla="*/ 15 h 122"/>
                <a:gd name="T6" fmla="*/ 4 w 139"/>
                <a:gd name="T7" fmla="*/ 17 h 122"/>
                <a:gd name="T8" fmla="*/ 7 w 139"/>
                <a:gd name="T9" fmla="*/ 13 h 122"/>
                <a:gd name="T10" fmla="*/ 16 w 139"/>
                <a:gd name="T11" fmla="*/ 10 h 122"/>
                <a:gd name="T12" fmla="*/ 18 w 139"/>
                <a:gd name="T13" fmla="*/ 6 h 122"/>
                <a:gd name="T14" fmla="*/ 14 w 139"/>
                <a:gd name="T15" fmla="*/ 4 h 122"/>
                <a:gd name="T16" fmla="*/ 13 w 139"/>
                <a:gd name="T17" fmla="*/ 3 h 122"/>
                <a:gd name="T18" fmla="*/ 8 w 139"/>
                <a:gd name="T19" fmla="*/ 2 h 122"/>
                <a:gd name="T20" fmla="*/ 7 w 139"/>
                <a:gd name="T21" fmla="*/ 5 h 122"/>
                <a:gd name="T22" fmla="*/ 1 w 139"/>
                <a:gd name="T23" fmla="*/ 8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Freeform 43"/>
            <p:cNvSpPr>
              <a:spLocks/>
            </p:cNvSpPr>
            <p:nvPr/>
          </p:nvSpPr>
          <p:spPr bwMode="gray">
            <a:xfrm>
              <a:off x="4846" y="3832"/>
              <a:ext cx="37" cy="26"/>
            </a:xfrm>
            <a:custGeom>
              <a:avLst/>
              <a:gdLst>
                <a:gd name="T0" fmla="*/ 5 w 49"/>
                <a:gd name="T1" fmla="*/ 0 h 35"/>
                <a:gd name="T2" fmla="*/ 2 w 49"/>
                <a:gd name="T3" fmla="*/ 1 h 35"/>
                <a:gd name="T4" fmla="*/ 4 w 49"/>
                <a:gd name="T5" fmla="*/ 4 h 35"/>
                <a:gd name="T6" fmla="*/ 6 w 49"/>
                <a:gd name="T7" fmla="*/ 3 h 35"/>
                <a:gd name="T8" fmla="*/ 5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Freeform 44"/>
            <p:cNvSpPr>
              <a:spLocks/>
            </p:cNvSpPr>
            <p:nvPr/>
          </p:nvSpPr>
          <p:spPr bwMode="gray">
            <a:xfrm>
              <a:off x="3123" y="3346"/>
              <a:ext cx="123" cy="201"/>
            </a:xfrm>
            <a:custGeom>
              <a:avLst/>
              <a:gdLst>
                <a:gd name="T0" fmla="*/ 17 w 164"/>
                <a:gd name="T1" fmla="*/ 0 h 268"/>
                <a:gd name="T2" fmla="*/ 14 w 164"/>
                <a:gd name="T3" fmla="*/ 4 h 268"/>
                <a:gd name="T4" fmla="*/ 12 w 164"/>
                <a:gd name="T5" fmla="*/ 8 h 268"/>
                <a:gd name="T6" fmla="*/ 5 w 164"/>
                <a:gd name="T7" fmla="*/ 11 h 268"/>
                <a:gd name="T8" fmla="*/ 4 w 164"/>
                <a:gd name="T9" fmla="*/ 12 h 268"/>
                <a:gd name="T10" fmla="*/ 2 w 164"/>
                <a:gd name="T11" fmla="*/ 13 h 268"/>
                <a:gd name="T12" fmla="*/ 2 w 164"/>
                <a:gd name="T13" fmla="*/ 17 h 268"/>
                <a:gd name="T14" fmla="*/ 4 w 164"/>
                <a:gd name="T15" fmla="*/ 21 h 268"/>
                <a:gd name="T16" fmla="*/ 0 w 164"/>
                <a:gd name="T17" fmla="*/ 26 h 268"/>
                <a:gd name="T18" fmla="*/ 4 w 164"/>
                <a:gd name="T19" fmla="*/ 35 h 268"/>
                <a:gd name="T20" fmla="*/ 7 w 164"/>
                <a:gd name="T21" fmla="*/ 36 h 268"/>
                <a:gd name="T22" fmla="*/ 12 w 164"/>
                <a:gd name="T23" fmla="*/ 29 h 268"/>
                <a:gd name="T24" fmla="*/ 14 w 164"/>
                <a:gd name="T25" fmla="*/ 26 h 268"/>
                <a:gd name="T26" fmla="*/ 17 w 164"/>
                <a:gd name="T27" fmla="*/ 16 h 268"/>
                <a:gd name="T28" fmla="*/ 19 w 164"/>
                <a:gd name="T29" fmla="*/ 10 h 268"/>
                <a:gd name="T30" fmla="*/ 22 w 164"/>
                <a:gd name="T31" fmla="*/ 9 h 268"/>
                <a:gd name="T32" fmla="*/ 17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Freeform 45"/>
            <p:cNvSpPr>
              <a:spLocks/>
            </p:cNvSpPr>
            <p:nvPr/>
          </p:nvSpPr>
          <p:spPr bwMode="gray">
            <a:xfrm>
              <a:off x="3655" y="3034"/>
              <a:ext cx="49" cy="61"/>
            </a:xfrm>
            <a:custGeom>
              <a:avLst/>
              <a:gdLst>
                <a:gd name="T0" fmla="*/ 4 w 66"/>
                <a:gd name="T1" fmla="*/ 0 h 81"/>
                <a:gd name="T2" fmla="*/ 3 w 66"/>
                <a:gd name="T3" fmla="*/ 8 h 81"/>
                <a:gd name="T4" fmla="*/ 4 w 66"/>
                <a:gd name="T5" fmla="*/ 11 h 81"/>
                <a:gd name="T6" fmla="*/ 5 w 66"/>
                <a:gd name="T7" fmla="*/ 11 h 81"/>
                <a:gd name="T8" fmla="*/ 7 w 66"/>
                <a:gd name="T9" fmla="*/ 11 h 81"/>
                <a:gd name="T10" fmla="*/ 4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8" name="Freeform 46"/>
            <p:cNvSpPr>
              <a:spLocks/>
            </p:cNvSpPr>
            <p:nvPr/>
          </p:nvSpPr>
          <p:spPr bwMode="gray">
            <a:xfrm>
              <a:off x="3988" y="3100"/>
              <a:ext cx="111" cy="183"/>
            </a:xfrm>
            <a:custGeom>
              <a:avLst/>
              <a:gdLst>
                <a:gd name="T0" fmla="*/ 12 w 148"/>
                <a:gd name="T1" fmla="*/ 0 h 244"/>
                <a:gd name="T2" fmla="*/ 8 w 148"/>
                <a:gd name="T3" fmla="*/ 11 h 244"/>
                <a:gd name="T4" fmla="*/ 5 w 148"/>
                <a:gd name="T5" fmla="*/ 13 h 244"/>
                <a:gd name="T6" fmla="*/ 2 w 148"/>
                <a:gd name="T7" fmla="*/ 15 h 244"/>
                <a:gd name="T8" fmla="*/ 5 w 148"/>
                <a:gd name="T9" fmla="*/ 26 h 244"/>
                <a:gd name="T10" fmla="*/ 7 w 148"/>
                <a:gd name="T11" fmla="*/ 30 h 244"/>
                <a:gd name="T12" fmla="*/ 8 w 148"/>
                <a:gd name="T13" fmla="*/ 32 h 244"/>
                <a:gd name="T14" fmla="*/ 11 w 148"/>
                <a:gd name="T15" fmla="*/ 33 h 244"/>
                <a:gd name="T16" fmla="*/ 12 w 148"/>
                <a:gd name="T17" fmla="*/ 26 h 244"/>
                <a:gd name="T18" fmla="*/ 17 w 148"/>
                <a:gd name="T19" fmla="*/ 23 h 244"/>
                <a:gd name="T20" fmla="*/ 14 w 148"/>
                <a:gd name="T21" fmla="*/ 10 h 244"/>
                <a:gd name="T22" fmla="*/ 19 w 148"/>
                <a:gd name="T23" fmla="*/ 6 h 244"/>
                <a:gd name="T24" fmla="*/ 14 w 148"/>
                <a:gd name="T25" fmla="*/ 3 h 244"/>
                <a:gd name="T26" fmla="*/ 1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9" name="Freeform 47"/>
            <p:cNvSpPr>
              <a:spLocks/>
            </p:cNvSpPr>
            <p:nvPr/>
          </p:nvSpPr>
          <p:spPr bwMode="gray">
            <a:xfrm>
              <a:off x="3894" y="3043"/>
              <a:ext cx="72" cy="137"/>
            </a:xfrm>
            <a:custGeom>
              <a:avLst/>
              <a:gdLst>
                <a:gd name="T0" fmla="*/ 6 w 96"/>
                <a:gd name="T1" fmla="*/ 1 h 183"/>
                <a:gd name="T2" fmla="*/ 8 w 96"/>
                <a:gd name="T3" fmla="*/ 4 h 183"/>
                <a:gd name="T4" fmla="*/ 8 w 96"/>
                <a:gd name="T5" fmla="*/ 7 h 183"/>
                <a:gd name="T6" fmla="*/ 8 w 96"/>
                <a:gd name="T7" fmla="*/ 12 h 183"/>
                <a:gd name="T8" fmla="*/ 10 w 96"/>
                <a:gd name="T9" fmla="*/ 14 h 183"/>
                <a:gd name="T10" fmla="*/ 10 w 96"/>
                <a:gd name="T11" fmla="*/ 16 h 183"/>
                <a:gd name="T12" fmla="*/ 8 w 96"/>
                <a:gd name="T13" fmla="*/ 12 h 183"/>
                <a:gd name="T14" fmla="*/ 5 w 96"/>
                <a:gd name="T15" fmla="*/ 10 h 183"/>
                <a:gd name="T16" fmla="*/ 2 w 96"/>
                <a:gd name="T17" fmla="*/ 10 h 183"/>
                <a:gd name="T18" fmla="*/ 2 w 96"/>
                <a:gd name="T19" fmla="*/ 13 h 183"/>
                <a:gd name="T20" fmla="*/ 6 w 96"/>
                <a:gd name="T21" fmla="*/ 15 h 183"/>
                <a:gd name="T22" fmla="*/ 8 w 96"/>
                <a:gd name="T23" fmla="*/ 18 h 183"/>
                <a:gd name="T24" fmla="*/ 10 w 96"/>
                <a:gd name="T25" fmla="*/ 18 h 183"/>
                <a:gd name="T26" fmla="*/ 11 w 96"/>
                <a:gd name="T27" fmla="*/ 19 h 183"/>
                <a:gd name="T28" fmla="*/ 13 w 96"/>
                <a:gd name="T29" fmla="*/ 23 h 183"/>
                <a:gd name="T30" fmla="*/ 11 w 96"/>
                <a:gd name="T31" fmla="*/ 16 h 183"/>
                <a:gd name="T32" fmla="*/ 11 w 96"/>
                <a:gd name="T33" fmla="*/ 12 h 183"/>
                <a:gd name="T34" fmla="*/ 10 w 96"/>
                <a:gd name="T35" fmla="*/ 7 h 183"/>
                <a:gd name="T36" fmla="*/ 8 w 96"/>
                <a:gd name="T37" fmla="*/ 5 h 183"/>
                <a:gd name="T38" fmla="*/ 8 w 96"/>
                <a:gd name="T39" fmla="*/ 2 h 183"/>
                <a:gd name="T40" fmla="*/ 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Freeform 48"/>
            <p:cNvSpPr>
              <a:spLocks/>
            </p:cNvSpPr>
            <p:nvPr/>
          </p:nvSpPr>
          <p:spPr bwMode="gray">
            <a:xfrm>
              <a:off x="3943" y="3153"/>
              <a:ext cx="40" cy="131"/>
            </a:xfrm>
            <a:custGeom>
              <a:avLst/>
              <a:gdLst>
                <a:gd name="T0" fmla="*/ 1 w 54"/>
                <a:gd name="T1" fmla="*/ 0 h 175"/>
                <a:gd name="T2" fmla="*/ 0 w 54"/>
                <a:gd name="T3" fmla="*/ 3 h 175"/>
                <a:gd name="T4" fmla="*/ 1 w 54"/>
                <a:gd name="T5" fmla="*/ 7 h 175"/>
                <a:gd name="T6" fmla="*/ 2 w 54"/>
                <a:gd name="T7" fmla="*/ 12 h 175"/>
                <a:gd name="T8" fmla="*/ 4 w 54"/>
                <a:gd name="T9" fmla="*/ 17 h 175"/>
                <a:gd name="T10" fmla="*/ 7 w 54"/>
                <a:gd name="T11" fmla="*/ 23 h 175"/>
                <a:gd name="T12" fmla="*/ 5 w 54"/>
                <a:gd name="T13" fmla="*/ 15 h 175"/>
                <a:gd name="T14" fmla="*/ 4 w 54"/>
                <a:gd name="T15" fmla="*/ 12 h 175"/>
                <a:gd name="T16" fmla="*/ 4 w 54"/>
                <a:gd name="T17" fmla="*/ 7 h 175"/>
                <a:gd name="T18" fmla="*/ 3 w 54"/>
                <a:gd name="T19" fmla="*/ 5 h 175"/>
                <a:gd name="T20" fmla="*/ 2 w 54"/>
                <a:gd name="T21" fmla="*/ 5 h 175"/>
                <a:gd name="T22" fmla="*/ 1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Freeform 49"/>
            <p:cNvSpPr>
              <a:spLocks/>
            </p:cNvSpPr>
            <p:nvPr/>
          </p:nvSpPr>
          <p:spPr bwMode="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2 w 86"/>
                <a:gd name="T3" fmla="*/ 4 h 73"/>
                <a:gd name="T4" fmla="*/ 4 w 86"/>
                <a:gd name="T5" fmla="*/ 5 h 73"/>
                <a:gd name="T6" fmla="*/ 6 w 86"/>
                <a:gd name="T7" fmla="*/ 6 h 73"/>
                <a:gd name="T8" fmla="*/ 8 w 86"/>
                <a:gd name="T9" fmla="*/ 7 h 73"/>
                <a:gd name="T10" fmla="*/ 11 w 86"/>
                <a:gd name="T11" fmla="*/ 8 h 73"/>
                <a:gd name="T12" fmla="*/ 12 w 86"/>
                <a:gd name="T13" fmla="*/ 9 h 73"/>
                <a:gd name="T14" fmla="*/ 10 w 86"/>
                <a:gd name="T15" fmla="*/ 5 h 73"/>
                <a:gd name="T16" fmla="*/ 8 w 86"/>
                <a:gd name="T17" fmla="*/ 3 h 73"/>
                <a:gd name="T18" fmla="*/ 5 w 86"/>
                <a:gd name="T19" fmla="*/ 3 h 73"/>
                <a:gd name="T20" fmla="*/ 4 w 86"/>
                <a:gd name="T21" fmla="*/ 2 h 73"/>
                <a:gd name="T22" fmla="*/ 2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Freeform 50"/>
            <p:cNvSpPr>
              <a:spLocks/>
            </p:cNvSpPr>
            <p:nvPr/>
          </p:nvSpPr>
          <p:spPr bwMode="gray">
            <a:xfrm>
              <a:off x="4092" y="3195"/>
              <a:ext cx="83" cy="117"/>
            </a:xfrm>
            <a:custGeom>
              <a:avLst/>
              <a:gdLst>
                <a:gd name="T0" fmla="*/ 13 w 111"/>
                <a:gd name="T1" fmla="*/ 0 h 156"/>
                <a:gd name="T2" fmla="*/ 10 w 111"/>
                <a:gd name="T3" fmla="*/ 2 h 156"/>
                <a:gd name="T4" fmla="*/ 3 w 111"/>
                <a:gd name="T5" fmla="*/ 2 h 156"/>
                <a:gd name="T6" fmla="*/ 1 w 111"/>
                <a:gd name="T7" fmla="*/ 4 h 156"/>
                <a:gd name="T8" fmla="*/ 1 w 111"/>
                <a:gd name="T9" fmla="*/ 8 h 156"/>
                <a:gd name="T10" fmla="*/ 1 w 111"/>
                <a:gd name="T11" fmla="*/ 10 h 156"/>
                <a:gd name="T12" fmla="*/ 1 w 111"/>
                <a:gd name="T13" fmla="*/ 12 h 156"/>
                <a:gd name="T14" fmla="*/ 1 w 111"/>
                <a:gd name="T15" fmla="*/ 14 h 156"/>
                <a:gd name="T16" fmla="*/ 3 w 111"/>
                <a:gd name="T17" fmla="*/ 17 h 156"/>
                <a:gd name="T18" fmla="*/ 1 w 111"/>
                <a:gd name="T19" fmla="*/ 20 h 156"/>
                <a:gd name="T20" fmla="*/ 3 w 111"/>
                <a:gd name="T21" fmla="*/ 21 h 156"/>
                <a:gd name="T22" fmla="*/ 5 w 111"/>
                <a:gd name="T23" fmla="*/ 20 h 156"/>
                <a:gd name="T24" fmla="*/ 7 w 111"/>
                <a:gd name="T25" fmla="*/ 12 h 156"/>
                <a:gd name="T26" fmla="*/ 7 w 111"/>
                <a:gd name="T27" fmla="*/ 17 h 156"/>
                <a:gd name="T28" fmla="*/ 9 w 111"/>
                <a:gd name="T29" fmla="*/ 20 h 156"/>
                <a:gd name="T30" fmla="*/ 7 w 111"/>
                <a:gd name="T31" fmla="*/ 14 h 156"/>
                <a:gd name="T32" fmla="*/ 9 w 111"/>
                <a:gd name="T33" fmla="*/ 10 h 156"/>
                <a:gd name="T34" fmla="*/ 9 w 111"/>
                <a:gd name="T35" fmla="*/ 7 h 156"/>
                <a:gd name="T36" fmla="*/ 7 w 111"/>
                <a:gd name="T37" fmla="*/ 8 h 156"/>
                <a:gd name="T38" fmla="*/ 4 w 111"/>
                <a:gd name="T39" fmla="*/ 7 h 156"/>
                <a:gd name="T40" fmla="*/ 5 w 111"/>
                <a:gd name="T41" fmla="*/ 5 h 156"/>
                <a:gd name="T42" fmla="*/ 7 w 111"/>
                <a:gd name="T43" fmla="*/ 4 h 156"/>
                <a:gd name="T44" fmla="*/ 10 w 111"/>
                <a:gd name="T45" fmla="*/ 5 h 156"/>
                <a:gd name="T46" fmla="*/ 13 w 111"/>
                <a:gd name="T47" fmla="*/ 4 h 156"/>
                <a:gd name="T48" fmla="*/ 14 w 111"/>
                <a:gd name="T49" fmla="*/ 2 h 156"/>
                <a:gd name="T50" fmla="*/ 1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3" name="Freeform 51"/>
            <p:cNvSpPr>
              <a:spLocks/>
            </p:cNvSpPr>
            <p:nvPr/>
          </p:nvSpPr>
          <p:spPr bwMode="gray">
            <a:xfrm>
              <a:off x="4064" y="2777"/>
              <a:ext cx="22" cy="71"/>
            </a:xfrm>
            <a:custGeom>
              <a:avLst/>
              <a:gdLst>
                <a:gd name="T0" fmla="*/ 1 w 30"/>
                <a:gd name="T1" fmla="*/ 0 h 94"/>
                <a:gd name="T2" fmla="*/ 0 w 30"/>
                <a:gd name="T3" fmla="*/ 2 h 94"/>
                <a:gd name="T4" fmla="*/ 1 w 30"/>
                <a:gd name="T5" fmla="*/ 5 h 94"/>
                <a:gd name="T6" fmla="*/ 1 w 30"/>
                <a:gd name="T7" fmla="*/ 8 h 94"/>
                <a:gd name="T8" fmla="*/ 2 w 30"/>
                <a:gd name="T9" fmla="*/ 13 h 94"/>
                <a:gd name="T10" fmla="*/ 4 w 30"/>
                <a:gd name="T11" fmla="*/ 11 h 94"/>
                <a:gd name="T12" fmla="*/ 3 w 30"/>
                <a:gd name="T13" fmla="*/ 8 h 94"/>
                <a:gd name="T14" fmla="*/ 1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Freeform 52"/>
            <p:cNvSpPr>
              <a:spLocks/>
            </p:cNvSpPr>
            <p:nvPr/>
          </p:nvSpPr>
          <p:spPr bwMode="gray">
            <a:xfrm>
              <a:off x="4078" y="2896"/>
              <a:ext cx="61" cy="118"/>
            </a:xfrm>
            <a:custGeom>
              <a:avLst/>
              <a:gdLst>
                <a:gd name="T0" fmla="*/ 2 w 81"/>
                <a:gd name="T1" fmla="*/ 1 h 158"/>
                <a:gd name="T2" fmla="*/ 0 w 81"/>
                <a:gd name="T3" fmla="*/ 2 h 158"/>
                <a:gd name="T4" fmla="*/ 2 w 81"/>
                <a:gd name="T5" fmla="*/ 7 h 158"/>
                <a:gd name="T6" fmla="*/ 2 w 81"/>
                <a:gd name="T7" fmla="*/ 14 h 158"/>
                <a:gd name="T8" fmla="*/ 3 w 81"/>
                <a:gd name="T9" fmla="*/ 13 h 158"/>
                <a:gd name="T10" fmla="*/ 3 w 81"/>
                <a:gd name="T11" fmla="*/ 15 h 158"/>
                <a:gd name="T12" fmla="*/ 5 w 81"/>
                <a:gd name="T13" fmla="*/ 16 h 158"/>
                <a:gd name="T14" fmla="*/ 6 w 81"/>
                <a:gd name="T15" fmla="*/ 18 h 158"/>
                <a:gd name="T16" fmla="*/ 6 w 81"/>
                <a:gd name="T17" fmla="*/ 16 h 158"/>
                <a:gd name="T18" fmla="*/ 9 w 81"/>
                <a:gd name="T19" fmla="*/ 17 h 158"/>
                <a:gd name="T20" fmla="*/ 8 w 81"/>
                <a:gd name="T21" fmla="*/ 14 h 158"/>
                <a:gd name="T22" fmla="*/ 6 w 81"/>
                <a:gd name="T23" fmla="*/ 13 h 158"/>
                <a:gd name="T24" fmla="*/ 6 w 81"/>
                <a:gd name="T25" fmla="*/ 12 h 158"/>
                <a:gd name="T26" fmla="*/ 5 w 81"/>
                <a:gd name="T27" fmla="*/ 10 h 158"/>
                <a:gd name="T28" fmla="*/ 6 w 81"/>
                <a:gd name="T29" fmla="*/ 7 h 158"/>
                <a:gd name="T30" fmla="*/ 5 w 81"/>
                <a:gd name="T31" fmla="*/ 4 h 158"/>
                <a:gd name="T32" fmla="*/ 6 w 81"/>
                <a:gd name="T33" fmla="*/ 2 h 158"/>
                <a:gd name="T34" fmla="*/ 5 w 81"/>
                <a:gd name="T35" fmla="*/ 1 h 158"/>
                <a:gd name="T36" fmla="*/ 3 w 81"/>
                <a:gd name="T37" fmla="*/ 1 h 158"/>
                <a:gd name="T38" fmla="*/ 2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5" name="Freeform 53"/>
            <p:cNvSpPr>
              <a:spLocks/>
            </p:cNvSpPr>
            <p:nvPr/>
          </p:nvSpPr>
          <p:spPr bwMode="gray">
            <a:xfrm>
              <a:off x="4121" y="3052"/>
              <a:ext cx="64" cy="79"/>
            </a:xfrm>
            <a:custGeom>
              <a:avLst/>
              <a:gdLst>
                <a:gd name="T0" fmla="*/ 8 w 85"/>
                <a:gd name="T1" fmla="*/ 0 h 105"/>
                <a:gd name="T2" fmla="*/ 6 w 85"/>
                <a:gd name="T3" fmla="*/ 3 h 105"/>
                <a:gd name="T4" fmla="*/ 5 w 85"/>
                <a:gd name="T5" fmla="*/ 5 h 105"/>
                <a:gd name="T6" fmla="*/ 2 w 85"/>
                <a:gd name="T7" fmla="*/ 5 h 105"/>
                <a:gd name="T8" fmla="*/ 2 w 85"/>
                <a:gd name="T9" fmla="*/ 6 h 105"/>
                <a:gd name="T10" fmla="*/ 2 w 85"/>
                <a:gd name="T11" fmla="*/ 11 h 105"/>
                <a:gd name="T12" fmla="*/ 2 w 85"/>
                <a:gd name="T13" fmla="*/ 10 h 105"/>
                <a:gd name="T14" fmla="*/ 4 w 85"/>
                <a:gd name="T15" fmla="*/ 8 h 105"/>
                <a:gd name="T16" fmla="*/ 5 w 85"/>
                <a:gd name="T17" fmla="*/ 10 h 105"/>
                <a:gd name="T18" fmla="*/ 8 w 85"/>
                <a:gd name="T19" fmla="*/ 14 h 105"/>
                <a:gd name="T20" fmla="*/ 10 w 85"/>
                <a:gd name="T21" fmla="*/ 10 h 105"/>
                <a:gd name="T22" fmla="*/ 11 w 85"/>
                <a:gd name="T23" fmla="*/ 10 h 105"/>
                <a:gd name="T24" fmla="*/ 11 w 85"/>
                <a:gd name="T25" fmla="*/ 6 h 105"/>
                <a:gd name="T26" fmla="*/ 8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6" name="Freeform 54"/>
            <p:cNvSpPr>
              <a:spLocks/>
            </p:cNvSpPr>
            <p:nvPr/>
          </p:nvSpPr>
          <p:spPr bwMode="gray">
            <a:xfrm>
              <a:off x="4197" y="3193"/>
              <a:ext cx="29" cy="49"/>
            </a:xfrm>
            <a:custGeom>
              <a:avLst/>
              <a:gdLst>
                <a:gd name="T0" fmla="*/ 2 w 38"/>
                <a:gd name="T1" fmla="*/ 3 h 66"/>
                <a:gd name="T2" fmla="*/ 4 w 38"/>
                <a:gd name="T3" fmla="*/ 8 h 66"/>
                <a:gd name="T4" fmla="*/ 5 w 38"/>
                <a:gd name="T5" fmla="*/ 7 h 66"/>
                <a:gd name="T6" fmla="*/ 6 w 38"/>
                <a:gd name="T7" fmla="*/ 5 h 66"/>
                <a:gd name="T8" fmla="*/ 5 w 38"/>
                <a:gd name="T9" fmla="*/ 3 h 66"/>
                <a:gd name="T10" fmla="*/ 3 w 38"/>
                <a:gd name="T11" fmla="*/ 1 h 66"/>
                <a:gd name="T12" fmla="*/ 2 w 38"/>
                <a:gd name="T13" fmla="*/ 1 h 66"/>
                <a:gd name="T14" fmla="*/ 2 w 38"/>
                <a:gd name="T15" fmla="*/ 1 h 66"/>
                <a:gd name="T16" fmla="*/ 2 w 38"/>
                <a:gd name="T17" fmla="*/ 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7" name="Freeform 55"/>
            <p:cNvSpPr>
              <a:spLocks/>
            </p:cNvSpPr>
            <p:nvPr/>
          </p:nvSpPr>
          <p:spPr bwMode="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2 w 24"/>
                <a:gd name="T3" fmla="*/ 3 h 23"/>
                <a:gd name="T4" fmla="*/ 4 w 24"/>
                <a:gd name="T5" fmla="*/ 1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Freeform 56"/>
            <p:cNvSpPr>
              <a:spLocks/>
            </p:cNvSpPr>
            <p:nvPr/>
          </p:nvSpPr>
          <p:spPr bwMode="gray">
            <a:xfrm>
              <a:off x="4208" y="3265"/>
              <a:ext cx="45" cy="37"/>
            </a:xfrm>
            <a:custGeom>
              <a:avLst/>
              <a:gdLst>
                <a:gd name="T0" fmla="*/ 2 w 60"/>
                <a:gd name="T1" fmla="*/ 0 h 49"/>
                <a:gd name="T2" fmla="*/ 0 w 60"/>
                <a:gd name="T3" fmla="*/ 3 h 49"/>
                <a:gd name="T4" fmla="*/ 4 w 60"/>
                <a:gd name="T5" fmla="*/ 5 h 49"/>
                <a:gd name="T6" fmla="*/ 6 w 60"/>
                <a:gd name="T7" fmla="*/ 6 h 49"/>
                <a:gd name="T8" fmla="*/ 8 w 60"/>
                <a:gd name="T9" fmla="*/ 6 h 49"/>
                <a:gd name="T10" fmla="*/ 7 w 60"/>
                <a:gd name="T11" fmla="*/ 4 h 49"/>
                <a:gd name="T12" fmla="*/ 4 w 60"/>
                <a:gd name="T13" fmla="*/ 2 h 49"/>
                <a:gd name="T14" fmla="*/ 3 w 60"/>
                <a:gd name="T15" fmla="*/ 2 h 49"/>
                <a:gd name="T16" fmla="*/ 2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9" name="Freeform 57"/>
            <p:cNvSpPr>
              <a:spLocks/>
            </p:cNvSpPr>
            <p:nvPr/>
          </p:nvSpPr>
          <p:spPr bwMode="gray">
            <a:xfrm>
              <a:off x="4277" y="3335"/>
              <a:ext cx="24" cy="33"/>
            </a:xfrm>
            <a:custGeom>
              <a:avLst/>
              <a:gdLst>
                <a:gd name="T0" fmla="*/ 4 w 32"/>
                <a:gd name="T1" fmla="*/ 0 h 44"/>
                <a:gd name="T2" fmla="*/ 2 w 32"/>
                <a:gd name="T3" fmla="*/ 2 h 44"/>
                <a:gd name="T4" fmla="*/ 2 w 32"/>
                <a:gd name="T5" fmla="*/ 5 h 44"/>
                <a:gd name="T6" fmla="*/ 3 w 32"/>
                <a:gd name="T7" fmla="*/ 5 h 44"/>
                <a:gd name="T8" fmla="*/ 4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0" name="Freeform 58"/>
            <p:cNvSpPr>
              <a:spLocks/>
            </p:cNvSpPr>
            <p:nvPr/>
          </p:nvSpPr>
          <p:spPr bwMode="gray">
            <a:xfrm>
              <a:off x="4544" y="3293"/>
              <a:ext cx="46" cy="47"/>
            </a:xfrm>
            <a:custGeom>
              <a:avLst/>
              <a:gdLst>
                <a:gd name="T0" fmla="*/ 2 w 61"/>
                <a:gd name="T1" fmla="*/ 0 h 63"/>
                <a:gd name="T2" fmla="*/ 0 w 61"/>
                <a:gd name="T3" fmla="*/ 1 h 63"/>
                <a:gd name="T4" fmla="*/ 4 w 61"/>
                <a:gd name="T5" fmla="*/ 4 h 63"/>
                <a:gd name="T6" fmla="*/ 5 w 61"/>
                <a:gd name="T7" fmla="*/ 7 h 63"/>
                <a:gd name="T8" fmla="*/ 6 w 61"/>
                <a:gd name="T9" fmla="*/ 7 h 63"/>
                <a:gd name="T10" fmla="*/ 8 w 61"/>
                <a:gd name="T11" fmla="*/ 7 h 63"/>
                <a:gd name="T12" fmla="*/ 5 w 61"/>
                <a:gd name="T13" fmla="*/ 2 h 63"/>
                <a:gd name="T14" fmla="*/ 2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1" name="Freeform 59"/>
            <p:cNvSpPr>
              <a:spLocks/>
            </p:cNvSpPr>
            <p:nvPr/>
          </p:nvSpPr>
          <p:spPr bwMode="gray">
            <a:xfrm>
              <a:off x="4147" y="3352"/>
              <a:ext cx="46" cy="50"/>
            </a:xfrm>
            <a:custGeom>
              <a:avLst/>
              <a:gdLst>
                <a:gd name="T0" fmla="*/ 4 w 61"/>
                <a:gd name="T1" fmla="*/ 1 h 67"/>
                <a:gd name="T2" fmla="*/ 5 w 61"/>
                <a:gd name="T3" fmla="*/ 4 h 67"/>
                <a:gd name="T4" fmla="*/ 2 w 61"/>
                <a:gd name="T5" fmla="*/ 5 h 67"/>
                <a:gd name="T6" fmla="*/ 4 w 61"/>
                <a:gd name="T7" fmla="*/ 9 h 67"/>
                <a:gd name="T8" fmla="*/ 6 w 61"/>
                <a:gd name="T9" fmla="*/ 7 h 67"/>
                <a:gd name="T10" fmla="*/ 8 w 61"/>
                <a:gd name="T11" fmla="*/ 5 h 67"/>
                <a:gd name="T12" fmla="*/ 8 w 61"/>
                <a:gd name="T13" fmla="*/ 4 h 67"/>
                <a:gd name="T14" fmla="*/ 8 w 61"/>
                <a:gd name="T15" fmla="*/ 1 h 67"/>
                <a:gd name="T16" fmla="*/ 8 w 61"/>
                <a:gd name="T17" fmla="*/ 1 h 67"/>
                <a:gd name="T18" fmla="*/ 6 w 61"/>
                <a:gd name="T19" fmla="*/ 1 h 67"/>
                <a:gd name="T20" fmla="*/ 8 w 61"/>
                <a:gd name="T21" fmla="*/ 1 h 67"/>
                <a:gd name="T22" fmla="*/ 7 w 61"/>
                <a:gd name="T23" fmla="*/ 2 h 67"/>
                <a:gd name="T24" fmla="*/ 6 w 61"/>
                <a:gd name="T25" fmla="*/ 3 h 67"/>
                <a:gd name="T26" fmla="*/ 4 w 61"/>
                <a:gd name="T27" fmla="*/ 1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2" name="Freeform 60"/>
            <p:cNvSpPr>
              <a:spLocks/>
            </p:cNvSpPr>
            <p:nvPr/>
          </p:nvSpPr>
          <p:spPr bwMode="gray">
            <a:xfrm>
              <a:off x="4098" y="3371"/>
              <a:ext cx="32" cy="27"/>
            </a:xfrm>
            <a:custGeom>
              <a:avLst/>
              <a:gdLst>
                <a:gd name="T0" fmla="*/ 3 w 43"/>
                <a:gd name="T1" fmla="*/ 2 h 36"/>
                <a:gd name="T2" fmla="*/ 1 w 43"/>
                <a:gd name="T3" fmla="*/ 2 h 36"/>
                <a:gd name="T4" fmla="*/ 4 w 43"/>
                <a:gd name="T5" fmla="*/ 5 h 36"/>
                <a:gd name="T6" fmla="*/ 5 w 43"/>
                <a:gd name="T7" fmla="*/ 4 h 36"/>
                <a:gd name="T8" fmla="*/ 3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3" name="Freeform 61"/>
            <p:cNvSpPr>
              <a:spLocks/>
            </p:cNvSpPr>
            <p:nvPr/>
          </p:nvSpPr>
          <p:spPr bwMode="gray">
            <a:xfrm>
              <a:off x="4077" y="3342"/>
              <a:ext cx="24" cy="31"/>
            </a:xfrm>
            <a:custGeom>
              <a:avLst/>
              <a:gdLst>
                <a:gd name="T0" fmla="*/ 3 w 32"/>
                <a:gd name="T1" fmla="*/ 0 h 41"/>
                <a:gd name="T2" fmla="*/ 0 w 32"/>
                <a:gd name="T3" fmla="*/ 4 h 41"/>
                <a:gd name="T4" fmla="*/ 2 w 32"/>
                <a:gd name="T5" fmla="*/ 4 h 41"/>
                <a:gd name="T6" fmla="*/ 2 w 32"/>
                <a:gd name="T7" fmla="*/ 5 h 41"/>
                <a:gd name="T8" fmla="*/ 2 w 32"/>
                <a:gd name="T9" fmla="*/ 5 h 41"/>
                <a:gd name="T10" fmla="*/ 4 w 32"/>
                <a:gd name="T11" fmla="*/ 3 h 41"/>
                <a:gd name="T12" fmla="*/ 3 w 32"/>
                <a:gd name="T13" fmla="*/ 2 h 41"/>
                <a:gd name="T14" fmla="*/ 3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4" name="Freeform 62"/>
            <p:cNvSpPr>
              <a:spLocks/>
            </p:cNvSpPr>
            <p:nvPr/>
          </p:nvSpPr>
          <p:spPr bwMode="gray">
            <a:xfrm>
              <a:off x="4111" y="3353"/>
              <a:ext cx="34" cy="24"/>
            </a:xfrm>
            <a:custGeom>
              <a:avLst/>
              <a:gdLst>
                <a:gd name="T0" fmla="*/ 3 w 45"/>
                <a:gd name="T1" fmla="*/ 0 h 32"/>
                <a:gd name="T2" fmla="*/ 0 w 45"/>
                <a:gd name="T3" fmla="*/ 2 h 32"/>
                <a:gd name="T4" fmla="*/ 4 w 45"/>
                <a:gd name="T5" fmla="*/ 4 h 32"/>
                <a:gd name="T6" fmla="*/ 6 w 45"/>
                <a:gd name="T7" fmla="*/ 3 h 32"/>
                <a:gd name="T8" fmla="*/ 4 w 45"/>
                <a:gd name="T9" fmla="*/ 2 h 32"/>
                <a:gd name="T10" fmla="*/ 3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Freeform 63"/>
            <p:cNvSpPr>
              <a:spLocks/>
            </p:cNvSpPr>
            <p:nvPr/>
          </p:nvSpPr>
          <p:spPr bwMode="gray">
            <a:xfrm>
              <a:off x="4062" y="3021"/>
              <a:ext cx="27" cy="55"/>
            </a:xfrm>
            <a:custGeom>
              <a:avLst/>
              <a:gdLst>
                <a:gd name="T0" fmla="*/ 5 w 35"/>
                <a:gd name="T1" fmla="*/ 0 h 74"/>
                <a:gd name="T2" fmla="*/ 3 w 35"/>
                <a:gd name="T3" fmla="*/ 1 h 74"/>
                <a:gd name="T4" fmla="*/ 2 w 35"/>
                <a:gd name="T5" fmla="*/ 4 h 74"/>
                <a:gd name="T6" fmla="*/ 0 w 35"/>
                <a:gd name="T7" fmla="*/ 7 h 74"/>
                <a:gd name="T8" fmla="*/ 2 w 35"/>
                <a:gd name="T9" fmla="*/ 9 h 74"/>
                <a:gd name="T10" fmla="*/ 3 w 35"/>
                <a:gd name="T11" fmla="*/ 7 h 74"/>
                <a:gd name="T12" fmla="*/ 5 w 35"/>
                <a:gd name="T13" fmla="*/ 4 h 74"/>
                <a:gd name="T14" fmla="*/ 5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6" name="Freeform 64"/>
            <p:cNvSpPr>
              <a:spLocks/>
            </p:cNvSpPr>
            <p:nvPr/>
          </p:nvSpPr>
          <p:spPr bwMode="gray">
            <a:xfrm>
              <a:off x="4113" y="3012"/>
              <a:ext cx="19" cy="55"/>
            </a:xfrm>
            <a:custGeom>
              <a:avLst/>
              <a:gdLst>
                <a:gd name="T0" fmla="*/ 2 w 25"/>
                <a:gd name="T1" fmla="*/ 2 h 73"/>
                <a:gd name="T2" fmla="*/ 2 w 25"/>
                <a:gd name="T3" fmla="*/ 2 h 73"/>
                <a:gd name="T4" fmla="*/ 0 w 25"/>
                <a:gd name="T5" fmla="*/ 4 h 73"/>
                <a:gd name="T6" fmla="*/ 2 w 25"/>
                <a:gd name="T7" fmla="*/ 6 h 73"/>
                <a:gd name="T8" fmla="*/ 4 w 25"/>
                <a:gd name="T9" fmla="*/ 8 h 73"/>
                <a:gd name="T10" fmla="*/ 2 w 25"/>
                <a:gd name="T11" fmla="*/ 3 h 73"/>
                <a:gd name="T12" fmla="*/ 2 w 25"/>
                <a:gd name="T13" fmla="*/ 2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7" name="Freeform 65"/>
            <p:cNvSpPr>
              <a:spLocks/>
            </p:cNvSpPr>
            <p:nvPr/>
          </p:nvSpPr>
          <p:spPr bwMode="gray">
            <a:xfrm>
              <a:off x="4135" y="2995"/>
              <a:ext cx="10" cy="25"/>
            </a:xfrm>
            <a:custGeom>
              <a:avLst/>
              <a:gdLst>
                <a:gd name="T0" fmla="*/ 1 w 14"/>
                <a:gd name="T1" fmla="*/ 0 h 33"/>
                <a:gd name="T2" fmla="*/ 1 w 14"/>
                <a:gd name="T3" fmla="*/ 2 h 33"/>
                <a:gd name="T4" fmla="*/ 1 w 14"/>
                <a:gd name="T5" fmla="*/ 4 h 33"/>
                <a:gd name="T6" fmla="*/ 1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8" name="Freeform 66"/>
            <p:cNvSpPr>
              <a:spLocks/>
            </p:cNvSpPr>
            <p:nvPr/>
          </p:nvSpPr>
          <p:spPr bwMode="gray">
            <a:xfrm>
              <a:off x="4145" y="3007"/>
              <a:ext cx="21" cy="48"/>
            </a:xfrm>
            <a:custGeom>
              <a:avLst/>
              <a:gdLst>
                <a:gd name="T0" fmla="*/ 2 w 28"/>
                <a:gd name="T1" fmla="*/ 0 h 64"/>
                <a:gd name="T2" fmla="*/ 2 w 28"/>
                <a:gd name="T3" fmla="*/ 2 h 64"/>
                <a:gd name="T4" fmla="*/ 3 w 28"/>
                <a:gd name="T5" fmla="*/ 3 h 64"/>
                <a:gd name="T6" fmla="*/ 2 w 28"/>
                <a:gd name="T7" fmla="*/ 5 h 64"/>
                <a:gd name="T8" fmla="*/ 0 w 28"/>
                <a:gd name="T9" fmla="*/ 8 h 64"/>
                <a:gd name="T10" fmla="*/ 2 w 28"/>
                <a:gd name="T11" fmla="*/ 8 h 64"/>
                <a:gd name="T12" fmla="*/ 4 w 28"/>
                <a:gd name="T13" fmla="*/ 3 h 64"/>
                <a:gd name="T14" fmla="*/ 2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9" name="Freeform 67"/>
            <p:cNvSpPr>
              <a:spLocks/>
            </p:cNvSpPr>
            <p:nvPr/>
          </p:nvSpPr>
          <p:spPr bwMode="gray">
            <a:xfrm>
              <a:off x="3876" y="3076"/>
              <a:ext cx="12" cy="27"/>
            </a:xfrm>
            <a:custGeom>
              <a:avLst/>
              <a:gdLst>
                <a:gd name="T0" fmla="*/ 2 w 16"/>
                <a:gd name="T1" fmla="*/ 2 h 36"/>
                <a:gd name="T2" fmla="*/ 0 w 16"/>
                <a:gd name="T3" fmla="*/ 2 h 36"/>
                <a:gd name="T4" fmla="*/ 2 w 16"/>
                <a:gd name="T5" fmla="*/ 3 h 36"/>
                <a:gd name="T6" fmla="*/ 2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0" name="Freeform 68"/>
            <p:cNvSpPr>
              <a:spLocks/>
            </p:cNvSpPr>
            <p:nvPr/>
          </p:nvSpPr>
          <p:spPr bwMode="gray">
            <a:xfrm>
              <a:off x="3866" y="3053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1" name="Freeform 69"/>
            <p:cNvSpPr>
              <a:spLocks/>
            </p:cNvSpPr>
            <p:nvPr/>
          </p:nvSpPr>
          <p:spPr bwMode="gray">
            <a:xfrm>
              <a:off x="3862" y="3035"/>
              <a:ext cx="12" cy="14"/>
            </a:xfrm>
            <a:custGeom>
              <a:avLst/>
              <a:gdLst>
                <a:gd name="T0" fmla="*/ 2 w 16"/>
                <a:gd name="T1" fmla="*/ 1 h 19"/>
                <a:gd name="T2" fmla="*/ 0 w 16"/>
                <a:gd name="T3" fmla="*/ 1 h 19"/>
                <a:gd name="T4" fmla="*/ 2 w 16"/>
                <a:gd name="T5" fmla="*/ 2 h 19"/>
                <a:gd name="T6" fmla="*/ 2 w 16"/>
                <a:gd name="T7" fmla="*/ 1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2" name="Freeform 70"/>
            <p:cNvSpPr>
              <a:spLocks/>
            </p:cNvSpPr>
            <p:nvPr/>
          </p:nvSpPr>
          <p:spPr bwMode="gray">
            <a:xfrm>
              <a:off x="3850" y="2995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2 h 25"/>
                <a:gd name="T4" fmla="*/ 2 w 14"/>
                <a:gd name="T5" fmla="*/ 4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Freeform 71"/>
            <p:cNvSpPr>
              <a:spLocks/>
            </p:cNvSpPr>
            <p:nvPr/>
          </p:nvSpPr>
          <p:spPr bwMode="gray">
            <a:xfrm>
              <a:off x="3852" y="3020"/>
              <a:ext cx="16" cy="13"/>
            </a:xfrm>
            <a:custGeom>
              <a:avLst/>
              <a:gdLst>
                <a:gd name="T0" fmla="*/ 1 w 22"/>
                <a:gd name="T1" fmla="*/ 0 h 18"/>
                <a:gd name="T2" fmla="*/ 2 w 22"/>
                <a:gd name="T3" fmla="*/ 2 h 18"/>
                <a:gd name="T4" fmla="*/ 1 w 22"/>
                <a:gd name="T5" fmla="*/ 1 h 18"/>
                <a:gd name="T6" fmla="*/ 1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4" name="Freeform 72"/>
            <p:cNvSpPr>
              <a:spLocks/>
            </p:cNvSpPr>
            <p:nvPr/>
          </p:nvSpPr>
          <p:spPr bwMode="gray">
            <a:xfrm>
              <a:off x="4688" y="3643"/>
              <a:ext cx="45" cy="60"/>
            </a:xfrm>
            <a:custGeom>
              <a:avLst/>
              <a:gdLst>
                <a:gd name="T0" fmla="*/ 2 w 60"/>
                <a:gd name="T1" fmla="*/ 1 h 81"/>
                <a:gd name="T2" fmla="*/ 2 w 60"/>
                <a:gd name="T3" fmla="*/ 2 h 81"/>
                <a:gd name="T4" fmla="*/ 2 w 60"/>
                <a:gd name="T5" fmla="*/ 5 h 81"/>
                <a:gd name="T6" fmla="*/ 4 w 60"/>
                <a:gd name="T7" fmla="*/ 7 h 81"/>
                <a:gd name="T8" fmla="*/ 6 w 60"/>
                <a:gd name="T9" fmla="*/ 7 h 81"/>
                <a:gd name="T10" fmla="*/ 8 w 60"/>
                <a:gd name="T11" fmla="*/ 10 h 81"/>
                <a:gd name="T12" fmla="*/ 8 w 60"/>
                <a:gd name="T13" fmla="*/ 7 h 81"/>
                <a:gd name="T14" fmla="*/ 6 w 60"/>
                <a:gd name="T15" fmla="*/ 4 h 81"/>
                <a:gd name="T16" fmla="*/ 4 w 60"/>
                <a:gd name="T17" fmla="*/ 2 h 81"/>
                <a:gd name="T18" fmla="*/ 2 w 60"/>
                <a:gd name="T19" fmla="*/ 1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Freeform 73"/>
            <p:cNvSpPr>
              <a:spLocks/>
            </p:cNvSpPr>
            <p:nvPr/>
          </p:nvSpPr>
          <p:spPr bwMode="gray">
            <a:xfrm>
              <a:off x="4919" y="3594"/>
              <a:ext cx="53" cy="46"/>
            </a:xfrm>
            <a:custGeom>
              <a:avLst/>
              <a:gdLst>
                <a:gd name="T0" fmla="*/ 4 w 71"/>
                <a:gd name="T1" fmla="*/ 4 h 61"/>
                <a:gd name="T2" fmla="*/ 1 w 71"/>
                <a:gd name="T3" fmla="*/ 5 h 61"/>
                <a:gd name="T4" fmla="*/ 1 w 71"/>
                <a:gd name="T5" fmla="*/ 6 h 61"/>
                <a:gd name="T6" fmla="*/ 1 w 71"/>
                <a:gd name="T7" fmla="*/ 8 h 61"/>
                <a:gd name="T8" fmla="*/ 4 w 71"/>
                <a:gd name="T9" fmla="*/ 6 h 61"/>
                <a:gd name="T10" fmla="*/ 5 w 71"/>
                <a:gd name="T11" fmla="*/ 4 h 61"/>
                <a:gd name="T12" fmla="*/ 7 w 71"/>
                <a:gd name="T13" fmla="*/ 0 h 61"/>
                <a:gd name="T14" fmla="*/ 9 w 71"/>
                <a:gd name="T15" fmla="*/ 2 h 61"/>
                <a:gd name="T16" fmla="*/ 4 w 71"/>
                <a:gd name="T17" fmla="*/ 4 h 61"/>
                <a:gd name="T18" fmla="*/ 4 w 71"/>
                <a:gd name="T19" fmla="*/ 4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6" name="Freeform 74"/>
            <p:cNvSpPr>
              <a:spLocks/>
            </p:cNvSpPr>
            <p:nvPr/>
          </p:nvSpPr>
          <p:spPr bwMode="gray">
            <a:xfrm>
              <a:off x="4759" y="3569"/>
              <a:ext cx="17" cy="23"/>
            </a:xfrm>
            <a:custGeom>
              <a:avLst/>
              <a:gdLst>
                <a:gd name="T0" fmla="*/ 1 w 23"/>
                <a:gd name="T1" fmla="*/ 0 h 30"/>
                <a:gd name="T2" fmla="*/ 0 w 23"/>
                <a:gd name="T3" fmla="*/ 2 h 30"/>
                <a:gd name="T4" fmla="*/ 1 w 23"/>
                <a:gd name="T5" fmla="*/ 5 h 30"/>
                <a:gd name="T6" fmla="*/ 1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7" name="Freeform 75"/>
            <p:cNvSpPr>
              <a:spLocks/>
            </p:cNvSpPr>
            <p:nvPr/>
          </p:nvSpPr>
          <p:spPr bwMode="gray">
            <a:xfrm>
              <a:off x="4751" y="3547"/>
              <a:ext cx="20" cy="17"/>
            </a:xfrm>
            <a:custGeom>
              <a:avLst/>
              <a:gdLst>
                <a:gd name="T0" fmla="*/ 3 w 26"/>
                <a:gd name="T1" fmla="*/ 0 h 23"/>
                <a:gd name="T2" fmla="*/ 0 w 26"/>
                <a:gd name="T3" fmla="*/ 1 h 23"/>
                <a:gd name="T4" fmla="*/ 3 w 26"/>
                <a:gd name="T5" fmla="*/ 2 h 23"/>
                <a:gd name="T6" fmla="*/ 3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8" name="Freeform 76"/>
            <p:cNvSpPr>
              <a:spLocks/>
            </p:cNvSpPr>
            <p:nvPr/>
          </p:nvSpPr>
          <p:spPr bwMode="gray">
            <a:xfrm>
              <a:off x="4598" y="3353"/>
              <a:ext cx="24" cy="33"/>
            </a:xfrm>
            <a:custGeom>
              <a:avLst/>
              <a:gdLst>
                <a:gd name="T0" fmla="*/ 4 w 32"/>
                <a:gd name="T1" fmla="*/ 0 h 44"/>
                <a:gd name="T2" fmla="*/ 2 w 32"/>
                <a:gd name="T3" fmla="*/ 2 h 44"/>
                <a:gd name="T4" fmla="*/ 2 w 32"/>
                <a:gd name="T5" fmla="*/ 5 h 44"/>
                <a:gd name="T6" fmla="*/ 3 w 32"/>
                <a:gd name="T7" fmla="*/ 5 h 44"/>
                <a:gd name="T8" fmla="*/ 4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9" name="Freeform 77"/>
            <p:cNvSpPr>
              <a:spLocks/>
            </p:cNvSpPr>
            <p:nvPr/>
          </p:nvSpPr>
          <p:spPr bwMode="gray">
            <a:xfrm>
              <a:off x="4632" y="3396"/>
              <a:ext cx="26" cy="33"/>
            </a:xfrm>
            <a:custGeom>
              <a:avLst/>
              <a:gdLst>
                <a:gd name="T0" fmla="*/ 5 w 34"/>
                <a:gd name="T1" fmla="*/ 0 h 44"/>
                <a:gd name="T2" fmla="*/ 2 w 34"/>
                <a:gd name="T3" fmla="*/ 2 h 44"/>
                <a:gd name="T4" fmla="*/ 2 w 34"/>
                <a:gd name="T5" fmla="*/ 5 h 44"/>
                <a:gd name="T6" fmla="*/ 4 w 34"/>
                <a:gd name="T7" fmla="*/ 5 h 44"/>
                <a:gd name="T8" fmla="*/ 5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0" name="Freeform 78"/>
            <p:cNvSpPr>
              <a:spLocks/>
            </p:cNvSpPr>
            <p:nvPr/>
          </p:nvSpPr>
          <p:spPr bwMode="gray">
            <a:xfrm>
              <a:off x="4659" y="3459"/>
              <a:ext cx="28" cy="28"/>
            </a:xfrm>
            <a:custGeom>
              <a:avLst/>
              <a:gdLst>
                <a:gd name="T0" fmla="*/ 4 w 38"/>
                <a:gd name="T1" fmla="*/ 2 h 37"/>
                <a:gd name="T2" fmla="*/ 1 w 38"/>
                <a:gd name="T3" fmla="*/ 2 h 37"/>
                <a:gd name="T4" fmla="*/ 1 w 38"/>
                <a:gd name="T5" fmla="*/ 4 h 37"/>
                <a:gd name="T6" fmla="*/ 3 w 38"/>
                <a:gd name="T7" fmla="*/ 5 h 37"/>
                <a:gd name="T8" fmla="*/ 4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1" name="Freeform 79"/>
            <p:cNvSpPr>
              <a:spLocks/>
            </p:cNvSpPr>
            <p:nvPr/>
          </p:nvSpPr>
          <p:spPr bwMode="gray">
            <a:xfrm>
              <a:off x="4693" y="3449"/>
              <a:ext cx="28" cy="26"/>
            </a:xfrm>
            <a:custGeom>
              <a:avLst/>
              <a:gdLst>
                <a:gd name="T0" fmla="*/ 4 w 38"/>
                <a:gd name="T1" fmla="*/ 2 h 34"/>
                <a:gd name="T2" fmla="*/ 1 w 38"/>
                <a:gd name="T3" fmla="*/ 2 h 34"/>
                <a:gd name="T4" fmla="*/ 2 w 38"/>
                <a:gd name="T5" fmla="*/ 4 h 34"/>
                <a:gd name="T6" fmla="*/ 3 w 38"/>
                <a:gd name="T7" fmla="*/ 4 h 34"/>
                <a:gd name="T8" fmla="*/ 4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2" name="Freeform 80"/>
            <p:cNvSpPr>
              <a:spLocks/>
            </p:cNvSpPr>
            <p:nvPr/>
          </p:nvSpPr>
          <p:spPr bwMode="gray">
            <a:xfrm>
              <a:off x="4683" y="3413"/>
              <a:ext cx="26" cy="20"/>
            </a:xfrm>
            <a:custGeom>
              <a:avLst/>
              <a:gdLst>
                <a:gd name="T0" fmla="*/ 4 w 35"/>
                <a:gd name="T1" fmla="*/ 1 h 27"/>
                <a:gd name="T2" fmla="*/ 1 w 35"/>
                <a:gd name="T3" fmla="*/ 1 h 27"/>
                <a:gd name="T4" fmla="*/ 1 w 35"/>
                <a:gd name="T5" fmla="*/ 1 h 27"/>
                <a:gd name="T6" fmla="*/ 3 w 35"/>
                <a:gd name="T7" fmla="*/ 2 h 27"/>
                <a:gd name="T8" fmla="*/ 4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3" name="Freeform 81"/>
            <p:cNvSpPr>
              <a:spLocks/>
            </p:cNvSpPr>
            <p:nvPr/>
          </p:nvSpPr>
          <p:spPr bwMode="gray">
            <a:xfrm>
              <a:off x="4657" y="3388"/>
              <a:ext cx="26" cy="35"/>
            </a:xfrm>
            <a:custGeom>
              <a:avLst/>
              <a:gdLst>
                <a:gd name="T0" fmla="*/ 4 w 35"/>
                <a:gd name="T1" fmla="*/ 2 h 47"/>
                <a:gd name="T2" fmla="*/ 2 w 35"/>
                <a:gd name="T3" fmla="*/ 1 h 47"/>
                <a:gd name="T4" fmla="*/ 1 w 35"/>
                <a:gd name="T5" fmla="*/ 3 h 47"/>
                <a:gd name="T6" fmla="*/ 2 w 35"/>
                <a:gd name="T7" fmla="*/ 4 h 47"/>
                <a:gd name="T8" fmla="*/ 3 w 35"/>
                <a:gd name="T9" fmla="*/ 4 h 47"/>
                <a:gd name="T10" fmla="*/ 4 w 35"/>
                <a:gd name="T11" fmla="*/ 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4" name="Freeform 82"/>
            <p:cNvSpPr>
              <a:spLocks/>
            </p:cNvSpPr>
            <p:nvPr/>
          </p:nvSpPr>
          <p:spPr bwMode="gray">
            <a:xfrm>
              <a:off x="4625" y="3372"/>
              <a:ext cx="24" cy="26"/>
            </a:xfrm>
            <a:custGeom>
              <a:avLst/>
              <a:gdLst>
                <a:gd name="T0" fmla="*/ 3 w 32"/>
                <a:gd name="T1" fmla="*/ 1 h 35"/>
                <a:gd name="T2" fmla="*/ 2 w 32"/>
                <a:gd name="T3" fmla="*/ 1 h 35"/>
                <a:gd name="T4" fmla="*/ 2 w 32"/>
                <a:gd name="T5" fmla="*/ 3 h 35"/>
                <a:gd name="T6" fmla="*/ 3 w 32"/>
                <a:gd name="T7" fmla="*/ 3 h 35"/>
                <a:gd name="T8" fmla="*/ 3 w 32"/>
                <a:gd name="T9" fmla="*/ 1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" name="Freeform 83"/>
            <p:cNvSpPr>
              <a:spLocks/>
            </p:cNvSpPr>
            <p:nvPr/>
          </p:nvSpPr>
          <p:spPr bwMode="gray">
            <a:xfrm>
              <a:off x="4665" y="3425"/>
              <a:ext cx="24" cy="26"/>
            </a:xfrm>
            <a:custGeom>
              <a:avLst/>
              <a:gdLst>
                <a:gd name="T0" fmla="*/ 3 w 32"/>
                <a:gd name="T1" fmla="*/ 1 h 35"/>
                <a:gd name="T2" fmla="*/ 2 w 32"/>
                <a:gd name="T3" fmla="*/ 1 h 35"/>
                <a:gd name="T4" fmla="*/ 2 w 32"/>
                <a:gd name="T5" fmla="*/ 3 h 35"/>
                <a:gd name="T6" fmla="*/ 3 w 32"/>
                <a:gd name="T7" fmla="*/ 3 h 35"/>
                <a:gd name="T8" fmla="*/ 3 w 32"/>
                <a:gd name="T9" fmla="*/ 1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" name="Freeform 84"/>
            <p:cNvSpPr>
              <a:spLocks/>
            </p:cNvSpPr>
            <p:nvPr/>
          </p:nvSpPr>
          <p:spPr bwMode="gray">
            <a:xfrm>
              <a:off x="3055" y="2051"/>
              <a:ext cx="141" cy="108"/>
            </a:xfrm>
            <a:custGeom>
              <a:avLst/>
              <a:gdLst>
                <a:gd name="T0" fmla="*/ 22 w 189"/>
                <a:gd name="T1" fmla="*/ 2 h 144"/>
                <a:gd name="T2" fmla="*/ 24 w 189"/>
                <a:gd name="T3" fmla="*/ 2 h 144"/>
                <a:gd name="T4" fmla="*/ 24 w 189"/>
                <a:gd name="T5" fmla="*/ 2 h 144"/>
                <a:gd name="T6" fmla="*/ 24 w 189"/>
                <a:gd name="T7" fmla="*/ 3 h 144"/>
                <a:gd name="T8" fmla="*/ 16 w 189"/>
                <a:gd name="T9" fmla="*/ 5 h 144"/>
                <a:gd name="T10" fmla="*/ 14 w 189"/>
                <a:gd name="T11" fmla="*/ 8 h 144"/>
                <a:gd name="T12" fmla="*/ 12 w 189"/>
                <a:gd name="T13" fmla="*/ 8 h 144"/>
                <a:gd name="T14" fmla="*/ 9 w 189"/>
                <a:gd name="T15" fmla="*/ 11 h 144"/>
                <a:gd name="T16" fmla="*/ 10 w 189"/>
                <a:gd name="T17" fmla="*/ 12 h 144"/>
                <a:gd name="T18" fmla="*/ 10 w 189"/>
                <a:gd name="T19" fmla="*/ 16 h 144"/>
                <a:gd name="T20" fmla="*/ 14 w 189"/>
                <a:gd name="T21" fmla="*/ 17 h 144"/>
                <a:gd name="T22" fmla="*/ 12 w 189"/>
                <a:gd name="T23" fmla="*/ 19 h 144"/>
                <a:gd name="T24" fmla="*/ 10 w 189"/>
                <a:gd name="T25" fmla="*/ 17 h 144"/>
                <a:gd name="T26" fmla="*/ 9 w 189"/>
                <a:gd name="T27" fmla="*/ 18 h 144"/>
                <a:gd name="T28" fmla="*/ 3 w 189"/>
                <a:gd name="T29" fmla="*/ 16 h 144"/>
                <a:gd name="T30" fmla="*/ 2 w 189"/>
                <a:gd name="T31" fmla="*/ 14 h 144"/>
                <a:gd name="T32" fmla="*/ 5 w 189"/>
                <a:gd name="T33" fmla="*/ 12 h 144"/>
                <a:gd name="T34" fmla="*/ 7 w 189"/>
                <a:gd name="T35" fmla="*/ 11 h 144"/>
                <a:gd name="T36" fmla="*/ 5 w 189"/>
                <a:gd name="T37" fmla="*/ 8 h 144"/>
                <a:gd name="T38" fmla="*/ 9 w 189"/>
                <a:gd name="T39" fmla="*/ 5 h 144"/>
                <a:gd name="T40" fmla="*/ 12 w 189"/>
                <a:gd name="T41" fmla="*/ 5 h 144"/>
                <a:gd name="T42" fmla="*/ 14 w 189"/>
                <a:gd name="T43" fmla="*/ 3 h 144"/>
                <a:gd name="T44" fmla="*/ 22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" name="Freeform 85"/>
            <p:cNvSpPr>
              <a:spLocks/>
            </p:cNvSpPr>
            <p:nvPr/>
          </p:nvSpPr>
          <p:spPr bwMode="gray">
            <a:xfrm>
              <a:off x="3139" y="2155"/>
              <a:ext cx="40" cy="12"/>
            </a:xfrm>
            <a:custGeom>
              <a:avLst/>
              <a:gdLst>
                <a:gd name="T0" fmla="*/ 4 w 53"/>
                <a:gd name="T1" fmla="*/ 0 h 17"/>
                <a:gd name="T2" fmla="*/ 2 w 53"/>
                <a:gd name="T3" fmla="*/ 1 h 17"/>
                <a:gd name="T4" fmla="*/ 5 w 53"/>
                <a:gd name="T5" fmla="*/ 1 h 17"/>
                <a:gd name="T6" fmla="*/ 6 w 53"/>
                <a:gd name="T7" fmla="*/ 1 h 17"/>
                <a:gd name="T8" fmla="*/ 4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" name="Freeform 86"/>
            <p:cNvSpPr>
              <a:spLocks/>
            </p:cNvSpPr>
            <p:nvPr/>
          </p:nvSpPr>
          <p:spPr bwMode="gray">
            <a:xfrm>
              <a:off x="3344" y="1999"/>
              <a:ext cx="42" cy="28"/>
            </a:xfrm>
            <a:custGeom>
              <a:avLst/>
              <a:gdLst>
                <a:gd name="T0" fmla="*/ 7 w 57"/>
                <a:gd name="T1" fmla="*/ 2 h 37"/>
                <a:gd name="T2" fmla="*/ 3 w 57"/>
                <a:gd name="T3" fmla="*/ 4 h 37"/>
                <a:gd name="T4" fmla="*/ 1 w 57"/>
                <a:gd name="T5" fmla="*/ 5 h 37"/>
                <a:gd name="T6" fmla="*/ 1 w 57"/>
                <a:gd name="T7" fmla="*/ 2 h 37"/>
                <a:gd name="T8" fmla="*/ 2 w 57"/>
                <a:gd name="T9" fmla="*/ 0 h 37"/>
                <a:gd name="T10" fmla="*/ 7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Freeform 87"/>
            <p:cNvSpPr>
              <a:spLocks/>
            </p:cNvSpPr>
            <p:nvPr/>
          </p:nvSpPr>
          <p:spPr bwMode="gray">
            <a:xfrm>
              <a:off x="3374" y="2012"/>
              <a:ext cx="50" cy="20"/>
            </a:xfrm>
            <a:custGeom>
              <a:avLst/>
              <a:gdLst>
                <a:gd name="T0" fmla="*/ 3 w 68"/>
                <a:gd name="T1" fmla="*/ 0 h 26"/>
                <a:gd name="T2" fmla="*/ 1 w 68"/>
                <a:gd name="T3" fmla="*/ 2 h 26"/>
                <a:gd name="T4" fmla="*/ 7 w 68"/>
                <a:gd name="T5" fmla="*/ 4 h 26"/>
                <a:gd name="T6" fmla="*/ 7 w 68"/>
                <a:gd name="T7" fmla="*/ 4 h 26"/>
                <a:gd name="T8" fmla="*/ 3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" name="Freeform 88"/>
            <p:cNvSpPr>
              <a:spLocks/>
            </p:cNvSpPr>
            <p:nvPr/>
          </p:nvSpPr>
          <p:spPr bwMode="gray">
            <a:xfrm>
              <a:off x="3428" y="2015"/>
              <a:ext cx="50" cy="32"/>
            </a:xfrm>
            <a:custGeom>
              <a:avLst/>
              <a:gdLst>
                <a:gd name="T0" fmla="*/ 8 w 66"/>
                <a:gd name="T1" fmla="*/ 1 h 43"/>
                <a:gd name="T2" fmla="*/ 4 w 66"/>
                <a:gd name="T3" fmla="*/ 1 h 43"/>
                <a:gd name="T4" fmla="*/ 2 w 66"/>
                <a:gd name="T5" fmla="*/ 1 h 43"/>
                <a:gd name="T6" fmla="*/ 2 w 66"/>
                <a:gd name="T7" fmla="*/ 4 h 43"/>
                <a:gd name="T8" fmla="*/ 5 w 66"/>
                <a:gd name="T9" fmla="*/ 5 h 43"/>
                <a:gd name="T10" fmla="*/ 8 w 66"/>
                <a:gd name="T11" fmla="*/ 3 h 43"/>
                <a:gd name="T12" fmla="*/ 8 w 66"/>
                <a:gd name="T13" fmla="*/ 1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1" name="Freeform 89"/>
            <p:cNvSpPr>
              <a:spLocks/>
            </p:cNvSpPr>
            <p:nvPr/>
          </p:nvSpPr>
          <p:spPr bwMode="gray">
            <a:xfrm>
              <a:off x="3777" y="2042"/>
              <a:ext cx="88" cy="31"/>
            </a:xfrm>
            <a:custGeom>
              <a:avLst/>
              <a:gdLst>
                <a:gd name="T0" fmla="*/ 2 w 117"/>
                <a:gd name="T1" fmla="*/ 0 h 41"/>
                <a:gd name="T2" fmla="*/ 2 w 117"/>
                <a:gd name="T3" fmla="*/ 2 h 41"/>
                <a:gd name="T4" fmla="*/ 8 w 117"/>
                <a:gd name="T5" fmla="*/ 5 h 41"/>
                <a:gd name="T6" fmla="*/ 11 w 117"/>
                <a:gd name="T7" fmla="*/ 5 h 41"/>
                <a:gd name="T8" fmla="*/ 15 w 117"/>
                <a:gd name="T9" fmla="*/ 4 h 41"/>
                <a:gd name="T10" fmla="*/ 11 w 117"/>
                <a:gd name="T11" fmla="*/ 2 h 41"/>
                <a:gd name="T12" fmla="*/ 2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2" name="Freeform 90"/>
            <p:cNvSpPr>
              <a:spLocks/>
            </p:cNvSpPr>
            <p:nvPr/>
          </p:nvSpPr>
          <p:spPr bwMode="gray">
            <a:xfrm>
              <a:off x="3867" y="2041"/>
              <a:ext cx="46" cy="24"/>
            </a:xfrm>
            <a:custGeom>
              <a:avLst/>
              <a:gdLst>
                <a:gd name="T0" fmla="*/ 4 w 62"/>
                <a:gd name="T1" fmla="*/ 2 h 32"/>
                <a:gd name="T2" fmla="*/ 7 w 62"/>
                <a:gd name="T3" fmla="*/ 2 h 32"/>
                <a:gd name="T4" fmla="*/ 4 w 62"/>
                <a:gd name="T5" fmla="*/ 4 h 32"/>
                <a:gd name="T6" fmla="*/ 1 w 62"/>
                <a:gd name="T7" fmla="*/ 3 h 32"/>
                <a:gd name="T8" fmla="*/ 4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3" name="Freeform 91"/>
            <p:cNvSpPr>
              <a:spLocks/>
            </p:cNvSpPr>
            <p:nvPr/>
          </p:nvSpPr>
          <p:spPr bwMode="gray">
            <a:xfrm>
              <a:off x="3846" y="2070"/>
              <a:ext cx="37" cy="17"/>
            </a:xfrm>
            <a:custGeom>
              <a:avLst/>
              <a:gdLst>
                <a:gd name="T0" fmla="*/ 3 w 49"/>
                <a:gd name="T1" fmla="*/ 1 h 23"/>
                <a:gd name="T2" fmla="*/ 2 w 49"/>
                <a:gd name="T3" fmla="*/ 1 h 23"/>
                <a:gd name="T4" fmla="*/ 6 w 49"/>
                <a:gd name="T5" fmla="*/ 3 h 23"/>
                <a:gd name="T6" fmla="*/ 3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4" name="Freeform 92"/>
            <p:cNvSpPr>
              <a:spLocks/>
            </p:cNvSpPr>
            <p:nvPr/>
          </p:nvSpPr>
          <p:spPr bwMode="gray">
            <a:xfrm>
              <a:off x="4098" y="2294"/>
              <a:ext cx="76" cy="114"/>
            </a:xfrm>
            <a:custGeom>
              <a:avLst/>
              <a:gdLst>
                <a:gd name="T0" fmla="*/ 1 w 102"/>
                <a:gd name="T1" fmla="*/ 0 h 152"/>
                <a:gd name="T2" fmla="*/ 0 w 102"/>
                <a:gd name="T3" fmla="*/ 2 h 152"/>
                <a:gd name="T4" fmla="*/ 1 w 102"/>
                <a:gd name="T5" fmla="*/ 5 h 152"/>
                <a:gd name="T6" fmla="*/ 4 w 102"/>
                <a:gd name="T7" fmla="*/ 9 h 152"/>
                <a:gd name="T8" fmla="*/ 4 w 102"/>
                <a:gd name="T9" fmla="*/ 14 h 152"/>
                <a:gd name="T10" fmla="*/ 10 w 102"/>
                <a:gd name="T11" fmla="*/ 20 h 152"/>
                <a:gd name="T12" fmla="*/ 11 w 102"/>
                <a:gd name="T13" fmla="*/ 17 h 152"/>
                <a:gd name="T14" fmla="*/ 10 w 102"/>
                <a:gd name="T15" fmla="*/ 14 h 152"/>
                <a:gd name="T16" fmla="*/ 7 w 102"/>
                <a:gd name="T17" fmla="*/ 12 h 152"/>
                <a:gd name="T18" fmla="*/ 7 w 102"/>
                <a:gd name="T19" fmla="*/ 10 h 152"/>
                <a:gd name="T20" fmla="*/ 5 w 102"/>
                <a:gd name="T21" fmla="*/ 5 h 152"/>
                <a:gd name="T22" fmla="*/ 1 w 102"/>
                <a:gd name="T23" fmla="*/ 2 h 152"/>
                <a:gd name="T24" fmla="*/ 1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5" name="Freeform 93"/>
            <p:cNvSpPr>
              <a:spLocks/>
            </p:cNvSpPr>
            <p:nvPr/>
          </p:nvSpPr>
          <p:spPr bwMode="gray">
            <a:xfrm>
              <a:off x="4159" y="2412"/>
              <a:ext cx="55" cy="78"/>
            </a:xfrm>
            <a:custGeom>
              <a:avLst/>
              <a:gdLst>
                <a:gd name="T0" fmla="*/ 8 w 74"/>
                <a:gd name="T1" fmla="*/ 4 h 103"/>
                <a:gd name="T2" fmla="*/ 9 w 74"/>
                <a:gd name="T3" fmla="*/ 6 h 103"/>
                <a:gd name="T4" fmla="*/ 4 w 74"/>
                <a:gd name="T5" fmla="*/ 11 h 103"/>
                <a:gd name="T6" fmla="*/ 4 w 74"/>
                <a:gd name="T7" fmla="*/ 14 h 103"/>
                <a:gd name="T8" fmla="*/ 2 w 74"/>
                <a:gd name="T9" fmla="*/ 13 h 103"/>
                <a:gd name="T10" fmla="*/ 1 w 74"/>
                <a:gd name="T11" fmla="*/ 11 h 103"/>
                <a:gd name="T12" fmla="*/ 0 w 74"/>
                <a:gd name="T13" fmla="*/ 11 h 103"/>
                <a:gd name="T14" fmla="*/ 1 w 74"/>
                <a:gd name="T15" fmla="*/ 8 h 103"/>
                <a:gd name="T16" fmla="*/ 1 w 74"/>
                <a:gd name="T17" fmla="*/ 8 h 103"/>
                <a:gd name="T18" fmla="*/ 1 w 74"/>
                <a:gd name="T19" fmla="*/ 4 h 103"/>
                <a:gd name="T20" fmla="*/ 1 w 74"/>
                <a:gd name="T21" fmla="*/ 2 h 103"/>
                <a:gd name="T22" fmla="*/ 3 w 74"/>
                <a:gd name="T23" fmla="*/ 4 h 103"/>
                <a:gd name="T24" fmla="*/ 4 w 74"/>
                <a:gd name="T25" fmla="*/ 5 h 103"/>
                <a:gd name="T26" fmla="*/ 8 w 74"/>
                <a:gd name="T27" fmla="*/ 4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6" name="Freeform 94"/>
            <p:cNvSpPr>
              <a:spLocks/>
            </p:cNvSpPr>
            <p:nvPr/>
          </p:nvSpPr>
          <p:spPr bwMode="gray">
            <a:xfrm>
              <a:off x="4123" y="2492"/>
              <a:ext cx="109" cy="189"/>
            </a:xfrm>
            <a:custGeom>
              <a:avLst/>
              <a:gdLst>
                <a:gd name="T0" fmla="*/ 10 w 146"/>
                <a:gd name="T1" fmla="*/ 14 h 252"/>
                <a:gd name="T2" fmla="*/ 9 w 146"/>
                <a:gd name="T3" fmla="*/ 15 h 252"/>
                <a:gd name="T4" fmla="*/ 8 w 146"/>
                <a:gd name="T5" fmla="*/ 18 h 252"/>
                <a:gd name="T6" fmla="*/ 3 w 146"/>
                <a:gd name="T7" fmla="*/ 20 h 252"/>
                <a:gd name="T8" fmla="*/ 1 w 146"/>
                <a:gd name="T9" fmla="*/ 23 h 252"/>
                <a:gd name="T10" fmla="*/ 2 w 146"/>
                <a:gd name="T11" fmla="*/ 25 h 252"/>
                <a:gd name="T12" fmla="*/ 1 w 146"/>
                <a:gd name="T13" fmla="*/ 26 h 252"/>
                <a:gd name="T14" fmla="*/ 3 w 146"/>
                <a:gd name="T15" fmla="*/ 34 h 252"/>
                <a:gd name="T16" fmla="*/ 4 w 146"/>
                <a:gd name="T17" fmla="*/ 29 h 252"/>
                <a:gd name="T18" fmla="*/ 3 w 146"/>
                <a:gd name="T19" fmla="*/ 26 h 252"/>
                <a:gd name="T20" fmla="*/ 5 w 146"/>
                <a:gd name="T21" fmla="*/ 24 h 252"/>
                <a:gd name="T22" fmla="*/ 7 w 146"/>
                <a:gd name="T23" fmla="*/ 22 h 252"/>
                <a:gd name="T24" fmla="*/ 9 w 146"/>
                <a:gd name="T25" fmla="*/ 24 h 252"/>
                <a:gd name="T26" fmla="*/ 5 w 146"/>
                <a:gd name="T27" fmla="*/ 26 h 252"/>
                <a:gd name="T28" fmla="*/ 7 w 146"/>
                <a:gd name="T29" fmla="*/ 27 h 252"/>
                <a:gd name="T30" fmla="*/ 9 w 146"/>
                <a:gd name="T31" fmla="*/ 24 h 252"/>
                <a:gd name="T32" fmla="*/ 10 w 146"/>
                <a:gd name="T33" fmla="*/ 25 h 252"/>
                <a:gd name="T34" fmla="*/ 13 w 146"/>
                <a:gd name="T35" fmla="*/ 20 h 252"/>
                <a:gd name="T36" fmla="*/ 14 w 146"/>
                <a:gd name="T37" fmla="*/ 22 h 252"/>
                <a:gd name="T38" fmla="*/ 18 w 146"/>
                <a:gd name="T39" fmla="*/ 20 h 252"/>
                <a:gd name="T40" fmla="*/ 19 w 146"/>
                <a:gd name="T41" fmla="*/ 18 h 252"/>
                <a:gd name="T42" fmla="*/ 19 w 146"/>
                <a:gd name="T43" fmla="*/ 15 h 252"/>
                <a:gd name="T44" fmla="*/ 17 w 146"/>
                <a:gd name="T45" fmla="*/ 14 h 252"/>
                <a:gd name="T46" fmla="*/ 16 w 146"/>
                <a:gd name="T47" fmla="*/ 6 h 252"/>
                <a:gd name="T48" fmla="*/ 12 w 146"/>
                <a:gd name="T49" fmla="*/ 0 h 252"/>
                <a:gd name="T50" fmla="*/ 10 w 146"/>
                <a:gd name="T51" fmla="*/ 2 h 252"/>
                <a:gd name="T52" fmla="*/ 12 w 146"/>
                <a:gd name="T53" fmla="*/ 5 h 252"/>
                <a:gd name="T54" fmla="*/ 12 w 146"/>
                <a:gd name="T55" fmla="*/ 8 h 252"/>
                <a:gd name="T56" fmla="*/ 10 w 146"/>
                <a:gd name="T57" fmla="*/ 14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7" name="Freeform 95"/>
            <p:cNvSpPr>
              <a:spLocks/>
            </p:cNvSpPr>
            <p:nvPr/>
          </p:nvSpPr>
          <p:spPr bwMode="gray">
            <a:xfrm>
              <a:off x="3062" y="1988"/>
              <a:ext cx="52" cy="30"/>
            </a:xfrm>
            <a:custGeom>
              <a:avLst/>
              <a:gdLst>
                <a:gd name="T0" fmla="*/ 7 w 70"/>
                <a:gd name="T1" fmla="*/ 0 h 40"/>
                <a:gd name="T2" fmla="*/ 8 w 70"/>
                <a:gd name="T3" fmla="*/ 2 h 40"/>
                <a:gd name="T4" fmla="*/ 5 w 70"/>
                <a:gd name="T5" fmla="*/ 3 h 40"/>
                <a:gd name="T6" fmla="*/ 4 w 70"/>
                <a:gd name="T7" fmla="*/ 5 h 40"/>
                <a:gd name="T8" fmla="*/ 1 w 70"/>
                <a:gd name="T9" fmla="*/ 5 h 40"/>
                <a:gd name="T10" fmla="*/ 1 w 70"/>
                <a:gd name="T11" fmla="*/ 5 h 40"/>
                <a:gd name="T12" fmla="*/ 4 w 70"/>
                <a:gd name="T13" fmla="*/ 2 h 40"/>
                <a:gd name="T14" fmla="*/ 7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8" name="Freeform 96"/>
            <p:cNvSpPr>
              <a:spLocks/>
            </p:cNvSpPr>
            <p:nvPr/>
          </p:nvSpPr>
          <p:spPr bwMode="gray">
            <a:xfrm>
              <a:off x="2955" y="1997"/>
              <a:ext cx="19" cy="22"/>
            </a:xfrm>
            <a:custGeom>
              <a:avLst/>
              <a:gdLst>
                <a:gd name="T0" fmla="*/ 2 w 26"/>
                <a:gd name="T1" fmla="*/ 0 h 29"/>
                <a:gd name="T2" fmla="*/ 0 w 26"/>
                <a:gd name="T3" fmla="*/ 3 h 29"/>
                <a:gd name="T4" fmla="*/ 2 w 26"/>
                <a:gd name="T5" fmla="*/ 4 h 29"/>
                <a:gd name="T6" fmla="*/ 2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9" name="Freeform 97"/>
            <p:cNvSpPr>
              <a:spLocks/>
            </p:cNvSpPr>
            <p:nvPr/>
          </p:nvSpPr>
          <p:spPr bwMode="gray">
            <a:xfrm>
              <a:off x="2979" y="1996"/>
              <a:ext cx="37" cy="27"/>
            </a:xfrm>
            <a:custGeom>
              <a:avLst/>
              <a:gdLst>
                <a:gd name="T0" fmla="*/ 2 w 49"/>
                <a:gd name="T1" fmla="*/ 2 h 36"/>
                <a:gd name="T2" fmla="*/ 0 w 49"/>
                <a:gd name="T3" fmla="*/ 2 h 36"/>
                <a:gd name="T4" fmla="*/ 2 w 49"/>
                <a:gd name="T5" fmla="*/ 4 h 36"/>
                <a:gd name="T6" fmla="*/ 3 w 49"/>
                <a:gd name="T7" fmla="*/ 5 h 36"/>
                <a:gd name="T8" fmla="*/ 6 w 49"/>
                <a:gd name="T9" fmla="*/ 3 h 36"/>
                <a:gd name="T10" fmla="*/ 2 w 49"/>
                <a:gd name="T11" fmla="*/ 2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0" name="Freeform 98"/>
            <p:cNvSpPr>
              <a:spLocks/>
            </p:cNvSpPr>
            <p:nvPr/>
          </p:nvSpPr>
          <p:spPr bwMode="gray">
            <a:xfrm>
              <a:off x="3040" y="1987"/>
              <a:ext cx="20" cy="16"/>
            </a:xfrm>
            <a:custGeom>
              <a:avLst/>
              <a:gdLst>
                <a:gd name="T0" fmla="*/ 1 w 27"/>
                <a:gd name="T1" fmla="*/ 0 h 22"/>
                <a:gd name="T2" fmla="*/ 1 w 27"/>
                <a:gd name="T3" fmla="*/ 1 h 22"/>
                <a:gd name="T4" fmla="*/ 2 w 27"/>
                <a:gd name="T5" fmla="*/ 3 h 22"/>
                <a:gd name="T6" fmla="*/ 1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1" name="Freeform 99"/>
            <p:cNvSpPr>
              <a:spLocks/>
            </p:cNvSpPr>
            <p:nvPr/>
          </p:nvSpPr>
          <p:spPr bwMode="gray">
            <a:xfrm>
              <a:off x="3022" y="2005"/>
              <a:ext cx="15" cy="13"/>
            </a:xfrm>
            <a:custGeom>
              <a:avLst/>
              <a:gdLst>
                <a:gd name="T0" fmla="*/ 2 w 20"/>
                <a:gd name="T1" fmla="*/ 0 h 18"/>
                <a:gd name="T2" fmla="*/ 2 w 20"/>
                <a:gd name="T3" fmla="*/ 2 h 18"/>
                <a:gd name="T4" fmla="*/ 2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2" name="Freeform 100"/>
            <p:cNvSpPr>
              <a:spLocks/>
            </p:cNvSpPr>
            <p:nvPr/>
          </p:nvSpPr>
          <p:spPr bwMode="gray">
            <a:xfrm>
              <a:off x="4162" y="2021"/>
              <a:ext cx="18" cy="33"/>
            </a:xfrm>
            <a:custGeom>
              <a:avLst/>
              <a:gdLst>
                <a:gd name="T0" fmla="*/ 4 w 24"/>
                <a:gd name="T1" fmla="*/ 0 h 44"/>
                <a:gd name="T2" fmla="*/ 2 w 24"/>
                <a:gd name="T3" fmla="*/ 2 h 44"/>
                <a:gd name="T4" fmla="*/ 0 w 24"/>
                <a:gd name="T5" fmla="*/ 5 h 44"/>
                <a:gd name="T6" fmla="*/ 2 w 24"/>
                <a:gd name="T7" fmla="*/ 6 h 44"/>
                <a:gd name="T8" fmla="*/ 4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Freeform 101"/>
            <p:cNvSpPr>
              <a:spLocks/>
            </p:cNvSpPr>
            <p:nvPr/>
          </p:nvSpPr>
          <p:spPr bwMode="gray">
            <a:xfrm>
              <a:off x="3278" y="3473"/>
              <a:ext cx="31" cy="18"/>
            </a:xfrm>
            <a:custGeom>
              <a:avLst/>
              <a:gdLst>
                <a:gd name="T0" fmla="*/ 5 w 41"/>
                <a:gd name="T1" fmla="*/ 0 h 24"/>
                <a:gd name="T2" fmla="*/ 4 w 41"/>
                <a:gd name="T3" fmla="*/ 4 h 24"/>
                <a:gd name="T4" fmla="*/ 5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Freeform 102"/>
            <p:cNvSpPr>
              <a:spLocks/>
            </p:cNvSpPr>
            <p:nvPr/>
          </p:nvSpPr>
          <p:spPr bwMode="gray">
            <a:xfrm>
              <a:off x="3318" y="3466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Freeform 103"/>
            <p:cNvSpPr>
              <a:spLocks/>
            </p:cNvSpPr>
            <p:nvPr/>
          </p:nvSpPr>
          <p:spPr bwMode="gray">
            <a:xfrm>
              <a:off x="3251" y="3312"/>
              <a:ext cx="9" cy="15"/>
            </a:xfrm>
            <a:custGeom>
              <a:avLst/>
              <a:gdLst>
                <a:gd name="T0" fmla="*/ 1 w 13"/>
                <a:gd name="T1" fmla="*/ 2 h 20"/>
                <a:gd name="T2" fmla="*/ 1 w 13"/>
                <a:gd name="T3" fmla="*/ 2 h 20"/>
                <a:gd name="T4" fmla="*/ 1 w 13"/>
                <a:gd name="T5" fmla="*/ 2 h 20"/>
                <a:gd name="T6" fmla="*/ 1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6" name="Freeform 104"/>
            <p:cNvSpPr>
              <a:spLocks/>
            </p:cNvSpPr>
            <p:nvPr/>
          </p:nvSpPr>
          <p:spPr bwMode="gray">
            <a:xfrm>
              <a:off x="3311" y="3239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2 h 25"/>
                <a:gd name="T4" fmla="*/ 2 w 14"/>
                <a:gd name="T5" fmla="*/ 4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Freeform 105"/>
            <p:cNvSpPr>
              <a:spLocks/>
            </p:cNvSpPr>
            <p:nvPr/>
          </p:nvSpPr>
          <p:spPr bwMode="gray">
            <a:xfrm>
              <a:off x="3287" y="3238"/>
              <a:ext cx="11" cy="19"/>
            </a:xfrm>
            <a:custGeom>
              <a:avLst/>
              <a:gdLst>
                <a:gd name="T0" fmla="*/ 2 w 14"/>
                <a:gd name="T1" fmla="*/ 0 h 25"/>
                <a:gd name="T2" fmla="*/ 0 w 14"/>
                <a:gd name="T3" fmla="*/ 2 h 25"/>
                <a:gd name="T4" fmla="*/ 2 w 14"/>
                <a:gd name="T5" fmla="*/ 4 h 25"/>
                <a:gd name="T6" fmla="*/ 2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8" name="Freeform 106"/>
            <p:cNvSpPr>
              <a:spLocks/>
            </p:cNvSpPr>
            <p:nvPr/>
          </p:nvSpPr>
          <p:spPr bwMode="gray">
            <a:xfrm>
              <a:off x="3276" y="3260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Freeform 107"/>
            <p:cNvSpPr>
              <a:spLocks/>
            </p:cNvSpPr>
            <p:nvPr/>
          </p:nvSpPr>
          <p:spPr bwMode="gray">
            <a:xfrm>
              <a:off x="3251" y="3294"/>
              <a:ext cx="9" cy="15"/>
            </a:xfrm>
            <a:custGeom>
              <a:avLst/>
              <a:gdLst>
                <a:gd name="T0" fmla="*/ 1 w 13"/>
                <a:gd name="T1" fmla="*/ 2 h 20"/>
                <a:gd name="T2" fmla="*/ 1 w 13"/>
                <a:gd name="T3" fmla="*/ 2 h 20"/>
                <a:gd name="T4" fmla="*/ 1 w 13"/>
                <a:gd name="T5" fmla="*/ 2 h 20"/>
                <a:gd name="T6" fmla="*/ 1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0" name="Freeform 108"/>
            <p:cNvSpPr>
              <a:spLocks/>
            </p:cNvSpPr>
            <p:nvPr/>
          </p:nvSpPr>
          <p:spPr bwMode="gray">
            <a:xfrm>
              <a:off x="3270" y="3281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1" name="Freeform 109"/>
            <p:cNvSpPr>
              <a:spLocks/>
            </p:cNvSpPr>
            <p:nvPr/>
          </p:nvSpPr>
          <p:spPr bwMode="gray">
            <a:xfrm>
              <a:off x="2537" y="2293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2" name="Freeform 110"/>
            <p:cNvSpPr>
              <a:spLocks/>
            </p:cNvSpPr>
            <p:nvPr/>
          </p:nvSpPr>
          <p:spPr bwMode="gray">
            <a:xfrm>
              <a:off x="2476" y="2259"/>
              <a:ext cx="10" cy="15"/>
            </a:xfrm>
            <a:custGeom>
              <a:avLst/>
              <a:gdLst>
                <a:gd name="T0" fmla="*/ 2 w 13"/>
                <a:gd name="T1" fmla="*/ 2 h 20"/>
                <a:gd name="T2" fmla="*/ 1 w 13"/>
                <a:gd name="T3" fmla="*/ 2 h 20"/>
                <a:gd name="T4" fmla="*/ 2 w 13"/>
                <a:gd name="T5" fmla="*/ 2 h 20"/>
                <a:gd name="T6" fmla="*/ 2 w 13"/>
                <a:gd name="T7" fmla="*/ 2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3" name="Freeform 111"/>
            <p:cNvSpPr>
              <a:spLocks/>
            </p:cNvSpPr>
            <p:nvPr/>
          </p:nvSpPr>
          <p:spPr bwMode="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5" name="Line 112"/>
          <p:cNvSpPr>
            <a:spLocks noChangeShapeType="1"/>
          </p:cNvSpPr>
          <p:nvPr/>
        </p:nvSpPr>
        <p:spPr bwMode="auto">
          <a:xfrm flipH="1" flipV="1">
            <a:off x="1887538" y="4344988"/>
            <a:ext cx="2228850" cy="14509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Line 113"/>
          <p:cNvSpPr>
            <a:spLocks noChangeShapeType="1"/>
          </p:cNvSpPr>
          <p:nvPr/>
        </p:nvSpPr>
        <p:spPr bwMode="auto">
          <a:xfrm flipH="1" flipV="1">
            <a:off x="4587875" y="4168775"/>
            <a:ext cx="0" cy="14684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Line 114"/>
          <p:cNvSpPr>
            <a:spLocks noChangeShapeType="1"/>
          </p:cNvSpPr>
          <p:nvPr/>
        </p:nvSpPr>
        <p:spPr bwMode="auto">
          <a:xfrm flipV="1">
            <a:off x="4935538" y="4302125"/>
            <a:ext cx="2179637" cy="1549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58" name="Picture 115" descr="shadow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51463"/>
            <a:ext cx="4186238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Freeform 116"/>
          <p:cNvSpPr>
            <a:spLocks/>
          </p:cNvSpPr>
          <p:nvPr/>
        </p:nvSpPr>
        <p:spPr bwMode="gray">
          <a:xfrm>
            <a:off x="593725" y="1239838"/>
            <a:ext cx="2574925" cy="2903537"/>
          </a:xfrm>
          <a:custGeom>
            <a:avLst/>
            <a:gdLst>
              <a:gd name="T0" fmla="*/ 0 w 1622"/>
              <a:gd name="T1" fmla="*/ 0 h 1744"/>
              <a:gd name="T2" fmla="*/ 2147483647 w 1622"/>
              <a:gd name="T3" fmla="*/ 2147483647 h 1744"/>
              <a:gd name="T4" fmla="*/ 2147483647 w 1622"/>
              <a:gd name="T5" fmla="*/ 2147483647 h 1744"/>
              <a:gd name="T6" fmla="*/ 2147483647 w 1622"/>
              <a:gd name="T7" fmla="*/ 2147483647 h 1744"/>
              <a:gd name="T8" fmla="*/ 0 w 1622"/>
              <a:gd name="T9" fmla="*/ 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2"/>
              <a:gd name="T16" fmla="*/ 0 h 1744"/>
              <a:gd name="T17" fmla="*/ 1622 w 162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2" h="1744">
                <a:moveTo>
                  <a:pt x="0" y="0"/>
                </a:moveTo>
                <a:lnTo>
                  <a:pt x="4" y="1744"/>
                </a:lnTo>
                <a:lnTo>
                  <a:pt x="1622" y="1705"/>
                </a:lnTo>
                <a:lnTo>
                  <a:pt x="1622" y="1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6861"/>
            </a:schemeClr>
          </a:solidFill>
          <a:ln w="9525">
            <a:round/>
            <a:headEnd/>
            <a:tailEnd/>
          </a:ln>
          <a:scene3d>
            <a:camera prst="legacyPerspectiveTopLeft">
              <a:rot lat="21299986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9160" name="Rectangle 117"/>
          <p:cNvSpPr>
            <a:spLocks noChangeArrowheads="1"/>
          </p:cNvSpPr>
          <p:nvPr/>
        </p:nvSpPr>
        <p:spPr bwMode="gray">
          <a:xfrm>
            <a:off x="3267075" y="1454150"/>
            <a:ext cx="2565400" cy="248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Top">
              <a:rot lat="21299986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9161" name="Freeform 118"/>
          <p:cNvSpPr>
            <a:spLocks/>
          </p:cNvSpPr>
          <p:nvPr/>
        </p:nvSpPr>
        <p:spPr bwMode="gray">
          <a:xfrm>
            <a:off x="5937250" y="1258888"/>
            <a:ext cx="2568575" cy="2884487"/>
          </a:xfrm>
          <a:custGeom>
            <a:avLst/>
            <a:gdLst>
              <a:gd name="T0" fmla="*/ 2147483647 w 1618"/>
              <a:gd name="T1" fmla="*/ 0 h 1732"/>
              <a:gd name="T2" fmla="*/ 2147483647 w 1618"/>
              <a:gd name="T3" fmla="*/ 2147483647 h 1732"/>
              <a:gd name="T4" fmla="*/ 0 w 1618"/>
              <a:gd name="T5" fmla="*/ 2147483647 h 1732"/>
              <a:gd name="T6" fmla="*/ 0 w 1618"/>
              <a:gd name="T7" fmla="*/ 2147483647 h 1732"/>
              <a:gd name="T8" fmla="*/ 2147483647 w 1618"/>
              <a:gd name="T9" fmla="*/ 0 h 17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8"/>
              <a:gd name="T16" fmla="*/ 0 h 1732"/>
              <a:gd name="T17" fmla="*/ 1618 w 1618"/>
              <a:gd name="T18" fmla="*/ 1732 h 17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8" h="1732">
                <a:moveTo>
                  <a:pt x="1616" y="0"/>
                </a:moveTo>
                <a:lnTo>
                  <a:pt x="1618" y="1732"/>
                </a:lnTo>
                <a:lnTo>
                  <a:pt x="0" y="1693"/>
                </a:lnTo>
                <a:lnTo>
                  <a:pt x="0" y="118"/>
                </a:lnTo>
                <a:lnTo>
                  <a:pt x="1616" y="0"/>
                </a:lnTo>
                <a:close/>
              </a:path>
            </a:pathLst>
          </a:cu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TopRight">
              <a:rot lat="21299986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85355" name="Rectangle 119"/>
          <p:cNvSpPr>
            <a:spLocks noChangeArrowheads="1"/>
          </p:cNvSpPr>
          <p:nvPr/>
        </p:nvSpPr>
        <p:spPr bwMode="gray">
          <a:xfrm>
            <a:off x="3321050" y="1492250"/>
            <a:ext cx="2463800" cy="25796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163" name="Group 120"/>
          <p:cNvGrpSpPr>
            <a:grpSpLocks/>
          </p:cNvGrpSpPr>
          <p:nvPr/>
        </p:nvGrpSpPr>
        <p:grpSpPr bwMode="auto">
          <a:xfrm>
            <a:off x="2746375" y="4813300"/>
            <a:ext cx="3722688" cy="1208088"/>
            <a:chOff x="3098" y="249"/>
            <a:chExt cx="1959" cy="629"/>
          </a:xfrm>
        </p:grpSpPr>
        <p:sp>
          <p:nvSpPr>
            <p:cNvPr id="49174" name="Oval 121"/>
            <p:cNvSpPr>
              <a:spLocks noChangeArrowheads="1"/>
            </p:cNvSpPr>
            <p:nvPr/>
          </p:nvSpPr>
          <p:spPr bwMode="ltGray">
            <a:xfrm>
              <a:off x="3099" y="297"/>
              <a:ext cx="1958" cy="581"/>
            </a:xfrm>
            <a:prstGeom prst="ellipse">
              <a:avLst/>
            </a:prstGeom>
            <a:gradFill rotWithShape="1">
              <a:gsLst>
                <a:gs pos="0">
                  <a:srgbClr val="575757"/>
                </a:gs>
                <a:gs pos="50000">
                  <a:srgbClr val="C0C0C0"/>
                </a:gs>
                <a:gs pos="100000">
                  <a:srgbClr val="57575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Oval 122"/>
            <p:cNvSpPr>
              <a:spLocks noChangeArrowheads="1"/>
            </p:cNvSpPr>
            <p:nvPr/>
          </p:nvSpPr>
          <p:spPr bwMode="ltGray">
            <a:xfrm>
              <a:off x="3098" y="249"/>
              <a:ext cx="1959" cy="5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4" name="Text Box 123"/>
          <p:cNvSpPr txBox="1">
            <a:spLocks noChangeArrowheads="1"/>
          </p:cNvSpPr>
          <p:nvPr/>
        </p:nvSpPr>
        <p:spPr bwMode="auto">
          <a:xfrm>
            <a:off x="2798763" y="5102225"/>
            <a:ext cx="3586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Clr>
                <a:srgbClr val="233DA9"/>
              </a:buClr>
              <a:buSzPct val="80000"/>
            </a:pPr>
            <a:r>
              <a:rPr lang="en-US" altLang="en-US" sz="3200" b="1" dirty="0">
                <a:latin typeface="+mn-lt"/>
                <a:ea typeface="微软雅黑" pitchFamily="34" charset="-122"/>
              </a:rPr>
              <a:t>SQL </a:t>
            </a:r>
            <a:r>
              <a:rPr lang="zh-CN" altLang="en-US" sz="3200" b="1" dirty="0">
                <a:latin typeface="+mn-lt"/>
                <a:ea typeface="微软雅黑" pitchFamily="34" charset="-122"/>
              </a:rPr>
              <a:t>函数</a:t>
            </a:r>
          </a:p>
        </p:txBody>
      </p:sp>
      <p:sp>
        <p:nvSpPr>
          <p:cNvPr id="146446" name="Rectangle 124"/>
          <p:cNvSpPr>
            <a:spLocks noGrp="1" noChangeArrowheads="1"/>
          </p:cNvSpPr>
          <p:nvPr>
            <p:ph type="title"/>
          </p:nvPr>
        </p:nvSpPr>
        <p:spPr>
          <a:xfrm>
            <a:off x="7075488" y="285750"/>
            <a:ext cx="18891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SQL</a:t>
            </a:r>
            <a:r>
              <a:rPr smtClean="0"/>
              <a:t>函数</a:t>
            </a:r>
            <a:endParaRPr dirty="0" smtClean="0"/>
          </a:p>
        </p:txBody>
      </p:sp>
      <p:sp>
        <p:nvSpPr>
          <p:cNvPr id="68733" name="Freeform 125"/>
          <p:cNvSpPr>
            <a:spLocks/>
          </p:cNvSpPr>
          <p:nvPr/>
        </p:nvSpPr>
        <p:spPr bwMode="ltGray">
          <a:xfrm>
            <a:off x="644525" y="1277938"/>
            <a:ext cx="2514600" cy="286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1716"/>
              </a:cxn>
              <a:cxn ang="0">
                <a:pos x="1584" y="1686"/>
              </a:cxn>
              <a:cxn ang="0">
                <a:pos x="1524" y="120"/>
              </a:cxn>
              <a:cxn ang="0">
                <a:pos x="0" y="0"/>
              </a:cxn>
            </a:cxnLst>
            <a:rect l="0" t="0" r="r" b="b"/>
            <a:pathLst>
              <a:path w="1584" h="1716">
                <a:moveTo>
                  <a:pt x="0" y="0"/>
                </a:moveTo>
                <a:lnTo>
                  <a:pt x="30" y="1716"/>
                </a:lnTo>
                <a:lnTo>
                  <a:pt x="1584" y="1686"/>
                </a:lnTo>
                <a:lnTo>
                  <a:pt x="1524" y="12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734" name="Freeform 126"/>
          <p:cNvSpPr>
            <a:spLocks/>
          </p:cNvSpPr>
          <p:nvPr/>
        </p:nvSpPr>
        <p:spPr bwMode="ltGray">
          <a:xfrm flipH="1">
            <a:off x="5951538" y="1289050"/>
            <a:ext cx="2514600" cy="2854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" y="1716"/>
              </a:cxn>
              <a:cxn ang="0">
                <a:pos x="1584" y="1686"/>
              </a:cxn>
              <a:cxn ang="0">
                <a:pos x="1524" y="120"/>
              </a:cxn>
              <a:cxn ang="0">
                <a:pos x="0" y="0"/>
              </a:cxn>
            </a:cxnLst>
            <a:rect l="0" t="0" r="r" b="b"/>
            <a:pathLst>
              <a:path w="1584" h="1716">
                <a:moveTo>
                  <a:pt x="0" y="0"/>
                </a:moveTo>
                <a:lnTo>
                  <a:pt x="30" y="1716"/>
                </a:lnTo>
                <a:lnTo>
                  <a:pt x="1584" y="1686"/>
                </a:lnTo>
                <a:lnTo>
                  <a:pt x="1524" y="12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735" name="Text Box 127"/>
          <p:cNvSpPr txBox="1">
            <a:spLocks noChangeArrowheads="1"/>
          </p:cNvSpPr>
          <p:nvPr/>
        </p:nvSpPr>
        <p:spPr bwMode="gray">
          <a:xfrm>
            <a:off x="642938" y="2000250"/>
            <a:ext cx="257175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defRPr/>
            </a:pPr>
            <a:r>
              <a:rPr lang="zh-CN" altLang="en-US" sz="1600" dirty="0">
                <a:latin typeface="+mn-lt"/>
                <a:ea typeface="微软雅黑" pitchFamily="34" charset="-122"/>
              </a:rPr>
              <a:t>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itchFamily="34" charset="-122"/>
              </a:rPr>
              <a:t>01.</a:t>
            </a:r>
            <a:r>
              <a:rPr lang="zh-CN" altLang="en-US" b="1" dirty="0">
                <a:latin typeface="+mn-lt"/>
                <a:ea typeface="微软雅黑" pitchFamily="34" charset="-122"/>
              </a:rPr>
              <a:t>单行函数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  <a:defRPr/>
            </a:pPr>
            <a:r>
              <a:rPr lang="zh-CN" altLang="en-US" sz="1600" b="1" dirty="0">
                <a:latin typeface="+mn-lt"/>
                <a:ea typeface="微软雅黑" pitchFamily="34" charset="-122"/>
              </a:rPr>
              <a:t>每一行只返回一个值</a:t>
            </a:r>
            <a:endParaRPr lang="en-US" altLang="zh-CN" sz="1600" dirty="0">
              <a:latin typeface="+mn-lt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  <a:defRPr/>
            </a:pPr>
            <a:r>
              <a:rPr lang="en-US" altLang="zh-CN" sz="1600" b="1" dirty="0" err="1">
                <a:latin typeface="+mn-lt"/>
                <a:ea typeface="微软雅黑" pitchFamily="34" charset="-122"/>
              </a:rPr>
              <a:t>可以出现在</a:t>
            </a:r>
            <a:r>
              <a:rPr lang="en-US" altLang="zh-CN" sz="1600" b="1" dirty="0">
                <a:latin typeface="+mn-lt"/>
                <a:ea typeface="微软雅黑" pitchFamily="34" charset="-122"/>
              </a:rPr>
              <a:t> SELECT </a:t>
            </a:r>
            <a:r>
              <a:rPr lang="zh-CN" altLang="en-US" sz="1600" b="1" dirty="0">
                <a:latin typeface="+mn-lt"/>
                <a:ea typeface="微软雅黑" pitchFamily="34" charset="-122"/>
              </a:rPr>
              <a:t>子句中和 </a:t>
            </a:r>
            <a:r>
              <a:rPr lang="en-US" altLang="zh-CN" sz="1600" b="1" dirty="0">
                <a:latin typeface="+mn-lt"/>
                <a:ea typeface="微软雅黑" pitchFamily="34" charset="-122"/>
              </a:rPr>
              <a:t>WHERE </a:t>
            </a:r>
            <a:r>
              <a:rPr lang="en-US" altLang="zh-CN" sz="1600" b="1" dirty="0" err="1">
                <a:latin typeface="+mn-lt"/>
                <a:ea typeface="微软雅黑" pitchFamily="34" charset="-122"/>
              </a:rPr>
              <a:t>子句中</a:t>
            </a:r>
            <a:r>
              <a:rPr lang="en-US" altLang="zh-CN" sz="1600" b="1" dirty="0">
                <a:latin typeface="+mn-lt"/>
                <a:ea typeface="微软雅黑" pitchFamily="34" charset="-122"/>
              </a:rPr>
              <a:t> </a:t>
            </a:r>
          </a:p>
        </p:txBody>
      </p:sp>
      <p:sp>
        <p:nvSpPr>
          <p:cNvPr id="49170" name="Text Box 128"/>
          <p:cNvSpPr txBox="1">
            <a:spLocks noChangeArrowheads="1"/>
          </p:cNvSpPr>
          <p:nvPr/>
        </p:nvSpPr>
        <p:spPr bwMode="gray">
          <a:xfrm>
            <a:off x="6073775" y="2028825"/>
            <a:ext cx="2266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lt"/>
                <a:ea typeface="微软雅黑" pitchFamily="34" charset="-122"/>
              </a:rPr>
              <a:t>   </a:t>
            </a:r>
            <a:r>
              <a:rPr lang="en-US" altLang="zh-CN" b="1">
                <a:latin typeface="+mn-lt"/>
                <a:ea typeface="微软雅黑" pitchFamily="34" charset="-122"/>
              </a:rPr>
              <a:t>03.</a:t>
            </a:r>
            <a:r>
              <a:rPr lang="zh-CN" altLang="en-US" b="1">
                <a:latin typeface="+mn-lt"/>
                <a:ea typeface="微软雅黑" pitchFamily="34" charset="-122"/>
              </a:rPr>
              <a:t>分析函数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600" b="1">
                <a:latin typeface="+mn-lt"/>
                <a:ea typeface="微软雅黑" pitchFamily="34" charset="-122"/>
              </a:rPr>
              <a:t>分析函数根据一组行来计算聚合值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600" b="1">
                <a:latin typeface="+mn-lt"/>
                <a:ea typeface="微软雅黑" pitchFamily="34" charset="-122"/>
              </a:rPr>
              <a:t>分析函数为每组记录返回多个行</a:t>
            </a:r>
            <a:endParaRPr lang="en-US" altLang="zh-CN" sz="1600" b="1">
              <a:latin typeface="+mn-lt"/>
              <a:ea typeface="微软雅黑" pitchFamily="34" charset="-122"/>
            </a:endParaRPr>
          </a:p>
        </p:txBody>
      </p:sp>
      <p:sp>
        <p:nvSpPr>
          <p:cNvPr id="185363" name="Text Box 129"/>
          <p:cNvSpPr txBox="1">
            <a:spLocks noChangeArrowheads="1"/>
          </p:cNvSpPr>
          <p:nvPr/>
        </p:nvSpPr>
        <p:spPr bwMode="gray">
          <a:xfrm>
            <a:off x="3357563" y="2000250"/>
            <a:ext cx="24638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02.</a:t>
            </a: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分组函数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120650" indent="-120650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根据分组的情况，返回每组里的一个结果值</a:t>
            </a:r>
          </a:p>
          <a:p>
            <a:pPr marL="120650" indent="-120650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可以在使用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ORDER BY 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和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HAVING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子句中使用</a:t>
            </a:r>
            <a:endParaRPr lang="en-US" altLang="zh-CN" sz="16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30" name="Rectangle 82"/>
          <p:cNvSpPr>
            <a:spLocks noChangeArrowheads="1"/>
          </p:cNvSpPr>
          <p:nvPr/>
        </p:nvSpPr>
        <p:spPr bwMode="auto">
          <a:xfrm>
            <a:off x="428625" y="4714875"/>
            <a:ext cx="1428750" cy="1785938"/>
          </a:xfrm>
          <a:prstGeom prst="rect">
            <a:avLst/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lvl="1"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日期函数</a:t>
            </a:r>
          </a:p>
          <a:p>
            <a:pPr marL="0" lvl="1"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数字函数</a:t>
            </a:r>
          </a:p>
          <a:p>
            <a:pPr marL="0" lvl="1"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字符函数</a:t>
            </a:r>
          </a:p>
          <a:p>
            <a:pPr marL="0" lvl="1"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转换函数</a:t>
            </a:r>
          </a:p>
          <a:p>
            <a:pPr marL="0" lvl="1"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其他函数</a:t>
            </a:r>
          </a:p>
        </p:txBody>
      </p:sp>
      <p:sp>
        <p:nvSpPr>
          <p:cNvPr id="49173" name="Line 112"/>
          <p:cNvSpPr>
            <a:spLocks noChangeShapeType="1"/>
          </p:cNvSpPr>
          <p:nvPr/>
        </p:nvSpPr>
        <p:spPr bwMode="auto">
          <a:xfrm flipV="1">
            <a:off x="1143000" y="3429000"/>
            <a:ext cx="357188" cy="13573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转换函数</a:t>
            </a:r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转换函数将值从一种数据类型转换为另一种数据类型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常用的转换函数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TO_CHAR()</a:t>
            </a:r>
          </a:p>
          <a:p>
            <a:pPr lvl="1">
              <a:defRPr/>
            </a:pPr>
            <a:r>
              <a:rPr lang="en-US" altLang="zh-CN" dirty="0" smtClean="0"/>
              <a:t>TO_DATE()</a:t>
            </a:r>
          </a:p>
          <a:p>
            <a:pPr lvl="1">
              <a:defRPr/>
            </a:pPr>
            <a:r>
              <a:rPr lang="en-US" altLang="zh-CN" dirty="0" smtClean="0"/>
              <a:t>TO_NUMBER()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642938" y="4192588"/>
            <a:ext cx="8159750" cy="203200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TO_CHAR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sysdate,'YYYY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fmMM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fmDD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HH24:MI:SS')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FROM dual;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TO_CHAR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1210.7, '$9,999.00'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FROM dual;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</a:rPr>
              <a:t>TO_DATE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2005-12-06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yyyy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-mm-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FROM dual;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</a:rPr>
              <a:t>TO_NUMBER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('100') FROM dual;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42875" y="3571875"/>
            <a:ext cx="1000125" cy="414338"/>
            <a:chOff x="1000100" y="2528843"/>
            <a:chExt cx="1000132" cy="414475"/>
          </a:xfrm>
        </p:grpSpPr>
        <p:pic>
          <p:nvPicPr>
            <p:cNvPr id="5019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35793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019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54319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：转换函数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025" y="285750"/>
            <a:ext cx="2160588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课程结构图</a:t>
            </a:r>
            <a:endParaRPr dirty="0" smtClean="0"/>
          </a:p>
        </p:txBody>
      </p:sp>
      <p:pic>
        <p:nvPicPr>
          <p:cNvPr id="5" name="图片 4" descr="基于SSH框架的企业级应用开发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7988"/>
            <a:ext cx="9144000" cy="292202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其它函数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转换空值的函数</a:t>
            </a:r>
          </a:p>
          <a:p>
            <a:pPr lvl="1">
              <a:defRPr/>
            </a:pPr>
            <a:r>
              <a:rPr lang="en-US" altLang="zh-CN" smtClean="0"/>
              <a:t>NVL</a:t>
            </a:r>
          </a:p>
          <a:p>
            <a:pPr lvl="1">
              <a:defRPr/>
            </a:pPr>
            <a:r>
              <a:rPr lang="en-US" altLang="zh-CN" smtClean="0"/>
              <a:t>NVL</a:t>
            </a:r>
          </a:p>
          <a:p>
            <a:pPr lvl="1">
              <a:defRPr/>
            </a:pPr>
            <a:r>
              <a:rPr lang="en-US" altLang="zh-CN" smtClean="0"/>
              <a:t>DECODE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900113" y="3500438"/>
            <a:ext cx="6985000" cy="2585323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SELECT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ename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sal+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NVL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(comm,0) sal1,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NVL2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comm,sal+comm,sal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sal2,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DECODE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to_char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hiredate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‘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MM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’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  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01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一月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02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二月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03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三月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,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'04','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四月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',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'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05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','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五月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','06','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六月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',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下半年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mon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FROM employee;</a:t>
            </a:r>
          </a:p>
        </p:txBody>
      </p:sp>
      <p:grpSp>
        <p:nvGrpSpPr>
          <p:cNvPr id="51206" name="组合 7"/>
          <p:cNvGrpSpPr>
            <a:grpSpLocks/>
          </p:cNvGrpSpPr>
          <p:nvPr/>
        </p:nvGrpSpPr>
        <p:grpSpPr bwMode="auto">
          <a:xfrm>
            <a:off x="142875" y="2943225"/>
            <a:ext cx="1000125" cy="414338"/>
            <a:chOff x="1000100" y="2528843"/>
            <a:chExt cx="1000132" cy="414475"/>
          </a:xfrm>
        </p:grpSpPr>
        <p:pic>
          <p:nvPicPr>
            <p:cNvPr id="512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286500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121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54319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：其他函数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分析函数根据一组行来计算聚合值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分析函数为每组记录返回多个行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以下三个分析函数用于计算一个行在一组有序行中的排位，序号从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819429" y="3394054"/>
            <a:ext cx="5895975" cy="892202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849591" y="4173522"/>
            <a:ext cx="5853113" cy="938431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849591" y="5680070"/>
            <a:ext cx="5853113" cy="892202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4003675" y="3708400"/>
            <a:ext cx="4179888" cy="2524564"/>
            <a:chOff x="4003704" y="3708325"/>
            <a:chExt cx="4179887" cy="2590068"/>
          </a:xfrm>
        </p:grpSpPr>
        <p:sp>
          <p:nvSpPr>
            <p:cNvPr id="52265" name="Rectangle 5"/>
            <p:cNvSpPr>
              <a:spLocks noChangeArrowheads="1"/>
            </p:cNvSpPr>
            <p:nvPr/>
          </p:nvSpPr>
          <p:spPr bwMode="gray">
            <a:xfrm>
              <a:off x="4003704" y="3708325"/>
              <a:ext cx="4179887" cy="410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71450" indent="-171450"/>
              <a:r>
                <a:rPr lang="zh-CN" altLang="en-US" sz="2000" dirty="0">
                  <a:solidFill>
                    <a:srgbClr val="080808"/>
                  </a:solidFill>
                  <a:latin typeface="+mn-lt"/>
                  <a:ea typeface="微软雅黑" pitchFamily="34" charset="-122"/>
                </a:rPr>
                <a:t>返回连续的排位，不论值是否相等</a:t>
              </a:r>
              <a:endParaRPr lang="en-US" altLang="zh-CN" sz="2000" dirty="0">
                <a:solidFill>
                  <a:srgbClr val="080808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52266" name="Rectangle 18"/>
            <p:cNvSpPr>
              <a:spLocks noChangeArrowheads="1"/>
            </p:cNvSpPr>
            <p:nvPr/>
          </p:nvSpPr>
          <p:spPr bwMode="gray">
            <a:xfrm>
              <a:off x="4003704" y="4572009"/>
              <a:ext cx="3971925" cy="72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71450" indent="-171450"/>
              <a:r>
                <a:rPr lang="zh-CN" altLang="en-US" sz="2000" dirty="0">
                  <a:solidFill>
                    <a:srgbClr val="080808"/>
                  </a:solidFill>
                  <a:latin typeface="+mn-lt"/>
                  <a:ea typeface="微软雅黑" pitchFamily="34" charset="-122"/>
                </a:rPr>
                <a:t>具有相等值的行排位相同，序数随后跳跃</a:t>
              </a:r>
              <a:endParaRPr lang="en-US" altLang="zh-CN" sz="2000" dirty="0">
                <a:solidFill>
                  <a:srgbClr val="080808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52267" name="Rectangle 19"/>
            <p:cNvSpPr>
              <a:spLocks noChangeArrowheads="1"/>
            </p:cNvSpPr>
            <p:nvPr/>
          </p:nvSpPr>
          <p:spPr bwMode="gray">
            <a:xfrm>
              <a:off x="4003704" y="5572140"/>
              <a:ext cx="3954462" cy="726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71450" indent="-171450"/>
              <a:r>
                <a:rPr lang="zh-CN" altLang="en-US" sz="2000" dirty="0">
                  <a:solidFill>
                    <a:srgbClr val="080808"/>
                  </a:solidFill>
                  <a:latin typeface="+mn-lt"/>
                  <a:ea typeface="微软雅黑" pitchFamily="34" charset="-122"/>
                </a:rPr>
                <a:t> 具有相等值的行排位相同，序号是连续的</a:t>
              </a:r>
              <a:endParaRPr lang="en-US" altLang="zh-CN" sz="2000" dirty="0">
                <a:solidFill>
                  <a:srgbClr val="080808"/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51213" name="Rectangle 21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分析函数</a:t>
            </a:r>
          </a:p>
        </p:txBody>
      </p: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674813" y="3584575"/>
            <a:ext cx="2184400" cy="2646363"/>
            <a:chOff x="1675082" y="3584342"/>
            <a:chExt cx="2184160" cy="2646803"/>
          </a:xfrm>
        </p:grpSpPr>
        <p:grpSp>
          <p:nvGrpSpPr>
            <p:cNvPr id="52253" name="组合 18"/>
            <p:cNvGrpSpPr>
              <a:grpSpLocks/>
            </p:cNvGrpSpPr>
            <p:nvPr/>
          </p:nvGrpSpPr>
          <p:grpSpPr bwMode="auto">
            <a:xfrm>
              <a:off x="1675082" y="3584342"/>
              <a:ext cx="2160348" cy="773352"/>
              <a:chOff x="1675082" y="3412999"/>
              <a:chExt cx="2160348" cy="773352"/>
            </a:xfrm>
          </p:grpSpPr>
          <p:sp>
            <p:nvSpPr>
              <p:cNvPr id="41991" name="AutoShape 7"/>
              <p:cNvSpPr>
                <a:spLocks noChangeArrowheads="1"/>
              </p:cNvSpPr>
              <p:nvPr/>
            </p:nvSpPr>
            <p:spPr bwMode="gray">
              <a:xfrm>
                <a:off x="1675082" y="3509853"/>
                <a:ext cx="2160350" cy="6763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8824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38100" algn="ctr">
                <a:solidFill>
                  <a:srgbClr val="F8F8F8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263" name="Rectangle 9"/>
              <p:cNvSpPr>
                <a:spLocks noChangeArrowheads="1"/>
              </p:cNvSpPr>
              <p:nvPr/>
            </p:nvSpPr>
            <p:spPr bwMode="gray">
              <a:xfrm>
                <a:off x="1733813" y="3657515"/>
                <a:ext cx="2052413" cy="3699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solidFill>
                      <a:srgbClr val="F8F8F8"/>
                    </a:solidFill>
                  </a:rPr>
                  <a:t>RANK</a:t>
                </a:r>
              </a:p>
            </p:txBody>
          </p:sp>
          <p:pic>
            <p:nvPicPr>
              <p:cNvPr id="52264" name="Picture 23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998" y="3412999"/>
                <a:ext cx="2019868" cy="177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2254" name="组合 19"/>
            <p:cNvGrpSpPr>
              <a:grpSpLocks/>
            </p:cNvGrpSpPr>
            <p:nvPr/>
          </p:nvGrpSpPr>
          <p:grpSpPr bwMode="auto">
            <a:xfrm>
              <a:off x="1733553" y="4532707"/>
              <a:ext cx="2125689" cy="797726"/>
              <a:chOff x="1733553" y="4610224"/>
              <a:chExt cx="2125689" cy="797726"/>
            </a:xfrm>
          </p:grpSpPr>
          <p:sp>
            <p:nvSpPr>
              <p:cNvPr id="41995" name="AutoShape 11"/>
              <p:cNvSpPr>
                <a:spLocks noChangeArrowheads="1"/>
              </p:cNvSpPr>
              <p:nvPr/>
            </p:nvSpPr>
            <p:spPr bwMode="gray">
              <a:xfrm>
                <a:off x="1733813" y="4711372"/>
                <a:ext cx="2125429" cy="69702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8824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38100" algn="ctr">
                <a:solidFill>
                  <a:srgbClr val="F8F8F8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260" name="Text Box 16"/>
              <p:cNvSpPr txBox="1">
                <a:spLocks noChangeArrowheads="1"/>
              </p:cNvSpPr>
              <p:nvPr/>
            </p:nvSpPr>
            <p:spPr bwMode="gray">
              <a:xfrm>
                <a:off x="1733813" y="4871736"/>
                <a:ext cx="2084159" cy="3699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8F8F8"/>
                    </a:solidFill>
                  </a:rPr>
                  <a:t>DENSE_RANK</a:t>
                </a:r>
              </a:p>
            </p:txBody>
          </p:sp>
          <p:pic>
            <p:nvPicPr>
              <p:cNvPr id="52261" name="Picture 24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9048" y="4610224"/>
                <a:ext cx="2019868" cy="177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2255" name="组合 20"/>
            <p:cNvGrpSpPr>
              <a:grpSpLocks/>
            </p:cNvGrpSpPr>
            <p:nvPr/>
          </p:nvGrpSpPr>
          <p:grpSpPr bwMode="auto">
            <a:xfrm>
              <a:off x="1733554" y="5429264"/>
              <a:ext cx="2114576" cy="801881"/>
              <a:chOff x="1733554" y="5676790"/>
              <a:chExt cx="2114576" cy="801881"/>
            </a:xfrm>
          </p:grpSpPr>
          <p:sp>
            <p:nvSpPr>
              <p:cNvPr id="41998" name="AutoShape 14"/>
              <p:cNvSpPr>
                <a:spLocks noChangeArrowheads="1"/>
              </p:cNvSpPr>
              <p:nvPr/>
            </p:nvSpPr>
            <p:spPr bwMode="gray">
              <a:xfrm>
                <a:off x="1733813" y="5776880"/>
                <a:ext cx="2114318" cy="70179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78824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38100" algn="ctr">
                <a:solidFill>
                  <a:srgbClr val="F8F8F8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257" name="Text Box 17"/>
              <p:cNvSpPr txBox="1">
                <a:spLocks noChangeArrowheads="1"/>
              </p:cNvSpPr>
              <p:nvPr/>
            </p:nvSpPr>
            <p:spPr bwMode="gray">
              <a:xfrm>
                <a:off x="1748099" y="5921366"/>
                <a:ext cx="2046063" cy="3683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8F8F8"/>
                    </a:solidFill>
                  </a:rPr>
                  <a:t>ROW_NUMBER</a:t>
                </a:r>
              </a:p>
            </p:txBody>
          </p:sp>
          <p:pic>
            <p:nvPicPr>
              <p:cNvPr id="52258" name="Picture 25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523" y="5676790"/>
                <a:ext cx="2019868" cy="177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2357438" y="6357938"/>
            <a:ext cx="4572000" cy="428625"/>
            <a:chOff x="3143240" y="5143512"/>
            <a:chExt cx="4572032" cy="42862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224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962396" y="5187962"/>
              <a:ext cx="264161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分析函数</a:t>
              </a:r>
            </a:p>
          </p:txBody>
        </p:sp>
      </p:grp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441575" y="2996952"/>
            <a:ext cx="6630988" cy="3222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endParaRPr lang="en-US" b="1" dirty="0" smtClean="0">
              <a:latin typeface="+mn-lt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x-none" b="1" dirty="0" smtClean="0">
                <a:latin typeface="+mn-lt"/>
                <a:ea typeface="微软雅黑" pitchFamily="34" charset="-122"/>
              </a:rPr>
              <a:t>函数名</a:t>
            </a:r>
            <a:r>
              <a:rPr lang="x-none" b="1" dirty="0">
                <a:latin typeface="+mn-lt"/>
                <a:ea typeface="微软雅黑" pitchFamily="34" charset="-122"/>
              </a:rPr>
              <a:t>：</a:t>
            </a:r>
            <a:r>
              <a:rPr lang="x-none" b="1" dirty="0" smtClean="0">
                <a:latin typeface="+mn-lt"/>
                <a:ea typeface="微软雅黑" pitchFamily="34" charset="-122"/>
              </a:rPr>
              <a:t>分析函数名字</a:t>
            </a:r>
            <a:endParaRPr lang="x-none" b="1" dirty="0">
              <a:latin typeface="+mn-lt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b="1" dirty="0" smtClean="0">
                <a:latin typeface="+mn-lt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+mn-lt"/>
                <a:ea typeface="微软雅黑" pitchFamily="34" charset="-122"/>
              </a:rPr>
              <a:t>参数</a:t>
            </a:r>
            <a:r>
              <a:rPr lang="zh-CN" altLang="en-US" b="1" dirty="0">
                <a:latin typeface="+mn-lt"/>
                <a:ea typeface="微软雅黑" pitchFamily="34" charset="-122"/>
              </a:rPr>
              <a:t>：函数需要传入的</a:t>
            </a:r>
            <a:r>
              <a:rPr lang="zh-CN" altLang="en-US" b="1" dirty="0" smtClean="0">
                <a:latin typeface="+mn-lt"/>
                <a:ea typeface="微软雅黑" pitchFamily="34" charset="-122"/>
              </a:rPr>
              <a:t>参数</a:t>
            </a:r>
            <a:endParaRPr lang="zh-CN" altLang="en-US" b="1" dirty="0">
              <a:latin typeface="+mn-lt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b="1" dirty="0" smtClean="0">
                <a:latin typeface="+mn-lt"/>
                <a:ea typeface="微软雅黑" pitchFamily="34" charset="-122"/>
              </a:rPr>
              <a:t>分区</a:t>
            </a:r>
            <a:r>
              <a:rPr lang="zh-CN" altLang="en-US" b="1" dirty="0">
                <a:latin typeface="+mn-lt"/>
                <a:ea typeface="微软雅黑" pitchFamily="34" charset="-122"/>
              </a:rPr>
              <a:t>子句（</a:t>
            </a:r>
            <a:r>
              <a:rPr lang="en-US" b="1" dirty="0">
                <a:latin typeface="+mn-lt"/>
                <a:ea typeface="微软雅黑" pitchFamily="34" charset="-122"/>
              </a:rPr>
              <a:t>PARTITION BY</a:t>
            </a:r>
            <a:r>
              <a:rPr lang="zh-CN" altLang="en-US" b="1" dirty="0">
                <a:latin typeface="+mn-lt"/>
                <a:ea typeface="微软雅黑" pitchFamily="34" charset="-122"/>
              </a:rPr>
              <a:t>）：将查询结果分为不同的组，功能类似于</a:t>
            </a:r>
            <a:r>
              <a:rPr lang="en-US" b="1" dirty="0">
                <a:latin typeface="+mn-lt"/>
                <a:ea typeface="微软雅黑" pitchFamily="34" charset="-122"/>
              </a:rPr>
              <a:t>GROUP BY</a:t>
            </a:r>
            <a:r>
              <a:rPr lang="zh-CN" altLang="en-US" b="1" dirty="0">
                <a:latin typeface="+mn-lt"/>
                <a:ea typeface="微软雅黑" pitchFamily="34" charset="-122"/>
              </a:rPr>
              <a:t>语句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b="1" dirty="0" smtClean="0">
                <a:latin typeface="+mn-lt"/>
                <a:ea typeface="微软雅黑" pitchFamily="34" charset="-122"/>
              </a:rPr>
              <a:t> 排序子句</a:t>
            </a:r>
            <a:r>
              <a:rPr lang="zh-CN" altLang="en-US" b="1" dirty="0">
                <a:latin typeface="+mn-lt"/>
                <a:ea typeface="微软雅黑" pitchFamily="34" charset="-122"/>
              </a:rPr>
              <a:t>（</a:t>
            </a:r>
            <a:r>
              <a:rPr lang="en-US" b="1" dirty="0">
                <a:latin typeface="+mn-lt"/>
                <a:ea typeface="微软雅黑" pitchFamily="34" charset="-122"/>
              </a:rPr>
              <a:t>ORDER BY</a:t>
            </a:r>
            <a:r>
              <a:rPr lang="zh-CN" altLang="en-US" b="1" dirty="0">
                <a:latin typeface="+mn-lt"/>
                <a:ea typeface="微软雅黑" pitchFamily="34" charset="-122"/>
              </a:rPr>
              <a:t>）：将每个分区进行</a:t>
            </a:r>
            <a:r>
              <a:rPr lang="zh-CN" altLang="en-US" b="1" dirty="0" smtClean="0">
                <a:latin typeface="+mn-lt"/>
                <a:ea typeface="微软雅黑" pitchFamily="34" charset="-122"/>
              </a:rPr>
              <a:t>排序</a:t>
            </a:r>
            <a:endParaRPr lang="en-US" altLang="zh-CN" b="1" dirty="0" smtClean="0">
              <a:latin typeface="+mn-lt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+mn-lt"/>
                <a:ea typeface="微软雅黑" pitchFamily="34" charset="-122"/>
              </a:rPr>
              <a:t> </a:t>
            </a:r>
            <a:r>
              <a:rPr lang="en-US" altLang="zh-CN" b="1" dirty="0">
                <a:latin typeface="+mn-lt"/>
                <a:ea typeface="微软雅黑" pitchFamily="34" charset="-122"/>
              </a:rPr>
              <a:t> </a:t>
            </a:r>
            <a:r>
              <a:rPr lang="zh-CN" altLang="en-US" b="1" dirty="0">
                <a:latin typeface="+mn-lt"/>
                <a:ea typeface="微软雅黑" pitchFamily="34" charset="-122"/>
              </a:rPr>
              <a:t>例：</a:t>
            </a:r>
            <a:endParaRPr lang="en-US" altLang="zh-CN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7" name="组合 28"/>
          <p:cNvGrpSpPr>
            <a:grpSpLocks/>
          </p:cNvGrpSpPr>
          <p:nvPr/>
        </p:nvGrpSpPr>
        <p:grpSpPr bwMode="auto">
          <a:xfrm>
            <a:off x="2491755" y="3068960"/>
            <a:ext cx="1000125" cy="400050"/>
            <a:chOff x="1000100" y="1801286"/>
            <a:chExt cx="1000132" cy="400110"/>
          </a:xfrm>
        </p:grpSpPr>
        <p:pic>
          <p:nvPicPr>
            <p:cNvPr id="5225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959706" y="3501008"/>
            <a:ext cx="5500726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函数名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([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参数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]) OVER( [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分区子句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] [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排序子句</a:t>
            </a:r>
            <a:r>
              <a:rPr lang="pt-B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])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959706" y="5661248"/>
            <a:ext cx="6112855" cy="33855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92075" lvl="1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RANK( ) OVER (PARTITION BY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deptno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ORDER BY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sal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DESC)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19635 0.005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26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203575" y="69850"/>
            <a:ext cx="5761038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使用分析函数进行查询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公司需要查询每个部门薪水第二高的员工基本信息（包含并列第二）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实现步骤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使用分析函数将员工按照部门分组并且组内排序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在上面结果集中选择排序编号为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的员工信息</a:t>
            </a:r>
            <a:endParaRPr lang="en-US" altLang="zh-CN" dirty="0" smtClean="0"/>
          </a:p>
        </p:txBody>
      </p:sp>
      <p:grpSp>
        <p:nvGrpSpPr>
          <p:cNvPr id="53253" name="组合 10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326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5500688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429000" y="69850"/>
            <a:ext cx="5535613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—SQL</a:t>
            </a:r>
            <a:r>
              <a:rPr dirty="0" smtClean="0"/>
              <a:t>语言综合练习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WHERE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GROUP BY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ORDER BY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函数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公司要获得员工相关信息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4277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428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2857500" y="6072188"/>
            <a:ext cx="2714625" cy="428625"/>
            <a:chOff x="3143240" y="5143512"/>
            <a:chExt cx="271464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428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教员讲解需求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348038" y="69850"/>
            <a:ext cx="5616575" cy="954088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—SQL</a:t>
            </a:r>
            <a:r>
              <a:rPr dirty="0" smtClean="0"/>
              <a:t>语言综合练习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显示职员的就职年度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round()</a:t>
            </a:r>
            <a:r>
              <a:rPr lang="zh-CN" altLang="en-US" dirty="0" smtClean="0"/>
              <a:t>函数将入职日期四舍五入到年份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利用连接操作符将获得的年份和“年度”字符串做拼接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列出至少有一个雇员的所有部门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列出薪金比</a:t>
            </a:r>
            <a:r>
              <a:rPr lang="en-US" dirty="0" smtClean="0"/>
              <a:t>“SMITH”</a:t>
            </a:r>
            <a:r>
              <a:rPr lang="zh-CN" altLang="en-US" dirty="0" smtClean="0"/>
              <a:t>多的所有雇员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列出所有</a:t>
            </a:r>
            <a:r>
              <a:rPr lang="en-US" dirty="0" smtClean="0"/>
              <a:t>“CLERK”</a:t>
            </a:r>
            <a:r>
              <a:rPr lang="zh-CN" altLang="en-US" dirty="0" smtClean="0"/>
              <a:t>（办事员）的姓名及其部门名称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列出各种工作类别的最低薪金，显示最低薪金大于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的记录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找出各月最后一天受雇的所有雇员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获得当月最后一天函数</a:t>
            </a:r>
            <a:r>
              <a:rPr lang="pt-BR" altLang="en-US" dirty="0" smtClean="0"/>
              <a:t>last_day(hiredate)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530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0375" y="6143625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2000232" y="1503363"/>
            <a:ext cx="5994425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安装数据库过程分为安装数据库软件和建库环节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在服务器端配置监听服务，客户端配置网络服务名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配置完后在服务器端启动数据库服务和监听服务</a:t>
            </a:r>
          </a:p>
          <a:p>
            <a:pPr eaLnBrk="1" hangingPunct="1">
              <a:lnSpc>
                <a:spcPct val="150000"/>
              </a:lnSpc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连接数据库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Oracle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中常用数据类型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Oracle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伪列包含 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ROWNUM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ROWID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SQL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语言分为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DDL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DCL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TCL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DML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SQL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函数分为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4" name="AutoShape 3"/>
          <p:cNvSpPr>
            <a:spLocks/>
          </p:cNvSpPr>
          <p:nvPr/>
        </p:nvSpPr>
        <p:spPr bwMode="auto">
          <a:xfrm>
            <a:off x="3428992" y="3000372"/>
            <a:ext cx="142876" cy="57150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3571868" y="3000372"/>
            <a:ext cx="202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SQL*Plus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PL/SQL Developer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9" name="AutoShape 3"/>
          <p:cNvSpPr>
            <a:spLocks/>
          </p:cNvSpPr>
          <p:nvPr/>
        </p:nvSpPr>
        <p:spPr bwMode="auto">
          <a:xfrm>
            <a:off x="1571604" y="1785926"/>
            <a:ext cx="428628" cy="435771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0" y="3071810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+mn-lt"/>
                <a:ea typeface="微软雅黑" pitchFamily="34" charset="-122"/>
                <a:cs typeface="Arial" charset="0"/>
              </a:rPr>
              <a:t>Oracle</a:t>
            </a:r>
          </a:p>
          <a:p>
            <a:pPr algn="ctr" eaLnBrk="1" hangingPunct="1"/>
            <a:r>
              <a:rPr lang="zh-CN" altLang="en-US" sz="2000" b="1" dirty="0" smtClean="0">
                <a:latin typeface="+mn-lt"/>
                <a:ea typeface="微软雅黑" pitchFamily="34" charset="-122"/>
                <a:cs typeface="Arial" charset="0"/>
              </a:rPr>
              <a:t>数据库基础</a:t>
            </a:r>
            <a:endParaRPr lang="en-US" altLang="zh-CN" sz="2000" b="1" dirty="0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857752" y="3709104"/>
            <a:ext cx="214314" cy="92869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000628" y="3637666"/>
            <a:ext cx="22860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字符类型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数值类型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日期类型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LOB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类型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786182" y="5786454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3929058" y="5715016"/>
            <a:ext cx="22860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单行函数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分组函数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分析函数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395538" y="34321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79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52425" lvl="1" indent="-352425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《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使用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SSM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框架开发企业级应用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3950" y="40036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“使用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SSM</a:t>
            </a:r>
            <a:r>
              <a:rPr lang="zh-CN" alt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框架开发企业级应用”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课程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586" y="285728"/>
            <a:ext cx="1035026" cy="523220"/>
          </a:xfrm>
        </p:spPr>
        <p:txBody>
          <a:bodyPr/>
          <a:lstStyle/>
          <a:p>
            <a:r>
              <a:rPr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59712" cy="51435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什么是表空间？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中如何实现用户管理？</a:t>
            </a:r>
          </a:p>
          <a:p>
            <a:pPr lvl="2">
              <a:defRPr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有哪几种同义词？它们之间有什么区别？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数据库中分区表的作用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翻转课堂学习任务（重要任务）</a:t>
            </a:r>
          </a:p>
          <a:p>
            <a:pPr eaLnBrk="1" hangingPunct="1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7" descr="s3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473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课程项目展示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贯穿案例：租房系统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项目案例：在线拍卖系统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7413" name="图片 11" descr="图1.5请求查看房屋信息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86000"/>
            <a:ext cx="7000875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图12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4563"/>
            <a:ext cx="7885112" cy="4040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3214688" y="6357938"/>
            <a:ext cx="2714625" cy="428625"/>
            <a:chOff x="3143240" y="5143512"/>
            <a:chExt cx="271464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42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演示课程项目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辅助学习资料推荐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59741" cy="5143500"/>
          </a:xfrm>
        </p:spPr>
        <p:txBody>
          <a:bodyPr/>
          <a:lstStyle/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教员备课时根据课程情况在此添加内容，可以是青鸟云课堂推荐资料、也可以是教员积累的的资料，如帮助手册、经典书籍等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1187450" y="6381750"/>
            <a:ext cx="716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此页</a:t>
            </a:r>
            <a:r>
              <a:rPr lang="en-US" altLang="zh-CN">
                <a:solidFill>
                  <a:srgbClr val="FF0000"/>
                </a:solidFill>
              </a:rPr>
              <a:t>PPT</a:t>
            </a:r>
            <a:r>
              <a:rPr lang="zh-CN" altLang="en-US">
                <a:solidFill>
                  <a:srgbClr val="FF0000"/>
                </a:solidFill>
              </a:rPr>
              <a:t>可选，如果不需要提供辅助学习资料，则可以删除此页。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学习方法</a:t>
            </a:r>
            <a:endParaRPr dirty="0"/>
          </a:p>
        </p:txBody>
      </p:sp>
      <p:grpSp>
        <p:nvGrpSpPr>
          <p:cNvPr id="19460" name="组合 7"/>
          <p:cNvGrpSpPr>
            <a:grpSpLocks/>
          </p:cNvGrpSpPr>
          <p:nvPr/>
        </p:nvGrpSpPr>
        <p:grpSpPr bwMode="auto">
          <a:xfrm>
            <a:off x="428625" y="1143000"/>
            <a:ext cx="2286000" cy="714375"/>
            <a:chOff x="6719" y="1147708"/>
            <a:chExt cx="2008410" cy="1205046"/>
          </a:xfrm>
        </p:grpSpPr>
        <p:sp>
          <p:nvSpPr>
            <p:cNvPr id="9" name="圆角矩形 8"/>
            <p:cNvSpPr/>
            <p:nvPr/>
          </p:nvSpPr>
          <p:spPr>
            <a:xfrm>
              <a:off x="6719" y="1147708"/>
              <a:ext cx="2008410" cy="1205046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1588" y="1182521"/>
              <a:ext cx="1938674" cy="1135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80010" tIns="80010" rIns="80010" bIns="80010" spcCol="1270" anchor="ctr"/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100" b="1" dirty="0"/>
                <a:t>遇到问题的</a:t>
              </a:r>
              <a:r>
                <a:rPr lang="zh-CN" altLang="en-US" sz="2100" b="1" dirty="0" smtClean="0"/>
                <a:t>时候</a:t>
              </a:r>
              <a:endParaRPr lang="en-US" sz="2100" b="1" dirty="0"/>
            </a:p>
          </p:txBody>
        </p:sp>
      </p:grpSp>
      <p:graphicFrame>
        <p:nvGraphicFramePr>
          <p:cNvPr id="11" name="内容占位符 5"/>
          <p:cNvGraphicFramePr>
            <a:graphicFrameLocks/>
          </p:cNvGraphicFramePr>
          <p:nvPr/>
        </p:nvGraphicFramePr>
        <p:xfrm>
          <a:off x="428596" y="3000372"/>
          <a:ext cx="8145464" cy="307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内容占位符 4"/>
          <p:cNvGraphicFramePr>
            <a:graphicFrameLocks/>
          </p:cNvGraphicFramePr>
          <p:nvPr/>
        </p:nvGraphicFramePr>
        <p:xfrm>
          <a:off x="428596" y="2071678"/>
          <a:ext cx="8286808" cy="71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E8F9899-15A8-421D-8260-211271E41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graphicEl>
                                              <a:dgm id="{CE8F9899-15A8-421D-8260-211271E41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A2B7E53-751A-4B50-BC17-2D28F1C0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7A2B7E53-751A-4B50-BC17-2D28F1C0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CDB05E-ECFF-4B20-A616-73D43CCDB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dgm id="{9BCDB05E-ECFF-4B20-A616-73D43CCDB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49BD434-200C-42C6-A0ED-4C816D6DB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A49BD434-200C-42C6-A0ED-4C816D6DB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BCA9485-3C74-4677-AF93-5837CAC97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4BCA9485-3C74-4677-AF93-5837CAC97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E439568-6199-46B8-9471-797DC39FC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8E439568-6199-46B8-9471-797DC39FC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650" y="285750"/>
            <a:ext cx="1223963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</a:t>
            </a:r>
            <a:endParaRPr dirty="0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多表连接分为几种类型，它们之间有什么差别？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SQL</a:t>
            </a:r>
            <a:r>
              <a:rPr lang="zh-CN" altLang="en-US" dirty="0" smtClean="0"/>
              <a:t>语言查询我们已经学习了以下三种方法</a:t>
            </a:r>
          </a:p>
          <a:p>
            <a:pPr lvl="1">
              <a:defRPr/>
            </a:pPr>
            <a:r>
              <a:rPr lang="zh-CN" altLang="en-US" dirty="0" smtClean="0"/>
              <a:t>联合查询（</a:t>
            </a:r>
            <a:r>
              <a:rPr lang="en-US" dirty="0" smtClean="0"/>
              <a:t>UNION</a:t>
            </a:r>
            <a:r>
              <a:rPr lang="zh-CN" altLang="en-US" dirty="0" smtClean="0"/>
              <a:t>）</a:t>
            </a:r>
          </a:p>
          <a:p>
            <a:pPr lvl="1">
              <a:defRPr/>
            </a:pPr>
            <a:r>
              <a:rPr lang="zh-CN" altLang="en-US" dirty="0" smtClean="0"/>
              <a:t>表连接查询（</a:t>
            </a:r>
            <a:r>
              <a:rPr lang="en-US" dirty="0" smtClean="0"/>
              <a:t>JOIN</a:t>
            </a:r>
            <a:r>
              <a:rPr lang="zh-CN" altLang="en-US" dirty="0" smtClean="0"/>
              <a:t>）</a:t>
            </a:r>
          </a:p>
          <a:p>
            <a:pPr lvl="1">
              <a:defRPr/>
            </a:pPr>
            <a:r>
              <a:rPr lang="zh-CN" altLang="en-US" dirty="0" smtClean="0"/>
              <a:t>子查询</a:t>
            </a:r>
          </a:p>
          <a:p>
            <a:pPr>
              <a:defRPr/>
            </a:pPr>
            <a:r>
              <a:rPr lang="zh-CN" altLang="en-US" dirty="0" smtClean="0"/>
              <a:t>请分别介绍这三种查询各自特点，以及应该注意的事项</a:t>
            </a:r>
          </a:p>
        </p:txBody>
      </p:sp>
      <p:grpSp>
        <p:nvGrpSpPr>
          <p:cNvPr id="20485" name="组合 8"/>
          <p:cNvGrpSpPr>
            <a:grpSpLocks/>
          </p:cNvGrpSpPr>
          <p:nvPr/>
        </p:nvGrpSpPr>
        <p:grpSpPr bwMode="auto">
          <a:xfrm>
            <a:off x="142875" y="857250"/>
            <a:ext cx="958850" cy="430213"/>
            <a:chOff x="3643306" y="2500357"/>
            <a:chExt cx="958752" cy="430730"/>
          </a:xfrm>
        </p:grpSpPr>
        <p:pic>
          <p:nvPicPr>
            <p:cNvPr id="2048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smtClean="0"/>
              <a:t>Oracle</a:t>
            </a:r>
            <a:r>
              <a:rPr lang="zh-CN" altLang="en-US" smtClean="0"/>
              <a:t>支持的数据类型有哪些？</a:t>
            </a:r>
          </a:p>
          <a:p>
            <a:pPr>
              <a:defRPr/>
            </a:pPr>
            <a:r>
              <a:rPr lang="zh-CN" altLang="en-US" smtClean="0"/>
              <a:t>简述</a:t>
            </a:r>
            <a:r>
              <a:rPr lang="en-US" smtClean="0"/>
              <a:t>SQL</a:t>
            </a:r>
            <a:r>
              <a:rPr lang="zh-CN" altLang="en-US" smtClean="0"/>
              <a:t>语言的分类</a:t>
            </a:r>
          </a:p>
          <a:p>
            <a:pPr>
              <a:defRPr/>
            </a:pPr>
            <a:r>
              <a:rPr lang="zh-CN" altLang="en-US" smtClean="0"/>
              <a:t>列举</a:t>
            </a:r>
            <a:r>
              <a:rPr lang="en-US" smtClean="0"/>
              <a:t>Oracle</a:t>
            </a:r>
            <a:r>
              <a:rPr lang="zh-CN" altLang="en-US" smtClean="0"/>
              <a:t>常用函数</a:t>
            </a:r>
          </a:p>
          <a:p>
            <a:pPr>
              <a:defRPr/>
            </a:pPr>
            <a:r>
              <a:rPr lang="zh-CN" altLang="en-US" smtClean="0"/>
              <a:t>连接字符串的用途是什么？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1509" name="组合 8"/>
          <p:cNvGrpSpPr>
            <a:grpSpLocks/>
          </p:cNvGrpSpPr>
          <p:nvPr/>
        </p:nvGrpSpPr>
        <p:grpSpPr bwMode="auto">
          <a:xfrm>
            <a:off x="142875" y="857250"/>
            <a:ext cx="958850" cy="430213"/>
            <a:chOff x="3643306" y="2500357"/>
            <a:chExt cx="958752" cy="430730"/>
          </a:xfrm>
        </p:grpSpPr>
        <p:pic>
          <p:nvPicPr>
            <p:cNvPr id="2151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81C28-66C9-4BA3-AF4A-C3E953422525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7054</TotalTime>
  <Words>4053</Words>
  <Application>Microsoft Office PowerPoint</Application>
  <PresentationFormat>全屏显示(4:3)</PresentationFormat>
  <Paragraphs>892</Paragraphs>
  <Slides>49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模板</vt:lpstr>
      <vt:lpstr>第一章  Oracle数据库基础</vt:lpstr>
      <vt:lpstr>课程地位</vt:lpstr>
      <vt:lpstr>本课目标</vt:lpstr>
      <vt:lpstr>课程结构图</vt:lpstr>
      <vt:lpstr>课程项目展示</vt:lpstr>
      <vt:lpstr>辅助学习资料推荐</vt:lpstr>
      <vt:lpstr>学习方法</vt:lpstr>
      <vt:lpstr>回顾</vt:lpstr>
      <vt:lpstr>预习检查</vt:lpstr>
      <vt:lpstr>本章任务</vt:lpstr>
      <vt:lpstr>本章目标</vt:lpstr>
      <vt:lpstr>Oracle简介</vt:lpstr>
      <vt:lpstr>Oracle 主要组件 </vt:lpstr>
      <vt:lpstr>Oracle基本概念</vt:lpstr>
      <vt:lpstr>安装Oracle</vt:lpstr>
      <vt:lpstr>启动、配置和链接数据库 </vt:lpstr>
      <vt:lpstr>启动数据库服务</vt:lpstr>
      <vt:lpstr>配置客户端网络服务</vt:lpstr>
      <vt:lpstr>连接数据库</vt:lpstr>
      <vt:lpstr>学员操作—配置并登录ORCL数据库2-1</vt:lpstr>
      <vt:lpstr>学员操作—配置并登录ORCL数据库2-2</vt:lpstr>
      <vt:lpstr>共性问题集中讲解</vt:lpstr>
      <vt:lpstr>小结</vt:lpstr>
      <vt:lpstr>数据类型2-1</vt:lpstr>
      <vt:lpstr>数据类型 2-2</vt:lpstr>
      <vt:lpstr>SQL 简介</vt:lpstr>
      <vt:lpstr>数据操纵语言5-1</vt:lpstr>
      <vt:lpstr>数据操纵语言5-2</vt:lpstr>
      <vt:lpstr>数据操纵语言5-3</vt:lpstr>
      <vt:lpstr>数据操纵语言5-4</vt:lpstr>
      <vt:lpstr>数据操纵语言5-5</vt:lpstr>
      <vt:lpstr>事务控制语言</vt:lpstr>
      <vt:lpstr>学员操作—创建员工表并进行操作2-1</vt:lpstr>
      <vt:lpstr>学员操作—创建员工表并进行操作2-2</vt:lpstr>
      <vt:lpstr>学员操作—实现分页查询需求</vt:lpstr>
      <vt:lpstr>共性问题集中讲解</vt:lpstr>
      <vt:lpstr>SQL 操作符</vt:lpstr>
      <vt:lpstr>SQL函数</vt:lpstr>
      <vt:lpstr>转换函数</vt:lpstr>
      <vt:lpstr>其它函数</vt:lpstr>
      <vt:lpstr>分析函数</vt:lpstr>
      <vt:lpstr>学员操作—使用分析函数进行查询</vt:lpstr>
      <vt:lpstr>学员操作—SQL语言综合练习2-1</vt:lpstr>
      <vt:lpstr>学员操作—SQL语言综合练习2-2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hailong.huang</cp:lastModifiedBy>
  <cp:revision>919</cp:revision>
  <dcterms:created xsi:type="dcterms:W3CDTF">2006-03-08T06:55:38Z</dcterms:created>
  <dcterms:modified xsi:type="dcterms:W3CDTF">2017-02-07T08:25:21Z</dcterms:modified>
</cp:coreProperties>
</file>