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83" r:id="rId1"/>
  </p:sldMasterIdLst>
  <p:notesMasterIdLst>
    <p:notesMasterId r:id="rId50"/>
  </p:notesMasterIdLst>
  <p:handoutMasterIdLst>
    <p:handoutMasterId r:id="rId51"/>
  </p:handoutMasterIdLst>
  <p:sldIdLst>
    <p:sldId id="256" r:id="rId2"/>
    <p:sldId id="589" r:id="rId3"/>
    <p:sldId id="536" r:id="rId4"/>
    <p:sldId id="537" r:id="rId5"/>
    <p:sldId id="538" r:id="rId6"/>
    <p:sldId id="588" r:id="rId7"/>
    <p:sldId id="540" r:id="rId8"/>
    <p:sldId id="541" r:id="rId9"/>
    <p:sldId id="542" r:id="rId10"/>
    <p:sldId id="543" r:id="rId11"/>
    <p:sldId id="544" r:id="rId12"/>
    <p:sldId id="545" r:id="rId13"/>
    <p:sldId id="546" r:id="rId14"/>
    <p:sldId id="547" r:id="rId15"/>
    <p:sldId id="548" r:id="rId16"/>
    <p:sldId id="549" r:id="rId17"/>
    <p:sldId id="550" r:id="rId18"/>
    <p:sldId id="551" r:id="rId19"/>
    <p:sldId id="552" r:id="rId20"/>
    <p:sldId id="553" r:id="rId21"/>
    <p:sldId id="554" r:id="rId22"/>
    <p:sldId id="587" r:id="rId23"/>
    <p:sldId id="556" r:id="rId24"/>
    <p:sldId id="557" r:id="rId25"/>
    <p:sldId id="558" r:id="rId26"/>
    <p:sldId id="559" r:id="rId27"/>
    <p:sldId id="560" r:id="rId28"/>
    <p:sldId id="561" r:id="rId29"/>
    <p:sldId id="562" r:id="rId30"/>
    <p:sldId id="586" r:id="rId31"/>
    <p:sldId id="564" r:id="rId32"/>
    <p:sldId id="565" r:id="rId33"/>
    <p:sldId id="566" r:id="rId34"/>
    <p:sldId id="567" r:id="rId35"/>
    <p:sldId id="568" r:id="rId36"/>
    <p:sldId id="569" r:id="rId37"/>
    <p:sldId id="570" r:id="rId38"/>
    <p:sldId id="585" r:id="rId39"/>
    <p:sldId id="572" r:id="rId40"/>
    <p:sldId id="573" r:id="rId41"/>
    <p:sldId id="574" r:id="rId42"/>
    <p:sldId id="575" r:id="rId43"/>
    <p:sldId id="576" r:id="rId44"/>
    <p:sldId id="584" r:id="rId45"/>
    <p:sldId id="581" r:id="rId46"/>
    <p:sldId id="582" r:id="rId47"/>
    <p:sldId id="583" r:id="rId48"/>
    <p:sldId id="532" r:id="rId4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9CDE"/>
    <a:srgbClr val="0C83B8"/>
    <a:srgbClr val="FFFFFF"/>
    <a:srgbClr val="0B7BAD"/>
    <a:srgbClr val="EDF5FD"/>
    <a:srgbClr val="E2F5FE"/>
    <a:srgbClr val="EBF9EC"/>
    <a:srgbClr val="FBFF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89" autoAdjust="0"/>
    <p:restoredTop sz="88227" autoAdjust="0"/>
  </p:normalViewPr>
  <p:slideViewPr>
    <p:cSldViewPr>
      <p:cViewPr varScale="1">
        <p:scale>
          <a:sx n="91" d="100"/>
          <a:sy n="91" d="100"/>
        </p:scale>
        <p:origin x="-330" y="-102"/>
      </p:cViewPr>
      <p:guideLst>
        <p:guide orient="horz" pos="2160"/>
        <p:guide orient="horz" pos="3074"/>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87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ea typeface="+mn-ea"/>
              </a:defRPr>
            </a:lvl1pPr>
          </a:lstStyle>
          <a:p>
            <a:pPr>
              <a:defRPr/>
            </a:pPr>
            <a:endParaRPr lang="zh-CN" altLang="en-US"/>
          </a:p>
        </p:txBody>
      </p:sp>
      <p:sp>
        <p:nvSpPr>
          <p:cNvPr id="4608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defRPr>
            </a:lvl1pPr>
          </a:lstStyle>
          <a:p>
            <a:pPr>
              <a:defRPr/>
            </a:pPr>
            <a:endParaRPr lang="en-US" altLang="zh-CN"/>
          </a:p>
        </p:txBody>
      </p:sp>
      <p:sp>
        <p:nvSpPr>
          <p:cNvPr id="4608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ea typeface="+mn-ea"/>
              </a:defRPr>
            </a:lvl1pPr>
          </a:lstStyle>
          <a:p>
            <a:pPr>
              <a:defRPr/>
            </a:pPr>
            <a:endParaRPr lang="en-US" altLang="zh-CN"/>
          </a:p>
        </p:txBody>
      </p:sp>
      <p:sp>
        <p:nvSpPr>
          <p:cNvPr id="4608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ea typeface="+mn-ea"/>
              </a:defRPr>
            </a:lvl1pPr>
          </a:lstStyle>
          <a:p>
            <a:pPr>
              <a:defRPr/>
            </a:pPr>
            <a:fld id="{017E6E1B-5B4E-449F-98A8-FFD5F6C409DD}" type="slidenum">
              <a:rPr lang="zh-CN" altLang="en-US"/>
              <a:pPr>
                <a:defRPr/>
              </a:pPr>
              <a:t>‹#›</a:t>
            </a:fld>
            <a:endParaRPr lang="en-US" altLang="zh-CN"/>
          </a:p>
        </p:txBody>
      </p:sp>
    </p:spTree>
    <p:extLst>
      <p:ext uri="{BB962C8B-B14F-4D97-AF65-F5344CB8AC3E}">
        <p14:creationId xmlns:p14="http://schemas.microsoft.com/office/powerpoint/2010/main" val="2473405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ea typeface="+mn-ea"/>
              </a:defRPr>
            </a:lvl1pPr>
          </a:lstStyle>
          <a:p>
            <a:pPr>
              <a:defRPr/>
            </a:pPr>
            <a:endParaRPr lang="zh-CN" altLang="en-US"/>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defRPr>
            </a:lvl1pPr>
          </a:lstStyle>
          <a:p>
            <a:pPr>
              <a:defRPr/>
            </a:pPr>
            <a:endParaRPr lang="en-US" altLang="zh-CN"/>
          </a:p>
        </p:txBody>
      </p:sp>
      <p:sp>
        <p:nvSpPr>
          <p:cNvPr id="634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ea typeface="+mn-ea"/>
              </a:defRPr>
            </a:lvl1pPr>
          </a:lstStyle>
          <a:p>
            <a:pPr>
              <a:defRPr/>
            </a:pPr>
            <a:endParaRPr lang="en-US" altLang="zh-CN"/>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ea typeface="+mn-ea"/>
              </a:defRPr>
            </a:lvl1pPr>
          </a:lstStyle>
          <a:p>
            <a:pPr>
              <a:defRPr/>
            </a:pPr>
            <a:fld id="{886C56AA-D584-41E3-8606-49988614E5CD}" type="slidenum">
              <a:rPr lang="zh-CN" altLang="en-US"/>
              <a:pPr>
                <a:defRPr/>
              </a:pPr>
              <a:t>‹#›</a:t>
            </a:fld>
            <a:endParaRPr lang="en-US" altLang="zh-CN"/>
          </a:p>
        </p:txBody>
      </p:sp>
    </p:spTree>
    <p:extLst>
      <p:ext uri="{BB962C8B-B14F-4D97-AF65-F5344CB8AC3E}">
        <p14:creationId xmlns:p14="http://schemas.microsoft.com/office/powerpoint/2010/main" val="24045888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a:ln/>
        </p:spPr>
      </p:sp>
      <p:sp>
        <p:nvSpPr>
          <p:cNvPr id="645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r>
              <a:rPr lang="zh-CN" altLang="en-US" smtClean="0"/>
              <a:t>回顾：上次课的教学内容</a:t>
            </a:r>
            <a:endParaRPr lang="en-US" altLang="zh-CN" smtClean="0"/>
          </a:p>
          <a:p>
            <a:r>
              <a:rPr lang="zh-CN" altLang="en-US" smtClean="0"/>
              <a:t>作业点评：点评作业的提交情况和共性问题，目的是给学员作业反馈以促进学员完成作业的积极性</a:t>
            </a:r>
            <a:endParaRPr lang="en-US" altLang="zh-CN" smtClean="0"/>
          </a:p>
          <a:p>
            <a:endParaRPr lang="en-US" altLang="zh-CN" smtClean="0"/>
          </a:p>
          <a:p>
            <a:r>
              <a:rPr lang="zh-CN" altLang="en-US" smtClean="0"/>
              <a:t>安装数据库注意事项请参考附录</a:t>
            </a:r>
            <a:r>
              <a:rPr lang="en-US" altLang="zh-CN" smtClean="0"/>
              <a:t>1</a:t>
            </a:r>
          </a:p>
          <a:p>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a:ln/>
        </p:spPr>
      </p:sp>
      <p:sp>
        <p:nvSpPr>
          <p:cNvPr id="737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r>
              <a:rPr lang="en-US" altLang="zh-CN" smtClean="0"/>
              <a:t>xxxxxxx</a:t>
            </a:r>
            <a:endParaRPr lang="zh-CN" altLang="en-US" smtClean="0"/>
          </a:p>
          <a:p>
            <a:endParaRPr lang="zh-CN" altLang="en-US" smtClean="0"/>
          </a:p>
        </p:txBody>
      </p:sp>
      <p:sp>
        <p:nvSpPr>
          <p:cNvPr id="4" name="灯片编号占位符 3"/>
          <p:cNvSpPr>
            <a:spLocks noGrp="1"/>
          </p:cNvSpPr>
          <p:nvPr>
            <p:ph type="sldNum" sz="quarter" idx="5"/>
          </p:nvPr>
        </p:nvSpPr>
        <p:spPr/>
        <p:txBody>
          <a:bodyPr/>
          <a:lstStyle/>
          <a:p>
            <a:pPr>
              <a:defRPr/>
            </a:pPr>
            <a:fld id="{D52A62F6-937F-4E21-9300-FF8032FB020C}" type="slidenum">
              <a:rPr lang="zh-CN" altLang="en-US" smtClean="0"/>
              <a:pPr>
                <a:defRPr/>
              </a:pPr>
              <a:t>22</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ln/>
        </p:spPr>
      </p:sp>
      <p:sp>
        <p:nvSpPr>
          <p:cNvPr id="747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r>
              <a:rPr lang="en-US" altLang="zh-CN" smtClean="0"/>
              <a:t>xxxxxxx</a:t>
            </a:r>
            <a:endParaRPr lang="zh-CN" altLang="en-US" smtClean="0"/>
          </a:p>
          <a:p>
            <a:endParaRPr lang="zh-CN" altLang="en-US" smtClean="0"/>
          </a:p>
        </p:txBody>
      </p:sp>
      <p:sp>
        <p:nvSpPr>
          <p:cNvPr id="4" name="灯片编号占位符 3"/>
          <p:cNvSpPr>
            <a:spLocks noGrp="1"/>
          </p:cNvSpPr>
          <p:nvPr>
            <p:ph type="sldNum" sz="quarter" idx="5"/>
          </p:nvPr>
        </p:nvSpPr>
        <p:spPr/>
        <p:txBody>
          <a:bodyPr/>
          <a:lstStyle/>
          <a:p>
            <a:pPr>
              <a:defRPr/>
            </a:pPr>
            <a:fld id="{A54350B5-737C-446B-A3C3-96AC8CF35FB1}" type="slidenum">
              <a:rPr lang="zh-CN" altLang="en-US" smtClean="0"/>
              <a:pPr>
                <a:defRPr/>
              </a:pPr>
              <a:t>30</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a:ln/>
        </p:spPr>
      </p:sp>
      <p:sp>
        <p:nvSpPr>
          <p:cNvPr id="757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ln/>
        </p:spPr>
      </p:sp>
      <p:sp>
        <p:nvSpPr>
          <p:cNvPr id="768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endParaRPr lang="en-US" altLang="zh-CN" smtClean="0"/>
          </a:p>
          <a:p>
            <a:r>
              <a:rPr lang="zh-CN" altLang="en-US" smtClean="0"/>
              <a:t>索引的遍历如下：先找到</a:t>
            </a:r>
            <a:r>
              <a:rPr lang="en-US" altLang="zh-CN" smtClean="0"/>
              <a:t>id </a:t>
            </a:r>
            <a:r>
              <a:rPr lang="zh-CN" altLang="en-US" smtClean="0"/>
              <a:t>小于等于</a:t>
            </a:r>
            <a:r>
              <a:rPr lang="en-US" altLang="zh-CN" smtClean="0"/>
              <a:t>50 </a:t>
            </a:r>
            <a:r>
              <a:rPr lang="zh-CN" altLang="en-US" smtClean="0"/>
              <a:t>的分支块，再找</a:t>
            </a:r>
            <a:r>
              <a:rPr lang="en-US" altLang="zh-CN" smtClean="0"/>
              <a:t>40</a:t>
            </a:r>
            <a:r>
              <a:rPr lang="zh-CN" altLang="en-US" smtClean="0"/>
              <a:t>～</a:t>
            </a:r>
            <a:r>
              <a:rPr lang="en-US" altLang="zh-CN" smtClean="0"/>
              <a:t>30 </a:t>
            </a:r>
            <a:r>
              <a:rPr lang="zh-CN" altLang="en-US" smtClean="0"/>
              <a:t>之间的分支块，再找到</a:t>
            </a:r>
            <a:r>
              <a:rPr lang="en-US" altLang="zh-CN" smtClean="0"/>
              <a:t>id </a:t>
            </a:r>
            <a:r>
              <a:rPr lang="zh-CN" altLang="en-US" smtClean="0"/>
              <a:t>为</a:t>
            </a:r>
            <a:r>
              <a:rPr lang="en-US" altLang="zh-CN" smtClean="0"/>
              <a:t>31 </a:t>
            </a:r>
            <a:r>
              <a:rPr lang="zh-CN" altLang="en-US" smtClean="0"/>
              <a:t>对应的叶子节点。根据</a:t>
            </a:r>
            <a:r>
              <a:rPr lang="en-US" altLang="zh-CN" smtClean="0"/>
              <a:t>rowid </a:t>
            </a:r>
            <a:r>
              <a:rPr lang="zh-CN" altLang="en-US" smtClean="0"/>
              <a:t>的值找到数据块中相应的记录并显示出来。</a:t>
            </a:r>
            <a:endParaRPr lang="en-US" altLang="zh-CN" smtClean="0"/>
          </a:p>
          <a:p>
            <a:r>
              <a:rPr lang="zh-CN" altLang="en-US" smtClean="0"/>
              <a:t>如果查找</a:t>
            </a:r>
            <a:r>
              <a:rPr lang="en-US" altLang="zh-CN" smtClean="0"/>
              <a:t>between 2 and 31 </a:t>
            </a:r>
            <a:r>
              <a:rPr lang="zh-CN" altLang="en-US" smtClean="0"/>
              <a:t>之间的数据，那么这时，</a:t>
            </a:r>
            <a:r>
              <a:rPr lang="en-US" altLang="zh-CN" smtClean="0"/>
              <a:t>Oracle</a:t>
            </a:r>
            <a:r>
              <a:rPr lang="zh-CN" altLang="en-US" smtClean="0"/>
              <a:t>已经找到了</a:t>
            </a:r>
            <a:r>
              <a:rPr lang="en-US" altLang="zh-CN" smtClean="0"/>
              <a:t>31</a:t>
            </a:r>
            <a:r>
              <a:rPr lang="zh-CN" altLang="en-US" smtClean="0"/>
              <a:t>这个值，之后可以通过叶节点双向连接，平行的查找包含</a:t>
            </a:r>
            <a:r>
              <a:rPr lang="en-US" altLang="zh-CN" smtClean="0"/>
              <a:t>2</a:t>
            </a:r>
            <a:r>
              <a:rPr lang="zh-CN" altLang="en-US" smtClean="0"/>
              <a:t>的索引块，完成对于</a:t>
            </a:r>
            <a:r>
              <a:rPr lang="en-US" altLang="zh-CN" smtClean="0"/>
              <a:t>id</a:t>
            </a:r>
            <a:r>
              <a:rPr lang="zh-CN" altLang="en-US" smtClean="0"/>
              <a:t>的查询。</a:t>
            </a:r>
          </a:p>
          <a:p>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a:ln/>
        </p:spPr>
      </p:sp>
      <p:sp>
        <p:nvSpPr>
          <p:cNvPr id="778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pPr lvl="1"/>
            <a:r>
              <a:rPr lang="zh-CN" altLang="en-US" smtClean="0"/>
              <a:t>根据反向键索引的特点可以为客户编号列创建反向键索引或者创建唯一索引。</a:t>
            </a:r>
          </a:p>
          <a:p>
            <a:pPr lvl="1"/>
            <a:r>
              <a:rPr lang="zh-CN" altLang="en-US" smtClean="0"/>
              <a:t>根据位图索引的特点可以为地域列创建位图索引。</a:t>
            </a:r>
          </a:p>
          <a:p>
            <a:pPr lvl="1"/>
            <a:r>
              <a:rPr lang="zh-CN" altLang="en-US" smtClean="0"/>
              <a:t>根据组合索引的特点，可以为名和姓氏列创建组合索引。</a:t>
            </a:r>
          </a:p>
          <a:p>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a:ln/>
        </p:spPr>
      </p:sp>
      <p:sp>
        <p:nvSpPr>
          <p:cNvPr id="7885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r>
              <a:rPr lang="en-US" altLang="zh-CN" smtClean="0"/>
              <a:t>xxxxxxx</a:t>
            </a:r>
            <a:endParaRPr lang="zh-CN" altLang="en-US" smtClean="0"/>
          </a:p>
          <a:p>
            <a:endParaRPr lang="zh-CN" altLang="en-US" smtClean="0"/>
          </a:p>
        </p:txBody>
      </p:sp>
      <p:sp>
        <p:nvSpPr>
          <p:cNvPr id="4" name="灯片编号占位符 3"/>
          <p:cNvSpPr>
            <a:spLocks noGrp="1"/>
          </p:cNvSpPr>
          <p:nvPr>
            <p:ph type="sldNum" sz="quarter" idx="5"/>
          </p:nvPr>
        </p:nvSpPr>
        <p:spPr/>
        <p:txBody>
          <a:bodyPr/>
          <a:lstStyle/>
          <a:p>
            <a:pPr>
              <a:defRPr/>
            </a:pPr>
            <a:fld id="{2A6F71F8-C5E6-4CD9-A0F0-3FAA69018968}" type="slidenum">
              <a:rPr lang="zh-CN" altLang="en-US" smtClean="0"/>
              <a:pPr>
                <a:defRPr/>
              </a:pPr>
              <a:t>38</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ln/>
        </p:spPr>
      </p:sp>
      <p:sp>
        <p:nvSpPr>
          <p:cNvPr id="798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r>
              <a:rPr lang="zh-CN" altLang="en-US" smtClean="0"/>
              <a:t>按照</a:t>
            </a:r>
            <a:r>
              <a:rPr lang="en-US" altLang="zh-CN" smtClean="0"/>
              <a:t>State</a:t>
            </a:r>
            <a:r>
              <a:rPr lang="zh-CN" altLang="en-US" smtClean="0"/>
              <a:t>列的值进行分区，将所有值为</a:t>
            </a:r>
            <a:r>
              <a:rPr lang="en-US" altLang="zh-CN" smtClean="0">
                <a:latin typeface="Arial" charset="0"/>
                <a:ea typeface="黑体" pitchFamily="49" charset="-122"/>
              </a:rPr>
              <a:t>California</a:t>
            </a:r>
            <a:r>
              <a:rPr lang="zh-CN" altLang="en-US" smtClean="0">
                <a:latin typeface="Arial" charset="0"/>
                <a:ea typeface="黑体" pitchFamily="49" charset="-122"/>
              </a:rPr>
              <a:t>分到</a:t>
            </a:r>
            <a:r>
              <a:rPr lang="en-US" altLang="zh-CN" smtClean="0">
                <a:latin typeface="Arial" charset="0"/>
                <a:ea typeface="黑体" pitchFamily="49" charset="-122"/>
              </a:rPr>
              <a:t>P1</a:t>
            </a:r>
            <a:r>
              <a:rPr lang="zh-CN" altLang="en-US" smtClean="0">
                <a:latin typeface="Arial" charset="0"/>
                <a:ea typeface="黑体" pitchFamily="49" charset="-122"/>
              </a:rPr>
              <a:t>区；</a:t>
            </a:r>
            <a:r>
              <a:rPr lang="zh-CN" altLang="en-US" smtClean="0"/>
              <a:t>将所有值为</a:t>
            </a:r>
            <a:r>
              <a:rPr lang="en-US" altLang="zh-CN" smtClean="0">
                <a:latin typeface="Arial" charset="0"/>
                <a:ea typeface="黑体" pitchFamily="49" charset="-122"/>
              </a:rPr>
              <a:t>New York</a:t>
            </a:r>
            <a:r>
              <a:rPr lang="zh-CN" altLang="en-US" smtClean="0">
                <a:latin typeface="Arial" charset="0"/>
                <a:ea typeface="黑体" pitchFamily="49" charset="-122"/>
              </a:rPr>
              <a:t>分到</a:t>
            </a:r>
            <a:r>
              <a:rPr lang="en-US" altLang="zh-CN" smtClean="0">
                <a:latin typeface="Arial" charset="0"/>
                <a:ea typeface="黑体" pitchFamily="49" charset="-122"/>
              </a:rPr>
              <a:t>P2</a:t>
            </a:r>
            <a:r>
              <a:rPr lang="zh-CN" altLang="en-US" smtClean="0">
                <a:latin typeface="Arial" charset="0"/>
                <a:ea typeface="黑体" pitchFamily="49" charset="-122"/>
              </a:rPr>
              <a:t>区。</a:t>
            </a:r>
            <a:endParaRPr lang="en-US" altLang="zh-CN" smtClean="0">
              <a:latin typeface="Arial" charset="0"/>
              <a:ea typeface="黑体" pitchFamily="49" charset="-122"/>
            </a:endParaRPr>
          </a:p>
          <a:p>
            <a:r>
              <a:rPr lang="zh-CN" altLang="en-US" smtClean="0">
                <a:latin typeface="Arial" charset="0"/>
                <a:ea typeface="黑体" pitchFamily="49" charset="-122"/>
              </a:rPr>
              <a:t>可以只访问</a:t>
            </a:r>
            <a:r>
              <a:rPr lang="en-US" altLang="zh-CN" smtClean="0">
                <a:latin typeface="Arial" charset="0"/>
                <a:ea typeface="黑体" pitchFamily="49" charset="-122"/>
              </a:rPr>
              <a:t>P1</a:t>
            </a:r>
            <a:r>
              <a:rPr lang="zh-CN" altLang="en-US" smtClean="0">
                <a:latin typeface="Arial" charset="0"/>
                <a:ea typeface="黑体" pitchFamily="49" charset="-122"/>
              </a:rPr>
              <a:t>分区，也可以只访问</a:t>
            </a:r>
            <a:r>
              <a:rPr lang="en-US" altLang="zh-CN" smtClean="0">
                <a:latin typeface="Arial" charset="0"/>
                <a:ea typeface="黑体" pitchFamily="49" charset="-122"/>
              </a:rPr>
              <a:t>P2</a:t>
            </a:r>
            <a:r>
              <a:rPr lang="zh-CN" altLang="en-US" smtClean="0">
                <a:latin typeface="Arial" charset="0"/>
                <a:ea typeface="黑体" pitchFamily="49" charset="-122"/>
              </a:rPr>
              <a:t>分区。</a:t>
            </a:r>
            <a:endParaRPr lang="en-US" altLang="zh-CN" smtClean="0">
              <a:latin typeface="Arial" charset="0"/>
              <a:ea typeface="黑体" pitchFamily="49" charset="-122"/>
            </a:endParaRPr>
          </a:p>
          <a:p>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ln/>
        </p:spPr>
      </p:sp>
      <p:sp>
        <p:nvSpPr>
          <p:cNvPr id="808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r>
              <a:rPr lang="zh-CN" altLang="en-US" smtClean="0"/>
              <a:t>与该类型相关的函数还有</a:t>
            </a:r>
            <a:r>
              <a:rPr lang="en-US" altLang="zh-CN" smtClean="0"/>
              <a:t>: </a:t>
            </a:r>
            <a:br>
              <a:rPr lang="en-US" altLang="zh-CN" smtClean="0"/>
            </a:br>
            <a:r>
              <a:rPr lang="en-US" altLang="zh-CN" smtClean="0"/>
              <a:t>	NUMTODSINTERVAL(n, 'interval_unit') </a:t>
            </a:r>
            <a:endParaRPr lang="zh-CN" altLang="en-US" smtClean="0"/>
          </a:p>
          <a:p>
            <a:r>
              <a:rPr lang="zh-CN" altLang="en-US" smtClean="0"/>
              <a:t>将</a:t>
            </a:r>
            <a:r>
              <a:rPr lang="en-US" altLang="zh-CN" smtClean="0"/>
              <a:t>n</a:t>
            </a:r>
            <a:r>
              <a:rPr lang="zh-CN" altLang="en-US" smtClean="0"/>
              <a:t>转换成</a:t>
            </a:r>
            <a:r>
              <a:rPr lang="en-US" altLang="zh-CN" smtClean="0"/>
              <a:t>interval_unit</a:t>
            </a:r>
            <a:r>
              <a:rPr lang="zh-CN" altLang="en-US" smtClean="0"/>
              <a:t>所指定的值</a:t>
            </a:r>
            <a:r>
              <a:rPr lang="en-US" altLang="zh-CN" smtClean="0"/>
              <a:t>, </a:t>
            </a:r>
            <a:endParaRPr lang="zh-CN" altLang="en-US" smtClean="0"/>
          </a:p>
          <a:p>
            <a:r>
              <a:rPr lang="en-US" altLang="zh-CN" smtClean="0"/>
              <a:t>interval_unit</a:t>
            </a:r>
            <a:r>
              <a:rPr lang="zh-CN" altLang="en-US" smtClean="0"/>
              <a:t>可以为</a:t>
            </a:r>
            <a:r>
              <a:rPr lang="en-US" altLang="zh-CN" smtClean="0"/>
              <a:t>: DAY, HOUR, MINUTE, SECOND </a:t>
            </a:r>
            <a:endParaRPr lang="zh-CN" altLang="en-US" smtClean="0"/>
          </a:p>
          <a:p>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a:ln/>
        </p:spPr>
      </p:sp>
      <p:sp>
        <p:nvSpPr>
          <p:cNvPr id="819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r>
              <a:rPr lang="en-US" altLang="zh-CN" smtClean="0"/>
              <a:t>xxxxxxx</a:t>
            </a:r>
            <a:endParaRPr lang="zh-CN" altLang="en-US" smtClean="0"/>
          </a:p>
          <a:p>
            <a:endParaRPr lang="zh-CN" altLang="en-US" smtClean="0"/>
          </a:p>
        </p:txBody>
      </p:sp>
      <p:sp>
        <p:nvSpPr>
          <p:cNvPr id="4" name="灯片编号占位符 3"/>
          <p:cNvSpPr>
            <a:spLocks noGrp="1"/>
          </p:cNvSpPr>
          <p:nvPr>
            <p:ph type="sldNum" sz="quarter" idx="5"/>
          </p:nvPr>
        </p:nvSpPr>
        <p:spPr/>
        <p:txBody>
          <a:bodyPr/>
          <a:lstStyle/>
          <a:p>
            <a:pPr>
              <a:defRPr/>
            </a:pPr>
            <a:fld id="{114A8DFE-2F7E-4438-899E-289D8A413F4D}" type="slidenum">
              <a:rPr lang="zh-CN" altLang="en-US" smtClean="0"/>
              <a:pPr>
                <a:defRPr/>
              </a:pPr>
              <a:t>44</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a:ln/>
        </p:spPr>
      </p:sp>
      <p:sp>
        <p:nvSpPr>
          <p:cNvPr id="839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r>
              <a:rPr lang="zh-CN" altLang="en-US" smtClean="0"/>
              <a:t>总结部分</a:t>
            </a:r>
            <a:r>
              <a:rPr lang="zh-CN" altLang="zh-CN" smtClean="0"/>
              <a:t>主要达到以下几个目的：</a:t>
            </a:r>
            <a:endParaRPr lang="en-US" altLang="zh-CN" smtClean="0"/>
          </a:p>
          <a:p>
            <a:r>
              <a:rPr lang="en-US" altLang="zh-CN" smtClean="0"/>
              <a:t>1</a:t>
            </a:r>
            <a:r>
              <a:rPr lang="zh-CN" altLang="en-US" smtClean="0"/>
              <a:t>、</a:t>
            </a:r>
            <a:r>
              <a:rPr lang="zh-CN" altLang="zh-CN" b="1" smtClean="0"/>
              <a:t>回顾内容</a:t>
            </a:r>
            <a:r>
              <a:rPr lang="zh-CN" altLang="en-US" b="1" smtClean="0"/>
              <a:t>。</a:t>
            </a:r>
            <a:r>
              <a:rPr lang="zh-CN" altLang="en-US" smtClean="0">
                <a:solidFill>
                  <a:srgbClr val="C00000"/>
                </a:solidFill>
              </a:rPr>
              <a:t>注意与</a:t>
            </a:r>
            <a:r>
              <a:rPr lang="zh-CN" altLang="zh-CN" smtClean="0">
                <a:solidFill>
                  <a:srgbClr val="C00000"/>
                </a:solidFill>
              </a:rPr>
              <a:t>与</a:t>
            </a:r>
            <a:r>
              <a:rPr lang="zh-CN" altLang="en-US" smtClean="0">
                <a:solidFill>
                  <a:srgbClr val="C00000"/>
                </a:solidFill>
              </a:rPr>
              <a:t>本章任务和目标</a:t>
            </a:r>
            <a:r>
              <a:rPr lang="zh-CN" altLang="zh-CN" smtClean="0">
                <a:solidFill>
                  <a:srgbClr val="C00000"/>
                </a:solidFill>
              </a:rPr>
              <a:t>不一样。</a:t>
            </a:r>
            <a:r>
              <a:rPr lang="zh-CN" altLang="en-US" smtClean="0">
                <a:solidFill>
                  <a:srgbClr val="C00000"/>
                </a:solidFill>
              </a:rPr>
              <a:t>本章任务和目标是</a:t>
            </a:r>
            <a:r>
              <a:rPr lang="zh-CN" altLang="zh-CN" smtClean="0"/>
              <a:t>是强调</a:t>
            </a:r>
            <a:r>
              <a:rPr lang="zh-CN" altLang="en-US" smtClean="0"/>
              <a:t>内容概貌，学到技术，告知要学习什么；总结时，</a:t>
            </a:r>
            <a:r>
              <a:rPr lang="zh-CN" altLang="zh-CN" smtClean="0"/>
              <a:t>要格外强调观点，把每一</a:t>
            </a:r>
            <a:r>
              <a:rPr lang="zh-CN" altLang="en-US" smtClean="0"/>
              <a:t>个知识点</a:t>
            </a:r>
            <a:r>
              <a:rPr lang="zh-CN" altLang="zh-CN" smtClean="0"/>
              <a:t>的观点</a:t>
            </a:r>
            <a:r>
              <a:rPr lang="zh-CN" altLang="en-US" smtClean="0"/>
              <a:t>结论</a:t>
            </a:r>
            <a:r>
              <a:rPr lang="zh-CN" altLang="zh-CN" smtClean="0"/>
              <a:t>都尽量突出出来。</a:t>
            </a:r>
            <a:endParaRPr lang="en-US" altLang="zh-CN" smtClean="0">
              <a:solidFill>
                <a:srgbClr val="C00000"/>
              </a:solidFill>
            </a:endParaRPr>
          </a:p>
          <a:p>
            <a:r>
              <a:rPr lang="en-US" altLang="zh-CN" b="1" smtClean="0"/>
              <a:t>2</a:t>
            </a:r>
            <a:r>
              <a:rPr lang="zh-CN" altLang="en-US" b="1" smtClean="0"/>
              <a:t>、</a:t>
            </a:r>
            <a:r>
              <a:rPr lang="zh-CN" altLang="zh-CN" b="1" smtClean="0"/>
              <a:t>整理逻辑</a:t>
            </a:r>
            <a:r>
              <a:rPr lang="zh-CN" altLang="en-US" b="1" smtClean="0"/>
              <a:t>。</a:t>
            </a:r>
            <a:r>
              <a:rPr lang="zh-CN" altLang="zh-CN" smtClean="0"/>
              <a:t>还应该把观点之间的逻辑联系梳理出来</a:t>
            </a:r>
            <a:r>
              <a:rPr lang="zh-CN" altLang="en-US" smtClean="0"/>
              <a:t>。</a:t>
            </a:r>
            <a:r>
              <a:rPr lang="zh-CN" altLang="zh-CN" smtClean="0"/>
              <a:t>从而使</a:t>
            </a:r>
            <a:r>
              <a:rPr lang="zh-CN" altLang="en-US" smtClean="0"/>
              <a:t>知识</a:t>
            </a:r>
            <a:r>
              <a:rPr lang="zh-CN" altLang="zh-CN" smtClean="0"/>
              <a:t>系统化、逻辑化。要帮助</a:t>
            </a:r>
            <a:r>
              <a:rPr lang="zh-CN" altLang="en-US" smtClean="0"/>
              <a:t>学员</a:t>
            </a:r>
            <a:r>
              <a:rPr lang="zh-CN" altLang="zh-CN" smtClean="0"/>
              <a:t>整清逻辑是总结的一大任务</a:t>
            </a:r>
            <a:r>
              <a:rPr lang="zh-CN" altLang="en-US" smtClean="0"/>
              <a:t>。</a:t>
            </a:r>
            <a:endParaRPr lang="en-US" altLang="zh-CN" smtClean="0"/>
          </a:p>
        </p:txBody>
      </p:sp>
      <p:sp>
        <p:nvSpPr>
          <p:cNvPr id="4" name="灯片编号占位符 3"/>
          <p:cNvSpPr>
            <a:spLocks noGrp="1"/>
          </p:cNvSpPr>
          <p:nvPr>
            <p:ph type="sldNum" sz="quarter" idx="5"/>
          </p:nvPr>
        </p:nvSpPr>
        <p:spPr/>
        <p:txBody>
          <a:bodyPr/>
          <a:lstStyle/>
          <a:p>
            <a:pPr>
              <a:defRPr/>
            </a:pPr>
            <a:fld id="{F03B3102-8B83-4D7E-9D42-B8063464FE03}" type="slidenum">
              <a:rPr lang="zh-CN" altLang="en-US" smtClean="0"/>
              <a:pPr>
                <a:defRPr/>
              </a:pPr>
              <a:t>45</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ln/>
        </p:spPr>
      </p:sp>
      <p:sp>
        <p:nvSpPr>
          <p:cNvPr id="655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pPr eaLnBrk="1" hangingPunct="1"/>
            <a:r>
              <a:rPr lang="zh-CN" altLang="en-US" smtClean="0"/>
              <a:t>预习作业测试题用于下次上课前进行全班同学集中测试。因此教员要在本次课布置下去。布置预习测试题的目的是要求学员进行预习，保障下次学员学习质量。</a:t>
            </a:r>
            <a:endParaRPr lang="en-US" altLang="zh-CN" smtClean="0"/>
          </a:p>
          <a:p>
            <a:pPr eaLnBrk="1" hangingPunct="1"/>
            <a:r>
              <a:rPr lang="zh-CN" altLang="en-US" smtClean="0"/>
              <a:t>不少于</a:t>
            </a:r>
            <a:r>
              <a:rPr lang="en-US" altLang="zh-CN" smtClean="0"/>
              <a:t>4</a:t>
            </a:r>
            <a:r>
              <a:rPr lang="zh-CN" altLang="en-US" smtClean="0"/>
              <a:t>道题，其中至少包含一道简述题，主要了解学员对重要知识点的理解程度</a:t>
            </a:r>
            <a:endParaRPr lang="en-US" altLang="zh-CN" smtClean="0"/>
          </a:p>
          <a:p>
            <a:endParaRPr lang="zh-CN" altLang="en-US" smtClean="0"/>
          </a:p>
        </p:txBody>
      </p:sp>
      <p:sp>
        <p:nvSpPr>
          <p:cNvPr id="4" name="灯片编号占位符 3"/>
          <p:cNvSpPr>
            <a:spLocks noGrp="1"/>
          </p:cNvSpPr>
          <p:nvPr>
            <p:ph type="sldNum" sz="quarter" idx="5"/>
          </p:nvPr>
        </p:nvSpPr>
        <p:spPr/>
        <p:txBody>
          <a:bodyPr/>
          <a:lstStyle/>
          <a:p>
            <a:pPr>
              <a:defRPr/>
            </a:pPr>
            <a:fld id="{12998D0C-645E-4A3C-A8B4-ECD3F84581CE}" type="slidenum">
              <a:rPr lang="zh-CN" altLang="en-US" smtClean="0"/>
              <a:pPr>
                <a:defRPr/>
              </a:pPr>
              <a:t>47</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ln/>
        </p:spPr>
      </p:sp>
      <p:sp>
        <p:nvSpPr>
          <p:cNvPr id="870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97284" name="灯片编号占位符 3"/>
          <p:cNvSpPr>
            <a:spLocks noGrp="1"/>
          </p:cNvSpPr>
          <p:nvPr>
            <p:ph type="sldNum" sz="quarter" idx="5"/>
          </p:nvPr>
        </p:nvSpPr>
        <p:spPr/>
        <p:txBody>
          <a:bodyPr/>
          <a:lstStyle/>
          <a:p>
            <a:pPr>
              <a:defRPr/>
            </a:pPr>
            <a:fld id="{BCAF886F-36F1-411B-AA49-08E6E2F75D0E}" type="slidenum">
              <a:rPr lang="zh-CN" altLang="en-US" smtClean="0">
                <a:latin typeface="Calibri" pitchFamily="34" charset="0"/>
              </a:rPr>
              <a:pPr>
                <a:defRPr/>
              </a:pPr>
              <a:t>48</a:t>
            </a:fld>
            <a:endParaRPr lang="zh-CN" altLang="en-US" smtClean="0">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a:ln/>
        </p:spPr>
      </p:sp>
      <p:sp>
        <p:nvSpPr>
          <p:cNvPr id="665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DC474C06-858C-4992-A663-7B59227A37A9}" type="slidenum">
              <a:rPr lang="zh-CN" altLang="en-US" smtClean="0"/>
              <a:pPr>
                <a:defRPr/>
              </a:pPr>
              <a:t>6</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a:ln/>
        </p:spPr>
      </p:sp>
      <p:sp>
        <p:nvSpPr>
          <p:cNvPr id="675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ln/>
        </p:spPr>
      </p:sp>
      <p:sp>
        <p:nvSpPr>
          <p:cNvPr id="686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r>
              <a:rPr lang="en-US" altLang="zh-CN" smtClean="0"/>
              <a:t>    </a:t>
            </a:r>
            <a:r>
              <a:rPr lang="zh-CN" altLang="en-US" smtClean="0"/>
              <a:t>自学检查的重点是检查学员是否认真看平台中的视频，通过自学检查请教员端正学员的学习态度。</a:t>
            </a:r>
            <a:endParaRPr lang="en-US" altLang="zh-CN" smtClean="0"/>
          </a:p>
          <a:p>
            <a:r>
              <a:rPr lang="en-US" altLang="zh-CN" smtClean="0"/>
              <a:t>    </a:t>
            </a:r>
            <a:r>
              <a:rPr lang="zh-CN" altLang="en-US" smtClean="0"/>
              <a:t>所需时间：</a:t>
            </a:r>
            <a:r>
              <a:rPr lang="en-US" altLang="zh-CN" smtClean="0"/>
              <a:t>5</a:t>
            </a:r>
            <a:r>
              <a:rPr lang="zh-CN" altLang="en-US" smtClean="0"/>
              <a:t>分钟</a:t>
            </a:r>
            <a:endParaRPr lang="en-US" altLang="zh-CN" smtClean="0"/>
          </a:p>
          <a:p>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a:ln/>
        </p:spPr>
      </p:sp>
      <p:sp>
        <p:nvSpPr>
          <p:cNvPr id="696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r>
              <a:rPr lang="en-US" altLang="zh-CN" smtClean="0"/>
              <a:t>    </a:t>
            </a:r>
            <a:r>
              <a:rPr lang="zh-CN" altLang="en-US" smtClean="0"/>
              <a:t>目的是解决学员在自学中遇到的问题，学员自身产生的疑惑。通过该环节教员能够很好的知道学员的学习难点和误区，进而了解学员。</a:t>
            </a:r>
            <a:endParaRPr lang="en-US" altLang="zh-CN" smtClean="0"/>
          </a:p>
          <a:p>
            <a:r>
              <a:rPr lang="zh-CN" altLang="en-US" smtClean="0"/>
              <a:t>    所需时间：</a:t>
            </a:r>
            <a:r>
              <a:rPr lang="en-US" altLang="zh-CN" smtClean="0"/>
              <a:t>10</a:t>
            </a:r>
            <a:r>
              <a:rPr lang="zh-CN" altLang="en-US" smtClean="0"/>
              <a:t>分钟</a:t>
            </a:r>
            <a:endParaRPr lang="en-US" altLang="zh-CN" smtClean="0"/>
          </a:p>
          <a:p>
            <a:r>
              <a:rPr lang="en-US" altLang="zh-CN" smtClean="0"/>
              <a:t>    </a:t>
            </a:r>
            <a:r>
              <a:rPr lang="zh-CN" altLang="en-US" smtClean="0"/>
              <a:t>注意；此时一定控制好时间，不要出现一个问题都没有或者是没完没了的问题。也不要出现一个同学问的没完没了。教员控制好课堂。</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r>
              <a:rPr lang="en-US" altLang="zh-CN" smtClean="0"/>
              <a:t>    </a:t>
            </a:r>
            <a:r>
              <a:rPr lang="zh-CN" altLang="en-US" smtClean="0"/>
              <a:t>此测评的目的是通过代码方式检测学员的自学结果。</a:t>
            </a:r>
            <a:endParaRPr lang="en-US" altLang="zh-CN" smtClean="0"/>
          </a:p>
          <a:p>
            <a:r>
              <a:rPr lang="en-US" altLang="zh-CN" smtClean="0"/>
              <a:t>    </a:t>
            </a:r>
            <a:r>
              <a:rPr lang="zh-CN" altLang="en-US" smtClean="0"/>
              <a:t>所需时间：</a:t>
            </a:r>
            <a:r>
              <a:rPr lang="en-US" altLang="zh-CN" smtClean="0"/>
              <a:t>15</a:t>
            </a:r>
            <a:r>
              <a:rPr lang="zh-CN" altLang="en-US" smtClean="0"/>
              <a:t>分钟 </a:t>
            </a:r>
            <a:endParaRPr lang="en-US" altLang="zh-CN" smtClean="0"/>
          </a:p>
          <a:p>
            <a:r>
              <a:rPr lang="en-US" altLang="zh-CN" smtClean="0"/>
              <a:t>    </a:t>
            </a:r>
            <a:r>
              <a:rPr lang="zh-CN" altLang="en-US" smtClean="0"/>
              <a:t>建议：答此题时时间可以少一些</a:t>
            </a:r>
            <a:r>
              <a:rPr lang="en-US" altLang="zh-CN" smtClean="0"/>
              <a:t>10</a:t>
            </a:r>
            <a:r>
              <a:rPr lang="zh-CN" altLang="en-US" smtClean="0"/>
              <a:t>分钟，将节省的</a:t>
            </a:r>
            <a:r>
              <a:rPr lang="en-US" altLang="zh-CN" smtClean="0"/>
              <a:t>5</a:t>
            </a:r>
            <a:r>
              <a:rPr lang="zh-CN" altLang="en-US" smtClean="0"/>
              <a:t>分钟给互动讨论。</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a:ln/>
        </p:spPr>
      </p:sp>
      <p:sp>
        <p:nvSpPr>
          <p:cNvPr id="716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r>
              <a:rPr lang="en-US" altLang="zh-CN" smtClean="0"/>
              <a:t>    </a:t>
            </a:r>
            <a:r>
              <a:rPr lang="zh-CN" altLang="en-US" smtClean="0"/>
              <a:t>目的是提供给学员的平台，成为推动学员积极学习的平台</a:t>
            </a:r>
            <a:endParaRPr lang="en-US" altLang="zh-CN" smtClean="0"/>
          </a:p>
          <a:p>
            <a:r>
              <a:rPr lang="en-US" altLang="zh-CN" smtClean="0"/>
              <a:t>    </a:t>
            </a:r>
            <a:r>
              <a:rPr lang="zh-CN" altLang="en-US" smtClean="0"/>
              <a:t>此处只是充分的表扬，好的坏的只要上来展示都要给予充分表扬，表扬优秀，鼓励优秀。此处不要批评。</a:t>
            </a:r>
            <a:endParaRPr lang="en-US" altLang="zh-CN" smtClean="0"/>
          </a:p>
          <a:p>
            <a:r>
              <a:rPr lang="en-US" altLang="zh-CN" smtClean="0"/>
              <a:t>    </a:t>
            </a:r>
            <a:r>
              <a:rPr lang="zh-CN" altLang="en-US" smtClean="0"/>
              <a:t>教员通过积极的鼓励让展示的学员得到充分的肯定，也让其他学员看到自己可以展示。更重要的是教员调控让不积极的学员也要展示</a:t>
            </a:r>
            <a:endParaRPr lang="en-US" altLang="zh-CN" smtClean="0"/>
          </a:p>
          <a:p>
            <a:r>
              <a:rPr lang="en-US" altLang="zh-CN" smtClean="0"/>
              <a:t>    </a:t>
            </a:r>
            <a:r>
              <a:rPr lang="zh-CN" altLang="en-US" smtClean="0"/>
              <a:t>所需时间：</a:t>
            </a:r>
            <a:r>
              <a:rPr lang="en-US" altLang="zh-CN" smtClean="0"/>
              <a:t>10</a:t>
            </a:r>
            <a:r>
              <a:rPr lang="zh-CN" altLang="en-US" smtClean="0"/>
              <a:t>分钟</a:t>
            </a:r>
            <a:endParaRPr lang="en-US" altLang="zh-CN" smtClean="0"/>
          </a:p>
          <a:p>
            <a:r>
              <a:rPr lang="en-US" altLang="zh-CN" smtClean="0"/>
              <a:t>    </a:t>
            </a:r>
            <a:r>
              <a:rPr lang="zh-CN" altLang="en-US" smtClean="0"/>
              <a:t>注意：时间要给足。</a:t>
            </a:r>
            <a:endParaRPr lang="en-US" altLang="zh-CN" smtClean="0"/>
          </a:p>
          <a:p>
            <a:r>
              <a:rPr lang="en-US" altLang="zh-CN" smtClean="0"/>
              <a:t>    </a:t>
            </a:r>
            <a:r>
              <a:rPr lang="zh-CN" altLang="en-US" smtClean="0"/>
              <a:t>最好的效果是，全班同学都能展示一遍，可以部分展示，展示优秀的部分。一开始上台展示，展示人多了可以在座位上展示，形式不限，教员可以自己调整。</a:t>
            </a:r>
          </a:p>
          <a:p>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教学指导：</a:t>
            </a:r>
            <a:endParaRPr lang="en-US" altLang="zh-CN" smtClean="0"/>
          </a:p>
          <a:p>
            <a:r>
              <a:rPr lang="zh-CN" altLang="en-US" smtClean="0"/>
              <a:t>    讨论的题目都是教员给出并有一定难度的，可以不再当时给出答案，但要在后面串讲的过程中要求学员仔细听讲，然后找出答案。</a:t>
            </a:r>
            <a:endParaRPr lang="en-US" altLang="zh-CN" smtClean="0"/>
          </a:p>
          <a:p>
            <a:r>
              <a:rPr lang="en-US" altLang="zh-CN" smtClean="0"/>
              <a:t>    </a:t>
            </a:r>
            <a:r>
              <a:rPr lang="zh-CN" altLang="en-US" smtClean="0"/>
              <a:t>所需时间：</a:t>
            </a:r>
            <a:r>
              <a:rPr lang="en-US" altLang="zh-CN" smtClean="0"/>
              <a:t>10</a:t>
            </a:r>
            <a:r>
              <a:rPr lang="zh-CN" altLang="en-US" smtClean="0"/>
              <a:t>分钟</a:t>
            </a:r>
          </a:p>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图片 6" descr="s3--面.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16"/>
          <p:cNvGrpSpPr>
            <a:grpSpLocks/>
          </p:cNvGrpSpPr>
          <p:nvPr userDrawn="1"/>
        </p:nvGrpSpPr>
        <p:grpSpPr bwMode="auto">
          <a:xfrm>
            <a:off x="6365875" y="5786438"/>
            <a:ext cx="2492375" cy="682625"/>
            <a:chOff x="6365905" y="5786454"/>
            <a:chExt cx="2492375" cy="682625"/>
          </a:xfrm>
        </p:grpSpPr>
        <p:sp>
          <p:nvSpPr>
            <p:cNvPr id="6" name="圆角矩形 5"/>
            <p:cNvSpPr/>
            <p:nvPr userDrawn="1"/>
          </p:nvSpPr>
          <p:spPr bwMode="auto">
            <a:xfrm>
              <a:off x="6429388" y="5857892"/>
              <a:ext cx="642942" cy="142876"/>
            </a:xfrm>
            <a:prstGeom prst="roundRect">
              <a:avLst/>
            </a:prstGeom>
            <a:solidFill>
              <a:srgbClr val="0E9CDE"/>
            </a:solidFill>
            <a:ln cmpd="sng">
              <a:noFill/>
              <a:headEnd type="none"/>
              <a:tailEnd type="triangle"/>
            </a:ln>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7" name="TextBox 6"/>
            <p:cNvSpPr txBox="1">
              <a:spLocks noChangeArrowheads="1"/>
            </p:cNvSpPr>
            <p:nvPr/>
          </p:nvSpPr>
          <p:spPr bwMode="auto">
            <a:xfrm>
              <a:off x="6365905" y="5786454"/>
              <a:ext cx="2492375" cy="682625"/>
            </a:xfrm>
            <a:prstGeom prst="rect">
              <a:avLst/>
            </a:prstGeom>
            <a:noFill/>
            <a:ln>
              <a:noFill/>
            </a:ln>
            <a:extLst/>
          </p:spPr>
          <p:txBody>
            <a:bodyPr wrap="none">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pPr>
                <a:lnSpc>
                  <a:spcPts val="1600"/>
                </a:lnSpc>
                <a:defRPr/>
              </a:pPr>
              <a:r>
                <a:rPr lang="en-US" altLang="zh-CN" sz="1000" b="1" dirty="0" smtClean="0">
                  <a:solidFill>
                    <a:schemeClr val="bg1"/>
                  </a:solidFill>
                  <a:latin typeface="微软雅黑" pitchFamily="34" charset="-122"/>
                  <a:ea typeface="微软雅黑" pitchFamily="34" charset="-122"/>
                </a:rPr>
                <a:t>ACCP8.0</a:t>
              </a:r>
            </a:p>
            <a:p>
              <a:pPr>
                <a:lnSpc>
                  <a:spcPts val="1500"/>
                </a:lnSpc>
                <a:defRPr/>
              </a:pPr>
              <a:r>
                <a:rPr lang="zh-CN" altLang="en-US" sz="1000" b="1" dirty="0" smtClean="0">
                  <a:latin typeface="微软雅黑" pitchFamily="34" charset="-122"/>
                  <a:ea typeface="微软雅黑" pitchFamily="34" charset="-122"/>
                </a:rPr>
                <a:t>职业教育研究院</a:t>
              </a:r>
              <a:endParaRPr lang="en-US" altLang="zh-CN" sz="1000" b="1" dirty="0" smtClean="0">
                <a:latin typeface="微软雅黑" pitchFamily="34" charset="-122"/>
                <a:ea typeface="微软雅黑" pitchFamily="34" charset="-122"/>
              </a:endParaRPr>
            </a:p>
            <a:p>
              <a:pPr>
                <a:lnSpc>
                  <a:spcPts val="1500"/>
                </a:lnSpc>
                <a:defRPr/>
              </a:pPr>
              <a:r>
                <a:rPr lang="zh-CN" altLang="en-US" sz="1000" b="1" dirty="0" smtClean="0">
                  <a:latin typeface="微软雅黑" pitchFamily="34" charset="-122"/>
                  <a:ea typeface="微软雅黑" pitchFamily="34" charset="-122"/>
                </a:rPr>
                <a:t>北京阿博泰克北大青鸟信息技术有限公司</a:t>
              </a:r>
            </a:p>
          </p:txBody>
        </p:sp>
      </p:grpSp>
      <p:pic>
        <p:nvPicPr>
          <p:cNvPr id="8" name="图片 13" descr="彩色12.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8125" y="214313"/>
            <a:ext cx="18335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组合 13"/>
          <p:cNvGrpSpPr>
            <a:grpSpLocks/>
          </p:cNvGrpSpPr>
          <p:nvPr userDrawn="1"/>
        </p:nvGrpSpPr>
        <p:grpSpPr bwMode="auto">
          <a:xfrm>
            <a:off x="7715250" y="1822450"/>
            <a:ext cx="576263" cy="677863"/>
            <a:chOff x="7786710" y="1536651"/>
            <a:chExt cx="576891" cy="677108"/>
          </a:xfrm>
        </p:grpSpPr>
        <p:sp>
          <p:nvSpPr>
            <p:cNvPr id="10" name="圆角矩形 9"/>
            <p:cNvSpPr/>
            <p:nvPr/>
          </p:nvSpPr>
          <p:spPr>
            <a:xfrm>
              <a:off x="7858226" y="1642896"/>
              <a:ext cx="429092" cy="428148"/>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11" name="组合 14"/>
            <p:cNvGrpSpPr>
              <a:grpSpLocks/>
            </p:cNvGrpSpPr>
            <p:nvPr/>
          </p:nvGrpSpPr>
          <p:grpSpPr bwMode="auto">
            <a:xfrm>
              <a:off x="7786710" y="1536651"/>
              <a:ext cx="576891" cy="677108"/>
              <a:chOff x="7572396" y="1536651"/>
              <a:chExt cx="576891" cy="677108"/>
            </a:xfrm>
          </p:grpSpPr>
          <p:sp>
            <p:nvSpPr>
              <p:cNvPr id="12" name="矩形 16"/>
              <p:cNvSpPr>
                <a:spLocks noChangeArrowheads="1"/>
              </p:cNvSpPr>
              <p:nvPr/>
            </p:nvSpPr>
            <p:spPr bwMode="auto">
              <a:xfrm>
                <a:off x="7572396" y="1536651"/>
                <a:ext cx="429092"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800" b="1">
                    <a:solidFill>
                      <a:schemeClr val="bg1"/>
                    </a:solidFill>
                    <a:latin typeface="微软雅黑" pitchFamily="34" charset="-122"/>
                    <a:ea typeface="微软雅黑" pitchFamily="34" charset="-122"/>
                  </a:rPr>
                  <a:t>Y</a:t>
                </a:r>
                <a:endParaRPr lang="zh-CN" altLang="en-US" sz="3800" b="1">
                  <a:solidFill>
                    <a:schemeClr val="bg1"/>
                  </a:solidFill>
                  <a:latin typeface="微软雅黑" pitchFamily="34" charset="-122"/>
                  <a:ea typeface="微软雅黑" pitchFamily="34" charset="-122"/>
                </a:endParaRPr>
              </a:p>
            </p:txBody>
          </p:sp>
          <p:sp>
            <p:nvSpPr>
              <p:cNvPr id="15" name="矩形 17"/>
              <p:cNvSpPr>
                <a:spLocks noChangeArrowheads="1"/>
              </p:cNvSpPr>
              <p:nvPr/>
            </p:nvSpPr>
            <p:spPr bwMode="auto">
              <a:xfrm>
                <a:off x="7786943" y="1774511"/>
                <a:ext cx="362344" cy="367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solidFill>
                      <a:schemeClr val="bg1"/>
                    </a:solidFill>
                    <a:latin typeface="微软雅黑" pitchFamily="34" charset="-122"/>
                    <a:ea typeface="微软雅黑" pitchFamily="34" charset="-122"/>
                  </a:rPr>
                  <a:t>2</a:t>
                </a:r>
                <a:endParaRPr lang="zh-CN" altLang="en-US" b="1">
                  <a:solidFill>
                    <a:schemeClr val="bg1"/>
                  </a:solidFill>
                  <a:latin typeface="微软雅黑" pitchFamily="34" charset="-122"/>
                  <a:ea typeface="微软雅黑" pitchFamily="34" charset="-122"/>
                </a:endParaRPr>
              </a:p>
            </p:txBody>
          </p:sp>
        </p:grpSp>
      </p:grpSp>
      <p:sp>
        <p:nvSpPr>
          <p:cNvPr id="13" name="标题 1"/>
          <p:cNvSpPr>
            <a:spLocks noGrp="1"/>
          </p:cNvSpPr>
          <p:nvPr>
            <p:ph type="ctrTitle"/>
          </p:nvPr>
        </p:nvSpPr>
        <p:spPr>
          <a:xfrm>
            <a:off x="685800" y="2105028"/>
            <a:ext cx="7772400" cy="1470025"/>
          </a:xfrm>
          <a:noFill/>
        </p:spPr>
        <p:txBody>
          <a:bodyPr>
            <a:normAutofit/>
          </a:bodyPr>
          <a:lstStyle>
            <a:lvl1pPr algn="ctr">
              <a:defRPr sz="4400" b="1">
                <a:solidFill>
                  <a:schemeClr val="tx1">
                    <a:lumMod val="95000"/>
                    <a:lumOff val="5000"/>
                  </a:schemeClr>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14" name="副标题 2"/>
          <p:cNvSpPr>
            <a:spLocks noGrp="1"/>
          </p:cNvSpPr>
          <p:nvPr>
            <p:ph type="subTitle" idx="1"/>
          </p:nvPr>
        </p:nvSpPr>
        <p:spPr>
          <a:xfrm>
            <a:off x="714348" y="3605226"/>
            <a:ext cx="7786742" cy="1752600"/>
          </a:xfrm>
        </p:spPr>
        <p:txBody>
          <a:bodyPr/>
          <a:lstStyle>
            <a:lvl1pPr marL="0" indent="0" algn="ctr">
              <a:buNone/>
              <a:defRPr sz="2800" b="1">
                <a:solidFill>
                  <a:schemeClr val="tx1"/>
                </a:solidFill>
                <a:latin typeface="微软雅黑" pitchFamily="34" charset="-122"/>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16" name="灯片编号占位符 5"/>
          <p:cNvSpPr>
            <a:spLocks noGrp="1"/>
          </p:cNvSpPr>
          <p:nvPr>
            <p:ph type="sldNum" sz="quarter" idx="10"/>
          </p:nvPr>
        </p:nvSpPr>
        <p:spPr>
          <a:xfrm>
            <a:off x="6553200" y="6356350"/>
            <a:ext cx="2133600" cy="365125"/>
          </a:xfrm>
        </p:spPr>
        <p:txBody>
          <a:bodyPr/>
          <a:lstStyle>
            <a:lvl1pPr>
              <a:defRPr/>
            </a:lvl1pPr>
          </a:lstStyle>
          <a:p>
            <a:pPr>
              <a:defRPr/>
            </a:pPr>
            <a:fld id="{F10A0554-A25D-4B79-A45E-A56A82A81EE0}" type="slidenum">
              <a:rPr lang="zh-CN" altLang="en-US"/>
              <a:pPr>
                <a:defRPr/>
              </a:pPr>
              <a:t>‹#›</a:t>
            </a:fld>
            <a:endParaRPr lang="zh-CN" altLang="en-US" dirty="0"/>
          </a:p>
        </p:txBody>
      </p:sp>
    </p:spTree>
    <p:extLst>
      <p:ext uri="{BB962C8B-B14F-4D97-AF65-F5344CB8AC3E}">
        <p14:creationId xmlns:p14="http://schemas.microsoft.com/office/powerpoint/2010/main" val="2242136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5"/>
          <p:cNvSpPr>
            <a:spLocks noGrp="1"/>
          </p:cNvSpPr>
          <p:nvPr>
            <p:ph type="sldNum" sz="quarter" idx="10"/>
          </p:nvPr>
        </p:nvSpPr>
        <p:spPr/>
        <p:txBody>
          <a:bodyPr/>
          <a:lstStyle>
            <a:lvl1pPr>
              <a:defRPr/>
            </a:lvl1pPr>
          </a:lstStyle>
          <a:p>
            <a:pPr>
              <a:defRPr/>
            </a:pPr>
            <a:fld id="{951FB413-41D5-4170-91B8-088BDA99EC92}" type="slidenum">
              <a:rPr lang="zh-CN" altLang="en-US"/>
              <a:pPr>
                <a:defRPr/>
              </a:pPr>
              <a:t>‹#›</a:t>
            </a:fld>
            <a:r>
              <a:rPr lang="en-US" altLang="zh-CN" dirty="0" smtClean="0"/>
              <a:t>/</a:t>
            </a:r>
            <a:endParaRPr lang="zh-CN" altLang="en-US" dirty="0"/>
          </a:p>
        </p:txBody>
      </p:sp>
    </p:spTree>
    <p:extLst>
      <p:ext uri="{BB962C8B-B14F-4D97-AF65-F5344CB8AC3E}">
        <p14:creationId xmlns:p14="http://schemas.microsoft.com/office/powerpoint/2010/main" val="3007439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07213" y="80963"/>
            <a:ext cx="2057400" cy="64436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35013" y="80963"/>
            <a:ext cx="6019800" cy="64436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5"/>
          <p:cNvSpPr>
            <a:spLocks noGrp="1"/>
          </p:cNvSpPr>
          <p:nvPr>
            <p:ph type="sldNum" sz="quarter" idx="10"/>
          </p:nvPr>
        </p:nvSpPr>
        <p:spPr/>
        <p:txBody>
          <a:bodyPr/>
          <a:lstStyle>
            <a:lvl1pPr>
              <a:defRPr/>
            </a:lvl1pPr>
          </a:lstStyle>
          <a:p>
            <a:pPr>
              <a:defRPr/>
            </a:pPr>
            <a:fld id="{79A59656-0DBD-434A-9066-AA6B6F28C288}" type="slidenum">
              <a:rPr lang="zh-CN" altLang="en-US"/>
              <a:pPr>
                <a:defRPr/>
              </a:pPr>
              <a:t>‹#›</a:t>
            </a:fld>
            <a:r>
              <a:rPr lang="en-US" altLang="zh-CN" dirty="0" smtClean="0"/>
              <a:t>/</a:t>
            </a:r>
            <a:endParaRPr lang="zh-CN" altLang="en-US" dirty="0"/>
          </a:p>
        </p:txBody>
      </p:sp>
    </p:spTree>
    <p:extLst>
      <p:ext uri="{BB962C8B-B14F-4D97-AF65-F5344CB8AC3E}">
        <p14:creationId xmlns:p14="http://schemas.microsoft.com/office/powerpoint/2010/main" val="3558504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5" y="285728"/>
            <a:ext cx="4606927" cy="523220"/>
          </a:xfr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1214422"/>
            <a:ext cx="7645398" cy="5143536"/>
          </a:xfr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p:txBody>
          <a:bodyPr/>
          <a:lstStyle>
            <a:lvl1pPr>
              <a:defRPr/>
            </a:lvl1pPr>
          </a:lstStyle>
          <a:p>
            <a:pPr>
              <a:defRPr/>
            </a:pPr>
            <a:fld id="{B46F1C6C-1131-4A6A-8D25-C66B598E60FD}" type="slidenum">
              <a:rPr lang="zh-CN" altLang="en-US" smtClean="0"/>
              <a:pPr>
                <a:defRPr/>
              </a:pPr>
              <a:t>‹#›</a:t>
            </a:fld>
            <a:r>
              <a:rPr lang="en-US" altLang="zh-CN" dirty="0" smtClean="0"/>
              <a:t>/48</a:t>
            </a:r>
            <a:endParaRPr lang="zh-CN" altLang="en-US" dirty="0"/>
          </a:p>
        </p:txBody>
      </p:sp>
    </p:spTree>
    <p:extLst>
      <p:ext uri="{BB962C8B-B14F-4D97-AF65-F5344CB8AC3E}">
        <p14:creationId xmlns:p14="http://schemas.microsoft.com/office/powerpoint/2010/main" val="4629929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28756"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228756"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5"/>
          <p:cNvSpPr>
            <a:spLocks noGrp="1"/>
          </p:cNvSpPr>
          <p:nvPr>
            <p:ph type="sldNum" sz="quarter" idx="10"/>
          </p:nvPr>
        </p:nvSpPr>
        <p:spPr/>
        <p:txBody>
          <a:bodyPr/>
          <a:lstStyle>
            <a:lvl1pPr>
              <a:defRPr/>
            </a:lvl1pPr>
          </a:lstStyle>
          <a:p>
            <a:pPr>
              <a:defRPr/>
            </a:pPr>
            <a:fld id="{559E435E-CB5D-42B8-8287-FE04C71A4D56}" type="slidenum">
              <a:rPr lang="zh-CN" altLang="en-US"/>
              <a:pPr>
                <a:defRPr/>
              </a:pPr>
              <a:t>‹#›</a:t>
            </a:fld>
            <a:r>
              <a:rPr lang="en-US" altLang="zh-CN" dirty="0" smtClean="0"/>
              <a:t>/</a:t>
            </a:r>
            <a:endParaRPr lang="zh-CN" altLang="en-US" dirty="0"/>
          </a:p>
        </p:txBody>
      </p:sp>
    </p:spTree>
    <p:extLst>
      <p:ext uri="{BB962C8B-B14F-4D97-AF65-F5344CB8AC3E}">
        <p14:creationId xmlns:p14="http://schemas.microsoft.com/office/powerpoint/2010/main" val="3554554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1276350"/>
            <a:ext cx="3889375"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97425" y="1276350"/>
            <a:ext cx="3889375"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5"/>
          <p:cNvSpPr>
            <a:spLocks noGrp="1"/>
          </p:cNvSpPr>
          <p:nvPr>
            <p:ph type="sldNum" sz="quarter" idx="10"/>
          </p:nvPr>
        </p:nvSpPr>
        <p:spPr/>
        <p:txBody>
          <a:bodyPr/>
          <a:lstStyle>
            <a:lvl1pPr>
              <a:defRPr/>
            </a:lvl1pPr>
          </a:lstStyle>
          <a:p>
            <a:pPr>
              <a:defRPr/>
            </a:pPr>
            <a:fld id="{6963F8C4-6D2F-4943-A95E-7136C667FAED}" type="slidenum">
              <a:rPr lang="zh-CN" altLang="en-US"/>
              <a:pPr>
                <a:defRPr/>
              </a:pPr>
              <a:t>‹#›</a:t>
            </a:fld>
            <a:r>
              <a:rPr lang="en-US" altLang="zh-CN" dirty="0" smtClean="0"/>
              <a:t>/</a:t>
            </a:r>
            <a:endParaRPr lang="zh-CN" altLang="en-US" dirty="0"/>
          </a:p>
        </p:txBody>
      </p:sp>
    </p:spTree>
    <p:extLst>
      <p:ext uri="{BB962C8B-B14F-4D97-AF65-F5344CB8AC3E}">
        <p14:creationId xmlns:p14="http://schemas.microsoft.com/office/powerpoint/2010/main" val="3664664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5"/>
          <p:cNvSpPr>
            <a:spLocks noGrp="1"/>
          </p:cNvSpPr>
          <p:nvPr>
            <p:ph type="sldNum" sz="quarter" idx="10"/>
          </p:nvPr>
        </p:nvSpPr>
        <p:spPr/>
        <p:txBody>
          <a:bodyPr/>
          <a:lstStyle>
            <a:lvl1pPr>
              <a:defRPr/>
            </a:lvl1pPr>
          </a:lstStyle>
          <a:p>
            <a:pPr>
              <a:defRPr/>
            </a:pPr>
            <a:fld id="{696B16D7-767B-4E0E-9244-63C8ED096C27}" type="slidenum">
              <a:rPr lang="zh-CN" altLang="en-US"/>
              <a:pPr>
                <a:defRPr/>
              </a:pPr>
              <a:t>‹#›</a:t>
            </a:fld>
            <a:r>
              <a:rPr lang="en-US" altLang="zh-CN" dirty="0" smtClean="0"/>
              <a:t>/</a:t>
            </a:r>
            <a:endParaRPr lang="zh-CN" altLang="en-US" dirty="0"/>
          </a:p>
        </p:txBody>
      </p:sp>
    </p:spTree>
    <p:extLst>
      <p:ext uri="{BB962C8B-B14F-4D97-AF65-F5344CB8AC3E}">
        <p14:creationId xmlns:p14="http://schemas.microsoft.com/office/powerpoint/2010/main" val="1663517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5"/>
          <p:cNvSpPr>
            <a:spLocks noGrp="1"/>
          </p:cNvSpPr>
          <p:nvPr>
            <p:ph type="sldNum" sz="quarter" idx="10"/>
          </p:nvPr>
        </p:nvSpPr>
        <p:spPr/>
        <p:txBody>
          <a:bodyPr/>
          <a:lstStyle>
            <a:lvl1pPr>
              <a:defRPr/>
            </a:lvl1pPr>
          </a:lstStyle>
          <a:p>
            <a:pPr>
              <a:defRPr/>
            </a:pPr>
            <a:fld id="{4EF91CDF-D16A-4DC6-94DD-C17065CCF292}" type="slidenum">
              <a:rPr lang="zh-CN" altLang="en-US"/>
              <a:pPr>
                <a:defRPr/>
              </a:pPr>
              <a:t>‹#›</a:t>
            </a:fld>
            <a:r>
              <a:rPr lang="en-US" altLang="zh-CN" dirty="0"/>
              <a:t>/43</a:t>
            </a:r>
            <a:endParaRPr lang="zh-CN" altLang="en-US" dirty="0"/>
          </a:p>
        </p:txBody>
      </p:sp>
    </p:spTree>
    <p:extLst>
      <p:ext uri="{BB962C8B-B14F-4D97-AF65-F5344CB8AC3E}">
        <p14:creationId xmlns:p14="http://schemas.microsoft.com/office/powerpoint/2010/main" val="4220748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5"/>
          <p:cNvSpPr>
            <a:spLocks noGrp="1"/>
          </p:cNvSpPr>
          <p:nvPr>
            <p:ph type="sldNum" sz="quarter" idx="10"/>
          </p:nvPr>
        </p:nvSpPr>
        <p:spPr/>
        <p:txBody>
          <a:bodyPr/>
          <a:lstStyle>
            <a:lvl1pPr>
              <a:defRPr/>
            </a:lvl1pPr>
          </a:lstStyle>
          <a:p>
            <a:pPr>
              <a:defRPr/>
            </a:pPr>
            <a:fld id="{4AD803F4-60C1-4985-BC39-7AB8A94585B8}" type="slidenum">
              <a:rPr lang="zh-CN" altLang="en-US"/>
              <a:pPr>
                <a:defRPr/>
              </a:pPr>
              <a:t>‹#›</a:t>
            </a:fld>
            <a:r>
              <a:rPr lang="en-US" altLang="zh-CN" dirty="0" smtClean="0"/>
              <a:t>/</a:t>
            </a:r>
            <a:endParaRPr lang="zh-CN" altLang="en-US" dirty="0"/>
          </a:p>
        </p:txBody>
      </p:sp>
    </p:spTree>
    <p:extLst>
      <p:ext uri="{BB962C8B-B14F-4D97-AF65-F5344CB8AC3E}">
        <p14:creationId xmlns:p14="http://schemas.microsoft.com/office/powerpoint/2010/main" val="2008055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5"/>
          <p:cNvSpPr>
            <a:spLocks noGrp="1"/>
          </p:cNvSpPr>
          <p:nvPr>
            <p:ph type="sldNum" sz="quarter" idx="10"/>
          </p:nvPr>
        </p:nvSpPr>
        <p:spPr/>
        <p:txBody>
          <a:bodyPr/>
          <a:lstStyle>
            <a:lvl1pPr>
              <a:defRPr/>
            </a:lvl1pPr>
          </a:lstStyle>
          <a:p>
            <a:pPr>
              <a:defRPr/>
            </a:pPr>
            <a:fld id="{E4A27E1A-2FC3-40B5-AD09-7D1D1E9F4E56}" type="slidenum">
              <a:rPr lang="zh-CN" altLang="en-US"/>
              <a:pPr>
                <a:defRPr/>
              </a:pPr>
              <a:t>‹#›</a:t>
            </a:fld>
            <a:r>
              <a:rPr lang="en-US" altLang="zh-CN" dirty="0" smtClean="0"/>
              <a:t>/</a:t>
            </a:r>
            <a:endParaRPr lang="zh-CN" altLang="en-US" dirty="0"/>
          </a:p>
        </p:txBody>
      </p:sp>
    </p:spTree>
    <p:extLst>
      <p:ext uri="{BB962C8B-B14F-4D97-AF65-F5344CB8AC3E}">
        <p14:creationId xmlns:p14="http://schemas.microsoft.com/office/powerpoint/2010/main" val="660984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5"/>
          <p:cNvSpPr>
            <a:spLocks noGrp="1"/>
          </p:cNvSpPr>
          <p:nvPr>
            <p:ph type="sldNum" sz="quarter" idx="10"/>
          </p:nvPr>
        </p:nvSpPr>
        <p:spPr/>
        <p:txBody>
          <a:bodyPr/>
          <a:lstStyle>
            <a:lvl1pPr>
              <a:defRPr/>
            </a:lvl1pPr>
          </a:lstStyle>
          <a:p>
            <a:pPr>
              <a:defRPr/>
            </a:pPr>
            <a:fld id="{4CBE4B3D-9DCD-4CDA-BF8A-15F89D78B340}" type="slidenum">
              <a:rPr lang="zh-CN" altLang="en-US"/>
              <a:pPr>
                <a:defRPr/>
              </a:pPr>
              <a:t>‹#›</a:t>
            </a:fld>
            <a:r>
              <a:rPr lang="en-US" altLang="zh-CN" dirty="0" smtClean="0"/>
              <a:t>/</a:t>
            </a:r>
            <a:endParaRPr lang="zh-CN" altLang="en-US" dirty="0"/>
          </a:p>
        </p:txBody>
      </p:sp>
    </p:spTree>
    <p:extLst>
      <p:ext uri="{BB962C8B-B14F-4D97-AF65-F5344CB8AC3E}">
        <p14:creationId xmlns:p14="http://schemas.microsoft.com/office/powerpoint/2010/main" val="665624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6" name="直接连接符 5"/>
          <p:cNvCxnSpPr/>
          <p:nvPr userDrawn="1"/>
        </p:nvCxnSpPr>
        <p:spPr>
          <a:xfrm>
            <a:off x="0" y="569913"/>
            <a:ext cx="9144000" cy="1587"/>
          </a:xfrm>
          <a:prstGeom prst="line">
            <a:avLst/>
          </a:prstGeom>
          <a:ln w="28575">
            <a:solidFill>
              <a:srgbClr val="0E9CDE"/>
            </a:solidFill>
          </a:ln>
        </p:spPr>
        <p:style>
          <a:lnRef idx="1">
            <a:schemeClr val="accent1"/>
          </a:lnRef>
          <a:fillRef idx="0">
            <a:schemeClr val="accent1"/>
          </a:fillRef>
          <a:effectRef idx="0">
            <a:schemeClr val="accent1"/>
          </a:effectRef>
          <a:fontRef idx="minor">
            <a:schemeClr val="tx1"/>
          </a:fontRef>
        </p:style>
      </p:cxnSp>
      <p:sp>
        <p:nvSpPr>
          <p:cNvPr id="1027" name="Rectangle 2"/>
          <p:cNvSpPr>
            <a:spLocks noGrp="1" noChangeArrowheads="1"/>
          </p:cNvSpPr>
          <p:nvPr>
            <p:ph type="body" idx="1"/>
          </p:nvPr>
        </p:nvSpPr>
        <p:spPr bwMode="auto">
          <a:xfrm>
            <a:off x="755650" y="1214438"/>
            <a:ext cx="7931150" cy="531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028" name="Rectangle 3"/>
          <p:cNvSpPr>
            <a:spLocks noGrp="1" noChangeArrowheads="1"/>
          </p:cNvSpPr>
          <p:nvPr>
            <p:ph type="title"/>
          </p:nvPr>
        </p:nvSpPr>
        <p:spPr bwMode="auto">
          <a:xfrm>
            <a:off x="4286250" y="295275"/>
            <a:ext cx="4678363" cy="561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 name="灯片编号占位符 5"/>
          <p:cNvSpPr>
            <a:spLocks noGrp="1"/>
          </p:cNvSpPr>
          <p:nvPr>
            <p:ph type="sldNum" sz="quarter" idx="4"/>
          </p:nvPr>
        </p:nvSpPr>
        <p:spPr>
          <a:xfrm>
            <a:off x="6938963" y="6421438"/>
            <a:ext cx="2133600" cy="365125"/>
          </a:xfrm>
          <a:prstGeom prst="rect">
            <a:avLst/>
          </a:prstGeom>
        </p:spPr>
        <p:txBody>
          <a:bodyPr/>
          <a:lstStyle>
            <a:lvl1pPr algn="r">
              <a:defRPr sz="1200">
                <a:latin typeface="Arial" charset="0"/>
                <a:ea typeface="黑体" pitchFamily="2" charset="-122"/>
              </a:defRPr>
            </a:lvl1pPr>
          </a:lstStyle>
          <a:p>
            <a:pPr>
              <a:defRPr/>
            </a:pPr>
            <a:fld id="{2DCA7CE1-9727-44D1-A69A-DB51949F6B9F}" type="slidenum">
              <a:rPr lang="zh-CN" altLang="en-US" smtClean="0"/>
              <a:pPr>
                <a:defRPr/>
              </a:pPr>
              <a:t>‹#›</a:t>
            </a:fld>
            <a:r>
              <a:rPr lang="en-US" altLang="zh-CN" dirty="0" smtClean="0"/>
              <a:t>/48</a:t>
            </a:r>
            <a:endParaRPr lang="zh-CN" altLang="en-US" dirty="0"/>
          </a:p>
        </p:txBody>
      </p:sp>
    </p:spTree>
  </p:cSld>
  <p:clrMap bg1="lt1" tx1="dk1" bg2="lt2" tx2="dk2" accent1="accent1" accent2="accent2" accent3="accent3" accent4="accent4" accent5="accent5" accent6="accent6" hlink="hlink" folHlink="folHlink"/>
  <p:sldLayoutIdLst>
    <p:sldLayoutId id="2147484427" r:id="rId1"/>
    <p:sldLayoutId id="2147484426" r:id="rId2"/>
    <p:sldLayoutId id="2147484428" r:id="rId3"/>
    <p:sldLayoutId id="2147484429" r:id="rId4"/>
    <p:sldLayoutId id="2147484430" r:id="rId5"/>
    <p:sldLayoutId id="2147484431" r:id="rId6"/>
    <p:sldLayoutId id="2147484432" r:id="rId7"/>
    <p:sldLayoutId id="2147484433" r:id="rId8"/>
    <p:sldLayoutId id="2147484434" r:id="rId9"/>
    <p:sldLayoutId id="2147484435" r:id="rId10"/>
    <p:sldLayoutId id="2147484436" r:id="rId11"/>
  </p:sldLayoutIdLst>
  <p:timing>
    <p:tnLst>
      <p:par>
        <p:cTn id="1" dur="indefinite" restart="never" nodeType="tmRoot"/>
      </p:par>
    </p:tnLst>
  </p:timing>
  <p:hf hdr="0" ftr="0" dt="0"/>
  <p:txStyles>
    <p:titleStyle>
      <a:lvl1pPr algn="r" rtl="0" eaLnBrk="0" fontAlgn="base" hangingPunct="0">
        <a:spcBef>
          <a:spcPct val="0"/>
        </a:spcBef>
        <a:spcAft>
          <a:spcPct val="0"/>
        </a:spcAft>
        <a:defRPr lang="zh-CN" altLang="en-US" sz="2800" b="1" dirty="0">
          <a:solidFill>
            <a:srgbClr val="121F55"/>
          </a:solidFill>
          <a:latin typeface="微软雅黑" pitchFamily="34" charset="-122"/>
          <a:ea typeface="微软雅黑" pitchFamily="34" charset="-122"/>
          <a:cs typeface="+mj-cs"/>
        </a:defRPr>
      </a:lvl1pPr>
      <a:lvl2pPr algn="r" rtl="0" eaLnBrk="0" fontAlgn="base" hangingPunct="0">
        <a:spcBef>
          <a:spcPct val="0"/>
        </a:spcBef>
        <a:spcAft>
          <a:spcPct val="0"/>
        </a:spcAft>
        <a:defRPr sz="2800" b="1">
          <a:solidFill>
            <a:srgbClr val="121F55"/>
          </a:solidFill>
          <a:latin typeface="微软雅黑" pitchFamily="34" charset="-122"/>
          <a:ea typeface="微软雅黑" pitchFamily="34" charset="-122"/>
        </a:defRPr>
      </a:lvl2pPr>
      <a:lvl3pPr algn="r" rtl="0" eaLnBrk="0" fontAlgn="base" hangingPunct="0">
        <a:spcBef>
          <a:spcPct val="0"/>
        </a:spcBef>
        <a:spcAft>
          <a:spcPct val="0"/>
        </a:spcAft>
        <a:defRPr sz="2800" b="1">
          <a:solidFill>
            <a:srgbClr val="121F55"/>
          </a:solidFill>
          <a:latin typeface="微软雅黑" pitchFamily="34" charset="-122"/>
          <a:ea typeface="微软雅黑" pitchFamily="34" charset="-122"/>
        </a:defRPr>
      </a:lvl3pPr>
      <a:lvl4pPr algn="r" rtl="0" eaLnBrk="0" fontAlgn="base" hangingPunct="0">
        <a:spcBef>
          <a:spcPct val="0"/>
        </a:spcBef>
        <a:spcAft>
          <a:spcPct val="0"/>
        </a:spcAft>
        <a:defRPr sz="2800" b="1">
          <a:solidFill>
            <a:srgbClr val="121F55"/>
          </a:solidFill>
          <a:latin typeface="微软雅黑" pitchFamily="34" charset="-122"/>
          <a:ea typeface="微软雅黑" pitchFamily="34" charset="-122"/>
        </a:defRPr>
      </a:lvl4pPr>
      <a:lvl5pPr algn="r" rtl="0" eaLnBrk="0" fontAlgn="base" hangingPunct="0">
        <a:spcBef>
          <a:spcPct val="0"/>
        </a:spcBef>
        <a:spcAft>
          <a:spcPct val="0"/>
        </a:spcAft>
        <a:defRPr sz="2800" b="1">
          <a:solidFill>
            <a:srgbClr val="121F55"/>
          </a:solidFill>
          <a:latin typeface="微软雅黑" pitchFamily="34" charset="-122"/>
          <a:ea typeface="微软雅黑" pitchFamily="34" charset="-122"/>
        </a:defRPr>
      </a:lvl5pPr>
      <a:lvl6pPr marL="457200" algn="r" rtl="0" eaLnBrk="1" fontAlgn="base" hangingPunct="1">
        <a:spcBef>
          <a:spcPct val="0"/>
        </a:spcBef>
        <a:spcAft>
          <a:spcPct val="0"/>
        </a:spcAft>
        <a:defRPr sz="3200">
          <a:solidFill>
            <a:schemeClr val="bg1"/>
          </a:solidFill>
          <a:latin typeface="Arial" charset="0"/>
          <a:ea typeface="黑体" pitchFamily="2" charset="-122"/>
        </a:defRPr>
      </a:lvl6pPr>
      <a:lvl7pPr marL="914400" algn="r" rtl="0" eaLnBrk="1" fontAlgn="base" hangingPunct="1">
        <a:spcBef>
          <a:spcPct val="0"/>
        </a:spcBef>
        <a:spcAft>
          <a:spcPct val="0"/>
        </a:spcAft>
        <a:defRPr sz="3200">
          <a:solidFill>
            <a:schemeClr val="bg1"/>
          </a:solidFill>
          <a:latin typeface="Arial" charset="0"/>
          <a:ea typeface="黑体" pitchFamily="2" charset="-122"/>
        </a:defRPr>
      </a:lvl7pPr>
      <a:lvl8pPr marL="1371600" algn="r" rtl="0" eaLnBrk="1" fontAlgn="base" hangingPunct="1">
        <a:spcBef>
          <a:spcPct val="0"/>
        </a:spcBef>
        <a:spcAft>
          <a:spcPct val="0"/>
        </a:spcAft>
        <a:defRPr sz="3200">
          <a:solidFill>
            <a:schemeClr val="bg1"/>
          </a:solidFill>
          <a:latin typeface="Arial" charset="0"/>
          <a:ea typeface="黑体" pitchFamily="2" charset="-122"/>
        </a:defRPr>
      </a:lvl8pPr>
      <a:lvl9pPr marL="1828800" algn="r" rtl="0" eaLnBrk="1" fontAlgn="base" hangingPunct="1">
        <a:spcBef>
          <a:spcPct val="0"/>
        </a:spcBef>
        <a:spcAft>
          <a:spcPct val="0"/>
        </a:spcAft>
        <a:defRPr sz="3200">
          <a:solidFill>
            <a:schemeClr val="bg1"/>
          </a:solidFill>
          <a:latin typeface="Arial" charset="0"/>
          <a:ea typeface="黑体" pitchFamily="2" charset="-122"/>
        </a:defRPr>
      </a:lvl9pPr>
    </p:titleStyle>
    <p:bodyStyle>
      <a:lvl1pPr marL="342900" indent="-342900" algn="l" rtl="0" eaLnBrk="0" fontAlgn="base" hangingPunct="0">
        <a:spcBef>
          <a:spcPct val="20000"/>
        </a:spcBef>
        <a:spcAft>
          <a:spcPct val="0"/>
        </a:spcAft>
        <a:buClr>
          <a:srgbClr val="0E9CDE"/>
        </a:buClr>
        <a:buSzPct val="100000"/>
        <a:buFont typeface="Wingdings" pitchFamily="2" charset="2"/>
        <a:buChar char="n"/>
        <a:defRPr sz="2600" b="1">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itchFamily="2" charset="2"/>
        <a:buChar char="u"/>
        <a:defRPr sz="2400" b="1">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lr>
          <a:srgbClr val="0E9CDE"/>
        </a:buClr>
        <a:buSzPct val="85000"/>
        <a:buFont typeface="Wingdings" pitchFamily="2" charset="2"/>
        <a:buChar char="Ø"/>
        <a:defRPr sz="2000" b="1">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Clr>
          <a:schemeClr val="tx2"/>
        </a:buClr>
        <a:buFont typeface="Wingdings" pitchFamily="2" charset="2"/>
        <a:buChar char="Ø"/>
        <a:defRPr sz="2000" b="1">
          <a:solidFill>
            <a:schemeClr val="tx1"/>
          </a:solidFill>
          <a:latin typeface="+mn-lt"/>
          <a:ea typeface="楷体_GB2312" pitchFamily="49" charset="-122"/>
          <a:cs typeface="楷体_GB2312"/>
        </a:defRPr>
      </a:lvl4pPr>
      <a:lvl5pPr marL="2057400" indent="-228600" algn="l" rtl="0" eaLnBrk="0" fontAlgn="base" hangingPunct="0">
        <a:spcBef>
          <a:spcPct val="20000"/>
        </a:spcBef>
        <a:spcAft>
          <a:spcPct val="0"/>
        </a:spcAft>
        <a:buChar char="»"/>
        <a:defRPr sz="2000" b="1">
          <a:solidFill>
            <a:schemeClr val="tx1"/>
          </a:solidFill>
          <a:latin typeface="+mn-lt"/>
          <a:ea typeface="楷体_GB2312" pitchFamily="49" charset="-122"/>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ctrTitle"/>
          </p:nvPr>
        </p:nvSpPr>
        <p:spPr>
          <a:xfrm>
            <a:off x="714375" y="2714625"/>
            <a:ext cx="7772400" cy="785813"/>
          </a:xfrm>
        </p:spPr>
        <p:txBody>
          <a:bodyPr>
            <a:noAutofit/>
          </a:bodyPr>
          <a:lstStyle/>
          <a:p>
            <a:pPr eaLnBrk="1" hangingPunct="1">
              <a:defRPr/>
            </a:pPr>
            <a:r>
              <a:rPr dirty="0" smtClean="0"/>
              <a:t>第二章</a:t>
            </a:r>
            <a:r>
              <a:rPr lang="en-US" dirty="0"/>
              <a:t> </a:t>
            </a:r>
            <a:r>
              <a:rPr lang="en-US" dirty="0" smtClean="0"/>
              <a:t>Oracle</a:t>
            </a:r>
            <a:r>
              <a:rPr dirty="0" smtClean="0"/>
              <a:t>数据库应用</a:t>
            </a:r>
          </a:p>
        </p:txBody>
      </p:sp>
      <p:grpSp>
        <p:nvGrpSpPr>
          <p:cNvPr id="13315" name="组合 17"/>
          <p:cNvGrpSpPr>
            <a:grpSpLocks/>
          </p:cNvGrpSpPr>
          <p:nvPr/>
        </p:nvGrpSpPr>
        <p:grpSpPr bwMode="auto">
          <a:xfrm>
            <a:off x="1143000" y="3429000"/>
            <a:ext cx="7143750" cy="338138"/>
            <a:chOff x="1071538" y="3161884"/>
            <a:chExt cx="7143800" cy="338554"/>
          </a:xfrm>
        </p:grpSpPr>
        <p:cxnSp>
          <p:nvCxnSpPr>
            <p:cNvPr id="8" name="直接连接符 7"/>
            <p:cNvCxnSpPr/>
            <p:nvPr/>
          </p:nvCxnSpPr>
          <p:spPr>
            <a:xfrm>
              <a:off x="1071538" y="3214336"/>
              <a:ext cx="7143800" cy="1589"/>
            </a:xfrm>
            <a:prstGeom prst="line">
              <a:avLst/>
            </a:prstGeom>
            <a:ln w="19050">
              <a:solidFill>
                <a:srgbClr val="0E9CDE"/>
              </a:solidFill>
            </a:ln>
          </p:spPr>
          <p:style>
            <a:lnRef idx="1">
              <a:schemeClr val="accent1"/>
            </a:lnRef>
            <a:fillRef idx="0">
              <a:schemeClr val="accent1"/>
            </a:fillRef>
            <a:effectRef idx="0">
              <a:schemeClr val="accent1"/>
            </a:effectRef>
            <a:fontRef idx="minor">
              <a:schemeClr val="tx1"/>
            </a:fontRef>
          </p:style>
        </p:cxnSp>
        <p:sp>
          <p:nvSpPr>
            <p:cNvPr id="12" name="同侧圆角矩形 11"/>
            <p:cNvSpPr/>
            <p:nvPr/>
          </p:nvSpPr>
          <p:spPr bwMode="auto">
            <a:xfrm rot="10800000">
              <a:off x="6929454" y="3214336"/>
              <a:ext cx="1285884" cy="286102"/>
            </a:xfrm>
            <a:prstGeom prst="round2SameRect">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b="1" dirty="0">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6" name="TextBox 15"/>
            <p:cNvSpPr txBox="1"/>
            <p:nvPr/>
          </p:nvSpPr>
          <p:spPr>
            <a:xfrm>
              <a:off x="7072330" y="3161884"/>
              <a:ext cx="1143008" cy="338554"/>
            </a:xfrm>
            <a:prstGeom prst="rect">
              <a:avLst/>
            </a:prstGeom>
            <a:noFill/>
          </p:spPr>
          <p:txBody>
            <a:bodyPr>
              <a:spAutoFit/>
            </a:bodyPr>
            <a:lstStyle/>
            <a:p>
              <a:pPr>
                <a:defRPr/>
              </a:pPr>
              <a:r>
                <a:rPr lang="zh-CN" altLang="en-US" sz="1600" b="1" dirty="0">
                  <a:solidFill>
                    <a:srgbClr val="FFFFFF"/>
                  </a:solidFill>
                  <a:effectLst>
                    <a:outerShdw blurRad="38100" dist="38100" dir="2700000" algn="tl">
                      <a:srgbClr val="000000">
                        <a:alpha val="43137"/>
                      </a:srgbClr>
                    </a:outerShdw>
                  </a:effectLst>
                  <a:latin typeface="微软雅黑" pitchFamily="34" charset="-122"/>
                  <a:ea typeface="微软雅黑" pitchFamily="34" charset="-122"/>
                </a:rPr>
                <a:t>翻转课堂</a:t>
              </a: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8"/>
          <p:cNvSpPr>
            <a:spLocks noGrp="1" noChangeArrowheads="1"/>
          </p:cNvSpPr>
          <p:nvPr>
            <p:ph type="title"/>
          </p:nvPr>
        </p:nvSpPr>
        <p:spPr>
          <a:xfrm>
            <a:off x="6732588" y="285750"/>
            <a:ext cx="2232025" cy="523875"/>
          </a:xfrm>
        </p:spPr>
        <p:txBody>
          <a:bodyPr/>
          <a:lstStyle/>
          <a:p>
            <a:pPr>
              <a:defRPr/>
            </a:pPr>
            <a:r>
              <a:rPr lang="en-US" altLang="zh-CN" dirty="0" smtClean="0"/>
              <a:t>15</a:t>
            </a:r>
            <a:r>
              <a:rPr dirty="0" smtClean="0"/>
              <a:t>分钟测评</a:t>
            </a:r>
          </a:p>
        </p:txBody>
      </p:sp>
      <p:sp>
        <p:nvSpPr>
          <p:cNvPr id="26626" name="内容占位符 6"/>
          <p:cNvSpPr>
            <a:spLocks noGrp="1"/>
          </p:cNvSpPr>
          <p:nvPr>
            <p:ph idx="1"/>
          </p:nvPr>
        </p:nvSpPr>
        <p:spPr>
          <a:xfrm>
            <a:off x="784225" y="1214438"/>
            <a:ext cx="7645400" cy="5143500"/>
          </a:xfrm>
        </p:spPr>
        <p:txBody>
          <a:bodyPr/>
          <a:lstStyle/>
          <a:p>
            <a:pPr>
              <a:defRPr/>
            </a:pPr>
            <a:r>
              <a:rPr lang="zh-CN" altLang="en-US" dirty="0" smtClean="0"/>
              <a:t>写出自学检查中最后一题的代码</a:t>
            </a:r>
            <a:endParaRPr lang="en-US" altLang="zh-CN" dirty="0" smtClean="0"/>
          </a:p>
          <a:p>
            <a:pPr lvl="1">
              <a:defRPr/>
            </a:pPr>
            <a:endParaRPr lang="zh-CN" altLang="en-US" dirty="0" smtClean="0"/>
          </a:p>
        </p:txBody>
      </p:sp>
      <p:grpSp>
        <p:nvGrpSpPr>
          <p:cNvPr id="21509" name="组合 9"/>
          <p:cNvGrpSpPr>
            <a:grpSpLocks/>
          </p:cNvGrpSpPr>
          <p:nvPr/>
        </p:nvGrpSpPr>
        <p:grpSpPr bwMode="auto">
          <a:xfrm>
            <a:off x="142875" y="857250"/>
            <a:ext cx="1503363" cy="400050"/>
            <a:chOff x="6641147" y="5088888"/>
            <a:chExt cx="1502753" cy="400110"/>
          </a:xfrm>
        </p:grpSpPr>
        <p:pic>
          <p:nvPicPr>
            <p:cNvPr id="21516" name="Picture 3" descr="C:\Users\meng.zhang\Desktop\未命名-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41147" y="5098445"/>
              <a:ext cx="380996" cy="380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6855373" y="5088888"/>
              <a:ext cx="1288527" cy="400110"/>
            </a:xfrm>
            <a:prstGeom prst="rect">
              <a:avLst/>
            </a:prstGeom>
            <a:noFill/>
            <a:effectLst>
              <a:outerShdw blurRad="25400" dist="12700" dir="5400000" algn="t" rotWithShape="0">
                <a:prstClr val="black">
                  <a:alpha val="40000"/>
                </a:prstClr>
              </a:outerShdw>
            </a:effectLst>
          </p:spPr>
          <p:txBody>
            <a:bodyPr>
              <a:spAutoFit/>
            </a:bodyPr>
            <a:lstStyle/>
            <a:p>
              <a:pPr>
                <a:defRPr/>
              </a:pPr>
              <a:r>
                <a:rPr lang="zh-CN" altLang="en-US" sz="2000" b="1" dirty="0">
                  <a:latin typeface="黑体" pitchFamily="49" charset="-122"/>
                  <a:ea typeface="黑体" pitchFamily="49" charset="-122"/>
                </a:rPr>
                <a:t>现场编程</a:t>
              </a:r>
            </a:p>
          </p:txBody>
        </p:sp>
      </p:grpSp>
      <p:sp>
        <p:nvSpPr>
          <p:cNvPr id="21510" name="内容占位符 2"/>
          <p:cNvSpPr txBox="1">
            <a:spLocks/>
          </p:cNvSpPr>
          <p:nvPr/>
        </p:nvSpPr>
        <p:spPr bwMode="auto">
          <a:xfrm>
            <a:off x="784225" y="3571875"/>
            <a:ext cx="76454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20000"/>
              </a:spcBef>
              <a:buClr>
                <a:srgbClr val="0E9CDE"/>
              </a:buClr>
              <a:buSzPct val="100000"/>
              <a:buFont typeface="Wingdings" pitchFamily="2" charset="2"/>
              <a:buChar char="n"/>
            </a:pPr>
            <a:r>
              <a:rPr lang="zh-CN" altLang="en-US" sz="2600" b="1">
                <a:ea typeface="微软雅黑" pitchFamily="34" charset="-122"/>
              </a:rPr>
              <a:t>请大家合上书本，拿出笔，准备答卷</a:t>
            </a:r>
          </a:p>
        </p:txBody>
      </p:sp>
      <p:grpSp>
        <p:nvGrpSpPr>
          <p:cNvPr id="3" name="组合 19"/>
          <p:cNvGrpSpPr>
            <a:grpSpLocks/>
          </p:cNvGrpSpPr>
          <p:nvPr/>
        </p:nvGrpSpPr>
        <p:grpSpPr bwMode="auto">
          <a:xfrm>
            <a:off x="3214688" y="6143625"/>
            <a:ext cx="2786062" cy="428625"/>
            <a:chOff x="3714744" y="5143512"/>
            <a:chExt cx="2786082" cy="428628"/>
          </a:xfrm>
        </p:grpSpPr>
        <p:sp>
          <p:nvSpPr>
            <p:cNvPr id="16" name="圆角矩形 15"/>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8" name="TextBox 17"/>
            <p:cNvSpPr txBox="1"/>
            <p:nvPr/>
          </p:nvSpPr>
          <p:spPr bwMode="auto">
            <a:xfrm>
              <a:off x="3962396" y="5187962"/>
              <a:ext cx="2220928" cy="339727"/>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en-US" altLang="zh-CN" sz="1600" b="1" spc="300" dirty="0">
                  <a:solidFill>
                    <a:srgbClr val="FBFFFE"/>
                  </a:solidFill>
                  <a:latin typeface="微软雅黑" pitchFamily="34" charset="-122"/>
                  <a:ea typeface="微软雅黑" pitchFamily="34" charset="-122"/>
                </a:rPr>
                <a:t>15</a:t>
              </a:r>
              <a:r>
                <a:rPr lang="zh-CN" altLang="en-US" sz="1600" b="1" spc="300" dirty="0">
                  <a:solidFill>
                    <a:srgbClr val="FBFFFE"/>
                  </a:solidFill>
                  <a:latin typeface="微软雅黑" pitchFamily="34" charset="-122"/>
                  <a:ea typeface="微软雅黑" pitchFamily="34" charset="-122"/>
                </a:rPr>
                <a:t>分钟</a:t>
              </a:r>
            </a:p>
          </p:txBody>
        </p:sp>
      </p:grpSp>
      <p:sp>
        <p:nvSpPr>
          <p:cNvPr id="12" name="灯片编号占位符 11"/>
          <p:cNvSpPr>
            <a:spLocks noGrp="1"/>
          </p:cNvSpPr>
          <p:nvPr>
            <p:ph type="sldNum" sz="quarter" idx="10"/>
          </p:nvPr>
        </p:nvSpPr>
        <p:spPr/>
        <p:txBody>
          <a:bodyPr/>
          <a:lstStyle/>
          <a:p>
            <a:pPr>
              <a:defRPr/>
            </a:pPr>
            <a:fld id="{B46F1C6C-1131-4A6A-8D25-C66B598E60FD}" type="slidenum">
              <a:rPr lang="zh-CN" altLang="en-US" smtClean="0"/>
              <a:pPr>
                <a:defRPr/>
              </a:pPr>
              <a:t>10</a:t>
            </a:fld>
            <a:r>
              <a:rPr lang="en-US" altLang="zh-CN" smtClean="0"/>
              <a:t>/48</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35825" y="285750"/>
            <a:ext cx="1728788" cy="523875"/>
          </a:xfrm>
        </p:spPr>
        <p:txBody>
          <a:bodyPr/>
          <a:lstStyle/>
          <a:p>
            <a:pPr>
              <a:defRPr/>
            </a:pPr>
            <a:r>
              <a:rPr smtClean="0"/>
              <a:t>学员展示</a:t>
            </a:r>
            <a:endParaRPr dirty="0"/>
          </a:p>
        </p:txBody>
      </p:sp>
      <p:sp>
        <p:nvSpPr>
          <p:cNvPr id="3" name="内容占位符 2"/>
          <p:cNvSpPr>
            <a:spLocks noGrp="1"/>
          </p:cNvSpPr>
          <p:nvPr>
            <p:ph idx="1"/>
          </p:nvPr>
        </p:nvSpPr>
        <p:spPr>
          <a:xfrm>
            <a:off x="784225" y="1214438"/>
            <a:ext cx="7645400" cy="5143500"/>
          </a:xfrm>
        </p:spPr>
        <p:txBody>
          <a:bodyPr/>
          <a:lstStyle/>
          <a:p>
            <a:pPr>
              <a:defRPr/>
            </a:pPr>
            <a:r>
              <a:rPr lang="zh-CN" altLang="en-US" smtClean="0"/>
              <a:t>展示学习成果，分享学习心得体会</a:t>
            </a:r>
            <a:endParaRPr lang="en-US" altLang="zh-CN" smtClean="0"/>
          </a:p>
          <a:p>
            <a:pPr>
              <a:defRPr/>
            </a:pPr>
            <a:endParaRPr lang="zh-CN" altLang="en-US" dirty="0"/>
          </a:p>
        </p:txBody>
      </p:sp>
      <p:grpSp>
        <p:nvGrpSpPr>
          <p:cNvPr id="22533" name="组合 74"/>
          <p:cNvGrpSpPr>
            <a:grpSpLocks/>
          </p:cNvGrpSpPr>
          <p:nvPr/>
        </p:nvGrpSpPr>
        <p:grpSpPr bwMode="auto">
          <a:xfrm>
            <a:off x="88900" y="871538"/>
            <a:ext cx="1501775" cy="428625"/>
            <a:chOff x="857224" y="5105541"/>
            <a:chExt cx="1502753" cy="428628"/>
          </a:xfrm>
        </p:grpSpPr>
        <p:pic>
          <p:nvPicPr>
            <p:cNvPr id="22534" name="Picture 2" descr="C:\Users\meng.zhang\Desktop\ACCP7.0模版图标规范\doc_lin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24" y="5105541"/>
              <a:ext cx="428628"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1143160" y="5119828"/>
              <a:ext cx="1216817" cy="400053"/>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itchFamily="49" charset="-122"/>
                  <a:ea typeface="黑体" pitchFamily="49" charset="-122"/>
                </a:rPr>
                <a:t>作品展示</a:t>
              </a:r>
            </a:p>
          </p:txBody>
        </p:sp>
      </p:grpSp>
      <p:sp>
        <p:nvSpPr>
          <p:cNvPr id="8" name="灯片编号占位符 7"/>
          <p:cNvSpPr>
            <a:spLocks noGrp="1"/>
          </p:cNvSpPr>
          <p:nvPr>
            <p:ph type="sldNum" sz="quarter" idx="10"/>
          </p:nvPr>
        </p:nvSpPr>
        <p:spPr/>
        <p:txBody>
          <a:bodyPr/>
          <a:lstStyle/>
          <a:p>
            <a:pPr>
              <a:defRPr/>
            </a:pPr>
            <a:fld id="{B46F1C6C-1131-4A6A-8D25-C66B598E60FD}" type="slidenum">
              <a:rPr lang="zh-CN" altLang="en-US" smtClean="0"/>
              <a:pPr>
                <a:defRPr/>
              </a:pPr>
              <a:t>11</a:t>
            </a:fld>
            <a:r>
              <a:rPr lang="en-US" altLang="zh-CN" smtClean="0"/>
              <a:t>/48</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92950" y="285750"/>
            <a:ext cx="1871663" cy="523875"/>
          </a:xfrm>
        </p:spPr>
        <p:txBody>
          <a:bodyPr/>
          <a:lstStyle/>
          <a:p>
            <a:pPr>
              <a:defRPr/>
            </a:pPr>
            <a:r>
              <a:rPr smtClean="0"/>
              <a:t>互动讨论</a:t>
            </a:r>
            <a:endParaRPr dirty="0"/>
          </a:p>
        </p:txBody>
      </p:sp>
      <p:sp>
        <p:nvSpPr>
          <p:cNvPr id="3" name="内容占位符 2"/>
          <p:cNvSpPr>
            <a:spLocks noGrp="1"/>
          </p:cNvSpPr>
          <p:nvPr>
            <p:ph idx="1"/>
          </p:nvPr>
        </p:nvSpPr>
        <p:spPr>
          <a:xfrm>
            <a:off x="784225" y="1214438"/>
            <a:ext cx="7645400" cy="5143500"/>
          </a:xfrm>
        </p:spPr>
        <p:txBody>
          <a:bodyPr/>
          <a:lstStyle/>
          <a:p>
            <a:pPr>
              <a:defRPr/>
            </a:pPr>
            <a:r>
              <a:rPr lang="zh-CN" altLang="en-US" smtClean="0"/>
              <a:t>序列可以作为主键，还有什么可以作为主键，它们的区别是什么？</a:t>
            </a:r>
          </a:p>
          <a:p>
            <a:pPr>
              <a:defRPr/>
            </a:pPr>
            <a:r>
              <a:rPr lang="zh-CN" altLang="en-US" smtClean="0"/>
              <a:t>比较范围分区、间隔分区，说出它们的区别</a:t>
            </a:r>
          </a:p>
          <a:p>
            <a:pPr>
              <a:defRPr/>
            </a:pPr>
            <a:r>
              <a:rPr lang="zh-CN" altLang="en-US" smtClean="0"/>
              <a:t>比较私有同义词、公有同义词，说出二者的特点和区别</a:t>
            </a:r>
            <a:endParaRPr lang="zh-CN" altLang="en-US" dirty="0" smtClean="0"/>
          </a:p>
        </p:txBody>
      </p:sp>
      <p:grpSp>
        <p:nvGrpSpPr>
          <p:cNvPr id="23557" name="组合 72"/>
          <p:cNvGrpSpPr>
            <a:grpSpLocks/>
          </p:cNvGrpSpPr>
          <p:nvPr/>
        </p:nvGrpSpPr>
        <p:grpSpPr bwMode="auto">
          <a:xfrm>
            <a:off x="112713" y="857250"/>
            <a:ext cx="987425" cy="422275"/>
            <a:chOff x="1000100" y="1173499"/>
            <a:chExt cx="986586" cy="422603"/>
          </a:xfrm>
        </p:grpSpPr>
        <p:pic>
          <p:nvPicPr>
            <p:cNvPr id="23558" name="Picture 5" descr="E:\设计支持\模板设计\W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00" y="1173499"/>
              <a:ext cx="414476" cy="422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1285607" y="1184621"/>
              <a:ext cx="701079" cy="40036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问题</a:t>
              </a:r>
            </a:p>
          </p:txBody>
        </p:sp>
      </p:grpSp>
      <p:sp>
        <p:nvSpPr>
          <p:cNvPr id="8" name="灯片编号占位符 7"/>
          <p:cNvSpPr>
            <a:spLocks noGrp="1"/>
          </p:cNvSpPr>
          <p:nvPr>
            <p:ph type="sldNum" sz="quarter" idx="10"/>
          </p:nvPr>
        </p:nvSpPr>
        <p:spPr/>
        <p:txBody>
          <a:bodyPr/>
          <a:lstStyle/>
          <a:p>
            <a:pPr>
              <a:defRPr/>
            </a:pPr>
            <a:fld id="{B46F1C6C-1131-4A6A-8D25-C66B598E60FD}" type="slidenum">
              <a:rPr lang="zh-CN" altLang="en-US" smtClean="0"/>
              <a:pPr>
                <a:defRPr/>
              </a:pPr>
              <a:t>12</a:t>
            </a:fld>
            <a:r>
              <a:rPr lang="en-US" altLang="zh-CN" smtClean="0"/>
              <a:t>/48</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24525" y="285750"/>
            <a:ext cx="3240088" cy="523875"/>
          </a:xfrm>
        </p:spPr>
        <p:txBody>
          <a:bodyPr/>
          <a:lstStyle/>
          <a:p>
            <a:pPr>
              <a:defRPr/>
            </a:pPr>
            <a:r>
              <a:rPr smtClean="0"/>
              <a:t>串讲：表空间分类</a:t>
            </a:r>
            <a:endParaRPr dirty="0"/>
          </a:p>
        </p:txBody>
      </p:sp>
      <p:sp>
        <p:nvSpPr>
          <p:cNvPr id="24580" name="Rectangle 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tabLst>
                <a:tab pos="1530350" algn="l"/>
              </a:tabLst>
            </a:pPr>
            <a:endParaRPr lang="zh-CN" altLang="zh-CN"/>
          </a:p>
        </p:txBody>
      </p:sp>
      <p:graphicFrame>
        <p:nvGraphicFramePr>
          <p:cNvPr id="7" name="表格占位符 6"/>
          <p:cNvGraphicFramePr>
            <a:graphicFrameLocks noGrp="1"/>
          </p:cNvGraphicFramePr>
          <p:nvPr/>
        </p:nvGraphicFramePr>
        <p:xfrm>
          <a:off x="928688" y="1735138"/>
          <a:ext cx="7786716" cy="2568574"/>
        </p:xfrm>
        <a:graphic>
          <a:graphicData uri="http://schemas.openxmlformats.org/drawingml/2006/table">
            <a:tbl>
              <a:tblPr/>
              <a:tblGrid>
                <a:gridCol w="1785950"/>
                <a:gridCol w="2357428"/>
                <a:gridCol w="3643338"/>
              </a:tblGrid>
              <a:tr h="64786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800" b="1" i="0" u="none" strike="noStrike" cap="none" normalizeH="0" baseline="0" dirty="0" smtClean="0">
                          <a:ln>
                            <a:noFill/>
                          </a:ln>
                          <a:solidFill>
                            <a:schemeClr val="bg1"/>
                          </a:solidFill>
                          <a:effectLst/>
                          <a:latin typeface="+mn-lt"/>
                          <a:ea typeface="+mn-ea"/>
                          <a:cs typeface="Arial" charset="0"/>
                        </a:rPr>
                        <a:t>类别</a:t>
                      </a:r>
                    </a:p>
                  </a:txBody>
                  <a:tcPr marT="45731" marB="4573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800" b="1" i="0" u="none" strike="noStrike" cap="none" normalizeH="0" baseline="0" dirty="0" smtClean="0">
                          <a:ln>
                            <a:noFill/>
                          </a:ln>
                          <a:solidFill>
                            <a:schemeClr val="bg1"/>
                          </a:solidFill>
                          <a:effectLst/>
                          <a:latin typeface="+mn-lt"/>
                          <a:ea typeface="+mn-ea"/>
                          <a:cs typeface="Arial" charset="0"/>
                        </a:rPr>
                        <a:t>举例</a:t>
                      </a:r>
                    </a:p>
                  </a:txBody>
                  <a:tcPr marT="45731" marB="4573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800" b="1" i="0" u="none" strike="noStrike" cap="none" normalizeH="0" baseline="0" dirty="0" smtClean="0">
                          <a:ln>
                            <a:noFill/>
                          </a:ln>
                          <a:solidFill>
                            <a:schemeClr val="bg1"/>
                          </a:solidFill>
                          <a:effectLst/>
                          <a:latin typeface="+mn-lt"/>
                          <a:ea typeface="+mn-ea"/>
                          <a:cs typeface="Arial" charset="0"/>
                        </a:rPr>
                        <a:t>说   明 </a:t>
                      </a:r>
                    </a:p>
                  </a:txBody>
                  <a:tcPr marT="45731" marB="4573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lumMod val="75000"/>
                      </a:schemeClr>
                    </a:solidFill>
                  </a:tcPr>
                </a:tc>
              </a:tr>
              <a:tr h="640238">
                <a:tc>
                  <a:txBody>
                    <a:bodyPr/>
                    <a:lstStyle/>
                    <a:p>
                      <a:pPr algn="just">
                        <a:lnSpc>
                          <a:spcPts val="1450"/>
                        </a:lnSpc>
                        <a:spcAft>
                          <a:spcPts val="0"/>
                        </a:spcAft>
                      </a:pPr>
                      <a:r>
                        <a:rPr lang="zh-CN" altLang="en-US" sz="1800" kern="100" dirty="0" smtClean="0">
                          <a:latin typeface="+mn-lt"/>
                          <a:ea typeface="+mn-ea"/>
                          <a:cs typeface="Times New Roman"/>
                        </a:rPr>
                        <a:t>永久性表空间</a:t>
                      </a:r>
                      <a:endParaRPr lang="zh-CN" altLang="en-US" sz="1800" kern="100" dirty="0">
                        <a:latin typeface="+mn-lt"/>
                        <a:ea typeface="+mn-ea"/>
                        <a:cs typeface="Times New Roman"/>
                      </a:endParaRPr>
                    </a:p>
                  </a:txBody>
                  <a:tcPr marT="45731" marB="4573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pitchFamily="2" charset="2"/>
                        <a:buNone/>
                        <a:tabLst/>
                      </a:pPr>
                      <a:r>
                        <a:rPr lang="en-US" sz="1800" kern="100" dirty="0" smtClean="0">
                          <a:latin typeface="+mn-lt"/>
                          <a:ea typeface="+mn-ea"/>
                          <a:cs typeface="Times New Roman"/>
                        </a:rPr>
                        <a:t>SYSTEM</a:t>
                      </a:r>
                      <a:r>
                        <a:rPr kumimoji="0" lang="zh-CN" altLang="en-US" sz="1800" b="0" i="0" u="none" strike="noStrike" cap="none" normalizeH="0" baseline="0" dirty="0" smtClean="0">
                          <a:ln>
                            <a:noFill/>
                          </a:ln>
                          <a:solidFill>
                            <a:schemeClr val="tx1"/>
                          </a:solidFill>
                          <a:effectLst/>
                          <a:latin typeface="+mn-lt"/>
                          <a:ea typeface="+mn-ea"/>
                          <a:cs typeface="Arial" charset="0"/>
                        </a:rPr>
                        <a:t>，</a:t>
                      </a:r>
                      <a:r>
                        <a:rPr lang="en-US" sz="1800" kern="100" dirty="0" smtClean="0">
                          <a:latin typeface="+mn-lt"/>
                          <a:ea typeface="+mn-ea"/>
                          <a:cs typeface="Times New Roman"/>
                        </a:rPr>
                        <a:t>USERS</a:t>
                      </a:r>
                      <a:endParaRPr kumimoji="0" lang="en-US" altLang="zh-CN" sz="1800" b="0" i="0" u="none" strike="noStrike" cap="none" normalizeH="0" baseline="0" dirty="0" smtClean="0">
                        <a:ln>
                          <a:noFill/>
                        </a:ln>
                        <a:solidFill>
                          <a:schemeClr val="tx1"/>
                        </a:solidFill>
                        <a:effectLst/>
                        <a:latin typeface="+mn-lt"/>
                        <a:ea typeface="+mn-ea"/>
                        <a:cs typeface="Arial" charset="0"/>
                      </a:endParaRPr>
                    </a:p>
                  </a:txBody>
                  <a:tcPr marT="45731" marB="4573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lang="zh-CN" altLang="en-US" sz="1800" kern="100" dirty="0" smtClean="0">
                          <a:latin typeface="+mn-lt"/>
                          <a:ea typeface="+mn-ea"/>
                          <a:cs typeface="Times New Roman"/>
                        </a:rPr>
                        <a:t>一般保存表、视图、过程和索引等的数据</a:t>
                      </a:r>
                      <a:endParaRPr kumimoji="0" lang="zh-CN" altLang="en-US" sz="1800" b="0" i="0" u="none" strike="noStrike" cap="none" normalizeH="0" baseline="0" dirty="0" smtClean="0">
                        <a:ln>
                          <a:noFill/>
                        </a:ln>
                        <a:solidFill>
                          <a:schemeClr val="tx1"/>
                        </a:solidFill>
                        <a:effectLst/>
                        <a:latin typeface="+mn-lt"/>
                        <a:ea typeface="+mn-ea"/>
                        <a:cs typeface="Arial" charset="0"/>
                      </a:endParaRPr>
                    </a:p>
                  </a:txBody>
                  <a:tcPr marT="45731" marB="4573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40238">
                <a:tc>
                  <a:txBody>
                    <a:bodyPr/>
                    <a:lstStyle/>
                    <a:p>
                      <a:pPr algn="just">
                        <a:lnSpc>
                          <a:spcPts val="1450"/>
                        </a:lnSpc>
                        <a:spcAft>
                          <a:spcPts val="0"/>
                        </a:spcAft>
                      </a:pPr>
                      <a:r>
                        <a:rPr lang="zh-CN" altLang="en-US" sz="1800" kern="100" dirty="0" smtClean="0">
                          <a:latin typeface="+mn-lt"/>
                          <a:ea typeface="+mn-ea"/>
                          <a:cs typeface="Times New Roman"/>
                        </a:rPr>
                        <a:t>临时性表空间</a:t>
                      </a:r>
                      <a:endParaRPr lang="zh-CN" altLang="en-US" sz="1800" kern="100" dirty="0">
                        <a:latin typeface="+mn-lt"/>
                        <a:ea typeface="+mn-ea"/>
                        <a:cs typeface="Times New Roman"/>
                      </a:endParaRPr>
                    </a:p>
                  </a:txBody>
                  <a:tcPr marT="45731" marB="4573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0" lang="en-US" altLang="zh-CN" sz="1800" b="0" i="0" u="none" strike="noStrike" cap="none" normalizeH="0" baseline="0" dirty="0" smtClean="0">
                          <a:ln>
                            <a:noFill/>
                          </a:ln>
                          <a:solidFill>
                            <a:schemeClr val="tx1"/>
                          </a:solidFill>
                          <a:effectLst/>
                          <a:latin typeface="+mn-lt"/>
                          <a:ea typeface="+mn-ea"/>
                          <a:cs typeface="Arial" charset="0"/>
                        </a:rPr>
                        <a:t>TEMP</a:t>
                      </a:r>
                    </a:p>
                  </a:txBody>
                  <a:tcPr marT="45731" marB="4573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lang="zh-CN" altLang="en-US" sz="1800" kern="100" dirty="0" smtClean="0">
                          <a:latin typeface="+mn-lt"/>
                          <a:ea typeface="+mn-ea"/>
                          <a:cs typeface="Times New Roman"/>
                        </a:rPr>
                        <a:t>只用于保存系统中短期活动的数据</a:t>
                      </a:r>
                      <a:endParaRPr kumimoji="0" lang="zh-CN" altLang="en-US" sz="1800" b="0" i="0" u="none" strike="noStrike" cap="none" normalizeH="0" baseline="0" dirty="0" smtClean="0">
                        <a:ln>
                          <a:noFill/>
                        </a:ln>
                        <a:solidFill>
                          <a:schemeClr val="tx1"/>
                        </a:solidFill>
                        <a:effectLst/>
                        <a:latin typeface="+mn-lt"/>
                        <a:ea typeface="+mn-ea"/>
                        <a:cs typeface="Arial" charset="0"/>
                      </a:endParaRPr>
                    </a:p>
                  </a:txBody>
                  <a:tcPr marT="45731" marB="4573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40238">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defRPr/>
                      </a:pPr>
                      <a:r>
                        <a:rPr lang="zh-CN" altLang="en-US" sz="1800" kern="100" dirty="0" smtClean="0">
                          <a:latin typeface="+mn-lt"/>
                          <a:ea typeface="+mn-ea"/>
                          <a:cs typeface="Times New Roman"/>
                        </a:rPr>
                        <a:t>撤销表空间</a:t>
                      </a:r>
                    </a:p>
                  </a:txBody>
                  <a:tcPr marT="45731" marB="4573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50000"/>
                        </a:spcBef>
                        <a:spcAft>
                          <a:spcPct val="0"/>
                        </a:spcAft>
                        <a:buClrTx/>
                        <a:buSzTx/>
                        <a:buFont typeface="Wingdings" pitchFamily="2" charset="2"/>
                        <a:buNone/>
                        <a:tabLst/>
                      </a:pPr>
                      <a:r>
                        <a:rPr kumimoji="0" lang="en-US" altLang="zh-CN" sz="1800" b="0" i="0" u="none" strike="noStrike" cap="none" normalizeH="0" baseline="0" dirty="0" smtClean="0">
                          <a:ln>
                            <a:noFill/>
                          </a:ln>
                          <a:solidFill>
                            <a:schemeClr val="tx1"/>
                          </a:solidFill>
                          <a:effectLst/>
                          <a:latin typeface="+mn-lt"/>
                          <a:ea typeface="+mn-ea"/>
                          <a:cs typeface="Arial" charset="0"/>
                        </a:rPr>
                        <a:t>UNDO</a:t>
                      </a:r>
                      <a:endParaRPr kumimoji="0" lang="zh-CN" altLang="en-US" sz="1800" b="0" i="0" u="none" strike="noStrike" cap="none" normalizeH="0" baseline="0" dirty="0" smtClean="0">
                        <a:ln>
                          <a:noFill/>
                        </a:ln>
                        <a:solidFill>
                          <a:schemeClr val="tx1"/>
                        </a:solidFill>
                        <a:effectLst/>
                        <a:latin typeface="+mn-lt"/>
                        <a:ea typeface="+mn-ea"/>
                        <a:cs typeface="Arial" charset="0"/>
                      </a:endParaRPr>
                    </a:p>
                  </a:txBody>
                  <a:tcPr marT="45731" marB="4573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lang="zh-CN" altLang="en-US" sz="1800" kern="100" dirty="0" smtClean="0">
                          <a:latin typeface="+mn-lt"/>
                          <a:ea typeface="+mn-ea"/>
                          <a:cs typeface="Times New Roman"/>
                        </a:rPr>
                        <a:t>用来帮助回退未提交的事务数据</a:t>
                      </a:r>
                      <a:endParaRPr kumimoji="0" lang="zh-CN" altLang="en-US" sz="1800" b="0" i="0" u="none" strike="noStrike" cap="none" normalizeH="0" baseline="0" dirty="0" smtClean="0">
                        <a:ln>
                          <a:noFill/>
                        </a:ln>
                        <a:solidFill>
                          <a:schemeClr val="tx1"/>
                        </a:solidFill>
                        <a:effectLst/>
                        <a:latin typeface="+mn-lt"/>
                        <a:ea typeface="+mn-ea"/>
                        <a:cs typeface="Arial" charset="0"/>
                      </a:endParaRPr>
                    </a:p>
                  </a:txBody>
                  <a:tcPr marT="45731" marB="4573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8" name="AutoShape 12"/>
          <p:cNvSpPr>
            <a:spLocks noChangeArrowheads="1"/>
          </p:cNvSpPr>
          <p:nvPr/>
        </p:nvSpPr>
        <p:spPr bwMode="auto">
          <a:xfrm>
            <a:off x="1000100" y="4926013"/>
            <a:ext cx="7072362" cy="950912"/>
          </a:xfrm>
          <a:prstGeom prst="roundRect">
            <a:avLst>
              <a:gd name="adj" fmla="val 257"/>
            </a:avLst>
          </a:prstGeom>
          <a:solidFill>
            <a:schemeClr val="accent1">
              <a:lumMod val="20000"/>
              <a:lumOff val="80000"/>
            </a:schemeClr>
          </a:solidFill>
          <a:ln w="19050">
            <a:solidFill>
              <a:schemeClr val="accent1"/>
            </a:solidFill>
          </a:ln>
        </p:spPr>
        <p:txBody>
          <a:bodyPr anchor="ctr"/>
          <a:lstStyle/>
          <a:p>
            <a:pPr>
              <a:defRPr/>
            </a:pPr>
            <a:r>
              <a:rPr lang="zh-CN" altLang="en-US" sz="2000" b="1" dirty="0">
                <a:latin typeface="微软雅黑" pitchFamily="34" charset="-122"/>
                <a:ea typeface="微软雅黑" pitchFamily="34" charset="-122"/>
              </a:rPr>
              <a:t>一般不需要建临时和撤销表空间，除非把它们转移其他磁盘中以提高</a:t>
            </a:r>
            <a:r>
              <a:rPr lang="zh-CN" altLang="en-US" sz="2000" b="1" dirty="0" smtClean="0">
                <a:latin typeface="微软雅黑" pitchFamily="34" charset="-122"/>
                <a:ea typeface="微软雅黑" pitchFamily="34" charset="-122"/>
              </a:rPr>
              <a:t>性能</a:t>
            </a:r>
            <a:endParaRPr lang="zh-CN" altLang="en-US" sz="2000" b="1" dirty="0">
              <a:latin typeface="微软雅黑" pitchFamily="34" charset="-122"/>
              <a:ea typeface="微软雅黑" pitchFamily="34" charset="-122"/>
            </a:endParaRPr>
          </a:p>
        </p:txBody>
      </p:sp>
      <p:grpSp>
        <p:nvGrpSpPr>
          <p:cNvPr id="3" name="组合 57"/>
          <p:cNvGrpSpPr>
            <a:grpSpLocks/>
          </p:cNvGrpSpPr>
          <p:nvPr/>
        </p:nvGrpSpPr>
        <p:grpSpPr bwMode="auto">
          <a:xfrm>
            <a:off x="119063" y="4572000"/>
            <a:ext cx="842962" cy="400050"/>
            <a:chOff x="3786182" y="3143248"/>
            <a:chExt cx="843709" cy="400110"/>
          </a:xfrm>
        </p:grpSpPr>
        <p:sp>
          <p:nvSpPr>
            <p:cNvPr id="10" name="TextBox 9"/>
            <p:cNvSpPr txBox="1"/>
            <p:nvPr/>
          </p:nvSpPr>
          <p:spPr>
            <a:xfrm>
              <a:off x="3929184" y="3143248"/>
              <a:ext cx="700707" cy="40011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经验</a:t>
              </a:r>
            </a:p>
          </p:txBody>
        </p:sp>
        <p:pic>
          <p:nvPicPr>
            <p:cNvPr id="24607" name="Picture 1" descr="C:\Users\meng.zhang\Desktop\ACCP7.0模版图标规范\未命名-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182" y="3174234"/>
              <a:ext cx="230326" cy="338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605" name="AutoShape 4"/>
          <p:cNvSpPr>
            <a:spLocks noChangeArrowheads="1"/>
          </p:cNvSpPr>
          <p:nvPr/>
        </p:nvSpPr>
        <p:spPr bwMode="gray">
          <a:xfrm>
            <a:off x="7786712" y="4714884"/>
            <a:ext cx="357188" cy="360363"/>
          </a:xfrm>
          <a:prstGeom prst="ellipse">
            <a:avLst/>
          </a:prstGeom>
          <a:solidFill>
            <a:schemeClr val="bg1"/>
          </a:solidFill>
          <a:ln w="19050">
            <a:solidFill>
              <a:schemeClr val="accent1"/>
            </a:solidFill>
            <a:round/>
            <a:headEnd/>
            <a:tailEnd/>
          </a:ln>
        </p:spPr>
        <p:txBody>
          <a:bodyPr anchor="ctr"/>
          <a:lstStyle/>
          <a:p>
            <a:pPr algn="ctr"/>
            <a:r>
              <a:rPr lang="en-US" altLang="zh-CN" sz="2000" b="1" dirty="0">
                <a:solidFill>
                  <a:srgbClr val="0C83B8"/>
                </a:solidFill>
                <a:latin typeface="微软雅黑" pitchFamily="34" charset="-122"/>
                <a:ea typeface="微软雅黑" pitchFamily="34" charset="-122"/>
              </a:rPr>
              <a:t>!</a:t>
            </a:r>
          </a:p>
        </p:txBody>
      </p:sp>
      <p:sp>
        <p:nvSpPr>
          <p:cNvPr id="11" name="灯片编号占位符 10"/>
          <p:cNvSpPr>
            <a:spLocks noGrp="1"/>
          </p:cNvSpPr>
          <p:nvPr>
            <p:ph type="sldNum" sz="quarter" idx="10"/>
          </p:nvPr>
        </p:nvSpPr>
        <p:spPr/>
        <p:txBody>
          <a:bodyPr/>
          <a:lstStyle/>
          <a:p>
            <a:pPr>
              <a:defRPr/>
            </a:pPr>
            <a:fld id="{B46F1C6C-1131-4A6A-8D25-C66B598E60FD}" type="slidenum">
              <a:rPr lang="zh-CN" altLang="en-US" smtClean="0"/>
              <a:pPr>
                <a:defRPr/>
              </a:pPr>
              <a:t>13</a:t>
            </a:fld>
            <a:r>
              <a:rPr lang="en-US" altLang="zh-CN" smtClean="0"/>
              <a:t>/48</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4605"/>
                                        </p:tgtEl>
                                        <p:attrNameLst>
                                          <p:attrName>style.visibility</p:attrName>
                                        </p:attrNameLst>
                                      </p:cBhvr>
                                      <p:to>
                                        <p:strVal val="visible"/>
                                      </p:to>
                                    </p:set>
                                    <p:animEffect transition="in" filter="wipe(left)">
                                      <p:cBhvr>
                                        <p:cTn id="15" dur="500"/>
                                        <p:tgtEl>
                                          <p:spTgt spid="24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460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5867400" y="285750"/>
            <a:ext cx="3097213" cy="523875"/>
          </a:xfrm>
        </p:spPr>
        <p:txBody>
          <a:bodyPr/>
          <a:lstStyle/>
          <a:p>
            <a:pPr>
              <a:defRPr/>
            </a:pPr>
            <a:r>
              <a:rPr smtClean="0"/>
              <a:t>串讲：创建表空间</a:t>
            </a:r>
            <a:endParaRPr dirty="0"/>
          </a:p>
        </p:txBody>
      </p:sp>
      <p:sp>
        <p:nvSpPr>
          <p:cNvPr id="105475" name="Rectangle 3"/>
          <p:cNvSpPr>
            <a:spLocks noGrp="1" noChangeArrowheads="1"/>
          </p:cNvSpPr>
          <p:nvPr>
            <p:ph idx="1"/>
          </p:nvPr>
        </p:nvSpPr>
        <p:spPr>
          <a:xfrm>
            <a:off x="784225" y="1214438"/>
            <a:ext cx="7645400" cy="5143500"/>
          </a:xfrm>
        </p:spPr>
        <p:txBody>
          <a:bodyPr/>
          <a:lstStyle/>
          <a:p>
            <a:pPr>
              <a:defRPr/>
            </a:pPr>
            <a:r>
              <a:rPr lang="zh-CN" altLang="en-US" smtClean="0"/>
              <a:t>基于应用性能和管理方面的考虑，最好为不同的子系统创建独立的表空间</a:t>
            </a:r>
          </a:p>
          <a:p>
            <a:pPr>
              <a:defRPr/>
            </a:pPr>
            <a:r>
              <a:rPr lang="zh-CN" altLang="en-US" smtClean="0"/>
              <a:t>通过</a:t>
            </a:r>
            <a:r>
              <a:rPr lang="en-US" altLang="zh-CN" smtClean="0"/>
              <a:t>CREATE TABLESPACE</a:t>
            </a:r>
            <a:r>
              <a:rPr lang="zh-CN" altLang="en-US" smtClean="0"/>
              <a:t>命令创建表空间</a:t>
            </a:r>
          </a:p>
          <a:p>
            <a:pPr>
              <a:defRPr/>
            </a:pPr>
            <a:endParaRPr lang="zh-CN" altLang="en-US" smtClean="0"/>
          </a:p>
          <a:p>
            <a:pPr>
              <a:defRPr/>
            </a:pPr>
            <a:endParaRPr lang="en-US" altLang="zh-CN" dirty="0"/>
          </a:p>
        </p:txBody>
      </p:sp>
      <p:pic>
        <p:nvPicPr>
          <p:cNvPr id="8" name="Picture 3" descr="E:\模板设计\s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29188"/>
            <a:ext cx="1219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8"/>
          <p:cNvGrpSpPr>
            <a:grpSpLocks/>
          </p:cNvGrpSpPr>
          <p:nvPr/>
        </p:nvGrpSpPr>
        <p:grpSpPr bwMode="auto">
          <a:xfrm>
            <a:off x="142875" y="3214688"/>
            <a:ext cx="1000125" cy="400050"/>
            <a:chOff x="1000100" y="1801286"/>
            <a:chExt cx="1000132" cy="400110"/>
          </a:xfrm>
        </p:grpSpPr>
        <p:pic>
          <p:nvPicPr>
            <p:cNvPr id="25609" name="Picture 3" descr="E:\设计支持\模板设计\Y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00" y="1806293"/>
              <a:ext cx="422603" cy="390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1300140" y="1801286"/>
              <a:ext cx="700092" cy="40011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语法</a:t>
              </a:r>
            </a:p>
          </p:txBody>
        </p:sp>
      </p:grpSp>
      <p:sp>
        <p:nvSpPr>
          <p:cNvPr id="13" name="AutoShape 4"/>
          <p:cNvSpPr>
            <a:spLocks noChangeArrowheads="1"/>
          </p:cNvSpPr>
          <p:nvPr/>
        </p:nvSpPr>
        <p:spPr bwMode="auto">
          <a:xfrm>
            <a:off x="1143000" y="3714750"/>
            <a:ext cx="6215063" cy="1214438"/>
          </a:xfrm>
          <a:prstGeom prst="roundRect">
            <a:avLst>
              <a:gd name="adj" fmla="val 1038"/>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lnSpc>
                <a:spcPts val="2100"/>
              </a:lnSpc>
              <a:defRPr/>
            </a:pPr>
            <a:r>
              <a:rPr lang="pt-BR" altLang="zh-CN" b="1" dirty="0">
                <a:latin typeface="+mn-lt"/>
                <a:ea typeface="Arial Unicode MS" pitchFamily="34" charset="-122"/>
                <a:cs typeface="Arial" pitchFamily="34" charset="0"/>
              </a:rPr>
              <a:t>CREATE  TABLESPACE  tablespacename</a:t>
            </a:r>
            <a:endParaRPr lang="zh-CN" altLang="en-US" b="1" dirty="0">
              <a:latin typeface="+mn-lt"/>
              <a:ea typeface="Arial Unicode MS" pitchFamily="34" charset="-122"/>
              <a:cs typeface="Arial" pitchFamily="34" charset="0"/>
            </a:endParaRPr>
          </a:p>
          <a:p>
            <a:pPr>
              <a:lnSpc>
                <a:spcPts val="2100"/>
              </a:lnSpc>
              <a:defRPr/>
            </a:pPr>
            <a:r>
              <a:rPr lang="pt-BR" altLang="zh-CN" b="1" dirty="0">
                <a:latin typeface="+mn-lt"/>
                <a:ea typeface="Arial Unicode MS" pitchFamily="34" charset="-122"/>
                <a:cs typeface="Arial" pitchFamily="34" charset="0"/>
              </a:rPr>
              <a:t>        DATAFILE </a:t>
            </a:r>
            <a:r>
              <a:rPr lang="en-US" altLang="zh-CN" b="1" dirty="0">
                <a:latin typeface="+mn-lt"/>
                <a:ea typeface="Arial Unicode MS" pitchFamily="34" charset="-122"/>
                <a:cs typeface="Arial" pitchFamily="34" charset="0"/>
              </a:rPr>
              <a:t>'</a:t>
            </a:r>
            <a:r>
              <a:rPr lang="pt-BR" altLang="zh-CN" b="1" dirty="0">
                <a:latin typeface="+mn-lt"/>
                <a:ea typeface="Arial Unicode MS" pitchFamily="34" charset="-122"/>
                <a:cs typeface="Arial" pitchFamily="34" charset="0"/>
              </a:rPr>
              <a:t>filename</a:t>
            </a:r>
            <a:r>
              <a:rPr lang="en-US" altLang="zh-CN" b="1" dirty="0">
                <a:latin typeface="+mn-lt"/>
                <a:ea typeface="Arial Unicode MS" pitchFamily="34" charset="-122"/>
                <a:cs typeface="Arial" pitchFamily="34" charset="0"/>
              </a:rPr>
              <a:t>'</a:t>
            </a:r>
            <a:r>
              <a:rPr lang="pt-BR" altLang="zh-CN" b="1" dirty="0">
                <a:latin typeface="+mn-lt"/>
                <a:ea typeface="Arial Unicode MS" pitchFamily="34" charset="-122"/>
                <a:cs typeface="Arial" pitchFamily="34" charset="0"/>
              </a:rPr>
              <a:t> [ SIZE integer [ K | M ]  ]</a:t>
            </a:r>
            <a:endParaRPr lang="zh-CN" altLang="en-US" b="1" dirty="0">
              <a:latin typeface="+mn-lt"/>
              <a:ea typeface="Arial Unicode MS" pitchFamily="34" charset="-122"/>
              <a:cs typeface="Arial" pitchFamily="34" charset="0"/>
            </a:endParaRPr>
          </a:p>
          <a:p>
            <a:pPr>
              <a:lnSpc>
                <a:spcPts val="2100"/>
              </a:lnSpc>
              <a:defRPr/>
            </a:pPr>
            <a:r>
              <a:rPr lang="pt-BR" altLang="zh-CN" b="1" dirty="0">
                <a:latin typeface="+mn-lt"/>
                <a:ea typeface="Arial Unicode MS" pitchFamily="34" charset="-122"/>
                <a:cs typeface="Arial" pitchFamily="34" charset="0"/>
              </a:rPr>
              <a:t>        [ AUTOEXTEND [ OFF | ON ] ] ;</a:t>
            </a:r>
            <a:endParaRPr lang="zh-CN" altLang="en-US" b="1" dirty="0">
              <a:latin typeface="+mn-lt"/>
              <a:ea typeface="Arial Unicode MS" pitchFamily="34" charset="-122"/>
              <a:cs typeface="Arial" pitchFamily="34" charset="0"/>
            </a:endParaRPr>
          </a:p>
          <a:p>
            <a:pPr>
              <a:buClr>
                <a:schemeClr val="folHlink"/>
              </a:buClr>
              <a:buSzPct val="60000"/>
              <a:buFont typeface="Wingdings" pitchFamily="2" charset="2"/>
              <a:buNone/>
              <a:defRPr/>
            </a:pPr>
            <a:r>
              <a:rPr lang="en-US" altLang="zh-CN" b="1" dirty="0">
                <a:latin typeface="+mn-lt"/>
                <a:ea typeface="宋体" charset="-122"/>
              </a:rPr>
              <a:t>}</a:t>
            </a:r>
          </a:p>
        </p:txBody>
      </p:sp>
      <p:sp>
        <p:nvSpPr>
          <p:cNvPr id="14" name="AutoShape 4"/>
          <p:cNvSpPr>
            <a:spLocks noChangeArrowheads="1"/>
          </p:cNvSpPr>
          <p:nvPr/>
        </p:nvSpPr>
        <p:spPr bwMode="auto">
          <a:xfrm>
            <a:off x="1143000" y="5500688"/>
            <a:ext cx="6215063" cy="1071562"/>
          </a:xfrm>
          <a:prstGeom prst="roundRect">
            <a:avLst>
              <a:gd name="adj" fmla="val 1038"/>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defRPr/>
            </a:pPr>
            <a:r>
              <a:rPr lang="en-US" altLang="zh-CN" b="1" dirty="0">
                <a:ea typeface="宋体" charset="-122"/>
              </a:rPr>
              <a:t>CREATE TABLESPACE </a:t>
            </a:r>
            <a:r>
              <a:rPr lang="en-US" altLang="zh-CN" b="1" dirty="0" err="1">
                <a:ea typeface="宋体" charset="-122"/>
              </a:rPr>
              <a:t>tp_hr</a:t>
            </a:r>
            <a:endParaRPr lang="zh-CN" altLang="en-US" b="1" dirty="0">
              <a:ea typeface="宋体" charset="-122"/>
            </a:endParaRPr>
          </a:p>
          <a:p>
            <a:pPr>
              <a:defRPr/>
            </a:pPr>
            <a:r>
              <a:rPr lang="zh-CN" altLang="en-US" b="1" dirty="0">
                <a:ea typeface="宋体" charset="-122"/>
              </a:rPr>
              <a:t>   </a:t>
            </a:r>
            <a:r>
              <a:rPr lang="en-US" altLang="zh-CN" b="1" dirty="0">
                <a:ea typeface="宋体" charset="-122"/>
              </a:rPr>
              <a:t>DATAFILE </a:t>
            </a:r>
            <a:endParaRPr lang="zh-CN" altLang="en-US" b="1" dirty="0">
              <a:ea typeface="宋体" charset="-122"/>
            </a:endParaRPr>
          </a:p>
          <a:p>
            <a:pPr>
              <a:defRPr/>
            </a:pPr>
            <a:r>
              <a:rPr lang="zh-CN" altLang="en-US" b="1" dirty="0">
                <a:ea typeface="宋体" charset="-122"/>
              </a:rPr>
              <a:t>   </a:t>
            </a:r>
            <a:r>
              <a:rPr lang="en-US" altLang="zh-CN" b="1" dirty="0">
                <a:ea typeface="宋体" charset="-122"/>
              </a:rPr>
              <a:t>'d:\data\tp_hr01.dbf' SIZE 60M;</a:t>
            </a:r>
            <a:endParaRPr lang="en-US" altLang="zh-CN" b="1" dirty="0">
              <a:solidFill>
                <a:schemeClr val="accent5">
                  <a:lumMod val="10000"/>
                </a:schemeClr>
              </a:solidFill>
              <a:ea typeface="宋体" charset="-122"/>
            </a:endParaRPr>
          </a:p>
        </p:txBody>
      </p:sp>
      <p:sp>
        <p:nvSpPr>
          <p:cNvPr id="11" name="灯片编号占位符 10"/>
          <p:cNvSpPr>
            <a:spLocks noGrp="1"/>
          </p:cNvSpPr>
          <p:nvPr>
            <p:ph type="sldNum" sz="quarter" idx="10"/>
          </p:nvPr>
        </p:nvSpPr>
        <p:spPr/>
        <p:txBody>
          <a:bodyPr/>
          <a:lstStyle/>
          <a:p>
            <a:pPr>
              <a:defRPr/>
            </a:pPr>
            <a:fld id="{B46F1C6C-1131-4A6A-8D25-C66B598E60FD}" type="slidenum">
              <a:rPr lang="zh-CN" altLang="en-US" smtClean="0"/>
              <a:pPr>
                <a:defRPr/>
              </a:pPr>
              <a:t>14</a:t>
            </a:fld>
            <a:r>
              <a:rPr lang="en-US" altLang="zh-CN" smtClean="0"/>
              <a:t>/48</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5724525" y="285750"/>
            <a:ext cx="3240088" cy="523875"/>
          </a:xfrm>
        </p:spPr>
        <p:txBody>
          <a:bodyPr/>
          <a:lstStyle/>
          <a:p>
            <a:pPr>
              <a:defRPr/>
            </a:pPr>
            <a:r>
              <a:rPr smtClean="0"/>
              <a:t>串讲：修改表空间</a:t>
            </a:r>
            <a:endParaRPr dirty="0"/>
          </a:p>
        </p:txBody>
      </p:sp>
      <p:sp>
        <p:nvSpPr>
          <p:cNvPr id="105475" name="Rectangle 3"/>
          <p:cNvSpPr>
            <a:spLocks noGrp="1" noChangeArrowheads="1"/>
          </p:cNvSpPr>
          <p:nvPr>
            <p:ph idx="1"/>
          </p:nvPr>
        </p:nvSpPr>
        <p:spPr>
          <a:xfrm>
            <a:off x="784225" y="1214438"/>
            <a:ext cx="7645400" cy="5143500"/>
          </a:xfrm>
        </p:spPr>
        <p:txBody>
          <a:bodyPr/>
          <a:lstStyle/>
          <a:p>
            <a:pPr>
              <a:defRPr/>
            </a:pPr>
            <a:r>
              <a:rPr lang="zh-CN" altLang="en-US" dirty="0" smtClean="0"/>
              <a:t>调整表空间大小</a:t>
            </a:r>
            <a:endParaRPr lang="en-US" altLang="zh-CN" dirty="0" smtClean="0"/>
          </a:p>
          <a:p>
            <a:pPr>
              <a:defRPr/>
            </a:pPr>
            <a:endParaRPr lang="en-US" altLang="zh-CN" dirty="0" smtClean="0"/>
          </a:p>
          <a:p>
            <a:pPr lvl="2">
              <a:defRPr/>
            </a:pPr>
            <a:endParaRPr lang="en-US" altLang="zh-CN" dirty="0" smtClean="0"/>
          </a:p>
          <a:p>
            <a:pPr lvl="1">
              <a:defRPr/>
            </a:pPr>
            <a:endParaRPr lang="en-US" altLang="zh-CN" dirty="0" smtClean="0"/>
          </a:p>
          <a:p>
            <a:pPr lvl="1">
              <a:defRPr/>
            </a:pPr>
            <a:endParaRPr lang="en-US" altLang="zh-CN" dirty="0" smtClean="0"/>
          </a:p>
          <a:p>
            <a:pPr lvl="1">
              <a:defRPr/>
            </a:pPr>
            <a:endParaRPr lang="en-US" altLang="zh-CN" dirty="0" smtClean="0"/>
          </a:p>
          <a:p>
            <a:pPr lvl="1">
              <a:defRPr/>
            </a:pPr>
            <a:endParaRPr lang="en-US" altLang="zh-CN" dirty="0" smtClean="0"/>
          </a:p>
          <a:p>
            <a:pPr>
              <a:defRPr/>
            </a:pPr>
            <a:endParaRPr lang="en-US" altLang="zh-CN" dirty="0" smtClean="0"/>
          </a:p>
          <a:p>
            <a:pPr>
              <a:defRPr/>
            </a:pPr>
            <a:r>
              <a:rPr lang="zh-CN" altLang="en-US" dirty="0" smtClean="0"/>
              <a:t>更改表空间状态只读</a:t>
            </a:r>
          </a:p>
          <a:p>
            <a:pPr>
              <a:defRPr/>
            </a:pPr>
            <a:endParaRPr lang="en-US" altLang="zh-CN" dirty="0"/>
          </a:p>
        </p:txBody>
      </p:sp>
      <p:pic>
        <p:nvPicPr>
          <p:cNvPr id="8" name="Picture 3" descr="E:\模板设计\s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29250"/>
            <a:ext cx="1219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utoShape 4"/>
          <p:cNvSpPr>
            <a:spLocks noChangeArrowheads="1"/>
          </p:cNvSpPr>
          <p:nvPr/>
        </p:nvSpPr>
        <p:spPr bwMode="auto">
          <a:xfrm>
            <a:off x="1285875" y="1857375"/>
            <a:ext cx="6215063" cy="2857509"/>
          </a:xfrm>
          <a:prstGeom prst="roundRect">
            <a:avLst>
              <a:gd name="adj" fmla="val 1038"/>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defRPr/>
            </a:pPr>
            <a:r>
              <a:rPr lang="en-US" altLang="zh-CN" b="1" dirty="0">
                <a:ea typeface="宋体" charset="-122"/>
              </a:rPr>
              <a:t>--</a:t>
            </a:r>
            <a:r>
              <a:rPr lang="zh-CN" altLang="en-US" b="1" dirty="0">
                <a:ea typeface="宋体" charset="-122"/>
              </a:rPr>
              <a:t>方法一：更改数据文件的大小</a:t>
            </a:r>
          </a:p>
          <a:p>
            <a:pPr>
              <a:defRPr/>
            </a:pPr>
            <a:r>
              <a:rPr lang="en-US" altLang="zh-CN" b="1" dirty="0">
                <a:ea typeface="宋体" charset="-122"/>
              </a:rPr>
              <a:t>ALTER DATABASE DATAFILE</a:t>
            </a:r>
            <a:endParaRPr lang="zh-CN" altLang="en-US" b="1" dirty="0">
              <a:ea typeface="宋体" charset="-122"/>
            </a:endParaRPr>
          </a:p>
          <a:p>
            <a:pPr>
              <a:defRPr/>
            </a:pPr>
            <a:r>
              <a:rPr lang="zh-CN" altLang="en-US" b="1" dirty="0">
                <a:ea typeface="宋体" charset="-122"/>
              </a:rPr>
              <a:t>   </a:t>
            </a:r>
            <a:r>
              <a:rPr lang="en-US" altLang="zh-CN" b="1" dirty="0">
                <a:ea typeface="宋体" charset="-122"/>
              </a:rPr>
              <a:t>'D:\DATA\tp_hr01.dbf'</a:t>
            </a:r>
            <a:endParaRPr lang="zh-CN" altLang="en-US" b="1" dirty="0">
              <a:ea typeface="宋体" charset="-122"/>
            </a:endParaRPr>
          </a:p>
          <a:p>
            <a:pPr>
              <a:defRPr/>
            </a:pPr>
            <a:r>
              <a:rPr lang="zh-CN" altLang="en-US" b="1" dirty="0">
                <a:ea typeface="宋体" charset="-122"/>
              </a:rPr>
              <a:t>   </a:t>
            </a:r>
            <a:r>
              <a:rPr lang="en-US" altLang="zh-CN" b="1" dirty="0">
                <a:ea typeface="宋体" charset="-122"/>
              </a:rPr>
              <a:t>RESIZE 80M;</a:t>
            </a:r>
            <a:endParaRPr lang="zh-CN" altLang="en-US" b="1" dirty="0">
              <a:ea typeface="宋体" charset="-122"/>
            </a:endParaRPr>
          </a:p>
          <a:p>
            <a:pPr>
              <a:defRPr/>
            </a:pPr>
            <a:r>
              <a:rPr lang="zh-CN" altLang="en-US" b="1" dirty="0">
                <a:ea typeface="宋体" charset="-122"/>
              </a:rPr>
              <a:t>       </a:t>
            </a:r>
          </a:p>
          <a:p>
            <a:pPr>
              <a:defRPr/>
            </a:pPr>
            <a:r>
              <a:rPr lang="en-US" altLang="zh-CN" b="1" dirty="0">
                <a:ea typeface="宋体" charset="-122"/>
              </a:rPr>
              <a:t>--</a:t>
            </a:r>
            <a:r>
              <a:rPr lang="zh-CN" altLang="en-US" b="1" dirty="0">
                <a:ea typeface="宋体" charset="-122"/>
              </a:rPr>
              <a:t>方法二：向表空间内添加数据文件</a:t>
            </a:r>
          </a:p>
          <a:p>
            <a:pPr>
              <a:defRPr/>
            </a:pPr>
            <a:r>
              <a:rPr lang="en-US" altLang="zh-CN" b="1" dirty="0">
                <a:ea typeface="宋体" charset="-122"/>
              </a:rPr>
              <a:t>ALTER TABLESPACE </a:t>
            </a:r>
            <a:r>
              <a:rPr lang="en-US" altLang="zh-CN" b="1" dirty="0" err="1">
                <a:ea typeface="宋体" charset="-122"/>
              </a:rPr>
              <a:t>tp_hr</a:t>
            </a:r>
            <a:endParaRPr lang="zh-CN" altLang="en-US" b="1" dirty="0">
              <a:ea typeface="宋体" charset="-122"/>
            </a:endParaRPr>
          </a:p>
          <a:p>
            <a:pPr>
              <a:defRPr/>
            </a:pPr>
            <a:r>
              <a:rPr lang="zh-CN" altLang="en-US" b="1" dirty="0">
                <a:ea typeface="宋体" charset="-122"/>
              </a:rPr>
              <a:t>   </a:t>
            </a:r>
            <a:r>
              <a:rPr lang="en-US" altLang="zh-CN" b="1" dirty="0">
                <a:ea typeface="宋体" charset="-122"/>
              </a:rPr>
              <a:t>ADD DATAFILE </a:t>
            </a:r>
            <a:endParaRPr lang="zh-CN" altLang="en-US" b="1" dirty="0">
              <a:ea typeface="宋体" charset="-122"/>
            </a:endParaRPr>
          </a:p>
          <a:p>
            <a:pPr>
              <a:defRPr/>
            </a:pPr>
            <a:r>
              <a:rPr lang="zh-CN" altLang="en-US" b="1" dirty="0">
                <a:ea typeface="宋体" charset="-122"/>
              </a:rPr>
              <a:t>   </a:t>
            </a:r>
            <a:r>
              <a:rPr lang="en-US" altLang="zh-CN" b="1" dirty="0">
                <a:ea typeface="宋体" charset="-122"/>
              </a:rPr>
              <a:t>'E:\DATA\tp_hr02.DBF' SIZE 20M</a:t>
            </a:r>
            <a:endParaRPr lang="zh-CN" altLang="en-US" b="1" dirty="0">
              <a:ea typeface="宋体" charset="-122"/>
            </a:endParaRPr>
          </a:p>
          <a:p>
            <a:pPr>
              <a:defRPr/>
            </a:pPr>
            <a:r>
              <a:rPr lang="zh-CN" altLang="en-US" b="1" dirty="0">
                <a:ea typeface="宋体" charset="-122"/>
              </a:rPr>
              <a:t>   </a:t>
            </a:r>
            <a:r>
              <a:rPr lang="en-US" altLang="zh-CN" b="1" dirty="0">
                <a:ea typeface="宋体" charset="-122"/>
              </a:rPr>
              <a:t>AUTOEXTEND ON;</a:t>
            </a:r>
            <a:endParaRPr lang="en-US" altLang="zh-CN" b="1" dirty="0">
              <a:latin typeface="+mn-lt"/>
              <a:ea typeface="宋体" charset="-122"/>
            </a:endParaRPr>
          </a:p>
        </p:txBody>
      </p:sp>
      <p:sp>
        <p:nvSpPr>
          <p:cNvPr id="14" name="AutoShape 4"/>
          <p:cNvSpPr>
            <a:spLocks noChangeArrowheads="1"/>
          </p:cNvSpPr>
          <p:nvPr/>
        </p:nvSpPr>
        <p:spPr bwMode="auto">
          <a:xfrm>
            <a:off x="1285875" y="5643563"/>
            <a:ext cx="6215063" cy="642937"/>
          </a:xfrm>
          <a:prstGeom prst="roundRect">
            <a:avLst>
              <a:gd name="adj" fmla="val 1038"/>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lnSpc>
                <a:spcPts val="2100"/>
              </a:lnSpc>
              <a:defRPr/>
            </a:pPr>
            <a:r>
              <a:rPr lang="en-US" altLang="zh-CN" b="1" dirty="0">
                <a:ea typeface="宋体" charset="-122"/>
              </a:rPr>
              <a:t>ALTER</a:t>
            </a:r>
            <a:r>
              <a:rPr lang="en-US" altLang="zh-CN" dirty="0">
                <a:solidFill>
                  <a:schemeClr val="bg1"/>
                </a:solidFill>
                <a:latin typeface="Arial" pitchFamily="34" charset="0"/>
                <a:ea typeface="Arial Unicode MS" pitchFamily="34" charset="-122"/>
                <a:cs typeface="Arial" pitchFamily="34" charset="0"/>
              </a:rPr>
              <a:t> </a:t>
            </a:r>
            <a:r>
              <a:rPr lang="en-US" altLang="zh-CN" b="1" dirty="0">
                <a:ea typeface="宋体" charset="-122"/>
              </a:rPr>
              <a:t>TABLESPACE</a:t>
            </a:r>
            <a:r>
              <a:rPr lang="en-US" altLang="zh-CN" dirty="0">
                <a:solidFill>
                  <a:schemeClr val="bg1"/>
                </a:solidFill>
                <a:latin typeface="Arial" pitchFamily="34" charset="0"/>
                <a:ea typeface="Arial Unicode MS" pitchFamily="34" charset="-122"/>
                <a:cs typeface="Arial" pitchFamily="34" charset="0"/>
              </a:rPr>
              <a:t> </a:t>
            </a:r>
            <a:r>
              <a:rPr lang="en-US" altLang="zh-CN" b="1" dirty="0" err="1">
                <a:ea typeface="宋体" charset="-122"/>
              </a:rPr>
              <a:t>tp_hr</a:t>
            </a:r>
            <a:r>
              <a:rPr lang="en-US" altLang="zh-CN" dirty="0">
                <a:solidFill>
                  <a:schemeClr val="bg1"/>
                </a:solidFill>
                <a:latin typeface="Arial" pitchFamily="34" charset="0"/>
                <a:ea typeface="Arial Unicode MS" pitchFamily="34" charset="-122"/>
                <a:cs typeface="Arial" pitchFamily="34" charset="0"/>
              </a:rPr>
              <a:t> </a:t>
            </a:r>
            <a:r>
              <a:rPr lang="en-US" altLang="zh-CN" b="1" dirty="0">
                <a:ea typeface="宋体" charset="-122"/>
              </a:rPr>
              <a:t>READONLY;</a:t>
            </a:r>
            <a:endParaRPr lang="en-US" altLang="zh-CN" dirty="0">
              <a:solidFill>
                <a:schemeClr val="bg1"/>
              </a:solidFill>
              <a:latin typeface="Arial" pitchFamily="34" charset="0"/>
              <a:ea typeface="Arial Unicode MS" pitchFamily="34" charset="-122"/>
              <a:cs typeface="Arial" pitchFamily="34" charset="0"/>
            </a:endParaRPr>
          </a:p>
        </p:txBody>
      </p:sp>
      <p:pic>
        <p:nvPicPr>
          <p:cNvPr id="15" name="Picture 3" descr="E:\模板设计\s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14500"/>
            <a:ext cx="1219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灯片编号占位符 8"/>
          <p:cNvSpPr>
            <a:spLocks noGrp="1"/>
          </p:cNvSpPr>
          <p:nvPr>
            <p:ph type="sldNum" sz="quarter" idx="10"/>
          </p:nvPr>
        </p:nvSpPr>
        <p:spPr/>
        <p:txBody>
          <a:bodyPr/>
          <a:lstStyle/>
          <a:p>
            <a:pPr>
              <a:defRPr/>
            </a:pPr>
            <a:fld id="{B46F1C6C-1131-4A6A-8D25-C66B598E60FD}" type="slidenum">
              <a:rPr lang="zh-CN" altLang="en-US" smtClean="0"/>
              <a:pPr>
                <a:defRPr/>
              </a:pPr>
              <a:t>15</a:t>
            </a:fld>
            <a:r>
              <a:rPr lang="en-US" altLang="zh-CN" smtClean="0"/>
              <a:t>/48</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5819775" y="285750"/>
            <a:ext cx="3144838" cy="523875"/>
          </a:xfrm>
        </p:spPr>
        <p:txBody>
          <a:bodyPr/>
          <a:lstStyle/>
          <a:p>
            <a:pPr>
              <a:defRPr/>
            </a:pPr>
            <a:r>
              <a:rPr smtClean="0"/>
              <a:t>串讲：删除表空间</a:t>
            </a:r>
            <a:endParaRPr dirty="0"/>
          </a:p>
        </p:txBody>
      </p:sp>
      <p:sp>
        <p:nvSpPr>
          <p:cNvPr id="105475" name="Rectangle 3"/>
          <p:cNvSpPr>
            <a:spLocks noGrp="1" noChangeArrowheads="1"/>
          </p:cNvSpPr>
          <p:nvPr>
            <p:ph idx="1"/>
          </p:nvPr>
        </p:nvSpPr>
        <p:spPr>
          <a:xfrm>
            <a:off x="784225" y="1214438"/>
            <a:ext cx="7645400" cy="5143500"/>
          </a:xfrm>
        </p:spPr>
        <p:txBody>
          <a:bodyPr/>
          <a:lstStyle/>
          <a:p>
            <a:pPr>
              <a:defRPr/>
            </a:pPr>
            <a:r>
              <a:rPr lang="zh-CN" altLang="en-US" smtClean="0"/>
              <a:t>删除表空间前先备份再删除</a:t>
            </a:r>
            <a:endParaRPr lang="en-US" altLang="zh-CN" smtClean="0"/>
          </a:p>
          <a:p>
            <a:pPr>
              <a:defRPr/>
            </a:pPr>
            <a:r>
              <a:rPr lang="zh-CN" altLang="en-US" smtClean="0"/>
              <a:t>通过</a:t>
            </a:r>
            <a:r>
              <a:rPr lang="en-US" altLang="zh-CN" smtClean="0"/>
              <a:t>DROP TABLESPACE</a:t>
            </a:r>
            <a:r>
              <a:rPr lang="zh-CN" altLang="en-US" smtClean="0"/>
              <a:t>命令创建表空间</a:t>
            </a:r>
          </a:p>
          <a:p>
            <a:pPr>
              <a:defRPr/>
            </a:pPr>
            <a:endParaRPr lang="zh-CN" altLang="en-US" smtClean="0"/>
          </a:p>
          <a:p>
            <a:pPr>
              <a:defRPr/>
            </a:pPr>
            <a:endParaRPr lang="en-US" altLang="zh-CN" dirty="0"/>
          </a:p>
        </p:txBody>
      </p:sp>
      <p:pic>
        <p:nvPicPr>
          <p:cNvPr id="8" name="Picture 3" descr="E:\模板设计\s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71938"/>
            <a:ext cx="1219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8"/>
          <p:cNvGrpSpPr>
            <a:grpSpLocks/>
          </p:cNvGrpSpPr>
          <p:nvPr/>
        </p:nvGrpSpPr>
        <p:grpSpPr bwMode="auto">
          <a:xfrm>
            <a:off x="142875" y="2357438"/>
            <a:ext cx="1000125" cy="400050"/>
            <a:chOff x="1000100" y="1801286"/>
            <a:chExt cx="1000132" cy="400110"/>
          </a:xfrm>
        </p:grpSpPr>
        <p:pic>
          <p:nvPicPr>
            <p:cNvPr id="27666" name="Picture 3" descr="E:\设计支持\模板设计\Y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00" y="1806293"/>
              <a:ext cx="422603" cy="390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1300140" y="1801286"/>
              <a:ext cx="700092" cy="40011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语法</a:t>
              </a:r>
            </a:p>
          </p:txBody>
        </p:sp>
      </p:grpSp>
      <p:sp>
        <p:nvSpPr>
          <p:cNvPr id="13" name="AutoShape 4"/>
          <p:cNvSpPr>
            <a:spLocks noChangeArrowheads="1"/>
          </p:cNvSpPr>
          <p:nvPr/>
        </p:nvSpPr>
        <p:spPr bwMode="auto">
          <a:xfrm>
            <a:off x="1143000" y="2857500"/>
            <a:ext cx="6215063" cy="857250"/>
          </a:xfrm>
          <a:prstGeom prst="roundRect">
            <a:avLst>
              <a:gd name="adj" fmla="val 1038"/>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defRPr/>
            </a:pPr>
            <a:r>
              <a:rPr lang="pt-BR" altLang="zh-CN" b="1" dirty="0">
                <a:latin typeface="Arial" pitchFamily="34" charset="0"/>
                <a:ea typeface="Arial Unicode MS" pitchFamily="34" charset="-122"/>
                <a:cs typeface="Arial" pitchFamily="34" charset="0"/>
              </a:rPr>
              <a:t>DROP TABLESPACE tablespacename </a:t>
            </a:r>
          </a:p>
          <a:p>
            <a:pPr>
              <a:defRPr/>
            </a:pPr>
            <a:r>
              <a:rPr lang="pt-BR" altLang="zh-CN" b="1" dirty="0">
                <a:latin typeface="Arial" pitchFamily="34" charset="0"/>
                <a:ea typeface="Arial Unicode MS" pitchFamily="34" charset="-122"/>
                <a:cs typeface="Arial" pitchFamily="34" charset="0"/>
              </a:rPr>
              <a:t>         [</a:t>
            </a:r>
            <a:r>
              <a:rPr lang="en-US" altLang="zh-CN" b="1" dirty="0">
                <a:latin typeface="Arial" pitchFamily="34" charset="0"/>
                <a:ea typeface="Arial Unicode MS" pitchFamily="34" charset="-122"/>
                <a:cs typeface="Arial" pitchFamily="34" charset="0"/>
              </a:rPr>
              <a:t>INCLUDING CONTENTS]</a:t>
            </a:r>
            <a:r>
              <a:rPr lang="pt-BR" altLang="zh-CN" b="1" dirty="0">
                <a:latin typeface="Arial" pitchFamily="34" charset="0"/>
                <a:ea typeface="Arial Unicode MS" pitchFamily="34" charset="-122"/>
                <a:cs typeface="Arial" pitchFamily="34" charset="0"/>
              </a:rPr>
              <a:t>;</a:t>
            </a:r>
            <a:endParaRPr lang="zh-CN" altLang="en-US" b="1" dirty="0">
              <a:latin typeface="Arial" pitchFamily="34" charset="0"/>
              <a:ea typeface="Arial Unicode MS" pitchFamily="34" charset="-122"/>
              <a:cs typeface="Arial" pitchFamily="34" charset="0"/>
            </a:endParaRPr>
          </a:p>
        </p:txBody>
      </p:sp>
      <p:sp>
        <p:nvSpPr>
          <p:cNvPr id="14" name="AutoShape 4"/>
          <p:cNvSpPr>
            <a:spLocks noChangeArrowheads="1"/>
          </p:cNvSpPr>
          <p:nvPr/>
        </p:nvSpPr>
        <p:spPr bwMode="auto">
          <a:xfrm>
            <a:off x="1143000" y="4643438"/>
            <a:ext cx="6215063" cy="500062"/>
          </a:xfrm>
          <a:prstGeom prst="roundRect">
            <a:avLst>
              <a:gd name="adj" fmla="val 1038"/>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defRPr/>
            </a:pPr>
            <a:r>
              <a:rPr lang="en-US" altLang="zh-CN" b="1" dirty="0">
                <a:ea typeface="宋体" charset="-122"/>
              </a:rPr>
              <a:t>DROP TABLESPACE </a:t>
            </a:r>
            <a:r>
              <a:rPr lang="en-US" altLang="zh-CN" b="1" dirty="0" err="1">
                <a:ea typeface="宋体" charset="-122"/>
              </a:rPr>
              <a:t>tp_hr</a:t>
            </a:r>
            <a:r>
              <a:rPr lang="en-US" altLang="zh-CN" b="1" dirty="0">
                <a:ea typeface="宋体" charset="-122"/>
              </a:rPr>
              <a:t> </a:t>
            </a:r>
            <a:r>
              <a:rPr lang="en-US" altLang="zh-CN" b="1" dirty="0">
                <a:latin typeface="Arial" pitchFamily="34" charset="0"/>
                <a:ea typeface="Arial Unicode MS" pitchFamily="34" charset="-122"/>
                <a:cs typeface="Arial" pitchFamily="34" charset="0"/>
              </a:rPr>
              <a:t>INCLUDING CONTENTS;</a:t>
            </a:r>
            <a:r>
              <a:rPr lang="en-US" altLang="zh-CN" b="1" dirty="0">
                <a:ea typeface="宋体" charset="-122"/>
              </a:rPr>
              <a:t> </a:t>
            </a:r>
            <a:endParaRPr lang="zh-CN" altLang="en-US" b="1" dirty="0">
              <a:ea typeface="宋体" charset="-122"/>
            </a:endParaRPr>
          </a:p>
        </p:txBody>
      </p:sp>
      <p:grpSp>
        <p:nvGrpSpPr>
          <p:cNvPr id="3" name="组合 14"/>
          <p:cNvGrpSpPr>
            <a:grpSpLocks/>
          </p:cNvGrpSpPr>
          <p:nvPr/>
        </p:nvGrpSpPr>
        <p:grpSpPr bwMode="auto">
          <a:xfrm>
            <a:off x="2214563" y="6215063"/>
            <a:ext cx="4572000" cy="428625"/>
            <a:chOff x="3143240" y="5143512"/>
            <a:chExt cx="4572032" cy="428628"/>
          </a:xfrm>
        </p:grpSpPr>
        <p:sp>
          <p:nvSpPr>
            <p:cNvPr id="19" name="圆角矩形 18"/>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0" name="圆角矩形 19"/>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7664"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21"/>
            <p:cNvSpPr txBox="1"/>
            <p:nvPr/>
          </p:nvSpPr>
          <p:spPr bwMode="auto">
            <a:xfrm>
              <a:off x="3962396" y="5187962"/>
              <a:ext cx="2786081" cy="338139"/>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1</a:t>
              </a:r>
              <a:r>
                <a:rPr lang="zh-CN" altLang="en-US" sz="1600" b="1" spc="300" dirty="0">
                  <a:solidFill>
                    <a:srgbClr val="FBFFFE"/>
                  </a:solidFill>
                  <a:latin typeface="微软雅黑" pitchFamily="34" charset="-122"/>
                  <a:ea typeface="微软雅黑" pitchFamily="34" charset="-122"/>
                </a:rPr>
                <a:t>：表空间管理</a:t>
              </a:r>
            </a:p>
          </p:txBody>
        </p:sp>
      </p:grpSp>
      <p:sp>
        <p:nvSpPr>
          <p:cNvPr id="21" name="灯片编号占位符 20"/>
          <p:cNvSpPr>
            <a:spLocks noGrp="1"/>
          </p:cNvSpPr>
          <p:nvPr>
            <p:ph type="sldNum" sz="quarter" idx="10"/>
          </p:nvPr>
        </p:nvSpPr>
        <p:spPr/>
        <p:txBody>
          <a:bodyPr/>
          <a:lstStyle/>
          <a:p>
            <a:pPr>
              <a:defRPr/>
            </a:pPr>
            <a:fld id="{B46F1C6C-1131-4A6A-8D25-C66B598E60FD}" type="slidenum">
              <a:rPr lang="zh-CN" altLang="en-US" smtClean="0"/>
              <a:pPr>
                <a:defRPr/>
              </a:pPr>
              <a:t>16</a:t>
            </a:fld>
            <a:r>
              <a:rPr lang="en-US" altLang="zh-CN" smtClean="0"/>
              <a:t>/48</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nodeType="afterGroup">
                            <p:stCondLst>
                              <p:cond delay="500"/>
                            </p:stCondLst>
                            <p:childTnLst>
                              <p:par>
                                <p:cTn id="20" presetID="22" presetClass="entr" presetSubtype="8"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5364163" y="285750"/>
            <a:ext cx="3600450" cy="523875"/>
          </a:xfrm>
        </p:spPr>
        <p:txBody>
          <a:bodyPr/>
          <a:lstStyle/>
          <a:p>
            <a:pPr>
              <a:defRPr/>
            </a:pPr>
            <a:r>
              <a:rPr dirty="0" smtClean="0"/>
              <a:t>串讲：登录管理后台 </a:t>
            </a:r>
            <a:endParaRPr dirty="0"/>
          </a:p>
        </p:txBody>
      </p:sp>
      <p:sp>
        <p:nvSpPr>
          <p:cNvPr id="7" name="内容占位符 6"/>
          <p:cNvSpPr>
            <a:spLocks noGrp="1"/>
          </p:cNvSpPr>
          <p:nvPr>
            <p:ph idx="1"/>
          </p:nvPr>
        </p:nvSpPr>
        <p:spPr>
          <a:xfrm>
            <a:off x="784225" y="1214438"/>
            <a:ext cx="7645400" cy="5143500"/>
          </a:xfrm>
        </p:spPr>
        <p:txBody>
          <a:bodyPr/>
          <a:lstStyle/>
          <a:p>
            <a:pPr>
              <a:defRPr/>
            </a:pPr>
            <a:r>
              <a:rPr lang="en-US" altLang="zh-CN" dirty="0" smtClean="0"/>
              <a:t>SYS</a:t>
            </a:r>
            <a:r>
              <a:rPr lang="zh-CN" altLang="en-US" dirty="0" smtClean="0"/>
              <a:t>和</a:t>
            </a:r>
            <a:r>
              <a:rPr lang="en-US" altLang="zh-CN" dirty="0" smtClean="0"/>
              <a:t>SYSTEM</a:t>
            </a:r>
            <a:r>
              <a:rPr lang="zh-CN" altLang="en-US" dirty="0" smtClean="0"/>
              <a:t>用户都是</a:t>
            </a:r>
            <a:r>
              <a:rPr lang="en-US" altLang="zh-CN" dirty="0" smtClean="0"/>
              <a:t>Oracle </a:t>
            </a:r>
            <a:r>
              <a:rPr lang="zh-CN" altLang="en-US" dirty="0" smtClean="0"/>
              <a:t>的系统用户，它们都使用</a:t>
            </a:r>
            <a:r>
              <a:rPr lang="en-US" altLang="zh-CN" dirty="0" smtClean="0"/>
              <a:t>SYSTEM</a:t>
            </a:r>
            <a:r>
              <a:rPr lang="zh-CN" altLang="en-US" dirty="0" smtClean="0"/>
              <a:t>表空间，</a:t>
            </a:r>
            <a:r>
              <a:rPr lang="en-US" altLang="zh-CN" dirty="0" smtClean="0"/>
              <a:t>SYS</a:t>
            </a:r>
            <a:r>
              <a:rPr lang="zh-CN" altLang="en-US" dirty="0" smtClean="0"/>
              <a:t>拥有更大的权限</a:t>
            </a:r>
          </a:p>
          <a:p>
            <a:pPr>
              <a:defRPr/>
            </a:pPr>
            <a:endParaRPr lang="zh-CN" altLang="en-US" dirty="0"/>
          </a:p>
        </p:txBody>
      </p:sp>
      <p:graphicFrame>
        <p:nvGraphicFramePr>
          <p:cNvPr id="9" name="Group 29"/>
          <p:cNvGraphicFramePr>
            <a:graphicFrameLocks noGrp="1"/>
          </p:cNvGraphicFramePr>
          <p:nvPr/>
        </p:nvGraphicFramePr>
        <p:xfrm>
          <a:off x="900113" y="2928938"/>
          <a:ext cx="7127875" cy="2316406"/>
        </p:xfrm>
        <a:graphic>
          <a:graphicData uri="http://schemas.openxmlformats.org/drawingml/2006/table">
            <a:tbl>
              <a:tblPr firstRow="1" bandRow="1">
                <a:tableStyleId>{5C22544A-7EE6-4342-B048-85BDC9FD1C3A}</a:tableStyleId>
              </a:tblPr>
              <a:tblGrid>
                <a:gridCol w="1302944"/>
                <a:gridCol w="2759177"/>
                <a:gridCol w="3065754"/>
              </a:tblGrid>
              <a:tr h="396142">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en-US" sz="1800" b="1" i="0" u="none" strike="noStrike" cap="none" normalizeH="0" baseline="0" dirty="0" smtClean="0">
                        <a:ln>
                          <a:noFill/>
                        </a:ln>
                        <a:solidFill>
                          <a:schemeClr val="bg1"/>
                        </a:solidFill>
                        <a:effectLst/>
                        <a:latin typeface="+mn-ea"/>
                        <a:ea typeface="+mn-ea"/>
                        <a:cs typeface="Arial" charset="0"/>
                      </a:endParaRPr>
                    </a:p>
                  </a:txBody>
                  <a:tcPr marL="91428" marR="91428" marT="45724" marB="45724"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800" b="1" i="0" u="none" strike="noStrike" cap="none" normalizeH="0" baseline="0" dirty="0" smtClean="0">
                          <a:ln>
                            <a:noFill/>
                          </a:ln>
                          <a:solidFill>
                            <a:schemeClr val="bg1"/>
                          </a:solidFill>
                          <a:effectLst/>
                          <a:latin typeface="+mn-ea"/>
                          <a:ea typeface="+mn-ea"/>
                          <a:cs typeface="Arial" charset="0"/>
                        </a:rPr>
                        <a:t>SYS</a:t>
                      </a:r>
                      <a:r>
                        <a:rPr kumimoji="0" lang="zh-CN" altLang="en-US" sz="1800" b="1" i="0" u="none" strike="noStrike" cap="none" normalizeH="0" baseline="0" dirty="0" smtClean="0">
                          <a:ln>
                            <a:noFill/>
                          </a:ln>
                          <a:solidFill>
                            <a:schemeClr val="bg1"/>
                          </a:solidFill>
                          <a:effectLst/>
                          <a:latin typeface="+mn-ea"/>
                          <a:ea typeface="+mn-ea"/>
                          <a:cs typeface="Arial" charset="0"/>
                        </a:rPr>
                        <a:t>用户</a:t>
                      </a:r>
                    </a:p>
                  </a:txBody>
                  <a:tcPr marL="91428" marR="91428" marT="45724" marB="45724"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en-US" altLang="zh-CN" sz="1800" b="1" i="0" u="none" strike="noStrike" cap="none" normalizeH="0" baseline="0" dirty="0" smtClean="0">
                          <a:ln>
                            <a:noFill/>
                          </a:ln>
                          <a:solidFill>
                            <a:schemeClr val="bg1"/>
                          </a:solidFill>
                          <a:effectLst/>
                          <a:latin typeface="+mn-ea"/>
                          <a:ea typeface="+mn-ea"/>
                          <a:cs typeface="Arial" charset="0"/>
                        </a:rPr>
                        <a:t>SYSTEM</a:t>
                      </a:r>
                      <a:r>
                        <a:rPr kumimoji="0" lang="zh-CN" altLang="en-US" sz="1800" b="1" i="0" u="none" strike="noStrike" cap="none" normalizeH="0" baseline="0" dirty="0" smtClean="0">
                          <a:ln>
                            <a:noFill/>
                          </a:ln>
                          <a:solidFill>
                            <a:schemeClr val="bg1"/>
                          </a:solidFill>
                          <a:effectLst/>
                          <a:latin typeface="+mn-ea"/>
                          <a:ea typeface="+mn-ea"/>
                          <a:cs typeface="Arial" charset="0"/>
                        </a:rPr>
                        <a:t>用户 </a:t>
                      </a:r>
                    </a:p>
                  </a:txBody>
                  <a:tcPr marL="91428" marR="91428" marT="45724" marB="45724"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640007">
                <a:tc>
                  <a:txBody>
                    <a:bodyPr/>
                    <a:lstStyle/>
                    <a:p>
                      <a:pPr marL="0" marR="0" lvl="0" indent="0" algn="l" defTabSz="914400" rtl="0" eaLnBrk="1" fontAlgn="base" latinLnBrk="0" hangingPunct="1">
                        <a:lnSpc>
                          <a:spcPts val="1400"/>
                        </a:lnSpc>
                        <a:spcBef>
                          <a:spcPct val="20000"/>
                        </a:spcBef>
                        <a:spcAft>
                          <a:spcPts val="0"/>
                        </a:spcAft>
                        <a:buClr>
                          <a:schemeClr val="tx2"/>
                        </a:buClr>
                        <a:buSzTx/>
                        <a:buFont typeface="Wingdings" pitchFamily="2" charset="2"/>
                        <a:buNone/>
                        <a:tabLst/>
                      </a:pPr>
                      <a:r>
                        <a:rPr lang="zh-CN" altLang="en-US" sz="1800" kern="100" dirty="0" smtClean="0"/>
                        <a:t>地位</a:t>
                      </a:r>
                      <a:endParaRPr lang="zh-CN" altLang="en-US" sz="1800" kern="100" dirty="0" smtClean="0">
                        <a:solidFill>
                          <a:schemeClr val="tx2">
                            <a:lumMod val="75000"/>
                          </a:schemeClr>
                        </a:solidFill>
                        <a:latin typeface="黑体" pitchFamily="49" charset="-122"/>
                        <a:ea typeface="黑体" pitchFamily="49" charset="-122"/>
                        <a:cs typeface="+mn-cs"/>
                      </a:endParaRPr>
                    </a:p>
                  </a:txBody>
                  <a:tcPr marL="99507" marR="99507" marT="45724" marB="45724"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ts val="0"/>
                        </a:spcAft>
                        <a:buClr>
                          <a:schemeClr val="tx2"/>
                        </a:buClr>
                        <a:buSzTx/>
                        <a:buFont typeface="Wingdings" pitchFamily="2" charset="2"/>
                        <a:buNone/>
                        <a:tabLst/>
                      </a:pPr>
                      <a:r>
                        <a:rPr lang="en-US" altLang="zh-CN" sz="1800" kern="100" dirty="0" smtClean="0"/>
                        <a:t>Oracle</a:t>
                      </a:r>
                      <a:r>
                        <a:rPr lang="zh-CN" altLang="en-US" sz="1800" kern="100" dirty="0" smtClean="0"/>
                        <a:t>的一个超级用户</a:t>
                      </a:r>
                      <a:endParaRPr lang="zh-CN" altLang="en-US" sz="1800" kern="100" dirty="0" smtClean="0">
                        <a:solidFill>
                          <a:schemeClr val="tx2">
                            <a:lumMod val="75000"/>
                          </a:schemeClr>
                        </a:solidFill>
                        <a:latin typeface="黑体" pitchFamily="49" charset="-122"/>
                        <a:ea typeface="黑体" pitchFamily="49" charset="-122"/>
                        <a:cs typeface="+mn-cs"/>
                      </a:endParaRPr>
                    </a:p>
                  </a:txBody>
                  <a:tcPr marL="99507" marR="99507" marT="45724" marB="45724"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ts val="0"/>
                        </a:spcAft>
                        <a:buClr>
                          <a:schemeClr val="tx2"/>
                        </a:buClr>
                        <a:buSzTx/>
                        <a:buFont typeface="Wingdings" pitchFamily="2" charset="2"/>
                        <a:buNone/>
                        <a:tabLst/>
                      </a:pPr>
                      <a:r>
                        <a:rPr lang="en-US" altLang="zh-CN" sz="1800" kern="100" dirty="0" smtClean="0"/>
                        <a:t>Oracle</a:t>
                      </a:r>
                      <a:r>
                        <a:rPr lang="zh-CN" altLang="en-US" sz="1800" kern="100" dirty="0" smtClean="0"/>
                        <a:t>默认的系统管理员，拥有</a:t>
                      </a:r>
                      <a:r>
                        <a:rPr lang="en-US" altLang="zh-CN" sz="1800" kern="100" dirty="0" smtClean="0"/>
                        <a:t>DBA</a:t>
                      </a:r>
                      <a:r>
                        <a:rPr lang="zh-CN" altLang="en-US" sz="1800" kern="100" dirty="0" smtClean="0"/>
                        <a:t>权限</a:t>
                      </a:r>
                      <a:endParaRPr lang="zh-CN" altLang="en-US" sz="1800" kern="100" dirty="0" smtClean="0">
                        <a:solidFill>
                          <a:schemeClr val="tx2">
                            <a:lumMod val="75000"/>
                          </a:schemeClr>
                        </a:solidFill>
                        <a:latin typeface="黑体" pitchFamily="49" charset="-122"/>
                        <a:ea typeface="黑体" pitchFamily="49" charset="-122"/>
                        <a:cs typeface="+mn-cs"/>
                      </a:endParaRPr>
                    </a:p>
                  </a:txBody>
                  <a:tcPr marL="99507" marR="99507" marT="45724" marB="45724"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640007">
                <a:tc>
                  <a:txBody>
                    <a:bodyPr/>
                    <a:lstStyle/>
                    <a:p>
                      <a:pPr marL="0" marR="0" lvl="0" indent="0" algn="l" defTabSz="914400" rtl="0" eaLnBrk="1" fontAlgn="base" latinLnBrk="0" hangingPunct="1">
                        <a:lnSpc>
                          <a:spcPts val="1400"/>
                        </a:lnSpc>
                        <a:spcBef>
                          <a:spcPct val="20000"/>
                        </a:spcBef>
                        <a:spcAft>
                          <a:spcPts val="0"/>
                        </a:spcAft>
                        <a:buClr>
                          <a:schemeClr val="tx2"/>
                        </a:buClr>
                        <a:buSzTx/>
                        <a:buFont typeface="Wingdings" pitchFamily="2" charset="2"/>
                        <a:buNone/>
                        <a:tabLst/>
                      </a:pPr>
                      <a:r>
                        <a:rPr lang="zh-CN" altLang="en-US" sz="1800" kern="100" dirty="0" smtClean="0"/>
                        <a:t>作用</a:t>
                      </a:r>
                      <a:endParaRPr lang="zh-CN" altLang="en-US" sz="1800" kern="100" dirty="0" smtClean="0">
                        <a:solidFill>
                          <a:schemeClr val="tx2">
                            <a:lumMod val="75000"/>
                          </a:schemeClr>
                        </a:solidFill>
                        <a:latin typeface="黑体" pitchFamily="49" charset="-122"/>
                        <a:ea typeface="黑体" pitchFamily="49" charset="-122"/>
                        <a:cs typeface="+mn-cs"/>
                      </a:endParaRPr>
                    </a:p>
                  </a:txBody>
                  <a:tcPr marL="99507" marR="99507" marT="45724" marB="45724"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ts val="0"/>
                        </a:spcAft>
                        <a:buClr>
                          <a:schemeClr val="tx2"/>
                        </a:buClr>
                        <a:buSzTx/>
                        <a:buFont typeface="Wingdings" pitchFamily="2" charset="2"/>
                        <a:buNone/>
                        <a:tabLst/>
                      </a:pPr>
                      <a:r>
                        <a:rPr lang="zh-CN" altLang="en-US" sz="1800" kern="100" dirty="0" smtClean="0"/>
                        <a:t>主要用来维护系统信息和管理实例 </a:t>
                      </a:r>
                      <a:endParaRPr lang="zh-CN" altLang="en-US" sz="1800" kern="100" dirty="0" smtClean="0">
                        <a:solidFill>
                          <a:schemeClr val="tx2">
                            <a:lumMod val="75000"/>
                          </a:schemeClr>
                        </a:solidFill>
                        <a:latin typeface="黑体" pitchFamily="49" charset="-122"/>
                        <a:ea typeface="黑体" pitchFamily="49" charset="-122"/>
                        <a:cs typeface="+mn-cs"/>
                      </a:endParaRPr>
                    </a:p>
                  </a:txBody>
                  <a:tcPr marL="99507" marR="99507" marT="45724" marB="45724"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ts val="0"/>
                        </a:spcAft>
                        <a:buClr>
                          <a:schemeClr val="tx2"/>
                        </a:buClr>
                        <a:buSzTx/>
                        <a:buFont typeface="Wingdings" pitchFamily="2" charset="2"/>
                        <a:buNone/>
                        <a:tabLst/>
                      </a:pPr>
                      <a:r>
                        <a:rPr lang="zh-CN" altLang="en-US" sz="1800" kern="100" dirty="0" smtClean="0"/>
                        <a:t>通常用来管理</a:t>
                      </a:r>
                      <a:r>
                        <a:rPr lang="en-US" altLang="zh-CN" sz="1800" kern="100" dirty="0" smtClean="0"/>
                        <a:t>Oracle</a:t>
                      </a:r>
                      <a:r>
                        <a:rPr lang="zh-CN" altLang="en-US" sz="1800" kern="100" dirty="0" smtClean="0"/>
                        <a:t>数据库的用户、权限和存储等</a:t>
                      </a:r>
                      <a:endParaRPr lang="zh-CN" altLang="en-US" sz="1800" kern="100" dirty="0" smtClean="0">
                        <a:solidFill>
                          <a:schemeClr val="tx2">
                            <a:lumMod val="75000"/>
                          </a:schemeClr>
                        </a:solidFill>
                        <a:latin typeface="黑体" pitchFamily="49" charset="-122"/>
                        <a:ea typeface="黑体" pitchFamily="49" charset="-122"/>
                        <a:cs typeface="+mn-cs"/>
                      </a:endParaRPr>
                    </a:p>
                  </a:txBody>
                  <a:tcPr marL="99507" marR="99507" marT="45724" marB="45724"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640007">
                <a:tc>
                  <a:txBody>
                    <a:bodyPr/>
                    <a:lstStyle/>
                    <a:p>
                      <a:pPr marL="0" marR="0" lvl="0" indent="0" algn="l" defTabSz="914400" rtl="0" eaLnBrk="1" fontAlgn="base" latinLnBrk="0" hangingPunct="1">
                        <a:lnSpc>
                          <a:spcPts val="1400"/>
                        </a:lnSpc>
                        <a:spcBef>
                          <a:spcPct val="20000"/>
                        </a:spcBef>
                        <a:spcAft>
                          <a:spcPts val="0"/>
                        </a:spcAft>
                        <a:buClr>
                          <a:schemeClr val="tx2"/>
                        </a:buClr>
                        <a:buSzTx/>
                        <a:buFont typeface="Wingdings" pitchFamily="2" charset="2"/>
                        <a:buNone/>
                        <a:tabLst/>
                      </a:pPr>
                      <a:r>
                        <a:rPr lang="zh-CN" altLang="en-US" sz="1800" kern="100" dirty="0" smtClean="0"/>
                        <a:t>登录身份</a:t>
                      </a:r>
                      <a:endParaRPr lang="zh-CN" altLang="en-US" sz="1800" kern="100" dirty="0" smtClean="0">
                        <a:solidFill>
                          <a:schemeClr val="tx2">
                            <a:lumMod val="75000"/>
                          </a:schemeClr>
                        </a:solidFill>
                        <a:latin typeface="黑体" pitchFamily="49" charset="-122"/>
                        <a:ea typeface="黑体" pitchFamily="49" charset="-122"/>
                        <a:cs typeface="+mn-cs"/>
                      </a:endParaRPr>
                    </a:p>
                  </a:txBody>
                  <a:tcPr marL="99507" marR="99507" marT="45724" marB="45724"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ts val="0"/>
                        </a:spcAft>
                        <a:buClr>
                          <a:schemeClr val="tx2"/>
                        </a:buClr>
                        <a:buSzTx/>
                        <a:buFont typeface="Wingdings" pitchFamily="2" charset="2"/>
                        <a:buNone/>
                        <a:tabLst/>
                      </a:pPr>
                      <a:r>
                        <a:rPr lang="zh-CN" altLang="en-US" sz="1800" kern="100" dirty="0" smtClean="0"/>
                        <a:t>只能以</a:t>
                      </a:r>
                      <a:r>
                        <a:rPr lang="en-US" altLang="zh-CN" sz="1800" kern="100" dirty="0" smtClean="0"/>
                        <a:t>SYSDBA</a:t>
                      </a:r>
                      <a:r>
                        <a:rPr lang="zh-CN" altLang="en-US" sz="1800" kern="100" dirty="0" smtClean="0"/>
                        <a:t>或</a:t>
                      </a:r>
                      <a:r>
                        <a:rPr lang="en-US" altLang="zh-CN" sz="1800" kern="100" dirty="0" smtClean="0"/>
                        <a:t>SYSOPER</a:t>
                      </a:r>
                      <a:r>
                        <a:rPr lang="zh-CN" altLang="en-US" sz="1800" kern="100" dirty="0" smtClean="0"/>
                        <a:t>角色登录</a:t>
                      </a:r>
                      <a:endParaRPr lang="zh-CN" altLang="en-US" sz="1800" kern="100" dirty="0" smtClean="0">
                        <a:solidFill>
                          <a:schemeClr val="tx2">
                            <a:lumMod val="75000"/>
                          </a:schemeClr>
                        </a:solidFill>
                        <a:latin typeface="黑体" pitchFamily="49" charset="-122"/>
                        <a:ea typeface="黑体" pitchFamily="49" charset="-122"/>
                        <a:cs typeface="+mn-cs"/>
                      </a:endParaRPr>
                    </a:p>
                  </a:txBody>
                  <a:tcPr marL="99507" marR="99507" marT="45724" marB="45724"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ts val="1400"/>
                        </a:lnSpc>
                        <a:spcBef>
                          <a:spcPct val="20000"/>
                        </a:spcBef>
                        <a:spcAft>
                          <a:spcPts val="0"/>
                        </a:spcAft>
                        <a:buClr>
                          <a:schemeClr val="tx2"/>
                        </a:buClr>
                        <a:buSzTx/>
                        <a:buFont typeface="Wingdings" pitchFamily="2" charset="2"/>
                        <a:buNone/>
                        <a:tabLst/>
                      </a:pPr>
                      <a:r>
                        <a:rPr lang="zh-CN" altLang="en-US" sz="1800" kern="100" dirty="0" smtClean="0"/>
                        <a:t>只能以</a:t>
                      </a:r>
                      <a:r>
                        <a:rPr lang="en-US" altLang="zh-CN" sz="1800" kern="100" dirty="0" smtClean="0"/>
                        <a:t>Normal</a:t>
                      </a:r>
                      <a:r>
                        <a:rPr lang="zh-CN" altLang="en-US" sz="1800" kern="100" dirty="0" smtClean="0"/>
                        <a:t>方式登录</a:t>
                      </a:r>
                      <a:endParaRPr lang="zh-CN" altLang="en-US" sz="1800" kern="100" dirty="0" smtClean="0">
                        <a:solidFill>
                          <a:schemeClr val="tx2">
                            <a:lumMod val="75000"/>
                          </a:schemeClr>
                        </a:solidFill>
                        <a:latin typeface="黑体" pitchFamily="49" charset="-122"/>
                        <a:ea typeface="黑体" pitchFamily="49" charset="-122"/>
                        <a:cs typeface="+mn-cs"/>
                      </a:endParaRPr>
                    </a:p>
                  </a:txBody>
                  <a:tcPr marL="99507" marR="99507" marT="45724" marB="45724"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
        <p:nvSpPr>
          <p:cNvPr id="6" name="灯片编号占位符 5"/>
          <p:cNvSpPr>
            <a:spLocks noGrp="1"/>
          </p:cNvSpPr>
          <p:nvPr>
            <p:ph type="sldNum" sz="quarter" idx="10"/>
          </p:nvPr>
        </p:nvSpPr>
        <p:spPr/>
        <p:txBody>
          <a:bodyPr/>
          <a:lstStyle/>
          <a:p>
            <a:pPr>
              <a:defRPr/>
            </a:pPr>
            <a:fld id="{B46F1C6C-1131-4A6A-8D25-C66B598E60FD}" type="slidenum">
              <a:rPr lang="zh-CN" altLang="en-US" smtClean="0"/>
              <a:pPr>
                <a:defRPr/>
              </a:pPr>
              <a:t>17</a:t>
            </a:fld>
            <a:r>
              <a:rPr lang="en-US" altLang="zh-CN" smtClean="0"/>
              <a:t>/48</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6227763" y="285750"/>
            <a:ext cx="2736850" cy="523875"/>
          </a:xfrm>
        </p:spPr>
        <p:txBody>
          <a:bodyPr/>
          <a:lstStyle/>
          <a:p>
            <a:pPr>
              <a:defRPr/>
            </a:pPr>
            <a:r>
              <a:rPr smtClean="0"/>
              <a:t>串讲：创建用户</a:t>
            </a:r>
            <a:endParaRPr dirty="0"/>
          </a:p>
        </p:txBody>
      </p:sp>
      <p:sp>
        <p:nvSpPr>
          <p:cNvPr id="106499" name="Rectangle 3"/>
          <p:cNvSpPr>
            <a:spLocks noGrp="1" noChangeArrowheads="1"/>
          </p:cNvSpPr>
          <p:nvPr>
            <p:ph idx="1"/>
          </p:nvPr>
        </p:nvSpPr>
        <p:spPr>
          <a:xfrm>
            <a:off x="784225" y="1214438"/>
            <a:ext cx="7645400" cy="5143500"/>
          </a:xfrm>
        </p:spPr>
        <p:txBody>
          <a:bodyPr/>
          <a:lstStyle/>
          <a:p>
            <a:pPr>
              <a:defRPr/>
            </a:pPr>
            <a:endParaRPr lang="en-US" altLang="zh-CN" smtClean="0"/>
          </a:p>
          <a:p>
            <a:pPr>
              <a:defRPr/>
            </a:pPr>
            <a:endParaRPr lang="en-US" altLang="zh-CN" smtClean="0"/>
          </a:p>
          <a:p>
            <a:pPr>
              <a:defRPr/>
            </a:pPr>
            <a:endParaRPr lang="en-US" altLang="zh-CN" smtClean="0"/>
          </a:p>
          <a:p>
            <a:pPr>
              <a:defRPr/>
            </a:pPr>
            <a:endParaRPr lang="en-US" altLang="zh-CN" smtClean="0"/>
          </a:p>
          <a:p>
            <a:pPr>
              <a:defRPr/>
            </a:pPr>
            <a:endParaRPr lang="en-US" altLang="zh-CN" smtClean="0"/>
          </a:p>
          <a:p>
            <a:pPr>
              <a:defRPr/>
            </a:pPr>
            <a:endParaRPr lang="en-US" altLang="zh-CN" dirty="0"/>
          </a:p>
        </p:txBody>
      </p:sp>
      <p:sp>
        <p:nvSpPr>
          <p:cNvPr id="106501" name="AutoShape 5"/>
          <p:cNvSpPr>
            <a:spLocks noChangeArrowheads="1"/>
          </p:cNvSpPr>
          <p:nvPr/>
        </p:nvSpPr>
        <p:spPr bwMode="auto">
          <a:xfrm>
            <a:off x="1387475" y="1357313"/>
            <a:ext cx="6826250" cy="2928937"/>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lvl="1" indent="-223838" defTabSz="723900">
              <a:lnSpc>
                <a:spcPct val="150000"/>
              </a:lnSpc>
              <a:buClr>
                <a:schemeClr val="folHlink"/>
              </a:buClr>
              <a:buSzPct val="60000"/>
              <a:tabLst>
                <a:tab pos="444500" algn="l"/>
              </a:tabLst>
              <a:defRPr/>
            </a:pPr>
            <a:r>
              <a:rPr lang="en-US" altLang="en-US" b="1" dirty="0">
                <a:latin typeface="Arial" pitchFamily="34" charset="0"/>
                <a:ea typeface="Arial Unicode MS" pitchFamily="34" charset="-122"/>
                <a:cs typeface="Arial" pitchFamily="34" charset="0"/>
              </a:rPr>
              <a:t>CREATE USER </a:t>
            </a:r>
            <a:r>
              <a:rPr lang="en-US" altLang="en-US" b="1" dirty="0" err="1">
                <a:latin typeface="Arial" pitchFamily="34" charset="0"/>
                <a:ea typeface="Arial Unicode MS" pitchFamily="34" charset="-122"/>
                <a:cs typeface="Arial" pitchFamily="34" charset="0"/>
              </a:rPr>
              <a:t>user</a:t>
            </a:r>
            <a:endParaRPr lang="zh-CN" altLang="en-US" b="1" dirty="0">
              <a:latin typeface="Arial" pitchFamily="34" charset="0"/>
              <a:ea typeface="Arial Unicode MS" pitchFamily="34" charset="-122"/>
              <a:cs typeface="Arial" pitchFamily="34" charset="0"/>
            </a:endParaRPr>
          </a:p>
          <a:p>
            <a:pPr lvl="1" indent="-223838" defTabSz="723900">
              <a:lnSpc>
                <a:spcPct val="150000"/>
              </a:lnSpc>
              <a:buClr>
                <a:schemeClr val="folHlink"/>
              </a:buClr>
              <a:buSzPct val="60000"/>
              <a:tabLst>
                <a:tab pos="444500" algn="l"/>
              </a:tabLst>
              <a:defRPr/>
            </a:pPr>
            <a:r>
              <a:rPr lang="en-US" altLang="en-US" b="1" dirty="0">
                <a:latin typeface="Arial" pitchFamily="34" charset="0"/>
                <a:ea typeface="Arial Unicode MS" pitchFamily="34" charset="-122"/>
                <a:cs typeface="Arial" pitchFamily="34" charset="0"/>
              </a:rPr>
              <a:t>       IDENTIFIED BY password</a:t>
            </a:r>
            <a:endParaRPr lang="zh-CN" altLang="en-US" b="1" dirty="0">
              <a:latin typeface="Arial" pitchFamily="34" charset="0"/>
              <a:ea typeface="Arial Unicode MS" pitchFamily="34" charset="-122"/>
              <a:cs typeface="Arial" pitchFamily="34" charset="0"/>
            </a:endParaRPr>
          </a:p>
          <a:p>
            <a:pPr lvl="1" indent="-223838" defTabSz="723900">
              <a:lnSpc>
                <a:spcPct val="150000"/>
              </a:lnSpc>
              <a:buClr>
                <a:schemeClr val="folHlink"/>
              </a:buClr>
              <a:buSzPct val="60000"/>
              <a:tabLst>
                <a:tab pos="444500" algn="l"/>
              </a:tabLst>
              <a:defRPr/>
            </a:pPr>
            <a:r>
              <a:rPr lang="en-US" altLang="en-US" b="1" dirty="0">
                <a:latin typeface="Arial" pitchFamily="34" charset="0"/>
                <a:ea typeface="Arial Unicode MS" pitchFamily="34" charset="-122"/>
                <a:cs typeface="Arial" pitchFamily="34" charset="0"/>
              </a:rPr>
              <a:t>       [DEFAULT  TABLESPACE </a:t>
            </a:r>
            <a:r>
              <a:rPr lang="en-US" altLang="en-US" b="1" dirty="0" err="1">
                <a:latin typeface="Arial" pitchFamily="34" charset="0"/>
                <a:ea typeface="Arial Unicode MS" pitchFamily="34" charset="-122"/>
                <a:cs typeface="Arial" pitchFamily="34" charset="0"/>
              </a:rPr>
              <a:t>tablespace</a:t>
            </a:r>
            <a:r>
              <a:rPr lang="en-US" altLang="en-US" b="1" dirty="0">
                <a:latin typeface="Arial" pitchFamily="34" charset="0"/>
                <a:ea typeface="Arial Unicode MS" pitchFamily="34" charset="-122"/>
                <a:cs typeface="Arial" pitchFamily="34" charset="0"/>
              </a:rPr>
              <a:t>]</a:t>
            </a:r>
            <a:endParaRPr lang="zh-CN" altLang="en-US" b="1" dirty="0">
              <a:latin typeface="Arial" pitchFamily="34" charset="0"/>
              <a:ea typeface="Arial Unicode MS" pitchFamily="34" charset="-122"/>
              <a:cs typeface="Arial" pitchFamily="34" charset="0"/>
            </a:endParaRPr>
          </a:p>
          <a:p>
            <a:pPr lvl="1" indent="-223838" defTabSz="723900">
              <a:lnSpc>
                <a:spcPct val="150000"/>
              </a:lnSpc>
              <a:buClr>
                <a:schemeClr val="folHlink"/>
              </a:buClr>
              <a:buSzPct val="60000"/>
              <a:tabLst>
                <a:tab pos="444500" algn="l"/>
              </a:tabLst>
              <a:defRPr/>
            </a:pPr>
            <a:r>
              <a:rPr lang="en-US" altLang="en-US" b="1" dirty="0">
                <a:latin typeface="Arial" pitchFamily="34" charset="0"/>
                <a:ea typeface="Arial Unicode MS" pitchFamily="34" charset="-122"/>
                <a:cs typeface="Arial" pitchFamily="34" charset="0"/>
              </a:rPr>
              <a:t>       [TEMPORARY  TABLESPACE </a:t>
            </a:r>
            <a:r>
              <a:rPr lang="en-US" altLang="en-US" b="1" dirty="0" err="1">
                <a:latin typeface="Arial" pitchFamily="34" charset="0"/>
                <a:ea typeface="Arial Unicode MS" pitchFamily="34" charset="-122"/>
                <a:cs typeface="Arial" pitchFamily="34" charset="0"/>
              </a:rPr>
              <a:t>tablespace</a:t>
            </a:r>
            <a:r>
              <a:rPr lang="en-US" altLang="en-US" b="1" dirty="0">
                <a:latin typeface="Arial" pitchFamily="34" charset="0"/>
                <a:ea typeface="Arial Unicode MS" pitchFamily="34" charset="-122"/>
                <a:cs typeface="Arial" pitchFamily="34" charset="0"/>
              </a:rPr>
              <a:t>]</a:t>
            </a:r>
          </a:p>
          <a:p>
            <a:pPr lvl="1" indent="-223838" defTabSz="723900">
              <a:lnSpc>
                <a:spcPct val="150000"/>
              </a:lnSpc>
              <a:buClr>
                <a:schemeClr val="folHlink"/>
              </a:buClr>
              <a:buSzPct val="60000"/>
              <a:tabLst>
                <a:tab pos="444500" algn="l"/>
              </a:tabLst>
              <a:defRPr/>
            </a:pPr>
            <a:r>
              <a:rPr lang="en-US" altLang="zh-CN" b="1" dirty="0">
                <a:latin typeface="Arial" pitchFamily="34" charset="0"/>
                <a:ea typeface="Arial Unicode MS" pitchFamily="34" charset="-122"/>
                <a:cs typeface="Arial" pitchFamily="34" charset="0"/>
              </a:rPr>
              <a:t>       [QUOTA {integer [K|M] | UNLIMITED}ON </a:t>
            </a:r>
            <a:r>
              <a:rPr lang="en-US" altLang="zh-CN" b="1" dirty="0" err="1">
                <a:latin typeface="Arial" pitchFamily="34" charset="0"/>
                <a:ea typeface="Arial Unicode MS" pitchFamily="34" charset="-122"/>
                <a:cs typeface="Arial" pitchFamily="34" charset="0"/>
              </a:rPr>
              <a:t>tablespace</a:t>
            </a:r>
            <a:endParaRPr lang="en-US" altLang="zh-CN" b="1" dirty="0">
              <a:latin typeface="Arial" pitchFamily="34" charset="0"/>
              <a:ea typeface="Arial Unicode MS" pitchFamily="34" charset="-122"/>
              <a:cs typeface="Arial" pitchFamily="34" charset="0"/>
            </a:endParaRPr>
          </a:p>
          <a:p>
            <a:pPr lvl="1" indent="-223838" defTabSz="723900">
              <a:lnSpc>
                <a:spcPct val="150000"/>
              </a:lnSpc>
              <a:buClr>
                <a:schemeClr val="folHlink"/>
              </a:buClr>
              <a:buSzPct val="60000"/>
              <a:tabLst>
                <a:tab pos="444500" algn="l"/>
              </a:tabLst>
              <a:defRPr/>
            </a:pPr>
            <a:r>
              <a:rPr lang="en-US" altLang="zh-CN" b="1" dirty="0">
                <a:latin typeface="Arial" pitchFamily="34" charset="0"/>
                <a:ea typeface="Arial Unicode MS" pitchFamily="34" charset="-122"/>
                <a:cs typeface="Arial" pitchFamily="34" charset="0"/>
              </a:rPr>
              <a:t>       [QUOTA {integer [K|M] | UNLIMITED}ON </a:t>
            </a:r>
            <a:r>
              <a:rPr lang="en-US" altLang="zh-CN" b="1" dirty="0" err="1">
                <a:latin typeface="Arial" pitchFamily="34" charset="0"/>
                <a:ea typeface="Arial Unicode MS" pitchFamily="34" charset="-122"/>
                <a:cs typeface="Arial" pitchFamily="34" charset="0"/>
              </a:rPr>
              <a:t>tablespace</a:t>
            </a:r>
            <a:r>
              <a:rPr lang="en-US" altLang="zh-CN" b="1" dirty="0">
                <a:latin typeface="Arial" pitchFamily="34" charset="0"/>
                <a:ea typeface="Arial Unicode MS" pitchFamily="34" charset="-122"/>
                <a:cs typeface="Arial" pitchFamily="34" charset="0"/>
              </a:rPr>
              <a:t> ] ...]</a:t>
            </a:r>
          </a:p>
          <a:p>
            <a:pPr lvl="1" indent="-223838" defTabSz="723900">
              <a:lnSpc>
                <a:spcPct val="150000"/>
              </a:lnSpc>
              <a:buClr>
                <a:schemeClr val="folHlink"/>
              </a:buClr>
              <a:buSzPct val="60000"/>
              <a:tabLst>
                <a:tab pos="444500" algn="l"/>
              </a:tabLst>
              <a:defRPr/>
            </a:pPr>
            <a:r>
              <a:rPr lang="en-US" altLang="zh-CN" b="1" dirty="0">
                <a:latin typeface="Arial" pitchFamily="34" charset="0"/>
                <a:ea typeface="Arial Unicode MS" pitchFamily="34" charset="-122"/>
                <a:cs typeface="Arial" pitchFamily="34" charset="0"/>
              </a:rPr>
              <a:t>       [PASSWORD EXPIRE ]</a:t>
            </a:r>
            <a:endParaRPr lang="zh-CN" altLang="en-US" b="1" dirty="0">
              <a:latin typeface="Arial" pitchFamily="34" charset="0"/>
              <a:ea typeface="Arial Unicode MS" pitchFamily="34" charset="-122"/>
              <a:cs typeface="Arial" pitchFamily="34" charset="0"/>
            </a:endParaRPr>
          </a:p>
          <a:p>
            <a:pPr lvl="1" indent="-223838" defTabSz="723900">
              <a:lnSpc>
                <a:spcPct val="150000"/>
              </a:lnSpc>
              <a:buClr>
                <a:schemeClr val="folHlink"/>
              </a:buClr>
              <a:buSzPct val="60000"/>
              <a:tabLst>
                <a:tab pos="444500" algn="l"/>
              </a:tabLst>
              <a:defRPr/>
            </a:pPr>
            <a:endParaRPr lang="en-US" altLang="zh-CN" b="1" dirty="0" err="1">
              <a:latin typeface="Arial" pitchFamily="34" charset="0"/>
              <a:ea typeface="Arial Unicode MS" pitchFamily="34" charset="-122"/>
              <a:cs typeface="Arial" pitchFamily="34" charset="0"/>
            </a:endParaRPr>
          </a:p>
        </p:txBody>
      </p:sp>
      <p:sp>
        <p:nvSpPr>
          <p:cNvPr id="106502" name="AutoShape 6"/>
          <p:cNvSpPr>
            <a:spLocks noChangeArrowheads="1"/>
          </p:cNvSpPr>
          <p:nvPr/>
        </p:nvSpPr>
        <p:spPr bwMode="auto">
          <a:xfrm>
            <a:off x="5214938" y="1357313"/>
            <a:ext cx="2735262" cy="407987"/>
          </a:xfrm>
          <a:prstGeom prst="roundRect">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必须指定用户名和密码</a:t>
            </a:r>
          </a:p>
        </p:txBody>
      </p:sp>
      <p:sp>
        <p:nvSpPr>
          <p:cNvPr id="14" name="AutoShape 6"/>
          <p:cNvSpPr>
            <a:spLocks noChangeArrowheads="1"/>
          </p:cNvSpPr>
          <p:nvPr/>
        </p:nvSpPr>
        <p:spPr bwMode="auto">
          <a:xfrm>
            <a:off x="1571622" y="4500563"/>
            <a:ext cx="6000774" cy="785825"/>
          </a:xfrm>
          <a:prstGeom prst="roundRect">
            <a:avLst/>
          </a:prstGeom>
          <a:solidFill>
            <a:schemeClr val="accent1">
              <a:lumMod val="20000"/>
              <a:lumOff val="80000"/>
            </a:schemeClr>
          </a:solidFill>
          <a:ln w="19050">
            <a:solidFill>
              <a:schemeClr val="accent1"/>
            </a:solidFill>
          </a:ln>
        </p:spPr>
        <p:txBody>
          <a:bodyPr anchor="ctr"/>
          <a:lstStyle/>
          <a:p>
            <a:pPr marL="285750" indent="-285750" eaLnBrk="0" hangingPunct="0">
              <a:buClr>
                <a:srgbClr val="233DA9"/>
              </a:buClr>
              <a:buSzPct val="80000"/>
              <a:defRPr/>
            </a:pPr>
            <a:r>
              <a:rPr lang="zh-CN" altLang="en-US" sz="2000" b="1" dirty="0" smtClean="0">
                <a:latin typeface="微软雅黑" pitchFamily="34" charset="-122"/>
                <a:ea typeface="微软雅黑" pitchFamily="34" charset="-122"/>
              </a:rPr>
              <a:t>建议：为</a:t>
            </a:r>
            <a:r>
              <a:rPr lang="zh-CN" altLang="en-US" sz="2000" b="1" dirty="0">
                <a:latin typeface="微软雅黑" pitchFamily="34" charset="-122"/>
                <a:ea typeface="微软雅黑" pitchFamily="34" charset="-122"/>
              </a:rPr>
              <a:t>用户指定默认表空间或临时表空间</a:t>
            </a:r>
          </a:p>
        </p:txBody>
      </p:sp>
      <p:pic>
        <p:nvPicPr>
          <p:cNvPr id="29704" name="Picture 7" descr="E:\模板设计\Y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47775"/>
            <a:ext cx="12287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4"/>
          <p:cNvGrpSpPr>
            <a:grpSpLocks/>
          </p:cNvGrpSpPr>
          <p:nvPr/>
        </p:nvGrpSpPr>
        <p:grpSpPr bwMode="auto">
          <a:xfrm>
            <a:off x="2286000" y="6215063"/>
            <a:ext cx="4572000" cy="428625"/>
            <a:chOff x="3143240" y="5143512"/>
            <a:chExt cx="4572032" cy="428628"/>
          </a:xfrm>
        </p:grpSpPr>
        <p:sp>
          <p:nvSpPr>
            <p:cNvPr id="15" name="圆角矩形 14"/>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6" name="圆角矩形 15"/>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9712"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bwMode="auto">
            <a:xfrm>
              <a:off x="3962396" y="5187962"/>
              <a:ext cx="2543193" cy="338139"/>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2</a:t>
              </a:r>
              <a:r>
                <a:rPr lang="zh-CN" altLang="en-US" sz="1600" b="1" spc="300" dirty="0">
                  <a:solidFill>
                    <a:srgbClr val="FBFFFE"/>
                  </a:solidFill>
                  <a:latin typeface="微软雅黑" pitchFamily="34" charset="-122"/>
                  <a:ea typeface="微软雅黑" pitchFamily="34" charset="-122"/>
                </a:rPr>
                <a:t>：用户管理</a:t>
              </a:r>
            </a:p>
          </p:txBody>
        </p:sp>
      </p:grpSp>
      <p:sp>
        <p:nvSpPr>
          <p:cNvPr id="17" name="AutoShape 4"/>
          <p:cNvSpPr>
            <a:spLocks noChangeArrowheads="1"/>
          </p:cNvSpPr>
          <p:nvPr/>
        </p:nvSpPr>
        <p:spPr bwMode="gray">
          <a:xfrm>
            <a:off x="7143768" y="4357694"/>
            <a:ext cx="357188" cy="360363"/>
          </a:xfrm>
          <a:prstGeom prst="ellipse">
            <a:avLst/>
          </a:prstGeom>
          <a:solidFill>
            <a:schemeClr val="bg1"/>
          </a:solidFill>
          <a:ln w="19050">
            <a:solidFill>
              <a:schemeClr val="accent1"/>
            </a:solidFill>
            <a:round/>
            <a:headEnd/>
            <a:tailEnd/>
          </a:ln>
        </p:spPr>
        <p:txBody>
          <a:bodyPr anchor="ctr"/>
          <a:lstStyle/>
          <a:p>
            <a:pPr algn="ctr"/>
            <a:r>
              <a:rPr lang="en-US" altLang="zh-CN" sz="2000" b="1" dirty="0">
                <a:solidFill>
                  <a:srgbClr val="0C83B8"/>
                </a:solidFill>
                <a:latin typeface="微软雅黑" pitchFamily="34" charset="-122"/>
                <a:ea typeface="微软雅黑" pitchFamily="34" charset="-122"/>
              </a:rPr>
              <a:t>!</a:t>
            </a:r>
          </a:p>
        </p:txBody>
      </p:sp>
      <p:sp>
        <p:nvSpPr>
          <p:cNvPr id="19" name="灯片编号占位符 18"/>
          <p:cNvSpPr>
            <a:spLocks noGrp="1"/>
          </p:cNvSpPr>
          <p:nvPr>
            <p:ph type="sldNum" sz="quarter" idx="10"/>
          </p:nvPr>
        </p:nvSpPr>
        <p:spPr/>
        <p:txBody>
          <a:bodyPr/>
          <a:lstStyle/>
          <a:p>
            <a:pPr>
              <a:defRPr/>
            </a:pPr>
            <a:fld id="{B46F1C6C-1131-4A6A-8D25-C66B598E60FD}" type="slidenum">
              <a:rPr lang="zh-CN" altLang="en-US" smtClean="0"/>
              <a:pPr>
                <a:defRPr/>
              </a:pPr>
              <a:t>18</a:t>
            </a:fld>
            <a:r>
              <a:rPr lang="en-US" altLang="zh-CN" smtClean="0"/>
              <a:t>/48</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6502"/>
                                        </p:tgtEl>
                                        <p:attrNameLst>
                                          <p:attrName>style.visibility</p:attrName>
                                        </p:attrNameLst>
                                      </p:cBhvr>
                                      <p:to>
                                        <p:strVal val="visible"/>
                                      </p:to>
                                    </p:set>
                                    <p:animEffect transition="in" filter="wipe(left)">
                                      <p:cBhvr>
                                        <p:cTn id="7" dur="500"/>
                                        <p:tgtEl>
                                          <p:spTgt spid="10650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2" grpId="0" animBg="1"/>
      <p:bldP spid="14" grpId="0" animBg="1"/>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5724525" y="285750"/>
            <a:ext cx="3240088" cy="523875"/>
          </a:xfrm>
        </p:spPr>
        <p:txBody>
          <a:bodyPr/>
          <a:lstStyle/>
          <a:p>
            <a:pPr>
              <a:defRPr/>
            </a:pPr>
            <a:r>
              <a:rPr smtClean="0"/>
              <a:t>串讲：权限和角色 </a:t>
            </a:r>
            <a:endParaRPr dirty="0"/>
          </a:p>
        </p:txBody>
      </p:sp>
      <p:sp>
        <p:nvSpPr>
          <p:cNvPr id="107523" name="Rectangle 3"/>
          <p:cNvSpPr>
            <a:spLocks noGrp="1" noChangeArrowheads="1"/>
          </p:cNvSpPr>
          <p:nvPr>
            <p:ph idx="1"/>
          </p:nvPr>
        </p:nvSpPr>
        <p:spPr>
          <a:xfrm>
            <a:off x="784224" y="1142984"/>
            <a:ext cx="8002617" cy="5143500"/>
          </a:xfrm>
        </p:spPr>
        <p:txBody>
          <a:bodyPr/>
          <a:lstStyle/>
          <a:p>
            <a:pPr>
              <a:defRPr/>
            </a:pPr>
            <a:r>
              <a:rPr lang="zh-CN" altLang="en-US" dirty="0" smtClean="0"/>
              <a:t>权限指执行特定类型</a:t>
            </a:r>
            <a:r>
              <a:rPr lang="en-US" altLang="zh-CN" dirty="0" smtClean="0"/>
              <a:t>SQL </a:t>
            </a:r>
            <a:r>
              <a:rPr lang="zh-CN" altLang="en-US" dirty="0" smtClean="0"/>
              <a:t>命令或访问其他对象的权利</a:t>
            </a:r>
          </a:p>
          <a:p>
            <a:pPr>
              <a:defRPr/>
            </a:pPr>
            <a:r>
              <a:rPr lang="zh-CN" altLang="en-US" dirty="0" smtClean="0"/>
              <a:t>系统权限和对象权限</a:t>
            </a:r>
          </a:p>
          <a:p>
            <a:pPr lvl="1">
              <a:defRPr/>
            </a:pPr>
            <a:r>
              <a:rPr lang="zh-CN" altLang="en-US" dirty="0" smtClean="0"/>
              <a:t>系统权限允许用户执行某些数据库操作</a:t>
            </a:r>
          </a:p>
          <a:p>
            <a:pPr lvl="1">
              <a:defRPr/>
            </a:pPr>
            <a:r>
              <a:rPr lang="zh-CN" altLang="en-US" dirty="0" smtClean="0"/>
              <a:t>对象权限允许用户对某一特定对象执行特定的操作</a:t>
            </a:r>
          </a:p>
          <a:p>
            <a:pPr>
              <a:defRPr/>
            </a:pPr>
            <a:endParaRPr lang="zh-CN" altLang="en-US" dirty="0" smtClean="0"/>
          </a:p>
          <a:p>
            <a:pPr>
              <a:defRPr/>
            </a:pPr>
            <a:r>
              <a:rPr lang="zh-CN" altLang="en-US" dirty="0" smtClean="0"/>
              <a:t>角色是具有名称的一组权限的组合</a:t>
            </a:r>
          </a:p>
          <a:p>
            <a:pPr>
              <a:defRPr/>
            </a:pPr>
            <a:r>
              <a:rPr lang="zh-CN" altLang="en-US" dirty="0" smtClean="0"/>
              <a:t>常用系统预定义角色</a:t>
            </a:r>
          </a:p>
          <a:p>
            <a:pPr lvl="1">
              <a:defRPr/>
            </a:pPr>
            <a:r>
              <a:rPr lang="en-US" altLang="zh-CN" dirty="0" smtClean="0"/>
              <a:t>CONNECT</a:t>
            </a:r>
            <a:r>
              <a:rPr lang="zh-CN" altLang="en-US" dirty="0" smtClean="0"/>
              <a:t>：临时用户</a:t>
            </a:r>
          </a:p>
          <a:p>
            <a:pPr lvl="1">
              <a:defRPr/>
            </a:pPr>
            <a:r>
              <a:rPr lang="en-US" altLang="zh-CN" dirty="0" smtClean="0"/>
              <a:t>RESOURCE</a:t>
            </a:r>
            <a:r>
              <a:rPr lang="zh-CN" altLang="en-US" dirty="0" smtClean="0"/>
              <a:t>：更为可靠和正式的用户</a:t>
            </a:r>
          </a:p>
          <a:p>
            <a:pPr lvl="1">
              <a:defRPr/>
            </a:pPr>
            <a:r>
              <a:rPr lang="en-US" altLang="zh-CN" dirty="0" smtClean="0"/>
              <a:t>DBA</a:t>
            </a:r>
            <a:r>
              <a:rPr lang="zh-CN" altLang="en-US" dirty="0" smtClean="0"/>
              <a:t>：数据库管理员角色，拥有管理数据库的最高权限</a:t>
            </a:r>
            <a:endParaRPr lang="zh-CN" altLang="en-US" dirty="0"/>
          </a:p>
        </p:txBody>
      </p:sp>
      <p:sp>
        <p:nvSpPr>
          <p:cNvPr id="107524" name="AutoShape 4"/>
          <p:cNvSpPr>
            <a:spLocks noChangeArrowheads="1"/>
          </p:cNvSpPr>
          <p:nvPr/>
        </p:nvSpPr>
        <p:spPr bwMode="auto">
          <a:xfrm>
            <a:off x="2627313" y="3429000"/>
            <a:ext cx="4464050" cy="317500"/>
          </a:xfrm>
          <a:prstGeom prst="roundRect">
            <a:avLst/>
          </a:prstGeom>
          <a:solidFill>
            <a:schemeClr val="accent1">
              <a:lumMod val="20000"/>
              <a:lumOff val="80000"/>
            </a:schemeClr>
          </a:solidFill>
          <a:ln w="19050">
            <a:solidFill>
              <a:schemeClr val="accent1"/>
            </a:solidFill>
          </a:ln>
        </p:spPr>
        <p:txBody>
          <a:bodyPr anchor="ctr"/>
          <a:lstStyle/>
          <a:p>
            <a:pPr algn="ctr">
              <a:defRPr/>
            </a:pPr>
            <a:r>
              <a:rPr lang="zh-CN" altLang="en-US" b="1" dirty="0">
                <a:latin typeface="微软雅黑" pitchFamily="34" charset="-122"/>
                <a:ea typeface="微软雅黑" pitchFamily="34" charset="-122"/>
              </a:rPr>
              <a:t>为了简化权限管理，引入了角色的概念</a:t>
            </a:r>
          </a:p>
        </p:txBody>
      </p:sp>
      <p:sp>
        <p:nvSpPr>
          <p:cNvPr id="107525" name="AutoShape 5"/>
          <p:cNvSpPr>
            <a:spLocks noChangeArrowheads="1"/>
          </p:cNvSpPr>
          <p:nvPr/>
        </p:nvSpPr>
        <p:spPr bwMode="auto">
          <a:xfrm>
            <a:off x="2786063" y="857232"/>
            <a:ext cx="3024187" cy="317500"/>
          </a:xfrm>
          <a:prstGeom prst="roundRect">
            <a:avLst/>
          </a:prstGeom>
          <a:solidFill>
            <a:schemeClr val="accent1">
              <a:lumMod val="20000"/>
              <a:lumOff val="80000"/>
            </a:schemeClr>
          </a:solidFill>
          <a:ln w="19050">
            <a:solidFill>
              <a:schemeClr val="accent1"/>
            </a:solidFill>
          </a:ln>
        </p:spPr>
        <p:txBody>
          <a:bodyPr anchor="ctr"/>
          <a:lstStyle/>
          <a:p>
            <a:pPr algn="ctr">
              <a:defRPr/>
            </a:pPr>
            <a:r>
              <a:rPr lang="zh-CN" altLang="en-US" b="1" dirty="0">
                <a:latin typeface="微软雅黑" pitchFamily="34" charset="-122"/>
                <a:ea typeface="微软雅黑" pitchFamily="34" charset="-122"/>
              </a:rPr>
              <a:t>用户必须赋予相应的权限</a:t>
            </a:r>
          </a:p>
        </p:txBody>
      </p:sp>
      <p:sp>
        <p:nvSpPr>
          <p:cNvPr id="7" name="灯片编号占位符 6"/>
          <p:cNvSpPr>
            <a:spLocks noGrp="1"/>
          </p:cNvSpPr>
          <p:nvPr>
            <p:ph type="sldNum" sz="quarter" idx="10"/>
          </p:nvPr>
        </p:nvSpPr>
        <p:spPr/>
        <p:txBody>
          <a:bodyPr/>
          <a:lstStyle/>
          <a:p>
            <a:pPr>
              <a:defRPr/>
            </a:pPr>
            <a:fld id="{B46F1C6C-1131-4A6A-8D25-C66B598E60FD}" type="slidenum">
              <a:rPr lang="zh-CN" altLang="en-US" smtClean="0"/>
              <a:pPr>
                <a:defRPr/>
              </a:pPr>
              <a:t>19</a:t>
            </a:fld>
            <a:r>
              <a:rPr lang="en-US" altLang="zh-CN" smtClean="0"/>
              <a:t>/48</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7525"/>
                                        </p:tgtEl>
                                        <p:attrNameLst>
                                          <p:attrName>style.visibility</p:attrName>
                                        </p:attrNameLst>
                                      </p:cBhvr>
                                      <p:to>
                                        <p:strVal val="visible"/>
                                      </p:to>
                                    </p:set>
                                    <p:animEffect transition="in" filter="wipe(left)">
                                      <p:cBhvr>
                                        <p:cTn id="7" dur="500"/>
                                        <p:tgtEl>
                                          <p:spTgt spid="107525"/>
                                        </p:tgtEl>
                                      </p:cBhvr>
                                    </p:animEffect>
                                  </p:childTnLst>
                                </p:cTn>
                              </p:par>
                            </p:childTnLst>
                          </p:cTn>
                        </p:par>
                        <p:par>
                          <p:cTn id="8" fill="hold" nodeType="with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07523">
                                            <p:txEl>
                                              <p:pRg st="0" end="0"/>
                                            </p:txEl>
                                          </p:spTgt>
                                        </p:tgtEl>
                                        <p:attrNameLst>
                                          <p:attrName>style.visibility</p:attrName>
                                        </p:attrNameLst>
                                      </p:cBhvr>
                                      <p:to>
                                        <p:strVal val="visible"/>
                                      </p:to>
                                    </p:set>
                                    <p:animEffect transition="in" filter="wipe(left)">
                                      <p:cBhvr>
                                        <p:cTn id="11" dur="500"/>
                                        <p:tgtEl>
                                          <p:spTgt spid="107523">
                                            <p:txEl>
                                              <p:pRg st="0" end="0"/>
                                            </p:txEl>
                                          </p:spTgt>
                                        </p:tgtEl>
                                      </p:cBhvr>
                                    </p:animEffect>
                                  </p:childTnLst>
                                </p:cTn>
                              </p:par>
                              <p:par>
                                <p:cTn id="12" presetID="22" presetClass="entr" presetSubtype="8" fill="hold" nodeType="withEffect">
                                  <p:stCondLst>
                                    <p:cond delay="0"/>
                                  </p:stCondLst>
                                  <p:childTnLst>
                                    <p:set>
                                      <p:cBhvr>
                                        <p:cTn id="13" dur="1" fill="hold">
                                          <p:stCondLst>
                                            <p:cond delay="0"/>
                                          </p:stCondLst>
                                        </p:cTn>
                                        <p:tgtEl>
                                          <p:spTgt spid="107523">
                                            <p:txEl>
                                              <p:pRg st="1" end="1"/>
                                            </p:txEl>
                                          </p:spTgt>
                                        </p:tgtEl>
                                        <p:attrNameLst>
                                          <p:attrName>style.visibility</p:attrName>
                                        </p:attrNameLst>
                                      </p:cBhvr>
                                      <p:to>
                                        <p:strVal val="visible"/>
                                      </p:to>
                                    </p:set>
                                    <p:animEffect transition="in" filter="wipe(left)">
                                      <p:cBhvr>
                                        <p:cTn id="14" dur="500"/>
                                        <p:tgtEl>
                                          <p:spTgt spid="107523">
                                            <p:txEl>
                                              <p:pRg st="1" end="1"/>
                                            </p:txEl>
                                          </p:spTgt>
                                        </p:tgtEl>
                                      </p:cBhvr>
                                    </p:animEffect>
                                  </p:childTnLst>
                                </p:cTn>
                              </p:par>
                              <p:par>
                                <p:cTn id="15" presetID="22" presetClass="entr" presetSubtype="8" fill="hold" nodeType="withEffect">
                                  <p:stCondLst>
                                    <p:cond delay="0"/>
                                  </p:stCondLst>
                                  <p:childTnLst>
                                    <p:set>
                                      <p:cBhvr>
                                        <p:cTn id="16" dur="1" fill="hold">
                                          <p:stCondLst>
                                            <p:cond delay="0"/>
                                          </p:stCondLst>
                                        </p:cTn>
                                        <p:tgtEl>
                                          <p:spTgt spid="107523">
                                            <p:txEl>
                                              <p:pRg st="2" end="2"/>
                                            </p:txEl>
                                          </p:spTgt>
                                        </p:tgtEl>
                                        <p:attrNameLst>
                                          <p:attrName>style.visibility</p:attrName>
                                        </p:attrNameLst>
                                      </p:cBhvr>
                                      <p:to>
                                        <p:strVal val="visible"/>
                                      </p:to>
                                    </p:set>
                                    <p:animEffect transition="in" filter="wipe(left)">
                                      <p:cBhvr>
                                        <p:cTn id="17" dur="500"/>
                                        <p:tgtEl>
                                          <p:spTgt spid="107523">
                                            <p:txEl>
                                              <p:pRg st="2" end="2"/>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107523">
                                            <p:txEl>
                                              <p:pRg st="3" end="3"/>
                                            </p:txEl>
                                          </p:spTgt>
                                        </p:tgtEl>
                                        <p:attrNameLst>
                                          <p:attrName>style.visibility</p:attrName>
                                        </p:attrNameLst>
                                      </p:cBhvr>
                                      <p:to>
                                        <p:strVal val="visible"/>
                                      </p:to>
                                    </p:set>
                                    <p:animEffect transition="in" filter="wipe(left)">
                                      <p:cBhvr>
                                        <p:cTn id="20" dur="500"/>
                                        <p:tgtEl>
                                          <p:spTgt spid="107523">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07524"/>
                                        </p:tgtEl>
                                        <p:attrNameLst>
                                          <p:attrName>style.visibility</p:attrName>
                                        </p:attrNameLst>
                                      </p:cBhvr>
                                      <p:to>
                                        <p:strVal val="visible"/>
                                      </p:to>
                                    </p:set>
                                    <p:animEffect transition="in" filter="wipe(left)">
                                      <p:cBhvr>
                                        <p:cTn id="25" dur="500"/>
                                        <p:tgtEl>
                                          <p:spTgt spid="107524"/>
                                        </p:tgtEl>
                                      </p:cBhvr>
                                    </p:animEffect>
                                  </p:childTnLst>
                                </p:cTn>
                              </p:par>
                            </p:childTnLst>
                          </p:cTn>
                        </p:par>
                        <p:par>
                          <p:cTn id="26" fill="hold" nodeType="with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107523">
                                            <p:txEl>
                                              <p:pRg st="5" end="5"/>
                                            </p:txEl>
                                          </p:spTgt>
                                        </p:tgtEl>
                                        <p:attrNameLst>
                                          <p:attrName>style.visibility</p:attrName>
                                        </p:attrNameLst>
                                      </p:cBhvr>
                                      <p:to>
                                        <p:strVal val="visible"/>
                                      </p:to>
                                    </p:set>
                                    <p:animEffect transition="in" filter="wipe(left)">
                                      <p:cBhvr>
                                        <p:cTn id="29" dur="500"/>
                                        <p:tgtEl>
                                          <p:spTgt spid="107523">
                                            <p:txEl>
                                              <p:pRg st="5" end="5"/>
                                            </p:tx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107523">
                                            <p:txEl>
                                              <p:pRg st="6" end="6"/>
                                            </p:txEl>
                                          </p:spTgt>
                                        </p:tgtEl>
                                        <p:attrNameLst>
                                          <p:attrName>style.visibility</p:attrName>
                                        </p:attrNameLst>
                                      </p:cBhvr>
                                      <p:to>
                                        <p:strVal val="visible"/>
                                      </p:to>
                                    </p:set>
                                    <p:animEffect transition="in" filter="wipe(left)">
                                      <p:cBhvr>
                                        <p:cTn id="32" dur="500"/>
                                        <p:tgtEl>
                                          <p:spTgt spid="107523">
                                            <p:txEl>
                                              <p:pRg st="6" end="6"/>
                                            </p:txEl>
                                          </p:spTgt>
                                        </p:tgtEl>
                                      </p:cBhvr>
                                    </p:animEffect>
                                  </p:childTnLst>
                                </p:cTn>
                              </p:par>
                              <p:par>
                                <p:cTn id="33" presetID="22" presetClass="entr" presetSubtype="8" fill="hold" nodeType="withEffect">
                                  <p:stCondLst>
                                    <p:cond delay="0"/>
                                  </p:stCondLst>
                                  <p:childTnLst>
                                    <p:set>
                                      <p:cBhvr>
                                        <p:cTn id="34" dur="1" fill="hold">
                                          <p:stCondLst>
                                            <p:cond delay="0"/>
                                          </p:stCondLst>
                                        </p:cTn>
                                        <p:tgtEl>
                                          <p:spTgt spid="107523">
                                            <p:txEl>
                                              <p:pRg st="7" end="7"/>
                                            </p:txEl>
                                          </p:spTgt>
                                        </p:tgtEl>
                                        <p:attrNameLst>
                                          <p:attrName>style.visibility</p:attrName>
                                        </p:attrNameLst>
                                      </p:cBhvr>
                                      <p:to>
                                        <p:strVal val="visible"/>
                                      </p:to>
                                    </p:set>
                                    <p:animEffect transition="in" filter="wipe(left)">
                                      <p:cBhvr>
                                        <p:cTn id="35" dur="500"/>
                                        <p:tgtEl>
                                          <p:spTgt spid="107523">
                                            <p:txEl>
                                              <p:pRg st="7" end="7"/>
                                            </p:txEl>
                                          </p:spTgt>
                                        </p:tgtEl>
                                      </p:cBhvr>
                                    </p:animEffect>
                                  </p:childTnLst>
                                </p:cTn>
                              </p:par>
                              <p:par>
                                <p:cTn id="36" presetID="22" presetClass="entr" presetSubtype="8" fill="hold" nodeType="withEffect">
                                  <p:stCondLst>
                                    <p:cond delay="0"/>
                                  </p:stCondLst>
                                  <p:childTnLst>
                                    <p:set>
                                      <p:cBhvr>
                                        <p:cTn id="37" dur="1" fill="hold">
                                          <p:stCondLst>
                                            <p:cond delay="0"/>
                                          </p:stCondLst>
                                        </p:cTn>
                                        <p:tgtEl>
                                          <p:spTgt spid="107523">
                                            <p:txEl>
                                              <p:pRg st="8" end="8"/>
                                            </p:txEl>
                                          </p:spTgt>
                                        </p:tgtEl>
                                        <p:attrNameLst>
                                          <p:attrName>style.visibility</p:attrName>
                                        </p:attrNameLst>
                                      </p:cBhvr>
                                      <p:to>
                                        <p:strVal val="visible"/>
                                      </p:to>
                                    </p:set>
                                    <p:animEffect transition="in" filter="wipe(left)">
                                      <p:cBhvr>
                                        <p:cTn id="38" dur="500"/>
                                        <p:tgtEl>
                                          <p:spTgt spid="107523">
                                            <p:txEl>
                                              <p:pRg st="8" end="8"/>
                                            </p:txEl>
                                          </p:spTgt>
                                        </p:tgtEl>
                                      </p:cBhvr>
                                    </p:animEffect>
                                  </p:childTnLst>
                                </p:cTn>
                              </p:par>
                              <p:par>
                                <p:cTn id="39" presetID="22" presetClass="entr" presetSubtype="8" fill="hold" nodeType="withEffect">
                                  <p:stCondLst>
                                    <p:cond delay="0"/>
                                  </p:stCondLst>
                                  <p:childTnLst>
                                    <p:set>
                                      <p:cBhvr>
                                        <p:cTn id="40" dur="1" fill="hold">
                                          <p:stCondLst>
                                            <p:cond delay="0"/>
                                          </p:stCondLst>
                                        </p:cTn>
                                        <p:tgtEl>
                                          <p:spTgt spid="107523">
                                            <p:txEl>
                                              <p:pRg st="9" end="9"/>
                                            </p:txEl>
                                          </p:spTgt>
                                        </p:tgtEl>
                                        <p:attrNameLst>
                                          <p:attrName>style.visibility</p:attrName>
                                        </p:attrNameLst>
                                      </p:cBhvr>
                                      <p:to>
                                        <p:strVal val="visible"/>
                                      </p:to>
                                    </p:set>
                                    <p:animEffect transition="in" filter="wipe(left)">
                                      <p:cBhvr>
                                        <p:cTn id="41" dur="500"/>
                                        <p:tgtEl>
                                          <p:spTgt spid="10752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4" grpId="0" animBg="1"/>
      <p:bldP spid="1075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86644" y="285728"/>
            <a:ext cx="1677968" cy="523220"/>
          </a:xfrm>
        </p:spPr>
        <p:txBody>
          <a:bodyPr/>
          <a:lstStyle/>
          <a:p>
            <a:r>
              <a:rPr altLang="en-US" dirty="0" smtClean="0"/>
              <a:t>预习检查</a:t>
            </a:r>
            <a:endParaRPr lang="zh-CN" altLang="en-US" dirty="0"/>
          </a:p>
        </p:txBody>
      </p:sp>
      <p:sp>
        <p:nvSpPr>
          <p:cNvPr id="3" name="内容占位符 2"/>
          <p:cNvSpPr>
            <a:spLocks noGrp="1"/>
          </p:cNvSpPr>
          <p:nvPr>
            <p:ph idx="1"/>
          </p:nvPr>
        </p:nvSpPr>
        <p:spPr/>
        <p:txBody>
          <a:bodyPr/>
          <a:lstStyle/>
          <a:p>
            <a:pPr>
              <a:defRPr/>
            </a:pPr>
            <a:r>
              <a:rPr lang="zh-CN" altLang="en-US" dirty="0" smtClean="0"/>
              <a:t>什么是表空间？</a:t>
            </a:r>
            <a:endParaRPr lang="en-US" altLang="zh-CN" dirty="0" smtClean="0"/>
          </a:p>
          <a:p>
            <a:pPr>
              <a:defRPr/>
            </a:pPr>
            <a:r>
              <a:rPr lang="en-US" altLang="zh-CN" dirty="0" smtClean="0"/>
              <a:t>Oracle</a:t>
            </a:r>
            <a:r>
              <a:rPr lang="zh-CN" altLang="en-US" dirty="0" smtClean="0"/>
              <a:t>中如何实现用户管理？</a:t>
            </a:r>
          </a:p>
          <a:p>
            <a:pPr>
              <a:defRPr/>
            </a:pPr>
            <a:r>
              <a:rPr lang="en-US" altLang="zh-CN" dirty="0" smtClean="0"/>
              <a:t>Oracle</a:t>
            </a:r>
            <a:r>
              <a:rPr lang="zh-CN" altLang="en-US" dirty="0" smtClean="0"/>
              <a:t>有哪几种同义词？它们之间有什么区别？</a:t>
            </a:r>
            <a:endParaRPr lang="en-US" altLang="zh-CN" dirty="0" smtClean="0"/>
          </a:p>
          <a:p>
            <a:pPr>
              <a:defRPr/>
            </a:pPr>
            <a:r>
              <a:rPr lang="zh-CN" altLang="en-US" dirty="0" smtClean="0"/>
              <a:t>简述</a:t>
            </a:r>
            <a:r>
              <a:rPr lang="en-US" altLang="zh-CN" dirty="0" smtClean="0"/>
              <a:t>Oracle</a:t>
            </a:r>
            <a:r>
              <a:rPr lang="zh-CN" altLang="en-US" dirty="0" smtClean="0"/>
              <a:t>数据库中分区表的作用</a:t>
            </a:r>
            <a:endParaRPr lang="en-US" altLang="zh-CN" dirty="0" smtClean="0">
              <a:solidFill>
                <a:srgbClr val="FF0000"/>
              </a:solidFill>
            </a:endParaRPr>
          </a:p>
          <a:p>
            <a:endParaRPr lang="zh-CN" altLang="en-US" dirty="0"/>
          </a:p>
        </p:txBody>
      </p:sp>
      <p:grpSp>
        <p:nvGrpSpPr>
          <p:cNvPr id="5" name="组合 4"/>
          <p:cNvGrpSpPr>
            <a:grpSpLocks/>
          </p:cNvGrpSpPr>
          <p:nvPr/>
        </p:nvGrpSpPr>
        <p:grpSpPr bwMode="auto">
          <a:xfrm>
            <a:off x="0" y="600075"/>
            <a:ext cx="1619250" cy="736600"/>
            <a:chOff x="0" y="600123"/>
            <a:chExt cx="1619672" cy="736273"/>
          </a:xfrm>
        </p:grpSpPr>
        <p:sp>
          <p:nvSpPr>
            <p:cNvPr id="6" name="TextBox 5"/>
            <p:cNvSpPr txBox="1"/>
            <p:nvPr/>
          </p:nvSpPr>
          <p:spPr>
            <a:xfrm>
              <a:off x="403330" y="620752"/>
              <a:ext cx="1216342" cy="399872"/>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itchFamily="49" charset="-122"/>
                  <a:ea typeface="黑体" pitchFamily="49" charset="-122"/>
                </a:rPr>
                <a:t>集中测试</a:t>
              </a:r>
            </a:p>
          </p:txBody>
        </p:sp>
        <p:pic>
          <p:nvPicPr>
            <p:cNvPr id="7" name="Picture 16" descr="C:\Users\meng.zhang\Desktop\ACCP7.0模版图标规范\s副本.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0123"/>
              <a:ext cx="500066" cy="512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 descr="C:\Users\meng.zhang\Desktop\ACCP7.0模版图标规范\us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955" y="833775"/>
              <a:ext cx="502621" cy="502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灯片编号占位符 8"/>
          <p:cNvSpPr>
            <a:spLocks noGrp="1"/>
          </p:cNvSpPr>
          <p:nvPr>
            <p:ph type="sldNum" sz="quarter" idx="10"/>
          </p:nvPr>
        </p:nvSpPr>
        <p:spPr/>
        <p:txBody>
          <a:bodyPr/>
          <a:lstStyle/>
          <a:p>
            <a:pPr>
              <a:defRPr/>
            </a:pPr>
            <a:fld id="{B46F1C6C-1131-4A6A-8D25-C66B598E60FD}" type="slidenum">
              <a:rPr lang="zh-CN" altLang="en-US" smtClean="0"/>
              <a:pPr>
                <a:defRPr/>
              </a:pPr>
              <a:t>2</a:t>
            </a:fld>
            <a:r>
              <a:rPr lang="en-US" altLang="zh-CN" smtClean="0"/>
              <a:t>/48</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5795963" y="285750"/>
            <a:ext cx="3168650" cy="523875"/>
          </a:xfrm>
        </p:spPr>
        <p:txBody>
          <a:bodyPr/>
          <a:lstStyle/>
          <a:p>
            <a:pPr>
              <a:defRPr/>
            </a:pPr>
            <a:r>
              <a:rPr smtClean="0"/>
              <a:t>串讲：权限和角色</a:t>
            </a:r>
            <a:endParaRPr dirty="0"/>
          </a:p>
        </p:txBody>
      </p:sp>
      <p:sp>
        <p:nvSpPr>
          <p:cNvPr id="108547" name="Rectangle 3"/>
          <p:cNvSpPr>
            <a:spLocks noGrp="1" noChangeArrowheads="1"/>
          </p:cNvSpPr>
          <p:nvPr>
            <p:ph idx="1"/>
          </p:nvPr>
        </p:nvSpPr>
        <p:spPr>
          <a:xfrm>
            <a:off x="784225" y="1214438"/>
            <a:ext cx="7645400" cy="5143500"/>
          </a:xfrm>
        </p:spPr>
        <p:txBody>
          <a:bodyPr/>
          <a:lstStyle/>
          <a:p>
            <a:pPr>
              <a:defRPr/>
            </a:pPr>
            <a:endParaRPr lang="en-US" altLang="zh-CN" smtClean="0"/>
          </a:p>
          <a:p>
            <a:pPr>
              <a:defRPr/>
            </a:pPr>
            <a:endParaRPr lang="en-US" altLang="zh-CN" smtClean="0"/>
          </a:p>
          <a:p>
            <a:pPr>
              <a:defRPr/>
            </a:pPr>
            <a:endParaRPr lang="en-US" altLang="zh-CN" smtClean="0"/>
          </a:p>
          <a:p>
            <a:pPr>
              <a:defRPr/>
            </a:pPr>
            <a:endParaRPr lang="en-US" altLang="zh-CN" smtClean="0"/>
          </a:p>
          <a:p>
            <a:pPr>
              <a:defRPr/>
            </a:pPr>
            <a:endParaRPr lang="en-US" altLang="zh-CN" smtClean="0"/>
          </a:p>
          <a:p>
            <a:pPr>
              <a:defRPr/>
            </a:pPr>
            <a:endParaRPr lang="en-US" altLang="zh-CN" dirty="0"/>
          </a:p>
        </p:txBody>
      </p:sp>
      <p:sp>
        <p:nvSpPr>
          <p:cNvPr id="108548" name="AutoShape 4"/>
          <p:cNvSpPr>
            <a:spLocks noChangeArrowheads="1"/>
          </p:cNvSpPr>
          <p:nvPr/>
        </p:nvSpPr>
        <p:spPr bwMode="auto">
          <a:xfrm>
            <a:off x="1785938" y="2344738"/>
            <a:ext cx="5903912" cy="1941512"/>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223838" lvl="1" indent="-223838" defTabSz="723900">
              <a:lnSpc>
                <a:spcPct val="150000"/>
              </a:lnSpc>
              <a:buClr>
                <a:schemeClr val="folHlink"/>
              </a:buClr>
              <a:buSzPct val="60000"/>
              <a:tabLst>
                <a:tab pos="444500" algn="l"/>
              </a:tabLst>
              <a:defRPr/>
            </a:pPr>
            <a:r>
              <a:rPr lang="en-US" altLang="zh-CN" b="1" dirty="0">
                <a:latin typeface="+mn-ea"/>
                <a:ea typeface="+mn-ea"/>
                <a:cs typeface="Arial" pitchFamily="34" charset="0"/>
              </a:rPr>
              <a:t>--</a:t>
            </a:r>
            <a:r>
              <a:rPr lang="zh-CN" altLang="en-US" b="1" dirty="0">
                <a:latin typeface="+mn-ea"/>
                <a:ea typeface="+mn-ea"/>
                <a:cs typeface="Arial" pitchFamily="34" charset="0"/>
              </a:rPr>
              <a:t>分配权限或角色</a:t>
            </a:r>
          </a:p>
          <a:p>
            <a:pPr marL="223838" lvl="1" indent="-223838" defTabSz="723900">
              <a:lnSpc>
                <a:spcPct val="150000"/>
              </a:lnSpc>
              <a:buClr>
                <a:schemeClr val="folHlink"/>
              </a:buClr>
              <a:buSzPct val="60000"/>
              <a:tabLst>
                <a:tab pos="444500" algn="l"/>
              </a:tabLst>
              <a:defRPr/>
            </a:pPr>
            <a:r>
              <a:rPr lang="en-US" altLang="zh-CN" b="1" dirty="0" err="1">
                <a:latin typeface="Arial" pitchFamily="34" charset="0"/>
                <a:ea typeface="Arial Unicode MS" pitchFamily="34" charset="-122"/>
                <a:cs typeface="Arial" pitchFamily="34" charset="0"/>
              </a:rPr>
              <a:t>GRANT  privileges or role TO user;</a:t>
            </a:r>
          </a:p>
          <a:p>
            <a:pPr marL="223838" lvl="1" indent="-223838" defTabSz="723900">
              <a:lnSpc>
                <a:spcPct val="150000"/>
              </a:lnSpc>
              <a:buClr>
                <a:schemeClr val="folHlink"/>
              </a:buClr>
              <a:buSzPct val="60000"/>
              <a:tabLst>
                <a:tab pos="444500" algn="l"/>
              </a:tabLst>
              <a:defRPr/>
            </a:pPr>
            <a:r>
              <a:rPr lang="en-US" altLang="zh-CN" b="1" dirty="0">
                <a:latin typeface="黑体" pitchFamily="49" charset="-122"/>
                <a:ea typeface="黑体" pitchFamily="49" charset="-122"/>
                <a:cs typeface="Arial" pitchFamily="34" charset="0"/>
              </a:rPr>
              <a:t>--</a:t>
            </a:r>
            <a:r>
              <a:rPr lang="zh-CN" altLang="en-US" b="1" dirty="0">
                <a:latin typeface="黑体" pitchFamily="49" charset="-122"/>
                <a:ea typeface="黑体" pitchFamily="49" charset="-122"/>
                <a:cs typeface="Arial" pitchFamily="34" charset="0"/>
              </a:rPr>
              <a:t>撤销权限或角色</a:t>
            </a:r>
          </a:p>
          <a:p>
            <a:pPr marL="223838" lvl="1" indent="-223838" defTabSz="723900">
              <a:lnSpc>
                <a:spcPct val="150000"/>
              </a:lnSpc>
              <a:buClr>
                <a:schemeClr val="folHlink"/>
              </a:buClr>
              <a:buSzPct val="60000"/>
              <a:tabLst>
                <a:tab pos="444500" algn="l"/>
              </a:tabLst>
              <a:defRPr/>
            </a:pPr>
            <a:r>
              <a:rPr lang="en-US" altLang="zh-CN" b="1" dirty="0" err="1">
                <a:latin typeface="Arial" pitchFamily="34" charset="0"/>
                <a:ea typeface="Arial Unicode MS" pitchFamily="34" charset="-122"/>
                <a:cs typeface="Arial" pitchFamily="34" charset="0"/>
              </a:rPr>
              <a:t>REVOKE  privileges or role FROM user;</a:t>
            </a:r>
          </a:p>
        </p:txBody>
      </p:sp>
      <p:pic>
        <p:nvPicPr>
          <p:cNvPr id="31750" name="Picture 3" descr="E:\模板设计\s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43063"/>
            <a:ext cx="1219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4"/>
          <p:cNvGrpSpPr>
            <a:grpSpLocks/>
          </p:cNvGrpSpPr>
          <p:nvPr/>
        </p:nvGrpSpPr>
        <p:grpSpPr bwMode="auto">
          <a:xfrm>
            <a:off x="2357438" y="5572125"/>
            <a:ext cx="4572000" cy="428625"/>
            <a:chOff x="3143240" y="5143512"/>
            <a:chExt cx="4572032" cy="428628"/>
          </a:xfrm>
        </p:grpSpPr>
        <p:sp>
          <p:nvSpPr>
            <p:cNvPr id="12" name="圆角矩形 11"/>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3" name="圆角矩形 12"/>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31758"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bwMode="auto">
            <a:xfrm>
              <a:off x="3962396" y="5187962"/>
              <a:ext cx="2786081" cy="338140"/>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3</a:t>
              </a:r>
              <a:r>
                <a:rPr lang="zh-CN" altLang="en-US" sz="1600" b="1" spc="300" dirty="0">
                  <a:solidFill>
                    <a:srgbClr val="FBFFFE"/>
                  </a:solidFill>
                  <a:latin typeface="微软雅黑" pitchFamily="34" charset="-122"/>
                  <a:ea typeface="微软雅黑" pitchFamily="34" charset="-122"/>
                </a:rPr>
                <a:t>：给用户授权</a:t>
              </a:r>
            </a:p>
          </p:txBody>
        </p:sp>
      </p:grpSp>
      <p:sp>
        <p:nvSpPr>
          <p:cNvPr id="14" name="灯片编号占位符 13"/>
          <p:cNvSpPr>
            <a:spLocks noGrp="1"/>
          </p:cNvSpPr>
          <p:nvPr>
            <p:ph type="sldNum" sz="quarter" idx="10"/>
          </p:nvPr>
        </p:nvSpPr>
        <p:spPr/>
        <p:txBody>
          <a:bodyPr/>
          <a:lstStyle/>
          <a:p>
            <a:pPr>
              <a:defRPr/>
            </a:pPr>
            <a:fld id="{B46F1C6C-1131-4A6A-8D25-C66B598E60FD}" type="slidenum">
              <a:rPr lang="zh-CN" altLang="en-US" smtClean="0"/>
              <a:pPr>
                <a:defRPr/>
              </a:pPr>
              <a:t>20</a:t>
            </a:fld>
            <a:r>
              <a:rPr lang="en-US" altLang="zh-CN" smtClean="0"/>
              <a:t>/48</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067175" y="285750"/>
            <a:ext cx="4897438" cy="523875"/>
          </a:xfrm>
        </p:spPr>
        <p:txBody>
          <a:bodyPr/>
          <a:lstStyle/>
          <a:p>
            <a:pPr>
              <a:defRPr/>
            </a:pPr>
            <a:r>
              <a:rPr dirty="0" smtClean="0"/>
              <a:t>学员操作</a:t>
            </a:r>
            <a:r>
              <a:rPr lang="en-US" altLang="zh-CN" dirty="0" smtClean="0"/>
              <a:t>—</a:t>
            </a:r>
            <a:r>
              <a:rPr dirty="0" smtClean="0"/>
              <a:t>创建表空间和用户</a:t>
            </a:r>
          </a:p>
        </p:txBody>
      </p:sp>
      <p:sp>
        <p:nvSpPr>
          <p:cNvPr id="33795" name="Rectangle 3"/>
          <p:cNvSpPr>
            <a:spLocks noGrp="1" noChangeArrowheads="1"/>
          </p:cNvSpPr>
          <p:nvPr>
            <p:ph idx="1"/>
          </p:nvPr>
        </p:nvSpPr>
        <p:spPr>
          <a:xfrm>
            <a:off x="784225" y="1214438"/>
            <a:ext cx="7645400" cy="5143500"/>
          </a:xfrm>
        </p:spPr>
        <p:txBody>
          <a:bodyPr/>
          <a:lstStyle/>
          <a:p>
            <a:pPr>
              <a:defRPr/>
            </a:pPr>
            <a:r>
              <a:rPr lang="zh-CN" altLang="en-US" dirty="0" smtClean="0"/>
              <a:t>需求说明</a:t>
            </a:r>
          </a:p>
          <a:p>
            <a:pPr lvl="1">
              <a:defRPr/>
            </a:pPr>
            <a:r>
              <a:rPr lang="zh-CN" altLang="en-US" dirty="0" smtClean="0"/>
              <a:t>以</a:t>
            </a:r>
            <a:r>
              <a:rPr lang="en-US" altLang="zh-CN" dirty="0" smtClean="0"/>
              <a:t>System</a:t>
            </a:r>
            <a:r>
              <a:rPr lang="zh-CN" altLang="en-US" dirty="0" smtClean="0"/>
              <a:t>用户连接</a:t>
            </a:r>
            <a:r>
              <a:rPr lang="en-US" altLang="zh-CN" dirty="0" err="1" smtClean="0"/>
              <a:t>Orcl</a:t>
            </a:r>
            <a:r>
              <a:rPr lang="zh-CN" altLang="en-US" dirty="0" smtClean="0"/>
              <a:t>数据库</a:t>
            </a:r>
            <a:endParaRPr lang="en-US" altLang="zh-CN" dirty="0" smtClean="0"/>
          </a:p>
          <a:p>
            <a:pPr lvl="1">
              <a:defRPr/>
            </a:pPr>
            <a:r>
              <a:rPr lang="zh-CN" altLang="en-US" dirty="0" smtClean="0"/>
              <a:t>创建</a:t>
            </a:r>
            <a:r>
              <a:rPr lang="en-US" altLang="zh-CN" dirty="0" err="1" smtClean="0"/>
              <a:t>tp_o</a:t>
            </a:r>
            <a:r>
              <a:rPr lang="en-US" dirty="0" err="1" smtClean="0"/>
              <a:t>rders</a:t>
            </a:r>
            <a:r>
              <a:rPr lang="zh-CN" altLang="en-US" dirty="0" smtClean="0"/>
              <a:t>表空间大小</a:t>
            </a:r>
            <a:r>
              <a:rPr lang="en-US" dirty="0" smtClean="0"/>
              <a:t>10M</a:t>
            </a:r>
            <a:r>
              <a:rPr lang="zh-CN" altLang="en-US" dirty="0" smtClean="0"/>
              <a:t>，文件大小可自动扩展，允许文件扩展的最大限度为无限制</a:t>
            </a:r>
            <a:endParaRPr lang="en-US" altLang="zh-CN" dirty="0" smtClean="0"/>
          </a:p>
          <a:p>
            <a:pPr lvl="1">
              <a:defRPr/>
            </a:pPr>
            <a:r>
              <a:rPr lang="zh-CN" altLang="en-US" dirty="0" smtClean="0"/>
              <a:t>创建</a:t>
            </a:r>
            <a:r>
              <a:rPr lang="en-US" dirty="0" err="1" smtClean="0"/>
              <a:t>A_oe</a:t>
            </a:r>
            <a:r>
              <a:rPr lang="zh-CN" altLang="en-US" dirty="0" smtClean="0"/>
              <a:t>用户的默认表空间为</a:t>
            </a:r>
            <a:r>
              <a:rPr lang="en-US" altLang="zh-CN" dirty="0" err="1" smtClean="0"/>
              <a:t>tp_o</a:t>
            </a:r>
            <a:r>
              <a:rPr lang="en-US" dirty="0" err="1" smtClean="0"/>
              <a:t>rders</a:t>
            </a:r>
            <a:r>
              <a:rPr lang="zh-CN" altLang="en-US" dirty="0" smtClean="0"/>
              <a:t>，密码为</a:t>
            </a:r>
            <a:r>
              <a:rPr lang="en-US" dirty="0" err="1" smtClean="0"/>
              <a:t>bdqn</a:t>
            </a:r>
            <a:endParaRPr lang="en-US" dirty="0" smtClean="0"/>
          </a:p>
          <a:p>
            <a:pPr lvl="1">
              <a:defRPr/>
            </a:pPr>
            <a:r>
              <a:rPr lang="zh-CN" altLang="en-US" dirty="0" smtClean="0"/>
              <a:t>授予</a:t>
            </a:r>
            <a:r>
              <a:rPr lang="en-US" dirty="0" smtClean="0"/>
              <a:t>connect</a:t>
            </a:r>
            <a:r>
              <a:rPr lang="zh-CN" altLang="en-US" dirty="0" smtClean="0"/>
              <a:t>、</a:t>
            </a:r>
            <a:r>
              <a:rPr lang="en-US" dirty="0" smtClean="0"/>
              <a:t>resource</a:t>
            </a:r>
            <a:r>
              <a:rPr lang="zh-CN" altLang="en-US" dirty="0" smtClean="0"/>
              <a:t>权限</a:t>
            </a:r>
            <a:endParaRPr lang="en-US" altLang="zh-CN" dirty="0" smtClean="0"/>
          </a:p>
          <a:p>
            <a:pPr lvl="1">
              <a:defRPr/>
            </a:pPr>
            <a:r>
              <a:rPr lang="zh-CN" altLang="en-US" dirty="0" smtClean="0"/>
              <a:t>授予访问</a:t>
            </a:r>
            <a:r>
              <a:rPr lang="en-US" altLang="zh-CN" dirty="0" err="1" smtClean="0"/>
              <a:t>A_hr</a:t>
            </a:r>
            <a:r>
              <a:rPr lang="zh-CN" altLang="en-US" dirty="0" smtClean="0"/>
              <a:t>用户的</a:t>
            </a:r>
            <a:r>
              <a:rPr lang="en-US" altLang="zh-CN" dirty="0" smtClean="0"/>
              <a:t>employee</a:t>
            </a:r>
            <a:r>
              <a:rPr lang="zh-CN" altLang="en-US" dirty="0" smtClean="0"/>
              <a:t>表的权限</a:t>
            </a:r>
          </a:p>
          <a:p>
            <a:pPr lvl="1">
              <a:defRPr/>
            </a:pPr>
            <a:endParaRPr lang="en-US" altLang="zh-CN" dirty="0" smtClean="0"/>
          </a:p>
        </p:txBody>
      </p:sp>
      <p:grpSp>
        <p:nvGrpSpPr>
          <p:cNvPr id="32773" name="组合 66"/>
          <p:cNvGrpSpPr>
            <a:grpSpLocks/>
          </p:cNvGrpSpPr>
          <p:nvPr/>
        </p:nvGrpSpPr>
        <p:grpSpPr bwMode="auto">
          <a:xfrm>
            <a:off x="114300" y="871538"/>
            <a:ext cx="928688" cy="406400"/>
            <a:chOff x="3786182" y="1192962"/>
            <a:chExt cx="928694" cy="406350"/>
          </a:xfrm>
        </p:grpSpPr>
        <p:sp>
          <p:nvSpPr>
            <p:cNvPr id="9" name="TextBox 8"/>
            <p:cNvSpPr txBox="1"/>
            <p:nvPr/>
          </p:nvSpPr>
          <p:spPr>
            <a:xfrm>
              <a:off x="4014783" y="1196137"/>
              <a:ext cx="700093" cy="40000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练习</a:t>
              </a:r>
            </a:p>
          </p:txBody>
        </p:sp>
        <p:pic>
          <p:nvPicPr>
            <p:cNvPr id="32780" name="Picture 2" descr="E:\设计支持\模板设计\Y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182" y="1192962"/>
              <a:ext cx="414476" cy="40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组合 19"/>
          <p:cNvGrpSpPr>
            <a:grpSpLocks/>
          </p:cNvGrpSpPr>
          <p:nvPr/>
        </p:nvGrpSpPr>
        <p:grpSpPr bwMode="auto">
          <a:xfrm>
            <a:off x="3214688" y="5786438"/>
            <a:ext cx="2786062" cy="428625"/>
            <a:chOff x="3714744" y="5143512"/>
            <a:chExt cx="2786082" cy="428628"/>
          </a:xfrm>
        </p:grpSpPr>
        <p:sp>
          <p:nvSpPr>
            <p:cNvPr id="14" name="圆角矩形 13"/>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5" name="TextBox 14"/>
            <p:cNvSpPr txBox="1"/>
            <p:nvPr/>
          </p:nvSpPr>
          <p:spPr bwMode="auto">
            <a:xfrm>
              <a:off x="3962396" y="5187962"/>
              <a:ext cx="2220928" cy="338139"/>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en-US" altLang="zh-CN" sz="1600" b="1" spc="300" dirty="0">
                  <a:solidFill>
                    <a:srgbClr val="FBFFFE"/>
                  </a:solidFill>
                  <a:latin typeface="微软雅黑" pitchFamily="34" charset="-122"/>
                  <a:ea typeface="微软雅黑" pitchFamily="34" charset="-122"/>
                </a:rPr>
                <a:t>20</a:t>
              </a:r>
              <a:r>
                <a:rPr lang="zh-CN" altLang="en-US" sz="1600" b="1" spc="300" dirty="0">
                  <a:solidFill>
                    <a:srgbClr val="FBFFFE"/>
                  </a:solidFill>
                  <a:latin typeface="微软雅黑" pitchFamily="34" charset="-122"/>
                  <a:ea typeface="微软雅黑" pitchFamily="34" charset="-122"/>
                </a:rPr>
                <a:t>分钟</a:t>
              </a:r>
            </a:p>
          </p:txBody>
        </p:sp>
      </p:grpSp>
      <p:sp>
        <p:nvSpPr>
          <p:cNvPr id="11" name="灯片编号占位符 10"/>
          <p:cNvSpPr>
            <a:spLocks noGrp="1"/>
          </p:cNvSpPr>
          <p:nvPr>
            <p:ph type="sldNum" sz="quarter" idx="10"/>
          </p:nvPr>
        </p:nvSpPr>
        <p:spPr/>
        <p:txBody>
          <a:bodyPr/>
          <a:lstStyle/>
          <a:p>
            <a:pPr>
              <a:defRPr/>
            </a:pPr>
            <a:fld id="{B46F1C6C-1131-4A6A-8D25-C66B598E60FD}" type="slidenum">
              <a:rPr lang="zh-CN" altLang="en-US" smtClean="0"/>
              <a:pPr>
                <a:defRPr/>
              </a:pPr>
              <a:t>21</a:t>
            </a:fld>
            <a:r>
              <a:rPr lang="en-US" altLang="zh-CN" smtClean="0"/>
              <a:t>/48</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a:xfrm>
            <a:off x="5786438" y="285750"/>
            <a:ext cx="3178175" cy="523875"/>
          </a:xfrm>
        </p:spPr>
        <p:txBody>
          <a:bodyPr/>
          <a:lstStyle/>
          <a:p>
            <a:pPr>
              <a:defRPr/>
            </a:pPr>
            <a:r>
              <a:rPr smtClean="0"/>
              <a:t>共性问题集中讲解</a:t>
            </a:r>
          </a:p>
        </p:txBody>
      </p:sp>
      <p:sp>
        <p:nvSpPr>
          <p:cNvPr id="25604" name="内容占位符 2"/>
          <p:cNvSpPr>
            <a:spLocks noGrp="1"/>
          </p:cNvSpPr>
          <p:nvPr>
            <p:ph idx="1"/>
          </p:nvPr>
        </p:nvSpPr>
        <p:spPr>
          <a:xfrm>
            <a:off x="784225" y="1214438"/>
            <a:ext cx="7645400" cy="5143500"/>
          </a:xfrm>
        </p:spPr>
        <p:txBody>
          <a:bodyPr/>
          <a:lstStyle/>
          <a:p>
            <a:pPr>
              <a:defRPr/>
            </a:pPr>
            <a:r>
              <a:rPr lang="zh-CN" altLang="en-US" smtClean="0"/>
              <a:t>常见问题及解决办法</a:t>
            </a:r>
            <a:endParaRPr lang="en-US" altLang="zh-CN" smtClean="0"/>
          </a:p>
          <a:p>
            <a:pPr>
              <a:defRPr/>
            </a:pPr>
            <a:r>
              <a:rPr lang="zh-CN" altLang="en-US" smtClean="0"/>
              <a:t>代码规范问题</a:t>
            </a:r>
          </a:p>
          <a:p>
            <a:pPr>
              <a:defRPr/>
            </a:pPr>
            <a:r>
              <a:rPr lang="zh-CN" altLang="en-US" smtClean="0"/>
              <a:t>调试技巧</a:t>
            </a:r>
            <a:endParaRPr lang="en-US" altLang="zh-CN" smtClean="0"/>
          </a:p>
          <a:p>
            <a:pPr>
              <a:defRPr/>
            </a:pPr>
            <a:endParaRPr lang="zh-CN" altLang="en-US" smtClean="0"/>
          </a:p>
          <a:p>
            <a:pPr>
              <a:defRPr/>
            </a:pPr>
            <a:endParaRPr lang="zh-CN" altLang="en-US" dirty="0" smtClean="0"/>
          </a:p>
        </p:txBody>
      </p:sp>
      <p:grpSp>
        <p:nvGrpSpPr>
          <p:cNvPr id="33797" name="组合 29"/>
          <p:cNvGrpSpPr>
            <a:grpSpLocks/>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3799" name="组合 7"/>
            <p:cNvGrpSpPr>
              <a:grpSpLocks/>
            </p:cNvGrpSpPr>
            <p:nvPr/>
          </p:nvGrpSpPr>
          <p:grpSpPr bwMode="auto">
            <a:xfrm>
              <a:off x="1923997" y="3214688"/>
              <a:ext cx="5862712" cy="2058988"/>
              <a:chOff x="2066281" y="2227264"/>
              <a:chExt cx="5862790" cy="2059017"/>
            </a:xfrm>
          </p:grpSpPr>
          <p:grpSp>
            <p:nvGrpSpPr>
              <p:cNvPr id="33800" name="组合 19"/>
              <p:cNvGrpSpPr>
                <a:grpSpLocks/>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3805" name="组合 17"/>
                <p:cNvGrpSpPr>
                  <a:grpSpLocks/>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33801"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4" name="灯片编号占位符 23"/>
          <p:cNvSpPr>
            <a:spLocks noGrp="1"/>
          </p:cNvSpPr>
          <p:nvPr>
            <p:ph type="sldNum" sz="quarter" idx="10"/>
          </p:nvPr>
        </p:nvSpPr>
        <p:spPr/>
        <p:txBody>
          <a:bodyPr/>
          <a:lstStyle/>
          <a:p>
            <a:pPr>
              <a:defRPr/>
            </a:pPr>
            <a:fld id="{B46F1C6C-1131-4A6A-8D25-C66B598E60FD}" type="slidenum">
              <a:rPr lang="zh-CN" altLang="en-US" smtClean="0"/>
              <a:pPr>
                <a:defRPr/>
              </a:pPr>
              <a:t>22</a:t>
            </a:fld>
            <a:r>
              <a:rPr lang="en-US" altLang="zh-CN" smtClean="0"/>
              <a:t>/48</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6786563" y="285750"/>
            <a:ext cx="2178050" cy="523875"/>
          </a:xfrm>
        </p:spPr>
        <p:txBody>
          <a:bodyPr/>
          <a:lstStyle/>
          <a:p>
            <a:pPr>
              <a:defRPr/>
            </a:pPr>
            <a:r>
              <a:rPr smtClean="0"/>
              <a:t>串讲：序列</a:t>
            </a:r>
            <a:endParaRPr dirty="0"/>
          </a:p>
        </p:txBody>
      </p:sp>
      <p:sp>
        <p:nvSpPr>
          <p:cNvPr id="79875" name="Rectangle 3"/>
          <p:cNvSpPr>
            <a:spLocks noGrp="1" noChangeArrowheads="1"/>
          </p:cNvSpPr>
          <p:nvPr>
            <p:ph idx="1"/>
          </p:nvPr>
        </p:nvSpPr>
        <p:spPr>
          <a:xfrm>
            <a:off x="784225" y="1214438"/>
            <a:ext cx="7645400" cy="5143500"/>
          </a:xfrm>
        </p:spPr>
        <p:txBody>
          <a:bodyPr/>
          <a:lstStyle/>
          <a:p>
            <a:pPr>
              <a:defRPr/>
            </a:pPr>
            <a:r>
              <a:rPr lang="zh-CN" altLang="en-US" smtClean="0"/>
              <a:t>序列是用于生成唯一、连续序号的对象</a:t>
            </a:r>
          </a:p>
          <a:p>
            <a:pPr>
              <a:defRPr/>
            </a:pPr>
            <a:r>
              <a:rPr lang="zh-CN" altLang="en-US" smtClean="0"/>
              <a:t>序列可以是升序的，也可以是降序的</a:t>
            </a:r>
          </a:p>
          <a:p>
            <a:pPr>
              <a:defRPr/>
            </a:pPr>
            <a:r>
              <a:rPr lang="zh-CN" altLang="en-US" smtClean="0"/>
              <a:t>使用</a:t>
            </a:r>
            <a:r>
              <a:rPr lang="en-US" altLang="zh-CN" smtClean="0"/>
              <a:t>CREATE SEQUENCE</a:t>
            </a:r>
            <a:r>
              <a:rPr lang="zh-CN" altLang="en-US" smtClean="0"/>
              <a:t>语句创建序列</a:t>
            </a:r>
            <a:endParaRPr lang="zh-CN" altLang="en-US" dirty="0"/>
          </a:p>
        </p:txBody>
      </p:sp>
      <p:sp>
        <p:nvSpPr>
          <p:cNvPr id="79878" name="Rectangle 6"/>
          <p:cNvSpPr>
            <a:spLocks noChangeArrowheads="1"/>
          </p:cNvSpPr>
          <p:nvPr/>
        </p:nvSpPr>
        <p:spPr bwMode="auto">
          <a:xfrm>
            <a:off x="1312863" y="3084513"/>
            <a:ext cx="5473700" cy="3000375"/>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223838" lvl="1" indent="-223838" defTabSz="723900">
              <a:lnSpc>
                <a:spcPct val="150000"/>
              </a:lnSpc>
              <a:buClr>
                <a:schemeClr val="folHlink"/>
              </a:buClr>
              <a:buSzPct val="60000"/>
              <a:tabLst>
                <a:tab pos="444500" algn="l"/>
              </a:tabLst>
              <a:defRPr/>
            </a:pPr>
            <a:r>
              <a:rPr lang="en-US" altLang="zh-CN" b="1" dirty="0">
                <a:latin typeface="Arial" pitchFamily="34" charset="0"/>
                <a:ea typeface="Arial Unicode MS" pitchFamily="34" charset="-122"/>
                <a:cs typeface="Arial" pitchFamily="34" charset="0"/>
              </a:rPr>
              <a:t> CREATE SEQUENCE toys_seq</a:t>
            </a:r>
          </a:p>
          <a:p>
            <a:pPr marL="223838" lvl="1" indent="-223838" defTabSz="723900">
              <a:lnSpc>
                <a:spcPct val="150000"/>
              </a:lnSpc>
              <a:buClr>
                <a:schemeClr val="folHlink"/>
              </a:buClr>
              <a:buSzPct val="60000"/>
              <a:tabLst>
                <a:tab pos="444500" algn="l"/>
              </a:tabLst>
              <a:defRPr/>
            </a:pPr>
            <a:r>
              <a:rPr lang="en-US" altLang="zh-CN" b="1" dirty="0">
                <a:latin typeface="Arial" pitchFamily="34" charset="0"/>
                <a:ea typeface="Arial Unicode MS" pitchFamily="34" charset="-122"/>
                <a:cs typeface="Arial" pitchFamily="34" charset="0"/>
              </a:rPr>
              <a:t>	START WITH 10</a:t>
            </a:r>
          </a:p>
          <a:p>
            <a:pPr marL="223838" lvl="1" indent="-223838" defTabSz="723900">
              <a:lnSpc>
                <a:spcPct val="150000"/>
              </a:lnSpc>
              <a:buClr>
                <a:schemeClr val="folHlink"/>
              </a:buClr>
              <a:buSzPct val="60000"/>
              <a:tabLst>
                <a:tab pos="444500" algn="l"/>
              </a:tabLst>
              <a:defRPr/>
            </a:pPr>
            <a:r>
              <a:rPr lang="en-US" altLang="zh-CN" b="1" dirty="0">
                <a:latin typeface="Arial" pitchFamily="34" charset="0"/>
                <a:ea typeface="Arial Unicode MS" pitchFamily="34" charset="-122"/>
                <a:cs typeface="Arial" pitchFamily="34" charset="0"/>
              </a:rPr>
              <a:t>	INCREMENT BY 10</a:t>
            </a:r>
          </a:p>
          <a:p>
            <a:pPr marL="223838" lvl="1" indent="-223838" defTabSz="723900">
              <a:lnSpc>
                <a:spcPct val="150000"/>
              </a:lnSpc>
              <a:buClr>
                <a:schemeClr val="folHlink"/>
              </a:buClr>
              <a:buSzPct val="60000"/>
              <a:tabLst>
                <a:tab pos="444500" algn="l"/>
              </a:tabLst>
              <a:defRPr/>
            </a:pPr>
            <a:r>
              <a:rPr lang="en-US" altLang="zh-CN" b="1" dirty="0">
                <a:latin typeface="Arial" pitchFamily="34" charset="0"/>
                <a:ea typeface="Arial Unicode MS" pitchFamily="34" charset="-122"/>
                <a:cs typeface="Arial" pitchFamily="34" charset="0"/>
              </a:rPr>
              <a:t>	MAXVALUE 2000</a:t>
            </a:r>
          </a:p>
          <a:p>
            <a:pPr marL="223838" lvl="1" indent="-223838" defTabSz="723900">
              <a:lnSpc>
                <a:spcPct val="150000"/>
              </a:lnSpc>
              <a:buClr>
                <a:schemeClr val="folHlink"/>
              </a:buClr>
              <a:buSzPct val="60000"/>
              <a:tabLst>
                <a:tab pos="444500" algn="l"/>
              </a:tabLst>
              <a:defRPr/>
            </a:pPr>
            <a:r>
              <a:rPr lang="en-US" altLang="zh-CN" b="1" dirty="0">
                <a:latin typeface="Arial" pitchFamily="34" charset="0"/>
                <a:ea typeface="Arial Unicode MS" pitchFamily="34" charset="-122"/>
                <a:cs typeface="Arial" pitchFamily="34" charset="0"/>
              </a:rPr>
              <a:t>	MINVALUE 10</a:t>
            </a:r>
          </a:p>
          <a:p>
            <a:pPr marL="223838" lvl="1" indent="-223838" defTabSz="723900">
              <a:lnSpc>
                <a:spcPct val="150000"/>
              </a:lnSpc>
              <a:buClr>
                <a:schemeClr val="folHlink"/>
              </a:buClr>
              <a:buSzPct val="60000"/>
              <a:tabLst>
                <a:tab pos="444500" algn="l"/>
              </a:tabLst>
              <a:defRPr/>
            </a:pPr>
            <a:r>
              <a:rPr lang="en-US" altLang="zh-CN" b="1" dirty="0">
                <a:latin typeface="Arial" pitchFamily="34" charset="0"/>
                <a:ea typeface="Arial Unicode MS" pitchFamily="34" charset="-122"/>
                <a:cs typeface="Arial" pitchFamily="34" charset="0"/>
              </a:rPr>
              <a:t>	NOCYCLE</a:t>
            </a:r>
          </a:p>
          <a:p>
            <a:pPr marL="223838" lvl="1" indent="-223838" defTabSz="723900">
              <a:lnSpc>
                <a:spcPct val="150000"/>
              </a:lnSpc>
              <a:buClr>
                <a:schemeClr val="folHlink"/>
              </a:buClr>
              <a:buSzPct val="60000"/>
              <a:tabLst>
                <a:tab pos="444500" algn="l"/>
              </a:tabLst>
              <a:defRPr/>
            </a:pPr>
            <a:r>
              <a:rPr lang="en-US" altLang="zh-CN" b="1" dirty="0">
                <a:latin typeface="Arial" pitchFamily="34" charset="0"/>
                <a:ea typeface="Arial Unicode MS" pitchFamily="34" charset="-122"/>
                <a:cs typeface="Arial" pitchFamily="34" charset="0"/>
              </a:rPr>
              <a:t>	CACHE 10;</a:t>
            </a:r>
            <a:endParaRPr lang="fr-FR" altLang="zh-CN" b="1" dirty="0">
              <a:latin typeface="Arial" pitchFamily="34" charset="0"/>
              <a:ea typeface="Arial Unicode MS" pitchFamily="34" charset="-122"/>
              <a:cs typeface="Arial" pitchFamily="34" charset="0"/>
            </a:endParaRPr>
          </a:p>
        </p:txBody>
      </p:sp>
      <p:sp>
        <p:nvSpPr>
          <p:cNvPr id="79879" name="Rectangle 7"/>
          <p:cNvSpPr>
            <a:spLocks noChangeArrowheads="1"/>
          </p:cNvSpPr>
          <p:nvPr/>
        </p:nvSpPr>
        <p:spPr bwMode="auto">
          <a:xfrm>
            <a:off x="1571625" y="3644900"/>
            <a:ext cx="2214563" cy="284163"/>
          </a:xfrm>
          <a:prstGeom prst="rect">
            <a:avLst/>
          </a:prstGeom>
          <a:noFill/>
          <a:ln w="222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9880" name="Text Box 8"/>
          <p:cNvSpPr txBox="1">
            <a:spLocks noChangeArrowheads="1"/>
          </p:cNvSpPr>
          <p:nvPr/>
        </p:nvSpPr>
        <p:spPr bwMode="auto">
          <a:xfrm>
            <a:off x="3857620" y="3571876"/>
            <a:ext cx="3857652" cy="369888"/>
          </a:xfrm>
          <a:prstGeom prst="rect">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指定第一个序号从 </a:t>
            </a:r>
            <a:r>
              <a:rPr lang="en-US" altLang="zh-CN" b="1" kern="0" dirty="0">
                <a:solidFill>
                  <a:schemeClr val="bg1"/>
                </a:solidFill>
                <a:latin typeface="Arial"/>
                <a:ea typeface="黑体"/>
              </a:rPr>
              <a:t>10 </a:t>
            </a:r>
            <a:r>
              <a:rPr lang="zh-CN" altLang="en-US" b="1" kern="0" dirty="0">
                <a:solidFill>
                  <a:schemeClr val="bg1"/>
                </a:solidFill>
                <a:latin typeface="Arial"/>
                <a:ea typeface="黑体"/>
              </a:rPr>
              <a:t>开始</a:t>
            </a:r>
          </a:p>
        </p:txBody>
      </p:sp>
      <p:sp>
        <p:nvSpPr>
          <p:cNvPr id="79881" name="Rectangle 9"/>
          <p:cNvSpPr>
            <a:spLocks noChangeArrowheads="1"/>
          </p:cNvSpPr>
          <p:nvPr/>
        </p:nvSpPr>
        <p:spPr bwMode="auto">
          <a:xfrm>
            <a:off x="1571625" y="4035425"/>
            <a:ext cx="2160588" cy="284163"/>
          </a:xfrm>
          <a:prstGeom prst="rect">
            <a:avLst/>
          </a:prstGeom>
          <a:noFill/>
          <a:ln w="222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9882" name="Text Box 10"/>
          <p:cNvSpPr txBox="1">
            <a:spLocks noChangeArrowheads="1"/>
          </p:cNvSpPr>
          <p:nvPr/>
        </p:nvSpPr>
        <p:spPr bwMode="auto">
          <a:xfrm>
            <a:off x="3857620" y="4000504"/>
            <a:ext cx="3857652" cy="369888"/>
          </a:xfrm>
          <a:prstGeom prst="rect">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指定序号之间的间隔为 </a:t>
            </a:r>
            <a:r>
              <a:rPr lang="en-US" altLang="zh-CN" b="1" kern="0" dirty="0">
                <a:solidFill>
                  <a:schemeClr val="bg1"/>
                </a:solidFill>
                <a:latin typeface="Arial"/>
                <a:ea typeface="黑体"/>
              </a:rPr>
              <a:t>10</a:t>
            </a:r>
          </a:p>
        </p:txBody>
      </p:sp>
      <p:sp>
        <p:nvSpPr>
          <p:cNvPr id="79883" name="Rectangle 11"/>
          <p:cNvSpPr>
            <a:spLocks noChangeArrowheads="1"/>
          </p:cNvSpPr>
          <p:nvPr/>
        </p:nvSpPr>
        <p:spPr bwMode="auto">
          <a:xfrm>
            <a:off x="1571625" y="4464050"/>
            <a:ext cx="1944688" cy="284163"/>
          </a:xfrm>
          <a:prstGeom prst="rect">
            <a:avLst/>
          </a:prstGeom>
          <a:noFill/>
          <a:ln w="222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9884" name="Text Box 12"/>
          <p:cNvSpPr txBox="1">
            <a:spLocks noChangeArrowheads="1"/>
          </p:cNvSpPr>
          <p:nvPr/>
        </p:nvSpPr>
        <p:spPr bwMode="auto">
          <a:xfrm>
            <a:off x="3857621" y="4429132"/>
            <a:ext cx="3857651" cy="369888"/>
          </a:xfrm>
          <a:prstGeom prst="rect">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表示序列的最大值为 </a:t>
            </a:r>
            <a:r>
              <a:rPr lang="en-US" altLang="zh-CN" b="1" kern="0" dirty="0">
                <a:solidFill>
                  <a:schemeClr val="bg1"/>
                </a:solidFill>
                <a:latin typeface="Arial"/>
                <a:ea typeface="黑体"/>
              </a:rPr>
              <a:t>2000</a:t>
            </a:r>
          </a:p>
        </p:txBody>
      </p:sp>
      <p:sp>
        <p:nvSpPr>
          <p:cNvPr id="79885" name="Rectangle 13"/>
          <p:cNvSpPr>
            <a:spLocks noChangeArrowheads="1"/>
          </p:cNvSpPr>
          <p:nvPr/>
        </p:nvSpPr>
        <p:spPr bwMode="auto">
          <a:xfrm>
            <a:off x="1571625" y="4892675"/>
            <a:ext cx="1643063" cy="284163"/>
          </a:xfrm>
          <a:prstGeom prst="rect">
            <a:avLst/>
          </a:prstGeom>
          <a:noFill/>
          <a:ln w="222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9886" name="Text Box 14"/>
          <p:cNvSpPr txBox="1">
            <a:spLocks noChangeArrowheads="1"/>
          </p:cNvSpPr>
          <p:nvPr/>
        </p:nvSpPr>
        <p:spPr bwMode="auto">
          <a:xfrm>
            <a:off x="3857620" y="4857760"/>
            <a:ext cx="3857652" cy="369888"/>
          </a:xfrm>
          <a:prstGeom prst="rect">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表示序列的最小值为 </a:t>
            </a:r>
            <a:r>
              <a:rPr lang="en-US" altLang="zh-CN" b="1" kern="0" dirty="0">
                <a:solidFill>
                  <a:schemeClr val="bg1"/>
                </a:solidFill>
                <a:latin typeface="Arial"/>
                <a:ea typeface="黑体"/>
              </a:rPr>
              <a:t>10</a:t>
            </a:r>
          </a:p>
        </p:txBody>
      </p:sp>
      <p:sp>
        <p:nvSpPr>
          <p:cNvPr id="79887" name="Rectangle 15"/>
          <p:cNvSpPr>
            <a:spLocks noChangeArrowheads="1"/>
          </p:cNvSpPr>
          <p:nvPr/>
        </p:nvSpPr>
        <p:spPr bwMode="auto">
          <a:xfrm>
            <a:off x="1571625" y="5267325"/>
            <a:ext cx="1368425" cy="284163"/>
          </a:xfrm>
          <a:prstGeom prst="rect">
            <a:avLst/>
          </a:prstGeom>
          <a:noFill/>
          <a:ln w="222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9888" name="Text Box 16"/>
          <p:cNvSpPr txBox="1">
            <a:spLocks noChangeArrowheads="1"/>
          </p:cNvSpPr>
          <p:nvPr/>
        </p:nvSpPr>
        <p:spPr bwMode="auto">
          <a:xfrm>
            <a:off x="3857620" y="5286388"/>
            <a:ext cx="3857652" cy="369888"/>
          </a:xfrm>
          <a:prstGeom prst="rect">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在达到最大值后停止生成下一个值</a:t>
            </a:r>
          </a:p>
        </p:txBody>
      </p:sp>
      <p:sp>
        <p:nvSpPr>
          <p:cNvPr id="79889" name="Rectangle 17"/>
          <p:cNvSpPr>
            <a:spLocks noChangeArrowheads="1"/>
          </p:cNvSpPr>
          <p:nvPr/>
        </p:nvSpPr>
        <p:spPr bwMode="auto">
          <a:xfrm>
            <a:off x="1571625" y="5678488"/>
            <a:ext cx="1439863" cy="284162"/>
          </a:xfrm>
          <a:prstGeom prst="rect">
            <a:avLst/>
          </a:prstGeom>
          <a:noFill/>
          <a:ln w="222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9890" name="Text Box 18"/>
          <p:cNvSpPr txBox="1">
            <a:spLocks noChangeArrowheads="1"/>
          </p:cNvSpPr>
          <p:nvPr/>
        </p:nvSpPr>
        <p:spPr bwMode="auto">
          <a:xfrm>
            <a:off x="3857621" y="5715016"/>
            <a:ext cx="3857651" cy="369888"/>
          </a:xfrm>
          <a:prstGeom prst="rect">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指定内存中预先分配的序号数 </a:t>
            </a:r>
          </a:p>
        </p:txBody>
      </p:sp>
      <p:grpSp>
        <p:nvGrpSpPr>
          <p:cNvPr id="18" name="组合 16"/>
          <p:cNvGrpSpPr>
            <a:grpSpLocks/>
          </p:cNvGrpSpPr>
          <p:nvPr/>
        </p:nvGrpSpPr>
        <p:grpSpPr bwMode="auto">
          <a:xfrm>
            <a:off x="68263" y="2728911"/>
            <a:ext cx="1000125" cy="414337"/>
            <a:chOff x="1000100" y="2528843"/>
            <a:chExt cx="1000132" cy="414475"/>
          </a:xfrm>
        </p:grpSpPr>
        <p:pic>
          <p:nvPicPr>
            <p:cNvPr id="19" name="Picture 8" descr="E:\设计支持\模板设计\s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00" y="2528843"/>
              <a:ext cx="446984"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p:nvSpPr>
          <p:spPr>
            <a:xfrm>
              <a:off x="1300139" y="2536783"/>
              <a:ext cx="700093" cy="398596"/>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示例</a:t>
              </a:r>
            </a:p>
          </p:txBody>
        </p:sp>
      </p:grpSp>
      <p:sp>
        <p:nvSpPr>
          <p:cNvPr id="21" name="灯片编号占位符 20"/>
          <p:cNvSpPr>
            <a:spLocks noGrp="1"/>
          </p:cNvSpPr>
          <p:nvPr>
            <p:ph type="sldNum" sz="quarter" idx="10"/>
          </p:nvPr>
        </p:nvSpPr>
        <p:spPr/>
        <p:txBody>
          <a:bodyPr/>
          <a:lstStyle/>
          <a:p>
            <a:pPr>
              <a:defRPr/>
            </a:pPr>
            <a:fld id="{B46F1C6C-1131-4A6A-8D25-C66B598E60FD}" type="slidenum">
              <a:rPr lang="zh-CN" altLang="en-US" smtClean="0"/>
              <a:pPr>
                <a:defRPr/>
              </a:pPr>
              <a:t>23</a:t>
            </a:fld>
            <a:r>
              <a:rPr lang="en-US" altLang="zh-CN" smtClean="0"/>
              <a:t>/48</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9878"/>
                                        </p:tgtEl>
                                        <p:attrNameLst>
                                          <p:attrName>style.visibility</p:attrName>
                                        </p:attrNameLst>
                                      </p:cBhvr>
                                      <p:to>
                                        <p:strVal val="visible"/>
                                      </p:to>
                                    </p:set>
                                    <p:animEffect transition="in" filter="wipe(up)">
                                      <p:cBhvr>
                                        <p:cTn id="7" dur="1000"/>
                                        <p:tgtEl>
                                          <p:spTgt spid="79878"/>
                                        </p:tgtEl>
                                      </p:cBhvr>
                                    </p:animEffect>
                                  </p:childTnLst>
                                </p:cTn>
                              </p:par>
                              <p:par>
                                <p:cTn id="8" presetID="22" presetClass="entr" presetSubtype="8"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left)">
                                      <p:cBhvr>
                                        <p:cTn id="10" dur="500"/>
                                        <p:tgtEl>
                                          <p:spTgt spid="18"/>
                                        </p:tgtEl>
                                      </p:cBhvr>
                                    </p:animEffect>
                                  </p:childTnLst>
                                </p:cTn>
                              </p:par>
                            </p:childTnLst>
                          </p:cTn>
                        </p:par>
                        <p:par>
                          <p:cTn id="11" fill="hold" nodeType="afterGroup">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79879"/>
                                        </p:tgtEl>
                                        <p:attrNameLst>
                                          <p:attrName>style.visibility</p:attrName>
                                        </p:attrNameLst>
                                      </p:cBhvr>
                                      <p:to>
                                        <p:strVal val="visible"/>
                                      </p:to>
                                    </p:set>
                                    <p:animEffect transition="in" filter="wipe(left)">
                                      <p:cBhvr>
                                        <p:cTn id="14" dur="500"/>
                                        <p:tgtEl>
                                          <p:spTgt spid="79879"/>
                                        </p:tgtEl>
                                      </p:cBhvr>
                                    </p:animEffect>
                                  </p:childTnLst>
                                </p:cTn>
                              </p:par>
                            </p:childTnLst>
                          </p:cTn>
                        </p:par>
                        <p:par>
                          <p:cTn id="15" fill="hold" nodeType="afterGroup">
                            <p:stCondLst>
                              <p:cond delay="1500"/>
                            </p:stCondLst>
                            <p:childTnLst>
                              <p:par>
                                <p:cTn id="16" presetID="22" presetClass="entr" presetSubtype="8" fill="hold" grpId="0" nodeType="afterEffect">
                                  <p:stCondLst>
                                    <p:cond delay="0"/>
                                  </p:stCondLst>
                                  <p:iterate type="lt">
                                    <p:tmPct val="0"/>
                                  </p:iterate>
                                  <p:childTnLst>
                                    <p:set>
                                      <p:cBhvr>
                                        <p:cTn id="17" dur="1" fill="hold">
                                          <p:stCondLst>
                                            <p:cond delay="0"/>
                                          </p:stCondLst>
                                        </p:cTn>
                                        <p:tgtEl>
                                          <p:spTgt spid="79880"/>
                                        </p:tgtEl>
                                        <p:attrNameLst>
                                          <p:attrName>style.visibility</p:attrName>
                                        </p:attrNameLst>
                                      </p:cBhvr>
                                      <p:to>
                                        <p:strVal val="visible"/>
                                      </p:to>
                                    </p:set>
                                    <p:animEffect transition="in" filter="wipe(left)">
                                      <p:cBhvr>
                                        <p:cTn id="18" dur="500"/>
                                        <p:tgtEl>
                                          <p:spTgt spid="7988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79879"/>
                                        </p:tgtEl>
                                        <p:attrNameLst>
                                          <p:attrName>style.visibility</p:attrName>
                                        </p:attrNameLst>
                                      </p:cBhvr>
                                      <p:to>
                                        <p:strVal val="hidden"/>
                                      </p:to>
                                    </p:set>
                                  </p:childTnLst>
                                </p:cTn>
                              </p:par>
                            </p:childTnLst>
                          </p:cTn>
                        </p:par>
                        <p:par>
                          <p:cTn id="23" fill="hold" nodeType="afterGroup">
                            <p:stCondLst>
                              <p:cond delay="0"/>
                            </p:stCondLst>
                            <p:childTnLst>
                              <p:par>
                                <p:cTn id="24" presetID="22" presetClass="entr" presetSubtype="8" fill="hold" grpId="0" nodeType="afterEffect">
                                  <p:stCondLst>
                                    <p:cond delay="0"/>
                                  </p:stCondLst>
                                  <p:childTnLst>
                                    <p:set>
                                      <p:cBhvr>
                                        <p:cTn id="25" dur="1" fill="hold">
                                          <p:stCondLst>
                                            <p:cond delay="0"/>
                                          </p:stCondLst>
                                        </p:cTn>
                                        <p:tgtEl>
                                          <p:spTgt spid="79881"/>
                                        </p:tgtEl>
                                        <p:attrNameLst>
                                          <p:attrName>style.visibility</p:attrName>
                                        </p:attrNameLst>
                                      </p:cBhvr>
                                      <p:to>
                                        <p:strVal val="visible"/>
                                      </p:to>
                                    </p:set>
                                    <p:animEffect transition="in" filter="wipe(left)">
                                      <p:cBhvr>
                                        <p:cTn id="26" dur="500"/>
                                        <p:tgtEl>
                                          <p:spTgt spid="79881"/>
                                        </p:tgtEl>
                                      </p:cBhvr>
                                    </p:animEffect>
                                  </p:childTnLst>
                                </p:cTn>
                              </p:par>
                            </p:childTnLst>
                          </p:cTn>
                        </p:par>
                        <p:par>
                          <p:cTn id="27" fill="hold" nodeType="afterGroup">
                            <p:stCondLst>
                              <p:cond delay="500"/>
                            </p:stCondLst>
                            <p:childTnLst>
                              <p:par>
                                <p:cTn id="28" presetID="22" presetClass="entr" presetSubtype="8" fill="hold" grpId="0" nodeType="afterEffect">
                                  <p:stCondLst>
                                    <p:cond delay="0"/>
                                  </p:stCondLst>
                                  <p:iterate type="lt">
                                    <p:tmPct val="0"/>
                                  </p:iterate>
                                  <p:childTnLst>
                                    <p:set>
                                      <p:cBhvr>
                                        <p:cTn id="29" dur="1" fill="hold">
                                          <p:stCondLst>
                                            <p:cond delay="0"/>
                                          </p:stCondLst>
                                        </p:cTn>
                                        <p:tgtEl>
                                          <p:spTgt spid="79882"/>
                                        </p:tgtEl>
                                        <p:attrNameLst>
                                          <p:attrName>style.visibility</p:attrName>
                                        </p:attrNameLst>
                                      </p:cBhvr>
                                      <p:to>
                                        <p:strVal val="visible"/>
                                      </p:to>
                                    </p:set>
                                    <p:animEffect transition="in" filter="wipe(left)">
                                      <p:cBhvr>
                                        <p:cTn id="30" dur="500"/>
                                        <p:tgtEl>
                                          <p:spTgt spid="7988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79881"/>
                                        </p:tgtEl>
                                        <p:attrNameLst>
                                          <p:attrName>style.visibility</p:attrName>
                                        </p:attrNameLst>
                                      </p:cBhvr>
                                      <p:to>
                                        <p:strVal val="hidden"/>
                                      </p:to>
                                    </p:set>
                                  </p:childTnLst>
                                </p:cTn>
                              </p:par>
                            </p:childTnLst>
                          </p:cTn>
                        </p:par>
                        <p:par>
                          <p:cTn id="35" fill="hold" nodeType="afterGroup">
                            <p:stCondLst>
                              <p:cond delay="0"/>
                            </p:stCondLst>
                            <p:childTnLst>
                              <p:par>
                                <p:cTn id="36" presetID="22" presetClass="entr" presetSubtype="8" fill="hold" grpId="0" nodeType="afterEffect">
                                  <p:stCondLst>
                                    <p:cond delay="0"/>
                                  </p:stCondLst>
                                  <p:childTnLst>
                                    <p:set>
                                      <p:cBhvr>
                                        <p:cTn id="37" dur="1" fill="hold">
                                          <p:stCondLst>
                                            <p:cond delay="0"/>
                                          </p:stCondLst>
                                        </p:cTn>
                                        <p:tgtEl>
                                          <p:spTgt spid="79883"/>
                                        </p:tgtEl>
                                        <p:attrNameLst>
                                          <p:attrName>style.visibility</p:attrName>
                                        </p:attrNameLst>
                                      </p:cBhvr>
                                      <p:to>
                                        <p:strVal val="visible"/>
                                      </p:to>
                                    </p:set>
                                    <p:animEffect transition="in" filter="wipe(left)">
                                      <p:cBhvr>
                                        <p:cTn id="38" dur="500"/>
                                        <p:tgtEl>
                                          <p:spTgt spid="79883"/>
                                        </p:tgtEl>
                                      </p:cBhvr>
                                    </p:animEffect>
                                  </p:childTnLst>
                                </p:cTn>
                              </p:par>
                            </p:childTnLst>
                          </p:cTn>
                        </p:par>
                        <p:par>
                          <p:cTn id="39" fill="hold" nodeType="afterGroup">
                            <p:stCondLst>
                              <p:cond delay="500"/>
                            </p:stCondLst>
                            <p:childTnLst>
                              <p:par>
                                <p:cTn id="40" presetID="22" presetClass="entr" presetSubtype="8" fill="hold" grpId="0" nodeType="afterEffect">
                                  <p:stCondLst>
                                    <p:cond delay="0"/>
                                  </p:stCondLst>
                                  <p:iterate type="lt">
                                    <p:tmPct val="0"/>
                                  </p:iterate>
                                  <p:childTnLst>
                                    <p:set>
                                      <p:cBhvr>
                                        <p:cTn id="41" dur="1" fill="hold">
                                          <p:stCondLst>
                                            <p:cond delay="0"/>
                                          </p:stCondLst>
                                        </p:cTn>
                                        <p:tgtEl>
                                          <p:spTgt spid="79884"/>
                                        </p:tgtEl>
                                        <p:attrNameLst>
                                          <p:attrName>style.visibility</p:attrName>
                                        </p:attrNameLst>
                                      </p:cBhvr>
                                      <p:to>
                                        <p:strVal val="visible"/>
                                      </p:to>
                                    </p:set>
                                    <p:animEffect transition="in" filter="wipe(left)">
                                      <p:cBhvr>
                                        <p:cTn id="42" dur="500"/>
                                        <p:tgtEl>
                                          <p:spTgt spid="7988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79883"/>
                                        </p:tgtEl>
                                        <p:attrNameLst>
                                          <p:attrName>style.visibility</p:attrName>
                                        </p:attrNameLst>
                                      </p:cBhvr>
                                      <p:to>
                                        <p:strVal val="hidden"/>
                                      </p:to>
                                    </p:set>
                                  </p:childTnLst>
                                </p:cTn>
                              </p:par>
                            </p:childTnLst>
                          </p:cTn>
                        </p:par>
                        <p:par>
                          <p:cTn id="47" fill="hold" nodeType="afterGroup">
                            <p:stCondLst>
                              <p:cond delay="0"/>
                            </p:stCondLst>
                            <p:childTnLst>
                              <p:par>
                                <p:cTn id="48" presetID="22" presetClass="entr" presetSubtype="8" fill="hold" grpId="0" nodeType="afterEffect">
                                  <p:stCondLst>
                                    <p:cond delay="0"/>
                                  </p:stCondLst>
                                  <p:childTnLst>
                                    <p:set>
                                      <p:cBhvr>
                                        <p:cTn id="49" dur="1" fill="hold">
                                          <p:stCondLst>
                                            <p:cond delay="0"/>
                                          </p:stCondLst>
                                        </p:cTn>
                                        <p:tgtEl>
                                          <p:spTgt spid="79885"/>
                                        </p:tgtEl>
                                        <p:attrNameLst>
                                          <p:attrName>style.visibility</p:attrName>
                                        </p:attrNameLst>
                                      </p:cBhvr>
                                      <p:to>
                                        <p:strVal val="visible"/>
                                      </p:to>
                                    </p:set>
                                    <p:animEffect transition="in" filter="wipe(left)">
                                      <p:cBhvr>
                                        <p:cTn id="50" dur="500"/>
                                        <p:tgtEl>
                                          <p:spTgt spid="79885"/>
                                        </p:tgtEl>
                                      </p:cBhvr>
                                    </p:animEffect>
                                  </p:childTnLst>
                                </p:cTn>
                              </p:par>
                            </p:childTnLst>
                          </p:cTn>
                        </p:par>
                        <p:par>
                          <p:cTn id="51" fill="hold" nodeType="afterGroup">
                            <p:stCondLst>
                              <p:cond delay="500"/>
                            </p:stCondLst>
                            <p:childTnLst>
                              <p:par>
                                <p:cTn id="52" presetID="22" presetClass="entr" presetSubtype="8" fill="hold" grpId="0" nodeType="afterEffect">
                                  <p:stCondLst>
                                    <p:cond delay="0"/>
                                  </p:stCondLst>
                                  <p:iterate type="lt">
                                    <p:tmPct val="0"/>
                                  </p:iterate>
                                  <p:childTnLst>
                                    <p:set>
                                      <p:cBhvr>
                                        <p:cTn id="53" dur="1" fill="hold">
                                          <p:stCondLst>
                                            <p:cond delay="0"/>
                                          </p:stCondLst>
                                        </p:cTn>
                                        <p:tgtEl>
                                          <p:spTgt spid="79886"/>
                                        </p:tgtEl>
                                        <p:attrNameLst>
                                          <p:attrName>style.visibility</p:attrName>
                                        </p:attrNameLst>
                                      </p:cBhvr>
                                      <p:to>
                                        <p:strVal val="visible"/>
                                      </p:to>
                                    </p:set>
                                    <p:animEffect transition="in" filter="wipe(left)">
                                      <p:cBhvr>
                                        <p:cTn id="54" dur="500"/>
                                        <p:tgtEl>
                                          <p:spTgt spid="7988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79885"/>
                                        </p:tgtEl>
                                        <p:attrNameLst>
                                          <p:attrName>style.visibility</p:attrName>
                                        </p:attrNameLst>
                                      </p:cBhvr>
                                      <p:to>
                                        <p:strVal val="hidden"/>
                                      </p:to>
                                    </p:set>
                                  </p:childTnLst>
                                </p:cTn>
                              </p:par>
                            </p:childTnLst>
                          </p:cTn>
                        </p:par>
                        <p:par>
                          <p:cTn id="59" fill="hold" nodeType="afterGroup">
                            <p:stCondLst>
                              <p:cond delay="0"/>
                            </p:stCondLst>
                            <p:childTnLst>
                              <p:par>
                                <p:cTn id="60" presetID="22" presetClass="entr" presetSubtype="8" fill="hold" grpId="0" nodeType="afterEffect">
                                  <p:stCondLst>
                                    <p:cond delay="0"/>
                                  </p:stCondLst>
                                  <p:childTnLst>
                                    <p:set>
                                      <p:cBhvr>
                                        <p:cTn id="61" dur="1" fill="hold">
                                          <p:stCondLst>
                                            <p:cond delay="0"/>
                                          </p:stCondLst>
                                        </p:cTn>
                                        <p:tgtEl>
                                          <p:spTgt spid="79887"/>
                                        </p:tgtEl>
                                        <p:attrNameLst>
                                          <p:attrName>style.visibility</p:attrName>
                                        </p:attrNameLst>
                                      </p:cBhvr>
                                      <p:to>
                                        <p:strVal val="visible"/>
                                      </p:to>
                                    </p:set>
                                    <p:animEffect transition="in" filter="wipe(left)">
                                      <p:cBhvr>
                                        <p:cTn id="62" dur="500"/>
                                        <p:tgtEl>
                                          <p:spTgt spid="79887"/>
                                        </p:tgtEl>
                                      </p:cBhvr>
                                    </p:animEffect>
                                  </p:childTnLst>
                                </p:cTn>
                              </p:par>
                            </p:childTnLst>
                          </p:cTn>
                        </p:par>
                        <p:par>
                          <p:cTn id="63" fill="hold" nodeType="afterGroup">
                            <p:stCondLst>
                              <p:cond delay="500"/>
                            </p:stCondLst>
                            <p:childTnLst>
                              <p:par>
                                <p:cTn id="64" presetID="22" presetClass="entr" presetSubtype="8" fill="hold" grpId="0" nodeType="afterEffect">
                                  <p:stCondLst>
                                    <p:cond delay="0"/>
                                  </p:stCondLst>
                                  <p:iterate type="lt">
                                    <p:tmPct val="0"/>
                                  </p:iterate>
                                  <p:childTnLst>
                                    <p:set>
                                      <p:cBhvr>
                                        <p:cTn id="65" dur="1" fill="hold">
                                          <p:stCondLst>
                                            <p:cond delay="0"/>
                                          </p:stCondLst>
                                        </p:cTn>
                                        <p:tgtEl>
                                          <p:spTgt spid="79888"/>
                                        </p:tgtEl>
                                        <p:attrNameLst>
                                          <p:attrName>style.visibility</p:attrName>
                                        </p:attrNameLst>
                                      </p:cBhvr>
                                      <p:to>
                                        <p:strVal val="visible"/>
                                      </p:to>
                                    </p:set>
                                    <p:animEffect transition="in" filter="wipe(left)">
                                      <p:cBhvr>
                                        <p:cTn id="66" dur="500"/>
                                        <p:tgtEl>
                                          <p:spTgt spid="79888"/>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79887"/>
                                        </p:tgtEl>
                                        <p:attrNameLst>
                                          <p:attrName>style.visibility</p:attrName>
                                        </p:attrNameLst>
                                      </p:cBhvr>
                                      <p:to>
                                        <p:strVal val="hidden"/>
                                      </p:to>
                                    </p:set>
                                  </p:childTnLst>
                                </p:cTn>
                              </p:par>
                            </p:childTnLst>
                          </p:cTn>
                        </p:par>
                        <p:par>
                          <p:cTn id="71" fill="hold" nodeType="afterGroup">
                            <p:stCondLst>
                              <p:cond delay="0"/>
                            </p:stCondLst>
                            <p:childTnLst>
                              <p:par>
                                <p:cTn id="72" presetID="22" presetClass="entr" presetSubtype="8" fill="hold" grpId="0" nodeType="afterEffect">
                                  <p:stCondLst>
                                    <p:cond delay="0"/>
                                  </p:stCondLst>
                                  <p:childTnLst>
                                    <p:set>
                                      <p:cBhvr>
                                        <p:cTn id="73" dur="1" fill="hold">
                                          <p:stCondLst>
                                            <p:cond delay="0"/>
                                          </p:stCondLst>
                                        </p:cTn>
                                        <p:tgtEl>
                                          <p:spTgt spid="79889"/>
                                        </p:tgtEl>
                                        <p:attrNameLst>
                                          <p:attrName>style.visibility</p:attrName>
                                        </p:attrNameLst>
                                      </p:cBhvr>
                                      <p:to>
                                        <p:strVal val="visible"/>
                                      </p:to>
                                    </p:set>
                                    <p:animEffect transition="in" filter="wipe(left)">
                                      <p:cBhvr>
                                        <p:cTn id="74" dur="500"/>
                                        <p:tgtEl>
                                          <p:spTgt spid="79889"/>
                                        </p:tgtEl>
                                      </p:cBhvr>
                                    </p:animEffect>
                                  </p:childTnLst>
                                </p:cTn>
                              </p:par>
                            </p:childTnLst>
                          </p:cTn>
                        </p:par>
                        <p:par>
                          <p:cTn id="75" fill="hold" nodeType="afterGroup">
                            <p:stCondLst>
                              <p:cond delay="500"/>
                            </p:stCondLst>
                            <p:childTnLst>
                              <p:par>
                                <p:cTn id="76" presetID="22" presetClass="entr" presetSubtype="8" fill="hold" grpId="0" nodeType="afterEffect">
                                  <p:stCondLst>
                                    <p:cond delay="0"/>
                                  </p:stCondLst>
                                  <p:childTnLst>
                                    <p:set>
                                      <p:cBhvr>
                                        <p:cTn id="77" dur="1" fill="hold">
                                          <p:stCondLst>
                                            <p:cond delay="0"/>
                                          </p:stCondLst>
                                        </p:cTn>
                                        <p:tgtEl>
                                          <p:spTgt spid="79890"/>
                                        </p:tgtEl>
                                        <p:attrNameLst>
                                          <p:attrName>style.visibility</p:attrName>
                                        </p:attrNameLst>
                                      </p:cBhvr>
                                      <p:to>
                                        <p:strVal val="visible"/>
                                      </p:to>
                                    </p:set>
                                    <p:animEffect transition="in" filter="wipe(left)">
                                      <p:cBhvr>
                                        <p:cTn id="78" dur="500"/>
                                        <p:tgtEl>
                                          <p:spTgt spid="79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8" grpId="0" animBg="1"/>
      <p:bldP spid="79879" grpId="0" animBg="1"/>
      <p:bldP spid="79879" grpId="1" animBg="1"/>
      <p:bldP spid="79880" grpId="0" animBg="1"/>
      <p:bldP spid="79881" grpId="0" animBg="1"/>
      <p:bldP spid="79881" grpId="1" animBg="1"/>
      <p:bldP spid="79882" grpId="0" animBg="1"/>
      <p:bldP spid="79883" grpId="0" animBg="1"/>
      <p:bldP spid="79883" grpId="1" animBg="1"/>
      <p:bldP spid="79884" grpId="0" animBg="1"/>
      <p:bldP spid="79885" grpId="0" animBg="1"/>
      <p:bldP spid="79885" grpId="1" animBg="1"/>
      <p:bldP spid="79886" grpId="0" animBg="1"/>
      <p:bldP spid="79887" grpId="0" animBg="1"/>
      <p:bldP spid="79887" grpId="1" animBg="1"/>
      <p:bldP spid="79888" grpId="0" animBg="1"/>
      <p:bldP spid="79889" grpId="0" animBg="1"/>
      <p:bldP spid="7989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6156325" y="285750"/>
            <a:ext cx="2808288" cy="523875"/>
          </a:xfrm>
        </p:spPr>
        <p:txBody>
          <a:bodyPr/>
          <a:lstStyle/>
          <a:p>
            <a:pPr>
              <a:defRPr/>
            </a:pPr>
            <a:r>
              <a:rPr smtClean="0"/>
              <a:t>串讲：访问序列</a:t>
            </a:r>
            <a:endParaRPr dirty="0"/>
          </a:p>
        </p:txBody>
      </p:sp>
      <p:sp>
        <p:nvSpPr>
          <p:cNvPr id="147459" name="Rectangle 3"/>
          <p:cNvSpPr>
            <a:spLocks noGrp="1" noChangeArrowheads="1"/>
          </p:cNvSpPr>
          <p:nvPr>
            <p:ph idx="1"/>
          </p:nvPr>
        </p:nvSpPr>
        <p:spPr>
          <a:xfrm>
            <a:off x="784225" y="1214438"/>
            <a:ext cx="7645400" cy="5143500"/>
          </a:xfrm>
        </p:spPr>
        <p:txBody>
          <a:bodyPr/>
          <a:lstStyle/>
          <a:p>
            <a:pPr>
              <a:defRPr/>
            </a:pPr>
            <a:r>
              <a:rPr lang="zh-CN" altLang="en-US" dirty="0" smtClean="0"/>
              <a:t>通过序列的伪列来访问序列的值</a:t>
            </a:r>
          </a:p>
          <a:p>
            <a:pPr lvl="1">
              <a:defRPr/>
            </a:pPr>
            <a:r>
              <a:rPr lang="en-US" altLang="zh-CN" dirty="0" smtClean="0"/>
              <a:t>NEXTVAL </a:t>
            </a:r>
            <a:r>
              <a:rPr lang="zh-CN" altLang="en-US" dirty="0" smtClean="0"/>
              <a:t>返回序列的下一个值</a:t>
            </a:r>
          </a:p>
          <a:p>
            <a:pPr lvl="1">
              <a:defRPr/>
            </a:pPr>
            <a:r>
              <a:rPr lang="en-US" altLang="zh-CN" dirty="0" smtClean="0"/>
              <a:t>CURRVAL </a:t>
            </a:r>
            <a:r>
              <a:rPr lang="zh-CN" altLang="en-US" dirty="0" smtClean="0"/>
              <a:t>返回序列的当前值</a:t>
            </a:r>
            <a:endParaRPr lang="en-US" altLang="zh-CN" dirty="0" smtClean="0"/>
          </a:p>
          <a:p>
            <a:pPr>
              <a:defRPr/>
            </a:pPr>
            <a:r>
              <a:rPr lang="en-US" dirty="0" smtClean="0"/>
              <a:t>SYS_GUID</a:t>
            </a:r>
            <a:r>
              <a:rPr lang="zh-CN" altLang="en-US" dirty="0" smtClean="0"/>
              <a:t>函数</a:t>
            </a:r>
            <a:endParaRPr lang="en-US" altLang="zh-CN" dirty="0" smtClean="0"/>
          </a:p>
          <a:p>
            <a:pPr lvl="1">
              <a:defRPr/>
            </a:pPr>
            <a:r>
              <a:rPr lang="zh-CN" altLang="en-US" dirty="0" smtClean="0"/>
              <a:t>生成</a:t>
            </a:r>
            <a:r>
              <a:rPr lang="en-US" dirty="0" smtClean="0"/>
              <a:t>32</a:t>
            </a:r>
            <a:r>
              <a:rPr lang="zh-CN" altLang="en-US" dirty="0" smtClean="0"/>
              <a:t>位的唯一编码作为主键</a:t>
            </a:r>
            <a:endParaRPr lang="en-US" altLang="zh-CN" dirty="0" smtClean="0"/>
          </a:p>
          <a:p>
            <a:pPr>
              <a:defRPr/>
            </a:pPr>
            <a:r>
              <a:rPr lang="zh-CN" altLang="en-US" dirty="0" smtClean="0"/>
              <a:t>与</a:t>
            </a:r>
            <a:r>
              <a:rPr lang="en-US" dirty="0" smtClean="0"/>
              <a:t>SYS_GUID</a:t>
            </a:r>
            <a:r>
              <a:rPr lang="zh-CN" altLang="en-US" dirty="0" smtClean="0"/>
              <a:t>函数区别</a:t>
            </a:r>
            <a:endParaRPr lang="en-US" altLang="zh-CN" dirty="0" smtClean="0"/>
          </a:p>
          <a:p>
            <a:pPr lvl="1">
              <a:defRPr/>
            </a:pPr>
            <a:r>
              <a:rPr lang="zh-CN" altLang="en-US" dirty="0" smtClean="0"/>
              <a:t>在不需要并行的环境中使用序列作为主键</a:t>
            </a:r>
            <a:endParaRPr lang="en-US" altLang="zh-CN" dirty="0" smtClean="0"/>
          </a:p>
          <a:p>
            <a:pPr lvl="1">
              <a:defRPr/>
            </a:pPr>
            <a:r>
              <a:rPr lang="zh-CN" altLang="en-US" dirty="0" smtClean="0"/>
              <a:t>在并行的环境里或者希望避免使用序列的情况下使用函数</a:t>
            </a:r>
            <a:endParaRPr lang="zh-CN" altLang="en-US" dirty="0"/>
          </a:p>
        </p:txBody>
      </p:sp>
      <p:sp>
        <p:nvSpPr>
          <p:cNvPr id="147460" name="Rectangle 4"/>
          <p:cNvSpPr>
            <a:spLocks noChangeArrowheads="1"/>
          </p:cNvSpPr>
          <p:nvPr/>
        </p:nvSpPr>
        <p:spPr bwMode="auto">
          <a:xfrm>
            <a:off x="1300163" y="2714625"/>
            <a:ext cx="7200900" cy="1754188"/>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223838" lvl="1" indent="-223838" defTabSz="723900">
              <a:lnSpc>
                <a:spcPct val="150000"/>
              </a:lnSpc>
              <a:buClr>
                <a:schemeClr val="folHlink"/>
              </a:buClr>
              <a:buSzPct val="60000"/>
              <a:tabLst>
                <a:tab pos="444500" algn="l"/>
              </a:tabLst>
              <a:defRPr/>
            </a:pPr>
            <a:r>
              <a:rPr lang="fr-FR" altLang="zh-CN" b="1" dirty="0">
                <a:latin typeface="Arial" pitchFamily="34" charset="0"/>
                <a:ea typeface="Arial Unicode MS" pitchFamily="34" charset="-122"/>
                <a:cs typeface="Arial" pitchFamily="34" charset="0"/>
              </a:rPr>
              <a:t>SQL&gt; INSERT INTO toys (toyid, toyname, toyprice) </a:t>
            </a:r>
          </a:p>
          <a:p>
            <a:pPr marL="223838" lvl="1" indent="-223838" defTabSz="723900">
              <a:lnSpc>
                <a:spcPct val="150000"/>
              </a:lnSpc>
              <a:buClr>
                <a:schemeClr val="folHlink"/>
              </a:buClr>
              <a:buSzPct val="60000"/>
              <a:tabLst>
                <a:tab pos="444500" algn="l"/>
              </a:tabLst>
              <a:defRPr/>
            </a:pPr>
            <a:r>
              <a:rPr lang="fr-FR" altLang="zh-CN" b="1" dirty="0">
                <a:latin typeface="Arial" pitchFamily="34" charset="0"/>
                <a:ea typeface="Arial Unicode MS" pitchFamily="34" charset="-122"/>
                <a:cs typeface="Arial" pitchFamily="34" charset="0"/>
              </a:rPr>
              <a:t>     VALUES ( toys_seq.NEXTVAL, </a:t>
            </a:r>
            <a:r>
              <a:rPr lang="en-US" altLang="zh-CN" b="1" dirty="0" smtClean="0">
                <a:latin typeface="Arial" pitchFamily="34" charset="0"/>
                <a:ea typeface="Arial Unicode MS" pitchFamily="34" charset="-122"/>
                <a:cs typeface="Arial" pitchFamily="34" charset="0"/>
              </a:rPr>
              <a:t>'</a:t>
            </a:r>
            <a:r>
              <a:rPr lang="fr-FR" altLang="zh-CN" b="1" dirty="0" smtClean="0">
                <a:latin typeface="Arial" pitchFamily="34" charset="0"/>
                <a:ea typeface="Arial Unicode MS" pitchFamily="34" charset="-122"/>
                <a:cs typeface="Arial" pitchFamily="34" charset="0"/>
              </a:rPr>
              <a:t>TWENTY</a:t>
            </a:r>
            <a:r>
              <a:rPr lang="en-US" altLang="zh-CN" b="1" dirty="0" smtClean="0">
                <a:latin typeface="Arial" pitchFamily="34" charset="0"/>
                <a:ea typeface="Arial Unicode MS" pitchFamily="34" charset="-122"/>
                <a:cs typeface="Arial" pitchFamily="34" charset="0"/>
              </a:rPr>
              <a:t>'</a:t>
            </a:r>
            <a:r>
              <a:rPr lang="fr-FR" altLang="zh-CN" b="1" dirty="0" smtClean="0">
                <a:latin typeface="Arial" pitchFamily="34" charset="0"/>
                <a:ea typeface="Arial Unicode MS" pitchFamily="34" charset="-122"/>
                <a:cs typeface="Arial" pitchFamily="34" charset="0"/>
              </a:rPr>
              <a:t>, </a:t>
            </a:r>
            <a:r>
              <a:rPr lang="fr-FR" altLang="zh-CN" b="1" dirty="0">
                <a:latin typeface="Arial" pitchFamily="34" charset="0"/>
                <a:ea typeface="Arial Unicode MS" pitchFamily="34" charset="-122"/>
                <a:cs typeface="Arial" pitchFamily="34" charset="0"/>
              </a:rPr>
              <a:t>25);</a:t>
            </a:r>
          </a:p>
          <a:p>
            <a:pPr marL="223838" lvl="1" indent="-223838" defTabSz="723900">
              <a:lnSpc>
                <a:spcPct val="150000"/>
              </a:lnSpc>
              <a:buClr>
                <a:schemeClr val="folHlink"/>
              </a:buClr>
              <a:buSzPct val="60000"/>
              <a:tabLst>
                <a:tab pos="444500" algn="l"/>
              </a:tabLst>
              <a:defRPr/>
            </a:pPr>
            <a:r>
              <a:rPr lang="fr-FR" altLang="zh-CN" b="1" dirty="0">
                <a:latin typeface="Arial" pitchFamily="34" charset="0"/>
                <a:ea typeface="Arial Unicode MS" pitchFamily="34" charset="-122"/>
                <a:cs typeface="Arial" pitchFamily="34" charset="0"/>
              </a:rPr>
              <a:t>SQL&gt; INSERT INTO toys (toyid, toyname, toyprice) </a:t>
            </a:r>
          </a:p>
          <a:p>
            <a:pPr marL="223838" lvl="1" indent="-223838" defTabSz="723900">
              <a:lnSpc>
                <a:spcPct val="150000"/>
              </a:lnSpc>
              <a:buClr>
                <a:schemeClr val="folHlink"/>
              </a:buClr>
              <a:buSzPct val="60000"/>
              <a:tabLst>
                <a:tab pos="444500" algn="l"/>
              </a:tabLst>
              <a:defRPr/>
            </a:pPr>
            <a:r>
              <a:rPr lang="fr-FR" altLang="zh-CN" b="1" dirty="0">
                <a:latin typeface="Arial" pitchFamily="34" charset="0"/>
                <a:ea typeface="Arial Unicode MS" pitchFamily="34" charset="-122"/>
                <a:cs typeface="Arial" pitchFamily="34" charset="0"/>
              </a:rPr>
              <a:t>     VALUES ( toys_seq.NEXTVAL, </a:t>
            </a:r>
            <a:r>
              <a:rPr lang="en-US" altLang="zh-CN" b="1" dirty="0" smtClean="0">
                <a:latin typeface="Arial" pitchFamily="34" charset="0"/>
                <a:ea typeface="Arial Unicode MS" pitchFamily="34" charset="-122"/>
                <a:cs typeface="Arial" pitchFamily="34" charset="0"/>
              </a:rPr>
              <a:t>'</a:t>
            </a:r>
            <a:r>
              <a:rPr lang="fr-FR" altLang="zh-CN" b="1" dirty="0" smtClean="0">
                <a:latin typeface="Arial" pitchFamily="34" charset="0"/>
                <a:ea typeface="Arial Unicode MS" pitchFamily="34" charset="-122"/>
                <a:cs typeface="Arial" pitchFamily="34" charset="0"/>
              </a:rPr>
              <a:t>MAGIC PENCIL</a:t>
            </a:r>
            <a:r>
              <a:rPr lang="en-US" altLang="zh-CN" b="1" dirty="0" smtClean="0">
                <a:latin typeface="Arial" pitchFamily="34" charset="0"/>
                <a:ea typeface="Arial Unicode MS" pitchFamily="34" charset="-122"/>
                <a:cs typeface="Arial" pitchFamily="34" charset="0"/>
              </a:rPr>
              <a:t>'</a:t>
            </a:r>
            <a:r>
              <a:rPr lang="fr-FR" altLang="zh-CN" b="1" dirty="0" smtClean="0">
                <a:latin typeface="Arial" pitchFamily="34" charset="0"/>
                <a:ea typeface="Arial Unicode MS" pitchFamily="34" charset="-122"/>
                <a:cs typeface="Arial" pitchFamily="34" charset="0"/>
              </a:rPr>
              <a:t>, </a:t>
            </a:r>
            <a:r>
              <a:rPr lang="fr-FR" altLang="zh-CN" b="1" dirty="0">
                <a:latin typeface="Arial" pitchFamily="34" charset="0"/>
                <a:ea typeface="Arial Unicode MS" pitchFamily="34" charset="-122"/>
                <a:cs typeface="Arial" pitchFamily="34" charset="0"/>
              </a:rPr>
              <a:t>75);</a:t>
            </a:r>
          </a:p>
        </p:txBody>
      </p:sp>
      <p:sp>
        <p:nvSpPr>
          <p:cNvPr id="147461" name="Rectangle 5"/>
          <p:cNvSpPr>
            <a:spLocks noChangeArrowheads="1"/>
          </p:cNvSpPr>
          <p:nvPr/>
        </p:nvSpPr>
        <p:spPr bwMode="auto">
          <a:xfrm>
            <a:off x="2747963" y="3251200"/>
            <a:ext cx="2181225" cy="320675"/>
          </a:xfrm>
          <a:prstGeom prst="rect">
            <a:avLst/>
          </a:prstGeom>
          <a:noFill/>
          <a:ln w="222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7462" name="Text Box 6"/>
          <p:cNvSpPr txBox="1">
            <a:spLocks noChangeArrowheads="1"/>
          </p:cNvSpPr>
          <p:nvPr/>
        </p:nvSpPr>
        <p:spPr bwMode="auto">
          <a:xfrm>
            <a:off x="2643188" y="4572000"/>
            <a:ext cx="2592387" cy="369888"/>
          </a:xfrm>
          <a:prstGeom prst="rect">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指定序列的下一个值</a:t>
            </a:r>
          </a:p>
        </p:txBody>
      </p:sp>
      <p:sp>
        <p:nvSpPr>
          <p:cNvPr id="147463" name="Rectangle 7"/>
          <p:cNvSpPr>
            <a:spLocks noChangeArrowheads="1"/>
          </p:cNvSpPr>
          <p:nvPr/>
        </p:nvSpPr>
        <p:spPr bwMode="auto">
          <a:xfrm>
            <a:off x="1284288" y="5257800"/>
            <a:ext cx="7145337" cy="457200"/>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223838" lvl="1" indent="-223838" defTabSz="723900">
              <a:lnSpc>
                <a:spcPct val="150000"/>
              </a:lnSpc>
              <a:buClr>
                <a:schemeClr val="folHlink"/>
              </a:buClr>
              <a:buSzPct val="60000"/>
              <a:tabLst>
                <a:tab pos="444500" algn="l"/>
              </a:tabLst>
              <a:defRPr/>
            </a:pPr>
            <a:r>
              <a:rPr lang="en-US" altLang="zh-CN" b="1" dirty="0">
                <a:latin typeface="Arial" pitchFamily="34" charset="0"/>
                <a:ea typeface="Arial Unicode MS" pitchFamily="34" charset="-122"/>
                <a:cs typeface="Arial" pitchFamily="34" charset="0"/>
              </a:rPr>
              <a:t>SQL&gt; SELECT toys_seq.CURRVAL FROM dual;</a:t>
            </a:r>
            <a:endParaRPr lang="fr-FR" altLang="zh-CN" b="1" dirty="0">
              <a:latin typeface="Arial" pitchFamily="34" charset="0"/>
              <a:ea typeface="Arial Unicode MS" pitchFamily="34" charset="-122"/>
              <a:cs typeface="Arial" pitchFamily="34" charset="0"/>
            </a:endParaRPr>
          </a:p>
        </p:txBody>
      </p:sp>
      <p:sp>
        <p:nvSpPr>
          <p:cNvPr id="147464" name="Rectangle 8"/>
          <p:cNvSpPr>
            <a:spLocks noChangeArrowheads="1"/>
          </p:cNvSpPr>
          <p:nvPr/>
        </p:nvSpPr>
        <p:spPr bwMode="auto">
          <a:xfrm>
            <a:off x="2738438" y="4068763"/>
            <a:ext cx="2262187" cy="288925"/>
          </a:xfrm>
          <a:prstGeom prst="rect">
            <a:avLst/>
          </a:prstGeom>
          <a:noFill/>
          <a:ln w="222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7465" name="Text Box 9"/>
          <p:cNvSpPr txBox="1">
            <a:spLocks noChangeArrowheads="1"/>
          </p:cNvSpPr>
          <p:nvPr/>
        </p:nvSpPr>
        <p:spPr bwMode="auto">
          <a:xfrm>
            <a:off x="2643188" y="5786438"/>
            <a:ext cx="2663825" cy="369887"/>
          </a:xfrm>
          <a:prstGeom prst="rect">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检索序列的当前值</a:t>
            </a:r>
          </a:p>
        </p:txBody>
      </p:sp>
      <p:sp>
        <p:nvSpPr>
          <p:cNvPr id="11" name="Rectangle 8"/>
          <p:cNvSpPr>
            <a:spLocks noChangeArrowheads="1"/>
          </p:cNvSpPr>
          <p:nvPr/>
        </p:nvSpPr>
        <p:spPr bwMode="auto">
          <a:xfrm>
            <a:off x="3000375" y="5354638"/>
            <a:ext cx="2214563" cy="288925"/>
          </a:xfrm>
          <a:prstGeom prst="rect">
            <a:avLst/>
          </a:prstGeom>
          <a:noFill/>
          <a:ln w="222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 name="灯片编号占位符 11"/>
          <p:cNvSpPr>
            <a:spLocks noGrp="1"/>
          </p:cNvSpPr>
          <p:nvPr>
            <p:ph type="sldNum" sz="quarter" idx="10"/>
          </p:nvPr>
        </p:nvSpPr>
        <p:spPr/>
        <p:txBody>
          <a:bodyPr/>
          <a:lstStyle/>
          <a:p>
            <a:pPr>
              <a:defRPr/>
            </a:pPr>
            <a:fld id="{B46F1C6C-1131-4A6A-8D25-C66B598E60FD}" type="slidenum">
              <a:rPr lang="zh-CN" altLang="en-US" smtClean="0"/>
              <a:pPr>
                <a:defRPr/>
              </a:pPr>
              <a:t>24</a:t>
            </a:fld>
            <a:r>
              <a:rPr lang="en-US" altLang="zh-CN" smtClean="0"/>
              <a:t>/48</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xit" presetSubtype="0" fill="hold" nodeType="withEffect">
                                  <p:stCondLst>
                                    <p:cond delay="0"/>
                                  </p:stCondLst>
                                  <p:childTnLst>
                                    <p:set>
                                      <p:cBhvr>
                                        <p:cTn id="6" dur="1" fill="hold">
                                          <p:stCondLst>
                                            <p:cond delay="0"/>
                                          </p:stCondLst>
                                        </p:cTn>
                                        <p:tgtEl>
                                          <p:spTgt spid="147459">
                                            <p:txEl>
                                              <p:pRg st="3" end="3"/>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47459">
                                            <p:txEl>
                                              <p:pRg st="4" end="4"/>
                                            </p:txEl>
                                          </p:spTgt>
                                        </p:tgtEl>
                                        <p:attrNameLst>
                                          <p:attrName>style.visibility</p:attrName>
                                        </p:attrNameLst>
                                      </p:cBhvr>
                                      <p:to>
                                        <p:strVal val="hidden"/>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47460"/>
                                        </p:tgtEl>
                                        <p:attrNameLst>
                                          <p:attrName>style.visibility</p:attrName>
                                        </p:attrNameLst>
                                      </p:cBhvr>
                                      <p:to>
                                        <p:strVal val="visible"/>
                                      </p:to>
                                    </p:set>
                                    <p:animEffect transition="in" filter="wipe(up)">
                                      <p:cBhvr>
                                        <p:cTn id="13" dur="1000"/>
                                        <p:tgtEl>
                                          <p:spTgt spid="147460"/>
                                        </p:tgtEl>
                                      </p:cBhvr>
                                    </p:animEffect>
                                  </p:childTnLst>
                                </p:cTn>
                              </p:par>
                            </p:childTnLst>
                          </p:cTn>
                        </p:par>
                        <p:par>
                          <p:cTn id="14" fill="hold" nodeType="afterGroup">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47461"/>
                                        </p:tgtEl>
                                        <p:attrNameLst>
                                          <p:attrName>style.visibility</p:attrName>
                                        </p:attrNameLst>
                                      </p:cBhvr>
                                      <p:to>
                                        <p:strVal val="visible"/>
                                      </p:to>
                                    </p:set>
                                    <p:animEffect transition="in" filter="wipe(left)">
                                      <p:cBhvr>
                                        <p:cTn id="17" dur="500"/>
                                        <p:tgtEl>
                                          <p:spTgt spid="147461"/>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47464"/>
                                        </p:tgtEl>
                                        <p:attrNameLst>
                                          <p:attrName>style.visibility</p:attrName>
                                        </p:attrNameLst>
                                      </p:cBhvr>
                                      <p:to>
                                        <p:strVal val="visible"/>
                                      </p:to>
                                    </p:set>
                                    <p:animEffect transition="in" filter="wipe(left)">
                                      <p:cBhvr>
                                        <p:cTn id="20" dur="500"/>
                                        <p:tgtEl>
                                          <p:spTgt spid="147464"/>
                                        </p:tgtEl>
                                      </p:cBhvr>
                                    </p:animEffect>
                                  </p:childTnLst>
                                </p:cTn>
                              </p:par>
                            </p:childTnLst>
                          </p:cTn>
                        </p:par>
                        <p:par>
                          <p:cTn id="21" fill="hold" nodeType="afterGroup">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47462"/>
                                        </p:tgtEl>
                                        <p:attrNameLst>
                                          <p:attrName>style.visibility</p:attrName>
                                        </p:attrNameLst>
                                      </p:cBhvr>
                                      <p:to>
                                        <p:strVal val="visible"/>
                                      </p:to>
                                    </p:set>
                                    <p:animEffect transition="in" filter="wipe(left)">
                                      <p:cBhvr>
                                        <p:cTn id="24" dur="500"/>
                                        <p:tgtEl>
                                          <p:spTgt spid="14746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47461"/>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47464"/>
                                        </p:tgtEl>
                                        <p:attrNameLst>
                                          <p:attrName>style.visibility</p:attrName>
                                        </p:attrNameLst>
                                      </p:cBhvr>
                                      <p:to>
                                        <p:strVal val="hidden"/>
                                      </p:to>
                                    </p:set>
                                  </p:childTnLst>
                                </p:cTn>
                              </p:par>
                            </p:childTnLst>
                          </p:cTn>
                        </p:par>
                        <p:par>
                          <p:cTn id="31" fill="hold" nodeType="afterGroup">
                            <p:stCondLst>
                              <p:cond delay="0"/>
                            </p:stCondLst>
                            <p:childTnLst>
                              <p:par>
                                <p:cTn id="32" presetID="22" presetClass="entr" presetSubtype="1" fill="hold" grpId="0" nodeType="afterEffect">
                                  <p:stCondLst>
                                    <p:cond delay="0"/>
                                  </p:stCondLst>
                                  <p:childTnLst>
                                    <p:set>
                                      <p:cBhvr>
                                        <p:cTn id="33" dur="1" fill="hold">
                                          <p:stCondLst>
                                            <p:cond delay="0"/>
                                          </p:stCondLst>
                                        </p:cTn>
                                        <p:tgtEl>
                                          <p:spTgt spid="147463"/>
                                        </p:tgtEl>
                                        <p:attrNameLst>
                                          <p:attrName>style.visibility</p:attrName>
                                        </p:attrNameLst>
                                      </p:cBhvr>
                                      <p:to>
                                        <p:strVal val="visible"/>
                                      </p:to>
                                    </p:set>
                                    <p:animEffect transition="in" filter="wipe(up)">
                                      <p:cBhvr>
                                        <p:cTn id="34" dur="500"/>
                                        <p:tgtEl>
                                          <p:spTgt spid="147463"/>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par>
                          <p:cTn id="38" fill="hold" nodeType="afterGroup">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147465"/>
                                        </p:tgtEl>
                                        <p:attrNameLst>
                                          <p:attrName>style.visibility</p:attrName>
                                        </p:attrNameLst>
                                      </p:cBhvr>
                                      <p:to>
                                        <p:strVal val="visible"/>
                                      </p:to>
                                    </p:set>
                                    <p:animEffect transition="in" filter="wipe(left)">
                                      <p:cBhvr>
                                        <p:cTn id="41" dur="500"/>
                                        <p:tgtEl>
                                          <p:spTgt spid="14746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147460"/>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147463"/>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147462"/>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147465"/>
                                        </p:tgtEl>
                                        <p:attrNameLst>
                                          <p:attrName>style.visibility</p:attrName>
                                        </p:attrNameLst>
                                      </p:cBhvr>
                                      <p:to>
                                        <p:strVal val="hidden"/>
                                      </p:to>
                                    </p:set>
                                  </p:childTnLst>
                                </p:cTn>
                              </p:par>
                            </p:childTnLst>
                          </p:cTn>
                        </p:par>
                        <p:par>
                          <p:cTn id="52" fill="hold" nodeType="afterGroup">
                            <p:stCondLst>
                              <p:cond delay="0"/>
                            </p:stCondLst>
                            <p:childTnLst>
                              <p:par>
                                <p:cTn id="53" presetID="1" presetClass="exit" presetSubtype="0" fill="hold" grpId="1" nodeType="afterEffect">
                                  <p:stCondLst>
                                    <p:cond delay="0"/>
                                  </p:stCondLst>
                                  <p:childTnLst>
                                    <p:set>
                                      <p:cBhvr>
                                        <p:cTn id="54" dur="1" fill="hold">
                                          <p:stCondLst>
                                            <p:cond delay="0"/>
                                          </p:stCondLst>
                                        </p:cTn>
                                        <p:tgtEl>
                                          <p:spTgt spid="11"/>
                                        </p:tgtEl>
                                        <p:attrNameLst>
                                          <p:attrName>style.visibility</p:attrName>
                                        </p:attrNameLst>
                                      </p:cBhvr>
                                      <p:to>
                                        <p:strVal val="hidden"/>
                                      </p:to>
                                    </p:set>
                                  </p:childTnLst>
                                </p:cTn>
                              </p:par>
                            </p:childTnLst>
                          </p:cTn>
                        </p:par>
                        <p:par>
                          <p:cTn id="55" fill="hold" nodeType="afterGroup">
                            <p:stCondLst>
                              <p:cond delay="0"/>
                            </p:stCondLst>
                            <p:childTnLst>
                              <p:par>
                                <p:cTn id="56" presetID="22" presetClass="entr" presetSubtype="8" fill="hold" nodeType="afterEffect">
                                  <p:stCondLst>
                                    <p:cond delay="0"/>
                                  </p:stCondLst>
                                  <p:childTnLst>
                                    <p:set>
                                      <p:cBhvr>
                                        <p:cTn id="57" dur="1" fill="hold">
                                          <p:stCondLst>
                                            <p:cond delay="0"/>
                                          </p:stCondLst>
                                        </p:cTn>
                                        <p:tgtEl>
                                          <p:spTgt spid="147459">
                                            <p:txEl>
                                              <p:pRg st="3" end="3"/>
                                            </p:txEl>
                                          </p:spTgt>
                                        </p:tgtEl>
                                        <p:attrNameLst>
                                          <p:attrName>style.visibility</p:attrName>
                                        </p:attrNameLst>
                                      </p:cBhvr>
                                      <p:to>
                                        <p:strVal val="visible"/>
                                      </p:to>
                                    </p:set>
                                    <p:animEffect transition="in" filter="wipe(left)">
                                      <p:cBhvr>
                                        <p:cTn id="58" dur="500"/>
                                        <p:tgtEl>
                                          <p:spTgt spid="147459">
                                            <p:txEl>
                                              <p:pRg st="3" end="3"/>
                                            </p:txEl>
                                          </p:spTgt>
                                        </p:tgtEl>
                                      </p:cBhvr>
                                    </p:animEffect>
                                  </p:childTnLst>
                                </p:cTn>
                              </p:par>
                              <p:par>
                                <p:cTn id="59" presetID="22" presetClass="entr" presetSubtype="8" fill="hold" nodeType="withEffect">
                                  <p:stCondLst>
                                    <p:cond delay="0"/>
                                  </p:stCondLst>
                                  <p:childTnLst>
                                    <p:set>
                                      <p:cBhvr>
                                        <p:cTn id="60" dur="1" fill="hold">
                                          <p:stCondLst>
                                            <p:cond delay="0"/>
                                          </p:stCondLst>
                                        </p:cTn>
                                        <p:tgtEl>
                                          <p:spTgt spid="147459">
                                            <p:txEl>
                                              <p:pRg st="4" end="4"/>
                                            </p:txEl>
                                          </p:spTgt>
                                        </p:tgtEl>
                                        <p:attrNameLst>
                                          <p:attrName>style.visibility</p:attrName>
                                        </p:attrNameLst>
                                      </p:cBhvr>
                                      <p:to>
                                        <p:strVal val="visible"/>
                                      </p:to>
                                    </p:set>
                                    <p:animEffect transition="in" filter="wipe(left)">
                                      <p:cBhvr>
                                        <p:cTn id="61" dur="500"/>
                                        <p:tgtEl>
                                          <p:spTgt spid="147459">
                                            <p:txEl>
                                              <p:pRg st="4" end="4"/>
                                            </p:txEl>
                                          </p:spTgt>
                                        </p:tgtEl>
                                      </p:cBhvr>
                                    </p:animEffect>
                                  </p:childTnLst>
                                </p:cTn>
                              </p:par>
                            </p:childTnLst>
                          </p:cTn>
                        </p:par>
                        <p:par>
                          <p:cTn id="62" fill="hold" nodeType="afterGroup">
                            <p:stCondLst>
                              <p:cond delay="500"/>
                            </p:stCondLst>
                            <p:childTnLst>
                              <p:par>
                                <p:cTn id="63" presetID="22" presetClass="entr" presetSubtype="8" fill="hold" nodeType="afterEffect">
                                  <p:stCondLst>
                                    <p:cond delay="0"/>
                                  </p:stCondLst>
                                  <p:childTnLst>
                                    <p:set>
                                      <p:cBhvr>
                                        <p:cTn id="64" dur="1" fill="hold">
                                          <p:stCondLst>
                                            <p:cond delay="0"/>
                                          </p:stCondLst>
                                        </p:cTn>
                                        <p:tgtEl>
                                          <p:spTgt spid="147459">
                                            <p:txEl>
                                              <p:pRg st="5" end="5"/>
                                            </p:txEl>
                                          </p:spTgt>
                                        </p:tgtEl>
                                        <p:attrNameLst>
                                          <p:attrName>style.visibility</p:attrName>
                                        </p:attrNameLst>
                                      </p:cBhvr>
                                      <p:to>
                                        <p:strVal val="visible"/>
                                      </p:to>
                                    </p:set>
                                    <p:animEffect transition="in" filter="wipe(left)">
                                      <p:cBhvr>
                                        <p:cTn id="65" dur="500"/>
                                        <p:tgtEl>
                                          <p:spTgt spid="147459">
                                            <p:txEl>
                                              <p:pRg st="5" end="5"/>
                                            </p:txEl>
                                          </p:spTgt>
                                        </p:tgtEl>
                                      </p:cBhvr>
                                    </p:animEffect>
                                  </p:childTnLst>
                                </p:cTn>
                              </p:par>
                              <p:par>
                                <p:cTn id="66" presetID="22" presetClass="entr" presetSubtype="8" fill="hold" nodeType="withEffect">
                                  <p:stCondLst>
                                    <p:cond delay="0"/>
                                  </p:stCondLst>
                                  <p:childTnLst>
                                    <p:set>
                                      <p:cBhvr>
                                        <p:cTn id="67" dur="1" fill="hold">
                                          <p:stCondLst>
                                            <p:cond delay="0"/>
                                          </p:stCondLst>
                                        </p:cTn>
                                        <p:tgtEl>
                                          <p:spTgt spid="147459">
                                            <p:txEl>
                                              <p:pRg st="6" end="6"/>
                                            </p:txEl>
                                          </p:spTgt>
                                        </p:tgtEl>
                                        <p:attrNameLst>
                                          <p:attrName>style.visibility</p:attrName>
                                        </p:attrNameLst>
                                      </p:cBhvr>
                                      <p:to>
                                        <p:strVal val="visible"/>
                                      </p:to>
                                    </p:set>
                                    <p:animEffect transition="in" filter="wipe(left)">
                                      <p:cBhvr>
                                        <p:cTn id="68" dur="500"/>
                                        <p:tgtEl>
                                          <p:spTgt spid="147459">
                                            <p:txEl>
                                              <p:pRg st="6" end="6"/>
                                            </p:txEl>
                                          </p:spTgt>
                                        </p:tgtEl>
                                      </p:cBhvr>
                                    </p:animEffect>
                                  </p:childTnLst>
                                </p:cTn>
                              </p:par>
                              <p:par>
                                <p:cTn id="69" presetID="22" presetClass="entr" presetSubtype="8" fill="hold" nodeType="withEffect">
                                  <p:stCondLst>
                                    <p:cond delay="0"/>
                                  </p:stCondLst>
                                  <p:childTnLst>
                                    <p:set>
                                      <p:cBhvr>
                                        <p:cTn id="70" dur="1" fill="hold">
                                          <p:stCondLst>
                                            <p:cond delay="0"/>
                                          </p:stCondLst>
                                        </p:cTn>
                                        <p:tgtEl>
                                          <p:spTgt spid="147459">
                                            <p:txEl>
                                              <p:pRg st="7" end="7"/>
                                            </p:txEl>
                                          </p:spTgt>
                                        </p:tgtEl>
                                        <p:attrNameLst>
                                          <p:attrName>style.visibility</p:attrName>
                                        </p:attrNameLst>
                                      </p:cBhvr>
                                      <p:to>
                                        <p:strVal val="visible"/>
                                      </p:to>
                                    </p:set>
                                    <p:animEffect transition="in" filter="wipe(left)">
                                      <p:cBhvr>
                                        <p:cTn id="71" dur="500"/>
                                        <p:tgtEl>
                                          <p:spTgt spid="1474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0" grpId="0" animBg="1"/>
      <p:bldP spid="147460" grpId="1" animBg="1"/>
      <p:bldP spid="147461" grpId="0" animBg="1"/>
      <p:bldP spid="147461" grpId="1" animBg="1"/>
      <p:bldP spid="147462" grpId="0" animBg="1"/>
      <p:bldP spid="147462" grpId="1" animBg="1"/>
      <p:bldP spid="147463" grpId="0" animBg="1"/>
      <p:bldP spid="147463" grpId="1" animBg="1"/>
      <p:bldP spid="147464" grpId="0" animBg="1"/>
      <p:bldP spid="147464" grpId="1" animBg="1"/>
      <p:bldP spid="147465" grpId="0" animBg="1"/>
      <p:bldP spid="147465" grpId="1" animBg="1"/>
      <p:bldP spid="11" grpId="0" animBg="1"/>
      <p:bldP spid="11"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5076825" y="285750"/>
            <a:ext cx="3887788" cy="523875"/>
          </a:xfrm>
        </p:spPr>
        <p:txBody>
          <a:bodyPr/>
          <a:lstStyle/>
          <a:p>
            <a:pPr>
              <a:defRPr/>
            </a:pPr>
            <a:r>
              <a:rPr smtClean="0"/>
              <a:t>串讲：更改和删除序列</a:t>
            </a:r>
            <a:endParaRPr dirty="0"/>
          </a:p>
        </p:txBody>
      </p:sp>
      <p:sp>
        <p:nvSpPr>
          <p:cNvPr id="120836" name="Rectangle 4"/>
          <p:cNvSpPr>
            <a:spLocks noChangeArrowheads="1"/>
          </p:cNvSpPr>
          <p:nvPr/>
        </p:nvSpPr>
        <p:spPr bwMode="auto">
          <a:xfrm>
            <a:off x="827088" y="2565400"/>
            <a:ext cx="7458075" cy="577850"/>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223838" lvl="1" indent="-223838" defTabSz="723900">
              <a:lnSpc>
                <a:spcPct val="150000"/>
              </a:lnSpc>
              <a:buClr>
                <a:schemeClr val="folHlink"/>
              </a:buClr>
              <a:buSzPct val="60000"/>
              <a:tabLst>
                <a:tab pos="444500" algn="l"/>
              </a:tabLst>
              <a:defRPr/>
            </a:pPr>
            <a:r>
              <a:rPr lang="en-US" altLang="zh-CN" b="1" dirty="0">
                <a:latin typeface="Arial" pitchFamily="34" charset="0"/>
                <a:ea typeface="Arial Unicode MS" pitchFamily="34" charset="-122"/>
                <a:cs typeface="Arial" pitchFamily="34" charset="0"/>
              </a:rPr>
              <a:t>SQL&gt; ALTER SEQUENCE toys_seq MAXVALUE 5000 CYCLE;</a:t>
            </a:r>
            <a:endParaRPr lang="fr-FR" altLang="zh-CN" b="1" dirty="0">
              <a:latin typeface="Arial" pitchFamily="34" charset="0"/>
              <a:ea typeface="Arial Unicode MS" pitchFamily="34" charset="-122"/>
              <a:cs typeface="Arial" pitchFamily="34" charset="0"/>
            </a:endParaRPr>
          </a:p>
        </p:txBody>
      </p:sp>
      <p:sp>
        <p:nvSpPr>
          <p:cNvPr id="120838" name="Text Box 6"/>
          <p:cNvSpPr txBox="1">
            <a:spLocks noChangeArrowheads="1"/>
          </p:cNvSpPr>
          <p:nvPr/>
        </p:nvSpPr>
        <p:spPr bwMode="auto">
          <a:xfrm>
            <a:off x="827088" y="1700213"/>
            <a:ext cx="4803775" cy="674687"/>
          </a:xfrm>
          <a:prstGeom prst="rect">
            <a:avLst/>
          </a:prstGeom>
          <a:solidFill>
            <a:schemeClr val="accent1">
              <a:lumMod val="20000"/>
              <a:lumOff val="80000"/>
            </a:schemeClr>
          </a:solidFill>
          <a:ln w="19050">
            <a:solidFill>
              <a:schemeClr val="accent1"/>
            </a:solidFill>
          </a:ln>
        </p:spPr>
        <p:txBody>
          <a:bodyPr anchor="ctr"/>
          <a:lstStyle>
            <a:defPPr>
              <a:defRPr lang="en-US"/>
            </a:defPPr>
            <a:lvl1pPr algn="ctr">
              <a:defRPr b="1">
                <a:latin typeface="微软雅黑" pitchFamily="34" charset="-122"/>
                <a:ea typeface="微软雅黑" pitchFamily="34" charset="-122"/>
              </a:defRPr>
            </a:lvl1pPr>
          </a:lstStyle>
          <a:p>
            <a:pPr algn="l">
              <a:defRPr/>
            </a:pPr>
            <a:r>
              <a:rPr lang="zh-CN" altLang="en-US" dirty="0"/>
              <a:t>使用</a:t>
            </a:r>
            <a:r>
              <a:rPr lang="en-US" altLang="zh-CN" dirty="0"/>
              <a:t>ALTER SEQUENCE</a:t>
            </a:r>
            <a:r>
              <a:rPr lang="zh-CN" altLang="en-US" dirty="0"/>
              <a:t>语句修改序列，</a:t>
            </a:r>
          </a:p>
          <a:p>
            <a:pPr algn="l">
              <a:defRPr/>
            </a:pPr>
            <a:r>
              <a:rPr lang="zh-CN" altLang="en-US" dirty="0"/>
              <a:t>不能更改序列的</a:t>
            </a:r>
            <a:r>
              <a:rPr lang="en-US" altLang="zh-CN" dirty="0"/>
              <a:t>START WITH</a:t>
            </a:r>
            <a:r>
              <a:rPr lang="zh-CN" altLang="en-US" dirty="0"/>
              <a:t>参数</a:t>
            </a:r>
          </a:p>
        </p:txBody>
      </p:sp>
      <p:sp>
        <p:nvSpPr>
          <p:cNvPr id="120842" name="Text Box 10"/>
          <p:cNvSpPr txBox="1">
            <a:spLocks noChangeArrowheads="1"/>
          </p:cNvSpPr>
          <p:nvPr/>
        </p:nvSpPr>
        <p:spPr bwMode="auto">
          <a:xfrm>
            <a:off x="827088" y="3500438"/>
            <a:ext cx="4803775" cy="369887"/>
          </a:xfrm>
          <a:prstGeom prst="rect">
            <a:avLst/>
          </a:prstGeom>
          <a:solidFill>
            <a:schemeClr val="accent1">
              <a:lumMod val="20000"/>
              <a:lumOff val="80000"/>
            </a:schemeClr>
          </a:solidFill>
          <a:ln w="19050">
            <a:solidFill>
              <a:schemeClr val="accent1"/>
            </a:solidFill>
          </a:ln>
        </p:spPr>
        <p:txBody>
          <a:bodyPr anchor="ctr"/>
          <a:lstStyle>
            <a:defPPr>
              <a:defRPr lang="en-US"/>
            </a:defPPr>
            <a:lvl1pPr algn="ctr">
              <a:defRPr b="1">
                <a:latin typeface="微软雅黑" pitchFamily="34" charset="-122"/>
                <a:ea typeface="微软雅黑" pitchFamily="34" charset="-122"/>
              </a:defRPr>
            </a:lvl1pPr>
          </a:lstStyle>
          <a:p>
            <a:pPr algn="l">
              <a:defRPr/>
            </a:pPr>
            <a:r>
              <a:rPr lang="zh-CN" altLang="en-US" dirty="0"/>
              <a:t>使用</a:t>
            </a:r>
            <a:r>
              <a:rPr lang="en-US" altLang="zh-CN" dirty="0"/>
              <a:t>DROP SEQUENCE</a:t>
            </a:r>
            <a:r>
              <a:rPr lang="zh-CN" altLang="en-US" dirty="0"/>
              <a:t>语句删除序列</a:t>
            </a:r>
          </a:p>
        </p:txBody>
      </p:sp>
      <p:sp>
        <p:nvSpPr>
          <p:cNvPr id="120843" name="Rectangle 11"/>
          <p:cNvSpPr>
            <a:spLocks noChangeArrowheads="1"/>
          </p:cNvSpPr>
          <p:nvPr/>
        </p:nvSpPr>
        <p:spPr bwMode="auto">
          <a:xfrm>
            <a:off x="827088" y="4221163"/>
            <a:ext cx="6767512" cy="565150"/>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223838" lvl="1" indent="-223838" defTabSz="723900">
              <a:lnSpc>
                <a:spcPct val="150000"/>
              </a:lnSpc>
              <a:buClr>
                <a:schemeClr val="folHlink"/>
              </a:buClr>
              <a:buSzPct val="60000"/>
              <a:tabLst>
                <a:tab pos="444500" algn="l"/>
              </a:tabLst>
              <a:defRPr/>
            </a:pPr>
            <a:r>
              <a:rPr lang="en-US" altLang="zh-CN" b="1" dirty="0">
                <a:latin typeface="Arial" pitchFamily="34" charset="0"/>
                <a:ea typeface="Arial Unicode MS" pitchFamily="34" charset="-122"/>
                <a:cs typeface="Arial" pitchFamily="34" charset="0"/>
              </a:rPr>
              <a:t>SQL&gt; DROP SEQUENCE toys_seq;</a:t>
            </a:r>
            <a:endParaRPr lang="fr-FR" altLang="zh-CN" b="1" dirty="0">
              <a:latin typeface="Arial" pitchFamily="34" charset="0"/>
              <a:ea typeface="Arial Unicode MS" pitchFamily="34" charset="-122"/>
              <a:cs typeface="Arial" pitchFamily="34" charset="0"/>
            </a:endParaRPr>
          </a:p>
        </p:txBody>
      </p:sp>
      <p:grpSp>
        <p:nvGrpSpPr>
          <p:cNvPr id="2" name="组合 14"/>
          <p:cNvGrpSpPr>
            <a:grpSpLocks/>
          </p:cNvGrpSpPr>
          <p:nvPr/>
        </p:nvGrpSpPr>
        <p:grpSpPr bwMode="auto">
          <a:xfrm>
            <a:off x="2143125" y="5929313"/>
            <a:ext cx="4572000" cy="428625"/>
            <a:chOff x="3143240" y="5143512"/>
            <a:chExt cx="4572032" cy="428628"/>
          </a:xfrm>
        </p:grpSpPr>
        <p:sp>
          <p:nvSpPr>
            <p:cNvPr id="16" name="圆角矩形 15"/>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7" name="圆角矩形 16"/>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36879"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p:nvPr/>
          </p:nvSpPr>
          <p:spPr bwMode="auto">
            <a:xfrm>
              <a:off x="3962396" y="5187962"/>
              <a:ext cx="2543193" cy="338139"/>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4</a:t>
              </a:r>
              <a:r>
                <a:rPr lang="zh-CN" altLang="en-US" sz="1600" b="1" spc="300" dirty="0">
                  <a:solidFill>
                    <a:srgbClr val="FBFFFE"/>
                  </a:solidFill>
                  <a:latin typeface="微软雅黑" pitchFamily="34" charset="-122"/>
                  <a:ea typeface="微软雅黑" pitchFamily="34" charset="-122"/>
                </a:rPr>
                <a:t>：使用序列</a:t>
              </a:r>
            </a:p>
          </p:txBody>
        </p:sp>
      </p:grpSp>
      <p:sp>
        <p:nvSpPr>
          <p:cNvPr id="13" name="灯片编号占位符 12"/>
          <p:cNvSpPr>
            <a:spLocks noGrp="1"/>
          </p:cNvSpPr>
          <p:nvPr>
            <p:ph type="sldNum" sz="quarter" idx="10"/>
          </p:nvPr>
        </p:nvSpPr>
        <p:spPr/>
        <p:txBody>
          <a:bodyPr/>
          <a:lstStyle/>
          <a:p>
            <a:pPr>
              <a:defRPr/>
            </a:pPr>
            <a:fld id="{B46F1C6C-1131-4A6A-8D25-C66B598E60FD}" type="slidenum">
              <a:rPr lang="zh-CN" altLang="en-US" smtClean="0"/>
              <a:pPr>
                <a:defRPr/>
              </a:pPr>
              <a:t>25</a:t>
            </a:fld>
            <a:r>
              <a:rPr lang="en-US" altLang="zh-CN" smtClean="0"/>
              <a:t>/48</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0836"/>
                                        </p:tgtEl>
                                        <p:attrNameLst>
                                          <p:attrName>style.visibility</p:attrName>
                                        </p:attrNameLst>
                                      </p:cBhvr>
                                      <p:to>
                                        <p:strVal val="visible"/>
                                      </p:to>
                                    </p:set>
                                    <p:animEffect transition="in" filter="wipe(up)">
                                      <p:cBhvr>
                                        <p:cTn id="7" dur="1000"/>
                                        <p:tgtEl>
                                          <p:spTgt spid="1208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0842"/>
                                        </p:tgtEl>
                                        <p:attrNameLst>
                                          <p:attrName>style.visibility</p:attrName>
                                        </p:attrNameLst>
                                      </p:cBhvr>
                                      <p:to>
                                        <p:strVal val="visible"/>
                                      </p:to>
                                    </p:set>
                                    <p:animEffect transition="in" filter="wipe(up)">
                                      <p:cBhvr>
                                        <p:cTn id="12" dur="1000"/>
                                        <p:tgtEl>
                                          <p:spTgt spid="120842"/>
                                        </p:tgtEl>
                                      </p:cBhvr>
                                    </p:animEffect>
                                  </p:childTnLst>
                                </p:cTn>
                              </p:par>
                            </p:childTnLst>
                          </p:cTn>
                        </p:par>
                        <p:par>
                          <p:cTn id="13" fill="hold" nodeType="afterGroup">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120843"/>
                                        </p:tgtEl>
                                        <p:attrNameLst>
                                          <p:attrName>style.visibility</p:attrName>
                                        </p:attrNameLst>
                                      </p:cBhvr>
                                      <p:to>
                                        <p:strVal val="visible"/>
                                      </p:to>
                                    </p:set>
                                    <p:animEffect transition="in" filter="wipe(up)">
                                      <p:cBhvr>
                                        <p:cTn id="16" dur="1000"/>
                                        <p:tgtEl>
                                          <p:spTgt spid="120843"/>
                                        </p:tgtEl>
                                      </p:cBhvr>
                                    </p:animEffect>
                                  </p:childTnLst>
                                </p:cTn>
                              </p:par>
                            </p:childTnLst>
                          </p:cTn>
                        </p:par>
                        <p:par>
                          <p:cTn id="17" fill="hold" nodeType="afterGroup">
                            <p:stCondLst>
                              <p:cond delay="20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6" grpId="0" animBg="1"/>
      <p:bldP spid="120842" grpId="0" animBg="1"/>
      <p:bldP spid="12084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93" name="Text Box 25"/>
          <p:cNvSpPr txBox="1">
            <a:spLocks noChangeArrowheads="1"/>
          </p:cNvSpPr>
          <p:nvPr/>
        </p:nvSpPr>
        <p:spPr bwMode="auto">
          <a:xfrm>
            <a:off x="692150" y="3714750"/>
            <a:ext cx="6413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spcBef>
                <a:spcPct val="20000"/>
              </a:spcBef>
              <a:buClr>
                <a:srgbClr val="0E9CDE"/>
              </a:buClr>
              <a:buSzPct val="100000"/>
              <a:buFont typeface="Wingdings" pitchFamily="2" charset="2"/>
              <a:buChar char="u"/>
            </a:pPr>
            <a:r>
              <a:rPr lang="zh-CN" altLang="en-US" sz="2400" b="1">
                <a:ea typeface="微软雅黑" pitchFamily="34" charset="-122"/>
              </a:rPr>
              <a:t>私有同义词只能在其模式内访问，且不能与当前模式的对象同名</a:t>
            </a:r>
          </a:p>
        </p:txBody>
      </p:sp>
      <p:sp>
        <p:nvSpPr>
          <p:cNvPr id="83994" name="Text Box 26"/>
          <p:cNvSpPr txBox="1">
            <a:spLocks noChangeArrowheads="1"/>
          </p:cNvSpPr>
          <p:nvPr/>
        </p:nvSpPr>
        <p:spPr bwMode="auto">
          <a:xfrm>
            <a:off x="676275" y="4467225"/>
            <a:ext cx="6337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spcBef>
                <a:spcPct val="20000"/>
              </a:spcBef>
              <a:buClr>
                <a:srgbClr val="0E9CDE"/>
              </a:buClr>
              <a:buSzPct val="100000"/>
              <a:buFont typeface="Wingdings" pitchFamily="2" charset="2"/>
              <a:buChar char="u"/>
            </a:pPr>
            <a:r>
              <a:rPr lang="zh-CN" altLang="en-US" sz="2400" b="1">
                <a:ea typeface="微软雅黑" pitchFamily="34" charset="-122"/>
              </a:rPr>
              <a:t>公有同义词可被所有的数据库用户访问</a:t>
            </a:r>
          </a:p>
        </p:txBody>
      </p:sp>
      <p:sp>
        <p:nvSpPr>
          <p:cNvPr id="83971" name="Rectangle 3"/>
          <p:cNvSpPr>
            <a:spLocks noGrp="1" noChangeArrowheads="1"/>
          </p:cNvSpPr>
          <p:nvPr>
            <p:ph idx="1"/>
          </p:nvPr>
        </p:nvSpPr>
        <p:spPr>
          <a:xfrm>
            <a:off x="784225" y="1214438"/>
            <a:ext cx="7645400" cy="5143500"/>
          </a:xfrm>
        </p:spPr>
        <p:txBody>
          <a:bodyPr/>
          <a:lstStyle/>
          <a:p>
            <a:pPr>
              <a:defRPr/>
            </a:pPr>
            <a:r>
              <a:rPr lang="zh-CN" altLang="en-US" dirty="0"/>
              <a:t>同义词是现有对象的一个别名</a:t>
            </a:r>
          </a:p>
          <a:p>
            <a:pPr lvl="1">
              <a:defRPr/>
            </a:pPr>
            <a:r>
              <a:rPr lang="zh-CN" altLang="en-US" dirty="0"/>
              <a:t>简化</a:t>
            </a:r>
            <a:r>
              <a:rPr lang="en-US" altLang="zh-CN" dirty="0"/>
              <a:t>SQL</a:t>
            </a:r>
            <a:r>
              <a:rPr lang="zh-CN" altLang="en-US" dirty="0"/>
              <a:t>语句</a:t>
            </a:r>
          </a:p>
          <a:p>
            <a:pPr lvl="1">
              <a:defRPr/>
            </a:pPr>
            <a:r>
              <a:rPr lang="zh-CN" altLang="en-US" dirty="0"/>
              <a:t>隐藏对象的名称和所有者</a:t>
            </a:r>
          </a:p>
          <a:p>
            <a:pPr lvl="1">
              <a:defRPr/>
            </a:pPr>
            <a:r>
              <a:rPr lang="zh-CN" altLang="en-US" dirty="0"/>
              <a:t>提供对对象的公共访问</a:t>
            </a:r>
          </a:p>
          <a:p>
            <a:pPr>
              <a:defRPr/>
            </a:pPr>
            <a:r>
              <a:rPr lang="zh-CN" altLang="en-US" dirty="0"/>
              <a:t>同义词共有两种</a:t>
            </a:r>
            <a:r>
              <a:rPr lang="zh-CN" altLang="en-US" dirty="0" smtClean="0"/>
              <a:t>类型</a:t>
            </a:r>
            <a:endParaRPr lang="zh-CN" altLang="en-US" dirty="0"/>
          </a:p>
          <a:p>
            <a:pPr lvl="1">
              <a:defRPr/>
            </a:pPr>
            <a:endParaRPr lang="en-US" altLang="en-US" dirty="0"/>
          </a:p>
        </p:txBody>
      </p:sp>
      <p:sp>
        <p:nvSpPr>
          <p:cNvPr id="83970" name="Rectangle 2"/>
          <p:cNvSpPr>
            <a:spLocks noGrp="1" noChangeArrowheads="1"/>
          </p:cNvSpPr>
          <p:nvPr>
            <p:ph type="title"/>
          </p:nvPr>
        </p:nvSpPr>
        <p:spPr>
          <a:xfrm>
            <a:off x="6459538" y="285750"/>
            <a:ext cx="2505075" cy="523875"/>
          </a:xfrm>
        </p:spPr>
        <p:txBody>
          <a:bodyPr/>
          <a:lstStyle/>
          <a:p>
            <a:pPr>
              <a:defRPr/>
            </a:pPr>
            <a:r>
              <a:rPr smtClean="0"/>
              <a:t>串讲：同义词</a:t>
            </a:r>
            <a:endParaRPr dirty="0"/>
          </a:p>
        </p:txBody>
      </p:sp>
      <p:sp>
        <p:nvSpPr>
          <p:cNvPr id="83980" name="AutoShape 12"/>
          <p:cNvSpPr>
            <a:spLocks noChangeArrowheads="1"/>
          </p:cNvSpPr>
          <p:nvPr/>
        </p:nvSpPr>
        <p:spPr bwMode="auto">
          <a:xfrm>
            <a:off x="3428992" y="4306888"/>
            <a:ext cx="1800225" cy="407987"/>
          </a:xfrm>
          <a:prstGeom prst="roundRect">
            <a:avLst>
              <a:gd name="adj" fmla="val 16667"/>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algn="ctr" eaLnBrk="0" hangingPunct="0">
              <a:spcBef>
                <a:spcPts val="0"/>
              </a:spcBef>
              <a:buClr>
                <a:srgbClr val="233DA9"/>
              </a:buClr>
              <a:buSzPct val="80000"/>
              <a:defRPr/>
            </a:pPr>
            <a:r>
              <a:rPr lang="zh-CN" altLang="en-US" b="1" kern="0" dirty="0">
                <a:solidFill>
                  <a:schemeClr val="bg1"/>
                </a:solidFill>
                <a:latin typeface="+mn-ea"/>
                <a:ea typeface="+mn-ea"/>
              </a:rPr>
              <a:t>同义词</a:t>
            </a:r>
          </a:p>
        </p:txBody>
      </p:sp>
      <p:sp>
        <p:nvSpPr>
          <p:cNvPr id="83981" name="AutoShape 13"/>
          <p:cNvSpPr>
            <a:spLocks noChangeArrowheads="1"/>
          </p:cNvSpPr>
          <p:nvPr/>
        </p:nvSpPr>
        <p:spPr bwMode="auto">
          <a:xfrm>
            <a:off x="1547813" y="5302250"/>
            <a:ext cx="2305050" cy="407988"/>
          </a:xfrm>
          <a:prstGeom prst="roundRect">
            <a:avLst>
              <a:gd name="adj" fmla="val 16667"/>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algn="ctr" eaLnBrk="0" hangingPunct="0">
              <a:spcBef>
                <a:spcPts val="0"/>
              </a:spcBef>
              <a:buClr>
                <a:srgbClr val="233DA9"/>
              </a:buClr>
              <a:buSzPct val="80000"/>
              <a:defRPr/>
            </a:pPr>
            <a:r>
              <a:rPr lang="zh-CN" altLang="en-US" b="1" kern="0" dirty="0">
                <a:solidFill>
                  <a:schemeClr val="bg1"/>
                </a:solidFill>
                <a:latin typeface="+mn-ea"/>
                <a:ea typeface="+mn-ea"/>
              </a:rPr>
              <a:t>私有同义词</a:t>
            </a:r>
          </a:p>
        </p:txBody>
      </p:sp>
      <p:sp>
        <p:nvSpPr>
          <p:cNvPr id="83982" name="AutoShape 14"/>
          <p:cNvSpPr>
            <a:spLocks noChangeArrowheads="1"/>
          </p:cNvSpPr>
          <p:nvPr/>
        </p:nvSpPr>
        <p:spPr bwMode="auto">
          <a:xfrm>
            <a:off x="5369393" y="5302250"/>
            <a:ext cx="2155825" cy="407988"/>
          </a:xfrm>
          <a:prstGeom prst="roundRect">
            <a:avLst>
              <a:gd name="adj" fmla="val 16667"/>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algn="ctr" eaLnBrk="0" hangingPunct="0">
              <a:spcBef>
                <a:spcPts val="0"/>
              </a:spcBef>
              <a:buClr>
                <a:srgbClr val="233DA9"/>
              </a:buClr>
              <a:buSzPct val="80000"/>
              <a:defRPr/>
            </a:pPr>
            <a:r>
              <a:rPr lang="zh-CN" altLang="en-US" b="1" kern="0" dirty="0">
                <a:solidFill>
                  <a:schemeClr val="bg1"/>
                </a:solidFill>
                <a:latin typeface="+mn-ea"/>
                <a:ea typeface="+mn-ea"/>
              </a:rPr>
              <a:t>公有同义词</a:t>
            </a:r>
          </a:p>
        </p:txBody>
      </p:sp>
      <p:sp>
        <p:nvSpPr>
          <p:cNvPr id="83995" name="Line 27"/>
          <p:cNvSpPr>
            <a:spLocks noChangeShapeType="1"/>
          </p:cNvSpPr>
          <p:nvPr/>
        </p:nvSpPr>
        <p:spPr bwMode="auto">
          <a:xfrm>
            <a:off x="4316413" y="4724400"/>
            <a:ext cx="0" cy="288925"/>
          </a:xfrm>
          <a:prstGeom prst="line">
            <a:avLst/>
          </a:prstGeom>
          <a:ln cmpd="sng">
            <a:solidFill>
              <a:schemeClr val="tx1"/>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p>
        </p:txBody>
      </p:sp>
      <p:sp>
        <p:nvSpPr>
          <p:cNvPr id="83996" name="Line 28"/>
          <p:cNvSpPr>
            <a:spLocks noChangeShapeType="1"/>
          </p:cNvSpPr>
          <p:nvPr/>
        </p:nvSpPr>
        <p:spPr bwMode="auto">
          <a:xfrm>
            <a:off x="2726200" y="4987073"/>
            <a:ext cx="3744913" cy="0"/>
          </a:xfrm>
          <a:prstGeom prst="line">
            <a:avLst/>
          </a:prstGeom>
          <a:ln cmpd="sng">
            <a:solidFill>
              <a:schemeClr val="tx1"/>
            </a:solidFill>
            <a:headEnd type="none"/>
            <a:tailEnd type="non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p>
        </p:txBody>
      </p:sp>
      <p:sp>
        <p:nvSpPr>
          <p:cNvPr id="83997" name="Line 29"/>
          <p:cNvSpPr>
            <a:spLocks noChangeShapeType="1"/>
          </p:cNvSpPr>
          <p:nvPr/>
        </p:nvSpPr>
        <p:spPr bwMode="auto">
          <a:xfrm>
            <a:off x="6464300" y="5013325"/>
            <a:ext cx="0" cy="287338"/>
          </a:xfrm>
          <a:prstGeom prst="line">
            <a:avLst/>
          </a:prstGeom>
          <a:ln w="38100" cap="rnd" cmpd="sng">
            <a:solidFill>
              <a:schemeClr val="tx1"/>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a:lstStyle/>
          <a:p>
            <a:pPr>
              <a:defRPr/>
            </a:pPr>
            <a:endParaRPr lang="zh-CN" altLang="en-US"/>
          </a:p>
        </p:txBody>
      </p:sp>
      <p:sp>
        <p:nvSpPr>
          <p:cNvPr id="83998" name="Line 30"/>
          <p:cNvSpPr>
            <a:spLocks noChangeShapeType="1"/>
          </p:cNvSpPr>
          <p:nvPr/>
        </p:nvSpPr>
        <p:spPr bwMode="auto">
          <a:xfrm>
            <a:off x="2719388" y="5013325"/>
            <a:ext cx="0" cy="287338"/>
          </a:xfrm>
          <a:prstGeom prst="line">
            <a:avLst/>
          </a:prstGeom>
          <a:ln w="38100" cap="rnd" cmpd="sng">
            <a:solidFill>
              <a:schemeClr val="tx1"/>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a:lstStyle/>
          <a:p>
            <a:pPr>
              <a:defRPr/>
            </a:pPr>
            <a:endParaRPr lang="zh-CN" altLang="en-US"/>
          </a:p>
        </p:txBody>
      </p:sp>
      <p:sp>
        <p:nvSpPr>
          <p:cNvPr id="14" name="灯片编号占位符 13"/>
          <p:cNvSpPr>
            <a:spLocks noGrp="1"/>
          </p:cNvSpPr>
          <p:nvPr>
            <p:ph type="sldNum" sz="quarter" idx="10"/>
          </p:nvPr>
        </p:nvSpPr>
        <p:spPr/>
        <p:txBody>
          <a:bodyPr/>
          <a:lstStyle/>
          <a:p>
            <a:pPr>
              <a:defRPr/>
            </a:pPr>
            <a:fld id="{B46F1C6C-1131-4A6A-8D25-C66B598E60FD}" type="slidenum">
              <a:rPr lang="zh-CN" altLang="en-US" smtClean="0"/>
              <a:pPr>
                <a:defRPr/>
              </a:pPr>
              <a:t>26</a:t>
            </a:fld>
            <a:r>
              <a:rPr lang="en-US" altLang="zh-CN" smtClean="0"/>
              <a:t>/48</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3971">
                                            <p:txEl>
                                              <p:pRg st="4" end="4"/>
                                            </p:txEl>
                                          </p:spTgt>
                                        </p:tgtEl>
                                        <p:attrNameLst>
                                          <p:attrName>style.visibility</p:attrName>
                                        </p:attrNameLst>
                                      </p:cBhvr>
                                      <p:to>
                                        <p:strVal val="visible"/>
                                      </p:to>
                                    </p:set>
                                    <p:animEffect transition="in" filter="wipe(left)">
                                      <p:cBhvr>
                                        <p:cTn id="7" dur="500"/>
                                        <p:tgtEl>
                                          <p:spTgt spid="83971">
                                            <p:txEl>
                                              <p:pRg st="4" end="4"/>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3980"/>
                                        </p:tgtEl>
                                        <p:attrNameLst>
                                          <p:attrName>style.visibility</p:attrName>
                                        </p:attrNameLst>
                                      </p:cBhvr>
                                      <p:to>
                                        <p:strVal val="visible"/>
                                      </p:to>
                                    </p:set>
                                    <p:animEffect transition="in" filter="wipe(up)">
                                      <p:cBhvr>
                                        <p:cTn id="10" dur="1000"/>
                                        <p:tgtEl>
                                          <p:spTgt spid="83980"/>
                                        </p:tgtEl>
                                      </p:cBhvr>
                                    </p:animEffect>
                                  </p:childTnLst>
                                </p:cTn>
                              </p:par>
                              <p:par>
                                <p:cTn id="11" presetID="22" presetClass="entr" presetSubtype="1" fill="hold" nodeType="withEffect">
                                  <p:stCondLst>
                                    <p:cond delay="0"/>
                                  </p:stCondLst>
                                  <p:childTnLst>
                                    <p:set>
                                      <p:cBhvr>
                                        <p:cTn id="12" dur="1" fill="hold">
                                          <p:stCondLst>
                                            <p:cond delay="0"/>
                                          </p:stCondLst>
                                        </p:cTn>
                                        <p:tgtEl>
                                          <p:spTgt spid="83995"/>
                                        </p:tgtEl>
                                        <p:attrNameLst>
                                          <p:attrName>style.visibility</p:attrName>
                                        </p:attrNameLst>
                                      </p:cBhvr>
                                      <p:to>
                                        <p:strVal val="visible"/>
                                      </p:to>
                                    </p:set>
                                    <p:animEffect transition="in" filter="wipe(up)">
                                      <p:cBhvr>
                                        <p:cTn id="13" dur="1000"/>
                                        <p:tgtEl>
                                          <p:spTgt spid="83995"/>
                                        </p:tgtEl>
                                      </p:cBhvr>
                                    </p:animEffect>
                                  </p:childTnLst>
                                </p:cTn>
                              </p:par>
                              <p:par>
                                <p:cTn id="14" presetID="22" presetClass="entr" presetSubtype="1" fill="hold" nodeType="withEffect">
                                  <p:stCondLst>
                                    <p:cond delay="0"/>
                                  </p:stCondLst>
                                  <p:childTnLst>
                                    <p:set>
                                      <p:cBhvr>
                                        <p:cTn id="15" dur="1" fill="hold">
                                          <p:stCondLst>
                                            <p:cond delay="0"/>
                                          </p:stCondLst>
                                        </p:cTn>
                                        <p:tgtEl>
                                          <p:spTgt spid="83996"/>
                                        </p:tgtEl>
                                        <p:attrNameLst>
                                          <p:attrName>style.visibility</p:attrName>
                                        </p:attrNameLst>
                                      </p:cBhvr>
                                      <p:to>
                                        <p:strVal val="visible"/>
                                      </p:to>
                                    </p:set>
                                    <p:animEffect transition="in" filter="wipe(up)">
                                      <p:cBhvr>
                                        <p:cTn id="16" dur="1000"/>
                                        <p:tgtEl>
                                          <p:spTgt spid="83996"/>
                                        </p:tgtEl>
                                      </p:cBhvr>
                                    </p:animEffect>
                                  </p:childTnLst>
                                </p:cTn>
                              </p:par>
                              <p:par>
                                <p:cTn id="17" presetID="22" presetClass="entr" presetSubtype="1" fill="hold" nodeType="withEffect">
                                  <p:stCondLst>
                                    <p:cond delay="0"/>
                                  </p:stCondLst>
                                  <p:childTnLst>
                                    <p:set>
                                      <p:cBhvr>
                                        <p:cTn id="18" dur="1" fill="hold">
                                          <p:stCondLst>
                                            <p:cond delay="0"/>
                                          </p:stCondLst>
                                        </p:cTn>
                                        <p:tgtEl>
                                          <p:spTgt spid="83998"/>
                                        </p:tgtEl>
                                        <p:attrNameLst>
                                          <p:attrName>style.visibility</p:attrName>
                                        </p:attrNameLst>
                                      </p:cBhvr>
                                      <p:to>
                                        <p:strVal val="visible"/>
                                      </p:to>
                                    </p:set>
                                    <p:animEffect transition="in" filter="wipe(up)">
                                      <p:cBhvr>
                                        <p:cTn id="19" dur="1000"/>
                                        <p:tgtEl>
                                          <p:spTgt spid="83998"/>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83981"/>
                                        </p:tgtEl>
                                        <p:attrNameLst>
                                          <p:attrName>style.visibility</p:attrName>
                                        </p:attrNameLst>
                                      </p:cBhvr>
                                      <p:to>
                                        <p:strVal val="visible"/>
                                      </p:to>
                                    </p:set>
                                    <p:animEffect transition="in" filter="wipe(up)">
                                      <p:cBhvr>
                                        <p:cTn id="22" dur="1000"/>
                                        <p:tgtEl>
                                          <p:spTgt spid="83981"/>
                                        </p:tgtEl>
                                      </p:cBhvr>
                                    </p:animEffect>
                                  </p:childTnLst>
                                </p:cTn>
                              </p:par>
                              <p:par>
                                <p:cTn id="23" presetID="22" presetClass="entr" presetSubtype="1" fill="hold" nodeType="withEffect">
                                  <p:stCondLst>
                                    <p:cond delay="0"/>
                                  </p:stCondLst>
                                  <p:childTnLst>
                                    <p:set>
                                      <p:cBhvr>
                                        <p:cTn id="24" dur="1" fill="hold">
                                          <p:stCondLst>
                                            <p:cond delay="0"/>
                                          </p:stCondLst>
                                        </p:cTn>
                                        <p:tgtEl>
                                          <p:spTgt spid="83997"/>
                                        </p:tgtEl>
                                        <p:attrNameLst>
                                          <p:attrName>style.visibility</p:attrName>
                                        </p:attrNameLst>
                                      </p:cBhvr>
                                      <p:to>
                                        <p:strVal val="visible"/>
                                      </p:to>
                                    </p:set>
                                    <p:animEffect transition="in" filter="wipe(up)">
                                      <p:cBhvr>
                                        <p:cTn id="25" dur="1000"/>
                                        <p:tgtEl>
                                          <p:spTgt spid="83997"/>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83982"/>
                                        </p:tgtEl>
                                        <p:attrNameLst>
                                          <p:attrName>style.visibility</p:attrName>
                                        </p:attrNameLst>
                                      </p:cBhvr>
                                      <p:to>
                                        <p:strVal val="visible"/>
                                      </p:to>
                                    </p:set>
                                    <p:animEffect transition="in" filter="wipe(up)">
                                      <p:cBhvr>
                                        <p:cTn id="28" dur="1000"/>
                                        <p:tgtEl>
                                          <p:spTgt spid="8398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xit" presetSubtype="0" fill="hold" grpId="1" nodeType="clickEffect">
                                  <p:stCondLst>
                                    <p:cond delay="0"/>
                                  </p:stCondLst>
                                  <p:childTnLst>
                                    <p:animEffect transition="out" filter="fade">
                                      <p:cBhvr>
                                        <p:cTn id="32" dur="500"/>
                                        <p:tgtEl>
                                          <p:spTgt spid="83980"/>
                                        </p:tgtEl>
                                      </p:cBhvr>
                                    </p:animEffect>
                                    <p:set>
                                      <p:cBhvr>
                                        <p:cTn id="33" dur="1" fill="hold">
                                          <p:stCondLst>
                                            <p:cond delay="499"/>
                                          </p:stCondLst>
                                        </p:cTn>
                                        <p:tgtEl>
                                          <p:spTgt spid="83980"/>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83996"/>
                                        </p:tgtEl>
                                      </p:cBhvr>
                                    </p:animEffect>
                                    <p:set>
                                      <p:cBhvr>
                                        <p:cTn id="36" dur="1" fill="hold">
                                          <p:stCondLst>
                                            <p:cond delay="499"/>
                                          </p:stCondLst>
                                        </p:cTn>
                                        <p:tgtEl>
                                          <p:spTgt spid="83996"/>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83995"/>
                                        </p:tgtEl>
                                      </p:cBhvr>
                                    </p:animEffect>
                                    <p:set>
                                      <p:cBhvr>
                                        <p:cTn id="39" dur="1" fill="hold">
                                          <p:stCondLst>
                                            <p:cond delay="499"/>
                                          </p:stCondLst>
                                        </p:cTn>
                                        <p:tgtEl>
                                          <p:spTgt spid="83995"/>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83998"/>
                                        </p:tgtEl>
                                      </p:cBhvr>
                                    </p:animEffect>
                                    <p:set>
                                      <p:cBhvr>
                                        <p:cTn id="42" dur="1" fill="hold">
                                          <p:stCondLst>
                                            <p:cond delay="499"/>
                                          </p:stCondLst>
                                        </p:cTn>
                                        <p:tgtEl>
                                          <p:spTgt spid="83998"/>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83981"/>
                                        </p:tgtEl>
                                      </p:cBhvr>
                                    </p:animEffect>
                                    <p:set>
                                      <p:cBhvr>
                                        <p:cTn id="45" dur="1" fill="hold">
                                          <p:stCondLst>
                                            <p:cond delay="499"/>
                                          </p:stCondLst>
                                        </p:cTn>
                                        <p:tgtEl>
                                          <p:spTgt spid="83981"/>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83982"/>
                                        </p:tgtEl>
                                      </p:cBhvr>
                                    </p:animEffect>
                                    <p:set>
                                      <p:cBhvr>
                                        <p:cTn id="48" dur="1" fill="hold">
                                          <p:stCondLst>
                                            <p:cond delay="499"/>
                                          </p:stCondLst>
                                        </p:cTn>
                                        <p:tgtEl>
                                          <p:spTgt spid="83982"/>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83997"/>
                                        </p:tgtEl>
                                      </p:cBhvr>
                                    </p:animEffect>
                                    <p:set>
                                      <p:cBhvr>
                                        <p:cTn id="51" dur="1" fill="hold">
                                          <p:stCondLst>
                                            <p:cond delay="499"/>
                                          </p:stCondLst>
                                        </p:cTn>
                                        <p:tgtEl>
                                          <p:spTgt spid="83997"/>
                                        </p:tgtEl>
                                        <p:attrNameLst>
                                          <p:attrName>style.visibility</p:attrName>
                                        </p:attrNameLst>
                                      </p:cBhvr>
                                      <p:to>
                                        <p:strVal val="hidden"/>
                                      </p:to>
                                    </p:set>
                                  </p:childTnLst>
                                </p:cTn>
                              </p:par>
                            </p:childTnLst>
                          </p:cTn>
                        </p:par>
                        <p:par>
                          <p:cTn id="52" fill="hold" nodeType="afterGroup">
                            <p:stCondLst>
                              <p:cond delay="500"/>
                            </p:stCondLst>
                            <p:childTnLst>
                              <p:par>
                                <p:cTn id="53" presetID="22" presetClass="entr" presetSubtype="8" fill="hold" grpId="0" nodeType="afterEffect">
                                  <p:stCondLst>
                                    <p:cond delay="0"/>
                                  </p:stCondLst>
                                  <p:childTnLst>
                                    <p:set>
                                      <p:cBhvr>
                                        <p:cTn id="54" dur="1" fill="hold">
                                          <p:stCondLst>
                                            <p:cond delay="0"/>
                                          </p:stCondLst>
                                        </p:cTn>
                                        <p:tgtEl>
                                          <p:spTgt spid="83993"/>
                                        </p:tgtEl>
                                        <p:attrNameLst>
                                          <p:attrName>style.visibility</p:attrName>
                                        </p:attrNameLst>
                                      </p:cBhvr>
                                      <p:to>
                                        <p:strVal val="visible"/>
                                      </p:to>
                                    </p:set>
                                    <p:animEffect transition="in" filter="wipe(left)">
                                      <p:cBhvr>
                                        <p:cTn id="55" dur="500"/>
                                        <p:tgtEl>
                                          <p:spTgt spid="83993"/>
                                        </p:tgtEl>
                                      </p:cBhvr>
                                    </p:animEffect>
                                  </p:childTnLst>
                                </p:cTn>
                              </p:par>
                            </p:childTnLst>
                          </p:cTn>
                        </p:par>
                        <p:par>
                          <p:cTn id="56" fill="hold" nodeType="afterGroup">
                            <p:stCondLst>
                              <p:cond delay="1000"/>
                            </p:stCondLst>
                            <p:childTnLst>
                              <p:par>
                                <p:cTn id="57" presetID="22" presetClass="entr" presetSubtype="8" fill="hold" grpId="0" nodeType="afterEffect">
                                  <p:stCondLst>
                                    <p:cond delay="0"/>
                                  </p:stCondLst>
                                  <p:childTnLst>
                                    <p:set>
                                      <p:cBhvr>
                                        <p:cTn id="58" dur="1" fill="hold">
                                          <p:stCondLst>
                                            <p:cond delay="0"/>
                                          </p:stCondLst>
                                        </p:cTn>
                                        <p:tgtEl>
                                          <p:spTgt spid="83994"/>
                                        </p:tgtEl>
                                        <p:attrNameLst>
                                          <p:attrName>style.visibility</p:attrName>
                                        </p:attrNameLst>
                                      </p:cBhvr>
                                      <p:to>
                                        <p:strVal val="visible"/>
                                      </p:to>
                                    </p:set>
                                    <p:animEffect transition="in" filter="wipe(left)">
                                      <p:cBhvr>
                                        <p:cTn id="59" dur="500"/>
                                        <p:tgtEl>
                                          <p:spTgt spid="839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93" grpId="0"/>
      <p:bldP spid="83994" grpId="0"/>
      <p:bldP spid="83980" grpId="0" animBg="1"/>
      <p:bldP spid="83980" grpId="1" animBg="1"/>
      <p:bldP spid="83981" grpId="0" animBg="1"/>
      <p:bldP spid="83981" grpId="1" animBg="1"/>
      <p:bldP spid="83982" grpId="0" animBg="1"/>
      <p:bldP spid="83982"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6523038" y="285750"/>
            <a:ext cx="2441575" cy="523875"/>
          </a:xfrm>
        </p:spPr>
        <p:txBody>
          <a:bodyPr/>
          <a:lstStyle/>
          <a:p>
            <a:pPr>
              <a:defRPr/>
            </a:pPr>
            <a:r>
              <a:rPr smtClean="0"/>
              <a:t>串讲：同义词</a:t>
            </a:r>
            <a:endParaRPr dirty="0"/>
          </a:p>
        </p:txBody>
      </p:sp>
      <p:sp>
        <p:nvSpPr>
          <p:cNvPr id="112643" name="Rectangle 3"/>
          <p:cNvSpPr>
            <a:spLocks noChangeArrowheads="1"/>
          </p:cNvSpPr>
          <p:nvPr/>
        </p:nvSpPr>
        <p:spPr bwMode="auto">
          <a:xfrm>
            <a:off x="827088" y="1400175"/>
            <a:ext cx="6985000" cy="457200"/>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223838" lvl="1" indent="-223838" defTabSz="723900">
              <a:lnSpc>
                <a:spcPct val="150000"/>
              </a:lnSpc>
              <a:buClr>
                <a:schemeClr val="folHlink"/>
              </a:buClr>
              <a:buSzPct val="60000"/>
              <a:tabLst>
                <a:tab pos="444500" algn="l"/>
              </a:tabLst>
              <a:defRPr/>
            </a:pPr>
            <a:r>
              <a:rPr lang="en-US" altLang="zh-CN" b="1" dirty="0">
                <a:latin typeface="Arial" pitchFamily="34" charset="0"/>
                <a:ea typeface="Arial Unicode MS" pitchFamily="34" charset="-122"/>
                <a:cs typeface="Arial" pitchFamily="34" charset="0"/>
              </a:rPr>
              <a:t>CREATE OR REPLACE SYNONYM </a:t>
            </a:r>
            <a:r>
              <a:rPr lang="en-US" altLang="zh-CN" b="1" dirty="0" err="1">
                <a:latin typeface="Arial" pitchFamily="34" charset="0"/>
                <a:ea typeface="Arial Unicode MS" pitchFamily="34" charset="-122"/>
                <a:cs typeface="Arial" pitchFamily="34" charset="0"/>
              </a:rPr>
              <a:t>emp</a:t>
            </a:r>
            <a:r>
              <a:rPr lang="en-US" altLang="zh-CN" b="1" dirty="0">
                <a:latin typeface="Arial" pitchFamily="34" charset="0"/>
                <a:ea typeface="Arial Unicode MS" pitchFamily="34" charset="-122"/>
                <a:cs typeface="Arial" pitchFamily="34" charset="0"/>
              </a:rPr>
              <a:t> FOR SCOTT.emp;</a:t>
            </a:r>
            <a:endParaRPr lang="fr-FR" altLang="zh-CN" b="1" dirty="0">
              <a:latin typeface="Arial" pitchFamily="34" charset="0"/>
              <a:ea typeface="Arial Unicode MS" pitchFamily="34" charset="-122"/>
              <a:cs typeface="Arial" pitchFamily="34" charset="0"/>
            </a:endParaRPr>
          </a:p>
        </p:txBody>
      </p:sp>
      <p:sp>
        <p:nvSpPr>
          <p:cNvPr id="112645" name="Text Box 5"/>
          <p:cNvSpPr txBox="1">
            <a:spLocks noChangeArrowheads="1"/>
          </p:cNvSpPr>
          <p:nvPr/>
        </p:nvSpPr>
        <p:spPr bwMode="auto">
          <a:xfrm>
            <a:off x="2784475" y="2270125"/>
            <a:ext cx="2573338" cy="373063"/>
          </a:xfrm>
          <a:prstGeom prst="rect">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lstStyle/>
          <a:p>
            <a:pPr marL="285750" indent="-285750" eaLnBrk="0" hangingPunct="0">
              <a:lnSpc>
                <a:spcPct val="95000"/>
              </a:lnSpc>
              <a:spcBef>
                <a:spcPct val="20000"/>
              </a:spcBef>
              <a:buClr>
                <a:srgbClr val="233DA9"/>
              </a:buClr>
              <a:buSzPct val="80000"/>
              <a:defRPr/>
            </a:pPr>
            <a:r>
              <a:rPr lang="en-US" altLang="zh-CN" b="1" kern="0" dirty="0">
                <a:solidFill>
                  <a:schemeClr val="bg1"/>
                </a:solidFill>
                <a:latin typeface="Arial"/>
                <a:ea typeface="黑体"/>
              </a:rPr>
              <a:t>SCOTT.emp</a:t>
            </a:r>
            <a:r>
              <a:rPr lang="zh-CN" altLang="en-US" b="1" kern="0" dirty="0">
                <a:solidFill>
                  <a:schemeClr val="bg1"/>
                </a:solidFill>
                <a:latin typeface="Arial"/>
                <a:ea typeface="黑体"/>
              </a:rPr>
              <a:t>的别名</a:t>
            </a:r>
          </a:p>
        </p:txBody>
      </p:sp>
      <p:sp>
        <p:nvSpPr>
          <p:cNvPr id="112648" name="Line 8"/>
          <p:cNvSpPr>
            <a:spLocks noChangeShapeType="1"/>
          </p:cNvSpPr>
          <p:nvPr/>
        </p:nvSpPr>
        <p:spPr bwMode="auto">
          <a:xfrm>
            <a:off x="5936169" y="1871642"/>
            <a:ext cx="0" cy="360000"/>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pPr>
              <a:defRPr/>
            </a:pPr>
            <a:endParaRPr lang="zh-CN" altLang="en-US"/>
          </a:p>
        </p:txBody>
      </p:sp>
      <p:sp>
        <p:nvSpPr>
          <p:cNvPr id="112649" name="Text Box 9"/>
          <p:cNvSpPr txBox="1">
            <a:spLocks noChangeArrowheads="1"/>
          </p:cNvSpPr>
          <p:nvPr/>
        </p:nvSpPr>
        <p:spPr bwMode="auto">
          <a:xfrm>
            <a:off x="5436096" y="2273300"/>
            <a:ext cx="1028700" cy="355600"/>
          </a:xfrm>
          <a:prstGeom prst="rect">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lstStyle/>
          <a:p>
            <a:pPr marL="285750" indent="-285750" eaLnBrk="0" hangingPunct="0">
              <a:lnSpc>
                <a:spcPct val="95000"/>
              </a:lnSpc>
              <a:spcBef>
                <a:spcPct val="20000"/>
              </a:spcBef>
              <a:buClr>
                <a:srgbClr val="233DA9"/>
              </a:buClr>
              <a:buSzPct val="80000"/>
              <a:defRPr/>
            </a:pPr>
            <a:r>
              <a:rPr lang="zh-CN" altLang="en-US" b="1" kern="0" dirty="0">
                <a:solidFill>
                  <a:schemeClr val="bg1"/>
                </a:solidFill>
                <a:latin typeface="Arial"/>
                <a:ea typeface="黑体"/>
              </a:rPr>
              <a:t>模式名</a:t>
            </a:r>
          </a:p>
        </p:txBody>
      </p:sp>
      <p:sp>
        <p:nvSpPr>
          <p:cNvPr id="112650" name="Line 10"/>
          <p:cNvSpPr>
            <a:spLocks noChangeShapeType="1"/>
          </p:cNvSpPr>
          <p:nvPr/>
        </p:nvSpPr>
        <p:spPr bwMode="auto">
          <a:xfrm>
            <a:off x="6864863" y="1871642"/>
            <a:ext cx="0" cy="360000"/>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pPr>
              <a:defRPr/>
            </a:pPr>
            <a:endParaRPr lang="zh-CN" altLang="en-US"/>
          </a:p>
        </p:txBody>
      </p:sp>
      <p:sp>
        <p:nvSpPr>
          <p:cNvPr id="112651" name="Rectangle 11"/>
          <p:cNvSpPr>
            <a:spLocks noChangeArrowheads="1"/>
          </p:cNvSpPr>
          <p:nvPr/>
        </p:nvSpPr>
        <p:spPr bwMode="auto">
          <a:xfrm>
            <a:off x="6507658" y="2273300"/>
            <a:ext cx="855663" cy="355600"/>
          </a:xfrm>
          <a:prstGeom prst="rect">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lstStyle/>
          <a:p>
            <a:pPr marL="285750" indent="-285750" eaLnBrk="0" hangingPunct="0">
              <a:lnSpc>
                <a:spcPct val="95000"/>
              </a:lnSpc>
              <a:spcBef>
                <a:spcPct val="20000"/>
              </a:spcBef>
              <a:buClr>
                <a:srgbClr val="233DA9"/>
              </a:buClr>
              <a:buSzPct val="80000"/>
              <a:defRPr/>
            </a:pPr>
            <a:r>
              <a:rPr lang="zh-CN" altLang="en-US" b="1" kern="0" dirty="0">
                <a:solidFill>
                  <a:schemeClr val="bg1"/>
                </a:solidFill>
                <a:latin typeface="Arial"/>
                <a:ea typeface="黑体"/>
              </a:rPr>
              <a:t>表名</a:t>
            </a:r>
          </a:p>
        </p:txBody>
      </p:sp>
      <p:sp>
        <p:nvSpPr>
          <p:cNvPr id="112654" name="Text Box 14"/>
          <p:cNvSpPr txBox="1">
            <a:spLocks noChangeArrowheads="1"/>
          </p:cNvSpPr>
          <p:nvPr/>
        </p:nvSpPr>
        <p:spPr bwMode="auto">
          <a:xfrm>
            <a:off x="827088" y="915988"/>
            <a:ext cx="3744912" cy="369887"/>
          </a:xfrm>
          <a:prstGeom prst="rect">
            <a:avLst/>
          </a:prstGeom>
          <a:solidFill>
            <a:schemeClr val="accent1">
              <a:lumMod val="20000"/>
              <a:lumOff val="80000"/>
            </a:schemeClr>
          </a:solidFill>
          <a:ln w="19050">
            <a:solidFill>
              <a:schemeClr val="accent1"/>
            </a:solidFill>
          </a:ln>
        </p:spPr>
        <p:txBody>
          <a:bodyPr anchor="ctr"/>
          <a:lstStyle>
            <a:defPPr>
              <a:defRPr lang="en-US"/>
            </a:defPPr>
            <a:lvl1pPr algn="ctr">
              <a:defRPr b="1">
                <a:latin typeface="微软雅黑" pitchFamily="34" charset="-122"/>
                <a:ea typeface="微软雅黑" pitchFamily="34" charset="-122"/>
              </a:defRPr>
            </a:lvl1pPr>
          </a:lstStyle>
          <a:p>
            <a:pPr>
              <a:defRPr/>
            </a:pPr>
            <a:r>
              <a:rPr lang="zh-CN" altLang="en-US" dirty="0"/>
              <a:t>私有同义词</a:t>
            </a:r>
          </a:p>
        </p:txBody>
      </p:sp>
      <p:sp>
        <p:nvSpPr>
          <p:cNvPr id="112657" name="Line 17"/>
          <p:cNvSpPr>
            <a:spLocks noChangeShapeType="1"/>
          </p:cNvSpPr>
          <p:nvPr/>
        </p:nvSpPr>
        <p:spPr bwMode="auto">
          <a:xfrm>
            <a:off x="4929190" y="1871642"/>
            <a:ext cx="0" cy="360000"/>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pPr>
              <a:defRPr/>
            </a:pPr>
            <a:endParaRPr lang="zh-CN" altLang="en-US"/>
          </a:p>
        </p:txBody>
      </p:sp>
      <p:sp>
        <p:nvSpPr>
          <p:cNvPr id="112658" name="Text Box 18"/>
          <p:cNvSpPr txBox="1">
            <a:spLocks noChangeArrowheads="1"/>
          </p:cNvSpPr>
          <p:nvPr/>
        </p:nvSpPr>
        <p:spPr bwMode="auto">
          <a:xfrm>
            <a:off x="827088" y="2714625"/>
            <a:ext cx="3744912" cy="369888"/>
          </a:xfrm>
          <a:prstGeom prst="rect">
            <a:avLst/>
          </a:prstGeom>
          <a:solidFill>
            <a:schemeClr val="accent1">
              <a:lumMod val="20000"/>
              <a:lumOff val="80000"/>
            </a:schemeClr>
          </a:solidFill>
          <a:ln w="19050">
            <a:solidFill>
              <a:schemeClr val="accent1"/>
            </a:solidFill>
          </a:ln>
        </p:spPr>
        <p:txBody>
          <a:bodyPr anchor="ctr"/>
          <a:lstStyle>
            <a:defPPr>
              <a:defRPr lang="en-US"/>
            </a:defPPr>
            <a:lvl1pPr algn="ctr">
              <a:defRPr b="1">
                <a:latin typeface="微软雅黑" pitchFamily="34" charset="-122"/>
                <a:ea typeface="微软雅黑" pitchFamily="34" charset="-122"/>
              </a:defRPr>
            </a:lvl1pPr>
          </a:lstStyle>
          <a:p>
            <a:pPr>
              <a:defRPr/>
            </a:pPr>
            <a:r>
              <a:rPr lang="zh-CN" altLang="en-US" dirty="0"/>
              <a:t>公有同义词</a:t>
            </a:r>
          </a:p>
        </p:txBody>
      </p:sp>
      <p:sp>
        <p:nvSpPr>
          <p:cNvPr id="112659" name="Rectangle 19"/>
          <p:cNvSpPr>
            <a:spLocks noChangeArrowheads="1"/>
          </p:cNvSpPr>
          <p:nvPr/>
        </p:nvSpPr>
        <p:spPr bwMode="auto">
          <a:xfrm>
            <a:off x="801688" y="3214688"/>
            <a:ext cx="6985000" cy="642937"/>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223838" lvl="1" indent="-223838" defTabSz="723900">
              <a:lnSpc>
                <a:spcPct val="150000"/>
              </a:lnSpc>
              <a:buClr>
                <a:schemeClr val="folHlink"/>
              </a:buClr>
              <a:buSzPct val="60000"/>
              <a:tabLst>
                <a:tab pos="444500" algn="l"/>
              </a:tabLst>
              <a:defRPr/>
            </a:pPr>
            <a:r>
              <a:rPr lang="en-US" altLang="zh-CN" b="1" dirty="0">
                <a:latin typeface="Arial" pitchFamily="34" charset="0"/>
                <a:ea typeface="Arial Unicode MS" pitchFamily="34" charset="-122"/>
                <a:cs typeface="Arial" pitchFamily="34" charset="0"/>
              </a:rPr>
              <a:t>CREATE PUBLIC SYNONYM </a:t>
            </a:r>
            <a:r>
              <a:rPr lang="en-US" altLang="zh-CN" b="1" dirty="0" err="1">
                <a:latin typeface="Arial" pitchFamily="34" charset="0"/>
                <a:ea typeface="Arial Unicode MS" pitchFamily="34" charset="-122"/>
                <a:cs typeface="Arial" pitchFamily="34" charset="0"/>
              </a:rPr>
              <a:t>public_sy_dept</a:t>
            </a:r>
            <a:r>
              <a:rPr lang="en-US" altLang="zh-CN" b="1" dirty="0">
                <a:latin typeface="Arial" pitchFamily="34" charset="0"/>
                <a:ea typeface="Arial Unicode MS" pitchFamily="34" charset="-122"/>
                <a:cs typeface="Arial" pitchFamily="34" charset="0"/>
              </a:rPr>
              <a:t> FOR </a:t>
            </a:r>
            <a:r>
              <a:rPr lang="en-US" altLang="zh-CN" b="1" dirty="0" err="1">
                <a:latin typeface="Arial" pitchFamily="34" charset="0"/>
                <a:ea typeface="Arial Unicode MS" pitchFamily="34" charset="-122"/>
                <a:cs typeface="Arial" pitchFamily="34" charset="0"/>
              </a:rPr>
              <a:t>SCOTT.dept</a:t>
            </a:r>
            <a:r>
              <a:rPr lang="en-US" altLang="zh-CN" b="1" dirty="0">
                <a:latin typeface="Arial" pitchFamily="34" charset="0"/>
                <a:ea typeface="Arial Unicode MS" pitchFamily="34" charset="-122"/>
                <a:cs typeface="Arial" pitchFamily="34" charset="0"/>
              </a:rPr>
              <a:t>;</a:t>
            </a:r>
            <a:endParaRPr lang="fr-FR" altLang="zh-CN" b="1" dirty="0">
              <a:latin typeface="Arial" pitchFamily="34" charset="0"/>
              <a:ea typeface="Arial Unicode MS" pitchFamily="34" charset="-122"/>
              <a:cs typeface="Arial" pitchFamily="34" charset="0"/>
            </a:endParaRPr>
          </a:p>
        </p:txBody>
      </p:sp>
      <p:sp>
        <p:nvSpPr>
          <p:cNvPr id="112660" name="Line 20"/>
          <p:cNvSpPr>
            <a:spLocks noChangeShapeType="1"/>
          </p:cNvSpPr>
          <p:nvPr/>
        </p:nvSpPr>
        <p:spPr bwMode="auto">
          <a:xfrm>
            <a:off x="4286250" y="3890973"/>
            <a:ext cx="0" cy="360000"/>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pPr>
              <a:defRPr/>
            </a:pPr>
            <a:endParaRPr lang="zh-CN" altLang="en-US"/>
          </a:p>
        </p:txBody>
      </p:sp>
      <p:sp>
        <p:nvSpPr>
          <p:cNvPr id="112661" name="Rectangle 21"/>
          <p:cNvSpPr>
            <a:spLocks noChangeArrowheads="1"/>
          </p:cNvSpPr>
          <p:nvPr/>
        </p:nvSpPr>
        <p:spPr bwMode="auto">
          <a:xfrm>
            <a:off x="4059238" y="4214813"/>
            <a:ext cx="1655762" cy="355600"/>
          </a:xfrm>
          <a:prstGeom prst="rect">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lstStyle/>
          <a:p>
            <a:pPr marL="285750" indent="-285750" eaLnBrk="0" hangingPunct="0">
              <a:lnSpc>
                <a:spcPct val="95000"/>
              </a:lnSpc>
              <a:spcBef>
                <a:spcPct val="20000"/>
              </a:spcBef>
              <a:buClr>
                <a:srgbClr val="233DA9"/>
              </a:buClr>
              <a:buSzPct val="80000"/>
              <a:defRPr/>
            </a:pPr>
            <a:r>
              <a:rPr lang="zh-CN" altLang="en-US" b="1" kern="0" dirty="0">
                <a:solidFill>
                  <a:schemeClr val="bg1"/>
                </a:solidFill>
                <a:latin typeface="Arial"/>
                <a:ea typeface="黑体"/>
              </a:rPr>
              <a:t>同义词名称</a:t>
            </a:r>
          </a:p>
        </p:txBody>
      </p:sp>
      <p:sp>
        <p:nvSpPr>
          <p:cNvPr id="112662" name="Rectangle 22"/>
          <p:cNvSpPr>
            <a:spLocks noChangeArrowheads="1"/>
          </p:cNvSpPr>
          <p:nvPr/>
        </p:nvSpPr>
        <p:spPr bwMode="auto">
          <a:xfrm>
            <a:off x="1862138" y="3319463"/>
            <a:ext cx="923925" cy="314325"/>
          </a:xfrm>
          <a:prstGeom prst="rect">
            <a:avLst/>
          </a:prstGeom>
          <a:noFill/>
          <a:ln w="222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 name="Rectangle 22"/>
          <p:cNvSpPr>
            <a:spLocks noChangeArrowheads="1"/>
          </p:cNvSpPr>
          <p:nvPr/>
        </p:nvSpPr>
        <p:spPr bwMode="auto">
          <a:xfrm>
            <a:off x="4679950" y="1482725"/>
            <a:ext cx="500063" cy="392113"/>
          </a:xfrm>
          <a:prstGeom prst="rect">
            <a:avLst/>
          </a:prstGeom>
          <a:noFill/>
          <a:ln w="222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Rectangle 22"/>
          <p:cNvSpPr>
            <a:spLocks noChangeArrowheads="1"/>
          </p:cNvSpPr>
          <p:nvPr/>
        </p:nvSpPr>
        <p:spPr bwMode="auto">
          <a:xfrm>
            <a:off x="5780102" y="1482725"/>
            <a:ext cx="792162" cy="390525"/>
          </a:xfrm>
          <a:prstGeom prst="rect">
            <a:avLst/>
          </a:prstGeom>
          <a:noFill/>
          <a:ln w="222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 name="Rectangle 22"/>
          <p:cNvSpPr>
            <a:spLocks noChangeArrowheads="1"/>
          </p:cNvSpPr>
          <p:nvPr/>
        </p:nvSpPr>
        <p:spPr bwMode="auto">
          <a:xfrm>
            <a:off x="6589713" y="1482725"/>
            <a:ext cx="500062" cy="392113"/>
          </a:xfrm>
          <a:prstGeom prst="rect">
            <a:avLst/>
          </a:prstGeom>
          <a:noFill/>
          <a:ln w="222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 name="Rectangle 22"/>
          <p:cNvSpPr>
            <a:spLocks noChangeArrowheads="1"/>
          </p:cNvSpPr>
          <p:nvPr/>
        </p:nvSpPr>
        <p:spPr bwMode="auto">
          <a:xfrm>
            <a:off x="3983039" y="3348038"/>
            <a:ext cx="1731970" cy="366712"/>
          </a:xfrm>
          <a:prstGeom prst="rect">
            <a:avLst/>
          </a:prstGeom>
          <a:noFill/>
          <a:ln w="222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 name="Rectangle 16"/>
          <p:cNvSpPr>
            <a:spLocks noChangeArrowheads="1"/>
          </p:cNvSpPr>
          <p:nvPr/>
        </p:nvSpPr>
        <p:spPr bwMode="auto">
          <a:xfrm>
            <a:off x="828675" y="5067300"/>
            <a:ext cx="6911975" cy="504825"/>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223838" lvl="1" indent="-223838" defTabSz="723900">
              <a:lnSpc>
                <a:spcPct val="150000"/>
              </a:lnSpc>
              <a:buClr>
                <a:schemeClr val="folHlink"/>
              </a:buClr>
              <a:buSzPct val="60000"/>
              <a:tabLst>
                <a:tab pos="444500" algn="l"/>
              </a:tabLst>
              <a:defRPr/>
            </a:pPr>
            <a:r>
              <a:rPr lang="en-US" altLang="zh-CN" b="1" dirty="0">
                <a:latin typeface="Arial" pitchFamily="34" charset="0"/>
                <a:ea typeface="Arial Unicode MS" pitchFamily="34" charset="-122"/>
                <a:cs typeface="Arial" pitchFamily="34" charset="0"/>
              </a:rPr>
              <a:t>SQL&gt; DROP SYNONYM emp; </a:t>
            </a:r>
            <a:endParaRPr lang="fr-FR" altLang="zh-CN" b="1" dirty="0">
              <a:latin typeface="Arial" pitchFamily="34" charset="0"/>
              <a:ea typeface="Arial Unicode MS" pitchFamily="34" charset="-122"/>
              <a:cs typeface="Arial" pitchFamily="34" charset="0"/>
            </a:endParaRPr>
          </a:p>
        </p:txBody>
      </p:sp>
      <p:sp>
        <p:nvSpPr>
          <p:cNvPr id="24" name="Rectangle 17"/>
          <p:cNvSpPr>
            <a:spLocks noChangeArrowheads="1"/>
          </p:cNvSpPr>
          <p:nvPr/>
        </p:nvSpPr>
        <p:spPr bwMode="auto">
          <a:xfrm>
            <a:off x="828675" y="5641975"/>
            <a:ext cx="6911975" cy="501650"/>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223838" lvl="1" indent="-223838" defTabSz="723900">
              <a:lnSpc>
                <a:spcPct val="150000"/>
              </a:lnSpc>
              <a:buClr>
                <a:schemeClr val="folHlink"/>
              </a:buClr>
              <a:buSzPct val="60000"/>
              <a:tabLst>
                <a:tab pos="444500" algn="l"/>
              </a:tabLst>
              <a:defRPr/>
            </a:pPr>
            <a:r>
              <a:rPr lang="en-US" altLang="zh-CN" b="1" dirty="0">
                <a:latin typeface="Arial" pitchFamily="34" charset="0"/>
                <a:ea typeface="Arial Unicode MS" pitchFamily="34" charset="-122"/>
                <a:cs typeface="Arial" pitchFamily="34" charset="0"/>
              </a:rPr>
              <a:t>SQL&gt; DROP PUBLIC SYNONYM emp_syn; </a:t>
            </a:r>
            <a:endParaRPr lang="fr-FR" altLang="zh-CN" b="1" dirty="0">
              <a:latin typeface="Arial" pitchFamily="34" charset="0"/>
              <a:ea typeface="Arial Unicode MS" pitchFamily="34" charset="-122"/>
              <a:cs typeface="Arial" pitchFamily="34" charset="0"/>
            </a:endParaRPr>
          </a:p>
        </p:txBody>
      </p:sp>
      <p:sp>
        <p:nvSpPr>
          <p:cNvPr id="25" name="Text Box 18"/>
          <p:cNvSpPr txBox="1">
            <a:spLocks noChangeArrowheads="1"/>
          </p:cNvSpPr>
          <p:nvPr/>
        </p:nvSpPr>
        <p:spPr bwMode="auto">
          <a:xfrm>
            <a:off x="828675" y="4643438"/>
            <a:ext cx="3744913" cy="369887"/>
          </a:xfrm>
          <a:prstGeom prst="rect">
            <a:avLst/>
          </a:prstGeom>
          <a:solidFill>
            <a:schemeClr val="accent1">
              <a:lumMod val="20000"/>
              <a:lumOff val="80000"/>
            </a:schemeClr>
          </a:solidFill>
          <a:ln w="19050">
            <a:solidFill>
              <a:schemeClr val="accent1"/>
            </a:solidFill>
          </a:ln>
        </p:spPr>
        <p:txBody>
          <a:bodyPr anchor="ctr"/>
          <a:lstStyle>
            <a:defPPr>
              <a:defRPr lang="en-US"/>
            </a:defPPr>
            <a:lvl1pPr algn="ctr">
              <a:defRPr b="1">
                <a:latin typeface="微软雅黑" pitchFamily="34" charset="-122"/>
                <a:ea typeface="微软雅黑" pitchFamily="34" charset="-122"/>
              </a:defRPr>
            </a:lvl1pPr>
          </a:lstStyle>
          <a:p>
            <a:pPr>
              <a:defRPr/>
            </a:pPr>
            <a:r>
              <a:rPr lang="zh-CN" altLang="en-US" dirty="0"/>
              <a:t>删除同义词</a:t>
            </a:r>
          </a:p>
        </p:txBody>
      </p:sp>
      <p:grpSp>
        <p:nvGrpSpPr>
          <p:cNvPr id="2" name="组合 14"/>
          <p:cNvGrpSpPr>
            <a:grpSpLocks/>
          </p:cNvGrpSpPr>
          <p:nvPr/>
        </p:nvGrpSpPr>
        <p:grpSpPr bwMode="auto">
          <a:xfrm>
            <a:off x="2286000" y="6286500"/>
            <a:ext cx="4572000" cy="428625"/>
            <a:chOff x="3143240" y="5143512"/>
            <a:chExt cx="4572032" cy="428628"/>
          </a:xfrm>
        </p:grpSpPr>
        <p:sp>
          <p:nvSpPr>
            <p:cNvPr id="29" name="圆角矩形 28"/>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30" name="圆角矩形 29"/>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38951"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34"/>
            <p:cNvSpPr txBox="1"/>
            <p:nvPr/>
          </p:nvSpPr>
          <p:spPr bwMode="auto">
            <a:xfrm>
              <a:off x="3962396" y="5187962"/>
              <a:ext cx="2786083" cy="338140"/>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5</a:t>
              </a:r>
              <a:r>
                <a:rPr lang="zh-CN" altLang="en-US" sz="1600" b="1" spc="300" dirty="0">
                  <a:solidFill>
                    <a:srgbClr val="FBFFFE"/>
                  </a:solidFill>
                  <a:latin typeface="微软雅黑" pitchFamily="34" charset="-122"/>
                  <a:ea typeface="微软雅黑" pitchFamily="34" charset="-122"/>
                </a:rPr>
                <a:t>：使用同义词</a:t>
              </a:r>
            </a:p>
          </p:txBody>
        </p:sp>
      </p:grpSp>
      <p:sp>
        <p:nvSpPr>
          <p:cNvPr id="31" name="灯片编号占位符 30"/>
          <p:cNvSpPr>
            <a:spLocks noGrp="1"/>
          </p:cNvSpPr>
          <p:nvPr>
            <p:ph type="sldNum" sz="quarter" idx="10"/>
          </p:nvPr>
        </p:nvSpPr>
        <p:spPr/>
        <p:txBody>
          <a:bodyPr/>
          <a:lstStyle/>
          <a:p>
            <a:pPr>
              <a:defRPr/>
            </a:pPr>
            <a:fld id="{B46F1C6C-1131-4A6A-8D25-C66B598E60FD}" type="slidenum">
              <a:rPr lang="zh-CN" altLang="en-US" smtClean="0"/>
              <a:pPr>
                <a:defRPr/>
              </a:pPr>
              <a:t>27</a:t>
            </a:fld>
            <a:r>
              <a:rPr lang="en-US" altLang="zh-CN" smtClean="0"/>
              <a:t>/48</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2643"/>
                                        </p:tgtEl>
                                        <p:attrNameLst>
                                          <p:attrName>style.visibility</p:attrName>
                                        </p:attrNameLst>
                                      </p:cBhvr>
                                      <p:to>
                                        <p:strVal val="visible"/>
                                      </p:to>
                                    </p:set>
                                    <p:animEffect transition="in" filter="wipe(up)">
                                      <p:cBhvr>
                                        <p:cTn id="7" dur="500"/>
                                        <p:tgtEl>
                                          <p:spTgt spid="11264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112657"/>
                                        </p:tgtEl>
                                        <p:attrNameLst>
                                          <p:attrName>style.visibility</p:attrName>
                                        </p:attrNameLst>
                                      </p:cBhvr>
                                      <p:to>
                                        <p:strVal val="visible"/>
                                      </p:to>
                                    </p:set>
                                    <p:animEffect transition="in" filter="wipe(up)">
                                      <p:cBhvr>
                                        <p:cTn id="15" dur="500"/>
                                        <p:tgtEl>
                                          <p:spTgt spid="112657"/>
                                        </p:tgtEl>
                                      </p:cBhvr>
                                    </p:animEffect>
                                  </p:childTnLst>
                                </p:cTn>
                              </p:par>
                            </p:childTnLst>
                          </p:cTn>
                        </p:par>
                        <p:par>
                          <p:cTn id="16" fill="hold" nodeType="afterGroup">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12645"/>
                                        </p:tgtEl>
                                        <p:attrNameLst>
                                          <p:attrName>style.visibility</p:attrName>
                                        </p:attrNameLst>
                                      </p:cBhvr>
                                      <p:to>
                                        <p:strVal val="visible"/>
                                      </p:to>
                                    </p:set>
                                    <p:animEffect transition="in" filter="wipe(up)">
                                      <p:cBhvr>
                                        <p:cTn id="19" dur="500"/>
                                        <p:tgtEl>
                                          <p:spTgt spid="112645"/>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childTnLst>
                          </p:cTn>
                        </p:par>
                        <p:par>
                          <p:cTn id="24" fill="hold" nodeType="afterGroup">
                            <p:stCondLst>
                              <p:cond delay="2500"/>
                            </p:stCondLst>
                            <p:childTnLst>
                              <p:par>
                                <p:cTn id="25" presetID="22" presetClass="entr" presetSubtype="1" fill="hold" nodeType="afterEffect">
                                  <p:stCondLst>
                                    <p:cond delay="0"/>
                                  </p:stCondLst>
                                  <p:childTnLst>
                                    <p:set>
                                      <p:cBhvr>
                                        <p:cTn id="26" dur="1" fill="hold">
                                          <p:stCondLst>
                                            <p:cond delay="0"/>
                                          </p:stCondLst>
                                        </p:cTn>
                                        <p:tgtEl>
                                          <p:spTgt spid="112648"/>
                                        </p:tgtEl>
                                        <p:attrNameLst>
                                          <p:attrName>style.visibility</p:attrName>
                                        </p:attrNameLst>
                                      </p:cBhvr>
                                      <p:to>
                                        <p:strVal val="visible"/>
                                      </p:to>
                                    </p:set>
                                    <p:animEffect transition="in" filter="wipe(up)">
                                      <p:cBhvr>
                                        <p:cTn id="27" dur="500"/>
                                        <p:tgtEl>
                                          <p:spTgt spid="112648"/>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12649"/>
                                        </p:tgtEl>
                                        <p:attrNameLst>
                                          <p:attrName>style.visibility</p:attrName>
                                        </p:attrNameLst>
                                      </p:cBhvr>
                                      <p:to>
                                        <p:strVal val="visible"/>
                                      </p:to>
                                    </p:set>
                                    <p:animEffect transition="in" filter="wipe(up)">
                                      <p:cBhvr>
                                        <p:cTn id="31" dur="500"/>
                                        <p:tgtEl>
                                          <p:spTgt spid="112649"/>
                                        </p:tgtEl>
                                      </p:cBhvr>
                                    </p:animEffect>
                                  </p:childTnLst>
                                </p:cTn>
                              </p:par>
                            </p:childTnLst>
                          </p:cTn>
                        </p:par>
                        <p:par>
                          <p:cTn id="32" fill="hold" nodeType="afterGroup">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childTnLst>
                          </p:cTn>
                        </p:par>
                        <p:par>
                          <p:cTn id="36" fill="hold" nodeType="afterGroup">
                            <p:stCondLst>
                              <p:cond delay="4000"/>
                            </p:stCondLst>
                            <p:childTnLst>
                              <p:par>
                                <p:cTn id="37" presetID="22" presetClass="entr" presetSubtype="1" fill="hold" nodeType="afterEffect">
                                  <p:stCondLst>
                                    <p:cond delay="0"/>
                                  </p:stCondLst>
                                  <p:childTnLst>
                                    <p:set>
                                      <p:cBhvr>
                                        <p:cTn id="38" dur="1" fill="hold">
                                          <p:stCondLst>
                                            <p:cond delay="0"/>
                                          </p:stCondLst>
                                        </p:cTn>
                                        <p:tgtEl>
                                          <p:spTgt spid="112650"/>
                                        </p:tgtEl>
                                        <p:attrNameLst>
                                          <p:attrName>style.visibility</p:attrName>
                                        </p:attrNameLst>
                                      </p:cBhvr>
                                      <p:to>
                                        <p:strVal val="visible"/>
                                      </p:to>
                                    </p:set>
                                    <p:animEffect transition="in" filter="wipe(up)">
                                      <p:cBhvr>
                                        <p:cTn id="39" dur="500"/>
                                        <p:tgtEl>
                                          <p:spTgt spid="112650"/>
                                        </p:tgtEl>
                                      </p:cBhvr>
                                    </p:animEffect>
                                  </p:childTnLst>
                                </p:cTn>
                              </p:par>
                            </p:childTnLst>
                          </p:cTn>
                        </p:par>
                        <p:par>
                          <p:cTn id="40" fill="hold" nodeType="afterGroup">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112651"/>
                                        </p:tgtEl>
                                        <p:attrNameLst>
                                          <p:attrName>style.visibility</p:attrName>
                                        </p:attrNameLst>
                                      </p:cBhvr>
                                      <p:to>
                                        <p:strVal val="visible"/>
                                      </p:to>
                                    </p:set>
                                    <p:animEffect transition="in" filter="wipe(up)">
                                      <p:cBhvr>
                                        <p:cTn id="43" dur="500"/>
                                        <p:tgtEl>
                                          <p:spTgt spid="112651"/>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112658"/>
                                        </p:tgtEl>
                                        <p:attrNameLst>
                                          <p:attrName>style.visibility</p:attrName>
                                        </p:attrNameLst>
                                      </p:cBhvr>
                                      <p:to>
                                        <p:strVal val="visible"/>
                                      </p:to>
                                    </p:set>
                                    <p:animEffect transition="in" filter="wipe(up)">
                                      <p:cBhvr>
                                        <p:cTn id="48" dur="500"/>
                                        <p:tgtEl>
                                          <p:spTgt spid="112658"/>
                                        </p:tgtEl>
                                      </p:cBhvr>
                                    </p:animEffect>
                                  </p:childTnLst>
                                </p:cTn>
                              </p:par>
                            </p:childTnLst>
                          </p:cTn>
                        </p:par>
                        <p:par>
                          <p:cTn id="49" fill="hold" nodeType="afterGroup">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112659"/>
                                        </p:tgtEl>
                                        <p:attrNameLst>
                                          <p:attrName>style.visibility</p:attrName>
                                        </p:attrNameLst>
                                      </p:cBhvr>
                                      <p:to>
                                        <p:strVal val="visible"/>
                                      </p:to>
                                    </p:set>
                                    <p:animEffect transition="in" filter="wipe(up)">
                                      <p:cBhvr>
                                        <p:cTn id="52" dur="500"/>
                                        <p:tgtEl>
                                          <p:spTgt spid="112659"/>
                                        </p:tgtEl>
                                      </p:cBhvr>
                                    </p:animEffect>
                                  </p:childTnLst>
                                </p:cTn>
                              </p:par>
                            </p:childTnLst>
                          </p:cTn>
                        </p:par>
                        <p:par>
                          <p:cTn id="53" fill="hold" nodeType="afterGroup">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112662"/>
                                        </p:tgtEl>
                                        <p:attrNameLst>
                                          <p:attrName>style.visibility</p:attrName>
                                        </p:attrNameLst>
                                      </p:cBhvr>
                                      <p:to>
                                        <p:strVal val="visible"/>
                                      </p:to>
                                    </p:set>
                                    <p:animEffect transition="in" filter="wipe(left)">
                                      <p:cBhvr>
                                        <p:cTn id="56" dur="500"/>
                                        <p:tgtEl>
                                          <p:spTgt spid="112662"/>
                                        </p:tgtEl>
                                      </p:cBhvr>
                                    </p:animEffect>
                                  </p:childTnLst>
                                </p:cTn>
                              </p:par>
                            </p:childTnLst>
                          </p:cTn>
                        </p:par>
                        <p:par>
                          <p:cTn id="57" fill="hold" nodeType="afterGroup">
                            <p:stCondLst>
                              <p:cond delay="1500"/>
                            </p:stCondLst>
                            <p:childTnLst>
                              <p:par>
                                <p:cTn id="58" presetID="22" presetClass="entr" presetSubtype="8" fill="hold" grpId="0" nodeType="after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wipe(left)">
                                      <p:cBhvr>
                                        <p:cTn id="60" dur="500"/>
                                        <p:tgtEl>
                                          <p:spTgt spid="22"/>
                                        </p:tgtEl>
                                      </p:cBhvr>
                                    </p:animEffect>
                                  </p:childTnLst>
                                </p:cTn>
                              </p:par>
                            </p:childTnLst>
                          </p:cTn>
                        </p:par>
                        <p:par>
                          <p:cTn id="61" fill="hold" nodeType="afterGroup">
                            <p:stCondLst>
                              <p:cond delay="2000"/>
                            </p:stCondLst>
                            <p:childTnLst>
                              <p:par>
                                <p:cTn id="62" presetID="22" presetClass="entr" presetSubtype="1" fill="hold" nodeType="afterEffect">
                                  <p:stCondLst>
                                    <p:cond delay="0"/>
                                  </p:stCondLst>
                                  <p:childTnLst>
                                    <p:set>
                                      <p:cBhvr>
                                        <p:cTn id="63" dur="1" fill="hold">
                                          <p:stCondLst>
                                            <p:cond delay="0"/>
                                          </p:stCondLst>
                                        </p:cTn>
                                        <p:tgtEl>
                                          <p:spTgt spid="112660"/>
                                        </p:tgtEl>
                                        <p:attrNameLst>
                                          <p:attrName>style.visibility</p:attrName>
                                        </p:attrNameLst>
                                      </p:cBhvr>
                                      <p:to>
                                        <p:strVal val="visible"/>
                                      </p:to>
                                    </p:set>
                                    <p:animEffect transition="in" filter="wipe(up)">
                                      <p:cBhvr>
                                        <p:cTn id="64" dur="500"/>
                                        <p:tgtEl>
                                          <p:spTgt spid="112660"/>
                                        </p:tgtEl>
                                      </p:cBhvr>
                                    </p:animEffect>
                                  </p:childTnLst>
                                </p:cTn>
                              </p:par>
                            </p:childTnLst>
                          </p:cTn>
                        </p:par>
                        <p:par>
                          <p:cTn id="65" fill="hold" nodeType="afterGroup">
                            <p:stCondLst>
                              <p:cond delay="2500"/>
                            </p:stCondLst>
                            <p:childTnLst>
                              <p:par>
                                <p:cTn id="66" presetID="22" presetClass="entr" presetSubtype="1" fill="hold" grpId="0" nodeType="afterEffect">
                                  <p:stCondLst>
                                    <p:cond delay="0"/>
                                  </p:stCondLst>
                                  <p:childTnLst>
                                    <p:set>
                                      <p:cBhvr>
                                        <p:cTn id="67" dur="1" fill="hold">
                                          <p:stCondLst>
                                            <p:cond delay="0"/>
                                          </p:stCondLst>
                                        </p:cTn>
                                        <p:tgtEl>
                                          <p:spTgt spid="112661"/>
                                        </p:tgtEl>
                                        <p:attrNameLst>
                                          <p:attrName>style.visibility</p:attrName>
                                        </p:attrNameLst>
                                      </p:cBhvr>
                                      <p:to>
                                        <p:strVal val="visible"/>
                                      </p:to>
                                    </p:set>
                                    <p:animEffect transition="in" filter="wipe(up)">
                                      <p:cBhvr>
                                        <p:cTn id="68" dur="500"/>
                                        <p:tgtEl>
                                          <p:spTgt spid="112661"/>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wipe(left)">
                                      <p:cBhvr>
                                        <p:cTn id="73" dur="500"/>
                                        <p:tgtEl>
                                          <p:spTgt spid="25"/>
                                        </p:tgtEl>
                                      </p:cBhvr>
                                    </p:animEffect>
                                  </p:childTnLst>
                                </p:cTn>
                              </p:par>
                            </p:childTnLst>
                          </p:cTn>
                        </p:par>
                        <p:par>
                          <p:cTn id="74" fill="hold" nodeType="afterGroup">
                            <p:stCondLst>
                              <p:cond delay="500"/>
                            </p:stCondLst>
                            <p:childTnLst>
                              <p:par>
                                <p:cTn id="75" presetID="22" presetClass="entr" presetSubtype="1" fill="hold" grpId="0" nodeType="after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wipe(up)">
                                      <p:cBhvr>
                                        <p:cTn id="77" dur="500"/>
                                        <p:tgtEl>
                                          <p:spTgt spid="23"/>
                                        </p:tgtEl>
                                      </p:cBhvr>
                                    </p:animEffect>
                                  </p:childTnLst>
                                </p:cTn>
                              </p:par>
                            </p:childTnLst>
                          </p:cTn>
                        </p:par>
                        <p:par>
                          <p:cTn id="78" fill="hold" nodeType="afterGroup">
                            <p:stCondLst>
                              <p:cond delay="1000"/>
                            </p:stCondLst>
                            <p:childTnLst>
                              <p:par>
                                <p:cTn id="79" presetID="22" presetClass="entr" presetSubtype="1" fill="hold" grpId="0" nodeType="afterEffect">
                                  <p:stCondLst>
                                    <p:cond delay="0"/>
                                  </p:stCondLst>
                                  <p:childTnLst>
                                    <p:set>
                                      <p:cBhvr>
                                        <p:cTn id="80" dur="1" fill="hold">
                                          <p:stCondLst>
                                            <p:cond delay="0"/>
                                          </p:stCondLst>
                                        </p:cTn>
                                        <p:tgtEl>
                                          <p:spTgt spid="24"/>
                                        </p:tgtEl>
                                        <p:attrNameLst>
                                          <p:attrName>style.visibility</p:attrName>
                                        </p:attrNameLst>
                                      </p:cBhvr>
                                      <p:to>
                                        <p:strVal val="visible"/>
                                      </p:to>
                                    </p:set>
                                    <p:animEffect transition="in" filter="wipe(up)">
                                      <p:cBhvr>
                                        <p:cTn id="81" dur="500"/>
                                        <p:tgtEl>
                                          <p:spTgt spid="24"/>
                                        </p:tgtEl>
                                      </p:cBhvr>
                                    </p:animEffect>
                                  </p:childTnLst>
                                </p:cTn>
                              </p:par>
                            </p:childTnLst>
                          </p:cTn>
                        </p:par>
                        <p:par>
                          <p:cTn id="82" fill="hold" nodeType="afterGroup">
                            <p:stCondLst>
                              <p:cond delay="1500"/>
                            </p:stCondLst>
                            <p:childTnLst>
                              <p:par>
                                <p:cTn id="83" presetID="22" presetClass="entr" presetSubtype="8" fill="hold" nodeType="afterEffect">
                                  <p:stCondLst>
                                    <p:cond delay="0"/>
                                  </p:stCondLst>
                                  <p:childTnLst>
                                    <p:set>
                                      <p:cBhvr>
                                        <p:cTn id="84" dur="1" fill="hold">
                                          <p:stCondLst>
                                            <p:cond delay="0"/>
                                          </p:stCondLst>
                                        </p:cTn>
                                        <p:tgtEl>
                                          <p:spTgt spid="2"/>
                                        </p:tgtEl>
                                        <p:attrNameLst>
                                          <p:attrName>style.visibility</p:attrName>
                                        </p:attrNameLst>
                                      </p:cBhvr>
                                      <p:to>
                                        <p:strVal val="visible"/>
                                      </p:to>
                                    </p:set>
                                    <p:animEffect transition="in" filter="wipe(left)">
                                      <p:cBhvr>
                                        <p:cTn id="8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animBg="1"/>
      <p:bldP spid="112645" grpId="0" animBg="1"/>
      <p:bldP spid="112649" grpId="0" animBg="1"/>
      <p:bldP spid="112651" grpId="0" animBg="1"/>
      <p:bldP spid="112658" grpId="0" animBg="1"/>
      <p:bldP spid="112659" grpId="0" animBg="1"/>
      <p:bldP spid="112661" grpId="0" animBg="1"/>
      <p:bldP spid="112662" grpId="0" animBg="1"/>
      <p:bldP spid="19" grpId="0" animBg="1"/>
      <p:bldP spid="20" grpId="0" animBg="1"/>
      <p:bldP spid="21" grpId="0" animBg="1"/>
      <p:bldP spid="22" grpId="0" animBg="1"/>
      <p:bldP spid="23" grpId="0" animBg="1"/>
      <p:bldP spid="24" grpId="0" animBg="1"/>
      <p:bldP spid="2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132138" y="285750"/>
            <a:ext cx="5832475" cy="523875"/>
          </a:xfrm>
        </p:spPr>
        <p:txBody>
          <a:bodyPr/>
          <a:lstStyle/>
          <a:p>
            <a:pPr>
              <a:defRPr/>
            </a:pPr>
            <a:r>
              <a:rPr dirty="0" smtClean="0"/>
              <a:t>学员操作</a:t>
            </a:r>
            <a:r>
              <a:rPr lang="en-US" altLang="zh-CN" dirty="0" smtClean="0"/>
              <a:t>—</a:t>
            </a:r>
            <a:r>
              <a:rPr dirty="0" smtClean="0"/>
              <a:t>使用序列生成部门编号</a:t>
            </a:r>
          </a:p>
        </p:txBody>
      </p:sp>
      <p:sp>
        <p:nvSpPr>
          <p:cNvPr id="33795" name="Rectangle 3"/>
          <p:cNvSpPr>
            <a:spLocks noGrp="1" noChangeArrowheads="1"/>
          </p:cNvSpPr>
          <p:nvPr>
            <p:ph idx="1"/>
          </p:nvPr>
        </p:nvSpPr>
        <p:spPr>
          <a:xfrm>
            <a:off x="784225" y="1214438"/>
            <a:ext cx="7645400" cy="5143500"/>
          </a:xfrm>
        </p:spPr>
        <p:txBody>
          <a:bodyPr/>
          <a:lstStyle/>
          <a:p>
            <a:pPr>
              <a:defRPr/>
            </a:pPr>
            <a:r>
              <a:rPr lang="zh-CN" altLang="en-US" dirty="0" smtClean="0"/>
              <a:t>需求说明</a:t>
            </a:r>
          </a:p>
          <a:p>
            <a:pPr lvl="1">
              <a:defRPr/>
            </a:pPr>
            <a:r>
              <a:rPr lang="zh-CN" altLang="en-US" dirty="0" smtClean="0"/>
              <a:t>创建一个从</a:t>
            </a:r>
            <a:r>
              <a:rPr lang="en-US" altLang="zh-CN" dirty="0" smtClean="0"/>
              <a:t>60</a:t>
            </a:r>
            <a:r>
              <a:rPr lang="zh-CN" altLang="en-US" dirty="0" smtClean="0"/>
              <a:t>开始、间隔为</a:t>
            </a:r>
            <a:r>
              <a:rPr lang="en-US" altLang="zh-CN" dirty="0" smtClean="0"/>
              <a:t>10</a:t>
            </a:r>
            <a:r>
              <a:rPr lang="zh-CN" altLang="en-US" dirty="0" smtClean="0"/>
              <a:t>、最大值是</a:t>
            </a:r>
            <a:r>
              <a:rPr lang="en-US" altLang="zh-CN" dirty="0" smtClean="0"/>
              <a:t>10000</a:t>
            </a:r>
            <a:r>
              <a:rPr lang="zh-CN" altLang="en-US" dirty="0" smtClean="0"/>
              <a:t>的序列对象</a:t>
            </a:r>
            <a:r>
              <a:rPr lang="en-US" altLang="zh-CN" dirty="0" err="1" smtClean="0"/>
              <a:t>dept_seq</a:t>
            </a:r>
            <a:endParaRPr lang="en-US" altLang="zh-CN" dirty="0" smtClean="0"/>
          </a:p>
          <a:p>
            <a:pPr lvl="1">
              <a:defRPr/>
            </a:pPr>
            <a:r>
              <a:rPr lang="zh-CN" altLang="en-US" dirty="0" smtClean="0"/>
              <a:t>将该序列产生的值作为部门编号列的值进行插入</a:t>
            </a:r>
            <a:endParaRPr lang="en-US" altLang="zh-CN" dirty="0" smtClean="0"/>
          </a:p>
          <a:p>
            <a:pPr lvl="2">
              <a:defRPr/>
            </a:pPr>
            <a:r>
              <a:rPr lang="zh-CN" altLang="en-US" dirty="0" smtClean="0"/>
              <a:t>至少插入</a:t>
            </a:r>
            <a:r>
              <a:rPr lang="en-US" altLang="zh-CN" dirty="0" smtClean="0"/>
              <a:t>2</a:t>
            </a:r>
            <a:r>
              <a:rPr lang="zh-CN" altLang="en-US" dirty="0" smtClean="0"/>
              <a:t>条</a:t>
            </a:r>
            <a:endParaRPr lang="en-US" altLang="zh-CN" dirty="0" smtClean="0"/>
          </a:p>
          <a:p>
            <a:pPr lvl="1">
              <a:defRPr/>
            </a:pPr>
            <a:r>
              <a:rPr lang="zh-CN" altLang="en-US" dirty="0" smtClean="0"/>
              <a:t>因为工作需要，数据库迁移到另一台服务器，请模拟重新创建部门表</a:t>
            </a:r>
            <a:endParaRPr lang="en-US" altLang="zh-CN" dirty="0" smtClean="0"/>
          </a:p>
          <a:p>
            <a:pPr lvl="1">
              <a:defRPr/>
            </a:pPr>
            <a:endParaRPr lang="en-US" altLang="zh-CN" dirty="0" smtClean="0"/>
          </a:p>
          <a:p>
            <a:pPr>
              <a:defRPr/>
            </a:pPr>
            <a:r>
              <a:rPr lang="zh-CN" altLang="en-US" dirty="0" smtClean="0"/>
              <a:t>创建新表命名</a:t>
            </a:r>
            <a:r>
              <a:rPr lang="en-US" dirty="0" err="1" smtClean="0"/>
              <a:t>deptBak</a:t>
            </a:r>
            <a:r>
              <a:rPr lang="zh-CN" altLang="en-US" dirty="0" smtClean="0"/>
              <a:t>作为模拟迁移后的</a:t>
            </a:r>
            <a:r>
              <a:rPr lang="en-US" dirty="0" smtClean="0"/>
              <a:t>dept</a:t>
            </a:r>
            <a:r>
              <a:rPr lang="zh-CN" altLang="en-US" dirty="0" smtClean="0"/>
              <a:t>表</a:t>
            </a:r>
            <a:endParaRPr lang="en-US" altLang="zh-CN" dirty="0" smtClean="0"/>
          </a:p>
          <a:p>
            <a:pPr>
              <a:defRPr/>
            </a:pPr>
            <a:r>
              <a:rPr lang="zh-CN" altLang="en-US" dirty="0" smtClean="0"/>
              <a:t>删除序列，重新创建序列并对迁移后的</a:t>
            </a:r>
            <a:r>
              <a:rPr lang="en-US" dirty="0" err="1" smtClean="0"/>
              <a:t>deptBak</a:t>
            </a:r>
            <a:r>
              <a:rPr lang="zh-CN" altLang="en-US" dirty="0" smtClean="0"/>
              <a:t>表插入新数据</a:t>
            </a:r>
            <a:endParaRPr lang="en-US" altLang="zh-CN" dirty="0" smtClean="0"/>
          </a:p>
        </p:txBody>
      </p:sp>
      <p:grpSp>
        <p:nvGrpSpPr>
          <p:cNvPr id="39941" name="组合 66"/>
          <p:cNvGrpSpPr>
            <a:grpSpLocks/>
          </p:cNvGrpSpPr>
          <p:nvPr/>
        </p:nvGrpSpPr>
        <p:grpSpPr bwMode="auto">
          <a:xfrm>
            <a:off x="114300" y="871538"/>
            <a:ext cx="928688" cy="406400"/>
            <a:chOff x="3786182" y="1192962"/>
            <a:chExt cx="928694" cy="406350"/>
          </a:xfrm>
        </p:grpSpPr>
        <p:sp>
          <p:nvSpPr>
            <p:cNvPr id="9" name="TextBox 8"/>
            <p:cNvSpPr txBox="1"/>
            <p:nvPr/>
          </p:nvSpPr>
          <p:spPr>
            <a:xfrm>
              <a:off x="4014783" y="1196137"/>
              <a:ext cx="700093" cy="40000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练习</a:t>
              </a:r>
            </a:p>
          </p:txBody>
        </p:sp>
        <p:pic>
          <p:nvPicPr>
            <p:cNvPr id="39951" name="Picture 2" descr="E:\设计支持\模板设计\Y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182" y="1192962"/>
              <a:ext cx="414476" cy="40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组合 10"/>
          <p:cNvGrpSpPr>
            <a:grpSpLocks/>
          </p:cNvGrpSpPr>
          <p:nvPr/>
        </p:nvGrpSpPr>
        <p:grpSpPr bwMode="auto">
          <a:xfrm>
            <a:off x="71438" y="3967170"/>
            <a:ext cx="985837" cy="461962"/>
            <a:chOff x="3786182" y="3824735"/>
            <a:chExt cx="986585" cy="461521"/>
          </a:xfrm>
        </p:grpSpPr>
        <p:sp>
          <p:nvSpPr>
            <p:cNvPr id="14" name="TextBox 13"/>
            <p:cNvSpPr txBox="1"/>
            <p:nvPr/>
          </p:nvSpPr>
          <p:spPr>
            <a:xfrm>
              <a:off x="4072149" y="3854868"/>
              <a:ext cx="700618" cy="401255"/>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提示</a:t>
              </a:r>
            </a:p>
          </p:txBody>
        </p:sp>
        <p:pic>
          <p:nvPicPr>
            <p:cNvPr id="39949" name="Picture 2" descr="C:\Users\meng.zhang\Desktop\ACCP7.0模版图标规范\s-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182" y="3824735"/>
              <a:ext cx="381854" cy="461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组合 19"/>
          <p:cNvGrpSpPr>
            <a:grpSpLocks/>
          </p:cNvGrpSpPr>
          <p:nvPr/>
        </p:nvGrpSpPr>
        <p:grpSpPr bwMode="auto">
          <a:xfrm>
            <a:off x="3286125" y="6215063"/>
            <a:ext cx="2786063" cy="428625"/>
            <a:chOff x="3714744" y="5143512"/>
            <a:chExt cx="2786082" cy="428628"/>
          </a:xfrm>
        </p:grpSpPr>
        <p:sp>
          <p:nvSpPr>
            <p:cNvPr id="16" name="圆角矩形 15"/>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7" name="TextBox 16"/>
            <p:cNvSpPr txBox="1"/>
            <p:nvPr/>
          </p:nvSpPr>
          <p:spPr bwMode="auto">
            <a:xfrm>
              <a:off x="3962396" y="5187962"/>
              <a:ext cx="2220928" cy="338139"/>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en-US" altLang="zh-CN" sz="1600" b="1" spc="300" dirty="0">
                  <a:solidFill>
                    <a:srgbClr val="FBFFFE"/>
                  </a:solidFill>
                  <a:latin typeface="微软雅黑" pitchFamily="34" charset="-122"/>
                  <a:ea typeface="微软雅黑" pitchFamily="34" charset="-122"/>
                </a:rPr>
                <a:t>10</a:t>
              </a:r>
              <a:r>
                <a:rPr lang="zh-CN" altLang="en-US" sz="1600" b="1" spc="300" dirty="0">
                  <a:solidFill>
                    <a:srgbClr val="FBFFFE"/>
                  </a:solidFill>
                  <a:latin typeface="微软雅黑" pitchFamily="34" charset="-122"/>
                  <a:ea typeface="微软雅黑" pitchFamily="34" charset="-122"/>
                </a:rPr>
                <a:t>分钟</a:t>
              </a:r>
            </a:p>
          </p:txBody>
        </p:sp>
      </p:grpSp>
      <p:sp>
        <p:nvSpPr>
          <p:cNvPr id="15" name="灯片编号占位符 14"/>
          <p:cNvSpPr>
            <a:spLocks noGrp="1"/>
          </p:cNvSpPr>
          <p:nvPr>
            <p:ph type="sldNum" sz="quarter" idx="10"/>
          </p:nvPr>
        </p:nvSpPr>
        <p:spPr/>
        <p:txBody>
          <a:bodyPr/>
          <a:lstStyle/>
          <a:p>
            <a:pPr>
              <a:defRPr/>
            </a:pPr>
            <a:fld id="{B46F1C6C-1131-4A6A-8D25-C66B598E60FD}" type="slidenum">
              <a:rPr lang="zh-CN" altLang="en-US" smtClean="0"/>
              <a:pPr>
                <a:defRPr/>
              </a:pPr>
              <a:t>28</a:t>
            </a:fld>
            <a:r>
              <a:rPr lang="en-US" altLang="zh-CN" smtClean="0"/>
              <a:t>/48</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3795">
                                            <p:txEl>
                                              <p:pRg st="6" end="6"/>
                                            </p:txEl>
                                          </p:spTgt>
                                        </p:tgtEl>
                                        <p:attrNameLst>
                                          <p:attrName>style.visibility</p:attrName>
                                        </p:attrNameLst>
                                      </p:cBhvr>
                                      <p:to>
                                        <p:strVal val="visible"/>
                                      </p:to>
                                    </p:set>
                                    <p:animEffect transition="in" filter="wipe(left)">
                                      <p:cBhvr>
                                        <p:cTn id="11" dur="500"/>
                                        <p:tgtEl>
                                          <p:spTgt spid="33795">
                                            <p:txEl>
                                              <p:pRg st="6" end="6"/>
                                            </p:txEl>
                                          </p:spTgt>
                                        </p:tgtEl>
                                      </p:cBhvr>
                                    </p:animEffect>
                                  </p:childTnLst>
                                </p:cTn>
                              </p:par>
                              <p:par>
                                <p:cTn id="12" presetID="22" presetClass="entr" presetSubtype="8" fill="hold" nodeType="withEffect">
                                  <p:stCondLst>
                                    <p:cond delay="0"/>
                                  </p:stCondLst>
                                  <p:childTnLst>
                                    <p:set>
                                      <p:cBhvr>
                                        <p:cTn id="13" dur="1" fill="hold">
                                          <p:stCondLst>
                                            <p:cond delay="0"/>
                                          </p:stCondLst>
                                        </p:cTn>
                                        <p:tgtEl>
                                          <p:spTgt spid="33795">
                                            <p:txEl>
                                              <p:pRg st="7" end="7"/>
                                            </p:txEl>
                                          </p:spTgt>
                                        </p:tgtEl>
                                        <p:attrNameLst>
                                          <p:attrName>style.visibility</p:attrName>
                                        </p:attrNameLst>
                                      </p:cBhvr>
                                      <p:to>
                                        <p:strVal val="visible"/>
                                      </p:to>
                                    </p:set>
                                    <p:animEffect transition="in" filter="wipe(left)">
                                      <p:cBhvr>
                                        <p:cTn id="14" dur="500"/>
                                        <p:tgtEl>
                                          <p:spTgt spid="33795">
                                            <p:txEl>
                                              <p:pRg st="7" end="7"/>
                                            </p:txEl>
                                          </p:spTgt>
                                        </p:tgtEl>
                                      </p:cBhvr>
                                    </p:animEffect>
                                  </p:childTnLst>
                                </p:cTn>
                              </p:par>
                            </p:childTnLst>
                          </p:cTn>
                        </p:par>
                        <p:par>
                          <p:cTn id="15" fill="hold" nodeType="afterGroup">
                            <p:stCondLst>
                              <p:cond delay="1000"/>
                            </p:stCondLst>
                            <p:childTnLst>
                              <p:par>
                                <p:cTn id="16" presetID="22" presetClass="entr" presetSubtype="8"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357688" y="285750"/>
            <a:ext cx="4606925" cy="523875"/>
          </a:xfrm>
        </p:spPr>
        <p:txBody>
          <a:bodyPr/>
          <a:lstStyle/>
          <a:p>
            <a:pPr>
              <a:defRPr/>
            </a:pPr>
            <a:r>
              <a:rPr smtClean="0"/>
              <a:t>学员操作</a:t>
            </a:r>
            <a:r>
              <a:rPr lang="en-US" altLang="zh-CN" smtClean="0"/>
              <a:t>—</a:t>
            </a:r>
            <a:r>
              <a:rPr smtClean="0"/>
              <a:t>创建公有同义词</a:t>
            </a:r>
            <a:endParaRPr dirty="0" smtClean="0"/>
          </a:p>
        </p:txBody>
      </p:sp>
      <p:sp>
        <p:nvSpPr>
          <p:cNvPr id="33795" name="Rectangle 3"/>
          <p:cNvSpPr>
            <a:spLocks noGrp="1" noChangeArrowheads="1"/>
          </p:cNvSpPr>
          <p:nvPr>
            <p:ph idx="1"/>
          </p:nvPr>
        </p:nvSpPr>
        <p:spPr>
          <a:xfrm>
            <a:off x="784225" y="1214438"/>
            <a:ext cx="7645400" cy="5143500"/>
          </a:xfrm>
        </p:spPr>
        <p:txBody>
          <a:bodyPr/>
          <a:lstStyle/>
          <a:p>
            <a:pPr>
              <a:defRPr/>
            </a:pPr>
            <a:r>
              <a:rPr lang="zh-CN" altLang="en-US" dirty="0" smtClean="0"/>
              <a:t>需求说明</a:t>
            </a:r>
          </a:p>
          <a:p>
            <a:pPr lvl="1">
              <a:defRPr/>
            </a:pPr>
            <a:r>
              <a:rPr lang="zh-CN" altLang="en-US" dirty="0" smtClean="0"/>
              <a:t>创建</a:t>
            </a:r>
            <a:r>
              <a:rPr lang="en-US" altLang="zh-CN" dirty="0" err="1" smtClean="0"/>
              <a:t>A_hr</a:t>
            </a:r>
            <a:r>
              <a:rPr lang="zh-CN" altLang="en-US" dirty="0" smtClean="0"/>
              <a:t>模式下</a:t>
            </a:r>
            <a:r>
              <a:rPr lang="en-US" dirty="0" smtClean="0"/>
              <a:t>dept</a:t>
            </a:r>
            <a:r>
              <a:rPr lang="zh-CN" altLang="en-US" dirty="0" smtClean="0"/>
              <a:t>表的公有同义词， 可以允许任何能够连接上数据库的用户访问</a:t>
            </a:r>
            <a:endParaRPr lang="en-US" altLang="zh-CN" dirty="0" smtClean="0"/>
          </a:p>
          <a:p>
            <a:pPr lvl="1">
              <a:defRPr/>
            </a:pPr>
            <a:endParaRPr lang="en-US" altLang="zh-CN" dirty="0" smtClean="0"/>
          </a:p>
          <a:p>
            <a:pPr lvl="1">
              <a:defRPr/>
            </a:pPr>
            <a:endParaRPr lang="en-US" altLang="zh-CN" dirty="0" smtClean="0"/>
          </a:p>
          <a:p>
            <a:pPr>
              <a:defRPr/>
            </a:pPr>
            <a:r>
              <a:rPr lang="zh-CN" altLang="en-US" dirty="0" smtClean="0"/>
              <a:t>允许任何能够连接上数据库的用户访问</a:t>
            </a:r>
            <a:endParaRPr lang="en-US" altLang="zh-CN" dirty="0" smtClean="0"/>
          </a:p>
          <a:p>
            <a:pPr>
              <a:defRPr/>
            </a:pPr>
            <a:r>
              <a:rPr lang="zh-CN" altLang="en-US" dirty="0" smtClean="0"/>
              <a:t>将查询</a:t>
            </a:r>
            <a:r>
              <a:rPr lang="en-US" dirty="0" smtClean="0"/>
              <a:t>dept</a:t>
            </a:r>
            <a:r>
              <a:rPr lang="zh-CN" altLang="en-US" dirty="0" smtClean="0"/>
              <a:t>的权限授予</a:t>
            </a:r>
            <a:r>
              <a:rPr lang="en-US" dirty="0" err="1" smtClean="0"/>
              <a:t>pulic</a:t>
            </a:r>
            <a:r>
              <a:rPr lang="zh-CN" altLang="en-US" dirty="0" smtClean="0"/>
              <a:t>角色</a:t>
            </a:r>
            <a:endParaRPr lang="en-US" altLang="zh-CN" dirty="0" smtClean="0"/>
          </a:p>
        </p:txBody>
      </p:sp>
      <p:grpSp>
        <p:nvGrpSpPr>
          <p:cNvPr id="40965" name="组合 66"/>
          <p:cNvGrpSpPr>
            <a:grpSpLocks/>
          </p:cNvGrpSpPr>
          <p:nvPr/>
        </p:nvGrpSpPr>
        <p:grpSpPr bwMode="auto">
          <a:xfrm>
            <a:off x="114300" y="871538"/>
            <a:ext cx="928688" cy="406400"/>
            <a:chOff x="3786182" y="1192962"/>
            <a:chExt cx="928694" cy="406350"/>
          </a:xfrm>
        </p:grpSpPr>
        <p:sp>
          <p:nvSpPr>
            <p:cNvPr id="9" name="TextBox 8"/>
            <p:cNvSpPr txBox="1"/>
            <p:nvPr/>
          </p:nvSpPr>
          <p:spPr>
            <a:xfrm>
              <a:off x="4014783" y="1196137"/>
              <a:ext cx="700093" cy="40000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练习</a:t>
              </a:r>
            </a:p>
          </p:txBody>
        </p:sp>
        <p:pic>
          <p:nvPicPr>
            <p:cNvPr id="40975" name="Picture 2" descr="E:\设计支持\模板设计\Y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182" y="1192962"/>
              <a:ext cx="414476" cy="40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组合 10"/>
          <p:cNvGrpSpPr>
            <a:grpSpLocks/>
          </p:cNvGrpSpPr>
          <p:nvPr/>
        </p:nvGrpSpPr>
        <p:grpSpPr bwMode="auto">
          <a:xfrm>
            <a:off x="71438" y="3000372"/>
            <a:ext cx="985837" cy="461962"/>
            <a:chOff x="3786182" y="3824735"/>
            <a:chExt cx="986585" cy="461521"/>
          </a:xfrm>
        </p:grpSpPr>
        <p:sp>
          <p:nvSpPr>
            <p:cNvPr id="14" name="TextBox 13"/>
            <p:cNvSpPr txBox="1"/>
            <p:nvPr/>
          </p:nvSpPr>
          <p:spPr>
            <a:xfrm>
              <a:off x="4072149" y="3854868"/>
              <a:ext cx="700618" cy="401255"/>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提示</a:t>
              </a:r>
            </a:p>
          </p:txBody>
        </p:sp>
        <p:pic>
          <p:nvPicPr>
            <p:cNvPr id="40973" name="Picture 2" descr="C:\Users\meng.zhang\Desktop\ACCP7.0模版图标规范\s-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182" y="3824735"/>
              <a:ext cx="381854" cy="461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组合 19"/>
          <p:cNvGrpSpPr>
            <a:grpSpLocks/>
          </p:cNvGrpSpPr>
          <p:nvPr/>
        </p:nvGrpSpPr>
        <p:grpSpPr bwMode="auto">
          <a:xfrm>
            <a:off x="3143250" y="5929313"/>
            <a:ext cx="2786063" cy="428625"/>
            <a:chOff x="3714744" y="5143512"/>
            <a:chExt cx="2786082" cy="428628"/>
          </a:xfrm>
        </p:grpSpPr>
        <p:sp>
          <p:nvSpPr>
            <p:cNvPr id="16" name="圆角矩形 15"/>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7" name="TextBox 16"/>
            <p:cNvSpPr txBox="1"/>
            <p:nvPr/>
          </p:nvSpPr>
          <p:spPr bwMode="auto">
            <a:xfrm>
              <a:off x="3962396" y="5187962"/>
              <a:ext cx="2220928" cy="338139"/>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en-US" altLang="zh-CN" sz="1600" b="1" spc="300" dirty="0">
                  <a:solidFill>
                    <a:srgbClr val="FBFFFE"/>
                  </a:solidFill>
                  <a:latin typeface="微软雅黑" pitchFamily="34" charset="-122"/>
                  <a:ea typeface="微软雅黑" pitchFamily="34" charset="-122"/>
                </a:rPr>
                <a:t>10</a:t>
              </a:r>
              <a:r>
                <a:rPr lang="zh-CN" altLang="en-US" sz="1600" b="1" spc="300" dirty="0">
                  <a:solidFill>
                    <a:srgbClr val="FBFFFE"/>
                  </a:solidFill>
                  <a:latin typeface="微软雅黑" pitchFamily="34" charset="-122"/>
                  <a:ea typeface="微软雅黑" pitchFamily="34" charset="-122"/>
                </a:rPr>
                <a:t>分钟</a:t>
              </a:r>
            </a:p>
          </p:txBody>
        </p:sp>
      </p:grpSp>
      <p:sp>
        <p:nvSpPr>
          <p:cNvPr id="15" name="灯片编号占位符 14"/>
          <p:cNvSpPr>
            <a:spLocks noGrp="1"/>
          </p:cNvSpPr>
          <p:nvPr>
            <p:ph type="sldNum" sz="quarter" idx="10"/>
          </p:nvPr>
        </p:nvSpPr>
        <p:spPr/>
        <p:txBody>
          <a:bodyPr/>
          <a:lstStyle/>
          <a:p>
            <a:pPr>
              <a:defRPr/>
            </a:pPr>
            <a:fld id="{B46F1C6C-1131-4A6A-8D25-C66B598E60FD}" type="slidenum">
              <a:rPr lang="zh-CN" altLang="en-US" smtClean="0"/>
              <a:pPr>
                <a:defRPr/>
              </a:pPr>
              <a:t>29</a:t>
            </a:fld>
            <a:r>
              <a:rPr lang="en-US" altLang="zh-CN" smtClean="0"/>
              <a:t>/48</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3795">
                                            <p:txEl>
                                              <p:pRg st="4" end="4"/>
                                            </p:txEl>
                                          </p:spTgt>
                                        </p:tgtEl>
                                        <p:attrNameLst>
                                          <p:attrName>style.visibility</p:attrName>
                                        </p:attrNameLst>
                                      </p:cBhvr>
                                      <p:to>
                                        <p:strVal val="visible"/>
                                      </p:to>
                                    </p:set>
                                    <p:animEffect transition="in" filter="wipe(left)">
                                      <p:cBhvr>
                                        <p:cTn id="11" dur="500"/>
                                        <p:tgtEl>
                                          <p:spTgt spid="33795">
                                            <p:txEl>
                                              <p:pRg st="4" end="4"/>
                                            </p:txEl>
                                          </p:spTgt>
                                        </p:tgtEl>
                                      </p:cBhvr>
                                    </p:animEffect>
                                  </p:childTnLst>
                                </p:cTn>
                              </p:par>
                              <p:par>
                                <p:cTn id="12" presetID="22" presetClass="entr" presetSubtype="8" fill="hold" nodeType="withEffect">
                                  <p:stCondLst>
                                    <p:cond delay="0"/>
                                  </p:stCondLst>
                                  <p:childTnLst>
                                    <p:set>
                                      <p:cBhvr>
                                        <p:cTn id="13" dur="1" fill="hold">
                                          <p:stCondLst>
                                            <p:cond delay="0"/>
                                          </p:stCondLst>
                                        </p:cTn>
                                        <p:tgtEl>
                                          <p:spTgt spid="33795">
                                            <p:txEl>
                                              <p:pRg st="5" end="5"/>
                                            </p:txEl>
                                          </p:spTgt>
                                        </p:tgtEl>
                                        <p:attrNameLst>
                                          <p:attrName>style.visibility</p:attrName>
                                        </p:attrNameLst>
                                      </p:cBhvr>
                                      <p:to>
                                        <p:strVal val="visible"/>
                                      </p:to>
                                    </p:set>
                                    <p:animEffect transition="in" filter="wipe(left)">
                                      <p:cBhvr>
                                        <p:cTn id="14" dur="500"/>
                                        <p:tgtEl>
                                          <p:spTgt spid="33795">
                                            <p:txEl>
                                              <p:pRg st="5" end="5"/>
                                            </p:txEl>
                                          </p:spTgt>
                                        </p:tgtEl>
                                      </p:cBhvr>
                                    </p:animEffect>
                                  </p:childTnLst>
                                </p:cTn>
                              </p:par>
                            </p:childTnLst>
                          </p:cTn>
                        </p:par>
                        <p:par>
                          <p:cTn id="15" fill="hold" nodeType="afterGroup">
                            <p:stCondLst>
                              <p:cond delay="1000"/>
                            </p:stCondLst>
                            <p:childTnLst>
                              <p:par>
                                <p:cTn id="16" presetID="22" presetClass="entr" presetSubtype="8"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867400" y="285750"/>
            <a:ext cx="3097213" cy="523875"/>
          </a:xfrm>
        </p:spPr>
        <p:txBody>
          <a:bodyPr/>
          <a:lstStyle/>
          <a:p>
            <a:pPr>
              <a:defRPr/>
            </a:pPr>
            <a:r>
              <a:rPr smtClean="0"/>
              <a:t>回顾与作业点评</a:t>
            </a:r>
            <a:endParaRPr dirty="0" smtClean="0"/>
          </a:p>
        </p:txBody>
      </p:sp>
      <p:sp>
        <p:nvSpPr>
          <p:cNvPr id="11267" name="Rectangle 4"/>
          <p:cNvSpPr>
            <a:spLocks noGrp="1" noChangeArrowheads="1"/>
          </p:cNvSpPr>
          <p:nvPr>
            <p:ph idx="1"/>
          </p:nvPr>
        </p:nvSpPr>
        <p:spPr>
          <a:xfrm>
            <a:off x="784225" y="1214438"/>
            <a:ext cx="7645400" cy="5143500"/>
          </a:xfrm>
        </p:spPr>
        <p:txBody>
          <a:bodyPr/>
          <a:lstStyle/>
          <a:p>
            <a:pPr>
              <a:defRPr/>
            </a:pPr>
            <a:r>
              <a:rPr lang="zh-CN" altLang="en-US" dirty="0" smtClean="0"/>
              <a:t>安装数据库过程分为哪两个环节，举例说出安装数据库注意事项？</a:t>
            </a:r>
            <a:endParaRPr lang="en-US" altLang="zh-CN" dirty="0" smtClean="0"/>
          </a:p>
          <a:p>
            <a:pPr>
              <a:defRPr/>
            </a:pPr>
            <a:r>
              <a:rPr lang="zh-CN" altLang="en-US" dirty="0" smtClean="0"/>
              <a:t>配置完成后应该启动哪些服务？</a:t>
            </a:r>
            <a:endParaRPr lang="en-US" altLang="zh-CN" dirty="0" smtClean="0"/>
          </a:p>
          <a:p>
            <a:pPr>
              <a:defRPr/>
            </a:pPr>
            <a:r>
              <a:rPr lang="en-US" dirty="0" smtClean="0"/>
              <a:t>Oracle</a:t>
            </a:r>
            <a:r>
              <a:rPr lang="zh-CN" altLang="en-US" dirty="0" smtClean="0"/>
              <a:t>中常用数据类型有哪些？</a:t>
            </a:r>
            <a:endParaRPr lang="en-US" altLang="zh-CN" dirty="0" smtClean="0"/>
          </a:p>
          <a:p>
            <a:pPr>
              <a:defRPr/>
            </a:pPr>
            <a:r>
              <a:rPr lang="zh-CN" altLang="en-US" dirty="0" smtClean="0"/>
              <a:t>说出</a:t>
            </a:r>
            <a:r>
              <a:rPr lang="en-US" altLang="zh-CN" dirty="0" smtClean="0"/>
              <a:t>SQL</a:t>
            </a:r>
            <a:r>
              <a:rPr lang="zh-CN" altLang="en-US" dirty="0" smtClean="0"/>
              <a:t>函数分类，并举例</a:t>
            </a:r>
            <a:endParaRPr lang="en-US" altLang="zh-CN" dirty="0" smtClean="0"/>
          </a:p>
          <a:p>
            <a:pPr>
              <a:defRPr/>
            </a:pPr>
            <a:endParaRPr lang="en-US" altLang="zh-CN" dirty="0" smtClean="0"/>
          </a:p>
          <a:p>
            <a:pPr>
              <a:defRPr/>
            </a:pPr>
            <a:endParaRPr lang="en-US" altLang="zh-CN" dirty="0" smtClean="0"/>
          </a:p>
          <a:p>
            <a:pPr>
              <a:defRPr/>
            </a:pPr>
            <a:endParaRPr lang="en-US" altLang="zh-CN" dirty="0" smtClean="0"/>
          </a:p>
          <a:p>
            <a:pPr>
              <a:defRPr/>
            </a:pPr>
            <a:r>
              <a:rPr lang="zh-CN" altLang="en-US" dirty="0" smtClean="0">
                <a:solidFill>
                  <a:srgbClr val="FF0000"/>
                </a:solidFill>
              </a:rPr>
              <a:t>点评作业的提交情况和共性问题</a:t>
            </a:r>
            <a:endParaRPr lang="zh-CN" altLang="en-US" dirty="0" smtClean="0"/>
          </a:p>
          <a:p>
            <a:pPr>
              <a:defRPr/>
            </a:pPr>
            <a:endParaRPr lang="en-US" altLang="zh-CN" dirty="0" smtClean="0"/>
          </a:p>
          <a:p>
            <a:pPr>
              <a:defRPr/>
            </a:pPr>
            <a:endParaRPr lang="zh-CN" altLang="en-US" dirty="0" smtClean="0"/>
          </a:p>
        </p:txBody>
      </p:sp>
      <p:grpSp>
        <p:nvGrpSpPr>
          <p:cNvPr id="14341" name="组合 8"/>
          <p:cNvGrpSpPr>
            <a:grpSpLocks/>
          </p:cNvGrpSpPr>
          <p:nvPr/>
        </p:nvGrpSpPr>
        <p:grpSpPr bwMode="auto">
          <a:xfrm>
            <a:off x="142875" y="857250"/>
            <a:ext cx="958850" cy="430213"/>
            <a:chOff x="3643306" y="2500357"/>
            <a:chExt cx="958752" cy="430730"/>
          </a:xfrm>
        </p:grpSpPr>
        <p:pic>
          <p:nvPicPr>
            <p:cNvPr id="14342" name="Picture 6" descr="E:\设计支持\模板设计\T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3306" y="2500357"/>
              <a:ext cx="463239" cy="430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3900455" y="2501947"/>
              <a:ext cx="701603" cy="400531"/>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itchFamily="49" charset="-122"/>
                  <a:ea typeface="黑体" pitchFamily="49" charset="-122"/>
                </a:rPr>
                <a:t>提问</a:t>
              </a:r>
            </a:p>
          </p:txBody>
        </p:sp>
      </p:grpSp>
      <p:grpSp>
        <p:nvGrpSpPr>
          <p:cNvPr id="8" name="组合 12"/>
          <p:cNvGrpSpPr/>
          <p:nvPr/>
        </p:nvGrpSpPr>
        <p:grpSpPr>
          <a:xfrm>
            <a:off x="-11028" y="4500570"/>
            <a:ext cx="1497897" cy="400110"/>
            <a:chOff x="1004978" y="3857625"/>
            <a:chExt cx="1497897" cy="400110"/>
          </a:xfrm>
        </p:grpSpPr>
        <p:pic>
          <p:nvPicPr>
            <p:cNvPr id="9" name="Picture 6" descr="\\prdsoftlab\Softlab\034\05.png"/>
            <p:cNvPicPr>
              <a:picLocks noChangeAspect="1" noChangeArrowheads="1"/>
            </p:cNvPicPr>
            <p:nvPr/>
          </p:nvPicPr>
          <p:blipFill>
            <a:blip r:embed="rId4"/>
            <a:srcRect/>
            <a:stretch>
              <a:fillRect/>
            </a:stretch>
          </p:blipFill>
          <p:spPr bwMode="auto">
            <a:xfrm>
              <a:off x="1004978" y="3927478"/>
              <a:ext cx="406395" cy="295272"/>
            </a:xfrm>
            <a:prstGeom prst="rect">
              <a:avLst/>
            </a:prstGeom>
            <a:noFill/>
          </p:spPr>
        </p:pic>
        <p:sp>
          <p:nvSpPr>
            <p:cNvPr id="10" name="TextBox 9"/>
            <p:cNvSpPr txBox="1"/>
            <p:nvPr/>
          </p:nvSpPr>
          <p:spPr bwMode="auto">
            <a:xfrm>
              <a:off x="1285875" y="3857625"/>
              <a:ext cx="1217000" cy="40011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smtClean="0">
                  <a:latin typeface="黑体" pitchFamily="49" charset="-122"/>
                  <a:ea typeface="黑体" pitchFamily="49" charset="-122"/>
                </a:rPr>
                <a:t>作业点评</a:t>
              </a:r>
              <a:endParaRPr lang="zh-CN" altLang="en-US" sz="2000" b="1" dirty="0">
                <a:latin typeface="黑体" pitchFamily="49" charset="-122"/>
                <a:ea typeface="黑体" pitchFamily="49" charset="-122"/>
              </a:endParaRPr>
            </a:p>
          </p:txBody>
        </p:sp>
      </p:grpSp>
      <p:sp>
        <p:nvSpPr>
          <p:cNvPr id="11" name="灯片编号占位符 10"/>
          <p:cNvSpPr>
            <a:spLocks noGrp="1"/>
          </p:cNvSpPr>
          <p:nvPr>
            <p:ph type="sldNum" sz="quarter" idx="10"/>
          </p:nvPr>
        </p:nvSpPr>
        <p:spPr/>
        <p:txBody>
          <a:bodyPr/>
          <a:lstStyle/>
          <a:p>
            <a:pPr>
              <a:defRPr/>
            </a:pPr>
            <a:fld id="{B46F1C6C-1131-4A6A-8D25-C66B598E60FD}" type="slidenum">
              <a:rPr lang="zh-CN" altLang="en-US" smtClean="0"/>
              <a:pPr>
                <a:defRPr/>
              </a:pPr>
              <a:t>3</a:t>
            </a:fld>
            <a:r>
              <a:rPr lang="en-US" altLang="zh-CN" smtClean="0"/>
              <a:t>/48</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267">
                                            <p:txEl>
                                              <p:pRg st="7" end="7"/>
                                            </p:txEl>
                                          </p:spTgt>
                                        </p:tgtEl>
                                        <p:attrNameLst>
                                          <p:attrName>style.visibility</p:attrName>
                                        </p:attrNameLst>
                                      </p:cBhvr>
                                      <p:to>
                                        <p:strVal val="visible"/>
                                      </p:to>
                                    </p:set>
                                    <p:animEffect transition="in" filter="wipe(left)">
                                      <p:cBhvr>
                                        <p:cTn id="11" dur="500"/>
                                        <p:tgtEl>
                                          <p:spTgt spid="112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a:xfrm>
            <a:off x="5821363" y="285750"/>
            <a:ext cx="3143250" cy="523875"/>
          </a:xfrm>
        </p:spPr>
        <p:txBody>
          <a:bodyPr/>
          <a:lstStyle/>
          <a:p>
            <a:pPr>
              <a:defRPr/>
            </a:pPr>
            <a:r>
              <a:rPr smtClean="0"/>
              <a:t>共性问题集中讲解</a:t>
            </a:r>
          </a:p>
        </p:txBody>
      </p:sp>
      <p:sp>
        <p:nvSpPr>
          <p:cNvPr id="25604" name="内容占位符 2"/>
          <p:cNvSpPr>
            <a:spLocks noGrp="1"/>
          </p:cNvSpPr>
          <p:nvPr>
            <p:ph idx="1"/>
          </p:nvPr>
        </p:nvSpPr>
        <p:spPr>
          <a:xfrm>
            <a:off x="784225" y="1214438"/>
            <a:ext cx="7645400" cy="5143500"/>
          </a:xfrm>
        </p:spPr>
        <p:txBody>
          <a:bodyPr/>
          <a:lstStyle/>
          <a:p>
            <a:pPr>
              <a:defRPr/>
            </a:pPr>
            <a:r>
              <a:rPr lang="zh-CN" altLang="en-US" smtClean="0"/>
              <a:t>常见问题及解决办法</a:t>
            </a:r>
            <a:endParaRPr lang="en-US" altLang="zh-CN" smtClean="0"/>
          </a:p>
          <a:p>
            <a:pPr>
              <a:defRPr/>
            </a:pPr>
            <a:r>
              <a:rPr lang="zh-CN" altLang="en-US" smtClean="0"/>
              <a:t>代码规范问题</a:t>
            </a:r>
          </a:p>
          <a:p>
            <a:pPr>
              <a:defRPr/>
            </a:pPr>
            <a:r>
              <a:rPr lang="zh-CN" altLang="en-US" smtClean="0"/>
              <a:t>调试技巧</a:t>
            </a:r>
            <a:endParaRPr lang="en-US" altLang="zh-CN" smtClean="0"/>
          </a:p>
          <a:p>
            <a:pPr>
              <a:defRPr/>
            </a:pPr>
            <a:endParaRPr lang="zh-CN" altLang="en-US" smtClean="0"/>
          </a:p>
          <a:p>
            <a:pPr>
              <a:defRPr/>
            </a:pPr>
            <a:endParaRPr lang="zh-CN" altLang="en-US" dirty="0" smtClean="0"/>
          </a:p>
        </p:txBody>
      </p:sp>
      <p:grpSp>
        <p:nvGrpSpPr>
          <p:cNvPr id="41989" name="组合 29"/>
          <p:cNvGrpSpPr>
            <a:grpSpLocks/>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41991" name="组合 7"/>
            <p:cNvGrpSpPr>
              <a:grpSpLocks/>
            </p:cNvGrpSpPr>
            <p:nvPr/>
          </p:nvGrpSpPr>
          <p:grpSpPr bwMode="auto">
            <a:xfrm>
              <a:off x="1923997" y="3214688"/>
              <a:ext cx="5862712" cy="2058988"/>
              <a:chOff x="2066281" y="2227264"/>
              <a:chExt cx="5862790" cy="2059017"/>
            </a:xfrm>
          </p:grpSpPr>
          <p:grpSp>
            <p:nvGrpSpPr>
              <p:cNvPr id="41992" name="组合 19"/>
              <p:cNvGrpSpPr>
                <a:grpSpLocks/>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41997" name="组合 17"/>
                <p:cNvGrpSpPr>
                  <a:grpSpLocks/>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41993"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4" name="灯片编号占位符 23"/>
          <p:cNvSpPr>
            <a:spLocks noGrp="1"/>
          </p:cNvSpPr>
          <p:nvPr>
            <p:ph type="sldNum" sz="quarter" idx="10"/>
          </p:nvPr>
        </p:nvSpPr>
        <p:spPr/>
        <p:txBody>
          <a:bodyPr/>
          <a:lstStyle/>
          <a:p>
            <a:pPr>
              <a:defRPr/>
            </a:pPr>
            <a:fld id="{B46F1C6C-1131-4A6A-8D25-C66B598E60FD}" type="slidenum">
              <a:rPr lang="zh-CN" altLang="en-US" smtClean="0"/>
              <a:pPr>
                <a:defRPr/>
              </a:pPr>
              <a:t>30</a:t>
            </a:fld>
            <a:r>
              <a:rPr lang="en-US" altLang="zh-CN" smtClean="0"/>
              <a:t>/48</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32588" y="285750"/>
            <a:ext cx="2232025" cy="523875"/>
          </a:xfrm>
        </p:spPr>
        <p:txBody>
          <a:bodyPr/>
          <a:lstStyle/>
          <a:p>
            <a:pPr>
              <a:defRPr/>
            </a:pPr>
            <a:r>
              <a:rPr smtClean="0"/>
              <a:t>串讲： 索引</a:t>
            </a:r>
            <a:endParaRPr dirty="0"/>
          </a:p>
        </p:txBody>
      </p:sp>
      <p:sp>
        <p:nvSpPr>
          <p:cNvPr id="21" name="内容占位符 2"/>
          <p:cNvSpPr>
            <a:spLocks noGrp="1"/>
          </p:cNvSpPr>
          <p:nvPr>
            <p:ph idx="1"/>
          </p:nvPr>
        </p:nvSpPr>
        <p:spPr>
          <a:xfrm>
            <a:off x="784225" y="1214438"/>
            <a:ext cx="7645400" cy="5143500"/>
          </a:xfrm>
        </p:spPr>
        <p:txBody>
          <a:bodyPr/>
          <a:lstStyle/>
          <a:p>
            <a:pPr>
              <a:defRPr/>
            </a:pPr>
            <a:r>
              <a:rPr lang="zh-CN" altLang="en-US" smtClean="0"/>
              <a:t>索引分类</a:t>
            </a:r>
            <a:endParaRPr lang="zh-CN" altLang="en-US" dirty="0"/>
          </a:p>
        </p:txBody>
      </p:sp>
      <p:graphicFrame>
        <p:nvGraphicFramePr>
          <p:cNvPr id="9" name="Group 29"/>
          <p:cNvGraphicFramePr>
            <a:graphicFrameLocks noGrp="1"/>
          </p:cNvGraphicFramePr>
          <p:nvPr/>
        </p:nvGraphicFramePr>
        <p:xfrm>
          <a:off x="1187450" y="2276475"/>
          <a:ext cx="7200900" cy="2589214"/>
        </p:xfrm>
        <a:graphic>
          <a:graphicData uri="http://schemas.openxmlformats.org/drawingml/2006/table">
            <a:tbl>
              <a:tblPr firstRow="1" bandRow="1">
                <a:tableStyleId>{5C22544A-7EE6-4342-B048-85BDC9FD1C3A}</a:tableStyleId>
              </a:tblPr>
              <a:tblGrid>
                <a:gridCol w="3876643"/>
                <a:gridCol w="3324257"/>
              </a:tblGrid>
              <a:tr h="545011">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altLang="en-US" sz="1800" b="1" i="0" u="none" strike="noStrike" cap="none" normalizeH="0" baseline="0" dirty="0" smtClean="0">
                          <a:ln>
                            <a:noFill/>
                          </a:ln>
                          <a:solidFill>
                            <a:schemeClr val="bg1"/>
                          </a:solidFill>
                          <a:effectLst/>
                          <a:latin typeface="+mn-lt"/>
                          <a:ea typeface="+mn-ea"/>
                          <a:cs typeface="Arial" charset="0"/>
                        </a:rPr>
                        <a:t>物理分类</a:t>
                      </a:r>
                    </a:p>
                  </a:txBody>
                  <a:tcPr marT="45736" marB="45736"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marL="0" algn="ctr" defTabSz="914400" rtl="0" eaLnBrk="1" latinLnBrk="0" hangingPunct="1">
                        <a:lnSpc>
                          <a:spcPts val="1400"/>
                        </a:lnSpc>
                        <a:spcAft>
                          <a:spcPts val="0"/>
                        </a:spcAft>
                      </a:pPr>
                      <a:r>
                        <a:rPr kumimoji="0" lang="zh-CN" altLang="en-US" sz="1800" b="1" i="0" u="none" strike="noStrike" kern="1200" cap="none" normalizeH="0" baseline="0" dirty="0" smtClean="0">
                          <a:ln>
                            <a:noFill/>
                          </a:ln>
                          <a:solidFill>
                            <a:schemeClr val="bg1"/>
                          </a:solidFill>
                          <a:effectLst/>
                          <a:latin typeface="+mn-lt"/>
                          <a:ea typeface="+mn-ea"/>
                          <a:cs typeface="Arial" charset="0"/>
                        </a:rPr>
                        <a:t>逻辑分类</a:t>
                      </a:r>
                    </a:p>
                  </a:txBody>
                  <a:tcPr marT="45736" marB="45736"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503136">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mn-lt"/>
                          <a:ea typeface="+mn-ea"/>
                          <a:cs typeface="Arial" charset="0"/>
                        </a:rPr>
                        <a:t>分区或非分区索引</a:t>
                      </a:r>
                    </a:p>
                  </a:txBody>
                  <a:tcPr marT="45736" marB="45736"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450"/>
                        </a:lnSpc>
                        <a:spcAft>
                          <a:spcPts val="0"/>
                        </a:spcAft>
                      </a:pPr>
                      <a:r>
                        <a:rPr lang="zh-CN" altLang="en-US" sz="1800" kern="100" dirty="0" smtClean="0">
                          <a:latin typeface="+mn-lt"/>
                          <a:ea typeface="+mn-ea"/>
                          <a:cs typeface="Times New Roman"/>
                        </a:rPr>
                        <a:t>单列或组合索引</a:t>
                      </a:r>
                      <a:endParaRPr lang="zh-CN" altLang="en-US" sz="1800" kern="100" dirty="0">
                        <a:latin typeface="+mn-lt"/>
                        <a:ea typeface="+mn-ea"/>
                        <a:cs typeface="Times New Roman"/>
                      </a:endParaRPr>
                    </a:p>
                  </a:txBody>
                  <a:tcPr marT="45736" marB="45736"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534795">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en-US" altLang="zh-CN" sz="1800" b="0" i="0" u="none" strike="noStrike" kern="100" cap="none" normalizeH="0" baseline="0" dirty="0" smtClean="0">
                          <a:ln>
                            <a:noFill/>
                          </a:ln>
                          <a:solidFill>
                            <a:schemeClr val="tx1"/>
                          </a:solidFill>
                          <a:effectLst/>
                          <a:latin typeface="+mn-lt"/>
                          <a:ea typeface="+mn-ea"/>
                          <a:cs typeface="Times New Roman"/>
                        </a:rPr>
                        <a:t>B</a:t>
                      </a:r>
                      <a:r>
                        <a:rPr kumimoji="0" lang="zh-CN" altLang="en-US" sz="1800" b="0" i="0" u="none" strike="noStrike" kern="100" cap="none" normalizeH="0" baseline="0" dirty="0" smtClean="0">
                          <a:ln>
                            <a:noFill/>
                          </a:ln>
                          <a:solidFill>
                            <a:schemeClr val="tx1"/>
                          </a:solidFill>
                          <a:effectLst/>
                          <a:latin typeface="+mn-lt"/>
                          <a:ea typeface="+mn-ea"/>
                          <a:cs typeface="Times New Roman"/>
                        </a:rPr>
                        <a:t>树索引</a:t>
                      </a:r>
                      <a:endParaRPr kumimoji="0" lang="zh-CN" altLang="en-US" sz="1800" b="0" i="0" u="none" strike="noStrike" cap="none" normalizeH="0" baseline="0" dirty="0" smtClean="0">
                        <a:ln>
                          <a:noFill/>
                        </a:ln>
                        <a:solidFill>
                          <a:schemeClr val="tx1"/>
                        </a:solidFill>
                        <a:effectLst/>
                        <a:latin typeface="+mn-lt"/>
                        <a:ea typeface="+mn-ea"/>
                        <a:cs typeface="Arial" charset="0"/>
                      </a:endParaRPr>
                    </a:p>
                  </a:txBody>
                  <a:tcPr marT="45736" marB="45736"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algn="just">
                        <a:lnSpc>
                          <a:spcPts val="1450"/>
                        </a:lnSpc>
                        <a:spcAft>
                          <a:spcPts val="0"/>
                        </a:spcAft>
                      </a:pPr>
                      <a:r>
                        <a:rPr lang="zh-CN" altLang="en-US" sz="1800" kern="100" dirty="0" smtClean="0">
                          <a:latin typeface="+mn-lt"/>
                          <a:ea typeface="+mn-ea"/>
                          <a:cs typeface="Times New Roman"/>
                        </a:rPr>
                        <a:t>唯一或非唯一索引</a:t>
                      </a:r>
                      <a:endParaRPr lang="zh-CN" altLang="en-US" sz="1800" kern="100" dirty="0">
                        <a:latin typeface="+mn-lt"/>
                        <a:ea typeface="+mn-ea"/>
                        <a:cs typeface="Times New Roman"/>
                      </a:endParaRPr>
                    </a:p>
                  </a:txBody>
                  <a:tcPr marT="45736" marB="45736"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503136">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1800" b="0" i="0" u="none" strike="noStrike" kern="100" cap="none" normalizeH="0" baseline="0" dirty="0" smtClean="0">
                          <a:ln>
                            <a:noFill/>
                          </a:ln>
                          <a:solidFill>
                            <a:schemeClr val="tx1"/>
                          </a:solidFill>
                          <a:effectLst/>
                          <a:latin typeface="+mn-lt"/>
                          <a:ea typeface="+mn-ea"/>
                          <a:cs typeface="Times New Roman"/>
                        </a:rPr>
                        <a:t>正常或反向键索引</a:t>
                      </a:r>
                      <a:endParaRPr kumimoji="0" lang="zh-CN" altLang="en-US" sz="1800" b="0" i="0" u="none" strike="noStrike" cap="none" normalizeH="0" baseline="0" dirty="0" smtClean="0">
                        <a:ln>
                          <a:noFill/>
                        </a:ln>
                        <a:solidFill>
                          <a:schemeClr val="tx1"/>
                        </a:solidFill>
                        <a:effectLst/>
                        <a:latin typeface="+mn-lt"/>
                        <a:ea typeface="+mn-ea"/>
                        <a:cs typeface="Arial" charset="0"/>
                      </a:endParaRPr>
                    </a:p>
                  </a:txBody>
                  <a:tcPr marT="45736" marB="45736"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defRPr/>
                      </a:pPr>
                      <a:r>
                        <a:rPr lang="zh-CN" altLang="en-US" sz="1800" kern="100" dirty="0" smtClean="0">
                          <a:latin typeface="+mn-lt"/>
                          <a:ea typeface="+mn-ea"/>
                          <a:cs typeface="Times New Roman"/>
                        </a:rPr>
                        <a:t>基于函数索引</a:t>
                      </a:r>
                    </a:p>
                  </a:txBody>
                  <a:tcPr marT="45736" marB="45736"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503136">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None/>
                        <a:tabLst/>
                      </a:pPr>
                      <a:r>
                        <a:rPr kumimoji="0" lang="zh-CN" altLang="en-US" sz="1800" b="0" i="0" u="none" strike="noStrike" cap="none" normalizeH="0" baseline="0" dirty="0" smtClean="0">
                          <a:ln>
                            <a:noFill/>
                          </a:ln>
                          <a:solidFill>
                            <a:schemeClr val="tx1"/>
                          </a:solidFill>
                          <a:effectLst/>
                          <a:latin typeface="+mn-lt"/>
                          <a:ea typeface="+mn-ea"/>
                          <a:cs typeface="Arial" charset="0"/>
                        </a:rPr>
                        <a:t>位图索引</a:t>
                      </a:r>
                    </a:p>
                  </a:txBody>
                  <a:tcPr marT="45736" marB="45736"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defRPr/>
                      </a:pPr>
                      <a:endParaRPr lang="zh-CN" altLang="en-US" sz="1800" kern="100" dirty="0" smtClean="0">
                        <a:latin typeface="+mn-lt"/>
                        <a:ea typeface="+mn-ea"/>
                        <a:cs typeface="Times New Roman"/>
                      </a:endParaRPr>
                    </a:p>
                  </a:txBody>
                  <a:tcPr marT="45736" marB="45736" anchor="ctr" horzOverflow="overflow">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
        <p:nvSpPr>
          <p:cNvPr id="6" name="灯片编号占位符 5"/>
          <p:cNvSpPr>
            <a:spLocks noGrp="1"/>
          </p:cNvSpPr>
          <p:nvPr>
            <p:ph type="sldNum" sz="quarter" idx="10"/>
          </p:nvPr>
        </p:nvSpPr>
        <p:spPr/>
        <p:txBody>
          <a:bodyPr/>
          <a:lstStyle/>
          <a:p>
            <a:pPr>
              <a:defRPr/>
            </a:pPr>
            <a:fld id="{B46F1C6C-1131-4A6A-8D25-C66B598E60FD}" type="slidenum">
              <a:rPr lang="zh-CN" altLang="en-US" smtClean="0"/>
              <a:pPr>
                <a:defRPr/>
              </a:pPr>
              <a:t>31</a:t>
            </a:fld>
            <a:r>
              <a:rPr lang="en-US" altLang="zh-CN" smtClean="0"/>
              <a:t>/48</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Group 135"/>
          <p:cNvGrpSpPr>
            <a:grpSpLocks noChangeAspect="1"/>
          </p:cNvGrpSpPr>
          <p:nvPr/>
        </p:nvGrpSpPr>
        <p:grpSpPr bwMode="auto">
          <a:xfrm>
            <a:off x="1714500" y="1993924"/>
            <a:ext cx="5278438" cy="4857750"/>
            <a:chOff x="1800" y="4253"/>
            <a:chExt cx="6357" cy="5401"/>
          </a:xfrm>
        </p:grpSpPr>
        <p:sp>
          <p:nvSpPr>
            <p:cNvPr id="44057" name="AutoShape 157"/>
            <p:cNvSpPr>
              <a:spLocks noChangeAspect="1" noChangeArrowheads="1" noTextEdit="1"/>
            </p:cNvSpPr>
            <p:nvPr/>
          </p:nvSpPr>
          <p:spPr bwMode="auto">
            <a:xfrm>
              <a:off x="1800" y="4253"/>
              <a:ext cx="6357" cy="540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58" name="Rectangle 156"/>
            <p:cNvSpPr>
              <a:spLocks noChangeArrowheads="1"/>
            </p:cNvSpPr>
            <p:nvPr/>
          </p:nvSpPr>
          <p:spPr bwMode="auto">
            <a:xfrm>
              <a:off x="4166" y="4437"/>
              <a:ext cx="1637" cy="1060"/>
            </a:xfrm>
            <a:prstGeom prst="rect">
              <a:avLst/>
            </a:prstGeom>
            <a:solidFill>
              <a:srgbClr val="FFFFFF"/>
            </a:solidFill>
            <a:ln w="9525">
              <a:solidFill>
                <a:srgbClr val="000000"/>
              </a:solidFill>
              <a:miter lim="800000"/>
              <a:headEnd/>
              <a:tailEnd/>
            </a:ln>
          </p:spPr>
          <p:txBody>
            <a:bodyPr/>
            <a:lstStyle/>
            <a:p>
              <a:endParaRPr lang="zh-CN" altLang="zh-CN" sz="1200"/>
            </a:p>
          </p:txBody>
        </p:sp>
        <p:sp>
          <p:nvSpPr>
            <p:cNvPr id="44059" name="Rectangle 155"/>
            <p:cNvSpPr>
              <a:spLocks noChangeArrowheads="1"/>
            </p:cNvSpPr>
            <p:nvPr/>
          </p:nvSpPr>
          <p:spPr bwMode="auto">
            <a:xfrm>
              <a:off x="2885" y="5737"/>
              <a:ext cx="1058" cy="1659"/>
            </a:xfrm>
            <a:prstGeom prst="rect">
              <a:avLst/>
            </a:prstGeom>
            <a:solidFill>
              <a:srgbClr val="FFFFFF"/>
            </a:solidFill>
            <a:ln w="9525">
              <a:solidFill>
                <a:srgbClr val="000000"/>
              </a:solidFill>
              <a:miter lim="800000"/>
              <a:headEnd/>
              <a:tailEnd/>
            </a:ln>
          </p:spPr>
          <p:txBody>
            <a:bodyPr/>
            <a:lstStyle/>
            <a:p>
              <a:r>
                <a:rPr lang="en-US" altLang="zh-CN" sz="1200">
                  <a:latin typeface="Times New Roman" pitchFamily="18" charset="0"/>
                  <a:cs typeface="Times New Roman" pitchFamily="18" charset="0"/>
                </a:rPr>
                <a:t>&gt;100</a:t>
              </a:r>
              <a:endParaRPr lang="en-US" altLang="zh-CN" sz="1200"/>
            </a:p>
            <a:p>
              <a:pPr eaLnBrk="0" hangingPunct="0"/>
              <a:r>
                <a:rPr lang="en-US" altLang="zh-CN" sz="1200">
                  <a:latin typeface="Times New Roman" pitchFamily="18" charset="0"/>
                  <a:cs typeface="Times New Roman" pitchFamily="18" charset="0"/>
                </a:rPr>
                <a:t>&lt;100..90</a:t>
              </a:r>
              <a:endParaRPr lang="en-US" altLang="zh-CN" sz="1200"/>
            </a:p>
            <a:p>
              <a:pPr eaLnBrk="0" hangingPunct="0"/>
              <a:r>
                <a:rPr lang="en-US" altLang="zh-CN" sz="1200">
                  <a:latin typeface="Times New Roman" pitchFamily="18" charset="0"/>
                  <a:cs typeface="Times New Roman" pitchFamily="18" charset="0"/>
                </a:rPr>
                <a:t>&lt;90..80</a:t>
              </a:r>
              <a:endParaRPr lang="en-US" altLang="zh-CN" sz="1200"/>
            </a:p>
            <a:p>
              <a:pPr eaLnBrk="0" hangingPunct="0"/>
              <a:r>
                <a:rPr lang="en-US" altLang="zh-CN" sz="1200">
                  <a:latin typeface="Times New Roman" pitchFamily="18" charset="0"/>
                  <a:cs typeface="Times New Roman" pitchFamily="18" charset="0"/>
                </a:rPr>
                <a:t>&lt;80..70</a:t>
              </a:r>
              <a:endParaRPr lang="en-US" altLang="zh-CN" sz="1200"/>
            </a:p>
            <a:p>
              <a:pPr eaLnBrk="0" hangingPunct="0"/>
              <a:r>
                <a:rPr lang="en-US" altLang="zh-CN" sz="1200">
                  <a:latin typeface="Times New Roman" pitchFamily="18" charset="0"/>
                  <a:cs typeface="Times New Roman" pitchFamily="18" charset="0"/>
                </a:rPr>
                <a:t>&lt;70..60</a:t>
              </a:r>
              <a:endParaRPr lang="en-US" altLang="zh-CN" sz="1200"/>
            </a:p>
            <a:p>
              <a:pPr eaLnBrk="0" hangingPunct="0"/>
              <a:r>
                <a:rPr lang="en-US" altLang="zh-CN" sz="1200">
                  <a:latin typeface="Times New Roman" pitchFamily="18" charset="0"/>
                  <a:cs typeface="Times New Roman" pitchFamily="18" charset="0"/>
                </a:rPr>
                <a:t>&lt;60..50</a:t>
              </a:r>
              <a:endParaRPr lang="en-US" altLang="zh-CN" sz="1200"/>
            </a:p>
          </p:txBody>
        </p:sp>
        <p:sp>
          <p:nvSpPr>
            <p:cNvPr id="44060" name="Rectangle 154"/>
            <p:cNvSpPr>
              <a:spLocks noChangeArrowheads="1"/>
            </p:cNvSpPr>
            <p:nvPr/>
          </p:nvSpPr>
          <p:spPr bwMode="auto">
            <a:xfrm>
              <a:off x="5936" y="5737"/>
              <a:ext cx="1057" cy="1659"/>
            </a:xfrm>
            <a:prstGeom prst="rect">
              <a:avLst/>
            </a:prstGeom>
            <a:solidFill>
              <a:srgbClr val="FFFFFF"/>
            </a:solidFill>
            <a:ln w="9525">
              <a:solidFill>
                <a:srgbClr val="000000"/>
              </a:solidFill>
              <a:miter lim="800000"/>
              <a:headEnd/>
              <a:tailEnd/>
            </a:ln>
          </p:spPr>
          <p:txBody>
            <a:bodyPr/>
            <a:lstStyle/>
            <a:p>
              <a:r>
                <a:rPr lang="en-US" altLang="zh-CN" sz="1200">
                  <a:latin typeface="Times New Roman" pitchFamily="18" charset="0"/>
                  <a:cs typeface="Times New Roman" pitchFamily="18" charset="0"/>
                </a:rPr>
                <a:t>&lt;50..40</a:t>
              </a:r>
              <a:endParaRPr lang="en-US" altLang="zh-CN" sz="1200"/>
            </a:p>
            <a:p>
              <a:pPr eaLnBrk="0" hangingPunct="0"/>
              <a:r>
                <a:rPr lang="en-US" altLang="zh-CN" sz="1200">
                  <a:latin typeface="Times New Roman" pitchFamily="18" charset="0"/>
                  <a:cs typeface="Times New Roman" pitchFamily="18" charset="0"/>
                </a:rPr>
                <a:t>&lt;40..30</a:t>
              </a:r>
              <a:endParaRPr lang="en-US" altLang="zh-CN" sz="1200"/>
            </a:p>
            <a:p>
              <a:pPr eaLnBrk="0" hangingPunct="0"/>
              <a:r>
                <a:rPr lang="en-US" altLang="zh-CN" sz="1200">
                  <a:latin typeface="Times New Roman" pitchFamily="18" charset="0"/>
                  <a:cs typeface="Times New Roman" pitchFamily="18" charset="0"/>
                </a:rPr>
                <a:t>&lt;30..20</a:t>
              </a:r>
              <a:endParaRPr lang="en-US" altLang="zh-CN" sz="1200"/>
            </a:p>
            <a:p>
              <a:pPr eaLnBrk="0" hangingPunct="0"/>
              <a:r>
                <a:rPr lang="en-US" altLang="zh-CN" sz="1200">
                  <a:latin typeface="Times New Roman" pitchFamily="18" charset="0"/>
                  <a:cs typeface="Times New Roman" pitchFamily="18" charset="0"/>
                </a:rPr>
                <a:t>&lt;20..10</a:t>
              </a:r>
              <a:endParaRPr lang="en-US" altLang="zh-CN" sz="1200"/>
            </a:p>
            <a:p>
              <a:pPr eaLnBrk="0" hangingPunct="0"/>
              <a:r>
                <a:rPr lang="en-US" altLang="zh-CN" sz="1200">
                  <a:latin typeface="Times New Roman" pitchFamily="18" charset="0"/>
                  <a:cs typeface="Times New Roman" pitchFamily="18" charset="0"/>
                </a:rPr>
                <a:t>&lt;10</a:t>
              </a:r>
              <a:endParaRPr lang="en-US" altLang="zh-CN" sz="1200"/>
            </a:p>
          </p:txBody>
        </p:sp>
        <p:sp>
          <p:nvSpPr>
            <p:cNvPr id="44061" name="Rectangle 153"/>
            <p:cNvSpPr>
              <a:spLocks noChangeArrowheads="1"/>
            </p:cNvSpPr>
            <p:nvPr/>
          </p:nvSpPr>
          <p:spPr bwMode="auto">
            <a:xfrm>
              <a:off x="1886" y="7776"/>
              <a:ext cx="1207" cy="1463"/>
            </a:xfrm>
            <a:prstGeom prst="rect">
              <a:avLst/>
            </a:prstGeom>
            <a:solidFill>
              <a:srgbClr val="FFFFFF"/>
            </a:solidFill>
            <a:ln w="9525">
              <a:solidFill>
                <a:srgbClr val="000000"/>
              </a:solidFill>
              <a:miter lim="800000"/>
              <a:headEnd/>
              <a:tailEnd/>
            </a:ln>
          </p:spPr>
          <p:txBody>
            <a:bodyPr/>
            <a:lstStyle/>
            <a:p>
              <a:r>
                <a:rPr lang="en-US" altLang="zh-CN" sz="1200">
                  <a:latin typeface="Times New Roman" pitchFamily="18" charset="0"/>
                  <a:cs typeface="Times New Roman" pitchFamily="18" charset="0"/>
                </a:rPr>
                <a:t>100</a:t>
              </a:r>
              <a:r>
                <a:rPr lang="zh-CN" altLang="en-US" sz="1200">
                  <a:latin typeface="Times New Roman" pitchFamily="18" charset="0"/>
                  <a:cs typeface="Times New Roman" pitchFamily="18" charset="0"/>
                </a:rPr>
                <a:t>，</a:t>
              </a:r>
              <a:r>
                <a:rPr lang="en-US" altLang="zh-CN" sz="1200">
                  <a:latin typeface="Times New Roman" pitchFamily="18" charset="0"/>
                  <a:cs typeface="Times New Roman" pitchFamily="18" charset="0"/>
                </a:rPr>
                <a:t>rowid</a:t>
              </a:r>
              <a:endParaRPr lang="en-US" altLang="zh-CN" sz="1200"/>
            </a:p>
            <a:p>
              <a:pPr eaLnBrk="0" hangingPunct="0"/>
              <a:r>
                <a:rPr lang="en-US" altLang="zh-CN" sz="1200">
                  <a:latin typeface="Times New Roman" pitchFamily="18" charset="0"/>
                  <a:cs typeface="Times New Roman" pitchFamily="18" charset="0"/>
                </a:rPr>
                <a:t>101</a:t>
              </a:r>
              <a:r>
                <a:rPr lang="zh-CN" altLang="en-US" sz="1200">
                  <a:latin typeface="Times New Roman" pitchFamily="18" charset="0"/>
                  <a:cs typeface="Times New Roman" pitchFamily="18" charset="0"/>
                </a:rPr>
                <a:t>，</a:t>
              </a:r>
              <a:r>
                <a:rPr lang="en-US" altLang="zh-CN" sz="1200">
                  <a:latin typeface="Times New Roman" pitchFamily="18" charset="0"/>
                  <a:cs typeface="Times New Roman" pitchFamily="18" charset="0"/>
                </a:rPr>
                <a:t>rowid</a:t>
              </a:r>
              <a:endParaRPr lang="en-US" altLang="zh-CN" sz="1200"/>
            </a:p>
            <a:p>
              <a:pPr eaLnBrk="0" hangingPunct="0"/>
              <a:r>
                <a:rPr lang="en-US" altLang="zh-CN" sz="1200">
                  <a:latin typeface="Times New Roman" pitchFamily="18" charset="0"/>
                  <a:cs typeface="Times New Roman" pitchFamily="18" charset="0"/>
                </a:rPr>
                <a:t>102</a:t>
              </a:r>
              <a:r>
                <a:rPr lang="zh-CN" altLang="en-US" sz="1200">
                  <a:latin typeface="Times New Roman" pitchFamily="18" charset="0"/>
                  <a:cs typeface="Times New Roman" pitchFamily="18" charset="0"/>
                </a:rPr>
                <a:t>，</a:t>
              </a:r>
              <a:r>
                <a:rPr lang="en-US" altLang="zh-CN" sz="1200">
                  <a:latin typeface="Times New Roman" pitchFamily="18" charset="0"/>
                  <a:cs typeface="Times New Roman" pitchFamily="18" charset="0"/>
                </a:rPr>
                <a:t>rowid</a:t>
              </a:r>
              <a:endParaRPr lang="en-US" altLang="zh-CN" sz="1200"/>
            </a:p>
            <a:p>
              <a:pPr eaLnBrk="0" hangingPunct="0"/>
              <a:r>
                <a:rPr lang="en-US" altLang="zh-CN" sz="1200">
                  <a:cs typeface="Times New Roman" pitchFamily="18" charset="0"/>
                </a:rPr>
                <a:t>…</a:t>
              </a:r>
              <a:endParaRPr lang="en-US" altLang="zh-CN" sz="1200"/>
            </a:p>
            <a:p>
              <a:pPr eaLnBrk="0" hangingPunct="0"/>
              <a:r>
                <a:rPr lang="zh-CN" altLang="en-US" sz="1200">
                  <a:latin typeface="Times New Roman" pitchFamily="18" charset="0"/>
                  <a:cs typeface="Times New Roman" pitchFamily="18" charset="0"/>
                </a:rPr>
                <a:t>最大值</a:t>
              </a:r>
              <a:endParaRPr lang="zh-CN" altLang="en-US" sz="1200"/>
            </a:p>
          </p:txBody>
        </p:sp>
        <p:sp>
          <p:nvSpPr>
            <p:cNvPr id="44062" name="Rectangle 152"/>
            <p:cNvSpPr>
              <a:spLocks noChangeArrowheads="1"/>
            </p:cNvSpPr>
            <p:nvPr/>
          </p:nvSpPr>
          <p:spPr bwMode="auto">
            <a:xfrm>
              <a:off x="3551" y="7776"/>
              <a:ext cx="1162" cy="1463"/>
            </a:xfrm>
            <a:prstGeom prst="rect">
              <a:avLst/>
            </a:prstGeom>
            <a:solidFill>
              <a:srgbClr val="FFFFFF"/>
            </a:solidFill>
            <a:ln w="9525">
              <a:solidFill>
                <a:srgbClr val="000000"/>
              </a:solidFill>
              <a:miter lim="800000"/>
              <a:headEnd/>
              <a:tailEnd/>
            </a:ln>
          </p:spPr>
          <p:txBody>
            <a:bodyPr/>
            <a:lstStyle/>
            <a:p>
              <a:r>
                <a:rPr lang="en-US" altLang="zh-CN" sz="1200">
                  <a:latin typeface="Times New Roman" pitchFamily="18" charset="0"/>
                  <a:cs typeface="Times New Roman" pitchFamily="18" charset="0"/>
                </a:rPr>
                <a:t>90</a:t>
              </a:r>
              <a:r>
                <a:rPr lang="zh-CN" altLang="en-US" sz="1200">
                  <a:latin typeface="Times New Roman" pitchFamily="18" charset="0"/>
                  <a:cs typeface="Times New Roman" pitchFamily="18" charset="0"/>
                </a:rPr>
                <a:t>，</a:t>
              </a:r>
              <a:r>
                <a:rPr lang="en-US" altLang="zh-CN" sz="1200">
                  <a:latin typeface="Times New Roman" pitchFamily="18" charset="0"/>
                  <a:cs typeface="Times New Roman" pitchFamily="18" charset="0"/>
                </a:rPr>
                <a:t>rowid</a:t>
              </a:r>
              <a:endParaRPr lang="en-US" altLang="zh-CN" sz="1200"/>
            </a:p>
            <a:p>
              <a:pPr eaLnBrk="0" hangingPunct="0"/>
              <a:r>
                <a:rPr lang="en-US" altLang="zh-CN" sz="1200">
                  <a:latin typeface="Times New Roman" pitchFamily="18" charset="0"/>
                  <a:cs typeface="Times New Roman" pitchFamily="18" charset="0"/>
                </a:rPr>
                <a:t>91</a:t>
              </a:r>
              <a:r>
                <a:rPr lang="zh-CN" altLang="en-US" sz="1200">
                  <a:latin typeface="Times New Roman" pitchFamily="18" charset="0"/>
                  <a:cs typeface="Times New Roman" pitchFamily="18" charset="0"/>
                </a:rPr>
                <a:t>，</a:t>
              </a:r>
              <a:r>
                <a:rPr lang="en-US" altLang="zh-CN" sz="1200">
                  <a:latin typeface="Times New Roman" pitchFamily="18" charset="0"/>
                  <a:cs typeface="Times New Roman" pitchFamily="18" charset="0"/>
                </a:rPr>
                <a:t>rowid</a:t>
              </a:r>
              <a:endParaRPr lang="en-US" altLang="zh-CN" sz="1200"/>
            </a:p>
            <a:p>
              <a:pPr eaLnBrk="0" hangingPunct="0"/>
              <a:r>
                <a:rPr lang="en-US" altLang="zh-CN" sz="1200">
                  <a:latin typeface="Times New Roman" pitchFamily="18" charset="0"/>
                  <a:cs typeface="Times New Roman" pitchFamily="18" charset="0"/>
                </a:rPr>
                <a:t>92</a:t>
              </a:r>
              <a:r>
                <a:rPr lang="zh-CN" altLang="en-US" sz="1200">
                  <a:latin typeface="Times New Roman" pitchFamily="18" charset="0"/>
                  <a:cs typeface="Times New Roman" pitchFamily="18" charset="0"/>
                </a:rPr>
                <a:t>，</a:t>
              </a:r>
              <a:r>
                <a:rPr lang="en-US" altLang="zh-CN" sz="1200">
                  <a:latin typeface="Times New Roman" pitchFamily="18" charset="0"/>
                  <a:cs typeface="Times New Roman" pitchFamily="18" charset="0"/>
                </a:rPr>
                <a:t>rowid</a:t>
              </a:r>
              <a:endParaRPr lang="en-US" altLang="zh-CN" sz="1200"/>
            </a:p>
            <a:p>
              <a:pPr eaLnBrk="0" hangingPunct="0"/>
              <a:r>
                <a:rPr lang="en-US" altLang="zh-CN" sz="1200">
                  <a:latin typeface="Times New Roman" pitchFamily="18" charset="0"/>
                  <a:cs typeface="Times New Roman" pitchFamily="18" charset="0"/>
                </a:rPr>
                <a:t>93</a:t>
              </a:r>
              <a:r>
                <a:rPr lang="zh-CN" altLang="en-US" sz="1200">
                  <a:latin typeface="Times New Roman" pitchFamily="18" charset="0"/>
                  <a:cs typeface="Times New Roman" pitchFamily="18" charset="0"/>
                </a:rPr>
                <a:t>，</a:t>
              </a:r>
              <a:r>
                <a:rPr lang="en-US" altLang="zh-CN" sz="1200">
                  <a:latin typeface="Times New Roman" pitchFamily="18" charset="0"/>
                  <a:cs typeface="Times New Roman" pitchFamily="18" charset="0"/>
                </a:rPr>
                <a:t>rowid</a:t>
              </a:r>
              <a:endParaRPr lang="en-US" altLang="zh-CN" sz="1200"/>
            </a:p>
            <a:p>
              <a:pPr eaLnBrk="0" hangingPunct="0"/>
              <a:r>
                <a:rPr lang="en-US" altLang="zh-CN" sz="1200">
                  <a:cs typeface="Times New Roman" pitchFamily="18" charset="0"/>
                </a:rPr>
                <a:t>…</a:t>
              </a:r>
              <a:endParaRPr lang="en-US" altLang="zh-CN" sz="1200"/>
            </a:p>
          </p:txBody>
        </p:sp>
        <p:sp>
          <p:nvSpPr>
            <p:cNvPr id="44063" name="Rectangle 151"/>
            <p:cNvSpPr>
              <a:spLocks noChangeArrowheads="1"/>
            </p:cNvSpPr>
            <p:nvPr/>
          </p:nvSpPr>
          <p:spPr bwMode="auto">
            <a:xfrm>
              <a:off x="5164" y="7776"/>
              <a:ext cx="1148" cy="1463"/>
            </a:xfrm>
            <a:prstGeom prst="rect">
              <a:avLst/>
            </a:prstGeom>
            <a:solidFill>
              <a:srgbClr val="FFFFFF"/>
            </a:solidFill>
            <a:ln w="9525">
              <a:solidFill>
                <a:srgbClr val="000000"/>
              </a:solidFill>
              <a:miter lim="800000"/>
              <a:headEnd/>
              <a:tailEnd/>
            </a:ln>
          </p:spPr>
          <p:txBody>
            <a:bodyPr/>
            <a:lstStyle/>
            <a:p>
              <a:r>
                <a:rPr lang="en-US" altLang="zh-CN" sz="1200">
                  <a:latin typeface="Times New Roman" pitchFamily="18" charset="0"/>
                  <a:cs typeface="Times New Roman" pitchFamily="18" charset="0"/>
                </a:rPr>
                <a:t>30</a:t>
              </a:r>
              <a:r>
                <a:rPr lang="zh-CN" altLang="en-US" sz="1200">
                  <a:latin typeface="Times New Roman" pitchFamily="18" charset="0"/>
                  <a:cs typeface="Times New Roman" pitchFamily="18" charset="0"/>
                </a:rPr>
                <a:t>，</a:t>
              </a:r>
              <a:r>
                <a:rPr lang="en-US" altLang="zh-CN" sz="1200">
                  <a:latin typeface="Times New Roman" pitchFamily="18" charset="0"/>
                  <a:cs typeface="Times New Roman" pitchFamily="18" charset="0"/>
                </a:rPr>
                <a:t>rowid</a:t>
              </a:r>
              <a:endParaRPr lang="en-US" altLang="zh-CN" sz="1200"/>
            </a:p>
            <a:p>
              <a:pPr eaLnBrk="0" hangingPunct="0"/>
              <a:r>
                <a:rPr lang="en-US" altLang="zh-CN" sz="1200">
                  <a:latin typeface="Times New Roman" pitchFamily="18" charset="0"/>
                  <a:cs typeface="Times New Roman" pitchFamily="18" charset="0"/>
                </a:rPr>
                <a:t>31</a:t>
              </a:r>
              <a:r>
                <a:rPr lang="zh-CN" altLang="en-US" sz="1200">
                  <a:latin typeface="Times New Roman" pitchFamily="18" charset="0"/>
                  <a:cs typeface="Times New Roman" pitchFamily="18" charset="0"/>
                </a:rPr>
                <a:t>，</a:t>
              </a:r>
              <a:r>
                <a:rPr lang="en-US" altLang="zh-CN" sz="1200">
                  <a:latin typeface="Times New Roman" pitchFamily="18" charset="0"/>
                  <a:cs typeface="Times New Roman" pitchFamily="18" charset="0"/>
                </a:rPr>
                <a:t>rowid</a:t>
              </a:r>
              <a:endParaRPr lang="en-US" altLang="zh-CN" sz="1200"/>
            </a:p>
            <a:p>
              <a:pPr eaLnBrk="0" hangingPunct="0"/>
              <a:r>
                <a:rPr lang="en-US" altLang="zh-CN" sz="1200">
                  <a:latin typeface="Times New Roman" pitchFamily="18" charset="0"/>
                  <a:cs typeface="Times New Roman" pitchFamily="18" charset="0"/>
                </a:rPr>
                <a:t>32</a:t>
              </a:r>
              <a:r>
                <a:rPr lang="zh-CN" altLang="en-US" sz="1200">
                  <a:latin typeface="Times New Roman" pitchFamily="18" charset="0"/>
                  <a:cs typeface="Times New Roman" pitchFamily="18" charset="0"/>
                </a:rPr>
                <a:t>，</a:t>
              </a:r>
              <a:r>
                <a:rPr lang="en-US" altLang="zh-CN" sz="1200">
                  <a:latin typeface="Times New Roman" pitchFamily="18" charset="0"/>
                  <a:cs typeface="Times New Roman" pitchFamily="18" charset="0"/>
                </a:rPr>
                <a:t>rowid</a:t>
              </a:r>
              <a:endParaRPr lang="en-US" altLang="zh-CN" sz="1200"/>
            </a:p>
            <a:p>
              <a:pPr eaLnBrk="0" hangingPunct="0"/>
              <a:r>
                <a:rPr lang="en-US" altLang="zh-CN" sz="1200">
                  <a:latin typeface="Times New Roman" pitchFamily="18" charset="0"/>
                  <a:cs typeface="Times New Roman" pitchFamily="18" charset="0"/>
                </a:rPr>
                <a:t>33</a:t>
              </a:r>
              <a:r>
                <a:rPr lang="zh-CN" altLang="en-US" sz="1200">
                  <a:latin typeface="Times New Roman" pitchFamily="18" charset="0"/>
                  <a:cs typeface="Times New Roman" pitchFamily="18" charset="0"/>
                </a:rPr>
                <a:t>，</a:t>
              </a:r>
              <a:r>
                <a:rPr lang="en-US" altLang="zh-CN" sz="1200">
                  <a:latin typeface="Times New Roman" pitchFamily="18" charset="0"/>
                  <a:cs typeface="Times New Roman" pitchFamily="18" charset="0"/>
                </a:rPr>
                <a:t>rowid</a:t>
              </a:r>
              <a:endParaRPr lang="en-US" altLang="zh-CN" sz="1200"/>
            </a:p>
            <a:p>
              <a:pPr eaLnBrk="0" hangingPunct="0"/>
              <a:r>
                <a:rPr lang="en-US" altLang="zh-CN" sz="1200">
                  <a:cs typeface="Times New Roman" pitchFamily="18" charset="0"/>
                </a:rPr>
                <a:t>…</a:t>
              </a:r>
              <a:endParaRPr lang="en-US" altLang="zh-CN" sz="1200"/>
            </a:p>
          </p:txBody>
        </p:sp>
        <p:sp>
          <p:nvSpPr>
            <p:cNvPr id="44064" name="Rectangle 150"/>
            <p:cNvSpPr>
              <a:spLocks noChangeArrowheads="1"/>
            </p:cNvSpPr>
            <p:nvPr/>
          </p:nvSpPr>
          <p:spPr bwMode="auto">
            <a:xfrm>
              <a:off x="6787" y="7776"/>
              <a:ext cx="1197" cy="1463"/>
            </a:xfrm>
            <a:prstGeom prst="rect">
              <a:avLst/>
            </a:prstGeom>
            <a:solidFill>
              <a:srgbClr val="FFFFFF"/>
            </a:solidFill>
            <a:ln w="9525">
              <a:solidFill>
                <a:srgbClr val="000000"/>
              </a:solidFill>
              <a:miter lim="800000"/>
              <a:headEnd/>
              <a:tailEnd/>
            </a:ln>
          </p:spPr>
          <p:txBody>
            <a:bodyPr/>
            <a:lstStyle/>
            <a:p>
              <a:r>
                <a:rPr lang="zh-CN" sz="1200">
                  <a:latin typeface="Times New Roman" pitchFamily="18" charset="0"/>
                  <a:cs typeface="Times New Roman" pitchFamily="18" charset="0"/>
                </a:rPr>
                <a:t>最小值</a:t>
              </a:r>
              <a:endParaRPr lang="zh-CN" sz="1200"/>
            </a:p>
            <a:p>
              <a:pPr eaLnBrk="0" hangingPunct="0"/>
              <a:r>
                <a:rPr lang="en-US" altLang="zh-CN" sz="1200">
                  <a:latin typeface="Times New Roman" pitchFamily="18" charset="0"/>
                  <a:cs typeface="Times New Roman" pitchFamily="18" charset="0"/>
                </a:rPr>
                <a:t>0</a:t>
              </a:r>
              <a:r>
                <a:rPr lang="zh-CN" altLang="en-US" sz="1200">
                  <a:latin typeface="Times New Roman" pitchFamily="18" charset="0"/>
                  <a:cs typeface="Times New Roman" pitchFamily="18" charset="0"/>
                </a:rPr>
                <a:t>，</a:t>
              </a:r>
              <a:r>
                <a:rPr lang="en-US" altLang="zh-CN" sz="1200">
                  <a:latin typeface="Times New Roman" pitchFamily="18" charset="0"/>
                  <a:cs typeface="Times New Roman" pitchFamily="18" charset="0"/>
                </a:rPr>
                <a:t>rowid</a:t>
              </a:r>
              <a:endParaRPr lang="en-US" altLang="zh-CN" sz="1200"/>
            </a:p>
            <a:p>
              <a:pPr eaLnBrk="0" hangingPunct="0"/>
              <a:r>
                <a:rPr lang="en-US" altLang="zh-CN" sz="1200">
                  <a:latin typeface="Times New Roman" pitchFamily="18" charset="0"/>
                  <a:cs typeface="Times New Roman" pitchFamily="18" charset="0"/>
                </a:rPr>
                <a:t>1</a:t>
              </a:r>
              <a:r>
                <a:rPr lang="zh-CN" altLang="en-US" sz="1200">
                  <a:latin typeface="Times New Roman" pitchFamily="18" charset="0"/>
                  <a:cs typeface="Times New Roman" pitchFamily="18" charset="0"/>
                </a:rPr>
                <a:t>，</a:t>
              </a:r>
              <a:r>
                <a:rPr lang="en-US" altLang="zh-CN" sz="1200">
                  <a:latin typeface="Times New Roman" pitchFamily="18" charset="0"/>
                  <a:cs typeface="Times New Roman" pitchFamily="18" charset="0"/>
                </a:rPr>
                <a:t>rowid</a:t>
              </a:r>
              <a:endParaRPr lang="en-US" altLang="zh-CN" sz="1200"/>
            </a:p>
            <a:p>
              <a:pPr eaLnBrk="0" hangingPunct="0"/>
              <a:r>
                <a:rPr lang="en-US" altLang="zh-CN" sz="1200">
                  <a:latin typeface="Times New Roman" pitchFamily="18" charset="0"/>
                  <a:cs typeface="Times New Roman" pitchFamily="18" charset="0"/>
                </a:rPr>
                <a:t>2</a:t>
              </a:r>
              <a:r>
                <a:rPr lang="zh-CN" altLang="en-US" sz="1200">
                  <a:latin typeface="Times New Roman" pitchFamily="18" charset="0"/>
                  <a:cs typeface="Times New Roman" pitchFamily="18" charset="0"/>
                </a:rPr>
                <a:t>，</a:t>
              </a:r>
              <a:r>
                <a:rPr lang="en-US" altLang="zh-CN" sz="1200">
                  <a:latin typeface="Times New Roman" pitchFamily="18" charset="0"/>
                  <a:cs typeface="Times New Roman" pitchFamily="18" charset="0"/>
                </a:rPr>
                <a:t>rowid</a:t>
              </a:r>
              <a:endParaRPr lang="en-US" altLang="zh-CN" sz="1200"/>
            </a:p>
            <a:p>
              <a:pPr eaLnBrk="0" hangingPunct="0"/>
              <a:r>
                <a:rPr lang="en-US" altLang="zh-CN" sz="1200">
                  <a:cs typeface="Times New Roman" pitchFamily="18" charset="0"/>
                </a:rPr>
                <a:t>…</a:t>
              </a:r>
              <a:endParaRPr lang="en-US" altLang="zh-CN" sz="1200"/>
            </a:p>
          </p:txBody>
        </p:sp>
        <p:sp>
          <p:nvSpPr>
            <p:cNvPr id="44065" name="Rectangle 149"/>
            <p:cNvSpPr>
              <a:spLocks noChangeArrowheads="1"/>
            </p:cNvSpPr>
            <p:nvPr/>
          </p:nvSpPr>
          <p:spPr bwMode="auto">
            <a:xfrm>
              <a:off x="4241" y="4529"/>
              <a:ext cx="1440" cy="403"/>
            </a:xfrm>
            <a:prstGeom prst="rect">
              <a:avLst/>
            </a:prstGeom>
            <a:solidFill>
              <a:srgbClr val="FFFFFF"/>
            </a:solidFill>
            <a:ln w="9525">
              <a:solidFill>
                <a:srgbClr val="FFFFFF"/>
              </a:solidFill>
              <a:miter lim="800000"/>
              <a:headEnd/>
              <a:tailEnd/>
            </a:ln>
          </p:spPr>
          <p:txBody>
            <a:bodyPr/>
            <a:lstStyle/>
            <a:p>
              <a:r>
                <a:rPr lang="zh-CN" sz="1200">
                  <a:latin typeface="Times New Roman" pitchFamily="18" charset="0"/>
                  <a:cs typeface="Times New Roman" pitchFamily="18" charset="0"/>
                </a:rPr>
                <a:t>小于等于</a:t>
              </a:r>
              <a:r>
                <a:rPr lang="en-US" altLang="zh-CN" sz="1200">
                  <a:latin typeface="Times New Roman" pitchFamily="18" charset="0"/>
                  <a:cs typeface="Times New Roman" pitchFamily="18" charset="0"/>
                </a:rPr>
                <a:t>50</a:t>
              </a:r>
              <a:endParaRPr lang="en-US" altLang="zh-CN" sz="1200"/>
            </a:p>
          </p:txBody>
        </p:sp>
        <p:sp>
          <p:nvSpPr>
            <p:cNvPr id="44066" name="Rectangle 148"/>
            <p:cNvSpPr>
              <a:spLocks noChangeArrowheads="1"/>
            </p:cNvSpPr>
            <p:nvPr/>
          </p:nvSpPr>
          <p:spPr bwMode="auto">
            <a:xfrm>
              <a:off x="4241" y="5013"/>
              <a:ext cx="1440" cy="403"/>
            </a:xfrm>
            <a:prstGeom prst="rect">
              <a:avLst/>
            </a:prstGeom>
            <a:solidFill>
              <a:srgbClr val="FFFFFF"/>
            </a:solidFill>
            <a:ln w="9525">
              <a:solidFill>
                <a:srgbClr val="FFFFFF"/>
              </a:solidFill>
              <a:miter lim="800000"/>
              <a:headEnd/>
              <a:tailEnd/>
            </a:ln>
          </p:spPr>
          <p:txBody>
            <a:bodyPr/>
            <a:lstStyle/>
            <a:p>
              <a:r>
                <a:rPr lang="zh-CN" sz="1200">
                  <a:latin typeface="Times New Roman" pitchFamily="18" charset="0"/>
                  <a:cs typeface="Times New Roman" pitchFamily="18" charset="0"/>
                </a:rPr>
                <a:t>大于</a:t>
              </a:r>
              <a:r>
                <a:rPr lang="en-US" altLang="zh-CN" sz="1200">
                  <a:latin typeface="Times New Roman" pitchFamily="18" charset="0"/>
                  <a:cs typeface="Times New Roman" pitchFamily="18" charset="0"/>
                </a:rPr>
                <a:t>50</a:t>
              </a:r>
              <a:endParaRPr lang="en-US" altLang="zh-CN" sz="1200"/>
            </a:p>
            <a:p>
              <a:pPr eaLnBrk="0" hangingPunct="0"/>
              <a:endParaRPr lang="en-US" altLang="zh-CN" sz="1200"/>
            </a:p>
          </p:txBody>
        </p:sp>
        <p:cxnSp>
          <p:nvCxnSpPr>
            <p:cNvPr id="44067" name="AutoShape 147"/>
            <p:cNvCxnSpPr>
              <a:cxnSpLocks noChangeShapeType="1"/>
            </p:cNvCxnSpPr>
            <p:nvPr/>
          </p:nvCxnSpPr>
          <p:spPr bwMode="auto">
            <a:xfrm>
              <a:off x="5843" y="4730"/>
              <a:ext cx="622" cy="1007"/>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44068" name="AutoShape 146"/>
            <p:cNvCxnSpPr>
              <a:cxnSpLocks noChangeShapeType="1"/>
            </p:cNvCxnSpPr>
            <p:nvPr/>
          </p:nvCxnSpPr>
          <p:spPr bwMode="auto">
            <a:xfrm rot="10800000" flipV="1">
              <a:off x="3414" y="5215"/>
              <a:ext cx="827" cy="522"/>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44069" name="AutoShape 145"/>
            <p:cNvCxnSpPr>
              <a:cxnSpLocks noChangeShapeType="1"/>
            </p:cNvCxnSpPr>
            <p:nvPr/>
          </p:nvCxnSpPr>
          <p:spPr bwMode="auto">
            <a:xfrm rot="10800000" flipV="1">
              <a:off x="2490" y="5947"/>
              <a:ext cx="472" cy="1829"/>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44070" name="AutoShape 144"/>
            <p:cNvCxnSpPr>
              <a:cxnSpLocks noChangeShapeType="1"/>
            </p:cNvCxnSpPr>
            <p:nvPr/>
          </p:nvCxnSpPr>
          <p:spPr bwMode="auto">
            <a:xfrm>
              <a:off x="3871" y="6187"/>
              <a:ext cx="261" cy="1589"/>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44071" name="AutoShape 143"/>
            <p:cNvCxnSpPr>
              <a:cxnSpLocks noChangeShapeType="1"/>
            </p:cNvCxnSpPr>
            <p:nvPr/>
          </p:nvCxnSpPr>
          <p:spPr bwMode="auto">
            <a:xfrm rot="10800000" flipV="1">
              <a:off x="5738" y="6140"/>
              <a:ext cx="187" cy="1636"/>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44072" name="AutoShape 142"/>
            <p:cNvCxnSpPr>
              <a:cxnSpLocks noChangeShapeType="1"/>
            </p:cNvCxnSpPr>
            <p:nvPr/>
          </p:nvCxnSpPr>
          <p:spPr bwMode="auto">
            <a:xfrm>
              <a:off x="6732" y="6925"/>
              <a:ext cx="654" cy="851"/>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44073" name="AutoShape 141"/>
            <p:cNvCxnSpPr>
              <a:cxnSpLocks noChangeShapeType="1"/>
            </p:cNvCxnSpPr>
            <p:nvPr/>
          </p:nvCxnSpPr>
          <p:spPr bwMode="auto">
            <a:xfrm>
              <a:off x="3093" y="8508"/>
              <a:ext cx="458" cy="1"/>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44074" name="AutoShape 140"/>
            <p:cNvCxnSpPr>
              <a:cxnSpLocks noChangeShapeType="1"/>
            </p:cNvCxnSpPr>
            <p:nvPr/>
          </p:nvCxnSpPr>
          <p:spPr bwMode="auto">
            <a:xfrm>
              <a:off x="4713" y="8508"/>
              <a:ext cx="451" cy="1"/>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44075" name="AutoShape 139"/>
            <p:cNvCxnSpPr>
              <a:cxnSpLocks noChangeShapeType="1"/>
            </p:cNvCxnSpPr>
            <p:nvPr/>
          </p:nvCxnSpPr>
          <p:spPr bwMode="auto">
            <a:xfrm>
              <a:off x="6312" y="8508"/>
              <a:ext cx="475" cy="1"/>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sp>
          <p:nvSpPr>
            <p:cNvPr id="44076" name="Rectangle 138"/>
            <p:cNvSpPr>
              <a:spLocks noChangeArrowheads="1"/>
            </p:cNvSpPr>
            <p:nvPr/>
          </p:nvSpPr>
          <p:spPr bwMode="auto">
            <a:xfrm>
              <a:off x="6871" y="5985"/>
              <a:ext cx="111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a:latin typeface="Times New Roman" pitchFamily="18" charset="0"/>
                  <a:cs typeface="Times New Roman" pitchFamily="18" charset="0"/>
                </a:rPr>
                <a:t>  </a:t>
              </a:r>
              <a:r>
                <a:rPr lang="zh-CN" altLang="en-US" sz="1200">
                  <a:solidFill>
                    <a:srgbClr val="FF0000"/>
                  </a:solidFill>
                  <a:latin typeface="Times New Roman" pitchFamily="18" charset="0"/>
                  <a:cs typeface="Times New Roman" pitchFamily="18" charset="0"/>
                </a:rPr>
                <a:t>区段</a:t>
              </a:r>
              <a:r>
                <a:rPr lang="en-US" altLang="zh-CN" sz="1200">
                  <a:solidFill>
                    <a:srgbClr val="FF0000"/>
                  </a:solidFill>
                  <a:latin typeface="Times New Roman" pitchFamily="18" charset="0"/>
                  <a:cs typeface="Times New Roman" pitchFamily="18" charset="0"/>
                </a:rPr>
                <a:t>1</a:t>
              </a:r>
              <a:endParaRPr lang="en-US" altLang="zh-CN" sz="1200"/>
            </a:p>
            <a:p>
              <a:pPr eaLnBrk="0" hangingPunct="0"/>
              <a:endParaRPr lang="en-US" altLang="zh-CN" sz="1200"/>
            </a:p>
          </p:txBody>
        </p:sp>
        <p:sp>
          <p:nvSpPr>
            <p:cNvPr id="44077" name="Rectangle 137"/>
            <p:cNvSpPr>
              <a:spLocks noChangeArrowheads="1"/>
            </p:cNvSpPr>
            <p:nvPr/>
          </p:nvSpPr>
          <p:spPr bwMode="auto">
            <a:xfrm>
              <a:off x="5109" y="9251"/>
              <a:ext cx="111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a:latin typeface="Times New Roman" pitchFamily="18" charset="0"/>
                  <a:cs typeface="Times New Roman" pitchFamily="18" charset="0"/>
                </a:rPr>
                <a:t>  </a:t>
              </a:r>
              <a:r>
                <a:rPr lang="zh-CN" altLang="en-US" sz="1200">
                  <a:solidFill>
                    <a:srgbClr val="FF0000"/>
                  </a:solidFill>
                  <a:latin typeface="Times New Roman" pitchFamily="18" charset="0"/>
                  <a:cs typeface="Times New Roman" pitchFamily="18" charset="0"/>
                </a:rPr>
                <a:t>区段</a:t>
              </a:r>
              <a:r>
                <a:rPr lang="en-US" altLang="zh-CN" sz="1200">
                  <a:solidFill>
                    <a:srgbClr val="FF0000"/>
                  </a:solidFill>
                  <a:latin typeface="Times New Roman" pitchFamily="18" charset="0"/>
                  <a:cs typeface="Times New Roman" pitchFamily="18" charset="0"/>
                </a:rPr>
                <a:t>2</a:t>
              </a:r>
              <a:endParaRPr lang="en-US" altLang="zh-CN" sz="1200"/>
            </a:p>
            <a:p>
              <a:pPr eaLnBrk="0" hangingPunct="0"/>
              <a:endParaRPr lang="en-US" altLang="zh-CN" sz="1200"/>
            </a:p>
          </p:txBody>
        </p:sp>
        <p:sp>
          <p:nvSpPr>
            <p:cNvPr id="44078" name="Rectangle 136"/>
            <p:cNvSpPr>
              <a:spLocks noChangeArrowheads="1"/>
            </p:cNvSpPr>
            <p:nvPr/>
          </p:nvSpPr>
          <p:spPr bwMode="auto">
            <a:xfrm>
              <a:off x="6732" y="9251"/>
              <a:ext cx="111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a:latin typeface="Times New Roman" pitchFamily="18" charset="0"/>
                  <a:cs typeface="Times New Roman" pitchFamily="18" charset="0"/>
                </a:rPr>
                <a:t>  </a:t>
              </a:r>
              <a:r>
                <a:rPr lang="zh-CN" altLang="en-US" sz="1200">
                  <a:solidFill>
                    <a:srgbClr val="FF0000"/>
                  </a:solidFill>
                  <a:latin typeface="Times New Roman" pitchFamily="18" charset="0"/>
                  <a:cs typeface="Times New Roman" pitchFamily="18" charset="0"/>
                </a:rPr>
                <a:t>区段</a:t>
              </a:r>
              <a:r>
                <a:rPr lang="en-US" altLang="zh-CN" sz="1200">
                  <a:solidFill>
                    <a:srgbClr val="FF0000"/>
                  </a:solidFill>
                  <a:latin typeface="Times New Roman" pitchFamily="18" charset="0"/>
                  <a:cs typeface="Times New Roman" pitchFamily="18" charset="0"/>
                </a:rPr>
                <a:t>3</a:t>
              </a:r>
              <a:endParaRPr lang="en-US" altLang="zh-CN" sz="1200"/>
            </a:p>
            <a:p>
              <a:pPr eaLnBrk="0" hangingPunct="0"/>
              <a:endParaRPr lang="en-US" altLang="zh-CN" sz="1200"/>
            </a:p>
          </p:txBody>
        </p:sp>
      </p:grpSp>
      <p:sp>
        <p:nvSpPr>
          <p:cNvPr id="2" name="标题 1"/>
          <p:cNvSpPr>
            <a:spLocks noGrp="1"/>
          </p:cNvSpPr>
          <p:nvPr>
            <p:ph type="title"/>
          </p:nvPr>
        </p:nvSpPr>
        <p:spPr>
          <a:xfrm>
            <a:off x="6786563" y="285750"/>
            <a:ext cx="2178050" cy="523875"/>
          </a:xfrm>
        </p:spPr>
        <p:txBody>
          <a:bodyPr/>
          <a:lstStyle/>
          <a:p>
            <a:pPr>
              <a:defRPr/>
            </a:pPr>
            <a:r>
              <a:rPr smtClean="0"/>
              <a:t>串讲： 索引</a:t>
            </a:r>
            <a:endParaRPr dirty="0"/>
          </a:p>
        </p:txBody>
      </p:sp>
      <p:sp>
        <p:nvSpPr>
          <p:cNvPr id="3" name="内容占位符 2"/>
          <p:cNvSpPr>
            <a:spLocks noGrp="1"/>
          </p:cNvSpPr>
          <p:nvPr>
            <p:ph idx="1"/>
          </p:nvPr>
        </p:nvSpPr>
        <p:spPr>
          <a:xfrm>
            <a:off x="784225" y="1214438"/>
            <a:ext cx="7645400" cy="5143500"/>
          </a:xfrm>
        </p:spPr>
        <p:txBody>
          <a:bodyPr/>
          <a:lstStyle/>
          <a:p>
            <a:pPr>
              <a:defRPr/>
            </a:pPr>
            <a:r>
              <a:rPr lang="en-US" altLang="zh-CN" smtClean="0"/>
              <a:t>B </a:t>
            </a:r>
            <a:r>
              <a:rPr lang="zh-CN" altLang="en-US" smtClean="0"/>
              <a:t>树索引结构</a:t>
            </a:r>
            <a:endParaRPr lang="zh-CN" altLang="en-US" dirty="0"/>
          </a:p>
        </p:txBody>
      </p:sp>
      <p:sp>
        <p:nvSpPr>
          <p:cNvPr id="6" name="Rectangle 243"/>
          <p:cNvSpPr>
            <a:spLocks noChangeArrowheads="1"/>
          </p:cNvSpPr>
          <p:nvPr/>
        </p:nvSpPr>
        <p:spPr bwMode="auto">
          <a:xfrm>
            <a:off x="6715125" y="2208236"/>
            <a:ext cx="2133600" cy="1017588"/>
          </a:xfrm>
          <a:prstGeom prst="rect">
            <a:avLst/>
          </a:prstGeom>
          <a:solidFill>
            <a:schemeClr val="bg1"/>
          </a:solidFill>
          <a:ln w="12700">
            <a:solidFill>
              <a:schemeClr val="tx1"/>
            </a:solidFill>
            <a:miter lim="800000"/>
            <a:headEnd/>
            <a:tailEnd/>
          </a:ln>
          <a:effectLst>
            <a:outerShdw dist="107763" dir="2700000" algn="ctr" rotWithShape="0">
              <a:srgbClr val="0099CC"/>
            </a:outerShdw>
          </a:effectLst>
        </p:spPr>
        <p:txBody>
          <a:bodyPr lIns="182562" tIns="92075" rIns="182562" bIns="92075">
            <a:spAutoFit/>
          </a:bodyPr>
          <a:lstStyle/>
          <a:p>
            <a:pPr eaLnBrk="0" hangingPunct="0"/>
            <a:r>
              <a:rPr lang="en-US" altLang="zh-CN" noProof="1">
                <a:latin typeface="Lucida Sans Typewriter" pitchFamily="49" charset="0"/>
              </a:rPr>
              <a:t>SELECT</a:t>
            </a:r>
            <a:r>
              <a:rPr lang="en-US" altLang="en-US" noProof="1">
                <a:latin typeface="Lucida Sans Typewriter" pitchFamily="49" charset="0"/>
              </a:rPr>
              <a:t>  </a:t>
            </a:r>
            <a:r>
              <a:rPr lang="en-US" altLang="zh-CN" noProof="1">
                <a:latin typeface="Lucida Sans Typewriter" pitchFamily="49" charset="0"/>
              </a:rPr>
              <a:t>id</a:t>
            </a:r>
          </a:p>
          <a:p>
            <a:pPr eaLnBrk="0" hangingPunct="0"/>
            <a:r>
              <a:rPr lang="en-US" altLang="zh-CN" noProof="1">
                <a:latin typeface="Lucida Sans Typewriter" pitchFamily="49" charset="0"/>
              </a:rPr>
              <a:t>FROM t</a:t>
            </a:r>
          </a:p>
          <a:p>
            <a:pPr eaLnBrk="0" hangingPunct="0"/>
            <a:r>
              <a:rPr lang="en-US" altLang="zh-CN" noProof="1">
                <a:latin typeface="Lucida Sans Typewriter" pitchFamily="49" charset="0"/>
              </a:rPr>
              <a:t>WHERE id=31;</a:t>
            </a:r>
            <a:endParaRPr lang="en-US" altLang="zh-CN">
              <a:latin typeface="Lucida Sans Typewriter" pitchFamily="49" charset="0"/>
            </a:endParaRPr>
          </a:p>
        </p:txBody>
      </p:sp>
      <p:grpSp>
        <p:nvGrpSpPr>
          <p:cNvPr id="5" name="Group 210"/>
          <p:cNvGrpSpPr>
            <a:grpSpLocks/>
          </p:cNvGrpSpPr>
          <p:nvPr/>
        </p:nvGrpSpPr>
        <p:grpSpPr bwMode="auto">
          <a:xfrm>
            <a:off x="4500563" y="3565549"/>
            <a:ext cx="785812" cy="1998662"/>
            <a:chOff x="2673" y="1454"/>
            <a:chExt cx="495" cy="796"/>
          </a:xfrm>
        </p:grpSpPr>
        <p:sp>
          <p:nvSpPr>
            <p:cNvPr id="11" name="Freeform 211"/>
            <p:cNvSpPr>
              <a:spLocks/>
            </p:cNvSpPr>
            <p:nvPr/>
          </p:nvSpPr>
          <p:spPr bwMode="auto">
            <a:xfrm>
              <a:off x="2673" y="1454"/>
              <a:ext cx="405" cy="675"/>
            </a:xfrm>
            <a:custGeom>
              <a:avLst/>
              <a:gdLst/>
              <a:ahLst/>
              <a:cxnLst>
                <a:cxn ang="0">
                  <a:pos x="48" y="432"/>
                </a:cxn>
                <a:cxn ang="0">
                  <a:pos x="48" y="0"/>
                </a:cxn>
                <a:cxn ang="0">
                  <a:pos x="288" y="0"/>
                </a:cxn>
                <a:cxn ang="0">
                  <a:pos x="288" y="48"/>
                </a:cxn>
                <a:cxn ang="0">
                  <a:pos x="96" y="48"/>
                </a:cxn>
                <a:cxn ang="0">
                  <a:pos x="96" y="432"/>
                </a:cxn>
                <a:cxn ang="0">
                  <a:pos x="144" y="432"/>
                </a:cxn>
                <a:cxn ang="0">
                  <a:pos x="64" y="568"/>
                </a:cxn>
                <a:cxn ang="0">
                  <a:pos x="0" y="432"/>
                </a:cxn>
                <a:cxn ang="0">
                  <a:pos x="48" y="432"/>
                </a:cxn>
              </a:cxnLst>
              <a:rect l="0" t="0" r="r" b="b"/>
              <a:pathLst>
                <a:path w="288" h="568">
                  <a:moveTo>
                    <a:pt x="48" y="432"/>
                  </a:moveTo>
                  <a:lnTo>
                    <a:pt x="48" y="0"/>
                  </a:lnTo>
                  <a:lnTo>
                    <a:pt x="288" y="0"/>
                  </a:lnTo>
                  <a:lnTo>
                    <a:pt x="288" y="48"/>
                  </a:lnTo>
                  <a:lnTo>
                    <a:pt x="96" y="48"/>
                  </a:lnTo>
                  <a:lnTo>
                    <a:pt x="96" y="432"/>
                  </a:lnTo>
                  <a:lnTo>
                    <a:pt x="144" y="432"/>
                  </a:lnTo>
                  <a:lnTo>
                    <a:pt x="64" y="568"/>
                  </a:lnTo>
                  <a:lnTo>
                    <a:pt x="0" y="432"/>
                  </a:lnTo>
                  <a:lnTo>
                    <a:pt x="48" y="432"/>
                  </a:lnTo>
                  <a:close/>
                </a:path>
              </a:pathLst>
            </a:custGeom>
            <a:gradFill rotWithShape="0">
              <a:gsLst>
                <a:gs pos="0">
                  <a:schemeClr val="accent2">
                    <a:gamma/>
                    <a:tint val="23922"/>
                    <a:invGamma/>
                  </a:schemeClr>
                </a:gs>
                <a:gs pos="100000">
                  <a:schemeClr val="accent2"/>
                </a:gs>
              </a:gsLst>
              <a:lin ang="5400000" scaled="1"/>
            </a:gradFill>
            <a:ln w="9525" cap="flat" cmpd="sng">
              <a:solidFill>
                <a:srgbClr val="D60093"/>
              </a:solidFill>
              <a:prstDash val="solid"/>
              <a:round/>
              <a:headEnd type="none" w="med" len="med"/>
              <a:tailEnd type="none" w="med" len="med"/>
            </a:ln>
            <a:effectLst>
              <a:outerShdw dist="45791" dir="3378596" algn="ctr" rotWithShape="0">
                <a:schemeClr val="folHlink"/>
              </a:outerShdw>
            </a:effectLst>
          </p:spPr>
          <p:txBody>
            <a:bodyPr wrap="none" anchor="ctr"/>
            <a:lstStyle/>
            <a:p>
              <a:pPr>
                <a:defRPr/>
              </a:pPr>
              <a:endParaRPr lang="zh-CN" altLang="en-US">
                <a:ea typeface="宋体" charset="-122"/>
              </a:endParaRPr>
            </a:p>
          </p:txBody>
        </p:sp>
        <p:sp>
          <p:nvSpPr>
            <p:cNvPr id="13" name="Rectangle 213"/>
            <p:cNvSpPr>
              <a:spLocks noChangeArrowheads="1"/>
            </p:cNvSpPr>
            <p:nvPr/>
          </p:nvSpPr>
          <p:spPr bwMode="auto">
            <a:xfrm>
              <a:off x="2718" y="2191"/>
              <a:ext cx="450" cy="59"/>
            </a:xfrm>
            <a:prstGeom prst="rect">
              <a:avLst/>
            </a:prstGeom>
            <a:solidFill>
              <a:srgbClr val="CC0066"/>
            </a:solidFill>
            <a:ln w="9525">
              <a:solidFill>
                <a:schemeClr val="tx1"/>
              </a:solidFill>
              <a:miter lim="800000"/>
              <a:headEnd/>
              <a:tailEnd/>
            </a:ln>
            <a:effectLst/>
          </p:spPr>
          <p:txBody>
            <a:bodyPr wrap="none" anchor="ctr"/>
            <a:lstStyle/>
            <a:p>
              <a:pPr eaLnBrk="0" hangingPunct="0">
                <a:defRPr/>
              </a:pPr>
              <a:r>
                <a:rPr lang="en-US" altLang="zh-CN" sz="1400" dirty="0">
                  <a:solidFill>
                    <a:schemeClr val="bg1"/>
                  </a:solidFill>
                  <a:effectLst>
                    <a:outerShdw blurRad="38100" dist="38100" dir="2700000" algn="tl">
                      <a:srgbClr val="000000"/>
                    </a:outerShdw>
                  </a:effectLst>
                  <a:latin typeface="Arial Narrow" pitchFamily="34" charset="0"/>
                  <a:ea typeface="宋体" charset="-122"/>
                </a:rPr>
                <a:t>31</a:t>
              </a:r>
              <a:r>
                <a:rPr lang="zh-CN" altLang="en-US" sz="1400" dirty="0">
                  <a:solidFill>
                    <a:schemeClr val="bg1"/>
                  </a:solidFill>
                  <a:effectLst>
                    <a:outerShdw blurRad="38100" dist="38100" dir="2700000" algn="tl">
                      <a:srgbClr val="000000"/>
                    </a:outerShdw>
                  </a:effectLst>
                  <a:latin typeface="Arial Narrow" pitchFamily="34" charset="0"/>
                  <a:ea typeface="宋体" charset="-122"/>
                </a:rPr>
                <a:t>，</a:t>
              </a:r>
              <a:r>
                <a:rPr lang="en-US" altLang="zh-CN" sz="1400" dirty="0" err="1">
                  <a:solidFill>
                    <a:schemeClr val="bg1"/>
                  </a:solidFill>
                  <a:effectLst>
                    <a:outerShdw blurRad="38100" dist="38100" dir="2700000" algn="tl">
                      <a:srgbClr val="000000"/>
                    </a:outerShdw>
                  </a:effectLst>
                  <a:latin typeface="Arial Narrow" pitchFamily="34" charset="0"/>
                  <a:ea typeface="宋体" charset="-122"/>
                </a:rPr>
                <a:t>rowid</a:t>
              </a:r>
              <a:endParaRPr lang="en-US" altLang="zh-CN" sz="1400" dirty="0">
                <a:solidFill>
                  <a:schemeClr val="bg1"/>
                </a:solidFill>
                <a:effectLst>
                  <a:outerShdw blurRad="38100" dist="38100" dir="2700000" algn="tl">
                    <a:srgbClr val="000000"/>
                  </a:outerShdw>
                </a:effectLst>
                <a:latin typeface="Arial Narrow" pitchFamily="34" charset="0"/>
                <a:ea typeface="宋体" charset="-122"/>
              </a:endParaRPr>
            </a:p>
          </p:txBody>
        </p:sp>
      </p:grpSp>
      <p:sp>
        <p:nvSpPr>
          <p:cNvPr id="44040" name="Rectangle 3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44041" name="Rectangle 11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44042" name="Rectangle 15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
        <p:nvSpPr>
          <p:cNvPr id="123" name="Rectangle 243"/>
          <p:cNvSpPr>
            <a:spLocks noChangeArrowheads="1"/>
          </p:cNvSpPr>
          <p:nvPr/>
        </p:nvSpPr>
        <p:spPr bwMode="auto">
          <a:xfrm>
            <a:off x="6786563" y="3422674"/>
            <a:ext cx="2133600" cy="1571625"/>
          </a:xfrm>
          <a:prstGeom prst="rect">
            <a:avLst/>
          </a:prstGeom>
          <a:solidFill>
            <a:schemeClr val="bg1"/>
          </a:solidFill>
          <a:ln w="12700">
            <a:solidFill>
              <a:schemeClr val="tx1"/>
            </a:solidFill>
            <a:miter lim="800000"/>
            <a:headEnd/>
            <a:tailEnd/>
          </a:ln>
          <a:effectLst>
            <a:outerShdw dist="107763" dir="2700000" algn="ctr" rotWithShape="0">
              <a:srgbClr val="0099CC"/>
            </a:outerShdw>
          </a:effectLst>
        </p:spPr>
        <p:txBody>
          <a:bodyPr lIns="182562" tIns="92075" rIns="182562" bIns="92075">
            <a:spAutoFit/>
          </a:bodyPr>
          <a:lstStyle/>
          <a:p>
            <a:pPr eaLnBrk="0" hangingPunct="0"/>
            <a:r>
              <a:rPr lang="en-US" altLang="zh-CN" noProof="1">
                <a:latin typeface="Lucida Sans Typewriter" pitchFamily="49" charset="0"/>
              </a:rPr>
              <a:t>SELECT</a:t>
            </a:r>
            <a:r>
              <a:rPr lang="en-US" altLang="en-US" noProof="1">
                <a:latin typeface="Lucida Sans Typewriter" pitchFamily="49" charset="0"/>
              </a:rPr>
              <a:t>  </a:t>
            </a:r>
            <a:r>
              <a:rPr lang="en-US" altLang="zh-CN" noProof="1">
                <a:latin typeface="Lucida Sans Typewriter" pitchFamily="49" charset="0"/>
              </a:rPr>
              <a:t>id</a:t>
            </a:r>
          </a:p>
          <a:p>
            <a:pPr eaLnBrk="0" hangingPunct="0"/>
            <a:r>
              <a:rPr lang="en-US" altLang="zh-CN" noProof="1">
                <a:latin typeface="Lucida Sans Typewriter" pitchFamily="49" charset="0"/>
              </a:rPr>
              <a:t>FROM t</a:t>
            </a:r>
          </a:p>
          <a:p>
            <a:pPr eaLnBrk="0" hangingPunct="0"/>
            <a:r>
              <a:rPr lang="en-US" altLang="zh-CN" noProof="1">
                <a:latin typeface="Lucida Sans Typewriter" pitchFamily="49" charset="0"/>
              </a:rPr>
              <a:t>WHERE id between 2 and 31;</a:t>
            </a:r>
            <a:endParaRPr lang="en-US" altLang="zh-CN">
              <a:latin typeface="Lucida Sans Typewriter" pitchFamily="49" charset="0"/>
            </a:endParaRPr>
          </a:p>
        </p:txBody>
      </p:sp>
      <p:sp>
        <p:nvSpPr>
          <p:cNvPr id="125" name="Rectangle 237"/>
          <p:cNvSpPr>
            <a:spLocks noChangeArrowheads="1"/>
          </p:cNvSpPr>
          <p:nvPr/>
        </p:nvSpPr>
        <p:spPr bwMode="auto">
          <a:xfrm>
            <a:off x="4500563" y="5143524"/>
            <a:ext cx="1000125" cy="434975"/>
          </a:xfrm>
          <a:prstGeom prst="rect">
            <a:avLst/>
          </a:prstGeom>
          <a:solidFill>
            <a:srgbClr val="008000"/>
          </a:solidFill>
          <a:ln w="9525">
            <a:solidFill>
              <a:schemeClr val="tx1"/>
            </a:solidFill>
            <a:miter lim="800000"/>
            <a:headEnd/>
            <a:tailEnd/>
          </a:ln>
          <a:effectLst/>
        </p:spPr>
        <p:txBody>
          <a:bodyPr wrap="none" anchor="b"/>
          <a:lstStyle/>
          <a:p>
            <a:pPr eaLnBrk="0" hangingPunct="0">
              <a:defRPr/>
            </a:pPr>
            <a:r>
              <a:rPr lang="en-US" altLang="zh-CN" sz="1200" dirty="0">
                <a:solidFill>
                  <a:schemeClr val="bg1"/>
                </a:solidFill>
                <a:effectLst>
                  <a:outerShdw blurRad="38100" dist="38100" dir="2700000" algn="tl">
                    <a:srgbClr val="000000"/>
                  </a:outerShdw>
                </a:effectLst>
                <a:latin typeface="Times New Roman" pitchFamily="18" charset="0"/>
                <a:ea typeface="宋体" charset="-122"/>
                <a:cs typeface="Times New Roman" pitchFamily="18" charset="0"/>
              </a:rPr>
              <a:t>30</a:t>
            </a:r>
            <a:r>
              <a:rPr lang="zh-CN" altLang="en-US" sz="1200" dirty="0">
                <a:solidFill>
                  <a:schemeClr val="bg1"/>
                </a:solidFill>
                <a:effectLst>
                  <a:outerShdw blurRad="38100" dist="38100" dir="2700000" algn="tl">
                    <a:srgbClr val="000000"/>
                  </a:outerShdw>
                </a:effectLst>
                <a:latin typeface="Times New Roman" pitchFamily="18" charset="0"/>
                <a:ea typeface="宋体" charset="-122"/>
                <a:cs typeface="Times New Roman" pitchFamily="18" charset="0"/>
              </a:rPr>
              <a:t>，</a:t>
            </a:r>
            <a:r>
              <a:rPr lang="en-US" altLang="zh-CN" sz="1200" dirty="0" err="1">
                <a:solidFill>
                  <a:schemeClr val="bg1"/>
                </a:solidFill>
                <a:effectLst>
                  <a:outerShdw blurRad="38100" dist="38100" dir="2700000" algn="tl">
                    <a:srgbClr val="000000"/>
                  </a:outerShdw>
                </a:effectLst>
                <a:latin typeface="Times New Roman" pitchFamily="18" charset="0"/>
                <a:ea typeface="宋体" charset="-122"/>
                <a:cs typeface="Times New Roman" pitchFamily="18" charset="0"/>
              </a:rPr>
              <a:t>rowid</a:t>
            </a:r>
            <a:endParaRPr lang="en-US" altLang="zh-CN" sz="1200" dirty="0">
              <a:solidFill>
                <a:schemeClr val="bg1"/>
              </a:solidFill>
              <a:effectLst>
                <a:outerShdw blurRad="38100" dist="38100" dir="2700000" algn="tl">
                  <a:srgbClr val="000000"/>
                </a:outerShdw>
              </a:effectLst>
              <a:latin typeface="Times New Roman" pitchFamily="18" charset="0"/>
              <a:ea typeface="宋体" charset="-122"/>
              <a:cs typeface="Times New Roman" pitchFamily="18" charset="0"/>
            </a:endParaRPr>
          </a:p>
          <a:p>
            <a:pPr eaLnBrk="0" hangingPunct="0">
              <a:defRPr/>
            </a:pPr>
            <a:r>
              <a:rPr lang="en-US" altLang="zh-CN" sz="1200" dirty="0">
                <a:solidFill>
                  <a:schemeClr val="bg1"/>
                </a:solidFill>
                <a:effectLst>
                  <a:outerShdw blurRad="38100" dist="38100" dir="2700000" algn="tl">
                    <a:srgbClr val="000000"/>
                  </a:outerShdw>
                </a:effectLst>
                <a:latin typeface="Times New Roman" pitchFamily="18" charset="0"/>
                <a:ea typeface="宋体" charset="-122"/>
                <a:cs typeface="Times New Roman" pitchFamily="18" charset="0"/>
              </a:rPr>
              <a:t>31</a:t>
            </a:r>
            <a:r>
              <a:rPr lang="zh-CN" altLang="en-US" sz="1200" dirty="0">
                <a:solidFill>
                  <a:schemeClr val="bg1"/>
                </a:solidFill>
                <a:effectLst>
                  <a:outerShdw blurRad="38100" dist="38100" dir="2700000" algn="tl">
                    <a:srgbClr val="000000"/>
                  </a:outerShdw>
                </a:effectLst>
                <a:latin typeface="Times New Roman" pitchFamily="18" charset="0"/>
                <a:ea typeface="宋体" charset="-122"/>
                <a:cs typeface="Times New Roman" pitchFamily="18" charset="0"/>
              </a:rPr>
              <a:t>，</a:t>
            </a:r>
            <a:r>
              <a:rPr lang="en-US" altLang="zh-CN" sz="1200" dirty="0" err="1">
                <a:solidFill>
                  <a:schemeClr val="bg1"/>
                </a:solidFill>
                <a:effectLst>
                  <a:outerShdw blurRad="38100" dist="38100" dir="2700000" algn="tl">
                    <a:srgbClr val="000000"/>
                  </a:outerShdw>
                </a:effectLst>
                <a:latin typeface="Times New Roman" pitchFamily="18" charset="0"/>
                <a:ea typeface="宋体" charset="-122"/>
                <a:cs typeface="Times New Roman" pitchFamily="18" charset="0"/>
              </a:rPr>
              <a:t>rowid</a:t>
            </a:r>
            <a:endParaRPr lang="en-US" altLang="zh-CN" sz="1200" dirty="0">
              <a:solidFill>
                <a:schemeClr val="bg1"/>
              </a:solidFill>
              <a:effectLst>
                <a:outerShdw blurRad="38100" dist="38100" dir="2700000" algn="tl">
                  <a:srgbClr val="000000"/>
                </a:outerShdw>
              </a:effectLst>
              <a:latin typeface="Times New Roman" pitchFamily="18" charset="0"/>
              <a:ea typeface="宋体" charset="-122"/>
              <a:cs typeface="Times New Roman" pitchFamily="18" charset="0"/>
            </a:endParaRPr>
          </a:p>
        </p:txBody>
      </p:sp>
      <p:sp>
        <p:nvSpPr>
          <p:cNvPr id="126" name="Rectangle 237"/>
          <p:cNvSpPr>
            <a:spLocks noChangeArrowheads="1"/>
          </p:cNvSpPr>
          <p:nvPr/>
        </p:nvSpPr>
        <p:spPr bwMode="auto">
          <a:xfrm>
            <a:off x="5857875" y="5780111"/>
            <a:ext cx="1000125" cy="714375"/>
          </a:xfrm>
          <a:prstGeom prst="rect">
            <a:avLst/>
          </a:prstGeom>
          <a:solidFill>
            <a:srgbClr val="1A7C31"/>
          </a:solidFill>
          <a:ln w="9525">
            <a:solidFill>
              <a:schemeClr val="tx1"/>
            </a:solidFill>
            <a:miter lim="800000"/>
            <a:headEnd/>
            <a:tailEnd/>
          </a:ln>
          <a:effectLst/>
        </p:spPr>
        <p:txBody>
          <a:bodyPr wrap="none"/>
          <a:lstStyle/>
          <a:p>
            <a:pPr eaLnBrk="0" hangingPunct="0">
              <a:defRPr/>
            </a:pPr>
            <a:r>
              <a:rPr lang="en-US" altLang="zh-CN" sz="1200" dirty="0">
                <a:solidFill>
                  <a:schemeClr val="bg1"/>
                </a:solidFill>
                <a:effectLst>
                  <a:outerShdw blurRad="38100" dist="38100" dir="2700000" algn="tl">
                    <a:srgbClr val="000000"/>
                  </a:outerShdw>
                </a:effectLst>
                <a:latin typeface="Times New Roman" pitchFamily="18" charset="0"/>
                <a:ea typeface="宋体" charset="-122"/>
                <a:cs typeface="Times New Roman" pitchFamily="18" charset="0"/>
              </a:rPr>
              <a:t>2</a:t>
            </a:r>
            <a:r>
              <a:rPr lang="zh-CN" altLang="en-US" sz="1200" dirty="0">
                <a:solidFill>
                  <a:schemeClr val="bg1"/>
                </a:solidFill>
                <a:effectLst>
                  <a:outerShdw blurRad="38100" dist="38100" dir="2700000" algn="tl">
                    <a:srgbClr val="000000"/>
                  </a:outerShdw>
                </a:effectLst>
                <a:latin typeface="Times New Roman" pitchFamily="18" charset="0"/>
                <a:ea typeface="宋体" charset="-122"/>
                <a:cs typeface="Times New Roman" pitchFamily="18" charset="0"/>
              </a:rPr>
              <a:t>，</a:t>
            </a:r>
            <a:r>
              <a:rPr lang="en-US" altLang="zh-CN" sz="1200" dirty="0" err="1">
                <a:solidFill>
                  <a:schemeClr val="bg1"/>
                </a:solidFill>
                <a:effectLst>
                  <a:outerShdw blurRad="38100" dist="38100" dir="2700000" algn="tl">
                    <a:srgbClr val="000000"/>
                  </a:outerShdw>
                </a:effectLst>
                <a:latin typeface="Times New Roman" pitchFamily="18" charset="0"/>
                <a:ea typeface="宋体" charset="-122"/>
                <a:cs typeface="Times New Roman" pitchFamily="18" charset="0"/>
              </a:rPr>
              <a:t>rowid</a:t>
            </a:r>
            <a:endParaRPr lang="en-US" altLang="zh-CN" sz="1200" dirty="0">
              <a:solidFill>
                <a:schemeClr val="bg1"/>
              </a:solidFill>
              <a:effectLst>
                <a:outerShdw blurRad="38100" dist="38100" dir="2700000" algn="tl">
                  <a:srgbClr val="000000"/>
                </a:outerShdw>
              </a:effectLst>
              <a:latin typeface="Times New Roman" pitchFamily="18" charset="0"/>
              <a:ea typeface="宋体" charset="-122"/>
              <a:cs typeface="Times New Roman" pitchFamily="18" charset="0"/>
            </a:endParaRPr>
          </a:p>
          <a:p>
            <a:pPr eaLnBrk="0" hangingPunct="0">
              <a:defRPr/>
            </a:pPr>
            <a:r>
              <a:rPr lang="en-US" altLang="zh-CN" sz="1200" dirty="0">
                <a:solidFill>
                  <a:schemeClr val="bg1"/>
                </a:solidFill>
                <a:effectLst>
                  <a:outerShdw blurRad="38100" dist="38100" dir="2700000" algn="tl">
                    <a:srgbClr val="000000"/>
                  </a:outerShdw>
                </a:effectLst>
                <a:latin typeface="Times New Roman" pitchFamily="18" charset="0"/>
                <a:ea typeface="宋体" charset="-122"/>
                <a:cs typeface="Times New Roman" pitchFamily="18" charset="0"/>
              </a:rPr>
              <a:t>…</a:t>
            </a:r>
          </a:p>
        </p:txBody>
      </p:sp>
      <p:sp>
        <p:nvSpPr>
          <p:cNvPr id="127" name="右箭头 126"/>
          <p:cNvSpPr/>
          <p:nvPr/>
        </p:nvSpPr>
        <p:spPr>
          <a:xfrm>
            <a:off x="5500688" y="5780111"/>
            <a:ext cx="357187" cy="142875"/>
          </a:xfrm>
          <a:prstGeom prst="rightArrow">
            <a:avLst/>
          </a:prstGeom>
          <a:solidFill>
            <a:srgbClr val="1A7C3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A7C31"/>
              </a:solidFill>
            </a:endParaRPr>
          </a:p>
        </p:txBody>
      </p:sp>
      <p:grpSp>
        <p:nvGrpSpPr>
          <p:cNvPr id="7" name="组合 129"/>
          <p:cNvGrpSpPr>
            <a:grpSpLocks/>
          </p:cNvGrpSpPr>
          <p:nvPr/>
        </p:nvGrpSpPr>
        <p:grpSpPr bwMode="auto">
          <a:xfrm>
            <a:off x="3786188" y="2279674"/>
            <a:ext cx="2189162" cy="1427162"/>
            <a:chOff x="3786182" y="2071678"/>
            <a:chExt cx="2188779" cy="1427468"/>
          </a:xfrm>
        </p:grpSpPr>
        <p:sp>
          <p:nvSpPr>
            <p:cNvPr id="8" name="Rectangle 202"/>
            <p:cNvSpPr>
              <a:spLocks noChangeArrowheads="1"/>
            </p:cNvSpPr>
            <p:nvPr/>
          </p:nvSpPr>
          <p:spPr bwMode="auto">
            <a:xfrm>
              <a:off x="5144844" y="3340362"/>
              <a:ext cx="830117" cy="158784"/>
            </a:xfrm>
            <a:prstGeom prst="rect">
              <a:avLst/>
            </a:prstGeom>
            <a:solidFill>
              <a:schemeClr val="accent2"/>
            </a:solidFill>
            <a:ln w="9525">
              <a:solidFill>
                <a:schemeClr val="tx1"/>
              </a:solidFill>
              <a:miter lim="800000"/>
              <a:headEnd/>
              <a:tailEnd/>
            </a:ln>
            <a:effectLst/>
          </p:spPr>
          <p:txBody>
            <a:bodyPr wrap="none" anchor="ctr"/>
            <a:lstStyle/>
            <a:p>
              <a:pPr eaLnBrk="0" hangingPunct="0">
                <a:defRPr/>
              </a:pPr>
              <a:r>
                <a:rPr lang="en-US" altLang="zh-CN" sz="1400" dirty="0">
                  <a:solidFill>
                    <a:schemeClr val="bg1"/>
                  </a:solidFill>
                  <a:effectLst>
                    <a:outerShdw blurRad="38100" dist="38100" dir="2700000" algn="tl">
                      <a:srgbClr val="000000"/>
                    </a:outerShdw>
                  </a:effectLst>
                  <a:latin typeface="Arial Narrow" pitchFamily="34" charset="0"/>
                  <a:ea typeface="宋体" charset="-122"/>
                </a:rPr>
                <a:t>40-30</a:t>
              </a:r>
            </a:p>
          </p:txBody>
        </p:sp>
        <p:sp>
          <p:nvSpPr>
            <p:cNvPr id="9" name="Freeform 203"/>
            <p:cNvSpPr>
              <a:spLocks/>
            </p:cNvSpPr>
            <p:nvPr/>
          </p:nvSpPr>
          <p:spPr bwMode="auto">
            <a:xfrm>
              <a:off x="4714707" y="2071678"/>
              <a:ext cx="1196766" cy="1268684"/>
            </a:xfrm>
            <a:custGeom>
              <a:avLst/>
              <a:gdLst/>
              <a:ahLst/>
              <a:cxnLst>
                <a:cxn ang="0">
                  <a:pos x="48" y="0"/>
                </a:cxn>
                <a:cxn ang="0">
                  <a:pos x="768" y="0"/>
                </a:cxn>
                <a:cxn ang="0">
                  <a:pos x="768" y="144"/>
                </a:cxn>
                <a:cxn ang="0">
                  <a:pos x="816" y="144"/>
                </a:cxn>
                <a:cxn ang="0">
                  <a:pos x="744" y="288"/>
                </a:cxn>
                <a:cxn ang="0">
                  <a:pos x="672" y="144"/>
                </a:cxn>
                <a:cxn ang="0">
                  <a:pos x="720" y="144"/>
                </a:cxn>
                <a:cxn ang="0">
                  <a:pos x="720" y="48"/>
                </a:cxn>
                <a:cxn ang="0">
                  <a:pos x="0" y="48"/>
                </a:cxn>
                <a:cxn ang="0">
                  <a:pos x="0" y="0"/>
                </a:cxn>
                <a:cxn ang="0">
                  <a:pos x="48" y="0"/>
                </a:cxn>
              </a:cxnLst>
              <a:rect l="0" t="0" r="r" b="b"/>
              <a:pathLst>
                <a:path w="816" h="288">
                  <a:moveTo>
                    <a:pt x="48" y="0"/>
                  </a:moveTo>
                  <a:lnTo>
                    <a:pt x="768" y="0"/>
                  </a:lnTo>
                  <a:lnTo>
                    <a:pt x="768" y="144"/>
                  </a:lnTo>
                  <a:lnTo>
                    <a:pt x="816" y="144"/>
                  </a:lnTo>
                  <a:lnTo>
                    <a:pt x="744" y="288"/>
                  </a:lnTo>
                  <a:lnTo>
                    <a:pt x="672" y="144"/>
                  </a:lnTo>
                  <a:lnTo>
                    <a:pt x="720" y="144"/>
                  </a:lnTo>
                  <a:lnTo>
                    <a:pt x="720" y="48"/>
                  </a:lnTo>
                  <a:lnTo>
                    <a:pt x="0" y="48"/>
                  </a:lnTo>
                  <a:lnTo>
                    <a:pt x="0" y="0"/>
                  </a:lnTo>
                  <a:lnTo>
                    <a:pt x="48" y="0"/>
                  </a:lnTo>
                  <a:close/>
                </a:path>
              </a:pathLst>
            </a:custGeom>
            <a:gradFill rotWithShape="0">
              <a:gsLst>
                <a:gs pos="0">
                  <a:schemeClr val="accent2">
                    <a:gamma/>
                    <a:tint val="30196"/>
                    <a:invGamma/>
                  </a:schemeClr>
                </a:gs>
                <a:gs pos="100000">
                  <a:schemeClr val="accent2"/>
                </a:gs>
              </a:gsLst>
              <a:lin ang="5400000" scaled="1"/>
            </a:gradFill>
            <a:ln w="9525" cap="flat" cmpd="sng">
              <a:solidFill>
                <a:srgbClr val="D60093"/>
              </a:solidFill>
              <a:prstDash val="solid"/>
              <a:round/>
              <a:headEnd/>
              <a:tailEnd/>
            </a:ln>
            <a:effectLst>
              <a:outerShdw dist="45791" dir="3378596" algn="ctr" rotWithShape="0">
                <a:schemeClr val="folHlink"/>
              </a:outerShdw>
            </a:effectLst>
          </p:spPr>
          <p:txBody>
            <a:bodyPr wrap="none" anchor="ctr"/>
            <a:lstStyle/>
            <a:p>
              <a:pPr>
                <a:defRPr/>
              </a:pPr>
              <a:endParaRPr lang="zh-CN" altLang="en-US">
                <a:ea typeface="宋体" charset="-122"/>
              </a:endParaRPr>
            </a:p>
          </p:txBody>
        </p:sp>
        <p:sp>
          <p:nvSpPr>
            <p:cNvPr id="129" name="Rectangle 202"/>
            <p:cNvSpPr>
              <a:spLocks noChangeArrowheads="1"/>
            </p:cNvSpPr>
            <p:nvPr/>
          </p:nvSpPr>
          <p:spPr bwMode="auto">
            <a:xfrm>
              <a:off x="3786182" y="2071678"/>
              <a:ext cx="999950" cy="214358"/>
            </a:xfrm>
            <a:prstGeom prst="rect">
              <a:avLst/>
            </a:prstGeom>
            <a:solidFill>
              <a:schemeClr val="accent2"/>
            </a:solidFill>
            <a:ln w="9525">
              <a:solidFill>
                <a:schemeClr val="tx1"/>
              </a:solidFill>
              <a:miter lim="800000"/>
              <a:headEnd/>
              <a:tailEnd/>
            </a:ln>
            <a:effectLst/>
          </p:spPr>
          <p:txBody>
            <a:bodyPr wrap="none" anchor="ctr"/>
            <a:lstStyle/>
            <a:p>
              <a:pPr eaLnBrk="0" hangingPunct="0">
                <a:defRPr/>
              </a:pPr>
              <a:r>
                <a:rPr lang="zh-CN" altLang="en-US" sz="1400" dirty="0">
                  <a:solidFill>
                    <a:schemeClr val="bg1"/>
                  </a:solidFill>
                  <a:effectLst>
                    <a:outerShdw blurRad="38100" dist="38100" dir="2700000" algn="tl">
                      <a:srgbClr val="000000"/>
                    </a:outerShdw>
                  </a:effectLst>
                  <a:latin typeface="Arial Narrow" pitchFamily="34" charset="0"/>
                  <a:ea typeface="宋体" charset="-122"/>
                </a:rPr>
                <a:t>小于等于</a:t>
              </a:r>
              <a:r>
                <a:rPr lang="en-US" altLang="zh-CN" sz="1400" dirty="0">
                  <a:solidFill>
                    <a:schemeClr val="bg1"/>
                  </a:solidFill>
                  <a:effectLst>
                    <a:outerShdw blurRad="38100" dist="38100" dir="2700000" algn="tl">
                      <a:srgbClr val="000000"/>
                    </a:outerShdw>
                  </a:effectLst>
                  <a:latin typeface="Arial Narrow" pitchFamily="34" charset="0"/>
                  <a:ea typeface="宋体" charset="-122"/>
                </a:rPr>
                <a:t>50</a:t>
              </a:r>
            </a:p>
          </p:txBody>
        </p:sp>
      </p:grpSp>
      <p:sp>
        <p:nvSpPr>
          <p:cNvPr id="131" name="AutoShape 5"/>
          <p:cNvSpPr>
            <a:spLocks noChangeArrowheads="1"/>
          </p:cNvSpPr>
          <p:nvPr/>
        </p:nvSpPr>
        <p:spPr bwMode="auto">
          <a:xfrm>
            <a:off x="1785938" y="1643050"/>
            <a:ext cx="5214937" cy="407988"/>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223838" lvl="1" indent="-223838" defTabSz="723900">
              <a:lnSpc>
                <a:spcPct val="150000"/>
              </a:lnSpc>
              <a:buClr>
                <a:schemeClr val="folHlink"/>
              </a:buClr>
              <a:buSzPct val="60000"/>
              <a:tabLst>
                <a:tab pos="444500" algn="l"/>
              </a:tabLst>
              <a:defRPr/>
            </a:pPr>
            <a:r>
              <a:rPr lang="en-US" altLang="zh-CN" b="1" dirty="0">
                <a:latin typeface="Arial" pitchFamily="34" charset="0"/>
                <a:ea typeface="Arial Unicode MS" pitchFamily="34" charset="-122"/>
                <a:cs typeface="Arial" pitchFamily="34" charset="0"/>
              </a:rPr>
              <a:t>CREATE INDEX </a:t>
            </a:r>
            <a:r>
              <a:rPr lang="en-US" altLang="zh-CN" b="1" dirty="0" err="1">
                <a:latin typeface="Arial" pitchFamily="34" charset="0"/>
                <a:ea typeface="Arial Unicode MS" pitchFamily="34" charset="-122"/>
                <a:cs typeface="Arial" pitchFamily="34" charset="0"/>
              </a:rPr>
              <a:t>index_id</a:t>
            </a:r>
            <a:r>
              <a:rPr lang="en-US" altLang="zh-CN" b="1" dirty="0">
                <a:latin typeface="Arial" pitchFamily="34" charset="0"/>
                <a:ea typeface="Arial Unicode MS" pitchFamily="34" charset="-122"/>
                <a:cs typeface="Arial" pitchFamily="34" charset="0"/>
              </a:rPr>
              <a:t> ON </a:t>
            </a:r>
            <a:r>
              <a:rPr lang="en-US" altLang="zh-CN" b="1" dirty="0" smtClean="0">
                <a:latin typeface="Arial" pitchFamily="34" charset="0"/>
                <a:ea typeface="Arial Unicode MS" pitchFamily="34" charset="-122"/>
                <a:cs typeface="Arial" pitchFamily="34" charset="0"/>
              </a:rPr>
              <a:t>t(id);</a:t>
            </a:r>
            <a:endParaRPr lang="zh-CN" altLang="en-US" b="1" dirty="0">
              <a:latin typeface="Arial" pitchFamily="34" charset="0"/>
              <a:ea typeface="Arial Unicode MS" pitchFamily="34" charset="-122"/>
              <a:cs typeface="Arial" pitchFamily="34" charset="0"/>
            </a:endParaRPr>
          </a:p>
        </p:txBody>
      </p:sp>
      <p:grpSp>
        <p:nvGrpSpPr>
          <p:cNvPr id="44049" name="组合 46"/>
          <p:cNvGrpSpPr>
            <a:grpSpLocks/>
          </p:cNvGrpSpPr>
          <p:nvPr/>
        </p:nvGrpSpPr>
        <p:grpSpPr bwMode="auto">
          <a:xfrm>
            <a:off x="71406" y="2000240"/>
            <a:ext cx="1087438" cy="427037"/>
            <a:chOff x="5572132" y="6128533"/>
            <a:chExt cx="1358500" cy="533206"/>
          </a:xfrm>
        </p:grpSpPr>
        <p:pic>
          <p:nvPicPr>
            <p:cNvPr id="44050" name="Picture 8" descr="E:\设计支持\模板设计\s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32" y="6143644"/>
              <a:ext cx="558730" cy="518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TextBox 48"/>
            <p:cNvSpPr txBox="1"/>
            <p:nvPr/>
          </p:nvSpPr>
          <p:spPr>
            <a:xfrm>
              <a:off x="6054053" y="6128533"/>
              <a:ext cx="876579" cy="499510"/>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itchFamily="49" charset="-122"/>
                  <a:ea typeface="黑体" pitchFamily="49" charset="-122"/>
                </a:rPr>
                <a:t>示例</a:t>
              </a:r>
            </a:p>
          </p:txBody>
        </p:sp>
      </p:grpSp>
      <p:sp>
        <p:nvSpPr>
          <p:cNvPr id="47" name="灯片编号占位符 46"/>
          <p:cNvSpPr>
            <a:spLocks noGrp="1"/>
          </p:cNvSpPr>
          <p:nvPr>
            <p:ph type="sldNum" sz="quarter" idx="10"/>
          </p:nvPr>
        </p:nvSpPr>
        <p:spPr/>
        <p:txBody>
          <a:bodyPr/>
          <a:lstStyle/>
          <a:p>
            <a:pPr>
              <a:defRPr/>
            </a:pPr>
            <a:fld id="{B46F1C6C-1131-4A6A-8D25-C66B598E60FD}" type="slidenum">
              <a:rPr lang="zh-CN" altLang="en-US" smtClean="0"/>
              <a:pPr>
                <a:defRPr/>
              </a:pPr>
              <a:t>32</a:t>
            </a:fld>
            <a:r>
              <a:rPr lang="en-US" altLang="zh-CN" smtClean="0"/>
              <a:t>/48</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xit" presetSubtype="10" fill="hold" nodeType="clickEffect">
                                  <p:stCondLst>
                                    <p:cond delay="0"/>
                                  </p:stCondLst>
                                  <p:childTnLst>
                                    <p:animEffect transition="out" filter="blinds(horizontal)">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3" presetClass="exit" presetSubtype="10" fill="hold" grpId="0" nodeType="withEffect">
                                  <p:stCondLst>
                                    <p:cond delay="0"/>
                                  </p:stCondLst>
                                  <p:childTnLst>
                                    <p:animEffect transition="out" filter="blinds(horizontal)">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par>
                                <p:cTn id="24" presetID="3" presetClass="exit" presetSubtype="10" fill="hold" nodeType="withEffect">
                                  <p:stCondLst>
                                    <p:cond delay="0"/>
                                  </p:stCondLst>
                                  <p:childTnLst>
                                    <p:animEffect transition="out" filter="blinds(horizontal)">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childTnLst>
                          </p:cTn>
                        </p:par>
                        <p:par>
                          <p:cTn id="27" fill="hold" nodeType="afterGroup">
                            <p:stCondLst>
                              <p:cond delay="500"/>
                            </p:stCondLst>
                            <p:childTnLst>
                              <p:par>
                                <p:cTn id="28" presetID="3" presetClass="entr" presetSubtype="10" fill="hold" grpId="0" nodeType="afterEffect">
                                  <p:stCondLst>
                                    <p:cond delay="0"/>
                                  </p:stCondLst>
                                  <p:childTnLst>
                                    <p:set>
                                      <p:cBhvr>
                                        <p:cTn id="29" dur="1" fill="hold">
                                          <p:stCondLst>
                                            <p:cond delay="0"/>
                                          </p:stCondLst>
                                        </p:cTn>
                                        <p:tgtEl>
                                          <p:spTgt spid="123"/>
                                        </p:tgtEl>
                                        <p:attrNameLst>
                                          <p:attrName>style.visibility</p:attrName>
                                        </p:attrNameLst>
                                      </p:cBhvr>
                                      <p:to>
                                        <p:strVal val="visible"/>
                                      </p:to>
                                    </p:set>
                                    <p:animEffect transition="in" filter="blinds(horizontal)">
                                      <p:cBhvr>
                                        <p:cTn id="30" dur="500"/>
                                        <p:tgtEl>
                                          <p:spTgt spid="123"/>
                                        </p:tgtEl>
                                      </p:cBhvr>
                                    </p:animEffect>
                                  </p:childTnLst>
                                </p:cTn>
                              </p:par>
                            </p:childTnLst>
                          </p:cTn>
                        </p:par>
                        <p:par>
                          <p:cTn id="31" fill="hold" nodeType="afterGroup">
                            <p:stCondLst>
                              <p:cond delay="1000"/>
                            </p:stCondLst>
                            <p:childTnLst>
                              <p:par>
                                <p:cTn id="32" presetID="22" presetClass="entr" presetSubtype="1" fill="hold"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up)">
                                      <p:cBhvr>
                                        <p:cTn id="34" dur="500"/>
                                        <p:tgtEl>
                                          <p:spTgt spid="7"/>
                                        </p:tgtEl>
                                      </p:cBhvr>
                                    </p:animEffect>
                                  </p:childTnLst>
                                </p:cTn>
                              </p:par>
                            </p:childTnLst>
                          </p:cTn>
                        </p:par>
                        <p:par>
                          <p:cTn id="35" fill="hold" nodeType="afterGroup">
                            <p:stCondLst>
                              <p:cond delay="1500"/>
                            </p:stCondLst>
                            <p:childTnLst>
                              <p:par>
                                <p:cTn id="36" presetID="22" presetClass="entr" presetSubtype="1" fill="hold" nodeType="after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up)">
                                      <p:cBhvr>
                                        <p:cTn id="38" dur="500"/>
                                        <p:tgtEl>
                                          <p:spTgt spid="5"/>
                                        </p:tgtEl>
                                      </p:cBhvr>
                                    </p:animEffect>
                                  </p:childTnLst>
                                </p:cTn>
                              </p:par>
                            </p:childTnLst>
                          </p:cTn>
                        </p:par>
                        <p:par>
                          <p:cTn id="39" fill="hold" nodeType="afterGroup">
                            <p:stCondLst>
                              <p:cond delay="2000"/>
                            </p:stCondLst>
                            <p:childTnLst>
                              <p:par>
                                <p:cTn id="40" presetID="22" presetClass="entr" presetSubtype="1" fill="hold" grpId="0" nodeType="afterEffect">
                                  <p:stCondLst>
                                    <p:cond delay="0"/>
                                  </p:stCondLst>
                                  <p:childTnLst>
                                    <p:set>
                                      <p:cBhvr>
                                        <p:cTn id="41" dur="1" fill="hold">
                                          <p:stCondLst>
                                            <p:cond delay="0"/>
                                          </p:stCondLst>
                                        </p:cTn>
                                        <p:tgtEl>
                                          <p:spTgt spid="125"/>
                                        </p:tgtEl>
                                        <p:attrNameLst>
                                          <p:attrName>style.visibility</p:attrName>
                                        </p:attrNameLst>
                                      </p:cBhvr>
                                      <p:to>
                                        <p:strVal val="visible"/>
                                      </p:to>
                                    </p:set>
                                    <p:animEffect transition="in" filter="wipe(up)">
                                      <p:cBhvr>
                                        <p:cTn id="42" dur="500"/>
                                        <p:tgtEl>
                                          <p:spTgt spid="125"/>
                                        </p:tgtEl>
                                      </p:cBhvr>
                                    </p:animEffect>
                                  </p:childTnLst>
                                </p:cTn>
                              </p:par>
                            </p:childTnLst>
                          </p:cTn>
                        </p:par>
                        <p:par>
                          <p:cTn id="43" fill="hold" nodeType="afterGroup">
                            <p:stCondLst>
                              <p:cond delay="2500"/>
                            </p:stCondLst>
                            <p:childTnLst>
                              <p:par>
                                <p:cTn id="44" presetID="22" presetClass="entr" presetSubtype="8" fill="hold" grpId="0" nodeType="afterEffect">
                                  <p:stCondLst>
                                    <p:cond delay="0"/>
                                  </p:stCondLst>
                                  <p:childTnLst>
                                    <p:set>
                                      <p:cBhvr>
                                        <p:cTn id="45" dur="1" fill="hold">
                                          <p:stCondLst>
                                            <p:cond delay="0"/>
                                          </p:stCondLst>
                                        </p:cTn>
                                        <p:tgtEl>
                                          <p:spTgt spid="127"/>
                                        </p:tgtEl>
                                        <p:attrNameLst>
                                          <p:attrName>style.visibility</p:attrName>
                                        </p:attrNameLst>
                                      </p:cBhvr>
                                      <p:to>
                                        <p:strVal val="visible"/>
                                      </p:to>
                                    </p:set>
                                    <p:animEffect transition="in" filter="wipe(left)">
                                      <p:cBhvr>
                                        <p:cTn id="46" dur="500"/>
                                        <p:tgtEl>
                                          <p:spTgt spid="127"/>
                                        </p:tgtEl>
                                      </p:cBhvr>
                                    </p:animEffect>
                                  </p:childTnLst>
                                </p:cTn>
                              </p:par>
                            </p:childTnLst>
                          </p:cTn>
                        </p:par>
                        <p:par>
                          <p:cTn id="47" fill="hold" nodeType="afterGroup">
                            <p:stCondLst>
                              <p:cond delay="3000"/>
                            </p:stCondLst>
                            <p:childTnLst>
                              <p:par>
                                <p:cTn id="48" presetID="22" presetClass="entr" presetSubtype="4" fill="hold" grpId="0" nodeType="afterEffect">
                                  <p:stCondLst>
                                    <p:cond delay="0"/>
                                  </p:stCondLst>
                                  <p:childTnLst>
                                    <p:set>
                                      <p:cBhvr>
                                        <p:cTn id="49" dur="1" fill="hold">
                                          <p:stCondLst>
                                            <p:cond delay="0"/>
                                          </p:stCondLst>
                                        </p:cTn>
                                        <p:tgtEl>
                                          <p:spTgt spid="126"/>
                                        </p:tgtEl>
                                        <p:attrNameLst>
                                          <p:attrName>style.visibility</p:attrName>
                                        </p:attrNameLst>
                                      </p:cBhvr>
                                      <p:to>
                                        <p:strVal val="visible"/>
                                      </p:to>
                                    </p:set>
                                    <p:animEffect transition="in" filter="wipe(down)">
                                      <p:cBhvr>
                                        <p:cTn id="50"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23" grpId="0" animBg="1"/>
      <p:bldP spid="125" grpId="0" animBg="1"/>
      <p:bldP spid="126" grpId="0" animBg="1"/>
      <p:bldP spid="12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24525" y="285750"/>
            <a:ext cx="3240088" cy="523875"/>
          </a:xfrm>
        </p:spPr>
        <p:txBody>
          <a:bodyPr/>
          <a:lstStyle/>
          <a:p>
            <a:pPr>
              <a:defRPr/>
            </a:pPr>
            <a:r>
              <a:rPr smtClean="0"/>
              <a:t>串讲： 反向键索引</a:t>
            </a:r>
            <a:endParaRPr dirty="0"/>
          </a:p>
        </p:txBody>
      </p:sp>
      <p:sp>
        <p:nvSpPr>
          <p:cNvPr id="3" name="内容占位符 2"/>
          <p:cNvSpPr>
            <a:spLocks noGrp="1"/>
          </p:cNvSpPr>
          <p:nvPr>
            <p:ph idx="1"/>
          </p:nvPr>
        </p:nvSpPr>
        <p:spPr>
          <a:xfrm>
            <a:off x="784225" y="1214438"/>
            <a:ext cx="7645400" cy="5143500"/>
          </a:xfrm>
        </p:spPr>
        <p:txBody>
          <a:bodyPr/>
          <a:lstStyle/>
          <a:p>
            <a:pPr>
              <a:defRPr/>
            </a:pPr>
            <a:r>
              <a:rPr lang="zh-CN" altLang="en-US" smtClean="0"/>
              <a:t>反向键索引</a:t>
            </a:r>
            <a:endParaRPr lang="zh-CN" altLang="en-US" dirty="0"/>
          </a:p>
        </p:txBody>
      </p:sp>
      <p:sp>
        <p:nvSpPr>
          <p:cNvPr id="5" name="AutoShape 5"/>
          <p:cNvSpPr>
            <a:spLocks noChangeArrowheads="1"/>
          </p:cNvSpPr>
          <p:nvPr/>
        </p:nvSpPr>
        <p:spPr bwMode="auto">
          <a:xfrm>
            <a:off x="571500" y="2163763"/>
            <a:ext cx="8143875" cy="550862"/>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223838" lvl="1" indent="-223838" defTabSz="723900">
              <a:lnSpc>
                <a:spcPct val="150000"/>
              </a:lnSpc>
              <a:buClr>
                <a:schemeClr val="folHlink"/>
              </a:buClr>
              <a:buSzPct val="60000"/>
              <a:tabLst>
                <a:tab pos="444500" algn="l"/>
              </a:tabLst>
              <a:defRPr/>
            </a:pPr>
            <a:r>
              <a:rPr lang="en-US" altLang="zh-CN" b="1" dirty="0">
                <a:latin typeface="Arial" pitchFamily="34" charset="0"/>
                <a:ea typeface="Arial Unicode MS" pitchFamily="34" charset="-122"/>
                <a:cs typeface="Arial" pitchFamily="34" charset="0"/>
              </a:rPr>
              <a:t>CREATE INDEX </a:t>
            </a:r>
            <a:r>
              <a:rPr lang="en-US" altLang="zh-CN" b="1" dirty="0" err="1">
                <a:latin typeface="Arial" pitchFamily="34" charset="0"/>
                <a:ea typeface="Arial Unicode MS" pitchFamily="34" charset="-122"/>
                <a:cs typeface="Arial" pitchFamily="34" charset="0"/>
              </a:rPr>
              <a:t>index_reverse_empno</a:t>
            </a:r>
            <a:r>
              <a:rPr lang="en-US" altLang="zh-CN" b="1" dirty="0">
                <a:latin typeface="Arial" pitchFamily="34" charset="0"/>
                <a:ea typeface="Arial Unicode MS" pitchFamily="34" charset="-122"/>
                <a:cs typeface="Arial" pitchFamily="34" charset="0"/>
              </a:rPr>
              <a:t> ON </a:t>
            </a:r>
            <a:r>
              <a:rPr lang="en-US" altLang="zh-CN" b="1" dirty="0" err="1">
                <a:latin typeface="Arial" pitchFamily="34" charset="0"/>
                <a:ea typeface="Arial Unicode MS" pitchFamily="34" charset="-122"/>
                <a:cs typeface="Arial" pitchFamily="34" charset="0"/>
              </a:rPr>
              <a:t>emp</a:t>
            </a:r>
            <a:r>
              <a:rPr lang="en-US" altLang="zh-CN" b="1" dirty="0">
                <a:latin typeface="Arial" pitchFamily="34" charset="0"/>
                <a:ea typeface="Arial Unicode MS" pitchFamily="34" charset="-122"/>
                <a:cs typeface="Arial" pitchFamily="34" charset="0"/>
              </a:rPr>
              <a:t>(</a:t>
            </a:r>
            <a:r>
              <a:rPr lang="en-US" altLang="zh-CN" b="1" dirty="0" err="1">
                <a:latin typeface="Arial" pitchFamily="34" charset="0"/>
                <a:ea typeface="Arial Unicode MS" pitchFamily="34" charset="-122"/>
                <a:cs typeface="Arial" pitchFamily="34" charset="0"/>
              </a:rPr>
              <a:t>empno</a:t>
            </a:r>
            <a:r>
              <a:rPr lang="en-US" altLang="zh-CN" b="1" dirty="0">
                <a:latin typeface="Arial" pitchFamily="34" charset="0"/>
                <a:ea typeface="Arial Unicode MS" pitchFamily="34" charset="-122"/>
                <a:cs typeface="Arial" pitchFamily="34" charset="0"/>
              </a:rPr>
              <a:t>) REVERSE;</a:t>
            </a:r>
            <a:endParaRPr lang="zh-CN" altLang="en-US" b="1" dirty="0" err="1">
              <a:latin typeface="Arial" pitchFamily="34" charset="0"/>
              <a:ea typeface="Arial Unicode MS" pitchFamily="34" charset="-122"/>
              <a:cs typeface="Arial" pitchFamily="34" charset="0"/>
            </a:endParaRPr>
          </a:p>
        </p:txBody>
      </p:sp>
      <p:pic>
        <p:nvPicPr>
          <p:cNvPr id="45062" name="Picture 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00250" y="2714625"/>
            <a:ext cx="5468938" cy="321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063" name="组合 9"/>
          <p:cNvGrpSpPr>
            <a:grpSpLocks/>
          </p:cNvGrpSpPr>
          <p:nvPr/>
        </p:nvGrpSpPr>
        <p:grpSpPr bwMode="auto">
          <a:xfrm>
            <a:off x="142875" y="1671638"/>
            <a:ext cx="1087438" cy="457200"/>
            <a:chOff x="5572132" y="6089999"/>
            <a:chExt cx="1358500" cy="571740"/>
          </a:xfrm>
        </p:grpSpPr>
        <p:pic>
          <p:nvPicPr>
            <p:cNvPr id="45066" name="Picture 8" descr="E:\设计支持\模板设计\s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32" y="6143644"/>
              <a:ext cx="558730" cy="518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6054053" y="6089999"/>
              <a:ext cx="876579" cy="500273"/>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itchFamily="49" charset="-122"/>
                  <a:ea typeface="黑体" pitchFamily="49" charset="-122"/>
                </a:rPr>
                <a:t>示例</a:t>
              </a:r>
            </a:p>
          </p:txBody>
        </p:sp>
      </p:grpSp>
      <p:sp>
        <p:nvSpPr>
          <p:cNvPr id="13" name="AutoShape 5"/>
          <p:cNvSpPr>
            <a:spLocks noChangeArrowheads="1"/>
          </p:cNvSpPr>
          <p:nvPr/>
        </p:nvSpPr>
        <p:spPr bwMode="auto">
          <a:xfrm>
            <a:off x="6143625" y="2714625"/>
            <a:ext cx="2973388" cy="355600"/>
          </a:xfrm>
          <a:prstGeom prst="rect">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lstStyle/>
          <a:p>
            <a:pPr marL="285750" indent="-285750" eaLnBrk="0" hangingPunct="0">
              <a:lnSpc>
                <a:spcPct val="95000"/>
              </a:lnSpc>
              <a:spcBef>
                <a:spcPct val="20000"/>
              </a:spcBef>
              <a:buClr>
                <a:srgbClr val="233DA9"/>
              </a:buClr>
              <a:buSzPct val="80000"/>
              <a:defRPr/>
            </a:pPr>
            <a:r>
              <a:rPr lang="zh-CN" altLang="en-US" b="1" kern="0" dirty="0">
                <a:solidFill>
                  <a:schemeClr val="bg1"/>
                </a:solidFill>
                <a:latin typeface="Arial"/>
                <a:ea typeface="黑体"/>
              </a:rPr>
              <a:t>反转索引列键值的每个字节</a:t>
            </a:r>
          </a:p>
        </p:txBody>
      </p:sp>
      <p:sp>
        <p:nvSpPr>
          <p:cNvPr id="14" name="AutoShape 5"/>
          <p:cNvSpPr>
            <a:spLocks noChangeArrowheads="1"/>
          </p:cNvSpPr>
          <p:nvPr/>
        </p:nvSpPr>
        <p:spPr bwMode="auto">
          <a:xfrm>
            <a:off x="6170613" y="5857875"/>
            <a:ext cx="2973387" cy="355600"/>
          </a:xfrm>
          <a:prstGeom prst="rect">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lnSpc>
                <a:spcPct val="95000"/>
              </a:lnSpc>
              <a:spcBef>
                <a:spcPct val="20000"/>
              </a:spcBef>
              <a:buClr>
                <a:srgbClr val="233DA9"/>
              </a:buClr>
              <a:buSzPct val="80000"/>
              <a:defRPr/>
            </a:pPr>
            <a:r>
              <a:rPr lang="zh-CN" altLang="en-US" b="1" kern="0" dirty="0">
                <a:solidFill>
                  <a:schemeClr val="bg1"/>
                </a:solidFill>
                <a:latin typeface="Arial"/>
                <a:ea typeface="黑体"/>
              </a:rPr>
              <a:t>建立在值是连续增长的列上</a:t>
            </a:r>
          </a:p>
        </p:txBody>
      </p:sp>
      <p:sp>
        <p:nvSpPr>
          <p:cNvPr id="15" name="灯片编号占位符 14"/>
          <p:cNvSpPr>
            <a:spLocks noGrp="1"/>
          </p:cNvSpPr>
          <p:nvPr>
            <p:ph type="sldNum" sz="quarter" idx="10"/>
          </p:nvPr>
        </p:nvSpPr>
        <p:spPr/>
        <p:txBody>
          <a:bodyPr/>
          <a:lstStyle/>
          <a:p>
            <a:pPr>
              <a:defRPr/>
            </a:pPr>
            <a:fld id="{B46F1C6C-1131-4A6A-8D25-C66B598E60FD}" type="slidenum">
              <a:rPr lang="zh-CN" altLang="en-US" smtClean="0"/>
              <a:pPr>
                <a:defRPr/>
              </a:pPr>
              <a:t>33</a:t>
            </a:fld>
            <a:r>
              <a:rPr lang="en-US" altLang="zh-CN" smtClean="0"/>
              <a:t>/48</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84888" y="285750"/>
            <a:ext cx="2879725" cy="523875"/>
          </a:xfrm>
        </p:spPr>
        <p:txBody>
          <a:bodyPr/>
          <a:lstStyle/>
          <a:p>
            <a:pPr>
              <a:defRPr/>
            </a:pPr>
            <a:r>
              <a:rPr smtClean="0"/>
              <a:t>串讲：位图索引</a:t>
            </a:r>
            <a:endParaRPr dirty="0"/>
          </a:p>
        </p:txBody>
      </p:sp>
      <p:sp>
        <p:nvSpPr>
          <p:cNvPr id="3" name="内容占位符 2"/>
          <p:cNvSpPr>
            <a:spLocks noGrp="1"/>
          </p:cNvSpPr>
          <p:nvPr>
            <p:ph idx="1"/>
          </p:nvPr>
        </p:nvSpPr>
        <p:spPr>
          <a:xfrm>
            <a:off x="784225" y="1214438"/>
            <a:ext cx="7645400" cy="5143500"/>
          </a:xfrm>
        </p:spPr>
        <p:txBody>
          <a:bodyPr/>
          <a:lstStyle/>
          <a:p>
            <a:pPr>
              <a:defRPr/>
            </a:pPr>
            <a:r>
              <a:rPr lang="zh-CN" altLang="en-US" smtClean="0"/>
              <a:t>位图索引</a:t>
            </a:r>
            <a:endParaRPr lang="zh-CN" altLang="en-US" dirty="0"/>
          </a:p>
        </p:txBody>
      </p:sp>
      <p:sp>
        <p:nvSpPr>
          <p:cNvPr id="5" name="AutoShape 5"/>
          <p:cNvSpPr>
            <a:spLocks noChangeArrowheads="1"/>
          </p:cNvSpPr>
          <p:nvPr/>
        </p:nvSpPr>
        <p:spPr bwMode="auto">
          <a:xfrm>
            <a:off x="1714500" y="2306638"/>
            <a:ext cx="6429375" cy="407987"/>
          </a:xfrm>
          <a:prstGeom prst="roundRect">
            <a:avLst>
              <a:gd name="adj" fmla="val 16667"/>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nchor="ctr" anchorCtr="0"/>
          <a:lstStyle/>
          <a:p>
            <a:pPr marL="223838" lvl="1" indent="-223838" defTabSz="723900">
              <a:lnSpc>
                <a:spcPct val="150000"/>
              </a:lnSpc>
              <a:buClr>
                <a:schemeClr val="folHlink"/>
              </a:buClr>
              <a:buSzPct val="60000"/>
              <a:tabLst>
                <a:tab pos="444500" algn="l"/>
              </a:tabLst>
              <a:defRPr/>
            </a:pPr>
            <a:r>
              <a:rPr lang="en-US" altLang="zh-CN" b="1" dirty="0">
                <a:latin typeface="Arial" pitchFamily="34" charset="0"/>
                <a:ea typeface="Arial Unicode MS" pitchFamily="34" charset="-122"/>
                <a:cs typeface="Arial" pitchFamily="34" charset="0"/>
              </a:rPr>
              <a:t>CREATE BITMAP  INDEX </a:t>
            </a:r>
            <a:r>
              <a:rPr lang="en-US" altLang="zh-CN" b="1" dirty="0" err="1">
                <a:latin typeface="Arial" pitchFamily="34" charset="0"/>
                <a:ea typeface="Arial Unicode MS" pitchFamily="34" charset="-122"/>
                <a:cs typeface="Arial" pitchFamily="34" charset="0"/>
              </a:rPr>
              <a:t>index_bit_job</a:t>
            </a:r>
            <a:r>
              <a:rPr lang="en-US" altLang="zh-CN" b="1" dirty="0">
                <a:latin typeface="Arial" pitchFamily="34" charset="0"/>
                <a:ea typeface="Arial Unicode MS" pitchFamily="34" charset="-122"/>
                <a:cs typeface="Arial" pitchFamily="34" charset="0"/>
              </a:rPr>
              <a:t> ON </a:t>
            </a:r>
            <a:r>
              <a:rPr lang="en-US" altLang="zh-CN" b="1" dirty="0" err="1">
                <a:latin typeface="Arial" pitchFamily="34" charset="0"/>
                <a:ea typeface="Arial Unicode MS" pitchFamily="34" charset="-122"/>
                <a:cs typeface="Arial" pitchFamily="34" charset="0"/>
              </a:rPr>
              <a:t>emp</a:t>
            </a:r>
            <a:r>
              <a:rPr lang="en-US" altLang="zh-CN" b="1" dirty="0">
                <a:latin typeface="Arial" pitchFamily="34" charset="0"/>
                <a:ea typeface="Arial Unicode MS" pitchFamily="34" charset="-122"/>
                <a:cs typeface="Arial" pitchFamily="34" charset="0"/>
              </a:rPr>
              <a:t>(job);</a:t>
            </a:r>
            <a:endParaRPr lang="zh-CN" altLang="en-US" b="1" dirty="0" err="1">
              <a:latin typeface="Arial" pitchFamily="34" charset="0"/>
              <a:ea typeface="Arial Unicode MS" pitchFamily="34" charset="-122"/>
              <a:cs typeface="Arial" pitchFamily="34" charset="0"/>
            </a:endParaRPr>
          </a:p>
        </p:txBody>
      </p:sp>
      <p:grpSp>
        <p:nvGrpSpPr>
          <p:cNvPr id="46086" name="组合 5"/>
          <p:cNvGrpSpPr>
            <a:grpSpLocks/>
          </p:cNvGrpSpPr>
          <p:nvPr/>
        </p:nvGrpSpPr>
        <p:grpSpPr bwMode="auto">
          <a:xfrm>
            <a:off x="142875" y="1801813"/>
            <a:ext cx="1087438" cy="484187"/>
            <a:chOff x="5572132" y="6253483"/>
            <a:chExt cx="1358500" cy="604550"/>
          </a:xfrm>
        </p:grpSpPr>
        <p:pic>
          <p:nvPicPr>
            <p:cNvPr id="46207" name="Picture 8" descr="E:\设计支持\模板设计\s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132" y="6339938"/>
              <a:ext cx="558730" cy="518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6054053" y="6253483"/>
              <a:ext cx="876579" cy="499498"/>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itchFamily="49" charset="-122"/>
                  <a:ea typeface="黑体" pitchFamily="49" charset="-122"/>
                </a:rPr>
                <a:t>示例</a:t>
              </a:r>
            </a:p>
          </p:txBody>
        </p:sp>
      </p:grpSp>
      <p:graphicFrame>
        <p:nvGraphicFramePr>
          <p:cNvPr id="9" name="表格 8"/>
          <p:cNvGraphicFramePr>
            <a:graphicFrameLocks noGrp="1"/>
          </p:cNvGraphicFramePr>
          <p:nvPr/>
        </p:nvGraphicFramePr>
        <p:xfrm>
          <a:off x="1428750" y="2928938"/>
          <a:ext cx="7099302" cy="2225676"/>
        </p:xfrm>
        <a:graphic>
          <a:graphicData uri="http://schemas.openxmlformats.org/drawingml/2006/table">
            <a:tbl>
              <a:tblPr firstRow="1" bandRow="1">
                <a:tableStyleId>{5C22544A-7EE6-4342-B048-85BDC9FD1C3A}</a:tableStyleId>
              </a:tblPr>
              <a:tblGrid>
                <a:gridCol w="1357234"/>
                <a:gridCol w="357168"/>
                <a:gridCol w="338020"/>
                <a:gridCol w="369732"/>
                <a:gridCol w="369732"/>
                <a:gridCol w="369732"/>
                <a:gridCol w="369732"/>
                <a:gridCol w="369732"/>
                <a:gridCol w="369732"/>
                <a:gridCol w="369732"/>
                <a:gridCol w="491751"/>
                <a:gridCol w="491751"/>
                <a:gridCol w="491751"/>
                <a:gridCol w="513320"/>
                <a:gridCol w="470183"/>
              </a:tblGrid>
              <a:tr h="370946">
                <a:tc>
                  <a:txBody>
                    <a:bodyPr/>
                    <a:lstStyle/>
                    <a:p>
                      <a:pPr algn="ctr"/>
                      <a:r>
                        <a:rPr lang="zh-CN" altLang="en-US" sz="1800" dirty="0" smtClean="0"/>
                        <a:t>值</a:t>
                      </a:r>
                      <a:r>
                        <a:rPr lang="en-US" altLang="zh-CN" sz="1800" dirty="0" smtClean="0"/>
                        <a:t>/</a:t>
                      </a:r>
                      <a:r>
                        <a:rPr lang="zh-CN" altLang="en-US" sz="1800" dirty="0" smtClean="0"/>
                        <a:t>行</a:t>
                      </a:r>
                      <a:endParaRPr lang="zh-CN" altLang="en-US" sz="1800" dirty="0"/>
                    </a:p>
                  </a:txBody>
                  <a:tcPr marL="91434" marR="91434" marT="45733" marB="45733">
                    <a:solidFill>
                      <a:schemeClr val="accent1">
                        <a:lumMod val="75000"/>
                      </a:schemeClr>
                    </a:solidFill>
                  </a:tcPr>
                </a:tc>
                <a:tc>
                  <a:txBody>
                    <a:bodyPr/>
                    <a:lstStyle/>
                    <a:p>
                      <a:r>
                        <a:rPr lang="en-US" altLang="zh-CN" sz="1800" dirty="0" smtClean="0"/>
                        <a:t>1</a:t>
                      </a:r>
                      <a:endParaRPr lang="zh-CN" altLang="en-US" sz="1800" dirty="0"/>
                    </a:p>
                  </a:txBody>
                  <a:tcPr marL="91434" marR="91434" marT="45733" marB="45733">
                    <a:solidFill>
                      <a:schemeClr val="accent1">
                        <a:lumMod val="75000"/>
                      </a:schemeClr>
                    </a:solidFill>
                  </a:tcPr>
                </a:tc>
                <a:tc>
                  <a:txBody>
                    <a:bodyPr/>
                    <a:lstStyle/>
                    <a:p>
                      <a:r>
                        <a:rPr lang="en-US" altLang="zh-CN" sz="1800" dirty="0" smtClean="0"/>
                        <a:t>2</a:t>
                      </a:r>
                      <a:endParaRPr lang="zh-CN" altLang="en-US" sz="1800" dirty="0"/>
                    </a:p>
                  </a:txBody>
                  <a:tcPr marL="91434" marR="91434" marT="45733" marB="45733">
                    <a:solidFill>
                      <a:schemeClr val="accent1">
                        <a:lumMod val="75000"/>
                      </a:schemeClr>
                    </a:solidFill>
                  </a:tcPr>
                </a:tc>
                <a:tc>
                  <a:txBody>
                    <a:bodyPr/>
                    <a:lstStyle/>
                    <a:p>
                      <a:r>
                        <a:rPr lang="en-US" altLang="zh-CN" sz="1800" dirty="0" smtClean="0"/>
                        <a:t>3</a:t>
                      </a:r>
                      <a:endParaRPr lang="zh-CN" altLang="en-US" sz="1800" dirty="0"/>
                    </a:p>
                  </a:txBody>
                  <a:tcPr marL="91434" marR="91434" marT="45733" marB="45733">
                    <a:solidFill>
                      <a:schemeClr val="accent1">
                        <a:lumMod val="75000"/>
                      </a:schemeClr>
                    </a:solidFill>
                  </a:tcPr>
                </a:tc>
                <a:tc>
                  <a:txBody>
                    <a:bodyPr/>
                    <a:lstStyle/>
                    <a:p>
                      <a:r>
                        <a:rPr lang="en-US" altLang="zh-CN" sz="1800" dirty="0" smtClean="0"/>
                        <a:t>4</a:t>
                      </a:r>
                      <a:endParaRPr lang="zh-CN" altLang="en-US" sz="1800" dirty="0"/>
                    </a:p>
                  </a:txBody>
                  <a:tcPr marL="91434" marR="91434" marT="45733" marB="45733">
                    <a:solidFill>
                      <a:schemeClr val="accent1">
                        <a:lumMod val="75000"/>
                      </a:schemeClr>
                    </a:solidFill>
                  </a:tcPr>
                </a:tc>
                <a:tc>
                  <a:txBody>
                    <a:bodyPr/>
                    <a:lstStyle/>
                    <a:p>
                      <a:r>
                        <a:rPr lang="en-US" altLang="zh-CN" sz="1800" dirty="0" smtClean="0"/>
                        <a:t>5</a:t>
                      </a:r>
                      <a:endParaRPr lang="zh-CN" altLang="en-US" sz="1800" dirty="0"/>
                    </a:p>
                  </a:txBody>
                  <a:tcPr marL="91434" marR="91434" marT="45733" marB="45733">
                    <a:solidFill>
                      <a:schemeClr val="accent1">
                        <a:lumMod val="75000"/>
                      </a:schemeClr>
                    </a:solidFill>
                  </a:tcPr>
                </a:tc>
                <a:tc>
                  <a:txBody>
                    <a:bodyPr/>
                    <a:lstStyle/>
                    <a:p>
                      <a:r>
                        <a:rPr lang="en-US" altLang="zh-CN" sz="1800" dirty="0" smtClean="0"/>
                        <a:t>6</a:t>
                      </a:r>
                      <a:endParaRPr lang="zh-CN" altLang="en-US" sz="1800" dirty="0"/>
                    </a:p>
                  </a:txBody>
                  <a:tcPr marL="91434" marR="91434" marT="45733" marB="45733">
                    <a:solidFill>
                      <a:schemeClr val="accent1">
                        <a:lumMod val="75000"/>
                      </a:schemeClr>
                    </a:solidFill>
                  </a:tcPr>
                </a:tc>
                <a:tc>
                  <a:txBody>
                    <a:bodyPr/>
                    <a:lstStyle/>
                    <a:p>
                      <a:r>
                        <a:rPr lang="en-US" altLang="zh-CN" sz="1800" dirty="0" smtClean="0"/>
                        <a:t>7</a:t>
                      </a:r>
                      <a:endParaRPr lang="zh-CN" altLang="en-US" sz="1800" dirty="0"/>
                    </a:p>
                  </a:txBody>
                  <a:tcPr marL="91434" marR="91434" marT="45733" marB="45733">
                    <a:solidFill>
                      <a:schemeClr val="accent1">
                        <a:lumMod val="75000"/>
                      </a:schemeClr>
                    </a:solidFill>
                  </a:tcPr>
                </a:tc>
                <a:tc>
                  <a:txBody>
                    <a:bodyPr/>
                    <a:lstStyle/>
                    <a:p>
                      <a:r>
                        <a:rPr lang="en-US" altLang="zh-CN" sz="1800" dirty="0" smtClean="0"/>
                        <a:t>8</a:t>
                      </a:r>
                      <a:endParaRPr lang="zh-CN" altLang="en-US" sz="1800" dirty="0"/>
                    </a:p>
                  </a:txBody>
                  <a:tcPr marL="91434" marR="91434" marT="45733" marB="45733">
                    <a:solidFill>
                      <a:schemeClr val="accent1">
                        <a:lumMod val="75000"/>
                      </a:schemeClr>
                    </a:solidFill>
                  </a:tcPr>
                </a:tc>
                <a:tc>
                  <a:txBody>
                    <a:bodyPr/>
                    <a:lstStyle/>
                    <a:p>
                      <a:r>
                        <a:rPr lang="en-US" altLang="zh-CN" sz="1800" dirty="0" smtClean="0"/>
                        <a:t>9</a:t>
                      </a:r>
                      <a:endParaRPr lang="zh-CN" altLang="en-US" sz="1800" dirty="0"/>
                    </a:p>
                  </a:txBody>
                  <a:tcPr marL="91434" marR="91434" marT="45733" marB="45733">
                    <a:solidFill>
                      <a:schemeClr val="accent1">
                        <a:lumMod val="75000"/>
                      </a:schemeClr>
                    </a:solidFill>
                  </a:tcPr>
                </a:tc>
                <a:tc>
                  <a:txBody>
                    <a:bodyPr/>
                    <a:lstStyle/>
                    <a:p>
                      <a:r>
                        <a:rPr lang="en-US" altLang="zh-CN" sz="1800" dirty="0" smtClean="0"/>
                        <a:t>10</a:t>
                      </a:r>
                      <a:endParaRPr lang="zh-CN" altLang="en-US" sz="1800" dirty="0"/>
                    </a:p>
                  </a:txBody>
                  <a:tcPr marL="91434" marR="91434" marT="45733" marB="45733">
                    <a:solidFill>
                      <a:schemeClr val="accent1">
                        <a:lumMod val="75000"/>
                      </a:schemeClr>
                    </a:solidFill>
                  </a:tcPr>
                </a:tc>
                <a:tc>
                  <a:txBody>
                    <a:bodyPr/>
                    <a:lstStyle/>
                    <a:p>
                      <a:r>
                        <a:rPr lang="en-US" altLang="zh-CN" sz="1800" dirty="0" smtClean="0"/>
                        <a:t>11</a:t>
                      </a:r>
                      <a:endParaRPr lang="zh-CN" altLang="en-US" sz="1800" dirty="0"/>
                    </a:p>
                  </a:txBody>
                  <a:tcPr marL="91434" marR="91434" marT="45733" marB="45733">
                    <a:solidFill>
                      <a:schemeClr val="accent1">
                        <a:lumMod val="75000"/>
                      </a:schemeClr>
                    </a:solidFill>
                  </a:tcPr>
                </a:tc>
                <a:tc>
                  <a:txBody>
                    <a:bodyPr/>
                    <a:lstStyle/>
                    <a:p>
                      <a:r>
                        <a:rPr lang="en-US" altLang="zh-CN" sz="1800" dirty="0" smtClean="0"/>
                        <a:t>12</a:t>
                      </a:r>
                      <a:endParaRPr lang="zh-CN" altLang="en-US" sz="1800" dirty="0"/>
                    </a:p>
                  </a:txBody>
                  <a:tcPr marL="91434" marR="91434" marT="45733" marB="45733">
                    <a:solidFill>
                      <a:schemeClr val="accent1">
                        <a:lumMod val="75000"/>
                      </a:schemeClr>
                    </a:solidFill>
                  </a:tcPr>
                </a:tc>
                <a:tc>
                  <a:txBody>
                    <a:bodyPr/>
                    <a:lstStyle/>
                    <a:p>
                      <a:r>
                        <a:rPr lang="en-US" altLang="zh-CN" sz="1800" dirty="0" smtClean="0"/>
                        <a:t>13</a:t>
                      </a:r>
                      <a:endParaRPr lang="zh-CN" altLang="en-US" sz="1800" dirty="0"/>
                    </a:p>
                  </a:txBody>
                  <a:tcPr marL="91434" marR="91434" marT="45733" marB="45733">
                    <a:solidFill>
                      <a:schemeClr val="accent1">
                        <a:lumMod val="75000"/>
                      </a:schemeClr>
                    </a:solidFill>
                  </a:tcPr>
                </a:tc>
                <a:tc>
                  <a:txBody>
                    <a:bodyPr/>
                    <a:lstStyle/>
                    <a:p>
                      <a:r>
                        <a:rPr lang="en-US" altLang="zh-CN" sz="1800" dirty="0" smtClean="0"/>
                        <a:t>14</a:t>
                      </a:r>
                      <a:endParaRPr lang="zh-CN" altLang="en-US" sz="1800" dirty="0"/>
                    </a:p>
                  </a:txBody>
                  <a:tcPr marL="91434" marR="91434" marT="45733" marB="45733">
                    <a:solidFill>
                      <a:schemeClr val="accent1">
                        <a:lumMod val="75000"/>
                      </a:schemeClr>
                    </a:solidFill>
                  </a:tcPr>
                </a:tc>
              </a:tr>
              <a:tr h="370946">
                <a:tc>
                  <a:txBody>
                    <a:bodyPr/>
                    <a:lstStyle/>
                    <a:p>
                      <a:r>
                        <a:rPr lang="en-US" altLang="zh-CN" sz="1600" dirty="0" smtClean="0"/>
                        <a:t>ANALYST</a:t>
                      </a:r>
                      <a:endParaRPr lang="zh-CN" altLang="en-US" sz="16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1</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1</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1</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r>
              <a:tr h="370946">
                <a:tc>
                  <a:txBody>
                    <a:bodyPr/>
                    <a:lstStyle/>
                    <a:p>
                      <a:r>
                        <a:rPr lang="en-US" altLang="zh-CN" sz="1600" dirty="0" smtClean="0"/>
                        <a:t>CLERK</a:t>
                      </a:r>
                      <a:endParaRPr lang="zh-CN" altLang="en-US" sz="1600" dirty="0"/>
                    </a:p>
                  </a:txBody>
                  <a:tcPr marL="91434" marR="91434" marT="45733" marB="45733"/>
                </a:tc>
                <a:tc>
                  <a:txBody>
                    <a:bodyPr/>
                    <a:lstStyle/>
                    <a:p>
                      <a:r>
                        <a:rPr lang="en-US" altLang="zh-CN" sz="1800" dirty="0" smtClean="0"/>
                        <a:t>1</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1</a:t>
                      </a:r>
                      <a:endParaRPr lang="zh-CN" altLang="en-US" sz="1800" dirty="0"/>
                    </a:p>
                  </a:txBody>
                  <a:tcPr marL="91434" marR="91434" marT="45733" marB="45733"/>
                </a:tc>
                <a:tc>
                  <a:txBody>
                    <a:bodyPr/>
                    <a:lstStyle/>
                    <a:p>
                      <a:r>
                        <a:rPr lang="en-US" altLang="zh-CN" sz="1800" dirty="0" smtClean="0"/>
                        <a:t>1</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1</a:t>
                      </a:r>
                      <a:endParaRPr lang="zh-CN" altLang="en-US" sz="1800" dirty="0"/>
                    </a:p>
                  </a:txBody>
                  <a:tcPr marL="91434" marR="91434" marT="45733" marB="45733"/>
                </a:tc>
              </a:tr>
              <a:tr h="370946">
                <a:tc>
                  <a:txBody>
                    <a:bodyPr/>
                    <a:lstStyle/>
                    <a:p>
                      <a:r>
                        <a:rPr lang="en-US" altLang="zh-CN" sz="1600" dirty="0" smtClean="0"/>
                        <a:t>MANAGER</a:t>
                      </a:r>
                      <a:endParaRPr lang="zh-CN" altLang="en-US" sz="16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1</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1</a:t>
                      </a:r>
                      <a:endParaRPr lang="zh-CN" altLang="en-US" sz="1800" dirty="0"/>
                    </a:p>
                  </a:txBody>
                  <a:tcPr marL="91434" marR="91434" marT="45733" marB="45733"/>
                </a:tc>
                <a:tc>
                  <a:txBody>
                    <a:bodyPr/>
                    <a:lstStyle/>
                    <a:p>
                      <a:r>
                        <a:rPr lang="en-US" altLang="zh-CN" sz="1800" dirty="0" smtClean="0"/>
                        <a:t>1</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r>
              <a:tr h="370946">
                <a:tc>
                  <a:txBody>
                    <a:bodyPr/>
                    <a:lstStyle/>
                    <a:p>
                      <a:r>
                        <a:rPr lang="en-US" altLang="zh-CN" sz="1600" dirty="0" smtClean="0"/>
                        <a:t>PTRSIDENT</a:t>
                      </a:r>
                      <a:endParaRPr lang="zh-CN" altLang="en-US" sz="16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1</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r>
              <a:tr h="370946">
                <a:tc>
                  <a:txBody>
                    <a:bodyPr/>
                    <a:lstStyle/>
                    <a:p>
                      <a:r>
                        <a:rPr lang="en-US" altLang="zh-CN" sz="1600" dirty="0" smtClean="0"/>
                        <a:t>SALESMAN</a:t>
                      </a:r>
                      <a:endParaRPr lang="zh-CN" altLang="en-US" sz="16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1</a:t>
                      </a:r>
                      <a:endParaRPr lang="zh-CN" altLang="en-US" sz="1800" dirty="0"/>
                    </a:p>
                  </a:txBody>
                  <a:tcPr marL="91434" marR="91434" marT="45733" marB="45733"/>
                </a:tc>
                <a:tc>
                  <a:txBody>
                    <a:bodyPr/>
                    <a:lstStyle/>
                    <a:p>
                      <a:r>
                        <a:rPr lang="en-US" altLang="zh-CN" sz="1800" dirty="0" smtClean="0"/>
                        <a:t>1</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1</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c>
                  <a:txBody>
                    <a:bodyPr/>
                    <a:lstStyle/>
                    <a:p>
                      <a:r>
                        <a:rPr lang="en-US" altLang="zh-CN" sz="1800" dirty="0" smtClean="0"/>
                        <a:t>0</a:t>
                      </a:r>
                      <a:endParaRPr lang="zh-CN" altLang="en-US" sz="1800" dirty="0"/>
                    </a:p>
                  </a:txBody>
                  <a:tcPr marL="91434" marR="91434" marT="45733" marB="45733"/>
                </a:tc>
              </a:tr>
            </a:tbl>
          </a:graphicData>
        </a:graphic>
      </p:graphicFrame>
      <p:sp>
        <p:nvSpPr>
          <p:cNvPr id="10" name="AutoShape 5"/>
          <p:cNvSpPr>
            <a:spLocks noChangeArrowheads="1"/>
          </p:cNvSpPr>
          <p:nvPr/>
        </p:nvSpPr>
        <p:spPr bwMode="auto">
          <a:xfrm>
            <a:off x="142875" y="2357438"/>
            <a:ext cx="1214438" cy="1477962"/>
          </a:xfrm>
          <a:prstGeom prst="rect">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lstStyle/>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位图索引</a:t>
            </a:r>
            <a:endParaRPr lang="en-US" altLang="zh-CN" b="1" kern="0" dirty="0">
              <a:solidFill>
                <a:schemeClr val="bg1"/>
              </a:solidFill>
              <a:latin typeface="Arial"/>
              <a:ea typeface="黑体"/>
            </a:endParaRPr>
          </a:p>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适合创建</a:t>
            </a:r>
            <a:endParaRPr lang="en-US" altLang="zh-CN" b="1" kern="0" dirty="0">
              <a:solidFill>
                <a:schemeClr val="bg1"/>
              </a:solidFill>
              <a:latin typeface="Arial"/>
              <a:ea typeface="黑体"/>
            </a:endParaRPr>
          </a:p>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在低基数</a:t>
            </a:r>
            <a:endParaRPr lang="en-US" altLang="zh-CN" b="1" kern="0" dirty="0">
              <a:solidFill>
                <a:schemeClr val="bg1"/>
              </a:solidFill>
              <a:latin typeface="Arial"/>
              <a:ea typeface="黑体"/>
            </a:endParaRPr>
          </a:p>
          <a:p>
            <a:pPr marL="285750" indent="-285750" eaLnBrk="0" hangingPunct="0">
              <a:spcBef>
                <a:spcPct val="20000"/>
              </a:spcBef>
              <a:buClr>
                <a:srgbClr val="233DA9"/>
              </a:buClr>
              <a:buSzPct val="80000"/>
              <a:defRPr/>
            </a:pPr>
            <a:r>
              <a:rPr lang="zh-CN" altLang="en-US" b="1" kern="0" dirty="0">
                <a:solidFill>
                  <a:schemeClr val="bg1"/>
                </a:solidFill>
                <a:latin typeface="Arial"/>
                <a:ea typeface="黑体"/>
              </a:rPr>
              <a:t>列上</a:t>
            </a:r>
          </a:p>
        </p:txBody>
      </p:sp>
      <p:sp>
        <p:nvSpPr>
          <p:cNvPr id="12" name="折角形 11"/>
          <p:cNvSpPr/>
          <p:nvPr/>
        </p:nvSpPr>
        <p:spPr bwMode="auto">
          <a:xfrm>
            <a:off x="1571625" y="5357813"/>
            <a:ext cx="6786563" cy="441325"/>
          </a:xfrm>
          <a:prstGeom prst="foldedCorner">
            <a:avLst/>
          </a:prstGeom>
          <a:solidFill>
            <a:schemeClr val="accent1">
              <a:lumMod val="20000"/>
              <a:lumOff val="80000"/>
            </a:schemeClr>
          </a:solidFill>
          <a:ln w="19050">
            <a:solidFill>
              <a:schemeClr val="accent1"/>
            </a:solidFill>
          </a:ln>
        </p:spPr>
        <p:txBody>
          <a:bodyPr anchor="ctr"/>
          <a:lstStyle/>
          <a:p>
            <a:pPr algn="ctr">
              <a:defRPr/>
            </a:pPr>
            <a:r>
              <a:rPr lang="zh-CN" altLang="en-US" b="1" dirty="0">
                <a:latin typeface="微软雅黑" pitchFamily="34" charset="-122"/>
                <a:ea typeface="微软雅黑" pitchFamily="34" charset="-122"/>
              </a:rPr>
              <a:t>位图索引不直接存储</a:t>
            </a:r>
            <a:r>
              <a:rPr lang="en-US" altLang="zh-CN" b="1" dirty="0">
                <a:latin typeface="微软雅黑" pitchFamily="34" charset="-122"/>
                <a:ea typeface="微软雅黑" pitchFamily="34" charset="-122"/>
              </a:rPr>
              <a:t>ROWID</a:t>
            </a:r>
            <a:r>
              <a:rPr lang="zh-CN" altLang="en-US" b="1" dirty="0">
                <a:latin typeface="微软雅黑" pitchFamily="34" charset="-122"/>
                <a:ea typeface="微软雅黑" pitchFamily="34" charset="-122"/>
              </a:rPr>
              <a:t>，而是存储字节位到</a:t>
            </a:r>
            <a:r>
              <a:rPr lang="en-US" altLang="zh-CN" b="1" dirty="0">
                <a:latin typeface="微软雅黑" pitchFamily="34" charset="-122"/>
                <a:ea typeface="微软雅黑" pitchFamily="34" charset="-122"/>
              </a:rPr>
              <a:t>ROWID</a:t>
            </a:r>
            <a:r>
              <a:rPr lang="zh-CN" altLang="en-US" b="1" dirty="0">
                <a:latin typeface="微软雅黑" pitchFamily="34" charset="-122"/>
                <a:ea typeface="微软雅黑" pitchFamily="34" charset="-122"/>
              </a:rPr>
              <a:t>的映射</a:t>
            </a:r>
          </a:p>
        </p:txBody>
      </p:sp>
      <p:sp>
        <p:nvSpPr>
          <p:cNvPr id="13" name="折角形 12"/>
          <p:cNvSpPr/>
          <p:nvPr/>
        </p:nvSpPr>
        <p:spPr bwMode="auto">
          <a:xfrm>
            <a:off x="1571625" y="5929313"/>
            <a:ext cx="6786563" cy="441325"/>
          </a:xfrm>
          <a:prstGeom prst="foldedCorner">
            <a:avLst/>
          </a:prstGeom>
          <a:solidFill>
            <a:schemeClr val="accent1">
              <a:lumMod val="20000"/>
              <a:lumOff val="80000"/>
            </a:schemeClr>
          </a:solidFill>
          <a:ln w="19050">
            <a:solidFill>
              <a:schemeClr val="accent1"/>
            </a:solidFill>
          </a:ln>
        </p:spPr>
        <p:txBody>
          <a:bodyPr anchor="ctr"/>
          <a:lstStyle/>
          <a:p>
            <a:pPr algn="ctr">
              <a:defRPr/>
            </a:pPr>
            <a:r>
              <a:rPr lang="zh-CN" altLang="en-US" b="1" dirty="0">
                <a:latin typeface="微软雅黑" pitchFamily="34" charset="-122"/>
                <a:ea typeface="微软雅黑" pitchFamily="34" charset="-122"/>
              </a:rPr>
              <a:t>减少</a:t>
            </a:r>
            <a:r>
              <a:rPr lang="zh-CN" altLang="en-US" b="1" dirty="0" smtClean="0">
                <a:latin typeface="微软雅黑" pitchFamily="34" charset="-122"/>
                <a:ea typeface="微软雅黑" pitchFamily="34" charset="-122"/>
              </a:rPr>
              <a:t>响应时间，节省</a:t>
            </a:r>
            <a:r>
              <a:rPr lang="zh-CN" altLang="en-US" b="1" dirty="0">
                <a:latin typeface="微软雅黑" pitchFamily="34" charset="-122"/>
                <a:ea typeface="微软雅黑" pitchFamily="34" charset="-122"/>
              </a:rPr>
              <a:t>空间占用</a:t>
            </a:r>
          </a:p>
        </p:txBody>
      </p:sp>
      <p:sp>
        <p:nvSpPr>
          <p:cNvPr id="15" name="Line 17"/>
          <p:cNvSpPr>
            <a:spLocks noChangeShapeType="1"/>
          </p:cNvSpPr>
          <p:nvPr/>
        </p:nvSpPr>
        <p:spPr bwMode="auto">
          <a:xfrm>
            <a:off x="642910" y="3929066"/>
            <a:ext cx="785818" cy="428628"/>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wrap="none" anchor="ctr"/>
          <a:lstStyle/>
          <a:p>
            <a:pPr>
              <a:defRPr/>
            </a:pPr>
            <a:endParaRPr lang="zh-CN" altLang="en-US"/>
          </a:p>
        </p:txBody>
      </p:sp>
      <p:sp>
        <p:nvSpPr>
          <p:cNvPr id="16" name="灯片编号占位符 15"/>
          <p:cNvSpPr>
            <a:spLocks noGrp="1"/>
          </p:cNvSpPr>
          <p:nvPr>
            <p:ph type="sldNum" sz="quarter" idx="10"/>
          </p:nvPr>
        </p:nvSpPr>
        <p:spPr/>
        <p:txBody>
          <a:bodyPr/>
          <a:lstStyle/>
          <a:p>
            <a:pPr>
              <a:defRPr/>
            </a:pPr>
            <a:fld id="{B46F1C6C-1131-4A6A-8D25-C66B598E60FD}" type="slidenum">
              <a:rPr lang="zh-CN" altLang="en-US" smtClean="0"/>
              <a:pPr>
                <a:defRPr/>
              </a:pPr>
              <a:t>34</a:t>
            </a:fld>
            <a:r>
              <a:rPr lang="en-US" altLang="zh-CN" smtClean="0"/>
              <a:t>/48</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up)">
                                      <p:cBhvr>
                                        <p:cTn id="16" dur="500"/>
                                        <p:tgtEl>
                                          <p:spTgt spid="12"/>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up)">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84888" y="285750"/>
            <a:ext cx="2879725" cy="523875"/>
          </a:xfrm>
        </p:spPr>
        <p:txBody>
          <a:bodyPr/>
          <a:lstStyle/>
          <a:p>
            <a:pPr>
              <a:defRPr/>
            </a:pPr>
            <a:r>
              <a:rPr smtClean="0"/>
              <a:t>串讲：位图索引</a:t>
            </a:r>
            <a:endParaRPr dirty="0"/>
          </a:p>
        </p:txBody>
      </p:sp>
      <p:cxnSp>
        <p:nvCxnSpPr>
          <p:cNvPr id="7" name="直接连接符 6"/>
          <p:cNvCxnSpPr/>
          <p:nvPr/>
        </p:nvCxnSpPr>
        <p:spPr>
          <a:xfrm>
            <a:off x="1836738" y="5572125"/>
            <a:ext cx="6143625" cy="1588"/>
          </a:xfrm>
          <a:prstGeom prst="line">
            <a:avLst/>
          </a:prstGeom>
        </p:spPr>
        <p:style>
          <a:lnRef idx="1">
            <a:schemeClr val="dk1"/>
          </a:lnRef>
          <a:fillRef idx="0">
            <a:schemeClr val="dk1"/>
          </a:fillRef>
          <a:effectRef idx="0">
            <a:schemeClr val="dk1"/>
          </a:effectRef>
          <a:fontRef idx="minor">
            <a:schemeClr val="tx1"/>
          </a:fontRef>
        </p:style>
      </p:cxnSp>
      <p:pic>
        <p:nvPicPr>
          <p:cNvPr id="47109" name="Picture 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04950" y="1219200"/>
            <a:ext cx="6924675" cy="437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5"/>
          <p:cNvSpPr>
            <a:spLocks noGrp="1"/>
          </p:cNvSpPr>
          <p:nvPr>
            <p:ph type="sldNum" sz="quarter" idx="10"/>
          </p:nvPr>
        </p:nvSpPr>
        <p:spPr/>
        <p:txBody>
          <a:bodyPr/>
          <a:lstStyle/>
          <a:p>
            <a:pPr>
              <a:defRPr/>
            </a:pPr>
            <a:fld id="{B46F1C6C-1131-4A6A-8D25-C66B598E60FD}" type="slidenum">
              <a:rPr lang="zh-CN" altLang="en-US" smtClean="0"/>
              <a:pPr>
                <a:defRPr/>
              </a:pPr>
              <a:t>35</a:t>
            </a:fld>
            <a:r>
              <a:rPr lang="en-US" altLang="zh-CN" smtClean="0"/>
              <a:t>/48</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56325" y="285750"/>
            <a:ext cx="2808288" cy="523875"/>
          </a:xfrm>
        </p:spPr>
        <p:txBody>
          <a:bodyPr/>
          <a:lstStyle/>
          <a:p>
            <a:pPr>
              <a:defRPr/>
            </a:pPr>
            <a:r>
              <a:rPr smtClean="0"/>
              <a:t>串讲：管理索引</a:t>
            </a:r>
            <a:endParaRPr dirty="0"/>
          </a:p>
        </p:txBody>
      </p:sp>
      <p:sp>
        <p:nvSpPr>
          <p:cNvPr id="3" name="内容占位符 2"/>
          <p:cNvSpPr>
            <a:spLocks noGrp="1"/>
          </p:cNvSpPr>
          <p:nvPr>
            <p:ph idx="1"/>
          </p:nvPr>
        </p:nvSpPr>
        <p:spPr>
          <a:xfrm>
            <a:off x="784225" y="1214438"/>
            <a:ext cx="7645400" cy="5143500"/>
          </a:xfrm>
        </p:spPr>
        <p:txBody>
          <a:bodyPr/>
          <a:lstStyle/>
          <a:p>
            <a:pPr>
              <a:defRPr/>
            </a:pPr>
            <a:r>
              <a:rPr lang="zh-CN" altLang="en-US" dirty="0" smtClean="0"/>
              <a:t>索引使用原则</a:t>
            </a:r>
            <a:endParaRPr lang="en-US" altLang="zh-CN" dirty="0" smtClean="0"/>
          </a:p>
          <a:p>
            <a:pPr lvl="1">
              <a:defRPr/>
            </a:pPr>
            <a:r>
              <a:rPr lang="zh-CN" altLang="en-US" dirty="0" smtClean="0"/>
              <a:t>表中导入数据后再创建索引，否则每次表中插入数据时都必须更新索引</a:t>
            </a:r>
            <a:endParaRPr lang="en-US" altLang="zh-CN" dirty="0" smtClean="0"/>
          </a:p>
          <a:p>
            <a:pPr lvl="1">
              <a:defRPr/>
            </a:pPr>
            <a:r>
              <a:rPr lang="zh-CN" altLang="en-US" dirty="0" smtClean="0"/>
              <a:t>在适当的表和字段上创建索引</a:t>
            </a:r>
            <a:endParaRPr lang="en-US" altLang="zh-CN" dirty="0" smtClean="0"/>
          </a:p>
          <a:p>
            <a:pPr lvl="2">
              <a:defRPr/>
            </a:pPr>
            <a:r>
              <a:rPr lang="zh-CN" altLang="en-US" dirty="0" smtClean="0"/>
              <a:t>如果经常检索的数据少于表中的</a:t>
            </a:r>
            <a:r>
              <a:rPr lang="en-US" altLang="zh-CN" dirty="0" smtClean="0"/>
              <a:t>15%</a:t>
            </a:r>
            <a:r>
              <a:rPr lang="zh-CN" altLang="en-US" dirty="0" smtClean="0"/>
              <a:t>，需要创建索引</a:t>
            </a:r>
            <a:endParaRPr lang="en-US" altLang="zh-CN" dirty="0" smtClean="0"/>
          </a:p>
          <a:p>
            <a:pPr lvl="1">
              <a:defRPr/>
            </a:pPr>
            <a:r>
              <a:rPr lang="zh-CN" altLang="en-US" dirty="0" smtClean="0"/>
              <a:t>限制表中索引的数目</a:t>
            </a:r>
            <a:endParaRPr lang="en-US" altLang="zh-CN" dirty="0" smtClean="0"/>
          </a:p>
          <a:p>
            <a:pPr lvl="2">
              <a:defRPr/>
            </a:pPr>
            <a:r>
              <a:rPr lang="zh-CN" altLang="en-US" dirty="0" smtClean="0"/>
              <a:t>索引越多，在修改表时对索引做出修改的工作量越大</a:t>
            </a:r>
            <a:endParaRPr lang="zh-CN" altLang="en-US" dirty="0"/>
          </a:p>
        </p:txBody>
      </p:sp>
      <p:grpSp>
        <p:nvGrpSpPr>
          <p:cNvPr id="4" name="组合 14"/>
          <p:cNvGrpSpPr>
            <a:grpSpLocks/>
          </p:cNvGrpSpPr>
          <p:nvPr/>
        </p:nvGrpSpPr>
        <p:grpSpPr bwMode="auto">
          <a:xfrm>
            <a:off x="2214563" y="5715000"/>
            <a:ext cx="4572000" cy="428625"/>
            <a:chOff x="3143240" y="5143512"/>
            <a:chExt cx="4572032" cy="428628"/>
          </a:xfrm>
        </p:grpSpPr>
        <p:sp>
          <p:nvSpPr>
            <p:cNvPr id="11" name="圆角矩形 10"/>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2" name="圆角矩形 11"/>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48140"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bwMode="auto">
            <a:xfrm>
              <a:off x="3962396" y="5187962"/>
              <a:ext cx="2543193" cy="338140"/>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6</a:t>
              </a:r>
              <a:r>
                <a:rPr lang="zh-CN" altLang="en-US" sz="1600" b="1" spc="300" dirty="0">
                  <a:solidFill>
                    <a:srgbClr val="FBFFFE"/>
                  </a:solidFill>
                  <a:latin typeface="微软雅黑" pitchFamily="34" charset="-122"/>
                  <a:ea typeface="微软雅黑" pitchFamily="34" charset="-122"/>
                </a:rPr>
                <a:t>：使用索引</a:t>
              </a:r>
            </a:p>
          </p:txBody>
        </p:sp>
      </p:grpSp>
      <p:sp>
        <p:nvSpPr>
          <p:cNvPr id="10" name="灯片编号占位符 9"/>
          <p:cNvSpPr>
            <a:spLocks noGrp="1"/>
          </p:cNvSpPr>
          <p:nvPr>
            <p:ph type="sldNum" sz="quarter" idx="10"/>
          </p:nvPr>
        </p:nvSpPr>
        <p:spPr/>
        <p:txBody>
          <a:bodyPr/>
          <a:lstStyle/>
          <a:p>
            <a:pPr>
              <a:defRPr/>
            </a:pPr>
            <a:fld id="{B46F1C6C-1131-4A6A-8D25-C66B598E60FD}" type="slidenum">
              <a:rPr lang="zh-CN" altLang="en-US" smtClean="0"/>
              <a:pPr>
                <a:defRPr/>
              </a:pPr>
              <a:t>36</a:t>
            </a:fld>
            <a:r>
              <a:rPr lang="en-US" altLang="zh-CN" smtClean="0"/>
              <a:t>/48</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987675" y="285750"/>
            <a:ext cx="5976938" cy="523875"/>
          </a:xfrm>
        </p:spPr>
        <p:txBody>
          <a:bodyPr/>
          <a:lstStyle/>
          <a:p>
            <a:pPr>
              <a:defRPr/>
            </a:pPr>
            <a:r>
              <a:rPr dirty="0" smtClean="0"/>
              <a:t>学员操作</a:t>
            </a:r>
            <a:r>
              <a:rPr lang="en-US" altLang="zh-CN" dirty="0" smtClean="0"/>
              <a:t>—</a:t>
            </a:r>
            <a:r>
              <a:rPr dirty="0" smtClean="0"/>
              <a:t>为客户表创建适合的索引</a:t>
            </a:r>
          </a:p>
        </p:txBody>
      </p:sp>
      <p:sp>
        <p:nvSpPr>
          <p:cNvPr id="33795" name="Rectangle 3"/>
          <p:cNvSpPr>
            <a:spLocks noGrp="1" noChangeArrowheads="1"/>
          </p:cNvSpPr>
          <p:nvPr>
            <p:ph idx="1"/>
          </p:nvPr>
        </p:nvSpPr>
        <p:spPr>
          <a:xfrm>
            <a:off x="784225" y="1214438"/>
            <a:ext cx="7645400" cy="5143500"/>
          </a:xfrm>
        </p:spPr>
        <p:txBody>
          <a:bodyPr/>
          <a:lstStyle/>
          <a:p>
            <a:pPr>
              <a:defRPr/>
            </a:pPr>
            <a:r>
              <a:rPr lang="zh-CN" altLang="en-US" dirty="0" smtClean="0"/>
              <a:t>需求说明</a:t>
            </a:r>
          </a:p>
          <a:p>
            <a:pPr lvl="1">
              <a:defRPr/>
            </a:pPr>
            <a:r>
              <a:rPr lang="zh-CN" altLang="en-US" dirty="0" smtClean="0"/>
              <a:t>客户表（</a:t>
            </a:r>
            <a:r>
              <a:rPr lang="en-US" altLang="zh-CN" dirty="0" smtClean="0"/>
              <a:t>customers</a:t>
            </a:r>
            <a:r>
              <a:rPr lang="zh-CN" altLang="en-US" dirty="0" smtClean="0"/>
              <a:t>）中，对客户编号、名、姓氏、地域列创建适合的索引</a:t>
            </a:r>
            <a:endParaRPr lang="en-US" altLang="zh-CN" dirty="0" smtClean="0"/>
          </a:p>
          <a:p>
            <a:pPr lvl="1">
              <a:defRPr/>
            </a:pPr>
            <a:endParaRPr lang="en-US" altLang="zh-CN" dirty="0" smtClean="0"/>
          </a:p>
          <a:p>
            <a:pPr lvl="1">
              <a:defRPr/>
            </a:pPr>
            <a:endParaRPr lang="en-US" altLang="zh-CN" dirty="0" smtClean="0"/>
          </a:p>
        </p:txBody>
      </p:sp>
      <p:grpSp>
        <p:nvGrpSpPr>
          <p:cNvPr id="49157" name="组合 66"/>
          <p:cNvGrpSpPr>
            <a:grpSpLocks/>
          </p:cNvGrpSpPr>
          <p:nvPr/>
        </p:nvGrpSpPr>
        <p:grpSpPr bwMode="auto">
          <a:xfrm>
            <a:off x="114300" y="871538"/>
            <a:ext cx="928688" cy="406400"/>
            <a:chOff x="3786182" y="1192962"/>
            <a:chExt cx="928694" cy="406350"/>
          </a:xfrm>
        </p:grpSpPr>
        <p:sp>
          <p:nvSpPr>
            <p:cNvPr id="9" name="TextBox 8"/>
            <p:cNvSpPr txBox="1"/>
            <p:nvPr/>
          </p:nvSpPr>
          <p:spPr>
            <a:xfrm>
              <a:off x="4014783" y="1196137"/>
              <a:ext cx="700093" cy="40000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练习</a:t>
              </a:r>
            </a:p>
          </p:txBody>
        </p:sp>
        <p:pic>
          <p:nvPicPr>
            <p:cNvPr id="49164" name="Picture 2" descr="E:\设计支持\模板设计\Y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182" y="1192962"/>
              <a:ext cx="414476" cy="40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组合 19"/>
          <p:cNvGrpSpPr>
            <a:grpSpLocks/>
          </p:cNvGrpSpPr>
          <p:nvPr/>
        </p:nvGrpSpPr>
        <p:grpSpPr bwMode="auto">
          <a:xfrm>
            <a:off x="3143250" y="5357813"/>
            <a:ext cx="2786063" cy="428625"/>
            <a:chOff x="3714744" y="5143512"/>
            <a:chExt cx="2786082" cy="428628"/>
          </a:xfrm>
        </p:grpSpPr>
        <p:sp>
          <p:nvSpPr>
            <p:cNvPr id="14" name="圆角矩形 13"/>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5" name="TextBox 14"/>
            <p:cNvSpPr txBox="1"/>
            <p:nvPr/>
          </p:nvSpPr>
          <p:spPr bwMode="auto">
            <a:xfrm>
              <a:off x="3962396" y="5187962"/>
              <a:ext cx="2220928" cy="338139"/>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en-US" altLang="zh-CN" sz="1600" b="1" spc="300" dirty="0">
                  <a:solidFill>
                    <a:srgbClr val="FBFFFE"/>
                  </a:solidFill>
                  <a:latin typeface="微软雅黑" pitchFamily="34" charset="-122"/>
                  <a:ea typeface="微软雅黑" pitchFamily="34" charset="-122"/>
                </a:rPr>
                <a:t>20</a:t>
              </a:r>
              <a:r>
                <a:rPr lang="zh-CN" altLang="en-US" sz="1600" b="1" spc="300" dirty="0">
                  <a:solidFill>
                    <a:srgbClr val="FBFFFE"/>
                  </a:solidFill>
                  <a:latin typeface="微软雅黑" pitchFamily="34" charset="-122"/>
                  <a:ea typeface="微软雅黑" pitchFamily="34" charset="-122"/>
                </a:rPr>
                <a:t>分钟</a:t>
              </a:r>
            </a:p>
          </p:txBody>
        </p:sp>
      </p:grpSp>
      <p:sp>
        <p:nvSpPr>
          <p:cNvPr id="11" name="灯片编号占位符 10"/>
          <p:cNvSpPr>
            <a:spLocks noGrp="1"/>
          </p:cNvSpPr>
          <p:nvPr>
            <p:ph type="sldNum" sz="quarter" idx="10"/>
          </p:nvPr>
        </p:nvSpPr>
        <p:spPr/>
        <p:txBody>
          <a:bodyPr/>
          <a:lstStyle/>
          <a:p>
            <a:pPr>
              <a:defRPr/>
            </a:pPr>
            <a:fld id="{B46F1C6C-1131-4A6A-8D25-C66B598E60FD}" type="slidenum">
              <a:rPr lang="zh-CN" altLang="en-US" smtClean="0"/>
              <a:pPr>
                <a:defRPr/>
              </a:pPr>
              <a:t>37</a:t>
            </a:fld>
            <a:r>
              <a:rPr lang="en-US" altLang="zh-CN" smtClean="0"/>
              <a:t>/48</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a:xfrm>
            <a:off x="5821363" y="285750"/>
            <a:ext cx="3143250" cy="523875"/>
          </a:xfrm>
        </p:spPr>
        <p:txBody>
          <a:bodyPr/>
          <a:lstStyle/>
          <a:p>
            <a:pPr>
              <a:defRPr/>
            </a:pPr>
            <a:r>
              <a:rPr smtClean="0"/>
              <a:t>共性问题集中讲解</a:t>
            </a:r>
          </a:p>
        </p:txBody>
      </p:sp>
      <p:sp>
        <p:nvSpPr>
          <p:cNvPr id="25604" name="内容占位符 2"/>
          <p:cNvSpPr>
            <a:spLocks noGrp="1"/>
          </p:cNvSpPr>
          <p:nvPr>
            <p:ph idx="1"/>
          </p:nvPr>
        </p:nvSpPr>
        <p:spPr>
          <a:xfrm>
            <a:off x="784225" y="1214438"/>
            <a:ext cx="7645400" cy="5143500"/>
          </a:xfrm>
        </p:spPr>
        <p:txBody>
          <a:bodyPr/>
          <a:lstStyle/>
          <a:p>
            <a:pPr>
              <a:defRPr/>
            </a:pPr>
            <a:r>
              <a:rPr lang="zh-CN" altLang="en-US" smtClean="0"/>
              <a:t>常见问题及解决办法</a:t>
            </a:r>
            <a:endParaRPr lang="en-US" altLang="zh-CN" smtClean="0"/>
          </a:p>
          <a:p>
            <a:pPr>
              <a:defRPr/>
            </a:pPr>
            <a:r>
              <a:rPr lang="zh-CN" altLang="en-US" smtClean="0"/>
              <a:t>代码规范问题</a:t>
            </a:r>
          </a:p>
          <a:p>
            <a:pPr>
              <a:defRPr/>
            </a:pPr>
            <a:r>
              <a:rPr lang="zh-CN" altLang="en-US" smtClean="0"/>
              <a:t>调试技巧</a:t>
            </a:r>
            <a:endParaRPr lang="en-US" altLang="zh-CN" smtClean="0"/>
          </a:p>
          <a:p>
            <a:pPr>
              <a:defRPr/>
            </a:pPr>
            <a:endParaRPr lang="zh-CN" altLang="en-US" smtClean="0"/>
          </a:p>
          <a:p>
            <a:pPr>
              <a:defRPr/>
            </a:pPr>
            <a:endParaRPr lang="zh-CN" altLang="en-US" dirty="0" smtClean="0"/>
          </a:p>
        </p:txBody>
      </p:sp>
      <p:grpSp>
        <p:nvGrpSpPr>
          <p:cNvPr id="50181" name="组合 29"/>
          <p:cNvGrpSpPr>
            <a:grpSpLocks/>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0183" name="组合 7"/>
            <p:cNvGrpSpPr>
              <a:grpSpLocks/>
            </p:cNvGrpSpPr>
            <p:nvPr/>
          </p:nvGrpSpPr>
          <p:grpSpPr bwMode="auto">
            <a:xfrm>
              <a:off x="1923997" y="3214688"/>
              <a:ext cx="5862712" cy="2058988"/>
              <a:chOff x="2066281" y="2227264"/>
              <a:chExt cx="5862790" cy="2059017"/>
            </a:xfrm>
          </p:grpSpPr>
          <p:grpSp>
            <p:nvGrpSpPr>
              <p:cNvPr id="50184" name="组合 19"/>
              <p:cNvGrpSpPr>
                <a:grpSpLocks/>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0189" name="组合 17"/>
                <p:cNvGrpSpPr>
                  <a:grpSpLocks/>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50185"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4" name="灯片编号占位符 23"/>
          <p:cNvSpPr>
            <a:spLocks noGrp="1"/>
          </p:cNvSpPr>
          <p:nvPr>
            <p:ph type="sldNum" sz="quarter" idx="10"/>
          </p:nvPr>
        </p:nvSpPr>
        <p:spPr/>
        <p:txBody>
          <a:bodyPr/>
          <a:lstStyle/>
          <a:p>
            <a:pPr>
              <a:defRPr/>
            </a:pPr>
            <a:fld id="{B46F1C6C-1131-4A6A-8D25-C66B598E60FD}" type="slidenum">
              <a:rPr lang="zh-CN" altLang="en-US" smtClean="0"/>
              <a:pPr>
                <a:defRPr/>
              </a:pPr>
              <a:t>38</a:t>
            </a:fld>
            <a:r>
              <a:rPr lang="en-US" altLang="zh-CN" smtClean="0"/>
              <a:t>/48</a:t>
            </a:r>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6429375" y="285750"/>
            <a:ext cx="2535238" cy="523875"/>
          </a:xfrm>
        </p:spPr>
        <p:txBody>
          <a:bodyPr/>
          <a:lstStyle/>
          <a:p>
            <a:pPr>
              <a:defRPr/>
            </a:pPr>
            <a:r>
              <a:rPr smtClean="0"/>
              <a:t>串讲：表分区</a:t>
            </a:r>
            <a:endParaRPr dirty="0"/>
          </a:p>
        </p:txBody>
      </p:sp>
      <p:sp>
        <p:nvSpPr>
          <p:cNvPr id="219139" name="Text Box 3"/>
          <p:cNvSpPr txBox="1">
            <a:spLocks noGrp="1" noChangeArrowheads="1"/>
          </p:cNvSpPr>
          <p:nvPr>
            <p:ph idx="1"/>
          </p:nvPr>
        </p:nvSpPr>
        <p:spPr>
          <a:xfrm>
            <a:off x="784225" y="1214438"/>
            <a:ext cx="7645400" cy="5143500"/>
          </a:xfrm>
        </p:spPr>
        <p:txBody>
          <a:bodyPr/>
          <a:lstStyle/>
          <a:p>
            <a:pPr>
              <a:defRPr/>
            </a:pPr>
            <a:r>
              <a:rPr lang="zh-CN" altLang="en-US" smtClean="0"/>
              <a:t>允许用户将一个表分成多个分区</a:t>
            </a:r>
          </a:p>
          <a:p>
            <a:pPr>
              <a:defRPr/>
            </a:pPr>
            <a:r>
              <a:rPr lang="zh-CN" altLang="en-US" smtClean="0"/>
              <a:t>用户可以执行查询，只访问表中的特定分区</a:t>
            </a:r>
          </a:p>
          <a:p>
            <a:pPr>
              <a:defRPr/>
            </a:pPr>
            <a:r>
              <a:rPr lang="zh-CN" altLang="en-US" smtClean="0"/>
              <a:t>将不同的分区存储在不同的磁盘，提高访问性能和安全性</a:t>
            </a:r>
          </a:p>
          <a:p>
            <a:pPr>
              <a:defRPr/>
            </a:pPr>
            <a:r>
              <a:rPr lang="zh-CN" altLang="en-US" smtClean="0"/>
              <a:t>可以独立地备份和恢复每个分区</a:t>
            </a:r>
            <a:endParaRPr lang="zh-CN" altLang="en-US"/>
          </a:p>
        </p:txBody>
      </p:sp>
      <p:graphicFrame>
        <p:nvGraphicFramePr>
          <p:cNvPr id="219243" name="Group 107"/>
          <p:cNvGraphicFramePr>
            <a:graphicFrameLocks noGrp="1"/>
          </p:cNvGraphicFramePr>
          <p:nvPr/>
        </p:nvGraphicFramePr>
        <p:xfrm>
          <a:off x="2484438" y="1311275"/>
          <a:ext cx="6048375" cy="4691061"/>
        </p:xfrm>
        <a:graphic>
          <a:graphicData uri="http://schemas.openxmlformats.org/drawingml/2006/table">
            <a:tbl>
              <a:tblPr/>
              <a:tblGrid>
                <a:gridCol w="1511300"/>
                <a:gridCol w="1655762"/>
                <a:gridCol w="1512888"/>
                <a:gridCol w="1368425"/>
              </a:tblGrid>
              <a:tr h="554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Arial" pitchFamily="34" charset="0"/>
                          <a:ea typeface="黑体" pitchFamily="49" charset="-122"/>
                        </a:rPr>
                        <a:t>Name</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Arial" pitchFamily="34" charset="0"/>
                          <a:ea typeface="黑体" pitchFamily="49" charset="-122"/>
                        </a:rPr>
                        <a:t>Address</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Arial" pitchFamily="34" charset="0"/>
                          <a:ea typeface="黑体" pitchFamily="49" charset="-122"/>
                        </a:rPr>
                        <a:t>State</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0" i="0" u="none" strike="noStrike" cap="none" normalizeH="0" baseline="0" dirty="0" smtClean="0">
                          <a:ln>
                            <a:noFill/>
                          </a:ln>
                          <a:solidFill>
                            <a:schemeClr val="bg1"/>
                          </a:solidFill>
                          <a:effectLst/>
                          <a:latin typeface="Arial" pitchFamily="34" charset="0"/>
                          <a:ea typeface="黑体" pitchFamily="49" charset="-122"/>
                        </a:rPr>
                        <a:t>Country</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75000"/>
                      </a:schemeClr>
                    </a:solidFill>
                  </a:tcPr>
                </a:tc>
              </a:tr>
              <a:tr h="82307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0" i="0" u="none" strike="noStrike" cap="none" normalizeH="0" baseline="0" smtClean="0">
                          <a:ln>
                            <a:noFill/>
                          </a:ln>
                          <a:solidFill>
                            <a:schemeClr val="tx1"/>
                          </a:solidFill>
                          <a:effectLst/>
                          <a:latin typeface="Arial" pitchFamily="34" charset="0"/>
                          <a:ea typeface="黑体" pitchFamily="49" charset="-122"/>
                        </a:rPr>
                        <a:t>John Smith</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0" i="0" u="none" strike="noStrike" cap="none" normalizeH="0" baseline="0" smtClean="0">
                          <a:ln>
                            <a:noFill/>
                          </a:ln>
                          <a:solidFill>
                            <a:schemeClr val="tx1"/>
                          </a:solidFill>
                          <a:effectLst/>
                          <a:latin typeface="Arial" pitchFamily="34" charset="0"/>
                          <a:ea typeface="黑体" pitchFamily="49" charset="-122"/>
                        </a:rPr>
                        <a:t>34</a:t>
                      </a:r>
                      <a:r>
                        <a:rPr kumimoji="0" lang="en-US" sz="2400" b="0" i="0" u="none" strike="noStrike" cap="none" normalizeH="0" baseline="30000" smtClean="0">
                          <a:ln>
                            <a:noFill/>
                          </a:ln>
                          <a:solidFill>
                            <a:schemeClr val="tx1"/>
                          </a:solidFill>
                          <a:effectLst/>
                          <a:latin typeface="Arial" pitchFamily="34" charset="0"/>
                          <a:ea typeface="黑体" pitchFamily="49" charset="-122"/>
                        </a:rPr>
                        <a:t>th</a:t>
                      </a:r>
                      <a:r>
                        <a:rPr kumimoji="0" lang="en-US" sz="2400" b="0" i="0" u="none" strike="noStrike" cap="none" normalizeH="0" baseline="0" smtClean="0">
                          <a:ln>
                            <a:noFill/>
                          </a:ln>
                          <a:solidFill>
                            <a:schemeClr val="tx1"/>
                          </a:solidFill>
                          <a:effectLst/>
                          <a:latin typeface="Arial" pitchFamily="34" charset="0"/>
                          <a:ea typeface="黑体" pitchFamily="49" charset="-122"/>
                        </a:rPr>
                        <a:t> Rd.</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0" i="0" u="none" strike="noStrike" cap="none" normalizeH="0" baseline="0" smtClean="0">
                          <a:ln>
                            <a:noFill/>
                          </a:ln>
                          <a:solidFill>
                            <a:schemeClr val="tx1"/>
                          </a:solidFill>
                          <a:effectLst/>
                          <a:latin typeface="Arial" pitchFamily="34" charset="0"/>
                          <a:ea typeface="黑体" pitchFamily="49" charset="-122"/>
                        </a:rPr>
                        <a:t>California</a:t>
                      </a:r>
                      <a:endParaRPr kumimoji="0" lang="en-US" altLang="zh-CN" sz="2400" b="0" i="0" u="none" strike="noStrike" cap="none" normalizeH="0" baseline="0" smtClean="0">
                        <a:ln>
                          <a:noFill/>
                        </a:ln>
                        <a:solidFill>
                          <a:schemeClr val="tx1"/>
                        </a:solidFill>
                        <a:effectLst/>
                        <a:latin typeface="Arial"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0" i="0" u="none" strike="noStrike" cap="none" normalizeH="0" baseline="0" smtClean="0">
                          <a:ln>
                            <a:noFill/>
                          </a:ln>
                          <a:solidFill>
                            <a:schemeClr val="tx1"/>
                          </a:solidFill>
                          <a:effectLst/>
                          <a:latin typeface="Arial" pitchFamily="34" charset="0"/>
                          <a:ea typeface="黑体" pitchFamily="49" charset="-122"/>
                        </a:rPr>
                        <a:t>US</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07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0" i="0" u="none" strike="noStrike" cap="none" normalizeH="0" baseline="0" smtClean="0">
                          <a:ln>
                            <a:noFill/>
                          </a:ln>
                          <a:solidFill>
                            <a:schemeClr val="tx1"/>
                          </a:solidFill>
                          <a:effectLst/>
                          <a:latin typeface="Arial" pitchFamily="34" charset="0"/>
                          <a:ea typeface="黑体" pitchFamily="49" charset="-122"/>
                        </a:rPr>
                        <a:t>Micheal Clarke</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0" i="0" u="none" strike="noStrike" cap="none" normalizeH="0" baseline="0" smtClean="0">
                          <a:ln>
                            <a:noFill/>
                          </a:ln>
                          <a:solidFill>
                            <a:schemeClr val="tx1"/>
                          </a:solidFill>
                          <a:effectLst/>
                          <a:latin typeface="Arial" pitchFamily="34" charset="0"/>
                          <a:ea typeface="黑体" pitchFamily="49" charset="-122"/>
                        </a:rPr>
                        <a:t>LK Rd.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r>
                        <a:rPr kumimoji="0" lang="en-US" sz="2400" b="0" i="0" u="none" strike="noStrike" cap="none" normalizeH="0" baseline="0" dirty="0" smtClean="0">
                          <a:ln>
                            <a:noFill/>
                          </a:ln>
                          <a:solidFill>
                            <a:schemeClr val="tx1"/>
                          </a:solidFill>
                          <a:effectLst/>
                          <a:latin typeface="Arial" pitchFamily="34" charset="0"/>
                          <a:ea typeface="黑体" pitchFamily="49" charset="-122"/>
                        </a:rPr>
                        <a:t>California</a:t>
                      </a:r>
                      <a:endParaRPr kumimoji="0" lang="en-US" altLang="zh-CN" sz="2400" b="0" i="0" u="none" strike="noStrike" cap="none" normalizeH="0" baseline="0" dirty="0" smtClean="0">
                        <a:ln>
                          <a:noFill/>
                        </a:ln>
                        <a:solidFill>
                          <a:schemeClr val="tx1"/>
                        </a:solidFill>
                        <a:effectLst/>
                        <a:latin typeface="Arial"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0" i="0" u="none" strike="noStrike" cap="none" normalizeH="0" baseline="0" smtClean="0">
                          <a:ln>
                            <a:noFill/>
                          </a:ln>
                          <a:solidFill>
                            <a:schemeClr val="tx1"/>
                          </a:solidFill>
                          <a:effectLst/>
                          <a:latin typeface="Arial" pitchFamily="34" charset="0"/>
                          <a:ea typeface="黑体" pitchFamily="49" charset="-122"/>
                        </a:rPr>
                        <a:t>US</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07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0" i="0" u="none" strike="noStrike" cap="none" normalizeH="0" baseline="0" smtClean="0">
                          <a:ln>
                            <a:noFill/>
                          </a:ln>
                          <a:solidFill>
                            <a:schemeClr val="tx1"/>
                          </a:solidFill>
                          <a:effectLst/>
                          <a:latin typeface="Arial" pitchFamily="34" charset="0"/>
                          <a:ea typeface="黑体" pitchFamily="49" charset="-122"/>
                        </a:rPr>
                        <a:t>Jack Jones</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0" i="0" u="none" strike="noStrike" cap="none" normalizeH="0" baseline="0" smtClean="0">
                          <a:ln>
                            <a:noFill/>
                          </a:ln>
                          <a:solidFill>
                            <a:schemeClr val="tx1"/>
                          </a:solidFill>
                          <a:effectLst/>
                          <a:latin typeface="Arial" pitchFamily="34" charset="0"/>
                          <a:ea typeface="黑体" pitchFamily="49" charset="-122"/>
                        </a:rPr>
                        <a:t>9</a:t>
                      </a:r>
                      <a:r>
                        <a:rPr kumimoji="0" lang="en-US" sz="2400" b="0" i="0" u="none" strike="noStrike" cap="none" normalizeH="0" baseline="30000" smtClean="0">
                          <a:ln>
                            <a:noFill/>
                          </a:ln>
                          <a:solidFill>
                            <a:schemeClr val="tx1"/>
                          </a:solidFill>
                          <a:effectLst/>
                          <a:latin typeface="Arial" pitchFamily="34" charset="0"/>
                          <a:ea typeface="黑体" pitchFamily="49" charset="-122"/>
                        </a:rPr>
                        <a:t>th</a:t>
                      </a:r>
                      <a:r>
                        <a:rPr kumimoji="0" lang="en-US" sz="2400" b="0" i="0" u="none" strike="noStrike" cap="none" normalizeH="0" baseline="0" smtClean="0">
                          <a:ln>
                            <a:noFill/>
                          </a:ln>
                          <a:solidFill>
                            <a:schemeClr val="tx1"/>
                          </a:solidFill>
                          <a:effectLst/>
                          <a:latin typeface="Arial" pitchFamily="34" charset="0"/>
                          <a:ea typeface="黑体" pitchFamily="49" charset="-122"/>
                        </a:rPr>
                        <a:t> Road</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a:pPr>
                      <a:r>
                        <a:rPr kumimoji="0" lang="en-US" sz="2400" b="0" i="0" u="none" strike="noStrike" cap="none" normalizeH="0" baseline="0" dirty="0" smtClean="0">
                          <a:ln>
                            <a:noFill/>
                          </a:ln>
                          <a:solidFill>
                            <a:schemeClr val="tx1"/>
                          </a:solidFill>
                          <a:effectLst/>
                          <a:latin typeface="Arial" pitchFamily="34" charset="0"/>
                          <a:ea typeface="黑体" pitchFamily="49" charset="-122"/>
                        </a:rPr>
                        <a:t>New York</a:t>
                      </a:r>
                      <a:endParaRPr kumimoji="0" lang="en-US" altLang="zh-CN" sz="2400" b="0" i="0" u="none" strike="noStrike" cap="none" normalizeH="0" baseline="0" dirty="0" smtClean="0">
                        <a:ln>
                          <a:noFill/>
                        </a:ln>
                        <a:solidFill>
                          <a:schemeClr val="tx1"/>
                        </a:solidFill>
                        <a:effectLst/>
                        <a:latin typeface="Arial"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0" i="0" u="none" strike="noStrike" cap="none" normalizeH="0" baseline="0" smtClean="0">
                          <a:ln>
                            <a:noFill/>
                          </a:ln>
                          <a:solidFill>
                            <a:schemeClr val="tx1"/>
                          </a:solidFill>
                          <a:effectLst/>
                          <a:latin typeface="Arial" pitchFamily="34" charset="0"/>
                          <a:ea typeface="黑体" pitchFamily="49" charset="-122"/>
                        </a:rPr>
                        <a:t>US</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466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0" i="0" u="none" strike="noStrike" cap="none" normalizeH="0" baseline="0" smtClean="0">
                          <a:ln>
                            <a:noFill/>
                          </a:ln>
                          <a:solidFill>
                            <a:schemeClr val="tx1"/>
                          </a:solidFill>
                          <a:effectLst/>
                          <a:latin typeface="Arial" pitchFamily="34" charset="0"/>
                          <a:ea typeface="黑体" pitchFamily="49" charset="-122"/>
                        </a:rPr>
                        <a:t>Bob Simmons</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0" i="0" u="none" strike="noStrike" cap="none" normalizeH="0" baseline="0" smtClean="0">
                          <a:ln>
                            <a:noFill/>
                          </a:ln>
                          <a:solidFill>
                            <a:schemeClr val="tx1"/>
                          </a:solidFill>
                          <a:effectLst/>
                          <a:latin typeface="Arial" pitchFamily="34" charset="0"/>
                          <a:ea typeface="黑体" pitchFamily="49" charset="-122"/>
                        </a:rPr>
                        <a:t>12</a:t>
                      </a:r>
                      <a:r>
                        <a:rPr kumimoji="0" lang="en-US" sz="2400" b="0" i="0" u="none" strike="noStrike" cap="none" normalizeH="0" baseline="30000" smtClean="0">
                          <a:ln>
                            <a:noFill/>
                          </a:ln>
                          <a:solidFill>
                            <a:schemeClr val="tx1"/>
                          </a:solidFill>
                          <a:effectLst/>
                          <a:latin typeface="Arial" pitchFamily="34" charset="0"/>
                          <a:ea typeface="黑体" pitchFamily="49" charset="-122"/>
                        </a:rPr>
                        <a:t>th</a:t>
                      </a:r>
                      <a:r>
                        <a:rPr kumimoji="0" lang="en-US" sz="2400" b="0" i="0" u="none" strike="noStrike" cap="none" normalizeH="0" baseline="0" smtClean="0">
                          <a:ln>
                            <a:noFill/>
                          </a:ln>
                          <a:solidFill>
                            <a:schemeClr val="tx1"/>
                          </a:solidFill>
                          <a:effectLst/>
                          <a:latin typeface="Arial" pitchFamily="34" charset="0"/>
                          <a:ea typeface="黑体" pitchFamily="49" charset="-122"/>
                        </a:rPr>
                        <a:t> Street</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黑体" pitchFamily="49" charset="-122"/>
                        </a:rPr>
                        <a:t>New York</a:t>
                      </a:r>
                      <a:endParaRPr kumimoji="0" lang="en-US" altLang="zh-CN" sz="2400" b="0" i="0" u="none" strike="noStrike" cap="none" normalizeH="0" baseline="0" dirty="0" smtClean="0">
                        <a:ln>
                          <a:noFill/>
                        </a:ln>
                        <a:solidFill>
                          <a:schemeClr val="tx1"/>
                        </a:solidFill>
                        <a:effectLst/>
                        <a:latin typeface="Arial"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0" i="0" u="none" strike="noStrike" cap="none" normalizeH="0" baseline="0" smtClean="0">
                          <a:ln>
                            <a:noFill/>
                          </a:ln>
                          <a:solidFill>
                            <a:schemeClr val="tx1"/>
                          </a:solidFill>
                          <a:effectLst/>
                          <a:latin typeface="Arial" pitchFamily="34" charset="0"/>
                          <a:ea typeface="黑体" pitchFamily="49" charset="-122"/>
                        </a:rPr>
                        <a:t>US</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071">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0" i="0" u="none" strike="noStrike" cap="none" normalizeH="0" baseline="0" smtClean="0">
                          <a:ln>
                            <a:noFill/>
                          </a:ln>
                          <a:solidFill>
                            <a:schemeClr val="tx1"/>
                          </a:solidFill>
                          <a:effectLst/>
                          <a:latin typeface="Arial" pitchFamily="34" charset="0"/>
                          <a:ea typeface="黑体" pitchFamily="49" charset="-122"/>
                        </a:rPr>
                        <a:t>Jim Taylor</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0" i="0" u="none" strike="noStrike" cap="none" normalizeH="0" baseline="0" smtClean="0">
                          <a:ln>
                            <a:noFill/>
                          </a:ln>
                          <a:solidFill>
                            <a:schemeClr val="tx1"/>
                          </a:solidFill>
                          <a:effectLst/>
                          <a:latin typeface="Arial" pitchFamily="34" charset="0"/>
                          <a:ea typeface="黑体" pitchFamily="49" charset="-122"/>
                        </a:rPr>
                        <a:t>53</a:t>
                      </a:r>
                      <a:r>
                        <a:rPr kumimoji="0" lang="en-US" sz="2400" b="0" i="0" u="none" strike="noStrike" cap="none" normalizeH="0" baseline="30000" smtClean="0">
                          <a:ln>
                            <a:noFill/>
                          </a:ln>
                          <a:solidFill>
                            <a:schemeClr val="tx1"/>
                          </a:solidFill>
                          <a:effectLst/>
                          <a:latin typeface="Arial" pitchFamily="34" charset="0"/>
                          <a:ea typeface="黑体" pitchFamily="49" charset="-122"/>
                        </a:rPr>
                        <a:t>rd</a:t>
                      </a:r>
                      <a:r>
                        <a:rPr kumimoji="0" lang="en-US" sz="2400" b="0" i="0" u="none" strike="noStrike" cap="none" normalizeH="0" baseline="0" smtClean="0">
                          <a:ln>
                            <a:noFill/>
                          </a:ln>
                          <a:solidFill>
                            <a:schemeClr val="tx1"/>
                          </a:solidFill>
                          <a:effectLst/>
                          <a:latin typeface="Arial" pitchFamily="34" charset="0"/>
                          <a:ea typeface="黑体" pitchFamily="49" charset="-122"/>
                        </a:rPr>
                        <a:t> Road</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0" i="0" u="none" strike="noStrike" cap="none" normalizeH="0" baseline="0" smtClean="0">
                          <a:ln>
                            <a:noFill/>
                          </a:ln>
                          <a:solidFill>
                            <a:schemeClr val="tx1"/>
                          </a:solidFill>
                          <a:effectLst/>
                          <a:latin typeface="Arial" pitchFamily="34" charset="0"/>
                          <a:ea typeface="黑体" pitchFamily="49" charset="-122"/>
                        </a:rPr>
                        <a:t>New York</a:t>
                      </a:r>
                      <a:endParaRPr kumimoji="0" lang="en-US" altLang="zh-CN" sz="2400" b="0" i="0" u="none" strike="noStrike" cap="none" normalizeH="0" baseline="0" smtClean="0">
                        <a:ln>
                          <a:noFill/>
                        </a:ln>
                        <a:solidFill>
                          <a:schemeClr val="tx1"/>
                        </a:solidFill>
                        <a:effectLst/>
                        <a:latin typeface="Arial"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ea typeface="黑体" pitchFamily="49" charset="-122"/>
                        </a:rPr>
                        <a:t>US</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219162" name="Picture 26" descr="j02920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0113" y="4941888"/>
            <a:ext cx="1441450" cy="137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9163" name="AutoShape 27"/>
          <p:cNvCxnSpPr>
            <a:cxnSpLocks noChangeShapeType="1"/>
          </p:cNvCxnSpPr>
          <p:nvPr/>
        </p:nvCxnSpPr>
        <p:spPr bwMode="auto">
          <a:xfrm rot="5400000" flipH="1" flipV="1">
            <a:off x="107156" y="3607595"/>
            <a:ext cx="2428875" cy="214312"/>
          </a:xfrm>
          <a:prstGeom prst="curvedConnector3">
            <a:avLst>
              <a:gd name="adj1" fmla="val 99148"/>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9165" name="AutoShape 29"/>
          <p:cNvSpPr>
            <a:spLocks noChangeArrowheads="1"/>
          </p:cNvSpPr>
          <p:nvPr/>
        </p:nvSpPr>
        <p:spPr bwMode="auto">
          <a:xfrm>
            <a:off x="684213" y="2060575"/>
            <a:ext cx="1509712" cy="431800"/>
          </a:xfrm>
          <a:prstGeom prst="flowChartProcess">
            <a:avLst/>
          </a:prstGeom>
          <a:gradFill rotWithShape="1">
            <a:gsLst>
              <a:gs pos="0">
                <a:srgbClr val="FFCC00">
                  <a:alpha val="70000"/>
                </a:srgbClr>
              </a:gs>
              <a:gs pos="100000">
                <a:srgbClr val="FFFFFF"/>
              </a:gs>
            </a:gsLst>
            <a:lin ang="5400000" scaled="1"/>
          </a:gradFill>
          <a:ln w="9525">
            <a:solidFill>
              <a:schemeClr val="tx1"/>
            </a:solidFill>
            <a:miter lim="800000"/>
            <a:headEnd/>
            <a:tailEnd/>
          </a:ln>
        </p:spPr>
        <p:txBody>
          <a:bodyPr anchor="ctr"/>
          <a:lstStyle/>
          <a:p>
            <a:r>
              <a:rPr lang="zh-CN" altLang="en-US" sz="2000">
                <a:ea typeface="黑体" pitchFamily="49" charset="-122"/>
              </a:rPr>
              <a:t>只访问 </a:t>
            </a:r>
            <a:r>
              <a:rPr lang="en-US" altLang="zh-CN" sz="2000">
                <a:ea typeface="黑体" pitchFamily="49" charset="-122"/>
              </a:rPr>
              <a:t>P1</a:t>
            </a:r>
          </a:p>
        </p:txBody>
      </p:sp>
      <p:sp>
        <p:nvSpPr>
          <p:cNvPr id="219166" name="AutoShape 30"/>
          <p:cNvSpPr>
            <a:spLocks noChangeArrowheads="1"/>
          </p:cNvSpPr>
          <p:nvPr/>
        </p:nvSpPr>
        <p:spPr bwMode="auto">
          <a:xfrm>
            <a:off x="7667625" y="2492375"/>
            <a:ext cx="1296988" cy="360363"/>
          </a:xfrm>
          <a:prstGeom prst="flowChartProcess">
            <a:avLst/>
          </a:prstGeom>
          <a:gradFill rotWithShape="1">
            <a:gsLst>
              <a:gs pos="0">
                <a:srgbClr val="FFCC00">
                  <a:alpha val="70000"/>
                </a:srgbClr>
              </a:gs>
              <a:gs pos="100000">
                <a:srgbClr val="FFFFFF"/>
              </a:gs>
            </a:gsLst>
            <a:lin ang="5400000" scaled="1"/>
          </a:gradFill>
          <a:ln w="9525">
            <a:solidFill>
              <a:schemeClr val="tx1"/>
            </a:solidFill>
            <a:miter lim="800000"/>
            <a:headEnd/>
            <a:tailEnd/>
          </a:ln>
        </p:spPr>
        <p:txBody>
          <a:bodyPr anchor="ctr"/>
          <a:lstStyle/>
          <a:p>
            <a:pPr algn="ctr"/>
            <a:r>
              <a:rPr lang="en-US" altLang="zh-CN" sz="2000">
                <a:ea typeface="黑体" pitchFamily="49" charset="-122"/>
              </a:rPr>
              <a:t>P1 </a:t>
            </a:r>
            <a:r>
              <a:rPr lang="zh-CN" altLang="en-US" sz="2000">
                <a:ea typeface="黑体" pitchFamily="49" charset="-122"/>
              </a:rPr>
              <a:t>分区</a:t>
            </a:r>
          </a:p>
        </p:txBody>
      </p:sp>
      <p:sp>
        <p:nvSpPr>
          <p:cNvPr id="219167" name="AutoShape 31"/>
          <p:cNvSpPr>
            <a:spLocks noChangeArrowheads="1"/>
          </p:cNvSpPr>
          <p:nvPr/>
        </p:nvSpPr>
        <p:spPr bwMode="auto">
          <a:xfrm>
            <a:off x="7667625" y="4437063"/>
            <a:ext cx="1296988" cy="360362"/>
          </a:xfrm>
          <a:prstGeom prst="flowChartProcess">
            <a:avLst/>
          </a:prstGeom>
          <a:gradFill rotWithShape="1">
            <a:gsLst>
              <a:gs pos="0">
                <a:srgbClr val="FFCC00">
                  <a:alpha val="70000"/>
                </a:srgbClr>
              </a:gs>
              <a:gs pos="100000">
                <a:srgbClr val="FFFFFF"/>
              </a:gs>
            </a:gsLst>
            <a:lin ang="5400000" scaled="1"/>
          </a:gradFill>
          <a:ln w="9525">
            <a:solidFill>
              <a:schemeClr val="tx1"/>
            </a:solidFill>
            <a:miter lim="800000"/>
            <a:headEnd/>
            <a:tailEnd/>
          </a:ln>
        </p:spPr>
        <p:txBody>
          <a:bodyPr anchor="ctr"/>
          <a:lstStyle/>
          <a:p>
            <a:pPr algn="ctr"/>
            <a:r>
              <a:rPr lang="en-US" altLang="zh-CN" sz="2000">
                <a:ea typeface="黑体" pitchFamily="49" charset="-122"/>
              </a:rPr>
              <a:t>P2 </a:t>
            </a:r>
            <a:r>
              <a:rPr lang="zh-CN" altLang="en-US" sz="2000">
                <a:ea typeface="黑体" pitchFamily="49" charset="-122"/>
              </a:rPr>
              <a:t>分区</a:t>
            </a:r>
          </a:p>
        </p:txBody>
      </p:sp>
      <p:sp>
        <p:nvSpPr>
          <p:cNvPr id="219168" name="Line 32"/>
          <p:cNvSpPr>
            <a:spLocks noChangeShapeType="1"/>
          </p:cNvSpPr>
          <p:nvPr/>
        </p:nvSpPr>
        <p:spPr bwMode="auto">
          <a:xfrm>
            <a:off x="1979613" y="3500438"/>
            <a:ext cx="67691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18" name="AutoShape 27"/>
          <p:cNvCxnSpPr>
            <a:cxnSpLocks noChangeShapeType="1"/>
          </p:cNvCxnSpPr>
          <p:nvPr/>
        </p:nvCxnSpPr>
        <p:spPr bwMode="auto">
          <a:xfrm rot="5400000" flipH="1" flipV="1">
            <a:off x="1482726" y="4495800"/>
            <a:ext cx="584200" cy="307975"/>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9" name="AutoShape 29"/>
          <p:cNvSpPr>
            <a:spLocks noChangeArrowheads="1"/>
          </p:cNvSpPr>
          <p:nvPr/>
        </p:nvSpPr>
        <p:spPr bwMode="auto">
          <a:xfrm>
            <a:off x="928688" y="3857625"/>
            <a:ext cx="1509712" cy="431800"/>
          </a:xfrm>
          <a:prstGeom prst="flowChartProcess">
            <a:avLst/>
          </a:prstGeom>
          <a:gradFill rotWithShape="1">
            <a:gsLst>
              <a:gs pos="0">
                <a:srgbClr val="FFCC00">
                  <a:alpha val="70000"/>
                </a:srgbClr>
              </a:gs>
              <a:gs pos="100000">
                <a:srgbClr val="FFFFFF"/>
              </a:gs>
            </a:gsLst>
            <a:lin ang="5400000" scaled="1"/>
          </a:gradFill>
          <a:ln w="9525">
            <a:solidFill>
              <a:schemeClr val="tx1"/>
            </a:solidFill>
            <a:miter lim="800000"/>
            <a:headEnd/>
            <a:tailEnd/>
          </a:ln>
        </p:spPr>
        <p:txBody>
          <a:bodyPr anchor="ctr"/>
          <a:lstStyle/>
          <a:p>
            <a:r>
              <a:rPr lang="zh-CN" altLang="en-US" sz="2000">
                <a:ea typeface="黑体" pitchFamily="49" charset="-122"/>
              </a:rPr>
              <a:t>只访问 </a:t>
            </a:r>
            <a:r>
              <a:rPr lang="en-US" altLang="zh-CN" sz="2000">
                <a:ea typeface="黑体" pitchFamily="49" charset="-122"/>
              </a:rPr>
              <a:t>P2</a:t>
            </a:r>
          </a:p>
        </p:txBody>
      </p:sp>
      <p:sp>
        <p:nvSpPr>
          <p:cNvPr id="14" name="矩形 13"/>
          <p:cNvSpPr/>
          <p:nvPr/>
        </p:nvSpPr>
        <p:spPr>
          <a:xfrm>
            <a:off x="5857875" y="1357313"/>
            <a:ext cx="1143000" cy="428625"/>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dirty="0">
              <a:solidFill>
                <a:srgbClr val="FF0000"/>
              </a:solidFill>
            </a:endParaRPr>
          </a:p>
        </p:txBody>
      </p:sp>
      <p:sp>
        <p:nvSpPr>
          <p:cNvPr id="15" name="灯片编号占位符 14"/>
          <p:cNvSpPr>
            <a:spLocks noGrp="1"/>
          </p:cNvSpPr>
          <p:nvPr>
            <p:ph type="sldNum" sz="quarter" idx="10"/>
          </p:nvPr>
        </p:nvSpPr>
        <p:spPr/>
        <p:txBody>
          <a:bodyPr/>
          <a:lstStyle/>
          <a:p>
            <a:pPr>
              <a:defRPr/>
            </a:pPr>
            <a:fld id="{B46F1C6C-1131-4A6A-8D25-C66B598E60FD}" type="slidenum">
              <a:rPr lang="zh-CN" altLang="en-US" smtClean="0"/>
              <a:pPr>
                <a:defRPr/>
              </a:pPr>
              <a:t>39</a:t>
            </a:fld>
            <a:r>
              <a:rPr lang="en-US" altLang="zh-CN" smtClean="0"/>
              <a:t>/48</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nodeType="clickEffect">
                                  <p:stCondLst>
                                    <p:cond delay="0"/>
                                  </p:stCondLst>
                                  <p:childTnLst>
                                    <p:animEffect transition="out" filter="fade">
                                      <p:cBhvr>
                                        <p:cTn id="6" dur="500"/>
                                        <p:tgtEl>
                                          <p:spTgt spid="219139">
                                            <p:txEl>
                                              <p:pRg st="0" end="0"/>
                                            </p:txEl>
                                          </p:spTgt>
                                        </p:tgtEl>
                                      </p:cBhvr>
                                    </p:animEffect>
                                    <p:set>
                                      <p:cBhvr>
                                        <p:cTn id="7" dur="1" fill="hold">
                                          <p:stCondLst>
                                            <p:cond delay="499"/>
                                          </p:stCondLst>
                                        </p:cTn>
                                        <p:tgtEl>
                                          <p:spTgt spid="219139">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19139">
                                            <p:txEl>
                                              <p:pRg st="1" end="1"/>
                                            </p:txEl>
                                          </p:spTgt>
                                        </p:tgtEl>
                                      </p:cBhvr>
                                    </p:animEffect>
                                    <p:set>
                                      <p:cBhvr>
                                        <p:cTn id="10" dur="1" fill="hold">
                                          <p:stCondLst>
                                            <p:cond delay="499"/>
                                          </p:stCondLst>
                                        </p:cTn>
                                        <p:tgtEl>
                                          <p:spTgt spid="219139">
                                            <p:txEl>
                                              <p:pRg st="1" end="1"/>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219139">
                                            <p:txEl>
                                              <p:pRg st="2" end="2"/>
                                            </p:txEl>
                                          </p:spTgt>
                                        </p:tgtEl>
                                      </p:cBhvr>
                                    </p:animEffect>
                                    <p:set>
                                      <p:cBhvr>
                                        <p:cTn id="13" dur="1" fill="hold">
                                          <p:stCondLst>
                                            <p:cond delay="499"/>
                                          </p:stCondLst>
                                        </p:cTn>
                                        <p:tgtEl>
                                          <p:spTgt spid="219139">
                                            <p:txEl>
                                              <p:pRg st="2" end="2"/>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219139">
                                            <p:txEl>
                                              <p:pRg st="3" end="3"/>
                                            </p:txEl>
                                          </p:spTgt>
                                        </p:tgtEl>
                                      </p:cBhvr>
                                    </p:animEffect>
                                    <p:set>
                                      <p:cBhvr>
                                        <p:cTn id="16" dur="1" fill="hold">
                                          <p:stCondLst>
                                            <p:cond delay="499"/>
                                          </p:stCondLst>
                                        </p:cTn>
                                        <p:tgtEl>
                                          <p:spTgt spid="219139">
                                            <p:txEl>
                                              <p:pRg st="3" end="3"/>
                                            </p:txEl>
                                          </p:spTgt>
                                        </p:tgtEl>
                                        <p:attrNameLst>
                                          <p:attrName>style.visibility</p:attrName>
                                        </p:attrNameLst>
                                      </p:cBhvr>
                                      <p:to>
                                        <p:strVal val="hidden"/>
                                      </p:to>
                                    </p:set>
                                  </p:childTnLst>
                                </p:cTn>
                              </p:par>
                            </p:childTnLst>
                          </p:cTn>
                        </p:par>
                        <p:par>
                          <p:cTn id="17" fill="hold" nodeType="afterGroup">
                            <p:stCondLst>
                              <p:cond delay="500"/>
                            </p:stCondLst>
                            <p:childTnLst>
                              <p:par>
                                <p:cTn id="18" presetID="3" presetClass="entr" presetSubtype="10" fill="hold" nodeType="afterEffect">
                                  <p:stCondLst>
                                    <p:cond delay="0"/>
                                  </p:stCondLst>
                                  <p:childTnLst>
                                    <p:set>
                                      <p:cBhvr>
                                        <p:cTn id="19" dur="1" fill="hold">
                                          <p:stCondLst>
                                            <p:cond delay="0"/>
                                          </p:stCondLst>
                                        </p:cTn>
                                        <p:tgtEl>
                                          <p:spTgt spid="219243"/>
                                        </p:tgtEl>
                                        <p:attrNameLst>
                                          <p:attrName>style.visibility</p:attrName>
                                        </p:attrNameLst>
                                      </p:cBhvr>
                                      <p:to>
                                        <p:strVal val="visible"/>
                                      </p:to>
                                    </p:set>
                                    <p:animEffect transition="in" filter="blinds(horizontal)">
                                      <p:cBhvr>
                                        <p:cTn id="20" dur="500"/>
                                        <p:tgtEl>
                                          <p:spTgt spid="219243"/>
                                        </p:tgtEl>
                                      </p:cBhvr>
                                    </p:animEffect>
                                  </p:childTnLst>
                                </p:cTn>
                              </p:par>
                            </p:childTnLst>
                          </p:cTn>
                        </p:par>
                        <p:par>
                          <p:cTn id="21" fill="hold" nodeType="afterGroup">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up)">
                                      <p:cBhvr>
                                        <p:cTn id="24" dur="500"/>
                                        <p:tgtEl>
                                          <p:spTgt spid="14"/>
                                        </p:tgtEl>
                                      </p:cBhvr>
                                    </p:animEffect>
                                  </p:childTnLst>
                                </p:cTn>
                              </p:par>
                            </p:childTnLst>
                          </p:cTn>
                        </p:par>
                        <p:par>
                          <p:cTn id="25" fill="hold" nodeType="afterGroup">
                            <p:stCondLst>
                              <p:cond delay="1500"/>
                            </p:stCondLst>
                            <p:childTnLst>
                              <p:par>
                                <p:cTn id="26" presetID="3" presetClass="entr" presetSubtype="10" fill="hold" grpId="0" nodeType="afterEffect">
                                  <p:stCondLst>
                                    <p:cond delay="0"/>
                                  </p:stCondLst>
                                  <p:childTnLst>
                                    <p:set>
                                      <p:cBhvr>
                                        <p:cTn id="27" dur="1" fill="hold">
                                          <p:stCondLst>
                                            <p:cond delay="0"/>
                                          </p:stCondLst>
                                        </p:cTn>
                                        <p:tgtEl>
                                          <p:spTgt spid="219166"/>
                                        </p:tgtEl>
                                        <p:attrNameLst>
                                          <p:attrName>style.visibility</p:attrName>
                                        </p:attrNameLst>
                                      </p:cBhvr>
                                      <p:to>
                                        <p:strVal val="visible"/>
                                      </p:to>
                                    </p:set>
                                    <p:animEffect transition="in" filter="blinds(horizontal)">
                                      <p:cBhvr>
                                        <p:cTn id="28" dur="1000"/>
                                        <p:tgtEl>
                                          <p:spTgt spid="219166"/>
                                        </p:tgtEl>
                                      </p:cBhvr>
                                    </p:animEffect>
                                  </p:childTnLst>
                                </p:cTn>
                              </p:par>
                            </p:childTnLst>
                          </p:cTn>
                        </p:par>
                        <p:par>
                          <p:cTn id="29" fill="hold" nodeType="afterGroup">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219168"/>
                                        </p:tgtEl>
                                        <p:attrNameLst>
                                          <p:attrName>style.visibility</p:attrName>
                                        </p:attrNameLst>
                                      </p:cBhvr>
                                      <p:to>
                                        <p:strVal val="visible"/>
                                      </p:to>
                                    </p:set>
                                    <p:animEffect transition="in" filter="wipe(left)">
                                      <p:cBhvr>
                                        <p:cTn id="32" dur="1000"/>
                                        <p:tgtEl>
                                          <p:spTgt spid="219168"/>
                                        </p:tgtEl>
                                      </p:cBhvr>
                                    </p:animEffect>
                                  </p:childTnLst>
                                </p:cTn>
                              </p:par>
                            </p:childTnLst>
                          </p:cTn>
                        </p:par>
                        <p:par>
                          <p:cTn id="33" fill="hold" nodeType="afterGroup">
                            <p:stCondLst>
                              <p:cond delay="3500"/>
                            </p:stCondLst>
                            <p:childTnLst>
                              <p:par>
                                <p:cTn id="34" presetID="3" presetClass="entr" presetSubtype="10" fill="hold" grpId="0" nodeType="afterEffect">
                                  <p:stCondLst>
                                    <p:cond delay="0"/>
                                  </p:stCondLst>
                                  <p:childTnLst>
                                    <p:set>
                                      <p:cBhvr>
                                        <p:cTn id="35" dur="1" fill="hold">
                                          <p:stCondLst>
                                            <p:cond delay="0"/>
                                          </p:stCondLst>
                                        </p:cTn>
                                        <p:tgtEl>
                                          <p:spTgt spid="219167"/>
                                        </p:tgtEl>
                                        <p:attrNameLst>
                                          <p:attrName>style.visibility</p:attrName>
                                        </p:attrNameLst>
                                      </p:cBhvr>
                                      <p:to>
                                        <p:strVal val="visible"/>
                                      </p:to>
                                    </p:set>
                                    <p:animEffect transition="in" filter="blinds(horizontal)">
                                      <p:cBhvr>
                                        <p:cTn id="36" dur="1000"/>
                                        <p:tgtEl>
                                          <p:spTgt spid="21916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nodeType="clickEffect">
                                  <p:stCondLst>
                                    <p:cond delay="0"/>
                                  </p:stCondLst>
                                  <p:childTnLst>
                                    <p:set>
                                      <p:cBhvr>
                                        <p:cTn id="40" dur="1" fill="hold">
                                          <p:stCondLst>
                                            <p:cond delay="0"/>
                                          </p:stCondLst>
                                        </p:cTn>
                                        <p:tgtEl>
                                          <p:spTgt spid="219162"/>
                                        </p:tgtEl>
                                        <p:attrNameLst>
                                          <p:attrName>style.visibility</p:attrName>
                                        </p:attrNameLst>
                                      </p:cBhvr>
                                      <p:to>
                                        <p:strVal val="visible"/>
                                      </p:to>
                                    </p:set>
                                    <p:animEffect transition="in" filter="wipe(down)">
                                      <p:cBhvr>
                                        <p:cTn id="41" dur="500"/>
                                        <p:tgtEl>
                                          <p:spTgt spid="219162"/>
                                        </p:tgtEl>
                                      </p:cBhvr>
                                    </p:animEffect>
                                  </p:childTnLst>
                                </p:cTn>
                              </p:par>
                            </p:childTnLst>
                          </p:cTn>
                        </p:par>
                        <p:par>
                          <p:cTn id="42" fill="hold" nodeType="afterGroup">
                            <p:stCondLst>
                              <p:cond delay="500"/>
                            </p:stCondLst>
                            <p:childTnLst>
                              <p:par>
                                <p:cTn id="43" presetID="22" presetClass="entr" presetSubtype="4" fill="hold" nodeType="afterEffect">
                                  <p:stCondLst>
                                    <p:cond delay="0"/>
                                  </p:stCondLst>
                                  <p:childTnLst>
                                    <p:set>
                                      <p:cBhvr>
                                        <p:cTn id="44" dur="1" fill="hold">
                                          <p:stCondLst>
                                            <p:cond delay="0"/>
                                          </p:stCondLst>
                                        </p:cTn>
                                        <p:tgtEl>
                                          <p:spTgt spid="219163"/>
                                        </p:tgtEl>
                                        <p:attrNameLst>
                                          <p:attrName>style.visibility</p:attrName>
                                        </p:attrNameLst>
                                      </p:cBhvr>
                                      <p:to>
                                        <p:strVal val="visible"/>
                                      </p:to>
                                    </p:set>
                                    <p:animEffect transition="in" filter="wipe(down)">
                                      <p:cBhvr>
                                        <p:cTn id="45" dur="1000"/>
                                        <p:tgtEl>
                                          <p:spTgt spid="219163"/>
                                        </p:tgtEl>
                                      </p:cBhvr>
                                    </p:animEffect>
                                  </p:childTnLst>
                                </p:cTn>
                              </p:par>
                            </p:childTnLst>
                          </p:cTn>
                        </p:par>
                        <p:par>
                          <p:cTn id="46" fill="hold" nodeType="afterGroup">
                            <p:stCondLst>
                              <p:cond delay="1500"/>
                            </p:stCondLst>
                            <p:childTnLst>
                              <p:par>
                                <p:cTn id="47" presetID="3" presetClass="entr" presetSubtype="10" fill="hold" grpId="0" nodeType="afterEffect">
                                  <p:stCondLst>
                                    <p:cond delay="0"/>
                                  </p:stCondLst>
                                  <p:childTnLst>
                                    <p:set>
                                      <p:cBhvr>
                                        <p:cTn id="48" dur="1" fill="hold">
                                          <p:stCondLst>
                                            <p:cond delay="0"/>
                                          </p:stCondLst>
                                        </p:cTn>
                                        <p:tgtEl>
                                          <p:spTgt spid="219165"/>
                                        </p:tgtEl>
                                        <p:attrNameLst>
                                          <p:attrName>style.visibility</p:attrName>
                                        </p:attrNameLst>
                                      </p:cBhvr>
                                      <p:to>
                                        <p:strVal val="visible"/>
                                      </p:to>
                                    </p:set>
                                    <p:animEffect transition="in" filter="blinds(horizontal)">
                                      <p:cBhvr>
                                        <p:cTn id="49" dur="1000"/>
                                        <p:tgtEl>
                                          <p:spTgt spid="219165"/>
                                        </p:tgtEl>
                                      </p:cBhvr>
                                    </p:animEffect>
                                  </p:childTnLst>
                                </p:cTn>
                              </p:par>
                            </p:childTnLst>
                          </p:cTn>
                        </p:par>
                        <p:par>
                          <p:cTn id="50" fill="hold" nodeType="afterGroup">
                            <p:stCondLst>
                              <p:cond delay="2500"/>
                            </p:stCondLst>
                            <p:childTnLst>
                              <p:par>
                                <p:cTn id="51" presetID="22" presetClass="entr" presetSubtype="4" fill="hold" nodeType="after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ipe(down)">
                                      <p:cBhvr>
                                        <p:cTn id="53" dur="1000"/>
                                        <p:tgtEl>
                                          <p:spTgt spid="18"/>
                                        </p:tgtEl>
                                      </p:cBhvr>
                                    </p:animEffect>
                                  </p:childTnLst>
                                </p:cTn>
                              </p:par>
                            </p:childTnLst>
                          </p:cTn>
                        </p:par>
                        <p:par>
                          <p:cTn id="54" fill="hold" nodeType="afterGroup">
                            <p:stCondLst>
                              <p:cond delay="3500"/>
                            </p:stCondLst>
                            <p:childTnLst>
                              <p:par>
                                <p:cTn id="55" presetID="3" presetClass="entr" presetSubtype="10" fill="hold" grpId="0" nodeType="after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blinds(horizontal)">
                                      <p:cBhvr>
                                        <p:cTn id="57"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65" grpId="0" animBg="1"/>
      <p:bldP spid="219166" grpId="0" animBg="1"/>
      <p:bldP spid="219167" grpId="0" animBg="1"/>
      <p:bldP spid="219168" grpId="0" animBg="1"/>
      <p:bldP spid="19"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7"/>
          <p:cNvSpPr>
            <a:spLocks noGrp="1" noChangeArrowheads="1"/>
          </p:cNvSpPr>
          <p:nvPr>
            <p:ph type="title"/>
          </p:nvPr>
        </p:nvSpPr>
        <p:spPr>
          <a:xfrm>
            <a:off x="7164388" y="285750"/>
            <a:ext cx="1800225" cy="523875"/>
          </a:xfrm>
        </p:spPr>
        <p:txBody>
          <a:bodyPr/>
          <a:lstStyle/>
          <a:p>
            <a:pPr>
              <a:defRPr/>
            </a:pPr>
            <a:r>
              <a:rPr smtClean="0"/>
              <a:t>本章任务</a:t>
            </a:r>
            <a:endParaRPr dirty="0" smtClean="0"/>
          </a:p>
        </p:txBody>
      </p:sp>
      <p:sp>
        <p:nvSpPr>
          <p:cNvPr id="481282" name="Rectangle 2"/>
          <p:cNvSpPr>
            <a:spLocks noGrp="1" noChangeArrowheads="1"/>
          </p:cNvSpPr>
          <p:nvPr>
            <p:ph idx="1"/>
          </p:nvPr>
        </p:nvSpPr>
        <p:spPr>
          <a:xfrm>
            <a:off x="784225" y="1214438"/>
            <a:ext cx="7645400" cy="5143500"/>
          </a:xfrm>
        </p:spPr>
        <p:txBody>
          <a:bodyPr/>
          <a:lstStyle/>
          <a:p>
            <a:pPr>
              <a:defRPr/>
            </a:pPr>
            <a:r>
              <a:rPr lang="zh-CN" altLang="en-US" smtClean="0"/>
              <a:t>创建</a:t>
            </a:r>
            <a:r>
              <a:rPr lang="en-US" altLang="zh-CN" smtClean="0"/>
              <a:t>tp_orders</a:t>
            </a:r>
            <a:r>
              <a:rPr lang="zh-CN" altLang="en-US" smtClean="0"/>
              <a:t>表空间</a:t>
            </a:r>
          </a:p>
          <a:p>
            <a:pPr>
              <a:defRPr/>
            </a:pPr>
            <a:r>
              <a:rPr lang="zh-CN" altLang="en-US" smtClean="0"/>
              <a:t>创建用户</a:t>
            </a:r>
            <a:r>
              <a:rPr lang="en-US" altLang="zh-CN" smtClean="0"/>
              <a:t>A_oe</a:t>
            </a:r>
            <a:r>
              <a:rPr lang="zh-CN" altLang="en-US" smtClean="0"/>
              <a:t>用户并能够访问数据库</a:t>
            </a:r>
          </a:p>
          <a:p>
            <a:pPr>
              <a:defRPr/>
            </a:pPr>
            <a:r>
              <a:rPr lang="zh-CN" altLang="en-US" smtClean="0"/>
              <a:t>实现部门表中部门编号列的自动插入</a:t>
            </a:r>
          </a:p>
          <a:p>
            <a:pPr>
              <a:defRPr/>
            </a:pPr>
            <a:r>
              <a:rPr lang="zh-CN" altLang="en-US" smtClean="0"/>
              <a:t>在</a:t>
            </a:r>
            <a:r>
              <a:rPr lang="en-US" altLang="zh-CN" smtClean="0"/>
              <a:t>A_oe</a:t>
            </a:r>
            <a:r>
              <a:rPr lang="zh-CN" altLang="en-US" smtClean="0"/>
              <a:t>模式下创建</a:t>
            </a:r>
            <a:r>
              <a:rPr lang="en-US" altLang="zh-CN" smtClean="0"/>
              <a:t>A_hr</a:t>
            </a:r>
            <a:r>
              <a:rPr lang="zh-CN" altLang="en-US" smtClean="0"/>
              <a:t>模式下员工表和部门表的同义词</a:t>
            </a:r>
          </a:p>
          <a:p>
            <a:pPr>
              <a:defRPr/>
            </a:pPr>
            <a:r>
              <a:rPr lang="zh-CN" altLang="en-US" smtClean="0"/>
              <a:t>根据列的情况为客户表创建相应索引</a:t>
            </a:r>
          </a:p>
          <a:p>
            <a:pPr>
              <a:defRPr/>
            </a:pPr>
            <a:r>
              <a:rPr lang="zh-CN" altLang="en-US" smtClean="0"/>
              <a:t>根据订单情况，在</a:t>
            </a:r>
            <a:r>
              <a:rPr lang="en-US" altLang="zh-CN" smtClean="0"/>
              <a:t>A_oe</a:t>
            </a:r>
            <a:r>
              <a:rPr lang="zh-CN" altLang="en-US" smtClean="0"/>
              <a:t>模式下创建适合的订单分区表</a:t>
            </a:r>
          </a:p>
          <a:p>
            <a:pPr>
              <a:defRPr/>
            </a:pPr>
            <a:endParaRPr lang="zh-CN" altLang="en-US" dirty="0" smtClean="0"/>
          </a:p>
        </p:txBody>
      </p:sp>
      <p:sp>
        <p:nvSpPr>
          <p:cNvPr id="5" name="灯片编号占位符 4"/>
          <p:cNvSpPr>
            <a:spLocks noGrp="1"/>
          </p:cNvSpPr>
          <p:nvPr>
            <p:ph type="sldNum" sz="quarter" idx="10"/>
          </p:nvPr>
        </p:nvSpPr>
        <p:spPr/>
        <p:txBody>
          <a:bodyPr/>
          <a:lstStyle/>
          <a:p>
            <a:pPr>
              <a:defRPr/>
            </a:pPr>
            <a:fld id="{B46F1C6C-1131-4A6A-8D25-C66B598E60FD}" type="slidenum">
              <a:rPr lang="zh-CN" altLang="en-US" smtClean="0"/>
              <a:pPr>
                <a:defRPr/>
              </a:pPr>
              <a:t>4</a:t>
            </a:fld>
            <a:r>
              <a:rPr lang="en-US" altLang="zh-CN" smtClean="0"/>
              <a:t>/48</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6" name="Rectangle 4"/>
          <p:cNvSpPr>
            <a:spLocks noGrp="1" noChangeArrowheads="1"/>
          </p:cNvSpPr>
          <p:nvPr>
            <p:ph type="title"/>
          </p:nvPr>
        </p:nvSpPr>
        <p:spPr>
          <a:xfrm>
            <a:off x="6156325" y="285750"/>
            <a:ext cx="2808288" cy="523875"/>
          </a:xfrm>
        </p:spPr>
        <p:txBody>
          <a:bodyPr/>
          <a:lstStyle/>
          <a:p>
            <a:pPr>
              <a:defRPr/>
            </a:pPr>
            <a:r>
              <a:rPr smtClean="0"/>
              <a:t>串讲：范围分区</a:t>
            </a:r>
            <a:endParaRPr dirty="0"/>
          </a:p>
        </p:txBody>
      </p:sp>
      <p:sp>
        <p:nvSpPr>
          <p:cNvPr id="146437" name="Rectangle 5"/>
          <p:cNvSpPr>
            <a:spLocks noGrp="1" noChangeArrowheads="1"/>
          </p:cNvSpPr>
          <p:nvPr>
            <p:ph idx="1"/>
          </p:nvPr>
        </p:nvSpPr>
        <p:spPr>
          <a:xfrm>
            <a:off x="784225" y="1214438"/>
            <a:ext cx="7645400" cy="5143500"/>
          </a:xfrm>
        </p:spPr>
        <p:txBody>
          <a:bodyPr/>
          <a:lstStyle/>
          <a:p>
            <a:pPr>
              <a:defRPr/>
            </a:pPr>
            <a:r>
              <a:rPr lang="zh-CN" altLang="en-US" smtClean="0"/>
              <a:t>范围分区</a:t>
            </a:r>
          </a:p>
          <a:p>
            <a:pPr lvl="1">
              <a:defRPr/>
            </a:pPr>
            <a:r>
              <a:rPr lang="zh-CN" altLang="en-US" smtClean="0"/>
              <a:t>以表中的一个列或一组列的值的范围分区</a:t>
            </a:r>
          </a:p>
          <a:p>
            <a:pPr>
              <a:defRPr/>
            </a:pPr>
            <a:endParaRPr lang="zh-CN" altLang="en-US" smtClean="0"/>
          </a:p>
          <a:p>
            <a:pPr>
              <a:defRPr/>
            </a:pPr>
            <a:endParaRPr lang="en-US" altLang="zh-CN" dirty="0"/>
          </a:p>
        </p:txBody>
      </p:sp>
      <p:sp>
        <p:nvSpPr>
          <p:cNvPr id="146459" name="Text Box 27"/>
          <p:cNvSpPr txBox="1">
            <a:spLocks noChangeArrowheads="1"/>
          </p:cNvSpPr>
          <p:nvPr/>
        </p:nvSpPr>
        <p:spPr bwMode="auto">
          <a:xfrm>
            <a:off x="1260475" y="2357438"/>
            <a:ext cx="7127875" cy="3000375"/>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223838" lvl="1" indent="-223838" defTabSz="723900">
              <a:lnSpc>
                <a:spcPct val="150000"/>
              </a:lnSpc>
              <a:buClr>
                <a:schemeClr val="folHlink"/>
              </a:buClr>
              <a:buSzPct val="60000"/>
              <a:tabLst>
                <a:tab pos="444500" algn="l"/>
              </a:tabLst>
              <a:defRPr/>
            </a:pPr>
            <a:r>
              <a:rPr lang="en-US" altLang="zh-CN" b="1" dirty="0" err="1">
                <a:latin typeface="Arial" pitchFamily="34" charset="0"/>
                <a:ea typeface="Arial Unicode MS" pitchFamily="34" charset="-122"/>
                <a:cs typeface="Arial" pitchFamily="34" charset="0"/>
              </a:rPr>
              <a:t>PARTITION BY RANGE (column_name)</a:t>
            </a:r>
          </a:p>
          <a:p>
            <a:pPr marL="223838" lvl="1" indent="-223838" defTabSz="723900">
              <a:lnSpc>
                <a:spcPct val="150000"/>
              </a:lnSpc>
              <a:buClr>
                <a:schemeClr val="folHlink"/>
              </a:buClr>
              <a:buSzPct val="60000"/>
              <a:tabLst>
                <a:tab pos="444500" algn="l"/>
              </a:tabLst>
              <a:defRPr/>
            </a:pPr>
            <a:r>
              <a:rPr lang="en-US" altLang="zh-CN" b="1" dirty="0" err="1">
                <a:latin typeface="Arial" pitchFamily="34" charset="0"/>
                <a:ea typeface="Arial Unicode MS" pitchFamily="34" charset="-122"/>
                <a:cs typeface="Arial" pitchFamily="34" charset="0"/>
              </a:rPr>
              <a:t>(</a:t>
            </a:r>
          </a:p>
          <a:p>
            <a:pPr marL="223838" lvl="1" indent="-223838" defTabSz="723900">
              <a:lnSpc>
                <a:spcPct val="150000"/>
              </a:lnSpc>
              <a:buClr>
                <a:schemeClr val="folHlink"/>
              </a:buClr>
              <a:buSzPct val="60000"/>
              <a:tabLst>
                <a:tab pos="444500" algn="l"/>
              </a:tabLst>
              <a:defRPr/>
            </a:pPr>
            <a:r>
              <a:rPr lang="en-US" altLang="zh-CN" b="1" dirty="0">
                <a:latin typeface="Arial" pitchFamily="34" charset="0"/>
                <a:ea typeface="Arial Unicode MS" pitchFamily="34" charset="-122"/>
                <a:cs typeface="Arial" pitchFamily="34" charset="0"/>
              </a:rPr>
              <a:t>  PARTITION part1 VALUE LESS THAN (range1),</a:t>
            </a:r>
          </a:p>
          <a:p>
            <a:pPr marL="223838" lvl="1" indent="-223838" defTabSz="723900">
              <a:lnSpc>
                <a:spcPct val="150000"/>
              </a:lnSpc>
              <a:buClr>
                <a:schemeClr val="folHlink"/>
              </a:buClr>
              <a:buSzPct val="60000"/>
              <a:tabLst>
                <a:tab pos="444500" algn="l"/>
              </a:tabLst>
              <a:defRPr/>
            </a:pPr>
            <a:r>
              <a:rPr lang="en-US" altLang="zh-CN" b="1" dirty="0">
                <a:latin typeface="Arial" pitchFamily="34" charset="0"/>
                <a:ea typeface="Arial Unicode MS" pitchFamily="34" charset="-122"/>
                <a:cs typeface="Arial" pitchFamily="34" charset="0"/>
              </a:rPr>
              <a:t>  PARTITION part2 VALUE LESS THAN (range2),</a:t>
            </a:r>
          </a:p>
          <a:p>
            <a:pPr marL="223838" lvl="1" indent="-223838" defTabSz="723900">
              <a:lnSpc>
                <a:spcPct val="150000"/>
              </a:lnSpc>
              <a:buClr>
                <a:schemeClr val="folHlink"/>
              </a:buClr>
              <a:buSzPct val="60000"/>
              <a:tabLst>
                <a:tab pos="444500" algn="l"/>
              </a:tabLst>
              <a:defRPr/>
            </a:pPr>
            <a:r>
              <a:rPr lang="en-US" altLang="zh-CN" b="1" dirty="0" err="1">
                <a:latin typeface="Arial" pitchFamily="34" charset="0"/>
                <a:ea typeface="Arial Unicode MS" pitchFamily="34" charset="-122"/>
                <a:cs typeface="Arial" pitchFamily="34" charset="0"/>
              </a:rPr>
              <a:t>  ...</a:t>
            </a:r>
          </a:p>
          <a:p>
            <a:pPr marL="223838" lvl="1" indent="-223838" defTabSz="723900">
              <a:lnSpc>
                <a:spcPct val="150000"/>
              </a:lnSpc>
              <a:buClr>
                <a:schemeClr val="folHlink"/>
              </a:buClr>
              <a:buSzPct val="60000"/>
              <a:tabLst>
                <a:tab pos="444500" algn="l"/>
              </a:tabLst>
              <a:defRPr/>
            </a:pPr>
            <a:r>
              <a:rPr lang="en-US" altLang="zh-CN" b="1" dirty="0">
                <a:latin typeface="Arial" pitchFamily="34" charset="0"/>
                <a:ea typeface="Arial Unicode MS" pitchFamily="34" charset="-122"/>
                <a:cs typeface="Arial" pitchFamily="34" charset="0"/>
              </a:rPr>
              <a:t>  [PARTITION </a:t>
            </a:r>
            <a:r>
              <a:rPr lang="en-US" altLang="zh-CN" b="1" dirty="0" err="1">
                <a:latin typeface="Arial" pitchFamily="34" charset="0"/>
                <a:ea typeface="Arial Unicode MS" pitchFamily="34" charset="-122"/>
                <a:cs typeface="Arial" pitchFamily="34" charset="0"/>
              </a:rPr>
              <a:t>partN</a:t>
            </a:r>
            <a:r>
              <a:rPr lang="en-US" altLang="zh-CN" b="1" dirty="0">
                <a:latin typeface="Arial" pitchFamily="34" charset="0"/>
                <a:ea typeface="Arial Unicode MS" pitchFamily="34" charset="-122"/>
                <a:cs typeface="Arial" pitchFamily="34" charset="0"/>
              </a:rPr>
              <a:t> VALUE LESS THAN (MAXVALUE)]</a:t>
            </a:r>
          </a:p>
          <a:p>
            <a:pPr marL="223838" lvl="1" indent="-223838" defTabSz="723900">
              <a:lnSpc>
                <a:spcPct val="150000"/>
              </a:lnSpc>
              <a:buClr>
                <a:schemeClr val="folHlink"/>
              </a:buClr>
              <a:buSzPct val="60000"/>
              <a:tabLst>
                <a:tab pos="444500" algn="l"/>
              </a:tabLst>
              <a:defRPr/>
            </a:pPr>
            <a:r>
              <a:rPr lang="en-US" altLang="zh-CN" b="1" dirty="0" err="1">
                <a:latin typeface="Arial" pitchFamily="34" charset="0"/>
                <a:ea typeface="Arial Unicode MS" pitchFamily="34" charset="-122"/>
                <a:cs typeface="Arial" pitchFamily="34" charset="0"/>
              </a:rPr>
              <a:t>);</a:t>
            </a:r>
          </a:p>
        </p:txBody>
      </p:sp>
      <p:grpSp>
        <p:nvGrpSpPr>
          <p:cNvPr id="52230" name="组合 5"/>
          <p:cNvGrpSpPr>
            <a:grpSpLocks/>
          </p:cNvGrpSpPr>
          <p:nvPr/>
        </p:nvGrpSpPr>
        <p:grpSpPr bwMode="auto">
          <a:xfrm>
            <a:off x="142875" y="2071678"/>
            <a:ext cx="1087438" cy="430212"/>
            <a:chOff x="3428992" y="5072074"/>
            <a:chExt cx="1358500" cy="538538"/>
          </a:xfrm>
        </p:grpSpPr>
        <p:pic>
          <p:nvPicPr>
            <p:cNvPr id="52244" name="Picture 3" descr="E:\设计支持\模板设计\Y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8992" y="5072074"/>
              <a:ext cx="528254" cy="487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3910913" y="5109831"/>
              <a:ext cx="876579" cy="500781"/>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itchFamily="49" charset="-122"/>
                  <a:ea typeface="黑体" pitchFamily="49" charset="-122"/>
                </a:rPr>
                <a:t>语法</a:t>
              </a:r>
            </a:p>
          </p:txBody>
        </p:sp>
      </p:grpSp>
      <p:sp>
        <p:nvSpPr>
          <p:cNvPr id="12" name="折角形 11"/>
          <p:cNvSpPr/>
          <p:nvPr/>
        </p:nvSpPr>
        <p:spPr bwMode="auto">
          <a:xfrm>
            <a:off x="1285875" y="5500688"/>
            <a:ext cx="4572000" cy="441325"/>
          </a:xfrm>
          <a:prstGeom prst="foldedCorner">
            <a:avLst>
              <a:gd name="adj" fmla="val 3554"/>
            </a:avLst>
          </a:prstGeom>
          <a:solidFill>
            <a:schemeClr val="accent1">
              <a:lumMod val="20000"/>
              <a:lumOff val="80000"/>
            </a:schemeClr>
          </a:solidFill>
          <a:ln w="19050">
            <a:solidFill>
              <a:schemeClr val="accent1"/>
            </a:solidFill>
          </a:ln>
        </p:spPr>
        <p:txBody>
          <a:bodyPr anchor="ctr"/>
          <a:lstStyle/>
          <a:p>
            <a:pPr>
              <a:defRPr/>
            </a:pPr>
            <a:r>
              <a:rPr lang="zh-CN" altLang="en-US" sz="2000" b="1" dirty="0">
                <a:latin typeface="微软雅黑" pitchFamily="34" charset="-122"/>
                <a:ea typeface="微软雅黑" pitchFamily="34" charset="-122"/>
              </a:rPr>
              <a:t>以列的值的范围来作为分区依据</a:t>
            </a:r>
          </a:p>
        </p:txBody>
      </p:sp>
      <p:grpSp>
        <p:nvGrpSpPr>
          <p:cNvPr id="3" name="组合 57"/>
          <p:cNvGrpSpPr>
            <a:grpSpLocks/>
          </p:cNvGrpSpPr>
          <p:nvPr/>
        </p:nvGrpSpPr>
        <p:grpSpPr bwMode="auto">
          <a:xfrm>
            <a:off x="142875" y="5286388"/>
            <a:ext cx="1000125" cy="500062"/>
            <a:chOff x="3786182" y="3143248"/>
            <a:chExt cx="843709" cy="400110"/>
          </a:xfrm>
        </p:grpSpPr>
        <p:sp>
          <p:nvSpPr>
            <p:cNvPr id="20" name="TextBox 19"/>
            <p:cNvSpPr txBox="1"/>
            <p:nvPr/>
          </p:nvSpPr>
          <p:spPr>
            <a:xfrm>
              <a:off x="3929479" y="3143248"/>
              <a:ext cx="700412" cy="40011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经验</a:t>
              </a:r>
            </a:p>
          </p:txBody>
        </p:sp>
        <p:pic>
          <p:nvPicPr>
            <p:cNvPr id="21" name="Picture 1" descr="C:\Users\meng.zhang\Desktop\ACCP7.0模版图标规范\未命名-1.png"/>
            <p:cNvPicPr>
              <a:picLocks noChangeAspect="1" noChangeArrowheads="1"/>
            </p:cNvPicPr>
            <p:nvPr/>
          </p:nvPicPr>
          <p:blipFill>
            <a:blip r:embed="rId3"/>
            <a:srcRect/>
            <a:stretch>
              <a:fillRect/>
            </a:stretch>
          </p:blipFill>
          <p:spPr bwMode="auto">
            <a:xfrm>
              <a:off x="3786182" y="3173733"/>
              <a:ext cx="230346" cy="339141"/>
            </a:xfrm>
            <a:prstGeom prst="rect">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pic>
      </p:grpSp>
      <p:grpSp>
        <p:nvGrpSpPr>
          <p:cNvPr id="4" name="组合 14"/>
          <p:cNvGrpSpPr>
            <a:grpSpLocks/>
          </p:cNvGrpSpPr>
          <p:nvPr/>
        </p:nvGrpSpPr>
        <p:grpSpPr bwMode="auto">
          <a:xfrm>
            <a:off x="2357438" y="6286500"/>
            <a:ext cx="4572000" cy="428625"/>
            <a:chOff x="3143240" y="5143512"/>
            <a:chExt cx="4572032" cy="428628"/>
          </a:xfrm>
        </p:grpSpPr>
        <p:sp>
          <p:nvSpPr>
            <p:cNvPr id="18" name="圆角矩形 17"/>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9" name="圆角矩形 18"/>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52240"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25"/>
            <p:cNvSpPr txBox="1"/>
            <p:nvPr/>
          </p:nvSpPr>
          <p:spPr bwMode="auto">
            <a:xfrm>
              <a:off x="3962396" y="5187962"/>
              <a:ext cx="2543193" cy="338140"/>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7</a:t>
              </a:r>
              <a:r>
                <a:rPr lang="zh-CN" altLang="en-US" sz="1600" b="1" spc="300" dirty="0">
                  <a:solidFill>
                    <a:srgbClr val="FBFFFE"/>
                  </a:solidFill>
                  <a:latin typeface="微软雅黑" pitchFamily="34" charset="-122"/>
                  <a:ea typeface="微软雅黑" pitchFamily="34" charset="-122"/>
                </a:rPr>
                <a:t>：范围分区</a:t>
              </a:r>
            </a:p>
          </p:txBody>
        </p:sp>
      </p:grpSp>
      <p:sp>
        <p:nvSpPr>
          <p:cNvPr id="22" name="灯片编号占位符 21"/>
          <p:cNvSpPr>
            <a:spLocks noGrp="1"/>
          </p:cNvSpPr>
          <p:nvPr>
            <p:ph type="sldNum" sz="quarter" idx="10"/>
          </p:nvPr>
        </p:nvSpPr>
        <p:spPr/>
        <p:txBody>
          <a:bodyPr/>
          <a:lstStyle/>
          <a:p>
            <a:pPr>
              <a:defRPr/>
            </a:pPr>
            <a:fld id="{B46F1C6C-1131-4A6A-8D25-C66B598E60FD}" type="slidenum">
              <a:rPr lang="zh-CN" altLang="en-US" smtClean="0"/>
              <a:pPr>
                <a:defRPr/>
              </a:pPr>
              <a:t>40</a:t>
            </a:fld>
            <a:r>
              <a:rPr lang="en-US" altLang="zh-CN" smtClean="0"/>
              <a:t>/48</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27763" y="285750"/>
            <a:ext cx="2736850" cy="523875"/>
          </a:xfrm>
        </p:spPr>
        <p:txBody>
          <a:bodyPr/>
          <a:lstStyle/>
          <a:p>
            <a:pPr>
              <a:defRPr/>
            </a:pPr>
            <a:r>
              <a:rPr smtClean="0"/>
              <a:t>串讲：间隔分区</a:t>
            </a:r>
            <a:endParaRPr dirty="0"/>
          </a:p>
        </p:txBody>
      </p:sp>
      <p:sp>
        <p:nvSpPr>
          <p:cNvPr id="3" name="内容占位符 2"/>
          <p:cNvSpPr>
            <a:spLocks noGrp="1"/>
          </p:cNvSpPr>
          <p:nvPr>
            <p:ph idx="1"/>
          </p:nvPr>
        </p:nvSpPr>
        <p:spPr>
          <a:xfrm>
            <a:off x="784225" y="1214438"/>
            <a:ext cx="7645400" cy="5143500"/>
          </a:xfrm>
        </p:spPr>
        <p:txBody>
          <a:bodyPr/>
          <a:lstStyle/>
          <a:p>
            <a:pPr>
              <a:defRPr/>
            </a:pPr>
            <a:r>
              <a:rPr lang="zh-CN" altLang="en-US" dirty="0" smtClean="0"/>
              <a:t>实现范围分区的自动化</a:t>
            </a:r>
            <a:endParaRPr lang="en-US" altLang="zh-CN" dirty="0" smtClean="0"/>
          </a:p>
          <a:p>
            <a:pPr>
              <a:defRPr/>
            </a:pPr>
            <a:endParaRPr lang="en-US" altLang="zh-CN" dirty="0" smtClean="0"/>
          </a:p>
          <a:p>
            <a:pPr>
              <a:defRPr/>
            </a:pPr>
            <a:endParaRPr lang="en-US" altLang="zh-CN" dirty="0" smtClean="0"/>
          </a:p>
          <a:p>
            <a:pPr>
              <a:defRPr/>
            </a:pPr>
            <a:endParaRPr lang="en-US" altLang="zh-CN" dirty="0" smtClean="0"/>
          </a:p>
          <a:p>
            <a:pPr>
              <a:defRPr/>
            </a:pPr>
            <a:endParaRPr lang="en-US" altLang="zh-CN" dirty="0" smtClean="0"/>
          </a:p>
          <a:p>
            <a:pPr lvl="1">
              <a:defRPr/>
            </a:pPr>
            <a:r>
              <a:rPr lang="en-US" dirty="0" smtClean="0"/>
              <a:t>INTERVAL</a:t>
            </a:r>
            <a:r>
              <a:rPr lang="zh-CN" altLang="en-US" dirty="0" smtClean="0"/>
              <a:t>代表“间隔”，按照后面括号中的定义间隔添加分区</a:t>
            </a:r>
            <a:endParaRPr lang="en-US" altLang="zh-CN" dirty="0" smtClean="0"/>
          </a:p>
          <a:p>
            <a:pPr lvl="1">
              <a:defRPr/>
            </a:pPr>
            <a:r>
              <a:rPr lang="en-US" dirty="0" smtClean="0"/>
              <a:t>NUMTOYMINTERVAL(n, </a:t>
            </a:r>
            <a:r>
              <a:rPr lang="en-US" altLang="zh-CN" dirty="0" smtClean="0">
                <a:latin typeface="Arial" pitchFamily="34" charset="0"/>
                <a:ea typeface="Arial Unicode MS" pitchFamily="34" charset="-122"/>
                <a:cs typeface="Arial" pitchFamily="34" charset="0"/>
              </a:rPr>
              <a:t>'</a:t>
            </a:r>
            <a:r>
              <a:rPr lang="en-US" dirty="0" err="1" smtClean="0"/>
              <a:t>interval_unit</a:t>
            </a:r>
            <a:r>
              <a:rPr lang="en-US" altLang="zh-CN" dirty="0" smtClean="0">
                <a:latin typeface="Arial" pitchFamily="34" charset="0"/>
                <a:ea typeface="Arial Unicode MS" pitchFamily="34" charset="-122"/>
                <a:cs typeface="Arial" pitchFamily="34" charset="0"/>
              </a:rPr>
              <a:t>'</a:t>
            </a:r>
            <a:r>
              <a:rPr lang="en-US" dirty="0" smtClean="0"/>
              <a:t>) </a:t>
            </a:r>
            <a:r>
              <a:rPr lang="zh-CN" altLang="en-US" dirty="0" smtClean="0"/>
              <a:t>函数</a:t>
            </a:r>
            <a:endParaRPr lang="en-US" altLang="zh-CN" dirty="0" smtClean="0"/>
          </a:p>
          <a:p>
            <a:pPr lvl="2">
              <a:defRPr/>
            </a:pPr>
            <a:r>
              <a:rPr lang="zh-CN" altLang="en-US" dirty="0" smtClean="0"/>
              <a:t>将</a:t>
            </a:r>
            <a:r>
              <a:rPr lang="en-US" dirty="0" smtClean="0"/>
              <a:t>n</a:t>
            </a:r>
            <a:r>
              <a:rPr lang="zh-CN" altLang="en-US" dirty="0" smtClean="0"/>
              <a:t>转换成</a:t>
            </a:r>
            <a:r>
              <a:rPr lang="en-US" dirty="0" err="1" smtClean="0"/>
              <a:t>interval_unit</a:t>
            </a:r>
            <a:r>
              <a:rPr lang="zh-CN" altLang="en-US" dirty="0" smtClean="0"/>
              <a:t>所指定的值</a:t>
            </a:r>
            <a:endParaRPr lang="en-US" altLang="zh-CN" dirty="0" smtClean="0"/>
          </a:p>
          <a:p>
            <a:pPr lvl="2">
              <a:defRPr/>
            </a:pPr>
            <a:r>
              <a:rPr lang="en-US" dirty="0" err="1" smtClean="0"/>
              <a:t>interval_unit</a:t>
            </a:r>
            <a:r>
              <a:rPr lang="zh-CN" altLang="en-US" dirty="0" smtClean="0"/>
              <a:t>可以为</a:t>
            </a:r>
            <a:r>
              <a:rPr lang="en-US" dirty="0" smtClean="0"/>
              <a:t>: YEAR, MONTH</a:t>
            </a:r>
            <a:endParaRPr lang="en-US" altLang="zh-CN" dirty="0" smtClean="0"/>
          </a:p>
          <a:p>
            <a:pPr lvl="1">
              <a:defRPr/>
            </a:pPr>
            <a:endParaRPr lang="en-US" altLang="zh-CN" dirty="0" smtClean="0"/>
          </a:p>
          <a:p>
            <a:pPr lvl="1">
              <a:defRPr/>
            </a:pPr>
            <a:endParaRPr lang="en-US" altLang="zh-CN" dirty="0" smtClean="0"/>
          </a:p>
          <a:p>
            <a:pPr lvl="1">
              <a:defRPr/>
            </a:pPr>
            <a:endParaRPr lang="zh-CN" altLang="en-US" dirty="0" smtClean="0"/>
          </a:p>
          <a:p>
            <a:pPr lvl="1">
              <a:defRPr/>
            </a:pPr>
            <a:endParaRPr lang="en-US" altLang="zh-CN" dirty="0" smtClean="0"/>
          </a:p>
          <a:p>
            <a:pPr lvl="1">
              <a:defRPr/>
            </a:pPr>
            <a:endParaRPr lang="en-US" altLang="zh-CN" dirty="0" smtClean="0"/>
          </a:p>
          <a:p>
            <a:pPr lvl="1">
              <a:defRPr/>
            </a:pPr>
            <a:endParaRPr lang="en-US" altLang="zh-CN" dirty="0" smtClean="0"/>
          </a:p>
          <a:p>
            <a:pPr lvl="1">
              <a:defRPr/>
            </a:pPr>
            <a:endParaRPr lang="zh-CN" altLang="en-US" dirty="0" smtClean="0"/>
          </a:p>
          <a:p>
            <a:pPr lvl="1">
              <a:defRPr/>
            </a:pPr>
            <a:endParaRPr lang="zh-CN" altLang="en-US" dirty="0" smtClean="0"/>
          </a:p>
        </p:txBody>
      </p:sp>
      <p:sp>
        <p:nvSpPr>
          <p:cNvPr id="5" name="Text Box 27"/>
          <p:cNvSpPr txBox="1">
            <a:spLocks noChangeArrowheads="1"/>
          </p:cNvSpPr>
          <p:nvPr/>
        </p:nvSpPr>
        <p:spPr bwMode="auto">
          <a:xfrm>
            <a:off x="1000100" y="2071688"/>
            <a:ext cx="7127875" cy="1428750"/>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223838" lvl="1" indent="-223838" defTabSz="723900">
              <a:lnSpc>
                <a:spcPct val="150000"/>
              </a:lnSpc>
              <a:buClr>
                <a:schemeClr val="folHlink"/>
              </a:buClr>
              <a:buSzPct val="60000"/>
              <a:tabLst>
                <a:tab pos="444500" algn="l"/>
              </a:tabLst>
              <a:defRPr/>
            </a:pPr>
            <a:r>
              <a:rPr lang="en-US" altLang="zh-CN" b="1" dirty="0">
                <a:latin typeface="Arial" pitchFamily="34" charset="0"/>
                <a:ea typeface="Arial Unicode MS" pitchFamily="34" charset="-122"/>
                <a:cs typeface="Arial" pitchFamily="34" charset="0"/>
              </a:rPr>
              <a:t>PARTITION BY RANGE(</a:t>
            </a:r>
            <a:r>
              <a:rPr lang="en-US" altLang="zh-CN" b="1" dirty="0" err="1">
                <a:latin typeface="Arial" pitchFamily="34" charset="0"/>
                <a:ea typeface="Arial Unicode MS" pitchFamily="34" charset="-122"/>
                <a:cs typeface="Arial" pitchFamily="34" charset="0"/>
              </a:rPr>
              <a:t>column_name</a:t>
            </a:r>
            <a:r>
              <a:rPr lang="en-US" altLang="zh-CN" b="1" dirty="0">
                <a:latin typeface="Arial" pitchFamily="34" charset="0"/>
                <a:ea typeface="Arial Unicode MS" pitchFamily="34" charset="-122"/>
                <a:cs typeface="Arial" pitchFamily="34" charset="0"/>
              </a:rPr>
              <a:t>)</a:t>
            </a:r>
            <a:endParaRPr lang="zh-CN" altLang="en-US" b="1" dirty="0" err="1">
              <a:latin typeface="Arial" pitchFamily="34" charset="0"/>
              <a:ea typeface="Arial Unicode MS" pitchFamily="34" charset="-122"/>
              <a:cs typeface="Arial" pitchFamily="34" charset="0"/>
            </a:endParaRPr>
          </a:p>
          <a:p>
            <a:pPr marL="223838" lvl="1" indent="-223838" defTabSz="723900">
              <a:lnSpc>
                <a:spcPct val="150000"/>
              </a:lnSpc>
              <a:buClr>
                <a:schemeClr val="folHlink"/>
              </a:buClr>
              <a:buSzPct val="60000"/>
              <a:tabLst>
                <a:tab pos="444500" algn="l"/>
              </a:tabLst>
              <a:defRPr/>
            </a:pPr>
            <a:r>
              <a:rPr lang="zh-CN" altLang="en-US" b="1" dirty="0">
                <a:latin typeface="Arial" pitchFamily="34" charset="0"/>
                <a:ea typeface="Arial Unicode MS" pitchFamily="34" charset="-122"/>
                <a:cs typeface="Arial" pitchFamily="34" charset="0"/>
              </a:rPr>
              <a:t>		</a:t>
            </a:r>
            <a:r>
              <a:rPr lang="en-US" altLang="zh-CN" b="1" dirty="0">
                <a:latin typeface="Arial" pitchFamily="34" charset="0"/>
                <a:ea typeface="Arial Unicode MS" pitchFamily="34" charset="-122"/>
                <a:cs typeface="Arial" pitchFamily="34" charset="0"/>
              </a:rPr>
              <a:t>INTERVAL(NUMTOYMINTERVAL(n</a:t>
            </a:r>
            <a:r>
              <a:rPr lang="en-US" altLang="zh-CN" b="1" dirty="0" smtClean="0">
                <a:latin typeface="Arial" pitchFamily="34" charset="0"/>
                <a:ea typeface="Arial Unicode MS" pitchFamily="34" charset="-122"/>
                <a:cs typeface="Arial" pitchFamily="34" charset="0"/>
              </a:rPr>
              <a:t>, '</a:t>
            </a:r>
            <a:r>
              <a:rPr lang="en-US" altLang="zh-CN" b="1" dirty="0" err="1" smtClean="0">
                <a:latin typeface="Arial" pitchFamily="34" charset="0"/>
                <a:ea typeface="Arial Unicode MS" pitchFamily="34" charset="-122"/>
                <a:cs typeface="Arial" pitchFamily="34" charset="0"/>
              </a:rPr>
              <a:t>interval_unit</a:t>
            </a:r>
            <a:r>
              <a:rPr lang="en-US" altLang="zh-CN" b="1" dirty="0">
                <a:latin typeface="Arial" pitchFamily="34" charset="0"/>
                <a:ea typeface="Arial Unicode MS" pitchFamily="34" charset="-122"/>
                <a:cs typeface="Arial" pitchFamily="34" charset="0"/>
              </a:rPr>
              <a:t>'))</a:t>
            </a:r>
            <a:endParaRPr lang="zh-CN" altLang="en-US" b="1" dirty="0" err="1">
              <a:latin typeface="Arial" pitchFamily="34" charset="0"/>
              <a:ea typeface="Arial Unicode MS" pitchFamily="34" charset="-122"/>
              <a:cs typeface="Arial" pitchFamily="34" charset="0"/>
            </a:endParaRPr>
          </a:p>
          <a:p>
            <a:pPr marL="223838" lvl="1" indent="-223838" defTabSz="723900">
              <a:lnSpc>
                <a:spcPct val="150000"/>
              </a:lnSpc>
              <a:buClr>
                <a:schemeClr val="folHlink"/>
              </a:buClr>
              <a:buSzPct val="60000"/>
              <a:tabLst>
                <a:tab pos="444500" algn="l"/>
              </a:tabLst>
              <a:defRPr/>
            </a:pPr>
            <a:r>
              <a:rPr lang="zh-CN" altLang="en-US" b="1" dirty="0" err="1">
                <a:latin typeface="Arial" pitchFamily="34" charset="0"/>
                <a:ea typeface="Arial Unicode MS" pitchFamily="34" charset="-122"/>
                <a:cs typeface="Arial" pitchFamily="34" charset="0"/>
              </a:rPr>
              <a:t>		</a:t>
            </a:r>
            <a:r>
              <a:rPr lang="en-US" altLang="zh-CN" b="1" dirty="0">
                <a:latin typeface="Arial" pitchFamily="34" charset="0"/>
                <a:ea typeface="Arial Unicode MS" pitchFamily="34" charset="-122"/>
                <a:cs typeface="Arial" pitchFamily="34" charset="0"/>
              </a:rPr>
              <a:t>(PARTITION P1 VALUES LESS THAN (range1));</a:t>
            </a:r>
            <a:endParaRPr lang="zh-CN" altLang="en-US" b="1" dirty="0" err="1">
              <a:latin typeface="Arial" pitchFamily="34" charset="0"/>
              <a:ea typeface="Arial Unicode MS" pitchFamily="34" charset="-122"/>
              <a:cs typeface="Arial" pitchFamily="34" charset="0"/>
            </a:endParaRPr>
          </a:p>
        </p:txBody>
      </p:sp>
      <p:grpSp>
        <p:nvGrpSpPr>
          <p:cNvPr id="53254" name="组合 5"/>
          <p:cNvGrpSpPr>
            <a:grpSpLocks/>
          </p:cNvGrpSpPr>
          <p:nvPr/>
        </p:nvGrpSpPr>
        <p:grpSpPr bwMode="auto">
          <a:xfrm>
            <a:off x="-32" y="1500174"/>
            <a:ext cx="1087438" cy="430212"/>
            <a:chOff x="3428992" y="5072075"/>
            <a:chExt cx="1358500" cy="538537"/>
          </a:xfrm>
        </p:grpSpPr>
        <p:pic>
          <p:nvPicPr>
            <p:cNvPr id="53264" name="Picture 3" descr="E:\设计支持\模板设计\Y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8992" y="5072075"/>
              <a:ext cx="528254" cy="487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3910913" y="5109832"/>
              <a:ext cx="876579" cy="500780"/>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itchFamily="49" charset="-122"/>
                  <a:ea typeface="黑体" pitchFamily="49" charset="-122"/>
                </a:rPr>
                <a:t>语法</a:t>
              </a:r>
            </a:p>
          </p:txBody>
        </p:sp>
      </p:grpSp>
      <p:grpSp>
        <p:nvGrpSpPr>
          <p:cNvPr id="6" name="组合 14"/>
          <p:cNvGrpSpPr>
            <a:grpSpLocks/>
          </p:cNvGrpSpPr>
          <p:nvPr/>
        </p:nvGrpSpPr>
        <p:grpSpPr bwMode="auto">
          <a:xfrm>
            <a:off x="2357438" y="6357938"/>
            <a:ext cx="4572000" cy="428625"/>
            <a:chOff x="3143240" y="5143512"/>
            <a:chExt cx="4572032" cy="428628"/>
          </a:xfrm>
        </p:grpSpPr>
        <p:sp>
          <p:nvSpPr>
            <p:cNvPr id="17" name="圆角矩形 16"/>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8" name="圆角矩形 17"/>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53262"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p:nvSpPr>
          <p:spPr bwMode="auto">
            <a:xfrm>
              <a:off x="3962396" y="5187962"/>
              <a:ext cx="2543193" cy="338139"/>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8</a:t>
              </a:r>
              <a:r>
                <a:rPr lang="zh-CN" altLang="en-US" sz="1600" b="1" spc="300" dirty="0">
                  <a:solidFill>
                    <a:srgbClr val="FBFFFE"/>
                  </a:solidFill>
                  <a:latin typeface="微软雅黑" pitchFamily="34" charset="-122"/>
                  <a:ea typeface="微软雅黑" pitchFamily="34" charset="-122"/>
                </a:rPr>
                <a:t>：间隔分区</a:t>
              </a:r>
            </a:p>
          </p:txBody>
        </p:sp>
      </p:grpSp>
      <p:sp>
        <p:nvSpPr>
          <p:cNvPr id="14" name="灯片编号占位符 13"/>
          <p:cNvSpPr>
            <a:spLocks noGrp="1"/>
          </p:cNvSpPr>
          <p:nvPr>
            <p:ph type="sldNum" sz="quarter" idx="10"/>
          </p:nvPr>
        </p:nvSpPr>
        <p:spPr/>
        <p:txBody>
          <a:bodyPr/>
          <a:lstStyle/>
          <a:p>
            <a:pPr>
              <a:defRPr/>
            </a:pPr>
            <a:fld id="{B46F1C6C-1131-4A6A-8D25-C66B598E60FD}" type="slidenum">
              <a:rPr lang="zh-CN" altLang="en-US" smtClean="0"/>
              <a:pPr>
                <a:defRPr/>
              </a:pPr>
              <a:t>41</a:t>
            </a:fld>
            <a:r>
              <a:rPr lang="en-US" altLang="zh-CN" smtClean="0"/>
              <a:t>/48</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627313" y="285750"/>
            <a:ext cx="6337300" cy="523875"/>
          </a:xfrm>
        </p:spPr>
        <p:txBody>
          <a:bodyPr/>
          <a:lstStyle/>
          <a:p>
            <a:pPr>
              <a:defRPr/>
            </a:pPr>
            <a:r>
              <a:rPr dirty="0" smtClean="0"/>
              <a:t>学员操作</a:t>
            </a:r>
            <a:r>
              <a:rPr lang="en-US" altLang="zh-CN" dirty="0" smtClean="0"/>
              <a:t>—</a:t>
            </a:r>
            <a:r>
              <a:rPr dirty="0" smtClean="0"/>
              <a:t>根据订单表创建范围分区表</a:t>
            </a:r>
          </a:p>
        </p:txBody>
      </p:sp>
      <p:sp>
        <p:nvSpPr>
          <p:cNvPr id="33795" name="Rectangle 3"/>
          <p:cNvSpPr>
            <a:spLocks noGrp="1" noChangeArrowheads="1"/>
          </p:cNvSpPr>
          <p:nvPr>
            <p:ph idx="1"/>
          </p:nvPr>
        </p:nvSpPr>
        <p:spPr>
          <a:xfrm>
            <a:off x="784225" y="1214438"/>
            <a:ext cx="7645400" cy="5143500"/>
          </a:xfrm>
        </p:spPr>
        <p:txBody>
          <a:bodyPr/>
          <a:lstStyle/>
          <a:p>
            <a:pPr>
              <a:defRPr/>
            </a:pPr>
            <a:r>
              <a:rPr lang="zh-CN" altLang="en-US" dirty="0" smtClean="0"/>
              <a:t>需求说明</a:t>
            </a:r>
          </a:p>
          <a:p>
            <a:pPr lvl="1">
              <a:defRPr/>
            </a:pPr>
            <a:r>
              <a:rPr lang="zh-CN" altLang="en-US" dirty="0" smtClean="0"/>
              <a:t>根据订单表</a:t>
            </a:r>
            <a:r>
              <a:rPr lang="en-US" altLang="zh-CN" dirty="0" smtClean="0"/>
              <a:t>orders</a:t>
            </a:r>
            <a:r>
              <a:rPr lang="zh-CN" altLang="en-US" dirty="0" smtClean="0"/>
              <a:t>创建范围分区表</a:t>
            </a:r>
            <a:r>
              <a:rPr lang="en-US" dirty="0" err="1" smtClean="0"/>
              <a:t>rangeOrders</a:t>
            </a:r>
            <a:endParaRPr lang="en-US" dirty="0" smtClean="0"/>
          </a:p>
          <a:p>
            <a:pPr lvl="1">
              <a:defRPr/>
            </a:pPr>
            <a:r>
              <a:rPr lang="zh-CN" altLang="en-US" dirty="0" smtClean="0"/>
              <a:t>插入</a:t>
            </a:r>
            <a:r>
              <a:rPr lang="en-US" altLang="zh-CN" dirty="0" smtClean="0"/>
              <a:t>‘2013/01/01’</a:t>
            </a:r>
            <a:r>
              <a:rPr lang="zh-CN" altLang="en-US" dirty="0" smtClean="0"/>
              <a:t>数据，并查看</a:t>
            </a:r>
            <a:endParaRPr lang="en-US" altLang="zh-CN" dirty="0" smtClean="0"/>
          </a:p>
          <a:p>
            <a:pPr lvl="1">
              <a:defRPr/>
            </a:pPr>
            <a:r>
              <a:rPr lang="zh-CN" altLang="en-US" dirty="0" smtClean="0"/>
              <a:t>删除第三个分区内容，并查看</a:t>
            </a:r>
            <a:endParaRPr lang="en-US" altLang="zh-CN" dirty="0" smtClean="0"/>
          </a:p>
          <a:p>
            <a:pPr lvl="1">
              <a:defRPr/>
            </a:pPr>
            <a:endParaRPr lang="en-US" altLang="zh-CN" dirty="0" smtClean="0"/>
          </a:p>
          <a:p>
            <a:pPr>
              <a:defRPr/>
            </a:pPr>
            <a:r>
              <a:rPr lang="zh-CN" altLang="en-US" dirty="0" smtClean="0"/>
              <a:t>根据</a:t>
            </a:r>
            <a:r>
              <a:rPr lang="en-US" dirty="0" smtClean="0"/>
              <a:t>Orders</a:t>
            </a:r>
            <a:r>
              <a:rPr lang="zh-CN" altLang="en-US" dirty="0" smtClean="0"/>
              <a:t>表创建范围分区表 </a:t>
            </a:r>
            <a:r>
              <a:rPr lang="en-US" dirty="0" err="1" smtClean="0"/>
              <a:t>rangeOrders</a:t>
            </a:r>
            <a:endParaRPr lang="en-US" dirty="0" smtClean="0"/>
          </a:p>
          <a:p>
            <a:pPr>
              <a:defRPr/>
            </a:pPr>
            <a:r>
              <a:rPr lang="zh-CN" altLang="en-US" dirty="0" smtClean="0"/>
              <a:t>要求创建</a:t>
            </a:r>
            <a:r>
              <a:rPr lang="en-US" dirty="0" smtClean="0"/>
              <a:t>5</a:t>
            </a:r>
            <a:r>
              <a:rPr lang="zh-CN" altLang="en-US" dirty="0" smtClean="0"/>
              <a:t>个分区</a:t>
            </a:r>
            <a:endParaRPr lang="en-US" altLang="zh-CN" dirty="0" smtClean="0"/>
          </a:p>
          <a:p>
            <a:pPr lvl="1">
              <a:defRPr/>
            </a:pPr>
            <a:r>
              <a:rPr lang="en-US" dirty="0" smtClean="0"/>
              <a:t>part1</a:t>
            </a:r>
            <a:r>
              <a:rPr lang="zh-CN" altLang="en-US" dirty="0" smtClean="0"/>
              <a:t>分区为</a:t>
            </a:r>
            <a:r>
              <a:rPr lang="en-US" dirty="0" smtClean="0"/>
              <a:t>‘2005/01/01’</a:t>
            </a:r>
            <a:r>
              <a:rPr lang="zh-CN" altLang="en-US" dirty="0" smtClean="0"/>
              <a:t>前的数据</a:t>
            </a:r>
            <a:endParaRPr lang="en-US" altLang="zh-CN" dirty="0" smtClean="0"/>
          </a:p>
          <a:p>
            <a:pPr lvl="1">
              <a:defRPr/>
            </a:pPr>
            <a:r>
              <a:rPr lang="en-US" dirty="0" smtClean="0"/>
              <a:t>part2</a:t>
            </a:r>
            <a:r>
              <a:rPr lang="zh-CN" altLang="en-US" dirty="0" smtClean="0"/>
              <a:t>分区为</a:t>
            </a:r>
            <a:r>
              <a:rPr lang="en-US" dirty="0" smtClean="0"/>
              <a:t>‘2006/01/01’</a:t>
            </a:r>
            <a:r>
              <a:rPr lang="zh-CN" altLang="en-US" dirty="0" smtClean="0"/>
              <a:t>前的数据</a:t>
            </a:r>
            <a:endParaRPr lang="en-US" altLang="zh-CN" dirty="0" smtClean="0"/>
          </a:p>
          <a:p>
            <a:pPr lvl="1">
              <a:defRPr/>
            </a:pPr>
            <a:r>
              <a:rPr lang="en-US" dirty="0" smtClean="0"/>
              <a:t>part3</a:t>
            </a:r>
            <a:r>
              <a:rPr lang="zh-CN" altLang="en-US" dirty="0" smtClean="0"/>
              <a:t>分区为</a:t>
            </a:r>
            <a:r>
              <a:rPr lang="en-US" dirty="0" smtClean="0"/>
              <a:t>‘2007/01/01’</a:t>
            </a:r>
            <a:r>
              <a:rPr lang="zh-CN" altLang="en-US" dirty="0" smtClean="0"/>
              <a:t>前的数据</a:t>
            </a:r>
            <a:endParaRPr lang="en-US" altLang="zh-CN" dirty="0" smtClean="0"/>
          </a:p>
          <a:p>
            <a:pPr lvl="1">
              <a:defRPr/>
            </a:pPr>
            <a:r>
              <a:rPr lang="en-US" dirty="0" smtClean="0"/>
              <a:t>part4</a:t>
            </a:r>
            <a:r>
              <a:rPr lang="zh-CN" altLang="en-US" dirty="0" smtClean="0"/>
              <a:t>分区为</a:t>
            </a:r>
            <a:r>
              <a:rPr lang="en-US" dirty="0" smtClean="0"/>
              <a:t>‘2008/01/01’</a:t>
            </a:r>
            <a:r>
              <a:rPr lang="zh-CN" altLang="en-US" dirty="0" smtClean="0"/>
              <a:t>前的数据</a:t>
            </a:r>
            <a:endParaRPr lang="en-US" altLang="zh-CN" dirty="0" smtClean="0"/>
          </a:p>
          <a:p>
            <a:pPr lvl="1">
              <a:defRPr/>
            </a:pPr>
            <a:r>
              <a:rPr lang="en-US" dirty="0" smtClean="0"/>
              <a:t>part5</a:t>
            </a:r>
            <a:r>
              <a:rPr lang="zh-CN" altLang="en-US" dirty="0" smtClean="0"/>
              <a:t>分区为</a:t>
            </a:r>
            <a:r>
              <a:rPr lang="en-US" dirty="0" smtClean="0"/>
              <a:t>'2009/01/01'</a:t>
            </a:r>
            <a:r>
              <a:rPr lang="zh-CN" altLang="en-US" dirty="0" smtClean="0"/>
              <a:t>前的数据</a:t>
            </a:r>
            <a:endParaRPr lang="en-US" altLang="zh-CN" dirty="0" smtClean="0"/>
          </a:p>
        </p:txBody>
      </p:sp>
      <p:grpSp>
        <p:nvGrpSpPr>
          <p:cNvPr id="54277" name="组合 66"/>
          <p:cNvGrpSpPr>
            <a:grpSpLocks/>
          </p:cNvGrpSpPr>
          <p:nvPr/>
        </p:nvGrpSpPr>
        <p:grpSpPr bwMode="auto">
          <a:xfrm>
            <a:off x="114300" y="871538"/>
            <a:ext cx="928688" cy="406400"/>
            <a:chOff x="3786182" y="1192962"/>
            <a:chExt cx="928694" cy="406350"/>
          </a:xfrm>
        </p:grpSpPr>
        <p:sp>
          <p:nvSpPr>
            <p:cNvPr id="9" name="TextBox 8"/>
            <p:cNvSpPr txBox="1"/>
            <p:nvPr/>
          </p:nvSpPr>
          <p:spPr>
            <a:xfrm>
              <a:off x="4014783" y="1196137"/>
              <a:ext cx="700093" cy="40000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练习</a:t>
              </a:r>
            </a:p>
          </p:txBody>
        </p:sp>
        <p:pic>
          <p:nvPicPr>
            <p:cNvPr id="54287" name="Picture 2" descr="E:\设计支持\模板设计\Y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182" y="1192962"/>
              <a:ext cx="414476" cy="40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组合 10"/>
          <p:cNvGrpSpPr>
            <a:grpSpLocks/>
          </p:cNvGrpSpPr>
          <p:nvPr/>
        </p:nvGrpSpPr>
        <p:grpSpPr bwMode="auto">
          <a:xfrm>
            <a:off x="71438" y="3071810"/>
            <a:ext cx="985837" cy="461962"/>
            <a:chOff x="3786182" y="3824735"/>
            <a:chExt cx="986585" cy="461521"/>
          </a:xfrm>
        </p:grpSpPr>
        <p:sp>
          <p:nvSpPr>
            <p:cNvPr id="14" name="TextBox 13"/>
            <p:cNvSpPr txBox="1"/>
            <p:nvPr/>
          </p:nvSpPr>
          <p:spPr>
            <a:xfrm>
              <a:off x="4072149" y="3854868"/>
              <a:ext cx="700618" cy="401255"/>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提示</a:t>
              </a:r>
            </a:p>
          </p:txBody>
        </p:sp>
        <p:pic>
          <p:nvPicPr>
            <p:cNvPr id="54285" name="Picture 2" descr="C:\Users\meng.zhang\Desktop\ACCP7.0模版图标规范\s-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182" y="3824735"/>
              <a:ext cx="381854" cy="461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组合 19"/>
          <p:cNvGrpSpPr>
            <a:grpSpLocks/>
          </p:cNvGrpSpPr>
          <p:nvPr/>
        </p:nvGrpSpPr>
        <p:grpSpPr bwMode="auto">
          <a:xfrm>
            <a:off x="6357937" y="6072206"/>
            <a:ext cx="2786063" cy="428625"/>
            <a:chOff x="3714744" y="5143512"/>
            <a:chExt cx="2786082" cy="428628"/>
          </a:xfrm>
        </p:grpSpPr>
        <p:sp>
          <p:nvSpPr>
            <p:cNvPr id="16" name="圆角矩形 15"/>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7" name="TextBox 16"/>
            <p:cNvSpPr txBox="1"/>
            <p:nvPr/>
          </p:nvSpPr>
          <p:spPr bwMode="auto">
            <a:xfrm>
              <a:off x="3962396" y="5187962"/>
              <a:ext cx="2220928" cy="338140"/>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en-US" altLang="zh-CN" sz="1600" b="1" spc="300" dirty="0">
                  <a:solidFill>
                    <a:srgbClr val="FBFFFE"/>
                  </a:solidFill>
                  <a:latin typeface="微软雅黑" pitchFamily="34" charset="-122"/>
                  <a:ea typeface="微软雅黑" pitchFamily="34" charset="-122"/>
                </a:rPr>
                <a:t>10</a:t>
              </a:r>
              <a:r>
                <a:rPr lang="zh-CN" altLang="en-US" sz="1600" b="1" spc="300" dirty="0">
                  <a:solidFill>
                    <a:srgbClr val="FBFFFE"/>
                  </a:solidFill>
                  <a:latin typeface="微软雅黑" pitchFamily="34" charset="-122"/>
                  <a:ea typeface="微软雅黑" pitchFamily="34" charset="-122"/>
                </a:rPr>
                <a:t>分钟</a:t>
              </a:r>
            </a:p>
          </p:txBody>
        </p:sp>
      </p:grpSp>
      <p:sp>
        <p:nvSpPr>
          <p:cNvPr id="15" name="灯片编号占位符 14"/>
          <p:cNvSpPr>
            <a:spLocks noGrp="1"/>
          </p:cNvSpPr>
          <p:nvPr>
            <p:ph type="sldNum" sz="quarter" idx="10"/>
          </p:nvPr>
        </p:nvSpPr>
        <p:spPr/>
        <p:txBody>
          <a:bodyPr/>
          <a:lstStyle/>
          <a:p>
            <a:pPr>
              <a:defRPr/>
            </a:pPr>
            <a:fld id="{B46F1C6C-1131-4A6A-8D25-C66B598E60FD}" type="slidenum">
              <a:rPr lang="zh-CN" altLang="en-US" smtClean="0"/>
              <a:pPr>
                <a:defRPr/>
              </a:pPr>
              <a:t>42</a:t>
            </a:fld>
            <a:r>
              <a:rPr lang="en-US" altLang="zh-CN" smtClean="0"/>
              <a:t>/48</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3795">
                                            <p:txEl>
                                              <p:pRg st="5" end="5"/>
                                            </p:txEl>
                                          </p:spTgt>
                                        </p:tgtEl>
                                        <p:attrNameLst>
                                          <p:attrName>style.visibility</p:attrName>
                                        </p:attrNameLst>
                                      </p:cBhvr>
                                      <p:to>
                                        <p:strVal val="visible"/>
                                      </p:to>
                                    </p:set>
                                    <p:animEffect transition="in" filter="wipe(left)">
                                      <p:cBhvr>
                                        <p:cTn id="11" dur="500"/>
                                        <p:tgtEl>
                                          <p:spTgt spid="33795">
                                            <p:txEl>
                                              <p:pRg st="5" end="5"/>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3795">
                                            <p:txEl>
                                              <p:pRg st="6" end="6"/>
                                            </p:txEl>
                                          </p:spTgt>
                                        </p:tgtEl>
                                        <p:attrNameLst>
                                          <p:attrName>style.visibility</p:attrName>
                                        </p:attrNameLst>
                                      </p:cBhvr>
                                      <p:to>
                                        <p:strVal val="visible"/>
                                      </p:to>
                                    </p:set>
                                    <p:animEffect transition="in" filter="wipe(left)">
                                      <p:cBhvr>
                                        <p:cTn id="15" dur="500"/>
                                        <p:tgtEl>
                                          <p:spTgt spid="33795">
                                            <p:txEl>
                                              <p:pRg st="6" end="6"/>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3795">
                                            <p:txEl>
                                              <p:pRg st="7" end="7"/>
                                            </p:txEl>
                                          </p:spTgt>
                                        </p:tgtEl>
                                        <p:attrNameLst>
                                          <p:attrName>style.visibility</p:attrName>
                                        </p:attrNameLst>
                                      </p:cBhvr>
                                      <p:to>
                                        <p:strVal val="visible"/>
                                      </p:to>
                                    </p:set>
                                    <p:animEffect transition="in" filter="wipe(left)">
                                      <p:cBhvr>
                                        <p:cTn id="19" dur="500"/>
                                        <p:tgtEl>
                                          <p:spTgt spid="33795">
                                            <p:txEl>
                                              <p:pRg st="7" end="7"/>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3795">
                                            <p:txEl>
                                              <p:pRg st="8" end="8"/>
                                            </p:txEl>
                                          </p:spTgt>
                                        </p:tgtEl>
                                        <p:attrNameLst>
                                          <p:attrName>style.visibility</p:attrName>
                                        </p:attrNameLst>
                                      </p:cBhvr>
                                      <p:to>
                                        <p:strVal val="visible"/>
                                      </p:to>
                                    </p:set>
                                    <p:animEffect transition="in" filter="wipe(left)">
                                      <p:cBhvr>
                                        <p:cTn id="23" dur="500"/>
                                        <p:tgtEl>
                                          <p:spTgt spid="33795">
                                            <p:txEl>
                                              <p:pRg st="8" end="8"/>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33795">
                                            <p:txEl>
                                              <p:pRg st="9" end="9"/>
                                            </p:txEl>
                                          </p:spTgt>
                                        </p:tgtEl>
                                        <p:attrNameLst>
                                          <p:attrName>style.visibility</p:attrName>
                                        </p:attrNameLst>
                                      </p:cBhvr>
                                      <p:to>
                                        <p:strVal val="visible"/>
                                      </p:to>
                                    </p:set>
                                    <p:animEffect transition="in" filter="wipe(left)">
                                      <p:cBhvr>
                                        <p:cTn id="27" dur="500"/>
                                        <p:tgtEl>
                                          <p:spTgt spid="33795">
                                            <p:txEl>
                                              <p:pRg st="9" end="9"/>
                                            </p:txEl>
                                          </p:spTgt>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33795">
                                            <p:txEl>
                                              <p:pRg st="10" end="10"/>
                                            </p:txEl>
                                          </p:spTgt>
                                        </p:tgtEl>
                                        <p:attrNameLst>
                                          <p:attrName>style.visibility</p:attrName>
                                        </p:attrNameLst>
                                      </p:cBhvr>
                                      <p:to>
                                        <p:strVal val="visible"/>
                                      </p:to>
                                    </p:set>
                                    <p:animEffect transition="in" filter="wipe(left)">
                                      <p:cBhvr>
                                        <p:cTn id="31" dur="500"/>
                                        <p:tgtEl>
                                          <p:spTgt spid="33795">
                                            <p:txEl>
                                              <p:pRg st="10" end="10"/>
                                            </p:txEl>
                                          </p:spTgt>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33795">
                                            <p:txEl>
                                              <p:pRg st="11" end="11"/>
                                            </p:txEl>
                                          </p:spTgt>
                                        </p:tgtEl>
                                        <p:attrNameLst>
                                          <p:attrName>style.visibility</p:attrName>
                                        </p:attrNameLst>
                                      </p:cBhvr>
                                      <p:to>
                                        <p:strVal val="visible"/>
                                      </p:to>
                                    </p:set>
                                    <p:animEffect transition="in" filter="wipe(left)">
                                      <p:cBhvr>
                                        <p:cTn id="35" dur="500"/>
                                        <p:tgtEl>
                                          <p:spTgt spid="33795">
                                            <p:txEl>
                                              <p:pRg st="11" end="11"/>
                                            </p:txEl>
                                          </p:spTgt>
                                        </p:tgtEl>
                                      </p:cBhvr>
                                    </p:animEffect>
                                  </p:childTnLst>
                                </p:cTn>
                              </p:par>
                            </p:childTnLst>
                          </p:cTn>
                        </p:par>
                        <p:par>
                          <p:cTn id="36" fill="hold" nodeType="afterGroup">
                            <p:stCondLst>
                              <p:cond delay="4000"/>
                            </p:stCondLst>
                            <p:childTnLst>
                              <p:par>
                                <p:cTn id="37" presetID="22" presetClass="entr" presetSubtype="8"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left)">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627313" y="285750"/>
            <a:ext cx="6337300" cy="523875"/>
          </a:xfrm>
        </p:spPr>
        <p:txBody>
          <a:bodyPr/>
          <a:lstStyle/>
          <a:p>
            <a:pPr>
              <a:defRPr/>
            </a:pPr>
            <a:r>
              <a:rPr dirty="0" smtClean="0"/>
              <a:t>学员操作</a:t>
            </a:r>
            <a:r>
              <a:rPr lang="en-US" altLang="zh-CN" dirty="0" smtClean="0"/>
              <a:t>—</a:t>
            </a:r>
            <a:r>
              <a:rPr dirty="0" smtClean="0"/>
              <a:t>根据订单表创建间隔分区表</a:t>
            </a:r>
          </a:p>
        </p:txBody>
      </p:sp>
      <p:sp>
        <p:nvSpPr>
          <p:cNvPr id="33795" name="Rectangle 3"/>
          <p:cNvSpPr>
            <a:spLocks noGrp="1" noChangeArrowheads="1"/>
          </p:cNvSpPr>
          <p:nvPr>
            <p:ph idx="1"/>
          </p:nvPr>
        </p:nvSpPr>
        <p:spPr>
          <a:xfrm>
            <a:off x="784225" y="1214438"/>
            <a:ext cx="8251825" cy="5143500"/>
          </a:xfrm>
        </p:spPr>
        <p:txBody>
          <a:bodyPr/>
          <a:lstStyle/>
          <a:p>
            <a:pPr>
              <a:defRPr/>
            </a:pPr>
            <a:r>
              <a:rPr lang="zh-CN" altLang="en-US" dirty="0" smtClean="0"/>
              <a:t>需求说明</a:t>
            </a:r>
          </a:p>
          <a:p>
            <a:pPr lvl="1">
              <a:defRPr/>
            </a:pPr>
            <a:r>
              <a:rPr lang="zh-CN" altLang="en-US" dirty="0" smtClean="0"/>
              <a:t>根据订单表</a:t>
            </a:r>
            <a:r>
              <a:rPr lang="en-US" altLang="zh-CN" dirty="0" smtClean="0"/>
              <a:t>orders</a:t>
            </a:r>
            <a:r>
              <a:rPr lang="zh-CN" altLang="en-US" dirty="0" smtClean="0"/>
              <a:t>创建间隔分区表</a:t>
            </a:r>
            <a:r>
              <a:rPr lang="en-US" dirty="0" err="1" smtClean="0"/>
              <a:t>intervalOrders</a:t>
            </a:r>
            <a:endParaRPr lang="en-US" dirty="0" smtClean="0"/>
          </a:p>
          <a:p>
            <a:pPr lvl="1">
              <a:defRPr/>
            </a:pPr>
            <a:r>
              <a:rPr lang="zh-CN" altLang="en-US" dirty="0" smtClean="0"/>
              <a:t>按订单日期以年为间隔单位进行间隔分区</a:t>
            </a:r>
            <a:endParaRPr lang="en-US" altLang="zh-CN" dirty="0" smtClean="0"/>
          </a:p>
          <a:p>
            <a:pPr lvl="1">
              <a:defRPr/>
            </a:pPr>
            <a:r>
              <a:rPr lang="zh-CN" altLang="en-US" dirty="0" smtClean="0"/>
              <a:t>查询指定分区内容</a:t>
            </a:r>
            <a:endParaRPr lang="en-US" altLang="zh-CN" dirty="0" smtClean="0"/>
          </a:p>
          <a:p>
            <a:pPr lvl="1">
              <a:defRPr/>
            </a:pPr>
            <a:r>
              <a:rPr lang="zh-CN" altLang="en-US" dirty="0" smtClean="0"/>
              <a:t>删除分区内容</a:t>
            </a:r>
            <a:r>
              <a:rPr lang="en-US" altLang="zh-CN" dirty="0" smtClean="0"/>
              <a:t>,</a:t>
            </a:r>
            <a:r>
              <a:rPr lang="zh-CN" altLang="en-US" dirty="0" smtClean="0"/>
              <a:t>并查看</a:t>
            </a:r>
            <a:endParaRPr lang="en-US" altLang="zh-CN" dirty="0" smtClean="0"/>
          </a:p>
          <a:p>
            <a:pPr lvl="1">
              <a:defRPr/>
            </a:pPr>
            <a:endParaRPr lang="en-US" altLang="zh-CN" dirty="0" smtClean="0"/>
          </a:p>
          <a:p>
            <a:pPr>
              <a:defRPr/>
            </a:pPr>
            <a:r>
              <a:rPr lang="zh-CN" altLang="en-US" dirty="0" smtClean="0"/>
              <a:t>查询每一个分区数据</a:t>
            </a:r>
            <a:endParaRPr lang="en-US" altLang="zh-CN" dirty="0" smtClean="0"/>
          </a:p>
          <a:p>
            <a:pPr lvl="1">
              <a:defRPr/>
            </a:pPr>
            <a:r>
              <a:rPr lang="zh-CN" altLang="en-US" dirty="0" smtClean="0"/>
              <a:t>先查找一共有几个分区，每个分区的分区名称是什么</a:t>
            </a:r>
          </a:p>
          <a:p>
            <a:pPr marL="0" indent="0">
              <a:buFont typeface="Wingdings" pitchFamily="2" charset="2"/>
              <a:buNone/>
              <a:defRPr/>
            </a:pPr>
            <a:r>
              <a:rPr lang="en-US" dirty="0" smtClean="0"/>
              <a:t>		</a:t>
            </a:r>
            <a:endParaRPr lang="en-US" altLang="zh-CN" dirty="0" smtClean="0"/>
          </a:p>
        </p:txBody>
      </p:sp>
      <p:grpSp>
        <p:nvGrpSpPr>
          <p:cNvPr id="55301" name="组合 66"/>
          <p:cNvGrpSpPr>
            <a:grpSpLocks/>
          </p:cNvGrpSpPr>
          <p:nvPr/>
        </p:nvGrpSpPr>
        <p:grpSpPr bwMode="auto">
          <a:xfrm>
            <a:off x="114300" y="871538"/>
            <a:ext cx="928688" cy="406400"/>
            <a:chOff x="3786182" y="1192962"/>
            <a:chExt cx="928694" cy="406350"/>
          </a:xfrm>
        </p:grpSpPr>
        <p:sp>
          <p:nvSpPr>
            <p:cNvPr id="9" name="TextBox 8"/>
            <p:cNvSpPr txBox="1"/>
            <p:nvPr/>
          </p:nvSpPr>
          <p:spPr>
            <a:xfrm>
              <a:off x="4014783" y="1196137"/>
              <a:ext cx="700093" cy="40000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练习</a:t>
              </a:r>
            </a:p>
          </p:txBody>
        </p:sp>
        <p:pic>
          <p:nvPicPr>
            <p:cNvPr id="55311" name="Picture 2" descr="E:\设计支持\模板设计\Y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182" y="1192962"/>
              <a:ext cx="414476" cy="40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组合 10"/>
          <p:cNvGrpSpPr>
            <a:grpSpLocks/>
          </p:cNvGrpSpPr>
          <p:nvPr/>
        </p:nvGrpSpPr>
        <p:grpSpPr bwMode="auto">
          <a:xfrm>
            <a:off x="71438" y="3538538"/>
            <a:ext cx="985837" cy="461962"/>
            <a:chOff x="3786182" y="3824735"/>
            <a:chExt cx="986585" cy="461521"/>
          </a:xfrm>
        </p:grpSpPr>
        <p:sp>
          <p:nvSpPr>
            <p:cNvPr id="14" name="TextBox 13"/>
            <p:cNvSpPr txBox="1"/>
            <p:nvPr/>
          </p:nvSpPr>
          <p:spPr>
            <a:xfrm>
              <a:off x="4072149" y="3854868"/>
              <a:ext cx="700618" cy="401255"/>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提示</a:t>
              </a:r>
            </a:p>
          </p:txBody>
        </p:sp>
        <p:pic>
          <p:nvPicPr>
            <p:cNvPr id="55309" name="Picture 2" descr="C:\Users\meng.zhang\Desktop\ACCP7.0模版图标规范\s-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182" y="3824735"/>
              <a:ext cx="381854" cy="461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组合 19"/>
          <p:cNvGrpSpPr>
            <a:grpSpLocks/>
          </p:cNvGrpSpPr>
          <p:nvPr/>
        </p:nvGrpSpPr>
        <p:grpSpPr bwMode="auto">
          <a:xfrm>
            <a:off x="3071813" y="6215085"/>
            <a:ext cx="2786062" cy="428625"/>
            <a:chOff x="3714744" y="5143512"/>
            <a:chExt cx="2786082" cy="428628"/>
          </a:xfrm>
        </p:grpSpPr>
        <p:sp>
          <p:nvSpPr>
            <p:cNvPr id="16" name="圆角矩形 15"/>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7" name="TextBox 16"/>
            <p:cNvSpPr txBox="1"/>
            <p:nvPr/>
          </p:nvSpPr>
          <p:spPr bwMode="auto">
            <a:xfrm>
              <a:off x="3962396" y="5187962"/>
              <a:ext cx="2220928" cy="338140"/>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en-US" altLang="zh-CN" sz="1600" b="1" spc="300" dirty="0">
                  <a:solidFill>
                    <a:srgbClr val="FBFFFE"/>
                  </a:solidFill>
                  <a:latin typeface="微软雅黑" pitchFamily="34" charset="-122"/>
                  <a:ea typeface="微软雅黑" pitchFamily="34" charset="-122"/>
                </a:rPr>
                <a:t>10</a:t>
              </a:r>
              <a:r>
                <a:rPr lang="zh-CN" altLang="en-US" sz="1600" b="1" spc="300" dirty="0">
                  <a:solidFill>
                    <a:srgbClr val="FBFFFE"/>
                  </a:solidFill>
                  <a:latin typeface="微软雅黑" pitchFamily="34" charset="-122"/>
                  <a:ea typeface="微软雅黑" pitchFamily="34" charset="-122"/>
                </a:rPr>
                <a:t>分钟</a:t>
              </a:r>
            </a:p>
          </p:txBody>
        </p:sp>
      </p:grpSp>
      <p:sp>
        <p:nvSpPr>
          <p:cNvPr id="15" name="Text Box 27"/>
          <p:cNvSpPr txBox="1">
            <a:spLocks noChangeArrowheads="1"/>
          </p:cNvSpPr>
          <p:nvPr/>
        </p:nvSpPr>
        <p:spPr bwMode="auto">
          <a:xfrm>
            <a:off x="1285852" y="4786322"/>
            <a:ext cx="7127875" cy="1285884"/>
          </a:xfrm>
          <a:prstGeom prst="rect">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223838" lvl="1" indent="-223838" defTabSz="723900">
              <a:lnSpc>
                <a:spcPct val="150000"/>
              </a:lnSpc>
              <a:buClr>
                <a:schemeClr val="folHlink"/>
              </a:buClr>
              <a:buSzPct val="60000"/>
              <a:tabLst>
                <a:tab pos="444500" algn="l"/>
              </a:tabLst>
              <a:defRPr/>
            </a:pPr>
            <a:r>
              <a:rPr lang="en-US" altLang="zh-CN" b="1" dirty="0" smtClean="0">
                <a:latin typeface="Arial" pitchFamily="34" charset="0"/>
                <a:ea typeface="Arial Unicode MS" pitchFamily="34" charset="-122"/>
                <a:cs typeface="Arial" pitchFamily="34" charset="0"/>
              </a:rPr>
              <a:t>SELECT </a:t>
            </a:r>
            <a:r>
              <a:rPr lang="en-US" altLang="zh-CN" b="1" dirty="0" err="1" smtClean="0">
                <a:latin typeface="Arial" pitchFamily="34" charset="0"/>
                <a:ea typeface="Arial Unicode MS" pitchFamily="34" charset="-122"/>
                <a:cs typeface="Arial" pitchFamily="34" charset="0"/>
              </a:rPr>
              <a:t>table_name,partition_name</a:t>
            </a:r>
            <a:r>
              <a:rPr lang="en-US" altLang="zh-CN" b="1" dirty="0" smtClean="0">
                <a:latin typeface="Arial" pitchFamily="34" charset="0"/>
                <a:ea typeface="Arial Unicode MS" pitchFamily="34" charset="-122"/>
                <a:cs typeface="Arial" pitchFamily="34" charset="0"/>
              </a:rPr>
              <a:t> </a:t>
            </a:r>
          </a:p>
          <a:p>
            <a:pPr marL="223838" lvl="1" indent="-223838" defTabSz="723900">
              <a:lnSpc>
                <a:spcPct val="150000"/>
              </a:lnSpc>
              <a:buClr>
                <a:schemeClr val="folHlink"/>
              </a:buClr>
              <a:buSzPct val="60000"/>
              <a:tabLst>
                <a:tab pos="444500" algn="l"/>
              </a:tabLst>
              <a:defRPr/>
            </a:pPr>
            <a:r>
              <a:rPr lang="en-US" altLang="zh-CN" b="1" dirty="0" smtClean="0">
                <a:latin typeface="Arial" pitchFamily="34" charset="0"/>
                <a:ea typeface="Arial Unicode MS" pitchFamily="34" charset="-122"/>
                <a:cs typeface="Arial" pitchFamily="34" charset="0"/>
              </a:rPr>
              <a:t>FROM </a:t>
            </a:r>
            <a:r>
              <a:rPr lang="en-US" altLang="zh-CN" b="1" dirty="0" err="1" smtClean="0">
                <a:latin typeface="Arial" pitchFamily="34" charset="0"/>
                <a:ea typeface="Arial Unicode MS" pitchFamily="34" charset="-122"/>
                <a:cs typeface="Arial" pitchFamily="34" charset="0"/>
              </a:rPr>
              <a:t>user_tab_partitions</a:t>
            </a:r>
            <a:r>
              <a:rPr lang="en-US" altLang="zh-CN" b="1" dirty="0" smtClean="0">
                <a:latin typeface="Arial" pitchFamily="34" charset="0"/>
                <a:ea typeface="Arial Unicode MS" pitchFamily="34" charset="-122"/>
                <a:cs typeface="Arial" pitchFamily="34" charset="0"/>
              </a:rPr>
              <a:t> </a:t>
            </a:r>
          </a:p>
          <a:p>
            <a:pPr marL="223838" lvl="1" indent="-223838" defTabSz="723900">
              <a:lnSpc>
                <a:spcPct val="150000"/>
              </a:lnSpc>
              <a:buClr>
                <a:schemeClr val="folHlink"/>
              </a:buClr>
              <a:buSzPct val="60000"/>
              <a:tabLst>
                <a:tab pos="444500" algn="l"/>
              </a:tabLst>
              <a:defRPr/>
            </a:pPr>
            <a:r>
              <a:rPr lang="en-US" altLang="zh-CN" b="1" dirty="0" smtClean="0">
                <a:latin typeface="Arial" pitchFamily="34" charset="0"/>
                <a:ea typeface="Arial Unicode MS" pitchFamily="34" charset="-122"/>
                <a:cs typeface="Arial" pitchFamily="34" charset="0"/>
              </a:rPr>
              <a:t>WHERE </a:t>
            </a:r>
            <a:r>
              <a:rPr lang="en-US" altLang="zh-CN" b="1" dirty="0" err="1" smtClean="0">
                <a:latin typeface="Arial" pitchFamily="34" charset="0"/>
                <a:ea typeface="Arial Unicode MS" pitchFamily="34" charset="-122"/>
                <a:cs typeface="Arial" pitchFamily="34" charset="0"/>
              </a:rPr>
              <a:t>table_name</a:t>
            </a:r>
            <a:r>
              <a:rPr lang="en-US" altLang="zh-CN" b="1" dirty="0" smtClean="0">
                <a:latin typeface="Arial" pitchFamily="34" charset="0"/>
                <a:ea typeface="Arial Unicode MS" pitchFamily="34" charset="-122"/>
                <a:cs typeface="Arial" pitchFamily="34" charset="0"/>
              </a:rPr>
              <a:t>=UPPER('</a:t>
            </a:r>
            <a:r>
              <a:rPr lang="en-US" altLang="zh-CN" b="1" dirty="0" err="1" smtClean="0">
                <a:latin typeface="Arial" pitchFamily="34" charset="0"/>
                <a:ea typeface="Arial Unicode MS" pitchFamily="34" charset="-122"/>
                <a:cs typeface="Arial" pitchFamily="34" charset="0"/>
              </a:rPr>
              <a:t>intervalOrders</a:t>
            </a:r>
            <a:r>
              <a:rPr lang="en-US" altLang="zh-CN" b="1" dirty="0" smtClean="0">
                <a:latin typeface="Arial" pitchFamily="34" charset="0"/>
                <a:ea typeface="Arial Unicode MS" pitchFamily="34" charset="-122"/>
                <a:cs typeface="Arial" pitchFamily="34" charset="0"/>
              </a:rPr>
              <a:t>');</a:t>
            </a:r>
            <a:endParaRPr lang="en-US" altLang="zh-CN" b="1" dirty="0">
              <a:latin typeface="Arial" pitchFamily="34" charset="0"/>
              <a:ea typeface="Arial Unicode MS" pitchFamily="34" charset="-122"/>
              <a:cs typeface="Arial" pitchFamily="34" charset="0"/>
            </a:endParaRPr>
          </a:p>
        </p:txBody>
      </p:sp>
      <p:sp>
        <p:nvSpPr>
          <p:cNvPr id="18" name="灯片编号占位符 17"/>
          <p:cNvSpPr>
            <a:spLocks noGrp="1"/>
          </p:cNvSpPr>
          <p:nvPr>
            <p:ph type="sldNum" sz="quarter" idx="10"/>
          </p:nvPr>
        </p:nvSpPr>
        <p:spPr/>
        <p:txBody>
          <a:bodyPr/>
          <a:lstStyle/>
          <a:p>
            <a:pPr>
              <a:defRPr/>
            </a:pPr>
            <a:fld id="{B46F1C6C-1131-4A6A-8D25-C66B598E60FD}" type="slidenum">
              <a:rPr lang="zh-CN" altLang="en-US" smtClean="0"/>
              <a:pPr>
                <a:defRPr/>
              </a:pPr>
              <a:t>43</a:t>
            </a:fld>
            <a:r>
              <a:rPr lang="en-US" altLang="zh-CN" smtClean="0"/>
              <a:t>/48</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3795">
                                            <p:txEl>
                                              <p:pRg st="6" end="6"/>
                                            </p:txEl>
                                          </p:spTgt>
                                        </p:tgtEl>
                                        <p:attrNameLst>
                                          <p:attrName>style.visibility</p:attrName>
                                        </p:attrNameLst>
                                      </p:cBhvr>
                                      <p:to>
                                        <p:strVal val="visible"/>
                                      </p:to>
                                    </p:set>
                                    <p:animEffect transition="in" filter="wipe(left)">
                                      <p:cBhvr>
                                        <p:cTn id="11" dur="500"/>
                                        <p:tgtEl>
                                          <p:spTgt spid="33795">
                                            <p:txEl>
                                              <p:pRg st="6" end="6"/>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3795">
                                            <p:txEl>
                                              <p:pRg st="7" end="7"/>
                                            </p:txEl>
                                          </p:spTgt>
                                        </p:tgtEl>
                                        <p:attrNameLst>
                                          <p:attrName>style.visibility</p:attrName>
                                        </p:attrNameLst>
                                      </p:cBhvr>
                                      <p:to>
                                        <p:strVal val="visible"/>
                                      </p:to>
                                    </p:set>
                                    <p:animEffect transition="in" filter="wipe(left)">
                                      <p:cBhvr>
                                        <p:cTn id="15" dur="500"/>
                                        <p:tgtEl>
                                          <p:spTgt spid="33795">
                                            <p:txEl>
                                              <p:pRg st="7" end="7"/>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a:xfrm>
            <a:off x="5821363" y="285750"/>
            <a:ext cx="3143250" cy="523875"/>
          </a:xfrm>
        </p:spPr>
        <p:txBody>
          <a:bodyPr/>
          <a:lstStyle/>
          <a:p>
            <a:pPr>
              <a:defRPr/>
            </a:pPr>
            <a:r>
              <a:rPr smtClean="0"/>
              <a:t>共性问题集中讲解</a:t>
            </a:r>
          </a:p>
        </p:txBody>
      </p:sp>
      <p:sp>
        <p:nvSpPr>
          <p:cNvPr id="25604" name="内容占位符 2"/>
          <p:cNvSpPr>
            <a:spLocks noGrp="1"/>
          </p:cNvSpPr>
          <p:nvPr>
            <p:ph idx="1"/>
          </p:nvPr>
        </p:nvSpPr>
        <p:spPr>
          <a:xfrm>
            <a:off x="784225" y="1214438"/>
            <a:ext cx="7645400" cy="5143500"/>
          </a:xfrm>
        </p:spPr>
        <p:txBody>
          <a:bodyPr/>
          <a:lstStyle/>
          <a:p>
            <a:pPr>
              <a:defRPr/>
            </a:pPr>
            <a:r>
              <a:rPr lang="zh-CN" altLang="en-US" smtClean="0"/>
              <a:t>常见问题及解决办法</a:t>
            </a:r>
            <a:endParaRPr lang="en-US" altLang="zh-CN" smtClean="0"/>
          </a:p>
          <a:p>
            <a:pPr>
              <a:defRPr/>
            </a:pPr>
            <a:r>
              <a:rPr lang="zh-CN" altLang="en-US" smtClean="0"/>
              <a:t>代码规范问题</a:t>
            </a:r>
          </a:p>
          <a:p>
            <a:pPr>
              <a:defRPr/>
            </a:pPr>
            <a:r>
              <a:rPr lang="zh-CN" altLang="en-US" smtClean="0"/>
              <a:t>调试技巧</a:t>
            </a:r>
            <a:endParaRPr lang="en-US" altLang="zh-CN" smtClean="0"/>
          </a:p>
          <a:p>
            <a:pPr>
              <a:defRPr/>
            </a:pPr>
            <a:endParaRPr lang="zh-CN" altLang="en-US" smtClean="0"/>
          </a:p>
          <a:p>
            <a:pPr>
              <a:defRPr/>
            </a:pPr>
            <a:endParaRPr lang="zh-CN" altLang="en-US" dirty="0" smtClean="0"/>
          </a:p>
        </p:txBody>
      </p:sp>
      <p:grpSp>
        <p:nvGrpSpPr>
          <p:cNvPr id="56325" name="组合 29"/>
          <p:cNvGrpSpPr>
            <a:grpSpLocks/>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6327" name="组合 7"/>
            <p:cNvGrpSpPr>
              <a:grpSpLocks/>
            </p:cNvGrpSpPr>
            <p:nvPr/>
          </p:nvGrpSpPr>
          <p:grpSpPr bwMode="auto">
            <a:xfrm>
              <a:off x="1923997" y="3214688"/>
              <a:ext cx="5862712" cy="2058988"/>
              <a:chOff x="2066281" y="2227264"/>
              <a:chExt cx="5862790" cy="2059017"/>
            </a:xfrm>
          </p:grpSpPr>
          <p:grpSp>
            <p:nvGrpSpPr>
              <p:cNvPr id="56328" name="组合 19"/>
              <p:cNvGrpSpPr>
                <a:grpSpLocks/>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56333" name="组合 17"/>
                <p:cNvGrpSpPr>
                  <a:grpSpLocks/>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56329"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4" name="灯片编号占位符 23"/>
          <p:cNvSpPr>
            <a:spLocks noGrp="1"/>
          </p:cNvSpPr>
          <p:nvPr>
            <p:ph type="sldNum" sz="quarter" idx="10"/>
          </p:nvPr>
        </p:nvSpPr>
        <p:spPr/>
        <p:txBody>
          <a:bodyPr/>
          <a:lstStyle/>
          <a:p>
            <a:pPr>
              <a:defRPr/>
            </a:pPr>
            <a:fld id="{B46F1C6C-1131-4A6A-8D25-C66B598E60FD}" type="slidenum">
              <a:rPr lang="zh-CN" altLang="en-US" smtClean="0"/>
              <a:pPr>
                <a:defRPr/>
              </a:pPr>
              <a:t>44</a:t>
            </a:fld>
            <a:r>
              <a:rPr lang="en-US" altLang="zh-CN" smtClean="0"/>
              <a:t>/48</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a:xfrm>
            <a:off x="6429388" y="285750"/>
            <a:ext cx="2535225" cy="523875"/>
          </a:xfrm>
        </p:spPr>
        <p:txBody>
          <a:bodyPr/>
          <a:lstStyle/>
          <a:p>
            <a:pPr>
              <a:defRPr/>
            </a:pPr>
            <a:r>
              <a:rPr dirty="0" smtClean="0"/>
              <a:t>翻转课堂总结</a:t>
            </a:r>
          </a:p>
        </p:txBody>
      </p:sp>
      <p:sp>
        <p:nvSpPr>
          <p:cNvPr id="5" name="内容占位符 4"/>
          <p:cNvSpPr>
            <a:spLocks noGrp="1"/>
          </p:cNvSpPr>
          <p:nvPr>
            <p:ph idx="1"/>
          </p:nvPr>
        </p:nvSpPr>
        <p:spPr>
          <a:xfrm>
            <a:off x="784225" y="1214438"/>
            <a:ext cx="7645400" cy="5143500"/>
          </a:xfrm>
        </p:spPr>
        <p:txBody>
          <a:bodyPr/>
          <a:lstStyle/>
          <a:p>
            <a:pPr>
              <a:defRPr/>
            </a:pPr>
            <a:endParaRPr lang="zh-CN" altLang="en-US"/>
          </a:p>
        </p:txBody>
      </p:sp>
      <p:sp>
        <p:nvSpPr>
          <p:cNvPr id="58373" name="TextBox 4"/>
          <p:cNvSpPr txBox="1">
            <a:spLocks noChangeArrowheads="1"/>
          </p:cNvSpPr>
          <p:nvPr/>
        </p:nvSpPr>
        <p:spPr bwMode="auto">
          <a:xfrm>
            <a:off x="2071670" y="1428736"/>
            <a:ext cx="6280177"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pPr>
            <a:r>
              <a:rPr lang="zh-CN" altLang="en-US" sz="2000" b="1" dirty="0" smtClean="0">
                <a:solidFill>
                  <a:srgbClr val="FF0000"/>
                </a:solidFill>
                <a:ea typeface="微软雅黑" pitchFamily="34" charset="-122"/>
                <a:cs typeface="Arial" charset="0"/>
              </a:rPr>
              <a:t>表空间</a:t>
            </a:r>
            <a:r>
              <a:rPr lang="zh-CN" altLang="en-US" sz="2000" b="1" dirty="0" smtClean="0">
                <a:ea typeface="微软雅黑" pitchFamily="34" charset="-122"/>
                <a:cs typeface="Arial" charset="0"/>
              </a:rPr>
              <a:t>分为</a:t>
            </a:r>
            <a:endParaRPr lang="en-US" altLang="zh-CN" sz="2000" b="1" dirty="0" smtClean="0">
              <a:ea typeface="微软雅黑" pitchFamily="34" charset="-122"/>
              <a:cs typeface="Arial" charset="0"/>
            </a:endParaRPr>
          </a:p>
          <a:p>
            <a:pPr eaLnBrk="1" hangingPunct="1">
              <a:lnSpc>
                <a:spcPct val="150000"/>
              </a:lnSpc>
            </a:pPr>
            <a:r>
              <a:rPr lang="en-US" altLang="zh-CN" sz="2000" b="1" dirty="0" smtClean="0">
                <a:ea typeface="微软雅黑" pitchFamily="34" charset="-122"/>
                <a:cs typeface="Arial" charset="0"/>
              </a:rPr>
              <a:t>Oracle </a:t>
            </a:r>
            <a:r>
              <a:rPr lang="zh-CN" altLang="en-US" sz="2000" b="1" dirty="0" smtClean="0">
                <a:ea typeface="微软雅黑" pitchFamily="34" charset="-122"/>
                <a:cs typeface="Arial" charset="0"/>
              </a:rPr>
              <a:t>中的 </a:t>
            </a:r>
            <a:r>
              <a:rPr lang="en-US" altLang="zh-CN" sz="2000" b="1" dirty="0" smtClean="0">
                <a:solidFill>
                  <a:srgbClr val="FF0000"/>
                </a:solidFill>
                <a:ea typeface="微软雅黑" pitchFamily="34" charset="-122"/>
                <a:cs typeface="Arial" charset="0"/>
              </a:rPr>
              <a:t>SYSTEM </a:t>
            </a:r>
            <a:r>
              <a:rPr lang="zh-CN" altLang="en-US" sz="2000" b="1" dirty="0" smtClean="0">
                <a:solidFill>
                  <a:srgbClr val="FF0000"/>
                </a:solidFill>
                <a:ea typeface="微软雅黑" pitchFamily="34" charset="-122"/>
                <a:cs typeface="Arial" charset="0"/>
              </a:rPr>
              <a:t>用户和 </a:t>
            </a:r>
            <a:r>
              <a:rPr lang="en-US" altLang="zh-CN" sz="2000" b="1" dirty="0" smtClean="0">
                <a:solidFill>
                  <a:srgbClr val="FF0000"/>
                </a:solidFill>
                <a:ea typeface="微软雅黑" pitchFamily="34" charset="-122"/>
                <a:cs typeface="Arial" charset="0"/>
              </a:rPr>
              <a:t>SYS </a:t>
            </a:r>
            <a:r>
              <a:rPr lang="zh-CN" altLang="en-US" sz="2000" b="1" dirty="0" smtClean="0">
                <a:solidFill>
                  <a:srgbClr val="FF0000"/>
                </a:solidFill>
                <a:ea typeface="微软雅黑" pitchFamily="34" charset="-122"/>
                <a:cs typeface="Arial" charset="0"/>
              </a:rPr>
              <a:t>用户</a:t>
            </a:r>
            <a:r>
              <a:rPr lang="zh-CN" altLang="en-US" sz="2000" b="1" dirty="0" smtClean="0">
                <a:ea typeface="微软雅黑" pitchFamily="34" charset="-122"/>
                <a:cs typeface="Arial" charset="0"/>
              </a:rPr>
              <a:t>具有管理权限，而 </a:t>
            </a:r>
            <a:r>
              <a:rPr lang="en-US" altLang="zh-CN" sz="2000" b="1" dirty="0" smtClean="0">
                <a:solidFill>
                  <a:srgbClr val="FF0000"/>
                </a:solidFill>
                <a:ea typeface="微软雅黑" pitchFamily="34" charset="-122"/>
                <a:cs typeface="Arial" charset="0"/>
              </a:rPr>
              <a:t>SCOTT </a:t>
            </a:r>
            <a:r>
              <a:rPr lang="zh-CN" altLang="en-US" sz="2000" b="1" dirty="0" smtClean="0">
                <a:solidFill>
                  <a:srgbClr val="FF0000"/>
                </a:solidFill>
                <a:ea typeface="微软雅黑" pitchFamily="34" charset="-122"/>
                <a:cs typeface="Arial" charset="0"/>
              </a:rPr>
              <a:t>用户</a:t>
            </a:r>
            <a:r>
              <a:rPr lang="zh-CN" altLang="en-US" sz="2000" b="1" dirty="0" smtClean="0">
                <a:ea typeface="微软雅黑" pitchFamily="34" charset="-122"/>
                <a:cs typeface="Arial" charset="0"/>
              </a:rPr>
              <a:t>只有基本的权限 </a:t>
            </a:r>
          </a:p>
          <a:p>
            <a:pPr eaLnBrk="1" hangingPunct="1">
              <a:lnSpc>
                <a:spcPct val="150000"/>
              </a:lnSpc>
            </a:pPr>
            <a:r>
              <a:rPr lang="zh-CN" altLang="en-US" sz="2000" b="1" dirty="0" smtClean="0">
                <a:solidFill>
                  <a:srgbClr val="FF0000"/>
                </a:solidFill>
                <a:ea typeface="微软雅黑" pitchFamily="34" charset="-122"/>
                <a:cs typeface="Arial" charset="0"/>
              </a:rPr>
              <a:t>序列</a:t>
            </a:r>
            <a:r>
              <a:rPr lang="zh-CN" altLang="en-US" sz="2000" b="1" dirty="0" smtClean="0">
                <a:ea typeface="微软雅黑" pitchFamily="34" charset="-122"/>
                <a:cs typeface="Arial" charset="0"/>
              </a:rPr>
              <a:t>用于生成唯一、连续的序号</a:t>
            </a:r>
          </a:p>
          <a:p>
            <a:pPr eaLnBrk="1" hangingPunct="1">
              <a:lnSpc>
                <a:spcPct val="150000"/>
              </a:lnSpc>
            </a:pPr>
            <a:r>
              <a:rPr lang="zh-CN" altLang="en-US" sz="2000" b="1" dirty="0" smtClean="0">
                <a:solidFill>
                  <a:srgbClr val="FF0000"/>
                </a:solidFill>
                <a:ea typeface="微软雅黑" pitchFamily="34" charset="-122"/>
                <a:cs typeface="Arial" charset="0"/>
              </a:rPr>
              <a:t>同义词</a:t>
            </a:r>
            <a:r>
              <a:rPr lang="zh-CN" altLang="en-US" sz="2000" b="1" dirty="0" smtClean="0">
                <a:ea typeface="微软雅黑" pitchFamily="34" charset="-122"/>
                <a:cs typeface="Arial" charset="0"/>
              </a:rPr>
              <a:t>是现有数据库对象的别名</a:t>
            </a:r>
          </a:p>
          <a:p>
            <a:pPr eaLnBrk="1" hangingPunct="1">
              <a:lnSpc>
                <a:spcPct val="150000"/>
              </a:lnSpc>
            </a:pPr>
            <a:r>
              <a:rPr lang="zh-CN" altLang="en-US" sz="2000" b="1" dirty="0" smtClean="0">
                <a:ea typeface="微软雅黑" pitchFamily="34" charset="-122"/>
                <a:cs typeface="Arial" charset="0"/>
              </a:rPr>
              <a:t>索引是与表相关的一个可选结构，用于提高</a:t>
            </a:r>
            <a:r>
              <a:rPr lang="en-US" altLang="zh-CN" sz="2000" b="1" dirty="0" smtClean="0">
                <a:ea typeface="微软雅黑" pitchFamily="34" charset="-122"/>
                <a:cs typeface="Arial" charset="0"/>
              </a:rPr>
              <a:t>SQL </a:t>
            </a:r>
            <a:r>
              <a:rPr lang="zh-CN" altLang="en-US" sz="2000" b="1" dirty="0" smtClean="0">
                <a:ea typeface="微软雅黑" pitchFamily="34" charset="-122"/>
                <a:cs typeface="Arial" charset="0"/>
              </a:rPr>
              <a:t>语句执行的性能</a:t>
            </a:r>
          </a:p>
          <a:p>
            <a:pPr eaLnBrk="1" hangingPunct="1">
              <a:lnSpc>
                <a:spcPct val="150000"/>
              </a:lnSpc>
            </a:pPr>
            <a:endParaRPr lang="en-US" altLang="zh-CN" sz="1000" b="1" dirty="0" smtClean="0">
              <a:ea typeface="微软雅黑" pitchFamily="34" charset="-122"/>
              <a:cs typeface="Arial" charset="0"/>
            </a:endParaRPr>
          </a:p>
          <a:p>
            <a:pPr eaLnBrk="1" hangingPunct="1">
              <a:lnSpc>
                <a:spcPct val="150000"/>
              </a:lnSpc>
            </a:pPr>
            <a:r>
              <a:rPr lang="zh-CN" altLang="en-US" sz="2000" b="1" dirty="0" smtClean="0">
                <a:solidFill>
                  <a:srgbClr val="FF0000"/>
                </a:solidFill>
                <a:ea typeface="微软雅黑" pitchFamily="34" charset="-122"/>
                <a:cs typeface="Arial" charset="0"/>
              </a:rPr>
              <a:t>索引</a:t>
            </a:r>
            <a:r>
              <a:rPr lang="zh-CN" altLang="en-US" sz="2000" b="1" dirty="0" smtClean="0">
                <a:ea typeface="微软雅黑" pitchFamily="34" charset="-122"/>
                <a:cs typeface="Arial" charset="0"/>
              </a:rPr>
              <a:t>分为</a:t>
            </a:r>
            <a:endParaRPr lang="en-US" altLang="zh-CN" sz="2000" b="1" dirty="0" smtClean="0">
              <a:ea typeface="微软雅黑" pitchFamily="34" charset="-122"/>
              <a:cs typeface="Arial" charset="0"/>
            </a:endParaRPr>
          </a:p>
          <a:p>
            <a:pPr eaLnBrk="1" hangingPunct="1">
              <a:lnSpc>
                <a:spcPct val="150000"/>
              </a:lnSpc>
            </a:pPr>
            <a:endParaRPr lang="zh-CN" altLang="en-US" sz="1000" b="1" dirty="0" smtClean="0">
              <a:ea typeface="微软雅黑" pitchFamily="34" charset="-122"/>
              <a:cs typeface="Arial" charset="0"/>
            </a:endParaRPr>
          </a:p>
          <a:p>
            <a:pPr eaLnBrk="1" hangingPunct="1">
              <a:lnSpc>
                <a:spcPct val="150000"/>
              </a:lnSpc>
            </a:pPr>
            <a:r>
              <a:rPr lang="zh-CN" altLang="en-US" sz="2000" b="1" dirty="0" smtClean="0">
                <a:solidFill>
                  <a:srgbClr val="FF0000"/>
                </a:solidFill>
                <a:ea typeface="微软雅黑" pitchFamily="34" charset="-122"/>
                <a:cs typeface="Arial" charset="0"/>
              </a:rPr>
              <a:t>表分区允许将一个表划分成几部分</a:t>
            </a:r>
            <a:r>
              <a:rPr lang="zh-CN" altLang="en-US" sz="2000" b="1" dirty="0" smtClean="0">
                <a:ea typeface="微软雅黑" pitchFamily="34" charset="-122"/>
                <a:cs typeface="Arial" charset="0"/>
              </a:rPr>
              <a:t>，以改善大型应用系统的性能</a:t>
            </a:r>
            <a:endParaRPr lang="zh-CN" altLang="en-US" sz="2000" dirty="0">
              <a:ea typeface="微软雅黑" pitchFamily="34" charset="-122"/>
              <a:cs typeface="Arial" charset="0"/>
            </a:endParaRPr>
          </a:p>
        </p:txBody>
      </p:sp>
      <p:sp>
        <p:nvSpPr>
          <p:cNvPr id="58374" name="AutoShape 3"/>
          <p:cNvSpPr>
            <a:spLocks/>
          </p:cNvSpPr>
          <p:nvPr/>
        </p:nvSpPr>
        <p:spPr bwMode="auto">
          <a:xfrm>
            <a:off x="3563931" y="1214422"/>
            <a:ext cx="179388" cy="704850"/>
          </a:xfrm>
          <a:prstGeom prst="leftBrace">
            <a:avLst>
              <a:gd name="adj1" fmla="val 61885"/>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58376" name="TextBox 12"/>
          <p:cNvSpPr txBox="1">
            <a:spLocks noChangeArrowheads="1"/>
          </p:cNvSpPr>
          <p:nvPr/>
        </p:nvSpPr>
        <p:spPr bwMode="auto">
          <a:xfrm>
            <a:off x="3759209" y="1169243"/>
            <a:ext cx="20272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1600" b="1" dirty="0" smtClean="0">
                <a:solidFill>
                  <a:srgbClr val="FF0000"/>
                </a:solidFill>
                <a:ea typeface="微软雅黑" pitchFamily="34" charset="-122"/>
                <a:cs typeface="Arial" charset="0"/>
              </a:rPr>
              <a:t>永久性表空间</a:t>
            </a:r>
            <a:endParaRPr lang="en-US" altLang="zh-CN" sz="1600" b="1" dirty="0" smtClean="0">
              <a:solidFill>
                <a:srgbClr val="FF0000"/>
              </a:solidFill>
              <a:ea typeface="微软雅黑" pitchFamily="34" charset="-122"/>
              <a:cs typeface="Arial" charset="0"/>
            </a:endParaRPr>
          </a:p>
          <a:p>
            <a:pPr eaLnBrk="1" hangingPunct="1"/>
            <a:r>
              <a:rPr lang="zh-CN" altLang="en-US" sz="1600" b="1" dirty="0" smtClean="0">
                <a:solidFill>
                  <a:srgbClr val="FF0000"/>
                </a:solidFill>
                <a:ea typeface="微软雅黑" pitchFamily="34" charset="-122"/>
                <a:cs typeface="Arial" charset="0"/>
              </a:rPr>
              <a:t>临时性表空间</a:t>
            </a:r>
            <a:endParaRPr lang="en-US" altLang="zh-CN" sz="1600" b="1" dirty="0" smtClean="0">
              <a:solidFill>
                <a:srgbClr val="FF0000"/>
              </a:solidFill>
              <a:ea typeface="微软雅黑" pitchFamily="34" charset="-122"/>
              <a:cs typeface="Arial" charset="0"/>
            </a:endParaRPr>
          </a:p>
          <a:p>
            <a:pPr eaLnBrk="1" hangingPunct="1"/>
            <a:r>
              <a:rPr lang="zh-CN" altLang="en-US" sz="1600" b="1" dirty="0" smtClean="0">
                <a:solidFill>
                  <a:srgbClr val="FF0000"/>
                </a:solidFill>
                <a:ea typeface="微软雅黑" pitchFamily="34" charset="-122"/>
                <a:cs typeface="Arial" charset="0"/>
              </a:rPr>
              <a:t>撤销表空间</a:t>
            </a:r>
            <a:endParaRPr lang="zh-CN" altLang="en-US" sz="1600" b="1" dirty="0">
              <a:solidFill>
                <a:srgbClr val="FF0000"/>
              </a:solidFill>
              <a:ea typeface="微软雅黑" pitchFamily="34" charset="-122"/>
              <a:cs typeface="Arial" charset="0"/>
            </a:endParaRPr>
          </a:p>
        </p:txBody>
      </p:sp>
      <p:sp>
        <p:nvSpPr>
          <p:cNvPr id="58378" name="TextBox 15"/>
          <p:cNvSpPr txBox="1">
            <a:spLocks noChangeArrowheads="1"/>
          </p:cNvSpPr>
          <p:nvPr/>
        </p:nvSpPr>
        <p:spPr bwMode="auto">
          <a:xfrm>
            <a:off x="0" y="3506932"/>
            <a:ext cx="18192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000" b="1" dirty="0" smtClean="0">
                <a:ea typeface="微软雅黑" pitchFamily="34" charset="-122"/>
                <a:cs typeface="Arial" charset="0"/>
              </a:rPr>
              <a:t>Oracle</a:t>
            </a:r>
          </a:p>
          <a:p>
            <a:pPr algn="ctr" eaLnBrk="1" hangingPunct="1"/>
            <a:r>
              <a:rPr lang="zh-CN" altLang="en-US" sz="2000" b="1" dirty="0" smtClean="0">
                <a:ea typeface="微软雅黑" pitchFamily="34" charset="-122"/>
                <a:cs typeface="Arial" charset="0"/>
              </a:rPr>
              <a:t>数据库应用</a:t>
            </a:r>
            <a:endParaRPr lang="en-US" altLang="zh-CN" sz="2000" b="1" dirty="0">
              <a:ea typeface="微软雅黑" pitchFamily="34" charset="-122"/>
              <a:cs typeface="Arial" charset="0"/>
            </a:endParaRPr>
          </a:p>
        </p:txBody>
      </p:sp>
      <p:sp>
        <p:nvSpPr>
          <p:cNvPr id="58379" name="AutoShape 3"/>
          <p:cNvSpPr>
            <a:spLocks/>
          </p:cNvSpPr>
          <p:nvPr/>
        </p:nvSpPr>
        <p:spPr bwMode="auto">
          <a:xfrm>
            <a:off x="1714480" y="1620838"/>
            <a:ext cx="306370" cy="4737120"/>
          </a:xfrm>
          <a:prstGeom prst="leftBrace">
            <a:avLst>
              <a:gd name="adj1" fmla="val 62112"/>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13" name="AutoShape 3"/>
          <p:cNvSpPr>
            <a:spLocks/>
          </p:cNvSpPr>
          <p:nvPr/>
        </p:nvSpPr>
        <p:spPr bwMode="auto">
          <a:xfrm>
            <a:off x="3286116" y="4643446"/>
            <a:ext cx="214314" cy="928694"/>
          </a:xfrm>
          <a:prstGeom prst="leftBrace">
            <a:avLst>
              <a:gd name="adj1" fmla="val 61885"/>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14" name="TextBox 12"/>
          <p:cNvSpPr txBox="1">
            <a:spLocks noChangeArrowheads="1"/>
          </p:cNvSpPr>
          <p:nvPr/>
        </p:nvSpPr>
        <p:spPr bwMode="auto">
          <a:xfrm>
            <a:off x="3428992" y="4566360"/>
            <a:ext cx="202723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1600" b="1" dirty="0" smtClean="0">
                <a:solidFill>
                  <a:srgbClr val="FF0000"/>
                </a:solidFill>
                <a:ea typeface="微软雅黑" pitchFamily="34" charset="-122"/>
                <a:cs typeface="Arial" charset="0"/>
              </a:rPr>
              <a:t>B</a:t>
            </a:r>
            <a:r>
              <a:rPr lang="zh-CN" altLang="en-US" sz="1600" b="1" dirty="0" smtClean="0">
                <a:solidFill>
                  <a:srgbClr val="FF0000"/>
                </a:solidFill>
                <a:ea typeface="微软雅黑" pitchFamily="34" charset="-122"/>
                <a:cs typeface="Arial" charset="0"/>
              </a:rPr>
              <a:t>树索引</a:t>
            </a:r>
            <a:endParaRPr lang="en-US" altLang="zh-CN" sz="1600" b="1" dirty="0" smtClean="0">
              <a:solidFill>
                <a:srgbClr val="FF0000"/>
              </a:solidFill>
              <a:ea typeface="微软雅黑" pitchFamily="34" charset="-122"/>
              <a:cs typeface="Arial" charset="0"/>
            </a:endParaRPr>
          </a:p>
          <a:p>
            <a:pPr eaLnBrk="1" hangingPunct="1"/>
            <a:r>
              <a:rPr lang="zh-CN" altLang="en-US" sz="1600" b="1" dirty="0" smtClean="0">
                <a:solidFill>
                  <a:srgbClr val="FF0000"/>
                </a:solidFill>
                <a:ea typeface="微软雅黑" pitchFamily="34" charset="-122"/>
                <a:cs typeface="Arial" charset="0"/>
              </a:rPr>
              <a:t>唯一索引</a:t>
            </a:r>
            <a:endParaRPr lang="en-US" altLang="zh-CN" sz="1600" b="1" dirty="0" smtClean="0">
              <a:solidFill>
                <a:srgbClr val="FF0000"/>
              </a:solidFill>
              <a:ea typeface="微软雅黑" pitchFamily="34" charset="-122"/>
              <a:cs typeface="Arial" charset="0"/>
            </a:endParaRPr>
          </a:p>
          <a:p>
            <a:pPr eaLnBrk="1" hangingPunct="1"/>
            <a:r>
              <a:rPr lang="zh-CN" altLang="en-US" sz="1600" b="1" dirty="0" smtClean="0">
                <a:solidFill>
                  <a:srgbClr val="FF0000"/>
                </a:solidFill>
                <a:ea typeface="微软雅黑" pitchFamily="34" charset="-122"/>
                <a:cs typeface="Arial" charset="0"/>
              </a:rPr>
              <a:t>反向键索引</a:t>
            </a:r>
            <a:endParaRPr lang="en-US" altLang="zh-CN" sz="1600" b="1" dirty="0" smtClean="0">
              <a:solidFill>
                <a:srgbClr val="FF0000"/>
              </a:solidFill>
              <a:ea typeface="微软雅黑" pitchFamily="34" charset="-122"/>
              <a:cs typeface="Arial" charset="0"/>
            </a:endParaRPr>
          </a:p>
          <a:p>
            <a:pPr eaLnBrk="1" hangingPunct="1"/>
            <a:r>
              <a:rPr lang="zh-CN" altLang="en-US" sz="1600" b="1" dirty="0" smtClean="0">
                <a:solidFill>
                  <a:srgbClr val="FF0000"/>
                </a:solidFill>
                <a:ea typeface="微软雅黑" pitchFamily="34" charset="-122"/>
                <a:cs typeface="Arial" charset="0"/>
              </a:rPr>
              <a:t>位图索引等</a:t>
            </a:r>
            <a:endParaRPr lang="zh-CN" altLang="en-US" sz="1600" b="1" dirty="0">
              <a:solidFill>
                <a:srgbClr val="FF0000"/>
              </a:solidFill>
              <a:ea typeface="微软雅黑" pitchFamily="34" charset="-122"/>
              <a:cs typeface="Arial" charset="0"/>
            </a:endParaRPr>
          </a:p>
        </p:txBody>
      </p:sp>
      <p:sp>
        <p:nvSpPr>
          <p:cNvPr id="15" name="灯片编号占位符 14"/>
          <p:cNvSpPr>
            <a:spLocks noGrp="1"/>
          </p:cNvSpPr>
          <p:nvPr>
            <p:ph type="sldNum" sz="quarter" idx="10"/>
          </p:nvPr>
        </p:nvSpPr>
        <p:spPr/>
        <p:txBody>
          <a:bodyPr/>
          <a:lstStyle/>
          <a:p>
            <a:pPr>
              <a:defRPr/>
            </a:pPr>
            <a:fld id="{B46F1C6C-1131-4A6A-8D25-C66B598E60FD}" type="slidenum">
              <a:rPr lang="zh-CN" altLang="en-US" smtClean="0"/>
              <a:pPr>
                <a:defRPr/>
              </a:pPr>
              <a:t>45</a:t>
            </a:fld>
            <a:r>
              <a:rPr lang="en-US" altLang="zh-CN" smtClean="0"/>
              <a:t>/48</a:t>
            </a:r>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a:xfrm>
            <a:off x="6500826" y="285750"/>
            <a:ext cx="2463787" cy="523875"/>
          </a:xfrm>
        </p:spPr>
        <p:txBody>
          <a:bodyPr/>
          <a:lstStyle/>
          <a:p>
            <a:pPr>
              <a:defRPr/>
            </a:pPr>
            <a:r>
              <a:rPr dirty="0" smtClean="0"/>
              <a:t>相关学习资源</a:t>
            </a:r>
          </a:p>
        </p:txBody>
      </p:sp>
      <p:sp>
        <p:nvSpPr>
          <p:cNvPr id="5" name="内容占位符 4"/>
          <p:cNvSpPr>
            <a:spLocks noGrp="1"/>
          </p:cNvSpPr>
          <p:nvPr>
            <p:ph idx="1"/>
          </p:nvPr>
        </p:nvSpPr>
        <p:spPr>
          <a:xfrm>
            <a:off x="784225" y="1214438"/>
            <a:ext cx="7645400" cy="5143500"/>
          </a:xfrm>
        </p:spPr>
        <p:txBody>
          <a:bodyPr/>
          <a:lstStyle/>
          <a:p>
            <a:pPr>
              <a:defRPr/>
            </a:pPr>
            <a:endParaRPr lang="zh-CN" altLang="en-US" dirty="0"/>
          </a:p>
        </p:txBody>
      </p:sp>
      <p:sp>
        <p:nvSpPr>
          <p:cNvPr id="9" name="矩形 8"/>
          <p:cNvSpPr/>
          <p:nvPr/>
        </p:nvSpPr>
        <p:spPr>
          <a:xfrm>
            <a:off x="2395538" y="3432175"/>
            <a:ext cx="4352925" cy="571500"/>
          </a:xfrm>
          <a:prstGeom prst="rect">
            <a:avLst/>
          </a:prstGeom>
          <a:solidFill>
            <a:schemeClr val="bg1"/>
          </a:solidFill>
          <a:ln cap="sq" cmpd="dbl">
            <a:solidFill>
              <a:srgbClr val="0070C0"/>
            </a:solidFill>
            <a:prstDash val="soli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b="1" dirty="0">
                <a:solidFill>
                  <a:srgbClr val="0F3D3B"/>
                </a:solidFill>
                <a:latin typeface="微软雅黑" pitchFamily="34" charset="-122"/>
                <a:ea typeface="微软雅黑" pitchFamily="34" charset="-122"/>
              </a:rPr>
              <a:t>  </a:t>
            </a:r>
            <a:r>
              <a:rPr lang="zh-CN" altLang="en-US" sz="2200" b="1" dirty="0">
                <a:solidFill>
                  <a:srgbClr val="0F3D3B"/>
                </a:solidFill>
                <a:latin typeface="微软雅黑" pitchFamily="34" charset="-122"/>
                <a:ea typeface="微软雅黑" pitchFamily="34" charset="-122"/>
              </a:rPr>
              <a:t>学习平台</a:t>
            </a:r>
          </a:p>
        </p:txBody>
      </p:sp>
      <p:sp>
        <p:nvSpPr>
          <p:cNvPr id="10" name="矩形 9"/>
          <p:cNvSpPr/>
          <p:nvPr/>
        </p:nvSpPr>
        <p:spPr>
          <a:xfrm>
            <a:off x="2395538" y="2276475"/>
            <a:ext cx="4352925" cy="571500"/>
          </a:xfrm>
          <a:prstGeom prst="rect">
            <a:avLst/>
          </a:prstGeom>
          <a:solidFill>
            <a:schemeClr val="bg1"/>
          </a:solidFill>
          <a:ln cap="sq" cmpd="dbl">
            <a:solidFill>
              <a:srgbClr val="0070C0"/>
            </a:solidFill>
            <a:prstDash val="soli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000" b="1" dirty="0">
                <a:solidFill>
                  <a:srgbClr val="0F3D3B"/>
                </a:solidFill>
                <a:latin typeface="微软雅黑" pitchFamily="34" charset="-122"/>
                <a:ea typeface="微软雅黑" pitchFamily="34" charset="-122"/>
              </a:rPr>
              <a:t>   </a:t>
            </a:r>
            <a:r>
              <a:rPr lang="zh-CN" altLang="en-US" sz="2200" b="1" dirty="0">
                <a:solidFill>
                  <a:srgbClr val="0F3D3B"/>
                </a:solidFill>
                <a:latin typeface="微软雅黑" pitchFamily="34" charset="-122"/>
                <a:ea typeface="微软雅黑" pitchFamily="34" charset="-122"/>
              </a:rPr>
              <a:t>学生用书</a:t>
            </a:r>
          </a:p>
        </p:txBody>
      </p:sp>
      <p:sp>
        <p:nvSpPr>
          <p:cNvPr id="14" name="矩形 13"/>
          <p:cNvSpPr/>
          <p:nvPr/>
        </p:nvSpPr>
        <p:spPr>
          <a:xfrm>
            <a:off x="2393950" y="2847975"/>
            <a:ext cx="4356100" cy="369888"/>
          </a:xfrm>
          <a:prstGeom prst="rect">
            <a:avLst/>
          </a:prstGeom>
          <a:solidFill>
            <a:srgbClr val="0070C0"/>
          </a:solidFill>
          <a:ln>
            <a:solidFill>
              <a:srgbClr val="0070C0"/>
            </a:solidFill>
          </a:ln>
          <a:effectLst>
            <a:outerShdw blurRad="50800" dist="38100" dir="5400000" algn="t" rotWithShape="0">
              <a:prstClr val="black">
                <a:alpha val="40000"/>
              </a:prstClr>
            </a:outerShdw>
          </a:effectLst>
        </p:spPr>
        <p:txBody>
          <a:bodyPr anchor="ctr">
            <a:spAutoFit/>
          </a:bodyPr>
          <a:lstStyle/>
          <a:p>
            <a:pPr marL="92075" lvl="1" indent="-92075" algn="ctr">
              <a:spcBef>
                <a:spcPct val="20000"/>
              </a:spcBef>
              <a:buClr>
                <a:srgbClr val="233DA9"/>
              </a:buClr>
              <a:buSzPct val="80000"/>
              <a:defRPr/>
            </a:pPr>
            <a:r>
              <a:rPr lang="en-US" altLang="zh-CN" b="1" kern="0" dirty="0" smtClean="0">
                <a:solidFill>
                  <a:schemeClr val="bg1"/>
                </a:solidFill>
                <a:effectLst>
                  <a:outerShdw blurRad="38100" dist="38100" dir="2700000" algn="tl">
                    <a:srgbClr val="000000">
                      <a:alpha val="43137"/>
                    </a:srgbClr>
                  </a:outerShdw>
                </a:effectLst>
                <a:latin typeface="+mn-lt"/>
                <a:ea typeface="微软雅黑" pitchFamily="34" charset="-122"/>
              </a:rPr>
              <a:t>《</a:t>
            </a:r>
            <a:r>
              <a:rPr lang="zh-CN" altLang="en-US" b="1" kern="0" dirty="0" smtClean="0">
                <a:solidFill>
                  <a:schemeClr val="bg1"/>
                </a:solidFill>
                <a:effectLst>
                  <a:outerShdw blurRad="38100" dist="38100" dir="2700000" algn="tl">
                    <a:srgbClr val="000000">
                      <a:alpha val="43137"/>
                    </a:srgbClr>
                  </a:outerShdw>
                </a:effectLst>
                <a:latin typeface="+mn-lt"/>
                <a:ea typeface="微软雅黑" pitchFamily="34" charset="-122"/>
              </a:rPr>
              <a:t>使用</a:t>
            </a:r>
            <a:r>
              <a:rPr lang="en-US" altLang="zh-CN" b="1" kern="0" dirty="0" smtClean="0">
                <a:solidFill>
                  <a:schemeClr val="bg1"/>
                </a:solidFill>
                <a:effectLst>
                  <a:outerShdw blurRad="38100" dist="38100" dir="2700000" algn="tl">
                    <a:srgbClr val="000000">
                      <a:alpha val="43137"/>
                    </a:srgbClr>
                  </a:outerShdw>
                </a:effectLst>
                <a:latin typeface="+mn-lt"/>
                <a:ea typeface="微软雅黑" pitchFamily="34" charset="-122"/>
              </a:rPr>
              <a:t>SSM</a:t>
            </a:r>
            <a:r>
              <a:rPr lang="zh-CN" altLang="en-US" b="1" kern="0" dirty="0" smtClean="0">
                <a:solidFill>
                  <a:schemeClr val="bg1"/>
                </a:solidFill>
                <a:effectLst>
                  <a:outerShdw blurRad="38100" dist="38100" dir="2700000" algn="tl">
                    <a:srgbClr val="000000">
                      <a:alpha val="43137"/>
                    </a:srgbClr>
                  </a:outerShdw>
                </a:effectLst>
                <a:latin typeface="+mn-lt"/>
                <a:ea typeface="微软雅黑" pitchFamily="34" charset="-122"/>
              </a:rPr>
              <a:t>框架开发企业级应用</a:t>
            </a:r>
            <a:r>
              <a:rPr lang="en-US" altLang="zh-CN" b="1" kern="0" dirty="0" smtClean="0">
                <a:solidFill>
                  <a:schemeClr val="bg1"/>
                </a:solidFill>
                <a:effectLst>
                  <a:outerShdw blurRad="38100" dist="38100" dir="2700000" algn="tl">
                    <a:srgbClr val="000000">
                      <a:alpha val="43137"/>
                    </a:srgbClr>
                  </a:outerShdw>
                </a:effectLst>
                <a:latin typeface="+mn-lt"/>
                <a:ea typeface="微软雅黑" pitchFamily="34" charset="-122"/>
              </a:rPr>
              <a:t>》</a:t>
            </a:r>
            <a:endParaRPr lang="en-US" altLang="zh-CN" b="1" kern="0" dirty="0">
              <a:solidFill>
                <a:schemeClr val="bg1"/>
              </a:solidFill>
              <a:effectLst>
                <a:outerShdw blurRad="38100" dist="38100" dir="2700000" algn="tl">
                  <a:srgbClr val="000000">
                    <a:alpha val="43137"/>
                  </a:srgbClr>
                </a:outerShdw>
              </a:effectLst>
              <a:latin typeface="+mn-lt"/>
              <a:ea typeface="微软雅黑" pitchFamily="34" charset="-122"/>
            </a:endParaRPr>
          </a:p>
        </p:txBody>
      </p:sp>
      <p:sp>
        <p:nvSpPr>
          <p:cNvPr id="17" name="矩形 16"/>
          <p:cNvSpPr/>
          <p:nvPr/>
        </p:nvSpPr>
        <p:spPr>
          <a:xfrm>
            <a:off x="2393950" y="4003675"/>
            <a:ext cx="4356100" cy="369888"/>
          </a:xfrm>
          <a:prstGeom prst="rect">
            <a:avLst/>
          </a:prstGeom>
          <a:solidFill>
            <a:srgbClr val="0070C0"/>
          </a:solidFill>
          <a:ln>
            <a:solidFill>
              <a:srgbClr val="0070C0"/>
            </a:solidFill>
          </a:ln>
          <a:effectLst>
            <a:outerShdw blurRad="50800" dist="38100" dir="5400000" algn="t" rotWithShape="0">
              <a:prstClr val="black">
                <a:alpha val="40000"/>
              </a:prstClr>
            </a:outerShdw>
          </a:effectLst>
        </p:spPr>
        <p:txBody>
          <a:bodyPr anchor="ctr">
            <a:spAutoFit/>
          </a:bodyPr>
          <a:lstStyle/>
          <a:p>
            <a:pPr algn="ctr">
              <a:spcBef>
                <a:spcPct val="20000"/>
              </a:spcBef>
              <a:buClr>
                <a:srgbClr val="233DA9"/>
              </a:buClr>
              <a:buSzPct val="80000"/>
              <a:defRPr/>
            </a:pPr>
            <a:r>
              <a:rPr lang="zh-CN" altLang="en-US" b="1" kern="0" dirty="0" smtClean="0">
                <a:solidFill>
                  <a:schemeClr val="bg1"/>
                </a:solidFill>
                <a:effectLst>
                  <a:outerShdw blurRad="38100" dist="38100" dir="2700000" algn="tl">
                    <a:srgbClr val="000000">
                      <a:alpha val="43137"/>
                    </a:srgbClr>
                  </a:outerShdw>
                </a:effectLst>
                <a:latin typeface="+mn-lt"/>
                <a:ea typeface="微软雅黑" pitchFamily="34" charset="-122"/>
              </a:rPr>
              <a:t>“使用</a:t>
            </a:r>
            <a:r>
              <a:rPr lang="en-US" altLang="zh-CN" b="1" kern="0" dirty="0" smtClean="0">
                <a:solidFill>
                  <a:schemeClr val="bg1"/>
                </a:solidFill>
                <a:effectLst>
                  <a:outerShdw blurRad="38100" dist="38100" dir="2700000" algn="tl">
                    <a:srgbClr val="000000">
                      <a:alpha val="43137"/>
                    </a:srgbClr>
                  </a:outerShdw>
                </a:effectLst>
                <a:latin typeface="+mn-lt"/>
                <a:ea typeface="微软雅黑" pitchFamily="34" charset="-122"/>
              </a:rPr>
              <a:t>SSM</a:t>
            </a:r>
            <a:r>
              <a:rPr lang="zh-CN" altLang="en-US" b="1" kern="0" dirty="0" smtClean="0">
                <a:solidFill>
                  <a:schemeClr val="bg1"/>
                </a:solidFill>
                <a:effectLst>
                  <a:outerShdw blurRad="38100" dist="38100" dir="2700000" algn="tl">
                    <a:srgbClr val="000000">
                      <a:alpha val="43137"/>
                    </a:srgbClr>
                  </a:outerShdw>
                </a:effectLst>
                <a:latin typeface="+mn-lt"/>
                <a:ea typeface="微软雅黑" pitchFamily="34" charset="-122"/>
              </a:rPr>
              <a:t>框架开发企业级应用”</a:t>
            </a:r>
            <a:r>
              <a:rPr lang="zh-CN" altLang="en-US" b="1" kern="0" dirty="0">
                <a:solidFill>
                  <a:schemeClr val="bg1"/>
                </a:solidFill>
                <a:effectLst>
                  <a:outerShdw blurRad="38100" dist="38100" dir="2700000" algn="tl">
                    <a:srgbClr val="000000">
                      <a:alpha val="43137"/>
                    </a:srgbClr>
                  </a:outerShdw>
                </a:effectLst>
                <a:latin typeface="+mn-lt"/>
                <a:ea typeface="微软雅黑" pitchFamily="34" charset="-122"/>
              </a:rPr>
              <a:t>课程</a:t>
            </a:r>
          </a:p>
        </p:txBody>
      </p:sp>
      <p:sp>
        <p:nvSpPr>
          <p:cNvPr id="12" name="灯片编号占位符 11"/>
          <p:cNvSpPr>
            <a:spLocks noGrp="1"/>
          </p:cNvSpPr>
          <p:nvPr>
            <p:ph type="sldNum" sz="quarter" idx="10"/>
          </p:nvPr>
        </p:nvSpPr>
        <p:spPr/>
        <p:txBody>
          <a:bodyPr/>
          <a:lstStyle/>
          <a:p>
            <a:pPr>
              <a:defRPr/>
            </a:pPr>
            <a:fld id="{B46F1C6C-1131-4A6A-8D25-C66B598E60FD}" type="slidenum">
              <a:rPr lang="zh-CN" altLang="en-US" smtClean="0"/>
              <a:pPr>
                <a:defRPr/>
              </a:pPr>
              <a:t>46</a:t>
            </a:fld>
            <a:r>
              <a:rPr lang="en-US" altLang="zh-CN" smtClean="0"/>
              <a:t>/48</a:t>
            </a:r>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12088" y="285750"/>
            <a:ext cx="1152525" cy="523875"/>
          </a:xfrm>
        </p:spPr>
        <p:txBody>
          <a:bodyPr/>
          <a:lstStyle/>
          <a:p>
            <a:pPr eaLnBrk="1" hangingPunct="1">
              <a:defRPr/>
            </a:pPr>
            <a:r>
              <a:rPr dirty="0" smtClean="0">
                <a:solidFill>
                  <a:schemeClr val="tx2">
                    <a:lumMod val="75000"/>
                  </a:schemeClr>
                </a:solidFill>
              </a:rPr>
              <a:t>作业</a:t>
            </a:r>
            <a:endParaRPr dirty="0">
              <a:solidFill>
                <a:schemeClr val="tx2">
                  <a:lumMod val="75000"/>
                </a:schemeClr>
              </a:solidFill>
            </a:endParaRPr>
          </a:p>
        </p:txBody>
      </p:sp>
      <p:sp>
        <p:nvSpPr>
          <p:cNvPr id="3" name="内容占位符 2"/>
          <p:cNvSpPr>
            <a:spLocks noGrp="1"/>
          </p:cNvSpPr>
          <p:nvPr>
            <p:ph idx="1"/>
          </p:nvPr>
        </p:nvSpPr>
        <p:spPr>
          <a:xfrm>
            <a:off x="784225" y="908050"/>
            <a:ext cx="7645400" cy="5143500"/>
          </a:xfrm>
        </p:spPr>
        <p:txBody>
          <a:bodyPr/>
          <a:lstStyle/>
          <a:p>
            <a:pPr eaLnBrk="1" hangingPunct="1">
              <a:defRPr/>
            </a:pPr>
            <a:r>
              <a:rPr lang="zh-CN" altLang="en-US" dirty="0" smtClean="0"/>
              <a:t>课后作业</a:t>
            </a:r>
            <a:endParaRPr lang="en-US" dirty="0" smtClean="0"/>
          </a:p>
          <a:p>
            <a:pPr lvl="1" eaLnBrk="1" hangingPunct="1">
              <a:defRPr/>
            </a:pPr>
            <a:r>
              <a:rPr lang="zh-CN" altLang="en-US" dirty="0" smtClean="0">
                <a:solidFill>
                  <a:srgbClr val="FF0000"/>
                </a:solidFill>
              </a:rPr>
              <a:t>教员备课时根据班级情况在此添加内容，应区分必做、选做内容，以满足不同层次学员的需求</a:t>
            </a:r>
            <a:endParaRPr lang="en-US" altLang="zh-CN" dirty="0" smtClean="0">
              <a:solidFill>
                <a:srgbClr val="FF0000"/>
              </a:solidFill>
            </a:endParaRPr>
          </a:p>
          <a:p>
            <a:pPr lvl="1" eaLnBrk="1" hangingPunct="1">
              <a:defRPr/>
            </a:pPr>
            <a:endParaRPr lang="zh-CN" altLang="en-US" dirty="0" smtClean="0">
              <a:solidFill>
                <a:srgbClr val="FF0000"/>
              </a:solidFill>
            </a:endParaRPr>
          </a:p>
          <a:p>
            <a:pPr eaLnBrk="1" hangingPunct="1">
              <a:defRPr/>
            </a:pPr>
            <a:r>
              <a:rPr lang="zh-CN" altLang="en-US" dirty="0" smtClean="0"/>
              <a:t>预习作业</a:t>
            </a:r>
            <a:endParaRPr lang="en-US" altLang="zh-CN" dirty="0" smtClean="0"/>
          </a:p>
          <a:p>
            <a:pPr lvl="1" eaLnBrk="1" hangingPunct="1">
              <a:defRPr/>
            </a:pPr>
            <a:r>
              <a:rPr lang="zh-CN" altLang="en-US" dirty="0"/>
              <a:t>预习下一章学生用书，完成</a:t>
            </a:r>
            <a:r>
              <a:rPr lang="zh-CN" altLang="en-US" dirty="0" smtClean="0"/>
              <a:t>预习测试</a:t>
            </a:r>
            <a:endParaRPr lang="en-US" altLang="zh-CN" dirty="0" smtClean="0"/>
          </a:p>
          <a:p>
            <a:pPr lvl="2" eaLnBrk="1" hangingPunct="1">
              <a:defRPr/>
            </a:pPr>
            <a:r>
              <a:rPr lang="zh-CN" altLang="en-US" dirty="0" smtClean="0"/>
              <a:t>比较</a:t>
            </a:r>
            <a:r>
              <a:rPr lang="en-US" altLang="zh-CN" dirty="0" smtClean="0"/>
              <a:t>Oracle</a:t>
            </a:r>
            <a:r>
              <a:rPr lang="zh-CN" altLang="en-US" dirty="0" smtClean="0"/>
              <a:t>数据类型 与 </a:t>
            </a:r>
            <a:r>
              <a:rPr lang="en-US" altLang="zh-CN" dirty="0" smtClean="0"/>
              <a:t>PL/SQL</a:t>
            </a:r>
            <a:r>
              <a:rPr lang="zh-CN" altLang="en-US" dirty="0" smtClean="0"/>
              <a:t>数据类型，举例说明二者的区别</a:t>
            </a:r>
            <a:endParaRPr lang="en-US" altLang="zh-CN" dirty="0" smtClean="0"/>
          </a:p>
          <a:p>
            <a:pPr lvl="2" eaLnBrk="1" hangingPunct="1">
              <a:defRPr/>
            </a:pPr>
            <a:r>
              <a:rPr lang="en-US" altLang="zh-CN" dirty="0" smtClean="0"/>
              <a:t>Oracle</a:t>
            </a:r>
            <a:r>
              <a:rPr lang="zh-CN" altLang="en-US" dirty="0" smtClean="0"/>
              <a:t>预定义的异常有哪些？请写出异常处理的关键字</a:t>
            </a:r>
            <a:endParaRPr lang="en-US" altLang="zh-CN" dirty="0" smtClean="0"/>
          </a:p>
          <a:p>
            <a:pPr lvl="2" eaLnBrk="1" hangingPunct="1">
              <a:defRPr/>
            </a:pPr>
            <a:r>
              <a:rPr lang="zh-CN" altLang="en-US" dirty="0" smtClean="0"/>
              <a:t>什么是游标？有哪几种游标？</a:t>
            </a:r>
            <a:endParaRPr lang="en-US" altLang="zh-CN" dirty="0" smtClean="0"/>
          </a:p>
          <a:p>
            <a:pPr lvl="2" eaLnBrk="1" hangingPunct="1">
              <a:defRPr/>
            </a:pPr>
            <a:r>
              <a:rPr lang="zh-CN" altLang="en-US" dirty="0" smtClean="0"/>
              <a:t>如何在</a:t>
            </a:r>
            <a:r>
              <a:rPr lang="en-US" altLang="zh-CN" dirty="0" smtClean="0"/>
              <a:t>PL/SQL</a:t>
            </a:r>
            <a:r>
              <a:rPr lang="zh-CN" altLang="en-US" dirty="0" smtClean="0"/>
              <a:t>程序中调用存储过程？</a:t>
            </a:r>
            <a:endParaRPr lang="en-US" altLang="zh-CN" dirty="0" smtClean="0"/>
          </a:p>
          <a:p>
            <a:pPr lvl="1" eaLnBrk="1" hangingPunct="1">
              <a:defRPr/>
            </a:pPr>
            <a:r>
              <a:rPr lang="zh-CN" altLang="en-US" dirty="0" smtClean="0">
                <a:solidFill>
                  <a:srgbClr val="FF0000"/>
                </a:solidFill>
              </a:rPr>
              <a:t>翻转课堂学习任务（重要任务）</a:t>
            </a:r>
          </a:p>
          <a:p>
            <a:pPr eaLnBrk="1" hangingPunct="1">
              <a:defRPr/>
            </a:pPr>
            <a:endParaRPr lang="zh-CN" altLang="en-US" dirty="0"/>
          </a:p>
        </p:txBody>
      </p:sp>
      <p:sp>
        <p:nvSpPr>
          <p:cNvPr id="6" name="灯片编号占位符 5"/>
          <p:cNvSpPr>
            <a:spLocks noGrp="1"/>
          </p:cNvSpPr>
          <p:nvPr>
            <p:ph type="sldNum" sz="quarter" idx="10"/>
          </p:nvPr>
        </p:nvSpPr>
        <p:spPr/>
        <p:txBody>
          <a:bodyPr/>
          <a:lstStyle/>
          <a:p>
            <a:pPr>
              <a:defRPr/>
            </a:pPr>
            <a:fld id="{B46F1C6C-1131-4A6A-8D25-C66B598E60FD}" type="slidenum">
              <a:rPr lang="zh-CN" altLang="en-US" smtClean="0"/>
              <a:pPr>
                <a:defRPr/>
              </a:pPr>
              <a:t>47</a:t>
            </a:fld>
            <a:r>
              <a:rPr lang="en-US" altLang="zh-CN" smtClean="0"/>
              <a:t>/48</a:t>
            </a:r>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图片 7" descr="s3--面.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7" name="图片 21" descr="教育改变生活毛笔字.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93825" y="2163763"/>
            <a:ext cx="6535738"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8" name="图片 11" descr="彩色12.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7188" y="328613"/>
            <a:ext cx="1785937"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2469" name="组合 5"/>
          <p:cNvGrpSpPr>
            <a:grpSpLocks/>
          </p:cNvGrpSpPr>
          <p:nvPr/>
        </p:nvGrpSpPr>
        <p:grpSpPr bwMode="auto">
          <a:xfrm>
            <a:off x="6365875" y="5786438"/>
            <a:ext cx="2492375" cy="682625"/>
            <a:chOff x="6365905" y="5786454"/>
            <a:chExt cx="2492375" cy="682625"/>
          </a:xfrm>
        </p:grpSpPr>
        <p:sp>
          <p:nvSpPr>
            <p:cNvPr id="7" name="圆角矩形 6"/>
            <p:cNvSpPr/>
            <p:nvPr/>
          </p:nvSpPr>
          <p:spPr bwMode="auto">
            <a:xfrm>
              <a:off x="6429388" y="5857892"/>
              <a:ext cx="642942" cy="142876"/>
            </a:xfrm>
            <a:prstGeom prst="roundRect">
              <a:avLst/>
            </a:prstGeom>
            <a:solidFill>
              <a:srgbClr val="0E9CDE"/>
            </a:solidFill>
            <a:ln cmpd="sng">
              <a:noFill/>
              <a:headEnd type="none"/>
              <a:tailEnd type="triangle"/>
            </a:ln>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62473" name="TextBox 7"/>
            <p:cNvSpPr txBox="1">
              <a:spLocks noChangeArrowheads="1"/>
            </p:cNvSpPr>
            <p:nvPr/>
          </p:nvSpPr>
          <p:spPr bwMode="auto">
            <a:xfrm>
              <a:off x="6365905" y="5786454"/>
              <a:ext cx="2492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ts val="1600"/>
                </a:lnSpc>
              </a:pPr>
              <a:r>
                <a:rPr lang="en-US" altLang="zh-CN" sz="1000" b="1">
                  <a:solidFill>
                    <a:schemeClr val="bg1"/>
                  </a:solidFill>
                  <a:latin typeface="微软雅黑" pitchFamily="34" charset="-122"/>
                  <a:ea typeface="微软雅黑" pitchFamily="34" charset="-122"/>
                </a:rPr>
                <a:t>ACCP8.0</a:t>
              </a:r>
            </a:p>
            <a:p>
              <a:pPr eaLnBrk="1" hangingPunct="1">
                <a:lnSpc>
                  <a:spcPts val="1500"/>
                </a:lnSpc>
              </a:pPr>
              <a:r>
                <a:rPr lang="zh-CN" altLang="en-US" sz="1000" b="1">
                  <a:latin typeface="微软雅黑" pitchFamily="34" charset="-122"/>
                  <a:ea typeface="微软雅黑" pitchFamily="34" charset="-122"/>
                </a:rPr>
                <a:t>职业教育研究院</a:t>
              </a:r>
              <a:endParaRPr lang="en-US" altLang="zh-CN" sz="1000" b="1">
                <a:latin typeface="微软雅黑" pitchFamily="34" charset="-122"/>
                <a:ea typeface="微软雅黑" pitchFamily="34" charset="-122"/>
              </a:endParaRPr>
            </a:p>
            <a:p>
              <a:pPr eaLnBrk="1" hangingPunct="1">
                <a:lnSpc>
                  <a:spcPts val="1500"/>
                </a:lnSpc>
              </a:pPr>
              <a:r>
                <a:rPr lang="zh-CN" altLang="en-US" sz="1000" b="1">
                  <a:latin typeface="微软雅黑" pitchFamily="34" charset="-122"/>
                  <a:ea typeface="微软雅黑" pitchFamily="34" charset="-122"/>
                </a:rPr>
                <a:t>北京阿博泰克北大青鸟信息技术有限公司</a:t>
              </a:r>
            </a:p>
          </p:txBody>
        </p:sp>
      </p:grpSp>
      <p:sp>
        <p:nvSpPr>
          <p:cNvPr id="8" name="灯片编号占位符 7"/>
          <p:cNvSpPr>
            <a:spLocks noGrp="1"/>
          </p:cNvSpPr>
          <p:nvPr>
            <p:ph type="sldNum" sz="quarter" idx="10"/>
          </p:nvPr>
        </p:nvSpPr>
        <p:spPr/>
        <p:txBody>
          <a:bodyPr/>
          <a:lstStyle/>
          <a:p>
            <a:pPr>
              <a:defRPr/>
            </a:pPr>
            <a:fld id="{B46F1C6C-1131-4A6A-8D25-C66B598E60FD}" type="slidenum">
              <a:rPr lang="zh-CN" altLang="en-US" smtClean="0"/>
              <a:pPr>
                <a:defRPr/>
              </a:pPr>
              <a:t>48</a:t>
            </a:fld>
            <a:r>
              <a:rPr lang="en-US" altLang="zh-CN" smtClean="0"/>
              <a:t>/48</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7286625" y="285750"/>
            <a:ext cx="1677988" cy="523875"/>
          </a:xfrm>
        </p:spPr>
        <p:txBody>
          <a:bodyPr/>
          <a:lstStyle/>
          <a:p>
            <a:pPr>
              <a:defRPr/>
            </a:pPr>
            <a:r>
              <a:rPr smtClean="0"/>
              <a:t>本章目标</a:t>
            </a:r>
            <a:endParaRPr dirty="0" smtClean="0"/>
          </a:p>
        </p:txBody>
      </p:sp>
      <p:sp>
        <p:nvSpPr>
          <p:cNvPr id="17411" name="内容占位符 2"/>
          <p:cNvSpPr>
            <a:spLocks noGrp="1"/>
          </p:cNvSpPr>
          <p:nvPr>
            <p:ph idx="1"/>
          </p:nvPr>
        </p:nvSpPr>
        <p:spPr>
          <a:xfrm>
            <a:off x="784225" y="1214438"/>
            <a:ext cx="7645400" cy="5143500"/>
          </a:xfrm>
        </p:spPr>
        <p:txBody>
          <a:bodyPr/>
          <a:lstStyle/>
          <a:p>
            <a:pPr>
              <a:defRPr/>
            </a:pPr>
            <a:r>
              <a:rPr lang="zh-CN" altLang="en-US" smtClean="0"/>
              <a:t>会创建表空间</a:t>
            </a:r>
          </a:p>
          <a:p>
            <a:pPr>
              <a:defRPr/>
            </a:pPr>
            <a:r>
              <a:rPr lang="zh-CN" altLang="en-US" smtClean="0"/>
              <a:t>会创建用户并授权</a:t>
            </a:r>
          </a:p>
          <a:p>
            <a:pPr>
              <a:defRPr/>
            </a:pPr>
            <a:r>
              <a:rPr lang="zh-CN" altLang="en-US" smtClean="0"/>
              <a:t>掌握序列的使用方法</a:t>
            </a:r>
          </a:p>
          <a:p>
            <a:pPr>
              <a:defRPr/>
            </a:pPr>
            <a:r>
              <a:rPr lang="zh-CN" altLang="en-US" smtClean="0"/>
              <a:t>理解同义词的使用方法</a:t>
            </a:r>
          </a:p>
          <a:p>
            <a:pPr>
              <a:defRPr/>
            </a:pPr>
            <a:r>
              <a:rPr lang="zh-CN" altLang="en-US" smtClean="0"/>
              <a:t>了解索引，会创建常用索引</a:t>
            </a:r>
          </a:p>
          <a:p>
            <a:pPr>
              <a:defRPr/>
            </a:pPr>
            <a:r>
              <a:rPr lang="zh-CN" altLang="en-US" smtClean="0"/>
              <a:t>了解分区表</a:t>
            </a:r>
          </a:p>
          <a:p>
            <a:pPr>
              <a:defRPr/>
            </a:pPr>
            <a:endParaRPr lang="zh-CN" altLang="en-US" smtClean="0"/>
          </a:p>
          <a:p>
            <a:pPr>
              <a:defRPr/>
            </a:pPr>
            <a:endParaRPr lang="zh-CN" altLang="en-US" dirty="0" smtClean="0"/>
          </a:p>
        </p:txBody>
      </p:sp>
      <p:pic>
        <p:nvPicPr>
          <p:cNvPr id="16389" name="Picture 2" descr="C:\Users\meng.zhang\Desktop\ACCP7.0模版图标规范\啊-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5250" y="3076575"/>
            <a:ext cx="6429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3" descr="C:\Users\meng.zhang\Desktop\ACCP7.0模版图标规范\是.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9438" y="3576638"/>
            <a:ext cx="71437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3" descr="C:\Users\meng.zhang\Desktop\ACCP7.0模版图标规范\是.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9438" y="3000375"/>
            <a:ext cx="714375"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2" name="Picture 2" descr="C:\Users\meng.zhang\Desktop\ACCP7.0模版图标规范\啊-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5250" y="3719513"/>
            <a:ext cx="64293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3" name="Picture 3" descr="C:\Users\meng.zhang\Desktop\ACCP7.0模版图标规范\是.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9438" y="1504950"/>
            <a:ext cx="71437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3" descr="C:\Users\meng.zhang\Desktop\ACCP7.0模版图标规范\是.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9438" y="928688"/>
            <a:ext cx="71437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5" name="Picture 3" descr="C:\Users\meng.zhang\Desktop\ACCP7.0模版图标规范\是.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9438" y="2071688"/>
            <a:ext cx="71437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11"/>
          <p:cNvSpPr>
            <a:spLocks noGrp="1"/>
          </p:cNvSpPr>
          <p:nvPr>
            <p:ph type="sldNum" sz="quarter" idx="10"/>
          </p:nvPr>
        </p:nvSpPr>
        <p:spPr/>
        <p:txBody>
          <a:bodyPr/>
          <a:lstStyle/>
          <a:p>
            <a:pPr>
              <a:defRPr/>
            </a:pPr>
            <a:fld id="{B46F1C6C-1131-4A6A-8D25-C66B598E60FD}" type="slidenum">
              <a:rPr lang="zh-CN" altLang="en-US" smtClean="0"/>
              <a:pPr>
                <a:defRPr/>
              </a:pPr>
              <a:t>5</a:t>
            </a:fld>
            <a:r>
              <a:rPr lang="en-US" altLang="zh-CN" smtClean="0"/>
              <a:t>/48</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1" name="组合 29"/>
          <p:cNvGrpSpPr>
            <a:grpSpLocks/>
          </p:cNvGrpSpPr>
          <p:nvPr/>
        </p:nvGrpSpPr>
        <p:grpSpPr bwMode="auto">
          <a:xfrm>
            <a:off x="1858963" y="2549525"/>
            <a:ext cx="5929312" cy="2058988"/>
            <a:chOff x="1857356" y="3214688"/>
            <a:chExt cx="5929353" cy="2058988"/>
          </a:xfrm>
        </p:grpSpPr>
        <p:sp>
          <p:nvSpPr>
            <p:cNvPr id="9" name="等腰三角形 8"/>
            <p:cNvSpPr/>
            <p:nvPr/>
          </p:nvSpPr>
          <p:spPr bwMode="auto">
            <a:xfrm>
              <a:off x="1857356" y="3714751"/>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17413" name="组合 7"/>
            <p:cNvGrpSpPr>
              <a:grpSpLocks/>
            </p:cNvGrpSpPr>
            <p:nvPr/>
          </p:nvGrpSpPr>
          <p:grpSpPr bwMode="auto">
            <a:xfrm>
              <a:off x="1923997" y="3214688"/>
              <a:ext cx="5862712" cy="2058988"/>
              <a:chOff x="2066281" y="2227264"/>
              <a:chExt cx="5862790" cy="2059017"/>
            </a:xfrm>
          </p:grpSpPr>
          <p:grpSp>
            <p:nvGrpSpPr>
              <p:cNvPr id="17414" name="组合 19"/>
              <p:cNvGrpSpPr>
                <a:grpSpLocks/>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17419" name="组合 17"/>
                <p:cNvGrpSpPr>
                  <a:grpSpLocks/>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39"/>
                    <a:ext cx="214324"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4" y="2458967"/>
                    <a:ext cx="341332" cy="296870"/>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8"/>
                    <a:ext cx="4713414" cy="658850"/>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翻 转 课 堂</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6"/>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3"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17415"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57"/>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4" cy="824157"/>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4" name="灯片编号占位符 23"/>
          <p:cNvSpPr>
            <a:spLocks noGrp="1"/>
          </p:cNvSpPr>
          <p:nvPr>
            <p:ph type="sldNum" sz="quarter" idx="10"/>
          </p:nvPr>
        </p:nvSpPr>
        <p:spPr/>
        <p:txBody>
          <a:bodyPr/>
          <a:lstStyle/>
          <a:p>
            <a:pPr>
              <a:defRPr/>
            </a:pPr>
            <a:fld id="{B46F1C6C-1131-4A6A-8D25-C66B598E60FD}" type="slidenum">
              <a:rPr lang="zh-CN" altLang="en-US" smtClean="0"/>
              <a:pPr>
                <a:defRPr/>
              </a:pPr>
              <a:t>6</a:t>
            </a:fld>
            <a:r>
              <a:rPr lang="en-US" altLang="zh-CN" smtClean="0"/>
              <a:t>/48</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508625" y="285750"/>
            <a:ext cx="3455988" cy="523875"/>
          </a:xfrm>
        </p:spPr>
        <p:txBody>
          <a:bodyPr/>
          <a:lstStyle/>
          <a:p>
            <a:pPr>
              <a:defRPr/>
            </a:pPr>
            <a:r>
              <a:rPr smtClean="0"/>
              <a:t>课程知识体系结构图</a:t>
            </a:r>
            <a:endParaRPr dirty="0" smtClean="0"/>
          </a:p>
        </p:txBody>
      </p:sp>
      <p:sp>
        <p:nvSpPr>
          <p:cNvPr id="18436" name="TextBox 3"/>
          <p:cNvSpPr txBox="1">
            <a:spLocks noChangeArrowheads="1"/>
          </p:cNvSpPr>
          <p:nvPr/>
        </p:nvSpPr>
        <p:spPr bwMode="auto">
          <a:xfrm>
            <a:off x="1928813" y="5786438"/>
            <a:ext cx="6572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a:solidFill>
                  <a:srgbClr val="FF0000"/>
                </a:solidFill>
              </a:rPr>
              <a:t>学习平台所学内容的知识体系结构图</a:t>
            </a:r>
          </a:p>
        </p:txBody>
      </p:sp>
      <p:pic>
        <p:nvPicPr>
          <p:cNvPr id="18437" name="图片 4" descr="Oracle数据库应用的知识体系结构图.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3938" y="1066800"/>
            <a:ext cx="7096125" cy="536257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0"/>
          </p:nvPr>
        </p:nvSpPr>
        <p:spPr/>
        <p:txBody>
          <a:bodyPr/>
          <a:lstStyle/>
          <a:p>
            <a:pPr>
              <a:defRPr/>
            </a:pPr>
            <a:fld id="{B46F1C6C-1131-4A6A-8D25-C66B598E60FD}" type="slidenum">
              <a:rPr lang="zh-CN" altLang="en-US" smtClean="0"/>
              <a:pPr>
                <a:defRPr/>
              </a:pPr>
              <a:t>7</a:t>
            </a:fld>
            <a:r>
              <a:rPr lang="en-US" altLang="zh-CN" smtClean="0"/>
              <a:t>/48</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35825" y="285750"/>
            <a:ext cx="1728788" cy="523875"/>
          </a:xfrm>
        </p:spPr>
        <p:txBody>
          <a:bodyPr/>
          <a:lstStyle/>
          <a:p>
            <a:pPr>
              <a:defRPr/>
            </a:pPr>
            <a:r>
              <a:rPr smtClean="0"/>
              <a:t>自学检查</a:t>
            </a:r>
            <a:endParaRPr dirty="0" smtClean="0"/>
          </a:p>
        </p:txBody>
      </p:sp>
      <p:sp>
        <p:nvSpPr>
          <p:cNvPr id="3" name="内容占位符 2"/>
          <p:cNvSpPr>
            <a:spLocks noGrp="1"/>
          </p:cNvSpPr>
          <p:nvPr>
            <p:ph idx="1"/>
          </p:nvPr>
        </p:nvSpPr>
        <p:spPr>
          <a:xfrm>
            <a:off x="784225" y="1214438"/>
            <a:ext cx="7645400" cy="5143500"/>
          </a:xfrm>
        </p:spPr>
        <p:txBody>
          <a:bodyPr/>
          <a:lstStyle/>
          <a:p>
            <a:pPr>
              <a:defRPr/>
            </a:pPr>
            <a:r>
              <a:rPr lang="zh-CN" altLang="en-US" smtClean="0"/>
              <a:t>请说出本章翻转课堂介绍的专题名称</a:t>
            </a:r>
            <a:endParaRPr lang="en-US" altLang="zh-CN" smtClean="0"/>
          </a:p>
          <a:p>
            <a:pPr>
              <a:defRPr/>
            </a:pPr>
            <a:r>
              <a:rPr lang="zh-CN" altLang="en-US" smtClean="0"/>
              <a:t>请介绍翻转课堂使用的案例和解决的问题</a:t>
            </a:r>
            <a:endParaRPr lang="en-US" altLang="zh-CN" smtClean="0"/>
          </a:p>
          <a:p>
            <a:pPr>
              <a:defRPr/>
            </a:pPr>
            <a:r>
              <a:rPr lang="zh-CN" altLang="en-US" smtClean="0"/>
              <a:t>请说出下列图片中介绍的是什么内容？</a:t>
            </a:r>
            <a:endParaRPr lang="en-US" altLang="zh-CN" smtClean="0"/>
          </a:p>
          <a:p>
            <a:pPr>
              <a:defRPr/>
            </a:pPr>
            <a:endParaRPr lang="en-US" altLang="zh-CN" smtClean="0"/>
          </a:p>
          <a:p>
            <a:pPr>
              <a:defRPr/>
            </a:pPr>
            <a:endParaRPr lang="en-US" altLang="zh-CN" dirty="0" smtClean="0"/>
          </a:p>
        </p:txBody>
      </p:sp>
      <p:grpSp>
        <p:nvGrpSpPr>
          <p:cNvPr id="19461" name="组合 58"/>
          <p:cNvGrpSpPr>
            <a:grpSpLocks/>
          </p:cNvGrpSpPr>
          <p:nvPr/>
        </p:nvGrpSpPr>
        <p:grpSpPr bwMode="auto">
          <a:xfrm>
            <a:off x="114300" y="857250"/>
            <a:ext cx="958850" cy="430213"/>
            <a:chOff x="3643306" y="2500357"/>
            <a:chExt cx="958752" cy="430730"/>
          </a:xfrm>
        </p:grpSpPr>
        <p:pic>
          <p:nvPicPr>
            <p:cNvPr id="19463" name="Picture 6" descr="E:\设计支持\模板设计\T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3306" y="2500357"/>
              <a:ext cx="463239" cy="430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3900455" y="2501947"/>
              <a:ext cx="701603" cy="400531"/>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itchFamily="49" charset="-122"/>
                  <a:ea typeface="黑体" pitchFamily="49" charset="-122"/>
                </a:rPr>
                <a:t>提问</a:t>
              </a:r>
            </a:p>
          </p:txBody>
        </p:sp>
      </p:grpSp>
      <p:pic>
        <p:nvPicPr>
          <p:cNvPr id="1026" name="Picture 2"/>
          <p:cNvPicPr>
            <a:picLocks noChangeAspect="1" noChangeArrowheads="1"/>
          </p:cNvPicPr>
          <p:nvPr/>
        </p:nvPicPr>
        <p:blipFill>
          <a:blip r:embed="rId4"/>
          <a:srcRect/>
          <a:stretch>
            <a:fillRect/>
          </a:stretch>
        </p:blipFill>
        <p:spPr bwMode="auto">
          <a:xfrm>
            <a:off x="1142976" y="2786058"/>
            <a:ext cx="6198068" cy="2571768"/>
          </a:xfrm>
          <a:prstGeom prst="rect">
            <a:avLst/>
          </a:prstGeom>
          <a:noFill/>
          <a:ln w="9525">
            <a:noFill/>
            <a:miter lim="800000"/>
            <a:headEnd/>
            <a:tailEnd/>
          </a:ln>
          <a:effectLst/>
        </p:spPr>
      </p:pic>
      <p:sp>
        <p:nvSpPr>
          <p:cNvPr id="11" name="灯片编号占位符 10"/>
          <p:cNvSpPr>
            <a:spLocks noGrp="1"/>
          </p:cNvSpPr>
          <p:nvPr>
            <p:ph type="sldNum" sz="quarter" idx="10"/>
          </p:nvPr>
        </p:nvSpPr>
        <p:spPr/>
        <p:txBody>
          <a:bodyPr/>
          <a:lstStyle/>
          <a:p>
            <a:pPr>
              <a:defRPr/>
            </a:pPr>
            <a:fld id="{B46F1C6C-1131-4A6A-8D25-C66B598E60FD}" type="slidenum">
              <a:rPr lang="zh-CN" altLang="en-US" smtClean="0"/>
              <a:pPr>
                <a:defRPr/>
              </a:pPr>
              <a:t>8</a:t>
            </a:fld>
            <a:r>
              <a:rPr lang="en-US" altLang="zh-CN" smtClean="0"/>
              <a:t>/48</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40650" y="285750"/>
            <a:ext cx="1223963" cy="523875"/>
          </a:xfrm>
        </p:spPr>
        <p:txBody>
          <a:bodyPr/>
          <a:lstStyle/>
          <a:p>
            <a:pPr>
              <a:defRPr/>
            </a:pPr>
            <a:r>
              <a:rPr lang="en-US" altLang="zh-CN" smtClean="0"/>
              <a:t>FAQ</a:t>
            </a:r>
            <a:endParaRPr lang="en-US" dirty="0"/>
          </a:p>
        </p:txBody>
      </p:sp>
      <p:sp>
        <p:nvSpPr>
          <p:cNvPr id="3" name="内容占位符 2"/>
          <p:cNvSpPr>
            <a:spLocks noGrp="1"/>
          </p:cNvSpPr>
          <p:nvPr>
            <p:ph idx="1"/>
          </p:nvPr>
        </p:nvSpPr>
        <p:spPr>
          <a:xfrm>
            <a:off x="784225" y="1214438"/>
            <a:ext cx="7645400" cy="5143500"/>
          </a:xfrm>
        </p:spPr>
        <p:txBody>
          <a:bodyPr/>
          <a:lstStyle/>
          <a:p>
            <a:pPr>
              <a:defRPr/>
            </a:pPr>
            <a:r>
              <a:rPr lang="zh-CN" altLang="en-US" smtClean="0"/>
              <a:t>在学习中遇到了哪些问题？</a:t>
            </a:r>
            <a:endParaRPr lang="en-US" altLang="zh-CN" smtClean="0"/>
          </a:p>
          <a:p>
            <a:pPr>
              <a:defRPr/>
            </a:pPr>
            <a:r>
              <a:rPr lang="zh-CN" altLang="en-US" smtClean="0"/>
              <a:t>如何解决的？</a:t>
            </a:r>
            <a:endParaRPr lang="zh-CN" altLang="en-US" dirty="0"/>
          </a:p>
        </p:txBody>
      </p:sp>
      <p:grpSp>
        <p:nvGrpSpPr>
          <p:cNvPr id="20485" name="组合 78"/>
          <p:cNvGrpSpPr>
            <a:grpSpLocks/>
          </p:cNvGrpSpPr>
          <p:nvPr/>
        </p:nvGrpSpPr>
        <p:grpSpPr bwMode="auto">
          <a:xfrm>
            <a:off x="71406" y="714356"/>
            <a:ext cx="1571625" cy="512762"/>
            <a:chOff x="4786314" y="4987922"/>
            <a:chExt cx="1571636" cy="512780"/>
          </a:xfrm>
        </p:grpSpPr>
        <p:sp>
          <p:nvSpPr>
            <p:cNvPr id="6" name="TextBox 5"/>
            <p:cNvSpPr txBox="1"/>
            <p:nvPr/>
          </p:nvSpPr>
          <p:spPr>
            <a:xfrm>
              <a:off x="5140328" y="5072062"/>
              <a:ext cx="1217622" cy="400064"/>
            </a:xfrm>
            <a:prstGeom prst="rect">
              <a:avLst/>
            </a:prstGeom>
            <a:noFill/>
            <a:effectLst>
              <a:outerShdw blurRad="25400" dist="12700" dir="5400000" algn="t" rotWithShape="0">
                <a:prstClr val="black">
                  <a:alpha val="40000"/>
                </a:prstClr>
              </a:outerShdw>
            </a:effectLst>
          </p:spPr>
          <p:txBody>
            <a:bodyPr wrap="none">
              <a:spAutoFit/>
            </a:bodyPr>
            <a:lstStyle/>
            <a:p>
              <a:pPr>
                <a:defRPr/>
              </a:pPr>
              <a:r>
                <a:rPr lang="zh-CN" altLang="en-US" sz="2000" b="1" dirty="0">
                  <a:latin typeface="黑体" pitchFamily="49" charset="-122"/>
                  <a:ea typeface="黑体" pitchFamily="49" charset="-122"/>
                </a:rPr>
                <a:t>答疑解惑</a:t>
              </a:r>
            </a:p>
          </p:txBody>
        </p:sp>
        <p:pic>
          <p:nvPicPr>
            <p:cNvPr id="20487" name="Picture 16" descr="C:\Users\meng.zhang\Desktop\ACCP7.0模版图标规范\s副本.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6314" y="4987922"/>
              <a:ext cx="500066" cy="512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灯片编号占位符 7"/>
          <p:cNvSpPr>
            <a:spLocks noGrp="1"/>
          </p:cNvSpPr>
          <p:nvPr>
            <p:ph type="sldNum" sz="quarter" idx="10"/>
          </p:nvPr>
        </p:nvSpPr>
        <p:spPr/>
        <p:txBody>
          <a:bodyPr/>
          <a:lstStyle/>
          <a:p>
            <a:pPr>
              <a:defRPr/>
            </a:pPr>
            <a:fld id="{B46F1C6C-1131-4A6A-8D25-C66B598E60FD}" type="slidenum">
              <a:rPr lang="zh-CN" altLang="en-US" smtClean="0"/>
              <a:pPr>
                <a:defRPr/>
              </a:pPr>
              <a:t>9</a:t>
            </a:fld>
            <a:r>
              <a:rPr lang="en-US" altLang="zh-CN" smtClean="0"/>
              <a:t>/48</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模板">
  <a:themeElements>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a:spPr>
      <a:bodyPr/>
      <a:lstStyle>
        <a:defPPr>
          <a:defRPr/>
        </a:defPPr>
      </a:lstStyle>
      <a:style>
        <a:lnRef idx="3">
          <a:schemeClr val="accent1"/>
        </a:lnRef>
        <a:fillRef idx="0">
          <a:schemeClr val="accent1"/>
        </a:fillRef>
        <a:effectRef idx="2">
          <a:schemeClr val="accent1"/>
        </a:effectRef>
        <a:fontRef idx="minor">
          <a:schemeClr val="tx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模板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模板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7049</TotalTime>
  <Words>3445</Words>
  <Application>Microsoft Office PowerPoint</Application>
  <PresentationFormat>全屏显示(4:3)</PresentationFormat>
  <Paragraphs>715</Paragraphs>
  <Slides>48</Slides>
  <Notes>21</Notes>
  <HiddenSlides>0</HiddenSlides>
  <MMClips>0</MMClips>
  <ScaleCrop>false</ScaleCrop>
  <HeadingPairs>
    <vt:vector size="4" baseType="variant">
      <vt:variant>
        <vt:lpstr>主题</vt:lpstr>
      </vt:variant>
      <vt:variant>
        <vt:i4>1</vt:i4>
      </vt:variant>
      <vt:variant>
        <vt:lpstr>幻灯片标题</vt:lpstr>
      </vt:variant>
      <vt:variant>
        <vt:i4>48</vt:i4>
      </vt:variant>
    </vt:vector>
  </HeadingPairs>
  <TitlesOfParts>
    <vt:vector size="49" baseType="lpstr">
      <vt:lpstr>模板</vt:lpstr>
      <vt:lpstr>第二章 Oracle数据库应用</vt:lpstr>
      <vt:lpstr>预习检查</vt:lpstr>
      <vt:lpstr>回顾与作业点评</vt:lpstr>
      <vt:lpstr>本章任务</vt:lpstr>
      <vt:lpstr>本章目标</vt:lpstr>
      <vt:lpstr>PowerPoint 演示文稿</vt:lpstr>
      <vt:lpstr>课程知识体系结构图</vt:lpstr>
      <vt:lpstr>自学检查</vt:lpstr>
      <vt:lpstr>FAQ</vt:lpstr>
      <vt:lpstr>15分钟测评</vt:lpstr>
      <vt:lpstr>学员展示</vt:lpstr>
      <vt:lpstr>互动讨论</vt:lpstr>
      <vt:lpstr>串讲：表空间分类</vt:lpstr>
      <vt:lpstr>串讲：创建表空间</vt:lpstr>
      <vt:lpstr>串讲：修改表空间</vt:lpstr>
      <vt:lpstr>串讲：删除表空间</vt:lpstr>
      <vt:lpstr>串讲：登录管理后台 </vt:lpstr>
      <vt:lpstr>串讲：创建用户</vt:lpstr>
      <vt:lpstr>串讲：权限和角色 </vt:lpstr>
      <vt:lpstr>串讲：权限和角色</vt:lpstr>
      <vt:lpstr>学员操作—创建表空间和用户</vt:lpstr>
      <vt:lpstr>共性问题集中讲解</vt:lpstr>
      <vt:lpstr>串讲：序列</vt:lpstr>
      <vt:lpstr>串讲：访问序列</vt:lpstr>
      <vt:lpstr>串讲：更改和删除序列</vt:lpstr>
      <vt:lpstr>串讲：同义词</vt:lpstr>
      <vt:lpstr>串讲：同义词</vt:lpstr>
      <vt:lpstr>学员操作—使用序列生成部门编号</vt:lpstr>
      <vt:lpstr>学员操作—创建公有同义词</vt:lpstr>
      <vt:lpstr>共性问题集中讲解</vt:lpstr>
      <vt:lpstr>串讲： 索引</vt:lpstr>
      <vt:lpstr>串讲： 索引</vt:lpstr>
      <vt:lpstr>串讲： 反向键索引</vt:lpstr>
      <vt:lpstr>串讲：位图索引</vt:lpstr>
      <vt:lpstr>串讲：位图索引</vt:lpstr>
      <vt:lpstr>串讲：管理索引</vt:lpstr>
      <vt:lpstr>学员操作—为客户表创建适合的索引</vt:lpstr>
      <vt:lpstr>共性问题集中讲解</vt:lpstr>
      <vt:lpstr>串讲：表分区</vt:lpstr>
      <vt:lpstr>串讲：范围分区</vt:lpstr>
      <vt:lpstr>串讲：间隔分区</vt:lpstr>
      <vt:lpstr>学员操作—根据订单表创建范围分区表</vt:lpstr>
      <vt:lpstr>学员操作—根据订单表创建间隔分区表</vt:lpstr>
      <vt:lpstr>共性问题集中讲解</vt:lpstr>
      <vt:lpstr>翻转课堂总结</vt:lpstr>
      <vt:lpstr>相关学习资源</vt:lpstr>
      <vt:lpstr>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第1章内容回顾</dc:title>
  <dc:creator>xiaojing.dai</dc:creator>
  <cp:lastModifiedBy>aixin.shi</cp:lastModifiedBy>
  <cp:revision>907</cp:revision>
  <dcterms:created xsi:type="dcterms:W3CDTF">2006-03-08T06:55:38Z</dcterms:created>
  <dcterms:modified xsi:type="dcterms:W3CDTF">2016-12-17T06:31:24Z</dcterms:modified>
</cp:coreProperties>
</file>