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56"/>
  </p:notesMasterIdLst>
  <p:handoutMasterIdLst>
    <p:handoutMasterId r:id="rId57"/>
  </p:handoutMasterIdLst>
  <p:sldIdLst>
    <p:sldId id="256" r:id="rId2"/>
    <p:sldId id="593" r:id="rId3"/>
    <p:sldId id="536" r:id="rId4"/>
    <p:sldId id="595" r:id="rId5"/>
    <p:sldId id="537" r:id="rId6"/>
    <p:sldId id="538" r:id="rId7"/>
    <p:sldId id="592" r:id="rId8"/>
    <p:sldId id="540" r:id="rId9"/>
    <p:sldId id="541" r:id="rId10"/>
    <p:sldId id="542" r:id="rId11"/>
    <p:sldId id="543" r:id="rId12"/>
    <p:sldId id="544" r:id="rId13"/>
    <p:sldId id="545" r:id="rId14"/>
    <p:sldId id="546" r:id="rId15"/>
    <p:sldId id="547" r:id="rId16"/>
    <p:sldId id="548" r:id="rId17"/>
    <p:sldId id="549" r:id="rId18"/>
    <p:sldId id="550" r:id="rId19"/>
    <p:sldId id="551" r:id="rId20"/>
    <p:sldId id="552" r:id="rId21"/>
    <p:sldId id="553" r:id="rId22"/>
    <p:sldId id="554" r:id="rId23"/>
    <p:sldId id="555" r:id="rId24"/>
    <p:sldId id="556" r:id="rId25"/>
    <p:sldId id="557" r:id="rId26"/>
    <p:sldId id="591" r:id="rId27"/>
    <p:sldId id="559" r:id="rId28"/>
    <p:sldId id="560" r:id="rId29"/>
    <p:sldId id="561" r:id="rId30"/>
    <p:sldId id="562" r:id="rId31"/>
    <p:sldId id="563" r:id="rId32"/>
    <p:sldId id="590" r:id="rId33"/>
    <p:sldId id="565" r:id="rId34"/>
    <p:sldId id="566" r:id="rId35"/>
    <p:sldId id="567" r:id="rId36"/>
    <p:sldId id="568" r:id="rId37"/>
    <p:sldId id="569" r:id="rId38"/>
    <p:sldId id="570" r:id="rId39"/>
    <p:sldId id="571" r:id="rId40"/>
    <p:sldId id="589" r:id="rId41"/>
    <p:sldId id="573" r:id="rId42"/>
    <p:sldId id="574" r:id="rId43"/>
    <p:sldId id="575" r:id="rId44"/>
    <p:sldId id="576" r:id="rId45"/>
    <p:sldId id="577" r:id="rId46"/>
    <p:sldId id="578" r:id="rId47"/>
    <p:sldId id="579" r:id="rId48"/>
    <p:sldId id="588" r:id="rId49"/>
    <p:sldId id="581" r:id="rId50"/>
    <p:sldId id="582" r:id="rId51"/>
    <p:sldId id="585" r:id="rId52"/>
    <p:sldId id="594" r:id="rId53"/>
    <p:sldId id="587" r:id="rId54"/>
    <p:sldId id="532"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CDE"/>
    <a:srgbClr val="0C83B8"/>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89" autoAdjust="0"/>
    <p:restoredTop sz="88227" autoAdjust="0"/>
  </p:normalViewPr>
  <p:slideViewPr>
    <p:cSldViewPr>
      <p:cViewPr varScale="1">
        <p:scale>
          <a:sx n="91" d="100"/>
          <a:sy n="91" d="100"/>
        </p:scale>
        <p:origin x="-888" y="-102"/>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B1C854-6FB3-4F83-991E-B2B26059A0D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C83B2A60-F68B-480A-A02B-DF063DF04CC3}">
      <dgm:prSet phldrT="[文本]" custT="1"/>
      <dgm:spPr>
        <a:solidFill>
          <a:schemeClr val="accent1">
            <a:lumMod val="75000"/>
          </a:schemeClr>
        </a:solidFill>
      </dgm:spPr>
      <dgm:t>
        <a:bodyPr/>
        <a:lstStyle/>
        <a:p>
          <a:r>
            <a:rPr lang="en-US" altLang="zh-CN" sz="1800" b="1" dirty="0" smtClean="0">
              <a:latin typeface="+mn-ea"/>
              <a:ea typeface="+mn-ea"/>
            </a:rPr>
            <a:t>1</a:t>
          </a:r>
          <a:endParaRPr lang="zh-CN" altLang="en-US" sz="1800" b="1" dirty="0">
            <a:latin typeface="+mn-ea"/>
            <a:ea typeface="+mn-ea"/>
          </a:endParaRPr>
        </a:p>
      </dgm:t>
    </dgm:pt>
    <dgm:pt modelId="{602CF880-2C67-46F7-B3A3-F2EDDE8D2566}" type="parTrans" cxnId="{9C702982-36ED-4E71-8D58-89F56995017E}">
      <dgm:prSet/>
      <dgm:spPr/>
      <dgm:t>
        <a:bodyPr/>
        <a:lstStyle/>
        <a:p>
          <a:endParaRPr lang="zh-CN" altLang="en-US" sz="1800">
            <a:latin typeface="+mn-ea"/>
            <a:ea typeface="+mn-ea"/>
          </a:endParaRPr>
        </a:p>
      </dgm:t>
    </dgm:pt>
    <dgm:pt modelId="{4554BAD0-419D-41F0-B880-DB68B8C148CC}" type="sibTrans" cxnId="{9C702982-36ED-4E71-8D58-89F56995017E}">
      <dgm:prSet/>
      <dgm:spPr/>
      <dgm:t>
        <a:bodyPr/>
        <a:lstStyle/>
        <a:p>
          <a:endParaRPr lang="zh-CN" altLang="en-US" sz="1800">
            <a:latin typeface="+mn-ea"/>
            <a:ea typeface="+mn-ea"/>
          </a:endParaRPr>
        </a:p>
      </dgm:t>
    </dgm:pt>
    <dgm:pt modelId="{AEAE28B1-8AD4-457A-AD0B-F749784B2EDE}">
      <dgm:prSet phldrT="[文本]" custT="1"/>
      <dgm:spPr/>
      <dgm:t>
        <a:bodyPr/>
        <a:lstStyle/>
        <a:p>
          <a:r>
            <a:rPr lang="zh-CN" altLang="en-US" sz="1800" dirty="0" smtClean="0">
              <a:latin typeface="+mn-ea"/>
              <a:ea typeface="+mn-ea"/>
            </a:rPr>
            <a:t>存储过程中不可以直接使用</a:t>
          </a:r>
          <a:r>
            <a:rPr lang="en-US" sz="1800" dirty="0" smtClean="0">
              <a:latin typeface="+mn-ea"/>
              <a:ea typeface="+mn-ea"/>
            </a:rPr>
            <a:t>DDL</a:t>
          </a:r>
          <a:r>
            <a:rPr lang="zh-CN" altLang="en-US" sz="1800" dirty="0" smtClean="0">
              <a:latin typeface="+mn-ea"/>
              <a:ea typeface="+mn-ea"/>
            </a:rPr>
            <a:t>语句，可以通过动态</a:t>
          </a:r>
          <a:r>
            <a:rPr lang="en-US" sz="1800" dirty="0" smtClean="0">
              <a:latin typeface="+mn-ea"/>
              <a:ea typeface="+mn-ea"/>
            </a:rPr>
            <a:t>SQL</a:t>
          </a:r>
          <a:r>
            <a:rPr lang="zh-CN" altLang="en-US" sz="1800" dirty="0" smtClean="0">
              <a:latin typeface="+mn-ea"/>
              <a:ea typeface="+mn-ea"/>
            </a:rPr>
            <a:t>实现。但不建议频繁的使用</a:t>
          </a:r>
          <a:r>
            <a:rPr lang="en-US" sz="1800" dirty="0" smtClean="0">
              <a:latin typeface="+mn-ea"/>
              <a:ea typeface="+mn-ea"/>
            </a:rPr>
            <a:t>DDL</a:t>
          </a:r>
          <a:r>
            <a:rPr lang="zh-CN" altLang="en-US" sz="1800" dirty="0" smtClean="0">
              <a:latin typeface="+mn-ea"/>
              <a:ea typeface="+mn-ea"/>
            </a:rPr>
            <a:t>语句</a:t>
          </a:r>
          <a:endParaRPr lang="zh-CN" altLang="en-US" sz="1800" dirty="0">
            <a:latin typeface="+mn-ea"/>
            <a:ea typeface="+mn-ea"/>
          </a:endParaRPr>
        </a:p>
      </dgm:t>
    </dgm:pt>
    <dgm:pt modelId="{4A4CC1C8-1DF9-4A17-863C-89FE3D0ADB7F}" type="parTrans" cxnId="{E9FAAD3C-EAC9-43A0-B499-F3F940865AD9}">
      <dgm:prSet/>
      <dgm:spPr/>
      <dgm:t>
        <a:bodyPr/>
        <a:lstStyle/>
        <a:p>
          <a:endParaRPr lang="zh-CN" altLang="en-US" sz="1800">
            <a:latin typeface="+mn-ea"/>
            <a:ea typeface="+mn-ea"/>
          </a:endParaRPr>
        </a:p>
      </dgm:t>
    </dgm:pt>
    <dgm:pt modelId="{0B4E3161-1674-400D-87E0-E367C26F9398}" type="sibTrans" cxnId="{E9FAAD3C-EAC9-43A0-B499-F3F940865AD9}">
      <dgm:prSet/>
      <dgm:spPr/>
      <dgm:t>
        <a:bodyPr/>
        <a:lstStyle/>
        <a:p>
          <a:endParaRPr lang="zh-CN" altLang="en-US" sz="1800">
            <a:latin typeface="+mn-ea"/>
            <a:ea typeface="+mn-ea"/>
          </a:endParaRPr>
        </a:p>
      </dgm:t>
    </dgm:pt>
    <dgm:pt modelId="{EC575843-B182-401B-BC1B-5502FFA26BF2}">
      <dgm:prSet custT="1"/>
      <dgm:spPr/>
      <dgm:t>
        <a:bodyPr/>
        <a:lstStyle/>
        <a:p>
          <a:r>
            <a:rPr lang="zh-CN" altLang="en-US" sz="1800" dirty="0" smtClean="0">
              <a:latin typeface="+mn-ea"/>
              <a:ea typeface="+mn-ea"/>
            </a:rPr>
            <a:t>存储过程必须有相应的出错处理功能</a:t>
          </a:r>
        </a:p>
      </dgm:t>
    </dgm:pt>
    <dgm:pt modelId="{1F08862C-D082-4675-8660-A6C393F31FC4}" type="parTrans" cxnId="{D8FD6411-D2AB-451C-9F77-32FB2183A8D8}">
      <dgm:prSet/>
      <dgm:spPr/>
      <dgm:t>
        <a:bodyPr/>
        <a:lstStyle/>
        <a:p>
          <a:endParaRPr lang="zh-CN" altLang="en-US" sz="1800">
            <a:latin typeface="+mn-ea"/>
            <a:ea typeface="+mn-ea"/>
          </a:endParaRPr>
        </a:p>
      </dgm:t>
    </dgm:pt>
    <dgm:pt modelId="{953A2EC0-4487-457B-A4ED-FEBBE2EDB2E9}" type="sibTrans" cxnId="{D8FD6411-D2AB-451C-9F77-32FB2183A8D8}">
      <dgm:prSet/>
      <dgm:spPr/>
      <dgm:t>
        <a:bodyPr/>
        <a:lstStyle/>
        <a:p>
          <a:endParaRPr lang="zh-CN" altLang="en-US" sz="1800">
            <a:latin typeface="+mn-ea"/>
            <a:ea typeface="+mn-ea"/>
          </a:endParaRPr>
        </a:p>
      </dgm:t>
    </dgm:pt>
    <dgm:pt modelId="{838F0236-49CF-4F34-9DCE-97D9D6820640}">
      <dgm:prSet custT="1"/>
      <dgm:spPr/>
      <dgm:t>
        <a:bodyPr/>
        <a:lstStyle/>
        <a:p>
          <a:r>
            <a:rPr lang="zh-CN" altLang="en-US" sz="1800" dirty="0" smtClean="0">
              <a:latin typeface="+mn-ea"/>
              <a:ea typeface="+mn-ea"/>
            </a:rPr>
            <a:t>存储过程变量使用</a:t>
          </a:r>
          <a:r>
            <a:rPr lang="en-US" sz="1800" dirty="0" smtClean="0">
              <a:latin typeface="+mn-ea"/>
              <a:ea typeface="+mn-ea"/>
            </a:rPr>
            <a:t>%type</a:t>
          </a:r>
          <a:r>
            <a:rPr lang="zh-CN" altLang="en-US" sz="1800" dirty="0" smtClean="0">
              <a:latin typeface="+mn-ea"/>
              <a:ea typeface="+mn-ea"/>
            </a:rPr>
            <a:t>和％</a:t>
          </a:r>
          <a:r>
            <a:rPr lang="en-US" sz="1800" dirty="0" err="1" smtClean="0">
              <a:latin typeface="+mn-ea"/>
              <a:ea typeface="+mn-ea"/>
            </a:rPr>
            <a:t>rowtype</a:t>
          </a:r>
          <a:r>
            <a:rPr lang="zh-CN" altLang="en-US" sz="1800" dirty="0" smtClean="0">
              <a:latin typeface="+mn-ea"/>
              <a:ea typeface="+mn-ea"/>
            </a:rPr>
            <a:t>类型</a:t>
          </a:r>
        </a:p>
      </dgm:t>
    </dgm:pt>
    <dgm:pt modelId="{61B3EE1A-71EF-4D1B-A5C6-97BADCBB283F}" type="parTrans" cxnId="{C20075BB-5BD7-479A-B1DD-2F69B476094F}">
      <dgm:prSet/>
      <dgm:spPr/>
      <dgm:t>
        <a:bodyPr/>
        <a:lstStyle/>
        <a:p>
          <a:endParaRPr lang="zh-CN" altLang="en-US" sz="1800">
            <a:latin typeface="+mn-ea"/>
            <a:ea typeface="+mn-ea"/>
          </a:endParaRPr>
        </a:p>
      </dgm:t>
    </dgm:pt>
    <dgm:pt modelId="{05FF1C87-99E8-4303-B274-5B5127D6AC56}" type="sibTrans" cxnId="{C20075BB-5BD7-479A-B1DD-2F69B476094F}">
      <dgm:prSet/>
      <dgm:spPr/>
      <dgm:t>
        <a:bodyPr/>
        <a:lstStyle/>
        <a:p>
          <a:endParaRPr lang="zh-CN" altLang="en-US" sz="1800">
            <a:latin typeface="+mn-ea"/>
            <a:ea typeface="+mn-ea"/>
          </a:endParaRPr>
        </a:p>
      </dgm:t>
    </dgm:pt>
    <dgm:pt modelId="{39B2643C-8592-48EF-A924-B18A65F2DE8C}">
      <dgm:prSet custT="1"/>
      <dgm:spPr/>
      <dgm:t>
        <a:bodyPr/>
        <a:lstStyle/>
        <a:p>
          <a:r>
            <a:rPr lang="zh-CN" altLang="en-US" sz="1800" dirty="0" smtClean="0">
              <a:latin typeface="+mn-ea"/>
              <a:ea typeface="+mn-ea"/>
            </a:rPr>
            <a:t>必须在存储过程体中作异常捕获，并将异常信息通过</a:t>
          </a:r>
          <a:r>
            <a:rPr lang="en-US" sz="1800" dirty="0" err="1" smtClean="0">
              <a:latin typeface="+mn-ea"/>
              <a:ea typeface="+mn-ea"/>
            </a:rPr>
            <a:t>os_Msg</a:t>
          </a:r>
          <a:r>
            <a:rPr lang="zh-CN" altLang="en-US" sz="1800" dirty="0" smtClean="0">
              <a:latin typeface="+mn-ea"/>
              <a:ea typeface="+mn-ea"/>
            </a:rPr>
            <a:t>变量输出</a:t>
          </a:r>
        </a:p>
      </dgm:t>
    </dgm:pt>
    <dgm:pt modelId="{02EE6802-AC4D-478C-8E25-2E7EE25C527A}" type="parTrans" cxnId="{E16C2394-23C8-41CF-9111-4DC91F9A8456}">
      <dgm:prSet/>
      <dgm:spPr/>
      <dgm:t>
        <a:bodyPr/>
        <a:lstStyle/>
        <a:p>
          <a:endParaRPr lang="zh-CN" altLang="en-US" sz="1800">
            <a:latin typeface="+mn-ea"/>
            <a:ea typeface="+mn-ea"/>
          </a:endParaRPr>
        </a:p>
      </dgm:t>
    </dgm:pt>
    <dgm:pt modelId="{8194636B-3FD1-4801-81A7-46B189002E5A}" type="sibTrans" cxnId="{E16C2394-23C8-41CF-9111-4DC91F9A8456}">
      <dgm:prSet/>
      <dgm:spPr/>
      <dgm:t>
        <a:bodyPr/>
        <a:lstStyle/>
        <a:p>
          <a:endParaRPr lang="zh-CN" altLang="en-US" sz="1800">
            <a:latin typeface="+mn-ea"/>
            <a:ea typeface="+mn-ea"/>
          </a:endParaRPr>
        </a:p>
      </dgm:t>
    </dgm:pt>
    <dgm:pt modelId="{721E3533-4DE5-4565-BEB6-8057EDDA1797}">
      <dgm:prSet custT="1"/>
      <dgm:spPr/>
      <dgm:t>
        <a:bodyPr/>
        <a:lstStyle/>
        <a:p>
          <a:r>
            <a:rPr lang="en-US" sz="1800" dirty="0" smtClean="0">
              <a:latin typeface="+mn-ea"/>
              <a:ea typeface="+mn-ea"/>
            </a:rPr>
            <a:t>–1 ~ -19999</a:t>
          </a:r>
          <a:r>
            <a:rPr lang="zh-CN" altLang="en-US" sz="1800" dirty="0" smtClean="0">
              <a:latin typeface="+mn-ea"/>
              <a:ea typeface="+mn-ea"/>
            </a:rPr>
            <a:t>的异常为</a:t>
          </a:r>
          <a:r>
            <a:rPr lang="en-US" sz="1800" dirty="0" smtClean="0">
              <a:latin typeface="+mn-ea"/>
              <a:ea typeface="+mn-ea"/>
            </a:rPr>
            <a:t>Oracle</a:t>
          </a:r>
          <a:r>
            <a:rPr lang="zh-CN" altLang="en-US" sz="1800" dirty="0" smtClean="0">
              <a:latin typeface="+mn-ea"/>
              <a:ea typeface="+mn-ea"/>
            </a:rPr>
            <a:t>定义的异常代码</a:t>
          </a:r>
        </a:p>
      </dgm:t>
    </dgm:pt>
    <dgm:pt modelId="{418ED5A1-3205-4B03-8EE9-C3408BE6D862}" type="parTrans" cxnId="{532B48E8-22BB-4918-BC2C-42F02C3D9A2B}">
      <dgm:prSet/>
      <dgm:spPr/>
      <dgm:t>
        <a:bodyPr/>
        <a:lstStyle/>
        <a:p>
          <a:endParaRPr lang="zh-CN" altLang="en-US" sz="1800">
            <a:latin typeface="+mn-ea"/>
            <a:ea typeface="+mn-ea"/>
          </a:endParaRPr>
        </a:p>
      </dgm:t>
    </dgm:pt>
    <dgm:pt modelId="{998C834B-AC79-4CAD-8424-AF6B295B0735}" type="sibTrans" cxnId="{532B48E8-22BB-4918-BC2C-42F02C3D9A2B}">
      <dgm:prSet/>
      <dgm:spPr/>
      <dgm:t>
        <a:bodyPr/>
        <a:lstStyle/>
        <a:p>
          <a:endParaRPr lang="zh-CN" altLang="en-US" sz="1800">
            <a:latin typeface="+mn-ea"/>
            <a:ea typeface="+mn-ea"/>
          </a:endParaRPr>
        </a:p>
      </dgm:t>
    </dgm:pt>
    <dgm:pt modelId="{34C2E602-6B4B-40FB-97AE-48F288F4E181}">
      <dgm:prSet custT="1"/>
      <dgm:spPr/>
      <dgm:t>
        <a:bodyPr/>
        <a:lstStyle/>
        <a:p>
          <a:r>
            <a:rPr lang="zh-CN" altLang="en-US" sz="1800" dirty="0" smtClean="0">
              <a:latin typeface="+mn-ea"/>
              <a:ea typeface="+mn-ea"/>
            </a:rPr>
            <a:t>存储过程必须包含两个输出参数分别用于标识过程的执行状态及过程提示信息</a:t>
          </a:r>
          <a:endParaRPr lang="en-US" altLang="zh-CN" sz="1800" dirty="0" smtClean="0">
            <a:latin typeface="+mn-ea"/>
            <a:ea typeface="+mn-ea"/>
          </a:endParaRPr>
        </a:p>
      </dgm:t>
    </dgm:pt>
    <dgm:pt modelId="{6E12CF14-61CB-44C6-AF91-6F17CDF87FB3}" type="parTrans" cxnId="{4521E46C-BC29-4AC7-B04A-5F58BBEDBA84}">
      <dgm:prSet/>
      <dgm:spPr/>
      <dgm:t>
        <a:bodyPr/>
        <a:lstStyle/>
        <a:p>
          <a:endParaRPr lang="zh-CN" altLang="en-US" sz="1800">
            <a:latin typeface="+mn-ea"/>
            <a:ea typeface="+mn-ea"/>
          </a:endParaRPr>
        </a:p>
      </dgm:t>
    </dgm:pt>
    <dgm:pt modelId="{22EAACFD-E93D-4C34-A0BC-9089F4D8FE9D}" type="sibTrans" cxnId="{4521E46C-BC29-4AC7-B04A-5F58BBEDBA84}">
      <dgm:prSet/>
      <dgm:spPr/>
      <dgm:t>
        <a:bodyPr/>
        <a:lstStyle/>
        <a:p>
          <a:endParaRPr lang="zh-CN" altLang="en-US" sz="1800">
            <a:latin typeface="+mn-ea"/>
            <a:ea typeface="+mn-ea"/>
          </a:endParaRPr>
        </a:p>
      </dgm:t>
    </dgm:pt>
    <dgm:pt modelId="{789C0B1C-9C9F-44E9-97C0-9FB3BD329F58}">
      <dgm:prSet custT="1"/>
      <dgm:spPr/>
      <dgm:t>
        <a:bodyPr/>
        <a:lstStyle/>
        <a:p>
          <a:r>
            <a:rPr lang="en-US" sz="1800" dirty="0" smtClean="0">
              <a:latin typeface="+mn-ea"/>
              <a:ea typeface="+mn-ea"/>
            </a:rPr>
            <a:t>"WHEN OTHERS"</a:t>
          </a:r>
          <a:r>
            <a:rPr lang="zh-CN" altLang="en-US" sz="1800" dirty="0" smtClean="0">
              <a:latin typeface="+mn-ea"/>
              <a:ea typeface="+mn-ea"/>
            </a:rPr>
            <a:t>必须放置在异常处理代码的最后面作为缺省处理器处理没有显式处理的异常</a:t>
          </a:r>
          <a:endParaRPr lang="zh-CN" altLang="en-US" sz="1800" dirty="0">
            <a:latin typeface="+mn-ea"/>
            <a:ea typeface="+mn-ea"/>
          </a:endParaRPr>
        </a:p>
      </dgm:t>
    </dgm:pt>
    <dgm:pt modelId="{EB0D57F5-FD2A-4850-B0F4-E0FB7EC74359}" type="parTrans" cxnId="{FAB5BEA4-7E39-4119-A007-7ED4A9222558}">
      <dgm:prSet/>
      <dgm:spPr/>
      <dgm:t>
        <a:bodyPr/>
        <a:lstStyle/>
        <a:p>
          <a:endParaRPr lang="zh-CN" altLang="en-US" sz="1800">
            <a:latin typeface="+mn-ea"/>
            <a:ea typeface="+mn-ea"/>
          </a:endParaRPr>
        </a:p>
      </dgm:t>
    </dgm:pt>
    <dgm:pt modelId="{98048815-80C6-47FE-93D4-942069F76783}" type="sibTrans" cxnId="{FAB5BEA4-7E39-4119-A007-7ED4A9222558}">
      <dgm:prSet/>
      <dgm:spPr/>
      <dgm:t>
        <a:bodyPr/>
        <a:lstStyle/>
        <a:p>
          <a:endParaRPr lang="zh-CN" altLang="en-US" sz="1800">
            <a:latin typeface="+mn-ea"/>
            <a:ea typeface="+mn-ea"/>
          </a:endParaRPr>
        </a:p>
      </dgm:t>
    </dgm:pt>
    <dgm:pt modelId="{83C85F65-422D-49E8-80B6-717690966B1F}">
      <dgm:prSet custT="1"/>
      <dgm:spPr>
        <a:solidFill>
          <a:schemeClr val="accent1">
            <a:lumMod val="75000"/>
          </a:schemeClr>
        </a:solidFill>
      </dgm:spPr>
      <dgm:t>
        <a:bodyPr/>
        <a:lstStyle/>
        <a:p>
          <a:r>
            <a:rPr lang="en-US" altLang="zh-CN" sz="1800" b="1" dirty="0" smtClean="0">
              <a:latin typeface="+mn-ea"/>
              <a:ea typeface="+mn-ea"/>
            </a:rPr>
            <a:t>2</a:t>
          </a:r>
          <a:endParaRPr lang="zh-CN" altLang="en-US" sz="1800" b="1" dirty="0" smtClean="0">
            <a:latin typeface="+mn-ea"/>
            <a:ea typeface="+mn-ea"/>
          </a:endParaRPr>
        </a:p>
      </dgm:t>
    </dgm:pt>
    <dgm:pt modelId="{9C7477F7-9422-4115-9703-067D6AEAE87F}" type="parTrans" cxnId="{B9E822C5-1EFC-4C56-818E-654C6ABEC82E}">
      <dgm:prSet/>
      <dgm:spPr/>
      <dgm:t>
        <a:bodyPr/>
        <a:lstStyle/>
        <a:p>
          <a:endParaRPr lang="zh-CN" altLang="en-US" sz="1800">
            <a:latin typeface="+mn-ea"/>
            <a:ea typeface="+mn-ea"/>
          </a:endParaRPr>
        </a:p>
      </dgm:t>
    </dgm:pt>
    <dgm:pt modelId="{32CB2155-FC67-4F99-A809-AE07686C961F}" type="sibTrans" cxnId="{B9E822C5-1EFC-4C56-818E-654C6ABEC82E}">
      <dgm:prSet/>
      <dgm:spPr/>
      <dgm:t>
        <a:bodyPr/>
        <a:lstStyle/>
        <a:p>
          <a:endParaRPr lang="zh-CN" altLang="en-US" sz="1800">
            <a:latin typeface="+mn-ea"/>
            <a:ea typeface="+mn-ea"/>
          </a:endParaRPr>
        </a:p>
      </dgm:t>
    </dgm:pt>
    <dgm:pt modelId="{DA38E03B-188A-42F8-B17E-EC1E0422BA2E}">
      <dgm:prSet custT="1"/>
      <dgm:spPr>
        <a:solidFill>
          <a:schemeClr val="accent1">
            <a:lumMod val="75000"/>
          </a:schemeClr>
        </a:solidFill>
      </dgm:spPr>
      <dgm:t>
        <a:bodyPr/>
        <a:lstStyle/>
        <a:p>
          <a:r>
            <a:rPr lang="en-US" altLang="zh-CN" sz="1800" b="1" dirty="0" smtClean="0">
              <a:latin typeface="+mn-ea"/>
              <a:ea typeface="+mn-ea"/>
            </a:rPr>
            <a:t>3</a:t>
          </a:r>
          <a:endParaRPr lang="zh-CN" altLang="en-US" sz="1800" b="1" dirty="0" smtClean="0">
            <a:latin typeface="+mn-ea"/>
            <a:ea typeface="+mn-ea"/>
          </a:endParaRPr>
        </a:p>
      </dgm:t>
    </dgm:pt>
    <dgm:pt modelId="{A4AB2420-4D9E-4B87-BC2D-DDE4B9D619DD}" type="parTrans" cxnId="{61C0DAF3-89DB-49A7-9400-941FAF1B8CC5}">
      <dgm:prSet/>
      <dgm:spPr/>
      <dgm:t>
        <a:bodyPr/>
        <a:lstStyle/>
        <a:p>
          <a:endParaRPr lang="zh-CN" altLang="en-US" sz="1800">
            <a:latin typeface="+mn-ea"/>
            <a:ea typeface="+mn-ea"/>
          </a:endParaRPr>
        </a:p>
      </dgm:t>
    </dgm:pt>
    <dgm:pt modelId="{91486E28-19BC-4E4B-952B-30C61622DBAC}" type="sibTrans" cxnId="{61C0DAF3-89DB-49A7-9400-941FAF1B8CC5}">
      <dgm:prSet/>
      <dgm:spPr/>
      <dgm:t>
        <a:bodyPr/>
        <a:lstStyle/>
        <a:p>
          <a:endParaRPr lang="zh-CN" altLang="en-US" sz="1800">
            <a:latin typeface="+mn-ea"/>
            <a:ea typeface="+mn-ea"/>
          </a:endParaRPr>
        </a:p>
      </dgm:t>
    </dgm:pt>
    <dgm:pt modelId="{1FB31B5C-B4A4-4D33-BF60-679266989219}">
      <dgm:prSet custT="1"/>
      <dgm:spPr>
        <a:solidFill>
          <a:schemeClr val="accent1">
            <a:lumMod val="75000"/>
          </a:schemeClr>
        </a:solidFill>
      </dgm:spPr>
      <dgm:t>
        <a:bodyPr/>
        <a:lstStyle/>
        <a:p>
          <a:r>
            <a:rPr lang="en-US" altLang="zh-CN" sz="1800" b="1" dirty="0" smtClean="0">
              <a:latin typeface="+mn-ea"/>
              <a:ea typeface="+mn-ea"/>
            </a:rPr>
            <a:t>4</a:t>
          </a:r>
          <a:endParaRPr lang="zh-CN" altLang="en-US" sz="1800" b="1" dirty="0" smtClean="0">
            <a:latin typeface="+mn-ea"/>
            <a:ea typeface="+mn-ea"/>
          </a:endParaRPr>
        </a:p>
      </dgm:t>
    </dgm:pt>
    <dgm:pt modelId="{65DCF600-530F-4B0A-BFC9-C322C5458962}" type="parTrans" cxnId="{ABAD9B9C-BA39-4CBB-B4BD-F380F5B1A8E5}">
      <dgm:prSet/>
      <dgm:spPr/>
      <dgm:t>
        <a:bodyPr/>
        <a:lstStyle/>
        <a:p>
          <a:endParaRPr lang="zh-CN" altLang="en-US" sz="1800">
            <a:latin typeface="+mn-ea"/>
            <a:ea typeface="+mn-ea"/>
          </a:endParaRPr>
        </a:p>
      </dgm:t>
    </dgm:pt>
    <dgm:pt modelId="{72FA6545-4F04-4FAD-87D3-256EC0F36666}" type="sibTrans" cxnId="{ABAD9B9C-BA39-4CBB-B4BD-F380F5B1A8E5}">
      <dgm:prSet/>
      <dgm:spPr/>
      <dgm:t>
        <a:bodyPr/>
        <a:lstStyle/>
        <a:p>
          <a:endParaRPr lang="zh-CN" altLang="en-US" sz="1800">
            <a:latin typeface="+mn-ea"/>
            <a:ea typeface="+mn-ea"/>
          </a:endParaRPr>
        </a:p>
      </dgm:t>
    </dgm:pt>
    <dgm:pt modelId="{7E17159E-0B2D-4AEE-899F-68B275D47998}">
      <dgm:prSet custT="1"/>
      <dgm:spPr>
        <a:solidFill>
          <a:schemeClr val="accent1">
            <a:lumMod val="75000"/>
          </a:schemeClr>
        </a:solidFill>
      </dgm:spPr>
      <dgm:t>
        <a:bodyPr/>
        <a:lstStyle/>
        <a:p>
          <a:r>
            <a:rPr lang="en-US" altLang="zh-CN" sz="1800" b="1" dirty="0" smtClean="0">
              <a:latin typeface="+mn-ea"/>
              <a:ea typeface="+mn-ea"/>
            </a:rPr>
            <a:t>5</a:t>
          </a:r>
          <a:endParaRPr lang="zh-CN" altLang="en-US" sz="1800" b="1" dirty="0" smtClean="0">
            <a:latin typeface="+mn-ea"/>
            <a:ea typeface="+mn-ea"/>
          </a:endParaRPr>
        </a:p>
      </dgm:t>
    </dgm:pt>
    <dgm:pt modelId="{8B481D9A-1AC1-450E-8765-C6EDC11DDDF0}" type="parTrans" cxnId="{BC02A84A-43CF-47A8-958B-2822D479D41F}">
      <dgm:prSet/>
      <dgm:spPr/>
      <dgm:t>
        <a:bodyPr/>
        <a:lstStyle/>
        <a:p>
          <a:endParaRPr lang="zh-CN" altLang="en-US" sz="1800">
            <a:latin typeface="+mn-ea"/>
            <a:ea typeface="+mn-ea"/>
          </a:endParaRPr>
        </a:p>
      </dgm:t>
    </dgm:pt>
    <dgm:pt modelId="{9302DF10-675C-443F-A6D4-BE2389B17DF3}" type="sibTrans" cxnId="{BC02A84A-43CF-47A8-958B-2822D479D41F}">
      <dgm:prSet/>
      <dgm:spPr/>
      <dgm:t>
        <a:bodyPr/>
        <a:lstStyle/>
        <a:p>
          <a:endParaRPr lang="zh-CN" altLang="en-US" sz="1800">
            <a:latin typeface="+mn-ea"/>
            <a:ea typeface="+mn-ea"/>
          </a:endParaRPr>
        </a:p>
      </dgm:t>
    </dgm:pt>
    <dgm:pt modelId="{65E3F1BD-227E-4758-9784-622171F07ED6}">
      <dgm:prSet custT="1"/>
      <dgm:spPr>
        <a:solidFill>
          <a:schemeClr val="accent1">
            <a:lumMod val="75000"/>
          </a:schemeClr>
        </a:solidFill>
      </dgm:spPr>
      <dgm:t>
        <a:bodyPr/>
        <a:lstStyle/>
        <a:p>
          <a:r>
            <a:rPr lang="en-US" altLang="zh-CN" sz="1800" b="1" dirty="0" smtClean="0">
              <a:latin typeface="+mn-ea"/>
              <a:ea typeface="+mn-ea"/>
            </a:rPr>
            <a:t>6</a:t>
          </a:r>
        </a:p>
      </dgm:t>
    </dgm:pt>
    <dgm:pt modelId="{53596939-98E6-4814-BE7E-621C0030574B}" type="parTrans" cxnId="{AF2CD654-E044-4478-A18C-E1854B79FA98}">
      <dgm:prSet/>
      <dgm:spPr/>
      <dgm:t>
        <a:bodyPr/>
        <a:lstStyle/>
        <a:p>
          <a:endParaRPr lang="zh-CN" altLang="en-US" sz="1800">
            <a:latin typeface="+mn-ea"/>
            <a:ea typeface="+mn-ea"/>
          </a:endParaRPr>
        </a:p>
      </dgm:t>
    </dgm:pt>
    <dgm:pt modelId="{152AC522-2959-4093-9F7C-8024CFD6850F}" type="sibTrans" cxnId="{AF2CD654-E044-4478-A18C-E1854B79FA98}">
      <dgm:prSet/>
      <dgm:spPr/>
      <dgm:t>
        <a:bodyPr/>
        <a:lstStyle/>
        <a:p>
          <a:endParaRPr lang="zh-CN" altLang="en-US" sz="1800">
            <a:latin typeface="+mn-ea"/>
            <a:ea typeface="+mn-ea"/>
          </a:endParaRPr>
        </a:p>
      </dgm:t>
    </dgm:pt>
    <dgm:pt modelId="{07357D86-BAE9-4E83-9CB5-CC328C216528}">
      <dgm:prSet custT="1"/>
      <dgm:spPr>
        <a:solidFill>
          <a:schemeClr val="accent1">
            <a:lumMod val="75000"/>
          </a:schemeClr>
        </a:solidFill>
      </dgm:spPr>
      <dgm:t>
        <a:bodyPr/>
        <a:lstStyle/>
        <a:p>
          <a:r>
            <a:rPr lang="en-US" altLang="zh-CN" sz="1800" b="1" dirty="0" smtClean="0">
              <a:latin typeface="+mn-ea"/>
              <a:ea typeface="+mn-ea"/>
            </a:rPr>
            <a:t>7</a:t>
          </a:r>
          <a:endParaRPr lang="zh-CN" altLang="en-US" sz="1800" b="1" dirty="0">
            <a:latin typeface="+mn-ea"/>
            <a:ea typeface="+mn-ea"/>
          </a:endParaRPr>
        </a:p>
      </dgm:t>
    </dgm:pt>
    <dgm:pt modelId="{5022495F-86FE-4138-B2DF-A9DCEF3382E4}" type="parTrans" cxnId="{AAD237C3-E615-4BE9-B6E7-D21D195CA863}">
      <dgm:prSet/>
      <dgm:spPr/>
      <dgm:t>
        <a:bodyPr/>
        <a:lstStyle/>
        <a:p>
          <a:endParaRPr lang="zh-CN" altLang="en-US" sz="1800">
            <a:latin typeface="+mn-ea"/>
            <a:ea typeface="+mn-ea"/>
          </a:endParaRPr>
        </a:p>
      </dgm:t>
    </dgm:pt>
    <dgm:pt modelId="{1D5DCB67-0FF7-43B4-848F-14A9A5D7013D}" type="sibTrans" cxnId="{AAD237C3-E615-4BE9-B6E7-D21D195CA863}">
      <dgm:prSet/>
      <dgm:spPr/>
      <dgm:t>
        <a:bodyPr/>
        <a:lstStyle/>
        <a:p>
          <a:endParaRPr lang="zh-CN" altLang="en-US" sz="1800">
            <a:latin typeface="+mn-ea"/>
            <a:ea typeface="+mn-ea"/>
          </a:endParaRPr>
        </a:p>
      </dgm:t>
    </dgm:pt>
    <dgm:pt modelId="{2399E2A4-3E61-4209-88D1-586B366B5B4C}" type="pres">
      <dgm:prSet presAssocID="{F8B1C854-6FB3-4F83-991E-B2B26059A0D2}" presName="linearFlow" presStyleCnt="0">
        <dgm:presLayoutVars>
          <dgm:dir/>
          <dgm:animLvl val="lvl"/>
          <dgm:resizeHandles val="exact"/>
        </dgm:presLayoutVars>
      </dgm:prSet>
      <dgm:spPr/>
      <dgm:t>
        <a:bodyPr/>
        <a:lstStyle/>
        <a:p>
          <a:endParaRPr lang="zh-CN" altLang="en-US"/>
        </a:p>
      </dgm:t>
    </dgm:pt>
    <dgm:pt modelId="{84BB7B3F-3497-4B54-9CFA-57EB3C003F7F}" type="pres">
      <dgm:prSet presAssocID="{C83B2A60-F68B-480A-A02B-DF063DF04CC3}" presName="composite" presStyleCnt="0"/>
      <dgm:spPr/>
    </dgm:pt>
    <dgm:pt modelId="{BDE87FE8-A5A0-46A0-B7CD-526325003EF6}" type="pres">
      <dgm:prSet presAssocID="{C83B2A60-F68B-480A-A02B-DF063DF04CC3}" presName="parentText" presStyleLbl="alignNode1" presStyleIdx="0" presStyleCnt="7">
        <dgm:presLayoutVars>
          <dgm:chMax val="1"/>
          <dgm:bulletEnabled val="1"/>
        </dgm:presLayoutVars>
      </dgm:prSet>
      <dgm:spPr/>
      <dgm:t>
        <a:bodyPr/>
        <a:lstStyle/>
        <a:p>
          <a:endParaRPr lang="zh-CN" altLang="en-US"/>
        </a:p>
      </dgm:t>
    </dgm:pt>
    <dgm:pt modelId="{AD38CC65-C535-4631-AD85-D5011074DCBE}" type="pres">
      <dgm:prSet presAssocID="{C83B2A60-F68B-480A-A02B-DF063DF04CC3}" presName="descendantText" presStyleLbl="alignAcc1" presStyleIdx="0" presStyleCnt="7">
        <dgm:presLayoutVars>
          <dgm:bulletEnabled val="1"/>
        </dgm:presLayoutVars>
      </dgm:prSet>
      <dgm:spPr/>
      <dgm:t>
        <a:bodyPr/>
        <a:lstStyle/>
        <a:p>
          <a:endParaRPr lang="zh-CN" altLang="en-US"/>
        </a:p>
      </dgm:t>
    </dgm:pt>
    <dgm:pt modelId="{83004A41-3A40-43B8-A5BB-EC3F13DC56F9}" type="pres">
      <dgm:prSet presAssocID="{4554BAD0-419D-41F0-B880-DB68B8C148CC}" presName="sp" presStyleCnt="0"/>
      <dgm:spPr/>
    </dgm:pt>
    <dgm:pt modelId="{A8FE090B-AC78-4CD3-97E4-BE709D9B6BD8}" type="pres">
      <dgm:prSet presAssocID="{83C85F65-422D-49E8-80B6-717690966B1F}" presName="composite" presStyleCnt="0"/>
      <dgm:spPr/>
    </dgm:pt>
    <dgm:pt modelId="{CF6B4ACE-DB35-4F90-BBE2-65D54D547F5E}" type="pres">
      <dgm:prSet presAssocID="{83C85F65-422D-49E8-80B6-717690966B1F}" presName="parentText" presStyleLbl="alignNode1" presStyleIdx="1" presStyleCnt="7">
        <dgm:presLayoutVars>
          <dgm:chMax val="1"/>
          <dgm:bulletEnabled val="1"/>
        </dgm:presLayoutVars>
      </dgm:prSet>
      <dgm:spPr/>
      <dgm:t>
        <a:bodyPr/>
        <a:lstStyle/>
        <a:p>
          <a:endParaRPr lang="zh-CN" altLang="en-US"/>
        </a:p>
      </dgm:t>
    </dgm:pt>
    <dgm:pt modelId="{E62FCA52-B47E-4077-9B49-E6EC2DB1CC1C}" type="pres">
      <dgm:prSet presAssocID="{83C85F65-422D-49E8-80B6-717690966B1F}" presName="descendantText" presStyleLbl="alignAcc1" presStyleIdx="1" presStyleCnt="7">
        <dgm:presLayoutVars>
          <dgm:bulletEnabled val="1"/>
        </dgm:presLayoutVars>
      </dgm:prSet>
      <dgm:spPr/>
      <dgm:t>
        <a:bodyPr/>
        <a:lstStyle/>
        <a:p>
          <a:endParaRPr lang="zh-CN" altLang="en-US"/>
        </a:p>
      </dgm:t>
    </dgm:pt>
    <dgm:pt modelId="{B353A4BD-525B-46F2-85E1-3A42EDAC8EA0}" type="pres">
      <dgm:prSet presAssocID="{32CB2155-FC67-4F99-A809-AE07686C961F}" presName="sp" presStyleCnt="0"/>
      <dgm:spPr/>
    </dgm:pt>
    <dgm:pt modelId="{69B0D820-C485-4027-8AAC-69913631A18B}" type="pres">
      <dgm:prSet presAssocID="{DA38E03B-188A-42F8-B17E-EC1E0422BA2E}" presName="composite" presStyleCnt="0"/>
      <dgm:spPr/>
    </dgm:pt>
    <dgm:pt modelId="{004CE989-7CE4-4292-A5B3-5B89E8BB513E}" type="pres">
      <dgm:prSet presAssocID="{DA38E03B-188A-42F8-B17E-EC1E0422BA2E}" presName="parentText" presStyleLbl="alignNode1" presStyleIdx="2" presStyleCnt="7">
        <dgm:presLayoutVars>
          <dgm:chMax val="1"/>
          <dgm:bulletEnabled val="1"/>
        </dgm:presLayoutVars>
      </dgm:prSet>
      <dgm:spPr/>
      <dgm:t>
        <a:bodyPr/>
        <a:lstStyle/>
        <a:p>
          <a:endParaRPr lang="zh-CN" altLang="en-US"/>
        </a:p>
      </dgm:t>
    </dgm:pt>
    <dgm:pt modelId="{06771EC4-4EEF-45D8-A96F-BA56CD7A1857}" type="pres">
      <dgm:prSet presAssocID="{DA38E03B-188A-42F8-B17E-EC1E0422BA2E}" presName="descendantText" presStyleLbl="alignAcc1" presStyleIdx="2" presStyleCnt="7">
        <dgm:presLayoutVars>
          <dgm:bulletEnabled val="1"/>
        </dgm:presLayoutVars>
      </dgm:prSet>
      <dgm:spPr/>
      <dgm:t>
        <a:bodyPr/>
        <a:lstStyle/>
        <a:p>
          <a:endParaRPr lang="zh-CN" altLang="en-US"/>
        </a:p>
      </dgm:t>
    </dgm:pt>
    <dgm:pt modelId="{B5357970-A5AF-493C-A116-3700F171E293}" type="pres">
      <dgm:prSet presAssocID="{91486E28-19BC-4E4B-952B-30C61622DBAC}" presName="sp" presStyleCnt="0"/>
      <dgm:spPr/>
    </dgm:pt>
    <dgm:pt modelId="{48371EBC-9BC1-4653-9B9F-054AD64EBAA6}" type="pres">
      <dgm:prSet presAssocID="{1FB31B5C-B4A4-4D33-BF60-679266989219}" presName="composite" presStyleCnt="0"/>
      <dgm:spPr/>
    </dgm:pt>
    <dgm:pt modelId="{2CF2E3FC-EC5D-4C39-8C16-59E928800BEC}" type="pres">
      <dgm:prSet presAssocID="{1FB31B5C-B4A4-4D33-BF60-679266989219}" presName="parentText" presStyleLbl="alignNode1" presStyleIdx="3" presStyleCnt="7">
        <dgm:presLayoutVars>
          <dgm:chMax val="1"/>
          <dgm:bulletEnabled val="1"/>
        </dgm:presLayoutVars>
      </dgm:prSet>
      <dgm:spPr/>
      <dgm:t>
        <a:bodyPr/>
        <a:lstStyle/>
        <a:p>
          <a:endParaRPr lang="zh-CN" altLang="en-US"/>
        </a:p>
      </dgm:t>
    </dgm:pt>
    <dgm:pt modelId="{F325A988-B9B8-466C-8E26-011B7F0453E4}" type="pres">
      <dgm:prSet presAssocID="{1FB31B5C-B4A4-4D33-BF60-679266989219}" presName="descendantText" presStyleLbl="alignAcc1" presStyleIdx="3" presStyleCnt="7">
        <dgm:presLayoutVars>
          <dgm:bulletEnabled val="1"/>
        </dgm:presLayoutVars>
      </dgm:prSet>
      <dgm:spPr/>
      <dgm:t>
        <a:bodyPr/>
        <a:lstStyle/>
        <a:p>
          <a:endParaRPr lang="zh-CN" altLang="en-US"/>
        </a:p>
      </dgm:t>
    </dgm:pt>
    <dgm:pt modelId="{48CED23D-5BAA-4223-AF9B-0FB4DEAB20B2}" type="pres">
      <dgm:prSet presAssocID="{72FA6545-4F04-4FAD-87D3-256EC0F36666}" presName="sp" presStyleCnt="0"/>
      <dgm:spPr/>
    </dgm:pt>
    <dgm:pt modelId="{F34E56FB-67C0-4D55-ABFB-22D42EF0E61B}" type="pres">
      <dgm:prSet presAssocID="{7E17159E-0B2D-4AEE-899F-68B275D47998}" presName="composite" presStyleCnt="0"/>
      <dgm:spPr/>
    </dgm:pt>
    <dgm:pt modelId="{63CDC8E7-30A5-4D7D-8E2F-549CA132C02D}" type="pres">
      <dgm:prSet presAssocID="{7E17159E-0B2D-4AEE-899F-68B275D47998}" presName="parentText" presStyleLbl="alignNode1" presStyleIdx="4" presStyleCnt="7">
        <dgm:presLayoutVars>
          <dgm:chMax val="1"/>
          <dgm:bulletEnabled val="1"/>
        </dgm:presLayoutVars>
      </dgm:prSet>
      <dgm:spPr/>
      <dgm:t>
        <a:bodyPr/>
        <a:lstStyle/>
        <a:p>
          <a:endParaRPr lang="zh-CN" altLang="en-US"/>
        </a:p>
      </dgm:t>
    </dgm:pt>
    <dgm:pt modelId="{5A1A9525-C199-4CE3-B75D-0DF60B3EF30D}" type="pres">
      <dgm:prSet presAssocID="{7E17159E-0B2D-4AEE-899F-68B275D47998}" presName="descendantText" presStyleLbl="alignAcc1" presStyleIdx="4" presStyleCnt="7">
        <dgm:presLayoutVars>
          <dgm:bulletEnabled val="1"/>
        </dgm:presLayoutVars>
      </dgm:prSet>
      <dgm:spPr/>
      <dgm:t>
        <a:bodyPr/>
        <a:lstStyle/>
        <a:p>
          <a:endParaRPr lang="zh-CN" altLang="en-US"/>
        </a:p>
      </dgm:t>
    </dgm:pt>
    <dgm:pt modelId="{6AF382EA-F288-4C18-9521-70DCAB026385}" type="pres">
      <dgm:prSet presAssocID="{9302DF10-675C-443F-A6D4-BE2389B17DF3}" presName="sp" presStyleCnt="0"/>
      <dgm:spPr/>
    </dgm:pt>
    <dgm:pt modelId="{F83A1B61-1ECA-4D64-90EB-CA290C35891D}" type="pres">
      <dgm:prSet presAssocID="{65E3F1BD-227E-4758-9784-622171F07ED6}" presName="composite" presStyleCnt="0"/>
      <dgm:spPr/>
    </dgm:pt>
    <dgm:pt modelId="{3DA4CAE1-3B94-4A0B-A64B-EBB976DE7C48}" type="pres">
      <dgm:prSet presAssocID="{65E3F1BD-227E-4758-9784-622171F07ED6}" presName="parentText" presStyleLbl="alignNode1" presStyleIdx="5" presStyleCnt="7">
        <dgm:presLayoutVars>
          <dgm:chMax val="1"/>
          <dgm:bulletEnabled val="1"/>
        </dgm:presLayoutVars>
      </dgm:prSet>
      <dgm:spPr/>
      <dgm:t>
        <a:bodyPr/>
        <a:lstStyle/>
        <a:p>
          <a:endParaRPr lang="zh-CN" altLang="en-US"/>
        </a:p>
      </dgm:t>
    </dgm:pt>
    <dgm:pt modelId="{5A03344D-5819-4AEA-AAE4-06B78C062A93}" type="pres">
      <dgm:prSet presAssocID="{65E3F1BD-227E-4758-9784-622171F07ED6}" presName="descendantText" presStyleLbl="alignAcc1" presStyleIdx="5" presStyleCnt="7">
        <dgm:presLayoutVars>
          <dgm:bulletEnabled val="1"/>
        </dgm:presLayoutVars>
      </dgm:prSet>
      <dgm:spPr/>
      <dgm:t>
        <a:bodyPr/>
        <a:lstStyle/>
        <a:p>
          <a:endParaRPr lang="zh-CN" altLang="en-US"/>
        </a:p>
      </dgm:t>
    </dgm:pt>
    <dgm:pt modelId="{D67FF276-A31A-482A-8BDE-DFB6C8EF8760}" type="pres">
      <dgm:prSet presAssocID="{152AC522-2959-4093-9F7C-8024CFD6850F}" presName="sp" presStyleCnt="0"/>
      <dgm:spPr/>
    </dgm:pt>
    <dgm:pt modelId="{D6361871-6FAD-4FAD-BCF7-614F872535C1}" type="pres">
      <dgm:prSet presAssocID="{07357D86-BAE9-4E83-9CB5-CC328C216528}" presName="composite" presStyleCnt="0"/>
      <dgm:spPr/>
    </dgm:pt>
    <dgm:pt modelId="{CDD1A23B-C943-4F18-8BFC-7BDD932104DB}" type="pres">
      <dgm:prSet presAssocID="{07357D86-BAE9-4E83-9CB5-CC328C216528}" presName="parentText" presStyleLbl="alignNode1" presStyleIdx="6" presStyleCnt="7">
        <dgm:presLayoutVars>
          <dgm:chMax val="1"/>
          <dgm:bulletEnabled val="1"/>
        </dgm:presLayoutVars>
      </dgm:prSet>
      <dgm:spPr/>
      <dgm:t>
        <a:bodyPr/>
        <a:lstStyle/>
        <a:p>
          <a:endParaRPr lang="zh-CN" altLang="en-US"/>
        </a:p>
      </dgm:t>
    </dgm:pt>
    <dgm:pt modelId="{312A79D1-4F22-4110-9668-BB0D8B2635C5}" type="pres">
      <dgm:prSet presAssocID="{07357D86-BAE9-4E83-9CB5-CC328C216528}" presName="descendantText" presStyleLbl="alignAcc1" presStyleIdx="6" presStyleCnt="7">
        <dgm:presLayoutVars>
          <dgm:bulletEnabled val="1"/>
        </dgm:presLayoutVars>
      </dgm:prSet>
      <dgm:spPr/>
      <dgm:t>
        <a:bodyPr/>
        <a:lstStyle/>
        <a:p>
          <a:endParaRPr lang="zh-CN" altLang="en-US"/>
        </a:p>
      </dgm:t>
    </dgm:pt>
  </dgm:ptLst>
  <dgm:cxnLst>
    <dgm:cxn modelId="{AA47F9F0-8661-4EFE-9972-193EE06A3453}" type="presOf" srcId="{AEAE28B1-8AD4-457A-AD0B-F749784B2EDE}" destId="{AD38CC65-C535-4631-AD85-D5011074DCBE}" srcOrd="0" destOrd="0" presId="urn:microsoft.com/office/officeart/2005/8/layout/chevron2"/>
    <dgm:cxn modelId="{ABAD9B9C-BA39-4CBB-B4BD-F380F5B1A8E5}" srcId="{F8B1C854-6FB3-4F83-991E-B2B26059A0D2}" destId="{1FB31B5C-B4A4-4D33-BF60-679266989219}" srcOrd="3" destOrd="0" parTransId="{65DCF600-530F-4B0A-BFC9-C322C5458962}" sibTransId="{72FA6545-4F04-4FAD-87D3-256EC0F36666}"/>
    <dgm:cxn modelId="{EF56BCF3-B801-4FBD-9F80-BBC654510F2B}" type="presOf" srcId="{789C0B1C-9C9F-44E9-97C0-9FB3BD329F58}" destId="{312A79D1-4F22-4110-9668-BB0D8B2635C5}" srcOrd="0" destOrd="0" presId="urn:microsoft.com/office/officeart/2005/8/layout/chevron2"/>
    <dgm:cxn modelId="{78C1C9A6-F2DC-4EF7-A206-EEF1702AF2AB}" type="presOf" srcId="{39B2643C-8592-48EF-A924-B18A65F2DE8C}" destId="{F325A988-B9B8-466C-8E26-011B7F0453E4}" srcOrd="0" destOrd="0" presId="urn:microsoft.com/office/officeart/2005/8/layout/chevron2"/>
    <dgm:cxn modelId="{FAB5BEA4-7E39-4119-A007-7ED4A9222558}" srcId="{07357D86-BAE9-4E83-9CB5-CC328C216528}" destId="{789C0B1C-9C9F-44E9-97C0-9FB3BD329F58}" srcOrd="0" destOrd="0" parTransId="{EB0D57F5-FD2A-4850-B0F4-E0FB7EC74359}" sibTransId="{98048815-80C6-47FE-93D4-942069F76783}"/>
    <dgm:cxn modelId="{71533989-6548-4235-84E2-01996BE0D107}" type="presOf" srcId="{DA38E03B-188A-42F8-B17E-EC1E0422BA2E}" destId="{004CE989-7CE4-4292-A5B3-5B89E8BB513E}" srcOrd="0" destOrd="0" presId="urn:microsoft.com/office/officeart/2005/8/layout/chevron2"/>
    <dgm:cxn modelId="{6EE24D11-E3BB-4C4B-98F1-19789F0A12F1}" type="presOf" srcId="{EC575843-B182-401B-BC1B-5502FFA26BF2}" destId="{E62FCA52-B47E-4077-9B49-E6EC2DB1CC1C}" srcOrd="0" destOrd="0" presId="urn:microsoft.com/office/officeart/2005/8/layout/chevron2"/>
    <dgm:cxn modelId="{B9E822C5-1EFC-4C56-818E-654C6ABEC82E}" srcId="{F8B1C854-6FB3-4F83-991E-B2B26059A0D2}" destId="{83C85F65-422D-49E8-80B6-717690966B1F}" srcOrd="1" destOrd="0" parTransId="{9C7477F7-9422-4115-9703-067D6AEAE87F}" sibTransId="{32CB2155-FC67-4F99-A809-AE07686C961F}"/>
    <dgm:cxn modelId="{44B4A559-B632-48F0-884E-E2F0EF236F1C}" type="presOf" srcId="{65E3F1BD-227E-4758-9784-622171F07ED6}" destId="{3DA4CAE1-3B94-4A0B-A64B-EBB976DE7C48}" srcOrd="0" destOrd="0" presId="urn:microsoft.com/office/officeart/2005/8/layout/chevron2"/>
    <dgm:cxn modelId="{516CF2D9-421E-4DD8-9BAA-F75907C032FE}" type="presOf" srcId="{F8B1C854-6FB3-4F83-991E-B2B26059A0D2}" destId="{2399E2A4-3E61-4209-88D1-586B366B5B4C}" srcOrd="0" destOrd="0" presId="urn:microsoft.com/office/officeart/2005/8/layout/chevron2"/>
    <dgm:cxn modelId="{4521E46C-BC29-4AC7-B04A-5F58BBEDBA84}" srcId="{65E3F1BD-227E-4758-9784-622171F07ED6}" destId="{34C2E602-6B4B-40FB-97AE-48F288F4E181}" srcOrd="0" destOrd="0" parTransId="{6E12CF14-61CB-44C6-AF91-6F17CDF87FB3}" sibTransId="{22EAACFD-E93D-4C34-A0BC-9089F4D8FE9D}"/>
    <dgm:cxn modelId="{EF4F2449-B012-4DA6-8B13-B4F6F8F1673E}" type="presOf" srcId="{83C85F65-422D-49E8-80B6-717690966B1F}" destId="{CF6B4ACE-DB35-4F90-BBE2-65D54D547F5E}" srcOrd="0" destOrd="0" presId="urn:microsoft.com/office/officeart/2005/8/layout/chevron2"/>
    <dgm:cxn modelId="{BC02A84A-43CF-47A8-958B-2822D479D41F}" srcId="{F8B1C854-6FB3-4F83-991E-B2B26059A0D2}" destId="{7E17159E-0B2D-4AEE-899F-68B275D47998}" srcOrd="4" destOrd="0" parTransId="{8B481D9A-1AC1-450E-8765-C6EDC11DDDF0}" sibTransId="{9302DF10-675C-443F-A6D4-BE2389B17DF3}"/>
    <dgm:cxn modelId="{12145F1C-5B4F-4290-9113-E845B2837BAD}" type="presOf" srcId="{7E17159E-0B2D-4AEE-899F-68B275D47998}" destId="{63CDC8E7-30A5-4D7D-8E2F-549CA132C02D}" srcOrd="0" destOrd="0" presId="urn:microsoft.com/office/officeart/2005/8/layout/chevron2"/>
    <dgm:cxn modelId="{89C60055-68D1-4542-AF11-3B9E79F17C52}" type="presOf" srcId="{838F0236-49CF-4F34-9DCE-97D9D6820640}" destId="{06771EC4-4EEF-45D8-A96F-BA56CD7A1857}" srcOrd="0" destOrd="0" presId="urn:microsoft.com/office/officeart/2005/8/layout/chevron2"/>
    <dgm:cxn modelId="{532B48E8-22BB-4918-BC2C-42F02C3D9A2B}" srcId="{7E17159E-0B2D-4AEE-899F-68B275D47998}" destId="{721E3533-4DE5-4565-BEB6-8057EDDA1797}" srcOrd="0" destOrd="0" parTransId="{418ED5A1-3205-4B03-8EE9-C3408BE6D862}" sibTransId="{998C834B-AC79-4CAD-8424-AF6B295B0735}"/>
    <dgm:cxn modelId="{E9FAAD3C-EAC9-43A0-B499-F3F940865AD9}" srcId="{C83B2A60-F68B-480A-A02B-DF063DF04CC3}" destId="{AEAE28B1-8AD4-457A-AD0B-F749784B2EDE}" srcOrd="0" destOrd="0" parTransId="{4A4CC1C8-1DF9-4A17-863C-89FE3D0ADB7F}" sibTransId="{0B4E3161-1674-400D-87E0-E367C26F9398}"/>
    <dgm:cxn modelId="{AF2CD654-E044-4478-A18C-E1854B79FA98}" srcId="{F8B1C854-6FB3-4F83-991E-B2B26059A0D2}" destId="{65E3F1BD-227E-4758-9784-622171F07ED6}" srcOrd="5" destOrd="0" parTransId="{53596939-98E6-4814-BE7E-621C0030574B}" sibTransId="{152AC522-2959-4093-9F7C-8024CFD6850F}"/>
    <dgm:cxn modelId="{80458CED-99F6-47A6-89B8-649FC04B7C96}" type="presOf" srcId="{1FB31B5C-B4A4-4D33-BF60-679266989219}" destId="{2CF2E3FC-EC5D-4C39-8C16-59E928800BEC}" srcOrd="0" destOrd="0" presId="urn:microsoft.com/office/officeart/2005/8/layout/chevron2"/>
    <dgm:cxn modelId="{E16C2394-23C8-41CF-9111-4DC91F9A8456}" srcId="{1FB31B5C-B4A4-4D33-BF60-679266989219}" destId="{39B2643C-8592-48EF-A924-B18A65F2DE8C}" srcOrd="0" destOrd="0" parTransId="{02EE6802-AC4D-478C-8E25-2E7EE25C527A}" sibTransId="{8194636B-3FD1-4801-81A7-46B189002E5A}"/>
    <dgm:cxn modelId="{53D03EB2-66EC-4213-971C-6809CCF6BC2C}" type="presOf" srcId="{C83B2A60-F68B-480A-A02B-DF063DF04CC3}" destId="{BDE87FE8-A5A0-46A0-B7CD-526325003EF6}" srcOrd="0" destOrd="0" presId="urn:microsoft.com/office/officeart/2005/8/layout/chevron2"/>
    <dgm:cxn modelId="{E1EEFF1D-CCFC-4D82-841F-BC7331E01413}" type="presOf" srcId="{34C2E602-6B4B-40FB-97AE-48F288F4E181}" destId="{5A03344D-5819-4AEA-AAE4-06B78C062A93}" srcOrd="0" destOrd="0" presId="urn:microsoft.com/office/officeart/2005/8/layout/chevron2"/>
    <dgm:cxn modelId="{E2343392-B002-48A1-9ECC-D1CB75901BA2}" type="presOf" srcId="{721E3533-4DE5-4565-BEB6-8057EDDA1797}" destId="{5A1A9525-C199-4CE3-B75D-0DF60B3EF30D}" srcOrd="0" destOrd="0" presId="urn:microsoft.com/office/officeart/2005/8/layout/chevron2"/>
    <dgm:cxn modelId="{AAD237C3-E615-4BE9-B6E7-D21D195CA863}" srcId="{F8B1C854-6FB3-4F83-991E-B2B26059A0D2}" destId="{07357D86-BAE9-4E83-9CB5-CC328C216528}" srcOrd="6" destOrd="0" parTransId="{5022495F-86FE-4138-B2DF-A9DCEF3382E4}" sibTransId="{1D5DCB67-0FF7-43B4-848F-14A9A5D7013D}"/>
    <dgm:cxn modelId="{61C0DAF3-89DB-49A7-9400-941FAF1B8CC5}" srcId="{F8B1C854-6FB3-4F83-991E-B2B26059A0D2}" destId="{DA38E03B-188A-42F8-B17E-EC1E0422BA2E}" srcOrd="2" destOrd="0" parTransId="{A4AB2420-4D9E-4B87-BC2D-DDE4B9D619DD}" sibTransId="{91486E28-19BC-4E4B-952B-30C61622DBAC}"/>
    <dgm:cxn modelId="{A470E184-7277-443D-87AE-1ACAE4754469}" type="presOf" srcId="{07357D86-BAE9-4E83-9CB5-CC328C216528}" destId="{CDD1A23B-C943-4F18-8BFC-7BDD932104DB}" srcOrd="0" destOrd="0" presId="urn:microsoft.com/office/officeart/2005/8/layout/chevron2"/>
    <dgm:cxn modelId="{9C702982-36ED-4E71-8D58-89F56995017E}" srcId="{F8B1C854-6FB3-4F83-991E-B2B26059A0D2}" destId="{C83B2A60-F68B-480A-A02B-DF063DF04CC3}" srcOrd="0" destOrd="0" parTransId="{602CF880-2C67-46F7-B3A3-F2EDDE8D2566}" sibTransId="{4554BAD0-419D-41F0-B880-DB68B8C148CC}"/>
    <dgm:cxn modelId="{D8FD6411-D2AB-451C-9F77-32FB2183A8D8}" srcId="{83C85F65-422D-49E8-80B6-717690966B1F}" destId="{EC575843-B182-401B-BC1B-5502FFA26BF2}" srcOrd="0" destOrd="0" parTransId="{1F08862C-D082-4675-8660-A6C393F31FC4}" sibTransId="{953A2EC0-4487-457B-A4ED-FEBBE2EDB2E9}"/>
    <dgm:cxn modelId="{C20075BB-5BD7-479A-B1DD-2F69B476094F}" srcId="{DA38E03B-188A-42F8-B17E-EC1E0422BA2E}" destId="{838F0236-49CF-4F34-9DCE-97D9D6820640}" srcOrd="0" destOrd="0" parTransId="{61B3EE1A-71EF-4D1B-A5C6-97BADCBB283F}" sibTransId="{05FF1C87-99E8-4303-B274-5B5127D6AC56}"/>
    <dgm:cxn modelId="{BDF19342-1509-4D93-ADCD-074E7EF5F91E}" type="presParOf" srcId="{2399E2A4-3E61-4209-88D1-586B366B5B4C}" destId="{84BB7B3F-3497-4B54-9CFA-57EB3C003F7F}" srcOrd="0" destOrd="0" presId="urn:microsoft.com/office/officeart/2005/8/layout/chevron2"/>
    <dgm:cxn modelId="{F7635809-050D-4C7E-AA09-A1F6B7516B76}" type="presParOf" srcId="{84BB7B3F-3497-4B54-9CFA-57EB3C003F7F}" destId="{BDE87FE8-A5A0-46A0-B7CD-526325003EF6}" srcOrd="0" destOrd="0" presId="urn:microsoft.com/office/officeart/2005/8/layout/chevron2"/>
    <dgm:cxn modelId="{EC014F9D-853C-4937-B294-C619D7DE460D}" type="presParOf" srcId="{84BB7B3F-3497-4B54-9CFA-57EB3C003F7F}" destId="{AD38CC65-C535-4631-AD85-D5011074DCBE}" srcOrd="1" destOrd="0" presId="urn:microsoft.com/office/officeart/2005/8/layout/chevron2"/>
    <dgm:cxn modelId="{E7DE8AF5-E363-4059-B647-B08F8CDBDAE2}" type="presParOf" srcId="{2399E2A4-3E61-4209-88D1-586B366B5B4C}" destId="{83004A41-3A40-43B8-A5BB-EC3F13DC56F9}" srcOrd="1" destOrd="0" presId="urn:microsoft.com/office/officeart/2005/8/layout/chevron2"/>
    <dgm:cxn modelId="{047CAEF2-28C5-4ABB-9AE1-E90AE866CFF1}" type="presParOf" srcId="{2399E2A4-3E61-4209-88D1-586B366B5B4C}" destId="{A8FE090B-AC78-4CD3-97E4-BE709D9B6BD8}" srcOrd="2" destOrd="0" presId="urn:microsoft.com/office/officeart/2005/8/layout/chevron2"/>
    <dgm:cxn modelId="{5C385CBD-E94E-4FD7-BFEF-4F7F3AAD22A5}" type="presParOf" srcId="{A8FE090B-AC78-4CD3-97E4-BE709D9B6BD8}" destId="{CF6B4ACE-DB35-4F90-BBE2-65D54D547F5E}" srcOrd="0" destOrd="0" presId="urn:microsoft.com/office/officeart/2005/8/layout/chevron2"/>
    <dgm:cxn modelId="{B3F7EDE7-AECB-4111-AB8A-4DD60465180B}" type="presParOf" srcId="{A8FE090B-AC78-4CD3-97E4-BE709D9B6BD8}" destId="{E62FCA52-B47E-4077-9B49-E6EC2DB1CC1C}" srcOrd="1" destOrd="0" presId="urn:microsoft.com/office/officeart/2005/8/layout/chevron2"/>
    <dgm:cxn modelId="{9B3C6417-E01C-4DF9-A15B-5E27AA2DDB56}" type="presParOf" srcId="{2399E2A4-3E61-4209-88D1-586B366B5B4C}" destId="{B353A4BD-525B-46F2-85E1-3A42EDAC8EA0}" srcOrd="3" destOrd="0" presId="urn:microsoft.com/office/officeart/2005/8/layout/chevron2"/>
    <dgm:cxn modelId="{E6F90C4C-CAEA-499B-B39A-D1BE62A315ED}" type="presParOf" srcId="{2399E2A4-3E61-4209-88D1-586B366B5B4C}" destId="{69B0D820-C485-4027-8AAC-69913631A18B}" srcOrd="4" destOrd="0" presId="urn:microsoft.com/office/officeart/2005/8/layout/chevron2"/>
    <dgm:cxn modelId="{41414BE4-8BAF-4BD3-AC9D-B623F95E1993}" type="presParOf" srcId="{69B0D820-C485-4027-8AAC-69913631A18B}" destId="{004CE989-7CE4-4292-A5B3-5B89E8BB513E}" srcOrd="0" destOrd="0" presId="urn:microsoft.com/office/officeart/2005/8/layout/chevron2"/>
    <dgm:cxn modelId="{2DFC9AED-9E6C-4524-B09B-4F2D36F625EC}" type="presParOf" srcId="{69B0D820-C485-4027-8AAC-69913631A18B}" destId="{06771EC4-4EEF-45D8-A96F-BA56CD7A1857}" srcOrd="1" destOrd="0" presId="urn:microsoft.com/office/officeart/2005/8/layout/chevron2"/>
    <dgm:cxn modelId="{643975A8-1F65-41AF-A6E1-9D347CE250C3}" type="presParOf" srcId="{2399E2A4-3E61-4209-88D1-586B366B5B4C}" destId="{B5357970-A5AF-493C-A116-3700F171E293}" srcOrd="5" destOrd="0" presId="urn:microsoft.com/office/officeart/2005/8/layout/chevron2"/>
    <dgm:cxn modelId="{E5151ADC-D91D-4700-AB29-001E94304AB3}" type="presParOf" srcId="{2399E2A4-3E61-4209-88D1-586B366B5B4C}" destId="{48371EBC-9BC1-4653-9B9F-054AD64EBAA6}" srcOrd="6" destOrd="0" presId="urn:microsoft.com/office/officeart/2005/8/layout/chevron2"/>
    <dgm:cxn modelId="{4347454C-E3A6-4C49-8144-4CCC5BDF5BC7}" type="presParOf" srcId="{48371EBC-9BC1-4653-9B9F-054AD64EBAA6}" destId="{2CF2E3FC-EC5D-4C39-8C16-59E928800BEC}" srcOrd="0" destOrd="0" presId="urn:microsoft.com/office/officeart/2005/8/layout/chevron2"/>
    <dgm:cxn modelId="{C411973E-300D-4FFE-9D95-5B3FB708F721}" type="presParOf" srcId="{48371EBC-9BC1-4653-9B9F-054AD64EBAA6}" destId="{F325A988-B9B8-466C-8E26-011B7F0453E4}" srcOrd="1" destOrd="0" presId="urn:microsoft.com/office/officeart/2005/8/layout/chevron2"/>
    <dgm:cxn modelId="{C105E33A-3837-43F6-8912-75887DE2A2A8}" type="presParOf" srcId="{2399E2A4-3E61-4209-88D1-586B366B5B4C}" destId="{48CED23D-5BAA-4223-AF9B-0FB4DEAB20B2}" srcOrd="7" destOrd="0" presId="urn:microsoft.com/office/officeart/2005/8/layout/chevron2"/>
    <dgm:cxn modelId="{E738B844-6F3B-4D94-A7E1-3F195F56CA49}" type="presParOf" srcId="{2399E2A4-3E61-4209-88D1-586B366B5B4C}" destId="{F34E56FB-67C0-4D55-ABFB-22D42EF0E61B}" srcOrd="8" destOrd="0" presId="urn:microsoft.com/office/officeart/2005/8/layout/chevron2"/>
    <dgm:cxn modelId="{BD748513-7456-4755-A566-9F6086411B43}" type="presParOf" srcId="{F34E56FB-67C0-4D55-ABFB-22D42EF0E61B}" destId="{63CDC8E7-30A5-4D7D-8E2F-549CA132C02D}" srcOrd="0" destOrd="0" presId="urn:microsoft.com/office/officeart/2005/8/layout/chevron2"/>
    <dgm:cxn modelId="{895AC136-2E97-4F04-A079-760036F7FBAF}" type="presParOf" srcId="{F34E56FB-67C0-4D55-ABFB-22D42EF0E61B}" destId="{5A1A9525-C199-4CE3-B75D-0DF60B3EF30D}" srcOrd="1" destOrd="0" presId="urn:microsoft.com/office/officeart/2005/8/layout/chevron2"/>
    <dgm:cxn modelId="{13074C00-86CB-4DA3-AD13-00C7487A1FE7}" type="presParOf" srcId="{2399E2A4-3E61-4209-88D1-586B366B5B4C}" destId="{6AF382EA-F288-4C18-9521-70DCAB026385}" srcOrd="9" destOrd="0" presId="urn:microsoft.com/office/officeart/2005/8/layout/chevron2"/>
    <dgm:cxn modelId="{0BBB567E-8027-45FF-9CDF-3CFC19456539}" type="presParOf" srcId="{2399E2A4-3E61-4209-88D1-586B366B5B4C}" destId="{F83A1B61-1ECA-4D64-90EB-CA290C35891D}" srcOrd="10" destOrd="0" presId="urn:microsoft.com/office/officeart/2005/8/layout/chevron2"/>
    <dgm:cxn modelId="{64DDC661-F6EE-4104-870E-0E2B544EDA15}" type="presParOf" srcId="{F83A1B61-1ECA-4D64-90EB-CA290C35891D}" destId="{3DA4CAE1-3B94-4A0B-A64B-EBB976DE7C48}" srcOrd="0" destOrd="0" presId="urn:microsoft.com/office/officeart/2005/8/layout/chevron2"/>
    <dgm:cxn modelId="{785AB238-3853-4469-8BF3-591D1DDE02DC}" type="presParOf" srcId="{F83A1B61-1ECA-4D64-90EB-CA290C35891D}" destId="{5A03344D-5819-4AEA-AAE4-06B78C062A93}" srcOrd="1" destOrd="0" presId="urn:microsoft.com/office/officeart/2005/8/layout/chevron2"/>
    <dgm:cxn modelId="{026E1E63-79C0-4DD6-8B1A-1576518A3E46}" type="presParOf" srcId="{2399E2A4-3E61-4209-88D1-586B366B5B4C}" destId="{D67FF276-A31A-482A-8BDE-DFB6C8EF8760}" srcOrd="11" destOrd="0" presId="urn:microsoft.com/office/officeart/2005/8/layout/chevron2"/>
    <dgm:cxn modelId="{431EAC3B-1B8E-4742-B66D-449BD781DDFE}" type="presParOf" srcId="{2399E2A4-3E61-4209-88D1-586B366B5B4C}" destId="{D6361871-6FAD-4FAD-BCF7-614F872535C1}" srcOrd="12" destOrd="0" presId="urn:microsoft.com/office/officeart/2005/8/layout/chevron2"/>
    <dgm:cxn modelId="{2592A370-1C32-49AA-A617-C0BCA9235BE4}" type="presParOf" srcId="{D6361871-6FAD-4FAD-BCF7-614F872535C1}" destId="{CDD1A23B-C943-4F18-8BFC-7BDD932104DB}" srcOrd="0" destOrd="0" presId="urn:microsoft.com/office/officeart/2005/8/layout/chevron2"/>
    <dgm:cxn modelId="{5255429B-75B2-4058-8D1C-D8C5B47BFD38}" type="presParOf" srcId="{D6361871-6FAD-4FAD-BCF7-614F872535C1}" destId="{312A79D1-4F22-4110-9668-BB0D8B2635C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87FE8-A5A0-46A0-B7CD-526325003EF6}">
      <dsp:nvSpPr>
        <dsp:cNvPr id="0" name=""/>
        <dsp:cNvSpPr/>
      </dsp:nvSpPr>
      <dsp:spPr>
        <a:xfrm rot="5400000">
          <a:off x="-119317" y="123313"/>
          <a:ext cx="795452" cy="556816"/>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mn-ea"/>
              <a:ea typeface="+mn-ea"/>
            </a:rPr>
            <a:t>1</a:t>
          </a:r>
          <a:endParaRPr lang="zh-CN" altLang="en-US" sz="1800" b="1" kern="1200" dirty="0">
            <a:latin typeface="+mn-ea"/>
            <a:ea typeface="+mn-ea"/>
          </a:endParaRPr>
        </a:p>
      </dsp:txBody>
      <dsp:txXfrm rot="-5400000">
        <a:off x="1" y="282403"/>
        <a:ext cx="556816" cy="238636"/>
      </dsp:txXfrm>
    </dsp:sp>
    <dsp:sp modelId="{AD38CC65-C535-4631-AD85-D5011074DCBE}">
      <dsp:nvSpPr>
        <dsp:cNvPr id="0" name=""/>
        <dsp:cNvSpPr/>
      </dsp:nvSpPr>
      <dsp:spPr>
        <a:xfrm rot="5400000">
          <a:off x="3222543" y="-2661731"/>
          <a:ext cx="517316" cy="58487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mn-ea"/>
              <a:ea typeface="+mn-ea"/>
            </a:rPr>
            <a:t>存储过程中不可以直接使用</a:t>
          </a:r>
          <a:r>
            <a:rPr lang="en-US" sz="1800" kern="1200" dirty="0" smtClean="0">
              <a:latin typeface="+mn-ea"/>
              <a:ea typeface="+mn-ea"/>
            </a:rPr>
            <a:t>DDL</a:t>
          </a:r>
          <a:r>
            <a:rPr lang="zh-CN" altLang="en-US" sz="1800" kern="1200" dirty="0" smtClean="0">
              <a:latin typeface="+mn-ea"/>
              <a:ea typeface="+mn-ea"/>
            </a:rPr>
            <a:t>语句，可以通过动态</a:t>
          </a:r>
          <a:r>
            <a:rPr lang="en-US" sz="1800" kern="1200" dirty="0" smtClean="0">
              <a:latin typeface="+mn-ea"/>
              <a:ea typeface="+mn-ea"/>
            </a:rPr>
            <a:t>SQL</a:t>
          </a:r>
          <a:r>
            <a:rPr lang="zh-CN" altLang="en-US" sz="1800" kern="1200" dirty="0" smtClean="0">
              <a:latin typeface="+mn-ea"/>
              <a:ea typeface="+mn-ea"/>
            </a:rPr>
            <a:t>实现。但不建议频繁的使用</a:t>
          </a:r>
          <a:r>
            <a:rPr lang="en-US" sz="1800" kern="1200" dirty="0" smtClean="0">
              <a:latin typeface="+mn-ea"/>
              <a:ea typeface="+mn-ea"/>
            </a:rPr>
            <a:t>DDL</a:t>
          </a:r>
          <a:r>
            <a:rPr lang="zh-CN" altLang="en-US" sz="1800" kern="1200" dirty="0" smtClean="0">
              <a:latin typeface="+mn-ea"/>
              <a:ea typeface="+mn-ea"/>
            </a:rPr>
            <a:t>语句</a:t>
          </a:r>
          <a:endParaRPr lang="zh-CN" altLang="en-US" sz="1800" kern="1200" dirty="0">
            <a:latin typeface="+mn-ea"/>
            <a:ea typeface="+mn-ea"/>
          </a:endParaRPr>
        </a:p>
      </dsp:txBody>
      <dsp:txXfrm rot="-5400000">
        <a:off x="556817" y="29248"/>
        <a:ext cx="5823516" cy="466810"/>
      </dsp:txXfrm>
    </dsp:sp>
    <dsp:sp modelId="{CF6B4ACE-DB35-4F90-BBE2-65D54D547F5E}">
      <dsp:nvSpPr>
        <dsp:cNvPr id="0" name=""/>
        <dsp:cNvSpPr/>
      </dsp:nvSpPr>
      <dsp:spPr>
        <a:xfrm rot="5400000">
          <a:off x="-119317" y="834755"/>
          <a:ext cx="795452" cy="556816"/>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mn-ea"/>
              <a:ea typeface="+mn-ea"/>
            </a:rPr>
            <a:t>2</a:t>
          </a:r>
          <a:endParaRPr lang="zh-CN" altLang="en-US" sz="1800" b="1" kern="1200" dirty="0" smtClean="0">
            <a:latin typeface="+mn-ea"/>
            <a:ea typeface="+mn-ea"/>
          </a:endParaRPr>
        </a:p>
      </dsp:txBody>
      <dsp:txXfrm rot="-5400000">
        <a:off x="1" y="993845"/>
        <a:ext cx="556816" cy="238636"/>
      </dsp:txXfrm>
    </dsp:sp>
    <dsp:sp modelId="{E62FCA52-B47E-4077-9B49-E6EC2DB1CC1C}">
      <dsp:nvSpPr>
        <dsp:cNvPr id="0" name=""/>
        <dsp:cNvSpPr/>
      </dsp:nvSpPr>
      <dsp:spPr>
        <a:xfrm rot="5400000">
          <a:off x="3222679" y="-1950424"/>
          <a:ext cx="517044" cy="58487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mn-ea"/>
              <a:ea typeface="+mn-ea"/>
            </a:rPr>
            <a:t>存储过程必须有相应的出错处理功能</a:t>
          </a:r>
        </a:p>
      </dsp:txBody>
      <dsp:txXfrm rot="-5400000">
        <a:off x="556817" y="740678"/>
        <a:ext cx="5823529" cy="466564"/>
      </dsp:txXfrm>
    </dsp:sp>
    <dsp:sp modelId="{004CE989-7CE4-4292-A5B3-5B89E8BB513E}">
      <dsp:nvSpPr>
        <dsp:cNvPr id="0" name=""/>
        <dsp:cNvSpPr/>
      </dsp:nvSpPr>
      <dsp:spPr>
        <a:xfrm rot="5400000">
          <a:off x="-119317" y="1546198"/>
          <a:ext cx="795452" cy="556816"/>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mn-ea"/>
              <a:ea typeface="+mn-ea"/>
            </a:rPr>
            <a:t>3</a:t>
          </a:r>
          <a:endParaRPr lang="zh-CN" altLang="en-US" sz="1800" b="1" kern="1200" dirty="0" smtClean="0">
            <a:latin typeface="+mn-ea"/>
            <a:ea typeface="+mn-ea"/>
          </a:endParaRPr>
        </a:p>
      </dsp:txBody>
      <dsp:txXfrm rot="-5400000">
        <a:off x="1" y="1705288"/>
        <a:ext cx="556816" cy="238636"/>
      </dsp:txXfrm>
    </dsp:sp>
    <dsp:sp modelId="{06771EC4-4EEF-45D8-A96F-BA56CD7A1857}">
      <dsp:nvSpPr>
        <dsp:cNvPr id="0" name=""/>
        <dsp:cNvSpPr/>
      </dsp:nvSpPr>
      <dsp:spPr>
        <a:xfrm rot="5400000">
          <a:off x="3222679" y="-1238982"/>
          <a:ext cx="517044" cy="58487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mn-ea"/>
              <a:ea typeface="+mn-ea"/>
            </a:rPr>
            <a:t>存储过程变量使用</a:t>
          </a:r>
          <a:r>
            <a:rPr lang="en-US" sz="1800" kern="1200" dirty="0" smtClean="0">
              <a:latin typeface="+mn-ea"/>
              <a:ea typeface="+mn-ea"/>
            </a:rPr>
            <a:t>%type</a:t>
          </a:r>
          <a:r>
            <a:rPr lang="zh-CN" altLang="en-US" sz="1800" kern="1200" dirty="0" smtClean="0">
              <a:latin typeface="+mn-ea"/>
              <a:ea typeface="+mn-ea"/>
            </a:rPr>
            <a:t>和％</a:t>
          </a:r>
          <a:r>
            <a:rPr lang="en-US" sz="1800" kern="1200" dirty="0" err="1" smtClean="0">
              <a:latin typeface="+mn-ea"/>
              <a:ea typeface="+mn-ea"/>
            </a:rPr>
            <a:t>rowtype</a:t>
          </a:r>
          <a:r>
            <a:rPr lang="zh-CN" altLang="en-US" sz="1800" kern="1200" dirty="0" smtClean="0">
              <a:latin typeface="+mn-ea"/>
              <a:ea typeface="+mn-ea"/>
            </a:rPr>
            <a:t>类型</a:t>
          </a:r>
        </a:p>
      </dsp:txBody>
      <dsp:txXfrm rot="-5400000">
        <a:off x="556817" y="1452120"/>
        <a:ext cx="5823529" cy="466564"/>
      </dsp:txXfrm>
    </dsp:sp>
    <dsp:sp modelId="{2CF2E3FC-EC5D-4C39-8C16-59E928800BEC}">
      <dsp:nvSpPr>
        <dsp:cNvPr id="0" name=""/>
        <dsp:cNvSpPr/>
      </dsp:nvSpPr>
      <dsp:spPr>
        <a:xfrm rot="5400000">
          <a:off x="-119317" y="2257640"/>
          <a:ext cx="795452" cy="556816"/>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mn-ea"/>
              <a:ea typeface="+mn-ea"/>
            </a:rPr>
            <a:t>4</a:t>
          </a:r>
          <a:endParaRPr lang="zh-CN" altLang="en-US" sz="1800" b="1" kern="1200" dirty="0" smtClean="0">
            <a:latin typeface="+mn-ea"/>
            <a:ea typeface="+mn-ea"/>
          </a:endParaRPr>
        </a:p>
      </dsp:txBody>
      <dsp:txXfrm rot="-5400000">
        <a:off x="1" y="2416730"/>
        <a:ext cx="556816" cy="238636"/>
      </dsp:txXfrm>
    </dsp:sp>
    <dsp:sp modelId="{F325A988-B9B8-466C-8E26-011B7F0453E4}">
      <dsp:nvSpPr>
        <dsp:cNvPr id="0" name=""/>
        <dsp:cNvSpPr/>
      </dsp:nvSpPr>
      <dsp:spPr>
        <a:xfrm rot="5400000">
          <a:off x="3222679" y="-527539"/>
          <a:ext cx="517044" cy="58487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mn-ea"/>
              <a:ea typeface="+mn-ea"/>
            </a:rPr>
            <a:t>必须在存储过程体中作异常捕获，并将异常信息通过</a:t>
          </a:r>
          <a:r>
            <a:rPr lang="en-US" sz="1800" kern="1200" dirty="0" err="1" smtClean="0">
              <a:latin typeface="+mn-ea"/>
              <a:ea typeface="+mn-ea"/>
            </a:rPr>
            <a:t>os_Msg</a:t>
          </a:r>
          <a:r>
            <a:rPr lang="zh-CN" altLang="en-US" sz="1800" kern="1200" dirty="0" smtClean="0">
              <a:latin typeface="+mn-ea"/>
              <a:ea typeface="+mn-ea"/>
            </a:rPr>
            <a:t>变量输出</a:t>
          </a:r>
        </a:p>
      </dsp:txBody>
      <dsp:txXfrm rot="-5400000">
        <a:off x="556817" y="2163563"/>
        <a:ext cx="5823529" cy="466564"/>
      </dsp:txXfrm>
    </dsp:sp>
    <dsp:sp modelId="{63CDC8E7-30A5-4D7D-8E2F-549CA132C02D}">
      <dsp:nvSpPr>
        <dsp:cNvPr id="0" name=""/>
        <dsp:cNvSpPr/>
      </dsp:nvSpPr>
      <dsp:spPr>
        <a:xfrm rot="5400000">
          <a:off x="-119317" y="2969083"/>
          <a:ext cx="795452" cy="556816"/>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mn-ea"/>
              <a:ea typeface="+mn-ea"/>
            </a:rPr>
            <a:t>5</a:t>
          </a:r>
          <a:endParaRPr lang="zh-CN" altLang="en-US" sz="1800" b="1" kern="1200" dirty="0" smtClean="0">
            <a:latin typeface="+mn-ea"/>
            <a:ea typeface="+mn-ea"/>
          </a:endParaRPr>
        </a:p>
      </dsp:txBody>
      <dsp:txXfrm rot="-5400000">
        <a:off x="1" y="3128173"/>
        <a:ext cx="556816" cy="238636"/>
      </dsp:txXfrm>
    </dsp:sp>
    <dsp:sp modelId="{5A1A9525-C199-4CE3-B75D-0DF60B3EF30D}">
      <dsp:nvSpPr>
        <dsp:cNvPr id="0" name=""/>
        <dsp:cNvSpPr/>
      </dsp:nvSpPr>
      <dsp:spPr>
        <a:xfrm rot="5400000">
          <a:off x="3222679" y="183902"/>
          <a:ext cx="517044" cy="58487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mn-ea"/>
              <a:ea typeface="+mn-ea"/>
            </a:rPr>
            <a:t>–1 ~ -19999</a:t>
          </a:r>
          <a:r>
            <a:rPr lang="zh-CN" altLang="en-US" sz="1800" kern="1200" dirty="0" smtClean="0">
              <a:latin typeface="+mn-ea"/>
              <a:ea typeface="+mn-ea"/>
            </a:rPr>
            <a:t>的异常为</a:t>
          </a:r>
          <a:r>
            <a:rPr lang="en-US" sz="1800" kern="1200" dirty="0" smtClean="0">
              <a:latin typeface="+mn-ea"/>
              <a:ea typeface="+mn-ea"/>
            </a:rPr>
            <a:t>Oracle</a:t>
          </a:r>
          <a:r>
            <a:rPr lang="zh-CN" altLang="en-US" sz="1800" kern="1200" dirty="0" smtClean="0">
              <a:latin typeface="+mn-ea"/>
              <a:ea typeface="+mn-ea"/>
            </a:rPr>
            <a:t>定义的异常代码</a:t>
          </a:r>
        </a:p>
      </dsp:txBody>
      <dsp:txXfrm rot="-5400000">
        <a:off x="556817" y="2875004"/>
        <a:ext cx="5823529" cy="466564"/>
      </dsp:txXfrm>
    </dsp:sp>
    <dsp:sp modelId="{3DA4CAE1-3B94-4A0B-A64B-EBB976DE7C48}">
      <dsp:nvSpPr>
        <dsp:cNvPr id="0" name=""/>
        <dsp:cNvSpPr/>
      </dsp:nvSpPr>
      <dsp:spPr>
        <a:xfrm rot="5400000">
          <a:off x="-119317" y="3680525"/>
          <a:ext cx="795452" cy="556816"/>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mn-ea"/>
              <a:ea typeface="+mn-ea"/>
            </a:rPr>
            <a:t>6</a:t>
          </a:r>
        </a:p>
      </dsp:txBody>
      <dsp:txXfrm rot="-5400000">
        <a:off x="1" y="3839615"/>
        <a:ext cx="556816" cy="238636"/>
      </dsp:txXfrm>
    </dsp:sp>
    <dsp:sp modelId="{5A03344D-5819-4AEA-AAE4-06B78C062A93}">
      <dsp:nvSpPr>
        <dsp:cNvPr id="0" name=""/>
        <dsp:cNvSpPr/>
      </dsp:nvSpPr>
      <dsp:spPr>
        <a:xfrm rot="5400000">
          <a:off x="3222679" y="895345"/>
          <a:ext cx="517044" cy="58487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mn-ea"/>
              <a:ea typeface="+mn-ea"/>
            </a:rPr>
            <a:t>存储过程必须包含两个输出参数分别用于标识过程的执行状态及过程提示信息</a:t>
          </a:r>
          <a:endParaRPr lang="en-US" altLang="zh-CN" sz="1800" kern="1200" dirty="0" smtClean="0">
            <a:latin typeface="+mn-ea"/>
            <a:ea typeface="+mn-ea"/>
          </a:endParaRPr>
        </a:p>
      </dsp:txBody>
      <dsp:txXfrm rot="-5400000">
        <a:off x="556817" y="3586447"/>
        <a:ext cx="5823529" cy="466564"/>
      </dsp:txXfrm>
    </dsp:sp>
    <dsp:sp modelId="{CDD1A23B-C943-4F18-8BFC-7BDD932104DB}">
      <dsp:nvSpPr>
        <dsp:cNvPr id="0" name=""/>
        <dsp:cNvSpPr/>
      </dsp:nvSpPr>
      <dsp:spPr>
        <a:xfrm rot="5400000">
          <a:off x="-119317" y="4391967"/>
          <a:ext cx="795452" cy="556816"/>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latin typeface="+mn-ea"/>
              <a:ea typeface="+mn-ea"/>
            </a:rPr>
            <a:t>7</a:t>
          </a:r>
          <a:endParaRPr lang="zh-CN" altLang="en-US" sz="1800" b="1" kern="1200" dirty="0">
            <a:latin typeface="+mn-ea"/>
            <a:ea typeface="+mn-ea"/>
          </a:endParaRPr>
        </a:p>
      </dsp:txBody>
      <dsp:txXfrm rot="-5400000">
        <a:off x="1" y="4551057"/>
        <a:ext cx="556816" cy="238636"/>
      </dsp:txXfrm>
    </dsp:sp>
    <dsp:sp modelId="{312A79D1-4F22-4110-9668-BB0D8B2635C5}">
      <dsp:nvSpPr>
        <dsp:cNvPr id="0" name=""/>
        <dsp:cNvSpPr/>
      </dsp:nvSpPr>
      <dsp:spPr>
        <a:xfrm rot="5400000">
          <a:off x="3222679" y="1606787"/>
          <a:ext cx="517044" cy="58487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mn-ea"/>
              <a:ea typeface="+mn-ea"/>
            </a:rPr>
            <a:t>"WHEN OTHERS"</a:t>
          </a:r>
          <a:r>
            <a:rPr lang="zh-CN" altLang="en-US" sz="1800" kern="1200" dirty="0" smtClean="0">
              <a:latin typeface="+mn-ea"/>
              <a:ea typeface="+mn-ea"/>
            </a:rPr>
            <a:t>必须放置在异常处理代码的最后面作为缺省处理器处理没有显式处理的异常</a:t>
          </a:r>
          <a:endParaRPr lang="zh-CN" altLang="en-US" sz="1800" kern="1200" dirty="0">
            <a:latin typeface="+mn-ea"/>
            <a:ea typeface="+mn-ea"/>
          </a:endParaRPr>
        </a:p>
      </dsp:txBody>
      <dsp:txXfrm rot="-5400000">
        <a:off x="556817" y="4297889"/>
        <a:ext cx="5823529" cy="4665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7FDB6EF0-E45C-41DD-99CA-63AEE8905E47}" type="slidenum">
              <a:rPr lang="zh-CN" altLang="en-US"/>
              <a:pPr>
                <a:defRPr/>
              </a:pPr>
              <a:t>‹#›</a:t>
            </a:fld>
            <a:endParaRPr lang="en-US" altLang="zh-CN"/>
          </a:p>
        </p:txBody>
      </p:sp>
    </p:spTree>
    <p:extLst>
      <p:ext uri="{BB962C8B-B14F-4D97-AF65-F5344CB8AC3E}">
        <p14:creationId xmlns:p14="http://schemas.microsoft.com/office/powerpoint/2010/main" val="92873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5F537E48-15C7-4262-AF53-2E7271C21527}" type="slidenum">
              <a:rPr lang="zh-CN" altLang="en-US"/>
              <a:pPr>
                <a:defRPr/>
              </a:pPr>
              <a:t>‹#›</a:t>
            </a:fld>
            <a:endParaRPr lang="en-US" altLang="zh-CN"/>
          </a:p>
        </p:txBody>
      </p:sp>
    </p:spTree>
    <p:extLst>
      <p:ext uri="{BB962C8B-B14F-4D97-AF65-F5344CB8AC3E}">
        <p14:creationId xmlns:p14="http://schemas.microsoft.com/office/powerpoint/2010/main" val="9898789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创建用户还要增加</a:t>
            </a:r>
            <a:r>
              <a:rPr lang="en-US" altLang="zh-CN" smtClean="0"/>
              <a:t>2</a:t>
            </a:r>
            <a:r>
              <a:rPr lang="zh-CN" altLang="en-US" smtClean="0"/>
              <a:t>点：</a:t>
            </a:r>
            <a:endParaRPr lang="en-US" altLang="zh-CN" smtClean="0"/>
          </a:p>
          <a:p>
            <a:r>
              <a:rPr lang="en-US" altLang="zh-CN" smtClean="0"/>
              <a:t>  1.</a:t>
            </a:r>
            <a:r>
              <a:rPr lang="zh-CN" altLang="en-US" smtClean="0"/>
              <a:t>默认表空间和临时表空间</a:t>
            </a:r>
            <a:endParaRPr lang="en-US" altLang="zh-CN" smtClean="0"/>
          </a:p>
          <a:p>
            <a:r>
              <a:rPr lang="en-US" altLang="zh-CN" smtClean="0"/>
              <a:t>  2.</a:t>
            </a:r>
            <a:r>
              <a:rPr lang="zh-CN" altLang="en-US" smtClean="0"/>
              <a:t>表空间使用限额</a:t>
            </a:r>
          </a:p>
        </p:txBody>
      </p:sp>
      <p:sp>
        <p:nvSpPr>
          <p:cNvPr id="4" name="灯片编号占位符 3"/>
          <p:cNvSpPr>
            <a:spLocks noGrp="1"/>
          </p:cNvSpPr>
          <p:nvPr>
            <p:ph type="sldNum" sz="quarter" idx="5"/>
          </p:nvPr>
        </p:nvSpPr>
        <p:spPr/>
        <p:txBody>
          <a:bodyPr/>
          <a:lstStyle/>
          <a:p>
            <a:pPr>
              <a:defRPr/>
            </a:pPr>
            <a:fld id="{AC226764-3406-4FA3-9A04-6A85DD78983F}"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    讨论的题目都是教员给出并有一定难度的，可以不再当时给出答案，但要在后面串讲的过程中要求学员仔细听讲，然后找出答案。</a:t>
            </a:r>
            <a:endParaRPr lang="en-US" altLang="zh-CN" smtClean="0"/>
          </a:p>
          <a:p>
            <a:r>
              <a:rPr lang="en-US" altLang="zh-CN" smtClean="0"/>
              <a:t>    </a:t>
            </a:r>
            <a:r>
              <a:rPr lang="zh-CN" altLang="en-US" smtClean="0"/>
              <a:t>所需时间：</a:t>
            </a:r>
            <a:r>
              <a:rPr lang="en-US" altLang="zh-CN" smtClean="0"/>
              <a:t>10</a:t>
            </a:r>
            <a:r>
              <a:rPr lang="zh-CN" altLang="en-US" smtClean="0"/>
              <a:t>分钟</a:t>
            </a:r>
          </a:p>
          <a:p>
            <a:endParaRPr lang="zh-CN" altLang="en-US" smtClean="0"/>
          </a:p>
        </p:txBody>
      </p:sp>
      <p:sp>
        <p:nvSpPr>
          <p:cNvPr id="4" name="灯片编号占位符 3"/>
          <p:cNvSpPr>
            <a:spLocks noGrp="1"/>
          </p:cNvSpPr>
          <p:nvPr>
            <p:ph type="sldNum" sz="quarter" idx="5"/>
          </p:nvPr>
        </p:nvSpPr>
        <p:spPr/>
        <p:txBody>
          <a:bodyPr/>
          <a:lstStyle/>
          <a:p>
            <a:pPr>
              <a:defRPr/>
            </a:pPr>
            <a:fld id="{7BE1108D-8CB5-42B6-889F-8FBD294D36B1}" type="slidenum">
              <a:rPr lang="zh-CN" altLang="en-US" smtClean="0"/>
              <a:pPr>
                <a:defRPr/>
              </a:pPr>
              <a:t>14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讲解图片时请按照动画步骤讲解。</a:t>
            </a:r>
          </a:p>
        </p:txBody>
      </p:sp>
      <p:sp>
        <p:nvSpPr>
          <p:cNvPr id="4" name="灯片编号占位符 3"/>
          <p:cNvSpPr>
            <a:spLocks noGrp="1"/>
          </p:cNvSpPr>
          <p:nvPr>
            <p:ph type="sldNum" sz="quarter" idx="5"/>
          </p:nvPr>
        </p:nvSpPr>
        <p:spPr/>
        <p:txBody>
          <a:bodyPr/>
          <a:lstStyle/>
          <a:p>
            <a:pPr>
              <a:defRPr/>
            </a:pPr>
            <a:fld id="{D70BF3CD-92CA-4872-A100-82D170D779EA}" type="slidenum">
              <a:rPr lang="zh-CN" altLang="en-US" smtClean="0"/>
              <a:pPr>
                <a:defRPr/>
              </a:pPr>
              <a:t>15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1.</a:t>
            </a:r>
            <a:r>
              <a:rPr lang="zh-CN" altLang="en-US" smtClean="0"/>
              <a:t>教师在讲解</a:t>
            </a:r>
            <a:r>
              <a:rPr lang="en-US" altLang="zh-CN" smtClean="0"/>
              <a:t>PL/SQL</a:t>
            </a:r>
            <a:r>
              <a:rPr lang="zh-CN" altLang="en-US" smtClean="0"/>
              <a:t>的优点的目的有</a:t>
            </a:r>
            <a:r>
              <a:rPr lang="en-US" altLang="zh-CN" smtClean="0"/>
              <a:t>2</a:t>
            </a:r>
            <a:r>
              <a:rPr lang="zh-CN" altLang="en-US" smtClean="0"/>
              <a:t>个，一个解释为什么要学习</a:t>
            </a:r>
            <a:r>
              <a:rPr lang="en-US" altLang="zh-CN" smtClean="0"/>
              <a:t>PL/SQL</a:t>
            </a:r>
            <a:r>
              <a:rPr lang="zh-CN" altLang="en-US" smtClean="0"/>
              <a:t>语言；另一个是</a:t>
            </a:r>
            <a:r>
              <a:rPr lang="en-US" altLang="zh-CN" smtClean="0"/>
              <a:t>PL/SQL</a:t>
            </a:r>
            <a:r>
              <a:rPr lang="zh-CN" altLang="en-US" smtClean="0"/>
              <a:t>包含什么。</a:t>
            </a:r>
            <a:endParaRPr lang="en-US" altLang="zh-CN" smtClean="0"/>
          </a:p>
          <a:p>
            <a:r>
              <a:rPr lang="en-US" altLang="zh-CN" smtClean="0"/>
              <a:t>  2.</a:t>
            </a:r>
            <a:r>
              <a:rPr lang="zh-CN" altLang="en-US" smtClean="0"/>
              <a:t>在讲解此页</a:t>
            </a:r>
            <a:r>
              <a:rPr lang="en-US" altLang="zh-CN" smtClean="0"/>
              <a:t>PPT</a:t>
            </a:r>
            <a:r>
              <a:rPr lang="zh-CN" altLang="en-US" smtClean="0"/>
              <a:t>时，不要一带而过，请结合前一页</a:t>
            </a:r>
            <a:r>
              <a:rPr lang="en-US" altLang="zh-CN" smtClean="0"/>
              <a:t>PPT</a:t>
            </a:r>
            <a:r>
              <a:rPr lang="zh-CN" altLang="en-US" smtClean="0"/>
              <a:t>的例子进行讲解。</a:t>
            </a:r>
            <a:endParaRPr lang="en-US" altLang="zh-CN" smtClean="0"/>
          </a:p>
          <a:p>
            <a:r>
              <a:rPr lang="en-US" altLang="zh-CN" smtClean="0"/>
              <a:t>  3.</a:t>
            </a:r>
            <a:r>
              <a:rPr lang="zh-CN" altLang="en-US" smtClean="0"/>
              <a:t>讲解编译执行时，举存储过程的例子（学过二期</a:t>
            </a:r>
            <a:r>
              <a:rPr lang="en-US" altLang="zh-CN" smtClean="0"/>
              <a:t>SQL Server</a:t>
            </a:r>
            <a:r>
              <a:rPr lang="zh-CN" altLang="en-US" smtClean="0"/>
              <a:t>的存储过程，所以不用举例，只要说一下就应该明白）。</a:t>
            </a:r>
            <a:endParaRPr lang="en-US" altLang="zh-CN" smtClean="0"/>
          </a:p>
          <a:p>
            <a:r>
              <a:rPr lang="zh-CN" altLang="en-US" smtClean="0"/>
              <a:t>  </a:t>
            </a:r>
            <a:r>
              <a:rPr lang="en-US" altLang="zh-CN" smtClean="0"/>
              <a:t>4.</a:t>
            </a:r>
            <a:r>
              <a:rPr lang="zh-CN" altLang="en-US" smtClean="0"/>
              <a:t>支持面向对象编程 </a:t>
            </a:r>
            <a:r>
              <a:rPr lang="en-US" altLang="zh-CN" smtClean="0"/>
              <a:t>(OOP) </a:t>
            </a:r>
            <a:r>
              <a:rPr lang="zh-CN" altLang="en-US" smtClean="0"/>
              <a:t>，告知学生就可以，本书不做讲解</a:t>
            </a:r>
            <a:endParaRPr lang="en-US" altLang="zh-CN" smtClean="0"/>
          </a:p>
          <a:p>
            <a:r>
              <a:rPr lang="en-US" altLang="zh-CN" smtClean="0"/>
              <a:t>  5.</a:t>
            </a:r>
            <a:r>
              <a:rPr lang="zh-CN" altLang="en-US" smtClean="0"/>
              <a:t>安全性，存储过程可以通过授权访问。</a:t>
            </a:r>
            <a:endParaRPr lang="en-US" altLang="zh-CN" smtClean="0"/>
          </a:p>
          <a:p>
            <a:endParaRPr lang="en-US" altLang="zh-CN" smtClean="0"/>
          </a:p>
          <a:p>
            <a:r>
              <a:rPr lang="en-US" altLang="zh-CN" smtClean="0"/>
              <a:t>  </a:t>
            </a:r>
            <a:endParaRPr lang="zh-CN" altLang="en-US" smtClean="0"/>
          </a:p>
        </p:txBody>
      </p:sp>
      <p:sp>
        <p:nvSpPr>
          <p:cNvPr id="4" name="灯片编号占位符 3"/>
          <p:cNvSpPr>
            <a:spLocks noGrp="1"/>
          </p:cNvSpPr>
          <p:nvPr>
            <p:ph type="sldNum" sz="quarter" idx="5"/>
          </p:nvPr>
        </p:nvSpPr>
        <p:spPr/>
        <p:txBody>
          <a:bodyPr/>
          <a:lstStyle/>
          <a:p>
            <a:pPr>
              <a:defRPr/>
            </a:pPr>
            <a:fld id="{BC4051D7-1CCB-439F-8208-537B1C665D3F}" type="slidenum">
              <a:rPr lang="zh-CN" altLang="en-US" smtClean="0"/>
              <a:pPr>
                <a:defRPr/>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1.</a:t>
            </a:r>
            <a:r>
              <a:rPr lang="zh-CN" altLang="en-US" smtClean="0"/>
              <a:t>参照教材内容讲解</a:t>
            </a:r>
          </a:p>
        </p:txBody>
      </p:sp>
      <p:sp>
        <p:nvSpPr>
          <p:cNvPr id="4" name="灯片编号占位符 3"/>
          <p:cNvSpPr>
            <a:spLocks noGrp="1"/>
          </p:cNvSpPr>
          <p:nvPr>
            <p:ph type="sldNum" sz="quarter" idx="5"/>
          </p:nvPr>
        </p:nvSpPr>
        <p:spPr/>
        <p:txBody>
          <a:bodyPr/>
          <a:lstStyle/>
          <a:p>
            <a:pPr>
              <a:defRPr/>
            </a:pPr>
            <a:fld id="{B989857D-E87D-4C81-8545-27A0FCA284C8}" type="slidenum">
              <a:rPr lang="zh-CN" altLang="en-US" smtClean="0"/>
              <a:pPr>
                <a:defRPr/>
              </a:pPr>
              <a:t>20</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case</a:t>
            </a:r>
            <a:r>
              <a:rPr lang="zh-CN" altLang="en-US" smtClean="0"/>
              <a:t>语句举例说明，其他语句参照教材讲解。</a:t>
            </a:r>
          </a:p>
        </p:txBody>
      </p:sp>
      <p:sp>
        <p:nvSpPr>
          <p:cNvPr id="4" name="灯片编号占位符 3"/>
          <p:cNvSpPr>
            <a:spLocks noGrp="1"/>
          </p:cNvSpPr>
          <p:nvPr>
            <p:ph type="sldNum" sz="quarter" idx="5"/>
          </p:nvPr>
        </p:nvSpPr>
        <p:spPr/>
        <p:txBody>
          <a:bodyPr/>
          <a:lstStyle/>
          <a:p>
            <a:pPr>
              <a:defRPr/>
            </a:pPr>
            <a:fld id="{F8EC6348-DDA7-45A0-82BB-C63CD3C5C1DE}" type="slidenum">
              <a:rPr lang="zh-CN" altLang="en-US" smtClean="0"/>
              <a:pPr>
                <a:defRPr/>
              </a:pPr>
              <a:t>23</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F19AA949-AAC3-42F3-9052-47A06A21F379}" type="slidenum">
              <a:rPr lang="zh-CN" altLang="en-US" smtClean="0"/>
              <a:pPr>
                <a:defRPr/>
              </a:pPr>
              <a:t>26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407916F0-1E3D-4992-88BB-3B3636E9A9B9}" type="slidenum">
              <a:rPr lang="zh-CN" altLang="en-US" smtClean="0"/>
              <a:pPr>
                <a:defRPr/>
              </a:pPr>
              <a:t>32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28AD0C60-76D0-4FA6-91C5-D0ADEE5014A4}" type="slidenum">
              <a:rPr lang="zh-CN" altLang="en-US" smtClean="0"/>
              <a:pPr>
                <a:defRPr/>
              </a:pPr>
              <a:t>40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E8FC622-39D5-4D81-A60A-9AF96D93CC4E}" type="slidenum">
              <a:rPr lang="en-US" altLang="zh-CN"/>
              <a:pPr>
                <a:defRPr/>
              </a:pPr>
              <a:t>41</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C860C9D-D2C9-4AB8-9560-C4B85EF5E22F}" type="slidenum">
              <a:rPr lang="en-US" altLang="zh-CN"/>
              <a:pPr>
                <a:defRPr/>
              </a:pPr>
              <a:t>42</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回顾：上次课的教学内容</a:t>
            </a:r>
            <a:endParaRPr lang="en-US" altLang="zh-CN" smtClean="0"/>
          </a:p>
          <a:p>
            <a:r>
              <a:rPr lang="zh-CN" altLang="en-US" smtClean="0"/>
              <a:t>作业点评：点评作业的提交情况和共性问题，目的是给学员作业反馈以促进学员完成作业的积极性</a:t>
            </a:r>
            <a:endParaRPr lang="en-US" altLang="zh-CN" smtClean="0"/>
          </a:p>
          <a:p>
            <a:endParaRPr lang="en-US" altLang="zh-CN" smtClean="0"/>
          </a:p>
          <a:p>
            <a:r>
              <a:rPr lang="zh-CN" altLang="en-US" smtClean="0"/>
              <a:t>安装数据库注意事项请参考附录</a:t>
            </a:r>
            <a:r>
              <a:rPr lang="en-US" altLang="zh-CN" smtClean="0"/>
              <a:t>1</a:t>
            </a:r>
          </a:p>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4B0808F-B43E-44F2-81EB-A34E1D3B92C6}" type="slidenum">
              <a:rPr lang="en-US" altLang="zh-CN"/>
              <a:pPr>
                <a:defRPr/>
              </a:pPr>
              <a:t>45</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a:t>
            </a:r>
            <a:r>
              <a:rPr lang="zh-CN" altLang="en-US" smtClean="0"/>
              <a:t>其中：</a:t>
            </a:r>
            <a:r>
              <a:rPr lang="en-US" altLang="zh-CN" smtClean="0"/>
              <a:t>on_Flag</a:t>
            </a:r>
            <a:r>
              <a:rPr lang="zh-CN" altLang="en-US" smtClean="0"/>
              <a:t>（</a:t>
            </a:r>
            <a:r>
              <a:rPr lang="en-US" altLang="zh-CN" smtClean="0"/>
              <a:t>number</a:t>
            </a:r>
            <a:r>
              <a:rPr lang="zh-CN" altLang="en-US" smtClean="0"/>
              <a:t>）用于标识过程的执行状态，其中</a:t>
            </a:r>
            <a:r>
              <a:rPr lang="en-US" altLang="zh-CN" smtClean="0"/>
              <a:t>on_Flag</a:t>
            </a:r>
            <a:r>
              <a:rPr lang="zh-CN" altLang="en-US" smtClean="0"/>
              <a:t>有三种取值情况：</a:t>
            </a:r>
          </a:p>
          <a:p>
            <a:r>
              <a:rPr lang="en-US" altLang="zh-CN" smtClean="0"/>
              <a:t>		0</a:t>
            </a:r>
            <a:r>
              <a:rPr lang="zh-CN" altLang="en-US" smtClean="0"/>
              <a:t>表示过程执行成功但无提示信息；</a:t>
            </a:r>
          </a:p>
          <a:p>
            <a:r>
              <a:rPr lang="en-US" altLang="zh-CN" smtClean="0"/>
              <a:t>		</a:t>
            </a:r>
            <a:r>
              <a:rPr lang="zh-CN" altLang="en-US" smtClean="0"/>
              <a:t>大于</a:t>
            </a:r>
            <a:r>
              <a:rPr lang="en-US" altLang="zh-CN" smtClean="0"/>
              <a:t>0</a:t>
            </a:r>
            <a:r>
              <a:rPr lang="zh-CN" altLang="en-US" smtClean="0"/>
              <a:t>表示过程执行成功但有提示信息；</a:t>
            </a:r>
          </a:p>
          <a:p>
            <a:r>
              <a:rPr lang="en-US" altLang="zh-CN" smtClean="0"/>
              <a:t>		</a:t>
            </a:r>
            <a:r>
              <a:rPr lang="zh-CN" altLang="en-US" smtClean="0"/>
              <a:t>小于</a:t>
            </a:r>
            <a:r>
              <a:rPr lang="en-US" altLang="zh-CN" smtClean="0"/>
              <a:t>1</a:t>
            </a:r>
            <a:r>
              <a:rPr lang="zh-CN" altLang="en-US" smtClean="0"/>
              <a:t>表示过程执行失败且有提示信息。</a:t>
            </a:r>
          </a:p>
          <a:p>
            <a:r>
              <a:rPr lang="en-US" altLang="zh-CN" smtClean="0"/>
              <a:t>	      on_Msg</a:t>
            </a:r>
            <a:r>
              <a:rPr lang="zh-CN" altLang="en-US" smtClean="0"/>
              <a:t>为过程提示信息</a:t>
            </a:r>
            <a:endParaRPr lang="en-US" altLang="zh-CN" smtClean="0"/>
          </a:p>
          <a:p>
            <a:r>
              <a:rPr lang="en-US" altLang="zh-CN" smtClean="0"/>
              <a:t>	</a:t>
            </a:r>
            <a:r>
              <a:rPr lang="zh-CN" altLang="en-US" smtClean="0"/>
              <a:t>其中</a:t>
            </a:r>
            <a:r>
              <a:rPr lang="en-US" altLang="zh-CN" smtClean="0"/>
              <a:t>–1 ~ -19999</a:t>
            </a:r>
            <a:r>
              <a:rPr lang="zh-CN" altLang="en-US" smtClean="0"/>
              <a:t>的异常为</a:t>
            </a:r>
            <a:r>
              <a:rPr lang="en-US" altLang="zh-CN" smtClean="0"/>
              <a:t>Oracle</a:t>
            </a:r>
            <a:r>
              <a:rPr lang="zh-CN" altLang="en-US" smtClean="0"/>
              <a:t>定义的异常代码，是</a:t>
            </a:r>
            <a:r>
              <a:rPr lang="en-US" altLang="zh-CN" smtClean="0"/>
              <a:t>Oracle</a:t>
            </a:r>
            <a:r>
              <a:rPr lang="zh-CN" altLang="en-US" smtClean="0"/>
              <a:t>已经定义好的。－</a:t>
            </a:r>
            <a:r>
              <a:rPr lang="en-US" altLang="zh-CN" smtClean="0"/>
              <a:t>20000</a:t>
            </a:r>
            <a:r>
              <a:rPr lang="zh-CN" altLang="en-US" smtClean="0"/>
              <a:t>～－</a:t>
            </a:r>
            <a:r>
              <a:rPr lang="en-US" altLang="zh-CN" smtClean="0"/>
              <a:t>20999</a:t>
            </a:r>
            <a:r>
              <a:rPr lang="zh-CN" altLang="en-US" smtClean="0"/>
              <a:t>用户为异常指定的编号。</a:t>
            </a:r>
            <a:endParaRPr lang="en-US" altLang="zh-CN" smtClean="0"/>
          </a:p>
          <a:p>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580963B2-7049-4FFE-B6E4-400AE16DC056}" type="slidenum">
              <a:rPr lang="zh-CN" altLang="en-US" smtClean="0"/>
              <a:pPr>
                <a:defRPr/>
              </a:pPr>
              <a:t>46</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4997999A-FE55-412E-9F07-E3A2F2A7C1E9}" type="slidenum">
              <a:rPr lang="zh-CN" altLang="en-US" smtClean="0"/>
              <a:pPr>
                <a:defRPr/>
              </a:pPr>
              <a:t>48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本页是对翻转课堂所学知识和技能的归纳、总结。教员不仅要回顾总结青鸟学习平台所学的重点、难点，还要带领学员梳理知识脉络，搭建知识体系。</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4F9BB57F-368B-4EDF-BB63-FC7C24B18AE1}" type="slidenum">
              <a:rPr lang="zh-CN" altLang="en-US" smtClean="0"/>
              <a:pPr>
                <a:defRPr/>
              </a:pPr>
              <a:t>49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总结部分</a:t>
            </a:r>
            <a:r>
              <a:rPr lang="zh-CN" altLang="zh-CN" smtClean="0"/>
              <a:t>主要达到以下几个目的：</a:t>
            </a:r>
            <a:endParaRPr lang="en-US" altLang="zh-CN" smtClean="0"/>
          </a:p>
          <a:p>
            <a:r>
              <a:rPr lang="en-US" altLang="zh-CN" smtClean="0"/>
              <a:t>1</a:t>
            </a:r>
            <a:r>
              <a:rPr lang="zh-CN" altLang="en-US" smtClean="0"/>
              <a:t>、</a:t>
            </a:r>
            <a:r>
              <a:rPr lang="zh-CN" altLang="zh-CN" b="1" smtClean="0"/>
              <a:t>回顾内容</a:t>
            </a:r>
            <a:r>
              <a:rPr lang="zh-CN" altLang="en-US" b="1" smtClean="0"/>
              <a:t>。</a:t>
            </a:r>
            <a:r>
              <a:rPr lang="zh-CN" altLang="en-US" smtClean="0">
                <a:solidFill>
                  <a:srgbClr val="C00000"/>
                </a:solidFill>
              </a:rPr>
              <a:t>注意与</a:t>
            </a:r>
            <a:r>
              <a:rPr lang="zh-CN" altLang="zh-CN" smtClean="0">
                <a:solidFill>
                  <a:srgbClr val="C00000"/>
                </a:solidFill>
              </a:rPr>
              <a:t>与</a:t>
            </a:r>
            <a:r>
              <a:rPr lang="zh-CN" altLang="en-US" smtClean="0">
                <a:solidFill>
                  <a:srgbClr val="C00000"/>
                </a:solidFill>
              </a:rPr>
              <a:t>本章任务和目标</a:t>
            </a:r>
            <a:r>
              <a:rPr lang="zh-CN" altLang="zh-CN" smtClean="0">
                <a:solidFill>
                  <a:srgbClr val="C00000"/>
                </a:solidFill>
              </a:rPr>
              <a:t>不一样。</a:t>
            </a:r>
            <a:r>
              <a:rPr lang="zh-CN" altLang="en-US" smtClean="0">
                <a:solidFill>
                  <a:srgbClr val="C00000"/>
                </a:solidFill>
              </a:rPr>
              <a:t>本章任务和目标是</a:t>
            </a:r>
            <a:r>
              <a:rPr lang="zh-CN" altLang="zh-CN" smtClean="0"/>
              <a:t>是强调</a:t>
            </a:r>
            <a:r>
              <a:rPr lang="zh-CN" altLang="en-US" smtClean="0"/>
              <a:t>内容概貌，学到技术，告知要学习什么；总结时，</a:t>
            </a:r>
            <a:r>
              <a:rPr lang="zh-CN" altLang="zh-CN" smtClean="0"/>
              <a:t>要格外强调观点，把每一</a:t>
            </a:r>
            <a:r>
              <a:rPr lang="zh-CN" altLang="en-US" smtClean="0"/>
              <a:t>个知识点</a:t>
            </a:r>
            <a:r>
              <a:rPr lang="zh-CN" altLang="zh-CN" smtClean="0"/>
              <a:t>的观点</a:t>
            </a:r>
            <a:r>
              <a:rPr lang="zh-CN" altLang="en-US" smtClean="0"/>
              <a:t>结论</a:t>
            </a:r>
            <a:r>
              <a:rPr lang="zh-CN" altLang="zh-CN" smtClean="0"/>
              <a:t>都尽量突出出来。</a:t>
            </a:r>
            <a:endParaRPr lang="en-US" altLang="zh-CN" smtClean="0">
              <a:solidFill>
                <a:srgbClr val="C00000"/>
              </a:solidFill>
            </a:endParaRPr>
          </a:p>
          <a:p>
            <a:r>
              <a:rPr lang="en-US" altLang="zh-CN" b="1" smtClean="0"/>
              <a:t>2</a:t>
            </a:r>
            <a:r>
              <a:rPr lang="zh-CN" altLang="en-US" b="1" smtClean="0"/>
              <a:t>、</a:t>
            </a:r>
            <a:r>
              <a:rPr lang="zh-CN" altLang="zh-CN" b="1" smtClean="0"/>
              <a:t>整理逻辑</a:t>
            </a:r>
            <a:r>
              <a:rPr lang="zh-CN" altLang="en-US" b="1" smtClean="0"/>
              <a:t>。</a:t>
            </a:r>
            <a:r>
              <a:rPr lang="zh-CN" altLang="zh-CN" smtClean="0"/>
              <a:t>还应该把观点之间的逻辑联系梳理出来</a:t>
            </a:r>
            <a:r>
              <a:rPr lang="zh-CN" altLang="en-US" smtClean="0"/>
              <a:t>。</a:t>
            </a:r>
            <a:r>
              <a:rPr lang="zh-CN" altLang="zh-CN" smtClean="0"/>
              <a:t>从而使</a:t>
            </a:r>
            <a:r>
              <a:rPr lang="zh-CN" altLang="en-US" smtClean="0"/>
              <a:t>知识</a:t>
            </a:r>
            <a:r>
              <a:rPr lang="zh-CN" altLang="zh-CN" smtClean="0"/>
              <a:t>系统化、逻辑化。要帮助</a:t>
            </a:r>
            <a:r>
              <a:rPr lang="zh-CN" altLang="en-US" smtClean="0"/>
              <a:t>学员</a:t>
            </a:r>
            <a:r>
              <a:rPr lang="zh-CN" altLang="zh-CN" smtClean="0"/>
              <a:t>整清逻辑是总结的一大任务</a:t>
            </a:r>
            <a:r>
              <a:rPr lang="zh-CN" altLang="en-US" smtClean="0"/>
              <a:t>。</a:t>
            </a:r>
            <a:endParaRPr lang="en-US" altLang="zh-CN" smtClean="0"/>
          </a:p>
        </p:txBody>
      </p:sp>
      <p:sp>
        <p:nvSpPr>
          <p:cNvPr id="4" name="灯片编号占位符 3"/>
          <p:cNvSpPr>
            <a:spLocks noGrp="1"/>
          </p:cNvSpPr>
          <p:nvPr>
            <p:ph type="sldNum" sz="quarter" idx="5"/>
          </p:nvPr>
        </p:nvSpPr>
        <p:spPr/>
        <p:txBody>
          <a:bodyPr/>
          <a:lstStyle/>
          <a:p>
            <a:pPr>
              <a:defRPr/>
            </a:pPr>
            <a:fld id="{12CB0D2A-93C7-4D0C-B4BE-ABA273D3B956}" type="slidenum">
              <a:rPr lang="zh-CN" altLang="en-US" smtClean="0"/>
              <a:pPr>
                <a:defRPr/>
              </a:pPr>
              <a:t>51</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pPr eaLnBrk="1" hangingPunct="1"/>
            <a:r>
              <a:rPr lang="zh-CN" altLang="en-US" smtClean="0"/>
              <a:t>预习作业测试题用于下次上课前进行全班同学集中测试。因此教员要在本次课布置下去。布置预习测试题的目的是要求学员进行预习，保障下次学员学习质量。</a:t>
            </a:r>
            <a:endParaRPr lang="en-US" altLang="zh-CN" smtClean="0"/>
          </a:p>
          <a:p>
            <a:pPr eaLnBrk="1" hangingPunct="1"/>
            <a:r>
              <a:rPr lang="zh-CN" altLang="en-US" smtClean="0"/>
              <a:t>不少于</a:t>
            </a:r>
            <a:r>
              <a:rPr lang="en-US" altLang="zh-CN" smtClean="0"/>
              <a:t>4</a:t>
            </a:r>
            <a:r>
              <a:rPr lang="zh-CN" altLang="en-US" smtClean="0"/>
              <a:t>道题，其中至少包含一道简述题，主要了解学员对重要知识点的理解程度</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46CB24F0-F8C5-456A-8E31-03723C25BE35}" type="slidenum">
              <a:rPr lang="zh-CN" altLang="en-US" smtClean="0"/>
              <a:pPr>
                <a:defRPr/>
              </a:pPr>
              <a:t>53</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p:txBody>
          <a:bodyPr/>
          <a:lstStyle/>
          <a:p>
            <a:pPr>
              <a:defRPr/>
            </a:pPr>
            <a:fld id="{36A842AC-D75F-4A67-898F-E964507E7A4C}" type="slidenum">
              <a:rPr lang="zh-CN" altLang="en-US" smtClean="0">
                <a:latin typeface="Calibri" pitchFamily="34" charset="0"/>
              </a:rPr>
              <a:pPr>
                <a:defRPr/>
              </a:pPr>
              <a:t>54</a:t>
            </a:fld>
            <a:endParaRPr lang="zh-CN" alt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FD6B918B-E2CF-499F-B298-849B9E91D2AD}" type="slidenum">
              <a:rPr lang="zh-CN" altLang="en-US" smtClean="0"/>
              <a:pPr>
                <a:defRPr/>
              </a:pPr>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3359C6B6-1C9A-4EC8-8233-F1C234341412}" type="slidenum">
              <a:rPr lang="zh-CN" altLang="en-US" smtClean="0"/>
              <a:pPr>
                <a:defRPr/>
              </a:pPr>
              <a:t>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a:t>
            </a:r>
            <a:r>
              <a:rPr lang="zh-CN" altLang="en-US" smtClean="0"/>
              <a:t>自学检查的重点是检查学员是否认真看平台中的视频，通过自学检查请教员端正学员的学习态度。</a:t>
            </a:r>
            <a:endParaRPr lang="en-US" altLang="zh-CN" smtClean="0"/>
          </a:p>
          <a:p>
            <a:r>
              <a:rPr lang="en-US" altLang="zh-CN" smtClean="0"/>
              <a:t>    </a:t>
            </a:r>
            <a:r>
              <a:rPr lang="zh-CN" altLang="en-US" smtClean="0"/>
              <a:t>所需时间：</a:t>
            </a:r>
            <a:r>
              <a:rPr lang="en-US" altLang="zh-CN" smtClean="0"/>
              <a:t>2</a:t>
            </a:r>
            <a:r>
              <a:rPr lang="zh-CN" altLang="en-US" smtClean="0"/>
              <a:t>分钟</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70C1CF03-A138-4B3D-B0A5-AD5BF40D14F4}" type="slidenum">
              <a:rPr lang="zh-CN" altLang="en-US" smtClean="0"/>
              <a:pPr>
                <a:defRPr/>
              </a:pPr>
              <a:t>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a:t>
            </a:r>
            <a:r>
              <a:rPr lang="zh-CN" altLang="en-US" smtClean="0"/>
              <a:t>自学检查的重点是检查学员是否认真看平台中的视频，通过自学检查请教员端正学员的学习态度。</a:t>
            </a:r>
            <a:endParaRPr lang="en-US" altLang="zh-CN" smtClean="0"/>
          </a:p>
          <a:p>
            <a:r>
              <a:rPr lang="en-US" altLang="zh-CN" smtClean="0"/>
              <a:t>    </a:t>
            </a:r>
            <a:r>
              <a:rPr lang="zh-CN" altLang="en-US" smtClean="0"/>
              <a:t>所需时间：</a:t>
            </a:r>
            <a:r>
              <a:rPr lang="en-US" altLang="zh-CN" smtClean="0"/>
              <a:t>3</a:t>
            </a:r>
            <a:r>
              <a:rPr lang="zh-CN" altLang="en-US" smtClean="0"/>
              <a:t>分钟</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691D9287-735D-44F8-9B8F-83ADF06CCF05}" type="slidenum">
              <a:rPr lang="zh-CN" altLang="en-US" smtClean="0"/>
              <a:pPr>
                <a:defRPr/>
              </a:pPr>
              <a:t>10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a:t>
            </a:r>
            <a:r>
              <a:rPr lang="zh-CN" altLang="en-US" smtClean="0"/>
              <a:t>目的是解决学员在自学中遇到的问题，学员自身产生的疑惑。通过该环节教员能够很好的知道学员的学习难点和误区，进而了解学员。</a:t>
            </a:r>
            <a:endParaRPr lang="en-US" altLang="zh-CN" smtClean="0"/>
          </a:p>
          <a:p>
            <a:r>
              <a:rPr lang="zh-CN" altLang="en-US" smtClean="0"/>
              <a:t>    所需时间：</a:t>
            </a:r>
            <a:r>
              <a:rPr lang="en-US" altLang="zh-CN" smtClean="0"/>
              <a:t>10</a:t>
            </a:r>
            <a:r>
              <a:rPr lang="zh-CN" altLang="en-US" smtClean="0"/>
              <a:t>分钟</a:t>
            </a:r>
            <a:endParaRPr lang="en-US" altLang="zh-CN" smtClean="0"/>
          </a:p>
          <a:p>
            <a:r>
              <a:rPr lang="en-US" altLang="zh-CN" smtClean="0"/>
              <a:t>    </a:t>
            </a:r>
            <a:r>
              <a:rPr lang="zh-CN" altLang="en-US" smtClean="0"/>
              <a:t>注意；此时一定控制好时间，不要出现一个问题都没有或者是没完没了的问题。也不要出现一个同学问的没完没了。教员控制好课堂。</a:t>
            </a:r>
          </a:p>
          <a:p>
            <a:endParaRPr lang="zh-CN" altLang="en-US" smtClean="0"/>
          </a:p>
        </p:txBody>
      </p:sp>
      <p:sp>
        <p:nvSpPr>
          <p:cNvPr id="4" name="灯片编号占位符 3"/>
          <p:cNvSpPr>
            <a:spLocks noGrp="1"/>
          </p:cNvSpPr>
          <p:nvPr>
            <p:ph type="sldNum" sz="quarter" idx="5"/>
          </p:nvPr>
        </p:nvSpPr>
        <p:spPr/>
        <p:txBody>
          <a:bodyPr/>
          <a:lstStyle/>
          <a:p>
            <a:pPr>
              <a:defRPr/>
            </a:pPr>
            <a:fld id="{646769B4-1748-490D-9969-BC52BBE9DCD1}" type="slidenum">
              <a:rPr lang="zh-CN" altLang="en-US" smtClean="0"/>
              <a:pPr>
                <a:defRPr/>
              </a:pPr>
              <a:t>11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solidFill>
                  <a:srgbClr val="FF0000"/>
                </a:solidFill>
              </a:rPr>
              <a:t>     笔试方式</a:t>
            </a:r>
            <a:endParaRPr lang="en-US" altLang="zh-CN" smtClean="0">
              <a:solidFill>
                <a:srgbClr val="FF0000"/>
              </a:solidFill>
            </a:endParaRPr>
          </a:p>
          <a:p>
            <a:r>
              <a:rPr lang="zh-CN" altLang="en-US" smtClean="0"/>
              <a:t>     所需时间：</a:t>
            </a:r>
            <a:r>
              <a:rPr lang="en-US" altLang="zh-CN" smtClean="0"/>
              <a:t>15</a:t>
            </a:r>
            <a:r>
              <a:rPr lang="zh-CN" altLang="en-US" smtClean="0"/>
              <a:t>分钟 </a:t>
            </a:r>
            <a:endParaRPr lang="en-US" altLang="zh-CN" smtClean="0"/>
          </a:p>
          <a:p>
            <a:r>
              <a:rPr lang="en-US" altLang="zh-CN" smtClean="0"/>
              <a:t>     </a:t>
            </a:r>
            <a:r>
              <a:rPr lang="zh-CN" altLang="en-US" smtClean="0"/>
              <a:t>建议：教员自己至少再增加一道题。</a:t>
            </a:r>
          </a:p>
        </p:txBody>
      </p:sp>
      <p:sp>
        <p:nvSpPr>
          <p:cNvPr id="4" name="灯片编号占位符 3"/>
          <p:cNvSpPr>
            <a:spLocks noGrp="1"/>
          </p:cNvSpPr>
          <p:nvPr>
            <p:ph type="sldNum" sz="quarter" idx="5"/>
          </p:nvPr>
        </p:nvSpPr>
        <p:spPr/>
        <p:txBody>
          <a:bodyPr/>
          <a:lstStyle/>
          <a:p>
            <a:pPr>
              <a:defRPr/>
            </a:pPr>
            <a:fld id="{EDF5F9B4-D8FC-4051-999B-61C73E7F4AA3}" type="slidenum">
              <a:rPr lang="zh-CN" altLang="en-US" smtClean="0"/>
              <a:pPr>
                <a:defRPr/>
              </a:pPr>
              <a:t>12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a:t>
            </a:r>
            <a:r>
              <a:rPr lang="zh-CN" altLang="en-US" smtClean="0"/>
              <a:t>目的是提供给学员的平台，成为推动学员积极学习的平台</a:t>
            </a:r>
            <a:endParaRPr lang="en-US" altLang="zh-CN" smtClean="0"/>
          </a:p>
          <a:p>
            <a:r>
              <a:rPr lang="en-US" altLang="zh-CN" smtClean="0"/>
              <a:t>    </a:t>
            </a:r>
            <a:r>
              <a:rPr lang="zh-CN" altLang="en-US" smtClean="0"/>
              <a:t>此处只是充分的表扬，好的坏的只要上来展示都要给予充分表扬，表扬优秀，鼓励优秀。此处不要批评。</a:t>
            </a:r>
            <a:endParaRPr lang="en-US" altLang="zh-CN" smtClean="0"/>
          </a:p>
          <a:p>
            <a:r>
              <a:rPr lang="en-US" altLang="zh-CN" smtClean="0"/>
              <a:t>    </a:t>
            </a:r>
            <a:r>
              <a:rPr lang="zh-CN" altLang="en-US" smtClean="0"/>
              <a:t>教员通过积极的鼓励让展示的学员得到充分的肯定，也让其他学员看到自己可以展示。更重要的是教员调控让不积极的学员也要展示</a:t>
            </a:r>
            <a:endParaRPr lang="en-US" altLang="zh-CN" smtClean="0"/>
          </a:p>
          <a:p>
            <a:r>
              <a:rPr lang="en-US" altLang="zh-CN" smtClean="0"/>
              <a:t>    </a:t>
            </a:r>
            <a:r>
              <a:rPr lang="zh-CN" altLang="en-US" smtClean="0"/>
              <a:t>所需时间：</a:t>
            </a:r>
            <a:r>
              <a:rPr lang="en-US" altLang="zh-CN" smtClean="0"/>
              <a:t>10</a:t>
            </a:r>
            <a:r>
              <a:rPr lang="zh-CN" altLang="en-US" smtClean="0"/>
              <a:t>分钟</a:t>
            </a:r>
            <a:endParaRPr lang="en-US" altLang="zh-CN" smtClean="0"/>
          </a:p>
          <a:p>
            <a:r>
              <a:rPr lang="en-US" altLang="zh-CN" smtClean="0"/>
              <a:t>    </a:t>
            </a:r>
            <a:r>
              <a:rPr lang="zh-CN" altLang="en-US" smtClean="0"/>
              <a:t>注意：时间要给足。</a:t>
            </a:r>
            <a:endParaRPr lang="en-US" altLang="zh-CN" smtClean="0"/>
          </a:p>
          <a:p>
            <a:r>
              <a:rPr lang="en-US" altLang="zh-CN" smtClean="0"/>
              <a:t>    </a:t>
            </a:r>
            <a:r>
              <a:rPr lang="zh-CN" altLang="en-US" smtClean="0"/>
              <a:t>最好的效果是，全班同学都能展示一遍，可以部分展示，展示优秀的部分。一开始上台展示，展示人多了可以在座位上展示，形式不限，教员可以自己调整。</a:t>
            </a:r>
          </a:p>
          <a:p>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A9A738FA-CA0C-47EA-AF50-CF1A4701BFD1}" type="slidenum">
              <a:rPr lang="zh-CN" altLang="en-US" smtClean="0"/>
              <a:pPr>
                <a:defRPr/>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3--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6"/>
          <p:cNvGrpSpPr>
            <a:grpSpLocks/>
          </p:cNvGrpSpPr>
          <p:nvPr userDrawn="1"/>
        </p:nvGrpSpPr>
        <p:grpSpPr bwMode="auto">
          <a:xfrm>
            <a:off x="6365875" y="5786438"/>
            <a:ext cx="2492375" cy="682625"/>
            <a:chOff x="6365905" y="5786454"/>
            <a:chExt cx="2492375" cy="682625"/>
          </a:xfrm>
        </p:grpSpPr>
        <p:sp>
          <p:nvSpPr>
            <p:cNvPr id="6" name="圆角矩形 5"/>
            <p:cNvSpPr/>
            <p:nvPr userDrawn="1"/>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 name="TextBox 6"/>
            <p:cNvSpPr txBox="1">
              <a:spLocks noChangeArrowheads="1"/>
            </p:cNvSpPr>
            <p:nvPr/>
          </p:nvSpPr>
          <p:spPr bwMode="auto">
            <a:xfrm>
              <a:off x="6365905" y="5786454"/>
              <a:ext cx="2492375" cy="682625"/>
            </a:xfrm>
            <a:prstGeom prst="rect">
              <a:avLst/>
            </a:prstGeom>
            <a:noFill/>
            <a:ln>
              <a:noFill/>
            </a:ln>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ts val="1600"/>
                </a:lnSpc>
                <a:defRPr/>
              </a:pPr>
              <a:r>
                <a:rPr lang="en-US" altLang="zh-CN" sz="1000" b="1" dirty="0" smtClean="0">
                  <a:solidFill>
                    <a:schemeClr val="bg1"/>
                  </a:solidFill>
                  <a:latin typeface="微软雅黑" pitchFamily="34" charset="-122"/>
                  <a:ea typeface="微软雅黑" pitchFamily="34" charset="-122"/>
                </a:rPr>
                <a:t>ACCP8.0</a:t>
              </a:r>
            </a:p>
            <a:p>
              <a:pPr>
                <a:lnSpc>
                  <a:spcPts val="1500"/>
                </a:lnSpc>
                <a:defRPr/>
              </a:pPr>
              <a:r>
                <a:rPr lang="zh-CN" altLang="en-US" sz="1000" b="1" dirty="0" smtClean="0">
                  <a:latin typeface="微软雅黑" pitchFamily="34" charset="-122"/>
                  <a:ea typeface="微软雅黑" pitchFamily="34" charset="-122"/>
                </a:rPr>
                <a:t>职业教育研究院</a:t>
              </a:r>
              <a:endParaRPr lang="en-US" altLang="zh-CN" sz="1000" b="1" dirty="0" smtClean="0">
                <a:latin typeface="微软雅黑" pitchFamily="34" charset="-122"/>
                <a:ea typeface="微软雅黑" pitchFamily="34" charset="-122"/>
              </a:endParaRPr>
            </a:p>
            <a:p>
              <a:pPr>
                <a:lnSpc>
                  <a:spcPts val="1500"/>
                </a:lnSpc>
                <a:defRPr/>
              </a:pPr>
              <a:r>
                <a:rPr lang="zh-CN" altLang="en-US" sz="1000" b="1" dirty="0" smtClean="0">
                  <a:latin typeface="微软雅黑" pitchFamily="34" charset="-122"/>
                  <a:ea typeface="微软雅黑" pitchFamily="34" charset="-122"/>
                </a:rPr>
                <a:t>北京阿博泰克北大青鸟信息技术有限公司</a:t>
              </a:r>
            </a:p>
          </p:txBody>
        </p:sp>
      </p:grpSp>
      <p:pic>
        <p:nvPicPr>
          <p:cNvPr id="8"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13"/>
          <p:cNvGrpSpPr>
            <a:grpSpLocks/>
          </p:cNvGrpSpPr>
          <p:nvPr userDrawn="1"/>
        </p:nvGrpSpPr>
        <p:grpSpPr bwMode="auto">
          <a:xfrm>
            <a:off x="7715250" y="1822450"/>
            <a:ext cx="576263" cy="677863"/>
            <a:chOff x="7786710" y="1536651"/>
            <a:chExt cx="576891" cy="677108"/>
          </a:xfrm>
        </p:grpSpPr>
        <p:sp>
          <p:nvSpPr>
            <p:cNvPr id="10" name="圆角矩形 9"/>
            <p:cNvSpPr/>
            <p:nvPr/>
          </p:nvSpPr>
          <p:spPr>
            <a:xfrm>
              <a:off x="7858226" y="1642896"/>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1" name="组合 14"/>
            <p:cNvGrpSpPr>
              <a:grpSpLocks/>
            </p:cNvGrpSpPr>
            <p:nvPr/>
          </p:nvGrpSpPr>
          <p:grpSpPr bwMode="auto">
            <a:xfrm>
              <a:off x="7786710" y="1536651"/>
              <a:ext cx="576891" cy="677108"/>
              <a:chOff x="7572396" y="1536651"/>
              <a:chExt cx="576891" cy="677108"/>
            </a:xfrm>
          </p:grpSpPr>
          <p:sp>
            <p:nvSpPr>
              <p:cNvPr id="12" name="矩形 16"/>
              <p:cNvSpPr>
                <a:spLocks noChangeArrowheads="1"/>
              </p:cNvSpPr>
              <p:nvPr/>
            </p:nvSpPr>
            <p:spPr bwMode="auto">
              <a:xfrm>
                <a:off x="7572396" y="1536651"/>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itchFamily="34" charset="-122"/>
                    <a:ea typeface="微软雅黑" pitchFamily="34" charset="-122"/>
                  </a:rPr>
                  <a:t>Y</a:t>
                </a:r>
                <a:endParaRPr lang="zh-CN" altLang="en-US" sz="3800" b="1">
                  <a:solidFill>
                    <a:schemeClr val="bg1"/>
                  </a:solidFill>
                  <a:latin typeface="微软雅黑" pitchFamily="34" charset="-122"/>
                  <a:ea typeface="微软雅黑" pitchFamily="34" charset="-122"/>
                </a:endParaRPr>
              </a:p>
            </p:txBody>
          </p:sp>
          <p:sp>
            <p:nvSpPr>
              <p:cNvPr id="15" name="矩形 17"/>
              <p:cNvSpPr>
                <a:spLocks noChangeArrowheads="1"/>
              </p:cNvSpPr>
              <p:nvPr/>
            </p:nvSpPr>
            <p:spPr bwMode="auto">
              <a:xfrm>
                <a:off x="7786943" y="1774511"/>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itchFamily="34" charset="-122"/>
                    <a:ea typeface="微软雅黑" pitchFamily="34" charset="-122"/>
                  </a:rPr>
                  <a:t>2</a:t>
                </a:r>
                <a:endParaRPr lang="zh-CN" altLang="en-US" b="1">
                  <a:solidFill>
                    <a:schemeClr val="bg1"/>
                  </a:solidFill>
                  <a:latin typeface="微软雅黑" pitchFamily="34" charset="-122"/>
                  <a:ea typeface="微软雅黑"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灯片编号占位符 5"/>
          <p:cNvSpPr>
            <a:spLocks noGrp="1"/>
          </p:cNvSpPr>
          <p:nvPr>
            <p:ph type="sldNum" sz="quarter" idx="10"/>
          </p:nvPr>
        </p:nvSpPr>
        <p:spPr>
          <a:xfrm>
            <a:off x="6553200" y="6356350"/>
            <a:ext cx="2133600" cy="365125"/>
          </a:xfrm>
        </p:spPr>
        <p:txBody>
          <a:bodyPr/>
          <a:lstStyle>
            <a:lvl1pPr>
              <a:defRPr/>
            </a:lvl1pPr>
          </a:lstStyle>
          <a:p>
            <a:pPr>
              <a:defRPr/>
            </a:pPr>
            <a:fld id="{E7492385-95F2-40F7-BFC8-211BB6AA2D5B}" type="slidenum">
              <a:rPr lang="zh-CN" altLang="en-US"/>
              <a:pPr>
                <a:defRPr/>
              </a:pPr>
              <a:t>‹#›</a:t>
            </a:fld>
            <a:endParaRPr lang="zh-CN" altLang="en-US" dirty="0"/>
          </a:p>
        </p:txBody>
      </p:sp>
    </p:spTree>
    <p:extLst>
      <p:ext uri="{BB962C8B-B14F-4D97-AF65-F5344CB8AC3E}">
        <p14:creationId xmlns:p14="http://schemas.microsoft.com/office/powerpoint/2010/main" val="96266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3DD69288-49F7-4A7A-94DF-446A071A9F12}"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192181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B6283FB4-3E64-473E-BCE9-1045EBF1BA78}"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156026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9D8A187A-3B3A-4903-8AEF-3D6060F837EC}" type="slidenum">
              <a:rPr lang="zh-CN" altLang="en-US" smtClean="0"/>
              <a:pPr>
                <a:defRPr/>
              </a:pPr>
              <a:t>‹#›</a:t>
            </a:fld>
            <a:r>
              <a:rPr lang="en-US" altLang="zh-CN" dirty="0" smtClean="0"/>
              <a:t>/54</a:t>
            </a:r>
            <a:endParaRPr lang="zh-CN" altLang="en-US" dirty="0"/>
          </a:p>
        </p:txBody>
      </p:sp>
    </p:spTree>
    <p:extLst>
      <p:ext uri="{BB962C8B-B14F-4D97-AF65-F5344CB8AC3E}">
        <p14:creationId xmlns:p14="http://schemas.microsoft.com/office/powerpoint/2010/main" val="30626366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2040666F-0E13-48BA-AFA2-DE0FAD8A54EB}"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269638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4F1478D2-C9F2-4C88-8703-E44B7DD9733B}"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60344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FEFE42C8-006C-4ED6-B459-FCED350E71BD}"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231084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372AB6EA-C9DE-4726-A11F-6A0D3FCA5B7D}"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60489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73876014-E7C3-4AA4-872B-D2F2403A6922}"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58805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6DDC6DBE-BC05-4A01-BDD9-455027A8493A}"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273199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36EF9E98-12D6-4BDC-BD22-C98EF8DC3E9C}"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355779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charset="0"/>
                <a:ea typeface="黑体" pitchFamily="2" charset="-122"/>
              </a:defRPr>
            </a:lvl1pPr>
          </a:lstStyle>
          <a:p>
            <a:pPr>
              <a:defRPr/>
            </a:pPr>
            <a:fld id="{4FD0F87A-9072-4247-A3BB-14BB930CACCB}" type="slidenum">
              <a:rPr lang="zh-CN" altLang="en-US" smtClean="0"/>
              <a:pPr>
                <a:defRPr/>
              </a:pPr>
              <a:t>‹#›</a:t>
            </a:fld>
            <a:r>
              <a:rPr lang="en-US" altLang="zh-CN" dirty="0" smtClean="0"/>
              <a:t>/54</a:t>
            </a:r>
            <a:endParaRPr lang="zh-CN" altLang="en-US" dirty="0"/>
          </a:p>
        </p:txBody>
      </p:sp>
    </p:spTree>
  </p:cSld>
  <p:clrMap bg1="lt1" tx1="dk1" bg2="lt2" tx2="dk2" accent1="accent1" accent2="accent2" accent3="accent3" accent4="accent4" accent5="accent5" accent6="accent6" hlink="hlink" folHlink="folHlink"/>
  <p:sldLayoutIdLst>
    <p:sldLayoutId id="2147484427" r:id="rId1"/>
    <p:sldLayoutId id="2147484426"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500063" y="2714625"/>
            <a:ext cx="8001000" cy="785813"/>
          </a:xfrm>
        </p:spPr>
        <p:txBody>
          <a:bodyPr>
            <a:noAutofit/>
          </a:bodyPr>
          <a:lstStyle/>
          <a:p>
            <a:pPr eaLnBrk="1" hangingPunct="1">
              <a:defRPr/>
            </a:pPr>
            <a:r>
              <a:rPr dirty="0" smtClean="0"/>
              <a:t>第三章 </a:t>
            </a:r>
            <a:r>
              <a:rPr lang="en-US" altLang="zh-CN" dirty="0" smtClean="0"/>
              <a:t>PL/SQL</a:t>
            </a:r>
            <a:r>
              <a:rPr dirty="0" smtClean="0"/>
              <a:t>编程</a:t>
            </a:r>
          </a:p>
        </p:txBody>
      </p:sp>
      <p:grpSp>
        <p:nvGrpSpPr>
          <p:cNvPr id="13315" name="组合 17"/>
          <p:cNvGrpSpPr>
            <a:grpSpLocks/>
          </p:cNvGrpSpPr>
          <p:nvPr/>
        </p:nvGrpSpPr>
        <p:grpSpPr bwMode="auto">
          <a:xfrm>
            <a:off x="1143000" y="3429000"/>
            <a:ext cx="7143750" cy="338138"/>
            <a:chOff x="1071538" y="3161884"/>
            <a:chExt cx="7143800" cy="338554"/>
          </a:xfrm>
        </p:grpSpPr>
        <p:cxnSp>
          <p:nvCxnSpPr>
            <p:cNvPr id="8" name="直接连接符 7"/>
            <p:cNvCxnSpPr/>
            <p:nvPr/>
          </p:nvCxnSpPr>
          <p:spPr>
            <a:xfrm>
              <a:off x="1071538" y="3214336"/>
              <a:ext cx="7143800" cy="1589"/>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
          <p:nvSpPr>
            <p:cNvPr id="12" name="同侧圆角矩形 11"/>
            <p:cNvSpPr/>
            <p:nvPr/>
          </p:nvSpPr>
          <p:spPr bwMode="auto">
            <a:xfrm rot="10800000">
              <a:off x="6929454" y="3214336"/>
              <a:ext cx="1285884" cy="286102"/>
            </a:xfrm>
            <a:prstGeom prst="round2SameRect">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TextBox 15"/>
            <p:cNvSpPr txBox="1"/>
            <p:nvPr/>
          </p:nvSpPr>
          <p:spPr>
            <a:xfrm>
              <a:off x="7072330" y="3161884"/>
              <a:ext cx="1143008" cy="338554"/>
            </a:xfrm>
            <a:prstGeom prst="rect">
              <a:avLst/>
            </a:prstGeom>
            <a:noFill/>
          </p:spPr>
          <p:txBody>
            <a:bodyPr>
              <a:spAutoFit/>
            </a:bodyPr>
            <a:lstStyle/>
            <a:p>
              <a:pPr>
                <a:defRPr/>
              </a:pPr>
              <a:r>
                <a:rPr lang="zh-CN" altLang="en-US" sz="16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翻转课堂</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8125" y="285750"/>
            <a:ext cx="2376488" cy="523875"/>
          </a:xfrm>
        </p:spPr>
        <p:txBody>
          <a:bodyPr/>
          <a:lstStyle/>
          <a:p>
            <a:pPr>
              <a:defRPr/>
            </a:pPr>
            <a:r>
              <a:rPr smtClean="0"/>
              <a:t>自学检查</a:t>
            </a:r>
            <a:r>
              <a:rPr lang="en-US" altLang="zh-CN" smtClean="0"/>
              <a:t>2-2</a:t>
            </a:r>
            <a:endParaRPr dirty="0" smtClean="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请说出本章翻转课堂介绍的专题名称</a:t>
            </a:r>
            <a:endParaRPr lang="en-US" altLang="zh-CN" smtClean="0"/>
          </a:p>
          <a:p>
            <a:pPr>
              <a:defRPr/>
            </a:pPr>
            <a:r>
              <a:rPr lang="zh-CN" altLang="en-US" smtClean="0"/>
              <a:t>请介绍翻转课堂使用的案例和解决的问题</a:t>
            </a:r>
            <a:endParaRPr lang="en-US" altLang="zh-CN" dirty="0" smtClean="0"/>
          </a:p>
        </p:txBody>
      </p:sp>
      <p:grpSp>
        <p:nvGrpSpPr>
          <p:cNvPr id="20485" name="组合 58"/>
          <p:cNvGrpSpPr>
            <a:grpSpLocks/>
          </p:cNvGrpSpPr>
          <p:nvPr/>
        </p:nvGrpSpPr>
        <p:grpSpPr bwMode="auto">
          <a:xfrm>
            <a:off x="114300" y="857250"/>
            <a:ext cx="958850" cy="430213"/>
            <a:chOff x="3643306" y="2500357"/>
            <a:chExt cx="958752" cy="430730"/>
          </a:xfrm>
        </p:grpSpPr>
        <p:pic>
          <p:nvPicPr>
            <p:cNvPr id="20486" name="Picture 6" descr="E:\设计支持\模板设计\T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06" y="2500357"/>
              <a:ext cx="463239" cy="4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sp>
        <p:nvSpPr>
          <p:cNvPr id="8" name="灯片编号占位符 7"/>
          <p:cNvSpPr>
            <a:spLocks noGrp="1"/>
          </p:cNvSpPr>
          <p:nvPr>
            <p:ph type="sldNum" sz="quarter" idx="10"/>
          </p:nvPr>
        </p:nvSpPr>
        <p:spPr/>
        <p:txBody>
          <a:bodyPr/>
          <a:lstStyle/>
          <a:p>
            <a:pPr>
              <a:defRPr/>
            </a:pPr>
            <a:fld id="{9D8A187A-3B3A-4903-8AEF-3D6060F837EC}" type="slidenum">
              <a:rPr lang="zh-CN" altLang="en-US" smtClean="0"/>
              <a:pPr>
                <a:defRPr/>
              </a:pPr>
              <a:t>10</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85113" y="285750"/>
            <a:ext cx="1079500" cy="523875"/>
          </a:xfrm>
        </p:spPr>
        <p:txBody>
          <a:bodyPr/>
          <a:lstStyle/>
          <a:p>
            <a:pPr>
              <a:defRPr/>
            </a:pPr>
            <a:r>
              <a:rPr lang="en-US" altLang="zh-CN" smtClean="0"/>
              <a:t>FAQ</a:t>
            </a:r>
            <a:endParaRPr lang="en-US"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在学习中遇到了哪些问题？</a:t>
            </a:r>
            <a:endParaRPr lang="en-US" altLang="zh-CN" smtClean="0"/>
          </a:p>
          <a:p>
            <a:pPr>
              <a:defRPr/>
            </a:pPr>
            <a:r>
              <a:rPr lang="zh-CN" altLang="en-US" smtClean="0"/>
              <a:t>如何解决的？</a:t>
            </a:r>
            <a:endParaRPr lang="zh-CN" altLang="en-US" dirty="0"/>
          </a:p>
        </p:txBody>
      </p:sp>
      <p:grpSp>
        <p:nvGrpSpPr>
          <p:cNvPr id="21509" name="组合 78"/>
          <p:cNvGrpSpPr>
            <a:grpSpLocks/>
          </p:cNvGrpSpPr>
          <p:nvPr/>
        </p:nvGrpSpPr>
        <p:grpSpPr bwMode="auto">
          <a:xfrm>
            <a:off x="71406" y="714356"/>
            <a:ext cx="1571625" cy="512762"/>
            <a:chOff x="4786314" y="4987922"/>
            <a:chExt cx="1571636" cy="512780"/>
          </a:xfrm>
        </p:grpSpPr>
        <p:sp>
          <p:nvSpPr>
            <p:cNvPr id="6" name="TextBox 5"/>
            <p:cNvSpPr txBox="1"/>
            <p:nvPr/>
          </p:nvSpPr>
          <p:spPr>
            <a:xfrm>
              <a:off x="5140328" y="5072062"/>
              <a:ext cx="1217622" cy="400064"/>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答疑解惑</a:t>
              </a:r>
            </a:p>
          </p:txBody>
        </p:sp>
        <p:pic>
          <p:nvPicPr>
            <p:cNvPr id="21511" name="Picture 16" descr="C:\Users\meng.zhang\Desktop\ACCP7.0模版图标规范\s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4" y="4987922"/>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灯片编号占位符 7"/>
          <p:cNvSpPr>
            <a:spLocks noGrp="1"/>
          </p:cNvSpPr>
          <p:nvPr>
            <p:ph type="sldNum" sz="quarter" idx="10"/>
          </p:nvPr>
        </p:nvSpPr>
        <p:spPr/>
        <p:txBody>
          <a:bodyPr/>
          <a:lstStyle/>
          <a:p>
            <a:pPr>
              <a:defRPr/>
            </a:pPr>
            <a:fld id="{9D8A187A-3B3A-4903-8AEF-3D6060F837EC}" type="slidenum">
              <a:rPr lang="zh-CN" altLang="en-US" smtClean="0"/>
              <a:pPr>
                <a:defRPr/>
              </a:pPr>
              <a:t>11</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588125" y="285750"/>
            <a:ext cx="2376488" cy="523875"/>
          </a:xfrm>
        </p:spPr>
        <p:txBody>
          <a:bodyPr/>
          <a:lstStyle/>
          <a:p>
            <a:pPr>
              <a:defRPr/>
            </a:pPr>
            <a:r>
              <a:rPr lang="en-US" altLang="zh-CN" smtClean="0"/>
              <a:t>15</a:t>
            </a:r>
            <a:r>
              <a:rPr smtClean="0"/>
              <a:t>分钟测评</a:t>
            </a:r>
            <a:endParaRPr dirty="0" smtClean="0"/>
          </a:p>
        </p:txBody>
      </p:sp>
      <p:sp>
        <p:nvSpPr>
          <p:cNvPr id="24579" name="内容占位符 2"/>
          <p:cNvSpPr>
            <a:spLocks noGrp="1"/>
          </p:cNvSpPr>
          <p:nvPr>
            <p:ph idx="1"/>
          </p:nvPr>
        </p:nvSpPr>
        <p:spPr>
          <a:xfrm>
            <a:off x="784225" y="1214438"/>
            <a:ext cx="7645400" cy="5143500"/>
          </a:xfrm>
        </p:spPr>
        <p:txBody>
          <a:bodyPr/>
          <a:lstStyle/>
          <a:p>
            <a:pPr>
              <a:defRPr/>
            </a:pPr>
            <a:r>
              <a:rPr lang="zh-CN" altLang="en-US" smtClean="0"/>
              <a:t>需求说明</a:t>
            </a:r>
          </a:p>
          <a:p>
            <a:pPr lvl="1">
              <a:defRPr/>
            </a:pPr>
            <a:r>
              <a:rPr lang="zh-CN" altLang="en-US" smtClean="0"/>
              <a:t>编写存储过程，根据输入雇员编号，修改该雇员薪水</a:t>
            </a:r>
            <a:endParaRPr lang="en-US" altLang="zh-CN" smtClean="0"/>
          </a:p>
          <a:p>
            <a:pPr lvl="1">
              <a:defRPr/>
            </a:pPr>
            <a:r>
              <a:rPr lang="zh-CN" altLang="en-US" smtClean="0"/>
              <a:t>薪水增加为原来的</a:t>
            </a:r>
            <a:r>
              <a:rPr lang="en-US" altLang="zh-CN" smtClean="0"/>
              <a:t>20%</a:t>
            </a:r>
          </a:p>
          <a:p>
            <a:pPr lvl="1">
              <a:defRPr/>
            </a:pPr>
            <a:r>
              <a:rPr lang="zh-CN" altLang="en-US" smtClean="0"/>
              <a:t>要有异常处理</a:t>
            </a:r>
            <a:endParaRPr lang="en-US" altLang="zh-CN" smtClean="0"/>
          </a:p>
          <a:p>
            <a:pPr lvl="1">
              <a:defRPr/>
            </a:pPr>
            <a:endParaRPr lang="en-US" altLang="zh-CN" smtClean="0"/>
          </a:p>
          <a:p>
            <a:pPr lvl="1">
              <a:defRPr/>
            </a:pPr>
            <a:endParaRPr lang="en-US" altLang="zh-CN" smtClean="0"/>
          </a:p>
          <a:p>
            <a:pPr lvl="1">
              <a:defRPr/>
            </a:pPr>
            <a:endParaRPr lang="en-US" altLang="zh-CN" smtClean="0"/>
          </a:p>
          <a:p>
            <a:pPr lvl="1">
              <a:defRPr/>
            </a:pPr>
            <a:endParaRPr lang="en-US" altLang="zh-CN" smtClean="0"/>
          </a:p>
          <a:p>
            <a:pPr>
              <a:defRPr/>
            </a:pPr>
            <a:r>
              <a:rPr lang="zh-CN" altLang="en-US" smtClean="0"/>
              <a:t>请大家合上书本，拿出笔，准备答卷</a:t>
            </a:r>
            <a:endParaRPr lang="en-US" altLang="zh-CN" smtClean="0"/>
          </a:p>
          <a:p>
            <a:pPr lvl="1">
              <a:defRPr/>
            </a:pPr>
            <a:endParaRPr lang="zh-CN" altLang="en-US" dirty="0" smtClean="0"/>
          </a:p>
        </p:txBody>
      </p:sp>
      <p:grpSp>
        <p:nvGrpSpPr>
          <p:cNvPr id="22533" name="组合 12"/>
          <p:cNvGrpSpPr>
            <a:grpSpLocks/>
          </p:cNvGrpSpPr>
          <p:nvPr/>
        </p:nvGrpSpPr>
        <p:grpSpPr bwMode="auto">
          <a:xfrm>
            <a:off x="142875" y="879475"/>
            <a:ext cx="928688" cy="406400"/>
            <a:chOff x="3786182" y="1192962"/>
            <a:chExt cx="928694" cy="406350"/>
          </a:xfrm>
        </p:grpSpPr>
        <p:sp>
          <p:nvSpPr>
            <p:cNvPr id="15" name="TextBox 14"/>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22540"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3214688" y="5786438"/>
            <a:ext cx="2786062" cy="428625"/>
            <a:chOff x="3714744" y="5143512"/>
            <a:chExt cx="2786082" cy="428628"/>
          </a:xfrm>
        </p:grpSpPr>
        <p:sp>
          <p:nvSpPr>
            <p:cNvPr id="12" name="圆角矩形 11"/>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TextBox 12"/>
            <p:cNvSpPr txBox="1"/>
            <p:nvPr/>
          </p:nvSpPr>
          <p:spPr bwMode="auto">
            <a:xfrm>
              <a:off x="3962396" y="5187962"/>
              <a:ext cx="2220928"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15</a:t>
              </a:r>
              <a:r>
                <a:rPr lang="zh-CN" altLang="en-US" sz="1600" b="1" spc="300" dirty="0">
                  <a:solidFill>
                    <a:srgbClr val="FBFFFE"/>
                  </a:solidFill>
                  <a:latin typeface="微软雅黑" pitchFamily="34" charset="-122"/>
                  <a:ea typeface="微软雅黑" pitchFamily="34" charset="-122"/>
                </a:rPr>
                <a:t>分钟</a:t>
              </a:r>
            </a:p>
          </p:txBody>
        </p:sp>
      </p:grpSp>
      <p:sp>
        <p:nvSpPr>
          <p:cNvPr id="11" name="灯片编号占位符 10"/>
          <p:cNvSpPr>
            <a:spLocks noGrp="1"/>
          </p:cNvSpPr>
          <p:nvPr>
            <p:ph type="sldNum" sz="quarter" idx="10"/>
          </p:nvPr>
        </p:nvSpPr>
        <p:spPr/>
        <p:txBody>
          <a:bodyPr/>
          <a:lstStyle/>
          <a:p>
            <a:pPr>
              <a:defRPr/>
            </a:pPr>
            <a:fld id="{9D8A187A-3B3A-4903-8AEF-3D6060F837EC}" type="slidenum">
              <a:rPr lang="zh-CN" altLang="en-US" smtClean="0"/>
              <a:pPr>
                <a:defRPr/>
              </a:pPr>
              <a:t>12</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2950" y="285750"/>
            <a:ext cx="1871663" cy="523875"/>
          </a:xfrm>
        </p:spPr>
        <p:txBody>
          <a:bodyPr/>
          <a:lstStyle/>
          <a:p>
            <a:pPr>
              <a:defRPr/>
            </a:pPr>
            <a:r>
              <a:rPr smtClean="0"/>
              <a:t>学员展示</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展示学习成果，分享学习心得体会</a:t>
            </a:r>
            <a:endParaRPr lang="en-US" altLang="zh-CN" smtClean="0"/>
          </a:p>
          <a:p>
            <a:pPr>
              <a:defRPr/>
            </a:pPr>
            <a:endParaRPr lang="zh-CN" altLang="en-US" dirty="0"/>
          </a:p>
        </p:txBody>
      </p:sp>
      <p:grpSp>
        <p:nvGrpSpPr>
          <p:cNvPr id="23557" name="组合 74"/>
          <p:cNvGrpSpPr>
            <a:grpSpLocks/>
          </p:cNvGrpSpPr>
          <p:nvPr/>
        </p:nvGrpSpPr>
        <p:grpSpPr bwMode="auto">
          <a:xfrm>
            <a:off x="88900" y="871538"/>
            <a:ext cx="1501775" cy="428625"/>
            <a:chOff x="857224" y="5105541"/>
            <a:chExt cx="1502753" cy="428628"/>
          </a:xfrm>
        </p:grpSpPr>
        <p:pic>
          <p:nvPicPr>
            <p:cNvPr id="23558" name="Picture 2" descr="C:\Users\meng.zhang\Desktop\ACCP7.0模版图标规范\doc_li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5105541"/>
              <a:ext cx="42862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143160" y="5119828"/>
              <a:ext cx="1216817" cy="40005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作品展示</a:t>
              </a:r>
            </a:p>
          </p:txBody>
        </p:sp>
      </p:grpSp>
      <p:sp>
        <p:nvSpPr>
          <p:cNvPr id="8" name="灯片编号占位符 7"/>
          <p:cNvSpPr>
            <a:spLocks noGrp="1"/>
          </p:cNvSpPr>
          <p:nvPr>
            <p:ph type="sldNum" sz="quarter" idx="10"/>
          </p:nvPr>
        </p:nvSpPr>
        <p:spPr/>
        <p:txBody>
          <a:bodyPr/>
          <a:lstStyle/>
          <a:p>
            <a:pPr>
              <a:defRPr/>
            </a:pPr>
            <a:fld id="{9D8A187A-3B3A-4903-8AEF-3D6060F837EC}" type="slidenum">
              <a:rPr lang="zh-CN" altLang="en-US" smtClean="0"/>
              <a:pPr>
                <a:defRPr/>
              </a:pPr>
              <a:t>13</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2950" y="285750"/>
            <a:ext cx="1871663" cy="523875"/>
          </a:xfrm>
        </p:spPr>
        <p:txBody>
          <a:bodyPr/>
          <a:lstStyle/>
          <a:p>
            <a:pPr>
              <a:defRPr/>
            </a:pPr>
            <a:r>
              <a:rPr smtClean="0"/>
              <a:t>互动讨论</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比较</a:t>
            </a:r>
            <a:r>
              <a:rPr lang="en-US" smtClean="0"/>
              <a:t>Oracle</a:t>
            </a:r>
            <a:r>
              <a:rPr lang="zh-CN" altLang="en-US" smtClean="0"/>
              <a:t>数据类型和</a:t>
            </a:r>
            <a:r>
              <a:rPr lang="en-US" smtClean="0"/>
              <a:t>PL/SQL</a:t>
            </a:r>
            <a:r>
              <a:rPr lang="zh-CN" altLang="en-US" smtClean="0"/>
              <a:t>数据类型，它们的区别是什么，请举例说明？</a:t>
            </a:r>
          </a:p>
          <a:p>
            <a:pPr>
              <a:defRPr/>
            </a:pPr>
            <a:r>
              <a:rPr lang="zh-CN" altLang="en-US" smtClean="0"/>
              <a:t>比较几种异常之间的区别和使用情况</a:t>
            </a:r>
          </a:p>
          <a:p>
            <a:pPr>
              <a:defRPr/>
            </a:pPr>
            <a:r>
              <a:rPr lang="zh-CN" altLang="en-US" smtClean="0"/>
              <a:t>思考</a:t>
            </a:r>
            <a:r>
              <a:rPr lang="en-US" smtClean="0"/>
              <a:t>PL/SQL</a:t>
            </a:r>
            <a:r>
              <a:rPr lang="zh-CN" altLang="en-US" smtClean="0"/>
              <a:t>中的编码规则要求，每种规则的目的</a:t>
            </a:r>
          </a:p>
          <a:p>
            <a:pPr>
              <a:defRPr/>
            </a:pPr>
            <a:r>
              <a:rPr lang="zh-CN" altLang="en-US" smtClean="0"/>
              <a:t>编写存储过程要注意哪些规则</a:t>
            </a:r>
            <a:endParaRPr lang="zh-CN" altLang="en-US" dirty="0"/>
          </a:p>
        </p:txBody>
      </p:sp>
      <p:grpSp>
        <p:nvGrpSpPr>
          <p:cNvPr id="24581" name="组合 72"/>
          <p:cNvGrpSpPr>
            <a:grpSpLocks/>
          </p:cNvGrpSpPr>
          <p:nvPr/>
        </p:nvGrpSpPr>
        <p:grpSpPr bwMode="auto">
          <a:xfrm>
            <a:off x="112713" y="857250"/>
            <a:ext cx="987425" cy="422275"/>
            <a:chOff x="1000100" y="1173499"/>
            <a:chExt cx="986586" cy="422603"/>
          </a:xfrm>
        </p:grpSpPr>
        <p:pic>
          <p:nvPicPr>
            <p:cNvPr id="24582" name="Picture 5" descr="E:\设计支持\模板设计\W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285607" y="1184621"/>
              <a:ext cx="70107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sp>
        <p:nvSpPr>
          <p:cNvPr id="8" name="灯片编号占位符 7"/>
          <p:cNvSpPr>
            <a:spLocks noGrp="1"/>
          </p:cNvSpPr>
          <p:nvPr>
            <p:ph type="sldNum" sz="quarter" idx="10"/>
          </p:nvPr>
        </p:nvSpPr>
        <p:spPr/>
        <p:txBody>
          <a:bodyPr/>
          <a:lstStyle/>
          <a:p>
            <a:pPr>
              <a:defRPr/>
            </a:pPr>
            <a:fld id="{9D8A187A-3B3A-4903-8AEF-3D6060F837EC}" type="slidenum">
              <a:rPr lang="zh-CN" altLang="en-US" smtClean="0"/>
              <a:pPr>
                <a:defRPr/>
              </a:pPr>
              <a:t>14</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357688" y="285750"/>
            <a:ext cx="4606925" cy="523875"/>
          </a:xfrm>
        </p:spPr>
        <p:txBody>
          <a:bodyPr/>
          <a:lstStyle/>
          <a:p>
            <a:pPr>
              <a:defRPr/>
            </a:pPr>
            <a:r>
              <a:rPr smtClean="0"/>
              <a:t>串讲：</a:t>
            </a:r>
            <a:r>
              <a:rPr lang="en-US" altLang="zh-CN" smtClean="0"/>
              <a:t>PL/SQL</a:t>
            </a:r>
            <a:r>
              <a:rPr smtClean="0"/>
              <a:t>的体系结构</a:t>
            </a:r>
            <a:endParaRPr dirty="0"/>
          </a:p>
        </p:txBody>
      </p:sp>
      <p:sp>
        <p:nvSpPr>
          <p:cNvPr id="28" name="内容占位符 27"/>
          <p:cNvSpPr>
            <a:spLocks noGrp="1"/>
          </p:cNvSpPr>
          <p:nvPr>
            <p:ph idx="1"/>
          </p:nvPr>
        </p:nvSpPr>
        <p:spPr>
          <a:xfrm>
            <a:off x="784225" y="1214438"/>
            <a:ext cx="7645400" cy="5143500"/>
          </a:xfrm>
        </p:spPr>
        <p:txBody>
          <a:bodyPr/>
          <a:lstStyle/>
          <a:p>
            <a:pPr>
              <a:defRPr/>
            </a:pPr>
            <a:r>
              <a:rPr lang="en-US" altLang="zh-CN" dirty="0" smtClean="0"/>
              <a:t>PL/SQL </a:t>
            </a:r>
            <a:r>
              <a:rPr lang="zh-CN" altLang="en-US" dirty="0" smtClean="0"/>
              <a:t>是过程语言</a:t>
            </a:r>
            <a:r>
              <a:rPr lang="en-US" altLang="zh-CN" dirty="0" smtClean="0"/>
              <a:t>(Procedural Language)</a:t>
            </a:r>
            <a:r>
              <a:rPr lang="zh-CN" altLang="en-US" dirty="0" smtClean="0"/>
              <a:t>与结构化查询语言</a:t>
            </a:r>
            <a:r>
              <a:rPr lang="en-US" altLang="zh-CN" dirty="0" smtClean="0"/>
              <a:t>(SQL)</a:t>
            </a:r>
            <a:r>
              <a:rPr lang="zh-CN" altLang="en-US" dirty="0" smtClean="0"/>
              <a:t>结合而成的编程语言</a:t>
            </a:r>
            <a:endParaRPr lang="en-US" altLang="zh-CN" dirty="0" smtClean="0"/>
          </a:p>
          <a:p>
            <a:pPr>
              <a:defRPr/>
            </a:pPr>
            <a:r>
              <a:rPr lang="en-US" altLang="zh-CN" dirty="0" smtClean="0"/>
              <a:t>PL/SQL</a:t>
            </a:r>
            <a:r>
              <a:rPr lang="zh-CN" altLang="en-US" dirty="0" smtClean="0"/>
              <a:t>的工作原理</a:t>
            </a:r>
          </a:p>
          <a:p>
            <a:pPr lvl="1">
              <a:defRPr/>
            </a:pPr>
            <a:r>
              <a:rPr lang="en-US" altLang="zh-CN" dirty="0" smtClean="0"/>
              <a:t>PL/SQL</a:t>
            </a:r>
            <a:r>
              <a:rPr lang="zh-CN" altLang="en-US" dirty="0" smtClean="0"/>
              <a:t>引擎接受 </a:t>
            </a:r>
            <a:r>
              <a:rPr lang="en-US" altLang="zh-CN" dirty="0" smtClean="0"/>
              <a:t>PL/SQL </a:t>
            </a:r>
            <a:r>
              <a:rPr lang="zh-CN" altLang="en-US" dirty="0" smtClean="0"/>
              <a:t>块并对其进行编译执行</a:t>
            </a:r>
          </a:p>
          <a:p>
            <a:pPr lvl="1">
              <a:defRPr/>
            </a:pPr>
            <a:r>
              <a:rPr lang="zh-CN" altLang="en-US" dirty="0" smtClean="0"/>
              <a:t>该引擎执行所有过程语句</a:t>
            </a:r>
            <a:endParaRPr lang="en-US" altLang="zh-CN" dirty="0" smtClean="0"/>
          </a:p>
          <a:p>
            <a:pPr lvl="1">
              <a:defRPr/>
            </a:pPr>
            <a:r>
              <a:rPr lang="zh-CN" altLang="en-US" dirty="0" smtClean="0"/>
              <a:t>将</a:t>
            </a:r>
            <a:r>
              <a:rPr lang="en-US" altLang="zh-CN" dirty="0" smtClean="0"/>
              <a:t>SQL</a:t>
            </a:r>
            <a:r>
              <a:rPr lang="zh-CN" altLang="en-US" dirty="0" smtClean="0"/>
              <a:t>语句发送给</a:t>
            </a:r>
            <a:r>
              <a:rPr lang="en-US" altLang="zh-CN" dirty="0" smtClean="0"/>
              <a:t>Oracle</a:t>
            </a:r>
            <a:r>
              <a:rPr lang="zh-CN" altLang="en-US" dirty="0" smtClean="0"/>
              <a:t>的</a:t>
            </a:r>
            <a:r>
              <a:rPr lang="en-US" altLang="zh-CN" dirty="0" smtClean="0"/>
              <a:t>SQL</a:t>
            </a:r>
            <a:r>
              <a:rPr lang="zh-CN" altLang="en-US" dirty="0" smtClean="0"/>
              <a:t>语句执行器</a:t>
            </a:r>
            <a:endParaRPr lang="en-US" altLang="zh-CN" dirty="0" smtClean="0"/>
          </a:p>
          <a:p>
            <a:pPr>
              <a:defRPr/>
            </a:pPr>
            <a:endParaRPr lang="zh-CN" altLang="en-US" dirty="0"/>
          </a:p>
        </p:txBody>
      </p:sp>
      <p:sp>
        <p:nvSpPr>
          <p:cNvPr id="48192" name="Text Box 64"/>
          <p:cNvSpPr txBox="1">
            <a:spLocks noChangeArrowheads="1"/>
          </p:cNvSpPr>
          <p:nvPr/>
        </p:nvSpPr>
        <p:spPr bwMode="auto">
          <a:xfrm>
            <a:off x="928688" y="5929313"/>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ea typeface="黑体" pitchFamily="49" charset="-122"/>
              </a:rPr>
              <a:t>用户</a:t>
            </a:r>
          </a:p>
        </p:txBody>
      </p:sp>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4006850"/>
            <a:ext cx="4321175"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 name="AutoShape 6"/>
          <p:cNvSpPr>
            <a:spLocks noChangeArrowheads="1"/>
          </p:cNvSpPr>
          <p:nvPr/>
        </p:nvSpPr>
        <p:spPr bwMode="auto">
          <a:xfrm>
            <a:off x="6769100" y="5643563"/>
            <a:ext cx="2160588" cy="714375"/>
          </a:xfrm>
          <a:prstGeom prst="round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en-US" altLang="zh-CN" b="1" kern="0" dirty="0">
                <a:solidFill>
                  <a:schemeClr val="bg1"/>
                </a:solidFill>
                <a:latin typeface="Arial"/>
                <a:ea typeface="黑体"/>
              </a:rPr>
              <a:t>Oracle</a:t>
            </a:r>
            <a:r>
              <a:rPr lang="zh-CN" altLang="en-US" b="1" kern="0" dirty="0">
                <a:solidFill>
                  <a:schemeClr val="bg1"/>
                </a:solidFill>
                <a:latin typeface="Arial"/>
                <a:ea typeface="黑体"/>
              </a:rPr>
              <a:t>服务器</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执行</a:t>
            </a:r>
            <a:r>
              <a:rPr lang="en-US" altLang="zh-CN" b="1" kern="0" dirty="0">
                <a:solidFill>
                  <a:schemeClr val="bg1"/>
                </a:solidFill>
                <a:latin typeface="Arial"/>
                <a:ea typeface="黑体"/>
              </a:rPr>
              <a:t>SQL</a:t>
            </a:r>
            <a:r>
              <a:rPr lang="zh-CN" altLang="en-US" b="1" kern="0" dirty="0">
                <a:solidFill>
                  <a:schemeClr val="bg1"/>
                </a:solidFill>
                <a:latin typeface="Arial"/>
                <a:ea typeface="黑体"/>
              </a:rPr>
              <a:t>指令</a:t>
            </a:r>
          </a:p>
        </p:txBody>
      </p:sp>
      <p:pic>
        <p:nvPicPr>
          <p:cNvPr id="48189" name="Picture 61"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 y="4071938"/>
            <a:ext cx="1800225"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AutoShape 28"/>
          <p:cNvSpPr>
            <a:spLocks noChangeArrowheads="1"/>
          </p:cNvSpPr>
          <p:nvPr/>
        </p:nvSpPr>
        <p:spPr bwMode="auto">
          <a:xfrm>
            <a:off x="6786563" y="4214813"/>
            <a:ext cx="2019300" cy="714375"/>
          </a:xfrm>
          <a:prstGeom prst="wedgeRoundRectCallout">
            <a:avLst>
              <a:gd name="adj1" fmla="val -50274"/>
              <a:gd name="adj2" fmla="val -4295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en-US" altLang="zh-CN" b="1" kern="0" dirty="0">
                <a:solidFill>
                  <a:schemeClr val="bg1"/>
                </a:solidFill>
                <a:latin typeface="Arial"/>
                <a:ea typeface="黑体"/>
              </a:rPr>
              <a:t>PL/SQL</a:t>
            </a:r>
            <a:r>
              <a:rPr lang="zh-CN" altLang="en-US" b="1" kern="0" dirty="0">
                <a:solidFill>
                  <a:schemeClr val="bg1"/>
                </a:solidFill>
                <a:latin typeface="Arial"/>
                <a:ea typeface="黑体"/>
              </a:rPr>
              <a:t>引擎负责</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进行语句的传递</a:t>
            </a:r>
          </a:p>
        </p:txBody>
      </p:sp>
      <p:sp>
        <p:nvSpPr>
          <p:cNvPr id="10" name="灯片编号占位符 9"/>
          <p:cNvSpPr>
            <a:spLocks noGrp="1"/>
          </p:cNvSpPr>
          <p:nvPr>
            <p:ph type="sldNum" sz="quarter" idx="10"/>
          </p:nvPr>
        </p:nvSpPr>
        <p:spPr/>
        <p:txBody>
          <a:bodyPr/>
          <a:lstStyle/>
          <a:p>
            <a:pPr>
              <a:defRPr/>
            </a:pPr>
            <a:fld id="{9D8A187A-3B3A-4903-8AEF-3D6060F837EC}" type="slidenum">
              <a:rPr lang="zh-CN" altLang="en-US" smtClean="0"/>
              <a:pPr>
                <a:defRPr/>
              </a:pPr>
              <a:t>15</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89"/>
                                        </p:tgtEl>
                                        <p:attrNameLst>
                                          <p:attrName>style.visibility</p:attrName>
                                        </p:attrNameLst>
                                      </p:cBhvr>
                                      <p:to>
                                        <p:strVal val="visible"/>
                                      </p:to>
                                    </p:set>
                                    <p:animEffect transition="in" filter="blinds(horizontal)">
                                      <p:cBhvr>
                                        <p:cTn id="7" dur="500"/>
                                        <p:tgtEl>
                                          <p:spTgt spid="481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92"/>
                                        </p:tgtEl>
                                        <p:attrNameLst>
                                          <p:attrName>style.visibility</p:attrName>
                                        </p:attrNameLst>
                                      </p:cBhvr>
                                      <p:to>
                                        <p:strVal val="visible"/>
                                      </p:to>
                                    </p:set>
                                    <p:animEffect transition="in" filter="blinds(horizontal)">
                                      <p:cBhvr>
                                        <p:cTn id="10" dur="500"/>
                                        <p:tgtEl>
                                          <p:spTgt spid="48192"/>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checkerboard(across)">
                                      <p:cBhvr>
                                        <p:cTn id="14" dur="500"/>
                                        <p:tgtEl>
                                          <p:spTgt spid="26"/>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92" grpId="0"/>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784225" y="1214438"/>
            <a:ext cx="7645400" cy="5143500"/>
          </a:xfrm>
        </p:spPr>
        <p:txBody>
          <a:bodyPr/>
          <a:lstStyle/>
          <a:p>
            <a:pPr>
              <a:defRPr/>
            </a:pPr>
            <a:r>
              <a:rPr lang="en-US" altLang="zh-CN" dirty="0" smtClean="0"/>
              <a:t>PL/SQL </a:t>
            </a:r>
            <a:r>
              <a:rPr lang="zh-CN" altLang="en-US" dirty="0" smtClean="0"/>
              <a:t>块是构成 </a:t>
            </a:r>
            <a:r>
              <a:rPr lang="en-US" altLang="zh-CN" dirty="0" smtClean="0"/>
              <a:t>PL/SQL </a:t>
            </a:r>
            <a:r>
              <a:rPr lang="zh-CN" altLang="en-US" dirty="0" smtClean="0"/>
              <a:t>程序的基本单元</a:t>
            </a:r>
          </a:p>
          <a:p>
            <a:pPr>
              <a:defRPr/>
            </a:pPr>
            <a:r>
              <a:rPr lang="zh-CN" altLang="en-US" dirty="0" smtClean="0"/>
              <a:t>将逻辑上相关的声明和语句组合在一起</a:t>
            </a:r>
          </a:p>
          <a:p>
            <a:pPr>
              <a:defRPr/>
            </a:pPr>
            <a:r>
              <a:rPr lang="en-US" altLang="zh-CN" dirty="0" smtClean="0"/>
              <a:t>PL/SQL </a:t>
            </a:r>
            <a:r>
              <a:rPr lang="zh-CN" altLang="en-US" dirty="0" smtClean="0"/>
              <a:t>分为三个部分，声明部分、可执行部分和异常处理部分</a:t>
            </a:r>
            <a:r>
              <a:rPr lang="en-US" altLang="zh-CN" dirty="0" smtClean="0"/>
              <a:t>   </a:t>
            </a:r>
            <a:endParaRPr lang="zh-CN" altLang="en-US" dirty="0"/>
          </a:p>
        </p:txBody>
      </p:sp>
      <p:sp>
        <p:nvSpPr>
          <p:cNvPr id="9" name="AutoShape 5"/>
          <p:cNvSpPr>
            <a:spLocks noChangeArrowheads="1"/>
          </p:cNvSpPr>
          <p:nvPr/>
        </p:nvSpPr>
        <p:spPr bwMode="auto">
          <a:xfrm>
            <a:off x="2428875" y="3500438"/>
            <a:ext cx="4643438" cy="224790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indent="-223838">
              <a:buClr>
                <a:schemeClr val="folHlink"/>
              </a:buClr>
              <a:buSzPct val="60000"/>
              <a:tabLst>
                <a:tab pos="457200" algn="l"/>
                <a:tab pos="800100" algn="l"/>
                <a:tab pos="1257300" algn="l"/>
                <a:tab pos="1714500" algn="l"/>
              </a:tabLst>
              <a:defRPr/>
            </a:pPr>
            <a:r>
              <a:rPr lang="en-US" altLang="zh-CN" b="1" dirty="0">
                <a:solidFill>
                  <a:srgbClr val="0000FF"/>
                </a:solidFill>
                <a:latin typeface="+mn-lt"/>
                <a:ea typeface="宋体" charset="-122"/>
              </a:rPr>
              <a:t>[</a:t>
            </a:r>
            <a:r>
              <a:rPr lang="en-US" altLang="zh-CN" b="1" dirty="0" err="1">
                <a:solidFill>
                  <a:srgbClr val="0000FF"/>
                </a:solidFill>
                <a:latin typeface="+mn-lt"/>
                <a:ea typeface="宋体" charset="-122"/>
              </a:rPr>
              <a:t>DECLARE</a:t>
            </a:r>
            <a:r>
              <a:rPr lang="en-US" altLang="zh-CN" b="1" dirty="0">
                <a:solidFill>
                  <a:srgbClr val="0000FF"/>
                </a:solidFill>
                <a:latin typeface="+mn-lt"/>
                <a:ea typeface="宋体" charset="-122"/>
              </a:rPr>
              <a:t> </a:t>
            </a:r>
          </a:p>
          <a:p>
            <a:pPr marL="223838" indent="-223838">
              <a:buClr>
                <a:schemeClr val="folHlink"/>
              </a:buClr>
              <a:buSzPct val="60000"/>
              <a:tabLst>
                <a:tab pos="457200" algn="l"/>
                <a:tab pos="800100" algn="l"/>
                <a:tab pos="1257300" algn="l"/>
                <a:tab pos="1714500" algn="l"/>
              </a:tabLst>
              <a:defRPr/>
            </a:pPr>
            <a:r>
              <a:rPr lang="en-US" altLang="zh-CN" b="1" dirty="0">
                <a:solidFill>
                  <a:srgbClr val="0000FF"/>
                </a:solidFill>
                <a:latin typeface="+mn-lt"/>
                <a:ea typeface="宋体" charset="-122"/>
              </a:rPr>
              <a:t>         declarations]</a:t>
            </a:r>
          </a:p>
          <a:p>
            <a:pPr marL="223838" indent="-223838">
              <a:buClr>
                <a:schemeClr val="folHlink"/>
              </a:buClr>
              <a:buSzPct val="60000"/>
              <a:tabLst>
                <a:tab pos="457200" algn="l"/>
                <a:tab pos="800100" algn="l"/>
                <a:tab pos="1257300" algn="l"/>
                <a:tab pos="1714500" algn="l"/>
              </a:tabLst>
              <a:defRPr/>
            </a:pPr>
            <a:r>
              <a:rPr lang="en-US" altLang="zh-CN" b="1" dirty="0">
                <a:solidFill>
                  <a:srgbClr val="0000FF"/>
                </a:solidFill>
                <a:latin typeface="+mn-lt"/>
                <a:ea typeface="宋体" charset="-122"/>
              </a:rPr>
              <a:t> BEGIN</a:t>
            </a:r>
          </a:p>
          <a:p>
            <a:pPr marL="223838" indent="-223838">
              <a:buClr>
                <a:schemeClr val="folHlink"/>
              </a:buClr>
              <a:buSzPct val="60000"/>
              <a:tabLst>
                <a:tab pos="457200" algn="l"/>
                <a:tab pos="800100" algn="l"/>
                <a:tab pos="1257300" algn="l"/>
                <a:tab pos="1714500" algn="l"/>
              </a:tabLst>
              <a:defRPr/>
            </a:pPr>
            <a:r>
              <a:rPr lang="en-US" altLang="zh-CN" b="1" dirty="0">
                <a:solidFill>
                  <a:srgbClr val="0000FF"/>
                </a:solidFill>
                <a:latin typeface="+mn-lt"/>
                <a:ea typeface="宋体" charset="-122"/>
              </a:rPr>
              <a:t>         executable statements</a:t>
            </a:r>
          </a:p>
          <a:p>
            <a:pPr marL="223838" indent="-223838">
              <a:buClr>
                <a:schemeClr val="folHlink"/>
              </a:buClr>
              <a:buSzPct val="60000"/>
              <a:tabLst>
                <a:tab pos="457200" algn="l"/>
                <a:tab pos="800100" algn="l"/>
                <a:tab pos="1257300" algn="l"/>
                <a:tab pos="1714500" algn="l"/>
              </a:tabLst>
              <a:defRPr/>
            </a:pPr>
            <a:r>
              <a:rPr lang="en-US" altLang="zh-CN" b="1" dirty="0">
                <a:solidFill>
                  <a:srgbClr val="0000FF"/>
                </a:solidFill>
                <a:latin typeface="+mn-lt"/>
                <a:ea typeface="宋体" charset="-122"/>
              </a:rPr>
              <a:t> [EXCEPTION </a:t>
            </a:r>
          </a:p>
          <a:p>
            <a:pPr marL="223838" indent="-223838">
              <a:buClr>
                <a:schemeClr val="folHlink"/>
              </a:buClr>
              <a:buSzPct val="60000"/>
              <a:tabLst>
                <a:tab pos="457200" algn="l"/>
                <a:tab pos="800100" algn="l"/>
                <a:tab pos="1257300" algn="l"/>
                <a:tab pos="1714500" algn="l"/>
              </a:tabLst>
              <a:defRPr/>
            </a:pPr>
            <a:r>
              <a:rPr lang="en-US" altLang="zh-CN" b="1" dirty="0">
                <a:solidFill>
                  <a:srgbClr val="0000FF"/>
                </a:solidFill>
                <a:latin typeface="+mn-lt"/>
                <a:ea typeface="宋体" charset="-122"/>
              </a:rPr>
              <a:t>         handlers]</a:t>
            </a:r>
          </a:p>
          <a:p>
            <a:pPr marL="223838" indent="-223838">
              <a:buClr>
                <a:schemeClr val="folHlink"/>
              </a:buClr>
              <a:buSzPct val="60000"/>
              <a:tabLst>
                <a:tab pos="457200" algn="l"/>
                <a:tab pos="800100" algn="l"/>
                <a:tab pos="1257300" algn="l"/>
                <a:tab pos="1714500" algn="l"/>
              </a:tabLst>
              <a:defRPr/>
            </a:pPr>
            <a:r>
              <a:rPr lang="en-US" altLang="zh-CN" b="1" dirty="0">
                <a:solidFill>
                  <a:srgbClr val="0000FF"/>
                </a:solidFill>
                <a:latin typeface="+mn-lt"/>
                <a:ea typeface="宋体" charset="-122"/>
              </a:rPr>
              <a:t>END;</a:t>
            </a:r>
          </a:p>
        </p:txBody>
      </p:sp>
      <p:sp>
        <p:nvSpPr>
          <p:cNvPr id="12" name="Rectangle 58"/>
          <p:cNvSpPr>
            <a:spLocks noChangeArrowheads="1"/>
          </p:cNvSpPr>
          <p:nvPr/>
        </p:nvSpPr>
        <p:spPr bwMode="auto">
          <a:xfrm>
            <a:off x="900113" y="1303338"/>
            <a:ext cx="7488237" cy="504825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DECLARE</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a:t>
            </a:r>
            <a:r>
              <a:rPr lang="en-US" altLang="zh-CN" b="1" dirty="0" err="1">
                <a:solidFill>
                  <a:schemeClr val="accent5">
                    <a:lumMod val="10000"/>
                  </a:schemeClr>
                </a:solidFill>
                <a:ea typeface="宋体" charset="-122"/>
              </a:rPr>
              <a:t>qty_on_hand</a:t>
            </a:r>
            <a:r>
              <a:rPr lang="en-US" altLang="zh-CN" b="1" dirty="0">
                <a:solidFill>
                  <a:schemeClr val="accent5">
                    <a:lumMod val="10000"/>
                  </a:schemeClr>
                </a:solidFill>
                <a:ea typeface="宋体" charset="-122"/>
              </a:rPr>
              <a:t> NUMBER(5);</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BEGIN</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SELECT quantity INTO </a:t>
            </a:r>
            <a:r>
              <a:rPr lang="en-US" altLang="zh-CN" b="1" dirty="0" err="1">
                <a:solidFill>
                  <a:schemeClr val="accent5">
                    <a:lumMod val="10000"/>
                  </a:schemeClr>
                </a:solidFill>
                <a:ea typeface="宋体" charset="-122"/>
              </a:rPr>
              <a:t>qty_on_hand</a:t>
            </a:r>
            <a:endParaRPr lang="en-US" altLang="zh-CN" b="1" dirty="0">
              <a:solidFill>
                <a:schemeClr val="accent5">
                  <a:lumMod val="10000"/>
                </a:schemeClr>
              </a:solidFill>
              <a:ea typeface="宋体" charset="-122"/>
            </a:endParaRP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FROM Products</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WHERE product = </a:t>
            </a:r>
            <a:r>
              <a:rPr lang="en-US" altLang="en-US" b="1" dirty="0">
                <a:solidFill>
                  <a:schemeClr val="accent5">
                    <a:lumMod val="10000"/>
                  </a:schemeClr>
                </a:solidFill>
                <a:ea typeface="宋体" charset="-122"/>
              </a:rPr>
              <a:t>'</a:t>
            </a:r>
            <a:r>
              <a:rPr lang="zh-CN" altLang="en-US" b="1" dirty="0">
                <a:solidFill>
                  <a:schemeClr val="accent5">
                    <a:lumMod val="10000"/>
                  </a:schemeClr>
                </a:solidFill>
                <a:ea typeface="宋体" charset="-122"/>
              </a:rPr>
              <a:t>芭比娃娃</a:t>
            </a:r>
            <a:r>
              <a:rPr lang="en-US" altLang="zh-CN" b="1" dirty="0">
                <a:solidFill>
                  <a:schemeClr val="accent5">
                    <a:lumMod val="10000"/>
                  </a:schemeClr>
                </a:solidFill>
                <a:ea typeface="宋体" charset="-122"/>
              </a:rPr>
              <a:t>';</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IF </a:t>
            </a:r>
            <a:r>
              <a:rPr lang="en-US" altLang="zh-CN" b="1" dirty="0" err="1">
                <a:solidFill>
                  <a:schemeClr val="accent5">
                    <a:lumMod val="10000"/>
                  </a:schemeClr>
                </a:solidFill>
                <a:ea typeface="宋体" charset="-122"/>
              </a:rPr>
              <a:t>qty_on_hand</a:t>
            </a:r>
            <a:r>
              <a:rPr lang="en-US" altLang="zh-CN" b="1" dirty="0">
                <a:solidFill>
                  <a:schemeClr val="accent5">
                    <a:lumMod val="10000"/>
                  </a:schemeClr>
                </a:solidFill>
                <a:ea typeface="宋体" charset="-122"/>
              </a:rPr>
              <a:t> &gt; 0 THEN</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UPDATE Products SET quantity = quantity + 1</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WHERE product = '</a:t>
            </a:r>
            <a:r>
              <a:rPr lang="zh-CN" altLang="en-US" b="1" dirty="0">
                <a:solidFill>
                  <a:schemeClr val="accent5">
                    <a:lumMod val="10000"/>
                  </a:schemeClr>
                </a:solidFill>
                <a:ea typeface="宋体" charset="-122"/>
              </a:rPr>
              <a:t>芭比娃娃</a:t>
            </a:r>
            <a:r>
              <a:rPr lang="zh-CN" altLang="zh-CN" b="1" dirty="0">
                <a:solidFill>
                  <a:schemeClr val="accent5">
                    <a:lumMod val="10000"/>
                  </a:schemeClr>
                </a:solidFill>
                <a:ea typeface="宋体" charset="-122"/>
              </a:rPr>
              <a:t>'</a:t>
            </a:r>
            <a:r>
              <a:rPr lang="en-US" altLang="zh-CN" b="1" dirty="0">
                <a:solidFill>
                  <a:schemeClr val="accent5">
                    <a:lumMod val="10000"/>
                  </a:schemeClr>
                </a:solidFill>
                <a:ea typeface="宋体" charset="-122"/>
              </a:rPr>
              <a:t>;</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INSERT INTO </a:t>
            </a:r>
            <a:r>
              <a:rPr lang="en-US" altLang="zh-CN" b="1" dirty="0" err="1">
                <a:solidFill>
                  <a:schemeClr val="accent5">
                    <a:lumMod val="10000"/>
                  </a:schemeClr>
                </a:solidFill>
                <a:ea typeface="宋体" charset="-122"/>
              </a:rPr>
              <a:t>purchase_record</a:t>
            </a:r>
            <a:endParaRPr lang="en-US" altLang="zh-CN" b="1" dirty="0">
              <a:solidFill>
                <a:schemeClr val="accent5">
                  <a:lumMod val="10000"/>
                </a:schemeClr>
              </a:solidFill>
              <a:ea typeface="宋体" charset="-122"/>
            </a:endParaRP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VALUES ('</a:t>
            </a:r>
            <a:r>
              <a:rPr lang="zh-CN" altLang="en-US" b="1" dirty="0">
                <a:solidFill>
                  <a:schemeClr val="accent5">
                    <a:lumMod val="10000"/>
                  </a:schemeClr>
                </a:solidFill>
                <a:ea typeface="宋体" charset="-122"/>
              </a:rPr>
              <a:t>已购买芭比娃娃</a:t>
            </a:r>
            <a:r>
              <a:rPr lang="zh-CN" altLang="zh-CN" b="1" dirty="0">
                <a:solidFill>
                  <a:schemeClr val="accent5">
                    <a:lumMod val="10000"/>
                  </a:schemeClr>
                </a:solidFill>
                <a:ea typeface="宋体" charset="-122"/>
              </a:rPr>
              <a:t>'</a:t>
            </a:r>
            <a:r>
              <a:rPr lang="en-US" altLang="zh-CN" b="1" dirty="0">
                <a:solidFill>
                  <a:schemeClr val="accent5">
                    <a:lumMod val="10000"/>
                  </a:schemeClr>
                </a:solidFill>
                <a:ea typeface="宋体" charset="-122"/>
              </a:rPr>
              <a:t>, SYSDATE);</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END IF;</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COMMIT;</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EXCEPTION  /* </a:t>
            </a:r>
            <a:r>
              <a:rPr lang="zh-CN" altLang="en-US" b="1" dirty="0">
                <a:solidFill>
                  <a:schemeClr val="accent5">
                    <a:lumMod val="10000"/>
                  </a:schemeClr>
                </a:solidFill>
                <a:ea typeface="宋体" charset="-122"/>
              </a:rPr>
              <a:t>异常处理语句 *</a:t>
            </a:r>
            <a:r>
              <a:rPr lang="en-US" altLang="zh-CN" b="1" dirty="0">
                <a:solidFill>
                  <a:schemeClr val="accent5">
                    <a:lumMod val="10000"/>
                  </a:schemeClr>
                </a:solidFill>
                <a:ea typeface="宋体" charset="-122"/>
              </a:rPr>
              <a:t>/</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WHEN OTHERS THEN</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                 DBMS_OUTPUT.PUT_LINE('</a:t>
            </a:r>
            <a:r>
              <a:rPr lang="zh-CN" altLang="en-US" b="1" dirty="0">
                <a:solidFill>
                  <a:schemeClr val="accent5">
                    <a:lumMod val="10000"/>
                  </a:schemeClr>
                </a:solidFill>
                <a:ea typeface="宋体" charset="-122"/>
              </a:rPr>
              <a:t>出错</a:t>
            </a:r>
            <a:r>
              <a:rPr lang="en-US" altLang="zh-CN" b="1" dirty="0">
                <a:solidFill>
                  <a:schemeClr val="accent5">
                    <a:lumMod val="10000"/>
                  </a:schemeClr>
                </a:solidFill>
                <a:ea typeface="宋体" charset="-122"/>
              </a:rPr>
              <a:t>:'|| SQLERRM);  </a:t>
            </a:r>
          </a:p>
          <a:p>
            <a:pPr lvl="1" indent="-223838" defTabSz="723900">
              <a:buClr>
                <a:schemeClr val="folHlink"/>
              </a:buClr>
              <a:buSzPct val="60000"/>
              <a:tabLst>
                <a:tab pos="444500" algn="l"/>
              </a:tabLst>
              <a:defRPr/>
            </a:pPr>
            <a:r>
              <a:rPr lang="en-US" altLang="zh-CN" b="1" dirty="0">
                <a:solidFill>
                  <a:schemeClr val="accent5">
                    <a:lumMod val="10000"/>
                  </a:schemeClr>
                </a:solidFill>
                <a:ea typeface="宋体" charset="-122"/>
              </a:rPr>
              <a:t>END;</a:t>
            </a:r>
          </a:p>
        </p:txBody>
      </p:sp>
      <p:grpSp>
        <p:nvGrpSpPr>
          <p:cNvPr id="2" name="组合 15"/>
          <p:cNvGrpSpPr>
            <a:grpSpLocks/>
          </p:cNvGrpSpPr>
          <p:nvPr/>
        </p:nvGrpSpPr>
        <p:grpSpPr bwMode="auto">
          <a:xfrm>
            <a:off x="500063" y="3357563"/>
            <a:ext cx="1087437" cy="430212"/>
            <a:chOff x="3428992" y="5072074"/>
            <a:chExt cx="1358500" cy="538538"/>
          </a:xfrm>
        </p:grpSpPr>
        <p:pic>
          <p:nvPicPr>
            <p:cNvPr id="26639"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2" y="5072074"/>
              <a:ext cx="528254" cy="48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910912" y="5109831"/>
              <a:ext cx="876580" cy="50078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语法</a:t>
              </a:r>
            </a:p>
          </p:txBody>
        </p:sp>
      </p:grpSp>
      <p:sp>
        <p:nvSpPr>
          <p:cNvPr id="54274" name="Rectangle 2"/>
          <p:cNvSpPr>
            <a:spLocks noGrp="1" noChangeArrowheads="1"/>
          </p:cNvSpPr>
          <p:nvPr>
            <p:ph type="title"/>
          </p:nvPr>
        </p:nvSpPr>
        <p:spPr>
          <a:xfrm>
            <a:off x="5076825" y="285750"/>
            <a:ext cx="3887788" cy="523875"/>
          </a:xfrm>
        </p:spPr>
        <p:txBody>
          <a:bodyPr/>
          <a:lstStyle/>
          <a:p>
            <a:pPr>
              <a:defRPr/>
            </a:pPr>
            <a:r>
              <a:rPr smtClean="0"/>
              <a:t>串讲：</a:t>
            </a:r>
            <a:r>
              <a:rPr lang="en-US" altLang="zh-CN" smtClean="0"/>
              <a:t>PL/SQL</a:t>
            </a:r>
            <a:r>
              <a:rPr smtClean="0"/>
              <a:t>块简介</a:t>
            </a:r>
            <a:endParaRPr dirty="0"/>
          </a:p>
        </p:txBody>
      </p:sp>
      <p:sp>
        <p:nvSpPr>
          <p:cNvPr id="26632" name="TextBox 13"/>
          <p:cNvSpPr txBox="1">
            <a:spLocks noChangeArrowheads="1"/>
          </p:cNvSpPr>
          <p:nvPr/>
        </p:nvSpPr>
        <p:spPr bwMode="auto">
          <a:xfrm>
            <a:off x="1071563" y="714375"/>
            <a:ext cx="4357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5" name="Rectangle 59"/>
          <p:cNvSpPr>
            <a:spLocks noChangeArrowheads="1"/>
          </p:cNvSpPr>
          <p:nvPr/>
        </p:nvSpPr>
        <p:spPr bwMode="auto">
          <a:xfrm>
            <a:off x="1643063" y="1630363"/>
            <a:ext cx="3197225" cy="26511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Text Box 60"/>
          <p:cNvSpPr txBox="1">
            <a:spLocks noChangeArrowheads="1"/>
          </p:cNvSpPr>
          <p:nvPr/>
        </p:nvSpPr>
        <p:spPr bwMode="auto">
          <a:xfrm>
            <a:off x="5264150" y="1306513"/>
            <a:ext cx="2736850" cy="6223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声明部分定义变量、</a:t>
            </a:r>
            <a:endParaRPr lang="en-US" altLang="zh-CN" b="1" kern="0" dirty="0">
              <a:solidFill>
                <a:schemeClr val="bg1"/>
              </a:solidFill>
              <a:latin typeface="Arial"/>
              <a:ea typeface="黑体"/>
            </a:endParaRPr>
          </a:p>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游标和自定义异常</a:t>
            </a:r>
          </a:p>
        </p:txBody>
      </p:sp>
      <p:sp>
        <p:nvSpPr>
          <p:cNvPr id="19" name="Rectangle 61"/>
          <p:cNvSpPr>
            <a:spLocks noChangeArrowheads="1"/>
          </p:cNvSpPr>
          <p:nvPr/>
        </p:nvSpPr>
        <p:spPr bwMode="auto">
          <a:xfrm>
            <a:off x="1643063" y="2136775"/>
            <a:ext cx="5834062" cy="279241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62"/>
          <p:cNvSpPr txBox="1">
            <a:spLocks noChangeArrowheads="1"/>
          </p:cNvSpPr>
          <p:nvPr/>
        </p:nvSpPr>
        <p:spPr bwMode="auto">
          <a:xfrm>
            <a:off x="5572125" y="2571750"/>
            <a:ext cx="2736850" cy="6223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包含 </a:t>
            </a:r>
            <a:r>
              <a:rPr lang="en-US" altLang="en-US" b="1" kern="0" dirty="0">
                <a:solidFill>
                  <a:schemeClr val="bg1"/>
                </a:solidFill>
                <a:latin typeface="Arial"/>
                <a:ea typeface="黑体"/>
              </a:rPr>
              <a:t>SQL </a:t>
            </a:r>
            <a:r>
              <a:rPr lang="zh-CN" altLang="en-US" b="1" kern="0" dirty="0">
                <a:solidFill>
                  <a:schemeClr val="bg1"/>
                </a:solidFill>
                <a:latin typeface="Arial"/>
                <a:ea typeface="黑体"/>
              </a:rPr>
              <a:t>和 </a:t>
            </a:r>
            <a:r>
              <a:rPr lang="en-US" altLang="en-US" b="1" kern="0" dirty="0">
                <a:solidFill>
                  <a:schemeClr val="bg1"/>
                </a:solidFill>
                <a:latin typeface="Arial"/>
                <a:ea typeface="黑体"/>
              </a:rPr>
              <a:t>PL/SQL</a:t>
            </a:r>
          </a:p>
          <a:p>
            <a:pPr marL="285750" indent="-285750" eaLnBrk="0" hangingPunct="0">
              <a:lnSpc>
                <a:spcPct val="95000"/>
              </a:lnSpc>
              <a:spcBef>
                <a:spcPct val="20000"/>
              </a:spcBef>
              <a:buClr>
                <a:srgbClr val="233DA9"/>
              </a:buClr>
              <a:buSzPct val="80000"/>
              <a:defRPr/>
            </a:pPr>
            <a:r>
              <a:rPr lang="en-US" altLang="en-US" b="1" kern="0" dirty="0">
                <a:solidFill>
                  <a:schemeClr val="bg1"/>
                </a:solidFill>
                <a:latin typeface="Arial"/>
                <a:ea typeface="黑体"/>
              </a:rPr>
              <a:t> </a:t>
            </a:r>
            <a:r>
              <a:rPr lang="zh-CN" altLang="en-US" b="1" kern="0" dirty="0">
                <a:solidFill>
                  <a:schemeClr val="bg1"/>
                </a:solidFill>
                <a:latin typeface="Arial"/>
                <a:ea typeface="黑体"/>
              </a:rPr>
              <a:t>语句的可执行部分</a:t>
            </a:r>
          </a:p>
        </p:txBody>
      </p:sp>
      <p:sp>
        <p:nvSpPr>
          <p:cNvPr id="21" name="Rectangle 64"/>
          <p:cNvSpPr>
            <a:spLocks noChangeArrowheads="1"/>
          </p:cNvSpPr>
          <p:nvPr/>
        </p:nvSpPr>
        <p:spPr bwMode="auto">
          <a:xfrm>
            <a:off x="1643063" y="5214938"/>
            <a:ext cx="5842000" cy="50006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Text Box 63"/>
          <p:cNvSpPr txBox="1">
            <a:spLocks noChangeArrowheads="1"/>
          </p:cNvSpPr>
          <p:nvPr/>
        </p:nvSpPr>
        <p:spPr bwMode="auto">
          <a:xfrm>
            <a:off x="5651500" y="4581525"/>
            <a:ext cx="2736850" cy="6223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指定出现错误时</a:t>
            </a:r>
            <a:endParaRPr lang="en-US" altLang="zh-CN" b="1" kern="0" dirty="0">
              <a:solidFill>
                <a:schemeClr val="bg1"/>
              </a:solidFill>
              <a:latin typeface="Arial"/>
              <a:ea typeface="黑体"/>
            </a:endParaRPr>
          </a:p>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需要执行的操作</a:t>
            </a:r>
          </a:p>
        </p:txBody>
      </p:sp>
      <p:sp>
        <p:nvSpPr>
          <p:cNvPr id="17" name="灯片编号占位符 16"/>
          <p:cNvSpPr>
            <a:spLocks noGrp="1"/>
          </p:cNvSpPr>
          <p:nvPr>
            <p:ph type="sldNum" sz="quarter" idx="10"/>
          </p:nvPr>
        </p:nvSpPr>
        <p:spPr/>
        <p:txBody>
          <a:bodyPr/>
          <a:lstStyle/>
          <a:p>
            <a:pPr>
              <a:defRPr/>
            </a:pPr>
            <a:fld id="{9D8A187A-3B3A-4903-8AEF-3D6060F837EC}" type="slidenum">
              <a:rPr lang="zh-CN" altLang="en-US" smtClean="0"/>
              <a:pPr>
                <a:defRPr/>
              </a:pPr>
              <a:t>16</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iterate type="lt">
                                    <p:tmPct val="0"/>
                                  </p:iterate>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xit" presetSubtype="0" fill="hold" grpId="1" nodeType="click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par>
                                <p:cTn id="25" presetID="10" presetClass="exit" presetSubtype="0" fill="hold" grpId="1" nodeType="withEffect">
                                  <p:stCondLst>
                                    <p:cond delay="0"/>
                                  </p:stCondLst>
                                  <p:iterate type="lt">
                                    <p:tmPct val="0"/>
                                  </p:iterate>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iterate type="lt">
                                    <p:tmPct val="0"/>
                                  </p:iterate>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xit" presetSubtype="0" fill="hold" grpId="1" nodeType="clickEffect">
                                  <p:stCondLst>
                                    <p:cond delay="0"/>
                                  </p:stCondLst>
                                  <p:childTnLst>
                                    <p:animEffect transition="out" filter="fade">
                                      <p:cBhvr>
                                        <p:cTn id="39" dur="500"/>
                                        <p:tgtEl>
                                          <p:spTgt spid="19"/>
                                        </p:tgtEl>
                                      </p:cBhvr>
                                    </p:animEffect>
                                    <p:set>
                                      <p:cBhvr>
                                        <p:cTn id="40" dur="1" fill="hold">
                                          <p:stCondLst>
                                            <p:cond delay="499"/>
                                          </p:stCondLst>
                                        </p:cTn>
                                        <p:tgtEl>
                                          <p:spTgt spid="19"/>
                                        </p:tgtEl>
                                        <p:attrNameLst>
                                          <p:attrName>style.visibility</p:attrName>
                                        </p:attrNameLst>
                                      </p:cBhvr>
                                      <p:to>
                                        <p:strVal val="hidden"/>
                                      </p:to>
                                    </p:set>
                                  </p:childTnLst>
                                </p:cTn>
                              </p:par>
                              <p:par>
                                <p:cTn id="41" presetID="10" presetClass="exit" presetSubtype="0" fill="hold" grpId="1" nodeType="withEffect">
                                  <p:stCondLst>
                                    <p:cond delay="0"/>
                                  </p:stCondLst>
                                  <p:iterate type="lt">
                                    <p:tmPct val="0"/>
                                  </p:iterate>
                                  <p:childTnLst>
                                    <p:animEffect transition="out" filter="fade">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5" grpId="1" animBg="1"/>
      <p:bldP spid="16" grpId="0" animBg="1"/>
      <p:bldP spid="16" grpId="1" animBg="1"/>
      <p:bldP spid="19" grpId="0" animBg="1"/>
      <p:bldP spid="19" grpId="1" animBg="1"/>
      <p:bldP spid="20" grpId="0" animBg="1"/>
      <p:bldP spid="20" grpId="1" animBg="1"/>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003800" y="285750"/>
            <a:ext cx="3960813" cy="523875"/>
          </a:xfrm>
        </p:spPr>
        <p:txBody>
          <a:bodyPr/>
          <a:lstStyle/>
          <a:p>
            <a:pPr>
              <a:defRPr/>
            </a:pPr>
            <a:r>
              <a:rPr smtClean="0"/>
              <a:t>串讲： </a:t>
            </a:r>
            <a:r>
              <a:rPr lang="en-US" altLang="zh-CN" smtClean="0"/>
              <a:t>PL/SQL</a:t>
            </a:r>
            <a:r>
              <a:rPr smtClean="0"/>
              <a:t> 的优点 </a:t>
            </a:r>
            <a:endParaRPr dirty="0"/>
          </a:p>
        </p:txBody>
      </p:sp>
      <p:sp>
        <p:nvSpPr>
          <p:cNvPr id="14" name="内容占位符 13"/>
          <p:cNvSpPr>
            <a:spLocks noGrp="1"/>
          </p:cNvSpPr>
          <p:nvPr>
            <p:ph idx="1"/>
          </p:nvPr>
        </p:nvSpPr>
        <p:spPr>
          <a:xfrm>
            <a:off x="784224" y="1214438"/>
            <a:ext cx="7859741" cy="5143500"/>
          </a:xfrm>
        </p:spPr>
        <p:txBody>
          <a:bodyPr/>
          <a:lstStyle/>
          <a:p>
            <a:pPr>
              <a:defRPr/>
            </a:pPr>
            <a:r>
              <a:rPr lang="zh-CN" altLang="en-US" dirty="0" smtClean="0"/>
              <a:t>与 </a:t>
            </a:r>
            <a:r>
              <a:rPr lang="en-US" altLang="zh-CN" dirty="0" smtClean="0"/>
              <a:t>SQL </a:t>
            </a:r>
            <a:r>
              <a:rPr lang="zh-CN" altLang="en-US" dirty="0" smtClean="0"/>
              <a:t>紧密集成，简化数据处理</a:t>
            </a:r>
            <a:endParaRPr lang="en-US" altLang="zh-CN" dirty="0" smtClean="0"/>
          </a:p>
          <a:p>
            <a:pPr lvl="1">
              <a:defRPr/>
            </a:pPr>
            <a:r>
              <a:rPr lang="zh-CN" altLang="en-US" dirty="0" smtClean="0"/>
              <a:t>支持</a:t>
            </a:r>
            <a:r>
              <a:rPr lang="en-US" altLang="zh-CN" dirty="0" smtClean="0"/>
              <a:t>SQL</a:t>
            </a:r>
            <a:r>
              <a:rPr lang="zh-CN" altLang="en-US" dirty="0" smtClean="0"/>
              <a:t>，在 </a:t>
            </a:r>
            <a:r>
              <a:rPr lang="en-US" altLang="zh-CN" dirty="0" smtClean="0"/>
              <a:t>PL/SQL </a:t>
            </a:r>
            <a:r>
              <a:rPr lang="zh-CN" altLang="en-US" dirty="0" smtClean="0"/>
              <a:t>中可以使用</a:t>
            </a:r>
          </a:p>
          <a:p>
            <a:pPr lvl="2">
              <a:defRPr/>
            </a:pPr>
            <a:r>
              <a:rPr lang="zh-CN" altLang="en-US" dirty="0" smtClean="0"/>
              <a:t>数据操纵命令</a:t>
            </a:r>
          </a:p>
          <a:p>
            <a:pPr lvl="2">
              <a:defRPr/>
            </a:pPr>
            <a:r>
              <a:rPr lang="zh-CN" altLang="en-US" dirty="0" smtClean="0"/>
              <a:t>事务控制命令</a:t>
            </a:r>
          </a:p>
          <a:p>
            <a:pPr lvl="2">
              <a:defRPr/>
            </a:pPr>
            <a:r>
              <a:rPr lang="zh-CN" altLang="en-US" dirty="0" smtClean="0"/>
              <a:t>游标控制</a:t>
            </a:r>
          </a:p>
          <a:p>
            <a:pPr lvl="2">
              <a:defRPr/>
            </a:pPr>
            <a:r>
              <a:rPr lang="en-US" altLang="zh-CN" dirty="0" smtClean="0"/>
              <a:t>SQL </a:t>
            </a:r>
            <a:r>
              <a:rPr lang="zh-CN" altLang="en-US" dirty="0" smtClean="0"/>
              <a:t>函数和 </a:t>
            </a:r>
            <a:r>
              <a:rPr lang="en-US" altLang="zh-CN" dirty="0" smtClean="0"/>
              <a:t>SQL </a:t>
            </a:r>
            <a:r>
              <a:rPr lang="zh-CN" altLang="en-US" dirty="0" smtClean="0"/>
              <a:t>运算符</a:t>
            </a:r>
            <a:endParaRPr lang="en-US" altLang="zh-CN" dirty="0" smtClean="0"/>
          </a:p>
          <a:p>
            <a:pPr lvl="1">
              <a:defRPr/>
            </a:pPr>
            <a:r>
              <a:rPr lang="zh-CN" altLang="en-US" dirty="0" smtClean="0"/>
              <a:t>支持所有 </a:t>
            </a:r>
            <a:r>
              <a:rPr lang="en-US" altLang="zh-CN" dirty="0" smtClean="0"/>
              <a:t>SQL </a:t>
            </a:r>
            <a:r>
              <a:rPr lang="zh-CN" altLang="en-US" dirty="0" smtClean="0"/>
              <a:t>数据类型</a:t>
            </a:r>
            <a:endParaRPr lang="en-US" altLang="zh-CN" dirty="0" smtClean="0"/>
          </a:p>
          <a:p>
            <a:pPr lvl="1">
              <a:defRPr/>
            </a:pPr>
            <a:r>
              <a:rPr lang="zh-CN" altLang="en-US" dirty="0" smtClean="0"/>
              <a:t>支持 </a:t>
            </a:r>
            <a:r>
              <a:rPr lang="en-US" altLang="zh-CN" dirty="0" smtClean="0"/>
              <a:t>NULL </a:t>
            </a:r>
            <a:r>
              <a:rPr lang="zh-CN" altLang="en-US" dirty="0" smtClean="0"/>
              <a:t>值</a:t>
            </a:r>
          </a:p>
          <a:p>
            <a:pPr lvl="1">
              <a:defRPr/>
            </a:pPr>
            <a:r>
              <a:rPr lang="zh-CN" altLang="en-US" dirty="0" smtClean="0"/>
              <a:t>支持 </a:t>
            </a:r>
            <a:r>
              <a:rPr lang="en-US" altLang="zh-CN" dirty="0" smtClean="0"/>
              <a:t>%TYPE </a:t>
            </a:r>
            <a:r>
              <a:rPr lang="zh-CN" altLang="en-US" dirty="0" smtClean="0"/>
              <a:t>和 </a:t>
            </a:r>
            <a:r>
              <a:rPr lang="en-US" altLang="zh-CN" dirty="0" smtClean="0"/>
              <a:t>%ROWTYPE </a:t>
            </a:r>
            <a:r>
              <a:rPr lang="zh-CN" altLang="en-US" dirty="0" smtClean="0"/>
              <a:t>属性类型</a:t>
            </a:r>
          </a:p>
          <a:p>
            <a:pPr>
              <a:defRPr/>
            </a:pPr>
            <a:r>
              <a:rPr lang="zh-CN" altLang="en-US" dirty="0" smtClean="0"/>
              <a:t>更佳的性能，</a:t>
            </a:r>
            <a:r>
              <a:rPr lang="en-US" altLang="zh-CN" dirty="0" smtClean="0"/>
              <a:t>PL/SQL </a:t>
            </a:r>
            <a:r>
              <a:rPr lang="zh-CN" altLang="en-US" dirty="0" smtClean="0"/>
              <a:t>经过编译执行</a:t>
            </a:r>
          </a:p>
          <a:p>
            <a:pPr>
              <a:defRPr/>
            </a:pPr>
            <a:r>
              <a:rPr lang="zh-CN" altLang="en-US" dirty="0" smtClean="0"/>
              <a:t>支持面向对象编程 </a:t>
            </a:r>
            <a:r>
              <a:rPr lang="en-US" altLang="zh-CN" dirty="0" smtClean="0"/>
              <a:t>(OOP) </a:t>
            </a:r>
          </a:p>
          <a:p>
            <a:pPr lvl="1">
              <a:defRPr/>
            </a:pPr>
            <a:r>
              <a:rPr lang="zh-CN" altLang="en-US" dirty="0" smtClean="0"/>
              <a:t>安全性，可以通过存储过程限制用户对数据的访问</a:t>
            </a:r>
          </a:p>
          <a:p>
            <a:pPr>
              <a:defRPr/>
            </a:pPr>
            <a:endParaRPr lang="zh-CN" altLang="en-US" dirty="0" smtClean="0"/>
          </a:p>
          <a:p>
            <a:pPr>
              <a:defRPr/>
            </a:pPr>
            <a:endParaRPr lang="zh-CN" altLang="en-US" dirty="0" smtClean="0"/>
          </a:p>
        </p:txBody>
      </p:sp>
      <p:sp>
        <p:nvSpPr>
          <p:cNvPr id="5" name="灯片编号占位符 4"/>
          <p:cNvSpPr>
            <a:spLocks noGrp="1"/>
          </p:cNvSpPr>
          <p:nvPr>
            <p:ph type="sldNum" sz="quarter" idx="10"/>
          </p:nvPr>
        </p:nvSpPr>
        <p:spPr/>
        <p:txBody>
          <a:bodyPr/>
          <a:lstStyle/>
          <a:p>
            <a:pPr>
              <a:defRPr/>
            </a:pPr>
            <a:fld id="{9D8A187A-3B3A-4903-8AEF-3D6060F837EC}" type="slidenum">
              <a:rPr lang="zh-CN" altLang="en-US" smtClean="0"/>
              <a:pPr>
                <a:defRPr/>
              </a:pPr>
              <a:t>17</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5364163" y="285750"/>
            <a:ext cx="3600450" cy="523875"/>
          </a:xfrm>
        </p:spPr>
        <p:txBody>
          <a:bodyPr/>
          <a:lstStyle/>
          <a:p>
            <a:pPr>
              <a:defRPr/>
            </a:pPr>
            <a:r>
              <a:rPr smtClean="0"/>
              <a:t>串讲： </a:t>
            </a:r>
            <a:r>
              <a:rPr lang="en-US" altLang="zh-CN" smtClean="0"/>
              <a:t>PL/SQL</a:t>
            </a:r>
            <a:r>
              <a:rPr smtClean="0"/>
              <a:t>声明</a:t>
            </a:r>
            <a:endParaRPr dirty="0" smtClean="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声明</a:t>
            </a:r>
            <a:endParaRPr lang="en-US" altLang="zh-CN" smtClean="0"/>
          </a:p>
          <a:p>
            <a:pPr lvl="1">
              <a:defRPr/>
            </a:pPr>
            <a:r>
              <a:rPr lang="zh-CN" altLang="en-US" smtClean="0"/>
              <a:t>使用</a:t>
            </a:r>
            <a:r>
              <a:rPr lang="en-US" altLang="zh-CN" smtClean="0"/>
              <a:t>declare</a:t>
            </a:r>
            <a:r>
              <a:rPr lang="zh-CN" altLang="en-US" smtClean="0"/>
              <a:t>关键字</a:t>
            </a:r>
          </a:p>
          <a:p>
            <a:pPr lvl="1">
              <a:defRPr/>
            </a:pPr>
            <a:r>
              <a:rPr lang="zh-CN" altLang="en-US" smtClean="0"/>
              <a:t>用于定义变量或者常量</a:t>
            </a:r>
          </a:p>
          <a:p>
            <a:pPr lvl="1">
              <a:defRPr/>
            </a:pPr>
            <a:endParaRPr lang="zh-CN" altLang="en-US" smtClean="0"/>
          </a:p>
          <a:p>
            <a:pPr>
              <a:defRPr/>
            </a:pPr>
            <a:endParaRPr lang="zh-CN" altLang="en-US" smtClean="0"/>
          </a:p>
          <a:p>
            <a:pPr>
              <a:defRPr/>
            </a:pPr>
            <a:endParaRPr lang="zh-CN" altLang="en-US" smtClean="0"/>
          </a:p>
          <a:p>
            <a:pPr lvl="1">
              <a:defRPr/>
            </a:pPr>
            <a:endParaRPr lang="zh-CN" altLang="en-US" dirty="0" smtClean="0"/>
          </a:p>
        </p:txBody>
      </p:sp>
      <p:sp>
        <p:nvSpPr>
          <p:cNvPr id="11273" name="AutoShape 9"/>
          <p:cNvSpPr>
            <a:spLocks noChangeArrowheads="1"/>
          </p:cNvSpPr>
          <p:nvPr/>
        </p:nvSpPr>
        <p:spPr bwMode="auto">
          <a:xfrm>
            <a:off x="900113" y="2997200"/>
            <a:ext cx="7685087" cy="436563"/>
          </a:xfrm>
          <a:prstGeom prst="roundRect">
            <a:avLst>
              <a:gd name="adj" fmla="val 1666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5725" lvl="1" defTabSz="723900">
              <a:lnSpc>
                <a:spcPct val="120000"/>
              </a:lnSpc>
              <a:buClr>
                <a:schemeClr val="folHlink"/>
              </a:buClr>
              <a:buSzPct val="60000"/>
              <a:tabLst>
                <a:tab pos="85725" algn="l"/>
              </a:tabLst>
              <a:defRPr/>
            </a:pPr>
            <a:r>
              <a:rPr lang="en-US" altLang="zh-CN" b="1" dirty="0">
                <a:solidFill>
                  <a:schemeClr val="accent5">
                    <a:lumMod val="10000"/>
                  </a:schemeClr>
                </a:solidFill>
                <a:ea typeface="宋体" charset="-122"/>
              </a:rPr>
              <a:t>DECLARE variable_name [CONSTANT] type [NOT NULL] [:=value];</a:t>
            </a:r>
          </a:p>
        </p:txBody>
      </p:sp>
      <p:sp>
        <p:nvSpPr>
          <p:cNvPr id="11274" name="Line 10"/>
          <p:cNvSpPr>
            <a:spLocks noChangeShapeType="1"/>
          </p:cNvSpPr>
          <p:nvPr/>
        </p:nvSpPr>
        <p:spPr bwMode="auto">
          <a:xfrm flipH="1">
            <a:off x="1476375" y="3502025"/>
            <a:ext cx="0" cy="647700"/>
          </a:xfrm>
          <a:prstGeom prst="line">
            <a:avLst/>
          </a:prstGeom>
          <a:noFill/>
          <a:ln w="38100">
            <a:solidFill>
              <a:schemeClr val="tx1"/>
            </a:solidFill>
            <a:round/>
            <a:headEnd/>
            <a:tailEnd type="triangle" w="med" len="med"/>
          </a:ln>
          <a:effectLst/>
        </p:spPr>
        <p:txBody>
          <a:bodyPr/>
          <a:lstStyle/>
          <a:p>
            <a:pPr>
              <a:defRPr/>
            </a:pPr>
            <a:endParaRPr lang="zh-CN" altLang="en-US" sz="2000">
              <a:ln>
                <a:solidFill>
                  <a:schemeClr val="tx1"/>
                </a:solidFill>
              </a:ln>
              <a:solidFill>
                <a:srgbClr val="000000"/>
              </a:solidFill>
              <a:ea typeface="宋体" charset="-122"/>
            </a:endParaRPr>
          </a:p>
        </p:txBody>
      </p:sp>
      <p:sp>
        <p:nvSpPr>
          <p:cNvPr id="11275" name="AutoShape 11"/>
          <p:cNvSpPr>
            <a:spLocks noChangeArrowheads="1"/>
          </p:cNvSpPr>
          <p:nvPr/>
        </p:nvSpPr>
        <p:spPr bwMode="auto">
          <a:xfrm>
            <a:off x="900113" y="4221163"/>
            <a:ext cx="1295400" cy="36036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声明</a:t>
            </a:r>
          </a:p>
        </p:txBody>
      </p:sp>
      <p:sp>
        <p:nvSpPr>
          <p:cNvPr id="11276" name="Line 12"/>
          <p:cNvSpPr>
            <a:spLocks noChangeShapeType="1"/>
          </p:cNvSpPr>
          <p:nvPr/>
        </p:nvSpPr>
        <p:spPr bwMode="auto">
          <a:xfrm flipH="1">
            <a:off x="3059113" y="3502025"/>
            <a:ext cx="1587" cy="2232025"/>
          </a:xfrm>
          <a:prstGeom prst="line">
            <a:avLst/>
          </a:prstGeom>
          <a:noFill/>
          <a:ln w="38100">
            <a:solidFill>
              <a:schemeClr val="tx1"/>
            </a:solidFill>
            <a:round/>
            <a:headEnd/>
            <a:tailEnd type="triangle" w="med" len="med"/>
          </a:ln>
          <a:effectLst/>
        </p:spPr>
        <p:txBody>
          <a:bodyPr/>
          <a:lstStyle/>
          <a:p>
            <a:pPr>
              <a:defRPr/>
            </a:pPr>
            <a:endParaRPr lang="zh-CN" altLang="en-US" sz="2000">
              <a:ln>
                <a:solidFill>
                  <a:schemeClr val="tx1"/>
                </a:solidFill>
              </a:ln>
              <a:solidFill>
                <a:srgbClr val="000000"/>
              </a:solidFill>
              <a:ea typeface="宋体" charset="-122"/>
            </a:endParaRPr>
          </a:p>
        </p:txBody>
      </p:sp>
      <p:sp>
        <p:nvSpPr>
          <p:cNvPr id="11277" name="AutoShape 13"/>
          <p:cNvSpPr>
            <a:spLocks noChangeArrowheads="1"/>
          </p:cNvSpPr>
          <p:nvPr/>
        </p:nvSpPr>
        <p:spPr bwMode="auto">
          <a:xfrm>
            <a:off x="2411413" y="5734050"/>
            <a:ext cx="1295400" cy="50482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变量名称</a:t>
            </a:r>
          </a:p>
        </p:txBody>
      </p:sp>
      <p:sp>
        <p:nvSpPr>
          <p:cNvPr id="11278" name="Line 14"/>
          <p:cNvSpPr>
            <a:spLocks noChangeShapeType="1"/>
          </p:cNvSpPr>
          <p:nvPr/>
        </p:nvSpPr>
        <p:spPr bwMode="auto">
          <a:xfrm flipH="1">
            <a:off x="4643438" y="3502025"/>
            <a:ext cx="1587" cy="576263"/>
          </a:xfrm>
          <a:prstGeom prst="line">
            <a:avLst/>
          </a:prstGeom>
          <a:noFill/>
          <a:ln w="38100">
            <a:solidFill>
              <a:schemeClr val="tx1"/>
            </a:solidFill>
            <a:round/>
            <a:headEnd/>
            <a:tailEnd type="triangle" w="med" len="med"/>
          </a:ln>
          <a:effectLst/>
        </p:spPr>
        <p:txBody>
          <a:bodyPr/>
          <a:lstStyle/>
          <a:p>
            <a:pPr>
              <a:defRPr/>
            </a:pPr>
            <a:endParaRPr lang="zh-CN" altLang="en-US" sz="2000">
              <a:ln>
                <a:solidFill>
                  <a:schemeClr val="tx1"/>
                </a:solidFill>
              </a:ln>
              <a:solidFill>
                <a:srgbClr val="000000"/>
              </a:solidFill>
              <a:ea typeface="宋体" charset="-122"/>
            </a:endParaRPr>
          </a:p>
        </p:txBody>
      </p:sp>
      <p:sp>
        <p:nvSpPr>
          <p:cNvPr id="11279" name="AutoShape 15"/>
          <p:cNvSpPr>
            <a:spLocks noChangeArrowheads="1"/>
          </p:cNvSpPr>
          <p:nvPr/>
        </p:nvSpPr>
        <p:spPr bwMode="auto">
          <a:xfrm>
            <a:off x="3924300" y="4149725"/>
            <a:ext cx="1511300" cy="42227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是否为常量</a:t>
            </a:r>
          </a:p>
        </p:txBody>
      </p:sp>
      <p:sp>
        <p:nvSpPr>
          <p:cNvPr id="11280" name="Line 16"/>
          <p:cNvSpPr>
            <a:spLocks noChangeShapeType="1"/>
          </p:cNvSpPr>
          <p:nvPr/>
        </p:nvSpPr>
        <p:spPr bwMode="auto">
          <a:xfrm flipH="1">
            <a:off x="5651500" y="3502025"/>
            <a:ext cx="0" cy="2232025"/>
          </a:xfrm>
          <a:prstGeom prst="line">
            <a:avLst/>
          </a:prstGeom>
          <a:noFill/>
          <a:ln w="38100">
            <a:solidFill>
              <a:schemeClr val="tx1"/>
            </a:solidFill>
            <a:round/>
            <a:headEnd/>
            <a:tailEnd type="triangle" w="med" len="med"/>
          </a:ln>
          <a:effectLst/>
        </p:spPr>
        <p:txBody>
          <a:bodyPr/>
          <a:lstStyle/>
          <a:p>
            <a:pPr>
              <a:defRPr/>
            </a:pPr>
            <a:endParaRPr lang="zh-CN" altLang="en-US" sz="2000">
              <a:ln>
                <a:solidFill>
                  <a:schemeClr val="tx1"/>
                </a:solidFill>
              </a:ln>
              <a:solidFill>
                <a:srgbClr val="000000"/>
              </a:solidFill>
              <a:ea typeface="宋体" charset="-122"/>
            </a:endParaRPr>
          </a:p>
        </p:txBody>
      </p:sp>
      <p:sp>
        <p:nvSpPr>
          <p:cNvPr id="11281" name="AutoShape 17"/>
          <p:cNvSpPr>
            <a:spLocks noChangeArrowheads="1"/>
          </p:cNvSpPr>
          <p:nvPr/>
        </p:nvSpPr>
        <p:spPr bwMode="auto">
          <a:xfrm>
            <a:off x="4572000" y="5734050"/>
            <a:ext cx="1871663" cy="40957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变量的数据类型</a:t>
            </a:r>
          </a:p>
        </p:txBody>
      </p:sp>
      <p:sp>
        <p:nvSpPr>
          <p:cNvPr id="11282" name="Line 18"/>
          <p:cNvSpPr>
            <a:spLocks noChangeShapeType="1"/>
          </p:cNvSpPr>
          <p:nvPr/>
        </p:nvSpPr>
        <p:spPr bwMode="auto">
          <a:xfrm flipH="1">
            <a:off x="6659563" y="3502025"/>
            <a:ext cx="1587" cy="576263"/>
          </a:xfrm>
          <a:prstGeom prst="line">
            <a:avLst/>
          </a:prstGeom>
          <a:noFill/>
          <a:ln w="38100">
            <a:solidFill>
              <a:schemeClr val="tx1"/>
            </a:solidFill>
            <a:round/>
            <a:headEnd/>
            <a:tailEnd type="triangle" w="med" len="med"/>
          </a:ln>
          <a:effectLst/>
        </p:spPr>
        <p:txBody>
          <a:bodyPr/>
          <a:lstStyle/>
          <a:p>
            <a:pPr>
              <a:defRPr/>
            </a:pPr>
            <a:endParaRPr lang="zh-CN" altLang="en-US" sz="2000">
              <a:ln>
                <a:solidFill>
                  <a:schemeClr val="tx1"/>
                </a:solidFill>
              </a:ln>
              <a:solidFill>
                <a:srgbClr val="000000"/>
              </a:solidFill>
              <a:ea typeface="宋体" charset="-122"/>
            </a:endParaRPr>
          </a:p>
        </p:txBody>
      </p:sp>
      <p:sp>
        <p:nvSpPr>
          <p:cNvPr id="11283" name="AutoShape 19"/>
          <p:cNvSpPr>
            <a:spLocks noChangeArrowheads="1"/>
          </p:cNvSpPr>
          <p:nvPr/>
        </p:nvSpPr>
        <p:spPr bwMode="auto">
          <a:xfrm>
            <a:off x="5940425" y="4149725"/>
            <a:ext cx="1511300" cy="42227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是否为空</a:t>
            </a:r>
          </a:p>
        </p:txBody>
      </p:sp>
      <p:sp>
        <p:nvSpPr>
          <p:cNvPr id="11284" name="Line 20"/>
          <p:cNvSpPr>
            <a:spLocks noChangeShapeType="1"/>
          </p:cNvSpPr>
          <p:nvPr/>
        </p:nvSpPr>
        <p:spPr bwMode="auto">
          <a:xfrm>
            <a:off x="7739063" y="3573463"/>
            <a:ext cx="1587" cy="2160587"/>
          </a:xfrm>
          <a:prstGeom prst="line">
            <a:avLst/>
          </a:prstGeom>
          <a:noFill/>
          <a:ln w="38100">
            <a:solidFill>
              <a:schemeClr val="tx1"/>
            </a:solidFill>
            <a:round/>
            <a:headEnd/>
            <a:tailEnd type="triangle" w="med" len="med"/>
          </a:ln>
          <a:effectLst/>
        </p:spPr>
        <p:txBody>
          <a:bodyPr/>
          <a:lstStyle/>
          <a:p>
            <a:pPr>
              <a:defRPr/>
            </a:pPr>
            <a:endParaRPr lang="zh-CN" altLang="en-US" sz="2000">
              <a:ln>
                <a:solidFill>
                  <a:schemeClr val="tx1"/>
                </a:solidFill>
              </a:ln>
              <a:solidFill>
                <a:srgbClr val="000000"/>
              </a:solidFill>
              <a:ea typeface="宋体" charset="-122"/>
            </a:endParaRPr>
          </a:p>
        </p:txBody>
      </p:sp>
      <p:sp>
        <p:nvSpPr>
          <p:cNvPr id="11285" name="AutoShape 21"/>
          <p:cNvSpPr>
            <a:spLocks noChangeArrowheads="1"/>
          </p:cNvSpPr>
          <p:nvPr/>
        </p:nvSpPr>
        <p:spPr bwMode="auto">
          <a:xfrm>
            <a:off x="7019925" y="5805488"/>
            <a:ext cx="1511300" cy="4318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变量初始化</a:t>
            </a:r>
          </a:p>
        </p:txBody>
      </p:sp>
      <p:grpSp>
        <p:nvGrpSpPr>
          <p:cNvPr id="28690" name="组合 17"/>
          <p:cNvGrpSpPr>
            <a:grpSpLocks/>
          </p:cNvGrpSpPr>
          <p:nvPr/>
        </p:nvGrpSpPr>
        <p:grpSpPr bwMode="auto">
          <a:xfrm>
            <a:off x="114300" y="2386013"/>
            <a:ext cx="1000125" cy="400050"/>
            <a:chOff x="1000100" y="1801286"/>
            <a:chExt cx="1000132" cy="400110"/>
          </a:xfrm>
        </p:grpSpPr>
        <p:pic>
          <p:nvPicPr>
            <p:cNvPr id="28691"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21" name="灯片编号占位符 20"/>
          <p:cNvSpPr>
            <a:spLocks noGrp="1"/>
          </p:cNvSpPr>
          <p:nvPr>
            <p:ph type="sldNum" sz="quarter" idx="10"/>
          </p:nvPr>
        </p:nvSpPr>
        <p:spPr/>
        <p:txBody>
          <a:bodyPr/>
          <a:lstStyle/>
          <a:p>
            <a:pPr>
              <a:defRPr/>
            </a:pPr>
            <a:fld id="{9D8A187A-3B3A-4903-8AEF-3D6060F837EC}" type="slidenum">
              <a:rPr lang="zh-CN" altLang="en-US" smtClean="0"/>
              <a:pPr>
                <a:defRPr/>
              </a:pPr>
              <a:t>18</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73"/>
                                        </p:tgtEl>
                                        <p:attrNameLst>
                                          <p:attrName>style.visibility</p:attrName>
                                        </p:attrNameLst>
                                      </p:cBhvr>
                                      <p:to>
                                        <p:strVal val="visible"/>
                                      </p:to>
                                    </p:set>
                                    <p:animEffect transition="in" filter="wipe(left)">
                                      <p:cBhvr>
                                        <p:cTn id="7" dur="500"/>
                                        <p:tgtEl>
                                          <p:spTgt spid="1127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274"/>
                                        </p:tgtEl>
                                        <p:attrNameLst>
                                          <p:attrName>style.visibility</p:attrName>
                                        </p:attrNameLst>
                                      </p:cBhvr>
                                      <p:to>
                                        <p:strVal val="visible"/>
                                      </p:to>
                                    </p:set>
                                    <p:animEffect transition="in" filter="wipe(up)">
                                      <p:cBhvr>
                                        <p:cTn id="11" dur="500"/>
                                        <p:tgtEl>
                                          <p:spTgt spid="1127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275"/>
                                        </p:tgtEl>
                                        <p:attrNameLst>
                                          <p:attrName>style.visibility</p:attrName>
                                        </p:attrNameLst>
                                      </p:cBhvr>
                                      <p:to>
                                        <p:strVal val="visible"/>
                                      </p:to>
                                    </p:set>
                                    <p:animEffect transition="in" filter="wipe(left)">
                                      <p:cBhvr>
                                        <p:cTn id="15" dur="500"/>
                                        <p:tgtEl>
                                          <p:spTgt spid="1127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1276"/>
                                        </p:tgtEl>
                                        <p:attrNameLst>
                                          <p:attrName>style.visibility</p:attrName>
                                        </p:attrNameLst>
                                      </p:cBhvr>
                                      <p:to>
                                        <p:strVal val="visible"/>
                                      </p:to>
                                    </p:set>
                                    <p:animEffect transition="in" filter="wipe(up)">
                                      <p:cBhvr>
                                        <p:cTn id="19" dur="500"/>
                                        <p:tgtEl>
                                          <p:spTgt spid="1127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277"/>
                                        </p:tgtEl>
                                        <p:attrNameLst>
                                          <p:attrName>style.visibility</p:attrName>
                                        </p:attrNameLst>
                                      </p:cBhvr>
                                      <p:to>
                                        <p:strVal val="visible"/>
                                      </p:to>
                                    </p:set>
                                    <p:animEffect transition="in" filter="wipe(left)">
                                      <p:cBhvr>
                                        <p:cTn id="23" dur="500"/>
                                        <p:tgtEl>
                                          <p:spTgt spid="11277"/>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11278"/>
                                        </p:tgtEl>
                                        <p:attrNameLst>
                                          <p:attrName>style.visibility</p:attrName>
                                        </p:attrNameLst>
                                      </p:cBhvr>
                                      <p:to>
                                        <p:strVal val="visible"/>
                                      </p:to>
                                    </p:set>
                                    <p:animEffect transition="in" filter="wipe(up)">
                                      <p:cBhvr>
                                        <p:cTn id="27" dur="500"/>
                                        <p:tgtEl>
                                          <p:spTgt spid="1127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1279"/>
                                        </p:tgtEl>
                                        <p:attrNameLst>
                                          <p:attrName>style.visibility</p:attrName>
                                        </p:attrNameLst>
                                      </p:cBhvr>
                                      <p:to>
                                        <p:strVal val="visible"/>
                                      </p:to>
                                    </p:set>
                                    <p:animEffect transition="in" filter="wipe(left)">
                                      <p:cBhvr>
                                        <p:cTn id="31" dur="500"/>
                                        <p:tgtEl>
                                          <p:spTgt spid="11279"/>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11280"/>
                                        </p:tgtEl>
                                        <p:attrNameLst>
                                          <p:attrName>style.visibility</p:attrName>
                                        </p:attrNameLst>
                                      </p:cBhvr>
                                      <p:to>
                                        <p:strVal val="visible"/>
                                      </p:to>
                                    </p:set>
                                    <p:animEffect transition="in" filter="wipe(up)">
                                      <p:cBhvr>
                                        <p:cTn id="35" dur="500"/>
                                        <p:tgtEl>
                                          <p:spTgt spid="11280"/>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281"/>
                                        </p:tgtEl>
                                        <p:attrNameLst>
                                          <p:attrName>style.visibility</p:attrName>
                                        </p:attrNameLst>
                                      </p:cBhvr>
                                      <p:to>
                                        <p:strVal val="visible"/>
                                      </p:to>
                                    </p:set>
                                    <p:animEffect transition="in" filter="wipe(left)">
                                      <p:cBhvr>
                                        <p:cTn id="39" dur="500"/>
                                        <p:tgtEl>
                                          <p:spTgt spid="11281"/>
                                        </p:tgtEl>
                                      </p:cBhvr>
                                    </p:animEffect>
                                  </p:childTnLst>
                                </p:cTn>
                              </p:par>
                            </p:childTnLst>
                          </p:cTn>
                        </p:par>
                        <p:par>
                          <p:cTn id="40" fill="hold" nodeType="afterGroup">
                            <p:stCondLst>
                              <p:cond delay="4500"/>
                            </p:stCondLst>
                            <p:childTnLst>
                              <p:par>
                                <p:cTn id="41" presetID="22" presetClass="entr" presetSubtype="1" fill="hold" nodeType="afterEffect">
                                  <p:stCondLst>
                                    <p:cond delay="0"/>
                                  </p:stCondLst>
                                  <p:childTnLst>
                                    <p:set>
                                      <p:cBhvr>
                                        <p:cTn id="42" dur="1" fill="hold">
                                          <p:stCondLst>
                                            <p:cond delay="0"/>
                                          </p:stCondLst>
                                        </p:cTn>
                                        <p:tgtEl>
                                          <p:spTgt spid="11282"/>
                                        </p:tgtEl>
                                        <p:attrNameLst>
                                          <p:attrName>style.visibility</p:attrName>
                                        </p:attrNameLst>
                                      </p:cBhvr>
                                      <p:to>
                                        <p:strVal val="visible"/>
                                      </p:to>
                                    </p:set>
                                    <p:animEffect transition="in" filter="wipe(up)">
                                      <p:cBhvr>
                                        <p:cTn id="43" dur="500"/>
                                        <p:tgtEl>
                                          <p:spTgt spid="11282"/>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1283"/>
                                        </p:tgtEl>
                                        <p:attrNameLst>
                                          <p:attrName>style.visibility</p:attrName>
                                        </p:attrNameLst>
                                      </p:cBhvr>
                                      <p:to>
                                        <p:strVal val="visible"/>
                                      </p:to>
                                    </p:set>
                                    <p:animEffect transition="in" filter="wipe(left)">
                                      <p:cBhvr>
                                        <p:cTn id="47" dur="500"/>
                                        <p:tgtEl>
                                          <p:spTgt spid="11283"/>
                                        </p:tgtEl>
                                      </p:cBhvr>
                                    </p:animEffect>
                                  </p:childTnLst>
                                </p:cTn>
                              </p:par>
                            </p:childTnLst>
                          </p:cTn>
                        </p:par>
                        <p:par>
                          <p:cTn id="48" fill="hold" nodeType="afterGroup">
                            <p:stCondLst>
                              <p:cond delay="5500"/>
                            </p:stCondLst>
                            <p:childTnLst>
                              <p:par>
                                <p:cTn id="49" presetID="22" presetClass="entr" presetSubtype="1" fill="hold" nodeType="afterEffect">
                                  <p:stCondLst>
                                    <p:cond delay="0"/>
                                  </p:stCondLst>
                                  <p:childTnLst>
                                    <p:set>
                                      <p:cBhvr>
                                        <p:cTn id="50" dur="1" fill="hold">
                                          <p:stCondLst>
                                            <p:cond delay="0"/>
                                          </p:stCondLst>
                                        </p:cTn>
                                        <p:tgtEl>
                                          <p:spTgt spid="11284"/>
                                        </p:tgtEl>
                                        <p:attrNameLst>
                                          <p:attrName>style.visibility</p:attrName>
                                        </p:attrNameLst>
                                      </p:cBhvr>
                                      <p:to>
                                        <p:strVal val="visible"/>
                                      </p:to>
                                    </p:set>
                                    <p:animEffect transition="in" filter="wipe(up)">
                                      <p:cBhvr>
                                        <p:cTn id="51" dur="500"/>
                                        <p:tgtEl>
                                          <p:spTgt spid="11284"/>
                                        </p:tgtEl>
                                      </p:cBhvr>
                                    </p:animEffect>
                                  </p:childTnLst>
                                </p:cTn>
                              </p:par>
                            </p:childTnLst>
                          </p:cTn>
                        </p:par>
                        <p:par>
                          <p:cTn id="52" fill="hold" nodeType="afterGroup">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1285"/>
                                        </p:tgtEl>
                                        <p:attrNameLst>
                                          <p:attrName>style.visibility</p:attrName>
                                        </p:attrNameLst>
                                      </p:cBhvr>
                                      <p:to>
                                        <p:strVal val="visible"/>
                                      </p:to>
                                    </p:set>
                                    <p:animEffect transition="in" filter="wipe(left)">
                                      <p:cBhvr>
                                        <p:cTn id="55" dur="500"/>
                                        <p:tgtEl>
                                          <p:spTgt spid="11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nimBg="1"/>
      <p:bldP spid="11275" grpId="0" animBg="1"/>
      <p:bldP spid="11277" grpId="0" animBg="1"/>
      <p:bldP spid="11279" grpId="0" animBg="1"/>
      <p:bldP spid="11281" grpId="0" animBg="1"/>
      <p:bldP spid="11283" grpId="0" animBg="1"/>
      <p:bldP spid="112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156325" y="285750"/>
            <a:ext cx="2808288" cy="523875"/>
          </a:xfrm>
        </p:spPr>
        <p:txBody>
          <a:bodyPr/>
          <a:lstStyle/>
          <a:p>
            <a:pPr>
              <a:defRPr/>
            </a:pPr>
            <a:r>
              <a:rPr smtClean="0"/>
              <a:t>串讲：命名规则</a:t>
            </a:r>
            <a:endParaRPr dirty="0" smtClean="0"/>
          </a:p>
        </p:txBody>
      </p:sp>
      <p:sp>
        <p:nvSpPr>
          <p:cNvPr id="14" name="内容占位符 13"/>
          <p:cNvSpPr>
            <a:spLocks noGrp="1"/>
          </p:cNvSpPr>
          <p:nvPr>
            <p:ph idx="1"/>
          </p:nvPr>
        </p:nvSpPr>
        <p:spPr>
          <a:xfrm>
            <a:off x="784224" y="1214438"/>
            <a:ext cx="7859741" cy="5143500"/>
          </a:xfrm>
        </p:spPr>
        <p:txBody>
          <a:bodyPr/>
          <a:lstStyle/>
          <a:p>
            <a:pPr>
              <a:defRPr/>
            </a:pPr>
            <a:r>
              <a:rPr lang="zh-CN" altLang="en-US" dirty="0" smtClean="0"/>
              <a:t>变量命名规则</a:t>
            </a:r>
          </a:p>
          <a:p>
            <a:pPr lvl="1">
              <a:defRPr/>
            </a:pPr>
            <a:r>
              <a:rPr lang="zh-CN" altLang="en-US" dirty="0" smtClean="0"/>
              <a:t>变量名首字母必须是英文字母</a:t>
            </a:r>
            <a:endParaRPr lang="en-US" altLang="zh-CN" dirty="0" smtClean="0"/>
          </a:p>
          <a:p>
            <a:pPr lvl="1">
              <a:defRPr/>
            </a:pPr>
            <a:r>
              <a:rPr lang="zh-CN" altLang="en-US" dirty="0" smtClean="0"/>
              <a:t>其后可以是字母、数字或者特殊字符</a:t>
            </a:r>
            <a:r>
              <a:rPr lang="en-US" altLang="zh-CN" dirty="0" smtClean="0"/>
              <a:t>$</a:t>
            </a:r>
            <a:r>
              <a:rPr lang="zh-CN" altLang="en-US" dirty="0" smtClean="0"/>
              <a:t>、</a:t>
            </a:r>
            <a:r>
              <a:rPr lang="en-US" altLang="zh-CN" dirty="0" smtClean="0"/>
              <a:t>#</a:t>
            </a:r>
            <a:r>
              <a:rPr lang="zh-CN" altLang="en-US" dirty="0" smtClean="0"/>
              <a:t>和下划线</a:t>
            </a:r>
          </a:p>
          <a:p>
            <a:pPr lvl="1">
              <a:defRPr/>
            </a:pPr>
            <a:r>
              <a:rPr lang="zh-CN" altLang="en-US" dirty="0" smtClean="0"/>
              <a:t>变量名长度不超过</a:t>
            </a:r>
            <a:r>
              <a:rPr lang="en-US" altLang="zh-CN" dirty="0" smtClean="0"/>
              <a:t>30</a:t>
            </a:r>
            <a:r>
              <a:rPr lang="zh-CN" altLang="en-US" dirty="0" smtClean="0"/>
              <a:t>个字符</a:t>
            </a:r>
          </a:p>
          <a:p>
            <a:pPr lvl="1">
              <a:defRPr/>
            </a:pPr>
            <a:r>
              <a:rPr lang="zh-CN" altLang="en-US" dirty="0" smtClean="0"/>
              <a:t>变量名中不能有空格</a:t>
            </a:r>
            <a:endParaRPr lang="en-US" altLang="zh-CN" dirty="0" smtClean="0"/>
          </a:p>
          <a:p>
            <a:pPr lvl="1">
              <a:defRPr/>
            </a:pPr>
            <a:r>
              <a:rPr lang="zh-CN" altLang="en-US" dirty="0" smtClean="0"/>
              <a:t>不能是</a:t>
            </a:r>
            <a:r>
              <a:rPr lang="en-US" altLang="en-US" dirty="0" smtClean="0"/>
              <a:t>SQL</a:t>
            </a:r>
            <a:r>
              <a:rPr lang="zh-CN" altLang="en-US" dirty="0" smtClean="0"/>
              <a:t>保留字</a:t>
            </a:r>
          </a:p>
          <a:p>
            <a:pPr lvl="1">
              <a:defRPr/>
            </a:pPr>
            <a:endParaRPr lang="zh-CN" altLang="en-US" dirty="0" smtClean="0"/>
          </a:p>
        </p:txBody>
      </p:sp>
      <p:graphicFrame>
        <p:nvGraphicFramePr>
          <p:cNvPr id="16" name="Group 29"/>
          <p:cNvGraphicFramePr>
            <a:graphicFrameLocks noGrp="1"/>
          </p:cNvGraphicFramePr>
          <p:nvPr/>
        </p:nvGraphicFramePr>
        <p:xfrm>
          <a:off x="1571625" y="3857628"/>
          <a:ext cx="6500813" cy="2899366"/>
        </p:xfrm>
        <a:graphic>
          <a:graphicData uri="http://schemas.openxmlformats.org/drawingml/2006/table">
            <a:tbl>
              <a:tblPr firstRow="1" bandRow="1">
                <a:tableStyleId>{5C22544A-7EE6-4342-B048-85BDC9FD1C3A}</a:tableStyleId>
              </a:tblPr>
              <a:tblGrid>
                <a:gridCol w="1785938"/>
                <a:gridCol w="2500313"/>
                <a:gridCol w="2214562"/>
              </a:tblGrid>
              <a:tr h="30487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标</a:t>
                      </a:r>
                      <a:r>
                        <a:rPr kumimoji="0" lang="en-US"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 </a:t>
                      </a: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识</a:t>
                      </a:r>
                      <a:r>
                        <a:rPr kumimoji="0" lang="en-US"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 </a:t>
                      </a: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符</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命名规则</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例</a:t>
                      </a:r>
                      <a:r>
                        <a:rPr kumimoji="0" lang="en-US"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  </a:t>
                      </a: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子</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33806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程序变量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v_name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v_student_name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8574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程序常量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c_name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c_company_name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93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游标变量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cursor_name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cursor_emp</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90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异常标志</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err="1" smtClean="0">
                          <a:ln>
                            <a:noFill/>
                          </a:ln>
                          <a:solidFill>
                            <a:schemeClr val="dk1"/>
                          </a:solidFill>
                          <a:effectLst/>
                          <a:latin typeface="+mn-lt"/>
                          <a:ea typeface="+mn-ea"/>
                          <a:cs typeface="+mn-cs"/>
                        </a:rPr>
                        <a:t>e_name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e_too_many</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901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表类型</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err="1" smtClean="0">
                          <a:ln>
                            <a:noFill/>
                          </a:ln>
                          <a:solidFill>
                            <a:schemeClr val="dk1"/>
                          </a:solidFill>
                          <a:effectLst/>
                          <a:latin typeface="+mn-lt"/>
                          <a:ea typeface="+mn-ea"/>
                          <a:cs typeface="+mn-cs"/>
                        </a:rPr>
                        <a:t>name_table_type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emp_record_type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393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表</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err="1" smtClean="0">
                          <a:ln>
                            <a:noFill/>
                          </a:ln>
                          <a:solidFill>
                            <a:schemeClr val="dk1"/>
                          </a:solidFill>
                          <a:effectLst/>
                          <a:latin typeface="+mn-lt"/>
                          <a:ea typeface="+mn-ea"/>
                          <a:cs typeface="+mn-cs"/>
                        </a:rPr>
                        <a:t>name_table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emp_table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760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记录类型</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err="1" smtClean="0">
                          <a:ln>
                            <a:noFill/>
                          </a:ln>
                          <a:solidFill>
                            <a:schemeClr val="dk1"/>
                          </a:solidFill>
                          <a:effectLst/>
                          <a:latin typeface="+mn-lt"/>
                          <a:ea typeface="+mn-ea"/>
                          <a:cs typeface="+mn-cs"/>
                        </a:rPr>
                        <a:t>name_record</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emp_record</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5718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绑定变量</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g_name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err="1" smtClean="0">
                          <a:ln>
                            <a:noFill/>
                          </a:ln>
                          <a:solidFill>
                            <a:schemeClr val="dk1"/>
                          </a:solidFill>
                          <a:effectLst/>
                          <a:latin typeface="+mn-lt"/>
                          <a:ea typeface="+mn-ea"/>
                          <a:cs typeface="+mn-cs"/>
                        </a:rPr>
                        <a:t>g_year_sal</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6" name="灯片编号占位符 5"/>
          <p:cNvSpPr>
            <a:spLocks noGrp="1"/>
          </p:cNvSpPr>
          <p:nvPr>
            <p:ph type="sldNum" sz="quarter" idx="10"/>
          </p:nvPr>
        </p:nvSpPr>
        <p:spPr/>
        <p:txBody>
          <a:bodyPr/>
          <a:lstStyle/>
          <a:p>
            <a:pPr>
              <a:defRPr/>
            </a:pPr>
            <a:fld id="{9D8A187A-3B3A-4903-8AEF-3D6060F837EC}" type="slidenum">
              <a:rPr lang="zh-CN" altLang="en-US" smtClean="0"/>
              <a:pPr>
                <a:defRPr/>
              </a:pPr>
              <a:t>19</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5206" y="285728"/>
            <a:ext cx="1749406" cy="523220"/>
          </a:xfrm>
        </p:spPr>
        <p:txBody>
          <a:bodyPr/>
          <a:lstStyle/>
          <a:p>
            <a:r>
              <a:rPr altLang="en-US" dirty="0" smtClean="0"/>
              <a:t>预习检查</a:t>
            </a:r>
            <a:endParaRPr lang="zh-CN" altLang="en-US" dirty="0"/>
          </a:p>
        </p:txBody>
      </p:sp>
      <p:sp>
        <p:nvSpPr>
          <p:cNvPr id="3" name="内容占位符 2"/>
          <p:cNvSpPr>
            <a:spLocks noGrp="1"/>
          </p:cNvSpPr>
          <p:nvPr>
            <p:ph idx="1"/>
          </p:nvPr>
        </p:nvSpPr>
        <p:spPr/>
        <p:txBody>
          <a:bodyPr/>
          <a:lstStyle/>
          <a:p>
            <a:pPr eaLnBrk="1" hangingPunct="1">
              <a:defRPr/>
            </a:pPr>
            <a:r>
              <a:rPr lang="zh-CN" altLang="en-US" dirty="0" smtClean="0"/>
              <a:t>比较</a:t>
            </a:r>
            <a:r>
              <a:rPr lang="en-US" altLang="zh-CN" dirty="0" smtClean="0"/>
              <a:t>Oracle</a:t>
            </a:r>
            <a:r>
              <a:rPr lang="zh-CN" altLang="en-US" dirty="0" smtClean="0"/>
              <a:t>数据类型 与 </a:t>
            </a:r>
            <a:r>
              <a:rPr lang="en-US" altLang="zh-CN" dirty="0" smtClean="0"/>
              <a:t>PL/SQL</a:t>
            </a:r>
            <a:r>
              <a:rPr lang="zh-CN" altLang="en-US" dirty="0" smtClean="0"/>
              <a:t>数据类型，举例说明二者的区别</a:t>
            </a:r>
            <a:endParaRPr lang="en-US" altLang="zh-CN" dirty="0" smtClean="0"/>
          </a:p>
          <a:p>
            <a:pPr eaLnBrk="1" hangingPunct="1">
              <a:defRPr/>
            </a:pPr>
            <a:r>
              <a:rPr lang="en-US" altLang="zh-CN" dirty="0" smtClean="0"/>
              <a:t>Oracle</a:t>
            </a:r>
            <a:r>
              <a:rPr lang="zh-CN" altLang="en-US" dirty="0" smtClean="0"/>
              <a:t>预定义的异常有哪些？请写出异常处理的关键字</a:t>
            </a:r>
            <a:endParaRPr lang="en-US" altLang="zh-CN" dirty="0" smtClean="0"/>
          </a:p>
          <a:p>
            <a:pPr eaLnBrk="1" hangingPunct="1">
              <a:defRPr/>
            </a:pPr>
            <a:r>
              <a:rPr lang="zh-CN" altLang="en-US" dirty="0" smtClean="0"/>
              <a:t>什么是游标？有哪几种游标？</a:t>
            </a:r>
            <a:endParaRPr lang="en-US" altLang="zh-CN" dirty="0" smtClean="0"/>
          </a:p>
          <a:p>
            <a:pPr eaLnBrk="1" hangingPunct="1">
              <a:defRPr/>
            </a:pPr>
            <a:r>
              <a:rPr lang="zh-CN" altLang="en-US" dirty="0" smtClean="0"/>
              <a:t>如何在</a:t>
            </a:r>
            <a:r>
              <a:rPr lang="en-US" altLang="zh-CN" dirty="0" smtClean="0"/>
              <a:t>PL/SQL</a:t>
            </a:r>
            <a:r>
              <a:rPr lang="zh-CN" altLang="en-US" dirty="0" smtClean="0"/>
              <a:t>程序中调用存储过程？</a:t>
            </a:r>
            <a:endParaRPr lang="en-US" altLang="zh-CN" dirty="0" smtClean="0"/>
          </a:p>
          <a:p>
            <a:endParaRPr lang="zh-CN" altLang="en-US" dirty="0"/>
          </a:p>
        </p:txBody>
      </p:sp>
      <p:grpSp>
        <p:nvGrpSpPr>
          <p:cNvPr id="5" name="组合 4"/>
          <p:cNvGrpSpPr>
            <a:grpSpLocks/>
          </p:cNvGrpSpPr>
          <p:nvPr/>
        </p:nvGrpSpPr>
        <p:grpSpPr bwMode="auto">
          <a:xfrm>
            <a:off x="0" y="600075"/>
            <a:ext cx="1619250" cy="736600"/>
            <a:chOff x="0" y="600123"/>
            <a:chExt cx="1619672" cy="736273"/>
          </a:xfrm>
        </p:grpSpPr>
        <p:sp>
          <p:nvSpPr>
            <p:cNvPr id="6" name="TextBox 5"/>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集中测试</a:t>
              </a:r>
            </a:p>
          </p:txBody>
        </p:sp>
        <p:pic>
          <p:nvPicPr>
            <p:cNvPr id="7" name="Picture 16" descr="C:\Users\meng.zhang\Desktop\ACCP7.0模版图标规范\s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C:\Users\meng.zhang\Desktop\ACCP7.0模版图标规范\us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灯片编号占位符 8"/>
          <p:cNvSpPr>
            <a:spLocks noGrp="1"/>
          </p:cNvSpPr>
          <p:nvPr>
            <p:ph type="sldNum" sz="quarter" idx="10"/>
          </p:nvPr>
        </p:nvSpPr>
        <p:spPr/>
        <p:txBody>
          <a:bodyPr/>
          <a:lstStyle/>
          <a:p>
            <a:pPr>
              <a:defRPr/>
            </a:pPr>
            <a:fld id="{9D8A187A-3B3A-4903-8AEF-3D6060F837EC}" type="slidenum">
              <a:rPr lang="zh-CN" altLang="en-US" smtClean="0"/>
              <a:pPr>
                <a:defRPr/>
              </a:pPr>
              <a:t>2</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57688" y="285750"/>
            <a:ext cx="4606925" cy="523875"/>
          </a:xfrm>
        </p:spPr>
        <p:txBody>
          <a:bodyPr/>
          <a:lstStyle/>
          <a:p>
            <a:pPr>
              <a:defRPr/>
            </a:pPr>
            <a:r>
              <a:rPr smtClean="0"/>
              <a:t>串讲： </a:t>
            </a:r>
            <a:r>
              <a:rPr lang="en-US" altLang="zh-CN" smtClean="0"/>
              <a:t>PL/SQL</a:t>
            </a:r>
            <a:r>
              <a:rPr smtClean="0"/>
              <a:t>编码规则</a:t>
            </a:r>
            <a:endParaRPr dirty="0"/>
          </a:p>
        </p:txBody>
      </p:sp>
      <p:sp>
        <p:nvSpPr>
          <p:cNvPr id="2" name="内容占位符 1"/>
          <p:cNvSpPr>
            <a:spLocks noGrp="1"/>
          </p:cNvSpPr>
          <p:nvPr>
            <p:ph idx="1"/>
          </p:nvPr>
        </p:nvSpPr>
        <p:spPr>
          <a:xfrm>
            <a:off x="784225" y="1214438"/>
            <a:ext cx="7645400" cy="5143500"/>
          </a:xfrm>
        </p:spPr>
        <p:txBody>
          <a:bodyPr/>
          <a:lstStyle/>
          <a:p>
            <a:pPr>
              <a:defRPr/>
            </a:pPr>
            <a:r>
              <a:rPr lang="zh-CN" altLang="en-US" dirty="0" smtClean="0"/>
              <a:t>编码规则</a:t>
            </a:r>
            <a:endParaRPr lang="en-US" altLang="zh-CN" dirty="0" smtClean="0"/>
          </a:p>
          <a:p>
            <a:pPr lvl="1">
              <a:defRPr/>
            </a:pPr>
            <a:r>
              <a:rPr lang="zh-CN" altLang="en-US" dirty="0" smtClean="0"/>
              <a:t>利用缩进排列展现逻辑结构</a:t>
            </a:r>
            <a:endParaRPr lang="en-US" altLang="zh-CN" dirty="0" smtClean="0"/>
          </a:p>
          <a:p>
            <a:pPr lvl="1">
              <a:defRPr/>
            </a:pPr>
            <a:r>
              <a:rPr lang="zh-CN" altLang="en-US" dirty="0" smtClean="0"/>
              <a:t>利用大小写增强可读性</a:t>
            </a:r>
            <a:endParaRPr lang="en-US" altLang="zh-CN" dirty="0" smtClean="0"/>
          </a:p>
          <a:p>
            <a:pPr lvl="1">
              <a:defRPr/>
            </a:pPr>
            <a:r>
              <a:rPr lang="zh-CN" altLang="en-US" dirty="0" smtClean="0"/>
              <a:t>格式化单独语句</a:t>
            </a:r>
            <a:endParaRPr lang="en-US" altLang="zh-CN" dirty="0" smtClean="0"/>
          </a:p>
          <a:p>
            <a:pPr lvl="1">
              <a:defRPr/>
            </a:pPr>
            <a:r>
              <a:rPr lang="zh-CN" altLang="en-US" dirty="0" smtClean="0"/>
              <a:t>格式化</a:t>
            </a:r>
            <a:r>
              <a:rPr lang="en-US" altLang="zh-CN" dirty="0" smtClean="0"/>
              <a:t>SQL</a:t>
            </a:r>
            <a:r>
              <a:rPr lang="zh-CN" altLang="en-US" dirty="0" smtClean="0"/>
              <a:t>语句</a:t>
            </a:r>
            <a:endParaRPr lang="en-US" altLang="zh-CN" dirty="0" smtClean="0"/>
          </a:p>
          <a:p>
            <a:pPr lvl="1">
              <a:defRPr/>
            </a:pPr>
            <a:r>
              <a:rPr lang="zh-CN" altLang="en-US" dirty="0" smtClean="0"/>
              <a:t>规范注释</a:t>
            </a:r>
            <a:endParaRPr lang="zh-CN" altLang="en-US" dirty="0"/>
          </a:p>
        </p:txBody>
      </p:sp>
      <p:pic>
        <p:nvPicPr>
          <p:cNvPr id="39938" name="Picture 2" descr="图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105" y="1285875"/>
            <a:ext cx="7496175"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8"/>
          <p:cNvSpPr>
            <a:spLocks noChangeArrowheads="1"/>
          </p:cNvSpPr>
          <p:nvPr/>
        </p:nvSpPr>
        <p:spPr bwMode="auto">
          <a:xfrm>
            <a:off x="928662" y="1285860"/>
            <a:ext cx="7488238" cy="5000625"/>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fr-FR" altLang="zh-CN" dirty="0"/>
              <a:t>/*</a:t>
            </a:r>
            <a:endParaRPr lang="zh-CN" altLang="en-US" dirty="0"/>
          </a:p>
          <a:p>
            <a:pPr>
              <a:defRPr/>
            </a:pPr>
            <a:r>
              <a:rPr lang="fr-FR" altLang="zh-CN" dirty="0"/>
              <a:t>|| </a:t>
            </a:r>
            <a:r>
              <a:rPr lang="zh-CN" altLang="en-US" dirty="0"/>
              <a:t>在注释开始的首行只放斜线星号，标志注释开始，</a:t>
            </a:r>
          </a:p>
          <a:p>
            <a:pPr>
              <a:defRPr/>
            </a:pPr>
            <a:r>
              <a:rPr lang="fr-FR" altLang="zh-CN" dirty="0"/>
              <a:t>|| </a:t>
            </a:r>
            <a:r>
              <a:rPr lang="zh-CN" altLang="en-US" dirty="0"/>
              <a:t>然后注释块的每一行以双垂直线开头，突出注释后面</a:t>
            </a:r>
          </a:p>
          <a:p>
            <a:pPr>
              <a:defRPr/>
            </a:pPr>
            <a:r>
              <a:rPr lang="fr-FR" altLang="zh-CN" dirty="0"/>
              <a:t>|| </a:t>
            </a:r>
            <a:r>
              <a:rPr lang="zh-CN" altLang="en-US" dirty="0"/>
              <a:t>的内容是注释部分，最后，将星号斜线单置于一行</a:t>
            </a:r>
          </a:p>
          <a:p>
            <a:pPr>
              <a:defRPr/>
            </a:pPr>
            <a:r>
              <a:rPr lang="fr-FR" altLang="zh-CN" dirty="0"/>
              <a:t>*/</a:t>
            </a:r>
          </a:p>
          <a:p>
            <a:pPr marL="85725" lvl="1" indent="-223838">
              <a:buClr>
                <a:schemeClr val="folHlink"/>
              </a:buClr>
              <a:buSzPct val="60000"/>
              <a:defRPr/>
            </a:pPr>
            <a:r>
              <a:rPr lang="en-US" altLang="zh-CN" b="1" dirty="0">
                <a:solidFill>
                  <a:srgbClr val="071424"/>
                </a:solidFill>
              </a:rPr>
              <a:t>DECLARE</a:t>
            </a:r>
          </a:p>
          <a:p>
            <a:pPr marL="85725" lvl="1" indent="-223838">
              <a:buClr>
                <a:schemeClr val="folHlink"/>
              </a:buClr>
              <a:buSzPct val="60000"/>
              <a:defRPr/>
            </a:pPr>
            <a:r>
              <a:rPr lang="en-US" altLang="zh-CN" b="1" dirty="0">
                <a:solidFill>
                  <a:srgbClr val="071424"/>
                </a:solidFill>
              </a:rPr>
              <a:t>       </a:t>
            </a:r>
            <a:r>
              <a:rPr lang="en-US" altLang="zh-CN" b="1" dirty="0" err="1">
                <a:solidFill>
                  <a:srgbClr val="071424"/>
                </a:solidFill>
              </a:rPr>
              <a:t>v_ename</a:t>
            </a:r>
            <a:r>
              <a:rPr lang="en-US" altLang="zh-CN" b="1" dirty="0">
                <a:solidFill>
                  <a:srgbClr val="071424"/>
                </a:solidFill>
              </a:rPr>
              <a:t> VARCHAR2(20);</a:t>
            </a:r>
          </a:p>
          <a:p>
            <a:pPr marL="85725" lvl="1" indent="-223838">
              <a:buClr>
                <a:schemeClr val="folHlink"/>
              </a:buClr>
              <a:buSzPct val="60000"/>
              <a:defRPr/>
            </a:pPr>
            <a:r>
              <a:rPr lang="en-US" altLang="zh-CN" b="1" dirty="0">
                <a:solidFill>
                  <a:srgbClr val="071424"/>
                </a:solidFill>
              </a:rPr>
              <a:t>       </a:t>
            </a:r>
            <a:r>
              <a:rPr lang="en-US" altLang="zh-CN" b="1" dirty="0" err="1">
                <a:solidFill>
                  <a:srgbClr val="071424"/>
                </a:solidFill>
              </a:rPr>
              <a:t>v_rate</a:t>
            </a:r>
            <a:r>
              <a:rPr lang="en-US" altLang="zh-CN" b="1" dirty="0">
                <a:solidFill>
                  <a:srgbClr val="071424"/>
                </a:solidFill>
              </a:rPr>
              <a:t> NUMBER(7,2);</a:t>
            </a:r>
          </a:p>
          <a:p>
            <a:pPr marL="85725" lvl="1" indent="-223838">
              <a:buClr>
                <a:schemeClr val="folHlink"/>
              </a:buClr>
              <a:buSzPct val="60000"/>
              <a:defRPr/>
            </a:pPr>
            <a:r>
              <a:rPr lang="en-US" altLang="zh-CN" b="1" dirty="0">
                <a:solidFill>
                  <a:srgbClr val="071424"/>
                </a:solidFill>
              </a:rPr>
              <a:t>       </a:t>
            </a:r>
            <a:r>
              <a:rPr lang="en-US" altLang="zh-CN" b="1" dirty="0" err="1">
                <a:solidFill>
                  <a:srgbClr val="071424"/>
                </a:solidFill>
              </a:rPr>
              <a:t>c_rate_incr</a:t>
            </a:r>
            <a:r>
              <a:rPr lang="en-US" altLang="zh-CN" b="1" dirty="0">
                <a:solidFill>
                  <a:srgbClr val="071424"/>
                </a:solidFill>
              </a:rPr>
              <a:t> CONSTANT NUMBER(7,2):=1.10;</a:t>
            </a:r>
          </a:p>
          <a:p>
            <a:pPr marL="85725" lvl="1" indent="-223838">
              <a:buClr>
                <a:schemeClr val="folHlink"/>
              </a:buClr>
              <a:buSzPct val="60000"/>
              <a:defRPr/>
            </a:pPr>
            <a:r>
              <a:rPr lang="en-US" altLang="zh-CN" b="1" dirty="0">
                <a:solidFill>
                  <a:srgbClr val="071424"/>
                </a:solidFill>
              </a:rPr>
              <a:t>BEGIN</a:t>
            </a:r>
          </a:p>
          <a:p>
            <a:pPr marL="85725" lvl="1" indent="-223838">
              <a:buClr>
                <a:schemeClr val="folHlink"/>
              </a:buClr>
              <a:buSzPct val="60000"/>
              <a:defRPr/>
            </a:pPr>
            <a:r>
              <a:rPr lang="en-US" altLang="zh-CN" b="1" dirty="0">
                <a:solidFill>
                  <a:srgbClr val="071424"/>
                </a:solidFill>
              </a:rPr>
              <a:t>       --</a:t>
            </a:r>
            <a:r>
              <a:rPr lang="zh-CN" altLang="en-US" b="1" dirty="0">
                <a:solidFill>
                  <a:srgbClr val="071424"/>
                </a:solidFill>
              </a:rPr>
              <a:t>方法一：通过</a:t>
            </a:r>
            <a:r>
              <a:rPr lang="en-US" altLang="zh-CN" b="1" dirty="0">
                <a:solidFill>
                  <a:srgbClr val="071424"/>
                </a:solidFill>
              </a:rPr>
              <a:t>SELECT INTO</a:t>
            </a:r>
            <a:r>
              <a:rPr lang="zh-CN" altLang="en-US" b="1" dirty="0">
                <a:solidFill>
                  <a:srgbClr val="071424"/>
                </a:solidFill>
              </a:rPr>
              <a:t>给变量赋值</a:t>
            </a:r>
          </a:p>
          <a:p>
            <a:pPr marL="85725" lvl="1" indent="-223838">
              <a:buClr>
                <a:schemeClr val="folHlink"/>
              </a:buClr>
              <a:buSzPct val="60000"/>
              <a:defRPr/>
            </a:pPr>
            <a:r>
              <a:rPr lang="zh-CN" altLang="en-US" b="1" dirty="0">
                <a:solidFill>
                  <a:srgbClr val="071424"/>
                </a:solidFill>
              </a:rPr>
              <a:t> </a:t>
            </a:r>
            <a:r>
              <a:rPr lang="en-US" altLang="zh-CN" b="1" dirty="0">
                <a:solidFill>
                  <a:srgbClr val="071424"/>
                </a:solidFill>
              </a:rPr>
              <a:t>  </a:t>
            </a:r>
            <a:r>
              <a:rPr lang="zh-CN" altLang="en-US" b="1" dirty="0">
                <a:solidFill>
                  <a:srgbClr val="071424"/>
                </a:solidFill>
              </a:rPr>
              <a:t>    </a:t>
            </a:r>
            <a:r>
              <a:rPr lang="en-US" altLang="zh-CN" b="1" dirty="0">
                <a:solidFill>
                  <a:srgbClr val="071424"/>
                </a:solidFill>
              </a:rPr>
              <a:t>SELECT </a:t>
            </a:r>
            <a:r>
              <a:rPr lang="en-US" altLang="zh-CN" b="1" dirty="0" err="1">
                <a:solidFill>
                  <a:srgbClr val="071424"/>
                </a:solidFill>
              </a:rPr>
              <a:t>ename</a:t>
            </a:r>
            <a:r>
              <a:rPr lang="en-US" altLang="zh-CN" b="1" dirty="0">
                <a:solidFill>
                  <a:srgbClr val="071424"/>
                </a:solidFill>
              </a:rPr>
              <a:t>, </a:t>
            </a:r>
            <a:r>
              <a:rPr lang="en-US" altLang="zh-CN" b="1" dirty="0" err="1">
                <a:solidFill>
                  <a:srgbClr val="071424"/>
                </a:solidFill>
              </a:rPr>
              <a:t>sal</a:t>
            </a:r>
            <a:r>
              <a:rPr lang="en-US" altLang="zh-CN" b="1" dirty="0">
                <a:solidFill>
                  <a:srgbClr val="071424"/>
                </a:solidFill>
              </a:rPr>
              <a:t>* </a:t>
            </a:r>
            <a:r>
              <a:rPr lang="en-US" altLang="zh-CN" b="1" dirty="0" err="1">
                <a:solidFill>
                  <a:srgbClr val="071424"/>
                </a:solidFill>
              </a:rPr>
              <a:t>c_rate_incr</a:t>
            </a:r>
            <a:r>
              <a:rPr lang="en-US" altLang="zh-CN" b="1" dirty="0">
                <a:solidFill>
                  <a:srgbClr val="071424"/>
                </a:solidFill>
              </a:rPr>
              <a:t>  </a:t>
            </a:r>
          </a:p>
          <a:p>
            <a:pPr marL="85725" lvl="1" indent="-223838">
              <a:buClr>
                <a:schemeClr val="folHlink"/>
              </a:buClr>
              <a:buSzPct val="60000"/>
              <a:defRPr/>
            </a:pPr>
            <a:r>
              <a:rPr lang="zh-CN" altLang="en-US" b="1" dirty="0">
                <a:solidFill>
                  <a:srgbClr val="071424"/>
                </a:solidFill>
              </a:rPr>
              <a:t>             </a:t>
            </a:r>
            <a:r>
              <a:rPr lang="en-US" altLang="zh-CN" b="1" dirty="0">
                <a:solidFill>
                  <a:srgbClr val="071424"/>
                </a:solidFill>
              </a:rPr>
              <a:t>INTO   </a:t>
            </a:r>
            <a:r>
              <a:rPr lang="en-US" altLang="zh-CN" b="1" dirty="0" err="1">
                <a:solidFill>
                  <a:srgbClr val="071424"/>
                </a:solidFill>
              </a:rPr>
              <a:t>v_ename</a:t>
            </a:r>
            <a:r>
              <a:rPr lang="en-US" altLang="zh-CN" b="1" dirty="0">
                <a:solidFill>
                  <a:srgbClr val="071424"/>
                </a:solidFill>
              </a:rPr>
              <a:t>, </a:t>
            </a:r>
            <a:r>
              <a:rPr lang="en-US" altLang="zh-CN" b="1" dirty="0" err="1">
                <a:solidFill>
                  <a:srgbClr val="071424"/>
                </a:solidFill>
              </a:rPr>
              <a:t>v_rate</a:t>
            </a:r>
            <a:endParaRPr lang="en-US" altLang="zh-CN" b="1" dirty="0">
              <a:solidFill>
                <a:srgbClr val="071424"/>
              </a:solidFill>
            </a:endParaRPr>
          </a:p>
          <a:p>
            <a:pPr marL="85725" lvl="1" indent="-223838">
              <a:buClr>
                <a:schemeClr val="folHlink"/>
              </a:buClr>
              <a:buSzPct val="60000"/>
              <a:defRPr/>
            </a:pPr>
            <a:r>
              <a:rPr lang="en-US" altLang="zh-CN" b="1" dirty="0">
                <a:solidFill>
                  <a:srgbClr val="071424"/>
                </a:solidFill>
              </a:rPr>
              <a:t>          FROM   employee </a:t>
            </a:r>
          </a:p>
          <a:p>
            <a:pPr marL="85725" lvl="1" indent="-223838">
              <a:buClr>
                <a:schemeClr val="folHlink"/>
              </a:buClr>
              <a:buSzPct val="60000"/>
              <a:defRPr/>
            </a:pPr>
            <a:r>
              <a:rPr lang="en-US" altLang="zh-CN" b="1" dirty="0">
                <a:solidFill>
                  <a:srgbClr val="071424"/>
                </a:solidFill>
              </a:rPr>
              <a:t>       WHERE </a:t>
            </a:r>
            <a:r>
              <a:rPr lang="en-US" altLang="zh-CN" b="1" dirty="0" err="1">
                <a:solidFill>
                  <a:srgbClr val="071424"/>
                </a:solidFill>
              </a:rPr>
              <a:t>empno</a:t>
            </a:r>
            <a:r>
              <a:rPr lang="en-US" altLang="zh-CN" b="1" dirty="0">
                <a:solidFill>
                  <a:srgbClr val="071424"/>
                </a:solidFill>
              </a:rPr>
              <a:t>='7788';</a:t>
            </a:r>
          </a:p>
          <a:p>
            <a:pPr marL="85725" lvl="1" indent="-223838">
              <a:buClr>
                <a:schemeClr val="folHlink"/>
              </a:buClr>
              <a:buSzPct val="60000"/>
              <a:defRPr/>
            </a:pPr>
            <a:r>
              <a:rPr lang="en-US" altLang="zh-CN" b="1" dirty="0">
                <a:solidFill>
                  <a:srgbClr val="071424"/>
                </a:solidFill>
              </a:rPr>
              <a:t>      --</a:t>
            </a:r>
            <a:r>
              <a:rPr lang="zh-CN" altLang="en-US" b="1" dirty="0">
                <a:solidFill>
                  <a:srgbClr val="071424"/>
                </a:solidFill>
              </a:rPr>
              <a:t>方法二：通过赋值操作符“</a:t>
            </a:r>
            <a:r>
              <a:rPr lang="en-US" altLang="zh-CN" b="1" dirty="0">
                <a:solidFill>
                  <a:srgbClr val="071424"/>
                </a:solidFill>
              </a:rPr>
              <a:t>:=”</a:t>
            </a:r>
            <a:r>
              <a:rPr lang="zh-CN" altLang="en-US" b="1" dirty="0">
                <a:solidFill>
                  <a:srgbClr val="071424"/>
                </a:solidFill>
              </a:rPr>
              <a:t>给变量赋值</a:t>
            </a:r>
          </a:p>
          <a:p>
            <a:pPr marL="85725" lvl="1" indent="-223838">
              <a:buClr>
                <a:schemeClr val="folHlink"/>
              </a:buClr>
              <a:buSzPct val="60000"/>
              <a:defRPr/>
            </a:pPr>
            <a:r>
              <a:rPr lang="zh-CN" altLang="en-US" b="1" dirty="0">
                <a:solidFill>
                  <a:srgbClr val="071424"/>
                </a:solidFill>
              </a:rPr>
              <a:t>  </a:t>
            </a:r>
            <a:r>
              <a:rPr lang="en-US" altLang="zh-CN" b="1" dirty="0">
                <a:solidFill>
                  <a:srgbClr val="071424"/>
                </a:solidFill>
              </a:rPr>
              <a:t>  </a:t>
            </a:r>
            <a:r>
              <a:rPr lang="zh-CN" altLang="en-US" b="1" dirty="0">
                <a:solidFill>
                  <a:srgbClr val="071424"/>
                </a:solidFill>
              </a:rPr>
              <a:t>  </a:t>
            </a:r>
            <a:r>
              <a:rPr lang="en-US" altLang="zh-CN" b="1" dirty="0" err="1">
                <a:solidFill>
                  <a:srgbClr val="071424"/>
                </a:solidFill>
              </a:rPr>
              <a:t>v_ename</a:t>
            </a:r>
            <a:r>
              <a:rPr lang="en-US" altLang="zh-CN" b="1" dirty="0">
                <a:solidFill>
                  <a:srgbClr val="071424"/>
                </a:solidFill>
              </a:rPr>
              <a:t>:='SCOTT';</a:t>
            </a:r>
          </a:p>
          <a:p>
            <a:pPr marL="85725" lvl="1" indent="-223838">
              <a:buClr>
                <a:schemeClr val="folHlink"/>
              </a:buClr>
              <a:buSzPct val="60000"/>
              <a:defRPr/>
            </a:pPr>
            <a:r>
              <a:rPr lang="en-US" altLang="zh-CN" b="1" dirty="0">
                <a:solidFill>
                  <a:srgbClr val="071424"/>
                </a:solidFill>
              </a:rPr>
              <a:t>END;</a:t>
            </a:r>
            <a:endParaRPr lang="zh-CN" altLang="en-US" b="1" dirty="0">
              <a:solidFill>
                <a:srgbClr val="071424"/>
              </a:solidFill>
            </a:endParaRPr>
          </a:p>
        </p:txBody>
      </p:sp>
      <p:grpSp>
        <p:nvGrpSpPr>
          <p:cNvPr id="3" name="组合 6"/>
          <p:cNvGrpSpPr>
            <a:grpSpLocks/>
          </p:cNvGrpSpPr>
          <p:nvPr/>
        </p:nvGrpSpPr>
        <p:grpSpPr bwMode="auto">
          <a:xfrm>
            <a:off x="128588" y="871538"/>
            <a:ext cx="1000125" cy="414337"/>
            <a:chOff x="1000100" y="2528843"/>
            <a:chExt cx="1000132" cy="414475"/>
          </a:xfrm>
        </p:grpSpPr>
        <p:pic>
          <p:nvPicPr>
            <p:cNvPr id="30737"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300139" y="2536783"/>
              <a:ext cx="700093"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grpSp>
        <p:nvGrpSpPr>
          <p:cNvPr id="6" name="组合 14"/>
          <p:cNvGrpSpPr>
            <a:grpSpLocks/>
          </p:cNvGrpSpPr>
          <p:nvPr/>
        </p:nvGrpSpPr>
        <p:grpSpPr bwMode="auto">
          <a:xfrm>
            <a:off x="2286000" y="6357938"/>
            <a:ext cx="4929188" cy="428625"/>
            <a:chOff x="3143240" y="5143512"/>
            <a:chExt cx="4929257"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357753"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0735"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3962401" y="5187962"/>
              <a:ext cx="4005319"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1</a:t>
              </a:r>
              <a:r>
                <a:rPr lang="zh-CN" altLang="en-US" sz="1600" b="1" spc="300" dirty="0">
                  <a:solidFill>
                    <a:srgbClr val="FBFFFE"/>
                  </a:solidFill>
                  <a:latin typeface="微软雅黑" pitchFamily="34" charset="-122"/>
                  <a:ea typeface="微软雅黑" pitchFamily="34" charset="-122"/>
                </a:rPr>
                <a:t>：给变量和常量声明赋值</a:t>
              </a:r>
            </a:p>
          </p:txBody>
        </p:sp>
      </p:grpSp>
      <p:sp>
        <p:nvSpPr>
          <p:cNvPr id="17" name="灯片编号占位符 16"/>
          <p:cNvSpPr>
            <a:spLocks noGrp="1"/>
          </p:cNvSpPr>
          <p:nvPr>
            <p:ph type="sldNum" sz="quarter" idx="10"/>
          </p:nvPr>
        </p:nvSpPr>
        <p:spPr/>
        <p:txBody>
          <a:bodyPr/>
          <a:lstStyle/>
          <a:p>
            <a:pPr>
              <a:defRPr/>
            </a:pPr>
            <a:fld id="{9D8A187A-3B3A-4903-8AEF-3D6060F837EC}" type="slidenum">
              <a:rPr lang="zh-CN" altLang="en-US" smtClean="0"/>
              <a:pPr>
                <a:defRPr/>
              </a:pPr>
              <a:t>20</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left)">
                                      <p:cBhvr>
                                        <p:cTn id="7" dur="500"/>
                                        <p:tgtEl>
                                          <p:spTgt spid="39938"/>
                                        </p:tgtEl>
                                      </p:cBhvr>
                                    </p:animEffect>
                                  </p:childTnLst>
                                </p:cTn>
                              </p:par>
                              <p:par>
                                <p:cTn id="8" presetID="1" presetClass="exit"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39938"/>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nodeType="after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003925" y="285750"/>
            <a:ext cx="2960688" cy="523875"/>
          </a:xfrm>
        </p:spPr>
        <p:txBody>
          <a:bodyPr/>
          <a:lstStyle/>
          <a:p>
            <a:pPr>
              <a:defRPr/>
            </a:pPr>
            <a:r>
              <a:rPr smtClean="0"/>
              <a:t>串讲：数据类型</a:t>
            </a:r>
            <a:endParaRPr dirty="0"/>
          </a:p>
        </p:txBody>
      </p:sp>
      <p:sp>
        <p:nvSpPr>
          <p:cNvPr id="38" name="内容占位符 37"/>
          <p:cNvSpPr>
            <a:spLocks noGrp="1"/>
          </p:cNvSpPr>
          <p:nvPr>
            <p:ph idx="1"/>
          </p:nvPr>
        </p:nvSpPr>
        <p:spPr>
          <a:xfrm>
            <a:off x="784225" y="1214438"/>
            <a:ext cx="7645400" cy="5143500"/>
          </a:xfrm>
        </p:spPr>
        <p:txBody>
          <a:bodyPr/>
          <a:lstStyle/>
          <a:p>
            <a:pPr>
              <a:defRPr/>
            </a:pPr>
            <a:r>
              <a:rPr lang="en-US" altLang="zh-CN" smtClean="0"/>
              <a:t>PL/SQL </a:t>
            </a:r>
            <a:r>
              <a:rPr lang="zh-CN" altLang="en-US" smtClean="0"/>
              <a:t>支持的内置数据类型</a:t>
            </a:r>
          </a:p>
          <a:p>
            <a:pPr>
              <a:defRPr/>
            </a:pPr>
            <a:endParaRPr lang="zh-CN" altLang="en-US" dirty="0"/>
          </a:p>
        </p:txBody>
      </p:sp>
      <p:sp>
        <p:nvSpPr>
          <p:cNvPr id="31749" name="Rectangle 34"/>
          <p:cNvSpPr>
            <a:spLocks noChangeArrowheads="1"/>
          </p:cNvSpPr>
          <p:nvPr/>
        </p:nvSpPr>
        <p:spPr bwMode="auto">
          <a:xfrm>
            <a:off x="684213" y="1336675"/>
            <a:ext cx="820896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Wingdings" pitchFamily="2" charset="2"/>
              <a:buChar char="q"/>
            </a:pPr>
            <a:endParaRPr lang="zh-CN" altLang="en-US" sz="2800">
              <a:ea typeface="黑体" pitchFamily="49" charset="-122"/>
            </a:endParaRPr>
          </a:p>
        </p:txBody>
      </p:sp>
      <p:sp>
        <p:nvSpPr>
          <p:cNvPr id="31750" name="AutoShape 35"/>
          <p:cNvSpPr>
            <a:spLocks noChangeArrowheads="1"/>
          </p:cNvSpPr>
          <p:nvPr/>
        </p:nvSpPr>
        <p:spPr bwMode="auto">
          <a:xfrm>
            <a:off x="3643313" y="2068513"/>
            <a:ext cx="1930400" cy="509587"/>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zh-CN" altLang="en-US" sz="2400" b="1">
                <a:ea typeface="黑体" pitchFamily="49" charset="-122"/>
              </a:rPr>
              <a:t>数据类型</a:t>
            </a:r>
          </a:p>
        </p:txBody>
      </p:sp>
      <p:sp>
        <p:nvSpPr>
          <p:cNvPr id="56356" name="AutoShape 36"/>
          <p:cNvSpPr>
            <a:spLocks noChangeArrowheads="1"/>
          </p:cNvSpPr>
          <p:nvPr/>
        </p:nvSpPr>
        <p:spPr bwMode="auto">
          <a:xfrm>
            <a:off x="3687763" y="3540125"/>
            <a:ext cx="1792287"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en-US" altLang="zh-CN">
                <a:ea typeface="黑体" pitchFamily="49" charset="-122"/>
              </a:rPr>
              <a:t>LOB</a:t>
            </a:r>
            <a:r>
              <a:rPr lang="zh-CN" altLang="en-US">
                <a:ea typeface="黑体" pitchFamily="49" charset="-122"/>
              </a:rPr>
              <a:t>类型</a:t>
            </a:r>
          </a:p>
        </p:txBody>
      </p:sp>
      <p:sp>
        <p:nvSpPr>
          <p:cNvPr id="56357" name="AutoShape 37"/>
          <p:cNvSpPr>
            <a:spLocks noChangeArrowheads="1"/>
          </p:cNvSpPr>
          <p:nvPr/>
        </p:nvSpPr>
        <p:spPr bwMode="auto">
          <a:xfrm>
            <a:off x="615950" y="3540125"/>
            <a:ext cx="1792288"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zh-CN" altLang="en-US">
                <a:ea typeface="黑体" pitchFamily="49" charset="-122"/>
              </a:rPr>
              <a:t>标量类型</a:t>
            </a:r>
          </a:p>
        </p:txBody>
      </p:sp>
      <p:sp>
        <p:nvSpPr>
          <p:cNvPr id="31753" name="AutoShape 39"/>
          <p:cNvSpPr>
            <a:spLocks noChangeArrowheads="1"/>
          </p:cNvSpPr>
          <p:nvPr/>
        </p:nvSpPr>
        <p:spPr bwMode="auto">
          <a:xfrm>
            <a:off x="7024688" y="3578225"/>
            <a:ext cx="1792287"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zh-CN" altLang="en-US">
                <a:ea typeface="黑体" pitchFamily="49" charset="-122"/>
              </a:rPr>
              <a:t>属性类型</a:t>
            </a:r>
          </a:p>
        </p:txBody>
      </p:sp>
      <p:sp>
        <p:nvSpPr>
          <p:cNvPr id="31754" name="Line 41"/>
          <p:cNvSpPr>
            <a:spLocks noChangeShapeType="1"/>
          </p:cNvSpPr>
          <p:nvPr/>
        </p:nvSpPr>
        <p:spPr bwMode="auto">
          <a:xfrm>
            <a:off x="4572000" y="2708275"/>
            <a:ext cx="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Line 42"/>
          <p:cNvSpPr>
            <a:spLocks noChangeShapeType="1"/>
          </p:cNvSpPr>
          <p:nvPr/>
        </p:nvSpPr>
        <p:spPr bwMode="auto">
          <a:xfrm flipH="1">
            <a:off x="1619250" y="3068638"/>
            <a:ext cx="2952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3" name="Line 43"/>
          <p:cNvSpPr>
            <a:spLocks noChangeShapeType="1"/>
          </p:cNvSpPr>
          <p:nvPr/>
        </p:nvSpPr>
        <p:spPr bwMode="auto">
          <a:xfrm>
            <a:off x="1617663" y="30686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7" name="Line 45"/>
          <p:cNvSpPr>
            <a:spLocks noChangeShapeType="1"/>
          </p:cNvSpPr>
          <p:nvPr/>
        </p:nvSpPr>
        <p:spPr bwMode="auto">
          <a:xfrm>
            <a:off x="4572000" y="3068638"/>
            <a:ext cx="3384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Line 46"/>
          <p:cNvSpPr>
            <a:spLocks noChangeShapeType="1"/>
          </p:cNvSpPr>
          <p:nvPr/>
        </p:nvSpPr>
        <p:spPr bwMode="auto">
          <a:xfrm>
            <a:off x="4579938" y="30686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9" name="Line 47"/>
          <p:cNvSpPr>
            <a:spLocks noChangeShapeType="1"/>
          </p:cNvSpPr>
          <p:nvPr/>
        </p:nvSpPr>
        <p:spPr bwMode="auto">
          <a:xfrm>
            <a:off x="7956550" y="306863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73" name="Line 53"/>
          <p:cNvSpPr>
            <a:spLocks noChangeShapeType="1"/>
          </p:cNvSpPr>
          <p:nvPr/>
        </p:nvSpPr>
        <p:spPr bwMode="auto">
          <a:xfrm>
            <a:off x="7854950" y="4076700"/>
            <a:ext cx="574675" cy="781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75" name="AutoShape 55"/>
          <p:cNvSpPr>
            <a:spLocks noChangeArrowheads="1"/>
          </p:cNvSpPr>
          <p:nvPr/>
        </p:nvSpPr>
        <p:spPr bwMode="auto">
          <a:xfrm>
            <a:off x="7331075" y="4838700"/>
            <a:ext cx="1741488"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en-US" altLang="zh-CN">
                <a:ea typeface="黑体" pitchFamily="49" charset="-122"/>
              </a:rPr>
              <a:t>%ROWTYPE</a:t>
            </a:r>
          </a:p>
        </p:txBody>
      </p:sp>
      <p:sp>
        <p:nvSpPr>
          <p:cNvPr id="56376" name="Line 56"/>
          <p:cNvSpPr>
            <a:spLocks noChangeShapeType="1"/>
          </p:cNvSpPr>
          <p:nvPr/>
        </p:nvSpPr>
        <p:spPr bwMode="auto">
          <a:xfrm flipH="1">
            <a:off x="6643688" y="4076700"/>
            <a:ext cx="1168400" cy="7096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78" name="AutoShape 58"/>
          <p:cNvSpPr>
            <a:spLocks noChangeArrowheads="1"/>
          </p:cNvSpPr>
          <p:nvPr/>
        </p:nvSpPr>
        <p:spPr bwMode="auto">
          <a:xfrm>
            <a:off x="2601913" y="4370388"/>
            <a:ext cx="1360487"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zh-CN" altLang="en-US">
                <a:ea typeface="黑体" pitchFamily="49" charset="-122"/>
              </a:rPr>
              <a:t>数字</a:t>
            </a:r>
          </a:p>
        </p:txBody>
      </p:sp>
      <p:sp>
        <p:nvSpPr>
          <p:cNvPr id="56379" name="AutoShape 59"/>
          <p:cNvSpPr>
            <a:spLocks noChangeArrowheads="1"/>
          </p:cNvSpPr>
          <p:nvPr/>
        </p:nvSpPr>
        <p:spPr bwMode="auto">
          <a:xfrm>
            <a:off x="1954213" y="4835525"/>
            <a:ext cx="1360487"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zh-CN" altLang="en-US">
                <a:ea typeface="黑体" pitchFamily="49" charset="-122"/>
              </a:rPr>
              <a:t>字符</a:t>
            </a:r>
          </a:p>
        </p:txBody>
      </p:sp>
      <p:sp>
        <p:nvSpPr>
          <p:cNvPr id="56380" name="AutoShape 60"/>
          <p:cNvSpPr>
            <a:spLocks noChangeArrowheads="1"/>
          </p:cNvSpPr>
          <p:nvPr/>
        </p:nvSpPr>
        <p:spPr bwMode="auto">
          <a:xfrm>
            <a:off x="1355725" y="5305425"/>
            <a:ext cx="1360488"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zh-CN" altLang="en-US">
                <a:ea typeface="黑体" pitchFamily="49" charset="-122"/>
              </a:rPr>
              <a:t>布尔型</a:t>
            </a:r>
          </a:p>
        </p:txBody>
      </p:sp>
      <p:sp>
        <p:nvSpPr>
          <p:cNvPr id="56381" name="AutoShape 61"/>
          <p:cNvSpPr>
            <a:spLocks noChangeArrowheads="1"/>
          </p:cNvSpPr>
          <p:nvPr/>
        </p:nvSpPr>
        <p:spPr bwMode="auto">
          <a:xfrm>
            <a:off x="674688" y="5810250"/>
            <a:ext cx="1360487"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zh-CN" altLang="en-US">
                <a:ea typeface="黑体" pitchFamily="49" charset="-122"/>
              </a:rPr>
              <a:t>日期时间</a:t>
            </a:r>
          </a:p>
        </p:txBody>
      </p:sp>
      <p:sp>
        <p:nvSpPr>
          <p:cNvPr id="56387" name="Line 67"/>
          <p:cNvSpPr>
            <a:spLocks noChangeShapeType="1"/>
          </p:cNvSpPr>
          <p:nvPr/>
        </p:nvSpPr>
        <p:spPr bwMode="auto">
          <a:xfrm>
            <a:off x="2017713" y="4043363"/>
            <a:ext cx="576262"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88" name="Line 68"/>
          <p:cNvSpPr>
            <a:spLocks noChangeShapeType="1"/>
          </p:cNvSpPr>
          <p:nvPr/>
        </p:nvSpPr>
        <p:spPr bwMode="auto">
          <a:xfrm>
            <a:off x="1979613" y="4005263"/>
            <a:ext cx="21590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89" name="Line 69"/>
          <p:cNvSpPr>
            <a:spLocks noChangeShapeType="1"/>
          </p:cNvSpPr>
          <p:nvPr/>
        </p:nvSpPr>
        <p:spPr bwMode="auto">
          <a:xfrm flipH="1">
            <a:off x="1692275" y="4057650"/>
            <a:ext cx="287338" cy="1171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90" name="Line 70"/>
          <p:cNvSpPr>
            <a:spLocks noChangeShapeType="1"/>
          </p:cNvSpPr>
          <p:nvPr/>
        </p:nvSpPr>
        <p:spPr bwMode="auto">
          <a:xfrm flipH="1">
            <a:off x="1116013" y="4005263"/>
            <a:ext cx="863600" cy="1728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03" name="AutoShape 83"/>
          <p:cNvSpPr>
            <a:spLocks noChangeArrowheads="1"/>
          </p:cNvSpPr>
          <p:nvPr/>
        </p:nvSpPr>
        <p:spPr bwMode="auto">
          <a:xfrm>
            <a:off x="5291138" y="4370388"/>
            <a:ext cx="1360487"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en-US" altLang="zh-CN">
                <a:ea typeface="黑体" pitchFamily="49" charset="-122"/>
              </a:rPr>
              <a:t>BFILE</a:t>
            </a:r>
          </a:p>
        </p:txBody>
      </p:sp>
      <p:sp>
        <p:nvSpPr>
          <p:cNvPr id="56404" name="AutoShape 84"/>
          <p:cNvSpPr>
            <a:spLocks noChangeArrowheads="1"/>
          </p:cNvSpPr>
          <p:nvPr/>
        </p:nvSpPr>
        <p:spPr bwMode="auto">
          <a:xfrm>
            <a:off x="4643438" y="4835525"/>
            <a:ext cx="1360487"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en-US" altLang="zh-CN">
                <a:ea typeface="黑体" pitchFamily="49" charset="-122"/>
              </a:rPr>
              <a:t>BLOB</a:t>
            </a:r>
          </a:p>
        </p:txBody>
      </p:sp>
      <p:sp>
        <p:nvSpPr>
          <p:cNvPr id="56405" name="AutoShape 85"/>
          <p:cNvSpPr>
            <a:spLocks noChangeArrowheads="1"/>
          </p:cNvSpPr>
          <p:nvPr/>
        </p:nvSpPr>
        <p:spPr bwMode="auto">
          <a:xfrm>
            <a:off x="4005263" y="5305425"/>
            <a:ext cx="1571625"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en-US" altLang="zh-CN">
                <a:ea typeface="黑体" pitchFamily="49" charset="-122"/>
              </a:rPr>
              <a:t>CLOB</a:t>
            </a:r>
          </a:p>
        </p:txBody>
      </p:sp>
      <p:sp>
        <p:nvSpPr>
          <p:cNvPr id="56406" name="Line 86"/>
          <p:cNvSpPr>
            <a:spLocks noChangeShapeType="1"/>
          </p:cNvSpPr>
          <p:nvPr/>
        </p:nvSpPr>
        <p:spPr bwMode="auto">
          <a:xfrm>
            <a:off x="4706938" y="4043363"/>
            <a:ext cx="576262"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07" name="Line 87"/>
          <p:cNvSpPr>
            <a:spLocks noChangeShapeType="1"/>
          </p:cNvSpPr>
          <p:nvPr/>
        </p:nvSpPr>
        <p:spPr bwMode="auto">
          <a:xfrm flipH="1">
            <a:off x="4381500" y="4035425"/>
            <a:ext cx="287338" cy="1171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08" name="Line 88"/>
          <p:cNvSpPr>
            <a:spLocks noChangeShapeType="1"/>
          </p:cNvSpPr>
          <p:nvPr/>
        </p:nvSpPr>
        <p:spPr bwMode="auto">
          <a:xfrm>
            <a:off x="4672013" y="4032250"/>
            <a:ext cx="28733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09" name="AutoShape 89"/>
          <p:cNvSpPr>
            <a:spLocks noChangeArrowheads="1"/>
          </p:cNvSpPr>
          <p:nvPr/>
        </p:nvSpPr>
        <p:spPr bwMode="auto">
          <a:xfrm>
            <a:off x="3171825" y="5881688"/>
            <a:ext cx="1590675" cy="41275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en-US" altLang="zh-CN">
                <a:ea typeface="黑体" pitchFamily="49" charset="-122"/>
              </a:rPr>
              <a:t>NCLOB</a:t>
            </a:r>
          </a:p>
        </p:txBody>
      </p:sp>
      <p:sp>
        <p:nvSpPr>
          <p:cNvPr id="56410" name="Line 90"/>
          <p:cNvSpPr>
            <a:spLocks noChangeShapeType="1"/>
          </p:cNvSpPr>
          <p:nvPr/>
        </p:nvSpPr>
        <p:spPr bwMode="auto">
          <a:xfrm flipH="1">
            <a:off x="3778250" y="4035425"/>
            <a:ext cx="863600" cy="1728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74" name="AutoShape 54"/>
          <p:cNvSpPr>
            <a:spLocks noChangeArrowheads="1"/>
          </p:cNvSpPr>
          <p:nvPr/>
        </p:nvSpPr>
        <p:spPr bwMode="auto">
          <a:xfrm>
            <a:off x="6072188" y="4873625"/>
            <a:ext cx="1143000" cy="393700"/>
          </a:xfrm>
          <a:prstGeom prst="roundRect">
            <a:avLst>
              <a:gd name="adj" fmla="val 16667"/>
            </a:avLst>
          </a:prstGeom>
          <a:gradFill rotWithShape="1">
            <a:gsLst>
              <a:gs pos="0">
                <a:schemeClr val="bg1"/>
              </a:gs>
              <a:gs pos="100000">
                <a:srgbClr val="66CCFF"/>
              </a:gs>
            </a:gsLst>
            <a:lin ang="18900000" scaled="1"/>
          </a:gradFill>
          <a:ln w="31750" cmpd="dbl" algn="ctr">
            <a:solidFill>
              <a:srgbClr val="333399"/>
            </a:solidFill>
            <a:round/>
            <a:headEnd/>
            <a:tailEnd/>
          </a:ln>
        </p:spPr>
        <p:txBody>
          <a:bodyPr>
            <a:spAutoFit/>
          </a:bodyPr>
          <a:lstStyle/>
          <a:p>
            <a:pPr algn="ctr">
              <a:lnSpc>
                <a:spcPct val="95000"/>
              </a:lnSpc>
            </a:pPr>
            <a:r>
              <a:rPr lang="en-US" altLang="zh-CN">
                <a:ea typeface="黑体" pitchFamily="49" charset="-122"/>
              </a:rPr>
              <a:t>%TYPE</a:t>
            </a:r>
          </a:p>
        </p:txBody>
      </p:sp>
      <p:sp>
        <p:nvSpPr>
          <p:cNvPr id="56394" name="Text Box 74"/>
          <p:cNvSpPr txBox="1">
            <a:spLocks noChangeArrowheads="1"/>
          </p:cNvSpPr>
          <p:nvPr/>
        </p:nvSpPr>
        <p:spPr bwMode="auto">
          <a:xfrm>
            <a:off x="5786438" y="5445125"/>
            <a:ext cx="1643062" cy="9239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ea typeface="黑体" pitchFamily="49" charset="-122"/>
              </a:rPr>
              <a:t>提供某个变量或数据库表列的数据类型</a:t>
            </a:r>
          </a:p>
        </p:txBody>
      </p:sp>
      <p:sp>
        <p:nvSpPr>
          <p:cNvPr id="56395" name="Text Box 75"/>
          <p:cNvSpPr txBox="1">
            <a:spLocks noChangeArrowheads="1"/>
          </p:cNvSpPr>
          <p:nvPr/>
        </p:nvSpPr>
        <p:spPr bwMode="auto">
          <a:xfrm>
            <a:off x="7643813" y="5445125"/>
            <a:ext cx="1357312" cy="9239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ea typeface="黑体" pitchFamily="49" charset="-122"/>
              </a:rPr>
              <a:t>提供表示表中一行的记录类型 </a:t>
            </a:r>
          </a:p>
        </p:txBody>
      </p:sp>
      <p:sp>
        <p:nvSpPr>
          <p:cNvPr id="56393" name="Text Box 73"/>
          <p:cNvSpPr txBox="1">
            <a:spLocks noChangeArrowheads="1"/>
          </p:cNvSpPr>
          <p:nvPr/>
        </p:nvSpPr>
        <p:spPr bwMode="auto">
          <a:xfrm>
            <a:off x="4138613" y="4365625"/>
            <a:ext cx="2520950" cy="3794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ea typeface="黑体" pitchFamily="49" charset="-122"/>
              </a:rPr>
              <a:t>存储非结构化数据块</a:t>
            </a:r>
          </a:p>
        </p:txBody>
      </p:sp>
      <p:grpSp>
        <p:nvGrpSpPr>
          <p:cNvPr id="2" name="组合 14"/>
          <p:cNvGrpSpPr>
            <a:grpSpLocks/>
          </p:cNvGrpSpPr>
          <p:nvPr/>
        </p:nvGrpSpPr>
        <p:grpSpPr bwMode="auto">
          <a:xfrm>
            <a:off x="2357438" y="6429375"/>
            <a:ext cx="4572000" cy="428625"/>
            <a:chOff x="3143240" y="5143512"/>
            <a:chExt cx="4572032" cy="428628"/>
          </a:xfrm>
        </p:grpSpPr>
        <p:sp>
          <p:nvSpPr>
            <p:cNvPr id="44" name="圆角矩形 4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45" name="圆角矩形 4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179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46"/>
            <p:cNvSpPr txBox="1"/>
            <p:nvPr/>
          </p:nvSpPr>
          <p:spPr bwMode="auto">
            <a:xfrm>
              <a:off x="3962396" y="5187962"/>
              <a:ext cx="2543193"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2</a:t>
              </a:r>
              <a:r>
                <a:rPr lang="zh-CN" altLang="en-US" sz="1600" b="1" spc="300" dirty="0">
                  <a:solidFill>
                    <a:srgbClr val="FBFFFE"/>
                  </a:solidFill>
                  <a:latin typeface="微软雅黑" pitchFamily="34" charset="-122"/>
                  <a:ea typeface="微软雅黑" pitchFamily="34" charset="-122"/>
                </a:rPr>
                <a:t>：数据类型</a:t>
              </a:r>
            </a:p>
          </p:txBody>
        </p:sp>
      </p:grpSp>
      <p:sp>
        <p:nvSpPr>
          <p:cNvPr id="46" name="灯片编号占位符 45"/>
          <p:cNvSpPr>
            <a:spLocks noGrp="1"/>
          </p:cNvSpPr>
          <p:nvPr>
            <p:ph type="sldNum" sz="quarter" idx="10"/>
          </p:nvPr>
        </p:nvSpPr>
        <p:spPr/>
        <p:txBody>
          <a:bodyPr/>
          <a:lstStyle/>
          <a:p>
            <a:pPr>
              <a:defRPr/>
            </a:pPr>
            <a:fld id="{9D8A187A-3B3A-4903-8AEF-3D6060F837EC}" type="slidenum">
              <a:rPr lang="zh-CN" altLang="en-US" smtClean="0"/>
              <a:pPr>
                <a:defRPr/>
              </a:pPr>
              <a:t>21</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Effect transition="in" filter="wipe(up)">
                                      <p:cBhvr>
                                        <p:cTn id="7" dur="500"/>
                                        <p:tgtEl>
                                          <p:spTgt spid="56387"/>
                                        </p:tgtEl>
                                      </p:cBhvr>
                                    </p:animEffect>
                                  </p:childTnLst>
                                </p:cTn>
                              </p:par>
                              <p:par>
                                <p:cTn id="8" presetID="12" presetClass="entr" presetSubtype="8" fill="hold" nodeType="withEffect">
                                  <p:stCondLst>
                                    <p:cond delay="0"/>
                                  </p:stCondLst>
                                  <p:childTnLst>
                                    <p:set>
                                      <p:cBhvr>
                                        <p:cTn id="9" dur="1" fill="hold">
                                          <p:stCondLst>
                                            <p:cond delay="0"/>
                                          </p:stCondLst>
                                        </p:cTn>
                                        <p:tgtEl>
                                          <p:spTgt spid="56378"/>
                                        </p:tgtEl>
                                        <p:attrNameLst>
                                          <p:attrName>style.visibility</p:attrName>
                                        </p:attrNameLst>
                                      </p:cBhvr>
                                      <p:to>
                                        <p:strVal val="visible"/>
                                      </p:to>
                                    </p:set>
                                    <p:animEffect transition="in" filter="slide(fromLeft)">
                                      <p:cBhvr>
                                        <p:cTn id="10" dur="500"/>
                                        <p:tgtEl>
                                          <p:spTgt spid="5637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6388"/>
                                        </p:tgtEl>
                                        <p:attrNameLst>
                                          <p:attrName>style.visibility</p:attrName>
                                        </p:attrNameLst>
                                      </p:cBhvr>
                                      <p:to>
                                        <p:strVal val="visible"/>
                                      </p:to>
                                    </p:set>
                                    <p:animEffect transition="in" filter="wipe(up)">
                                      <p:cBhvr>
                                        <p:cTn id="13" dur="500"/>
                                        <p:tgtEl>
                                          <p:spTgt spid="56388"/>
                                        </p:tgtEl>
                                      </p:cBhvr>
                                    </p:animEffect>
                                  </p:childTnLst>
                                </p:cTn>
                              </p:par>
                              <p:par>
                                <p:cTn id="14" presetID="12" presetClass="entr" presetSubtype="8" fill="hold" nodeType="withEffect">
                                  <p:stCondLst>
                                    <p:cond delay="0"/>
                                  </p:stCondLst>
                                  <p:childTnLst>
                                    <p:set>
                                      <p:cBhvr>
                                        <p:cTn id="15" dur="1" fill="hold">
                                          <p:stCondLst>
                                            <p:cond delay="0"/>
                                          </p:stCondLst>
                                        </p:cTn>
                                        <p:tgtEl>
                                          <p:spTgt spid="56379"/>
                                        </p:tgtEl>
                                        <p:attrNameLst>
                                          <p:attrName>style.visibility</p:attrName>
                                        </p:attrNameLst>
                                      </p:cBhvr>
                                      <p:to>
                                        <p:strVal val="visible"/>
                                      </p:to>
                                    </p:set>
                                    <p:animEffect transition="in" filter="slide(fromLeft)">
                                      <p:cBhvr>
                                        <p:cTn id="16" dur="500"/>
                                        <p:tgtEl>
                                          <p:spTgt spid="5637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6389"/>
                                        </p:tgtEl>
                                        <p:attrNameLst>
                                          <p:attrName>style.visibility</p:attrName>
                                        </p:attrNameLst>
                                      </p:cBhvr>
                                      <p:to>
                                        <p:strVal val="visible"/>
                                      </p:to>
                                    </p:set>
                                    <p:animEffect transition="in" filter="wipe(up)">
                                      <p:cBhvr>
                                        <p:cTn id="19" dur="500"/>
                                        <p:tgtEl>
                                          <p:spTgt spid="56389"/>
                                        </p:tgtEl>
                                      </p:cBhvr>
                                    </p:animEffect>
                                  </p:childTnLst>
                                </p:cTn>
                              </p:par>
                              <p:par>
                                <p:cTn id="20" presetID="12" presetClass="entr" presetSubtype="8" fill="hold" nodeType="withEffect">
                                  <p:stCondLst>
                                    <p:cond delay="0"/>
                                  </p:stCondLst>
                                  <p:childTnLst>
                                    <p:set>
                                      <p:cBhvr>
                                        <p:cTn id="21" dur="1" fill="hold">
                                          <p:stCondLst>
                                            <p:cond delay="0"/>
                                          </p:stCondLst>
                                        </p:cTn>
                                        <p:tgtEl>
                                          <p:spTgt spid="56380"/>
                                        </p:tgtEl>
                                        <p:attrNameLst>
                                          <p:attrName>style.visibility</p:attrName>
                                        </p:attrNameLst>
                                      </p:cBhvr>
                                      <p:to>
                                        <p:strVal val="visible"/>
                                      </p:to>
                                    </p:set>
                                    <p:animEffect transition="in" filter="slide(fromLeft)">
                                      <p:cBhvr>
                                        <p:cTn id="22" dur="500"/>
                                        <p:tgtEl>
                                          <p:spTgt spid="5638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6390"/>
                                        </p:tgtEl>
                                        <p:attrNameLst>
                                          <p:attrName>style.visibility</p:attrName>
                                        </p:attrNameLst>
                                      </p:cBhvr>
                                      <p:to>
                                        <p:strVal val="visible"/>
                                      </p:to>
                                    </p:set>
                                    <p:animEffect transition="in" filter="wipe(up)">
                                      <p:cBhvr>
                                        <p:cTn id="25" dur="500"/>
                                        <p:tgtEl>
                                          <p:spTgt spid="56390"/>
                                        </p:tgtEl>
                                      </p:cBhvr>
                                    </p:animEffect>
                                  </p:childTnLst>
                                </p:cTn>
                              </p:par>
                              <p:par>
                                <p:cTn id="26" presetID="12" presetClass="entr" presetSubtype="8" fill="hold" nodeType="withEffect">
                                  <p:stCondLst>
                                    <p:cond delay="0"/>
                                  </p:stCondLst>
                                  <p:childTnLst>
                                    <p:set>
                                      <p:cBhvr>
                                        <p:cTn id="27" dur="1" fill="hold">
                                          <p:stCondLst>
                                            <p:cond delay="0"/>
                                          </p:stCondLst>
                                        </p:cTn>
                                        <p:tgtEl>
                                          <p:spTgt spid="56381"/>
                                        </p:tgtEl>
                                        <p:attrNameLst>
                                          <p:attrName>style.visibility</p:attrName>
                                        </p:attrNameLst>
                                      </p:cBhvr>
                                      <p:to>
                                        <p:strVal val="visible"/>
                                      </p:to>
                                    </p:set>
                                    <p:animEffect transition="in" filter="slide(fromLeft)">
                                      <p:cBhvr>
                                        <p:cTn id="28" dur="500"/>
                                        <p:tgtEl>
                                          <p:spTgt spid="563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mph" presetSubtype="0" grpId="0" nodeType="clickEffect">
                                  <p:stCondLst>
                                    <p:cond delay="0"/>
                                  </p:stCondLst>
                                  <p:childTnLst>
                                    <p:set>
                                      <p:cBhvr rctx="PPT">
                                        <p:cTn id="32" dur="indefinite"/>
                                        <p:tgtEl>
                                          <p:spTgt spid="56381"/>
                                        </p:tgtEl>
                                        <p:attrNameLst>
                                          <p:attrName>style.opacity</p:attrName>
                                        </p:attrNameLst>
                                      </p:cBhvr>
                                      <p:to>
                                        <p:strVal val="0.25"/>
                                      </p:to>
                                    </p:set>
                                    <p:animEffect filter="image" prLst="opacity: 0.25">
                                      <p:cBhvr rctx="IE">
                                        <p:cTn id="33" dur="indefinite"/>
                                        <p:tgtEl>
                                          <p:spTgt spid="56381"/>
                                        </p:tgtEl>
                                      </p:cBhvr>
                                    </p:animEffect>
                                  </p:childTnLst>
                                </p:cTn>
                              </p:par>
                            </p:childTnLst>
                          </p:cTn>
                        </p:par>
                        <p:par>
                          <p:cTn id="34" fill="hold" nodeType="afterGroup">
                            <p:stCondLst>
                              <p:cond delay="0"/>
                            </p:stCondLst>
                            <p:childTnLst>
                              <p:par>
                                <p:cTn id="35" presetID="9" presetClass="emph" presetSubtype="0" grpId="0" nodeType="afterEffect">
                                  <p:stCondLst>
                                    <p:cond delay="0"/>
                                  </p:stCondLst>
                                  <p:childTnLst>
                                    <p:set>
                                      <p:cBhvr rctx="PPT">
                                        <p:cTn id="36" dur="indefinite"/>
                                        <p:tgtEl>
                                          <p:spTgt spid="56380"/>
                                        </p:tgtEl>
                                        <p:attrNameLst>
                                          <p:attrName>style.opacity</p:attrName>
                                        </p:attrNameLst>
                                      </p:cBhvr>
                                      <p:to>
                                        <p:strVal val="0.25"/>
                                      </p:to>
                                    </p:set>
                                    <p:animEffect filter="image" prLst="opacity: 0.25">
                                      <p:cBhvr rctx="IE">
                                        <p:cTn id="37" dur="indefinite"/>
                                        <p:tgtEl>
                                          <p:spTgt spid="56380"/>
                                        </p:tgtEl>
                                      </p:cBhvr>
                                    </p:animEffect>
                                  </p:childTnLst>
                                </p:cTn>
                              </p:par>
                            </p:childTnLst>
                          </p:cTn>
                        </p:par>
                        <p:par>
                          <p:cTn id="38" fill="hold" nodeType="afterGroup">
                            <p:stCondLst>
                              <p:cond delay="0"/>
                            </p:stCondLst>
                            <p:childTnLst>
                              <p:par>
                                <p:cTn id="39" presetID="9" presetClass="emph" presetSubtype="0" grpId="0" nodeType="afterEffect">
                                  <p:stCondLst>
                                    <p:cond delay="0"/>
                                  </p:stCondLst>
                                  <p:childTnLst>
                                    <p:set>
                                      <p:cBhvr rctx="PPT">
                                        <p:cTn id="40" dur="indefinite"/>
                                        <p:tgtEl>
                                          <p:spTgt spid="56379"/>
                                        </p:tgtEl>
                                        <p:attrNameLst>
                                          <p:attrName>style.opacity</p:attrName>
                                        </p:attrNameLst>
                                      </p:cBhvr>
                                      <p:to>
                                        <p:strVal val="0.25"/>
                                      </p:to>
                                    </p:set>
                                    <p:animEffect filter="image" prLst="opacity: 0.25">
                                      <p:cBhvr rctx="IE">
                                        <p:cTn id="41" dur="indefinite"/>
                                        <p:tgtEl>
                                          <p:spTgt spid="56379"/>
                                        </p:tgtEl>
                                      </p:cBhvr>
                                    </p:animEffect>
                                  </p:childTnLst>
                                </p:cTn>
                              </p:par>
                            </p:childTnLst>
                          </p:cTn>
                        </p:par>
                        <p:par>
                          <p:cTn id="42" fill="hold" nodeType="afterGroup">
                            <p:stCondLst>
                              <p:cond delay="0"/>
                            </p:stCondLst>
                            <p:childTnLst>
                              <p:par>
                                <p:cTn id="43" presetID="9" presetClass="emph" presetSubtype="0" grpId="0" nodeType="afterEffect">
                                  <p:stCondLst>
                                    <p:cond delay="0"/>
                                  </p:stCondLst>
                                  <p:childTnLst>
                                    <p:set>
                                      <p:cBhvr rctx="PPT">
                                        <p:cTn id="44" dur="indefinite"/>
                                        <p:tgtEl>
                                          <p:spTgt spid="56378"/>
                                        </p:tgtEl>
                                        <p:attrNameLst>
                                          <p:attrName>style.opacity</p:attrName>
                                        </p:attrNameLst>
                                      </p:cBhvr>
                                      <p:to>
                                        <p:strVal val="0.25"/>
                                      </p:to>
                                    </p:set>
                                    <p:animEffect filter="image" prLst="opacity: 0.25">
                                      <p:cBhvr rctx="IE">
                                        <p:cTn id="45" dur="indefinite"/>
                                        <p:tgtEl>
                                          <p:spTgt spid="56378"/>
                                        </p:tgtEl>
                                      </p:cBhvr>
                                    </p:animEffect>
                                  </p:childTnLst>
                                </p:cTn>
                              </p:par>
                            </p:childTnLst>
                          </p:cTn>
                        </p:par>
                        <p:par>
                          <p:cTn id="46" fill="hold" nodeType="afterGroup">
                            <p:stCondLst>
                              <p:cond delay="0"/>
                            </p:stCondLst>
                            <p:childTnLst>
                              <p:par>
                                <p:cTn id="47" presetID="9" presetClass="emph" presetSubtype="0" grpId="1" nodeType="afterEffect">
                                  <p:stCondLst>
                                    <p:cond delay="0"/>
                                  </p:stCondLst>
                                  <p:childTnLst>
                                    <p:set>
                                      <p:cBhvr rctx="PPT">
                                        <p:cTn id="48" dur="indefinite"/>
                                        <p:tgtEl>
                                          <p:spTgt spid="56387"/>
                                        </p:tgtEl>
                                        <p:attrNameLst>
                                          <p:attrName>style.opacity</p:attrName>
                                        </p:attrNameLst>
                                      </p:cBhvr>
                                      <p:to>
                                        <p:strVal val="0.25"/>
                                      </p:to>
                                    </p:set>
                                    <p:animEffect filter="image" prLst="opacity: 0.25">
                                      <p:cBhvr rctx="IE">
                                        <p:cTn id="49" dur="indefinite"/>
                                        <p:tgtEl>
                                          <p:spTgt spid="56387"/>
                                        </p:tgtEl>
                                      </p:cBhvr>
                                    </p:animEffect>
                                  </p:childTnLst>
                                </p:cTn>
                              </p:par>
                            </p:childTnLst>
                          </p:cTn>
                        </p:par>
                        <p:par>
                          <p:cTn id="50" fill="hold" nodeType="afterGroup">
                            <p:stCondLst>
                              <p:cond delay="0"/>
                            </p:stCondLst>
                            <p:childTnLst>
                              <p:par>
                                <p:cTn id="51" presetID="9" presetClass="emph" presetSubtype="0" grpId="1" nodeType="afterEffect">
                                  <p:stCondLst>
                                    <p:cond delay="0"/>
                                  </p:stCondLst>
                                  <p:childTnLst>
                                    <p:set>
                                      <p:cBhvr rctx="PPT">
                                        <p:cTn id="52" dur="indefinite"/>
                                        <p:tgtEl>
                                          <p:spTgt spid="56388"/>
                                        </p:tgtEl>
                                        <p:attrNameLst>
                                          <p:attrName>style.opacity</p:attrName>
                                        </p:attrNameLst>
                                      </p:cBhvr>
                                      <p:to>
                                        <p:strVal val="0.25"/>
                                      </p:to>
                                    </p:set>
                                    <p:animEffect filter="image" prLst="opacity: 0.25">
                                      <p:cBhvr rctx="IE">
                                        <p:cTn id="53" dur="indefinite"/>
                                        <p:tgtEl>
                                          <p:spTgt spid="56388"/>
                                        </p:tgtEl>
                                      </p:cBhvr>
                                    </p:animEffect>
                                  </p:childTnLst>
                                </p:cTn>
                              </p:par>
                            </p:childTnLst>
                          </p:cTn>
                        </p:par>
                        <p:par>
                          <p:cTn id="54" fill="hold" nodeType="afterGroup">
                            <p:stCondLst>
                              <p:cond delay="0"/>
                            </p:stCondLst>
                            <p:childTnLst>
                              <p:par>
                                <p:cTn id="55" presetID="9" presetClass="emph" presetSubtype="0" grpId="1" nodeType="afterEffect">
                                  <p:stCondLst>
                                    <p:cond delay="0"/>
                                  </p:stCondLst>
                                  <p:childTnLst>
                                    <p:set>
                                      <p:cBhvr rctx="PPT">
                                        <p:cTn id="56" dur="indefinite"/>
                                        <p:tgtEl>
                                          <p:spTgt spid="56389"/>
                                        </p:tgtEl>
                                        <p:attrNameLst>
                                          <p:attrName>style.opacity</p:attrName>
                                        </p:attrNameLst>
                                      </p:cBhvr>
                                      <p:to>
                                        <p:strVal val="0.25"/>
                                      </p:to>
                                    </p:set>
                                    <p:animEffect filter="image" prLst="opacity: 0.25">
                                      <p:cBhvr rctx="IE">
                                        <p:cTn id="57" dur="indefinite"/>
                                        <p:tgtEl>
                                          <p:spTgt spid="56389"/>
                                        </p:tgtEl>
                                      </p:cBhvr>
                                    </p:animEffect>
                                  </p:childTnLst>
                                </p:cTn>
                              </p:par>
                            </p:childTnLst>
                          </p:cTn>
                        </p:par>
                        <p:par>
                          <p:cTn id="58" fill="hold" nodeType="afterGroup">
                            <p:stCondLst>
                              <p:cond delay="0"/>
                            </p:stCondLst>
                            <p:childTnLst>
                              <p:par>
                                <p:cTn id="59" presetID="9" presetClass="emph" presetSubtype="0" grpId="1" nodeType="afterEffect">
                                  <p:stCondLst>
                                    <p:cond delay="0"/>
                                  </p:stCondLst>
                                  <p:childTnLst>
                                    <p:set>
                                      <p:cBhvr rctx="PPT">
                                        <p:cTn id="60" dur="indefinite"/>
                                        <p:tgtEl>
                                          <p:spTgt spid="56390"/>
                                        </p:tgtEl>
                                        <p:attrNameLst>
                                          <p:attrName>style.opacity</p:attrName>
                                        </p:attrNameLst>
                                      </p:cBhvr>
                                      <p:to>
                                        <p:strVal val="0.25"/>
                                      </p:to>
                                    </p:set>
                                    <p:animEffect filter="image" prLst="opacity: 0.25">
                                      <p:cBhvr rctx="IE">
                                        <p:cTn id="61" dur="indefinite"/>
                                        <p:tgtEl>
                                          <p:spTgt spid="56390"/>
                                        </p:tgtEl>
                                      </p:cBhvr>
                                    </p:animEffect>
                                  </p:childTnLst>
                                </p:cTn>
                              </p:par>
                            </p:childTnLst>
                          </p:cTn>
                        </p:par>
                        <p:par>
                          <p:cTn id="62" fill="hold" nodeType="afterGroup">
                            <p:stCondLst>
                              <p:cond delay="0"/>
                            </p:stCondLst>
                            <p:childTnLst>
                              <p:par>
                                <p:cTn id="63" presetID="9" presetClass="emph" presetSubtype="0" grpId="0" nodeType="afterEffect">
                                  <p:stCondLst>
                                    <p:cond delay="0"/>
                                  </p:stCondLst>
                                  <p:childTnLst>
                                    <p:set>
                                      <p:cBhvr rctx="PPT">
                                        <p:cTn id="64" dur="indefinite"/>
                                        <p:tgtEl>
                                          <p:spTgt spid="56357"/>
                                        </p:tgtEl>
                                        <p:attrNameLst>
                                          <p:attrName>style.opacity</p:attrName>
                                        </p:attrNameLst>
                                      </p:cBhvr>
                                      <p:to>
                                        <p:strVal val="0.25"/>
                                      </p:to>
                                    </p:set>
                                    <p:animEffect filter="image" prLst="opacity: 0.25">
                                      <p:cBhvr rctx="IE">
                                        <p:cTn id="65" dur="indefinite"/>
                                        <p:tgtEl>
                                          <p:spTgt spid="56357"/>
                                        </p:tgtEl>
                                      </p:cBhvr>
                                    </p:animEffect>
                                  </p:childTnLst>
                                </p:cTn>
                              </p:par>
                            </p:childTnLst>
                          </p:cTn>
                        </p:par>
                        <p:par>
                          <p:cTn id="66" fill="hold" nodeType="afterGroup">
                            <p:stCondLst>
                              <p:cond delay="0"/>
                            </p:stCondLst>
                            <p:childTnLst>
                              <p:par>
                                <p:cTn id="67" presetID="9" presetClass="emph" presetSubtype="0" grpId="0" nodeType="afterEffect">
                                  <p:stCondLst>
                                    <p:cond delay="0"/>
                                  </p:stCondLst>
                                  <p:endCondLst>
                                    <p:cond evt="onNext" delay="0">
                                      <p:tgtEl>
                                        <p:sldTgt/>
                                      </p:tgtEl>
                                    </p:cond>
                                  </p:endCondLst>
                                  <p:childTnLst>
                                    <p:set>
                                      <p:cBhvr rctx="PPT">
                                        <p:cTn id="68" dur="indefinite"/>
                                        <p:tgtEl>
                                          <p:spTgt spid="56363"/>
                                        </p:tgtEl>
                                        <p:attrNameLst>
                                          <p:attrName>style.opacity</p:attrName>
                                        </p:attrNameLst>
                                      </p:cBhvr>
                                      <p:to>
                                        <p:strVal val="0.25"/>
                                      </p:to>
                                    </p:set>
                                    <p:animEffect filter="image" prLst="opacity: 0.25">
                                      <p:cBhvr rctx="IE">
                                        <p:cTn id="69" dur="indefinite"/>
                                        <p:tgtEl>
                                          <p:spTgt spid="56363"/>
                                        </p:tgtEl>
                                      </p:cBhvr>
                                    </p:animEffect>
                                  </p:childTnLst>
                                </p:cTn>
                              </p:par>
                              <p:par>
                                <p:cTn id="70" presetID="9" presetClass="emph" presetSubtype="0" grpId="1" nodeType="withEffect">
                                  <p:stCondLst>
                                    <p:cond delay="0"/>
                                  </p:stCondLst>
                                  <p:childTnLst>
                                    <p:set>
                                      <p:cBhvr rctx="PPT">
                                        <p:cTn id="71" dur="indefinite"/>
                                        <p:tgtEl>
                                          <p:spTgt spid="56363"/>
                                        </p:tgtEl>
                                        <p:attrNameLst>
                                          <p:attrName>style.opacity</p:attrName>
                                        </p:attrNameLst>
                                      </p:cBhvr>
                                      <p:to>
                                        <p:strVal val="0.25"/>
                                      </p:to>
                                    </p:set>
                                    <p:animEffect filter="image" prLst="opacity: 0.25">
                                      <p:cBhvr rctx="IE">
                                        <p:cTn id="72" dur="indefinite"/>
                                        <p:tgtEl>
                                          <p:spTgt spid="56363"/>
                                        </p:tgtEl>
                                      </p:cBhvr>
                                    </p:animEffect>
                                  </p:childTnLst>
                                </p:cTn>
                              </p:par>
                            </p:childTnLst>
                          </p:cTn>
                        </p:par>
                        <p:par>
                          <p:cTn id="73" fill="hold" nodeType="afterGroup">
                            <p:stCondLst>
                              <p:cond delay="0"/>
                            </p:stCondLst>
                            <p:childTnLst>
                              <p:par>
                                <p:cTn id="74" presetID="22" presetClass="entr" presetSubtype="8" fill="hold" grpId="1" nodeType="afterEffect">
                                  <p:stCondLst>
                                    <p:cond delay="0"/>
                                  </p:stCondLst>
                                  <p:iterate type="lt">
                                    <p:tmPct val="0"/>
                                  </p:iterate>
                                  <p:childTnLst>
                                    <p:set>
                                      <p:cBhvr>
                                        <p:cTn id="75" dur="1" fill="hold">
                                          <p:stCondLst>
                                            <p:cond delay="0"/>
                                          </p:stCondLst>
                                        </p:cTn>
                                        <p:tgtEl>
                                          <p:spTgt spid="56393"/>
                                        </p:tgtEl>
                                        <p:attrNameLst>
                                          <p:attrName>style.visibility</p:attrName>
                                        </p:attrNameLst>
                                      </p:cBhvr>
                                      <p:to>
                                        <p:strVal val="visible"/>
                                      </p:to>
                                    </p:set>
                                    <p:animEffect transition="in" filter="wipe(left)">
                                      <p:cBhvr>
                                        <p:cTn id="76" dur="500"/>
                                        <p:tgtEl>
                                          <p:spTgt spid="5639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xit" presetSubtype="0" fill="hold" grpId="0" nodeType="clickEffect">
                                  <p:stCondLst>
                                    <p:cond delay="0"/>
                                  </p:stCondLst>
                                  <p:iterate type="lt">
                                    <p:tmPct val="0"/>
                                  </p:iterate>
                                  <p:childTnLst>
                                    <p:animEffect transition="out" filter="fade">
                                      <p:cBhvr>
                                        <p:cTn id="80" dur="500"/>
                                        <p:tgtEl>
                                          <p:spTgt spid="56393"/>
                                        </p:tgtEl>
                                      </p:cBhvr>
                                    </p:animEffect>
                                    <p:set>
                                      <p:cBhvr>
                                        <p:cTn id="81" dur="1" fill="hold">
                                          <p:stCondLst>
                                            <p:cond delay="499"/>
                                          </p:stCondLst>
                                        </p:cTn>
                                        <p:tgtEl>
                                          <p:spTgt spid="56393"/>
                                        </p:tgtEl>
                                        <p:attrNameLst>
                                          <p:attrName>style.visibility</p:attrName>
                                        </p:attrNameLst>
                                      </p:cBhvr>
                                      <p:to>
                                        <p:strVal val="hidden"/>
                                      </p:to>
                                    </p:set>
                                  </p:childTnLst>
                                </p:cTn>
                              </p:par>
                              <p:par>
                                <p:cTn id="82" presetID="22" presetClass="entr" presetSubtype="1" fill="hold" grpId="0" nodeType="withEffect">
                                  <p:stCondLst>
                                    <p:cond delay="0"/>
                                  </p:stCondLst>
                                  <p:childTnLst>
                                    <p:set>
                                      <p:cBhvr>
                                        <p:cTn id="83" dur="1" fill="hold">
                                          <p:stCondLst>
                                            <p:cond delay="0"/>
                                          </p:stCondLst>
                                        </p:cTn>
                                        <p:tgtEl>
                                          <p:spTgt spid="56406"/>
                                        </p:tgtEl>
                                        <p:attrNameLst>
                                          <p:attrName>style.visibility</p:attrName>
                                        </p:attrNameLst>
                                      </p:cBhvr>
                                      <p:to>
                                        <p:strVal val="visible"/>
                                      </p:to>
                                    </p:set>
                                    <p:animEffect transition="in" filter="wipe(up)">
                                      <p:cBhvr>
                                        <p:cTn id="84" dur="500"/>
                                        <p:tgtEl>
                                          <p:spTgt spid="56406"/>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56403"/>
                                        </p:tgtEl>
                                        <p:attrNameLst>
                                          <p:attrName>style.visibility</p:attrName>
                                        </p:attrNameLst>
                                      </p:cBhvr>
                                      <p:to>
                                        <p:strVal val="visible"/>
                                      </p:to>
                                    </p:set>
                                    <p:animEffect transition="in" filter="slide(fromLeft)">
                                      <p:cBhvr>
                                        <p:cTn id="87" dur="500"/>
                                        <p:tgtEl>
                                          <p:spTgt spid="56403"/>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56408"/>
                                        </p:tgtEl>
                                        <p:attrNameLst>
                                          <p:attrName>style.visibility</p:attrName>
                                        </p:attrNameLst>
                                      </p:cBhvr>
                                      <p:to>
                                        <p:strVal val="visible"/>
                                      </p:to>
                                    </p:set>
                                    <p:animEffect transition="in" filter="wipe(up)">
                                      <p:cBhvr>
                                        <p:cTn id="90" dur="500"/>
                                        <p:tgtEl>
                                          <p:spTgt spid="56408"/>
                                        </p:tgtEl>
                                      </p:cBhvr>
                                    </p:animEffect>
                                  </p:childTnLst>
                                </p:cTn>
                              </p:par>
                              <p:par>
                                <p:cTn id="91" presetID="12" presetClass="entr" presetSubtype="8" fill="hold" grpId="0" nodeType="withEffect">
                                  <p:stCondLst>
                                    <p:cond delay="0"/>
                                  </p:stCondLst>
                                  <p:childTnLst>
                                    <p:set>
                                      <p:cBhvr>
                                        <p:cTn id="92" dur="1" fill="hold">
                                          <p:stCondLst>
                                            <p:cond delay="0"/>
                                          </p:stCondLst>
                                        </p:cTn>
                                        <p:tgtEl>
                                          <p:spTgt spid="56404"/>
                                        </p:tgtEl>
                                        <p:attrNameLst>
                                          <p:attrName>style.visibility</p:attrName>
                                        </p:attrNameLst>
                                      </p:cBhvr>
                                      <p:to>
                                        <p:strVal val="visible"/>
                                      </p:to>
                                    </p:set>
                                    <p:animEffect transition="in" filter="slide(fromLeft)">
                                      <p:cBhvr>
                                        <p:cTn id="93" dur="500"/>
                                        <p:tgtEl>
                                          <p:spTgt spid="56404"/>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56407"/>
                                        </p:tgtEl>
                                        <p:attrNameLst>
                                          <p:attrName>style.visibility</p:attrName>
                                        </p:attrNameLst>
                                      </p:cBhvr>
                                      <p:to>
                                        <p:strVal val="visible"/>
                                      </p:to>
                                    </p:set>
                                    <p:animEffect transition="in" filter="wipe(up)">
                                      <p:cBhvr>
                                        <p:cTn id="96" dur="500"/>
                                        <p:tgtEl>
                                          <p:spTgt spid="56407"/>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56405"/>
                                        </p:tgtEl>
                                        <p:attrNameLst>
                                          <p:attrName>style.visibility</p:attrName>
                                        </p:attrNameLst>
                                      </p:cBhvr>
                                      <p:to>
                                        <p:strVal val="visible"/>
                                      </p:to>
                                    </p:set>
                                    <p:animEffect transition="in" filter="slide(fromLeft)">
                                      <p:cBhvr>
                                        <p:cTn id="99" dur="500"/>
                                        <p:tgtEl>
                                          <p:spTgt spid="56405"/>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56410"/>
                                        </p:tgtEl>
                                        <p:attrNameLst>
                                          <p:attrName>style.visibility</p:attrName>
                                        </p:attrNameLst>
                                      </p:cBhvr>
                                      <p:to>
                                        <p:strVal val="visible"/>
                                      </p:to>
                                    </p:set>
                                    <p:animEffect transition="in" filter="wipe(up)">
                                      <p:cBhvr>
                                        <p:cTn id="102" dur="500"/>
                                        <p:tgtEl>
                                          <p:spTgt spid="56410"/>
                                        </p:tgtEl>
                                      </p:cBhvr>
                                    </p:animEffect>
                                  </p:childTnLst>
                                </p:cTn>
                              </p:par>
                              <p:par>
                                <p:cTn id="103" presetID="12" presetClass="entr" presetSubtype="8" fill="hold" grpId="0" nodeType="withEffect">
                                  <p:stCondLst>
                                    <p:cond delay="0"/>
                                  </p:stCondLst>
                                  <p:childTnLst>
                                    <p:set>
                                      <p:cBhvr>
                                        <p:cTn id="104" dur="1" fill="hold">
                                          <p:stCondLst>
                                            <p:cond delay="0"/>
                                          </p:stCondLst>
                                        </p:cTn>
                                        <p:tgtEl>
                                          <p:spTgt spid="56409"/>
                                        </p:tgtEl>
                                        <p:attrNameLst>
                                          <p:attrName>style.visibility</p:attrName>
                                        </p:attrNameLst>
                                      </p:cBhvr>
                                      <p:to>
                                        <p:strVal val="visible"/>
                                      </p:to>
                                    </p:set>
                                    <p:animEffect transition="in" filter="slide(fromLeft)">
                                      <p:cBhvr>
                                        <p:cTn id="105" dur="500"/>
                                        <p:tgtEl>
                                          <p:spTgt spid="5640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mph" presetSubtype="0" grpId="1" nodeType="clickEffect">
                                  <p:stCondLst>
                                    <p:cond delay="0"/>
                                  </p:stCondLst>
                                  <p:childTnLst>
                                    <p:set>
                                      <p:cBhvr rctx="PPT">
                                        <p:cTn id="109" dur="indefinite"/>
                                        <p:tgtEl>
                                          <p:spTgt spid="56404"/>
                                        </p:tgtEl>
                                        <p:attrNameLst>
                                          <p:attrName>style.opacity</p:attrName>
                                        </p:attrNameLst>
                                      </p:cBhvr>
                                      <p:to>
                                        <p:strVal val="0.25"/>
                                      </p:to>
                                    </p:set>
                                    <p:animEffect filter="image" prLst="opacity: 0.25">
                                      <p:cBhvr rctx="IE">
                                        <p:cTn id="110" dur="indefinite"/>
                                        <p:tgtEl>
                                          <p:spTgt spid="56404"/>
                                        </p:tgtEl>
                                      </p:cBhvr>
                                    </p:animEffect>
                                  </p:childTnLst>
                                </p:cTn>
                              </p:par>
                              <p:par>
                                <p:cTn id="111" presetID="9" presetClass="emph" presetSubtype="0" grpId="1" nodeType="withEffect">
                                  <p:stCondLst>
                                    <p:cond delay="0"/>
                                  </p:stCondLst>
                                  <p:childTnLst>
                                    <p:set>
                                      <p:cBhvr rctx="PPT">
                                        <p:cTn id="112" dur="indefinite"/>
                                        <p:tgtEl>
                                          <p:spTgt spid="56406"/>
                                        </p:tgtEl>
                                        <p:attrNameLst>
                                          <p:attrName>style.opacity</p:attrName>
                                        </p:attrNameLst>
                                      </p:cBhvr>
                                      <p:to>
                                        <p:strVal val="0.25"/>
                                      </p:to>
                                    </p:set>
                                    <p:animEffect filter="image" prLst="opacity: 0.25">
                                      <p:cBhvr rctx="IE">
                                        <p:cTn id="113" dur="indefinite"/>
                                        <p:tgtEl>
                                          <p:spTgt spid="56406"/>
                                        </p:tgtEl>
                                      </p:cBhvr>
                                    </p:animEffect>
                                  </p:childTnLst>
                                </p:cTn>
                              </p:par>
                              <p:par>
                                <p:cTn id="114" presetID="9" presetClass="emph" presetSubtype="0" grpId="1" nodeType="withEffect">
                                  <p:stCondLst>
                                    <p:cond delay="0"/>
                                  </p:stCondLst>
                                  <p:childTnLst>
                                    <p:set>
                                      <p:cBhvr rctx="PPT">
                                        <p:cTn id="115" dur="indefinite"/>
                                        <p:tgtEl>
                                          <p:spTgt spid="56405"/>
                                        </p:tgtEl>
                                        <p:attrNameLst>
                                          <p:attrName>style.opacity</p:attrName>
                                        </p:attrNameLst>
                                      </p:cBhvr>
                                      <p:to>
                                        <p:strVal val="0.25"/>
                                      </p:to>
                                    </p:set>
                                    <p:animEffect filter="image" prLst="opacity: 0.25">
                                      <p:cBhvr rctx="IE">
                                        <p:cTn id="116" dur="indefinite"/>
                                        <p:tgtEl>
                                          <p:spTgt spid="56405"/>
                                        </p:tgtEl>
                                      </p:cBhvr>
                                    </p:animEffect>
                                  </p:childTnLst>
                                </p:cTn>
                              </p:par>
                              <p:par>
                                <p:cTn id="117" presetID="9" presetClass="emph" presetSubtype="0" grpId="1" nodeType="withEffect">
                                  <p:stCondLst>
                                    <p:cond delay="0"/>
                                  </p:stCondLst>
                                  <p:childTnLst>
                                    <p:set>
                                      <p:cBhvr rctx="PPT">
                                        <p:cTn id="118" dur="indefinite"/>
                                        <p:tgtEl>
                                          <p:spTgt spid="56409"/>
                                        </p:tgtEl>
                                        <p:attrNameLst>
                                          <p:attrName>style.opacity</p:attrName>
                                        </p:attrNameLst>
                                      </p:cBhvr>
                                      <p:to>
                                        <p:strVal val="0.25"/>
                                      </p:to>
                                    </p:set>
                                    <p:animEffect filter="image" prLst="opacity: 0.25">
                                      <p:cBhvr rctx="IE">
                                        <p:cTn id="119" dur="indefinite"/>
                                        <p:tgtEl>
                                          <p:spTgt spid="56409"/>
                                        </p:tgtEl>
                                      </p:cBhvr>
                                    </p:animEffect>
                                  </p:childTnLst>
                                </p:cTn>
                              </p:par>
                              <p:par>
                                <p:cTn id="120" presetID="9" presetClass="emph" presetSubtype="0" grpId="2" nodeType="withEffect">
                                  <p:stCondLst>
                                    <p:cond delay="0"/>
                                  </p:stCondLst>
                                  <p:childTnLst>
                                    <p:set>
                                      <p:cBhvr rctx="PPT">
                                        <p:cTn id="121" dur="indefinite"/>
                                        <p:tgtEl>
                                          <p:spTgt spid="56409"/>
                                        </p:tgtEl>
                                        <p:attrNameLst>
                                          <p:attrName>style.opacity</p:attrName>
                                        </p:attrNameLst>
                                      </p:cBhvr>
                                      <p:to>
                                        <p:strVal val="0.25"/>
                                      </p:to>
                                    </p:set>
                                    <p:animEffect filter="image" prLst="opacity: 0.25">
                                      <p:cBhvr rctx="IE">
                                        <p:cTn id="122" dur="indefinite"/>
                                        <p:tgtEl>
                                          <p:spTgt spid="56409"/>
                                        </p:tgtEl>
                                      </p:cBhvr>
                                    </p:animEffect>
                                  </p:childTnLst>
                                </p:cTn>
                              </p:par>
                              <p:par>
                                <p:cTn id="123" presetID="9" presetClass="emph" presetSubtype="0" grpId="1" nodeType="withEffect">
                                  <p:stCondLst>
                                    <p:cond delay="0"/>
                                  </p:stCondLst>
                                  <p:childTnLst>
                                    <p:set>
                                      <p:cBhvr rctx="PPT">
                                        <p:cTn id="124" dur="indefinite"/>
                                        <p:tgtEl>
                                          <p:spTgt spid="56403"/>
                                        </p:tgtEl>
                                        <p:attrNameLst>
                                          <p:attrName>style.opacity</p:attrName>
                                        </p:attrNameLst>
                                      </p:cBhvr>
                                      <p:to>
                                        <p:strVal val="0.25"/>
                                      </p:to>
                                    </p:set>
                                    <p:animEffect filter="image" prLst="opacity: 0.25">
                                      <p:cBhvr rctx="IE">
                                        <p:cTn id="125" dur="indefinite"/>
                                        <p:tgtEl>
                                          <p:spTgt spid="56403"/>
                                        </p:tgtEl>
                                      </p:cBhvr>
                                    </p:animEffect>
                                  </p:childTnLst>
                                </p:cTn>
                              </p:par>
                              <p:par>
                                <p:cTn id="126" presetID="9" presetClass="emph" presetSubtype="0" grpId="1" nodeType="withEffect">
                                  <p:stCondLst>
                                    <p:cond delay="0"/>
                                  </p:stCondLst>
                                  <p:childTnLst>
                                    <p:set>
                                      <p:cBhvr rctx="PPT">
                                        <p:cTn id="127" dur="indefinite"/>
                                        <p:tgtEl>
                                          <p:spTgt spid="56407"/>
                                        </p:tgtEl>
                                        <p:attrNameLst>
                                          <p:attrName>style.opacity</p:attrName>
                                        </p:attrNameLst>
                                      </p:cBhvr>
                                      <p:to>
                                        <p:strVal val="0.25"/>
                                      </p:to>
                                    </p:set>
                                    <p:animEffect filter="image" prLst="opacity: 0.25">
                                      <p:cBhvr rctx="IE">
                                        <p:cTn id="128" dur="indefinite"/>
                                        <p:tgtEl>
                                          <p:spTgt spid="56407"/>
                                        </p:tgtEl>
                                      </p:cBhvr>
                                    </p:animEffect>
                                  </p:childTnLst>
                                </p:cTn>
                              </p:par>
                              <p:par>
                                <p:cTn id="129" presetID="9" presetClass="emph" presetSubtype="0" grpId="1" nodeType="withEffect">
                                  <p:stCondLst>
                                    <p:cond delay="0"/>
                                  </p:stCondLst>
                                  <p:childTnLst>
                                    <p:set>
                                      <p:cBhvr rctx="PPT">
                                        <p:cTn id="130" dur="indefinite"/>
                                        <p:tgtEl>
                                          <p:spTgt spid="56408"/>
                                        </p:tgtEl>
                                        <p:attrNameLst>
                                          <p:attrName>style.opacity</p:attrName>
                                        </p:attrNameLst>
                                      </p:cBhvr>
                                      <p:to>
                                        <p:strVal val="0.25"/>
                                      </p:to>
                                    </p:set>
                                    <p:animEffect filter="image" prLst="opacity: 0.25">
                                      <p:cBhvr rctx="IE">
                                        <p:cTn id="131" dur="indefinite"/>
                                        <p:tgtEl>
                                          <p:spTgt spid="56408"/>
                                        </p:tgtEl>
                                      </p:cBhvr>
                                    </p:animEffect>
                                  </p:childTnLst>
                                </p:cTn>
                              </p:par>
                              <p:par>
                                <p:cTn id="132" presetID="9" presetClass="emph" presetSubtype="0" grpId="1" nodeType="withEffect">
                                  <p:stCondLst>
                                    <p:cond delay="0"/>
                                  </p:stCondLst>
                                  <p:childTnLst>
                                    <p:set>
                                      <p:cBhvr rctx="PPT">
                                        <p:cTn id="133" dur="indefinite"/>
                                        <p:tgtEl>
                                          <p:spTgt spid="56410"/>
                                        </p:tgtEl>
                                        <p:attrNameLst>
                                          <p:attrName>style.opacity</p:attrName>
                                        </p:attrNameLst>
                                      </p:cBhvr>
                                      <p:to>
                                        <p:strVal val="0.25"/>
                                      </p:to>
                                    </p:set>
                                    <p:animEffect filter="image" prLst="opacity: 0.25">
                                      <p:cBhvr rctx="IE">
                                        <p:cTn id="134" dur="indefinite"/>
                                        <p:tgtEl>
                                          <p:spTgt spid="56410"/>
                                        </p:tgtEl>
                                      </p:cBhvr>
                                    </p:animEffect>
                                  </p:childTnLst>
                                </p:cTn>
                              </p:par>
                              <p:par>
                                <p:cTn id="135" presetID="9" presetClass="emph" presetSubtype="0" grpId="2" nodeType="withEffect">
                                  <p:stCondLst>
                                    <p:cond delay="0"/>
                                  </p:stCondLst>
                                  <p:childTnLst>
                                    <p:set>
                                      <p:cBhvr rctx="PPT">
                                        <p:cTn id="136" dur="indefinite"/>
                                        <p:tgtEl>
                                          <p:spTgt spid="56406"/>
                                        </p:tgtEl>
                                        <p:attrNameLst>
                                          <p:attrName>style.opacity</p:attrName>
                                        </p:attrNameLst>
                                      </p:cBhvr>
                                      <p:to>
                                        <p:strVal val="0.25"/>
                                      </p:to>
                                    </p:set>
                                    <p:animEffect filter="image" prLst="opacity: 0.25">
                                      <p:cBhvr rctx="IE">
                                        <p:cTn id="137" dur="indefinite"/>
                                        <p:tgtEl>
                                          <p:spTgt spid="56406"/>
                                        </p:tgtEl>
                                      </p:cBhvr>
                                    </p:animEffect>
                                  </p:childTnLst>
                                </p:cTn>
                              </p:par>
                              <p:par>
                                <p:cTn id="138" presetID="9" presetClass="emph" presetSubtype="0" grpId="0" nodeType="withEffect">
                                  <p:stCondLst>
                                    <p:cond delay="0"/>
                                  </p:stCondLst>
                                  <p:childTnLst>
                                    <p:set>
                                      <p:cBhvr rctx="PPT">
                                        <p:cTn id="139" dur="indefinite"/>
                                        <p:tgtEl>
                                          <p:spTgt spid="56356"/>
                                        </p:tgtEl>
                                        <p:attrNameLst>
                                          <p:attrName>style.opacity</p:attrName>
                                        </p:attrNameLst>
                                      </p:cBhvr>
                                      <p:to>
                                        <p:strVal val="0.5"/>
                                      </p:to>
                                    </p:set>
                                    <p:animEffect filter="image" prLst="opacity: 0.5">
                                      <p:cBhvr rctx="IE">
                                        <p:cTn id="140" dur="indefinite"/>
                                        <p:tgtEl>
                                          <p:spTgt spid="56356"/>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56376"/>
                                        </p:tgtEl>
                                        <p:attrNameLst>
                                          <p:attrName>style.visibility</p:attrName>
                                        </p:attrNameLst>
                                      </p:cBhvr>
                                      <p:to>
                                        <p:strVal val="visible"/>
                                      </p:to>
                                    </p:set>
                                    <p:animEffect transition="in" filter="wipe(up)">
                                      <p:cBhvr>
                                        <p:cTn id="143" dur="500"/>
                                        <p:tgtEl>
                                          <p:spTgt spid="56376"/>
                                        </p:tgtEl>
                                      </p:cBhvr>
                                    </p:animEffect>
                                  </p:childTnLst>
                                </p:cTn>
                              </p:par>
                              <p:par>
                                <p:cTn id="144" presetID="12" presetClass="entr" presetSubtype="1" fill="hold" grpId="0" nodeType="withEffect">
                                  <p:stCondLst>
                                    <p:cond delay="0"/>
                                  </p:stCondLst>
                                  <p:childTnLst>
                                    <p:set>
                                      <p:cBhvr>
                                        <p:cTn id="145" dur="1" fill="hold">
                                          <p:stCondLst>
                                            <p:cond delay="0"/>
                                          </p:stCondLst>
                                        </p:cTn>
                                        <p:tgtEl>
                                          <p:spTgt spid="56374"/>
                                        </p:tgtEl>
                                        <p:attrNameLst>
                                          <p:attrName>style.visibility</p:attrName>
                                        </p:attrNameLst>
                                      </p:cBhvr>
                                      <p:to>
                                        <p:strVal val="visible"/>
                                      </p:to>
                                    </p:set>
                                    <p:animEffect transition="in" filter="slide(fromTop)">
                                      <p:cBhvr>
                                        <p:cTn id="146" dur="500"/>
                                        <p:tgtEl>
                                          <p:spTgt spid="56374"/>
                                        </p:tgtEl>
                                      </p:cBhvr>
                                    </p:animEffect>
                                  </p:childTnLst>
                                </p:cTn>
                              </p:par>
                              <p:par>
                                <p:cTn id="147" presetID="22" presetClass="entr" presetSubtype="8" fill="hold" grpId="0" nodeType="withEffect">
                                  <p:stCondLst>
                                    <p:cond delay="0"/>
                                  </p:stCondLst>
                                  <p:iterate type="lt">
                                    <p:tmPct val="0"/>
                                  </p:iterate>
                                  <p:childTnLst>
                                    <p:set>
                                      <p:cBhvr>
                                        <p:cTn id="148" dur="1" fill="hold">
                                          <p:stCondLst>
                                            <p:cond delay="0"/>
                                          </p:stCondLst>
                                        </p:cTn>
                                        <p:tgtEl>
                                          <p:spTgt spid="56394"/>
                                        </p:tgtEl>
                                        <p:attrNameLst>
                                          <p:attrName>style.visibility</p:attrName>
                                        </p:attrNameLst>
                                      </p:cBhvr>
                                      <p:to>
                                        <p:strVal val="visible"/>
                                      </p:to>
                                    </p:set>
                                    <p:animEffect transition="in" filter="wipe(left)">
                                      <p:cBhvr>
                                        <p:cTn id="149" dur="500"/>
                                        <p:tgtEl>
                                          <p:spTgt spid="56394"/>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0" presetClass="exit" presetSubtype="0" fill="hold" grpId="1" nodeType="clickEffect">
                                  <p:stCondLst>
                                    <p:cond delay="0"/>
                                  </p:stCondLst>
                                  <p:iterate type="lt">
                                    <p:tmPct val="0"/>
                                  </p:iterate>
                                  <p:childTnLst>
                                    <p:animEffect transition="out" filter="fade">
                                      <p:cBhvr>
                                        <p:cTn id="153" dur="500"/>
                                        <p:tgtEl>
                                          <p:spTgt spid="56394"/>
                                        </p:tgtEl>
                                      </p:cBhvr>
                                    </p:animEffect>
                                    <p:set>
                                      <p:cBhvr>
                                        <p:cTn id="154" dur="1" fill="hold">
                                          <p:stCondLst>
                                            <p:cond delay="499"/>
                                          </p:stCondLst>
                                        </p:cTn>
                                        <p:tgtEl>
                                          <p:spTgt spid="56394"/>
                                        </p:tgtEl>
                                        <p:attrNameLst>
                                          <p:attrName>style.visibility</p:attrName>
                                        </p:attrNameLst>
                                      </p:cBhvr>
                                      <p:to>
                                        <p:strVal val="hidden"/>
                                      </p:to>
                                    </p:set>
                                  </p:childTnLst>
                                </p:cTn>
                              </p:par>
                              <p:par>
                                <p:cTn id="155" presetID="22" presetClass="entr" presetSubtype="1" fill="hold" grpId="0" nodeType="withEffect">
                                  <p:stCondLst>
                                    <p:cond delay="0"/>
                                  </p:stCondLst>
                                  <p:childTnLst>
                                    <p:set>
                                      <p:cBhvr>
                                        <p:cTn id="156" dur="1" fill="hold">
                                          <p:stCondLst>
                                            <p:cond delay="0"/>
                                          </p:stCondLst>
                                        </p:cTn>
                                        <p:tgtEl>
                                          <p:spTgt spid="56373"/>
                                        </p:tgtEl>
                                        <p:attrNameLst>
                                          <p:attrName>style.visibility</p:attrName>
                                        </p:attrNameLst>
                                      </p:cBhvr>
                                      <p:to>
                                        <p:strVal val="visible"/>
                                      </p:to>
                                    </p:set>
                                    <p:animEffect transition="in" filter="wipe(up)">
                                      <p:cBhvr>
                                        <p:cTn id="157" dur="500"/>
                                        <p:tgtEl>
                                          <p:spTgt spid="56373"/>
                                        </p:tgtEl>
                                      </p:cBhvr>
                                    </p:animEffect>
                                  </p:childTnLst>
                                </p:cTn>
                              </p:par>
                              <p:par>
                                <p:cTn id="158" presetID="12" presetClass="entr" presetSubtype="1" fill="hold" grpId="0" nodeType="withEffect">
                                  <p:stCondLst>
                                    <p:cond delay="0"/>
                                  </p:stCondLst>
                                  <p:childTnLst>
                                    <p:set>
                                      <p:cBhvr>
                                        <p:cTn id="159" dur="1" fill="hold">
                                          <p:stCondLst>
                                            <p:cond delay="0"/>
                                          </p:stCondLst>
                                        </p:cTn>
                                        <p:tgtEl>
                                          <p:spTgt spid="56375"/>
                                        </p:tgtEl>
                                        <p:attrNameLst>
                                          <p:attrName>style.visibility</p:attrName>
                                        </p:attrNameLst>
                                      </p:cBhvr>
                                      <p:to>
                                        <p:strVal val="visible"/>
                                      </p:to>
                                    </p:set>
                                    <p:animEffect transition="in" filter="slide(fromTop)">
                                      <p:cBhvr>
                                        <p:cTn id="160" dur="500"/>
                                        <p:tgtEl>
                                          <p:spTgt spid="56375"/>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56395"/>
                                        </p:tgtEl>
                                        <p:attrNameLst>
                                          <p:attrName>style.visibility</p:attrName>
                                        </p:attrNameLst>
                                      </p:cBhvr>
                                      <p:to>
                                        <p:strVal val="visible"/>
                                      </p:to>
                                    </p:set>
                                    <p:animEffect transition="in" filter="wipe(left)">
                                      <p:cBhvr>
                                        <p:cTn id="163" dur="500"/>
                                        <p:tgtEl>
                                          <p:spTgt spid="56395"/>
                                        </p:tgtEl>
                                      </p:cBhvr>
                                    </p:animEffect>
                                  </p:childTnLst>
                                </p:cTn>
                              </p:par>
                            </p:childTnLst>
                          </p:cTn>
                        </p:par>
                        <p:par>
                          <p:cTn id="164" fill="hold" nodeType="afterGroup">
                            <p:stCondLst>
                              <p:cond delay="500"/>
                            </p:stCondLst>
                            <p:childTnLst>
                              <p:par>
                                <p:cTn id="165" presetID="22" presetClass="entr" presetSubtype="8" fill="hold" nodeType="afterEffect">
                                  <p:stCondLst>
                                    <p:cond delay="0"/>
                                  </p:stCondLst>
                                  <p:childTnLst>
                                    <p:set>
                                      <p:cBhvr>
                                        <p:cTn id="166" dur="1" fill="hold">
                                          <p:stCondLst>
                                            <p:cond delay="0"/>
                                          </p:stCondLst>
                                        </p:cTn>
                                        <p:tgtEl>
                                          <p:spTgt spid="2"/>
                                        </p:tgtEl>
                                        <p:attrNameLst>
                                          <p:attrName>style.visibility</p:attrName>
                                        </p:attrNameLst>
                                      </p:cBhvr>
                                      <p:to>
                                        <p:strVal val="visible"/>
                                      </p:to>
                                    </p:set>
                                    <p:animEffect transition="in" filter="wipe(left)">
                                      <p:cBhvr>
                                        <p:cTn id="1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6" grpId="0" animBg="1"/>
      <p:bldP spid="56357" grpId="0" animBg="1"/>
      <p:bldP spid="56363" grpId="0" animBg="1"/>
      <p:bldP spid="56363" grpId="1" animBg="1"/>
      <p:bldP spid="56373" grpId="0" animBg="1"/>
      <p:bldP spid="56375" grpId="0" animBg="1"/>
      <p:bldP spid="56376" grpId="0" animBg="1"/>
      <p:bldP spid="56378" grpId="0" animBg="1"/>
      <p:bldP spid="56379" grpId="0" animBg="1"/>
      <p:bldP spid="56380" grpId="0" animBg="1"/>
      <p:bldP spid="56381" grpId="0" animBg="1"/>
      <p:bldP spid="56387" grpId="0" animBg="1"/>
      <p:bldP spid="56387" grpId="1" animBg="1"/>
      <p:bldP spid="56388" grpId="0" animBg="1"/>
      <p:bldP spid="56388" grpId="1" animBg="1"/>
      <p:bldP spid="56389" grpId="0" animBg="1"/>
      <p:bldP spid="56389" grpId="1" animBg="1"/>
      <p:bldP spid="56390" grpId="0" animBg="1"/>
      <p:bldP spid="56390" grpId="1" animBg="1"/>
      <p:bldP spid="56403" grpId="0" animBg="1"/>
      <p:bldP spid="56403" grpId="1" animBg="1"/>
      <p:bldP spid="56404" grpId="0" animBg="1"/>
      <p:bldP spid="56404" grpId="1" animBg="1"/>
      <p:bldP spid="56405" grpId="0" animBg="1"/>
      <p:bldP spid="56405" grpId="1" animBg="1"/>
      <p:bldP spid="56406" grpId="0" animBg="1"/>
      <p:bldP spid="56406" grpId="1" animBg="1"/>
      <p:bldP spid="56406" grpId="2" animBg="1"/>
      <p:bldP spid="56407" grpId="0" animBg="1"/>
      <p:bldP spid="56407" grpId="1" animBg="1"/>
      <p:bldP spid="56408" grpId="0" animBg="1"/>
      <p:bldP spid="56408" grpId="1" animBg="1"/>
      <p:bldP spid="56409" grpId="0" animBg="1"/>
      <p:bldP spid="56409" grpId="1" animBg="1"/>
      <p:bldP spid="56409" grpId="2" animBg="1"/>
      <p:bldP spid="56410" grpId="0" animBg="1"/>
      <p:bldP spid="56410" grpId="1" animBg="1"/>
      <p:bldP spid="56374" grpId="0" animBg="1"/>
      <p:bldP spid="56394" grpId="0" animBg="1"/>
      <p:bldP spid="56394" grpId="1" animBg="1"/>
      <p:bldP spid="56395" grpId="0" animBg="1"/>
      <p:bldP spid="56393" grpId="0" animBg="1"/>
      <p:bldP spid="5639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357688" y="285750"/>
            <a:ext cx="4606925" cy="523875"/>
          </a:xfrm>
        </p:spPr>
        <p:txBody>
          <a:bodyPr/>
          <a:lstStyle/>
          <a:p>
            <a:pPr>
              <a:defRPr/>
            </a:pPr>
            <a:r>
              <a:rPr smtClean="0"/>
              <a:t>串讲：表达式和运算符</a:t>
            </a:r>
            <a:endParaRPr dirty="0" smtClean="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表达式的分类</a:t>
            </a:r>
          </a:p>
          <a:p>
            <a:pPr lvl="1">
              <a:defRPr/>
            </a:pPr>
            <a:r>
              <a:rPr lang="zh-CN" altLang="en-US" smtClean="0"/>
              <a:t>数值型</a:t>
            </a:r>
          </a:p>
          <a:p>
            <a:pPr lvl="1">
              <a:defRPr/>
            </a:pPr>
            <a:r>
              <a:rPr lang="zh-CN" altLang="en-US" smtClean="0"/>
              <a:t>字符型</a:t>
            </a:r>
          </a:p>
          <a:p>
            <a:pPr lvl="1">
              <a:defRPr/>
            </a:pPr>
            <a:r>
              <a:rPr lang="zh-CN" altLang="en-US" smtClean="0"/>
              <a:t>日期型</a:t>
            </a:r>
          </a:p>
          <a:p>
            <a:pPr lvl="1">
              <a:defRPr/>
            </a:pPr>
            <a:r>
              <a:rPr lang="zh-CN" altLang="en-US" smtClean="0"/>
              <a:t>布尔型</a:t>
            </a:r>
          </a:p>
          <a:p>
            <a:pPr>
              <a:defRPr/>
            </a:pPr>
            <a:r>
              <a:rPr lang="zh-CN" altLang="en-US" smtClean="0"/>
              <a:t>运算符分类</a:t>
            </a:r>
          </a:p>
          <a:p>
            <a:pPr lvl="1">
              <a:defRPr/>
            </a:pPr>
            <a:r>
              <a:rPr lang="zh-CN" altLang="en-US" smtClean="0"/>
              <a:t>算术运算符</a:t>
            </a:r>
          </a:p>
          <a:p>
            <a:pPr lvl="1">
              <a:defRPr/>
            </a:pPr>
            <a:r>
              <a:rPr lang="zh-CN" altLang="en-US" smtClean="0"/>
              <a:t>关系运算符</a:t>
            </a:r>
          </a:p>
          <a:p>
            <a:pPr lvl="1">
              <a:defRPr/>
            </a:pPr>
            <a:r>
              <a:rPr lang="zh-CN" altLang="en-US" smtClean="0"/>
              <a:t>逻辑运算符</a:t>
            </a:r>
          </a:p>
          <a:p>
            <a:pPr lvl="1">
              <a:defRPr/>
            </a:pPr>
            <a:r>
              <a:rPr lang="zh-CN" altLang="en-US" smtClean="0"/>
              <a:t>其他运算符</a:t>
            </a:r>
            <a:endParaRPr lang="zh-CN" altLang="en-US" dirty="0" smtClean="0"/>
          </a:p>
        </p:txBody>
      </p:sp>
      <p:sp>
        <p:nvSpPr>
          <p:cNvPr id="5" name="灯片编号占位符 4"/>
          <p:cNvSpPr>
            <a:spLocks noGrp="1"/>
          </p:cNvSpPr>
          <p:nvPr>
            <p:ph type="sldNum" sz="quarter" idx="10"/>
          </p:nvPr>
        </p:nvSpPr>
        <p:spPr/>
        <p:txBody>
          <a:bodyPr/>
          <a:lstStyle/>
          <a:p>
            <a:pPr>
              <a:defRPr/>
            </a:pPr>
            <a:fld id="{9D8A187A-3B3A-4903-8AEF-3D6060F837EC}" type="slidenum">
              <a:rPr lang="zh-CN" altLang="en-US" smtClean="0"/>
              <a:pPr>
                <a:defRPr/>
              </a:pPr>
              <a:t>22</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84225" y="1214438"/>
            <a:ext cx="7645400" cy="5143500"/>
          </a:xfrm>
        </p:spPr>
        <p:txBody>
          <a:bodyPr/>
          <a:lstStyle/>
          <a:p>
            <a:pPr>
              <a:defRPr/>
            </a:pPr>
            <a:r>
              <a:rPr lang="en-US" altLang="zh-CN" dirty="0" smtClean="0"/>
              <a:t>PL/SQL </a:t>
            </a:r>
            <a:r>
              <a:rPr lang="zh-CN" altLang="en-US" dirty="0" smtClean="0"/>
              <a:t>支持的流程控制结构</a:t>
            </a:r>
          </a:p>
          <a:p>
            <a:pPr lvl="1">
              <a:defRPr/>
            </a:pPr>
            <a:r>
              <a:rPr lang="zh-CN" altLang="en-US" dirty="0" smtClean="0"/>
              <a:t>条件控制</a:t>
            </a:r>
            <a:endParaRPr lang="en-US" altLang="zh-CN" dirty="0" smtClean="0"/>
          </a:p>
          <a:p>
            <a:pPr lvl="2">
              <a:defRPr/>
            </a:pPr>
            <a:r>
              <a:rPr lang="en-US" altLang="zh-CN" dirty="0" smtClean="0"/>
              <a:t>IF </a:t>
            </a:r>
            <a:r>
              <a:rPr lang="zh-CN" altLang="en-US" dirty="0" smtClean="0"/>
              <a:t>语句</a:t>
            </a:r>
            <a:endParaRPr lang="en-US" altLang="zh-CN" dirty="0" smtClean="0"/>
          </a:p>
          <a:p>
            <a:pPr lvl="2">
              <a:defRPr/>
            </a:pPr>
            <a:r>
              <a:rPr lang="en-US" altLang="zh-CN" dirty="0" smtClean="0"/>
              <a:t>CASE </a:t>
            </a:r>
            <a:r>
              <a:rPr lang="zh-CN" altLang="en-US" dirty="0" smtClean="0"/>
              <a:t>语句</a:t>
            </a:r>
          </a:p>
          <a:p>
            <a:pPr lvl="1">
              <a:defRPr/>
            </a:pPr>
            <a:r>
              <a:rPr lang="zh-CN" altLang="en-US" dirty="0" smtClean="0"/>
              <a:t>循环控制</a:t>
            </a:r>
            <a:endParaRPr lang="en-US" altLang="zh-CN" dirty="0" smtClean="0"/>
          </a:p>
          <a:p>
            <a:pPr lvl="2">
              <a:defRPr/>
            </a:pPr>
            <a:r>
              <a:rPr lang="en-US" altLang="zh-CN" dirty="0" smtClean="0"/>
              <a:t>LOOP </a:t>
            </a:r>
            <a:r>
              <a:rPr lang="zh-CN" altLang="en-US" dirty="0" smtClean="0"/>
              <a:t>循环</a:t>
            </a:r>
            <a:endParaRPr lang="en-US" altLang="zh-CN" dirty="0" smtClean="0"/>
          </a:p>
          <a:p>
            <a:pPr lvl="2">
              <a:defRPr/>
            </a:pPr>
            <a:r>
              <a:rPr lang="en-US" altLang="zh-CN" dirty="0" smtClean="0"/>
              <a:t>WHILE </a:t>
            </a:r>
            <a:r>
              <a:rPr lang="zh-CN" altLang="en-US" dirty="0" smtClean="0"/>
              <a:t>循环</a:t>
            </a:r>
            <a:endParaRPr lang="en-US" altLang="zh-CN" dirty="0" smtClean="0"/>
          </a:p>
          <a:p>
            <a:pPr lvl="2">
              <a:defRPr/>
            </a:pPr>
            <a:r>
              <a:rPr lang="en-US" altLang="zh-CN" dirty="0" smtClean="0"/>
              <a:t>FOR </a:t>
            </a:r>
            <a:r>
              <a:rPr lang="zh-CN" altLang="en-US" dirty="0" smtClean="0"/>
              <a:t>循环</a:t>
            </a:r>
          </a:p>
          <a:p>
            <a:pPr lvl="1">
              <a:defRPr/>
            </a:pPr>
            <a:r>
              <a:rPr lang="zh-CN" altLang="en-US" dirty="0" smtClean="0"/>
              <a:t>顺序控制</a:t>
            </a:r>
            <a:endParaRPr lang="en-US" altLang="zh-CN" dirty="0" smtClean="0"/>
          </a:p>
          <a:p>
            <a:pPr lvl="2">
              <a:defRPr/>
            </a:pPr>
            <a:r>
              <a:rPr lang="en-US" altLang="zh-CN" dirty="0" smtClean="0"/>
              <a:t>GOTO </a:t>
            </a:r>
            <a:r>
              <a:rPr lang="zh-CN" altLang="en-US" dirty="0" smtClean="0"/>
              <a:t>语句</a:t>
            </a:r>
            <a:endParaRPr lang="en-US" altLang="zh-CN" dirty="0" smtClean="0"/>
          </a:p>
          <a:p>
            <a:pPr lvl="2">
              <a:defRPr/>
            </a:pPr>
            <a:r>
              <a:rPr lang="en-US" altLang="zh-CN" dirty="0" smtClean="0"/>
              <a:t>NULL </a:t>
            </a:r>
            <a:r>
              <a:rPr lang="zh-CN" altLang="en-US" dirty="0" smtClean="0"/>
              <a:t>语句</a:t>
            </a:r>
            <a:endParaRPr lang="en-US" altLang="zh-CN" dirty="0" smtClean="0"/>
          </a:p>
        </p:txBody>
      </p:sp>
      <p:sp>
        <p:nvSpPr>
          <p:cNvPr id="61442" name="Rectangle 2"/>
          <p:cNvSpPr>
            <a:spLocks noGrp="1" noChangeArrowheads="1"/>
          </p:cNvSpPr>
          <p:nvPr>
            <p:ph type="title"/>
          </p:nvPr>
        </p:nvSpPr>
        <p:spPr>
          <a:xfrm>
            <a:off x="5943600" y="285750"/>
            <a:ext cx="3021013" cy="523875"/>
          </a:xfrm>
        </p:spPr>
        <p:txBody>
          <a:bodyPr/>
          <a:lstStyle/>
          <a:p>
            <a:pPr>
              <a:defRPr/>
            </a:pPr>
            <a:r>
              <a:rPr smtClean="0"/>
              <a:t>串讲：控制结构</a:t>
            </a:r>
            <a:endParaRPr dirty="0"/>
          </a:p>
        </p:txBody>
      </p:sp>
      <p:sp>
        <p:nvSpPr>
          <p:cNvPr id="61498" name="Rectangle 58"/>
          <p:cNvSpPr>
            <a:spLocks noChangeArrowheads="1"/>
          </p:cNvSpPr>
          <p:nvPr/>
        </p:nvSpPr>
        <p:spPr bwMode="auto">
          <a:xfrm>
            <a:off x="755650" y="1125538"/>
            <a:ext cx="79248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Wingdings" pitchFamily="2" charset="2"/>
              <a:buNone/>
            </a:pPr>
            <a:endParaRPr lang="zh-CN" altLang="en-US" sz="2400">
              <a:ea typeface="黑体" pitchFamily="49" charset="-122"/>
            </a:endParaRPr>
          </a:p>
        </p:txBody>
      </p:sp>
      <p:sp>
        <p:nvSpPr>
          <p:cNvPr id="10" name="AutoShape 6"/>
          <p:cNvSpPr>
            <a:spLocks noChangeArrowheads="1"/>
          </p:cNvSpPr>
          <p:nvPr/>
        </p:nvSpPr>
        <p:spPr bwMode="auto">
          <a:xfrm>
            <a:off x="1116013" y="2919413"/>
            <a:ext cx="7186612" cy="3579812"/>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5725" lvl="1" defTabSz="723900">
              <a:buClr>
                <a:schemeClr val="folHlink"/>
              </a:buClr>
              <a:buSzPct val="60000"/>
              <a:tabLst>
                <a:tab pos="85725" algn="l"/>
              </a:tabLst>
              <a:defRPr/>
            </a:pPr>
            <a:r>
              <a:rPr lang="en-US" altLang="en-US" b="1" dirty="0">
                <a:solidFill>
                  <a:schemeClr val="accent5">
                    <a:lumMod val="10000"/>
                  </a:schemeClr>
                </a:solidFill>
                <a:latin typeface="+mn-lt"/>
                <a:ea typeface="宋体" charset="-122"/>
              </a:rPr>
              <a:t>--</a:t>
            </a:r>
            <a:r>
              <a:rPr lang="zh-CN" altLang="en-US" b="1" dirty="0">
                <a:solidFill>
                  <a:schemeClr val="accent5">
                    <a:lumMod val="10000"/>
                  </a:schemeClr>
                </a:solidFill>
                <a:latin typeface="+mn-lt"/>
                <a:ea typeface="宋体" charset="-122"/>
              </a:rPr>
              <a:t>方法一</a:t>
            </a:r>
            <a:endParaRPr lang="en-US"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en-US" altLang="en-US" b="1" dirty="0">
                <a:solidFill>
                  <a:schemeClr val="accent5">
                    <a:lumMod val="10000"/>
                  </a:schemeClr>
                </a:solidFill>
                <a:latin typeface="+mn-lt"/>
                <a:ea typeface="宋体" charset="-122"/>
              </a:rPr>
              <a:t>DECLARE</a:t>
            </a:r>
          </a:p>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       </a:t>
            </a:r>
            <a:r>
              <a:rPr lang="en-US" altLang="en-US" b="1" dirty="0">
                <a:solidFill>
                  <a:schemeClr val="accent5">
                    <a:lumMod val="10000"/>
                  </a:schemeClr>
                </a:solidFill>
                <a:latin typeface="+mn-lt"/>
                <a:ea typeface="宋体" charset="-122"/>
              </a:rPr>
              <a:t>grade char:='A';</a:t>
            </a:r>
          </a:p>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       </a:t>
            </a:r>
            <a:r>
              <a:rPr lang="en-US" altLang="en-US" b="1" dirty="0">
                <a:solidFill>
                  <a:schemeClr val="accent5">
                    <a:lumMod val="10000"/>
                  </a:schemeClr>
                </a:solidFill>
                <a:latin typeface="+mn-lt"/>
                <a:ea typeface="宋体" charset="-122"/>
              </a:rPr>
              <a:t>remark varchar2(20);</a:t>
            </a:r>
          </a:p>
          <a:p>
            <a:pPr marL="85725" lvl="1" defTabSz="723900">
              <a:buClr>
                <a:schemeClr val="folHlink"/>
              </a:buClr>
              <a:buSzPct val="60000"/>
              <a:tabLst>
                <a:tab pos="85725" algn="l"/>
              </a:tabLst>
              <a:defRPr/>
            </a:pPr>
            <a:r>
              <a:rPr lang="en-US" altLang="en-US" b="1" dirty="0">
                <a:solidFill>
                  <a:schemeClr val="accent5">
                    <a:lumMod val="10000"/>
                  </a:schemeClr>
                </a:solidFill>
                <a:latin typeface="+mn-lt"/>
                <a:ea typeface="宋体" charset="-122"/>
              </a:rPr>
              <a:t>BEGIN</a:t>
            </a:r>
          </a:p>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       </a:t>
            </a:r>
            <a:r>
              <a:rPr lang="en-US" altLang="en-US" b="1" dirty="0">
                <a:solidFill>
                  <a:schemeClr val="accent5">
                    <a:lumMod val="10000"/>
                  </a:schemeClr>
                </a:solidFill>
                <a:latin typeface="+mn-lt"/>
                <a:ea typeface="宋体" charset="-122"/>
              </a:rPr>
              <a:t>CASE grade</a:t>
            </a:r>
          </a:p>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            </a:t>
            </a:r>
            <a:r>
              <a:rPr lang="en-US" altLang="en-US" b="1" dirty="0">
                <a:solidFill>
                  <a:schemeClr val="accent5">
                    <a:lumMod val="10000"/>
                  </a:schemeClr>
                </a:solidFill>
                <a:latin typeface="+mn-lt"/>
                <a:ea typeface="宋体" charset="-122"/>
              </a:rPr>
              <a:t>WHEN 'A' THEN remark:=</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is Excellent</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a:t>
            </a:r>
          </a:p>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            </a:t>
            </a:r>
            <a:r>
              <a:rPr lang="en-US" altLang="en-US" b="1" dirty="0">
                <a:solidFill>
                  <a:schemeClr val="accent5">
                    <a:lumMod val="10000"/>
                  </a:schemeClr>
                </a:solidFill>
                <a:latin typeface="+mn-lt"/>
                <a:ea typeface="宋体" charset="-122"/>
              </a:rPr>
              <a:t>WHEN 'B' THEN remark:=</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is Good</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a:t>
            </a:r>
          </a:p>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            </a:t>
            </a:r>
            <a:r>
              <a:rPr lang="en-US" altLang="en-US" b="1" dirty="0">
                <a:solidFill>
                  <a:schemeClr val="accent5">
                    <a:lumMod val="10000"/>
                  </a:schemeClr>
                </a:solidFill>
                <a:latin typeface="+mn-lt"/>
                <a:ea typeface="宋体" charset="-122"/>
              </a:rPr>
              <a:t>WHEN 'C' THEN remark:=</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is Normal</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a:t>
            </a:r>
          </a:p>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            </a:t>
            </a:r>
            <a:r>
              <a:rPr lang="en-US" altLang="en-US" b="1" dirty="0">
                <a:solidFill>
                  <a:schemeClr val="accent5">
                    <a:lumMod val="10000"/>
                  </a:schemeClr>
                </a:solidFill>
                <a:latin typeface="+mn-lt"/>
                <a:ea typeface="宋体" charset="-122"/>
              </a:rPr>
              <a:t>WHEN 'D' THEN remark:=</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is Bad</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a:t>
            </a:r>
          </a:p>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            </a:t>
            </a:r>
            <a:r>
              <a:rPr lang="en-US" altLang="en-US" b="1" dirty="0">
                <a:solidFill>
                  <a:schemeClr val="accent5">
                    <a:lumMod val="10000"/>
                  </a:schemeClr>
                </a:solidFill>
                <a:latin typeface="+mn-lt"/>
                <a:ea typeface="宋体" charset="-122"/>
              </a:rPr>
              <a:t>ELSE remark:=</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big Problem</a:t>
            </a:r>
            <a:r>
              <a:rPr lang="en-US" altLang="en-US" b="1" dirty="0">
                <a:solidFill>
                  <a:schemeClr val="accent5">
                    <a:lumMod val="10000"/>
                  </a:schemeClr>
                </a:solidFill>
                <a:ea typeface="宋体" charset="-122"/>
              </a:rPr>
              <a:t>'</a:t>
            </a:r>
            <a:r>
              <a:rPr lang="en-US" altLang="en-US" b="1" dirty="0">
                <a:solidFill>
                  <a:schemeClr val="accent5">
                    <a:lumMod val="10000"/>
                  </a:schemeClr>
                </a:solidFill>
                <a:latin typeface="+mn-lt"/>
                <a:ea typeface="宋体" charset="-122"/>
              </a:rPr>
              <a:t>;</a:t>
            </a:r>
          </a:p>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       </a:t>
            </a:r>
            <a:r>
              <a:rPr lang="en-US" altLang="en-US" b="1" dirty="0">
                <a:solidFill>
                  <a:schemeClr val="accent5">
                    <a:lumMod val="10000"/>
                  </a:schemeClr>
                </a:solidFill>
                <a:latin typeface="+mn-lt"/>
                <a:ea typeface="宋体" charset="-122"/>
              </a:rPr>
              <a:t>END CASE;</a:t>
            </a:r>
          </a:p>
          <a:p>
            <a:pPr marL="85725" lvl="1" defTabSz="723900">
              <a:buClr>
                <a:schemeClr val="folHlink"/>
              </a:buClr>
              <a:buSzPct val="60000"/>
              <a:tabLst>
                <a:tab pos="85725" algn="l"/>
              </a:tabLst>
              <a:defRPr/>
            </a:pPr>
            <a:r>
              <a:rPr lang="en-US" altLang="en-US" b="1" dirty="0">
                <a:solidFill>
                  <a:schemeClr val="accent5">
                    <a:lumMod val="10000"/>
                  </a:schemeClr>
                </a:solidFill>
                <a:latin typeface="+mn-lt"/>
                <a:ea typeface="宋体" charset="-122"/>
              </a:rPr>
              <a:t>END;</a:t>
            </a:r>
            <a:endParaRPr lang="zh-CN" altLang="en-US" b="1" dirty="0">
              <a:solidFill>
                <a:schemeClr val="accent5">
                  <a:lumMod val="10000"/>
                </a:schemeClr>
              </a:solidFill>
              <a:latin typeface="+mn-lt"/>
              <a:ea typeface="宋体" charset="-122"/>
            </a:endParaRPr>
          </a:p>
        </p:txBody>
      </p:sp>
      <p:sp>
        <p:nvSpPr>
          <p:cNvPr id="11" name="AutoShape 6"/>
          <p:cNvSpPr>
            <a:spLocks noChangeArrowheads="1"/>
          </p:cNvSpPr>
          <p:nvPr/>
        </p:nvSpPr>
        <p:spPr bwMode="auto">
          <a:xfrm>
            <a:off x="4197350" y="3163888"/>
            <a:ext cx="2160588" cy="407987"/>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定义变量</a:t>
            </a:r>
            <a:endParaRPr lang="en-US" altLang="zh-CN" b="1" kern="0" dirty="0">
              <a:solidFill>
                <a:schemeClr val="bg1"/>
              </a:solidFill>
              <a:latin typeface="Arial"/>
              <a:ea typeface="黑体"/>
            </a:endParaRPr>
          </a:p>
        </p:txBody>
      </p:sp>
      <p:sp>
        <p:nvSpPr>
          <p:cNvPr id="12" name="AutoShape 6"/>
          <p:cNvSpPr>
            <a:spLocks noChangeArrowheads="1"/>
          </p:cNvSpPr>
          <p:nvPr/>
        </p:nvSpPr>
        <p:spPr bwMode="auto">
          <a:xfrm>
            <a:off x="4214813" y="3929063"/>
            <a:ext cx="2160587" cy="407987"/>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进行条件判断</a:t>
            </a:r>
          </a:p>
        </p:txBody>
      </p:sp>
      <p:sp>
        <p:nvSpPr>
          <p:cNvPr id="13" name="AutoShape 6"/>
          <p:cNvSpPr>
            <a:spLocks noChangeArrowheads="1"/>
          </p:cNvSpPr>
          <p:nvPr/>
        </p:nvSpPr>
        <p:spPr bwMode="auto">
          <a:xfrm>
            <a:off x="5911850" y="5715000"/>
            <a:ext cx="2160588" cy="4079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默认执行语句</a:t>
            </a:r>
          </a:p>
        </p:txBody>
      </p:sp>
      <p:sp>
        <p:nvSpPr>
          <p:cNvPr id="14" name="AutoShape 6"/>
          <p:cNvSpPr>
            <a:spLocks noChangeArrowheads="1"/>
          </p:cNvSpPr>
          <p:nvPr/>
        </p:nvSpPr>
        <p:spPr bwMode="auto">
          <a:xfrm>
            <a:off x="1122363" y="2921000"/>
            <a:ext cx="7186612" cy="3579813"/>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5725" lvl="1" defTabSz="723900">
              <a:buClr>
                <a:schemeClr val="folHlink"/>
              </a:buClr>
              <a:buSzPct val="60000"/>
              <a:tabLst>
                <a:tab pos="85725" algn="l"/>
              </a:tabLst>
              <a:defRPr/>
            </a:pPr>
            <a:r>
              <a:rPr lang="en-US" altLang="en-US" b="1" dirty="0">
                <a:solidFill>
                  <a:schemeClr val="accent5">
                    <a:lumMod val="10000"/>
                  </a:schemeClr>
                </a:solidFill>
                <a:ea typeface="宋体" charset="-122"/>
              </a:rPr>
              <a:t>--</a:t>
            </a:r>
            <a:r>
              <a:rPr lang="zh-CN" altLang="en-US" b="1" dirty="0">
                <a:solidFill>
                  <a:schemeClr val="accent5">
                    <a:lumMod val="10000"/>
                  </a:schemeClr>
                </a:solidFill>
                <a:ea typeface="宋体" charset="-122"/>
              </a:rPr>
              <a:t>方法二</a:t>
            </a:r>
            <a:endParaRPr lang="en-US" altLang="en-US" b="1" dirty="0">
              <a:solidFill>
                <a:schemeClr val="accent5">
                  <a:lumMod val="10000"/>
                </a:schemeClr>
              </a:solidFill>
              <a:ea typeface="宋体" charset="-122"/>
            </a:endParaRPr>
          </a:p>
          <a:p>
            <a:pPr marL="85725" lvl="1" defTabSz="723900">
              <a:buClr>
                <a:schemeClr val="folHlink"/>
              </a:buClr>
              <a:buSzPct val="60000"/>
              <a:tabLst>
                <a:tab pos="85725" algn="l"/>
              </a:tabLst>
              <a:defRPr/>
            </a:pPr>
            <a:r>
              <a:rPr lang="en-US" altLang="en-US" b="1" dirty="0">
                <a:solidFill>
                  <a:schemeClr val="accent5">
                    <a:lumMod val="10000"/>
                  </a:schemeClr>
                </a:solidFill>
                <a:ea typeface="宋体" charset="-122"/>
              </a:rPr>
              <a:t>DECLARE</a:t>
            </a:r>
          </a:p>
          <a:p>
            <a:pPr marL="85725" lvl="1" defTabSz="723900">
              <a:buClr>
                <a:schemeClr val="folHlink"/>
              </a:buClr>
              <a:buSzPct val="60000"/>
              <a:tabLst>
                <a:tab pos="85725" algn="l"/>
              </a:tabLst>
              <a:defRPr/>
            </a:pPr>
            <a:r>
              <a:rPr lang="en-US" altLang="zh-CN" b="1" dirty="0">
                <a:solidFill>
                  <a:schemeClr val="accent5">
                    <a:lumMod val="10000"/>
                  </a:schemeClr>
                </a:solidFill>
                <a:ea typeface="宋体" charset="-122"/>
              </a:rPr>
              <a:t>       </a:t>
            </a:r>
            <a:r>
              <a:rPr lang="en-US" altLang="en-US" b="1" dirty="0">
                <a:solidFill>
                  <a:schemeClr val="accent5">
                    <a:lumMod val="10000"/>
                  </a:schemeClr>
                </a:solidFill>
                <a:ea typeface="宋体" charset="-122"/>
              </a:rPr>
              <a:t>grade NUMBER:=70;</a:t>
            </a:r>
          </a:p>
          <a:p>
            <a:pPr marL="85725" lvl="1" defTabSz="723900">
              <a:buClr>
                <a:schemeClr val="folHlink"/>
              </a:buClr>
              <a:buSzPct val="60000"/>
              <a:tabLst>
                <a:tab pos="85725" algn="l"/>
              </a:tabLst>
              <a:defRPr/>
            </a:pPr>
            <a:r>
              <a:rPr lang="en-US" altLang="zh-CN" b="1" dirty="0">
                <a:solidFill>
                  <a:schemeClr val="accent5">
                    <a:lumMod val="10000"/>
                  </a:schemeClr>
                </a:solidFill>
                <a:ea typeface="宋体" charset="-122"/>
              </a:rPr>
              <a:t>       </a:t>
            </a:r>
            <a:r>
              <a:rPr lang="en-US" altLang="en-US" b="1" dirty="0">
                <a:solidFill>
                  <a:schemeClr val="accent5">
                    <a:lumMod val="10000"/>
                  </a:schemeClr>
                </a:solidFill>
                <a:ea typeface="宋体" charset="-122"/>
              </a:rPr>
              <a:t>remark varchar2(20);</a:t>
            </a:r>
          </a:p>
          <a:p>
            <a:pPr marL="85725" lvl="1" defTabSz="723900">
              <a:buClr>
                <a:schemeClr val="folHlink"/>
              </a:buClr>
              <a:buSzPct val="60000"/>
              <a:tabLst>
                <a:tab pos="85725" algn="l"/>
              </a:tabLst>
              <a:defRPr/>
            </a:pPr>
            <a:r>
              <a:rPr lang="en-US" altLang="en-US" b="1" dirty="0">
                <a:solidFill>
                  <a:schemeClr val="accent5">
                    <a:lumMod val="10000"/>
                  </a:schemeClr>
                </a:solidFill>
                <a:ea typeface="宋体" charset="-122"/>
              </a:rPr>
              <a:t>BEGIN</a:t>
            </a:r>
          </a:p>
          <a:p>
            <a:pPr marL="85725" lvl="1" defTabSz="723900">
              <a:buClr>
                <a:schemeClr val="folHlink"/>
              </a:buClr>
              <a:buSzPct val="60000"/>
              <a:tabLst>
                <a:tab pos="85725" algn="l"/>
              </a:tabLst>
              <a:defRPr/>
            </a:pPr>
            <a:r>
              <a:rPr lang="en-US" altLang="zh-CN" b="1" dirty="0">
                <a:solidFill>
                  <a:schemeClr val="accent5">
                    <a:lumMod val="10000"/>
                  </a:schemeClr>
                </a:solidFill>
                <a:ea typeface="宋体" charset="-122"/>
              </a:rPr>
              <a:t>       </a:t>
            </a:r>
            <a:r>
              <a:rPr lang="en-US" altLang="en-US" b="1" dirty="0">
                <a:solidFill>
                  <a:schemeClr val="accent5">
                    <a:lumMod val="10000"/>
                  </a:schemeClr>
                </a:solidFill>
                <a:ea typeface="宋体" charset="-122"/>
              </a:rPr>
              <a:t>CASE</a:t>
            </a:r>
          </a:p>
          <a:p>
            <a:pPr marL="85725" lvl="1" defTabSz="723900">
              <a:buClr>
                <a:schemeClr val="folHlink"/>
              </a:buClr>
              <a:buSzPct val="60000"/>
              <a:tabLst>
                <a:tab pos="85725" algn="l"/>
              </a:tabLst>
              <a:defRPr/>
            </a:pPr>
            <a:r>
              <a:rPr lang="en-US" altLang="zh-CN" b="1" dirty="0">
                <a:solidFill>
                  <a:schemeClr val="accent5">
                    <a:lumMod val="10000"/>
                  </a:schemeClr>
                </a:solidFill>
                <a:ea typeface="宋体" charset="-122"/>
              </a:rPr>
              <a:t>            </a:t>
            </a:r>
            <a:r>
              <a:rPr lang="en-US" altLang="en-US" b="1" dirty="0">
                <a:solidFill>
                  <a:schemeClr val="accent5">
                    <a:lumMod val="10000"/>
                  </a:schemeClr>
                </a:solidFill>
                <a:ea typeface="宋体" charset="-122"/>
              </a:rPr>
              <a:t>WHEN grade=100 THEN remark:='is Excellent';</a:t>
            </a:r>
          </a:p>
          <a:p>
            <a:pPr marL="85725" lvl="1" defTabSz="723900">
              <a:buClr>
                <a:schemeClr val="folHlink"/>
              </a:buClr>
              <a:buSzPct val="60000"/>
              <a:tabLst>
                <a:tab pos="85725" algn="l"/>
              </a:tabLst>
              <a:defRPr/>
            </a:pPr>
            <a:r>
              <a:rPr lang="en-US" altLang="zh-CN" b="1" dirty="0">
                <a:solidFill>
                  <a:schemeClr val="accent5">
                    <a:lumMod val="10000"/>
                  </a:schemeClr>
                </a:solidFill>
                <a:ea typeface="宋体" charset="-122"/>
              </a:rPr>
              <a:t>            </a:t>
            </a:r>
            <a:r>
              <a:rPr lang="en-US" altLang="en-US" b="1" dirty="0">
                <a:solidFill>
                  <a:schemeClr val="accent5">
                    <a:lumMod val="10000"/>
                  </a:schemeClr>
                </a:solidFill>
                <a:ea typeface="宋体" charset="-122"/>
              </a:rPr>
              <a:t>WHEN grade&gt;=80  THEN remark:='is Good';</a:t>
            </a:r>
          </a:p>
          <a:p>
            <a:pPr marL="85725" lvl="1" defTabSz="723900">
              <a:buClr>
                <a:schemeClr val="folHlink"/>
              </a:buClr>
              <a:buSzPct val="60000"/>
              <a:tabLst>
                <a:tab pos="85725" algn="l"/>
              </a:tabLst>
              <a:defRPr/>
            </a:pPr>
            <a:r>
              <a:rPr lang="en-US" altLang="zh-CN" b="1" dirty="0">
                <a:solidFill>
                  <a:schemeClr val="accent5">
                    <a:lumMod val="10000"/>
                  </a:schemeClr>
                </a:solidFill>
                <a:ea typeface="宋体" charset="-122"/>
              </a:rPr>
              <a:t>            </a:t>
            </a:r>
            <a:r>
              <a:rPr lang="en-US" altLang="en-US" b="1" dirty="0">
                <a:solidFill>
                  <a:schemeClr val="accent5">
                    <a:lumMod val="10000"/>
                  </a:schemeClr>
                </a:solidFill>
                <a:ea typeface="宋体" charset="-122"/>
              </a:rPr>
              <a:t>WHEN grade&gt;=60  THEN remark:='is Normal';</a:t>
            </a:r>
          </a:p>
          <a:p>
            <a:pPr marL="85725" lvl="1" defTabSz="723900">
              <a:buClr>
                <a:schemeClr val="folHlink"/>
              </a:buClr>
              <a:buSzPct val="60000"/>
              <a:tabLst>
                <a:tab pos="85725" algn="l"/>
              </a:tabLst>
              <a:defRPr/>
            </a:pPr>
            <a:r>
              <a:rPr lang="en-US" altLang="zh-CN" b="1" dirty="0">
                <a:solidFill>
                  <a:schemeClr val="accent5">
                    <a:lumMod val="10000"/>
                  </a:schemeClr>
                </a:solidFill>
                <a:ea typeface="宋体" charset="-122"/>
              </a:rPr>
              <a:t>            </a:t>
            </a:r>
            <a:r>
              <a:rPr lang="en-US" altLang="en-US" b="1" dirty="0">
                <a:solidFill>
                  <a:schemeClr val="accent5">
                    <a:lumMod val="10000"/>
                  </a:schemeClr>
                </a:solidFill>
                <a:ea typeface="宋体" charset="-122"/>
              </a:rPr>
              <a:t>WHEN grade&gt;=50 THEN remark:='is Bad';</a:t>
            </a:r>
          </a:p>
          <a:p>
            <a:pPr marL="85725" lvl="1" defTabSz="723900">
              <a:buClr>
                <a:schemeClr val="folHlink"/>
              </a:buClr>
              <a:buSzPct val="60000"/>
              <a:tabLst>
                <a:tab pos="85725" algn="l"/>
              </a:tabLst>
              <a:defRPr/>
            </a:pPr>
            <a:r>
              <a:rPr lang="en-US" altLang="zh-CN" b="1" dirty="0">
                <a:solidFill>
                  <a:schemeClr val="accent5">
                    <a:lumMod val="10000"/>
                  </a:schemeClr>
                </a:solidFill>
                <a:ea typeface="宋体" charset="-122"/>
              </a:rPr>
              <a:t>            </a:t>
            </a:r>
            <a:r>
              <a:rPr lang="en-US" altLang="en-US" b="1" dirty="0">
                <a:solidFill>
                  <a:schemeClr val="accent5">
                    <a:lumMod val="10000"/>
                  </a:schemeClr>
                </a:solidFill>
                <a:ea typeface="宋体" charset="-122"/>
              </a:rPr>
              <a:t>ELSE remark:='big Problem';</a:t>
            </a:r>
          </a:p>
          <a:p>
            <a:pPr marL="85725" lvl="1" defTabSz="723900">
              <a:buClr>
                <a:schemeClr val="folHlink"/>
              </a:buClr>
              <a:buSzPct val="60000"/>
              <a:tabLst>
                <a:tab pos="85725" algn="l"/>
              </a:tabLst>
              <a:defRPr/>
            </a:pPr>
            <a:r>
              <a:rPr lang="en-US" altLang="zh-CN" b="1" dirty="0">
                <a:solidFill>
                  <a:schemeClr val="accent5">
                    <a:lumMod val="10000"/>
                  </a:schemeClr>
                </a:solidFill>
                <a:ea typeface="宋体" charset="-122"/>
              </a:rPr>
              <a:t>       </a:t>
            </a:r>
            <a:r>
              <a:rPr lang="en-US" altLang="en-US" b="1" dirty="0">
                <a:solidFill>
                  <a:schemeClr val="accent5">
                    <a:lumMod val="10000"/>
                  </a:schemeClr>
                </a:solidFill>
                <a:ea typeface="宋体" charset="-122"/>
              </a:rPr>
              <a:t>END CASE;</a:t>
            </a:r>
          </a:p>
          <a:p>
            <a:pPr marL="85725" lvl="1" defTabSz="723900">
              <a:buClr>
                <a:schemeClr val="folHlink"/>
              </a:buClr>
              <a:buSzPct val="60000"/>
              <a:tabLst>
                <a:tab pos="85725" algn="l"/>
              </a:tabLst>
              <a:defRPr/>
            </a:pPr>
            <a:r>
              <a:rPr lang="en-US" altLang="en-US" b="1" dirty="0">
                <a:solidFill>
                  <a:schemeClr val="accent5">
                    <a:lumMod val="10000"/>
                  </a:schemeClr>
                </a:solidFill>
                <a:ea typeface="宋体" charset="-122"/>
              </a:rPr>
              <a:t>END;</a:t>
            </a:r>
            <a:endParaRPr lang="zh-CN" altLang="en-US" b="1" dirty="0">
              <a:solidFill>
                <a:schemeClr val="accent5">
                  <a:lumMod val="10000"/>
                </a:schemeClr>
              </a:solidFill>
              <a:ea typeface="宋体" charset="-122"/>
            </a:endParaRPr>
          </a:p>
          <a:p>
            <a:pPr marL="85725" lvl="1" defTabSz="723900">
              <a:buClr>
                <a:schemeClr val="folHlink"/>
              </a:buClr>
              <a:buSzPct val="60000"/>
              <a:tabLst>
                <a:tab pos="85725" algn="l"/>
              </a:tabLst>
              <a:defRPr/>
            </a:pPr>
            <a:endParaRPr lang="zh-CN" altLang="en-US" b="1" dirty="0">
              <a:solidFill>
                <a:schemeClr val="accent5">
                  <a:lumMod val="10000"/>
                </a:schemeClr>
              </a:solidFill>
              <a:latin typeface="+mn-lt"/>
              <a:ea typeface="宋体" charset="-122"/>
            </a:endParaRPr>
          </a:p>
        </p:txBody>
      </p:sp>
      <p:grpSp>
        <p:nvGrpSpPr>
          <p:cNvPr id="2" name="组合 14"/>
          <p:cNvGrpSpPr>
            <a:grpSpLocks/>
          </p:cNvGrpSpPr>
          <p:nvPr/>
        </p:nvGrpSpPr>
        <p:grpSpPr bwMode="auto">
          <a:xfrm>
            <a:off x="2357438" y="6357938"/>
            <a:ext cx="4572000" cy="428625"/>
            <a:chOff x="3143240" y="5143512"/>
            <a:chExt cx="4572032"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圆角矩形 1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810"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bwMode="auto">
            <a:xfrm>
              <a:off x="3962396" y="5187962"/>
              <a:ext cx="2767031"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3</a:t>
              </a:r>
              <a:r>
                <a:rPr lang="zh-CN" altLang="en-US" sz="1600" b="1" spc="300" dirty="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NULL</a:t>
              </a:r>
              <a:r>
                <a:rPr lang="zh-CN" altLang="en-US" sz="1600" b="1" spc="300" dirty="0">
                  <a:solidFill>
                    <a:srgbClr val="FBFFFE"/>
                  </a:solidFill>
                  <a:latin typeface="微软雅黑" pitchFamily="34" charset="-122"/>
                  <a:ea typeface="微软雅黑" pitchFamily="34" charset="-122"/>
                </a:rPr>
                <a:t>语句</a:t>
              </a:r>
            </a:p>
          </p:txBody>
        </p:sp>
      </p:grpSp>
      <p:sp>
        <p:nvSpPr>
          <p:cNvPr id="16" name="灯片编号占位符 15"/>
          <p:cNvSpPr>
            <a:spLocks noGrp="1"/>
          </p:cNvSpPr>
          <p:nvPr>
            <p:ph type="sldNum" sz="quarter" idx="10"/>
          </p:nvPr>
        </p:nvSpPr>
        <p:spPr/>
        <p:txBody>
          <a:bodyPr/>
          <a:lstStyle/>
          <a:p>
            <a:pPr>
              <a:defRPr/>
            </a:pPr>
            <a:fld id="{9D8A187A-3B3A-4903-8AEF-3D6060F837EC}" type="slidenum">
              <a:rPr lang="zh-CN" altLang="en-US" smtClean="0"/>
              <a:pPr>
                <a:defRPr/>
              </a:pPr>
              <a:t>23</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nodePh="1">
                                  <p:stCondLst>
                                    <p:cond delay="0"/>
                                  </p:stCondLst>
                                  <p:endCondLst>
                                    <p:cond evt="begin" delay="0">
                                      <p:tn val="5"/>
                                    </p:cond>
                                  </p:endCondLst>
                                  <p:childTnLst>
                                    <p:set>
                                      <p:cBhvr>
                                        <p:cTn id="6" dur="1" fill="hold">
                                          <p:stCondLst>
                                            <p:cond delay="0"/>
                                          </p:stCondLst>
                                        </p:cTn>
                                        <p:tgtEl>
                                          <p:spTgt spid="61498">
                                            <p:txEl>
                                              <p:pRg st="0" end="0"/>
                                            </p:txEl>
                                          </p:spTgt>
                                        </p:tgtEl>
                                        <p:attrNameLst>
                                          <p:attrName>style.visibility</p:attrName>
                                        </p:attrNameLst>
                                      </p:cBhvr>
                                      <p:to>
                                        <p:strVal val="visible"/>
                                      </p:to>
                                    </p:set>
                                    <p:animEffect transition="in" filter="slide(fromLeft)">
                                      <p:cBhvr>
                                        <p:cTn id="7" dur="1000"/>
                                        <p:tgtEl>
                                          <p:spTgt spid="614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27313" y="285750"/>
            <a:ext cx="6337300" cy="523875"/>
          </a:xfrm>
        </p:spPr>
        <p:txBody>
          <a:bodyPr/>
          <a:lstStyle/>
          <a:p>
            <a:pPr>
              <a:defRPr/>
            </a:pPr>
            <a:r>
              <a:rPr smtClean="0"/>
              <a:t>学员操作</a:t>
            </a:r>
            <a:r>
              <a:rPr lang="en-US" altLang="zh-CN" smtClean="0"/>
              <a:t>—PL/SQL</a:t>
            </a:r>
            <a:r>
              <a:rPr smtClean="0"/>
              <a:t>基础知识综合练习</a:t>
            </a:r>
            <a:endParaRPr dirty="0" smtClean="0"/>
          </a:p>
        </p:txBody>
      </p:sp>
      <p:sp>
        <p:nvSpPr>
          <p:cNvPr id="33795"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根据表 </a:t>
            </a:r>
            <a:r>
              <a:rPr lang="en-US" altLang="zh-CN" dirty="0" smtClean="0"/>
              <a:t>3-7</a:t>
            </a:r>
            <a:r>
              <a:rPr lang="zh-CN" altLang="en-US" dirty="0" smtClean="0"/>
              <a:t>个税税率表计算员工</a:t>
            </a:r>
            <a:r>
              <a:rPr lang="en-US" altLang="zh-CN" dirty="0" smtClean="0"/>
              <a:t>KING</a:t>
            </a:r>
            <a:r>
              <a:rPr lang="zh-CN" altLang="en-US" dirty="0" smtClean="0"/>
              <a:t>所交税金，起征点是</a:t>
            </a:r>
            <a:r>
              <a:rPr lang="en-US" altLang="zh-CN" dirty="0" smtClean="0"/>
              <a:t>3500</a:t>
            </a:r>
            <a:r>
              <a:rPr lang="zh-CN" altLang="en-US" dirty="0" smtClean="0"/>
              <a:t>元</a:t>
            </a:r>
          </a:p>
          <a:p>
            <a:pPr lvl="2">
              <a:defRPr/>
            </a:pPr>
            <a:r>
              <a:rPr lang="zh-CN" altLang="en-US" dirty="0" smtClean="0"/>
              <a:t>公式：（工资</a:t>
            </a:r>
            <a:r>
              <a:rPr lang="en-US" altLang="zh-CN" dirty="0" smtClean="0"/>
              <a:t>-</a:t>
            </a:r>
            <a:r>
              <a:rPr lang="zh-CN" altLang="en-US" dirty="0" smtClean="0"/>
              <a:t>起征点）* 对应税率 </a:t>
            </a:r>
            <a:r>
              <a:rPr lang="en-US" altLang="zh-CN" dirty="0" smtClean="0"/>
              <a:t>- </a:t>
            </a:r>
            <a:r>
              <a:rPr lang="zh-CN" altLang="en-US" dirty="0" smtClean="0"/>
              <a:t>速算扣除数</a:t>
            </a:r>
          </a:p>
          <a:p>
            <a:pPr lvl="1">
              <a:defRPr/>
            </a:pPr>
            <a:r>
              <a:rPr lang="zh-CN" altLang="en-US" dirty="0" smtClean="0"/>
              <a:t>例如：工资为</a:t>
            </a:r>
            <a:r>
              <a:rPr lang="en-US" altLang="zh-CN" dirty="0" smtClean="0"/>
              <a:t>4500</a:t>
            </a:r>
            <a:r>
              <a:rPr lang="zh-CN" altLang="en-US" dirty="0" smtClean="0"/>
              <a:t>元</a:t>
            </a:r>
          </a:p>
          <a:p>
            <a:pPr lvl="2">
              <a:defRPr/>
            </a:pPr>
            <a:r>
              <a:rPr lang="zh-CN" altLang="en-US" dirty="0" smtClean="0"/>
              <a:t>应缴税为：</a:t>
            </a:r>
            <a:r>
              <a:rPr lang="en-US" altLang="zh-CN" dirty="0" smtClean="0"/>
              <a:t>(4500-3500) </a:t>
            </a:r>
            <a:r>
              <a:rPr lang="zh-CN" altLang="en-US" dirty="0" smtClean="0"/>
              <a:t>* </a:t>
            </a:r>
            <a:r>
              <a:rPr lang="en-US" altLang="zh-CN" dirty="0" smtClean="0"/>
              <a:t>3% - 0</a:t>
            </a:r>
            <a:endParaRPr lang="zh-CN" altLang="en-US" dirty="0" smtClean="0"/>
          </a:p>
        </p:txBody>
      </p:sp>
      <p:grpSp>
        <p:nvGrpSpPr>
          <p:cNvPr id="34821" name="组合 66"/>
          <p:cNvGrpSpPr>
            <a:grpSpLocks/>
          </p:cNvGrpSpPr>
          <p:nvPr/>
        </p:nvGrpSpPr>
        <p:grpSpPr bwMode="auto">
          <a:xfrm>
            <a:off x="114300" y="871538"/>
            <a:ext cx="928688" cy="406400"/>
            <a:chOff x="3786182" y="1192962"/>
            <a:chExt cx="928694" cy="406350"/>
          </a:xfrm>
        </p:grpSpPr>
        <p:sp>
          <p:nvSpPr>
            <p:cNvPr id="9" name="TextBox 8"/>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34870"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4" name="Group 29"/>
          <p:cNvGraphicFramePr>
            <a:graphicFrameLocks noGrp="1"/>
          </p:cNvGraphicFramePr>
          <p:nvPr/>
        </p:nvGraphicFramePr>
        <p:xfrm>
          <a:off x="1357313" y="3786188"/>
          <a:ext cx="6786562" cy="2156145"/>
        </p:xfrm>
        <a:graphic>
          <a:graphicData uri="http://schemas.openxmlformats.org/drawingml/2006/table">
            <a:tbl>
              <a:tblPr firstRow="1" bandRow="1">
                <a:tableStyleId>{5C22544A-7EE6-4342-B048-85BDC9FD1C3A}</a:tableStyleId>
              </a:tblPr>
              <a:tblGrid>
                <a:gridCol w="857250"/>
                <a:gridCol w="3143249"/>
                <a:gridCol w="1134218"/>
                <a:gridCol w="1651845"/>
              </a:tblGrid>
              <a:tr h="3047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级别</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应纳税所得额</a:t>
                      </a:r>
                      <a:r>
                        <a:rPr kumimoji="0" lang="en-US"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              </a:t>
                      </a:r>
                      <a:endPar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 税率</a:t>
                      </a:r>
                      <a:r>
                        <a:rPr kumimoji="0" lang="en-US"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   </a:t>
                      </a:r>
                      <a:endPar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rPr>
                        <a:t> 速算扣除数 </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4378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1</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不超过</a:t>
                      </a:r>
                      <a:r>
                        <a:rPr kumimoji="0" lang="en-US" altLang="zh-CN" sz="1600" b="1" u="none" strike="noStrike" kern="1200" cap="none" normalizeH="0" baseline="0" dirty="0" smtClean="0">
                          <a:ln>
                            <a:noFill/>
                          </a:ln>
                          <a:solidFill>
                            <a:schemeClr val="dk1"/>
                          </a:solidFill>
                          <a:effectLst/>
                          <a:latin typeface="+mn-lt"/>
                          <a:ea typeface="+mn-ea"/>
                          <a:cs typeface="+mn-cs"/>
                        </a:rPr>
                        <a:t>1500</a:t>
                      </a:r>
                      <a:r>
                        <a:rPr kumimoji="0" lang="zh-CN" altLang="zh-CN" sz="1600" b="1" u="none" strike="noStrike" kern="1200" cap="none" normalizeH="0" baseline="0" dirty="0" smtClean="0">
                          <a:ln>
                            <a:noFill/>
                          </a:ln>
                          <a:solidFill>
                            <a:schemeClr val="dk1"/>
                          </a:solidFill>
                          <a:effectLst/>
                          <a:latin typeface="+mn-lt"/>
                          <a:ea typeface="+mn-ea"/>
                          <a:cs typeface="+mn-cs"/>
                        </a:rPr>
                        <a:t>元的部分</a:t>
                      </a:r>
                      <a:r>
                        <a:rPr kumimoji="0" lang="en-US" altLang="zh-CN" sz="1600" b="1" u="none" strike="noStrike" kern="1200" cap="none" normalizeH="0" baseline="0" dirty="0" smtClean="0">
                          <a:ln>
                            <a:noFill/>
                          </a:ln>
                          <a:solidFill>
                            <a:schemeClr val="dk1"/>
                          </a:solidFill>
                          <a:effectLst/>
                          <a:latin typeface="+mn-lt"/>
                          <a:ea typeface="+mn-ea"/>
                          <a:cs typeface="+mn-cs"/>
                        </a:rPr>
                        <a:t>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0845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2</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超过</a:t>
                      </a:r>
                      <a:r>
                        <a:rPr kumimoji="0" lang="en-US" altLang="zh-CN" sz="1600" b="1" u="none" strike="noStrike" kern="1200" cap="none" normalizeH="0" baseline="0" dirty="0" smtClean="0">
                          <a:ln>
                            <a:noFill/>
                          </a:ln>
                          <a:solidFill>
                            <a:schemeClr val="dk1"/>
                          </a:solidFill>
                          <a:effectLst/>
                          <a:latin typeface="+mn-lt"/>
                          <a:ea typeface="+mn-ea"/>
                          <a:cs typeface="+mn-cs"/>
                        </a:rPr>
                        <a:t>1500</a:t>
                      </a:r>
                      <a:r>
                        <a:rPr kumimoji="0" lang="zh-CN" altLang="zh-CN" sz="1600" b="1" u="none" strike="noStrike" kern="1200" cap="none" normalizeH="0" baseline="0" dirty="0" smtClean="0">
                          <a:ln>
                            <a:noFill/>
                          </a:ln>
                          <a:solidFill>
                            <a:schemeClr val="dk1"/>
                          </a:solidFill>
                          <a:effectLst/>
                          <a:latin typeface="+mn-lt"/>
                          <a:ea typeface="+mn-ea"/>
                          <a:cs typeface="+mn-cs"/>
                        </a:rPr>
                        <a:t>元至</a:t>
                      </a:r>
                      <a:r>
                        <a:rPr kumimoji="0" lang="en-US" altLang="zh-CN" sz="1600" b="1" u="none" strike="noStrike" kern="1200" cap="none" normalizeH="0" baseline="0" dirty="0" smtClean="0">
                          <a:ln>
                            <a:noFill/>
                          </a:ln>
                          <a:solidFill>
                            <a:schemeClr val="dk1"/>
                          </a:solidFill>
                          <a:effectLst/>
                          <a:latin typeface="+mn-lt"/>
                          <a:ea typeface="+mn-ea"/>
                          <a:cs typeface="+mn-cs"/>
                        </a:rPr>
                        <a:t>4500</a:t>
                      </a:r>
                      <a:r>
                        <a:rPr kumimoji="0" lang="zh-CN" altLang="zh-CN" sz="1600" b="1" u="none" strike="noStrike" kern="1200" cap="none" normalizeH="0" baseline="0" dirty="0" smtClean="0">
                          <a:ln>
                            <a:noFill/>
                          </a:ln>
                          <a:solidFill>
                            <a:schemeClr val="dk1"/>
                          </a:solidFill>
                          <a:effectLst/>
                          <a:latin typeface="+mn-lt"/>
                          <a:ea typeface="+mn-ea"/>
                          <a:cs typeface="+mn-cs"/>
                        </a:rPr>
                        <a:t>元的部分</a:t>
                      </a:r>
                      <a:r>
                        <a:rPr kumimoji="0" lang="en-US" altLang="zh-CN" sz="1600" b="1" u="none" strike="noStrike" kern="1200" cap="none" normalizeH="0" baseline="0" dirty="0" smtClean="0">
                          <a:ln>
                            <a:noFill/>
                          </a:ln>
                          <a:solidFill>
                            <a:schemeClr val="dk1"/>
                          </a:solidFill>
                          <a:effectLst/>
                          <a:latin typeface="+mn-lt"/>
                          <a:ea typeface="+mn-ea"/>
                          <a:cs typeface="+mn-cs"/>
                        </a:rPr>
                        <a:t>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10%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105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68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超过</a:t>
                      </a:r>
                      <a:r>
                        <a:rPr kumimoji="0" lang="en-US" altLang="zh-CN" sz="1600" b="1" u="none" strike="noStrike" kern="1200" cap="none" normalizeH="0" baseline="0" dirty="0" smtClean="0">
                          <a:ln>
                            <a:noFill/>
                          </a:ln>
                          <a:solidFill>
                            <a:schemeClr val="dk1"/>
                          </a:solidFill>
                          <a:effectLst/>
                          <a:latin typeface="+mn-lt"/>
                          <a:ea typeface="+mn-ea"/>
                          <a:cs typeface="+mn-cs"/>
                        </a:rPr>
                        <a:t>4500</a:t>
                      </a:r>
                      <a:r>
                        <a:rPr kumimoji="0" lang="zh-CN" altLang="zh-CN" sz="1600" b="1" u="none" strike="noStrike" kern="1200" cap="none" normalizeH="0" baseline="0" dirty="0" smtClean="0">
                          <a:ln>
                            <a:noFill/>
                          </a:ln>
                          <a:solidFill>
                            <a:schemeClr val="dk1"/>
                          </a:solidFill>
                          <a:effectLst/>
                          <a:latin typeface="+mn-lt"/>
                          <a:ea typeface="+mn-ea"/>
                          <a:cs typeface="+mn-cs"/>
                        </a:rPr>
                        <a:t>元至</a:t>
                      </a:r>
                      <a:r>
                        <a:rPr kumimoji="0" lang="en-US" altLang="zh-CN" sz="1600" b="1" u="none" strike="noStrike" kern="1200" cap="none" normalizeH="0" baseline="0" dirty="0" smtClean="0">
                          <a:ln>
                            <a:noFill/>
                          </a:ln>
                          <a:solidFill>
                            <a:schemeClr val="dk1"/>
                          </a:solidFill>
                          <a:effectLst/>
                          <a:latin typeface="+mn-lt"/>
                          <a:ea typeface="+mn-ea"/>
                          <a:cs typeface="+mn-cs"/>
                        </a:rPr>
                        <a:t>9000</a:t>
                      </a:r>
                      <a:r>
                        <a:rPr kumimoji="0" lang="zh-CN" altLang="zh-CN" sz="1600" b="1" u="none" strike="noStrike" kern="1200" cap="none" normalizeH="0" baseline="0" dirty="0" smtClean="0">
                          <a:ln>
                            <a:noFill/>
                          </a:ln>
                          <a:solidFill>
                            <a:schemeClr val="dk1"/>
                          </a:solidFill>
                          <a:effectLst/>
                          <a:latin typeface="+mn-lt"/>
                          <a:ea typeface="+mn-ea"/>
                          <a:cs typeface="+mn-cs"/>
                        </a:rPr>
                        <a:t>元的部分</a:t>
                      </a:r>
                      <a:r>
                        <a:rPr kumimoji="0" lang="en-US" altLang="zh-CN" sz="1600" b="1" u="none" strike="noStrike" kern="1200" cap="none" normalizeH="0" baseline="0" dirty="0" smtClean="0">
                          <a:ln>
                            <a:noFill/>
                          </a:ln>
                          <a:solidFill>
                            <a:schemeClr val="dk1"/>
                          </a:solidFill>
                          <a:effectLst/>
                          <a:latin typeface="+mn-lt"/>
                          <a:ea typeface="+mn-ea"/>
                          <a:cs typeface="+mn-cs"/>
                        </a:rPr>
                        <a:t>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20%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555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4378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4</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超过</a:t>
                      </a:r>
                      <a:r>
                        <a:rPr kumimoji="0" lang="en-US" altLang="zh-CN" sz="1600" b="1" u="none" strike="noStrike" kern="1200" cap="none" normalizeH="0" baseline="0" dirty="0" smtClean="0">
                          <a:ln>
                            <a:noFill/>
                          </a:ln>
                          <a:solidFill>
                            <a:schemeClr val="dk1"/>
                          </a:solidFill>
                          <a:effectLst/>
                          <a:latin typeface="+mn-lt"/>
                          <a:ea typeface="+mn-ea"/>
                          <a:cs typeface="+mn-cs"/>
                        </a:rPr>
                        <a:t>9000</a:t>
                      </a:r>
                      <a:r>
                        <a:rPr kumimoji="0" lang="zh-CN" altLang="zh-CN" sz="1600" b="1" u="none" strike="noStrike" kern="1200" cap="none" normalizeH="0" baseline="0" dirty="0" smtClean="0">
                          <a:ln>
                            <a:noFill/>
                          </a:ln>
                          <a:solidFill>
                            <a:schemeClr val="dk1"/>
                          </a:solidFill>
                          <a:effectLst/>
                          <a:latin typeface="+mn-lt"/>
                          <a:ea typeface="+mn-ea"/>
                          <a:cs typeface="+mn-cs"/>
                        </a:rPr>
                        <a:t>元至</a:t>
                      </a:r>
                      <a:r>
                        <a:rPr kumimoji="0" lang="en-US" altLang="zh-CN" sz="1600" b="1" u="none" strike="noStrike" kern="1200" cap="none" normalizeH="0" baseline="0" dirty="0" smtClean="0">
                          <a:ln>
                            <a:noFill/>
                          </a:ln>
                          <a:solidFill>
                            <a:schemeClr val="dk1"/>
                          </a:solidFill>
                          <a:effectLst/>
                          <a:latin typeface="+mn-lt"/>
                          <a:ea typeface="+mn-ea"/>
                          <a:cs typeface="+mn-cs"/>
                        </a:rPr>
                        <a:t>35000</a:t>
                      </a:r>
                      <a:r>
                        <a:rPr kumimoji="0" lang="zh-CN" altLang="zh-CN" sz="1600" b="1" u="none" strike="noStrike" kern="1200" cap="none" normalizeH="0" baseline="0" dirty="0" smtClean="0">
                          <a:ln>
                            <a:noFill/>
                          </a:ln>
                          <a:solidFill>
                            <a:schemeClr val="dk1"/>
                          </a:solidFill>
                          <a:effectLst/>
                          <a:latin typeface="+mn-lt"/>
                          <a:ea typeface="+mn-ea"/>
                          <a:cs typeface="+mn-cs"/>
                        </a:rPr>
                        <a:t>元的部分 </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25%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1005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4378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超过</a:t>
                      </a:r>
                      <a:r>
                        <a:rPr kumimoji="0" lang="en-US" altLang="zh-CN" sz="1600" b="1" u="none" strike="noStrike" kern="1200" cap="none" normalizeH="0" baseline="0" dirty="0" smtClean="0">
                          <a:ln>
                            <a:noFill/>
                          </a:ln>
                          <a:solidFill>
                            <a:schemeClr val="dk1"/>
                          </a:solidFill>
                          <a:effectLst/>
                          <a:latin typeface="+mn-lt"/>
                          <a:ea typeface="+mn-ea"/>
                          <a:cs typeface="+mn-cs"/>
                        </a:rPr>
                        <a:t>35000</a:t>
                      </a:r>
                      <a:r>
                        <a:rPr kumimoji="0" lang="zh-CN" altLang="zh-CN" sz="1600" b="1" u="none" strike="noStrike" kern="1200" cap="none" normalizeH="0" baseline="0" dirty="0" smtClean="0">
                          <a:ln>
                            <a:noFill/>
                          </a:ln>
                          <a:solidFill>
                            <a:schemeClr val="dk1"/>
                          </a:solidFill>
                          <a:effectLst/>
                          <a:latin typeface="+mn-lt"/>
                          <a:ea typeface="+mn-ea"/>
                          <a:cs typeface="+mn-cs"/>
                        </a:rPr>
                        <a:t>元至</a:t>
                      </a:r>
                      <a:r>
                        <a:rPr kumimoji="0" lang="en-US" altLang="zh-CN" sz="1600" b="1" u="none" strike="noStrike" kern="1200" cap="none" normalizeH="0" baseline="0" dirty="0" smtClean="0">
                          <a:ln>
                            <a:noFill/>
                          </a:ln>
                          <a:solidFill>
                            <a:schemeClr val="dk1"/>
                          </a:solidFill>
                          <a:effectLst/>
                          <a:latin typeface="+mn-lt"/>
                          <a:ea typeface="+mn-ea"/>
                          <a:cs typeface="+mn-cs"/>
                        </a:rPr>
                        <a:t>55000</a:t>
                      </a:r>
                      <a:r>
                        <a:rPr kumimoji="0" lang="zh-CN" altLang="zh-CN" sz="1600" b="1" u="none" strike="noStrike" kern="1200" cap="none" normalizeH="0" baseline="0" dirty="0" smtClean="0">
                          <a:ln>
                            <a:noFill/>
                          </a:ln>
                          <a:solidFill>
                            <a:schemeClr val="dk1"/>
                          </a:solidFill>
                          <a:effectLst/>
                          <a:latin typeface="+mn-lt"/>
                          <a:ea typeface="+mn-ea"/>
                          <a:cs typeface="+mn-cs"/>
                        </a:rPr>
                        <a:t>元的部分</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2755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4378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6</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超过</a:t>
                      </a:r>
                      <a:r>
                        <a:rPr kumimoji="0" lang="en-US" altLang="zh-CN" sz="1600" b="1" u="none" strike="noStrike" kern="1200" cap="none" normalizeH="0" baseline="0" dirty="0" smtClean="0">
                          <a:ln>
                            <a:noFill/>
                          </a:ln>
                          <a:solidFill>
                            <a:schemeClr val="dk1"/>
                          </a:solidFill>
                          <a:effectLst/>
                          <a:latin typeface="+mn-lt"/>
                          <a:ea typeface="+mn-ea"/>
                          <a:cs typeface="+mn-cs"/>
                        </a:rPr>
                        <a:t>55000</a:t>
                      </a:r>
                      <a:r>
                        <a:rPr kumimoji="0" lang="zh-CN" altLang="zh-CN" sz="1600" b="1" u="none" strike="noStrike" kern="1200" cap="none" normalizeH="0" baseline="0" dirty="0" smtClean="0">
                          <a:ln>
                            <a:noFill/>
                          </a:ln>
                          <a:solidFill>
                            <a:schemeClr val="dk1"/>
                          </a:solidFill>
                          <a:effectLst/>
                          <a:latin typeface="+mn-lt"/>
                          <a:ea typeface="+mn-ea"/>
                          <a:cs typeface="+mn-cs"/>
                        </a:rPr>
                        <a:t>元至</a:t>
                      </a:r>
                      <a:r>
                        <a:rPr kumimoji="0" lang="en-US" altLang="zh-CN" sz="1600" b="1" u="none" strike="noStrike" kern="1200" cap="none" normalizeH="0" baseline="0" dirty="0" smtClean="0">
                          <a:ln>
                            <a:noFill/>
                          </a:ln>
                          <a:solidFill>
                            <a:schemeClr val="dk1"/>
                          </a:solidFill>
                          <a:effectLst/>
                          <a:latin typeface="+mn-lt"/>
                          <a:ea typeface="+mn-ea"/>
                          <a:cs typeface="+mn-cs"/>
                        </a:rPr>
                        <a:t>80000</a:t>
                      </a:r>
                      <a:r>
                        <a:rPr kumimoji="0" lang="zh-CN" altLang="zh-CN" sz="1600" b="1" u="none" strike="noStrike" kern="1200" cap="none" normalizeH="0" baseline="0" dirty="0" smtClean="0">
                          <a:ln>
                            <a:noFill/>
                          </a:ln>
                          <a:solidFill>
                            <a:schemeClr val="dk1"/>
                          </a:solidFill>
                          <a:effectLst/>
                          <a:latin typeface="+mn-lt"/>
                          <a:ea typeface="+mn-ea"/>
                          <a:cs typeface="+mn-cs"/>
                        </a:rPr>
                        <a:t>元的部分</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5505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4378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7</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1600" b="1" u="none" strike="noStrike" kern="1200" cap="none" normalizeH="0" baseline="0" dirty="0" smtClean="0">
                          <a:ln>
                            <a:noFill/>
                          </a:ln>
                          <a:solidFill>
                            <a:schemeClr val="dk1"/>
                          </a:solidFill>
                          <a:effectLst/>
                          <a:latin typeface="+mn-lt"/>
                          <a:ea typeface="+mn-ea"/>
                          <a:cs typeface="+mn-cs"/>
                        </a:rPr>
                        <a:t>超过</a:t>
                      </a:r>
                      <a:r>
                        <a:rPr kumimoji="0" lang="en-US" altLang="zh-CN" sz="1600" b="1" u="none" strike="noStrike" kern="1200" cap="none" normalizeH="0" baseline="0" dirty="0" smtClean="0">
                          <a:ln>
                            <a:noFill/>
                          </a:ln>
                          <a:solidFill>
                            <a:schemeClr val="dk1"/>
                          </a:solidFill>
                          <a:effectLst/>
                          <a:latin typeface="+mn-lt"/>
                          <a:ea typeface="+mn-ea"/>
                          <a:cs typeface="+mn-cs"/>
                        </a:rPr>
                        <a:t>80000</a:t>
                      </a:r>
                      <a:r>
                        <a:rPr kumimoji="0" lang="zh-CN" altLang="zh-CN" sz="1600" b="1" u="none" strike="noStrike" kern="1200" cap="none" normalizeH="0" baseline="0" dirty="0" smtClean="0">
                          <a:ln>
                            <a:noFill/>
                          </a:ln>
                          <a:solidFill>
                            <a:schemeClr val="dk1"/>
                          </a:solidFill>
                          <a:effectLst/>
                          <a:latin typeface="+mn-lt"/>
                          <a:ea typeface="+mn-ea"/>
                          <a:cs typeface="+mn-cs"/>
                        </a:rPr>
                        <a:t>的部分</a:t>
                      </a:r>
                      <a:r>
                        <a:rPr kumimoji="0" lang="en-US" altLang="zh-CN" sz="1600" b="1" u="none" strike="noStrike" kern="1200" cap="none" normalizeH="0" baseline="0" dirty="0" smtClean="0">
                          <a:ln>
                            <a:noFill/>
                          </a:ln>
                          <a:solidFill>
                            <a:schemeClr val="dk1"/>
                          </a:solidFill>
                          <a:effectLst/>
                          <a:latin typeface="+mn-lt"/>
                          <a:ea typeface="+mn-ea"/>
                          <a:cs typeface="+mn-cs"/>
                        </a:rPr>
                        <a:t>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45%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13505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10" name="灯片编号占位符 9"/>
          <p:cNvSpPr>
            <a:spLocks noGrp="1"/>
          </p:cNvSpPr>
          <p:nvPr>
            <p:ph type="sldNum" sz="quarter" idx="10"/>
          </p:nvPr>
        </p:nvSpPr>
        <p:spPr/>
        <p:txBody>
          <a:bodyPr/>
          <a:lstStyle/>
          <a:p>
            <a:pPr>
              <a:defRPr/>
            </a:pPr>
            <a:fld id="{9D8A187A-3B3A-4903-8AEF-3D6060F837EC}" type="slidenum">
              <a:rPr lang="zh-CN" altLang="en-US" smtClean="0"/>
              <a:pPr>
                <a:defRPr/>
              </a:pPr>
              <a:t>24</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00338" y="285750"/>
            <a:ext cx="6264275" cy="523875"/>
          </a:xfrm>
        </p:spPr>
        <p:txBody>
          <a:bodyPr/>
          <a:lstStyle/>
          <a:p>
            <a:pPr>
              <a:defRPr/>
            </a:pPr>
            <a:r>
              <a:rPr dirty="0" smtClean="0"/>
              <a:t>学员操作</a:t>
            </a:r>
            <a:r>
              <a:rPr lang="en-US" altLang="zh-CN" dirty="0" smtClean="0"/>
              <a:t>—PL/SQL</a:t>
            </a:r>
            <a:r>
              <a:rPr dirty="0" smtClean="0"/>
              <a:t>基础知识综合练习</a:t>
            </a:r>
            <a:endParaRPr dirty="0"/>
          </a:p>
        </p:txBody>
      </p:sp>
      <p:sp>
        <p:nvSpPr>
          <p:cNvPr id="2" name="内容占位符 1"/>
          <p:cNvSpPr>
            <a:spLocks noGrp="1"/>
          </p:cNvSpPr>
          <p:nvPr>
            <p:ph idx="1"/>
          </p:nvPr>
        </p:nvSpPr>
        <p:spPr>
          <a:xfrm>
            <a:off x="784224" y="1214438"/>
            <a:ext cx="8145494" cy="5143500"/>
          </a:xfrm>
        </p:spPr>
        <p:txBody>
          <a:bodyPr/>
          <a:lstStyle/>
          <a:p>
            <a:pPr>
              <a:defRPr/>
            </a:pPr>
            <a:r>
              <a:rPr lang="zh-CN" altLang="en-US" dirty="0" smtClean="0"/>
              <a:t>需求说明</a:t>
            </a:r>
          </a:p>
          <a:p>
            <a:pPr lvl="1">
              <a:defRPr/>
            </a:pPr>
            <a:r>
              <a:rPr lang="zh-CN" altLang="en-US" dirty="0" smtClean="0"/>
              <a:t>根据员工</a:t>
            </a:r>
            <a:r>
              <a:rPr lang="en-US" altLang="zh-CN" dirty="0" smtClean="0"/>
              <a:t>SCOTT</a:t>
            </a:r>
            <a:r>
              <a:rPr lang="zh-CN" altLang="en-US" dirty="0" smtClean="0"/>
              <a:t>入职时间修改发放奖金列</a:t>
            </a:r>
            <a:r>
              <a:rPr lang="en-US" altLang="zh-CN" dirty="0" smtClean="0"/>
              <a:t>(</a:t>
            </a:r>
            <a:r>
              <a:rPr lang="en-US" altLang="zh-CN" dirty="0" err="1" smtClean="0"/>
              <a:t>comm</a:t>
            </a:r>
            <a:r>
              <a:rPr lang="zh-CN" altLang="en-US" dirty="0" smtClean="0"/>
              <a:t>列</a:t>
            </a:r>
            <a:r>
              <a:rPr lang="en-US" altLang="zh-CN" dirty="0" smtClean="0"/>
              <a:t>)</a:t>
            </a:r>
          </a:p>
          <a:p>
            <a:pPr lvl="1">
              <a:defRPr/>
            </a:pPr>
            <a:r>
              <a:rPr lang="zh-CN" altLang="en-US" dirty="0" smtClean="0"/>
              <a:t>大于等于</a:t>
            </a:r>
            <a:r>
              <a:rPr lang="en-US" altLang="zh-CN" dirty="0" smtClean="0"/>
              <a:t>6</a:t>
            </a:r>
            <a:r>
              <a:rPr lang="zh-CN" altLang="en-US" dirty="0" smtClean="0"/>
              <a:t>年奖金为</a:t>
            </a:r>
            <a:r>
              <a:rPr lang="en-US" altLang="zh-CN" dirty="0" smtClean="0"/>
              <a:t>2000</a:t>
            </a:r>
            <a:r>
              <a:rPr lang="zh-CN" altLang="en-US" dirty="0" smtClean="0"/>
              <a:t>元；小于</a:t>
            </a:r>
            <a:r>
              <a:rPr lang="en-US" altLang="zh-CN" dirty="0" smtClean="0"/>
              <a:t>6</a:t>
            </a:r>
            <a:r>
              <a:rPr lang="zh-CN" altLang="en-US" dirty="0" smtClean="0"/>
              <a:t>年，奖金为</a:t>
            </a:r>
            <a:r>
              <a:rPr lang="en-US" altLang="zh-CN" dirty="0" smtClean="0"/>
              <a:t>1500</a:t>
            </a:r>
            <a:r>
              <a:rPr lang="zh-CN" altLang="en-US" dirty="0" smtClean="0"/>
              <a:t>元</a:t>
            </a:r>
          </a:p>
          <a:p>
            <a:pPr lvl="1">
              <a:defRPr/>
            </a:pPr>
            <a:r>
              <a:rPr lang="zh-CN" altLang="en-US" dirty="0" smtClean="0"/>
              <a:t>根据工资级别表查询员工</a:t>
            </a:r>
            <a:r>
              <a:rPr lang="en-US" altLang="zh-CN" dirty="0" smtClean="0"/>
              <a:t>SCOTT</a:t>
            </a:r>
            <a:r>
              <a:rPr lang="zh-CN" altLang="en-US" dirty="0" smtClean="0"/>
              <a:t>相应的工资级别，显示所在部门名称、薪水和所在级别</a:t>
            </a:r>
          </a:p>
          <a:p>
            <a:pPr lvl="1">
              <a:defRPr/>
            </a:pPr>
            <a:endParaRPr lang="en-US" altLang="zh-CN" dirty="0" smtClean="0"/>
          </a:p>
          <a:p>
            <a:pPr lvl="1">
              <a:defRPr/>
            </a:pP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为员工</a:t>
            </a:r>
            <a:r>
              <a:rPr lang="en-US" altLang="zh-CN" dirty="0" smtClean="0"/>
              <a:t>SCOTT</a:t>
            </a:r>
            <a:r>
              <a:rPr lang="zh-CN" altLang="en-US" dirty="0" smtClean="0"/>
              <a:t>增加工资，每次增加</a:t>
            </a:r>
            <a:r>
              <a:rPr lang="en-US" altLang="zh-CN" dirty="0" smtClean="0"/>
              <a:t>100</a:t>
            </a:r>
            <a:r>
              <a:rPr lang="zh-CN" altLang="en-US" dirty="0" smtClean="0"/>
              <a:t>元，直到</a:t>
            </a:r>
            <a:r>
              <a:rPr lang="en-US" altLang="zh-CN" dirty="0" smtClean="0"/>
              <a:t>10000</a:t>
            </a:r>
            <a:r>
              <a:rPr lang="zh-CN" altLang="en-US" dirty="0" smtClean="0"/>
              <a:t>元停止</a:t>
            </a:r>
          </a:p>
          <a:p>
            <a:pPr lvl="1">
              <a:defRPr/>
            </a:pPr>
            <a:endParaRPr lang="en-US" altLang="zh-CN" dirty="0" smtClean="0"/>
          </a:p>
          <a:p>
            <a:pPr>
              <a:defRPr/>
            </a:pPr>
            <a:endParaRPr lang="zh-CN" altLang="en-US" dirty="0"/>
          </a:p>
        </p:txBody>
      </p:sp>
      <p:graphicFrame>
        <p:nvGraphicFramePr>
          <p:cNvPr id="8" name="Group 29"/>
          <p:cNvGraphicFramePr>
            <a:graphicFrameLocks noGrp="1"/>
          </p:cNvGraphicFramePr>
          <p:nvPr/>
        </p:nvGraphicFramePr>
        <p:xfrm>
          <a:off x="1571625" y="3357562"/>
          <a:ext cx="6500813" cy="1773262"/>
        </p:xfrm>
        <a:graphic>
          <a:graphicData uri="http://schemas.openxmlformats.org/drawingml/2006/table">
            <a:tbl>
              <a:tblPr firstRow="1" bandRow="1">
                <a:tableStyleId>{5C22544A-7EE6-4342-B048-85BDC9FD1C3A}</a:tableStyleId>
              </a:tblPr>
              <a:tblGrid>
                <a:gridCol w="1785938"/>
                <a:gridCol w="2500313"/>
                <a:gridCol w="2214562"/>
              </a:tblGrid>
              <a:tr h="35710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1800" b="1" kern="1200" dirty="0" smtClean="0">
                          <a:solidFill>
                            <a:schemeClr val="lt1"/>
                          </a:solidFill>
                          <a:latin typeface="+mn-lt"/>
                          <a:ea typeface="+mn-ea"/>
                          <a:cs typeface="+mn-cs"/>
                        </a:rPr>
                        <a:t>级别</a:t>
                      </a:r>
                      <a:endParaRPr kumimoji="0" lang="zh-CN" altLang="en-US" sz="2000" b="1" i="0" u="none" strike="noStrike" kern="1200" cap="none" normalizeH="0" baseline="0" dirty="0" smtClean="0">
                        <a:ln>
                          <a:noFill/>
                        </a:ln>
                        <a:solidFill>
                          <a:schemeClr val="bg1"/>
                        </a:solidFill>
                        <a:effectLst/>
                        <a:latin typeface="黑体" pitchFamily="2" charset="-122"/>
                        <a:ea typeface="黑体" pitchFamily="2" charset="-122"/>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en-US" sz="1800" b="1" kern="1200" dirty="0" smtClean="0">
                          <a:solidFill>
                            <a:schemeClr val="lt1"/>
                          </a:solidFill>
                          <a:latin typeface="+mn-lt"/>
                          <a:ea typeface="+mn-ea"/>
                          <a:cs typeface="+mn-cs"/>
                        </a:rPr>
                        <a:t>最低限额</a:t>
                      </a:r>
                      <a:r>
                        <a:rPr lang="en-US" altLang="en-US" sz="1800" b="1" kern="1200" dirty="0" smtClean="0">
                          <a:solidFill>
                            <a:schemeClr val="lt1"/>
                          </a:solidFill>
                          <a:latin typeface="+mn-lt"/>
                          <a:ea typeface="+mn-ea"/>
                          <a:cs typeface="+mn-cs"/>
                        </a:rPr>
                        <a:t>              </a:t>
                      </a:r>
                      <a:endParaRPr lang="zh-CN" altLang="en-US" sz="1800" b="1" kern="1200" dirty="0" smtClean="0">
                        <a:solidFill>
                          <a:schemeClr val="lt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en-US" altLang="en-US"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最高限额</a:t>
                      </a:r>
                      <a:r>
                        <a:rPr lang="en-US" altLang="en-US" sz="1800" b="1" kern="1200" dirty="0" smtClean="0">
                          <a:solidFill>
                            <a:schemeClr val="lt1"/>
                          </a:solidFill>
                          <a:latin typeface="+mn-lt"/>
                          <a:ea typeface="+mn-ea"/>
                          <a:cs typeface="+mn-cs"/>
                        </a:rPr>
                        <a:t>   </a:t>
                      </a:r>
                      <a:endParaRPr lang="zh-CN" altLang="en-US" sz="1800" b="1" kern="1200" dirty="0" smtClean="0">
                        <a:solidFill>
                          <a:schemeClr val="lt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8568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1</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700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3200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758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2</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3201</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4400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52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4401</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5000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4382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4</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5001</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7000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4382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5</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3001</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u="none" strike="noStrike" kern="1200" cap="none" normalizeH="0" baseline="0" dirty="0" smtClean="0">
                          <a:ln>
                            <a:noFill/>
                          </a:ln>
                          <a:solidFill>
                            <a:schemeClr val="dk1"/>
                          </a:solidFill>
                          <a:effectLst/>
                          <a:latin typeface="+mn-lt"/>
                          <a:ea typeface="+mn-ea"/>
                          <a:cs typeface="+mn-cs"/>
                        </a:rPr>
                        <a:t>9999</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pSp>
        <p:nvGrpSpPr>
          <p:cNvPr id="35875" name="组合 66"/>
          <p:cNvGrpSpPr>
            <a:grpSpLocks/>
          </p:cNvGrpSpPr>
          <p:nvPr/>
        </p:nvGrpSpPr>
        <p:grpSpPr bwMode="auto">
          <a:xfrm>
            <a:off x="114300" y="871538"/>
            <a:ext cx="928688" cy="406400"/>
            <a:chOff x="3786182" y="1192962"/>
            <a:chExt cx="928694" cy="406350"/>
          </a:xfrm>
        </p:grpSpPr>
        <p:sp>
          <p:nvSpPr>
            <p:cNvPr id="10" name="TextBox 9"/>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35882"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19"/>
          <p:cNvGrpSpPr>
            <a:grpSpLocks/>
          </p:cNvGrpSpPr>
          <p:nvPr/>
        </p:nvGrpSpPr>
        <p:grpSpPr bwMode="auto">
          <a:xfrm>
            <a:off x="3214688" y="6286500"/>
            <a:ext cx="2786062" cy="428625"/>
            <a:chOff x="3714744" y="5143512"/>
            <a:chExt cx="2786082" cy="428628"/>
          </a:xfrm>
        </p:grpSpPr>
        <p:sp>
          <p:nvSpPr>
            <p:cNvPr id="13" name="圆角矩形 1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62396" y="5187962"/>
              <a:ext cx="2220928"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20</a:t>
              </a:r>
              <a:r>
                <a:rPr lang="zh-CN" altLang="en-US" sz="1600" b="1" spc="300" dirty="0">
                  <a:solidFill>
                    <a:srgbClr val="FBFFFE"/>
                  </a:solidFill>
                  <a:latin typeface="微软雅黑" pitchFamily="34" charset="-122"/>
                  <a:ea typeface="微软雅黑" pitchFamily="34" charset="-122"/>
                </a:rPr>
                <a:t>分钟</a:t>
              </a:r>
            </a:p>
          </p:txBody>
        </p:sp>
      </p:grpSp>
      <p:sp>
        <p:nvSpPr>
          <p:cNvPr id="12" name="灯片编号占位符 11"/>
          <p:cNvSpPr>
            <a:spLocks noGrp="1"/>
          </p:cNvSpPr>
          <p:nvPr>
            <p:ph type="sldNum" sz="quarter" idx="10"/>
          </p:nvPr>
        </p:nvSpPr>
        <p:spPr/>
        <p:txBody>
          <a:bodyPr/>
          <a:lstStyle/>
          <a:p>
            <a:pPr>
              <a:defRPr/>
            </a:pPr>
            <a:fld id="{9D8A187A-3B3A-4903-8AEF-3D6060F837EC}" type="slidenum">
              <a:rPr lang="zh-CN" altLang="en-US" smtClean="0"/>
              <a:pPr>
                <a:defRPr/>
              </a:pPr>
              <a:t>25</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651500" y="285750"/>
            <a:ext cx="3313113"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36869"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6871" name="组合 7"/>
            <p:cNvGrpSpPr>
              <a:grpSpLocks/>
            </p:cNvGrpSpPr>
            <p:nvPr/>
          </p:nvGrpSpPr>
          <p:grpSpPr bwMode="auto">
            <a:xfrm>
              <a:off x="1923997" y="3214688"/>
              <a:ext cx="5862712" cy="2058988"/>
              <a:chOff x="2066281" y="2227264"/>
              <a:chExt cx="5862790" cy="2059017"/>
            </a:xfrm>
          </p:grpSpPr>
          <p:grpSp>
            <p:nvGrpSpPr>
              <p:cNvPr id="3687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687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687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9D8A187A-3B3A-4903-8AEF-3D6060F837EC}" type="slidenum">
              <a:rPr lang="zh-CN" altLang="en-US" smtClean="0"/>
              <a:pPr>
                <a:defRPr/>
              </a:pPr>
              <a:t>26</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292725" y="285750"/>
            <a:ext cx="3671888" cy="523875"/>
          </a:xfrm>
        </p:spPr>
        <p:txBody>
          <a:bodyPr/>
          <a:lstStyle/>
          <a:p>
            <a:pPr>
              <a:defRPr/>
            </a:pPr>
            <a:r>
              <a:rPr smtClean="0"/>
              <a:t>串讲：异常处理 </a:t>
            </a:r>
            <a:r>
              <a:rPr lang="en-US" altLang="zh-CN" smtClean="0"/>
              <a:t>3-1</a:t>
            </a:r>
          </a:p>
        </p:txBody>
      </p:sp>
      <p:sp>
        <p:nvSpPr>
          <p:cNvPr id="6" name="内容占位符 5"/>
          <p:cNvSpPr>
            <a:spLocks noGrp="1"/>
          </p:cNvSpPr>
          <p:nvPr>
            <p:ph idx="1"/>
          </p:nvPr>
        </p:nvSpPr>
        <p:spPr>
          <a:xfrm>
            <a:off x="784225" y="1214438"/>
            <a:ext cx="7645400" cy="5143500"/>
          </a:xfrm>
        </p:spPr>
        <p:txBody>
          <a:bodyPr/>
          <a:lstStyle/>
          <a:p>
            <a:pPr>
              <a:defRPr/>
            </a:pPr>
            <a:r>
              <a:rPr lang="zh-CN" altLang="en-US" dirty="0" smtClean="0"/>
              <a:t>在运行程序时出现的错误叫做异常</a:t>
            </a:r>
          </a:p>
          <a:p>
            <a:pPr>
              <a:defRPr/>
            </a:pPr>
            <a:r>
              <a:rPr lang="zh-CN" altLang="en-US" dirty="0" smtClean="0"/>
              <a:t>发生异常后，语句将停止执行，控制权转移到 </a:t>
            </a:r>
            <a:r>
              <a:rPr lang="en-US" altLang="zh-CN" dirty="0" smtClean="0"/>
              <a:t>PL/SQL </a:t>
            </a:r>
            <a:r>
              <a:rPr lang="zh-CN" altLang="en-US" dirty="0" smtClean="0"/>
              <a:t>块的异常处理部分</a:t>
            </a:r>
          </a:p>
          <a:p>
            <a:pPr>
              <a:defRPr/>
            </a:pPr>
            <a:r>
              <a:rPr lang="zh-CN" altLang="en-US" dirty="0" smtClean="0"/>
              <a:t>异常有两种类型</a:t>
            </a:r>
          </a:p>
          <a:p>
            <a:pPr lvl="1">
              <a:defRPr/>
            </a:pPr>
            <a:r>
              <a:rPr lang="zh-CN" altLang="en-US" dirty="0" smtClean="0"/>
              <a:t>预定义异常：当 </a:t>
            </a:r>
            <a:r>
              <a:rPr lang="en-US" altLang="zh-CN" dirty="0" smtClean="0"/>
              <a:t>PL/SQL </a:t>
            </a:r>
            <a:r>
              <a:rPr lang="zh-CN" altLang="en-US" dirty="0" smtClean="0"/>
              <a:t>程序违反 </a:t>
            </a:r>
            <a:r>
              <a:rPr lang="en-US" altLang="zh-CN" dirty="0" smtClean="0"/>
              <a:t>Oracle </a:t>
            </a:r>
            <a:r>
              <a:rPr lang="zh-CN" altLang="en-US" dirty="0" smtClean="0"/>
              <a:t>规则或超越系统限制时隐式引发</a:t>
            </a:r>
          </a:p>
          <a:p>
            <a:pPr lvl="1">
              <a:defRPr/>
            </a:pPr>
            <a:r>
              <a:rPr lang="zh-CN" altLang="en-US" dirty="0" smtClean="0"/>
              <a:t>用户定义异常：用户可以在 </a:t>
            </a:r>
            <a:r>
              <a:rPr lang="en-US" altLang="zh-CN" dirty="0" smtClean="0"/>
              <a:t>PL/SQL </a:t>
            </a:r>
            <a:r>
              <a:rPr lang="zh-CN" altLang="en-US" dirty="0" smtClean="0"/>
              <a:t>块的声明部分定义异常，自定义的异常通过 </a:t>
            </a:r>
            <a:r>
              <a:rPr lang="en-US" altLang="zh-CN" dirty="0" smtClean="0"/>
              <a:t>RAISE </a:t>
            </a:r>
            <a:r>
              <a:rPr lang="zh-CN" altLang="en-US" dirty="0" smtClean="0"/>
              <a:t>语句显式引发</a:t>
            </a:r>
          </a:p>
          <a:p>
            <a:pPr>
              <a:defRPr/>
            </a:pPr>
            <a:endParaRPr lang="zh-CN" altLang="en-US" dirty="0"/>
          </a:p>
        </p:txBody>
      </p:sp>
      <p:sp>
        <p:nvSpPr>
          <p:cNvPr id="5" name="灯片编号占位符 4"/>
          <p:cNvSpPr>
            <a:spLocks noGrp="1"/>
          </p:cNvSpPr>
          <p:nvPr>
            <p:ph type="sldNum" sz="quarter" idx="10"/>
          </p:nvPr>
        </p:nvSpPr>
        <p:spPr/>
        <p:txBody>
          <a:bodyPr/>
          <a:lstStyle/>
          <a:p>
            <a:pPr>
              <a:defRPr/>
            </a:pPr>
            <a:fld id="{9D8A187A-3B3A-4903-8AEF-3D6060F837EC}" type="slidenum">
              <a:rPr lang="zh-CN" altLang="en-US" smtClean="0"/>
              <a:pPr>
                <a:defRPr/>
              </a:pPr>
              <a:t>27</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5435600" y="285750"/>
            <a:ext cx="3529013" cy="523875"/>
          </a:xfrm>
        </p:spPr>
        <p:txBody>
          <a:bodyPr/>
          <a:lstStyle/>
          <a:p>
            <a:pPr>
              <a:defRPr/>
            </a:pPr>
            <a:r>
              <a:rPr smtClean="0"/>
              <a:t>串讲：异常处理</a:t>
            </a:r>
            <a:r>
              <a:rPr lang="en-US" altLang="zh-CN" smtClean="0"/>
              <a:t>3-2</a:t>
            </a:r>
            <a:endParaRPr dirty="0" smtClean="0"/>
          </a:p>
        </p:txBody>
      </p:sp>
      <p:sp>
        <p:nvSpPr>
          <p:cNvPr id="26627" name="内容占位符 2"/>
          <p:cNvSpPr>
            <a:spLocks noGrp="1"/>
          </p:cNvSpPr>
          <p:nvPr>
            <p:ph idx="1"/>
          </p:nvPr>
        </p:nvSpPr>
        <p:spPr>
          <a:xfrm>
            <a:off x="784225" y="1214438"/>
            <a:ext cx="7645400" cy="5143500"/>
          </a:xfrm>
        </p:spPr>
        <p:txBody>
          <a:bodyPr/>
          <a:lstStyle/>
          <a:p>
            <a:pPr>
              <a:defRPr/>
            </a:pPr>
            <a:r>
              <a:rPr lang="en-US" altLang="zh-CN" smtClean="0"/>
              <a:t>PL/SQL</a:t>
            </a:r>
            <a:r>
              <a:rPr lang="zh-CN" altLang="en-US" smtClean="0"/>
              <a:t>的预定义异常</a:t>
            </a:r>
          </a:p>
        </p:txBody>
      </p:sp>
      <p:sp>
        <p:nvSpPr>
          <p:cNvPr id="5" name="AutoShape 4"/>
          <p:cNvSpPr>
            <a:spLocks noChangeArrowheads="1"/>
          </p:cNvSpPr>
          <p:nvPr/>
        </p:nvSpPr>
        <p:spPr bwMode="auto">
          <a:xfrm>
            <a:off x="928688" y="2643188"/>
            <a:ext cx="5429250" cy="2357437"/>
          </a:xfrm>
          <a:prstGeom prst="roundRect">
            <a:avLst>
              <a:gd name="adj" fmla="val 103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fr-FR" b="1" dirty="0">
                <a:ea typeface="宋体" charset="-122"/>
              </a:rPr>
              <a:t>BEGIN</a:t>
            </a:r>
            <a:endParaRPr lang="zh-CN" altLang="en-US" dirty="0">
              <a:ea typeface="宋体" charset="-122"/>
            </a:endParaRPr>
          </a:p>
          <a:p>
            <a:pPr>
              <a:defRPr/>
            </a:pPr>
            <a:r>
              <a:rPr lang="zh-CN" altLang="en-US" b="1" dirty="0">
                <a:ea typeface="宋体" charset="-122"/>
              </a:rPr>
              <a:t> </a:t>
            </a:r>
            <a:r>
              <a:rPr lang="en-US" b="1" dirty="0">
                <a:ea typeface="宋体" charset="-122"/>
              </a:rPr>
              <a:t>       </a:t>
            </a:r>
            <a:r>
              <a:rPr lang="zh-CN" altLang="en-US" b="1" dirty="0">
                <a:ea typeface="宋体" charset="-122"/>
              </a:rPr>
              <a:t>过程及</a:t>
            </a:r>
            <a:r>
              <a:rPr lang="en-US" b="1" dirty="0">
                <a:ea typeface="宋体" charset="-122"/>
              </a:rPr>
              <a:t>SQL</a:t>
            </a:r>
            <a:r>
              <a:rPr lang="zh-CN" altLang="en-US" b="1" dirty="0">
                <a:ea typeface="宋体" charset="-122"/>
              </a:rPr>
              <a:t>语句</a:t>
            </a:r>
            <a:r>
              <a:rPr lang="en-US" altLang="zh-CN" b="1" dirty="0">
                <a:ea typeface="宋体" charset="-122"/>
              </a:rPr>
              <a:t>;</a:t>
            </a:r>
            <a:endParaRPr lang="zh-CN" altLang="en-US" dirty="0">
              <a:ea typeface="宋体" charset="-122"/>
            </a:endParaRPr>
          </a:p>
          <a:p>
            <a:pPr>
              <a:defRPr/>
            </a:pPr>
            <a:r>
              <a:rPr lang="fr-FR" b="1" dirty="0">
                <a:ea typeface="宋体" charset="-122"/>
              </a:rPr>
              <a:t>EXCEPTION</a:t>
            </a:r>
            <a:endParaRPr lang="zh-CN" altLang="en-US" dirty="0">
              <a:ea typeface="宋体" charset="-122"/>
            </a:endParaRPr>
          </a:p>
          <a:p>
            <a:pPr>
              <a:defRPr/>
            </a:pPr>
            <a:r>
              <a:rPr lang="fr-FR" b="1" dirty="0">
                <a:ea typeface="宋体" charset="-122"/>
              </a:rPr>
              <a:t>        WHEN </a:t>
            </a:r>
            <a:r>
              <a:rPr lang="zh-CN" altLang="en-US" b="1" dirty="0">
                <a:ea typeface="宋体" charset="-122"/>
              </a:rPr>
              <a:t>异常名称</a:t>
            </a:r>
            <a:r>
              <a:rPr lang="fr-FR" b="1" dirty="0">
                <a:ea typeface="宋体" charset="-122"/>
              </a:rPr>
              <a:t>THEN</a:t>
            </a:r>
            <a:endParaRPr lang="zh-CN" altLang="en-US" dirty="0">
              <a:ea typeface="宋体" charset="-122"/>
            </a:endParaRPr>
          </a:p>
          <a:p>
            <a:pPr>
              <a:defRPr/>
            </a:pPr>
            <a:r>
              <a:rPr lang="en-US" altLang="zh-CN" b="1" dirty="0">
                <a:ea typeface="宋体" charset="-122"/>
              </a:rPr>
              <a:t>                 </a:t>
            </a:r>
            <a:r>
              <a:rPr lang="zh-CN" altLang="en-US" b="1" dirty="0">
                <a:ea typeface="宋体" charset="-122"/>
              </a:rPr>
              <a:t>过程及</a:t>
            </a:r>
            <a:r>
              <a:rPr lang="en-US" b="1" dirty="0">
                <a:ea typeface="宋体" charset="-122"/>
              </a:rPr>
              <a:t>SQL</a:t>
            </a:r>
            <a:r>
              <a:rPr lang="zh-CN" altLang="en-US" b="1" dirty="0">
                <a:ea typeface="宋体" charset="-122"/>
              </a:rPr>
              <a:t>语句</a:t>
            </a:r>
            <a:r>
              <a:rPr lang="en-US" altLang="zh-CN" b="1" dirty="0">
                <a:ea typeface="宋体" charset="-122"/>
              </a:rPr>
              <a:t>;</a:t>
            </a:r>
            <a:endParaRPr lang="zh-CN" altLang="en-US" dirty="0">
              <a:ea typeface="宋体" charset="-122"/>
            </a:endParaRPr>
          </a:p>
          <a:p>
            <a:pPr>
              <a:defRPr/>
            </a:pPr>
            <a:r>
              <a:rPr lang="fr-FR" b="1" dirty="0">
                <a:ea typeface="宋体" charset="-122"/>
              </a:rPr>
              <a:t>        WHEN OTHERS THEN</a:t>
            </a:r>
            <a:endParaRPr lang="zh-CN" altLang="en-US" dirty="0">
              <a:ea typeface="宋体" charset="-122"/>
            </a:endParaRPr>
          </a:p>
          <a:p>
            <a:pPr>
              <a:defRPr/>
            </a:pPr>
            <a:r>
              <a:rPr lang="fr-FR" b="1" dirty="0">
                <a:ea typeface="宋体" charset="-122"/>
              </a:rPr>
              <a:t>                </a:t>
            </a:r>
            <a:r>
              <a:rPr lang="zh-CN" altLang="en-US" b="1" dirty="0">
                <a:ea typeface="宋体" charset="-122"/>
              </a:rPr>
              <a:t>过程及</a:t>
            </a:r>
            <a:r>
              <a:rPr lang="en-US" b="1" dirty="0">
                <a:ea typeface="宋体" charset="-122"/>
              </a:rPr>
              <a:t>SQL</a:t>
            </a:r>
            <a:r>
              <a:rPr lang="zh-CN" altLang="en-US" b="1" dirty="0">
                <a:ea typeface="宋体" charset="-122"/>
              </a:rPr>
              <a:t>语句</a:t>
            </a:r>
            <a:r>
              <a:rPr lang="en-US" altLang="zh-CN" b="1" dirty="0">
                <a:ea typeface="宋体" charset="-122"/>
              </a:rPr>
              <a:t>;</a:t>
            </a:r>
            <a:endParaRPr lang="zh-CN" altLang="en-US" dirty="0">
              <a:ea typeface="宋体" charset="-122"/>
            </a:endParaRPr>
          </a:p>
          <a:p>
            <a:pPr>
              <a:defRPr/>
            </a:pPr>
            <a:r>
              <a:rPr lang="fr-FR" b="1" dirty="0">
                <a:ea typeface="宋体" charset="-122"/>
              </a:rPr>
              <a:t>END;</a:t>
            </a:r>
            <a:endParaRPr lang="zh-CN" altLang="en-US" dirty="0">
              <a:ea typeface="宋体" charset="-122"/>
            </a:endParaRPr>
          </a:p>
        </p:txBody>
      </p:sp>
      <p:grpSp>
        <p:nvGrpSpPr>
          <p:cNvPr id="2" name="组合 5"/>
          <p:cNvGrpSpPr>
            <a:grpSpLocks/>
          </p:cNvGrpSpPr>
          <p:nvPr/>
        </p:nvGrpSpPr>
        <p:grpSpPr bwMode="auto">
          <a:xfrm>
            <a:off x="114300" y="1843088"/>
            <a:ext cx="1000125" cy="400050"/>
            <a:chOff x="1000100" y="1801286"/>
            <a:chExt cx="1000132" cy="400110"/>
          </a:xfrm>
        </p:grpSpPr>
        <p:pic>
          <p:nvPicPr>
            <p:cNvPr id="38954"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grpSp>
        <p:nvGrpSpPr>
          <p:cNvPr id="3" name="组合 14"/>
          <p:cNvGrpSpPr>
            <a:grpSpLocks/>
          </p:cNvGrpSpPr>
          <p:nvPr/>
        </p:nvGrpSpPr>
        <p:grpSpPr bwMode="auto">
          <a:xfrm>
            <a:off x="2357438" y="6286500"/>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95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3962396" y="5187962"/>
              <a:ext cx="2786081"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4</a:t>
              </a:r>
              <a:r>
                <a:rPr lang="zh-CN" altLang="en-US" sz="1600" b="1" spc="300" dirty="0">
                  <a:solidFill>
                    <a:srgbClr val="FBFFFE"/>
                  </a:solidFill>
                  <a:latin typeface="微软雅黑" pitchFamily="34" charset="-122"/>
                  <a:ea typeface="微软雅黑" pitchFamily="34" charset="-122"/>
                </a:rPr>
                <a:t>：预定义异常</a:t>
              </a:r>
            </a:p>
          </p:txBody>
        </p:sp>
      </p:grpSp>
      <p:graphicFrame>
        <p:nvGraphicFramePr>
          <p:cNvPr id="20" name="Group 29"/>
          <p:cNvGraphicFramePr>
            <a:graphicFrameLocks noGrp="1"/>
          </p:cNvGraphicFramePr>
          <p:nvPr/>
        </p:nvGraphicFramePr>
        <p:xfrm>
          <a:off x="755650" y="2600325"/>
          <a:ext cx="8051800" cy="2773610"/>
        </p:xfrm>
        <a:graphic>
          <a:graphicData uri="http://schemas.openxmlformats.org/drawingml/2006/table">
            <a:tbl>
              <a:tblPr firstRow="1" bandRow="1">
                <a:tableStyleId>{5C22544A-7EE6-4342-B048-85BDC9FD1C3A}</a:tableStyleId>
              </a:tblPr>
              <a:tblGrid>
                <a:gridCol w="2688156"/>
                <a:gridCol w="5363644"/>
              </a:tblGrid>
              <a:tr h="39619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黑体" pitchFamily="2" charset="-122"/>
                          <a:ea typeface="黑体" pitchFamily="2" charset="-122"/>
                        </a:rPr>
                        <a:t>     预定义异常</a:t>
                      </a:r>
                    </a:p>
                  </a:txBody>
                  <a:tcPr marL="91432" marR="91432" marT="45715" marB="45715"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0" i="0" u="none" strike="noStrike" cap="none" normalizeH="0" baseline="0" dirty="0" smtClean="0">
                          <a:ln>
                            <a:noFill/>
                          </a:ln>
                          <a:solidFill>
                            <a:schemeClr val="bg1"/>
                          </a:solidFill>
                          <a:effectLst/>
                          <a:latin typeface="黑体" pitchFamily="2" charset="-122"/>
                          <a:ea typeface="黑体" pitchFamily="2" charset="-122"/>
                        </a:rPr>
                        <a:t>            </a:t>
                      </a:r>
                      <a:r>
                        <a:rPr kumimoji="0" lang="zh-CN" altLang="en-US" sz="2000" b="1" i="0" u="none" strike="noStrike" cap="none" normalizeH="0" baseline="0" dirty="0" smtClean="0">
                          <a:ln>
                            <a:noFill/>
                          </a:ln>
                          <a:solidFill>
                            <a:schemeClr val="bg1"/>
                          </a:solidFill>
                          <a:effectLst/>
                          <a:latin typeface="黑体" pitchFamily="2" charset="-122"/>
                          <a:ea typeface="黑体" pitchFamily="2" charset="-122"/>
                        </a:rPr>
                        <a:t>说  明</a:t>
                      </a:r>
                    </a:p>
                  </a:txBody>
                  <a:tcPr marL="91432" marR="91432" marT="45715" marB="45715"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39619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lang="en-US" sz="1800" b="1" kern="1200" dirty="0" smtClean="0">
                          <a:solidFill>
                            <a:schemeClr val="tx1"/>
                          </a:solidFill>
                          <a:latin typeface="+mn-lt"/>
                          <a:ea typeface="+mn-ea"/>
                          <a:cs typeface="+mn-cs"/>
                        </a:rPr>
                        <a:t>ACCESS_INTO_NULL</a:t>
                      </a:r>
                      <a:endParaRPr kumimoji="0" lang="en-US" altLang="zh-CN" sz="18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mn-ea"/>
                        </a:rPr>
                        <a:t>视图给一个没有初始化的对象赋值</a:t>
                      </a: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9619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en-US" sz="1800" b="1" i="0" u="none" strike="noStrike" kern="1200" cap="none" normalizeH="0" baseline="0" dirty="0" smtClean="0">
                          <a:ln>
                            <a:noFill/>
                          </a:ln>
                          <a:solidFill>
                            <a:schemeClr val="tx1"/>
                          </a:solidFill>
                          <a:effectLst/>
                          <a:latin typeface="+mn-lt"/>
                          <a:ea typeface="楷体_GB2312" pitchFamily="49" charset="-122"/>
                          <a:cs typeface="+mn-cs"/>
                        </a:rPr>
                        <a:t>DUP_VAL_ON_INDEX</a:t>
                      </a:r>
                      <a:endParaRPr kumimoji="0" lang="en-US" altLang="zh-CN" sz="1800" b="1" i="0" u="none" strike="noStrike" kern="1200" cap="none" normalizeH="0" baseline="0" dirty="0" smtClean="0">
                        <a:ln>
                          <a:noFill/>
                        </a:ln>
                        <a:solidFill>
                          <a:schemeClr val="tx1"/>
                        </a:solidFill>
                        <a:effectLst/>
                        <a:latin typeface="+mn-lt"/>
                        <a:ea typeface="楷体_GB2312" pitchFamily="49" charset="-122"/>
                        <a:cs typeface="+mn-cs"/>
                      </a:endParaRP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tx1"/>
                          </a:solidFill>
                          <a:effectLst/>
                          <a:latin typeface="+mn-lt"/>
                          <a:ea typeface="+mn-ea"/>
                          <a:cs typeface="+mn-cs"/>
                        </a:rPr>
                        <a:t>重复的值存储在使用唯一索引的数据库列中</a:t>
                      </a: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9619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lang="en-US" sz="1800" b="1" kern="1200" dirty="0" smtClean="0">
                          <a:solidFill>
                            <a:schemeClr val="tx1"/>
                          </a:solidFill>
                          <a:latin typeface="+mn-lt"/>
                          <a:ea typeface="+mn-ea"/>
                          <a:cs typeface="+mn-cs"/>
                        </a:rPr>
                        <a:t>INVALID_NUMBER</a:t>
                      </a:r>
                      <a:endParaRPr kumimoji="0" lang="en-US" altLang="zh-CN" sz="18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mn-ea"/>
                        </a:rPr>
                        <a:t>视图将一个非有效的字符串转换成数字</a:t>
                      </a: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9619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lang="en-US" sz="1800" b="1" kern="1200" dirty="0" smtClean="0">
                          <a:solidFill>
                            <a:schemeClr val="tx1"/>
                          </a:solidFill>
                          <a:latin typeface="+mn-lt"/>
                          <a:ea typeface="+mn-ea"/>
                          <a:cs typeface="+mn-cs"/>
                        </a:rPr>
                        <a:t>LOGIN_DENIED</a:t>
                      </a:r>
                      <a:endParaRPr kumimoji="0" lang="en-US" altLang="zh-CN" sz="18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mn-ea"/>
                        </a:rPr>
                        <a:t>使用无效的用户名和口令登录</a:t>
                      </a:r>
                      <a:r>
                        <a:rPr kumimoji="0" lang="en-US" altLang="zh-CN" sz="2000" b="1" i="0" u="none" strike="noStrike" cap="none" normalizeH="0" baseline="0" dirty="0" smtClean="0">
                          <a:ln>
                            <a:noFill/>
                          </a:ln>
                          <a:solidFill>
                            <a:schemeClr val="tx1"/>
                          </a:solidFill>
                          <a:effectLst/>
                          <a:latin typeface="+mn-lt"/>
                          <a:ea typeface="+mn-ea"/>
                        </a:rPr>
                        <a:t>Oracle</a:t>
                      </a: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9619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lang="en-US" sz="1800" b="1" kern="1200" dirty="0" smtClean="0">
                          <a:solidFill>
                            <a:schemeClr val="tx1"/>
                          </a:solidFill>
                          <a:latin typeface="+mn-lt"/>
                          <a:ea typeface="+mn-ea"/>
                          <a:cs typeface="+mn-cs"/>
                        </a:rPr>
                        <a:t>NO_DATA_FOUND</a:t>
                      </a:r>
                      <a:endParaRPr kumimoji="0" lang="en-US" altLang="zh-CN" sz="18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mn-ea"/>
                        </a:rPr>
                        <a:t>语句无返回数据</a:t>
                      </a: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9619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altLang="en-US" sz="1800" b="1" i="0" u="none" strike="noStrike" kern="1200" cap="none" normalizeH="0" baseline="0" dirty="0" smtClean="0">
                          <a:ln>
                            <a:noFill/>
                          </a:ln>
                          <a:solidFill>
                            <a:schemeClr val="tx1"/>
                          </a:solidFill>
                          <a:effectLst/>
                          <a:latin typeface="+mn-lt"/>
                          <a:ea typeface="楷体_GB2312" pitchFamily="49" charset="-122"/>
                          <a:cs typeface="+mn-cs"/>
                        </a:rPr>
                        <a:t>TOO_MANY_ROWS</a:t>
                      </a:r>
                      <a:endParaRPr kumimoji="0" lang="en-US" altLang="zh-CN" sz="1800" b="1" i="0" u="none" strike="noStrike" kern="1200" cap="none" normalizeH="0" baseline="0" dirty="0" smtClean="0">
                        <a:ln>
                          <a:noFill/>
                        </a:ln>
                        <a:solidFill>
                          <a:schemeClr val="tx1"/>
                        </a:solidFill>
                        <a:effectLst/>
                        <a:latin typeface="+mn-lt"/>
                        <a:ea typeface="楷体_GB2312" pitchFamily="49" charset="-122"/>
                        <a:cs typeface="+mn-cs"/>
                      </a:endParaRP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tx1"/>
                          </a:solidFill>
                          <a:effectLst/>
                          <a:latin typeface="+mn-lt"/>
                          <a:ea typeface="+mn-ea"/>
                          <a:cs typeface="+mn-cs"/>
                        </a:rPr>
                        <a:t>在执行</a:t>
                      </a:r>
                      <a:r>
                        <a:rPr kumimoji="0" lang="en-US" altLang="en-US" sz="2000" b="1" i="0" u="none" strike="noStrike" kern="1200" cap="none" normalizeH="0" baseline="0" dirty="0" smtClean="0">
                          <a:ln>
                            <a:noFill/>
                          </a:ln>
                          <a:solidFill>
                            <a:schemeClr val="tx1"/>
                          </a:solidFill>
                          <a:effectLst/>
                          <a:latin typeface="+mn-lt"/>
                          <a:ea typeface="+mn-ea"/>
                          <a:cs typeface="+mn-cs"/>
                        </a:rPr>
                        <a:t>SELECT INTO</a:t>
                      </a:r>
                      <a:r>
                        <a:rPr kumimoji="0" lang="zh-CN" altLang="en-US" sz="2000" b="1" i="0" u="none" strike="noStrike" kern="1200" cap="none" normalizeH="0" baseline="0" dirty="0" smtClean="0">
                          <a:ln>
                            <a:noFill/>
                          </a:ln>
                          <a:solidFill>
                            <a:schemeClr val="tx1"/>
                          </a:solidFill>
                          <a:effectLst/>
                          <a:latin typeface="+mn-lt"/>
                          <a:ea typeface="+mn-ea"/>
                          <a:cs typeface="+mn-cs"/>
                        </a:rPr>
                        <a:t>语句后返回多行时出现</a:t>
                      </a:r>
                    </a:p>
                  </a:txBody>
                  <a:tcPr marL="91432" marR="91432" marT="45715" marB="45715"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17" name="灯片编号占位符 16"/>
          <p:cNvSpPr>
            <a:spLocks noGrp="1"/>
          </p:cNvSpPr>
          <p:nvPr>
            <p:ph type="sldNum" sz="quarter" idx="10"/>
          </p:nvPr>
        </p:nvSpPr>
        <p:spPr/>
        <p:txBody>
          <a:bodyPr/>
          <a:lstStyle/>
          <a:p>
            <a:pPr>
              <a:defRPr/>
            </a:pPr>
            <a:fld id="{9D8A187A-3B3A-4903-8AEF-3D6060F837EC}" type="slidenum">
              <a:rPr lang="zh-CN" altLang="en-US" smtClean="0"/>
              <a:pPr>
                <a:defRPr/>
              </a:pPr>
              <a:t>28</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par>
                          <p:cTn id="9" fill="hold" nodeType="afterGroup">
                            <p:stCondLst>
                              <p:cond delay="0"/>
                            </p:stCondLst>
                            <p:childTnLst>
                              <p:par>
                                <p:cTn id="10" presetID="2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5508625" y="285750"/>
            <a:ext cx="3455988" cy="523875"/>
          </a:xfrm>
        </p:spPr>
        <p:txBody>
          <a:bodyPr/>
          <a:lstStyle/>
          <a:p>
            <a:pPr>
              <a:defRPr/>
            </a:pPr>
            <a:r>
              <a:rPr smtClean="0"/>
              <a:t>串讲：异常处理</a:t>
            </a:r>
            <a:r>
              <a:rPr lang="en-US" altLang="zh-CN" smtClean="0"/>
              <a:t>3-3</a:t>
            </a:r>
            <a:endParaRPr dirty="0" smtClean="0"/>
          </a:p>
        </p:txBody>
      </p:sp>
      <p:sp>
        <p:nvSpPr>
          <p:cNvPr id="27651" name="内容占位符 2"/>
          <p:cNvSpPr>
            <a:spLocks noGrp="1"/>
          </p:cNvSpPr>
          <p:nvPr>
            <p:ph idx="1"/>
          </p:nvPr>
        </p:nvSpPr>
        <p:spPr>
          <a:xfrm>
            <a:off x="784225" y="1214438"/>
            <a:ext cx="7645400" cy="5143500"/>
          </a:xfrm>
        </p:spPr>
        <p:txBody>
          <a:bodyPr/>
          <a:lstStyle/>
          <a:p>
            <a:pPr>
              <a:defRPr/>
            </a:pPr>
            <a:r>
              <a:rPr lang="en-US" altLang="zh-CN" smtClean="0"/>
              <a:t>PL/SQL</a:t>
            </a:r>
            <a:r>
              <a:rPr lang="zh-CN" altLang="en-US" smtClean="0"/>
              <a:t>中的用户自定义异常处理</a:t>
            </a:r>
          </a:p>
          <a:p>
            <a:pPr lvl="1">
              <a:defRPr/>
            </a:pPr>
            <a:r>
              <a:rPr lang="zh-CN" altLang="en-US" smtClean="0"/>
              <a:t>使用</a:t>
            </a:r>
            <a:r>
              <a:rPr lang="en-US" altLang="zh-CN" smtClean="0"/>
              <a:t>RAISE</a:t>
            </a:r>
            <a:r>
              <a:rPr lang="zh-CN" altLang="en-US" smtClean="0"/>
              <a:t>关键字引发异常</a:t>
            </a:r>
          </a:p>
          <a:p>
            <a:pPr lvl="1">
              <a:defRPr/>
            </a:pPr>
            <a:r>
              <a:rPr lang="zh-CN" altLang="en-US" smtClean="0"/>
              <a:t>使用</a:t>
            </a:r>
            <a:r>
              <a:rPr lang="en-US" altLang="zh-CN" smtClean="0"/>
              <a:t>EXCEPTION</a:t>
            </a:r>
            <a:r>
              <a:rPr lang="zh-CN" altLang="en-US" smtClean="0"/>
              <a:t>关键字处理异常</a:t>
            </a:r>
          </a:p>
          <a:p>
            <a:pPr>
              <a:defRPr/>
            </a:pPr>
            <a:endParaRPr lang="zh-CN" altLang="en-US" dirty="0" smtClean="0"/>
          </a:p>
        </p:txBody>
      </p:sp>
      <p:pic>
        <p:nvPicPr>
          <p:cNvPr id="3994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66" y="2571744"/>
            <a:ext cx="6492896" cy="3986866"/>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组合 14"/>
          <p:cNvGrpSpPr>
            <a:grpSpLocks/>
          </p:cNvGrpSpPr>
          <p:nvPr/>
        </p:nvGrpSpPr>
        <p:grpSpPr bwMode="auto">
          <a:xfrm>
            <a:off x="2286000" y="6429375"/>
            <a:ext cx="4572000" cy="428625"/>
            <a:chOff x="3143240" y="5143512"/>
            <a:chExt cx="4572032"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994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962396" y="5187962"/>
              <a:ext cx="3273448"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5</a:t>
              </a:r>
              <a:r>
                <a:rPr lang="zh-CN" altLang="en-US" sz="1600" b="1" spc="300" dirty="0">
                  <a:solidFill>
                    <a:srgbClr val="FBFFFE"/>
                  </a:solidFill>
                  <a:latin typeface="微软雅黑" pitchFamily="34" charset="-122"/>
                  <a:ea typeface="微软雅黑" pitchFamily="34" charset="-122"/>
                </a:rPr>
                <a:t>：用户自定义异常</a:t>
              </a:r>
            </a:p>
          </p:txBody>
        </p:sp>
      </p:grpSp>
      <p:sp>
        <p:nvSpPr>
          <p:cNvPr id="13" name="灯片编号占位符 12"/>
          <p:cNvSpPr>
            <a:spLocks noGrp="1"/>
          </p:cNvSpPr>
          <p:nvPr>
            <p:ph type="sldNum" sz="quarter" idx="10"/>
          </p:nvPr>
        </p:nvSpPr>
        <p:spPr/>
        <p:txBody>
          <a:bodyPr/>
          <a:lstStyle/>
          <a:p>
            <a:pPr>
              <a:defRPr/>
            </a:pPr>
            <a:fld id="{9D8A187A-3B3A-4903-8AEF-3D6060F837EC}" type="slidenum">
              <a:rPr lang="zh-CN" altLang="en-US" smtClean="0"/>
              <a:pPr>
                <a:defRPr/>
              </a:pPr>
              <a:t>29</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643570" y="285750"/>
            <a:ext cx="3321043" cy="523875"/>
          </a:xfrm>
        </p:spPr>
        <p:txBody>
          <a:bodyPr/>
          <a:lstStyle/>
          <a:p>
            <a:pPr>
              <a:defRPr/>
            </a:pPr>
            <a:r>
              <a:rPr dirty="0" smtClean="0"/>
              <a:t>回顾与作业点评</a:t>
            </a:r>
            <a:r>
              <a:rPr lang="en-US" dirty="0" smtClean="0"/>
              <a:t>2-1</a:t>
            </a:r>
            <a:endParaRPr dirty="0"/>
          </a:p>
        </p:txBody>
      </p:sp>
      <p:sp>
        <p:nvSpPr>
          <p:cNvPr id="91139" name="Rectangle 3"/>
          <p:cNvSpPr>
            <a:spLocks noGrp="1" noChangeArrowheads="1"/>
          </p:cNvSpPr>
          <p:nvPr>
            <p:ph idx="1"/>
          </p:nvPr>
        </p:nvSpPr>
        <p:spPr>
          <a:xfrm>
            <a:off x="784225" y="1214438"/>
            <a:ext cx="7645400" cy="5143500"/>
          </a:xfrm>
        </p:spPr>
        <p:txBody>
          <a:bodyPr/>
          <a:lstStyle/>
          <a:p>
            <a:pPr>
              <a:defRPr/>
            </a:pPr>
            <a:r>
              <a:rPr lang="zh-CN" altLang="en-US" dirty="0" smtClean="0"/>
              <a:t>写出如下操作的</a:t>
            </a:r>
            <a:r>
              <a:rPr lang="en-US" altLang="zh-CN" dirty="0" smtClean="0"/>
              <a:t>SQL</a:t>
            </a:r>
            <a:r>
              <a:rPr lang="zh-CN" altLang="en-US" dirty="0" smtClean="0"/>
              <a:t>语句</a:t>
            </a:r>
          </a:p>
          <a:p>
            <a:pPr lvl="1">
              <a:defRPr/>
            </a:pPr>
            <a:r>
              <a:rPr lang="zh-CN" altLang="en-US" dirty="0" smtClean="0"/>
              <a:t>创建用户“</a:t>
            </a:r>
            <a:r>
              <a:rPr lang="en-US" altLang="zh-CN" dirty="0" err="1" smtClean="0"/>
              <a:t>jbit</a:t>
            </a:r>
            <a:r>
              <a:rPr lang="zh-CN" altLang="en-US" dirty="0" smtClean="0"/>
              <a:t>”，密码为“</a:t>
            </a:r>
            <a:r>
              <a:rPr lang="en-US" altLang="zh-CN" dirty="0" err="1" smtClean="0"/>
              <a:t>bdqn</a:t>
            </a:r>
            <a:r>
              <a:rPr lang="zh-CN" altLang="en-US" dirty="0" smtClean="0"/>
              <a:t>”</a:t>
            </a:r>
            <a:endParaRPr lang="en-US" altLang="zh-CN" dirty="0" smtClean="0"/>
          </a:p>
          <a:p>
            <a:pPr lvl="1">
              <a:defRPr/>
            </a:pPr>
            <a:endParaRPr lang="en-US" altLang="zh-CN" dirty="0" smtClean="0"/>
          </a:p>
          <a:p>
            <a:pPr lvl="1">
              <a:defRPr/>
            </a:pPr>
            <a:r>
              <a:rPr lang="zh-CN" altLang="en-US" dirty="0" smtClean="0"/>
              <a:t>为用户“</a:t>
            </a:r>
            <a:r>
              <a:rPr lang="en-US" altLang="zh-CN" dirty="0" err="1" smtClean="0"/>
              <a:t>jbit</a:t>
            </a:r>
            <a:r>
              <a:rPr lang="zh-CN" altLang="en-US" dirty="0" smtClean="0"/>
              <a:t>”授予“</a:t>
            </a:r>
            <a:r>
              <a:rPr lang="en-US" altLang="zh-CN" dirty="0" smtClean="0"/>
              <a:t>CONNECT</a:t>
            </a:r>
            <a:r>
              <a:rPr lang="zh-CN" altLang="en-US" dirty="0" smtClean="0"/>
              <a:t>”和　　　“</a:t>
            </a:r>
            <a:r>
              <a:rPr lang="en-US" altLang="zh-CN" dirty="0" smtClean="0"/>
              <a:t>RESOURCE</a:t>
            </a:r>
            <a:r>
              <a:rPr lang="zh-CN" altLang="en-US" dirty="0" smtClean="0"/>
              <a:t>”角色</a:t>
            </a:r>
          </a:p>
          <a:p>
            <a:pPr lvl="1">
              <a:defRPr/>
            </a:pPr>
            <a:endParaRPr lang="zh-CN" altLang="en-US" dirty="0" smtClean="0"/>
          </a:p>
          <a:p>
            <a:pPr>
              <a:defRPr/>
            </a:pPr>
            <a:r>
              <a:rPr lang="zh-CN" altLang="en-US" dirty="0" smtClean="0"/>
              <a:t>序列可以作为主键，还有什么可以作为主键，它们的区别是什么？</a:t>
            </a:r>
          </a:p>
          <a:p>
            <a:pPr>
              <a:defRPr/>
            </a:pPr>
            <a:r>
              <a:rPr lang="zh-CN" altLang="en-US" dirty="0" smtClean="0"/>
              <a:t>比较私有同义词、公有同义词，说出二者的特点和区别</a:t>
            </a:r>
            <a:endParaRPr lang="en-US" altLang="zh-CN" dirty="0" smtClean="0"/>
          </a:p>
          <a:p>
            <a:pPr>
              <a:defRPr/>
            </a:pPr>
            <a:r>
              <a:rPr lang="zh-CN" altLang="zh-CN" dirty="0" smtClean="0"/>
              <a:t>什么是索引</a:t>
            </a:r>
            <a:r>
              <a:rPr lang="zh-CN" altLang="en-US" dirty="0" smtClean="0"/>
              <a:t>？索引的分类有哪些？</a:t>
            </a:r>
          </a:p>
          <a:p>
            <a:pPr>
              <a:defRPr/>
            </a:pPr>
            <a:r>
              <a:rPr lang="zh-CN" altLang="en-US" dirty="0" smtClean="0"/>
              <a:t>比较范围分区、间隔分区，说出它们的区别</a:t>
            </a:r>
          </a:p>
          <a:p>
            <a:pPr>
              <a:defRPr/>
            </a:pPr>
            <a:endParaRPr lang="zh-CN" altLang="en-US" dirty="0" smtClean="0"/>
          </a:p>
          <a:p>
            <a:pPr lvl="1">
              <a:defRPr/>
            </a:pPr>
            <a:endParaRPr lang="zh-CN" altLang="en-GB" dirty="0"/>
          </a:p>
        </p:txBody>
      </p:sp>
      <p:sp>
        <p:nvSpPr>
          <p:cNvPr id="91146" name="AutoShape 10"/>
          <p:cNvSpPr>
            <a:spLocks noChangeArrowheads="1"/>
          </p:cNvSpPr>
          <p:nvPr/>
        </p:nvSpPr>
        <p:spPr bwMode="auto">
          <a:xfrm>
            <a:off x="1643063" y="2214563"/>
            <a:ext cx="5832475" cy="388937"/>
          </a:xfrm>
          <a:prstGeom prst="roundRect">
            <a:avLst>
              <a:gd name="adj" fmla="val 740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CREATE USER </a:t>
            </a:r>
            <a:r>
              <a:rPr lang="en-US" altLang="zh-CN" b="1" dirty="0" err="1">
                <a:solidFill>
                  <a:schemeClr val="accent5">
                    <a:lumMod val="10000"/>
                  </a:schemeClr>
                </a:solidFill>
                <a:latin typeface="+mn-lt"/>
                <a:ea typeface="宋体" charset="-122"/>
              </a:rPr>
              <a:t>jbit</a:t>
            </a:r>
            <a:r>
              <a:rPr lang="en-US" altLang="zh-CN" b="1" dirty="0">
                <a:solidFill>
                  <a:schemeClr val="accent5">
                    <a:lumMod val="10000"/>
                  </a:schemeClr>
                </a:solidFill>
                <a:latin typeface="+mn-lt"/>
                <a:ea typeface="宋体" charset="-122"/>
              </a:rPr>
              <a:t>  IDENTIFIED BY </a:t>
            </a:r>
            <a:r>
              <a:rPr lang="en-US" altLang="zh-CN" b="1" dirty="0" err="1">
                <a:solidFill>
                  <a:schemeClr val="accent5">
                    <a:lumMod val="10000"/>
                  </a:schemeClr>
                </a:solidFill>
                <a:latin typeface="+mn-lt"/>
                <a:ea typeface="宋体" charset="-122"/>
              </a:rPr>
              <a:t>bdqn</a:t>
            </a:r>
            <a:r>
              <a:rPr lang="en-US" altLang="zh-CN" b="1" dirty="0">
                <a:solidFill>
                  <a:schemeClr val="accent5">
                    <a:lumMod val="10000"/>
                  </a:schemeClr>
                </a:solidFill>
                <a:latin typeface="+mn-lt"/>
                <a:ea typeface="宋体" charset="-122"/>
              </a:rPr>
              <a:t>;</a:t>
            </a:r>
          </a:p>
        </p:txBody>
      </p:sp>
      <p:sp>
        <p:nvSpPr>
          <p:cNvPr id="91147" name="AutoShape 11"/>
          <p:cNvSpPr>
            <a:spLocks noChangeArrowheads="1"/>
          </p:cNvSpPr>
          <p:nvPr/>
        </p:nvSpPr>
        <p:spPr bwMode="auto">
          <a:xfrm>
            <a:off x="1668463" y="3357562"/>
            <a:ext cx="5832475" cy="388937"/>
          </a:xfrm>
          <a:prstGeom prst="roundRect">
            <a:avLst>
              <a:gd name="adj" fmla="val 740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5725" lvl="1" defTabSz="723900">
              <a:buClr>
                <a:schemeClr val="folHlink"/>
              </a:buClr>
              <a:buSzPct val="60000"/>
              <a:tabLst>
                <a:tab pos="85725" algn="l"/>
              </a:tabLst>
              <a:defRPr/>
            </a:pPr>
            <a:r>
              <a:rPr lang="en-US" altLang="zh-CN" b="1" dirty="0">
                <a:solidFill>
                  <a:schemeClr val="accent5">
                    <a:lumMod val="10000"/>
                  </a:schemeClr>
                </a:solidFill>
                <a:latin typeface="+mn-lt"/>
                <a:ea typeface="宋体" charset="-122"/>
              </a:rPr>
              <a:t>GRANT CONNECT,RESOURCE TO </a:t>
            </a:r>
            <a:r>
              <a:rPr lang="en-US" altLang="zh-CN" b="1" dirty="0" err="1">
                <a:solidFill>
                  <a:schemeClr val="accent5">
                    <a:lumMod val="10000"/>
                  </a:schemeClr>
                </a:solidFill>
                <a:latin typeface="+mn-lt"/>
                <a:ea typeface="宋体" charset="-122"/>
              </a:rPr>
              <a:t>jbit</a:t>
            </a:r>
            <a:r>
              <a:rPr lang="en-US" altLang="zh-CN" b="1" dirty="0">
                <a:solidFill>
                  <a:schemeClr val="accent5">
                    <a:lumMod val="10000"/>
                  </a:schemeClr>
                </a:solidFill>
                <a:latin typeface="+mn-lt"/>
                <a:ea typeface="宋体" charset="-122"/>
              </a:rPr>
              <a:t>;</a:t>
            </a:r>
          </a:p>
        </p:txBody>
      </p:sp>
      <p:grpSp>
        <p:nvGrpSpPr>
          <p:cNvPr id="14343" name="组合 17"/>
          <p:cNvGrpSpPr>
            <a:grpSpLocks/>
          </p:cNvGrpSpPr>
          <p:nvPr/>
        </p:nvGrpSpPr>
        <p:grpSpPr bwMode="auto">
          <a:xfrm>
            <a:off x="142875" y="857250"/>
            <a:ext cx="958850" cy="430213"/>
            <a:chOff x="3643306" y="2500357"/>
            <a:chExt cx="958752" cy="430730"/>
          </a:xfrm>
        </p:grpSpPr>
        <p:pic>
          <p:nvPicPr>
            <p:cNvPr id="14344" name="Picture 6" descr="E:\设计支持\模板设计\T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06" y="2500357"/>
              <a:ext cx="463239" cy="4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sp>
        <p:nvSpPr>
          <p:cNvPr id="11" name="灯片编号占位符 10"/>
          <p:cNvSpPr>
            <a:spLocks noGrp="1"/>
          </p:cNvSpPr>
          <p:nvPr>
            <p:ph type="sldNum" sz="quarter" idx="10"/>
          </p:nvPr>
        </p:nvSpPr>
        <p:spPr/>
        <p:txBody>
          <a:bodyPr/>
          <a:lstStyle/>
          <a:p>
            <a:pPr>
              <a:defRPr/>
            </a:pPr>
            <a:fld id="{9D8A187A-3B3A-4903-8AEF-3D6060F837EC}" type="slidenum">
              <a:rPr lang="zh-CN" altLang="en-US" smtClean="0"/>
              <a:pPr>
                <a:defRPr/>
              </a:pPr>
              <a:t>3</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6"/>
                                        </p:tgtEl>
                                        <p:attrNameLst>
                                          <p:attrName>style.visibility</p:attrName>
                                        </p:attrNameLst>
                                      </p:cBhvr>
                                      <p:to>
                                        <p:strVal val="visible"/>
                                      </p:to>
                                    </p:set>
                                    <p:animEffect transition="in" filter="blinds(horizontal)">
                                      <p:cBhvr>
                                        <p:cTn id="7" dur="500"/>
                                        <p:tgtEl>
                                          <p:spTgt spid="91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47"/>
                                        </p:tgtEl>
                                        <p:attrNameLst>
                                          <p:attrName>style.visibility</p:attrName>
                                        </p:attrNameLst>
                                      </p:cBhvr>
                                      <p:to>
                                        <p:strVal val="visible"/>
                                      </p:to>
                                    </p:set>
                                    <p:animEffect transition="in" filter="blinds(horizontal)">
                                      <p:cBhvr>
                                        <p:cTn id="12" dur="500"/>
                                        <p:tgtEl>
                                          <p:spTgt spid="91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139">
                                            <p:txEl>
                                              <p:pRg st="5" end="5"/>
                                            </p:txEl>
                                          </p:spTgt>
                                        </p:tgtEl>
                                        <p:attrNameLst>
                                          <p:attrName>style.visibility</p:attrName>
                                        </p:attrNameLst>
                                      </p:cBhvr>
                                      <p:to>
                                        <p:strVal val="visible"/>
                                      </p:to>
                                    </p:set>
                                    <p:animEffect transition="in" filter="wipe(left)">
                                      <p:cBhvr>
                                        <p:cTn id="17" dur="500"/>
                                        <p:tgtEl>
                                          <p:spTgt spid="91139">
                                            <p:txEl>
                                              <p:pRg st="5" end="5"/>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91139">
                                            <p:txEl>
                                              <p:pRg st="6" end="6"/>
                                            </p:txEl>
                                          </p:spTgt>
                                        </p:tgtEl>
                                        <p:attrNameLst>
                                          <p:attrName>style.visibility</p:attrName>
                                        </p:attrNameLst>
                                      </p:cBhvr>
                                      <p:to>
                                        <p:strVal val="visible"/>
                                      </p:to>
                                    </p:set>
                                    <p:animEffect transition="in" filter="wipe(left)">
                                      <p:cBhvr>
                                        <p:cTn id="21" dur="500"/>
                                        <p:tgtEl>
                                          <p:spTgt spid="91139">
                                            <p:txEl>
                                              <p:pRg st="6" end="6"/>
                                            </p:txEl>
                                          </p:spTgt>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91139">
                                            <p:txEl>
                                              <p:pRg st="7" end="7"/>
                                            </p:txEl>
                                          </p:spTgt>
                                        </p:tgtEl>
                                        <p:attrNameLst>
                                          <p:attrName>style.visibility</p:attrName>
                                        </p:attrNameLst>
                                      </p:cBhvr>
                                      <p:to>
                                        <p:strVal val="visible"/>
                                      </p:to>
                                    </p:set>
                                    <p:animEffect transition="in" filter="wipe(left)">
                                      <p:cBhvr>
                                        <p:cTn id="25" dur="500"/>
                                        <p:tgtEl>
                                          <p:spTgt spid="91139">
                                            <p:txEl>
                                              <p:pRg st="7" end="7"/>
                                            </p:txEl>
                                          </p:spTgt>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91139">
                                            <p:txEl>
                                              <p:pRg st="8" end="8"/>
                                            </p:txEl>
                                          </p:spTgt>
                                        </p:tgtEl>
                                        <p:attrNameLst>
                                          <p:attrName>style.visibility</p:attrName>
                                        </p:attrNameLst>
                                      </p:cBhvr>
                                      <p:to>
                                        <p:strVal val="visible"/>
                                      </p:to>
                                    </p:set>
                                    <p:animEffect transition="in" filter="wipe(left)">
                                      <p:cBhvr>
                                        <p:cTn id="29"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6" grpId="0" animBg="1"/>
      <p:bldP spid="9114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339975" y="285750"/>
            <a:ext cx="6624638" cy="523875"/>
          </a:xfrm>
        </p:spPr>
        <p:txBody>
          <a:bodyPr/>
          <a:lstStyle/>
          <a:p>
            <a:pPr>
              <a:defRPr/>
            </a:pPr>
            <a:r>
              <a:rPr dirty="0" smtClean="0"/>
              <a:t>学员操作</a:t>
            </a:r>
            <a:r>
              <a:rPr lang="en-US" altLang="zh-CN" dirty="0" smtClean="0"/>
              <a:t>—</a:t>
            </a:r>
            <a:r>
              <a:rPr dirty="0" smtClean="0"/>
              <a:t>使用预定义异常处理完善需求</a:t>
            </a:r>
            <a:endParaRPr dirty="0"/>
          </a:p>
        </p:txBody>
      </p:sp>
      <p:sp>
        <p:nvSpPr>
          <p:cNvPr id="2" name="内容占位符 1"/>
          <p:cNvSpPr>
            <a:spLocks noGrp="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公司通过员工表</a:t>
            </a:r>
            <a:r>
              <a:rPr lang="en-US" altLang="zh-CN" dirty="0" smtClean="0"/>
              <a:t>(employee)</a:t>
            </a:r>
            <a:r>
              <a:rPr lang="zh-CN" altLang="en-US" dirty="0" smtClean="0"/>
              <a:t>维护职员记录，接收职员编号并检索职员姓名</a:t>
            </a:r>
            <a:endParaRPr lang="en-US" altLang="zh-CN" dirty="0" smtClean="0"/>
          </a:p>
          <a:p>
            <a:pPr lvl="1">
              <a:defRPr/>
            </a:pPr>
            <a:r>
              <a:rPr lang="zh-CN" altLang="en-US" dirty="0" smtClean="0"/>
              <a:t>姓名存储在</a:t>
            </a:r>
            <a:r>
              <a:rPr lang="en-US" altLang="zh-CN" dirty="0" err="1" smtClean="0"/>
              <a:t>v_ename</a:t>
            </a:r>
            <a:r>
              <a:rPr lang="zh-CN" altLang="en-US" dirty="0" smtClean="0"/>
              <a:t>变量中，类型</a:t>
            </a:r>
            <a:r>
              <a:rPr lang="en-US" altLang="zh-CN" dirty="0" smtClean="0"/>
              <a:t>varchar2(4)</a:t>
            </a:r>
            <a:endParaRPr lang="zh-CN" altLang="en-US" dirty="0" smtClean="0"/>
          </a:p>
          <a:p>
            <a:pPr lvl="1">
              <a:defRPr/>
            </a:pPr>
            <a:endParaRPr lang="en-US" altLang="zh-CN" dirty="0" smtClean="0"/>
          </a:p>
          <a:p>
            <a:pPr>
              <a:defRPr/>
            </a:pPr>
            <a:r>
              <a:rPr lang="zh-CN" altLang="en-US" dirty="0" smtClean="0"/>
              <a:t>可能查询结果为空</a:t>
            </a:r>
            <a:endParaRPr lang="en-US" altLang="zh-CN" dirty="0" smtClean="0"/>
          </a:p>
          <a:p>
            <a:pPr>
              <a:defRPr/>
            </a:pPr>
            <a:r>
              <a:rPr lang="zh-CN" altLang="en-US" dirty="0" smtClean="0"/>
              <a:t>名称长度超过变量长度</a:t>
            </a:r>
            <a:endParaRPr lang="en-US" altLang="zh-CN" dirty="0" smtClean="0"/>
          </a:p>
          <a:p>
            <a:pPr>
              <a:defRPr/>
            </a:pPr>
            <a:r>
              <a:rPr lang="zh-CN" altLang="en-US" dirty="0" smtClean="0"/>
              <a:t>需要其他异常处理</a:t>
            </a:r>
            <a:endParaRPr lang="zh-CN" altLang="en-US" dirty="0"/>
          </a:p>
        </p:txBody>
      </p:sp>
      <p:grpSp>
        <p:nvGrpSpPr>
          <p:cNvPr id="40965" name="组合 66"/>
          <p:cNvGrpSpPr>
            <a:grpSpLocks/>
          </p:cNvGrpSpPr>
          <p:nvPr/>
        </p:nvGrpSpPr>
        <p:grpSpPr bwMode="auto">
          <a:xfrm>
            <a:off x="114300" y="871538"/>
            <a:ext cx="928688" cy="406400"/>
            <a:chOff x="3786182" y="1192962"/>
            <a:chExt cx="928694" cy="406350"/>
          </a:xfrm>
        </p:grpSpPr>
        <p:sp>
          <p:nvSpPr>
            <p:cNvPr id="10" name="TextBox 9"/>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0975"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0"/>
          <p:cNvGrpSpPr>
            <a:grpSpLocks/>
          </p:cNvGrpSpPr>
          <p:nvPr/>
        </p:nvGrpSpPr>
        <p:grpSpPr bwMode="auto">
          <a:xfrm>
            <a:off x="71438" y="3214688"/>
            <a:ext cx="985837" cy="461962"/>
            <a:chOff x="3786182" y="3824735"/>
            <a:chExt cx="986585" cy="461521"/>
          </a:xfrm>
        </p:grpSpPr>
        <p:sp>
          <p:nvSpPr>
            <p:cNvPr id="13" name="TextBox 12"/>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40973" name="Picture 2" descr="C:\Users\meng.zhang\Desktop\ACCP7.0模版图标规范\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9"/>
          <p:cNvGrpSpPr>
            <a:grpSpLocks/>
          </p:cNvGrpSpPr>
          <p:nvPr/>
        </p:nvGrpSpPr>
        <p:grpSpPr bwMode="auto">
          <a:xfrm>
            <a:off x="3214688" y="5929313"/>
            <a:ext cx="2786062"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14" name="灯片编号占位符 13"/>
          <p:cNvSpPr>
            <a:spLocks noGrp="1"/>
          </p:cNvSpPr>
          <p:nvPr>
            <p:ph type="sldNum" sz="quarter" idx="10"/>
          </p:nvPr>
        </p:nvSpPr>
        <p:spPr/>
        <p:txBody>
          <a:bodyPr/>
          <a:lstStyle/>
          <a:p>
            <a:pPr>
              <a:defRPr/>
            </a:pPr>
            <a:fld id="{9D8A187A-3B3A-4903-8AEF-3D6060F837EC}" type="slidenum">
              <a:rPr lang="zh-CN" altLang="en-US" smtClean="0"/>
              <a:pPr>
                <a:defRPr/>
              </a:pPr>
              <a:t>30</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Effect transition="in" filter="wipe(left)">
                                      <p:cBhvr>
                                        <p:cTn id="11" dur="500"/>
                                        <p:tgtEl>
                                          <p:spTgt spid="2">
                                            <p:txEl>
                                              <p:pRg st="4" end="4"/>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animEffect transition="in" filter="wipe(left)">
                                      <p:cBhvr>
                                        <p:cTn id="14" dur="500"/>
                                        <p:tgtEl>
                                          <p:spTgt spid="2">
                                            <p:txEl>
                                              <p:pRg st="5" end="5"/>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wipe(left)">
                                      <p:cBhvr>
                                        <p:cTn id="17" dur="500"/>
                                        <p:tgtEl>
                                          <p:spTgt spid="2">
                                            <p:txEl>
                                              <p:pRg st="6" end="6"/>
                                            </p:txEl>
                                          </p:spTgt>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35150" y="285750"/>
            <a:ext cx="7129463" cy="523875"/>
          </a:xfrm>
        </p:spPr>
        <p:txBody>
          <a:bodyPr/>
          <a:lstStyle/>
          <a:p>
            <a:pPr>
              <a:defRPr/>
            </a:pPr>
            <a:r>
              <a:rPr dirty="0" smtClean="0"/>
              <a:t>学员操作</a:t>
            </a:r>
            <a:r>
              <a:rPr lang="en-US" altLang="zh-CN" dirty="0" smtClean="0"/>
              <a:t>—</a:t>
            </a:r>
            <a:r>
              <a:rPr dirty="0" smtClean="0"/>
              <a:t>使用自定义异常处理完善需求</a:t>
            </a:r>
            <a:endParaRPr dirty="0"/>
          </a:p>
        </p:txBody>
      </p:sp>
      <p:sp>
        <p:nvSpPr>
          <p:cNvPr id="2" name="内容占位符 1"/>
          <p:cNvSpPr>
            <a:spLocks noGrp="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要求编写一个程序，用以接收用户输入的员工编号、工资和部门代码</a:t>
            </a:r>
            <a:endParaRPr lang="en-US" altLang="zh-CN" dirty="0" smtClean="0"/>
          </a:p>
          <a:p>
            <a:pPr lvl="2">
              <a:defRPr/>
            </a:pPr>
            <a:r>
              <a:rPr lang="zh-CN" altLang="en-US" dirty="0" smtClean="0"/>
              <a:t>如果部门代码为“</a:t>
            </a:r>
            <a:r>
              <a:rPr lang="en-US" altLang="zh-CN" dirty="0" smtClean="0"/>
              <a:t>10</a:t>
            </a:r>
            <a:r>
              <a:rPr lang="zh-CN" altLang="en-US" dirty="0" smtClean="0"/>
              <a:t>”且工资低于 </a:t>
            </a:r>
            <a:r>
              <a:rPr lang="en-US" altLang="zh-CN" dirty="0" smtClean="0"/>
              <a:t>10000</a:t>
            </a:r>
            <a:r>
              <a:rPr lang="zh-CN" altLang="en-US" dirty="0" smtClean="0"/>
              <a:t>元，则更新员工的工资为</a:t>
            </a:r>
            <a:r>
              <a:rPr lang="en-US" altLang="zh-CN" dirty="0" smtClean="0"/>
              <a:t>10000</a:t>
            </a:r>
          </a:p>
          <a:p>
            <a:pPr lvl="2">
              <a:defRPr/>
            </a:pPr>
            <a:r>
              <a:rPr lang="zh-CN" altLang="en-US" dirty="0" smtClean="0"/>
              <a:t>如果工资高于</a:t>
            </a:r>
            <a:r>
              <a:rPr lang="en-US" altLang="zh-CN" dirty="0" smtClean="0"/>
              <a:t>10000</a:t>
            </a:r>
            <a:r>
              <a:rPr lang="zh-CN" altLang="en-US" dirty="0" smtClean="0"/>
              <a:t>元，则显示消息“工资不低于</a:t>
            </a:r>
            <a:r>
              <a:rPr lang="en-US" altLang="zh-CN" dirty="0" smtClean="0"/>
              <a:t>10000</a:t>
            </a:r>
            <a:r>
              <a:rPr lang="zh-CN" altLang="en-US" dirty="0" smtClean="0"/>
              <a:t>元”</a:t>
            </a:r>
            <a:endParaRPr lang="en-US" altLang="zh-CN" dirty="0" smtClean="0"/>
          </a:p>
          <a:p>
            <a:pPr lvl="2">
              <a:defRPr/>
            </a:pPr>
            <a:r>
              <a:rPr lang="zh-CN" altLang="en-US" dirty="0" smtClean="0"/>
              <a:t>如果部门代码不为“</a:t>
            </a:r>
            <a:r>
              <a:rPr lang="en-US" altLang="zh-CN" dirty="0" smtClean="0"/>
              <a:t>10</a:t>
            </a:r>
            <a:r>
              <a:rPr lang="zh-CN" altLang="en-US" dirty="0" smtClean="0"/>
              <a:t> ”则不显示</a:t>
            </a:r>
          </a:p>
          <a:p>
            <a:pPr lvl="2">
              <a:defRPr/>
            </a:pPr>
            <a:endParaRPr lang="zh-CN" altLang="en-US" dirty="0" smtClean="0"/>
          </a:p>
        </p:txBody>
      </p:sp>
      <p:grpSp>
        <p:nvGrpSpPr>
          <p:cNvPr id="41989" name="组合 66"/>
          <p:cNvGrpSpPr>
            <a:grpSpLocks/>
          </p:cNvGrpSpPr>
          <p:nvPr/>
        </p:nvGrpSpPr>
        <p:grpSpPr bwMode="auto">
          <a:xfrm>
            <a:off x="114300" y="871538"/>
            <a:ext cx="928688" cy="406400"/>
            <a:chOff x="3786182" y="1192962"/>
            <a:chExt cx="928694" cy="406350"/>
          </a:xfrm>
        </p:grpSpPr>
        <p:sp>
          <p:nvSpPr>
            <p:cNvPr id="10" name="TextBox 9"/>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1996"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19"/>
          <p:cNvGrpSpPr>
            <a:grpSpLocks/>
          </p:cNvGrpSpPr>
          <p:nvPr/>
        </p:nvGrpSpPr>
        <p:grpSpPr bwMode="auto">
          <a:xfrm>
            <a:off x="3214688" y="5929313"/>
            <a:ext cx="2786062" cy="428625"/>
            <a:chOff x="3714744" y="5143512"/>
            <a:chExt cx="2786082" cy="428628"/>
          </a:xfrm>
        </p:grpSpPr>
        <p:sp>
          <p:nvSpPr>
            <p:cNvPr id="12" name="圆角矩形 11"/>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TextBox 12"/>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11" name="灯片编号占位符 10"/>
          <p:cNvSpPr>
            <a:spLocks noGrp="1"/>
          </p:cNvSpPr>
          <p:nvPr>
            <p:ph type="sldNum" sz="quarter" idx="10"/>
          </p:nvPr>
        </p:nvSpPr>
        <p:spPr/>
        <p:txBody>
          <a:bodyPr/>
          <a:lstStyle/>
          <a:p>
            <a:pPr>
              <a:defRPr/>
            </a:pPr>
            <a:fld id="{9D8A187A-3B3A-4903-8AEF-3D6060F837EC}" type="slidenum">
              <a:rPr lang="zh-CN" altLang="en-US" smtClean="0"/>
              <a:pPr>
                <a:defRPr/>
              </a:pPr>
              <a:t>31</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857875" y="285750"/>
            <a:ext cx="3106738"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43013"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15" name="组合 7"/>
            <p:cNvGrpSpPr>
              <a:grpSpLocks/>
            </p:cNvGrpSpPr>
            <p:nvPr/>
          </p:nvGrpSpPr>
          <p:grpSpPr bwMode="auto">
            <a:xfrm>
              <a:off x="1923997" y="3214688"/>
              <a:ext cx="5862712" cy="2058988"/>
              <a:chOff x="2066281" y="2227264"/>
              <a:chExt cx="5862790" cy="2059017"/>
            </a:xfrm>
          </p:grpSpPr>
          <p:grpSp>
            <p:nvGrpSpPr>
              <p:cNvPr id="4301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2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301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9D8A187A-3B3A-4903-8AEF-3D6060F837EC}" type="slidenum">
              <a:rPr lang="zh-CN" altLang="en-US" smtClean="0"/>
              <a:pPr>
                <a:defRPr/>
              </a:pPr>
              <a:t>32</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5795963" y="285750"/>
            <a:ext cx="3168650" cy="523875"/>
          </a:xfrm>
        </p:spPr>
        <p:txBody>
          <a:bodyPr/>
          <a:lstStyle/>
          <a:p>
            <a:pPr>
              <a:defRPr/>
            </a:pPr>
            <a:r>
              <a:rPr smtClean="0"/>
              <a:t>串讲：什么是游标</a:t>
            </a:r>
            <a:endParaRPr dirty="0" smtClean="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游标（</a:t>
            </a:r>
            <a:r>
              <a:rPr lang="en-US" altLang="zh-CN" smtClean="0"/>
              <a:t>CURSOR</a:t>
            </a:r>
            <a:r>
              <a:rPr lang="zh-CN" altLang="en-US" smtClean="0"/>
              <a:t>）</a:t>
            </a:r>
          </a:p>
          <a:p>
            <a:pPr lvl="1">
              <a:defRPr/>
            </a:pPr>
            <a:r>
              <a:rPr lang="zh-CN" altLang="en-US" smtClean="0"/>
              <a:t>用来处理使用</a:t>
            </a:r>
            <a:r>
              <a:rPr lang="en-US" altLang="zh-CN" smtClean="0"/>
              <a:t>select</a:t>
            </a:r>
            <a:r>
              <a:rPr lang="zh-CN" altLang="en-US" smtClean="0"/>
              <a:t>语句从数据库中检索到的多行记录的工具</a:t>
            </a:r>
          </a:p>
          <a:p>
            <a:pPr lvl="1">
              <a:defRPr/>
            </a:pPr>
            <a:endParaRPr lang="zh-CN" altLang="en-US" smtClean="0"/>
          </a:p>
          <a:p>
            <a:pPr>
              <a:defRPr/>
            </a:pPr>
            <a:r>
              <a:rPr lang="zh-CN" altLang="en-US" smtClean="0"/>
              <a:t>游标的分类</a:t>
            </a:r>
          </a:p>
          <a:p>
            <a:pPr lvl="1">
              <a:defRPr/>
            </a:pPr>
            <a:r>
              <a:rPr lang="zh-CN" altLang="en-US" smtClean="0"/>
              <a:t>显示游标</a:t>
            </a:r>
          </a:p>
          <a:p>
            <a:pPr lvl="2">
              <a:defRPr/>
            </a:pPr>
            <a:r>
              <a:rPr lang="zh-CN" altLang="en-US" smtClean="0"/>
              <a:t>返回多条记录时，使用显示游标逐行读取</a:t>
            </a:r>
          </a:p>
          <a:p>
            <a:pPr lvl="1">
              <a:defRPr/>
            </a:pPr>
            <a:r>
              <a:rPr lang="zh-CN" altLang="en-US" smtClean="0"/>
              <a:t>隐式游标</a:t>
            </a:r>
          </a:p>
          <a:p>
            <a:pPr lvl="2">
              <a:defRPr/>
            </a:pPr>
            <a:r>
              <a:rPr lang="en-US" altLang="zh-CN" smtClean="0"/>
              <a:t>PL/SQL</a:t>
            </a:r>
            <a:r>
              <a:rPr lang="zh-CN" altLang="en-US" smtClean="0"/>
              <a:t>自动为</a:t>
            </a:r>
            <a:r>
              <a:rPr lang="en-US" altLang="zh-CN" smtClean="0"/>
              <a:t>DML</a:t>
            </a:r>
            <a:r>
              <a:rPr lang="zh-CN" altLang="en-US" smtClean="0"/>
              <a:t>语句创建隐式游标，包含一条返回记录</a:t>
            </a:r>
          </a:p>
        </p:txBody>
      </p:sp>
      <p:sp>
        <p:nvSpPr>
          <p:cNvPr id="5" name="灯片编号占位符 4"/>
          <p:cNvSpPr>
            <a:spLocks noGrp="1"/>
          </p:cNvSpPr>
          <p:nvPr>
            <p:ph type="sldNum" sz="quarter" idx="10"/>
          </p:nvPr>
        </p:nvSpPr>
        <p:spPr/>
        <p:txBody>
          <a:bodyPr/>
          <a:lstStyle/>
          <a:p>
            <a:pPr>
              <a:defRPr/>
            </a:pPr>
            <a:fld id="{9D8A187A-3B3A-4903-8AEF-3D6060F837EC}" type="slidenum">
              <a:rPr lang="zh-CN" altLang="en-US" smtClean="0"/>
              <a:pPr>
                <a:defRPr/>
              </a:pPr>
              <a:t>33</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5724525" y="285750"/>
            <a:ext cx="3240088" cy="523875"/>
          </a:xfrm>
        </p:spPr>
        <p:txBody>
          <a:bodyPr/>
          <a:lstStyle/>
          <a:p>
            <a:pPr>
              <a:defRPr/>
            </a:pPr>
            <a:r>
              <a:rPr smtClean="0"/>
              <a:t>串讲：游标的属性</a:t>
            </a:r>
            <a:endParaRPr dirty="0" smtClean="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游标的属性</a:t>
            </a:r>
          </a:p>
          <a:p>
            <a:pPr lvl="1">
              <a:defRPr/>
            </a:pPr>
            <a:endParaRPr lang="zh-CN" altLang="en-US" smtClean="0"/>
          </a:p>
        </p:txBody>
      </p:sp>
      <p:graphicFrame>
        <p:nvGraphicFramePr>
          <p:cNvPr id="6" name="表格 5"/>
          <p:cNvGraphicFramePr>
            <a:graphicFrameLocks noGrp="1"/>
          </p:cNvGraphicFramePr>
          <p:nvPr/>
        </p:nvGraphicFramePr>
        <p:xfrm>
          <a:off x="928662" y="2071678"/>
          <a:ext cx="7429552" cy="3048004"/>
        </p:xfrm>
        <a:graphic>
          <a:graphicData uri="http://schemas.openxmlformats.org/drawingml/2006/table">
            <a:tbl>
              <a:tblPr firstRow="1" bandRow="1">
                <a:tableStyleId>{5C22544A-7EE6-4342-B048-85BDC9FD1C3A}</a:tableStyleId>
              </a:tblPr>
              <a:tblGrid>
                <a:gridCol w="1714512"/>
                <a:gridCol w="5715040"/>
              </a:tblGrid>
              <a:tr h="571504">
                <a:tc>
                  <a:txBody>
                    <a:bodyPr/>
                    <a:lstStyle/>
                    <a:p>
                      <a:pPr algn="ctr" rtl="0" fontAlgn="t"/>
                      <a:r>
                        <a:rPr lang="zh-CN" altLang="en-US" sz="2000" b="1" i="0" u="none" strike="noStrike" dirty="0">
                          <a:solidFill>
                            <a:schemeClr val="bg1"/>
                          </a:solidFill>
                          <a:latin typeface="黑体"/>
                        </a:rPr>
                        <a:t>属性名称 </a:t>
                      </a:r>
                    </a:p>
                  </a:txBody>
                  <a:tcPr marL="9525" marR="9525" marT="9525" marB="0" anchor="ctr">
                    <a:solidFill>
                      <a:schemeClr val="accent1">
                        <a:lumMod val="75000"/>
                      </a:schemeClr>
                    </a:solidFill>
                  </a:tcPr>
                </a:tc>
                <a:tc>
                  <a:txBody>
                    <a:bodyPr/>
                    <a:lstStyle/>
                    <a:p>
                      <a:pPr algn="ctr" rtl="0" fontAlgn="t"/>
                      <a:r>
                        <a:rPr lang="zh-CN" altLang="en-US" sz="2000" b="1" i="0" u="none" strike="noStrike" dirty="0">
                          <a:solidFill>
                            <a:schemeClr val="bg1"/>
                          </a:solidFill>
                          <a:latin typeface="黑体"/>
                        </a:rPr>
                        <a:t>说  明 </a:t>
                      </a:r>
                    </a:p>
                  </a:txBody>
                  <a:tcPr marL="9525" marR="9525" marT="9525" marB="0" anchor="ctr">
                    <a:solidFill>
                      <a:schemeClr val="accent1">
                        <a:lumMod val="75000"/>
                      </a:schemeClr>
                    </a:solidFill>
                  </a:tcPr>
                </a:tc>
              </a:tr>
              <a:tr h="370840">
                <a:tc>
                  <a:txBody>
                    <a:bodyPr/>
                    <a:lstStyle/>
                    <a:p>
                      <a:pPr algn="ctr" rtl="0" fontAlgn="ctr"/>
                      <a:r>
                        <a:rPr lang="en-US" sz="2000" b="0" i="0" u="none" strike="noStrike" dirty="0">
                          <a:solidFill>
                            <a:srgbClr val="000000"/>
                          </a:solidFill>
                          <a:latin typeface="Arial"/>
                        </a:rPr>
                        <a:t>%found</a:t>
                      </a:r>
                      <a:r>
                        <a:rPr lang="en-US" sz="2000" b="1" i="0" u="none" strike="noStrike" dirty="0">
                          <a:solidFill>
                            <a:srgbClr val="000000"/>
                          </a:solidFill>
                          <a:latin typeface="Arial"/>
                        </a:rPr>
                        <a:t> </a:t>
                      </a:r>
                      <a:endParaRPr lang="en-US" sz="2000" b="0" i="0" u="none" strike="noStrike" dirty="0">
                        <a:solidFill>
                          <a:srgbClr val="000000"/>
                        </a:solidFill>
                        <a:latin typeface="Arial"/>
                      </a:endParaRPr>
                    </a:p>
                  </a:txBody>
                  <a:tcPr marL="9525" marR="9525" marT="9525" marB="0" anchor="ctr"/>
                </a:tc>
                <a:tc>
                  <a:txBody>
                    <a:bodyPr/>
                    <a:lstStyle/>
                    <a:p>
                      <a:pPr algn="l" rtl="0" fontAlgn="ctr"/>
                      <a:r>
                        <a:rPr lang="zh-CN" altLang="en-US" sz="2000" b="0" i="0" u="none" strike="noStrike">
                          <a:solidFill>
                            <a:srgbClr val="000000"/>
                          </a:solidFill>
                          <a:latin typeface="黑体"/>
                        </a:rPr>
                        <a:t>用于检验游标是否成功，通常在</a:t>
                      </a:r>
                      <a:r>
                        <a:rPr lang="en-US" altLang="zh-CN" sz="2000" b="0" i="0" u="none" strike="noStrike">
                          <a:solidFill>
                            <a:srgbClr val="000000"/>
                          </a:solidFill>
                          <a:latin typeface="Arial"/>
                        </a:rPr>
                        <a:t>FETCH</a:t>
                      </a:r>
                      <a:r>
                        <a:rPr lang="zh-CN" altLang="en-US" sz="2000" b="0" i="0" u="none" strike="noStrike">
                          <a:solidFill>
                            <a:srgbClr val="000000"/>
                          </a:solidFill>
                          <a:latin typeface="黑体"/>
                        </a:rPr>
                        <a:t>语句前使用，当游标按照条件查询出一条记录时，返回</a:t>
                      </a:r>
                      <a:r>
                        <a:rPr lang="en-US" altLang="zh-CN" sz="2000" b="0" i="0" u="none" strike="noStrike">
                          <a:solidFill>
                            <a:srgbClr val="000000"/>
                          </a:solidFill>
                          <a:latin typeface="Arial"/>
                        </a:rPr>
                        <a:t>true</a:t>
                      </a:r>
                      <a:r>
                        <a:rPr lang="zh-CN" altLang="en-US" sz="2000" b="1" i="0" u="none" strike="noStrike">
                          <a:solidFill>
                            <a:srgbClr val="000000"/>
                          </a:solidFill>
                          <a:latin typeface="Arial"/>
                        </a:rPr>
                        <a:t> </a:t>
                      </a:r>
                      <a:endParaRPr lang="zh-CN" altLang="en-US" sz="2000" b="0" i="0" u="none" strike="noStrike">
                        <a:solidFill>
                          <a:srgbClr val="000000"/>
                        </a:solidFill>
                        <a:latin typeface="黑体"/>
                      </a:endParaRPr>
                    </a:p>
                  </a:txBody>
                  <a:tcPr marL="9525" marR="9525" marT="9525" marB="0" anchor="ctr"/>
                </a:tc>
              </a:tr>
              <a:tr h="370840">
                <a:tc>
                  <a:txBody>
                    <a:bodyPr/>
                    <a:lstStyle/>
                    <a:p>
                      <a:pPr algn="ctr" rtl="0" fontAlgn="ctr"/>
                      <a:r>
                        <a:rPr lang="en-US" sz="2000" b="0" i="0" u="none" strike="noStrike" dirty="0">
                          <a:solidFill>
                            <a:srgbClr val="000000"/>
                          </a:solidFill>
                          <a:latin typeface="Arial"/>
                        </a:rPr>
                        <a:t>%</a:t>
                      </a:r>
                      <a:r>
                        <a:rPr lang="en-US" sz="2000" b="0" i="0" u="none" strike="noStrike" dirty="0" err="1">
                          <a:solidFill>
                            <a:srgbClr val="000000"/>
                          </a:solidFill>
                          <a:latin typeface="Arial"/>
                        </a:rPr>
                        <a:t>isopen</a:t>
                      </a:r>
                      <a:r>
                        <a:rPr lang="en-US" sz="2000" b="1" i="0" u="none" strike="noStrike" dirty="0">
                          <a:solidFill>
                            <a:srgbClr val="000000"/>
                          </a:solidFill>
                          <a:latin typeface="Arial"/>
                        </a:rPr>
                        <a:t> </a:t>
                      </a:r>
                      <a:endParaRPr lang="en-US" sz="2000" b="0" i="0" u="none" strike="noStrike" dirty="0">
                        <a:solidFill>
                          <a:srgbClr val="000000"/>
                        </a:solidFill>
                        <a:latin typeface="Arial"/>
                      </a:endParaRPr>
                    </a:p>
                  </a:txBody>
                  <a:tcPr marL="9525" marR="9525" marT="9525" marB="0" anchor="ctr"/>
                </a:tc>
                <a:tc>
                  <a:txBody>
                    <a:bodyPr/>
                    <a:lstStyle/>
                    <a:p>
                      <a:pPr algn="l" rtl="0" fontAlgn="ctr"/>
                      <a:r>
                        <a:rPr lang="zh-CN" altLang="en-US" sz="2000" b="0" i="0" u="none" strike="noStrike">
                          <a:solidFill>
                            <a:srgbClr val="000000"/>
                          </a:solidFill>
                          <a:latin typeface="黑体"/>
                        </a:rPr>
                        <a:t>判断游标是否处于打开状态，视图打开一个已经打开或者已经关闭的游标，将会出现错误</a:t>
                      </a:r>
                      <a:r>
                        <a:rPr lang="zh-CN" altLang="en-US" sz="2000" b="1" i="0" u="none" strike="noStrike">
                          <a:solidFill>
                            <a:srgbClr val="000000"/>
                          </a:solidFill>
                          <a:latin typeface="Arial"/>
                        </a:rPr>
                        <a:t> </a:t>
                      </a:r>
                      <a:endParaRPr lang="zh-CN" altLang="en-US" sz="2000" b="0" i="0" u="none" strike="noStrike">
                        <a:solidFill>
                          <a:srgbClr val="000000"/>
                        </a:solidFill>
                        <a:latin typeface="黑体"/>
                      </a:endParaRPr>
                    </a:p>
                  </a:txBody>
                  <a:tcPr marL="9525" marR="9525" marT="9525" marB="0" anchor="ctr"/>
                </a:tc>
              </a:tr>
              <a:tr h="370840">
                <a:tc>
                  <a:txBody>
                    <a:bodyPr/>
                    <a:lstStyle/>
                    <a:p>
                      <a:pPr algn="ctr" rtl="0" fontAlgn="ctr"/>
                      <a:r>
                        <a:rPr lang="en-US" sz="2000" b="0" i="0" u="none" strike="noStrike" dirty="0">
                          <a:solidFill>
                            <a:srgbClr val="000000"/>
                          </a:solidFill>
                          <a:latin typeface="Arial"/>
                        </a:rPr>
                        <a:t>%</a:t>
                      </a:r>
                      <a:r>
                        <a:rPr lang="en-US" sz="2000" b="0" i="0" u="none" strike="noStrike" dirty="0" err="1">
                          <a:solidFill>
                            <a:srgbClr val="000000"/>
                          </a:solidFill>
                          <a:latin typeface="Arial"/>
                        </a:rPr>
                        <a:t>notfound</a:t>
                      </a:r>
                      <a:r>
                        <a:rPr lang="en-US" sz="2000" b="1" i="0" u="none" strike="noStrike" dirty="0">
                          <a:solidFill>
                            <a:srgbClr val="000000"/>
                          </a:solidFill>
                          <a:latin typeface="Arial"/>
                        </a:rPr>
                        <a:t> </a:t>
                      </a:r>
                      <a:endParaRPr lang="en-US" sz="2000" b="0" i="0" u="none" strike="noStrike" dirty="0">
                        <a:solidFill>
                          <a:srgbClr val="000000"/>
                        </a:solidFill>
                        <a:latin typeface="Arial"/>
                      </a:endParaRPr>
                    </a:p>
                  </a:txBody>
                  <a:tcPr marL="9525" marR="9525" marT="9525" marB="0" anchor="ctr"/>
                </a:tc>
                <a:tc>
                  <a:txBody>
                    <a:bodyPr/>
                    <a:lstStyle/>
                    <a:p>
                      <a:pPr algn="l" rtl="0" fontAlgn="ctr"/>
                      <a:r>
                        <a:rPr lang="zh-CN" altLang="en-US" sz="2000" b="0" i="0" u="none" strike="noStrike">
                          <a:solidFill>
                            <a:srgbClr val="000000"/>
                          </a:solidFill>
                          <a:latin typeface="黑体"/>
                        </a:rPr>
                        <a:t>与</a:t>
                      </a:r>
                      <a:r>
                        <a:rPr lang="en-US" altLang="zh-CN" sz="2000" b="0" i="0" u="none" strike="noStrike">
                          <a:solidFill>
                            <a:srgbClr val="000000"/>
                          </a:solidFill>
                          <a:latin typeface="Arial"/>
                        </a:rPr>
                        <a:t>%found</a:t>
                      </a:r>
                      <a:r>
                        <a:rPr lang="zh-CN" altLang="en-US" sz="2000" b="0" i="0" u="none" strike="noStrike">
                          <a:solidFill>
                            <a:srgbClr val="000000"/>
                          </a:solidFill>
                          <a:latin typeface="黑体"/>
                        </a:rPr>
                        <a:t>的作用相反，当按照条件无法查询到记录时，返回</a:t>
                      </a:r>
                      <a:r>
                        <a:rPr lang="en-US" altLang="zh-CN" sz="2000" b="0" i="0" u="none" strike="noStrike">
                          <a:solidFill>
                            <a:srgbClr val="000000"/>
                          </a:solidFill>
                          <a:latin typeface="Arial"/>
                        </a:rPr>
                        <a:t>true</a:t>
                      </a:r>
                      <a:r>
                        <a:rPr lang="zh-CN" altLang="en-US" sz="2000" b="1" i="0" u="none" strike="noStrike">
                          <a:solidFill>
                            <a:srgbClr val="000000"/>
                          </a:solidFill>
                          <a:latin typeface="Arial"/>
                        </a:rPr>
                        <a:t> </a:t>
                      </a:r>
                      <a:endParaRPr lang="zh-CN" altLang="en-US" sz="2000" b="0" i="0" u="none" strike="noStrike">
                        <a:solidFill>
                          <a:srgbClr val="000000"/>
                        </a:solidFill>
                        <a:latin typeface="黑体"/>
                      </a:endParaRPr>
                    </a:p>
                  </a:txBody>
                  <a:tcPr marL="9525" marR="9525" marT="9525" marB="0" anchor="ctr"/>
                </a:tc>
              </a:tr>
              <a:tr h="370840">
                <a:tc>
                  <a:txBody>
                    <a:bodyPr/>
                    <a:lstStyle/>
                    <a:p>
                      <a:pPr algn="ctr" rtl="0" fontAlgn="ctr"/>
                      <a:r>
                        <a:rPr lang="en-US" sz="2000" b="0" i="0" u="none" strike="noStrike" dirty="0">
                          <a:solidFill>
                            <a:srgbClr val="000000"/>
                          </a:solidFill>
                          <a:latin typeface="Arial"/>
                        </a:rPr>
                        <a:t>%</a:t>
                      </a:r>
                      <a:r>
                        <a:rPr lang="en-US" sz="2000" b="0" i="0" u="none" strike="noStrike" dirty="0" err="1">
                          <a:solidFill>
                            <a:srgbClr val="000000"/>
                          </a:solidFill>
                          <a:latin typeface="Arial"/>
                        </a:rPr>
                        <a:t>rowcount</a:t>
                      </a:r>
                      <a:r>
                        <a:rPr lang="en-US" sz="2000" b="1" i="0" u="none" strike="noStrike" dirty="0">
                          <a:solidFill>
                            <a:srgbClr val="000000"/>
                          </a:solidFill>
                          <a:latin typeface="Arial"/>
                        </a:rPr>
                        <a:t> </a:t>
                      </a:r>
                      <a:endParaRPr lang="en-US" sz="2000" b="0" i="0" u="none" strike="noStrike" dirty="0">
                        <a:solidFill>
                          <a:srgbClr val="000000"/>
                        </a:solidFill>
                        <a:latin typeface="Arial"/>
                      </a:endParaRPr>
                    </a:p>
                  </a:txBody>
                  <a:tcPr marL="9525" marR="9525" marT="9525" marB="0" anchor="ctr"/>
                </a:tc>
                <a:tc>
                  <a:txBody>
                    <a:bodyPr/>
                    <a:lstStyle/>
                    <a:p>
                      <a:pPr algn="l" rtl="0" fontAlgn="ctr"/>
                      <a:r>
                        <a:rPr lang="zh-CN" altLang="en-US" sz="2000" b="0" i="0" u="none" strike="noStrike" dirty="0">
                          <a:solidFill>
                            <a:srgbClr val="000000"/>
                          </a:solidFill>
                          <a:latin typeface="黑体"/>
                        </a:rPr>
                        <a:t>循环执行游标读取数据时，返回检索出的记录数据的行数</a:t>
                      </a:r>
                      <a:r>
                        <a:rPr lang="zh-CN" altLang="en-US" sz="2000" b="1" i="0" u="none" strike="noStrike" dirty="0">
                          <a:solidFill>
                            <a:srgbClr val="000000"/>
                          </a:solidFill>
                          <a:latin typeface="Arial"/>
                        </a:rPr>
                        <a:t> </a:t>
                      </a:r>
                      <a:endParaRPr lang="zh-CN" altLang="en-US" sz="2000" b="0" i="0" u="none" strike="noStrike" dirty="0">
                        <a:solidFill>
                          <a:srgbClr val="000000"/>
                        </a:solidFill>
                        <a:latin typeface="黑体"/>
                      </a:endParaRPr>
                    </a:p>
                  </a:txBody>
                  <a:tcPr marL="9525" marR="9525" marT="9525" marB="0" anchor="ctr"/>
                </a:tc>
              </a:tr>
            </a:tbl>
          </a:graphicData>
        </a:graphic>
      </p:graphicFrame>
      <p:sp>
        <p:nvSpPr>
          <p:cNvPr id="7" name="灯片编号占位符 6"/>
          <p:cNvSpPr>
            <a:spLocks noGrp="1"/>
          </p:cNvSpPr>
          <p:nvPr>
            <p:ph type="sldNum" sz="quarter" idx="10"/>
          </p:nvPr>
        </p:nvSpPr>
        <p:spPr/>
        <p:txBody>
          <a:bodyPr/>
          <a:lstStyle/>
          <a:p>
            <a:pPr>
              <a:defRPr/>
            </a:pPr>
            <a:fld id="{9D8A187A-3B3A-4903-8AEF-3D6060F837EC}" type="slidenum">
              <a:rPr lang="zh-CN" altLang="en-US" smtClean="0"/>
              <a:pPr>
                <a:defRPr/>
              </a:pPr>
              <a:t>34</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5651500" y="285750"/>
            <a:ext cx="3313113" cy="523875"/>
          </a:xfrm>
        </p:spPr>
        <p:txBody>
          <a:bodyPr/>
          <a:lstStyle/>
          <a:p>
            <a:pPr>
              <a:defRPr/>
            </a:pPr>
            <a:r>
              <a:rPr smtClean="0"/>
              <a:t>串讲：游标的使用</a:t>
            </a:r>
            <a:endParaRPr dirty="0" smtClean="0"/>
          </a:p>
        </p:txBody>
      </p:sp>
      <p:sp>
        <p:nvSpPr>
          <p:cNvPr id="3" name="内容占位符 2"/>
          <p:cNvSpPr>
            <a:spLocks noGrp="1"/>
          </p:cNvSpPr>
          <p:nvPr>
            <p:ph idx="1"/>
          </p:nvPr>
        </p:nvSpPr>
        <p:spPr>
          <a:xfrm>
            <a:off x="784225" y="1214438"/>
            <a:ext cx="7431113" cy="5143500"/>
          </a:xfrm>
        </p:spPr>
        <p:txBody>
          <a:bodyPr/>
          <a:lstStyle/>
          <a:p>
            <a:pPr>
              <a:defRPr/>
            </a:pPr>
            <a:r>
              <a:rPr lang="zh-CN" altLang="en-US" dirty="0" smtClean="0"/>
              <a:t>游标的声明</a:t>
            </a:r>
          </a:p>
          <a:p>
            <a:pPr>
              <a:defRPr/>
            </a:pPr>
            <a:endParaRPr lang="zh-CN" altLang="en-US" dirty="0" smtClean="0"/>
          </a:p>
          <a:p>
            <a:pPr>
              <a:defRPr/>
            </a:pPr>
            <a:endParaRPr lang="zh-CN" altLang="en-US" dirty="0" smtClean="0"/>
          </a:p>
          <a:p>
            <a:pPr lvl="1">
              <a:defRPr/>
            </a:pPr>
            <a:endParaRPr lang="en-US" altLang="zh-CN" dirty="0" smtClean="0"/>
          </a:p>
          <a:p>
            <a:pPr lvl="1">
              <a:defRPr/>
            </a:pPr>
            <a:r>
              <a:rPr lang="en-US" altLang="zh-CN" dirty="0" smtClean="0"/>
              <a:t>CURSOR</a:t>
            </a:r>
            <a:r>
              <a:rPr lang="zh-CN" altLang="en-US" dirty="0" smtClean="0"/>
              <a:t>：用于声明一个游标</a:t>
            </a:r>
          </a:p>
          <a:p>
            <a:pPr lvl="1">
              <a:defRPr/>
            </a:pPr>
            <a:r>
              <a:rPr lang="en-US" altLang="zh-CN" dirty="0" smtClean="0"/>
              <a:t>parameter</a:t>
            </a:r>
            <a:r>
              <a:rPr lang="zh-CN" altLang="en-US" dirty="0" smtClean="0"/>
              <a:t>：可选参数，用于指定参数类型、模式等</a:t>
            </a:r>
          </a:p>
          <a:p>
            <a:pPr lvl="1">
              <a:defRPr/>
            </a:pPr>
            <a:r>
              <a:rPr lang="en-US" altLang="zh-CN" dirty="0" smtClean="0"/>
              <a:t>return</a:t>
            </a:r>
            <a:r>
              <a:rPr lang="zh-CN" altLang="en-US" dirty="0" smtClean="0"/>
              <a:t>：可选，指定游标的返回类型</a:t>
            </a:r>
          </a:p>
          <a:p>
            <a:pPr lvl="1">
              <a:defRPr/>
            </a:pPr>
            <a:r>
              <a:rPr lang="en-US" altLang="zh-CN" dirty="0" err="1" smtClean="0"/>
              <a:t>Selectsql</a:t>
            </a:r>
            <a:r>
              <a:rPr lang="zh-CN" altLang="en-US" dirty="0" smtClean="0"/>
              <a:t>：需要处理的</a:t>
            </a:r>
            <a:r>
              <a:rPr lang="en-US" altLang="zh-CN" dirty="0" smtClean="0"/>
              <a:t>select</a:t>
            </a:r>
            <a:r>
              <a:rPr lang="zh-CN" altLang="en-US" dirty="0" smtClean="0"/>
              <a:t>语句，不能含</a:t>
            </a:r>
            <a:r>
              <a:rPr lang="en-US" altLang="zh-CN" dirty="0" smtClean="0"/>
              <a:t>INTO</a:t>
            </a:r>
            <a:r>
              <a:rPr lang="zh-CN" altLang="en-US" dirty="0" smtClean="0"/>
              <a:t>子句</a:t>
            </a:r>
          </a:p>
          <a:p>
            <a:pPr lvl="1">
              <a:defRPr/>
            </a:pPr>
            <a:endParaRPr lang="zh-CN" altLang="en-US" dirty="0" smtClean="0"/>
          </a:p>
        </p:txBody>
      </p:sp>
      <p:sp>
        <p:nvSpPr>
          <p:cNvPr id="4" name="AutoShape 6"/>
          <p:cNvSpPr>
            <a:spLocks noChangeArrowheads="1"/>
          </p:cNvSpPr>
          <p:nvPr/>
        </p:nvSpPr>
        <p:spPr bwMode="auto">
          <a:xfrm>
            <a:off x="1142976" y="2214554"/>
            <a:ext cx="6985000" cy="674688"/>
          </a:xfrm>
          <a:prstGeom prst="roundRect">
            <a:avLst>
              <a:gd name="adj" fmla="val 696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en-US" altLang="en-US" b="1" dirty="0">
                <a:ea typeface="宋体" charset="-122"/>
              </a:rPr>
              <a:t>CURSOR cursor_name [ ( parameter [ , parameter]……)]</a:t>
            </a:r>
          </a:p>
          <a:p>
            <a:pPr>
              <a:defRPr/>
            </a:pPr>
            <a:r>
              <a:rPr lang="en-US" altLang="en-US" b="1" dirty="0">
                <a:ea typeface="宋体" charset="-122"/>
              </a:rPr>
              <a:t>[ RETURN return_type ] IS selectsql</a:t>
            </a:r>
            <a:endParaRPr lang="en-US" altLang="zh-CN" b="1" dirty="0">
              <a:ea typeface="宋体" charset="-122"/>
            </a:endParaRPr>
          </a:p>
        </p:txBody>
      </p:sp>
      <p:grpSp>
        <p:nvGrpSpPr>
          <p:cNvPr id="46086" name="组合 5"/>
          <p:cNvGrpSpPr>
            <a:grpSpLocks/>
          </p:cNvGrpSpPr>
          <p:nvPr/>
        </p:nvGrpSpPr>
        <p:grpSpPr bwMode="auto">
          <a:xfrm>
            <a:off x="114300" y="1843088"/>
            <a:ext cx="1000125" cy="400050"/>
            <a:chOff x="1000100" y="1801286"/>
            <a:chExt cx="1000132" cy="400110"/>
          </a:xfrm>
        </p:grpSpPr>
        <p:pic>
          <p:nvPicPr>
            <p:cNvPr id="46087"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9" name="灯片编号占位符 8"/>
          <p:cNvSpPr>
            <a:spLocks noGrp="1"/>
          </p:cNvSpPr>
          <p:nvPr>
            <p:ph type="sldNum" sz="quarter" idx="10"/>
          </p:nvPr>
        </p:nvSpPr>
        <p:spPr/>
        <p:txBody>
          <a:bodyPr/>
          <a:lstStyle/>
          <a:p>
            <a:pPr>
              <a:defRPr/>
            </a:pPr>
            <a:fld id="{9D8A187A-3B3A-4903-8AEF-3D6060F837EC}" type="slidenum">
              <a:rPr lang="zh-CN" altLang="en-US" smtClean="0"/>
              <a:pPr>
                <a:defRPr/>
              </a:pPr>
              <a:t>35</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5867400" y="285750"/>
            <a:ext cx="3097213" cy="523875"/>
          </a:xfrm>
        </p:spPr>
        <p:txBody>
          <a:bodyPr/>
          <a:lstStyle/>
          <a:p>
            <a:pPr>
              <a:defRPr/>
            </a:pPr>
            <a:r>
              <a:rPr smtClean="0"/>
              <a:t>串讲：游标的使用</a:t>
            </a:r>
            <a:endParaRPr dirty="0" smtClean="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打开游标</a:t>
            </a:r>
          </a:p>
          <a:p>
            <a:pPr>
              <a:defRPr/>
            </a:pPr>
            <a:endParaRPr lang="zh-CN" altLang="en-US" dirty="0" smtClean="0"/>
          </a:p>
          <a:p>
            <a:pPr>
              <a:defRPr/>
            </a:pPr>
            <a:endParaRPr lang="zh-CN" altLang="en-US" dirty="0" smtClean="0"/>
          </a:p>
          <a:p>
            <a:pPr lvl="1">
              <a:defRPr/>
            </a:pPr>
            <a:r>
              <a:rPr lang="zh-CN" altLang="en-US" dirty="0" smtClean="0"/>
              <a:t>使用</a:t>
            </a:r>
            <a:r>
              <a:rPr lang="en-US" altLang="zh-CN" dirty="0" smtClean="0"/>
              <a:t>OPEN</a:t>
            </a:r>
            <a:r>
              <a:rPr lang="zh-CN" altLang="en-US" dirty="0" smtClean="0"/>
              <a:t>语句开启一个游标</a:t>
            </a:r>
          </a:p>
          <a:p>
            <a:pPr lvl="1">
              <a:defRPr/>
            </a:pPr>
            <a:endParaRPr lang="zh-CN" altLang="en-US" dirty="0" smtClean="0"/>
          </a:p>
          <a:p>
            <a:pPr>
              <a:defRPr/>
            </a:pPr>
            <a:r>
              <a:rPr lang="zh-CN" altLang="en-US" dirty="0" smtClean="0"/>
              <a:t>提取游标</a:t>
            </a:r>
          </a:p>
          <a:p>
            <a:pPr>
              <a:defRPr/>
            </a:pPr>
            <a:endParaRPr lang="zh-CN" altLang="en-US" dirty="0" smtClean="0"/>
          </a:p>
          <a:p>
            <a:pPr>
              <a:defRPr/>
            </a:pPr>
            <a:endParaRPr lang="zh-CN" altLang="en-US" dirty="0" smtClean="0"/>
          </a:p>
          <a:p>
            <a:pPr lvl="1">
              <a:defRPr/>
            </a:pPr>
            <a:r>
              <a:rPr lang="zh-CN" altLang="en-US" dirty="0" smtClean="0"/>
              <a:t>使用</a:t>
            </a:r>
            <a:r>
              <a:rPr lang="en-US" altLang="zh-CN" dirty="0" smtClean="0"/>
              <a:t>FETCH</a:t>
            </a:r>
            <a:r>
              <a:rPr lang="zh-CN" altLang="en-US" dirty="0" smtClean="0"/>
              <a:t>语句实现对游标内容的读取</a:t>
            </a:r>
          </a:p>
          <a:p>
            <a:pPr lvl="1">
              <a:defRPr/>
            </a:pPr>
            <a:r>
              <a:rPr lang="en-US" altLang="zh-CN" dirty="0" err="1" smtClean="0"/>
              <a:t>variable_list</a:t>
            </a:r>
            <a:r>
              <a:rPr lang="zh-CN" altLang="en-US" dirty="0" smtClean="0"/>
              <a:t>必须与从游标提取的结果集类型相同</a:t>
            </a:r>
          </a:p>
          <a:p>
            <a:pPr lvl="1">
              <a:defRPr/>
            </a:pPr>
            <a:endParaRPr lang="zh-CN" altLang="en-US" dirty="0" smtClean="0"/>
          </a:p>
        </p:txBody>
      </p:sp>
      <p:sp>
        <p:nvSpPr>
          <p:cNvPr id="4" name="AutoShape 6"/>
          <p:cNvSpPr>
            <a:spLocks noChangeArrowheads="1"/>
          </p:cNvSpPr>
          <p:nvPr/>
        </p:nvSpPr>
        <p:spPr bwMode="auto">
          <a:xfrm>
            <a:off x="1476375" y="2000240"/>
            <a:ext cx="3243263" cy="387350"/>
          </a:xfrm>
          <a:prstGeom prst="roundRect">
            <a:avLst>
              <a:gd name="adj" fmla="val 696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en-US" altLang="zh-CN" b="1" dirty="0">
                <a:ea typeface="宋体" charset="-122"/>
              </a:rPr>
              <a:t>open cursor_name</a:t>
            </a:r>
          </a:p>
        </p:txBody>
      </p:sp>
      <p:sp>
        <p:nvSpPr>
          <p:cNvPr id="2" name="AutoShape 6"/>
          <p:cNvSpPr>
            <a:spLocks noChangeArrowheads="1"/>
          </p:cNvSpPr>
          <p:nvPr/>
        </p:nvSpPr>
        <p:spPr bwMode="auto">
          <a:xfrm>
            <a:off x="1403350" y="4214818"/>
            <a:ext cx="5329238" cy="387350"/>
          </a:xfrm>
          <a:prstGeom prst="roundRect">
            <a:avLst>
              <a:gd name="adj" fmla="val 696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en-US" altLang="zh-CN" b="1" dirty="0">
                <a:ea typeface="宋体" charset="-122"/>
              </a:rPr>
              <a:t>FETCH cursor_name INTO variable_list</a:t>
            </a:r>
          </a:p>
        </p:txBody>
      </p:sp>
      <p:grpSp>
        <p:nvGrpSpPr>
          <p:cNvPr id="47111" name="组合 7"/>
          <p:cNvGrpSpPr>
            <a:grpSpLocks/>
          </p:cNvGrpSpPr>
          <p:nvPr/>
        </p:nvGrpSpPr>
        <p:grpSpPr bwMode="auto">
          <a:xfrm>
            <a:off x="114300" y="1843088"/>
            <a:ext cx="1000125" cy="400050"/>
            <a:chOff x="1000100" y="1801286"/>
            <a:chExt cx="1000132" cy="400110"/>
          </a:xfrm>
        </p:grpSpPr>
        <p:pic>
          <p:nvPicPr>
            <p:cNvPr id="47115"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grpSp>
        <p:nvGrpSpPr>
          <p:cNvPr id="47112" name="组合 10"/>
          <p:cNvGrpSpPr>
            <a:grpSpLocks/>
          </p:cNvGrpSpPr>
          <p:nvPr/>
        </p:nvGrpSpPr>
        <p:grpSpPr bwMode="auto">
          <a:xfrm>
            <a:off x="142875" y="4000504"/>
            <a:ext cx="1000125" cy="400050"/>
            <a:chOff x="1000100" y="1801286"/>
            <a:chExt cx="1000132" cy="400110"/>
          </a:xfrm>
        </p:grpSpPr>
        <p:pic>
          <p:nvPicPr>
            <p:cNvPr id="47113"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14" name="灯片编号占位符 13"/>
          <p:cNvSpPr>
            <a:spLocks noGrp="1"/>
          </p:cNvSpPr>
          <p:nvPr>
            <p:ph type="sldNum" sz="quarter" idx="10"/>
          </p:nvPr>
        </p:nvSpPr>
        <p:spPr/>
        <p:txBody>
          <a:bodyPr/>
          <a:lstStyle/>
          <a:p>
            <a:pPr>
              <a:defRPr/>
            </a:pPr>
            <a:fld id="{9D8A187A-3B3A-4903-8AEF-3D6060F837EC}" type="slidenum">
              <a:rPr lang="zh-CN" altLang="en-US" smtClean="0"/>
              <a:pPr>
                <a:defRPr/>
              </a:pPr>
              <a:t>36</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5724525" y="285750"/>
            <a:ext cx="3240088" cy="523875"/>
          </a:xfrm>
        </p:spPr>
        <p:txBody>
          <a:bodyPr/>
          <a:lstStyle/>
          <a:p>
            <a:pPr>
              <a:defRPr/>
            </a:pPr>
            <a:r>
              <a:rPr smtClean="0"/>
              <a:t>串讲：游标的使用</a:t>
            </a:r>
            <a:endParaRPr dirty="0" smtClean="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关闭游标</a:t>
            </a:r>
          </a:p>
          <a:p>
            <a:pPr>
              <a:defRPr/>
            </a:pPr>
            <a:endParaRPr lang="zh-CN" altLang="en-US" smtClean="0"/>
          </a:p>
          <a:p>
            <a:pPr>
              <a:defRPr/>
            </a:pPr>
            <a:endParaRPr lang="zh-CN" altLang="en-US" smtClean="0"/>
          </a:p>
          <a:p>
            <a:pPr lvl="1">
              <a:defRPr/>
            </a:pPr>
            <a:r>
              <a:rPr lang="zh-CN" altLang="en-US" smtClean="0"/>
              <a:t>使用</a:t>
            </a:r>
            <a:r>
              <a:rPr lang="en-US" altLang="zh-CN" smtClean="0"/>
              <a:t>CLOSE</a:t>
            </a:r>
            <a:r>
              <a:rPr lang="zh-CN" altLang="en-US" smtClean="0"/>
              <a:t>语句关闭一个游标</a:t>
            </a:r>
          </a:p>
          <a:p>
            <a:pPr lvl="1">
              <a:defRPr/>
            </a:pPr>
            <a:r>
              <a:rPr lang="zh-CN" altLang="en-US" smtClean="0"/>
              <a:t>关闭游标后，所有资源都将被释放</a:t>
            </a:r>
          </a:p>
          <a:p>
            <a:pPr lvl="1">
              <a:defRPr/>
            </a:pPr>
            <a:endParaRPr lang="zh-CN" altLang="en-US" smtClean="0"/>
          </a:p>
          <a:p>
            <a:pPr>
              <a:defRPr/>
            </a:pPr>
            <a:endParaRPr lang="zh-CN" altLang="en-US" smtClean="0"/>
          </a:p>
          <a:p>
            <a:pPr>
              <a:defRPr/>
            </a:pPr>
            <a:endParaRPr lang="zh-CN" altLang="en-US" smtClean="0"/>
          </a:p>
          <a:p>
            <a:pPr lvl="1">
              <a:defRPr/>
            </a:pPr>
            <a:endParaRPr lang="zh-CN" altLang="en-US" dirty="0" smtClean="0"/>
          </a:p>
        </p:txBody>
      </p:sp>
      <p:sp>
        <p:nvSpPr>
          <p:cNvPr id="4" name="AutoShape 6"/>
          <p:cNvSpPr>
            <a:spLocks noChangeArrowheads="1"/>
          </p:cNvSpPr>
          <p:nvPr/>
        </p:nvSpPr>
        <p:spPr bwMode="auto">
          <a:xfrm>
            <a:off x="1908175" y="2060575"/>
            <a:ext cx="3243263" cy="387350"/>
          </a:xfrm>
          <a:prstGeom prst="roundRect">
            <a:avLst>
              <a:gd name="adj" fmla="val 696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en-US" altLang="zh-CN" b="1" dirty="0">
                <a:ea typeface="宋体" charset="-122"/>
              </a:rPr>
              <a:t>close cursor_name</a:t>
            </a:r>
          </a:p>
        </p:txBody>
      </p:sp>
      <p:grpSp>
        <p:nvGrpSpPr>
          <p:cNvPr id="48134" name="组合 5"/>
          <p:cNvGrpSpPr>
            <a:grpSpLocks/>
          </p:cNvGrpSpPr>
          <p:nvPr/>
        </p:nvGrpSpPr>
        <p:grpSpPr bwMode="auto">
          <a:xfrm>
            <a:off x="114300" y="1843088"/>
            <a:ext cx="1000125" cy="400050"/>
            <a:chOff x="1000100" y="1801286"/>
            <a:chExt cx="1000132" cy="400110"/>
          </a:xfrm>
        </p:grpSpPr>
        <p:pic>
          <p:nvPicPr>
            <p:cNvPr id="48144"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grpSp>
        <p:nvGrpSpPr>
          <p:cNvPr id="5" name="组合 14"/>
          <p:cNvGrpSpPr>
            <a:grpSpLocks/>
          </p:cNvGrpSpPr>
          <p:nvPr/>
        </p:nvGrpSpPr>
        <p:grpSpPr bwMode="auto">
          <a:xfrm>
            <a:off x="2071688" y="5500688"/>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814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3962396" y="5187962"/>
              <a:ext cx="2543193"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6</a:t>
              </a:r>
              <a:r>
                <a:rPr lang="zh-CN" altLang="en-US" sz="1600" b="1" spc="300" dirty="0">
                  <a:solidFill>
                    <a:srgbClr val="FBFFFE"/>
                  </a:solidFill>
                  <a:latin typeface="微软雅黑" pitchFamily="34" charset="-122"/>
                  <a:ea typeface="微软雅黑" pitchFamily="34" charset="-122"/>
                </a:rPr>
                <a:t>：显示游标</a:t>
              </a:r>
            </a:p>
          </p:txBody>
        </p:sp>
      </p:grpSp>
      <p:sp>
        <p:nvSpPr>
          <p:cNvPr id="16" name="灯片编号占位符 15"/>
          <p:cNvSpPr>
            <a:spLocks noGrp="1"/>
          </p:cNvSpPr>
          <p:nvPr>
            <p:ph type="sldNum" sz="quarter" idx="10"/>
          </p:nvPr>
        </p:nvSpPr>
        <p:spPr/>
        <p:txBody>
          <a:bodyPr/>
          <a:lstStyle/>
          <a:p>
            <a:pPr>
              <a:defRPr/>
            </a:pPr>
            <a:fld id="{9D8A187A-3B3A-4903-8AEF-3D6060F837EC}" type="slidenum">
              <a:rPr lang="zh-CN" altLang="en-US" smtClean="0"/>
              <a:pPr>
                <a:defRPr/>
              </a:pPr>
              <a:t>37</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357688" y="285750"/>
            <a:ext cx="4606925" cy="523875"/>
          </a:xfrm>
        </p:spPr>
        <p:txBody>
          <a:bodyPr/>
          <a:lstStyle/>
          <a:p>
            <a:pPr>
              <a:defRPr/>
            </a:pPr>
            <a:r>
              <a:rPr smtClean="0"/>
              <a:t>串讲：使用显式游标更新行 </a:t>
            </a:r>
            <a:endParaRPr dirty="0"/>
          </a:p>
        </p:txBody>
      </p:sp>
      <p:sp>
        <p:nvSpPr>
          <p:cNvPr id="87043" name="Rectangle 3"/>
          <p:cNvSpPr>
            <a:spLocks noGrp="1" noChangeArrowheads="1"/>
          </p:cNvSpPr>
          <p:nvPr>
            <p:ph idx="1"/>
          </p:nvPr>
        </p:nvSpPr>
        <p:spPr>
          <a:xfrm>
            <a:off x="784225" y="1214438"/>
            <a:ext cx="7645400" cy="5143500"/>
          </a:xfrm>
        </p:spPr>
        <p:txBody>
          <a:bodyPr/>
          <a:lstStyle/>
          <a:p>
            <a:r>
              <a:rPr lang="zh-CN" altLang="en-US" dirty="0" smtClean="0"/>
              <a:t>允许使用游标删除或更新活动集中的行</a:t>
            </a:r>
          </a:p>
          <a:p>
            <a:r>
              <a:rPr lang="zh-CN" altLang="en-US" dirty="0" smtClean="0"/>
              <a:t>声明游标时必须使用 </a:t>
            </a:r>
            <a:r>
              <a:rPr lang="en-US" altLang="zh-CN" dirty="0" smtClean="0"/>
              <a:t>SELECT … FOR UPDATE</a:t>
            </a:r>
            <a:r>
              <a:rPr lang="zh-CN" altLang="en-US" dirty="0" smtClean="0"/>
              <a:t>语句</a:t>
            </a:r>
            <a:endParaRPr lang="en-US" altLang="zh-CN" dirty="0" smtClean="0"/>
          </a:p>
          <a:p>
            <a:pPr>
              <a:buFont typeface="Wingdings" pitchFamily="2" charset="2"/>
              <a:buNone/>
            </a:pPr>
            <a:r>
              <a:rPr lang="zh-CN" altLang="en-US" dirty="0" smtClean="0"/>
              <a:t>	</a:t>
            </a:r>
            <a:endParaRPr lang="en-US" altLang="zh-CN" dirty="0" smtClean="0"/>
          </a:p>
          <a:p>
            <a:endParaRPr lang="en-US" altLang="zh-CN" dirty="0" smtClean="0"/>
          </a:p>
          <a:p>
            <a:r>
              <a:rPr lang="zh-CN" altLang="en-US" dirty="0" smtClean="0"/>
              <a:t>可以使用以下语法更新行</a:t>
            </a:r>
            <a:endParaRPr lang="en-US" altLang="zh-CN" dirty="0" smtClean="0"/>
          </a:p>
          <a:p>
            <a:endParaRPr lang="en-US" altLang="zh-CN" dirty="0" smtClean="0"/>
          </a:p>
          <a:p>
            <a:endParaRPr lang="en-US" altLang="zh-CN" dirty="0" smtClean="0"/>
          </a:p>
          <a:p>
            <a:r>
              <a:rPr lang="zh-CN" altLang="en-US" dirty="0" smtClean="0"/>
              <a:t>也可以使用以下语句删除行</a:t>
            </a:r>
            <a:endParaRPr lang="en-US" altLang="en-US" dirty="0" smtClean="0"/>
          </a:p>
          <a:p>
            <a:endParaRPr lang="en-US" altLang="zh-CN" dirty="0" smtClean="0"/>
          </a:p>
        </p:txBody>
      </p:sp>
      <p:grpSp>
        <p:nvGrpSpPr>
          <p:cNvPr id="2" name="组合 14"/>
          <p:cNvGrpSpPr>
            <a:grpSpLocks/>
          </p:cNvGrpSpPr>
          <p:nvPr/>
        </p:nvGrpSpPr>
        <p:grpSpPr bwMode="auto">
          <a:xfrm>
            <a:off x="2357438" y="6429375"/>
            <a:ext cx="4579937" cy="428625"/>
            <a:chOff x="3143240" y="5143512"/>
            <a:chExt cx="4580147"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916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3962428" y="5187962"/>
              <a:ext cx="3760959"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7</a:t>
              </a:r>
              <a:r>
                <a:rPr lang="zh-CN" altLang="en-US" sz="1600" b="1" spc="300" dirty="0">
                  <a:solidFill>
                    <a:srgbClr val="FBFFFE"/>
                  </a:solidFill>
                  <a:latin typeface="微软雅黑" pitchFamily="34" charset="-122"/>
                  <a:ea typeface="微软雅黑" pitchFamily="34" charset="-122"/>
                </a:rPr>
                <a:t>：使用显示游标更新行</a:t>
              </a:r>
            </a:p>
          </p:txBody>
        </p:sp>
      </p:grpSp>
      <p:sp>
        <p:nvSpPr>
          <p:cNvPr id="15" name="AutoShape 6"/>
          <p:cNvSpPr>
            <a:spLocks noChangeArrowheads="1"/>
          </p:cNvSpPr>
          <p:nvPr/>
        </p:nvSpPr>
        <p:spPr bwMode="auto">
          <a:xfrm>
            <a:off x="1285852" y="2571744"/>
            <a:ext cx="5735659" cy="796922"/>
          </a:xfrm>
          <a:prstGeom prst="roundRect">
            <a:avLst>
              <a:gd name="adj" fmla="val 696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a:buFont typeface="Wingdings" pitchFamily="2" charset="2"/>
              <a:buNone/>
            </a:pPr>
            <a:r>
              <a:rPr lang="en-US" altLang="zh-CN" b="1" dirty="0" smtClean="0"/>
              <a:t>CURSOR &lt;</a:t>
            </a:r>
            <a:r>
              <a:rPr lang="en-US" altLang="zh-CN" b="1" dirty="0" err="1" smtClean="0"/>
              <a:t>cursor_name</a:t>
            </a:r>
            <a:r>
              <a:rPr lang="en-US" altLang="zh-CN" b="1" dirty="0" smtClean="0"/>
              <a:t>&gt; IS</a:t>
            </a:r>
          </a:p>
          <a:p>
            <a:pPr>
              <a:buFont typeface="Wingdings" pitchFamily="2" charset="2"/>
              <a:buNone/>
            </a:pPr>
            <a:r>
              <a:rPr lang="en-US" altLang="zh-CN" b="1" dirty="0" smtClean="0"/>
              <a:t>       SELECT statement FOR UPDATE;</a:t>
            </a:r>
            <a:endParaRPr lang="en-US" altLang="zh-CN" b="1" dirty="0">
              <a:ea typeface="宋体" charset="-122"/>
            </a:endParaRPr>
          </a:p>
        </p:txBody>
      </p:sp>
      <p:sp>
        <p:nvSpPr>
          <p:cNvPr id="17" name="AutoShape 6"/>
          <p:cNvSpPr>
            <a:spLocks noChangeArrowheads="1"/>
          </p:cNvSpPr>
          <p:nvPr/>
        </p:nvSpPr>
        <p:spPr bwMode="auto">
          <a:xfrm>
            <a:off x="1285852" y="4000504"/>
            <a:ext cx="5786478" cy="857256"/>
          </a:xfrm>
          <a:prstGeom prst="roundRect">
            <a:avLst>
              <a:gd name="adj" fmla="val 696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r>
              <a:rPr lang="en-US" altLang="zh-CN" b="1" dirty="0" smtClean="0"/>
              <a:t>UPDATE &lt;</a:t>
            </a:r>
            <a:r>
              <a:rPr lang="en-US" altLang="zh-CN" b="1" dirty="0" err="1" smtClean="0"/>
              <a:t>table_name</a:t>
            </a:r>
            <a:r>
              <a:rPr lang="en-US" altLang="zh-CN" b="1" dirty="0" smtClean="0"/>
              <a:t>&gt;</a:t>
            </a:r>
          </a:p>
          <a:p>
            <a:r>
              <a:rPr lang="en-US" altLang="zh-CN" b="1" dirty="0" smtClean="0"/>
              <a:t>        SET &lt;</a:t>
            </a:r>
            <a:r>
              <a:rPr lang="en-US" altLang="zh-CN" b="1" dirty="0" err="1" smtClean="0"/>
              <a:t>set_clause</a:t>
            </a:r>
            <a:r>
              <a:rPr lang="en-US" altLang="zh-CN" b="1" dirty="0" smtClean="0"/>
              <a:t>&gt;</a:t>
            </a:r>
          </a:p>
          <a:p>
            <a:r>
              <a:rPr lang="en-US" altLang="zh-CN" b="1" dirty="0" smtClean="0"/>
              <a:t>WHERE CURRENT OF &lt;</a:t>
            </a:r>
            <a:r>
              <a:rPr lang="en-US" altLang="zh-CN" b="1" dirty="0" err="1" smtClean="0"/>
              <a:t>cursor_name</a:t>
            </a:r>
            <a:r>
              <a:rPr lang="en-US" altLang="zh-CN" b="1" dirty="0" smtClean="0"/>
              <a:t>&gt;</a:t>
            </a:r>
          </a:p>
        </p:txBody>
      </p:sp>
      <p:sp>
        <p:nvSpPr>
          <p:cNvPr id="18" name="AutoShape 6"/>
          <p:cNvSpPr>
            <a:spLocks noChangeArrowheads="1"/>
          </p:cNvSpPr>
          <p:nvPr/>
        </p:nvSpPr>
        <p:spPr bwMode="auto">
          <a:xfrm>
            <a:off x="1285852" y="5429264"/>
            <a:ext cx="5786478" cy="857256"/>
          </a:xfrm>
          <a:prstGeom prst="roundRect">
            <a:avLst>
              <a:gd name="adj" fmla="val 696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eaLnBrk="1" hangingPunct="1">
              <a:spcBef>
                <a:spcPct val="50000"/>
              </a:spcBef>
            </a:pPr>
            <a:r>
              <a:rPr lang="en-US" altLang="zh-CN" b="1" dirty="0" smtClean="0"/>
              <a:t>DELETE FROM &lt;</a:t>
            </a:r>
            <a:r>
              <a:rPr lang="en-US" altLang="zh-CN" b="1" dirty="0" err="1" smtClean="0"/>
              <a:t>table_name</a:t>
            </a:r>
            <a:r>
              <a:rPr lang="en-US" altLang="zh-CN" b="1" dirty="0" smtClean="0"/>
              <a:t>&gt;</a:t>
            </a:r>
          </a:p>
          <a:p>
            <a:pPr eaLnBrk="1" hangingPunct="1">
              <a:spcBef>
                <a:spcPct val="50000"/>
              </a:spcBef>
            </a:pPr>
            <a:r>
              <a:rPr lang="en-US" altLang="zh-CN" b="1" dirty="0" smtClean="0"/>
              <a:t>WHERE CURRENT OF &lt;</a:t>
            </a:r>
            <a:r>
              <a:rPr lang="en-US" altLang="zh-CN" b="1" dirty="0" err="1" smtClean="0"/>
              <a:t>cursor_name</a:t>
            </a:r>
            <a:r>
              <a:rPr lang="en-US" altLang="zh-CN" b="1" dirty="0" smtClean="0"/>
              <a:t>&gt;</a:t>
            </a:r>
            <a:endParaRPr lang="en-US" altLang="zh-CN" b="1" dirty="0"/>
          </a:p>
        </p:txBody>
      </p:sp>
      <p:sp>
        <p:nvSpPr>
          <p:cNvPr id="87045" name="AutoShape 5"/>
          <p:cNvSpPr>
            <a:spLocks noChangeArrowheads="1"/>
          </p:cNvSpPr>
          <p:nvPr/>
        </p:nvSpPr>
        <p:spPr bwMode="auto">
          <a:xfrm>
            <a:off x="5724525" y="4214813"/>
            <a:ext cx="2952750" cy="654050"/>
          </a:xfrm>
          <a:prstGeom prst="leftArrow">
            <a:avLst>
              <a:gd name="adj1" fmla="val 50000"/>
              <a:gd name="adj2" fmla="val 112864"/>
            </a:avLst>
          </a:prstGeom>
          <a:gradFill rotWithShape="1">
            <a:gsLst>
              <a:gs pos="0">
                <a:srgbClr val="FFCC00"/>
              </a:gs>
              <a:gs pos="100000">
                <a:srgbClr val="FFFFFF"/>
              </a:gs>
            </a:gsLst>
            <a:lin ang="5400000" scaled="1"/>
          </a:gradFill>
          <a:ln w="12700" algn="ctr">
            <a:solidFill>
              <a:schemeClr val="tx1"/>
            </a:solidFill>
            <a:miter lim="800000"/>
            <a:headEnd/>
            <a:tailEnd/>
          </a:ln>
        </p:spPr>
        <p:txBody>
          <a:bodyPr>
            <a:spAutoFit/>
          </a:bodyPr>
          <a:lstStyle/>
          <a:p>
            <a:pPr algn="ctr"/>
            <a:r>
              <a:rPr lang="zh-CN" altLang="en-US" dirty="0">
                <a:ea typeface="黑体" pitchFamily="49" charset="-122"/>
              </a:rPr>
              <a:t>更新的语法</a:t>
            </a:r>
          </a:p>
        </p:txBody>
      </p:sp>
      <p:sp>
        <p:nvSpPr>
          <p:cNvPr id="87047" name="AutoShape 7"/>
          <p:cNvSpPr>
            <a:spLocks noChangeArrowheads="1"/>
          </p:cNvSpPr>
          <p:nvPr/>
        </p:nvSpPr>
        <p:spPr bwMode="auto">
          <a:xfrm>
            <a:off x="5786438" y="5500688"/>
            <a:ext cx="2952750" cy="654050"/>
          </a:xfrm>
          <a:prstGeom prst="leftArrow">
            <a:avLst>
              <a:gd name="adj1" fmla="val 50000"/>
              <a:gd name="adj2" fmla="val 112864"/>
            </a:avLst>
          </a:prstGeom>
          <a:gradFill rotWithShape="1">
            <a:gsLst>
              <a:gs pos="0">
                <a:srgbClr val="FFCC00"/>
              </a:gs>
              <a:gs pos="100000">
                <a:srgbClr val="FFFFFF"/>
              </a:gs>
            </a:gsLst>
            <a:lin ang="5400000" scaled="1"/>
          </a:gradFill>
          <a:ln w="12700" algn="ctr">
            <a:solidFill>
              <a:schemeClr val="tx1"/>
            </a:solidFill>
            <a:miter lim="800000"/>
            <a:headEnd/>
            <a:tailEnd/>
          </a:ln>
        </p:spPr>
        <p:txBody>
          <a:bodyPr>
            <a:spAutoFit/>
          </a:bodyPr>
          <a:lstStyle/>
          <a:p>
            <a:pPr algn="ctr"/>
            <a:r>
              <a:rPr lang="zh-CN" altLang="en-US">
                <a:ea typeface="黑体" pitchFamily="49" charset="-122"/>
              </a:rPr>
              <a:t>删除的语法 </a:t>
            </a:r>
          </a:p>
        </p:txBody>
      </p:sp>
      <p:sp>
        <p:nvSpPr>
          <p:cNvPr id="19" name="灯片编号占位符 18"/>
          <p:cNvSpPr>
            <a:spLocks noGrp="1"/>
          </p:cNvSpPr>
          <p:nvPr>
            <p:ph type="sldNum" sz="quarter" idx="10"/>
          </p:nvPr>
        </p:nvSpPr>
        <p:spPr/>
        <p:txBody>
          <a:bodyPr/>
          <a:lstStyle/>
          <a:p>
            <a:pPr>
              <a:defRPr/>
            </a:pPr>
            <a:fld id="{9D8A187A-3B3A-4903-8AEF-3D6060F837EC}" type="slidenum">
              <a:rPr lang="zh-CN" altLang="en-US" smtClean="0"/>
              <a:pPr>
                <a:defRPr/>
              </a:pPr>
              <a:t>38</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3">
                                            <p:txEl>
                                              <p:pRg st="4" end="4"/>
                                            </p:txEl>
                                          </p:spTgt>
                                        </p:tgtEl>
                                        <p:attrNameLst>
                                          <p:attrName>style.visibility</p:attrName>
                                        </p:attrNameLst>
                                      </p:cBhvr>
                                      <p:to>
                                        <p:strVal val="visible"/>
                                      </p:to>
                                    </p:set>
                                    <p:animEffect transition="in" filter="wipe(left)">
                                      <p:cBhvr>
                                        <p:cTn id="7" dur="500"/>
                                        <p:tgtEl>
                                          <p:spTgt spid="87043">
                                            <p:txEl>
                                              <p:pRg st="4" end="4"/>
                                            </p:txEl>
                                          </p:spTgt>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7045"/>
                                        </p:tgtEl>
                                        <p:attrNameLst>
                                          <p:attrName>style.visibility</p:attrName>
                                        </p:attrNameLst>
                                      </p:cBhvr>
                                      <p:to>
                                        <p:strVal val="visible"/>
                                      </p:to>
                                    </p:set>
                                    <p:animEffect transition="in" filter="wipe(right)">
                                      <p:cBhvr>
                                        <p:cTn id="11" dur="500"/>
                                        <p:tgtEl>
                                          <p:spTgt spid="8704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7043">
                                            <p:txEl>
                                              <p:pRg st="7" end="7"/>
                                            </p:txEl>
                                          </p:spTgt>
                                        </p:tgtEl>
                                        <p:attrNameLst>
                                          <p:attrName>style.visibility</p:attrName>
                                        </p:attrNameLst>
                                      </p:cBhvr>
                                      <p:to>
                                        <p:strVal val="visible"/>
                                      </p:to>
                                    </p:set>
                                    <p:animEffect transition="in" filter="wipe(left)">
                                      <p:cBhvr>
                                        <p:cTn id="20" dur="500"/>
                                        <p:tgtEl>
                                          <p:spTgt spid="87043">
                                            <p:txEl>
                                              <p:pRg st="7" end="7"/>
                                            </p:txEl>
                                          </p:spTgt>
                                        </p:tgtEl>
                                      </p:cBhvr>
                                    </p:animEffect>
                                  </p:childTnLst>
                                </p:cTn>
                              </p:par>
                            </p:childTnLst>
                          </p:cTn>
                        </p:par>
                        <p:par>
                          <p:cTn id="21" fill="hold">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87047"/>
                                        </p:tgtEl>
                                        <p:attrNameLst>
                                          <p:attrName>style.visibility</p:attrName>
                                        </p:attrNameLst>
                                      </p:cBhvr>
                                      <p:to>
                                        <p:strVal val="visible"/>
                                      </p:to>
                                    </p:set>
                                    <p:animEffect transition="in" filter="wipe(right)">
                                      <p:cBhvr>
                                        <p:cTn id="24" dur="500"/>
                                        <p:tgtEl>
                                          <p:spTgt spid="87047"/>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nodeType="afterGroup">
                            <p:stCondLst>
                              <p:cond delay="1500"/>
                            </p:stCondLst>
                            <p:childTnLst>
                              <p:par>
                                <p:cTn id="30" presetID="2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87045" grpId="0" animBg="1"/>
      <p:bldP spid="8704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11413" y="285750"/>
            <a:ext cx="6553200" cy="523875"/>
          </a:xfrm>
        </p:spPr>
        <p:txBody>
          <a:bodyPr/>
          <a:lstStyle/>
          <a:p>
            <a:pPr>
              <a:defRPr/>
            </a:pPr>
            <a:r>
              <a:rPr dirty="0" smtClean="0"/>
              <a:t>学员操作</a:t>
            </a:r>
            <a:r>
              <a:rPr lang="en-US" altLang="zh-CN" dirty="0" smtClean="0"/>
              <a:t>—</a:t>
            </a:r>
            <a:r>
              <a:rPr dirty="0" smtClean="0"/>
              <a:t>使用显式游标技术完善需求</a:t>
            </a:r>
            <a:endParaRPr dirty="0"/>
          </a:p>
        </p:txBody>
      </p:sp>
      <p:sp>
        <p:nvSpPr>
          <p:cNvPr id="2" name="内容占位符 1"/>
          <p:cNvSpPr>
            <a:spLocks noGrp="1"/>
          </p:cNvSpPr>
          <p:nvPr>
            <p:ph idx="1"/>
          </p:nvPr>
        </p:nvSpPr>
        <p:spPr>
          <a:xfrm>
            <a:off x="784225" y="1214438"/>
            <a:ext cx="7645400" cy="5143500"/>
          </a:xfrm>
        </p:spPr>
        <p:txBody>
          <a:bodyPr/>
          <a:lstStyle/>
          <a:p>
            <a:pPr>
              <a:defRPr/>
            </a:pPr>
            <a:r>
              <a:rPr lang="zh-CN" altLang="en-US" dirty="0" smtClean="0"/>
              <a:t>需求说明</a:t>
            </a:r>
          </a:p>
          <a:p>
            <a:pPr marL="914400" lvl="1" indent="-457200">
              <a:buFont typeface="+mj-lt"/>
              <a:buAutoNum type="arabicPeriod"/>
              <a:defRPr/>
            </a:pPr>
            <a:r>
              <a:rPr lang="zh-CN" altLang="en-US" dirty="0" smtClean="0"/>
              <a:t>计算公司应缴税金的总额</a:t>
            </a:r>
            <a:endParaRPr lang="en-US" altLang="zh-CN" dirty="0" smtClean="0"/>
          </a:p>
          <a:p>
            <a:pPr marL="914400" lvl="1" indent="-457200">
              <a:buFont typeface="+mj-lt"/>
              <a:buAutoNum type="arabicPeriod"/>
              <a:defRPr/>
            </a:pPr>
            <a:r>
              <a:rPr lang="zh-CN" altLang="en-US" dirty="0" smtClean="0"/>
              <a:t>根据员工入职时间，修改所有员工发放奖金列</a:t>
            </a:r>
            <a:endParaRPr lang="en-US" altLang="zh-CN" dirty="0" smtClean="0"/>
          </a:p>
          <a:p>
            <a:pPr marL="914400" lvl="1" indent="-457200">
              <a:buNone/>
              <a:defRPr/>
            </a:pPr>
            <a:r>
              <a:rPr lang="en-US" altLang="zh-CN" dirty="0" smtClean="0"/>
              <a:t>    </a:t>
            </a:r>
            <a:r>
              <a:rPr lang="zh-CN" altLang="en-US" dirty="0" smtClean="0"/>
              <a:t>（</a:t>
            </a:r>
            <a:r>
              <a:rPr lang="en-US" altLang="zh-CN" dirty="0" err="1" smtClean="0"/>
              <a:t>comm</a:t>
            </a:r>
            <a:r>
              <a:rPr lang="zh-CN" altLang="en-US" dirty="0" smtClean="0"/>
              <a:t>列）</a:t>
            </a:r>
            <a:endParaRPr lang="en-US" altLang="zh-CN" dirty="0" smtClean="0"/>
          </a:p>
          <a:p>
            <a:pPr lvl="2">
              <a:defRPr/>
            </a:pPr>
            <a:r>
              <a:rPr lang="zh-CN" altLang="en-US" dirty="0" smtClean="0"/>
              <a:t>大于等于</a:t>
            </a:r>
            <a:r>
              <a:rPr lang="en-US" altLang="zh-CN" dirty="0" smtClean="0"/>
              <a:t>6</a:t>
            </a:r>
            <a:r>
              <a:rPr lang="zh-CN" altLang="en-US" dirty="0" smtClean="0"/>
              <a:t>年奖金为 </a:t>
            </a:r>
            <a:r>
              <a:rPr lang="en-US" altLang="zh-CN" dirty="0" smtClean="0"/>
              <a:t>2000 </a:t>
            </a:r>
            <a:r>
              <a:rPr lang="zh-CN" altLang="en-US" dirty="0" smtClean="0"/>
              <a:t>元</a:t>
            </a:r>
            <a:endParaRPr lang="en-US" altLang="zh-CN" dirty="0" smtClean="0"/>
          </a:p>
          <a:p>
            <a:pPr lvl="2">
              <a:defRPr/>
            </a:pPr>
            <a:r>
              <a:rPr lang="zh-CN" altLang="en-US" dirty="0" smtClean="0"/>
              <a:t>小于</a:t>
            </a:r>
            <a:r>
              <a:rPr lang="en-US" altLang="zh-CN" dirty="0" smtClean="0"/>
              <a:t>6</a:t>
            </a:r>
            <a:r>
              <a:rPr lang="zh-CN" altLang="en-US" dirty="0" smtClean="0"/>
              <a:t>年，奖金为</a:t>
            </a:r>
            <a:r>
              <a:rPr lang="en-US" altLang="zh-CN" dirty="0" smtClean="0"/>
              <a:t>1500</a:t>
            </a:r>
            <a:r>
              <a:rPr lang="zh-CN" altLang="en-US" dirty="0" smtClean="0"/>
              <a:t>元</a:t>
            </a:r>
          </a:p>
          <a:p>
            <a:pPr marL="914400" lvl="1" indent="-457200">
              <a:buFont typeface="+mj-lt"/>
              <a:buAutoNum type="arabicPeriod" startAt="3"/>
              <a:defRPr/>
            </a:pPr>
            <a:r>
              <a:rPr lang="zh-CN" altLang="en-US" dirty="0" smtClean="0"/>
              <a:t>根据表 </a:t>
            </a:r>
            <a:r>
              <a:rPr lang="en-US" altLang="zh-CN" dirty="0" smtClean="0"/>
              <a:t>3-8</a:t>
            </a:r>
            <a:r>
              <a:rPr lang="zh-CN" altLang="en-US" dirty="0" smtClean="0"/>
              <a:t>工资级别表，查询部门为“销售部”员工的工资级别，并显示员工姓名、所在部门名称、薪水和所在级别</a:t>
            </a:r>
          </a:p>
        </p:txBody>
      </p:sp>
      <p:grpSp>
        <p:nvGrpSpPr>
          <p:cNvPr id="50181" name="组合 66"/>
          <p:cNvGrpSpPr>
            <a:grpSpLocks/>
          </p:cNvGrpSpPr>
          <p:nvPr/>
        </p:nvGrpSpPr>
        <p:grpSpPr bwMode="auto">
          <a:xfrm>
            <a:off x="114300" y="871538"/>
            <a:ext cx="928688" cy="406400"/>
            <a:chOff x="3786182" y="1192962"/>
            <a:chExt cx="928694" cy="406350"/>
          </a:xfrm>
        </p:grpSpPr>
        <p:sp>
          <p:nvSpPr>
            <p:cNvPr id="10" name="TextBox 9"/>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50188"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19"/>
          <p:cNvGrpSpPr>
            <a:grpSpLocks/>
          </p:cNvGrpSpPr>
          <p:nvPr/>
        </p:nvGrpSpPr>
        <p:grpSpPr bwMode="auto">
          <a:xfrm>
            <a:off x="3214688" y="6000750"/>
            <a:ext cx="2786062" cy="428625"/>
            <a:chOff x="3714744" y="5143512"/>
            <a:chExt cx="2786082" cy="428628"/>
          </a:xfrm>
        </p:grpSpPr>
        <p:sp>
          <p:nvSpPr>
            <p:cNvPr id="12" name="圆角矩形 11"/>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TextBox 12"/>
            <p:cNvSpPr txBox="1"/>
            <p:nvPr/>
          </p:nvSpPr>
          <p:spPr bwMode="auto">
            <a:xfrm>
              <a:off x="3962396" y="5187962"/>
              <a:ext cx="2220928"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20</a:t>
              </a:r>
              <a:r>
                <a:rPr lang="zh-CN" altLang="en-US" sz="1600" b="1" spc="300" dirty="0">
                  <a:solidFill>
                    <a:srgbClr val="FBFFFE"/>
                  </a:solidFill>
                  <a:latin typeface="微软雅黑" pitchFamily="34" charset="-122"/>
                  <a:ea typeface="微软雅黑" pitchFamily="34" charset="-122"/>
                </a:rPr>
                <a:t>分钟</a:t>
              </a:r>
            </a:p>
          </p:txBody>
        </p:sp>
      </p:grpSp>
      <p:sp>
        <p:nvSpPr>
          <p:cNvPr id="11" name="灯片编号占位符 10"/>
          <p:cNvSpPr>
            <a:spLocks noGrp="1"/>
          </p:cNvSpPr>
          <p:nvPr>
            <p:ph type="sldNum" sz="quarter" idx="10"/>
          </p:nvPr>
        </p:nvSpPr>
        <p:spPr/>
        <p:txBody>
          <a:bodyPr/>
          <a:lstStyle/>
          <a:p>
            <a:pPr>
              <a:defRPr/>
            </a:pPr>
            <a:fld id="{9D8A187A-3B3A-4903-8AEF-3D6060F837EC}" type="slidenum">
              <a:rPr lang="zh-CN" altLang="en-US" smtClean="0"/>
              <a:pPr>
                <a:defRPr/>
              </a:pPr>
              <a:t>39</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429256" y="285751"/>
            <a:ext cx="3535357" cy="523220"/>
          </a:xfrm>
        </p:spPr>
        <p:txBody>
          <a:bodyPr/>
          <a:lstStyle/>
          <a:p>
            <a:pPr>
              <a:defRPr/>
            </a:pPr>
            <a:r>
              <a:rPr dirty="0" smtClean="0"/>
              <a:t>回顾与作业点评</a:t>
            </a:r>
            <a:r>
              <a:rPr lang="en-US" dirty="0" smtClean="0"/>
              <a:t>2-2</a:t>
            </a:r>
            <a:endParaRPr dirty="0" smtClean="0"/>
          </a:p>
        </p:txBody>
      </p:sp>
      <p:sp>
        <p:nvSpPr>
          <p:cNvPr id="11267" name="Rectangle 4"/>
          <p:cNvSpPr>
            <a:spLocks noGrp="1" noChangeArrowheads="1"/>
          </p:cNvSpPr>
          <p:nvPr>
            <p:ph idx="1"/>
          </p:nvPr>
        </p:nvSpPr>
        <p:spPr>
          <a:xfrm>
            <a:off x="784225" y="1214438"/>
            <a:ext cx="7645400" cy="5143500"/>
          </a:xfrm>
        </p:spPr>
        <p:txBody>
          <a:bodyPr/>
          <a:lstStyle/>
          <a:p>
            <a:pPr>
              <a:defRPr/>
            </a:pPr>
            <a:r>
              <a:rPr lang="zh-CN" altLang="en-US" dirty="0" smtClean="0">
                <a:solidFill>
                  <a:srgbClr val="FF0000"/>
                </a:solidFill>
              </a:rPr>
              <a:t>点评作业的提交情况和共性问题</a:t>
            </a:r>
            <a:endParaRPr lang="zh-CN" altLang="en-US" dirty="0" smtClean="0"/>
          </a:p>
          <a:p>
            <a:pPr>
              <a:defRPr/>
            </a:pPr>
            <a:endParaRPr lang="en-US" altLang="zh-CN" dirty="0" smtClean="0"/>
          </a:p>
          <a:p>
            <a:pPr>
              <a:defRPr/>
            </a:pPr>
            <a:endParaRPr lang="zh-CN" altLang="en-US" dirty="0" smtClean="0"/>
          </a:p>
        </p:txBody>
      </p:sp>
      <p:grpSp>
        <p:nvGrpSpPr>
          <p:cNvPr id="3" name="组合 12"/>
          <p:cNvGrpSpPr/>
          <p:nvPr/>
        </p:nvGrpSpPr>
        <p:grpSpPr>
          <a:xfrm>
            <a:off x="73707" y="714356"/>
            <a:ext cx="1497897" cy="400110"/>
            <a:chOff x="1004978" y="3857625"/>
            <a:chExt cx="1497897" cy="400110"/>
          </a:xfrm>
        </p:grpSpPr>
        <p:pic>
          <p:nvPicPr>
            <p:cNvPr id="9" name="Picture 6" descr="\\prdsoftlab\Softlab\034\05.png"/>
            <p:cNvPicPr>
              <a:picLocks noChangeAspect="1" noChangeArrowheads="1"/>
            </p:cNvPicPr>
            <p:nvPr/>
          </p:nvPicPr>
          <p:blipFill>
            <a:blip r:embed="rId3"/>
            <a:srcRect/>
            <a:stretch>
              <a:fillRect/>
            </a:stretch>
          </p:blipFill>
          <p:spPr bwMode="auto">
            <a:xfrm>
              <a:off x="1004978" y="3927478"/>
              <a:ext cx="406395" cy="295272"/>
            </a:xfrm>
            <a:prstGeom prst="rect">
              <a:avLst/>
            </a:prstGeom>
            <a:noFill/>
          </p:spPr>
        </p:pic>
        <p:sp>
          <p:nvSpPr>
            <p:cNvPr id="10" name="TextBox 9"/>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itchFamily="49" charset="-122"/>
                  <a:ea typeface="黑体" pitchFamily="49" charset="-122"/>
                </a:rPr>
                <a:t>作业点评</a:t>
              </a:r>
              <a:endParaRPr lang="zh-CN" altLang="en-US" sz="2000" b="1" dirty="0">
                <a:latin typeface="黑体" pitchFamily="49" charset="-122"/>
                <a:ea typeface="黑体" pitchFamily="49" charset="-122"/>
              </a:endParaRPr>
            </a:p>
          </p:txBody>
        </p:sp>
      </p:grpSp>
      <p:sp>
        <p:nvSpPr>
          <p:cNvPr id="13" name="灯片编号占位符 12"/>
          <p:cNvSpPr>
            <a:spLocks noGrp="1"/>
          </p:cNvSpPr>
          <p:nvPr>
            <p:ph type="sldNum" sz="quarter" idx="10"/>
          </p:nvPr>
        </p:nvSpPr>
        <p:spPr/>
        <p:txBody>
          <a:bodyPr/>
          <a:lstStyle/>
          <a:p>
            <a:pPr>
              <a:defRPr/>
            </a:pPr>
            <a:fld id="{9D8A187A-3B3A-4903-8AEF-3D6060F837EC}" type="slidenum">
              <a:rPr lang="zh-CN" altLang="en-US" smtClean="0"/>
              <a:pPr>
                <a:defRPr/>
              </a:pPr>
              <a:t>4</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786438" y="285750"/>
            <a:ext cx="3178175"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51205"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1207" name="组合 7"/>
            <p:cNvGrpSpPr>
              <a:grpSpLocks/>
            </p:cNvGrpSpPr>
            <p:nvPr/>
          </p:nvGrpSpPr>
          <p:grpSpPr bwMode="auto">
            <a:xfrm>
              <a:off x="1923997" y="3214688"/>
              <a:ext cx="5862712" cy="2058988"/>
              <a:chOff x="2066281" y="2227264"/>
              <a:chExt cx="5862790" cy="2059017"/>
            </a:xfrm>
          </p:grpSpPr>
          <p:grpSp>
            <p:nvGrpSpPr>
              <p:cNvPr id="51208"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1213"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1209"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9D8A187A-3B3A-4903-8AEF-3D6060F837EC}" type="slidenum">
              <a:rPr lang="zh-CN" altLang="en-US" smtClean="0"/>
              <a:pPr>
                <a:defRPr/>
              </a:pPr>
              <a:t>40</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443663" y="285750"/>
            <a:ext cx="2520950" cy="523875"/>
          </a:xfrm>
        </p:spPr>
        <p:txBody>
          <a:bodyPr/>
          <a:lstStyle/>
          <a:p>
            <a:pPr>
              <a:defRPr/>
            </a:pPr>
            <a:r>
              <a:rPr smtClean="0"/>
              <a:t>串讲：子程序 </a:t>
            </a:r>
            <a:endParaRPr dirty="0"/>
          </a:p>
        </p:txBody>
      </p:sp>
      <p:sp>
        <p:nvSpPr>
          <p:cNvPr id="47153" name="Rectangle 49"/>
          <p:cNvSpPr>
            <a:spLocks noGrp="1" noChangeArrowheads="1"/>
          </p:cNvSpPr>
          <p:nvPr>
            <p:ph idx="1"/>
          </p:nvPr>
        </p:nvSpPr>
        <p:spPr>
          <a:xfrm>
            <a:off x="784225" y="1214438"/>
            <a:ext cx="7645400" cy="5143500"/>
          </a:xfrm>
        </p:spPr>
        <p:txBody>
          <a:bodyPr/>
          <a:lstStyle/>
          <a:p>
            <a:pPr>
              <a:defRPr/>
            </a:pPr>
            <a:r>
              <a:rPr lang="zh-CN" altLang="en-US" dirty="0" smtClean="0"/>
              <a:t>命名的 </a:t>
            </a:r>
            <a:r>
              <a:rPr lang="en-US" altLang="zh-CN" dirty="0" smtClean="0"/>
              <a:t>PL/SQL </a:t>
            </a:r>
            <a:r>
              <a:rPr lang="zh-CN" altLang="en-US" dirty="0" smtClean="0"/>
              <a:t>块，编译并存储在数据库中</a:t>
            </a:r>
          </a:p>
          <a:p>
            <a:pPr>
              <a:defRPr/>
            </a:pPr>
            <a:r>
              <a:rPr lang="zh-CN" altLang="en-US" dirty="0" smtClean="0"/>
              <a:t>子程序的各个部分</a:t>
            </a:r>
          </a:p>
          <a:p>
            <a:pPr lvl="1">
              <a:defRPr/>
            </a:pPr>
            <a:r>
              <a:rPr lang="zh-CN" altLang="en-US" dirty="0" smtClean="0"/>
              <a:t>声明部分</a:t>
            </a:r>
          </a:p>
          <a:p>
            <a:pPr lvl="1">
              <a:defRPr/>
            </a:pPr>
            <a:r>
              <a:rPr lang="zh-CN" altLang="en-US" dirty="0" smtClean="0"/>
              <a:t>可执行部分</a:t>
            </a:r>
          </a:p>
          <a:p>
            <a:pPr lvl="1">
              <a:defRPr/>
            </a:pPr>
            <a:r>
              <a:rPr lang="zh-CN" altLang="en-US" dirty="0" smtClean="0"/>
              <a:t>异常处理部分</a:t>
            </a:r>
            <a:r>
              <a:rPr lang="en-US" altLang="zh-CN" dirty="0" smtClean="0"/>
              <a:t>(</a:t>
            </a:r>
            <a:r>
              <a:rPr lang="zh-CN" altLang="en-US" dirty="0" smtClean="0"/>
              <a:t>可选</a:t>
            </a:r>
            <a:r>
              <a:rPr lang="en-US" altLang="zh-CN" dirty="0" smtClean="0"/>
              <a:t>)</a:t>
            </a:r>
          </a:p>
          <a:p>
            <a:pPr>
              <a:defRPr/>
            </a:pPr>
            <a:r>
              <a:rPr lang="zh-CN" altLang="en-US" dirty="0" smtClean="0"/>
              <a:t>子程序的分类</a:t>
            </a:r>
          </a:p>
          <a:p>
            <a:pPr lvl="1">
              <a:defRPr/>
            </a:pPr>
            <a:r>
              <a:rPr lang="zh-CN" altLang="en-US" dirty="0" smtClean="0"/>
              <a:t>过程 － 执行某些操作</a:t>
            </a:r>
          </a:p>
          <a:p>
            <a:pPr lvl="1">
              <a:defRPr/>
            </a:pPr>
            <a:r>
              <a:rPr lang="zh-CN" altLang="en-US" dirty="0" smtClean="0"/>
              <a:t>函数 － 执行操作并返回值</a:t>
            </a:r>
            <a:endParaRPr lang="zh-CN" altLang="en-US" dirty="0"/>
          </a:p>
        </p:txBody>
      </p:sp>
      <p:sp>
        <p:nvSpPr>
          <p:cNvPr id="5" name="灯片编号占位符 4"/>
          <p:cNvSpPr>
            <a:spLocks noGrp="1"/>
          </p:cNvSpPr>
          <p:nvPr>
            <p:ph type="sldNum" sz="quarter" idx="10"/>
          </p:nvPr>
        </p:nvSpPr>
        <p:spPr/>
        <p:txBody>
          <a:bodyPr/>
          <a:lstStyle/>
          <a:p>
            <a:pPr>
              <a:defRPr/>
            </a:pPr>
            <a:fld id="{9D8A187A-3B3A-4903-8AEF-3D6060F837EC}" type="slidenum">
              <a:rPr lang="zh-CN" altLang="en-US" smtClean="0"/>
              <a:pPr>
                <a:defRPr/>
              </a:pPr>
              <a:t>41</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784225" y="1214438"/>
            <a:ext cx="7645400" cy="5143500"/>
          </a:xfrm>
        </p:spPr>
        <p:txBody>
          <a:bodyPr/>
          <a:lstStyle/>
          <a:p>
            <a:pPr>
              <a:defRPr/>
            </a:pPr>
            <a:endParaRPr lang="en-US" altLang="zh-CN" dirty="0" smtClean="0"/>
          </a:p>
        </p:txBody>
      </p:sp>
      <p:sp>
        <p:nvSpPr>
          <p:cNvPr id="14" name="AutoShape 6"/>
          <p:cNvSpPr>
            <a:spLocks noChangeArrowheads="1"/>
          </p:cNvSpPr>
          <p:nvPr/>
        </p:nvSpPr>
        <p:spPr bwMode="auto">
          <a:xfrm>
            <a:off x="785786" y="1857364"/>
            <a:ext cx="7429552" cy="4143404"/>
          </a:xfrm>
          <a:prstGeom prst="roundRect">
            <a:avLst>
              <a:gd name="adj" fmla="val 213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a:lnSpc>
                <a:spcPct val="150000"/>
              </a:lnSpc>
              <a:buFont typeface="Wingdings" pitchFamily="2" charset="2"/>
              <a:buNone/>
            </a:pPr>
            <a:r>
              <a:rPr lang="en-US" altLang="zh-CN" sz="2000" b="1" dirty="0" smtClean="0"/>
              <a:t>CREATE [OR REPLACE] PROCEDURE </a:t>
            </a:r>
          </a:p>
          <a:p>
            <a:pPr>
              <a:lnSpc>
                <a:spcPct val="150000"/>
              </a:lnSpc>
              <a:buFont typeface="Wingdings" pitchFamily="2" charset="2"/>
              <a:buNone/>
            </a:pPr>
            <a:r>
              <a:rPr lang="en-US" altLang="zh-CN" sz="2000" b="1" dirty="0" smtClean="0"/>
              <a:t>   &lt;procedure name&gt; [(&lt;parameter list&gt;)]</a:t>
            </a:r>
          </a:p>
          <a:p>
            <a:pPr>
              <a:lnSpc>
                <a:spcPct val="150000"/>
              </a:lnSpc>
              <a:buFont typeface="Wingdings" pitchFamily="2" charset="2"/>
              <a:buNone/>
            </a:pPr>
            <a:r>
              <a:rPr lang="en-US" altLang="zh-CN" sz="2000" b="1" dirty="0" smtClean="0"/>
              <a:t>IS|AS </a:t>
            </a:r>
          </a:p>
          <a:p>
            <a:pPr>
              <a:lnSpc>
                <a:spcPct val="150000"/>
              </a:lnSpc>
              <a:buFont typeface="Wingdings" pitchFamily="2" charset="2"/>
              <a:buNone/>
            </a:pPr>
            <a:r>
              <a:rPr lang="en-US" altLang="zh-CN" sz="2000" b="1" dirty="0" smtClean="0"/>
              <a:t>   &lt;local variable declaration&gt;</a:t>
            </a:r>
          </a:p>
          <a:p>
            <a:pPr>
              <a:lnSpc>
                <a:spcPct val="150000"/>
              </a:lnSpc>
              <a:buFont typeface="Wingdings" pitchFamily="2" charset="2"/>
              <a:buNone/>
            </a:pPr>
            <a:r>
              <a:rPr lang="en-US" altLang="zh-CN" sz="2000" b="1" dirty="0" smtClean="0"/>
              <a:t>BEGIN</a:t>
            </a:r>
          </a:p>
          <a:p>
            <a:pPr>
              <a:lnSpc>
                <a:spcPct val="150000"/>
              </a:lnSpc>
              <a:buFont typeface="Wingdings" pitchFamily="2" charset="2"/>
              <a:buNone/>
            </a:pPr>
            <a:r>
              <a:rPr lang="en-US" altLang="zh-CN" sz="2000" b="1" dirty="0" smtClean="0"/>
              <a:t>   &lt;executable statements&gt;</a:t>
            </a:r>
          </a:p>
          <a:p>
            <a:pPr>
              <a:lnSpc>
                <a:spcPct val="150000"/>
              </a:lnSpc>
              <a:buFont typeface="Wingdings" pitchFamily="2" charset="2"/>
              <a:buNone/>
            </a:pPr>
            <a:r>
              <a:rPr lang="en-US" altLang="zh-CN" sz="2000" b="1" dirty="0" smtClean="0"/>
              <a:t>[EXCEPTION</a:t>
            </a:r>
          </a:p>
          <a:p>
            <a:pPr>
              <a:lnSpc>
                <a:spcPct val="150000"/>
              </a:lnSpc>
              <a:buFont typeface="Wingdings" pitchFamily="2" charset="2"/>
              <a:buNone/>
            </a:pPr>
            <a:r>
              <a:rPr lang="en-US" altLang="zh-CN" sz="2000" b="1" dirty="0" smtClean="0"/>
              <a:t>   &lt;exception handlers&gt;]</a:t>
            </a:r>
          </a:p>
          <a:p>
            <a:pPr>
              <a:lnSpc>
                <a:spcPct val="150000"/>
              </a:lnSpc>
              <a:buFont typeface="Wingdings" pitchFamily="2" charset="2"/>
              <a:buNone/>
            </a:pPr>
            <a:r>
              <a:rPr lang="en-US" altLang="zh-CN" sz="2000" b="1" dirty="0" smtClean="0"/>
              <a:t>END;</a:t>
            </a:r>
          </a:p>
        </p:txBody>
      </p:sp>
      <p:sp>
        <p:nvSpPr>
          <p:cNvPr id="99330" name="Rectangle 2"/>
          <p:cNvSpPr>
            <a:spLocks noGrp="1" noChangeArrowheads="1"/>
          </p:cNvSpPr>
          <p:nvPr>
            <p:ph type="title"/>
          </p:nvPr>
        </p:nvSpPr>
        <p:spPr>
          <a:xfrm>
            <a:off x="5435600" y="285750"/>
            <a:ext cx="3529013" cy="523875"/>
          </a:xfrm>
        </p:spPr>
        <p:txBody>
          <a:bodyPr/>
          <a:lstStyle/>
          <a:p>
            <a:pPr>
              <a:defRPr/>
            </a:pPr>
            <a:r>
              <a:rPr smtClean="0"/>
              <a:t>串讲：创建存储过程</a:t>
            </a:r>
            <a:endParaRPr dirty="0"/>
          </a:p>
        </p:txBody>
      </p:sp>
      <p:sp>
        <p:nvSpPr>
          <p:cNvPr id="99335" name="Rectangle 7"/>
          <p:cNvSpPr>
            <a:spLocks noChangeArrowheads="1"/>
          </p:cNvSpPr>
          <p:nvPr/>
        </p:nvSpPr>
        <p:spPr bwMode="auto">
          <a:xfrm>
            <a:off x="827108" y="1870075"/>
            <a:ext cx="6602412" cy="1416049"/>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336" name="Text Box 8"/>
          <p:cNvSpPr txBox="1">
            <a:spLocks noChangeArrowheads="1"/>
          </p:cNvSpPr>
          <p:nvPr/>
        </p:nvSpPr>
        <p:spPr bwMode="auto">
          <a:xfrm>
            <a:off x="6000750" y="2562225"/>
            <a:ext cx="2571750" cy="646113"/>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创建存储过程，可指定</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运行过程需传递的参数</a:t>
            </a:r>
          </a:p>
        </p:txBody>
      </p:sp>
      <p:grpSp>
        <p:nvGrpSpPr>
          <p:cNvPr id="53255" name="组合 10"/>
          <p:cNvGrpSpPr>
            <a:grpSpLocks/>
          </p:cNvGrpSpPr>
          <p:nvPr/>
        </p:nvGrpSpPr>
        <p:grpSpPr bwMode="auto">
          <a:xfrm>
            <a:off x="285750" y="1298575"/>
            <a:ext cx="1087438" cy="433388"/>
            <a:chOff x="3428992" y="5018401"/>
            <a:chExt cx="1358500" cy="541292"/>
          </a:xfrm>
        </p:grpSpPr>
        <p:pic>
          <p:nvPicPr>
            <p:cNvPr id="53260"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2" y="5072074"/>
              <a:ext cx="528254" cy="48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910913" y="5018401"/>
              <a:ext cx="876579" cy="499654"/>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语法</a:t>
              </a:r>
            </a:p>
          </p:txBody>
        </p:sp>
      </p:grpSp>
      <p:sp>
        <p:nvSpPr>
          <p:cNvPr id="99337" name="Rectangle 9"/>
          <p:cNvSpPr>
            <a:spLocks noChangeArrowheads="1"/>
          </p:cNvSpPr>
          <p:nvPr/>
        </p:nvSpPr>
        <p:spPr bwMode="auto">
          <a:xfrm>
            <a:off x="827108" y="4140208"/>
            <a:ext cx="6602412" cy="4318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339" name="Rectangle 11"/>
          <p:cNvSpPr>
            <a:spLocks noChangeArrowheads="1"/>
          </p:cNvSpPr>
          <p:nvPr/>
        </p:nvSpPr>
        <p:spPr bwMode="auto">
          <a:xfrm>
            <a:off x="827120" y="5140340"/>
            <a:ext cx="6602400" cy="4318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341" name="Text Box 13"/>
          <p:cNvSpPr txBox="1">
            <a:spLocks noChangeArrowheads="1"/>
          </p:cNvSpPr>
          <p:nvPr/>
        </p:nvSpPr>
        <p:spPr bwMode="auto">
          <a:xfrm>
            <a:off x="4873625" y="4978413"/>
            <a:ext cx="1412875" cy="379413"/>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处理异常 </a:t>
            </a:r>
          </a:p>
        </p:txBody>
      </p:sp>
      <p:sp>
        <p:nvSpPr>
          <p:cNvPr id="99338" name="Text Box 10"/>
          <p:cNvSpPr txBox="1">
            <a:spLocks noChangeArrowheads="1"/>
          </p:cNvSpPr>
          <p:nvPr/>
        </p:nvSpPr>
        <p:spPr bwMode="auto">
          <a:xfrm>
            <a:off x="4857750" y="4059244"/>
            <a:ext cx="3786188" cy="3698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包括在存储过程中要执行的语句  </a:t>
            </a:r>
          </a:p>
        </p:txBody>
      </p:sp>
      <p:sp>
        <p:nvSpPr>
          <p:cNvPr id="15" name="灯片编号占位符 14"/>
          <p:cNvSpPr>
            <a:spLocks noGrp="1"/>
          </p:cNvSpPr>
          <p:nvPr>
            <p:ph type="sldNum" sz="quarter" idx="10"/>
          </p:nvPr>
        </p:nvSpPr>
        <p:spPr/>
        <p:txBody>
          <a:bodyPr/>
          <a:lstStyle/>
          <a:p>
            <a:pPr>
              <a:defRPr/>
            </a:pPr>
            <a:fld id="{9D8A187A-3B3A-4903-8AEF-3D6060F837EC}" type="slidenum">
              <a:rPr lang="zh-CN" altLang="en-US" smtClean="0"/>
              <a:pPr>
                <a:defRPr/>
              </a:pPr>
              <a:t>42</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9335"/>
                                        </p:tgtEl>
                                        <p:attrNameLst>
                                          <p:attrName>style.visibility</p:attrName>
                                        </p:attrNameLst>
                                      </p:cBhvr>
                                      <p:to>
                                        <p:strVal val="visible"/>
                                      </p:to>
                                    </p:set>
                                    <p:animEffect transition="in" filter="checkerboard(across)">
                                      <p:cBhvr>
                                        <p:cTn id="7" dur="500"/>
                                        <p:tgtEl>
                                          <p:spTgt spid="993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9336"/>
                                        </p:tgtEl>
                                        <p:attrNameLst>
                                          <p:attrName>style.visibility</p:attrName>
                                        </p:attrNameLst>
                                      </p:cBhvr>
                                      <p:to>
                                        <p:strVal val="visible"/>
                                      </p:to>
                                    </p:set>
                                    <p:animEffect transition="in" filter="wipe(left)">
                                      <p:cBhvr>
                                        <p:cTn id="10" dur="500"/>
                                        <p:tgtEl>
                                          <p:spTgt spid="99336"/>
                                        </p:tgtEl>
                                      </p:cBhvr>
                                    </p:animEffect>
                                  </p:childTnLst>
                                </p:cTn>
                              </p:par>
                            </p:childTnLst>
                          </p:cTn>
                        </p:par>
                        <p:par>
                          <p:cTn id="11" fill="hold" nodeType="afterGroup">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99337"/>
                                        </p:tgtEl>
                                        <p:attrNameLst>
                                          <p:attrName>style.visibility</p:attrName>
                                        </p:attrNameLst>
                                      </p:cBhvr>
                                      <p:to>
                                        <p:strVal val="visible"/>
                                      </p:to>
                                    </p:set>
                                    <p:animEffect transition="in" filter="checkerboard(across)">
                                      <p:cBhvr>
                                        <p:cTn id="14" dur="500"/>
                                        <p:tgtEl>
                                          <p:spTgt spid="9933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9338"/>
                                        </p:tgtEl>
                                        <p:attrNameLst>
                                          <p:attrName>style.visibility</p:attrName>
                                        </p:attrNameLst>
                                      </p:cBhvr>
                                      <p:to>
                                        <p:strVal val="visible"/>
                                      </p:to>
                                    </p:set>
                                    <p:animEffect transition="in" filter="wipe(left)">
                                      <p:cBhvr>
                                        <p:cTn id="17" dur="500"/>
                                        <p:tgtEl>
                                          <p:spTgt spid="99338"/>
                                        </p:tgtEl>
                                      </p:cBhvr>
                                    </p:animEffect>
                                  </p:childTnLst>
                                </p:cTn>
                              </p:par>
                            </p:childTnLst>
                          </p:cTn>
                        </p:par>
                        <p:par>
                          <p:cTn id="18" fill="hold" nodeType="afterGroup">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99339"/>
                                        </p:tgtEl>
                                        <p:attrNameLst>
                                          <p:attrName>style.visibility</p:attrName>
                                        </p:attrNameLst>
                                      </p:cBhvr>
                                      <p:to>
                                        <p:strVal val="visible"/>
                                      </p:to>
                                    </p:set>
                                    <p:animEffect transition="in" filter="checkerboard(across)">
                                      <p:cBhvr>
                                        <p:cTn id="21" dur="500"/>
                                        <p:tgtEl>
                                          <p:spTgt spid="9933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9341"/>
                                        </p:tgtEl>
                                        <p:attrNameLst>
                                          <p:attrName>style.visibility</p:attrName>
                                        </p:attrNameLst>
                                      </p:cBhvr>
                                      <p:to>
                                        <p:strVal val="visible"/>
                                      </p:to>
                                    </p:set>
                                    <p:animEffect transition="in" filter="wipe(left)">
                                      <p:cBhvr>
                                        <p:cTn id="24" dur="500"/>
                                        <p:tgtEl>
                                          <p:spTgt spid="99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animBg="1"/>
      <p:bldP spid="99336" grpId="0" animBg="1"/>
      <p:bldP spid="99337" grpId="0" animBg="1"/>
      <p:bldP spid="99339" grpId="0" animBg="1"/>
      <p:bldP spid="99341" grpId="0" animBg="1"/>
      <p:bldP spid="9933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64163" y="285750"/>
            <a:ext cx="3600450" cy="523875"/>
          </a:xfrm>
        </p:spPr>
        <p:txBody>
          <a:bodyPr/>
          <a:lstStyle/>
          <a:p>
            <a:pPr>
              <a:defRPr/>
            </a:pPr>
            <a:r>
              <a:rPr smtClean="0"/>
              <a:t>串讲：调用存储过程</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用命令在</a:t>
            </a:r>
            <a:r>
              <a:rPr lang="en-US" altLang="zh-CN" dirty="0" smtClean="0"/>
              <a:t>SQL </a:t>
            </a:r>
            <a:r>
              <a:rPr lang="zh-CN" altLang="en-US" dirty="0" smtClean="0"/>
              <a:t>提示符下调用</a:t>
            </a:r>
            <a:endParaRPr lang="en-US" altLang="zh-CN" dirty="0" smtClean="0"/>
          </a:p>
          <a:p>
            <a:pPr>
              <a:defRPr/>
            </a:pPr>
            <a:endParaRPr lang="en-US" altLang="zh-CN" dirty="0" smtClean="0"/>
          </a:p>
          <a:p>
            <a:pPr lvl="1">
              <a:defRPr/>
            </a:pPr>
            <a:endParaRPr lang="en-US" altLang="zh-CN" dirty="0" smtClean="0"/>
          </a:p>
          <a:p>
            <a:pPr lvl="1">
              <a:defRPr/>
            </a:pPr>
            <a:endParaRPr lang="en-US" altLang="zh-CN" dirty="0" smtClean="0"/>
          </a:p>
          <a:p>
            <a:pPr>
              <a:defRPr/>
            </a:pPr>
            <a:r>
              <a:rPr lang="zh-CN" altLang="en-US" dirty="0" smtClean="0"/>
              <a:t>参数传递的三种方式？</a:t>
            </a:r>
            <a:endParaRPr lang="en-US" altLang="zh-CN" dirty="0" smtClean="0"/>
          </a:p>
          <a:p>
            <a:pPr lvl="1">
              <a:defRPr/>
            </a:pPr>
            <a:r>
              <a:rPr lang="zh-CN" altLang="en-US" dirty="0" smtClean="0"/>
              <a:t>按位置传递参数</a:t>
            </a:r>
            <a:endParaRPr lang="en-US" altLang="zh-CN" dirty="0" smtClean="0"/>
          </a:p>
          <a:p>
            <a:pPr lvl="1">
              <a:defRPr/>
            </a:pPr>
            <a:r>
              <a:rPr lang="zh-CN" altLang="en-US" dirty="0" smtClean="0"/>
              <a:t>按名称传递参数</a:t>
            </a:r>
            <a:endParaRPr lang="en-US" altLang="zh-CN" dirty="0" smtClean="0"/>
          </a:p>
          <a:p>
            <a:pPr lvl="1">
              <a:defRPr/>
            </a:pPr>
            <a:r>
              <a:rPr lang="zh-CN" altLang="en-US" dirty="0" smtClean="0"/>
              <a:t>混合方式传递参数</a:t>
            </a:r>
            <a:endParaRPr lang="en-US" altLang="zh-CN" dirty="0" smtClean="0"/>
          </a:p>
          <a:p>
            <a:pPr>
              <a:defRPr/>
            </a:pPr>
            <a:r>
              <a:rPr lang="zh-CN" altLang="en-US" dirty="0" smtClean="0"/>
              <a:t>默认值的调用方法？</a:t>
            </a:r>
            <a:endParaRPr lang="en-US" altLang="zh-CN" dirty="0" smtClean="0"/>
          </a:p>
          <a:p>
            <a:pPr>
              <a:defRPr/>
            </a:pPr>
            <a:r>
              <a:rPr lang="zh-CN" altLang="en-US" dirty="0" smtClean="0"/>
              <a:t>如何在</a:t>
            </a:r>
            <a:r>
              <a:rPr lang="en-US" altLang="zh-CN" dirty="0" smtClean="0"/>
              <a:t>PL/SQL </a:t>
            </a:r>
            <a:r>
              <a:rPr lang="zh-CN" altLang="en-US" dirty="0" smtClean="0"/>
              <a:t>块中调用？</a:t>
            </a:r>
            <a:endParaRPr lang="zh-CN" altLang="en-US" dirty="0"/>
          </a:p>
        </p:txBody>
      </p:sp>
      <p:grpSp>
        <p:nvGrpSpPr>
          <p:cNvPr id="54277" name="组合 21"/>
          <p:cNvGrpSpPr>
            <a:grpSpLocks/>
          </p:cNvGrpSpPr>
          <p:nvPr/>
        </p:nvGrpSpPr>
        <p:grpSpPr bwMode="auto">
          <a:xfrm>
            <a:off x="142875" y="1793875"/>
            <a:ext cx="1087438" cy="433388"/>
            <a:chOff x="3428992" y="5018401"/>
            <a:chExt cx="1358500" cy="541292"/>
          </a:xfrm>
        </p:grpSpPr>
        <p:pic>
          <p:nvPicPr>
            <p:cNvPr id="54291"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2" y="5072074"/>
              <a:ext cx="528254" cy="487619"/>
            </a:xfrm>
            <a:prstGeom prst="rect">
              <a:avLst/>
            </a:pr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910913" y="5018401"/>
              <a:ext cx="876579" cy="499654"/>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语法</a:t>
              </a:r>
            </a:p>
          </p:txBody>
        </p:sp>
      </p:grpSp>
      <p:sp>
        <p:nvSpPr>
          <p:cNvPr id="26" name="Rectangle 3"/>
          <p:cNvSpPr txBox="1">
            <a:spLocks noChangeArrowheads="1"/>
          </p:cNvSpPr>
          <p:nvPr/>
        </p:nvSpPr>
        <p:spPr>
          <a:xfrm>
            <a:off x="1071563" y="2286000"/>
            <a:ext cx="6143625" cy="369888"/>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buClr>
                <a:schemeClr val="folHlink"/>
              </a:buClr>
              <a:buSzPct val="60000"/>
              <a:tabLst>
                <a:tab pos="444500" algn="l"/>
              </a:tabLst>
              <a:defRPr/>
            </a:pPr>
            <a:r>
              <a:rPr lang="en-US" altLang="zh-CN" b="1" dirty="0">
                <a:ea typeface="宋体" charset="-122"/>
              </a:rPr>
              <a:t>EXEC[UTE] </a:t>
            </a:r>
            <a:r>
              <a:rPr lang="en-US" altLang="zh-CN" b="1" dirty="0" err="1">
                <a:ea typeface="宋体" charset="-122"/>
              </a:rPr>
              <a:t>procedure_name</a:t>
            </a:r>
            <a:r>
              <a:rPr lang="en-US" altLang="zh-CN" b="1" dirty="0">
                <a:ea typeface="宋体" charset="-122"/>
              </a:rPr>
              <a:t>(</a:t>
            </a:r>
            <a:r>
              <a:rPr lang="en-US" altLang="zh-CN" b="1" dirty="0" err="1">
                <a:ea typeface="宋体" charset="-122"/>
              </a:rPr>
              <a:t>parameters_list</a:t>
            </a:r>
            <a:r>
              <a:rPr lang="en-US" altLang="zh-CN" b="1" dirty="0">
                <a:ea typeface="宋体" charset="-122"/>
              </a:rPr>
              <a:t>);</a:t>
            </a:r>
          </a:p>
        </p:txBody>
      </p:sp>
      <p:grpSp>
        <p:nvGrpSpPr>
          <p:cNvPr id="54279" name="组合 15"/>
          <p:cNvGrpSpPr>
            <a:grpSpLocks/>
          </p:cNvGrpSpPr>
          <p:nvPr/>
        </p:nvGrpSpPr>
        <p:grpSpPr bwMode="auto">
          <a:xfrm>
            <a:off x="142875" y="2727325"/>
            <a:ext cx="1042988" cy="487363"/>
            <a:chOff x="5500694" y="2285992"/>
            <a:chExt cx="1304670" cy="609977"/>
          </a:xfrm>
        </p:grpSpPr>
        <p:pic>
          <p:nvPicPr>
            <p:cNvPr id="54289" name="Picture 5" descr="E:\设计支持\模板设计\W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94" y="2285992"/>
              <a:ext cx="518095" cy="52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5929626" y="2395272"/>
              <a:ext cx="875738" cy="500697"/>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问题</a:t>
              </a:r>
            </a:p>
          </p:txBody>
        </p:sp>
      </p:grpSp>
      <p:grpSp>
        <p:nvGrpSpPr>
          <p:cNvPr id="6" name="组合 14"/>
          <p:cNvGrpSpPr>
            <a:grpSpLocks/>
          </p:cNvGrpSpPr>
          <p:nvPr/>
        </p:nvGrpSpPr>
        <p:grpSpPr bwMode="auto">
          <a:xfrm>
            <a:off x="2357438" y="6143625"/>
            <a:ext cx="4572000" cy="428625"/>
            <a:chOff x="3143240" y="5143512"/>
            <a:chExt cx="4572032" cy="42862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54287"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3962396" y="5187962"/>
              <a:ext cx="3030558"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8</a:t>
              </a:r>
              <a:r>
                <a:rPr lang="zh-CN" altLang="en-US" sz="1600" b="1" spc="300" dirty="0">
                  <a:solidFill>
                    <a:srgbClr val="FBFFFE"/>
                  </a:solidFill>
                  <a:latin typeface="微软雅黑" pitchFamily="34" charset="-122"/>
                  <a:ea typeface="微软雅黑" pitchFamily="34" charset="-122"/>
                </a:rPr>
                <a:t>：创建存储过程</a:t>
              </a:r>
            </a:p>
          </p:txBody>
        </p:sp>
      </p:grpSp>
      <p:sp>
        <p:nvSpPr>
          <p:cNvPr id="17" name="灯片编号占位符 16"/>
          <p:cNvSpPr>
            <a:spLocks noGrp="1"/>
          </p:cNvSpPr>
          <p:nvPr>
            <p:ph type="sldNum" sz="quarter" idx="10"/>
          </p:nvPr>
        </p:nvSpPr>
        <p:spPr/>
        <p:txBody>
          <a:bodyPr/>
          <a:lstStyle/>
          <a:p>
            <a:pPr>
              <a:defRPr/>
            </a:pPr>
            <a:fld id="{9D8A187A-3B3A-4903-8AEF-3D6060F837EC}" type="slidenum">
              <a:rPr lang="zh-CN" altLang="en-US" smtClean="0"/>
              <a:pPr>
                <a:defRPr/>
              </a:pPr>
              <a:t>43</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357688" y="285750"/>
            <a:ext cx="4606925" cy="523875"/>
          </a:xfrm>
        </p:spPr>
        <p:txBody>
          <a:bodyPr/>
          <a:lstStyle/>
          <a:p>
            <a:pPr>
              <a:defRPr/>
            </a:pPr>
            <a:r>
              <a:rPr smtClean="0"/>
              <a:t>串讲：存储过程的参数模式</a:t>
            </a:r>
            <a:endParaRPr dirty="0"/>
          </a:p>
        </p:txBody>
      </p:sp>
      <p:sp>
        <p:nvSpPr>
          <p:cNvPr id="160771" name="Rectangle 3"/>
          <p:cNvSpPr>
            <a:spLocks noGrp="1" noChangeArrowheads="1"/>
          </p:cNvSpPr>
          <p:nvPr>
            <p:ph idx="1"/>
          </p:nvPr>
        </p:nvSpPr>
        <p:spPr>
          <a:xfrm>
            <a:off x="784225" y="1214438"/>
            <a:ext cx="7645400" cy="5143500"/>
          </a:xfrm>
        </p:spPr>
        <p:txBody>
          <a:bodyPr/>
          <a:lstStyle/>
          <a:p>
            <a:pPr>
              <a:defRPr/>
            </a:pPr>
            <a:r>
              <a:rPr lang="zh-CN" altLang="en-US" dirty="0" smtClean="0"/>
              <a:t>存储过程传递参数有哪三种模式？</a:t>
            </a:r>
          </a:p>
          <a:p>
            <a:pPr>
              <a:defRPr/>
            </a:pPr>
            <a:endParaRPr lang="en-US" altLang="zh-CN" dirty="0" smtClean="0"/>
          </a:p>
          <a:p>
            <a:pPr>
              <a:defRPr/>
            </a:pPr>
            <a:r>
              <a:rPr lang="en-US" altLang="zh-CN" dirty="0" smtClean="0"/>
              <a:t>IN</a:t>
            </a:r>
          </a:p>
          <a:p>
            <a:pPr lvl="1">
              <a:defRPr/>
            </a:pPr>
            <a:r>
              <a:rPr lang="zh-CN" altLang="en-US" dirty="0" smtClean="0"/>
              <a:t>用于接受调用程序的值</a:t>
            </a:r>
          </a:p>
          <a:p>
            <a:pPr lvl="1">
              <a:defRPr/>
            </a:pPr>
            <a:r>
              <a:rPr lang="zh-CN" altLang="en-US" dirty="0" smtClean="0"/>
              <a:t>默认的参数模式</a:t>
            </a:r>
          </a:p>
          <a:p>
            <a:pPr>
              <a:defRPr/>
            </a:pPr>
            <a:r>
              <a:rPr lang="en-US" altLang="zh-CN" dirty="0" smtClean="0"/>
              <a:t>OUT</a:t>
            </a:r>
          </a:p>
          <a:p>
            <a:pPr lvl="1">
              <a:defRPr/>
            </a:pPr>
            <a:r>
              <a:rPr lang="zh-CN" altLang="en-US" dirty="0" smtClean="0"/>
              <a:t>用于向调用程序返回值 </a:t>
            </a:r>
          </a:p>
          <a:p>
            <a:pPr>
              <a:defRPr/>
            </a:pPr>
            <a:r>
              <a:rPr lang="en-US" altLang="zh-CN" dirty="0" smtClean="0"/>
              <a:t>IN OUT</a:t>
            </a:r>
          </a:p>
          <a:p>
            <a:pPr lvl="1">
              <a:defRPr/>
            </a:pPr>
            <a:r>
              <a:rPr lang="zh-CN" altLang="en-US" dirty="0" smtClean="0"/>
              <a:t>用于接受调用程序的值，并向调用程序返回更新的值</a:t>
            </a:r>
            <a:endParaRPr lang="zh-CN" altLang="en-US" dirty="0"/>
          </a:p>
        </p:txBody>
      </p:sp>
      <p:grpSp>
        <p:nvGrpSpPr>
          <p:cNvPr id="55301" name="组合 4"/>
          <p:cNvGrpSpPr>
            <a:grpSpLocks/>
          </p:cNvGrpSpPr>
          <p:nvPr/>
        </p:nvGrpSpPr>
        <p:grpSpPr bwMode="auto">
          <a:xfrm>
            <a:off x="-32" y="857232"/>
            <a:ext cx="1042987" cy="430212"/>
            <a:chOff x="1500166" y="4929198"/>
            <a:chExt cx="1304670" cy="538539"/>
          </a:xfrm>
        </p:grpSpPr>
        <p:pic>
          <p:nvPicPr>
            <p:cNvPr id="55302" name="Picture 6" descr="E:\设计支持\模板设计\T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66" y="4929198"/>
              <a:ext cx="579048" cy="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929099" y="4966955"/>
              <a:ext cx="875737" cy="50078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sp>
        <p:nvSpPr>
          <p:cNvPr id="9" name="灯片编号占位符 8"/>
          <p:cNvSpPr>
            <a:spLocks noGrp="1"/>
          </p:cNvSpPr>
          <p:nvPr>
            <p:ph type="sldNum" sz="quarter" idx="10"/>
          </p:nvPr>
        </p:nvSpPr>
        <p:spPr/>
        <p:txBody>
          <a:bodyPr/>
          <a:lstStyle/>
          <a:p>
            <a:pPr>
              <a:defRPr/>
            </a:pPr>
            <a:fld id="{9D8A187A-3B3A-4903-8AEF-3D6060F837EC}" type="slidenum">
              <a:rPr lang="zh-CN" altLang="en-US" smtClean="0"/>
              <a:pPr>
                <a:defRPr/>
              </a:pPr>
              <a:t>44</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0771">
                                            <p:txEl>
                                              <p:pRg st="2" end="2"/>
                                            </p:txEl>
                                          </p:spTgt>
                                        </p:tgtEl>
                                        <p:attrNameLst>
                                          <p:attrName>style.visibility</p:attrName>
                                        </p:attrNameLst>
                                      </p:cBhvr>
                                      <p:to>
                                        <p:strVal val="visible"/>
                                      </p:to>
                                    </p:set>
                                    <p:animEffect transition="in" filter="wipe(left)">
                                      <p:cBhvr>
                                        <p:cTn id="7" dur="500"/>
                                        <p:tgtEl>
                                          <p:spTgt spid="160771">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60771">
                                            <p:txEl>
                                              <p:pRg st="3" end="3"/>
                                            </p:txEl>
                                          </p:spTgt>
                                        </p:tgtEl>
                                        <p:attrNameLst>
                                          <p:attrName>style.visibility</p:attrName>
                                        </p:attrNameLst>
                                      </p:cBhvr>
                                      <p:to>
                                        <p:strVal val="visible"/>
                                      </p:to>
                                    </p:set>
                                    <p:animEffect transition="in" filter="wipe(left)">
                                      <p:cBhvr>
                                        <p:cTn id="10" dur="500"/>
                                        <p:tgtEl>
                                          <p:spTgt spid="160771">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60771">
                                            <p:txEl>
                                              <p:pRg st="4" end="4"/>
                                            </p:txEl>
                                          </p:spTgt>
                                        </p:tgtEl>
                                        <p:attrNameLst>
                                          <p:attrName>style.visibility</p:attrName>
                                        </p:attrNameLst>
                                      </p:cBhvr>
                                      <p:to>
                                        <p:strVal val="visible"/>
                                      </p:to>
                                    </p:set>
                                    <p:animEffect transition="in" filter="wipe(left)">
                                      <p:cBhvr>
                                        <p:cTn id="13" dur="500"/>
                                        <p:tgtEl>
                                          <p:spTgt spid="160771">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60771">
                                            <p:txEl>
                                              <p:pRg st="5" end="5"/>
                                            </p:txEl>
                                          </p:spTgt>
                                        </p:tgtEl>
                                        <p:attrNameLst>
                                          <p:attrName>style.visibility</p:attrName>
                                        </p:attrNameLst>
                                      </p:cBhvr>
                                      <p:to>
                                        <p:strVal val="visible"/>
                                      </p:to>
                                    </p:set>
                                    <p:animEffect transition="in" filter="wipe(left)">
                                      <p:cBhvr>
                                        <p:cTn id="16" dur="500"/>
                                        <p:tgtEl>
                                          <p:spTgt spid="160771">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160771">
                                            <p:txEl>
                                              <p:pRg st="6" end="6"/>
                                            </p:txEl>
                                          </p:spTgt>
                                        </p:tgtEl>
                                        <p:attrNameLst>
                                          <p:attrName>style.visibility</p:attrName>
                                        </p:attrNameLst>
                                      </p:cBhvr>
                                      <p:to>
                                        <p:strVal val="visible"/>
                                      </p:to>
                                    </p:set>
                                    <p:animEffect transition="in" filter="wipe(left)">
                                      <p:cBhvr>
                                        <p:cTn id="19" dur="500"/>
                                        <p:tgtEl>
                                          <p:spTgt spid="160771">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160771">
                                            <p:txEl>
                                              <p:pRg st="7" end="7"/>
                                            </p:txEl>
                                          </p:spTgt>
                                        </p:tgtEl>
                                        <p:attrNameLst>
                                          <p:attrName>style.visibility</p:attrName>
                                        </p:attrNameLst>
                                      </p:cBhvr>
                                      <p:to>
                                        <p:strVal val="visible"/>
                                      </p:to>
                                    </p:set>
                                    <p:animEffect transition="in" filter="wipe(left)">
                                      <p:cBhvr>
                                        <p:cTn id="22" dur="500"/>
                                        <p:tgtEl>
                                          <p:spTgt spid="160771">
                                            <p:txEl>
                                              <p:pRg st="7" end="7"/>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160771">
                                            <p:txEl>
                                              <p:pRg st="8" end="8"/>
                                            </p:txEl>
                                          </p:spTgt>
                                        </p:tgtEl>
                                        <p:attrNameLst>
                                          <p:attrName>style.visibility</p:attrName>
                                        </p:attrNameLst>
                                      </p:cBhvr>
                                      <p:to>
                                        <p:strVal val="visible"/>
                                      </p:to>
                                    </p:set>
                                    <p:animEffect transition="in" filter="wipe(left)">
                                      <p:cBhvr>
                                        <p:cTn id="25" dur="500"/>
                                        <p:tgtEl>
                                          <p:spTgt spid="160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835150" y="285750"/>
            <a:ext cx="7129463" cy="523875"/>
          </a:xfrm>
        </p:spPr>
        <p:txBody>
          <a:bodyPr/>
          <a:lstStyle/>
          <a:p>
            <a:pPr>
              <a:defRPr/>
            </a:pPr>
            <a:r>
              <a:rPr dirty="0" smtClean="0"/>
              <a:t>串讲：存储过程的访问权限和删除存储过程</a:t>
            </a:r>
            <a:endParaRPr dirty="0"/>
          </a:p>
        </p:txBody>
      </p:sp>
      <p:sp>
        <p:nvSpPr>
          <p:cNvPr id="121865" name="Rectangle 9"/>
          <p:cNvSpPr>
            <a:spLocks noGrp="1" noChangeArrowheads="1"/>
          </p:cNvSpPr>
          <p:nvPr>
            <p:ph idx="1"/>
          </p:nvPr>
        </p:nvSpPr>
        <p:spPr>
          <a:xfrm>
            <a:off x="784225" y="1214438"/>
            <a:ext cx="7645400" cy="5143500"/>
          </a:xfrm>
        </p:spPr>
        <p:txBody>
          <a:bodyPr/>
          <a:lstStyle/>
          <a:p>
            <a:pPr>
              <a:defRPr/>
            </a:pPr>
            <a:r>
              <a:rPr lang="zh-CN" altLang="en-US" smtClean="0"/>
              <a:t>如何将过程的执行权限授予其他用户？</a:t>
            </a:r>
          </a:p>
          <a:p>
            <a:pPr>
              <a:defRPr/>
            </a:pPr>
            <a:endParaRPr lang="zh-CN" altLang="en-US" smtClean="0"/>
          </a:p>
          <a:p>
            <a:pPr>
              <a:defRPr/>
            </a:pPr>
            <a:endParaRPr lang="zh-CN" altLang="en-US" smtClean="0"/>
          </a:p>
          <a:p>
            <a:pPr>
              <a:defRPr/>
            </a:pPr>
            <a:endParaRPr lang="zh-CN" altLang="en-US" smtClean="0"/>
          </a:p>
          <a:p>
            <a:pPr>
              <a:defRPr/>
            </a:pPr>
            <a:r>
              <a:rPr lang="zh-CN" altLang="en-US" smtClean="0"/>
              <a:t>删除存储过程的语法是什么？</a:t>
            </a:r>
            <a:endParaRPr lang="zh-CN" altLang="en-US" dirty="0"/>
          </a:p>
        </p:txBody>
      </p:sp>
      <p:sp>
        <p:nvSpPr>
          <p:cNvPr id="121859" name="Rectangle 3"/>
          <p:cNvSpPr>
            <a:spLocks noChangeArrowheads="1"/>
          </p:cNvSpPr>
          <p:nvPr/>
        </p:nvSpPr>
        <p:spPr bwMode="auto">
          <a:xfrm>
            <a:off x="1189038" y="2071688"/>
            <a:ext cx="6696075" cy="923925"/>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223838" defTabSz="723900">
              <a:lnSpc>
                <a:spcPct val="150000"/>
              </a:lnSpc>
              <a:buClr>
                <a:schemeClr val="folHlink"/>
              </a:buClr>
              <a:buSzPct val="60000"/>
              <a:tabLst>
                <a:tab pos="444500" algn="l"/>
              </a:tabLst>
              <a:defRPr/>
            </a:pPr>
            <a:r>
              <a:rPr lang="en-US" altLang="zh-CN" b="1" dirty="0">
                <a:ea typeface="宋体" charset="-122"/>
              </a:rPr>
              <a:t>SQL&gt; GRANT EXECUTE ON </a:t>
            </a:r>
            <a:r>
              <a:rPr lang="en-US" altLang="zh-CN" b="1" dirty="0" err="1">
                <a:ea typeface="宋体" charset="-122"/>
              </a:rPr>
              <a:t>find_emp</a:t>
            </a:r>
            <a:r>
              <a:rPr lang="en-US" altLang="zh-CN" b="1" dirty="0">
                <a:ea typeface="宋体" charset="-122"/>
              </a:rPr>
              <a:t> TO MARTIN;</a:t>
            </a:r>
          </a:p>
          <a:p>
            <a:pPr lvl="1" indent="-223838" defTabSz="723900">
              <a:lnSpc>
                <a:spcPct val="150000"/>
              </a:lnSpc>
              <a:buClr>
                <a:schemeClr val="folHlink"/>
              </a:buClr>
              <a:buSzPct val="60000"/>
              <a:tabLst>
                <a:tab pos="444500" algn="l"/>
              </a:tabLst>
              <a:defRPr/>
            </a:pPr>
            <a:r>
              <a:rPr lang="en-US" altLang="zh-CN" b="1" dirty="0">
                <a:ea typeface="宋体" charset="-122"/>
              </a:rPr>
              <a:t>SQL&gt; GRANT EXECUTE ON swap TO PUBLIC;</a:t>
            </a:r>
          </a:p>
        </p:txBody>
      </p:sp>
      <p:sp>
        <p:nvSpPr>
          <p:cNvPr id="121866" name="Rectangle 10"/>
          <p:cNvSpPr>
            <a:spLocks noChangeArrowheads="1"/>
          </p:cNvSpPr>
          <p:nvPr/>
        </p:nvSpPr>
        <p:spPr bwMode="auto">
          <a:xfrm>
            <a:off x="1214438" y="4786313"/>
            <a:ext cx="6696075" cy="369887"/>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buClr>
                <a:schemeClr val="folHlink"/>
              </a:buClr>
              <a:buSzPct val="60000"/>
              <a:tabLst>
                <a:tab pos="444500" algn="l"/>
              </a:tabLst>
              <a:defRPr/>
            </a:pPr>
            <a:r>
              <a:rPr lang="en-US" altLang="zh-CN" b="1" dirty="0">
                <a:ea typeface="黑体" pitchFamily="2" charset="-122"/>
              </a:rPr>
              <a:t>DROP PROCEDURE </a:t>
            </a:r>
            <a:r>
              <a:rPr lang="en-US" altLang="zh-CN" b="1" dirty="0" err="1">
                <a:ea typeface="黑体" pitchFamily="2" charset="-122"/>
              </a:rPr>
              <a:t>procedure_name</a:t>
            </a:r>
            <a:r>
              <a:rPr lang="en-US" altLang="zh-CN" b="1" dirty="0">
                <a:ea typeface="黑体" pitchFamily="2" charset="-122"/>
              </a:rPr>
              <a:t>;</a:t>
            </a:r>
          </a:p>
        </p:txBody>
      </p:sp>
      <p:grpSp>
        <p:nvGrpSpPr>
          <p:cNvPr id="2" name="组合 6"/>
          <p:cNvGrpSpPr>
            <a:grpSpLocks/>
          </p:cNvGrpSpPr>
          <p:nvPr/>
        </p:nvGrpSpPr>
        <p:grpSpPr bwMode="auto">
          <a:xfrm>
            <a:off x="142875" y="4000500"/>
            <a:ext cx="1087438" cy="433388"/>
            <a:chOff x="3428992" y="5018401"/>
            <a:chExt cx="1358500" cy="541292"/>
          </a:xfrm>
        </p:grpSpPr>
        <p:pic>
          <p:nvPicPr>
            <p:cNvPr id="56331"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2" y="5072074"/>
              <a:ext cx="528254" cy="487619"/>
            </a:xfrm>
            <a:prstGeom prst="rect">
              <a:avLst/>
            </a:pr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10913" y="5018401"/>
              <a:ext cx="876579" cy="499654"/>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语法</a:t>
              </a:r>
            </a:p>
          </p:txBody>
        </p:sp>
      </p:grpSp>
      <p:grpSp>
        <p:nvGrpSpPr>
          <p:cNvPr id="56328" name="组合 13"/>
          <p:cNvGrpSpPr>
            <a:grpSpLocks/>
          </p:cNvGrpSpPr>
          <p:nvPr/>
        </p:nvGrpSpPr>
        <p:grpSpPr bwMode="auto">
          <a:xfrm>
            <a:off x="214313" y="857250"/>
            <a:ext cx="1042987" cy="487363"/>
            <a:chOff x="5500694" y="2285992"/>
            <a:chExt cx="1304670" cy="609977"/>
          </a:xfrm>
        </p:grpSpPr>
        <p:pic>
          <p:nvPicPr>
            <p:cNvPr id="56329" name="Picture 5" descr="E:\设计支持\模板设计\W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0694" y="2285992"/>
              <a:ext cx="518095" cy="52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5929627" y="2395272"/>
              <a:ext cx="875737" cy="500697"/>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问题</a:t>
              </a:r>
            </a:p>
          </p:txBody>
        </p:sp>
      </p:grpSp>
      <p:sp>
        <p:nvSpPr>
          <p:cNvPr id="13" name="灯片编号占位符 12"/>
          <p:cNvSpPr>
            <a:spLocks noGrp="1"/>
          </p:cNvSpPr>
          <p:nvPr>
            <p:ph type="sldNum" sz="quarter" idx="10"/>
          </p:nvPr>
        </p:nvSpPr>
        <p:spPr/>
        <p:txBody>
          <a:bodyPr/>
          <a:lstStyle/>
          <a:p>
            <a:pPr>
              <a:defRPr/>
            </a:pPr>
            <a:fld id="{9D8A187A-3B3A-4903-8AEF-3D6060F837EC}" type="slidenum">
              <a:rPr lang="zh-CN" altLang="en-US" smtClean="0"/>
              <a:pPr>
                <a:defRPr/>
              </a:pPr>
              <a:t>45</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wipe(left)">
                                      <p:cBhvr>
                                        <p:cTn id="7" dur="1000"/>
                                        <p:tgtEl>
                                          <p:spTgt spid="121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21866"/>
                                        </p:tgtEl>
                                        <p:attrNameLst>
                                          <p:attrName>style.visibility</p:attrName>
                                        </p:attrNameLst>
                                      </p:cBhvr>
                                      <p:to>
                                        <p:strVal val="visible"/>
                                      </p:to>
                                    </p:set>
                                    <p:animEffect transition="in" filter="wipe(left)">
                                      <p:cBhvr>
                                        <p:cTn id="16" dur="10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57688" y="285750"/>
            <a:ext cx="4606925" cy="523875"/>
          </a:xfrm>
        </p:spPr>
        <p:txBody>
          <a:bodyPr/>
          <a:lstStyle/>
          <a:p>
            <a:pPr>
              <a:defRPr/>
            </a:pPr>
            <a:r>
              <a:rPr smtClean="0"/>
              <a:t>串讲：存储过程编写规范</a:t>
            </a:r>
            <a:endParaRPr dirty="0"/>
          </a:p>
        </p:txBody>
      </p:sp>
      <p:graphicFrame>
        <p:nvGraphicFramePr>
          <p:cNvPr id="5" name="图示 4"/>
          <p:cNvGraphicFramePr/>
          <p:nvPr/>
        </p:nvGraphicFramePr>
        <p:xfrm>
          <a:off x="1500166" y="1142984"/>
          <a:ext cx="6405586" cy="507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组合 14"/>
          <p:cNvGrpSpPr>
            <a:grpSpLocks/>
          </p:cNvGrpSpPr>
          <p:nvPr/>
        </p:nvGrpSpPr>
        <p:grpSpPr bwMode="auto">
          <a:xfrm>
            <a:off x="2286000" y="6215063"/>
            <a:ext cx="4572000" cy="428625"/>
            <a:chOff x="3143240" y="5143512"/>
            <a:chExt cx="4572032"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57356" name="Picture 8" descr="说话气泡ne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40" y="5183074"/>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962396" y="5187962"/>
              <a:ext cx="327344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9</a:t>
              </a:r>
              <a:r>
                <a:rPr lang="zh-CN" altLang="en-US" sz="1600" b="1" spc="300" dirty="0">
                  <a:solidFill>
                    <a:srgbClr val="FBFFFE"/>
                  </a:solidFill>
                  <a:latin typeface="微软雅黑" pitchFamily="34" charset="-122"/>
                  <a:ea typeface="微软雅黑" pitchFamily="34" charset="-122"/>
                </a:rPr>
                <a:t>：规范化存储过程</a:t>
              </a:r>
            </a:p>
          </p:txBody>
        </p:sp>
      </p:grpSp>
      <p:sp>
        <p:nvSpPr>
          <p:cNvPr id="10" name="灯片编号占位符 9"/>
          <p:cNvSpPr>
            <a:spLocks noGrp="1"/>
          </p:cNvSpPr>
          <p:nvPr>
            <p:ph type="sldNum" sz="quarter" idx="10"/>
          </p:nvPr>
        </p:nvSpPr>
        <p:spPr/>
        <p:txBody>
          <a:bodyPr/>
          <a:lstStyle/>
          <a:p>
            <a:pPr>
              <a:defRPr/>
            </a:pPr>
            <a:fld id="{9D8A187A-3B3A-4903-8AEF-3D6060F837EC}" type="slidenum">
              <a:rPr lang="zh-CN" altLang="en-US" smtClean="0"/>
              <a:pPr>
                <a:defRPr/>
              </a:pPr>
              <a:t>46</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55875" y="285750"/>
            <a:ext cx="6408738" cy="523875"/>
          </a:xfrm>
        </p:spPr>
        <p:txBody>
          <a:bodyPr/>
          <a:lstStyle/>
          <a:p>
            <a:pPr>
              <a:defRPr/>
            </a:pPr>
            <a:r>
              <a:rPr dirty="0" smtClean="0"/>
              <a:t>学员操作</a:t>
            </a:r>
            <a:r>
              <a:rPr lang="en-US" altLang="zh-CN" dirty="0" smtClean="0"/>
              <a:t>—</a:t>
            </a:r>
            <a:r>
              <a:rPr dirty="0" smtClean="0"/>
              <a:t>使用存储过程技术完善需求</a:t>
            </a:r>
            <a:endParaRPr dirty="0"/>
          </a:p>
        </p:txBody>
      </p:sp>
      <p:sp>
        <p:nvSpPr>
          <p:cNvPr id="2" name="内容占位符 1"/>
          <p:cNvSpPr>
            <a:spLocks noGrp="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根据输入的员工编号，解雇相应的员工</a:t>
            </a:r>
          </a:p>
          <a:p>
            <a:pPr lvl="1">
              <a:defRPr/>
            </a:pPr>
            <a:r>
              <a:rPr lang="zh-CN" altLang="en-US" dirty="0" smtClean="0"/>
              <a:t>创建输出参数为薪水集合的存储过程，调用并显示所有员工薪水</a:t>
            </a:r>
            <a:endParaRPr lang="en-US" altLang="zh-CN" dirty="0" smtClean="0"/>
          </a:p>
          <a:p>
            <a:pPr lvl="1">
              <a:defRPr/>
            </a:pPr>
            <a:r>
              <a:rPr lang="zh-CN" altLang="en-US" dirty="0" smtClean="0"/>
              <a:t>要求：存储过程输出参数为薪水集合</a:t>
            </a:r>
            <a:endParaRPr lang="en-US" altLang="zh-CN" dirty="0" smtClean="0"/>
          </a:p>
          <a:p>
            <a:pPr>
              <a:defRPr/>
            </a:pPr>
            <a:r>
              <a:rPr lang="zh-CN" altLang="en-US" dirty="0" smtClean="0"/>
              <a:t>使用游标作为输出参数</a:t>
            </a:r>
          </a:p>
          <a:p>
            <a:pPr lvl="1">
              <a:defRPr/>
            </a:pPr>
            <a:r>
              <a:rPr lang="en-US" dirty="0" smtClean="0"/>
              <a:t>	SYS_REFCURSOR</a:t>
            </a:r>
            <a:r>
              <a:rPr lang="zh-CN" altLang="en-US" dirty="0" smtClean="0"/>
              <a:t>类型是</a:t>
            </a:r>
            <a:r>
              <a:rPr lang="en-US" dirty="0" smtClean="0"/>
              <a:t>Oracle</a:t>
            </a:r>
            <a:r>
              <a:rPr lang="zh-CN" altLang="en-US" dirty="0" smtClean="0"/>
              <a:t>提供的系统游标类型</a:t>
            </a:r>
            <a:endParaRPr lang="en-US" altLang="zh-CN" dirty="0" smtClean="0"/>
          </a:p>
          <a:p>
            <a:pPr>
              <a:defRPr/>
            </a:pPr>
            <a:endParaRPr lang="zh-CN" altLang="en-US" dirty="0" smtClean="0"/>
          </a:p>
        </p:txBody>
      </p:sp>
      <p:grpSp>
        <p:nvGrpSpPr>
          <p:cNvPr id="58373" name="组合 66"/>
          <p:cNvGrpSpPr>
            <a:grpSpLocks/>
          </p:cNvGrpSpPr>
          <p:nvPr/>
        </p:nvGrpSpPr>
        <p:grpSpPr bwMode="auto">
          <a:xfrm>
            <a:off x="114300" y="871538"/>
            <a:ext cx="928688" cy="406400"/>
            <a:chOff x="3786182" y="1192962"/>
            <a:chExt cx="928694" cy="406350"/>
          </a:xfrm>
        </p:grpSpPr>
        <p:sp>
          <p:nvSpPr>
            <p:cNvPr id="10" name="TextBox 9"/>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58384"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10"/>
          <p:cNvGrpSpPr>
            <a:grpSpLocks/>
          </p:cNvGrpSpPr>
          <p:nvPr/>
        </p:nvGrpSpPr>
        <p:grpSpPr bwMode="auto">
          <a:xfrm>
            <a:off x="71438" y="3214688"/>
            <a:ext cx="985837" cy="461962"/>
            <a:chOff x="3786182" y="3824735"/>
            <a:chExt cx="986585" cy="461521"/>
          </a:xfrm>
        </p:grpSpPr>
        <p:sp>
          <p:nvSpPr>
            <p:cNvPr id="13" name="TextBox 12"/>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58382" name="Picture 2" descr="C:\Users\meng.zhang\Desktop\ACCP7.0模版图标规范\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AutoShape 5"/>
          <p:cNvSpPr>
            <a:spLocks noChangeArrowheads="1"/>
          </p:cNvSpPr>
          <p:nvPr/>
        </p:nvSpPr>
        <p:spPr bwMode="auto">
          <a:xfrm>
            <a:off x="1643063" y="4714875"/>
            <a:ext cx="5072062" cy="178593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fr-FR" sz="1600" b="1" dirty="0">
                <a:latin typeface="+mn-lt"/>
                <a:ea typeface="宋体" charset="-122"/>
              </a:rPr>
              <a:t>CREATE OR REPLACE PROCEDURE get_sals</a:t>
            </a:r>
          </a:p>
          <a:p>
            <a:pPr>
              <a:defRPr/>
            </a:pPr>
            <a:r>
              <a:rPr lang="fr-FR" sz="1600" b="1" dirty="0">
                <a:latin typeface="+mn-lt"/>
                <a:ea typeface="宋体" charset="-122"/>
              </a:rPr>
              <a:t>           (cur_salary OUT SYS_REFCURSOR) </a:t>
            </a:r>
          </a:p>
          <a:p>
            <a:pPr>
              <a:defRPr/>
            </a:pPr>
            <a:r>
              <a:rPr lang="fr-FR" sz="1600" b="1" dirty="0">
                <a:latin typeface="+mn-lt"/>
                <a:ea typeface="宋体" charset="-122"/>
              </a:rPr>
              <a:t>AS</a:t>
            </a:r>
            <a:endParaRPr lang="zh-CN" altLang="en-US" sz="1600" b="1" dirty="0">
              <a:latin typeface="+mn-lt"/>
              <a:ea typeface="宋体" charset="-122"/>
            </a:endParaRPr>
          </a:p>
          <a:p>
            <a:pPr>
              <a:defRPr/>
            </a:pPr>
            <a:r>
              <a:rPr lang="fr-FR" sz="1600" b="1" dirty="0">
                <a:latin typeface="+mn-lt"/>
                <a:ea typeface="宋体" charset="-122"/>
              </a:rPr>
              <a:t>BEGIN</a:t>
            </a:r>
            <a:endParaRPr lang="zh-CN" altLang="en-US" sz="1600" b="1" dirty="0">
              <a:latin typeface="+mn-lt"/>
              <a:ea typeface="宋体" charset="-122"/>
            </a:endParaRPr>
          </a:p>
          <a:p>
            <a:pPr>
              <a:defRPr/>
            </a:pPr>
            <a:r>
              <a:rPr lang="fr-FR" sz="1600" b="1" dirty="0">
                <a:latin typeface="+mn-lt"/>
                <a:ea typeface="宋体" charset="-122"/>
              </a:rPr>
              <a:t>       OPEN cur_salary FOR</a:t>
            </a:r>
            <a:endParaRPr lang="zh-CN" altLang="en-US" sz="1600" b="1" dirty="0">
              <a:latin typeface="+mn-lt"/>
              <a:ea typeface="宋体" charset="-122"/>
            </a:endParaRPr>
          </a:p>
          <a:p>
            <a:pPr>
              <a:defRPr/>
            </a:pPr>
            <a:r>
              <a:rPr lang="fr-FR" sz="1600" b="1" dirty="0">
                <a:latin typeface="+mn-lt"/>
                <a:ea typeface="宋体" charset="-122"/>
              </a:rPr>
              <a:t>             SELECT empno,sal FROM emp;</a:t>
            </a:r>
            <a:endParaRPr lang="zh-CN" altLang="en-US" sz="1600" b="1" dirty="0">
              <a:latin typeface="+mn-lt"/>
              <a:ea typeface="宋体" charset="-122"/>
            </a:endParaRPr>
          </a:p>
          <a:p>
            <a:pPr>
              <a:defRPr/>
            </a:pPr>
            <a:r>
              <a:rPr lang="fr-FR" sz="1600" b="1" dirty="0">
                <a:latin typeface="+mn-lt"/>
                <a:ea typeface="宋体" charset="-122"/>
              </a:rPr>
              <a:t>END;</a:t>
            </a:r>
            <a:endParaRPr lang="zh-CN" altLang="en-US" sz="1600" b="1" dirty="0">
              <a:latin typeface="+mn-lt"/>
              <a:ea typeface="宋体" charset="-122"/>
            </a:endParaRPr>
          </a:p>
        </p:txBody>
      </p:sp>
      <p:grpSp>
        <p:nvGrpSpPr>
          <p:cNvPr id="6" name="组合 19"/>
          <p:cNvGrpSpPr>
            <a:grpSpLocks/>
          </p:cNvGrpSpPr>
          <p:nvPr/>
        </p:nvGrpSpPr>
        <p:grpSpPr bwMode="auto">
          <a:xfrm>
            <a:off x="2928938" y="6500813"/>
            <a:ext cx="2786062" cy="428625"/>
            <a:chOff x="3714744" y="5143512"/>
            <a:chExt cx="2786082" cy="428628"/>
          </a:xfrm>
        </p:grpSpPr>
        <p:sp>
          <p:nvSpPr>
            <p:cNvPr id="17" name="圆角矩形 16"/>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20</a:t>
              </a:r>
              <a:r>
                <a:rPr lang="zh-CN" altLang="en-US" sz="1600" b="1" spc="300" dirty="0">
                  <a:solidFill>
                    <a:srgbClr val="FBFFFE"/>
                  </a:solidFill>
                  <a:latin typeface="微软雅黑" pitchFamily="34" charset="-122"/>
                  <a:ea typeface="微软雅黑" pitchFamily="34" charset="-122"/>
                </a:rPr>
                <a:t>分钟</a:t>
              </a:r>
            </a:p>
          </p:txBody>
        </p:sp>
      </p:grpSp>
      <p:sp>
        <p:nvSpPr>
          <p:cNvPr id="16" name="灯片编号占位符 15"/>
          <p:cNvSpPr>
            <a:spLocks noGrp="1"/>
          </p:cNvSpPr>
          <p:nvPr>
            <p:ph type="sldNum" sz="quarter" idx="10"/>
          </p:nvPr>
        </p:nvSpPr>
        <p:spPr/>
        <p:txBody>
          <a:bodyPr/>
          <a:lstStyle/>
          <a:p>
            <a:pPr>
              <a:defRPr/>
            </a:pPr>
            <a:fld id="{9D8A187A-3B3A-4903-8AEF-3D6060F837EC}" type="slidenum">
              <a:rPr lang="zh-CN" altLang="en-US" smtClean="0"/>
              <a:pPr>
                <a:defRPr/>
              </a:pPr>
              <a:t>47</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Effect transition="in" filter="wipe(left)">
                                      <p:cBhvr>
                                        <p:cTn id="11" dur="500"/>
                                        <p:tgtEl>
                                          <p:spTgt spid="2">
                                            <p:txEl>
                                              <p:pRg st="4" end="4"/>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animEffect transition="in" filter="wipe(left)">
                                      <p:cBhvr>
                                        <p:cTn id="14" dur="500"/>
                                        <p:tgtEl>
                                          <p:spTgt spid="2">
                                            <p:txEl>
                                              <p:pRg st="5" end="5"/>
                                            </p:txEl>
                                          </p:spTgt>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nodeType="afterGroup">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724525" y="285750"/>
            <a:ext cx="3240088"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59397"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9399" name="组合 7"/>
            <p:cNvGrpSpPr>
              <a:grpSpLocks/>
            </p:cNvGrpSpPr>
            <p:nvPr/>
          </p:nvGrpSpPr>
          <p:grpSpPr bwMode="auto">
            <a:xfrm>
              <a:off x="1923997" y="3214688"/>
              <a:ext cx="5862712" cy="2058988"/>
              <a:chOff x="2066281" y="2227264"/>
              <a:chExt cx="5862790" cy="2059017"/>
            </a:xfrm>
          </p:grpSpPr>
          <p:grpSp>
            <p:nvGrpSpPr>
              <p:cNvPr id="59400"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9405"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9401"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9D8A187A-3B3A-4903-8AEF-3D6060F837EC}" type="slidenum">
              <a:rPr lang="zh-CN" altLang="en-US" smtClean="0"/>
              <a:pPr>
                <a:defRPr/>
              </a:pPr>
              <a:t>48</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0788" y="285750"/>
            <a:ext cx="2663825" cy="523875"/>
          </a:xfrm>
        </p:spPr>
        <p:txBody>
          <a:bodyPr/>
          <a:lstStyle/>
          <a:p>
            <a:pPr>
              <a:defRPr/>
            </a:pPr>
            <a:r>
              <a:rPr smtClean="0"/>
              <a:t>翻转课堂总结</a:t>
            </a:r>
            <a:endParaRPr dirty="0"/>
          </a:p>
        </p:txBody>
      </p:sp>
      <p:sp>
        <p:nvSpPr>
          <p:cNvPr id="3" name="内容占位符 2"/>
          <p:cNvSpPr>
            <a:spLocks noGrp="1"/>
          </p:cNvSpPr>
          <p:nvPr>
            <p:ph idx="1"/>
          </p:nvPr>
        </p:nvSpPr>
        <p:spPr>
          <a:xfrm>
            <a:off x="784225" y="1214438"/>
            <a:ext cx="7645400" cy="5143500"/>
          </a:xfrm>
        </p:spPr>
        <p:txBody>
          <a:bodyPr/>
          <a:lstStyle/>
          <a:p>
            <a:pPr>
              <a:defRPr/>
            </a:pPr>
            <a:r>
              <a:rPr lang="en-US" altLang="zh-CN" dirty="0" smtClean="0"/>
              <a:t>PL/SQL </a:t>
            </a:r>
            <a:r>
              <a:rPr lang="zh-CN" altLang="en-US" dirty="0" smtClean="0"/>
              <a:t>是过程语言与结构化查询语言结合而成的编程语言</a:t>
            </a:r>
          </a:p>
          <a:p>
            <a:pPr lvl="1">
              <a:defRPr/>
            </a:pPr>
            <a:r>
              <a:rPr lang="en-US" altLang="zh-CN" dirty="0" smtClean="0"/>
              <a:t>PL/SQL </a:t>
            </a:r>
            <a:r>
              <a:rPr lang="zh-CN" altLang="en-US" dirty="0" smtClean="0"/>
              <a:t>块由声明部分、可执行部分和异常处理部分组成</a:t>
            </a:r>
          </a:p>
          <a:p>
            <a:pPr lvl="1">
              <a:defRPr/>
            </a:pPr>
            <a:r>
              <a:rPr lang="en-US" altLang="zh-CN" dirty="0" smtClean="0"/>
              <a:t>PL/SQL </a:t>
            </a:r>
            <a:r>
              <a:rPr lang="zh-CN" altLang="en-US" dirty="0" smtClean="0"/>
              <a:t>数据类型包括标量数据类型、</a:t>
            </a:r>
            <a:r>
              <a:rPr lang="en-US" altLang="zh-CN" dirty="0" smtClean="0"/>
              <a:t>LOB </a:t>
            </a:r>
            <a:r>
              <a:rPr lang="zh-CN" altLang="en-US" dirty="0" smtClean="0"/>
              <a:t>数据类型和属性类型</a:t>
            </a:r>
          </a:p>
          <a:p>
            <a:pPr lvl="1">
              <a:defRPr/>
            </a:pPr>
            <a:r>
              <a:rPr lang="zh-CN" altLang="en-US" dirty="0" smtClean="0"/>
              <a:t>控制结构包括条件控制、循环控制和顺序控制 </a:t>
            </a:r>
          </a:p>
          <a:p>
            <a:pPr>
              <a:defRPr/>
            </a:pPr>
            <a:r>
              <a:rPr lang="zh-CN" altLang="en-US" dirty="0" smtClean="0"/>
              <a:t>运行时出现的错误叫做异常</a:t>
            </a:r>
          </a:p>
          <a:p>
            <a:pPr lvl="1">
              <a:defRPr/>
            </a:pPr>
            <a:r>
              <a:rPr lang="zh-CN" altLang="en-US" dirty="0" smtClean="0"/>
              <a:t>异常可以分为预定义异常和用户定义的异常</a:t>
            </a:r>
            <a:endParaRPr lang="en-US" altLang="zh-CN" dirty="0" smtClean="0"/>
          </a:p>
        </p:txBody>
      </p:sp>
      <p:sp>
        <p:nvSpPr>
          <p:cNvPr id="5" name="灯片编号占位符 4"/>
          <p:cNvSpPr>
            <a:spLocks noGrp="1"/>
          </p:cNvSpPr>
          <p:nvPr>
            <p:ph type="sldNum" sz="quarter" idx="10"/>
          </p:nvPr>
        </p:nvSpPr>
        <p:spPr/>
        <p:txBody>
          <a:bodyPr/>
          <a:lstStyle/>
          <a:p>
            <a:pPr>
              <a:defRPr/>
            </a:pPr>
            <a:fld id="{9D8A187A-3B3A-4903-8AEF-3D6060F837EC}" type="slidenum">
              <a:rPr lang="zh-CN" altLang="en-US" smtClean="0"/>
              <a:pPr>
                <a:defRPr/>
              </a:pPr>
              <a:t>49</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164388" y="285750"/>
            <a:ext cx="1800225" cy="523875"/>
          </a:xfrm>
        </p:spPr>
        <p:txBody>
          <a:bodyPr/>
          <a:lstStyle/>
          <a:p>
            <a:pPr>
              <a:defRPr/>
            </a:pPr>
            <a:r>
              <a:rPr smtClean="0"/>
              <a:t>本章任务</a:t>
            </a:r>
            <a:endParaRPr dirty="0" smtClean="0"/>
          </a:p>
        </p:txBody>
      </p:sp>
      <p:sp>
        <p:nvSpPr>
          <p:cNvPr id="481282" name="Rectangle 2"/>
          <p:cNvSpPr>
            <a:spLocks noGrp="1" noChangeArrowheads="1"/>
          </p:cNvSpPr>
          <p:nvPr>
            <p:ph idx="1"/>
          </p:nvPr>
        </p:nvSpPr>
        <p:spPr>
          <a:xfrm>
            <a:off x="784225" y="1214438"/>
            <a:ext cx="7645400" cy="5143500"/>
          </a:xfrm>
        </p:spPr>
        <p:txBody>
          <a:bodyPr/>
          <a:lstStyle/>
          <a:p>
            <a:pPr>
              <a:defRPr/>
            </a:pPr>
            <a:r>
              <a:rPr lang="en-US" altLang="zh-CN" smtClean="0"/>
              <a:t>PL/SQL</a:t>
            </a:r>
            <a:r>
              <a:rPr lang="zh-CN" altLang="en-US" smtClean="0"/>
              <a:t>基础知识综合练习</a:t>
            </a:r>
            <a:endParaRPr lang="en-US" altLang="zh-CN" smtClean="0"/>
          </a:p>
          <a:p>
            <a:pPr lvl="1">
              <a:defRPr/>
            </a:pPr>
            <a:r>
              <a:rPr lang="zh-CN" altLang="en-US" smtClean="0"/>
              <a:t>计算个人所交税款</a:t>
            </a:r>
            <a:endParaRPr lang="en-US" altLang="zh-CN" smtClean="0"/>
          </a:p>
          <a:p>
            <a:pPr lvl="1">
              <a:defRPr/>
            </a:pPr>
            <a:r>
              <a:rPr lang="zh-CN" altLang="en-US" smtClean="0"/>
              <a:t>计算个人发放奖金金额</a:t>
            </a:r>
            <a:endParaRPr lang="en-US" altLang="zh-CN" smtClean="0"/>
          </a:p>
          <a:p>
            <a:pPr lvl="1">
              <a:defRPr/>
            </a:pPr>
            <a:r>
              <a:rPr lang="zh-CN" altLang="en-US" smtClean="0"/>
              <a:t>计算个人所在工资级别</a:t>
            </a:r>
            <a:endParaRPr lang="en-US" altLang="zh-CN" smtClean="0"/>
          </a:p>
          <a:p>
            <a:pPr lvl="1">
              <a:defRPr/>
            </a:pPr>
            <a:r>
              <a:rPr lang="zh-CN" altLang="en-US" smtClean="0"/>
              <a:t>完成修改个人工资</a:t>
            </a:r>
          </a:p>
          <a:p>
            <a:pPr>
              <a:defRPr/>
            </a:pPr>
            <a:r>
              <a:rPr lang="zh-CN" altLang="en-US" smtClean="0"/>
              <a:t>使用预定义异常完善员工查询信息功能</a:t>
            </a:r>
          </a:p>
          <a:p>
            <a:pPr>
              <a:defRPr/>
            </a:pPr>
            <a:r>
              <a:rPr lang="zh-CN" altLang="en-US" smtClean="0"/>
              <a:t>使用显式游标技术完善修改员工奖金业务需求</a:t>
            </a:r>
          </a:p>
          <a:p>
            <a:pPr>
              <a:defRPr/>
            </a:pPr>
            <a:r>
              <a:rPr lang="zh-CN" altLang="en-US" smtClean="0"/>
              <a:t>使用存储过程实现查看所有员工薪水业务需求</a:t>
            </a:r>
            <a:endParaRPr lang="zh-CN" altLang="en-US" dirty="0" smtClean="0"/>
          </a:p>
        </p:txBody>
      </p:sp>
      <p:sp>
        <p:nvSpPr>
          <p:cNvPr id="5" name="灯片编号占位符 4"/>
          <p:cNvSpPr>
            <a:spLocks noGrp="1"/>
          </p:cNvSpPr>
          <p:nvPr>
            <p:ph type="sldNum" sz="quarter" idx="10"/>
          </p:nvPr>
        </p:nvSpPr>
        <p:spPr/>
        <p:txBody>
          <a:bodyPr/>
          <a:lstStyle/>
          <a:p>
            <a:pPr>
              <a:defRPr/>
            </a:pPr>
            <a:fld id="{9D8A187A-3B3A-4903-8AEF-3D6060F837EC}" type="slidenum">
              <a:rPr lang="zh-CN" altLang="en-US" smtClean="0"/>
              <a:pPr>
                <a:defRPr/>
              </a:pPr>
              <a:t>5</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372225" y="285750"/>
            <a:ext cx="2592388" cy="523875"/>
          </a:xfrm>
        </p:spPr>
        <p:txBody>
          <a:bodyPr/>
          <a:lstStyle/>
          <a:p>
            <a:pPr>
              <a:defRPr/>
            </a:pPr>
            <a:r>
              <a:rPr smtClean="0"/>
              <a:t>翻转课堂总结</a:t>
            </a:r>
            <a:endParaRPr dirty="0"/>
          </a:p>
        </p:txBody>
      </p:sp>
      <p:sp>
        <p:nvSpPr>
          <p:cNvPr id="2" name="内容占位符 1"/>
          <p:cNvSpPr>
            <a:spLocks noGrp="1"/>
          </p:cNvSpPr>
          <p:nvPr>
            <p:ph idx="1"/>
          </p:nvPr>
        </p:nvSpPr>
        <p:spPr>
          <a:xfrm>
            <a:off x="784225" y="1214438"/>
            <a:ext cx="7645400" cy="5143500"/>
          </a:xfrm>
        </p:spPr>
        <p:txBody>
          <a:bodyPr/>
          <a:lstStyle/>
          <a:p>
            <a:pPr>
              <a:defRPr/>
            </a:pPr>
            <a:r>
              <a:rPr lang="zh-CN" altLang="en-US" dirty="0" smtClean="0"/>
              <a:t>游标用于处理查询结果集中的数据</a:t>
            </a:r>
            <a:endParaRPr lang="en-US" dirty="0" smtClean="0"/>
          </a:p>
          <a:p>
            <a:pPr lvl="1">
              <a:defRPr/>
            </a:pPr>
            <a:r>
              <a:rPr lang="zh-CN" altLang="en-US" dirty="0" smtClean="0"/>
              <a:t>显式游标用于处理返回多行的查询</a:t>
            </a:r>
          </a:p>
          <a:p>
            <a:pPr lvl="1">
              <a:defRPr/>
            </a:pPr>
            <a:r>
              <a:rPr lang="zh-CN" altLang="en-US" dirty="0" smtClean="0"/>
              <a:t>显式游标可以删除和更新活动集中的行</a:t>
            </a:r>
          </a:p>
          <a:p>
            <a:pPr lvl="1">
              <a:defRPr/>
            </a:pPr>
            <a:r>
              <a:rPr lang="zh-CN" altLang="en-US" dirty="0" smtClean="0"/>
              <a:t>要处理结果集中所有记录时，可使用循环游标</a:t>
            </a:r>
          </a:p>
          <a:p>
            <a:pPr>
              <a:defRPr/>
            </a:pPr>
            <a:r>
              <a:rPr lang="zh-CN" altLang="en-US" dirty="0" smtClean="0"/>
              <a:t>子程序是命名的 </a:t>
            </a:r>
            <a:r>
              <a:rPr lang="en-US" altLang="zh-CN" dirty="0" smtClean="0"/>
              <a:t>PL/SQL </a:t>
            </a:r>
            <a:r>
              <a:rPr lang="zh-CN" altLang="en-US" dirty="0" smtClean="0"/>
              <a:t>块，可带参数并可在需要时随时调用</a:t>
            </a:r>
          </a:p>
          <a:p>
            <a:pPr lvl="1">
              <a:defRPr/>
            </a:pPr>
            <a:r>
              <a:rPr lang="zh-CN" altLang="en-US" dirty="0" smtClean="0"/>
              <a:t>有两种类型的</a:t>
            </a:r>
            <a:r>
              <a:rPr lang="en-US" altLang="zh-CN" dirty="0" smtClean="0"/>
              <a:t>PL/SQL</a:t>
            </a:r>
            <a:r>
              <a:rPr lang="zh-CN" altLang="en-US" dirty="0" smtClean="0"/>
              <a:t>子程序，即过程和函数</a:t>
            </a:r>
          </a:p>
          <a:p>
            <a:pPr lvl="1">
              <a:defRPr/>
            </a:pPr>
            <a:r>
              <a:rPr lang="zh-CN" altLang="en-US" dirty="0" smtClean="0"/>
              <a:t>过程用户执行特定的任务</a:t>
            </a:r>
          </a:p>
          <a:p>
            <a:pPr>
              <a:defRPr/>
            </a:pPr>
            <a:endParaRPr lang="zh-CN" altLang="en-US" dirty="0" smtClean="0"/>
          </a:p>
          <a:p>
            <a:pPr>
              <a:defRPr/>
            </a:pPr>
            <a:endParaRPr lang="zh-CN" altLang="en-US" dirty="0"/>
          </a:p>
        </p:txBody>
      </p:sp>
      <p:sp>
        <p:nvSpPr>
          <p:cNvPr id="5" name="灯片编号占位符 4"/>
          <p:cNvSpPr>
            <a:spLocks noGrp="1"/>
          </p:cNvSpPr>
          <p:nvPr>
            <p:ph type="sldNum" sz="quarter" idx="10"/>
          </p:nvPr>
        </p:nvSpPr>
        <p:spPr/>
        <p:txBody>
          <a:bodyPr/>
          <a:lstStyle/>
          <a:p>
            <a:pPr>
              <a:defRPr/>
            </a:pPr>
            <a:fld id="{9D8A187A-3B3A-4903-8AEF-3D6060F837EC}" type="slidenum">
              <a:rPr lang="zh-CN" altLang="en-US" smtClean="0"/>
              <a:pPr>
                <a:defRPr/>
              </a:pPr>
              <a:t>50</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84225" y="1214438"/>
            <a:ext cx="7645400" cy="5143500"/>
          </a:xfrm>
        </p:spPr>
        <p:txBody>
          <a:bodyPr/>
          <a:lstStyle/>
          <a:p>
            <a:pPr>
              <a:defRPr/>
            </a:pPr>
            <a:endParaRPr lang="zh-CN" altLang="en-US" dirty="0"/>
          </a:p>
        </p:txBody>
      </p:sp>
      <p:sp>
        <p:nvSpPr>
          <p:cNvPr id="69634" name="标题 1"/>
          <p:cNvSpPr>
            <a:spLocks noGrp="1"/>
          </p:cNvSpPr>
          <p:nvPr>
            <p:ph type="title"/>
          </p:nvPr>
        </p:nvSpPr>
        <p:spPr>
          <a:xfrm>
            <a:off x="4357688" y="285750"/>
            <a:ext cx="4606925" cy="523875"/>
          </a:xfrm>
        </p:spPr>
        <p:txBody>
          <a:bodyPr/>
          <a:lstStyle/>
          <a:p>
            <a:pPr>
              <a:defRPr/>
            </a:pPr>
            <a:r>
              <a:rPr smtClean="0"/>
              <a:t>总结</a:t>
            </a:r>
          </a:p>
        </p:txBody>
      </p:sp>
      <p:sp>
        <p:nvSpPr>
          <p:cNvPr id="62469" name="TextBox 4"/>
          <p:cNvSpPr txBox="1">
            <a:spLocks noChangeArrowheads="1"/>
          </p:cNvSpPr>
          <p:nvPr/>
        </p:nvSpPr>
        <p:spPr bwMode="auto">
          <a:xfrm>
            <a:off x="2149475" y="1503363"/>
            <a:ext cx="699452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smtClean="0">
                <a:ea typeface="微软雅黑" pitchFamily="34" charset="-122"/>
                <a:cs typeface="Arial" charset="0"/>
              </a:rPr>
              <a:t>PL/SQL</a:t>
            </a: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r>
              <a:rPr lang="zh-CN" altLang="en-US" sz="2000" b="1" dirty="0" smtClean="0">
                <a:ea typeface="微软雅黑" pitchFamily="34" charset="-122"/>
                <a:cs typeface="Arial" charset="0"/>
              </a:rPr>
              <a:t>异常</a:t>
            </a:r>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r>
              <a:rPr lang="zh-CN" altLang="en-US" sz="2000" b="1" dirty="0" smtClean="0">
                <a:ea typeface="微软雅黑" pitchFamily="34" charset="-122"/>
                <a:cs typeface="Arial" charset="0"/>
              </a:rPr>
              <a:t>游标</a:t>
            </a:r>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r>
              <a:rPr lang="zh-CN" altLang="en-US" sz="2000" b="1" dirty="0" smtClean="0">
                <a:ea typeface="微软雅黑" pitchFamily="34" charset="-122"/>
                <a:cs typeface="Arial" charset="0"/>
              </a:rPr>
              <a:t>子程序</a:t>
            </a:r>
            <a:endParaRPr lang="zh-CN" altLang="en-US" sz="2000" b="1" dirty="0">
              <a:ea typeface="微软雅黑" pitchFamily="34" charset="-122"/>
              <a:cs typeface="Arial" charset="0"/>
            </a:endParaRPr>
          </a:p>
        </p:txBody>
      </p:sp>
      <p:sp>
        <p:nvSpPr>
          <p:cNvPr id="62471" name="TextBox 11"/>
          <p:cNvSpPr txBox="1">
            <a:spLocks noChangeArrowheads="1"/>
          </p:cNvSpPr>
          <p:nvPr/>
        </p:nvSpPr>
        <p:spPr bwMode="auto">
          <a:xfrm>
            <a:off x="3428992" y="831691"/>
            <a:ext cx="5429288" cy="152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1600" b="1" dirty="0" smtClean="0">
                <a:ea typeface="微软雅黑" pitchFamily="34" charset="-122"/>
                <a:cs typeface="Arial" charset="0"/>
              </a:rPr>
              <a:t>是过程语言与结构化查询语言结合而成的编程语言</a:t>
            </a:r>
          </a:p>
          <a:p>
            <a:pPr eaLnBrk="1" hangingPunct="1">
              <a:lnSpc>
                <a:spcPct val="150000"/>
              </a:lnSpc>
            </a:pPr>
            <a:r>
              <a:rPr lang="en-US" altLang="zh-CN" sz="1600" b="1" dirty="0" smtClean="0">
                <a:solidFill>
                  <a:srgbClr val="FF0000"/>
                </a:solidFill>
                <a:ea typeface="微软雅黑" pitchFamily="34" charset="-122"/>
                <a:cs typeface="Arial" charset="0"/>
              </a:rPr>
              <a:t>PL/SQL </a:t>
            </a:r>
            <a:r>
              <a:rPr lang="zh-CN" altLang="en-US" sz="1600" b="1" dirty="0" smtClean="0">
                <a:solidFill>
                  <a:srgbClr val="FF0000"/>
                </a:solidFill>
                <a:ea typeface="微软雅黑" pitchFamily="34" charset="-122"/>
                <a:cs typeface="Arial" charset="0"/>
              </a:rPr>
              <a:t>块由声明部分、可执行部分和异常处理部分组成</a:t>
            </a:r>
          </a:p>
          <a:p>
            <a:pPr eaLnBrk="1" hangingPunct="1">
              <a:lnSpc>
                <a:spcPct val="150000"/>
              </a:lnSpc>
            </a:pPr>
            <a:r>
              <a:rPr lang="zh-CN" altLang="en-US" sz="1600" b="1" dirty="0" smtClean="0">
                <a:ea typeface="微软雅黑" pitchFamily="34" charset="-122"/>
                <a:cs typeface="Arial" charset="0"/>
              </a:rPr>
              <a:t>包括标量数据类型、</a:t>
            </a:r>
            <a:r>
              <a:rPr lang="en-US" altLang="zh-CN" sz="1600" b="1" dirty="0" smtClean="0">
                <a:ea typeface="微软雅黑" pitchFamily="34" charset="-122"/>
                <a:cs typeface="Arial" charset="0"/>
              </a:rPr>
              <a:t>LOB </a:t>
            </a:r>
            <a:r>
              <a:rPr lang="zh-CN" altLang="en-US" sz="1600" b="1" dirty="0" smtClean="0">
                <a:ea typeface="微软雅黑" pitchFamily="34" charset="-122"/>
                <a:cs typeface="Arial" charset="0"/>
              </a:rPr>
              <a:t>数据类型和属性类型</a:t>
            </a:r>
          </a:p>
          <a:p>
            <a:pPr eaLnBrk="1" hangingPunct="1">
              <a:lnSpc>
                <a:spcPct val="150000"/>
              </a:lnSpc>
            </a:pPr>
            <a:r>
              <a:rPr lang="zh-CN" altLang="en-US" sz="1600" b="1" dirty="0" smtClean="0">
                <a:ea typeface="微软雅黑" pitchFamily="34" charset="-122"/>
                <a:cs typeface="Arial" charset="0"/>
              </a:rPr>
              <a:t>控制结构包括条件控制、循环控制和顺序控制 </a:t>
            </a:r>
            <a:endParaRPr lang="zh-CN" altLang="en-US" sz="1600" b="1" dirty="0">
              <a:ea typeface="微软雅黑" pitchFamily="34" charset="-122"/>
              <a:cs typeface="Arial" charset="0"/>
            </a:endParaRPr>
          </a:p>
        </p:txBody>
      </p:sp>
      <p:sp>
        <p:nvSpPr>
          <p:cNvPr id="62473" name="AutoShape 3"/>
          <p:cNvSpPr>
            <a:spLocks/>
          </p:cNvSpPr>
          <p:nvPr/>
        </p:nvSpPr>
        <p:spPr bwMode="auto">
          <a:xfrm>
            <a:off x="3214678" y="1000108"/>
            <a:ext cx="214314" cy="1285884"/>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62474" name="TextBox 15"/>
          <p:cNvSpPr txBox="1">
            <a:spLocks noChangeArrowheads="1"/>
          </p:cNvSpPr>
          <p:nvPr/>
        </p:nvSpPr>
        <p:spPr bwMode="auto">
          <a:xfrm>
            <a:off x="0" y="3243264"/>
            <a:ext cx="181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000" b="1" dirty="0" smtClean="0">
                <a:ea typeface="微软雅黑" pitchFamily="34" charset="-122"/>
                <a:cs typeface="Arial" charset="0"/>
              </a:rPr>
              <a:t>PL/SQL</a:t>
            </a:r>
            <a:r>
              <a:rPr lang="zh-CN" altLang="en-US" sz="2000" b="1" dirty="0" smtClean="0">
                <a:ea typeface="微软雅黑" pitchFamily="34" charset="-122"/>
                <a:cs typeface="Arial" charset="0"/>
              </a:rPr>
              <a:t>编程</a:t>
            </a:r>
            <a:endParaRPr lang="en-US" altLang="zh-CN" sz="2000" b="1" dirty="0">
              <a:ea typeface="微软雅黑" pitchFamily="34" charset="-122"/>
              <a:cs typeface="Arial" charset="0"/>
            </a:endParaRPr>
          </a:p>
        </p:txBody>
      </p:sp>
      <p:sp>
        <p:nvSpPr>
          <p:cNvPr id="62475" name="AutoShape 3"/>
          <p:cNvSpPr>
            <a:spLocks/>
          </p:cNvSpPr>
          <p:nvPr/>
        </p:nvSpPr>
        <p:spPr bwMode="auto">
          <a:xfrm>
            <a:off x="1836738" y="1620838"/>
            <a:ext cx="357187" cy="3736988"/>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内容占位符 5"/>
          <p:cNvSpPr txBox="1">
            <a:spLocks/>
          </p:cNvSpPr>
          <p:nvPr/>
        </p:nvSpPr>
        <p:spPr bwMode="auto">
          <a:xfrm>
            <a:off x="784225" y="2740177"/>
            <a:ext cx="7645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E9CDE"/>
              </a:buClr>
              <a:buSzPct val="100000"/>
              <a:buFont typeface="Wingdings" pitchFamily="2" charset="2"/>
              <a:buChar char="n"/>
              <a:tabLst/>
              <a:defRPr/>
            </a:pPr>
            <a:endParaRPr kumimoji="0" lang="zh-CN" altLang="en-US" sz="2600" b="1" i="0" u="none" strike="noStrike" kern="0" cap="none" spc="0" normalizeH="0" baseline="0" noProof="0" dirty="0">
              <a:ln>
                <a:noFill/>
              </a:ln>
              <a:solidFill>
                <a:schemeClr val="tx1"/>
              </a:solidFill>
              <a:effectLst/>
              <a:uLnTx/>
              <a:uFillTx/>
              <a:latin typeface="+mn-lt"/>
              <a:ea typeface="微软雅黑" pitchFamily="34" charset="-122"/>
              <a:cs typeface="+mn-cs"/>
            </a:endParaRPr>
          </a:p>
        </p:txBody>
      </p:sp>
      <p:sp>
        <p:nvSpPr>
          <p:cNvPr id="14" name="TextBox 11"/>
          <p:cNvSpPr txBox="1">
            <a:spLocks noChangeArrowheads="1"/>
          </p:cNvSpPr>
          <p:nvPr/>
        </p:nvSpPr>
        <p:spPr bwMode="auto">
          <a:xfrm>
            <a:off x="3071802" y="2392155"/>
            <a:ext cx="5429288" cy="7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1600" b="1" dirty="0" smtClean="0">
                <a:ea typeface="微软雅黑" pitchFamily="34" charset="-122"/>
                <a:cs typeface="Arial" charset="0"/>
              </a:rPr>
              <a:t>运行时出现的错误叫做异常</a:t>
            </a:r>
          </a:p>
          <a:p>
            <a:pPr eaLnBrk="1" hangingPunct="1">
              <a:lnSpc>
                <a:spcPct val="150000"/>
              </a:lnSpc>
            </a:pPr>
            <a:r>
              <a:rPr lang="zh-CN" altLang="en-US" sz="1600" b="1" dirty="0" smtClean="0">
                <a:ea typeface="微软雅黑" pitchFamily="34" charset="-122"/>
                <a:cs typeface="Arial" charset="0"/>
              </a:rPr>
              <a:t>分为</a:t>
            </a:r>
            <a:r>
              <a:rPr lang="zh-CN" altLang="en-US" sz="1600" b="1" dirty="0" smtClean="0">
                <a:solidFill>
                  <a:srgbClr val="FF0000"/>
                </a:solidFill>
                <a:ea typeface="微软雅黑" pitchFamily="34" charset="-122"/>
                <a:cs typeface="Arial" charset="0"/>
              </a:rPr>
              <a:t>预定义异常</a:t>
            </a:r>
            <a:r>
              <a:rPr lang="zh-CN" altLang="en-US" sz="1600" b="1" dirty="0" smtClean="0">
                <a:ea typeface="微软雅黑" pitchFamily="34" charset="-122"/>
                <a:cs typeface="Arial" charset="0"/>
              </a:rPr>
              <a:t>和</a:t>
            </a:r>
            <a:r>
              <a:rPr lang="zh-CN" altLang="en-US" sz="1600" b="1" dirty="0" smtClean="0">
                <a:solidFill>
                  <a:srgbClr val="FF0000"/>
                </a:solidFill>
                <a:ea typeface="微软雅黑" pitchFamily="34" charset="-122"/>
                <a:cs typeface="Arial" charset="0"/>
              </a:rPr>
              <a:t>用户自定义</a:t>
            </a:r>
            <a:r>
              <a:rPr lang="zh-CN" altLang="en-US" sz="1600" b="1" dirty="0" smtClean="0">
                <a:ea typeface="微软雅黑" pitchFamily="34" charset="-122"/>
                <a:cs typeface="Arial" charset="0"/>
              </a:rPr>
              <a:t>异常</a:t>
            </a:r>
            <a:endParaRPr lang="zh-CN" altLang="en-US" sz="1600" b="1" dirty="0">
              <a:ea typeface="微软雅黑" pitchFamily="34" charset="-122"/>
              <a:cs typeface="Arial" charset="0"/>
            </a:endParaRPr>
          </a:p>
        </p:txBody>
      </p:sp>
      <p:sp>
        <p:nvSpPr>
          <p:cNvPr id="15" name="AutoShape 3"/>
          <p:cNvSpPr>
            <a:spLocks/>
          </p:cNvSpPr>
          <p:nvPr/>
        </p:nvSpPr>
        <p:spPr bwMode="auto">
          <a:xfrm>
            <a:off x="2857488" y="2525847"/>
            <a:ext cx="214314" cy="617401"/>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7" name="AutoShape 3"/>
          <p:cNvSpPr>
            <a:spLocks/>
          </p:cNvSpPr>
          <p:nvPr/>
        </p:nvSpPr>
        <p:spPr bwMode="auto">
          <a:xfrm>
            <a:off x="2786050" y="3429000"/>
            <a:ext cx="214314" cy="1214446"/>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8" name="TextBox 11"/>
          <p:cNvSpPr txBox="1">
            <a:spLocks noChangeArrowheads="1"/>
          </p:cNvSpPr>
          <p:nvPr/>
        </p:nvSpPr>
        <p:spPr bwMode="auto">
          <a:xfrm>
            <a:off x="3286116" y="4772923"/>
            <a:ext cx="5429288" cy="11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1600" b="1" dirty="0" smtClean="0">
                <a:ea typeface="微软雅黑" pitchFamily="34" charset="-122"/>
                <a:cs typeface="Arial" charset="0"/>
              </a:rPr>
              <a:t>是命名的 </a:t>
            </a:r>
            <a:r>
              <a:rPr lang="en-US" altLang="zh-CN" sz="1600" b="1" dirty="0" smtClean="0">
                <a:ea typeface="微软雅黑" pitchFamily="34" charset="-122"/>
                <a:cs typeface="Arial" charset="0"/>
              </a:rPr>
              <a:t>PL/SQL </a:t>
            </a:r>
            <a:r>
              <a:rPr lang="zh-CN" altLang="en-US" sz="1600" b="1" dirty="0" smtClean="0">
                <a:ea typeface="微软雅黑" pitchFamily="34" charset="-122"/>
                <a:cs typeface="Arial" charset="0"/>
              </a:rPr>
              <a:t>块，可带参数，并可在需要时随时调用</a:t>
            </a:r>
          </a:p>
          <a:p>
            <a:pPr eaLnBrk="1" hangingPunct="1">
              <a:lnSpc>
                <a:spcPct val="150000"/>
              </a:lnSpc>
            </a:pPr>
            <a:r>
              <a:rPr lang="zh-CN" altLang="en-US" sz="1600" b="1" dirty="0" smtClean="0">
                <a:ea typeface="微软雅黑" pitchFamily="34" charset="-122"/>
                <a:cs typeface="Arial" charset="0"/>
              </a:rPr>
              <a:t>有两种类型的</a:t>
            </a:r>
            <a:r>
              <a:rPr lang="en-US" altLang="zh-CN" sz="1600" b="1" dirty="0" smtClean="0">
                <a:ea typeface="微软雅黑" pitchFamily="34" charset="-122"/>
                <a:cs typeface="Arial" charset="0"/>
              </a:rPr>
              <a:t>PL/SQL</a:t>
            </a:r>
            <a:r>
              <a:rPr lang="zh-CN" altLang="en-US" sz="1600" b="1" dirty="0" smtClean="0">
                <a:ea typeface="微软雅黑" pitchFamily="34" charset="-122"/>
                <a:cs typeface="Arial" charset="0"/>
              </a:rPr>
              <a:t>子程序，即</a:t>
            </a:r>
            <a:r>
              <a:rPr lang="zh-CN" altLang="en-US" sz="1600" b="1" dirty="0" smtClean="0">
                <a:solidFill>
                  <a:srgbClr val="FF0000"/>
                </a:solidFill>
                <a:ea typeface="微软雅黑" pitchFamily="34" charset="-122"/>
                <a:cs typeface="Arial" charset="0"/>
              </a:rPr>
              <a:t>过程和函数</a:t>
            </a:r>
          </a:p>
          <a:p>
            <a:pPr eaLnBrk="1" hangingPunct="1">
              <a:lnSpc>
                <a:spcPct val="150000"/>
              </a:lnSpc>
            </a:pPr>
            <a:r>
              <a:rPr lang="zh-CN" altLang="en-US" sz="1600" b="1" dirty="0" smtClean="0">
                <a:ea typeface="微软雅黑" pitchFamily="34" charset="-122"/>
                <a:cs typeface="Arial" charset="0"/>
              </a:rPr>
              <a:t>过程用户执行特定的任务</a:t>
            </a:r>
            <a:endParaRPr lang="zh-CN" altLang="en-US" sz="1600" b="1" dirty="0">
              <a:ea typeface="微软雅黑" pitchFamily="34" charset="-122"/>
              <a:cs typeface="Arial" charset="0"/>
            </a:endParaRPr>
          </a:p>
        </p:txBody>
      </p:sp>
      <p:sp>
        <p:nvSpPr>
          <p:cNvPr id="19" name="AutoShape 3"/>
          <p:cNvSpPr>
            <a:spLocks/>
          </p:cNvSpPr>
          <p:nvPr/>
        </p:nvSpPr>
        <p:spPr bwMode="auto">
          <a:xfrm>
            <a:off x="3071802" y="4929198"/>
            <a:ext cx="285752" cy="857256"/>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6" name="TextBox 11"/>
          <p:cNvSpPr txBox="1">
            <a:spLocks noChangeArrowheads="1"/>
          </p:cNvSpPr>
          <p:nvPr/>
        </p:nvSpPr>
        <p:spPr bwMode="auto">
          <a:xfrm>
            <a:off x="3000364" y="3214686"/>
            <a:ext cx="5429288" cy="152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1600" b="1" dirty="0" smtClean="0">
                <a:ea typeface="微软雅黑" pitchFamily="34" charset="-122"/>
                <a:cs typeface="Arial" charset="0"/>
              </a:rPr>
              <a:t>用于处理查询结果集中的数据</a:t>
            </a:r>
          </a:p>
          <a:p>
            <a:pPr eaLnBrk="1" hangingPunct="1">
              <a:lnSpc>
                <a:spcPct val="150000"/>
              </a:lnSpc>
            </a:pPr>
            <a:r>
              <a:rPr lang="zh-CN" altLang="en-US" sz="1600" b="1" dirty="0" smtClean="0">
                <a:solidFill>
                  <a:srgbClr val="FF0000"/>
                </a:solidFill>
                <a:ea typeface="微软雅黑" pitchFamily="34" charset="-122"/>
                <a:cs typeface="Arial" charset="0"/>
              </a:rPr>
              <a:t>显式游标用于处理返回多行的查询</a:t>
            </a:r>
          </a:p>
          <a:p>
            <a:pPr eaLnBrk="1" hangingPunct="1">
              <a:lnSpc>
                <a:spcPct val="150000"/>
              </a:lnSpc>
            </a:pPr>
            <a:r>
              <a:rPr lang="zh-CN" altLang="en-US" sz="1600" b="1" dirty="0" smtClean="0">
                <a:ea typeface="微软雅黑" pitchFamily="34" charset="-122"/>
                <a:cs typeface="Arial" charset="0"/>
              </a:rPr>
              <a:t>显式游标可以删除和更新活动集中的行</a:t>
            </a:r>
          </a:p>
          <a:p>
            <a:pPr eaLnBrk="1" hangingPunct="1">
              <a:lnSpc>
                <a:spcPct val="150000"/>
              </a:lnSpc>
            </a:pPr>
            <a:r>
              <a:rPr lang="zh-CN" altLang="en-US" sz="1600" b="1" dirty="0" smtClean="0">
                <a:solidFill>
                  <a:srgbClr val="FF0000"/>
                </a:solidFill>
                <a:ea typeface="微软雅黑" pitchFamily="34" charset="-122"/>
                <a:cs typeface="Arial" charset="0"/>
              </a:rPr>
              <a:t>要处理结果集中所有记录时，可使用循环游标</a:t>
            </a:r>
            <a:endParaRPr lang="zh-CN" altLang="en-US" sz="1600" b="1" dirty="0">
              <a:solidFill>
                <a:srgbClr val="FF0000"/>
              </a:solidFill>
              <a:ea typeface="微软雅黑" pitchFamily="34" charset="-122"/>
              <a:cs typeface="Arial" charset="0"/>
            </a:endParaRPr>
          </a:p>
        </p:txBody>
      </p:sp>
      <p:sp>
        <p:nvSpPr>
          <p:cNvPr id="20" name="灯片编号占位符 19"/>
          <p:cNvSpPr>
            <a:spLocks noGrp="1"/>
          </p:cNvSpPr>
          <p:nvPr>
            <p:ph type="sldNum" sz="quarter" idx="10"/>
          </p:nvPr>
        </p:nvSpPr>
        <p:spPr/>
        <p:txBody>
          <a:bodyPr/>
          <a:lstStyle/>
          <a:p>
            <a:pPr>
              <a:defRPr/>
            </a:pPr>
            <a:fld id="{9D8A187A-3B3A-4903-8AEF-3D6060F837EC}" type="slidenum">
              <a:rPr lang="zh-CN" altLang="en-US" smtClean="0"/>
              <a:pPr>
                <a:defRPr/>
              </a:pPr>
              <a:t>51</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6500826" y="285750"/>
            <a:ext cx="2463787" cy="523875"/>
          </a:xfrm>
        </p:spPr>
        <p:txBody>
          <a:bodyPr/>
          <a:lstStyle/>
          <a:p>
            <a:pPr>
              <a:defRPr/>
            </a:pPr>
            <a:r>
              <a:rPr dirty="0" smtClean="0"/>
              <a:t>相关学习资源</a:t>
            </a:r>
          </a:p>
        </p:txBody>
      </p:sp>
      <p:sp>
        <p:nvSpPr>
          <p:cNvPr id="5" name="内容占位符 4"/>
          <p:cNvSpPr>
            <a:spLocks noGrp="1"/>
          </p:cNvSpPr>
          <p:nvPr>
            <p:ph idx="1"/>
          </p:nvPr>
        </p:nvSpPr>
        <p:spPr>
          <a:xfrm>
            <a:off x="784225" y="1214438"/>
            <a:ext cx="7645400" cy="5143500"/>
          </a:xfrm>
        </p:spPr>
        <p:txBody>
          <a:bodyPr/>
          <a:lstStyle/>
          <a:p>
            <a:pPr>
              <a:defRPr/>
            </a:pPr>
            <a:endParaRPr lang="zh-CN" altLang="en-US" dirty="0"/>
          </a:p>
        </p:txBody>
      </p:sp>
      <p:sp>
        <p:nvSpPr>
          <p:cNvPr id="9" name="矩形 8"/>
          <p:cNvSpPr/>
          <p:nvPr/>
        </p:nvSpPr>
        <p:spPr>
          <a:xfrm>
            <a:off x="2395538" y="3432175"/>
            <a:ext cx="4352925"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学习平台</a:t>
            </a:r>
          </a:p>
        </p:txBody>
      </p:sp>
      <p:sp>
        <p:nvSpPr>
          <p:cNvPr id="10" name="矩形 9"/>
          <p:cNvSpPr/>
          <p:nvPr/>
        </p:nvSpPr>
        <p:spPr>
          <a:xfrm>
            <a:off x="2395538" y="2276475"/>
            <a:ext cx="4352925"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学生用书</a:t>
            </a:r>
          </a:p>
        </p:txBody>
      </p:sp>
      <p:sp>
        <p:nvSpPr>
          <p:cNvPr id="14" name="矩形 13"/>
          <p:cNvSpPr/>
          <p:nvPr/>
        </p:nvSpPr>
        <p:spPr>
          <a:xfrm>
            <a:off x="2393950" y="2847975"/>
            <a:ext cx="4356100" cy="369888"/>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anchor="ctr">
            <a:spAutoFit/>
          </a:bodyPr>
          <a:lstStyle/>
          <a:p>
            <a:pPr marL="92075" lvl="1" indent="-92075" algn="ctr">
              <a:spcBef>
                <a:spcPct val="20000"/>
              </a:spcBef>
              <a:buClr>
                <a:srgbClr val="233DA9"/>
              </a:buClr>
              <a:buSzPct val="80000"/>
              <a:defRPr/>
            </a:pPr>
            <a:r>
              <a:rPr lang="en-US" altLang="zh-CN" b="1" kern="0" dirty="0" smtClean="0">
                <a:solidFill>
                  <a:schemeClr val="bg1"/>
                </a:solidFill>
                <a:effectLst>
                  <a:outerShdw blurRad="38100" dist="38100" dir="2700000" algn="tl">
                    <a:srgbClr val="000000">
                      <a:alpha val="43137"/>
                    </a:srgbClr>
                  </a:outerShdw>
                </a:effectLst>
                <a:latin typeface="+mn-lt"/>
                <a:ea typeface="微软雅黑" pitchFamily="34" charset="-122"/>
              </a:rPr>
              <a:t>《</a:t>
            </a:r>
            <a:r>
              <a:rPr lang="zh-CN" altLang="en-US" b="1" kern="0" dirty="0" smtClean="0">
                <a:solidFill>
                  <a:schemeClr val="bg1"/>
                </a:solidFill>
                <a:effectLst>
                  <a:outerShdw blurRad="38100" dist="38100" dir="2700000" algn="tl">
                    <a:srgbClr val="000000">
                      <a:alpha val="43137"/>
                    </a:srgbClr>
                  </a:outerShdw>
                </a:effectLst>
                <a:latin typeface="+mn-lt"/>
                <a:ea typeface="微软雅黑" pitchFamily="34" charset="-122"/>
              </a:rPr>
              <a:t>使用</a:t>
            </a:r>
            <a:r>
              <a:rPr lang="en-US" altLang="zh-CN" b="1" kern="0" dirty="0" smtClean="0">
                <a:solidFill>
                  <a:schemeClr val="bg1"/>
                </a:solidFill>
                <a:effectLst>
                  <a:outerShdw blurRad="38100" dist="38100" dir="2700000" algn="tl">
                    <a:srgbClr val="000000">
                      <a:alpha val="43137"/>
                    </a:srgbClr>
                  </a:outerShdw>
                </a:effectLst>
                <a:latin typeface="+mn-lt"/>
                <a:ea typeface="微软雅黑" pitchFamily="34" charset="-122"/>
              </a:rPr>
              <a:t>SSM</a:t>
            </a:r>
            <a:r>
              <a:rPr lang="zh-CN" altLang="en-US" b="1" kern="0" dirty="0" smtClean="0">
                <a:solidFill>
                  <a:schemeClr val="bg1"/>
                </a:solidFill>
                <a:effectLst>
                  <a:outerShdw blurRad="38100" dist="38100" dir="2700000" algn="tl">
                    <a:srgbClr val="000000">
                      <a:alpha val="43137"/>
                    </a:srgbClr>
                  </a:outerShdw>
                </a:effectLst>
                <a:latin typeface="+mn-lt"/>
                <a:ea typeface="微软雅黑" pitchFamily="34" charset="-122"/>
              </a:rPr>
              <a:t>框架开发企业级应用</a:t>
            </a:r>
            <a:r>
              <a:rPr lang="en-US" altLang="zh-CN" b="1" kern="0" dirty="0" smtClean="0">
                <a:solidFill>
                  <a:schemeClr val="bg1"/>
                </a:solidFill>
                <a:effectLst>
                  <a:outerShdw blurRad="38100" dist="38100" dir="2700000" algn="tl">
                    <a:srgbClr val="000000">
                      <a:alpha val="43137"/>
                    </a:srgbClr>
                  </a:outerShdw>
                </a:effectLst>
                <a:latin typeface="+mn-lt"/>
                <a:ea typeface="微软雅黑" pitchFamily="34" charset="-122"/>
              </a:rPr>
              <a:t>》</a:t>
            </a:r>
            <a:endParaRPr lang="en-US" altLang="zh-CN" b="1" kern="0" dirty="0">
              <a:solidFill>
                <a:schemeClr val="bg1"/>
              </a:solidFill>
              <a:effectLst>
                <a:outerShdw blurRad="38100" dist="38100" dir="2700000" algn="tl">
                  <a:srgbClr val="000000">
                    <a:alpha val="43137"/>
                  </a:srgbClr>
                </a:outerShdw>
              </a:effectLst>
              <a:latin typeface="+mn-lt"/>
              <a:ea typeface="微软雅黑" pitchFamily="34" charset="-122"/>
            </a:endParaRPr>
          </a:p>
        </p:txBody>
      </p:sp>
      <p:sp>
        <p:nvSpPr>
          <p:cNvPr id="17" name="矩形 16"/>
          <p:cNvSpPr/>
          <p:nvPr/>
        </p:nvSpPr>
        <p:spPr>
          <a:xfrm>
            <a:off x="2393950" y="4003675"/>
            <a:ext cx="4356100" cy="369888"/>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anchor="ctr">
            <a:spAutoFit/>
          </a:bodyPr>
          <a:lstStyle/>
          <a:p>
            <a:pPr algn="ctr">
              <a:spcBef>
                <a:spcPct val="20000"/>
              </a:spcBef>
              <a:buClr>
                <a:srgbClr val="233DA9"/>
              </a:buClr>
              <a:buSzPct val="80000"/>
              <a:defRPr/>
            </a:pPr>
            <a:r>
              <a:rPr lang="zh-CN" altLang="en-US" b="1" kern="0" dirty="0" smtClean="0">
                <a:solidFill>
                  <a:schemeClr val="bg1"/>
                </a:solidFill>
                <a:effectLst>
                  <a:outerShdw blurRad="38100" dist="38100" dir="2700000" algn="tl">
                    <a:srgbClr val="000000">
                      <a:alpha val="43137"/>
                    </a:srgbClr>
                  </a:outerShdw>
                </a:effectLst>
                <a:latin typeface="+mn-lt"/>
                <a:ea typeface="微软雅黑" pitchFamily="34" charset="-122"/>
              </a:rPr>
              <a:t>“使用</a:t>
            </a:r>
            <a:r>
              <a:rPr lang="en-US" altLang="zh-CN" b="1" kern="0" dirty="0" smtClean="0">
                <a:solidFill>
                  <a:schemeClr val="bg1"/>
                </a:solidFill>
                <a:effectLst>
                  <a:outerShdw blurRad="38100" dist="38100" dir="2700000" algn="tl">
                    <a:srgbClr val="000000">
                      <a:alpha val="43137"/>
                    </a:srgbClr>
                  </a:outerShdw>
                </a:effectLst>
                <a:latin typeface="+mn-lt"/>
                <a:ea typeface="微软雅黑" pitchFamily="34" charset="-122"/>
              </a:rPr>
              <a:t>SSM</a:t>
            </a:r>
            <a:r>
              <a:rPr lang="zh-CN" altLang="en-US" b="1" kern="0" dirty="0" smtClean="0">
                <a:solidFill>
                  <a:schemeClr val="bg1"/>
                </a:solidFill>
                <a:effectLst>
                  <a:outerShdw blurRad="38100" dist="38100" dir="2700000" algn="tl">
                    <a:srgbClr val="000000">
                      <a:alpha val="43137"/>
                    </a:srgbClr>
                  </a:outerShdw>
                </a:effectLst>
                <a:latin typeface="+mn-lt"/>
                <a:ea typeface="微软雅黑" pitchFamily="34" charset="-122"/>
              </a:rPr>
              <a:t>框架开发企业级应用”</a:t>
            </a:r>
            <a:r>
              <a:rPr lang="zh-CN" altLang="en-US" b="1" kern="0" dirty="0">
                <a:solidFill>
                  <a:schemeClr val="bg1"/>
                </a:solidFill>
                <a:effectLst>
                  <a:outerShdw blurRad="38100" dist="38100" dir="2700000" algn="tl">
                    <a:srgbClr val="000000">
                      <a:alpha val="43137"/>
                    </a:srgbClr>
                  </a:outerShdw>
                </a:effectLst>
                <a:latin typeface="+mn-lt"/>
                <a:ea typeface="微软雅黑" pitchFamily="34" charset="-122"/>
              </a:rPr>
              <a:t>课程</a:t>
            </a:r>
          </a:p>
        </p:txBody>
      </p:sp>
      <p:sp>
        <p:nvSpPr>
          <p:cNvPr id="11" name="灯片编号占位符 10"/>
          <p:cNvSpPr>
            <a:spLocks noGrp="1"/>
          </p:cNvSpPr>
          <p:nvPr>
            <p:ph type="sldNum" sz="quarter" idx="10"/>
          </p:nvPr>
        </p:nvSpPr>
        <p:spPr/>
        <p:txBody>
          <a:bodyPr/>
          <a:lstStyle/>
          <a:p>
            <a:pPr>
              <a:defRPr/>
            </a:pPr>
            <a:fld id="{9D8A187A-3B3A-4903-8AEF-3D6060F837EC}" type="slidenum">
              <a:rPr lang="zh-CN" altLang="en-US" smtClean="0"/>
              <a:pPr>
                <a:defRPr/>
              </a:pPr>
              <a:t>52</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088" y="285750"/>
            <a:ext cx="1152525" cy="523875"/>
          </a:xfrm>
        </p:spPr>
        <p:txBody>
          <a:bodyPr/>
          <a:lstStyle/>
          <a:p>
            <a:pPr eaLnBrk="1" hangingPunct="1">
              <a:defRPr/>
            </a:pPr>
            <a:r>
              <a:rPr dirty="0" smtClean="0">
                <a:solidFill>
                  <a:schemeClr val="tx2">
                    <a:lumMod val="75000"/>
                  </a:schemeClr>
                </a:solidFill>
              </a:rPr>
              <a:t>作业</a:t>
            </a:r>
            <a:endParaRPr dirty="0">
              <a:solidFill>
                <a:schemeClr val="tx2">
                  <a:lumMod val="75000"/>
                </a:schemeClr>
              </a:solidFill>
            </a:endParaRPr>
          </a:p>
        </p:txBody>
      </p:sp>
      <p:sp>
        <p:nvSpPr>
          <p:cNvPr id="3" name="内容占位符 2"/>
          <p:cNvSpPr>
            <a:spLocks noGrp="1"/>
          </p:cNvSpPr>
          <p:nvPr>
            <p:ph idx="1"/>
          </p:nvPr>
        </p:nvSpPr>
        <p:spPr>
          <a:xfrm>
            <a:off x="784225" y="908050"/>
            <a:ext cx="7645400" cy="5143500"/>
          </a:xfrm>
        </p:spPr>
        <p:txBody>
          <a:bodyPr/>
          <a:lstStyle/>
          <a:p>
            <a:pPr eaLnBrk="1" hangingPunct="1">
              <a:defRPr/>
            </a:pPr>
            <a:r>
              <a:rPr lang="zh-CN" altLang="en-US" dirty="0" smtClean="0"/>
              <a:t>课后作业</a:t>
            </a:r>
            <a:endParaRPr lang="en-US" dirty="0" smtClean="0"/>
          </a:p>
          <a:p>
            <a:pPr lvl="1" eaLnBrk="1" hangingPunct="1">
              <a:defRPr/>
            </a:pPr>
            <a:r>
              <a:rPr lang="zh-CN" altLang="en-US" dirty="0" smtClean="0">
                <a:solidFill>
                  <a:srgbClr val="FF0000"/>
                </a:solidFill>
              </a:rPr>
              <a:t>教员备课时根据班级情况在此添加内容，应区分必做、选做内容，以满足不同层次学员的需求</a:t>
            </a:r>
            <a:endParaRPr lang="en-US" altLang="zh-CN" dirty="0" smtClean="0">
              <a:solidFill>
                <a:srgbClr val="FF0000"/>
              </a:solidFill>
            </a:endParaRPr>
          </a:p>
          <a:p>
            <a:pPr lvl="1" eaLnBrk="1" hangingPunct="1">
              <a:defRPr/>
            </a:pPr>
            <a:endParaRPr lang="zh-CN" altLang="en-US" dirty="0" smtClean="0">
              <a:solidFill>
                <a:srgbClr val="FF0000"/>
              </a:solidFill>
            </a:endParaRPr>
          </a:p>
          <a:p>
            <a:pPr eaLnBrk="1" hangingPunct="1">
              <a:defRPr/>
            </a:pPr>
            <a:r>
              <a:rPr lang="zh-CN" altLang="en-US" dirty="0" smtClean="0"/>
              <a:t>预习作业</a:t>
            </a:r>
            <a:endParaRPr lang="en-US" altLang="zh-CN" dirty="0" smtClean="0"/>
          </a:p>
          <a:p>
            <a:pPr lvl="1" eaLnBrk="1" hangingPunct="1">
              <a:defRPr/>
            </a:pPr>
            <a:r>
              <a:rPr lang="zh-CN" altLang="en-US" dirty="0"/>
              <a:t>预习下一章学生用书，完成</a:t>
            </a:r>
            <a:r>
              <a:rPr lang="zh-CN" altLang="en-US" dirty="0" smtClean="0"/>
              <a:t>预习测试</a:t>
            </a:r>
            <a:endParaRPr lang="en-US" altLang="zh-CN" dirty="0" smtClean="0"/>
          </a:p>
          <a:p>
            <a:pPr lvl="2" eaLnBrk="1" hangingPunct="1">
              <a:defRPr/>
            </a:pPr>
            <a:r>
              <a:rPr lang="zh-CN" altLang="en-US" dirty="0" smtClean="0"/>
              <a:t>简述类和表的映射关系</a:t>
            </a:r>
          </a:p>
          <a:p>
            <a:pPr lvl="2" eaLnBrk="1" hangingPunct="1">
              <a:defRPr/>
            </a:pPr>
            <a:r>
              <a:rPr lang="zh-CN" altLang="en-US" dirty="0" smtClean="0"/>
              <a:t>使用</a:t>
            </a:r>
            <a:r>
              <a:rPr lang="en-US" altLang="zh-CN" dirty="0" smtClean="0"/>
              <a:t>Hibernate</a:t>
            </a:r>
            <a:r>
              <a:rPr lang="zh-CN" altLang="en-US" dirty="0" smtClean="0"/>
              <a:t>增加记录的步骤有哪些？</a:t>
            </a:r>
          </a:p>
          <a:p>
            <a:pPr lvl="2" eaLnBrk="1" hangingPunct="1">
              <a:defRPr/>
            </a:pPr>
            <a:r>
              <a:rPr lang="zh-CN" altLang="en-US" dirty="0" smtClean="0"/>
              <a:t>在</a:t>
            </a:r>
            <a:r>
              <a:rPr lang="en-US" altLang="zh-CN" dirty="0" smtClean="0"/>
              <a:t>Hibernate</a:t>
            </a:r>
            <a:r>
              <a:rPr lang="zh-CN" altLang="en-US" dirty="0" smtClean="0"/>
              <a:t>中</a:t>
            </a:r>
            <a:r>
              <a:rPr lang="en-US" altLang="zh-CN" dirty="0" smtClean="0"/>
              <a:t>Java</a:t>
            </a:r>
            <a:r>
              <a:rPr lang="zh-CN" altLang="en-US" dirty="0" smtClean="0"/>
              <a:t>对象有哪些状态？</a:t>
            </a:r>
            <a:endParaRPr lang="en-US" altLang="zh-CN" dirty="0" smtClean="0"/>
          </a:p>
          <a:p>
            <a:pPr eaLnBrk="1" hangingPunct="1">
              <a:defRPr/>
            </a:pPr>
            <a:endParaRPr lang="zh-CN" altLang="en-US" dirty="0"/>
          </a:p>
        </p:txBody>
      </p:sp>
      <p:sp>
        <p:nvSpPr>
          <p:cNvPr id="6" name="灯片编号占位符 5"/>
          <p:cNvSpPr>
            <a:spLocks noGrp="1"/>
          </p:cNvSpPr>
          <p:nvPr>
            <p:ph type="sldNum" sz="quarter" idx="10"/>
          </p:nvPr>
        </p:nvSpPr>
        <p:spPr/>
        <p:txBody>
          <a:bodyPr/>
          <a:lstStyle/>
          <a:p>
            <a:pPr>
              <a:defRPr/>
            </a:pPr>
            <a:fld id="{9D8A187A-3B3A-4903-8AEF-3D6060F837EC}" type="slidenum">
              <a:rPr lang="zh-CN" altLang="en-US" smtClean="0"/>
              <a:pPr>
                <a:defRPr/>
              </a:pPr>
              <a:t>53</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图片 7" descr="s3--面.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图片 21" descr="教育改变生活毛笔字.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2163763"/>
            <a:ext cx="65357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图片 11" descr="彩色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188" y="328613"/>
            <a:ext cx="178593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65" name="组合 5"/>
          <p:cNvGrpSpPr>
            <a:grpSpLocks/>
          </p:cNvGrpSpPr>
          <p:nvPr/>
        </p:nvGrpSpPr>
        <p:grpSpPr bwMode="auto">
          <a:xfrm>
            <a:off x="6365875" y="5786438"/>
            <a:ext cx="2492375" cy="682625"/>
            <a:chOff x="6365905" y="5786454"/>
            <a:chExt cx="2492375" cy="682625"/>
          </a:xfrm>
        </p:grpSpPr>
        <p:sp>
          <p:nvSpPr>
            <p:cNvPr id="7" name="圆角矩形 6"/>
            <p:cNvSpPr/>
            <p:nvPr/>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66569" name="TextBox 7"/>
            <p:cNvSpPr txBox="1">
              <a:spLocks noChangeArrowheads="1"/>
            </p:cNvSpPr>
            <p:nvPr/>
          </p:nvSpPr>
          <p:spPr bwMode="auto">
            <a:xfrm>
              <a:off x="6365905" y="5786454"/>
              <a:ext cx="2492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1600"/>
                </a:lnSpc>
              </a:pPr>
              <a:r>
                <a:rPr lang="en-US" altLang="zh-CN" sz="1000" b="1">
                  <a:solidFill>
                    <a:schemeClr val="bg1"/>
                  </a:solidFill>
                  <a:latin typeface="微软雅黑" pitchFamily="34" charset="-122"/>
                  <a:ea typeface="微软雅黑" pitchFamily="34" charset="-122"/>
                </a:rPr>
                <a:t>ACCP8.0</a:t>
              </a:r>
            </a:p>
            <a:p>
              <a:pPr eaLnBrk="1" hangingPunct="1">
                <a:lnSpc>
                  <a:spcPts val="1500"/>
                </a:lnSpc>
              </a:pPr>
              <a:r>
                <a:rPr lang="zh-CN" altLang="en-US" sz="1000" b="1">
                  <a:latin typeface="微软雅黑" pitchFamily="34" charset="-122"/>
                  <a:ea typeface="微软雅黑" pitchFamily="34" charset="-122"/>
                </a:rPr>
                <a:t>职业教育研究院</a:t>
              </a:r>
              <a:endParaRPr lang="en-US" altLang="zh-CN" sz="1000" b="1">
                <a:latin typeface="微软雅黑" pitchFamily="34" charset="-122"/>
                <a:ea typeface="微软雅黑" pitchFamily="34" charset="-122"/>
              </a:endParaRPr>
            </a:p>
            <a:p>
              <a:pPr eaLnBrk="1" hangingPunct="1">
                <a:lnSpc>
                  <a:spcPts val="1500"/>
                </a:lnSpc>
              </a:pPr>
              <a:r>
                <a:rPr lang="zh-CN" altLang="en-US" sz="1000" b="1">
                  <a:latin typeface="微软雅黑" pitchFamily="34" charset="-122"/>
                  <a:ea typeface="微软雅黑" pitchFamily="34" charset="-122"/>
                </a:rPr>
                <a:t>北京阿博泰克北大青鸟信息技术有限公司</a:t>
              </a:r>
            </a:p>
          </p:txBody>
        </p:sp>
      </p:grpSp>
      <p:sp>
        <p:nvSpPr>
          <p:cNvPr id="8" name="灯片编号占位符 7"/>
          <p:cNvSpPr>
            <a:spLocks noGrp="1"/>
          </p:cNvSpPr>
          <p:nvPr>
            <p:ph type="sldNum" sz="quarter" idx="10"/>
          </p:nvPr>
        </p:nvSpPr>
        <p:spPr/>
        <p:txBody>
          <a:bodyPr/>
          <a:lstStyle/>
          <a:p>
            <a:pPr>
              <a:defRPr/>
            </a:pPr>
            <a:fld id="{9D8A187A-3B3A-4903-8AEF-3D6060F837EC}" type="slidenum">
              <a:rPr lang="zh-CN" altLang="en-US" smtClean="0"/>
              <a:pPr>
                <a:defRPr/>
              </a:pPr>
              <a:t>54</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286625" y="285750"/>
            <a:ext cx="1677988" cy="523875"/>
          </a:xfrm>
        </p:spPr>
        <p:txBody>
          <a:bodyPr/>
          <a:lstStyle/>
          <a:p>
            <a:pPr>
              <a:defRPr/>
            </a:pPr>
            <a:r>
              <a:rPr smtClean="0"/>
              <a:t>本章目标</a:t>
            </a:r>
            <a:endParaRPr dirty="0" smtClean="0"/>
          </a:p>
        </p:txBody>
      </p:sp>
      <p:sp>
        <p:nvSpPr>
          <p:cNvPr id="17411" name="内容占位符 2"/>
          <p:cNvSpPr>
            <a:spLocks noGrp="1"/>
          </p:cNvSpPr>
          <p:nvPr>
            <p:ph idx="1"/>
          </p:nvPr>
        </p:nvSpPr>
        <p:spPr>
          <a:xfrm>
            <a:off x="784225" y="1214438"/>
            <a:ext cx="7645400" cy="5143500"/>
          </a:xfrm>
        </p:spPr>
        <p:txBody>
          <a:bodyPr/>
          <a:lstStyle/>
          <a:p>
            <a:pPr>
              <a:defRPr/>
            </a:pPr>
            <a:r>
              <a:rPr lang="zh-CN" altLang="en-US" smtClean="0"/>
              <a:t>了解</a:t>
            </a:r>
            <a:r>
              <a:rPr lang="en-US" altLang="zh-CN" smtClean="0"/>
              <a:t>PL/SQL</a:t>
            </a:r>
            <a:r>
              <a:rPr lang="zh-CN" altLang="en-US" smtClean="0"/>
              <a:t>的概念</a:t>
            </a:r>
          </a:p>
          <a:p>
            <a:pPr>
              <a:defRPr/>
            </a:pPr>
            <a:r>
              <a:rPr lang="zh-CN" altLang="en-US" smtClean="0"/>
              <a:t>掌握变量的声明</a:t>
            </a:r>
          </a:p>
          <a:p>
            <a:pPr>
              <a:defRPr/>
            </a:pPr>
            <a:r>
              <a:rPr lang="zh-CN" altLang="en-US" smtClean="0"/>
              <a:t>理解并运用控制语句</a:t>
            </a:r>
          </a:p>
          <a:p>
            <a:pPr>
              <a:defRPr/>
            </a:pPr>
            <a:r>
              <a:rPr lang="zh-CN" altLang="en-US" smtClean="0"/>
              <a:t>会使用异常处理问题</a:t>
            </a:r>
          </a:p>
          <a:p>
            <a:pPr>
              <a:defRPr/>
            </a:pPr>
            <a:r>
              <a:rPr lang="zh-CN" altLang="en-US" smtClean="0"/>
              <a:t>了解游标的基本原理</a:t>
            </a:r>
          </a:p>
          <a:p>
            <a:pPr>
              <a:defRPr/>
            </a:pPr>
            <a:r>
              <a:rPr lang="zh-CN" altLang="en-US" smtClean="0"/>
              <a:t>掌握显式游标的用法</a:t>
            </a:r>
          </a:p>
          <a:p>
            <a:pPr>
              <a:defRPr/>
            </a:pPr>
            <a:r>
              <a:rPr lang="zh-CN" altLang="en-US" smtClean="0"/>
              <a:t>掌握</a:t>
            </a:r>
            <a:r>
              <a:rPr lang="en-US" altLang="zh-CN" smtClean="0"/>
              <a:t>Oracle</a:t>
            </a:r>
            <a:r>
              <a:rPr lang="zh-CN" altLang="en-US" smtClean="0"/>
              <a:t>存储过程</a:t>
            </a:r>
          </a:p>
          <a:p>
            <a:pPr>
              <a:defRPr/>
            </a:pPr>
            <a:endParaRPr lang="zh-CN" altLang="en-US" smtClean="0"/>
          </a:p>
          <a:p>
            <a:pPr>
              <a:defRPr/>
            </a:pPr>
            <a:endParaRPr lang="zh-CN" altLang="en-US" dirty="0" smtClean="0"/>
          </a:p>
        </p:txBody>
      </p:sp>
      <p:pic>
        <p:nvPicPr>
          <p:cNvPr id="16389" name="Picture 2" descr="C:\Users\meng.zhang\Desktop\ACCP7.0模版图标规范\啊-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688" y="3560763"/>
            <a:ext cx="64293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3495675"/>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1000125"/>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2" descr="C:\Users\meng.zhang\Desktop\ACCP7.0模版图标规范\啊-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688" y="4210050"/>
            <a:ext cx="6429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4067175"/>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灯片编号占位符 9"/>
          <p:cNvSpPr>
            <a:spLocks noGrp="1"/>
          </p:cNvSpPr>
          <p:nvPr>
            <p:ph type="sldNum" sz="quarter" idx="10"/>
          </p:nvPr>
        </p:nvSpPr>
        <p:spPr/>
        <p:txBody>
          <a:bodyPr/>
          <a:lstStyle/>
          <a:p>
            <a:pPr>
              <a:defRPr/>
            </a:pPr>
            <a:fld id="{9D8A187A-3B3A-4903-8AEF-3D6060F837EC}" type="slidenum">
              <a:rPr lang="zh-CN" altLang="en-US" smtClean="0"/>
              <a:pPr>
                <a:defRPr/>
              </a:pPr>
              <a:t>6</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组合 29"/>
          <p:cNvGrpSpPr>
            <a:grpSpLocks/>
          </p:cNvGrpSpPr>
          <p:nvPr/>
        </p:nvGrpSpPr>
        <p:grpSpPr bwMode="auto">
          <a:xfrm>
            <a:off x="1858963" y="2549525"/>
            <a:ext cx="5929312" cy="2058988"/>
            <a:chOff x="1857356" y="3214688"/>
            <a:chExt cx="5929353" cy="2058988"/>
          </a:xfrm>
        </p:grpSpPr>
        <p:sp>
          <p:nvSpPr>
            <p:cNvPr id="9" name="等腰三角形 8"/>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7413" name="组合 7"/>
            <p:cNvGrpSpPr>
              <a:grpSpLocks/>
            </p:cNvGrpSpPr>
            <p:nvPr/>
          </p:nvGrpSpPr>
          <p:grpSpPr bwMode="auto">
            <a:xfrm>
              <a:off x="1923997" y="3214688"/>
              <a:ext cx="5862712" cy="2058988"/>
              <a:chOff x="2066281" y="2227264"/>
              <a:chExt cx="5862790" cy="2059017"/>
            </a:xfrm>
          </p:grpSpPr>
          <p:grpSp>
            <p:nvGrpSpPr>
              <p:cNvPr id="1741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7419"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4" y="2458967"/>
                    <a:ext cx="341332" cy="296870"/>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8"/>
                    <a:ext cx="4713414" cy="658850"/>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翻 转 课 堂</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3"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17415"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4"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9D8A187A-3B3A-4903-8AEF-3D6060F837EC}" type="slidenum">
              <a:rPr lang="zh-CN" altLang="en-US" smtClean="0"/>
              <a:pPr>
                <a:defRPr/>
              </a:pPr>
              <a:t>7</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35600" y="285750"/>
            <a:ext cx="3529013" cy="523875"/>
          </a:xfrm>
        </p:spPr>
        <p:txBody>
          <a:bodyPr/>
          <a:lstStyle/>
          <a:p>
            <a:pPr>
              <a:defRPr/>
            </a:pPr>
            <a:r>
              <a:rPr smtClean="0"/>
              <a:t>课程知识体系结构图</a:t>
            </a:r>
            <a:endParaRPr dirty="0" smtClean="0"/>
          </a:p>
        </p:txBody>
      </p:sp>
      <p:sp>
        <p:nvSpPr>
          <p:cNvPr id="18436" name="TextBox 3"/>
          <p:cNvSpPr txBox="1">
            <a:spLocks noChangeArrowheads="1"/>
          </p:cNvSpPr>
          <p:nvPr/>
        </p:nvSpPr>
        <p:spPr bwMode="auto">
          <a:xfrm>
            <a:off x="1928813" y="5786438"/>
            <a:ext cx="657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rgbClr val="FF0000"/>
                </a:solidFill>
              </a:rPr>
              <a:t>学习平台所学内容的知识体系结构图</a:t>
            </a:r>
          </a:p>
        </p:txBody>
      </p:sp>
      <p:pic>
        <p:nvPicPr>
          <p:cNvPr id="18437" name="图片 5" descr="图3.1 PLSQL编程的知识体系结构图.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785813"/>
            <a:ext cx="5638800"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0"/>
          </p:nvPr>
        </p:nvSpPr>
        <p:spPr/>
        <p:txBody>
          <a:bodyPr/>
          <a:lstStyle/>
          <a:p>
            <a:pPr>
              <a:defRPr/>
            </a:pPr>
            <a:fld id="{9D8A187A-3B3A-4903-8AEF-3D6060F837EC}" type="slidenum">
              <a:rPr lang="zh-CN" altLang="en-US" smtClean="0"/>
              <a:pPr>
                <a:defRPr/>
              </a:pPr>
              <a:t>8</a:t>
            </a:fld>
            <a:r>
              <a:rPr lang="en-US" altLang="zh-CN" smtClean="0"/>
              <a:t>/54</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43688" y="285750"/>
            <a:ext cx="2320925" cy="523875"/>
          </a:xfrm>
        </p:spPr>
        <p:txBody>
          <a:bodyPr/>
          <a:lstStyle/>
          <a:p>
            <a:pPr>
              <a:defRPr/>
            </a:pPr>
            <a:r>
              <a:rPr smtClean="0"/>
              <a:t>自学检查</a:t>
            </a:r>
            <a:r>
              <a:rPr lang="en-US" altLang="zh-CN" smtClean="0"/>
              <a:t>2-1</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针对提供员工表的数据，请说出代码的运行结果</a:t>
            </a:r>
            <a:endParaRPr lang="zh-CN" altLang="en-US" dirty="0"/>
          </a:p>
        </p:txBody>
      </p:sp>
      <p:grpSp>
        <p:nvGrpSpPr>
          <p:cNvPr id="19461" name="组合 77"/>
          <p:cNvGrpSpPr>
            <a:grpSpLocks/>
          </p:cNvGrpSpPr>
          <p:nvPr/>
        </p:nvGrpSpPr>
        <p:grpSpPr bwMode="auto">
          <a:xfrm>
            <a:off x="101600" y="885825"/>
            <a:ext cx="1470025" cy="400050"/>
            <a:chOff x="2962268" y="5103147"/>
            <a:chExt cx="1469411" cy="400110"/>
          </a:xfrm>
        </p:grpSpPr>
        <p:pic>
          <p:nvPicPr>
            <p:cNvPr id="19464" name="Picture 4" descr="C:\Users\meng.zhang\Desktop\ACCP7.0模版图标规范\list_n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268" y="5141278"/>
              <a:ext cx="323848" cy="32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代码阅读</a:t>
              </a:r>
            </a:p>
          </p:txBody>
        </p:sp>
      </p:grpSp>
      <p:sp>
        <p:nvSpPr>
          <p:cNvPr id="9" name="AutoShape 6"/>
          <p:cNvSpPr>
            <a:spLocks noChangeArrowheads="1"/>
          </p:cNvSpPr>
          <p:nvPr/>
        </p:nvSpPr>
        <p:spPr bwMode="auto">
          <a:xfrm>
            <a:off x="928688" y="1928813"/>
            <a:ext cx="7446962" cy="471487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DECLARE</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v_comm employee.comm%TYPE;</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e_comm_is_null EXCEPTION; </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BEGIN</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SELECT comm INTO v_comm FROM employee WHERE empno=5;</a:t>
            </a:r>
            <a:r>
              <a:rPr lang="zh-CN" altLang="en-US" b="1" dirty="0">
                <a:solidFill>
                  <a:schemeClr val="accent5">
                    <a:lumMod val="10000"/>
                  </a:schemeClr>
                </a:solidFill>
                <a:latin typeface="+mn-lt"/>
                <a:ea typeface="宋体" charset="-122"/>
              </a:rPr>
              <a:t>                                   </a:t>
            </a: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IF v_comm IS NULL THEN</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RAISE e_comm_is_null;</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END IF;</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EXCEPTION</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WHEN NO_DATA_FOUND THEN</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dbms_output.put_line('</a:t>
            </a:r>
            <a:r>
              <a:rPr lang="zh-CN" altLang="en-US" b="1" dirty="0">
                <a:solidFill>
                  <a:schemeClr val="accent5">
                    <a:lumMod val="10000"/>
                  </a:schemeClr>
                </a:solidFill>
                <a:latin typeface="+mn-lt"/>
                <a:ea typeface="宋体" charset="-122"/>
              </a:rPr>
              <a:t>雇员不存在！</a:t>
            </a:r>
            <a:r>
              <a:rPr lang="fr-FR" altLang="zh-CN" b="1" dirty="0">
                <a:solidFill>
                  <a:schemeClr val="accent5">
                    <a:lumMod val="10000"/>
                  </a:schemeClr>
                </a:solidFill>
                <a:ea typeface="宋体" charset="-122"/>
              </a:rPr>
              <a:t>'</a:t>
            </a:r>
            <a:r>
              <a:rPr lang="fr-FR" altLang="zh-CN" b="1" dirty="0">
                <a:solidFill>
                  <a:schemeClr val="accent5">
                    <a:lumMod val="10000"/>
                  </a:schemeClr>
                </a:solidFill>
                <a:latin typeface="+mn-lt"/>
                <a:ea typeface="宋体" charset="-122"/>
              </a:rPr>
              <a:t>);</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WHEN e_comm_is_null THEN</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dbms_output.put_line('</a:t>
            </a:r>
            <a:r>
              <a:rPr lang="zh-CN" altLang="en-US" b="1" dirty="0">
                <a:solidFill>
                  <a:schemeClr val="accent5">
                    <a:lumMod val="10000"/>
                  </a:schemeClr>
                </a:solidFill>
                <a:latin typeface="+mn-lt"/>
                <a:ea typeface="宋体" charset="-122"/>
              </a:rPr>
              <a:t>该雇员无补助</a:t>
            </a:r>
            <a:r>
              <a:rPr lang="fr-FR" altLang="zh-CN" b="1" dirty="0">
                <a:solidFill>
                  <a:schemeClr val="accent5">
                    <a:lumMod val="10000"/>
                  </a:schemeClr>
                </a:solidFill>
                <a:latin typeface="+mn-lt"/>
                <a:ea typeface="宋体" charset="-122"/>
              </a:rPr>
              <a:t>');</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WHEN others THEN</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	   dbms_output.put_line('</a:t>
            </a:r>
            <a:r>
              <a:rPr lang="zh-CN" altLang="en-US" b="1" dirty="0">
                <a:solidFill>
                  <a:schemeClr val="accent5">
                    <a:lumMod val="10000"/>
                  </a:schemeClr>
                </a:solidFill>
                <a:latin typeface="+mn-lt"/>
                <a:ea typeface="宋体" charset="-122"/>
              </a:rPr>
              <a:t>出现其他异常</a:t>
            </a:r>
            <a:r>
              <a:rPr lang="fr-FR" altLang="zh-CN" b="1" dirty="0">
                <a:solidFill>
                  <a:schemeClr val="accent5">
                    <a:lumMod val="10000"/>
                  </a:schemeClr>
                </a:solidFill>
                <a:latin typeface="+mn-lt"/>
                <a:ea typeface="宋体" charset="-122"/>
              </a:rPr>
              <a:t>');</a:t>
            </a:r>
            <a:endParaRPr lang="zh-CN" altLang="en-US" b="1" dirty="0">
              <a:solidFill>
                <a:schemeClr val="accent5">
                  <a:lumMod val="10000"/>
                </a:schemeClr>
              </a:solidFill>
              <a:latin typeface="+mn-lt"/>
              <a:ea typeface="宋体" charset="-122"/>
            </a:endParaRPr>
          </a:p>
          <a:p>
            <a:pPr marL="85725" lvl="1" defTabSz="723900">
              <a:buClr>
                <a:schemeClr val="folHlink"/>
              </a:buClr>
              <a:buSzPct val="60000"/>
              <a:tabLst>
                <a:tab pos="85725" algn="l"/>
              </a:tabLst>
              <a:defRPr/>
            </a:pPr>
            <a:r>
              <a:rPr lang="fr-FR" altLang="zh-CN" b="1" dirty="0">
                <a:solidFill>
                  <a:schemeClr val="accent5">
                    <a:lumMod val="10000"/>
                  </a:schemeClr>
                </a:solidFill>
                <a:latin typeface="+mn-lt"/>
                <a:ea typeface="宋体" charset="-122"/>
              </a:rPr>
              <a:t>END;</a:t>
            </a:r>
            <a:endParaRPr lang="zh-CN" altLang="en-US" b="1" dirty="0">
              <a:solidFill>
                <a:schemeClr val="accent5">
                  <a:lumMod val="10000"/>
                </a:schemeClr>
              </a:solidFill>
              <a:latin typeface="+mn-lt"/>
              <a:ea typeface="宋体" charset="-122"/>
            </a:endParaRPr>
          </a:p>
        </p:txBody>
      </p:sp>
      <p:sp>
        <p:nvSpPr>
          <p:cNvPr id="17" name="AutoShape 28"/>
          <p:cNvSpPr>
            <a:spLocks noChangeArrowheads="1"/>
          </p:cNvSpPr>
          <p:nvPr/>
        </p:nvSpPr>
        <p:spPr bwMode="auto">
          <a:xfrm>
            <a:off x="6643688" y="4857750"/>
            <a:ext cx="2019300" cy="714375"/>
          </a:xfrm>
          <a:prstGeom prst="wedgeRoundRectCallout">
            <a:avLst>
              <a:gd name="adj1" fmla="val -50274"/>
              <a:gd name="adj2" fmla="val -4295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输出结果：</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   “雇员不存在！”</a:t>
            </a:r>
          </a:p>
        </p:txBody>
      </p:sp>
      <p:sp>
        <p:nvSpPr>
          <p:cNvPr id="10" name="灯片编号占位符 9"/>
          <p:cNvSpPr>
            <a:spLocks noGrp="1"/>
          </p:cNvSpPr>
          <p:nvPr>
            <p:ph type="sldNum" sz="quarter" idx="10"/>
          </p:nvPr>
        </p:nvSpPr>
        <p:spPr/>
        <p:txBody>
          <a:bodyPr/>
          <a:lstStyle/>
          <a:p>
            <a:pPr>
              <a:defRPr/>
            </a:pPr>
            <a:fld id="{9D8A187A-3B3A-4903-8AEF-3D6060F837EC}" type="slidenum">
              <a:rPr lang="zh-CN" altLang="en-US" smtClean="0"/>
              <a:pPr>
                <a:defRPr/>
              </a:pPr>
              <a:t>9</a:t>
            </a:fld>
            <a:r>
              <a:rPr lang="en-US" altLang="zh-CN" smtClean="0"/>
              <a:t>/54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7047</TotalTime>
  <Words>4058</Words>
  <Application>Microsoft Office PowerPoint</Application>
  <PresentationFormat>全屏显示(4:3)</PresentationFormat>
  <Paragraphs>837</Paragraphs>
  <Slides>54</Slides>
  <Notes>26</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模板</vt:lpstr>
      <vt:lpstr>第三章 PL/SQL编程</vt:lpstr>
      <vt:lpstr>预习检查</vt:lpstr>
      <vt:lpstr>回顾与作业点评2-1</vt:lpstr>
      <vt:lpstr>回顾与作业点评2-2</vt:lpstr>
      <vt:lpstr>本章任务</vt:lpstr>
      <vt:lpstr>本章目标</vt:lpstr>
      <vt:lpstr>PowerPoint 演示文稿</vt:lpstr>
      <vt:lpstr>课程知识体系结构图</vt:lpstr>
      <vt:lpstr>自学检查2-1</vt:lpstr>
      <vt:lpstr>自学检查2-2</vt:lpstr>
      <vt:lpstr>FAQ</vt:lpstr>
      <vt:lpstr>15分钟测评</vt:lpstr>
      <vt:lpstr>学员展示</vt:lpstr>
      <vt:lpstr>互动讨论</vt:lpstr>
      <vt:lpstr>串讲：PL/SQL的体系结构</vt:lpstr>
      <vt:lpstr>串讲：PL/SQL块简介</vt:lpstr>
      <vt:lpstr>串讲： PL/SQL 的优点 </vt:lpstr>
      <vt:lpstr>串讲： PL/SQL声明</vt:lpstr>
      <vt:lpstr>串讲：命名规则</vt:lpstr>
      <vt:lpstr>串讲： PL/SQL编码规则</vt:lpstr>
      <vt:lpstr>串讲：数据类型</vt:lpstr>
      <vt:lpstr>串讲：表达式和运算符</vt:lpstr>
      <vt:lpstr>串讲：控制结构</vt:lpstr>
      <vt:lpstr>学员操作—PL/SQL基础知识综合练习</vt:lpstr>
      <vt:lpstr>学员操作—PL/SQL基础知识综合练习</vt:lpstr>
      <vt:lpstr>共性问题集中讲解</vt:lpstr>
      <vt:lpstr>串讲：异常处理 3-1</vt:lpstr>
      <vt:lpstr>串讲：异常处理3-2</vt:lpstr>
      <vt:lpstr>串讲：异常处理3-3</vt:lpstr>
      <vt:lpstr>学员操作—使用预定义异常处理完善需求</vt:lpstr>
      <vt:lpstr>学员操作—使用自定义异常处理完善需求</vt:lpstr>
      <vt:lpstr>共性问题集中讲解</vt:lpstr>
      <vt:lpstr>串讲：什么是游标</vt:lpstr>
      <vt:lpstr>串讲：游标的属性</vt:lpstr>
      <vt:lpstr>串讲：游标的使用</vt:lpstr>
      <vt:lpstr>串讲：游标的使用</vt:lpstr>
      <vt:lpstr>串讲：游标的使用</vt:lpstr>
      <vt:lpstr>串讲：使用显式游标更新行 </vt:lpstr>
      <vt:lpstr>学员操作—使用显式游标技术完善需求</vt:lpstr>
      <vt:lpstr>共性问题集中讲解</vt:lpstr>
      <vt:lpstr>串讲：子程序 </vt:lpstr>
      <vt:lpstr>串讲：创建存储过程</vt:lpstr>
      <vt:lpstr>串讲：调用存储过程</vt:lpstr>
      <vt:lpstr>串讲：存储过程的参数模式</vt:lpstr>
      <vt:lpstr>串讲：存储过程的访问权限和删除存储过程</vt:lpstr>
      <vt:lpstr>串讲：存储过程编写规范</vt:lpstr>
      <vt:lpstr>学员操作—使用存储过程技术完善需求</vt:lpstr>
      <vt:lpstr>共性问题集中讲解</vt:lpstr>
      <vt:lpstr>翻转课堂总结</vt:lpstr>
      <vt:lpstr>翻转课堂总结</vt:lpstr>
      <vt:lpstr>总结</vt:lpstr>
      <vt:lpstr>相关学习资源</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aixin.shi</cp:lastModifiedBy>
  <cp:revision>905</cp:revision>
  <dcterms:created xsi:type="dcterms:W3CDTF">2006-03-08T06:55:38Z</dcterms:created>
  <dcterms:modified xsi:type="dcterms:W3CDTF">2016-12-17T07:22:00Z</dcterms:modified>
</cp:coreProperties>
</file>