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3" r:id="rId1"/>
  </p:sldMasterIdLst>
  <p:notesMasterIdLst>
    <p:notesMasterId r:id="rId42"/>
  </p:notesMasterIdLst>
  <p:handoutMasterIdLst>
    <p:handoutMasterId r:id="rId43"/>
  </p:handoutMasterIdLst>
  <p:sldIdLst>
    <p:sldId id="256" r:id="rId2"/>
    <p:sldId id="576" r:id="rId3"/>
    <p:sldId id="536" r:id="rId4"/>
    <p:sldId id="537" r:id="rId5"/>
    <p:sldId id="539" r:id="rId6"/>
    <p:sldId id="540" r:id="rId7"/>
    <p:sldId id="584" r:id="rId8"/>
    <p:sldId id="546" r:id="rId9"/>
    <p:sldId id="585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83" r:id="rId19"/>
    <p:sldId id="558" r:id="rId20"/>
    <p:sldId id="586" r:id="rId21"/>
    <p:sldId id="559" r:id="rId22"/>
    <p:sldId id="560" r:id="rId23"/>
    <p:sldId id="561" r:id="rId24"/>
    <p:sldId id="562" r:id="rId25"/>
    <p:sldId id="582" r:id="rId26"/>
    <p:sldId id="564" r:id="rId27"/>
    <p:sldId id="565" r:id="rId28"/>
    <p:sldId id="566" r:id="rId29"/>
    <p:sldId id="587" r:id="rId30"/>
    <p:sldId id="581" r:id="rId31"/>
    <p:sldId id="588" r:id="rId32"/>
    <p:sldId id="570" r:id="rId33"/>
    <p:sldId id="571" r:id="rId34"/>
    <p:sldId id="572" r:id="rId35"/>
    <p:sldId id="580" r:id="rId36"/>
    <p:sldId id="577" r:id="rId37"/>
    <p:sldId id="589" r:id="rId38"/>
    <p:sldId id="578" r:id="rId39"/>
    <p:sldId id="579" r:id="rId40"/>
    <p:sldId id="53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78540" autoAdjust="0"/>
  </p:normalViewPr>
  <p:slideViewPr>
    <p:cSldViewPr>
      <p:cViewPr varScale="1">
        <p:scale>
          <a:sx n="76" d="100"/>
          <a:sy n="76" d="100"/>
        </p:scale>
        <p:origin x="-1206" y="-102"/>
      </p:cViewPr>
      <p:guideLst>
        <p:guide orient="horz" pos="2160"/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E02D0-BF2E-46F1-BA65-2EE13AE5D2AF}" type="doc">
      <dgm:prSet loTypeId="urn:microsoft.com/office/officeart/2005/8/layout/radial1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150777-050C-4C1A-A046-C5D5F3EF3250}">
      <dgm:prSet phldrT="[文本]"/>
      <dgm:spPr>
        <a:solidFill>
          <a:schemeClr val="accent5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zh-CN" altLang="en-US" dirty="0" smtClean="0"/>
            <a:t>方法</a:t>
          </a:r>
          <a:endParaRPr lang="zh-CN" altLang="en-US" dirty="0"/>
        </a:p>
      </dgm:t>
    </dgm:pt>
    <dgm:pt modelId="{8C61C66F-E88C-48A9-BE46-70D9E271566F}" type="par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48AE9FED-1DD0-4CD4-BF1B-4D4AC29276F6}" type="sib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758ABAA9-8CEF-4889-BC2D-78A47E80BA9E}">
      <dgm:prSet phldrT="[文本]" custT="1"/>
      <dgm:spPr>
        <a:solidFill>
          <a:schemeClr val="accent5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pPr rtl="0"/>
          <a:r>
            <a:rPr lang="zh-CN" sz="3600" b="1" dirty="0" smtClean="0"/>
            <a:t>多</a:t>
          </a:r>
          <a:endParaRPr lang="en-US" altLang="zh-CN" sz="3600" b="1" dirty="0" smtClean="0"/>
        </a:p>
        <a:p>
          <a:pPr rtl="0"/>
          <a:r>
            <a:rPr lang="zh-CN" sz="3600" b="1" dirty="0" smtClean="0"/>
            <a:t>练习</a:t>
          </a:r>
          <a:endParaRPr lang="zh-CN" altLang="en-US" sz="3600" dirty="0"/>
        </a:p>
      </dgm:t>
    </dgm:pt>
    <dgm:pt modelId="{06040516-DE20-4399-B700-8677827AD279}" type="par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B5F03A3F-4D9B-4359-9613-493158AB36CC}" type="sib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82E16DD6-A60B-4192-B74F-DF6BD6319BF9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pPr rtl="0"/>
          <a:r>
            <a:rPr lang="zh-CN" sz="3600" b="1" dirty="0" smtClean="0"/>
            <a:t>多</a:t>
          </a:r>
          <a:endParaRPr lang="en-US" altLang="zh-CN" sz="3600" b="1" dirty="0" smtClean="0"/>
        </a:p>
        <a:p>
          <a:pPr rtl="0"/>
          <a:r>
            <a:rPr lang="zh-CN" sz="3600" b="1" dirty="0" smtClean="0"/>
            <a:t>交流</a:t>
          </a:r>
          <a:endParaRPr lang="en-US" sz="3600" b="1" dirty="0"/>
        </a:p>
      </dgm:t>
    </dgm:pt>
    <dgm:pt modelId="{71B26884-7CED-4905-B402-58B000CE47EA}" type="par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1985646C-93AE-4CE0-B97F-AE47CBAE33D7}" type="sib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95052D77-2B4C-480B-BD9C-6B5363B56E98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zh-CN" sz="3600" b="1" dirty="0" smtClean="0"/>
            <a:t>多</a:t>
          </a:r>
          <a:endParaRPr lang="en-US" altLang="zh-CN" sz="3600" b="1" dirty="0" smtClean="0"/>
        </a:p>
        <a:p>
          <a:r>
            <a:rPr lang="zh-CN" sz="3600" b="1" dirty="0" smtClean="0"/>
            <a:t>思考</a:t>
          </a:r>
          <a:endParaRPr lang="zh-CN" altLang="en-US" sz="3600" b="1" dirty="0"/>
        </a:p>
      </dgm:t>
    </dgm:pt>
    <dgm:pt modelId="{5FB46AE4-7C34-4679-A9F1-940BA4DEB4DD}" type="par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EBB2321D-BCE1-484C-AB43-261C38DD3FFE}" type="sib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8DDC5669-26D8-496E-B1EA-8D2924E78103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pPr rtl="0"/>
          <a:r>
            <a:rPr lang="zh-CN" sz="3600" b="1" dirty="0" smtClean="0"/>
            <a:t>多做</a:t>
          </a:r>
          <a:endParaRPr lang="en-US" altLang="zh-CN" sz="3600" b="1" dirty="0" smtClean="0"/>
        </a:p>
        <a:p>
          <a:pPr rtl="0"/>
          <a:r>
            <a:rPr lang="zh-CN" sz="3600" b="1" dirty="0" smtClean="0"/>
            <a:t>项目</a:t>
          </a:r>
          <a:endParaRPr lang="en-US" sz="3600" b="1" dirty="0"/>
        </a:p>
      </dgm:t>
    </dgm:pt>
    <dgm:pt modelId="{A926A22F-8CD6-4BFD-8F01-5835EDA84773}" type="parTrans" cxnId="{3BC8EE98-227E-4385-A57E-60F1A2F89A44}">
      <dgm:prSet/>
      <dgm:spPr/>
      <dgm:t>
        <a:bodyPr/>
        <a:lstStyle/>
        <a:p>
          <a:endParaRPr lang="zh-CN" altLang="en-US"/>
        </a:p>
      </dgm:t>
    </dgm:pt>
    <dgm:pt modelId="{61FB0073-A4D9-4C17-BC8F-4A39F80267BD}" type="sibTrans" cxnId="{3BC8EE98-227E-4385-A57E-60F1A2F89A44}">
      <dgm:prSet/>
      <dgm:spPr/>
      <dgm:t>
        <a:bodyPr/>
        <a:lstStyle/>
        <a:p>
          <a:endParaRPr lang="zh-CN" altLang="en-US"/>
        </a:p>
      </dgm:t>
    </dgm:pt>
    <dgm:pt modelId="{B58A1E64-B161-4502-B9EE-ECBF21095F03}" type="pres">
      <dgm:prSet presAssocID="{BC6E02D0-BF2E-46F1-BA65-2EE13AE5D2A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A5FEEC-205D-43FD-A300-BD3F7FD91B38}" type="pres">
      <dgm:prSet presAssocID="{7C150777-050C-4C1A-A046-C5D5F3EF325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681D7DF-9538-4873-B693-C8E447A60960}" type="pres">
      <dgm:prSet presAssocID="{06040516-DE20-4399-B700-8677827AD279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B6FF9D54-4365-4B5E-9971-5E378C30EA25}" type="pres">
      <dgm:prSet presAssocID="{06040516-DE20-4399-B700-8677827AD279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17A5207-C7DB-4BBE-A4D9-3327AE276958}" type="pres">
      <dgm:prSet presAssocID="{758ABAA9-8CEF-4889-BC2D-78A47E80BA9E}" presName="node" presStyleLbl="node1" presStyleIdx="0" presStyleCnt="4" custScaleX="153177" custScaleY="153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1E40B-5D8F-48B5-AEC2-44BF9BC95952}" type="pres">
      <dgm:prSet presAssocID="{71B26884-7CED-4905-B402-58B000CE47EA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41A2FE79-C165-481D-9FF7-F038C758F2D3}" type="pres">
      <dgm:prSet presAssocID="{71B26884-7CED-4905-B402-58B000CE47EA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89B36FB-7428-428C-9EB9-DB8642D28EFC}" type="pres">
      <dgm:prSet presAssocID="{82E16DD6-A60B-4192-B74F-DF6BD6319BF9}" presName="node" presStyleLbl="node1" presStyleIdx="1" presStyleCnt="4" custScaleX="153177" custScaleY="153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206001-5C87-41FF-9A39-1532B53D06F1}" type="pres">
      <dgm:prSet presAssocID="{A926A22F-8CD6-4BFD-8F01-5835EDA84773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26B7E26F-B773-47F3-BB01-AE64E702BCDF}" type="pres">
      <dgm:prSet presAssocID="{A926A22F-8CD6-4BFD-8F01-5835EDA84773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2AA6349-28CD-4E39-A9B6-030DB9FB28A9}" type="pres">
      <dgm:prSet presAssocID="{8DDC5669-26D8-496E-B1EA-8D2924E78103}" presName="node" presStyleLbl="node1" presStyleIdx="2" presStyleCnt="4" custScaleX="153177" custScaleY="153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FE3211-2287-44F4-A0CD-30B88C060492}" type="pres">
      <dgm:prSet presAssocID="{5FB46AE4-7C34-4679-A9F1-940BA4DEB4DD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7527C42B-8B99-4724-8331-77F40E1C5E1B}" type="pres">
      <dgm:prSet presAssocID="{5FB46AE4-7C34-4679-A9F1-940BA4DEB4DD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9CD9D65E-4A13-490F-B3AC-0749BCEFE24E}" type="pres">
      <dgm:prSet presAssocID="{95052D77-2B4C-480B-BD9C-6B5363B56E98}" presName="node" presStyleLbl="node1" presStyleIdx="3" presStyleCnt="4" custScaleX="153177" custScaleY="153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F84D65-3852-4A57-8E8C-394301C7D252}" srcId="{7C150777-050C-4C1A-A046-C5D5F3EF3250}" destId="{82E16DD6-A60B-4192-B74F-DF6BD6319BF9}" srcOrd="1" destOrd="0" parTransId="{71B26884-7CED-4905-B402-58B000CE47EA}" sibTransId="{1985646C-93AE-4CE0-B97F-AE47CBAE33D7}"/>
    <dgm:cxn modelId="{3BC8EE98-227E-4385-A57E-60F1A2F89A44}" srcId="{7C150777-050C-4C1A-A046-C5D5F3EF3250}" destId="{8DDC5669-26D8-496E-B1EA-8D2924E78103}" srcOrd="2" destOrd="0" parTransId="{A926A22F-8CD6-4BFD-8F01-5835EDA84773}" sibTransId="{61FB0073-A4D9-4C17-BC8F-4A39F80267BD}"/>
    <dgm:cxn modelId="{2E39AC15-4A30-461F-AB2F-818D45B7C86D}" srcId="{BC6E02D0-BF2E-46F1-BA65-2EE13AE5D2AF}" destId="{7C150777-050C-4C1A-A046-C5D5F3EF3250}" srcOrd="0" destOrd="0" parTransId="{8C61C66F-E88C-48A9-BE46-70D9E271566F}" sibTransId="{48AE9FED-1DD0-4CD4-BF1B-4D4AC29276F6}"/>
    <dgm:cxn modelId="{835D93FB-AD36-4F1C-B422-DE25E48695F6}" type="presOf" srcId="{BC6E02D0-BF2E-46F1-BA65-2EE13AE5D2AF}" destId="{B58A1E64-B161-4502-B9EE-ECBF21095F03}" srcOrd="0" destOrd="0" presId="urn:microsoft.com/office/officeart/2005/8/layout/radial1"/>
    <dgm:cxn modelId="{A87F23EA-BD44-488C-BE95-9FE299BED1AB}" type="presOf" srcId="{758ABAA9-8CEF-4889-BC2D-78A47E80BA9E}" destId="{C17A5207-C7DB-4BBE-A4D9-3327AE276958}" srcOrd="0" destOrd="0" presId="urn:microsoft.com/office/officeart/2005/8/layout/radial1"/>
    <dgm:cxn modelId="{3BE398E7-1DAE-4089-9C4F-CA5EC7A66B24}" type="presOf" srcId="{71B26884-7CED-4905-B402-58B000CE47EA}" destId="{41A2FE79-C165-481D-9FF7-F038C758F2D3}" srcOrd="1" destOrd="0" presId="urn:microsoft.com/office/officeart/2005/8/layout/radial1"/>
    <dgm:cxn modelId="{C2E571C5-E337-4852-82FB-19BCF629D5DA}" srcId="{7C150777-050C-4C1A-A046-C5D5F3EF3250}" destId="{95052D77-2B4C-480B-BD9C-6B5363B56E98}" srcOrd="3" destOrd="0" parTransId="{5FB46AE4-7C34-4679-A9F1-940BA4DEB4DD}" sibTransId="{EBB2321D-BCE1-484C-AB43-261C38DD3FFE}"/>
    <dgm:cxn modelId="{8A3BD41C-220A-45FE-B76E-A751CF364CA7}" type="presOf" srcId="{06040516-DE20-4399-B700-8677827AD279}" destId="{B6FF9D54-4365-4B5E-9971-5E378C30EA25}" srcOrd="1" destOrd="0" presId="urn:microsoft.com/office/officeart/2005/8/layout/radial1"/>
    <dgm:cxn modelId="{5644B119-C325-4BF0-B1E6-FE30153505F8}" type="presOf" srcId="{06040516-DE20-4399-B700-8677827AD279}" destId="{A681D7DF-9538-4873-B693-C8E447A60960}" srcOrd="0" destOrd="0" presId="urn:microsoft.com/office/officeart/2005/8/layout/radial1"/>
    <dgm:cxn modelId="{BFBBE99E-B549-4457-BB60-2A44B9BFF939}" type="presOf" srcId="{7C150777-050C-4C1A-A046-C5D5F3EF3250}" destId="{58A5FEEC-205D-43FD-A300-BD3F7FD91B38}" srcOrd="0" destOrd="0" presId="urn:microsoft.com/office/officeart/2005/8/layout/radial1"/>
    <dgm:cxn modelId="{36D46CAE-300E-4EDC-8770-6B6ADEDF3233}" type="presOf" srcId="{95052D77-2B4C-480B-BD9C-6B5363B56E98}" destId="{9CD9D65E-4A13-490F-B3AC-0749BCEFE24E}" srcOrd="0" destOrd="0" presId="urn:microsoft.com/office/officeart/2005/8/layout/radial1"/>
    <dgm:cxn modelId="{4DB945DB-0458-48AA-BBEE-CE687E8FD1F8}" type="presOf" srcId="{A926A22F-8CD6-4BFD-8F01-5835EDA84773}" destId="{65206001-5C87-41FF-9A39-1532B53D06F1}" srcOrd="0" destOrd="0" presId="urn:microsoft.com/office/officeart/2005/8/layout/radial1"/>
    <dgm:cxn modelId="{37C3E211-1783-4426-8018-7F809E11695D}" type="presOf" srcId="{5FB46AE4-7C34-4679-A9F1-940BA4DEB4DD}" destId="{0CFE3211-2287-44F4-A0CD-30B88C060492}" srcOrd="0" destOrd="0" presId="urn:microsoft.com/office/officeart/2005/8/layout/radial1"/>
    <dgm:cxn modelId="{16949809-C95F-4B4F-9649-F74278D2B598}" type="presOf" srcId="{A926A22F-8CD6-4BFD-8F01-5835EDA84773}" destId="{26B7E26F-B773-47F3-BB01-AE64E702BCDF}" srcOrd="1" destOrd="0" presId="urn:microsoft.com/office/officeart/2005/8/layout/radial1"/>
    <dgm:cxn modelId="{00689025-D57E-4612-80FE-2A312E5DC7DC}" srcId="{7C150777-050C-4C1A-A046-C5D5F3EF3250}" destId="{758ABAA9-8CEF-4889-BC2D-78A47E80BA9E}" srcOrd="0" destOrd="0" parTransId="{06040516-DE20-4399-B700-8677827AD279}" sibTransId="{B5F03A3F-4D9B-4359-9613-493158AB36CC}"/>
    <dgm:cxn modelId="{27F73748-94FB-4C81-B27E-50F0E3623266}" type="presOf" srcId="{82E16DD6-A60B-4192-B74F-DF6BD6319BF9}" destId="{089B36FB-7428-428C-9EB9-DB8642D28EFC}" srcOrd="0" destOrd="0" presId="urn:microsoft.com/office/officeart/2005/8/layout/radial1"/>
    <dgm:cxn modelId="{D4B90C9F-1E99-4701-AE4D-8398E0AB5179}" type="presOf" srcId="{71B26884-7CED-4905-B402-58B000CE47EA}" destId="{A4B1E40B-5D8F-48B5-AEC2-44BF9BC95952}" srcOrd="0" destOrd="0" presId="urn:microsoft.com/office/officeart/2005/8/layout/radial1"/>
    <dgm:cxn modelId="{E9F9BCD0-3B76-4F19-BA9F-AAAA23DDDBB0}" type="presOf" srcId="{5FB46AE4-7C34-4679-A9F1-940BA4DEB4DD}" destId="{7527C42B-8B99-4724-8331-77F40E1C5E1B}" srcOrd="1" destOrd="0" presId="urn:microsoft.com/office/officeart/2005/8/layout/radial1"/>
    <dgm:cxn modelId="{0F065281-F720-451B-B2CF-73B7D636C962}" type="presOf" srcId="{8DDC5669-26D8-496E-B1EA-8D2924E78103}" destId="{E2AA6349-28CD-4E39-A9B6-030DB9FB28A9}" srcOrd="0" destOrd="0" presId="urn:microsoft.com/office/officeart/2005/8/layout/radial1"/>
    <dgm:cxn modelId="{E2DC606F-9F24-49CA-BFCD-73BAE2D99C31}" type="presParOf" srcId="{B58A1E64-B161-4502-B9EE-ECBF21095F03}" destId="{58A5FEEC-205D-43FD-A300-BD3F7FD91B38}" srcOrd="0" destOrd="0" presId="urn:microsoft.com/office/officeart/2005/8/layout/radial1"/>
    <dgm:cxn modelId="{1A581E4E-CF0B-402E-A1E9-2C0B6BCDBCE0}" type="presParOf" srcId="{B58A1E64-B161-4502-B9EE-ECBF21095F03}" destId="{A681D7DF-9538-4873-B693-C8E447A60960}" srcOrd="1" destOrd="0" presId="urn:microsoft.com/office/officeart/2005/8/layout/radial1"/>
    <dgm:cxn modelId="{A34C5819-855D-435F-924A-6DFFA006D7AE}" type="presParOf" srcId="{A681D7DF-9538-4873-B693-C8E447A60960}" destId="{B6FF9D54-4365-4B5E-9971-5E378C30EA25}" srcOrd="0" destOrd="0" presId="urn:microsoft.com/office/officeart/2005/8/layout/radial1"/>
    <dgm:cxn modelId="{65C591BA-7802-4B56-9EDD-2CEE99EC52D4}" type="presParOf" srcId="{B58A1E64-B161-4502-B9EE-ECBF21095F03}" destId="{C17A5207-C7DB-4BBE-A4D9-3327AE276958}" srcOrd="2" destOrd="0" presId="urn:microsoft.com/office/officeart/2005/8/layout/radial1"/>
    <dgm:cxn modelId="{BEFBDEB8-7516-460E-BAE1-E37CF942290F}" type="presParOf" srcId="{B58A1E64-B161-4502-B9EE-ECBF21095F03}" destId="{A4B1E40B-5D8F-48B5-AEC2-44BF9BC95952}" srcOrd="3" destOrd="0" presId="urn:microsoft.com/office/officeart/2005/8/layout/radial1"/>
    <dgm:cxn modelId="{83206F48-657A-4C47-BB44-99D9780CA573}" type="presParOf" srcId="{A4B1E40B-5D8F-48B5-AEC2-44BF9BC95952}" destId="{41A2FE79-C165-481D-9FF7-F038C758F2D3}" srcOrd="0" destOrd="0" presId="urn:microsoft.com/office/officeart/2005/8/layout/radial1"/>
    <dgm:cxn modelId="{45387AAD-2828-4898-AB35-23E2A380E56A}" type="presParOf" srcId="{B58A1E64-B161-4502-B9EE-ECBF21095F03}" destId="{089B36FB-7428-428C-9EB9-DB8642D28EFC}" srcOrd="4" destOrd="0" presId="urn:microsoft.com/office/officeart/2005/8/layout/radial1"/>
    <dgm:cxn modelId="{34B837AD-38CF-45FB-ADE0-2AB1446780A7}" type="presParOf" srcId="{B58A1E64-B161-4502-B9EE-ECBF21095F03}" destId="{65206001-5C87-41FF-9A39-1532B53D06F1}" srcOrd="5" destOrd="0" presId="urn:microsoft.com/office/officeart/2005/8/layout/radial1"/>
    <dgm:cxn modelId="{383E6E98-A755-4B8D-A4B2-4BF15E7DA360}" type="presParOf" srcId="{65206001-5C87-41FF-9A39-1532B53D06F1}" destId="{26B7E26F-B773-47F3-BB01-AE64E702BCDF}" srcOrd="0" destOrd="0" presId="urn:microsoft.com/office/officeart/2005/8/layout/radial1"/>
    <dgm:cxn modelId="{9E5B29E1-F859-437E-9674-00CA69538049}" type="presParOf" srcId="{B58A1E64-B161-4502-B9EE-ECBF21095F03}" destId="{E2AA6349-28CD-4E39-A9B6-030DB9FB28A9}" srcOrd="6" destOrd="0" presId="urn:microsoft.com/office/officeart/2005/8/layout/radial1"/>
    <dgm:cxn modelId="{0D6B7639-6414-415B-A8EA-BD62C7E159BC}" type="presParOf" srcId="{B58A1E64-B161-4502-B9EE-ECBF21095F03}" destId="{0CFE3211-2287-44F4-A0CD-30B88C060492}" srcOrd="7" destOrd="0" presId="urn:microsoft.com/office/officeart/2005/8/layout/radial1"/>
    <dgm:cxn modelId="{ED5828DE-76F4-4335-8AE8-DA803E6C6254}" type="presParOf" srcId="{0CFE3211-2287-44F4-A0CD-30B88C060492}" destId="{7527C42B-8B99-4724-8331-77F40E1C5E1B}" srcOrd="0" destOrd="0" presId="urn:microsoft.com/office/officeart/2005/8/layout/radial1"/>
    <dgm:cxn modelId="{BA0850BF-9E2E-4E6D-9947-31AFD5A274BB}" type="presParOf" srcId="{B58A1E64-B161-4502-B9EE-ECBF21095F03}" destId="{9CD9D65E-4A13-490F-B3AC-0749BCEFE24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B3254-2D5D-47A3-B446-6A4273F41FE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07425E-DD41-4F0B-AC33-CD3405A66B5E}">
      <dgm:prSet phldrT="[文本]"/>
      <dgm:spPr/>
      <dgm:t>
        <a:bodyPr/>
        <a:lstStyle/>
        <a:p>
          <a:r>
            <a:rPr lang="zh-CN" altLang="en-US" b="1" dirty="0" smtClean="0"/>
            <a:t>下载并部署</a:t>
          </a:r>
          <a:r>
            <a:rPr lang="en-US" altLang="zh-CN" b="1" dirty="0" smtClean="0"/>
            <a:t>jar</a:t>
          </a:r>
          <a:r>
            <a:rPr lang="zh-CN" altLang="en-US" b="1" dirty="0" smtClean="0"/>
            <a:t>文件</a:t>
          </a:r>
          <a:endParaRPr lang="zh-CN" altLang="en-US" b="1" dirty="0"/>
        </a:p>
      </dgm:t>
    </dgm:pt>
    <dgm:pt modelId="{6FED386C-1588-409E-B0B9-F20E19AC4998}" type="parTrans" cxnId="{36110B75-71BA-42E9-A432-2920635F80E8}">
      <dgm:prSet/>
      <dgm:spPr/>
      <dgm:t>
        <a:bodyPr/>
        <a:lstStyle/>
        <a:p>
          <a:endParaRPr lang="zh-CN" altLang="en-US" b="1"/>
        </a:p>
      </dgm:t>
    </dgm:pt>
    <dgm:pt modelId="{EA3185CC-8028-445A-B22B-9B75A572E85C}" type="sibTrans" cxnId="{36110B75-71BA-42E9-A432-2920635F80E8}">
      <dgm:prSet/>
      <dgm:spPr/>
      <dgm:t>
        <a:bodyPr/>
        <a:lstStyle/>
        <a:p>
          <a:endParaRPr lang="zh-CN" altLang="en-US" b="1"/>
        </a:p>
      </dgm:t>
    </dgm:pt>
    <dgm:pt modelId="{6FAC4CE7-B120-4CC2-B1FD-535E4EB60E77}">
      <dgm:prSet phldrT="[文本]"/>
      <dgm:spPr/>
      <dgm:t>
        <a:bodyPr/>
        <a:lstStyle/>
        <a:p>
          <a:r>
            <a:rPr lang="zh-CN" altLang="en-US" b="1" dirty="0" smtClean="0"/>
            <a:t>编写</a:t>
          </a:r>
          <a:r>
            <a:rPr lang="en-US" altLang="zh-CN" b="1" dirty="0" smtClean="0"/>
            <a:t>Hibernate</a:t>
          </a:r>
          <a:r>
            <a:rPr lang="zh-CN" altLang="en-US" b="1" dirty="0" smtClean="0"/>
            <a:t>配置文件</a:t>
          </a:r>
          <a:endParaRPr lang="zh-CN" altLang="en-US" b="1" dirty="0"/>
        </a:p>
      </dgm:t>
    </dgm:pt>
    <dgm:pt modelId="{56804317-93B5-438F-9352-6F0A89674127}" type="parTrans" cxnId="{9867589A-AE5C-46EE-837A-B6386045809C}">
      <dgm:prSet/>
      <dgm:spPr/>
      <dgm:t>
        <a:bodyPr/>
        <a:lstStyle/>
        <a:p>
          <a:endParaRPr lang="zh-CN" altLang="en-US" b="1"/>
        </a:p>
      </dgm:t>
    </dgm:pt>
    <dgm:pt modelId="{BF11A497-0D17-4D56-AA8E-A72D4A8626CC}" type="sibTrans" cxnId="{9867589A-AE5C-46EE-837A-B6386045809C}">
      <dgm:prSet/>
      <dgm:spPr/>
      <dgm:t>
        <a:bodyPr/>
        <a:lstStyle/>
        <a:p>
          <a:endParaRPr lang="zh-CN" altLang="en-US" b="1"/>
        </a:p>
      </dgm:t>
    </dgm:pt>
    <dgm:pt modelId="{0B3835C0-5BDB-4D05-B711-C597109365E5}">
      <dgm:prSet phldrT="[文本]"/>
      <dgm:spPr/>
      <dgm:t>
        <a:bodyPr/>
        <a:lstStyle/>
        <a:p>
          <a:r>
            <a:rPr lang="zh-CN" altLang="en-US" b="1" dirty="0" smtClean="0"/>
            <a:t>创建持久化类和映射文件</a:t>
          </a:r>
          <a:endParaRPr lang="zh-CN" altLang="en-US" b="1" dirty="0"/>
        </a:p>
      </dgm:t>
    </dgm:pt>
    <dgm:pt modelId="{058CC785-FE5B-4099-B8FD-01D78053FA49}" type="parTrans" cxnId="{4D3A9C27-BB62-4647-B20C-24530D58DCA8}">
      <dgm:prSet/>
      <dgm:spPr/>
      <dgm:t>
        <a:bodyPr/>
        <a:lstStyle/>
        <a:p>
          <a:endParaRPr lang="zh-CN" altLang="en-US" b="1"/>
        </a:p>
      </dgm:t>
    </dgm:pt>
    <dgm:pt modelId="{6D34EE51-C95C-4B3F-93AA-1F165F415A5D}" type="sibTrans" cxnId="{4D3A9C27-BB62-4647-B20C-24530D58DCA8}">
      <dgm:prSet/>
      <dgm:spPr/>
      <dgm:t>
        <a:bodyPr/>
        <a:lstStyle/>
        <a:p>
          <a:endParaRPr lang="zh-CN" altLang="en-US" b="1"/>
        </a:p>
      </dgm:t>
    </dgm:pt>
    <dgm:pt modelId="{473C3D35-4F05-46F0-9E6A-E67367E3926D}">
      <dgm:prSet phldrT="[文本]"/>
      <dgm:spPr/>
      <dgm:t>
        <a:bodyPr/>
        <a:lstStyle/>
        <a:p>
          <a:r>
            <a:rPr lang="zh-CN" altLang="en-US" b="1" dirty="0" smtClean="0"/>
            <a:t>使用</a:t>
          </a:r>
          <a:r>
            <a:rPr lang="en-US" altLang="zh-CN" b="1" dirty="0" smtClean="0"/>
            <a:t>Hibernate API</a:t>
          </a:r>
          <a:endParaRPr lang="zh-CN" altLang="en-US" b="1" dirty="0"/>
        </a:p>
      </dgm:t>
    </dgm:pt>
    <dgm:pt modelId="{7010399A-88D7-4144-9304-C931D8E77AD0}" type="parTrans" cxnId="{24FEC7FD-AE8A-4CDD-B557-7A94A688FB9A}">
      <dgm:prSet/>
      <dgm:spPr/>
      <dgm:t>
        <a:bodyPr/>
        <a:lstStyle/>
        <a:p>
          <a:endParaRPr lang="zh-CN" altLang="en-US" b="1"/>
        </a:p>
      </dgm:t>
    </dgm:pt>
    <dgm:pt modelId="{7210D2F7-806D-41FB-BE76-152CFF6F088B}" type="sibTrans" cxnId="{24FEC7FD-AE8A-4CDD-B557-7A94A688FB9A}">
      <dgm:prSet/>
      <dgm:spPr/>
      <dgm:t>
        <a:bodyPr/>
        <a:lstStyle/>
        <a:p>
          <a:endParaRPr lang="zh-CN" altLang="en-US" b="1"/>
        </a:p>
      </dgm:t>
    </dgm:pt>
    <dgm:pt modelId="{F6B55A47-84C6-4F91-98C0-2F16972A3B94}" type="pres">
      <dgm:prSet presAssocID="{768B3254-2D5D-47A3-B446-6A4273F41FE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F6D3F4-CCAB-454F-84E6-A3E3DF5C1A06}" type="pres">
      <dgm:prSet presAssocID="{768B3254-2D5D-47A3-B446-6A4273F41FE6}" presName="dummyMaxCanvas" presStyleCnt="0">
        <dgm:presLayoutVars/>
      </dgm:prSet>
      <dgm:spPr/>
    </dgm:pt>
    <dgm:pt modelId="{8FF663C4-D3CD-42D8-88ED-CDB467C16FF9}" type="pres">
      <dgm:prSet presAssocID="{768B3254-2D5D-47A3-B446-6A4273F41FE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3339F1-B9C6-49A9-BBD8-5D308FF03088}" type="pres">
      <dgm:prSet presAssocID="{768B3254-2D5D-47A3-B446-6A4273F41FE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10D94C-16CA-4B66-8456-D51528118F3E}" type="pres">
      <dgm:prSet presAssocID="{768B3254-2D5D-47A3-B446-6A4273F41FE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F23EC-1411-4ED8-8550-E70831AFE488}" type="pres">
      <dgm:prSet presAssocID="{768B3254-2D5D-47A3-B446-6A4273F41FE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8E4A7F-3610-49EA-A940-D6770BDAB368}" type="pres">
      <dgm:prSet presAssocID="{768B3254-2D5D-47A3-B446-6A4273F41FE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3086A-D9F3-4CFB-93CD-DF8271465B45}" type="pres">
      <dgm:prSet presAssocID="{768B3254-2D5D-47A3-B446-6A4273F41FE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C74B6-3AA3-4882-AEA9-969EB5B3AA78}" type="pres">
      <dgm:prSet presAssocID="{768B3254-2D5D-47A3-B446-6A4273F41FE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2E525-09E9-4D67-A616-02FF9C49C82D}" type="pres">
      <dgm:prSet presAssocID="{768B3254-2D5D-47A3-B446-6A4273F41FE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AD408-0E92-4C74-BE1A-F2594B68285E}" type="pres">
      <dgm:prSet presAssocID="{768B3254-2D5D-47A3-B446-6A4273F41FE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999CB0-FC0D-42F3-AD40-D0E7EE70593B}" type="pres">
      <dgm:prSet presAssocID="{768B3254-2D5D-47A3-B446-6A4273F41FE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584DB-B6FC-40CE-9CF3-4022E3D00CDF}" type="pres">
      <dgm:prSet presAssocID="{768B3254-2D5D-47A3-B446-6A4273F41FE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329548-7C93-4A09-B97A-D5796ADDE5E5}" type="presOf" srcId="{6FAC4CE7-B120-4CC2-B1FD-535E4EB60E77}" destId="{783339F1-B9C6-49A9-BBD8-5D308FF03088}" srcOrd="0" destOrd="0" presId="urn:microsoft.com/office/officeart/2005/8/layout/vProcess5"/>
    <dgm:cxn modelId="{207C0A54-A08E-4517-B541-3D56DA0E26A1}" type="presOf" srcId="{3607425E-DD41-4F0B-AC33-CD3405A66B5E}" destId="{00A2E525-09E9-4D67-A616-02FF9C49C82D}" srcOrd="1" destOrd="0" presId="urn:microsoft.com/office/officeart/2005/8/layout/vProcess5"/>
    <dgm:cxn modelId="{F67CDE4D-A7D1-484D-BEE0-ACA6346CF8E6}" type="presOf" srcId="{6D34EE51-C95C-4B3F-93AA-1F165F415A5D}" destId="{6F3C74B6-3AA3-4882-AEA9-969EB5B3AA78}" srcOrd="0" destOrd="0" presId="urn:microsoft.com/office/officeart/2005/8/layout/vProcess5"/>
    <dgm:cxn modelId="{447431BD-E1E2-4B8B-8B55-DB10DD2F7686}" type="presOf" srcId="{3607425E-DD41-4F0B-AC33-CD3405A66B5E}" destId="{8FF663C4-D3CD-42D8-88ED-CDB467C16FF9}" srcOrd="0" destOrd="0" presId="urn:microsoft.com/office/officeart/2005/8/layout/vProcess5"/>
    <dgm:cxn modelId="{19AF84D3-F325-4CF1-B25E-918EBF00C6FA}" type="presOf" srcId="{6FAC4CE7-B120-4CC2-B1FD-535E4EB60E77}" destId="{1A9AD408-0E92-4C74-BE1A-F2594B68285E}" srcOrd="1" destOrd="0" presId="urn:microsoft.com/office/officeart/2005/8/layout/vProcess5"/>
    <dgm:cxn modelId="{C26A3739-F3AB-4578-822C-0ADB2557629C}" type="presOf" srcId="{0B3835C0-5BDB-4D05-B711-C597109365E5}" destId="{68999CB0-FC0D-42F3-AD40-D0E7EE70593B}" srcOrd="1" destOrd="0" presId="urn:microsoft.com/office/officeart/2005/8/layout/vProcess5"/>
    <dgm:cxn modelId="{24FEC7FD-AE8A-4CDD-B557-7A94A688FB9A}" srcId="{768B3254-2D5D-47A3-B446-6A4273F41FE6}" destId="{473C3D35-4F05-46F0-9E6A-E67367E3926D}" srcOrd="3" destOrd="0" parTransId="{7010399A-88D7-4144-9304-C931D8E77AD0}" sibTransId="{7210D2F7-806D-41FB-BE76-152CFF6F088B}"/>
    <dgm:cxn modelId="{7512E691-5CE6-4E88-B26B-9C9111B03613}" type="presOf" srcId="{BF11A497-0D17-4D56-AA8E-A72D4A8626CC}" destId="{29C3086A-D9F3-4CFB-93CD-DF8271465B45}" srcOrd="0" destOrd="0" presId="urn:microsoft.com/office/officeart/2005/8/layout/vProcess5"/>
    <dgm:cxn modelId="{DF78DF38-D469-458F-8E5A-BD8E7521E787}" type="presOf" srcId="{473C3D35-4F05-46F0-9E6A-E67367E3926D}" destId="{F4F584DB-B6FC-40CE-9CF3-4022E3D00CDF}" srcOrd="1" destOrd="0" presId="urn:microsoft.com/office/officeart/2005/8/layout/vProcess5"/>
    <dgm:cxn modelId="{36CECD31-B01A-4B43-B8C8-204DD47E77D5}" type="presOf" srcId="{473C3D35-4F05-46F0-9E6A-E67367E3926D}" destId="{398F23EC-1411-4ED8-8550-E70831AFE488}" srcOrd="0" destOrd="0" presId="urn:microsoft.com/office/officeart/2005/8/layout/vProcess5"/>
    <dgm:cxn modelId="{4D3A9C27-BB62-4647-B20C-24530D58DCA8}" srcId="{768B3254-2D5D-47A3-B446-6A4273F41FE6}" destId="{0B3835C0-5BDB-4D05-B711-C597109365E5}" srcOrd="2" destOrd="0" parTransId="{058CC785-FE5B-4099-B8FD-01D78053FA49}" sibTransId="{6D34EE51-C95C-4B3F-93AA-1F165F415A5D}"/>
    <dgm:cxn modelId="{36110B75-71BA-42E9-A432-2920635F80E8}" srcId="{768B3254-2D5D-47A3-B446-6A4273F41FE6}" destId="{3607425E-DD41-4F0B-AC33-CD3405A66B5E}" srcOrd="0" destOrd="0" parTransId="{6FED386C-1588-409E-B0B9-F20E19AC4998}" sibTransId="{EA3185CC-8028-445A-B22B-9B75A572E85C}"/>
    <dgm:cxn modelId="{9867589A-AE5C-46EE-837A-B6386045809C}" srcId="{768B3254-2D5D-47A3-B446-6A4273F41FE6}" destId="{6FAC4CE7-B120-4CC2-B1FD-535E4EB60E77}" srcOrd="1" destOrd="0" parTransId="{56804317-93B5-438F-9352-6F0A89674127}" sibTransId="{BF11A497-0D17-4D56-AA8E-A72D4A8626CC}"/>
    <dgm:cxn modelId="{0D6CE551-511D-4529-A0F5-720DBDCAF7C9}" type="presOf" srcId="{768B3254-2D5D-47A3-B446-6A4273F41FE6}" destId="{F6B55A47-84C6-4F91-98C0-2F16972A3B94}" srcOrd="0" destOrd="0" presId="urn:microsoft.com/office/officeart/2005/8/layout/vProcess5"/>
    <dgm:cxn modelId="{3D0CFC7B-DFF7-46B5-9FB0-1724BB0B8781}" type="presOf" srcId="{0B3835C0-5BDB-4D05-B711-C597109365E5}" destId="{E810D94C-16CA-4B66-8456-D51528118F3E}" srcOrd="0" destOrd="0" presId="urn:microsoft.com/office/officeart/2005/8/layout/vProcess5"/>
    <dgm:cxn modelId="{51F2C36D-6212-4462-8958-0FF5CBD73975}" type="presOf" srcId="{EA3185CC-8028-445A-B22B-9B75A572E85C}" destId="{CE8E4A7F-3610-49EA-A940-D6770BDAB368}" srcOrd="0" destOrd="0" presId="urn:microsoft.com/office/officeart/2005/8/layout/vProcess5"/>
    <dgm:cxn modelId="{709F85FF-449D-4757-B9C8-626E68BB3EC6}" type="presParOf" srcId="{F6B55A47-84C6-4F91-98C0-2F16972A3B94}" destId="{C2F6D3F4-CCAB-454F-84E6-A3E3DF5C1A06}" srcOrd="0" destOrd="0" presId="urn:microsoft.com/office/officeart/2005/8/layout/vProcess5"/>
    <dgm:cxn modelId="{71B75A56-9611-4CFC-A625-8E4FC3B5B6DB}" type="presParOf" srcId="{F6B55A47-84C6-4F91-98C0-2F16972A3B94}" destId="{8FF663C4-D3CD-42D8-88ED-CDB467C16FF9}" srcOrd="1" destOrd="0" presId="urn:microsoft.com/office/officeart/2005/8/layout/vProcess5"/>
    <dgm:cxn modelId="{A667F88D-B529-4328-A920-759147D44D6C}" type="presParOf" srcId="{F6B55A47-84C6-4F91-98C0-2F16972A3B94}" destId="{783339F1-B9C6-49A9-BBD8-5D308FF03088}" srcOrd="2" destOrd="0" presId="urn:microsoft.com/office/officeart/2005/8/layout/vProcess5"/>
    <dgm:cxn modelId="{53AE1337-85E1-400F-84F5-FF1C75D81210}" type="presParOf" srcId="{F6B55A47-84C6-4F91-98C0-2F16972A3B94}" destId="{E810D94C-16CA-4B66-8456-D51528118F3E}" srcOrd="3" destOrd="0" presId="urn:microsoft.com/office/officeart/2005/8/layout/vProcess5"/>
    <dgm:cxn modelId="{9A58145A-ABE1-4DC9-BC84-C942B8B5EC1F}" type="presParOf" srcId="{F6B55A47-84C6-4F91-98C0-2F16972A3B94}" destId="{398F23EC-1411-4ED8-8550-E70831AFE488}" srcOrd="4" destOrd="0" presId="urn:microsoft.com/office/officeart/2005/8/layout/vProcess5"/>
    <dgm:cxn modelId="{41D401AC-E53E-4584-BB45-0032A6FB2E46}" type="presParOf" srcId="{F6B55A47-84C6-4F91-98C0-2F16972A3B94}" destId="{CE8E4A7F-3610-49EA-A940-D6770BDAB368}" srcOrd="5" destOrd="0" presId="urn:microsoft.com/office/officeart/2005/8/layout/vProcess5"/>
    <dgm:cxn modelId="{CFFC4D81-0DED-4BFD-92A3-B919F1054A2C}" type="presParOf" srcId="{F6B55A47-84C6-4F91-98C0-2F16972A3B94}" destId="{29C3086A-D9F3-4CFB-93CD-DF8271465B45}" srcOrd="6" destOrd="0" presId="urn:microsoft.com/office/officeart/2005/8/layout/vProcess5"/>
    <dgm:cxn modelId="{917E97A5-C25E-45FE-A4EF-7FBF98AD4171}" type="presParOf" srcId="{F6B55A47-84C6-4F91-98C0-2F16972A3B94}" destId="{6F3C74B6-3AA3-4882-AEA9-969EB5B3AA78}" srcOrd="7" destOrd="0" presId="urn:microsoft.com/office/officeart/2005/8/layout/vProcess5"/>
    <dgm:cxn modelId="{C2D07C59-EAFC-4290-8529-FA9BE311ECF4}" type="presParOf" srcId="{F6B55A47-84C6-4F91-98C0-2F16972A3B94}" destId="{00A2E525-09E9-4D67-A616-02FF9C49C82D}" srcOrd="8" destOrd="0" presId="urn:microsoft.com/office/officeart/2005/8/layout/vProcess5"/>
    <dgm:cxn modelId="{B6D2C0F9-AA04-4635-B245-C7D56DD1E47F}" type="presParOf" srcId="{F6B55A47-84C6-4F91-98C0-2F16972A3B94}" destId="{1A9AD408-0E92-4C74-BE1A-F2594B68285E}" srcOrd="9" destOrd="0" presId="urn:microsoft.com/office/officeart/2005/8/layout/vProcess5"/>
    <dgm:cxn modelId="{4FA3901E-78EF-430C-BA6B-895E051F5448}" type="presParOf" srcId="{F6B55A47-84C6-4F91-98C0-2F16972A3B94}" destId="{68999CB0-FC0D-42F3-AD40-D0E7EE70593B}" srcOrd="10" destOrd="0" presId="urn:microsoft.com/office/officeart/2005/8/layout/vProcess5"/>
    <dgm:cxn modelId="{4B79327D-AF98-46F6-B5D1-F069701451CD}" type="presParOf" srcId="{F6B55A47-84C6-4F91-98C0-2F16972A3B94}" destId="{F4F584DB-B6FC-40CE-9CF3-4022E3D00CD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5FEEC-205D-43FD-A300-BD3F7FD91B38}">
      <dsp:nvSpPr>
        <dsp:cNvPr id="0" name=""/>
        <dsp:cNvSpPr/>
      </dsp:nvSpPr>
      <dsp:spPr>
        <a:xfrm>
          <a:off x="2587470" y="1746082"/>
          <a:ext cx="1325917" cy="1325917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方法</a:t>
          </a:r>
          <a:endParaRPr lang="zh-CN" altLang="en-US" sz="3500" kern="1200" dirty="0"/>
        </a:p>
      </dsp:txBody>
      <dsp:txXfrm>
        <a:off x="2781646" y="1940258"/>
        <a:ext cx="937565" cy="937565"/>
      </dsp:txXfrm>
    </dsp:sp>
    <dsp:sp modelId="{A681D7DF-9538-4873-B693-C8E447A60960}">
      <dsp:nvSpPr>
        <dsp:cNvPr id="0" name=""/>
        <dsp:cNvSpPr/>
      </dsp:nvSpPr>
      <dsp:spPr>
        <a:xfrm rot="16200000">
          <a:off x="3226807" y="1704103"/>
          <a:ext cx="47243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47243" y="1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49247" y="1721279"/>
        <a:ext cx="2362" cy="2362"/>
      </dsp:txXfrm>
    </dsp:sp>
    <dsp:sp modelId="{C17A5207-C7DB-4BBE-A4D9-3327AE276958}">
      <dsp:nvSpPr>
        <dsp:cNvPr id="0" name=""/>
        <dsp:cNvSpPr/>
      </dsp:nvSpPr>
      <dsp:spPr>
        <a:xfrm>
          <a:off x="2234928" y="-332162"/>
          <a:ext cx="2031000" cy="2031000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多</a:t>
          </a:r>
          <a:endParaRPr lang="en-US" altLang="zh-CN" sz="3600" b="1" kern="1200" dirty="0" smtClean="0"/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练习</a:t>
          </a:r>
          <a:endParaRPr lang="zh-CN" altLang="en-US" sz="3600" kern="1200" dirty="0"/>
        </a:p>
      </dsp:txBody>
      <dsp:txXfrm>
        <a:off x="2532361" y="-34729"/>
        <a:ext cx="1436134" cy="1436134"/>
      </dsp:txXfrm>
    </dsp:sp>
    <dsp:sp modelId="{A4B1E40B-5D8F-48B5-AEC2-44BF9BC95952}">
      <dsp:nvSpPr>
        <dsp:cNvPr id="0" name=""/>
        <dsp:cNvSpPr/>
      </dsp:nvSpPr>
      <dsp:spPr>
        <a:xfrm>
          <a:off x="3913387" y="2390684"/>
          <a:ext cx="47243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47243" y="1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5828" y="2407859"/>
        <a:ext cx="2362" cy="2362"/>
      </dsp:txXfrm>
    </dsp:sp>
    <dsp:sp modelId="{089B36FB-7428-428C-9EB9-DB8642D28EFC}">
      <dsp:nvSpPr>
        <dsp:cNvPr id="0" name=""/>
        <dsp:cNvSpPr/>
      </dsp:nvSpPr>
      <dsp:spPr>
        <a:xfrm>
          <a:off x="3960631" y="1393540"/>
          <a:ext cx="2031000" cy="2031000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多</a:t>
          </a:r>
          <a:endParaRPr lang="en-US" altLang="zh-CN" sz="3600" b="1" kern="1200" dirty="0" smtClean="0"/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交流</a:t>
          </a:r>
          <a:endParaRPr lang="en-US" sz="3600" b="1" kern="1200" dirty="0"/>
        </a:p>
      </dsp:txBody>
      <dsp:txXfrm>
        <a:off x="4258064" y="1690973"/>
        <a:ext cx="1436134" cy="1436134"/>
      </dsp:txXfrm>
    </dsp:sp>
    <dsp:sp modelId="{65206001-5C87-41FF-9A39-1532B53D06F1}">
      <dsp:nvSpPr>
        <dsp:cNvPr id="0" name=""/>
        <dsp:cNvSpPr/>
      </dsp:nvSpPr>
      <dsp:spPr>
        <a:xfrm rot="5400000">
          <a:off x="3226807" y="3077265"/>
          <a:ext cx="47243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47243" y="1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49247" y="3094440"/>
        <a:ext cx="2362" cy="2362"/>
      </dsp:txXfrm>
    </dsp:sp>
    <dsp:sp modelId="{E2AA6349-28CD-4E39-A9B6-030DB9FB28A9}">
      <dsp:nvSpPr>
        <dsp:cNvPr id="0" name=""/>
        <dsp:cNvSpPr/>
      </dsp:nvSpPr>
      <dsp:spPr>
        <a:xfrm>
          <a:off x="2234928" y="3119243"/>
          <a:ext cx="2031000" cy="2031000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多做</a:t>
          </a:r>
          <a:endParaRPr lang="en-US" altLang="zh-CN" sz="3600" b="1" kern="1200" dirty="0" smtClean="0"/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项目</a:t>
          </a:r>
          <a:endParaRPr lang="en-US" sz="3600" b="1" kern="1200" dirty="0"/>
        </a:p>
      </dsp:txBody>
      <dsp:txXfrm>
        <a:off x="2532361" y="3416676"/>
        <a:ext cx="1436134" cy="1436134"/>
      </dsp:txXfrm>
    </dsp:sp>
    <dsp:sp modelId="{0CFE3211-2287-44F4-A0CD-30B88C060492}">
      <dsp:nvSpPr>
        <dsp:cNvPr id="0" name=""/>
        <dsp:cNvSpPr/>
      </dsp:nvSpPr>
      <dsp:spPr>
        <a:xfrm rot="10800000">
          <a:off x="2540226" y="2390684"/>
          <a:ext cx="47243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47243" y="1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62667" y="2407859"/>
        <a:ext cx="2362" cy="2362"/>
      </dsp:txXfrm>
    </dsp:sp>
    <dsp:sp modelId="{9CD9D65E-4A13-490F-B3AC-0749BCEFE24E}">
      <dsp:nvSpPr>
        <dsp:cNvPr id="0" name=""/>
        <dsp:cNvSpPr/>
      </dsp:nvSpPr>
      <dsp:spPr>
        <a:xfrm>
          <a:off x="509225" y="1393540"/>
          <a:ext cx="2031000" cy="2031000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多</a:t>
          </a:r>
          <a:endParaRPr lang="en-US" altLang="zh-CN" sz="3600" b="1" kern="1200" dirty="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思考</a:t>
          </a:r>
          <a:endParaRPr lang="zh-CN" altLang="en-US" sz="3600" b="1" kern="1200" dirty="0"/>
        </a:p>
      </dsp:txBody>
      <dsp:txXfrm>
        <a:off x="806658" y="1690973"/>
        <a:ext cx="1436134" cy="1436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663C4-D3CD-42D8-88ED-CDB467C16FF9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下载并部署</a:t>
          </a:r>
          <a:r>
            <a:rPr lang="en-US" altLang="zh-CN" sz="2500" b="1" kern="1200" dirty="0" smtClean="0"/>
            <a:t>jar</a:t>
          </a:r>
          <a:r>
            <a:rPr lang="zh-CN" altLang="en-US" sz="2500" b="1" kern="1200" dirty="0" smtClean="0"/>
            <a:t>文件</a:t>
          </a:r>
          <a:endParaRPr lang="zh-CN" altLang="en-US" sz="2500" b="1" kern="1200" dirty="0"/>
        </a:p>
      </dsp:txBody>
      <dsp:txXfrm>
        <a:off x="26187" y="26187"/>
        <a:ext cx="3836467" cy="841706"/>
      </dsp:txXfrm>
    </dsp:sp>
    <dsp:sp modelId="{783339F1-B9C6-49A9-BBD8-5D308FF03088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编写</a:t>
          </a:r>
          <a:r>
            <a:rPr lang="en-US" altLang="zh-CN" sz="2500" b="1" kern="1200" dirty="0" smtClean="0"/>
            <a:t>Hibernate</a:t>
          </a:r>
          <a:r>
            <a:rPr lang="zh-CN" altLang="en-US" sz="2500" b="1" kern="1200" dirty="0" smtClean="0"/>
            <a:t>配置文件</a:t>
          </a:r>
          <a:endParaRPr lang="zh-CN" altLang="en-US" sz="2500" b="1" kern="1200" dirty="0"/>
        </a:p>
      </dsp:txBody>
      <dsp:txXfrm>
        <a:off x="434619" y="1082827"/>
        <a:ext cx="3834841" cy="841706"/>
      </dsp:txXfrm>
    </dsp:sp>
    <dsp:sp modelId="{E810D94C-16CA-4B66-8456-D51528118F3E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创建持久化类和映射文件</a:t>
          </a:r>
          <a:endParaRPr lang="zh-CN" altLang="en-US" sz="2500" b="1" kern="1200" dirty="0"/>
        </a:p>
      </dsp:txBody>
      <dsp:txXfrm>
        <a:off x="836955" y="2139467"/>
        <a:ext cx="3840937" cy="841706"/>
      </dsp:txXfrm>
    </dsp:sp>
    <dsp:sp modelId="{398F23EC-1411-4ED8-8550-E70831AFE488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使用</a:t>
          </a:r>
          <a:r>
            <a:rPr lang="en-US" altLang="zh-CN" sz="2500" b="1" kern="1200" dirty="0" smtClean="0"/>
            <a:t>Hibernate API</a:t>
          </a:r>
          <a:endParaRPr lang="zh-CN" altLang="en-US" sz="2500" b="1" kern="1200" dirty="0"/>
        </a:p>
      </dsp:txBody>
      <dsp:txXfrm>
        <a:off x="1245387" y="3196106"/>
        <a:ext cx="3834841" cy="841706"/>
      </dsp:txXfrm>
    </dsp:sp>
    <dsp:sp modelId="{CE8E4A7F-3610-49EA-A940-D6770BDAB368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b="1" kern="1200"/>
        </a:p>
      </dsp:txBody>
      <dsp:txXfrm>
        <a:off x="4426406" y="684783"/>
        <a:ext cx="319634" cy="437317"/>
      </dsp:txXfrm>
    </dsp:sp>
    <dsp:sp modelId="{29C3086A-D9F3-4CFB-93CD-DF8271465B45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b="1" kern="1200"/>
        </a:p>
      </dsp:txBody>
      <dsp:txXfrm>
        <a:off x="4834839" y="1741423"/>
        <a:ext cx="319634" cy="437317"/>
      </dsp:txXfrm>
    </dsp:sp>
    <dsp:sp modelId="{6F3C74B6-3AA3-4882-AEA9-969EB5B3AA78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b="1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2359AA4-F0C2-4B57-8A0A-ED27330203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6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F45B241-CCF3-464F-AC1E-FBE73437D5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368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D2C63A-5A36-4833-81C4-03FCC14CCB5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7A6B2E-AE79-478C-9CF9-D8EDE5432E76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接下来为租房系统准备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环境，租房系统是上机贯穿案例。</a:t>
            </a:r>
            <a:endParaRPr lang="en-US" altLang="zh-CN" dirty="0" smtClean="0"/>
          </a:p>
          <a:p>
            <a:r>
              <a:rPr lang="zh-CN" altLang="en-US" dirty="0" smtClean="0"/>
              <a:t>此处不必详细介绍功能，重点是熟悉数据库结构。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53E99-1E9F-4AFF-A05B-5BED284AD94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教员先带着学员分析租房系统的数据库表结构，再呈现表结构图。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81ADF-E504-4ECA-A60D-CF4D605B8B8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学员先只创建</a:t>
            </a:r>
            <a:r>
              <a:rPr lang="en-US" altLang="zh-CN" smtClean="0"/>
              <a:t>User</a:t>
            </a:r>
            <a:r>
              <a:rPr lang="zh-CN" altLang="en-US" smtClean="0"/>
              <a:t>类和</a:t>
            </a:r>
            <a:r>
              <a:rPr lang="en-US" altLang="zh-CN" smtClean="0"/>
              <a:t>User.hbm.xml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148F0A-73B5-43B3-9130-E51AABD89FE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239B8-960F-4EEC-B4D6-9555EBAFD88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、在一个测试方法中，将使用</a:t>
            </a:r>
            <a:r>
              <a:rPr lang="en-US" altLang="zh-CN" dirty="0" smtClean="0"/>
              <a:t>Hibernate</a:t>
            </a:r>
            <a:r>
              <a:rPr lang="en-US" altLang="zh-CN" baseline="0" dirty="0" smtClean="0"/>
              <a:t> API</a:t>
            </a:r>
            <a:r>
              <a:rPr lang="zh-CN" altLang="en-US" baseline="0" dirty="0" smtClean="0"/>
              <a:t>的关键步骤罗列清楚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、和</a:t>
            </a:r>
            <a:r>
              <a:rPr lang="en-US" altLang="zh-CN" baseline="0" dirty="0" err="1" smtClean="0"/>
              <a:t>getCurrentSession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方法配合讲解</a:t>
            </a:r>
            <a:r>
              <a:rPr lang="en-US" altLang="zh-CN" dirty="0" err="1" smtClean="0"/>
              <a:t>current_session_context_class</a:t>
            </a:r>
            <a:r>
              <a:rPr lang="zh-CN" altLang="en-US" dirty="0" smtClean="0"/>
              <a:t>参数设置</a:t>
            </a:r>
            <a:endParaRPr lang="en-US" altLang="zh-CN" baseline="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、教学示例使用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单元测试工具编写测试方法完成示例。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上机练习在没有特别说明的情况下，也使用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单元测试工具编写测试方法完成练习。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165DB-2BF0-4087-B612-B9A0E54A6D8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、总结使用</a:t>
            </a:r>
            <a:r>
              <a:rPr lang="en-US" altLang="zh-CN" dirty="0" smtClean="0"/>
              <a:t>Hibernate API</a:t>
            </a:r>
            <a:r>
              <a:rPr lang="zh-CN" altLang="en-US" dirty="0" smtClean="0"/>
              <a:t>的关键步骤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</a:t>
            </a:r>
            <a:r>
              <a:rPr lang="zh-CN" altLang="en-US" baseline="0" dirty="0" smtClean="0"/>
              <a:t>演示代码，</a:t>
            </a:r>
            <a:r>
              <a:rPr lang="zh-CN" altLang="en-US" dirty="0" smtClean="0"/>
              <a:t>对不需要重复执行的初始化部分进行封装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165DB-2BF0-4087-B612-B9A0E54A6D8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、注意对比</a:t>
            </a:r>
            <a:r>
              <a:rPr lang="en-US" altLang="en-US" dirty="0" smtClean="0"/>
              <a:t>get()</a:t>
            </a:r>
            <a:r>
              <a:rPr lang="zh-CN" altLang="en-US" dirty="0" smtClean="0"/>
              <a:t>方法和</a:t>
            </a:r>
            <a:r>
              <a:rPr lang="en-US" altLang="en-US" dirty="0" smtClean="0"/>
              <a:t>load()</a:t>
            </a:r>
            <a:r>
              <a:rPr lang="zh-CN" altLang="en-US" dirty="0" smtClean="0"/>
              <a:t>方法的区别，延迟加载方面的区别后续课程中会介绍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、注意事务环境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、封装一个</a:t>
            </a:r>
            <a:r>
              <a:rPr lang="en-US" altLang="zh-CN" dirty="0" err="1" smtClean="0"/>
              <a:t>BaseDao</a:t>
            </a:r>
            <a:r>
              <a:rPr lang="zh-CN" altLang="en-US" dirty="0" smtClean="0"/>
              <a:t>，简化对工具类的调用</a:t>
            </a:r>
            <a:endParaRPr lang="en-US" altLang="zh-CN" dirty="0" smtClean="0"/>
          </a:p>
          <a:p>
            <a:endParaRPr lang="zh-CN" altLang="en-US" b="1" dirty="0" smtClean="0">
              <a:solidFill>
                <a:schemeClr val="bg1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5B77AA-BA8C-4172-AC33-41066061FFD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教师指导：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、讲解修改时，提到对象的持久状态，强调后面会重点讲解对象的状态。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、关于修改，可以介绍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方法，对比两种更新操作形式上的差异，为后续内容留有铺垫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、关于删除，可以介绍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一个对象并设置</a:t>
            </a:r>
            <a:r>
              <a:rPr lang="en-US" altLang="zh-CN" dirty="0" smtClean="0"/>
              <a:t>OID</a:t>
            </a:r>
            <a:r>
              <a:rPr lang="zh-CN" altLang="en-US" dirty="0" smtClean="0"/>
              <a:t>，再通过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方法删除的做法，为介绍对象状态埋个伏笔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B77823-9947-4039-BAEA-AA61F9E063A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5D9F9-7CFB-408F-B20D-AF28EFD7B0B1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、手写编码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、主要考察对利用</a:t>
            </a:r>
            <a:r>
              <a:rPr lang="zh-CN" altLang="en-US" dirty="0" smtClean="0"/>
              <a:t>持久态更新数据</a:t>
            </a:r>
            <a:r>
              <a:rPr lang="zh-CN" altLang="en-US" smtClean="0"/>
              <a:t>的思路的掌握程度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17912B-4B18-4226-9C48-1F454EFC5F2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上机练习在没有特别说明的情况下，就使用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单元测试工具编写测试方法完成练习需求。</a:t>
            </a:r>
            <a:endParaRPr lang="en-US" altLang="zh-CN" dirty="0" smtClean="0"/>
          </a:p>
          <a:p>
            <a:r>
              <a:rPr lang="zh-CN" altLang="en-US" dirty="0" smtClean="0"/>
              <a:t>教学示例也是使用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单元测试工具编写测试方法完成示例要求。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42181-65A1-4CAC-9D26-20674B78AB2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E650B4-AEFA-42C6-8952-058FEB4BE5F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简单介绍三种状态的特点并引出使用</a:t>
            </a:r>
            <a:r>
              <a:rPr lang="en-US" altLang="zh-CN" dirty="0" smtClean="0"/>
              <a:t>Hibernate API</a:t>
            </a:r>
            <a:r>
              <a:rPr lang="zh-CN" altLang="en-US" dirty="0" smtClean="0"/>
              <a:t>过程中，对象的状态会发生变化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0D046-C30F-4A71-A896-DD6AB2B033D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重点掌握方法执行后对象状态的变化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522AC1-E8BF-4087-A4DB-A0D7C7B610C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5BAFF1-452F-43A2-9B5E-70F6EA54F04A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把这两段代码提供给学员，要求学员在这个代码上增加输出语句，输出对象当前的状态。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381DEC-5C1B-4D6B-BCAF-5C979B1D1E7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A4D9DD-E70C-486F-B799-85FBF8DE5CB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不会在对象属性发生变化时立即执行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45B241-CCF3-464F-AC1E-FBE73437D532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049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merge()方法的执行特点：</a:t>
            </a:r>
            <a:endParaRPr lang="en-US" altLang="zh-CN" dirty="0" smtClean="0"/>
          </a:p>
          <a:p>
            <a:r>
              <a:rPr lang="zh-CN" altLang="en-US" dirty="0" smtClean="0"/>
              <a:t>新增，创建副本，保存副本；</a:t>
            </a:r>
            <a:endParaRPr lang="en-US" altLang="zh-CN" dirty="0" smtClean="0"/>
          </a:p>
          <a:p>
            <a:r>
              <a:rPr lang="zh-CN" altLang="en-US" dirty="0" smtClean="0"/>
              <a:t>修改，查询或从缓存获取持久态对象，拷贝属性，清理缓存时执行脏检查</a:t>
            </a:r>
          </a:p>
          <a:p>
            <a:r>
              <a:rPr lang="zh-CN" altLang="en-US" dirty="0" smtClean="0"/>
              <a:t>对比</a:t>
            </a:r>
            <a:r>
              <a:rPr lang="en-US" altLang="zh-CN" dirty="0" err="1" smtClean="0"/>
              <a:t>saveOrUpdate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merge()</a:t>
            </a:r>
            <a:r>
              <a:rPr lang="zh-CN" altLang="en-US" dirty="0" smtClean="0"/>
              <a:t>时需注意：</a:t>
            </a:r>
            <a:endParaRPr lang="en-US" altLang="zh-CN" dirty="0" smtClean="0"/>
          </a:p>
          <a:p>
            <a:r>
              <a:rPr lang="zh-CN" altLang="en-US" dirty="0" smtClean="0"/>
              <a:t>主键生成器如果是</a:t>
            </a:r>
            <a:r>
              <a:rPr lang="en-US" altLang="zh-CN" dirty="0" smtClean="0"/>
              <a:t>assigned</a:t>
            </a:r>
            <a:r>
              <a:rPr lang="zh-CN" altLang="en-US" dirty="0" smtClean="0"/>
              <a:t>，会先查询当前主键值是否存在，产生的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语句会干扰对比，建议使用</a:t>
            </a:r>
            <a:r>
              <a:rPr lang="en-US" altLang="zh-CN" dirty="0" smtClean="0"/>
              <a:t>increment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sequence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78A4C-2A90-444F-A12C-309471C5F0A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主键生成器是</a:t>
            </a:r>
            <a:r>
              <a:rPr lang="en-US" altLang="zh-CN" dirty="0" smtClean="0"/>
              <a:t>assigned</a:t>
            </a:r>
            <a:r>
              <a:rPr lang="zh-CN" altLang="en-US" dirty="0" smtClean="0"/>
              <a:t>时，通过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语句看不出</a:t>
            </a:r>
            <a:r>
              <a:rPr lang="en-US" altLang="en-US" dirty="0" err="1" smtClean="0"/>
              <a:t>saveOrUpdate</a:t>
            </a:r>
            <a:r>
              <a:rPr lang="en-US" altLang="en-US" dirty="0" smtClean="0"/>
              <a:t>()</a:t>
            </a:r>
            <a:r>
              <a:rPr lang="zh-CN" altLang="en-US" dirty="0" smtClean="0"/>
              <a:t>和</a:t>
            </a:r>
            <a:r>
              <a:rPr lang="en-US" altLang="en-US" dirty="0" smtClean="0"/>
              <a:t>merge()</a:t>
            </a:r>
            <a:r>
              <a:rPr lang="zh-CN" altLang="en-US" dirty="0" smtClean="0"/>
              <a:t>方法的区别，</a:t>
            </a:r>
            <a:r>
              <a:rPr lang="en-US" altLang="en-US" dirty="0" err="1" smtClean="0"/>
              <a:t>saveOrUpdate</a:t>
            </a:r>
            <a:r>
              <a:rPr lang="en-US" altLang="en-US" dirty="0" smtClean="0"/>
              <a:t>()</a:t>
            </a:r>
            <a:r>
              <a:rPr lang="zh-CN" altLang="en-US" dirty="0" smtClean="0"/>
              <a:t>和</a:t>
            </a:r>
            <a:r>
              <a:rPr lang="en-US" altLang="en-US" dirty="0" smtClean="0"/>
              <a:t>merge()</a:t>
            </a:r>
            <a:r>
              <a:rPr lang="zh-CN" altLang="en-US" dirty="0" smtClean="0"/>
              <a:t>方法输出的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语句相同。主键生成器是</a:t>
            </a:r>
            <a:r>
              <a:rPr lang="en-US" altLang="zh-CN" dirty="0" smtClean="0"/>
              <a:t>assigned</a:t>
            </a:r>
            <a:r>
              <a:rPr lang="zh-CN" altLang="en-US" dirty="0" smtClean="0"/>
              <a:t>，</a:t>
            </a:r>
            <a:r>
              <a:rPr lang="en-US" altLang="en-US" dirty="0" err="1" smtClean="0"/>
              <a:t>saveOrUpdate</a:t>
            </a:r>
            <a:r>
              <a:rPr lang="en-US" altLang="en-US" dirty="0" smtClean="0"/>
              <a:t>()</a:t>
            </a:r>
            <a:r>
              <a:rPr lang="zh-CN" altLang="en-US" dirty="0" smtClean="0"/>
              <a:t>方法会先查询当前主键值是否存在。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6005A-9098-4A07-B22A-A6C30EB1C14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8F8E-A484-446A-940F-4B0362F5622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FA3857-7170-4CD1-A66E-1A47E68A1B7F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5F851-EC97-4271-8E83-95F7640A533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5F851-EC97-4271-8E83-95F7640A5332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E3412E-E320-4304-AE35-1AAE2C140486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174BC-7AAD-48BC-959C-3B90C760A39A}" type="slidenum">
              <a:rPr lang="zh-CN" altLang="en-US" smtClean="0">
                <a:latin typeface="Calibri" pitchFamily="34" charset="0"/>
              </a:rPr>
              <a:pPr>
                <a:defRPr/>
              </a:pPr>
              <a:t>40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D3285-5F68-4C7F-82BF-7C5A12F909D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4597D-16AB-47C0-A8AF-34F63352B2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FB00F-EAF1-4DEC-9D9E-2CA5BD80EDF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官网可以下载到比较新的版本，其他版本可以通过托管网站获取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记录日志还需下载添加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http://www.slf4j.org/dist/</a:t>
            </a:r>
          </a:p>
          <a:p>
            <a:r>
              <a:rPr lang="en-US" altLang="zh-CN" dirty="0" smtClean="0"/>
              <a:t>slf4j-log4j12-1.6.1.jar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http://archive.apache.org/dist/logging/log4j/</a:t>
            </a:r>
            <a:endParaRPr lang="zh-CN" altLang="en-US" dirty="0" smtClean="0"/>
          </a:p>
          <a:p>
            <a:r>
              <a:rPr lang="en-US" altLang="zh-CN" dirty="0" smtClean="0"/>
              <a:t>log4j-1.2.17.jar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EE08B-DAF9-4F75-BA44-2AC40AF9154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、演示完毕后再利用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&lt;property name="</a:t>
            </a:r>
            <a:r>
              <a:rPr lang="en-US" altLang="zh-CN" dirty="0" err="1" smtClean="0"/>
              <a:t>current_session_context_class</a:t>
            </a:r>
            <a:r>
              <a:rPr lang="en-US" altLang="zh-CN" dirty="0" smtClean="0"/>
              <a:t>"&gt;thread&lt;/property&gt;</a:t>
            </a:r>
          </a:p>
          <a:p>
            <a:r>
              <a:rPr lang="zh-CN" altLang="en-US" dirty="0" smtClean="0"/>
              <a:t>到使用</a:t>
            </a:r>
            <a:r>
              <a:rPr lang="en-US" altLang="zh-CN" dirty="0" err="1" smtClean="0"/>
              <a:t>getCurrentSession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创建会话时再详细介绍，此处提醒学员留意该属性即可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4E19BF-3188-4C47-BEC0-AA2CC8A3B69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zh-CN" altLang="en-US" dirty="0" smtClean="0"/>
              <a:t>介绍常见主键生成器：</a:t>
            </a:r>
            <a:r>
              <a:rPr lang="en-US" altLang="zh-CN" dirty="0" err="1" smtClean="0"/>
              <a:t>assigned,increment,identity,sequence,native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08B60-E835-49C1-85CB-47CD49FB779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822450"/>
            <a:ext cx="576263" cy="677863"/>
            <a:chOff x="7786710" y="1536651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6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36651"/>
              <a:ext cx="576891" cy="677108"/>
              <a:chOff x="7572396" y="1536651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36651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Y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11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32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0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88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2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8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28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41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011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70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09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dirty="0" smtClean="0"/>
              <a:t>第四章  </a:t>
            </a:r>
            <a:r>
              <a:rPr lang="en-US" altLang="zh-CN" dirty="0" smtClean="0"/>
              <a:t>Hibernate</a:t>
            </a:r>
            <a:r>
              <a:rPr dirty="0" smtClean="0"/>
              <a:t>入门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388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04048" y="285750"/>
            <a:ext cx="396056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dirty="0" smtClean="0"/>
              <a:t>Hibernate</a:t>
            </a:r>
            <a:r>
              <a:rPr lang="zh-CN" altLang="en-US" dirty="0" smtClean="0"/>
              <a:t>的</a:t>
            </a:r>
            <a:r>
              <a:rPr dirty="0" smtClean="0"/>
              <a:t>步骤</a:t>
            </a:r>
            <a:endParaRPr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5314183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smtClean="0"/>
              <a:t>准备</a:t>
            </a:r>
            <a:r>
              <a:rPr lang="en-US" smtClean="0"/>
              <a:t>Hibernate</a:t>
            </a:r>
            <a:r>
              <a:rPr lang="en-US" altLang="zh-CN" smtClean="0"/>
              <a:t>3-1</a:t>
            </a:r>
            <a:endParaRPr 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74821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下载需要的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Hibernate</a:t>
            </a:r>
            <a:r>
              <a:rPr lang="zh-CN" altLang="en-US" dirty="0"/>
              <a:t>的官方</a:t>
            </a:r>
            <a:r>
              <a:rPr lang="zh-CN" altLang="en-US" dirty="0" smtClean="0"/>
              <a:t>网站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hibernate.org</a:t>
            </a:r>
          </a:p>
          <a:p>
            <a:pPr lvl="1">
              <a:defRPr/>
            </a:pPr>
            <a:r>
              <a:rPr lang="zh-CN" altLang="en-US" dirty="0" smtClean="0"/>
              <a:t>托管网站</a:t>
            </a:r>
            <a:r>
              <a:rPr lang="en-US" altLang="zh-CN" dirty="0" smtClean="0"/>
              <a:t>https://sourceforge.net/projects/hibernate/files/</a:t>
            </a:r>
          </a:p>
          <a:p>
            <a:pPr lvl="2">
              <a:defRPr/>
            </a:pPr>
            <a:r>
              <a:rPr lang="zh-CN" altLang="en-US" dirty="0" smtClean="0"/>
              <a:t>推荐下载：</a:t>
            </a:r>
            <a:r>
              <a:rPr lang="en-US" altLang="zh-CN" dirty="0" smtClean="0"/>
              <a:t>hibernate-distribution-3.6.10.Final-dist.zip</a:t>
            </a: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部署</a:t>
            </a:r>
            <a:r>
              <a:rPr lang="en-US" altLang="zh-CN" sz="2600" dirty="0">
                <a:cs typeface="+mn-cs"/>
              </a:rPr>
              <a:t>jar</a:t>
            </a:r>
            <a:r>
              <a:rPr lang="zh-CN" altLang="en-US" sz="2600" dirty="0">
                <a:cs typeface="+mn-cs"/>
              </a:rPr>
              <a:t>文件</a:t>
            </a:r>
          </a:p>
          <a:p>
            <a:pPr lvl="1">
              <a:defRPr/>
            </a:pPr>
            <a:r>
              <a:rPr lang="en-US" altLang="zh-CN" dirty="0"/>
              <a:t>hibernate3.jar</a:t>
            </a:r>
          </a:p>
          <a:p>
            <a:pPr lvl="1">
              <a:defRPr/>
            </a:pPr>
            <a:r>
              <a:rPr lang="en-US" altLang="zh-CN" dirty="0"/>
              <a:t>lib\required</a:t>
            </a:r>
            <a:r>
              <a:rPr lang="zh-CN" altLang="en-US" dirty="0"/>
              <a:t>目录下的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lib\</a:t>
            </a:r>
            <a:r>
              <a:rPr lang="en-US" altLang="zh-CN" dirty="0" err="1"/>
              <a:t>jpa</a:t>
            </a:r>
            <a:r>
              <a:rPr lang="en-US" altLang="zh-CN" dirty="0"/>
              <a:t>\hibernate-jpa-2.0-api-1.0.1.Final.jar</a:t>
            </a:r>
          </a:p>
          <a:p>
            <a:pPr lvl="1">
              <a:defRPr/>
            </a:pPr>
            <a:r>
              <a:rPr lang="en-US" altLang="zh-CN" dirty="0"/>
              <a:t>Oracle</a:t>
            </a:r>
            <a:r>
              <a:rPr lang="zh-CN" altLang="en-US" dirty="0"/>
              <a:t>数据库驱动</a:t>
            </a:r>
            <a:r>
              <a:rPr lang="en-US" altLang="zh-CN" dirty="0"/>
              <a:t>jar</a:t>
            </a:r>
            <a:r>
              <a:rPr lang="zh-CN" altLang="en-US" dirty="0"/>
              <a:t>文件</a:t>
            </a:r>
          </a:p>
          <a:p>
            <a:pPr lvl="1">
              <a:defRPr/>
            </a:pPr>
            <a:endParaRPr lang="en-US" altLang="zh-CN" dirty="0" smtClean="0"/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091085" y="6309320"/>
            <a:ext cx="4929187" cy="428625"/>
            <a:chOff x="3143240" y="5143512"/>
            <a:chExt cx="4929256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3577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962401" y="5187962"/>
              <a:ext cx="3918005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：搭建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Hibernate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环境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580063" y="285750"/>
            <a:ext cx="3384550" cy="523875"/>
          </a:xfrm>
        </p:spPr>
        <p:txBody>
          <a:bodyPr/>
          <a:lstStyle/>
          <a:p>
            <a:pPr>
              <a:defRPr/>
            </a:pPr>
            <a:r>
              <a:rPr smtClean="0"/>
              <a:t>准备</a:t>
            </a:r>
            <a:r>
              <a:rPr lang="en-US" smtClean="0"/>
              <a:t>Hibernate</a:t>
            </a:r>
            <a:r>
              <a:rPr lang="en-US" altLang="zh-CN" smtClean="0"/>
              <a:t>3-2</a:t>
            </a:r>
            <a:endParaRPr 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用于配置数据库连接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运行时所需的各种特性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一般命名为“</a:t>
            </a:r>
            <a:r>
              <a:rPr lang="en-US" altLang="zh-CN" dirty="0"/>
              <a:t>hibernate.cfg.xml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grpSp>
        <p:nvGrpSpPr>
          <p:cNvPr id="29702" name="组合 70"/>
          <p:cNvGrpSpPr>
            <a:grpSpLocks/>
          </p:cNvGrpSpPr>
          <p:nvPr/>
        </p:nvGrpSpPr>
        <p:grpSpPr bwMode="auto">
          <a:xfrm>
            <a:off x="115491" y="857250"/>
            <a:ext cx="1000125" cy="414338"/>
            <a:chOff x="1000100" y="2528843"/>
            <a:chExt cx="1000132" cy="414475"/>
          </a:xfrm>
        </p:grpSpPr>
        <p:pic>
          <p:nvPicPr>
            <p:cNvPr id="2970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683568" y="3068960"/>
            <a:ext cx="7766868" cy="313932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&lt;property name="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connection.url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	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jdbc:oracle:thin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:@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127.0.0.1:1521:orcl&lt;/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property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property name="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connection.username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scott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&lt;/property&gt;	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property name="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connection.password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"&gt;tiger&lt;/property&gt;	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property name="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connection.driver_class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	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oracle.jdbc.OracleDriver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property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property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dialect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宋体" charset="-122"/>
              </a:rPr>
              <a:t>org.hibernate.dialect.Oracle10gDialect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&lt;/property&gt;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property name="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show_sql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"&gt;true&lt;/property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property name="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format_sql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"&gt;true&lt;/property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&lt;property name="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current_session_context_class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ea typeface="宋体" charset="-122"/>
              </a:rPr>
              <a:t>thread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&lt;/property&gt;</a:t>
            </a:r>
          </a:p>
        </p:txBody>
      </p:sp>
      <p:grpSp>
        <p:nvGrpSpPr>
          <p:cNvPr id="11" name="组合 14"/>
          <p:cNvGrpSpPr>
            <a:grpSpLocks/>
          </p:cNvGrpSpPr>
          <p:nvPr/>
        </p:nvGrpSpPr>
        <p:grpSpPr bwMode="auto">
          <a:xfrm>
            <a:off x="2094584" y="6309320"/>
            <a:ext cx="4929187" cy="428625"/>
            <a:chOff x="3143240" y="5143512"/>
            <a:chExt cx="4929256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3577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62401" y="5187962"/>
              <a:ext cx="3918005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：搭建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Hibernate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环境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smtClean="0"/>
              <a:t>准备</a:t>
            </a:r>
            <a:r>
              <a:rPr lang="en-US" smtClean="0"/>
              <a:t>Hibernate</a:t>
            </a:r>
            <a:r>
              <a:rPr lang="en-US" altLang="zh-CN" smtClean="0"/>
              <a:t>3-3</a:t>
            </a:r>
            <a:endParaRPr 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创建持久化类和映射文件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定义持久化类（也称实体类），实现</a:t>
            </a:r>
            <a:r>
              <a:rPr lang="en-US" altLang="zh-CN" dirty="0" err="1" smtClean="0"/>
              <a:t>java.io.Serializable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接口，添加默认构造方法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配置映射文件（</a:t>
            </a:r>
            <a:r>
              <a:rPr lang="en-US" altLang="zh-CN" dirty="0" smtClean="0"/>
              <a:t>*.hbm.xml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向</a:t>
            </a:r>
            <a:r>
              <a:rPr lang="en-US" altLang="zh-CN" dirty="0" smtClean="0"/>
              <a:t>hibernate.cfg.xml</a:t>
            </a:r>
            <a:r>
              <a:rPr lang="zh-CN" altLang="en-US" dirty="0" smtClean="0"/>
              <a:t>文件中配置映射文件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971600" y="2643188"/>
            <a:ext cx="7215187" cy="2585323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Dept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implements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Serializable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{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   private Byte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deptNo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private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deptName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private String location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</a:t>
            </a:r>
          </a:p>
          <a:p>
            <a:pPr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   public Dept() {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省略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getter&amp;setter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29196" y="3071813"/>
            <a:ext cx="8319268" cy="313932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&lt;hibernate-mapping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cn.hibernatedemo.entity.Dept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table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`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DEPT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`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id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 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deptNo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column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="`DEPTNO`"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java.lang.Byte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generator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class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assigned"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&lt;/id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property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deptName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java.lang.String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	&lt;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column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name="`DNAME`"&gt;&lt;/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column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&lt;/property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&lt;property name="location" type="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java.lang.String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column=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"`LOC`"/&gt;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hibernate-mapping&gt;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827584" y="3571875"/>
            <a:ext cx="7459166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&lt;session-factory&gt;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&lt;!--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省略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其他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配置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--&gt;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&lt;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mapping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resource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hibernatedemo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/entity/Dept.hbm.xml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/&gt;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&lt;/session-factory&gt;</a:t>
            </a:r>
          </a:p>
        </p:txBody>
      </p:sp>
      <p:grpSp>
        <p:nvGrpSpPr>
          <p:cNvPr id="30728" name="组合 70"/>
          <p:cNvGrpSpPr>
            <a:grpSpLocks/>
          </p:cNvGrpSpPr>
          <p:nvPr/>
        </p:nvGrpSpPr>
        <p:grpSpPr bwMode="auto">
          <a:xfrm>
            <a:off x="115491" y="857250"/>
            <a:ext cx="1000125" cy="414338"/>
            <a:chOff x="1000100" y="2528843"/>
            <a:chExt cx="1000132" cy="414475"/>
          </a:xfrm>
        </p:grpSpPr>
        <p:pic>
          <p:nvPicPr>
            <p:cNvPr id="3073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105373" y="6309320"/>
            <a:ext cx="4929187" cy="428625"/>
            <a:chOff x="3143240" y="5143512"/>
            <a:chExt cx="4929256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3577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3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401" y="5187962"/>
              <a:ext cx="3918005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：搭建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Hibernate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环境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搭建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环境的步骤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引入所需的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hibernate.cfg.xml</a:t>
            </a:r>
          </a:p>
          <a:p>
            <a:pPr lvl="1">
              <a:defRPr/>
            </a:pPr>
            <a:r>
              <a:rPr lang="zh-CN" altLang="en-US" dirty="0" smtClean="0"/>
              <a:t>创建持久化类并配置相关</a:t>
            </a:r>
            <a:r>
              <a:rPr lang="en-US" altLang="zh-CN" dirty="0" smtClean="0"/>
              <a:t>hbm.xml</a:t>
            </a:r>
            <a:r>
              <a:rPr lang="zh-CN" altLang="en-US" dirty="0" smtClean="0"/>
              <a:t>映射文件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hibernate.cfg.xml</a:t>
            </a:r>
            <a:r>
              <a:rPr lang="zh-CN" altLang="en-US" dirty="0" smtClean="0"/>
              <a:t>中引入</a:t>
            </a:r>
            <a:r>
              <a:rPr lang="en-US" altLang="zh-CN" dirty="0"/>
              <a:t>hbm.xml</a:t>
            </a:r>
            <a:r>
              <a:rPr lang="zh-CN" altLang="en-US" dirty="0"/>
              <a:t>映射文件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03800" y="285750"/>
            <a:ext cx="3960813" cy="523875"/>
          </a:xfrm>
        </p:spPr>
        <p:txBody>
          <a:bodyPr/>
          <a:lstStyle/>
          <a:p>
            <a:pPr>
              <a:defRPr/>
            </a:pPr>
            <a:r>
              <a:rPr smtClean="0"/>
              <a:t>租房系统项目介绍</a:t>
            </a:r>
            <a:r>
              <a:rPr lang="en-US" altLang="zh-CN" smtClean="0"/>
              <a:t>2-1</a:t>
            </a:r>
            <a:endParaRPr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租房系统是一个</a:t>
            </a:r>
            <a:r>
              <a:rPr lang="en-US" altLang="zh-CN" dirty="0" smtClean="0"/>
              <a:t>B/S </a:t>
            </a:r>
            <a:r>
              <a:rPr lang="zh-CN" altLang="en-US" dirty="0" smtClean="0"/>
              <a:t>架构的信息发布平台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系统包含的角色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注册用户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非注册用户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系统功能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发布房屋信息（注册用户）</a:t>
            </a:r>
          </a:p>
          <a:p>
            <a:pPr lvl="1">
              <a:defRPr/>
            </a:pPr>
            <a:r>
              <a:rPr lang="zh-CN" altLang="en-US" dirty="0" smtClean="0"/>
              <a:t>浏览房屋信息（注册用户与非注册用户）</a:t>
            </a:r>
          </a:p>
          <a:p>
            <a:pPr lvl="1">
              <a:defRPr/>
            </a:pPr>
            <a:r>
              <a:rPr lang="zh-CN" altLang="en-US" dirty="0" smtClean="0"/>
              <a:t>查看房屋详情（注册用户与非注册用户）</a:t>
            </a:r>
          </a:p>
          <a:p>
            <a:pPr lvl="1">
              <a:defRPr/>
            </a:pPr>
            <a:r>
              <a:rPr lang="zh-CN" altLang="en-US" dirty="0" smtClean="0"/>
              <a:t>查询房屋信息（注册用户与非注册用户）</a:t>
            </a:r>
          </a:p>
          <a:p>
            <a:pPr lvl="1">
              <a:defRPr/>
            </a:pPr>
            <a:r>
              <a:rPr lang="zh-CN" altLang="en-US" dirty="0" smtClean="0"/>
              <a:t>修改房屋信息（注册用户）</a:t>
            </a:r>
          </a:p>
          <a:p>
            <a:pPr lvl="1">
              <a:defRPr/>
            </a:pPr>
            <a:r>
              <a:rPr lang="zh-CN" altLang="en-US" dirty="0" smtClean="0"/>
              <a:t>删除房屋信息（注册用户）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3286125" y="6240735"/>
            <a:ext cx="2714625" cy="428625"/>
            <a:chOff x="3143240" y="5143512"/>
            <a:chExt cx="2714644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演示课程项目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租房系统项目介绍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租房系统数据库表</a:t>
            </a:r>
            <a:endParaRPr lang="zh-CN" altLang="en-US" dirty="0" smtClean="0"/>
          </a:p>
        </p:txBody>
      </p:sp>
      <p:pic>
        <p:nvPicPr>
          <p:cNvPr id="33797" name="图片 3" descr="图4.1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785938"/>
            <a:ext cx="76882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4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6" name="TextBox 5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482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419475" y="285750"/>
            <a:ext cx="5545138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搭建</a:t>
            </a:r>
            <a:r>
              <a:rPr lang="en-US" smtClean="0"/>
              <a:t>Hibernate</a:t>
            </a:r>
            <a:r>
              <a:rPr smtClean="0"/>
              <a:t>环境</a:t>
            </a:r>
            <a:endParaRPr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中为租房系统创建工程，导入所需的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hibernate.cfg.xml</a:t>
            </a:r>
          </a:p>
          <a:p>
            <a:pPr lvl="1">
              <a:defRPr/>
            </a:pPr>
            <a:r>
              <a:rPr lang="zh-CN" altLang="en-US" dirty="0" smtClean="0"/>
              <a:t>创建用户表对应的持久化类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和映射文件</a:t>
            </a:r>
            <a:r>
              <a:rPr lang="en-US" altLang="zh-CN" dirty="0" smtClean="0"/>
              <a:t>User.hbm.xml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357563" y="5929313"/>
            <a:ext cx="2786062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0" y="285750"/>
            <a:ext cx="3313113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584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584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584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585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584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</a:t>
            </a:r>
            <a:r>
              <a:rPr lang="en-US" altLang="zh-CN" dirty="0" smtClean="0"/>
              <a:t>Hibernate</a:t>
            </a:r>
            <a:r>
              <a:rPr dirty="0" smtClean="0"/>
              <a:t> </a:t>
            </a:r>
            <a:r>
              <a:rPr lang="en-US" altLang="zh-CN" dirty="0" smtClean="0"/>
              <a:t>API 2-1</a:t>
            </a:r>
            <a:endParaRPr dirty="0"/>
          </a:p>
        </p:txBody>
      </p:sp>
      <p:grpSp>
        <p:nvGrpSpPr>
          <p:cNvPr id="36871" name="组合 70"/>
          <p:cNvGrpSpPr>
            <a:grpSpLocks/>
          </p:cNvGrpSpPr>
          <p:nvPr/>
        </p:nvGrpSpPr>
        <p:grpSpPr bwMode="auto">
          <a:xfrm>
            <a:off x="115491" y="836712"/>
            <a:ext cx="1000125" cy="414338"/>
            <a:chOff x="1000100" y="2528843"/>
            <a:chExt cx="1000132" cy="414475"/>
          </a:xfrm>
        </p:grpSpPr>
        <p:pic>
          <p:nvPicPr>
            <p:cNvPr id="3689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1785938" y="6237312"/>
            <a:ext cx="5500687" cy="428625"/>
            <a:chOff x="3143240" y="5143512"/>
            <a:chExt cx="5500764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92926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4051852" y="5187962"/>
              <a:ext cx="432489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Hibernate 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增加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记录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 smtClean="0">
                <a:cs typeface="+mn-cs"/>
              </a:rPr>
              <a:t>向数据库中新增一个部门信息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Hibernate API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简述类和表的映射关系</a:t>
            </a:r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Hibernate</a:t>
            </a:r>
            <a:r>
              <a:rPr lang="zh-CN" altLang="en-US" smtClean="0"/>
              <a:t>增加记录的步骤有哪些？</a:t>
            </a:r>
          </a:p>
          <a:p>
            <a:pPr>
              <a:defRPr/>
            </a:pPr>
            <a:r>
              <a:rPr lang="zh-CN" altLang="en-US" smtClean="0"/>
              <a:t>在</a:t>
            </a:r>
            <a:r>
              <a:rPr lang="en-US" altLang="zh-CN" smtClean="0"/>
              <a:t>Hibernate</a:t>
            </a:r>
            <a:r>
              <a:rPr lang="zh-CN" altLang="en-US" smtClean="0"/>
              <a:t>中</a:t>
            </a:r>
            <a:r>
              <a:rPr lang="en-US" altLang="zh-CN" smtClean="0"/>
              <a:t>Java</a:t>
            </a:r>
            <a:r>
              <a:rPr lang="zh-CN" altLang="en-US" smtClean="0"/>
              <a:t>对象有哪些状态？</a:t>
            </a:r>
            <a:endParaRPr lang="zh-CN" altLang="en-US" dirty="0"/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857250" y="980728"/>
            <a:ext cx="7429500" cy="506600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Configuration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 err="1">
                <a:ea typeface="宋体" charset="-122"/>
                <a:cs typeface="Times New Roman" pitchFamily="18" charset="0"/>
              </a:rPr>
              <a:t>conf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 = null;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SessionFactory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ea typeface="宋体" charset="-122"/>
                <a:cs typeface="Times New Roman" pitchFamily="18" charset="0"/>
              </a:rPr>
              <a:t>sf</a:t>
            </a:r>
            <a:r>
              <a:rPr lang="en-US" altLang="zh-CN" sz="1600" b="1" dirty="0" smtClean="0">
                <a:ea typeface="宋体" charset="-122"/>
                <a:cs typeface="Times New Roman" pitchFamily="18" charset="0"/>
              </a:rPr>
              <a:t> = 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null;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Session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 err="1">
                <a:ea typeface="宋体" charset="-122"/>
                <a:cs typeface="Times New Roman" pitchFamily="18" charset="0"/>
              </a:rPr>
              <a:t>session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 = null;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Transaction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 err="1">
                <a:ea typeface="宋体" charset="-122"/>
                <a:cs typeface="Times New Roman" pitchFamily="18" charset="0"/>
              </a:rPr>
              <a:t>tx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 = null;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 smtClean="0">
                <a:ea typeface="宋体" charset="-122"/>
                <a:cs typeface="Times New Roman" pitchFamily="18" charset="0"/>
              </a:rPr>
              <a:t>try 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ea typeface="宋体" charset="-122"/>
                <a:cs typeface="Times New Roman" pitchFamily="18" charset="0"/>
              </a:rPr>
              <a:t>    conf = 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new Configuration().configure();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ea typeface="宋体" charset="-122"/>
                <a:cs typeface="Times New Roman" pitchFamily="18" charset="0"/>
              </a:rPr>
              <a:t>sf</a:t>
            </a:r>
            <a:r>
              <a:rPr lang="en-US" altLang="zh-CN" sz="1600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= </a:t>
            </a:r>
            <a:r>
              <a:rPr lang="en-US" altLang="zh-CN" sz="1600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conf.buildSessionFactory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();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ea typeface="宋体" charset="-122"/>
                <a:cs typeface="Times New Roman" pitchFamily="18" charset="0"/>
              </a:rPr>
              <a:t>    session = 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sf.getCurrentSession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(); 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1600" b="1" dirty="0" err="1">
                <a:ea typeface="宋体" charset="-122"/>
                <a:cs typeface="Times New Roman" pitchFamily="18" charset="0"/>
              </a:rPr>
              <a:t>tx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session.beginTransaction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();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ea typeface="宋体" charset="-122"/>
                <a:cs typeface="Times New Roman" pitchFamily="18" charset="0"/>
              </a:rPr>
              <a:t>    Dept dept = new </a:t>
            </a:r>
            <a:r>
              <a:rPr lang="en-US" altLang="zh-CN" sz="1600" b="1" dirty="0" err="1">
                <a:ea typeface="宋体" charset="-122"/>
                <a:cs typeface="Times New Roman" pitchFamily="18" charset="0"/>
              </a:rPr>
              <a:t>Dept</a:t>
            </a:r>
            <a:r>
              <a:rPr lang="en-US" altLang="zh-CN" sz="1600" b="1" dirty="0" smtClean="0">
                <a:ea typeface="宋体" charset="-122"/>
                <a:cs typeface="Times New Roman" pitchFamily="18" charset="0"/>
              </a:rPr>
              <a:t>();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ea typeface="宋体" charset="-122"/>
                <a:cs typeface="Times New Roman" pitchFamily="18" charset="0"/>
              </a:rPr>
              <a:t>   ……</a:t>
            </a:r>
            <a:endParaRPr lang="en-US" altLang="zh-CN" sz="1600" b="1" dirty="0">
              <a:ea typeface="宋体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dirty="0" smtClean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session.save</a:t>
            </a:r>
            <a:r>
              <a:rPr lang="en-US" altLang="zh-CN" sz="1600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1600" b="1" dirty="0" err="1" smtClean="0">
                <a:ea typeface="宋体" charset="-122"/>
                <a:cs typeface="Times New Roman" pitchFamily="18" charset="0"/>
              </a:rPr>
              <a:t>dept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);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tx.commit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();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ea typeface="宋体" charset="-122"/>
                <a:cs typeface="Times New Roman" pitchFamily="18" charset="0"/>
              </a:rPr>
              <a:t>} catch (</a:t>
            </a:r>
            <a:r>
              <a:rPr lang="en-US" altLang="zh-CN" sz="1600" b="1" dirty="0" err="1">
                <a:ea typeface="宋体" charset="-122"/>
                <a:cs typeface="Times New Roman" pitchFamily="18" charset="0"/>
              </a:rPr>
              <a:t>HibernateException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 e) 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1600" b="1" dirty="0" err="1">
                <a:ea typeface="宋体" charset="-122"/>
                <a:cs typeface="Times New Roman" pitchFamily="18" charset="0"/>
              </a:rPr>
              <a:t>e.printStackTrace</a:t>
            </a:r>
            <a:r>
              <a:rPr lang="en-US" altLang="zh-CN" sz="1600" b="1" dirty="0">
                <a:ea typeface="宋体" charset="-122"/>
                <a:cs typeface="Times New Roman" pitchFamily="18" charset="0"/>
              </a:rPr>
              <a:t>();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tx.rollback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();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 smtClean="0">
                <a:ea typeface="宋体" charset="-122"/>
                <a:cs typeface="Times New Roman" pitchFamily="18" charset="0"/>
              </a:rPr>
              <a:t>}</a:t>
            </a:r>
            <a:endParaRPr lang="en-US" altLang="zh-CN" sz="1600" b="1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</a:t>
            </a:r>
            <a:r>
              <a:rPr lang="en-US" altLang="zh-CN" dirty="0" smtClean="0"/>
              <a:t>Hibernate</a:t>
            </a:r>
            <a:r>
              <a:rPr dirty="0" smtClean="0"/>
              <a:t> </a:t>
            </a:r>
            <a:r>
              <a:rPr lang="en-US" altLang="zh-CN" dirty="0" smtClean="0"/>
              <a:t>API 2-2</a:t>
            </a:r>
            <a:endParaRPr dirty="0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6287242" y="2554039"/>
            <a:ext cx="2605981" cy="4286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2.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SessionFactory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6287243" y="2086496"/>
            <a:ext cx="1785938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1.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读取配置文件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287242" y="4091360"/>
            <a:ext cx="1669134" cy="4286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5.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持久化操作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287243" y="3080111"/>
            <a:ext cx="1785938" cy="4286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rgbClr val="FFFF00"/>
                </a:solidFill>
                <a:latin typeface="Arial"/>
                <a:ea typeface="黑体"/>
              </a:rPr>
              <a:t>3.</a:t>
            </a:r>
            <a:r>
              <a:rPr lang="zh-CN" altLang="en-US" b="1" kern="0" dirty="0">
                <a:solidFill>
                  <a:srgbClr val="FFFF00"/>
                </a:solidFill>
                <a:latin typeface="Arial"/>
                <a:ea typeface="黑体"/>
              </a:rPr>
              <a:t>打开</a:t>
            </a:r>
            <a:r>
              <a:rPr lang="en-US" altLang="zh-CN" b="1" kern="0" dirty="0">
                <a:solidFill>
                  <a:srgbClr val="FFFF00"/>
                </a:solidFill>
                <a:latin typeface="Arial"/>
                <a:ea typeface="黑体"/>
              </a:rPr>
              <a:t>session</a:t>
            </a:r>
            <a:endParaRPr lang="zh-CN" altLang="en-US" b="1" kern="0" dirty="0">
              <a:solidFill>
                <a:srgbClr val="FFFF00"/>
              </a:solidFill>
              <a:latin typeface="Arial"/>
              <a:ea typeface="黑体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6287242" y="3569024"/>
            <a:ext cx="1785939" cy="4286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4.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开始一个事务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6287242" y="4627983"/>
            <a:ext cx="2009775" cy="4286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6.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提交或回滚事务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6298455" y="1354481"/>
            <a:ext cx="1657921" cy="4286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关键接口和类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6287242" y="5201976"/>
            <a:ext cx="2716050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rgbClr val="FFFF00"/>
                </a:solidFill>
                <a:latin typeface="Arial"/>
                <a:ea typeface="黑体"/>
              </a:rPr>
              <a:t>7.</a:t>
            </a:r>
            <a:r>
              <a:rPr lang="zh-CN" altLang="en-US" b="1" kern="0" dirty="0" smtClean="0">
                <a:solidFill>
                  <a:srgbClr val="FFFF00"/>
                </a:solidFill>
                <a:latin typeface="Arial"/>
                <a:ea typeface="黑体"/>
              </a:rPr>
              <a:t>若使用</a:t>
            </a:r>
            <a:r>
              <a:rPr lang="en-US" altLang="zh-CN" b="1" kern="0" dirty="0" err="1" smtClean="0">
                <a:solidFill>
                  <a:srgbClr val="FFFF00"/>
                </a:solidFill>
                <a:latin typeface="Arial"/>
                <a:ea typeface="黑体"/>
              </a:rPr>
              <a:t>openSession</a:t>
            </a:r>
            <a:r>
              <a:rPr lang="en-US" altLang="zh-CN" b="1" kern="0" dirty="0" smtClean="0">
                <a:solidFill>
                  <a:srgbClr val="FFFF00"/>
                </a:solidFill>
                <a:latin typeface="Arial"/>
                <a:ea typeface="黑体"/>
              </a:rPr>
              <a:t>()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latin typeface="Arial"/>
                <a:ea typeface="黑体"/>
              </a:rPr>
              <a:t>开启会话，则需关闭</a:t>
            </a:r>
            <a:endParaRPr lang="zh-CN" altLang="en-US" b="1" kern="0" dirty="0">
              <a:solidFill>
                <a:srgbClr val="FFFF00"/>
              </a:solidFill>
              <a:latin typeface="Arial"/>
              <a:ea typeface="黑体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5076056" y="2329072"/>
            <a:ext cx="1068312" cy="22496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flipH="1">
            <a:off x="4401705" y="2778772"/>
            <a:ext cx="1768594" cy="12483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flipH="1" flipV="1">
            <a:off x="4572001" y="3217695"/>
            <a:ext cx="1572369" cy="655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flipH="1" flipV="1">
            <a:off x="4478250" y="3569024"/>
            <a:ext cx="1666119" cy="2143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H="1">
            <a:off x="3143992" y="4305672"/>
            <a:ext cx="3000378" cy="5943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H="1" flipV="1">
            <a:off x="2419739" y="4653126"/>
            <a:ext cx="3724630" cy="18916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H="1">
            <a:off x="4741542" y="1568794"/>
            <a:ext cx="1428757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flipH="1">
            <a:off x="2419739" y="4886720"/>
            <a:ext cx="3724630" cy="6305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AutoShape 3"/>
          <p:cNvSpPr>
            <a:spLocks/>
          </p:cNvSpPr>
          <p:nvPr/>
        </p:nvSpPr>
        <p:spPr bwMode="auto">
          <a:xfrm flipH="1">
            <a:off x="4355976" y="1049055"/>
            <a:ext cx="244549" cy="103947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064420" y="6312743"/>
            <a:ext cx="5000625" cy="428625"/>
            <a:chOff x="3143240" y="5143512"/>
            <a:chExt cx="5000679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42917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4206002" y="5187962"/>
              <a:ext cx="359589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演示：创建工具类管理会话工厂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2411760" y="5525169"/>
            <a:ext cx="3838167" cy="712143"/>
            <a:chOff x="4287868" y="5057775"/>
            <a:chExt cx="3752328" cy="712143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auto">
            <a:xfrm>
              <a:off x="4287868" y="5230813"/>
              <a:ext cx="3597245" cy="539105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SessionFactory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无须反复创建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AutoShape 4"/>
            <p:cNvSpPr>
              <a:spLocks noChangeArrowheads="1"/>
            </p:cNvSpPr>
            <p:nvPr/>
          </p:nvSpPr>
          <p:spPr bwMode="gray">
            <a:xfrm>
              <a:off x="7683009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68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3995738" y="285750"/>
            <a:ext cx="49688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</a:t>
            </a:r>
            <a:r>
              <a:rPr lang="en-US" altLang="zh-CN" dirty="0" smtClean="0"/>
              <a:t>Hibernate</a:t>
            </a:r>
            <a:r>
              <a:rPr dirty="0" smtClean="0"/>
              <a:t>实现查询操作</a:t>
            </a:r>
            <a:endParaRPr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通过</a:t>
            </a:r>
            <a:r>
              <a:rPr lang="zh-CN" altLang="en-US" dirty="0"/>
              <a:t>主</a:t>
            </a:r>
            <a:r>
              <a:rPr lang="zh-CN" altLang="en-US" dirty="0" smtClean="0"/>
              <a:t>键值加载指定类型的实例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52169"/>
              </p:ext>
            </p:extLst>
          </p:nvPr>
        </p:nvGraphicFramePr>
        <p:xfrm>
          <a:off x="683567" y="1914364"/>
          <a:ext cx="7848873" cy="223471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4392489"/>
                <a:gridCol w="3456384"/>
              </a:tblGrid>
              <a:tr h="434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        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区别一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 get( Class  </a:t>
                      </a:r>
                      <a:r>
                        <a:rPr kumimoji="0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clazz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</a:t>
                      </a:r>
                      <a:r>
                        <a:rPr kumimoji="0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Serializable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id 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若数据不存在，返回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 load( Class  </a:t>
                      </a:r>
                      <a:r>
                        <a:rPr kumimoji="0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clazz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</a:t>
                      </a:r>
                      <a:r>
                        <a:rPr kumimoji="0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Serializable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id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若数据不存在，使用时抛出</a:t>
                      </a:r>
                      <a:r>
                        <a:rPr kumimoji="0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ObjectNotFoundException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1835696" y="6237312"/>
            <a:ext cx="5429250" cy="428625"/>
            <a:chOff x="3143240" y="5143512"/>
            <a:chExt cx="5429326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714744" y="5143512"/>
              <a:ext cx="485782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90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3962401" y="5187962"/>
              <a:ext cx="4503800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Hibernate 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查询数据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220143" y="1700808"/>
            <a:ext cx="6880249" cy="136683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ea typeface="宋体" charset="-122"/>
                <a:cs typeface="Times New Roman" pitchFamily="18" charset="0"/>
              </a:rPr>
              <a:t>tx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session.beginTransaction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();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Dept dept = (Dept)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session.load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Dept.class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, new Byte("13"));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ea typeface="宋体" charset="-122"/>
                <a:cs typeface="Times New Roman" pitchFamily="18" charset="0"/>
              </a:rPr>
              <a:t>dept.setDeptName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("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研发部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");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charset="-122"/>
                <a:cs typeface="Times New Roman" pitchFamily="18" charset="0"/>
              </a:rPr>
              <a:t>tx.commit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(); 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220143" y="3685183"/>
            <a:ext cx="6880249" cy="136683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ea typeface="宋体" charset="-122"/>
                <a:cs typeface="Times New Roman" pitchFamily="18" charset="0"/>
              </a:rPr>
              <a:t>tx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session.beginTransaction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();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Dept dept = (Dept)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session.load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Dept.class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, new Byte("13"));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ea typeface="宋体" charset="-122"/>
                <a:cs typeface="Times New Roman" pitchFamily="18" charset="0"/>
              </a:rPr>
              <a:t>session.delete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(dept);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charset="-122"/>
                <a:cs typeface="Times New Roman" pitchFamily="18" charset="0"/>
              </a:rPr>
              <a:t>tx.commit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(); </a:t>
            </a:r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2606675" y="285750"/>
            <a:ext cx="63579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</a:t>
            </a:r>
            <a:r>
              <a:rPr lang="en-US" altLang="zh-CN" dirty="0" smtClean="0"/>
              <a:t>Hibernate</a:t>
            </a:r>
            <a:r>
              <a:rPr dirty="0" smtClean="0"/>
              <a:t>实现部门的修改、删除</a:t>
            </a:r>
            <a:endParaRPr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修改部门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删除部门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228725" y="2358008"/>
            <a:ext cx="3357563" cy="714375"/>
            <a:chOff x="571472" y="2357430"/>
            <a:chExt cx="3357586" cy="714380"/>
          </a:xfrm>
        </p:grpSpPr>
        <p:sp>
          <p:nvSpPr>
            <p:cNvPr id="38947" name="Rectangle 11"/>
            <p:cNvSpPr>
              <a:spLocks noChangeArrowheads="1"/>
            </p:cNvSpPr>
            <p:nvPr/>
          </p:nvSpPr>
          <p:spPr bwMode="auto">
            <a:xfrm>
              <a:off x="571472" y="2357430"/>
              <a:ext cx="3357586" cy="357190"/>
            </a:xfrm>
            <a:prstGeom prst="rect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948" name="Rectangle 11"/>
            <p:cNvSpPr>
              <a:spLocks noChangeArrowheads="1"/>
            </p:cNvSpPr>
            <p:nvPr/>
          </p:nvSpPr>
          <p:spPr bwMode="auto">
            <a:xfrm>
              <a:off x="571472" y="2714620"/>
              <a:ext cx="3357586" cy="357190"/>
            </a:xfrm>
            <a:prstGeom prst="rect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1228725" y="4342383"/>
            <a:ext cx="3357563" cy="714375"/>
            <a:chOff x="571472" y="4857760"/>
            <a:chExt cx="3357586" cy="714380"/>
          </a:xfrm>
        </p:grpSpPr>
        <p:sp>
          <p:nvSpPr>
            <p:cNvPr id="38945" name="Rectangle 11"/>
            <p:cNvSpPr>
              <a:spLocks noChangeArrowheads="1"/>
            </p:cNvSpPr>
            <p:nvPr/>
          </p:nvSpPr>
          <p:spPr bwMode="auto">
            <a:xfrm>
              <a:off x="571472" y="4857760"/>
              <a:ext cx="3357586" cy="357190"/>
            </a:xfrm>
            <a:prstGeom prst="rect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946" name="Rectangle 11"/>
            <p:cNvSpPr>
              <a:spLocks noChangeArrowheads="1"/>
            </p:cNvSpPr>
            <p:nvPr/>
          </p:nvSpPr>
          <p:spPr bwMode="auto">
            <a:xfrm>
              <a:off x="571472" y="5214950"/>
              <a:ext cx="3357586" cy="357190"/>
            </a:xfrm>
            <a:prstGeom prst="rect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4720580" y="2756496"/>
            <a:ext cx="2071688" cy="500062"/>
            <a:chOff x="4000496" y="2714620"/>
            <a:chExt cx="2071702" cy="500066"/>
          </a:xfrm>
        </p:grpSpPr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4572000" y="2808283"/>
              <a:ext cx="1500198" cy="40640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修改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10800000">
              <a:off x="4000496" y="2714620"/>
              <a:ext cx="500066" cy="285752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28"/>
          <p:cNvGrpSpPr>
            <a:grpSpLocks/>
          </p:cNvGrpSpPr>
          <p:nvPr/>
        </p:nvGrpSpPr>
        <p:grpSpPr bwMode="auto">
          <a:xfrm>
            <a:off x="4720580" y="4740871"/>
            <a:ext cx="2071688" cy="500062"/>
            <a:chOff x="4000497" y="5214950"/>
            <a:chExt cx="2071702" cy="500066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4572001" y="5308613"/>
              <a:ext cx="1500198" cy="40640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删除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0800000">
              <a:off x="4000497" y="5214950"/>
              <a:ext cx="500066" cy="285752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5" name="组合 7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893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357438" y="6237312"/>
            <a:ext cx="4580027" cy="428625"/>
            <a:chOff x="3143240" y="5143512"/>
            <a:chExt cx="4580238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93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 bwMode="auto">
            <a:xfrm>
              <a:off x="3962338" y="5187962"/>
              <a:ext cx="376114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修改、删除部门记录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9"/>
          <p:cNvGrpSpPr>
            <a:grpSpLocks/>
          </p:cNvGrpSpPr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39943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9" name="内容占位符 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修改指定用户的电话号码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</p:txBody>
      </p:sp>
      <p:graphicFrame>
        <p:nvGraphicFramePr>
          <p:cNvPr id="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16123"/>
              </p:ext>
            </p:extLst>
          </p:nvPr>
        </p:nvGraphicFramePr>
        <p:xfrm>
          <a:off x="1777976" y="1988840"/>
          <a:ext cx="5547788" cy="201622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/>
                <a:gridCol w="2766168"/>
              </a:tblGrid>
              <a:tr h="50006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用户</a:t>
                      </a: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信息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080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编号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 smtClean="0"/>
                        <a:t>11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用户名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rose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电话号码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 smtClean="0"/>
                        <a:t>13698653236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1623615" y="4365104"/>
            <a:ext cx="5872137" cy="203132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ea typeface="宋体" charset="-122"/>
                <a:cs typeface="Times New Roman" pitchFamily="18" charset="0"/>
              </a:rPr>
              <a:t>tx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session.beginTransaction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();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User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user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= 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(User) session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                               .load(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User.class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, new Byte("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11"));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user.setUsername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("rose");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user.setTelephone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("13698653236");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charset="-122"/>
                <a:cs typeface="Times New Roman" pitchFamily="18" charset="0"/>
              </a:rPr>
              <a:t>tx.commit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(); 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390438" y="4366485"/>
            <a:ext cx="1341802" cy="3358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1.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开启事务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390438" y="4723830"/>
            <a:ext cx="1341802" cy="3358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2.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加载数据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5390438" y="5375249"/>
            <a:ext cx="1341802" cy="3358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3.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修改数据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390438" y="6031984"/>
            <a:ext cx="1341802" cy="3358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ctr" anchorCtr="0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4.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提交事务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4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6" name="TextBox 5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097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779838" y="285750"/>
            <a:ext cx="51847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用户表的增删改查</a:t>
            </a:r>
            <a:endParaRPr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使用</a:t>
            </a:r>
            <a:r>
              <a:rPr lang="en-US" altLang="en-US" smtClean="0"/>
              <a:t>Hibernate</a:t>
            </a:r>
            <a:r>
              <a:rPr lang="zh-CN" altLang="en-US" smtClean="0"/>
              <a:t>完成对用户的增加、修改、删除和查询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按主键加载用户</a:t>
            </a:r>
            <a:endParaRPr lang="en-US" altLang="zh-CN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928938" y="5429250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198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19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19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19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19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48038" y="285750"/>
            <a:ext cx="561657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Hibernate</a:t>
            </a:r>
            <a:r>
              <a:rPr dirty="0" smtClean="0"/>
              <a:t>中</a:t>
            </a:r>
            <a:r>
              <a:rPr lang="en-US" altLang="zh-CN" dirty="0" smtClean="0"/>
              <a:t>Java</a:t>
            </a:r>
            <a:r>
              <a:rPr dirty="0" smtClean="0"/>
              <a:t>对象的三种状态</a:t>
            </a:r>
            <a:endParaRPr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瞬时状态</a:t>
            </a:r>
            <a:r>
              <a:rPr lang="en-US" altLang="zh-CN" dirty="0" smtClean="0"/>
              <a:t>(Transient)</a:t>
            </a:r>
          </a:p>
          <a:p>
            <a:pPr>
              <a:defRPr/>
            </a:pPr>
            <a:r>
              <a:rPr lang="zh-CN" altLang="en-US" dirty="0" smtClean="0"/>
              <a:t>持久状态</a:t>
            </a:r>
            <a:r>
              <a:rPr lang="en-US" altLang="zh-CN" dirty="0" smtClean="0"/>
              <a:t>(Persistent)</a:t>
            </a:r>
          </a:p>
          <a:p>
            <a:pPr>
              <a:defRPr/>
            </a:pPr>
            <a:r>
              <a:rPr lang="zh-CN" altLang="en-US" dirty="0" smtClean="0"/>
              <a:t>游离状态</a:t>
            </a:r>
            <a:r>
              <a:rPr lang="en-US" altLang="zh-CN" dirty="0" smtClean="0"/>
              <a:t>(Detached)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3505200" y="1508844"/>
            <a:ext cx="2874963" cy="407988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  <a:ea typeface="+mn-ea"/>
              </a:rPr>
              <a:t>临时状态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3505200" y="4878390"/>
            <a:ext cx="2874963" cy="407987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  <a:ea typeface="+mn-ea"/>
              </a:rPr>
              <a:t>游离状态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2777158" y="3214689"/>
            <a:ext cx="2874962" cy="407987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  <a:ea typeface="+mn-ea"/>
              </a:rPr>
              <a:t>持久状态</a:t>
            </a:r>
          </a:p>
        </p:txBody>
      </p:sp>
      <p:pic>
        <p:nvPicPr>
          <p:cNvPr id="44070" name="图片 10" descr="结束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7528" y="3212976"/>
            <a:ext cx="339725" cy="349250"/>
          </a:xfrm>
          <a:prstGeom prst="rect">
            <a:avLst/>
          </a:prstGeom>
          <a:solidFill>
            <a:srgbClr val="0070C0"/>
          </a:solidFill>
          <a:ln w="38100" algn="ctr">
            <a:noFill/>
            <a:round/>
            <a:headEnd type="triangle"/>
            <a:tailEnd type="none" w="med" len="med"/>
          </a:ln>
          <a:effectLst/>
          <a:extLst/>
        </p:spPr>
      </p:pic>
      <p:pic>
        <p:nvPicPr>
          <p:cNvPr id="44071" name="图片 11" descr="开始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1500189"/>
            <a:ext cx="387350" cy="387350"/>
          </a:xfrm>
          <a:prstGeom prst="rect">
            <a:avLst/>
          </a:prstGeom>
          <a:solidFill>
            <a:srgbClr val="0070C0"/>
          </a:solidFill>
          <a:ln w="38100" algn="ctr">
            <a:noFill/>
            <a:round/>
            <a:headEnd type="triangle"/>
            <a:tailEnd type="none" w="med" len="med"/>
          </a:ln>
          <a:effectLst/>
          <a:extLst/>
        </p:spPr>
      </p:pic>
      <p:grpSp>
        <p:nvGrpSpPr>
          <p:cNvPr id="3" name="组合 47"/>
          <p:cNvGrpSpPr>
            <a:grpSpLocks/>
          </p:cNvGrpSpPr>
          <p:nvPr/>
        </p:nvGrpSpPr>
        <p:grpSpPr bwMode="auto">
          <a:xfrm>
            <a:off x="1290638" y="1297333"/>
            <a:ext cx="2071687" cy="418753"/>
            <a:chOff x="1000100" y="1225881"/>
            <a:chExt cx="2071702" cy="418757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1000100" y="1643050"/>
              <a:ext cx="2071702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066" name="Text Box 39"/>
            <p:cNvSpPr txBox="1">
              <a:spLocks noChangeArrowheads="1"/>
            </p:cNvSpPr>
            <p:nvPr/>
          </p:nvSpPr>
          <p:spPr bwMode="auto">
            <a:xfrm>
              <a:off x="1214414" y="1225881"/>
              <a:ext cx="16383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Arial Black" pitchFamily="34" charset="0"/>
                </a:rPr>
                <a:t>new</a:t>
              </a:r>
              <a:r>
                <a:rPr lang="zh-CN" altLang="en-US" b="1" dirty="0">
                  <a:latin typeface="黑体" pitchFamily="2" charset="-122"/>
                  <a:ea typeface="黑体" pitchFamily="2" charset="-122"/>
                </a:rPr>
                <a:t>语句</a:t>
              </a:r>
            </a:p>
          </p:txBody>
        </p:sp>
      </p:grp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985425" y="1932384"/>
            <a:ext cx="1642359" cy="1493044"/>
            <a:chOff x="694894" y="1860936"/>
            <a:chExt cx="1642360" cy="1493054"/>
          </a:xfrm>
        </p:grpSpPr>
        <p:cxnSp>
          <p:nvCxnSpPr>
            <p:cNvPr id="20" name="肘形连接符 19"/>
            <p:cNvCxnSpPr/>
            <p:nvPr/>
          </p:nvCxnSpPr>
          <p:spPr bwMode="auto">
            <a:xfrm rot="16200000" flipH="1">
              <a:off x="769547" y="1786283"/>
              <a:ext cx="1493054" cy="1642359"/>
            </a:xfrm>
            <a:prstGeom prst="bentConnector3">
              <a:avLst>
                <a:gd name="adj1" fmla="val 99269"/>
              </a:avLst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064" name="Text Box 39"/>
            <p:cNvSpPr txBox="1">
              <a:spLocks noChangeArrowheads="1"/>
            </p:cNvSpPr>
            <p:nvPr/>
          </p:nvSpPr>
          <p:spPr bwMode="auto">
            <a:xfrm>
              <a:off x="698954" y="2214554"/>
              <a:ext cx="16383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Arial Black" pitchFamily="34" charset="0"/>
                </a:rPr>
                <a:t>get()</a:t>
              </a:r>
            </a:p>
            <a:p>
              <a:pPr eaLnBrk="1" hangingPunct="1"/>
              <a:r>
                <a:rPr lang="en-US" altLang="zh-CN" b="1" dirty="0">
                  <a:latin typeface="Arial Black" pitchFamily="34" charset="0"/>
                </a:rPr>
                <a:t>load()</a:t>
              </a:r>
              <a:endParaRPr lang="zh-CN" altLang="en-US" b="1" dirty="0">
                <a:latin typeface="Arial Black" pitchFamily="34" charset="0"/>
              </a:endParaRPr>
            </a:p>
          </p:txBody>
        </p:sp>
      </p:grpSp>
      <p:grpSp>
        <p:nvGrpSpPr>
          <p:cNvPr id="5" name="组合 49"/>
          <p:cNvGrpSpPr>
            <a:grpSpLocks/>
          </p:cNvGrpSpPr>
          <p:nvPr/>
        </p:nvGrpSpPr>
        <p:grpSpPr bwMode="auto">
          <a:xfrm>
            <a:off x="2719760" y="2040830"/>
            <a:ext cx="2500312" cy="1071562"/>
            <a:chOff x="2521210" y="2000240"/>
            <a:chExt cx="2500330" cy="1071570"/>
          </a:xfrm>
        </p:grpSpPr>
        <p:cxnSp>
          <p:nvCxnSpPr>
            <p:cNvPr id="34" name="直接箭头连接符 33"/>
            <p:cNvCxnSpPr/>
            <p:nvPr/>
          </p:nvCxnSpPr>
          <p:spPr>
            <a:xfrm rot="5400000">
              <a:off x="3036877" y="2535231"/>
              <a:ext cx="1071570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062" name="Text Box 39"/>
            <p:cNvSpPr txBox="1">
              <a:spLocks noChangeArrowheads="1"/>
            </p:cNvSpPr>
            <p:nvPr/>
          </p:nvSpPr>
          <p:spPr bwMode="auto">
            <a:xfrm>
              <a:off x="2521210" y="2340151"/>
              <a:ext cx="250033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Arial Black" pitchFamily="34" charset="0"/>
                </a:rPr>
                <a:t>save</a:t>
              </a:r>
              <a:r>
                <a:rPr lang="en-US" altLang="zh-CN" b="1" dirty="0" smtClean="0">
                  <a:latin typeface="Arial Black" pitchFamily="34" charset="0"/>
                </a:rPr>
                <a:t>()</a:t>
              </a:r>
              <a:endParaRPr lang="en-US" altLang="zh-CN" b="1" dirty="0">
                <a:latin typeface="Arial Black" pitchFamily="34" charset="0"/>
              </a:endParaRPr>
            </a:p>
          </p:txBody>
        </p:sp>
      </p:grpSp>
      <p:grpSp>
        <p:nvGrpSpPr>
          <p:cNvPr id="6" name="组合 50"/>
          <p:cNvGrpSpPr>
            <a:grpSpLocks/>
          </p:cNvGrpSpPr>
          <p:nvPr/>
        </p:nvGrpSpPr>
        <p:grpSpPr bwMode="auto">
          <a:xfrm>
            <a:off x="4681581" y="2040830"/>
            <a:ext cx="1690619" cy="1071562"/>
            <a:chOff x="4714876" y="2000240"/>
            <a:chExt cx="1690619" cy="1071570"/>
          </a:xfrm>
        </p:grpSpPr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4179885" y="2535231"/>
              <a:ext cx="1071570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060" name="Text Box 39"/>
            <p:cNvSpPr txBox="1">
              <a:spLocks noChangeArrowheads="1"/>
            </p:cNvSpPr>
            <p:nvPr/>
          </p:nvSpPr>
          <p:spPr bwMode="auto">
            <a:xfrm>
              <a:off x="4767195" y="2349443"/>
              <a:ext cx="1638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Arial Black" pitchFamily="34" charset="0"/>
                </a:rPr>
                <a:t>delete()</a:t>
              </a:r>
              <a:endParaRPr lang="zh-CN" altLang="en-US" b="1" dirty="0">
                <a:latin typeface="Arial Black" pitchFamily="34" charset="0"/>
              </a:endParaRPr>
            </a:p>
          </p:txBody>
        </p:sp>
      </p:grpSp>
      <p:grpSp>
        <p:nvGrpSpPr>
          <p:cNvPr id="7" name="组合 51"/>
          <p:cNvGrpSpPr>
            <a:grpSpLocks/>
          </p:cNvGrpSpPr>
          <p:nvPr/>
        </p:nvGrpSpPr>
        <p:grpSpPr bwMode="auto">
          <a:xfrm>
            <a:off x="2645668" y="3714750"/>
            <a:ext cx="1638300" cy="1071563"/>
            <a:chOff x="2443680" y="3643314"/>
            <a:chExt cx="1638300" cy="1071570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3036877" y="4178305"/>
              <a:ext cx="1071570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058" name="Text Box 39"/>
            <p:cNvSpPr txBox="1">
              <a:spLocks noChangeArrowheads="1"/>
            </p:cNvSpPr>
            <p:nvPr/>
          </p:nvSpPr>
          <p:spPr bwMode="auto">
            <a:xfrm>
              <a:off x="2443680" y="3730385"/>
              <a:ext cx="16383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Arial Black" pitchFamily="34" charset="0"/>
                </a:rPr>
                <a:t>evict()</a:t>
              </a:r>
            </a:p>
            <a:p>
              <a:pPr eaLnBrk="1" hangingPunct="1"/>
              <a:r>
                <a:rPr lang="en-US" altLang="zh-CN" b="1" dirty="0">
                  <a:latin typeface="Arial Black" pitchFamily="34" charset="0"/>
                </a:rPr>
                <a:t>clear()</a:t>
              </a:r>
            </a:p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latin typeface="Arial Black" pitchFamily="34" charset="0"/>
                </a:rPr>
                <a:t>close()</a:t>
              </a:r>
              <a:endParaRPr lang="zh-CN" altLang="en-US" b="1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1" name="组合 52"/>
          <p:cNvGrpSpPr>
            <a:grpSpLocks/>
          </p:cNvGrpSpPr>
          <p:nvPr/>
        </p:nvGrpSpPr>
        <p:grpSpPr bwMode="auto">
          <a:xfrm>
            <a:off x="4708023" y="3714750"/>
            <a:ext cx="2528273" cy="1071563"/>
            <a:chOff x="4714876" y="3643314"/>
            <a:chExt cx="2528291" cy="1071570"/>
          </a:xfrm>
        </p:grpSpPr>
        <p:cxnSp>
          <p:nvCxnSpPr>
            <p:cNvPr id="32" name="直接箭头连接符 31"/>
            <p:cNvCxnSpPr/>
            <p:nvPr/>
          </p:nvCxnSpPr>
          <p:spPr>
            <a:xfrm rot="5400000" flipH="1" flipV="1">
              <a:off x="4179885" y="4178305"/>
              <a:ext cx="1071570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056" name="Text Box 39"/>
            <p:cNvSpPr txBox="1">
              <a:spLocks noChangeArrowheads="1"/>
            </p:cNvSpPr>
            <p:nvPr/>
          </p:nvSpPr>
          <p:spPr bwMode="auto">
            <a:xfrm>
              <a:off x="4742837" y="3996346"/>
              <a:ext cx="2500330" cy="369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Arial Black" pitchFamily="34" charset="0"/>
                </a:rPr>
                <a:t>update</a:t>
              </a:r>
              <a:r>
                <a:rPr lang="en-US" altLang="zh-CN" b="1" dirty="0" smtClean="0">
                  <a:latin typeface="Arial Black" pitchFamily="34" charset="0"/>
                </a:rPr>
                <a:t>()</a:t>
              </a:r>
              <a:endParaRPr lang="en-US" altLang="zh-CN" b="1" dirty="0">
                <a:latin typeface="Arial Black" pitchFamily="34" charset="0"/>
              </a:endParaRPr>
            </a:p>
          </p:txBody>
        </p:sp>
      </p:grpSp>
      <p:grpSp>
        <p:nvGrpSpPr>
          <p:cNvPr id="12" name="组合 53"/>
          <p:cNvGrpSpPr>
            <a:grpSpLocks/>
          </p:cNvGrpSpPr>
          <p:nvPr/>
        </p:nvGrpSpPr>
        <p:grpSpPr bwMode="auto">
          <a:xfrm>
            <a:off x="6102052" y="2009502"/>
            <a:ext cx="1638300" cy="2787650"/>
            <a:chOff x="5905631" y="2001034"/>
            <a:chExt cx="1638300" cy="2786082"/>
          </a:xfrm>
        </p:grpSpPr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4535487" y="3393281"/>
              <a:ext cx="2786082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054" name="Text Box 39"/>
            <p:cNvSpPr txBox="1">
              <a:spLocks noChangeArrowheads="1"/>
            </p:cNvSpPr>
            <p:nvPr/>
          </p:nvSpPr>
          <p:spPr bwMode="auto">
            <a:xfrm>
              <a:off x="5905631" y="3285615"/>
              <a:ext cx="1638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Arial Black" pitchFamily="34" charset="0"/>
                </a:rPr>
                <a:t>delete()</a:t>
              </a:r>
              <a:endParaRPr lang="zh-CN" altLang="en-US" b="1" dirty="0">
                <a:latin typeface="Arial Black" pitchFamily="34" charset="0"/>
              </a:endParaRPr>
            </a:p>
          </p:txBody>
        </p:sp>
      </p:grpSp>
      <p:grpSp>
        <p:nvGrpSpPr>
          <p:cNvPr id="14" name="组合 54"/>
          <p:cNvGrpSpPr>
            <a:grpSpLocks/>
          </p:cNvGrpSpPr>
          <p:nvPr/>
        </p:nvGrpSpPr>
        <p:grpSpPr bwMode="auto">
          <a:xfrm>
            <a:off x="6505575" y="1285875"/>
            <a:ext cx="1924050" cy="4227513"/>
            <a:chOff x="6215074" y="1214422"/>
            <a:chExt cx="1924052" cy="4226984"/>
          </a:xfrm>
        </p:grpSpPr>
        <p:sp>
          <p:nvSpPr>
            <p:cNvPr id="18" name="任意多边形 17"/>
            <p:cNvSpPr/>
            <p:nvPr/>
          </p:nvSpPr>
          <p:spPr>
            <a:xfrm flipV="1">
              <a:off x="6215074" y="1643050"/>
              <a:ext cx="1714512" cy="1428760"/>
            </a:xfrm>
            <a:custGeom>
              <a:avLst/>
              <a:gdLst>
                <a:gd name="connsiteX0" fmla="*/ 0 w 2481943"/>
                <a:gd name="connsiteY0" fmla="*/ 377372 h 377372"/>
                <a:gd name="connsiteX1" fmla="*/ 2481943 w 2481943"/>
                <a:gd name="connsiteY1" fmla="*/ 377372 h 377372"/>
                <a:gd name="connsiteX2" fmla="*/ 2481943 w 2481943"/>
                <a:gd name="connsiteY2" fmla="*/ 0 h 377372"/>
                <a:gd name="connsiteX3" fmla="*/ 2481943 w 2481943"/>
                <a:gd name="connsiteY3" fmla="*/ 0 h 37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377372">
                  <a:moveTo>
                    <a:pt x="0" y="377372"/>
                  </a:moveTo>
                  <a:lnTo>
                    <a:pt x="2481943" y="377372"/>
                  </a:lnTo>
                  <a:lnTo>
                    <a:pt x="2481943" y="0"/>
                  </a:lnTo>
                  <a:lnTo>
                    <a:pt x="2481943" y="0"/>
                  </a:lnTo>
                </a:path>
              </a:pathLst>
            </a:cu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215074" y="3571876"/>
              <a:ext cx="1714512" cy="1428761"/>
            </a:xfrm>
            <a:custGeom>
              <a:avLst/>
              <a:gdLst>
                <a:gd name="connsiteX0" fmla="*/ 0 w 2481943"/>
                <a:gd name="connsiteY0" fmla="*/ 377372 h 377372"/>
                <a:gd name="connsiteX1" fmla="*/ 2481943 w 2481943"/>
                <a:gd name="connsiteY1" fmla="*/ 377372 h 377372"/>
                <a:gd name="connsiteX2" fmla="*/ 2481943 w 2481943"/>
                <a:gd name="connsiteY2" fmla="*/ 0 h 377372"/>
                <a:gd name="connsiteX3" fmla="*/ 2481943 w 2481943"/>
                <a:gd name="connsiteY3" fmla="*/ 0 h 37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377372">
                  <a:moveTo>
                    <a:pt x="0" y="377372"/>
                  </a:moveTo>
                  <a:lnTo>
                    <a:pt x="2481943" y="377372"/>
                  </a:lnTo>
                  <a:lnTo>
                    <a:pt x="2481943" y="0"/>
                  </a:lnTo>
                  <a:lnTo>
                    <a:pt x="2481943" y="0"/>
                  </a:lnTo>
                </a:path>
              </a:pathLst>
            </a:cu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1" name="Text Box 39"/>
            <p:cNvSpPr txBox="1">
              <a:spLocks noChangeArrowheads="1"/>
            </p:cNvSpPr>
            <p:nvPr/>
          </p:nvSpPr>
          <p:spPr bwMode="auto">
            <a:xfrm>
              <a:off x="6357950" y="1214422"/>
              <a:ext cx="1638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黑体" pitchFamily="2" charset="-122"/>
                  <a:ea typeface="黑体" pitchFamily="2" charset="-122"/>
                </a:rPr>
                <a:t>垃圾回收</a:t>
              </a:r>
            </a:p>
          </p:txBody>
        </p:sp>
        <p:sp>
          <p:nvSpPr>
            <p:cNvPr id="44052" name="Text Box 39"/>
            <p:cNvSpPr txBox="1">
              <a:spLocks noChangeArrowheads="1"/>
            </p:cNvSpPr>
            <p:nvPr/>
          </p:nvSpPr>
          <p:spPr bwMode="auto">
            <a:xfrm>
              <a:off x="6500826" y="5072074"/>
              <a:ext cx="1638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黑体" pitchFamily="2" charset="-122"/>
                  <a:ea typeface="黑体" pitchFamily="2" charset="-122"/>
                </a:rPr>
                <a:t>垃圾回收</a:t>
              </a:r>
            </a:p>
          </p:txBody>
        </p:sp>
      </p:grpSp>
      <p:sp>
        <p:nvSpPr>
          <p:cNvPr id="38" name="标题 37"/>
          <p:cNvSpPr>
            <a:spLocks noGrp="1"/>
          </p:cNvSpPr>
          <p:nvPr>
            <p:ph type="title"/>
          </p:nvPr>
        </p:nvSpPr>
        <p:spPr>
          <a:xfrm>
            <a:off x="5364163" y="285750"/>
            <a:ext cx="3600450" cy="523875"/>
          </a:xfrm>
        </p:spPr>
        <p:txBody>
          <a:bodyPr/>
          <a:lstStyle/>
          <a:p>
            <a:pPr>
              <a:defRPr/>
            </a:pPr>
            <a:r>
              <a:rPr smtClean="0"/>
              <a:t>三种状态之间的转换</a:t>
            </a:r>
            <a:endParaRPr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7"/>
          <p:cNvGrpSpPr>
            <a:grpSpLocks/>
          </p:cNvGrpSpPr>
          <p:nvPr/>
        </p:nvGrpSpPr>
        <p:grpSpPr bwMode="auto">
          <a:xfrm>
            <a:off x="71438" y="855663"/>
            <a:ext cx="958850" cy="430212"/>
            <a:chOff x="3643306" y="2500357"/>
            <a:chExt cx="958752" cy="430730"/>
          </a:xfrm>
        </p:grpSpPr>
        <p:pic>
          <p:nvPicPr>
            <p:cNvPr id="4506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6"/>
              <a:ext cx="701603" cy="4005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对象的三种状态是什么？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/>
              <a:t>对象是</a:t>
            </a:r>
            <a:r>
              <a:rPr lang="zh-CN" altLang="en-US" dirty="0" smtClean="0"/>
              <a:t>如何在三种状态之间转换的？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组合 4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6" name="TextBox 5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609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2138" y="285750"/>
            <a:ext cx="58324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输出程序中对象的状态</a:t>
            </a:r>
            <a:endParaRPr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为以下代码</a:t>
            </a:r>
            <a:r>
              <a:rPr lang="en-US" altLang="zh-CN" smtClean="0"/>
              <a:t>1</a:t>
            </a:r>
            <a:r>
              <a:rPr lang="zh-CN" altLang="en-US" smtClean="0"/>
              <a:t>、代码</a:t>
            </a:r>
            <a:r>
              <a:rPr lang="en-US" altLang="zh-CN" smtClean="0"/>
              <a:t>2</a:t>
            </a:r>
            <a:r>
              <a:rPr lang="zh-CN" altLang="en-US" smtClean="0"/>
              <a:t>补充输出语句，输出各个阶段对象的状态</a:t>
            </a:r>
            <a:endParaRPr lang="en-US" altLang="zh-CN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6086" name="组合 17"/>
          <p:cNvGrpSpPr>
            <a:grpSpLocks/>
          </p:cNvGrpSpPr>
          <p:nvPr/>
        </p:nvGrpSpPr>
        <p:grpSpPr bwMode="auto">
          <a:xfrm>
            <a:off x="860260" y="2714625"/>
            <a:ext cx="7528164" cy="3416320"/>
            <a:chOff x="428596" y="2714620"/>
            <a:chExt cx="8286808" cy="3417056"/>
          </a:xfrm>
        </p:grpSpPr>
        <p:sp>
          <p:nvSpPr>
            <p:cNvPr id="11" name="矩形 10"/>
            <p:cNvSpPr/>
            <p:nvPr/>
          </p:nvSpPr>
          <p:spPr bwMode="auto">
            <a:xfrm>
              <a:off x="428596" y="2714620"/>
              <a:ext cx="8286808" cy="3417056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altLang="zh-CN" b="1" dirty="0" smtClean="0">
                  <a:ea typeface="宋体" charset="-122"/>
                  <a:cs typeface="Times New Roman" pitchFamily="18" charset="0"/>
                </a:rPr>
                <a:t>// </a:t>
              </a:r>
              <a:r>
                <a:rPr lang="zh-CN" altLang="en-US" b="1" dirty="0" smtClean="0">
                  <a:ea typeface="宋体" charset="-122"/>
                  <a:cs typeface="Times New Roman" pitchFamily="18" charset="0"/>
                </a:rPr>
                <a:t>省略部分代码</a:t>
              </a:r>
              <a:endParaRPr lang="en-US" altLang="zh-CN" b="1" dirty="0" smtClean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 smtClean="0">
                  <a:ea typeface="宋体" charset="-122"/>
                  <a:cs typeface="Times New Roman" pitchFamily="18" charset="0"/>
                </a:rPr>
                <a:t>try {</a:t>
              </a:r>
            </a:p>
            <a:p>
              <a:pPr>
                <a:defRPr/>
              </a:pPr>
              <a:r>
                <a:rPr lang="fr-FR" altLang="zh-CN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fr-FR" altLang="zh-CN" b="1" dirty="0" smtClean="0">
                  <a:ea typeface="宋体" charset="-122"/>
                  <a:cs typeface="Times New Roman" pitchFamily="18" charset="0"/>
                </a:rPr>
                <a:t>   session = sessionFactory.getCurrent</a:t>
              </a:r>
              <a:r>
                <a:rPr lang="en-US" altLang="zh-CN" b="1" dirty="0" smtClean="0">
                  <a:ea typeface="宋体" charset="-122"/>
                  <a:cs typeface="Times New Roman" pitchFamily="18" charset="0"/>
                </a:rPr>
                <a:t>Session();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 smtClean="0">
                  <a:ea typeface="宋体" charset="-122"/>
                  <a:cs typeface="Times New Roman" pitchFamily="18" charset="0"/>
                </a:rPr>
                <a:t>    tx </a:t>
              </a:r>
              <a:r>
                <a:rPr lang="fr-FR" altLang="zh-CN" b="1" dirty="0">
                  <a:ea typeface="宋体" charset="-122"/>
                  <a:cs typeface="Times New Roman" pitchFamily="18" charset="0"/>
                </a:rPr>
                <a:t>= session.beginTransaction();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>
                  <a:ea typeface="宋体" charset="-122"/>
                  <a:cs typeface="Times New Roman" pitchFamily="18" charset="0"/>
                </a:rPr>
                <a:t>    </a:t>
              </a:r>
              <a:r>
                <a:rPr lang="fr-FR" altLang="zh-CN" b="1" dirty="0">
                  <a:solidFill>
                    <a:srgbClr val="FF0000"/>
                  </a:solidFill>
                  <a:ea typeface="宋体" charset="-122"/>
                  <a:cs typeface="Times New Roman" pitchFamily="18" charset="0"/>
                </a:rPr>
                <a:t>User user = (User) session.load(User.class, new Integer("1001"));</a:t>
              </a:r>
              <a:endParaRPr lang="zh-CN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>
                  <a:solidFill>
                    <a:srgbClr val="FF0000"/>
                  </a:solidFill>
                  <a:ea typeface="宋体" charset="-122"/>
                  <a:cs typeface="Times New Roman" pitchFamily="18" charset="0"/>
                </a:rPr>
                <a:t>    user.setUsername("rose");</a:t>
              </a:r>
              <a:endParaRPr lang="zh-CN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>
                  <a:ea typeface="宋体" charset="-122"/>
                  <a:cs typeface="Times New Roman" pitchFamily="18" charset="0"/>
                </a:rPr>
                <a:t>    tx.commit();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>
                  <a:ea typeface="宋体" charset="-122"/>
                  <a:cs typeface="Times New Roman" pitchFamily="18" charset="0"/>
                </a:rPr>
                <a:t>} catch (HibernateException e) {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>
                  <a:ea typeface="宋体" charset="-122"/>
                  <a:cs typeface="Times New Roman" pitchFamily="18" charset="0"/>
                </a:rPr>
                <a:t>    e.printStackTrace();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 smtClean="0">
                  <a:ea typeface="宋体" charset="-122"/>
                  <a:cs typeface="Times New Roman" pitchFamily="18" charset="0"/>
                </a:rPr>
                <a:t>    if (tx != </a:t>
              </a:r>
              <a:r>
                <a:rPr lang="fr-FR" altLang="zh-CN" b="1" dirty="0">
                  <a:ea typeface="宋体" charset="-122"/>
                  <a:cs typeface="Times New Roman" pitchFamily="18" charset="0"/>
                </a:rPr>
                <a:t>null)</a:t>
              </a:r>
              <a:endParaRPr lang="en-US" altLang="zh-CN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 smtClean="0">
                  <a:ea typeface="宋体" charset="-122"/>
                  <a:cs typeface="Times New Roman" pitchFamily="18" charset="0"/>
                </a:rPr>
                <a:t>        tx.rollback</a:t>
              </a:r>
              <a:r>
                <a:rPr lang="fr-FR" altLang="zh-CN" b="1" dirty="0">
                  <a:ea typeface="宋体" charset="-122"/>
                  <a:cs typeface="Times New Roman" pitchFamily="18" charset="0"/>
                </a:rPr>
                <a:t>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zh-CN" b="1" dirty="0" smtClean="0">
                  <a:ea typeface="宋体" charset="-122"/>
                  <a:cs typeface="Times New Roman" pitchFamily="18" charset="0"/>
                </a:rPr>
                <a:t>}</a:t>
              </a:r>
              <a:endParaRPr lang="en-US" altLang="zh-CN" b="1" dirty="0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 bwMode="auto">
            <a:xfrm>
              <a:off x="7500959" y="2714620"/>
              <a:ext cx="1214445" cy="785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defRPr/>
              </a:pPr>
              <a:r>
                <a:rPr lang="zh-CN" altLang="en-US" sz="2400" b="1" kern="0" dirty="0">
                  <a:solidFill>
                    <a:srgbClr val="0000FF"/>
                  </a:solidFill>
                  <a:latin typeface="+mn-lt"/>
                  <a:ea typeface="+mn-ea"/>
                </a:rPr>
                <a:t>代码</a:t>
              </a:r>
              <a:r>
                <a:rPr lang="en-US" altLang="zh-CN" sz="2400" b="1" kern="0" dirty="0">
                  <a:solidFill>
                    <a:srgbClr val="0000FF"/>
                  </a:solidFill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860400" y="2708920"/>
            <a:ext cx="7532264" cy="3421800"/>
            <a:chOff x="357158" y="4258940"/>
            <a:chExt cx="8286808" cy="3421824"/>
          </a:xfrm>
        </p:grpSpPr>
        <p:sp>
          <p:nvSpPr>
            <p:cNvPr id="15" name="矩形 14"/>
            <p:cNvSpPr/>
            <p:nvPr/>
          </p:nvSpPr>
          <p:spPr bwMode="auto">
            <a:xfrm>
              <a:off x="357158" y="4264420"/>
              <a:ext cx="8281677" cy="3416344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altLang="en-US" b="1" dirty="0">
                  <a:ea typeface="宋体" charset="-122"/>
                  <a:cs typeface="Times New Roman" pitchFamily="18" charset="0"/>
                </a:rPr>
                <a:t>// </a:t>
              </a:r>
              <a:r>
                <a:rPr lang="zh-CN" altLang="en-US" b="1" dirty="0">
                  <a:ea typeface="宋体" charset="-122"/>
                  <a:cs typeface="Times New Roman" pitchFamily="18" charset="0"/>
                </a:rPr>
                <a:t>省略部分代码</a:t>
              </a:r>
              <a:endParaRPr lang="fr-FR" altLang="en-US" b="1" dirty="0" smtClean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 smtClean="0">
                  <a:ea typeface="宋体" charset="-122"/>
                  <a:cs typeface="Times New Roman" pitchFamily="18" charset="0"/>
                </a:rPr>
                <a:t>try </a:t>
              </a:r>
              <a:r>
                <a:rPr lang="fr-FR" altLang="en-US" b="1" dirty="0">
                  <a:ea typeface="宋体" charset="-122"/>
                  <a:cs typeface="Times New Roman" pitchFamily="18" charset="0"/>
                </a:rPr>
                <a:t>{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>
                  <a:ea typeface="宋体" charset="-122"/>
                  <a:cs typeface="Times New Roman" pitchFamily="18" charset="0"/>
                </a:rPr>
                <a:t>    </a:t>
              </a:r>
              <a:r>
                <a:rPr lang="fr-FR" altLang="en-US" b="1" dirty="0" smtClean="0">
                  <a:ea typeface="宋体" charset="-122"/>
                  <a:cs typeface="Times New Roman" pitchFamily="18" charset="0"/>
                </a:rPr>
                <a:t>session = sessionFactory.getCurrentSession();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>
                  <a:ea typeface="宋体" charset="-122"/>
                  <a:cs typeface="Times New Roman" pitchFamily="18" charset="0"/>
                </a:rPr>
                <a:t>    tx = session.beginTransaction();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>
                  <a:ea typeface="宋体" charset="-122"/>
                  <a:cs typeface="Times New Roman" pitchFamily="18" charset="0"/>
                </a:rPr>
                <a:t>    </a:t>
              </a:r>
              <a:r>
                <a:rPr lang="fr-FR" altLang="en-US" b="1" dirty="0">
                  <a:solidFill>
                    <a:srgbClr val="FF0000"/>
                  </a:solidFill>
                  <a:ea typeface="宋体" charset="-122"/>
                  <a:cs typeface="Times New Roman" pitchFamily="18" charset="0"/>
                </a:rPr>
                <a:t>User </a:t>
              </a:r>
              <a:r>
                <a:rPr lang="fr-FR" altLang="en-US" b="1" dirty="0" smtClean="0">
                  <a:solidFill>
                    <a:srgbClr val="FF0000"/>
                  </a:solidFill>
                  <a:ea typeface="宋体" charset="-122"/>
                  <a:cs typeface="Times New Roman" pitchFamily="18" charset="0"/>
                </a:rPr>
                <a:t>user = (</a:t>
              </a:r>
              <a:r>
                <a:rPr lang="fr-FR" altLang="en-US" b="1" dirty="0">
                  <a:solidFill>
                    <a:srgbClr val="FF0000"/>
                  </a:solidFill>
                  <a:ea typeface="宋体" charset="-122"/>
                  <a:cs typeface="Times New Roman" pitchFamily="18" charset="0"/>
                </a:rPr>
                <a:t>User) session.load(User.class, </a:t>
              </a:r>
              <a:r>
                <a:rPr lang="fr-FR" altLang="en-US" b="1" dirty="0" smtClean="0">
                  <a:solidFill>
                    <a:srgbClr val="FF0000"/>
                  </a:solidFill>
                  <a:ea typeface="宋体" charset="-122"/>
                  <a:cs typeface="Times New Roman" pitchFamily="18" charset="0"/>
                </a:rPr>
                <a:t>new </a:t>
              </a:r>
              <a:r>
                <a:rPr lang="fr-FR" altLang="en-US" b="1" dirty="0">
                  <a:solidFill>
                    <a:srgbClr val="FF0000"/>
                  </a:solidFill>
                  <a:ea typeface="宋体" charset="-122"/>
                  <a:cs typeface="Times New Roman" pitchFamily="18" charset="0"/>
                </a:rPr>
                <a:t>Integer("1000"));</a:t>
              </a:r>
              <a:endParaRPr lang="zh-CN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>
                  <a:solidFill>
                    <a:srgbClr val="FF0000"/>
                  </a:solidFill>
                  <a:ea typeface="宋体" charset="-122"/>
                  <a:cs typeface="Times New Roman" pitchFamily="18" charset="0"/>
                </a:rPr>
                <a:t>    session.delete(user);</a:t>
              </a:r>
              <a:endParaRPr lang="zh-CN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>
                  <a:ea typeface="宋体" charset="-122"/>
                  <a:cs typeface="Times New Roman" pitchFamily="18" charset="0"/>
                </a:rPr>
                <a:t>    tx.commit();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>
                  <a:ea typeface="宋体" charset="-122"/>
                  <a:cs typeface="Times New Roman" pitchFamily="18" charset="0"/>
                </a:rPr>
                <a:t>} catch (HibernateException e) {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>
                  <a:ea typeface="宋体" charset="-122"/>
                  <a:cs typeface="Times New Roman" pitchFamily="18" charset="0"/>
                </a:rPr>
                <a:t>    e.printStackTrace();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>
                  <a:ea typeface="宋体" charset="-122"/>
                  <a:cs typeface="Times New Roman" pitchFamily="18" charset="0"/>
                </a:rPr>
                <a:t>    </a:t>
              </a:r>
              <a:r>
                <a:rPr lang="fr-FR" altLang="en-US" b="1" dirty="0" smtClean="0">
                  <a:ea typeface="宋体" charset="-122"/>
                  <a:cs typeface="Times New Roman" pitchFamily="18" charset="0"/>
                </a:rPr>
                <a:t>if (tx != null</a:t>
              </a:r>
              <a:r>
                <a:rPr lang="fr-FR" altLang="en-US" b="1" dirty="0">
                  <a:ea typeface="宋体" charset="-122"/>
                  <a:cs typeface="Times New Roman" pitchFamily="18" charset="0"/>
                </a:rPr>
                <a:t>)</a:t>
              </a:r>
            </a:p>
            <a:p>
              <a:pPr>
                <a:defRPr/>
              </a:pPr>
              <a:r>
                <a:rPr lang="fr-FR" altLang="en-US" b="1" dirty="0" smtClean="0">
                  <a:ea typeface="宋体" charset="-122"/>
                  <a:cs typeface="Times New Roman" pitchFamily="18" charset="0"/>
                </a:rPr>
                <a:t>        </a:t>
              </a:r>
              <a:r>
                <a:rPr lang="fr-FR" altLang="en-US" b="1" dirty="0">
                  <a:ea typeface="宋体" charset="-122"/>
                  <a:cs typeface="Times New Roman" pitchFamily="18" charset="0"/>
                </a:rPr>
                <a:t>tx.rollback();</a:t>
              </a:r>
              <a:endParaRPr lang="zh-CN" altLang="en-US" b="1" dirty="0">
                <a:ea typeface="宋体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fr-FR" altLang="en-US" b="1" dirty="0" smtClean="0">
                  <a:ea typeface="宋体" charset="-122"/>
                  <a:cs typeface="Times New Roman" pitchFamily="18" charset="0"/>
                </a:rPr>
                <a:t>}</a:t>
              </a:r>
              <a:endParaRPr lang="en-US" altLang="zh-CN" b="1" dirty="0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 bwMode="auto">
            <a:xfrm>
              <a:off x="7428882" y="4258940"/>
              <a:ext cx="1215084" cy="785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defRPr/>
              </a:pPr>
              <a:r>
                <a:rPr lang="zh-CN" altLang="en-US" sz="2400" b="1" kern="0" dirty="0">
                  <a:solidFill>
                    <a:srgbClr val="0000FF"/>
                  </a:solidFill>
                  <a:latin typeface="+mn-lt"/>
                  <a:ea typeface="+mn-ea"/>
                </a:rPr>
                <a:t>代码</a:t>
              </a:r>
              <a:r>
                <a:rPr lang="en-US" altLang="zh-CN" sz="2400" b="1" kern="0" dirty="0">
                  <a:solidFill>
                    <a:srgbClr val="0000FF"/>
                  </a:solidFill>
                  <a:latin typeface="+mn-lt"/>
                  <a:ea typeface="+mn-ea"/>
                </a:rPr>
                <a:t>2</a:t>
              </a:r>
            </a:p>
          </p:txBody>
        </p:sp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3286125" y="6240735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5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PL/SQL</a:t>
            </a:r>
            <a:r>
              <a:rPr lang="zh-CN" altLang="en-US" dirty="0" smtClean="0"/>
              <a:t>块由哪几部分组成？</a:t>
            </a:r>
          </a:p>
          <a:p>
            <a:pPr>
              <a:defRPr/>
            </a:pPr>
            <a:r>
              <a:rPr lang="zh-CN" altLang="en-US" dirty="0" smtClean="0"/>
              <a:t>如何声明游标？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如何使用游标提取数据？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调用存储过程时传参有几种方式？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0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7504" y="4005064"/>
            <a:ext cx="1497897" cy="400110"/>
            <a:chOff x="1004978" y="3857625"/>
            <a:chExt cx="1497897" cy="400110"/>
          </a:xfrm>
        </p:grpSpPr>
        <p:pic>
          <p:nvPicPr>
            <p:cNvPr id="13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710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711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711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711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711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8"/>
          <p:cNvSpPr>
            <a:spLocks noChangeArrowheads="1"/>
          </p:cNvSpPr>
          <p:nvPr/>
        </p:nvSpPr>
        <p:spPr bwMode="auto">
          <a:xfrm>
            <a:off x="998538" y="1652588"/>
            <a:ext cx="2714625" cy="134778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lIns="360000" anchor="ctr"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部门编号：10</a:t>
            </a:r>
          </a:p>
          <a:p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部门名称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998538" y="1052513"/>
            <a:ext cx="2501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chemeClr val="tx2"/>
              </a:buClr>
              <a:buSzPct val="80000"/>
              <a:buNone/>
            </a:pPr>
            <a:r>
              <a:rPr lang="zh-CN" altLang="en-US" sz="2800" kern="1200" dirty="0">
                <a:latin typeface="黑体" pitchFamily="2" charset="-122"/>
                <a:ea typeface="黑体" pitchFamily="2" charset="-122"/>
              </a:rPr>
              <a:t>部门</a:t>
            </a:r>
            <a:r>
              <a:rPr lang="zh-CN" altLang="en-US" sz="2800" kern="1200" dirty="0" smtClean="0">
                <a:latin typeface="黑体" pitchFamily="2" charset="-122"/>
                <a:ea typeface="黑体" pitchFamily="2" charset="-122"/>
              </a:rPr>
              <a:t>对象</a:t>
            </a:r>
            <a:endParaRPr lang="zh-CN" altLang="en-US" sz="2800" kern="1200" dirty="0">
              <a:latin typeface="黑体" pitchFamily="2" charset="-122"/>
              <a:ea typeface="黑体" pitchFamily="2" charset="-122"/>
            </a:endParaRPr>
          </a:p>
          <a:p>
            <a:pPr>
              <a:buClr>
                <a:schemeClr val="tx2"/>
              </a:buClr>
              <a:buSzPct val="80000"/>
            </a:pPr>
            <a:endParaRPr lang="zh-CN" altLang="en-US" sz="2800" kern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65" name="AutoShape 8"/>
          <p:cNvSpPr>
            <a:spLocks noChangeArrowheads="1"/>
          </p:cNvSpPr>
          <p:nvPr/>
        </p:nvSpPr>
        <p:spPr bwMode="auto">
          <a:xfrm>
            <a:off x="5141913" y="1652588"/>
            <a:ext cx="2714625" cy="134778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lIns="360000" anchor="ctr"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部门编号：10</a:t>
            </a:r>
          </a:p>
          <a:p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部门名称：测试部</a:t>
            </a:r>
          </a:p>
        </p:txBody>
      </p:sp>
      <p:sp>
        <p:nvSpPr>
          <p:cNvPr id="40966" name="Rectangle 3"/>
          <p:cNvSpPr txBox="1">
            <a:spLocks noChangeArrowheads="1"/>
          </p:cNvSpPr>
          <p:nvPr/>
        </p:nvSpPr>
        <p:spPr bwMode="auto">
          <a:xfrm>
            <a:off x="5141913" y="1052513"/>
            <a:ext cx="27162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>
                <a:latin typeface="黑体" pitchFamily="2" charset="-122"/>
              </a:rPr>
              <a:t>快照</a:t>
            </a:r>
          </a:p>
        </p:txBody>
      </p:sp>
      <p:sp>
        <p:nvSpPr>
          <p:cNvPr id="40967" name="TextBox 10"/>
          <p:cNvSpPr txBox="1">
            <a:spLocks noChangeArrowheads="1"/>
          </p:cNvSpPr>
          <p:nvPr/>
        </p:nvSpPr>
        <p:spPr bwMode="auto">
          <a:xfrm>
            <a:off x="2491755" y="2406600"/>
            <a:ext cx="1000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测试部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8" name="TextBox 11"/>
          <p:cNvSpPr txBox="1">
            <a:spLocks noChangeArrowheads="1"/>
          </p:cNvSpPr>
          <p:nvPr/>
        </p:nvSpPr>
        <p:spPr bwMode="auto">
          <a:xfrm>
            <a:off x="2491755" y="2406600"/>
            <a:ext cx="1000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质管部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69" name="直接箭头连接符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2449464"/>
            <a:ext cx="214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Rectangle 3"/>
          <p:cNvSpPr txBox="1">
            <a:spLocks noChangeArrowheads="1"/>
          </p:cNvSpPr>
          <p:nvPr/>
        </p:nvSpPr>
        <p:spPr bwMode="auto">
          <a:xfrm>
            <a:off x="3786188" y="2071688"/>
            <a:ext cx="1571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>
                <a:latin typeface="Calibri" pitchFamily="34" charset="0"/>
                <a:ea typeface="宋体" pitchFamily="2" charset="-122"/>
              </a:rPr>
              <a:t>不一致</a:t>
            </a:r>
          </a:p>
        </p:txBody>
      </p:sp>
      <p:sp>
        <p:nvSpPr>
          <p:cNvPr id="40971" name="下箭头 15"/>
          <p:cNvSpPr>
            <a:spLocks noChangeArrowheads="1"/>
          </p:cNvSpPr>
          <p:nvPr/>
        </p:nvSpPr>
        <p:spPr bwMode="auto">
          <a:xfrm>
            <a:off x="1928813" y="3143250"/>
            <a:ext cx="714375" cy="490538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 cmpd="sng">
            <a:solidFill>
              <a:srgbClr val="215968">
                <a:alpha val="26999"/>
              </a:srgb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40972" name="Rectangle 3"/>
          <p:cNvSpPr txBox="1">
            <a:spLocks noChangeArrowheads="1"/>
          </p:cNvSpPr>
          <p:nvPr/>
        </p:nvSpPr>
        <p:spPr bwMode="auto">
          <a:xfrm>
            <a:off x="1643063" y="3624263"/>
            <a:ext cx="1571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>
                <a:latin typeface="Calibri" pitchFamily="34" charset="0"/>
                <a:ea typeface="宋体" pitchFamily="2" charset="-122"/>
              </a:rPr>
              <a:t>脏对象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80000"/>
              <a:buFont typeface="Arial" pitchFamily="34" charset="0"/>
              <a:buBlip>
                <a:blip r:embed="rId4"/>
              </a:buBlip>
            </a:pPr>
            <a:endParaRPr lang="zh-CN" altLang="en-US" sz="2800" b="1">
              <a:latin typeface="Calibri" pitchFamily="34" charset="0"/>
              <a:ea typeface="宋体" pitchFamily="2" charset="-122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SzPct val="80000"/>
              <a:buFont typeface="Arial" pitchFamily="34" charset="0"/>
              <a:buBlip>
                <a:blip r:embed="rId4"/>
              </a:buBlip>
            </a:pPr>
            <a:endParaRPr lang="zh-CN" altLang="en-US" sz="2800" b="1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0973" name="内容占位符 2"/>
          <p:cNvSpPr txBox="1">
            <a:spLocks noChangeArrowheads="1"/>
          </p:cNvSpPr>
          <p:nvPr/>
        </p:nvSpPr>
        <p:spPr bwMode="auto">
          <a:xfrm>
            <a:off x="571500" y="4359275"/>
            <a:ext cx="7528892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itchFamily="34" charset="-122"/>
              </a:rPr>
              <a:t>当刷新缓存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（调用Session的flush()方法）时，Hiberante会对Session中持久状态的对象进行检测，判断对象的数据是否发生了改变</a:t>
            </a:r>
          </a:p>
          <a:p>
            <a:pPr algn="l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commit()方法会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首先刷新缓存</a:t>
            </a:r>
            <a:endParaRPr lang="zh-CN" altLang="en-US" sz="2600" b="1" dirty="0">
              <a:latin typeface="+mn-lt"/>
              <a:ea typeface="微软雅黑" pitchFamily="34" charset="-122"/>
            </a:endParaRPr>
          </a:p>
        </p:txBody>
      </p:sp>
      <p:sp>
        <p:nvSpPr>
          <p:cNvPr id="15" name="标题 17"/>
          <p:cNvSpPr txBox="1">
            <a:spLocks/>
          </p:cNvSpPr>
          <p:nvPr/>
        </p:nvSpPr>
        <p:spPr>
          <a:xfrm>
            <a:off x="5652120" y="286077"/>
            <a:ext cx="331249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eaLnBrk="0" hangingPunct="0"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eaLnBrk="0" hangingPunct="0"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eaLnBrk="0" hangingPunct="0"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ea typeface="黑体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ea typeface="黑体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ea typeface="黑体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ea typeface="黑体" pitchFamily="2" charset="-122"/>
              </a:defRPr>
            </a:lvl9pPr>
          </a:lstStyle>
          <a:p>
            <a:r>
              <a:rPr lang="zh-CN" altLang="en-US" dirty="0"/>
              <a:t>脏</a:t>
            </a:r>
            <a:r>
              <a:rPr lang="zh-CN" altLang="en-US" dirty="0" smtClean="0"/>
              <a:t>检查与刷新缓存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utoUpdateAnimBg="0"/>
      <p:bldP spid="40968" grpId="0" autoUpdateAnimBg="0"/>
      <p:bldP spid="40970" grpId="0" autoUpdateAnimBg="0"/>
      <p:bldP spid="40971" grpId="0" animBg="1" autoUpdateAnimBg="0"/>
      <p:bldP spid="4097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刷新缓存机制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38817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刷新缓存就是</a:t>
            </a:r>
            <a:r>
              <a:rPr lang="zh-CN" altLang="en-US" dirty="0"/>
              <a:t>将</a:t>
            </a:r>
            <a:r>
              <a:rPr lang="zh-CN" altLang="en-US" dirty="0" smtClean="0"/>
              <a:t>数据库同步为与</a:t>
            </a:r>
            <a:r>
              <a:rPr lang="en-US" altLang="zh-CN" dirty="0"/>
              <a:t>Session</a:t>
            </a:r>
            <a:r>
              <a:rPr lang="zh-CN" altLang="en-US" dirty="0"/>
              <a:t>缓存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刷新缓存时会执行脏检查</a:t>
            </a:r>
            <a:endParaRPr lang="en-US" altLang="zh-CN" dirty="0" smtClean="0"/>
          </a:p>
          <a:p>
            <a:pPr>
              <a:defRPr/>
            </a:pPr>
            <a:r>
              <a:rPr lang="en-US" dirty="0" smtClean="0"/>
              <a:t>Session</a:t>
            </a:r>
            <a:r>
              <a:rPr lang="zh-CN" altLang="en-US" dirty="0" smtClean="0"/>
              <a:t>会在以下时间点刷新缓存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调用</a:t>
            </a:r>
            <a:r>
              <a:rPr lang="en-US" dirty="0" smtClean="0"/>
              <a:t>Session</a:t>
            </a:r>
            <a:r>
              <a:rPr lang="zh-CN" altLang="en-US" dirty="0" smtClean="0"/>
              <a:t>的</a:t>
            </a:r>
            <a:r>
              <a:rPr lang="en-US" dirty="0" smtClean="0"/>
              <a:t>flush()</a:t>
            </a:r>
            <a:r>
              <a:rPr lang="zh-CN" altLang="en-US" dirty="0" smtClean="0"/>
              <a:t>方法</a:t>
            </a:r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en-US" dirty="0" smtClean="0">
                <a:solidFill>
                  <a:srgbClr val="FF0000"/>
                </a:solidFill>
              </a:rPr>
              <a:t>Transaction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dirty="0" smtClean="0">
                <a:solidFill>
                  <a:srgbClr val="FF0000"/>
                </a:solidFill>
              </a:rPr>
              <a:t>commit()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更新数据的方法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smtClean="0"/>
              <a:t>update()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>
              <a:defRPr/>
            </a:pPr>
            <a:r>
              <a:rPr lang="en-US" smtClean="0"/>
              <a:t>saveOrUpdate()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>
              <a:defRPr/>
            </a:pPr>
            <a:r>
              <a:rPr lang="en-US" smtClean="0"/>
              <a:t>merge()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357438" y="5357813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018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962598" y="5187962"/>
              <a:ext cx="31492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merge()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使用</a:t>
            </a:r>
            <a:r>
              <a:rPr lang="en-US" altLang="en-US" smtClean="0"/>
              <a:t>Session</a:t>
            </a:r>
            <a:r>
              <a:rPr lang="zh-CN" altLang="en-US" smtClean="0"/>
              <a:t>接口的</a:t>
            </a:r>
            <a:r>
              <a:rPr lang="en-US" altLang="en-US" smtClean="0"/>
              <a:t>saveOrUpdate()</a:t>
            </a:r>
            <a:r>
              <a:rPr lang="zh-CN" altLang="en-US" smtClean="0"/>
              <a:t>、</a:t>
            </a:r>
            <a:r>
              <a:rPr lang="en-US" altLang="en-US" smtClean="0"/>
              <a:t>merge()</a:t>
            </a:r>
            <a:r>
              <a:rPr lang="zh-CN" altLang="en-US" smtClean="0"/>
              <a:t>方法修改用户信息，对比两个方法的区别</a:t>
            </a:r>
            <a:endParaRPr lang="en-US" altLang="zh-CN" smtClean="0"/>
          </a:p>
          <a:p>
            <a:pPr lvl="1">
              <a:defRPr/>
            </a:pPr>
            <a:endParaRPr lang="en-US" altLang="zh-CN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1203" name="组合 4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6" name="TextBox 5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512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05" name="组合 68"/>
          <p:cNvGrpSpPr>
            <a:grpSpLocks/>
          </p:cNvGrpSpPr>
          <p:nvPr/>
        </p:nvGrpSpPr>
        <p:grpSpPr bwMode="auto">
          <a:xfrm>
            <a:off x="71438" y="3214688"/>
            <a:ext cx="1138237" cy="414337"/>
            <a:chOff x="1000100" y="3950459"/>
            <a:chExt cx="1058023" cy="414475"/>
          </a:xfrm>
        </p:grpSpPr>
        <p:pic>
          <p:nvPicPr>
            <p:cNvPr id="512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57201" y="3958399"/>
              <a:ext cx="70092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修改用户信息</a:t>
            </a:r>
            <a:endParaRPr dirty="0"/>
          </a:p>
        </p:txBody>
      </p: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3214688" y="5857875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021136" y="3629025"/>
            <a:ext cx="5101728" cy="712143"/>
            <a:chOff x="3052565" y="5057775"/>
            <a:chExt cx="4987631" cy="712143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3052565" y="5230813"/>
              <a:ext cx="4832547" cy="539105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主键生成器不要使用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assigned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7683009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22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22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22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22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22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020273" y="70634"/>
            <a:ext cx="1676018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2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1619672" y="978843"/>
            <a:ext cx="501491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优点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缺点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与</a:t>
            </a: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MyBatis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对比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hibernate.cfg.xml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持久化类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映射文件</a:t>
            </a:r>
            <a:endParaRPr lang="zh-CN" altLang="en-US" sz="2000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54278" name="AutoShape 3"/>
          <p:cNvSpPr>
            <a:spLocks/>
          </p:cNvSpPr>
          <p:nvPr/>
        </p:nvSpPr>
        <p:spPr bwMode="auto">
          <a:xfrm>
            <a:off x="5520517" y="2864891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4280" name="TextBox 12"/>
          <p:cNvSpPr txBox="1">
            <a:spLocks noChangeArrowheads="1"/>
          </p:cNvSpPr>
          <p:nvPr/>
        </p:nvSpPr>
        <p:spPr bwMode="auto">
          <a:xfrm>
            <a:off x="5671330" y="2780928"/>
            <a:ext cx="3221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show_sql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format_sql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current_session_context_class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54282" name="TextBox 15"/>
          <p:cNvSpPr txBox="1">
            <a:spLocks noChangeArrowheads="1"/>
          </p:cNvSpPr>
          <p:nvPr/>
        </p:nvSpPr>
        <p:spPr bwMode="auto">
          <a:xfrm>
            <a:off x="-180528" y="1484784"/>
            <a:ext cx="1819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了解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Hibernate</a:t>
            </a:r>
          </a:p>
          <a:p>
            <a:pPr algn="ctr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4283" name="AutoShape 3"/>
          <p:cNvSpPr>
            <a:spLocks/>
          </p:cNvSpPr>
          <p:nvPr/>
        </p:nvSpPr>
        <p:spPr bwMode="auto">
          <a:xfrm>
            <a:off x="1418049" y="1065710"/>
            <a:ext cx="201623" cy="145786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2529971" y="836712"/>
            <a:ext cx="3770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对面向对象特性支持良好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可移植性好</a:t>
            </a: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2431469" y="975701"/>
            <a:ext cx="120974" cy="364331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510976" y="1484784"/>
            <a:ext cx="43395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需要使用数据库的特定优化机制时不适合使用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不适合大规模的批量数据处理</a:t>
            </a: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2412474" y="1623773"/>
            <a:ext cx="120974" cy="364331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682986" y="1988840"/>
            <a:ext cx="43395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Hibernate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ORM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实现更加完善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完全面向对象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，开发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者无需关注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SQL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的生成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使用自由度不如直接使用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SQL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语句的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MyBatis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3584484" y="2122162"/>
            <a:ext cx="120974" cy="58675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4015646" y="2780928"/>
            <a:ext cx="1747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数据库连接信息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运行参数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映射文件信息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3917143" y="2914250"/>
            <a:ext cx="120974" cy="58675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014318" y="3750131"/>
            <a:ext cx="19897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符合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JavaBean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规范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建议使用包装类型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4" name="AutoShape 3"/>
          <p:cNvSpPr>
            <a:spLocks/>
          </p:cNvSpPr>
          <p:nvPr/>
        </p:nvSpPr>
        <p:spPr bwMode="auto">
          <a:xfrm>
            <a:off x="2915816" y="3867923"/>
            <a:ext cx="120974" cy="64543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3005426" y="4581127"/>
            <a:ext cx="34204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类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名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.hbm.xml</a:t>
            </a: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class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元素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6" name="AutoShape 3"/>
          <p:cNvSpPr>
            <a:spLocks/>
          </p:cNvSpPr>
          <p:nvPr/>
        </p:nvSpPr>
        <p:spPr bwMode="auto">
          <a:xfrm>
            <a:off x="2906924" y="4756322"/>
            <a:ext cx="120974" cy="103947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7" name="AutoShape 3"/>
          <p:cNvSpPr>
            <a:spLocks/>
          </p:cNvSpPr>
          <p:nvPr/>
        </p:nvSpPr>
        <p:spPr bwMode="auto">
          <a:xfrm>
            <a:off x="4087653" y="4955218"/>
            <a:ext cx="179388" cy="151091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4238465" y="4781470"/>
            <a:ext cx="409766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name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table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id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元素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property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元素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 – name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type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column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9" name="AutoShape 3"/>
          <p:cNvSpPr>
            <a:spLocks/>
          </p:cNvSpPr>
          <p:nvPr/>
        </p:nvSpPr>
        <p:spPr bwMode="auto">
          <a:xfrm>
            <a:off x="5023757" y="5157192"/>
            <a:ext cx="148255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5167773" y="5039305"/>
            <a:ext cx="3221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name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type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column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generator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31" name="AutoShape 3"/>
          <p:cNvSpPr>
            <a:spLocks/>
          </p:cNvSpPr>
          <p:nvPr/>
        </p:nvSpPr>
        <p:spPr bwMode="auto">
          <a:xfrm>
            <a:off x="6731605" y="5393012"/>
            <a:ext cx="85555" cy="85286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6771680" y="5271010"/>
            <a:ext cx="12696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class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param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元素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33" name="AutoShape 3"/>
          <p:cNvSpPr>
            <a:spLocks/>
          </p:cNvSpPr>
          <p:nvPr/>
        </p:nvSpPr>
        <p:spPr bwMode="auto">
          <a:xfrm>
            <a:off x="7884368" y="4969699"/>
            <a:ext cx="77777" cy="103197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7927800" y="4838962"/>
            <a:ext cx="1269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assigned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increment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identity</a:t>
            </a: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sequence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native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35" name="AutoShape 3"/>
          <p:cNvSpPr>
            <a:spLocks/>
          </p:cNvSpPr>
          <p:nvPr/>
        </p:nvSpPr>
        <p:spPr bwMode="auto">
          <a:xfrm>
            <a:off x="5004048" y="3720374"/>
            <a:ext cx="179388" cy="48142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5154861" y="3645024"/>
            <a:ext cx="3221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建议实现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java.io.Serializable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接口</a:t>
            </a: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应包含无参构造方法</a:t>
            </a:r>
          </a:p>
        </p:txBody>
      </p:sp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-151333" y="3861048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配置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Hibernate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38" name="AutoShape 3"/>
          <p:cNvSpPr>
            <a:spLocks/>
          </p:cNvSpPr>
          <p:nvPr/>
        </p:nvSpPr>
        <p:spPr bwMode="auto">
          <a:xfrm>
            <a:off x="1447244" y="3068960"/>
            <a:ext cx="201623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020273" y="286077"/>
            <a:ext cx="1676018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2</a:t>
            </a:r>
            <a:r>
              <a:rPr lang="en-US" altLang="zh-CN" dirty="0" smtClean="0"/>
              <a:t>-2</a:t>
            </a:r>
            <a:endParaRPr dirty="0" smtClean="0"/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1619673" y="2334359"/>
            <a:ext cx="1800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关键接口和类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持久化类对象的状态</a:t>
            </a: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刷新缓存机制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54278" name="AutoShape 3"/>
          <p:cNvSpPr>
            <a:spLocks/>
          </p:cNvSpPr>
          <p:nvPr/>
        </p:nvSpPr>
        <p:spPr bwMode="auto">
          <a:xfrm>
            <a:off x="5076056" y="1014906"/>
            <a:ext cx="179388" cy="3978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4280" name="TextBox 12"/>
          <p:cNvSpPr txBox="1">
            <a:spLocks noChangeArrowheads="1"/>
          </p:cNvSpPr>
          <p:nvPr/>
        </p:nvSpPr>
        <p:spPr bwMode="auto">
          <a:xfrm>
            <a:off x="5226869" y="908720"/>
            <a:ext cx="3221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configure()</a:t>
            </a: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buildSessionFactory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()</a:t>
            </a: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3518375" y="1052736"/>
            <a:ext cx="174740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Configuration</a:t>
            </a: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SessionFactory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Session</a:t>
            </a: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Transaction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3419872" y="1219345"/>
            <a:ext cx="120974" cy="2696141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527266" y="4293096"/>
            <a:ext cx="25569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理解三种状态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掌握三种状态的转换规律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4" name="AutoShape 3"/>
          <p:cNvSpPr>
            <a:spLocks/>
          </p:cNvSpPr>
          <p:nvPr/>
        </p:nvSpPr>
        <p:spPr bwMode="auto">
          <a:xfrm>
            <a:off x="3428764" y="4404939"/>
            <a:ext cx="120974" cy="85907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5" name="AutoShape 3"/>
          <p:cNvSpPr>
            <a:spLocks/>
          </p:cNvSpPr>
          <p:nvPr/>
        </p:nvSpPr>
        <p:spPr bwMode="auto">
          <a:xfrm>
            <a:off x="4880599" y="4286638"/>
            <a:ext cx="163080" cy="58252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5023258" y="4149080"/>
            <a:ext cx="3221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瞬时状态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(Transient)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持久状态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(Persistent)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游离状态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(Detached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-151333" y="3349441"/>
            <a:ext cx="1819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Hibernate</a:t>
            </a:r>
          </a:p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API</a:t>
            </a:r>
          </a:p>
        </p:txBody>
      </p:sp>
      <p:sp>
        <p:nvSpPr>
          <p:cNvPr id="38" name="AutoShape 3"/>
          <p:cNvSpPr>
            <a:spLocks/>
          </p:cNvSpPr>
          <p:nvPr/>
        </p:nvSpPr>
        <p:spPr bwMode="auto">
          <a:xfrm>
            <a:off x="1437163" y="2267816"/>
            <a:ext cx="201623" cy="378133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9" name="AutoShape 3"/>
          <p:cNvSpPr>
            <a:spLocks/>
          </p:cNvSpPr>
          <p:nvPr/>
        </p:nvSpPr>
        <p:spPr bwMode="auto">
          <a:xfrm>
            <a:off x="5292080" y="1582259"/>
            <a:ext cx="179388" cy="3978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5442893" y="1476073"/>
            <a:ext cx="3221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getCurrentSession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openSession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()</a:t>
            </a:r>
          </a:p>
        </p:txBody>
      </p:sp>
      <p:sp>
        <p:nvSpPr>
          <p:cNvPr id="41" name="AutoShape 3"/>
          <p:cNvSpPr>
            <a:spLocks/>
          </p:cNvSpPr>
          <p:nvPr/>
        </p:nvSpPr>
        <p:spPr bwMode="auto">
          <a:xfrm>
            <a:off x="4499992" y="2200672"/>
            <a:ext cx="179388" cy="124868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4650805" y="2060848"/>
            <a:ext cx="32211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beginTransaction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save()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get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 / load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delete()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update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saveOrUpdate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 / merge()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3" name="AutoShape 3"/>
          <p:cNvSpPr>
            <a:spLocks/>
          </p:cNvSpPr>
          <p:nvPr/>
        </p:nvSpPr>
        <p:spPr bwMode="auto">
          <a:xfrm>
            <a:off x="4872445" y="3670491"/>
            <a:ext cx="179388" cy="3978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5023258" y="3564305"/>
            <a:ext cx="3221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commit()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rollback()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>
            <a:off x="3540845" y="5370314"/>
            <a:ext cx="34074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将数据库同步为与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Session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缓存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一致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刷新缓存时执行脏检查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刷新缓存的时间点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46" name="AutoShape 3"/>
          <p:cNvSpPr>
            <a:spLocks/>
          </p:cNvSpPr>
          <p:nvPr/>
        </p:nvSpPr>
        <p:spPr bwMode="auto">
          <a:xfrm>
            <a:off x="3442344" y="5482157"/>
            <a:ext cx="120974" cy="85907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7" name="AutoShape 3"/>
          <p:cNvSpPr>
            <a:spLocks/>
          </p:cNvSpPr>
          <p:nvPr/>
        </p:nvSpPr>
        <p:spPr bwMode="auto">
          <a:xfrm>
            <a:off x="5364088" y="6055466"/>
            <a:ext cx="179388" cy="3978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8" name="TextBox 12"/>
          <p:cNvSpPr txBox="1">
            <a:spLocks noChangeArrowheads="1"/>
          </p:cNvSpPr>
          <p:nvPr/>
        </p:nvSpPr>
        <p:spPr bwMode="auto">
          <a:xfrm>
            <a:off x="5514901" y="5949280"/>
            <a:ext cx="3221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调用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Session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flush()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方法</a:t>
            </a: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调用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Transaction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commit()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9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6372200" y="285750"/>
            <a:ext cx="2592413" cy="523875"/>
          </a:xfrm>
        </p:spPr>
        <p:txBody>
          <a:bodyPr/>
          <a:lstStyle/>
          <a:p>
            <a:pPr>
              <a:defRPr/>
            </a:pPr>
            <a:r>
              <a:rPr smtClean="0"/>
              <a:t>相关学习资源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95538" y="34321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8479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742950" lvl="1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框架的企业级应用开发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93950" y="40036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“基于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框架的企业级应用开发”课程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088" y="285750"/>
            <a:ext cx="1152525" cy="523875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908050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预习下一章学生用书，完成</a:t>
            </a:r>
            <a:r>
              <a:rPr lang="zh-CN" altLang="en-US" dirty="0" smtClean="0"/>
              <a:t>预习测试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/>
              <a:t>HQL</a:t>
            </a:r>
            <a:r>
              <a:rPr lang="zh-CN" altLang="en-US" dirty="0"/>
              <a:t>与</a:t>
            </a:r>
            <a:r>
              <a:rPr lang="en-US" altLang="zh-CN" dirty="0"/>
              <a:t>SQL</a:t>
            </a:r>
            <a:r>
              <a:rPr lang="zh-CN" altLang="en-US" dirty="0"/>
              <a:t>语句的主要区别是什么？</a:t>
            </a:r>
          </a:p>
          <a:p>
            <a:pPr lvl="2" eaLnBrk="1" hangingPunct="1">
              <a:defRPr/>
            </a:pPr>
            <a:r>
              <a:rPr lang="en-US" altLang="zh-CN" dirty="0"/>
              <a:t>HQL</a:t>
            </a:r>
            <a:r>
              <a:rPr lang="zh-CN" altLang="en-US" dirty="0"/>
              <a:t>中设置参数占位符有哪几种方式？</a:t>
            </a:r>
          </a:p>
          <a:p>
            <a:pPr lvl="2" eaLnBrk="1" hangingPunct="1">
              <a:defRPr/>
            </a:pPr>
            <a:r>
              <a:rPr lang="en-US" altLang="zh-CN" dirty="0"/>
              <a:t>Hibernate</a:t>
            </a:r>
            <a:r>
              <a:rPr lang="zh-CN" altLang="en-US" dirty="0"/>
              <a:t>中如何实现分页查询？</a:t>
            </a:r>
          </a:p>
          <a:p>
            <a:pPr lvl="2" eaLnBrk="1" hangingPunct="1">
              <a:defRPr/>
            </a:pPr>
            <a:r>
              <a:rPr lang="zh-CN" altLang="en-US" dirty="0"/>
              <a:t>简述使用</a:t>
            </a:r>
            <a:r>
              <a:rPr lang="en-US" altLang="zh-CN" dirty="0"/>
              <a:t>HQL</a:t>
            </a:r>
            <a:r>
              <a:rPr lang="zh-CN" altLang="en-US" dirty="0"/>
              <a:t>投影查询时，对查询结果进行封装的几种情况</a:t>
            </a:r>
          </a:p>
          <a:p>
            <a:pPr lvl="1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学习方法</a:t>
            </a:r>
            <a:endParaRPr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232048594"/>
              </p:ext>
            </p:extLst>
          </p:nvPr>
        </p:nvGraphicFramePr>
        <p:xfrm>
          <a:off x="1357290" y="1397000"/>
          <a:ext cx="6500858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7" descr="s3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3" name="组合 5"/>
          <p:cNvGrpSpPr>
            <a:grpSpLocks/>
          </p:cNvGrpSpPr>
          <p:nvPr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377" name="TextBox 7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1600"/>
                </a:lnSpc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搭建</a:t>
            </a:r>
            <a:r>
              <a:rPr lang="en-US" altLang="zh-CN" smtClean="0"/>
              <a:t>Hibernate</a:t>
            </a:r>
            <a:r>
              <a:rPr lang="zh-CN" altLang="en-US" smtClean="0"/>
              <a:t>环境</a:t>
            </a:r>
          </a:p>
          <a:p>
            <a:pPr>
              <a:defRPr/>
            </a:pPr>
            <a:r>
              <a:rPr lang="zh-CN" altLang="en-US" smtClean="0"/>
              <a:t>实现对单表的增删改操作</a:t>
            </a:r>
          </a:p>
          <a:p>
            <a:pPr>
              <a:defRPr/>
            </a:pPr>
            <a:r>
              <a:rPr lang="zh-CN" altLang="en-US" smtClean="0"/>
              <a:t>实现按主键查询</a:t>
            </a:r>
            <a:endParaRPr lang="en-US" altLang="zh-CN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理解类和表的映射关系</a:t>
            </a:r>
          </a:p>
          <a:p>
            <a:pPr>
              <a:defRPr/>
            </a:pPr>
            <a:r>
              <a:rPr lang="zh-CN" altLang="en-US" dirty="0" smtClean="0"/>
              <a:t>掌握单表的增删改</a:t>
            </a:r>
          </a:p>
          <a:p>
            <a:pPr>
              <a:defRPr/>
            </a:pPr>
            <a:r>
              <a:rPr lang="zh-CN" altLang="en-US" dirty="0" smtClean="0"/>
              <a:t>掌握按主键查询</a:t>
            </a:r>
          </a:p>
          <a:p>
            <a:pPr>
              <a:defRPr/>
            </a:pPr>
            <a:r>
              <a:rPr lang="zh-CN" altLang="en-US" dirty="0" smtClean="0"/>
              <a:t>理解持久化对象的状态及其转换</a:t>
            </a:r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273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53576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2868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63" y="200463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Hibernate</a:t>
            </a:r>
            <a:r>
              <a:rPr smtClean="0"/>
              <a:t>简介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Hibernate</a:t>
            </a:r>
            <a:r>
              <a:rPr lang="zh-CN" altLang="en-US" dirty="0" smtClean="0"/>
              <a:t>的创始人</a:t>
            </a:r>
            <a:r>
              <a:rPr lang="en-US" altLang="zh-CN" dirty="0" smtClean="0"/>
              <a:t>Gavin King</a:t>
            </a:r>
          </a:p>
          <a:p>
            <a:pPr lvl="1">
              <a:defRPr/>
            </a:pPr>
            <a:r>
              <a:rPr lang="en-US" dirty="0" smtClean="0"/>
              <a:t>EJB 3.0</a:t>
            </a:r>
            <a:r>
              <a:rPr lang="zh-CN" altLang="en-US" dirty="0" smtClean="0"/>
              <a:t>专家委员会成员</a:t>
            </a:r>
            <a:endParaRPr lang="en-US" altLang="zh-CN" dirty="0" smtClean="0"/>
          </a:p>
          <a:p>
            <a:pPr lvl="1">
              <a:defRPr/>
            </a:pPr>
            <a:r>
              <a:rPr lang="en-US" dirty="0" err="1" smtClean="0"/>
              <a:t>JBoss</a:t>
            </a:r>
            <a:r>
              <a:rPr lang="zh-CN" altLang="en-US" dirty="0" smtClean="0"/>
              <a:t>核心成员之一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《</a:t>
            </a:r>
            <a:r>
              <a:rPr lang="en-US" dirty="0" smtClean="0"/>
              <a:t>Hibernate in Action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的作者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优秀的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持久</a:t>
            </a:r>
            <a:r>
              <a:rPr lang="zh-CN" altLang="en-US" dirty="0"/>
              <a:t>化层解决方案</a:t>
            </a:r>
          </a:p>
          <a:p>
            <a:pPr>
              <a:defRPr/>
            </a:pPr>
            <a:r>
              <a:rPr lang="zh-CN" altLang="en-US" dirty="0"/>
              <a:t>主流的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关系</a:t>
            </a:r>
            <a:r>
              <a:rPr lang="zh-CN" altLang="en-US" dirty="0"/>
              <a:t>映射工具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23560" name="图片 5" descr="Gavin King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268760"/>
            <a:ext cx="2500312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01_oben_logo"/>
          <p:cNvPicPr>
            <a:picLocks noChangeAspect="1" noChangeArrowheads="1"/>
          </p:cNvPicPr>
          <p:nvPr/>
        </p:nvPicPr>
        <p:blipFill>
          <a:blip r:embed="rId4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92512"/>
            <a:ext cx="47879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1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5365" y="1218083"/>
            <a:ext cx="7632203" cy="48752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itchFamily="34" charset="-122"/>
              </a:rPr>
              <a:t>简化了</a:t>
            </a:r>
            <a:r>
              <a:rPr lang="en-US" altLang="zh-CN" sz="2600" b="1" dirty="0" smtClean="0">
                <a:latin typeface="+mn-lt"/>
                <a:ea typeface="微软雅黑" pitchFamily="34" charset="-122"/>
              </a:rPr>
              <a:t>JDBC 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繁琐的编码</a:t>
            </a: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itchFamily="34" charset="-122"/>
              </a:rPr>
              <a:t>对面向对象特性支持良好</a:t>
            </a: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itchFamily="34" charset="-122"/>
              </a:rPr>
              <a:t>可移植性好</a:t>
            </a: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600" b="1" dirty="0" smtClean="0">
                <a:latin typeface="+mn-lt"/>
                <a:ea typeface="微软雅黑" pitchFamily="34" charset="-122"/>
              </a:rPr>
              <a:t>Hibernate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的缺点</a:t>
            </a: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不适合需要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使用数据库的特定优化机制的情况</a:t>
            </a:r>
            <a:endParaRPr lang="en-US" altLang="zh-CN" sz="2600" b="1" smtClean="0">
              <a:latin typeface="+mn-lt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smtClean="0">
                <a:latin typeface="+mn-lt"/>
                <a:ea typeface="微软雅黑" pitchFamily="34" charset="-122"/>
              </a:rPr>
              <a:t>不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适合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大规模的批量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数据处理</a:t>
            </a: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en-US" altLang="zh-CN" sz="2400" b="1" dirty="0">
              <a:latin typeface="+mn-lt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331640" y="1836936"/>
            <a:ext cx="6286500" cy="101600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Session session = 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HiberanteUtil.currentSession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Query query = 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session.createQuery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("from User");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List&lt;User&gt; users 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 (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List&lt;User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&gt;) 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query.list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364088" y="70634"/>
            <a:ext cx="3600525" cy="95410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的优缺点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相对于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SQL-Mapping</a:t>
            </a:r>
            <a:r>
              <a:rPr lang="zh-CN" altLang="en-US" dirty="0" smtClean="0"/>
              <a:t>”的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实现，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实现更加完善，提供了对象状态管理、级联操作等功能</a:t>
            </a:r>
            <a:endParaRPr lang="en-US" altLang="zh-CN" dirty="0" smtClean="0"/>
          </a:p>
          <a:p>
            <a:r>
              <a:rPr lang="zh-CN" altLang="en-US" dirty="0" smtClean="0"/>
              <a:t>完全面向对象，语句与数据库无关，开发者无需关注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的生成，开发简单，便于修改，数据库移植性好</a:t>
            </a:r>
            <a:endParaRPr lang="en-US" altLang="zh-CN" dirty="0" smtClean="0"/>
          </a:p>
          <a:p>
            <a:r>
              <a:rPr lang="zh-CN" altLang="en-US" dirty="0" smtClean="0"/>
              <a:t>由于直接使用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使用自由度较高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DB592B-181B-4A21-8BA6-78FAF2A6934F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5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11673</TotalTime>
  <Words>2943</Words>
  <Application>Microsoft Office PowerPoint</Application>
  <PresentationFormat>全屏显示(4:3)</PresentationFormat>
  <Paragraphs>626</Paragraphs>
  <Slides>40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模板</vt:lpstr>
      <vt:lpstr>第四章  Hibernate入门</vt:lpstr>
      <vt:lpstr>预习检查</vt:lpstr>
      <vt:lpstr>回顾与作业点评</vt:lpstr>
      <vt:lpstr>学习方法</vt:lpstr>
      <vt:lpstr>本章任务</vt:lpstr>
      <vt:lpstr>本章目标</vt:lpstr>
      <vt:lpstr>Hibernate简介</vt:lpstr>
      <vt:lpstr>Hibernate的优缺点</vt:lpstr>
      <vt:lpstr>与MyBatis的比较</vt:lpstr>
      <vt:lpstr>使用Hibernate的步骤</vt:lpstr>
      <vt:lpstr>准备Hibernate3-1</vt:lpstr>
      <vt:lpstr>准备Hibernate3-2</vt:lpstr>
      <vt:lpstr>准备Hibernate3-3</vt:lpstr>
      <vt:lpstr>小结</vt:lpstr>
      <vt:lpstr>租房系统项目介绍2-1</vt:lpstr>
      <vt:lpstr>租房系统项目介绍2-2</vt:lpstr>
      <vt:lpstr>学员操作—搭建Hibernate环境</vt:lpstr>
      <vt:lpstr>共性问题集中讲解</vt:lpstr>
      <vt:lpstr>使用Hibernate API 2-1</vt:lpstr>
      <vt:lpstr>使用Hibernate API 2-2</vt:lpstr>
      <vt:lpstr>使用Hibernate实现查询操作</vt:lpstr>
      <vt:lpstr>使用Hibernate实现部门的修改、删除</vt:lpstr>
      <vt:lpstr>小结</vt:lpstr>
      <vt:lpstr>学员操作—用户表的增删改查</vt:lpstr>
      <vt:lpstr>共性问题集中讲解</vt:lpstr>
      <vt:lpstr>Hibernate中Java对象的三种状态</vt:lpstr>
      <vt:lpstr>三种状态之间的转换</vt:lpstr>
      <vt:lpstr>小结</vt:lpstr>
      <vt:lpstr>学员操作—输出程序中对象的状态</vt:lpstr>
      <vt:lpstr>共性问题集中讲解</vt:lpstr>
      <vt:lpstr>PowerPoint 演示文稿</vt:lpstr>
      <vt:lpstr>刷新缓存机制</vt:lpstr>
      <vt:lpstr>更新数据的方法</vt:lpstr>
      <vt:lpstr>学员操作—修改用户信息</vt:lpstr>
      <vt:lpstr>共性问题集中讲解</vt:lpstr>
      <vt:lpstr>总结2-1</vt:lpstr>
      <vt:lpstr>总结2-2</vt:lpstr>
      <vt:lpstr>相关学习资源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zhengzhe.sun</cp:lastModifiedBy>
  <cp:revision>1067</cp:revision>
  <dcterms:created xsi:type="dcterms:W3CDTF">2006-03-08T06:55:38Z</dcterms:created>
  <dcterms:modified xsi:type="dcterms:W3CDTF">2017-01-09T01:40:25Z</dcterms:modified>
</cp:coreProperties>
</file>