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224"/>
  </p:normalViewPr>
  <p:slideViewPr>
    <p:cSldViewPr snapToGrid="0" showGuides="1">
      <p:cViewPr varScale="1">
        <p:scale>
          <a:sx n="98" d="100"/>
          <a:sy n="98" d="100"/>
        </p:scale>
        <p:origin x="1280" y="192"/>
      </p:cViewPr>
      <p:guideLst>
        <p:guide orient="horz" pos="777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7CA6F-890B-234A-A540-8A1F7C3C6555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3BED-4F3E-A94C-AA6B-6A5F185772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5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93BED-4F3E-A94C-AA6B-6A5F185772C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7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1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4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4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17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8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6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31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0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5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9AA5-3270-FD4C-B122-1907BA916EAC}" type="datetimeFigureOut">
              <a:rPr kumimoji="1" lang="zh-CN" altLang="en-US" smtClean="0"/>
              <a:t>2024/2/6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B268-DF39-9C40-8FC9-1254DB66B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5000E8-2D6F-DDA6-5B0A-D9AD656196B2}"/>
              </a:ext>
            </a:extLst>
          </p:cNvPr>
          <p:cNvSpPr/>
          <p:nvPr/>
        </p:nvSpPr>
        <p:spPr>
          <a:xfrm>
            <a:off x="2997023" y="2305951"/>
            <a:ext cx="3149954" cy="2950230"/>
          </a:xfrm>
          <a:prstGeom prst="ellipse">
            <a:avLst/>
          </a:prstGeom>
          <a:noFill/>
          <a:ln w="38100">
            <a:solidFill>
              <a:srgbClr val="46B5A4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BA3B39-123E-AD37-EA7C-B5568208292E}"/>
              </a:ext>
            </a:extLst>
          </p:cNvPr>
          <p:cNvSpPr txBox="1"/>
          <p:nvPr/>
        </p:nvSpPr>
        <p:spPr>
          <a:xfrm>
            <a:off x="3946793" y="3461854"/>
            <a:ext cx="127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FFFFFF"/>
                </a:solidFill>
                <a:effectLst/>
                <a:latin typeface="ESA"/>
              </a:rPr>
              <a:t>The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ESA"/>
              </a:rPr>
              <a:t>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ESA"/>
              </a:rPr>
              <a:t>family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ESA"/>
              </a:rPr>
              <a:t>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ESA"/>
              </a:rPr>
              <a:t>of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ESA"/>
              </a:rPr>
              <a:t> 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ESA"/>
              </a:rPr>
              <a:t>Sentinel Satellites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BBAD8D-08A2-40A8-0715-29783A51CB50}"/>
              </a:ext>
            </a:extLst>
          </p:cNvPr>
          <p:cNvSpPr txBox="1"/>
          <p:nvPr/>
        </p:nvSpPr>
        <p:spPr>
          <a:xfrm>
            <a:off x="2050908" y="609719"/>
            <a:ext cx="105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Sentinel-1</a:t>
            </a:r>
            <a:endParaRPr kumimoji="1"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EA2113-CBCD-97F6-F31E-9C7708AD4A7D}"/>
              </a:ext>
            </a:extLst>
          </p:cNvPr>
          <p:cNvSpPr txBox="1"/>
          <p:nvPr/>
        </p:nvSpPr>
        <p:spPr>
          <a:xfrm>
            <a:off x="363489" y="2750966"/>
            <a:ext cx="136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46B5A4"/>
                </a:solidFill>
                <a:effectLst/>
                <a:latin typeface="ESA"/>
              </a:rPr>
              <a:t>Sentinel-2</a:t>
            </a:r>
            <a:endParaRPr kumimoji="1" lang="zh-CN" altLang="en-US" sz="2000" dirty="0">
              <a:solidFill>
                <a:srgbClr val="46B5A4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9C7D7C-BE01-9F4A-9084-21BBA176F657}"/>
              </a:ext>
            </a:extLst>
          </p:cNvPr>
          <p:cNvSpPr txBox="1"/>
          <p:nvPr/>
        </p:nvSpPr>
        <p:spPr>
          <a:xfrm>
            <a:off x="476587" y="5306242"/>
            <a:ext cx="110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Sentinel-3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9B7631-E67D-C48C-88A4-95AE0C7CB10B}"/>
              </a:ext>
            </a:extLst>
          </p:cNvPr>
          <p:cNvSpPr txBox="1"/>
          <p:nvPr/>
        </p:nvSpPr>
        <p:spPr>
          <a:xfrm>
            <a:off x="5533984" y="5596243"/>
            <a:ext cx="150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Sentinel-4</a:t>
            </a:r>
            <a:endParaRPr kumimoji="1"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4D2584-B88E-CC7A-E16B-6FEF345F9A45}"/>
              </a:ext>
            </a:extLst>
          </p:cNvPr>
          <p:cNvSpPr txBox="1"/>
          <p:nvPr/>
        </p:nvSpPr>
        <p:spPr>
          <a:xfrm>
            <a:off x="7096747" y="3850793"/>
            <a:ext cx="150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Sentinel-5</a:t>
            </a:r>
            <a:endParaRPr kumimoji="1"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37CFA-3B88-B8BC-55C9-486401E92B9E}"/>
              </a:ext>
            </a:extLst>
          </p:cNvPr>
          <p:cNvSpPr txBox="1"/>
          <p:nvPr/>
        </p:nvSpPr>
        <p:spPr>
          <a:xfrm>
            <a:off x="6235622" y="1680055"/>
            <a:ext cx="150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Sentinel-5P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A14E76-DAA3-772D-AEF3-F2AE5FF03D79}"/>
              </a:ext>
            </a:extLst>
          </p:cNvPr>
          <p:cNvSpPr txBox="1"/>
          <p:nvPr/>
        </p:nvSpPr>
        <p:spPr>
          <a:xfrm>
            <a:off x="4991121" y="564628"/>
            <a:ext cx="150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FFFFFF"/>
                </a:solidFill>
                <a:effectLst/>
                <a:latin typeface="ESA"/>
              </a:rPr>
              <a:t>Sentinel-6</a:t>
            </a:r>
            <a:endParaRPr kumimoji="1" lang="zh-CN" altLang="en-US" sz="1600" dirty="0"/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3F0ED11F-A0B0-460D-008C-50359038DA78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2465246" y="1612518"/>
            <a:ext cx="1476584" cy="201201"/>
          </a:xfrm>
          <a:prstGeom prst="bentConnector2">
            <a:avLst/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BD84D50-77DD-646B-CFBF-73030B34090B}"/>
              </a:ext>
            </a:extLst>
          </p:cNvPr>
          <p:cNvSpPr txBox="1"/>
          <p:nvPr/>
        </p:nvSpPr>
        <p:spPr>
          <a:xfrm>
            <a:off x="240973" y="896327"/>
            <a:ext cx="2873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launched in 2014 and 2016 respectively.</a:t>
            </a:r>
            <a:endParaRPr lang="en-US" altLang="zh-CN" sz="12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all-weather, day and night radar images for land and ocean observation.</a:t>
            </a:r>
          </a:p>
          <a:p>
            <a:pPr marL="17145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C-band Synthetic Aperture Radar (SAR). </a:t>
            </a:r>
            <a:b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281568-BD02-5A5F-05A2-8B24FCCC732C}"/>
              </a:ext>
            </a:extLst>
          </p:cNvPr>
          <p:cNvSpPr txBox="1"/>
          <p:nvPr/>
        </p:nvSpPr>
        <p:spPr>
          <a:xfrm>
            <a:off x="266701" y="3124541"/>
            <a:ext cx="235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launched in 2015 and 2017 respectively.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en-US" altLang="zh-C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igh-resolution optical images for land surface monitoring.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High-resolution Multispectral Imager (MSI).</a:t>
            </a:r>
            <a:endParaRPr lang="en-US" altLang="zh-CN" sz="1200" b="0" dirty="0"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br>
              <a:rPr lang="en-US" altLang="zh-CN" sz="1200" dirty="0"/>
            </a:br>
            <a:br>
              <a:rPr lang="en-US" altLang="zh-CN" sz="1200" dirty="0"/>
            </a:br>
            <a:endParaRPr kumimoji="1" lang="zh-CN" altLang="en-US" sz="1200" dirty="0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F8EF7CC7-4F96-5A54-5221-BE6A8B61D624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1730226" y="3190852"/>
            <a:ext cx="1037824" cy="615469"/>
          </a:xfrm>
          <a:prstGeom prst="bentConnector3">
            <a:avLst>
              <a:gd name="adj1" fmla="val 50000"/>
            </a:avLst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2EFF335C-F333-242D-D3CD-FECD0AAE7995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1585984" y="5483666"/>
            <a:ext cx="1894174" cy="187683"/>
          </a:xfrm>
          <a:prstGeom prst="bentConnector3">
            <a:avLst>
              <a:gd name="adj1" fmla="val 50000"/>
            </a:avLst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803A9A0-E1EF-F4A4-1198-3D672AB830D4}"/>
              </a:ext>
            </a:extLst>
          </p:cNvPr>
          <p:cNvSpPr txBox="1"/>
          <p:nvPr/>
        </p:nvSpPr>
        <p:spPr>
          <a:xfrm>
            <a:off x="414380" y="5596243"/>
            <a:ext cx="288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launched in 2016 and 2018 respectively.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en-US" altLang="zh-CN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arine observation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SLSTR, OLCI, SRAL, DORIS, and MWR. </a:t>
            </a:r>
          </a:p>
          <a:p>
            <a:endParaRPr kumimoji="1"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4C3A238-23E8-0688-3CDE-84445BDC02D0}"/>
              </a:ext>
            </a:extLst>
          </p:cNvPr>
          <p:cNvSpPr txBox="1"/>
          <p:nvPr/>
        </p:nvSpPr>
        <p:spPr>
          <a:xfrm>
            <a:off x="4919299" y="863169"/>
            <a:ext cx="351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Launched in 2020.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Sea-surface height measurements.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Poseidon-4 radar altimeter and Advanced Microwave Radiometer </a:t>
            </a:r>
            <a:r>
              <a:rPr lang="en-US" altLang="zh-CN" sz="1200" b="0" i="0" dirty="0">
                <a:solidFill>
                  <a:srgbClr val="FFFFFF"/>
                </a:solidFill>
                <a:effectLst/>
                <a:latin typeface="Montserrat" pitchFamily="2" charset="0"/>
              </a:rPr>
              <a:t>for Climate (AMR-C).</a:t>
            </a:r>
            <a:endParaRPr lang="en-US" altLang="zh-CN" sz="1200" b="0" dirty="0"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5DCF57F1-789F-177F-2AB3-30B28DA4535C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4228554" y="948570"/>
            <a:ext cx="1079690" cy="795800"/>
          </a:xfrm>
          <a:prstGeom prst="bentConnector2">
            <a:avLst/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C1DDB03B-4121-95D4-E9FE-A69A593751D5}"/>
              </a:ext>
            </a:extLst>
          </p:cNvPr>
          <p:cNvCxnSpPr>
            <a:cxnSpLocks/>
            <a:stCxn id="18" idx="0"/>
            <a:endCxn id="30" idx="1"/>
          </p:cNvCxnSpPr>
          <p:nvPr/>
        </p:nvCxnSpPr>
        <p:spPr>
          <a:xfrm rot="5400000" flipH="1" flipV="1">
            <a:off x="5731068" y="1846851"/>
            <a:ext cx="604531" cy="754934"/>
          </a:xfrm>
          <a:prstGeom prst="bentConnector2">
            <a:avLst/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AFF1B71-52F4-6373-9A38-8E94794D538B}"/>
              </a:ext>
            </a:extLst>
          </p:cNvPr>
          <p:cNvSpPr txBox="1"/>
          <p:nvPr/>
        </p:nvSpPr>
        <p:spPr>
          <a:xfrm>
            <a:off x="6932923" y="4205015"/>
            <a:ext cx="1970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Sentinel-5A is expected for 2025.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European air quality from geostationary orbits.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UV-VIS-NIR-SWIR spectrometer.</a:t>
            </a:r>
            <a:endParaRPr lang="en-US" altLang="zh-CN" sz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40555D1-16D9-5A6A-D9BB-AFC1D6973B69}"/>
              </a:ext>
            </a:extLst>
          </p:cNvPr>
          <p:cNvSpPr txBox="1"/>
          <p:nvPr/>
        </p:nvSpPr>
        <p:spPr>
          <a:xfrm>
            <a:off x="5533984" y="5882077"/>
            <a:ext cx="337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Sentinel-4 is expected for 2024.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global air quality from polar orbit.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altLang="zh-C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MTG-S satellite equipped with an ultraviolet-visible-near-infrared. </a:t>
            </a:r>
            <a:r>
              <a:rPr lang="en-US" altLang="zh-CN" sz="1200" dirty="0">
                <a:effectLst/>
                <a:latin typeface="Helvetica Neue" panose="02000503000000020004" pitchFamily="2" charset="0"/>
              </a:rPr>
              <a:t>(UVN) light</a:t>
            </a:r>
          </a:p>
          <a:p>
            <a:endParaRPr lang="en-US" altLang="zh-CN" sz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9B2C0AC0-8F3F-37E9-71F0-011E99DC5B5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375950" y="4092790"/>
            <a:ext cx="895975" cy="308388"/>
          </a:xfrm>
          <a:prstGeom prst="bentConnector3">
            <a:avLst>
              <a:gd name="adj1" fmla="val 50000"/>
            </a:avLst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93B5B722-7F62-C617-7C57-9891CF6712E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60844" y="5561254"/>
            <a:ext cx="128945" cy="348011"/>
          </a:xfrm>
          <a:prstGeom prst="bentConnector2">
            <a:avLst/>
          </a:prstGeom>
          <a:ln>
            <a:solidFill>
              <a:srgbClr val="46B5A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05D276F-F590-1131-44FB-DA4177738BA8}"/>
              </a:ext>
            </a:extLst>
          </p:cNvPr>
          <p:cNvSpPr txBox="1"/>
          <p:nvPr/>
        </p:nvSpPr>
        <p:spPr>
          <a:xfrm>
            <a:off x="6230324" y="1997119"/>
            <a:ext cx="2550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launched in 2017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forerunner to the Sentinel-5 satellite.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European air quality from geostationary orbits.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TROPOspheric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Monitoring Instrument (TROPOMI).</a:t>
            </a:r>
            <a:endParaRPr lang="en-US" altLang="zh-CN" sz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A79C2B-EBFF-CFA2-2B29-71319268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8805">
            <a:off x="2191172" y="2207288"/>
            <a:ext cx="2229000" cy="11665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C85D18-653B-2B6F-6E9A-53D63AAA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418" y="3280665"/>
            <a:ext cx="1397469" cy="10513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10FC67-22DD-CEA5-1267-FDCE63DC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214" y="4732354"/>
            <a:ext cx="2107291" cy="8638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DF6399-64F6-4A74-5279-B690E3A87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291" y="4931057"/>
            <a:ext cx="1094553" cy="12603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869190-8694-9C1C-39FD-F73FD9297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390" y="3976526"/>
            <a:ext cx="1674681" cy="11191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8AA0C6-102E-A786-2620-450D9BDE3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5500" y="2526583"/>
            <a:ext cx="1320731" cy="1130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E86A64A-D465-D45F-C51F-A22934F6A2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492" y="1886315"/>
            <a:ext cx="1593961" cy="8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3807254-0F95-1A17-6F4F-02DA920E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656408"/>
            <a:ext cx="8268789" cy="62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186</TotalTime>
  <Words>186</Words>
  <Application>Microsoft Macintosh PowerPoint</Application>
  <PresentationFormat>全屏显示(4:3)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ESA</vt:lpstr>
      <vt:lpstr>Arial</vt:lpstr>
      <vt:lpstr>Calibri</vt:lpstr>
      <vt:lpstr>Calibri Light</vt:lpstr>
      <vt:lpstr>Helvetica Neue</vt:lpstr>
      <vt:lpstr>Montserrat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Qiyue Chen</dc:creator>
  <cp:lastModifiedBy>Qiyue Chen</cp:lastModifiedBy>
  <cp:revision>8</cp:revision>
  <dcterms:created xsi:type="dcterms:W3CDTF">2024-01-30T00:42:44Z</dcterms:created>
  <dcterms:modified xsi:type="dcterms:W3CDTF">2024-02-06T19:43:45Z</dcterms:modified>
</cp:coreProperties>
</file>